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7" r:id="rId2"/>
    <p:sldId id="263" r:id="rId3"/>
    <p:sldId id="264" r:id="rId4"/>
    <p:sldId id="258" r:id="rId5"/>
    <p:sldId id="286" r:id="rId6"/>
    <p:sldId id="259" r:id="rId7"/>
    <p:sldId id="268" r:id="rId8"/>
    <p:sldId id="269" r:id="rId9"/>
    <p:sldId id="270" r:id="rId10"/>
    <p:sldId id="276" r:id="rId11"/>
    <p:sldId id="265" r:id="rId12"/>
    <p:sldId id="271" r:id="rId13"/>
    <p:sldId id="260" r:id="rId14"/>
    <p:sldId id="277" r:id="rId15"/>
    <p:sldId id="274" r:id="rId16"/>
    <p:sldId id="275" r:id="rId17"/>
    <p:sldId id="280" r:id="rId18"/>
    <p:sldId id="279" r:id="rId19"/>
    <p:sldId id="284" r:id="rId20"/>
    <p:sldId id="282" r:id="rId21"/>
    <p:sldId id="283"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86154" autoAdjust="0"/>
  </p:normalViewPr>
  <p:slideViewPr>
    <p:cSldViewPr snapToGrid="0">
      <p:cViewPr varScale="1">
        <p:scale>
          <a:sx n="114" d="100"/>
          <a:sy n="114" d="100"/>
        </p:scale>
        <p:origin x="1176" y="10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0F3C0-43A5-7943-8877-CCF7C2489CFA}" type="datetimeFigureOut">
              <a:rPr lang="en-US" smtClean="0"/>
              <a:t>11/27/2014</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66F25-4FCE-6041-98B7-AC53417B90B7}" type="slidenum">
              <a:rPr lang="en-US" smtClean="0"/>
              <a:t>‹#›</a:t>
            </a:fld>
            <a:endParaRPr lang="en-US"/>
          </a:p>
        </p:txBody>
      </p:sp>
    </p:spTree>
    <p:extLst>
      <p:ext uri="{BB962C8B-B14F-4D97-AF65-F5344CB8AC3E}">
        <p14:creationId xmlns:p14="http://schemas.microsoft.com/office/powerpoint/2010/main" val="3445712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Series of scans over time (e.g. TR=3s)</a:t>
            </a:r>
          </a:p>
          <a:p>
            <a:r>
              <a:rPr lang="en-US" dirty="0" smtClean="0"/>
              <a:t>Record the BOLD signal from all voxels at each successive time-point</a:t>
            </a:r>
          </a:p>
          <a:p>
            <a:r>
              <a:rPr lang="en-US" dirty="0" smtClean="0"/>
              <a:t>This produces a vector of responses from each voxel</a:t>
            </a:r>
          </a:p>
          <a:p>
            <a:endParaRPr lang="en-US" dirty="0"/>
          </a:p>
        </p:txBody>
      </p:sp>
      <p:sp>
        <p:nvSpPr>
          <p:cNvPr id="4" name="Slide Number Placeholder 3"/>
          <p:cNvSpPr>
            <a:spLocks noGrp="1"/>
          </p:cNvSpPr>
          <p:nvPr>
            <p:ph type="sldNum" sz="quarter" idx="10"/>
          </p:nvPr>
        </p:nvSpPr>
        <p:spPr/>
        <p:txBody>
          <a:bodyPr/>
          <a:lstStyle/>
          <a:p>
            <a:fld id="{F5C66F25-4FCE-6041-98B7-AC53417B90B7}" type="slidenum">
              <a:rPr lang="en-US" smtClean="0"/>
              <a:t>3</a:t>
            </a:fld>
            <a:endParaRPr lang="en-US"/>
          </a:p>
        </p:txBody>
      </p:sp>
    </p:spTree>
    <p:extLst>
      <p:ext uri="{BB962C8B-B14F-4D97-AF65-F5344CB8AC3E}">
        <p14:creationId xmlns:p14="http://schemas.microsoft.com/office/powerpoint/2010/main" val="3634932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66F25-4FCE-6041-98B7-AC53417B90B7}" type="slidenum">
              <a:rPr lang="en-US" smtClean="0"/>
              <a:t>13</a:t>
            </a:fld>
            <a:endParaRPr lang="en-US"/>
          </a:p>
        </p:txBody>
      </p:sp>
    </p:spTree>
    <p:extLst>
      <p:ext uri="{BB962C8B-B14F-4D97-AF65-F5344CB8AC3E}">
        <p14:creationId xmlns:p14="http://schemas.microsoft.com/office/powerpoint/2010/main" val="140035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Jitter = varying the timing of your TR relative to your stimulus presentation – ensures you sample diff points of the BOLD signal each</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yim</a:t>
            </a:r>
            <a:endParaRPr lang="en-US" dirty="0"/>
          </a:p>
        </p:txBody>
      </p:sp>
      <p:sp>
        <p:nvSpPr>
          <p:cNvPr id="4" name="Slide Number Placeholder 3"/>
          <p:cNvSpPr>
            <a:spLocks noGrp="1"/>
          </p:cNvSpPr>
          <p:nvPr>
            <p:ph type="sldNum" sz="quarter" idx="10"/>
          </p:nvPr>
        </p:nvSpPr>
        <p:spPr/>
        <p:txBody>
          <a:bodyPr/>
          <a:lstStyle/>
          <a:p>
            <a:fld id="{F5C66F25-4FCE-6041-98B7-AC53417B90B7}" type="slidenum">
              <a:rPr lang="en-US" smtClean="0"/>
              <a:t>14</a:t>
            </a:fld>
            <a:endParaRPr lang="en-US"/>
          </a:p>
        </p:txBody>
      </p:sp>
    </p:spTree>
    <p:extLst>
      <p:ext uri="{BB962C8B-B14F-4D97-AF65-F5344CB8AC3E}">
        <p14:creationId xmlns:p14="http://schemas.microsoft.com/office/powerpoint/2010/main" val="252981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How</a:t>
            </a:r>
            <a:r>
              <a:rPr lang="en-US" baseline="0" dirty="0" smtClean="0"/>
              <a:t> does the coding work with increased variables?</a:t>
            </a:r>
            <a:endParaRPr lang="en-US" dirty="0"/>
          </a:p>
        </p:txBody>
      </p:sp>
      <p:sp>
        <p:nvSpPr>
          <p:cNvPr id="4" name="Slide Number Placeholder 3"/>
          <p:cNvSpPr>
            <a:spLocks noGrp="1"/>
          </p:cNvSpPr>
          <p:nvPr>
            <p:ph type="sldNum" sz="quarter" idx="10"/>
          </p:nvPr>
        </p:nvSpPr>
        <p:spPr/>
        <p:txBody>
          <a:bodyPr/>
          <a:lstStyle/>
          <a:p>
            <a:fld id="{F5C66F25-4FCE-6041-98B7-AC53417B90B7}" type="slidenum">
              <a:rPr lang="en-US" smtClean="0"/>
              <a:t>15</a:t>
            </a:fld>
            <a:endParaRPr lang="en-US"/>
          </a:p>
        </p:txBody>
      </p:sp>
    </p:spTree>
    <p:extLst>
      <p:ext uri="{BB962C8B-B14F-4D97-AF65-F5344CB8AC3E}">
        <p14:creationId xmlns:p14="http://schemas.microsoft.com/office/powerpoint/2010/main" val="340138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66F25-4FCE-6041-98B7-AC53417B90B7}" type="slidenum">
              <a:rPr lang="en-US" smtClean="0"/>
              <a:t>16</a:t>
            </a:fld>
            <a:endParaRPr lang="en-US"/>
          </a:p>
        </p:txBody>
      </p:sp>
    </p:spTree>
    <p:extLst>
      <p:ext uri="{BB962C8B-B14F-4D97-AF65-F5344CB8AC3E}">
        <p14:creationId xmlns:p14="http://schemas.microsoft.com/office/powerpoint/2010/main" val="1796183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ER</a:t>
            </a:r>
          </a:p>
          <a:p>
            <a:r>
              <a:rPr lang="en-GB" dirty="0" smtClean="0"/>
              <a:t>Randomised</a:t>
            </a:r>
            <a:r>
              <a:rPr lang="en-GB" baseline="0" dirty="0" smtClean="0"/>
              <a:t> – will not trigger expectations or cognitive sets</a:t>
            </a:r>
          </a:p>
          <a:p>
            <a:r>
              <a:rPr lang="en-GB" baseline="0" dirty="0" smtClean="0"/>
              <a:t>More accurate model – BOLD signal may not be constant throughout block but this is assumed in model</a:t>
            </a:r>
          </a:p>
          <a:p>
            <a:endParaRPr lang="en-GB" baseline="0" dirty="0" smtClean="0"/>
          </a:p>
          <a:p>
            <a:r>
              <a:rPr lang="en-GB" sz="1200" b="1" i="0" kern="1200" dirty="0" smtClean="0">
                <a:solidFill>
                  <a:schemeClr val="tx1"/>
                </a:solidFill>
                <a:effectLst/>
                <a:latin typeface="+mn-lt"/>
                <a:ea typeface="+mn-ea"/>
                <a:cs typeface="+mn-cs"/>
              </a:rPr>
              <a:t>What are the main advantages and disadvantages of block designs?</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main advantage of block designs is their high statistical power: rapid repetition of stimuli of interests has an additive effect on the measured BOLD signal. The main disadvantage is their limited use, because block designs can only be exploited for some research questions due to their highly artificial nature, e.g., the fact that events within these designs are always predictable and non-randomized (for example, oddball paradigm can not be investigated using a block design). These designs are in principle limited to the use of the subtraction paradigm.</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What are the main advantages and disadvantages of event-related designs?</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 disadvantage of event-related designs is their lower statistical power in comparison to block designs. Their main advantage is related to a much wider scope of research questions which can be addressed using this type of design (e.g., oddball paradigm, task switching or paradigms in which only the subject can indicate an event can be investigated exclusively using event-related designs). These designs allow inclusion and removal of certain types of trials, e.g., catch trials whose one potential purpose can be testing / ensuring participants' attention on the task at hand. Furthermore, they allow separation of trials based on participant's </a:t>
            </a:r>
            <a:r>
              <a:rPr lang="en-GB" sz="1200" b="0" i="0" kern="1200" dirty="0" err="1" smtClean="0">
                <a:solidFill>
                  <a:schemeClr val="tx1"/>
                </a:solidFill>
                <a:effectLst/>
                <a:latin typeface="+mn-lt"/>
                <a:ea typeface="+mn-ea"/>
                <a:cs typeface="+mn-cs"/>
              </a:rPr>
              <a:t>behavior</a:t>
            </a:r>
            <a:r>
              <a:rPr lang="en-GB" sz="1200" b="0" i="0" kern="1200" dirty="0" smtClean="0">
                <a:solidFill>
                  <a:schemeClr val="tx1"/>
                </a:solidFill>
                <a:effectLst/>
                <a:latin typeface="+mn-lt"/>
                <a:ea typeface="+mn-ea"/>
                <a:cs typeface="+mn-cs"/>
              </a:rPr>
              <a:t>, e.g., erroneous and correct responses within a certain condition. Most importantly, the fact that event-related designs allow randomization of events within an experiment is very important as it minimizes strategy, as well as anticipation and habituation effects.</a:t>
            </a:r>
          </a:p>
          <a:p>
            <a:endParaRPr lang="en-GB" dirty="0"/>
          </a:p>
        </p:txBody>
      </p:sp>
      <p:sp>
        <p:nvSpPr>
          <p:cNvPr id="4" name="Slide Number Placeholder 3"/>
          <p:cNvSpPr>
            <a:spLocks noGrp="1"/>
          </p:cNvSpPr>
          <p:nvPr>
            <p:ph type="sldNum" sz="quarter" idx="10"/>
          </p:nvPr>
        </p:nvSpPr>
        <p:spPr/>
        <p:txBody>
          <a:bodyPr/>
          <a:lstStyle/>
          <a:p>
            <a:fld id="{F5C66F25-4FCE-6041-98B7-AC53417B90B7}" type="slidenum">
              <a:rPr lang="en-US" smtClean="0"/>
              <a:t>17</a:t>
            </a:fld>
            <a:endParaRPr lang="en-US"/>
          </a:p>
        </p:txBody>
      </p:sp>
    </p:spTree>
    <p:extLst>
      <p:ext uri="{BB962C8B-B14F-4D97-AF65-F5344CB8AC3E}">
        <p14:creationId xmlns:p14="http://schemas.microsoft.com/office/powerpoint/2010/main" val="206503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Currently model only</a:t>
            </a:r>
            <a:r>
              <a:rPr lang="en-GB" baseline="0" dirty="0" smtClean="0"/>
              <a:t> takes into account task-related </a:t>
            </a:r>
            <a:r>
              <a:rPr lang="en-GB" baseline="0" dirty="0" err="1" smtClean="0"/>
              <a:t>regressors</a:t>
            </a:r>
            <a:r>
              <a:rPr lang="en-GB" baseline="0" dirty="0" smtClean="0"/>
              <a:t> – how your experimental variables affect the data – however there are other factors that may be affecting the data and adding noise – therefore by including them you can improve your model and reduce the error</a:t>
            </a:r>
            <a:endParaRPr lang="en-GB" dirty="0"/>
          </a:p>
        </p:txBody>
      </p:sp>
      <p:sp>
        <p:nvSpPr>
          <p:cNvPr id="4" name="Slide Number Placeholder 3"/>
          <p:cNvSpPr>
            <a:spLocks noGrp="1"/>
          </p:cNvSpPr>
          <p:nvPr>
            <p:ph type="sldNum" sz="quarter" idx="10"/>
          </p:nvPr>
        </p:nvSpPr>
        <p:spPr/>
        <p:txBody>
          <a:bodyPr/>
          <a:lstStyle/>
          <a:p>
            <a:fld id="{F5C66F25-4FCE-6041-98B7-AC53417B90B7}" type="slidenum">
              <a:rPr lang="en-US" smtClean="0"/>
              <a:t>18</a:t>
            </a:fld>
            <a:endParaRPr lang="en-US"/>
          </a:p>
        </p:txBody>
      </p:sp>
    </p:spTree>
    <p:extLst>
      <p:ext uri="{BB962C8B-B14F-4D97-AF65-F5344CB8AC3E}">
        <p14:creationId xmlns:p14="http://schemas.microsoft.com/office/powerpoint/2010/main" val="619259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 this automatic?</a:t>
            </a:r>
            <a:endParaRPr lang="en-GB" dirty="0"/>
          </a:p>
        </p:txBody>
      </p:sp>
      <p:sp>
        <p:nvSpPr>
          <p:cNvPr id="4" name="Slide Number Placeholder 3"/>
          <p:cNvSpPr>
            <a:spLocks noGrp="1"/>
          </p:cNvSpPr>
          <p:nvPr>
            <p:ph type="sldNum" sz="quarter" idx="10"/>
          </p:nvPr>
        </p:nvSpPr>
        <p:spPr/>
        <p:txBody>
          <a:bodyPr/>
          <a:lstStyle/>
          <a:p>
            <a:fld id="{F5C66F25-4FCE-6041-98B7-AC53417B90B7}" type="slidenum">
              <a:rPr lang="en-US" smtClean="0"/>
              <a:t>19</a:t>
            </a:fld>
            <a:endParaRPr lang="en-US"/>
          </a:p>
        </p:txBody>
      </p:sp>
    </p:spTree>
    <p:extLst>
      <p:ext uri="{BB962C8B-B14F-4D97-AF65-F5344CB8AC3E}">
        <p14:creationId xmlns:p14="http://schemas.microsoft.com/office/powerpoint/2010/main" val="1713893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Design</a:t>
            </a:r>
            <a:r>
              <a:rPr lang="en-US" baseline="0" dirty="0" smtClean="0"/>
              <a:t> matrix shows abrupt ON and OFF of neural activity with stimulus onset and offset BUT BOLD response has a delay as </a:t>
            </a:r>
            <a:r>
              <a:rPr lang="en-US" baseline="0" dirty="0" err="1" smtClean="0"/>
              <a:t>demonstarted</a:t>
            </a:r>
            <a:endParaRPr lang="en-US" baseline="0" dirty="0" smtClean="0"/>
          </a:p>
          <a:p>
            <a:pPr marL="171450" indent="-171450">
              <a:buFont typeface="Arial"/>
              <a:buChar char="•"/>
            </a:pPr>
            <a:r>
              <a:rPr lang="en-US" baseline="0" dirty="0" smtClean="0"/>
              <a:t>Need to convolve the design matrix with a canonical HRF</a:t>
            </a:r>
          </a:p>
          <a:p>
            <a:pPr marL="171450" indent="-171450">
              <a:buFont typeface="Arial"/>
              <a:buChar char="•"/>
            </a:pPr>
            <a:r>
              <a:rPr lang="en-US" baseline="0" dirty="0" smtClean="0"/>
              <a:t>Shifts design matrix and makes it include a gradual onset and offset more reflective of the BOLD signal to make a better model for </a:t>
            </a:r>
            <a:r>
              <a:rPr lang="en-US" baseline="0" dirty="0" err="1" smtClean="0"/>
              <a:t>obs</a:t>
            </a:r>
            <a:r>
              <a:rPr lang="en-US" baseline="0" dirty="0" smtClean="0"/>
              <a:t> data</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t> </a:t>
            </a:r>
            <a:r>
              <a:rPr lang="en-GB" dirty="0" smtClean="0">
                <a:latin typeface="Arial Rounded MT Bold" pitchFamily="34" charset="0"/>
              </a:rPr>
              <a:t>Even with this, not always a perfect fit so can include </a:t>
            </a:r>
            <a:r>
              <a:rPr lang="en-GB" dirty="0" smtClean="0">
                <a:solidFill>
                  <a:srgbClr val="008080"/>
                </a:solidFill>
                <a:latin typeface="Arial Rounded MT Bold" pitchFamily="34" charset="0"/>
              </a:rPr>
              <a:t>temporal derivatives</a:t>
            </a:r>
            <a:r>
              <a:rPr lang="en-GB" dirty="0" smtClean="0">
                <a:latin typeface="Arial Rounded MT Bold" pitchFamily="34" charset="0"/>
              </a:rPr>
              <a:t> (shift the signal slightly) or </a:t>
            </a:r>
            <a:r>
              <a:rPr lang="en-GB" dirty="0" smtClean="0">
                <a:solidFill>
                  <a:srgbClr val="008080"/>
                </a:solidFill>
                <a:latin typeface="Arial Rounded MT Bold" pitchFamily="34" charset="0"/>
              </a:rPr>
              <a:t>dispersion derivatives</a:t>
            </a:r>
            <a:r>
              <a:rPr lang="en-GB" dirty="0" smtClean="0">
                <a:latin typeface="Arial Rounded MT Bold" pitchFamily="34" charset="0"/>
              </a:rPr>
              <a:t> (change width of the HRF response) *</a:t>
            </a:r>
            <a:r>
              <a:rPr lang="en-GB" sz="1100" dirty="0" smtClean="0">
                <a:latin typeface="Arial Rounded MT Bold" pitchFamily="34" charset="0"/>
              </a:rPr>
              <a:t>more later in this course</a:t>
            </a:r>
            <a:r>
              <a:rPr lang="en-GB" dirty="0" smtClean="0">
                <a:latin typeface="Arial Rounded MT Bold" pitchFamily="34" charset="0"/>
              </a:rPr>
              <a:t>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F5C66F25-4FCE-6041-98B7-AC53417B90B7}" type="slidenum">
              <a:rPr lang="en-US" smtClean="0"/>
              <a:t>20</a:t>
            </a:fld>
            <a:endParaRPr lang="en-US"/>
          </a:p>
        </p:txBody>
      </p:sp>
    </p:spTree>
    <p:extLst>
      <p:ext uri="{BB962C8B-B14F-4D97-AF65-F5344CB8AC3E}">
        <p14:creationId xmlns:p14="http://schemas.microsoft.com/office/powerpoint/2010/main" val="1407345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find the brain region that are activated by face stimuli relative to white blank stimuli. So, </a:t>
            </a:r>
            <a:r>
              <a:rPr lang="en-US" dirty="0" smtClean="0"/>
              <a:t>we simply present</a:t>
            </a:r>
            <a:r>
              <a:rPr lang="en-US" baseline="0" dirty="0" smtClean="0"/>
              <a:t> pictures of famous people at random interval. If a brain region is activated by face stimuli, its BOLD signal will be explained by our face </a:t>
            </a:r>
            <a:r>
              <a:rPr lang="en-US" baseline="0" dirty="0" err="1" smtClean="0"/>
              <a:t>regressor</a:t>
            </a:r>
            <a:r>
              <a:rPr lang="en-US" baseline="0" dirty="0" smtClean="0"/>
              <a:t>. So, regression coefficient, beta will be large and residual error, </a:t>
            </a:r>
            <a:r>
              <a:rPr lang="en-US" baseline="0" dirty="0" err="1" smtClean="0"/>
              <a:t>epsilonnn</a:t>
            </a:r>
            <a:r>
              <a:rPr lang="en-US" baseline="0" dirty="0" smtClean="0"/>
              <a:t> will be small.</a:t>
            </a:r>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23</a:t>
            </a:fld>
            <a:endParaRPr lang="en-GB"/>
          </a:p>
        </p:txBody>
      </p:sp>
    </p:spTree>
    <p:extLst>
      <p:ext uri="{BB962C8B-B14F-4D97-AF65-F5344CB8AC3E}">
        <p14:creationId xmlns:p14="http://schemas.microsoft.com/office/powerpoint/2010/main" val="4203254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a:t>
            </a:r>
            <a:r>
              <a:rPr lang="en-US" baseline="0" dirty="0" smtClean="0"/>
              <a:t> brain region is not associated with these face stimuli, its BOLD signal cannot be explained by the face </a:t>
            </a:r>
            <a:r>
              <a:rPr lang="en-US" baseline="0" dirty="0" err="1" smtClean="0"/>
              <a:t>regrssors</a:t>
            </a:r>
            <a:r>
              <a:rPr lang="en-US" baseline="0" dirty="0" smtClean="0"/>
              <a:t>. So that, beta will be small and residual error will be large.  </a:t>
            </a:r>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24</a:t>
            </a:fld>
            <a:endParaRPr lang="en-GB"/>
          </a:p>
        </p:txBody>
      </p:sp>
    </p:spTree>
    <p:extLst>
      <p:ext uri="{BB962C8B-B14F-4D97-AF65-F5344CB8AC3E}">
        <p14:creationId xmlns:p14="http://schemas.microsoft.com/office/powerpoint/2010/main" val="222320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sz="1200" kern="1200" dirty="0" smtClean="0">
                <a:solidFill>
                  <a:schemeClr val="tx1"/>
                </a:solidFill>
                <a:effectLst/>
                <a:latin typeface="+mn-lt"/>
                <a:ea typeface="+mn-ea"/>
                <a:cs typeface="+mn-cs"/>
              </a:rPr>
              <a:t>GLM used to generate a model using your observed data which is the best fit to what you would expect your data to look like given your specific hypotheses – how you expect a given experimental variable to affect the BOLD signal </a:t>
            </a:r>
            <a:endParaRPr lang="en-US" dirty="0" smtClean="0"/>
          </a:p>
          <a:p>
            <a:pPr marL="171450" indent="-171450">
              <a:buFont typeface="Arial"/>
              <a:buChar char="•"/>
            </a:pPr>
            <a:r>
              <a:rPr lang="en-US" dirty="0" smtClean="0"/>
              <a:t>Error =  difference between what</a:t>
            </a:r>
            <a:r>
              <a:rPr lang="en-US" baseline="0" dirty="0" smtClean="0"/>
              <a:t> the model predicts and the observed data</a:t>
            </a:r>
            <a:endParaRPr lang="en-US" dirty="0" smtClean="0"/>
          </a:p>
          <a:p>
            <a:endParaRPr lang="en-GB" dirty="0"/>
          </a:p>
        </p:txBody>
      </p:sp>
      <p:sp>
        <p:nvSpPr>
          <p:cNvPr id="4" name="Slide Number Placeholder 3"/>
          <p:cNvSpPr>
            <a:spLocks noGrp="1"/>
          </p:cNvSpPr>
          <p:nvPr>
            <p:ph type="sldNum" sz="quarter" idx="10"/>
          </p:nvPr>
        </p:nvSpPr>
        <p:spPr/>
        <p:txBody>
          <a:bodyPr/>
          <a:lstStyle/>
          <a:p>
            <a:fld id="{F5C66F25-4FCE-6041-98B7-AC53417B90B7}" type="slidenum">
              <a:rPr lang="en-US" smtClean="0"/>
              <a:t>4</a:t>
            </a:fld>
            <a:endParaRPr lang="en-US"/>
          </a:p>
        </p:txBody>
      </p:sp>
    </p:spTree>
    <p:extLst>
      <p:ext uri="{BB962C8B-B14F-4D97-AF65-F5344CB8AC3E}">
        <p14:creationId xmlns:p14="http://schemas.microsoft.com/office/powerpoint/2010/main" val="1254755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just want to reemphasize</a:t>
            </a:r>
            <a:r>
              <a:rPr lang="en-US" baseline="0" dirty="0" smtClean="0"/>
              <a:t> that not the absolute value of beta, but the ratio of beta and epsilon is important. For example, in this case, Y is not well explained by X, but beta is big as 5. Epsilon is even bigger like 10.</a:t>
            </a:r>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25</a:t>
            </a:fld>
            <a:endParaRPr lang="en-GB"/>
          </a:p>
        </p:txBody>
      </p:sp>
    </p:spTree>
    <p:extLst>
      <p:ext uri="{BB962C8B-B14F-4D97-AF65-F5344CB8AC3E}">
        <p14:creationId xmlns:p14="http://schemas.microsoft.com/office/powerpoint/2010/main" val="241775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t>
            </a:r>
            <a:r>
              <a:rPr lang="en-US" baseline="0" dirty="0" smtClean="0"/>
              <a:t>slightly more </a:t>
            </a:r>
            <a:r>
              <a:rPr lang="en-US" baseline="0" dirty="0" err="1" smtClean="0"/>
              <a:t>comploex</a:t>
            </a:r>
            <a:r>
              <a:rPr lang="en-US" baseline="0" dirty="0" smtClean="0"/>
              <a:t> experiment? In this case, we have two experimental condition, face and house. So two </a:t>
            </a:r>
            <a:r>
              <a:rPr lang="en-US" baseline="0" dirty="0" err="1" smtClean="0"/>
              <a:t>regressors</a:t>
            </a:r>
            <a:r>
              <a:rPr lang="en-US" baseline="0" dirty="0" smtClean="0"/>
              <a:t>. We want to find the brain region which is selectively activated by face. Then, regression coefficient beta1 will be larger than beta2.</a:t>
            </a:r>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26</a:t>
            </a:fld>
            <a:endParaRPr lang="en-GB"/>
          </a:p>
        </p:txBody>
      </p:sp>
    </p:spTree>
    <p:extLst>
      <p:ext uri="{BB962C8B-B14F-4D97-AF65-F5344CB8AC3E}">
        <p14:creationId xmlns:p14="http://schemas.microsoft.com/office/powerpoint/2010/main" val="3448322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27</a:t>
            </a:fld>
            <a:endParaRPr lang="en-GB"/>
          </a:p>
        </p:txBody>
      </p:sp>
    </p:spTree>
    <p:extLst>
      <p:ext uri="{BB962C8B-B14F-4D97-AF65-F5344CB8AC3E}">
        <p14:creationId xmlns:p14="http://schemas.microsoft.com/office/powerpoint/2010/main" val="3205906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is a way</a:t>
            </a:r>
            <a:r>
              <a:rPr lang="en-US" baseline="0" dirty="0" smtClean="0"/>
              <a:t> to formulate our research hypothesis.</a:t>
            </a:r>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28</a:t>
            </a:fld>
            <a:endParaRPr lang="en-GB"/>
          </a:p>
        </p:txBody>
      </p:sp>
    </p:spTree>
    <p:extLst>
      <p:ext uri="{BB962C8B-B14F-4D97-AF65-F5344CB8AC3E}">
        <p14:creationId xmlns:p14="http://schemas.microsoft.com/office/powerpoint/2010/main" val="3129726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dirty="0" smtClean="0"/>
              <a:t>How </a:t>
            </a:r>
            <a:r>
              <a:rPr lang="en-US" u="sng" dirty="0" smtClean="0"/>
              <a:t>C</a:t>
            </a:r>
            <a:r>
              <a:rPr lang="en-US" u="sng" baseline="30000" dirty="0" smtClean="0"/>
              <a:t>T</a:t>
            </a:r>
            <a:r>
              <a:rPr lang="en-US" dirty="0" smtClean="0"/>
              <a:t> *</a:t>
            </a:r>
            <a:r>
              <a:rPr lang="el-GR" dirty="0" smtClean="0"/>
              <a:t> </a:t>
            </a:r>
            <a:r>
              <a:rPr lang="el-GR" u="sng" dirty="0" smtClean="0"/>
              <a:t>β</a:t>
            </a:r>
            <a:r>
              <a:rPr lang="en-US" dirty="0" smtClean="0"/>
              <a:t> should be large?</a:t>
            </a:r>
          </a:p>
          <a:p>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29</a:t>
            </a:fld>
            <a:endParaRPr lang="en-GB"/>
          </a:p>
        </p:txBody>
      </p:sp>
    </p:spTree>
    <p:extLst>
      <p:ext uri="{BB962C8B-B14F-4D97-AF65-F5344CB8AC3E}">
        <p14:creationId xmlns:p14="http://schemas.microsoft.com/office/powerpoint/2010/main" val="3934960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ANOVA uses sum-of-square variance principle:</a:t>
            </a:r>
          </a:p>
          <a:p>
            <a:pPr lvl="1"/>
            <a:r>
              <a:rPr lang="en-US" dirty="0" smtClean="0"/>
              <a:t>Is between-group variance greater than within-group variance?</a:t>
            </a:r>
          </a:p>
          <a:p>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33</a:t>
            </a:fld>
            <a:endParaRPr lang="en-GB"/>
          </a:p>
        </p:txBody>
      </p:sp>
    </p:spTree>
    <p:extLst>
      <p:ext uri="{BB962C8B-B14F-4D97-AF65-F5344CB8AC3E}">
        <p14:creationId xmlns:p14="http://schemas.microsoft.com/office/powerpoint/2010/main" val="405141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ANOVA uses sum-of-square variance principle:</a:t>
            </a:r>
          </a:p>
          <a:p>
            <a:pPr lvl="1"/>
            <a:r>
              <a:rPr lang="en-US" dirty="0" smtClean="0"/>
              <a:t>Is between-group variance greater than within-group variance?</a:t>
            </a:r>
          </a:p>
          <a:p>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34</a:t>
            </a:fld>
            <a:endParaRPr lang="en-GB"/>
          </a:p>
        </p:txBody>
      </p:sp>
    </p:spTree>
    <p:extLst>
      <p:ext uri="{BB962C8B-B14F-4D97-AF65-F5344CB8AC3E}">
        <p14:creationId xmlns:p14="http://schemas.microsoft.com/office/powerpoint/2010/main" val="2873291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37</a:t>
            </a:fld>
            <a:endParaRPr lang="en-GB"/>
          </a:p>
        </p:txBody>
      </p:sp>
    </p:spTree>
    <p:extLst>
      <p:ext uri="{BB962C8B-B14F-4D97-AF65-F5344CB8AC3E}">
        <p14:creationId xmlns:p14="http://schemas.microsoft.com/office/powerpoint/2010/main" val="1314812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190037-60C1-4F1D-9319-3B6EB638AB25}" type="slidenum">
              <a:rPr lang="en-GB" smtClean="0"/>
              <a:t>47</a:t>
            </a:fld>
            <a:endParaRPr lang="en-GB"/>
          </a:p>
        </p:txBody>
      </p:sp>
    </p:spTree>
    <p:extLst>
      <p:ext uri="{BB962C8B-B14F-4D97-AF65-F5344CB8AC3E}">
        <p14:creationId xmlns:p14="http://schemas.microsoft.com/office/powerpoint/2010/main" val="218612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sz="1200" kern="1200" dirty="0" smtClean="0">
                <a:solidFill>
                  <a:schemeClr val="tx1"/>
                </a:solidFill>
                <a:effectLst/>
                <a:latin typeface="+mn-lt"/>
                <a:ea typeface="+mn-ea"/>
                <a:cs typeface="+mn-cs"/>
              </a:rPr>
              <a:t>GLM used to generate a model using your observed data which is the best fit to what you would expect your data to look like given your specific hypotheses – how you expect a given experimental variable to affect the BOLD signal </a:t>
            </a:r>
            <a:endParaRPr lang="en-US" dirty="0" smtClean="0"/>
          </a:p>
          <a:p>
            <a:pPr marL="171450" indent="-171450">
              <a:buFont typeface="Arial"/>
              <a:buChar char="•"/>
            </a:pPr>
            <a:r>
              <a:rPr lang="en-US" smtClean="0"/>
              <a:t>Error =  difference between what</a:t>
            </a:r>
            <a:r>
              <a:rPr lang="en-US" baseline="0" smtClean="0"/>
              <a:t> the model predicts and the observed data</a:t>
            </a:r>
            <a:endParaRPr lang="en-US" smtClean="0"/>
          </a:p>
          <a:p>
            <a:endParaRPr lang="en-GB"/>
          </a:p>
        </p:txBody>
      </p:sp>
      <p:sp>
        <p:nvSpPr>
          <p:cNvPr id="4" name="Slide Number Placeholder 3"/>
          <p:cNvSpPr>
            <a:spLocks noGrp="1"/>
          </p:cNvSpPr>
          <p:nvPr>
            <p:ph type="sldNum" sz="quarter" idx="10"/>
          </p:nvPr>
        </p:nvSpPr>
        <p:spPr/>
        <p:txBody>
          <a:bodyPr/>
          <a:lstStyle/>
          <a:p>
            <a:fld id="{F5C66F25-4FCE-6041-98B7-AC53417B90B7}" type="slidenum">
              <a:rPr lang="en-US" smtClean="0"/>
              <a:t>5</a:t>
            </a:fld>
            <a:endParaRPr lang="en-US"/>
          </a:p>
        </p:txBody>
      </p:sp>
    </p:spTree>
    <p:extLst>
      <p:ext uri="{BB962C8B-B14F-4D97-AF65-F5344CB8AC3E}">
        <p14:creationId xmlns:p14="http://schemas.microsoft.com/office/powerpoint/2010/main" val="412705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4572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i="1" dirty="0" smtClean="0">
                <a:latin typeface="Arial" charset="0"/>
                <a:cs typeface="Courier New" charset="0"/>
              </a:rPr>
              <a:t>“How much a</a:t>
            </a:r>
            <a:r>
              <a:rPr lang="en-US" sz="2800" i="1" baseline="0" dirty="0" smtClean="0">
                <a:latin typeface="Arial" charset="0"/>
                <a:cs typeface="Courier New" charset="0"/>
              </a:rPr>
              <a:t> change in</a:t>
            </a:r>
            <a:r>
              <a:rPr lang="en-US" sz="2800" i="1" dirty="0" smtClean="0">
                <a:latin typeface="Arial" charset="0"/>
                <a:cs typeface="Courier New" charset="0"/>
              </a:rPr>
              <a:t> BOLD</a:t>
            </a:r>
            <a:r>
              <a:rPr lang="en-US" sz="2800" i="1" baseline="0" dirty="0" smtClean="0">
                <a:latin typeface="Arial" charset="0"/>
                <a:cs typeface="Courier New" charset="0"/>
              </a:rPr>
              <a:t> signal can be predicted by task difficulty”</a:t>
            </a:r>
            <a:endParaRPr lang="en-US" sz="2800" i="1" dirty="0" smtClean="0">
              <a:latin typeface="Arial" charset="0"/>
              <a:cs typeface="Courier New" charset="0"/>
            </a:endParaRPr>
          </a:p>
          <a:p>
            <a:pPr marL="4572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i="1" dirty="0" smtClean="0">
                <a:latin typeface="Arial" charset="0"/>
                <a:cs typeface="Courier New" charset="0"/>
              </a:rPr>
              <a:t>The model is selected as it </a:t>
            </a:r>
            <a:r>
              <a:rPr lang="en-US" sz="2800" i="1" dirty="0" err="1" smtClean="0">
                <a:latin typeface="Arial" charset="0"/>
                <a:cs typeface="Courier New" charset="0"/>
              </a:rPr>
              <a:t>minimises</a:t>
            </a:r>
            <a:r>
              <a:rPr lang="en-US" sz="2800" i="1" dirty="0" smtClean="0">
                <a:latin typeface="Arial" charset="0"/>
                <a:cs typeface="Courier New" charset="0"/>
              </a:rPr>
              <a:t> the sum of squared errors (SSE)</a:t>
            </a:r>
            <a:r>
              <a:rPr lang="en-US" sz="1800" i="0" baseline="0" dirty="0" smtClean="0">
                <a:latin typeface="+mn-lt"/>
                <a:cs typeface="+mn-cs"/>
              </a:rPr>
              <a:t> – i.e. if you square each of the residuals (how far each data point deviates from the line of best fit) – model produces a line in which that figure is at its smallest</a:t>
            </a:r>
            <a:endParaRPr lang="en-US" sz="2800" i="1" dirty="0" smtClean="0">
              <a:latin typeface="Arial" charset="0"/>
              <a:cs typeface="Courier New" charset="0"/>
            </a:endParaRPr>
          </a:p>
        </p:txBody>
      </p:sp>
      <p:sp>
        <p:nvSpPr>
          <p:cNvPr id="4" name="Slide Number Placeholder 3"/>
          <p:cNvSpPr>
            <a:spLocks noGrp="1"/>
          </p:cNvSpPr>
          <p:nvPr>
            <p:ph type="sldNum" sz="quarter" idx="10"/>
          </p:nvPr>
        </p:nvSpPr>
        <p:spPr/>
        <p:txBody>
          <a:bodyPr/>
          <a:lstStyle/>
          <a:p>
            <a:fld id="{F5C66F25-4FCE-6041-98B7-AC53417B90B7}" type="slidenum">
              <a:rPr lang="en-US" smtClean="0"/>
              <a:t>6</a:t>
            </a:fld>
            <a:endParaRPr lang="en-US"/>
          </a:p>
        </p:txBody>
      </p:sp>
    </p:spTree>
    <p:extLst>
      <p:ext uri="{BB962C8B-B14F-4D97-AF65-F5344CB8AC3E}">
        <p14:creationId xmlns:p14="http://schemas.microsoft.com/office/powerpoint/2010/main" val="119199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i="1" dirty="0" smtClean="0">
                <a:latin typeface="Arial" charset="0"/>
                <a:cs typeface="Courier New" charset="0"/>
              </a:rPr>
              <a:t>“How much a</a:t>
            </a:r>
            <a:r>
              <a:rPr lang="en-US" sz="1800" i="1" baseline="0" dirty="0" smtClean="0">
                <a:latin typeface="Arial" charset="0"/>
                <a:cs typeface="Courier New" charset="0"/>
              </a:rPr>
              <a:t> change in</a:t>
            </a:r>
            <a:r>
              <a:rPr lang="en-US" sz="1800" i="1" dirty="0" smtClean="0">
                <a:latin typeface="Arial" charset="0"/>
                <a:cs typeface="Courier New" charset="0"/>
              </a:rPr>
              <a:t> BOLD</a:t>
            </a:r>
            <a:r>
              <a:rPr lang="en-US" sz="1800" i="1" baseline="0" dirty="0" smtClean="0">
                <a:latin typeface="Arial" charset="0"/>
                <a:cs typeface="Courier New" charset="0"/>
              </a:rPr>
              <a:t> signal can be predicted by task difficulty”</a:t>
            </a:r>
            <a:endParaRPr lang="en-US" sz="1800" i="1" dirty="0" smtClean="0">
              <a:latin typeface="Arial" charset="0"/>
              <a:cs typeface="Courier New"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i="1" dirty="0" smtClean="0">
                <a:latin typeface="Arial" charset="0"/>
                <a:cs typeface="Courier New" charset="0"/>
              </a:rPr>
              <a:t>The model is selected as it </a:t>
            </a:r>
            <a:r>
              <a:rPr lang="en-US" sz="1800" i="1" dirty="0" err="1" smtClean="0">
                <a:latin typeface="Arial" charset="0"/>
                <a:cs typeface="Courier New" charset="0"/>
              </a:rPr>
              <a:t>minimises</a:t>
            </a:r>
            <a:r>
              <a:rPr lang="en-US" sz="1800" i="1" dirty="0" smtClean="0">
                <a:latin typeface="Arial" charset="0"/>
                <a:cs typeface="Courier New" charset="0"/>
              </a:rPr>
              <a:t> the sum of squared errors (SSE)</a:t>
            </a:r>
            <a:r>
              <a:rPr lang="en-US" sz="1200" i="0" baseline="0" dirty="0" smtClean="0">
                <a:latin typeface="+mn-lt"/>
                <a:cs typeface="+mn-cs"/>
              </a:rPr>
              <a:t> – i.e. if you square each of the residuals (how far each data point deviates from the line of best fit) – model produces a line in which that figure is at its smallest</a:t>
            </a:r>
            <a:endParaRPr lang="en-US" sz="1800" i="1" dirty="0" smtClean="0">
              <a:latin typeface="Arial" charset="0"/>
              <a:cs typeface="Courier New" charset="0"/>
            </a:endParaRPr>
          </a:p>
        </p:txBody>
      </p:sp>
      <p:sp>
        <p:nvSpPr>
          <p:cNvPr id="4" name="Slide Number Placeholder 3"/>
          <p:cNvSpPr>
            <a:spLocks noGrp="1"/>
          </p:cNvSpPr>
          <p:nvPr>
            <p:ph type="sldNum" sz="quarter" idx="10"/>
          </p:nvPr>
        </p:nvSpPr>
        <p:spPr/>
        <p:txBody>
          <a:bodyPr/>
          <a:lstStyle/>
          <a:p>
            <a:fld id="{F5C66F25-4FCE-6041-98B7-AC53417B90B7}" type="slidenum">
              <a:rPr lang="en-US" smtClean="0"/>
              <a:t>7</a:t>
            </a:fld>
            <a:endParaRPr lang="en-US"/>
          </a:p>
        </p:txBody>
      </p:sp>
    </p:spTree>
    <p:extLst>
      <p:ext uri="{BB962C8B-B14F-4D97-AF65-F5344CB8AC3E}">
        <p14:creationId xmlns:p14="http://schemas.microsoft.com/office/powerpoint/2010/main" val="253340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i="1" dirty="0" smtClean="0">
                <a:latin typeface="Arial" charset="0"/>
                <a:cs typeface="Courier New" charset="0"/>
              </a:rPr>
              <a:t>The model is selected as it </a:t>
            </a:r>
            <a:r>
              <a:rPr lang="en-US" sz="1800" i="1" dirty="0" err="1" smtClean="0">
                <a:latin typeface="Arial" charset="0"/>
                <a:cs typeface="Courier New" charset="0"/>
              </a:rPr>
              <a:t>minimises</a:t>
            </a:r>
            <a:r>
              <a:rPr lang="en-US" sz="1800" i="1" dirty="0" smtClean="0">
                <a:latin typeface="Arial" charset="0"/>
                <a:cs typeface="Courier New" charset="0"/>
              </a:rPr>
              <a:t> the sum of squared errors (SSE)</a:t>
            </a:r>
            <a:r>
              <a:rPr lang="en-US" sz="1200" i="0" baseline="0" dirty="0" smtClean="0">
                <a:latin typeface="+mn-lt"/>
                <a:cs typeface="+mn-cs"/>
              </a:rPr>
              <a:t> – i.e. if you square each of the residuals (how far each data point deviates from the line of best fit) – model produces a line in which that figure is at its smallest</a:t>
            </a:r>
            <a:endParaRPr lang="en-US" sz="1800" i="1" dirty="0" smtClean="0">
              <a:latin typeface="Arial" charset="0"/>
              <a:cs typeface="Courier New" charset="0"/>
            </a:endParaRPr>
          </a:p>
        </p:txBody>
      </p:sp>
      <p:sp>
        <p:nvSpPr>
          <p:cNvPr id="4" name="Slide Number Placeholder 3"/>
          <p:cNvSpPr>
            <a:spLocks noGrp="1"/>
          </p:cNvSpPr>
          <p:nvPr>
            <p:ph type="sldNum" sz="quarter" idx="10"/>
          </p:nvPr>
        </p:nvSpPr>
        <p:spPr/>
        <p:txBody>
          <a:bodyPr/>
          <a:lstStyle/>
          <a:p>
            <a:fld id="{F5C66F25-4FCE-6041-98B7-AC53417B90B7}" type="slidenum">
              <a:rPr lang="en-US" smtClean="0"/>
              <a:t>8</a:t>
            </a:fld>
            <a:endParaRPr lang="en-US"/>
          </a:p>
        </p:txBody>
      </p:sp>
    </p:spTree>
    <p:extLst>
      <p:ext uri="{BB962C8B-B14F-4D97-AF65-F5344CB8AC3E}">
        <p14:creationId xmlns:p14="http://schemas.microsoft.com/office/powerpoint/2010/main" val="418608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i="1" dirty="0" smtClean="0">
                <a:latin typeface="Arial" charset="0"/>
                <a:cs typeface="Courier New" charset="0"/>
              </a:rPr>
              <a:t>The model is selected as it </a:t>
            </a:r>
            <a:r>
              <a:rPr lang="en-US" sz="1800" i="1" dirty="0" err="1" smtClean="0">
                <a:latin typeface="Arial" charset="0"/>
                <a:cs typeface="Courier New" charset="0"/>
              </a:rPr>
              <a:t>minimises</a:t>
            </a:r>
            <a:r>
              <a:rPr lang="en-US" sz="1800" i="1" dirty="0" smtClean="0">
                <a:latin typeface="Arial" charset="0"/>
                <a:cs typeface="Courier New" charset="0"/>
              </a:rPr>
              <a:t> the sum of squared errors (SSE)</a:t>
            </a:r>
            <a:r>
              <a:rPr lang="en-US" sz="1200" i="0" baseline="0" dirty="0" smtClean="0">
                <a:latin typeface="+mn-lt"/>
                <a:cs typeface="+mn-cs"/>
              </a:rPr>
              <a:t> – i.e. if you square each of the residuals (how far each data point deviates from the line of best fit) – model produces a line in which that figure is at its smallest</a:t>
            </a:r>
            <a:endParaRPr lang="en-US" sz="1800" i="1" dirty="0" smtClean="0">
              <a:latin typeface="Arial" charset="0"/>
              <a:cs typeface="Courier New" charset="0"/>
            </a:endParaRPr>
          </a:p>
        </p:txBody>
      </p:sp>
      <p:sp>
        <p:nvSpPr>
          <p:cNvPr id="4" name="Slide Number Placeholder 3"/>
          <p:cNvSpPr>
            <a:spLocks noGrp="1"/>
          </p:cNvSpPr>
          <p:nvPr>
            <p:ph type="sldNum" sz="quarter" idx="10"/>
          </p:nvPr>
        </p:nvSpPr>
        <p:spPr/>
        <p:txBody>
          <a:bodyPr/>
          <a:lstStyle/>
          <a:p>
            <a:fld id="{F5C66F25-4FCE-6041-98B7-AC53417B90B7}" type="slidenum">
              <a:rPr lang="en-US" smtClean="0"/>
              <a:t>9</a:t>
            </a:fld>
            <a:endParaRPr lang="en-US"/>
          </a:p>
        </p:txBody>
      </p:sp>
    </p:spTree>
    <p:extLst>
      <p:ext uri="{BB962C8B-B14F-4D97-AF65-F5344CB8AC3E}">
        <p14:creationId xmlns:p14="http://schemas.microsoft.com/office/powerpoint/2010/main" val="143578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How</a:t>
            </a:r>
            <a:r>
              <a:rPr lang="en-US" baseline="0" dirty="0" smtClean="0"/>
              <a:t> does the coding work with </a:t>
            </a:r>
            <a:r>
              <a:rPr lang="en-US" baseline="0" smtClean="0"/>
              <a:t>increased variables?</a:t>
            </a:r>
            <a:endParaRPr lang="en-US"/>
          </a:p>
        </p:txBody>
      </p:sp>
      <p:sp>
        <p:nvSpPr>
          <p:cNvPr id="4" name="Slide Number Placeholder 3"/>
          <p:cNvSpPr>
            <a:spLocks noGrp="1"/>
          </p:cNvSpPr>
          <p:nvPr>
            <p:ph type="sldNum" sz="quarter" idx="10"/>
          </p:nvPr>
        </p:nvSpPr>
        <p:spPr/>
        <p:txBody>
          <a:bodyPr/>
          <a:lstStyle/>
          <a:p>
            <a:fld id="{F5C66F25-4FCE-6041-98B7-AC53417B90B7}" type="slidenum">
              <a:rPr lang="en-US" smtClean="0"/>
              <a:t>11</a:t>
            </a:fld>
            <a:endParaRPr lang="en-US"/>
          </a:p>
        </p:txBody>
      </p:sp>
    </p:spTree>
    <p:extLst>
      <p:ext uri="{BB962C8B-B14F-4D97-AF65-F5344CB8AC3E}">
        <p14:creationId xmlns:p14="http://schemas.microsoft.com/office/powerpoint/2010/main" val="1389075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How</a:t>
            </a:r>
            <a:r>
              <a:rPr lang="en-US" baseline="0" dirty="0" smtClean="0"/>
              <a:t> does the coding work with increased variables?</a:t>
            </a:r>
            <a:endParaRPr lang="en-US" dirty="0"/>
          </a:p>
        </p:txBody>
      </p:sp>
      <p:sp>
        <p:nvSpPr>
          <p:cNvPr id="4" name="Slide Number Placeholder 3"/>
          <p:cNvSpPr>
            <a:spLocks noGrp="1"/>
          </p:cNvSpPr>
          <p:nvPr>
            <p:ph type="sldNum" sz="quarter" idx="10"/>
          </p:nvPr>
        </p:nvSpPr>
        <p:spPr/>
        <p:txBody>
          <a:bodyPr/>
          <a:lstStyle/>
          <a:p>
            <a:fld id="{F5C66F25-4FCE-6041-98B7-AC53417B90B7}" type="slidenum">
              <a:rPr lang="en-US" smtClean="0"/>
              <a:t>12</a:t>
            </a:fld>
            <a:endParaRPr lang="en-US"/>
          </a:p>
        </p:txBody>
      </p:sp>
    </p:spTree>
    <p:extLst>
      <p:ext uri="{BB962C8B-B14F-4D97-AF65-F5344CB8AC3E}">
        <p14:creationId xmlns:p14="http://schemas.microsoft.com/office/powerpoint/2010/main" val="211277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1E4AB1-849C-4DFB-8B29-70D8B478A191}" type="datetimeFigureOut">
              <a:rPr lang="en-GB" smtClean="0"/>
              <a:t>27/11/2014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162865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1E4AB1-849C-4DFB-8B29-70D8B478A191}" type="datetimeFigureOut">
              <a:rPr lang="en-GB" smtClean="0"/>
              <a:t>27/11/2014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281384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1E4AB1-849C-4DFB-8B29-70D8B478A191}" type="datetimeFigureOut">
              <a:rPr lang="en-GB" smtClean="0"/>
              <a:t>27/11/2014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109469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1E4AB1-849C-4DFB-8B29-70D8B478A191}" type="datetimeFigureOut">
              <a:rPr lang="en-GB" smtClean="0"/>
              <a:t>27/11/2014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26183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1E4AB1-849C-4DFB-8B29-70D8B478A191}" type="datetimeFigureOut">
              <a:rPr lang="en-GB" smtClean="0"/>
              <a:t>27/11/2014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208043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1E4AB1-849C-4DFB-8B29-70D8B478A191}" type="datetimeFigureOut">
              <a:rPr lang="en-GB" smtClean="0"/>
              <a:t>27/11/2014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240139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1E4AB1-849C-4DFB-8B29-70D8B478A191}" type="datetimeFigureOut">
              <a:rPr lang="en-GB" smtClean="0"/>
              <a:t>27/11/2014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139866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1E4AB1-849C-4DFB-8B29-70D8B478A191}" type="datetimeFigureOut">
              <a:rPr lang="en-GB" smtClean="0"/>
              <a:t>27/11/2014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326475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E4AB1-849C-4DFB-8B29-70D8B478A191}" type="datetimeFigureOut">
              <a:rPr lang="en-GB" smtClean="0"/>
              <a:t>27/11/2014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345060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E4AB1-849C-4DFB-8B29-70D8B478A191}" type="datetimeFigureOut">
              <a:rPr lang="en-GB" smtClean="0"/>
              <a:t>27/11/2014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413966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4211340" y="987427"/>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E4AB1-849C-4DFB-8B29-70D8B478A191}" type="datetimeFigureOut">
              <a:rPr lang="en-GB" smtClean="0"/>
              <a:t>27/11/2014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81F45-115E-45A2-8D01-CE8C8427EE1A}" type="slidenum">
              <a:rPr lang="en-GB" smtClean="0"/>
              <a:t>‹#›</a:t>
            </a:fld>
            <a:endParaRPr lang="en-GB"/>
          </a:p>
        </p:txBody>
      </p:sp>
    </p:spTree>
    <p:extLst>
      <p:ext uri="{BB962C8B-B14F-4D97-AF65-F5344CB8AC3E}">
        <p14:creationId xmlns:p14="http://schemas.microsoft.com/office/powerpoint/2010/main" val="227207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E4AB1-849C-4DFB-8B29-70D8B478A191}" type="datetimeFigureOut">
              <a:rPr lang="en-GB" smtClean="0"/>
              <a:t>27/11/2014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81F45-115E-45A2-8D01-CE8C8427EE1A}" type="slidenum">
              <a:rPr lang="en-GB" smtClean="0"/>
              <a:t>‹#›</a:t>
            </a:fld>
            <a:endParaRPr lang="en-GB"/>
          </a:p>
        </p:txBody>
      </p:sp>
    </p:spTree>
    <p:extLst>
      <p:ext uri="{BB962C8B-B14F-4D97-AF65-F5344CB8AC3E}">
        <p14:creationId xmlns:p14="http://schemas.microsoft.com/office/powerpoint/2010/main" val="1974998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7.png"/><Relationship Id="rId10" Type="http://schemas.openxmlformats.org/officeDocument/2006/relationships/image" Target="../media/image8.png"/><Relationship Id="rId4" Type="http://schemas.openxmlformats.org/officeDocument/2006/relationships/image" Target="../media/image26.pn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26.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3417" y="1929467"/>
            <a:ext cx="5587068" cy="1323439"/>
          </a:xfrm>
          <a:prstGeom prst="rect">
            <a:avLst/>
          </a:prstGeom>
          <a:noFill/>
        </p:spPr>
        <p:txBody>
          <a:bodyPr wrap="square" rtlCol="0">
            <a:spAutoFit/>
          </a:bodyPr>
          <a:lstStyle/>
          <a:p>
            <a:pPr algn="ctr"/>
            <a:r>
              <a:rPr lang="en-GB" sz="4000" dirty="0" smtClean="0"/>
              <a:t>1</a:t>
            </a:r>
            <a:r>
              <a:rPr lang="en-GB" sz="4000" baseline="30000" dirty="0" smtClean="0"/>
              <a:t>st</a:t>
            </a:r>
            <a:r>
              <a:rPr lang="en-GB" sz="4000" dirty="0" smtClean="0"/>
              <a:t> Level Analysis: design matrix, contrasts, GLM</a:t>
            </a:r>
            <a:endParaRPr lang="en-GB" sz="4000" dirty="0"/>
          </a:p>
        </p:txBody>
      </p:sp>
      <p:sp>
        <p:nvSpPr>
          <p:cNvPr id="5" name="TextBox 4"/>
          <p:cNvSpPr txBox="1"/>
          <p:nvPr/>
        </p:nvSpPr>
        <p:spPr>
          <a:xfrm>
            <a:off x="3347281" y="3649210"/>
            <a:ext cx="3439339" cy="1077218"/>
          </a:xfrm>
          <a:prstGeom prst="rect">
            <a:avLst/>
          </a:prstGeom>
          <a:noFill/>
        </p:spPr>
        <p:txBody>
          <a:bodyPr wrap="none" rtlCol="0">
            <a:spAutoFit/>
          </a:bodyPr>
          <a:lstStyle/>
          <a:p>
            <a:pPr algn="ctr"/>
            <a:r>
              <a:rPr lang="en-GB" sz="2400" dirty="0" smtClean="0"/>
              <a:t>Clare Palmer &amp; Misun Kim</a:t>
            </a:r>
          </a:p>
          <a:p>
            <a:pPr algn="ctr"/>
            <a:endParaRPr lang="en-GB" sz="2400" dirty="0" smtClean="0"/>
          </a:p>
          <a:p>
            <a:pPr algn="ctr"/>
            <a:r>
              <a:rPr lang="en-GB" sz="1600" dirty="0" smtClean="0"/>
              <a:t>Methods for Dummies 2014-2015</a:t>
            </a:r>
            <a:endParaRPr lang="en-GB" sz="1600" dirty="0"/>
          </a:p>
        </p:txBody>
      </p:sp>
    </p:spTree>
    <p:extLst>
      <p:ext uri="{BB962C8B-B14F-4D97-AF65-F5344CB8AC3E}">
        <p14:creationId xmlns:p14="http://schemas.microsoft.com/office/powerpoint/2010/main" val="584015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GLM = </a:t>
            </a:r>
            <a:r>
              <a:rPr lang="en-GB" dirty="0" smtClean="0"/>
              <a:t>Multiple Regression</a:t>
            </a:r>
            <a:endParaRPr lang="en-GB" dirty="0"/>
          </a:p>
        </p:txBody>
      </p:sp>
      <p:sp>
        <p:nvSpPr>
          <p:cNvPr id="3" name="Content Placeholder 2"/>
          <p:cNvSpPr>
            <a:spLocks noGrp="1"/>
          </p:cNvSpPr>
          <p:nvPr>
            <p:ph idx="1"/>
          </p:nvPr>
        </p:nvSpPr>
        <p:spPr>
          <a:xfrm>
            <a:off x="681037" y="1607511"/>
            <a:ext cx="8543925" cy="2645707"/>
          </a:xfrm>
        </p:spPr>
        <p:txBody>
          <a:bodyPr/>
          <a:lstStyle/>
          <a:p>
            <a:r>
              <a:rPr lang="en-GB" sz="2400" dirty="0" smtClean="0"/>
              <a:t>More than one predictor</a:t>
            </a:r>
            <a:r>
              <a:rPr lang="en-GB" sz="2400" dirty="0"/>
              <a:t> </a:t>
            </a:r>
            <a:r>
              <a:rPr lang="en-GB" sz="2400" dirty="0" smtClean="0"/>
              <a:t>(condition/</a:t>
            </a:r>
            <a:r>
              <a:rPr lang="en-GB" sz="2400" dirty="0" err="1" smtClean="0"/>
              <a:t>exp</a:t>
            </a:r>
            <a:r>
              <a:rPr lang="en-GB" sz="2400" dirty="0" smtClean="0"/>
              <a:t> </a:t>
            </a:r>
            <a:r>
              <a:rPr lang="en-GB" sz="2400" dirty="0" err="1" smtClean="0"/>
              <a:t>var</a:t>
            </a:r>
            <a:r>
              <a:rPr lang="en-GB" sz="2400" dirty="0" smtClean="0"/>
              <a:t>)</a:t>
            </a:r>
          </a:p>
          <a:p>
            <a:r>
              <a:rPr lang="en-GB" sz="2400" dirty="0"/>
              <a:t>Write out equation for each observation of </a:t>
            </a:r>
            <a:r>
              <a:rPr lang="en-GB" sz="2400" dirty="0" err="1" smtClean="0"/>
              <a:t>dep</a:t>
            </a:r>
            <a:r>
              <a:rPr lang="en-GB" sz="2400" dirty="0" smtClean="0"/>
              <a:t> variable </a:t>
            </a:r>
            <a:r>
              <a:rPr lang="en-GB" sz="2400" dirty="0"/>
              <a:t>Y </a:t>
            </a:r>
            <a:r>
              <a:rPr lang="en-GB" sz="2400" dirty="0" smtClean="0"/>
              <a:t>(BOLD signal) from </a:t>
            </a:r>
            <a:r>
              <a:rPr lang="en-GB" sz="2400" dirty="0"/>
              <a:t>1 to J:</a:t>
            </a:r>
          </a:p>
          <a:p>
            <a:pPr algn="ctr">
              <a:buFont typeface="Wingdings" panose="05000000000000000000" pitchFamily="2" charset="2"/>
              <a:buNone/>
            </a:pPr>
            <a:r>
              <a:rPr lang="en-GB" sz="2000" dirty="0"/>
              <a:t>Y</a:t>
            </a:r>
            <a:r>
              <a:rPr lang="en-GB" sz="2000" baseline="-25000" dirty="0"/>
              <a:t>1</a:t>
            </a:r>
            <a:r>
              <a:rPr lang="en-GB" sz="2000" dirty="0"/>
              <a:t> = </a:t>
            </a:r>
            <a:r>
              <a:rPr lang="en-GB" sz="2000" dirty="0">
                <a:solidFill>
                  <a:schemeClr val="accent2"/>
                </a:solidFill>
              </a:rPr>
              <a:t>X</a:t>
            </a:r>
            <a:r>
              <a:rPr lang="en-GB" sz="2000" baseline="-25000" dirty="0">
                <a:solidFill>
                  <a:schemeClr val="accent2"/>
                </a:solidFill>
              </a:rPr>
              <a:t>11</a:t>
            </a:r>
            <a:r>
              <a:rPr lang="el-GR" sz="2000" dirty="0">
                <a:cs typeface="Arial" panose="020B0604020202020204" pitchFamily="34" charset="0"/>
              </a:rPr>
              <a:t>β</a:t>
            </a:r>
            <a:r>
              <a:rPr lang="en-GB" sz="2000" baseline="-25000" dirty="0">
                <a:cs typeface="Arial" panose="020B0604020202020204" pitchFamily="34" charset="0"/>
              </a:rPr>
              <a:t>1</a:t>
            </a:r>
            <a:r>
              <a:rPr lang="en-GB" sz="2000" dirty="0">
                <a:cs typeface="Arial" panose="020B0604020202020204" pitchFamily="34" charset="0"/>
              </a:rPr>
              <a:t> +…+</a:t>
            </a:r>
            <a:r>
              <a:rPr lang="en-GB" sz="2000" dirty="0">
                <a:solidFill>
                  <a:schemeClr val="accent2"/>
                </a:solidFill>
                <a:cs typeface="Arial" panose="020B0604020202020204" pitchFamily="34" charset="0"/>
              </a:rPr>
              <a:t>X</a:t>
            </a:r>
            <a:r>
              <a:rPr lang="en-GB" sz="2000" baseline="-25000" dirty="0">
                <a:solidFill>
                  <a:schemeClr val="accent2"/>
                </a:solidFill>
                <a:cs typeface="Arial" panose="020B0604020202020204" pitchFamily="34" charset="0"/>
              </a:rPr>
              <a:t>1</a:t>
            </a:r>
            <a:r>
              <a:rPr lang="en-GB" sz="2000" i="1" baseline="-25000" dirty="0">
                <a:solidFill>
                  <a:schemeClr val="accent2"/>
                </a:solidFill>
                <a:cs typeface="Arial" panose="020B0604020202020204" pitchFamily="34" charset="0"/>
              </a:rPr>
              <a:t>l</a:t>
            </a:r>
            <a:r>
              <a:rPr lang="el-GR" sz="2000" dirty="0">
                <a:cs typeface="Arial" panose="020B0604020202020204" pitchFamily="34" charset="0"/>
              </a:rPr>
              <a:t>β</a:t>
            </a:r>
            <a:r>
              <a:rPr lang="en-GB" sz="2000" i="1" baseline="-25000" dirty="0">
                <a:cs typeface="Arial" panose="020B0604020202020204" pitchFamily="34" charset="0"/>
              </a:rPr>
              <a:t>l</a:t>
            </a:r>
            <a:r>
              <a:rPr lang="en-GB" sz="2000" i="1" dirty="0">
                <a:cs typeface="Arial" panose="020B0604020202020204" pitchFamily="34" charset="0"/>
              </a:rPr>
              <a:t> +…+</a:t>
            </a:r>
            <a:r>
              <a:rPr lang="en-GB" sz="2000" dirty="0">
                <a:cs typeface="Arial" panose="020B0604020202020204" pitchFamily="34" charset="0"/>
              </a:rPr>
              <a:t> </a:t>
            </a:r>
            <a:r>
              <a:rPr lang="en-GB" sz="2000" dirty="0">
                <a:solidFill>
                  <a:schemeClr val="accent2"/>
                </a:solidFill>
                <a:cs typeface="Arial" panose="020B0604020202020204" pitchFamily="34" charset="0"/>
              </a:rPr>
              <a:t>X</a:t>
            </a:r>
            <a:r>
              <a:rPr lang="en-GB" sz="2000" baseline="-25000" dirty="0">
                <a:solidFill>
                  <a:schemeClr val="accent2"/>
                </a:solidFill>
                <a:cs typeface="Arial" panose="020B0604020202020204" pitchFamily="34" charset="0"/>
              </a:rPr>
              <a:t>1L</a:t>
            </a:r>
            <a:r>
              <a:rPr lang="el-GR" sz="2000" dirty="0">
                <a:cs typeface="Arial" panose="020B0604020202020204" pitchFamily="34" charset="0"/>
              </a:rPr>
              <a:t>β</a:t>
            </a:r>
            <a:r>
              <a:rPr lang="en-GB" sz="2000" baseline="-25000" dirty="0">
                <a:cs typeface="Arial" panose="020B0604020202020204" pitchFamily="34" charset="0"/>
              </a:rPr>
              <a:t>L</a:t>
            </a:r>
            <a:r>
              <a:rPr lang="en-GB" sz="2000" dirty="0">
                <a:cs typeface="Arial" panose="020B0604020202020204" pitchFamily="34" charset="0"/>
              </a:rPr>
              <a:t> + </a:t>
            </a:r>
            <a:r>
              <a:rPr lang="el-GR" sz="2000" dirty="0">
                <a:cs typeface="Arial" panose="020B0604020202020204" pitchFamily="34" charset="0"/>
              </a:rPr>
              <a:t>ε</a:t>
            </a:r>
            <a:r>
              <a:rPr lang="en-GB" sz="2000" baseline="-25000" dirty="0">
                <a:cs typeface="Arial" panose="020B0604020202020204" pitchFamily="34" charset="0"/>
              </a:rPr>
              <a:t>1</a:t>
            </a:r>
            <a:r>
              <a:rPr lang="en-GB" sz="2000" dirty="0">
                <a:cs typeface="Arial" panose="020B0604020202020204" pitchFamily="34" charset="0"/>
              </a:rPr>
              <a:t> </a:t>
            </a:r>
          </a:p>
          <a:p>
            <a:pPr algn="ctr">
              <a:buFont typeface="Wingdings" panose="05000000000000000000" pitchFamily="2" charset="2"/>
              <a:buNone/>
            </a:pPr>
            <a:r>
              <a:rPr lang="en-GB" sz="2000" dirty="0" err="1">
                <a:cs typeface="Arial" panose="020B0604020202020204" pitchFamily="34" charset="0"/>
              </a:rPr>
              <a:t>Y</a:t>
            </a:r>
            <a:r>
              <a:rPr lang="en-GB" sz="2000" i="1" baseline="-25000" dirty="0" err="1">
                <a:cs typeface="Arial" panose="020B0604020202020204" pitchFamily="34" charset="0"/>
              </a:rPr>
              <a:t>j</a:t>
            </a:r>
            <a:r>
              <a:rPr lang="en-GB" sz="2000" dirty="0">
                <a:cs typeface="Arial" panose="020B0604020202020204" pitchFamily="34" charset="0"/>
              </a:rPr>
              <a:t> = </a:t>
            </a:r>
            <a:r>
              <a:rPr lang="en-GB" sz="2000" dirty="0">
                <a:solidFill>
                  <a:schemeClr val="accent2"/>
                </a:solidFill>
                <a:cs typeface="Arial" panose="020B0604020202020204" pitchFamily="34" charset="0"/>
              </a:rPr>
              <a:t>X</a:t>
            </a:r>
            <a:r>
              <a:rPr lang="en-GB" sz="2000" i="1" baseline="-25000" dirty="0">
                <a:solidFill>
                  <a:schemeClr val="accent2"/>
                </a:solidFill>
                <a:cs typeface="Arial" panose="020B0604020202020204" pitchFamily="34" charset="0"/>
              </a:rPr>
              <a:t>j</a:t>
            </a:r>
            <a:r>
              <a:rPr lang="en-GB" sz="2000" baseline="-25000" dirty="0">
                <a:solidFill>
                  <a:schemeClr val="accent2"/>
                </a:solidFill>
                <a:cs typeface="Arial" panose="020B0604020202020204" pitchFamily="34" charset="0"/>
              </a:rPr>
              <a:t>1</a:t>
            </a:r>
            <a:r>
              <a:rPr lang="el-GR" sz="2000" dirty="0">
                <a:cs typeface="Arial" panose="020B0604020202020204" pitchFamily="34" charset="0"/>
              </a:rPr>
              <a:t>β</a:t>
            </a:r>
            <a:r>
              <a:rPr lang="en-GB" sz="2000" baseline="-25000" dirty="0">
                <a:cs typeface="Arial" panose="020B0604020202020204" pitchFamily="34" charset="0"/>
              </a:rPr>
              <a:t>1</a:t>
            </a:r>
            <a:r>
              <a:rPr lang="en-GB" sz="2000" dirty="0">
                <a:cs typeface="Arial" panose="020B0604020202020204" pitchFamily="34" charset="0"/>
              </a:rPr>
              <a:t> +…+</a:t>
            </a:r>
            <a:r>
              <a:rPr lang="en-GB" sz="2000" dirty="0" err="1">
                <a:solidFill>
                  <a:schemeClr val="accent2"/>
                </a:solidFill>
                <a:cs typeface="Arial" panose="020B0604020202020204" pitchFamily="34" charset="0"/>
              </a:rPr>
              <a:t>X</a:t>
            </a:r>
            <a:r>
              <a:rPr lang="en-GB" sz="2000" i="1" baseline="-25000" dirty="0" err="1">
                <a:solidFill>
                  <a:schemeClr val="accent2"/>
                </a:solidFill>
                <a:cs typeface="Arial" panose="020B0604020202020204" pitchFamily="34" charset="0"/>
              </a:rPr>
              <a:t>jl</a:t>
            </a:r>
            <a:r>
              <a:rPr lang="el-GR" sz="2000" dirty="0">
                <a:cs typeface="Arial" panose="020B0604020202020204" pitchFamily="34" charset="0"/>
              </a:rPr>
              <a:t>β</a:t>
            </a:r>
            <a:r>
              <a:rPr lang="en-GB" sz="2000" i="1" baseline="-25000" dirty="0">
                <a:cs typeface="Arial" panose="020B0604020202020204" pitchFamily="34" charset="0"/>
              </a:rPr>
              <a:t>l</a:t>
            </a:r>
            <a:r>
              <a:rPr lang="en-GB" sz="2000" dirty="0">
                <a:cs typeface="Arial" panose="020B0604020202020204" pitchFamily="34" charset="0"/>
              </a:rPr>
              <a:t> +…+ </a:t>
            </a:r>
            <a:r>
              <a:rPr lang="en-GB" sz="2000" dirty="0" err="1">
                <a:solidFill>
                  <a:schemeClr val="accent2"/>
                </a:solidFill>
                <a:cs typeface="Arial" panose="020B0604020202020204" pitchFamily="34" charset="0"/>
              </a:rPr>
              <a:t>X</a:t>
            </a:r>
            <a:r>
              <a:rPr lang="en-GB" sz="2000" i="1" baseline="-25000" dirty="0" err="1">
                <a:solidFill>
                  <a:schemeClr val="accent2"/>
                </a:solidFill>
                <a:cs typeface="Arial" panose="020B0604020202020204" pitchFamily="34" charset="0"/>
              </a:rPr>
              <a:t>j</a:t>
            </a:r>
            <a:r>
              <a:rPr lang="en-GB" sz="2000" baseline="-25000" dirty="0" err="1">
                <a:solidFill>
                  <a:schemeClr val="accent2"/>
                </a:solidFill>
                <a:cs typeface="Arial" panose="020B0604020202020204" pitchFamily="34" charset="0"/>
              </a:rPr>
              <a:t>L</a:t>
            </a:r>
            <a:r>
              <a:rPr lang="el-GR" sz="2000" dirty="0">
                <a:cs typeface="Arial" panose="020B0604020202020204" pitchFamily="34" charset="0"/>
              </a:rPr>
              <a:t>β</a:t>
            </a:r>
            <a:r>
              <a:rPr lang="en-GB" sz="2000" baseline="-25000" dirty="0">
                <a:cs typeface="Arial" panose="020B0604020202020204" pitchFamily="34" charset="0"/>
              </a:rPr>
              <a:t>L</a:t>
            </a:r>
            <a:r>
              <a:rPr lang="en-GB" sz="2000" dirty="0">
                <a:cs typeface="Arial" panose="020B0604020202020204" pitchFamily="34" charset="0"/>
              </a:rPr>
              <a:t> + </a:t>
            </a:r>
            <a:r>
              <a:rPr lang="el-GR" sz="2000" dirty="0">
                <a:cs typeface="Arial" panose="020B0604020202020204" pitchFamily="34" charset="0"/>
              </a:rPr>
              <a:t>ε</a:t>
            </a:r>
            <a:r>
              <a:rPr lang="en-GB" sz="2000" i="1" baseline="-25000" dirty="0" smtClean="0">
                <a:cs typeface="Arial" panose="020B0604020202020204" pitchFamily="34" charset="0"/>
              </a:rPr>
              <a:t>j</a:t>
            </a:r>
            <a:endParaRPr lang="en-GB" sz="2000" i="1" baseline="-25000" dirty="0">
              <a:cs typeface="Arial" panose="020B0604020202020204" pitchFamily="34" charset="0"/>
            </a:endParaRPr>
          </a:p>
          <a:p>
            <a:pPr algn="ctr">
              <a:buFont typeface="Wingdings" panose="05000000000000000000" pitchFamily="2" charset="2"/>
              <a:buNone/>
            </a:pPr>
            <a:r>
              <a:rPr lang="en-GB" sz="2000" dirty="0">
                <a:cs typeface="Arial" panose="020B0604020202020204" pitchFamily="34" charset="0"/>
              </a:rPr>
              <a:t>Y</a:t>
            </a:r>
            <a:r>
              <a:rPr lang="en-GB" sz="2000" baseline="-25000" dirty="0">
                <a:cs typeface="Arial" panose="020B0604020202020204" pitchFamily="34" charset="0"/>
              </a:rPr>
              <a:t>J</a:t>
            </a:r>
            <a:r>
              <a:rPr lang="en-GB" sz="2000" dirty="0">
                <a:cs typeface="Arial" panose="020B0604020202020204" pitchFamily="34" charset="0"/>
              </a:rPr>
              <a:t> = </a:t>
            </a:r>
            <a:r>
              <a:rPr lang="en-GB" sz="2000" dirty="0">
                <a:solidFill>
                  <a:schemeClr val="accent2"/>
                </a:solidFill>
                <a:cs typeface="Arial" panose="020B0604020202020204" pitchFamily="34" charset="0"/>
              </a:rPr>
              <a:t>X</a:t>
            </a:r>
            <a:r>
              <a:rPr lang="en-GB" sz="2000" baseline="-25000" dirty="0">
                <a:solidFill>
                  <a:schemeClr val="accent2"/>
                </a:solidFill>
                <a:cs typeface="Arial" panose="020B0604020202020204" pitchFamily="34" charset="0"/>
              </a:rPr>
              <a:t>J1</a:t>
            </a:r>
            <a:r>
              <a:rPr lang="el-GR" sz="2000" dirty="0">
                <a:cs typeface="Arial" panose="020B0604020202020204" pitchFamily="34" charset="0"/>
              </a:rPr>
              <a:t>β</a:t>
            </a:r>
            <a:r>
              <a:rPr lang="en-GB" sz="2000" baseline="-25000" dirty="0">
                <a:cs typeface="Arial" panose="020B0604020202020204" pitchFamily="34" charset="0"/>
              </a:rPr>
              <a:t>1</a:t>
            </a:r>
            <a:r>
              <a:rPr lang="en-GB" sz="2000" dirty="0">
                <a:cs typeface="Arial" panose="020B0604020202020204" pitchFamily="34" charset="0"/>
              </a:rPr>
              <a:t> +…+</a:t>
            </a:r>
            <a:r>
              <a:rPr lang="en-GB" sz="2000" dirty="0" err="1">
                <a:solidFill>
                  <a:schemeClr val="accent2"/>
                </a:solidFill>
                <a:cs typeface="Arial" panose="020B0604020202020204" pitchFamily="34" charset="0"/>
              </a:rPr>
              <a:t>X</a:t>
            </a:r>
            <a:r>
              <a:rPr lang="en-GB" sz="2000" baseline="-25000" dirty="0" err="1">
                <a:solidFill>
                  <a:schemeClr val="accent2"/>
                </a:solidFill>
                <a:cs typeface="Arial" panose="020B0604020202020204" pitchFamily="34" charset="0"/>
              </a:rPr>
              <a:t>J</a:t>
            </a:r>
            <a:r>
              <a:rPr lang="en-GB" sz="2000" i="1" baseline="-25000" dirty="0" err="1">
                <a:solidFill>
                  <a:schemeClr val="accent2"/>
                </a:solidFill>
                <a:cs typeface="Arial" panose="020B0604020202020204" pitchFamily="34" charset="0"/>
              </a:rPr>
              <a:t>l</a:t>
            </a:r>
            <a:r>
              <a:rPr lang="el-GR" sz="2000" dirty="0">
                <a:cs typeface="Arial" panose="020B0604020202020204" pitchFamily="34" charset="0"/>
              </a:rPr>
              <a:t>β</a:t>
            </a:r>
            <a:r>
              <a:rPr lang="en-GB" sz="2000" i="1" baseline="-25000" dirty="0">
                <a:cs typeface="Arial" panose="020B0604020202020204" pitchFamily="34" charset="0"/>
              </a:rPr>
              <a:t>l</a:t>
            </a:r>
            <a:r>
              <a:rPr lang="en-GB" sz="2000" dirty="0">
                <a:cs typeface="Arial" panose="020B0604020202020204" pitchFamily="34" charset="0"/>
              </a:rPr>
              <a:t> +…+ </a:t>
            </a:r>
            <a:r>
              <a:rPr lang="en-GB" sz="2000" dirty="0">
                <a:solidFill>
                  <a:schemeClr val="accent2"/>
                </a:solidFill>
                <a:cs typeface="Arial" panose="020B0604020202020204" pitchFamily="34" charset="0"/>
              </a:rPr>
              <a:t>X</a:t>
            </a:r>
            <a:r>
              <a:rPr lang="en-GB" sz="2000" baseline="-25000" dirty="0">
                <a:solidFill>
                  <a:schemeClr val="accent2"/>
                </a:solidFill>
                <a:cs typeface="Arial" panose="020B0604020202020204" pitchFamily="34" charset="0"/>
              </a:rPr>
              <a:t>JL</a:t>
            </a:r>
            <a:r>
              <a:rPr lang="el-GR" sz="2000" dirty="0">
                <a:cs typeface="Arial" panose="020B0604020202020204" pitchFamily="34" charset="0"/>
              </a:rPr>
              <a:t>β</a:t>
            </a:r>
            <a:r>
              <a:rPr lang="en-GB" sz="2000" baseline="-25000" dirty="0">
                <a:cs typeface="Arial" panose="020B0604020202020204" pitchFamily="34" charset="0"/>
              </a:rPr>
              <a:t>L</a:t>
            </a:r>
            <a:r>
              <a:rPr lang="en-GB" sz="2000" dirty="0">
                <a:cs typeface="Arial" panose="020B0604020202020204" pitchFamily="34" charset="0"/>
              </a:rPr>
              <a:t> + </a:t>
            </a:r>
            <a:r>
              <a:rPr lang="el-GR" sz="2000" dirty="0">
                <a:cs typeface="Arial" panose="020B0604020202020204" pitchFamily="34" charset="0"/>
              </a:rPr>
              <a:t>ε</a:t>
            </a:r>
            <a:r>
              <a:rPr lang="en-GB" sz="2000" baseline="-25000" dirty="0" smtClean="0">
                <a:cs typeface="Arial" panose="020B0604020202020204" pitchFamily="34" charset="0"/>
              </a:rPr>
              <a:t>J</a:t>
            </a:r>
          </a:p>
          <a:p>
            <a:pPr algn="ctr">
              <a:buFont typeface="Wingdings" panose="05000000000000000000" pitchFamily="2" charset="2"/>
              <a:buNone/>
            </a:pPr>
            <a:endParaRPr lang="en-GB" sz="2400" dirty="0"/>
          </a:p>
          <a:p>
            <a:endParaRPr lang="en-GB" dirty="0" smtClean="0"/>
          </a:p>
        </p:txBody>
      </p:sp>
      <p:pic>
        <p:nvPicPr>
          <p:cNvPr id="24" name="Picture 23"/>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Lst>
          </a:blip>
          <a:srcRect b="41053"/>
          <a:stretch/>
        </p:blipFill>
        <p:spPr>
          <a:xfrm>
            <a:off x="2594951" y="4705185"/>
            <a:ext cx="5001321" cy="998763"/>
          </a:xfrm>
          <a:prstGeom prst="rect">
            <a:avLst/>
          </a:prstGeom>
        </p:spPr>
      </p:pic>
      <p:sp>
        <p:nvSpPr>
          <p:cNvPr id="25" name="Text Box 7"/>
          <p:cNvSpPr txBox="1">
            <a:spLocks noChangeArrowheads="1"/>
          </p:cNvSpPr>
          <p:nvPr/>
        </p:nvSpPr>
        <p:spPr bwMode="auto">
          <a:xfrm>
            <a:off x="972279" y="4177732"/>
            <a:ext cx="8407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buClr>
                <a:schemeClr val="bg2"/>
              </a:buClr>
              <a:buSzPct val="75000"/>
              <a:buFont typeface="Wingdings" panose="05000000000000000000" pitchFamily="2" charset="2"/>
              <a:buNone/>
            </a:pPr>
            <a:r>
              <a:rPr lang="en-GB" sz="2000" dirty="0"/>
              <a:t>Can turn these simultaneous equations into matrix form to get a single equation:</a:t>
            </a:r>
            <a:endParaRPr lang="en-US" sz="2000" dirty="0"/>
          </a:p>
          <a:p>
            <a:pPr>
              <a:buFontTx/>
              <a:buChar char="•"/>
            </a:pPr>
            <a:endParaRPr lang="en-US" sz="2000" dirty="0">
              <a:solidFill>
                <a:schemeClr val="tx2"/>
              </a:solidFill>
              <a:latin typeface="Arial" panose="020B0604020202020204" pitchFamily="34" charset="0"/>
            </a:endParaRPr>
          </a:p>
        </p:txBody>
      </p:sp>
      <p:pic>
        <p:nvPicPr>
          <p:cNvPr id="26" name="Picture 25"/>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Lst>
          </a:blip>
          <a:srcRect t="64466" b="-17790"/>
          <a:stretch/>
        </p:blipFill>
        <p:spPr>
          <a:xfrm>
            <a:off x="2524316" y="5836752"/>
            <a:ext cx="5001321" cy="903508"/>
          </a:xfrm>
          <a:prstGeom prst="rect">
            <a:avLst/>
          </a:prstGeom>
        </p:spPr>
      </p:pic>
    </p:spTree>
    <p:extLst>
      <p:ext uri="{BB962C8B-B14F-4D97-AF65-F5344CB8AC3E}">
        <p14:creationId xmlns:p14="http://schemas.microsoft.com/office/powerpoint/2010/main" val="697399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47732"/>
            <a:ext cx="8543925" cy="1325563"/>
          </a:xfrm>
        </p:spPr>
        <p:txBody>
          <a:bodyPr/>
          <a:lstStyle/>
          <a:p>
            <a:r>
              <a:rPr lang="en-US" dirty="0" smtClean="0"/>
              <a:t>Research Question</a:t>
            </a:r>
            <a:endParaRPr lang="en-US" dirty="0"/>
          </a:p>
        </p:txBody>
      </p:sp>
      <p:sp>
        <p:nvSpPr>
          <p:cNvPr id="3" name="TextBox 2"/>
          <p:cNvSpPr txBox="1"/>
          <p:nvPr/>
        </p:nvSpPr>
        <p:spPr>
          <a:xfrm>
            <a:off x="1023457" y="2365695"/>
            <a:ext cx="7558481" cy="2308324"/>
          </a:xfrm>
          <a:prstGeom prst="rect">
            <a:avLst/>
          </a:prstGeom>
          <a:noFill/>
        </p:spPr>
        <p:txBody>
          <a:bodyPr wrap="square" rtlCol="0">
            <a:spAutoFit/>
          </a:bodyPr>
          <a:lstStyle/>
          <a:p>
            <a:pPr algn="ctr"/>
            <a:r>
              <a:rPr lang="en-GB" sz="3600" b="1" dirty="0" smtClean="0"/>
              <a:t>Is there an area of the brain selective for processing faces?</a:t>
            </a:r>
          </a:p>
          <a:p>
            <a:endParaRPr lang="en-GB" sz="3600" dirty="0"/>
          </a:p>
          <a:p>
            <a:r>
              <a:rPr lang="en-GB" sz="3600" i="1" dirty="0" err="1" smtClean="0"/>
              <a:t>Kanwisher</a:t>
            </a:r>
            <a:r>
              <a:rPr lang="en-GB" sz="3600" i="1" dirty="0" smtClean="0"/>
              <a:t> et al, 1997</a:t>
            </a:r>
            <a:endParaRPr lang="en-GB" sz="3600" i="1" dirty="0"/>
          </a:p>
        </p:txBody>
      </p:sp>
    </p:spTree>
    <p:extLst>
      <p:ext uri="{BB962C8B-B14F-4D97-AF65-F5344CB8AC3E}">
        <p14:creationId xmlns:p14="http://schemas.microsoft.com/office/powerpoint/2010/main" val="20300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573163" y="2054222"/>
            <a:ext cx="639535" cy="3722542"/>
            <a:chOff x="6415859" y="2052618"/>
            <a:chExt cx="787120" cy="3722542"/>
          </a:xfrm>
        </p:grpSpPr>
        <p:sp>
          <p:nvSpPr>
            <p:cNvPr id="37" name="Rectangle 36"/>
            <p:cNvSpPr/>
            <p:nvPr/>
          </p:nvSpPr>
          <p:spPr>
            <a:xfrm>
              <a:off x="6420046" y="2052618"/>
              <a:ext cx="782933" cy="73059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415859" y="2796450"/>
              <a:ext cx="782933" cy="224811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420046" y="5044568"/>
              <a:ext cx="782933" cy="73059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81038" y="347732"/>
            <a:ext cx="8543925" cy="1325563"/>
          </a:xfrm>
        </p:spPr>
        <p:txBody>
          <a:bodyPr/>
          <a:lstStyle/>
          <a:p>
            <a:r>
              <a:rPr lang="en-US" dirty="0" smtClean="0"/>
              <a:t>Design Matrix: Block Design</a:t>
            </a:r>
            <a:endParaRPr lang="en-US" dirty="0"/>
          </a:p>
        </p:txBody>
      </p:sp>
      <p:pic>
        <p:nvPicPr>
          <p:cNvPr id="7" name="Picture 6"/>
          <p:cNvPicPr>
            <a:picLocks noChangeAspect="1"/>
          </p:cNvPicPr>
          <p:nvPr/>
        </p:nvPicPr>
        <p:blipFill>
          <a:blip r:embed="rId3"/>
          <a:stretch>
            <a:fillRect/>
          </a:stretch>
        </p:blipFill>
        <p:spPr>
          <a:xfrm>
            <a:off x="942054" y="1890036"/>
            <a:ext cx="714647" cy="736702"/>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928141" y="5363258"/>
            <a:ext cx="726943" cy="798347"/>
          </a:xfrm>
          <a:prstGeom prst="rect">
            <a:avLst/>
          </a:prstGeom>
        </p:spPr>
      </p:pic>
      <p:sp>
        <p:nvSpPr>
          <p:cNvPr id="11" name="Rectangle 10"/>
          <p:cNvSpPr/>
          <p:nvPr/>
        </p:nvSpPr>
        <p:spPr>
          <a:xfrm>
            <a:off x="3072455" y="2865349"/>
            <a:ext cx="596803" cy="71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061367" y="4393180"/>
            <a:ext cx="596803" cy="71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a:stretch>
            <a:fillRect/>
          </a:stretch>
        </p:blipFill>
        <p:spPr>
          <a:xfrm>
            <a:off x="3072455" y="2093738"/>
            <a:ext cx="590888" cy="71157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3057115" y="5177993"/>
            <a:ext cx="601055" cy="771117"/>
          </a:xfrm>
          <a:prstGeom prst="rect">
            <a:avLst/>
          </a:prstGeom>
        </p:spPr>
      </p:pic>
      <p:sp>
        <p:nvSpPr>
          <p:cNvPr id="17" name="Rectangle 16"/>
          <p:cNvSpPr/>
          <p:nvPr/>
        </p:nvSpPr>
        <p:spPr>
          <a:xfrm>
            <a:off x="6281017" y="2012638"/>
            <a:ext cx="691382" cy="7250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281017" y="2800605"/>
            <a:ext cx="691382" cy="7250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5"/>
          <a:stretch>
            <a:fillRect/>
          </a:stretch>
        </p:blipFill>
        <p:spPr>
          <a:xfrm>
            <a:off x="6276509" y="3588958"/>
            <a:ext cx="695890" cy="725017"/>
          </a:xfrm>
          <a:prstGeom prst="rect">
            <a:avLst/>
          </a:prstGeom>
          <a:ln>
            <a:solidFill>
              <a:schemeClr val="tx1"/>
            </a:solidFill>
          </a:ln>
        </p:spPr>
      </p:pic>
      <p:sp>
        <p:nvSpPr>
          <p:cNvPr id="23" name="Rectangle 22"/>
          <p:cNvSpPr/>
          <p:nvPr/>
        </p:nvSpPr>
        <p:spPr>
          <a:xfrm>
            <a:off x="6276510" y="5206697"/>
            <a:ext cx="695890" cy="7250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5"/>
          <a:stretch>
            <a:fillRect/>
          </a:stretch>
        </p:blipFill>
        <p:spPr>
          <a:xfrm>
            <a:off x="954253" y="3634913"/>
            <a:ext cx="711099" cy="720043"/>
          </a:xfrm>
          <a:prstGeom prst="rect">
            <a:avLst/>
          </a:prstGeom>
          <a:ln>
            <a:solidFill>
              <a:schemeClr val="tx1"/>
            </a:solidFill>
          </a:ln>
        </p:spPr>
      </p:pic>
      <p:sp>
        <p:nvSpPr>
          <p:cNvPr id="27" name="TextBox 26"/>
          <p:cNvSpPr txBox="1"/>
          <p:nvPr/>
        </p:nvSpPr>
        <p:spPr>
          <a:xfrm>
            <a:off x="1631413" y="1838080"/>
            <a:ext cx="735087" cy="4216539"/>
          </a:xfrm>
          <a:prstGeom prst="rect">
            <a:avLst/>
          </a:prstGeom>
          <a:noFill/>
        </p:spPr>
        <p:txBody>
          <a:bodyPr wrap="square" rtlCol="0">
            <a:spAutoFit/>
          </a:bodyPr>
          <a:lstStyle/>
          <a:p>
            <a:pPr algn="ctr"/>
            <a:r>
              <a:rPr lang="en-US" sz="3200" b="1" dirty="0" smtClean="0">
                <a:solidFill>
                  <a:schemeClr val="accent1"/>
                </a:solidFill>
              </a:rPr>
              <a:t>F</a:t>
            </a:r>
          </a:p>
          <a:p>
            <a:pPr algn="ctr"/>
            <a:endParaRPr lang="en-US" sz="2800" b="1" dirty="0" smtClean="0"/>
          </a:p>
          <a:p>
            <a:pPr algn="ctr"/>
            <a:r>
              <a:rPr lang="en-US" sz="3200" b="1" dirty="0" smtClean="0"/>
              <a:t>R</a:t>
            </a:r>
          </a:p>
          <a:p>
            <a:pPr algn="ctr"/>
            <a:endParaRPr lang="en-US" sz="3200" b="1" dirty="0" smtClean="0"/>
          </a:p>
          <a:p>
            <a:pPr algn="ctr"/>
            <a:r>
              <a:rPr lang="en-US" sz="3200" b="1" dirty="0" smtClean="0">
                <a:solidFill>
                  <a:schemeClr val="accent2"/>
                </a:solidFill>
              </a:rPr>
              <a:t>H</a:t>
            </a:r>
          </a:p>
          <a:p>
            <a:pPr algn="ctr"/>
            <a:endParaRPr lang="en-US" sz="2400" b="1" dirty="0" smtClean="0"/>
          </a:p>
          <a:p>
            <a:pPr algn="ctr"/>
            <a:r>
              <a:rPr lang="en-US" sz="3200" b="1" dirty="0" smtClean="0"/>
              <a:t>R</a:t>
            </a:r>
          </a:p>
          <a:p>
            <a:pPr algn="ctr"/>
            <a:endParaRPr lang="en-US" sz="2400" b="1" dirty="0" smtClean="0"/>
          </a:p>
          <a:p>
            <a:pPr algn="ctr"/>
            <a:r>
              <a:rPr lang="en-US" sz="3200" b="1" dirty="0">
                <a:solidFill>
                  <a:schemeClr val="accent1"/>
                </a:solidFill>
              </a:rPr>
              <a:t>F</a:t>
            </a:r>
          </a:p>
        </p:txBody>
      </p:sp>
      <p:sp>
        <p:nvSpPr>
          <p:cNvPr id="28" name="TextBox 27"/>
          <p:cNvSpPr txBox="1"/>
          <p:nvPr/>
        </p:nvSpPr>
        <p:spPr>
          <a:xfrm>
            <a:off x="3479084" y="1416084"/>
            <a:ext cx="1485352" cy="461665"/>
          </a:xfrm>
          <a:prstGeom prst="rect">
            <a:avLst/>
          </a:prstGeom>
          <a:noFill/>
        </p:spPr>
        <p:txBody>
          <a:bodyPr wrap="none" rtlCol="0">
            <a:spAutoFit/>
          </a:bodyPr>
          <a:lstStyle/>
          <a:p>
            <a:r>
              <a:rPr lang="en-US" sz="2400" dirty="0" smtClean="0"/>
              <a:t>X1 = Faces</a:t>
            </a:r>
            <a:endParaRPr lang="en-US" sz="2400" dirty="0"/>
          </a:p>
        </p:txBody>
      </p:sp>
      <p:sp>
        <p:nvSpPr>
          <p:cNvPr id="29" name="TextBox 28"/>
          <p:cNvSpPr txBox="1"/>
          <p:nvPr/>
        </p:nvSpPr>
        <p:spPr>
          <a:xfrm>
            <a:off x="6792581" y="1418680"/>
            <a:ext cx="1702509" cy="461665"/>
          </a:xfrm>
          <a:prstGeom prst="rect">
            <a:avLst/>
          </a:prstGeom>
          <a:noFill/>
        </p:spPr>
        <p:txBody>
          <a:bodyPr wrap="none" rtlCol="0">
            <a:spAutoFit/>
          </a:bodyPr>
          <a:lstStyle/>
          <a:p>
            <a:r>
              <a:rPr lang="en-US" sz="2400" dirty="0" smtClean="0"/>
              <a:t>X2 = Houses</a:t>
            </a:r>
            <a:endParaRPr lang="en-US" sz="2400" dirty="0"/>
          </a:p>
        </p:txBody>
      </p:sp>
      <p:graphicFrame>
        <p:nvGraphicFramePr>
          <p:cNvPr id="32" name="Table 31"/>
          <p:cNvGraphicFramePr>
            <a:graphicFrameLocks noGrp="1"/>
          </p:cNvGraphicFramePr>
          <p:nvPr>
            <p:extLst>
              <p:ext uri="{D42A27DB-BD31-4B8C-83A1-F6EECF244321}">
                <p14:modId xmlns:p14="http://schemas.microsoft.com/office/powerpoint/2010/main" val="687344797"/>
              </p:ext>
            </p:extLst>
          </p:nvPr>
        </p:nvGraphicFramePr>
        <p:xfrm>
          <a:off x="7121735" y="2070009"/>
          <a:ext cx="653215" cy="3841410"/>
        </p:xfrm>
        <a:graphic>
          <a:graphicData uri="http://schemas.openxmlformats.org/drawingml/2006/table">
            <a:tbl>
              <a:tblPr firstRow="1" bandRow="1">
                <a:tableStyleId>{5C22544A-7EE6-4342-B048-85BDC9FD1C3A}</a:tableStyleId>
              </a:tblPr>
              <a:tblGrid>
                <a:gridCol w="653215"/>
              </a:tblGrid>
              <a:tr h="768282">
                <a:tc>
                  <a:txBody>
                    <a:bodyPr/>
                    <a:lstStyle/>
                    <a:p>
                      <a:endParaRPr lang="en-US" dirty="0"/>
                    </a:p>
                  </a:txBody>
                  <a:tcPr marL="74295" marR="74295">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768282">
                <a:tc>
                  <a:txBody>
                    <a:bodyPr/>
                    <a:lstStyle/>
                    <a:p>
                      <a:endParaRPr lang="en-US" dirty="0"/>
                    </a:p>
                  </a:txBody>
                  <a:tcPr marL="74295" marR="74295">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r h="768282">
                <a:tc>
                  <a:txBody>
                    <a:bodyPr/>
                    <a:lstStyle/>
                    <a:p>
                      <a:endParaRPr lang="en-US" dirty="0"/>
                    </a:p>
                  </a:txBody>
                  <a:tcPr marL="74295" marR="74295">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r h="768282">
                <a:tc>
                  <a:txBody>
                    <a:bodyPr/>
                    <a:lstStyle/>
                    <a:p>
                      <a:endParaRPr lang="en-US" dirty="0"/>
                    </a:p>
                  </a:txBody>
                  <a:tcPr marL="74295" marR="74295">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768282">
                <a:tc>
                  <a:txBody>
                    <a:bodyPr/>
                    <a:lstStyle/>
                    <a:p>
                      <a:endParaRPr lang="en-US" dirty="0"/>
                    </a:p>
                  </a:txBody>
                  <a:tcPr marL="74295" marR="74295">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261314374"/>
              </p:ext>
            </p:extLst>
          </p:nvPr>
        </p:nvGraphicFramePr>
        <p:xfrm>
          <a:off x="3795250" y="2083247"/>
          <a:ext cx="656616" cy="4443198"/>
        </p:xfrm>
        <a:graphic>
          <a:graphicData uri="http://schemas.openxmlformats.org/drawingml/2006/table">
            <a:tbl>
              <a:tblPr firstRow="1" bandRow="1">
                <a:tableStyleId>{5C22544A-7EE6-4342-B048-85BDC9FD1C3A}</a:tableStyleId>
              </a:tblPr>
              <a:tblGrid>
                <a:gridCol w="656616"/>
              </a:tblGrid>
              <a:tr h="740533">
                <a:tc>
                  <a:txBody>
                    <a:bodyPr/>
                    <a:lstStyle/>
                    <a:p>
                      <a:endParaRPr lang="en-US" dirty="0"/>
                    </a:p>
                  </a:txBody>
                  <a:tcPr marL="74295" marR="74295">
                    <a:lnL w="1270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r h="740533">
                <a:tc>
                  <a:txBody>
                    <a:bodyPr/>
                    <a:lstStyle/>
                    <a:p>
                      <a:endParaRPr lang="en-US" dirty="0"/>
                    </a:p>
                  </a:txBody>
                  <a:tcPr marL="74295" marR="74295">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740533">
                <a:tc>
                  <a:txBody>
                    <a:bodyPr/>
                    <a:lstStyle/>
                    <a:p>
                      <a:endParaRPr lang="en-US" dirty="0"/>
                    </a:p>
                  </a:txBody>
                  <a:tcPr marL="74295" marR="74295">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740533">
                <a:tc>
                  <a:txBody>
                    <a:bodyPr/>
                    <a:lstStyle/>
                    <a:p>
                      <a:endParaRPr lang="en-US" dirty="0"/>
                    </a:p>
                  </a:txBody>
                  <a:tcPr marL="74295" marR="74295">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r h="740533">
                <a:tc>
                  <a:txBody>
                    <a:bodyPr/>
                    <a:lstStyle/>
                    <a:p>
                      <a:endParaRPr lang="en-US" dirty="0"/>
                    </a:p>
                  </a:txBody>
                  <a:tcPr marL="74295" marR="74295">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r h="740533">
                <a:tc>
                  <a:txBody>
                    <a:bodyPr/>
                    <a:lstStyle/>
                    <a:p>
                      <a:endParaRPr lang="en-US" dirty="0"/>
                    </a:p>
                  </a:txBody>
                  <a:tcPr marL="74295" marR="74295">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9" name="Group 48"/>
          <p:cNvGrpSpPr/>
          <p:nvPr/>
        </p:nvGrpSpPr>
        <p:grpSpPr>
          <a:xfrm>
            <a:off x="8008463" y="1996277"/>
            <a:ext cx="639535" cy="3844308"/>
            <a:chOff x="11648622" y="2183466"/>
            <a:chExt cx="787120" cy="3709303"/>
          </a:xfrm>
        </p:grpSpPr>
        <p:sp>
          <p:nvSpPr>
            <p:cNvPr id="42" name="Rectangle 41"/>
            <p:cNvSpPr/>
            <p:nvPr/>
          </p:nvSpPr>
          <p:spPr>
            <a:xfrm>
              <a:off x="11648622" y="2183466"/>
              <a:ext cx="782933" cy="1492091"/>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1652809" y="3683597"/>
              <a:ext cx="782933" cy="73059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1652809" y="4414189"/>
              <a:ext cx="782933" cy="147858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0" name="TextBox 49"/>
          <p:cNvSpPr txBox="1"/>
          <p:nvPr/>
        </p:nvSpPr>
        <p:spPr>
          <a:xfrm>
            <a:off x="5414358" y="1997939"/>
            <a:ext cx="777495" cy="3970318"/>
          </a:xfrm>
          <a:prstGeom prst="rect">
            <a:avLst/>
          </a:prstGeom>
          <a:noFill/>
        </p:spPr>
        <p:txBody>
          <a:bodyPr wrap="square" rtlCol="0">
            <a:spAutoFit/>
          </a:bodyPr>
          <a:lstStyle/>
          <a:p>
            <a:r>
              <a:rPr lang="en-US" sz="2800" b="1" dirty="0" smtClean="0">
                <a:solidFill>
                  <a:srgbClr val="FF0000"/>
                </a:solidFill>
              </a:rPr>
              <a:t>1</a:t>
            </a:r>
          </a:p>
          <a:p>
            <a:endParaRPr lang="en-US" sz="2800" b="1" dirty="0">
              <a:solidFill>
                <a:srgbClr val="FF0000"/>
              </a:solidFill>
            </a:endParaRPr>
          </a:p>
          <a:p>
            <a:r>
              <a:rPr lang="en-US" sz="2800" b="1" dirty="0" smtClean="0">
                <a:solidFill>
                  <a:srgbClr val="FF0000"/>
                </a:solidFill>
              </a:rPr>
              <a:t>0</a:t>
            </a:r>
          </a:p>
          <a:p>
            <a:endParaRPr lang="en-US" sz="2800" b="1" dirty="0">
              <a:solidFill>
                <a:srgbClr val="FF0000"/>
              </a:solidFill>
            </a:endParaRPr>
          </a:p>
          <a:p>
            <a:r>
              <a:rPr lang="en-US" sz="2800" b="1" dirty="0" smtClean="0">
                <a:solidFill>
                  <a:srgbClr val="FF0000"/>
                </a:solidFill>
              </a:rPr>
              <a:t>0</a:t>
            </a:r>
          </a:p>
          <a:p>
            <a:endParaRPr lang="en-US" sz="2800" b="1" dirty="0">
              <a:solidFill>
                <a:srgbClr val="FF0000"/>
              </a:solidFill>
            </a:endParaRPr>
          </a:p>
          <a:p>
            <a:r>
              <a:rPr lang="en-US" sz="2800" b="1" dirty="0" smtClean="0">
                <a:solidFill>
                  <a:srgbClr val="FF0000"/>
                </a:solidFill>
              </a:rPr>
              <a:t>0</a:t>
            </a:r>
          </a:p>
          <a:p>
            <a:endParaRPr lang="en-US" sz="2800" b="1" dirty="0">
              <a:solidFill>
                <a:srgbClr val="FF0000"/>
              </a:solidFill>
            </a:endParaRPr>
          </a:p>
          <a:p>
            <a:r>
              <a:rPr lang="en-US" sz="2800" b="1" dirty="0" smtClean="0">
                <a:solidFill>
                  <a:srgbClr val="FF0000"/>
                </a:solidFill>
              </a:rPr>
              <a:t>1</a:t>
            </a:r>
          </a:p>
        </p:txBody>
      </p:sp>
      <p:sp>
        <p:nvSpPr>
          <p:cNvPr id="51" name="TextBox 50"/>
          <p:cNvSpPr txBox="1"/>
          <p:nvPr/>
        </p:nvSpPr>
        <p:spPr>
          <a:xfrm>
            <a:off x="8761088" y="1996276"/>
            <a:ext cx="777495" cy="3970318"/>
          </a:xfrm>
          <a:prstGeom prst="rect">
            <a:avLst/>
          </a:prstGeom>
          <a:noFill/>
        </p:spPr>
        <p:txBody>
          <a:bodyPr wrap="square" rtlCol="0">
            <a:spAutoFit/>
          </a:bodyPr>
          <a:lstStyle/>
          <a:p>
            <a:r>
              <a:rPr lang="en-US" sz="2800" b="1" dirty="0" smtClean="0">
                <a:solidFill>
                  <a:srgbClr val="FF0000"/>
                </a:solidFill>
              </a:rPr>
              <a:t>0</a:t>
            </a:r>
          </a:p>
          <a:p>
            <a:endParaRPr lang="en-US" sz="2800" b="1" dirty="0">
              <a:solidFill>
                <a:srgbClr val="FF0000"/>
              </a:solidFill>
            </a:endParaRPr>
          </a:p>
          <a:p>
            <a:r>
              <a:rPr lang="en-US" sz="2800" b="1" dirty="0" smtClean="0">
                <a:solidFill>
                  <a:srgbClr val="FF0000"/>
                </a:solidFill>
              </a:rPr>
              <a:t>0</a:t>
            </a:r>
          </a:p>
          <a:p>
            <a:endParaRPr lang="en-US" sz="2800" b="1" dirty="0">
              <a:solidFill>
                <a:srgbClr val="FF0000"/>
              </a:solidFill>
            </a:endParaRPr>
          </a:p>
          <a:p>
            <a:r>
              <a:rPr lang="en-US" sz="2800" b="1" dirty="0" smtClean="0">
                <a:solidFill>
                  <a:srgbClr val="FF0000"/>
                </a:solidFill>
              </a:rPr>
              <a:t>1</a:t>
            </a:r>
          </a:p>
          <a:p>
            <a:endParaRPr lang="en-US" sz="2800" b="1" dirty="0">
              <a:solidFill>
                <a:srgbClr val="FF0000"/>
              </a:solidFill>
            </a:endParaRPr>
          </a:p>
          <a:p>
            <a:r>
              <a:rPr lang="en-US" sz="2800" b="1" dirty="0" smtClean="0">
                <a:solidFill>
                  <a:srgbClr val="FF0000"/>
                </a:solidFill>
              </a:rPr>
              <a:t>0</a:t>
            </a:r>
          </a:p>
          <a:p>
            <a:endParaRPr lang="en-US" sz="2800" b="1" dirty="0">
              <a:solidFill>
                <a:srgbClr val="FF0000"/>
              </a:solidFill>
            </a:endParaRPr>
          </a:p>
          <a:p>
            <a:r>
              <a:rPr lang="en-US" sz="2800" b="1" dirty="0" smtClean="0">
                <a:solidFill>
                  <a:srgbClr val="FF0000"/>
                </a:solidFill>
              </a:rPr>
              <a:t>0</a:t>
            </a:r>
          </a:p>
        </p:txBody>
      </p:sp>
      <p:cxnSp>
        <p:nvCxnSpPr>
          <p:cNvPr id="53" name="Straight Arrow Connector 52"/>
          <p:cNvCxnSpPr/>
          <p:nvPr/>
        </p:nvCxnSpPr>
        <p:spPr>
          <a:xfrm>
            <a:off x="9428899" y="2104804"/>
            <a:ext cx="14136" cy="3687751"/>
          </a:xfrm>
          <a:prstGeom prst="straightConnector1">
            <a:avLst/>
          </a:prstGeom>
          <a:ln w="5715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9146176" y="1635135"/>
            <a:ext cx="623789" cy="369332"/>
          </a:xfrm>
          <a:prstGeom prst="rect">
            <a:avLst/>
          </a:prstGeom>
          <a:noFill/>
        </p:spPr>
        <p:txBody>
          <a:bodyPr wrap="none" rtlCol="0">
            <a:spAutoFit/>
          </a:bodyPr>
          <a:lstStyle/>
          <a:p>
            <a:r>
              <a:rPr lang="en-US" b="1" dirty="0" smtClean="0">
                <a:solidFill>
                  <a:schemeClr val="accent6"/>
                </a:solidFill>
              </a:rPr>
              <a:t>time</a:t>
            </a:r>
            <a:endParaRPr lang="en-US" b="1" dirty="0">
              <a:solidFill>
                <a:schemeClr val="accent6"/>
              </a:solidFill>
            </a:endParaRPr>
          </a:p>
        </p:txBody>
      </p:sp>
      <p:cxnSp>
        <p:nvCxnSpPr>
          <p:cNvPr id="56" name="Straight Arrow Connector 55"/>
          <p:cNvCxnSpPr/>
          <p:nvPr/>
        </p:nvCxnSpPr>
        <p:spPr>
          <a:xfrm>
            <a:off x="2435190" y="3801128"/>
            <a:ext cx="452361" cy="0"/>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181539" y="1341909"/>
            <a:ext cx="718466" cy="461665"/>
          </a:xfrm>
          <a:prstGeom prst="rect">
            <a:avLst/>
          </a:prstGeom>
          <a:noFill/>
        </p:spPr>
        <p:txBody>
          <a:bodyPr wrap="none" rtlCol="0">
            <a:spAutoFit/>
          </a:bodyPr>
          <a:lstStyle/>
          <a:p>
            <a:r>
              <a:rPr lang="en-US" sz="2400" dirty="0" smtClean="0"/>
              <a:t>Task</a:t>
            </a:r>
            <a:endParaRPr lang="en-US" sz="2400" dirty="0"/>
          </a:p>
        </p:txBody>
      </p:sp>
      <p:pic>
        <p:nvPicPr>
          <p:cNvPr id="4" name="Picture 3"/>
          <p:cNvPicPr>
            <a:picLocks noChangeAspect="1"/>
          </p:cNvPicPr>
          <p:nvPr/>
        </p:nvPicPr>
        <p:blipFill>
          <a:blip r:embed="rId6"/>
          <a:stretch>
            <a:fillRect/>
          </a:stretch>
        </p:blipFill>
        <p:spPr>
          <a:xfrm>
            <a:off x="941275" y="2765034"/>
            <a:ext cx="724077" cy="731583"/>
          </a:xfrm>
          <a:prstGeom prst="rect">
            <a:avLst/>
          </a:prstGeom>
        </p:spPr>
      </p:pic>
      <p:pic>
        <p:nvPicPr>
          <p:cNvPr id="55" name="Picture 54"/>
          <p:cNvPicPr>
            <a:picLocks noChangeAspect="1"/>
          </p:cNvPicPr>
          <p:nvPr/>
        </p:nvPicPr>
        <p:blipFill>
          <a:blip r:embed="rId6"/>
          <a:stretch>
            <a:fillRect/>
          </a:stretch>
        </p:blipFill>
        <p:spPr>
          <a:xfrm>
            <a:off x="942143" y="4504919"/>
            <a:ext cx="724077" cy="731583"/>
          </a:xfrm>
          <a:prstGeom prst="rect">
            <a:avLst/>
          </a:prstGeom>
        </p:spPr>
      </p:pic>
      <p:pic>
        <p:nvPicPr>
          <p:cNvPr id="57" name="Picture 56"/>
          <p:cNvPicPr>
            <a:picLocks noChangeAspect="1"/>
          </p:cNvPicPr>
          <p:nvPr/>
        </p:nvPicPr>
        <p:blipFill>
          <a:blip r:embed="rId6"/>
          <a:stretch>
            <a:fillRect/>
          </a:stretch>
        </p:blipFill>
        <p:spPr>
          <a:xfrm>
            <a:off x="3064454" y="3623373"/>
            <a:ext cx="598889" cy="731583"/>
          </a:xfrm>
          <a:prstGeom prst="rect">
            <a:avLst/>
          </a:prstGeom>
        </p:spPr>
      </p:pic>
      <p:sp>
        <p:nvSpPr>
          <p:cNvPr id="58" name="Rectangle 57"/>
          <p:cNvSpPr/>
          <p:nvPr/>
        </p:nvSpPr>
        <p:spPr>
          <a:xfrm>
            <a:off x="6281017" y="4418344"/>
            <a:ext cx="691382" cy="7250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flipH="1">
            <a:off x="830510" y="1877749"/>
            <a:ext cx="8389" cy="42838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94950" y="189003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96348" y="1933379"/>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96348" y="1975324"/>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97746" y="2010278"/>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492154" y="2059214"/>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93552" y="2102557"/>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93552" y="2144502"/>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94950" y="217945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94950" y="222699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496348" y="227033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496348" y="231228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497746" y="234723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92154" y="239617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93552" y="2439514"/>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93552" y="2481459"/>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94950" y="251641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93552" y="255251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94950" y="259585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94950" y="263780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492154" y="357853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93552" y="3621879"/>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93552" y="3663824"/>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94950" y="3698778"/>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489358" y="3747714"/>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90756" y="3791057"/>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90756" y="3833002"/>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92154" y="386795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92154" y="3915493"/>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493552" y="395883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93552" y="4000781"/>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4950" y="4035735"/>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489358" y="4084671"/>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490756" y="4128014"/>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90756" y="4169959"/>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492154" y="4204913"/>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490756" y="4241013"/>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92154" y="428435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492154" y="4326301"/>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87960" y="541225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89358" y="5455598"/>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489358" y="549754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490756" y="5532497"/>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85164" y="558143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486562" y="562477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486562" y="566672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87960" y="570167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487960" y="5749212"/>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89358" y="579255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89358" y="583450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490756" y="5869454"/>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85164" y="591839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486562" y="596173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486562" y="6003678"/>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487960" y="6038632"/>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86562" y="6074732"/>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487960" y="611807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487960" y="616002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885" y="2010470"/>
            <a:ext cx="473206" cy="338554"/>
          </a:xfrm>
          <a:prstGeom prst="rect">
            <a:avLst/>
          </a:prstGeom>
          <a:noFill/>
        </p:spPr>
        <p:txBody>
          <a:bodyPr wrap="none" rtlCol="0">
            <a:spAutoFit/>
          </a:bodyPr>
          <a:lstStyle/>
          <a:p>
            <a:r>
              <a:rPr lang="en-GB" sz="1600" b="1" dirty="0" smtClean="0">
                <a:solidFill>
                  <a:schemeClr val="accent6"/>
                </a:solidFill>
              </a:rPr>
              <a:t>30s</a:t>
            </a:r>
            <a:endParaRPr lang="en-GB" sz="1600" b="1" dirty="0">
              <a:solidFill>
                <a:schemeClr val="accent6"/>
              </a:solidFill>
            </a:endParaRPr>
          </a:p>
        </p:txBody>
      </p:sp>
      <p:sp>
        <p:nvSpPr>
          <p:cNvPr id="120" name="TextBox 119"/>
          <p:cNvSpPr txBox="1"/>
          <p:nvPr/>
        </p:nvSpPr>
        <p:spPr>
          <a:xfrm>
            <a:off x="50700" y="2942440"/>
            <a:ext cx="473206" cy="338554"/>
          </a:xfrm>
          <a:prstGeom prst="rect">
            <a:avLst/>
          </a:prstGeom>
          <a:noFill/>
        </p:spPr>
        <p:txBody>
          <a:bodyPr wrap="none" rtlCol="0">
            <a:spAutoFit/>
          </a:bodyPr>
          <a:lstStyle/>
          <a:p>
            <a:r>
              <a:rPr lang="en-GB" sz="1600" b="1" dirty="0" smtClean="0">
                <a:solidFill>
                  <a:schemeClr val="accent6"/>
                </a:solidFill>
              </a:rPr>
              <a:t>30s</a:t>
            </a:r>
            <a:endParaRPr lang="en-GB" sz="1600" b="1" dirty="0">
              <a:solidFill>
                <a:schemeClr val="accent6"/>
              </a:solidFill>
            </a:endParaRPr>
          </a:p>
        </p:txBody>
      </p:sp>
      <p:sp>
        <p:nvSpPr>
          <p:cNvPr id="121" name="TextBox 120"/>
          <p:cNvSpPr txBox="1"/>
          <p:nvPr/>
        </p:nvSpPr>
        <p:spPr>
          <a:xfrm>
            <a:off x="32250" y="3697186"/>
            <a:ext cx="473206" cy="338554"/>
          </a:xfrm>
          <a:prstGeom prst="rect">
            <a:avLst/>
          </a:prstGeom>
          <a:noFill/>
        </p:spPr>
        <p:txBody>
          <a:bodyPr wrap="none" rtlCol="0">
            <a:spAutoFit/>
          </a:bodyPr>
          <a:lstStyle/>
          <a:p>
            <a:r>
              <a:rPr lang="en-GB" sz="1600" b="1" dirty="0" smtClean="0">
                <a:solidFill>
                  <a:schemeClr val="accent6"/>
                </a:solidFill>
              </a:rPr>
              <a:t>30s</a:t>
            </a:r>
            <a:endParaRPr lang="en-GB" sz="1600" b="1" dirty="0">
              <a:solidFill>
                <a:schemeClr val="accent6"/>
              </a:solidFill>
            </a:endParaRPr>
          </a:p>
        </p:txBody>
      </p:sp>
      <p:sp>
        <p:nvSpPr>
          <p:cNvPr id="122" name="TextBox 121"/>
          <p:cNvSpPr txBox="1"/>
          <p:nvPr/>
        </p:nvSpPr>
        <p:spPr>
          <a:xfrm>
            <a:off x="23399" y="4656559"/>
            <a:ext cx="473206" cy="338554"/>
          </a:xfrm>
          <a:prstGeom prst="rect">
            <a:avLst/>
          </a:prstGeom>
          <a:noFill/>
        </p:spPr>
        <p:txBody>
          <a:bodyPr wrap="none" rtlCol="0">
            <a:spAutoFit/>
          </a:bodyPr>
          <a:lstStyle/>
          <a:p>
            <a:r>
              <a:rPr lang="en-GB" sz="1600" b="1" dirty="0" smtClean="0">
                <a:solidFill>
                  <a:schemeClr val="accent6"/>
                </a:solidFill>
              </a:rPr>
              <a:t>30s</a:t>
            </a:r>
            <a:endParaRPr lang="en-GB" sz="1600" b="1" dirty="0">
              <a:solidFill>
                <a:schemeClr val="accent6"/>
              </a:solidFill>
            </a:endParaRPr>
          </a:p>
        </p:txBody>
      </p:sp>
      <p:sp>
        <p:nvSpPr>
          <p:cNvPr id="123" name="TextBox 122"/>
          <p:cNvSpPr txBox="1"/>
          <p:nvPr/>
        </p:nvSpPr>
        <p:spPr>
          <a:xfrm>
            <a:off x="7764" y="5577040"/>
            <a:ext cx="473206" cy="338554"/>
          </a:xfrm>
          <a:prstGeom prst="rect">
            <a:avLst/>
          </a:prstGeom>
          <a:noFill/>
        </p:spPr>
        <p:txBody>
          <a:bodyPr wrap="none" rtlCol="0">
            <a:spAutoFit/>
          </a:bodyPr>
          <a:lstStyle/>
          <a:p>
            <a:r>
              <a:rPr lang="en-GB" sz="1600" b="1" dirty="0" smtClean="0">
                <a:solidFill>
                  <a:schemeClr val="accent6"/>
                </a:solidFill>
              </a:rPr>
              <a:t>30s</a:t>
            </a:r>
            <a:endParaRPr lang="en-GB" sz="1600" b="1" dirty="0">
              <a:solidFill>
                <a:schemeClr val="accent6"/>
              </a:solidFill>
            </a:endParaRPr>
          </a:p>
        </p:txBody>
      </p:sp>
    </p:spTree>
    <p:extLst>
      <p:ext uri="{BB962C8B-B14F-4D97-AF65-F5344CB8AC3E}">
        <p14:creationId xmlns:p14="http://schemas.microsoft.com/office/powerpoint/2010/main" val="10988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P spid="23" grpId="0" animBg="1"/>
      <p:bldP spid="28" grpId="0"/>
      <p:bldP spid="29" grpId="0"/>
      <p:bldP spid="50" grpId="0"/>
      <p:bldP spid="51" grpId="0"/>
      <p:bldP spid="54" grpId="0"/>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p:nvPr/>
        </p:nvCxnSpPr>
        <p:spPr>
          <a:xfrm>
            <a:off x="6305611" y="1947181"/>
            <a:ext cx="14136" cy="3687751"/>
          </a:xfrm>
          <a:prstGeom prst="straightConnector1">
            <a:avLst/>
          </a:prstGeom>
          <a:ln w="5715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920529" y="1448804"/>
            <a:ext cx="770163" cy="461665"/>
          </a:xfrm>
          <a:prstGeom prst="rect">
            <a:avLst/>
          </a:prstGeom>
          <a:noFill/>
        </p:spPr>
        <p:txBody>
          <a:bodyPr wrap="none" rtlCol="0">
            <a:spAutoFit/>
          </a:bodyPr>
          <a:lstStyle/>
          <a:p>
            <a:r>
              <a:rPr lang="en-US" sz="2400" b="1" dirty="0" smtClean="0">
                <a:solidFill>
                  <a:schemeClr val="accent6"/>
                </a:solidFill>
              </a:rPr>
              <a:t>time</a:t>
            </a:r>
            <a:endParaRPr lang="en-US" sz="2400" b="1" dirty="0">
              <a:solidFill>
                <a:schemeClr val="accent6"/>
              </a:solidFill>
            </a:endParaRPr>
          </a:p>
        </p:txBody>
      </p:sp>
      <p:cxnSp>
        <p:nvCxnSpPr>
          <p:cNvPr id="3" name="Straight Arrow Connector 2"/>
          <p:cNvCxnSpPr/>
          <p:nvPr/>
        </p:nvCxnSpPr>
        <p:spPr>
          <a:xfrm>
            <a:off x="6659020" y="6000226"/>
            <a:ext cx="1371219" cy="0"/>
          </a:xfrm>
          <a:prstGeom prst="straightConnector1">
            <a:avLst/>
          </a:prstGeom>
          <a:ln w="60325">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977077" y="6170022"/>
            <a:ext cx="3483245" cy="461665"/>
          </a:xfrm>
          <a:prstGeom prst="rect">
            <a:avLst/>
          </a:prstGeom>
          <a:noFill/>
        </p:spPr>
        <p:txBody>
          <a:bodyPr wrap="none" rtlCol="0">
            <a:spAutoFit/>
          </a:bodyPr>
          <a:lstStyle/>
          <a:p>
            <a:r>
              <a:rPr lang="en-US" sz="2400" b="1" dirty="0" err="1" smtClean="0">
                <a:solidFill>
                  <a:schemeClr val="accent6"/>
                </a:solidFill>
              </a:rPr>
              <a:t>Regressors</a:t>
            </a:r>
            <a:r>
              <a:rPr lang="en-US" sz="2400" b="1" dirty="0" smtClean="0">
                <a:solidFill>
                  <a:schemeClr val="accent6"/>
                </a:solidFill>
              </a:rPr>
              <a:t>/predictors (X</a:t>
            </a:r>
            <a:r>
              <a:rPr lang="en-US" sz="2400" b="1" baseline="-25000" dirty="0" smtClean="0">
                <a:solidFill>
                  <a:schemeClr val="accent6"/>
                </a:solidFill>
              </a:rPr>
              <a:t>i</a:t>
            </a:r>
            <a:r>
              <a:rPr lang="en-US" sz="2400" b="1" dirty="0" smtClean="0">
                <a:solidFill>
                  <a:schemeClr val="accent6"/>
                </a:solidFill>
              </a:rPr>
              <a:t>)</a:t>
            </a:r>
            <a:endParaRPr lang="en-US" sz="2400" b="1" dirty="0">
              <a:solidFill>
                <a:schemeClr val="accent6"/>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val="208357894"/>
              </p:ext>
            </p:extLst>
          </p:nvPr>
        </p:nvGraphicFramePr>
        <p:xfrm>
          <a:off x="3154853" y="1877749"/>
          <a:ext cx="2574308" cy="4011793"/>
        </p:xfrm>
        <a:graphic>
          <a:graphicData uri="http://schemas.openxmlformats.org/drawingml/2006/table">
            <a:tbl>
              <a:tblPr firstRow="1" bandRow="1">
                <a:tableStyleId>{5C22544A-7EE6-4342-B048-85BDC9FD1C3A}</a:tableStyleId>
              </a:tblPr>
              <a:tblGrid>
                <a:gridCol w="1259603"/>
                <a:gridCol w="1314705"/>
              </a:tblGrid>
              <a:tr h="884008">
                <a:tc>
                  <a:txBody>
                    <a:bodyPr/>
                    <a:lstStyle/>
                    <a:p>
                      <a:pPr algn="ctr"/>
                      <a:r>
                        <a:rPr lang="en-US" sz="2400" dirty="0" smtClean="0"/>
                        <a:t>X1</a:t>
                      </a:r>
                    </a:p>
                    <a:p>
                      <a:pPr algn="ctr"/>
                      <a:r>
                        <a:rPr lang="en-US" sz="2400" dirty="0" smtClean="0"/>
                        <a:t>(faces)</a:t>
                      </a:r>
                      <a:endParaRPr lang="en-US" sz="2400" dirty="0"/>
                    </a:p>
                  </a:txBody>
                  <a:tcPr marL="74295" marR="74295"/>
                </a:tc>
                <a:tc>
                  <a:txBody>
                    <a:bodyPr/>
                    <a:lstStyle/>
                    <a:p>
                      <a:pPr algn="ctr"/>
                      <a:r>
                        <a:rPr lang="en-US" sz="2400" dirty="0" smtClean="0"/>
                        <a:t>X2</a:t>
                      </a:r>
                    </a:p>
                    <a:p>
                      <a:pPr algn="ctr"/>
                      <a:r>
                        <a:rPr lang="en-US" sz="2400" dirty="0" smtClean="0"/>
                        <a:t>(houses)</a:t>
                      </a:r>
                      <a:endParaRPr lang="en-US" sz="2400" dirty="0"/>
                    </a:p>
                  </a:txBody>
                  <a:tcPr marL="74295" marR="74295"/>
                </a:tc>
              </a:tr>
              <a:tr h="625557">
                <a:tc>
                  <a:txBody>
                    <a:bodyPr/>
                    <a:lstStyle/>
                    <a:p>
                      <a:pPr algn="ctr"/>
                      <a:r>
                        <a:rPr lang="en-US" sz="2800" dirty="0" smtClean="0">
                          <a:solidFill>
                            <a:srgbClr val="FF0000"/>
                          </a:solidFill>
                        </a:rPr>
                        <a:t>1</a:t>
                      </a:r>
                      <a:endParaRPr lang="en-US" sz="2800" dirty="0">
                        <a:solidFill>
                          <a:srgbClr val="FF0000"/>
                        </a:solidFill>
                      </a:endParaRPr>
                    </a:p>
                  </a:txBody>
                  <a:tcPr marL="74295" marR="74295"/>
                </a:tc>
                <a:tc>
                  <a:txBody>
                    <a:bodyPr/>
                    <a:lstStyle/>
                    <a:p>
                      <a:pPr algn="ctr"/>
                      <a:r>
                        <a:rPr lang="en-US" sz="2800" dirty="0" smtClean="0">
                          <a:solidFill>
                            <a:srgbClr val="FF0000"/>
                          </a:solidFill>
                        </a:rPr>
                        <a:t>0</a:t>
                      </a:r>
                      <a:endParaRPr lang="en-US" sz="2800" dirty="0">
                        <a:solidFill>
                          <a:srgbClr val="FF0000"/>
                        </a:solidFill>
                      </a:endParaRPr>
                    </a:p>
                  </a:txBody>
                  <a:tcPr marL="74295" marR="74295"/>
                </a:tc>
              </a:tr>
              <a:tr h="625557">
                <a:tc>
                  <a:txBody>
                    <a:bodyPr/>
                    <a:lstStyle/>
                    <a:p>
                      <a:pPr algn="ctr"/>
                      <a:r>
                        <a:rPr lang="en-US" sz="2800" dirty="0" smtClean="0">
                          <a:solidFill>
                            <a:srgbClr val="FF0000"/>
                          </a:solidFill>
                        </a:rPr>
                        <a:t>0</a:t>
                      </a:r>
                      <a:endParaRPr lang="en-US" sz="2800" dirty="0">
                        <a:solidFill>
                          <a:srgbClr val="FF0000"/>
                        </a:solidFill>
                      </a:endParaRPr>
                    </a:p>
                  </a:txBody>
                  <a:tcPr marL="74295" marR="74295"/>
                </a:tc>
                <a:tc>
                  <a:txBody>
                    <a:bodyPr/>
                    <a:lstStyle/>
                    <a:p>
                      <a:pPr algn="ctr"/>
                      <a:r>
                        <a:rPr lang="en-US" sz="2800" dirty="0" smtClean="0">
                          <a:solidFill>
                            <a:srgbClr val="FF0000"/>
                          </a:solidFill>
                        </a:rPr>
                        <a:t>0</a:t>
                      </a:r>
                      <a:endParaRPr lang="en-US" sz="2800" dirty="0">
                        <a:solidFill>
                          <a:srgbClr val="FF0000"/>
                        </a:solidFill>
                      </a:endParaRPr>
                    </a:p>
                  </a:txBody>
                  <a:tcPr marL="74295" marR="74295"/>
                </a:tc>
              </a:tr>
              <a:tr h="625557">
                <a:tc>
                  <a:txBody>
                    <a:bodyPr/>
                    <a:lstStyle/>
                    <a:p>
                      <a:pPr algn="ctr"/>
                      <a:r>
                        <a:rPr lang="en-US" sz="2800" dirty="0" smtClean="0">
                          <a:solidFill>
                            <a:srgbClr val="FF0000"/>
                          </a:solidFill>
                        </a:rPr>
                        <a:t>0</a:t>
                      </a:r>
                      <a:endParaRPr lang="en-US" sz="2800" dirty="0">
                        <a:solidFill>
                          <a:srgbClr val="FF0000"/>
                        </a:solidFill>
                      </a:endParaRPr>
                    </a:p>
                  </a:txBody>
                  <a:tcPr marL="74295" marR="74295"/>
                </a:tc>
                <a:tc>
                  <a:txBody>
                    <a:bodyPr/>
                    <a:lstStyle/>
                    <a:p>
                      <a:pPr algn="ctr"/>
                      <a:r>
                        <a:rPr lang="en-US" sz="2800" dirty="0" smtClean="0">
                          <a:solidFill>
                            <a:srgbClr val="FF0000"/>
                          </a:solidFill>
                        </a:rPr>
                        <a:t>1</a:t>
                      </a:r>
                      <a:endParaRPr lang="en-US" sz="2800" dirty="0">
                        <a:solidFill>
                          <a:srgbClr val="FF0000"/>
                        </a:solidFill>
                      </a:endParaRPr>
                    </a:p>
                  </a:txBody>
                  <a:tcPr marL="74295" marR="74295"/>
                </a:tc>
              </a:tr>
              <a:tr h="625557">
                <a:tc>
                  <a:txBody>
                    <a:bodyPr/>
                    <a:lstStyle/>
                    <a:p>
                      <a:pPr algn="ctr"/>
                      <a:r>
                        <a:rPr lang="en-US" sz="2800" dirty="0" smtClean="0">
                          <a:solidFill>
                            <a:srgbClr val="FF0000"/>
                          </a:solidFill>
                        </a:rPr>
                        <a:t>0</a:t>
                      </a:r>
                      <a:endParaRPr lang="en-US" sz="2800" dirty="0">
                        <a:solidFill>
                          <a:srgbClr val="FF0000"/>
                        </a:solidFill>
                      </a:endParaRPr>
                    </a:p>
                  </a:txBody>
                  <a:tcPr marL="74295" marR="74295"/>
                </a:tc>
                <a:tc>
                  <a:txBody>
                    <a:bodyPr/>
                    <a:lstStyle/>
                    <a:p>
                      <a:pPr algn="ctr"/>
                      <a:r>
                        <a:rPr lang="en-US" sz="2800" dirty="0" smtClean="0">
                          <a:solidFill>
                            <a:srgbClr val="FF0000"/>
                          </a:solidFill>
                        </a:rPr>
                        <a:t>0</a:t>
                      </a:r>
                      <a:endParaRPr lang="en-US" sz="2800" dirty="0">
                        <a:solidFill>
                          <a:srgbClr val="FF0000"/>
                        </a:solidFill>
                      </a:endParaRPr>
                    </a:p>
                  </a:txBody>
                  <a:tcPr marL="74295" marR="74295"/>
                </a:tc>
              </a:tr>
              <a:tr h="625557">
                <a:tc>
                  <a:txBody>
                    <a:bodyPr/>
                    <a:lstStyle/>
                    <a:p>
                      <a:pPr algn="ctr"/>
                      <a:r>
                        <a:rPr lang="en-US" sz="2800" dirty="0" smtClean="0">
                          <a:solidFill>
                            <a:srgbClr val="FF0000"/>
                          </a:solidFill>
                        </a:rPr>
                        <a:t>1</a:t>
                      </a:r>
                      <a:endParaRPr lang="en-US" sz="2800" dirty="0">
                        <a:solidFill>
                          <a:srgbClr val="FF0000"/>
                        </a:solidFill>
                      </a:endParaRPr>
                    </a:p>
                  </a:txBody>
                  <a:tcPr marL="74295" marR="74295"/>
                </a:tc>
                <a:tc>
                  <a:txBody>
                    <a:bodyPr/>
                    <a:lstStyle/>
                    <a:p>
                      <a:pPr algn="ctr"/>
                      <a:r>
                        <a:rPr lang="en-US" sz="2800" dirty="0" smtClean="0">
                          <a:solidFill>
                            <a:srgbClr val="FF0000"/>
                          </a:solidFill>
                        </a:rPr>
                        <a:t>0</a:t>
                      </a:r>
                      <a:endParaRPr lang="en-US" sz="2800" dirty="0">
                        <a:solidFill>
                          <a:srgbClr val="FF0000"/>
                        </a:solidFill>
                      </a:endParaRPr>
                    </a:p>
                  </a:txBody>
                  <a:tcPr marL="74295" marR="74295"/>
                </a:tc>
              </a:tr>
            </a:tbl>
          </a:graphicData>
        </a:graphic>
      </p:graphicFrame>
      <p:sp>
        <p:nvSpPr>
          <p:cNvPr id="36" name="Title 1"/>
          <p:cNvSpPr>
            <a:spLocks noGrp="1"/>
          </p:cNvSpPr>
          <p:nvPr>
            <p:ph type="title"/>
          </p:nvPr>
        </p:nvSpPr>
        <p:spPr>
          <a:xfrm>
            <a:off x="681038" y="347732"/>
            <a:ext cx="8543925" cy="1325563"/>
          </a:xfrm>
        </p:spPr>
        <p:txBody>
          <a:bodyPr/>
          <a:lstStyle/>
          <a:p>
            <a:r>
              <a:rPr lang="en-US" dirty="0" smtClean="0"/>
              <a:t>Design Matrix: Block Design</a:t>
            </a:r>
            <a:endParaRPr lang="en-US" dirty="0"/>
          </a:p>
        </p:txBody>
      </p:sp>
      <p:sp>
        <p:nvSpPr>
          <p:cNvPr id="2" name="Rectangle 1"/>
          <p:cNvSpPr/>
          <p:nvPr/>
        </p:nvSpPr>
        <p:spPr>
          <a:xfrm>
            <a:off x="7993577" y="1947179"/>
            <a:ext cx="607861" cy="372254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659020" y="1416315"/>
            <a:ext cx="2915483" cy="461665"/>
          </a:xfrm>
          <a:prstGeom prst="rect">
            <a:avLst/>
          </a:prstGeom>
          <a:noFill/>
        </p:spPr>
        <p:txBody>
          <a:bodyPr wrap="square" rtlCol="0">
            <a:spAutoFit/>
          </a:bodyPr>
          <a:lstStyle/>
          <a:p>
            <a:r>
              <a:rPr lang="en-US" sz="2400" b="1" dirty="0" smtClean="0">
                <a:solidFill>
                  <a:schemeClr val="accent6"/>
                </a:solidFill>
              </a:rPr>
              <a:t>  </a:t>
            </a:r>
            <a:r>
              <a:rPr lang="en-US" sz="2000" b="1" dirty="0" smtClean="0">
                <a:solidFill>
                  <a:schemeClr val="accent6"/>
                </a:solidFill>
              </a:rPr>
              <a:t>X1       X2   Constant (</a:t>
            </a:r>
            <a:r>
              <a:rPr lang="en-US" sz="2000" b="1" dirty="0" smtClean="0">
                <a:solidFill>
                  <a:schemeClr val="accent6"/>
                </a:solidFill>
                <a:latin typeface="Arial" charset="0"/>
                <a:cs typeface="Courier New" charset="0"/>
              </a:rPr>
              <a:t>β0)</a:t>
            </a:r>
            <a:endParaRPr lang="en-US" sz="2000" b="1" dirty="0">
              <a:solidFill>
                <a:schemeClr val="accent6"/>
              </a:solidFill>
            </a:endParaRPr>
          </a:p>
        </p:txBody>
      </p:sp>
      <p:cxnSp>
        <p:nvCxnSpPr>
          <p:cNvPr id="39" name="Straight Arrow Connector 38"/>
          <p:cNvCxnSpPr/>
          <p:nvPr/>
        </p:nvCxnSpPr>
        <p:spPr>
          <a:xfrm>
            <a:off x="2464053" y="3643330"/>
            <a:ext cx="452361" cy="0"/>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6699081" y="1934569"/>
            <a:ext cx="639535" cy="3722542"/>
            <a:chOff x="6415859" y="2052618"/>
            <a:chExt cx="787120" cy="3722542"/>
          </a:xfrm>
        </p:grpSpPr>
        <p:sp>
          <p:nvSpPr>
            <p:cNvPr id="41" name="Rectangle 40"/>
            <p:cNvSpPr/>
            <p:nvPr/>
          </p:nvSpPr>
          <p:spPr>
            <a:xfrm>
              <a:off x="6420046" y="2052618"/>
              <a:ext cx="782933" cy="73059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6415859" y="2796450"/>
              <a:ext cx="782933" cy="224811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420046" y="5044568"/>
              <a:ext cx="782933" cy="73059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7342927" y="1942958"/>
            <a:ext cx="639535" cy="3709303"/>
            <a:chOff x="11648622" y="2183466"/>
            <a:chExt cx="787120" cy="3709303"/>
          </a:xfrm>
        </p:grpSpPr>
        <p:sp>
          <p:nvSpPr>
            <p:cNvPr id="45" name="Rectangle 44"/>
            <p:cNvSpPr/>
            <p:nvPr/>
          </p:nvSpPr>
          <p:spPr>
            <a:xfrm>
              <a:off x="11648622" y="2183466"/>
              <a:ext cx="782933" cy="1492091"/>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1652809" y="3683597"/>
              <a:ext cx="782933" cy="73059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1652809" y="4414189"/>
              <a:ext cx="782933" cy="147858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4" name="Picture 53"/>
          <p:cNvPicPr>
            <a:picLocks noChangeAspect="1"/>
          </p:cNvPicPr>
          <p:nvPr/>
        </p:nvPicPr>
        <p:blipFill>
          <a:blip r:embed="rId3"/>
          <a:stretch>
            <a:fillRect/>
          </a:stretch>
        </p:blipFill>
        <p:spPr>
          <a:xfrm>
            <a:off x="1265788" y="1898453"/>
            <a:ext cx="714647" cy="736702"/>
          </a:xfrm>
          <a:prstGeom prst="rect">
            <a:avLst/>
          </a:prstGeom>
          <a:ln>
            <a:solidFill>
              <a:schemeClr val="tx1"/>
            </a:solidFill>
          </a:ln>
        </p:spPr>
      </p:pic>
      <p:pic>
        <p:nvPicPr>
          <p:cNvPr id="55" name="Picture 54"/>
          <p:cNvPicPr>
            <a:picLocks noChangeAspect="1"/>
          </p:cNvPicPr>
          <p:nvPr/>
        </p:nvPicPr>
        <p:blipFill>
          <a:blip r:embed="rId4"/>
          <a:stretch>
            <a:fillRect/>
          </a:stretch>
        </p:blipFill>
        <p:spPr>
          <a:xfrm>
            <a:off x="1251875" y="5371675"/>
            <a:ext cx="726943" cy="798347"/>
          </a:xfrm>
          <a:prstGeom prst="rect">
            <a:avLst/>
          </a:prstGeom>
        </p:spPr>
      </p:pic>
      <p:pic>
        <p:nvPicPr>
          <p:cNvPr id="56" name="Picture 55"/>
          <p:cNvPicPr>
            <a:picLocks noChangeAspect="1"/>
          </p:cNvPicPr>
          <p:nvPr/>
        </p:nvPicPr>
        <p:blipFill>
          <a:blip r:embed="rId5"/>
          <a:stretch>
            <a:fillRect/>
          </a:stretch>
        </p:blipFill>
        <p:spPr>
          <a:xfrm>
            <a:off x="1277987" y="3643330"/>
            <a:ext cx="711099" cy="720043"/>
          </a:xfrm>
          <a:prstGeom prst="rect">
            <a:avLst/>
          </a:prstGeom>
          <a:ln>
            <a:solidFill>
              <a:schemeClr val="tx1"/>
            </a:solidFill>
          </a:ln>
        </p:spPr>
      </p:pic>
      <p:sp>
        <p:nvSpPr>
          <p:cNvPr id="57" name="TextBox 56"/>
          <p:cNvSpPr txBox="1"/>
          <p:nvPr/>
        </p:nvSpPr>
        <p:spPr>
          <a:xfrm>
            <a:off x="1955147" y="1846497"/>
            <a:ext cx="735087" cy="4216539"/>
          </a:xfrm>
          <a:prstGeom prst="rect">
            <a:avLst/>
          </a:prstGeom>
          <a:noFill/>
        </p:spPr>
        <p:txBody>
          <a:bodyPr wrap="square" rtlCol="0">
            <a:spAutoFit/>
          </a:bodyPr>
          <a:lstStyle/>
          <a:p>
            <a:pPr algn="ctr"/>
            <a:r>
              <a:rPr lang="en-US" sz="3200" b="1" dirty="0" smtClean="0">
                <a:solidFill>
                  <a:schemeClr val="accent1"/>
                </a:solidFill>
              </a:rPr>
              <a:t>F</a:t>
            </a:r>
          </a:p>
          <a:p>
            <a:pPr algn="ctr"/>
            <a:endParaRPr lang="en-US" sz="2800" b="1" dirty="0" smtClean="0"/>
          </a:p>
          <a:p>
            <a:pPr algn="ctr"/>
            <a:r>
              <a:rPr lang="en-US" sz="3200" b="1" dirty="0" smtClean="0"/>
              <a:t>R</a:t>
            </a:r>
          </a:p>
          <a:p>
            <a:pPr algn="ctr"/>
            <a:endParaRPr lang="en-US" sz="3200" b="1" dirty="0" smtClean="0"/>
          </a:p>
          <a:p>
            <a:pPr algn="ctr"/>
            <a:r>
              <a:rPr lang="en-US" sz="3200" b="1" dirty="0" smtClean="0">
                <a:solidFill>
                  <a:schemeClr val="accent2"/>
                </a:solidFill>
              </a:rPr>
              <a:t>H</a:t>
            </a:r>
          </a:p>
          <a:p>
            <a:pPr algn="ctr"/>
            <a:endParaRPr lang="en-US" sz="2400" b="1" dirty="0" smtClean="0"/>
          </a:p>
          <a:p>
            <a:pPr algn="ctr"/>
            <a:r>
              <a:rPr lang="en-US" sz="3200" b="1" dirty="0" smtClean="0"/>
              <a:t>R</a:t>
            </a:r>
          </a:p>
          <a:p>
            <a:pPr algn="ctr"/>
            <a:endParaRPr lang="en-US" sz="2400" b="1" dirty="0" smtClean="0"/>
          </a:p>
          <a:p>
            <a:pPr algn="ctr"/>
            <a:r>
              <a:rPr lang="en-US" sz="3200" b="1" dirty="0">
                <a:solidFill>
                  <a:schemeClr val="accent1"/>
                </a:solidFill>
              </a:rPr>
              <a:t>F</a:t>
            </a:r>
          </a:p>
        </p:txBody>
      </p:sp>
      <p:sp>
        <p:nvSpPr>
          <p:cNvPr id="58" name="TextBox 57"/>
          <p:cNvSpPr txBox="1"/>
          <p:nvPr/>
        </p:nvSpPr>
        <p:spPr>
          <a:xfrm>
            <a:off x="1505273" y="1350326"/>
            <a:ext cx="718466" cy="461665"/>
          </a:xfrm>
          <a:prstGeom prst="rect">
            <a:avLst/>
          </a:prstGeom>
          <a:noFill/>
        </p:spPr>
        <p:txBody>
          <a:bodyPr wrap="none" rtlCol="0">
            <a:spAutoFit/>
          </a:bodyPr>
          <a:lstStyle/>
          <a:p>
            <a:r>
              <a:rPr lang="en-US" sz="2400" dirty="0" smtClean="0"/>
              <a:t>Task</a:t>
            </a:r>
            <a:endParaRPr lang="en-US" sz="2400" dirty="0"/>
          </a:p>
        </p:txBody>
      </p:sp>
      <p:pic>
        <p:nvPicPr>
          <p:cNvPr id="59" name="Picture 58"/>
          <p:cNvPicPr>
            <a:picLocks noChangeAspect="1"/>
          </p:cNvPicPr>
          <p:nvPr/>
        </p:nvPicPr>
        <p:blipFill>
          <a:blip r:embed="rId6"/>
          <a:stretch>
            <a:fillRect/>
          </a:stretch>
        </p:blipFill>
        <p:spPr>
          <a:xfrm>
            <a:off x="1265009" y="2773451"/>
            <a:ext cx="724077" cy="731583"/>
          </a:xfrm>
          <a:prstGeom prst="rect">
            <a:avLst/>
          </a:prstGeom>
        </p:spPr>
      </p:pic>
      <p:pic>
        <p:nvPicPr>
          <p:cNvPr id="60" name="Picture 59"/>
          <p:cNvPicPr>
            <a:picLocks noChangeAspect="1"/>
          </p:cNvPicPr>
          <p:nvPr/>
        </p:nvPicPr>
        <p:blipFill>
          <a:blip r:embed="rId6"/>
          <a:stretch>
            <a:fillRect/>
          </a:stretch>
        </p:blipFill>
        <p:spPr>
          <a:xfrm>
            <a:off x="1265877" y="4513336"/>
            <a:ext cx="724077" cy="731583"/>
          </a:xfrm>
          <a:prstGeom prst="rect">
            <a:avLst/>
          </a:prstGeom>
        </p:spPr>
      </p:pic>
      <p:cxnSp>
        <p:nvCxnSpPr>
          <p:cNvPr id="61" name="Straight Connector 60"/>
          <p:cNvCxnSpPr/>
          <p:nvPr/>
        </p:nvCxnSpPr>
        <p:spPr>
          <a:xfrm flipH="1">
            <a:off x="1154244" y="1886166"/>
            <a:ext cx="8389" cy="42838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818684" y="189845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820082" y="194179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820082" y="198374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821480" y="201869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815888" y="206763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817286" y="2110974"/>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817286" y="2152919"/>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18684" y="218787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18684" y="223541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082" y="227875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20082" y="2320698"/>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21480" y="2355652"/>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15888" y="2404588"/>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817286" y="244793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817286" y="248987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818684" y="252483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817286" y="256093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818684" y="260427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818684" y="2646218"/>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15888" y="3586953"/>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817286" y="363029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17286" y="3672241"/>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818684" y="3707195"/>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813092" y="3756131"/>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814490" y="3799474"/>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814490" y="3841419"/>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815888" y="3876373"/>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815888" y="3923910"/>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817286" y="3967253"/>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817286" y="4009198"/>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818684" y="4044152"/>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813092" y="4093088"/>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814490" y="4136431"/>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14490" y="417837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815888" y="4213330"/>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814490" y="4249430"/>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815888" y="4292773"/>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815888" y="4334718"/>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811694" y="5420672"/>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813092" y="546401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813092" y="550596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814490" y="5540914"/>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808898" y="558985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810296" y="563319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810296" y="5675138"/>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811694" y="5710092"/>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811694" y="5757629"/>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813092" y="5800972"/>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813092" y="5842917"/>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814490" y="587787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08898" y="5926807"/>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10296" y="597015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10296" y="601209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811694" y="6047049"/>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810296" y="6083149"/>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11694" y="6126492"/>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811694" y="6168437"/>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80619" y="2018887"/>
            <a:ext cx="473206" cy="338554"/>
          </a:xfrm>
          <a:prstGeom prst="rect">
            <a:avLst/>
          </a:prstGeom>
          <a:noFill/>
        </p:spPr>
        <p:txBody>
          <a:bodyPr wrap="none" rtlCol="0">
            <a:spAutoFit/>
          </a:bodyPr>
          <a:lstStyle/>
          <a:p>
            <a:r>
              <a:rPr lang="en-GB" sz="1600" b="1" dirty="0" smtClean="0">
                <a:solidFill>
                  <a:schemeClr val="accent6"/>
                </a:solidFill>
              </a:rPr>
              <a:t>30s</a:t>
            </a:r>
            <a:endParaRPr lang="en-GB" sz="1600" b="1" dirty="0">
              <a:solidFill>
                <a:schemeClr val="accent6"/>
              </a:solidFill>
            </a:endParaRPr>
          </a:p>
        </p:txBody>
      </p:sp>
      <p:sp>
        <p:nvSpPr>
          <p:cNvPr id="120" name="TextBox 119"/>
          <p:cNvSpPr txBox="1"/>
          <p:nvPr/>
        </p:nvSpPr>
        <p:spPr>
          <a:xfrm>
            <a:off x="374434" y="2950857"/>
            <a:ext cx="473206" cy="338554"/>
          </a:xfrm>
          <a:prstGeom prst="rect">
            <a:avLst/>
          </a:prstGeom>
          <a:noFill/>
        </p:spPr>
        <p:txBody>
          <a:bodyPr wrap="none" rtlCol="0">
            <a:spAutoFit/>
          </a:bodyPr>
          <a:lstStyle/>
          <a:p>
            <a:r>
              <a:rPr lang="en-GB" sz="1600" b="1" dirty="0" smtClean="0">
                <a:solidFill>
                  <a:schemeClr val="accent6"/>
                </a:solidFill>
              </a:rPr>
              <a:t>30s</a:t>
            </a:r>
            <a:endParaRPr lang="en-GB" sz="1600" b="1" dirty="0">
              <a:solidFill>
                <a:schemeClr val="accent6"/>
              </a:solidFill>
            </a:endParaRPr>
          </a:p>
        </p:txBody>
      </p:sp>
      <p:sp>
        <p:nvSpPr>
          <p:cNvPr id="121" name="TextBox 120"/>
          <p:cNvSpPr txBox="1"/>
          <p:nvPr/>
        </p:nvSpPr>
        <p:spPr>
          <a:xfrm>
            <a:off x="355984" y="3705603"/>
            <a:ext cx="473206" cy="338554"/>
          </a:xfrm>
          <a:prstGeom prst="rect">
            <a:avLst/>
          </a:prstGeom>
          <a:noFill/>
        </p:spPr>
        <p:txBody>
          <a:bodyPr wrap="none" rtlCol="0">
            <a:spAutoFit/>
          </a:bodyPr>
          <a:lstStyle/>
          <a:p>
            <a:r>
              <a:rPr lang="en-GB" sz="1600" b="1" dirty="0" smtClean="0">
                <a:solidFill>
                  <a:schemeClr val="accent6"/>
                </a:solidFill>
              </a:rPr>
              <a:t>30s</a:t>
            </a:r>
            <a:endParaRPr lang="en-GB" sz="1600" b="1" dirty="0">
              <a:solidFill>
                <a:schemeClr val="accent6"/>
              </a:solidFill>
            </a:endParaRPr>
          </a:p>
        </p:txBody>
      </p:sp>
      <p:sp>
        <p:nvSpPr>
          <p:cNvPr id="122" name="TextBox 121"/>
          <p:cNvSpPr txBox="1"/>
          <p:nvPr/>
        </p:nvSpPr>
        <p:spPr>
          <a:xfrm>
            <a:off x="392813" y="4671394"/>
            <a:ext cx="473206" cy="338554"/>
          </a:xfrm>
          <a:prstGeom prst="rect">
            <a:avLst/>
          </a:prstGeom>
          <a:noFill/>
        </p:spPr>
        <p:txBody>
          <a:bodyPr wrap="none" rtlCol="0">
            <a:spAutoFit/>
          </a:bodyPr>
          <a:lstStyle/>
          <a:p>
            <a:r>
              <a:rPr lang="en-GB" sz="1600" b="1" dirty="0" smtClean="0">
                <a:solidFill>
                  <a:schemeClr val="accent6"/>
                </a:solidFill>
              </a:rPr>
              <a:t>30s</a:t>
            </a:r>
            <a:endParaRPr lang="en-GB" sz="1600" b="1" dirty="0">
              <a:solidFill>
                <a:schemeClr val="accent6"/>
              </a:solidFill>
            </a:endParaRPr>
          </a:p>
        </p:txBody>
      </p:sp>
      <p:sp>
        <p:nvSpPr>
          <p:cNvPr id="123" name="TextBox 122"/>
          <p:cNvSpPr txBox="1"/>
          <p:nvPr/>
        </p:nvSpPr>
        <p:spPr>
          <a:xfrm>
            <a:off x="331498" y="5585457"/>
            <a:ext cx="473206" cy="338554"/>
          </a:xfrm>
          <a:prstGeom prst="rect">
            <a:avLst/>
          </a:prstGeom>
          <a:noFill/>
        </p:spPr>
        <p:txBody>
          <a:bodyPr wrap="none" rtlCol="0">
            <a:spAutoFit/>
          </a:bodyPr>
          <a:lstStyle/>
          <a:p>
            <a:r>
              <a:rPr lang="en-GB" sz="1600" b="1" dirty="0" smtClean="0">
                <a:solidFill>
                  <a:schemeClr val="accent6"/>
                </a:solidFill>
              </a:rPr>
              <a:t>30s</a:t>
            </a:r>
            <a:endParaRPr lang="en-GB" sz="1600" b="1" dirty="0">
              <a:solidFill>
                <a:schemeClr val="accent6"/>
              </a:solidFill>
            </a:endParaRPr>
          </a:p>
        </p:txBody>
      </p:sp>
    </p:spTree>
    <p:extLst>
      <p:ext uri="{BB962C8B-B14F-4D97-AF65-F5344CB8AC3E}">
        <p14:creationId xmlns:p14="http://schemas.microsoft.com/office/powerpoint/2010/main" val="26272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47732"/>
            <a:ext cx="8543925" cy="1325563"/>
          </a:xfrm>
        </p:spPr>
        <p:txBody>
          <a:bodyPr/>
          <a:lstStyle/>
          <a:p>
            <a:r>
              <a:rPr lang="en-US" dirty="0" smtClean="0"/>
              <a:t>Design Matrix: Event-related Design</a:t>
            </a:r>
            <a:endParaRPr lang="en-US" dirty="0"/>
          </a:p>
        </p:txBody>
      </p:sp>
      <p:sp>
        <p:nvSpPr>
          <p:cNvPr id="55" name="TextBox 54"/>
          <p:cNvSpPr txBox="1"/>
          <p:nvPr/>
        </p:nvSpPr>
        <p:spPr>
          <a:xfrm>
            <a:off x="292468" y="1887177"/>
            <a:ext cx="4241739" cy="2308324"/>
          </a:xfrm>
          <a:prstGeom prst="rect">
            <a:avLst/>
          </a:prstGeom>
          <a:noFill/>
        </p:spPr>
        <p:txBody>
          <a:bodyPr wrap="none" rtlCol="0">
            <a:spAutoFit/>
          </a:bodyPr>
          <a:lstStyle/>
          <a:p>
            <a:pPr marL="285750" indent="-285750">
              <a:buFont typeface="Arial" panose="020B0604020202020204" pitchFamily="34" charset="0"/>
              <a:buChar char="•"/>
            </a:pPr>
            <a:r>
              <a:rPr lang="en-US" dirty="0" err="1" smtClean="0"/>
              <a:t>Pseudorandomised</a:t>
            </a:r>
            <a:r>
              <a:rPr lang="en-US" dirty="0" smtClean="0"/>
              <a:t> order of stimuli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Need to know:</a:t>
            </a:r>
          </a:p>
          <a:p>
            <a:pPr marL="742950" lvl="1" indent="-285750">
              <a:buFont typeface="Arial" panose="020B0604020202020204" pitchFamily="34" charset="0"/>
              <a:buChar char="•"/>
            </a:pPr>
            <a:r>
              <a:rPr lang="en-US" b="1" dirty="0" smtClean="0"/>
              <a:t>Stimulus duration</a:t>
            </a:r>
          </a:p>
          <a:p>
            <a:pPr marL="742950" lvl="1" indent="-285750">
              <a:buFont typeface="Arial" panose="020B0604020202020204" pitchFamily="34" charset="0"/>
              <a:buChar char="•"/>
            </a:pPr>
            <a:r>
              <a:rPr lang="en-US" b="1" dirty="0" smtClean="0"/>
              <a:t>ISI (jitter)</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Determine </a:t>
            </a:r>
            <a:r>
              <a:rPr lang="en-US" b="1" dirty="0" smtClean="0"/>
              <a:t>onset time for each stimulus</a:t>
            </a:r>
          </a:p>
          <a:p>
            <a:pPr marL="285750" indent="-285750">
              <a:buFont typeface="Arial" panose="020B0604020202020204" pitchFamily="34" charset="0"/>
              <a:buChar char="•"/>
            </a:pPr>
            <a:r>
              <a:rPr lang="en-US" dirty="0" smtClean="0"/>
              <a:t>Use this to form design matrix</a:t>
            </a:r>
            <a:endParaRPr lang="en-US" dirty="0"/>
          </a:p>
        </p:txBody>
      </p:sp>
      <p:pic>
        <p:nvPicPr>
          <p:cNvPr id="66" name="Picture 65"/>
          <p:cNvPicPr>
            <a:picLocks noChangeAspect="1"/>
          </p:cNvPicPr>
          <p:nvPr/>
        </p:nvPicPr>
        <p:blipFill>
          <a:blip r:embed="rId3"/>
          <a:stretch>
            <a:fillRect/>
          </a:stretch>
        </p:blipFill>
        <p:spPr>
          <a:xfrm>
            <a:off x="6713679" y="2124927"/>
            <a:ext cx="714647" cy="391769"/>
          </a:xfrm>
          <a:prstGeom prst="rect">
            <a:avLst/>
          </a:prstGeom>
          <a:ln>
            <a:solidFill>
              <a:schemeClr val="tx1"/>
            </a:solidFill>
          </a:ln>
        </p:spPr>
      </p:pic>
      <p:pic>
        <p:nvPicPr>
          <p:cNvPr id="68" name="Picture 67"/>
          <p:cNvPicPr>
            <a:picLocks noChangeAspect="1"/>
          </p:cNvPicPr>
          <p:nvPr/>
        </p:nvPicPr>
        <p:blipFill>
          <a:blip r:embed="rId4"/>
          <a:stretch>
            <a:fillRect/>
          </a:stretch>
        </p:blipFill>
        <p:spPr>
          <a:xfrm>
            <a:off x="6729194" y="3581942"/>
            <a:ext cx="711099" cy="380348"/>
          </a:xfrm>
          <a:prstGeom prst="rect">
            <a:avLst/>
          </a:prstGeom>
          <a:ln>
            <a:solidFill>
              <a:schemeClr val="tx1"/>
            </a:solidFill>
          </a:ln>
        </p:spPr>
      </p:pic>
      <p:sp>
        <p:nvSpPr>
          <p:cNvPr id="69" name="TextBox 68"/>
          <p:cNvSpPr txBox="1"/>
          <p:nvPr/>
        </p:nvSpPr>
        <p:spPr>
          <a:xfrm>
            <a:off x="7452261" y="2107383"/>
            <a:ext cx="735087" cy="4154984"/>
          </a:xfrm>
          <a:prstGeom prst="rect">
            <a:avLst/>
          </a:prstGeom>
          <a:noFill/>
        </p:spPr>
        <p:txBody>
          <a:bodyPr wrap="square" rtlCol="0">
            <a:spAutoFit/>
          </a:bodyPr>
          <a:lstStyle/>
          <a:p>
            <a:pPr algn="ctr"/>
            <a:r>
              <a:rPr lang="en-US" sz="2400" b="1" dirty="0" smtClean="0">
                <a:solidFill>
                  <a:schemeClr val="accent1"/>
                </a:solidFill>
              </a:rPr>
              <a:t>F</a:t>
            </a:r>
          </a:p>
          <a:p>
            <a:pPr algn="ctr"/>
            <a:r>
              <a:rPr lang="en-US" sz="2400" b="1" dirty="0" smtClean="0">
                <a:solidFill>
                  <a:schemeClr val="accent1"/>
                </a:solidFill>
              </a:rPr>
              <a:t>F</a:t>
            </a:r>
          </a:p>
          <a:p>
            <a:pPr algn="ctr"/>
            <a:r>
              <a:rPr lang="en-US" sz="2400" b="1" dirty="0" smtClean="0"/>
              <a:t>R</a:t>
            </a:r>
          </a:p>
          <a:p>
            <a:pPr algn="ctr"/>
            <a:r>
              <a:rPr lang="en-US" sz="2400" b="1" dirty="0"/>
              <a:t>R</a:t>
            </a:r>
            <a:endParaRPr lang="en-US" sz="2400" b="1" dirty="0" smtClean="0"/>
          </a:p>
          <a:p>
            <a:pPr algn="ctr"/>
            <a:r>
              <a:rPr lang="en-US" sz="2400" b="1" dirty="0" smtClean="0">
                <a:solidFill>
                  <a:schemeClr val="accent2"/>
                </a:solidFill>
              </a:rPr>
              <a:t>H</a:t>
            </a:r>
          </a:p>
          <a:p>
            <a:pPr algn="ctr"/>
            <a:r>
              <a:rPr lang="en-US" sz="2400" b="1" dirty="0" smtClean="0"/>
              <a:t>R</a:t>
            </a:r>
          </a:p>
          <a:p>
            <a:pPr algn="ctr"/>
            <a:r>
              <a:rPr lang="en-US" sz="2400" b="1" dirty="0"/>
              <a:t>R</a:t>
            </a:r>
            <a:endParaRPr lang="en-US" b="1" dirty="0" smtClean="0"/>
          </a:p>
          <a:p>
            <a:pPr algn="ctr"/>
            <a:r>
              <a:rPr lang="en-US" sz="2400" b="1" dirty="0" smtClean="0">
                <a:solidFill>
                  <a:schemeClr val="accent1"/>
                </a:solidFill>
              </a:rPr>
              <a:t>F</a:t>
            </a:r>
          </a:p>
          <a:p>
            <a:pPr algn="ctr"/>
            <a:r>
              <a:rPr lang="en-US" sz="2400" b="1" dirty="0" smtClean="0">
                <a:solidFill>
                  <a:schemeClr val="accent2"/>
                </a:solidFill>
              </a:rPr>
              <a:t>H</a:t>
            </a:r>
          </a:p>
          <a:p>
            <a:pPr algn="ctr"/>
            <a:r>
              <a:rPr lang="en-US" sz="2400" b="1" dirty="0" smtClean="0">
                <a:solidFill>
                  <a:schemeClr val="accent1"/>
                </a:solidFill>
              </a:rPr>
              <a:t>F</a:t>
            </a:r>
          </a:p>
          <a:p>
            <a:pPr algn="ctr"/>
            <a:r>
              <a:rPr lang="en-US" sz="2400" b="1" dirty="0"/>
              <a:t>R</a:t>
            </a:r>
          </a:p>
        </p:txBody>
      </p:sp>
      <p:sp>
        <p:nvSpPr>
          <p:cNvPr id="70" name="TextBox 69"/>
          <p:cNvSpPr txBox="1"/>
          <p:nvPr/>
        </p:nvSpPr>
        <p:spPr>
          <a:xfrm>
            <a:off x="6953164" y="1576801"/>
            <a:ext cx="718466" cy="461665"/>
          </a:xfrm>
          <a:prstGeom prst="rect">
            <a:avLst/>
          </a:prstGeom>
          <a:noFill/>
        </p:spPr>
        <p:txBody>
          <a:bodyPr wrap="none" rtlCol="0">
            <a:spAutoFit/>
          </a:bodyPr>
          <a:lstStyle/>
          <a:p>
            <a:r>
              <a:rPr lang="en-US" sz="2400" dirty="0" smtClean="0"/>
              <a:t>Task</a:t>
            </a:r>
            <a:endParaRPr lang="en-US" sz="2400" dirty="0"/>
          </a:p>
        </p:txBody>
      </p:sp>
      <p:pic>
        <p:nvPicPr>
          <p:cNvPr id="71" name="Picture 70"/>
          <p:cNvPicPr>
            <a:picLocks noChangeAspect="1"/>
          </p:cNvPicPr>
          <p:nvPr/>
        </p:nvPicPr>
        <p:blipFill>
          <a:blip r:embed="rId5"/>
          <a:stretch>
            <a:fillRect/>
          </a:stretch>
        </p:blipFill>
        <p:spPr>
          <a:xfrm>
            <a:off x="6723625" y="2923362"/>
            <a:ext cx="724077" cy="615729"/>
          </a:xfrm>
          <a:prstGeom prst="rect">
            <a:avLst/>
          </a:prstGeom>
        </p:spPr>
      </p:pic>
      <p:pic>
        <p:nvPicPr>
          <p:cNvPr id="72" name="Picture 71"/>
          <p:cNvPicPr>
            <a:picLocks noChangeAspect="1"/>
          </p:cNvPicPr>
          <p:nvPr/>
        </p:nvPicPr>
        <p:blipFill>
          <a:blip r:embed="rId5"/>
          <a:stretch>
            <a:fillRect/>
          </a:stretch>
        </p:blipFill>
        <p:spPr>
          <a:xfrm>
            <a:off x="6719238" y="3995724"/>
            <a:ext cx="752495" cy="580428"/>
          </a:xfrm>
          <a:prstGeom prst="rect">
            <a:avLst/>
          </a:prstGeom>
        </p:spPr>
      </p:pic>
      <p:grpSp>
        <p:nvGrpSpPr>
          <p:cNvPr id="5" name="Group 4"/>
          <p:cNvGrpSpPr/>
          <p:nvPr/>
        </p:nvGrpSpPr>
        <p:grpSpPr>
          <a:xfrm>
            <a:off x="5381568" y="1967429"/>
            <a:ext cx="362117" cy="4283856"/>
            <a:chOff x="5479117" y="2020096"/>
            <a:chExt cx="362117" cy="4283856"/>
          </a:xfrm>
        </p:grpSpPr>
        <p:cxnSp>
          <p:nvCxnSpPr>
            <p:cNvPr id="73" name="Straight Connector 72"/>
            <p:cNvCxnSpPr/>
            <p:nvPr/>
          </p:nvCxnSpPr>
          <p:spPr>
            <a:xfrm flipH="1">
              <a:off x="5832845" y="2020096"/>
              <a:ext cx="8389" cy="42838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5497285" y="203238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5497285" y="214816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497285" y="258460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488896" y="279468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489036" y="3231227"/>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497285" y="2687583"/>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5479117" y="443858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493097" y="3967759"/>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5479117" y="467106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5479117" y="603483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5479117" y="523623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479117" y="4759721"/>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497285" y="346441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5493097" y="3146402"/>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479117" y="4310309"/>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5498689" y="234822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480529" y="5596614"/>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480507" y="5721674"/>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488896" y="5035912"/>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5489036" y="3716945"/>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483445" y="625128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479117" y="6166460"/>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82" name="Picture 81"/>
          <p:cNvPicPr>
            <a:picLocks noChangeAspect="1"/>
          </p:cNvPicPr>
          <p:nvPr/>
        </p:nvPicPr>
        <p:blipFill>
          <a:blip r:embed="rId6"/>
          <a:stretch>
            <a:fillRect/>
          </a:stretch>
        </p:blipFill>
        <p:spPr>
          <a:xfrm>
            <a:off x="6707530" y="2553969"/>
            <a:ext cx="726943" cy="341950"/>
          </a:xfrm>
          <a:prstGeom prst="rect">
            <a:avLst/>
          </a:prstGeom>
        </p:spPr>
      </p:pic>
      <p:pic>
        <p:nvPicPr>
          <p:cNvPr id="85" name="Picture 84"/>
          <p:cNvPicPr>
            <a:picLocks noChangeAspect="1"/>
          </p:cNvPicPr>
          <p:nvPr/>
        </p:nvPicPr>
        <p:blipFill>
          <a:blip r:embed="rId3"/>
          <a:stretch>
            <a:fillRect/>
          </a:stretch>
        </p:blipFill>
        <p:spPr>
          <a:xfrm>
            <a:off x="6729194" y="4621118"/>
            <a:ext cx="742539" cy="391769"/>
          </a:xfrm>
          <a:prstGeom prst="rect">
            <a:avLst/>
          </a:prstGeom>
          <a:ln>
            <a:solidFill>
              <a:schemeClr val="tx1"/>
            </a:solidFill>
          </a:ln>
        </p:spPr>
      </p:pic>
      <p:pic>
        <p:nvPicPr>
          <p:cNvPr id="86" name="Picture 85"/>
          <p:cNvPicPr>
            <a:picLocks noChangeAspect="1"/>
          </p:cNvPicPr>
          <p:nvPr/>
        </p:nvPicPr>
        <p:blipFill>
          <a:blip r:embed="rId6"/>
          <a:stretch>
            <a:fillRect/>
          </a:stretch>
        </p:blipFill>
        <p:spPr>
          <a:xfrm>
            <a:off x="6732013" y="5468761"/>
            <a:ext cx="756168" cy="381870"/>
          </a:xfrm>
          <a:prstGeom prst="rect">
            <a:avLst/>
          </a:prstGeom>
        </p:spPr>
      </p:pic>
      <p:pic>
        <p:nvPicPr>
          <p:cNvPr id="88" name="Picture 87"/>
          <p:cNvPicPr>
            <a:picLocks noChangeAspect="1"/>
          </p:cNvPicPr>
          <p:nvPr/>
        </p:nvPicPr>
        <p:blipFill>
          <a:blip r:embed="rId7"/>
          <a:stretch>
            <a:fillRect/>
          </a:stretch>
        </p:blipFill>
        <p:spPr>
          <a:xfrm>
            <a:off x="6735922" y="5062095"/>
            <a:ext cx="752259" cy="365337"/>
          </a:xfrm>
          <a:prstGeom prst="rect">
            <a:avLst/>
          </a:prstGeom>
          <a:ln>
            <a:solidFill>
              <a:schemeClr val="tx1"/>
            </a:solidFill>
          </a:ln>
        </p:spPr>
      </p:pic>
      <p:pic>
        <p:nvPicPr>
          <p:cNvPr id="89" name="Picture 88"/>
          <p:cNvPicPr>
            <a:picLocks noChangeAspect="1"/>
          </p:cNvPicPr>
          <p:nvPr/>
        </p:nvPicPr>
        <p:blipFill>
          <a:blip r:embed="rId5"/>
          <a:stretch>
            <a:fillRect/>
          </a:stretch>
        </p:blipFill>
        <p:spPr>
          <a:xfrm>
            <a:off x="6727627" y="5884065"/>
            <a:ext cx="768943" cy="367220"/>
          </a:xfrm>
          <a:prstGeom prst="rect">
            <a:avLst/>
          </a:prstGeom>
        </p:spPr>
      </p:pic>
      <p:sp>
        <p:nvSpPr>
          <p:cNvPr id="7" name="Rectangle 6"/>
          <p:cNvSpPr/>
          <p:nvPr/>
        </p:nvSpPr>
        <p:spPr>
          <a:xfrm>
            <a:off x="5276675" y="1887177"/>
            <a:ext cx="604008" cy="10361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5880683" y="2923362"/>
            <a:ext cx="826847" cy="3275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58357" y="1887177"/>
            <a:ext cx="842713" cy="2202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75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47732"/>
            <a:ext cx="8543925" cy="1325563"/>
          </a:xfrm>
        </p:spPr>
        <p:txBody>
          <a:bodyPr/>
          <a:lstStyle/>
          <a:p>
            <a:r>
              <a:rPr lang="en-US" dirty="0" smtClean="0"/>
              <a:t>Design Matrix: Event-related Design</a:t>
            </a:r>
            <a:endParaRPr lang="en-US" dirty="0"/>
          </a:p>
        </p:txBody>
      </p:sp>
      <p:sp>
        <p:nvSpPr>
          <p:cNvPr id="28" name="TextBox 27"/>
          <p:cNvSpPr txBox="1"/>
          <p:nvPr/>
        </p:nvSpPr>
        <p:spPr>
          <a:xfrm>
            <a:off x="3504251" y="1416084"/>
            <a:ext cx="1485352" cy="461665"/>
          </a:xfrm>
          <a:prstGeom prst="rect">
            <a:avLst/>
          </a:prstGeom>
          <a:noFill/>
        </p:spPr>
        <p:txBody>
          <a:bodyPr wrap="none" rtlCol="0">
            <a:spAutoFit/>
          </a:bodyPr>
          <a:lstStyle/>
          <a:p>
            <a:r>
              <a:rPr lang="en-US" sz="2400" dirty="0" smtClean="0"/>
              <a:t>X1 = Faces</a:t>
            </a:r>
            <a:endParaRPr lang="en-US" sz="2400" dirty="0"/>
          </a:p>
        </p:txBody>
      </p:sp>
      <p:sp>
        <p:nvSpPr>
          <p:cNvPr id="29" name="TextBox 28"/>
          <p:cNvSpPr txBox="1"/>
          <p:nvPr/>
        </p:nvSpPr>
        <p:spPr>
          <a:xfrm>
            <a:off x="6792581" y="1418680"/>
            <a:ext cx="1702509" cy="461665"/>
          </a:xfrm>
          <a:prstGeom prst="rect">
            <a:avLst/>
          </a:prstGeom>
          <a:noFill/>
        </p:spPr>
        <p:txBody>
          <a:bodyPr wrap="none" rtlCol="0">
            <a:spAutoFit/>
          </a:bodyPr>
          <a:lstStyle/>
          <a:p>
            <a:r>
              <a:rPr lang="en-US" sz="2400" dirty="0" smtClean="0"/>
              <a:t>X2 = Houses</a:t>
            </a:r>
            <a:endParaRPr lang="en-US" sz="2400" dirty="0"/>
          </a:p>
        </p:txBody>
      </p:sp>
      <p:sp>
        <p:nvSpPr>
          <p:cNvPr id="51" name="TextBox 50"/>
          <p:cNvSpPr txBox="1"/>
          <p:nvPr/>
        </p:nvSpPr>
        <p:spPr>
          <a:xfrm>
            <a:off x="8761088" y="1996276"/>
            <a:ext cx="777495" cy="4154984"/>
          </a:xfrm>
          <a:prstGeom prst="rect">
            <a:avLst/>
          </a:prstGeom>
          <a:noFill/>
        </p:spPr>
        <p:txBody>
          <a:bodyPr wrap="square" rtlCol="0">
            <a:spAutoFit/>
          </a:bodyPr>
          <a:lstStyle/>
          <a:p>
            <a:r>
              <a:rPr lang="en-US" sz="2400" b="1" dirty="0" smtClean="0">
                <a:solidFill>
                  <a:srgbClr val="FF0000"/>
                </a:solidFill>
              </a:rPr>
              <a:t>0</a:t>
            </a:r>
          </a:p>
          <a:p>
            <a:r>
              <a:rPr lang="en-US" sz="2400" b="1" dirty="0" smtClean="0">
                <a:solidFill>
                  <a:srgbClr val="FF0000"/>
                </a:solidFill>
              </a:rPr>
              <a:t>0</a:t>
            </a:r>
          </a:p>
          <a:p>
            <a:r>
              <a:rPr lang="en-US" sz="2400" b="1" dirty="0" smtClean="0">
                <a:solidFill>
                  <a:srgbClr val="FF0000"/>
                </a:solidFill>
              </a:rPr>
              <a:t>0</a:t>
            </a:r>
          </a:p>
          <a:p>
            <a:r>
              <a:rPr lang="en-US" sz="2400" b="1" dirty="0" smtClean="0">
                <a:solidFill>
                  <a:srgbClr val="FF0000"/>
                </a:solidFill>
              </a:rPr>
              <a:t>0</a:t>
            </a:r>
          </a:p>
          <a:p>
            <a:r>
              <a:rPr lang="en-US" sz="2400" b="1" dirty="0" smtClean="0">
                <a:solidFill>
                  <a:srgbClr val="FF0000"/>
                </a:solidFill>
              </a:rPr>
              <a:t>1</a:t>
            </a:r>
          </a:p>
          <a:p>
            <a:r>
              <a:rPr lang="en-US" sz="2400" b="1" dirty="0" smtClean="0">
                <a:solidFill>
                  <a:srgbClr val="FF0000"/>
                </a:solidFill>
              </a:rPr>
              <a:t>0</a:t>
            </a:r>
          </a:p>
          <a:p>
            <a:r>
              <a:rPr lang="en-US" sz="2400" b="1" dirty="0" smtClean="0">
                <a:solidFill>
                  <a:srgbClr val="FF0000"/>
                </a:solidFill>
              </a:rPr>
              <a:t>0</a:t>
            </a:r>
          </a:p>
          <a:p>
            <a:r>
              <a:rPr lang="en-US" sz="2400" b="1" dirty="0" smtClean="0">
                <a:solidFill>
                  <a:srgbClr val="FF0000"/>
                </a:solidFill>
              </a:rPr>
              <a:t>0</a:t>
            </a:r>
          </a:p>
          <a:p>
            <a:r>
              <a:rPr lang="en-US" sz="2400" b="1" dirty="0" smtClean="0">
                <a:solidFill>
                  <a:srgbClr val="FF0000"/>
                </a:solidFill>
              </a:rPr>
              <a:t>1</a:t>
            </a:r>
          </a:p>
          <a:p>
            <a:r>
              <a:rPr lang="en-US" sz="2400" b="1" dirty="0" smtClean="0">
                <a:solidFill>
                  <a:srgbClr val="FF0000"/>
                </a:solidFill>
              </a:rPr>
              <a:t>0</a:t>
            </a:r>
          </a:p>
          <a:p>
            <a:r>
              <a:rPr lang="en-US" sz="2400" b="1" dirty="0">
                <a:solidFill>
                  <a:srgbClr val="FF0000"/>
                </a:solidFill>
              </a:rPr>
              <a:t>0</a:t>
            </a:r>
            <a:endParaRPr lang="en-US" sz="2400" b="1" dirty="0" smtClean="0">
              <a:solidFill>
                <a:srgbClr val="FF0000"/>
              </a:solidFill>
            </a:endParaRPr>
          </a:p>
        </p:txBody>
      </p:sp>
      <p:cxnSp>
        <p:nvCxnSpPr>
          <p:cNvPr id="53" name="Straight Arrow Connector 52"/>
          <p:cNvCxnSpPr/>
          <p:nvPr/>
        </p:nvCxnSpPr>
        <p:spPr>
          <a:xfrm>
            <a:off x="9428899" y="2104804"/>
            <a:ext cx="14136" cy="3687751"/>
          </a:xfrm>
          <a:prstGeom prst="straightConnector1">
            <a:avLst/>
          </a:prstGeom>
          <a:ln w="5715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9146176" y="1635135"/>
            <a:ext cx="623789" cy="369332"/>
          </a:xfrm>
          <a:prstGeom prst="rect">
            <a:avLst/>
          </a:prstGeom>
          <a:noFill/>
        </p:spPr>
        <p:txBody>
          <a:bodyPr wrap="none" rtlCol="0">
            <a:spAutoFit/>
          </a:bodyPr>
          <a:lstStyle/>
          <a:p>
            <a:r>
              <a:rPr lang="en-US" b="1" dirty="0" smtClean="0">
                <a:solidFill>
                  <a:schemeClr val="accent6"/>
                </a:solidFill>
              </a:rPr>
              <a:t>time</a:t>
            </a:r>
            <a:endParaRPr lang="en-US" b="1" dirty="0">
              <a:solidFill>
                <a:schemeClr val="accent6"/>
              </a:solidFill>
            </a:endParaRPr>
          </a:p>
        </p:txBody>
      </p:sp>
      <p:cxnSp>
        <p:nvCxnSpPr>
          <p:cNvPr id="56" name="Straight Arrow Connector 55"/>
          <p:cNvCxnSpPr/>
          <p:nvPr/>
        </p:nvCxnSpPr>
        <p:spPr>
          <a:xfrm>
            <a:off x="2703639" y="3630225"/>
            <a:ext cx="452361" cy="0"/>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181539" y="1341909"/>
            <a:ext cx="718466" cy="461665"/>
          </a:xfrm>
          <a:prstGeom prst="rect">
            <a:avLst/>
          </a:prstGeom>
          <a:noFill/>
        </p:spPr>
        <p:txBody>
          <a:bodyPr wrap="none" rtlCol="0">
            <a:spAutoFit/>
          </a:bodyPr>
          <a:lstStyle/>
          <a:p>
            <a:r>
              <a:rPr lang="en-US" sz="2400" dirty="0" smtClean="0"/>
              <a:t>Task</a:t>
            </a:r>
            <a:endParaRPr lang="en-US" sz="2400" dirty="0"/>
          </a:p>
        </p:txBody>
      </p:sp>
      <p:pic>
        <p:nvPicPr>
          <p:cNvPr id="138" name="Picture 137"/>
          <p:cNvPicPr>
            <a:picLocks noChangeAspect="1"/>
          </p:cNvPicPr>
          <p:nvPr/>
        </p:nvPicPr>
        <p:blipFill>
          <a:blip r:embed="rId3"/>
          <a:stretch>
            <a:fillRect/>
          </a:stretch>
        </p:blipFill>
        <p:spPr>
          <a:xfrm>
            <a:off x="1180944" y="2026759"/>
            <a:ext cx="700699" cy="391769"/>
          </a:xfrm>
          <a:prstGeom prst="rect">
            <a:avLst/>
          </a:prstGeom>
          <a:ln>
            <a:solidFill>
              <a:schemeClr val="tx1"/>
            </a:solidFill>
          </a:ln>
        </p:spPr>
      </p:pic>
      <p:pic>
        <p:nvPicPr>
          <p:cNvPr id="139" name="Picture 138"/>
          <p:cNvPicPr>
            <a:picLocks noChangeAspect="1"/>
          </p:cNvPicPr>
          <p:nvPr/>
        </p:nvPicPr>
        <p:blipFill>
          <a:blip r:embed="rId4"/>
          <a:stretch>
            <a:fillRect/>
          </a:stretch>
        </p:blipFill>
        <p:spPr>
          <a:xfrm>
            <a:off x="1182511" y="3483774"/>
            <a:ext cx="711099" cy="380348"/>
          </a:xfrm>
          <a:prstGeom prst="rect">
            <a:avLst/>
          </a:prstGeom>
          <a:ln>
            <a:solidFill>
              <a:schemeClr val="tx1"/>
            </a:solidFill>
          </a:ln>
        </p:spPr>
      </p:pic>
      <p:sp>
        <p:nvSpPr>
          <p:cNvPr id="140" name="TextBox 139"/>
          <p:cNvSpPr txBox="1"/>
          <p:nvPr/>
        </p:nvSpPr>
        <p:spPr>
          <a:xfrm>
            <a:off x="1905578" y="2009215"/>
            <a:ext cx="735087" cy="4154984"/>
          </a:xfrm>
          <a:prstGeom prst="rect">
            <a:avLst/>
          </a:prstGeom>
          <a:noFill/>
        </p:spPr>
        <p:txBody>
          <a:bodyPr wrap="square" rtlCol="0">
            <a:spAutoFit/>
          </a:bodyPr>
          <a:lstStyle/>
          <a:p>
            <a:pPr algn="ctr"/>
            <a:r>
              <a:rPr lang="en-US" sz="2400" b="1" dirty="0" smtClean="0">
                <a:solidFill>
                  <a:schemeClr val="accent1"/>
                </a:solidFill>
              </a:rPr>
              <a:t>F</a:t>
            </a:r>
          </a:p>
          <a:p>
            <a:pPr algn="ctr"/>
            <a:r>
              <a:rPr lang="en-US" sz="2400" b="1" dirty="0" smtClean="0">
                <a:solidFill>
                  <a:schemeClr val="accent1"/>
                </a:solidFill>
              </a:rPr>
              <a:t>F</a:t>
            </a:r>
          </a:p>
          <a:p>
            <a:pPr algn="ctr"/>
            <a:r>
              <a:rPr lang="en-US" sz="2400" b="1" dirty="0" smtClean="0"/>
              <a:t>R</a:t>
            </a:r>
          </a:p>
          <a:p>
            <a:pPr algn="ctr"/>
            <a:r>
              <a:rPr lang="en-US" sz="2400" b="1" dirty="0"/>
              <a:t>R</a:t>
            </a:r>
            <a:endParaRPr lang="en-US" sz="2400" b="1" dirty="0" smtClean="0"/>
          </a:p>
          <a:p>
            <a:pPr algn="ctr"/>
            <a:r>
              <a:rPr lang="en-US" sz="2400" b="1" dirty="0" smtClean="0">
                <a:solidFill>
                  <a:schemeClr val="accent2"/>
                </a:solidFill>
              </a:rPr>
              <a:t>H</a:t>
            </a:r>
          </a:p>
          <a:p>
            <a:pPr algn="ctr"/>
            <a:r>
              <a:rPr lang="en-US" sz="2400" b="1" dirty="0" smtClean="0"/>
              <a:t>R</a:t>
            </a:r>
          </a:p>
          <a:p>
            <a:pPr algn="ctr"/>
            <a:r>
              <a:rPr lang="en-US" sz="2400" b="1" dirty="0"/>
              <a:t>R</a:t>
            </a:r>
            <a:endParaRPr lang="en-US" b="1" dirty="0" smtClean="0"/>
          </a:p>
          <a:p>
            <a:pPr algn="ctr"/>
            <a:r>
              <a:rPr lang="en-US" sz="2400" b="1" dirty="0" smtClean="0">
                <a:solidFill>
                  <a:schemeClr val="accent1"/>
                </a:solidFill>
              </a:rPr>
              <a:t>F</a:t>
            </a:r>
          </a:p>
          <a:p>
            <a:pPr algn="ctr"/>
            <a:r>
              <a:rPr lang="en-US" sz="2400" b="1" dirty="0" smtClean="0">
                <a:solidFill>
                  <a:schemeClr val="accent2"/>
                </a:solidFill>
              </a:rPr>
              <a:t>H</a:t>
            </a:r>
          </a:p>
          <a:p>
            <a:pPr algn="ctr"/>
            <a:r>
              <a:rPr lang="en-US" sz="2400" b="1" dirty="0" smtClean="0">
                <a:solidFill>
                  <a:schemeClr val="accent1"/>
                </a:solidFill>
              </a:rPr>
              <a:t>F</a:t>
            </a:r>
          </a:p>
          <a:p>
            <a:pPr algn="ctr"/>
            <a:r>
              <a:rPr lang="en-US" sz="2400" b="1" dirty="0"/>
              <a:t>R</a:t>
            </a:r>
          </a:p>
        </p:txBody>
      </p:sp>
      <p:pic>
        <p:nvPicPr>
          <p:cNvPr id="141" name="Picture 140"/>
          <p:cNvPicPr>
            <a:picLocks noChangeAspect="1"/>
          </p:cNvPicPr>
          <p:nvPr/>
        </p:nvPicPr>
        <p:blipFill>
          <a:blip r:embed="rId5"/>
          <a:stretch>
            <a:fillRect/>
          </a:stretch>
        </p:blipFill>
        <p:spPr>
          <a:xfrm>
            <a:off x="1176942" y="2825194"/>
            <a:ext cx="724077" cy="615729"/>
          </a:xfrm>
          <a:prstGeom prst="rect">
            <a:avLst/>
          </a:prstGeom>
        </p:spPr>
      </p:pic>
      <p:pic>
        <p:nvPicPr>
          <p:cNvPr id="142" name="Picture 141"/>
          <p:cNvPicPr>
            <a:picLocks noChangeAspect="1"/>
          </p:cNvPicPr>
          <p:nvPr/>
        </p:nvPicPr>
        <p:blipFill>
          <a:blip r:embed="rId5"/>
          <a:stretch>
            <a:fillRect/>
          </a:stretch>
        </p:blipFill>
        <p:spPr>
          <a:xfrm>
            <a:off x="1172555" y="3897556"/>
            <a:ext cx="752495" cy="580428"/>
          </a:xfrm>
          <a:prstGeom prst="rect">
            <a:avLst/>
          </a:prstGeom>
        </p:spPr>
      </p:pic>
      <p:pic>
        <p:nvPicPr>
          <p:cNvPr id="143" name="Picture 142"/>
          <p:cNvPicPr>
            <a:picLocks noChangeAspect="1"/>
          </p:cNvPicPr>
          <p:nvPr/>
        </p:nvPicPr>
        <p:blipFill>
          <a:blip r:embed="rId6"/>
          <a:stretch>
            <a:fillRect/>
          </a:stretch>
        </p:blipFill>
        <p:spPr>
          <a:xfrm>
            <a:off x="1180944" y="2455801"/>
            <a:ext cx="706846" cy="341950"/>
          </a:xfrm>
          <a:prstGeom prst="rect">
            <a:avLst/>
          </a:prstGeom>
        </p:spPr>
      </p:pic>
      <p:pic>
        <p:nvPicPr>
          <p:cNvPr id="144" name="Picture 143"/>
          <p:cNvPicPr>
            <a:picLocks noChangeAspect="1"/>
          </p:cNvPicPr>
          <p:nvPr/>
        </p:nvPicPr>
        <p:blipFill>
          <a:blip r:embed="rId3"/>
          <a:stretch>
            <a:fillRect/>
          </a:stretch>
        </p:blipFill>
        <p:spPr>
          <a:xfrm>
            <a:off x="1182511" y="4522950"/>
            <a:ext cx="742539" cy="391769"/>
          </a:xfrm>
          <a:prstGeom prst="rect">
            <a:avLst/>
          </a:prstGeom>
          <a:ln>
            <a:solidFill>
              <a:schemeClr val="tx1"/>
            </a:solidFill>
          </a:ln>
        </p:spPr>
      </p:pic>
      <p:pic>
        <p:nvPicPr>
          <p:cNvPr id="145" name="Picture 144"/>
          <p:cNvPicPr>
            <a:picLocks noChangeAspect="1"/>
          </p:cNvPicPr>
          <p:nvPr/>
        </p:nvPicPr>
        <p:blipFill>
          <a:blip r:embed="rId6"/>
          <a:stretch>
            <a:fillRect/>
          </a:stretch>
        </p:blipFill>
        <p:spPr>
          <a:xfrm>
            <a:off x="1185330" y="5370593"/>
            <a:ext cx="756168" cy="381870"/>
          </a:xfrm>
          <a:prstGeom prst="rect">
            <a:avLst/>
          </a:prstGeom>
        </p:spPr>
      </p:pic>
      <p:pic>
        <p:nvPicPr>
          <p:cNvPr id="146" name="Picture 145"/>
          <p:cNvPicPr>
            <a:picLocks noChangeAspect="1"/>
          </p:cNvPicPr>
          <p:nvPr/>
        </p:nvPicPr>
        <p:blipFill>
          <a:blip r:embed="rId7"/>
          <a:stretch>
            <a:fillRect/>
          </a:stretch>
        </p:blipFill>
        <p:spPr>
          <a:xfrm>
            <a:off x="1189239" y="4963927"/>
            <a:ext cx="752259" cy="365337"/>
          </a:xfrm>
          <a:prstGeom prst="rect">
            <a:avLst/>
          </a:prstGeom>
          <a:ln>
            <a:solidFill>
              <a:schemeClr val="tx1"/>
            </a:solidFill>
          </a:ln>
        </p:spPr>
      </p:pic>
      <p:pic>
        <p:nvPicPr>
          <p:cNvPr id="147" name="Picture 146"/>
          <p:cNvPicPr>
            <a:picLocks noChangeAspect="1"/>
          </p:cNvPicPr>
          <p:nvPr/>
        </p:nvPicPr>
        <p:blipFill>
          <a:blip r:embed="rId5"/>
          <a:stretch>
            <a:fillRect/>
          </a:stretch>
        </p:blipFill>
        <p:spPr>
          <a:xfrm>
            <a:off x="1180944" y="5785897"/>
            <a:ext cx="768943" cy="367220"/>
          </a:xfrm>
          <a:prstGeom prst="rect">
            <a:avLst/>
          </a:prstGeom>
        </p:spPr>
      </p:pic>
      <p:grpSp>
        <p:nvGrpSpPr>
          <p:cNvPr id="148" name="Group 147"/>
          <p:cNvGrpSpPr/>
          <p:nvPr/>
        </p:nvGrpSpPr>
        <p:grpSpPr>
          <a:xfrm>
            <a:off x="517895" y="2026759"/>
            <a:ext cx="362117" cy="4283856"/>
            <a:chOff x="5479117" y="2020096"/>
            <a:chExt cx="362117" cy="4283856"/>
          </a:xfrm>
        </p:grpSpPr>
        <p:cxnSp>
          <p:nvCxnSpPr>
            <p:cNvPr id="149" name="Straight Connector 148"/>
            <p:cNvCxnSpPr/>
            <p:nvPr/>
          </p:nvCxnSpPr>
          <p:spPr>
            <a:xfrm flipH="1">
              <a:off x="5832845" y="2020096"/>
              <a:ext cx="8389" cy="42838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5497285" y="203238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497285" y="214816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5497285" y="258460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488896" y="279468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5489036" y="3231227"/>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5497285" y="2687583"/>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5479117" y="443858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5493097" y="3967759"/>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5479117" y="467106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479117" y="603483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5479117" y="523623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5479117" y="4759721"/>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5497285" y="346441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5493097" y="3146402"/>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5479117" y="4310309"/>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5498689" y="234822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5480529" y="5596614"/>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5480507" y="5721674"/>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5488896" y="5035912"/>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5489036" y="3716945"/>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5483445" y="625128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5479117" y="6166460"/>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2" name="Rectangle 171"/>
          <p:cNvSpPr/>
          <p:nvPr/>
        </p:nvSpPr>
        <p:spPr>
          <a:xfrm>
            <a:off x="387047" y="1917341"/>
            <a:ext cx="604008" cy="10361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4181663058"/>
              </p:ext>
            </p:extLst>
          </p:nvPr>
        </p:nvGraphicFramePr>
        <p:xfrm>
          <a:off x="4114910" y="2002039"/>
          <a:ext cx="613334" cy="4106179"/>
        </p:xfrm>
        <a:graphic>
          <a:graphicData uri="http://schemas.openxmlformats.org/drawingml/2006/table">
            <a:tbl>
              <a:tblPr firstRow="1" bandRow="1">
                <a:tableStyleId>{5C22544A-7EE6-4342-B048-85BDC9FD1C3A}</a:tableStyleId>
              </a:tblPr>
              <a:tblGrid>
                <a:gridCol w="613334"/>
              </a:tblGrid>
              <a:tr h="373289">
                <a:tc>
                  <a:txBody>
                    <a:bodyPr/>
                    <a:lstStyle/>
                    <a:p>
                      <a:endParaRPr lang="en-GB" dirty="0"/>
                    </a:p>
                  </a:txBody>
                  <a:tcP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noFill/>
                  </a:tcPr>
                </a:tc>
              </a:tr>
              <a:tr h="373289">
                <a:tc>
                  <a:txBody>
                    <a:bodyPr/>
                    <a:lstStyle/>
                    <a:p>
                      <a:endParaRPr lang="en-GB" dirty="0"/>
                    </a:p>
                  </a:txBody>
                  <a:tcP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rgbClr val="FF0000"/>
                      </a:solidFill>
                      <a:prstDash val="solid"/>
                      <a:round/>
                      <a:headEnd type="none" w="med" len="med"/>
                      <a:tailEnd type="none" w="med" len="med"/>
                    </a:lnB>
                    <a:noFill/>
                  </a:tcPr>
                </a:tc>
              </a:tr>
              <a:tr h="373289">
                <a:tc>
                  <a:txBody>
                    <a:bodyPr/>
                    <a:lstStyle/>
                    <a:p>
                      <a:endParaRPr lang="en-GB" dirty="0"/>
                    </a:p>
                  </a:txBody>
                  <a:tcP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r>
              <a:tr h="373289">
                <a:tc>
                  <a:txBody>
                    <a:bodyPr/>
                    <a:lstStyle/>
                    <a:p>
                      <a:endParaRPr lang="en-GB" dirty="0"/>
                    </a:p>
                  </a:txBody>
                  <a:tcP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noFill/>
                  </a:tcPr>
                </a:tc>
              </a:tr>
            </a:tbl>
          </a:graphicData>
        </a:graphic>
      </p:graphicFrame>
      <p:grpSp>
        <p:nvGrpSpPr>
          <p:cNvPr id="4" name="Group 3"/>
          <p:cNvGrpSpPr/>
          <p:nvPr/>
        </p:nvGrpSpPr>
        <p:grpSpPr>
          <a:xfrm>
            <a:off x="3297182" y="1965492"/>
            <a:ext cx="2961022" cy="4172528"/>
            <a:chOff x="3297182" y="1965492"/>
            <a:chExt cx="2961022" cy="4172528"/>
          </a:xfrm>
        </p:grpSpPr>
        <p:sp>
          <p:nvSpPr>
            <p:cNvPr id="50" name="TextBox 49"/>
            <p:cNvSpPr txBox="1"/>
            <p:nvPr/>
          </p:nvSpPr>
          <p:spPr>
            <a:xfrm>
              <a:off x="5480709" y="1983036"/>
              <a:ext cx="777495" cy="4154984"/>
            </a:xfrm>
            <a:prstGeom prst="rect">
              <a:avLst/>
            </a:prstGeom>
            <a:noFill/>
          </p:spPr>
          <p:txBody>
            <a:bodyPr wrap="square" rtlCol="0">
              <a:spAutoFit/>
            </a:bodyPr>
            <a:lstStyle/>
            <a:p>
              <a:r>
                <a:rPr lang="en-US" sz="2400" b="1" dirty="0" smtClean="0">
                  <a:solidFill>
                    <a:srgbClr val="FF0000"/>
                  </a:solidFill>
                </a:rPr>
                <a:t>1 </a:t>
              </a:r>
            </a:p>
            <a:p>
              <a:r>
                <a:rPr lang="en-US" sz="2400" b="1" dirty="0" smtClean="0">
                  <a:solidFill>
                    <a:srgbClr val="FF0000"/>
                  </a:solidFill>
                </a:rPr>
                <a:t>1</a:t>
              </a:r>
            </a:p>
            <a:p>
              <a:r>
                <a:rPr lang="en-US" sz="2400" b="1" dirty="0" smtClean="0">
                  <a:solidFill>
                    <a:srgbClr val="FF0000"/>
                  </a:solidFill>
                </a:rPr>
                <a:t>0</a:t>
              </a:r>
            </a:p>
            <a:p>
              <a:r>
                <a:rPr lang="en-US" sz="2400" b="1" dirty="0" smtClean="0">
                  <a:solidFill>
                    <a:srgbClr val="FF0000"/>
                  </a:solidFill>
                </a:rPr>
                <a:t>0</a:t>
              </a:r>
            </a:p>
            <a:p>
              <a:r>
                <a:rPr lang="en-US" sz="2400" b="1" dirty="0" smtClean="0">
                  <a:solidFill>
                    <a:srgbClr val="FF0000"/>
                  </a:solidFill>
                </a:rPr>
                <a:t>0</a:t>
              </a:r>
            </a:p>
            <a:p>
              <a:r>
                <a:rPr lang="en-US" sz="2400" b="1" dirty="0" smtClean="0">
                  <a:solidFill>
                    <a:srgbClr val="FF0000"/>
                  </a:solidFill>
                </a:rPr>
                <a:t>0</a:t>
              </a:r>
            </a:p>
            <a:p>
              <a:r>
                <a:rPr lang="en-US" sz="2400" b="1" dirty="0" smtClean="0">
                  <a:solidFill>
                    <a:srgbClr val="FF0000"/>
                  </a:solidFill>
                </a:rPr>
                <a:t>0</a:t>
              </a:r>
            </a:p>
            <a:p>
              <a:r>
                <a:rPr lang="en-US" sz="2400" b="1" dirty="0" smtClean="0">
                  <a:solidFill>
                    <a:srgbClr val="FF0000"/>
                  </a:solidFill>
                </a:rPr>
                <a:t>1</a:t>
              </a:r>
            </a:p>
            <a:p>
              <a:r>
                <a:rPr lang="en-US" sz="2400" b="1" dirty="0" smtClean="0">
                  <a:solidFill>
                    <a:srgbClr val="FF0000"/>
                  </a:solidFill>
                </a:rPr>
                <a:t>0</a:t>
              </a:r>
            </a:p>
            <a:p>
              <a:r>
                <a:rPr lang="en-US" sz="2400" b="1" dirty="0" smtClean="0">
                  <a:solidFill>
                    <a:srgbClr val="FF0000"/>
                  </a:solidFill>
                </a:rPr>
                <a:t>1</a:t>
              </a:r>
            </a:p>
            <a:p>
              <a:r>
                <a:rPr lang="en-US" sz="2400" b="1" dirty="0">
                  <a:solidFill>
                    <a:srgbClr val="FF0000"/>
                  </a:solidFill>
                </a:rPr>
                <a:t>0</a:t>
              </a:r>
              <a:endParaRPr lang="en-US" sz="2400" b="1" dirty="0" smtClean="0">
                <a:solidFill>
                  <a:srgbClr val="FF0000"/>
                </a:solidFill>
              </a:endParaRPr>
            </a:p>
          </p:txBody>
        </p:sp>
        <p:pic>
          <p:nvPicPr>
            <p:cNvPr id="173" name="Picture 172"/>
            <p:cNvPicPr>
              <a:picLocks noChangeAspect="1"/>
            </p:cNvPicPr>
            <p:nvPr/>
          </p:nvPicPr>
          <p:blipFill>
            <a:blip r:embed="rId3"/>
            <a:stretch>
              <a:fillRect/>
            </a:stretch>
          </p:blipFill>
          <p:spPr>
            <a:xfrm>
              <a:off x="3301184" y="1965492"/>
              <a:ext cx="700699" cy="391769"/>
            </a:xfrm>
            <a:prstGeom prst="rect">
              <a:avLst/>
            </a:prstGeom>
            <a:ln>
              <a:solidFill>
                <a:schemeClr val="tx1"/>
              </a:solidFill>
            </a:ln>
          </p:spPr>
        </p:pic>
        <p:pic>
          <p:nvPicPr>
            <p:cNvPr id="175" name="Picture 174"/>
            <p:cNvPicPr>
              <a:picLocks noChangeAspect="1"/>
            </p:cNvPicPr>
            <p:nvPr/>
          </p:nvPicPr>
          <p:blipFill>
            <a:blip r:embed="rId5"/>
            <a:stretch>
              <a:fillRect/>
            </a:stretch>
          </p:blipFill>
          <p:spPr>
            <a:xfrm>
              <a:off x="3297182" y="2763927"/>
              <a:ext cx="724077" cy="1868908"/>
            </a:xfrm>
            <a:prstGeom prst="rect">
              <a:avLst/>
            </a:prstGeom>
          </p:spPr>
        </p:pic>
        <p:pic>
          <p:nvPicPr>
            <p:cNvPr id="177" name="Picture 176"/>
            <p:cNvPicPr>
              <a:picLocks noChangeAspect="1"/>
            </p:cNvPicPr>
            <p:nvPr/>
          </p:nvPicPr>
          <p:blipFill>
            <a:blip r:embed="rId6"/>
            <a:stretch>
              <a:fillRect/>
            </a:stretch>
          </p:blipFill>
          <p:spPr>
            <a:xfrm>
              <a:off x="3301184" y="2394534"/>
              <a:ext cx="706846" cy="341950"/>
            </a:xfrm>
            <a:prstGeom prst="rect">
              <a:avLst/>
            </a:prstGeom>
          </p:spPr>
        </p:pic>
        <p:pic>
          <p:nvPicPr>
            <p:cNvPr id="178" name="Picture 177"/>
            <p:cNvPicPr>
              <a:picLocks noChangeAspect="1"/>
            </p:cNvPicPr>
            <p:nvPr/>
          </p:nvPicPr>
          <p:blipFill>
            <a:blip r:embed="rId3"/>
            <a:stretch>
              <a:fillRect/>
            </a:stretch>
          </p:blipFill>
          <p:spPr>
            <a:xfrm>
              <a:off x="3302413" y="4632835"/>
              <a:ext cx="699470" cy="331020"/>
            </a:xfrm>
            <a:prstGeom prst="rect">
              <a:avLst/>
            </a:prstGeom>
            <a:ln>
              <a:solidFill>
                <a:schemeClr val="tx1"/>
              </a:solidFill>
            </a:ln>
          </p:spPr>
        </p:pic>
        <p:pic>
          <p:nvPicPr>
            <p:cNvPr id="179" name="Picture 178"/>
            <p:cNvPicPr>
              <a:picLocks noChangeAspect="1"/>
            </p:cNvPicPr>
            <p:nvPr/>
          </p:nvPicPr>
          <p:blipFill>
            <a:blip r:embed="rId6"/>
            <a:stretch>
              <a:fillRect/>
            </a:stretch>
          </p:blipFill>
          <p:spPr>
            <a:xfrm>
              <a:off x="3305570" y="5325698"/>
              <a:ext cx="715689" cy="365497"/>
            </a:xfrm>
            <a:prstGeom prst="rect">
              <a:avLst/>
            </a:prstGeom>
          </p:spPr>
        </p:pic>
        <p:pic>
          <p:nvPicPr>
            <p:cNvPr id="181" name="Picture 180"/>
            <p:cNvPicPr>
              <a:picLocks noChangeAspect="1"/>
            </p:cNvPicPr>
            <p:nvPr/>
          </p:nvPicPr>
          <p:blipFill>
            <a:blip r:embed="rId5"/>
            <a:stretch>
              <a:fillRect/>
            </a:stretch>
          </p:blipFill>
          <p:spPr>
            <a:xfrm>
              <a:off x="3301184" y="5724630"/>
              <a:ext cx="720075" cy="367220"/>
            </a:xfrm>
            <a:prstGeom prst="rect">
              <a:avLst/>
            </a:prstGeom>
          </p:spPr>
        </p:pic>
        <p:pic>
          <p:nvPicPr>
            <p:cNvPr id="182" name="Picture 181"/>
            <p:cNvPicPr>
              <a:picLocks noChangeAspect="1"/>
            </p:cNvPicPr>
            <p:nvPr/>
          </p:nvPicPr>
          <p:blipFill>
            <a:blip r:embed="rId5"/>
            <a:stretch>
              <a:fillRect/>
            </a:stretch>
          </p:blipFill>
          <p:spPr>
            <a:xfrm>
              <a:off x="3302352" y="4963855"/>
              <a:ext cx="718569" cy="367220"/>
            </a:xfrm>
            <a:prstGeom prst="rect">
              <a:avLst/>
            </a:prstGeom>
          </p:spPr>
        </p:pic>
        <p:sp>
          <p:nvSpPr>
            <p:cNvPr id="37" name="Rectangle 36"/>
            <p:cNvSpPr/>
            <p:nvPr/>
          </p:nvSpPr>
          <p:spPr>
            <a:xfrm>
              <a:off x="4841485" y="1993319"/>
              <a:ext cx="636133" cy="77060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839607" y="2763927"/>
              <a:ext cx="636133" cy="185989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843009" y="4632834"/>
              <a:ext cx="636133" cy="36484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843009" y="4997681"/>
              <a:ext cx="636133" cy="32801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4844576" y="5331240"/>
              <a:ext cx="636133" cy="40976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4839607" y="5741003"/>
              <a:ext cx="636133" cy="32801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6" name="Rectangle 185"/>
          <p:cNvSpPr/>
          <p:nvPr/>
        </p:nvSpPr>
        <p:spPr>
          <a:xfrm>
            <a:off x="8029407" y="2049865"/>
            <a:ext cx="636133" cy="145673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8029407" y="3516539"/>
            <a:ext cx="636133" cy="36484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8029407" y="3891326"/>
            <a:ext cx="636133" cy="10895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0" name="Picture 189"/>
          <p:cNvPicPr>
            <a:picLocks noChangeAspect="1"/>
          </p:cNvPicPr>
          <p:nvPr/>
        </p:nvPicPr>
        <p:blipFill>
          <a:blip r:embed="rId5"/>
          <a:stretch>
            <a:fillRect/>
          </a:stretch>
        </p:blipFill>
        <p:spPr>
          <a:xfrm>
            <a:off x="6489626" y="2015961"/>
            <a:ext cx="724077" cy="1602896"/>
          </a:xfrm>
          <a:prstGeom prst="rect">
            <a:avLst/>
          </a:prstGeom>
        </p:spPr>
      </p:pic>
      <p:pic>
        <p:nvPicPr>
          <p:cNvPr id="194" name="Picture 193"/>
          <p:cNvPicPr>
            <a:picLocks noChangeAspect="1"/>
          </p:cNvPicPr>
          <p:nvPr/>
        </p:nvPicPr>
        <p:blipFill>
          <a:blip r:embed="rId5"/>
          <a:stretch>
            <a:fillRect/>
          </a:stretch>
        </p:blipFill>
        <p:spPr>
          <a:xfrm>
            <a:off x="6482009" y="5404152"/>
            <a:ext cx="741327" cy="712153"/>
          </a:xfrm>
          <a:prstGeom prst="rect">
            <a:avLst/>
          </a:prstGeom>
        </p:spPr>
      </p:pic>
      <p:pic>
        <p:nvPicPr>
          <p:cNvPr id="195" name="Picture 194"/>
          <p:cNvPicPr>
            <a:picLocks noChangeAspect="1"/>
          </p:cNvPicPr>
          <p:nvPr/>
        </p:nvPicPr>
        <p:blipFill>
          <a:blip r:embed="rId5"/>
          <a:stretch>
            <a:fillRect/>
          </a:stretch>
        </p:blipFill>
        <p:spPr>
          <a:xfrm>
            <a:off x="6504767" y="4010573"/>
            <a:ext cx="718569" cy="1001863"/>
          </a:xfrm>
          <a:prstGeom prst="rect">
            <a:avLst/>
          </a:prstGeom>
        </p:spPr>
      </p:pic>
      <p:graphicFrame>
        <p:nvGraphicFramePr>
          <p:cNvPr id="196" name="Table 195"/>
          <p:cNvGraphicFramePr>
            <a:graphicFrameLocks noGrp="1"/>
          </p:cNvGraphicFramePr>
          <p:nvPr>
            <p:extLst>
              <p:ext uri="{D42A27DB-BD31-4B8C-83A1-F6EECF244321}">
                <p14:modId xmlns:p14="http://schemas.microsoft.com/office/powerpoint/2010/main" val="3394898640"/>
              </p:ext>
            </p:extLst>
          </p:nvPr>
        </p:nvGraphicFramePr>
        <p:xfrm>
          <a:off x="7295735" y="2026494"/>
          <a:ext cx="613334" cy="4106179"/>
        </p:xfrm>
        <a:graphic>
          <a:graphicData uri="http://schemas.openxmlformats.org/drawingml/2006/table">
            <a:tbl>
              <a:tblPr firstRow="1" bandRow="1">
                <a:tableStyleId>{5C22544A-7EE6-4342-B048-85BDC9FD1C3A}</a:tableStyleId>
              </a:tblPr>
              <a:tblGrid>
                <a:gridCol w="613334"/>
              </a:tblGrid>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rgbClr val="FF0000"/>
                      </a:solidFill>
                      <a:prstDash val="solid"/>
                      <a:round/>
                      <a:headEnd type="none" w="med" len="med"/>
                      <a:tailEnd type="none" w="med" len="med"/>
                    </a:lnB>
                    <a:noFill/>
                  </a:tcPr>
                </a:tc>
              </a:tr>
              <a:tr h="373289">
                <a:tc>
                  <a:txBody>
                    <a:bodyPr/>
                    <a:lstStyle/>
                    <a:p>
                      <a:endParaRPr lang="en-GB" dirty="0"/>
                    </a:p>
                  </a:txBody>
                  <a:tcP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r>
              <a:tr h="373289">
                <a:tc>
                  <a:txBody>
                    <a:bodyPr/>
                    <a:lstStyle/>
                    <a:p>
                      <a:endParaRPr lang="en-GB" dirty="0"/>
                    </a:p>
                  </a:txBody>
                  <a:tcPr>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noFill/>
                  </a:tcPr>
                </a:tc>
              </a:tr>
              <a:tr h="373289">
                <a:tc>
                  <a:txBody>
                    <a:bodyPr/>
                    <a:lstStyle/>
                    <a:p>
                      <a:endParaRPr lang="en-GB" dirty="0"/>
                    </a:p>
                  </a:txBody>
                  <a:tcP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r>
            </a:tbl>
          </a:graphicData>
        </a:graphic>
      </p:graphicFrame>
      <p:sp>
        <p:nvSpPr>
          <p:cNvPr id="197" name="Rectangle 196"/>
          <p:cNvSpPr/>
          <p:nvPr/>
        </p:nvSpPr>
        <p:spPr>
          <a:xfrm>
            <a:off x="8029407" y="4994389"/>
            <a:ext cx="636133" cy="39177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8029406" y="5399643"/>
            <a:ext cx="636133" cy="70975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9" name="Picture 198"/>
          <p:cNvPicPr>
            <a:picLocks noChangeAspect="1"/>
          </p:cNvPicPr>
          <p:nvPr/>
        </p:nvPicPr>
        <p:blipFill>
          <a:blip r:embed="rId4"/>
          <a:stretch>
            <a:fillRect/>
          </a:stretch>
        </p:blipFill>
        <p:spPr>
          <a:xfrm>
            <a:off x="6504849" y="3630225"/>
            <a:ext cx="711099" cy="380348"/>
          </a:xfrm>
          <a:prstGeom prst="rect">
            <a:avLst/>
          </a:prstGeom>
          <a:ln>
            <a:solidFill>
              <a:schemeClr val="tx1"/>
            </a:solidFill>
          </a:ln>
        </p:spPr>
      </p:pic>
      <p:pic>
        <p:nvPicPr>
          <p:cNvPr id="200" name="Picture 199"/>
          <p:cNvPicPr>
            <a:picLocks noChangeAspect="1"/>
          </p:cNvPicPr>
          <p:nvPr/>
        </p:nvPicPr>
        <p:blipFill>
          <a:blip r:embed="rId7"/>
          <a:stretch>
            <a:fillRect/>
          </a:stretch>
        </p:blipFill>
        <p:spPr>
          <a:xfrm>
            <a:off x="6504768" y="5020825"/>
            <a:ext cx="708936" cy="365337"/>
          </a:xfrm>
          <a:prstGeom prst="rect">
            <a:avLst/>
          </a:prstGeom>
          <a:ln>
            <a:solidFill>
              <a:schemeClr val="tx1"/>
            </a:solidFill>
          </a:ln>
        </p:spPr>
      </p:pic>
    </p:spTree>
    <p:extLst>
      <p:ext uri="{BB962C8B-B14F-4D97-AF65-F5344CB8AC3E}">
        <p14:creationId xmlns:p14="http://schemas.microsoft.com/office/powerpoint/2010/main" val="32505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51" grpId="0"/>
      <p:bldP spid="186" grpId="0" animBg="1"/>
      <p:bldP spid="187" grpId="0" animBg="1"/>
      <p:bldP spid="188" grpId="0" animBg="1"/>
      <p:bldP spid="197" grpId="0" animBg="1"/>
      <p:bldP spid="1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p:nvPr/>
        </p:nvCxnSpPr>
        <p:spPr>
          <a:xfrm>
            <a:off x="6315632" y="1925048"/>
            <a:ext cx="14136" cy="3687751"/>
          </a:xfrm>
          <a:prstGeom prst="straightConnector1">
            <a:avLst/>
          </a:prstGeom>
          <a:ln w="5715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930550" y="1426671"/>
            <a:ext cx="770163" cy="461665"/>
          </a:xfrm>
          <a:prstGeom prst="rect">
            <a:avLst/>
          </a:prstGeom>
          <a:noFill/>
        </p:spPr>
        <p:txBody>
          <a:bodyPr wrap="none" rtlCol="0">
            <a:spAutoFit/>
          </a:bodyPr>
          <a:lstStyle/>
          <a:p>
            <a:r>
              <a:rPr lang="en-US" sz="2400" b="1" dirty="0" smtClean="0">
                <a:solidFill>
                  <a:schemeClr val="accent6"/>
                </a:solidFill>
              </a:rPr>
              <a:t>time</a:t>
            </a:r>
            <a:endParaRPr lang="en-US" sz="2400" b="1" dirty="0">
              <a:solidFill>
                <a:schemeClr val="accent6"/>
              </a:solidFill>
            </a:endParaRPr>
          </a:p>
        </p:txBody>
      </p:sp>
      <p:cxnSp>
        <p:nvCxnSpPr>
          <p:cNvPr id="3" name="Straight Arrow Connector 2"/>
          <p:cNvCxnSpPr/>
          <p:nvPr/>
        </p:nvCxnSpPr>
        <p:spPr>
          <a:xfrm>
            <a:off x="6895544" y="6101954"/>
            <a:ext cx="1371219" cy="0"/>
          </a:xfrm>
          <a:prstGeom prst="straightConnector1">
            <a:avLst/>
          </a:prstGeom>
          <a:ln w="60325">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987098" y="6147889"/>
            <a:ext cx="3483245" cy="461665"/>
          </a:xfrm>
          <a:prstGeom prst="rect">
            <a:avLst/>
          </a:prstGeom>
          <a:noFill/>
        </p:spPr>
        <p:txBody>
          <a:bodyPr wrap="none" rtlCol="0">
            <a:spAutoFit/>
          </a:bodyPr>
          <a:lstStyle/>
          <a:p>
            <a:r>
              <a:rPr lang="en-US" sz="2400" b="1" dirty="0" err="1" smtClean="0">
                <a:solidFill>
                  <a:schemeClr val="accent6"/>
                </a:solidFill>
              </a:rPr>
              <a:t>Regressors</a:t>
            </a:r>
            <a:r>
              <a:rPr lang="en-US" sz="2400" b="1" dirty="0" smtClean="0">
                <a:solidFill>
                  <a:schemeClr val="accent6"/>
                </a:solidFill>
              </a:rPr>
              <a:t>/predictors (X</a:t>
            </a:r>
            <a:r>
              <a:rPr lang="en-US" sz="2400" b="1" baseline="-25000" dirty="0" smtClean="0">
                <a:solidFill>
                  <a:schemeClr val="accent6"/>
                </a:solidFill>
              </a:rPr>
              <a:t>i</a:t>
            </a:r>
            <a:r>
              <a:rPr lang="en-US" sz="2400" b="1" dirty="0" smtClean="0">
                <a:solidFill>
                  <a:schemeClr val="accent6"/>
                </a:solidFill>
              </a:rPr>
              <a:t>)</a:t>
            </a:r>
            <a:endParaRPr lang="en-US" sz="2400" b="1" dirty="0">
              <a:solidFill>
                <a:schemeClr val="accent6"/>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val="2546298443"/>
              </p:ext>
            </p:extLst>
          </p:nvPr>
        </p:nvGraphicFramePr>
        <p:xfrm>
          <a:off x="3456577" y="1469159"/>
          <a:ext cx="2180026" cy="5059680"/>
        </p:xfrm>
        <a:graphic>
          <a:graphicData uri="http://schemas.openxmlformats.org/drawingml/2006/table">
            <a:tbl>
              <a:tblPr firstRow="1" bandRow="1">
                <a:tableStyleId>{5C22544A-7EE6-4342-B048-85BDC9FD1C3A}</a:tableStyleId>
              </a:tblPr>
              <a:tblGrid>
                <a:gridCol w="1066682"/>
                <a:gridCol w="1113344"/>
              </a:tblGrid>
              <a:tr h="584157">
                <a:tc>
                  <a:txBody>
                    <a:bodyPr/>
                    <a:lstStyle/>
                    <a:p>
                      <a:pPr algn="ctr"/>
                      <a:r>
                        <a:rPr lang="en-US" sz="2000" dirty="0" smtClean="0"/>
                        <a:t>X1</a:t>
                      </a:r>
                    </a:p>
                    <a:p>
                      <a:pPr algn="ctr"/>
                      <a:r>
                        <a:rPr lang="en-US" sz="2000" dirty="0" smtClean="0"/>
                        <a:t>(faces)</a:t>
                      </a:r>
                      <a:endParaRPr lang="en-US" sz="2000" dirty="0"/>
                    </a:p>
                  </a:txBody>
                  <a:tcPr marL="74295" marR="74295"/>
                </a:tc>
                <a:tc>
                  <a:txBody>
                    <a:bodyPr/>
                    <a:lstStyle/>
                    <a:p>
                      <a:pPr algn="ctr"/>
                      <a:r>
                        <a:rPr lang="en-US" sz="2000" dirty="0" smtClean="0"/>
                        <a:t>X2</a:t>
                      </a:r>
                    </a:p>
                    <a:p>
                      <a:pPr algn="ctr"/>
                      <a:r>
                        <a:rPr lang="en-US" sz="2000" dirty="0" smtClean="0"/>
                        <a:t>(houses)</a:t>
                      </a:r>
                      <a:endParaRPr lang="en-US" sz="2000" dirty="0"/>
                    </a:p>
                  </a:txBody>
                  <a:tcPr marL="74295" marR="74295"/>
                </a:tc>
              </a:tr>
              <a:tr h="367802">
                <a:tc>
                  <a:txBody>
                    <a:bodyPr/>
                    <a:lstStyle/>
                    <a:p>
                      <a:pPr algn="ctr"/>
                      <a:r>
                        <a:rPr lang="en-US" sz="2000" dirty="0" smtClean="0">
                          <a:solidFill>
                            <a:srgbClr val="FF0000"/>
                          </a:solidFill>
                        </a:rPr>
                        <a:t>1</a:t>
                      </a:r>
                      <a:endParaRPr lang="en-US" sz="2000" dirty="0">
                        <a:solidFill>
                          <a:srgbClr val="FF0000"/>
                        </a:solidFill>
                      </a:endParaRPr>
                    </a:p>
                  </a:txBody>
                  <a:tcPr marL="74295" marR="74295"/>
                </a:tc>
                <a:tc>
                  <a:txBody>
                    <a:bodyPr/>
                    <a:lstStyle/>
                    <a:p>
                      <a:pPr algn="ctr"/>
                      <a:r>
                        <a:rPr lang="en-US" sz="2000" dirty="0" smtClean="0">
                          <a:solidFill>
                            <a:srgbClr val="FF0000"/>
                          </a:solidFill>
                        </a:rPr>
                        <a:t>0</a:t>
                      </a:r>
                      <a:endParaRPr lang="en-US" sz="2000" dirty="0">
                        <a:solidFill>
                          <a:srgbClr val="FF0000"/>
                        </a:solidFill>
                      </a:endParaRPr>
                    </a:p>
                  </a:txBody>
                  <a:tcPr marL="74295" marR="74295"/>
                </a:tc>
              </a:tr>
              <a:tr h="367802">
                <a:tc>
                  <a:txBody>
                    <a:bodyPr/>
                    <a:lstStyle/>
                    <a:p>
                      <a:pPr algn="ctr"/>
                      <a:r>
                        <a:rPr lang="en-US" sz="2000" dirty="0" smtClean="0">
                          <a:solidFill>
                            <a:srgbClr val="FF0000"/>
                          </a:solidFill>
                        </a:rPr>
                        <a:t>1</a:t>
                      </a:r>
                      <a:endParaRPr lang="en-US" sz="2000" dirty="0">
                        <a:solidFill>
                          <a:srgbClr val="FF0000"/>
                        </a:solidFill>
                      </a:endParaRPr>
                    </a:p>
                  </a:txBody>
                  <a:tcPr marL="74295" marR="74295"/>
                </a:tc>
                <a:tc>
                  <a:txBody>
                    <a:bodyPr/>
                    <a:lstStyle/>
                    <a:p>
                      <a:pPr algn="ctr"/>
                      <a:r>
                        <a:rPr lang="en-US" sz="2000" dirty="0" smtClean="0">
                          <a:solidFill>
                            <a:srgbClr val="FF0000"/>
                          </a:solidFill>
                        </a:rPr>
                        <a:t>0</a:t>
                      </a:r>
                      <a:endParaRPr lang="en-US" sz="2000" dirty="0">
                        <a:solidFill>
                          <a:srgbClr val="FF0000"/>
                        </a:solidFill>
                      </a:endParaRPr>
                    </a:p>
                  </a:txBody>
                  <a:tcPr marL="74295" marR="74295"/>
                </a:tc>
              </a:tr>
              <a:tr h="367802">
                <a:tc>
                  <a:txBody>
                    <a:bodyPr/>
                    <a:lstStyle/>
                    <a:p>
                      <a:pPr algn="ctr"/>
                      <a:r>
                        <a:rPr lang="en-US" sz="2000" dirty="0" smtClean="0">
                          <a:solidFill>
                            <a:srgbClr val="FF0000"/>
                          </a:solidFill>
                        </a:rPr>
                        <a:t>0</a:t>
                      </a:r>
                      <a:endParaRPr lang="en-US" sz="2000" dirty="0">
                        <a:solidFill>
                          <a:srgbClr val="FF0000"/>
                        </a:solidFill>
                      </a:endParaRPr>
                    </a:p>
                  </a:txBody>
                  <a:tcPr marL="74295" marR="74295"/>
                </a:tc>
                <a:tc>
                  <a:txBody>
                    <a:bodyPr/>
                    <a:lstStyle/>
                    <a:p>
                      <a:pPr algn="ctr"/>
                      <a:r>
                        <a:rPr lang="en-US" sz="2000" dirty="0" smtClean="0">
                          <a:solidFill>
                            <a:srgbClr val="FF0000"/>
                          </a:solidFill>
                        </a:rPr>
                        <a:t>0</a:t>
                      </a:r>
                      <a:endParaRPr lang="en-US" sz="2000" dirty="0">
                        <a:solidFill>
                          <a:srgbClr val="FF0000"/>
                        </a:solidFill>
                      </a:endParaRPr>
                    </a:p>
                  </a:txBody>
                  <a:tcPr marL="74295" marR="74295"/>
                </a:tc>
              </a:tr>
              <a:tr h="367802">
                <a:tc>
                  <a:txBody>
                    <a:bodyPr/>
                    <a:lstStyle/>
                    <a:p>
                      <a:pPr algn="ctr"/>
                      <a:r>
                        <a:rPr lang="en-US" sz="2000" dirty="0" smtClean="0">
                          <a:solidFill>
                            <a:srgbClr val="FF0000"/>
                          </a:solidFill>
                        </a:rPr>
                        <a:t>0</a:t>
                      </a:r>
                      <a:endParaRPr lang="en-US" sz="2000" dirty="0">
                        <a:solidFill>
                          <a:srgbClr val="FF0000"/>
                        </a:solidFill>
                      </a:endParaRPr>
                    </a:p>
                  </a:txBody>
                  <a:tcPr marL="74295" marR="74295"/>
                </a:tc>
                <a:tc>
                  <a:txBody>
                    <a:bodyPr/>
                    <a:lstStyle/>
                    <a:p>
                      <a:pPr algn="ctr"/>
                      <a:r>
                        <a:rPr lang="en-US" sz="2000" dirty="0" smtClean="0">
                          <a:solidFill>
                            <a:srgbClr val="FF0000"/>
                          </a:solidFill>
                        </a:rPr>
                        <a:t>0</a:t>
                      </a:r>
                      <a:endParaRPr lang="en-US" sz="2000" dirty="0">
                        <a:solidFill>
                          <a:srgbClr val="FF0000"/>
                        </a:solidFill>
                      </a:endParaRPr>
                    </a:p>
                  </a:txBody>
                  <a:tcPr marL="74295" marR="74295"/>
                </a:tc>
              </a:tr>
              <a:tr h="367802">
                <a:tc>
                  <a:txBody>
                    <a:bodyPr/>
                    <a:lstStyle/>
                    <a:p>
                      <a:pPr algn="ctr"/>
                      <a:r>
                        <a:rPr lang="en-US" sz="2000" dirty="0" smtClean="0">
                          <a:solidFill>
                            <a:srgbClr val="FF0000"/>
                          </a:solidFill>
                        </a:rPr>
                        <a:t>0</a:t>
                      </a:r>
                      <a:endParaRPr lang="en-US" sz="2000" dirty="0">
                        <a:solidFill>
                          <a:srgbClr val="FF0000"/>
                        </a:solidFill>
                      </a:endParaRPr>
                    </a:p>
                  </a:txBody>
                  <a:tcPr marL="74295" marR="74295"/>
                </a:tc>
                <a:tc>
                  <a:txBody>
                    <a:bodyPr/>
                    <a:lstStyle/>
                    <a:p>
                      <a:pPr algn="ctr"/>
                      <a:r>
                        <a:rPr lang="en-US" sz="2000" dirty="0" smtClean="0">
                          <a:solidFill>
                            <a:srgbClr val="FF0000"/>
                          </a:solidFill>
                        </a:rPr>
                        <a:t>1</a:t>
                      </a:r>
                      <a:endParaRPr lang="en-US" sz="2000" dirty="0">
                        <a:solidFill>
                          <a:srgbClr val="FF0000"/>
                        </a:solidFill>
                      </a:endParaRPr>
                    </a:p>
                  </a:txBody>
                  <a:tcPr marL="74295" marR="74295"/>
                </a:tc>
              </a:tr>
              <a:tr h="367802">
                <a:tc>
                  <a:txBody>
                    <a:bodyPr/>
                    <a:lstStyle/>
                    <a:p>
                      <a:pPr algn="ctr"/>
                      <a:r>
                        <a:rPr lang="en-US" sz="2000" dirty="0" smtClean="0">
                          <a:solidFill>
                            <a:srgbClr val="FF0000"/>
                          </a:solidFill>
                        </a:rPr>
                        <a:t>0</a:t>
                      </a:r>
                      <a:endParaRPr lang="en-US" sz="2000" dirty="0">
                        <a:solidFill>
                          <a:srgbClr val="FF0000"/>
                        </a:solidFill>
                      </a:endParaRPr>
                    </a:p>
                  </a:txBody>
                  <a:tcPr marL="74295" marR="74295"/>
                </a:tc>
                <a:tc>
                  <a:txBody>
                    <a:bodyPr/>
                    <a:lstStyle/>
                    <a:p>
                      <a:pPr algn="ctr"/>
                      <a:r>
                        <a:rPr lang="en-US" sz="2000" dirty="0" smtClean="0">
                          <a:solidFill>
                            <a:srgbClr val="FF0000"/>
                          </a:solidFill>
                        </a:rPr>
                        <a:t>0</a:t>
                      </a:r>
                      <a:endParaRPr lang="en-US" sz="2000" dirty="0">
                        <a:solidFill>
                          <a:srgbClr val="FF0000"/>
                        </a:solidFill>
                      </a:endParaRPr>
                    </a:p>
                  </a:txBody>
                  <a:tcPr marL="74295" marR="74295"/>
                </a:tc>
              </a:tr>
              <a:tr h="367802">
                <a:tc>
                  <a:txBody>
                    <a:bodyPr/>
                    <a:lstStyle/>
                    <a:p>
                      <a:pPr algn="ctr"/>
                      <a:r>
                        <a:rPr lang="en-US" sz="2000" dirty="0" smtClean="0">
                          <a:solidFill>
                            <a:srgbClr val="FF0000"/>
                          </a:solidFill>
                        </a:rPr>
                        <a:t>0</a:t>
                      </a:r>
                      <a:endParaRPr lang="en-US" sz="2000" dirty="0">
                        <a:solidFill>
                          <a:srgbClr val="FF0000"/>
                        </a:solidFill>
                      </a:endParaRPr>
                    </a:p>
                  </a:txBody>
                  <a:tcPr marL="74295" marR="74295"/>
                </a:tc>
                <a:tc>
                  <a:txBody>
                    <a:bodyPr/>
                    <a:lstStyle/>
                    <a:p>
                      <a:pPr algn="ctr"/>
                      <a:r>
                        <a:rPr lang="en-US" sz="2000" dirty="0" smtClean="0">
                          <a:solidFill>
                            <a:srgbClr val="FF0000"/>
                          </a:solidFill>
                        </a:rPr>
                        <a:t>0</a:t>
                      </a:r>
                      <a:endParaRPr lang="en-US" sz="2000" dirty="0">
                        <a:solidFill>
                          <a:srgbClr val="FF0000"/>
                        </a:solidFill>
                      </a:endParaRPr>
                    </a:p>
                  </a:txBody>
                  <a:tcPr marL="74295" marR="74295"/>
                </a:tc>
              </a:tr>
              <a:tr h="367802">
                <a:tc>
                  <a:txBody>
                    <a:bodyPr/>
                    <a:lstStyle/>
                    <a:p>
                      <a:pPr algn="ctr"/>
                      <a:r>
                        <a:rPr lang="en-US" sz="2000" dirty="0" smtClean="0">
                          <a:solidFill>
                            <a:srgbClr val="FF0000"/>
                          </a:solidFill>
                        </a:rPr>
                        <a:t>1</a:t>
                      </a:r>
                      <a:endParaRPr lang="en-US" sz="2000" dirty="0">
                        <a:solidFill>
                          <a:srgbClr val="FF0000"/>
                        </a:solidFill>
                      </a:endParaRPr>
                    </a:p>
                  </a:txBody>
                  <a:tcPr marL="74295" marR="74295"/>
                </a:tc>
                <a:tc>
                  <a:txBody>
                    <a:bodyPr/>
                    <a:lstStyle/>
                    <a:p>
                      <a:pPr algn="ctr"/>
                      <a:r>
                        <a:rPr lang="en-US" sz="2000" dirty="0" smtClean="0">
                          <a:solidFill>
                            <a:srgbClr val="FF0000"/>
                          </a:solidFill>
                        </a:rPr>
                        <a:t>0</a:t>
                      </a:r>
                      <a:endParaRPr lang="en-US" sz="2000" dirty="0">
                        <a:solidFill>
                          <a:srgbClr val="FF0000"/>
                        </a:solidFill>
                      </a:endParaRPr>
                    </a:p>
                  </a:txBody>
                  <a:tcPr marL="74295" marR="74295"/>
                </a:tc>
              </a:tr>
              <a:tr h="367802">
                <a:tc>
                  <a:txBody>
                    <a:bodyPr/>
                    <a:lstStyle/>
                    <a:p>
                      <a:pPr algn="ctr"/>
                      <a:r>
                        <a:rPr lang="en-US" sz="2000" dirty="0" smtClean="0">
                          <a:solidFill>
                            <a:srgbClr val="FF0000"/>
                          </a:solidFill>
                        </a:rPr>
                        <a:t>0</a:t>
                      </a:r>
                      <a:endParaRPr lang="en-US" sz="2000" dirty="0">
                        <a:solidFill>
                          <a:srgbClr val="FF0000"/>
                        </a:solidFill>
                      </a:endParaRPr>
                    </a:p>
                  </a:txBody>
                  <a:tcPr marL="74295" marR="74295"/>
                </a:tc>
                <a:tc>
                  <a:txBody>
                    <a:bodyPr/>
                    <a:lstStyle/>
                    <a:p>
                      <a:pPr algn="ctr"/>
                      <a:r>
                        <a:rPr lang="en-US" sz="2000" dirty="0" smtClean="0">
                          <a:solidFill>
                            <a:srgbClr val="FF0000"/>
                          </a:solidFill>
                        </a:rPr>
                        <a:t>1</a:t>
                      </a:r>
                      <a:endParaRPr lang="en-US" sz="2000" dirty="0">
                        <a:solidFill>
                          <a:srgbClr val="FF0000"/>
                        </a:solidFill>
                      </a:endParaRPr>
                    </a:p>
                  </a:txBody>
                  <a:tcPr marL="74295" marR="74295"/>
                </a:tc>
              </a:tr>
              <a:tr h="367802">
                <a:tc>
                  <a:txBody>
                    <a:bodyPr/>
                    <a:lstStyle/>
                    <a:p>
                      <a:pPr algn="ctr"/>
                      <a:r>
                        <a:rPr lang="en-US" sz="2000" dirty="0" smtClean="0">
                          <a:solidFill>
                            <a:srgbClr val="FF0000"/>
                          </a:solidFill>
                        </a:rPr>
                        <a:t>1</a:t>
                      </a:r>
                      <a:endParaRPr lang="en-US" sz="2000" dirty="0">
                        <a:solidFill>
                          <a:srgbClr val="FF0000"/>
                        </a:solidFill>
                      </a:endParaRPr>
                    </a:p>
                  </a:txBody>
                  <a:tcPr marL="74295" marR="74295"/>
                </a:tc>
                <a:tc>
                  <a:txBody>
                    <a:bodyPr/>
                    <a:lstStyle/>
                    <a:p>
                      <a:pPr algn="ctr"/>
                      <a:r>
                        <a:rPr lang="en-US" sz="2000" dirty="0" smtClean="0">
                          <a:solidFill>
                            <a:srgbClr val="FF0000"/>
                          </a:solidFill>
                        </a:rPr>
                        <a:t>0</a:t>
                      </a:r>
                      <a:endParaRPr lang="en-US" sz="2000" dirty="0">
                        <a:solidFill>
                          <a:srgbClr val="FF0000"/>
                        </a:solidFill>
                      </a:endParaRPr>
                    </a:p>
                  </a:txBody>
                  <a:tcPr marL="74295" marR="74295"/>
                </a:tc>
              </a:tr>
              <a:tr h="367802">
                <a:tc>
                  <a:txBody>
                    <a:bodyPr/>
                    <a:lstStyle/>
                    <a:p>
                      <a:pPr algn="ctr"/>
                      <a:r>
                        <a:rPr lang="en-US" sz="2000" dirty="0" smtClean="0">
                          <a:solidFill>
                            <a:srgbClr val="FF0000"/>
                          </a:solidFill>
                        </a:rPr>
                        <a:t>0</a:t>
                      </a:r>
                      <a:endParaRPr lang="en-US" sz="2000" dirty="0">
                        <a:solidFill>
                          <a:srgbClr val="FF0000"/>
                        </a:solidFill>
                      </a:endParaRPr>
                    </a:p>
                  </a:txBody>
                  <a:tcPr marL="74295" marR="74295"/>
                </a:tc>
                <a:tc>
                  <a:txBody>
                    <a:bodyPr/>
                    <a:lstStyle/>
                    <a:p>
                      <a:pPr algn="ctr"/>
                      <a:r>
                        <a:rPr lang="en-US" sz="2000" dirty="0" smtClean="0">
                          <a:solidFill>
                            <a:srgbClr val="FF0000"/>
                          </a:solidFill>
                        </a:rPr>
                        <a:t>0</a:t>
                      </a:r>
                      <a:endParaRPr lang="en-US" sz="2000" dirty="0">
                        <a:solidFill>
                          <a:srgbClr val="FF0000"/>
                        </a:solidFill>
                      </a:endParaRPr>
                    </a:p>
                  </a:txBody>
                  <a:tcPr marL="74295" marR="74295"/>
                </a:tc>
              </a:tr>
            </a:tbl>
          </a:graphicData>
        </a:graphic>
      </p:graphicFrame>
      <p:sp>
        <p:nvSpPr>
          <p:cNvPr id="36" name="Title 1"/>
          <p:cNvSpPr>
            <a:spLocks noGrp="1"/>
          </p:cNvSpPr>
          <p:nvPr>
            <p:ph type="title"/>
          </p:nvPr>
        </p:nvSpPr>
        <p:spPr>
          <a:xfrm>
            <a:off x="681038" y="347732"/>
            <a:ext cx="8543925" cy="1325563"/>
          </a:xfrm>
        </p:spPr>
        <p:txBody>
          <a:bodyPr/>
          <a:lstStyle/>
          <a:p>
            <a:r>
              <a:rPr lang="en-US" dirty="0" smtClean="0"/>
              <a:t>Design Matrix: Event-related Design</a:t>
            </a:r>
            <a:endParaRPr lang="en-US" dirty="0"/>
          </a:p>
        </p:txBody>
      </p:sp>
      <p:sp>
        <p:nvSpPr>
          <p:cNvPr id="2" name="Rectangle 1"/>
          <p:cNvSpPr/>
          <p:nvPr/>
        </p:nvSpPr>
        <p:spPr>
          <a:xfrm>
            <a:off x="7960216" y="1824120"/>
            <a:ext cx="607861" cy="405942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618707" y="1327396"/>
            <a:ext cx="2915483" cy="461665"/>
          </a:xfrm>
          <a:prstGeom prst="rect">
            <a:avLst/>
          </a:prstGeom>
          <a:noFill/>
        </p:spPr>
        <p:txBody>
          <a:bodyPr wrap="square" rtlCol="0">
            <a:spAutoFit/>
          </a:bodyPr>
          <a:lstStyle/>
          <a:p>
            <a:r>
              <a:rPr lang="en-US" sz="2400" b="1" dirty="0" smtClean="0">
                <a:solidFill>
                  <a:schemeClr val="accent6"/>
                </a:solidFill>
              </a:rPr>
              <a:t>  </a:t>
            </a:r>
            <a:r>
              <a:rPr lang="en-US" sz="2000" b="1" dirty="0" smtClean="0">
                <a:solidFill>
                  <a:schemeClr val="accent6"/>
                </a:solidFill>
              </a:rPr>
              <a:t>X1       X2   Constant (</a:t>
            </a:r>
            <a:r>
              <a:rPr lang="en-US" sz="2000" b="1" dirty="0" smtClean="0">
                <a:solidFill>
                  <a:schemeClr val="accent6"/>
                </a:solidFill>
                <a:latin typeface="Arial" charset="0"/>
                <a:cs typeface="Courier New" charset="0"/>
              </a:rPr>
              <a:t>β0)</a:t>
            </a:r>
            <a:endParaRPr lang="en-US" sz="2000" b="1" dirty="0">
              <a:solidFill>
                <a:schemeClr val="accent6"/>
              </a:solidFill>
            </a:endParaRPr>
          </a:p>
        </p:txBody>
      </p:sp>
      <p:cxnSp>
        <p:nvCxnSpPr>
          <p:cNvPr id="39" name="Straight Arrow Connector 38"/>
          <p:cNvCxnSpPr/>
          <p:nvPr/>
        </p:nvCxnSpPr>
        <p:spPr>
          <a:xfrm>
            <a:off x="2864623" y="3807944"/>
            <a:ext cx="452361" cy="0"/>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286466" y="1352483"/>
            <a:ext cx="718466" cy="461665"/>
          </a:xfrm>
          <a:prstGeom prst="rect">
            <a:avLst/>
          </a:prstGeom>
          <a:noFill/>
        </p:spPr>
        <p:txBody>
          <a:bodyPr wrap="none" rtlCol="0">
            <a:spAutoFit/>
          </a:bodyPr>
          <a:lstStyle/>
          <a:p>
            <a:r>
              <a:rPr lang="en-US" sz="2400" dirty="0" smtClean="0"/>
              <a:t>Task</a:t>
            </a:r>
            <a:endParaRPr lang="en-US" sz="2400" dirty="0"/>
          </a:p>
        </p:txBody>
      </p:sp>
      <p:pic>
        <p:nvPicPr>
          <p:cNvPr id="34" name="Picture 33"/>
          <p:cNvPicPr>
            <a:picLocks noChangeAspect="1"/>
          </p:cNvPicPr>
          <p:nvPr/>
        </p:nvPicPr>
        <p:blipFill>
          <a:blip r:embed="rId3"/>
          <a:stretch>
            <a:fillRect/>
          </a:stretch>
        </p:blipFill>
        <p:spPr>
          <a:xfrm>
            <a:off x="1304233" y="2034466"/>
            <a:ext cx="700699" cy="391769"/>
          </a:xfrm>
          <a:prstGeom prst="rect">
            <a:avLst/>
          </a:prstGeom>
          <a:ln>
            <a:solidFill>
              <a:schemeClr val="tx1"/>
            </a:solidFill>
          </a:ln>
        </p:spPr>
      </p:pic>
      <p:pic>
        <p:nvPicPr>
          <p:cNvPr id="46" name="Picture 45"/>
          <p:cNvPicPr>
            <a:picLocks noChangeAspect="1"/>
          </p:cNvPicPr>
          <p:nvPr/>
        </p:nvPicPr>
        <p:blipFill>
          <a:blip r:embed="rId4"/>
          <a:stretch>
            <a:fillRect/>
          </a:stretch>
        </p:blipFill>
        <p:spPr>
          <a:xfrm>
            <a:off x="1305800" y="3491481"/>
            <a:ext cx="711099" cy="380348"/>
          </a:xfrm>
          <a:prstGeom prst="rect">
            <a:avLst/>
          </a:prstGeom>
          <a:ln>
            <a:solidFill>
              <a:schemeClr val="tx1"/>
            </a:solidFill>
          </a:ln>
        </p:spPr>
      </p:pic>
      <p:sp>
        <p:nvSpPr>
          <p:cNvPr id="52" name="TextBox 51"/>
          <p:cNvSpPr txBox="1"/>
          <p:nvPr/>
        </p:nvSpPr>
        <p:spPr>
          <a:xfrm>
            <a:off x="2028867" y="2016922"/>
            <a:ext cx="735087" cy="4154984"/>
          </a:xfrm>
          <a:prstGeom prst="rect">
            <a:avLst/>
          </a:prstGeom>
          <a:noFill/>
        </p:spPr>
        <p:txBody>
          <a:bodyPr wrap="square" rtlCol="0">
            <a:spAutoFit/>
          </a:bodyPr>
          <a:lstStyle/>
          <a:p>
            <a:pPr algn="ctr"/>
            <a:r>
              <a:rPr lang="en-US" sz="2400" b="1" dirty="0" smtClean="0">
                <a:solidFill>
                  <a:schemeClr val="accent1"/>
                </a:solidFill>
              </a:rPr>
              <a:t>F</a:t>
            </a:r>
          </a:p>
          <a:p>
            <a:pPr algn="ctr"/>
            <a:r>
              <a:rPr lang="en-US" sz="2400" b="1" dirty="0" smtClean="0">
                <a:solidFill>
                  <a:schemeClr val="accent1"/>
                </a:solidFill>
              </a:rPr>
              <a:t>F</a:t>
            </a:r>
          </a:p>
          <a:p>
            <a:pPr algn="ctr"/>
            <a:r>
              <a:rPr lang="en-US" sz="2400" b="1" dirty="0" smtClean="0"/>
              <a:t>R</a:t>
            </a:r>
          </a:p>
          <a:p>
            <a:pPr algn="ctr"/>
            <a:r>
              <a:rPr lang="en-US" sz="2400" b="1" dirty="0"/>
              <a:t>R</a:t>
            </a:r>
            <a:endParaRPr lang="en-US" sz="2400" b="1" dirty="0" smtClean="0"/>
          </a:p>
          <a:p>
            <a:pPr algn="ctr"/>
            <a:r>
              <a:rPr lang="en-US" sz="2400" b="1" dirty="0" smtClean="0">
                <a:solidFill>
                  <a:schemeClr val="accent2"/>
                </a:solidFill>
              </a:rPr>
              <a:t>H</a:t>
            </a:r>
          </a:p>
          <a:p>
            <a:pPr algn="ctr"/>
            <a:r>
              <a:rPr lang="en-US" sz="2400" b="1" dirty="0" smtClean="0"/>
              <a:t>R</a:t>
            </a:r>
          </a:p>
          <a:p>
            <a:pPr algn="ctr"/>
            <a:r>
              <a:rPr lang="en-US" sz="2400" b="1" dirty="0"/>
              <a:t>R</a:t>
            </a:r>
            <a:endParaRPr lang="en-US" b="1" dirty="0" smtClean="0"/>
          </a:p>
          <a:p>
            <a:pPr algn="ctr"/>
            <a:r>
              <a:rPr lang="en-US" sz="2400" b="1" dirty="0" smtClean="0">
                <a:solidFill>
                  <a:schemeClr val="accent1"/>
                </a:solidFill>
              </a:rPr>
              <a:t>F</a:t>
            </a:r>
          </a:p>
          <a:p>
            <a:pPr algn="ctr"/>
            <a:r>
              <a:rPr lang="en-US" sz="2400" b="1" dirty="0" smtClean="0">
                <a:solidFill>
                  <a:schemeClr val="accent2"/>
                </a:solidFill>
              </a:rPr>
              <a:t>H</a:t>
            </a:r>
          </a:p>
          <a:p>
            <a:pPr algn="ctr"/>
            <a:r>
              <a:rPr lang="en-US" sz="2400" b="1" dirty="0" smtClean="0">
                <a:solidFill>
                  <a:schemeClr val="accent1"/>
                </a:solidFill>
              </a:rPr>
              <a:t>F</a:t>
            </a:r>
          </a:p>
          <a:p>
            <a:pPr algn="ctr"/>
            <a:r>
              <a:rPr lang="en-US" sz="2400" b="1" dirty="0"/>
              <a:t>R</a:t>
            </a:r>
          </a:p>
        </p:txBody>
      </p:sp>
      <p:pic>
        <p:nvPicPr>
          <p:cNvPr id="53" name="Picture 52"/>
          <p:cNvPicPr>
            <a:picLocks noChangeAspect="1"/>
          </p:cNvPicPr>
          <p:nvPr/>
        </p:nvPicPr>
        <p:blipFill>
          <a:blip r:embed="rId5"/>
          <a:stretch>
            <a:fillRect/>
          </a:stretch>
        </p:blipFill>
        <p:spPr>
          <a:xfrm>
            <a:off x="1300231" y="2832901"/>
            <a:ext cx="724077" cy="615729"/>
          </a:xfrm>
          <a:prstGeom prst="rect">
            <a:avLst/>
          </a:prstGeom>
        </p:spPr>
      </p:pic>
      <p:pic>
        <p:nvPicPr>
          <p:cNvPr id="54" name="Picture 53"/>
          <p:cNvPicPr>
            <a:picLocks noChangeAspect="1"/>
          </p:cNvPicPr>
          <p:nvPr/>
        </p:nvPicPr>
        <p:blipFill>
          <a:blip r:embed="rId5"/>
          <a:stretch>
            <a:fillRect/>
          </a:stretch>
        </p:blipFill>
        <p:spPr>
          <a:xfrm>
            <a:off x="1295844" y="3905263"/>
            <a:ext cx="752495" cy="580428"/>
          </a:xfrm>
          <a:prstGeom prst="rect">
            <a:avLst/>
          </a:prstGeom>
        </p:spPr>
      </p:pic>
      <p:pic>
        <p:nvPicPr>
          <p:cNvPr id="55" name="Picture 54"/>
          <p:cNvPicPr>
            <a:picLocks noChangeAspect="1"/>
          </p:cNvPicPr>
          <p:nvPr/>
        </p:nvPicPr>
        <p:blipFill>
          <a:blip r:embed="rId6"/>
          <a:stretch>
            <a:fillRect/>
          </a:stretch>
        </p:blipFill>
        <p:spPr>
          <a:xfrm>
            <a:off x="1304233" y="2463508"/>
            <a:ext cx="706846" cy="341950"/>
          </a:xfrm>
          <a:prstGeom prst="rect">
            <a:avLst/>
          </a:prstGeom>
        </p:spPr>
      </p:pic>
      <p:pic>
        <p:nvPicPr>
          <p:cNvPr id="56" name="Picture 55"/>
          <p:cNvPicPr>
            <a:picLocks noChangeAspect="1"/>
          </p:cNvPicPr>
          <p:nvPr/>
        </p:nvPicPr>
        <p:blipFill>
          <a:blip r:embed="rId3"/>
          <a:stretch>
            <a:fillRect/>
          </a:stretch>
        </p:blipFill>
        <p:spPr>
          <a:xfrm>
            <a:off x="1305800" y="4530657"/>
            <a:ext cx="742539" cy="391769"/>
          </a:xfrm>
          <a:prstGeom prst="rect">
            <a:avLst/>
          </a:prstGeom>
          <a:ln>
            <a:solidFill>
              <a:schemeClr val="tx1"/>
            </a:solidFill>
          </a:ln>
        </p:spPr>
      </p:pic>
      <p:pic>
        <p:nvPicPr>
          <p:cNvPr id="57" name="Picture 56"/>
          <p:cNvPicPr>
            <a:picLocks noChangeAspect="1"/>
          </p:cNvPicPr>
          <p:nvPr/>
        </p:nvPicPr>
        <p:blipFill>
          <a:blip r:embed="rId6"/>
          <a:stretch>
            <a:fillRect/>
          </a:stretch>
        </p:blipFill>
        <p:spPr>
          <a:xfrm>
            <a:off x="1308619" y="5378300"/>
            <a:ext cx="756168" cy="381870"/>
          </a:xfrm>
          <a:prstGeom prst="rect">
            <a:avLst/>
          </a:prstGeom>
        </p:spPr>
      </p:pic>
      <p:pic>
        <p:nvPicPr>
          <p:cNvPr id="58" name="Picture 57"/>
          <p:cNvPicPr>
            <a:picLocks noChangeAspect="1"/>
          </p:cNvPicPr>
          <p:nvPr/>
        </p:nvPicPr>
        <p:blipFill>
          <a:blip r:embed="rId7"/>
          <a:stretch>
            <a:fillRect/>
          </a:stretch>
        </p:blipFill>
        <p:spPr>
          <a:xfrm>
            <a:off x="1312528" y="4971634"/>
            <a:ext cx="752259" cy="365337"/>
          </a:xfrm>
          <a:prstGeom prst="rect">
            <a:avLst/>
          </a:prstGeom>
          <a:ln>
            <a:solidFill>
              <a:schemeClr val="tx1"/>
            </a:solidFill>
          </a:ln>
        </p:spPr>
      </p:pic>
      <p:pic>
        <p:nvPicPr>
          <p:cNvPr id="59" name="Picture 58"/>
          <p:cNvPicPr>
            <a:picLocks noChangeAspect="1"/>
          </p:cNvPicPr>
          <p:nvPr/>
        </p:nvPicPr>
        <p:blipFill>
          <a:blip r:embed="rId5"/>
          <a:stretch>
            <a:fillRect/>
          </a:stretch>
        </p:blipFill>
        <p:spPr>
          <a:xfrm>
            <a:off x="1304233" y="5793604"/>
            <a:ext cx="768943" cy="367220"/>
          </a:xfrm>
          <a:prstGeom prst="rect">
            <a:avLst/>
          </a:prstGeom>
        </p:spPr>
      </p:pic>
      <p:grpSp>
        <p:nvGrpSpPr>
          <p:cNvPr id="60" name="Group 59"/>
          <p:cNvGrpSpPr/>
          <p:nvPr/>
        </p:nvGrpSpPr>
        <p:grpSpPr>
          <a:xfrm>
            <a:off x="641184" y="2034466"/>
            <a:ext cx="362117" cy="4283856"/>
            <a:chOff x="5479117" y="2020096"/>
            <a:chExt cx="362117" cy="4283856"/>
          </a:xfrm>
        </p:grpSpPr>
        <p:cxnSp>
          <p:nvCxnSpPr>
            <p:cNvPr id="61" name="Straight Connector 60"/>
            <p:cNvCxnSpPr/>
            <p:nvPr/>
          </p:nvCxnSpPr>
          <p:spPr>
            <a:xfrm flipH="1">
              <a:off x="5832845" y="2020096"/>
              <a:ext cx="8389" cy="42838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97285" y="203238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497285" y="2148161"/>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497285" y="258460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488896" y="279468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489036" y="3231227"/>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497285" y="2687583"/>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479117" y="4438580"/>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93097" y="3967759"/>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479117" y="467106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479117" y="6034833"/>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479117" y="5236236"/>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5479117" y="4759721"/>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5497285" y="346441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5493097" y="3146402"/>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479117" y="4310309"/>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498689" y="2348226"/>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480529" y="5596614"/>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480507" y="5721674"/>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5488896" y="5035912"/>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489036" y="3716945"/>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483445" y="6251285"/>
              <a:ext cx="3355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5479117" y="6166460"/>
              <a:ext cx="33556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4" name="Rectangle 83"/>
          <p:cNvSpPr/>
          <p:nvPr/>
        </p:nvSpPr>
        <p:spPr>
          <a:xfrm>
            <a:off x="510336" y="1925048"/>
            <a:ext cx="604008" cy="10361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5" name="Group 84"/>
          <p:cNvGrpSpPr/>
          <p:nvPr/>
        </p:nvGrpSpPr>
        <p:grpSpPr>
          <a:xfrm>
            <a:off x="6700713" y="1817494"/>
            <a:ext cx="641102" cy="4075701"/>
            <a:chOff x="4462102" y="1993319"/>
            <a:chExt cx="641102" cy="4075701"/>
          </a:xfrm>
        </p:grpSpPr>
        <p:sp>
          <p:nvSpPr>
            <p:cNvPr id="86" name="Rectangle 85"/>
            <p:cNvSpPr/>
            <p:nvPr/>
          </p:nvSpPr>
          <p:spPr>
            <a:xfrm>
              <a:off x="4463980" y="1993319"/>
              <a:ext cx="636133" cy="77060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462102" y="2763927"/>
              <a:ext cx="636133" cy="185989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4465504" y="4632834"/>
              <a:ext cx="636133" cy="36484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4465504" y="4997681"/>
              <a:ext cx="636133" cy="32801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4467071" y="5331240"/>
              <a:ext cx="636133" cy="40976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4462102" y="5741003"/>
              <a:ext cx="636133" cy="32801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2" name="Rectangle 91"/>
          <p:cNvSpPr/>
          <p:nvPr/>
        </p:nvSpPr>
        <p:spPr>
          <a:xfrm>
            <a:off x="7334967" y="1824017"/>
            <a:ext cx="636133" cy="145673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7334967" y="3290691"/>
            <a:ext cx="636133" cy="36484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7334967" y="3665478"/>
            <a:ext cx="636133" cy="10895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7334967" y="4768541"/>
            <a:ext cx="636133" cy="41171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7334966" y="5173795"/>
            <a:ext cx="636133" cy="70975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94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animBg="1"/>
      <p:bldP spid="37" grpId="0"/>
      <p:bldP spid="40" grpId="0"/>
      <p:bldP spid="92" grpId="0" animBg="1"/>
      <p:bldP spid="93" grpId="0" animBg="1"/>
      <p:bldP spid="94" grpId="0" animBg="1"/>
      <p:bldP spid="95" grpId="0" animBg="1"/>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Block vs Event-related Designs</a:t>
            </a:r>
            <a:endParaRPr lang="en-GB" dirty="0"/>
          </a:p>
        </p:txBody>
      </p:sp>
      <p:graphicFrame>
        <p:nvGraphicFramePr>
          <p:cNvPr id="4" name="Content Placeholder 3"/>
          <p:cNvGraphicFramePr>
            <a:graphicFrameLocks noGrp="1"/>
          </p:cNvGraphicFramePr>
          <p:nvPr>
            <p:ph idx="1"/>
            <p:extLst/>
          </p:nvPr>
        </p:nvGraphicFramePr>
        <p:xfrm>
          <a:off x="1148268" y="2051760"/>
          <a:ext cx="7829112" cy="2194560"/>
        </p:xfrm>
        <a:graphic>
          <a:graphicData uri="http://schemas.openxmlformats.org/drawingml/2006/table">
            <a:tbl>
              <a:tblPr firstRow="1" bandRow="1">
                <a:tableStyleId>{5C22544A-7EE6-4342-B048-85BDC9FD1C3A}</a:tableStyleId>
              </a:tblPr>
              <a:tblGrid>
                <a:gridCol w="3914556"/>
                <a:gridCol w="3914556"/>
              </a:tblGrid>
              <a:tr h="370840">
                <a:tc>
                  <a:txBody>
                    <a:bodyPr/>
                    <a:lstStyle/>
                    <a:p>
                      <a:pPr algn="ctr"/>
                      <a:r>
                        <a:rPr lang="en-GB" sz="2000" dirty="0" smtClean="0"/>
                        <a:t>BLOCK DESIGN</a:t>
                      </a:r>
                      <a:endParaRPr lang="en-GB" sz="2000" dirty="0"/>
                    </a:p>
                  </a:txBody>
                  <a:tcPr/>
                </a:tc>
                <a:tc>
                  <a:txBody>
                    <a:bodyPr/>
                    <a:lstStyle/>
                    <a:p>
                      <a:pPr algn="ctr"/>
                      <a:r>
                        <a:rPr lang="en-GB" sz="2000" dirty="0" smtClean="0"/>
                        <a:t>EVENT RELATED DESIGN</a:t>
                      </a:r>
                      <a:endParaRPr lang="en-GB" sz="2000" dirty="0"/>
                    </a:p>
                  </a:txBody>
                  <a:tcPr/>
                </a:tc>
              </a:tr>
              <a:tr h="370840">
                <a:tc>
                  <a:txBody>
                    <a:bodyPr/>
                    <a:lstStyle/>
                    <a:p>
                      <a:r>
                        <a:rPr lang="en-GB" sz="2000" dirty="0" smtClean="0">
                          <a:solidFill>
                            <a:schemeClr val="accent6"/>
                          </a:solidFill>
                          <a:latin typeface="Zapf Dingbats"/>
                          <a:ea typeface="Zapf Dingbats"/>
                          <a:cs typeface="Zapf Dingbats"/>
                          <a:sym typeface="Zapf Dingbats"/>
                        </a:rPr>
                        <a:t>✓ </a:t>
                      </a:r>
                      <a:r>
                        <a:rPr lang="en-GB" sz="2000" dirty="0" smtClean="0">
                          <a:sym typeface="Wingdings 2" panose="05020102010507070707" pitchFamily="18" charset="2"/>
                        </a:rPr>
                        <a:t>Higher statistical power</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FF0000"/>
                          </a:solidFill>
                          <a:latin typeface="Zapf Dingbats"/>
                          <a:ea typeface="Zapf Dingbats"/>
                          <a:cs typeface="Zapf Dingbats"/>
                          <a:sym typeface="Zapf Dingbats"/>
                        </a:rPr>
                        <a:t>✗</a:t>
                      </a:r>
                      <a:r>
                        <a:rPr lang="en-GB" sz="2000" baseline="0" dirty="0" smtClean="0">
                          <a:latin typeface="Zapf Dingbats"/>
                          <a:ea typeface="Zapf Dingbats"/>
                          <a:cs typeface="Zapf Dingbats"/>
                          <a:sym typeface="Zapf Dingbats"/>
                        </a:rPr>
                        <a:t> </a:t>
                      </a:r>
                      <a:r>
                        <a:rPr lang="en-GB" sz="2000" baseline="0" dirty="0" smtClean="0">
                          <a:latin typeface="+mn-lt"/>
                          <a:ea typeface="Zapf Dingbats"/>
                          <a:cs typeface="Zapf Dingbats"/>
                          <a:sym typeface="Zapf Dingbats"/>
                        </a:rPr>
                        <a:t>Lower statistical power</a:t>
                      </a:r>
                      <a:endParaRPr lang="en-GB" sz="2000" dirty="0" smtClean="0"/>
                    </a:p>
                  </a:txBody>
                  <a:tcPr/>
                </a:tc>
              </a:tr>
              <a:tr h="370840">
                <a:tc>
                  <a:txBody>
                    <a:bodyPr/>
                    <a:lstStyle/>
                    <a:p>
                      <a:r>
                        <a:rPr lang="en-GB" sz="2000" dirty="0" smtClean="0">
                          <a:solidFill>
                            <a:srgbClr val="FF0000"/>
                          </a:solidFill>
                          <a:latin typeface="Zapf Dingbats"/>
                          <a:ea typeface="Zapf Dingbats"/>
                          <a:cs typeface="Zapf Dingbats"/>
                          <a:sym typeface="Zapf Dingbats"/>
                        </a:rPr>
                        <a:t>✗</a:t>
                      </a:r>
                      <a:r>
                        <a:rPr lang="en-GB" sz="2000" kern="1200" dirty="0">
                          <a:solidFill>
                            <a:schemeClr val="dk1"/>
                          </a:solidFill>
                          <a:latin typeface="+mn-lt"/>
                          <a:ea typeface="+mn-ea"/>
                          <a:cs typeface="+mn-cs"/>
                          <a:sym typeface="Zapf Dingbats"/>
                        </a:rPr>
                        <a:t> </a:t>
                      </a:r>
                      <a:r>
                        <a:rPr lang="en-GB" sz="2000" kern="1200" dirty="0" smtClean="0">
                          <a:solidFill>
                            <a:schemeClr val="dk1"/>
                          </a:solidFill>
                          <a:latin typeface="+mn-lt"/>
                          <a:ea typeface="+mn-ea"/>
                          <a:cs typeface="+mn-cs"/>
                          <a:sym typeface="Zapf Dingbats"/>
                        </a:rPr>
                        <a:t>Limited use – specific questions</a:t>
                      </a:r>
                      <a:endParaRPr lang="en-GB" sz="2000" dirty="0"/>
                    </a:p>
                  </a:txBody>
                  <a:tcPr/>
                </a:tc>
                <a:tc>
                  <a:txBody>
                    <a:bodyPr/>
                    <a:lstStyle/>
                    <a:p>
                      <a:r>
                        <a:rPr lang="en-GB" sz="2000" dirty="0" smtClean="0">
                          <a:solidFill>
                            <a:srgbClr val="70AD47"/>
                          </a:solidFill>
                          <a:latin typeface="Zapf Dingbats"/>
                          <a:ea typeface="Zapf Dingbats"/>
                          <a:cs typeface="Zapf Dingbats"/>
                          <a:sym typeface="Zapf Dingbats"/>
                        </a:rPr>
                        <a:t>✓</a:t>
                      </a:r>
                      <a:r>
                        <a:rPr lang="en-GB" sz="2000" kern="1200" dirty="0" smtClean="0">
                          <a:solidFill>
                            <a:schemeClr val="dk1"/>
                          </a:solidFill>
                          <a:latin typeface="+mn-lt"/>
                          <a:ea typeface="+mn-ea"/>
                          <a:cs typeface="+mn-cs"/>
                          <a:sym typeface="Zapf Dingbats"/>
                        </a:rPr>
                        <a:t> Wider questions</a:t>
                      </a:r>
                      <a:r>
                        <a:rPr lang="en-GB" sz="2000" kern="1200" baseline="0" dirty="0" smtClean="0">
                          <a:solidFill>
                            <a:schemeClr val="dk1"/>
                          </a:solidFill>
                          <a:latin typeface="+mn-lt"/>
                          <a:ea typeface="+mn-ea"/>
                          <a:cs typeface="+mn-cs"/>
                          <a:sym typeface="Zapf Dingbats"/>
                        </a:rPr>
                        <a:t> can be used (e.g. oddball/task switching)</a:t>
                      </a:r>
                      <a:endParaRPr lang="en-GB" sz="2000" dirty="0"/>
                    </a:p>
                  </a:txBody>
                  <a:tcPr/>
                </a:tc>
              </a:tr>
              <a:tr h="370840">
                <a:tc>
                  <a:txBody>
                    <a:bodyPr/>
                    <a:lstStyle/>
                    <a:p>
                      <a:r>
                        <a:rPr lang="en-GB" sz="2000" dirty="0" smtClean="0">
                          <a:solidFill>
                            <a:srgbClr val="FF0000"/>
                          </a:solidFill>
                          <a:latin typeface="Zapf Dingbats"/>
                          <a:ea typeface="Zapf Dingbats"/>
                          <a:cs typeface="Zapf Dingbats"/>
                          <a:sym typeface="Zapf Dingbats"/>
                        </a:rPr>
                        <a:t>✗</a:t>
                      </a:r>
                      <a:r>
                        <a:rPr lang="en-GB" sz="2000" dirty="0" smtClean="0">
                          <a:latin typeface="Zapf Dingbats"/>
                          <a:ea typeface="Zapf Dingbats"/>
                          <a:cs typeface="Zapf Dingbats"/>
                          <a:sym typeface="Zapf Dingbats"/>
                        </a:rPr>
                        <a:t> </a:t>
                      </a:r>
                      <a:r>
                        <a:rPr lang="en-GB" sz="2000" dirty="0" smtClean="0">
                          <a:latin typeface="+mn-lt"/>
                          <a:ea typeface="Zapf Dingbats"/>
                          <a:cs typeface="Zapf Dingbats"/>
                          <a:sym typeface="Zapf Dingbats"/>
                        </a:rPr>
                        <a:t>Predictable</a:t>
                      </a:r>
                      <a:r>
                        <a:rPr lang="en-GB" sz="2000" baseline="0" dirty="0" smtClean="0">
                          <a:latin typeface="+mn-lt"/>
                          <a:ea typeface="Zapf Dingbats"/>
                          <a:cs typeface="Zapf Dingbats"/>
                          <a:sym typeface="Zapf Dingbats"/>
                        </a:rPr>
                        <a:t> + non-randomised</a:t>
                      </a:r>
                      <a:endParaRPr lang="en-GB" sz="2000" dirty="0"/>
                    </a:p>
                  </a:txBody>
                  <a:tcPr/>
                </a:tc>
                <a:tc>
                  <a:txBody>
                    <a:bodyPr/>
                    <a:lstStyle/>
                    <a:p>
                      <a:r>
                        <a:rPr lang="en-GB" sz="2000" dirty="0" smtClean="0">
                          <a:solidFill>
                            <a:srgbClr val="70AD47"/>
                          </a:solidFill>
                          <a:latin typeface="Zapf Dingbats"/>
                          <a:ea typeface="Zapf Dingbats"/>
                          <a:cs typeface="Zapf Dingbats"/>
                          <a:sym typeface="Zapf Dingbats"/>
                        </a:rPr>
                        <a:t>✓</a:t>
                      </a:r>
                      <a:r>
                        <a:rPr lang="en-GB" sz="2000" kern="1200" dirty="0" smtClean="0">
                          <a:solidFill>
                            <a:schemeClr val="dk1"/>
                          </a:solidFill>
                          <a:latin typeface="+mn-lt"/>
                          <a:ea typeface="+mn-ea"/>
                          <a:cs typeface="+mn-cs"/>
                          <a:sym typeface="Zapf Dingbats"/>
                        </a:rPr>
                        <a:t> </a:t>
                      </a:r>
                      <a:r>
                        <a:rPr lang="en-GB" sz="2000" dirty="0" smtClean="0"/>
                        <a:t>Randomised trial</a:t>
                      </a:r>
                      <a:r>
                        <a:rPr lang="en-GB" sz="2000" baseline="0" dirty="0" smtClean="0"/>
                        <a:t> order</a:t>
                      </a:r>
                      <a:endParaRPr lang="en-GB" sz="2000" dirty="0" smtClean="0"/>
                    </a:p>
                    <a:p>
                      <a:endParaRPr lang="en-GB" sz="2000" dirty="0"/>
                    </a:p>
                  </a:txBody>
                  <a:tcPr/>
                </a:tc>
              </a:tr>
            </a:tbl>
          </a:graphicData>
        </a:graphic>
      </p:graphicFrame>
    </p:spTree>
    <p:extLst>
      <p:ext uri="{BB962C8B-B14F-4D97-AF65-F5344CB8AC3E}">
        <p14:creationId xmlns:p14="http://schemas.microsoft.com/office/powerpoint/2010/main" val="3920089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your model</a:t>
            </a:r>
            <a:endParaRPr lang="en-GB" dirty="0"/>
          </a:p>
        </p:txBody>
      </p:sp>
      <p:sp>
        <p:nvSpPr>
          <p:cNvPr id="3" name="Content Placeholder 2"/>
          <p:cNvSpPr>
            <a:spLocks noGrp="1"/>
          </p:cNvSpPr>
          <p:nvPr>
            <p:ph idx="1"/>
          </p:nvPr>
        </p:nvSpPr>
        <p:spPr/>
        <p:txBody>
          <a:bodyPr>
            <a:normAutofit lnSpcReduction="10000"/>
          </a:bodyPr>
          <a:lstStyle/>
          <a:p>
            <a:r>
              <a:rPr lang="en-GB" dirty="0" err="1" smtClean="0"/>
              <a:t>Regressors</a:t>
            </a:r>
            <a:r>
              <a:rPr lang="en-GB" dirty="0" smtClean="0"/>
              <a:t> “of no interest” include any variables that may affect your data but are not manipulated directly in your task design</a:t>
            </a:r>
          </a:p>
          <a:p>
            <a:r>
              <a:rPr lang="en-GB" dirty="0" smtClean="0"/>
              <a:t>It is important that these are also modelled within the GLM to decrease the amount of error + improve your model</a:t>
            </a:r>
          </a:p>
          <a:p>
            <a:r>
              <a:rPr lang="en-GB" dirty="0" smtClean="0"/>
              <a:t>You specify which ones you want to include</a:t>
            </a:r>
          </a:p>
          <a:p>
            <a:r>
              <a:rPr lang="en-GB" dirty="0" smtClean="0"/>
              <a:t>For example:</a:t>
            </a:r>
          </a:p>
          <a:p>
            <a:pPr lvl="1"/>
            <a:r>
              <a:rPr lang="en-GB" dirty="0" smtClean="0"/>
              <a:t>HEAD MOVEMENT = 6 </a:t>
            </a:r>
            <a:r>
              <a:rPr lang="en-GB" dirty="0" err="1" smtClean="0"/>
              <a:t>regressors</a:t>
            </a:r>
            <a:r>
              <a:rPr lang="en-GB" dirty="0" smtClean="0"/>
              <a:t> within SPM that you can include (rotations </a:t>
            </a:r>
            <a:r>
              <a:rPr lang="en-GB" dirty="0"/>
              <a:t>x3 &amp; translations x3 </a:t>
            </a:r>
            <a:r>
              <a:rPr lang="en-GB" dirty="0" smtClean="0"/>
              <a:t>)</a:t>
            </a:r>
          </a:p>
          <a:p>
            <a:pPr lvl="1"/>
            <a:r>
              <a:rPr lang="en-GB" dirty="0" smtClean="0"/>
              <a:t>PHYSIOLOGICAL FACTORS </a:t>
            </a:r>
            <a:r>
              <a:rPr lang="en-GB" dirty="0"/>
              <a:t>e.g. heart </a:t>
            </a:r>
            <a:r>
              <a:rPr lang="en-GB" dirty="0" smtClean="0"/>
              <a:t>rate, breathing</a:t>
            </a:r>
          </a:p>
        </p:txBody>
      </p:sp>
    </p:spTree>
    <p:extLst>
      <p:ext uri="{BB962C8B-B14F-4D97-AF65-F5344CB8AC3E}">
        <p14:creationId xmlns:p14="http://schemas.microsoft.com/office/powerpoint/2010/main" val="30077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Scanner Drift</a:t>
            </a:r>
            <a:endParaRPr lang="en-GB" dirty="0"/>
          </a:p>
        </p:txBody>
      </p:sp>
      <p:pic>
        <p:nvPicPr>
          <p:cNvPr id="4" name="Picture 3"/>
          <p:cNvPicPr>
            <a:picLocks noChangeAspect="1"/>
          </p:cNvPicPr>
          <p:nvPr/>
        </p:nvPicPr>
        <p:blipFill rotWithShape="1">
          <a:blip r:embed="rId3"/>
          <a:srcRect l="32012" t="47462" r="32988" b="23538"/>
          <a:stretch/>
        </p:blipFill>
        <p:spPr>
          <a:xfrm>
            <a:off x="1752600" y="2819400"/>
            <a:ext cx="6400800" cy="3314700"/>
          </a:xfrm>
          <a:prstGeom prst="rect">
            <a:avLst/>
          </a:prstGeom>
        </p:spPr>
      </p:pic>
      <p:sp>
        <p:nvSpPr>
          <p:cNvPr id="5" name="TextBox 4"/>
          <p:cNvSpPr txBox="1"/>
          <p:nvPr/>
        </p:nvSpPr>
        <p:spPr>
          <a:xfrm>
            <a:off x="681038" y="1621022"/>
            <a:ext cx="8471671"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SPM has a built-in </a:t>
            </a:r>
            <a:r>
              <a:rPr lang="en-GB" sz="2000" b="1" dirty="0" smtClean="0"/>
              <a:t>high pass filter </a:t>
            </a:r>
            <a:r>
              <a:rPr lang="en-GB" sz="2000" dirty="0" smtClean="0"/>
              <a:t>to remove any low frequency noise</a:t>
            </a:r>
          </a:p>
          <a:p>
            <a:pPr marL="285750" indent="-285750">
              <a:buFont typeface="Arial" panose="020B0604020202020204" pitchFamily="34" charset="0"/>
              <a:buChar char="•"/>
            </a:pPr>
            <a:r>
              <a:rPr lang="en-GB" sz="2000" dirty="0" smtClean="0"/>
              <a:t>A number of cosine </a:t>
            </a:r>
            <a:r>
              <a:rPr lang="en-GB" sz="2000" dirty="0" err="1" smtClean="0"/>
              <a:t>regressors</a:t>
            </a:r>
            <a:r>
              <a:rPr lang="en-GB" sz="2000" dirty="0"/>
              <a:t> </a:t>
            </a:r>
            <a:r>
              <a:rPr lang="en-GB" sz="2000" dirty="0" smtClean="0"/>
              <a:t>combine linearly and remove drift – included in design matrix</a:t>
            </a:r>
            <a:endParaRPr lang="en-GB" sz="2000" dirty="0"/>
          </a:p>
        </p:txBody>
      </p:sp>
    </p:spTree>
    <p:extLst>
      <p:ext uri="{BB962C8B-B14F-4D97-AF65-F5344CB8AC3E}">
        <p14:creationId xmlns:p14="http://schemas.microsoft.com/office/powerpoint/2010/main" val="2747195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1036" y="456136"/>
            <a:ext cx="8949704" cy="5828281"/>
          </a:xfrm>
          <a:prstGeom prst="rect">
            <a:avLst/>
          </a:prstGeom>
        </p:spPr>
      </p:pic>
    </p:spTree>
    <p:extLst>
      <p:ext uri="{BB962C8B-B14F-4D97-AF65-F5344CB8AC3E}">
        <p14:creationId xmlns:p14="http://schemas.microsoft.com/office/powerpoint/2010/main" val="1094017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Convolution with HRF</a:t>
            </a:r>
            <a:endParaRPr lang="en-GB" dirty="0"/>
          </a:p>
        </p:txBody>
      </p:sp>
      <p:grpSp>
        <p:nvGrpSpPr>
          <p:cNvPr id="5" name="Group 4"/>
          <p:cNvGrpSpPr/>
          <p:nvPr/>
        </p:nvGrpSpPr>
        <p:grpSpPr>
          <a:xfrm>
            <a:off x="5129356" y="5583810"/>
            <a:ext cx="3498850" cy="685800"/>
            <a:chOff x="5129356" y="5583810"/>
            <a:chExt cx="3498850" cy="68580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l="15254" t="6679" r="14992" b="11111"/>
            <a:stretch>
              <a:fillRect/>
            </a:stretch>
          </p:blipFill>
          <p:spPr bwMode="auto">
            <a:xfrm>
              <a:off x="5130944" y="5583810"/>
              <a:ext cx="3497262" cy="685800"/>
            </a:xfrm>
            <a:prstGeom prst="rect">
              <a:avLst/>
            </a:prstGeom>
            <a:noFill/>
            <a:extLst>
              <a:ext uri="{909E8E84-426E-40dd-AFC4-6F175D3DCCD1}">
                <a14:hiddenFill xmlns:a14="http://schemas.microsoft.com/office/drawing/2010/main" xmlns="">
                  <a:blipFill dpi="0" rotWithShape="0">
                    <a:blip/>
                    <a:srcRect l="15254" t="6679" r="14992" b="11111"/>
                    <a:stretch>
                      <a:fillRect/>
                    </a:stretch>
                  </a:blipFill>
                </a14:hiddenFill>
              </a:ext>
            </a:extLst>
          </p:spPr>
        </p:pic>
        <p:sp>
          <p:nvSpPr>
            <p:cNvPr id="8" name="AutoShape 5"/>
            <p:cNvSpPr>
              <a:spLocks noChangeArrowheads="1"/>
            </p:cNvSpPr>
            <p:nvPr/>
          </p:nvSpPr>
          <p:spPr bwMode="auto">
            <a:xfrm rot="5400000">
              <a:off x="6505719" y="4207447"/>
              <a:ext cx="685800" cy="3438525"/>
            </a:xfrm>
            <a:prstGeom prst="roundRect">
              <a:avLst>
                <a:gd name="adj" fmla="val 231"/>
              </a:avLst>
            </a:prstGeom>
            <a:noFill/>
            <a:ln w="38160">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1" name="Group 10"/>
          <p:cNvGrpSpPr/>
          <p:nvPr/>
        </p:nvGrpSpPr>
        <p:grpSpPr>
          <a:xfrm>
            <a:off x="5129356" y="4993260"/>
            <a:ext cx="3444875" cy="542925"/>
            <a:chOff x="5129356" y="4993260"/>
            <a:chExt cx="3444875" cy="542925"/>
          </a:xfrm>
        </p:grpSpPr>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l="20830" t="7640" r="21660" b="11111"/>
            <a:stretch>
              <a:fillRect/>
            </a:stretch>
          </p:blipFill>
          <p:spPr bwMode="auto">
            <a:xfrm>
              <a:off x="5129356" y="4993260"/>
              <a:ext cx="3409950" cy="542925"/>
            </a:xfrm>
            <a:prstGeom prst="rect">
              <a:avLst/>
            </a:prstGeom>
            <a:noFill/>
            <a:extLst>
              <a:ext uri="{909E8E84-426E-40dd-AFC4-6F175D3DCCD1}">
                <a14:hiddenFill xmlns:a14="http://schemas.microsoft.com/office/drawing/2010/main" xmlns="">
                  <a:blipFill dpi="0" rotWithShape="0">
                    <a:blip/>
                    <a:srcRect l="20830" t="7640" r="21660" b="11111"/>
                    <a:stretch>
                      <a:fillRect/>
                    </a:stretch>
                  </a:blipFill>
                </a14:hiddenFill>
              </a:ext>
            </a:extLst>
          </p:spPr>
        </p:pic>
        <p:sp>
          <p:nvSpPr>
            <p:cNvPr id="10" name="AutoShape 7"/>
            <p:cNvSpPr>
              <a:spLocks noChangeArrowheads="1"/>
            </p:cNvSpPr>
            <p:nvPr/>
          </p:nvSpPr>
          <p:spPr bwMode="auto">
            <a:xfrm rot="5400000">
              <a:off x="6581125" y="3543079"/>
              <a:ext cx="542925" cy="3443287"/>
            </a:xfrm>
            <a:prstGeom prst="roundRect">
              <a:avLst>
                <a:gd name="adj" fmla="val 292"/>
              </a:avLst>
            </a:prstGeom>
            <a:noFill/>
            <a:ln w="3816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 name="Group 2"/>
          <p:cNvGrpSpPr/>
          <p:nvPr/>
        </p:nvGrpSpPr>
        <p:grpSpPr>
          <a:xfrm>
            <a:off x="166455" y="1762648"/>
            <a:ext cx="6313666" cy="3004642"/>
            <a:chOff x="3578917" y="3131110"/>
            <a:chExt cx="3819525" cy="2210355"/>
          </a:xfrm>
        </p:grpSpPr>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609" t="36412" r="9436" b="1851"/>
            <a:stretch/>
          </p:blipFill>
          <p:spPr bwMode="auto">
            <a:xfrm>
              <a:off x="3578917" y="3131110"/>
              <a:ext cx="3819525" cy="2210355"/>
            </a:xfrm>
            <a:prstGeom prst="rect">
              <a:avLst/>
            </a:prstGeom>
            <a:noFill/>
            <a:extLst>
              <a:ext uri="{909E8E84-426E-40dd-AFC4-6F175D3DCCD1}">
                <a14:hiddenFill xmlns:a14="http://schemas.microsoft.com/office/drawing/2010/main" xmlns="">
                  <a:blipFill dpi="0" rotWithShape="0">
                    <a:blip/>
                    <a:srcRect l="3609" t="4814" r="9436" b="1851"/>
                    <a:stretch>
                      <a:fillRect/>
                    </a:stretch>
                  </a:blipFill>
                </a14:hiddenFill>
              </a:ext>
            </a:extLst>
          </p:spPr>
        </p:pic>
        <p:sp>
          <p:nvSpPr>
            <p:cNvPr id="12" name="Line 9"/>
            <p:cNvSpPr>
              <a:spLocks noChangeShapeType="1"/>
            </p:cNvSpPr>
            <p:nvPr/>
          </p:nvSpPr>
          <p:spPr bwMode="auto">
            <a:xfrm>
              <a:off x="3969636" y="3138442"/>
              <a:ext cx="3424237" cy="1587"/>
            </a:xfrm>
            <a:prstGeom prst="line">
              <a:avLst/>
            </a:prstGeom>
            <a:noFill/>
            <a:ln w="952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5" name="TextBox 14"/>
          <p:cNvSpPr txBox="1"/>
          <p:nvPr/>
        </p:nvSpPr>
        <p:spPr>
          <a:xfrm>
            <a:off x="1733224" y="5056818"/>
            <a:ext cx="2920842" cy="461665"/>
          </a:xfrm>
          <a:prstGeom prst="rect">
            <a:avLst/>
          </a:prstGeom>
          <a:noFill/>
        </p:spPr>
        <p:txBody>
          <a:bodyPr wrap="none" rtlCol="0">
            <a:spAutoFit/>
          </a:bodyPr>
          <a:lstStyle/>
          <a:p>
            <a:r>
              <a:rPr lang="en-US" sz="2400" dirty="0" smtClean="0">
                <a:solidFill>
                  <a:srgbClr val="FF0000"/>
                </a:solidFill>
              </a:rPr>
              <a:t>Original design matrix</a:t>
            </a:r>
            <a:endParaRPr lang="en-US" sz="2400" dirty="0">
              <a:solidFill>
                <a:srgbClr val="FF0000"/>
              </a:solidFill>
            </a:endParaRPr>
          </a:p>
        </p:txBody>
      </p:sp>
      <p:sp>
        <p:nvSpPr>
          <p:cNvPr id="16" name="TextBox 15"/>
          <p:cNvSpPr txBox="1"/>
          <p:nvPr/>
        </p:nvSpPr>
        <p:spPr>
          <a:xfrm>
            <a:off x="1546029" y="5712687"/>
            <a:ext cx="3257773" cy="461665"/>
          </a:xfrm>
          <a:prstGeom prst="rect">
            <a:avLst/>
          </a:prstGeom>
          <a:noFill/>
        </p:spPr>
        <p:txBody>
          <a:bodyPr wrap="none" rtlCol="0">
            <a:spAutoFit/>
          </a:bodyPr>
          <a:lstStyle/>
          <a:p>
            <a:r>
              <a:rPr lang="en-US" sz="2400" dirty="0" smtClean="0">
                <a:solidFill>
                  <a:schemeClr val="accent6"/>
                </a:solidFill>
              </a:rPr>
              <a:t>Convolved design matrix</a:t>
            </a:r>
            <a:endParaRPr lang="en-US" sz="2400" dirty="0">
              <a:solidFill>
                <a:schemeClr val="accent6"/>
              </a:solidFill>
            </a:endParaRPr>
          </a:p>
        </p:txBody>
      </p:sp>
      <p:pic>
        <p:nvPicPr>
          <p:cNvPr id="13" name="Picture 12" descr="Screen Shot 2014-11-24 at 11.17.09.png"/>
          <p:cNvPicPr>
            <a:picLocks noChangeAspect="1"/>
          </p:cNvPicPr>
          <p:nvPr/>
        </p:nvPicPr>
        <p: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sharpenSoften amount="100000"/>
                    </a14:imgEffect>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774310" y="1622626"/>
            <a:ext cx="2762392" cy="3122984"/>
          </a:xfrm>
          <a:prstGeom prst="rect">
            <a:avLst/>
          </a:prstGeom>
        </p:spPr>
      </p:pic>
      <p:sp>
        <p:nvSpPr>
          <p:cNvPr id="14" name="TextBox 13"/>
          <p:cNvSpPr txBox="1"/>
          <p:nvPr/>
        </p:nvSpPr>
        <p:spPr>
          <a:xfrm>
            <a:off x="6774310" y="976294"/>
            <a:ext cx="2779166" cy="646331"/>
          </a:xfrm>
          <a:prstGeom prst="rect">
            <a:avLst/>
          </a:prstGeom>
          <a:noFill/>
        </p:spPr>
        <p:txBody>
          <a:bodyPr wrap="square" rtlCol="0">
            <a:spAutoFit/>
          </a:bodyPr>
          <a:lstStyle/>
          <a:p>
            <a:pPr algn="ctr"/>
            <a:r>
              <a:rPr lang="en-US" dirty="0" smtClean="0">
                <a:solidFill>
                  <a:schemeClr val="accent5">
                    <a:lumMod val="75000"/>
                  </a:schemeClr>
                </a:solidFill>
              </a:rPr>
              <a:t>Hemodynamic response function (HRF)</a:t>
            </a:r>
            <a:endParaRPr lang="en-US" dirty="0">
              <a:solidFill>
                <a:schemeClr val="accent5">
                  <a:lumMod val="75000"/>
                </a:schemeClr>
              </a:solidFill>
            </a:endParaRPr>
          </a:p>
        </p:txBody>
      </p:sp>
    </p:spTree>
    <p:extLst>
      <p:ext uri="{BB962C8B-B14F-4D97-AF65-F5344CB8AC3E}">
        <p14:creationId xmlns:p14="http://schemas.microsoft.com/office/powerpoint/2010/main" val="18628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dirty="0"/>
              <a:t>quantify the effect of the experimental variable on BOLD signal, we build the </a:t>
            </a:r>
            <a:r>
              <a:rPr lang="en-US" b="1" dirty="0"/>
              <a:t>General Linear Model</a:t>
            </a:r>
            <a:r>
              <a:rPr lang="en-US" dirty="0"/>
              <a:t>.</a:t>
            </a:r>
          </a:p>
          <a:p>
            <a:r>
              <a:rPr lang="en-US" dirty="0" smtClean="0"/>
              <a:t>The </a:t>
            </a:r>
            <a:r>
              <a:rPr lang="en-US" b="1" dirty="0" smtClean="0"/>
              <a:t>design matrix </a:t>
            </a:r>
            <a:r>
              <a:rPr lang="en-US" dirty="0" smtClean="0"/>
              <a:t>informs the GLM on how the BOLD signal should change with respect to each experimental variable + generates a predicted model.</a:t>
            </a:r>
          </a:p>
          <a:p>
            <a:r>
              <a:rPr lang="en-US" dirty="0" smtClean="0"/>
              <a:t>It includes 3 types of </a:t>
            </a:r>
            <a:r>
              <a:rPr lang="en-US" dirty="0" err="1" smtClean="0"/>
              <a:t>regressors</a:t>
            </a:r>
            <a:r>
              <a:rPr lang="en-US" dirty="0" smtClean="0"/>
              <a:t>, which improve the model by reducing error:</a:t>
            </a:r>
          </a:p>
          <a:p>
            <a:pPr lvl="1"/>
            <a:r>
              <a:rPr lang="en-US" u="sng" dirty="0" smtClean="0"/>
              <a:t>Task-related </a:t>
            </a:r>
            <a:r>
              <a:rPr lang="en-US" u="sng" dirty="0" err="1" smtClean="0"/>
              <a:t>regressors</a:t>
            </a:r>
            <a:r>
              <a:rPr lang="en-US" u="sng" dirty="0" smtClean="0"/>
              <a:t> of interest </a:t>
            </a:r>
            <a:r>
              <a:rPr lang="en-US" dirty="0" smtClean="0"/>
              <a:t>– experimental variables/conditions.</a:t>
            </a:r>
          </a:p>
          <a:p>
            <a:pPr lvl="1"/>
            <a:r>
              <a:rPr lang="en-US" u="sng" dirty="0" smtClean="0"/>
              <a:t>User-specified </a:t>
            </a:r>
            <a:r>
              <a:rPr lang="en-US" u="sng" dirty="0" err="1" smtClean="0"/>
              <a:t>regressors</a:t>
            </a:r>
            <a:r>
              <a:rPr lang="en-US" u="sng" dirty="0" smtClean="0"/>
              <a:t> </a:t>
            </a:r>
            <a:r>
              <a:rPr lang="en-US" dirty="0" smtClean="0"/>
              <a:t>– (“of no interest”) e.g. movement, physiological factors</a:t>
            </a:r>
          </a:p>
          <a:p>
            <a:pPr lvl="1"/>
            <a:r>
              <a:rPr lang="en-US" u="sng" dirty="0" smtClean="0"/>
              <a:t>Drift </a:t>
            </a:r>
            <a:r>
              <a:rPr lang="en-US" u="sng" dirty="0" err="1" smtClean="0"/>
              <a:t>regressors</a:t>
            </a:r>
            <a:r>
              <a:rPr lang="en-US" u="sng" dirty="0" smtClean="0"/>
              <a:t> </a:t>
            </a:r>
            <a:r>
              <a:rPr lang="en-US" dirty="0" smtClean="0"/>
              <a:t>– remove low-frequency noise</a:t>
            </a:r>
          </a:p>
          <a:p>
            <a:r>
              <a:rPr lang="en-US" dirty="0" smtClean="0"/>
              <a:t>Design matrix is </a:t>
            </a:r>
            <a:r>
              <a:rPr lang="en-US" b="1" dirty="0" smtClean="0"/>
              <a:t>convolved with the HRF </a:t>
            </a:r>
            <a:r>
              <a:rPr lang="en-US" dirty="0" smtClean="0"/>
              <a:t>to make the predicted model more representative of observed data</a:t>
            </a:r>
          </a:p>
          <a:p>
            <a:r>
              <a:rPr lang="en-US" dirty="0" smtClean="0"/>
              <a:t>Design matrix is then used to estimate specific parameters (</a:t>
            </a:r>
            <a:r>
              <a:rPr lang="el-GR" dirty="0" smtClean="0"/>
              <a:t>β</a:t>
            </a:r>
            <a:r>
              <a:rPr lang="en-GB" dirty="0" smtClean="0"/>
              <a:t>)</a:t>
            </a:r>
            <a:r>
              <a:rPr lang="en-US" dirty="0" smtClean="0"/>
              <a:t> using GLM (next part of presentation…)</a:t>
            </a:r>
          </a:p>
        </p:txBody>
      </p:sp>
    </p:spTree>
    <p:extLst>
      <p:ext uri="{BB962C8B-B14F-4D97-AF65-F5344CB8AC3E}">
        <p14:creationId xmlns:p14="http://schemas.microsoft.com/office/powerpoint/2010/main" val="4243012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GB" dirty="0"/>
          </a:p>
        </p:txBody>
      </p:sp>
      <p:sp>
        <p:nvSpPr>
          <p:cNvPr id="3" name="Content Placeholder 2"/>
          <p:cNvSpPr>
            <a:spLocks noGrp="1"/>
          </p:cNvSpPr>
          <p:nvPr>
            <p:ph idx="1"/>
          </p:nvPr>
        </p:nvSpPr>
        <p:spPr/>
        <p:txBody>
          <a:bodyPr>
            <a:normAutofit lnSpcReduction="10000"/>
          </a:bodyPr>
          <a:lstStyle/>
          <a:p>
            <a:r>
              <a:rPr lang="en-US" dirty="0" smtClean="0"/>
              <a:t>We want to test whether and where in the brain, our experimental variable affects the neural signal.</a:t>
            </a:r>
          </a:p>
          <a:p>
            <a:r>
              <a:rPr lang="en-US" dirty="0" smtClean="0"/>
              <a:t>To quantify the effect of the experimental variable on BOLD signal, we build the General Linear Model.</a:t>
            </a:r>
          </a:p>
          <a:p>
            <a:endParaRPr lang="en-US" dirty="0"/>
          </a:p>
          <a:p>
            <a:endParaRPr lang="en-US" dirty="0" smtClean="0"/>
          </a:p>
          <a:p>
            <a:endParaRPr lang="en-US" dirty="0"/>
          </a:p>
          <a:p>
            <a:endParaRPr lang="en-US" dirty="0" smtClean="0"/>
          </a:p>
          <a:p>
            <a:r>
              <a:rPr lang="en-US" dirty="0" smtClean="0"/>
              <a:t>Let’s understand this model with hypothetical simple experiment.</a:t>
            </a:r>
            <a:endParaRPr lang="en-GB" dirty="0"/>
          </a:p>
        </p:txBody>
      </p:sp>
      <p:grpSp>
        <p:nvGrpSpPr>
          <p:cNvPr id="10" name="Group 9"/>
          <p:cNvGrpSpPr/>
          <p:nvPr/>
        </p:nvGrpSpPr>
        <p:grpSpPr>
          <a:xfrm>
            <a:off x="978708" y="3412131"/>
            <a:ext cx="7781628" cy="1753486"/>
            <a:chOff x="1307306" y="2433898"/>
            <a:chExt cx="9577388" cy="2158135"/>
          </a:xfrm>
        </p:grpSpPr>
        <p:sp>
          <p:nvSpPr>
            <p:cNvPr id="4" name="TextBox 35"/>
            <p:cNvSpPr txBox="1"/>
            <p:nvPr/>
          </p:nvSpPr>
          <p:spPr>
            <a:xfrm>
              <a:off x="1738784" y="2433898"/>
              <a:ext cx="8424936" cy="10369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4875" dirty="0">
                  <a:solidFill>
                    <a:srgbClr val="FF0000"/>
                  </a:solidFill>
                </a:rPr>
                <a:t>Y  </a:t>
              </a:r>
              <a:r>
                <a:rPr lang="en-US" altLang="zh-TW" sz="4875" dirty="0"/>
                <a:t>   =     </a:t>
              </a:r>
              <a:r>
                <a:rPr lang="en-US" altLang="zh-TW" sz="4875" dirty="0">
                  <a:solidFill>
                    <a:srgbClr val="0070C0"/>
                  </a:solidFill>
                </a:rPr>
                <a:t>X</a:t>
              </a:r>
              <a:r>
                <a:rPr lang="en-US" altLang="zh-TW" sz="4875" dirty="0"/>
                <a:t>     </a:t>
              </a:r>
              <a:r>
                <a:rPr lang="en-US" altLang="zh-TW" sz="3900" dirty="0"/>
                <a:t>*</a:t>
              </a:r>
              <a:r>
                <a:rPr lang="en-US" altLang="zh-TW" sz="4875" dirty="0"/>
                <a:t>     </a:t>
              </a:r>
              <a:r>
                <a:rPr lang="el-GR" altLang="zh-TW" sz="4875" dirty="0">
                  <a:solidFill>
                    <a:srgbClr val="00B050"/>
                  </a:solidFill>
                </a:rPr>
                <a:t>β</a:t>
              </a:r>
              <a:r>
                <a:rPr lang="en-US" altLang="zh-TW" sz="4875" dirty="0"/>
                <a:t>     </a:t>
              </a:r>
              <a:r>
                <a:rPr lang="en-US" altLang="zh-TW" sz="3900" dirty="0"/>
                <a:t>+</a:t>
              </a:r>
              <a:r>
                <a:rPr lang="en-US" altLang="zh-TW" sz="4875" dirty="0"/>
                <a:t>     </a:t>
              </a:r>
              <a:r>
                <a:rPr lang="el-GR" altLang="zh-TW" sz="4875" dirty="0"/>
                <a:t>ε</a:t>
              </a:r>
              <a:endParaRPr lang="zh-TW" altLang="en-US" sz="4875" dirty="0"/>
            </a:p>
          </p:txBody>
        </p:sp>
        <p:sp>
          <p:nvSpPr>
            <p:cNvPr id="5" name="Text Box 6"/>
            <p:cNvSpPr txBox="1">
              <a:spLocks noChangeArrowheads="1"/>
            </p:cNvSpPr>
            <p:nvPr/>
          </p:nvSpPr>
          <p:spPr bwMode="auto">
            <a:xfrm>
              <a:off x="1307306" y="3370002"/>
              <a:ext cx="2879725" cy="806374"/>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sz="1463" dirty="0">
                  <a:solidFill>
                    <a:srgbClr val="FF0000"/>
                  </a:solidFill>
                  <a:latin typeface="Arial Rounded MT Bold" pitchFamily="34" charset="0"/>
                  <a:ea typeface="新細明體" pitchFamily="18" charset="-120"/>
                </a:rPr>
                <a:t>Observed data</a:t>
              </a:r>
              <a:endParaRPr lang="en-GB" altLang="zh-TW" sz="1463" dirty="0">
                <a:solidFill>
                  <a:srgbClr val="FF0000"/>
                </a:solidFill>
                <a:latin typeface="Arial Rounded MT Bold" pitchFamily="34" charset="0"/>
                <a:ea typeface="新細明體" pitchFamily="18" charset="-120"/>
              </a:endParaRPr>
            </a:p>
            <a:p>
              <a:pPr algn="ctr">
                <a:spcBef>
                  <a:spcPct val="50000"/>
                </a:spcBef>
              </a:pPr>
              <a:r>
                <a:rPr lang="en-GB" altLang="zh-TW" sz="1463" dirty="0">
                  <a:solidFill>
                    <a:srgbClr val="FF0000"/>
                  </a:solidFill>
                  <a:latin typeface="Arial Rounded MT Bold" pitchFamily="34" charset="0"/>
                  <a:ea typeface="新細明體" pitchFamily="18" charset="-120"/>
                </a:rPr>
                <a:t>(What you collect)</a:t>
              </a:r>
            </a:p>
          </p:txBody>
        </p:sp>
        <p:sp>
          <p:nvSpPr>
            <p:cNvPr id="6" name="Text Box 8"/>
            <p:cNvSpPr txBox="1">
              <a:spLocks noChangeArrowheads="1"/>
            </p:cNvSpPr>
            <p:nvPr/>
          </p:nvSpPr>
          <p:spPr bwMode="auto">
            <a:xfrm>
              <a:off x="5842794" y="3370002"/>
              <a:ext cx="2736850" cy="108345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sz="1463" dirty="0">
                  <a:solidFill>
                    <a:srgbClr val="00B050"/>
                  </a:solidFill>
                  <a:latin typeface="Arial Rounded MT Bold" pitchFamily="34" charset="0"/>
                  <a:ea typeface="新細明體" pitchFamily="18" charset="-120"/>
                </a:rPr>
                <a:t>Matrix parameters</a:t>
              </a:r>
            </a:p>
            <a:p>
              <a:pPr algn="ctr">
                <a:spcBef>
                  <a:spcPct val="50000"/>
                </a:spcBef>
              </a:pPr>
              <a:r>
                <a:rPr lang="en-GB" altLang="zh-TW" sz="1463" dirty="0">
                  <a:solidFill>
                    <a:srgbClr val="00B050"/>
                  </a:solidFill>
                  <a:latin typeface="Arial Rounded MT Bold" pitchFamily="34" charset="0"/>
                  <a:ea typeface="新細明體" pitchFamily="18" charset="-120"/>
                </a:rPr>
                <a:t> (These need to be estimated)</a:t>
              </a:r>
            </a:p>
          </p:txBody>
        </p:sp>
        <p:sp>
          <p:nvSpPr>
            <p:cNvPr id="7" name="Text Box 9"/>
            <p:cNvSpPr txBox="1">
              <a:spLocks noChangeArrowheads="1"/>
            </p:cNvSpPr>
            <p:nvPr/>
          </p:nvSpPr>
          <p:spPr bwMode="auto">
            <a:xfrm>
              <a:off x="8147844" y="3370002"/>
              <a:ext cx="2736850" cy="806374"/>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sz="1463" dirty="0">
                  <a:latin typeface="Arial Rounded MT Bold" pitchFamily="34" charset="0"/>
                  <a:ea typeface="新細明體" pitchFamily="18" charset="-120"/>
                </a:rPr>
                <a:t>Error matrix </a:t>
              </a:r>
            </a:p>
            <a:p>
              <a:pPr algn="ctr">
                <a:spcBef>
                  <a:spcPct val="50000"/>
                </a:spcBef>
              </a:pPr>
              <a:r>
                <a:rPr lang="en-GB" altLang="zh-TW" sz="1463" dirty="0">
                  <a:latin typeface="Arial Rounded MT Bold" pitchFamily="34" charset="0"/>
                  <a:ea typeface="新細明體" pitchFamily="18" charset="-120"/>
                </a:rPr>
                <a:t>(residual </a:t>
              </a:r>
              <a:r>
                <a:rPr lang="en-GB" altLang="zh-TW" sz="1463" dirty="0">
                  <a:latin typeface="Arial Rounded MT Bold" pitchFamily="34" charset="0"/>
                  <a:ea typeface="新細明體" pitchFamily="18" charset="-120"/>
                </a:rPr>
                <a:t>error)</a:t>
              </a:r>
              <a:endParaRPr lang="en-GB" altLang="zh-TW" sz="1463" dirty="0">
                <a:latin typeface="Arial Rounded MT Bold" pitchFamily="34" charset="0"/>
                <a:ea typeface="新細明體" pitchFamily="18" charset="-120"/>
              </a:endParaRPr>
            </a:p>
          </p:txBody>
        </p:sp>
        <p:sp>
          <p:nvSpPr>
            <p:cNvPr id="9" name="Text Box 7"/>
            <p:cNvSpPr txBox="1">
              <a:spLocks noChangeArrowheads="1"/>
            </p:cNvSpPr>
            <p:nvPr/>
          </p:nvSpPr>
          <p:spPr bwMode="auto">
            <a:xfrm>
              <a:off x="3716767" y="3370002"/>
              <a:ext cx="2592388" cy="122203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sz="1463" dirty="0">
                  <a:solidFill>
                    <a:srgbClr val="0070C0"/>
                  </a:solidFill>
                  <a:latin typeface="Arial Rounded MT Bold" pitchFamily="34" charset="0"/>
                  <a:ea typeface="新細明體" pitchFamily="18" charset="-120"/>
                </a:rPr>
                <a:t>Design matrix </a:t>
              </a:r>
            </a:p>
            <a:p>
              <a:pPr algn="ctr">
                <a:spcBef>
                  <a:spcPct val="50000"/>
                </a:spcBef>
              </a:pPr>
              <a:r>
                <a:rPr lang="en-GB" altLang="zh-TW" sz="1463" dirty="0">
                  <a:solidFill>
                    <a:srgbClr val="0070C0"/>
                  </a:solidFill>
                  <a:latin typeface="Arial Rounded MT Bold" pitchFamily="34" charset="0"/>
                  <a:ea typeface="新細明體" pitchFamily="18" charset="-120"/>
                </a:rPr>
                <a:t>(Experiment variable)</a:t>
              </a:r>
              <a:endParaRPr lang="en-GB" altLang="zh-TW" sz="1463" dirty="0">
                <a:solidFill>
                  <a:srgbClr val="0070C0"/>
                </a:solidFill>
                <a:latin typeface="Arial Rounded MT Bold" pitchFamily="34" charset="0"/>
                <a:ea typeface="新細明體" pitchFamily="18" charset="-120"/>
              </a:endParaRPr>
            </a:p>
            <a:p>
              <a:pPr>
                <a:spcBef>
                  <a:spcPct val="50000"/>
                </a:spcBef>
              </a:pPr>
              <a:endParaRPr lang="en-GB" altLang="zh-TW" sz="1463" dirty="0">
                <a:solidFill>
                  <a:srgbClr val="0033CC"/>
                </a:solidFill>
                <a:ea typeface="新細明體" pitchFamily="18" charset="-120"/>
              </a:endParaRPr>
            </a:p>
          </p:txBody>
        </p:sp>
      </p:grpSp>
    </p:spTree>
    <p:extLst>
      <p:ext uri="{BB962C8B-B14F-4D97-AF65-F5344CB8AC3E}">
        <p14:creationId xmlns:p14="http://schemas.microsoft.com/office/powerpoint/2010/main" val="1141379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lumMod val="60000"/>
                <a:lumOff val="40000"/>
              </a:schemeClr>
            </a:solidFill>
          </a:ln>
        </p:spPr>
        <p:txBody>
          <a:bodyPr/>
          <a:lstStyle/>
          <a:p>
            <a:r>
              <a:rPr lang="en-US" dirty="0" smtClean="0"/>
              <a:t>‘Face’-related voxel</a:t>
            </a:r>
            <a:endParaRPr lang="en-GB" dirty="0"/>
          </a:p>
        </p:txBody>
      </p:sp>
      <p:sp>
        <p:nvSpPr>
          <p:cNvPr id="3" name="Content Placeholder 2"/>
          <p:cNvSpPr>
            <a:spLocks noGrp="1"/>
          </p:cNvSpPr>
          <p:nvPr>
            <p:ph idx="1"/>
          </p:nvPr>
        </p:nvSpPr>
        <p:spPr/>
        <p:txBody>
          <a:bodyPr/>
          <a:lstStyle/>
          <a:p>
            <a:r>
              <a:rPr lang="en-US" dirty="0" smtClean="0"/>
              <a:t>If neural activity is well explained by  experimental variable, </a:t>
            </a:r>
            <a:r>
              <a:rPr lang="el-GR" dirty="0" smtClean="0"/>
              <a:t>β</a:t>
            </a:r>
            <a:r>
              <a:rPr lang="en-GB" dirty="0" smtClean="0"/>
              <a:t> will be large and </a:t>
            </a:r>
            <a:r>
              <a:rPr lang="el-GR" dirty="0" smtClean="0"/>
              <a:t>ε</a:t>
            </a:r>
            <a:r>
              <a:rPr lang="en-GB" dirty="0"/>
              <a:t> </a:t>
            </a:r>
            <a:r>
              <a:rPr lang="en-GB" dirty="0" smtClean="0"/>
              <a:t>will be small</a:t>
            </a:r>
          </a:p>
        </p:txBody>
      </p:sp>
      <p:pic>
        <p:nvPicPr>
          <p:cNvPr id="5" name="Picture 4"/>
          <p:cNvPicPr>
            <a:picLocks noChangeAspect="1"/>
          </p:cNvPicPr>
          <p:nvPr/>
        </p:nvPicPr>
        <p:blipFill>
          <a:blip r:embed="rId3"/>
          <a:stretch>
            <a:fillRect/>
          </a:stretch>
        </p:blipFill>
        <p:spPr>
          <a:xfrm>
            <a:off x="1910896" y="3205123"/>
            <a:ext cx="1478161" cy="2360414"/>
          </a:xfrm>
          <a:prstGeom prst="rect">
            <a:avLst/>
          </a:prstGeom>
        </p:spPr>
      </p:pic>
      <p:pic>
        <p:nvPicPr>
          <p:cNvPr id="6" name="Picture 5"/>
          <p:cNvPicPr>
            <a:picLocks noChangeAspect="1"/>
          </p:cNvPicPr>
          <p:nvPr/>
        </p:nvPicPr>
        <p:blipFill>
          <a:blip r:embed="rId4"/>
          <a:stretch>
            <a:fillRect/>
          </a:stretch>
        </p:blipFill>
        <p:spPr>
          <a:xfrm>
            <a:off x="4516198" y="3099128"/>
            <a:ext cx="1238250" cy="2484239"/>
          </a:xfrm>
          <a:prstGeom prst="rect">
            <a:avLst/>
          </a:prstGeom>
        </p:spPr>
      </p:pic>
      <p:pic>
        <p:nvPicPr>
          <p:cNvPr id="7" name="Picture 6"/>
          <p:cNvPicPr>
            <a:picLocks noChangeAspect="1"/>
          </p:cNvPicPr>
          <p:nvPr/>
        </p:nvPicPr>
        <p:blipFill>
          <a:blip r:embed="rId5"/>
          <a:stretch>
            <a:fillRect/>
          </a:stretch>
        </p:blipFill>
        <p:spPr>
          <a:xfrm>
            <a:off x="7533140" y="3223916"/>
            <a:ext cx="843558" cy="2437805"/>
          </a:xfrm>
          <a:prstGeom prst="rect">
            <a:avLst/>
          </a:prstGeom>
        </p:spPr>
      </p:pic>
      <p:sp>
        <p:nvSpPr>
          <p:cNvPr id="9" name="TextBox 8"/>
          <p:cNvSpPr txBox="1"/>
          <p:nvPr/>
        </p:nvSpPr>
        <p:spPr>
          <a:xfrm>
            <a:off x="1374166" y="4106692"/>
            <a:ext cx="434734" cy="1003986"/>
          </a:xfrm>
          <a:prstGeom prst="rect">
            <a:avLst/>
          </a:prstGeom>
          <a:noFill/>
        </p:spPr>
        <p:txBody>
          <a:bodyPr vert="eaVert" wrap="square" rtlCol="0">
            <a:spAutoFit/>
          </a:bodyPr>
          <a:lstStyle/>
          <a:p>
            <a:r>
              <a:rPr lang="en-US" sz="1625" dirty="0"/>
              <a:t>Time (s)</a:t>
            </a:r>
            <a:endParaRPr lang="en-GB" sz="1625" dirty="0"/>
          </a:p>
        </p:txBody>
      </p:sp>
      <p:sp>
        <p:nvSpPr>
          <p:cNvPr id="11" name="TextBox 10"/>
          <p:cNvSpPr txBox="1"/>
          <p:nvPr/>
        </p:nvSpPr>
        <p:spPr>
          <a:xfrm>
            <a:off x="1904333" y="5565538"/>
            <a:ext cx="1706777" cy="542584"/>
          </a:xfrm>
          <a:prstGeom prst="rect">
            <a:avLst/>
          </a:prstGeom>
          <a:noFill/>
        </p:spPr>
        <p:txBody>
          <a:bodyPr wrap="square" rtlCol="0">
            <a:spAutoFit/>
          </a:bodyPr>
          <a:lstStyle/>
          <a:p>
            <a:r>
              <a:rPr lang="en-US" sz="1463" dirty="0"/>
              <a:t>Observed BOLD (</a:t>
            </a:r>
            <a:r>
              <a:rPr lang="en-US" sz="1463" dirty="0" err="1"/>
              <a:t>a.u</a:t>
            </a:r>
            <a:r>
              <a:rPr lang="en-US" sz="1463" dirty="0"/>
              <a:t>.)</a:t>
            </a:r>
            <a:endParaRPr lang="en-GB" sz="1463" dirty="0"/>
          </a:p>
        </p:txBody>
      </p:sp>
      <p:sp>
        <p:nvSpPr>
          <p:cNvPr id="12" name="TextBox 11"/>
          <p:cNvSpPr txBox="1"/>
          <p:nvPr/>
        </p:nvSpPr>
        <p:spPr>
          <a:xfrm>
            <a:off x="4531982" y="5595677"/>
            <a:ext cx="1706777" cy="542584"/>
          </a:xfrm>
          <a:prstGeom prst="rect">
            <a:avLst/>
          </a:prstGeom>
          <a:noFill/>
        </p:spPr>
        <p:txBody>
          <a:bodyPr wrap="square" rtlCol="0">
            <a:spAutoFit/>
          </a:bodyPr>
          <a:lstStyle/>
          <a:p>
            <a:r>
              <a:rPr lang="en-US" sz="1463" dirty="0"/>
              <a:t>‘face’ </a:t>
            </a:r>
            <a:r>
              <a:rPr lang="en-US" sz="1463" dirty="0" err="1"/>
              <a:t>regressor</a:t>
            </a:r>
            <a:r>
              <a:rPr lang="en-US" sz="1463" dirty="0"/>
              <a:t> (</a:t>
            </a:r>
            <a:r>
              <a:rPr lang="en-US" sz="1463" dirty="0" err="1"/>
              <a:t>a.u</a:t>
            </a:r>
            <a:r>
              <a:rPr lang="en-US" sz="1463" dirty="0"/>
              <a:t>.)</a:t>
            </a:r>
            <a:endParaRPr lang="en-GB" sz="1463" dirty="0"/>
          </a:p>
        </p:txBody>
      </p:sp>
      <p:sp>
        <p:nvSpPr>
          <p:cNvPr id="13" name="TextBox 12"/>
          <p:cNvSpPr txBox="1"/>
          <p:nvPr/>
        </p:nvSpPr>
        <p:spPr>
          <a:xfrm>
            <a:off x="7335742" y="5610527"/>
            <a:ext cx="1706777" cy="542584"/>
          </a:xfrm>
          <a:prstGeom prst="rect">
            <a:avLst/>
          </a:prstGeom>
          <a:noFill/>
        </p:spPr>
        <p:txBody>
          <a:bodyPr wrap="square" rtlCol="0">
            <a:spAutoFit/>
          </a:bodyPr>
          <a:lstStyle/>
          <a:p>
            <a:r>
              <a:rPr lang="en-US" sz="1463" dirty="0"/>
              <a:t>Residual error</a:t>
            </a:r>
          </a:p>
          <a:p>
            <a:r>
              <a:rPr lang="en-US" sz="1463" dirty="0"/>
              <a:t>(</a:t>
            </a:r>
            <a:r>
              <a:rPr lang="en-US" sz="1463" dirty="0" err="1"/>
              <a:t>a.u</a:t>
            </a:r>
            <a:r>
              <a:rPr lang="en-US" sz="1463" dirty="0"/>
              <a:t>.)</a:t>
            </a:r>
            <a:endParaRPr lang="en-GB" sz="1463" dirty="0"/>
          </a:p>
        </p:txBody>
      </p:sp>
      <p:sp>
        <p:nvSpPr>
          <p:cNvPr id="14" name="TextBox 13"/>
          <p:cNvSpPr txBox="1"/>
          <p:nvPr/>
        </p:nvSpPr>
        <p:spPr>
          <a:xfrm>
            <a:off x="3611110" y="4043381"/>
            <a:ext cx="331160" cy="542456"/>
          </a:xfrm>
          <a:prstGeom prst="rect">
            <a:avLst/>
          </a:prstGeom>
          <a:noFill/>
        </p:spPr>
        <p:txBody>
          <a:bodyPr wrap="square" rtlCol="0">
            <a:spAutoFit/>
          </a:bodyPr>
          <a:lstStyle/>
          <a:p>
            <a:r>
              <a:rPr lang="en-US" sz="2925" dirty="0"/>
              <a:t>=</a:t>
            </a:r>
            <a:endParaRPr lang="en-GB" sz="2925" dirty="0"/>
          </a:p>
        </p:txBody>
      </p:sp>
      <p:sp>
        <p:nvSpPr>
          <p:cNvPr id="15" name="TextBox 14"/>
          <p:cNvSpPr txBox="1"/>
          <p:nvPr/>
        </p:nvSpPr>
        <p:spPr>
          <a:xfrm>
            <a:off x="6957324" y="4023302"/>
            <a:ext cx="331160" cy="542456"/>
          </a:xfrm>
          <a:prstGeom prst="rect">
            <a:avLst/>
          </a:prstGeom>
          <a:noFill/>
        </p:spPr>
        <p:txBody>
          <a:bodyPr wrap="square" rtlCol="0">
            <a:spAutoFit/>
          </a:bodyPr>
          <a:lstStyle/>
          <a:p>
            <a:r>
              <a:rPr lang="en-US" sz="2925" dirty="0"/>
              <a:t>+</a:t>
            </a:r>
            <a:endParaRPr lang="en-GB" sz="2925" dirty="0"/>
          </a:p>
        </p:txBody>
      </p:sp>
      <p:sp>
        <p:nvSpPr>
          <p:cNvPr id="16" name="TextBox 15"/>
          <p:cNvSpPr txBox="1"/>
          <p:nvPr/>
        </p:nvSpPr>
        <p:spPr>
          <a:xfrm>
            <a:off x="5901658" y="4106691"/>
            <a:ext cx="331160" cy="542456"/>
          </a:xfrm>
          <a:prstGeom prst="rect">
            <a:avLst/>
          </a:prstGeom>
          <a:noFill/>
        </p:spPr>
        <p:txBody>
          <a:bodyPr wrap="square" rtlCol="0">
            <a:spAutoFit/>
          </a:bodyPr>
          <a:lstStyle/>
          <a:p>
            <a:r>
              <a:rPr lang="en-US" sz="2925" dirty="0"/>
              <a:t>*</a:t>
            </a:r>
            <a:endParaRPr lang="en-GB" sz="2925" dirty="0"/>
          </a:p>
        </p:txBody>
      </p:sp>
      <p:sp>
        <p:nvSpPr>
          <p:cNvPr id="17" name="TextBox 16"/>
          <p:cNvSpPr txBox="1"/>
          <p:nvPr/>
        </p:nvSpPr>
        <p:spPr>
          <a:xfrm>
            <a:off x="6307809" y="4010192"/>
            <a:ext cx="331160" cy="542456"/>
          </a:xfrm>
          <a:prstGeom prst="rect">
            <a:avLst/>
          </a:prstGeom>
          <a:noFill/>
        </p:spPr>
        <p:txBody>
          <a:bodyPr wrap="square" rtlCol="0">
            <a:spAutoFit/>
          </a:bodyPr>
          <a:lstStyle/>
          <a:p>
            <a:r>
              <a:rPr lang="en-US" sz="2925" dirty="0"/>
              <a:t>1</a:t>
            </a:r>
            <a:endParaRPr lang="en-GB" sz="2925" dirty="0"/>
          </a:p>
        </p:txBody>
      </p:sp>
      <p:sp>
        <p:nvSpPr>
          <p:cNvPr id="18" name="TextBox 17"/>
          <p:cNvSpPr txBox="1"/>
          <p:nvPr/>
        </p:nvSpPr>
        <p:spPr>
          <a:xfrm>
            <a:off x="2530348" y="2668176"/>
            <a:ext cx="1706777" cy="467500"/>
          </a:xfrm>
          <a:prstGeom prst="rect">
            <a:avLst/>
          </a:prstGeom>
          <a:noFill/>
        </p:spPr>
        <p:txBody>
          <a:bodyPr wrap="square" rtlCol="0">
            <a:spAutoFit/>
          </a:bodyPr>
          <a:lstStyle/>
          <a:p>
            <a:r>
              <a:rPr lang="en-US" sz="2438" dirty="0"/>
              <a:t>Y</a:t>
            </a:r>
            <a:endParaRPr lang="en-GB" sz="2438" dirty="0"/>
          </a:p>
        </p:txBody>
      </p:sp>
      <p:sp>
        <p:nvSpPr>
          <p:cNvPr id="19" name="TextBox 18"/>
          <p:cNvSpPr txBox="1"/>
          <p:nvPr/>
        </p:nvSpPr>
        <p:spPr>
          <a:xfrm>
            <a:off x="3611109" y="2560133"/>
            <a:ext cx="331160" cy="542456"/>
          </a:xfrm>
          <a:prstGeom prst="rect">
            <a:avLst/>
          </a:prstGeom>
          <a:noFill/>
        </p:spPr>
        <p:txBody>
          <a:bodyPr wrap="square" rtlCol="0">
            <a:spAutoFit/>
          </a:bodyPr>
          <a:lstStyle/>
          <a:p>
            <a:r>
              <a:rPr lang="en-US" sz="2925" dirty="0"/>
              <a:t>=</a:t>
            </a:r>
            <a:endParaRPr lang="en-GB" sz="2925" dirty="0"/>
          </a:p>
        </p:txBody>
      </p:sp>
      <p:sp>
        <p:nvSpPr>
          <p:cNvPr id="20" name="TextBox 19"/>
          <p:cNvSpPr txBox="1"/>
          <p:nvPr/>
        </p:nvSpPr>
        <p:spPr>
          <a:xfrm>
            <a:off x="4952999" y="2560133"/>
            <a:ext cx="331160" cy="542456"/>
          </a:xfrm>
          <a:prstGeom prst="rect">
            <a:avLst/>
          </a:prstGeom>
          <a:noFill/>
        </p:spPr>
        <p:txBody>
          <a:bodyPr wrap="square" rtlCol="0">
            <a:spAutoFit/>
          </a:bodyPr>
          <a:lstStyle/>
          <a:p>
            <a:r>
              <a:rPr lang="en-US" sz="2925" dirty="0"/>
              <a:t>X</a:t>
            </a:r>
            <a:endParaRPr lang="en-GB" sz="2925" dirty="0"/>
          </a:p>
        </p:txBody>
      </p:sp>
      <p:sp>
        <p:nvSpPr>
          <p:cNvPr id="21" name="TextBox 20"/>
          <p:cNvSpPr txBox="1"/>
          <p:nvPr/>
        </p:nvSpPr>
        <p:spPr>
          <a:xfrm>
            <a:off x="5798911" y="2630665"/>
            <a:ext cx="331160" cy="542456"/>
          </a:xfrm>
          <a:prstGeom prst="rect">
            <a:avLst/>
          </a:prstGeom>
          <a:noFill/>
        </p:spPr>
        <p:txBody>
          <a:bodyPr wrap="square" rtlCol="0">
            <a:spAutoFit/>
          </a:bodyPr>
          <a:lstStyle/>
          <a:p>
            <a:r>
              <a:rPr lang="en-US" sz="2925" dirty="0"/>
              <a:t>*</a:t>
            </a:r>
            <a:endParaRPr lang="en-GB" sz="2925" dirty="0"/>
          </a:p>
        </p:txBody>
      </p:sp>
      <p:sp>
        <p:nvSpPr>
          <p:cNvPr id="22" name="TextBox 21"/>
          <p:cNvSpPr txBox="1"/>
          <p:nvPr/>
        </p:nvSpPr>
        <p:spPr>
          <a:xfrm>
            <a:off x="6275163" y="2582949"/>
            <a:ext cx="331160" cy="542456"/>
          </a:xfrm>
          <a:prstGeom prst="rect">
            <a:avLst/>
          </a:prstGeom>
          <a:noFill/>
        </p:spPr>
        <p:txBody>
          <a:bodyPr wrap="square" rtlCol="0">
            <a:spAutoFit/>
          </a:bodyPr>
          <a:lstStyle/>
          <a:p>
            <a:r>
              <a:rPr lang="el-GR" sz="2925" dirty="0"/>
              <a:t>β</a:t>
            </a:r>
            <a:endParaRPr lang="en-GB" sz="2925" dirty="0"/>
          </a:p>
        </p:txBody>
      </p:sp>
      <p:sp>
        <p:nvSpPr>
          <p:cNvPr id="23" name="TextBox 22"/>
          <p:cNvSpPr txBox="1"/>
          <p:nvPr/>
        </p:nvSpPr>
        <p:spPr>
          <a:xfrm>
            <a:off x="6955309" y="2560133"/>
            <a:ext cx="331160" cy="542456"/>
          </a:xfrm>
          <a:prstGeom prst="rect">
            <a:avLst/>
          </a:prstGeom>
          <a:noFill/>
        </p:spPr>
        <p:txBody>
          <a:bodyPr wrap="square" rtlCol="0">
            <a:spAutoFit/>
          </a:bodyPr>
          <a:lstStyle/>
          <a:p>
            <a:r>
              <a:rPr lang="en-US" sz="2925" dirty="0"/>
              <a:t>+</a:t>
            </a:r>
            <a:endParaRPr lang="en-GB" sz="2925" dirty="0"/>
          </a:p>
        </p:txBody>
      </p:sp>
      <p:sp>
        <p:nvSpPr>
          <p:cNvPr id="24" name="TextBox 23"/>
          <p:cNvSpPr txBox="1"/>
          <p:nvPr/>
        </p:nvSpPr>
        <p:spPr>
          <a:xfrm>
            <a:off x="7769227" y="2552948"/>
            <a:ext cx="331160" cy="542456"/>
          </a:xfrm>
          <a:prstGeom prst="rect">
            <a:avLst/>
          </a:prstGeom>
          <a:noFill/>
        </p:spPr>
        <p:txBody>
          <a:bodyPr wrap="square" rtlCol="0">
            <a:spAutoFit/>
          </a:bodyPr>
          <a:lstStyle/>
          <a:p>
            <a:r>
              <a:rPr lang="el-GR" sz="2925" dirty="0"/>
              <a:t>ε</a:t>
            </a:r>
            <a:endParaRPr lang="en-GB" sz="2925" dirty="0"/>
          </a:p>
        </p:txBody>
      </p:sp>
      <p:sp>
        <p:nvSpPr>
          <p:cNvPr id="26" name="TextBox 25"/>
          <p:cNvSpPr txBox="1"/>
          <p:nvPr/>
        </p:nvSpPr>
        <p:spPr>
          <a:xfrm>
            <a:off x="8211117" y="3043302"/>
            <a:ext cx="589713" cy="342401"/>
          </a:xfrm>
          <a:prstGeom prst="rect">
            <a:avLst/>
          </a:prstGeom>
          <a:noFill/>
        </p:spPr>
        <p:txBody>
          <a:bodyPr wrap="square" rtlCol="0">
            <a:spAutoFit/>
          </a:bodyPr>
          <a:lstStyle/>
          <a:p>
            <a:r>
              <a:rPr lang="en-US" sz="1625" dirty="0">
                <a:solidFill>
                  <a:srgbClr val="0000FF"/>
                </a:solidFill>
              </a:rPr>
              <a:t>0.1</a:t>
            </a:r>
            <a:endParaRPr lang="en-GB" sz="1625" dirty="0">
              <a:solidFill>
                <a:srgbClr val="0000FF"/>
              </a:solidFill>
            </a:endParaRPr>
          </a:p>
        </p:txBody>
      </p:sp>
      <p:cxnSp>
        <p:nvCxnSpPr>
          <p:cNvPr id="28" name="Straight Arrow Connector 27"/>
          <p:cNvCxnSpPr/>
          <p:nvPr/>
        </p:nvCxnSpPr>
        <p:spPr>
          <a:xfrm>
            <a:off x="7769226" y="3223915"/>
            <a:ext cx="389929" cy="0"/>
          </a:xfrm>
          <a:prstGeom prst="straightConnector1">
            <a:avLst/>
          </a:prstGeom>
          <a:ln>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pic>
        <p:nvPicPr>
          <p:cNvPr id="30" name="Picture 29"/>
          <p:cNvPicPr>
            <a:picLocks noChangeAspect="1"/>
          </p:cNvPicPr>
          <p:nvPr/>
        </p:nvPicPr>
        <p:blipFill>
          <a:blip r:embed="rId6"/>
          <a:stretch>
            <a:fillRect/>
          </a:stretch>
        </p:blipFill>
        <p:spPr>
          <a:xfrm>
            <a:off x="89461" y="2822766"/>
            <a:ext cx="1435049" cy="1036035"/>
          </a:xfrm>
          <a:prstGeom prst="rect">
            <a:avLst/>
          </a:prstGeom>
        </p:spPr>
      </p:pic>
      <p:sp>
        <p:nvSpPr>
          <p:cNvPr id="31" name="Rectangle 30"/>
          <p:cNvSpPr/>
          <p:nvPr/>
        </p:nvSpPr>
        <p:spPr>
          <a:xfrm flipV="1">
            <a:off x="1110826" y="3354436"/>
            <a:ext cx="175500" cy="175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2" name="TextBox 31"/>
          <p:cNvSpPr txBox="1"/>
          <p:nvPr/>
        </p:nvSpPr>
        <p:spPr>
          <a:xfrm>
            <a:off x="477048" y="3917673"/>
            <a:ext cx="698799" cy="542584"/>
          </a:xfrm>
          <a:prstGeom prst="rect">
            <a:avLst/>
          </a:prstGeom>
          <a:noFill/>
        </p:spPr>
        <p:txBody>
          <a:bodyPr wrap="square" rtlCol="0">
            <a:spAutoFit/>
          </a:bodyPr>
          <a:lstStyle/>
          <a:p>
            <a:r>
              <a:rPr lang="en-US" sz="1463" dirty="0">
                <a:solidFill>
                  <a:srgbClr val="FF0000"/>
                </a:solidFill>
              </a:rPr>
              <a:t>Visual cortex</a:t>
            </a:r>
            <a:endParaRPr lang="en-GB" sz="1463" dirty="0">
              <a:solidFill>
                <a:srgbClr val="FF0000"/>
              </a:solidFill>
            </a:endParaRPr>
          </a:p>
        </p:txBody>
      </p:sp>
      <p:grpSp>
        <p:nvGrpSpPr>
          <p:cNvPr id="42" name="Group 41"/>
          <p:cNvGrpSpPr/>
          <p:nvPr/>
        </p:nvGrpSpPr>
        <p:grpSpPr>
          <a:xfrm>
            <a:off x="4008712" y="3011748"/>
            <a:ext cx="572691" cy="2432182"/>
            <a:chOff x="4933799" y="2915459"/>
            <a:chExt cx="704850" cy="2993455"/>
          </a:xfrm>
        </p:grpSpPr>
        <p:sp>
          <p:nvSpPr>
            <p:cNvPr id="37" name="Rectangle 36"/>
            <p:cNvSpPr/>
            <p:nvPr/>
          </p:nvSpPr>
          <p:spPr>
            <a:xfrm>
              <a:off x="4950924" y="3514567"/>
              <a:ext cx="666237" cy="55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9" name="Rectangle 38"/>
            <p:cNvSpPr/>
            <p:nvPr/>
          </p:nvSpPr>
          <p:spPr>
            <a:xfrm>
              <a:off x="4938546" y="4700832"/>
              <a:ext cx="666237" cy="55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36" name="Picture 35"/>
            <p:cNvPicPr>
              <a:picLocks noChangeAspect="1"/>
            </p:cNvPicPr>
            <p:nvPr/>
          </p:nvPicPr>
          <p:blipFill>
            <a:blip r:embed="rId7"/>
            <a:stretch>
              <a:fillRect/>
            </a:stretch>
          </p:blipFill>
          <p:spPr>
            <a:xfrm>
              <a:off x="4950924" y="2915459"/>
              <a:ext cx="659634" cy="552493"/>
            </a:xfrm>
            <a:prstGeom prst="rect">
              <a:avLst/>
            </a:prstGeom>
            <a:ln>
              <a:solidFill>
                <a:schemeClr val="tx1"/>
              </a:solidFill>
            </a:ln>
          </p:spPr>
        </p:pic>
        <p:pic>
          <p:nvPicPr>
            <p:cNvPr id="38" name="Picture 37"/>
            <p:cNvPicPr>
              <a:picLocks noChangeAspect="1"/>
            </p:cNvPicPr>
            <p:nvPr/>
          </p:nvPicPr>
          <p:blipFill>
            <a:blip r:embed="rId8"/>
            <a:stretch>
              <a:fillRect/>
            </a:stretch>
          </p:blipFill>
          <p:spPr>
            <a:xfrm>
              <a:off x="4933799" y="4112846"/>
              <a:ext cx="704850" cy="552450"/>
            </a:xfrm>
            <a:prstGeom prst="rect">
              <a:avLst/>
            </a:prstGeom>
          </p:spPr>
        </p:pic>
        <p:pic>
          <p:nvPicPr>
            <p:cNvPr id="40" name="Picture 39"/>
            <p:cNvPicPr>
              <a:picLocks noChangeAspect="1"/>
            </p:cNvPicPr>
            <p:nvPr/>
          </p:nvPicPr>
          <p:blipFill>
            <a:blip r:embed="rId9"/>
            <a:stretch>
              <a:fillRect/>
            </a:stretch>
          </p:blipFill>
          <p:spPr>
            <a:xfrm>
              <a:off x="4933799" y="5310190"/>
              <a:ext cx="670984" cy="598724"/>
            </a:xfrm>
            <a:prstGeom prst="rect">
              <a:avLst/>
            </a:prstGeom>
          </p:spPr>
        </p:pic>
      </p:grpSp>
    </p:spTree>
    <p:extLst>
      <p:ext uri="{BB962C8B-B14F-4D97-AF65-F5344CB8AC3E}">
        <p14:creationId xmlns:p14="http://schemas.microsoft.com/office/powerpoint/2010/main" val="255194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voxel</a:t>
            </a:r>
            <a:endParaRPr lang="en-GB" dirty="0"/>
          </a:p>
        </p:txBody>
      </p:sp>
      <p:sp>
        <p:nvSpPr>
          <p:cNvPr id="3" name="Content Placeholder 2"/>
          <p:cNvSpPr>
            <a:spLocks noGrp="1"/>
          </p:cNvSpPr>
          <p:nvPr>
            <p:ph idx="1"/>
          </p:nvPr>
        </p:nvSpPr>
        <p:spPr/>
        <p:txBody>
          <a:bodyPr/>
          <a:lstStyle/>
          <a:p>
            <a:r>
              <a:rPr lang="en-US" dirty="0" smtClean="0"/>
              <a:t>If neural activity is independent of  experimental variable, </a:t>
            </a:r>
            <a:r>
              <a:rPr lang="el-GR" dirty="0" smtClean="0"/>
              <a:t>β</a:t>
            </a:r>
            <a:r>
              <a:rPr lang="en-GB" dirty="0" smtClean="0"/>
              <a:t> will be small and </a:t>
            </a:r>
            <a:r>
              <a:rPr lang="el-GR" dirty="0" smtClean="0"/>
              <a:t>ε</a:t>
            </a:r>
            <a:r>
              <a:rPr lang="en-GB" dirty="0" smtClean="0"/>
              <a:t> will be large</a:t>
            </a:r>
          </a:p>
        </p:txBody>
      </p:sp>
      <p:pic>
        <p:nvPicPr>
          <p:cNvPr id="6" name="Picture 5"/>
          <p:cNvPicPr>
            <a:picLocks noChangeAspect="1"/>
          </p:cNvPicPr>
          <p:nvPr/>
        </p:nvPicPr>
        <p:blipFill>
          <a:blip r:embed="rId3"/>
          <a:stretch>
            <a:fillRect/>
          </a:stretch>
        </p:blipFill>
        <p:spPr>
          <a:xfrm>
            <a:off x="4531981" y="3043302"/>
            <a:ext cx="1238250" cy="2484239"/>
          </a:xfrm>
          <a:prstGeom prst="rect">
            <a:avLst/>
          </a:prstGeom>
        </p:spPr>
      </p:pic>
      <p:sp>
        <p:nvSpPr>
          <p:cNvPr id="9" name="TextBox 8"/>
          <p:cNvSpPr txBox="1"/>
          <p:nvPr/>
        </p:nvSpPr>
        <p:spPr>
          <a:xfrm>
            <a:off x="1279771" y="4106692"/>
            <a:ext cx="434734" cy="1003986"/>
          </a:xfrm>
          <a:prstGeom prst="rect">
            <a:avLst/>
          </a:prstGeom>
          <a:noFill/>
        </p:spPr>
        <p:txBody>
          <a:bodyPr vert="eaVert" wrap="square" rtlCol="0">
            <a:spAutoFit/>
          </a:bodyPr>
          <a:lstStyle/>
          <a:p>
            <a:r>
              <a:rPr lang="en-US" sz="1625" dirty="0"/>
              <a:t>Time (s)</a:t>
            </a:r>
            <a:endParaRPr lang="en-GB" sz="1625" dirty="0"/>
          </a:p>
        </p:txBody>
      </p:sp>
      <p:sp>
        <p:nvSpPr>
          <p:cNvPr id="11" name="TextBox 10"/>
          <p:cNvSpPr txBox="1"/>
          <p:nvPr/>
        </p:nvSpPr>
        <p:spPr>
          <a:xfrm>
            <a:off x="1904333" y="5565538"/>
            <a:ext cx="1706777" cy="542584"/>
          </a:xfrm>
          <a:prstGeom prst="rect">
            <a:avLst/>
          </a:prstGeom>
          <a:noFill/>
        </p:spPr>
        <p:txBody>
          <a:bodyPr wrap="square" rtlCol="0">
            <a:spAutoFit/>
          </a:bodyPr>
          <a:lstStyle/>
          <a:p>
            <a:r>
              <a:rPr lang="en-US" sz="1463" dirty="0"/>
              <a:t>Observed BOLD (</a:t>
            </a:r>
            <a:r>
              <a:rPr lang="en-US" sz="1463" dirty="0" err="1"/>
              <a:t>a.u</a:t>
            </a:r>
            <a:r>
              <a:rPr lang="en-US" sz="1463" dirty="0"/>
              <a:t>.)</a:t>
            </a:r>
            <a:endParaRPr lang="en-GB" sz="1463" dirty="0"/>
          </a:p>
        </p:txBody>
      </p:sp>
      <p:sp>
        <p:nvSpPr>
          <p:cNvPr id="12" name="TextBox 11"/>
          <p:cNvSpPr txBox="1"/>
          <p:nvPr/>
        </p:nvSpPr>
        <p:spPr>
          <a:xfrm>
            <a:off x="4531982" y="5595677"/>
            <a:ext cx="1706777" cy="542584"/>
          </a:xfrm>
          <a:prstGeom prst="rect">
            <a:avLst/>
          </a:prstGeom>
          <a:noFill/>
        </p:spPr>
        <p:txBody>
          <a:bodyPr wrap="square" rtlCol="0">
            <a:spAutoFit/>
          </a:bodyPr>
          <a:lstStyle/>
          <a:p>
            <a:r>
              <a:rPr lang="en-US" sz="1463" dirty="0"/>
              <a:t>‘face’ </a:t>
            </a:r>
            <a:r>
              <a:rPr lang="en-US" sz="1463" dirty="0" err="1"/>
              <a:t>regressor</a:t>
            </a:r>
            <a:r>
              <a:rPr lang="en-US" sz="1463" dirty="0"/>
              <a:t> (</a:t>
            </a:r>
            <a:r>
              <a:rPr lang="en-US" sz="1463" dirty="0" err="1"/>
              <a:t>a.u</a:t>
            </a:r>
            <a:r>
              <a:rPr lang="en-US" sz="1463" dirty="0"/>
              <a:t>.)</a:t>
            </a:r>
            <a:endParaRPr lang="en-GB" sz="1463" dirty="0"/>
          </a:p>
        </p:txBody>
      </p:sp>
      <p:sp>
        <p:nvSpPr>
          <p:cNvPr id="13" name="TextBox 12"/>
          <p:cNvSpPr txBox="1"/>
          <p:nvPr/>
        </p:nvSpPr>
        <p:spPr>
          <a:xfrm>
            <a:off x="7335742" y="5610527"/>
            <a:ext cx="1706777" cy="542584"/>
          </a:xfrm>
          <a:prstGeom prst="rect">
            <a:avLst/>
          </a:prstGeom>
          <a:noFill/>
        </p:spPr>
        <p:txBody>
          <a:bodyPr wrap="square" rtlCol="0">
            <a:spAutoFit/>
          </a:bodyPr>
          <a:lstStyle/>
          <a:p>
            <a:r>
              <a:rPr lang="en-US" sz="1463" dirty="0"/>
              <a:t>Residual error</a:t>
            </a:r>
          </a:p>
          <a:p>
            <a:r>
              <a:rPr lang="en-US" sz="1463" dirty="0"/>
              <a:t>(</a:t>
            </a:r>
            <a:r>
              <a:rPr lang="en-US" sz="1463" dirty="0" err="1"/>
              <a:t>a.u</a:t>
            </a:r>
            <a:r>
              <a:rPr lang="en-US" sz="1463" dirty="0"/>
              <a:t>.)</a:t>
            </a:r>
            <a:endParaRPr lang="en-GB" sz="1463" dirty="0"/>
          </a:p>
        </p:txBody>
      </p:sp>
      <p:sp>
        <p:nvSpPr>
          <p:cNvPr id="14" name="TextBox 13"/>
          <p:cNvSpPr txBox="1"/>
          <p:nvPr/>
        </p:nvSpPr>
        <p:spPr>
          <a:xfrm>
            <a:off x="3611110" y="4043381"/>
            <a:ext cx="331160" cy="542456"/>
          </a:xfrm>
          <a:prstGeom prst="rect">
            <a:avLst/>
          </a:prstGeom>
          <a:noFill/>
        </p:spPr>
        <p:txBody>
          <a:bodyPr wrap="square" rtlCol="0">
            <a:spAutoFit/>
          </a:bodyPr>
          <a:lstStyle/>
          <a:p>
            <a:r>
              <a:rPr lang="en-US" sz="2925" dirty="0"/>
              <a:t>=</a:t>
            </a:r>
            <a:endParaRPr lang="en-GB" sz="2925" dirty="0"/>
          </a:p>
        </p:txBody>
      </p:sp>
      <p:sp>
        <p:nvSpPr>
          <p:cNvPr id="15" name="TextBox 14"/>
          <p:cNvSpPr txBox="1"/>
          <p:nvPr/>
        </p:nvSpPr>
        <p:spPr>
          <a:xfrm>
            <a:off x="6957324" y="4023302"/>
            <a:ext cx="331160" cy="542456"/>
          </a:xfrm>
          <a:prstGeom prst="rect">
            <a:avLst/>
          </a:prstGeom>
          <a:noFill/>
        </p:spPr>
        <p:txBody>
          <a:bodyPr wrap="square" rtlCol="0">
            <a:spAutoFit/>
          </a:bodyPr>
          <a:lstStyle/>
          <a:p>
            <a:r>
              <a:rPr lang="en-US" sz="2925" dirty="0"/>
              <a:t>+</a:t>
            </a:r>
            <a:endParaRPr lang="en-GB" sz="2925" dirty="0"/>
          </a:p>
        </p:txBody>
      </p:sp>
      <p:sp>
        <p:nvSpPr>
          <p:cNvPr id="16" name="TextBox 15"/>
          <p:cNvSpPr txBox="1"/>
          <p:nvPr/>
        </p:nvSpPr>
        <p:spPr>
          <a:xfrm>
            <a:off x="5901658" y="4106691"/>
            <a:ext cx="331160" cy="542456"/>
          </a:xfrm>
          <a:prstGeom prst="rect">
            <a:avLst/>
          </a:prstGeom>
          <a:noFill/>
        </p:spPr>
        <p:txBody>
          <a:bodyPr wrap="square" rtlCol="0">
            <a:spAutoFit/>
          </a:bodyPr>
          <a:lstStyle/>
          <a:p>
            <a:r>
              <a:rPr lang="en-US" sz="2925" dirty="0"/>
              <a:t>*</a:t>
            </a:r>
            <a:endParaRPr lang="en-GB" sz="2925" dirty="0"/>
          </a:p>
        </p:txBody>
      </p:sp>
      <p:sp>
        <p:nvSpPr>
          <p:cNvPr id="17" name="TextBox 16"/>
          <p:cNvSpPr txBox="1"/>
          <p:nvPr/>
        </p:nvSpPr>
        <p:spPr>
          <a:xfrm>
            <a:off x="6307808" y="4010192"/>
            <a:ext cx="719184" cy="542456"/>
          </a:xfrm>
          <a:prstGeom prst="rect">
            <a:avLst/>
          </a:prstGeom>
          <a:noFill/>
        </p:spPr>
        <p:txBody>
          <a:bodyPr wrap="square" rtlCol="0">
            <a:spAutoFit/>
          </a:bodyPr>
          <a:lstStyle/>
          <a:p>
            <a:r>
              <a:rPr lang="en-US" sz="2925" dirty="0"/>
              <a:t>0.1</a:t>
            </a:r>
            <a:endParaRPr lang="en-GB" sz="2925" dirty="0"/>
          </a:p>
        </p:txBody>
      </p:sp>
      <p:pic>
        <p:nvPicPr>
          <p:cNvPr id="8" name="Picture 7"/>
          <p:cNvPicPr>
            <a:picLocks noChangeAspect="1"/>
          </p:cNvPicPr>
          <p:nvPr/>
        </p:nvPicPr>
        <p:blipFill>
          <a:blip r:embed="rId4"/>
          <a:stretch>
            <a:fillRect/>
          </a:stretch>
        </p:blipFill>
        <p:spPr>
          <a:xfrm>
            <a:off x="7328565" y="3031871"/>
            <a:ext cx="1176338" cy="2430066"/>
          </a:xfrm>
          <a:prstGeom prst="rect">
            <a:avLst/>
          </a:prstGeom>
        </p:spPr>
      </p:pic>
      <p:pic>
        <p:nvPicPr>
          <p:cNvPr id="10" name="Picture 9"/>
          <p:cNvPicPr>
            <a:picLocks noChangeAspect="1"/>
          </p:cNvPicPr>
          <p:nvPr/>
        </p:nvPicPr>
        <p:blipFill>
          <a:blip r:embed="rId5"/>
          <a:stretch>
            <a:fillRect/>
          </a:stretch>
        </p:blipFill>
        <p:spPr>
          <a:xfrm>
            <a:off x="1937799" y="3094790"/>
            <a:ext cx="1238250" cy="2422327"/>
          </a:xfrm>
          <a:prstGeom prst="rect">
            <a:avLst/>
          </a:prstGeom>
        </p:spPr>
      </p:pic>
      <p:sp>
        <p:nvSpPr>
          <p:cNvPr id="18" name="TextBox 17"/>
          <p:cNvSpPr txBox="1"/>
          <p:nvPr/>
        </p:nvSpPr>
        <p:spPr>
          <a:xfrm>
            <a:off x="8398882" y="2795032"/>
            <a:ext cx="589713" cy="342401"/>
          </a:xfrm>
          <a:prstGeom prst="rect">
            <a:avLst/>
          </a:prstGeom>
          <a:noFill/>
        </p:spPr>
        <p:txBody>
          <a:bodyPr wrap="square" rtlCol="0">
            <a:spAutoFit/>
          </a:bodyPr>
          <a:lstStyle/>
          <a:p>
            <a:r>
              <a:rPr lang="en-US" sz="1625" dirty="0">
                <a:solidFill>
                  <a:srgbClr val="0000FF"/>
                </a:solidFill>
              </a:rPr>
              <a:t>0.3</a:t>
            </a:r>
            <a:endParaRPr lang="en-GB" sz="1625" dirty="0">
              <a:solidFill>
                <a:srgbClr val="0000FF"/>
              </a:solidFill>
            </a:endParaRPr>
          </a:p>
        </p:txBody>
      </p:sp>
      <p:cxnSp>
        <p:nvCxnSpPr>
          <p:cNvPr id="19" name="Straight Arrow Connector 18"/>
          <p:cNvCxnSpPr/>
          <p:nvPr/>
        </p:nvCxnSpPr>
        <p:spPr>
          <a:xfrm>
            <a:off x="7497076" y="2937041"/>
            <a:ext cx="760500" cy="0"/>
          </a:xfrm>
          <a:prstGeom prst="straightConnector1">
            <a:avLst/>
          </a:prstGeom>
          <a:ln>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6"/>
          <a:stretch>
            <a:fillRect/>
          </a:stretch>
        </p:blipFill>
        <p:spPr>
          <a:xfrm>
            <a:off x="89461" y="2822766"/>
            <a:ext cx="1435049" cy="1036035"/>
          </a:xfrm>
          <a:prstGeom prst="rect">
            <a:avLst/>
          </a:prstGeom>
        </p:spPr>
      </p:pic>
      <p:sp>
        <p:nvSpPr>
          <p:cNvPr id="22" name="Rectangle 21"/>
          <p:cNvSpPr/>
          <p:nvPr/>
        </p:nvSpPr>
        <p:spPr>
          <a:xfrm flipV="1">
            <a:off x="568672" y="2912680"/>
            <a:ext cx="175500" cy="175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rgbClr val="FF0000"/>
              </a:solidFill>
            </a:endParaRPr>
          </a:p>
        </p:txBody>
      </p:sp>
      <p:grpSp>
        <p:nvGrpSpPr>
          <p:cNvPr id="32" name="Group 31"/>
          <p:cNvGrpSpPr/>
          <p:nvPr/>
        </p:nvGrpSpPr>
        <p:grpSpPr>
          <a:xfrm>
            <a:off x="4008712" y="3011748"/>
            <a:ext cx="572691" cy="2432182"/>
            <a:chOff x="4933799" y="2915459"/>
            <a:chExt cx="704850" cy="2993455"/>
          </a:xfrm>
        </p:grpSpPr>
        <p:sp>
          <p:nvSpPr>
            <p:cNvPr id="33" name="Rectangle 32"/>
            <p:cNvSpPr/>
            <p:nvPr/>
          </p:nvSpPr>
          <p:spPr>
            <a:xfrm>
              <a:off x="4950924" y="3514567"/>
              <a:ext cx="666237" cy="55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4" name="Rectangle 33"/>
            <p:cNvSpPr/>
            <p:nvPr/>
          </p:nvSpPr>
          <p:spPr>
            <a:xfrm>
              <a:off x="4938546" y="4700832"/>
              <a:ext cx="666237" cy="55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35" name="Picture 34"/>
            <p:cNvPicPr>
              <a:picLocks noChangeAspect="1"/>
            </p:cNvPicPr>
            <p:nvPr/>
          </p:nvPicPr>
          <p:blipFill>
            <a:blip r:embed="rId7"/>
            <a:stretch>
              <a:fillRect/>
            </a:stretch>
          </p:blipFill>
          <p:spPr>
            <a:xfrm>
              <a:off x="4950924" y="2915459"/>
              <a:ext cx="659634" cy="552493"/>
            </a:xfrm>
            <a:prstGeom prst="rect">
              <a:avLst/>
            </a:prstGeom>
            <a:ln>
              <a:solidFill>
                <a:schemeClr val="tx1"/>
              </a:solidFill>
            </a:ln>
          </p:spPr>
        </p:pic>
        <p:pic>
          <p:nvPicPr>
            <p:cNvPr id="36" name="Picture 35"/>
            <p:cNvPicPr>
              <a:picLocks noChangeAspect="1"/>
            </p:cNvPicPr>
            <p:nvPr/>
          </p:nvPicPr>
          <p:blipFill>
            <a:blip r:embed="rId8"/>
            <a:stretch>
              <a:fillRect/>
            </a:stretch>
          </p:blipFill>
          <p:spPr>
            <a:xfrm>
              <a:off x="4933799" y="4112846"/>
              <a:ext cx="704850" cy="552450"/>
            </a:xfrm>
            <a:prstGeom prst="rect">
              <a:avLst/>
            </a:prstGeom>
          </p:spPr>
        </p:pic>
        <p:pic>
          <p:nvPicPr>
            <p:cNvPr id="37" name="Picture 36"/>
            <p:cNvPicPr>
              <a:picLocks noChangeAspect="1"/>
            </p:cNvPicPr>
            <p:nvPr/>
          </p:nvPicPr>
          <p:blipFill>
            <a:blip r:embed="rId9"/>
            <a:stretch>
              <a:fillRect/>
            </a:stretch>
          </p:blipFill>
          <p:spPr>
            <a:xfrm>
              <a:off x="4933799" y="5310190"/>
              <a:ext cx="670984" cy="598724"/>
            </a:xfrm>
            <a:prstGeom prst="rect">
              <a:avLst/>
            </a:prstGeom>
          </p:spPr>
        </p:pic>
      </p:grpSp>
      <p:sp>
        <p:nvSpPr>
          <p:cNvPr id="38" name="TextBox 37"/>
          <p:cNvSpPr txBox="1"/>
          <p:nvPr/>
        </p:nvSpPr>
        <p:spPr>
          <a:xfrm>
            <a:off x="88610" y="4023302"/>
            <a:ext cx="924211" cy="542584"/>
          </a:xfrm>
          <a:prstGeom prst="rect">
            <a:avLst/>
          </a:prstGeom>
          <a:noFill/>
        </p:spPr>
        <p:txBody>
          <a:bodyPr wrap="square" rtlCol="0">
            <a:spAutoFit/>
          </a:bodyPr>
          <a:lstStyle/>
          <a:p>
            <a:r>
              <a:rPr lang="en-US" sz="1463" dirty="0">
                <a:solidFill>
                  <a:srgbClr val="FF0000"/>
                </a:solidFill>
              </a:rPr>
              <a:t>Frontal temporal</a:t>
            </a:r>
            <a:endParaRPr lang="en-GB" sz="1463" dirty="0">
              <a:solidFill>
                <a:srgbClr val="FF0000"/>
              </a:solidFill>
            </a:endParaRPr>
          </a:p>
        </p:txBody>
      </p:sp>
    </p:spTree>
    <p:extLst>
      <p:ext uri="{BB962C8B-B14F-4D97-AF65-F5344CB8AC3E}">
        <p14:creationId xmlns:p14="http://schemas.microsoft.com/office/powerpoint/2010/main" val="2275500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lumMod val="60000"/>
                <a:lumOff val="40000"/>
              </a:schemeClr>
            </a:solidFill>
          </a:ln>
        </p:spPr>
        <p:txBody>
          <a:bodyPr/>
          <a:lstStyle/>
          <a:p>
            <a:r>
              <a:rPr lang="en-US" dirty="0" smtClean="0"/>
              <a:t>Goodness of fitting</a:t>
            </a:r>
            <a:endParaRPr lang="en-GB" dirty="0"/>
          </a:p>
        </p:txBody>
      </p:sp>
      <p:sp>
        <p:nvSpPr>
          <p:cNvPr id="3" name="Content Placeholder 2"/>
          <p:cNvSpPr>
            <a:spLocks noGrp="1"/>
          </p:cNvSpPr>
          <p:nvPr>
            <p:ph idx="1"/>
          </p:nvPr>
        </p:nvSpPr>
        <p:spPr/>
        <p:txBody>
          <a:bodyPr/>
          <a:lstStyle/>
          <a:p>
            <a:r>
              <a:rPr lang="en-US" dirty="0" smtClean="0"/>
              <a:t>Remember! The ratio of </a:t>
            </a:r>
            <a:r>
              <a:rPr lang="el-GR" dirty="0" smtClean="0"/>
              <a:t>β</a:t>
            </a:r>
            <a:r>
              <a:rPr lang="en-GB" dirty="0" smtClean="0"/>
              <a:t> and </a:t>
            </a:r>
            <a:r>
              <a:rPr lang="el-GR" dirty="0" smtClean="0"/>
              <a:t>ε</a:t>
            </a:r>
            <a:r>
              <a:rPr lang="en-GB" dirty="0"/>
              <a:t> </a:t>
            </a:r>
            <a:r>
              <a:rPr lang="en-GB" dirty="0" smtClean="0"/>
              <a:t>is important. Even when the model X does not explain the data Y well, </a:t>
            </a:r>
            <a:r>
              <a:rPr lang="el-GR" dirty="0"/>
              <a:t>β </a:t>
            </a:r>
            <a:r>
              <a:rPr lang="en-US" dirty="0" smtClean="0"/>
              <a:t>can be large.</a:t>
            </a:r>
            <a:endParaRPr lang="en-GB" dirty="0" smtClean="0"/>
          </a:p>
        </p:txBody>
      </p:sp>
      <p:pic>
        <p:nvPicPr>
          <p:cNvPr id="6" name="Picture 5"/>
          <p:cNvPicPr>
            <a:picLocks noChangeAspect="1"/>
          </p:cNvPicPr>
          <p:nvPr/>
        </p:nvPicPr>
        <p:blipFill>
          <a:blip r:embed="rId3"/>
          <a:stretch>
            <a:fillRect/>
          </a:stretch>
        </p:blipFill>
        <p:spPr>
          <a:xfrm>
            <a:off x="4516198" y="3099128"/>
            <a:ext cx="1238250" cy="2484239"/>
          </a:xfrm>
          <a:prstGeom prst="rect">
            <a:avLst/>
          </a:prstGeom>
        </p:spPr>
      </p:pic>
      <p:sp>
        <p:nvSpPr>
          <p:cNvPr id="9" name="TextBox 8"/>
          <p:cNvSpPr txBox="1"/>
          <p:nvPr/>
        </p:nvSpPr>
        <p:spPr>
          <a:xfrm>
            <a:off x="1279771" y="4106692"/>
            <a:ext cx="434734" cy="1003986"/>
          </a:xfrm>
          <a:prstGeom prst="rect">
            <a:avLst/>
          </a:prstGeom>
          <a:noFill/>
        </p:spPr>
        <p:txBody>
          <a:bodyPr vert="eaVert" wrap="square" rtlCol="0">
            <a:spAutoFit/>
          </a:bodyPr>
          <a:lstStyle/>
          <a:p>
            <a:r>
              <a:rPr lang="en-US" sz="1625" dirty="0"/>
              <a:t>Time (s)</a:t>
            </a:r>
            <a:endParaRPr lang="en-GB" sz="1625" dirty="0"/>
          </a:p>
        </p:txBody>
      </p:sp>
      <p:sp>
        <p:nvSpPr>
          <p:cNvPr id="11" name="TextBox 10"/>
          <p:cNvSpPr txBox="1"/>
          <p:nvPr/>
        </p:nvSpPr>
        <p:spPr>
          <a:xfrm>
            <a:off x="1904333" y="5565538"/>
            <a:ext cx="1706777" cy="542584"/>
          </a:xfrm>
          <a:prstGeom prst="rect">
            <a:avLst/>
          </a:prstGeom>
          <a:noFill/>
        </p:spPr>
        <p:txBody>
          <a:bodyPr wrap="square" rtlCol="0">
            <a:spAutoFit/>
          </a:bodyPr>
          <a:lstStyle/>
          <a:p>
            <a:r>
              <a:rPr lang="en-US" sz="1463" dirty="0"/>
              <a:t>Observed BOLD (</a:t>
            </a:r>
            <a:r>
              <a:rPr lang="en-US" sz="1463" dirty="0" err="1"/>
              <a:t>a.u</a:t>
            </a:r>
            <a:r>
              <a:rPr lang="en-US" sz="1463" dirty="0"/>
              <a:t>.)</a:t>
            </a:r>
            <a:endParaRPr lang="en-GB" sz="1463" dirty="0"/>
          </a:p>
        </p:txBody>
      </p:sp>
      <p:sp>
        <p:nvSpPr>
          <p:cNvPr id="12" name="TextBox 11"/>
          <p:cNvSpPr txBox="1"/>
          <p:nvPr/>
        </p:nvSpPr>
        <p:spPr>
          <a:xfrm>
            <a:off x="4531982" y="5595677"/>
            <a:ext cx="1706777" cy="542584"/>
          </a:xfrm>
          <a:prstGeom prst="rect">
            <a:avLst/>
          </a:prstGeom>
          <a:noFill/>
        </p:spPr>
        <p:txBody>
          <a:bodyPr wrap="square" rtlCol="0">
            <a:spAutoFit/>
          </a:bodyPr>
          <a:lstStyle/>
          <a:p>
            <a:r>
              <a:rPr lang="en-US" sz="1463" dirty="0"/>
              <a:t>‘face’ </a:t>
            </a:r>
            <a:r>
              <a:rPr lang="en-US" sz="1463" dirty="0" err="1"/>
              <a:t>regressor</a:t>
            </a:r>
            <a:r>
              <a:rPr lang="en-US" sz="1463" dirty="0"/>
              <a:t> (</a:t>
            </a:r>
            <a:r>
              <a:rPr lang="en-US" sz="1463" dirty="0" err="1"/>
              <a:t>a.u</a:t>
            </a:r>
            <a:r>
              <a:rPr lang="en-US" sz="1463" dirty="0"/>
              <a:t>.)</a:t>
            </a:r>
            <a:endParaRPr lang="en-GB" sz="1463" dirty="0"/>
          </a:p>
        </p:txBody>
      </p:sp>
      <p:sp>
        <p:nvSpPr>
          <p:cNvPr id="13" name="TextBox 12"/>
          <p:cNvSpPr txBox="1"/>
          <p:nvPr/>
        </p:nvSpPr>
        <p:spPr>
          <a:xfrm>
            <a:off x="7335742" y="5610527"/>
            <a:ext cx="1706777" cy="542584"/>
          </a:xfrm>
          <a:prstGeom prst="rect">
            <a:avLst/>
          </a:prstGeom>
          <a:noFill/>
        </p:spPr>
        <p:txBody>
          <a:bodyPr wrap="square" rtlCol="0">
            <a:spAutoFit/>
          </a:bodyPr>
          <a:lstStyle/>
          <a:p>
            <a:r>
              <a:rPr lang="en-US" sz="1463" dirty="0"/>
              <a:t>Residual error</a:t>
            </a:r>
          </a:p>
          <a:p>
            <a:r>
              <a:rPr lang="en-US" sz="1463" dirty="0"/>
              <a:t>(</a:t>
            </a:r>
            <a:r>
              <a:rPr lang="en-US" sz="1463" dirty="0" err="1"/>
              <a:t>a.u</a:t>
            </a:r>
            <a:r>
              <a:rPr lang="en-US" sz="1463" dirty="0"/>
              <a:t>.)</a:t>
            </a:r>
            <a:endParaRPr lang="en-GB" sz="1463" dirty="0"/>
          </a:p>
        </p:txBody>
      </p:sp>
      <p:sp>
        <p:nvSpPr>
          <p:cNvPr id="14" name="TextBox 13"/>
          <p:cNvSpPr txBox="1"/>
          <p:nvPr/>
        </p:nvSpPr>
        <p:spPr>
          <a:xfrm>
            <a:off x="3611110" y="4043381"/>
            <a:ext cx="331160" cy="542456"/>
          </a:xfrm>
          <a:prstGeom prst="rect">
            <a:avLst/>
          </a:prstGeom>
          <a:noFill/>
        </p:spPr>
        <p:txBody>
          <a:bodyPr wrap="square" rtlCol="0">
            <a:spAutoFit/>
          </a:bodyPr>
          <a:lstStyle/>
          <a:p>
            <a:r>
              <a:rPr lang="en-US" sz="2925" dirty="0"/>
              <a:t>=</a:t>
            </a:r>
            <a:endParaRPr lang="en-GB" sz="2925" dirty="0"/>
          </a:p>
        </p:txBody>
      </p:sp>
      <p:sp>
        <p:nvSpPr>
          <p:cNvPr id="15" name="TextBox 14"/>
          <p:cNvSpPr txBox="1"/>
          <p:nvPr/>
        </p:nvSpPr>
        <p:spPr>
          <a:xfrm>
            <a:off x="6957324" y="4023302"/>
            <a:ext cx="331160" cy="542456"/>
          </a:xfrm>
          <a:prstGeom prst="rect">
            <a:avLst/>
          </a:prstGeom>
          <a:noFill/>
        </p:spPr>
        <p:txBody>
          <a:bodyPr wrap="square" rtlCol="0">
            <a:spAutoFit/>
          </a:bodyPr>
          <a:lstStyle/>
          <a:p>
            <a:r>
              <a:rPr lang="en-US" sz="2925" dirty="0"/>
              <a:t>+</a:t>
            </a:r>
            <a:endParaRPr lang="en-GB" sz="2925" dirty="0"/>
          </a:p>
        </p:txBody>
      </p:sp>
      <p:sp>
        <p:nvSpPr>
          <p:cNvPr id="16" name="TextBox 15"/>
          <p:cNvSpPr txBox="1"/>
          <p:nvPr/>
        </p:nvSpPr>
        <p:spPr>
          <a:xfrm>
            <a:off x="5901658" y="4106691"/>
            <a:ext cx="331160" cy="542456"/>
          </a:xfrm>
          <a:prstGeom prst="rect">
            <a:avLst/>
          </a:prstGeom>
          <a:noFill/>
        </p:spPr>
        <p:txBody>
          <a:bodyPr wrap="square" rtlCol="0">
            <a:spAutoFit/>
          </a:bodyPr>
          <a:lstStyle/>
          <a:p>
            <a:r>
              <a:rPr lang="en-US" sz="2925" dirty="0"/>
              <a:t>*</a:t>
            </a:r>
            <a:endParaRPr lang="en-GB" sz="2925" dirty="0"/>
          </a:p>
        </p:txBody>
      </p:sp>
      <p:sp>
        <p:nvSpPr>
          <p:cNvPr id="17" name="TextBox 16"/>
          <p:cNvSpPr txBox="1"/>
          <p:nvPr/>
        </p:nvSpPr>
        <p:spPr>
          <a:xfrm>
            <a:off x="6275163" y="4023302"/>
            <a:ext cx="331160" cy="542456"/>
          </a:xfrm>
          <a:prstGeom prst="rect">
            <a:avLst/>
          </a:prstGeom>
          <a:noFill/>
        </p:spPr>
        <p:txBody>
          <a:bodyPr wrap="square" rtlCol="0">
            <a:spAutoFit/>
          </a:bodyPr>
          <a:lstStyle/>
          <a:p>
            <a:r>
              <a:rPr lang="en-US" sz="2925" dirty="0"/>
              <a:t>5</a:t>
            </a:r>
            <a:endParaRPr lang="en-GB" sz="2925" dirty="0"/>
          </a:p>
        </p:txBody>
      </p:sp>
      <p:sp>
        <p:nvSpPr>
          <p:cNvPr id="18" name="TextBox 17"/>
          <p:cNvSpPr txBox="1"/>
          <p:nvPr/>
        </p:nvSpPr>
        <p:spPr>
          <a:xfrm>
            <a:off x="2530348" y="2668176"/>
            <a:ext cx="1706777" cy="467500"/>
          </a:xfrm>
          <a:prstGeom prst="rect">
            <a:avLst/>
          </a:prstGeom>
          <a:noFill/>
        </p:spPr>
        <p:txBody>
          <a:bodyPr wrap="square" rtlCol="0">
            <a:spAutoFit/>
          </a:bodyPr>
          <a:lstStyle/>
          <a:p>
            <a:r>
              <a:rPr lang="en-US" sz="2438" dirty="0"/>
              <a:t>Y</a:t>
            </a:r>
            <a:endParaRPr lang="en-GB" sz="2438" dirty="0"/>
          </a:p>
        </p:txBody>
      </p:sp>
      <p:sp>
        <p:nvSpPr>
          <p:cNvPr id="19" name="TextBox 18"/>
          <p:cNvSpPr txBox="1"/>
          <p:nvPr/>
        </p:nvSpPr>
        <p:spPr>
          <a:xfrm>
            <a:off x="3611109" y="2560133"/>
            <a:ext cx="331160" cy="542456"/>
          </a:xfrm>
          <a:prstGeom prst="rect">
            <a:avLst/>
          </a:prstGeom>
          <a:noFill/>
        </p:spPr>
        <p:txBody>
          <a:bodyPr wrap="square" rtlCol="0">
            <a:spAutoFit/>
          </a:bodyPr>
          <a:lstStyle/>
          <a:p>
            <a:r>
              <a:rPr lang="en-US" sz="2925" dirty="0"/>
              <a:t>=</a:t>
            </a:r>
            <a:endParaRPr lang="en-GB" sz="2925" dirty="0"/>
          </a:p>
        </p:txBody>
      </p:sp>
      <p:sp>
        <p:nvSpPr>
          <p:cNvPr id="20" name="TextBox 19"/>
          <p:cNvSpPr txBox="1"/>
          <p:nvPr/>
        </p:nvSpPr>
        <p:spPr>
          <a:xfrm>
            <a:off x="4952999" y="2560133"/>
            <a:ext cx="331160" cy="542456"/>
          </a:xfrm>
          <a:prstGeom prst="rect">
            <a:avLst/>
          </a:prstGeom>
          <a:noFill/>
        </p:spPr>
        <p:txBody>
          <a:bodyPr wrap="square" rtlCol="0">
            <a:spAutoFit/>
          </a:bodyPr>
          <a:lstStyle/>
          <a:p>
            <a:r>
              <a:rPr lang="en-US" sz="2925" dirty="0"/>
              <a:t>X</a:t>
            </a:r>
            <a:endParaRPr lang="en-GB" sz="2925" dirty="0"/>
          </a:p>
        </p:txBody>
      </p:sp>
      <p:sp>
        <p:nvSpPr>
          <p:cNvPr id="21" name="TextBox 20"/>
          <p:cNvSpPr txBox="1"/>
          <p:nvPr/>
        </p:nvSpPr>
        <p:spPr>
          <a:xfrm>
            <a:off x="5798911" y="2630665"/>
            <a:ext cx="331160" cy="542456"/>
          </a:xfrm>
          <a:prstGeom prst="rect">
            <a:avLst/>
          </a:prstGeom>
          <a:noFill/>
        </p:spPr>
        <p:txBody>
          <a:bodyPr wrap="square" rtlCol="0">
            <a:spAutoFit/>
          </a:bodyPr>
          <a:lstStyle/>
          <a:p>
            <a:r>
              <a:rPr lang="en-US" sz="2925" dirty="0"/>
              <a:t>*</a:t>
            </a:r>
            <a:endParaRPr lang="en-GB" sz="2925" dirty="0"/>
          </a:p>
        </p:txBody>
      </p:sp>
      <p:sp>
        <p:nvSpPr>
          <p:cNvPr id="22" name="TextBox 21"/>
          <p:cNvSpPr txBox="1"/>
          <p:nvPr/>
        </p:nvSpPr>
        <p:spPr>
          <a:xfrm>
            <a:off x="6275163" y="2582949"/>
            <a:ext cx="331160" cy="542456"/>
          </a:xfrm>
          <a:prstGeom prst="rect">
            <a:avLst/>
          </a:prstGeom>
          <a:noFill/>
        </p:spPr>
        <p:txBody>
          <a:bodyPr wrap="square" rtlCol="0">
            <a:spAutoFit/>
          </a:bodyPr>
          <a:lstStyle/>
          <a:p>
            <a:r>
              <a:rPr lang="el-GR" sz="2925" dirty="0"/>
              <a:t>β</a:t>
            </a:r>
            <a:endParaRPr lang="en-GB" sz="2925" dirty="0"/>
          </a:p>
        </p:txBody>
      </p:sp>
      <p:sp>
        <p:nvSpPr>
          <p:cNvPr id="23" name="TextBox 22"/>
          <p:cNvSpPr txBox="1"/>
          <p:nvPr/>
        </p:nvSpPr>
        <p:spPr>
          <a:xfrm>
            <a:off x="6955309" y="2560133"/>
            <a:ext cx="331160" cy="542456"/>
          </a:xfrm>
          <a:prstGeom prst="rect">
            <a:avLst/>
          </a:prstGeom>
          <a:noFill/>
        </p:spPr>
        <p:txBody>
          <a:bodyPr wrap="square" rtlCol="0">
            <a:spAutoFit/>
          </a:bodyPr>
          <a:lstStyle/>
          <a:p>
            <a:r>
              <a:rPr lang="en-US" sz="2925" dirty="0"/>
              <a:t>+</a:t>
            </a:r>
            <a:endParaRPr lang="en-GB" sz="2925" dirty="0"/>
          </a:p>
        </p:txBody>
      </p:sp>
      <p:sp>
        <p:nvSpPr>
          <p:cNvPr id="24" name="TextBox 23"/>
          <p:cNvSpPr txBox="1"/>
          <p:nvPr/>
        </p:nvSpPr>
        <p:spPr>
          <a:xfrm>
            <a:off x="7769227" y="2487392"/>
            <a:ext cx="331160" cy="542456"/>
          </a:xfrm>
          <a:prstGeom prst="rect">
            <a:avLst/>
          </a:prstGeom>
          <a:noFill/>
        </p:spPr>
        <p:txBody>
          <a:bodyPr wrap="square" rtlCol="0">
            <a:spAutoFit/>
          </a:bodyPr>
          <a:lstStyle/>
          <a:p>
            <a:r>
              <a:rPr lang="el-GR" sz="2925" dirty="0"/>
              <a:t>ε</a:t>
            </a:r>
            <a:endParaRPr lang="en-GB" sz="2925" dirty="0"/>
          </a:p>
        </p:txBody>
      </p:sp>
      <p:sp>
        <p:nvSpPr>
          <p:cNvPr id="26" name="TextBox 25"/>
          <p:cNvSpPr txBox="1"/>
          <p:nvPr/>
        </p:nvSpPr>
        <p:spPr>
          <a:xfrm>
            <a:off x="7892689" y="2955755"/>
            <a:ext cx="589713" cy="342401"/>
          </a:xfrm>
          <a:prstGeom prst="rect">
            <a:avLst/>
          </a:prstGeom>
          <a:noFill/>
        </p:spPr>
        <p:txBody>
          <a:bodyPr wrap="square" rtlCol="0">
            <a:spAutoFit/>
          </a:bodyPr>
          <a:lstStyle/>
          <a:p>
            <a:r>
              <a:rPr lang="en-US" sz="1625" dirty="0">
                <a:solidFill>
                  <a:srgbClr val="0000FF"/>
                </a:solidFill>
              </a:rPr>
              <a:t>10</a:t>
            </a:r>
            <a:endParaRPr lang="en-GB" sz="1625" dirty="0">
              <a:solidFill>
                <a:srgbClr val="0000FF"/>
              </a:solidFill>
            </a:endParaRPr>
          </a:p>
        </p:txBody>
      </p:sp>
      <p:cxnSp>
        <p:nvCxnSpPr>
          <p:cNvPr id="28" name="Straight Arrow Connector 27"/>
          <p:cNvCxnSpPr/>
          <p:nvPr/>
        </p:nvCxnSpPr>
        <p:spPr>
          <a:xfrm>
            <a:off x="7266643" y="3223915"/>
            <a:ext cx="1462500" cy="0"/>
          </a:xfrm>
          <a:prstGeom prst="straightConnector1">
            <a:avLst/>
          </a:prstGeom>
          <a:ln>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pic>
        <p:nvPicPr>
          <p:cNvPr id="30" name="Picture 29"/>
          <p:cNvPicPr>
            <a:picLocks noChangeAspect="1"/>
          </p:cNvPicPr>
          <p:nvPr/>
        </p:nvPicPr>
        <p:blipFill>
          <a:blip r:embed="rId4"/>
          <a:stretch>
            <a:fillRect/>
          </a:stretch>
        </p:blipFill>
        <p:spPr>
          <a:xfrm>
            <a:off x="89461" y="2822766"/>
            <a:ext cx="1435049" cy="1036035"/>
          </a:xfrm>
          <a:prstGeom prst="rect">
            <a:avLst/>
          </a:prstGeom>
        </p:spPr>
      </p:pic>
      <p:sp>
        <p:nvSpPr>
          <p:cNvPr id="31" name="Rectangle 30"/>
          <p:cNvSpPr/>
          <p:nvPr/>
        </p:nvSpPr>
        <p:spPr>
          <a:xfrm>
            <a:off x="1329141" y="2893237"/>
            <a:ext cx="132086" cy="1311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2" name="TextBox 31"/>
          <p:cNvSpPr txBox="1"/>
          <p:nvPr/>
        </p:nvSpPr>
        <p:spPr>
          <a:xfrm>
            <a:off x="307136" y="3917673"/>
            <a:ext cx="868711" cy="542584"/>
          </a:xfrm>
          <a:prstGeom prst="rect">
            <a:avLst/>
          </a:prstGeom>
          <a:noFill/>
        </p:spPr>
        <p:txBody>
          <a:bodyPr wrap="square" rtlCol="0">
            <a:spAutoFit/>
          </a:bodyPr>
          <a:lstStyle/>
          <a:p>
            <a:r>
              <a:rPr lang="en-US" sz="1463" dirty="0">
                <a:solidFill>
                  <a:srgbClr val="FF0000"/>
                </a:solidFill>
              </a:rPr>
              <a:t>Outside the brain</a:t>
            </a:r>
            <a:endParaRPr lang="en-GB" sz="1463" dirty="0">
              <a:solidFill>
                <a:srgbClr val="FF0000"/>
              </a:solidFill>
            </a:endParaRPr>
          </a:p>
        </p:txBody>
      </p:sp>
      <p:grpSp>
        <p:nvGrpSpPr>
          <p:cNvPr id="42" name="Group 41"/>
          <p:cNvGrpSpPr/>
          <p:nvPr/>
        </p:nvGrpSpPr>
        <p:grpSpPr>
          <a:xfrm>
            <a:off x="4008712" y="3011748"/>
            <a:ext cx="572691" cy="2432182"/>
            <a:chOff x="4933799" y="2915459"/>
            <a:chExt cx="704850" cy="2993455"/>
          </a:xfrm>
        </p:grpSpPr>
        <p:sp>
          <p:nvSpPr>
            <p:cNvPr id="37" name="Rectangle 36"/>
            <p:cNvSpPr/>
            <p:nvPr/>
          </p:nvSpPr>
          <p:spPr>
            <a:xfrm>
              <a:off x="4950924" y="3514567"/>
              <a:ext cx="666237" cy="55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9" name="Rectangle 38"/>
            <p:cNvSpPr/>
            <p:nvPr/>
          </p:nvSpPr>
          <p:spPr>
            <a:xfrm>
              <a:off x="4938546" y="4700832"/>
              <a:ext cx="666237" cy="55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36" name="Picture 35"/>
            <p:cNvPicPr>
              <a:picLocks noChangeAspect="1"/>
            </p:cNvPicPr>
            <p:nvPr/>
          </p:nvPicPr>
          <p:blipFill>
            <a:blip r:embed="rId5"/>
            <a:stretch>
              <a:fillRect/>
            </a:stretch>
          </p:blipFill>
          <p:spPr>
            <a:xfrm>
              <a:off x="4950924" y="2915459"/>
              <a:ext cx="659634" cy="552493"/>
            </a:xfrm>
            <a:prstGeom prst="rect">
              <a:avLst/>
            </a:prstGeom>
            <a:ln>
              <a:solidFill>
                <a:schemeClr val="tx1"/>
              </a:solidFill>
            </a:ln>
          </p:spPr>
        </p:pic>
        <p:pic>
          <p:nvPicPr>
            <p:cNvPr id="38" name="Picture 37"/>
            <p:cNvPicPr>
              <a:picLocks noChangeAspect="1"/>
            </p:cNvPicPr>
            <p:nvPr/>
          </p:nvPicPr>
          <p:blipFill>
            <a:blip r:embed="rId6"/>
            <a:stretch>
              <a:fillRect/>
            </a:stretch>
          </p:blipFill>
          <p:spPr>
            <a:xfrm>
              <a:off x="4933799" y="4112846"/>
              <a:ext cx="704850" cy="552450"/>
            </a:xfrm>
            <a:prstGeom prst="rect">
              <a:avLst/>
            </a:prstGeom>
          </p:spPr>
        </p:pic>
        <p:pic>
          <p:nvPicPr>
            <p:cNvPr id="40" name="Picture 39"/>
            <p:cNvPicPr>
              <a:picLocks noChangeAspect="1"/>
            </p:cNvPicPr>
            <p:nvPr/>
          </p:nvPicPr>
          <p:blipFill>
            <a:blip r:embed="rId7"/>
            <a:stretch>
              <a:fillRect/>
            </a:stretch>
          </p:blipFill>
          <p:spPr>
            <a:xfrm>
              <a:off x="4933799" y="5310190"/>
              <a:ext cx="670984" cy="598724"/>
            </a:xfrm>
            <a:prstGeom prst="rect">
              <a:avLst/>
            </a:prstGeom>
          </p:spPr>
        </p:pic>
      </p:grpSp>
      <p:pic>
        <p:nvPicPr>
          <p:cNvPr id="4" name="Picture 3"/>
          <p:cNvPicPr>
            <a:picLocks noChangeAspect="1"/>
          </p:cNvPicPr>
          <p:nvPr/>
        </p:nvPicPr>
        <p:blipFill>
          <a:blip r:embed="rId8"/>
          <a:stretch>
            <a:fillRect/>
          </a:stretch>
        </p:blipFill>
        <p:spPr>
          <a:xfrm>
            <a:off x="1875533" y="3090920"/>
            <a:ext cx="1749418" cy="2430066"/>
          </a:xfrm>
          <a:prstGeom prst="rect">
            <a:avLst/>
          </a:prstGeom>
        </p:spPr>
      </p:pic>
      <p:pic>
        <p:nvPicPr>
          <p:cNvPr id="8" name="Picture 7"/>
          <p:cNvPicPr>
            <a:picLocks noChangeAspect="1"/>
          </p:cNvPicPr>
          <p:nvPr/>
        </p:nvPicPr>
        <p:blipFill>
          <a:blip r:embed="rId9"/>
          <a:stretch>
            <a:fillRect/>
          </a:stretch>
        </p:blipFill>
        <p:spPr>
          <a:xfrm>
            <a:off x="7240077" y="3253719"/>
            <a:ext cx="1745829" cy="2414588"/>
          </a:xfrm>
          <a:prstGeom prst="rect">
            <a:avLst/>
          </a:prstGeom>
        </p:spPr>
      </p:pic>
    </p:spTree>
    <p:extLst>
      <p:ext uri="{BB962C8B-B14F-4D97-AF65-F5344CB8AC3E}">
        <p14:creationId xmlns:p14="http://schemas.microsoft.com/office/powerpoint/2010/main" val="1778427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&gt; house’ voxel</a:t>
            </a:r>
            <a:endParaRPr lang="en-GB" dirty="0"/>
          </a:p>
        </p:txBody>
      </p:sp>
      <p:sp>
        <p:nvSpPr>
          <p:cNvPr id="3" name="Content Placeholder 2"/>
          <p:cNvSpPr>
            <a:spLocks noGrp="1"/>
          </p:cNvSpPr>
          <p:nvPr>
            <p:ph idx="1"/>
          </p:nvPr>
        </p:nvSpPr>
        <p:spPr>
          <a:xfrm>
            <a:off x="681038" y="1772222"/>
            <a:ext cx="8543925" cy="3889498"/>
          </a:xfrm>
        </p:spPr>
        <p:txBody>
          <a:bodyPr/>
          <a:lstStyle/>
          <a:p>
            <a:r>
              <a:rPr lang="en-US" dirty="0" smtClean="0"/>
              <a:t>If this voxel is more activated by ‘face’ compared to ‘house’, </a:t>
            </a:r>
            <a:r>
              <a:rPr lang="el-GR" dirty="0"/>
              <a:t>β</a:t>
            </a:r>
            <a:r>
              <a:rPr lang="en-US" dirty="0"/>
              <a:t>1 </a:t>
            </a:r>
            <a:r>
              <a:rPr lang="en-US" dirty="0" smtClean="0"/>
              <a:t>will be greater than </a:t>
            </a:r>
            <a:r>
              <a:rPr lang="el-GR" dirty="0" smtClean="0"/>
              <a:t>β</a:t>
            </a:r>
            <a:r>
              <a:rPr lang="en-US" dirty="0" smtClean="0"/>
              <a:t>2  </a:t>
            </a:r>
            <a:endParaRPr lang="en-GB" dirty="0"/>
          </a:p>
        </p:txBody>
      </p:sp>
      <p:pic>
        <p:nvPicPr>
          <p:cNvPr id="4" name="Picture 3"/>
          <p:cNvPicPr>
            <a:picLocks noChangeAspect="1"/>
          </p:cNvPicPr>
          <p:nvPr/>
        </p:nvPicPr>
        <p:blipFill>
          <a:blip r:embed="rId3"/>
          <a:stretch>
            <a:fillRect/>
          </a:stretch>
        </p:blipFill>
        <p:spPr>
          <a:xfrm>
            <a:off x="3763434" y="3041731"/>
            <a:ext cx="1073048" cy="2414588"/>
          </a:xfrm>
          <a:prstGeom prst="rect">
            <a:avLst/>
          </a:prstGeom>
        </p:spPr>
      </p:pic>
      <p:pic>
        <p:nvPicPr>
          <p:cNvPr id="6" name="Picture 5"/>
          <p:cNvPicPr>
            <a:picLocks noChangeAspect="1"/>
          </p:cNvPicPr>
          <p:nvPr/>
        </p:nvPicPr>
        <p:blipFill>
          <a:blip r:embed="rId4"/>
          <a:stretch>
            <a:fillRect/>
          </a:stretch>
        </p:blipFill>
        <p:spPr>
          <a:xfrm>
            <a:off x="5492827" y="3177505"/>
            <a:ext cx="873418" cy="2344936"/>
          </a:xfrm>
          <a:prstGeom prst="rect">
            <a:avLst/>
          </a:prstGeom>
        </p:spPr>
      </p:pic>
      <p:pic>
        <p:nvPicPr>
          <p:cNvPr id="7" name="Picture 6"/>
          <p:cNvPicPr>
            <a:picLocks noChangeAspect="1"/>
          </p:cNvPicPr>
          <p:nvPr/>
        </p:nvPicPr>
        <p:blipFill>
          <a:blip r:embed="rId5"/>
          <a:stretch>
            <a:fillRect/>
          </a:stretch>
        </p:blipFill>
        <p:spPr>
          <a:xfrm>
            <a:off x="1451600" y="3047376"/>
            <a:ext cx="1663898" cy="2391370"/>
          </a:xfrm>
          <a:prstGeom prst="rect">
            <a:avLst/>
          </a:prstGeom>
        </p:spPr>
      </p:pic>
      <p:pic>
        <p:nvPicPr>
          <p:cNvPr id="8" name="Picture 7"/>
          <p:cNvPicPr>
            <a:picLocks noChangeAspect="1"/>
          </p:cNvPicPr>
          <p:nvPr/>
        </p:nvPicPr>
        <p:blipFill>
          <a:blip r:embed="rId6"/>
          <a:stretch>
            <a:fillRect/>
          </a:stretch>
        </p:blipFill>
        <p:spPr>
          <a:xfrm>
            <a:off x="7716158" y="3035767"/>
            <a:ext cx="843558" cy="2437805"/>
          </a:xfrm>
          <a:prstGeom prst="rect">
            <a:avLst/>
          </a:prstGeom>
        </p:spPr>
      </p:pic>
      <p:sp>
        <p:nvSpPr>
          <p:cNvPr id="9" name="TextBox 8"/>
          <p:cNvSpPr txBox="1"/>
          <p:nvPr/>
        </p:nvSpPr>
        <p:spPr>
          <a:xfrm>
            <a:off x="782619" y="4107752"/>
            <a:ext cx="434734" cy="1003986"/>
          </a:xfrm>
          <a:prstGeom prst="rect">
            <a:avLst/>
          </a:prstGeom>
          <a:noFill/>
        </p:spPr>
        <p:txBody>
          <a:bodyPr vert="eaVert" wrap="square" rtlCol="0">
            <a:spAutoFit/>
          </a:bodyPr>
          <a:lstStyle/>
          <a:p>
            <a:r>
              <a:rPr lang="en-US" sz="1625" dirty="0"/>
              <a:t>Time (s)</a:t>
            </a:r>
            <a:endParaRPr lang="en-GB" sz="1625" dirty="0"/>
          </a:p>
        </p:txBody>
      </p:sp>
      <p:sp>
        <p:nvSpPr>
          <p:cNvPr id="10" name="TextBox 9"/>
          <p:cNvSpPr txBox="1"/>
          <p:nvPr/>
        </p:nvSpPr>
        <p:spPr>
          <a:xfrm>
            <a:off x="1407182" y="5566597"/>
            <a:ext cx="1706777" cy="542584"/>
          </a:xfrm>
          <a:prstGeom prst="rect">
            <a:avLst/>
          </a:prstGeom>
          <a:noFill/>
        </p:spPr>
        <p:txBody>
          <a:bodyPr wrap="square" rtlCol="0">
            <a:spAutoFit/>
          </a:bodyPr>
          <a:lstStyle/>
          <a:p>
            <a:r>
              <a:rPr lang="en-US" sz="1463" dirty="0"/>
              <a:t>Observed BOLD (</a:t>
            </a:r>
            <a:r>
              <a:rPr lang="en-US" sz="1463" dirty="0" err="1"/>
              <a:t>a.u</a:t>
            </a:r>
            <a:r>
              <a:rPr lang="en-US" sz="1463" dirty="0"/>
              <a:t>.)</a:t>
            </a:r>
            <a:endParaRPr lang="en-GB" sz="1463" dirty="0"/>
          </a:p>
        </p:txBody>
      </p:sp>
      <p:sp>
        <p:nvSpPr>
          <p:cNvPr id="11" name="TextBox 10"/>
          <p:cNvSpPr txBox="1"/>
          <p:nvPr/>
        </p:nvSpPr>
        <p:spPr>
          <a:xfrm>
            <a:off x="3261835" y="5605670"/>
            <a:ext cx="1706777" cy="542584"/>
          </a:xfrm>
          <a:prstGeom prst="rect">
            <a:avLst/>
          </a:prstGeom>
          <a:noFill/>
        </p:spPr>
        <p:txBody>
          <a:bodyPr wrap="square" rtlCol="0">
            <a:spAutoFit/>
          </a:bodyPr>
          <a:lstStyle/>
          <a:p>
            <a:r>
              <a:rPr lang="en-US" sz="1463" dirty="0"/>
              <a:t>‘face’ </a:t>
            </a:r>
            <a:r>
              <a:rPr lang="en-US" sz="1463" dirty="0" err="1"/>
              <a:t>regressor</a:t>
            </a:r>
            <a:r>
              <a:rPr lang="en-US" sz="1463" dirty="0"/>
              <a:t> (</a:t>
            </a:r>
            <a:r>
              <a:rPr lang="en-US" sz="1463" dirty="0" err="1"/>
              <a:t>a.u</a:t>
            </a:r>
            <a:r>
              <a:rPr lang="en-US" sz="1463" dirty="0"/>
              <a:t>.)</a:t>
            </a:r>
            <a:endParaRPr lang="en-GB" sz="1463" dirty="0"/>
          </a:p>
        </p:txBody>
      </p:sp>
      <p:sp>
        <p:nvSpPr>
          <p:cNvPr id="12" name="TextBox 11"/>
          <p:cNvSpPr txBox="1"/>
          <p:nvPr/>
        </p:nvSpPr>
        <p:spPr>
          <a:xfrm>
            <a:off x="7767800" y="5611586"/>
            <a:ext cx="1706777" cy="542584"/>
          </a:xfrm>
          <a:prstGeom prst="rect">
            <a:avLst/>
          </a:prstGeom>
          <a:noFill/>
        </p:spPr>
        <p:txBody>
          <a:bodyPr wrap="square" rtlCol="0">
            <a:spAutoFit/>
          </a:bodyPr>
          <a:lstStyle/>
          <a:p>
            <a:r>
              <a:rPr lang="en-US" sz="1463" dirty="0"/>
              <a:t>Residual error</a:t>
            </a:r>
          </a:p>
          <a:p>
            <a:r>
              <a:rPr lang="en-US" sz="1463" dirty="0"/>
              <a:t>(</a:t>
            </a:r>
            <a:r>
              <a:rPr lang="en-US" sz="1463" dirty="0" err="1"/>
              <a:t>a.u</a:t>
            </a:r>
            <a:r>
              <a:rPr lang="en-US" sz="1463" dirty="0"/>
              <a:t>.)</a:t>
            </a:r>
            <a:endParaRPr lang="en-GB" sz="1463" dirty="0"/>
          </a:p>
        </p:txBody>
      </p:sp>
      <p:sp>
        <p:nvSpPr>
          <p:cNvPr id="13" name="TextBox 12"/>
          <p:cNvSpPr txBox="1"/>
          <p:nvPr/>
        </p:nvSpPr>
        <p:spPr>
          <a:xfrm>
            <a:off x="2722406" y="4044441"/>
            <a:ext cx="331160" cy="542456"/>
          </a:xfrm>
          <a:prstGeom prst="rect">
            <a:avLst/>
          </a:prstGeom>
          <a:noFill/>
        </p:spPr>
        <p:txBody>
          <a:bodyPr wrap="square" rtlCol="0">
            <a:spAutoFit/>
          </a:bodyPr>
          <a:lstStyle/>
          <a:p>
            <a:r>
              <a:rPr lang="en-US" sz="2925" dirty="0"/>
              <a:t>=</a:t>
            </a:r>
            <a:endParaRPr lang="en-GB" sz="2925" dirty="0"/>
          </a:p>
        </p:txBody>
      </p:sp>
      <p:sp>
        <p:nvSpPr>
          <p:cNvPr id="14" name="TextBox 13"/>
          <p:cNvSpPr txBox="1"/>
          <p:nvPr/>
        </p:nvSpPr>
        <p:spPr>
          <a:xfrm>
            <a:off x="6500307" y="4006521"/>
            <a:ext cx="331160" cy="542456"/>
          </a:xfrm>
          <a:prstGeom prst="rect">
            <a:avLst/>
          </a:prstGeom>
          <a:noFill/>
        </p:spPr>
        <p:txBody>
          <a:bodyPr wrap="square" rtlCol="0">
            <a:spAutoFit/>
          </a:bodyPr>
          <a:lstStyle/>
          <a:p>
            <a:r>
              <a:rPr lang="en-US" sz="2925" dirty="0"/>
              <a:t>*</a:t>
            </a:r>
            <a:endParaRPr lang="en-GB" sz="2925" dirty="0"/>
          </a:p>
        </p:txBody>
      </p:sp>
      <p:sp>
        <p:nvSpPr>
          <p:cNvPr id="15" name="TextBox 14"/>
          <p:cNvSpPr txBox="1"/>
          <p:nvPr/>
        </p:nvSpPr>
        <p:spPr>
          <a:xfrm>
            <a:off x="4792370" y="4034255"/>
            <a:ext cx="742610" cy="542456"/>
          </a:xfrm>
          <a:prstGeom prst="rect">
            <a:avLst/>
          </a:prstGeom>
          <a:noFill/>
        </p:spPr>
        <p:txBody>
          <a:bodyPr wrap="square" rtlCol="0">
            <a:spAutoFit/>
          </a:bodyPr>
          <a:lstStyle/>
          <a:p>
            <a:r>
              <a:rPr lang="en-US" sz="2925" dirty="0"/>
              <a:t> 1 +</a:t>
            </a:r>
            <a:endParaRPr lang="en-GB" sz="2925" dirty="0"/>
          </a:p>
        </p:txBody>
      </p:sp>
      <p:sp>
        <p:nvSpPr>
          <p:cNvPr id="16" name="TextBox 15"/>
          <p:cNvSpPr txBox="1"/>
          <p:nvPr/>
        </p:nvSpPr>
        <p:spPr>
          <a:xfrm>
            <a:off x="6721031" y="3986452"/>
            <a:ext cx="1059810" cy="992579"/>
          </a:xfrm>
          <a:prstGeom prst="rect">
            <a:avLst/>
          </a:prstGeom>
          <a:noFill/>
        </p:spPr>
        <p:txBody>
          <a:bodyPr wrap="square" rtlCol="0">
            <a:spAutoFit/>
          </a:bodyPr>
          <a:lstStyle/>
          <a:p>
            <a:r>
              <a:rPr lang="en-US" sz="2925" dirty="0"/>
              <a:t>  0.5 +</a:t>
            </a:r>
            <a:endParaRPr lang="en-GB" sz="2925" dirty="0"/>
          </a:p>
        </p:txBody>
      </p:sp>
      <p:sp>
        <p:nvSpPr>
          <p:cNvPr id="17" name="TextBox 16"/>
          <p:cNvSpPr txBox="1"/>
          <p:nvPr/>
        </p:nvSpPr>
        <p:spPr>
          <a:xfrm>
            <a:off x="5059757" y="5667106"/>
            <a:ext cx="1706777" cy="542584"/>
          </a:xfrm>
          <a:prstGeom prst="rect">
            <a:avLst/>
          </a:prstGeom>
          <a:noFill/>
        </p:spPr>
        <p:txBody>
          <a:bodyPr wrap="square" rtlCol="0">
            <a:spAutoFit/>
          </a:bodyPr>
          <a:lstStyle/>
          <a:p>
            <a:r>
              <a:rPr lang="en-US" sz="1463" dirty="0"/>
              <a:t>‘house’ </a:t>
            </a:r>
            <a:r>
              <a:rPr lang="en-US" sz="1463" dirty="0" err="1"/>
              <a:t>regressor</a:t>
            </a:r>
            <a:r>
              <a:rPr lang="en-US" sz="1463" dirty="0"/>
              <a:t> (</a:t>
            </a:r>
            <a:r>
              <a:rPr lang="en-US" sz="1463" dirty="0" err="1"/>
              <a:t>a.u</a:t>
            </a:r>
            <a:r>
              <a:rPr lang="en-US" sz="1463" dirty="0"/>
              <a:t>.)</a:t>
            </a:r>
            <a:endParaRPr lang="en-GB" sz="1463" dirty="0"/>
          </a:p>
        </p:txBody>
      </p:sp>
      <p:sp>
        <p:nvSpPr>
          <p:cNvPr id="18" name="TextBox 17"/>
          <p:cNvSpPr txBox="1"/>
          <p:nvPr/>
        </p:nvSpPr>
        <p:spPr>
          <a:xfrm>
            <a:off x="4378616" y="4124253"/>
            <a:ext cx="672228" cy="542456"/>
          </a:xfrm>
          <a:prstGeom prst="rect">
            <a:avLst/>
          </a:prstGeom>
          <a:noFill/>
        </p:spPr>
        <p:txBody>
          <a:bodyPr wrap="square" rtlCol="0">
            <a:spAutoFit/>
          </a:bodyPr>
          <a:lstStyle/>
          <a:p>
            <a:r>
              <a:rPr lang="en-US" sz="2925" dirty="0"/>
              <a:t> *</a:t>
            </a:r>
            <a:endParaRPr lang="en-GB" sz="2925" dirty="0"/>
          </a:p>
        </p:txBody>
      </p:sp>
      <p:pic>
        <p:nvPicPr>
          <p:cNvPr id="24" name="Picture 23"/>
          <p:cNvPicPr>
            <a:picLocks noChangeAspect="1"/>
          </p:cNvPicPr>
          <p:nvPr/>
        </p:nvPicPr>
        <p:blipFill>
          <a:blip r:embed="rId7"/>
          <a:stretch>
            <a:fillRect/>
          </a:stretch>
        </p:blipFill>
        <p:spPr>
          <a:xfrm>
            <a:off x="89461" y="2822766"/>
            <a:ext cx="1435049" cy="1036035"/>
          </a:xfrm>
          <a:prstGeom prst="rect">
            <a:avLst/>
          </a:prstGeom>
        </p:spPr>
      </p:pic>
      <p:sp>
        <p:nvSpPr>
          <p:cNvPr id="25" name="Rectangle 24"/>
          <p:cNvSpPr/>
          <p:nvPr/>
        </p:nvSpPr>
        <p:spPr>
          <a:xfrm flipV="1">
            <a:off x="1009063" y="3382268"/>
            <a:ext cx="175500" cy="175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7" name="TextBox 26"/>
          <p:cNvSpPr txBox="1"/>
          <p:nvPr/>
        </p:nvSpPr>
        <p:spPr>
          <a:xfrm>
            <a:off x="1642356" y="2639500"/>
            <a:ext cx="8007609" cy="442429"/>
          </a:xfrm>
          <a:prstGeom prst="rect">
            <a:avLst/>
          </a:prstGeom>
          <a:noFill/>
        </p:spPr>
        <p:txBody>
          <a:bodyPr wrap="square" rtlCol="0">
            <a:spAutoFit/>
          </a:bodyPr>
          <a:lstStyle/>
          <a:p>
            <a:r>
              <a:rPr lang="en-US" sz="1463" dirty="0"/>
              <a:t>            </a:t>
            </a:r>
            <a:r>
              <a:rPr lang="en-US" sz="2275" dirty="0"/>
              <a:t>Y </a:t>
            </a:r>
            <a:r>
              <a:rPr lang="en-US" sz="2275" dirty="0"/>
              <a:t> </a:t>
            </a:r>
            <a:r>
              <a:rPr lang="en-US" sz="2275" dirty="0"/>
              <a:t>        =            X1    *  </a:t>
            </a:r>
            <a:r>
              <a:rPr lang="el-GR" sz="2275" dirty="0"/>
              <a:t>β</a:t>
            </a:r>
            <a:r>
              <a:rPr lang="en-US" sz="2275" dirty="0"/>
              <a:t>1   +       X2     *  </a:t>
            </a:r>
            <a:r>
              <a:rPr lang="el-GR" sz="2275" dirty="0"/>
              <a:t>β</a:t>
            </a:r>
            <a:r>
              <a:rPr lang="en-US" sz="2275" dirty="0"/>
              <a:t>2      +        </a:t>
            </a:r>
            <a:r>
              <a:rPr lang="el-GR" sz="2275" dirty="0"/>
              <a:t>ε</a:t>
            </a:r>
            <a:r>
              <a:rPr lang="en-US" sz="2275" dirty="0"/>
              <a:t> </a:t>
            </a:r>
            <a:endParaRPr lang="en-GB" sz="1463" dirty="0"/>
          </a:p>
        </p:txBody>
      </p:sp>
      <p:grpSp>
        <p:nvGrpSpPr>
          <p:cNvPr id="36" name="Group 35"/>
          <p:cNvGrpSpPr/>
          <p:nvPr/>
        </p:nvGrpSpPr>
        <p:grpSpPr>
          <a:xfrm>
            <a:off x="3338433" y="2989327"/>
            <a:ext cx="439341" cy="2398257"/>
            <a:chOff x="4108840" y="2887864"/>
            <a:chExt cx="540727" cy="2951701"/>
          </a:xfrm>
        </p:grpSpPr>
        <p:sp>
          <p:nvSpPr>
            <p:cNvPr id="29" name="Rectangle 28"/>
            <p:cNvSpPr/>
            <p:nvPr/>
          </p:nvSpPr>
          <p:spPr>
            <a:xfrm>
              <a:off x="4109567" y="3491218"/>
              <a:ext cx="54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0" name="Rectangle 29"/>
            <p:cNvSpPr/>
            <p:nvPr/>
          </p:nvSpPr>
          <p:spPr>
            <a:xfrm>
              <a:off x="4109567" y="4685890"/>
              <a:ext cx="54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31" name="Picture 30"/>
            <p:cNvPicPr>
              <a:picLocks noChangeAspect="1"/>
            </p:cNvPicPr>
            <p:nvPr/>
          </p:nvPicPr>
          <p:blipFill>
            <a:blip r:embed="rId8"/>
            <a:stretch>
              <a:fillRect/>
            </a:stretch>
          </p:blipFill>
          <p:spPr>
            <a:xfrm>
              <a:off x="4110683" y="2887864"/>
              <a:ext cx="537769" cy="540000"/>
            </a:xfrm>
            <a:prstGeom prst="rect">
              <a:avLst/>
            </a:prstGeom>
            <a:ln>
              <a:solidFill>
                <a:schemeClr val="tx1"/>
              </a:solidFill>
            </a:ln>
          </p:spPr>
        </p:pic>
        <p:pic>
          <p:nvPicPr>
            <p:cNvPr id="33" name="Picture 32"/>
            <p:cNvPicPr>
              <a:picLocks noChangeAspect="1"/>
            </p:cNvPicPr>
            <p:nvPr/>
          </p:nvPicPr>
          <p:blipFill>
            <a:blip r:embed="rId9"/>
            <a:stretch>
              <a:fillRect/>
            </a:stretch>
          </p:blipFill>
          <p:spPr>
            <a:xfrm>
              <a:off x="4108840" y="5299565"/>
              <a:ext cx="523120" cy="540000"/>
            </a:xfrm>
            <a:prstGeom prst="rect">
              <a:avLst/>
            </a:prstGeom>
          </p:spPr>
        </p:pic>
        <p:pic>
          <p:nvPicPr>
            <p:cNvPr id="34" name="Picture 33"/>
            <p:cNvPicPr>
              <a:picLocks noChangeAspect="1"/>
            </p:cNvPicPr>
            <p:nvPr/>
          </p:nvPicPr>
          <p:blipFill>
            <a:blip r:embed="rId10"/>
            <a:stretch>
              <a:fillRect/>
            </a:stretch>
          </p:blipFill>
          <p:spPr>
            <a:xfrm>
              <a:off x="4115008" y="4102525"/>
              <a:ext cx="529118" cy="540000"/>
            </a:xfrm>
            <a:prstGeom prst="rect">
              <a:avLst/>
            </a:prstGeom>
            <a:ln>
              <a:solidFill>
                <a:schemeClr val="tx1"/>
              </a:solidFill>
            </a:ln>
          </p:spPr>
        </p:pic>
      </p:grpSp>
      <p:sp>
        <p:nvSpPr>
          <p:cNvPr id="35" name="TextBox 34"/>
          <p:cNvSpPr txBox="1"/>
          <p:nvPr/>
        </p:nvSpPr>
        <p:spPr>
          <a:xfrm>
            <a:off x="38370" y="4034255"/>
            <a:ext cx="866346" cy="317459"/>
          </a:xfrm>
          <a:prstGeom prst="rect">
            <a:avLst/>
          </a:prstGeom>
          <a:noFill/>
        </p:spPr>
        <p:txBody>
          <a:bodyPr wrap="square" rtlCol="0">
            <a:spAutoFit/>
          </a:bodyPr>
          <a:lstStyle/>
          <a:p>
            <a:r>
              <a:rPr lang="en-US" sz="1463" dirty="0">
                <a:solidFill>
                  <a:srgbClr val="FF0000"/>
                </a:solidFill>
              </a:rPr>
              <a:t>fusiform</a:t>
            </a:r>
          </a:p>
        </p:txBody>
      </p:sp>
    </p:spTree>
    <p:extLst>
      <p:ext uri="{BB962C8B-B14F-4D97-AF65-F5344CB8AC3E}">
        <p14:creationId xmlns:p14="http://schemas.microsoft.com/office/powerpoint/2010/main" val="35604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 house’ voxel</a:t>
            </a:r>
            <a:endParaRPr lang="en-GB" dirty="0"/>
          </a:p>
        </p:txBody>
      </p:sp>
      <p:sp>
        <p:nvSpPr>
          <p:cNvPr id="3" name="Content Placeholder 2"/>
          <p:cNvSpPr>
            <a:spLocks noGrp="1"/>
          </p:cNvSpPr>
          <p:nvPr>
            <p:ph idx="1"/>
          </p:nvPr>
        </p:nvSpPr>
        <p:spPr>
          <a:xfrm>
            <a:off x="681038" y="1772222"/>
            <a:ext cx="8543925" cy="3889498"/>
          </a:xfrm>
        </p:spPr>
        <p:txBody>
          <a:bodyPr/>
          <a:lstStyle/>
          <a:p>
            <a:r>
              <a:rPr lang="en-US" dirty="0" smtClean="0"/>
              <a:t>If this voxel responds to any visual stimuli (no selectivity for face), </a:t>
            </a:r>
            <a:r>
              <a:rPr lang="el-GR" dirty="0"/>
              <a:t>β</a:t>
            </a:r>
            <a:r>
              <a:rPr lang="en-US" dirty="0"/>
              <a:t>1 </a:t>
            </a:r>
            <a:r>
              <a:rPr lang="en-US" dirty="0" smtClean="0"/>
              <a:t>will be similar to </a:t>
            </a:r>
            <a:r>
              <a:rPr lang="el-GR" dirty="0" smtClean="0"/>
              <a:t>β</a:t>
            </a:r>
            <a:r>
              <a:rPr lang="en-US" dirty="0" smtClean="0"/>
              <a:t>2  </a:t>
            </a:r>
            <a:endParaRPr lang="en-GB" dirty="0"/>
          </a:p>
        </p:txBody>
      </p:sp>
      <p:pic>
        <p:nvPicPr>
          <p:cNvPr id="4" name="Picture 3"/>
          <p:cNvPicPr>
            <a:picLocks noChangeAspect="1"/>
          </p:cNvPicPr>
          <p:nvPr/>
        </p:nvPicPr>
        <p:blipFill>
          <a:blip r:embed="rId3"/>
          <a:stretch>
            <a:fillRect/>
          </a:stretch>
        </p:blipFill>
        <p:spPr>
          <a:xfrm>
            <a:off x="3822529" y="3024459"/>
            <a:ext cx="1022740" cy="2414588"/>
          </a:xfrm>
          <a:prstGeom prst="rect">
            <a:avLst/>
          </a:prstGeom>
        </p:spPr>
      </p:pic>
      <p:pic>
        <p:nvPicPr>
          <p:cNvPr id="6" name="Picture 5"/>
          <p:cNvPicPr>
            <a:picLocks noChangeAspect="1"/>
          </p:cNvPicPr>
          <p:nvPr/>
        </p:nvPicPr>
        <p:blipFill>
          <a:blip r:embed="rId4"/>
          <a:stretch>
            <a:fillRect/>
          </a:stretch>
        </p:blipFill>
        <p:spPr>
          <a:xfrm>
            <a:off x="5523040" y="3177505"/>
            <a:ext cx="843204" cy="2344936"/>
          </a:xfrm>
          <a:prstGeom prst="rect">
            <a:avLst/>
          </a:prstGeom>
        </p:spPr>
      </p:pic>
      <p:pic>
        <p:nvPicPr>
          <p:cNvPr id="8" name="Picture 7"/>
          <p:cNvPicPr>
            <a:picLocks noChangeAspect="1"/>
          </p:cNvPicPr>
          <p:nvPr/>
        </p:nvPicPr>
        <p:blipFill>
          <a:blip r:embed="rId5"/>
          <a:stretch>
            <a:fillRect/>
          </a:stretch>
        </p:blipFill>
        <p:spPr>
          <a:xfrm>
            <a:off x="7716158" y="3035767"/>
            <a:ext cx="843558" cy="2437805"/>
          </a:xfrm>
          <a:prstGeom prst="rect">
            <a:avLst/>
          </a:prstGeom>
        </p:spPr>
      </p:pic>
      <p:sp>
        <p:nvSpPr>
          <p:cNvPr id="9" name="TextBox 8"/>
          <p:cNvSpPr txBox="1"/>
          <p:nvPr/>
        </p:nvSpPr>
        <p:spPr>
          <a:xfrm>
            <a:off x="782619" y="4107752"/>
            <a:ext cx="434734" cy="1003986"/>
          </a:xfrm>
          <a:prstGeom prst="rect">
            <a:avLst/>
          </a:prstGeom>
          <a:noFill/>
        </p:spPr>
        <p:txBody>
          <a:bodyPr vert="eaVert" wrap="square" rtlCol="0">
            <a:spAutoFit/>
          </a:bodyPr>
          <a:lstStyle/>
          <a:p>
            <a:r>
              <a:rPr lang="en-US" sz="1625" dirty="0"/>
              <a:t>Time (s)</a:t>
            </a:r>
            <a:endParaRPr lang="en-GB" sz="1625" dirty="0"/>
          </a:p>
        </p:txBody>
      </p:sp>
      <p:sp>
        <p:nvSpPr>
          <p:cNvPr id="10" name="TextBox 9"/>
          <p:cNvSpPr txBox="1"/>
          <p:nvPr/>
        </p:nvSpPr>
        <p:spPr>
          <a:xfrm>
            <a:off x="1407182" y="5566597"/>
            <a:ext cx="1706777" cy="542584"/>
          </a:xfrm>
          <a:prstGeom prst="rect">
            <a:avLst/>
          </a:prstGeom>
          <a:noFill/>
        </p:spPr>
        <p:txBody>
          <a:bodyPr wrap="square" rtlCol="0">
            <a:spAutoFit/>
          </a:bodyPr>
          <a:lstStyle/>
          <a:p>
            <a:r>
              <a:rPr lang="en-US" sz="1463" dirty="0"/>
              <a:t>Observed BOLD (</a:t>
            </a:r>
            <a:r>
              <a:rPr lang="en-US" sz="1463" dirty="0" err="1"/>
              <a:t>a.u</a:t>
            </a:r>
            <a:r>
              <a:rPr lang="en-US" sz="1463" dirty="0"/>
              <a:t>.)</a:t>
            </a:r>
            <a:endParaRPr lang="en-GB" sz="1463" dirty="0"/>
          </a:p>
        </p:txBody>
      </p:sp>
      <p:sp>
        <p:nvSpPr>
          <p:cNvPr id="11" name="TextBox 10"/>
          <p:cNvSpPr txBox="1"/>
          <p:nvPr/>
        </p:nvSpPr>
        <p:spPr>
          <a:xfrm>
            <a:off x="3261835" y="5605670"/>
            <a:ext cx="1706777" cy="542584"/>
          </a:xfrm>
          <a:prstGeom prst="rect">
            <a:avLst/>
          </a:prstGeom>
          <a:noFill/>
        </p:spPr>
        <p:txBody>
          <a:bodyPr wrap="square" rtlCol="0">
            <a:spAutoFit/>
          </a:bodyPr>
          <a:lstStyle/>
          <a:p>
            <a:r>
              <a:rPr lang="en-US" sz="1463" dirty="0"/>
              <a:t>‘face’ </a:t>
            </a:r>
            <a:r>
              <a:rPr lang="en-US" sz="1463" dirty="0" err="1"/>
              <a:t>regressor</a:t>
            </a:r>
            <a:r>
              <a:rPr lang="en-US" sz="1463" dirty="0"/>
              <a:t> (</a:t>
            </a:r>
            <a:r>
              <a:rPr lang="en-US" sz="1463" dirty="0" err="1"/>
              <a:t>a.u</a:t>
            </a:r>
            <a:r>
              <a:rPr lang="en-US" sz="1463" dirty="0"/>
              <a:t>.)</a:t>
            </a:r>
            <a:endParaRPr lang="en-GB" sz="1463" dirty="0"/>
          </a:p>
        </p:txBody>
      </p:sp>
      <p:sp>
        <p:nvSpPr>
          <p:cNvPr id="12" name="TextBox 11"/>
          <p:cNvSpPr txBox="1"/>
          <p:nvPr/>
        </p:nvSpPr>
        <p:spPr>
          <a:xfrm>
            <a:off x="7767800" y="5611586"/>
            <a:ext cx="1706777" cy="542584"/>
          </a:xfrm>
          <a:prstGeom prst="rect">
            <a:avLst/>
          </a:prstGeom>
          <a:noFill/>
        </p:spPr>
        <p:txBody>
          <a:bodyPr wrap="square" rtlCol="0">
            <a:spAutoFit/>
          </a:bodyPr>
          <a:lstStyle/>
          <a:p>
            <a:r>
              <a:rPr lang="en-US" sz="1463" dirty="0"/>
              <a:t>Residual error</a:t>
            </a:r>
          </a:p>
          <a:p>
            <a:r>
              <a:rPr lang="en-US" sz="1463" dirty="0"/>
              <a:t>(</a:t>
            </a:r>
            <a:r>
              <a:rPr lang="en-US" sz="1463" dirty="0" err="1"/>
              <a:t>a.u</a:t>
            </a:r>
            <a:r>
              <a:rPr lang="en-US" sz="1463" dirty="0"/>
              <a:t>.)</a:t>
            </a:r>
            <a:endParaRPr lang="en-GB" sz="1463" dirty="0"/>
          </a:p>
        </p:txBody>
      </p:sp>
      <p:sp>
        <p:nvSpPr>
          <p:cNvPr id="13" name="TextBox 12"/>
          <p:cNvSpPr txBox="1"/>
          <p:nvPr/>
        </p:nvSpPr>
        <p:spPr>
          <a:xfrm>
            <a:off x="2893862" y="3984551"/>
            <a:ext cx="331160" cy="542456"/>
          </a:xfrm>
          <a:prstGeom prst="rect">
            <a:avLst/>
          </a:prstGeom>
          <a:noFill/>
        </p:spPr>
        <p:txBody>
          <a:bodyPr wrap="square" rtlCol="0">
            <a:spAutoFit/>
          </a:bodyPr>
          <a:lstStyle/>
          <a:p>
            <a:r>
              <a:rPr lang="en-US" sz="2925" dirty="0"/>
              <a:t>=</a:t>
            </a:r>
            <a:endParaRPr lang="en-GB" sz="2925" dirty="0"/>
          </a:p>
        </p:txBody>
      </p:sp>
      <p:sp>
        <p:nvSpPr>
          <p:cNvPr id="14" name="TextBox 13"/>
          <p:cNvSpPr txBox="1"/>
          <p:nvPr/>
        </p:nvSpPr>
        <p:spPr>
          <a:xfrm>
            <a:off x="6544462" y="4132201"/>
            <a:ext cx="331160" cy="542456"/>
          </a:xfrm>
          <a:prstGeom prst="rect">
            <a:avLst/>
          </a:prstGeom>
          <a:noFill/>
        </p:spPr>
        <p:txBody>
          <a:bodyPr wrap="square" rtlCol="0">
            <a:spAutoFit/>
          </a:bodyPr>
          <a:lstStyle/>
          <a:p>
            <a:r>
              <a:rPr lang="en-US" sz="2925" dirty="0"/>
              <a:t>*</a:t>
            </a:r>
            <a:endParaRPr lang="en-GB" sz="2925" dirty="0"/>
          </a:p>
        </p:txBody>
      </p:sp>
      <p:sp>
        <p:nvSpPr>
          <p:cNvPr id="15" name="TextBox 14"/>
          <p:cNvSpPr txBox="1"/>
          <p:nvPr/>
        </p:nvSpPr>
        <p:spPr>
          <a:xfrm>
            <a:off x="4596219" y="4075446"/>
            <a:ext cx="742610" cy="542456"/>
          </a:xfrm>
          <a:prstGeom prst="rect">
            <a:avLst/>
          </a:prstGeom>
          <a:noFill/>
        </p:spPr>
        <p:txBody>
          <a:bodyPr wrap="square" rtlCol="0">
            <a:spAutoFit/>
          </a:bodyPr>
          <a:lstStyle/>
          <a:p>
            <a:r>
              <a:rPr lang="en-US" sz="2925" dirty="0"/>
              <a:t> 1 +</a:t>
            </a:r>
            <a:endParaRPr lang="en-GB" sz="2925" dirty="0"/>
          </a:p>
        </p:txBody>
      </p:sp>
      <p:sp>
        <p:nvSpPr>
          <p:cNvPr id="16" name="TextBox 15"/>
          <p:cNvSpPr txBox="1"/>
          <p:nvPr/>
        </p:nvSpPr>
        <p:spPr>
          <a:xfrm>
            <a:off x="6839155" y="4034254"/>
            <a:ext cx="1059810" cy="542456"/>
          </a:xfrm>
          <a:prstGeom prst="rect">
            <a:avLst/>
          </a:prstGeom>
          <a:noFill/>
        </p:spPr>
        <p:txBody>
          <a:bodyPr wrap="square" rtlCol="0">
            <a:spAutoFit/>
          </a:bodyPr>
          <a:lstStyle/>
          <a:p>
            <a:r>
              <a:rPr lang="en-US" sz="2925" dirty="0"/>
              <a:t> 1   +</a:t>
            </a:r>
            <a:endParaRPr lang="en-GB" sz="2925" dirty="0"/>
          </a:p>
        </p:txBody>
      </p:sp>
      <p:sp>
        <p:nvSpPr>
          <p:cNvPr id="17" name="TextBox 16"/>
          <p:cNvSpPr txBox="1"/>
          <p:nvPr/>
        </p:nvSpPr>
        <p:spPr>
          <a:xfrm>
            <a:off x="5059757" y="5667106"/>
            <a:ext cx="1706777" cy="542584"/>
          </a:xfrm>
          <a:prstGeom prst="rect">
            <a:avLst/>
          </a:prstGeom>
          <a:noFill/>
        </p:spPr>
        <p:txBody>
          <a:bodyPr wrap="square" rtlCol="0">
            <a:spAutoFit/>
          </a:bodyPr>
          <a:lstStyle/>
          <a:p>
            <a:r>
              <a:rPr lang="en-US" sz="1463" dirty="0"/>
              <a:t>‘house’ </a:t>
            </a:r>
            <a:r>
              <a:rPr lang="en-US" sz="1463" dirty="0" err="1"/>
              <a:t>regressor</a:t>
            </a:r>
            <a:r>
              <a:rPr lang="en-US" sz="1463" dirty="0"/>
              <a:t> (</a:t>
            </a:r>
            <a:r>
              <a:rPr lang="en-US" sz="1463" dirty="0" err="1"/>
              <a:t>a.u</a:t>
            </a:r>
            <a:r>
              <a:rPr lang="en-US" sz="1463" dirty="0"/>
              <a:t>.)</a:t>
            </a:r>
            <a:endParaRPr lang="en-GB" sz="1463" dirty="0"/>
          </a:p>
        </p:txBody>
      </p:sp>
      <p:sp>
        <p:nvSpPr>
          <p:cNvPr id="18" name="TextBox 17"/>
          <p:cNvSpPr txBox="1"/>
          <p:nvPr/>
        </p:nvSpPr>
        <p:spPr>
          <a:xfrm>
            <a:off x="4182465" y="4165443"/>
            <a:ext cx="672228" cy="542456"/>
          </a:xfrm>
          <a:prstGeom prst="rect">
            <a:avLst/>
          </a:prstGeom>
          <a:noFill/>
        </p:spPr>
        <p:txBody>
          <a:bodyPr wrap="square" rtlCol="0">
            <a:spAutoFit/>
          </a:bodyPr>
          <a:lstStyle/>
          <a:p>
            <a:r>
              <a:rPr lang="en-US" sz="2925" dirty="0"/>
              <a:t> *</a:t>
            </a:r>
            <a:endParaRPr lang="en-GB" sz="2925" dirty="0"/>
          </a:p>
        </p:txBody>
      </p:sp>
      <p:sp>
        <p:nvSpPr>
          <p:cNvPr id="23" name="TextBox 22"/>
          <p:cNvSpPr txBox="1"/>
          <p:nvPr/>
        </p:nvSpPr>
        <p:spPr>
          <a:xfrm>
            <a:off x="1642356" y="2599343"/>
            <a:ext cx="8007609" cy="442429"/>
          </a:xfrm>
          <a:prstGeom prst="rect">
            <a:avLst/>
          </a:prstGeom>
          <a:noFill/>
        </p:spPr>
        <p:txBody>
          <a:bodyPr wrap="square" rtlCol="0">
            <a:spAutoFit/>
          </a:bodyPr>
          <a:lstStyle/>
          <a:p>
            <a:r>
              <a:rPr lang="en-US" sz="1463" dirty="0"/>
              <a:t>            </a:t>
            </a:r>
            <a:r>
              <a:rPr lang="en-US" sz="2275" dirty="0"/>
              <a:t>Y </a:t>
            </a:r>
            <a:r>
              <a:rPr lang="en-US" sz="2275" dirty="0"/>
              <a:t> </a:t>
            </a:r>
            <a:r>
              <a:rPr lang="en-US" sz="2275" dirty="0"/>
              <a:t>        =            X1    *  </a:t>
            </a:r>
            <a:r>
              <a:rPr lang="el-GR" sz="2275" dirty="0"/>
              <a:t>β</a:t>
            </a:r>
            <a:r>
              <a:rPr lang="en-US" sz="2275" dirty="0"/>
              <a:t>1   +       X2     *  </a:t>
            </a:r>
            <a:r>
              <a:rPr lang="el-GR" sz="2275" dirty="0"/>
              <a:t>β</a:t>
            </a:r>
            <a:r>
              <a:rPr lang="en-US" sz="2275" dirty="0"/>
              <a:t>2      +        </a:t>
            </a:r>
            <a:r>
              <a:rPr lang="el-GR" sz="2275" dirty="0"/>
              <a:t>ε</a:t>
            </a:r>
            <a:r>
              <a:rPr lang="en-US" sz="2275" dirty="0"/>
              <a:t> </a:t>
            </a:r>
            <a:endParaRPr lang="en-GB" sz="1463" dirty="0"/>
          </a:p>
        </p:txBody>
      </p:sp>
      <p:pic>
        <p:nvPicPr>
          <p:cNvPr id="24" name="Picture 23"/>
          <p:cNvPicPr>
            <a:picLocks noChangeAspect="1"/>
          </p:cNvPicPr>
          <p:nvPr/>
        </p:nvPicPr>
        <p:blipFill>
          <a:blip r:embed="rId6"/>
          <a:stretch>
            <a:fillRect/>
          </a:stretch>
        </p:blipFill>
        <p:spPr>
          <a:xfrm>
            <a:off x="89461" y="2822766"/>
            <a:ext cx="1435049" cy="1036035"/>
          </a:xfrm>
          <a:prstGeom prst="rect">
            <a:avLst/>
          </a:prstGeom>
        </p:spPr>
      </p:pic>
      <p:sp>
        <p:nvSpPr>
          <p:cNvPr id="25" name="Rectangle 24"/>
          <p:cNvSpPr/>
          <p:nvPr/>
        </p:nvSpPr>
        <p:spPr>
          <a:xfrm flipV="1">
            <a:off x="1217353" y="3103436"/>
            <a:ext cx="175500" cy="175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pic>
        <p:nvPicPr>
          <p:cNvPr id="5" name="Picture 4"/>
          <p:cNvPicPr>
            <a:picLocks noChangeAspect="1"/>
          </p:cNvPicPr>
          <p:nvPr/>
        </p:nvPicPr>
        <p:blipFill>
          <a:blip r:embed="rId7"/>
          <a:stretch>
            <a:fillRect/>
          </a:stretch>
        </p:blipFill>
        <p:spPr>
          <a:xfrm>
            <a:off x="1545775" y="3164174"/>
            <a:ext cx="1331119" cy="2383631"/>
          </a:xfrm>
          <a:prstGeom prst="rect">
            <a:avLst/>
          </a:prstGeom>
        </p:spPr>
      </p:pic>
      <p:sp>
        <p:nvSpPr>
          <p:cNvPr id="22" name="TextBox 21"/>
          <p:cNvSpPr txBox="1"/>
          <p:nvPr/>
        </p:nvSpPr>
        <p:spPr>
          <a:xfrm>
            <a:off x="38370" y="4034255"/>
            <a:ext cx="866346" cy="542584"/>
          </a:xfrm>
          <a:prstGeom prst="rect">
            <a:avLst/>
          </a:prstGeom>
          <a:noFill/>
        </p:spPr>
        <p:txBody>
          <a:bodyPr wrap="square" rtlCol="0">
            <a:spAutoFit/>
          </a:bodyPr>
          <a:lstStyle/>
          <a:p>
            <a:r>
              <a:rPr lang="en-US" sz="1463" dirty="0">
                <a:solidFill>
                  <a:srgbClr val="FF0000"/>
                </a:solidFill>
              </a:rPr>
              <a:t>Primary visual</a:t>
            </a:r>
          </a:p>
        </p:txBody>
      </p:sp>
      <p:grpSp>
        <p:nvGrpSpPr>
          <p:cNvPr id="26" name="Group 25"/>
          <p:cNvGrpSpPr/>
          <p:nvPr/>
        </p:nvGrpSpPr>
        <p:grpSpPr>
          <a:xfrm>
            <a:off x="3338433" y="2989327"/>
            <a:ext cx="439341" cy="2398257"/>
            <a:chOff x="4108840" y="2887864"/>
            <a:chExt cx="540727" cy="2951701"/>
          </a:xfrm>
        </p:grpSpPr>
        <p:sp>
          <p:nvSpPr>
            <p:cNvPr id="27" name="Rectangle 26"/>
            <p:cNvSpPr/>
            <p:nvPr/>
          </p:nvSpPr>
          <p:spPr>
            <a:xfrm>
              <a:off x="4109567" y="3491218"/>
              <a:ext cx="54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8" name="Rectangle 27"/>
            <p:cNvSpPr/>
            <p:nvPr/>
          </p:nvSpPr>
          <p:spPr>
            <a:xfrm>
              <a:off x="4109567" y="4685890"/>
              <a:ext cx="54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29" name="Picture 28"/>
            <p:cNvPicPr>
              <a:picLocks noChangeAspect="1"/>
            </p:cNvPicPr>
            <p:nvPr/>
          </p:nvPicPr>
          <p:blipFill>
            <a:blip r:embed="rId8"/>
            <a:stretch>
              <a:fillRect/>
            </a:stretch>
          </p:blipFill>
          <p:spPr>
            <a:xfrm>
              <a:off x="4110683" y="2887864"/>
              <a:ext cx="537769" cy="540000"/>
            </a:xfrm>
            <a:prstGeom prst="rect">
              <a:avLst/>
            </a:prstGeom>
            <a:ln>
              <a:solidFill>
                <a:schemeClr val="tx1"/>
              </a:solidFill>
            </a:ln>
          </p:spPr>
        </p:pic>
        <p:pic>
          <p:nvPicPr>
            <p:cNvPr id="30" name="Picture 29"/>
            <p:cNvPicPr>
              <a:picLocks noChangeAspect="1"/>
            </p:cNvPicPr>
            <p:nvPr/>
          </p:nvPicPr>
          <p:blipFill>
            <a:blip r:embed="rId9"/>
            <a:stretch>
              <a:fillRect/>
            </a:stretch>
          </p:blipFill>
          <p:spPr>
            <a:xfrm>
              <a:off x="4108840" y="5299565"/>
              <a:ext cx="523120" cy="540000"/>
            </a:xfrm>
            <a:prstGeom prst="rect">
              <a:avLst/>
            </a:prstGeom>
          </p:spPr>
        </p:pic>
        <p:pic>
          <p:nvPicPr>
            <p:cNvPr id="31" name="Picture 30"/>
            <p:cNvPicPr>
              <a:picLocks noChangeAspect="1"/>
            </p:cNvPicPr>
            <p:nvPr/>
          </p:nvPicPr>
          <p:blipFill>
            <a:blip r:embed="rId10"/>
            <a:stretch>
              <a:fillRect/>
            </a:stretch>
          </p:blipFill>
          <p:spPr>
            <a:xfrm>
              <a:off x="4115008" y="4102525"/>
              <a:ext cx="529118" cy="540000"/>
            </a:xfrm>
            <a:prstGeom prst="rect">
              <a:avLst/>
            </a:prstGeom>
            <a:ln>
              <a:solidFill>
                <a:schemeClr val="tx1"/>
              </a:solidFill>
            </a:ln>
          </p:spPr>
        </p:pic>
      </p:grpSp>
    </p:spTree>
    <p:extLst>
      <p:ext uri="{BB962C8B-B14F-4D97-AF65-F5344CB8AC3E}">
        <p14:creationId xmlns:p14="http://schemas.microsoft.com/office/powerpoint/2010/main" val="1870270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T-contrast</a:t>
            </a:r>
            <a:endParaRPr lang="en-GB" dirty="0"/>
          </a:p>
        </p:txBody>
      </p:sp>
      <p:sp>
        <p:nvSpPr>
          <p:cNvPr id="3" name="Content Placeholder 2"/>
          <p:cNvSpPr>
            <a:spLocks noGrp="1"/>
          </p:cNvSpPr>
          <p:nvPr>
            <p:ph idx="1"/>
          </p:nvPr>
        </p:nvSpPr>
        <p:spPr>
          <a:xfrm>
            <a:off x="681038" y="1959773"/>
            <a:ext cx="8543925" cy="3740908"/>
          </a:xfrm>
        </p:spPr>
        <p:txBody>
          <a:bodyPr>
            <a:normAutofit/>
          </a:bodyPr>
          <a:lstStyle/>
          <a:p>
            <a:r>
              <a:rPr lang="en-US" sz="1950" dirty="0"/>
              <a:t>Contrast is our research hypothesis.</a:t>
            </a:r>
          </a:p>
          <a:p>
            <a:r>
              <a:rPr lang="en-US" sz="1950" dirty="0"/>
              <a:t>If we are interested in the effect of X1 (e.g. face), we will test the </a:t>
            </a:r>
            <a:r>
              <a:rPr lang="el-GR" sz="1950" dirty="0"/>
              <a:t>β</a:t>
            </a:r>
            <a:r>
              <a:rPr lang="en-US" sz="1950" dirty="0"/>
              <a:t>1. (We don’t care any other </a:t>
            </a:r>
            <a:r>
              <a:rPr lang="en-US" sz="1950" dirty="0" err="1"/>
              <a:t>regressors</a:t>
            </a:r>
            <a:r>
              <a:rPr lang="en-US" sz="1950" dirty="0"/>
              <a:t>, e.g. </a:t>
            </a:r>
            <a:r>
              <a:rPr lang="el-GR" sz="1950" dirty="0"/>
              <a:t>β</a:t>
            </a:r>
            <a:r>
              <a:rPr lang="en-US" sz="1950" dirty="0"/>
              <a:t>2, house or </a:t>
            </a:r>
            <a:r>
              <a:rPr lang="el-GR" sz="1950" dirty="0"/>
              <a:t>β</a:t>
            </a:r>
            <a:r>
              <a:rPr lang="en-US" sz="1950" dirty="0"/>
              <a:t>3,constant)</a:t>
            </a:r>
          </a:p>
          <a:p>
            <a:r>
              <a:rPr lang="en-US" sz="1950" dirty="0"/>
              <a:t>If we are interested in comparing the effect of X1 and X2, we will test the </a:t>
            </a:r>
            <a:r>
              <a:rPr lang="el-GR" sz="1950" dirty="0"/>
              <a:t>β</a:t>
            </a:r>
            <a:r>
              <a:rPr lang="en-US" sz="1950" dirty="0"/>
              <a:t>1-</a:t>
            </a:r>
            <a:r>
              <a:rPr lang="el-GR" sz="1950" dirty="0"/>
              <a:t> β</a:t>
            </a:r>
            <a:r>
              <a:rPr lang="en-US" sz="1950" dirty="0"/>
              <a:t>2</a:t>
            </a:r>
          </a:p>
          <a:p>
            <a:r>
              <a:rPr lang="en-US" sz="1950" dirty="0"/>
              <a:t>In matrix form, </a:t>
            </a:r>
          </a:p>
          <a:p>
            <a:pPr marL="0" indent="0">
              <a:buNone/>
            </a:pPr>
            <a:endParaRPr lang="en-US" dirty="0" smtClean="0"/>
          </a:p>
          <a:p>
            <a:endParaRPr lang="en-GB" dirty="0"/>
          </a:p>
        </p:txBody>
      </p:sp>
      <p:sp>
        <p:nvSpPr>
          <p:cNvPr id="6" name="Rectangle 5"/>
          <p:cNvSpPr/>
          <p:nvPr/>
        </p:nvSpPr>
        <p:spPr>
          <a:xfrm>
            <a:off x="6301606" y="1772222"/>
            <a:ext cx="3174648" cy="39241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1950" dirty="0">
                <a:solidFill>
                  <a:srgbClr val="FF0000"/>
                </a:solidFill>
              </a:rPr>
              <a:t>Y</a:t>
            </a:r>
            <a:r>
              <a:rPr lang="en-US" sz="1950" dirty="0"/>
              <a:t> = </a:t>
            </a:r>
            <a:r>
              <a:rPr lang="en-US" sz="1950" dirty="0">
                <a:solidFill>
                  <a:srgbClr val="0000FF"/>
                </a:solidFill>
              </a:rPr>
              <a:t>X1</a:t>
            </a:r>
            <a:r>
              <a:rPr lang="en-US" sz="1950" dirty="0"/>
              <a:t> * </a:t>
            </a:r>
            <a:r>
              <a:rPr lang="el-GR" sz="1950" dirty="0">
                <a:solidFill>
                  <a:srgbClr val="00B050"/>
                </a:solidFill>
              </a:rPr>
              <a:t>β</a:t>
            </a:r>
            <a:r>
              <a:rPr lang="en-US" sz="1950" dirty="0">
                <a:solidFill>
                  <a:srgbClr val="00B050"/>
                </a:solidFill>
              </a:rPr>
              <a:t>1</a:t>
            </a:r>
            <a:r>
              <a:rPr lang="en-US" sz="1950" dirty="0"/>
              <a:t> + </a:t>
            </a:r>
            <a:r>
              <a:rPr lang="en-US" sz="1950" dirty="0">
                <a:solidFill>
                  <a:srgbClr val="0000FF"/>
                </a:solidFill>
              </a:rPr>
              <a:t>X2</a:t>
            </a:r>
            <a:r>
              <a:rPr lang="en-US" sz="1950" dirty="0"/>
              <a:t> * </a:t>
            </a:r>
            <a:r>
              <a:rPr lang="el-GR" sz="1950" dirty="0">
                <a:solidFill>
                  <a:srgbClr val="00B050"/>
                </a:solidFill>
              </a:rPr>
              <a:t>β</a:t>
            </a:r>
            <a:r>
              <a:rPr lang="en-US" sz="1950" dirty="0">
                <a:solidFill>
                  <a:srgbClr val="00B050"/>
                </a:solidFill>
              </a:rPr>
              <a:t>2</a:t>
            </a:r>
            <a:r>
              <a:rPr lang="en-US" sz="1950" dirty="0"/>
              <a:t> +</a:t>
            </a:r>
            <a:r>
              <a:rPr lang="el-GR" sz="1950" dirty="0">
                <a:solidFill>
                  <a:srgbClr val="00B050"/>
                </a:solidFill>
              </a:rPr>
              <a:t> </a:t>
            </a:r>
            <a:r>
              <a:rPr lang="el-GR" sz="1950" dirty="0">
                <a:solidFill>
                  <a:srgbClr val="00B050"/>
                </a:solidFill>
              </a:rPr>
              <a:t>β</a:t>
            </a:r>
            <a:r>
              <a:rPr lang="en-US" sz="1950" dirty="0">
                <a:solidFill>
                  <a:srgbClr val="00B050"/>
                </a:solidFill>
              </a:rPr>
              <a:t>3</a:t>
            </a:r>
            <a:r>
              <a:rPr lang="en-US" sz="1950" dirty="0"/>
              <a:t> </a:t>
            </a:r>
            <a:r>
              <a:rPr lang="en-US" sz="1950" dirty="0"/>
              <a:t>+ </a:t>
            </a:r>
            <a:r>
              <a:rPr lang="el-GR" sz="1950" dirty="0"/>
              <a:t>ε</a:t>
            </a:r>
            <a:r>
              <a:rPr lang="en-US" sz="1950" dirty="0"/>
              <a:t> </a:t>
            </a:r>
          </a:p>
        </p:txBody>
      </p:sp>
      <p:sp>
        <p:nvSpPr>
          <p:cNvPr id="5" name="Double Bracket 4"/>
          <p:cNvSpPr/>
          <p:nvPr/>
        </p:nvSpPr>
        <p:spPr>
          <a:xfrm>
            <a:off x="4368987" y="3806889"/>
            <a:ext cx="524435" cy="946896"/>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n-US" sz="1950" dirty="0"/>
              <a:t>β</a:t>
            </a:r>
            <a:r>
              <a:rPr lang="en-US" sz="1950" dirty="0"/>
              <a:t>1</a:t>
            </a:r>
          </a:p>
          <a:p>
            <a:pPr algn="ctr"/>
            <a:r>
              <a:rPr lang="en-US" sz="1950" dirty="0"/>
              <a:t>β2</a:t>
            </a:r>
          </a:p>
          <a:p>
            <a:pPr algn="ctr"/>
            <a:r>
              <a:rPr lang="en-US" sz="1950" dirty="0"/>
              <a:t>β3</a:t>
            </a:r>
            <a:endParaRPr lang="en-GB" sz="1950" dirty="0"/>
          </a:p>
        </p:txBody>
      </p:sp>
      <p:sp>
        <p:nvSpPr>
          <p:cNvPr id="7" name="Rectangle 6"/>
          <p:cNvSpPr/>
          <p:nvPr/>
        </p:nvSpPr>
        <p:spPr>
          <a:xfrm>
            <a:off x="3892243" y="4067778"/>
            <a:ext cx="486030" cy="442429"/>
          </a:xfrm>
          <a:prstGeom prst="rect">
            <a:avLst/>
          </a:prstGeom>
        </p:spPr>
        <p:txBody>
          <a:bodyPr wrap="none">
            <a:spAutoFit/>
          </a:bodyPr>
          <a:lstStyle/>
          <a:p>
            <a:r>
              <a:rPr lang="el-GR" sz="2275" dirty="0"/>
              <a:t>β</a:t>
            </a:r>
            <a:r>
              <a:rPr lang="en-US" sz="2275" dirty="0"/>
              <a:t>=</a:t>
            </a:r>
            <a:endParaRPr lang="en-GB" sz="2275" dirty="0"/>
          </a:p>
        </p:txBody>
      </p:sp>
      <p:sp>
        <p:nvSpPr>
          <p:cNvPr id="8" name="Rectangle 7"/>
          <p:cNvSpPr/>
          <p:nvPr/>
        </p:nvSpPr>
        <p:spPr>
          <a:xfrm>
            <a:off x="5461304" y="4187506"/>
            <a:ext cx="1171924" cy="442429"/>
          </a:xfrm>
          <a:prstGeom prst="rect">
            <a:avLst/>
          </a:prstGeom>
        </p:spPr>
        <p:txBody>
          <a:bodyPr wrap="none">
            <a:spAutoFit/>
          </a:bodyPr>
          <a:lstStyle/>
          <a:p>
            <a:r>
              <a:rPr lang="en-US" sz="2275" dirty="0"/>
              <a:t>C</a:t>
            </a:r>
            <a:r>
              <a:rPr lang="en-US" sz="2275" baseline="30000" dirty="0"/>
              <a:t>T</a:t>
            </a:r>
            <a:r>
              <a:rPr lang="el-GR" sz="2275" dirty="0"/>
              <a:t> </a:t>
            </a:r>
            <a:r>
              <a:rPr lang="el-GR" sz="2275" dirty="0"/>
              <a:t>β</a:t>
            </a:r>
            <a:r>
              <a:rPr lang="en-US" sz="2275" dirty="0"/>
              <a:t>=</a:t>
            </a:r>
            <a:r>
              <a:rPr lang="el-GR" sz="2275" dirty="0"/>
              <a:t> β</a:t>
            </a:r>
            <a:r>
              <a:rPr lang="en-US" sz="2275" dirty="0"/>
              <a:t>1</a:t>
            </a:r>
            <a:endParaRPr lang="en-US" sz="2275" dirty="0"/>
          </a:p>
        </p:txBody>
      </p:sp>
      <p:sp>
        <p:nvSpPr>
          <p:cNvPr id="9" name="Rectangle 8"/>
          <p:cNvSpPr/>
          <p:nvPr/>
        </p:nvSpPr>
        <p:spPr>
          <a:xfrm>
            <a:off x="2179848" y="4187506"/>
            <a:ext cx="1498483" cy="442429"/>
          </a:xfrm>
          <a:prstGeom prst="rect">
            <a:avLst/>
          </a:prstGeom>
        </p:spPr>
        <p:txBody>
          <a:bodyPr wrap="square">
            <a:spAutoFit/>
          </a:bodyPr>
          <a:lstStyle/>
          <a:p>
            <a:r>
              <a:rPr lang="en-US" sz="2275" dirty="0"/>
              <a:t>C</a:t>
            </a:r>
            <a:r>
              <a:rPr lang="en-US" sz="2275" baseline="30000" dirty="0"/>
              <a:t>T</a:t>
            </a:r>
            <a:r>
              <a:rPr lang="en-US" sz="2275" dirty="0"/>
              <a:t>=[</a:t>
            </a:r>
            <a:r>
              <a:rPr lang="en-US" sz="2275" dirty="0"/>
              <a:t>1, </a:t>
            </a:r>
            <a:r>
              <a:rPr lang="en-US" sz="2275" dirty="0"/>
              <a:t>0, 0]</a:t>
            </a:r>
            <a:endParaRPr lang="en-GB" sz="2275" dirty="0"/>
          </a:p>
        </p:txBody>
      </p:sp>
      <p:sp>
        <p:nvSpPr>
          <p:cNvPr id="10" name="Rectangle 9"/>
          <p:cNvSpPr/>
          <p:nvPr/>
        </p:nvSpPr>
        <p:spPr>
          <a:xfrm>
            <a:off x="2136763" y="5103330"/>
            <a:ext cx="1569469" cy="442429"/>
          </a:xfrm>
          <a:prstGeom prst="rect">
            <a:avLst/>
          </a:prstGeom>
        </p:spPr>
        <p:txBody>
          <a:bodyPr wrap="none">
            <a:spAutoFit/>
          </a:bodyPr>
          <a:lstStyle/>
          <a:p>
            <a:r>
              <a:rPr lang="en-US" sz="2275" dirty="0"/>
              <a:t>C</a:t>
            </a:r>
            <a:r>
              <a:rPr lang="en-US" sz="2275" baseline="30000" dirty="0"/>
              <a:t>T</a:t>
            </a:r>
            <a:r>
              <a:rPr lang="en-US" sz="2275" dirty="0"/>
              <a:t>=[1,-</a:t>
            </a:r>
            <a:r>
              <a:rPr lang="en-US" sz="2275" dirty="0"/>
              <a:t>1, 0] </a:t>
            </a:r>
            <a:endParaRPr lang="en-US" sz="2275" dirty="0"/>
          </a:p>
        </p:txBody>
      </p:sp>
      <p:sp>
        <p:nvSpPr>
          <p:cNvPr id="13" name="Rectangle 12"/>
          <p:cNvSpPr/>
          <p:nvPr/>
        </p:nvSpPr>
        <p:spPr>
          <a:xfrm>
            <a:off x="5461305" y="5142122"/>
            <a:ext cx="1630383" cy="442429"/>
          </a:xfrm>
          <a:prstGeom prst="rect">
            <a:avLst/>
          </a:prstGeom>
        </p:spPr>
        <p:txBody>
          <a:bodyPr wrap="none">
            <a:spAutoFit/>
          </a:bodyPr>
          <a:lstStyle/>
          <a:p>
            <a:r>
              <a:rPr lang="en-US" sz="2275" dirty="0"/>
              <a:t>C</a:t>
            </a:r>
            <a:r>
              <a:rPr lang="en-US" sz="2275" baseline="30000" dirty="0"/>
              <a:t>T</a:t>
            </a:r>
            <a:r>
              <a:rPr lang="el-GR" sz="2275" dirty="0"/>
              <a:t> </a:t>
            </a:r>
            <a:r>
              <a:rPr lang="el-GR" sz="2275" dirty="0"/>
              <a:t>β</a:t>
            </a:r>
            <a:r>
              <a:rPr lang="en-US" sz="2275" dirty="0"/>
              <a:t>=</a:t>
            </a:r>
            <a:r>
              <a:rPr lang="el-GR" sz="2275" dirty="0"/>
              <a:t> β</a:t>
            </a:r>
            <a:r>
              <a:rPr lang="en-US" sz="2275" dirty="0"/>
              <a:t>1- </a:t>
            </a:r>
            <a:r>
              <a:rPr lang="el-GR" sz="2275" dirty="0"/>
              <a:t>β</a:t>
            </a:r>
            <a:r>
              <a:rPr lang="en-US" sz="2275" dirty="0"/>
              <a:t>2</a:t>
            </a:r>
          </a:p>
        </p:txBody>
      </p:sp>
      <p:sp>
        <p:nvSpPr>
          <p:cNvPr id="14" name="Rectangle 13"/>
          <p:cNvSpPr/>
          <p:nvPr/>
        </p:nvSpPr>
        <p:spPr>
          <a:xfrm>
            <a:off x="282400" y="4220301"/>
            <a:ext cx="1833868" cy="442429"/>
          </a:xfrm>
          <a:prstGeom prst="rect">
            <a:avLst/>
          </a:prstGeom>
        </p:spPr>
        <p:txBody>
          <a:bodyPr wrap="square">
            <a:spAutoFit/>
          </a:bodyPr>
          <a:lstStyle/>
          <a:p>
            <a:r>
              <a:rPr lang="en-US" sz="2275" dirty="0"/>
              <a:t>-Face effect</a:t>
            </a:r>
            <a:endParaRPr lang="en-GB" sz="2275" dirty="0"/>
          </a:p>
        </p:txBody>
      </p:sp>
      <p:sp>
        <p:nvSpPr>
          <p:cNvPr id="15" name="Rectangle 14"/>
          <p:cNvSpPr/>
          <p:nvPr/>
        </p:nvSpPr>
        <p:spPr>
          <a:xfrm>
            <a:off x="277057" y="5093790"/>
            <a:ext cx="1833868" cy="792525"/>
          </a:xfrm>
          <a:prstGeom prst="rect">
            <a:avLst/>
          </a:prstGeom>
        </p:spPr>
        <p:txBody>
          <a:bodyPr wrap="square">
            <a:spAutoFit/>
          </a:bodyPr>
          <a:lstStyle/>
          <a:p>
            <a:r>
              <a:rPr lang="en-US" sz="2275" dirty="0"/>
              <a:t>-Face&gt;house effect</a:t>
            </a:r>
            <a:endParaRPr lang="en-GB" sz="2275" dirty="0"/>
          </a:p>
        </p:txBody>
      </p:sp>
      <p:sp>
        <p:nvSpPr>
          <p:cNvPr id="16" name="Double Bracket 15"/>
          <p:cNvSpPr/>
          <p:nvPr/>
        </p:nvSpPr>
        <p:spPr>
          <a:xfrm>
            <a:off x="4368987" y="4941336"/>
            <a:ext cx="524435" cy="946896"/>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n-US" sz="1950" dirty="0"/>
              <a:t>β</a:t>
            </a:r>
            <a:r>
              <a:rPr lang="en-US" sz="1950" dirty="0"/>
              <a:t>1</a:t>
            </a:r>
          </a:p>
          <a:p>
            <a:pPr algn="ctr"/>
            <a:r>
              <a:rPr lang="en-US" sz="1950" dirty="0"/>
              <a:t>β2</a:t>
            </a:r>
          </a:p>
          <a:p>
            <a:pPr algn="ctr"/>
            <a:r>
              <a:rPr lang="en-US" sz="1950" dirty="0"/>
              <a:t>β3</a:t>
            </a:r>
            <a:endParaRPr lang="en-GB" sz="1950" dirty="0"/>
          </a:p>
        </p:txBody>
      </p:sp>
      <p:sp>
        <p:nvSpPr>
          <p:cNvPr id="17" name="Rectangle 16"/>
          <p:cNvSpPr/>
          <p:nvPr/>
        </p:nvSpPr>
        <p:spPr>
          <a:xfrm>
            <a:off x="3892243" y="5202225"/>
            <a:ext cx="486030" cy="442429"/>
          </a:xfrm>
          <a:prstGeom prst="rect">
            <a:avLst/>
          </a:prstGeom>
        </p:spPr>
        <p:txBody>
          <a:bodyPr wrap="none">
            <a:spAutoFit/>
          </a:bodyPr>
          <a:lstStyle/>
          <a:p>
            <a:r>
              <a:rPr lang="el-GR" sz="2275" dirty="0"/>
              <a:t>β</a:t>
            </a:r>
            <a:r>
              <a:rPr lang="en-US" sz="2275" dirty="0"/>
              <a:t>=</a:t>
            </a:r>
            <a:endParaRPr lang="en-GB" sz="2275" dirty="0"/>
          </a:p>
        </p:txBody>
      </p:sp>
    </p:spTree>
    <p:extLst>
      <p:ext uri="{BB962C8B-B14F-4D97-AF65-F5344CB8AC3E}">
        <p14:creationId xmlns:p14="http://schemas.microsoft.com/office/powerpoint/2010/main" val="529274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T-statistic</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1038" y="1867801"/>
                <a:ext cx="5961810" cy="3793919"/>
              </a:xfrm>
            </p:spPr>
            <p:txBody>
              <a:bodyPr>
                <a:normAutofit/>
              </a:bodyPr>
              <a:lstStyle/>
              <a:p>
                <a:r>
                  <a:rPr lang="en-US" altLang="ko-KR" sz="1950" dirty="0"/>
                  <a:t>Statistics is a test against the null hypothesis.</a:t>
                </a:r>
              </a:p>
              <a:p>
                <a:r>
                  <a:rPr lang="en-US" altLang="ko-KR" sz="1950" dirty="0"/>
                  <a:t>Under the null hypothesis of </a:t>
                </a:r>
                <a14:m>
                  <m:oMath xmlns:m="http://schemas.openxmlformats.org/officeDocument/2006/math">
                    <m:sSub>
                      <m:sSubPr>
                        <m:ctrlPr>
                          <a:rPr lang="en-US" altLang="ko-KR" sz="1950" i="1">
                            <a:latin typeface="Cambria Math" panose="02040503050406030204" pitchFamily="18" charset="0"/>
                          </a:rPr>
                        </m:ctrlPr>
                      </m:sSubPr>
                      <m:e>
                        <m:r>
                          <a:rPr lang="en-US" altLang="ko-KR" sz="1950" i="1">
                            <a:latin typeface="Cambria Math" panose="02040503050406030204" pitchFamily="18" charset="0"/>
                          </a:rPr>
                          <m:t>𝐻</m:t>
                        </m:r>
                      </m:e>
                      <m:sub>
                        <m:r>
                          <a:rPr lang="en-US" altLang="ko-KR" sz="1950" i="1">
                            <a:latin typeface="Cambria Math" panose="02040503050406030204" pitchFamily="18" charset="0"/>
                          </a:rPr>
                          <m:t>0</m:t>
                        </m:r>
                      </m:sub>
                    </m:sSub>
                    <m:r>
                      <a:rPr lang="en-US" altLang="ko-KR" sz="1950">
                        <a:latin typeface="Cambria Math" panose="02040503050406030204" pitchFamily="18" charset="0"/>
                      </a:rPr>
                      <m:t>:</m:t>
                    </m:r>
                    <m:sSup>
                      <m:sSupPr>
                        <m:ctrlPr>
                          <a:rPr lang="en-US" altLang="ko-KR" sz="1950" i="1">
                            <a:latin typeface="Cambria Math" panose="02040503050406030204" pitchFamily="18" charset="0"/>
                          </a:rPr>
                        </m:ctrlPr>
                      </m:sSupPr>
                      <m:e>
                        <m:r>
                          <a:rPr lang="en-US" altLang="ko-KR" sz="1950" i="1">
                            <a:latin typeface="Cambria Math" panose="02040503050406030204" pitchFamily="18" charset="0"/>
                          </a:rPr>
                          <m:t>𝐶</m:t>
                        </m:r>
                      </m:e>
                      <m:sup>
                        <m:r>
                          <a:rPr lang="en-US" altLang="ko-KR" sz="1950" i="1">
                            <a:latin typeface="Cambria Math" panose="02040503050406030204" pitchFamily="18" charset="0"/>
                          </a:rPr>
                          <m:t>𝑇</m:t>
                        </m:r>
                      </m:sup>
                    </m:sSup>
                    <m:r>
                      <a:rPr lang="ko-KR" altLang="en-US" sz="1950" i="1">
                        <a:latin typeface="Cambria Math" panose="02040503050406030204" pitchFamily="18" charset="0"/>
                      </a:rPr>
                      <m:t>𝛽</m:t>
                    </m:r>
                    <m:r>
                      <a:rPr lang="en-US" altLang="ko-KR" sz="1950" i="1">
                        <a:latin typeface="Cambria Math" panose="02040503050406030204" pitchFamily="18" charset="0"/>
                        <a:ea typeface="Cambria Math" panose="02040503050406030204" pitchFamily="18" charset="0"/>
                      </a:rPr>
                      <m:t>=0</m:t>
                    </m:r>
                  </m:oMath>
                </a14:m>
                <a:r>
                  <a:rPr lang="en-US" altLang="ko-KR" sz="1950" dirty="0"/>
                  <a:t>,</a:t>
                </a:r>
              </a:p>
              <a:p>
                <a:r>
                  <a:rPr lang="en-US" altLang="ko-KR" sz="1950" dirty="0"/>
                  <a:t>it follows T-statistics </a:t>
                </a:r>
              </a:p>
              <a:p>
                <a:endParaRPr lang="en-US" altLang="ko-KR" sz="1950" dirty="0"/>
              </a:p>
              <a:p>
                <a:endParaRPr lang="en-US" altLang="ko-KR" sz="1950" dirty="0"/>
              </a:p>
              <a:p>
                <a:r>
                  <a:rPr lang="en-US" altLang="ko-KR" sz="1950" dirty="0"/>
                  <a:t>If t &gt; threshold, we reject the null hypothesis</a:t>
                </a:r>
              </a:p>
              <a:p>
                <a:pPr marL="0" indent="0">
                  <a:buNone/>
                </a:pPr>
                <a:r>
                  <a:rPr lang="en-US" altLang="ko-KR" sz="1950" dirty="0"/>
                  <a:t> </a:t>
                </a:r>
                <a:r>
                  <a:rPr lang="en-US" altLang="ko-KR" sz="1950" dirty="0"/>
                  <a:t>and claim the significance of result.</a:t>
                </a:r>
              </a:p>
              <a:p>
                <a:r>
                  <a:rPr lang="en-US" altLang="ko-KR" sz="1950" dirty="0"/>
                  <a:t>E.g. “Face evoked significantly larger BOLD  response than house in this brain region, p&lt;0.05”</a:t>
                </a:r>
              </a:p>
              <a:p>
                <a:pPr marL="0" indent="0">
                  <a:buNone/>
                </a:pPr>
                <a:endParaRPr lang="en-US" altLang="ko-KR" sz="1950" dirty="0"/>
              </a:p>
              <a:p>
                <a:endParaRPr lang="en-US" altLang="ko-KR" sz="1950" dirty="0"/>
              </a:p>
              <a:p>
                <a:endParaRPr lang="en-GB" sz="195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1038" y="1867801"/>
                <a:ext cx="5961810" cy="3793919"/>
              </a:xfrm>
              <a:blipFill rotWithShape="0">
                <a:blip r:embed="rId3"/>
                <a:stretch>
                  <a:fillRect l="-920" t="-160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484457" y="2939518"/>
                <a:ext cx="2836097" cy="7282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950" i="1">
                          <a:latin typeface="Cambria Math" panose="02040503050406030204" pitchFamily="18" charset="0"/>
                        </a:rPr>
                        <m:t>𝑡</m:t>
                      </m:r>
                      <m:r>
                        <a:rPr lang="en-US" sz="1950" i="1">
                          <a:latin typeface="Cambria Math" panose="02040503050406030204" pitchFamily="18" charset="0"/>
                        </a:rPr>
                        <m:t>=</m:t>
                      </m:r>
                      <m:f>
                        <m:fPr>
                          <m:ctrlPr>
                            <a:rPr lang="en-US" sz="1950" i="1">
                              <a:latin typeface="Cambria Math" panose="02040503050406030204" pitchFamily="18" charset="0"/>
                            </a:rPr>
                          </m:ctrlPr>
                        </m:fPr>
                        <m:num>
                          <m:sSup>
                            <m:sSupPr>
                              <m:ctrlPr>
                                <a:rPr lang="en-US" sz="1950" i="1">
                                  <a:latin typeface="Cambria Math" panose="02040503050406030204" pitchFamily="18" charset="0"/>
                                </a:rPr>
                              </m:ctrlPr>
                            </m:sSupPr>
                            <m:e>
                              <m:r>
                                <a:rPr lang="en-US" sz="1950" i="1">
                                  <a:latin typeface="Cambria Math" panose="02040503050406030204" pitchFamily="18" charset="0"/>
                                </a:rPr>
                                <m:t>𝐶</m:t>
                              </m:r>
                            </m:e>
                            <m:sup>
                              <m:r>
                                <a:rPr lang="en-US" sz="1950" i="1">
                                  <a:latin typeface="Cambria Math" panose="02040503050406030204" pitchFamily="18" charset="0"/>
                                </a:rPr>
                                <m:t>𝑇</m:t>
                              </m:r>
                            </m:sup>
                          </m:sSup>
                          <m:r>
                            <a:rPr lang="en-US" sz="1950" i="1">
                              <a:latin typeface="Cambria Math" panose="02040503050406030204" pitchFamily="18" charset="0"/>
                              <a:ea typeface="Cambria Math" panose="02040503050406030204" pitchFamily="18" charset="0"/>
                            </a:rPr>
                            <m:t>𝛽</m:t>
                          </m:r>
                        </m:num>
                        <m:den>
                          <m:rad>
                            <m:radPr>
                              <m:degHide m:val="on"/>
                              <m:ctrlPr>
                                <a:rPr lang="en-US" sz="1950" i="1">
                                  <a:latin typeface="Cambria Math" panose="02040503050406030204" pitchFamily="18" charset="0"/>
                                </a:rPr>
                              </m:ctrlPr>
                            </m:radPr>
                            <m:deg/>
                            <m:e>
                              <m:r>
                                <a:rPr lang="en-US" sz="1950" i="1">
                                  <a:latin typeface="Cambria Math" panose="02040503050406030204" pitchFamily="18" charset="0"/>
                                </a:rPr>
                                <m:t>𝑣𝑎𝑟</m:t>
                              </m:r>
                              <m:d>
                                <m:dPr>
                                  <m:ctrlPr>
                                    <a:rPr lang="en-US" sz="1950" i="1">
                                      <a:latin typeface="Cambria Math" panose="02040503050406030204" pitchFamily="18" charset="0"/>
                                    </a:rPr>
                                  </m:ctrlPr>
                                </m:dPr>
                                <m:e>
                                  <m:r>
                                    <a:rPr lang="en-US" sz="1950" i="1">
                                      <a:latin typeface="Cambria Math" panose="02040503050406030204" pitchFamily="18" charset="0"/>
                                      <a:ea typeface="Cambria Math" panose="02040503050406030204" pitchFamily="18" charset="0"/>
                                    </a:rPr>
                                    <m:t>𝜀</m:t>
                                  </m:r>
                                </m:e>
                              </m:d>
                              <m:sSup>
                                <m:sSupPr>
                                  <m:ctrlPr>
                                    <a:rPr lang="en-US" sz="1950" i="1">
                                      <a:latin typeface="Cambria Math" panose="02040503050406030204" pitchFamily="18" charset="0"/>
                                      <a:ea typeface="Cambria Math" panose="02040503050406030204" pitchFamily="18" charset="0"/>
                                    </a:rPr>
                                  </m:ctrlPr>
                                </m:sSupPr>
                                <m:e>
                                  <m:r>
                                    <a:rPr lang="en-US" sz="1950" i="1">
                                      <a:latin typeface="Cambria Math" panose="02040503050406030204" pitchFamily="18" charset="0"/>
                                      <a:ea typeface="Cambria Math" panose="02040503050406030204" pitchFamily="18" charset="0"/>
                                    </a:rPr>
                                    <m:t>𝐶</m:t>
                                  </m:r>
                                </m:e>
                                <m:sup>
                                  <m:r>
                                    <a:rPr lang="en-US" sz="1950" i="1">
                                      <a:latin typeface="Cambria Math" panose="02040503050406030204" pitchFamily="18" charset="0"/>
                                      <a:ea typeface="Cambria Math" panose="02040503050406030204" pitchFamily="18" charset="0"/>
                                    </a:rPr>
                                    <m:t>𝑇</m:t>
                                  </m:r>
                                </m:sup>
                              </m:sSup>
                              <m:r>
                                <a:rPr lang="en-US" sz="1950" i="1">
                                  <a:latin typeface="Cambria Math" panose="02040503050406030204" pitchFamily="18" charset="0"/>
                                  <a:ea typeface="Cambria Math" panose="02040503050406030204" pitchFamily="18" charset="0"/>
                                </a:rPr>
                                <m:t> </m:t>
                              </m:r>
                              <m:sSup>
                                <m:sSupPr>
                                  <m:ctrlPr>
                                    <a:rPr lang="en-US" sz="1950" i="1">
                                      <a:latin typeface="Cambria Math" panose="02040503050406030204" pitchFamily="18" charset="0"/>
                                      <a:ea typeface="Cambria Math" panose="02040503050406030204" pitchFamily="18" charset="0"/>
                                    </a:rPr>
                                  </m:ctrlPr>
                                </m:sSupPr>
                                <m:e>
                                  <m:d>
                                    <m:dPr>
                                      <m:ctrlPr>
                                        <a:rPr lang="en-US" sz="1950" i="1">
                                          <a:latin typeface="Cambria Math" panose="02040503050406030204" pitchFamily="18" charset="0"/>
                                          <a:ea typeface="Cambria Math" panose="02040503050406030204" pitchFamily="18" charset="0"/>
                                        </a:rPr>
                                      </m:ctrlPr>
                                    </m:dPr>
                                    <m:e>
                                      <m:sSup>
                                        <m:sSupPr>
                                          <m:ctrlPr>
                                            <a:rPr lang="en-US" sz="1950" i="1">
                                              <a:latin typeface="Cambria Math" panose="02040503050406030204" pitchFamily="18" charset="0"/>
                                              <a:ea typeface="Cambria Math" panose="02040503050406030204" pitchFamily="18" charset="0"/>
                                            </a:rPr>
                                          </m:ctrlPr>
                                        </m:sSupPr>
                                        <m:e>
                                          <m:r>
                                            <a:rPr lang="en-US" sz="1950" i="1">
                                              <a:latin typeface="Cambria Math" panose="02040503050406030204" pitchFamily="18" charset="0"/>
                                              <a:ea typeface="Cambria Math" panose="02040503050406030204" pitchFamily="18" charset="0"/>
                                            </a:rPr>
                                            <m:t>𝑋</m:t>
                                          </m:r>
                                        </m:e>
                                        <m:sup>
                                          <m:r>
                                            <a:rPr lang="en-US" sz="1950" i="1">
                                              <a:latin typeface="Cambria Math" panose="02040503050406030204" pitchFamily="18" charset="0"/>
                                              <a:ea typeface="Cambria Math" panose="02040503050406030204" pitchFamily="18" charset="0"/>
                                            </a:rPr>
                                            <m:t>𝑇</m:t>
                                          </m:r>
                                        </m:sup>
                                      </m:sSup>
                                      <m:r>
                                        <a:rPr lang="en-US" sz="1950" i="1">
                                          <a:latin typeface="Cambria Math" panose="02040503050406030204" pitchFamily="18" charset="0"/>
                                          <a:ea typeface="Cambria Math" panose="02040503050406030204" pitchFamily="18" charset="0"/>
                                        </a:rPr>
                                        <m:t>𝑋</m:t>
                                      </m:r>
                                    </m:e>
                                  </m:d>
                                </m:e>
                                <m:sup>
                                  <m:r>
                                    <a:rPr lang="en-US" sz="1950" i="1">
                                      <a:latin typeface="Cambria Math" panose="02040503050406030204" pitchFamily="18" charset="0"/>
                                      <a:ea typeface="Cambria Math" panose="02040503050406030204" pitchFamily="18" charset="0"/>
                                    </a:rPr>
                                    <m:t>−1</m:t>
                                  </m:r>
                                </m:sup>
                              </m:sSup>
                              <m:r>
                                <a:rPr lang="en-US" sz="1950" i="1">
                                  <a:latin typeface="Cambria Math" panose="02040503050406030204" pitchFamily="18" charset="0"/>
                                  <a:ea typeface="Cambria Math" panose="02040503050406030204" pitchFamily="18" charset="0"/>
                                </a:rPr>
                                <m:t>𝐶</m:t>
                              </m:r>
                            </m:e>
                          </m:rad>
                        </m:den>
                      </m:f>
                    </m:oMath>
                  </m:oMathPara>
                </a14:m>
                <a:endParaRPr lang="en-GB" sz="1950" dirty="0"/>
              </a:p>
            </p:txBody>
          </p:sp>
        </mc:Choice>
        <mc:Fallback>
          <p:sp>
            <p:nvSpPr>
              <p:cNvPr id="7" name="TextBox 6"/>
              <p:cNvSpPr txBox="1">
                <a:spLocks noRot="1" noChangeAspect="1" noMove="1" noResize="1" noEditPoints="1" noAdjustHandles="1" noChangeArrowheads="1" noChangeShapeType="1" noTextEdit="1"/>
              </p:cNvSpPr>
              <p:nvPr/>
            </p:nvSpPr>
            <p:spPr>
              <a:xfrm>
                <a:off x="2484457" y="2939518"/>
                <a:ext cx="2836097" cy="728276"/>
              </a:xfrm>
              <a:prstGeom prst="rect">
                <a:avLst/>
              </a:prstGeom>
              <a:blipFill rotWithShape="0">
                <a:blip r:embed="rId4"/>
                <a:stretch>
                  <a:fillRect/>
                </a:stretch>
              </a:blipFill>
            </p:spPr>
            <p:txBody>
              <a:bodyPr/>
              <a:lstStyle/>
              <a:p>
                <a:r>
                  <a:rPr lang="en-GB">
                    <a:noFill/>
                  </a:rPr>
                  <a:t> </a:t>
                </a:r>
              </a:p>
            </p:txBody>
          </p:sp>
        </mc:Fallback>
      </mc:AlternateContent>
      <p:sp>
        <p:nvSpPr>
          <p:cNvPr id="9" name="Rectangle 8"/>
          <p:cNvSpPr/>
          <p:nvPr/>
        </p:nvSpPr>
        <p:spPr>
          <a:xfrm>
            <a:off x="6380629" y="2302320"/>
            <a:ext cx="3349345" cy="692497"/>
          </a:xfrm>
          <a:prstGeom prst="rect">
            <a:avLst/>
          </a:prstGeom>
          <a:ln>
            <a:solidFill>
              <a:schemeClr val="tx1"/>
            </a:solidFill>
          </a:ln>
        </p:spPr>
        <p:txBody>
          <a:bodyPr wrap="square">
            <a:spAutoFit/>
          </a:bodyPr>
          <a:lstStyle/>
          <a:p>
            <a:r>
              <a:rPr lang="en-US" altLang="ko-KR" sz="1950" dirty="0"/>
              <a:t>E.g. If effect of face and house are equivalent, C</a:t>
            </a:r>
            <a:r>
              <a:rPr lang="en-US" altLang="ko-KR" sz="1950" baseline="30000" dirty="0"/>
              <a:t>T</a:t>
            </a:r>
            <a:r>
              <a:rPr lang="el-GR" altLang="ko-KR" sz="1950" dirty="0"/>
              <a:t>β</a:t>
            </a:r>
            <a:r>
              <a:rPr lang="en-US" altLang="ko-KR" sz="1950" dirty="0"/>
              <a:t>=</a:t>
            </a:r>
            <a:r>
              <a:rPr lang="el-GR" altLang="ko-KR" sz="1950" dirty="0"/>
              <a:t>β</a:t>
            </a:r>
            <a:r>
              <a:rPr lang="en-US" altLang="ko-KR" sz="1950" dirty="0"/>
              <a:t>1-</a:t>
            </a:r>
            <a:r>
              <a:rPr lang="el-GR" altLang="ko-KR" sz="1950" dirty="0"/>
              <a:t>β</a:t>
            </a:r>
            <a:r>
              <a:rPr lang="en-US" altLang="ko-KR" sz="1950" dirty="0"/>
              <a:t>2=0</a:t>
            </a:r>
            <a:endParaRPr lang="en-GB" sz="1950" dirty="0"/>
          </a:p>
        </p:txBody>
      </p:sp>
      <p:pic>
        <p:nvPicPr>
          <p:cNvPr id="11" name="Picture 5"/>
          <p:cNvPicPr>
            <a:picLocks noChangeAspect="1" noChangeArrowheads="1"/>
          </p:cNvPicPr>
          <p:nvPr/>
        </p:nvPicPr>
        <p:blipFill>
          <a:blip r:embed="rId5" cstate="print"/>
          <a:srcRect/>
          <a:stretch>
            <a:fillRect/>
          </a:stretch>
        </p:blipFill>
        <p:spPr bwMode="auto">
          <a:xfrm>
            <a:off x="6554181" y="3396220"/>
            <a:ext cx="2764891" cy="1748125"/>
          </a:xfrm>
          <a:prstGeom prst="rect">
            <a:avLst/>
          </a:prstGeom>
          <a:noFill/>
          <a:ln w="9525">
            <a:noFill/>
            <a:miter lim="800000"/>
            <a:headEnd/>
            <a:tailEnd/>
          </a:ln>
        </p:spPr>
      </p:pic>
      <p:sp>
        <p:nvSpPr>
          <p:cNvPr id="12" name="Rectangle 11"/>
          <p:cNvSpPr/>
          <p:nvPr/>
        </p:nvSpPr>
        <p:spPr>
          <a:xfrm>
            <a:off x="20273" y="5661720"/>
            <a:ext cx="5646867" cy="542584"/>
          </a:xfrm>
          <a:prstGeom prst="rect">
            <a:avLst/>
          </a:prstGeom>
        </p:spPr>
        <p:txBody>
          <a:bodyPr wrap="none">
            <a:spAutoFit/>
          </a:bodyPr>
          <a:lstStyle/>
          <a:p>
            <a:r>
              <a:rPr lang="en-US" altLang="ko-KR" sz="1463" dirty="0"/>
              <a:t>-Assumption: the variance are independent and homogenous over time </a:t>
            </a:r>
            <a:endParaRPr lang="en-GB" sz="1463" dirty="0"/>
          </a:p>
          <a:p>
            <a:r>
              <a:rPr lang="en-US" altLang="ko-KR" sz="1463" dirty="0"/>
              <a:t>-Degrees of freedom=(length of data)-(length of </a:t>
            </a:r>
            <a:r>
              <a:rPr lang="el-GR" altLang="ko-KR" sz="1463" dirty="0"/>
              <a:t>β</a:t>
            </a:r>
            <a:r>
              <a:rPr lang="en-US" altLang="ko-KR" sz="1463" dirty="0"/>
              <a:t>) </a:t>
            </a:r>
            <a:endParaRPr lang="ko-KR" altLang="en-US" sz="1463" dirty="0"/>
          </a:p>
        </p:txBody>
      </p:sp>
      <p:sp>
        <p:nvSpPr>
          <p:cNvPr id="13" name="TextBox 12"/>
          <p:cNvSpPr txBox="1"/>
          <p:nvPr/>
        </p:nvSpPr>
        <p:spPr>
          <a:xfrm>
            <a:off x="8396347" y="3945192"/>
            <a:ext cx="745028" cy="317459"/>
          </a:xfrm>
          <a:prstGeom prst="rect">
            <a:avLst/>
          </a:prstGeom>
          <a:noFill/>
        </p:spPr>
        <p:txBody>
          <a:bodyPr wrap="square" rtlCol="0">
            <a:spAutoFit/>
          </a:bodyPr>
          <a:lstStyle/>
          <a:p>
            <a:r>
              <a:rPr lang="en-US" sz="1463" dirty="0"/>
              <a:t>p=0.05</a:t>
            </a:r>
            <a:endParaRPr lang="en-GB" sz="1463" dirty="0"/>
          </a:p>
        </p:txBody>
      </p:sp>
      <p:sp>
        <p:nvSpPr>
          <p:cNvPr id="10" name="Rectangle 9"/>
          <p:cNvSpPr/>
          <p:nvPr/>
        </p:nvSpPr>
        <p:spPr>
          <a:xfrm>
            <a:off x="6380629" y="1514842"/>
            <a:ext cx="3174648" cy="39241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1950" dirty="0">
                <a:solidFill>
                  <a:srgbClr val="FF0000"/>
                </a:solidFill>
              </a:rPr>
              <a:t>Y</a:t>
            </a:r>
            <a:r>
              <a:rPr lang="en-US" sz="1950" dirty="0"/>
              <a:t> = </a:t>
            </a:r>
            <a:r>
              <a:rPr lang="en-US" sz="1950" dirty="0">
                <a:solidFill>
                  <a:srgbClr val="0000FF"/>
                </a:solidFill>
              </a:rPr>
              <a:t>X1</a:t>
            </a:r>
            <a:r>
              <a:rPr lang="en-US" sz="1950" dirty="0"/>
              <a:t> * </a:t>
            </a:r>
            <a:r>
              <a:rPr lang="el-GR" sz="1950" dirty="0">
                <a:solidFill>
                  <a:srgbClr val="00B050"/>
                </a:solidFill>
              </a:rPr>
              <a:t>β</a:t>
            </a:r>
            <a:r>
              <a:rPr lang="en-US" sz="1950" dirty="0">
                <a:solidFill>
                  <a:srgbClr val="00B050"/>
                </a:solidFill>
              </a:rPr>
              <a:t>1</a:t>
            </a:r>
            <a:r>
              <a:rPr lang="en-US" sz="1950" dirty="0"/>
              <a:t> + </a:t>
            </a:r>
            <a:r>
              <a:rPr lang="en-US" sz="1950" dirty="0">
                <a:solidFill>
                  <a:srgbClr val="0000FF"/>
                </a:solidFill>
              </a:rPr>
              <a:t>X2</a:t>
            </a:r>
            <a:r>
              <a:rPr lang="en-US" sz="1950" dirty="0"/>
              <a:t> * </a:t>
            </a:r>
            <a:r>
              <a:rPr lang="el-GR" sz="1950" dirty="0">
                <a:solidFill>
                  <a:srgbClr val="00B050"/>
                </a:solidFill>
              </a:rPr>
              <a:t>β</a:t>
            </a:r>
            <a:r>
              <a:rPr lang="en-US" sz="1950" dirty="0">
                <a:solidFill>
                  <a:srgbClr val="00B050"/>
                </a:solidFill>
              </a:rPr>
              <a:t>2</a:t>
            </a:r>
            <a:r>
              <a:rPr lang="en-US" sz="1950" dirty="0"/>
              <a:t> +</a:t>
            </a:r>
            <a:r>
              <a:rPr lang="el-GR" sz="1950" dirty="0">
                <a:solidFill>
                  <a:srgbClr val="00B050"/>
                </a:solidFill>
              </a:rPr>
              <a:t> </a:t>
            </a:r>
            <a:r>
              <a:rPr lang="el-GR" sz="1950" dirty="0">
                <a:solidFill>
                  <a:srgbClr val="00B050"/>
                </a:solidFill>
              </a:rPr>
              <a:t>β</a:t>
            </a:r>
            <a:r>
              <a:rPr lang="en-US" sz="1950" dirty="0">
                <a:solidFill>
                  <a:srgbClr val="00B050"/>
                </a:solidFill>
              </a:rPr>
              <a:t>3</a:t>
            </a:r>
            <a:r>
              <a:rPr lang="en-US" sz="1950" dirty="0"/>
              <a:t> </a:t>
            </a:r>
            <a:r>
              <a:rPr lang="en-US" sz="1950" dirty="0"/>
              <a:t>+ </a:t>
            </a:r>
            <a:r>
              <a:rPr lang="el-GR" sz="1950" dirty="0"/>
              <a:t>ε</a:t>
            </a:r>
            <a:r>
              <a:rPr lang="en-US" sz="1950" dirty="0"/>
              <a:t> </a:t>
            </a:r>
          </a:p>
        </p:txBody>
      </p:sp>
    </p:spTree>
    <p:extLst>
      <p:ext uri="{BB962C8B-B14F-4D97-AF65-F5344CB8AC3E}">
        <p14:creationId xmlns:p14="http://schemas.microsoft.com/office/powerpoint/2010/main" val="235792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Level Analysis (within-subjects)</a:t>
            </a:r>
            <a:endParaRPr lang="en-US" dirty="0"/>
          </a:p>
        </p:txBody>
      </p:sp>
      <p:sp>
        <p:nvSpPr>
          <p:cNvPr id="3" name="Content Placeholder 2"/>
          <p:cNvSpPr>
            <a:spLocks noGrp="1"/>
          </p:cNvSpPr>
          <p:nvPr>
            <p:ph idx="1"/>
          </p:nvPr>
        </p:nvSpPr>
        <p:spPr>
          <a:xfrm>
            <a:off x="431979" y="1869423"/>
            <a:ext cx="5225205" cy="4351338"/>
          </a:xfrm>
        </p:spPr>
        <p:txBody>
          <a:bodyPr>
            <a:normAutofit lnSpcReduction="10000"/>
          </a:bodyPr>
          <a:lstStyle/>
          <a:p>
            <a:r>
              <a:rPr lang="en-US" dirty="0" err="1" smtClean="0"/>
              <a:t>Analyse</a:t>
            </a:r>
            <a:r>
              <a:rPr lang="en-US" dirty="0"/>
              <a:t> </a:t>
            </a:r>
            <a:r>
              <a:rPr lang="en-US" dirty="0" smtClean="0"/>
              <a:t>how the BOLD signal changes over time with respect to an experimental variable(s) </a:t>
            </a:r>
            <a:r>
              <a:rPr lang="en-US" b="1" dirty="0" smtClean="0"/>
              <a:t>within a single subject</a:t>
            </a:r>
            <a:r>
              <a:rPr lang="en-US" dirty="0" smtClean="0"/>
              <a:t>.</a:t>
            </a:r>
          </a:p>
          <a:p>
            <a:pPr marL="0" indent="0">
              <a:buNone/>
            </a:pPr>
            <a:endParaRPr lang="en-US" dirty="0" smtClean="0"/>
          </a:p>
          <a:p>
            <a:r>
              <a:rPr lang="en-US" b="1" dirty="0" smtClean="0"/>
              <a:t>Observed data (Y) </a:t>
            </a:r>
            <a:r>
              <a:rPr lang="en-US" dirty="0" smtClean="0"/>
              <a:t>= matrix of BOLD signal recorded at each time-point</a:t>
            </a:r>
          </a:p>
          <a:p>
            <a:r>
              <a:rPr lang="en-US" dirty="0" smtClean="0"/>
              <a:t>Each column (</a:t>
            </a:r>
            <a:r>
              <a:rPr lang="en-US" dirty="0" err="1" smtClean="0"/>
              <a:t>i</a:t>
            </a:r>
            <a:r>
              <a:rPr lang="en-US" dirty="0" smtClean="0"/>
              <a:t>) is a vector of the BOLD signal at a single voxel over time</a:t>
            </a:r>
          </a:p>
        </p:txBody>
      </p:sp>
      <p:pic>
        <p:nvPicPr>
          <p:cNvPr id="36" name="Picture 35"/>
          <p:cNvPicPr>
            <a:picLocks noChangeAspect="1"/>
          </p:cNvPicPr>
          <p:nvPr/>
        </p:nvPicPr>
        <p:blipFill>
          <a:blip r:embed="rId3"/>
          <a:stretch>
            <a:fillRect/>
          </a:stretch>
        </p:blipFill>
        <p:spPr>
          <a:xfrm>
            <a:off x="5693010" y="1742903"/>
            <a:ext cx="4054997" cy="4279170"/>
          </a:xfrm>
          <a:prstGeom prst="rect">
            <a:avLst/>
          </a:prstGeom>
        </p:spPr>
      </p:pic>
    </p:spTree>
    <p:extLst>
      <p:ext uri="{BB962C8B-B14F-4D97-AF65-F5344CB8AC3E}">
        <p14:creationId xmlns:p14="http://schemas.microsoft.com/office/powerpoint/2010/main" val="934854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 summary</a:t>
            </a:r>
            <a:endParaRPr lang="en-GB" dirty="0"/>
          </a:p>
        </p:txBody>
      </p:sp>
      <p:sp>
        <p:nvSpPr>
          <p:cNvPr id="3" name="Content Placeholder 2"/>
          <p:cNvSpPr>
            <a:spLocks noGrp="1"/>
          </p:cNvSpPr>
          <p:nvPr>
            <p:ph idx="1"/>
          </p:nvPr>
        </p:nvSpPr>
        <p:spPr/>
        <p:txBody>
          <a:bodyPr/>
          <a:lstStyle/>
          <a:p>
            <a:r>
              <a:rPr lang="en-US" dirty="0" smtClean="0"/>
              <a:t>T-test is a simple signal-to-noise ratio measures</a:t>
            </a:r>
          </a:p>
          <a:p>
            <a:r>
              <a:rPr lang="en-US" dirty="0" smtClean="0"/>
              <a:t>H</a:t>
            </a:r>
            <a:r>
              <a:rPr lang="en-US" baseline="-25000" dirty="0" smtClean="0"/>
              <a:t>0</a:t>
            </a:r>
            <a:r>
              <a:rPr lang="en-US" dirty="0" smtClean="0"/>
              <a:t>: C</a:t>
            </a:r>
            <a:r>
              <a:rPr lang="en-US" baseline="30000" dirty="0" smtClean="0"/>
              <a:t>T</a:t>
            </a:r>
            <a:r>
              <a:rPr lang="en-US" dirty="0" smtClean="0"/>
              <a:t> </a:t>
            </a:r>
            <a:r>
              <a:rPr lang="el-GR" dirty="0" smtClean="0"/>
              <a:t>β</a:t>
            </a:r>
            <a:r>
              <a:rPr lang="en-US" dirty="0" smtClean="0"/>
              <a:t>=0 vs H</a:t>
            </a:r>
            <a:r>
              <a:rPr lang="en-US" baseline="-25000" dirty="0" smtClean="0"/>
              <a:t>1</a:t>
            </a:r>
            <a:r>
              <a:rPr lang="en-US" dirty="0" smtClean="0"/>
              <a:t>: C</a:t>
            </a:r>
            <a:r>
              <a:rPr lang="en-US" baseline="30000" dirty="0" smtClean="0"/>
              <a:t>T</a:t>
            </a:r>
            <a:r>
              <a:rPr lang="en-US" dirty="0" smtClean="0"/>
              <a:t> </a:t>
            </a:r>
            <a:r>
              <a:rPr lang="el-GR" dirty="0" smtClean="0"/>
              <a:t>β</a:t>
            </a:r>
            <a:r>
              <a:rPr lang="en-US" dirty="0" smtClean="0"/>
              <a:t>&gt;0 </a:t>
            </a:r>
          </a:p>
          <a:p>
            <a:r>
              <a:rPr lang="en-US" dirty="0" smtClean="0"/>
              <a:t>“One” linear hypothesis testing.</a:t>
            </a:r>
          </a:p>
          <a:p>
            <a:r>
              <a:rPr lang="en-US" dirty="0" smtClean="0"/>
              <a:t>We can’t test both </a:t>
            </a:r>
            <a:r>
              <a:rPr lang="el-GR" dirty="0" smtClean="0">
                <a:solidFill>
                  <a:srgbClr val="00B050"/>
                </a:solidFill>
              </a:rPr>
              <a:t>β</a:t>
            </a:r>
            <a:r>
              <a:rPr lang="en-US" dirty="0" smtClean="0">
                <a:solidFill>
                  <a:srgbClr val="00B050"/>
                </a:solidFill>
              </a:rPr>
              <a:t>1=0 </a:t>
            </a:r>
            <a:r>
              <a:rPr lang="en-US" dirty="0" smtClean="0"/>
              <a:t>and</a:t>
            </a:r>
            <a:r>
              <a:rPr lang="en-US" dirty="0" smtClean="0">
                <a:solidFill>
                  <a:srgbClr val="00B050"/>
                </a:solidFill>
              </a:rPr>
              <a:t> </a:t>
            </a:r>
            <a:r>
              <a:rPr lang="el-GR" dirty="0">
                <a:solidFill>
                  <a:srgbClr val="00B050"/>
                </a:solidFill>
              </a:rPr>
              <a:t>β</a:t>
            </a:r>
            <a:r>
              <a:rPr lang="en-US" dirty="0" smtClean="0">
                <a:solidFill>
                  <a:srgbClr val="00B050"/>
                </a:solidFill>
              </a:rPr>
              <a:t>2=0 </a:t>
            </a:r>
            <a:r>
              <a:rPr lang="en-US" dirty="0" smtClean="0"/>
              <a:t>at a same time</a:t>
            </a:r>
          </a:p>
          <a:p>
            <a:endParaRPr lang="en-US" dirty="0"/>
          </a:p>
          <a:p>
            <a:r>
              <a:rPr lang="en-US" dirty="0" smtClean="0"/>
              <a:t>What if we have many interrelated experimental conditions, e.g. factorial design? </a:t>
            </a:r>
          </a:p>
          <a:p>
            <a:r>
              <a:rPr lang="en-US" dirty="0" smtClean="0"/>
              <a:t>How can we test multiple linear hypothesis?</a:t>
            </a:r>
            <a:endParaRPr lang="en-GB" dirty="0"/>
          </a:p>
        </p:txBody>
      </p:sp>
      <p:sp>
        <p:nvSpPr>
          <p:cNvPr id="4" name="Rectangle 3"/>
          <p:cNvSpPr/>
          <p:nvPr/>
        </p:nvSpPr>
        <p:spPr>
          <a:xfrm>
            <a:off x="5478534" y="2719119"/>
            <a:ext cx="3174648" cy="39241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1950" dirty="0">
                <a:solidFill>
                  <a:srgbClr val="FF0000"/>
                </a:solidFill>
              </a:rPr>
              <a:t>Y</a:t>
            </a:r>
            <a:r>
              <a:rPr lang="en-US" sz="1950" dirty="0"/>
              <a:t> = </a:t>
            </a:r>
            <a:r>
              <a:rPr lang="en-US" sz="1950" dirty="0">
                <a:solidFill>
                  <a:srgbClr val="0000FF"/>
                </a:solidFill>
              </a:rPr>
              <a:t>X1</a:t>
            </a:r>
            <a:r>
              <a:rPr lang="en-US" sz="1950" dirty="0"/>
              <a:t> * </a:t>
            </a:r>
            <a:r>
              <a:rPr lang="el-GR" sz="1950" dirty="0">
                <a:solidFill>
                  <a:srgbClr val="00B050"/>
                </a:solidFill>
              </a:rPr>
              <a:t>β</a:t>
            </a:r>
            <a:r>
              <a:rPr lang="en-US" sz="1950" dirty="0">
                <a:solidFill>
                  <a:srgbClr val="00B050"/>
                </a:solidFill>
              </a:rPr>
              <a:t>1</a:t>
            </a:r>
            <a:r>
              <a:rPr lang="en-US" sz="1950" dirty="0"/>
              <a:t> + </a:t>
            </a:r>
            <a:r>
              <a:rPr lang="en-US" sz="1950" dirty="0">
                <a:solidFill>
                  <a:srgbClr val="0000FF"/>
                </a:solidFill>
              </a:rPr>
              <a:t>X2</a:t>
            </a:r>
            <a:r>
              <a:rPr lang="en-US" sz="1950" dirty="0"/>
              <a:t> * </a:t>
            </a:r>
            <a:r>
              <a:rPr lang="el-GR" sz="1950" dirty="0">
                <a:solidFill>
                  <a:srgbClr val="00B050"/>
                </a:solidFill>
              </a:rPr>
              <a:t>β</a:t>
            </a:r>
            <a:r>
              <a:rPr lang="en-US" sz="1950" dirty="0">
                <a:solidFill>
                  <a:srgbClr val="00B050"/>
                </a:solidFill>
              </a:rPr>
              <a:t>2</a:t>
            </a:r>
            <a:r>
              <a:rPr lang="en-US" sz="1950" dirty="0"/>
              <a:t> +</a:t>
            </a:r>
            <a:r>
              <a:rPr lang="el-GR" sz="1950" dirty="0">
                <a:solidFill>
                  <a:srgbClr val="00B050"/>
                </a:solidFill>
              </a:rPr>
              <a:t> </a:t>
            </a:r>
            <a:r>
              <a:rPr lang="el-GR" sz="1950" dirty="0">
                <a:solidFill>
                  <a:srgbClr val="00B050"/>
                </a:solidFill>
              </a:rPr>
              <a:t>β</a:t>
            </a:r>
            <a:r>
              <a:rPr lang="en-US" sz="1950" dirty="0">
                <a:solidFill>
                  <a:srgbClr val="00B050"/>
                </a:solidFill>
              </a:rPr>
              <a:t>3</a:t>
            </a:r>
            <a:r>
              <a:rPr lang="en-US" sz="1950" dirty="0"/>
              <a:t> </a:t>
            </a:r>
            <a:r>
              <a:rPr lang="en-US" sz="1950" dirty="0"/>
              <a:t>+ </a:t>
            </a:r>
            <a:r>
              <a:rPr lang="el-GR" sz="1950" dirty="0"/>
              <a:t>ε</a:t>
            </a:r>
            <a:r>
              <a:rPr lang="en-US" sz="1950" dirty="0"/>
              <a:t> </a:t>
            </a:r>
          </a:p>
        </p:txBody>
      </p:sp>
    </p:spTree>
    <p:extLst>
      <p:ext uri="{BB962C8B-B14F-4D97-AF65-F5344CB8AC3E}">
        <p14:creationId xmlns:p14="http://schemas.microsoft.com/office/powerpoint/2010/main" val="201735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F-statistic</a:t>
            </a:r>
            <a:endParaRPr lang="en-GB" dirty="0"/>
          </a:p>
        </p:txBody>
      </p:sp>
      <p:sp>
        <p:nvSpPr>
          <p:cNvPr id="3" name="Content Placeholder 2"/>
          <p:cNvSpPr>
            <a:spLocks noGrp="1"/>
          </p:cNvSpPr>
          <p:nvPr>
            <p:ph idx="1"/>
          </p:nvPr>
        </p:nvSpPr>
        <p:spPr/>
        <p:txBody>
          <a:bodyPr>
            <a:normAutofit/>
          </a:bodyPr>
          <a:lstStyle/>
          <a:p>
            <a:r>
              <a:rPr lang="en-US" sz="1950" dirty="0"/>
              <a:t>F-statistic is a model comparison approach</a:t>
            </a:r>
          </a:p>
          <a:p>
            <a:r>
              <a:rPr lang="en-US" sz="1950" dirty="0"/>
              <a:t>How much additional variance can be explained by my model compared to a model with null hypothesis?</a:t>
            </a:r>
          </a:p>
          <a:p>
            <a:endParaRPr lang="en-US" sz="1950" dirty="0"/>
          </a:p>
          <a:p>
            <a:endParaRPr lang="en-US" altLang="zh-TW" sz="1950" dirty="0"/>
          </a:p>
          <a:p>
            <a:endParaRPr lang="en-US" sz="1950" dirty="0"/>
          </a:p>
          <a:p>
            <a:endParaRPr lang="en-US" sz="1950" dirty="0"/>
          </a:p>
          <a:p>
            <a:endParaRPr lang="en-GB" sz="1950" dirty="0"/>
          </a:p>
        </p:txBody>
      </p:sp>
      <p:sp>
        <p:nvSpPr>
          <p:cNvPr id="5" name="Rectangle 4"/>
          <p:cNvSpPr/>
          <p:nvPr/>
        </p:nvSpPr>
        <p:spPr>
          <a:xfrm>
            <a:off x="1544171" y="2938364"/>
            <a:ext cx="2301688" cy="721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t>A model allowing different activation for face, house, and object</a:t>
            </a:r>
            <a:endParaRPr lang="en-GB" sz="1463" dirty="0"/>
          </a:p>
        </p:txBody>
      </p:sp>
      <p:sp>
        <p:nvSpPr>
          <p:cNvPr id="6" name="Rectangle 5"/>
          <p:cNvSpPr/>
          <p:nvPr/>
        </p:nvSpPr>
        <p:spPr>
          <a:xfrm>
            <a:off x="4953001" y="2938364"/>
            <a:ext cx="2301688" cy="721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t>A model assuming same activation for all three condition</a:t>
            </a:r>
            <a:endParaRPr lang="en-GB" sz="1463" dirty="0"/>
          </a:p>
        </p:txBody>
      </p:sp>
      <p:sp>
        <p:nvSpPr>
          <p:cNvPr id="7" name="TextBox 6"/>
          <p:cNvSpPr txBox="1"/>
          <p:nvPr/>
        </p:nvSpPr>
        <p:spPr>
          <a:xfrm>
            <a:off x="4271963" y="3047621"/>
            <a:ext cx="437030" cy="692497"/>
          </a:xfrm>
          <a:prstGeom prst="rect">
            <a:avLst/>
          </a:prstGeom>
          <a:noFill/>
        </p:spPr>
        <p:txBody>
          <a:bodyPr wrap="square" rtlCol="0">
            <a:spAutoFit/>
          </a:bodyPr>
          <a:lstStyle/>
          <a:p>
            <a:r>
              <a:rPr lang="en-US" sz="1950" dirty="0"/>
              <a:t>VS</a:t>
            </a:r>
            <a:endParaRPr lang="en-GB" sz="1950" dirty="0"/>
          </a:p>
        </p:txBody>
      </p:sp>
      <p:pic>
        <p:nvPicPr>
          <p:cNvPr id="4" name="Picture 3"/>
          <p:cNvPicPr>
            <a:picLocks noChangeAspect="1"/>
          </p:cNvPicPr>
          <p:nvPr/>
        </p:nvPicPr>
        <p:blipFill>
          <a:blip r:embed="rId3"/>
          <a:stretch>
            <a:fillRect/>
          </a:stretch>
        </p:blipFill>
        <p:spPr>
          <a:xfrm>
            <a:off x="1780745" y="4254832"/>
            <a:ext cx="1317450" cy="1673862"/>
          </a:xfrm>
          <a:prstGeom prst="rect">
            <a:avLst/>
          </a:prstGeom>
        </p:spPr>
      </p:pic>
      <p:pic>
        <p:nvPicPr>
          <p:cNvPr id="9" name="Picture 8"/>
          <p:cNvPicPr>
            <a:picLocks noChangeAspect="1"/>
          </p:cNvPicPr>
          <p:nvPr/>
        </p:nvPicPr>
        <p:blipFill>
          <a:blip r:embed="rId3"/>
          <a:stretch>
            <a:fillRect/>
          </a:stretch>
        </p:blipFill>
        <p:spPr>
          <a:xfrm>
            <a:off x="5392197" y="4200105"/>
            <a:ext cx="1427029" cy="1813085"/>
          </a:xfrm>
          <a:prstGeom prst="rect">
            <a:avLst/>
          </a:prstGeom>
        </p:spPr>
      </p:pic>
      <p:sp>
        <p:nvSpPr>
          <p:cNvPr id="10" name="TextBox 9"/>
          <p:cNvSpPr txBox="1"/>
          <p:nvPr/>
        </p:nvSpPr>
        <p:spPr>
          <a:xfrm>
            <a:off x="1312523" y="4671592"/>
            <a:ext cx="437030" cy="392415"/>
          </a:xfrm>
          <a:prstGeom prst="rect">
            <a:avLst/>
          </a:prstGeom>
          <a:noFill/>
        </p:spPr>
        <p:txBody>
          <a:bodyPr wrap="square" rtlCol="0">
            <a:spAutoFit/>
          </a:bodyPr>
          <a:lstStyle/>
          <a:p>
            <a:r>
              <a:rPr lang="en-US" sz="1950" dirty="0"/>
              <a:t>X=</a:t>
            </a:r>
            <a:endParaRPr lang="en-GB" sz="1950" dirty="0"/>
          </a:p>
        </p:txBody>
      </p:sp>
      <p:sp>
        <p:nvSpPr>
          <p:cNvPr id="11" name="TextBox 10"/>
          <p:cNvSpPr txBox="1"/>
          <p:nvPr/>
        </p:nvSpPr>
        <p:spPr>
          <a:xfrm>
            <a:off x="4867761" y="4625817"/>
            <a:ext cx="541062" cy="392415"/>
          </a:xfrm>
          <a:prstGeom prst="rect">
            <a:avLst/>
          </a:prstGeom>
          <a:noFill/>
        </p:spPr>
        <p:txBody>
          <a:bodyPr wrap="square" rtlCol="0">
            <a:spAutoFit/>
          </a:bodyPr>
          <a:lstStyle/>
          <a:p>
            <a:r>
              <a:rPr lang="en-US" sz="1950" dirty="0"/>
              <a:t>X</a:t>
            </a:r>
            <a:r>
              <a:rPr lang="en-US" sz="1950" baseline="-25000" dirty="0"/>
              <a:t>0</a:t>
            </a:r>
            <a:r>
              <a:rPr lang="en-US" sz="1950" dirty="0"/>
              <a:t>=</a:t>
            </a:r>
            <a:endParaRPr lang="en-GB" sz="1950" baseline="-25000" dirty="0"/>
          </a:p>
        </p:txBody>
      </p:sp>
      <p:sp>
        <p:nvSpPr>
          <p:cNvPr id="12" name="TextBox 11"/>
          <p:cNvSpPr txBox="1"/>
          <p:nvPr/>
        </p:nvSpPr>
        <p:spPr>
          <a:xfrm rot="19573042">
            <a:off x="1605058" y="3746930"/>
            <a:ext cx="1280780" cy="292388"/>
          </a:xfrm>
          <a:prstGeom prst="rect">
            <a:avLst/>
          </a:prstGeom>
          <a:noFill/>
        </p:spPr>
        <p:txBody>
          <a:bodyPr wrap="square" rtlCol="0">
            <a:spAutoFit/>
          </a:bodyPr>
          <a:lstStyle/>
          <a:p>
            <a:r>
              <a:rPr lang="en-US" sz="1300" dirty="0"/>
              <a:t>Any stimuli</a:t>
            </a:r>
            <a:endParaRPr lang="en-GB" sz="1300" dirty="0"/>
          </a:p>
        </p:txBody>
      </p:sp>
      <p:sp>
        <p:nvSpPr>
          <p:cNvPr id="13" name="TextBox 12"/>
          <p:cNvSpPr txBox="1"/>
          <p:nvPr/>
        </p:nvSpPr>
        <p:spPr>
          <a:xfrm rot="19573042">
            <a:off x="2149200" y="3746931"/>
            <a:ext cx="1280780" cy="292388"/>
          </a:xfrm>
          <a:prstGeom prst="rect">
            <a:avLst/>
          </a:prstGeom>
          <a:noFill/>
        </p:spPr>
        <p:txBody>
          <a:bodyPr wrap="square" rtlCol="0">
            <a:spAutoFit/>
          </a:bodyPr>
          <a:lstStyle/>
          <a:p>
            <a:r>
              <a:rPr lang="en-US" sz="1300" dirty="0"/>
              <a:t>House-face</a:t>
            </a:r>
            <a:endParaRPr lang="en-GB" sz="1300" dirty="0"/>
          </a:p>
        </p:txBody>
      </p:sp>
      <p:sp>
        <p:nvSpPr>
          <p:cNvPr id="14" name="TextBox 13"/>
          <p:cNvSpPr txBox="1"/>
          <p:nvPr/>
        </p:nvSpPr>
        <p:spPr>
          <a:xfrm rot="19573042">
            <a:off x="2690787" y="3746930"/>
            <a:ext cx="1280780" cy="292388"/>
          </a:xfrm>
          <a:prstGeom prst="rect">
            <a:avLst/>
          </a:prstGeom>
          <a:noFill/>
        </p:spPr>
        <p:txBody>
          <a:bodyPr wrap="square" rtlCol="0">
            <a:spAutoFit/>
          </a:bodyPr>
          <a:lstStyle/>
          <a:p>
            <a:r>
              <a:rPr lang="en-US" sz="1300" dirty="0"/>
              <a:t>Object-face</a:t>
            </a:r>
            <a:endParaRPr lang="en-GB" sz="1300" dirty="0"/>
          </a:p>
        </p:txBody>
      </p:sp>
      <p:sp>
        <p:nvSpPr>
          <p:cNvPr id="16" name="Double Bracket 15"/>
          <p:cNvSpPr/>
          <p:nvPr/>
        </p:nvSpPr>
        <p:spPr>
          <a:xfrm>
            <a:off x="3507299" y="4439741"/>
            <a:ext cx="524435" cy="946896"/>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n-US" sz="1950" dirty="0"/>
              <a:t>β</a:t>
            </a:r>
            <a:r>
              <a:rPr lang="en-US" sz="1950" dirty="0"/>
              <a:t>1</a:t>
            </a:r>
          </a:p>
          <a:p>
            <a:pPr algn="ctr"/>
            <a:r>
              <a:rPr lang="en-US" sz="1950" dirty="0"/>
              <a:t>β2</a:t>
            </a:r>
          </a:p>
          <a:p>
            <a:pPr algn="ctr"/>
            <a:r>
              <a:rPr lang="en-US" sz="1950" dirty="0"/>
              <a:t>β3</a:t>
            </a:r>
            <a:endParaRPr lang="en-GB" sz="1950" dirty="0"/>
          </a:p>
        </p:txBody>
      </p:sp>
      <p:sp>
        <p:nvSpPr>
          <p:cNvPr id="17" name="Double Bracket 16"/>
          <p:cNvSpPr/>
          <p:nvPr/>
        </p:nvSpPr>
        <p:spPr>
          <a:xfrm>
            <a:off x="7315114" y="4360688"/>
            <a:ext cx="524435" cy="946896"/>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n-US" sz="1950" dirty="0"/>
              <a:t>β</a:t>
            </a:r>
            <a:r>
              <a:rPr lang="en-US" sz="1950" dirty="0"/>
              <a:t>1</a:t>
            </a:r>
          </a:p>
          <a:p>
            <a:pPr algn="ctr"/>
            <a:r>
              <a:rPr lang="en-US" sz="1950" dirty="0"/>
              <a:t>0</a:t>
            </a:r>
          </a:p>
          <a:p>
            <a:pPr algn="ctr"/>
            <a:r>
              <a:rPr lang="en-US" sz="1950" dirty="0"/>
              <a:t>0</a:t>
            </a:r>
            <a:endParaRPr lang="en-GB" sz="1950" dirty="0"/>
          </a:p>
        </p:txBody>
      </p:sp>
      <p:sp>
        <p:nvSpPr>
          <p:cNvPr id="18" name="Rectangle 17"/>
          <p:cNvSpPr/>
          <p:nvPr/>
        </p:nvSpPr>
        <p:spPr>
          <a:xfrm>
            <a:off x="3102068" y="4621578"/>
            <a:ext cx="486030" cy="442429"/>
          </a:xfrm>
          <a:prstGeom prst="rect">
            <a:avLst/>
          </a:prstGeom>
        </p:spPr>
        <p:txBody>
          <a:bodyPr wrap="none">
            <a:spAutoFit/>
          </a:bodyPr>
          <a:lstStyle/>
          <a:p>
            <a:r>
              <a:rPr lang="el-GR" sz="2275" dirty="0"/>
              <a:t>β</a:t>
            </a:r>
            <a:r>
              <a:rPr lang="en-US" sz="2275" dirty="0"/>
              <a:t>=</a:t>
            </a:r>
            <a:endParaRPr lang="en-GB" sz="2275" dirty="0"/>
          </a:p>
        </p:txBody>
      </p:sp>
      <p:sp>
        <p:nvSpPr>
          <p:cNvPr id="19" name="Rectangle 18"/>
          <p:cNvSpPr/>
          <p:nvPr/>
        </p:nvSpPr>
        <p:spPr>
          <a:xfrm>
            <a:off x="6864209" y="4600810"/>
            <a:ext cx="486030" cy="442429"/>
          </a:xfrm>
          <a:prstGeom prst="rect">
            <a:avLst/>
          </a:prstGeom>
        </p:spPr>
        <p:txBody>
          <a:bodyPr wrap="none">
            <a:spAutoFit/>
          </a:bodyPr>
          <a:lstStyle/>
          <a:p>
            <a:r>
              <a:rPr lang="el-GR" sz="2275" dirty="0"/>
              <a:t>β</a:t>
            </a:r>
            <a:r>
              <a:rPr lang="en-US" sz="2275" dirty="0"/>
              <a:t>=</a:t>
            </a:r>
            <a:endParaRPr lang="en-GB" sz="2275" dirty="0"/>
          </a:p>
        </p:txBody>
      </p:sp>
      <p:sp>
        <p:nvSpPr>
          <p:cNvPr id="23" name="TextBox 22"/>
          <p:cNvSpPr txBox="1"/>
          <p:nvPr/>
        </p:nvSpPr>
        <p:spPr>
          <a:xfrm rot="19573042">
            <a:off x="5359609" y="3670539"/>
            <a:ext cx="1280780" cy="292388"/>
          </a:xfrm>
          <a:prstGeom prst="rect">
            <a:avLst/>
          </a:prstGeom>
          <a:noFill/>
        </p:spPr>
        <p:txBody>
          <a:bodyPr wrap="square" rtlCol="0">
            <a:spAutoFit/>
          </a:bodyPr>
          <a:lstStyle/>
          <a:p>
            <a:r>
              <a:rPr lang="en-US" sz="1300" dirty="0"/>
              <a:t>Any stimuli</a:t>
            </a:r>
            <a:endParaRPr lang="en-GB" sz="1300" dirty="0"/>
          </a:p>
        </p:txBody>
      </p:sp>
      <p:sp>
        <p:nvSpPr>
          <p:cNvPr id="24" name="TextBox 23"/>
          <p:cNvSpPr txBox="1"/>
          <p:nvPr/>
        </p:nvSpPr>
        <p:spPr>
          <a:xfrm rot="19573042">
            <a:off x="5903752" y="3670540"/>
            <a:ext cx="1280780" cy="292388"/>
          </a:xfrm>
          <a:prstGeom prst="rect">
            <a:avLst/>
          </a:prstGeom>
          <a:noFill/>
        </p:spPr>
        <p:txBody>
          <a:bodyPr wrap="square" rtlCol="0">
            <a:spAutoFit/>
          </a:bodyPr>
          <a:lstStyle/>
          <a:p>
            <a:r>
              <a:rPr lang="en-US" sz="1300" dirty="0"/>
              <a:t>House-face</a:t>
            </a:r>
            <a:endParaRPr lang="en-GB" sz="1300" dirty="0"/>
          </a:p>
        </p:txBody>
      </p:sp>
      <p:sp>
        <p:nvSpPr>
          <p:cNvPr id="25" name="TextBox 24"/>
          <p:cNvSpPr txBox="1"/>
          <p:nvPr/>
        </p:nvSpPr>
        <p:spPr>
          <a:xfrm rot="19573042">
            <a:off x="6445338" y="3670539"/>
            <a:ext cx="1280780" cy="292388"/>
          </a:xfrm>
          <a:prstGeom prst="rect">
            <a:avLst/>
          </a:prstGeom>
          <a:noFill/>
        </p:spPr>
        <p:txBody>
          <a:bodyPr wrap="square" rtlCol="0">
            <a:spAutoFit/>
          </a:bodyPr>
          <a:lstStyle/>
          <a:p>
            <a:r>
              <a:rPr lang="en-US" sz="1300" dirty="0"/>
              <a:t>Object-face</a:t>
            </a:r>
            <a:endParaRPr lang="en-GB" sz="1300" dirty="0"/>
          </a:p>
        </p:txBody>
      </p:sp>
      <p:sp>
        <p:nvSpPr>
          <p:cNvPr id="26" name="Rectangle 25"/>
          <p:cNvSpPr/>
          <p:nvPr/>
        </p:nvSpPr>
        <p:spPr>
          <a:xfrm>
            <a:off x="5898377" y="4200105"/>
            <a:ext cx="965832" cy="1876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7" name="TextBox 26"/>
          <p:cNvSpPr txBox="1"/>
          <p:nvPr/>
        </p:nvSpPr>
        <p:spPr>
          <a:xfrm>
            <a:off x="3132905" y="5528175"/>
            <a:ext cx="1886853" cy="542584"/>
          </a:xfrm>
          <a:prstGeom prst="rect">
            <a:avLst/>
          </a:prstGeom>
          <a:noFill/>
        </p:spPr>
        <p:txBody>
          <a:bodyPr wrap="square" rtlCol="0">
            <a:spAutoFit/>
          </a:bodyPr>
          <a:lstStyle/>
          <a:p>
            <a:r>
              <a:rPr lang="en-US" sz="1463" dirty="0"/>
              <a:t>RSS=residual square sum of error</a:t>
            </a:r>
            <a:endParaRPr lang="en-GB" sz="1463" dirty="0"/>
          </a:p>
        </p:txBody>
      </p:sp>
      <p:sp>
        <p:nvSpPr>
          <p:cNvPr id="28" name="TextBox 27"/>
          <p:cNvSpPr txBox="1"/>
          <p:nvPr/>
        </p:nvSpPr>
        <p:spPr>
          <a:xfrm>
            <a:off x="6942910" y="5528175"/>
            <a:ext cx="1870183" cy="542584"/>
          </a:xfrm>
          <a:prstGeom prst="rect">
            <a:avLst/>
          </a:prstGeom>
          <a:noFill/>
        </p:spPr>
        <p:txBody>
          <a:bodyPr wrap="square" rtlCol="0">
            <a:spAutoFit/>
          </a:bodyPr>
          <a:lstStyle/>
          <a:p>
            <a:r>
              <a:rPr lang="en-US" sz="1463" dirty="0"/>
              <a:t>RSS</a:t>
            </a:r>
            <a:r>
              <a:rPr lang="en-US" sz="1463" baseline="-25000" dirty="0"/>
              <a:t>0</a:t>
            </a:r>
            <a:r>
              <a:rPr lang="en-US" sz="1463" dirty="0"/>
              <a:t>=Residual square sum of error</a:t>
            </a:r>
            <a:endParaRPr lang="en-GB" sz="1463" dirty="0"/>
          </a:p>
        </p:txBody>
      </p:sp>
      <p:graphicFrame>
        <p:nvGraphicFramePr>
          <p:cNvPr id="29" name="Object 100"/>
          <p:cNvGraphicFramePr>
            <a:graphicFrameLocks noChangeAspect="1"/>
          </p:cNvGraphicFramePr>
          <p:nvPr>
            <p:extLst/>
          </p:nvPr>
        </p:nvGraphicFramePr>
        <p:xfrm>
          <a:off x="7110223" y="784974"/>
          <a:ext cx="2043113" cy="744239"/>
        </p:xfrm>
        <a:graphic>
          <a:graphicData uri="http://schemas.openxmlformats.org/presentationml/2006/ole">
            <mc:AlternateContent xmlns:mc="http://schemas.openxmlformats.org/markup-compatibility/2006">
              <mc:Choice xmlns:v="urn:schemas-microsoft-com:vml" Requires="v">
                <p:oleObj spid="_x0000_s1027" name="Equation" r:id="rId4" imgW="1079280" imgH="393480" progId="Equation.3">
                  <p:embed/>
                </p:oleObj>
              </mc:Choice>
              <mc:Fallback>
                <p:oleObj name="Equation" r:id="rId4" imgW="10792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0223" y="784974"/>
                        <a:ext cx="2043113" cy="744239"/>
                      </a:xfrm>
                      <a:prstGeom prst="rect">
                        <a:avLst/>
                      </a:prstGeom>
                      <a:solidFill>
                        <a:srgbClr val="FFF3FF"/>
                      </a:solidFill>
                      <a:ln w="28575">
                        <a:solidFill>
                          <a:srgbClr val="990099"/>
                        </a:solidFill>
                        <a:miter lim="800000"/>
                        <a:headEnd/>
                        <a:tailEnd/>
                      </a:ln>
                      <a:effectLst>
                        <a:outerShdw dist="71842" dir="2700000" algn="ctr" rotWithShape="0">
                          <a:srgbClr val="808080">
                            <a:alpha val="50000"/>
                          </a:srgbClr>
                        </a:outerShdw>
                      </a:effectLst>
                    </p:spPr>
                  </p:pic>
                </p:oleObj>
              </mc:Fallback>
            </mc:AlternateContent>
          </a:graphicData>
        </a:graphic>
      </p:graphicFrame>
    </p:spTree>
    <p:extLst>
      <p:ext uri="{BB962C8B-B14F-4D97-AF65-F5344CB8AC3E}">
        <p14:creationId xmlns:p14="http://schemas.microsoft.com/office/powerpoint/2010/main" val="3566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Factorial design</a:t>
            </a:r>
            <a:endParaRPr lang="en-GB" dirty="0"/>
          </a:p>
        </p:txBody>
      </p:sp>
      <p:sp>
        <p:nvSpPr>
          <p:cNvPr id="3" name="Content Placeholder 2"/>
          <p:cNvSpPr>
            <a:spLocks noGrp="1"/>
          </p:cNvSpPr>
          <p:nvPr>
            <p:ph idx="1"/>
          </p:nvPr>
        </p:nvSpPr>
        <p:spPr>
          <a:xfrm>
            <a:off x="681037" y="1920812"/>
            <a:ext cx="5543679" cy="3740908"/>
          </a:xfrm>
        </p:spPr>
        <p:txBody>
          <a:bodyPr>
            <a:normAutofit fontScale="92500" lnSpcReduction="10000"/>
          </a:bodyPr>
          <a:lstStyle/>
          <a:p>
            <a:r>
              <a:rPr lang="en-US" dirty="0" smtClean="0"/>
              <a:t>We have 2X3 design (motion/attention)</a:t>
            </a:r>
          </a:p>
          <a:p>
            <a:pPr marL="0" indent="0">
              <a:buNone/>
            </a:pPr>
            <a:r>
              <a:rPr lang="en-US" dirty="0" smtClean="0"/>
              <a:t>1) main effect of ‘motion’</a:t>
            </a:r>
          </a:p>
          <a:p>
            <a:pPr marL="0" indent="0">
              <a:buNone/>
            </a:pPr>
            <a:r>
              <a:rPr lang="en-US" dirty="0" smtClean="0"/>
              <a:t>2) main effect of ‘attention’</a:t>
            </a:r>
          </a:p>
          <a:p>
            <a:pPr marL="0" indent="0">
              <a:buNone/>
            </a:pPr>
            <a:r>
              <a:rPr lang="en-US" dirty="0" smtClean="0"/>
              <a:t>3) interaction of ‘motion’ and ‘attention’ </a:t>
            </a:r>
          </a:p>
          <a:p>
            <a:endParaRPr lang="en-US" dirty="0" smtClean="0"/>
          </a:p>
          <a:p>
            <a:r>
              <a:rPr lang="en-US" dirty="0" smtClean="0"/>
              <a:t>Not simple t-test, but ANOVA (F-test) </a:t>
            </a:r>
            <a:r>
              <a:rPr lang="en-US" dirty="0"/>
              <a:t>is </a:t>
            </a:r>
            <a:r>
              <a:rPr lang="en-US" dirty="0" smtClean="0"/>
              <a:t>needed</a:t>
            </a:r>
            <a:endParaRPr lang="en-US" dirty="0"/>
          </a:p>
          <a:p>
            <a:endParaRPr lang="en-US" dirty="0" smtClean="0"/>
          </a:p>
        </p:txBody>
      </p:sp>
      <p:sp>
        <p:nvSpPr>
          <p:cNvPr id="4" name="Text Box 5"/>
          <p:cNvSpPr txBox="1">
            <a:spLocks noChangeArrowheads="1"/>
          </p:cNvSpPr>
          <p:nvPr/>
        </p:nvSpPr>
        <p:spPr bwMode="auto">
          <a:xfrm>
            <a:off x="6783880" y="1560154"/>
            <a:ext cx="936427" cy="342401"/>
          </a:xfrm>
          <a:prstGeom prst="rect">
            <a:avLst/>
          </a:prstGeom>
          <a:noFill/>
          <a:ln w="9525">
            <a:noFill/>
            <a:miter lim="800000"/>
            <a:headEnd/>
            <a:tailEnd/>
          </a:ln>
          <a:effectLst/>
        </p:spPr>
        <p:txBody>
          <a:bodyPr>
            <a:spAutoFit/>
          </a:bodyPr>
          <a:lstStyle/>
          <a:p>
            <a:pPr>
              <a:spcBef>
                <a:spcPct val="50000"/>
              </a:spcBef>
            </a:pPr>
            <a:r>
              <a:rPr lang="en-GB" altLang="zh-TW" sz="1625" dirty="0">
                <a:solidFill>
                  <a:srgbClr val="FF0000"/>
                </a:solidFill>
                <a:latin typeface="Arial Rounded MT Bold" pitchFamily="34" charset="0"/>
                <a:ea typeface="新細明體" pitchFamily="18" charset="-120"/>
              </a:rPr>
              <a:t>Motion</a:t>
            </a:r>
          </a:p>
        </p:txBody>
      </p:sp>
      <p:sp>
        <p:nvSpPr>
          <p:cNvPr id="5" name="Text Box 6"/>
          <p:cNvSpPr txBox="1">
            <a:spLocks noChangeArrowheads="1"/>
          </p:cNvSpPr>
          <p:nvPr/>
        </p:nvSpPr>
        <p:spPr bwMode="auto">
          <a:xfrm>
            <a:off x="8550702" y="1604907"/>
            <a:ext cx="1169888" cy="342401"/>
          </a:xfrm>
          <a:prstGeom prst="rect">
            <a:avLst/>
          </a:prstGeom>
          <a:noFill/>
          <a:ln w="9525">
            <a:noFill/>
            <a:miter lim="800000"/>
            <a:headEnd/>
            <a:tailEnd/>
          </a:ln>
          <a:effectLst/>
        </p:spPr>
        <p:txBody>
          <a:bodyPr>
            <a:spAutoFit/>
          </a:bodyPr>
          <a:lstStyle/>
          <a:p>
            <a:pPr>
              <a:spcBef>
                <a:spcPct val="50000"/>
              </a:spcBef>
            </a:pPr>
            <a:r>
              <a:rPr lang="en-GB" altLang="zh-TW" sz="1625" dirty="0">
                <a:solidFill>
                  <a:srgbClr val="FF0000"/>
                </a:solidFill>
                <a:latin typeface="Arial Rounded MT Bold" pitchFamily="34" charset="0"/>
                <a:ea typeface="新細明體" pitchFamily="18" charset="-120"/>
              </a:rPr>
              <a:t>Static</a:t>
            </a:r>
            <a:endParaRPr lang="en-GB" altLang="zh-TW" sz="1625" dirty="0">
              <a:solidFill>
                <a:srgbClr val="FF0000"/>
              </a:solidFill>
              <a:latin typeface="Arial Rounded MT Bold" pitchFamily="34" charset="0"/>
              <a:ea typeface="新細明體" pitchFamily="18" charset="-120"/>
            </a:endParaRPr>
          </a:p>
        </p:txBody>
      </p:sp>
      <p:sp>
        <p:nvSpPr>
          <p:cNvPr id="6" name="Line 7"/>
          <p:cNvSpPr>
            <a:spLocks noChangeShapeType="1"/>
          </p:cNvSpPr>
          <p:nvPr/>
        </p:nvSpPr>
        <p:spPr bwMode="auto">
          <a:xfrm flipH="1">
            <a:off x="6515724" y="1899531"/>
            <a:ext cx="350838" cy="466923"/>
          </a:xfrm>
          <a:prstGeom prst="line">
            <a:avLst/>
          </a:prstGeom>
          <a:noFill/>
          <a:ln w="9525">
            <a:solidFill>
              <a:schemeClr val="tx1"/>
            </a:solidFill>
            <a:round/>
            <a:headEnd/>
            <a:tailEnd type="triangle" w="med" len="med"/>
          </a:ln>
          <a:effectLst/>
        </p:spPr>
        <p:txBody>
          <a:bodyPr/>
          <a:lstStyle/>
          <a:p>
            <a:endParaRPr lang="zh-TW" altLang="en-US" sz="1463"/>
          </a:p>
        </p:txBody>
      </p:sp>
      <p:sp>
        <p:nvSpPr>
          <p:cNvPr id="8" name="Line 9"/>
          <p:cNvSpPr>
            <a:spLocks noChangeShapeType="1"/>
          </p:cNvSpPr>
          <p:nvPr/>
        </p:nvSpPr>
        <p:spPr bwMode="auto">
          <a:xfrm>
            <a:off x="7281759" y="1888963"/>
            <a:ext cx="408881" cy="466923"/>
          </a:xfrm>
          <a:prstGeom prst="line">
            <a:avLst/>
          </a:prstGeom>
          <a:noFill/>
          <a:ln w="9525">
            <a:solidFill>
              <a:schemeClr val="tx1"/>
            </a:solidFill>
            <a:round/>
            <a:headEnd/>
            <a:tailEnd type="triangle" w="med" len="med"/>
          </a:ln>
          <a:effectLst/>
        </p:spPr>
        <p:txBody>
          <a:bodyPr/>
          <a:lstStyle/>
          <a:p>
            <a:endParaRPr lang="zh-TW" altLang="en-US" sz="1463"/>
          </a:p>
        </p:txBody>
      </p:sp>
      <p:sp>
        <p:nvSpPr>
          <p:cNvPr id="9" name="Line 10"/>
          <p:cNvSpPr>
            <a:spLocks noChangeShapeType="1"/>
          </p:cNvSpPr>
          <p:nvPr/>
        </p:nvSpPr>
        <p:spPr bwMode="auto">
          <a:xfrm flipH="1">
            <a:off x="8294244" y="1899530"/>
            <a:ext cx="350838" cy="466923"/>
          </a:xfrm>
          <a:prstGeom prst="line">
            <a:avLst/>
          </a:prstGeom>
          <a:noFill/>
          <a:ln w="9525">
            <a:solidFill>
              <a:schemeClr val="tx1"/>
            </a:solidFill>
            <a:round/>
            <a:headEnd/>
            <a:tailEnd type="triangle" w="med" len="med"/>
          </a:ln>
          <a:effectLst/>
        </p:spPr>
        <p:txBody>
          <a:bodyPr/>
          <a:lstStyle/>
          <a:p>
            <a:endParaRPr lang="zh-TW" altLang="en-US" sz="1463"/>
          </a:p>
        </p:txBody>
      </p:sp>
      <p:sp>
        <p:nvSpPr>
          <p:cNvPr id="11" name="Line 12"/>
          <p:cNvSpPr>
            <a:spLocks noChangeShapeType="1"/>
          </p:cNvSpPr>
          <p:nvPr/>
        </p:nvSpPr>
        <p:spPr bwMode="auto">
          <a:xfrm>
            <a:off x="9135646" y="1910921"/>
            <a:ext cx="408881" cy="466923"/>
          </a:xfrm>
          <a:prstGeom prst="line">
            <a:avLst/>
          </a:prstGeom>
          <a:noFill/>
          <a:ln w="9525">
            <a:solidFill>
              <a:schemeClr val="tx1"/>
            </a:solidFill>
            <a:round/>
            <a:headEnd/>
            <a:tailEnd type="triangle" w="med" len="med"/>
          </a:ln>
          <a:effectLst/>
        </p:spPr>
        <p:txBody>
          <a:bodyPr/>
          <a:lstStyle/>
          <a:p>
            <a:endParaRPr lang="zh-TW" altLang="en-US" sz="1463"/>
          </a:p>
        </p:txBody>
      </p:sp>
      <p:sp>
        <p:nvSpPr>
          <p:cNvPr id="12" name="Line 14"/>
          <p:cNvSpPr>
            <a:spLocks noChangeShapeType="1"/>
          </p:cNvSpPr>
          <p:nvPr/>
        </p:nvSpPr>
        <p:spPr bwMode="auto">
          <a:xfrm flipH="1">
            <a:off x="7308847" y="1108347"/>
            <a:ext cx="599379" cy="455676"/>
          </a:xfrm>
          <a:prstGeom prst="line">
            <a:avLst/>
          </a:prstGeom>
          <a:noFill/>
          <a:ln w="9525">
            <a:solidFill>
              <a:schemeClr val="tx1"/>
            </a:solidFill>
            <a:round/>
            <a:headEnd/>
            <a:tailEnd type="triangle" w="med" len="med"/>
          </a:ln>
          <a:effectLst/>
        </p:spPr>
        <p:txBody>
          <a:bodyPr/>
          <a:lstStyle/>
          <a:p>
            <a:endParaRPr lang="zh-TW" altLang="en-US" sz="1463"/>
          </a:p>
        </p:txBody>
      </p:sp>
      <p:sp>
        <p:nvSpPr>
          <p:cNvPr id="13" name="Line 15"/>
          <p:cNvSpPr>
            <a:spLocks noChangeShapeType="1"/>
          </p:cNvSpPr>
          <p:nvPr/>
        </p:nvSpPr>
        <p:spPr bwMode="auto">
          <a:xfrm>
            <a:off x="8363412" y="1119425"/>
            <a:ext cx="563339" cy="448782"/>
          </a:xfrm>
          <a:prstGeom prst="line">
            <a:avLst/>
          </a:prstGeom>
          <a:noFill/>
          <a:ln w="9525">
            <a:solidFill>
              <a:schemeClr val="tx1"/>
            </a:solidFill>
            <a:round/>
            <a:headEnd/>
            <a:tailEnd type="triangle" w="med" len="med"/>
          </a:ln>
          <a:effectLst/>
        </p:spPr>
        <p:txBody>
          <a:bodyPr/>
          <a:lstStyle/>
          <a:p>
            <a:endParaRPr lang="zh-TW" altLang="en-US" sz="1463"/>
          </a:p>
        </p:txBody>
      </p:sp>
      <p:sp>
        <p:nvSpPr>
          <p:cNvPr id="14" name="Text Box 16"/>
          <p:cNvSpPr txBox="1">
            <a:spLocks noChangeArrowheads="1"/>
          </p:cNvSpPr>
          <p:nvPr/>
        </p:nvSpPr>
        <p:spPr bwMode="auto">
          <a:xfrm>
            <a:off x="7646206" y="767513"/>
            <a:ext cx="1404640" cy="392415"/>
          </a:xfrm>
          <a:prstGeom prst="rect">
            <a:avLst/>
          </a:prstGeom>
          <a:noFill/>
          <a:ln w="9525">
            <a:noFill/>
            <a:miter lim="800000"/>
            <a:headEnd/>
            <a:tailEnd/>
          </a:ln>
          <a:effectLst/>
        </p:spPr>
        <p:txBody>
          <a:bodyPr>
            <a:spAutoFit/>
          </a:bodyPr>
          <a:lstStyle/>
          <a:p>
            <a:pPr>
              <a:spcBef>
                <a:spcPct val="50000"/>
              </a:spcBef>
            </a:pPr>
            <a:r>
              <a:rPr lang="en-GB" altLang="zh-TW" sz="1950" dirty="0">
                <a:latin typeface="Arial Rounded MT Bold" pitchFamily="34" charset="0"/>
                <a:ea typeface="新細明體" pitchFamily="18" charset="-120"/>
              </a:rPr>
              <a:t>Design</a:t>
            </a:r>
          </a:p>
        </p:txBody>
      </p:sp>
      <p:sp>
        <p:nvSpPr>
          <p:cNvPr id="15" name="Text Box 18"/>
          <p:cNvSpPr txBox="1">
            <a:spLocks noChangeArrowheads="1"/>
          </p:cNvSpPr>
          <p:nvPr/>
        </p:nvSpPr>
        <p:spPr bwMode="auto">
          <a:xfrm>
            <a:off x="6030612" y="2476848"/>
            <a:ext cx="3957380" cy="317459"/>
          </a:xfrm>
          <a:prstGeom prst="rect">
            <a:avLst/>
          </a:prstGeom>
          <a:noFill/>
          <a:ln w="9525">
            <a:noFill/>
            <a:miter lim="800000"/>
            <a:headEnd/>
            <a:tailEnd/>
          </a:ln>
          <a:effectLst/>
        </p:spPr>
        <p:txBody>
          <a:bodyPr wrap="square">
            <a:spAutoFit/>
          </a:bodyPr>
          <a:lstStyle/>
          <a:p>
            <a:pPr>
              <a:spcBef>
                <a:spcPct val="50000"/>
              </a:spcBef>
            </a:pPr>
            <a:r>
              <a:rPr lang="en-GB" altLang="zh-TW" sz="1463" dirty="0">
                <a:solidFill>
                  <a:srgbClr val="0033CC"/>
                </a:solidFill>
                <a:ea typeface="新細明體" pitchFamily="18" charset="-120"/>
              </a:rPr>
              <a:t>   </a:t>
            </a:r>
            <a:r>
              <a:rPr lang="en-GB" altLang="zh-TW" sz="1463" dirty="0">
                <a:solidFill>
                  <a:srgbClr val="0033CC"/>
                </a:solidFill>
                <a:ea typeface="新細明體" pitchFamily="18" charset="-120"/>
              </a:rPr>
              <a:t> </a:t>
            </a:r>
            <a:r>
              <a:rPr lang="en-GB" altLang="zh-TW" sz="1463" dirty="0">
                <a:solidFill>
                  <a:srgbClr val="0033CC"/>
                </a:solidFill>
                <a:latin typeface="Arial Rounded MT Bold" pitchFamily="34" charset="0"/>
                <a:ea typeface="新細明體" pitchFamily="18" charset="-120"/>
              </a:rPr>
              <a:t>High    Middle  Low     High  Middle  Low</a:t>
            </a:r>
            <a:endParaRPr lang="en-GB" altLang="zh-TW" sz="1463" dirty="0">
              <a:solidFill>
                <a:srgbClr val="0033CC"/>
              </a:solidFill>
              <a:latin typeface="Arial Rounded MT Bold" pitchFamily="34" charset="0"/>
              <a:ea typeface="新細明體" pitchFamily="18" charset="-120"/>
            </a:endParaRPr>
          </a:p>
        </p:txBody>
      </p:sp>
      <p:sp>
        <p:nvSpPr>
          <p:cNvPr id="21" name="TextBox 20"/>
          <p:cNvSpPr txBox="1"/>
          <p:nvPr/>
        </p:nvSpPr>
        <p:spPr>
          <a:xfrm>
            <a:off x="6333097" y="2986897"/>
            <a:ext cx="1837992" cy="267446"/>
          </a:xfrm>
          <a:prstGeom prst="rect">
            <a:avLst/>
          </a:prstGeom>
          <a:noFill/>
        </p:spPr>
        <p:txBody>
          <a:bodyPr wrap="square" rtlCol="0">
            <a:spAutoFit/>
          </a:bodyPr>
          <a:lstStyle/>
          <a:p>
            <a:r>
              <a:rPr lang="en-US" sz="1138" dirty="0">
                <a:solidFill>
                  <a:srgbClr val="FF0000"/>
                </a:solidFill>
              </a:rPr>
              <a:t>M</a:t>
            </a:r>
            <a:r>
              <a:rPr lang="en-US" sz="1138" dirty="0">
                <a:solidFill>
                  <a:srgbClr val="0000FF"/>
                </a:solidFill>
              </a:rPr>
              <a:t>H</a:t>
            </a:r>
            <a:r>
              <a:rPr lang="en-US" sz="1138" dirty="0"/>
              <a:t> </a:t>
            </a:r>
            <a:r>
              <a:rPr lang="en-US" sz="1138" dirty="0">
                <a:solidFill>
                  <a:srgbClr val="FF0000"/>
                </a:solidFill>
              </a:rPr>
              <a:t>M</a:t>
            </a:r>
            <a:r>
              <a:rPr lang="en-US" sz="1138" dirty="0">
                <a:solidFill>
                  <a:srgbClr val="0000FF"/>
                </a:solidFill>
              </a:rPr>
              <a:t>M</a:t>
            </a:r>
            <a:r>
              <a:rPr lang="en-US" sz="1138" dirty="0"/>
              <a:t> </a:t>
            </a:r>
            <a:r>
              <a:rPr lang="en-US" sz="1138" dirty="0">
                <a:solidFill>
                  <a:srgbClr val="FF0000"/>
                </a:solidFill>
              </a:rPr>
              <a:t>M</a:t>
            </a:r>
            <a:r>
              <a:rPr lang="en-US" sz="1138" dirty="0">
                <a:solidFill>
                  <a:srgbClr val="0000FF"/>
                </a:solidFill>
              </a:rPr>
              <a:t>L</a:t>
            </a:r>
            <a:r>
              <a:rPr lang="en-US" sz="1138" dirty="0"/>
              <a:t> </a:t>
            </a:r>
            <a:r>
              <a:rPr lang="en-US" sz="1138" dirty="0">
                <a:solidFill>
                  <a:srgbClr val="FF0000"/>
                </a:solidFill>
              </a:rPr>
              <a:t>S</a:t>
            </a:r>
            <a:r>
              <a:rPr lang="en-US" sz="1138" dirty="0">
                <a:solidFill>
                  <a:srgbClr val="0000FF"/>
                </a:solidFill>
              </a:rPr>
              <a:t>H</a:t>
            </a:r>
            <a:r>
              <a:rPr lang="en-US" sz="1138" dirty="0"/>
              <a:t> </a:t>
            </a:r>
            <a:r>
              <a:rPr lang="en-US" sz="1138" dirty="0">
                <a:solidFill>
                  <a:srgbClr val="FF0000"/>
                </a:solidFill>
              </a:rPr>
              <a:t>S</a:t>
            </a:r>
            <a:r>
              <a:rPr lang="en-US" sz="1138" dirty="0">
                <a:solidFill>
                  <a:srgbClr val="0000FF"/>
                </a:solidFill>
              </a:rPr>
              <a:t>M</a:t>
            </a:r>
            <a:r>
              <a:rPr lang="en-US" sz="1138" dirty="0"/>
              <a:t> </a:t>
            </a:r>
            <a:r>
              <a:rPr lang="en-US" sz="1138" dirty="0">
                <a:solidFill>
                  <a:srgbClr val="FF0000"/>
                </a:solidFill>
              </a:rPr>
              <a:t>S</a:t>
            </a:r>
            <a:r>
              <a:rPr lang="en-US" sz="1138" dirty="0">
                <a:solidFill>
                  <a:srgbClr val="0000FF"/>
                </a:solidFill>
              </a:rPr>
              <a:t>L</a:t>
            </a:r>
            <a:r>
              <a:rPr lang="en-US" sz="1138" dirty="0"/>
              <a:t> </a:t>
            </a:r>
            <a:endParaRPr lang="en-GB" sz="1138" dirty="0"/>
          </a:p>
        </p:txBody>
      </p:sp>
      <p:pic>
        <p:nvPicPr>
          <p:cNvPr id="22" name="Picture 27" descr="Xfact2"/>
          <p:cNvPicPr>
            <a:picLocks noChangeAspect="1" noChangeArrowheads="1"/>
          </p:cNvPicPr>
          <p:nvPr/>
        </p:nvPicPr>
        <p:blipFill>
          <a:blip r:embed="rId2" cstate="print"/>
          <a:srcRect/>
          <a:stretch>
            <a:fillRect/>
          </a:stretch>
        </p:blipFill>
        <p:spPr bwMode="auto">
          <a:xfrm>
            <a:off x="5961532" y="3219620"/>
            <a:ext cx="2090472" cy="2991580"/>
          </a:xfrm>
          <a:prstGeom prst="rect">
            <a:avLst/>
          </a:prstGeom>
          <a:noFill/>
        </p:spPr>
      </p:pic>
      <p:sp>
        <p:nvSpPr>
          <p:cNvPr id="23" name="Line 7"/>
          <p:cNvSpPr>
            <a:spLocks noChangeShapeType="1"/>
          </p:cNvSpPr>
          <p:nvPr/>
        </p:nvSpPr>
        <p:spPr bwMode="auto">
          <a:xfrm>
            <a:off x="7108095" y="1910920"/>
            <a:ext cx="0" cy="477492"/>
          </a:xfrm>
          <a:prstGeom prst="line">
            <a:avLst/>
          </a:prstGeom>
          <a:noFill/>
          <a:ln w="9525">
            <a:solidFill>
              <a:schemeClr val="tx1"/>
            </a:solidFill>
            <a:round/>
            <a:headEnd/>
            <a:tailEnd type="triangle" w="med" len="med"/>
          </a:ln>
          <a:effectLst/>
        </p:spPr>
        <p:txBody>
          <a:bodyPr/>
          <a:lstStyle/>
          <a:p>
            <a:endParaRPr lang="zh-TW" altLang="en-US" sz="1463"/>
          </a:p>
        </p:txBody>
      </p:sp>
      <p:sp>
        <p:nvSpPr>
          <p:cNvPr id="24" name="Line 7"/>
          <p:cNvSpPr>
            <a:spLocks noChangeShapeType="1"/>
          </p:cNvSpPr>
          <p:nvPr/>
        </p:nvSpPr>
        <p:spPr bwMode="auto">
          <a:xfrm>
            <a:off x="8923275" y="1920811"/>
            <a:ext cx="0" cy="477492"/>
          </a:xfrm>
          <a:prstGeom prst="line">
            <a:avLst/>
          </a:prstGeom>
          <a:noFill/>
          <a:ln w="9525">
            <a:solidFill>
              <a:schemeClr val="tx1"/>
            </a:solidFill>
            <a:round/>
            <a:headEnd/>
            <a:tailEnd type="triangle" w="med" len="med"/>
          </a:ln>
          <a:effectLst/>
        </p:spPr>
        <p:txBody>
          <a:bodyPr/>
          <a:lstStyle/>
          <a:p>
            <a:endParaRPr lang="zh-TW" altLang="en-US" sz="1463"/>
          </a:p>
        </p:txBody>
      </p:sp>
      <p:pic>
        <p:nvPicPr>
          <p:cNvPr id="7" name="Picture 6"/>
          <p:cNvPicPr>
            <a:picLocks noChangeAspect="1"/>
          </p:cNvPicPr>
          <p:nvPr/>
        </p:nvPicPr>
        <p:blipFill rotWithShape="1">
          <a:blip r:embed="rId3"/>
          <a:srcRect r="84657"/>
          <a:stretch/>
        </p:blipFill>
        <p:spPr>
          <a:xfrm>
            <a:off x="7962906" y="3226904"/>
            <a:ext cx="143991" cy="2794061"/>
          </a:xfrm>
          <a:prstGeom prst="rect">
            <a:avLst/>
          </a:prstGeom>
          <a:ln>
            <a:noFill/>
          </a:ln>
        </p:spPr>
      </p:pic>
      <p:sp>
        <p:nvSpPr>
          <p:cNvPr id="17" name="TextBox 16"/>
          <p:cNvSpPr txBox="1"/>
          <p:nvPr/>
        </p:nvSpPr>
        <p:spPr>
          <a:xfrm>
            <a:off x="7771841" y="2926095"/>
            <a:ext cx="2417340" cy="317459"/>
          </a:xfrm>
          <a:prstGeom prst="rect">
            <a:avLst/>
          </a:prstGeom>
          <a:noFill/>
        </p:spPr>
        <p:txBody>
          <a:bodyPr wrap="square" rtlCol="0">
            <a:spAutoFit/>
          </a:bodyPr>
          <a:lstStyle/>
          <a:p>
            <a:r>
              <a:rPr lang="en-US" sz="1463" dirty="0"/>
              <a:t>C scanner drift</a:t>
            </a:r>
            <a:endParaRPr lang="en-GB" sz="1463" dirty="0"/>
          </a:p>
        </p:txBody>
      </p:sp>
    </p:spTree>
    <p:extLst>
      <p:ext uri="{BB962C8B-B14F-4D97-AF65-F5344CB8AC3E}">
        <p14:creationId xmlns:p14="http://schemas.microsoft.com/office/powerpoint/2010/main" val="2732217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F-contrast</a:t>
            </a:r>
            <a:endParaRPr lang="en-GB" dirty="0"/>
          </a:p>
        </p:txBody>
      </p:sp>
      <p:sp>
        <p:nvSpPr>
          <p:cNvPr id="3" name="Content Placeholder 2"/>
          <p:cNvSpPr>
            <a:spLocks noGrp="1"/>
          </p:cNvSpPr>
          <p:nvPr>
            <p:ph idx="1"/>
          </p:nvPr>
        </p:nvSpPr>
        <p:spPr/>
        <p:txBody>
          <a:bodyPr/>
          <a:lstStyle/>
          <a:p>
            <a:r>
              <a:rPr lang="en-US" dirty="0" smtClean="0"/>
              <a:t>Is their main effect of attention?</a:t>
            </a:r>
          </a:p>
          <a:p>
            <a:r>
              <a:rPr lang="en-US" dirty="0" smtClean="0"/>
              <a:t>Null hypothesis: no attention effect</a:t>
            </a:r>
          </a:p>
          <a:p>
            <a:pPr marL="742950" lvl="1" indent="-371475">
              <a:buFont typeface="+mj-lt"/>
              <a:buAutoNum type="arabicParenR"/>
            </a:pPr>
            <a:r>
              <a:rPr lang="en-US" dirty="0" smtClean="0"/>
              <a:t>(</a:t>
            </a:r>
            <a:r>
              <a:rPr lang="el-GR" dirty="0" smtClean="0"/>
              <a:t>β</a:t>
            </a:r>
            <a:r>
              <a:rPr lang="en-US" dirty="0" smtClean="0"/>
              <a:t>1+</a:t>
            </a:r>
            <a:r>
              <a:rPr lang="el-GR" dirty="0" smtClean="0"/>
              <a:t> β</a:t>
            </a:r>
            <a:r>
              <a:rPr lang="en-US" dirty="0" smtClean="0"/>
              <a:t>4)-(</a:t>
            </a:r>
            <a:r>
              <a:rPr lang="el-GR" dirty="0" smtClean="0"/>
              <a:t>β</a:t>
            </a:r>
            <a:r>
              <a:rPr lang="en-US" dirty="0" smtClean="0"/>
              <a:t>2+</a:t>
            </a:r>
            <a:r>
              <a:rPr lang="el-GR" dirty="0" smtClean="0"/>
              <a:t>β</a:t>
            </a:r>
            <a:r>
              <a:rPr lang="en-US" dirty="0" smtClean="0"/>
              <a:t>5)=0   </a:t>
            </a:r>
            <a:r>
              <a:rPr lang="en-US" sz="1625" dirty="0"/>
              <a:t>// no difference between high and middle attention </a:t>
            </a:r>
          </a:p>
          <a:p>
            <a:pPr marL="742950" lvl="1" indent="-371475">
              <a:buFont typeface="+mj-lt"/>
              <a:buAutoNum type="arabicParenR"/>
            </a:pPr>
            <a:r>
              <a:rPr lang="en-US" dirty="0" smtClean="0"/>
              <a:t>(</a:t>
            </a:r>
            <a:r>
              <a:rPr lang="el-GR" dirty="0" smtClean="0"/>
              <a:t>β</a:t>
            </a:r>
            <a:r>
              <a:rPr lang="en-US" dirty="0" smtClean="0"/>
              <a:t>2+</a:t>
            </a:r>
            <a:r>
              <a:rPr lang="el-GR" dirty="0" smtClean="0"/>
              <a:t> β</a:t>
            </a:r>
            <a:r>
              <a:rPr lang="en-US" dirty="0" smtClean="0"/>
              <a:t>5)-(</a:t>
            </a:r>
            <a:r>
              <a:rPr lang="el-GR" dirty="0" smtClean="0"/>
              <a:t>β</a:t>
            </a:r>
            <a:r>
              <a:rPr lang="en-US" dirty="0" smtClean="0"/>
              <a:t>3+</a:t>
            </a:r>
            <a:r>
              <a:rPr lang="el-GR" dirty="0" smtClean="0"/>
              <a:t>β</a:t>
            </a:r>
            <a:r>
              <a:rPr lang="en-US" dirty="0" smtClean="0"/>
              <a:t>6)=</a:t>
            </a:r>
            <a:r>
              <a:rPr lang="en-US" dirty="0"/>
              <a:t>0 </a:t>
            </a:r>
            <a:r>
              <a:rPr lang="en-US" dirty="0" smtClean="0"/>
              <a:t>  </a:t>
            </a:r>
            <a:r>
              <a:rPr lang="en-US" sz="1625" dirty="0"/>
              <a:t>// </a:t>
            </a:r>
            <a:r>
              <a:rPr lang="en-US" sz="1625" dirty="0"/>
              <a:t>no difference between </a:t>
            </a:r>
            <a:r>
              <a:rPr lang="en-US" sz="1625" dirty="0"/>
              <a:t>middle and low </a:t>
            </a:r>
            <a:r>
              <a:rPr lang="en-US" sz="1625" dirty="0"/>
              <a:t>attention </a:t>
            </a:r>
            <a:endParaRPr lang="en-US" dirty="0"/>
          </a:p>
          <a:p>
            <a:r>
              <a:rPr lang="en-US" dirty="0" smtClean="0"/>
              <a:t>In matrix form, </a:t>
            </a:r>
            <a:endParaRPr lang="en-GB" dirty="0" smtClean="0"/>
          </a:p>
          <a:p>
            <a:endParaRPr lang="en-US" dirty="0" smtClean="0"/>
          </a:p>
        </p:txBody>
      </p:sp>
      <p:graphicFrame>
        <p:nvGraphicFramePr>
          <p:cNvPr id="19" name="Table 18"/>
          <p:cNvGraphicFramePr>
            <a:graphicFrameLocks noGrp="1"/>
          </p:cNvGraphicFramePr>
          <p:nvPr>
            <p:extLst/>
          </p:nvPr>
        </p:nvGraphicFramePr>
        <p:xfrm>
          <a:off x="6697703" y="889536"/>
          <a:ext cx="2920486" cy="891540"/>
        </p:xfrm>
        <a:graphic>
          <a:graphicData uri="http://schemas.openxmlformats.org/drawingml/2006/table">
            <a:tbl>
              <a:tblPr firstRow="1" bandRow="1">
                <a:tableStyleId>{5940675A-B579-460E-94D1-54222C63F5DA}</a:tableStyleId>
              </a:tblPr>
              <a:tblGrid>
                <a:gridCol w="730121"/>
                <a:gridCol w="730121"/>
                <a:gridCol w="730121"/>
                <a:gridCol w="730121"/>
              </a:tblGrid>
              <a:tr h="297180">
                <a:tc>
                  <a:txBody>
                    <a:bodyPr/>
                    <a:lstStyle/>
                    <a:p>
                      <a:endParaRPr lang="en-GB" sz="1500" dirty="0"/>
                    </a:p>
                  </a:txBody>
                  <a:tcPr marL="74295" marR="74295" marT="37148" marB="37148"/>
                </a:tc>
                <a:tc>
                  <a:txBody>
                    <a:bodyPr/>
                    <a:lstStyle/>
                    <a:p>
                      <a:r>
                        <a:rPr lang="en-US" sz="1500" dirty="0" smtClean="0"/>
                        <a:t>high</a:t>
                      </a:r>
                      <a:endParaRPr lang="en-GB" sz="1500" dirty="0"/>
                    </a:p>
                  </a:txBody>
                  <a:tcPr marL="74295" marR="74295" marT="37148" marB="37148"/>
                </a:tc>
                <a:tc>
                  <a:txBody>
                    <a:bodyPr/>
                    <a:lstStyle/>
                    <a:p>
                      <a:r>
                        <a:rPr lang="en-US" sz="1500" dirty="0" smtClean="0"/>
                        <a:t>middle</a:t>
                      </a:r>
                      <a:endParaRPr lang="en-GB" sz="1500" dirty="0"/>
                    </a:p>
                  </a:txBody>
                  <a:tcPr marL="74295" marR="74295" marT="37148" marB="37148"/>
                </a:tc>
                <a:tc>
                  <a:txBody>
                    <a:bodyPr/>
                    <a:lstStyle/>
                    <a:p>
                      <a:r>
                        <a:rPr lang="en-US" sz="1500" dirty="0" smtClean="0"/>
                        <a:t>low</a:t>
                      </a:r>
                      <a:endParaRPr lang="en-GB" sz="1500" dirty="0"/>
                    </a:p>
                  </a:txBody>
                  <a:tcPr marL="74295" marR="74295" marT="37148" marB="37148"/>
                </a:tc>
              </a:tr>
              <a:tr h="297180">
                <a:tc>
                  <a:txBody>
                    <a:bodyPr/>
                    <a:lstStyle/>
                    <a:p>
                      <a:r>
                        <a:rPr lang="en-US" sz="1500" dirty="0" smtClean="0"/>
                        <a:t>motion</a:t>
                      </a:r>
                      <a:endParaRPr lang="en-GB" sz="1500" dirty="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1</a:t>
                      </a:r>
                      <a:endParaRPr lang="en-GB" sz="1500" dirty="0" smtClean="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2</a:t>
                      </a:r>
                      <a:endParaRPr lang="en-GB" sz="1500" dirty="0" smtClean="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3</a:t>
                      </a:r>
                      <a:endParaRPr lang="en-GB" sz="1500" dirty="0" smtClean="0"/>
                    </a:p>
                  </a:txBody>
                  <a:tcPr marL="74295" marR="74295" marT="37148" marB="37148"/>
                </a:tc>
              </a:tr>
              <a:tr h="297180">
                <a:tc>
                  <a:txBody>
                    <a:bodyPr/>
                    <a:lstStyle/>
                    <a:p>
                      <a:r>
                        <a:rPr lang="en-US" sz="1500" dirty="0" smtClean="0"/>
                        <a:t>static</a:t>
                      </a:r>
                      <a:endParaRPr lang="en-GB" sz="1500" dirty="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4</a:t>
                      </a:r>
                      <a:endParaRPr lang="en-GB" sz="1500" dirty="0" smtClean="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5</a:t>
                      </a:r>
                      <a:endParaRPr lang="en-GB" sz="1500" dirty="0" smtClean="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6</a:t>
                      </a:r>
                      <a:endParaRPr lang="en-GB" sz="1500" dirty="0" smtClean="0"/>
                    </a:p>
                  </a:txBody>
                  <a:tcPr marL="74295" marR="74295" marT="37148" marB="37148"/>
                </a:tc>
              </a:tr>
            </a:tbl>
          </a:graphicData>
        </a:graphic>
      </p:graphicFrame>
      <p:sp>
        <p:nvSpPr>
          <p:cNvPr id="21" name="Double Bracket 20"/>
          <p:cNvSpPr/>
          <p:nvPr/>
        </p:nvSpPr>
        <p:spPr>
          <a:xfrm>
            <a:off x="1597422" y="4354341"/>
            <a:ext cx="1512738" cy="473059"/>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n-US" sz="1463" dirty="0"/>
              <a:t>1 -1 0 1 -1 0 0 0</a:t>
            </a:r>
          </a:p>
          <a:p>
            <a:pPr algn="ctr"/>
            <a:r>
              <a:rPr lang="en-US" sz="1463" dirty="0"/>
              <a:t>0 1 -1 0 1 -1 0 0</a:t>
            </a:r>
          </a:p>
        </p:txBody>
      </p:sp>
      <p:sp>
        <p:nvSpPr>
          <p:cNvPr id="22" name="TextBox 21"/>
          <p:cNvSpPr txBox="1"/>
          <p:nvPr/>
        </p:nvSpPr>
        <p:spPr>
          <a:xfrm>
            <a:off x="1205621" y="4439093"/>
            <a:ext cx="426694" cy="317459"/>
          </a:xfrm>
          <a:prstGeom prst="rect">
            <a:avLst/>
          </a:prstGeom>
          <a:noFill/>
        </p:spPr>
        <p:txBody>
          <a:bodyPr wrap="square" rtlCol="0">
            <a:spAutoFit/>
          </a:bodyPr>
          <a:lstStyle/>
          <a:p>
            <a:r>
              <a:rPr lang="en-US" sz="1463" dirty="0"/>
              <a:t>C=</a:t>
            </a:r>
            <a:endParaRPr lang="en-GB" sz="1463" dirty="0"/>
          </a:p>
        </p:txBody>
      </p:sp>
      <p:sp>
        <p:nvSpPr>
          <p:cNvPr id="23" name="TextBox 22"/>
          <p:cNvSpPr txBox="1"/>
          <p:nvPr/>
        </p:nvSpPr>
        <p:spPr>
          <a:xfrm>
            <a:off x="3543543" y="4395857"/>
            <a:ext cx="426694" cy="317459"/>
          </a:xfrm>
          <a:prstGeom prst="rect">
            <a:avLst/>
          </a:prstGeom>
          <a:noFill/>
        </p:spPr>
        <p:txBody>
          <a:bodyPr wrap="square" rtlCol="0">
            <a:spAutoFit/>
          </a:bodyPr>
          <a:lstStyle/>
          <a:p>
            <a:r>
              <a:rPr lang="el-GR" sz="1463" dirty="0"/>
              <a:t>β</a:t>
            </a:r>
            <a:r>
              <a:rPr lang="en-US" sz="1463" dirty="0"/>
              <a:t>=</a:t>
            </a:r>
            <a:endParaRPr lang="en-GB" sz="1463" dirty="0"/>
          </a:p>
        </p:txBody>
      </p:sp>
      <p:sp>
        <p:nvSpPr>
          <p:cNvPr id="24" name="Double Bracket 23"/>
          <p:cNvSpPr/>
          <p:nvPr/>
        </p:nvSpPr>
        <p:spPr>
          <a:xfrm>
            <a:off x="3915021" y="3791265"/>
            <a:ext cx="414981" cy="1924647"/>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l-GR" sz="1463" dirty="0"/>
              <a:t>β</a:t>
            </a:r>
            <a:r>
              <a:rPr lang="en-US" sz="1463" dirty="0"/>
              <a:t>1 </a:t>
            </a:r>
            <a:r>
              <a:rPr lang="el-GR" sz="1463" dirty="0"/>
              <a:t>β</a:t>
            </a:r>
            <a:r>
              <a:rPr lang="en-US" sz="1463" dirty="0"/>
              <a:t>2 </a:t>
            </a:r>
            <a:r>
              <a:rPr lang="el-GR" sz="1463" dirty="0"/>
              <a:t>β</a:t>
            </a:r>
            <a:r>
              <a:rPr lang="en-US" sz="1463" dirty="0"/>
              <a:t>3 </a:t>
            </a:r>
            <a:r>
              <a:rPr lang="el-GR" sz="1463" dirty="0"/>
              <a:t>β</a:t>
            </a:r>
            <a:r>
              <a:rPr lang="en-US" sz="1463" dirty="0"/>
              <a:t>4 </a:t>
            </a:r>
          </a:p>
          <a:p>
            <a:pPr algn="ctr"/>
            <a:r>
              <a:rPr lang="el-GR" sz="1463" dirty="0"/>
              <a:t>β</a:t>
            </a:r>
            <a:r>
              <a:rPr lang="en-US" sz="1463" dirty="0"/>
              <a:t>5 </a:t>
            </a:r>
            <a:r>
              <a:rPr lang="el-GR" sz="1463" dirty="0"/>
              <a:t> β</a:t>
            </a:r>
            <a:r>
              <a:rPr lang="en-US" sz="1463" dirty="0"/>
              <a:t>6</a:t>
            </a:r>
          </a:p>
          <a:p>
            <a:pPr algn="ctr"/>
            <a:r>
              <a:rPr lang="el-GR" sz="1463" dirty="0"/>
              <a:t>β</a:t>
            </a:r>
            <a:r>
              <a:rPr lang="en-US" sz="1463" dirty="0"/>
              <a:t>7 </a:t>
            </a:r>
            <a:endParaRPr lang="en-US" sz="1463" dirty="0"/>
          </a:p>
          <a:p>
            <a:pPr algn="ctr"/>
            <a:r>
              <a:rPr lang="el-GR" sz="1463" dirty="0"/>
              <a:t>β</a:t>
            </a:r>
            <a:r>
              <a:rPr lang="en-US" sz="1463" dirty="0"/>
              <a:t>8</a:t>
            </a:r>
          </a:p>
        </p:txBody>
      </p:sp>
      <p:sp>
        <p:nvSpPr>
          <p:cNvPr id="25" name="TextBox 24"/>
          <p:cNvSpPr txBox="1"/>
          <p:nvPr/>
        </p:nvSpPr>
        <p:spPr>
          <a:xfrm>
            <a:off x="5134863" y="4400846"/>
            <a:ext cx="446775" cy="542584"/>
          </a:xfrm>
          <a:prstGeom prst="rect">
            <a:avLst/>
          </a:prstGeom>
          <a:noFill/>
        </p:spPr>
        <p:txBody>
          <a:bodyPr wrap="square" rtlCol="0">
            <a:spAutoFit/>
          </a:bodyPr>
          <a:lstStyle/>
          <a:p>
            <a:r>
              <a:rPr lang="en-US" sz="1463" dirty="0"/>
              <a:t>C</a:t>
            </a:r>
            <a:r>
              <a:rPr lang="el-GR" sz="1463" dirty="0"/>
              <a:t>β</a:t>
            </a:r>
            <a:r>
              <a:rPr lang="en-US" sz="1463" dirty="0"/>
              <a:t>=</a:t>
            </a:r>
            <a:endParaRPr lang="en-GB" sz="1463" dirty="0"/>
          </a:p>
        </p:txBody>
      </p:sp>
      <p:sp>
        <p:nvSpPr>
          <p:cNvPr id="26" name="Double Bracket 25"/>
          <p:cNvSpPr/>
          <p:nvPr/>
        </p:nvSpPr>
        <p:spPr>
          <a:xfrm>
            <a:off x="5581638" y="4183729"/>
            <a:ext cx="1397151" cy="724336"/>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l-GR" sz="1463" dirty="0"/>
              <a:t>β</a:t>
            </a:r>
            <a:r>
              <a:rPr lang="en-US" sz="1463" dirty="0"/>
              <a:t>1+</a:t>
            </a:r>
            <a:r>
              <a:rPr lang="el-GR" sz="1463" dirty="0"/>
              <a:t>β</a:t>
            </a:r>
            <a:r>
              <a:rPr lang="en-US" sz="1463" dirty="0"/>
              <a:t>4-</a:t>
            </a:r>
            <a:r>
              <a:rPr lang="el-GR" sz="1463" dirty="0"/>
              <a:t>β</a:t>
            </a:r>
            <a:r>
              <a:rPr lang="en-US" sz="1463" dirty="0"/>
              <a:t>2-</a:t>
            </a:r>
            <a:r>
              <a:rPr lang="el-GR" sz="1463" dirty="0"/>
              <a:t>β</a:t>
            </a:r>
            <a:r>
              <a:rPr lang="en-US" sz="1463" dirty="0"/>
              <a:t>5 </a:t>
            </a:r>
          </a:p>
          <a:p>
            <a:pPr algn="ctr"/>
            <a:r>
              <a:rPr lang="el-GR" sz="1463" dirty="0"/>
              <a:t>β</a:t>
            </a:r>
            <a:r>
              <a:rPr lang="en-US" sz="1463" dirty="0"/>
              <a:t>2+</a:t>
            </a:r>
            <a:r>
              <a:rPr lang="el-GR" sz="1463" dirty="0"/>
              <a:t>β</a:t>
            </a:r>
            <a:r>
              <a:rPr lang="en-US" sz="1463" dirty="0"/>
              <a:t>5-</a:t>
            </a:r>
            <a:r>
              <a:rPr lang="el-GR" sz="1463" dirty="0"/>
              <a:t>β</a:t>
            </a:r>
            <a:r>
              <a:rPr lang="en-US" sz="1463" dirty="0"/>
              <a:t>3-</a:t>
            </a:r>
            <a:r>
              <a:rPr lang="el-GR" sz="1463" dirty="0"/>
              <a:t>β</a:t>
            </a:r>
            <a:r>
              <a:rPr lang="en-US" sz="1463" dirty="0"/>
              <a:t>6</a:t>
            </a:r>
            <a:endParaRPr lang="en-US" sz="1463" dirty="0"/>
          </a:p>
        </p:txBody>
      </p:sp>
      <p:sp>
        <p:nvSpPr>
          <p:cNvPr id="4" name="TextBox 3"/>
          <p:cNvSpPr txBox="1"/>
          <p:nvPr/>
        </p:nvSpPr>
        <p:spPr>
          <a:xfrm>
            <a:off x="7320243" y="1866620"/>
            <a:ext cx="1653428" cy="767711"/>
          </a:xfrm>
          <a:prstGeom prst="rect">
            <a:avLst/>
          </a:prstGeom>
          <a:noFill/>
        </p:spPr>
        <p:txBody>
          <a:bodyPr wrap="square" rtlCol="0">
            <a:spAutoFit/>
          </a:bodyPr>
          <a:lstStyle/>
          <a:p>
            <a:r>
              <a:rPr lang="en-US" sz="1463" dirty="0"/>
              <a:t>Constant: </a:t>
            </a:r>
            <a:r>
              <a:rPr lang="el-GR" sz="1463" dirty="0"/>
              <a:t>β</a:t>
            </a:r>
            <a:r>
              <a:rPr lang="en-US" sz="1463" dirty="0"/>
              <a:t>7</a:t>
            </a:r>
            <a:endParaRPr lang="en-US" sz="1463" dirty="0"/>
          </a:p>
          <a:p>
            <a:r>
              <a:rPr lang="en-US" sz="1463" dirty="0"/>
              <a:t>Scanner drift: </a:t>
            </a:r>
            <a:r>
              <a:rPr lang="el-GR" sz="1463" dirty="0"/>
              <a:t>β</a:t>
            </a:r>
            <a:r>
              <a:rPr lang="en-US" sz="1463" dirty="0"/>
              <a:t>8</a:t>
            </a:r>
            <a:endParaRPr lang="en-GB" sz="1463" dirty="0"/>
          </a:p>
          <a:p>
            <a:endParaRPr lang="en-GB" sz="1463" dirty="0"/>
          </a:p>
        </p:txBody>
      </p:sp>
    </p:spTree>
    <p:extLst>
      <p:ext uri="{BB962C8B-B14F-4D97-AF65-F5344CB8AC3E}">
        <p14:creationId xmlns:p14="http://schemas.microsoft.com/office/powerpoint/2010/main" val="1398996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F-contrast</a:t>
            </a:r>
            <a:endParaRPr lang="en-GB" dirty="0"/>
          </a:p>
        </p:txBody>
      </p:sp>
      <p:sp>
        <p:nvSpPr>
          <p:cNvPr id="3" name="Content Placeholder 2"/>
          <p:cNvSpPr>
            <a:spLocks noGrp="1"/>
          </p:cNvSpPr>
          <p:nvPr>
            <p:ph idx="1"/>
          </p:nvPr>
        </p:nvSpPr>
        <p:spPr/>
        <p:txBody>
          <a:bodyPr/>
          <a:lstStyle/>
          <a:p>
            <a:r>
              <a:rPr lang="en-US" dirty="0" smtClean="0"/>
              <a:t>Is their interaction effect between motion and attention?</a:t>
            </a:r>
          </a:p>
          <a:p>
            <a:r>
              <a:rPr lang="en-US" dirty="0" smtClean="0"/>
              <a:t>Null hypothesis: no interaction</a:t>
            </a:r>
          </a:p>
          <a:p>
            <a:pPr marL="742950" lvl="1" indent="-371475">
              <a:buFont typeface="+mj-lt"/>
              <a:buAutoNum type="arabicParenR"/>
            </a:pPr>
            <a:r>
              <a:rPr lang="en-US" dirty="0" smtClean="0"/>
              <a:t>(</a:t>
            </a:r>
            <a:r>
              <a:rPr lang="el-GR" dirty="0" smtClean="0"/>
              <a:t>β</a:t>
            </a:r>
            <a:r>
              <a:rPr lang="en-US" dirty="0" smtClean="0"/>
              <a:t>1-</a:t>
            </a:r>
            <a:r>
              <a:rPr lang="el-GR" dirty="0" smtClean="0"/>
              <a:t> β</a:t>
            </a:r>
            <a:r>
              <a:rPr lang="en-US" dirty="0" smtClean="0"/>
              <a:t>4)-(</a:t>
            </a:r>
            <a:r>
              <a:rPr lang="el-GR" dirty="0" smtClean="0"/>
              <a:t>β</a:t>
            </a:r>
            <a:r>
              <a:rPr lang="en-US" dirty="0" smtClean="0"/>
              <a:t>2-</a:t>
            </a:r>
            <a:r>
              <a:rPr lang="el-GR" dirty="0" smtClean="0"/>
              <a:t> β</a:t>
            </a:r>
            <a:r>
              <a:rPr lang="en-US" dirty="0" smtClean="0"/>
              <a:t>5)=0 </a:t>
            </a:r>
          </a:p>
          <a:p>
            <a:pPr marL="742950" lvl="1" indent="-371475">
              <a:buFont typeface="+mj-lt"/>
              <a:buAutoNum type="arabicParenR"/>
            </a:pPr>
            <a:r>
              <a:rPr lang="en-US" dirty="0" smtClean="0"/>
              <a:t>(</a:t>
            </a:r>
            <a:r>
              <a:rPr lang="el-GR" dirty="0" smtClean="0"/>
              <a:t>β</a:t>
            </a:r>
            <a:r>
              <a:rPr lang="en-US" dirty="0" smtClean="0"/>
              <a:t>2-</a:t>
            </a:r>
            <a:r>
              <a:rPr lang="el-GR" dirty="0" smtClean="0"/>
              <a:t> β</a:t>
            </a:r>
            <a:r>
              <a:rPr lang="en-US" dirty="0" smtClean="0"/>
              <a:t>5)-(</a:t>
            </a:r>
            <a:r>
              <a:rPr lang="el-GR" dirty="0" smtClean="0"/>
              <a:t>β</a:t>
            </a:r>
            <a:r>
              <a:rPr lang="en-US" dirty="0" smtClean="0"/>
              <a:t>3-</a:t>
            </a:r>
            <a:r>
              <a:rPr lang="el-GR" dirty="0" smtClean="0"/>
              <a:t> β</a:t>
            </a:r>
            <a:r>
              <a:rPr lang="en-US" dirty="0" smtClean="0"/>
              <a:t>6)=0</a:t>
            </a:r>
            <a:endParaRPr lang="en-US" dirty="0"/>
          </a:p>
          <a:p>
            <a:r>
              <a:rPr lang="en-US" dirty="0" smtClean="0"/>
              <a:t>In matrix form, </a:t>
            </a:r>
            <a:endParaRPr lang="en-GB" dirty="0" smtClean="0"/>
          </a:p>
          <a:p>
            <a:endParaRPr lang="en-US" dirty="0" smtClean="0"/>
          </a:p>
        </p:txBody>
      </p:sp>
      <p:graphicFrame>
        <p:nvGraphicFramePr>
          <p:cNvPr id="19" name="Table 18"/>
          <p:cNvGraphicFramePr>
            <a:graphicFrameLocks noGrp="1"/>
          </p:cNvGraphicFramePr>
          <p:nvPr>
            <p:extLst/>
          </p:nvPr>
        </p:nvGraphicFramePr>
        <p:xfrm>
          <a:off x="6697703" y="889536"/>
          <a:ext cx="2920486" cy="891540"/>
        </p:xfrm>
        <a:graphic>
          <a:graphicData uri="http://schemas.openxmlformats.org/drawingml/2006/table">
            <a:tbl>
              <a:tblPr firstRow="1" bandRow="1">
                <a:tableStyleId>{5940675A-B579-460E-94D1-54222C63F5DA}</a:tableStyleId>
              </a:tblPr>
              <a:tblGrid>
                <a:gridCol w="730121"/>
                <a:gridCol w="730121"/>
                <a:gridCol w="730121"/>
                <a:gridCol w="730121"/>
              </a:tblGrid>
              <a:tr h="297180">
                <a:tc>
                  <a:txBody>
                    <a:bodyPr/>
                    <a:lstStyle/>
                    <a:p>
                      <a:endParaRPr lang="en-GB" sz="1500" dirty="0"/>
                    </a:p>
                  </a:txBody>
                  <a:tcPr marL="74295" marR="74295" marT="37148" marB="37148"/>
                </a:tc>
                <a:tc>
                  <a:txBody>
                    <a:bodyPr/>
                    <a:lstStyle/>
                    <a:p>
                      <a:r>
                        <a:rPr lang="en-US" sz="1500" dirty="0" smtClean="0"/>
                        <a:t>high</a:t>
                      </a:r>
                      <a:endParaRPr lang="en-GB" sz="1500" dirty="0"/>
                    </a:p>
                  </a:txBody>
                  <a:tcPr marL="74295" marR="74295" marT="37148" marB="37148"/>
                </a:tc>
                <a:tc>
                  <a:txBody>
                    <a:bodyPr/>
                    <a:lstStyle/>
                    <a:p>
                      <a:r>
                        <a:rPr lang="en-US" sz="1500" dirty="0" smtClean="0"/>
                        <a:t>middle</a:t>
                      </a:r>
                      <a:endParaRPr lang="en-GB" sz="1500" dirty="0"/>
                    </a:p>
                  </a:txBody>
                  <a:tcPr marL="74295" marR="74295" marT="37148" marB="37148"/>
                </a:tc>
                <a:tc>
                  <a:txBody>
                    <a:bodyPr/>
                    <a:lstStyle/>
                    <a:p>
                      <a:r>
                        <a:rPr lang="en-US" sz="1500" dirty="0" smtClean="0"/>
                        <a:t>low</a:t>
                      </a:r>
                      <a:endParaRPr lang="en-GB" sz="1500" dirty="0"/>
                    </a:p>
                  </a:txBody>
                  <a:tcPr marL="74295" marR="74295" marT="37148" marB="37148"/>
                </a:tc>
              </a:tr>
              <a:tr h="297180">
                <a:tc>
                  <a:txBody>
                    <a:bodyPr/>
                    <a:lstStyle/>
                    <a:p>
                      <a:r>
                        <a:rPr lang="en-US" sz="1500" dirty="0" smtClean="0"/>
                        <a:t>motion</a:t>
                      </a:r>
                      <a:endParaRPr lang="en-GB" sz="1500" dirty="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1</a:t>
                      </a:r>
                      <a:endParaRPr lang="en-GB" sz="1500" dirty="0" smtClean="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2</a:t>
                      </a:r>
                      <a:endParaRPr lang="en-GB" sz="1500" dirty="0" smtClean="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3</a:t>
                      </a:r>
                      <a:endParaRPr lang="en-GB" sz="1500" dirty="0" smtClean="0"/>
                    </a:p>
                  </a:txBody>
                  <a:tcPr marL="74295" marR="74295" marT="37148" marB="37148"/>
                </a:tc>
              </a:tr>
              <a:tr h="297180">
                <a:tc>
                  <a:txBody>
                    <a:bodyPr/>
                    <a:lstStyle/>
                    <a:p>
                      <a:r>
                        <a:rPr lang="en-US" sz="1500" dirty="0" smtClean="0"/>
                        <a:t>static</a:t>
                      </a:r>
                      <a:endParaRPr lang="en-GB" sz="1500" dirty="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4</a:t>
                      </a:r>
                      <a:endParaRPr lang="en-GB" sz="1500" dirty="0" smtClean="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5</a:t>
                      </a:r>
                      <a:endParaRPr lang="en-GB" sz="1500" dirty="0" smtClean="0"/>
                    </a:p>
                  </a:txBody>
                  <a:tcPr marL="74295" marR="74295"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500" dirty="0" smtClean="0"/>
                        <a:t>β</a:t>
                      </a:r>
                      <a:r>
                        <a:rPr lang="en-US" sz="1500" dirty="0" smtClean="0"/>
                        <a:t>6</a:t>
                      </a:r>
                      <a:endParaRPr lang="en-GB" sz="1500" dirty="0" smtClean="0"/>
                    </a:p>
                  </a:txBody>
                  <a:tcPr marL="74295" marR="74295" marT="37148" marB="37148"/>
                </a:tc>
              </a:tr>
            </a:tbl>
          </a:graphicData>
        </a:graphic>
      </p:graphicFrame>
      <p:sp>
        <p:nvSpPr>
          <p:cNvPr id="21" name="Double Bracket 20"/>
          <p:cNvSpPr/>
          <p:nvPr/>
        </p:nvSpPr>
        <p:spPr>
          <a:xfrm>
            <a:off x="1572910" y="4052521"/>
            <a:ext cx="1515430" cy="473059"/>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n-US" sz="1463" dirty="0"/>
              <a:t>1 -1 0 -1 1 0 0 0</a:t>
            </a:r>
          </a:p>
          <a:p>
            <a:pPr algn="ctr"/>
            <a:r>
              <a:rPr lang="en-US" sz="1463" dirty="0"/>
              <a:t>0 1 -1 0 -1 1 0 0</a:t>
            </a:r>
          </a:p>
        </p:txBody>
      </p:sp>
      <p:sp>
        <p:nvSpPr>
          <p:cNvPr id="22" name="TextBox 21"/>
          <p:cNvSpPr txBox="1"/>
          <p:nvPr/>
        </p:nvSpPr>
        <p:spPr>
          <a:xfrm>
            <a:off x="1251637" y="4139010"/>
            <a:ext cx="426694" cy="317459"/>
          </a:xfrm>
          <a:prstGeom prst="rect">
            <a:avLst/>
          </a:prstGeom>
          <a:noFill/>
        </p:spPr>
        <p:txBody>
          <a:bodyPr wrap="square" rtlCol="0">
            <a:spAutoFit/>
          </a:bodyPr>
          <a:lstStyle/>
          <a:p>
            <a:r>
              <a:rPr lang="en-US" sz="1463" dirty="0"/>
              <a:t>C=</a:t>
            </a:r>
            <a:endParaRPr lang="en-GB" sz="1463" dirty="0"/>
          </a:p>
        </p:txBody>
      </p:sp>
      <p:sp>
        <p:nvSpPr>
          <p:cNvPr id="23" name="TextBox 22"/>
          <p:cNvSpPr txBox="1"/>
          <p:nvPr/>
        </p:nvSpPr>
        <p:spPr>
          <a:xfrm>
            <a:off x="3309807" y="4139010"/>
            <a:ext cx="426694" cy="317459"/>
          </a:xfrm>
          <a:prstGeom prst="rect">
            <a:avLst/>
          </a:prstGeom>
          <a:noFill/>
        </p:spPr>
        <p:txBody>
          <a:bodyPr wrap="square" rtlCol="0">
            <a:spAutoFit/>
          </a:bodyPr>
          <a:lstStyle/>
          <a:p>
            <a:r>
              <a:rPr lang="el-GR" sz="1463" dirty="0"/>
              <a:t>β</a:t>
            </a:r>
            <a:r>
              <a:rPr lang="en-US" sz="1463" dirty="0"/>
              <a:t>=</a:t>
            </a:r>
            <a:endParaRPr lang="en-GB" sz="1463" dirty="0"/>
          </a:p>
        </p:txBody>
      </p:sp>
      <p:sp>
        <p:nvSpPr>
          <p:cNvPr id="25" name="TextBox 24"/>
          <p:cNvSpPr txBox="1"/>
          <p:nvPr/>
        </p:nvSpPr>
        <p:spPr>
          <a:xfrm>
            <a:off x="4901126" y="4143999"/>
            <a:ext cx="446775" cy="542584"/>
          </a:xfrm>
          <a:prstGeom prst="rect">
            <a:avLst/>
          </a:prstGeom>
          <a:noFill/>
        </p:spPr>
        <p:txBody>
          <a:bodyPr wrap="square" rtlCol="0">
            <a:spAutoFit/>
          </a:bodyPr>
          <a:lstStyle/>
          <a:p>
            <a:r>
              <a:rPr lang="en-US" sz="1463" dirty="0"/>
              <a:t>C</a:t>
            </a:r>
            <a:r>
              <a:rPr lang="el-GR" sz="1463" dirty="0"/>
              <a:t>β</a:t>
            </a:r>
            <a:r>
              <a:rPr lang="en-US" sz="1463" dirty="0"/>
              <a:t>=</a:t>
            </a:r>
            <a:endParaRPr lang="en-GB" sz="1463" dirty="0"/>
          </a:p>
        </p:txBody>
      </p:sp>
      <p:sp>
        <p:nvSpPr>
          <p:cNvPr id="26" name="Double Bracket 25"/>
          <p:cNvSpPr/>
          <p:nvPr/>
        </p:nvSpPr>
        <p:spPr>
          <a:xfrm>
            <a:off x="5311831" y="3884897"/>
            <a:ext cx="1348783" cy="808308"/>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l-GR" sz="1463" dirty="0"/>
              <a:t>β</a:t>
            </a:r>
            <a:r>
              <a:rPr lang="en-US" sz="1463" dirty="0"/>
              <a:t>1-</a:t>
            </a:r>
            <a:r>
              <a:rPr lang="el-GR" sz="1463" dirty="0"/>
              <a:t>β</a:t>
            </a:r>
            <a:r>
              <a:rPr lang="en-US" sz="1463" dirty="0"/>
              <a:t>2-</a:t>
            </a:r>
            <a:r>
              <a:rPr lang="el-GR" sz="1463" dirty="0"/>
              <a:t>β</a:t>
            </a:r>
            <a:r>
              <a:rPr lang="en-US" sz="1463" dirty="0"/>
              <a:t>4+</a:t>
            </a:r>
            <a:r>
              <a:rPr lang="el-GR" sz="1463" dirty="0"/>
              <a:t>β</a:t>
            </a:r>
            <a:r>
              <a:rPr lang="en-US" sz="1463" dirty="0"/>
              <a:t>5 </a:t>
            </a:r>
          </a:p>
          <a:p>
            <a:pPr algn="ctr"/>
            <a:r>
              <a:rPr lang="el-GR" sz="1463" dirty="0"/>
              <a:t>β</a:t>
            </a:r>
            <a:r>
              <a:rPr lang="en-US" sz="1463" dirty="0"/>
              <a:t>2-</a:t>
            </a:r>
            <a:r>
              <a:rPr lang="el-GR" sz="1463" dirty="0"/>
              <a:t> β</a:t>
            </a:r>
            <a:r>
              <a:rPr lang="en-US" sz="1463" dirty="0"/>
              <a:t>3-</a:t>
            </a:r>
            <a:r>
              <a:rPr lang="el-GR" sz="1463" dirty="0"/>
              <a:t>β</a:t>
            </a:r>
            <a:r>
              <a:rPr lang="en-US" sz="1463" dirty="0"/>
              <a:t>5+</a:t>
            </a:r>
            <a:r>
              <a:rPr lang="el-GR" sz="1463" dirty="0"/>
              <a:t> β</a:t>
            </a:r>
            <a:r>
              <a:rPr lang="en-US" sz="1463" dirty="0"/>
              <a:t>6</a:t>
            </a:r>
          </a:p>
        </p:txBody>
      </p:sp>
      <p:sp>
        <p:nvSpPr>
          <p:cNvPr id="11" name="TextBox 10"/>
          <p:cNvSpPr txBox="1"/>
          <p:nvPr/>
        </p:nvSpPr>
        <p:spPr>
          <a:xfrm>
            <a:off x="7735421" y="1920812"/>
            <a:ext cx="1653428" cy="767711"/>
          </a:xfrm>
          <a:prstGeom prst="rect">
            <a:avLst/>
          </a:prstGeom>
          <a:noFill/>
        </p:spPr>
        <p:txBody>
          <a:bodyPr wrap="square" rtlCol="0">
            <a:spAutoFit/>
          </a:bodyPr>
          <a:lstStyle/>
          <a:p>
            <a:r>
              <a:rPr lang="en-US" sz="1463" dirty="0"/>
              <a:t>Constant: </a:t>
            </a:r>
            <a:r>
              <a:rPr lang="el-GR" sz="1463" dirty="0"/>
              <a:t>β</a:t>
            </a:r>
            <a:r>
              <a:rPr lang="en-US" sz="1463" dirty="0"/>
              <a:t>7</a:t>
            </a:r>
            <a:endParaRPr lang="en-US" sz="1463" dirty="0"/>
          </a:p>
          <a:p>
            <a:r>
              <a:rPr lang="en-US" sz="1463" dirty="0"/>
              <a:t>Scanner drift: </a:t>
            </a:r>
            <a:r>
              <a:rPr lang="el-GR" sz="1463" dirty="0"/>
              <a:t>β</a:t>
            </a:r>
            <a:r>
              <a:rPr lang="en-US" sz="1463" dirty="0"/>
              <a:t>8</a:t>
            </a:r>
            <a:endParaRPr lang="en-GB" sz="1463" dirty="0"/>
          </a:p>
          <a:p>
            <a:endParaRPr lang="en-GB" sz="1463" dirty="0"/>
          </a:p>
        </p:txBody>
      </p:sp>
      <p:sp>
        <p:nvSpPr>
          <p:cNvPr id="12" name="Double Bracket 11"/>
          <p:cNvSpPr/>
          <p:nvPr/>
        </p:nvSpPr>
        <p:spPr>
          <a:xfrm>
            <a:off x="3732224" y="3563257"/>
            <a:ext cx="414981" cy="1924647"/>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l-GR" sz="1463" dirty="0"/>
              <a:t>β</a:t>
            </a:r>
            <a:r>
              <a:rPr lang="en-US" sz="1463" dirty="0"/>
              <a:t>1 </a:t>
            </a:r>
            <a:r>
              <a:rPr lang="el-GR" sz="1463" dirty="0"/>
              <a:t>β</a:t>
            </a:r>
            <a:r>
              <a:rPr lang="en-US" sz="1463" dirty="0"/>
              <a:t>2 </a:t>
            </a:r>
            <a:r>
              <a:rPr lang="el-GR" sz="1463" dirty="0"/>
              <a:t>β</a:t>
            </a:r>
            <a:r>
              <a:rPr lang="en-US" sz="1463" dirty="0"/>
              <a:t>3 </a:t>
            </a:r>
            <a:r>
              <a:rPr lang="el-GR" sz="1463" dirty="0"/>
              <a:t>β</a:t>
            </a:r>
            <a:r>
              <a:rPr lang="en-US" sz="1463" dirty="0"/>
              <a:t>4 </a:t>
            </a:r>
          </a:p>
          <a:p>
            <a:pPr algn="ctr"/>
            <a:r>
              <a:rPr lang="el-GR" sz="1463" dirty="0"/>
              <a:t>β</a:t>
            </a:r>
            <a:r>
              <a:rPr lang="en-US" sz="1463" dirty="0"/>
              <a:t>5 </a:t>
            </a:r>
            <a:r>
              <a:rPr lang="el-GR" sz="1463" dirty="0"/>
              <a:t> β</a:t>
            </a:r>
            <a:r>
              <a:rPr lang="en-US" sz="1463" dirty="0"/>
              <a:t>6</a:t>
            </a:r>
          </a:p>
          <a:p>
            <a:pPr algn="ctr"/>
            <a:r>
              <a:rPr lang="el-GR" sz="1463" dirty="0"/>
              <a:t>β</a:t>
            </a:r>
            <a:r>
              <a:rPr lang="en-US" sz="1463" dirty="0"/>
              <a:t>7 </a:t>
            </a:r>
            <a:endParaRPr lang="en-US" sz="1463" dirty="0"/>
          </a:p>
          <a:p>
            <a:pPr algn="ctr"/>
            <a:r>
              <a:rPr lang="el-GR" sz="1463" dirty="0"/>
              <a:t>β</a:t>
            </a:r>
            <a:r>
              <a:rPr lang="en-US" sz="1463" dirty="0"/>
              <a:t>8</a:t>
            </a:r>
          </a:p>
        </p:txBody>
      </p:sp>
    </p:spTree>
    <p:extLst>
      <p:ext uri="{BB962C8B-B14F-4D97-AF65-F5344CB8AC3E}">
        <p14:creationId xmlns:p14="http://schemas.microsoft.com/office/powerpoint/2010/main" val="3870497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F-statistic</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1037" y="1920812"/>
                <a:ext cx="8615362" cy="3740908"/>
              </a:xfrm>
            </p:spPr>
            <p:txBody>
              <a:bodyPr>
                <a:normAutofit/>
              </a:bodyPr>
              <a:lstStyle/>
              <a:p>
                <a:r>
                  <a:rPr lang="en-US" sz="1950" dirty="0"/>
                  <a:t>Null hypothesis H</a:t>
                </a:r>
                <a:r>
                  <a:rPr lang="en-US" sz="1950" baseline="-25000" dirty="0"/>
                  <a:t>0</a:t>
                </a:r>
                <a:r>
                  <a:rPr lang="en-US" sz="1950" dirty="0"/>
                  <a:t>:C</a:t>
                </a:r>
                <a:r>
                  <a:rPr lang="el-GR" sz="1950" dirty="0"/>
                  <a:t>β</a:t>
                </a:r>
                <a:r>
                  <a:rPr lang="en-US" sz="1950" dirty="0"/>
                  <a:t>=</a:t>
                </a:r>
                <a:r>
                  <a:rPr lang="el-GR" sz="1950" dirty="0"/>
                  <a:t>θ</a:t>
                </a:r>
                <a:r>
                  <a:rPr lang="en-US" sz="1950" dirty="0"/>
                  <a:t> is a zero “vector” (multiple contrast testing is possible).</a:t>
                </a:r>
              </a:p>
              <a:p>
                <a14:m>
                  <m:oMath xmlns:m="http://schemas.openxmlformats.org/officeDocument/2006/math">
                    <m:r>
                      <a:rPr lang="en-US" sz="1950" i="1">
                        <a:latin typeface="Cambria Math" panose="02040503050406030204" pitchFamily="18" charset="0"/>
                      </a:rPr>
                      <m:t>𝐹</m:t>
                    </m:r>
                    <m:r>
                      <a:rPr lang="en-US" sz="1950" i="1">
                        <a:latin typeface="Cambria Math" panose="02040503050406030204" pitchFamily="18" charset="0"/>
                        <a:ea typeface="Cambria Math" panose="02040503050406030204" pitchFamily="18" charset="0"/>
                      </a:rPr>
                      <m:t>∝</m:t>
                    </m:r>
                    <m:f>
                      <m:fPr>
                        <m:ctrlPr>
                          <a:rPr lang="en-US" sz="1950" i="1">
                            <a:latin typeface="Cambria Math" panose="02040503050406030204" pitchFamily="18" charset="0"/>
                            <a:ea typeface="Cambria Math" panose="02040503050406030204" pitchFamily="18" charset="0"/>
                          </a:rPr>
                        </m:ctrlPr>
                      </m:fPr>
                      <m:num>
                        <m:sSub>
                          <m:sSubPr>
                            <m:ctrlPr>
                              <a:rPr lang="en-US" sz="1950" i="1">
                                <a:latin typeface="Cambria Math" panose="02040503050406030204" pitchFamily="18" charset="0"/>
                                <a:ea typeface="Cambria Math" panose="02040503050406030204" pitchFamily="18" charset="0"/>
                              </a:rPr>
                            </m:ctrlPr>
                          </m:sSubPr>
                          <m:e>
                            <m:r>
                              <a:rPr lang="en-US" sz="1950" i="1">
                                <a:latin typeface="Cambria Math" panose="02040503050406030204" pitchFamily="18" charset="0"/>
                                <a:ea typeface="Cambria Math" panose="02040503050406030204" pitchFamily="18" charset="0"/>
                              </a:rPr>
                              <m:t>𝑅𝑆𝑆</m:t>
                            </m:r>
                          </m:e>
                          <m:sub>
                            <m:r>
                              <a:rPr lang="en-US" sz="1950" i="1">
                                <a:latin typeface="Cambria Math" panose="02040503050406030204" pitchFamily="18" charset="0"/>
                                <a:ea typeface="Cambria Math" panose="02040503050406030204" pitchFamily="18" charset="0"/>
                              </a:rPr>
                              <m:t>0</m:t>
                            </m:r>
                          </m:sub>
                        </m:sSub>
                        <m:r>
                          <a:rPr lang="en-US" sz="1950" i="1">
                            <a:latin typeface="Cambria Math" panose="02040503050406030204" pitchFamily="18" charset="0"/>
                            <a:ea typeface="Cambria Math" panose="02040503050406030204" pitchFamily="18" charset="0"/>
                          </a:rPr>
                          <m:t>−</m:t>
                        </m:r>
                        <m:r>
                          <a:rPr lang="en-US" sz="1950" i="1">
                            <a:latin typeface="Cambria Math" panose="02040503050406030204" pitchFamily="18" charset="0"/>
                            <a:ea typeface="Cambria Math" panose="02040503050406030204" pitchFamily="18" charset="0"/>
                          </a:rPr>
                          <m:t>𝑅𝑆𝑆</m:t>
                        </m:r>
                      </m:num>
                      <m:den>
                        <m:r>
                          <a:rPr lang="en-US" sz="1950" i="1">
                            <a:latin typeface="Cambria Math" panose="02040503050406030204" pitchFamily="18" charset="0"/>
                            <a:ea typeface="Cambria Math" panose="02040503050406030204" pitchFamily="18" charset="0"/>
                          </a:rPr>
                          <m:t>𝑅𝑆𝑆</m:t>
                        </m:r>
                      </m:den>
                    </m:f>
                    <m:r>
                      <a:rPr lang="en-US" sz="1950" i="1">
                        <a:latin typeface="Cambria Math" panose="02040503050406030204" pitchFamily="18" charset="0"/>
                        <a:ea typeface="Cambria Math" panose="02040503050406030204" pitchFamily="18" charset="0"/>
                      </a:rPr>
                      <m:t>~</m:t>
                    </m:r>
                    <m:sSub>
                      <m:sSubPr>
                        <m:ctrlPr>
                          <a:rPr lang="en-US" sz="1950" i="1">
                            <a:latin typeface="Cambria Math" panose="02040503050406030204" pitchFamily="18" charset="0"/>
                            <a:ea typeface="Cambria Math" panose="02040503050406030204" pitchFamily="18" charset="0"/>
                          </a:rPr>
                        </m:ctrlPr>
                      </m:sSubPr>
                      <m:e>
                        <m:r>
                          <a:rPr lang="en-US" sz="1950" i="1">
                            <a:latin typeface="Cambria Math" panose="02040503050406030204" pitchFamily="18" charset="0"/>
                            <a:ea typeface="Cambria Math" panose="02040503050406030204" pitchFamily="18" charset="0"/>
                          </a:rPr>
                          <m:t>𝐹</m:t>
                        </m:r>
                      </m:e>
                      <m:sub>
                        <m:r>
                          <a:rPr lang="en-US" sz="1950" i="1">
                            <a:latin typeface="Cambria Math" panose="02040503050406030204" pitchFamily="18" charset="0"/>
                            <a:ea typeface="Cambria Math" panose="02040503050406030204" pitchFamily="18" charset="0"/>
                          </a:rPr>
                          <m:t>𝑣</m:t>
                        </m:r>
                        <m:r>
                          <a:rPr lang="en-US" sz="1950" i="1">
                            <a:latin typeface="Cambria Math" panose="02040503050406030204" pitchFamily="18" charset="0"/>
                            <a:ea typeface="Cambria Math" panose="02040503050406030204" pitchFamily="18" charset="0"/>
                          </a:rPr>
                          <m:t>1,</m:t>
                        </m:r>
                        <m:r>
                          <a:rPr lang="en-US" sz="1950" i="1">
                            <a:latin typeface="Cambria Math" panose="02040503050406030204" pitchFamily="18" charset="0"/>
                            <a:ea typeface="Cambria Math" panose="02040503050406030204" pitchFamily="18" charset="0"/>
                          </a:rPr>
                          <m:t>𝑣</m:t>
                        </m:r>
                        <m:r>
                          <a:rPr lang="en-US" sz="1950" i="1">
                            <a:latin typeface="Cambria Math" panose="02040503050406030204" pitchFamily="18" charset="0"/>
                            <a:ea typeface="Cambria Math" panose="02040503050406030204" pitchFamily="18" charset="0"/>
                          </a:rPr>
                          <m:t>2</m:t>
                        </m:r>
                      </m:sub>
                    </m:sSub>
                  </m:oMath>
                </a14:m>
                <a:endParaRPr lang="en-US" sz="1950" dirty="0"/>
              </a:p>
              <a:p>
                <a:r>
                  <a:rPr lang="en-US" sz="1950" dirty="0"/>
                  <a:t>If F&gt;threshold, </a:t>
                </a:r>
                <a:r>
                  <a:rPr lang="en-US" altLang="ko-KR" sz="1950" dirty="0"/>
                  <a:t>we reject the null hypothesis</a:t>
                </a:r>
              </a:p>
              <a:p>
                <a:pPr marL="0" indent="0">
                  <a:buNone/>
                </a:pPr>
                <a:r>
                  <a:rPr lang="en-US" altLang="ko-KR" sz="1950" dirty="0"/>
                  <a:t> and claim </a:t>
                </a:r>
                <a:r>
                  <a:rPr lang="en-US" altLang="ko-KR" sz="1950" dirty="0"/>
                  <a:t>the significance of result. </a:t>
                </a:r>
              </a:p>
              <a:p>
                <a:pPr marL="0" indent="0">
                  <a:buNone/>
                </a:pPr>
                <a:r>
                  <a:rPr lang="en-US" altLang="ko-KR" sz="1950" dirty="0"/>
                  <a:t>E.g. “there is a effect of attention in </a:t>
                </a:r>
                <a:r>
                  <a:rPr lang="en-US" altLang="ko-KR" sz="1950" dirty="0"/>
                  <a:t>this brain region, </a:t>
                </a:r>
                <a:r>
                  <a:rPr lang="en-US" altLang="ko-KR" sz="1950" dirty="0"/>
                  <a:t>at p&lt;0.05</a:t>
                </a:r>
                <a:r>
                  <a:rPr lang="en-US" altLang="ko-KR" sz="1950" dirty="0"/>
                  <a:t>”</a:t>
                </a: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1037" y="1920812"/>
                <a:ext cx="8615362" cy="3740908"/>
              </a:xfrm>
              <a:blipFill rotWithShape="0">
                <a:blip r:embed="rId2"/>
                <a:stretch>
                  <a:fillRect l="-708" t="-1629"/>
                </a:stretch>
              </a:blipFill>
            </p:spPr>
            <p:txBody>
              <a:bodyPr/>
              <a:lstStyle/>
              <a:p>
                <a:r>
                  <a:rPr lang="en-GB">
                    <a:noFill/>
                  </a:rPr>
                  <a:t> </a:t>
                </a:r>
              </a:p>
            </p:txBody>
          </p:sp>
        </mc:Fallback>
      </mc:AlternateContent>
      <p:sp>
        <p:nvSpPr>
          <p:cNvPr id="4" name="TextBox 3"/>
          <p:cNvSpPr txBox="1"/>
          <p:nvPr/>
        </p:nvSpPr>
        <p:spPr>
          <a:xfrm>
            <a:off x="6498373" y="1214075"/>
            <a:ext cx="446775" cy="542584"/>
          </a:xfrm>
          <a:prstGeom prst="rect">
            <a:avLst/>
          </a:prstGeom>
          <a:noFill/>
        </p:spPr>
        <p:txBody>
          <a:bodyPr wrap="square" rtlCol="0">
            <a:spAutoFit/>
          </a:bodyPr>
          <a:lstStyle/>
          <a:p>
            <a:r>
              <a:rPr lang="en-US" sz="1463" dirty="0"/>
              <a:t>C</a:t>
            </a:r>
            <a:r>
              <a:rPr lang="el-GR" sz="1463" dirty="0"/>
              <a:t>β</a:t>
            </a:r>
            <a:r>
              <a:rPr lang="en-US" sz="1463" dirty="0"/>
              <a:t>=</a:t>
            </a:r>
            <a:endParaRPr lang="en-GB" sz="1463" dirty="0"/>
          </a:p>
        </p:txBody>
      </p:sp>
      <p:sp>
        <p:nvSpPr>
          <p:cNvPr id="5" name="Double Bracket 4"/>
          <p:cNvSpPr/>
          <p:nvPr/>
        </p:nvSpPr>
        <p:spPr>
          <a:xfrm>
            <a:off x="6909916" y="1039215"/>
            <a:ext cx="1243270" cy="712391"/>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l-GR" sz="1463" dirty="0"/>
              <a:t>β</a:t>
            </a:r>
            <a:r>
              <a:rPr lang="en-US" sz="1463" dirty="0"/>
              <a:t>1+</a:t>
            </a:r>
            <a:r>
              <a:rPr lang="el-GR" sz="1463" dirty="0"/>
              <a:t>β</a:t>
            </a:r>
            <a:r>
              <a:rPr lang="en-US" sz="1463" dirty="0"/>
              <a:t>4-</a:t>
            </a:r>
            <a:r>
              <a:rPr lang="el-GR" sz="1463" dirty="0"/>
              <a:t>β</a:t>
            </a:r>
            <a:r>
              <a:rPr lang="en-US" sz="1463" dirty="0"/>
              <a:t>2-</a:t>
            </a:r>
            <a:r>
              <a:rPr lang="el-GR" sz="1463" dirty="0"/>
              <a:t>β</a:t>
            </a:r>
            <a:r>
              <a:rPr lang="en-US" sz="1463" dirty="0"/>
              <a:t>5 </a:t>
            </a:r>
          </a:p>
          <a:p>
            <a:pPr algn="ctr"/>
            <a:r>
              <a:rPr lang="el-GR" sz="1463" dirty="0"/>
              <a:t>β</a:t>
            </a:r>
            <a:r>
              <a:rPr lang="en-US" sz="1463" dirty="0"/>
              <a:t>2+</a:t>
            </a:r>
            <a:r>
              <a:rPr lang="el-GR" sz="1463" dirty="0"/>
              <a:t>β</a:t>
            </a:r>
            <a:r>
              <a:rPr lang="en-US" sz="1463" dirty="0"/>
              <a:t>5-</a:t>
            </a:r>
            <a:r>
              <a:rPr lang="el-GR" sz="1463" dirty="0"/>
              <a:t>β</a:t>
            </a:r>
            <a:r>
              <a:rPr lang="en-US" sz="1463" dirty="0"/>
              <a:t>3-</a:t>
            </a:r>
            <a:r>
              <a:rPr lang="el-GR" sz="1463" dirty="0"/>
              <a:t>β</a:t>
            </a:r>
            <a:r>
              <a:rPr lang="en-US" sz="1463" dirty="0"/>
              <a:t>6</a:t>
            </a:r>
          </a:p>
        </p:txBody>
      </p:sp>
      <p:sp>
        <p:nvSpPr>
          <p:cNvPr id="6" name="Double Bracket 5"/>
          <p:cNvSpPr/>
          <p:nvPr/>
        </p:nvSpPr>
        <p:spPr>
          <a:xfrm>
            <a:off x="8663709" y="1133259"/>
            <a:ext cx="324530" cy="572109"/>
          </a:xfrm>
          <a:prstGeom prst="bracketPair">
            <a:avLst/>
          </a:prstGeom>
        </p:spPr>
        <p:style>
          <a:lnRef idx="3">
            <a:schemeClr val="dk1"/>
          </a:lnRef>
          <a:fillRef idx="0">
            <a:schemeClr val="dk1"/>
          </a:fillRef>
          <a:effectRef idx="2">
            <a:schemeClr val="dk1"/>
          </a:effectRef>
          <a:fontRef idx="minor">
            <a:schemeClr val="tx1"/>
          </a:fontRef>
        </p:style>
        <p:txBody>
          <a:bodyPr rtlCol="0" anchor="ctr"/>
          <a:lstStyle/>
          <a:p>
            <a:pPr algn="ctr"/>
            <a:r>
              <a:rPr lang="en-US" sz="1463" dirty="0"/>
              <a:t>0</a:t>
            </a:r>
          </a:p>
          <a:p>
            <a:pPr algn="ctr"/>
            <a:r>
              <a:rPr lang="en-US" sz="1463" dirty="0"/>
              <a:t>0</a:t>
            </a:r>
          </a:p>
        </p:txBody>
      </p:sp>
      <p:sp>
        <p:nvSpPr>
          <p:cNvPr id="7" name="TextBox 6"/>
          <p:cNvSpPr txBox="1"/>
          <p:nvPr/>
        </p:nvSpPr>
        <p:spPr>
          <a:xfrm>
            <a:off x="8142256" y="1245369"/>
            <a:ext cx="537763" cy="542584"/>
          </a:xfrm>
          <a:prstGeom prst="rect">
            <a:avLst/>
          </a:prstGeom>
          <a:noFill/>
        </p:spPr>
        <p:txBody>
          <a:bodyPr wrap="square" rtlCol="0">
            <a:spAutoFit/>
          </a:bodyPr>
          <a:lstStyle/>
          <a:p>
            <a:r>
              <a:rPr lang="en-US" sz="1463" dirty="0"/>
              <a:t>= </a:t>
            </a:r>
            <a:r>
              <a:rPr lang="el-GR" sz="1463" dirty="0"/>
              <a:t>θ</a:t>
            </a:r>
            <a:r>
              <a:rPr lang="en-US" sz="1463" dirty="0"/>
              <a:t> </a:t>
            </a:r>
            <a:r>
              <a:rPr lang="en-US" sz="1463" dirty="0"/>
              <a:t>= </a:t>
            </a:r>
            <a:endParaRPr lang="en-GB" sz="1463" dirty="0"/>
          </a:p>
        </p:txBody>
      </p:sp>
      <p:sp>
        <p:nvSpPr>
          <p:cNvPr id="8" name="Rectangle 7"/>
          <p:cNvSpPr/>
          <p:nvPr/>
        </p:nvSpPr>
        <p:spPr>
          <a:xfrm>
            <a:off x="20273" y="5661720"/>
            <a:ext cx="8311571" cy="767711"/>
          </a:xfrm>
          <a:prstGeom prst="rect">
            <a:avLst/>
          </a:prstGeom>
        </p:spPr>
        <p:txBody>
          <a:bodyPr wrap="none">
            <a:spAutoFit/>
          </a:bodyPr>
          <a:lstStyle/>
          <a:p>
            <a:r>
              <a:rPr lang="en-US" altLang="ko-KR" sz="1463" dirty="0"/>
              <a:t>-Assumption: the variance-covariance matrix are independent and homogenous over time (identity vector) </a:t>
            </a:r>
            <a:endParaRPr lang="en-GB" sz="1463" dirty="0"/>
          </a:p>
          <a:p>
            <a:r>
              <a:rPr lang="en-US" altLang="ko-KR" sz="1463" dirty="0"/>
              <a:t>-Degrees of freedom</a:t>
            </a:r>
            <a:r>
              <a:rPr lang="en-US" altLang="ko-KR" sz="1463" dirty="0"/>
              <a:t>:</a:t>
            </a:r>
            <a:r>
              <a:rPr lang="en-US" altLang="ko-KR" sz="1463" dirty="0"/>
              <a:t> </a:t>
            </a:r>
            <a:r>
              <a:rPr lang="en-GB" sz="1463" dirty="0">
                <a:sym typeface="Symbol" pitchFamily="18" charset="2"/>
              </a:rPr>
              <a:t></a:t>
            </a:r>
            <a:r>
              <a:rPr lang="en-GB" sz="1463" baseline="-25000" dirty="0"/>
              <a:t>1</a:t>
            </a:r>
            <a:r>
              <a:rPr lang="en-GB" sz="1463" dirty="0"/>
              <a:t> = rank(X) – rank(X</a:t>
            </a:r>
            <a:r>
              <a:rPr lang="en-GB" sz="1463" baseline="-25000" dirty="0"/>
              <a:t>0</a:t>
            </a:r>
            <a:r>
              <a:rPr lang="en-GB" sz="1463" dirty="0"/>
              <a:t>), </a:t>
            </a:r>
            <a:r>
              <a:rPr lang="en-GB" sz="1463" dirty="0">
                <a:sym typeface="Symbol" pitchFamily="18" charset="2"/>
              </a:rPr>
              <a:t></a:t>
            </a:r>
            <a:r>
              <a:rPr lang="en-GB" sz="1463" baseline="-25000" dirty="0"/>
              <a:t>2</a:t>
            </a:r>
            <a:r>
              <a:rPr lang="en-GB" sz="1463" dirty="0"/>
              <a:t> = N – rank(X)</a:t>
            </a:r>
            <a:endParaRPr lang="en-US" sz="1463" dirty="0"/>
          </a:p>
          <a:p>
            <a:endParaRPr lang="ko-KR" altLang="en-US" sz="1463" dirty="0"/>
          </a:p>
        </p:txBody>
      </p:sp>
      <p:grpSp>
        <p:nvGrpSpPr>
          <p:cNvPr id="12" name="Group 11"/>
          <p:cNvGrpSpPr/>
          <p:nvPr/>
        </p:nvGrpSpPr>
        <p:grpSpPr>
          <a:xfrm>
            <a:off x="5970004" y="4223803"/>
            <a:ext cx="3018234" cy="1391185"/>
            <a:chOff x="6992120" y="2656704"/>
            <a:chExt cx="3714750" cy="1712228"/>
          </a:xfrm>
        </p:grpSpPr>
        <p:pic>
          <p:nvPicPr>
            <p:cNvPr id="10" name="Picture 9"/>
            <p:cNvPicPr>
              <a:picLocks noChangeAspect="1"/>
            </p:cNvPicPr>
            <p:nvPr/>
          </p:nvPicPr>
          <p:blipFill rotWithShape="1">
            <a:blip r:embed="rId3"/>
            <a:srcRect b="12311"/>
            <a:stretch/>
          </p:blipFill>
          <p:spPr>
            <a:xfrm>
              <a:off x="6992120" y="2656704"/>
              <a:ext cx="3714750" cy="1712228"/>
            </a:xfrm>
            <a:prstGeom prst="rect">
              <a:avLst/>
            </a:prstGeom>
          </p:spPr>
        </p:pic>
        <p:sp>
          <p:nvSpPr>
            <p:cNvPr id="11" name="TextBox 10"/>
            <p:cNvSpPr txBox="1"/>
            <p:nvPr/>
          </p:nvSpPr>
          <p:spPr>
            <a:xfrm>
              <a:off x="8849495" y="3423427"/>
              <a:ext cx="1080000" cy="667796"/>
            </a:xfrm>
            <a:prstGeom prst="rect">
              <a:avLst/>
            </a:prstGeom>
            <a:solidFill>
              <a:schemeClr val="bg1"/>
            </a:solidFill>
          </p:spPr>
          <p:txBody>
            <a:bodyPr wrap="square" rtlCol="0">
              <a:spAutoFit/>
            </a:bodyPr>
            <a:lstStyle/>
            <a:p>
              <a:endParaRPr lang="en-US" sz="1463" dirty="0"/>
            </a:p>
            <a:p>
              <a:r>
                <a:rPr lang="en-US" sz="1463" dirty="0"/>
                <a:t>p=0.05</a:t>
              </a:r>
              <a:endParaRPr lang="en-GB" sz="1463" dirty="0"/>
            </a:p>
          </p:txBody>
        </p:sp>
      </p:grpSp>
    </p:spTree>
    <p:extLst>
      <p:ext uri="{BB962C8B-B14F-4D97-AF65-F5344CB8AC3E}">
        <p14:creationId xmlns:p14="http://schemas.microsoft.com/office/powerpoint/2010/main" val="4204916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F-test summary</a:t>
            </a:r>
            <a:endParaRPr lang="en-GB" dirty="0"/>
          </a:p>
        </p:txBody>
      </p:sp>
      <p:sp>
        <p:nvSpPr>
          <p:cNvPr id="3" name="Content Placeholder 2"/>
          <p:cNvSpPr>
            <a:spLocks noGrp="1"/>
          </p:cNvSpPr>
          <p:nvPr>
            <p:ph idx="1"/>
          </p:nvPr>
        </p:nvSpPr>
        <p:spPr/>
        <p:txBody>
          <a:bodyPr/>
          <a:lstStyle/>
          <a:p>
            <a:r>
              <a:rPr lang="en-US" altLang="zh-TW" dirty="0"/>
              <a:t>The F-test evaluates whether </a:t>
            </a:r>
            <a:r>
              <a:rPr lang="en-US" altLang="zh-TW" dirty="0">
                <a:solidFill>
                  <a:srgbClr val="FF0000"/>
                </a:solidFill>
              </a:rPr>
              <a:t>any combination</a:t>
            </a:r>
            <a:r>
              <a:rPr lang="en-US" altLang="zh-TW" dirty="0"/>
              <a:t> of contrasts explains a significant amount of variability in the measured </a:t>
            </a:r>
            <a:r>
              <a:rPr lang="en-US" altLang="zh-TW" dirty="0" smtClean="0"/>
              <a:t>data</a:t>
            </a:r>
          </a:p>
          <a:p>
            <a:r>
              <a:rPr lang="en-US" dirty="0" smtClean="0"/>
              <a:t>H</a:t>
            </a:r>
            <a:r>
              <a:rPr lang="en-US" baseline="-25000" dirty="0" smtClean="0"/>
              <a:t>0</a:t>
            </a:r>
            <a:r>
              <a:rPr lang="en-US" dirty="0" smtClean="0"/>
              <a:t>: C </a:t>
            </a:r>
            <a:r>
              <a:rPr lang="el-GR" dirty="0" smtClean="0"/>
              <a:t>β</a:t>
            </a:r>
            <a:r>
              <a:rPr lang="en-US" dirty="0" smtClean="0"/>
              <a:t>=0 vs H</a:t>
            </a:r>
            <a:r>
              <a:rPr lang="en-US" baseline="-25000" dirty="0" smtClean="0"/>
              <a:t>1</a:t>
            </a:r>
            <a:r>
              <a:rPr lang="en-US" dirty="0" smtClean="0"/>
              <a:t>: C </a:t>
            </a:r>
            <a:r>
              <a:rPr lang="el-GR" dirty="0" smtClean="0"/>
              <a:t>β</a:t>
            </a:r>
            <a:r>
              <a:rPr lang="en-US" dirty="0"/>
              <a:t>≠</a:t>
            </a:r>
            <a:r>
              <a:rPr lang="en-US" dirty="0" smtClean="0"/>
              <a:t>0 </a:t>
            </a:r>
          </a:p>
          <a:p>
            <a:r>
              <a:rPr lang="en-US" dirty="0"/>
              <a:t>More flexible than T-test</a:t>
            </a:r>
          </a:p>
          <a:p>
            <a:endParaRPr lang="en-US" dirty="0" smtClean="0"/>
          </a:p>
          <a:p>
            <a:r>
              <a:rPr lang="en-US" dirty="0" smtClean="0"/>
              <a:t>F-test can tell the existence of significant contrasts. It does not tell which contrast drives the significant effect or what is the direction of the effect.</a:t>
            </a:r>
          </a:p>
          <a:p>
            <a:endParaRPr lang="en-US" dirty="0" smtClean="0"/>
          </a:p>
          <a:p>
            <a:endParaRPr lang="en-GB" dirty="0"/>
          </a:p>
        </p:txBody>
      </p:sp>
    </p:spTree>
    <p:extLst>
      <p:ext uri="{BB962C8B-B14F-4D97-AF65-F5344CB8AC3E}">
        <p14:creationId xmlns:p14="http://schemas.microsoft.com/office/powerpoint/2010/main" val="3815625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SPM do?</a:t>
            </a:r>
            <a:endParaRPr lang="en-GB" dirty="0"/>
          </a:p>
        </p:txBody>
      </p:sp>
      <p:sp>
        <p:nvSpPr>
          <p:cNvPr id="3" name="Content Placeholder 2"/>
          <p:cNvSpPr>
            <a:spLocks noGrp="1"/>
          </p:cNvSpPr>
          <p:nvPr>
            <p:ph idx="1"/>
          </p:nvPr>
        </p:nvSpPr>
        <p:spPr/>
        <p:txBody>
          <a:bodyPr/>
          <a:lstStyle/>
          <a:p>
            <a:r>
              <a:rPr lang="en-US" sz="1950" dirty="0"/>
              <a:t>SPM calculates beta, residual error, T-statistic, F-statistic value for each voxel</a:t>
            </a:r>
          </a:p>
          <a:p>
            <a:r>
              <a:rPr lang="en-US" sz="1950" dirty="0"/>
              <a:t>Typical fMRI image has 10,000~30,000 voxels in the brain </a:t>
            </a:r>
          </a:p>
          <a:p>
            <a:r>
              <a:rPr lang="en-US" sz="1950" dirty="0"/>
              <a:t>Statistic values of each voxel are saved in ‘image’ format</a:t>
            </a:r>
          </a:p>
          <a:p>
            <a:r>
              <a:rPr lang="en-US" sz="1950" dirty="0"/>
              <a:t>We call SPM (Statistical Parameter Map), because this is literally the map of statistic parameter value.</a:t>
            </a:r>
          </a:p>
          <a:p>
            <a:endParaRPr lang="en-US" dirty="0" smtClean="0"/>
          </a:p>
          <a:p>
            <a:endParaRPr lang="en-GB" dirty="0"/>
          </a:p>
        </p:txBody>
      </p:sp>
      <p:pic>
        <p:nvPicPr>
          <p:cNvPr id="4" name="Picture 3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264" y="4549756"/>
            <a:ext cx="1065942" cy="1260554"/>
          </a:xfrm>
          <a:prstGeom prst="rect">
            <a:avLst/>
          </a:prstGeom>
          <a:noFill/>
          <a:ln>
            <a:noFill/>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719" y="4590797"/>
            <a:ext cx="1031237" cy="1219513"/>
          </a:xfrm>
          <a:prstGeom prst="rect">
            <a:avLst/>
          </a:prstGeom>
          <a:noFill/>
          <a:ln>
            <a:noFill/>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391" y="4590796"/>
            <a:ext cx="1031238" cy="1219514"/>
          </a:xfrm>
          <a:prstGeom prst="rect">
            <a:avLst/>
          </a:prstGeom>
          <a:noFill/>
          <a:ln>
            <a:noFill/>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955665" y="4290715"/>
            <a:ext cx="1569319" cy="317459"/>
          </a:xfrm>
          <a:prstGeom prst="rect">
            <a:avLst/>
          </a:prstGeom>
          <a:noFill/>
        </p:spPr>
        <p:txBody>
          <a:bodyPr wrap="square" rtlCol="0">
            <a:spAutoFit/>
          </a:bodyPr>
          <a:lstStyle/>
          <a:p>
            <a:r>
              <a:rPr lang="en-US" sz="1463" dirty="0" err="1"/>
              <a:t>ResMS.img</a:t>
            </a:r>
            <a:endParaRPr lang="en-GB" sz="1463" dirty="0"/>
          </a:p>
        </p:txBody>
      </p:sp>
      <p:sp>
        <p:nvSpPr>
          <p:cNvPr id="8" name="TextBox 7"/>
          <p:cNvSpPr txBox="1"/>
          <p:nvPr/>
        </p:nvSpPr>
        <p:spPr>
          <a:xfrm>
            <a:off x="1252280" y="4249674"/>
            <a:ext cx="1569319" cy="317459"/>
          </a:xfrm>
          <a:prstGeom prst="rect">
            <a:avLst/>
          </a:prstGeom>
          <a:noFill/>
        </p:spPr>
        <p:txBody>
          <a:bodyPr wrap="square" rtlCol="0">
            <a:spAutoFit/>
          </a:bodyPr>
          <a:lstStyle/>
          <a:p>
            <a:r>
              <a:rPr lang="en-US" sz="1463" dirty="0"/>
              <a:t>Beta_0001.img</a:t>
            </a:r>
            <a:endParaRPr lang="en-GB" sz="1463" dirty="0"/>
          </a:p>
        </p:txBody>
      </p:sp>
      <p:sp>
        <p:nvSpPr>
          <p:cNvPr id="9" name="TextBox 8"/>
          <p:cNvSpPr txBox="1"/>
          <p:nvPr/>
        </p:nvSpPr>
        <p:spPr>
          <a:xfrm>
            <a:off x="6613974" y="4216420"/>
            <a:ext cx="1569319" cy="317459"/>
          </a:xfrm>
          <a:prstGeom prst="rect">
            <a:avLst/>
          </a:prstGeom>
          <a:noFill/>
        </p:spPr>
        <p:txBody>
          <a:bodyPr wrap="square" rtlCol="0">
            <a:spAutoFit/>
          </a:bodyPr>
          <a:lstStyle/>
          <a:p>
            <a:r>
              <a:rPr lang="en-US" sz="1463" dirty="0"/>
              <a:t>spmT_0001.img</a:t>
            </a:r>
            <a:endParaRPr lang="en-GB" sz="1463" dirty="0"/>
          </a:p>
        </p:txBody>
      </p:sp>
      <p:sp>
        <p:nvSpPr>
          <p:cNvPr id="10" name="Rectangle 9"/>
          <p:cNvSpPr/>
          <p:nvPr/>
        </p:nvSpPr>
        <p:spPr>
          <a:xfrm flipV="1">
            <a:off x="7413202" y="4869565"/>
            <a:ext cx="87750" cy="8775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12" name="Straight Arrow Connector 11"/>
          <p:cNvCxnSpPr/>
          <p:nvPr/>
        </p:nvCxnSpPr>
        <p:spPr>
          <a:xfrm flipH="1">
            <a:off x="7427770" y="4825861"/>
            <a:ext cx="722829" cy="9996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8183294" y="4625744"/>
            <a:ext cx="728383" cy="317459"/>
          </a:xfrm>
          <a:prstGeom prst="rect">
            <a:avLst/>
          </a:prstGeom>
          <a:noFill/>
        </p:spPr>
        <p:txBody>
          <a:bodyPr wrap="square" rtlCol="0">
            <a:spAutoFit/>
          </a:bodyPr>
          <a:lstStyle/>
          <a:p>
            <a:r>
              <a:rPr lang="en-US" sz="1463" dirty="0"/>
              <a:t>T=0.87</a:t>
            </a:r>
            <a:endParaRPr lang="en-GB" sz="1463" dirty="0"/>
          </a:p>
        </p:txBody>
      </p:sp>
      <p:sp>
        <p:nvSpPr>
          <p:cNvPr id="16" name="Rectangle 15"/>
          <p:cNvSpPr/>
          <p:nvPr/>
        </p:nvSpPr>
        <p:spPr>
          <a:xfrm flipV="1">
            <a:off x="7537027" y="5182767"/>
            <a:ext cx="87750" cy="8775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7" name="TextBox 16"/>
          <p:cNvSpPr txBox="1"/>
          <p:nvPr/>
        </p:nvSpPr>
        <p:spPr>
          <a:xfrm>
            <a:off x="8204074" y="5076602"/>
            <a:ext cx="728383" cy="317459"/>
          </a:xfrm>
          <a:prstGeom prst="rect">
            <a:avLst/>
          </a:prstGeom>
          <a:noFill/>
        </p:spPr>
        <p:txBody>
          <a:bodyPr wrap="square" rtlCol="0">
            <a:spAutoFit/>
          </a:bodyPr>
          <a:lstStyle/>
          <a:p>
            <a:r>
              <a:rPr lang="en-US" sz="1463" dirty="0"/>
              <a:t>T=4.80</a:t>
            </a:r>
            <a:endParaRPr lang="en-GB" sz="1463" dirty="0"/>
          </a:p>
        </p:txBody>
      </p:sp>
      <p:cxnSp>
        <p:nvCxnSpPr>
          <p:cNvPr id="18" name="Straight Arrow Connector 17"/>
          <p:cNvCxnSpPr>
            <a:stCxn id="17" idx="1"/>
          </p:cNvCxnSpPr>
          <p:nvPr/>
        </p:nvCxnSpPr>
        <p:spPr>
          <a:xfrm flipH="1" flipV="1">
            <a:off x="7570649" y="5235185"/>
            <a:ext cx="633425" cy="14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80219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result</a:t>
            </a:r>
            <a:endParaRPr lang="en-GB" dirty="0"/>
          </a:p>
        </p:txBody>
      </p:sp>
      <p:sp>
        <p:nvSpPr>
          <p:cNvPr id="3" name="Content Placeholder 2"/>
          <p:cNvSpPr>
            <a:spLocks noGrp="1"/>
          </p:cNvSpPr>
          <p:nvPr>
            <p:ph idx="1"/>
          </p:nvPr>
        </p:nvSpPr>
        <p:spPr/>
        <p:txBody>
          <a:bodyPr/>
          <a:lstStyle/>
          <a:p>
            <a:r>
              <a:rPr lang="en-US" altLang="ko-KR" sz="1950" dirty="0"/>
              <a:t>We simply overlay the </a:t>
            </a:r>
            <a:r>
              <a:rPr lang="en-US" altLang="ko-KR" sz="1950" dirty="0" err="1"/>
              <a:t>thresholded</a:t>
            </a:r>
            <a:r>
              <a:rPr lang="en-US" altLang="ko-KR" sz="1950" dirty="0"/>
              <a:t> T or F-statistic map on anatomical template brain (e.g. p&lt;0.05, T&gt;1.96)</a:t>
            </a:r>
          </a:p>
          <a:p>
            <a:r>
              <a:rPr lang="en-US" altLang="ko-KR" sz="1950" dirty="0"/>
              <a:t>Bright </a:t>
            </a:r>
            <a:r>
              <a:rPr lang="en-US" altLang="ko-KR" sz="1950" dirty="0"/>
              <a:t>color indicates smaller p value (hardly occur by chance) and dark color indicates larger p value(relatively more likely to occur by chance)</a:t>
            </a:r>
            <a:endParaRPr lang="en-US" altLang="ko-KR" sz="1950" dirty="0"/>
          </a:p>
          <a:p>
            <a:endParaRPr lang="en-GB" dirty="0"/>
          </a:p>
        </p:txBody>
      </p:sp>
      <p:grpSp>
        <p:nvGrpSpPr>
          <p:cNvPr id="10" name="Group 9"/>
          <p:cNvGrpSpPr/>
          <p:nvPr/>
        </p:nvGrpSpPr>
        <p:grpSpPr>
          <a:xfrm>
            <a:off x="5392287" y="3550806"/>
            <a:ext cx="3391625" cy="2259504"/>
            <a:chOff x="3266737" y="3396035"/>
            <a:chExt cx="4174308" cy="2780928"/>
          </a:xfrm>
        </p:grpSpPr>
        <p:pic>
          <p:nvPicPr>
            <p:cNvPr id="4" name="Picture 1"/>
            <p:cNvPicPr>
              <a:picLocks noChangeAspect="1" noChangeArrowheads="1"/>
            </p:cNvPicPr>
            <p:nvPr/>
          </p:nvPicPr>
          <p:blipFill>
            <a:blip r:embed="rId2" cstate="print"/>
            <a:srcRect/>
            <a:stretch>
              <a:fillRect/>
            </a:stretch>
          </p:blipFill>
          <p:spPr bwMode="auto">
            <a:xfrm>
              <a:off x="3266737" y="3396035"/>
              <a:ext cx="2527017" cy="2780928"/>
            </a:xfrm>
            <a:prstGeom prst="rect">
              <a:avLst/>
            </a:prstGeom>
            <a:noFill/>
            <a:ln w="9525">
              <a:noFill/>
              <a:miter lim="800000"/>
              <a:headEnd/>
              <a:tailEnd/>
            </a:ln>
          </p:spPr>
        </p:pic>
        <p:sp>
          <p:nvSpPr>
            <p:cNvPr id="5" name="Rectangle 4"/>
            <p:cNvSpPr/>
            <p:nvPr/>
          </p:nvSpPr>
          <p:spPr>
            <a:xfrm>
              <a:off x="5496674" y="5763802"/>
              <a:ext cx="174661" cy="318499"/>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463"/>
            </a:p>
          </p:txBody>
        </p:sp>
        <p:cxnSp>
          <p:nvCxnSpPr>
            <p:cNvPr id="7" name="Straight Arrow Connector 6"/>
            <p:cNvCxnSpPr/>
            <p:nvPr/>
          </p:nvCxnSpPr>
          <p:spPr>
            <a:xfrm flipH="1">
              <a:off x="5793754" y="5763802"/>
              <a:ext cx="30224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6218418" y="5579137"/>
              <a:ext cx="1222627" cy="390719"/>
            </a:xfrm>
            <a:prstGeom prst="rect">
              <a:avLst/>
            </a:prstGeom>
            <a:noFill/>
          </p:spPr>
          <p:txBody>
            <a:bodyPr wrap="square" rtlCol="0">
              <a:spAutoFit/>
            </a:bodyPr>
            <a:lstStyle/>
            <a:p>
              <a:r>
                <a:rPr lang="en-US" sz="1463" dirty="0"/>
                <a:t>threshold</a:t>
              </a:r>
              <a:endParaRPr lang="en-GB" sz="1463" dirty="0"/>
            </a:p>
          </p:txBody>
        </p:sp>
      </p:grpSp>
      <p:pic>
        <p:nvPicPr>
          <p:cNvPr id="9" name="Picture 8"/>
          <p:cNvPicPr>
            <a:picLocks noChangeAspect="1"/>
          </p:cNvPicPr>
          <p:nvPr/>
        </p:nvPicPr>
        <p:blipFill>
          <a:blip r:embed="rId3"/>
          <a:stretch>
            <a:fillRect/>
          </a:stretch>
        </p:blipFill>
        <p:spPr>
          <a:xfrm rot="5400000" flipV="1">
            <a:off x="2975867" y="4089325"/>
            <a:ext cx="1516856" cy="1253728"/>
          </a:xfrm>
          <a:prstGeom prst="rect">
            <a:avLst/>
          </a:prstGeom>
        </p:spPr>
      </p:pic>
      <p:pic>
        <p:nvPicPr>
          <p:cNvPr id="11" name="Picture 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618" y="3957761"/>
            <a:ext cx="1315173" cy="1555288"/>
          </a:xfrm>
          <a:prstGeom prst="rect">
            <a:avLst/>
          </a:prstGeom>
          <a:noFill/>
          <a:ln>
            <a:noFill/>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p:cNvSpPr/>
          <p:nvPr/>
        </p:nvSpPr>
        <p:spPr>
          <a:xfrm>
            <a:off x="1085208" y="4724989"/>
            <a:ext cx="333911" cy="183651"/>
          </a:xfrm>
          <a:custGeom>
            <a:avLst/>
            <a:gdLst>
              <a:gd name="connsiteX0" fmla="*/ 431515 w 555462"/>
              <a:gd name="connsiteY0" fmla="*/ 93199 h 350053"/>
              <a:gd name="connsiteX1" fmla="*/ 369870 w 555462"/>
              <a:gd name="connsiteY1" fmla="*/ 82925 h 350053"/>
              <a:gd name="connsiteX2" fmla="*/ 349322 w 555462"/>
              <a:gd name="connsiteY2" fmla="*/ 62376 h 350053"/>
              <a:gd name="connsiteX3" fmla="*/ 318499 w 555462"/>
              <a:gd name="connsiteY3" fmla="*/ 52102 h 350053"/>
              <a:gd name="connsiteX4" fmla="*/ 226032 w 555462"/>
              <a:gd name="connsiteY4" fmla="*/ 731 h 350053"/>
              <a:gd name="connsiteX5" fmla="*/ 30823 w 555462"/>
              <a:gd name="connsiteY5" fmla="*/ 31554 h 350053"/>
              <a:gd name="connsiteX6" fmla="*/ 10274 w 555462"/>
              <a:gd name="connsiteY6" fmla="*/ 52102 h 350053"/>
              <a:gd name="connsiteX7" fmla="*/ 0 w 555462"/>
              <a:gd name="connsiteY7" fmla="*/ 82925 h 350053"/>
              <a:gd name="connsiteX8" fmla="*/ 30823 w 555462"/>
              <a:gd name="connsiteY8" fmla="*/ 154844 h 350053"/>
              <a:gd name="connsiteX9" fmla="*/ 61645 w 555462"/>
              <a:gd name="connsiteY9" fmla="*/ 175392 h 350053"/>
              <a:gd name="connsiteX10" fmla="*/ 113016 w 555462"/>
              <a:gd name="connsiteY10" fmla="*/ 206215 h 350053"/>
              <a:gd name="connsiteX11" fmla="*/ 184935 w 555462"/>
              <a:gd name="connsiteY11" fmla="*/ 278134 h 350053"/>
              <a:gd name="connsiteX12" fmla="*/ 246580 w 555462"/>
              <a:gd name="connsiteY12" fmla="*/ 298682 h 350053"/>
              <a:gd name="connsiteX13" fmla="*/ 277403 w 555462"/>
              <a:gd name="connsiteY13" fmla="*/ 308956 h 350053"/>
              <a:gd name="connsiteX14" fmla="*/ 308225 w 555462"/>
              <a:gd name="connsiteY14" fmla="*/ 329504 h 350053"/>
              <a:gd name="connsiteX15" fmla="*/ 369870 w 555462"/>
              <a:gd name="connsiteY15" fmla="*/ 350053 h 350053"/>
              <a:gd name="connsiteX16" fmla="*/ 462337 w 555462"/>
              <a:gd name="connsiteY16" fmla="*/ 329504 h 350053"/>
              <a:gd name="connsiteX17" fmla="*/ 482886 w 555462"/>
              <a:gd name="connsiteY17" fmla="*/ 308956 h 350053"/>
              <a:gd name="connsiteX18" fmla="*/ 503434 w 555462"/>
              <a:gd name="connsiteY18" fmla="*/ 278134 h 350053"/>
              <a:gd name="connsiteX19" fmla="*/ 544531 w 555462"/>
              <a:gd name="connsiteY19" fmla="*/ 237037 h 350053"/>
              <a:gd name="connsiteX20" fmla="*/ 544531 w 555462"/>
              <a:gd name="connsiteY20" fmla="*/ 124021 h 350053"/>
              <a:gd name="connsiteX21" fmla="*/ 462337 w 555462"/>
              <a:gd name="connsiteY21" fmla="*/ 82925 h 350053"/>
              <a:gd name="connsiteX22" fmla="*/ 400692 w 555462"/>
              <a:gd name="connsiteY22" fmla="*/ 62376 h 350053"/>
              <a:gd name="connsiteX23" fmla="*/ 369870 w 555462"/>
              <a:gd name="connsiteY23" fmla="*/ 52102 h 350053"/>
              <a:gd name="connsiteX24" fmla="*/ 328773 w 555462"/>
              <a:gd name="connsiteY24" fmla="*/ 41828 h 350053"/>
              <a:gd name="connsiteX25" fmla="*/ 318499 w 555462"/>
              <a:gd name="connsiteY25" fmla="*/ 72651 h 350053"/>
              <a:gd name="connsiteX26" fmla="*/ 369870 w 555462"/>
              <a:gd name="connsiteY26" fmla="*/ 113747 h 350053"/>
              <a:gd name="connsiteX27" fmla="*/ 359596 w 555462"/>
              <a:gd name="connsiteY27" fmla="*/ 82925 h 350053"/>
              <a:gd name="connsiteX28" fmla="*/ 339047 w 555462"/>
              <a:gd name="connsiteY28" fmla="*/ 62376 h 35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5462" h="350053">
                <a:moveTo>
                  <a:pt x="431515" y="93199"/>
                </a:moveTo>
                <a:cubicBezTo>
                  <a:pt x="410967" y="89774"/>
                  <a:pt x="389375" y="90240"/>
                  <a:pt x="369870" y="82925"/>
                </a:cubicBezTo>
                <a:cubicBezTo>
                  <a:pt x="360800" y="79524"/>
                  <a:pt x="357628" y="67360"/>
                  <a:pt x="349322" y="62376"/>
                </a:cubicBezTo>
                <a:cubicBezTo>
                  <a:pt x="340035" y="56804"/>
                  <a:pt x="328773" y="55527"/>
                  <a:pt x="318499" y="52102"/>
                </a:cubicBezTo>
                <a:cubicBezTo>
                  <a:pt x="247843" y="4999"/>
                  <a:pt x="280282" y="18816"/>
                  <a:pt x="226032" y="731"/>
                </a:cubicBezTo>
                <a:cubicBezTo>
                  <a:pt x="110814" y="7933"/>
                  <a:pt x="93497" y="-18584"/>
                  <a:pt x="30823" y="31554"/>
                </a:cubicBezTo>
                <a:cubicBezTo>
                  <a:pt x="23259" y="37605"/>
                  <a:pt x="17124" y="45253"/>
                  <a:pt x="10274" y="52102"/>
                </a:cubicBezTo>
                <a:cubicBezTo>
                  <a:pt x="6849" y="62376"/>
                  <a:pt x="0" y="72095"/>
                  <a:pt x="0" y="82925"/>
                </a:cubicBezTo>
                <a:cubicBezTo>
                  <a:pt x="0" y="106505"/>
                  <a:pt x="14045" y="138066"/>
                  <a:pt x="30823" y="154844"/>
                </a:cubicBezTo>
                <a:cubicBezTo>
                  <a:pt x="39554" y="163575"/>
                  <a:pt x="52003" y="167678"/>
                  <a:pt x="61645" y="175392"/>
                </a:cubicBezTo>
                <a:cubicBezTo>
                  <a:pt x="101940" y="207627"/>
                  <a:pt x="59490" y="188371"/>
                  <a:pt x="113016" y="206215"/>
                </a:cubicBezTo>
                <a:cubicBezTo>
                  <a:pt x="127226" y="248846"/>
                  <a:pt x="123111" y="257526"/>
                  <a:pt x="184935" y="278134"/>
                </a:cubicBezTo>
                <a:lnTo>
                  <a:pt x="246580" y="298682"/>
                </a:lnTo>
                <a:lnTo>
                  <a:pt x="277403" y="308956"/>
                </a:lnTo>
                <a:cubicBezTo>
                  <a:pt x="287677" y="315805"/>
                  <a:pt x="296941" y="324489"/>
                  <a:pt x="308225" y="329504"/>
                </a:cubicBezTo>
                <a:cubicBezTo>
                  <a:pt x="328018" y="338301"/>
                  <a:pt x="369870" y="350053"/>
                  <a:pt x="369870" y="350053"/>
                </a:cubicBezTo>
                <a:cubicBezTo>
                  <a:pt x="382326" y="347977"/>
                  <a:pt x="442878" y="341180"/>
                  <a:pt x="462337" y="329504"/>
                </a:cubicBezTo>
                <a:cubicBezTo>
                  <a:pt x="470643" y="324520"/>
                  <a:pt x="476835" y="316520"/>
                  <a:pt x="482886" y="308956"/>
                </a:cubicBezTo>
                <a:cubicBezTo>
                  <a:pt x="490600" y="299314"/>
                  <a:pt x="495398" y="287509"/>
                  <a:pt x="503434" y="278134"/>
                </a:cubicBezTo>
                <a:cubicBezTo>
                  <a:pt x="516042" y="263425"/>
                  <a:pt x="544531" y="237037"/>
                  <a:pt x="544531" y="237037"/>
                </a:cubicBezTo>
                <a:cubicBezTo>
                  <a:pt x="554099" y="189194"/>
                  <a:pt x="563391" y="174314"/>
                  <a:pt x="544531" y="124021"/>
                </a:cubicBezTo>
                <a:cubicBezTo>
                  <a:pt x="534284" y="96697"/>
                  <a:pt x="475888" y="87442"/>
                  <a:pt x="462337" y="82925"/>
                </a:cubicBezTo>
                <a:lnTo>
                  <a:pt x="400692" y="62376"/>
                </a:lnTo>
                <a:cubicBezTo>
                  <a:pt x="390418" y="58951"/>
                  <a:pt x="380376" y="54729"/>
                  <a:pt x="369870" y="52102"/>
                </a:cubicBezTo>
                <a:lnTo>
                  <a:pt x="328773" y="41828"/>
                </a:lnTo>
                <a:cubicBezTo>
                  <a:pt x="325348" y="52102"/>
                  <a:pt x="316719" y="61968"/>
                  <a:pt x="318499" y="72651"/>
                </a:cubicBezTo>
                <a:cubicBezTo>
                  <a:pt x="323966" y="105455"/>
                  <a:pt x="345829" y="105734"/>
                  <a:pt x="369870" y="113747"/>
                </a:cubicBezTo>
                <a:cubicBezTo>
                  <a:pt x="366445" y="103473"/>
                  <a:pt x="365168" y="92211"/>
                  <a:pt x="359596" y="82925"/>
                </a:cubicBezTo>
                <a:cubicBezTo>
                  <a:pt x="354612" y="74619"/>
                  <a:pt x="339047" y="62376"/>
                  <a:pt x="339047" y="62376"/>
                </a:cubicBezTo>
              </a:path>
            </a:pathLst>
          </a:custGeom>
          <a:ln w="28575"/>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sz="1463"/>
          </a:p>
        </p:txBody>
      </p:sp>
      <p:sp>
        <p:nvSpPr>
          <p:cNvPr id="14" name="Freeform 13"/>
          <p:cNvSpPr/>
          <p:nvPr/>
        </p:nvSpPr>
        <p:spPr>
          <a:xfrm>
            <a:off x="1887872" y="4666555"/>
            <a:ext cx="391065" cy="250433"/>
          </a:xfrm>
          <a:custGeom>
            <a:avLst/>
            <a:gdLst>
              <a:gd name="connsiteX0" fmla="*/ 8700 w 481311"/>
              <a:gd name="connsiteY0" fmla="*/ 174660 h 308225"/>
              <a:gd name="connsiteX1" fmla="*/ 173086 w 481311"/>
              <a:gd name="connsiteY1" fmla="*/ 143838 h 308225"/>
              <a:gd name="connsiteX2" fmla="*/ 193635 w 481311"/>
              <a:gd name="connsiteY2" fmla="*/ 123290 h 308225"/>
              <a:gd name="connsiteX3" fmla="*/ 275828 w 481311"/>
              <a:gd name="connsiteY3" fmla="*/ 102741 h 308225"/>
              <a:gd name="connsiteX4" fmla="*/ 337473 w 481311"/>
              <a:gd name="connsiteY4" fmla="*/ 71919 h 308225"/>
              <a:gd name="connsiteX5" fmla="*/ 358021 w 481311"/>
              <a:gd name="connsiteY5" fmla="*/ 41096 h 308225"/>
              <a:gd name="connsiteX6" fmla="*/ 409392 w 481311"/>
              <a:gd name="connsiteY6" fmla="*/ 0 h 308225"/>
              <a:gd name="connsiteX7" fmla="*/ 460763 w 481311"/>
              <a:gd name="connsiteY7" fmla="*/ 10274 h 308225"/>
              <a:gd name="connsiteX8" fmla="*/ 440214 w 481311"/>
              <a:gd name="connsiteY8" fmla="*/ 71919 h 308225"/>
              <a:gd name="connsiteX9" fmla="*/ 471037 w 481311"/>
              <a:gd name="connsiteY9" fmla="*/ 174660 h 308225"/>
              <a:gd name="connsiteX10" fmla="*/ 481311 w 481311"/>
              <a:gd name="connsiteY10" fmla="*/ 205483 h 308225"/>
              <a:gd name="connsiteX11" fmla="*/ 471037 w 481311"/>
              <a:gd name="connsiteY11" fmla="*/ 236305 h 308225"/>
              <a:gd name="connsiteX12" fmla="*/ 419666 w 481311"/>
              <a:gd name="connsiteY12" fmla="*/ 277402 h 308225"/>
              <a:gd name="connsiteX13" fmla="*/ 358021 w 481311"/>
              <a:gd name="connsiteY13" fmla="*/ 297950 h 308225"/>
              <a:gd name="connsiteX14" fmla="*/ 327199 w 481311"/>
              <a:gd name="connsiteY14" fmla="*/ 308225 h 308225"/>
              <a:gd name="connsiteX15" fmla="*/ 265554 w 481311"/>
              <a:gd name="connsiteY15" fmla="*/ 297950 h 308225"/>
              <a:gd name="connsiteX16" fmla="*/ 203909 w 481311"/>
              <a:gd name="connsiteY16" fmla="*/ 277402 h 308225"/>
              <a:gd name="connsiteX17" fmla="*/ 173086 w 481311"/>
              <a:gd name="connsiteY17" fmla="*/ 267128 h 308225"/>
              <a:gd name="connsiteX18" fmla="*/ 142264 w 481311"/>
              <a:gd name="connsiteY18" fmla="*/ 256854 h 308225"/>
              <a:gd name="connsiteX19" fmla="*/ 29248 w 481311"/>
              <a:gd name="connsiteY19" fmla="*/ 236305 h 308225"/>
              <a:gd name="connsiteX20" fmla="*/ 8700 w 481311"/>
              <a:gd name="connsiteY20" fmla="*/ 174660 h 30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1311" h="308225">
                <a:moveTo>
                  <a:pt x="8700" y="174660"/>
                </a:moveTo>
                <a:cubicBezTo>
                  <a:pt x="32673" y="159249"/>
                  <a:pt x="-66871" y="199212"/>
                  <a:pt x="173086" y="143838"/>
                </a:cubicBezTo>
                <a:cubicBezTo>
                  <a:pt x="182525" y="141660"/>
                  <a:pt x="184732" y="127106"/>
                  <a:pt x="193635" y="123290"/>
                </a:cubicBezTo>
                <a:cubicBezTo>
                  <a:pt x="275708" y="88116"/>
                  <a:pt x="215983" y="132664"/>
                  <a:pt x="275828" y="102741"/>
                </a:cubicBezTo>
                <a:cubicBezTo>
                  <a:pt x="355488" y="62910"/>
                  <a:pt x="260004" y="97741"/>
                  <a:pt x="337473" y="71919"/>
                </a:cubicBezTo>
                <a:cubicBezTo>
                  <a:pt x="344322" y="61645"/>
                  <a:pt x="348379" y="48810"/>
                  <a:pt x="358021" y="41096"/>
                </a:cubicBezTo>
                <a:cubicBezTo>
                  <a:pt x="428917" y="-15621"/>
                  <a:pt x="350503" y="88333"/>
                  <a:pt x="409392" y="0"/>
                </a:cubicBezTo>
                <a:cubicBezTo>
                  <a:pt x="426516" y="3425"/>
                  <a:pt x="453884" y="-5777"/>
                  <a:pt x="460763" y="10274"/>
                </a:cubicBezTo>
                <a:cubicBezTo>
                  <a:pt x="469295" y="30183"/>
                  <a:pt x="440214" y="71919"/>
                  <a:pt x="440214" y="71919"/>
                </a:cubicBezTo>
                <a:cubicBezTo>
                  <a:pt x="455742" y="134034"/>
                  <a:pt x="446020" y="99612"/>
                  <a:pt x="471037" y="174660"/>
                </a:cubicBezTo>
                <a:lnTo>
                  <a:pt x="481311" y="205483"/>
                </a:lnTo>
                <a:cubicBezTo>
                  <a:pt x="477886" y="215757"/>
                  <a:pt x="476609" y="227019"/>
                  <a:pt x="471037" y="236305"/>
                </a:cubicBezTo>
                <a:cubicBezTo>
                  <a:pt x="463274" y="249244"/>
                  <a:pt x="431121" y="272311"/>
                  <a:pt x="419666" y="277402"/>
                </a:cubicBezTo>
                <a:cubicBezTo>
                  <a:pt x="399873" y="286199"/>
                  <a:pt x="378569" y="291100"/>
                  <a:pt x="358021" y="297950"/>
                </a:cubicBezTo>
                <a:lnTo>
                  <a:pt x="327199" y="308225"/>
                </a:lnTo>
                <a:cubicBezTo>
                  <a:pt x="306651" y="304800"/>
                  <a:pt x="285764" y="303003"/>
                  <a:pt x="265554" y="297950"/>
                </a:cubicBezTo>
                <a:cubicBezTo>
                  <a:pt x="244541" y="292697"/>
                  <a:pt x="224457" y="284251"/>
                  <a:pt x="203909" y="277402"/>
                </a:cubicBezTo>
                <a:lnTo>
                  <a:pt x="173086" y="267128"/>
                </a:lnTo>
                <a:cubicBezTo>
                  <a:pt x="162812" y="263703"/>
                  <a:pt x="152770" y="259481"/>
                  <a:pt x="142264" y="256854"/>
                </a:cubicBezTo>
                <a:cubicBezTo>
                  <a:pt x="77674" y="240707"/>
                  <a:pt x="115146" y="248577"/>
                  <a:pt x="29248" y="236305"/>
                </a:cubicBezTo>
                <a:cubicBezTo>
                  <a:pt x="16552" y="198218"/>
                  <a:pt x="-15273" y="190071"/>
                  <a:pt x="8700" y="174660"/>
                </a:cubicBezTo>
                <a:close/>
              </a:path>
            </a:pathLst>
          </a:cu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463"/>
          </a:p>
        </p:txBody>
      </p:sp>
      <p:sp>
        <p:nvSpPr>
          <p:cNvPr id="15" name="TextBox 14"/>
          <p:cNvSpPr txBox="1"/>
          <p:nvPr/>
        </p:nvSpPr>
        <p:spPr>
          <a:xfrm>
            <a:off x="2551517" y="4437410"/>
            <a:ext cx="392345" cy="592470"/>
          </a:xfrm>
          <a:prstGeom prst="rect">
            <a:avLst/>
          </a:prstGeom>
          <a:noFill/>
        </p:spPr>
        <p:txBody>
          <a:bodyPr wrap="square" rtlCol="0">
            <a:spAutoFit/>
          </a:bodyPr>
          <a:lstStyle/>
          <a:p>
            <a:r>
              <a:rPr lang="en-US" sz="3250" dirty="0"/>
              <a:t>+</a:t>
            </a:r>
            <a:endParaRPr lang="en-GB" sz="3250" dirty="0"/>
          </a:p>
        </p:txBody>
      </p:sp>
      <p:sp>
        <p:nvSpPr>
          <p:cNvPr id="16" name="TextBox 15"/>
          <p:cNvSpPr txBox="1"/>
          <p:nvPr/>
        </p:nvSpPr>
        <p:spPr>
          <a:xfrm>
            <a:off x="4756828" y="4447825"/>
            <a:ext cx="392345" cy="592470"/>
          </a:xfrm>
          <a:prstGeom prst="rect">
            <a:avLst/>
          </a:prstGeom>
          <a:noFill/>
        </p:spPr>
        <p:txBody>
          <a:bodyPr wrap="square" rtlCol="0">
            <a:spAutoFit/>
          </a:bodyPr>
          <a:lstStyle/>
          <a:p>
            <a:r>
              <a:rPr lang="en-US" sz="3250" dirty="0"/>
              <a:t>=</a:t>
            </a:r>
            <a:endParaRPr lang="en-GB" sz="3250" dirty="0"/>
          </a:p>
        </p:txBody>
      </p:sp>
    </p:spTree>
    <p:extLst>
      <p:ext uri="{BB962C8B-B14F-4D97-AF65-F5344CB8AC3E}">
        <p14:creationId xmlns:p14="http://schemas.microsoft.com/office/powerpoint/2010/main" val="1864182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5068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nvSpPr>
        <p:spPr>
          <a:xfrm>
            <a:off x="315987" y="1690690"/>
            <a:ext cx="9322965" cy="4426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To quantify the effect of the experimental variable on BOLD signal, we build the General Linear Model.</a:t>
            </a:r>
          </a:p>
          <a:p>
            <a:endParaRPr lang="en-US" sz="2400" dirty="0"/>
          </a:p>
          <a:p>
            <a:endParaRPr lang="en-US" sz="2400" dirty="0" smtClean="0"/>
          </a:p>
          <a:p>
            <a:endParaRPr lang="en-US" sz="2400" dirty="0"/>
          </a:p>
          <a:p>
            <a:endParaRPr lang="en-US" sz="2400" dirty="0" smtClean="0"/>
          </a:p>
          <a:p>
            <a:endParaRPr lang="en-US" sz="2400" dirty="0" smtClean="0"/>
          </a:p>
          <a:p>
            <a:pPr marL="0" indent="0">
              <a:buNone/>
            </a:pPr>
            <a:endParaRPr lang="en-US" sz="2400" dirty="0"/>
          </a:p>
        </p:txBody>
      </p:sp>
      <p:sp>
        <p:nvSpPr>
          <p:cNvPr id="24" name="Title 1"/>
          <p:cNvSpPr>
            <a:spLocks noGrp="1"/>
          </p:cNvSpPr>
          <p:nvPr>
            <p:ph type="title"/>
          </p:nvPr>
        </p:nvSpPr>
        <p:spPr>
          <a:xfrm>
            <a:off x="681038" y="365127"/>
            <a:ext cx="8543925" cy="1325563"/>
          </a:xfrm>
        </p:spPr>
        <p:txBody>
          <a:bodyPr/>
          <a:lstStyle/>
          <a:p>
            <a:r>
              <a:rPr lang="en-US" dirty="0" smtClean="0"/>
              <a:t>General Linear Model (GLM)</a:t>
            </a:r>
            <a:endParaRPr lang="en-US" dirty="0"/>
          </a:p>
        </p:txBody>
      </p:sp>
      <p:pic>
        <p:nvPicPr>
          <p:cNvPr id="10" name="Picture 9"/>
          <p:cNvPicPr>
            <a:picLocks noChangeAspect="1"/>
          </p:cNvPicPr>
          <p:nvPr/>
        </p:nvPicPr>
        <p:blipFill rotWithShape="1">
          <a:blip r:embed="rId3"/>
          <a:srcRect l="32812" t="33000" r="26876" b="51458"/>
          <a:stretch/>
        </p:blipFill>
        <p:spPr>
          <a:xfrm>
            <a:off x="1291294" y="2957545"/>
            <a:ext cx="7372350" cy="1776410"/>
          </a:xfrm>
          <a:prstGeom prst="rect">
            <a:avLst/>
          </a:prstGeom>
        </p:spPr>
      </p:pic>
    </p:spTree>
    <p:extLst>
      <p:ext uri="{BB962C8B-B14F-4D97-AF65-F5344CB8AC3E}">
        <p14:creationId xmlns:p14="http://schemas.microsoft.com/office/powerpoint/2010/main" val="40791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42045" y="854715"/>
            <a:ext cx="6686550" cy="865486"/>
          </a:xfrm>
        </p:spPr>
        <p:txBody>
          <a:bodyPr/>
          <a:lstStyle/>
          <a:p>
            <a:pPr eaLnBrk="1" hangingPunct="1"/>
            <a:r>
              <a:rPr lang="en-GB" sz="2600" dirty="0"/>
              <a:t>Build a design matrix</a:t>
            </a:r>
            <a:endParaRPr lang="en-GB" sz="2600" dirty="0"/>
          </a:p>
        </p:txBody>
      </p:sp>
      <p:pic>
        <p:nvPicPr>
          <p:cNvPr id="32771" name="Picture 3" descr="C:\Users\ccharpentier\Methods for dummies\pictures spm\menu.bmp"/>
          <p:cNvPicPr>
            <a:picLocks noChangeAspect="1" noChangeArrowheads="1"/>
          </p:cNvPicPr>
          <p:nvPr/>
        </p:nvPicPr>
        <p:blipFill>
          <a:blip r:embed="rId2" cstate="print"/>
          <a:srcRect/>
          <a:stretch>
            <a:fillRect/>
          </a:stretch>
        </p:blipFill>
        <p:spPr bwMode="auto">
          <a:xfrm>
            <a:off x="1442047" y="2141737"/>
            <a:ext cx="2747367" cy="3135611"/>
          </a:xfrm>
          <a:prstGeom prst="rect">
            <a:avLst/>
          </a:prstGeom>
          <a:noFill/>
          <a:ln w="9525">
            <a:noFill/>
            <a:miter lim="800000"/>
            <a:headEnd/>
            <a:tailEnd/>
          </a:ln>
        </p:spPr>
      </p:pic>
      <p:pic>
        <p:nvPicPr>
          <p:cNvPr id="32772" name="Picture 4" descr="C:\Users\ccharpentier\Methods for dummies\pictures spm\batch editor spec 1.bmp"/>
          <p:cNvPicPr>
            <a:picLocks noChangeAspect="1" noChangeArrowheads="1"/>
          </p:cNvPicPr>
          <p:nvPr/>
        </p:nvPicPr>
        <p:blipFill>
          <a:blip r:embed="rId3" cstate="print"/>
          <a:srcRect/>
          <a:stretch>
            <a:fillRect/>
          </a:stretch>
        </p:blipFill>
        <p:spPr bwMode="auto">
          <a:xfrm>
            <a:off x="4309369" y="1732857"/>
            <a:ext cx="4146847" cy="4388048"/>
          </a:xfrm>
          <a:prstGeom prst="rect">
            <a:avLst/>
          </a:prstGeom>
          <a:noFill/>
          <a:ln w="9525">
            <a:noFill/>
            <a:miter lim="800000"/>
            <a:headEnd/>
            <a:tailEnd/>
          </a:ln>
        </p:spPr>
      </p:pic>
      <p:sp>
        <p:nvSpPr>
          <p:cNvPr id="8" name="Rounded Rectangle 7"/>
          <p:cNvSpPr/>
          <p:nvPr/>
        </p:nvSpPr>
        <p:spPr>
          <a:xfrm>
            <a:off x="1676798" y="3136207"/>
            <a:ext cx="1111845" cy="2347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1475">
              <a:defRPr/>
            </a:pPr>
            <a:endParaRPr lang="en-GB" sz="1463">
              <a:solidFill>
                <a:prstClr val="white"/>
              </a:solidFill>
            </a:endParaRPr>
          </a:p>
        </p:txBody>
      </p:sp>
      <p:cxnSp>
        <p:nvCxnSpPr>
          <p:cNvPr id="10" name="Straight Arrow Connector 9"/>
          <p:cNvCxnSpPr>
            <a:stCxn id="8" idx="3"/>
          </p:cNvCxnSpPr>
          <p:nvPr/>
        </p:nvCxnSpPr>
        <p:spPr>
          <a:xfrm flipV="1">
            <a:off x="2788644" y="3020121"/>
            <a:ext cx="1520726" cy="2334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722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ccharpentier\Methods for dummies\pictures spm\batch editor spec 2.bmp"/>
          <p:cNvPicPr>
            <a:picLocks noChangeAspect="1" noChangeArrowheads="1"/>
          </p:cNvPicPr>
          <p:nvPr/>
        </p:nvPicPr>
        <p:blipFill>
          <a:blip r:embed="rId2" cstate="print"/>
          <a:srcRect/>
          <a:stretch>
            <a:fillRect/>
          </a:stretch>
        </p:blipFill>
        <p:spPr bwMode="auto">
          <a:xfrm>
            <a:off x="1501379" y="737098"/>
            <a:ext cx="5038130" cy="5330924"/>
          </a:xfrm>
          <a:prstGeom prst="rect">
            <a:avLst/>
          </a:prstGeom>
          <a:noFill/>
          <a:ln w="9525">
            <a:noFill/>
            <a:miter lim="800000"/>
            <a:headEnd/>
            <a:tailEnd/>
          </a:ln>
        </p:spPr>
      </p:pic>
      <p:sp>
        <p:nvSpPr>
          <p:cNvPr id="33795" name="TextBox 10"/>
          <p:cNvSpPr txBox="1">
            <a:spLocks noChangeArrowheads="1"/>
          </p:cNvSpPr>
          <p:nvPr/>
        </p:nvSpPr>
        <p:spPr bwMode="auto">
          <a:xfrm>
            <a:off x="6591101" y="1966318"/>
            <a:ext cx="1930897" cy="1893339"/>
          </a:xfrm>
          <a:prstGeom prst="rect">
            <a:avLst/>
          </a:prstGeom>
          <a:noFill/>
          <a:ln w="9525">
            <a:noFill/>
            <a:miter lim="800000"/>
            <a:headEnd/>
            <a:tailEnd/>
          </a:ln>
        </p:spPr>
        <p:txBody>
          <a:bodyPr>
            <a:spAutoFit/>
          </a:bodyPr>
          <a:lstStyle/>
          <a:p>
            <a:pPr defTabSz="371475"/>
            <a:r>
              <a:rPr lang="en-GB" sz="1463">
                <a:solidFill>
                  <a:prstClr val="black"/>
                </a:solidFill>
              </a:rPr>
              <a:t>Specification of each condition to be modelled: N1, N2, F1, and F2</a:t>
            </a:r>
          </a:p>
          <a:p>
            <a:pPr defTabSz="371475"/>
            <a:endParaRPr lang="en-GB" sz="1463">
              <a:solidFill>
                <a:prstClr val="black"/>
              </a:solidFill>
            </a:endParaRPr>
          </a:p>
          <a:p>
            <a:pPr defTabSz="371475">
              <a:buFontTx/>
              <a:buChar char="-"/>
            </a:pPr>
            <a:r>
              <a:rPr lang="en-GB" sz="1463">
                <a:solidFill>
                  <a:prstClr val="black"/>
                </a:solidFill>
              </a:rPr>
              <a:t> Name</a:t>
            </a:r>
          </a:p>
          <a:p>
            <a:pPr defTabSz="371475">
              <a:buFontTx/>
              <a:buChar char="-"/>
            </a:pPr>
            <a:r>
              <a:rPr lang="en-GB" sz="1463">
                <a:solidFill>
                  <a:prstClr val="black"/>
                </a:solidFill>
              </a:rPr>
              <a:t> Onsets</a:t>
            </a:r>
          </a:p>
          <a:p>
            <a:pPr defTabSz="371475">
              <a:buFontTx/>
              <a:buChar char="-"/>
            </a:pPr>
            <a:r>
              <a:rPr lang="en-GB" sz="1463">
                <a:solidFill>
                  <a:prstClr val="black"/>
                </a:solidFill>
              </a:rPr>
              <a:t> Duration</a:t>
            </a:r>
          </a:p>
        </p:txBody>
      </p:sp>
    </p:spTree>
    <p:extLst>
      <p:ext uri="{BB962C8B-B14F-4D97-AF65-F5344CB8AC3E}">
        <p14:creationId xmlns:p14="http://schemas.microsoft.com/office/powerpoint/2010/main" val="3736494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0"/>
          <p:cNvSpPr txBox="1">
            <a:spLocks noChangeArrowheads="1"/>
          </p:cNvSpPr>
          <p:nvPr/>
        </p:nvSpPr>
        <p:spPr bwMode="auto">
          <a:xfrm>
            <a:off x="6533060" y="1732856"/>
            <a:ext cx="1930896" cy="767711"/>
          </a:xfrm>
          <a:prstGeom prst="rect">
            <a:avLst/>
          </a:prstGeom>
          <a:noFill/>
          <a:ln w="9525">
            <a:noFill/>
            <a:miter lim="800000"/>
            <a:headEnd/>
            <a:tailEnd/>
          </a:ln>
        </p:spPr>
        <p:txBody>
          <a:bodyPr>
            <a:spAutoFit/>
          </a:bodyPr>
          <a:lstStyle/>
          <a:p>
            <a:pPr defTabSz="371475"/>
            <a:r>
              <a:rPr lang="en-GB" sz="1463">
                <a:solidFill>
                  <a:prstClr val="black"/>
                </a:solidFill>
              </a:rPr>
              <a:t>Add movement regressors in the model</a:t>
            </a:r>
          </a:p>
        </p:txBody>
      </p:sp>
      <p:pic>
        <p:nvPicPr>
          <p:cNvPr id="34819" name="Picture 2" descr="C:\Users\ccharpentier\Methods for dummies\pictures spm\batch editor spec 3.bmp"/>
          <p:cNvPicPr>
            <a:picLocks noChangeAspect="1" noChangeArrowheads="1"/>
          </p:cNvPicPr>
          <p:nvPr/>
        </p:nvPicPr>
        <p:blipFill>
          <a:blip r:embed="rId2" cstate="print"/>
          <a:srcRect/>
          <a:stretch>
            <a:fillRect/>
          </a:stretch>
        </p:blipFill>
        <p:spPr bwMode="auto">
          <a:xfrm>
            <a:off x="1325961" y="737098"/>
            <a:ext cx="5089723" cy="5399286"/>
          </a:xfrm>
          <a:prstGeom prst="rect">
            <a:avLst/>
          </a:prstGeom>
          <a:noFill/>
          <a:ln w="9525">
            <a:noFill/>
            <a:miter lim="800000"/>
            <a:headEnd/>
            <a:tailEnd/>
          </a:ln>
        </p:spPr>
      </p:pic>
      <p:cxnSp>
        <p:nvCxnSpPr>
          <p:cNvPr id="6" name="Straight Arrow Connector 5"/>
          <p:cNvCxnSpPr>
            <a:stCxn id="34818" idx="1"/>
          </p:cNvCxnSpPr>
          <p:nvPr/>
        </p:nvCxnSpPr>
        <p:spPr>
          <a:xfrm flipH="1">
            <a:off x="6005514" y="2116712"/>
            <a:ext cx="527546" cy="3178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21" name="TextBox 7"/>
          <p:cNvSpPr txBox="1">
            <a:spLocks noChangeArrowheads="1"/>
          </p:cNvSpPr>
          <p:nvPr/>
        </p:nvSpPr>
        <p:spPr bwMode="auto">
          <a:xfrm>
            <a:off x="6591101" y="2376488"/>
            <a:ext cx="1930897" cy="542584"/>
          </a:xfrm>
          <a:prstGeom prst="rect">
            <a:avLst/>
          </a:prstGeom>
          <a:noFill/>
          <a:ln w="9525">
            <a:noFill/>
            <a:miter lim="800000"/>
            <a:headEnd/>
            <a:tailEnd/>
          </a:ln>
        </p:spPr>
        <p:txBody>
          <a:bodyPr>
            <a:spAutoFit/>
          </a:bodyPr>
          <a:lstStyle/>
          <a:p>
            <a:pPr defTabSz="371475"/>
            <a:r>
              <a:rPr lang="en-GB" sz="1463">
                <a:solidFill>
                  <a:prstClr val="black"/>
                </a:solidFill>
              </a:rPr>
              <a:t>Filter out low-frequency noise</a:t>
            </a:r>
          </a:p>
        </p:txBody>
      </p:sp>
      <p:cxnSp>
        <p:nvCxnSpPr>
          <p:cNvPr id="9" name="Straight Arrow Connector 8"/>
          <p:cNvCxnSpPr/>
          <p:nvPr/>
        </p:nvCxnSpPr>
        <p:spPr>
          <a:xfrm flipH="1" flipV="1">
            <a:off x="6005514" y="2551906"/>
            <a:ext cx="585589" cy="580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a:off x="5947470" y="2785369"/>
            <a:ext cx="117375" cy="819050"/>
          </a:xfrm>
          <a:prstGeom prst="rightBrace">
            <a:avLst>
              <a:gd name="adj1" fmla="val 42569"/>
              <a:gd name="adj2" fmla="val 50000"/>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371475">
              <a:defRPr/>
            </a:pPr>
            <a:endParaRPr lang="en-GB" sz="1463">
              <a:solidFill>
                <a:prstClr val="black"/>
              </a:solidFill>
            </a:endParaRPr>
          </a:p>
        </p:txBody>
      </p:sp>
      <p:cxnSp>
        <p:nvCxnSpPr>
          <p:cNvPr id="13" name="Straight Arrow Connector 12"/>
          <p:cNvCxnSpPr/>
          <p:nvPr/>
        </p:nvCxnSpPr>
        <p:spPr>
          <a:xfrm flipH="1" flipV="1">
            <a:off x="6064846" y="3195540"/>
            <a:ext cx="468214" cy="580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25" name="TextBox 14"/>
          <p:cNvSpPr txBox="1">
            <a:spLocks noChangeArrowheads="1"/>
          </p:cNvSpPr>
          <p:nvPr/>
        </p:nvSpPr>
        <p:spPr bwMode="auto">
          <a:xfrm>
            <a:off x="6591101" y="3018831"/>
            <a:ext cx="1930897" cy="767711"/>
          </a:xfrm>
          <a:prstGeom prst="rect">
            <a:avLst/>
          </a:prstGeom>
          <a:noFill/>
          <a:ln w="9525">
            <a:noFill/>
            <a:miter lim="800000"/>
            <a:headEnd/>
            <a:tailEnd/>
          </a:ln>
        </p:spPr>
        <p:txBody>
          <a:bodyPr>
            <a:spAutoFit/>
          </a:bodyPr>
          <a:lstStyle/>
          <a:p>
            <a:pPr defTabSz="371475"/>
            <a:r>
              <a:rPr lang="en-GB" sz="1463" dirty="0">
                <a:solidFill>
                  <a:prstClr val="black"/>
                </a:solidFill>
              </a:rPr>
              <a:t>Define 2*2 factorial design (for automatic contrasts definition)</a:t>
            </a:r>
          </a:p>
        </p:txBody>
      </p:sp>
    </p:spTree>
    <p:extLst>
      <p:ext uri="{BB962C8B-B14F-4D97-AF65-F5344CB8AC3E}">
        <p14:creationId xmlns:p14="http://schemas.microsoft.com/office/powerpoint/2010/main" val="2361637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5772052" y="1683842"/>
            <a:ext cx="2457152" cy="2118465"/>
          </a:xfrm>
          <a:prstGeom prst="rect">
            <a:avLst/>
          </a:prstGeom>
          <a:noFill/>
          <a:ln w="25400">
            <a:solidFill>
              <a:srgbClr val="C00000"/>
            </a:solidFill>
            <a:miter lim="800000"/>
            <a:headEnd/>
            <a:tailEnd/>
          </a:ln>
        </p:spPr>
        <p:txBody>
          <a:bodyPr>
            <a:spAutoFit/>
          </a:bodyPr>
          <a:lstStyle/>
          <a:p>
            <a:pPr defTabSz="371475"/>
            <a:r>
              <a:rPr lang="en-GB" sz="1463">
                <a:solidFill>
                  <a:srgbClr val="C00000"/>
                </a:solidFill>
              </a:rPr>
              <a:t>Regressors of interest:</a:t>
            </a:r>
          </a:p>
          <a:p>
            <a:pPr defTabSz="371475">
              <a:buFontTx/>
              <a:buChar char="-"/>
            </a:pPr>
            <a:r>
              <a:rPr lang="en-GB" sz="1463">
                <a:solidFill>
                  <a:srgbClr val="C00000"/>
                </a:solidFill>
              </a:rPr>
              <a:t> </a:t>
            </a:r>
            <a:r>
              <a:rPr lang="el-GR" sz="1463">
                <a:solidFill>
                  <a:srgbClr val="C00000"/>
                </a:solidFill>
              </a:rPr>
              <a:t>β</a:t>
            </a:r>
            <a:r>
              <a:rPr lang="en-GB" sz="1463">
                <a:solidFill>
                  <a:srgbClr val="C00000"/>
                </a:solidFill>
              </a:rPr>
              <a:t>1 = N1 (non-famous faces, 1</a:t>
            </a:r>
            <a:r>
              <a:rPr lang="en-GB" sz="1463" baseline="30000">
                <a:solidFill>
                  <a:srgbClr val="C00000"/>
                </a:solidFill>
              </a:rPr>
              <a:t>st</a:t>
            </a:r>
            <a:r>
              <a:rPr lang="en-GB" sz="1463">
                <a:solidFill>
                  <a:srgbClr val="C00000"/>
                </a:solidFill>
              </a:rPr>
              <a:t> presentation)</a:t>
            </a:r>
          </a:p>
          <a:p>
            <a:pPr defTabSz="371475">
              <a:buFontTx/>
              <a:buChar char="-"/>
            </a:pPr>
            <a:r>
              <a:rPr lang="en-GB" sz="1463">
                <a:solidFill>
                  <a:srgbClr val="C00000"/>
                </a:solidFill>
              </a:rPr>
              <a:t> </a:t>
            </a:r>
            <a:r>
              <a:rPr lang="el-GR" sz="1463">
                <a:solidFill>
                  <a:srgbClr val="C00000"/>
                </a:solidFill>
              </a:rPr>
              <a:t>β</a:t>
            </a:r>
            <a:r>
              <a:rPr lang="en-GB" sz="1463">
                <a:solidFill>
                  <a:srgbClr val="C00000"/>
                </a:solidFill>
              </a:rPr>
              <a:t>2 = N2 (non-famous faces, 2</a:t>
            </a:r>
            <a:r>
              <a:rPr lang="en-GB" sz="1463" baseline="30000">
                <a:solidFill>
                  <a:srgbClr val="C00000"/>
                </a:solidFill>
              </a:rPr>
              <a:t>nd</a:t>
            </a:r>
            <a:r>
              <a:rPr lang="en-GB" sz="1463">
                <a:solidFill>
                  <a:srgbClr val="C00000"/>
                </a:solidFill>
              </a:rPr>
              <a:t> presentation)</a:t>
            </a:r>
          </a:p>
          <a:p>
            <a:pPr defTabSz="371475">
              <a:buFontTx/>
              <a:buChar char="-"/>
            </a:pPr>
            <a:r>
              <a:rPr lang="en-GB" sz="1463">
                <a:solidFill>
                  <a:srgbClr val="C00000"/>
                </a:solidFill>
              </a:rPr>
              <a:t> </a:t>
            </a:r>
            <a:r>
              <a:rPr lang="el-GR" sz="1463">
                <a:solidFill>
                  <a:srgbClr val="C00000"/>
                </a:solidFill>
              </a:rPr>
              <a:t>β</a:t>
            </a:r>
            <a:r>
              <a:rPr lang="en-GB" sz="1463">
                <a:solidFill>
                  <a:srgbClr val="C00000"/>
                </a:solidFill>
              </a:rPr>
              <a:t>3 = F1 (famous faces, 1</a:t>
            </a:r>
            <a:r>
              <a:rPr lang="en-GB" sz="1463" baseline="30000">
                <a:solidFill>
                  <a:srgbClr val="C00000"/>
                </a:solidFill>
              </a:rPr>
              <a:t>st</a:t>
            </a:r>
            <a:r>
              <a:rPr lang="en-GB" sz="1463">
                <a:solidFill>
                  <a:srgbClr val="C00000"/>
                </a:solidFill>
              </a:rPr>
              <a:t> presentation)</a:t>
            </a:r>
          </a:p>
          <a:p>
            <a:pPr defTabSz="371475">
              <a:buFontTx/>
              <a:buChar char="-"/>
            </a:pPr>
            <a:r>
              <a:rPr lang="en-GB" sz="1463">
                <a:solidFill>
                  <a:srgbClr val="C00000"/>
                </a:solidFill>
              </a:rPr>
              <a:t> </a:t>
            </a:r>
            <a:r>
              <a:rPr lang="el-GR" sz="1463">
                <a:solidFill>
                  <a:srgbClr val="C00000"/>
                </a:solidFill>
              </a:rPr>
              <a:t>β</a:t>
            </a:r>
            <a:r>
              <a:rPr lang="en-GB" sz="1463">
                <a:solidFill>
                  <a:srgbClr val="C00000"/>
                </a:solidFill>
              </a:rPr>
              <a:t>4 = F2 (famous faces, 2</a:t>
            </a:r>
            <a:r>
              <a:rPr lang="en-GB" sz="1463" baseline="30000">
                <a:solidFill>
                  <a:srgbClr val="C00000"/>
                </a:solidFill>
              </a:rPr>
              <a:t>nd</a:t>
            </a:r>
            <a:r>
              <a:rPr lang="en-GB" sz="1463">
                <a:solidFill>
                  <a:srgbClr val="C00000"/>
                </a:solidFill>
              </a:rPr>
              <a:t> presentation)</a:t>
            </a:r>
          </a:p>
        </p:txBody>
      </p:sp>
      <p:pic>
        <p:nvPicPr>
          <p:cNvPr id="35843" name="Picture 2" descr="C:\Users\ccharpentier\Methods for dummies\pictures spm\design matrix.bmp"/>
          <p:cNvPicPr>
            <a:picLocks noChangeAspect="1" noChangeArrowheads="1"/>
          </p:cNvPicPr>
          <p:nvPr/>
        </p:nvPicPr>
        <p:blipFill>
          <a:blip r:embed="rId2" cstate="print"/>
          <a:srcRect/>
          <a:stretch>
            <a:fillRect/>
          </a:stretch>
        </p:blipFill>
        <p:spPr bwMode="auto">
          <a:xfrm>
            <a:off x="1706464" y="737097"/>
            <a:ext cx="3977878" cy="5422503"/>
          </a:xfrm>
          <a:prstGeom prst="rect">
            <a:avLst/>
          </a:prstGeom>
          <a:noFill/>
          <a:ln w="9525">
            <a:noFill/>
            <a:miter lim="800000"/>
            <a:headEnd/>
            <a:tailEnd/>
          </a:ln>
        </p:spPr>
      </p:pic>
      <p:sp>
        <p:nvSpPr>
          <p:cNvPr id="14" name="Rectangle 13"/>
          <p:cNvSpPr/>
          <p:nvPr/>
        </p:nvSpPr>
        <p:spPr>
          <a:xfrm>
            <a:off x="2027636" y="2141736"/>
            <a:ext cx="819051" cy="22236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1475">
              <a:defRPr/>
            </a:pPr>
            <a:endParaRPr lang="en-GB" sz="1463">
              <a:solidFill>
                <a:prstClr val="white"/>
              </a:solidFill>
            </a:endParaRPr>
          </a:p>
        </p:txBody>
      </p:sp>
      <p:sp>
        <p:nvSpPr>
          <p:cNvPr id="16" name="Rectangle 15"/>
          <p:cNvSpPr/>
          <p:nvPr/>
        </p:nvSpPr>
        <p:spPr>
          <a:xfrm>
            <a:off x="2876353" y="2141736"/>
            <a:ext cx="1257598" cy="222369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1475">
              <a:defRPr/>
            </a:pPr>
            <a:endParaRPr lang="en-GB" sz="1463">
              <a:solidFill>
                <a:prstClr val="white"/>
              </a:solidFill>
            </a:endParaRPr>
          </a:p>
        </p:txBody>
      </p:sp>
      <p:sp>
        <p:nvSpPr>
          <p:cNvPr id="17" name="TextBox 16"/>
          <p:cNvSpPr txBox="1">
            <a:spLocks noChangeArrowheads="1"/>
          </p:cNvSpPr>
          <p:nvPr/>
        </p:nvSpPr>
        <p:spPr bwMode="auto">
          <a:xfrm>
            <a:off x="5772052" y="4199038"/>
            <a:ext cx="2457152" cy="767711"/>
          </a:xfrm>
          <a:prstGeom prst="rect">
            <a:avLst/>
          </a:prstGeom>
          <a:noFill/>
          <a:ln w="25400">
            <a:solidFill>
              <a:srgbClr val="002060"/>
            </a:solidFill>
            <a:miter lim="800000"/>
            <a:headEnd/>
            <a:tailEnd/>
          </a:ln>
        </p:spPr>
        <p:txBody>
          <a:bodyPr>
            <a:spAutoFit/>
          </a:bodyPr>
          <a:lstStyle/>
          <a:p>
            <a:pPr defTabSz="371475"/>
            <a:r>
              <a:rPr lang="en-GB" sz="1463">
                <a:solidFill>
                  <a:srgbClr val="002060"/>
                </a:solidFill>
              </a:rPr>
              <a:t>Regressors of no interest:</a:t>
            </a:r>
          </a:p>
          <a:p>
            <a:pPr defTabSz="371475">
              <a:buFontTx/>
              <a:buChar char="-"/>
            </a:pPr>
            <a:r>
              <a:rPr lang="en-GB" sz="1463">
                <a:solidFill>
                  <a:srgbClr val="002060"/>
                </a:solidFill>
              </a:rPr>
              <a:t> Movement parameters (3 translations + 3 rotations)</a:t>
            </a:r>
          </a:p>
        </p:txBody>
      </p:sp>
      <p:sp>
        <p:nvSpPr>
          <p:cNvPr id="35847" name="TextBox 17"/>
          <p:cNvSpPr txBox="1">
            <a:spLocks noChangeArrowheads="1"/>
          </p:cNvSpPr>
          <p:nvPr/>
        </p:nvSpPr>
        <p:spPr bwMode="auto">
          <a:xfrm>
            <a:off x="5947471" y="1098253"/>
            <a:ext cx="2025811" cy="392415"/>
          </a:xfrm>
          <a:prstGeom prst="rect">
            <a:avLst/>
          </a:prstGeom>
          <a:noFill/>
          <a:ln w="9525">
            <a:noFill/>
            <a:miter lim="800000"/>
            <a:headEnd/>
            <a:tailEnd/>
          </a:ln>
        </p:spPr>
        <p:txBody>
          <a:bodyPr wrap="none">
            <a:spAutoFit/>
          </a:bodyPr>
          <a:lstStyle/>
          <a:p>
            <a:pPr defTabSz="371475"/>
            <a:r>
              <a:rPr lang="en-GB" sz="1950" u="sng">
                <a:solidFill>
                  <a:prstClr val="black"/>
                </a:solidFill>
              </a:rPr>
              <a:t>The Design Matrix</a:t>
            </a:r>
          </a:p>
        </p:txBody>
      </p:sp>
    </p:spTree>
    <p:extLst>
      <p:ext uri="{BB962C8B-B14F-4D97-AF65-F5344CB8AC3E}">
        <p14:creationId xmlns:p14="http://schemas.microsoft.com/office/powerpoint/2010/main" val="224573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the parameter</a:t>
            </a:r>
            <a:endParaRPr lang="en-GB" dirty="0"/>
          </a:p>
        </p:txBody>
      </p:sp>
      <p:sp>
        <p:nvSpPr>
          <p:cNvPr id="3" name="Content Placeholder 2"/>
          <p:cNvSpPr>
            <a:spLocks noGrp="1"/>
          </p:cNvSpPr>
          <p:nvPr>
            <p:ph idx="1"/>
          </p:nvPr>
        </p:nvSpPr>
        <p:spPr/>
        <p:txBody>
          <a:bodyPr/>
          <a:lstStyle/>
          <a:p>
            <a:endParaRPr lang="en-GB"/>
          </a:p>
        </p:txBody>
      </p:sp>
      <p:pic>
        <p:nvPicPr>
          <p:cNvPr id="4" name="Picture 3" descr="C:\Users\ccharpentier\Methods for dummies\pictures spm\menu.bmp"/>
          <p:cNvPicPr>
            <a:picLocks noChangeAspect="1" noChangeArrowheads="1"/>
          </p:cNvPicPr>
          <p:nvPr/>
        </p:nvPicPr>
        <p:blipFill>
          <a:blip r:embed="rId2" cstate="print"/>
          <a:srcRect/>
          <a:stretch>
            <a:fillRect/>
          </a:stretch>
        </p:blipFill>
        <p:spPr bwMode="auto">
          <a:xfrm>
            <a:off x="1442047" y="2141737"/>
            <a:ext cx="2747367" cy="3135611"/>
          </a:xfrm>
          <a:prstGeom prst="rect">
            <a:avLst/>
          </a:prstGeom>
          <a:noFill/>
          <a:ln w="9525">
            <a:noFill/>
            <a:miter lim="800000"/>
            <a:headEnd/>
            <a:tailEnd/>
          </a:ln>
        </p:spPr>
      </p:pic>
      <p:sp>
        <p:nvSpPr>
          <p:cNvPr id="5" name="Rounded Rectangle 4"/>
          <p:cNvSpPr/>
          <p:nvPr/>
        </p:nvSpPr>
        <p:spPr>
          <a:xfrm>
            <a:off x="2815730" y="3391141"/>
            <a:ext cx="1111845" cy="2347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1475">
              <a:defRPr/>
            </a:pPr>
            <a:endParaRPr lang="en-GB" sz="1463">
              <a:solidFill>
                <a:prstClr val="white"/>
              </a:solidFill>
            </a:endParaRPr>
          </a:p>
        </p:txBody>
      </p:sp>
      <p:sp>
        <p:nvSpPr>
          <p:cNvPr id="6" name="TextBox 14"/>
          <p:cNvSpPr txBox="1">
            <a:spLocks noChangeArrowheads="1"/>
          </p:cNvSpPr>
          <p:nvPr/>
        </p:nvSpPr>
        <p:spPr bwMode="auto">
          <a:xfrm>
            <a:off x="4161681" y="5406316"/>
            <a:ext cx="3482578" cy="767711"/>
          </a:xfrm>
          <a:prstGeom prst="rect">
            <a:avLst/>
          </a:prstGeom>
          <a:noFill/>
          <a:ln w="9525">
            <a:noFill/>
            <a:miter lim="800000"/>
            <a:headEnd/>
            <a:tailEnd/>
          </a:ln>
        </p:spPr>
        <p:txBody>
          <a:bodyPr wrap="square">
            <a:spAutoFit/>
          </a:bodyPr>
          <a:lstStyle/>
          <a:p>
            <a:pPr defTabSz="371475"/>
            <a:r>
              <a:rPr lang="en-US" sz="1463" dirty="0">
                <a:solidFill>
                  <a:prstClr val="black"/>
                </a:solidFill>
              </a:rPr>
              <a:t>Y=X*</a:t>
            </a:r>
            <a:r>
              <a:rPr lang="en-US" sz="1463" dirty="0" err="1">
                <a:solidFill>
                  <a:prstClr val="black"/>
                </a:solidFill>
              </a:rPr>
              <a:t>beta+err</a:t>
            </a:r>
            <a:endParaRPr lang="en-GB" sz="1463" dirty="0">
              <a:solidFill>
                <a:prstClr val="black"/>
              </a:solidFill>
            </a:endParaRPr>
          </a:p>
          <a:p>
            <a:pPr defTabSz="371475"/>
            <a:r>
              <a:rPr lang="en-GB" sz="1463" dirty="0">
                <a:solidFill>
                  <a:prstClr val="black"/>
                </a:solidFill>
              </a:rPr>
              <a:t>Calculate beta and error for every voxels in the brain</a:t>
            </a:r>
            <a:endParaRPr lang="en-GB" sz="1463" dirty="0">
              <a:solidFill>
                <a:prstClr val="black"/>
              </a:solidFill>
            </a:endParaRPr>
          </a:p>
        </p:txBody>
      </p:sp>
      <p:cxnSp>
        <p:nvCxnSpPr>
          <p:cNvPr id="7" name="Straight Arrow Connector 6"/>
          <p:cNvCxnSpPr/>
          <p:nvPr/>
        </p:nvCxnSpPr>
        <p:spPr>
          <a:xfrm flipH="1" flipV="1">
            <a:off x="3927575" y="3479495"/>
            <a:ext cx="468214" cy="580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4869755" y="2114641"/>
            <a:ext cx="2944812" cy="3217381"/>
          </a:xfrm>
          <a:prstGeom prst="rect">
            <a:avLst/>
          </a:prstGeom>
        </p:spPr>
      </p:pic>
    </p:spTree>
    <p:extLst>
      <p:ext uri="{BB962C8B-B14F-4D97-AF65-F5344CB8AC3E}">
        <p14:creationId xmlns:p14="http://schemas.microsoft.com/office/powerpoint/2010/main" val="2051689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5618" t="2161" r="79057" b="47441"/>
          <a:stretch>
            <a:fillRect/>
          </a:stretch>
        </p:blipFill>
        <p:spPr bwMode="auto">
          <a:xfrm>
            <a:off x="1325959" y="2259112"/>
            <a:ext cx="2657078" cy="3100784"/>
          </a:xfrm>
          <a:prstGeom prst="rect">
            <a:avLst/>
          </a:prstGeom>
          <a:noFill/>
          <a:ln w="9525">
            <a:noFill/>
            <a:miter lim="800000"/>
            <a:headEnd/>
            <a:tailEnd/>
          </a:ln>
        </p:spPr>
      </p:pic>
      <p:pic>
        <p:nvPicPr>
          <p:cNvPr id="36867" name="Picture 2"/>
          <p:cNvPicPr>
            <a:picLocks noChangeAspect="1" noChangeArrowheads="1"/>
          </p:cNvPicPr>
          <p:nvPr/>
        </p:nvPicPr>
        <p:blipFill>
          <a:blip r:embed="rId2" cstate="print"/>
          <a:srcRect l="22446" t="20076" r="58653" b="34566"/>
          <a:stretch>
            <a:fillRect/>
          </a:stretch>
        </p:blipFill>
        <p:spPr bwMode="auto">
          <a:xfrm>
            <a:off x="4426744" y="3897214"/>
            <a:ext cx="2574528" cy="2191444"/>
          </a:xfrm>
          <a:prstGeom prst="rect">
            <a:avLst/>
          </a:prstGeom>
          <a:noFill/>
          <a:ln w="9525">
            <a:noFill/>
            <a:miter lim="800000"/>
            <a:headEnd/>
            <a:tailEnd/>
          </a:ln>
        </p:spPr>
      </p:pic>
      <p:sp>
        <p:nvSpPr>
          <p:cNvPr id="36868" name="Title 1"/>
          <p:cNvSpPr>
            <a:spLocks noGrp="1"/>
          </p:cNvSpPr>
          <p:nvPr>
            <p:ph type="title"/>
          </p:nvPr>
        </p:nvSpPr>
        <p:spPr>
          <a:xfrm>
            <a:off x="1501378" y="642938"/>
            <a:ext cx="6686550" cy="866775"/>
          </a:xfrm>
        </p:spPr>
        <p:txBody>
          <a:bodyPr/>
          <a:lstStyle/>
          <a:p>
            <a:pPr eaLnBrk="1" hangingPunct="1"/>
            <a:r>
              <a:rPr lang="en-GB" smtClean="0"/>
              <a:t>Contrasts on SPM</a:t>
            </a:r>
          </a:p>
        </p:txBody>
      </p:sp>
      <p:sp>
        <p:nvSpPr>
          <p:cNvPr id="12" name="Rounded Rectangle 11"/>
          <p:cNvSpPr/>
          <p:nvPr/>
        </p:nvSpPr>
        <p:spPr>
          <a:xfrm>
            <a:off x="2085679" y="3721795"/>
            <a:ext cx="1111845" cy="2927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1475">
              <a:defRPr/>
            </a:pPr>
            <a:endParaRPr lang="en-GB" sz="1463">
              <a:solidFill>
                <a:prstClr val="white"/>
              </a:solidFill>
            </a:endParaRPr>
          </a:p>
        </p:txBody>
      </p:sp>
      <p:cxnSp>
        <p:nvCxnSpPr>
          <p:cNvPr id="13" name="Straight Arrow Connector 12"/>
          <p:cNvCxnSpPr>
            <a:stCxn id="12" idx="3"/>
          </p:cNvCxnSpPr>
          <p:nvPr/>
        </p:nvCxnSpPr>
        <p:spPr>
          <a:xfrm flipV="1">
            <a:off x="3197523" y="3078163"/>
            <a:ext cx="1169888" cy="7893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6871" name="Picture 3"/>
          <p:cNvPicPr>
            <a:picLocks noChangeAspect="1" noChangeArrowheads="1"/>
          </p:cNvPicPr>
          <p:nvPr/>
        </p:nvPicPr>
        <p:blipFill>
          <a:blip r:embed="rId3" cstate="print"/>
          <a:srcRect l="22220" t="20160" r="58624" b="34480"/>
          <a:stretch>
            <a:fillRect/>
          </a:stretch>
        </p:blipFill>
        <p:spPr bwMode="auto">
          <a:xfrm>
            <a:off x="4426745" y="1615480"/>
            <a:ext cx="2587427" cy="2173387"/>
          </a:xfrm>
          <a:prstGeom prst="rect">
            <a:avLst/>
          </a:prstGeom>
          <a:noFill/>
          <a:ln w="9525">
            <a:noFill/>
            <a:miter lim="800000"/>
            <a:headEnd/>
            <a:tailEnd/>
          </a:ln>
        </p:spPr>
      </p:pic>
      <p:cxnSp>
        <p:nvCxnSpPr>
          <p:cNvPr id="21" name="Straight Arrow Connector 20"/>
          <p:cNvCxnSpPr>
            <a:stCxn id="12" idx="3"/>
          </p:cNvCxnSpPr>
          <p:nvPr/>
        </p:nvCxnSpPr>
        <p:spPr>
          <a:xfrm>
            <a:off x="3197524" y="3867548"/>
            <a:ext cx="1111845" cy="6732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873" name="TextBox 25"/>
          <p:cNvSpPr txBox="1">
            <a:spLocks noChangeArrowheads="1"/>
          </p:cNvSpPr>
          <p:nvPr/>
        </p:nvSpPr>
        <p:spPr bwMode="auto">
          <a:xfrm>
            <a:off x="7059315" y="2024362"/>
            <a:ext cx="1608435" cy="1443087"/>
          </a:xfrm>
          <a:prstGeom prst="rect">
            <a:avLst/>
          </a:prstGeom>
          <a:noFill/>
          <a:ln w="9525">
            <a:noFill/>
            <a:miter lim="800000"/>
            <a:headEnd/>
            <a:tailEnd/>
          </a:ln>
        </p:spPr>
        <p:txBody>
          <a:bodyPr>
            <a:spAutoFit/>
          </a:bodyPr>
          <a:lstStyle/>
          <a:p>
            <a:pPr defTabSz="371475"/>
            <a:r>
              <a:rPr lang="en-GB" sz="1463">
                <a:solidFill>
                  <a:prstClr val="black"/>
                </a:solidFill>
              </a:rPr>
              <a:t>F-Test for main effect of fame: difference between famous and non –famous faces?</a:t>
            </a:r>
          </a:p>
        </p:txBody>
      </p:sp>
      <p:sp>
        <p:nvSpPr>
          <p:cNvPr id="36874" name="TextBox 26"/>
          <p:cNvSpPr txBox="1">
            <a:spLocks noChangeArrowheads="1"/>
          </p:cNvSpPr>
          <p:nvPr/>
        </p:nvSpPr>
        <p:spPr bwMode="auto">
          <a:xfrm>
            <a:off x="7059315" y="4423470"/>
            <a:ext cx="1608435" cy="992836"/>
          </a:xfrm>
          <a:prstGeom prst="rect">
            <a:avLst/>
          </a:prstGeom>
          <a:noFill/>
          <a:ln w="9525">
            <a:noFill/>
            <a:miter lim="800000"/>
            <a:headEnd/>
            <a:tailEnd/>
          </a:ln>
        </p:spPr>
        <p:txBody>
          <a:bodyPr>
            <a:spAutoFit/>
          </a:bodyPr>
          <a:lstStyle/>
          <a:p>
            <a:pPr defTabSz="371475"/>
            <a:r>
              <a:rPr lang="en-GB" sz="1463">
                <a:solidFill>
                  <a:prstClr val="black"/>
                </a:solidFill>
              </a:rPr>
              <a:t>T-Test specifically for Non-famous &gt; Famous faces (unidirectional)</a:t>
            </a:r>
          </a:p>
        </p:txBody>
      </p:sp>
    </p:spTree>
    <p:extLst>
      <p:ext uri="{BB962C8B-B14F-4D97-AF65-F5344CB8AC3E}">
        <p14:creationId xmlns:p14="http://schemas.microsoft.com/office/powerpoint/2010/main" val="32136937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l="22446" t="20076" r="58653" b="34566"/>
          <a:stretch>
            <a:fillRect/>
          </a:stretch>
        </p:blipFill>
        <p:spPr bwMode="auto">
          <a:xfrm>
            <a:off x="1501378" y="2434532"/>
            <a:ext cx="3158828" cy="2689324"/>
          </a:xfrm>
          <a:prstGeom prst="rect">
            <a:avLst/>
          </a:prstGeom>
          <a:noFill/>
          <a:ln w="9525">
            <a:noFill/>
            <a:miter lim="800000"/>
            <a:headEnd/>
            <a:tailEnd/>
          </a:ln>
        </p:spPr>
      </p:pic>
      <p:sp>
        <p:nvSpPr>
          <p:cNvPr id="37891" name="Title 1"/>
          <p:cNvSpPr>
            <a:spLocks noGrp="1"/>
          </p:cNvSpPr>
          <p:nvPr>
            <p:ph type="title"/>
          </p:nvPr>
        </p:nvSpPr>
        <p:spPr>
          <a:xfrm>
            <a:off x="1501378" y="642938"/>
            <a:ext cx="6686550" cy="866775"/>
          </a:xfrm>
        </p:spPr>
        <p:txBody>
          <a:bodyPr/>
          <a:lstStyle/>
          <a:p>
            <a:pPr eaLnBrk="1" hangingPunct="1"/>
            <a:r>
              <a:rPr lang="en-GB" smtClean="0"/>
              <a:t>Contrasts on SPM</a:t>
            </a:r>
          </a:p>
        </p:txBody>
      </p:sp>
      <p:sp>
        <p:nvSpPr>
          <p:cNvPr id="37892" name="TextBox 10"/>
          <p:cNvSpPr txBox="1">
            <a:spLocks noChangeArrowheads="1"/>
          </p:cNvSpPr>
          <p:nvPr/>
        </p:nvSpPr>
        <p:spPr bwMode="auto">
          <a:xfrm>
            <a:off x="1501379" y="1498105"/>
            <a:ext cx="3218161" cy="692497"/>
          </a:xfrm>
          <a:prstGeom prst="rect">
            <a:avLst/>
          </a:prstGeom>
          <a:noFill/>
          <a:ln w="9525">
            <a:noFill/>
            <a:miter lim="800000"/>
            <a:headEnd/>
            <a:tailEnd/>
          </a:ln>
        </p:spPr>
        <p:txBody>
          <a:bodyPr>
            <a:spAutoFit/>
          </a:bodyPr>
          <a:lstStyle/>
          <a:p>
            <a:pPr defTabSz="371475"/>
            <a:r>
              <a:rPr lang="en-GB" sz="1950">
                <a:solidFill>
                  <a:prstClr val="black"/>
                </a:solidFill>
              </a:rPr>
              <a:t>Possible to define additional contrasts manually:</a:t>
            </a:r>
          </a:p>
        </p:txBody>
      </p:sp>
      <p:pic>
        <p:nvPicPr>
          <p:cNvPr id="37893" name="Picture 2"/>
          <p:cNvPicPr>
            <a:picLocks noChangeAspect="1" noChangeArrowheads="1"/>
          </p:cNvPicPr>
          <p:nvPr/>
        </p:nvPicPr>
        <p:blipFill>
          <a:blip r:embed="rId3" cstate="print"/>
          <a:srcRect l="35756" t="17999" r="45090" b="35921"/>
          <a:stretch>
            <a:fillRect/>
          </a:stretch>
        </p:blipFill>
        <p:spPr bwMode="auto">
          <a:xfrm>
            <a:off x="5011045" y="1440062"/>
            <a:ext cx="2633861" cy="2246908"/>
          </a:xfrm>
          <a:prstGeom prst="rect">
            <a:avLst/>
          </a:prstGeom>
          <a:noFill/>
          <a:ln w="9525">
            <a:noFill/>
            <a:miter lim="800000"/>
            <a:headEnd/>
            <a:tailEnd/>
          </a:ln>
        </p:spPr>
      </p:pic>
      <p:sp>
        <p:nvSpPr>
          <p:cNvPr id="14" name="Rounded Rectangle 13"/>
          <p:cNvSpPr/>
          <p:nvPr/>
        </p:nvSpPr>
        <p:spPr>
          <a:xfrm>
            <a:off x="1676797" y="4598890"/>
            <a:ext cx="1052513" cy="2347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71475">
              <a:defRPr/>
            </a:pPr>
            <a:endParaRPr lang="en-GB" sz="1463">
              <a:solidFill>
                <a:prstClr val="white"/>
              </a:solidFill>
            </a:endParaRPr>
          </a:p>
        </p:txBody>
      </p:sp>
      <p:cxnSp>
        <p:nvCxnSpPr>
          <p:cNvPr id="15" name="Straight Arrow Connector 14"/>
          <p:cNvCxnSpPr/>
          <p:nvPr/>
        </p:nvCxnSpPr>
        <p:spPr>
          <a:xfrm flipV="1">
            <a:off x="2729309" y="2960788"/>
            <a:ext cx="2281734" cy="17554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896" name="Picture 3"/>
          <p:cNvPicPr>
            <a:picLocks noChangeAspect="1" noChangeArrowheads="1"/>
          </p:cNvPicPr>
          <p:nvPr/>
        </p:nvPicPr>
        <p:blipFill>
          <a:blip r:embed="rId4" cstate="print"/>
          <a:srcRect l="35757" t="18719" r="45088" b="35921"/>
          <a:stretch>
            <a:fillRect/>
          </a:stretch>
        </p:blipFill>
        <p:spPr bwMode="auto">
          <a:xfrm>
            <a:off x="5011044" y="3839172"/>
            <a:ext cx="2646759" cy="2222401"/>
          </a:xfrm>
          <a:prstGeom prst="rect">
            <a:avLst/>
          </a:prstGeom>
          <a:noFill/>
          <a:ln w="9525">
            <a:noFill/>
            <a:miter lim="800000"/>
            <a:headEnd/>
            <a:tailEnd/>
          </a:ln>
        </p:spPr>
      </p:pic>
      <p:cxnSp>
        <p:nvCxnSpPr>
          <p:cNvPr id="18" name="Straight Arrow Connector 17"/>
          <p:cNvCxnSpPr>
            <a:stCxn id="14" idx="3"/>
          </p:cNvCxnSpPr>
          <p:nvPr/>
        </p:nvCxnSpPr>
        <p:spPr>
          <a:xfrm>
            <a:off x="2729309" y="4716264"/>
            <a:ext cx="2223691" cy="2334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594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result</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4649590" y="2336053"/>
            <a:ext cx="3580011" cy="2641660"/>
          </a:xfrm>
          <a:prstGeom prst="rect">
            <a:avLst/>
          </a:prstGeom>
        </p:spPr>
      </p:pic>
      <p:pic>
        <p:nvPicPr>
          <p:cNvPr id="5" name="Picture 4"/>
          <p:cNvPicPr>
            <a:picLocks noChangeAspect="1"/>
          </p:cNvPicPr>
          <p:nvPr/>
        </p:nvPicPr>
        <p:blipFill>
          <a:blip r:embed="rId4"/>
          <a:stretch>
            <a:fillRect/>
          </a:stretch>
        </p:blipFill>
        <p:spPr>
          <a:xfrm>
            <a:off x="939205" y="2534399"/>
            <a:ext cx="2908895" cy="2244969"/>
          </a:xfrm>
          <a:prstGeom prst="rect">
            <a:avLst/>
          </a:prstGeom>
        </p:spPr>
      </p:pic>
    </p:spTree>
    <p:extLst>
      <p:ext uri="{BB962C8B-B14F-4D97-AF65-F5344CB8AC3E}">
        <p14:creationId xmlns:p14="http://schemas.microsoft.com/office/powerpoint/2010/main" val="1436419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Statistic table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31763" y="2528887"/>
            <a:ext cx="2731402" cy="2968228"/>
          </a:xfrm>
          <a:prstGeom prst="rect">
            <a:avLst/>
          </a:prstGeom>
        </p:spPr>
      </p:pic>
      <p:pic>
        <p:nvPicPr>
          <p:cNvPr id="5" name="Picture 4"/>
          <p:cNvPicPr>
            <a:picLocks noChangeAspect="1"/>
          </p:cNvPicPr>
          <p:nvPr/>
        </p:nvPicPr>
        <p:blipFill>
          <a:blip r:embed="rId3"/>
          <a:stretch>
            <a:fillRect/>
          </a:stretch>
        </p:blipFill>
        <p:spPr>
          <a:xfrm>
            <a:off x="4690865" y="790513"/>
            <a:ext cx="3618456" cy="5265000"/>
          </a:xfrm>
          <a:prstGeom prst="rect">
            <a:avLst/>
          </a:prstGeom>
        </p:spPr>
      </p:pic>
      <p:sp>
        <p:nvSpPr>
          <p:cNvPr id="6" name="Rectangle 5"/>
          <p:cNvSpPr/>
          <p:nvPr/>
        </p:nvSpPr>
        <p:spPr>
          <a:xfrm>
            <a:off x="1009650" y="4217988"/>
            <a:ext cx="781050" cy="33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7" name="Straight Arrow Connector 6"/>
          <p:cNvCxnSpPr/>
          <p:nvPr/>
        </p:nvCxnSpPr>
        <p:spPr>
          <a:xfrm flipV="1">
            <a:off x="1585561" y="4217989"/>
            <a:ext cx="3105304" cy="819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94525" y="3682802"/>
            <a:ext cx="269875" cy="18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Tree>
    <p:extLst>
      <p:ext uri="{BB962C8B-B14F-4D97-AF65-F5344CB8AC3E}">
        <p14:creationId xmlns:p14="http://schemas.microsoft.com/office/powerpoint/2010/main" val="2314936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 the result</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58663" y="1582737"/>
            <a:ext cx="2731402" cy="2968228"/>
          </a:xfrm>
          <a:prstGeom prst="rect">
            <a:avLst/>
          </a:prstGeom>
        </p:spPr>
      </p:pic>
      <p:sp>
        <p:nvSpPr>
          <p:cNvPr id="5" name="Rectangle 4"/>
          <p:cNvSpPr/>
          <p:nvPr/>
        </p:nvSpPr>
        <p:spPr>
          <a:xfrm>
            <a:off x="2127249" y="3593356"/>
            <a:ext cx="749301" cy="205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7" name="Picture 6"/>
          <p:cNvPicPr>
            <a:picLocks noChangeAspect="1"/>
          </p:cNvPicPr>
          <p:nvPr/>
        </p:nvPicPr>
        <p:blipFill>
          <a:blip r:embed="rId3"/>
          <a:stretch>
            <a:fillRect/>
          </a:stretch>
        </p:blipFill>
        <p:spPr>
          <a:xfrm>
            <a:off x="5924550" y="1241441"/>
            <a:ext cx="3038972" cy="4490129"/>
          </a:xfrm>
          <a:prstGeom prst="rect">
            <a:avLst/>
          </a:prstGeom>
        </p:spPr>
      </p:pic>
      <p:pic>
        <p:nvPicPr>
          <p:cNvPr id="8" name="Picture 7"/>
          <p:cNvPicPr>
            <a:picLocks noChangeAspect="1"/>
          </p:cNvPicPr>
          <p:nvPr/>
        </p:nvPicPr>
        <p:blipFill>
          <a:blip r:embed="rId4"/>
          <a:stretch>
            <a:fillRect/>
          </a:stretch>
        </p:blipFill>
        <p:spPr>
          <a:xfrm>
            <a:off x="2753325" y="3989590"/>
            <a:ext cx="2436415" cy="1874830"/>
          </a:xfrm>
          <a:prstGeom prst="rect">
            <a:avLst/>
          </a:prstGeom>
        </p:spPr>
      </p:pic>
      <p:cxnSp>
        <p:nvCxnSpPr>
          <p:cNvPr id="9" name="Straight Arrow Connector 8"/>
          <p:cNvCxnSpPr/>
          <p:nvPr/>
        </p:nvCxnSpPr>
        <p:spPr>
          <a:xfrm>
            <a:off x="2171699" y="3852073"/>
            <a:ext cx="840139" cy="8895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00624" y="4550965"/>
            <a:ext cx="113982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4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nvSpPr>
        <p:spPr>
          <a:xfrm>
            <a:off x="315987" y="1690690"/>
            <a:ext cx="9322965" cy="4426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To quantify the effect of the experimental variable on BOLD signal, we build the General Linear Model.</a:t>
            </a:r>
          </a:p>
          <a:p>
            <a:endParaRPr lang="en-US" sz="2400" dirty="0"/>
          </a:p>
          <a:p>
            <a:endParaRPr lang="en-US" sz="2400" dirty="0" smtClean="0"/>
          </a:p>
          <a:p>
            <a:endParaRPr lang="en-US" sz="2400" dirty="0"/>
          </a:p>
          <a:p>
            <a:endParaRPr lang="en-US" sz="2400" dirty="0" smtClean="0"/>
          </a:p>
          <a:p>
            <a:endParaRPr lang="en-US" sz="2400" dirty="0" smtClean="0"/>
          </a:p>
          <a:p>
            <a:pPr marL="0" indent="0">
              <a:buNone/>
            </a:pPr>
            <a:endParaRPr lang="en-US" sz="2400" dirty="0"/>
          </a:p>
        </p:txBody>
      </p:sp>
      <p:sp>
        <p:nvSpPr>
          <p:cNvPr id="24" name="Title 1"/>
          <p:cNvSpPr>
            <a:spLocks noGrp="1"/>
          </p:cNvSpPr>
          <p:nvPr>
            <p:ph type="title"/>
          </p:nvPr>
        </p:nvSpPr>
        <p:spPr>
          <a:xfrm>
            <a:off x="681038" y="365127"/>
            <a:ext cx="8543925" cy="1325563"/>
          </a:xfrm>
        </p:spPr>
        <p:txBody>
          <a:bodyPr/>
          <a:lstStyle/>
          <a:p>
            <a:r>
              <a:rPr lang="en-US" dirty="0" smtClean="0"/>
              <a:t>General Linear Model (GLM)</a:t>
            </a:r>
            <a:endParaRPr lang="en-US" dirty="0"/>
          </a:p>
        </p:txBody>
      </p:sp>
      <p:grpSp>
        <p:nvGrpSpPr>
          <p:cNvPr id="11" name="Group 10"/>
          <p:cNvGrpSpPr/>
          <p:nvPr/>
        </p:nvGrpSpPr>
        <p:grpSpPr>
          <a:xfrm>
            <a:off x="188775" y="2843656"/>
            <a:ext cx="9577388" cy="3378490"/>
            <a:chOff x="1307306" y="2022837"/>
            <a:chExt cx="9577388" cy="3378490"/>
          </a:xfrm>
        </p:grpSpPr>
        <p:sp>
          <p:nvSpPr>
            <p:cNvPr id="12" name="TextBox 35"/>
            <p:cNvSpPr txBox="1"/>
            <p:nvPr/>
          </p:nvSpPr>
          <p:spPr>
            <a:xfrm>
              <a:off x="1747173" y="2022837"/>
              <a:ext cx="842493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6000" dirty="0" smtClean="0">
                  <a:solidFill>
                    <a:srgbClr val="FF0000"/>
                  </a:solidFill>
                </a:rPr>
                <a:t>Y  </a:t>
              </a:r>
              <a:r>
                <a:rPr lang="en-US" altLang="zh-TW" sz="6000" dirty="0" smtClean="0"/>
                <a:t>   =     </a:t>
              </a:r>
              <a:r>
                <a:rPr lang="en-US" altLang="zh-TW" sz="6000" dirty="0" smtClean="0">
                  <a:solidFill>
                    <a:srgbClr val="0070C0"/>
                  </a:solidFill>
                </a:rPr>
                <a:t>X</a:t>
              </a:r>
              <a:r>
                <a:rPr lang="en-US" altLang="zh-TW" sz="6000" dirty="0" smtClean="0"/>
                <a:t>     </a:t>
              </a:r>
              <a:r>
                <a:rPr lang="en-US" altLang="zh-TW" sz="4800" dirty="0" smtClean="0"/>
                <a:t>*</a:t>
              </a:r>
              <a:r>
                <a:rPr lang="en-US" altLang="zh-TW" sz="6000" dirty="0" smtClean="0"/>
                <a:t>     </a:t>
              </a:r>
              <a:r>
                <a:rPr lang="el-GR" altLang="zh-TW" sz="6000" dirty="0" smtClean="0">
                  <a:solidFill>
                    <a:srgbClr val="00B050"/>
                  </a:solidFill>
                </a:rPr>
                <a:t>β</a:t>
              </a:r>
              <a:r>
                <a:rPr lang="en-US" altLang="zh-TW" sz="6000" dirty="0" smtClean="0"/>
                <a:t>     </a:t>
              </a:r>
              <a:r>
                <a:rPr lang="en-US" altLang="zh-TW" sz="4800" dirty="0" smtClean="0"/>
                <a:t>+</a:t>
              </a:r>
              <a:r>
                <a:rPr lang="en-US" altLang="zh-TW" sz="6000" dirty="0" smtClean="0"/>
                <a:t>     </a:t>
              </a:r>
              <a:r>
                <a:rPr lang="el-GR" altLang="zh-TW" sz="6000" dirty="0" smtClean="0"/>
                <a:t>ε</a:t>
              </a:r>
              <a:endParaRPr lang="zh-TW" altLang="en-US" sz="6000" dirty="0"/>
            </a:p>
          </p:txBody>
        </p:sp>
        <p:sp>
          <p:nvSpPr>
            <p:cNvPr id="13" name="Text Box 6"/>
            <p:cNvSpPr txBox="1">
              <a:spLocks noChangeArrowheads="1"/>
            </p:cNvSpPr>
            <p:nvPr/>
          </p:nvSpPr>
          <p:spPr bwMode="auto">
            <a:xfrm>
              <a:off x="1307306" y="3370002"/>
              <a:ext cx="2879725" cy="77946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smtClean="0">
                  <a:solidFill>
                    <a:srgbClr val="FF0000"/>
                  </a:solidFill>
                  <a:latin typeface="Arial Rounded MT Bold" pitchFamily="34" charset="0"/>
                  <a:ea typeface="新細明體" pitchFamily="18" charset="-120"/>
                </a:rPr>
                <a:t>Observed data</a:t>
              </a:r>
              <a:endParaRPr lang="en-GB" altLang="zh-TW" dirty="0">
                <a:solidFill>
                  <a:srgbClr val="FF0000"/>
                </a:solidFill>
                <a:latin typeface="Arial Rounded MT Bold" pitchFamily="34" charset="0"/>
                <a:ea typeface="新細明體" pitchFamily="18" charset="-120"/>
              </a:endParaRPr>
            </a:p>
            <a:p>
              <a:pPr algn="ctr">
                <a:spcBef>
                  <a:spcPct val="50000"/>
                </a:spcBef>
              </a:pPr>
              <a:r>
                <a:rPr lang="en-GB" altLang="zh-TW" dirty="0">
                  <a:solidFill>
                    <a:srgbClr val="FF0000"/>
                  </a:solidFill>
                  <a:latin typeface="Arial Rounded MT Bold" pitchFamily="34" charset="0"/>
                  <a:ea typeface="新細明體" pitchFamily="18" charset="-120"/>
                </a:rPr>
                <a:t>(What you collect)</a:t>
              </a:r>
            </a:p>
          </p:txBody>
        </p:sp>
        <p:sp>
          <p:nvSpPr>
            <p:cNvPr id="14" name="Text Box 8"/>
            <p:cNvSpPr txBox="1">
              <a:spLocks noChangeArrowheads="1"/>
            </p:cNvSpPr>
            <p:nvPr/>
          </p:nvSpPr>
          <p:spPr bwMode="auto">
            <a:xfrm>
              <a:off x="5842794" y="3370002"/>
              <a:ext cx="2736850" cy="105410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solidFill>
                    <a:srgbClr val="00B050"/>
                  </a:solidFill>
                  <a:latin typeface="Arial Rounded MT Bold" pitchFamily="34" charset="0"/>
                  <a:ea typeface="新細明體" pitchFamily="18" charset="-120"/>
                </a:rPr>
                <a:t>Matrix parameters</a:t>
              </a:r>
            </a:p>
            <a:p>
              <a:pPr algn="ctr">
                <a:spcBef>
                  <a:spcPct val="50000"/>
                </a:spcBef>
              </a:pPr>
              <a:r>
                <a:rPr lang="en-GB" altLang="zh-TW" dirty="0">
                  <a:solidFill>
                    <a:srgbClr val="00B050"/>
                  </a:solidFill>
                  <a:latin typeface="Arial Rounded MT Bold" pitchFamily="34" charset="0"/>
                  <a:ea typeface="新細明體" pitchFamily="18" charset="-120"/>
                </a:rPr>
                <a:t> (These need to be estimated)</a:t>
              </a:r>
            </a:p>
          </p:txBody>
        </p:sp>
        <p:sp>
          <p:nvSpPr>
            <p:cNvPr id="15" name="Text Box 9"/>
            <p:cNvSpPr txBox="1">
              <a:spLocks noChangeArrowheads="1"/>
            </p:cNvSpPr>
            <p:nvPr/>
          </p:nvSpPr>
          <p:spPr bwMode="auto">
            <a:xfrm>
              <a:off x="8147844" y="3370002"/>
              <a:ext cx="2736850" cy="78483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latin typeface="Arial Rounded MT Bold" pitchFamily="34" charset="0"/>
                  <a:ea typeface="新細明體" pitchFamily="18" charset="-120"/>
                </a:rPr>
                <a:t>Error matrix </a:t>
              </a:r>
            </a:p>
            <a:p>
              <a:pPr algn="ctr">
                <a:spcBef>
                  <a:spcPct val="50000"/>
                </a:spcBef>
              </a:pPr>
              <a:r>
                <a:rPr lang="en-GB" altLang="zh-TW" dirty="0">
                  <a:latin typeface="Arial Rounded MT Bold" pitchFamily="34" charset="0"/>
                  <a:ea typeface="新細明體" pitchFamily="18" charset="-120"/>
                </a:rPr>
                <a:t>(residual </a:t>
              </a:r>
              <a:r>
                <a:rPr lang="en-GB" altLang="zh-TW" dirty="0" smtClean="0">
                  <a:latin typeface="Arial Rounded MT Bold" pitchFamily="34" charset="0"/>
                  <a:ea typeface="新細明體" pitchFamily="18" charset="-120"/>
                </a:rPr>
                <a:t>error)</a:t>
              </a:r>
              <a:endParaRPr lang="en-GB" altLang="zh-TW" dirty="0">
                <a:latin typeface="Arial Rounded MT Bold" pitchFamily="34" charset="0"/>
                <a:ea typeface="新細明體" pitchFamily="18" charset="-120"/>
              </a:endParaRPr>
            </a:p>
          </p:txBody>
        </p:sp>
        <p:sp>
          <p:nvSpPr>
            <p:cNvPr id="17" name="Text Box 7"/>
            <p:cNvSpPr txBox="1">
              <a:spLocks noChangeArrowheads="1"/>
            </p:cNvSpPr>
            <p:nvPr/>
          </p:nvSpPr>
          <p:spPr bwMode="auto">
            <a:xfrm>
              <a:off x="3716767" y="3370002"/>
              <a:ext cx="2592388" cy="203132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solidFill>
                    <a:srgbClr val="0070C0"/>
                  </a:solidFill>
                  <a:latin typeface="Arial Rounded MT Bold" pitchFamily="34" charset="0"/>
                  <a:ea typeface="新細明體" pitchFamily="18" charset="-120"/>
                </a:rPr>
                <a:t>Design matrix </a:t>
              </a:r>
            </a:p>
            <a:p>
              <a:pPr algn="ctr">
                <a:spcBef>
                  <a:spcPct val="50000"/>
                </a:spcBef>
              </a:pPr>
              <a:r>
                <a:rPr lang="en-GB" altLang="zh-TW" dirty="0" smtClean="0">
                  <a:solidFill>
                    <a:srgbClr val="0070C0"/>
                  </a:solidFill>
                  <a:latin typeface="Arial Rounded MT Bold" pitchFamily="34" charset="0"/>
                  <a:ea typeface="新細明體" pitchFamily="18" charset="-120"/>
                </a:rPr>
                <a:t>(Experiment variables – specifies what data should look like)</a:t>
              </a:r>
              <a:endParaRPr lang="en-GB" altLang="zh-TW" dirty="0">
                <a:solidFill>
                  <a:srgbClr val="0070C0"/>
                </a:solidFill>
                <a:latin typeface="Arial Rounded MT Bold" pitchFamily="34" charset="0"/>
                <a:ea typeface="新細明體" pitchFamily="18" charset="-120"/>
              </a:endParaRPr>
            </a:p>
            <a:p>
              <a:pPr>
                <a:spcBef>
                  <a:spcPct val="50000"/>
                </a:spcBef>
              </a:pPr>
              <a:endParaRPr lang="en-GB" altLang="zh-TW" dirty="0">
                <a:solidFill>
                  <a:srgbClr val="0033CC"/>
                </a:solidFill>
                <a:ea typeface="新細明體" pitchFamily="18" charset="-120"/>
              </a:endParaRPr>
            </a:p>
          </p:txBody>
        </p:sp>
      </p:grpSp>
    </p:spTree>
    <p:extLst>
      <p:ext uri="{BB962C8B-B14F-4D97-AF65-F5344CB8AC3E}">
        <p14:creationId xmlns:p14="http://schemas.microsoft.com/office/powerpoint/2010/main" val="375558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939602"/>
            <a:ext cx="8543925" cy="719336"/>
          </a:xfrm>
        </p:spPr>
        <p:txBody>
          <a:bodyPr/>
          <a:lstStyle/>
          <a:p>
            <a:r>
              <a:rPr lang="en-US" dirty="0" err="1" smtClean="0"/>
              <a:t>xjView</a:t>
            </a:r>
            <a:endParaRPr lang="en-GB" dirty="0"/>
          </a:p>
        </p:txBody>
      </p:sp>
      <p:sp>
        <p:nvSpPr>
          <p:cNvPr id="3" name="Content Placeholder 2"/>
          <p:cNvSpPr>
            <a:spLocks noGrp="1"/>
          </p:cNvSpPr>
          <p:nvPr>
            <p:ph idx="1"/>
          </p:nvPr>
        </p:nvSpPr>
        <p:spPr>
          <a:xfrm>
            <a:off x="376238" y="1718173"/>
            <a:ext cx="5072062" cy="3740908"/>
          </a:xfrm>
        </p:spPr>
        <p:txBody>
          <a:bodyPr>
            <a:normAutofit/>
          </a:bodyPr>
          <a:lstStyle/>
          <a:p>
            <a:r>
              <a:rPr lang="en-US" sz="1950" dirty="0"/>
              <a:t>Nice viewer for SPM image</a:t>
            </a:r>
          </a:p>
          <a:p>
            <a:endParaRPr lang="en-US" sz="1950" dirty="0"/>
          </a:p>
          <a:p>
            <a:r>
              <a:rPr lang="en-US" sz="1950" dirty="0"/>
              <a:t>Anatomical label</a:t>
            </a:r>
          </a:p>
          <a:p>
            <a:r>
              <a:rPr lang="en-US" sz="1950" dirty="0"/>
              <a:t>Both positive/negative T-value </a:t>
            </a:r>
          </a:p>
          <a:p>
            <a:r>
              <a:rPr lang="en-US" sz="1950" dirty="0"/>
              <a:t>Quick overlay</a:t>
            </a:r>
          </a:p>
          <a:p>
            <a:r>
              <a:rPr lang="en-US" sz="1950" dirty="0"/>
              <a:t>Easy to adjust the p-value</a:t>
            </a:r>
            <a:endParaRPr lang="en-GB" sz="1950" dirty="0"/>
          </a:p>
        </p:txBody>
      </p:sp>
      <p:pic>
        <p:nvPicPr>
          <p:cNvPr id="4" name="Picture 3"/>
          <p:cNvPicPr>
            <a:picLocks noChangeAspect="1"/>
          </p:cNvPicPr>
          <p:nvPr/>
        </p:nvPicPr>
        <p:blipFill>
          <a:blip r:embed="rId2"/>
          <a:stretch>
            <a:fillRect/>
          </a:stretch>
        </p:blipFill>
        <p:spPr>
          <a:xfrm>
            <a:off x="3925788" y="753368"/>
            <a:ext cx="5064883" cy="5265000"/>
          </a:xfrm>
          <a:prstGeom prst="rect">
            <a:avLst/>
          </a:prstGeom>
        </p:spPr>
      </p:pic>
      <p:sp>
        <p:nvSpPr>
          <p:cNvPr id="5" name="Rectangle 4"/>
          <p:cNvSpPr/>
          <p:nvPr/>
        </p:nvSpPr>
        <p:spPr>
          <a:xfrm>
            <a:off x="5200650" y="3180336"/>
            <a:ext cx="2590799" cy="205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6" name="Rectangle 5"/>
          <p:cNvSpPr/>
          <p:nvPr/>
        </p:nvSpPr>
        <p:spPr>
          <a:xfrm>
            <a:off x="4029076" y="5069461"/>
            <a:ext cx="1616075" cy="183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 name="Rectangle 6"/>
          <p:cNvSpPr/>
          <p:nvPr/>
        </p:nvSpPr>
        <p:spPr>
          <a:xfrm>
            <a:off x="7251699" y="756025"/>
            <a:ext cx="730251" cy="183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 name="Rectangle 7"/>
          <p:cNvSpPr/>
          <p:nvPr/>
        </p:nvSpPr>
        <p:spPr>
          <a:xfrm>
            <a:off x="8377566" y="2167886"/>
            <a:ext cx="613106" cy="7547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9" name="Rectangle 8"/>
          <p:cNvSpPr/>
          <p:nvPr/>
        </p:nvSpPr>
        <p:spPr>
          <a:xfrm>
            <a:off x="3981454" y="5390140"/>
            <a:ext cx="1581147" cy="3454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Tree>
    <p:extLst>
      <p:ext uri="{BB962C8B-B14F-4D97-AF65-F5344CB8AC3E}">
        <p14:creationId xmlns:p14="http://schemas.microsoft.com/office/powerpoint/2010/main" val="1472112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Any questions?</a:t>
            </a:r>
            <a:endParaRPr lang="en-GB" dirty="0"/>
          </a:p>
        </p:txBody>
      </p:sp>
      <p:sp>
        <p:nvSpPr>
          <p:cNvPr id="3" name="Content Placeholder 2"/>
          <p:cNvSpPr>
            <a:spLocks noGrp="1"/>
          </p:cNvSpPr>
          <p:nvPr>
            <p:ph idx="1"/>
          </p:nvPr>
        </p:nvSpPr>
        <p:spPr/>
        <p:txBody>
          <a:bodyPr/>
          <a:lstStyle/>
          <a:p>
            <a:r>
              <a:rPr lang="en-US" dirty="0" smtClean="0"/>
              <a:t>Reference</a:t>
            </a:r>
          </a:p>
          <a:p>
            <a:pPr lvl="1"/>
            <a:r>
              <a:rPr lang="en-US" dirty="0" smtClean="0"/>
              <a:t>Previous </a:t>
            </a:r>
            <a:r>
              <a:rPr lang="en-US" dirty="0" err="1" smtClean="0"/>
              <a:t>MfD</a:t>
            </a:r>
            <a:r>
              <a:rPr lang="en-US" dirty="0" smtClean="0"/>
              <a:t> slides, SPM course, SPM manual</a:t>
            </a:r>
          </a:p>
          <a:p>
            <a:pPr lvl="1"/>
            <a:r>
              <a:rPr lang="en-US" dirty="0" err="1" smtClean="0"/>
              <a:t>Friston</a:t>
            </a:r>
            <a:r>
              <a:rPr lang="en-US" dirty="0" smtClean="0"/>
              <a:t> et al (2007), Statistical Parametric Mapping: the analysis of functional brain images, Academic Press</a:t>
            </a:r>
          </a:p>
          <a:p>
            <a:pPr lvl="1"/>
            <a:r>
              <a:rPr lang="en-US" dirty="0" smtClean="0"/>
              <a:t>Ashby (2011), Statistical Analysis of fMRI Data, MIT press</a:t>
            </a:r>
          </a:p>
          <a:p>
            <a:endParaRPr lang="en-GB" dirty="0"/>
          </a:p>
        </p:txBody>
      </p:sp>
    </p:spTree>
    <p:extLst>
      <p:ext uri="{BB962C8B-B14F-4D97-AF65-F5344CB8AC3E}">
        <p14:creationId xmlns:p14="http://schemas.microsoft.com/office/powerpoint/2010/main" val="118610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GLM = linear regression</a:t>
            </a:r>
            <a:endParaRPr lang="en-GB"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655" y="2003088"/>
            <a:ext cx="4057848" cy="4068762"/>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Line 3"/>
          <p:cNvSpPr>
            <a:spLocks noChangeShapeType="1"/>
          </p:cNvSpPr>
          <p:nvPr/>
        </p:nvSpPr>
        <p:spPr bwMode="auto">
          <a:xfrm flipV="1">
            <a:off x="5615868" y="3011150"/>
            <a:ext cx="3367782" cy="2012950"/>
          </a:xfrm>
          <a:prstGeom prst="line">
            <a:avLst/>
          </a:prstGeom>
          <a:noFill/>
          <a:ln w="36000">
            <a:solidFill>
              <a:srgbClr val="0000FF"/>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Line 5"/>
          <p:cNvSpPr>
            <a:spLocks noChangeShapeType="1"/>
          </p:cNvSpPr>
          <p:nvPr/>
        </p:nvSpPr>
        <p:spPr bwMode="auto">
          <a:xfrm flipH="1" flipV="1">
            <a:off x="6785756" y="3371515"/>
            <a:ext cx="546894" cy="541337"/>
          </a:xfrm>
          <a:prstGeom prst="line">
            <a:avLst/>
          </a:prstGeom>
          <a:noFill/>
          <a:ln w="9360">
            <a:solidFill>
              <a:srgbClr val="00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4" name="Text Box 6"/>
          <p:cNvSpPr txBox="1">
            <a:spLocks noChangeArrowheads="1"/>
          </p:cNvSpPr>
          <p:nvPr/>
        </p:nvSpPr>
        <p:spPr bwMode="auto">
          <a:xfrm>
            <a:off x="5731954" y="2579352"/>
            <a:ext cx="1688405" cy="1034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eaLnBrk="1" hangingPunct="1">
              <a:lnSpc>
                <a:spcPct val="93000"/>
              </a:lnSpc>
              <a:buClr>
                <a:srgbClr val="000000"/>
              </a:buClr>
              <a:buSzPct val="100000"/>
              <a:buFont typeface="Arial" charset="0"/>
              <a:buNone/>
            </a:pPr>
            <a:r>
              <a:rPr lang="en-GB" sz="2400" i="1" dirty="0">
                <a:solidFill>
                  <a:schemeClr val="tx1"/>
                </a:solidFill>
                <a:latin typeface="+mn-lt"/>
              </a:rPr>
              <a:t>T</a:t>
            </a:r>
            <a:r>
              <a:rPr lang="en-GB" sz="2400" i="1" dirty="0" smtClean="0">
                <a:solidFill>
                  <a:schemeClr val="tx1"/>
                </a:solidFill>
                <a:latin typeface="+mn-lt"/>
              </a:rPr>
              <a:t>his </a:t>
            </a:r>
            <a:r>
              <a:rPr lang="en-GB" sz="2400" i="1" dirty="0">
                <a:solidFill>
                  <a:schemeClr val="tx1"/>
                </a:solidFill>
                <a:latin typeface="+mn-lt"/>
              </a:rPr>
              <a:t>line is a 'model' of the data</a:t>
            </a:r>
          </a:p>
        </p:txBody>
      </p:sp>
      <p:sp>
        <p:nvSpPr>
          <p:cNvPr id="15" name="Line 7"/>
          <p:cNvSpPr>
            <a:spLocks noChangeShapeType="1"/>
          </p:cNvSpPr>
          <p:nvPr/>
        </p:nvSpPr>
        <p:spPr bwMode="auto">
          <a:xfrm>
            <a:off x="5731954" y="5028865"/>
            <a:ext cx="1413669" cy="1587"/>
          </a:xfrm>
          <a:prstGeom prst="line">
            <a:avLst/>
          </a:prstGeom>
          <a:noFill/>
          <a:ln w="180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Freeform 8"/>
          <p:cNvSpPr>
            <a:spLocks noChangeArrowheads="1"/>
          </p:cNvSpPr>
          <p:nvPr/>
        </p:nvSpPr>
        <p:spPr bwMode="auto">
          <a:xfrm>
            <a:off x="6610336" y="4452602"/>
            <a:ext cx="150913" cy="557213"/>
          </a:xfrm>
          <a:custGeom>
            <a:avLst/>
            <a:gdLst>
              <a:gd name="T0" fmla="*/ 23352 w 517"/>
              <a:gd name="T1" fmla="*/ 556853 h 1548"/>
              <a:gd name="T2" fmla="*/ 35567 w 517"/>
              <a:gd name="T3" fmla="*/ 550734 h 1548"/>
              <a:gd name="T4" fmla="*/ 47782 w 517"/>
              <a:gd name="T5" fmla="*/ 543895 h 1548"/>
              <a:gd name="T6" fmla="*/ 59278 w 517"/>
              <a:gd name="T7" fmla="*/ 536336 h 1548"/>
              <a:gd name="T8" fmla="*/ 70415 w 517"/>
              <a:gd name="T9" fmla="*/ 528057 h 1548"/>
              <a:gd name="T10" fmla="*/ 81552 w 517"/>
              <a:gd name="T11" fmla="*/ 519418 h 1548"/>
              <a:gd name="T12" fmla="*/ 91971 w 517"/>
              <a:gd name="T13" fmla="*/ 509699 h 1548"/>
              <a:gd name="T14" fmla="*/ 102030 w 517"/>
              <a:gd name="T15" fmla="*/ 499620 h 1548"/>
              <a:gd name="T16" fmla="*/ 111371 w 517"/>
              <a:gd name="T17" fmla="*/ 489181 h 1548"/>
              <a:gd name="T18" fmla="*/ 120712 w 517"/>
              <a:gd name="T19" fmla="*/ 478023 h 1548"/>
              <a:gd name="T20" fmla="*/ 128975 w 517"/>
              <a:gd name="T21" fmla="*/ 466504 h 1548"/>
              <a:gd name="T22" fmla="*/ 137238 w 517"/>
              <a:gd name="T23" fmla="*/ 454265 h 1548"/>
              <a:gd name="T24" fmla="*/ 144423 w 517"/>
              <a:gd name="T25" fmla="*/ 441667 h 1548"/>
              <a:gd name="T26" fmla="*/ 151608 w 517"/>
              <a:gd name="T27" fmla="*/ 428708 h 1548"/>
              <a:gd name="T28" fmla="*/ 157716 w 517"/>
              <a:gd name="T29" fmla="*/ 415390 h 1548"/>
              <a:gd name="T30" fmla="*/ 163464 w 517"/>
              <a:gd name="T31" fmla="*/ 401712 h 1548"/>
              <a:gd name="T32" fmla="*/ 168493 w 517"/>
              <a:gd name="T33" fmla="*/ 387673 h 1548"/>
              <a:gd name="T34" fmla="*/ 172805 w 517"/>
              <a:gd name="T35" fmla="*/ 373275 h 1548"/>
              <a:gd name="T36" fmla="*/ 176756 w 517"/>
              <a:gd name="T37" fmla="*/ 358877 h 1548"/>
              <a:gd name="T38" fmla="*/ 179631 w 517"/>
              <a:gd name="T39" fmla="*/ 344119 h 1548"/>
              <a:gd name="T40" fmla="*/ 182145 w 517"/>
              <a:gd name="T41" fmla="*/ 329000 h 1548"/>
              <a:gd name="T42" fmla="*/ 183942 w 517"/>
              <a:gd name="T43" fmla="*/ 314242 h 1548"/>
              <a:gd name="T44" fmla="*/ 185019 w 517"/>
              <a:gd name="T45" fmla="*/ 299124 h 1548"/>
              <a:gd name="T46" fmla="*/ 185379 w 517"/>
              <a:gd name="T47" fmla="*/ 284006 h 1548"/>
              <a:gd name="T48" fmla="*/ 185019 w 517"/>
              <a:gd name="T49" fmla="*/ 268888 h 1548"/>
              <a:gd name="T50" fmla="*/ 183942 w 517"/>
              <a:gd name="T51" fmla="*/ 253769 h 1548"/>
              <a:gd name="T52" fmla="*/ 182505 w 517"/>
              <a:gd name="T53" fmla="*/ 238651 h 1548"/>
              <a:gd name="T54" fmla="*/ 179990 w 517"/>
              <a:gd name="T55" fmla="*/ 223893 h 1548"/>
              <a:gd name="T56" fmla="*/ 177116 w 517"/>
              <a:gd name="T57" fmla="*/ 209135 h 1548"/>
              <a:gd name="T58" fmla="*/ 173523 w 517"/>
              <a:gd name="T59" fmla="*/ 194377 h 1548"/>
              <a:gd name="T60" fmla="*/ 169212 w 517"/>
              <a:gd name="T61" fmla="*/ 179978 h 1548"/>
              <a:gd name="T62" fmla="*/ 164182 w 517"/>
              <a:gd name="T63" fmla="*/ 165940 h 1548"/>
              <a:gd name="T64" fmla="*/ 158434 w 517"/>
              <a:gd name="T65" fmla="*/ 152262 h 1548"/>
              <a:gd name="T66" fmla="*/ 152327 w 517"/>
              <a:gd name="T67" fmla="*/ 138943 h 1548"/>
              <a:gd name="T68" fmla="*/ 145501 w 517"/>
              <a:gd name="T69" fmla="*/ 125985 h 1548"/>
              <a:gd name="T70" fmla="*/ 138316 w 517"/>
              <a:gd name="T71" fmla="*/ 113386 h 1548"/>
              <a:gd name="T72" fmla="*/ 130053 w 517"/>
              <a:gd name="T73" fmla="*/ 101148 h 1548"/>
              <a:gd name="T74" fmla="*/ 121790 w 517"/>
              <a:gd name="T75" fmla="*/ 89269 h 1548"/>
              <a:gd name="T76" fmla="*/ 112808 w 517"/>
              <a:gd name="T77" fmla="*/ 78111 h 1548"/>
              <a:gd name="T78" fmla="*/ 103108 w 517"/>
              <a:gd name="T79" fmla="*/ 67312 h 1548"/>
              <a:gd name="T80" fmla="*/ 93408 w 517"/>
              <a:gd name="T81" fmla="*/ 57233 h 1548"/>
              <a:gd name="T82" fmla="*/ 82989 w 517"/>
              <a:gd name="T83" fmla="*/ 47874 h 1548"/>
              <a:gd name="T84" fmla="*/ 71852 w 517"/>
              <a:gd name="T85" fmla="*/ 38875 h 1548"/>
              <a:gd name="T86" fmla="*/ 60715 w 517"/>
              <a:gd name="T87" fmla="*/ 30596 h 1548"/>
              <a:gd name="T88" fmla="*/ 49219 w 517"/>
              <a:gd name="T89" fmla="*/ 23037 h 1548"/>
              <a:gd name="T90" fmla="*/ 37363 w 517"/>
              <a:gd name="T91" fmla="*/ 16198 h 1548"/>
              <a:gd name="T92" fmla="*/ 25148 w 517"/>
              <a:gd name="T93" fmla="*/ 9719 h 1548"/>
              <a:gd name="T94" fmla="*/ 12574 w 517"/>
              <a:gd name="T95" fmla="*/ 4319 h 1548"/>
              <a:gd name="T96" fmla="*/ 0 w 517"/>
              <a:gd name="T97" fmla="*/ 0 h 15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7" h="1548">
                <a:moveTo>
                  <a:pt x="65" y="1547"/>
                </a:moveTo>
                <a:lnTo>
                  <a:pt x="99" y="1530"/>
                </a:lnTo>
                <a:lnTo>
                  <a:pt x="133" y="1511"/>
                </a:lnTo>
                <a:lnTo>
                  <a:pt x="165" y="1490"/>
                </a:lnTo>
                <a:lnTo>
                  <a:pt x="196" y="1467"/>
                </a:lnTo>
                <a:lnTo>
                  <a:pt x="227" y="1443"/>
                </a:lnTo>
                <a:lnTo>
                  <a:pt x="256" y="1416"/>
                </a:lnTo>
                <a:lnTo>
                  <a:pt x="284" y="1388"/>
                </a:lnTo>
                <a:lnTo>
                  <a:pt x="310" y="1359"/>
                </a:lnTo>
                <a:lnTo>
                  <a:pt x="336" y="1328"/>
                </a:lnTo>
                <a:lnTo>
                  <a:pt x="359" y="1296"/>
                </a:lnTo>
                <a:lnTo>
                  <a:pt x="382" y="1262"/>
                </a:lnTo>
                <a:lnTo>
                  <a:pt x="402" y="1227"/>
                </a:lnTo>
                <a:lnTo>
                  <a:pt x="422" y="1191"/>
                </a:lnTo>
                <a:lnTo>
                  <a:pt x="439" y="1154"/>
                </a:lnTo>
                <a:lnTo>
                  <a:pt x="455" y="1116"/>
                </a:lnTo>
                <a:lnTo>
                  <a:pt x="469" y="1077"/>
                </a:lnTo>
                <a:lnTo>
                  <a:pt x="481" y="1037"/>
                </a:lnTo>
                <a:lnTo>
                  <a:pt x="492" y="997"/>
                </a:lnTo>
                <a:lnTo>
                  <a:pt x="500" y="956"/>
                </a:lnTo>
                <a:lnTo>
                  <a:pt x="507" y="914"/>
                </a:lnTo>
                <a:lnTo>
                  <a:pt x="512" y="873"/>
                </a:lnTo>
                <a:lnTo>
                  <a:pt x="515" y="831"/>
                </a:lnTo>
                <a:lnTo>
                  <a:pt x="516" y="789"/>
                </a:lnTo>
                <a:lnTo>
                  <a:pt x="515" y="747"/>
                </a:lnTo>
                <a:lnTo>
                  <a:pt x="512" y="705"/>
                </a:lnTo>
                <a:lnTo>
                  <a:pt x="508" y="663"/>
                </a:lnTo>
                <a:lnTo>
                  <a:pt x="501" y="622"/>
                </a:lnTo>
                <a:lnTo>
                  <a:pt x="493" y="581"/>
                </a:lnTo>
                <a:lnTo>
                  <a:pt x="483" y="540"/>
                </a:lnTo>
                <a:lnTo>
                  <a:pt x="471" y="500"/>
                </a:lnTo>
                <a:lnTo>
                  <a:pt x="457" y="461"/>
                </a:lnTo>
                <a:lnTo>
                  <a:pt x="441" y="423"/>
                </a:lnTo>
                <a:lnTo>
                  <a:pt x="424" y="386"/>
                </a:lnTo>
                <a:lnTo>
                  <a:pt x="405" y="350"/>
                </a:lnTo>
                <a:lnTo>
                  <a:pt x="385" y="315"/>
                </a:lnTo>
                <a:lnTo>
                  <a:pt x="362" y="281"/>
                </a:lnTo>
                <a:lnTo>
                  <a:pt x="339" y="248"/>
                </a:lnTo>
                <a:lnTo>
                  <a:pt x="314" y="217"/>
                </a:lnTo>
                <a:lnTo>
                  <a:pt x="287" y="187"/>
                </a:lnTo>
                <a:lnTo>
                  <a:pt x="260" y="159"/>
                </a:lnTo>
                <a:lnTo>
                  <a:pt x="231" y="133"/>
                </a:lnTo>
                <a:lnTo>
                  <a:pt x="200" y="108"/>
                </a:lnTo>
                <a:lnTo>
                  <a:pt x="169" y="85"/>
                </a:lnTo>
                <a:lnTo>
                  <a:pt x="137" y="64"/>
                </a:lnTo>
                <a:lnTo>
                  <a:pt x="104" y="45"/>
                </a:lnTo>
                <a:lnTo>
                  <a:pt x="70" y="27"/>
                </a:lnTo>
                <a:lnTo>
                  <a:pt x="35" y="12"/>
                </a:lnTo>
                <a:lnTo>
                  <a:pt x="0" y="0"/>
                </a:lnTo>
              </a:path>
            </a:pathLst>
          </a:custGeom>
          <a:noFill/>
          <a:ln w="180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Line 9"/>
          <p:cNvSpPr>
            <a:spLocks noChangeShapeType="1"/>
          </p:cNvSpPr>
          <p:nvPr/>
        </p:nvSpPr>
        <p:spPr bwMode="auto">
          <a:xfrm>
            <a:off x="6843799" y="4811374"/>
            <a:ext cx="702964" cy="109539"/>
          </a:xfrm>
          <a:prstGeom prst="line">
            <a:avLst/>
          </a:prstGeom>
          <a:noFill/>
          <a:ln w="9360">
            <a:solidFill>
              <a:srgbClr val="00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8" name="Text Box 10"/>
          <p:cNvSpPr txBox="1">
            <a:spLocks noChangeArrowheads="1"/>
          </p:cNvSpPr>
          <p:nvPr/>
        </p:nvSpPr>
        <p:spPr bwMode="auto">
          <a:xfrm>
            <a:off x="7546763" y="4836404"/>
            <a:ext cx="1436887" cy="228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eaLnBrk="1" hangingPunct="1">
              <a:lnSpc>
                <a:spcPct val="93000"/>
              </a:lnSpc>
              <a:buClr>
                <a:srgbClr val="000000"/>
              </a:buClr>
              <a:buSzPct val="100000"/>
              <a:buFont typeface="Arial" charset="0"/>
              <a:buNone/>
            </a:pPr>
            <a:r>
              <a:rPr lang="en-GB" sz="1600" i="1" dirty="0">
                <a:solidFill>
                  <a:srgbClr val="000000"/>
                </a:solidFill>
                <a:latin typeface="Arial" charset="0"/>
                <a:cs typeface="Arial" charset="0"/>
              </a:rPr>
              <a:t>slope </a:t>
            </a:r>
            <a:r>
              <a:rPr lang="en-GB" sz="1600" i="1" dirty="0" smtClean="0">
                <a:solidFill>
                  <a:schemeClr val="tx1"/>
                </a:solidFill>
                <a:latin typeface="Arial" charset="0"/>
                <a:cs typeface="Arial" charset="0"/>
              </a:rPr>
              <a:t>β1</a:t>
            </a:r>
            <a:r>
              <a:rPr lang="en-GB" sz="1600" i="1" dirty="0" smtClean="0">
                <a:solidFill>
                  <a:srgbClr val="000000"/>
                </a:solidFill>
                <a:latin typeface="Arial" charset="0"/>
                <a:cs typeface="Arial" charset="0"/>
              </a:rPr>
              <a:t> </a:t>
            </a:r>
            <a:r>
              <a:rPr lang="en-GB" sz="1600" i="1" dirty="0">
                <a:solidFill>
                  <a:srgbClr val="000000"/>
                </a:solidFill>
                <a:latin typeface="Arial" charset="0"/>
                <a:cs typeface="Arial" charset="0"/>
              </a:rPr>
              <a:t>= 0.23</a:t>
            </a:r>
          </a:p>
        </p:txBody>
      </p:sp>
      <p:sp>
        <p:nvSpPr>
          <p:cNvPr id="19" name="Line 11"/>
          <p:cNvSpPr>
            <a:spLocks noChangeShapeType="1"/>
          </p:cNvSpPr>
          <p:nvPr/>
        </p:nvSpPr>
        <p:spPr bwMode="auto">
          <a:xfrm>
            <a:off x="5731955" y="5100300"/>
            <a:ext cx="1289" cy="438150"/>
          </a:xfrm>
          <a:prstGeom prst="line">
            <a:avLst/>
          </a:prstGeom>
          <a:noFill/>
          <a:ln w="9360">
            <a:solidFill>
              <a:srgbClr val="0000FF"/>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Text Box 12"/>
          <p:cNvSpPr txBox="1">
            <a:spLocks noChangeArrowheads="1"/>
          </p:cNvSpPr>
          <p:nvPr/>
        </p:nvSpPr>
        <p:spPr bwMode="auto">
          <a:xfrm>
            <a:off x="5791287" y="5244764"/>
            <a:ext cx="1809651" cy="228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algn="r">
              <a:lnSpc>
                <a:spcPct val="93000"/>
              </a:lnSpc>
              <a:buClr>
                <a:srgbClr val="000000"/>
              </a:buClr>
              <a:buSzPct val="100000"/>
            </a:pPr>
            <a:r>
              <a:rPr lang="en-GB" sz="1600" i="1" dirty="0">
                <a:solidFill>
                  <a:srgbClr val="FF0000"/>
                </a:solidFill>
                <a:latin typeface="Arial" charset="0"/>
              </a:rPr>
              <a:t>Intercept </a:t>
            </a:r>
            <a:r>
              <a:rPr lang="en-US" sz="1600" i="1" dirty="0" smtClean="0">
                <a:solidFill>
                  <a:srgbClr val="FF0000"/>
                </a:solidFill>
                <a:latin typeface="Arial" charset="0"/>
                <a:cs typeface="Courier New" charset="0"/>
              </a:rPr>
              <a:t>β0</a:t>
            </a:r>
            <a:r>
              <a:rPr lang="en-GB" sz="1600" i="1" dirty="0" smtClean="0">
                <a:solidFill>
                  <a:srgbClr val="FF0000"/>
                </a:solidFill>
                <a:latin typeface="Arial" charset="0"/>
              </a:rPr>
              <a:t> </a:t>
            </a:r>
            <a:r>
              <a:rPr lang="en-GB" sz="1600" i="1" dirty="0">
                <a:solidFill>
                  <a:srgbClr val="FF0000"/>
                </a:solidFill>
                <a:latin typeface="Arial" charset="0"/>
              </a:rPr>
              <a:t>= 54.5</a:t>
            </a:r>
            <a:r>
              <a:rPr lang="en-GB" sz="1600" i="1" dirty="0">
                <a:solidFill>
                  <a:srgbClr val="FF0000"/>
                </a:solidFill>
              </a:rPr>
              <a:t> </a:t>
            </a:r>
          </a:p>
        </p:txBody>
      </p:sp>
      <p:sp>
        <p:nvSpPr>
          <p:cNvPr id="21" name="Rectangle 17"/>
          <p:cNvSpPr txBox="1">
            <a:spLocks noChangeArrowheads="1"/>
          </p:cNvSpPr>
          <p:nvPr/>
        </p:nvSpPr>
        <p:spPr>
          <a:xfrm>
            <a:off x="565453" y="1989140"/>
            <a:ext cx="4537746" cy="40274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pPr>
            <a:r>
              <a:rPr lang="en-US" sz="2000" b="1" dirty="0">
                <a:solidFill>
                  <a:srgbClr val="FF0000"/>
                </a:solidFill>
                <a:cs typeface="Courier New" charset="0"/>
              </a:rPr>
              <a:t>β</a:t>
            </a:r>
            <a:r>
              <a:rPr lang="en-US" sz="2000" b="1" dirty="0" smtClean="0">
                <a:solidFill>
                  <a:srgbClr val="FF0000"/>
                </a:solidFill>
                <a:cs typeface="Courier New" charset="0"/>
              </a:rPr>
              <a:t>0: intercept (constant)</a:t>
            </a:r>
          </a:p>
          <a:p>
            <a:pPr lvl="1">
              <a:lnSpc>
                <a:spcPct val="93000"/>
              </a:lnSpc>
            </a:pPr>
            <a:r>
              <a:rPr lang="en-US" sz="2000" dirty="0" smtClean="0">
                <a:cs typeface="Courier New" charset="0"/>
              </a:rPr>
              <a:t>Value of Y when X=0</a:t>
            </a:r>
          </a:p>
        </p:txBody>
      </p:sp>
      <p:sp>
        <p:nvSpPr>
          <p:cNvPr id="3" name="TextBox 2"/>
          <p:cNvSpPr txBox="1"/>
          <p:nvPr/>
        </p:nvSpPr>
        <p:spPr>
          <a:xfrm>
            <a:off x="6367720" y="766298"/>
            <a:ext cx="3449253" cy="523220"/>
          </a:xfrm>
          <a:prstGeom prst="rect">
            <a:avLst/>
          </a:prstGeom>
          <a:noFill/>
        </p:spPr>
        <p:txBody>
          <a:bodyPr wrap="square" rtlCol="0">
            <a:spAutoFit/>
          </a:bodyPr>
          <a:lstStyle/>
          <a:p>
            <a:r>
              <a:rPr lang="en-US" sz="2800" b="1" dirty="0" smtClean="0"/>
              <a:t>Y</a:t>
            </a:r>
            <a:r>
              <a:rPr lang="en-US" sz="2800" b="1" baseline="-25000" dirty="0" smtClean="0"/>
              <a:t>i</a:t>
            </a:r>
            <a:r>
              <a:rPr lang="en-US" sz="2800" b="1" dirty="0" smtClean="0"/>
              <a:t> = </a:t>
            </a:r>
            <a:r>
              <a:rPr lang="en-US" sz="2800" b="1" dirty="0" smtClean="0">
                <a:solidFill>
                  <a:srgbClr val="FF0000"/>
                </a:solidFill>
                <a:latin typeface="Arial" charset="0"/>
                <a:cs typeface="Courier New" charset="0"/>
              </a:rPr>
              <a:t>β0</a:t>
            </a:r>
            <a:r>
              <a:rPr lang="en-US" sz="2800" b="1" dirty="0" smtClean="0">
                <a:latin typeface="Arial" charset="0"/>
                <a:cs typeface="Courier New" charset="0"/>
              </a:rPr>
              <a:t> + β1</a:t>
            </a:r>
            <a:r>
              <a:rPr lang="en-US" sz="2800" b="1" baseline="-25000" dirty="0" smtClean="0">
                <a:latin typeface="Arial" charset="0"/>
                <a:cs typeface="Courier New" charset="0"/>
              </a:rPr>
              <a:t>i</a:t>
            </a:r>
            <a:r>
              <a:rPr lang="en-US" sz="2800" b="1" dirty="0" smtClean="0">
                <a:latin typeface="Arial" charset="0"/>
                <a:cs typeface="Courier New" charset="0"/>
              </a:rPr>
              <a:t>X1</a:t>
            </a:r>
            <a:r>
              <a:rPr lang="en-US" sz="2800" b="1" baseline="-25000" dirty="0" smtClean="0">
                <a:latin typeface="Arial" charset="0"/>
                <a:cs typeface="Courier New" charset="0"/>
              </a:rPr>
              <a:t>i</a:t>
            </a:r>
            <a:r>
              <a:rPr lang="en-US" sz="2800" b="1" dirty="0" smtClean="0">
                <a:latin typeface="Arial" charset="0"/>
                <a:cs typeface="Courier New" charset="0"/>
              </a:rPr>
              <a:t> + </a:t>
            </a:r>
            <a:r>
              <a:rPr lang="en-US" sz="2800" b="1" i="1" dirty="0" err="1" smtClean="0">
                <a:latin typeface="Arial" charset="0"/>
                <a:cs typeface="Courier New" charset="0"/>
              </a:rPr>
              <a:t>ε</a:t>
            </a:r>
            <a:r>
              <a:rPr lang="en-US" sz="2800" b="1" i="1" baseline="-25000" dirty="0" err="1" smtClean="0">
                <a:latin typeface="Arial" charset="0"/>
                <a:cs typeface="Courier New" charset="0"/>
              </a:rPr>
              <a:t>i</a:t>
            </a:r>
            <a:r>
              <a:rPr lang="en-US" sz="2800" b="1" dirty="0" smtClean="0">
                <a:latin typeface="Arial" charset="0"/>
                <a:cs typeface="Courier New" charset="0"/>
              </a:rPr>
              <a:t> </a:t>
            </a:r>
            <a:r>
              <a:rPr lang="en-US" sz="2800" b="1" dirty="0" smtClean="0"/>
              <a:t> </a:t>
            </a:r>
            <a:endParaRPr lang="en-US" sz="2800" b="1" dirty="0"/>
          </a:p>
        </p:txBody>
      </p:sp>
    </p:spTree>
    <p:extLst>
      <p:ext uri="{BB962C8B-B14F-4D97-AF65-F5344CB8AC3E}">
        <p14:creationId xmlns:p14="http://schemas.microsoft.com/office/powerpoint/2010/main" val="2327792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GLM = Linear Regression</a:t>
            </a:r>
            <a:endParaRPr lang="en-GB"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655" y="2003088"/>
            <a:ext cx="4057848" cy="4068762"/>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Line 3"/>
          <p:cNvSpPr>
            <a:spLocks noChangeShapeType="1"/>
          </p:cNvSpPr>
          <p:nvPr/>
        </p:nvSpPr>
        <p:spPr bwMode="auto">
          <a:xfrm flipV="1">
            <a:off x="5615868" y="3011150"/>
            <a:ext cx="3367782" cy="2012950"/>
          </a:xfrm>
          <a:prstGeom prst="line">
            <a:avLst/>
          </a:prstGeom>
          <a:noFill/>
          <a:ln w="36000">
            <a:solidFill>
              <a:srgbClr val="0000FF"/>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Line 5"/>
          <p:cNvSpPr>
            <a:spLocks noChangeShapeType="1"/>
          </p:cNvSpPr>
          <p:nvPr/>
        </p:nvSpPr>
        <p:spPr bwMode="auto">
          <a:xfrm flipH="1" flipV="1">
            <a:off x="6785756" y="3371515"/>
            <a:ext cx="546894" cy="541337"/>
          </a:xfrm>
          <a:prstGeom prst="line">
            <a:avLst/>
          </a:prstGeom>
          <a:noFill/>
          <a:ln w="9360">
            <a:solidFill>
              <a:srgbClr val="00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4" name="Text Box 6"/>
          <p:cNvSpPr txBox="1">
            <a:spLocks noChangeArrowheads="1"/>
          </p:cNvSpPr>
          <p:nvPr/>
        </p:nvSpPr>
        <p:spPr bwMode="auto">
          <a:xfrm>
            <a:off x="5731954" y="2579352"/>
            <a:ext cx="1688405" cy="1034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eaLnBrk="1" hangingPunct="1">
              <a:lnSpc>
                <a:spcPct val="93000"/>
              </a:lnSpc>
              <a:buClr>
                <a:srgbClr val="000000"/>
              </a:buClr>
              <a:buSzPct val="100000"/>
              <a:buFont typeface="Arial" charset="0"/>
              <a:buNone/>
            </a:pPr>
            <a:r>
              <a:rPr lang="en-GB" sz="2400" i="1" dirty="0">
                <a:solidFill>
                  <a:schemeClr val="tx1"/>
                </a:solidFill>
                <a:latin typeface="+mn-lt"/>
              </a:rPr>
              <a:t>T</a:t>
            </a:r>
            <a:r>
              <a:rPr lang="en-GB" sz="2400" i="1" dirty="0" smtClean="0">
                <a:solidFill>
                  <a:schemeClr val="tx1"/>
                </a:solidFill>
                <a:latin typeface="+mn-lt"/>
              </a:rPr>
              <a:t>his </a:t>
            </a:r>
            <a:r>
              <a:rPr lang="en-GB" sz="2400" i="1" dirty="0">
                <a:solidFill>
                  <a:schemeClr val="tx1"/>
                </a:solidFill>
                <a:latin typeface="+mn-lt"/>
              </a:rPr>
              <a:t>line is a 'model' of the data</a:t>
            </a:r>
          </a:p>
        </p:txBody>
      </p:sp>
      <p:sp>
        <p:nvSpPr>
          <p:cNvPr id="15" name="Line 7"/>
          <p:cNvSpPr>
            <a:spLocks noChangeShapeType="1"/>
          </p:cNvSpPr>
          <p:nvPr/>
        </p:nvSpPr>
        <p:spPr bwMode="auto">
          <a:xfrm>
            <a:off x="5731954" y="5028865"/>
            <a:ext cx="1413669" cy="1587"/>
          </a:xfrm>
          <a:prstGeom prst="line">
            <a:avLst/>
          </a:prstGeom>
          <a:noFill/>
          <a:ln w="180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Freeform 8"/>
          <p:cNvSpPr>
            <a:spLocks noChangeArrowheads="1"/>
          </p:cNvSpPr>
          <p:nvPr/>
        </p:nvSpPr>
        <p:spPr bwMode="auto">
          <a:xfrm>
            <a:off x="6610336" y="4452602"/>
            <a:ext cx="150913" cy="557213"/>
          </a:xfrm>
          <a:custGeom>
            <a:avLst/>
            <a:gdLst>
              <a:gd name="T0" fmla="*/ 23352 w 517"/>
              <a:gd name="T1" fmla="*/ 556853 h 1548"/>
              <a:gd name="T2" fmla="*/ 35567 w 517"/>
              <a:gd name="T3" fmla="*/ 550734 h 1548"/>
              <a:gd name="T4" fmla="*/ 47782 w 517"/>
              <a:gd name="T5" fmla="*/ 543895 h 1548"/>
              <a:gd name="T6" fmla="*/ 59278 w 517"/>
              <a:gd name="T7" fmla="*/ 536336 h 1548"/>
              <a:gd name="T8" fmla="*/ 70415 w 517"/>
              <a:gd name="T9" fmla="*/ 528057 h 1548"/>
              <a:gd name="T10" fmla="*/ 81552 w 517"/>
              <a:gd name="T11" fmla="*/ 519418 h 1548"/>
              <a:gd name="T12" fmla="*/ 91971 w 517"/>
              <a:gd name="T13" fmla="*/ 509699 h 1548"/>
              <a:gd name="T14" fmla="*/ 102030 w 517"/>
              <a:gd name="T15" fmla="*/ 499620 h 1548"/>
              <a:gd name="T16" fmla="*/ 111371 w 517"/>
              <a:gd name="T17" fmla="*/ 489181 h 1548"/>
              <a:gd name="T18" fmla="*/ 120712 w 517"/>
              <a:gd name="T19" fmla="*/ 478023 h 1548"/>
              <a:gd name="T20" fmla="*/ 128975 w 517"/>
              <a:gd name="T21" fmla="*/ 466504 h 1548"/>
              <a:gd name="T22" fmla="*/ 137238 w 517"/>
              <a:gd name="T23" fmla="*/ 454265 h 1548"/>
              <a:gd name="T24" fmla="*/ 144423 w 517"/>
              <a:gd name="T25" fmla="*/ 441667 h 1548"/>
              <a:gd name="T26" fmla="*/ 151608 w 517"/>
              <a:gd name="T27" fmla="*/ 428708 h 1548"/>
              <a:gd name="T28" fmla="*/ 157716 w 517"/>
              <a:gd name="T29" fmla="*/ 415390 h 1548"/>
              <a:gd name="T30" fmla="*/ 163464 w 517"/>
              <a:gd name="T31" fmla="*/ 401712 h 1548"/>
              <a:gd name="T32" fmla="*/ 168493 w 517"/>
              <a:gd name="T33" fmla="*/ 387673 h 1548"/>
              <a:gd name="T34" fmla="*/ 172805 w 517"/>
              <a:gd name="T35" fmla="*/ 373275 h 1548"/>
              <a:gd name="T36" fmla="*/ 176756 w 517"/>
              <a:gd name="T37" fmla="*/ 358877 h 1548"/>
              <a:gd name="T38" fmla="*/ 179631 w 517"/>
              <a:gd name="T39" fmla="*/ 344119 h 1548"/>
              <a:gd name="T40" fmla="*/ 182145 w 517"/>
              <a:gd name="T41" fmla="*/ 329000 h 1548"/>
              <a:gd name="T42" fmla="*/ 183942 w 517"/>
              <a:gd name="T43" fmla="*/ 314242 h 1548"/>
              <a:gd name="T44" fmla="*/ 185019 w 517"/>
              <a:gd name="T45" fmla="*/ 299124 h 1548"/>
              <a:gd name="T46" fmla="*/ 185379 w 517"/>
              <a:gd name="T47" fmla="*/ 284006 h 1548"/>
              <a:gd name="T48" fmla="*/ 185019 w 517"/>
              <a:gd name="T49" fmla="*/ 268888 h 1548"/>
              <a:gd name="T50" fmla="*/ 183942 w 517"/>
              <a:gd name="T51" fmla="*/ 253769 h 1548"/>
              <a:gd name="T52" fmla="*/ 182505 w 517"/>
              <a:gd name="T53" fmla="*/ 238651 h 1548"/>
              <a:gd name="T54" fmla="*/ 179990 w 517"/>
              <a:gd name="T55" fmla="*/ 223893 h 1548"/>
              <a:gd name="T56" fmla="*/ 177116 w 517"/>
              <a:gd name="T57" fmla="*/ 209135 h 1548"/>
              <a:gd name="T58" fmla="*/ 173523 w 517"/>
              <a:gd name="T59" fmla="*/ 194377 h 1548"/>
              <a:gd name="T60" fmla="*/ 169212 w 517"/>
              <a:gd name="T61" fmla="*/ 179978 h 1548"/>
              <a:gd name="T62" fmla="*/ 164182 w 517"/>
              <a:gd name="T63" fmla="*/ 165940 h 1548"/>
              <a:gd name="T64" fmla="*/ 158434 w 517"/>
              <a:gd name="T65" fmla="*/ 152262 h 1548"/>
              <a:gd name="T66" fmla="*/ 152327 w 517"/>
              <a:gd name="T67" fmla="*/ 138943 h 1548"/>
              <a:gd name="T68" fmla="*/ 145501 w 517"/>
              <a:gd name="T69" fmla="*/ 125985 h 1548"/>
              <a:gd name="T70" fmla="*/ 138316 w 517"/>
              <a:gd name="T71" fmla="*/ 113386 h 1548"/>
              <a:gd name="T72" fmla="*/ 130053 w 517"/>
              <a:gd name="T73" fmla="*/ 101148 h 1548"/>
              <a:gd name="T74" fmla="*/ 121790 w 517"/>
              <a:gd name="T75" fmla="*/ 89269 h 1548"/>
              <a:gd name="T76" fmla="*/ 112808 w 517"/>
              <a:gd name="T77" fmla="*/ 78111 h 1548"/>
              <a:gd name="T78" fmla="*/ 103108 w 517"/>
              <a:gd name="T79" fmla="*/ 67312 h 1548"/>
              <a:gd name="T80" fmla="*/ 93408 w 517"/>
              <a:gd name="T81" fmla="*/ 57233 h 1548"/>
              <a:gd name="T82" fmla="*/ 82989 w 517"/>
              <a:gd name="T83" fmla="*/ 47874 h 1548"/>
              <a:gd name="T84" fmla="*/ 71852 w 517"/>
              <a:gd name="T85" fmla="*/ 38875 h 1548"/>
              <a:gd name="T86" fmla="*/ 60715 w 517"/>
              <a:gd name="T87" fmla="*/ 30596 h 1548"/>
              <a:gd name="T88" fmla="*/ 49219 w 517"/>
              <a:gd name="T89" fmla="*/ 23037 h 1548"/>
              <a:gd name="T90" fmla="*/ 37363 w 517"/>
              <a:gd name="T91" fmla="*/ 16198 h 1548"/>
              <a:gd name="T92" fmla="*/ 25148 w 517"/>
              <a:gd name="T93" fmla="*/ 9719 h 1548"/>
              <a:gd name="T94" fmla="*/ 12574 w 517"/>
              <a:gd name="T95" fmla="*/ 4319 h 1548"/>
              <a:gd name="T96" fmla="*/ 0 w 517"/>
              <a:gd name="T97" fmla="*/ 0 h 15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7" h="1548">
                <a:moveTo>
                  <a:pt x="65" y="1547"/>
                </a:moveTo>
                <a:lnTo>
                  <a:pt x="99" y="1530"/>
                </a:lnTo>
                <a:lnTo>
                  <a:pt x="133" y="1511"/>
                </a:lnTo>
                <a:lnTo>
                  <a:pt x="165" y="1490"/>
                </a:lnTo>
                <a:lnTo>
                  <a:pt x="196" y="1467"/>
                </a:lnTo>
                <a:lnTo>
                  <a:pt x="227" y="1443"/>
                </a:lnTo>
                <a:lnTo>
                  <a:pt x="256" y="1416"/>
                </a:lnTo>
                <a:lnTo>
                  <a:pt x="284" y="1388"/>
                </a:lnTo>
                <a:lnTo>
                  <a:pt x="310" y="1359"/>
                </a:lnTo>
                <a:lnTo>
                  <a:pt x="336" y="1328"/>
                </a:lnTo>
                <a:lnTo>
                  <a:pt x="359" y="1296"/>
                </a:lnTo>
                <a:lnTo>
                  <a:pt x="382" y="1262"/>
                </a:lnTo>
                <a:lnTo>
                  <a:pt x="402" y="1227"/>
                </a:lnTo>
                <a:lnTo>
                  <a:pt x="422" y="1191"/>
                </a:lnTo>
                <a:lnTo>
                  <a:pt x="439" y="1154"/>
                </a:lnTo>
                <a:lnTo>
                  <a:pt x="455" y="1116"/>
                </a:lnTo>
                <a:lnTo>
                  <a:pt x="469" y="1077"/>
                </a:lnTo>
                <a:lnTo>
                  <a:pt x="481" y="1037"/>
                </a:lnTo>
                <a:lnTo>
                  <a:pt x="492" y="997"/>
                </a:lnTo>
                <a:lnTo>
                  <a:pt x="500" y="956"/>
                </a:lnTo>
                <a:lnTo>
                  <a:pt x="507" y="914"/>
                </a:lnTo>
                <a:lnTo>
                  <a:pt x="512" y="873"/>
                </a:lnTo>
                <a:lnTo>
                  <a:pt x="515" y="831"/>
                </a:lnTo>
                <a:lnTo>
                  <a:pt x="516" y="789"/>
                </a:lnTo>
                <a:lnTo>
                  <a:pt x="515" y="747"/>
                </a:lnTo>
                <a:lnTo>
                  <a:pt x="512" y="705"/>
                </a:lnTo>
                <a:lnTo>
                  <a:pt x="508" y="663"/>
                </a:lnTo>
                <a:lnTo>
                  <a:pt x="501" y="622"/>
                </a:lnTo>
                <a:lnTo>
                  <a:pt x="493" y="581"/>
                </a:lnTo>
                <a:lnTo>
                  <a:pt x="483" y="540"/>
                </a:lnTo>
                <a:lnTo>
                  <a:pt x="471" y="500"/>
                </a:lnTo>
                <a:lnTo>
                  <a:pt x="457" y="461"/>
                </a:lnTo>
                <a:lnTo>
                  <a:pt x="441" y="423"/>
                </a:lnTo>
                <a:lnTo>
                  <a:pt x="424" y="386"/>
                </a:lnTo>
                <a:lnTo>
                  <a:pt x="405" y="350"/>
                </a:lnTo>
                <a:lnTo>
                  <a:pt x="385" y="315"/>
                </a:lnTo>
                <a:lnTo>
                  <a:pt x="362" y="281"/>
                </a:lnTo>
                <a:lnTo>
                  <a:pt x="339" y="248"/>
                </a:lnTo>
                <a:lnTo>
                  <a:pt x="314" y="217"/>
                </a:lnTo>
                <a:lnTo>
                  <a:pt x="287" y="187"/>
                </a:lnTo>
                <a:lnTo>
                  <a:pt x="260" y="159"/>
                </a:lnTo>
                <a:lnTo>
                  <a:pt x="231" y="133"/>
                </a:lnTo>
                <a:lnTo>
                  <a:pt x="200" y="108"/>
                </a:lnTo>
                <a:lnTo>
                  <a:pt x="169" y="85"/>
                </a:lnTo>
                <a:lnTo>
                  <a:pt x="137" y="64"/>
                </a:lnTo>
                <a:lnTo>
                  <a:pt x="104" y="45"/>
                </a:lnTo>
                <a:lnTo>
                  <a:pt x="70" y="27"/>
                </a:lnTo>
                <a:lnTo>
                  <a:pt x="35" y="12"/>
                </a:lnTo>
                <a:lnTo>
                  <a:pt x="0" y="0"/>
                </a:lnTo>
              </a:path>
            </a:pathLst>
          </a:custGeom>
          <a:noFill/>
          <a:ln w="180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Line 9"/>
          <p:cNvSpPr>
            <a:spLocks noChangeShapeType="1"/>
          </p:cNvSpPr>
          <p:nvPr/>
        </p:nvSpPr>
        <p:spPr bwMode="auto">
          <a:xfrm>
            <a:off x="6843799" y="4811374"/>
            <a:ext cx="702964" cy="109539"/>
          </a:xfrm>
          <a:prstGeom prst="line">
            <a:avLst/>
          </a:prstGeom>
          <a:noFill/>
          <a:ln w="9360">
            <a:solidFill>
              <a:srgbClr val="00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8" name="Text Box 10"/>
          <p:cNvSpPr txBox="1">
            <a:spLocks noChangeArrowheads="1"/>
          </p:cNvSpPr>
          <p:nvPr/>
        </p:nvSpPr>
        <p:spPr bwMode="auto">
          <a:xfrm>
            <a:off x="7546763" y="4836404"/>
            <a:ext cx="1436887" cy="228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eaLnBrk="1" hangingPunct="1">
              <a:lnSpc>
                <a:spcPct val="93000"/>
              </a:lnSpc>
              <a:buClr>
                <a:srgbClr val="000000"/>
              </a:buClr>
              <a:buSzPct val="100000"/>
              <a:buFont typeface="Arial" charset="0"/>
              <a:buNone/>
            </a:pPr>
            <a:r>
              <a:rPr lang="en-GB" sz="1600" i="1" dirty="0">
                <a:solidFill>
                  <a:srgbClr val="FF0000"/>
                </a:solidFill>
                <a:latin typeface="Arial" charset="0"/>
                <a:cs typeface="Arial" charset="0"/>
              </a:rPr>
              <a:t>slope </a:t>
            </a:r>
            <a:r>
              <a:rPr lang="en-GB" sz="1600" i="1" dirty="0" smtClean="0">
                <a:solidFill>
                  <a:srgbClr val="FF0000"/>
                </a:solidFill>
                <a:latin typeface="Arial" charset="0"/>
                <a:cs typeface="Arial" charset="0"/>
              </a:rPr>
              <a:t>β1 </a:t>
            </a:r>
            <a:r>
              <a:rPr lang="en-GB" sz="1600" i="1" dirty="0">
                <a:solidFill>
                  <a:srgbClr val="FF0000"/>
                </a:solidFill>
                <a:latin typeface="Arial" charset="0"/>
                <a:cs typeface="Arial" charset="0"/>
              </a:rPr>
              <a:t>= 0.23</a:t>
            </a:r>
          </a:p>
        </p:txBody>
      </p:sp>
      <p:sp>
        <p:nvSpPr>
          <p:cNvPr id="19" name="Line 11"/>
          <p:cNvSpPr>
            <a:spLocks noChangeShapeType="1"/>
          </p:cNvSpPr>
          <p:nvPr/>
        </p:nvSpPr>
        <p:spPr bwMode="auto">
          <a:xfrm>
            <a:off x="5731955" y="5100300"/>
            <a:ext cx="1289" cy="438150"/>
          </a:xfrm>
          <a:prstGeom prst="line">
            <a:avLst/>
          </a:prstGeom>
          <a:noFill/>
          <a:ln w="9360">
            <a:solidFill>
              <a:srgbClr val="0000FF"/>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Text Box 12"/>
          <p:cNvSpPr txBox="1">
            <a:spLocks noChangeArrowheads="1"/>
          </p:cNvSpPr>
          <p:nvPr/>
        </p:nvSpPr>
        <p:spPr bwMode="auto">
          <a:xfrm>
            <a:off x="5791287" y="5244764"/>
            <a:ext cx="1809651" cy="228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algn="r">
              <a:lnSpc>
                <a:spcPct val="93000"/>
              </a:lnSpc>
              <a:buClr>
                <a:srgbClr val="000000"/>
              </a:buClr>
              <a:buSzPct val="100000"/>
            </a:pPr>
            <a:r>
              <a:rPr lang="en-GB" sz="1600" i="1" dirty="0">
                <a:solidFill>
                  <a:schemeClr val="tx1"/>
                </a:solidFill>
                <a:latin typeface="Arial" charset="0"/>
              </a:rPr>
              <a:t>Intercept </a:t>
            </a:r>
            <a:r>
              <a:rPr lang="en-US" sz="1600" i="1" dirty="0" smtClean="0">
                <a:solidFill>
                  <a:schemeClr val="tx1"/>
                </a:solidFill>
                <a:latin typeface="Arial" charset="0"/>
                <a:cs typeface="Courier New" charset="0"/>
              </a:rPr>
              <a:t>β0</a:t>
            </a:r>
            <a:r>
              <a:rPr lang="en-GB" sz="1600" i="1" dirty="0" smtClean="0">
                <a:solidFill>
                  <a:schemeClr val="tx2"/>
                </a:solidFill>
                <a:latin typeface="Arial" charset="0"/>
              </a:rPr>
              <a:t> </a:t>
            </a:r>
            <a:r>
              <a:rPr lang="en-GB" sz="1600" i="1" dirty="0">
                <a:solidFill>
                  <a:schemeClr val="tx1"/>
                </a:solidFill>
                <a:latin typeface="Arial" charset="0"/>
              </a:rPr>
              <a:t>= 54.5</a:t>
            </a:r>
            <a:r>
              <a:rPr lang="en-GB" sz="1600" i="1" dirty="0">
                <a:solidFill>
                  <a:schemeClr val="tx1"/>
                </a:solidFill>
              </a:rPr>
              <a:t> </a:t>
            </a:r>
          </a:p>
        </p:txBody>
      </p:sp>
      <p:sp>
        <p:nvSpPr>
          <p:cNvPr id="21" name="Rectangle 17"/>
          <p:cNvSpPr txBox="1">
            <a:spLocks noChangeArrowheads="1"/>
          </p:cNvSpPr>
          <p:nvPr/>
        </p:nvSpPr>
        <p:spPr>
          <a:xfrm>
            <a:off x="569886" y="1690690"/>
            <a:ext cx="4537746" cy="40274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pPr>
            <a:r>
              <a:rPr lang="en-US" sz="2000" b="1" dirty="0">
                <a:cs typeface="Courier New" charset="0"/>
              </a:rPr>
              <a:t>β</a:t>
            </a:r>
            <a:r>
              <a:rPr lang="en-US" sz="2000" b="1" dirty="0" smtClean="0">
                <a:cs typeface="Courier New" charset="0"/>
              </a:rPr>
              <a:t>0: intercept (constant)</a:t>
            </a:r>
          </a:p>
          <a:p>
            <a:pPr lvl="1">
              <a:lnSpc>
                <a:spcPct val="93000"/>
              </a:lnSpc>
            </a:pPr>
            <a:r>
              <a:rPr lang="en-US" sz="2000" dirty="0" smtClean="0">
                <a:cs typeface="Courier New" charset="0"/>
              </a:rPr>
              <a:t>Value of Y when X=0</a:t>
            </a:r>
          </a:p>
          <a:p>
            <a:pPr>
              <a:lnSpc>
                <a:spcPct val="93000"/>
              </a:lnSpc>
            </a:pPr>
            <a:r>
              <a:rPr lang="en-US" sz="2000" b="1" dirty="0" smtClean="0">
                <a:solidFill>
                  <a:srgbClr val="FF0000"/>
                </a:solidFill>
                <a:cs typeface="Courier New" charset="0"/>
              </a:rPr>
              <a:t>β1: slope of line relating x to y</a:t>
            </a:r>
          </a:p>
          <a:p>
            <a:pPr lvl="1">
              <a:lnSpc>
                <a:spcPct val="93000"/>
              </a:lnSpc>
            </a:pPr>
            <a:r>
              <a:rPr lang="en-US" sz="2000" dirty="0" smtClean="0">
                <a:cs typeface="Courier New" charset="0"/>
              </a:rPr>
              <a:t>For every 1 unit change in X what is the predicted change in Y?</a:t>
            </a:r>
          </a:p>
        </p:txBody>
      </p:sp>
      <p:sp>
        <p:nvSpPr>
          <p:cNvPr id="3" name="TextBox 2"/>
          <p:cNvSpPr txBox="1"/>
          <p:nvPr/>
        </p:nvSpPr>
        <p:spPr>
          <a:xfrm>
            <a:off x="6367720" y="766298"/>
            <a:ext cx="3449253" cy="523220"/>
          </a:xfrm>
          <a:prstGeom prst="rect">
            <a:avLst/>
          </a:prstGeom>
          <a:noFill/>
        </p:spPr>
        <p:txBody>
          <a:bodyPr wrap="square" rtlCol="0">
            <a:spAutoFit/>
          </a:bodyPr>
          <a:lstStyle/>
          <a:p>
            <a:r>
              <a:rPr lang="en-US" sz="2800" b="1" dirty="0" smtClean="0"/>
              <a:t>Y</a:t>
            </a:r>
            <a:r>
              <a:rPr lang="en-US" sz="2800" b="1" baseline="-25000" dirty="0" smtClean="0"/>
              <a:t>i</a:t>
            </a:r>
            <a:r>
              <a:rPr lang="en-US" sz="2800" b="1" dirty="0" smtClean="0"/>
              <a:t> = </a:t>
            </a:r>
            <a:r>
              <a:rPr lang="en-US" sz="2800" b="1" dirty="0" smtClean="0">
                <a:latin typeface="Arial" charset="0"/>
                <a:cs typeface="Courier New" charset="0"/>
              </a:rPr>
              <a:t>β0 + </a:t>
            </a:r>
            <a:r>
              <a:rPr lang="en-US" sz="2800" b="1" dirty="0" smtClean="0">
                <a:solidFill>
                  <a:srgbClr val="FF0000"/>
                </a:solidFill>
                <a:latin typeface="Arial" charset="0"/>
                <a:cs typeface="Courier New" charset="0"/>
              </a:rPr>
              <a:t>β1</a:t>
            </a:r>
            <a:r>
              <a:rPr lang="en-US" sz="2800" b="1" baseline="-25000" dirty="0" smtClean="0">
                <a:solidFill>
                  <a:srgbClr val="FF0000"/>
                </a:solidFill>
                <a:latin typeface="Arial" charset="0"/>
                <a:cs typeface="Courier New" charset="0"/>
              </a:rPr>
              <a:t>i</a:t>
            </a:r>
            <a:r>
              <a:rPr lang="en-US" sz="2800" b="1" dirty="0" smtClean="0">
                <a:latin typeface="Arial" charset="0"/>
                <a:cs typeface="Courier New" charset="0"/>
              </a:rPr>
              <a:t>X1</a:t>
            </a:r>
            <a:r>
              <a:rPr lang="en-US" sz="2800" b="1" baseline="-25000" dirty="0" smtClean="0">
                <a:latin typeface="Arial" charset="0"/>
                <a:cs typeface="Courier New" charset="0"/>
              </a:rPr>
              <a:t>i</a:t>
            </a:r>
            <a:r>
              <a:rPr lang="en-US" sz="2800" b="1" dirty="0" smtClean="0">
                <a:latin typeface="Arial" charset="0"/>
                <a:cs typeface="Courier New" charset="0"/>
              </a:rPr>
              <a:t> + </a:t>
            </a:r>
            <a:r>
              <a:rPr lang="en-US" sz="2800" b="1" i="1" dirty="0" err="1" smtClean="0">
                <a:latin typeface="Arial" charset="0"/>
                <a:cs typeface="Courier New" charset="0"/>
              </a:rPr>
              <a:t>ε</a:t>
            </a:r>
            <a:r>
              <a:rPr lang="en-US" sz="2800" b="1" i="1" baseline="-25000" dirty="0" err="1" smtClean="0">
                <a:latin typeface="Arial" charset="0"/>
                <a:cs typeface="Courier New" charset="0"/>
              </a:rPr>
              <a:t>i</a:t>
            </a:r>
            <a:r>
              <a:rPr lang="en-US" sz="2800" b="1" dirty="0" smtClean="0">
                <a:latin typeface="Arial" charset="0"/>
                <a:cs typeface="Courier New" charset="0"/>
              </a:rPr>
              <a:t> </a:t>
            </a:r>
            <a:r>
              <a:rPr lang="en-US" sz="2800" b="1" dirty="0" smtClean="0"/>
              <a:t> </a:t>
            </a:r>
            <a:endParaRPr lang="en-US" sz="2800" b="1" dirty="0"/>
          </a:p>
        </p:txBody>
      </p:sp>
    </p:spTree>
    <p:extLst>
      <p:ext uri="{BB962C8B-B14F-4D97-AF65-F5344CB8AC3E}">
        <p14:creationId xmlns:p14="http://schemas.microsoft.com/office/powerpoint/2010/main" val="2678125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GLM = Linear Regression</a:t>
            </a:r>
            <a:endParaRPr lang="en-GB"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50"/>
          <a:stretch/>
        </p:blipFill>
        <p:spPr bwMode="auto">
          <a:xfrm>
            <a:off x="5147655" y="2281806"/>
            <a:ext cx="4057848" cy="3790044"/>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Line 3"/>
          <p:cNvSpPr>
            <a:spLocks noChangeShapeType="1"/>
          </p:cNvSpPr>
          <p:nvPr/>
        </p:nvSpPr>
        <p:spPr bwMode="auto">
          <a:xfrm flipV="1">
            <a:off x="5615868" y="3011150"/>
            <a:ext cx="3367782" cy="2012950"/>
          </a:xfrm>
          <a:prstGeom prst="line">
            <a:avLst/>
          </a:prstGeom>
          <a:noFill/>
          <a:ln w="36000">
            <a:solidFill>
              <a:srgbClr val="0000FF"/>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Line 5"/>
          <p:cNvSpPr>
            <a:spLocks noChangeShapeType="1"/>
          </p:cNvSpPr>
          <p:nvPr/>
        </p:nvSpPr>
        <p:spPr bwMode="auto">
          <a:xfrm flipH="1" flipV="1">
            <a:off x="6785756" y="3371515"/>
            <a:ext cx="546894" cy="541337"/>
          </a:xfrm>
          <a:prstGeom prst="line">
            <a:avLst/>
          </a:prstGeom>
          <a:noFill/>
          <a:ln w="9360">
            <a:solidFill>
              <a:srgbClr val="00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4" name="Text Box 6"/>
          <p:cNvSpPr txBox="1">
            <a:spLocks noChangeArrowheads="1"/>
          </p:cNvSpPr>
          <p:nvPr/>
        </p:nvSpPr>
        <p:spPr bwMode="auto">
          <a:xfrm>
            <a:off x="5731954" y="2579352"/>
            <a:ext cx="1688405" cy="1034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eaLnBrk="1" hangingPunct="1">
              <a:lnSpc>
                <a:spcPct val="93000"/>
              </a:lnSpc>
              <a:buClr>
                <a:srgbClr val="000000"/>
              </a:buClr>
              <a:buSzPct val="100000"/>
              <a:buFont typeface="Arial" charset="0"/>
              <a:buNone/>
            </a:pPr>
            <a:r>
              <a:rPr lang="en-GB" sz="2400" i="1" dirty="0">
                <a:solidFill>
                  <a:schemeClr val="tx1"/>
                </a:solidFill>
                <a:latin typeface="+mn-lt"/>
              </a:rPr>
              <a:t>T</a:t>
            </a:r>
            <a:r>
              <a:rPr lang="en-GB" sz="2400" i="1" dirty="0" smtClean="0">
                <a:solidFill>
                  <a:schemeClr val="tx1"/>
                </a:solidFill>
                <a:latin typeface="+mn-lt"/>
              </a:rPr>
              <a:t>his </a:t>
            </a:r>
            <a:r>
              <a:rPr lang="en-GB" sz="2400" i="1" dirty="0">
                <a:solidFill>
                  <a:schemeClr val="tx1"/>
                </a:solidFill>
                <a:latin typeface="+mn-lt"/>
              </a:rPr>
              <a:t>line is a 'model' of the data</a:t>
            </a:r>
          </a:p>
        </p:txBody>
      </p:sp>
      <p:sp>
        <p:nvSpPr>
          <p:cNvPr id="15" name="Line 7"/>
          <p:cNvSpPr>
            <a:spLocks noChangeShapeType="1"/>
          </p:cNvSpPr>
          <p:nvPr/>
        </p:nvSpPr>
        <p:spPr bwMode="auto">
          <a:xfrm>
            <a:off x="5731954" y="5028865"/>
            <a:ext cx="1413669" cy="1587"/>
          </a:xfrm>
          <a:prstGeom prst="line">
            <a:avLst/>
          </a:prstGeom>
          <a:noFill/>
          <a:ln w="180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Freeform 8"/>
          <p:cNvSpPr>
            <a:spLocks noChangeArrowheads="1"/>
          </p:cNvSpPr>
          <p:nvPr/>
        </p:nvSpPr>
        <p:spPr bwMode="auto">
          <a:xfrm>
            <a:off x="6610336" y="4452602"/>
            <a:ext cx="150913" cy="557213"/>
          </a:xfrm>
          <a:custGeom>
            <a:avLst/>
            <a:gdLst>
              <a:gd name="T0" fmla="*/ 23352 w 517"/>
              <a:gd name="T1" fmla="*/ 556853 h 1548"/>
              <a:gd name="T2" fmla="*/ 35567 w 517"/>
              <a:gd name="T3" fmla="*/ 550734 h 1548"/>
              <a:gd name="T4" fmla="*/ 47782 w 517"/>
              <a:gd name="T5" fmla="*/ 543895 h 1548"/>
              <a:gd name="T6" fmla="*/ 59278 w 517"/>
              <a:gd name="T7" fmla="*/ 536336 h 1548"/>
              <a:gd name="T8" fmla="*/ 70415 w 517"/>
              <a:gd name="T9" fmla="*/ 528057 h 1548"/>
              <a:gd name="T10" fmla="*/ 81552 w 517"/>
              <a:gd name="T11" fmla="*/ 519418 h 1548"/>
              <a:gd name="T12" fmla="*/ 91971 w 517"/>
              <a:gd name="T13" fmla="*/ 509699 h 1548"/>
              <a:gd name="T14" fmla="*/ 102030 w 517"/>
              <a:gd name="T15" fmla="*/ 499620 h 1548"/>
              <a:gd name="T16" fmla="*/ 111371 w 517"/>
              <a:gd name="T17" fmla="*/ 489181 h 1548"/>
              <a:gd name="T18" fmla="*/ 120712 w 517"/>
              <a:gd name="T19" fmla="*/ 478023 h 1548"/>
              <a:gd name="T20" fmla="*/ 128975 w 517"/>
              <a:gd name="T21" fmla="*/ 466504 h 1548"/>
              <a:gd name="T22" fmla="*/ 137238 w 517"/>
              <a:gd name="T23" fmla="*/ 454265 h 1548"/>
              <a:gd name="T24" fmla="*/ 144423 w 517"/>
              <a:gd name="T25" fmla="*/ 441667 h 1548"/>
              <a:gd name="T26" fmla="*/ 151608 w 517"/>
              <a:gd name="T27" fmla="*/ 428708 h 1548"/>
              <a:gd name="T28" fmla="*/ 157716 w 517"/>
              <a:gd name="T29" fmla="*/ 415390 h 1548"/>
              <a:gd name="T30" fmla="*/ 163464 w 517"/>
              <a:gd name="T31" fmla="*/ 401712 h 1548"/>
              <a:gd name="T32" fmla="*/ 168493 w 517"/>
              <a:gd name="T33" fmla="*/ 387673 h 1548"/>
              <a:gd name="T34" fmla="*/ 172805 w 517"/>
              <a:gd name="T35" fmla="*/ 373275 h 1548"/>
              <a:gd name="T36" fmla="*/ 176756 w 517"/>
              <a:gd name="T37" fmla="*/ 358877 h 1548"/>
              <a:gd name="T38" fmla="*/ 179631 w 517"/>
              <a:gd name="T39" fmla="*/ 344119 h 1548"/>
              <a:gd name="T40" fmla="*/ 182145 w 517"/>
              <a:gd name="T41" fmla="*/ 329000 h 1548"/>
              <a:gd name="T42" fmla="*/ 183942 w 517"/>
              <a:gd name="T43" fmla="*/ 314242 h 1548"/>
              <a:gd name="T44" fmla="*/ 185019 w 517"/>
              <a:gd name="T45" fmla="*/ 299124 h 1548"/>
              <a:gd name="T46" fmla="*/ 185379 w 517"/>
              <a:gd name="T47" fmla="*/ 284006 h 1548"/>
              <a:gd name="T48" fmla="*/ 185019 w 517"/>
              <a:gd name="T49" fmla="*/ 268888 h 1548"/>
              <a:gd name="T50" fmla="*/ 183942 w 517"/>
              <a:gd name="T51" fmla="*/ 253769 h 1548"/>
              <a:gd name="T52" fmla="*/ 182505 w 517"/>
              <a:gd name="T53" fmla="*/ 238651 h 1548"/>
              <a:gd name="T54" fmla="*/ 179990 w 517"/>
              <a:gd name="T55" fmla="*/ 223893 h 1548"/>
              <a:gd name="T56" fmla="*/ 177116 w 517"/>
              <a:gd name="T57" fmla="*/ 209135 h 1548"/>
              <a:gd name="T58" fmla="*/ 173523 w 517"/>
              <a:gd name="T59" fmla="*/ 194377 h 1548"/>
              <a:gd name="T60" fmla="*/ 169212 w 517"/>
              <a:gd name="T61" fmla="*/ 179978 h 1548"/>
              <a:gd name="T62" fmla="*/ 164182 w 517"/>
              <a:gd name="T63" fmla="*/ 165940 h 1548"/>
              <a:gd name="T64" fmla="*/ 158434 w 517"/>
              <a:gd name="T65" fmla="*/ 152262 h 1548"/>
              <a:gd name="T66" fmla="*/ 152327 w 517"/>
              <a:gd name="T67" fmla="*/ 138943 h 1548"/>
              <a:gd name="T68" fmla="*/ 145501 w 517"/>
              <a:gd name="T69" fmla="*/ 125985 h 1548"/>
              <a:gd name="T70" fmla="*/ 138316 w 517"/>
              <a:gd name="T71" fmla="*/ 113386 h 1548"/>
              <a:gd name="T72" fmla="*/ 130053 w 517"/>
              <a:gd name="T73" fmla="*/ 101148 h 1548"/>
              <a:gd name="T74" fmla="*/ 121790 w 517"/>
              <a:gd name="T75" fmla="*/ 89269 h 1548"/>
              <a:gd name="T76" fmla="*/ 112808 w 517"/>
              <a:gd name="T77" fmla="*/ 78111 h 1548"/>
              <a:gd name="T78" fmla="*/ 103108 w 517"/>
              <a:gd name="T79" fmla="*/ 67312 h 1548"/>
              <a:gd name="T80" fmla="*/ 93408 w 517"/>
              <a:gd name="T81" fmla="*/ 57233 h 1548"/>
              <a:gd name="T82" fmla="*/ 82989 w 517"/>
              <a:gd name="T83" fmla="*/ 47874 h 1548"/>
              <a:gd name="T84" fmla="*/ 71852 w 517"/>
              <a:gd name="T85" fmla="*/ 38875 h 1548"/>
              <a:gd name="T86" fmla="*/ 60715 w 517"/>
              <a:gd name="T87" fmla="*/ 30596 h 1548"/>
              <a:gd name="T88" fmla="*/ 49219 w 517"/>
              <a:gd name="T89" fmla="*/ 23037 h 1548"/>
              <a:gd name="T90" fmla="*/ 37363 w 517"/>
              <a:gd name="T91" fmla="*/ 16198 h 1548"/>
              <a:gd name="T92" fmla="*/ 25148 w 517"/>
              <a:gd name="T93" fmla="*/ 9719 h 1548"/>
              <a:gd name="T94" fmla="*/ 12574 w 517"/>
              <a:gd name="T95" fmla="*/ 4319 h 1548"/>
              <a:gd name="T96" fmla="*/ 0 w 517"/>
              <a:gd name="T97" fmla="*/ 0 h 15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7" h="1548">
                <a:moveTo>
                  <a:pt x="65" y="1547"/>
                </a:moveTo>
                <a:lnTo>
                  <a:pt x="99" y="1530"/>
                </a:lnTo>
                <a:lnTo>
                  <a:pt x="133" y="1511"/>
                </a:lnTo>
                <a:lnTo>
                  <a:pt x="165" y="1490"/>
                </a:lnTo>
                <a:lnTo>
                  <a:pt x="196" y="1467"/>
                </a:lnTo>
                <a:lnTo>
                  <a:pt x="227" y="1443"/>
                </a:lnTo>
                <a:lnTo>
                  <a:pt x="256" y="1416"/>
                </a:lnTo>
                <a:lnTo>
                  <a:pt x="284" y="1388"/>
                </a:lnTo>
                <a:lnTo>
                  <a:pt x="310" y="1359"/>
                </a:lnTo>
                <a:lnTo>
                  <a:pt x="336" y="1328"/>
                </a:lnTo>
                <a:lnTo>
                  <a:pt x="359" y="1296"/>
                </a:lnTo>
                <a:lnTo>
                  <a:pt x="382" y="1262"/>
                </a:lnTo>
                <a:lnTo>
                  <a:pt x="402" y="1227"/>
                </a:lnTo>
                <a:lnTo>
                  <a:pt x="422" y="1191"/>
                </a:lnTo>
                <a:lnTo>
                  <a:pt x="439" y="1154"/>
                </a:lnTo>
                <a:lnTo>
                  <a:pt x="455" y="1116"/>
                </a:lnTo>
                <a:lnTo>
                  <a:pt x="469" y="1077"/>
                </a:lnTo>
                <a:lnTo>
                  <a:pt x="481" y="1037"/>
                </a:lnTo>
                <a:lnTo>
                  <a:pt x="492" y="997"/>
                </a:lnTo>
                <a:lnTo>
                  <a:pt x="500" y="956"/>
                </a:lnTo>
                <a:lnTo>
                  <a:pt x="507" y="914"/>
                </a:lnTo>
                <a:lnTo>
                  <a:pt x="512" y="873"/>
                </a:lnTo>
                <a:lnTo>
                  <a:pt x="515" y="831"/>
                </a:lnTo>
                <a:lnTo>
                  <a:pt x="516" y="789"/>
                </a:lnTo>
                <a:lnTo>
                  <a:pt x="515" y="747"/>
                </a:lnTo>
                <a:lnTo>
                  <a:pt x="512" y="705"/>
                </a:lnTo>
                <a:lnTo>
                  <a:pt x="508" y="663"/>
                </a:lnTo>
                <a:lnTo>
                  <a:pt x="501" y="622"/>
                </a:lnTo>
                <a:lnTo>
                  <a:pt x="493" y="581"/>
                </a:lnTo>
                <a:lnTo>
                  <a:pt x="483" y="540"/>
                </a:lnTo>
                <a:lnTo>
                  <a:pt x="471" y="500"/>
                </a:lnTo>
                <a:lnTo>
                  <a:pt x="457" y="461"/>
                </a:lnTo>
                <a:lnTo>
                  <a:pt x="441" y="423"/>
                </a:lnTo>
                <a:lnTo>
                  <a:pt x="424" y="386"/>
                </a:lnTo>
                <a:lnTo>
                  <a:pt x="405" y="350"/>
                </a:lnTo>
                <a:lnTo>
                  <a:pt x="385" y="315"/>
                </a:lnTo>
                <a:lnTo>
                  <a:pt x="362" y="281"/>
                </a:lnTo>
                <a:lnTo>
                  <a:pt x="339" y="248"/>
                </a:lnTo>
                <a:lnTo>
                  <a:pt x="314" y="217"/>
                </a:lnTo>
                <a:lnTo>
                  <a:pt x="287" y="187"/>
                </a:lnTo>
                <a:lnTo>
                  <a:pt x="260" y="159"/>
                </a:lnTo>
                <a:lnTo>
                  <a:pt x="231" y="133"/>
                </a:lnTo>
                <a:lnTo>
                  <a:pt x="200" y="108"/>
                </a:lnTo>
                <a:lnTo>
                  <a:pt x="169" y="85"/>
                </a:lnTo>
                <a:lnTo>
                  <a:pt x="137" y="64"/>
                </a:lnTo>
                <a:lnTo>
                  <a:pt x="104" y="45"/>
                </a:lnTo>
                <a:lnTo>
                  <a:pt x="70" y="27"/>
                </a:lnTo>
                <a:lnTo>
                  <a:pt x="35" y="12"/>
                </a:lnTo>
                <a:lnTo>
                  <a:pt x="0" y="0"/>
                </a:lnTo>
              </a:path>
            </a:pathLst>
          </a:custGeom>
          <a:noFill/>
          <a:ln w="180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Line 9"/>
          <p:cNvSpPr>
            <a:spLocks noChangeShapeType="1"/>
          </p:cNvSpPr>
          <p:nvPr/>
        </p:nvSpPr>
        <p:spPr bwMode="auto">
          <a:xfrm>
            <a:off x="6843799" y="4811374"/>
            <a:ext cx="702964" cy="109539"/>
          </a:xfrm>
          <a:prstGeom prst="line">
            <a:avLst/>
          </a:prstGeom>
          <a:noFill/>
          <a:ln w="9360">
            <a:solidFill>
              <a:srgbClr val="00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8" name="Text Box 10"/>
          <p:cNvSpPr txBox="1">
            <a:spLocks noChangeArrowheads="1"/>
          </p:cNvSpPr>
          <p:nvPr/>
        </p:nvSpPr>
        <p:spPr bwMode="auto">
          <a:xfrm>
            <a:off x="7546763" y="4836404"/>
            <a:ext cx="1436887" cy="228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eaLnBrk="1" hangingPunct="1">
              <a:lnSpc>
                <a:spcPct val="93000"/>
              </a:lnSpc>
              <a:buClr>
                <a:srgbClr val="000000"/>
              </a:buClr>
              <a:buSzPct val="100000"/>
              <a:buFont typeface="Arial" charset="0"/>
              <a:buNone/>
            </a:pPr>
            <a:r>
              <a:rPr lang="en-GB" sz="1600" i="1" dirty="0">
                <a:solidFill>
                  <a:schemeClr val="tx1"/>
                </a:solidFill>
                <a:latin typeface="Arial" charset="0"/>
                <a:cs typeface="Arial" charset="0"/>
              </a:rPr>
              <a:t>slope </a:t>
            </a:r>
            <a:r>
              <a:rPr lang="en-GB" sz="1600" i="1" dirty="0" smtClean="0">
                <a:solidFill>
                  <a:schemeClr val="tx1"/>
                </a:solidFill>
                <a:latin typeface="Arial" charset="0"/>
                <a:cs typeface="Arial" charset="0"/>
              </a:rPr>
              <a:t>β1 </a:t>
            </a:r>
            <a:r>
              <a:rPr lang="en-GB" sz="1600" i="1" dirty="0">
                <a:solidFill>
                  <a:schemeClr val="tx1"/>
                </a:solidFill>
                <a:latin typeface="Arial" charset="0"/>
                <a:cs typeface="Arial" charset="0"/>
              </a:rPr>
              <a:t>= 0.23</a:t>
            </a:r>
          </a:p>
        </p:txBody>
      </p:sp>
      <p:sp>
        <p:nvSpPr>
          <p:cNvPr id="19" name="Line 11"/>
          <p:cNvSpPr>
            <a:spLocks noChangeShapeType="1"/>
          </p:cNvSpPr>
          <p:nvPr/>
        </p:nvSpPr>
        <p:spPr bwMode="auto">
          <a:xfrm>
            <a:off x="5731955" y="5100300"/>
            <a:ext cx="1289" cy="438150"/>
          </a:xfrm>
          <a:prstGeom prst="line">
            <a:avLst/>
          </a:prstGeom>
          <a:noFill/>
          <a:ln w="9360">
            <a:solidFill>
              <a:srgbClr val="0000FF"/>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Text Box 12"/>
          <p:cNvSpPr txBox="1">
            <a:spLocks noChangeArrowheads="1"/>
          </p:cNvSpPr>
          <p:nvPr/>
        </p:nvSpPr>
        <p:spPr bwMode="auto">
          <a:xfrm>
            <a:off x="5791287" y="5244764"/>
            <a:ext cx="1809651" cy="228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algn="r">
              <a:lnSpc>
                <a:spcPct val="93000"/>
              </a:lnSpc>
              <a:buClr>
                <a:srgbClr val="000000"/>
              </a:buClr>
              <a:buSzPct val="100000"/>
            </a:pPr>
            <a:r>
              <a:rPr lang="en-GB" sz="1600" i="1" dirty="0">
                <a:solidFill>
                  <a:schemeClr val="tx1"/>
                </a:solidFill>
                <a:latin typeface="Arial" charset="0"/>
              </a:rPr>
              <a:t>Intercept </a:t>
            </a:r>
            <a:r>
              <a:rPr lang="en-US" sz="1600" i="1" dirty="0" smtClean="0">
                <a:solidFill>
                  <a:schemeClr val="tx1"/>
                </a:solidFill>
                <a:latin typeface="Arial" charset="0"/>
                <a:cs typeface="Courier New" charset="0"/>
              </a:rPr>
              <a:t>β0</a:t>
            </a:r>
            <a:r>
              <a:rPr lang="en-GB" sz="1600" i="1" dirty="0" smtClean="0">
                <a:solidFill>
                  <a:schemeClr val="tx2"/>
                </a:solidFill>
                <a:latin typeface="Arial" charset="0"/>
              </a:rPr>
              <a:t> </a:t>
            </a:r>
            <a:r>
              <a:rPr lang="en-GB" sz="1600" i="1" dirty="0">
                <a:solidFill>
                  <a:schemeClr val="tx1"/>
                </a:solidFill>
                <a:latin typeface="Arial" charset="0"/>
              </a:rPr>
              <a:t>= 54.5</a:t>
            </a:r>
            <a:r>
              <a:rPr lang="en-GB" sz="1600" i="1" dirty="0">
                <a:solidFill>
                  <a:schemeClr val="tx1"/>
                </a:solidFill>
              </a:rPr>
              <a:t> </a:t>
            </a:r>
          </a:p>
        </p:txBody>
      </p:sp>
      <p:sp>
        <p:nvSpPr>
          <p:cNvPr id="21" name="Rectangle 17"/>
          <p:cNvSpPr txBox="1">
            <a:spLocks noChangeArrowheads="1"/>
          </p:cNvSpPr>
          <p:nvPr/>
        </p:nvSpPr>
        <p:spPr>
          <a:xfrm>
            <a:off x="569886" y="1690690"/>
            <a:ext cx="4537746" cy="40274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pPr>
            <a:r>
              <a:rPr lang="en-US" sz="2000" b="1" dirty="0">
                <a:cs typeface="Courier New" charset="0"/>
              </a:rPr>
              <a:t>β</a:t>
            </a:r>
            <a:r>
              <a:rPr lang="en-US" sz="2000" b="1" dirty="0" smtClean="0">
                <a:cs typeface="Courier New" charset="0"/>
              </a:rPr>
              <a:t>0: intercept (constant)</a:t>
            </a:r>
          </a:p>
          <a:p>
            <a:pPr lvl="1">
              <a:lnSpc>
                <a:spcPct val="93000"/>
              </a:lnSpc>
            </a:pPr>
            <a:r>
              <a:rPr lang="en-US" sz="2000" dirty="0" smtClean="0">
                <a:cs typeface="Courier New" charset="0"/>
              </a:rPr>
              <a:t>Value of Y when X=0</a:t>
            </a:r>
          </a:p>
          <a:p>
            <a:pPr>
              <a:lnSpc>
                <a:spcPct val="93000"/>
              </a:lnSpc>
            </a:pPr>
            <a:r>
              <a:rPr lang="en-US" sz="2000" b="1" dirty="0" smtClean="0">
                <a:cs typeface="Courier New" charset="0"/>
              </a:rPr>
              <a:t>β1: slope of line relating x to y</a:t>
            </a:r>
          </a:p>
          <a:p>
            <a:pPr lvl="1">
              <a:lnSpc>
                <a:spcPct val="93000"/>
              </a:lnSpc>
            </a:pPr>
            <a:r>
              <a:rPr lang="en-US" sz="2000" dirty="0" smtClean="0">
                <a:cs typeface="Courier New" charset="0"/>
              </a:rPr>
              <a:t>For every 1 unit change in X what is the predicted change in Y?</a:t>
            </a:r>
          </a:p>
          <a:p>
            <a:pPr>
              <a:lnSpc>
                <a:spcPct val="93000"/>
              </a:lnSpc>
            </a:pPr>
            <a:r>
              <a:rPr lang="en-US" sz="2000" b="1" dirty="0" err="1" smtClean="0">
                <a:solidFill>
                  <a:schemeClr val="accent6"/>
                </a:solidFill>
                <a:cs typeface="Courier New" charset="0"/>
              </a:rPr>
              <a:t>ε</a:t>
            </a:r>
            <a:r>
              <a:rPr lang="en-GB" sz="2000" b="1" dirty="0" smtClean="0">
                <a:solidFill>
                  <a:schemeClr val="accent6"/>
                </a:solidFill>
                <a:cs typeface="Courier New" charset="0"/>
              </a:rPr>
              <a:t> = residual error</a:t>
            </a:r>
            <a:endParaRPr lang="en-US" sz="2000" b="1" dirty="0" smtClean="0">
              <a:solidFill>
                <a:schemeClr val="accent6"/>
              </a:solidFill>
              <a:cs typeface="Courier New" charset="0"/>
            </a:endParaRPr>
          </a:p>
          <a:p>
            <a:pPr lvl="1">
              <a:lnSpc>
                <a:spcPct val="93000"/>
              </a:lnSpc>
            </a:pPr>
            <a:r>
              <a:rPr lang="en-US" sz="2000" dirty="0">
                <a:cs typeface="Courier New" charset="0"/>
              </a:rPr>
              <a:t>How far each data point deviates from the </a:t>
            </a:r>
            <a:r>
              <a:rPr lang="en-US" sz="2000" dirty="0" smtClean="0">
                <a:cs typeface="Courier New" charset="0"/>
              </a:rPr>
              <a:t>model</a:t>
            </a:r>
          </a:p>
          <a:p>
            <a:pPr marL="457200" lvl="1" indent="0">
              <a:lnSpc>
                <a:spcPct val="93000"/>
              </a:lnSpc>
              <a:buNone/>
            </a:pPr>
            <a:endParaRPr lang="en-US" sz="2000" dirty="0">
              <a:cs typeface="Courier New" charset="0"/>
            </a:endParaRPr>
          </a:p>
          <a:p>
            <a:pPr marL="0" indent="0">
              <a:lnSpc>
                <a:spcPct val="93000"/>
              </a:lnSpc>
              <a:buNone/>
            </a:pPr>
            <a:r>
              <a:rPr lang="en-US" sz="2000" dirty="0" smtClean="0">
                <a:cs typeface="Courier New" charset="0"/>
              </a:rPr>
              <a:t>The model is selected as it minimizes the sum of squared errors (SSE)</a:t>
            </a:r>
          </a:p>
          <a:p>
            <a:pPr lvl="1">
              <a:lnSpc>
                <a:spcPct val="93000"/>
              </a:lnSpc>
            </a:pPr>
            <a:r>
              <a:rPr lang="en-GB" sz="2000" dirty="0" smtClean="0">
                <a:cs typeface="Courier New" charset="0"/>
              </a:rPr>
              <a:t>Assumed to be independently, identically and normally distributed</a:t>
            </a:r>
            <a:endParaRPr lang="en-US" sz="2000" dirty="0">
              <a:cs typeface="Courier New" charset="0"/>
            </a:endParaRPr>
          </a:p>
        </p:txBody>
      </p:sp>
      <p:sp>
        <p:nvSpPr>
          <p:cNvPr id="3" name="TextBox 2"/>
          <p:cNvSpPr txBox="1"/>
          <p:nvPr/>
        </p:nvSpPr>
        <p:spPr>
          <a:xfrm>
            <a:off x="6367720" y="766298"/>
            <a:ext cx="3449253" cy="523220"/>
          </a:xfrm>
          <a:prstGeom prst="rect">
            <a:avLst/>
          </a:prstGeom>
          <a:noFill/>
        </p:spPr>
        <p:txBody>
          <a:bodyPr wrap="square" rtlCol="0">
            <a:spAutoFit/>
          </a:bodyPr>
          <a:lstStyle/>
          <a:p>
            <a:r>
              <a:rPr lang="en-US" sz="2800" b="1" dirty="0" smtClean="0"/>
              <a:t>Y</a:t>
            </a:r>
            <a:r>
              <a:rPr lang="en-US" sz="2800" b="1" baseline="-25000" dirty="0" smtClean="0"/>
              <a:t>i</a:t>
            </a:r>
            <a:r>
              <a:rPr lang="en-US" sz="2800" b="1" dirty="0" smtClean="0"/>
              <a:t> = </a:t>
            </a:r>
            <a:r>
              <a:rPr lang="en-US" sz="2800" b="1" dirty="0" smtClean="0">
                <a:latin typeface="Arial" charset="0"/>
                <a:cs typeface="Courier New" charset="0"/>
              </a:rPr>
              <a:t>β0 + β1</a:t>
            </a:r>
            <a:r>
              <a:rPr lang="en-US" sz="2800" b="1" baseline="-25000" dirty="0" smtClean="0">
                <a:latin typeface="Arial" charset="0"/>
                <a:cs typeface="Courier New" charset="0"/>
              </a:rPr>
              <a:t>i</a:t>
            </a:r>
            <a:r>
              <a:rPr lang="en-US" sz="2800" b="1" dirty="0" smtClean="0">
                <a:latin typeface="Arial" charset="0"/>
                <a:cs typeface="Courier New" charset="0"/>
              </a:rPr>
              <a:t>X1</a:t>
            </a:r>
            <a:r>
              <a:rPr lang="en-US" sz="2800" b="1" baseline="-25000" dirty="0" smtClean="0">
                <a:latin typeface="Arial" charset="0"/>
                <a:cs typeface="Courier New" charset="0"/>
              </a:rPr>
              <a:t>i</a:t>
            </a:r>
            <a:r>
              <a:rPr lang="en-US" sz="2800" b="1" dirty="0" smtClean="0">
                <a:latin typeface="Arial" charset="0"/>
                <a:cs typeface="Courier New" charset="0"/>
              </a:rPr>
              <a:t> + </a:t>
            </a:r>
            <a:r>
              <a:rPr lang="en-US" sz="2800" b="1" i="1" dirty="0" err="1" smtClean="0">
                <a:solidFill>
                  <a:schemeClr val="accent6"/>
                </a:solidFill>
                <a:latin typeface="Arial" charset="0"/>
                <a:cs typeface="Courier New" charset="0"/>
              </a:rPr>
              <a:t>ε</a:t>
            </a:r>
            <a:r>
              <a:rPr lang="en-US" sz="2800" b="1" i="1" baseline="-25000" dirty="0" err="1" smtClean="0">
                <a:solidFill>
                  <a:schemeClr val="accent6"/>
                </a:solidFill>
                <a:latin typeface="Arial" charset="0"/>
                <a:cs typeface="Courier New" charset="0"/>
              </a:rPr>
              <a:t>i</a:t>
            </a:r>
            <a:r>
              <a:rPr lang="en-US" sz="2800" b="1" dirty="0" smtClean="0">
                <a:latin typeface="Arial" charset="0"/>
                <a:cs typeface="Courier New" charset="0"/>
              </a:rPr>
              <a:t> </a:t>
            </a:r>
            <a:r>
              <a:rPr lang="en-US" sz="2800" b="1" dirty="0" smtClean="0"/>
              <a:t> </a:t>
            </a:r>
            <a:endParaRPr lang="en-US" sz="2800" b="1" dirty="0"/>
          </a:p>
        </p:txBody>
      </p:sp>
      <p:sp>
        <p:nvSpPr>
          <p:cNvPr id="22" name="Line 11"/>
          <p:cNvSpPr>
            <a:spLocks noChangeShapeType="1"/>
          </p:cNvSpPr>
          <p:nvPr/>
        </p:nvSpPr>
        <p:spPr bwMode="auto">
          <a:xfrm>
            <a:off x="8092347" y="3610856"/>
            <a:ext cx="0" cy="392027"/>
          </a:xfrm>
          <a:prstGeom prst="line">
            <a:avLst/>
          </a:prstGeom>
          <a:noFill/>
          <a:ln w="9360">
            <a:solidFill>
              <a:schemeClr val="accent6"/>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 name="Text Box 10"/>
          <p:cNvSpPr txBox="1">
            <a:spLocks noChangeArrowheads="1"/>
          </p:cNvSpPr>
          <p:nvPr/>
        </p:nvSpPr>
        <p:spPr bwMode="auto">
          <a:xfrm>
            <a:off x="8181581" y="3600958"/>
            <a:ext cx="787945" cy="486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a:lnSpc>
                <a:spcPct val="93000"/>
              </a:lnSpc>
              <a:buClr>
                <a:srgbClr val="000000"/>
              </a:buClr>
              <a:buSzPct val="100000"/>
            </a:pPr>
            <a:r>
              <a:rPr lang="en-GB" sz="1600" i="1" dirty="0">
                <a:solidFill>
                  <a:schemeClr val="accent6"/>
                </a:solidFill>
                <a:latin typeface="Arial" charset="0"/>
                <a:cs typeface="Arial" charset="0"/>
              </a:rPr>
              <a:t>r</a:t>
            </a:r>
            <a:r>
              <a:rPr lang="en-GB" sz="1600" i="1" dirty="0" smtClean="0">
                <a:solidFill>
                  <a:schemeClr val="accent6"/>
                </a:solidFill>
                <a:latin typeface="Arial" charset="0"/>
                <a:cs typeface="Arial" charset="0"/>
              </a:rPr>
              <a:t>esidual </a:t>
            </a:r>
          </a:p>
          <a:p>
            <a:pPr>
              <a:lnSpc>
                <a:spcPct val="93000"/>
              </a:lnSpc>
              <a:buClr>
                <a:srgbClr val="000000"/>
              </a:buClr>
              <a:buSzPct val="100000"/>
            </a:pPr>
            <a:r>
              <a:rPr lang="en-GB" sz="1600" b="1" i="1" dirty="0">
                <a:solidFill>
                  <a:schemeClr val="accent6"/>
                </a:solidFill>
                <a:latin typeface="Arial" charset="0"/>
                <a:cs typeface="Arial" charset="0"/>
              </a:rPr>
              <a:t> </a:t>
            </a:r>
            <a:r>
              <a:rPr lang="en-GB" sz="1600" b="1" i="1" dirty="0" smtClean="0">
                <a:solidFill>
                  <a:schemeClr val="accent6"/>
                </a:solidFill>
                <a:latin typeface="Arial" charset="0"/>
                <a:cs typeface="Arial" charset="0"/>
              </a:rPr>
              <a:t>    </a:t>
            </a:r>
            <a:r>
              <a:rPr lang="en-US" b="1" dirty="0" err="1" smtClean="0">
                <a:solidFill>
                  <a:schemeClr val="accent6"/>
                </a:solidFill>
                <a:latin typeface="+mn-lt"/>
                <a:cs typeface="Courier New" charset="0"/>
              </a:rPr>
              <a:t>ε</a:t>
            </a:r>
            <a:r>
              <a:rPr lang="en-US" b="1" baseline="-25000" dirty="0" err="1" smtClean="0">
                <a:solidFill>
                  <a:schemeClr val="accent6"/>
                </a:solidFill>
                <a:latin typeface="+mn-lt"/>
                <a:cs typeface="Courier New" charset="0"/>
              </a:rPr>
              <a:t>i</a:t>
            </a:r>
            <a:r>
              <a:rPr lang="en-GB" i="1" dirty="0" smtClean="0">
                <a:solidFill>
                  <a:schemeClr val="accent6"/>
                </a:solidFill>
                <a:latin typeface="+mn-lt"/>
                <a:cs typeface="Arial" charset="0"/>
              </a:rPr>
              <a:t> </a:t>
            </a:r>
            <a:endParaRPr lang="en-GB" i="1" dirty="0">
              <a:solidFill>
                <a:schemeClr val="accent6"/>
              </a:solidFill>
              <a:latin typeface="+mn-lt"/>
              <a:cs typeface="Arial" charset="0"/>
            </a:endParaRPr>
          </a:p>
        </p:txBody>
      </p:sp>
    </p:spTree>
    <p:extLst>
      <p:ext uri="{BB962C8B-B14F-4D97-AF65-F5344CB8AC3E}">
        <p14:creationId xmlns:p14="http://schemas.microsoft.com/office/powerpoint/2010/main" val="2789604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GLM = Linear Regression</a:t>
            </a:r>
            <a:endParaRPr lang="en-GB"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50"/>
          <a:stretch/>
        </p:blipFill>
        <p:spPr bwMode="auto">
          <a:xfrm>
            <a:off x="5147655" y="2281806"/>
            <a:ext cx="4057848" cy="3790044"/>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Line 3"/>
          <p:cNvSpPr>
            <a:spLocks noChangeShapeType="1"/>
          </p:cNvSpPr>
          <p:nvPr/>
        </p:nvSpPr>
        <p:spPr bwMode="auto">
          <a:xfrm flipV="1">
            <a:off x="5615868" y="3011150"/>
            <a:ext cx="3367782" cy="2012950"/>
          </a:xfrm>
          <a:prstGeom prst="line">
            <a:avLst/>
          </a:prstGeom>
          <a:noFill/>
          <a:ln w="36000">
            <a:solidFill>
              <a:srgbClr val="0000FF"/>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Line 5"/>
          <p:cNvSpPr>
            <a:spLocks noChangeShapeType="1"/>
          </p:cNvSpPr>
          <p:nvPr/>
        </p:nvSpPr>
        <p:spPr bwMode="auto">
          <a:xfrm flipH="1" flipV="1">
            <a:off x="6785756" y="3371515"/>
            <a:ext cx="546894" cy="541337"/>
          </a:xfrm>
          <a:prstGeom prst="line">
            <a:avLst/>
          </a:prstGeom>
          <a:noFill/>
          <a:ln w="9360">
            <a:solidFill>
              <a:srgbClr val="00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4" name="Text Box 6"/>
          <p:cNvSpPr txBox="1">
            <a:spLocks noChangeArrowheads="1"/>
          </p:cNvSpPr>
          <p:nvPr/>
        </p:nvSpPr>
        <p:spPr bwMode="auto">
          <a:xfrm>
            <a:off x="5731954" y="2579352"/>
            <a:ext cx="1688405" cy="1034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eaLnBrk="1" hangingPunct="1">
              <a:lnSpc>
                <a:spcPct val="93000"/>
              </a:lnSpc>
              <a:buClr>
                <a:srgbClr val="000000"/>
              </a:buClr>
              <a:buSzPct val="100000"/>
              <a:buFont typeface="Arial" charset="0"/>
              <a:buNone/>
            </a:pPr>
            <a:r>
              <a:rPr lang="en-GB" sz="2400" i="1" dirty="0">
                <a:solidFill>
                  <a:schemeClr val="tx1"/>
                </a:solidFill>
                <a:latin typeface="+mn-lt"/>
              </a:rPr>
              <a:t>T</a:t>
            </a:r>
            <a:r>
              <a:rPr lang="en-GB" sz="2400" i="1" dirty="0" smtClean="0">
                <a:solidFill>
                  <a:schemeClr val="tx1"/>
                </a:solidFill>
                <a:latin typeface="+mn-lt"/>
              </a:rPr>
              <a:t>his </a:t>
            </a:r>
            <a:r>
              <a:rPr lang="en-GB" sz="2400" i="1" dirty="0">
                <a:solidFill>
                  <a:schemeClr val="tx1"/>
                </a:solidFill>
                <a:latin typeface="+mn-lt"/>
              </a:rPr>
              <a:t>line is a 'model' of the data</a:t>
            </a:r>
          </a:p>
        </p:txBody>
      </p:sp>
      <p:sp>
        <p:nvSpPr>
          <p:cNvPr id="15" name="Line 7"/>
          <p:cNvSpPr>
            <a:spLocks noChangeShapeType="1"/>
          </p:cNvSpPr>
          <p:nvPr/>
        </p:nvSpPr>
        <p:spPr bwMode="auto">
          <a:xfrm>
            <a:off x="5731954" y="5028865"/>
            <a:ext cx="1413669" cy="1587"/>
          </a:xfrm>
          <a:prstGeom prst="line">
            <a:avLst/>
          </a:prstGeom>
          <a:noFill/>
          <a:ln w="180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Freeform 8"/>
          <p:cNvSpPr>
            <a:spLocks noChangeArrowheads="1"/>
          </p:cNvSpPr>
          <p:nvPr/>
        </p:nvSpPr>
        <p:spPr bwMode="auto">
          <a:xfrm>
            <a:off x="6610336" y="4452602"/>
            <a:ext cx="150913" cy="557213"/>
          </a:xfrm>
          <a:custGeom>
            <a:avLst/>
            <a:gdLst>
              <a:gd name="T0" fmla="*/ 23352 w 517"/>
              <a:gd name="T1" fmla="*/ 556853 h 1548"/>
              <a:gd name="T2" fmla="*/ 35567 w 517"/>
              <a:gd name="T3" fmla="*/ 550734 h 1548"/>
              <a:gd name="T4" fmla="*/ 47782 w 517"/>
              <a:gd name="T5" fmla="*/ 543895 h 1548"/>
              <a:gd name="T6" fmla="*/ 59278 w 517"/>
              <a:gd name="T7" fmla="*/ 536336 h 1548"/>
              <a:gd name="T8" fmla="*/ 70415 w 517"/>
              <a:gd name="T9" fmla="*/ 528057 h 1548"/>
              <a:gd name="T10" fmla="*/ 81552 w 517"/>
              <a:gd name="T11" fmla="*/ 519418 h 1548"/>
              <a:gd name="T12" fmla="*/ 91971 w 517"/>
              <a:gd name="T13" fmla="*/ 509699 h 1548"/>
              <a:gd name="T14" fmla="*/ 102030 w 517"/>
              <a:gd name="T15" fmla="*/ 499620 h 1548"/>
              <a:gd name="T16" fmla="*/ 111371 w 517"/>
              <a:gd name="T17" fmla="*/ 489181 h 1548"/>
              <a:gd name="T18" fmla="*/ 120712 w 517"/>
              <a:gd name="T19" fmla="*/ 478023 h 1548"/>
              <a:gd name="T20" fmla="*/ 128975 w 517"/>
              <a:gd name="T21" fmla="*/ 466504 h 1548"/>
              <a:gd name="T22" fmla="*/ 137238 w 517"/>
              <a:gd name="T23" fmla="*/ 454265 h 1548"/>
              <a:gd name="T24" fmla="*/ 144423 w 517"/>
              <a:gd name="T25" fmla="*/ 441667 h 1548"/>
              <a:gd name="T26" fmla="*/ 151608 w 517"/>
              <a:gd name="T27" fmla="*/ 428708 h 1548"/>
              <a:gd name="T28" fmla="*/ 157716 w 517"/>
              <a:gd name="T29" fmla="*/ 415390 h 1548"/>
              <a:gd name="T30" fmla="*/ 163464 w 517"/>
              <a:gd name="T31" fmla="*/ 401712 h 1548"/>
              <a:gd name="T32" fmla="*/ 168493 w 517"/>
              <a:gd name="T33" fmla="*/ 387673 h 1548"/>
              <a:gd name="T34" fmla="*/ 172805 w 517"/>
              <a:gd name="T35" fmla="*/ 373275 h 1548"/>
              <a:gd name="T36" fmla="*/ 176756 w 517"/>
              <a:gd name="T37" fmla="*/ 358877 h 1548"/>
              <a:gd name="T38" fmla="*/ 179631 w 517"/>
              <a:gd name="T39" fmla="*/ 344119 h 1548"/>
              <a:gd name="T40" fmla="*/ 182145 w 517"/>
              <a:gd name="T41" fmla="*/ 329000 h 1548"/>
              <a:gd name="T42" fmla="*/ 183942 w 517"/>
              <a:gd name="T43" fmla="*/ 314242 h 1548"/>
              <a:gd name="T44" fmla="*/ 185019 w 517"/>
              <a:gd name="T45" fmla="*/ 299124 h 1548"/>
              <a:gd name="T46" fmla="*/ 185379 w 517"/>
              <a:gd name="T47" fmla="*/ 284006 h 1548"/>
              <a:gd name="T48" fmla="*/ 185019 w 517"/>
              <a:gd name="T49" fmla="*/ 268888 h 1548"/>
              <a:gd name="T50" fmla="*/ 183942 w 517"/>
              <a:gd name="T51" fmla="*/ 253769 h 1548"/>
              <a:gd name="T52" fmla="*/ 182505 w 517"/>
              <a:gd name="T53" fmla="*/ 238651 h 1548"/>
              <a:gd name="T54" fmla="*/ 179990 w 517"/>
              <a:gd name="T55" fmla="*/ 223893 h 1548"/>
              <a:gd name="T56" fmla="*/ 177116 w 517"/>
              <a:gd name="T57" fmla="*/ 209135 h 1548"/>
              <a:gd name="T58" fmla="*/ 173523 w 517"/>
              <a:gd name="T59" fmla="*/ 194377 h 1548"/>
              <a:gd name="T60" fmla="*/ 169212 w 517"/>
              <a:gd name="T61" fmla="*/ 179978 h 1548"/>
              <a:gd name="T62" fmla="*/ 164182 w 517"/>
              <a:gd name="T63" fmla="*/ 165940 h 1548"/>
              <a:gd name="T64" fmla="*/ 158434 w 517"/>
              <a:gd name="T65" fmla="*/ 152262 h 1548"/>
              <a:gd name="T66" fmla="*/ 152327 w 517"/>
              <a:gd name="T67" fmla="*/ 138943 h 1548"/>
              <a:gd name="T68" fmla="*/ 145501 w 517"/>
              <a:gd name="T69" fmla="*/ 125985 h 1548"/>
              <a:gd name="T70" fmla="*/ 138316 w 517"/>
              <a:gd name="T71" fmla="*/ 113386 h 1548"/>
              <a:gd name="T72" fmla="*/ 130053 w 517"/>
              <a:gd name="T73" fmla="*/ 101148 h 1548"/>
              <a:gd name="T74" fmla="*/ 121790 w 517"/>
              <a:gd name="T75" fmla="*/ 89269 h 1548"/>
              <a:gd name="T76" fmla="*/ 112808 w 517"/>
              <a:gd name="T77" fmla="*/ 78111 h 1548"/>
              <a:gd name="T78" fmla="*/ 103108 w 517"/>
              <a:gd name="T79" fmla="*/ 67312 h 1548"/>
              <a:gd name="T80" fmla="*/ 93408 w 517"/>
              <a:gd name="T81" fmla="*/ 57233 h 1548"/>
              <a:gd name="T82" fmla="*/ 82989 w 517"/>
              <a:gd name="T83" fmla="*/ 47874 h 1548"/>
              <a:gd name="T84" fmla="*/ 71852 w 517"/>
              <a:gd name="T85" fmla="*/ 38875 h 1548"/>
              <a:gd name="T86" fmla="*/ 60715 w 517"/>
              <a:gd name="T87" fmla="*/ 30596 h 1548"/>
              <a:gd name="T88" fmla="*/ 49219 w 517"/>
              <a:gd name="T89" fmla="*/ 23037 h 1548"/>
              <a:gd name="T90" fmla="*/ 37363 w 517"/>
              <a:gd name="T91" fmla="*/ 16198 h 1548"/>
              <a:gd name="T92" fmla="*/ 25148 w 517"/>
              <a:gd name="T93" fmla="*/ 9719 h 1548"/>
              <a:gd name="T94" fmla="*/ 12574 w 517"/>
              <a:gd name="T95" fmla="*/ 4319 h 1548"/>
              <a:gd name="T96" fmla="*/ 0 w 517"/>
              <a:gd name="T97" fmla="*/ 0 h 15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7" h="1548">
                <a:moveTo>
                  <a:pt x="65" y="1547"/>
                </a:moveTo>
                <a:lnTo>
                  <a:pt x="99" y="1530"/>
                </a:lnTo>
                <a:lnTo>
                  <a:pt x="133" y="1511"/>
                </a:lnTo>
                <a:lnTo>
                  <a:pt x="165" y="1490"/>
                </a:lnTo>
                <a:lnTo>
                  <a:pt x="196" y="1467"/>
                </a:lnTo>
                <a:lnTo>
                  <a:pt x="227" y="1443"/>
                </a:lnTo>
                <a:lnTo>
                  <a:pt x="256" y="1416"/>
                </a:lnTo>
                <a:lnTo>
                  <a:pt x="284" y="1388"/>
                </a:lnTo>
                <a:lnTo>
                  <a:pt x="310" y="1359"/>
                </a:lnTo>
                <a:lnTo>
                  <a:pt x="336" y="1328"/>
                </a:lnTo>
                <a:lnTo>
                  <a:pt x="359" y="1296"/>
                </a:lnTo>
                <a:lnTo>
                  <a:pt x="382" y="1262"/>
                </a:lnTo>
                <a:lnTo>
                  <a:pt x="402" y="1227"/>
                </a:lnTo>
                <a:lnTo>
                  <a:pt x="422" y="1191"/>
                </a:lnTo>
                <a:lnTo>
                  <a:pt x="439" y="1154"/>
                </a:lnTo>
                <a:lnTo>
                  <a:pt x="455" y="1116"/>
                </a:lnTo>
                <a:lnTo>
                  <a:pt x="469" y="1077"/>
                </a:lnTo>
                <a:lnTo>
                  <a:pt x="481" y="1037"/>
                </a:lnTo>
                <a:lnTo>
                  <a:pt x="492" y="997"/>
                </a:lnTo>
                <a:lnTo>
                  <a:pt x="500" y="956"/>
                </a:lnTo>
                <a:lnTo>
                  <a:pt x="507" y="914"/>
                </a:lnTo>
                <a:lnTo>
                  <a:pt x="512" y="873"/>
                </a:lnTo>
                <a:lnTo>
                  <a:pt x="515" y="831"/>
                </a:lnTo>
                <a:lnTo>
                  <a:pt x="516" y="789"/>
                </a:lnTo>
                <a:lnTo>
                  <a:pt x="515" y="747"/>
                </a:lnTo>
                <a:lnTo>
                  <a:pt x="512" y="705"/>
                </a:lnTo>
                <a:lnTo>
                  <a:pt x="508" y="663"/>
                </a:lnTo>
                <a:lnTo>
                  <a:pt x="501" y="622"/>
                </a:lnTo>
                <a:lnTo>
                  <a:pt x="493" y="581"/>
                </a:lnTo>
                <a:lnTo>
                  <a:pt x="483" y="540"/>
                </a:lnTo>
                <a:lnTo>
                  <a:pt x="471" y="500"/>
                </a:lnTo>
                <a:lnTo>
                  <a:pt x="457" y="461"/>
                </a:lnTo>
                <a:lnTo>
                  <a:pt x="441" y="423"/>
                </a:lnTo>
                <a:lnTo>
                  <a:pt x="424" y="386"/>
                </a:lnTo>
                <a:lnTo>
                  <a:pt x="405" y="350"/>
                </a:lnTo>
                <a:lnTo>
                  <a:pt x="385" y="315"/>
                </a:lnTo>
                <a:lnTo>
                  <a:pt x="362" y="281"/>
                </a:lnTo>
                <a:lnTo>
                  <a:pt x="339" y="248"/>
                </a:lnTo>
                <a:lnTo>
                  <a:pt x="314" y="217"/>
                </a:lnTo>
                <a:lnTo>
                  <a:pt x="287" y="187"/>
                </a:lnTo>
                <a:lnTo>
                  <a:pt x="260" y="159"/>
                </a:lnTo>
                <a:lnTo>
                  <a:pt x="231" y="133"/>
                </a:lnTo>
                <a:lnTo>
                  <a:pt x="200" y="108"/>
                </a:lnTo>
                <a:lnTo>
                  <a:pt x="169" y="85"/>
                </a:lnTo>
                <a:lnTo>
                  <a:pt x="137" y="64"/>
                </a:lnTo>
                <a:lnTo>
                  <a:pt x="104" y="45"/>
                </a:lnTo>
                <a:lnTo>
                  <a:pt x="70" y="27"/>
                </a:lnTo>
                <a:lnTo>
                  <a:pt x="35" y="12"/>
                </a:lnTo>
                <a:lnTo>
                  <a:pt x="0" y="0"/>
                </a:lnTo>
              </a:path>
            </a:pathLst>
          </a:custGeom>
          <a:noFill/>
          <a:ln w="180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Line 9"/>
          <p:cNvSpPr>
            <a:spLocks noChangeShapeType="1"/>
          </p:cNvSpPr>
          <p:nvPr/>
        </p:nvSpPr>
        <p:spPr bwMode="auto">
          <a:xfrm>
            <a:off x="6843799" y="4811374"/>
            <a:ext cx="702964" cy="109539"/>
          </a:xfrm>
          <a:prstGeom prst="line">
            <a:avLst/>
          </a:prstGeom>
          <a:noFill/>
          <a:ln w="9360">
            <a:solidFill>
              <a:srgbClr val="00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8" name="Text Box 10"/>
          <p:cNvSpPr txBox="1">
            <a:spLocks noChangeArrowheads="1"/>
          </p:cNvSpPr>
          <p:nvPr/>
        </p:nvSpPr>
        <p:spPr bwMode="auto">
          <a:xfrm>
            <a:off x="7546763" y="4836404"/>
            <a:ext cx="1436887" cy="228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eaLnBrk="1" hangingPunct="1">
              <a:lnSpc>
                <a:spcPct val="93000"/>
              </a:lnSpc>
              <a:buClr>
                <a:srgbClr val="000000"/>
              </a:buClr>
              <a:buSzPct val="100000"/>
              <a:buFont typeface="Arial" charset="0"/>
              <a:buNone/>
            </a:pPr>
            <a:r>
              <a:rPr lang="en-GB" sz="1600" i="1" dirty="0">
                <a:solidFill>
                  <a:schemeClr val="tx1"/>
                </a:solidFill>
                <a:latin typeface="Arial" charset="0"/>
                <a:cs typeface="Arial" charset="0"/>
              </a:rPr>
              <a:t>slope </a:t>
            </a:r>
            <a:r>
              <a:rPr lang="en-GB" sz="1600" i="1" dirty="0" smtClean="0">
                <a:solidFill>
                  <a:schemeClr val="tx1"/>
                </a:solidFill>
                <a:latin typeface="Arial" charset="0"/>
                <a:cs typeface="Arial" charset="0"/>
              </a:rPr>
              <a:t>β1 </a:t>
            </a:r>
            <a:r>
              <a:rPr lang="en-GB" sz="1600" i="1" dirty="0">
                <a:solidFill>
                  <a:schemeClr val="tx1"/>
                </a:solidFill>
                <a:latin typeface="Arial" charset="0"/>
                <a:cs typeface="Arial" charset="0"/>
              </a:rPr>
              <a:t>= 0.23</a:t>
            </a:r>
          </a:p>
        </p:txBody>
      </p:sp>
      <p:sp>
        <p:nvSpPr>
          <p:cNvPr id="19" name="Line 11"/>
          <p:cNvSpPr>
            <a:spLocks noChangeShapeType="1"/>
          </p:cNvSpPr>
          <p:nvPr/>
        </p:nvSpPr>
        <p:spPr bwMode="auto">
          <a:xfrm>
            <a:off x="5731955" y="5100300"/>
            <a:ext cx="1289" cy="438150"/>
          </a:xfrm>
          <a:prstGeom prst="line">
            <a:avLst/>
          </a:prstGeom>
          <a:noFill/>
          <a:ln w="9360">
            <a:solidFill>
              <a:srgbClr val="0000FF"/>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Text Box 12"/>
          <p:cNvSpPr txBox="1">
            <a:spLocks noChangeArrowheads="1"/>
          </p:cNvSpPr>
          <p:nvPr/>
        </p:nvSpPr>
        <p:spPr bwMode="auto">
          <a:xfrm>
            <a:off x="5791287" y="5244764"/>
            <a:ext cx="1809651" cy="228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algn="r">
              <a:lnSpc>
                <a:spcPct val="93000"/>
              </a:lnSpc>
              <a:buClr>
                <a:srgbClr val="000000"/>
              </a:buClr>
              <a:buSzPct val="100000"/>
            </a:pPr>
            <a:r>
              <a:rPr lang="en-GB" sz="1600" i="1" dirty="0">
                <a:solidFill>
                  <a:schemeClr val="tx1"/>
                </a:solidFill>
                <a:latin typeface="Arial" charset="0"/>
              </a:rPr>
              <a:t>Intercept </a:t>
            </a:r>
            <a:r>
              <a:rPr lang="en-US" sz="1600" i="1" dirty="0" smtClean="0">
                <a:solidFill>
                  <a:schemeClr val="tx1"/>
                </a:solidFill>
                <a:latin typeface="Arial" charset="0"/>
                <a:cs typeface="Courier New" charset="0"/>
              </a:rPr>
              <a:t>β0</a:t>
            </a:r>
            <a:r>
              <a:rPr lang="en-GB" sz="1600" i="1" dirty="0" smtClean="0">
                <a:solidFill>
                  <a:schemeClr val="tx2"/>
                </a:solidFill>
                <a:latin typeface="Arial" charset="0"/>
              </a:rPr>
              <a:t> </a:t>
            </a:r>
            <a:r>
              <a:rPr lang="en-GB" sz="1600" i="1" dirty="0">
                <a:solidFill>
                  <a:schemeClr val="tx1"/>
                </a:solidFill>
                <a:latin typeface="Arial" charset="0"/>
              </a:rPr>
              <a:t>= 54.5</a:t>
            </a:r>
            <a:r>
              <a:rPr lang="en-GB" sz="1600" i="1" dirty="0">
                <a:solidFill>
                  <a:schemeClr val="tx1"/>
                </a:solidFill>
              </a:rPr>
              <a:t> </a:t>
            </a:r>
          </a:p>
        </p:txBody>
      </p:sp>
      <p:sp>
        <p:nvSpPr>
          <p:cNvPr id="21" name="Rectangle 17"/>
          <p:cNvSpPr txBox="1">
            <a:spLocks noChangeArrowheads="1"/>
          </p:cNvSpPr>
          <p:nvPr/>
        </p:nvSpPr>
        <p:spPr>
          <a:xfrm>
            <a:off x="565293" y="1690690"/>
            <a:ext cx="4537746" cy="40274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3000"/>
              </a:lnSpc>
            </a:pPr>
            <a:r>
              <a:rPr lang="en-US" sz="2000" b="1" dirty="0">
                <a:cs typeface="Courier New" charset="0"/>
              </a:rPr>
              <a:t>β</a:t>
            </a:r>
            <a:r>
              <a:rPr lang="en-US" sz="2000" b="1" dirty="0" smtClean="0">
                <a:cs typeface="Courier New" charset="0"/>
              </a:rPr>
              <a:t>0: intercept (constant)</a:t>
            </a:r>
          </a:p>
          <a:p>
            <a:pPr lvl="1">
              <a:lnSpc>
                <a:spcPct val="93000"/>
              </a:lnSpc>
            </a:pPr>
            <a:r>
              <a:rPr lang="en-US" sz="2000" dirty="0" smtClean="0">
                <a:cs typeface="Courier New" charset="0"/>
              </a:rPr>
              <a:t>Value of Y when X=0</a:t>
            </a:r>
          </a:p>
          <a:p>
            <a:pPr>
              <a:lnSpc>
                <a:spcPct val="93000"/>
              </a:lnSpc>
            </a:pPr>
            <a:r>
              <a:rPr lang="en-US" sz="2000" b="1" dirty="0" smtClean="0">
                <a:cs typeface="Courier New" charset="0"/>
              </a:rPr>
              <a:t>β1: slope of line relating x to y</a:t>
            </a:r>
          </a:p>
          <a:p>
            <a:pPr lvl="1">
              <a:lnSpc>
                <a:spcPct val="93000"/>
              </a:lnSpc>
            </a:pPr>
            <a:r>
              <a:rPr lang="en-US" sz="2000" dirty="0" smtClean="0">
                <a:cs typeface="Courier New" charset="0"/>
              </a:rPr>
              <a:t>For every 1 unit change in X what is the predicted change in Y?</a:t>
            </a:r>
          </a:p>
          <a:p>
            <a:pPr>
              <a:lnSpc>
                <a:spcPct val="93000"/>
              </a:lnSpc>
            </a:pPr>
            <a:r>
              <a:rPr lang="en-US" sz="2000" b="1" dirty="0" err="1" smtClean="0">
                <a:cs typeface="Courier New" charset="0"/>
              </a:rPr>
              <a:t>ε</a:t>
            </a:r>
            <a:r>
              <a:rPr lang="en-GB" sz="2000" b="1" dirty="0" smtClean="0">
                <a:cs typeface="Courier New" charset="0"/>
              </a:rPr>
              <a:t> = residual error</a:t>
            </a:r>
            <a:endParaRPr lang="en-US" sz="2000" b="1" dirty="0" smtClean="0">
              <a:cs typeface="Courier New" charset="0"/>
            </a:endParaRPr>
          </a:p>
          <a:p>
            <a:pPr lvl="1">
              <a:lnSpc>
                <a:spcPct val="93000"/>
              </a:lnSpc>
            </a:pPr>
            <a:r>
              <a:rPr lang="en-US" sz="2000" dirty="0" smtClean="0">
                <a:cs typeface="Courier New" charset="0"/>
              </a:rPr>
              <a:t>How far each data point deviates from the model</a:t>
            </a:r>
          </a:p>
          <a:p>
            <a:pPr lvl="1">
              <a:lnSpc>
                <a:spcPct val="93000"/>
              </a:lnSpc>
            </a:pPr>
            <a:endParaRPr lang="en-US" sz="2000" dirty="0">
              <a:cs typeface="Courier New" charset="0"/>
            </a:endParaRPr>
          </a:p>
          <a:p>
            <a:pPr marL="0" indent="0">
              <a:lnSpc>
                <a:spcPct val="93000"/>
              </a:lnSpc>
              <a:buNone/>
            </a:pPr>
            <a:r>
              <a:rPr lang="en-US" sz="2000" dirty="0" smtClean="0">
                <a:cs typeface="Courier New" charset="0"/>
              </a:rPr>
              <a:t>The model is selected as it minimizes the sum of squared errors (SSE)</a:t>
            </a:r>
          </a:p>
          <a:p>
            <a:pPr lvl="1">
              <a:lnSpc>
                <a:spcPct val="93000"/>
              </a:lnSpc>
            </a:pPr>
            <a:r>
              <a:rPr lang="en-GB" sz="2000" dirty="0" smtClean="0">
                <a:cs typeface="Courier New" charset="0"/>
              </a:rPr>
              <a:t>Assumed to be independently, identically and normally distributed</a:t>
            </a:r>
            <a:endParaRPr lang="en-US" sz="2000" dirty="0">
              <a:cs typeface="Courier New" charset="0"/>
            </a:endParaRPr>
          </a:p>
        </p:txBody>
      </p:sp>
      <p:sp>
        <p:nvSpPr>
          <p:cNvPr id="3" name="TextBox 2"/>
          <p:cNvSpPr txBox="1"/>
          <p:nvPr/>
        </p:nvSpPr>
        <p:spPr>
          <a:xfrm>
            <a:off x="6367720" y="766298"/>
            <a:ext cx="3449253" cy="523220"/>
          </a:xfrm>
          <a:prstGeom prst="rect">
            <a:avLst/>
          </a:prstGeom>
          <a:noFill/>
        </p:spPr>
        <p:txBody>
          <a:bodyPr wrap="square" rtlCol="0">
            <a:spAutoFit/>
          </a:bodyPr>
          <a:lstStyle/>
          <a:p>
            <a:r>
              <a:rPr lang="en-US" sz="2800" b="1" dirty="0" smtClean="0"/>
              <a:t>Y</a:t>
            </a:r>
            <a:r>
              <a:rPr lang="en-US" sz="2800" b="1" baseline="-25000" dirty="0" smtClean="0"/>
              <a:t>i</a:t>
            </a:r>
            <a:r>
              <a:rPr lang="en-US" sz="2800" b="1" dirty="0" smtClean="0"/>
              <a:t> = </a:t>
            </a:r>
            <a:r>
              <a:rPr lang="en-US" sz="2800" b="1" dirty="0" smtClean="0">
                <a:latin typeface="Arial" charset="0"/>
                <a:cs typeface="Courier New" charset="0"/>
              </a:rPr>
              <a:t>β0 + β1</a:t>
            </a:r>
            <a:r>
              <a:rPr lang="en-US" sz="2800" b="1" baseline="-25000" dirty="0" smtClean="0">
                <a:latin typeface="Arial" charset="0"/>
                <a:cs typeface="Courier New" charset="0"/>
              </a:rPr>
              <a:t>i</a:t>
            </a:r>
            <a:r>
              <a:rPr lang="en-US" sz="2800" b="1" dirty="0" smtClean="0">
                <a:solidFill>
                  <a:schemeClr val="accent2">
                    <a:lumMod val="75000"/>
                  </a:schemeClr>
                </a:solidFill>
                <a:latin typeface="Arial" charset="0"/>
                <a:cs typeface="Courier New" charset="0"/>
              </a:rPr>
              <a:t>X1</a:t>
            </a:r>
            <a:r>
              <a:rPr lang="en-US" sz="2800" b="1" baseline="-25000" dirty="0" smtClean="0">
                <a:solidFill>
                  <a:schemeClr val="accent2">
                    <a:lumMod val="75000"/>
                  </a:schemeClr>
                </a:solidFill>
                <a:latin typeface="Arial" charset="0"/>
                <a:cs typeface="Courier New" charset="0"/>
              </a:rPr>
              <a:t>i</a:t>
            </a:r>
            <a:r>
              <a:rPr lang="en-US" sz="2800" b="1" dirty="0" smtClean="0">
                <a:latin typeface="Arial" charset="0"/>
                <a:cs typeface="Courier New" charset="0"/>
              </a:rPr>
              <a:t> + </a:t>
            </a:r>
            <a:r>
              <a:rPr lang="en-US" sz="2800" b="1" i="1" dirty="0" err="1" smtClean="0">
                <a:latin typeface="Arial" charset="0"/>
                <a:cs typeface="Courier New" charset="0"/>
              </a:rPr>
              <a:t>ε</a:t>
            </a:r>
            <a:r>
              <a:rPr lang="en-US" sz="2800" b="1" i="1" baseline="-25000" dirty="0" err="1" smtClean="0">
                <a:latin typeface="Arial" charset="0"/>
                <a:cs typeface="Courier New" charset="0"/>
              </a:rPr>
              <a:t>i</a:t>
            </a:r>
            <a:r>
              <a:rPr lang="en-US" sz="2800" b="1" dirty="0" smtClean="0">
                <a:latin typeface="Arial" charset="0"/>
                <a:cs typeface="Courier New" charset="0"/>
              </a:rPr>
              <a:t> </a:t>
            </a:r>
            <a:r>
              <a:rPr lang="en-US" sz="2800" b="1" dirty="0" smtClean="0"/>
              <a:t> </a:t>
            </a:r>
            <a:endParaRPr lang="en-US" sz="2800" b="1" dirty="0"/>
          </a:p>
        </p:txBody>
      </p:sp>
      <p:sp>
        <p:nvSpPr>
          <p:cNvPr id="22" name="Line 11"/>
          <p:cNvSpPr>
            <a:spLocks noChangeShapeType="1"/>
          </p:cNvSpPr>
          <p:nvPr/>
        </p:nvSpPr>
        <p:spPr bwMode="auto">
          <a:xfrm>
            <a:off x="8092347" y="3610856"/>
            <a:ext cx="0" cy="392027"/>
          </a:xfrm>
          <a:prstGeom prst="line">
            <a:avLst/>
          </a:prstGeom>
          <a:noFill/>
          <a:ln w="936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 name="Text Box 10"/>
          <p:cNvSpPr txBox="1">
            <a:spLocks noChangeArrowheads="1"/>
          </p:cNvSpPr>
          <p:nvPr/>
        </p:nvSpPr>
        <p:spPr bwMode="auto">
          <a:xfrm>
            <a:off x="8181581" y="3600958"/>
            <a:ext cx="787945" cy="486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charset="0"/>
                <a:ea typeface="ＭＳ Ｐゴシック" charset="0"/>
              </a:defRPr>
            </a:lvl9pPr>
          </a:lstStyle>
          <a:p>
            <a:pPr>
              <a:lnSpc>
                <a:spcPct val="93000"/>
              </a:lnSpc>
              <a:buClr>
                <a:srgbClr val="000000"/>
              </a:buClr>
              <a:buSzPct val="100000"/>
            </a:pPr>
            <a:r>
              <a:rPr lang="en-GB" sz="1600" i="1" dirty="0">
                <a:solidFill>
                  <a:schemeClr val="tx1"/>
                </a:solidFill>
                <a:latin typeface="Arial" charset="0"/>
                <a:cs typeface="Arial" charset="0"/>
              </a:rPr>
              <a:t>r</a:t>
            </a:r>
            <a:r>
              <a:rPr lang="en-GB" sz="1600" i="1" dirty="0" smtClean="0">
                <a:solidFill>
                  <a:schemeClr val="tx1"/>
                </a:solidFill>
                <a:latin typeface="Arial" charset="0"/>
                <a:cs typeface="Arial" charset="0"/>
              </a:rPr>
              <a:t>esidual </a:t>
            </a:r>
          </a:p>
          <a:p>
            <a:pPr>
              <a:lnSpc>
                <a:spcPct val="93000"/>
              </a:lnSpc>
              <a:buClr>
                <a:srgbClr val="000000"/>
              </a:buClr>
              <a:buSzPct val="100000"/>
            </a:pPr>
            <a:r>
              <a:rPr lang="en-GB" sz="1600" b="1" i="1" dirty="0">
                <a:solidFill>
                  <a:schemeClr val="tx1"/>
                </a:solidFill>
                <a:latin typeface="Arial" charset="0"/>
                <a:cs typeface="Arial" charset="0"/>
              </a:rPr>
              <a:t> </a:t>
            </a:r>
            <a:r>
              <a:rPr lang="en-GB" sz="1600" b="1" i="1" dirty="0" smtClean="0">
                <a:solidFill>
                  <a:schemeClr val="tx1"/>
                </a:solidFill>
                <a:latin typeface="Arial" charset="0"/>
                <a:cs typeface="Arial" charset="0"/>
              </a:rPr>
              <a:t>    </a:t>
            </a:r>
            <a:r>
              <a:rPr lang="en-US" b="1" dirty="0" err="1" smtClean="0">
                <a:solidFill>
                  <a:schemeClr val="tx1"/>
                </a:solidFill>
                <a:latin typeface="+mn-lt"/>
                <a:cs typeface="Courier New" charset="0"/>
              </a:rPr>
              <a:t>ε</a:t>
            </a:r>
            <a:r>
              <a:rPr lang="en-US" b="1" baseline="-25000" dirty="0" err="1" smtClean="0">
                <a:solidFill>
                  <a:schemeClr val="tx1"/>
                </a:solidFill>
                <a:latin typeface="+mn-lt"/>
                <a:cs typeface="Courier New" charset="0"/>
              </a:rPr>
              <a:t>i</a:t>
            </a:r>
            <a:r>
              <a:rPr lang="en-GB" i="1" dirty="0" smtClean="0">
                <a:solidFill>
                  <a:schemeClr val="tx1"/>
                </a:solidFill>
                <a:latin typeface="+mn-lt"/>
                <a:cs typeface="Arial" charset="0"/>
              </a:rPr>
              <a:t> </a:t>
            </a:r>
            <a:endParaRPr lang="en-GB" i="1" dirty="0">
              <a:solidFill>
                <a:schemeClr val="tx1"/>
              </a:solidFill>
              <a:latin typeface="+mn-lt"/>
              <a:cs typeface="Arial" charset="0"/>
            </a:endParaRPr>
          </a:p>
        </p:txBody>
      </p:sp>
    </p:spTree>
    <p:extLst>
      <p:ext uri="{BB962C8B-B14F-4D97-AF65-F5344CB8AC3E}">
        <p14:creationId xmlns:p14="http://schemas.microsoft.com/office/powerpoint/2010/main" val="48775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523</TotalTime>
  <Words>3743</Words>
  <Application>Microsoft Office PowerPoint</Application>
  <PresentationFormat>A4 Paper (210x297 mm)</PresentationFormat>
  <Paragraphs>686</Paragraphs>
  <Slides>51</Slides>
  <Notes>28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7" baseType="lpstr">
      <vt:lpstr>맑은 고딕</vt:lpstr>
      <vt:lpstr>ＭＳ Ｐゴシック</vt:lpstr>
      <vt:lpstr>新細明體</vt:lpstr>
      <vt:lpstr>Arial</vt:lpstr>
      <vt:lpstr>Arial Rounded MT Bold</vt:lpstr>
      <vt:lpstr>Calibri</vt:lpstr>
      <vt:lpstr>Calibri Light</vt:lpstr>
      <vt:lpstr>Cambria Math</vt:lpstr>
      <vt:lpstr>Courier New</vt:lpstr>
      <vt:lpstr>Symbol</vt:lpstr>
      <vt:lpstr>Times New Roman</vt:lpstr>
      <vt:lpstr>Wingdings</vt:lpstr>
      <vt:lpstr>Wingdings 2</vt:lpstr>
      <vt:lpstr>Zapf Dingbats</vt:lpstr>
      <vt:lpstr>Office Theme</vt:lpstr>
      <vt:lpstr>Equation</vt:lpstr>
      <vt:lpstr>PowerPoint Presentation</vt:lpstr>
      <vt:lpstr>PowerPoint Presentation</vt:lpstr>
      <vt:lpstr>1st Level Analysis (within-subjects)</vt:lpstr>
      <vt:lpstr>General Linear Model (GLM)</vt:lpstr>
      <vt:lpstr>General Linear Model (GLM)</vt:lpstr>
      <vt:lpstr>GLM = linear regression</vt:lpstr>
      <vt:lpstr>GLM = Linear Regression</vt:lpstr>
      <vt:lpstr>GLM = Linear Regression</vt:lpstr>
      <vt:lpstr>GLM = Linear Regression</vt:lpstr>
      <vt:lpstr>GLM = Multiple Regression</vt:lpstr>
      <vt:lpstr>Research Question</vt:lpstr>
      <vt:lpstr>Design Matrix: Block Design</vt:lpstr>
      <vt:lpstr>Design Matrix: Block Design</vt:lpstr>
      <vt:lpstr>Design Matrix: Event-related Design</vt:lpstr>
      <vt:lpstr>Design Matrix: Event-related Design</vt:lpstr>
      <vt:lpstr>Design Matrix: Event-related Design</vt:lpstr>
      <vt:lpstr>Block vs Event-related Designs</vt:lpstr>
      <vt:lpstr>Improving your model</vt:lpstr>
      <vt:lpstr>Scanner Drift</vt:lpstr>
      <vt:lpstr>Convolution with HRF</vt:lpstr>
      <vt:lpstr>Interim Summary</vt:lpstr>
      <vt:lpstr>Recap</vt:lpstr>
      <vt:lpstr>‘Face’-related voxel</vt:lpstr>
      <vt:lpstr>Random voxel</vt:lpstr>
      <vt:lpstr>Goodness of fitting</vt:lpstr>
      <vt:lpstr>‘Face &gt; house’ voxel</vt:lpstr>
      <vt:lpstr>‘Face ≈ house’ voxel</vt:lpstr>
      <vt:lpstr>T-contrast</vt:lpstr>
      <vt:lpstr>T-statistic</vt:lpstr>
      <vt:lpstr>T-test summary</vt:lpstr>
      <vt:lpstr>F-statistic</vt:lpstr>
      <vt:lpstr>Factorial design</vt:lpstr>
      <vt:lpstr>F-contrast</vt:lpstr>
      <vt:lpstr>F-contrast</vt:lpstr>
      <vt:lpstr>F-statistic</vt:lpstr>
      <vt:lpstr>F-test summary</vt:lpstr>
      <vt:lpstr>What does the SPM do?</vt:lpstr>
      <vt:lpstr>Display of result</vt:lpstr>
      <vt:lpstr>Demonstration</vt:lpstr>
      <vt:lpstr>Build a design matrix</vt:lpstr>
      <vt:lpstr>PowerPoint Presentation</vt:lpstr>
      <vt:lpstr>PowerPoint Presentation</vt:lpstr>
      <vt:lpstr>PowerPoint Presentation</vt:lpstr>
      <vt:lpstr>Estimate the parameter</vt:lpstr>
      <vt:lpstr>Contrasts on SPM</vt:lpstr>
      <vt:lpstr>Contrasts on SPM</vt:lpstr>
      <vt:lpstr>Displaying result</vt:lpstr>
      <vt:lpstr>Statistic table</vt:lpstr>
      <vt:lpstr>Overlay the result</vt:lpstr>
      <vt:lpstr>xjView</vt:lpstr>
      <vt:lpstr>Thanks! Any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Palmer</dc:creator>
  <cp:lastModifiedBy>Clare Palmer</cp:lastModifiedBy>
  <cp:revision>51</cp:revision>
  <dcterms:created xsi:type="dcterms:W3CDTF">2014-11-21T17:12:23Z</dcterms:created>
  <dcterms:modified xsi:type="dcterms:W3CDTF">2014-11-27T15:25:58Z</dcterms:modified>
</cp:coreProperties>
</file>