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256" r:id="rId2"/>
    <p:sldId id="257" r:id="rId3"/>
    <p:sldId id="267" r:id="rId4"/>
    <p:sldId id="278" r:id="rId5"/>
    <p:sldId id="279" r:id="rId6"/>
    <p:sldId id="280" r:id="rId7"/>
    <p:sldId id="262" r:id="rId8"/>
    <p:sldId id="281" r:id="rId9"/>
    <p:sldId id="268" r:id="rId10"/>
    <p:sldId id="261" r:id="rId11"/>
    <p:sldId id="282" r:id="rId12"/>
    <p:sldId id="296" r:id="rId13"/>
    <p:sldId id="285" r:id="rId14"/>
    <p:sldId id="297" r:id="rId15"/>
    <p:sldId id="287" r:id="rId16"/>
    <p:sldId id="288" r:id="rId17"/>
    <p:sldId id="292" r:id="rId18"/>
    <p:sldId id="298" r:id="rId19"/>
    <p:sldId id="291" r:id="rId20"/>
    <p:sldId id="290" r:id="rId21"/>
    <p:sldId id="299" r:id="rId22"/>
    <p:sldId id="300" r:id="rId23"/>
    <p:sldId id="294" r:id="rId24"/>
    <p:sldId id="283" r:id="rId25"/>
    <p:sldId id="293" r:id="rId26"/>
    <p:sldId id="295" r:id="rId27"/>
    <p:sldId id="301" r:id="rId28"/>
    <p:sldId id="269"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41363" autoAdjust="0"/>
  </p:normalViewPr>
  <p:slideViewPr>
    <p:cSldViewPr>
      <p:cViewPr>
        <p:scale>
          <a:sx n="56" d="100"/>
          <a:sy n="56" d="100"/>
        </p:scale>
        <p:origin x="-31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AE3F0-FB37-4EDB-9588-C5A4BCAD27D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B123E1A-0BAB-499E-AC40-7A829BEC7FDD}">
      <dgm:prSet phldrT="[Text]"/>
      <dgm:spPr/>
      <dgm:t>
        <a:bodyPr/>
        <a:lstStyle/>
        <a:p>
          <a:r>
            <a:rPr lang="en-US" dirty="0" smtClean="0"/>
            <a:t>Stimulus</a:t>
          </a:r>
          <a:endParaRPr lang="en-US" dirty="0"/>
        </a:p>
      </dgm:t>
    </dgm:pt>
    <dgm:pt modelId="{EAEF9E20-F91D-4233-A3FE-66CA9AD974C0}" type="parTrans" cxnId="{6A261CFF-1F31-4B2B-8E4C-F2850A0ACA44}">
      <dgm:prSet/>
      <dgm:spPr/>
      <dgm:t>
        <a:bodyPr/>
        <a:lstStyle/>
        <a:p>
          <a:endParaRPr lang="en-US"/>
        </a:p>
      </dgm:t>
    </dgm:pt>
    <dgm:pt modelId="{318BCAFA-05EE-4011-9DB1-A5C423F44C1C}" type="sibTrans" cxnId="{6A261CFF-1F31-4B2B-8E4C-F2850A0ACA44}">
      <dgm:prSet/>
      <dgm:spPr/>
      <dgm:t>
        <a:bodyPr/>
        <a:lstStyle/>
        <a:p>
          <a:endParaRPr lang="en-US"/>
        </a:p>
      </dgm:t>
    </dgm:pt>
    <dgm:pt modelId="{B0929A20-526A-4D9C-9E6A-BBBB7EC91528}">
      <dgm:prSet phldrT="[Text]"/>
      <dgm:spPr/>
      <dgm:t>
        <a:bodyPr/>
        <a:lstStyle/>
        <a:p>
          <a:r>
            <a:rPr lang="en-US" dirty="0" smtClean="0"/>
            <a:t>Neural Response</a:t>
          </a:r>
          <a:endParaRPr lang="en-US" dirty="0"/>
        </a:p>
      </dgm:t>
    </dgm:pt>
    <dgm:pt modelId="{7E2053AB-CEC6-4624-A332-3388036B3111}" type="parTrans" cxnId="{73C6052B-53B7-4A51-9405-261CF25D5350}">
      <dgm:prSet/>
      <dgm:spPr/>
      <dgm:t>
        <a:bodyPr/>
        <a:lstStyle/>
        <a:p>
          <a:endParaRPr lang="en-US"/>
        </a:p>
      </dgm:t>
    </dgm:pt>
    <dgm:pt modelId="{A294E51F-5034-4DA2-8288-2E9665DC5483}" type="sibTrans" cxnId="{73C6052B-53B7-4A51-9405-261CF25D5350}">
      <dgm:prSet/>
      <dgm:spPr/>
      <dgm:t>
        <a:bodyPr/>
        <a:lstStyle/>
        <a:p>
          <a:endParaRPr lang="en-US"/>
        </a:p>
      </dgm:t>
    </dgm:pt>
    <dgm:pt modelId="{C4A1379C-4845-42E1-803C-4B56A1A964AD}">
      <dgm:prSet phldrT="[Text]"/>
      <dgm:spPr/>
      <dgm:t>
        <a:bodyPr/>
        <a:lstStyle/>
        <a:p>
          <a:r>
            <a:rPr lang="en-US" dirty="0" smtClean="0"/>
            <a:t>Hemodynamic Response</a:t>
          </a:r>
          <a:endParaRPr lang="en-US" dirty="0"/>
        </a:p>
      </dgm:t>
    </dgm:pt>
    <dgm:pt modelId="{23C84FA8-0A81-4F82-9117-99412F95DF8E}" type="parTrans" cxnId="{46EEB716-16DA-45D1-8CE0-3CB518FFFA73}">
      <dgm:prSet/>
      <dgm:spPr/>
      <dgm:t>
        <a:bodyPr/>
        <a:lstStyle/>
        <a:p>
          <a:endParaRPr lang="en-US"/>
        </a:p>
      </dgm:t>
    </dgm:pt>
    <dgm:pt modelId="{F62DC698-6386-44F2-9F26-B392BF53B9A5}" type="sibTrans" cxnId="{46EEB716-16DA-45D1-8CE0-3CB518FFFA73}">
      <dgm:prSet/>
      <dgm:spPr/>
      <dgm:t>
        <a:bodyPr/>
        <a:lstStyle/>
        <a:p>
          <a:endParaRPr lang="en-US"/>
        </a:p>
      </dgm:t>
    </dgm:pt>
    <dgm:pt modelId="{A6E6E8F8-0C27-4964-A785-BA7DB95B61A6}">
      <dgm:prSet phldrT="[Text]"/>
      <dgm:spPr/>
      <dgm:t>
        <a:bodyPr/>
        <a:lstStyle/>
        <a:p>
          <a:r>
            <a:rPr lang="en-US" dirty="0" smtClean="0"/>
            <a:t>BOLD</a:t>
          </a:r>
          <a:endParaRPr lang="en-US" dirty="0"/>
        </a:p>
      </dgm:t>
    </dgm:pt>
    <dgm:pt modelId="{04F90E66-B4A3-4ED6-A955-25DA71ABCC5A}" type="parTrans" cxnId="{0EC8FA6B-96B0-4FDD-9661-30B9CF7E5BA9}">
      <dgm:prSet/>
      <dgm:spPr/>
      <dgm:t>
        <a:bodyPr/>
        <a:lstStyle/>
        <a:p>
          <a:endParaRPr lang="en-US"/>
        </a:p>
      </dgm:t>
    </dgm:pt>
    <dgm:pt modelId="{650A30D6-BFB5-4019-8542-AA7778AFBBC6}" type="sibTrans" cxnId="{0EC8FA6B-96B0-4FDD-9661-30B9CF7E5BA9}">
      <dgm:prSet/>
      <dgm:spPr/>
      <dgm:t>
        <a:bodyPr/>
        <a:lstStyle/>
        <a:p>
          <a:endParaRPr lang="en-US"/>
        </a:p>
      </dgm:t>
    </dgm:pt>
    <dgm:pt modelId="{C479A1A0-0F66-4316-B40F-575A6D5F0EDF}" type="pres">
      <dgm:prSet presAssocID="{0CCAE3F0-FB37-4EDB-9588-C5A4BCAD27D9}" presName="Name0" presStyleCnt="0">
        <dgm:presLayoutVars>
          <dgm:dir/>
          <dgm:resizeHandles val="exact"/>
        </dgm:presLayoutVars>
      </dgm:prSet>
      <dgm:spPr/>
      <dgm:t>
        <a:bodyPr/>
        <a:lstStyle/>
        <a:p>
          <a:endParaRPr lang="en-GB"/>
        </a:p>
      </dgm:t>
    </dgm:pt>
    <dgm:pt modelId="{2DC40CEF-E8FD-4AD5-929D-1B401788E903}" type="pres">
      <dgm:prSet presAssocID="{EB123E1A-0BAB-499E-AC40-7A829BEC7FDD}" presName="node" presStyleLbl="node1" presStyleIdx="0" presStyleCnt="4">
        <dgm:presLayoutVars>
          <dgm:bulletEnabled val="1"/>
        </dgm:presLayoutVars>
      </dgm:prSet>
      <dgm:spPr/>
      <dgm:t>
        <a:bodyPr/>
        <a:lstStyle/>
        <a:p>
          <a:endParaRPr lang="en-US"/>
        </a:p>
      </dgm:t>
    </dgm:pt>
    <dgm:pt modelId="{E87439ED-E62C-4919-8938-316AC976C1A8}" type="pres">
      <dgm:prSet presAssocID="{318BCAFA-05EE-4011-9DB1-A5C423F44C1C}" presName="sibTrans" presStyleLbl="sibTrans2D1" presStyleIdx="0" presStyleCnt="3"/>
      <dgm:spPr/>
      <dgm:t>
        <a:bodyPr/>
        <a:lstStyle/>
        <a:p>
          <a:endParaRPr lang="en-GB"/>
        </a:p>
      </dgm:t>
    </dgm:pt>
    <dgm:pt modelId="{D5743859-A719-4700-9410-44B266D34BCE}" type="pres">
      <dgm:prSet presAssocID="{318BCAFA-05EE-4011-9DB1-A5C423F44C1C}" presName="connectorText" presStyleLbl="sibTrans2D1" presStyleIdx="0" presStyleCnt="3"/>
      <dgm:spPr/>
      <dgm:t>
        <a:bodyPr/>
        <a:lstStyle/>
        <a:p>
          <a:endParaRPr lang="en-GB"/>
        </a:p>
      </dgm:t>
    </dgm:pt>
    <dgm:pt modelId="{459FE255-2315-49B1-A353-5D9FFDCA6AB2}" type="pres">
      <dgm:prSet presAssocID="{B0929A20-526A-4D9C-9E6A-BBBB7EC91528}" presName="node" presStyleLbl="node1" presStyleIdx="1" presStyleCnt="4">
        <dgm:presLayoutVars>
          <dgm:bulletEnabled val="1"/>
        </dgm:presLayoutVars>
      </dgm:prSet>
      <dgm:spPr/>
      <dgm:t>
        <a:bodyPr/>
        <a:lstStyle/>
        <a:p>
          <a:endParaRPr lang="en-US"/>
        </a:p>
      </dgm:t>
    </dgm:pt>
    <dgm:pt modelId="{7809A886-9722-49EF-AEA3-5E42CC1D5F8C}" type="pres">
      <dgm:prSet presAssocID="{A294E51F-5034-4DA2-8288-2E9665DC5483}" presName="sibTrans" presStyleLbl="sibTrans2D1" presStyleIdx="1" presStyleCnt="3"/>
      <dgm:spPr/>
      <dgm:t>
        <a:bodyPr/>
        <a:lstStyle/>
        <a:p>
          <a:endParaRPr lang="en-GB"/>
        </a:p>
      </dgm:t>
    </dgm:pt>
    <dgm:pt modelId="{9A919736-E2F3-451C-A915-A77051BA9440}" type="pres">
      <dgm:prSet presAssocID="{A294E51F-5034-4DA2-8288-2E9665DC5483}" presName="connectorText" presStyleLbl="sibTrans2D1" presStyleIdx="1" presStyleCnt="3"/>
      <dgm:spPr/>
      <dgm:t>
        <a:bodyPr/>
        <a:lstStyle/>
        <a:p>
          <a:endParaRPr lang="en-GB"/>
        </a:p>
      </dgm:t>
    </dgm:pt>
    <dgm:pt modelId="{B714E63D-B99A-4364-8820-38073CE63509}" type="pres">
      <dgm:prSet presAssocID="{C4A1379C-4845-42E1-803C-4B56A1A964AD}" presName="node" presStyleLbl="node1" presStyleIdx="2" presStyleCnt="4">
        <dgm:presLayoutVars>
          <dgm:bulletEnabled val="1"/>
        </dgm:presLayoutVars>
      </dgm:prSet>
      <dgm:spPr/>
      <dgm:t>
        <a:bodyPr/>
        <a:lstStyle/>
        <a:p>
          <a:endParaRPr lang="en-GB"/>
        </a:p>
      </dgm:t>
    </dgm:pt>
    <dgm:pt modelId="{B4734292-6DD3-4B86-AFEF-EFCE9C6D0DEB}" type="pres">
      <dgm:prSet presAssocID="{F62DC698-6386-44F2-9F26-B392BF53B9A5}" presName="sibTrans" presStyleLbl="sibTrans2D1" presStyleIdx="2" presStyleCnt="3"/>
      <dgm:spPr/>
      <dgm:t>
        <a:bodyPr/>
        <a:lstStyle/>
        <a:p>
          <a:endParaRPr lang="en-GB"/>
        </a:p>
      </dgm:t>
    </dgm:pt>
    <dgm:pt modelId="{314F75C1-B0FB-45EC-B372-01E6F7EB99BF}" type="pres">
      <dgm:prSet presAssocID="{F62DC698-6386-44F2-9F26-B392BF53B9A5}" presName="connectorText" presStyleLbl="sibTrans2D1" presStyleIdx="2" presStyleCnt="3"/>
      <dgm:spPr/>
      <dgm:t>
        <a:bodyPr/>
        <a:lstStyle/>
        <a:p>
          <a:endParaRPr lang="en-GB"/>
        </a:p>
      </dgm:t>
    </dgm:pt>
    <dgm:pt modelId="{A73C77DC-1243-4DAE-A522-6AA4DDB8252E}" type="pres">
      <dgm:prSet presAssocID="{A6E6E8F8-0C27-4964-A785-BA7DB95B61A6}" presName="node" presStyleLbl="node1" presStyleIdx="3" presStyleCnt="4">
        <dgm:presLayoutVars>
          <dgm:bulletEnabled val="1"/>
        </dgm:presLayoutVars>
      </dgm:prSet>
      <dgm:spPr/>
      <dgm:t>
        <a:bodyPr/>
        <a:lstStyle/>
        <a:p>
          <a:endParaRPr lang="en-GB"/>
        </a:p>
      </dgm:t>
    </dgm:pt>
  </dgm:ptLst>
  <dgm:cxnLst>
    <dgm:cxn modelId="{4AECA76F-F4D2-4403-8809-EEFD1DF11B01}" type="presOf" srcId="{B0929A20-526A-4D9C-9E6A-BBBB7EC91528}" destId="{459FE255-2315-49B1-A353-5D9FFDCA6AB2}" srcOrd="0" destOrd="0" presId="urn:microsoft.com/office/officeart/2005/8/layout/process1"/>
    <dgm:cxn modelId="{46EEB716-16DA-45D1-8CE0-3CB518FFFA73}" srcId="{0CCAE3F0-FB37-4EDB-9588-C5A4BCAD27D9}" destId="{C4A1379C-4845-42E1-803C-4B56A1A964AD}" srcOrd="2" destOrd="0" parTransId="{23C84FA8-0A81-4F82-9117-99412F95DF8E}" sibTransId="{F62DC698-6386-44F2-9F26-B392BF53B9A5}"/>
    <dgm:cxn modelId="{B41644FA-96FF-4D05-A752-37F221CD0AC5}" type="presOf" srcId="{F62DC698-6386-44F2-9F26-B392BF53B9A5}" destId="{314F75C1-B0FB-45EC-B372-01E6F7EB99BF}" srcOrd="1" destOrd="0" presId="urn:microsoft.com/office/officeart/2005/8/layout/process1"/>
    <dgm:cxn modelId="{7F37A491-6898-43CE-A3AC-0A22858C5F99}" type="presOf" srcId="{C4A1379C-4845-42E1-803C-4B56A1A964AD}" destId="{B714E63D-B99A-4364-8820-38073CE63509}" srcOrd="0" destOrd="0" presId="urn:microsoft.com/office/officeart/2005/8/layout/process1"/>
    <dgm:cxn modelId="{F1343042-96BF-414F-9C4F-FE444D6392F5}" type="presOf" srcId="{F62DC698-6386-44F2-9F26-B392BF53B9A5}" destId="{B4734292-6DD3-4B86-AFEF-EFCE9C6D0DEB}" srcOrd="0" destOrd="0" presId="urn:microsoft.com/office/officeart/2005/8/layout/process1"/>
    <dgm:cxn modelId="{D5C653E9-AE38-4101-A04B-7E33A696220A}" type="presOf" srcId="{0CCAE3F0-FB37-4EDB-9588-C5A4BCAD27D9}" destId="{C479A1A0-0F66-4316-B40F-575A6D5F0EDF}" srcOrd="0" destOrd="0" presId="urn:microsoft.com/office/officeart/2005/8/layout/process1"/>
    <dgm:cxn modelId="{2008A894-7AD1-425A-BA83-F520F08DA556}" type="presOf" srcId="{A294E51F-5034-4DA2-8288-2E9665DC5483}" destId="{9A919736-E2F3-451C-A915-A77051BA9440}" srcOrd="1" destOrd="0" presId="urn:microsoft.com/office/officeart/2005/8/layout/process1"/>
    <dgm:cxn modelId="{D1528C5E-CBA7-4653-82BE-C365FA4C4135}" type="presOf" srcId="{318BCAFA-05EE-4011-9DB1-A5C423F44C1C}" destId="{D5743859-A719-4700-9410-44B266D34BCE}" srcOrd="1" destOrd="0" presId="urn:microsoft.com/office/officeart/2005/8/layout/process1"/>
    <dgm:cxn modelId="{6A261CFF-1F31-4B2B-8E4C-F2850A0ACA44}" srcId="{0CCAE3F0-FB37-4EDB-9588-C5A4BCAD27D9}" destId="{EB123E1A-0BAB-499E-AC40-7A829BEC7FDD}" srcOrd="0" destOrd="0" parTransId="{EAEF9E20-F91D-4233-A3FE-66CA9AD974C0}" sibTransId="{318BCAFA-05EE-4011-9DB1-A5C423F44C1C}"/>
    <dgm:cxn modelId="{CBECD8E6-1BF1-49C9-91EF-EAEF2A7D4E08}" type="presOf" srcId="{EB123E1A-0BAB-499E-AC40-7A829BEC7FDD}" destId="{2DC40CEF-E8FD-4AD5-929D-1B401788E903}" srcOrd="0" destOrd="0" presId="urn:microsoft.com/office/officeart/2005/8/layout/process1"/>
    <dgm:cxn modelId="{F3120314-D8A5-48FB-A387-C22FE128E933}" type="presOf" srcId="{A6E6E8F8-0C27-4964-A785-BA7DB95B61A6}" destId="{A73C77DC-1243-4DAE-A522-6AA4DDB8252E}" srcOrd="0" destOrd="0" presId="urn:microsoft.com/office/officeart/2005/8/layout/process1"/>
    <dgm:cxn modelId="{73C6052B-53B7-4A51-9405-261CF25D5350}" srcId="{0CCAE3F0-FB37-4EDB-9588-C5A4BCAD27D9}" destId="{B0929A20-526A-4D9C-9E6A-BBBB7EC91528}" srcOrd="1" destOrd="0" parTransId="{7E2053AB-CEC6-4624-A332-3388036B3111}" sibTransId="{A294E51F-5034-4DA2-8288-2E9665DC5483}"/>
    <dgm:cxn modelId="{0EC8FA6B-96B0-4FDD-9661-30B9CF7E5BA9}" srcId="{0CCAE3F0-FB37-4EDB-9588-C5A4BCAD27D9}" destId="{A6E6E8F8-0C27-4964-A785-BA7DB95B61A6}" srcOrd="3" destOrd="0" parTransId="{04F90E66-B4A3-4ED6-A955-25DA71ABCC5A}" sibTransId="{650A30D6-BFB5-4019-8542-AA7778AFBBC6}"/>
    <dgm:cxn modelId="{B53C972D-6935-4A66-AA38-B8C93311F537}" type="presOf" srcId="{318BCAFA-05EE-4011-9DB1-A5C423F44C1C}" destId="{E87439ED-E62C-4919-8938-316AC976C1A8}" srcOrd="0" destOrd="0" presId="urn:microsoft.com/office/officeart/2005/8/layout/process1"/>
    <dgm:cxn modelId="{7DC47EA6-A48D-4D0B-AEAA-EAD9CD30A828}" type="presOf" srcId="{A294E51F-5034-4DA2-8288-2E9665DC5483}" destId="{7809A886-9722-49EF-AEA3-5E42CC1D5F8C}" srcOrd="0" destOrd="0" presId="urn:microsoft.com/office/officeart/2005/8/layout/process1"/>
    <dgm:cxn modelId="{1CA097B5-B12D-4BC1-B003-DD29584A8CE4}" type="presParOf" srcId="{C479A1A0-0F66-4316-B40F-575A6D5F0EDF}" destId="{2DC40CEF-E8FD-4AD5-929D-1B401788E903}" srcOrd="0" destOrd="0" presId="urn:microsoft.com/office/officeart/2005/8/layout/process1"/>
    <dgm:cxn modelId="{A755B7D7-E247-4540-AA7A-7E42A8926246}" type="presParOf" srcId="{C479A1A0-0F66-4316-B40F-575A6D5F0EDF}" destId="{E87439ED-E62C-4919-8938-316AC976C1A8}" srcOrd="1" destOrd="0" presId="urn:microsoft.com/office/officeart/2005/8/layout/process1"/>
    <dgm:cxn modelId="{04A1C892-DE32-4C62-8DA2-1467D4770558}" type="presParOf" srcId="{E87439ED-E62C-4919-8938-316AC976C1A8}" destId="{D5743859-A719-4700-9410-44B266D34BCE}" srcOrd="0" destOrd="0" presId="urn:microsoft.com/office/officeart/2005/8/layout/process1"/>
    <dgm:cxn modelId="{36BDFF11-F1EF-4FE3-A375-FC3F6805E49D}" type="presParOf" srcId="{C479A1A0-0F66-4316-B40F-575A6D5F0EDF}" destId="{459FE255-2315-49B1-A353-5D9FFDCA6AB2}" srcOrd="2" destOrd="0" presId="urn:microsoft.com/office/officeart/2005/8/layout/process1"/>
    <dgm:cxn modelId="{62C9A7E2-1F4B-4893-B25A-21922C15754F}" type="presParOf" srcId="{C479A1A0-0F66-4316-B40F-575A6D5F0EDF}" destId="{7809A886-9722-49EF-AEA3-5E42CC1D5F8C}" srcOrd="3" destOrd="0" presId="urn:microsoft.com/office/officeart/2005/8/layout/process1"/>
    <dgm:cxn modelId="{2FE2B5C7-CA0B-499E-A06A-038D8D23FDDA}" type="presParOf" srcId="{7809A886-9722-49EF-AEA3-5E42CC1D5F8C}" destId="{9A919736-E2F3-451C-A915-A77051BA9440}" srcOrd="0" destOrd="0" presId="urn:microsoft.com/office/officeart/2005/8/layout/process1"/>
    <dgm:cxn modelId="{4FD3039C-5DE4-47BD-8C4F-8B6824AE241A}" type="presParOf" srcId="{C479A1A0-0F66-4316-B40F-575A6D5F0EDF}" destId="{B714E63D-B99A-4364-8820-38073CE63509}" srcOrd="4" destOrd="0" presId="urn:microsoft.com/office/officeart/2005/8/layout/process1"/>
    <dgm:cxn modelId="{10B3049D-A58B-40CB-9AD8-AB0F5EF273CD}" type="presParOf" srcId="{C479A1A0-0F66-4316-B40F-575A6D5F0EDF}" destId="{B4734292-6DD3-4B86-AFEF-EFCE9C6D0DEB}" srcOrd="5" destOrd="0" presId="urn:microsoft.com/office/officeart/2005/8/layout/process1"/>
    <dgm:cxn modelId="{F064CDA0-025F-4AD4-8090-6514F70D5B66}" type="presParOf" srcId="{B4734292-6DD3-4B86-AFEF-EFCE9C6D0DEB}" destId="{314F75C1-B0FB-45EC-B372-01E6F7EB99BF}" srcOrd="0" destOrd="0" presId="urn:microsoft.com/office/officeart/2005/8/layout/process1"/>
    <dgm:cxn modelId="{3D8E8099-C08B-4E87-A125-26B455CFC39F}" type="presParOf" srcId="{C479A1A0-0F66-4316-B40F-575A6D5F0EDF}" destId="{A73C77DC-1243-4DAE-A522-6AA4DDB825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31A56-8543-431E-ADB2-AAE6DAB61A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68BA8EB-1447-4AF8-A325-E117325DA2D8}">
      <dgm:prSet/>
      <dgm:spPr/>
      <dgm:t>
        <a:bodyPr/>
        <a:lstStyle/>
        <a:p>
          <a:pPr algn="ctr" rtl="0"/>
          <a:r>
            <a:rPr lang="en-US" dirty="0" smtClean="0"/>
            <a:t>Neurovascular Coupling</a:t>
          </a:r>
          <a:endParaRPr lang="en-US" dirty="0"/>
        </a:p>
      </dgm:t>
    </dgm:pt>
    <dgm:pt modelId="{1B9791F7-5633-49F5-ABD2-95C302300A62}" type="parTrans" cxnId="{995ED375-54CD-4CE7-A3CE-CACCEF3E6886}">
      <dgm:prSet/>
      <dgm:spPr/>
      <dgm:t>
        <a:bodyPr/>
        <a:lstStyle/>
        <a:p>
          <a:endParaRPr lang="en-US"/>
        </a:p>
      </dgm:t>
    </dgm:pt>
    <dgm:pt modelId="{5E68CF40-90E2-4D2D-944D-4A191B2A114A}" type="sibTrans" cxnId="{995ED375-54CD-4CE7-A3CE-CACCEF3E6886}">
      <dgm:prSet/>
      <dgm:spPr/>
      <dgm:t>
        <a:bodyPr/>
        <a:lstStyle/>
        <a:p>
          <a:endParaRPr lang="en-US"/>
        </a:p>
      </dgm:t>
    </dgm:pt>
    <dgm:pt modelId="{1B274535-BB76-4B1B-8D6A-A52799EDEE45}" type="pres">
      <dgm:prSet presAssocID="{8AF31A56-8543-431E-ADB2-AAE6DAB61A14}" presName="linear" presStyleCnt="0">
        <dgm:presLayoutVars>
          <dgm:animLvl val="lvl"/>
          <dgm:resizeHandles val="exact"/>
        </dgm:presLayoutVars>
      </dgm:prSet>
      <dgm:spPr/>
      <dgm:t>
        <a:bodyPr/>
        <a:lstStyle/>
        <a:p>
          <a:endParaRPr lang="en-GB"/>
        </a:p>
      </dgm:t>
    </dgm:pt>
    <dgm:pt modelId="{D7904171-4DCC-485B-948F-1BFC00C9A0EE}" type="pres">
      <dgm:prSet presAssocID="{668BA8EB-1447-4AF8-A325-E117325DA2D8}" presName="parentText" presStyleLbl="node1" presStyleIdx="0" presStyleCnt="1">
        <dgm:presLayoutVars>
          <dgm:chMax val="0"/>
          <dgm:bulletEnabled val="1"/>
        </dgm:presLayoutVars>
      </dgm:prSet>
      <dgm:spPr/>
      <dgm:t>
        <a:bodyPr/>
        <a:lstStyle/>
        <a:p>
          <a:endParaRPr lang="en-GB"/>
        </a:p>
      </dgm:t>
    </dgm:pt>
  </dgm:ptLst>
  <dgm:cxnLst>
    <dgm:cxn modelId="{995ED375-54CD-4CE7-A3CE-CACCEF3E6886}" srcId="{8AF31A56-8543-431E-ADB2-AAE6DAB61A14}" destId="{668BA8EB-1447-4AF8-A325-E117325DA2D8}" srcOrd="0" destOrd="0" parTransId="{1B9791F7-5633-49F5-ABD2-95C302300A62}" sibTransId="{5E68CF40-90E2-4D2D-944D-4A191B2A114A}"/>
    <dgm:cxn modelId="{7E704D8C-CC7E-4BE8-B44E-2A46AE1BD1F3}" type="presOf" srcId="{668BA8EB-1447-4AF8-A325-E117325DA2D8}" destId="{D7904171-4DCC-485B-948F-1BFC00C9A0EE}" srcOrd="0" destOrd="0" presId="urn:microsoft.com/office/officeart/2005/8/layout/vList2"/>
    <dgm:cxn modelId="{2A8A8EBB-5436-4709-A4C4-072265BB799C}" type="presOf" srcId="{8AF31A56-8543-431E-ADB2-AAE6DAB61A14}" destId="{1B274535-BB76-4B1B-8D6A-A52799EDEE45}" srcOrd="0" destOrd="0" presId="urn:microsoft.com/office/officeart/2005/8/layout/vList2"/>
    <dgm:cxn modelId="{739E5AC6-706E-486E-99E5-5C1901A066AA}" type="presParOf" srcId="{1B274535-BB76-4B1B-8D6A-A52799EDEE45}" destId="{D7904171-4DCC-485B-948F-1BFC00C9A0E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DB08B-9471-4AF8-B365-8CDF570F1072}" type="datetimeFigureOut">
              <a:rPr lang="en-US" smtClean="0"/>
              <a:pPr/>
              <a:t>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D65E4-322E-41A2-BEA8-0244534810EE}" type="slidenum">
              <a:rPr lang="en-US" smtClean="0"/>
              <a:pPr/>
              <a:t>‹#›</a:t>
            </a:fld>
            <a:endParaRPr lang="en-US"/>
          </a:p>
        </p:txBody>
      </p:sp>
    </p:spTree>
    <p:extLst>
      <p:ext uri="{BB962C8B-B14F-4D97-AF65-F5344CB8AC3E}">
        <p14:creationId xmlns:p14="http://schemas.microsoft.com/office/powerpoint/2010/main" val="252745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a:t>
            </a:r>
            <a:r>
              <a:rPr lang="en-US" baseline="0" dirty="0" smtClean="0"/>
              <a:t> discussed the physics of how the BOLD signal is created let’s get into the physiology.</a:t>
            </a:r>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pPr/>
              <a:t>28</a:t>
            </a:fld>
            <a:endParaRPr lang="en-US"/>
          </a:p>
        </p:txBody>
      </p:sp>
    </p:spTree>
    <p:extLst>
      <p:ext uri="{BB962C8B-B14F-4D97-AF65-F5344CB8AC3E}">
        <p14:creationId xmlns:p14="http://schemas.microsoft.com/office/powerpoint/2010/main" val="157514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D65E4-322E-41A2-BEA8-0244534810EE}" type="slidenum">
              <a:rPr lang="en-US" smtClean="0"/>
              <a:t>37</a:t>
            </a:fld>
            <a:endParaRPr lang="en-US"/>
          </a:p>
        </p:txBody>
      </p:sp>
    </p:spTree>
    <p:extLst>
      <p:ext uri="{BB962C8B-B14F-4D97-AF65-F5344CB8AC3E}">
        <p14:creationId xmlns:p14="http://schemas.microsoft.com/office/powerpoint/2010/main" val="58385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if you know anything about MRI that’s not what we see.  We see more signal in areas that are activated.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happens because there’s an increase in blood flow that overcompensates for the increase in deoxyhemoglobin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If you look at the picture it shows you a good representation- in a resting state the blood vessel is relatively small and there’s some hemoglobin and some deoxyhemoglobin.  </a:t>
            </a:r>
            <a:r>
              <a:rPr lang="en-US" sz="1200" kern="1200" dirty="0" err="1" smtClean="0">
                <a:solidFill>
                  <a:schemeClr val="tx1"/>
                </a:solidFill>
                <a:effectLst/>
                <a:latin typeface="+mn-lt"/>
                <a:ea typeface="+mn-ea"/>
                <a:cs typeface="+mn-cs"/>
              </a:rPr>
              <a:t>Hemoglobins</a:t>
            </a:r>
            <a:r>
              <a:rPr lang="en-US" sz="1200" kern="1200" dirty="0" smtClean="0">
                <a:solidFill>
                  <a:schemeClr val="tx1"/>
                </a:solidFill>
                <a:effectLst/>
                <a:latin typeface="+mn-lt"/>
                <a:ea typeface="+mn-ea"/>
                <a:cs typeface="+mn-cs"/>
              </a:rPr>
              <a:t> are red and </a:t>
            </a:r>
            <a:r>
              <a:rPr lang="en-US" sz="1200" kern="1200" dirty="0" err="1" smtClean="0">
                <a:solidFill>
                  <a:schemeClr val="tx1"/>
                </a:solidFill>
                <a:effectLst/>
                <a:latin typeface="+mn-lt"/>
                <a:ea typeface="+mn-ea"/>
                <a:cs typeface="+mn-cs"/>
              </a:rPr>
              <a:t>oxygens</a:t>
            </a:r>
            <a:r>
              <a:rPr lang="en-US" sz="1200" kern="1200" dirty="0" smtClean="0">
                <a:solidFill>
                  <a:schemeClr val="tx1"/>
                </a:solidFill>
                <a:effectLst/>
                <a:latin typeface="+mn-lt"/>
                <a:ea typeface="+mn-ea"/>
                <a:cs typeface="+mn-cs"/>
              </a:rPr>
              <a:t> are blue.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the neurons become active they start using more oxygen- so you see more deoxyhemoglobin circulating, but there’s such a vast increase in oxygenated hemoglobin sent to the area, that the ratio of deoxyhemoglobin to hemoglobin actually decreases.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So overall you do get signal increase in areas of the brain that are active.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5D65E4-322E-41A2-BEA8-0244534810EE}" type="slidenum">
              <a:rPr lang="en-US" smtClean="0"/>
              <a:t>38</a:t>
            </a:fld>
            <a:endParaRPr lang="en-US"/>
          </a:p>
        </p:txBody>
      </p:sp>
    </p:spTree>
    <p:extLst>
      <p:ext uri="{BB962C8B-B14F-4D97-AF65-F5344CB8AC3E}">
        <p14:creationId xmlns:p14="http://schemas.microsoft.com/office/powerpoint/2010/main" val="2156844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you’re a visual here’s a figure showing concentration changes in hemoglobin after a stimulus.  The green line is total hemoglobin concentration increases.  There’s a huge increase in the concentration of </a:t>
            </a:r>
            <a:r>
              <a:rPr lang="en-US" sz="1200" kern="1200" dirty="0" err="1" smtClean="0">
                <a:solidFill>
                  <a:schemeClr val="tx1"/>
                </a:solidFill>
                <a:effectLst/>
                <a:latin typeface="+mn-lt"/>
                <a:ea typeface="+mn-ea"/>
                <a:cs typeface="+mn-cs"/>
              </a:rPr>
              <a:t>oxygentated</a:t>
            </a:r>
            <a:r>
              <a:rPr lang="en-US" sz="1200" kern="1200" dirty="0" smtClean="0">
                <a:solidFill>
                  <a:schemeClr val="tx1"/>
                </a:solidFill>
                <a:effectLst/>
                <a:latin typeface="+mn-lt"/>
                <a:ea typeface="+mn-ea"/>
                <a:cs typeface="+mn-cs"/>
              </a:rPr>
              <a:t> hemoglobin.  And a corresponding decrease in concentration of deoxyhemoglobin.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5D65E4-322E-41A2-BEA8-0244534810EE}" type="slidenum">
              <a:rPr lang="en-US" smtClean="0"/>
              <a:t>39</a:t>
            </a:fld>
            <a:endParaRPr lang="en-US"/>
          </a:p>
        </p:txBody>
      </p:sp>
    </p:spTree>
    <p:extLst>
      <p:ext uri="{BB962C8B-B14F-4D97-AF65-F5344CB8AC3E}">
        <p14:creationId xmlns:p14="http://schemas.microsoft.com/office/powerpoint/2010/main" val="273898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Okay, so this is a typical hemodynamic response to a short stimulus.</a:t>
            </a:r>
          </a:p>
          <a:p>
            <a:r>
              <a:rPr lang="en-US" sz="1200" kern="1200" dirty="0" smtClean="0">
                <a:solidFill>
                  <a:schemeClr val="tx1"/>
                </a:solidFill>
                <a:effectLst/>
                <a:latin typeface="+mn-lt"/>
                <a:ea typeface="+mn-ea"/>
                <a:cs typeface="+mn-cs"/>
              </a:rPr>
              <a:t>In the first 1-2 seconds you see a fast initial drop in signal intensity- that’s due to the increased use of oxygen by activated neurons, before the blood vessels can respond.</a:t>
            </a:r>
          </a:p>
          <a:p>
            <a:r>
              <a:rPr lang="en-US" sz="1200" kern="1200" dirty="0" smtClean="0">
                <a:solidFill>
                  <a:schemeClr val="tx1"/>
                </a:solidFill>
                <a:effectLst/>
                <a:latin typeface="+mn-lt"/>
                <a:ea typeface="+mn-ea"/>
                <a:cs typeface="+mn-cs"/>
              </a:rPr>
              <a:t>Then, after about 2 seconds you get blood flow change and you get a big signal intensity increase that peaks around 5 or 6 seconds post-stimulus.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Eventually that signal fades, as the neurons return to resting and you sometimes see a post-stimulus undershoot, that’s poorly understood.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5D65E4-322E-41A2-BEA8-0244534810EE}" type="slidenum">
              <a:rPr lang="en-US" smtClean="0"/>
              <a:t>40</a:t>
            </a:fld>
            <a:endParaRPr lang="en-US"/>
          </a:p>
        </p:txBody>
      </p:sp>
    </p:spTree>
    <p:extLst>
      <p:ext uri="{BB962C8B-B14F-4D97-AF65-F5344CB8AC3E}">
        <p14:creationId xmlns:p14="http://schemas.microsoft.com/office/powerpoint/2010/main" val="25423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is basically to show you that we don’t exactly understand the mechanism controlling neurovascular coupling and the hemodynamic response.  There are a lot of potentially important factors, like nitric oxide, which can act as a vasodilator, acetylcholine, or calcium release from astrocytes.  Different labs all have their own perspective.</a:t>
            </a:r>
          </a:p>
          <a:p>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pPr/>
              <a:t>41</a:t>
            </a:fld>
            <a:endParaRPr lang="en-US"/>
          </a:p>
        </p:txBody>
      </p:sp>
    </p:spTree>
    <p:extLst>
      <p:ext uri="{BB962C8B-B14F-4D97-AF65-F5344CB8AC3E}">
        <p14:creationId xmlns:p14="http://schemas.microsoft.com/office/powerpoint/2010/main" val="360352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we’re measuring blood flow and not actual neural activity there are some potential problems with fMRI.  </a:t>
            </a:r>
          </a:p>
          <a:p>
            <a:r>
              <a:rPr lang="en-US" sz="1200" kern="1200" dirty="0" smtClean="0">
                <a:solidFill>
                  <a:schemeClr val="tx1"/>
                </a:solidFill>
                <a:effectLst/>
                <a:latin typeface="+mn-lt"/>
                <a:ea typeface="+mn-ea"/>
                <a:cs typeface="+mn-cs"/>
              </a:rPr>
              <a:t>For example the BOLD signal seems to be linked to presynaptic activity, but not necessarily to actual actions and neurons firing.  Also, we assume that the metabolic rate, the rate neurons use oxygen, is perfectly tied to the amount of blood flow, even though it may not be, and it may not be the same across all brain regions</a:t>
            </a:r>
          </a:p>
          <a:p>
            <a:r>
              <a:rPr lang="en-US" sz="1200" kern="1200" dirty="0" smtClean="0">
                <a:solidFill>
                  <a:schemeClr val="tx1"/>
                </a:solidFill>
                <a:effectLst/>
                <a:latin typeface="+mn-lt"/>
                <a:ea typeface="+mn-ea"/>
                <a:cs typeface="+mn-cs"/>
              </a:rPr>
              <a:t>There’s something called negative BOLD signal, which lots of people simply ignore. It’s when you see areas of decreased BOLD signal when performing a task.  We’re not really sure why that happens, if it’s because blood flow gets diverted or if there’s concerted suppression occurring.</a:t>
            </a:r>
          </a:p>
          <a:p>
            <a:r>
              <a:rPr lang="en-US" sz="1200" kern="1200" dirty="0" smtClean="0">
                <a:solidFill>
                  <a:schemeClr val="tx1"/>
                </a:solidFill>
                <a:effectLst/>
                <a:latin typeface="+mn-lt"/>
                <a:ea typeface="+mn-ea"/>
                <a:cs typeface="+mn-cs"/>
              </a:rPr>
              <a:t>The last thing worth pointing out is that we often use BOLD contrast to compare people with various disorders to healthy controls and claim that they have different brain activity than normal individuals.  However, there’s some emerging research, with autism for example, that suggests that maybe the difference we see in BOLD signal between normal people and people with autism is not due to differences in neural activity, but it due to differences in the mechanisms that control blood flow and activity.  Like there’s some evidence that nitric oxide signaling is different in the autistic brain than in normal controls and it could be the different action of NO causing a different blood flow response, not an inherent difference in brain activity.</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t>42</a:t>
            </a:fld>
            <a:endParaRPr lang="en-US"/>
          </a:p>
        </p:txBody>
      </p:sp>
    </p:spTree>
    <p:extLst>
      <p:ext uri="{BB962C8B-B14F-4D97-AF65-F5344CB8AC3E}">
        <p14:creationId xmlns:p14="http://schemas.microsoft.com/office/powerpoint/2010/main" val="211681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all these potential problems or areas of investigation there are many benefits to using fMRI.</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It’s very safe- unlike other imaging methods there’s no high energy radiation used so there are no health risks to repeated exposure</a:t>
            </a:r>
          </a:p>
          <a:p>
            <a:r>
              <a:rPr lang="en-US" sz="1200" kern="1200" dirty="0" smtClean="0">
                <a:solidFill>
                  <a:schemeClr val="tx1"/>
                </a:solidFill>
                <a:effectLst/>
                <a:latin typeface="+mn-lt"/>
                <a:ea typeface="+mn-ea"/>
                <a:cs typeface="+mn-cs"/>
              </a:rPr>
              <a:t>In that same vein, you can do repeated experiments with the same subjects or many subjects without health risk</a:t>
            </a:r>
          </a:p>
          <a:p>
            <a:r>
              <a:rPr lang="en-US" sz="1200" kern="1200" dirty="0" smtClean="0">
                <a:solidFill>
                  <a:schemeClr val="tx1"/>
                </a:solidFill>
                <a:effectLst/>
                <a:latin typeface="+mn-lt"/>
                <a:ea typeface="+mn-ea"/>
                <a:cs typeface="+mn-cs"/>
              </a:rPr>
              <a:t>It allows you to localize where a particular task is dealt with in the brain which is useful for understanding in general how we think and also how different diseases affect brain and behavior.</a:t>
            </a:r>
          </a:p>
          <a:p>
            <a:r>
              <a:rPr lang="en-US" sz="1200" kern="1200" dirty="0" smtClean="0">
                <a:solidFill>
                  <a:schemeClr val="tx1"/>
                </a:solidFill>
                <a:effectLst/>
                <a:latin typeface="+mn-lt"/>
                <a:ea typeface="+mn-ea"/>
                <a:cs typeface="+mn-cs"/>
              </a:rPr>
              <a:t>It’s also becoming extremely useful in the clinic for diagnosis and treatment.  For example you can perform an fMRI scan to identify the language or motor areas of the brain to make sure it’s safe to resect a tumor.</a:t>
            </a:r>
          </a:p>
          <a:p>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pPr/>
              <a:t>43</a:t>
            </a:fld>
            <a:endParaRPr lang="en-US"/>
          </a:p>
        </p:txBody>
      </p:sp>
    </p:spTree>
    <p:extLst>
      <p:ext uri="{BB962C8B-B14F-4D97-AF65-F5344CB8AC3E}">
        <p14:creationId xmlns:p14="http://schemas.microsoft.com/office/powerpoint/2010/main" val="201825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in summary, you use a permanent magnetic to align all the protons.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Gradient coils scale the field so eventually you can tell where your signal is coming from.</a:t>
            </a:r>
          </a:p>
          <a:p>
            <a:r>
              <a:rPr lang="en-US" sz="1200" kern="1200" dirty="0" smtClean="0">
                <a:solidFill>
                  <a:schemeClr val="tx1"/>
                </a:solidFill>
                <a:effectLst/>
                <a:latin typeface="+mn-lt"/>
                <a:ea typeface="+mn-ea"/>
                <a:cs typeface="+mn-cs"/>
              </a:rPr>
              <a:t>Then you apply an RF pulse that knocks all the protons into a different plane.</a:t>
            </a:r>
          </a:p>
          <a:p>
            <a:r>
              <a:rPr lang="en-US" sz="1200" kern="1200" dirty="0" smtClean="0">
                <a:solidFill>
                  <a:schemeClr val="tx1"/>
                </a:solidFill>
                <a:effectLst/>
                <a:latin typeface="+mn-lt"/>
                <a:ea typeface="+mn-ea"/>
                <a:cs typeface="+mn-cs"/>
              </a:rPr>
              <a:t>As they come back to their normal alignment you get T1 signal and T2 signal.</a:t>
            </a:r>
          </a:p>
          <a:p>
            <a:r>
              <a:rPr lang="en-US" sz="1200" kern="1200" dirty="0" smtClean="0">
                <a:solidFill>
                  <a:schemeClr val="tx1"/>
                </a:solidFill>
                <a:effectLst/>
                <a:latin typeface="+mn-lt"/>
                <a:ea typeface="+mn-ea"/>
                <a:cs typeface="+mn-cs"/>
              </a:rPr>
              <a:t>For fMRI the t2 signal is influenced by hemoglobin</a:t>
            </a:r>
          </a:p>
          <a:p>
            <a:r>
              <a:rPr lang="en-US" sz="1200" kern="1200" dirty="0" smtClean="0">
                <a:solidFill>
                  <a:schemeClr val="tx1"/>
                </a:solidFill>
                <a:effectLst/>
                <a:latin typeface="+mn-lt"/>
                <a:ea typeface="+mn-ea"/>
                <a:cs typeface="+mn-cs"/>
              </a:rPr>
              <a:t>More active neurons need more oxygen so you get increased blood flow and increased signal.</a:t>
            </a:r>
          </a:p>
          <a:p>
            <a:r>
              <a:rPr lang="en-US" sz="1200" kern="1200" smtClean="0">
                <a:solidFill>
                  <a:schemeClr val="tx1"/>
                </a:solidFill>
                <a:effectLst/>
                <a:latin typeface="+mn-lt"/>
                <a:ea typeface="+mn-ea"/>
                <a:cs typeface="+mn-cs"/>
              </a:rPr>
              <a:t>This creates differences between resting states and task activated states and you get pretty pictures.</a:t>
            </a:r>
            <a:endParaRPr lang="en-US"/>
          </a:p>
        </p:txBody>
      </p:sp>
      <p:sp>
        <p:nvSpPr>
          <p:cNvPr id="4" name="Slide Number Placeholder 3"/>
          <p:cNvSpPr>
            <a:spLocks noGrp="1"/>
          </p:cNvSpPr>
          <p:nvPr>
            <p:ph type="sldNum" sz="quarter" idx="10"/>
          </p:nvPr>
        </p:nvSpPr>
        <p:spPr/>
        <p:txBody>
          <a:bodyPr/>
          <a:lstStyle/>
          <a:p>
            <a:fld id="{135D65E4-322E-41A2-BEA8-0244534810EE}" type="slidenum">
              <a:rPr lang="en-US" smtClean="0"/>
              <a:t>44</a:t>
            </a:fld>
            <a:endParaRPr lang="en-US"/>
          </a:p>
        </p:txBody>
      </p:sp>
    </p:spTree>
    <p:extLst>
      <p:ext uri="{BB962C8B-B14F-4D97-AF65-F5344CB8AC3E}">
        <p14:creationId xmlns:p14="http://schemas.microsoft.com/office/powerpoint/2010/main" val="70145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ultimate goal with fMRI and the whole point of the physics and physiology of the BOLD signal.  We’re trying to see where different functions occur in the brain and the networks that do it.</a:t>
            </a:r>
          </a:p>
          <a:p>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t>29</a:t>
            </a:fld>
            <a:endParaRPr lang="en-US"/>
          </a:p>
        </p:txBody>
      </p:sp>
    </p:spTree>
    <p:extLst>
      <p:ext uri="{BB962C8B-B14F-4D97-AF65-F5344CB8AC3E}">
        <p14:creationId xmlns:p14="http://schemas.microsoft.com/office/powerpoint/2010/main" val="42355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make up those images we have hundreds of thousands of little tiny units called “voxels”.  They’re the units of space from which signal is detected.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Each voxel is about 1mm by 1 mm by 2mm.  There are hundreds of thousands of voxels that make up an fMRI.</a:t>
            </a:r>
          </a:p>
          <a:p>
            <a:r>
              <a:rPr lang="en-US" sz="1200" kern="1200" dirty="0" smtClean="0">
                <a:solidFill>
                  <a:schemeClr val="tx1"/>
                </a:solidFill>
                <a:effectLst/>
                <a:latin typeface="+mn-lt"/>
                <a:ea typeface="+mn-ea"/>
                <a:cs typeface="+mn-cs"/>
              </a:rPr>
              <a:t>Within each voxel there are a few capillaries and thousands of neurons associated with those capillaries.</a:t>
            </a:r>
          </a:p>
          <a:p>
            <a:r>
              <a:rPr lang="en-US" sz="1200" kern="1200" dirty="0" smtClean="0">
                <a:solidFill>
                  <a:schemeClr val="tx1"/>
                </a:solidFill>
                <a:effectLst/>
                <a:latin typeface="+mn-lt"/>
                <a:ea typeface="+mn-ea"/>
                <a:cs typeface="+mn-cs"/>
              </a:rPr>
              <a:t>When you add up the signal from all of them you get an image of the entire brain.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5D65E4-322E-41A2-BEA8-0244534810EE}" type="slidenum">
              <a:rPr lang="en-US" smtClean="0"/>
              <a:t>30</a:t>
            </a:fld>
            <a:endParaRPr lang="en-US"/>
          </a:p>
        </p:txBody>
      </p:sp>
    </p:spTree>
    <p:extLst>
      <p:ext uri="{BB962C8B-B14F-4D97-AF65-F5344CB8AC3E}">
        <p14:creationId xmlns:p14="http://schemas.microsoft.com/office/powerpoint/2010/main" val="62401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fMRI block design.</a:t>
            </a:r>
            <a:br>
              <a:rPr lang="en-US" baseline="0" dirty="0" smtClean="0"/>
            </a:br>
            <a:r>
              <a:rPr lang="en-US" baseline="0" dirty="0" smtClean="0"/>
              <a:t>The subject is placed in the MRI machine- all the magnets are turned on and all that.  And then you alternate rest periods with task periods.  The subject could be doing something as simple as looking at a visual stimulus during the task period and looking at a black screen during the rest period.  Or they could be doing something more complicated like producing as many words that start with the letter “s” as they can in the given period.</a:t>
            </a:r>
            <a:br>
              <a:rPr lang="en-US" baseline="0" dirty="0" smtClean="0"/>
            </a:br>
            <a:r>
              <a:rPr lang="en-US" baseline="0" dirty="0" smtClean="0"/>
              <a:t>All this time you’re recording the radio waves emitted as the protons in the head fall back to their normal position.</a:t>
            </a:r>
          </a:p>
          <a:p>
            <a:r>
              <a:rPr lang="en-US" baseline="0" dirty="0" smtClean="0"/>
              <a:t>End up with a ton of images of the brain while it’s “resting” and while it’s performing a “task” and the areas with increased signal compared to the resting phase are where that task is localized in the brain.</a:t>
            </a:r>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t>31</a:t>
            </a:fld>
            <a:endParaRPr lang="en-US"/>
          </a:p>
        </p:txBody>
      </p:sp>
    </p:spTree>
    <p:extLst>
      <p:ext uri="{BB962C8B-B14F-4D97-AF65-F5344CB8AC3E}">
        <p14:creationId xmlns:p14="http://schemas.microsoft.com/office/powerpoint/2010/main" val="74176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see this?</a:t>
            </a:r>
          </a:p>
          <a:p>
            <a:endParaRPr lang="en-US" dirty="0" smtClean="0"/>
          </a:p>
          <a:p>
            <a:r>
              <a:rPr lang="en-US" dirty="0" smtClean="0"/>
              <a:t>After an initial stimulus we expect to see a neural response.  Because</a:t>
            </a:r>
            <a:r>
              <a:rPr lang="en-US" baseline="0" dirty="0" smtClean="0"/>
              <a:t> the neurons are activated they have a greater need for oxygen and glucose, so we see an increased blood flow to the region, or hemodynamic response.  The connection between the neurons and the nearby vessels is called neurovascular coupling.  And ultimately from the hemodynamic response we can record a BOLD signal.</a:t>
            </a:r>
            <a:endParaRPr lang="en-US" dirty="0" smtClean="0"/>
          </a:p>
          <a:p>
            <a:r>
              <a:rPr lang="en-US" dirty="0" smtClean="0"/>
              <a:t>What we’re really interested</a:t>
            </a:r>
            <a:r>
              <a:rPr lang="en-US" baseline="0" dirty="0" smtClean="0"/>
              <a:t> in seeing is the neural response.  We want to know what’s happening in the brain and where.  But, for an average experiment you can’t drill into people’s skulls and insert electrodes into their brain, so we have to use a second best approximation and look at changes in blood flow.</a:t>
            </a:r>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t>32</a:t>
            </a:fld>
            <a:endParaRPr lang="en-US"/>
          </a:p>
        </p:txBody>
      </p:sp>
    </p:spTree>
    <p:extLst>
      <p:ext uri="{BB962C8B-B14F-4D97-AF65-F5344CB8AC3E}">
        <p14:creationId xmlns:p14="http://schemas.microsoft.com/office/powerpoint/2010/main" val="380054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BOLD stands for Blood Oxygen Level Dependent- so clearly we care about the vascular system</a:t>
            </a:r>
          </a:p>
          <a:p>
            <a:r>
              <a:rPr lang="en-US" sz="1200" kern="1200" dirty="0" smtClean="0">
                <a:solidFill>
                  <a:schemeClr val="tx1"/>
                </a:solidFill>
                <a:effectLst/>
                <a:latin typeface="+mn-lt"/>
                <a:ea typeface="+mn-ea"/>
                <a:cs typeface="+mn-cs"/>
              </a:rPr>
              <a:t>This is just an image of the vascular network within the brain.  Taken from a mold of blood vessels in an actual brain.  You can see there’s a ton of branching to send capillaries all over.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assume that when neurons are activated they have higher energy demands and so require more blood flow than when at rest.</a:t>
            </a:r>
          </a:p>
          <a:p>
            <a:r>
              <a:rPr lang="en-US" sz="1200" kern="1200" dirty="0" smtClean="0">
                <a:solidFill>
                  <a:schemeClr val="tx1"/>
                </a:solidFill>
                <a:effectLst/>
                <a:latin typeface="+mn-lt"/>
                <a:ea typeface="+mn-ea"/>
                <a:cs typeface="+mn-cs"/>
              </a:rPr>
              <a:t>So how does this relate to all the physics we were talking about earlier?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5D65E4-322E-41A2-BEA8-0244534810EE}" type="slidenum">
              <a:rPr lang="en-US" smtClean="0"/>
              <a:t>33</a:t>
            </a:fld>
            <a:endParaRPr lang="en-US"/>
          </a:p>
        </p:txBody>
      </p:sp>
    </p:spTree>
    <p:extLst>
      <p:ext uri="{BB962C8B-B14F-4D97-AF65-F5344CB8AC3E}">
        <p14:creationId xmlns:p14="http://schemas.microsoft.com/office/powerpoint/2010/main" val="413424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all depends on hemoglobin.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oxygentation</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deoxygenation</a:t>
            </a:r>
            <a:r>
              <a:rPr lang="en-US" sz="1200" kern="1200" dirty="0" smtClean="0">
                <a:solidFill>
                  <a:schemeClr val="tx1"/>
                </a:solidFill>
                <a:effectLst/>
                <a:latin typeface="+mn-lt"/>
                <a:ea typeface="+mn-ea"/>
                <a:cs typeface="+mn-cs"/>
              </a:rPr>
              <a:t> of hemoglobin has a small influence on the magnetic field and this affects the T</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signal we see.</a:t>
            </a:r>
          </a:p>
          <a:p>
            <a:r>
              <a:rPr lang="en-US" sz="1200" kern="1200" dirty="0" smtClean="0">
                <a:solidFill>
                  <a:schemeClr val="tx1"/>
                </a:solidFill>
                <a:effectLst/>
                <a:latin typeface="+mn-lt"/>
                <a:ea typeface="+mn-ea"/>
                <a:cs typeface="+mn-cs"/>
              </a:rPr>
              <a:t>Regular hemoglobin, when it’s bound to oxygen, is diamagnetic which for all intents and purposes means it has no magnetic influence.</a:t>
            </a:r>
          </a:p>
          <a:p>
            <a:r>
              <a:rPr lang="en-US" sz="1200" kern="1200" dirty="0" smtClean="0">
                <a:solidFill>
                  <a:schemeClr val="tx1"/>
                </a:solidFill>
                <a:effectLst/>
                <a:latin typeface="+mn-lt"/>
                <a:ea typeface="+mn-ea"/>
                <a:cs typeface="+mn-cs"/>
              </a:rPr>
              <a:t>On the other hand, deoxyhemoglobin is paramagnetic.  Paramagnetic means that when you put it in a magnetic field, like the one created by the permanent MRI magnet, it creates its own small induced magnetic field.  So deoxyhemoglobin causes inhomogeneity in the magnetic field and results in faster signal decay in its area.</a:t>
            </a:r>
          </a:p>
          <a:p>
            <a:endParaRPr lang="en-US" baseline="0" dirty="0" smtClean="0"/>
          </a:p>
        </p:txBody>
      </p:sp>
      <p:sp>
        <p:nvSpPr>
          <p:cNvPr id="4" name="Slide Number Placeholder 3"/>
          <p:cNvSpPr>
            <a:spLocks noGrp="1"/>
          </p:cNvSpPr>
          <p:nvPr>
            <p:ph type="sldNum" sz="quarter" idx="10"/>
          </p:nvPr>
        </p:nvSpPr>
        <p:spPr/>
        <p:txBody>
          <a:bodyPr/>
          <a:lstStyle/>
          <a:p>
            <a:fld id="{135D65E4-322E-41A2-BEA8-0244534810EE}" type="slidenum">
              <a:rPr lang="en-US" smtClean="0"/>
              <a:t>34</a:t>
            </a:fld>
            <a:endParaRPr lang="en-US"/>
          </a:p>
        </p:txBody>
      </p:sp>
    </p:spTree>
    <p:extLst>
      <p:ext uri="{BB962C8B-B14F-4D97-AF65-F5344CB8AC3E}">
        <p14:creationId xmlns:p14="http://schemas.microsoft.com/office/powerpoint/2010/main" val="185866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look at that in a bit more detail.  The top image is of a hypothetical vessel near inactive neurons, so there’s plenty of oxygenated hemoglobin in it.  Now you’ve turned on the MRI scanner and you get this green magnetic field.  It’s hard to tell but there are very small differences in the field- if you can see it, it’s a bit yellower in some places- however overall, the field around the blood vessel is very uniform.</a:t>
            </a:r>
          </a:p>
          <a:p>
            <a:r>
              <a:rPr lang="en-US" baseline="0" dirty="0" smtClean="0"/>
              <a:t>The image on the bottom is of a vessel that has lots of deoxyhemoglobin present in it.  The color differences represent changes in the strength of the magnetic field because of the presence of </a:t>
            </a:r>
            <a:r>
              <a:rPr lang="en-US" baseline="0" dirty="0" err="1" smtClean="0"/>
              <a:t>dHb</a:t>
            </a:r>
            <a:r>
              <a:rPr lang="en-US" baseline="0" dirty="0" smtClean="0"/>
              <a:t>.</a:t>
            </a:r>
            <a:br>
              <a:rPr lang="en-US" baseline="0" dirty="0" smtClean="0"/>
            </a:br>
            <a:r>
              <a:rPr lang="en-US" baseline="0" dirty="0" smtClean="0"/>
              <a:t>Now we’ll zoom in on one small voxel in each image.  You can clearly see the difference in the magnetic field in the deoxygenated case.</a:t>
            </a:r>
            <a:br>
              <a:rPr lang="en-US" baseline="0" dirty="0" smtClean="0"/>
            </a:br>
            <a:r>
              <a:rPr lang="en-US" baseline="0" dirty="0" smtClean="0"/>
              <a:t>So, with the initial RF pulse, all the protons are lined up and in phase and we have a strong signal.</a:t>
            </a:r>
          </a:p>
          <a:p>
            <a:r>
              <a:rPr lang="en-US" baseline="0" dirty="0" smtClean="0"/>
              <a:t>If we look a few milliseconds later the protons are coming out of phase with each other and the signal is weakening.</a:t>
            </a:r>
          </a:p>
          <a:p>
            <a:r>
              <a:rPr lang="en-US" baseline="0" dirty="0" smtClean="0"/>
              <a:t>And even a few milliseconds later and the signal has decayed much more.  </a:t>
            </a:r>
            <a:br>
              <a:rPr lang="en-US" baseline="0" dirty="0" smtClean="0"/>
            </a:br>
            <a:r>
              <a:rPr lang="en-US" baseline="0" dirty="0" smtClean="0"/>
              <a:t>Because the magnetic field is so much more inhomogeneous when there is deoxyhemoglobin around the protons come out of phase much faster and the signal decays a lot faster.</a:t>
            </a:r>
            <a:br>
              <a:rPr lang="en-US" baseline="0" dirty="0" smtClean="0"/>
            </a:br>
            <a:r>
              <a:rPr lang="en-US" baseline="0" dirty="0" smtClean="0"/>
              <a:t/>
            </a:r>
            <a:br>
              <a:rPr lang="en-US" baseline="0" dirty="0" smtClean="0"/>
            </a:br>
            <a:r>
              <a:rPr lang="en-US" baseline="0" dirty="0" smtClean="0"/>
              <a:t>So, you would expect a weaker BOLD signal when neurons are activated compared to when they’re at rest.</a:t>
            </a:r>
            <a:endParaRPr lang="en-US" dirty="0"/>
          </a:p>
        </p:txBody>
      </p:sp>
      <p:sp>
        <p:nvSpPr>
          <p:cNvPr id="4" name="Slide Number Placeholder 3"/>
          <p:cNvSpPr>
            <a:spLocks noGrp="1"/>
          </p:cNvSpPr>
          <p:nvPr>
            <p:ph type="sldNum" sz="quarter" idx="10"/>
          </p:nvPr>
        </p:nvSpPr>
        <p:spPr/>
        <p:txBody>
          <a:bodyPr/>
          <a:lstStyle/>
          <a:p>
            <a:fld id="{135D65E4-322E-41A2-BEA8-0244534810EE}" type="slidenum">
              <a:rPr lang="en-US" smtClean="0"/>
              <a:t>35</a:t>
            </a:fld>
            <a:endParaRPr lang="en-US"/>
          </a:p>
        </p:txBody>
      </p:sp>
    </p:spTree>
    <p:extLst>
      <p:ext uri="{BB962C8B-B14F-4D97-AF65-F5344CB8AC3E}">
        <p14:creationId xmlns:p14="http://schemas.microsoft.com/office/powerpoint/2010/main" val="235204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D65E4-322E-41A2-BEA8-0244534810EE}" type="slidenum">
              <a:rPr lang="en-US" smtClean="0"/>
              <a:t>36</a:t>
            </a:fld>
            <a:endParaRPr lang="en-US"/>
          </a:p>
        </p:txBody>
      </p:sp>
    </p:spTree>
    <p:extLst>
      <p:ext uri="{BB962C8B-B14F-4D97-AF65-F5344CB8AC3E}">
        <p14:creationId xmlns:p14="http://schemas.microsoft.com/office/powerpoint/2010/main" val="419499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6CF1F7-9142-4DF6-A5E1-01CC08F4F493}" type="datetimeFigureOut">
              <a:rPr lang="en-US" smtClean="0"/>
              <a:pPr/>
              <a:t>11/4/2014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180747-C7FA-4C51-8978-9F26E8845C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6CF1F7-9142-4DF6-A5E1-01CC08F4F493}"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80747-C7FA-4C51-8978-9F26E8845C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E6CF1F7-9142-4DF6-A5E1-01CC08F4F493}" type="datetimeFigureOut">
              <a:rPr lang="en-US" smtClean="0"/>
              <a:pPr/>
              <a:t>11/4/2014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180747-C7FA-4C51-8978-9F26E8845C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6CF1F7-9142-4DF6-A5E1-01CC08F4F493}"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180747-C7FA-4C51-8978-9F26E8845C2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E6CF1F7-9142-4DF6-A5E1-01CC08F4F493}" type="datetimeFigureOut">
              <a:rPr lang="en-US" smtClean="0"/>
              <a:pPr/>
              <a:t>11/4/2014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180747-C7FA-4C51-8978-9F26E8845C2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E6CF1F7-9142-4DF6-A5E1-01CC08F4F493}" type="datetimeFigureOut">
              <a:rPr lang="en-US" smtClean="0"/>
              <a:pPr/>
              <a:t>11/4/2014</a:t>
            </a:fld>
            <a:endParaRPr lang="en-US"/>
          </a:p>
        </p:txBody>
      </p:sp>
      <p:sp>
        <p:nvSpPr>
          <p:cNvPr id="10" name="Slide Number Placeholder 9"/>
          <p:cNvSpPr>
            <a:spLocks noGrp="1"/>
          </p:cNvSpPr>
          <p:nvPr>
            <p:ph type="sldNum" sz="quarter" idx="16"/>
          </p:nvPr>
        </p:nvSpPr>
        <p:spPr/>
        <p:txBody>
          <a:bodyPr rtlCol="0"/>
          <a:lstStyle/>
          <a:p>
            <a:fld id="{CB180747-C7FA-4C51-8978-9F26E8845C2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E6CF1F7-9142-4DF6-A5E1-01CC08F4F493}" type="datetimeFigureOut">
              <a:rPr lang="en-US" smtClean="0"/>
              <a:pPr/>
              <a:t>11/4/2014</a:t>
            </a:fld>
            <a:endParaRPr lang="en-US"/>
          </a:p>
        </p:txBody>
      </p:sp>
      <p:sp>
        <p:nvSpPr>
          <p:cNvPr id="12" name="Slide Number Placeholder 11"/>
          <p:cNvSpPr>
            <a:spLocks noGrp="1"/>
          </p:cNvSpPr>
          <p:nvPr>
            <p:ph type="sldNum" sz="quarter" idx="16"/>
          </p:nvPr>
        </p:nvSpPr>
        <p:spPr/>
        <p:txBody>
          <a:bodyPr rtlCol="0"/>
          <a:lstStyle/>
          <a:p>
            <a:fld id="{CB180747-C7FA-4C51-8978-9F26E8845C2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6CF1F7-9142-4DF6-A5E1-01CC08F4F493}" type="datetimeFigureOut">
              <a:rPr lang="en-US" smtClean="0"/>
              <a:pPr/>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180747-C7FA-4C51-8978-9F26E8845C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CF1F7-9142-4DF6-A5E1-01CC08F4F493}" type="datetimeFigureOut">
              <a:rPr lang="en-US" smtClean="0"/>
              <a:pPr/>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180747-C7FA-4C51-8978-9F26E8845C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6CF1F7-9142-4DF6-A5E1-01CC08F4F493}"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180747-C7FA-4C51-8978-9F26E8845C2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E6CF1F7-9142-4DF6-A5E1-01CC08F4F493}" type="datetimeFigureOut">
              <a:rPr lang="en-US" smtClean="0"/>
              <a:pPr/>
              <a:t>11/4/2014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180747-C7FA-4C51-8978-9F26E8845C2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E6CF1F7-9142-4DF6-A5E1-01CC08F4F493}" type="datetimeFigureOut">
              <a:rPr lang="en-US" smtClean="0"/>
              <a:pPr/>
              <a:t>11/4/2014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180747-C7FA-4C51-8978-9F26E8845C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7.tif"/><Relationship Id="rId3" Type="http://schemas.openxmlformats.org/officeDocument/2006/relationships/image" Target="../media/image32.tiff"/><Relationship Id="rId7" Type="http://schemas.openxmlformats.org/officeDocument/2006/relationships/image" Target="../media/image36.t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tif"/><Relationship Id="rId5" Type="http://schemas.openxmlformats.org/officeDocument/2006/relationships/image" Target="../media/image34.tif"/><Relationship Id="rId4" Type="http://schemas.openxmlformats.org/officeDocument/2006/relationships/image" Target="../media/image33.tif"/></Relationships>
</file>

<file path=ppt/slides/_rels/slide36.xml.rels><?xml version="1.0" encoding="UTF-8" standalone="yes"?>
<Relationships xmlns="http://schemas.openxmlformats.org/package/2006/relationships"><Relationship Id="rId8" Type="http://schemas.openxmlformats.org/officeDocument/2006/relationships/image" Target="../media/image39.tif"/><Relationship Id="rId3" Type="http://schemas.openxmlformats.org/officeDocument/2006/relationships/image" Target="../media/image32.tiff"/><Relationship Id="rId7" Type="http://schemas.openxmlformats.org/officeDocument/2006/relationships/image" Target="../media/image38.t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tif"/><Relationship Id="rId5" Type="http://schemas.openxmlformats.org/officeDocument/2006/relationships/image" Target="../media/image34.tif"/><Relationship Id="rId4" Type="http://schemas.openxmlformats.org/officeDocument/2006/relationships/image" Target="../media/image33.tif"/></Relationships>
</file>

<file path=ppt/slides/_rels/slide3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tif"/><Relationship Id="rId5" Type="http://schemas.openxmlformats.org/officeDocument/2006/relationships/image" Target="../media/image34.tif"/><Relationship Id="rId4" Type="http://schemas.openxmlformats.org/officeDocument/2006/relationships/image" Target="../media/image33.tif"/></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of the BOLD Signal</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Walter </a:t>
            </a:r>
            <a:r>
              <a:rPr lang="en-US" dirty="0" err="1" smtClean="0"/>
              <a:t>Muruet</a:t>
            </a:r>
            <a:r>
              <a:rPr lang="en-US" dirty="0" smtClean="0"/>
              <a:t/>
            </a:r>
            <a:br>
              <a:rPr lang="en-US" dirty="0" smtClean="0"/>
            </a:br>
            <a:r>
              <a:rPr lang="en-US" dirty="0" smtClean="0"/>
              <a:t>Kaitlin Wilcoxen</a:t>
            </a:r>
            <a:endParaRPr lang="en-US" dirty="0"/>
          </a:p>
        </p:txBody>
      </p:sp>
    </p:spTree>
    <p:extLst>
      <p:ext uri="{BB962C8B-B14F-4D97-AF65-F5344CB8AC3E}">
        <p14:creationId xmlns:p14="http://schemas.microsoft.com/office/powerpoint/2010/main" val="4116041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sp>
        <p:nvSpPr>
          <p:cNvPr id="3" name="Content Placeholder 2"/>
          <p:cNvSpPr>
            <a:spLocks noGrp="1"/>
          </p:cNvSpPr>
          <p:nvPr>
            <p:ph sz="quarter" idx="1"/>
          </p:nvPr>
        </p:nvSpPr>
        <p:spPr/>
        <p:txBody>
          <a:bodyPr/>
          <a:lstStyle/>
          <a:p>
            <a:r>
              <a:rPr lang="en-US" dirty="0" smtClean="0"/>
              <a:t>Basic Physics of </a:t>
            </a:r>
            <a:r>
              <a:rPr lang="en-US" b="1" dirty="0" smtClean="0"/>
              <a:t>M</a:t>
            </a:r>
            <a:r>
              <a:rPr lang="en-US" dirty="0" smtClean="0"/>
              <a:t>agnetic </a:t>
            </a:r>
            <a:r>
              <a:rPr lang="en-US" b="1" dirty="0" smtClean="0"/>
              <a:t>R</a:t>
            </a:r>
            <a:r>
              <a:rPr lang="en-US" dirty="0" smtClean="0"/>
              <a:t>esonance </a:t>
            </a:r>
            <a:r>
              <a:rPr lang="en-US" b="1" dirty="0" smtClean="0"/>
              <a:t>I</a:t>
            </a:r>
            <a:r>
              <a:rPr lang="en-US" dirty="0" smtClean="0"/>
              <a:t>maging</a:t>
            </a:r>
          </a:p>
          <a:p>
            <a:r>
              <a:rPr lang="en-US" dirty="0" smtClean="0"/>
              <a:t>Magnetic Flux density is measured in Tesla</a:t>
            </a:r>
          </a:p>
          <a:p>
            <a:r>
              <a:rPr lang="en-US" dirty="0" smtClean="0"/>
              <a:t>Clinical MRI are performed generally at 1.5-3T</a:t>
            </a:r>
          </a:p>
          <a:p>
            <a:r>
              <a:rPr lang="en-US" dirty="0" smtClean="0"/>
              <a:t>(in comparison, Earth magnetic field is 0.00003T)</a:t>
            </a:r>
          </a:p>
          <a:p>
            <a:r>
              <a:rPr lang="en-US" dirty="0" smtClean="0"/>
              <a:t>MRI relies on the magnetic properties of hydrogen atoms to produce images</a:t>
            </a:r>
          </a:p>
          <a:p>
            <a:pPr lvl="1"/>
            <a:endParaRPr lang="en-US" dirty="0"/>
          </a:p>
        </p:txBody>
      </p:sp>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sp>
        <p:nvSpPr>
          <p:cNvPr id="3" name="Content Placeholder 2"/>
          <p:cNvSpPr>
            <a:spLocks noGrp="1"/>
          </p:cNvSpPr>
          <p:nvPr>
            <p:ph sz="quarter" idx="1"/>
          </p:nvPr>
        </p:nvSpPr>
        <p:spPr/>
        <p:txBody>
          <a:bodyPr/>
          <a:lstStyle/>
          <a:p>
            <a:pPr lvl="1"/>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533400" y="1600201"/>
            <a:ext cx="3562350" cy="4495800"/>
          </a:xfrm>
          <a:prstGeom prst="rect">
            <a:avLst/>
          </a:prstGeom>
          <a:noFill/>
          <a:ln w="9525">
            <a:noFill/>
            <a:miter lim="800000"/>
            <a:headEnd/>
            <a:tailEnd/>
          </a:ln>
        </p:spPr>
      </p:pic>
      <p:pic>
        <p:nvPicPr>
          <p:cNvPr id="44036" name="Picture 4" descr="preventing-dehydration-after-surgery-h2o"/>
          <p:cNvPicPr>
            <a:picLocks noChangeAspect="1" noChangeArrowheads="1"/>
          </p:cNvPicPr>
          <p:nvPr/>
        </p:nvPicPr>
        <p:blipFill>
          <a:blip r:embed="rId3" cstate="print"/>
          <a:srcRect/>
          <a:stretch>
            <a:fillRect/>
          </a:stretch>
        </p:blipFill>
        <p:spPr bwMode="auto">
          <a:xfrm>
            <a:off x="5867400" y="1524001"/>
            <a:ext cx="2952750" cy="2362200"/>
          </a:xfrm>
          <a:prstGeom prst="rect">
            <a:avLst/>
          </a:prstGeom>
          <a:noFill/>
        </p:spPr>
      </p:pic>
      <p:pic>
        <p:nvPicPr>
          <p:cNvPr id="44038" name="Picture 6" descr="http://ic.pics.livejournal.com/sly2m/9519071/338297/338297_original.jpg"/>
          <p:cNvPicPr>
            <a:picLocks noChangeAspect="1" noChangeArrowheads="1"/>
          </p:cNvPicPr>
          <p:nvPr/>
        </p:nvPicPr>
        <p:blipFill>
          <a:blip r:embed="rId4" cstate="print"/>
          <a:srcRect/>
          <a:stretch>
            <a:fillRect/>
          </a:stretch>
        </p:blipFill>
        <p:spPr bwMode="auto">
          <a:xfrm>
            <a:off x="6858000" y="4229100"/>
            <a:ext cx="1866900" cy="1866900"/>
          </a:xfrm>
          <a:prstGeom prst="rect">
            <a:avLst/>
          </a:prstGeom>
          <a:noFill/>
        </p:spPr>
      </p:pic>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Physics</a:t>
            </a:r>
            <a:endParaRPr lang="en-GB" dirty="0"/>
          </a:p>
        </p:txBody>
      </p:sp>
      <p:sp>
        <p:nvSpPr>
          <p:cNvPr id="3" name="2 Marcador de contenido"/>
          <p:cNvSpPr>
            <a:spLocks noGrp="1"/>
          </p:cNvSpPr>
          <p:nvPr>
            <p:ph sz="quarter" idx="1"/>
          </p:nvPr>
        </p:nvSpPr>
        <p:spPr/>
        <p:txBody>
          <a:bodyPr/>
          <a:lstStyle/>
          <a:p>
            <a:endParaRPr lang="en-GB"/>
          </a:p>
        </p:txBody>
      </p:sp>
      <p:pic>
        <p:nvPicPr>
          <p:cNvPr id="4" name="Picture 4" descr="http://medicalpicturesinfo.com/wp-content/uploads/2011/09/MRI-Machine-2.jpeg"/>
          <p:cNvPicPr>
            <a:picLocks noChangeAspect="1" noChangeArrowheads="1"/>
          </p:cNvPicPr>
          <p:nvPr/>
        </p:nvPicPr>
        <p:blipFill>
          <a:blip r:embed="rId2" cstate="print"/>
          <a:srcRect/>
          <a:stretch>
            <a:fillRect/>
          </a:stretch>
        </p:blipFill>
        <p:spPr bwMode="auto">
          <a:xfrm>
            <a:off x="609600" y="1600200"/>
            <a:ext cx="8153400" cy="4513386"/>
          </a:xfrm>
          <a:prstGeom prst="rect">
            <a:avLst/>
          </a:prstGeom>
          <a:noFill/>
        </p:spPr>
      </p:pic>
      <p:sp>
        <p:nvSpPr>
          <p:cNvPr id="5" name="4 CuadroTexto"/>
          <p:cNvSpPr txBox="1"/>
          <p:nvPr/>
        </p:nvSpPr>
        <p:spPr>
          <a:xfrm>
            <a:off x="7467600" y="6096000"/>
            <a:ext cx="2362200" cy="246221"/>
          </a:xfrm>
          <a:prstGeom prst="rect">
            <a:avLst/>
          </a:prstGeom>
          <a:noFill/>
        </p:spPr>
        <p:txBody>
          <a:bodyPr wrap="square" rtlCol="0">
            <a:spAutoFit/>
          </a:bodyPr>
          <a:lstStyle/>
          <a:p>
            <a:r>
              <a:rPr lang="es-MX" sz="1000" dirty="0" smtClean="0"/>
              <a:t>Medicalpicturesinfo.com</a:t>
            </a:r>
            <a:endParaRPr lang="en-GB"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pic>
        <p:nvPicPr>
          <p:cNvPr id="32770" name="Picture 2" descr="http://www.magnet.fsu.edu/education/tutorials/magnetacademy/mri/images/mri-scanner.jpg"/>
          <p:cNvPicPr>
            <a:picLocks noChangeAspect="1" noChangeArrowheads="1"/>
          </p:cNvPicPr>
          <p:nvPr/>
        </p:nvPicPr>
        <p:blipFill>
          <a:blip r:embed="rId2" cstate="print"/>
          <a:srcRect/>
          <a:stretch>
            <a:fillRect/>
          </a:stretch>
        </p:blipFill>
        <p:spPr bwMode="auto">
          <a:xfrm>
            <a:off x="228600" y="1524000"/>
            <a:ext cx="8686800" cy="4572000"/>
          </a:xfrm>
          <a:prstGeom prst="rect">
            <a:avLst/>
          </a:prstGeom>
          <a:noFill/>
        </p:spPr>
      </p:pic>
      <p:sp>
        <p:nvSpPr>
          <p:cNvPr id="6" name="5 CuadroTexto"/>
          <p:cNvSpPr txBox="1"/>
          <p:nvPr/>
        </p:nvSpPr>
        <p:spPr>
          <a:xfrm>
            <a:off x="5791200" y="6248400"/>
            <a:ext cx="3581400" cy="230832"/>
          </a:xfrm>
          <a:prstGeom prst="rect">
            <a:avLst/>
          </a:prstGeom>
          <a:noFill/>
        </p:spPr>
        <p:txBody>
          <a:bodyPr wrap="square" rtlCol="0">
            <a:spAutoFit/>
          </a:bodyPr>
          <a:lstStyle/>
          <a:p>
            <a:r>
              <a:rPr lang="es-MX" sz="900" dirty="0" err="1" smtClean="0">
                <a:latin typeface="Times New Roman" pitchFamily="18" charset="0"/>
                <a:cs typeface="Times New Roman" pitchFamily="18" charset="0"/>
              </a:rPr>
              <a:t>National</a:t>
            </a:r>
            <a:r>
              <a:rPr lang="es-MX" sz="900" dirty="0" smtClean="0">
                <a:latin typeface="Times New Roman" pitchFamily="18" charset="0"/>
                <a:cs typeface="Times New Roman" pitchFamily="18" charset="0"/>
              </a:rPr>
              <a:t> </a:t>
            </a:r>
            <a:r>
              <a:rPr lang="es-MX" sz="900" dirty="0" err="1" smtClean="0">
                <a:latin typeface="Times New Roman" pitchFamily="18" charset="0"/>
                <a:cs typeface="Times New Roman" pitchFamily="18" charset="0"/>
              </a:rPr>
              <a:t>High</a:t>
            </a:r>
            <a:r>
              <a:rPr lang="es-MX" sz="900" dirty="0" smtClean="0">
                <a:latin typeface="Times New Roman" pitchFamily="18" charset="0"/>
                <a:cs typeface="Times New Roman" pitchFamily="18" charset="0"/>
              </a:rPr>
              <a:t> </a:t>
            </a:r>
            <a:r>
              <a:rPr lang="es-MX" sz="900" dirty="0" err="1" smtClean="0">
                <a:latin typeface="Times New Roman" pitchFamily="18" charset="0"/>
                <a:cs typeface="Times New Roman" pitchFamily="18" charset="0"/>
              </a:rPr>
              <a:t>Magnetic</a:t>
            </a:r>
            <a:r>
              <a:rPr lang="es-MX" sz="900" dirty="0" smtClean="0">
                <a:latin typeface="Times New Roman" pitchFamily="18" charset="0"/>
                <a:cs typeface="Times New Roman" pitchFamily="18" charset="0"/>
              </a:rPr>
              <a:t> </a:t>
            </a:r>
            <a:r>
              <a:rPr lang="es-MX" sz="900" dirty="0" err="1" smtClean="0">
                <a:latin typeface="Times New Roman" pitchFamily="18" charset="0"/>
                <a:cs typeface="Times New Roman" pitchFamily="18" charset="0"/>
              </a:rPr>
              <a:t>Field</a:t>
            </a:r>
            <a:r>
              <a:rPr lang="es-MX" sz="900" dirty="0" smtClean="0">
                <a:latin typeface="Times New Roman" pitchFamily="18" charset="0"/>
                <a:cs typeface="Times New Roman" pitchFamily="18" charset="0"/>
              </a:rPr>
              <a:t> </a:t>
            </a:r>
            <a:r>
              <a:rPr lang="es-MX" sz="900" dirty="0" err="1" smtClean="0">
                <a:latin typeface="Times New Roman" pitchFamily="18" charset="0"/>
                <a:cs typeface="Times New Roman" pitchFamily="18" charset="0"/>
              </a:rPr>
              <a:t>Laboratory</a:t>
            </a:r>
            <a:r>
              <a:rPr lang="es-MX" sz="900" dirty="0" smtClean="0">
                <a:latin typeface="Times New Roman" pitchFamily="18" charset="0"/>
                <a:cs typeface="Times New Roman" pitchFamily="18" charset="0"/>
              </a:rPr>
              <a:t> (http://www.magnet.fsu.edu/)</a:t>
            </a:r>
            <a:endParaRPr lang="en-GB" sz="900" dirty="0">
              <a:latin typeface="Times New Roman" pitchFamily="18" charset="0"/>
              <a:cs typeface="Times New Roman" pitchFamily="18" charset="0"/>
            </a:endParaRPr>
          </a:p>
        </p:txBody>
      </p:sp>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Physics</a:t>
            </a:r>
            <a:endParaRPr lang="en-GB" dirty="0"/>
          </a:p>
        </p:txBody>
      </p:sp>
      <p:sp>
        <p:nvSpPr>
          <p:cNvPr id="3" name="2 Marcador de contenido"/>
          <p:cNvSpPr>
            <a:spLocks noGrp="1"/>
          </p:cNvSpPr>
          <p:nvPr>
            <p:ph sz="quarter" idx="1"/>
          </p:nvPr>
        </p:nvSpPr>
        <p:spPr/>
        <p:txBody>
          <a:bodyPr/>
          <a:lstStyle/>
          <a:p>
            <a:endParaRPr lang="en-GB"/>
          </a:p>
        </p:txBody>
      </p:sp>
      <p:pic>
        <p:nvPicPr>
          <p:cNvPr id="56323" name="Picture 3"/>
          <p:cNvPicPr>
            <a:picLocks noChangeAspect="1" noChangeArrowheads="1"/>
          </p:cNvPicPr>
          <p:nvPr/>
        </p:nvPicPr>
        <p:blipFill>
          <a:blip r:embed="rId2" cstate="print"/>
          <a:srcRect/>
          <a:stretch>
            <a:fillRect/>
          </a:stretch>
        </p:blipFill>
        <p:spPr bwMode="auto">
          <a:xfrm>
            <a:off x="609600" y="1600200"/>
            <a:ext cx="8153400" cy="4495800"/>
          </a:xfrm>
          <a:prstGeom prst="rect">
            <a:avLst/>
          </a:prstGeom>
          <a:noFill/>
          <a:ln w="9525">
            <a:noFill/>
            <a:miter lim="800000"/>
            <a:headEnd/>
            <a:tailEnd/>
          </a:ln>
        </p:spPr>
      </p:pic>
      <p:sp>
        <p:nvSpPr>
          <p:cNvPr id="6" name="5 CuadroTexto"/>
          <p:cNvSpPr txBox="1"/>
          <p:nvPr/>
        </p:nvSpPr>
        <p:spPr>
          <a:xfrm>
            <a:off x="6096000" y="6096000"/>
            <a:ext cx="3733800" cy="246221"/>
          </a:xfrm>
          <a:prstGeom prst="rect">
            <a:avLst/>
          </a:prstGeom>
          <a:noFill/>
        </p:spPr>
        <p:txBody>
          <a:bodyPr wrap="square" rtlCol="0">
            <a:spAutoFit/>
          </a:bodyPr>
          <a:lstStyle/>
          <a:p>
            <a:r>
              <a:rPr lang="es-MX" sz="1000" dirty="0" smtClean="0">
                <a:latin typeface="Times New Roman" pitchFamily="18" charset="0"/>
                <a:cs typeface="Times New Roman" pitchFamily="18" charset="0"/>
              </a:rPr>
              <a:t>Pulse </a:t>
            </a:r>
            <a:r>
              <a:rPr lang="es-MX" sz="1000" dirty="0" err="1" smtClean="0">
                <a:latin typeface="Times New Roman" pitchFamily="18" charset="0"/>
                <a:cs typeface="Times New Roman" pitchFamily="18" charset="0"/>
              </a:rPr>
              <a:t>Accelerator</a:t>
            </a:r>
            <a:r>
              <a:rPr lang="es-MX" sz="1000" dirty="0" smtClean="0">
                <a:latin typeface="Times New Roman" pitchFamily="18" charset="0"/>
                <a:cs typeface="Times New Roman" pitchFamily="18" charset="0"/>
              </a:rPr>
              <a:t> </a:t>
            </a:r>
            <a:r>
              <a:rPr lang="es-MX" sz="1000" dirty="0" err="1" smtClean="0">
                <a:latin typeface="Times New Roman" pitchFamily="18" charset="0"/>
                <a:cs typeface="Times New Roman" pitchFamily="18" charset="0"/>
              </a:rPr>
              <a:t>Science</a:t>
            </a:r>
            <a:r>
              <a:rPr lang="es-MX" sz="1000" dirty="0" smtClean="0">
                <a:latin typeface="Times New Roman" pitchFamily="18" charset="0"/>
                <a:cs typeface="Times New Roman" pitchFamily="18" charset="0"/>
              </a:rPr>
              <a:t> in Medicine (www.fnal.gov)</a:t>
            </a:r>
            <a:endParaRPr lang="en-GB" sz="1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sp>
        <p:nvSpPr>
          <p:cNvPr id="3" name="Content Placeholder 2"/>
          <p:cNvSpPr>
            <a:spLocks noGrp="1"/>
          </p:cNvSpPr>
          <p:nvPr>
            <p:ph sz="quarter" idx="1"/>
          </p:nvPr>
        </p:nvSpPr>
        <p:spPr/>
        <p:txBody>
          <a:bodyPr/>
          <a:lstStyle/>
          <a:p>
            <a:pPr lvl="1"/>
            <a:endParaRPr lang="en-US" dirty="0"/>
          </a:p>
        </p:txBody>
      </p:sp>
      <p:pic>
        <p:nvPicPr>
          <p:cNvPr id="47105" name="Picture 1"/>
          <p:cNvPicPr>
            <a:picLocks noChangeAspect="1" noChangeArrowheads="1"/>
          </p:cNvPicPr>
          <p:nvPr/>
        </p:nvPicPr>
        <p:blipFill>
          <a:blip r:embed="rId2" cstate="print"/>
          <a:srcRect/>
          <a:stretch>
            <a:fillRect/>
          </a:stretch>
        </p:blipFill>
        <p:spPr bwMode="auto">
          <a:xfrm>
            <a:off x="609600" y="1524000"/>
            <a:ext cx="3657600" cy="4572000"/>
          </a:xfrm>
          <a:prstGeom prst="rect">
            <a:avLst/>
          </a:prstGeom>
          <a:noFill/>
          <a:ln w="9525">
            <a:noFill/>
            <a:miter lim="800000"/>
            <a:headEnd/>
            <a:tailEnd/>
          </a:ln>
        </p:spPr>
      </p:pic>
      <p:pic>
        <p:nvPicPr>
          <p:cNvPr id="47106" name="Picture 2"/>
          <p:cNvPicPr>
            <a:picLocks noChangeAspect="1" noChangeArrowheads="1"/>
          </p:cNvPicPr>
          <p:nvPr/>
        </p:nvPicPr>
        <p:blipFill>
          <a:blip r:embed="rId3" cstate="print"/>
          <a:srcRect/>
          <a:stretch>
            <a:fillRect/>
          </a:stretch>
        </p:blipFill>
        <p:spPr bwMode="auto">
          <a:xfrm>
            <a:off x="4724400" y="1600200"/>
            <a:ext cx="4419600" cy="4724400"/>
          </a:xfrm>
          <a:prstGeom prst="rect">
            <a:avLst/>
          </a:prstGeom>
          <a:noFill/>
          <a:ln w="9525">
            <a:noFill/>
            <a:miter lim="800000"/>
            <a:headEnd/>
            <a:tailEnd/>
          </a:ln>
        </p:spPr>
      </p:pic>
      <p:sp>
        <p:nvSpPr>
          <p:cNvPr id="6" name="5 CuadroTexto"/>
          <p:cNvSpPr txBox="1"/>
          <p:nvPr/>
        </p:nvSpPr>
        <p:spPr>
          <a:xfrm>
            <a:off x="6172200" y="1295400"/>
            <a:ext cx="1752600" cy="369332"/>
          </a:xfrm>
          <a:prstGeom prst="rect">
            <a:avLst/>
          </a:prstGeom>
          <a:noFill/>
        </p:spPr>
        <p:txBody>
          <a:bodyPr wrap="square" rtlCol="0">
            <a:spAutoFit/>
          </a:bodyPr>
          <a:lstStyle/>
          <a:p>
            <a:r>
              <a:rPr lang="es-MX" b="1" dirty="0" smtClean="0"/>
              <a:t>B</a:t>
            </a:r>
            <a:r>
              <a:rPr lang="es-MX" b="1" baseline="-25000" dirty="0" smtClean="0"/>
              <a:t>0</a:t>
            </a:r>
            <a:endParaRPr lang="en-GB" b="1" baseline="-25000" dirty="0"/>
          </a:p>
        </p:txBody>
      </p:sp>
      <p:sp>
        <p:nvSpPr>
          <p:cNvPr id="7" name="6 Rectángulo"/>
          <p:cNvSpPr/>
          <p:nvPr/>
        </p:nvSpPr>
        <p:spPr>
          <a:xfrm>
            <a:off x="7744258" y="6488668"/>
            <a:ext cx="1399742" cy="369332"/>
          </a:xfrm>
          <a:prstGeom prst="rect">
            <a:avLst/>
          </a:prstGeom>
        </p:spPr>
        <p:txBody>
          <a:bodyPr wrap="none">
            <a:spAutoFit/>
          </a:bodyPr>
          <a:lstStyle/>
          <a:p>
            <a:r>
              <a:rPr lang="en-GB" sz="900" dirty="0" smtClean="0">
                <a:latin typeface="Times New Roman" pitchFamily="18" charset="0"/>
                <a:cs typeface="Times New Roman" pitchFamily="18" charset="0"/>
              </a:rPr>
              <a:t>http://www.ece.neu.edu</a:t>
            </a:r>
            <a:r>
              <a:rPr lang="en-GB" dirty="0" smtClean="0"/>
              <a:t>/</a:t>
            </a:r>
            <a:endParaRPr lang="en-GB" dirty="0"/>
          </a:p>
        </p:txBody>
      </p:sp>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sp>
        <p:nvSpPr>
          <p:cNvPr id="3" name="Content Placeholder 2"/>
          <p:cNvSpPr>
            <a:spLocks noGrp="1"/>
          </p:cNvSpPr>
          <p:nvPr>
            <p:ph sz="quarter" idx="1"/>
          </p:nvPr>
        </p:nvSpPr>
        <p:spPr/>
        <p:txBody>
          <a:bodyPr>
            <a:normAutofit fontScale="92500" lnSpcReduction="10000"/>
          </a:bodyPr>
          <a:lstStyle/>
          <a:p>
            <a:pPr lvl="1"/>
            <a:r>
              <a:rPr lang="en-US" dirty="0" smtClean="0"/>
              <a:t>Precession</a:t>
            </a:r>
          </a:p>
          <a:p>
            <a:pPr lvl="2"/>
            <a:r>
              <a:rPr lang="en-US" dirty="0" smtClean="0"/>
              <a:t>Protons spin around the long</a:t>
            </a:r>
          </a:p>
          <a:p>
            <a:pPr lvl="2">
              <a:buNone/>
            </a:pPr>
            <a:r>
              <a:rPr lang="en-US" dirty="0" smtClean="0"/>
              <a:t>Axis of the primary magnetic </a:t>
            </a:r>
          </a:p>
          <a:p>
            <a:pPr lvl="2">
              <a:buNone/>
            </a:pPr>
            <a:r>
              <a:rPr lang="en-US" dirty="0" smtClean="0"/>
              <a:t>Field= Precession</a:t>
            </a:r>
          </a:p>
          <a:p>
            <a:pPr lvl="2"/>
            <a:r>
              <a:rPr lang="en-US" dirty="0" err="1" smtClean="0"/>
              <a:t>Larmor</a:t>
            </a:r>
            <a:r>
              <a:rPr lang="en-US" dirty="0" smtClean="0"/>
              <a:t> frequency </a:t>
            </a:r>
          </a:p>
          <a:p>
            <a:pPr lvl="2"/>
            <a:r>
              <a:rPr lang="en-US" dirty="0" smtClean="0"/>
              <a:t>When protons </a:t>
            </a:r>
            <a:r>
              <a:rPr lang="en-US" dirty="0" err="1" smtClean="0"/>
              <a:t>precess</a:t>
            </a:r>
            <a:r>
              <a:rPr lang="en-US" dirty="0" smtClean="0"/>
              <a:t> </a:t>
            </a:r>
          </a:p>
          <a:p>
            <a:pPr lvl="2">
              <a:buNone/>
            </a:pPr>
            <a:r>
              <a:rPr lang="en-US" u="sng" dirty="0" smtClean="0"/>
              <a:t>together</a:t>
            </a:r>
            <a:r>
              <a:rPr lang="en-US" dirty="0" smtClean="0"/>
              <a:t> </a:t>
            </a:r>
            <a:r>
              <a:rPr lang="en-US" dirty="0" smtClean="0">
                <a:sym typeface="Wingdings" pitchFamily="2" charset="2"/>
              </a:rPr>
              <a:t> in phase</a:t>
            </a:r>
          </a:p>
          <a:p>
            <a:pPr lvl="2"/>
            <a:r>
              <a:rPr lang="en-US" dirty="0" smtClean="0">
                <a:sym typeface="Wingdings" pitchFamily="2" charset="2"/>
              </a:rPr>
              <a:t>When protons </a:t>
            </a:r>
            <a:r>
              <a:rPr lang="en-US" dirty="0" err="1" smtClean="0">
                <a:sym typeface="Wingdings" pitchFamily="2" charset="2"/>
              </a:rPr>
              <a:t>precess</a:t>
            </a:r>
            <a:r>
              <a:rPr lang="en-US" dirty="0" smtClean="0">
                <a:sym typeface="Wingdings" pitchFamily="2" charset="2"/>
              </a:rPr>
              <a:t> </a:t>
            </a:r>
          </a:p>
          <a:p>
            <a:pPr lvl="2">
              <a:buNone/>
            </a:pPr>
            <a:r>
              <a:rPr lang="en-US" u="sng" dirty="0" smtClean="0">
                <a:sym typeface="Wingdings" pitchFamily="2" charset="2"/>
              </a:rPr>
              <a:t>separately</a:t>
            </a:r>
            <a:r>
              <a:rPr lang="en-US" dirty="0" smtClean="0">
                <a:sym typeface="Wingdings" pitchFamily="2" charset="2"/>
              </a:rPr>
              <a:t> out of phase</a:t>
            </a:r>
          </a:p>
          <a:p>
            <a:pPr lvl="2"/>
            <a:r>
              <a:rPr lang="en-US" dirty="0" smtClean="0">
                <a:sym typeface="Wingdings" pitchFamily="2" charset="2"/>
              </a:rPr>
              <a:t>Frequency of Precession </a:t>
            </a:r>
          </a:p>
          <a:p>
            <a:pPr lvl="2">
              <a:buNone/>
            </a:pPr>
            <a:r>
              <a:rPr lang="en-US" dirty="0" smtClean="0">
                <a:sym typeface="Wingdings" pitchFamily="2" charset="2"/>
              </a:rPr>
              <a:t>Changes in proportion to the</a:t>
            </a:r>
          </a:p>
          <a:p>
            <a:pPr lvl="2">
              <a:buNone/>
            </a:pPr>
            <a:r>
              <a:rPr lang="en-US" dirty="0" smtClean="0">
                <a:sym typeface="Wingdings" pitchFamily="2" charset="2"/>
              </a:rPr>
              <a:t>Magnetic field strength</a:t>
            </a:r>
            <a:endParaRPr lang="en-US" dirty="0" smtClean="0"/>
          </a:p>
          <a:p>
            <a:pPr lvl="2">
              <a:buNone/>
            </a:pPr>
            <a:endParaRPr lang="en-US" dirty="0"/>
          </a:p>
        </p:txBody>
      </p:sp>
      <p:pic>
        <p:nvPicPr>
          <p:cNvPr id="46084" name="Picture 4" descr="http://www.dossier-irm.fr/images/p001_1_00.jpg"/>
          <p:cNvPicPr>
            <a:picLocks noChangeAspect="1" noChangeArrowheads="1"/>
          </p:cNvPicPr>
          <p:nvPr/>
        </p:nvPicPr>
        <p:blipFill>
          <a:blip r:embed="rId2" cstate="print"/>
          <a:srcRect/>
          <a:stretch>
            <a:fillRect/>
          </a:stretch>
        </p:blipFill>
        <p:spPr bwMode="auto">
          <a:xfrm>
            <a:off x="5181600" y="1600199"/>
            <a:ext cx="3962400" cy="4648201"/>
          </a:xfrm>
          <a:prstGeom prst="rect">
            <a:avLst/>
          </a:prstGeom>
          <a:noFill/>
        </p:spPr>
      </p:pic>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sp>
        <p:nvSpPr>
          <p:cNvPr id="3" name="Content Placeholder 2"/>
          <p:cNvSpPr>
            <a:spLocks noGrp="1"/>
          </p:cNvSpPr>
          <p:nvPr>
            <p:ph sz="quarter" idx="1"/>
          </p:nvPr>
        </p:nvSpPr>
        <p:spPr/>
        <p:txBody>
          <a:bodyPr/>
          <a:lstStyle/>
          <a:p>
            <a:pPr lvl="1"/>
            <a:r>
              <a:rPr lang="en-US" dirty="0" smtClean="0"/>
              <a:t>Gradient Coils</a:t>
            </a:r>
          </a:p>
          <a:p>
            <a:pPr lvl="2"/>
            <a:r>
              <a:rPr lang="en-US" dirty="0" smtClean="0"/>
              <a:t>They alter the strength of the primary magnetic field</a:t>
            </a:r>
          </a:p>
          <a:p>
            <a:pPr lvl="2"/>
            <a:r>
              <a:rPr lang="en-US" dirty="0" smtClean="0"/>
              <a:t> They change the precession frequency between slices</a:t>
            </a:r>
          </a:p>
          <a:p>
            <a:pPr lvl="2"/>
            <a:r>
              <a:rPr lang="en-US" dirty="0" smtClean="0"/>
              <a:t>They allow Spatial encoding for MRI images</a:t>
            </a:r>
          </a:p>
          <a:p>
            <a:pPr lvl="1"/>
            <a:endParaRPr lang="en-US" dirty="0"/>
          </a:p>
        </p:txBody>
      </p:sp>
      <p:pic>
        <p:nvPicPr>
          <p:cNvPr id="11" name="Picture 2" descr="http://www.magnet.fsu.edu/education/tutorials/magnetacademy/mri/images/mri-scannercoils.jpg"/>
          <p:cNvPicPr>
            <a:picLocks noChangeAspect="1" noChangeArrowheads="1"/>
          </p:cNvPicPr>
          <p:nvPr/>
        </p:nvPicPr>
        <p:blipFill>
          <a:blip r:embed="rId2" cstate="print"/>
          <a:srcRect/>
          <a:stretch>
            <a:fillRect/>
          </a:stretch>
        </p:blipFill>
        <p:spPr bwMode="auto">
          <a:xfrm>
            <a:off x="990600" y="3352800"/>
            <a:ext cx="7772400" cy="3200399"/>
          </a:xfrm>
          <a:prstGeom prst="rect">
            <a:avLst/>
          </a:prstGeom>
          <a:noFill/>
        </p:spPr>
      </p:pic>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Physics</a:t>
            </a:r>
            <a:endParaRPr lang="en-GB" dirty="0"/>
          </a:p>
        </p:txBody>
      </p:sp>
      <p:pic>
        <p:nvPicPr>
          <p:cNvPr id="4" name="Picture 2" descr="http://www.mr-tip.com/exam_gifs/brain_mri_transversal_t2_002.jpg"/>
          <p:cNvPicPr>
            <a:picLocks noChangeAspect="1" noChangeArrowheads="1"/>
          </p:cNvPicPr>
          <p:nvPr/>
        </p:nvPicPr>
        <p:blipFill>
          <a:blip r:embed="rId2" cstate="print"/>
          <a:srcRect/>
          <a:stretch>
            <a:fillRect/>
          </a:stretch>
        </p:blipFill>
        <p:spPr bwMode="auto">
          <a:xfrm>
            <a:off x="304800" y="1905000"/>
            <a:ext cx="2647950" cy="3505200"/>
          </a:xfrm>
          <a:prstGeom prst="rect">
            <a:avLst/>
          </a:prstGeom>
          <a:noFill/>
        </p:spPr>
      </p:pic>
      <p:sp>
        <p:nvSpPr>
          <p:cNvPr id="5" name="4 CuadroTexto"/>
          <p:cNvSpPr txBox="1"/>
          <p:nvPr/>
        </p:nvSpPr>
        <p:spPr>
          <a:xfrm>
            <a:off x="228600" y="5410200"/>
            <a:ext cx="2819400" cy="1200329"/>
          </a:xfrm>
          <a:prstGeom prst="rect">
            <a:avLst/>
          </a:prstGeom>
          <a:noFill/>
        </p:spPr>
        <p:txBody>
          <a:bodyPr wrap="square" rtlCol="0">
            <a:spAutoFit/>
          </a:bodyPr>
          <a:lstStyle/>
          <a:p>
            <a:r>
              <a:rPr lang="en-US" dirty="0" smtClean="0"/>
              <a:t>Z Gradient runs along the long axis, and produces </a:t>
            </a:r>
            <a:r>
              <a:rPr lang="en-US" u="sng" dirty="0" smtClean="0"/>
              <a:t>Axial Images</a:t>
            </a:r>
          </a:p>
          <a:p>
            <a:endParaRPr lang="en-GB" dirty="0"/>
          </a:p>
        </p:txBody>
      </p:sp>
      <p:pic>
        <p:nvPicPr>
          <p:cNvPr id="6" name="Picture 4" descr="http://medicine.missouri.edu/radiology/iCases/Neuro/case9/img/03-05-2012%2010-52-10%20AM.jpg"/>
          <p:cNvPicPr>
            <a:picLocks noChangeAspect="1" noChangeArrowheads="1"/>
          </p:cNvPicPr>
          <p:nvPr/>
        </p:nvPicPr>
        <p:blipFill>
          <a:blip r:embed="rId3" cstate="print"/>
          <a:srcRect/>
          <a:stretch>
            <a:fillRect/>
          </a:stretch>
        </p:blipFill>
        <p:spPr bwMode="auto">
          <a:xfrm>
            <a:off x="3352800" y="1935616"/>
            <a:ext cx="2667000" cy="3426959"/>
          </a:xfrm>
          <a:prstGeom prst="rect">
            <a:avLst/>
          </a:prstGeom>
          <a:noFill/>
        </p:spPr>
      </p:pic>
      <p:sp>
        <p:nvSpPr>
          <p:cNvPr id="7" name="6 CuadroTexto"/>
          <p:cNvSpPr txBox="1"/>
          <p:nvPr/>
        </p:nvSpPr>
        <p:spPr>
          <a:xfrm>
            <a:off x="3352800" y="5429071"/>
            <a:ext cx="2819400" cy="1200329"/>
          </a:xfrm>
          <a:prstGeom prst="rect">
            <a:avLst/>
          </a:prstGeom>
          <a:noFill/>
        </p:spPr>
        <p:txBody>
          <a:bodyPr wrap="square" rtlCol="0">
            <a:spAutoFit/>
          </a:bodyPr>
          <a:lstStyle/>
          <a:p>
            <a:r>
              <a:rPr lang="en-US" dirty="0" smtClean="0"/>
              <a:t>Y Gradient runs along the vertical axis, and produces </a:t>
            </a:r>
            <a:r>
              <a:rPr lang="en-US" u="sng" dirty="0" smtClean="0"/>
              <a:t>Coronal Images</a:t>
            </a:r>
          </a:p>
          <a:p>
            <a:endParaRPr lang="en-GB" dirty="0"/>
          </a:p>
        </p:txBody>
      </p:sp>
      <p:pic>
        <p:nvPicPr>
          <p:cNvPr id="8" name="Picture 6" descr="http://images.radiopaedia.org/images/466634/5d8980eba519b20b803ab319b63e1a_big_gallery.jpeg"/>
          <p:cNvPicPr>
            <a:picLocks noChangeAspect="1" noChangeArrowheads="1"/>
          </p:cNvPicPr>
          <p:nvPr/>
        </p:nvPicPr>
        <p:blipFill>
          <a:blip r:embed="rId4" cstate="print"/>
          <a:srcRect/>
          <a:stretch>
            <a:fillRect/>
          </a:stretch>
        </p:blipFill>
        <p:spPr bwMode="auto">
          <a:xfrm>
            <a:off x="6324600" y="1905000"/>
            <a:ext cx="2667000" cy="3505200"/>
          </a:xfrm>
          <a:prstGeom prst="rect">
            <a:avLst/>
          </a:prstGeom>
          <a:noFill/>
        </p:spPr>
      </p:pic>
      <p:sp>
        <p:nvSpPr>
          <p:cNvPr id="9" name="8 CuadroTexto"/>
          <p:cNvSpPr txBox="1"/>
          <p:nvPr/>
        </p:nvSpPr>
        <p:spPr>
          <a:xfrm>
            <a:off x="6324600" y="5410200"/>
            <a:ext cx="2819400" cy="1200329"/>
          </a:xfrm>
          <a:prstGeom prst="rect">
            <a:avLst/>
          </a:prstGeom>
          <a:noFill/>
        </p:spPr>
        <p:txBody>
          <a:bodyPr wrap="square" rtlCol="0">
            <a:spAutoFit/>
          </a:bodyPr>
          <a:lstStyle/>
          <a:p>
            <a:r>
              <a:rPr lang="en-US" dirty="0" smtClean="0"/>
              <a:t>X Gradient runs along the horizontal axis, and produces </a:t>
            </a:r>
            <a:r>
              <a:rPr lang="en-US" u="sng" dirty="0" err="1" smtClean="0"/>
              <a:t>Sagittal</a:t>
            </a:r>
            <a:r>
              <a:rPr lang="en-US" u="sng" dirty="0" smtClean="0"/>
              <a:t> Images</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sp>
        <p:nvSpPr>
          <p:cNvPr id="3" name="Content Placeholder 2"/>
          <p:cNvSpPr>
            <a:spLocks noGrp="1"/>
          </p:cNvSpPr>
          <p:nvPr>
            <p:ph sz="quarter" idx="1"/>
          </p:nvPr>
        </p:nvSpPr>
        <p:spPr/>
        <p:txBody>
          <a:bodyPr>
            <a:normAutofit lnSpcReduction="10000"/>
          </a:bodyPr>
          <a:lstStyle/>
          <a:p>
            <a:pPr lvl="1"/>
            <a:r>
              <a:rPr lang="en-US" dirty="0" smtClean="0"/>
              <a:t>Radiofrequency Coil (RF Coils)</a:t>
            </a:r>
          </a:p>
          <a:p>
            <a:pPr lvl="2"/>
            <a:r>
              <a:rPr lang="en-US" dirty="0" smtClean="0"/>
              <a:t>Transmit RF Pulse and Receive Signals</a:t>
            </a:r>
          </a:p>
          <a:p>
            <a:pPr lvl="2"/>
            <a:r>
              <a:rPr lang="en-US" dirty="0" smtClean="0"/>
              <a:t>The RF Coil produces a second Magnetic</a:t>
            </a:r>
          </a:p>
          <a:p>
            <a:pPr lvl="2">
              <a:buNone/>
            </a:pPr>
            <a:r>
              <a:rPr lang="en-US" dirty="0" smtClean="0"/>
              <a:t>Field (B</a:t>
            </a:r>
            <a:r>
              <a:rPr lang="en-US" baseline="-25000" dirty="0" smtClean="0"/>
              <a:t>1</a:t>
            </a:r>
            <a:r>
              <a:rPr lang="en-US" dirty="0" smtClean="0"/>
              <a:t>) with the same </a:t>
            </a:r>
          </a:p>
          <a:p>
            <a:pPr lvl="2">
              <a:buNone/>
            </a:pPr>
            <a:r>
              <a:rPr lang="en-US" dirty="0" smtClean="0"/>
              <a:t>precession frequency</a:t>
            </a:r>
          </a:p>
          <a:p>
            <a:pPr lvl="2"/>
            <a:r>
              <a:rPr lang="en-US" dirty="0" smtClean="0"/>
              <a:t>Causes disturbances in the </a:t>
            </a:r>
          </a:p>
          <a:p>
            <a:pPr lvl="2">
              <a:buNone/>
            </a:pPr>
            <a:r>
              <a:rPr lang="en-US" dirty="0" smtClean="0"/>
              <a:t>protons’ alignment</a:t>
            </a:r>
          </a:p>
          <a:p>
            <a:pPr lvl="3"/>
            <a:r>
              <a:rPr lang="en-US" dirty="0" smtClean="0"/>
              <a:t>Low energy parallel protons flip to a high </a:t>
            </a:r>
          </a:p>
          <a:p>
            <a:pPr lvl="3">
              <a:buNone/>
            </a:pPr>
            <a:r>
              <a:rPr lang="en-US" dirty="0" smtClean="0"/>
              <a:t>energy state</a:t>
            </a:r>
          </a:p>
          <a:p>
            <a:pPr lvl="3"/>
            <a:r>
              <a:rPr lang="en-US" dirty="0" smtClean="0"/>
              <a:t>Protons become synchronized and </a:t>
            </a:r>
            <a:r>
              <a:rPr lang="en-US" dirty="0" err="1" smtClean="0"/>
              <a:t>precess</a:t>
            </a:r>
            <a:r>
              <a:rPr lang="en-US" dirty="0" smtClean="0"/>
              <a:t> in</a:t>
            </a:r>
          </a:p>
          <a:p>
            <a:pPr lvl="3">
              <a:buNone/>
            </a:pPr>
            <a:r>
              <a:rPr lang="en-US" dirty="0" smtClean="0"/>
              <a:t>Phase</a:t>
            </a:r>
          </a:p>
          <a:p>
            <a:pPr lvl="3"/>
            <a:r>
              <a:rPr lang="en-US" dirty="0" smtClean="0"/>
              <a:t>Transverse magnetization</a:t>
            </a:r>
            <a:endParaRPr lang="en-US" dirty="0"/>
          </a:p>
        </p:txBody>
      </p:sp>
      <p:pic>
        <p:nvPicPr>
          <p:cNvPr id="53250" name="Picture 2" descr="http://www.healthcare.philips.com/pwc_hc/main/shared/Assets/Images/MRI/coils/oa_coils_main_en.jpg"/>
          <p:cNvPicPr>
            <a:picLocks noChangeAspect="1" noChangeArrowheads="1"/>
          </p:cNvPicPr>
          <p:nvPr/>
        </p:nvPicPr>
        <p:blipFill>
          <a:blip r:embed="rId2" cstate="print"/>
          <a:srcRect/>
          <a:stretch>
            <a:fillRect/>
          </a:stretch>
        </p:blipFill>
        <p:spPr bwMode="auto">
          <a:xfrm>
            <a:off x="6524625" y="1600200"/>
            <a:ext cx="2619375" cy="2362200"/>
          </a:xfrm>
          <a:prstGeom prst="rect">
            <a:avLst/>
          </a:prstGeom>
          <a:noFill/>
        </p:spPr>
      </p:pic>
      <p:pic>
        <p:nvPicPr>
          <p:cNvPr id="53252" name="Picture 4" descr="http://bkmedica.ru/wp-content/uploads/2013/07/8_ch_head_coil_mood_ign.jpg"/>
          <p:cNvPicPr>
            <a:picLocks noChangeAspect="1" noChangeArrowheads="1"/>
          </p:cNvPicPr>
          <p:nvPr/>
        </p:nvPicPr>
        <p:blipFill>
          <a:blip r:embed="rId3" cstate="print"/>
          <a:srcRect/>
          <a:stretch>
            <a:fillRect/>
          </a:stretch>
        </p:blipFill>
        <p:spPr bwMode="auto">
          <a:xfrm>
            <a:off x="6515100" y="3962400"/>
            <a:ext cx="2628900" cy="2400300"/>
          </a:xfrm>
          <a:prstGeom prst="rect">
            <a:avLst/>
          </a:prstGeom>
          <a:noFill/>
        </p:spPr>
      </p:pic>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US" dirty="0" smtClean="0"/>
              <a:t>History</a:t>
            </a:r>
          </a:p>
          <a:p>
            <a:pPr lvl="1"/>
            <a:endParaRPr lang="en-US" dirty="0" smtClean="0"/>
          </a:p>
          <a:p>
            <a:r>
              <a:rPr lang="en-US" dirty="0" smtClean="0"/>
              <a:t>Physics</a:t>
            </a:r>
          </a:p>
          <a:p>
            <a:pPr lvl="1"/>
            <a:endParaRPr lang="en-US" dirty="0" smtClean="0"/>
          </a:p>
          <a:p>
            <a:r>
              <a:rPr lang="en-US" dirty="0" smtClean="0"/>
              <a:t>Physiology</a:t>
            </a:r>
          </a:p>
          <a:p>
            <a:pPr lvl="1"/>
            <a:endParaRPr lang="en-US" dirty="0"/>
          </a:p>
        </p:txBody>
      </p:sp>
    </p:spTree>
    <p:extLst>
      <p:ext uri="{BB962C8B-B14F-4D97-AF65-F5344CB8AC3E}">
        <p14:creationId xmlns:p14="http://schemas.microsoft.com/office/powerpoint/2010/main" val="381225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sp>
        <p:nvSpPr>
          <p:cNvPr id="3" name="Content Placeholder 2"/>
          <p:cNvSpPr>
            <a:spLocks noGrp="1"/>
          </p:cNvSpPr>
          <p:nvPr>
            <p:ph sz="quarter" idx="1"/>
          </p:nvPr>
        </p:nvSpPr>
        <p:spPr/>
        <p:txBody>
          <a:bodyPr/>
          <a:lstStyle/>
          <a:p>
            <a:pPr lvl="1"/>
            <a:r>
              <a:rPr lang="en-US" dirty="0" smtClean="0"/>
              <a:t>RF Coils (Cont’d)</a:t>
            </a:r>
          </a:p>
          <a:p>
            <a:pPr lvl="2"/>
            <a:r>
              <a:rPr lang="en-US" dirty="0" smtClean="0"/>
              <a:t>When the B</a:t>
            </a:r>
            <a:r>
              <a:rPr lang="en-US" baseline="-25000" dirty="0" smtClean="0"/>
              <a:t>1 </a:t>
            </a:r>
            <a:r>
              <a:rPr lang="en-US" dirty="0" smtClean="0"/>
              <a:t>is turned off, protons gradually resume their normal state prior to the RF pulse</a:t>
            </a:r>
            <a:r>
              <a:rPr lang="en-US" dirty="0" smtClean="0">
                <a:sym typeface="Wingdings" pitchFamily="2" charset="2"/>
              </a:rPr>
              <a:t> </a:t>
            </a:r>
            <a:r>
              <a:rPr lang="en-US" u="sng" dirty="0" smtClean="0">
                <a:sym typeface="Wingdings" pitchFamily="2" charset="2"/>
              </a:rPr>
              <a:t>Relaxation</a:t>
            </a:r>
          </a:p>
          <a:p>
            <a:pPr lvl="3"/>
            <a:r>
              <a:rPr lang="en-US" dirty="0" smtClean="0">
                <a:sym typeface="Wingdings" pitchFamily="2" charset="2"/>
              </a:rPr>
              <a:t>Longitudinal Relaxation (T1)  Parallel to B0 (Z axis)</a:t>
            </a:r>
          </a:p>
          <a:p>
            <a:pPr lvl="3"/>
            <a:r>
              <a:rPr lang="en-US" dirty="0" smtClean="0">
                <a:sym typeface="Wingdings" pitchFamily="2" charset="2"/>
              </a:rPr>
              <a:t>Transverse  Relaxation (T2)  Perpendicular to B0 (x-y axis)</a:t>
            </a:r>
            <a:endParaRPr lang="en-US" dirty="0"/>
          </a:p>
        </p:txBody>
      </p:sp>
      <p:sp>
        <p:nvSpPr>
          <p:cNvPr id="7" name="6 CuadroTexto"/>
          <p:cNvSpPr txBox="1"/>
          <p:nvPr/>
        </p:nvSpPr>
        <p:spPr>
          <a:xfrm>
            <a:off x="5105400" y="6477000"/>
            <a:ext cx="3810000" cy="369332"/>
          </a:xfrm>
          <a:prstGeom prst="rect">
            <a:avLst/>
          </a:prstGeom>
          <a:noFill/>
        </p:spPr>
        <p:txBody>
          <a:bodyPr wrap="square" rtlCol="0">
            <a:spAutoFit/>
          </a:bodyPr>
          <a:lstStyle/>
          <a:p>
            <a:r>
              <a:rPr lang="es-MX" dirty="0" smtClean="0"/>
              <a:t>T2* = T2 + </a:t>
            </a:r>
            <a:r>
              <a:rPr lang="es-MX" dirty="0" err="1" smtClean="0"/>
              <a:t>field</a:t>
            </a:r>
            <a:r>
              <a:rPr lang="es-MX" dirty="0" smtClean="0"/>
              <a:t>  </a:t>
            </a:r>
            <a:r>
              <a:rPr lang="es-MX" dirty="0" err="1" smtClean="0"/>
              <a:t>inhomogeneities</a:t>
            </a:r>
            <a:endParaRPr lang="en-GB" dirty="0"/>
          </a:p>
        </p:txBody>
      </p:sp>
    </p:spTree>
    <p:extLst>
      <p:ext uri="{BB962C8B-B14F-4D97-AF65-F5344CB8AC3E}">
        <p14:creationId xmlns:p14="http://schemas.microsoft.com/office/powerpoint/2010/main" val="1859040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Physics</a:t>
            </a:r>
            <a:endParaRPr lang="en-GB" dirty="0"/>
          </a:p>
        </p:txBody>
      </p:sp>
      <p:sp>
        <p:nvSpPr>
          <p:cNvPr id="3" name="2 Marcador de contenido"/>
          <p:cNvSpPr>
            <a:spLocks noGrp="1"/>
          </p:cNvSpPr>
          <p:nvPr>
            <p:ph sz="quarter" idx="1"/>
          </p:nvPr>
        </p:nvSpPr>
        <p:spPr/>
        <p:txBody>
          <a:bodyPr/>
          <a:lstStyle/>
          <a:p>
            <a:endParaRPr lang="en-GB" dirty="0"/>
          </a:p>
        </p:txBody>
      </p:sp>
      <p:pic>
        <p:nvPicPr>
          <p:cNvPr id="5" name="Picture 2" descr="http://rad.usuhs.mil/rad/minipath/mr_opmsk/0041.jpg"/>
          <p:cNvPicPr>
            <a:picLocks noChangeAspect="1" noChangeArrowheads="1"/>
          </p:cNvPicPr>
          <p:nvPr/>
        </p:nvPicPr>
        <p:blipFill>
          <a:blip r:embed="rId2" cstate="print"/>
          <a:srcRect/>
          <a:stretch>
            <a:fillRect/>
          </a:stretch>
        </p:blipFill>
        <p:spPr bwMode="auto">
          <a:xfrm>
            <a:off x="609600" y="1600200"/>
            <a:ext cx="8153400" cy="4495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Physics</a:t>
            </a:r>
            <a:endParaRPr lang="en-GB" dirty="0"/>
          </a:p>
        </p:txBody>
      </p:sp>
      <p:sp>
        <p:nvSpPr>
          <p:cNvPr id="3" name="2 Marcador de contenido"/>
          <p:cNvSpPr>
            <a:spLocks noGrp="1"/>
          </p:cNvSpPr>
          <p:nvPr>
            <p:ph sz="quarter" idx="1"/>
          </p:nvPr>
        </p:nvSpPr>
        <p:spPr/>
        <p:txBody>
          <a:bodyPr/>
          <a:lstStyle/>
          <a:p>
            <a:endParaRPr lang="en-GB"/>
          </a:p>
        </p:txBody>
      </p:sp>
      <p:pic>
        <p:nvPicPr>
          <p:cNvPr id="4" name="Picture 4" descr="http://rad.usuhs.mil/rad/minipath/mr_opmsk/0042.jpg"/>
          <p:cNvPicPr>
            <a:picLocks noChangeAspect="1" noChangeArrowheads="1"/>
          </p:cNvPicPr>
          <p:nvPr/>
        </p:nvPicPr>
        <p:blipFill>
          <a:blip r:embed="rId2" cstate="print"/>
          <a:srcRect/>
          <a:stretch>
            <a:fillRect/>
          </a:stretch>
        </p:blipFill>
        <p:spPr bwMode="auto">
          <a:xfrm>
            <a:off x="609600" y="1524000"/>
            <a:ext cx="8229600" cy="4572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Physics</a:t>
            </a:r>
            <a:endParaRPr lang="en-GB" dirty="0"/>
          </a:p>
        </p:txBody>
      </p:sp>
      <p:sp>
        <p:nvSpPr>
          <p:cNvPr id="3" name="2 Marcador de contenido"/>
          <p:cNvSpPr>
            <a:spLocks noGrp="1"/>
          </p:cNvSpPr>
          <p:nvPr>
            <p:ph sz="quarter" idx="1"/>
          </p:nvPr>
        </p:nvSpPr>
        <p:spPr/>
        <p:txBody>
          <a:bodyPr/>
          <a:lstStyle/>
          <a:p>
            <a:r>
              <a:rPr lang="en-US" dirty="0" smtClean="0"/>
              <a:t>Net Magnetic Vector</a:t>
            </a:r>
          </a:p>
          <a:p>
            <a:pPr lvl="1"/>
            <a:r>
              <a:rPr lang="en-US" dirty="0" smtClean="0"/>
              <a:t>Sum of longitudinal &amp; transverse </a:t>
            </a:r>
            <a:r>
              <a:rPr lang="en-US" dirty="0" err="1" smtClean="0"/>
              <a:t>magnetisation</a:t>
            </a:r>
            <a:endParaRPr lang="en-US" dirty="0" smtClean="0"/>
          </a:p>
          <a:p>
            <a:pPr lvl="1"/>
            <a:r>
              <a:rPr lang="en-US" dirty="0" smtClean="0"/>
              <a:t>Net Magnetic vector spirals around the Z Axis</a:t>
            </a:r>
          </a:p>
          <a:p>
            <a:pPr lvl="1"/>
            <a:r>
              <a:rPr lang="en-US" dirty="0" smtClean="0"/>
              <a:t>Free Induction decay (FID)</a:t>
            </a:r>
            <a:r>
              <a:rPr lang="en-US" dirty="0" smtClean="0">
                <a:sym typeface="Wingdings" pitchFamily="2" charset="2"/>
              </a:rPr>
              <a:t> Changing magnetic moment</a:t>
            </a:r>
          </a:p>
          <a:p>
            <a:pPr lvl="2"/>
            <a:r>
              <a:rPr lang="en-US" dirty="0" smtClean="0">
                <a:sym typeface="Wingdings" pitchFamily="2" charset="2"/>
              </a:rPr>
              <a:t>Induces an electrical signal</a:t>
            </a:r>
          </a:p>
          <a:p>
            <a:pPr lvl="2"/>
            <a:r>
              <a:rPr lang="en-US" dirty="0" smtClean="0">
                <a:sym typeface="Wingdings" pitchFamily="2" charset="2"/>
              </a:rPr>
              <a:t>Signal is received by the RF coil in transverse plane</a:t>
            </a:r>
            <a:endParaRPr lang="en-US" dirty="0" smtClean="0"/>
          </a:p>
          <a:p>
            <a:endParaRPr lang="en-GB" dirty="0"/>
          </a:p>
        </p:txBody>
      </p:sp>
      <p:pic>
        <p:nvPicPr>
          <p:cNvPr id="56322" name="Picture 2"/>
          <p:cNvPicPr>
            <a:picLocks noChangeAspect="1" noChangeArrowheads="1"/>
          </p:cNvPicPr>
          <p:nvPr/>
        </p:nvPicPr>
        <p:blipFill>
          <a:blip r:embed="rId2" cstate="print"/>
          <a:srcRect/>
          <a:stretch>
            <a:fillRect/>
          </a:stretch>
        </p:blipFill>
        <p:spPr bwMode="auto">
          <a:xfrm>
            <a:off x="990600" y="4876800"/>
            <a:ext cx="7543800" cy="16287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Physics</a:t>
            </a:r>
            <a:endParaRPr lang="en-GB" dirty="0"/>
          </a:p>
        </p:txBody>
      </p:sp>
      <p:sp>
        <p:nvSpPr>
          <p:cNvPr id="3" name="2 Marcador de contenido"/>
          <p:cNvSpPr>
            <a:spLocks noGrp="1"/>
          </p:cNvSpPr>
          <p:nvPr>
            <p:ph sz="quarter" idx="1"/>
          </p:nvPr>
        </p:nvSpPr>
        <p:spPr/>
        <p:txBody>
          <a:bodyPr/>
          <a:lstStyle/>
          <a:p>
            <a:endParaRPr lang="en-GB" dirty="0"/>
          </a:p>
        </p:txBody>
      </p:sp>
      <p:pic>
        <p:nvPicPr>
          <p:cNvPr id="51203" name="Picture 3"/>
          <p:cNvPicPr>
            <a:picLocks noChangeAspect="1" noChangeArrowheads="1"/>
          </p:cNvPicPr>
          <p:nvPr/>
        </p:nvPicPr>
        <p:blipFill>
          <a:blip r:embed="rId2" cstate="print"/>
          <a:srcRect/>
          <a:stretch>
            <a:fillRect/>
          </a:stretch>
        </p:blipFill>
        <p:spPr bwMode="auto">
          <a:xfrm>
            <a:off x="609600" y="1600200"/>
            <a:ext cx="8153400" cy="4572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Physics</a:t>
            </a:r>
            <a:endParaRPr lang="en-GB" dirty="0"/>
          </a:p>
        </p:txBody>
      </p:sp>
      <p:sp>
        <p:nvSpPr>
          <p:cNvPr id="3" name="2 Marcador de contenido"/>
          <p:cNvSpPr>
            <a:spLocks noGrp="1"/>
          </p:cNvSpPr>
          <p:nvPr>
            <p:ph sz="quarter" idx="1"/>
          </p:nvPr>
        </p:nvSpPr>
        <p:spPr/>
        <p:txBody>
          <a:bodyPr/>
          <a:lstStyle/>
          <a:p>
            <a:endParaRPr lang="en-GB" dirty="0"/>
          </a:p>
        </p:txBody>
      </p:sp>
      <p:pic>
        <p:nvPicPr>
          <p:cNvPr id="55298" name="Picture 2"/>
          <p:cNvPicPr>
            <a:picLocks noChangeAspect="1" noChangeArrowheads="1"/>
          </p:cNvPicPr>
          <p:nvPr/>
        </p:nvPicPr>
        <p:blipFill>
          <a:blip r:embed="rId2" cstate="print"/>
          <a:srcRect/>
          <a:stretch>
            <a:fillRect/>
          </a:stretch>
        </p:blipFill>
        <p:spPr bwMode="auto">
          <a:xfrm>
            <a:off x="609600" y="1600200"/>
            <a:ext cx="8229600" cy="4572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Image</a:t>
            </a:r>
            <a:r>
              <a:rPr lang="es-MX" dirty="0" smtClean="0"/>
              <a:t> </a:t>
            </a:r>
            <a:r>
              <a:rPr lang="es-MX" dirty="0" err="1" smtClean="0"/>
              <a:t>Formation</a:t>
            </a:r>
            <a:endParaRPr lang="en-GB" dirty="0"/>
          </a:p>
        </p:txBody>
      </p:sp>
      <p:sp>
        <p:nvSpPr>
          <p:cNvPr id="3" name="2 Marcador de contenido"/>
          <p:cNvSpPr>
            <a:spLocks noGrp="1"/>
          </p:cNvSpPr>
          <p:nvPr>
            <p:ph sz="quarter" idx="1"/>
          </p:nvPr>
        </p:nvSpPr>
        <p:spPr/>
        <p:txBody>
          <a:bodyPr/>
          <a:lstStyle/>
          <a:p>
            <a:r>
              <a:rPr lang="en-US" dirty="0" smtClean="0"/>
              <a:t>MR signals are received by the RF coil</a:t>
            </a:r>
          </a:p>
          <a:p>
            <a:r>
              <a:rPr lang="en-US" dirty="0" smtClean="0"/>
              <a:t>MR signal depends on the time it takes a proton spin to relax and if they completely flipped back before the next pulse</a:t>
            </a:r>
          </a:p>
          <a:p>
            <a:r>
              <a:rPr lang="en-US" dirty="0" smtClean="0"/>
              <a:t>The computer system perform an analog to digital conversion</a:t>
            </a:r>
          </a:p>
          <a:p>
            <a:pPr lvl="1"/>
            <a:r>
              <a:rPr lang="en-US" dirty="0" smtClean="0"/>
              <a:t>The raw data is held in K-space before reconstruction</a:t>
            </a:r>
          </a:p>
          <a:p>
            <a:pPr lvl="1"/>
            <a:r>
              <a:rPr lang="en-US" dirty="0" smtClean="0"/>
              <a:t>Reconstruction (image in real space) is obtained using Fourier transforms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Image</a:t>
            </a:r>
            <a:r>
              <a:rPr lang="es-MX" dirty="0" smtClean="0"/>
              <a:t> </a:t>
            </a:r>
            <a:r>
              <a:rPr lang="es-MX" dirty="0" err="1" smtClean="0"/>
              <a:t>Formation</a:t>
            </a:r>
            <a:endParaRPr lang="en-GB" dirty="0"/>
          </a:p>
        </p:txBody>
      </p:sp>
      <p:sp>
        <p:nvSpPr>
          <p:cNvPr id="3" name="2 Marcador de contenido"/>
          <p:cNvSpPr>
            <a:spLocks noGrp="1"/>
          </p:cNvSpPr>
          <p:nvPr>
            <p:ph sz="quarter" idx="1"/>
          </p:nvPr>
        </p:nvSpPr>
        <p:spPr/>
        <p:txBody>
          <a:bodyPr/>
          <a:lstStyle/>
          <a:p>
            <a:endParaRPr lang="en-GB" dirty="0"/>
          </a:p>
        </p:txBody>
      </p:sp>
      <p:pic>
        <p:nvPicPr>
          <p:cNvPr id="58369" name="Picture 1"/>
          <p:cNvPicPr>
            <a:picLocks noChangeAspect="1" noChangeArrowheads="1"/>
          </p:cNvPicPr>
          <p:nvPr/>
        </p:nvPicPr>
        <p:blipFill>
          <a:blip r:embed="rId2" cstate="print"/>
          <a:srcRect/>
          <a:stretch>
            <a:fillRect/>
          </a:stretch>
        </p:blipFill>
        <p:spPr bwMode="auto">
          <a:xfrm>
            <a:off x="609600" y="1600200"/>
            <a:ext cx="8229600" cy="4495800"/>
          </a:xfrm>
          <a:prstGeom prst="rect">
            <a:avLst/>
          </a:prstGeom>
          <a:noFill/>
          <a:ln w="9525">
            <a:noFill/>
            <a:miter lim="800000"/>
            <a:headEnd/>
            <a:tailEnd/>
          </a:ln>
        </p:spPr>
      </p:pic>
      <p:sp>
        <p:nvSpPr>
          <p:cNvPr id="6" name="5 Rectángulo"/>
          <p:cNvSpPr/>
          <p:nvPr/>
        </p:nvSpPr>
        <p:spPr>
          <a:xfrm>
            <a:off x="7811584" y="6627168"/>
            <a:ext cx="1332416" cy="230832"/>
          </a:xfrm>
          <a:prstGeom prst="rect">
            <a:avLst/>
          </a:prstGeom>
        </p:spPr>
        <p:txBody>
          <a:bodyPr wrap="none">
            <a:spAutoFit/>
          </a:bodyPr>
          <a:lstStyle/>
          <a:p>
            <a:r>
              <a:rPr lang="en-GB" sz="900" dirty="0" smtClean="0">
                <a:latin typeface="Times New Roman" pitchFamily="18" charset="0"/>
                <a:cs typeface="Times New Roman" pitchFamily="18" charset="0"/>
              </a:rPr>
              <a:t>http://scien.stanford.edu/</a:t>
            </a:r>
            <a:endParaRPr lang="en-GB" sz="9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Physiology</a:t>
            </a:r>
            <a:endParaRPr lang="en-US" dirty="0"/>
          </a:p>
        </p:txBody>
      </p:sp>
    </p:spTree>
    <p:extLst>
      <p:ext uri="{BB962C8B-B14F-4D97-AF65-F5344CB8AC3E}">
        <p14:creationId xmlns:p14="http://schemas.microsoft.com/office/powerpoint/2010/main" val="30715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09600" y="2725988"/>
            <a:ext cx="3886200" cy="2684212"/>
          </a:xfrm>
        </p:spPr>
      </p:pic>
      <p:pic>
        <p:nvPicPr>
          <p:cNvPr id="7" name="Content Placeholder 6"/>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845050" y="2667000"/>
            <a:ext cx="3886200" cy="2704470"/>
          </a:xfrm>
        </p:spPr>
      </p:pic>
      <p:sp>
        <p:nvSpPr>
          <p:cNvPr id="8" name="TextBox 7"/>
          <p:cNvSpPr txBox="1"/>
          <p:nvPr/>
        </p:nvSpPr>
        <p:spPr>
          <a:xfrm>
            <a:off x="2971800" y="1600200"/>
            <a:ext cx="3581400" cy="538609"/>
          </a:xfrm>
          <a:prstGeom prst="rect">
            <a:avLst/>
          </a:prstGeom>
          <a:noFill/>
        </p:spPr>
        <p:txBody>
          <a:bodyPr wrap="square" rtlCol="0">
            <a:spAutoFit/>
          </a:bodyPr>
          <a:lstStyle/>
          <a:p>
            <a:r>
              <a:rPr lang="en-US" sz="2900" dirty="0" smtClean="0"/>
              <a:t>Language Localization</a:t>
            </a:r>
            <a:endParaRPr lang="en-US" sz="2900" dirty="0"/>
          </a:p>
        </p:txBody>
      </p:sp>
      <p:sp>
        <p:nvSpPr>
          <p:cNvPr id="9" name="TextBox 8"/>
          <p:cNvSpPr txBox="1"/>
          <p:nvPr/>
        </p:nvSpPr>
        <p:spPr>
          <a:xfrm>
            <a:off x="762000" y="2209800"/>
            <a:ext cx="3581400" cy="461665"/>
          </a:xfrm>
          <a:prstGeom prst="rect">
            <a:avLst/>
          </a:prstGeom>
          <a:noFill/>
        </p:spPr>
        <p:txBody>
          <a:bodyPr wrap="square" rtlCol="0">
            <a:spAutoFit/>
          </a:bodyPr>
          <a:lstStyle/>
          <a:p>
            <a:pPr algn="ctr"/>
            <a:r>
              <a:rPr lang="en-US" sz="2400" dirty="0" smtClean="0"/>
              <a:t>Patients with Epilepsy</a:t>
            </a:r>
            <a:endParaRPr lang="en-US" sz="2400" dirty="0"/>
          </a:p>
        </p:txBody>
      </p:sp>
      <p:sp>
        <p:nvSpPr>
          <p:cNvPr id="10" name="TextBox 9"/>
          <p:cNvSpPr txBox="1"/>
          <p:nvPr/>
        </p:nvSpPr>
        <p:spPr>
          <a:xfrm>
            <a:off x="5067300" y="2209800"/>
            <a:ext cx="3581400" cy="461665"/>
          </a:xfrm>
          <a:prstGeom prst="rect">
            <a:avLst/>
          </a:prstGeom>
          <a:noFill/>
        </p:spPr>
        <p:txBody>
          <a:bodyPr wrap="square" rtlCol="0">
            <a:spAutoFit/>
          </a:bodyPr>
          <a:lstStyle/>
          <a:p>
            <a:pPr algn="ctr"/>
            <a:r>
              <a:rPr lang="en-US" sz="2400" dirty="0" smtClean="0"/>
              <a:t>Healthy Controls</a:t>
            </a:r>
            <a:endParaRPr lang="en-US" sz="2400" dirty="0"/>
          </a:p>
        </p:txBody>
      </p:sp>
      <p:sp>
        <p:nvSpPr>
          <p:cNvPr id="11" name="TextBox 10"/>
          <p:cNvSpPr txBox="1"/>
          <p:nvPr/>
        </p:nvSpPr>
        <p:spPr>
          <a:xfrm>
            <a:off x="4991100" y="6204466"/>
            <a:ext cx="3657600" cy="369332"/>
          </a:xfrm>
          <a:prstGeom prst="rect">
            <a:avLst/>
          </a:prstGeom>
          <a:noFill/>
        </p:spPr>
        <p:txBody>
          <a:bodyPr wrap="square" rtlCol="0">
            <a:spAutoFit/>
          </a:bodyPr>
          <a:lstStyle/>
          <a:p>
            <a:r>
              <a:rPr lang="en-US" dirty="0" err="1" smtClean="0"/>
              <a:t>Genetti</a:t>
            </a:r>
            <a:r>
              <a:rPr lang="en-US" dirty="0" smtClean="0"/>
              <a:t> et. al., Neurosurgery 2013</a:t>
            </a:r>
            <a:endParaRPr lang="en-US" dirty="0"/>
          </a:p>
        </p:txBody>
      </p:sp>
    </p:spTree>
    <p:extLst>
      <p:ext uri="{BB962C8B-B14F-4D97-AF65-F5344CB8AC3E}">
        <p14:creationId xmlns:p14="http://schemas.microsoft.com/office/powerpoint/2010/main" val="2997580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History</a:t>
            </a:r>
            <a:endParaRPr lang="en-US" dirty="0"/>
          </a:p>
        </p:txBody>
      </p:sp>
    </p:spTree>
    <p:extLst>
      <p:ext uri="{BB962C8B-B14F-4D97-AF65-F5344CB8AC3E}">
        <p14:creationId xmlns:p14="http://schemas.microsoft.com/office/powerpoint/2010/main" val="2836308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326674" y="2073514"/>
            <a:ext cx="2693126" cy="3717686"/>
          </a:xfrm>
        </p:spPr>
      </p:pic>
      <p:sp>
        <p:nvSpPr>
          <p:cNvPr id="7" name="TextBox 6"/>
          <p:cNvSpPr txBox="1"/>
          <p:nvPr/>
        </p:nvSpPr>
        <p:spPr>
          <a:xfrm>
            <a:off x="685800" y="1752600"/>
            <a:ext cx="2971800" cy="984885"/>
          </a:xfrm>
          <a:prstGeom prst="rect">
            <a:avLst/>
          </a:prstGeom>
          <a:noFill/>
        </p:spPr>
        <p:txBody>
          <a:bodyPr wrap="square" rtlCol="0">
            <a:spAutoFit/>
          </a:bodyPr>
          <a:lstStyle/>
          <a:p>
            <a:r>
              <a:rPr lang="en-US" sz="2900" dirty="0" smtClean="0"/>
              <a:t>Voxel = the fMRI version of a pixel </a:t>
            </a:r>
            <a:endParaRPr lang="en-US" sz="2900" dirty="0"/>
          </a:p>
        </p:txBody>
      </p:sp>
      <p:sp>
        <p:nvSpPr>
          <p:cNvPr id="8" name="TextBox 7"/>
          <p:cNvSpPr txBox="1"/>
          <p:nvPr/>
        </p:nvSpPr>
        <p:spPr>
          <a:xfrm>
            <a:off x="5105400" y="5879068"/>
            <a:ext cx="2971800" cy="369332"/>
          </a:xfrm>
          <a:prstGeom prst="rect">
            <a:avLst/>
          </a:prstGeom>
          <a:noFill/>
        </p:spPr>
        <p:txBody>
          <a:bodyPr wrap="square" rtlCol="0">
            <a:spAutoFit/>
          </a:bodyPr>
          <a:lstStyle/>
          <a:p>
            <a:r>
              <a:rPr lang="en-US" dirty="0" err="1" smtClean="0"/>
              <a:t>Logothetis</a:t>
            </a:r>
            <a:r>
              <a:rPr lang="en-US" dirty="0" smtClean="0"/>
              <a:t> et.al., Nature, 2008</a:t>
            </a:r>
            <a:endParaRPr lang="en-US" dirty="0"/>
          </a:p>
        </p:txBody>
      </p:sp>
    </p:spTree>
    <p:extLst>
      <p:ext uri="{BB962C8B-B14F-4D97-AF65-F5344CB8AC3E}">
        <p14:creationId xmlns:p14="http://schemas.microsoft.com/office/powerpoint/2010/main" val="1298435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pic>
        <p:nvPicPr>
          <p:cNvPr id="614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32561" y="1600200"/>
            <a:ext cx="551382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7400" y="5486400"/>
            <a:ext cx="5257800" cy="369332"/>
          </a:xfrm>
          <a:prstGeom prst="rect">
            <a:avLst/>
          </a:prstGeom>
          <a:noFill/>
        </p:spPr>
        <p:txBody>
          <a:bodyPr wrap="square" rtlCol="0">
            <a:spAutoFit/>
          </a:bodyPr>
          <a:lstStyle/>
          <a:p>
            <a:r>
              <a:rPr lang="en-US" dirty="0" smtClean="0"/>
              <a:t>Stanislavsky, </a:t>
            </a:r>
            <a:r>
              <a:rPr lang="en-US" dirty="0" err="1" smtClean="0"/>
              <a:t>Radiopaedia</a:t>
            </a:r>
            <a:r>
              <a:rPr lang="en-US" dirty="0" smtClean="0"/>
              <a:t>, 2010</a:t>
            </a:r>
            <a:endParaRPr lang="en-US" dirty="0"/>
          </a:p>
        </p:txBody>
      </p:sp>
    </p:spTree>
    <p:extLst>
      <p:ext uri="{BB962C8B-B14F-4D97-AF65-F5344CB8AC3E}">
        <p14:creationId xmlns:p14="http://schemas.microsoft.com/office/powerpoint/2010/main" val="2980820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xplosion 1 11"/>
          <p:cNvSpPr/>
          <p:nvPr/>
        </p:nvSpPr>
        <p:spPr>
          <a:xfrm>
            <a:off x="2438400" y="2743200"/>
            <a:ext cx="2395268" cy="233057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874965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Physiology</a:t>
            </a:r>
            <a:endParaRPr lang="en-US" dirty="0"/>
          </a:p>
        </p:txBody>
      </p:sp>
      <p:sp>
        <p:nvSpPr>
          <p:cNvPr id="7" name="Rounded Rectangle 6"/>
          <p:cNvSpPr/>
          <p:nvPr/>
        </p:nvSpPr>
        <p:spPr>
          <a:xfrm>
            <a:off x="3505200" y="2590800"/>
            <a:ext cx="2438400" cy="3048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3333159750"/>
              </p:ext>
            </p:extLst>
          </p:nvPr>
        </p:nvGraphicFramePr>
        <p:xfrm>
          <a:off x="3429000" y="2678668"/>
          <a:ext cx="243840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Arrow Connector 10"/>
          <p:cNvCxnSpPr/>
          <p:nvPr/>
        </p:nvCxnSpPr>
        <p:spPr>
          <a:xfrm>
            <a:off x="4648200" y="3124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340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Physiology</a:t>
            </a:r>
            <a:endParaRPr lang="en-US" dirty="0"/>
          </a:p>
        </p:txBody>
      </p:sp>
      <p:sp>
        <p:nvSpPr>
          <p:cNvPr id="6" name="Content Placeholder 5"/>
          <p:cNvSpPr>
            <a:spLocks noGrp="1"/>
          </p:cNvSpPr>
          <p:nvPr>
            <p:ph sz="quarter" idx="1"/>
          </p:nvPr>
        </p:nvSpPr>
        <p:spPr/>
        <p:txBody>
          <a:bodyPr/>
          <a:lstStyle/>
          <a:p>
            <a:pPr marL="0" indent="0">
              <a:buNone/>
            </a:pPr>
            <a:r>
              <a:rPr lang="en-US" b="1" dirty="0" smtClean="0"/>
              <a:t>BOLD</a:t>
            </a:r>
            <a:r>
              <a:rPr lang="en-US" dirty="0" smtClean="0"/>
              <a:t> = </a:t>
            </a:r>
            <a:r>
              <a:rPr lang="en-US" b="1" dirty="0" smtClean="0"/>
              <a:t>B</a:t>
            </a:r>
            <a:r>
              <a:rPr lang="en-US" dirty="0" smtClean="0"/>
              <a:t>lood </a:t>
            </a:r>
            <a:r>
              <a:rPr lang="en-US" b="1" dirty="0" smtClean="0"/>
              <a:t>O</a:t>
            </a:r>
            <a:r>
              <a:rPr lang="en-US" dirty="0" smtClean="0"/>
              <a:t>xygen </a:t>
            </a:r>
            <a:r>
              <a:rPr lang="en-US" b="1" dirty="0" smtClean="0"/>
              <a:t>L</a:t>
            </a:r>
            <a:r>
              <a:rPr lang="en-US" dirty="0" smtClean="0"/>
              <a:t>evel </a:t>
            </a:r>
            <a:r>
              <a:rPr lang="en-US" b="1" dirty="0" smtClean="0"/>
              <a:t>D</a:t>
            </a:r>
            <a:r>
              <a:rPr lang="en-US" dirty="0" smtClean="0"/>
              <a:t>ependent</a:t>
            </a:r>
          </a:p>
          <a:p>
            <a:pPr marL="0" indent="0">
              <a:buNone/>
            </a:pPr>
            <a:r>
              <a:rPr lang="en-US" dirty="0" smtClean="0"/>
              <a:t>Capillaries branch throughout the brain- bring needed oxygen and glucose</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438400" y="3150256"/>
            <a:ext cx="4419600" cy="3098144"/>
          </a:xfrm>
          <a:prstGeom prst="rect">
            <a:avLst/>
          </a:prstGeom>
          <a:noFill/>
        </p:spPr>
      </p:pic>
      <p:sp>
        <p:nvSpPr>
          <p:cNvPr id="8" name="TextBox 7"/>
          <p:cNvSpPr txBox="1"/>
          <p:nvPr/>
        </p:nvSpPr>
        <p:spPr>
          <a:xfrm>
            <a:off x="4495800" y="6248400"/>
            <a:ext cx="2819400" cy="646331"/>
          </a:xfrm>
          <a:prstGeom prst="rect">
            <a:avLst/>
          </a:prstGeom>
          <a:noFill/>
        </p:spPr>
        <p:txBody>
          <a:bodyPr wrap="square" rtlCol="0">
            <a:spAutoFit/>
          </a:bodyPr>
          <a:lstStyle/>
          <a:p>
            <a:r>
              <a:rPr lang="en-US" dirty="0" err="1" smtClean="0"/>
              <a:t>Zlokovic</a:t>
            </a:r>
            <a:r>
              <a:rPr lang="en-US" dirty="0" smtClean="0"/>
              <a:t> &amp; </a:t>
            </a:r>
            <a:r>
              <a:rPr lang="en-US" dirty="0" err="1" smtClean="0"/>
              <a:t>Apuzzo</a:t>
            </a:r>
            <a:r>
              <a:rPr lang="en-US" dirty="0" smtClean="0"/>
              <a:t>, 1998</a:t>
            </a:r>
            <a:endParaRPr lang="en-GB" sz="4400" dirty="0" smtClean="0"/>
          </a:p>
          <a:p>
            <a:endParaRPr lang="en-US" dirty="0"/>
          </a:p>
        </p:txBody>
      </p:sp>
    </p:spTree>
    <p:extLst>
      <p:ext uri="{BB962C8B-B14F-4D97-AF65-F5344CB8AC3E}">
        <p14:creationId xmlns:p14="http://schemas.microsoft.com/office/powerpoint/2010/main" val="1613376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sz="quarter" idx="1"/>
          </p:nvPr>
        </p:nvSpPr>
        <p:spPr/>
        <p:txBody>
          <a:bodyPr/>
          <a:lstStyle/>
          <a:p>
            <a:r>
              <a:rPr lang="en-US" dirty="0" smtClean="0"/>
              <a:t>Magnetic properties</a:t>
            </a:r>
          </a:p>
          <a:p>
            <a:pPr lvl="1"/>
            <a:r>
              <a:rPr lang="en-US" dirty="0" smtClean="0"/>
              <a:t>Hemoglobin (</a:t>
            </a:r>
            <a:r>
              <a:rPr lang="en-US" dirty="0" err="1" smtClean="0"/>
              <a:t>Hb</a:t>
            </a:r>
            <a:r>
              <a:rPr lang="en-US" dirty="0" smtClean="0"/>
              <a:t>) </a:t>
            </a:r>
            <a:r>
              <a:rPr lang="en-US" dirty="0"/>
              <a:t>= diamagnetic</a:t>
            </a:r>
          </a:p>
          <a:p>
            <a:pPr lvl="1"/>
            <a:r>
              <a:rPr lang="en-US" dirty="0" smtClean="0"/>
              <a:t>Deoxyhemoglobin (</a:t>
            </a:r>
            <a:r>
              <a:rPr lang="en-US" dirty="0" err="1" smtClean="0"/>
              <a:t>dHb</a:t>
            </a:r>
            <a:r>
              <a:rPr lang="en-US" dirty="0" smtClean="0"/>
              <a:t>) </a:t>
            </a:r>
            <a:r>
              <a:rPr lang="en-US" dirty="0"/>
              <a:t>= </a:t>
            </a:r>
            <a:r>
              <a:rPr lang="en-US" dirty="0" smtClean="0"/>
              <a:t>paramagnetic</a:t>
            </a:r>
          </a:p>
          <a:p>
            <a:endParaRPr lang="en-US" dirty="0" smtClean="0"/>
          </a:p>
          <a:p>
            <a:r>
              <a:rPr lang="en-US" dirty="0" smtClean="0"/>
              <a:t>Active neuron uses oxygen </a:t>
            </a:r>
            <a:r>
              <a:rPr lang="en-US" dirty="0" smtClean="0">
                <a:latin typeface="Calibri"/>
              </a:rPr>
              <a:t>→ </a:t>
            </a:r>
            <a:r>
              <a:rPr lang="en-US" dirty="0" smtClean="0"/>
              <a:t>More </a:t>
            </a:r>
            <a:r>
              <a:rPr lang="en-US" dirty="0" err="1" smtClean="0"/>
              <a:t>dHb</a:t>
            </a:r>
            <a:r>
              <a:rPr lang="en-US" dirty="0" smtClean="0"/>
              <a:t> = more inhomogeneity = faster T</a:t>
            </a:r>
            <a:r>
              <a:rPr lang="en-US" baseline="-25000" dirty="0" smtClean="0"/>
              <a:t>2</a:t>
            </a:r>
            <a:r>
              <a:rPr lang="en-US" baseline="30000" dirty="0" smtClean="0"/>
              <a:t>*</a:t>
            </a:r>
            <a:r>
              <a:rPr lang="en-US" dirty="0" smtClean="0"/>
              <a:t> signal decay</a:t>
            </a:r>
          </a:p>
          <a:p>
            <a:pPr marL="0" indent="0">
              <a:buNone/>
            </a:pPr>
            <a:endParaRPr lang="en-US" dirty="0"/>
          </a:p>
        </p:txBody>
      </p:sp>
    </p:spTree>
    <p:extLst>
      <p:ext uri="{BB962C8B-B14F-4D97-AF65-F5344CB8AC3E}">
        <p14:creationId xmlns:p14="http://schemas.microsoft.com/office/powerpoint/2010/main" val="3098766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Physiology</a:t>
            </a:r>
            <a:endParaRPr lang="en-US" dirty="0"/>
          </a:p>
        </p:txBody>
      </p:sp>
      <p:sp>
        <p:nvSpPr>
          <p:cNvPr id="11" name="Slide Number Placeholder 1"/>
          <p:cNvSpPr>
            <a:spLocks noGrp="1"/>
          </p:cNvSpPr>
          <p:nvPr>
            <p:ph type="sldNum" sz="quarter" idx="12"/>
          </p:nvPr>
        </p:nvSpPr>
        <p:spPr/>
        <p:txBody>
          <a:bodyPr>
            <a:normAutofit fontScale="85000" lnSpcReduction="20000"/>
          </a:bodyPr>
          <a:lstStyle/>
          <a:p>
            <a:fld id="{815C8D57-5900-4227-8128-54A3365E1B7E}" type="slidenum">
              <a:rPr lang="en-US" altLang="en-US">
                <a:solidFill>
                  <a:srgbClr val="FFFFFF"/>
                </a:solidFill>
                <a:latin typeface="Arial"/>
              </a:rPr>
              <a:pPr/>
              <a:t>35</a:t>
            </a:fld>
            <a:endParaRPr lang="en-US" altLang="en-US">
              <a:solidFill>
                <a:srgbClr val="FFFFFF"/>
              </a:solidFill>
              <a:latin typeface="Arial"/>
            </a:endParaRPr>
          </a:p>
        </p:txBody>
      </p:sp>
      <p:sp>
        <p:nvSpPr>
          <p:cNvPr id="419842" name="Slide Number Placeholder 3"/>
          <p:cNvSpPr txBox="1">
            <a:spLocks noGrp="1"/>
          </p:cNvSpPr>
          <p:nvPr/>
        </p:nvSpPr>
        <p:spPr bwMode="auto">
          <a:xfrm>
            <a:off x="7812088" y="6337300"/>
            <a:ext cx="1008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defTabSz="914400" fontAlgn="base">
              <a:spcBef>
                <a:spcPct val="0"/>
              </a:spcBef>
              <a:spcAft>
                <a:spcPct val="0"/>
              </a:spcAft>
            </a:pPr>
            <a:fld id="{EBDBDD51-41CA-4A08-A90C-9AB206E6BFFB}" type="slidenum">
              <a:rPr lang="en-US" altLang="en-US" sz="1400">
                <a:solidFill>
                  <a:srgbClr val="FFFFFF"/>
                </a:solidFill>
              </a:rPr>
              <a:pPr algn="r" defTabSz="914400" fontAlgn="base">
                <a:spcBef>
                  <a:spcPct val="0"/>
                </a:spcBef>
                <a:spcAft>
                  <a:spcPct val="0"/>
                </a:spcAft>
              </a:pPr>
              <a:t>35</a:t>
            </a:fld>
            <a:endParaRPr lang="en-US" altLang="en-US" sz="1400">
              <a:solidFill>
                <a:srgbClr val="FFFFFF"/>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30" t="3432" r="14849" b="7361"/>
          <a:stretch/>
        </p:blipFill>
        <p:spPr>
          <a:xfrm>
            <a:off x="931492" y="4537817"/>
            <a:ext cx="2093719" cy="210226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508" t="4282" r="14953" b="7202"/>
          <a:stretch/>
        </p:blipFill>
        <p:spPr>
          <a:xfrm>
            <a:off x="931492" y="2358638"/>
            <a:ext cx="2093719" cy="2085175"/>
          </a:xfrm>
          <a:prstGeom prst="rect">
            <a:avLst/>
          </a:prstGeom>
        </p:spPr>
      </p:pic>
      <p:sp>
        <p:nvSpPr>
          <p:cNvPr id="4" name="Oval 3"/>
          <p:cNvSpPr/>
          <p:nvPr/>
        </p:nvSpPr>
        <p:spPr>
          <a:xfrm>
            <a:off x="1782854" y="5393765"/>
            <a:ext cx="390993" cy="390369"/>
          </a:xfrm>
          <a:prstGeom prst="ellipse">
            <a:avLst/>
          </a:prstGeom>
          <a:solidFill>
            <a:srgbClr val="628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17" name="Oval 16"/>
          <p:cNvSpPr/>
          <p:nvPr/>
        </p:nvSpPr>
        <p:spPr>
          <a:xfrm>
            <a:off x="1780928" y="3182647"/>
            <a:ext cx="390993" cy="390369"/>
          </a:xfrm>
          <a:prstGeom prst="ellipse">
            <a:avLst/>
          </a:prstGeom>
          <a:solidFill>
            <a:srgbClr val="BC56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cxnSp>
        <p:nvCxnSpPr>
          <p:cNvPr id="6" name="Straight Arrow Connector 5"/>
          <p:cNvCxnSpPr/>
          <p:nvPr/>
        </p:nvCxnSpPr>
        <p:spPr>
          <a:xfrm flipV="1">
            <a:off x="1086338" y="2831458"/>
            <a:ext cx="0" cy="36004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9246" y="2860736"/>
            <a:ext cx="912289" cy="369332"/>
          </a:xfrm>
          <a:prstGeom prst="rect">
            <a:avLst/>
          </a:prstGeom>
          <a:noFill/>
        </p:spPr>
        <p:txBody>
          <a:bodyPr wrap="square" rtlCol="0">
            <a:spAutoFit/>
          </a:bodyPr>
          <a:lstStyle/>
          <a:p>
            <a:pPr defTabSz="914400"/>
            <a:r>
              <a:rPr lang="en-GB" dirty="0">
                <a:solidFill>
                  <a:srgbClr val="686B5D"/>
                </a:solidFill>
                <a:latin typeface="Arial"/>
              </a:rPr>
              <a:t>B</a:t>
            </a:r>
            <a:r>
              <a:rPr lang="en-GB" baseline="-25000" dirty="0">
                <a:solidFill>
                  <a:srgbClr val="686B5D"/>
                </a:solidFill>
                <a:latin typeface="Arial"/>
              </a:rPr>
              <a:t>0</a:t>
            </a:r>
          </a:p>
        </p:txBody>
      </p:sp>
      <p:sp>
        <p:nvSpPr>
          <p:cNvPr id="21" name="TextBox 20"/>
          <p:cNvSpPr txBox="1"/>
          <p:nvPr/>
        </p:nvSpPr>
        <p:spPr>
          <a:xfrm>
            <a:off x="1064135" y="3933056"/>
            <a:ext cx="912289" cy="307777"/>
          </a:xfrm>
          <a:prstGeom prst="rect">
            <a:avLst/>
          </a:prstGeom>
          <a:noFill/>
        </p:spPr>
        <p:txBody>
          <a:bodyPr wrap="square" rtlCol="0">
            <a:spAutoFit/>
          </a:bodyPr>
          <a:lstStyle/>
          <a:p>
            <a:pPr defTabSz="914400"/>
            <a:r>
              <a:rPr lang="en-GB" sz="1400" dirty="0">
                <a:solidFill>
                  <a:srgbClr val="686B5D"/>
                </a:solidFill>
                <a:latin typeface="Arial"/>
              </a:rPr>
              <a:t>Tissue</a:t>
            </a:r>
            <a:endParaRPr lang="en-GB" sz="1400" baseline="-25000" dirty="0">
              <a:solidFill>
                <a:srgbClr val="686B5D"/>
              </a:solidFill>
              <a:latin typeface="Arial"/>
            </a:endParaRPr>
          </a:p>
        </p:txBody>
      </p:sp>
      <p:sp>
        <p:nvSpPr>
          <p:cNvPr id="22" name="TextBox 21"/>
          <p:cNvSpPr txBox="1"/>
          <p:nvPr/>
        </p:nvSpPr>
        <p:spPr>
          <a:xfrm>
            <a:off x="1225448" y="3481263"/>
            <a:ext cx="912289" cy="307777"/>
          </a:xfrm>
          <a:prstGeom prst="rect">
            <a:avLst/>
          </a:prstGeom>
          <a:noFill/>
        </p:spPr>
        <p:txBody>
          <a:bodyPr wrap="square" rtlCol="0">
            <a:spAutoFit/>
          </a:bodyPr>
          <a:lstStyle/>
          <a:p>
            <a:pPr defTabSz="914400"/>
            <a:r>
              <a:rPr lang="en-GB" sz="1400" dirty="0">
                <a:solidFill>
                  <a:srgbClr val="686B5D"/>
                </a:solidFill>
                <a:latin typeface="Arial"/>
              </a:rPr>
              <a:t>Vessel</a:t>
            </a:r>
            <a:endParaRPr lang="en-GB" sz="1400" baseline="-25000" dirty="0">
              <a:solidFill>
                <a:srgbClr val="686B5D"/>
              </a:solidFill>
              <a:latin typeface="Arial"/>
            </a:endParaRPr>
          </a:p>
        </p:txBody>
      </p:sp>
      <p:sp>
        <p:nvSpPr>
          <p:cNvPr id="24" name="TextBox 23"/>
          <p:cNvSpPr txBox="1"/>
          <p:nvPr/>
        </p:nvSpPr>
        <p:spPr>
          <a:xfrm>
            <a:off x="1086338" y="2378158"/>
            <a:ext cx="1829478" cy="369332"/>
          </a:xfrm>
          <a:prstGeom prst="rect">
            <a:avLst/>
          </a:prstGeom>
          <a:noFill/>
        </p:spPr>
        <p:txBody>
          <a:bodyPr wrap="square" rtlCol="0">
            <a:spAutoFit/>
          </a:bodyPr>
          <a:lstStyle/>
          <a:p>
            <a:pPr defTabSz="914400"/>
            <a:r>
              <a:rPr lang="en-GB" dirty="0">
                <a:solidFill>
                  <a:srgbClr val="686B5D"/>
                </a:solidFill>
                <a:latin typeface="Arial"/>
              </a:rPr>
              <a:t>Oxygenated </a:t>
            </a:r>
            <a:r>
              <a:rPr lang="en-GB" dirty="0" err="1">
                <a:solidFill>
                  <a:srgbClr val="686B5D"/>
                </a:solidFill>
                <a:latin typeface="Arial"/>
              </a:rPr>
              <a:t>Hb</a:t>
            </a:r>
            <a:endParaRPr lang="en-GB" baseline="-25000" dirty="0">
              <a:solidFill>
                <a:srgbClr val="686B5D"/>
              </a:solidFill>
              <a:latin typeface="Arial"/>
            </a:endParaRPr>
          </a:p>
        </p:txBody>
      </p:sp>
      <p:sp>
        <p:nvSpPr>
          <p:cNvPr id="25" name="TextBox 24"/>
          <p:cNvSpPr txBox="1"/>
          <p:nvPr/>
        </p:nvSpPr>
        <p:spPr>
          <a:xfrm>
            <a:off x="971600" y="4581128"/>
            <a:ext cx="2041862" cy="369332"/>
          </a:xfrm>
          <a:prstGeom prst="rect">
            <a:avLst/>
          </a:prstGeom>
          <a:noFill/>
        </p:spPr>
        <p:txBody>
          <a:bodyPr wrap="square" rtlCol="0">
            <a:spAutoFit/>
          </a:bodyPr>
          <a:lstStyle/>
          <a:p>
            <a:pPr defTabSz="914400"/>
            <a:r>
              <a:rPr lang="en-GB" dirty="0">
                <a:solidFill>
                  <a:srgbClr val="686B5D"/>
                </a:solidFill>
                <a:latin typeface="Arial"/>
              </a:rPr>
              <a:t>Deoxygenated </a:t>
            </a:r>
            <a:r>
              <a:rPr lang="en-GB" dirty="0" err="1">
                <a:solidFill>
                  <a:srgbClr val="686B5D"/>
                </a:solidFill>
                <a:latin typeface="Arial"/>
              </a:rPr>
              <a:t>Hb</a:t>
            </a:r>
            <a:endParaRPr lang="en-GB" baseline="-25000" dirty="0">
              <a:solidFill>
                <a:srgbClr val="686B5D"/>
              </a:solidFill>
              <a:latin typeface="Arial"/>
            </a:endParaRPr>
          </a:p>
        </p:txBody>
      </p:sp>
      <p:sp>
        <p:nvSpPr>
          <p:cNvPr id="8" name="Rectangle 7"/>
          <p:cNvSpPr/>
          <p:nvPr/>
        </p:nvSpPr>
        <p:spPr>
          <a:xfrm>
            <a:off x="2301928" y="3242774"/>
            <a:ext cx="288032" cy="28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27" name="Rectangle 26"/>
          <p:cNvSpPr/>
          <p:nvPr/>
        </p:nvSpPr>
        <p:spPr>
          <a:xfrm>
            <a:off x="2305568" y="5426399"/>
            <a:ext cx="288032" cy="28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8660" t="3774" r="15039" b="7667"/>
          <a:stretch/>
        </p:blipFill>
        <p:spPr>
          <a:xfrm>
            <a:off x="3649054" y="4537818"/>
            <a:ext cx="2102266" cy="2102266"/>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8661" t="3789" r="15039" b="8373"/>
          <a:stretch/>
        </p:blipFill>
        <p:spPr>
          <a:xfrm>
            <a:off x="3649054" y="2358638"/>
            <a:ext cx="2102266" cy="2085175"/>
          </a:xfrm>
          <a:prstGeom prst="rect">
            <a:avLst/>
          </a:prstGeom>
        </p:spPr>
      </p:pic>
      <p:cxnSp>
        <p:nvCxnSpPr>
          <p:cNvPr id="15" name="Straight Connector 14"/>
          <p:cNvCxnSpPr/>
          <p:nvPr/>
        </p:nvCxnSpPr>
        <p:spPr>
          <a:xfrm flipV="1">
            <a:off x="2589960" y="2451100"/>
            <a:ext cx="1150190" cy="79167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93600" y="3539164"/>
            <a:ext cx="1146550" cy="8423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593600" y="4628100"/>
            <a:ext cx="1150190" cy="79167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97240" y="5716164"/>
            <a:ext cx="1146550" cy="8423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55813" y="2973567"/>
            <a:ext cx="912289" cy="307777"/>
          </a:xfrm>
          <a:prstGeom prst="rect">
            <a:avLst/>
          </a:prstGeom>
          <a:noFill/>
        </p:spPr>
        <p:txBody>
          <a:bodyPr wrap="square" rtlCol="0">
            <a:spAutoFit/>
          </a:bodyPr>
          <a:lstStyle/>
          <a:p>
            <a:pPr defTabSz="914400"/>
            <a:r>
              <a:rPr lang="en-GB" sz="1400" dirty="0">
                <a:solidFill>
                  <a:srgbClr val="686B5D"/>
                </a:solidFill>
                <a:latin typeface="Arial"/>
              </a:rPr>
              <a:t>voxel</a:t>
            </a:r>
            <a:endParaRPr lang="en-GB" sz="1400" baseline="-25000" dirty="0">
              <a:solidFill>
                <a:srgbClr val="686B5D"/>
              </a:solidFill>
              <a:latin typeface="Arial"/>
            </a:endParaRPr>
          </a:p>
        </p:txBody>
      </p:sp>
      <p:cxnSp>
        <p:nvCxnSpPr>
          <p:cNvPr id="26" name="Straight Arrow Connector 25"/>
          <p:cNvCxnSpPr/>
          <p:nvPr/>
        </p:nvCxnSpPr>
        <p:spPr>
          <a:xfrm>
            <a:off x="5220072" y="3401225"/>
            <a:ext cx="288032" cy="0"/>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220072" y="5589240"/>
            <a:ext cx="288032"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788024" y="3401225"/>
            <a:ext cx="288032" cy="0"/>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788024" y="5589240"/>
            <a:ext cx="288032"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355976" y="3403362"/>
            <a:ext cx="288032" cy="0"/>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355976" y="5591377"/>
            <a:ext cx="288032"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23928" y="3403362"/>
            <a:ext cx="288032" cy="0"/>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23928" y="5591377"/>
            <a:ext cx="288032"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5434" y="4553525"/>
            <a:ext cx="2787046" cy="2086559"/>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5434" y="2358638"/>
            <a:ext cx="2787046" cy="2086559"/>
          </a:xfrm>
          <a:prstGeom prst="rect">
            <a:avLst/>
          </a:prstGeom>
        </p:spPr>
      </p:pic>
      <p:sp>
        <p:nvSpPr>
          <p:cNvPr id="30" name="Left Brace 29"/>
          <p:cNvSpPr/>
          <p:nvPr/>
        </p:nvSpPr>
        <p:spPr>
          <a:xfrm rot="16200000">
            <a:off x="4594369" y="2999867"/>
            <a:ext cx="243300" cy="1584177"/>
          </a:xfrm>
          <a:prstGeom prst="leftBrace">
            <a:avLst/>
          </a:prstGeom>
          <a:ln>
            <a:solidFill>
              <a:srgbClr val="BC565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BC5656"/>
              </a:solidFill>
              <a:latin typeface="Arial"/>
            </a:endParaRPr>
          </a:p>
        </p:txBody>
      </p:sp>
      <p:sp>
        <p:nvSpPr>
          <p:cNvPr id="31" name="Right Arrow 30"/>
          <p:cNvSpPr/>
          <p:nvPr/>
        </p:nvSpPr>
        <p:spPr>
          <a:xfrm>
            <a:off x="4310179" y="3949822"/>
            <a:ext cx="864096" cy="147278"/>
          </a:xfrm>
          <a:prstGeom prst="rightArrow">
            <a:avLst/>
          </a:prstGeom>
          <a:solidFill>
            <a:srgbClr val="BC5656"/>
          </a:solidFill>
          <a:ln>
            <a:solidFill>
              <a:srgbClr val="BC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BC5656"/>
              </a:solidFill>
              <a:latin typeface="Arial"/>
            </a:endParaRPr>
          </a:p>
        </p:txBody>
      </p:sp>
      <p:sp>
        <p:nvSpPr>
          <p:cNvPr id="53" name="Left Brace 52"/>
          <p:cNvSpPr/>
          <p:nvPr/>
        </p:nvSpPr>
        <p:spPr>
          <a:xfrm rot="16200000">
            <a:off x="4587697" y="5140079"/>
            <a:ext cx="243300" cy="1584177"/>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FFFFFF"/>
              </a:solidFill>
              <a:latin typeface="Arial"/>
            </a:endParaRPr>
          </a:p>
        </p:txBody>
      </p:sp>
      <p:sp>
        <p:nvSpPr>
          <p:cNvPr id="54" name="Right Arrow 53"/>
          <p:cNvSpPr/>
          <p:nvPr/>
        </p:nvSpPr>
        <p:spPr>
          <a:xfrm>
            <a:off x="4303507" y="6090034"/>
            <a:ext cx="864096" cy="1472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16" name="TextBox 15"/>
          <p:cNvSpPr txBox="1"/>
          <p:nvPr/>
        </p:nvSpPr>
        <p:spPr>
          <a:xfrm>
            <a:off x="4652392" y="1600200"/>
            <a:ext cx="4110608" cy="369332"/>
          </a:xfrm>
          <a:prstGeom prst="rect">
            <a:avLst/>
          </a:prstGeom>
          <a:noFill/>
        </p:spPr>
        <p:txBody>
          <a:bodyPr wrap="square" rtlCol="0">
            <a:spAutoFit/>
          </a:bodyPr>
          <a:lstStyle/>
          <a:p>
            <a:r>
              <a:rPr lang="en-US" dirty="0" smtClean="0"/>
              <a:t>Thanks to Dr. Samira Kazan for the images</a:t>
            </a:r>
            <a:endParaRPr lang="en-US" dirty="0"/>
          </a:p>
        </p:txBody>
      </p:sp>
    </p:spTree>
    <p:extLst>
      <p:ext uri="{BB962C8B-B14F-4D97-AF65-F5344CB8AC3E}">
        <p14:creationId xmlns:p14="http://schemas.microsoft.com/office/powerpoint/2010/main" val="32016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P spid="38" grpId="0"/>
      <p:bldP spid="30" grpId="0" animBg="1"/>
      <p:bldP spid="31" grpId="0" animBg="1"/>
      <p:bldP spid="53" grpId="0" animBg="1"/>
      <p:bldP spid="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Physiology</a:t>
            </a:r>
            <a:endParaRPr lang="en-US" dirty="0"/>
          </a:p>
        </p:txBody>
      </p:sp>
      <p:sp>
        <p:nvSpPr>
          <p:cNvPr id="11" name="Slide Number Placeholder 1"/>
          <p:cNvSpPr>
            <a:spLocks noGrp="1"/>
          </p:cNvSpPr>
          <p:nvPr>
            <p:ph type="sldNum" sz="quarter" idx="12"/>
          </p:nvPr>
        </p:nvSpPr>
        <p:spPr/>
        <p:txBody>
          <a:bodyPr>
            <a:normAutofit fontScale="85000" lnSpcReduction="20000"/>
          </a:bodyPr>
          <a:lstStyle/>
          <a:p>
            <a:fld id="{815C8D57-5900-4227-8128-54A3365E1B7E}" type="slidenum">
              <a:rPr lang="en-US" altLang="en-US">
                <a:solidFill>
                  <a:srgbClr val="FFFFFF"/>
                </a:solidFill>
                <a:latin typeface="Arial"/>
              </a:rPr>
              <a:pPr/>
              <a:t>36</a:t>
            </a:fld>
            <a:endParaRPr lang="en-US" altLang="en-US">
              <a:solidFill>
                <a:srgbClr val="FFFFFF"/>
              </a:solidFill>
              <a:latin typeface="Arial"/>
            </a:endParaRPr>
          </a:p>
        </p:txBody>
      </p:sp>
      <p:sp>
        <p:nvSpPr>
          <p:cNvPr id="419842" name="Slide Number Placeholder 3"/>
          <p:cNvSpPr txBox="1">
            <a:spLocks noGrp="1"/>
          </p:cNvSpPr>
          <p:nvPr/>
        </p:nvSpPr>
        <p:spPr bwMode="auto">
          <a:xfrm>
            <a:off x="7812088" y="6337300"/>
            <a:ext cx="1008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defTabSz="914400" fontAlgn="base">
              <a:spcBef>
                <a:spcPct val="0"/>
              </a:spcBef>
              <a:spcAft>
                <a:spcPct val="0"/>
              </a:spcAft>
            </a:pPr>
            <a:fld id="{EBDBDD51-41CA-4A08-A90C-9AB206E6BFFB}" type="slidenum">
              <a:rPr lang="en-US" altLang="en-US" sz="1400">
                <a:solidFill>
                  <a:srgbClr val="FFFFFF"/>
                </a:solidFill>
              </a:rPr>
              <a:pPr algn="r" defTabSz="914400" fontAlgn="base">
                <a:spcBef>
                  <a:spcPct val="0"/>
                </a:spcBef>
                <a:spcAft>
                  <a:spcPct val="0"/>
                </a:spcAft>
              </a:pPr>
              <a:t>36</a:t>
            </a:fld>
            <a:endParaRPr lang="en-US" altLang="en-US" sz="1400">
              <a:solidFill>
                <a:srgbClr val="FFFFFF"/>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30" t="3432" r="14849" b="7361"/>
          <a:stretch/>
        </p:blipFill>
        <p:spPr>
          <a:xfrm>
            <a:off x="931492" y="4537817"/>
            <a:ext cx="2093719" cy="210226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508" t="4282" r="14953" b="7202"/>
          <a:stretch/>
        </p:blipFill>
        <p:spPr>
          <a:xfrm>
            <a:off x="931492" y="2358638"/>
            <a:ext cx="2093719" cy="2085175"/>
          </a:xfrm>
          <a:prstGeom prst="rect">
            <a:avLst/>
          </a:prstGeom>
        </p:spPr>
      </p:pic>
      <p:sp>
        <p:nvSpPr>
          <p:cNvPr id="4" name="Oval 3"/>
          <p:cNvSpPr/>
          <p:nvPr/>
        </p:nvSpPr>
        <p:spPr>
          <a:xfrm>
            <a:off x="1782854" y="5393765"/>
            <a:ext cx="390993" cy="390369"/>
          </a:xfrm>
          <a:prstGeom prst="ellipse">
            <a:avLst/>
          </a:prstGeom>
          <a:solidFill>
            <a:srgbClr val="628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17" name="Oval 16"/>
          <p:cNvSpPr/>
          <p:nvPr/>
        </p:nvSpPr>
        <p:spPr>
          <a:xfrm>
            <a:off x="1780928" y="3182647"/>
            <a:ext cx="390993" cy="390369"/>
          </a:xfrm>
          <a:prstGeom prst="ellipse">
            <a:avLst/>
          </a:prstGeom>
          <a:solidFill>
            <a:srgbClr val="BC56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cxnSp>
        <p:nvCxnSpPr>
          <p:cNvPr id="6" name="Straight Arrow Connector 5"/>
          <p:cNvCxnSpPr/>
          <p:nvPr/>
        </p:nvCxnSpPr>
        <p:spPr>
          <a:xfrm flipV="1">
            <a:off x="1086338" y="2831458"/>
            <a:ext cx="0" cy="36004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9246" y="2860736"/>
            <a:ext cx="912289" cy="369332"/>
          </a:xfrm>
          <a:prstGeom prst="rect">
            <a:avLst/>
          </a:prstGeom>
          <a:noFill/>
        </p:spPr>
        <p:txBody>
          <a:bodyPr wrap="square" rtlCol="0">
            <a:spAutoFit/>
          </a:bodyPr>
          <a:lstStyle/>
          <a:p>
            <a:pPr defTabSz="914400"/>
            <a:r>
              <a:rPr lang="en-GB" dirty="0">
                <a:solidFill>
                  <a:srgbClr val="686B5D"/>
                </a:solidFill>
                <a:latin typeface="Arial"/>
              </a:rPr>
              <a:t>B</a:t>
            </a:r>
            <a:r>
              <a:rPr lang="en-GB" baseline="-25000" dirty="0">
                <a:solidFill>
                  <a:srgbClr val="686B5D"/>
                </a:solidFill>
                <a:latin typeface="Arial"/>
              </a:rPr>
              <a:t>0</a:t>
            </a:r>
          </a:p>
        </p:txBody>
      </p:sp>
      <p:sp>
        <p:nvSpPr>
          <p:cNvPr id="21" name="TextBox 20"/>
          <p:cNvSpPr txBox="1"/>
          <p:nvPr/>
        </p:nvSpPr>
        <p:spPr>
          <a:xfrm>
            <a:off x="1064135" y="3933056"/>
            <a:ext cx="912289" cy="307777"/>
          </a:xfrm>
          <a:prstGeom prst="rect">
            <a:avLst/>
          </a:prstGeom>
          <a:noFill/>
        </p:spPr>
        <p:txBody>
          <a:bodyPr wrap="square" rtlCol="0">
            <a:spAutoFit/>
          </a:bodyPr>
          <a:lstStyle/>
          <a:p>
            <a:pPr defTabSz="914400"/>
            <a:r>
              <a:rPr lang="en-GB" sz="1400" dirty="0">
                <a:solidFill>
                  <a:srgbClr val="686B5D"/>
                </a:solidFill>
                <a:latin typeface="Arial"/>
              </a:rPr>
              <a:t>Tissue</a:t>
            </a:r>
            <a:endParaRPr lang="en-GB" sz="1400" baseline="-25000" dirty="0">
              <a:solidFill>
                <a:srgbClr val="686B5D"/>
              </a:solidFill>
              <a:latin typeface="Arial"/>
            </a:endParaRPr>
          </a:p>
        </p:txBody>
      </p:sp>
      <p:sp>
        <p:nvSpPr>
          <p:cNvPr id="22" name="TextBox 21"/>
          <p:cNvSpPr txBox="1"/>
          <p:nvPr/>
        </p:nvSpPr>
        <p:spPr>
          <a:xfrm>
            <a:off x="1225448" y="3481263"/>
            <a:ext cx="912289" cy="307777"/>
          </a:xfrm>
          <a:prstGeom prst="rect">
            <a:avLst/>
          </a:prstGeom>
          <a:noFill/>
        </p:spPr>
        <p:txBody>
          <a:bodyPr wrap="square" rtlCol="0">
            <a:spAutoFit/>
          </a:bodyPr>
          <a:lstStyle/>
          <a:p>
            <a:pPr defTabSz="914400"/>
            <a:r>
              <a:rPr lang="en-GB" sz="1400" dirty="0">
                <a:solidFill>
                  <a:srgbClr val="686B5D"/>
                </a:solidFill>
                <a:latin typeface="Arial"/>
              </a:rPr>
              <a:t>Vessel</a:t>
            </a:r>
            <a:endParaRPr lang="en-GB" sz="1400" baseline="-25000" dirty="0">
              <a:solidFill>
                <a:srgbClr val="686B5D"/>
              </a:solidFill>
              <a:latin typeface="Arial"/>
            </a:endParaRPr>
          </a:p>
        </p:txBody>
      </p:sp>
      <p:sp>
        <p:nvSpPr>
          <p:cNvPr id="24" name="TextBox 23"/>
          <p:cNvSpPr txBox="1"/>
          <p:nvPr/>
        </p:nvSpPr>
        <p:spPr>
          <a:xfrm>
            <a:off x="1086338" y="2378158"/>
            <a:ext cx="1829478" cy="369332"/>
          </a:xfrm>
          <a:prstGeom prst="rect">
            <a:avLst/>
          </a:prstGeom>
          <a:noFill/>
        </p:spPr>
        <p:txBody>
          <a:bodyPr wrap="square" rtlCol="0">
            <a:spAutoFit/>
          </a:bodyPr>
          <a:lstStyle/>
          <a:p>
            <a:pPr defTabSz="914400"/>
            <a:r>
              <a:rPr lang="en-GB" dirty="0">
                <a:solidFill>
                  <a:srgbClr val="686B5D"/>
                </a:solidFill>
                <a:latin typeface="Arial"/>
              </a:rPr>
              <a:t>Oxygenated </a:t>
            </a:r>
            <a:r>
              <a:rPr lang="en-GB" dirty="0" err="1">
                <a:solidFill>
                  <a:srgbClr val="686B5D"/>
                </a:solidFill>
                <a:latin typeface="Arial"/>
              </a:rPr>
              <a:t>Hb</a:t>
            </a:r>
            <a:endParaRPr lang="en-GB" baseline="-25000" dirty="0">
              <a:solidFill>
                <a:srgbClr val="686B5D"/>
              </a:solidFill>
              <a:latin typeface="Arial"/>
            </a:endParaRPr>
          </a:p>
        </p:txBody>
      </p:sp>
      <p:sp>
        <p:nvSpPr>
          <p:cNvPr id="25" name="TextBox 24"/>
          <p:cNvSpPr txBox="1"/>
          <p:nvPr/>
        </p:nvSpPr>
        <p:spPr>
          <a:xfrm>
            <a:off x="971600" y="4581128"/>
            <a:ext cx="2041862" cy="369332"/>
          </a:xfrm>
          <a:prstGeom prst="rect">
            <a:avLst/>
          </a:prstGeom>
          <a:noFill/>
        </p:spPr>
        <p:txBody>
          <a:bodyPr wrap="square" rtlCol="0">
            <a:spAutoFit/>
          </a:bodyPr>
          <a:lstStyle/>
          <a:p>
            <a:pPr defTabSz="914400"/>
            <a:r>
              <a:rPr lang="en-GB" dirty="0">
                <a:solidFill>
                  <a:srgbClr val="686B5D"/>
                </a:solidFill>
                <a:latin typeface="Arial"/>
              </a:rPr>
              <a:t>Deoxygenated </a:t>
            </a:r>
            <a:r>
              <a:rPr lang="en-GB" dirty="0" err="1">
                <a:solidFill>
                  <a:srgbClr val="686B5D"/>
                </a:solidFill>
                <a:latin typeface="Arial"/>
              </a:rPr>
              <a:t>Hb</a:t>
            </a:r>
            <a:endParaRPr lang="en-GB" baseline="-25000" dirty="0">
              <a:solidFill>
                <a:srgbClr val="686B5D"/>
              </a:solidFill>
              <a:latin typeface="Arial"/>
            </a:endParaRPr>
          </a:p>
        </p:txBody>
      </p:sp>
      <p:sp>
        <p:nvSpPr>
          <p:cNvPr id="8" name="Rectangle 7"/>
          <p:cNvSpPr/>
          <p:nvPr/>
        </p:nvSpPr>
        <p:spPr>
          <a:xfrm>
            <a:off x="2301928" y="3242774"/>
            <a:ext cx="288032" cy="28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27" name="Rectangle 26"/>
          <p:cNvSpPr/>
          <p:nvPr/>
        </p:nvSpPr>
        <p:spPr>
          <a:xfrm>
            <a:off x="2305568" y="5426399"/>
            <a:ext cx="288032" cy="28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8660" t="3774" r="15039" b="7667"/>
          <a:stretch/>
        </p:blipFill>
        <p:spPr>
          <a:xfrm>
            <a:off x="3649054" y="4537818"/>
            <a:ext cx="2102266" cy="2102266"/>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8661" t="3789" r="15039" b="8373"/>
          <a:stretch/>
        </p:blipFill>
        <p:spPr>
          <a:xfrm>
            <a:off x="3649054" y="2358638"/>
            <a:ext cx="2102266" cy="2085175"/>
          </a:xfrm>
          <a:prstGeom prst="rect">
            <a:avLst/>
          </a:prstGeom>
        </p:spPr>
      </p:pic>
      <p:cxnSp>
        <p:nvCxnSpPr>
          <p:cNvPr id="15" name="Straight Connector 14"/>
          <p:cNvCxnSpPr/>
          <p:nvPr/>
        </p:nvCxnSpPr>
        <p:spPr>
          <a:xfrm flipV="1">
            <a:off x="2589960" y="2451100"/>
            <a:ext cx="1150190" cy="79167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93600" y="3539164"/>
            <a:ext cx="1146550" cy="8423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593600" y="4628100"/>
            <a:ext cx="1150190" cy="79167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97240" y="5716164"/>
            <a:ext cx="1146550" cy="8423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55813" y="2973567"/>
            <a:ext cx="912289" cy="307777"/>
          </a:xfrm>
          <a:prstGeom prst="rect">
            <a:avLst/>
          </a:prstGeom>
          <a:noFill/>
        </p:spPr>
        <p:txBody>
          <a:bodyPr wrap="square" rtlCol="0">
            <a:spAutoFit/>
          </a:bodyPr>
          <a:lstStyle/>
          <a:p>
            <a:pPr defTabSz="914400"/>
            <a:r>
              <a:rPr lang="en-GB" sz="1400" dirty="0">
                <a:solidFill>
                  <a:srgbClr val="686B5D"/>
                </a:solidFill>
                <a:latin typeface="Arial"/>
              </a:rPr>
              <a:t>voxel</a:t>
            </a:r>
            <a:endParaRPr lang="en-GB" sz="1400" baseline="-25000" dirty="0">
              <a:solidFill>
                <a:srgbClr val="686B5D"/>
              </a:solidFill>
              <a:latin typeface="Arial"/>
            </a:endParaRPr>
          </a:p>
        </p:txBody>
      </p:sp>
      <p:cxnSp>
        <p:nvCxnSpPr>
          <p:cNvPr id="26" name="Straight Arrow Connector 25"/>
          <p:cNvCxnSpPr/>
          <p:nvPr/>
        </p:nvCxnSpPr>
        <p:spPr>
          <a:xfrm>
            <a:off x="5220072" y="3401225"/>
            <a:ext cx="288032" cy="0"/>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220072" y="5589240"/>
            <a:ext cx="288032"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788024" y="3387656"/>
            <a:ext cx="288032" cy="15760"/>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788024" y="5571282"/>
            <a:ext cx="288032" cy="51643"/>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355976" y="3377832"/>
            <a:ext cx="288032" cy="25584"/>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355976" y="5540375"/>
            <a:ext cx="288032" cy="8255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946525" y="3377831"/>
            <a:ext cx="265435" cy="36698"/>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946525" y="5470525"/>
            <a:ext cx="238125" cy="17780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5599" y="4554000"/>
            <a:ext cx="2788971" cy="2088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5600" y="2358000"/>
            <a:ext cx="2788971" cy="2088000"/>
          </a:xfrm>
          <a:prstGeom prst="rect">
            <a:avLst/>
          </a:prstGeom>
        </p:spPr>
      </p:pic>
      <p:sp>
        <p:nvSpPr>
          <p:cNvPr id="57" name="Left Brace 56"/>
          <p:cNvSpPr/>
          <p:nvPr/>
        </p:nvSpPr>
        <p:spPr>
          <a:xfrm rot="16200000">
            <a:off x="4594369" y="2999867"/>
            <a:ext cx="243300" cy="1584177"/>
          </a:xfrm>
          <a:prstGeom prst="leftBrace">
            <a:avLst/>
          </a:prstGeom>
          <a:noFill/>
          <a:ln>
            <a:solidFill>
              <a:srgbClr val="BC565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FFFFFF"/>
              </a:solidFill>
              <a:latin typeface="Arial"/>
            </a:endParaRPr>
          </a:p>
        </p:txBody>
      </p:sp>
      <p:sp>
        <p:nvSpPr>
          <p:cNvPr id="58" name="Right Arrow 57"/>
          <p:cNvSpPr/>
          <p:nvPr/>
        </p:nvSpPr>
        <p:spPr>
          <a:xfrm>
            <a:off x="4310179" y="3949822"/>
            <a:ext cx="837885" cy="147278"/>
          </a:xfrm>
          <a:prstGeom prst="rightArrow">
            <a:avLst/>
          </a:prstGeom>
          <a:solidFill>
            <a:srgbClr val="BC5656"/>
          </a:solidFill>
          <a:ln>
            <a:solidFill>
              <a:srgbClr val="BC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59" name="Left Brace 58"/>
          <p:cNvSpPr/>
          <p:nvPr/>
        </p:nvSpPr>
        <p:spPr>
          <a:xfrm rot="16200000">
            <a:off x="4587697" y="5140079"/>
            <a:ext cx="243300" cy="1584177"/>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FFFFFF"/>
              </a:solidFill>
              <a:latin typeface="Arial"/>
            </a:endParaRPr>
          </a:p>
        </p:txBody>
      </p:sp>
      <p:sp>
        <p:nvSpPr>
          <p:cNvPr id="60" name="Right Arrow 59"/>
          <p:cNvSpPr/>
          <p:nvPr/>
        </p:nvSpPr>
        <p:spPr>
          <a:xfrm>
            <a:off x="4303507" y="6090034"/>
            <a:ext cx="700541" cy="1472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48" name="TextBox 47"/>
          <p:cNvSpPr txBox="1"/>
          <p:nvPr/>
        </p:nvSpPr>
        <p:spPr>
          <a:xfrm>
            <a:off x="4652392" y="1600200"/>
            <a:ext cx="4110608" cy="369332"/>
          </a:xfrm>
          <a:prstGeom prst="rect">
            <a:avLst/>
          </a:prstGeom>
          <a:noFill/>
        </p:spPr>
        <p:txBody>
          <a:bodyPr wrap="square" rtlCol="0">
            <a:spAutoFit/>
          </a:bodyPr>
          <a:lstStyle/>
          <a:p>
            <a:r>
              <a:rPr lang="en-US" dirty="0" smtClean="0"/>
              <a:t>Thanks to Dr. Samira Kazan for the images</a:t>
            </a:r>
            <a:endParaRPr lang="en-US" dirty="0"/>
          </a:p>
        </p:txBody>
      </p:sp>
    </p:spTree>
    <p:extLst>
      <p:ext uri="{BB962C8B-B14F-4D97-AF65-F5344CB8AC3E}">
        <p14:creationId xmlns:p14="http://schemas.microsoft.com/office/powerpoint/2010/main" val="3136737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Physiology</a:t>
            </a:r>
            <a:endParaRPr lang="en-US" dirty="0"/>
          </a:p>
        </p:txBody>
      </p:sp>
      <p:sp>
        <p:nvSpPr>
          <p:cNvPr id="11" name="Slide Number Placeholder 1"/>
          <p:cNvSpPr>
            <a:spLocks noGrp="1"/>
          </p:cNvSpPr>
          <p:nvPr>
            <p:ph type="sldNum" sz="quarter" idx="12"/>
          </p:nvPr>
        </p:nvSpPr>
        <p:spPr/>
        <p:txBody>
          <a:bodyPr>
            <a:normAutofit fontScale="85000" lnSpcReduction="20000"/>
          </a:bodyPr>
          <a:lstStyle/>
          <a:p>
            <a:fld id="{815C8D57-5900-4227-8128-54A3365E1B7E}" type="slidenum">
              <a:rPr lang="en-US" altLang="en-US">
                <a:solidFill>
                  <a:srgbClr val="FFFFFF"/>
                </a:solidFill>
                <a:latin typeface="Arial"/>
              </a:rPr>
              <a:pPr/>
              <a:t>37</a:t>
            </a:fld>
            <a:endParaRPr lang="en-US" altLang="en-US">
              <a:solidFill>
                <a:srgbClr val="FFFFFF"/>
              </a:solidFill>
              <a:latin typeface="Arial"/>
            </a:endParaRPr>
          </a:p>
        </p:txBody>
      </p:sp>
      <p:sp>
        <p:nvSpPr>
          <p:cNvPr id="419842" name="Slide Number Placeholder 3"/>
          <p:cNvSpPr txBox="1">
            <a:spLocks noGrp="1"/>
          </p:cNvSpPr>
          <p:nvPr/>
        </p:nvSpPr>
        <p:spPr bwMode="auto">
          <a:xfrm>
            <a:off x="7812088" y="6337300"/>
            <a:ext cx="1008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defTabSz="914400" fontAlgn="base">
              <a:spcBef>
                <a:spcPct val="0"/>
              </a:spcBef>
              <a:spcAft>
                <a:spcPct val="0"/>
              </a:spcAft>
            </a:pPr>
            <a:fld id="{EBDBDD51-41CA-4A08-A90C-9AB206E6BFFB}" type="slidenum">
              <a:rPr lang="en-US" altLang="en-US" sz="1400">
                <a:solidFill>
                  <a:srgbClr val="FFFFFF"/>
                </a:solidFill>
              </a:rPr>
              <a:pPr algn="r" defTabSz="914400" fontAlgn="base">
                <a:spcBef>
                  <a:spcPct val="0"/>
                </a:spcBef>
                <a:spcAft>
                  <a:spcPct val="0"/>
                </a:spcAft>
              </a:pPr>
              <a:t>37</a:t>
            </a:fld>
            <a:endParaRPr lang="en-US" altLang="en-US" sz="1400">
              <a:solidFill>
                <a:srgbClr val="FFFFFF"/>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30" t="3432" r="14849" b="7361"/>
          <a:stretch/>
        </p:blipFill>
        <p:spPr>
          <a:xfrm>
            <a:off x="931492" y="4537817"/>
            <a:ext cx="2093719" cy="210226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508" t="4282" r="14953" b="7202"/>
          <a:stretch/>
        </p:blipFill>
        <p:spPr>
          <a:xfrm>
            <a:off x="931492" y="2358638"/>
            <a:ext cx="2093719" cy="2085175"/>
          </a:xfrm>
          <a:prstGeom prst="rect">
            <a:avLst/>
          </a:prstGeom>
        </p:spPr>
      </p:pic>
      <p:sp>
        <p:nvSpPr>
          <p:cNvPr id="4" name="Oval 3"/>
          <p:cNvSpPr/>
          <p:nvPr/>
        </p:nvSpPr>
        <p:spPr>
          <a:xfrm>
            <a:off x="1782854" y="5393765"/>
            <a:ext cx="390993" cy="390369"/>
          </a:xfrm>
          <a:prstGeom prst="ellipse">
            <a:avLst/>
          </a:prstGeom>
          <a:solidFill>
            <a:srgbClr val="628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17" name="Oval 16"/>
          <p:cNvSpPr/>
          <p:nvPr/>
        </p:nvSpPr>
        <p:spPr>
          <a:xfrm>
            <a:off x="1780928" y="3182647"/>
            <a:ext cx="390993" cy="390369"/>
          </a:xfrm>
          <a:prstGeom prst="ellipse">
            <a:avLst/>
          </a:prstGeom>
          <a:solidFill>
            <a:srgbClr val="BC56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cxnSp>
        <p:nvCxnSpPr>
          <p:cNvPr id="6" name="Straight Arrow Connector 5"/>
          <p:cNvCxnSpPr/>
          <p:nvPr/>
        </p:nvCxnSpPr>
        <p:spPr>
          <a:xfrm flipV="1">
            <a:off x="1086338" y="2831458"/>
            <a:ext cx="0" cy="36004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9246" y="2860736"/>
            <a:ext cx="912289" cy="369332"/>
          </a:xfrm>
          <a:prstGeom prst="rect">
            <a:avLst/>
          </a:prstGeom>
          <a:noFill/>
        </p:spPr>
        <p:txBody>
          <a:bodyPr wrap="square" rtlCol="0">
            <a:spAutoFit/>
          </a:bodyPr>
          <a:lstStyle/>
          <a:p>
            <a:pPr defTabSz="914400"/>
            <a:r>
              <a:rPr lang="en-GB" dirty="0">
                <a:solidFill>
                  <a:srgbClr val="686B5D"/>
                </a:solidFill>
                <a:latin typeface="Arial"/>
              </a:rPr>
              <a:t>B</a:t>
            </a:r>
            <a:r>
              <a:rPr lang="en-GB" baseline="-25000" dirty="0">
                <a:solidFill>
                  <a:srgbClr val="686B5D"/>
                </a:solidFill>
                <a:latin typeface="Arial"/>
              </a:rPr>
              <a:t>0</a:t>
            </a:r>
          </a:p>
        </p:txBody>
      </p:sp>
      <p:sp>
        <p:nvSpPr>
          <p:cNvPr id="21" name="TextBox 20"/>
          <p:cNvSpPr txBox="1"/>
          <p:nvPr/>
        </p:nvSpPr>
        <p:spPr>
          <a:xfrm>
            <a:off x="1064135" y="3933056"/>
            <a:ext cx="912289" cy="307777"/>
          </a:xfrm>
          <a:prstGeom prst="rect">
            <a:avLst/>
          </a:prstGeom>
          <a:noFill/>
        </p:spPr>
        <p:txBody>
          <a:bodyPr wrap="square" rtlCol="0">
            <a:spAutoFit/>
          </a:bodyPr>
          <a:lstStyle/>
          <a:p>
            <a:pPr defTabSz="914400"/>
            <a:r>
              <a:rPr lang="en-GB" sz="1400" dirty="0">
                <a:solidFill>
                  <a:srgbClr val="686B5D"/>
                </a:solidFill>
                <a:latin typeface="Arial"/>
              </a:rPr>
              <a:t>Tissue</a:t>
            </a:r>
            <a:endParaRPr lang="en-GB" sz="1400" baseline="-25000" dirty="0">
              <a:solidFill>
                <a:srgbClr val="686B5D"/>
              </a:solidFill>
              <a:latin typeface="Arial"/>
            </a:endParaRPr>
          </a:p>
        </p:txBody>
      </p:sp>
      <p:sp>
        <p:nvSpPr>
          <p:cNvPr id="22" name="TextBox 21"/>
          <p:cNvSpPr txBox="1"/>
          <p:nvPr/>
        </p:nvSpPr>
        <p:spPr>
          <a:xfrm>
            <a:off x="1225448" y="3481263"/>
            <a:ext cx="912289" cy="307777"/>
          </a:xfrm>
          <a:prstGeom prst="rect">
            <a:avLst/>
          </a:prstGeom>
          <a:noFill/>
        </p:spPr>
        <p:txBody>
          <a:bodyPr wrap="square" rtlCol="0">
            <a:spAutoFit/>
          </a:bodyPr>
          <a:lstStyle/>
          <a:p>
            <a:pPr defTabSz="914400"/>
            <a:r>
              <a:rPr lang="en-GB" sz="1400" dirty="0">
                <a:solidFill>
                  <a:srgbClr val="686B5D"/>
                </a:solidFill>
                <a:latin typeface="Arial"/>
              </a:rPr>
              <a:t>Vessel</a:t>
            </a:r>
            <a:endParaRPr lang="en-GB" sz="1400" baseline="-25000" dirty="0">
              <a:solidFill>
                <a:srgbClr val="686B5D"/>
              </a:solidFill>
              <a:latin typeface="Arial"/>
            </a:endParaRPr>
          </a:p>
        </p:txBody>
      </p:sp>
      <p:sp>
        <p:nvSpPr>
          <p:cNvPr id="24" name="TextBox 23"/>
          <p:cNvSpPr txBox="1"/>
          <p:nvPr/>
        </p:nvSpPr>
        <p:spPr>
          <a:xfrm>
            <a:off x="1086338" y="2378158"/>
            <a:ext cx="1829478" cy="369332"/>
          </a:xfrm>
          <a:prstGeom prst="rect">
            <a:avLst/>
          </a:prstGeom>
          <a:noFill/>
        </p:spPr>
        <p:txBody>
          <a:bodyPr wrap="square" rtlCol="0">
            <a:spAutoFit/>
          </a:bodyPr>
          <a:lstStyle/>
          <a:p>
            <a:pPr defTabSz="914400"/>
            <a:r>
              <a:rPr lang="en-GB" dirty="0">
                <a:solidFill>
                  <a:srgbClr val="686B5D"/>
                </a:solidFill>
                <a:latin typeface="Arial"/>
              </a:rPr>
              <a:t>Oxygenated </a:t>
            </a:r>
            <a:r>
              <a:rPr lang="en-GB" dirty="0" err="1">
                <a:solidFill>
                  <a:srgbClr val="686B5D"/>
                </a:solidFill>
                <a:latin typeface="Arial"/>
              </a:rPr>
              <a:t>Hb</a:t>
            </a:r>
            <a:endParaRPr lang="en-GB" baseline="-25000" dirty="0">
              <a:solidFill>
                <a:srgbClr val="686B5D"/>
              </a:solidFill>
              <a:latin typeface="Arial"/>
            </a:endParaRPr>
          </a:p>
        </p:txBody>
      </p:sp>
      <p:sp>
        <p:nvSpPr>
          <p:cNvPr id="25" name="TextBox 24"/>
          <p:cNvSpPr txBox="1"/>
          <p:nvPr/>
        </p:nvSpPr>
        <p:spPr>
          <a:xfrm>
            <a:off x="971600" y="4581128"/>
            <a:ext cx="2041862" cy="369332"/>
          </a:xfrm>
          <a:prstGeom prst="rect">
            <a:avLst/>
          </a:prstGeom>
          <a:noFill/>
        </p:spPr>
        <p:txBody>
          <a:bodyPr wrap="square" rtlCol="0">
            <a:spAutoFit/>
          </a:bodyPr>
          <a:lstStyle/>
          <a:p>
            <a:pPr defTabSz="914400"/>
            <a:r>
              <a:rPr lang="en-GB" dirty="0">
                <a:solidFill>
                  <a:srgbClr val="686B5D"/>
                </a:solidFill>
                <a:latin typeface="Arial"/>
              </a:rPr>
              <a:t>Deoxygenated </a:t>
            </a:r>
            <a:r>
              <a:rPr lang="en-GB" dirty="0" err="1">
                <a:solidFill>
                  <a:srgbClr val="686B5D"/>
                </a:solidFill>
                <a:latin typeface="Arial"/>
              </a:rPr>
              <a:t>Hb</a:t>
            </a:r>
            <a:endParaRPr lang="en-GB" baseline="-25000" dirty="0">
              <a:solidFill>
                <a:srgbClr val="686B5D"/>
              </a:solidFill>
              <a:latin typeface="Arial"/>
            </a:endParaRPr>
          </a:p>
        </p:txBody>
      </p:sp>
      <p:sp>
        <p:nvSpPr>
          <p:cNvPr id="8" name="Rectangle 7"/>
          <p:cNvSpPr/>
          <p:nvPr/>
        </p:nvSpPr>
        <p:spPr>
          <a:xfrm>
            <a:off x="2301928" y="3242774"/>
            <a:ext cx="288032" cy="28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27" name="Rectangle 26"/>
          <p:cNvSpPr/>
          <p:nvPr/>
        </p:nvSpPr>
        <p:spPr>
          <a:xfrm>
            <a:off x="2305568" y="5426399"/>
            <a:ext cx="288032" cy="28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8660" t="3774" r="15039" b="7667"/>
          <a:stretch/>
        </p:blipFill>
        <p:spPr>
          <a:xfrm>
            <a:off x="3649054" y="4537818"/>
            <a:ext cx="2102266" cy="2102266"/>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8661" t="3789" r="15039" b="8373"/>
          <a:stretch/>
        </p:blipFill>
        <p:spPr>
          <a:xfrm>
            <a:off x="3649054" y="2358638"/>
            <a:ext cx="2102266" cy="2085175"/>
          </a:xfrm>
          <a:prstGeom prst="rect">
            <a:avLst/>
          </a:prstGeom>
        </p:spPr>
      </p:pic>
      <p:cxnSp>
        <p:nvCxnSpPr>
          <p:cNvPr id="15" name="Straight Connector 14"/>
          <p:cNvCxnSpPr/>
          <p:nvPr/>
        </p:nvCxnSpPr>
        <p:spPr>
          <a:xfrm flipV="1">
            <a:off x="2589960" y="2451100"/>
            <a:ext cx="1150190" cy="79167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93600" y="3539164"/>
            <a:ext cx="1146550" cy="8423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593600" y="4628100"/>
            <a:ext cx="1150190" cy="79167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97240" y="5716164"/>
            <a:ext cx="1146550" cy="8423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55813" y="2973567"/>
            <a:ext cx="912289" cy="307777"/>
          </a:xfrm>
          <a:prstGeom prst="rect">
            <a:avLst/>
          </a:prstGeom>
          <a:noFill/>
        </p:spPr>
        <p:txBody>
          <a:bodyPr wrap="square" rtlCol="0">
            <a:spAutoFit/>
          </a:bodyPr>
          <a:lstStyle/>
          <a:p>
            <a:pPr defTabSz="914400"/>
            <a:r>
              <a:rPr lang="en-GB" sz="1400" dirty="0">
                <a:solidFill>
                  <a:srgbClr val="686B5D"/>
                </a:solidFill>
                <a:latin typeface="Arial"/>
              </a:rPr>
              <a:t>voxel</a:t>
            </a:r>
            <a:endParaRPr lang="en-GB" sz="1400" baseline="-25000" dirty="0">
              <a:solidFill>
                <a:srgbClr val="686B5D"/>
              </a:solidFill>
              <a:latin typeface="Arial"/>
            </a:endParaRPr>
          </a:p>
        </p:txBody>
      </p:sp>
      <p:cxnSp>
        <p:nvCxnSpPr>
          <p:cNvPr id="26" name="Straight Arrow Connector 25"/>
          <p:cNvCxnSpPr/>
          <p:nvPr/>
        </p:nvCxnSpPr>
        <p:spPr>
          <a:xfrm>
            <a:off x="5220072" y="3401225"/>
            <a:ext cx="288032" cy="0"/>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220072" y="5589240"/>
            <a:ext cx="288032"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788024" y="3349626"/>
            <a:ext cx="288032" cy="88899"/>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832350" y="5470526"/>
            <a:ext cx="203200" cy="177799"/>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387850" y="3305176"/>
            <a:ext cx="256158" cy="133349"/>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425950" y="5393765"/>
            <a:ext cx="0" cy="25456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006850" y="3242774"/>
            <a:ext cx="205110" cy="195751"/>
          </a:xfrm>
          <a:prstGeom prst="straightConnector1">
            <a:avLst/>
          </a:prstGeom>
          <a:ln w="22225">
            <a:solidFill>
              <a:srgbClr val="BC5656"/>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870326" y="5393765"/>
            <a:ext cx="136524" cy="25456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a:extLst>
              <a:ext uri="{28A0092B-C50C-407E-A947-70E740481C1C}">
                <a14:useLocalDpi xmlns:a14="http://schemas.microsoft.com/office/drawing/2010/main" val="0"/>
              </a:ext>
            </a:extLst>
          </a:blip>
          <a:stretch>
            <a:fillRect/>
          </a:stretch>
        </p:blipFill>
        <p:spPr>
          <a:xfrm>
            <a:off x="6105600" y="4554000"/>
            <a:ext cx="2788971" cy="2088000"/>
          </a:xfrm>
          <a:prstGeom prst="rect">
            <a:avLst/>
          </a:prstGeom>
        </p:spPr>
      </p:pic>
      <p:pic>
        <p:nvPicPr>
          <p:cNvPr id="18" name="Picture 17"/>
          <p:cNvPicPr>
            <a:picLocks noChangeAspect="1"/>
          </p:cNvPicPr>
          <p:nvPr/>
        </p:nvPicPr>
        <p:blipFill>
          <a:blip>
            <a:extLst>
              <a:ext uri="{28A0092B-C50C-407E-A947-70E740481C1C}">
                <a14:useLocalDpi xmlns:a14="http://schemas.microsoft.com/office/drawing/2010/main" val="0"/>
              </a:ext>
            </a:extLst>
          </a:blip>
          <a:stretch>
            <a:fillRect/>
          </a:stretch>
        </p:blipFill>
        <p:spPr>
          <a:xfrm>
            <a:off x="6105600" y="2358000"/>
            <a:ext cx="2788971" cy="2088000"/>
          </a:xfrm>
          <a:prstGeom prst="rect">
            <a:avLst/>
          </a:prstGeom>
        </p:spPr>
      </p:pic>
      <p:sp>
        <p:nvSpPr>
          <p:cNvPr id="51" name="Left Brace 50"/>
          <p:cNvSpPr/>
          <p:nvPr/>
        </p:nvSpPr>
        <p:spPr>
          <a:xfrm rot="16200000">
            <a:off x="4594369" y="2999867"/>
            <a:ext cx="243300" cy="1584177"/>
          </a:xfrm>
          <a:prstGeom prst="leftBrace">
            <a:avLst/>
          </a:prstGeom>
          <a:ln>
            <a:solidFill>
              <a:srgbClr val="BC565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FFFFFF"/>
              </a:solidFill>
              <a:latin typeface="Arial"/>
            </a:endParaRPr>
          </a:p>
        </p:txBody>
      </p:sp>
      <p:sp>
        <p:nvSpPr>
          <p:cNvPr id="52" name="Right Arrow 51"/>
          <p:cNvSpPr/>
          <p:nvPr/>
        </p:nvSpPr>
        <p:spPr>
          <a:xfrm>
            <a:off x="4310179" y="3949822"/>
            <a:ext cx="725371" cy="147278"/>
          </a:xfrm>
          <a:prstGeom prst="rightArrow">
            <a:avLst/>
          </a:prstGeom>
          <a:solidFill>
            <a:srgbClr val="BC5656"/>
          </a:solidFill>
          <a:ln>
            <a:solidFill>
              <a:srgbClr val="BC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53" name="Left Brace 52"/>
          <p:cNvSpPr/>
          <p:nvPr/>
        </p:nvSpPr>
        <p:spPr>
          <a:xfrm rot="16200000">
            <a:off x="4587697" y="5140079"/>
            <a:ext cx="243300" cy="1584177"/>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FFFFFF"/>
              </a:solidFill>
              <a:latin typeface="Arial"/>
            </a:endParaRPr>
          </a:p>
        </p:txBody>
      </p:sp>
      <p:sp>
        <p:nvSpPr>
          <p:cNvPr id="54" name="Right Arrow 53"/>
          <p:cNvSpPr/>
          <p:nvPr/>
        </p:nvSpPr>
        <p:spPr>
          <a:xfrm>
            <a:off x="4303507" y="6090034"/>
            <a:ext cx="484517" cy="1472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48" name="TextBox 47"/>
          <p:cNvSpPr txBox="1"/>
          <p:nvPr/>
        </p:nvSpPr>
        <p:spPr>
          <a:xfrm>
            <a:off x="4652392" y="1600200"/>
            <a:ext cx="4110608" cy="369332"/>
          </a:xfrm>
          <a:prstGeom prst="rect">
            <a:avLst/>
          </a:prstGeom>
          <a:noFill/>
        </p:spPr>
        <p:txBody>
          <a:bodyPr wrap="square" rtlCol="0">
            <a:spAutoFit/>
          </a:bodyPr>
          <a:lstStyle/>
          <a:p>
            <a:r>
              <a:rPr lang="en-US" dirty="0" smtClean="0"/>
              <a:t>Thanks to Dr. Samira Kazan for the images</a:t>
            </a:r>
            <a:endParaRPr lang="en-US" dirty="0"/>
          </a:p>
        </p:txBody>
      </p:sp>
    </p:spTree>
    <p:extLst>
      <p:ext uri="{BB962C8B-B14F-4D97-AF65-F5344CB8AC3E}">
        <p14:creationId xmlns:p14="http://schemas.microsoft.com/office/powerpoint/2010/main" val="1705179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sz="quarter" idx="1"/>
          </p:nvPr>
        </p:nvSpPr>
        <p:spPr/>
        <p:txBody>
          <a:bodyPr/>
          <a:lstStyle/>
          <a:p>
            <a:r>
              <a:rPr lang="en-US" dirty="0" smtClean="0"/>
              <a:t>Overcompensation of cerebral blood flow compared to increased oxygen demands</a:t>
            </a:r>
            <a:endParaRPr lang="en-US" dirty="0"/>
          </a:p>
        </p:txBody>
      </p:sp>
      <p:pic>
        <p:nvPicPr>
          <p:cNvPr id="4" name="Picture 2" descr="B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2844800"/>
            <a:ext cx="5080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9600" y="5791200"/>
            <a:ext cx="2743200" cy="381000"/>
          </a:xfrm>
          <a:prstGeom prst="rect">
            <a:avLst/>
          </a:prstGeom>
          <a:noFill/>
        </p:spPr>
        <p:txBody>
          <a:bodyPr wrap="square" rtlCol="0">
            <a:spAutoFit/>
          </a:bodyPr>
          <a:lstStyle/>
          <a:p>
            <a:r>
              <a:rPr lang="en-US" dirty="0" err="1" smtClean="0"/>
              <a:t>Reas</a:t>
            </a:r>
            <a:r>
              <a:rPr lang="en-US" dirty="0" smtClean="0"/>
              <a:t> and Brewer, </a:t>
            </a:r>
            <a:r>
              <a:rPr lang="en-US" i="1" dirty="0" smtClean="0"/>
              <a:t>JEP</a:t>
            </a:r>
            <a:r>
              <a:rPr lang="en-US" dirty="0" smtClean="0"/>
              <a:t>, 2013</a:t>
            </a:r>
            <a:endParaRPr lang="en-US" dirty="0"/>
          </a:p>
        </p:txBody>
      </p:sp>
    </p:spTree>
    <p:extLst>
      <p:ext uri="{BB962C8B-B14F-4D97-AF65-F5344CB8AC3E}">
        <p14:creationId xmlns:p14="http://schemas.microsoft.com/office/powerpoint/2010/main" val="1147626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9" name="TextBox 8"/>
          <p:cNvSpPr txBox="1"/>
          <p:nvPr/>
        </p:nvSpPr>
        <p:spPr>
          <a:xfrm>
            <a:off x="5295900" y="6031468"/>
            <a:ext cx="3390900" cy="369332"/>
          </a:xfrm>
          <a:prstGeom prst="rect">
            <a:avLst/>
          </a:prstGeom>
          <a:noFill/>
        </p:spPr>
        <p:txBody>
          <a:bodyPr wrap="square" rtlCol="0">
            <a:spAutoFit/>
          </a:bodyPr>
          <a:lstStyle/>
          <a:p>
            <a:r>
              <a:rPr lang="en-US" dirty="0" smtClean="0"/>
              <a:t>Hillman, </a:t>
            </a:r>
            <a:r>
              <a:rPr lang="en-US" dirty="0" err="1" smtClean="0"/>
              <a:t>Annu</a:t>
            </a:r>
            <a:r>
              <a:rPr lang="en-US" dirty="0" smtClean="0"/>
              <a:t>. Rev. </a:t>
            </a:r>
            <a:r>
              <a:rPr lang="en-US" dirty="0" err="1" smtClean="0"/>
              <a:t>Neurosci</a:t>
            </a:r>
            <a:r>
              <a:rPr lang="en-US" dirty="0" smtClean="0"/>
              <a:t>., 2014</a:t>
            </a:r>
            <a:endParaRPr lang="en-US" dirty="0"/>
          </a:p>
        </p:txBody>
      </p:sp>
      <p:pic>
        <p:nvPicPr>
          <p:cNvPr id="11" name="Content Placeholder 10"/>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09800" y="1939893"/>
            <a:ext cx="4781550" cy="3679590"/>
          </a:xfrm>
        </p:spPr>
      </p:pic>
    </p:spTree>
    <p:extLst>
      <p:ext uri="{BB962C8B-B14F-4D97-AF65-F5344CB8AC3E}">
        <p14:creationId xmlns:p14="http://schemas.microsoft.com/office/powerpoint/2010/main" val="4073236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Brief History of MRI</a:t>
            </a:r>
          </a:p>
          <a:p>
            <a:pPr lvl="1"/>
            <a:r>
              <a:rPr lang="en-US" dirty="0" smtClean="0"/>
              <a:t>In 1882 Nikola Tesla discovered the Rotating Magnetic Field</a:t>
            </a:r>
          </a:p>
          <a:p>
            <a:pPr lvl="1"/>
            <a:r>
              <a:rPr lang="en-US" dirty="0" smtClean="0"/>
              <a:t>In 1937 Professor </a:t>
            </a:r>
            <a:r>
              <a:rPr lang="en-US" dirty="0" err="1" smtClean="0"/>
              <a:t>Isidor</a:t>
            </a:r>
            <a:r>
              <a:rPr lang="en-US" dirty="0" smtClean="0"/>
              <a:t> I. Rabi observed Nuclear Magnetic Resonance (NMR) in gases</a:t>
            </a:r>
          </a:p>
          <a:p>
            <a:pPr lvl="1"/>
            <a:r>
              <a:rPr lang="en-US" dirty="0" smtClean="0"/>
              <a:t>In 1945 </a:t>
            </a:r>
            <a:r>
              <a:rPr lang="en-US" dirty="0" err="1" smtClean="0"/>
              <a:t>Feliz</a:t>
            </a:r>
            <a:r>
              <a:rPr lang="en-US" dirty="0" smtClean="0"/>
              <a:t> Bloch and Edward Mills Purcell demonstrated NMR in solids and liquids</a:t>
            </a:r>
          </a:p>
          <a:p>
            <a:pPr lvl="1"/>
            <a:r>
              <a:rPr lang="en-US" dirty="0" smtClean="0"/>
              <a:t>In 1956 The “Tesla Unit” was officially proclaimed in Munich, Germany</a:t>
            </a:r>
          </a:p>
          <a:p>
            <a:pPr lvl="1"/>
            <a:r>
              <a:rPr lang="en-US" dirty="0" smtClean="0"/>
              <a:t>In 1971 Raymond </a:t>
            </a:r>
            <a:r>
              <a:rPr lang="en-US" dirty="0" err="1" smtClean="0"/>
              <a:t>Damadian</a:t>
            </a:r>
            <a:r>
              <a:rPr lang="en-US" dirty="0" smtClean="0"/>
              <a:t> Suggested the use of NMR to diagnose cancer</a:t>
            </a:r>
            <a:endParaRPr lang="en-US" dirty="0"/>
          </a:p>
        </p:txBody>
      </p:sp>
    </p:spTree>
    <p:extLst>
      <p:ext uri="{BB962C8B-B14F-4D97-AF65-F5344CB8AC3E}">
        <p14:creationId xmlns:p14="http://schemas.microsoft.com/office/powerpoint/2010/main" val="2329357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30200" y="1600200"/>
            <a:ext cx="8489950"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altLang="en-US" sz="2400" dirty="0" smtClean="0"/>
              <a:t>Typical hemodynamic response to single short stimulus</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020" t="22327" r="21132" b="59967"/>
          <a:stretch/>
        </p:blipFill>
        <p:spPr bwMode="auto">
          <a:xfrm>
            <a:off x="446838" y="2000672"/>
            <a:ext cx="822961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Text Box 6"/>
          <p:cNvSpPr txBox="1">
            <a:spLocks noChangeArrowheads="1"/>
          </p:cNvSpPr>
          <p:nvPr/>
        </p:nvSpPr>
        <p:spPr bwMode="auto">
          <a:xfrm>
            <a:off x="468313" y="6467869"/>
            <a:ext cx="2044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GB" altLang="en-US" dirty="0" smtClean="0">
                <a:solidFill>
                  <a:srgbClr val="FFFFFF"/>
                </a:solidFill>
              </a:rPr>
              <a:t>Norris, JMRI 2006</a:t>
            </a:r>
            <a:endParaRPr lang="en-US" altLang="en-US" dirty="0">
              <a:solidFill>
                <a:srgbClr val="FFFFFF"/>
              </a:solidFill>
            </a:endParaRPr>
          </a:p>
        </p:txBody>
      </p:sp>
      <p:cxnSp>
        <p:nvCxnSpPr>
          <p:cNvPr id="3" name="Straight Arrow Connector 2"/>
          <p:cNvCxnSpPr/>
          <p:nvPr/>
        </p:nvCxnSpPr>
        <p:spPr>
          <a:xfrm>
            <a:off x="971600" y="3733800"/>
            <a:ext cx="1008112"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43608" y="3657600"/>
            <a:ext cx="1314150" cy="369332"/>
          </a:xfrm>
          <a:prstGeom prst="rect">
            <a:avLst/>
          </a:prstGeom>
          <a:noFill/>
        </p:spPr>
        <p:txBody>
          <a:bodyPr wrap="square" rtlCol="0">
            <a:spAutoFit/>
          </a:bodyPr>
          <a:lstStyle/>
          <a:p>
            <a:r>
              <a:rPr lang="en-GB" dirty="0" smtClean="0"/>
              <a:t>&lt;1 sec</a:t>
            </a:r>
            <a:endParaRPr lang="en-GB" baseline="-25000" dirty="0"/>
          </a:p>
        </p:txBody>
      </p:sp>
      <p:cxnSp>
        <p:nvCxnSpPr>
          <p:cNvPr id="82" name="Straight Arrow Connector 81"/>
          <p:cNvCxnSpPr/>
          <p:nvPr/>
        </p:nvCxnSpPr>
        <p:spPr>
          <a:xfrm flipV="1">
            <a:off x="971600" y="3038708"/>
            <a:ext cx="2376264" cy="929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419150" y="2983468"/>
            <a:ext cx="1314150" cy="369332"/>
          </a:xfrm>
          <a:prstGeom prst="rect">
            <a:avLst/>
          </a:prstGeom>
          <a:noFill/>
        </p:spPr>
        <p:txBody>
          <a:bodyPr wrap="square" rtlCol="0">
            <a:spAutoFit/>
          </a:bodyPr>
          <a:lstStyle/>
          <a:p>
            <a:r>
              <a:rPr lang="en-GB" dirty="0" smtClean="0"/>
              <a:t>~5 - 6 sec</a:t>
            </a:r>
            <a:endParaRPr lang="en-GB" baseline="-25000" dirty="0"/>
          </a:p>
        </p:txBody>
      </p:sp>
      <p:cxnSp>
        <p:nvCxnSpPr>
          <p:cNvPr id="86" name="Straight Arrow Connector 85"/>
          <p:cNvCxnSpPr/>
          <p:nvPr/>
        </p:nvCxnSpPr>
        <p:spPr>
          <a:xfrm>
            <a:off x="4059994" y="3527978"/>
            <a:ext cx="3392326" cy="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914034" y="3501008"/>
            <a:ext cx="1746198" cy="369332"/>
          </a:xfrm>
          <a:prstGeom prst="rect">
            <a:avLst/>
          </a:prstGeom>
          <a:noFill/>
        </p:spPr>
        <p:txBody>
          <a:bodyPr wrap="square" rtlCol="0">
            <a:spAutoFit/>
          </a:bodyPr>
          <a:lstStyle/>
          <a:p>
            <a:r>
              <a:rPr lang="en-GB" dirty="0" smtClean="0"/>
              <a:t>~10 - 30 sec</a:t>
            </a:r>
            <a:endParaRPr lang="en-GB" baseline="-25000" dirty="0"/>
          </a:p>
        </p:txBody>
      </p:sp>
      <p:cxnSp>
        <p:nvCxnSpPr>
          <p:cNvPr id="90" name="Straight Arrow Connector 89"/>
          <p:cNvCxnSpPr/>
          <p:nvPr/>
        </p:nvCxnSpPr>
        <p:spPr>
          <a:xfrm>
            <a:off x="2723272" y="3352800"/>
            <a:ext cx="1074584" cy="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751480" y="3288268"/>
            <a:ext cx="1046376" cy="369332"/>
          </a:xfrm>
          <a:prstGeom prst="rect">
            <a:avLst/>
          </a:prstGeom>
          <a:noFill/>
        </p:spPr>
        <p:txBody>
          <a:bodyPr wrap="square" rtlCol="0">
            <a:spAutoFit/>
          </a:bodyPr>
          <a:lstStyle/>
          <a:p>
            <a:r>
              <a:rPr lang="en-GB" dirty="0" smtClean="0"/>
              <a:t>~4 sec</a:t>
            </a:r>
            <a:endParaRPr lang="en-GB" baseline="-25000" dirty="0"/>
          </a:p>
        </p:txBody>
      </p:sp>
      <p:sp>
        <p:nvSpPr>
          <p:cNvPr id="94" name="Rectangle 3"/>
          <p:cNvSpPr txBox="1">
            <a:spLocks noChangeArrowheads="1"/>
          </p:cNvSpPr>
          <p:nvPr/>
        </p:nvSpPr>
        <p:spPr bwMode="auto">
          <a:xfrm>
            <a:off x="434742" y="4797152"/>
            <a:ext cx="8489950" cy="54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altLang="en-US" sz="2400" dirty="0" smtClean="0"/>
              <a:t>Fast response: increase in metabolic consumption  </a:t>
            </a:r>
          </a:p>
        </p:txBody>
      </p:sp>
      <p:sp>
        <p:nvSpPr>
          <p:cNvPr id="95" name="Rectangle 3"/>
          <p:cNvSpPr txBox="1">
            <a:spLocks noChangeArrowheads="1"/>
          </p:cNvSpPr>
          <p:nvPr/>
        </p:nvSpPr>
        <p:spPr bwMode="auto">
          <a:xfrm>
            <a:off x="434782" y="5229200"/>
            <a:ext cx="8489950" cy="54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altLang="en-US" sz="2400" dirty="0" smtClean="0"/>
              <a:t>Main BOLD response: increased local blood flow</a:t>
            </a:r>
          </a:p>
        </p:txBody>
      </p:sp>
      <p:sp>
        <p:nvSpPr>
          <p:cNvPr id="96" name="Rectangle 3"/>
          <p:cNvSpPr txBox="1">
            <a:spLocks noChangeArrowheads="1"/>
          </p:cNvSpPr>
          <p:nvPr/>
        </p:nvSpPr>
        <p:spPr bwMode="auto">
          <a:xfrm>
            <a:off x="435292" y="5655062"/>
            <a:ext cx="8489950" cy="54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altLang="en-US" sz="2400" dirty="0" smtClean="0"/>
              <a:t>Post-stimulus undershoot: metabolic consumption  remains elevated 	after blood flow subsides</a:t>
            </a:r>
          </a:p>
        </p:txBody>
      </p:sp>
      <p:sp>
        <p:nvSpPr>
          <p:cNvPr id="2" name="Title 1"/>
          <p:cNvSpPr>
            <a:spLocks noGrp="1"/>
          </p:cNvSpPr>
          <p:nvPr>
            <p:ph type="title"/>
          </p:nvPr>
        </p:nvSpPr>
        <p:spPr/>
        <p:txBody>
          <a:bodyPr/>
          <a:lstStyle/>
          <a:p>
            <a:r>
              <a:rPr lang="en-US" dirty="0" smtClean="0"/>
              <a:t>Physiology</a:t>
            </a:r>
            <a:endParaRPr lang="en-US" dirty="0"/>
          </a:p>
        </p:txBody>
      </p:sp>
      <p:sp>
        <p:nvSpPr>
          <p:cNvPr id="5" name="TextBox 4"/>
          <p:cNvSpPr txBox="1"/>
          <p:nvPr/>
        </p:nvSpPr>
        <p:spPr>
          <a:xfrm>
            <a:off x="6924908" y="2221468"/>
            <a:ext cx="1914292" cy="369332"/>
          </a:xfrm>
          <a:prstGeom prst="rect">
            <a:avLst/>
          </a:prstGeom>
          <a:noFill/>
        </p:spPr>
        <p:txBody>
          <a:bodyPr wrap="square" rtlCol="0">
            <a:spAutoFit/>
          </a:bodyPr>
          <a:lstStyle/>
          <a:p>
            <a:r>
              <a:rPr lang="en-US" dirty="0" smtClean="0"/>
              <a:t>Norris, JMRI, 2006</a:t>
            </a:r>
            <a:endParaRPr lang="en-US" dirty="0"/>
          </a:p>
        </p:txBody>
      </p:sp>
      <p:sp>
        <p:nvSpPr>
          <p:cNvPr id="6" name="TextBox 5"/>
          <p:cNvSpPr txBox="1"/>
          <p:nvPr/>
        </p:nvSpPr>
        <p:spPr>
          <a:xfrm>
            <a:off x="5132792" y="6452054"/>
            <a:ext cx="4011208" cy="369332"/>
          </a:xfrm>
          <a:prstGeom prst="rect">
            <a:avLst/>
          </a:prstGeom>
          <a:noFill/>
        </p:spPr>
        <p:txBody>
          <a:bodyPr wrap="square" rtlCol="0">
            <a:spAutoFit/>
          </a:bodyPr>
          <a:lstStyle/>
          <a:p>
            <a:r>
              <a:rPr lang="en-US" dirty="0" smtClean="0"/>
              <a:t>Thanks to Dr. Samira Kazan for the slide</a:t>
            </a:r>
            <a:endParaRPr lang="en-US" dirty="0"/>
          </a:p>
        </p:txBody>
      </p:sp>
    </p:spTree>
    <p:extLst>
      <p:ext uri="{BB962C8B-B14F-4D97-AF65-F5344CB8AC3E}">
        <p14:creationId xmlns:p14="http://schemas.microsoft.com/office/powerpoint/2010/main" val="3560060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P spid="88" grpId="0"/>
      <p:bldP spid="91" grpId="0"/>
      <p:bldP spid="94" grpId="0"/>
      <p:bldP spid="95" grpId="0"/>
      <p:bldP spid="9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06353" y="1600200"/>
            <a:ext cx="7366243" cy="4495800"/>
          </a:xfrm>
        </p:spPr>
      </p:pic>
      <p:sp>
        <p:nvSpPr>
          <p:cNvPr id="5" name="TextBox 4"/>
          <p:cNvSpPr txBox="1"/>
          <p:nvPr/>
        </p:nvSpPr>
        <p:spPr>
          <a:xfrm>
            <a:off x="4724400" y="6172200"/>
            <a:ext cx="3733800" cy="369332"/>
          </a:xfrm>
          <a:prstGeom prst="rect">
            <a:avLst/>
          </a:prstGeom>
          <a:noFill/>
        </p:spPr>
        <p:txBody>
          <a:bodyPr wrap="square" rtlCol="0">
            <a:spAutoFit/>
          </a:bodyPr>
          <a:lstStyle/>
          <a:p>
            <a:r>
              <a:rPr lang="en-US" dirty="0" smtClean="0"/>
              <a:t>Hillman, </a:t>
            </a:r>
            <a:r>
              <a:rPr lang="en-US" dirty="0" err="1" smtClean="0"/>
              <a:t>Annu</a:t>
            </a:r>
            <a:r>
              <a:rPr lang="en-US" dirty="0" smtClean="0"/>
              <a:t>. Rev. </a:t>
            </a:r>
            <a:r>
              <a:rPr lang="en-US" dirty="0" err="1" smtClean="0"/>
              <a:t>Neurosci</a:t>
            </a:r>
            <a:r>
              <a:rPr lang="en-US" dirty="0" smtClean="0"/>
              <a:t>., 2014</a:t>
            </a:r>
            <a:endParaRPr lang="en-US" dirty="0"/>
          </a:p>
        </p:txBody>
      </p:sp>
    </p:spTree>
    <p:extLst>
      <p:ext uri="{BB962C8B-B14F-4D97-AF65-F5344CB8AC3E}">
        <p14:creationId xmlns:p14="http://schemas.microsoft.com/office/powerpoint/2010/main" val="3279187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Problems</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What </a:t>
            </a:r>
            <a:r>
              <a:rPr lang="en-US" dirty="0"/>
              <a:t>does the BOLD signal actually measure?</a:t>
            </a:r>
          </a:p>
          <a:p>
            <a:pPr lvl="1"/>
            <a:endParaRPr lang="en-US" dirty="0"/>
          </a:p>
          <a:p>
            <a:r>
              <a:rPr lang="en-US" dirty="0"/>
              <a:t>Interpreting negative BOLD signal</a:t>
            </a:r>
          </a:p>
          <a:p>
            <a:pPr lvl="1"/>
            <a:endParaRPr lang="en-US" dirty="0"/>
          </a:p>
          <a:p>
            <a:r>
              <a:rPr lang="en-US" dirty="0"/>
              <a:t>Disorders</a:t>
            </a:r>
          </a:p>
          <a:p>
            <a:pPr marL="0" indent="0">
              <a:buNone/>
            </a:pPr>
            <a:endParaRPr lang="en-US" dirty="0" smtClean="0"/>
          </a:p>
        </p:txBody>
      </p:sp>
    </p:spTree>
    <p:extLst>
      <p:ext uri="{BB962C8B-B14F-4D97-AF65-F5344CB8AC3E}">
        <p14:creationId xmlns:p14="http://schemas.microsoft.com/office/powerpoint/2010/main" val="402057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Benefits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Many benefits of fMRI:</a:t>
            </a:r>
          </a:p>
          <a:p>
            <a:r>
              <a:rPr lang="en-US" dirty="0" smtClean="0"/>
              <a:t>Very safe- doesn’t require high energy radiation</a:t>
            </a:r>
          </a:p>
          <a:p>
            <a:r>
              <a:rPr lang="en-US" dirty="0" smtClean="0"/>
              <a:t>Function localization</a:t>
            </a:r>
          </a:p>
          <a:p>
            <a:r>
              <a:rPr lang="en-US" dirty="0" smtClean="0"/>
              <a:t>Clinical Diagnosis and Treatment</a:t>
            </a:r>
          </a:p>
        </p:txBody>
      </p:sp>
    </p:spTree>
    <p:extLst>
      <p:ext uri="{BB962C8B-B14F-4D97-AF65-F5344CB8AC3E}">
        <p14:creationId xmlns:p14="http://schemas.microsoft.com/office/powerpoint/2010/main" val="8643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a:xfrm>
            <a:off x="612648" y="1600200"/>
            <a:ext cx="8153400" cy="4648200"/>
          </a:xfrm>
        </p:spPr>
        <p:txBody>
          <a:bodyPr>
            <a:normAutofit lnSpcReduction="10000"/>
          </a:bodyPr>
          <a:lstStyle/>
          <a:p>
            <a:r>
              <a:rPr lang="en-US" dirty="0" smtClean="0"/>
              <a:t>Main magnetic field aligns protons</a:t>
            </a:r>
          </a:p>
          <a:p>
            <a:r>
              <a:rPr lang="en-US" dirty="0" smtClean="0"/>
              <a:t>Gradient coils scale the field so you can eventually localize where signal comes from</a:t>
            </a:r>
          </a:p>
          <a:p>
            <a:r>
              <a:rPr lang="en-US" dirty="0" smtClean="0"/>
              <a:t>RF pulse knocks protons into different plane</a:t>
            </a:r>
          </a:p>
          <a:p>
            <a:r>
              <a:rPr lang="en-US" dirty="0" smtClean="0"/>
              <a:t>T</a:t>
            </a:r>
            <a:r>
              <a:rPr lang="en-US" baseline="-25000" dirty="0" smtClean="0"/>
              <a:t>1</a:t>
            </a:r>
            <a:r>
              <a:rPr lang="en-US" dirty="0" smtClean="0"/>
              <a:t> and T</a:t>
            </a:r>
            <a:r>
              <a:rPr lang="en-US" baseline="-25000" dirty="0" smtClean="0"/>
              <a:t>2</a:t>
            </a:r>
            <a:r>
              <a:rPr lang="en-US" dirty="0" smtClean="0"/>
              <a:t> signals produced</a:t>
            </a:r>
          </a:p>
          <a:p>
            <a:r>
              <a:rPr lang="en-US" dirty="0" smtClean="0"/>
              <a:t>Compare resting state T</a:t>
            </a:r>
            <a:r>
              <a:rPr lang="en-US" baseline="-25000" dirty="0" smtClean="0"/>
              <a:t>2 </a:t>
            </a:r>
            <a:r>
              <a:rPr lang="en-US" dirty="0" smtClean="0"/>
              <a:t>signal to active state T</a:t>
            </a:r>
            <a:r>
              <a:rPr lang="en-US" baseline="-25000" dirty="0" smtClean="0"/>
              <a:t>2</a:t>
            </a:r>
            <a:r>
              <a:rPr lang="en-US" dirty="0" smtClean="0"/>
              <a:t> signal</a:t>
            </a:r>
          </a:p>
          <a:p>
            <a:r>
              <a:rPr lang="en-US" dirty="0" smtClean="0"/>
              <a:t>Areas that show an increase in signal are receiving more blood and are more active</a:t>
            </a:r>
          </a:p>
          <a:p>
            <a:r>
              <a:rPr lang="en-US" dirty="0" smtClean="0"/>
              <a:t>Colorful pictures!</a:t>
            </a:r>
          </a:p>
        </p:txBody>
      </p:sp>
    </p:spTree>
    <p:extLst>
      <p:ext uri="{BB962C8B-B14F-4D97-AF65-F5344CB8AC3E}">
        <p14:creationId xmlns:p14="http://schemas.microsoft.com/office/powerpoint/2010/main" val="253941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Brief History of MRI (Cont’d)</a:t>
            </a:r>
          </a:p>
          <a:p>
            <a:pPr lvl="1"/>
            <a:r>
              <a:rPr lang="en-US" dirty="0" smtClean="0"/>
              <a:t> In 1973 Paul </a:t>
            </a:r>
            <a:r>
              <a:rPr lang="en-US" dirty="0" err="1" smtClean="0"/>
              <a:t>Lauterbur</a:t>
            </a:r>
            <a:r>
              <a:rPr lang="en-US" dirty="0" smtClean="0"/>
              <a:t> Produced the first NMR image; Following this, Peter Mansfield developed the echo-planar imaging protocol.</a:t>
            </a:r>
          </a:p>
          <a:p>
            <a:pPr lvl="1"/>
            <a:r>
              <a:rPr lang="en-US" dirty="0" smtClean="0"/>
              <a:t>In 1974 Raymond </a:t>
            </a:r>
            <a:r>
              <a:rPr lang="en-US" dirty="0" err="1" smtClean="0"/>
              <a:t>Damadian</a:t>
            </a:r>
            <a:r>
              <a:rPr lang="en-US" dirty="0" smtClean="0"/>
              <a:t> patented the design and use of NMR</a:t>
            </a:r>
          </a:p>
          <a:p>
            <a:pPr lvl="1"/>
            <a:r>
              <a:rPr lang="en-US" dirty="0" smtClean="0"/>
              <a:t>On July 3, 1977, after nearly 5 hours after the start of the first MRI test, the first human scan was made with the first MRI Prototype</a:t>
            </a:r>
          </a:p>
          <a:p>
            <a:pPr lvl="1"/>
            <a:r>
              <a:rPr lang="en-US" dirty="0" smtClean="0"/>
              <a:t>On 2003 Paul </a:t>
            </a:r>
            <a:r>
              <a:rPr lang="en-US" dirty="0" err="1" smtClean="0"/>
              <a:t>Lauterbur</a:t>
            </a:r>
            <a:r>
              <a:rPr lang="en-US" dirty="0" smtClean="0"/>
              <a:t> and Peter Mansfield were awarded the Nobel prize in Physiology or Medicine for their “Discoveries Concerning Magnetic Resonance Imaging”</a:t>
            </a:r>
            <a:endParaRPr lang="en-US" dirty="0"/>
          </a:p>
        </p:txBody>
      </p:sp>
    </p:spTree>
    <p:extLst>
      <p:ext uri="{BB962C8B-B14F-4D97-AF65-F5344CB8AC3E}">
        <p14:creationId xmlns:p14="http://schemas.microsoft.com/office/powerpoint/2010/main" val="2329357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GB"/>
          </a:p>
        </p:txBody>
      </p:sp>
      <p:sp>
        <p:nvSpPr>
          <p:cNvPr id="3" name="2 Marcador de contenido"/>
          <p:cNvSpPr>
            <a:spLocks noGrp="1"/>
          </p:cNvSpPr>
          <p:nvPr>
            <p:ph sz="quarter" idx="1"/>
          </p:nvPr>
        </p:nvSpPr>
        <p:spPr/>
        <p:txBody>
          <a:bodyPr/>
          <a:lstStyle/>
          <a:p>
            <a:endParaRPr lang="en-GB"/>
          </a:p>
        </p:txBody>
      </p:sp>
      <p:sp>
        <p:nvSpPr>
          <p:cNvPr id="5" name="4 CuadroTexto"/>
          <p:cNvSpPr txBox="1"/>
          <p:nvPr/>
        </p:nvSpPr>
        <p:spPr>
          <a:xfrm>
            <a:off x="5105400" y="3810000"/>
            <a:ext cx="3276600" cy="646331"/>
          </a:xfrm>
          <a:prstGeom prst="rect">
            <a:avLst/>
          </a:prstGeom>
          <a:noFill/>
        </p:spPr>
        <p:txBody>
          <a:bodyPr wrap="square" rtlCol="0">
            <a:spAutoFit/>
          </a:bodyPr>
          <a:lstStyle/>
          <a:p>
            <a:r>
              <a:rPr lang="es-MX" dirty="0" err="1" smtClean="0"/>
              <a:t>First</a:t>
            </a:r>
            <a:r>
              <a:rPr lang="es-MX" dirty="0" smtClean="0"/>
              <a:t> </a:t>
            </a:r>
            <a:r>
              <a:rPr lang="es-MX" dirty="0" err="1" smtClean="0"/>
              <a:t>anatomical</a:t>
            </a:r>
            <a:r>
              <a:rPr lang="es-MX" dirty="0" smtClean="0"/>
              <a:t> MRI</a:t>
            </a:r>
          </a:p>
          <a:p>
            <a:r>
              <a:rPr lang="es-MX" dirty="0" smtClean="0"/>
              <a:t>106 </a:t>
            </a:r>
            <a:r>
              <a:rPr lang="es-MX" dirty="0" err="1" smtClean="0"/>
              <a:t>voxels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33400" y="1600200"/>
            <a:ext cx="3476625" cy="45243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38600" y="1600200"/>
            <a:ext cx="4724400" cy="2286000"/>
          </a:xfrm>
          <a:prstGeom prst="rect">
            <a:avLst/>
          </a:prstGeom>
          <a:noFill/>
          <a:ln w="9525">
            <a:noFill/>
            <a:miter lim="800000"/>
            <a:headEnd/>
            <a:tailEnd/>
          </a:ln>
        </p:spPr>
      </p:pic>
      <p:sp>
        <p:nvSpPr>
          <p:cNvPr id="8" name="7 CuadroTexto"/>
          <p:cNvSpPr txBox="1"/>
          <p:nvPr/>
        </p:nvSpPr>
        <p:spPr>
          <a:xfrm>
            <a:off x="7620000" y="6488668"/>
            <a:ext cx="3657600" cy="369332"/>
          </a:xfrm>
          <a:prstGeom prst="rect">
            <a:avLst/>
          </a:prstGeom>
          <a:noFill/>
        </p:spPr>
        <p:txBody>
          <a:bodyPr wrap="square" rtlCol="0">
            <a:spAutoFit/>
          </a:bodyPr>
          <a:lstStyle/>
          <a:p>
            <a:r>
              <a:rPr lang="es-MX" dirty="0" smtClean="0"/>
              <a:t>www.fonar.com</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
          </p:nvPr>
        </p:nvSpPr>
        <p:spPr/>
        <p:txBody>
          <a:bodyPr/>
          <a:lstStyle/>
          <a:p>
            <a:r>
              <a:rPr lang="en-US" dirty="0" smtClean="0"/>
              <a:t>Early Observations that linked Blood Flow and Neural Activation</a:t>
            </a:r>
          </a:p>
          <a:p>
            <a:pPr lvl="1"/>
            <a:r>
              <a:rPr lang="en-US" dirty="0" smtClean="0"/>
              <a:t>In1896 Roy and Sherrington </a:t>
            </a:r>
            <a:r>
              <a:rPr lang="en-US" dirty="0" smtClean="0">
                <a:sym typeface="Wingdings" pitchFamily="2" charset="2"/>
              </a:rPr>
              <a:t> Increases in brain activity resulted in increased blood flow to active areas.</a:t>
            </a:r>
          </a:p>
          <a:p>
            <a:pPr lvl="1"/>
            <a:r>
              <a:rPr lang="en-US" dirty="0" smtClean="0">
                <a:sym typeface="Wingdings" pitchFamily="2" charset="2"/>
              </a:rPr>
              <a:t> In 1950 Penfield and </a:t>
            </a:r>
            <a:r>
              <a:rPr lang="en-US" dirty="0" err="1" smtClean="0">
                <a:sym typeface="Wingdings" pitchFamily="2" charset="2"/>
              </a:rPr>
              <a:t>Rasmusen</a:t>
            </a:r>
            <a:r>
              <a:rPr lang="en-US" dirty="0" smtClean="0">
                <a:sym typeface="Wingdings" pitchFamily="2" charset="2"/>
              </a:rPr>
              <a:t> Conducted a systematic study of functional </a:t>
            </a:r>
            <a:r>
              <a:rPr lang="en-US" dirty="0" err="1" smtClean="0">
                <a:sym typeface="Wingdings" pitchFamily="2" charset="2"/>
              </a:rPr>
              <a:t>neuroanatomy</a:t>
            </a:r>
            <a:r>
              <a:rPr lang="en-US" dirty="0" smtClean="0">
                <a:sym typeface="Wingdings" pitchFamily="2" charset="2"/>
              </a:rPr>
              <a:t>. They reported that brain areas surrounding the stimulating electrode were red in color. (i.e.  Increased supply in arterial blood)</a:t>
            </a:r>
            <a:endParaRPr lang="en-US" dirty="0"/>
          </a:p>
        </p:txBody>
      </p:sp>
    </p:spTree>
    <p:extLst>
      <p:ext uri="{BB962C8B-B14F-4D97-AF65-F5344CB8AC3E}">
        <p14:creationId xmlns:p14="http://schemas.microsoft.com/office/powerpoint/2010/main" val="2329357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History</a:t>
            </a:r>
            <a:endParaRPr lang="en-GB" dirty="0"/>
          </a:p>
        </p:txBody>
      </p:sp>
      <p:pic>
        <p:nvPicPr>
          <p:cNvPr id="43010" name="Picture 2"/>
          <p:cNvPicPr>
            <a:picLocks noGrp="1" noChangeAspect="1" noChangeArrowheads="1"/>
          </p:cNvPicPr>
          <p:nvPr>
            <p:ph sz="quarter" idx="1"/>
          </p:nvPr>
        </p:nvPicPr>
        <p:blipFill>
          <a:blip r:embed="rId2" cstate="print"/>
          <a:srcRect/>
          <a:stretch>
            <a:fillRect/>
          </a:stretch>
        </p:blipFill>
        <p:spPr bwMode="auto">
          <a:xfrm>
            <a:off x="457200" y="1576388"/>
            <a:ext cx="8064315" cy="29194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Physics</a:t>
            </a:r>
            <a:endParaRPr lang="en-US" dirty="0"/>
          </a:p>
        </p:txBody>
      </p:sp>
    </p:spTree>
    <p:extLst>
      <p:ext uri="{BB962C8B-B14F-4D97-AF65-F5344CB8AC3E}">
        <p14:creationId xmlns:p14="http://schemas.microsoft.com/office/powerpoint/2010/main" val="2215779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3149</TotalTime>
  <Words>1943</Words>
  <Application>Microsoft Office PowerPoint</Application>
  <PresentationFormat>On-screen Show (4:3)</PresentationFormat>
  <Paragraphs>264</Paragraphs>
  <Slides>44</Slides>
  <Notes>17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Median</vt:lpstr>
      <vt:lpstr>Basis of the BOLD Signal</vt:lpstr>
      <vt:lpstr>Overview</vt:lpstr>
      <vt:lpstr>History</vt:lpstr>
      <vt:lpstr>History</vt:lpstr>
      <vt:lpstr>History</vt:lpstr>
      <vt:lpstr>PowerPoint Presentation</vt:lpstr>
      <vt:lpstr>History</vt:lpstr>
      <vt:lpstr>History</vt:lpstr>
      <vt:lpstr>Physics</vt:lpstr>
      <vt:lpstr>Physics</vt:lpstr>
      <vt:lpstr>Physics</vt:lpstr>
      <vt:lpstr>Physics</vt:lpstr>
      <vt:lpstr>Physics</vt:lpstr>
      <vt:lpstr>Physics</vt:lpstr>
      <vt:lpstr>Physics</vt:lpstr>
      <vt:lpstr>Physics</vt:lpstr>
      <vt:lpstr>Physics</vt:lpstr>
      <vt:lpstr>Physics</vt:lpstr>
      <vt:lpstr>Physics</vt:lpstr>
      <vt:lpstr>Physics</vt:lpstr>
      <vt:lpstr>Physics</vt:lpstr>
      <vt:lpstr>Physics</vt:lpstr>
      <vt:lpstr>Physics</vt:lpstr>
      <vt:lpstr>Physics</vt:lpstr>
      <vt:lpstr>Physics</vt:lpstr>
      <vt:lpstr>Image Formation</vt:lpstr>
      <vt:lpstr>Image Formation</vt:lpstr>
      <vt:lpstr>Physiology</vt:lpstr>
      <vt:lpstr>Physiology</vt:lpstr>
      <vt:lpstr>Physiology</vt:lpstr>
      <vt:lpstr>Physiology</vt:lpstr>
      <vt:lpstr>Physiology</vt:lpstr>
      <vt:lpstr>Physiology</vt:lpstr>
      <vt:lpstr>Physiology</vt:lpstr>
      <vt:lpstr>Physiology</vt:lpstr>
      <vt:lpstr>Physiology</vt:lpstr>
      <vt:lpstr>Physiology</vt:lpstr>
      <vt:lpstr>Physiology</vt:lpstr>
      <vt:lpstr>Physiology</vt:lpstr>
      <vt:lpstr>Physiology</vt:lpstr>
      <vt:lpstr>Physiology</vt:lpstr>
      <vt:lpstr>Physiology- Problems</vt:lpstr>
      <vt:lpstr>Physiology- Benefits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of the BOLD Signal</dc:title>
  <dc:creator>Kaitlin</dc:creator>
  <cp:lastModifiedBy>Sofie Meyer</cp:lastModifiedBy>
  <cp:revision>49</cp:revision>
  <dcterms:created xsi:type="dcterms:W3CDTF">2014-10-24T13:13:18Z</dcterms:created>
  <dcterms:modified xsi:type="dcterms:W3CDTF">2014-11-04T11:18:41Z</dcterms:modified>
</cp:coreProperties>
</file>