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302" r:id="rId11"/>
    <p:sldId id="265" r:id="rId12"/>
    <p:sldId id="266" r:id="rId13"/>
    <p:sldId id="267" r:id="rId14"/>
    <p:sldId id="268" r:id="rId15"/>
    <p:sldId id="271" r:id="rId16"/>
    <p:sldId id="269" r:id="rId17"/>
    <p:sldId id="270" r:id="rId18"/>
    <p:sldId id="272" r:id="rId19"/>
    <p:sldId id="273" r:id="rId20"/>
    <p:sldId id="274" r:id="rId21"/>
    <p:sldId id="275"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97" r:id="rId35"/>
    <p:sldId id="298" r:id="rId36"/>
    <p:sldId id="289" r:id="rId37"/>
    <p:sldId id="291" r:id="rId38"/>
    <p:sldId id="299" r:id="rId39"/>
    <p:sldId id="300" r:id="rId40"/>
    <p:sldId id="292" r:id="rId41"/>
    <p:sldId id="293" r:id="rId42"/>
    <p:sldId id="301" r:id="rId43"/>
    <p:sldId id="294" r:id="rId44"/>
    <p:sldId id="295" r:id="rId45"/>
    <p:sldId id="296"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EFF2"/>
    <a:srgbClr val="E9D1DD"/>
    <a:srgbClr val="E5F5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936" autoAdjust="0"/>
  </p:normalViewPr>
  <p:slideViewPr>
    <p:cSldViewPr>
      <p:cViewPr>
        <p:scale>
          <a:sx n="71" d="100"/>
          <a:sy n="71" d="100"/>
        </p:scale>
        <p:origin x="-2472" y="-80"/>
      </p:cViewPr>
      <p:guideLst>
        <p:guide orient="horz" pos="578"/>
        <p:guide orient="horz" pos="1706"/>
        <p:guide orient="horz" pos="2840"/>
        <p:guide orient="horz" pos="3884"/>
        <p:guide pos="208"/>
        <p:guide pos="2018"/>
        <p:guide pos="5556"/>
        <p:guide pos="3742"/>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794C2880-0607-4D16-8423-97A67A7CDB1F}" type="datetimeFigureOut">
              <a:rPr lang="en-US" altLang="en-US"/>
              <a:pPr/>
              <a:t>21/01/15</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AT" noProof="0" smtClean="0"/>
              <a:t>Click to edit Master text styles</a:t>
            </a:r>
          </a:p>
          <a:p>
            <a:pPr lvl="1"/>
            <a:r>
              <a:rPr lang="de-AT" noProof="0" smtClean="0"/>
              <a:t>Second level</a:t>
            </a:r>
          </a:p>
          <a:p>
            <a:pPr lvl="2"/>
            <a:r>
              <a:rPr lang="de-AT" noProof="0" smtClean="0"/>
              <a:t>Third level</a:t>
            </a:r>
          </a:p>
          <a:p>
            <a:pPr lvl="3"/>
            <a:r>
              <a:rPr lang="de-AT" noProof="0" smtClean="0"/>
              <a:t>Fourth level</a:t>
            </a:r>
          </a:p>
          <a:p>
            <a:pPr lvl="4"/>
            <a:r>
              <a:rPr lang="de-AT" noProof="0" smtClean="0"/>
              <a:t>Fifth level</a:t>
            </a:r>
            <a:endParaRPr 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E4DD153-3AD9-4B4C-ADC1-E3209ADF6711}" type="slidenum">
              <a:rPr lang="en-US" altLang="en-US"/>
              <a:pPr/>
              <a:t>‹#›</a:t>
            </a:fld>
            <a:endParaRPr lang="en-US" altLang="en-US"/>
          </a:p>
        </p:txBody>
      </p:sp>
    </p:spTree>
    <p:extLst>
      <p:ext uri="{BB962C8B-B14F-4D97-AF65-F5344CB8AC3E}">
        <p14:creationId xmlns:p14="http://schemas.microsoft.com/office/powerpoint/2010/main" val="40052407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ea typeface="ＭＳ Ｐゴシック" pitchFamily="34" charset="-128"/>
              </a:rPr>
              <a:t>Importance of correcting!</a:t>
            </a:r>
          </a:p>
          <a:p>
            <a:pPr eaLnBrk="1" hangingPunct="1">
              <a:spcBef>
                <a:spcPct val="0"/>
              </a:spcBef>
            </a:pPr>
            <a:r>
              <a:rPr lang="en-US" altLang="en-US" i="1" smtClean="0">
                <a:ea typeface="ＭＳ Ｐゴシック" pitchFamily="34" charset="-128"/>
              </a:rPr>
              <a:t>The salmon was shown a series of photographs depicting human individuals in social situations. The salmon was asked to determine what emotion the individual in the photo must have been experiencing.”</a:t>
            </a:r>
          </a:p>
          <a:p>
            <a:pPr eaLnBrk="1" hangingPunct="1">
              <a:spcBef>
                <a:spcPct val="0"/>
              </a:spcBef>
            </a:pPr>
            <a:endParaRPr lang="en-US" altLang="en-US" i="1" smtClean="0">
              <a:ea typeface="ＭＳ Ｐゴシック" pitchFamily="34" charset="-128"/>
            </a:endParaRPr>
          </a:p>
          <a:p>
            <a:pPr eaLnBrk="1" hangingPunct="1">
              <a:spcBef>
                <a:spcPct val="0"/>
              </a:spcBef>
            </a:pPr>
            <a:r>
              <a:rPr lang="en-US" altLang="en-US" i="1" smtClean="0">
                <a:ea typeface="ＭＳ Ｐゴシック" pitchFamily="34" charset="-128"/>
              </a:rPr>
              <a:t>Are falso positives or false negatives more dangerous? Bennett argues false positives are more dangerous.</a:t>
            </a:r>
            <a:endParaRPr lang="en-US" altLang="en-US" smtClean="0">
              <a:ea typeface="ＭＳ Ｐゴシック" pitchFamily="34" charset="-128"/>
            </a:endParaRP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DDF11F6-73F7-4AC2-A3C2-8442B6208737}" type="slidenum">
              <a:rPr lang="en-US" altLang="en-US" sz="1200"/>
              <a:pPr eaLnBrk="1" hangingPunct="1"/>
              <a:t>8</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129" name="Shape 4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a:spcBef>
                <a:spcPct val="0"/>
              </a:spcBef>
            </a:pPr>
            <a:r>
              <a:rPr lang="en-GB" altLang="en-US" smtClean="0">
                <a:ea typeface="ＭＳ Ｐゴシック" pitchFamily="34" charset="-128"/>
              </a:rPr>
              <a:t>Therefore, the results are NOT the same as the data.</a:t>
            </a:r>
          </a:p>
          <a:p>
            <a:pPr>
              <a:spcBef>
                <a:spcPct val="0"/>
              </a:spcBef>
            </a:pPr>
            <a:r>
              <a:rPr lang="en-GB" altLang="en-US" smtClean="0">
                <a:ea typeface="ＭＳ Ｐゴシック" pitchFamily="34" charset="-128"/>
              </a:rPr>
              <a:t>This is not inherently a bad thing, of course.</a:t>
            </a:r>
          </a:p>
          <a:p>
            <a:pPr>
              <a:spcBef>
                <a:spcPct val="0"/>
              </a:spcBef>
            </a:pPr>
            <a:r>
              <a:rPr lang="en-GB" altLang="en-US" smtClean="0">
                <a:ea typeface="ＭＳ Ｐゴシック" pitchFamily="34" charset="-128"/>
              </a:rPr>
              <a:t>But ideally, the results should represent faithfully some aspect of the data, without distortion.</a:t>
            </a:r>
            <a:endParaRPr lang="en-US" altLang="en-US" smtClean="0">
              <a:ea typeface="ＭＳ Ｐゴシック" pitchFamily="34" charset="-128"/>
            </a:endParaRPr>
          </a:p>
        </p:txBody>
      </p:sp>
      <p:sp>
        <p:nvSpPr>
          <p:cNvPr id="48130" name="Shape 44"/>
          <p:cNvSpPr>
            <a:spLocks noGrp="1" noRot="1" noChangeAspect="1" noTextEdit="1"/>
          </p:cNvSpPr>
          <p:nvPr>
            <p:ph type="sldImg" idx="2"/>
          </p:nvPr>
        </p:nvSpPr>
        <p:spPr bwMode="auto">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0177" name="Shape 50"/>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a:spcBef>
                <a:spcPct val="0"/>
              </a:spcBef>
            </a:pPr>
            <a:r>
              <a:rPr lang="en-GB" altLang="en-US" smtClean="0">
                <a:ea typeface="ＭＳ Ｐゴシック" pitchFamily="34" charset="-128"/>
              </a:rPr>
              <a:t>Double dipping is something we must be careful to avoid when we perform selective analyses. </a:t>
            </a:r>
          </a:p>
          <a:p>
            <a:pPr>
              <a:spcBef>
                <a:spcPct val="0"/>
              </a:spcBef>
            </a:pPr>
            <a:r>
              <a:rPr lang="en-GB" altLang="en-US" smtClean="0">
                <a:ea typeface="ＭＳ Ｐゴシック" pitchFamily="34" charset="-128"/>
              </a:rPr>
              <a:t>It arises when there is a dependency between our selection criteria and the statistics performed on the data</a:t>
            </a:r>
          </a:p>
          <a:p>
            <a:pPr>
              <a:spcBef>
                <a:spcPct val="0"/>
              </a:spcBef>
            </a:pPr>
            <a:r>
              <a:rPr lang="en-GB" altLang="en-US" smtClean="0">
                <a:ea typeface="ＭＳ Ｐゴシック" pitchFamily="34" charset="-128"/>
              </a:rPr>
              <a:t>This can seriously distort the result, and can lead you to completely spurious conclusions, as I am about to show you</a:t>
            </a:r>
            <a:endParaRPr lang="en-US" altLang="en-US" smtClean="0">
              <a:ea typeface="ＭＳ Ｐゴシック" pitchFamily="34" charset="-128"/>
            </a:endParaRPr>
          </a:p>
        </p:txBody>
      </p:sp>
      <p:sp>
        <p:nvSpPr>
          <p:cNvPr id="50178" name="Shape 51"/>
          <p:cNvSpPr>
            <a:spLocks noGrp="1" noRot="1" noChangeAspect="1" noTextEdit="1"/>
          </p:cNvSpPr>
          <p:nvPr>
            <p:ph type="sldImg" idx="2"/>
          </p:nvPr>
        </p:nvSpPr>
        <p:spPr bwMode="auto">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5" name="Shape 6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a:spcBef>
                <a:spcPct val="0"/>
              </a:spcBef>
            </a:pPr>
            <a:r>
              <a:rPr lang="en-GB" altLang="en-US" dirty="0" smtClean="0">
                <a:ea typeface="ＭＳ Ｐゴシック" pitchFamily="34" charset="-128"/>
              </a:rPr>
              <a:t>Imagine a generic fMRI experiment. </a:t>
            </a:r>
          </a:p>
        </p:txBody>
      </p:sp>
      <p:sp>
        <p:nvSpPr>
          <p:cNvPr id="52226" name="Shape 63"/>
          <p:cNvSpPr>
            <a:spLocks noGrp="1" noRot="1" noChangeAspect="1" noTextEdit="1"/>
          </p:cNvSpPr>
          <p:nvPr>
            <p:ph type="sldImg" idx="2"/>
          </p:nvPr>
        </p:nvSpPr>
        <p:spPr bwMode="auto">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4273" name="Shape 68"/>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defTabSz="914400" eaLnBrk="1" hangingPunct="1">
              <a:spcBef>
                <a:spcPct val="0"/>
              </a:spcBef>
            </a:pPr>
            <a:r>
              <a:rPr lang="en-GB" altLang="en-US" smtClean="0">
                <a:ea typeface="ＭＳ Ｐゴシック" pitchFamily="34" charset="-128"/>
              </a:rPr>
              <a:t>First step in our analysis is to select a brain region </a:t>
            </a:r>
            <a:r>
              <a:rPr lang="en-US" altLang="en-US" sz="1100" smtClean="0">
                <a:solidFill>
                  <a:srgbClr val="000000"/>
                </a:solidFill>
                <a:ea typeface="ＭＳ Ｐゴシック" pitchFamily="34" charset="-128"/>
              </a:rPr>
              <a:t>which we think is relevant to the task – our ROI.</a:t>
            </a:r>
          </a:p>
          <a:p>
            <a:pPr defTabSz="914400" eaLnBrk="1" hangingPunct="1">
              <a:spcBef>
                <a:spcPct val="0"/>
              </a:spcBef>
            </a:pPr>
            <a:endParaRPr lang="en-US" altLang="en-US" sz="1100" smtClean="0">
              <a:solidFill>
                <a:srgbClr val="000000"/>
              </a:solidFill>
              <a:ea typeface="ＭＳ Ｐゴシック" pitchFamily="34" charset="-128"/>
            </a:endParaRPr>
          </a:p>
          <a:p>
            <a:pPr defTabSz="914400" eaLnBrk="1" hangingPunct="1">
              <a:spcBef>
                <a:spcPct val="0"/>
              </a:spcBef>
            </a:pPr>
            <a:r>
              <a:rPr lang="en-US" altLang="en-US" sz="1100" smtClean="0">
                <a:solidFill>
                  <a:srgbClr val="000000"/>
                </a:solidFill>
                <a:ea typeface="ＭＳ Ｐゴシック" pitchFamily="34" charset="-128"/>
              </a:rPr>
              <a:t>We look at the whole brain and do a contrast to find which areas had significantly greater activation in conditions A than an control condition</a:t>
            </a:r>
          </a:p>
          <a:p>
            <a:pPr defTabSz="914400" eaLnBrk="1" hangingPunct="1">
              <a:spcBef>
                <a:spcPct val="0"/>
              </a:spcBef>
            </a:pPr>
            <a:r>
              <a:rPr lang="en-US" altLang="en-US" sz="1100" smtClean="0">
                <a:solidFill>
                  <a:srgbClr val="000000"/>
                </a:solidFill>
                <a:ea typeface="ＭＳ Ｐゴシック" pitchFamily="34" charset="-128"/>
              </a:rPr>
              <a:t>Now we perform further analysis on only the voxels within the region of interest.</a:t>
            </a:r>
          </a:p>
          <a:p>
            <a:pPr defTabSz="914400" eaLnBrk="1" hangingPunct="1">
              <a:spcBef>
                <a:spcPct val="0"/>
              </a:spcBef>
            </a:pPr>
            <a:endParaRPr lang="en-US" altLang="en-US" sz="1100" smtClean="0">
              <a:solidFill>
                <a:srgbClr val="000000"/>
              </a:solidFill>
              <a:ea typeface="ＭＳ Ｐゴシック" pitchFamily="34" charset="-128"/>
            </a:endParaRPr>
          </a:p>
          <a:p>
            <a:pPr defTabSz="914400">
              <a:spcBef>
                <a:spcPct val="0"/>
              </a:spcBef>
            </a:pPr>
            <a:r>
              <a:rPr lang="en-GB" altLang="en-US" smtClean="0">
                <a:ea typeface="ＭＳ Ｐゴシック" pitchFamily="34" charset="-128"/>
              </a:rPr>
              <a:t>and compare the difference in activation in this region between two conditions, A and B.</a:t>
            </a:r>
          </a:p>
          <a:p>
            <a:pPr defTabSz="914400">
              <a:spcBef>
                <a:spcPct val="0"/>
              </a:spcBef>
            </a:pPr>
            <a:endParaRPr lang="en-GB" altLang="en-US" smtClean="0">
              <a:ea typeface="ＭＳ Ｐゴシック" pitchFamily="34" charset="-128"/>
            </a:endParaRPr>
          </a:p>
          <a:p>
            <a:pPr defTabSz="914400" eaLnBrk="1" hangingPunct="1">
              <a:spcBef>
                <a:spcPct val="0"/>
              </a:spcBef>
            </a:pPr>
            <a:endParaRPr lang="en-US" altLang="en-US" sz="1100" smtClean="0">
              <a:solidFill>
                <a:srgbClr val="000000"/>
              </a:solidFill>
              <a:ea typeface="ＭＳ Ｐゴシック" pitchFamily="34" charset="-128"/>
            </a:endParaRPr>
          </a:p>
          <a:p>
            <a:pPr defTabSz="914400">
              <a:spcBef>
                <a:spcPct val="0"/>
              </a:spcBef>
            </a:pPr>
            <a:endParaRPr lang="en-US" altLang="en-US" smtClean="0">
              <a:ea typeface="ＭＳ Ｐゴシック" pitchFamily="34" charset="-128"/>
            </a:endParaRPr>
          </a:p>
        </p:txBody>
      </p:sp>
      <p:sp>
        <p:nvSpPr>
          <p:cNvPr id="54274" name="Shape 69"/>
          <p:cNvSpPr>
            <a:spLocks noGrp="1" noRot="1" noChangeAspect="1" noTextEdit="1"/>
          </p:cNvSpPr>
          <p:nvPr>
            <p:ph type="sldImg" idx="2"/>
          </p:nvPr>
        </p:nvSpPr>
        <p:spPr bwMode="auto">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6321" name="Shape 7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defTabSz="914400" eaLnBrk="1" hangingPunct="1">
              <a:spcBef>
                <a:spcPct val="0"/>
              </a:spcBef>
            </a:pPr>
            <a:r>
              <a:rPr lang="en-GB" altLang="en-US" smtClean="0">
                <a:ea typeface="ＭＳ Ｐゴシック" pitchFamily="34" charset="-128"/>
              </a:rPr>
              <a:t>Can you see how this analysis could be circular?</a:t>
            </a:r>
          </a:p>
          <a:p>
            <a:pPr defTabSz="914400" eaLnBrk="1" hangingPunct="1">
              <a:spcBef>
                <a:spcPct val="0"/>
              </a:spcBef>
            </a:pPr>
            <a:r>
              <a:rPr lang="en-GB" altLang="en-US" smtClean="0">
                <a:ea typeface="ＭＳ Ｐゴシック" pitchFamily="34" charset="-128"/>
              </a:rPr>
              <a:t>We used the same data to decide our ROI and to analyse the response within that ROI.</a:t>
            </a:r>
          </a:p>
          <a:p>
            <a:pPr defTabSz="914400" eaLnBrk="1" hangingPunct="1">
              <a:spcBef>
                <a:spcPct val="0"/>
              </a:spcBef>
            </a:pPr>
            <a:endParaRPr lang="en-GB" altLang="en-US" smtClean="0">
              <a:ea typeface="ＭＳ Ｐゴシック" pitchFamily="34" charset="-128"/>
            </a:endParaRPr>
          </a:p>
          <a:p>
            <a:pPr defTabSz="914400" eaLnBrk="1" hangingPunct="1">
              <a:spcBef>
                <a:spcPct val="0"/>
              </a:spcBef>
            </a:pPr>
            <a:r>
              <a:rPr lang="en-GB" altLang="en-US" smtClean="0">
                <a:ea typeface="ＭＳ Ｐゴシック" pitchFamily="34" charset="-128"/>
              </a:rPr>
              <a:t>Of course we are likely to find greater activation for condition A than for B, because we asked for voxels where A was significantly more active than the control condition.</a:t>
            </a:r>
          </a:p>
          <a:p>
            <a:pPr defTabSz="914400" eaLnBrk="1" hangingPunct="1">
              <a:spcBef>
                <a:spcPct val="0"/>
              </a:spcBef>
            </a:pPr>
            <a:endParaRPr lang="en-GB" altLang="en-US" smtClean="0">
              <a:ea typeface="ＭＳ Ｐゴシック" pitchFamily="34" charset="-128"/>
            </a:endParaRPr>
          </a:p>
          <a:p>
            <a:pPr defTabSz="914400" eaLnBrk="1" hangingPunct="1">
              <a:spcBef>
                <a:spcPct val="0"/>
              </a:spcBef>
            </a:pPr>
            <a:endParaRPr lang="en-GB" altLang="en-US" smtClean="0">
              <a:ea typeface="ＭＳ Ｐゴシック" pitchFamily="34" charset="-128"/>
            </a:endParaRPr>
          </a:p>
        </p:txBody>
      </p:sp>
      <p:sp>
        <p:nvSpPr>
          <p:cNvPr id="56322" name="Shape 74"/>
          <p:cNvSpPr>
            <a:spLocks noGrp="1" noRot="1" noChangeAspect="1" noTextEdit="1"/>
          </p:cNvSpPr>
          <p:nvPr>
            <p:ph type="sldImg" idx="2"/>
          </p:nvPr>
        </p:nvSpPr>
        <p:spPr bwMode="auto">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8369" name="Shape 90"/>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defTabSz="914400" eaLnBrk="1" hangingPunct="1">
              <a:spcBef>
                <a:spcPct val="0"/>
              </a:spcBef>
            </a:pPr>
            <a:r>
              <a:rPr lang="en-US" altLang="en-US" sz="1100" smtClean="0">
                <a:solidFill>
                  <a:srgbClr val="000000"/>
                </a:solidFill>
                <a:ea typeface="ＭＳ Ｐゴシック" pitchFamily="34" charset="-128"/>
              </a:rPr>
              <a:t>Let</a:t>
            </a:r>
            <a:r>
              <a:rPr lang="ja-JP" altLang="en-US" sz="1100" smtClean="0">
                <a:solidFill>
                  <a:srgbClr val="000000"/>
                </a:solidFill>
                <a:ea typeface="ＭＳ Ｐゴシック" pitchFamily="34" charset="-128"/>
              </a:rPr>
              <a:t>’</a:t>
            </a:r>
            <a:r>
              <a:rPr lang="en-US" altLang="ja-JP" sz="1100" smtClean="0">
                <a:solidFill>
                  <a:srgbClr val="000000"/>
                </a:solidFill>
                <a:ea typeface="ＭＳ Ｐゴシック" pitchFamily="34" charset="-128"/>
              </a:rPr>
              <a:t>s examine more explicitly how double dipping can bias results: the following slides are based on simulated data from </a:t>
            </a:r>
          </a:p>
          <a:p>
            <a:pPr defTabSz="914400" eaLnBrk="1" hangingPunct="1">
              <a:spcBef>
                <a:spcPct val="0"/>
              </a:spcBef>
            </a:pPr>
            <a:r>
              <a:rPr lang="en-US" altLang="en-US" sz="1100" smtClean="0">
                <a:solidFill>
                  <a:srgbClr val="000000"/>
                </a:solidFill>
                <a:ea typeface="ＭＳ Ｐゴシック" pitchFamily="34" charset="-128"/>
              </a:rPr>
              <a:t>If the data were perfect and noise-free, then our result of our ROI showing greater activation in A than in B could be perfectly valid.</a:t>
            </a:r>
          </a:p>
          <a:p>
            <a:pPr defTabSz="914400" eaLnBrk="1" hangingPunct="1">
              <a:spcBef>
                <a:spcPct val="0"/>
              </a:spcBef>
            </a:pPr>
            <a:r>
              <a:rPr lang="en-US" altLang="en-US" sz="1100" smtClean="0">
                <a:solidFill>
                  <a:srgbClr val="000000"/>
                </a:solidFill>
                <a:ea typeface="ＭＳ Ｐゴシック" pitchFamily="34" charset="-128"/>
              </a:rPr>
              <a:t>However this is obviously not the case. Data contain noise.</a:t>
            </a:r>
          </a:p>
          <a:p>
            <a:pPr defTabSz="914400" eaLnBrk="1" hangingPunct="1">
              <a:spcBef>
                <a:spcPct val="0"/>
              </a:spcBef>
            </a:pPr>
            <a:endParaRPr lang="en-US" altLang="en-US" sz="1100" smtClean="0">
              <a:solidFill>
                <a:srgbClr val="000000"/>
              </a:solidFill>
              <a:ea typeface="ＭＳ Ｐゴシック" pitchFamily="34" charset="-128"/>
            </a:endParaRPr>
          </a:p>
          <a:p>
            <a:pPr defTabSz="914400" eaLnBrk="1" hangingPunct="1">
              <a:spcBef>
                <a:spcPct val="0"/>
              </a:spcBef>
            </a:pPr>
            <a:r>
              <a:rPr lang="en-US" altLang="en-US" sz="1100" smtClean="0">
                <a:solidFill>
                  <a:srgbClr val="000000"/>
                </a:solidFill>
                <a:ea typeface="ＭＳ Ｐゴシック" pitchFamily="34" charset="-128"/>
              </a:rPr>
              <a:t>Imagine looking at the activation in a single voxel to condition A and Ctrl</a:t>
            </a:r>
          </a:p>
          <a:p>
            <a:pPr defTabSz="914400" eaLnBrk="1" hangingPunct="1">
              <a:spcBef>
                <a:spcPct val="0"/>
              </a:spcBef>
            </a:pPr>
            <a:r>
              <a:rPr lang="en-US" altLang="en-US" sz="1100" smtClean="0">
                <a:solidFill>
                  <a:srgbClr val="000000"/>
                </a:solidFill>
                <a:ea typeface="ＭＳ Ｐゴシック" pitchFamily="34" charset="-128"/>
              </a:rPr>
              <a:t>On the left is the </a:t>
            </a:r>
            <a:r>
              <a:rPr lang="ja-JP" altLang="en-US" sz="1100" smtClean="0">
                <a:solidFill>
                  <a:srgbClr val="000000"/>
                </a:solidFill>
                <a:ea typeface="ＭＳ Ｐゴシック" pitchFamily="34" charset="-128"/>
              </a:rPr>
              <a:t>“</a:t>
            </a:r>
            <a:r>
              <a:rPr lang="en-US" altLang="ja-JP" sz="1100" smtClean="0">
                <a:solidFill>
                  <a:srgbClr val="000000"/>
                </a:solidFill>
                <a:ea typeface="ＭＳ Ｐゴシック" pitchFamily="34" charset="-128"/>
              </a:rPr>
              <a:t>true</a:t>
            </a:r>
            <a:r>
              <a:rPr lang="ja-JP" altLang="en-US" sz="1100" smtClean="0">
                <a:solidFill>
                  <a:srgbClr val="000000"/>
                </a:solidFill>
                <a:ea typeface="ＭＳ Ｐゴシック" pitchFamily="34" charset="-128"/>
              </a:rPr>
              <a:t>”</a:t>
            </a:r>
            <a:r>
              <a:rPr lang="en-US" altLang="ja-JP" sz="1100" smtClean="0">
                <a:solidFill>
                  <a:srgbClr val="000000"/>
                </a:solidFill>
                <a:ea typeface="ＭＳ Ｐゴシック" pitchFamily="34" charset="-128"/>
              </a:rPr>
              <a:t> activation in this voxel – not very different. Including the effect of noise could give us significantly greater activation in A.</a:t>
            </a:r>
          </a:p>
          <a:p>
            <a:pPr defTabSz="914400" eaLnBrk="1" hangingPunct="1">
              <a:spcBef>
                <a:spcPct val="0"/>
              </a:spcBef>
            </a:pPr>
            <a:r>
              <a:rPr lang="en-US" altLang="en-US" sz="1100" smtClean="0">
                <a:solidFill>
                  <a:srgbClr val="000000"/>
                </a:solidFill>
                <a:ea typeface="ＭＳ Ｐゴシック" pitchFamily="34" charset="-128"/>
              </a:rPr>
              <a:t>Therefore we include this voxel in the ROI. </a:t>
            </a:r>
          </a:p>
          <a:p>
            <a:pPr defTabSz="914400" eaLnBrk="1" hangingPunct="1">
              <a:spcBef>
                <a:spcPct val="0"/>
              </a:spcBef>
            </a:pPr>
            <a:endParaRPr lang="en-US" altLang="en-US" sz="1100" smtClean="0">
              <a:solidFill>
                <a:srgbClr val="000000"/>
              </a:solidFill>
              <a:ea typeface="ＭＳ Ｐゴシック" pitchFamily="34" charset="-128"/>
            </a:endParaRPr>
          </a:p>
        </p:txBody>
      </p:sp>
      <p:sp>
        <p:nvSpPr>
          <p:cNvPr id="58370" name="Shape 91"/>
          <p:cNvSpPr>
            <a:spLocks noGrp="1" noRot="1" noChangeAspect="1" noTextEdit="1"/>
          </p:cNvSpPr>
          <p:nvPr>
            <p:ph type="sldImg" idx="2"/>
          </p:nvPr>
        </p:nvSpPr>
        <p:spPr bwMode="auto">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0417" name="Shape 90"/>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defTabSz="914400" eaLnBrk="1" hangingPunct="1">
              <a:spcBef>
                <a:spcPct val="0"/>
              </a:spcBef>
            </a:pPr>
            <a:r>
              <a:rPr lang="en-US" altLang="en-US" sz="1100" smtClean="0">
                <a:solidFill>
                  <a:srgbClr val="000000"/>
                </a:solidFill>
                <a:ea typeface="ＭＳ Ｐゴシック" pitchFamily="34" charset="-128"/>
              </a:rPr>
              <a:t>Now we calculate the average timecourse in this ROI for conditions A and B, and fit the GLM .</a:t>
            </a:r>
          </a:p>
          <a:p>
            <a:pPr defTabSz="914400" eaLnBrk="1" hangingPunct="1">
              <a:spcBef>
                <a:spcPct val="0"/>
              </a:spcBef>
            </a:pPr>
            <a:endParaRPr lang="en-US" altLang="en-US" sz="1100" smtClean="0">
              <a:solidFill>
                <a:srgbClr val="000000"/>
              </a:solidFill>
              <a:ea typeface="ＭＳ Ｐゴシック" pitchFamily="34" charset="-128"/>
            </a:endParaRPr>
          </a:p>
          <a:p>
            <a:pPr defTabSz="914400" eaLnBrk="1" hangingPunct="1">
              <a:spcBef>
                <a:spcPct val="0"/>
              </a:spcBef>
            </a:pPr>
            <a:r>
              <a:rPr lang="en-US" altLang="en-US" sz="1100" smtClean="0">
                <a:solidFill>
                  <a:srgbClr val="000000"/>
                </a:solidFill>
                <a:ea typeface="ＭＳ Ｐゴシック" pitchFamily="34" charset="-128"/>
              </a:rPr>
              <a:t>We have overestimated the difference in activation by overfitting our ROI.</a:t>
            </a:r>
          </a:p>
          <a:p>
            <a:pPr defTabSz="914400" eaLnBrk="1" hangingPunct="1">
              <a:spcBef>
                <a:spcPct val="0"/>
              </a:spcBef>
            </a:pPr>
            <a:endParaRPr lang="en-US" altLang="en-US" sz="1100" smtClean="0">
              <a:solidFill>
                <a:srgbClr val="000000"/>
              </a:solidFill>
              <a:ea typeface="ＭＳ Ｐゴシック" pitchFamily="34" charset="-128"/>
            </a:endParaRPr>
          </a:p>
          <a:p>
            <a:pPr defTabSz="914400" eaLnBrk="1" hangingPunct="1">
              <a:spcBef>
                <a:spcPct val="0"/>
              </a:spcBef>
            </a:pPr>
            <a:r>
              <a:rPr lang="en-US" altLang="en-US" sz="1100" smtClean="0">
                <a:solidFill>
                  <a:srgbClr val="000000"/>
                </a:solidFill>
                <a:ea typeface="ＭＳ Ｐゴシック" pitchFamily="34" charset="-128"/>
              </a:rPr>
              <a:t>In general, we can average over many instances to reduce the effect of noise. However, if we use the same data to choose an ROI as in selective analysis, we are including the same noise.  We cannot separate out noise and signal.</a:t>
            </a:r>
          </a:p>
          <a:p>
            <a:pPr defTabSz="914400">
              <a:spcBef>
                <a:spcPct val="0"/>
              </a:spcBef>
            </a:pPr>
            <a:endParaRPr lang="en-GB" altLang="en-US" smtClean="0">
              <a:ea typeface="ＭＳ Ｐゴシック" pitchFamily="34" charset="-128"/>
            </a:endParaRPr>
          </a:p>
          <a:p>
            <a:pPr defTabSz="914400">
              <a:spcBef>
                <a:spcPct val="0"/>
              </a:spcBef>
            </a:pPr>
            <a:r>
              <a:rPr lang="en-GB" altLang="en-US" smtClean="0">
                <a:ea typeface="ＭＳ Ｐゴシック" pitchFamily="34" charset="-128"/>
              </a:rPr>
              <a:t>Here, the same noise for our data for condition A contributes to our ROI and our GLM parameter estimates.</a:t>
            </a:r>
            <a:endParaRPr lang="en-US" altLang="en-US" smtClean="0">
              <a:ea typeface="ＭＳ Ｐゴシック" pitchFamily="34" charset="-128"/>
            </a:endParaRPr>
          </a:p>
        </p:txBody>
      </p:sp>
      <p:sp>
        <p:nvSpPr>
          <p:cNvPr id="60418" name="Shape 91"/>
          <p:cNvSpPr>
            <a:spLocks noGrp="1" noRot="1" noChangeAspect="1" noTextEdit="1"/>
          </p:cNvSpPr>
          <p:nvPr>
            <p:ph type="sldImg" idx="2"/>
          </p:nvPr>
        </p:nvSpPr>
        <p:spPr bwMode="auto">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2465" name="Shape 90"/>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defTabSz="914400" eaLnBrk="1" hangingPunct="1">
              <a:spcBef>
                <a:spcPct val="0"/>
              </a:spcBef>
            </a:pPr>
            <a:r>
              <a:rPr lang="en-US" altLang="en-US" sz="1100" dirty="0" smtClean="0">
                <a:solidFill>
                  <a:srgbClr val="000000"/>
                </a:solidFill>
                <a:ea typeface="ＭＳ Ｐゴシック" pitchFamily="34" charset="-128"/>
              </a:rPr>
              <a:t>The solution is to use different data for estimating the ROI and for selective analysis within that ROI.</a:t>
            </a:r>
          </a:p>
          <a:p>
            <a:pPr defTabSz="914400" eaLnBrk="1" hangingPunct="1">
              <a:spcBef>
                <a:spcPct val="0"/>
              </a:spcBef>
            </a:pPr>
            <a:endParaRPr lang="en-US" altLang="en-US" sz="1100" dirty="0" smtClean="0">
              <a:solidFill>
                <a:srgbClr val="000000"/>
              </a:solidFill>
              <a:ea typeface="ＭＳ Ｐゴシック" pitchFamily="34" charset="-128"/>
            </a:endParaRPr>
          </a:p>
          <a:p>
            <a:pPr defTabSz="914400" eaLnBrk="1" hangingPunct="1">
              <a:spcBef>
                <a:spcPct val="0"/>
              </a:spcBef>
            </a:pPr>
            <a:r>
              <a:rPr lang="en-US" altLang="en-US" sz="1100" dirty="0" smtClean="0">
                <a:solidFill>
                  <a:srgbClr val="000000"/>
                </a:solidFill>
                <a:ea typeface="ＭＳ Ｐゴシック" pitchFamily="34" charset="-128"/>
              </a:rPr>
              <a:t>A problem with this is you are</a:t>
            </a:r>
            <a:r>
              <a:rPr lang="en-US" altLang="en-US" sz="1100" baseline="0" dirty="0" smtClean="0">
                <a:solidFill>
                  <a:srgbClr val="000000"/>
                </a:solidFill>
                <a:ea typeface="ＭＳ Ｐゴシック" pitchFamily="34" charset="-128"/>
              </a:rPr>
              <a:t> losing power by partitioning the data in this way.</a:t>
            </a:r>
            <a:endParaRPr lang="en-US" altLang="en-US" sz="1100" dirty="0" smtClean="0">
              <a:solidFill>
                <a:srgbClr val="000000"/>
              </a:solidFill>
              <a:ea typeface="ＭＳ Ｐゴシック" pitchFamily="34" charset="-128"/>
            </a:endParaRPr>
          </a:p>
          <a:p>
            <a:pPr defTabSz="914400" eaLnBrk="1" hangingPunct="1">
              <a:spcBef>
                <a:spcPct val="0"/>
              </a:spcBef>
            </a:pPr>
            <a:endParaRPr lang="en-US" altLang="en-US" sz="1100" dirty="0" smtClean="0">
              <a:solidFill>
                <a:srgbClr val="000000"/>
              </a:solidFill>
              <a:ea typeface="ＭＳ Ｐゴシック" pitchFamily="34" charset="-128"/>
            </a:endParaRPr>
          </a:p>
          <a:p>
            <a:pPr defTabSz="914400" eaLnBrk="1" hangingPunct="1">
              <a:spcBef>
                <a:spcPct val="0"/>
              </a:spcBef>
            </a:pPr>
            <a:endParaRPr lang="en-US" altLang="en-US" sz="1100" dirty="0" smtClean="0">
              <a:solidFill>
                <a:srgbClr val="000000"/>
              </a:solidFill>
              <a:ea typeface="ＭＳ Ｐゴシック" pitchFamily="34" charset="-128"/>
            </a:endParaRPr>
          </a:p>
          <a:p>
            <a:pPr defTabSz="914400" eaLnBrk="1" hangingPunct="1">
              <a:spcBef>
                <a:spcPct val="0"/>
              </a:spcBef>
            </a:pPr>
            <a:endParaRPr lang="en-US" altLang="en-US" sz="1100" dirty="0" smtClean="0">
              <a:solidFill>
                <a:srgbClr val="000000"/>
              </a:solidFill>
              <a:ea typeface="ＭＳ Ｐゴシック" pitchFamily="34" charset="-128"/>
            </a:endParaRPr>
          </a:p>
          <a:p>
            <a:pPr defTabSz="914400" eaLnBrk="1" hangingPunct="1">
              <a:spcBef>
                <a:spcPct val="0"/>
              </a:spcBef>
            </a:pPr>
            <a:endParaRPr lang="en-US" altLang="en-US" sz="1100" dirty="0" smtClean="0">
              <a:solidFill>
                <a:srgbClr val="000000"/>
              </a:solidFill>
              <a:ea typeface="ＭＳ Ｐゴシック" pitchFamily="34" charset="-128"/>
            </a:endParaRPr>
          </a:p>
          <a:p>
            <a:pPr defTabSz="914400">
              <a:spcBef>
                <a:spcPct val="0"/>
              </a:spcBef>
            </a:pPr>
            <a:endParaRPr lang="en-US" altLang="en-US" dirty="0" smtClean="0">
              <a:ea typeface="ＭＳ Ｐゴシック" pitchFamily="34" charset="-128"/>
            </a:endParaRPr>
          </a:p>
        </p:txBody>
      </p:sp>
      <p:sp>
        <p:nvSpPr>
          <p:cNvPr id="62466" name="Shape 91"/>
          <p:cNvSpPr>
            <a:spLocks noGrp="1" noRot="1" noChangeAspect="1" noTextEdit="1"/>
          </p:cNvSpPr>
          <p:nvPr>
            <p:ph type="sldImg" idx="2"/>
          </p:nvPr>
        </p:nvSpPr>
        <p:spPr bwMode="auto">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4513" name="Shape 90"/>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defTabSz="914400" eaLnBrk="1" hangingPunct="1">
              <a:spcBef>
                <a:spcPct val="0"/>
              </a:spcBef>
            </a:pPr>
            <a:r>
              <a:rPr lang="en-US" altLang="en-US" sz="1100" dirty="0" smtClean="0">
                <a:solidFill>
                  <a:srgbClr val="000000"/>
                </a:solidFill>
                <a:ea typeface="ＭＳ Ｐゴシック" pitchFamily="34" charset="-128"/>
              </a:rPr>
              <a:t>Wait, surely we can avoid the problem if we </a:t>
            </a:r>
            <a:r>
              <a:rPr lang="en-US" altLang="en-US" sz="1100" dirty="0" err="1" smtClean="0">
                <a:solidFill>
                  <a:srgbClr val="000000"/>
                </a:solidFill>
                <a:ea typeface="ＭＳ Ｐゴシック" pitchFamily="34" charset="-128"/>
              </a:rPr>
              <a:t>didn</a:t>
            </a:r>
            <a:r>
              <a:rPr lang="ja-JP" altLang="en-US" sz="1100" dirty="0" smtClean="0">
                <a:solidFill>
                  <a:srgbClr val="000000"/>
                </a:solidFill>
                <a:ea typeface="ＭＳ Ｐゴシック" pitchFamily="34" charset="-128"/>
              </a:rPr>
              <a:t>’</a:t>
            </a:r>
            <a:r>
              <a:rPr lang="en-US" altLang="ja-JP" sz="1100" dirty="0" smtClean="0">
                <a:solidFill>
                  <a:srgbClr val="000000"/>
                </a:solidFill>
                <a:ea typeface="ＭＳ Ｐゴシック" pitchFamily="34" charset="-128"/>
              </a:rPr>
              <a:t>t use such related contrasts for the ROI and the SA?</a:t>
            </a:r>
          </a:p>
          <a:p>
            <a:pPr defTabSz="914400" eaLnBrk="1" hangingPunct="1">
              <a:spcBef>
                <a:spcPct val="0"/>
              </a:spcBef>
            </a:pPr>
            <a:endParaRPr lang="en-US" altLang="ja-JP" sz="1100" dirty="0" smtClean="0">
              <a:solidFill>
                <a:srgbClr val="000000"/>
              </a:solidFill>
              <a:ea typeface="ＭＳ Ｐゴシック" pitchFamily="34" charset="-128"/>
            </a:endParaRPr>
          </a:p>
          <a:p>
            <a:pPr defTabSz="914400" eaLnBrk="1" hangingPunct="1">
              <a:spcBef>
                <a:spcPct val="0"/>
              </a:spcBef>
            </a:pPr>
            <a:r>
              <a:rPr lang="en-US" altLang="ja-JP" sz="1100" dirty="0" smtClean="0">
                <a:solidFill>
                  <a:srgbClr val="000000"/>
                </a:solidFill>
                <a:ea typeface="ＭＳ Ｐゴシック" pitchFamily="34" charset="-128"/>
              </a:rPr>
              <a:t>If you can show the</a:t>
            </a:r>
            <a:r>
              <a:rPr lang="en-US" altLang="ja-JP" sz="1100" baseline="0" dirty="0" smtClean="0">
                <a:solidFill>
                  <a:srgbClr val="000000"/>
                </a:solidFill>
                <a:ea typeface="ＭＳ Ｐゴシック" pitchFamily="34" charset="-128"/>
              </a:rPr>
              <a:t> ROI selection and SA are orthogonal, then go ahead and use all data in both stages.</a:t>
            </a:r>
            <a:endParaRPr lang="en-US" altLang="ja-JP" sz="1100" dirty="0" smtClean="0">
              <a:solidFill>
                <a:srgbClr val="000000"/>
              </a:solidFill>
              <a:ea typeface="ＭＳ Ｐゴシック" pitchFamily="34" charset="-128"/>
            </a:endParaRPr>
          </a:p>
          <a:p>
            <a:pPr defTabSz="914400" eaLnBrk="1" hangingPunct="1">
              <a:spcBef>
                <a:spcPct val="0"/>
              </a:spcBef>
            </a:pPr>
            <a:endParaRPr lang="en-US" altLang="en-US" sz="1100" dirty="0" smtClean="0">
              <a:solidFill>
                <a:srgbClr val="000000"/>
              </a:solidFill>
              <a:ea typeface="ＭＳ Ｐゴシック" pitchFamily="34" charset="-128"/>
            </a:endParaRPr>
          </a:p>
          <a:p>
            <a:pPr defTabSz="914400" eaLnBrk="1" hangingPunct="1">
              <a:spcBef>
                <a:spcPct val="0"/>
              </a:spcBef>
            </a:pPr>
            <a:endParaRPr lang="en-US" altLang="en-US" sz="1100" dirty="0" smtClean="0">
              <a:solidFill>
                <a:srgbClr val="000000"/>
              </a:solidFill>
              <a:ea typeface="ＭＳ Ｐゴシック" pitchFamily="34" charset="-128"/>
            </a:endParaRPr>
          </a:p>
          <a:p>
            <a:pPr defTabSz="914400" eaLnBrk="1" hangingPunct="1">
              <a:spcBef>
                <a:spcPct val="0"/>
              </a:spcBef>
            </a:pPr>
            <a:endParaRPr lang="en-US" altLang="en-US" sz="1100" dirty="0" smtClean="0">
              <a:solidFill>
                <a:srgbClr val="000000"/>
              </a:solidFill>
              <a:ea typeface="ＭＳ Ｐゴシック" pitchFamily="34" charset="-128"/>
            </a:endParaRPr>
          </a:p>
          <a:p>
            <a:pPr defTabSz="914400" eaLnBrk="1" hangingPunct="1">
              <a:spcBef>
                <a:spcPct val="0"/>
              </a:spcBef>
            </a:pPr>
            <a:endParaRPr lang="en-US" altLang="en-US" sz="1100" dirty="0" smtClean="0">
              <a:solidFill>
                <a:srgbClr val="000000"/>
              </a:solidFill>
              <a:ea typeface="ＭＳ Ｐゴシック" pitchFamily="34" charset="-128"/>
            </a:endParaRPr>
          </a:p>
          <a:p>
            <a:pPr defTabSz="914400">
              <a:spcBef>
                <a:spcPct val="0"/>
              </a:spcBef>
            </a:pPr>
            <a:endParaRPr lang="en-US" altLang="en-US" dirty="0" smtClean="0">
              <a:ea typeface="ＭＳ Ｐゴシック" pitchFamily="34" charset="-128"/>
            </a:endParaRPr>
          </a:p>
        </p:txBody>
      </p:sp>
      <p:sp>
        <p:nvSpPr>
          <p:cNvPr id="64514" name="Shape 91"/>
          <p:cNvSpPr>
            <a:spLocks noGrp="1" noRot="1" noChangeAspect="1" noTextEdit="1"/>
          </p:cNvSpPr>
          <p:nvPr>
            <p:ph type="sldImg" idx="2"/>
          </p:nvPr>
        </p:nvSpPr>
        <p:spPr bwMode="auto">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6561" name="Shape 90"/>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defTabSz="914400" eaLnBrk="1" hangingPunct="1">
              <a:spcBef>
                <a:spcPct val="0"/>
              </a:spcBef>
            </a:pPr>
            <a:r>
              <a:rPr lang="en-US" altLang="en-US" sz="1100" smtClean="0">
                <a:solidFill>
                  <a:srgbClr val="000000"/>
                </a:solidFill>
                <a:ea typeface="ＭＳ Ｐゴシック" pitchFamily="34" charset="-128"/>
              </a:rPr>
              <a:t>Not enough to have orthogonal vectors for selection and SA</a:t>
            </a:r>
          </a:p>
          <a:p>
            <a:pPr defTabSz="914400" eaLnBrk="1" hangingPunct="1">
              <a:spcBef>
                <a:spcPct val="0"/>
              </a:spcBef>
            </a:pPr>
            <a:endParaRPr lang="en-US" altLang="en-US" sz="1100" smtClean="0">
              <a:solidFill>
                <a:srgbClr val="000000"/>
              </a:solidFill>
              <a:ea typeface="ＭＳ Ｐゴシック" pitchFamily="34" charset="-128"/>
            </a:endParaRPr>
          </a:p>
          <a:p>
            <a:pPr defTabSz="914400" eaLnBrk="1" hangingPunct="1">
              <a:spcBef>
                <a:spcPct val="0"/>
              </a:spcBef>
            </a:pPr>
            <a:r>
              <a:rPr lang="en-US" altLang="en-US" sz="1100" smtClean="0">
                <a:solidFill>
                  <a:srgbClr val="000000"/>
                </a:solidFill>
                <a:ea typeface="ＭＳ Ｐゴシック" pitchFamily="34" charset="-128"/>
              </a:rPr>
              <a:t>Bias for selecting voxels with positive noise greater for condition B</a:t>
            </a:r>
          </a:p>
          <a:p>
            <a:pPr defTabSz="914400" eaLnBrk="1" hangingPunct="1">
              <a:spcBef>
                <a:spcPct val="0"/>
              </a:spcBef>
            </a:pPr>
            <a:endParaRPr lang="en-US" altLang="en-US" sz="1100" smtClean="0">
              <a:solidFill>
                <a:srgbClr val="000000"/>
              </a:solidFill>
              <a:ea typeface="ＭＳ Ｐゴシック" pitchFamily="34" charset="-128"/>
            </a:endParaRPr>
          </a:p>
          <a:p>
            <a:pPr defTabSz="914400" eaLnBrk="1" hangingPunct="1">
              <a:spcBef>
                <a:spcPct val="0"/>
              </a:spcBef>
            </a:pPr>
            <a:r>
              <a:rPr lang="en-US" altLang="en-US" sz="1100" smtClean="0">
                <a:solidFill>
                  <a:srgbClr val="000000"/>
                </a:solidFill>
                <a:ea typeface="ＭＳ Ｐゴシック" pitchFamily="34" charset="-128"/>
              </a:rPr>
              <a:t>Contrast A-B will be negatively biased</a:t>
            </a:r>
          </a:p>
          <a:p>
            <a:pPr defTabSz="914400" eaLnBrk="1" hangingPunct="1">
              <a:spcBef>
                <a:spcPct val="0"/>
              </a:spcBef>
            </a:pPr>
            <a:endParaRPr lang="en-US" altLang="en-US" sz="1100" smtClean="0">
              <a:solidFill>
                <a:srgbClr val="000000"/>
              </a:solidFill>
              <a:ea typeface="ＭＳ Ｐゴシック" pitchFamily="34" charset="-128"/>
            </a:endParaRPr>
          </a:p>
          <a:p>
            <a:pPr defTabSz="914400" eaLnBrk="1" hangingPunct="1">
              <a:spcBef>
                <a:spcPct val="0"/>
              </a:spcBef>
            </a:pPr>
            <a:endParaRPr lang="en-US" altLang="en-US" sz="1100" smtClean="0">
              <a:solidFill>
                <a:srgbClr val="000000"/>
              </a:solidFill>
              <a:ea typeface="ＭＳ Ｐゴシック" pitchFamily="34" charset="-128"/>
            </a:endParaRPr>
          </a:p>
          <a:p>
            <a:pPr defTabSz="914400" eaLnBrk="1" hangingPunct="1">
              <a:spcBef>
                <a:spcPct val="0"/>
              </a:spcBef>
            </a:pPr>
            <a:endParaRPr lang="en-US" altLang="en-US" sz="1100" smtClean="0">
              <a:solidFill>
                <a:srgbClr val="000000"/>
              </a:solidFill>
              <a:ea typeface="ＭＳ Ｐゴシック" pitchFamily="34" charset="-128"/>
            </a:endParaRPr>
          </a:p>
          <a:p>
            <a:pPr defTabSz="914400" eaLnBrk="1" hangingPunct="1">
              <a:spcBef>
                <a:spcPct val="0"/>
              </a:spcBef>
            </a:pPr>
            <a:endParaRPr lang="en-US" altLang="en-US" sz="1100" smtClean="0">
              <a:solidFill>
                <a:srgbClr val="000000"/>
              </a:solidFill>
              <a:ea typeface="ＭＳ Ｐゴシック" pitchFamily="34" charset="-128"/>
            </a:endParaRPr>
          </a:p>
          <a:p>
            <a:pPr defTabSz="914400">
              <a:spcBef>
                <a:spcPct val="0"/>
              </a:spcBef>
            </a:pPr>
            <a:endParaRPr lang="en-US" altLang="en-US" smtClean="0">
              <a:ea typeface="ＭＳ Ｐゴシック" pitchFamily="34" charset="-128"/>
            </a:endParaRPr>
          </a:p>
        </p:txBody>
      </p:sp>
      <p:sp>
        <p:nvSpPr>
          <p:cNvPr id="66562" name="Shape 91"/>
          <p:cNvSpPr>
            <a:spLocks noGrp="1" noRot="1" noChangeAspect="1" noTextEdit="1"/>
          </p:cNvSpPr>
          <p:nvPr>
            <p:ph type="sldImg" idx="2"/>
          </p:nvPr>
        </p:nvSpPr>
        <p:spPr bwMode="auto">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defTabSz="914400" eaLnBrk="1" hangingPunct="1"/>
            <a:r>
              <a:rPr lang="en-US" altLang="en-US" dirty="0" smtClean="0">
                <a:ea typeface="ＭＳ Ｐゴシック" pitchFamily="34" charset="-128"/>
              </a:rPr>
              <a:t>Measures to control Type I </a:t>
            </a:r>
            <a:r>
              <a:rPr lang="en-US" altLang="en-US" dirty="0" err="1" smtClean="0">
                <a:ea typeface="ＭＳ Ｐゴシック" pitchFamily="34" charset="-128"/>
              </a:rPr>
              <a:t>errore</a:t>
            </a:r>
            <a:r>
              <a:rPr lang="en-US" altLang="en-US" dirty="0" smtClean="0">
                <a:ea typeface="ＭＳ Ｐゴシック" pitchFamily="34" charset="-128"/>
              </a:rPr>
              <a:t> increase disproportionally the type II error in studies on higher order cognitive processes</a:t>
            </a:r>
          </a:p>
          <a:p>
            <a:pPr defTabSz="914400"/>
            <a:r>
              <a:rPr lang="en-GB" altLang="en-US" dirty="0" smtClean="0">
                <a:ea typeface="ＭＳ Ｐゴシック" pitchFamily="34" charset="-128"/>
              </a:rPr>
              <a:t>Liebermann et al. argue that making type II error is far from being catastrophic and more useful for a young discipline such as </a:t>
            </a:r>
            <a:r>
              <a:rPr lang="en-GB" altLang="en-US" dirty="0" smtClean="0">
                <a:ea typeface="ＭＳ Ｐゴシック" pitchFamily="34" charset="-128"/>
              </a:rPr>
              <a:t>neuroscience</a:t>
            </a:r>
          </a:p>
          <a:p>
            <a:pPr defTabSz="914400"/>
            <a:endParaRPr lang="en-GB" altLang="en-US" dirty="0" smtClean="0">
              <a:ea typeface="ＭＳ Ｐゴシック" pitchFamily="34" charset="-128"/>
            </a:endParaRPr>
          </a:p>
          <a:p>
            <a:pPr defTabSz="914400"/>
            <a:r>
              <a:rPr lang="en-GB" altLang="en-US" dirty="0" smtClean="0">
                <a:ea typeface="ＭＳ Ｐゴシック" pitchFamily="34" charset="-128"/>
              </a:rPr>
              <a:t>Bias</a:t>
            </a:r>
            <a:r>
              <a:rPr lang="en-GB" altLang="en-US" baseline="0" dirty="0" smtClean="0">
                <a:ea typeface="ＭＳ Ｐゴシック" pitchFamily="34" charset="-128"/>
              </a:rPr>
              <a:t> towards sensory/motor processes -&gt; more complex functions (e.g. decision making) offer more possible solutions</a:t>
            </a:r>
            <a:endParaRPr lang="en-GB" altLang="en-US" dirty="0" smtClean="0">
              <a:ea typeface="ＭＳ Ｐゴシック" pitchFamily="34" charset="-128"/>
            </a:endParaRPr>
          </a:p>
          <a:p>
            <a:pPr defTabSz="914400"/>
            <a:endParaRPr lang="en-US" altLang="en-US" dirty="0" smtClean="0">
              <a:ea typeface="ＭＳ Ｐゴシック" pitchFamily="34" charset="-128"/>
            </a:endParaRP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59629A2-D63D-42E3-B693-001CFA38D085}" type="slidenum">
              <a:rPr lang="en-US" altLang="en-US" sz="1200"/>
              <a:pPr eaLnBrk="1" hangingPunct="1"/>
              <a:t>14</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8609" name="Shape 90"/>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defTabSz="914400" eaLnBrk="1" hangingPunct="1">
              <a:spcBef>
                <a:spcPct val="0"/>
              </a:spcBef>
            </a:pPr>
            <a:r>
              <a:rPr lang="en-US" altLang="en-US" sz="1100" smtClean="0">
                <a:solidFill>
                  <a:srgbClr val="000000"/>
                </a:solidFill>
                <a:ea typeface="ＭＳ Ｐゴシック" pitchFamily="34" charset="-128"/>
              </a:rPr>
              <a:t>Ok then, what if A and B weren</a:t>
            </a:r>
            <a:r>
              <a:rPr lang="ja-JP" altLang="en-US" sz="1100" smtClean="0">
                <a:solidFill>
                  <a:srgbClr val="000000"/>
                </a:solidFill>
                <a:ea typeface="ＭＳ Ｐゴシック" pitchFamily="34" charset="-128"/>
              </a:rPr>
              <a:t>’</a:t>
            </a:r>
            <a:r>
              <a:rPr lang="en-US" altLang="ja-JP" sz="1100" smtClean="0">
                <a:solidFill>
                  <a:srgbClr val="000000"/>
                </a:solidFill>
                <a:ea typeface="ＭＳ Ｐゴシック" pitchFamily="34" charset="-128"/>
              </a:rPr>
              <a:t>t unbalanced for n trials?</a:t>
            </a:r>
          </a:p>
          <a:p>
            <a:pPr defTabSz="914400" eaLnBrk="1" hangingPunct="1">
              <a:spcBef>
                <a:spcPct val="0"/>
              </a:spcBef>
            </a:pPr>
            <a:endParaRPr lang="en-US" altLang="en-US" sz="1100" smtClean="0">
              <a:solidFill>
                <a:srgbClr val="000000"/>
              </a:solidFill>
              <a:ea typeface="ＭＳ Ｐゴシック" pitchFamily="34" charset="-128"/>
            </a:endParaRPr>
          </a:p>
          <a:p>
            <a:pPr defTabSz="914400" eaLnBrk="1" hangingPunct="1">
              <a:spcBef>
                <a:spcPct val="0"/>
              </a:spcBef>
            </a:pPr>
            <a:r>
              <a:rPr lang="en-US" altLang="en-US" sz="1100" smtClean="0">
                <a:solidFill>
                  <a:srgbClr val="000000"/>
                </a:solidFill>
                <a:ea typeface="ＭＳ Ｐゴシック" pitchFamily="34" charset="-128"/>
              </a:rPr>
              <a:t>need to take into account temporal dependency also</a:t>
            </a:r>
          </a:p>
          <a:p>
            <a:pPr defTabSz="914400" eaLnBrk="1" hangingPunct="1">
              <a:spcBef>
                <a:spcPct val="0"/>
              </a:spcBef>
            </a:pPr>
            <a:endParaRPr lang="en-US" altLang="en-US" sz="1100" smtClean="0">
              <a:solidFill>
                <a:srgbClr val="000000"/>
              </a:solidFill>
              <a:ea typeface="ＭＳ Ｐゴシック" pitchFamily="34" charset="-128"/>
            </a:endParaRPr>
          </a:p>
          <a:p>
            <a:pPr defTabSz="914400" eaLnBrk="1" hangingPunct="1">
              <a:spcBef>
                <a:spcPct val="0"/>
              </a:spcBef>
            </a:pPr>
            <a:r>
              <a:rPr lang="en-US" altLang="en-US" sz="1100" smtClean="0">
                <a:solidFill>
                  <a:srgbClr val="000000"/>
                </a:solidFill>
                <a:ea typeface="ＭＳ Ｐゴシック" pitchFamily="34" charset="-128"/>
              </a:rPr>
              <a:t>if altogether all three are orthogonal we are OK and can use all data for selection criteria as well as selective analysis</a:t>
            </a:r>
          </a:p>
          <a:p>
            <a:pPr defTabSz="914400" eaLnBrk="1" hangingPunct="1">
              <a:spcBef>
                <a:spcPct val="0"/>
              </a:spcBef>
            </a:pPr>
            <a:endParaRPr lang="en-US" altLang="en-US" sz="1100" smtClean="0">
              <a:solidFill>
                <a:srgbClr val="000000"/>
              </a:solidFill>
              <a:ea typeface="ＭＳ Ｐゴシック" pitchFamily="34" charset="-128"/>
            </a:endParaRPr>
          </a:p>
          <a:p>
            <a:pPr defTabSz="914400" eaLnBrk="1" hangingPunct="1">
              <a:spcBef>
                <a:spcPct val="0"/>
              </a:spcBef>
            </a:pPr>
            <a:endParaRPr lang="en-US" altLang="en-US" sz="1100" smtClean="0">
              <a:solidFill>
                <a:srgbClr val="000000"/>
              </a:solidFill>
              <a:ea typeface="ＭＳ Ｐゴシック" pitchFamily="34" charset="-128"/>
            </a:endParaRPr>
          </a:p>
          <a:p>
            <a:pPr defTabSz="914400" eaLnBrk="1" hangingPunct="1">
              <a:spcBef>
                <a:spcPct val="0"/>
              </a:spcBef>
            </a:pPr>
            <a:endParaRPr lang="en-US" altLang="en-US" sz="1100" smtClean="0">
              <a:solidFill>
                <a:srgbClr val="000000"/>
              </a:solidFill>
              <a:ea typeface="ＭＳ Ｐゴシック" pitchFamily="34" charset="-128"/>
            </a:endParaRPr>
          </a:p>
          <a:p>
            <a:pPr defTabSz="914400" eaLnBrk="1" hangingPunct="1">
              <a:spcBef>
                <a:spcPct val="0"/>
              </a:spcBef>
            </a:pPr>
            <a:endParaRPr lang="en-US" altLang="en-US" sz="1100" smtClean="0">
              <a:solidFill>
                <a:srgbClr val="000000"/>
              </a:solidFill>
              <a:ea typeface="ＭＳ Ｐゴシック" pitchFamily="34" charset="-128"/>
            </a:endParaRPr>
          </a:p>
          <a:p>
            <a:pPr defTabSz="914400">
              <a:spcBef>
                <a:spcPct val="0"/>
              </a:spcBef>
            </a:pPr>
            <a:endParaRPr lang="en-US" altLang="en-US" smtClean="0">
              <a:ea typeface="ＭＳ Ｐゴシック" pitchFamily="34" charset="-128"/>
            </a:endParaRPr>
          </a:p>
        </p:txBody>
      </p:sp>
      <p:sp>
        <p:nvSpPr>
          <p:cNvPr id="68610" name="Shape 91"/>
          <p:cNvSpPr>
            <a:spLocks noGrp="1" noRot="1" noChangeAspect="1" noTextEdit="1"/>
          </p:cNvSpPr>
          <p:nvPr>
            <p:ph type="sldImg" idx="2"/>
          </p:nvPr>
        </p:nvSpPr>
        <p:spPr bwMode="auto">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8609" name="Shape 90"/>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defTabSz="914400" eaLnBrk="1" hangingPunct="1">
              <a:spcBef>
                <a:spcPct val="0"/>
              </a:spcBef>
            </a:pPr>
            <a:r>
              <a:rPr lang="en-GB" altLang="en-US" sz="1100" dirty="0" smtClean="0">
                <a:solidFill>
                  <a:srgbClr val="000000"/>
                </a:solidFill>
                <a:ea typeface="ＭＳ Ｐゴシック" pitchFamily="34" charset="-128"/>
              </a:rPr>
              <a:t>Really this is probably not an</a:t>
            </a:r>
            <a:r>
              <a:rPr lang="en-GB" altLang="en-US" sz="1100" baseline="0" dirty="0" smtClean="0">
                <a:solidFill>
                  <a:srgbClr val="000000"/>
                </a:solidFill>
                <a:ea typeface="ＭＳ Ｐゴシック" pitchFamily="34" charset="-128"/>
              </a:rPr>
              <a:t> issue if you define ROI at the group level, and design your experiment sensibly as we have learnt in previous weeks!</a:t>
            </a:r>
            <a:endParaRPr lang="en-US" altLang="en-US" sz="1100" dirty="0" smtClean="0">
              <a:solidFill>
                <a:srgbClr val="000000"/>
              </a:solidFill>
              <a:ea typeface="ＭＳ Ｐゴシック" pitchFamily="34" charset="-128"/>
            </a:endParaRPr>
          </a:p>
          <a:p>
            <a:pPr defTabSz="914400" eaLnBrk="1" hangingPunct="1">
              <a:spcBef>
                <a:spcPct val="0"/>
              </a:spcBef>
            </a:pPr>
            <a:endParaRPr lang="en-US" altLang="en-US" sz="1100" dirty="0" smtClean="0">
              <a:solidFill>
                <a:srgbClr val="000000"/>
              </a:solidFill>
              <a:ea typeface="ＭＳ Ｐゴシック" pitchFamily="34" charset="-128"/>
            </a:endParaRPr>
          </a:p>
          <a:p>
            <a:pPr defTabSz="914400" eaLnBrk="1" hangingPunct="1">
              <a:spcBef>
                <a:spcPct val="0"/>
              </a:spcBef>
            </a:pPr>
            <a:endParaRPr lang="en-US" altLang="en-US" sz="1100" dirty="0" smtClean="0">
              <a:solidFill>
                <a:srgbClr val="000000"/>
              </a:solidFill>
              <a:ea typeface="ＭＳ Ｐゴシック" pitchFamily="34" charset="-128"/>
            </a:endParaRPr>
          </a:p>
          <a:p>
            <a:pPr defTabSz="914400" eaLnBrk="1" hangingPunct="1">
              <a:spcBef>
                <a:spcPct val="0"/>
              </a:spcBef>
            </a:pPr>
            <a:endParaRPr lang="en-US" altLang="en-US" sz="1100" dirty="0" smtClean="0">
              <a:solidFill>
                <a:srgbClr val="000000"/>
              </a:solidFill>
              <a:ea typeface="ＭＳ Ｐゴシック" pitchFamily="34" charset="-128"/>
            </a:endParaRPr>
          </a:p>
          <a:p>
            <a:pPr defTabSz="914400" eaLnBrk="1" hangingPunct="1">
              <a:spcBef>
                <a:spcPct val="0"/>
              </a:spcBef>
            </a:pPr>
            <a:endParaRPr lang="en-US" altLang="en-US" sz="1100" dirty="0" smtClean="0">
              <a:solidFill>
                <a:srgbClr val="000000"/>
              </a:solidFill>
              <a:ea typeface="ＭＳ Ｐゴシック" pitchFamily="34" charset="-128"/>
            </a:endParaRPr>
          </a:p>
          <a:p>
            <a:pPr defTabSz="914400">
              <a:spcBef>
                <a:spcPct val="0"/>
              </a:spcBef>
            </a:pPr>
            <a:endParaRPr lang="en-US" altLang="en-US" dirty="0" smtClean="0">
              <a:ea typeface="ＭＳ Ｐゴシック" pitchFamily="34" charset="-128"/>
            </a:endParaRPr>
          </a:p>
        </p:txBody>
      </p:sp>
      <p:sp>
        <p:nvSpPr>
          <p:cNvPr id="68610" name="Shape 91"/>
          <p:cNvSpPr>
            <a:spLocks noGrp="1" noRot="1" noChangeAspect="1" noTextEdit="1"/>
          </p:cNvSpPr>
          <p:nvPr>
            <p:ph type="sldImg" idx="2"/>
          </p:nvPr>
        </p:nvSpPr>
        <p:spPr bwMode="auto">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4513" name="Shape 90"/>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defTabSz="914400" eaLnBrk="1" hangingPunct="1">
              <a:spcBef>
                <a:spcPct val="0"/>
              </a:spcBef>
            </a:pPr>
            <a:r>
              <a:rPr lang="en-GB" altLang="en-US" sz="1100" dirty="0" smtClean="0">
                <a:solidFill>
                  <a:srgbClr val="000000"/>
                </a:solidFill>
                <a:ea typeface="ＭＳ Ｐゴシック" pitchFamily="34" charset="-128"/>
              </a:rPr>
              <a:t>Could define</a:t>
            </a:r>
            <a:r>
              <a:rPr lang="en-GB" altLang="en-US" sz="1100" baseline="0" dirty="0" smtClean="0">
                <a:solidFill>
                  <a:srgbClr val="000000"/>
                </a:solidFill>
                <a:ea typeface="ＭＳ Ｐゴシック" pitchFamily="34" charset="-128"/>
              </a:rPr>
              <a:t> ROI on structure</a:t>
            </a:r>
          </a:p>
          <a:p>
            <a:pPr defTabSz="914400" eaLnBrk="1" hangingPunct="1">
              <a:spcBef>
                <a:spcPct val="0"/>
              </a:spcBef>
            </a:pPr>
            <a:endParaRPr lang="en-GB" altLang="ja-JP" sz="1100" baseline="0" dirty="0" smtClean="0">
              <a:solidFill>
                <a:srgbClr val="000000"/>
              </a:solidFill>
              <a:ea typeface="ＭＳ Ｐゴシック" pitchFamily="34" charset="-128"/>
            </a:endParaRPr>
          </a:p>
          <a:p>
            <a:pPr defTabSz="914400" eaLnBrk="1" hangingPunct="1">
              <a:spcBef>
                <a:spcPct val="0"/>
              </a:spcBef>
            </a:pPr>
            <a:r>
              <a:rPr lang="en-GB" altLang="ja-JP" sz="1100" baseline="0" dirty="0" smtClean="0">
                <a:solidFill>
                  <a:srgbClr val="000000"/>
                </a:solidFill>
                <a:ea typeface="ＭＳ Ｐゴシック" pitchFamily="34" charset="-128"/>
              </a:rPr>
              <a:t>Could use functional localiser, but this can be inefficient as you need a separate task in the scanner – more scanner time!</a:t>
            </a:r>
            <a:endParaRPr lang="en-US" altLang="ja-JP" sz="1100" dirty="0" smtClean="0">
              <a:solidFill>
                <a:srgbClr val="000000"/>
              </a:solidFill>
              <a:ea typeface="ＭＳ Ｐゴシック" pitchFamily="34" charset="-128"/>
            </a:endParaRPr>
          </a:p>
          <a:p>
            <a:pPr defTabSz="914400" eaLnBrk="1" hangingPunct="1">
              <a:spcBef>
                <a:spcPct val="0"/>
              </a:spcBef>
            </a:pPr>
            <a:endParaRPr lang="en-US" altLang="en-US" sz="1100" dirty="0" smtClean="0">
              <a:solidFill>
                <a:srgbClr val="000000"/>
              </a:solidFill>
              <a:ea typeface="ＭＳ Ｐゴシック" pitchFamily="34" charset="-128"/>
            </a:endParaRPr>
          </a:p>
          <a:p>
            <a:pPr defTabSz="914400" eaLnBrk="1" hangingPunct="1">
              <a:spcBef>
                <a:spcPct val="0"/>
              </a:spcBef>
            </a:pPr>
            <a:endParaRPr lang="en-US" altLang="en-US" sz="1100" dirty="0" smtClean="0">
              <a:solidFill>
                <a:srgbClr val="000000"/>
              </a:solidFill>
              <a:ea typeface="ＭＳ Ｐゴシック" pitchFamily="34" charset="-128"/>
            </a:endParaRPr>
          </a:p>
          <a:p>
            <a:pPr defTabSz="914400" eaLnBrk="1" hangingPunct="1">
              <a:spcBef>
                <a:spcPct val="0"/>
              </a:spcBef>
            </a:pPr>
            <a:endParaRPr lang="en-US" altLang="en-US" sz="1100" dirty="0" smtClean="0">
              <a:solidFill>
                <a:srgbClr val="000000"/>
              </a:solidFill>
              <a:ea typeface="ＭＳ Ｐゴシック" pitchFamily="34" charset="-128"/>
            </a:endParaRPr>
          </a:p>
          <a:p>
            <a:pPr defTabSz="914400" eaLnBrk="1" hangingPunct="1">
              <a:spcBef>
                <a:spcPct val="0"/>
              </a:spcBef>
            </a:pPr>
            <a:endParaRPr lang="en-US" altLang="en-US" sz="1100" dirty="0" smtClean="0">
              <a:solidFill>
                <a:srgbClr val="000000"/>
              </a:solidFill>
              <a:ea typeface="ＭＳ Ｐゴシック" pitchFamily="34" charset="-128"/>
            </a:endParaRPr>
          </a:p>
          <a:p>
            <a:pPr defTabSz="914400">
              <a:spcBef>
                <a:spcPct val="0"/>
              </a:spcBef>
            </a:pPr>
            <a:endParaRPr lang="en-US" altLang="en-US" dirty="0" smtClean="0">
              <a:ea typeface="ＭＳ Ｐゴシック" pitchFamily="34" charset="-128"/>
            </a:endParaRPr>
          </a:p>
        </p:txBody>
      </p:sp>
      <p:sp>
        <p:nvSpPr>
          <p:cNvPr id="64514" name="Shape 91"/>
          <p:cNvSpPr>
            <a:spLocks noGrp="1" noRot="1" noChangeAspect="1" noTextEdit="1"/>
          </p:cNvSpPr>
          <p:nvPr>
            <p:ph type="sldImg" idx="2"/>
          </p:nvPr>
        </p:nvSpPr>
        <p:spPr bwMode="auto">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0657" name="Shape 79"/>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a:spcBef>
                <a:spcPct val="0"/>
              </a:spcBef>
            </a:pPr>
            <a:r>
              <a:rPr lang="en-US" altLang="en-US" dirty="0" smtClean="0">
                <a:ea typeface="ＭＳ Ｐゴシック" pitchFamily="34" charset="-128"/>
              </a:rPr>
              <a:t>The</a:t>
            </a:r>
            <a:r>
              <a:rPr lang="en-US" altLang="en-US" baseline="0" dirty="0" smtClean="0">
                <a:ea typeface="ＭＳ Ｐゴシック" pitchFamily="34" charset="-128"/>
              </a:rPr>
              <a:t> following use the same circularity – it’s not limited to fMRI, or indeed to neuroscience at all! </a:t>
            </a:r>
            <a:endParaRPr lang="en-US" altLang="en-US" dirty="0" smtClean="0">
              <a:ea typeface="ＭＳ Ｐゴシック" pitchFamily="34" charset="-128"/>
            </a:endParaRPr>
          </a:p>
        </p:txBody>
      </p:sp>
      <p:sp>
        <p:nvSpPr>
          <p:cNvPr id="70658" name="Shape 80"/>
          <p:cNvSpPr>
            <a:spLocks noGrp="1" noRot="1" noChangeAspect="1" noTextEdit="1"/>
          </p:cNvSpPr>
          <p:nvPr>
            <p:ph type="sldImg" idx="2"/>
          </p:nvPr>
        </p:nvSpPr>
        <p:spPr bwMode="auto">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4753" name="Shape 108"/>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marL="342900" indent="-165100">
              <a:spcBef>
                <a:spcPct val="0"/>
              </a:spcBef>
              <a:buClr>
                <a:srgbClr val="000000"/>
              </a:buClr>
              <a:buSzPct val="156000"/>
            </a:pPr>
            <a:r>
              <a:rPr lang="en-GB" altLang="en-US" sz="1100" dirty="0" smtClean="0">
                <a:solidFill>
                  <a:srgbClr val="000000"/>
                </a:solidFill>
                <a:ea typeface="ＭＳ Ｐゴシック" pitchFamily="34" charset="-128"/>
              </a:rPr>
              <a:t>Loads… 42% of neuro papers in 2008 in the 5 high impact journals (nature </a:t>
            </a:r>
            <a:r>
              <a:rPr lang="en-GB" altLang="en-US" sz="1100" dirty="0" err="1" smtClean="0">
                <a:solidFill>
                  <a:srgbClr val="000000"/>
                </a:solidFill>
                <a:ea typeface="ＭＳ Ｐゴシック" pitchFamily="34" charset="-128"/>
              </a:rPr>
              <a:t>etc</a:t>
            </a:r>
            <a:r>
              <a:rPr lang="en-GB" altLang="en-US" sz="1100" dirty="0" smtClean="0">
                <a:solidFill>
                  <a:srgbClr val="000000"/>
                </a:solidFill>
                <a:ea typeface="ＭＳ Ｐゴシック" pitchFamily="34" charset="-128"/>
              </a:rPr>
              <a:t>) used at least one circular analysis</a:t>
            </a:r>
          </a:p>
          <a:p>
            <a:pPr marL="342900" indent="-165100">
              <a:spcBef>
                <a:spcPct val="0"/>
              </a:spcBef>
              <a:buClr>
                <a:srgbClr val="000000"/>
              </a:buClr>
            </a:pPr>
            <a:endParaRPr lang="en-GB" altLang="en-US" sz="1100" dirty="0" smtClean="0">
              <a:solidFill>
                <a:srgbClr val="000000"/>
              </a:solidFill>
              <a:ea typeface="ＭＳ Ｐゴシック" pitchFamily="34" charset="-128"/>
            </a:endParaRPr>
          </a:p>
          <a:p>
            <a:pPr marL="342900" indent="-165100">
              <a:spcBef>
                <a:spcPct val="0"/>
              </a:spcBef>
              <a:buClr>
                <a:srgbClr val="000000"/>
              </a:buClr>
              <a:buSzPct val="156000"/>
            </a:pPr>
            <a:r>
              <a:rPr lang="en-GB" altLang="en-US" sz="1100" dirty="0" smtClean="0">
                <a:solidFill>
                  <a:srgbClr val="000000"/>
                </a:solidFill>
                <a:ea typeface="ＭＳ Ｐゴシック" pitchFamily="34" charset="-128"/>
              </a:rPr>
              <a:t>That’s a lot of highly esteemed papers…</a:t>
            </a:r>
          </a:p>
          <a:p>
            <a:pPr marL="342900" indent="-165100">
              <a:spcBef>
                <a:spcPct val="0"/>
              </a:spcBef>
              <a:buClr>
                <a:srgbClr val="000000"/>
              </a:buClr>
            </a:pPr>
            <a:endParaRPr lang="en-GB" altLang="en-US" sz="1100" dirty="0" smtClean="0">
              <a:solidFill>
                <a:srgbClr val="000000"/>
              </a:solidFill>
              <a:ea typeface="ＭＳ Ｐゴシック" pitchFamily="34" charset="-128"/>
            </a:endParaRPr>
          </a:p>
          <a:p>
            <a:pPr marL="342900" indent="-165100">
              <a:spcBef>
                <a:spcPct val="0"/>
              </a:spcBef>
            </a:pPr>
            <a:endParaRPr lang="en-US" altLang="en-US" dirty="0" smtClean="0">
              <a:ea typeface="ＭＳ Ｐゴシック" pitchFamily="34" charset="-128"/>
            </a:endParaRPr>
          </a:p>
        </p:txBody>
      </p:sp>
      <p:sp>
        <p:nvSpPr>
          <p:cNvPr id="74754" name="Shape 109"/>
          <p:cNvSpPr>
            <a:spLocks noGrp="1" noRot="1" noChangeAspect="1" noTextEdit="1"/>
          </p:cNvSpPr>
          <p:nvPr>
            <p:ph type="sldImg" idx="2"/>
          </p:nvPr>
        </p:nvSpPr>
        <p:spPr bwMode="auto">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4753" name="Shape 108"/>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marL="342900" indent="-165100">
              <a:spcBef>
                <a:spcPct val="0"/>
              </a:spcBef>
              <a:buClr>
                <a:srgbClr val="000000"/>
              </a:buClr>
              <a:buSzPct val="156000"/>
            </a:pPr>
            <a:r>
              <a:rPr lang="en-GB" altLang="en-US" sz="1100" dirty="0" smtClean="0">
                <a:solidFill>
                  <a:srgbClr val="000000"/>
                </a:solidFill>
                <a:ea typeface="ＭＳ Ｐゴシック" pitchFamily="34" charset="-128"/>
              </a:rPr>
              <a:t>We don’t need to disregard them</a:t>
            </a:r>
          </a:p>
          <a:p>
            <a:pPr marL="342900" indent="-165100">
              <a:spcBef>
                <a:spcPct val="0"/>
              </a:spcBef>
              <a:buClr>
                <a:srgbClr val="000000"/>
              </a:buClr>
              <a:buSzPct val="156000"/>
            </a:pPr>
            <a:r>
              <a:rPr lang="en-GB" altLang="en-US" sz="1100" dirty="0" smtClean="0">
                <a:solidFill>
                  <a:srgbClr val="000000"/>
                </a:solidFill>
                <a:ea typeface="ＭＳ Ｐゴシック" pitchFamily="34" charset="-128"/>
              </a:rPr>
              <a:t>		may only have small impact on their main results</a:t>
            </a:r>
          </a:p>
          <a:p>
            <a:pPr marL="342900" indent="-165100">
              <a:spcBef>
                <a:spcPct val="0"/>
              </a:spcBef>
              <a:buClr>
                <a:srgbClr val="000000"/>
              </a:buClr>
              <a:buSzPct val="156000"/>
            </a:pPr>
            <a:r>
              <a:rPr lang="en-GB" altLang="en-US" sz="1100" dirty="0" smtClean="0">
                <a:solidFill>
                  <a:srgbClr val="000000"/>
                </a:solidFill>
                <a:ea typeface="ＭＳ Ｐゴシック" pitchFamily="34" charset="-128"/>
              </a:rPr>
              <a:t>		</a:t>
            </a:r>
          </a:p>
          <a:p>
            <a:pPr marL="342900" indent="-165100">
              <a:spcBef>
                <a:spcPct val="0"/>
              </a:spcBef>
              <a:buClr>
                <a:srgbClr val="000000"/>
              </a:buClr>
              <a:buSzPct val="156000"/>
            </a:pPr>
            <a:r>
              <a:rPr lang="en-GB" altLang="en-US" sz="1100" dirty="0" smtClean="0">
                <a:solidFill>
                  <a:srgbClr val="000000"/>
                </a:solidFill>
                <a:ea typeface="ＭＳ Ｐゴシック" pitchFamily="34" charset="-128"/>
              </a:rPr>
              <a:t>They</a:t>
            </a:r>
            <a:r>
              <a:rPr lang="en-GB" altLang="en-US" sz="1100" baseline="0" dirty="0" smtClean="0">
                <a:solidFill>
                  <a:srgbClr val="000000"/>
                </a:solidFill>
                <a:ea typeface="ＭＳ Ｐゴシック" pitchFamily="34" charset="-128"/>
              </a:rPr>
              <a:t> won’t be as bad as the blatant examples used in this ppt.</a:t>
            </a:r>
            <a:endParaRPr lang="en-GB" altLang="en-US" sz="1100" dirty="0" smtClean="0">
              <a:solidFill>
                <a:srgbClr val="000000"/>
              </a:solidFill>
              <a:ea typeface="ＭＳ Ｐゴシック" pitchFamily="34" charset="-128"/>
            </a:endParaRPr>
          </a:p>
          <a:p>
            <a:pPr marL="342900" indent="-165100">
              <a:spcBef>
                <a:spcPct val="0"/>
              </a:spcBef>
            </a:pPr>
            <a:endParaRPr lang="en-US" altLang="en-US" dirty="0" smtClean="0">
              <a:ea typeface="ＭＳ Ｐゴシック" pitchFamily="34" charset="-128"/>
            </a:endParaRPr>
          </a:p>
        </p:txBody>
      </p:sp>
      <p:sp>
        <p:nvSpPr>
          <p:cNvPr id="74754" name="Shape 109"/>
          <p:cNvSpPr>
            <a:spLocks noGrp="1" noRot="1" noChangeAspect="1" noTextEdit="1"/>
          </p:cNvSpPr>
          <p:nvPr>
            <p:ph type="sldImg" idx="2"/>
          </p:nvPr>
        </p:nvSpPr>
        <p:spPr bwMode="auto">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bold</a:t>
            </a:r>
            <a:r>
              <a:rPr lang="en-GB" baseline="0" dirty="0" smtClean="0"/>
              <a:t> response is shown on y axis as a function of some stimulus property.</a:t>
            </a:r>
          </a:p>
          <a:p>
            <a:r>
              <a:rPr lang="en-GB" baseline="0" dirty="0" smtClean="0"/>
              <a:t>These plots are based on an ROI with a non-orthogonal contrast, but this is included just for illustration of a monotonic rise in BOLD in an ROI as the stimulus parameter changes.</a:t>
            </a:r>
            <a:endParaRPr lang="en-GB" dirty="0"/>
          </a:p>
        </p:txBody>
      </p:sp>
      <p:sp>
        <p:nvSpPr>
          <p:cNvPr id="4" name="Slide Number Placeholder 3"/>
          <p:cNvSpPr>
            <a:spLocks noGrp="1"/>
          </p:cNvSpPr>
          <p:nvPr>
            <p:ph type="sldNum" sz="quarter" idx="10"/>
          </p:nvPr>
        </p:nvSpPr>
        <p:spPr/>
        <p:txBody>
          <a:bodyPr/>
          <a:lstStyle/>
          <a:p>
            <a:fld id="{8E4DD153-3AD9-4B4C-ADC1-E3209ADF6711}" type="slidenum">
              <a:rPr lang="en-US" altLang="en-US" smtClean="0"/>
              <a:pPr/>
              <a:t>39</a:t>
            </a:fld>
            <a:endParaRPr lang="en-US" altLang="en-US"/>
          </a:p>
        </p:txBody>
      </p:sp>
    </p:spTree>
    <p:extLst>
      <p:ext uri="{BB962C8B-B14F-4D97-AF65-F5344CB8AC3E}">
        <p14:creationId xmlns:p14="http://schemas.microsoft.com/office/powerpoint/2010/main" val="37658561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6801" name="Shape 114"/>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marL="342900" indent="-165100">
              <a:spcBef>
                <a:spcPct val="0"/>
              </a:spcBef>
              <a:buClr>
                <a:srgbClr val="000000"/>
              </a:buClr>
              <a:buSzPct val="156000"/>
            </a:pPr>
            <a:r>
              <a:rPr lang="en-GB" altLang="en-US" sz="1100" dirty="0" smtClean="0">
                <a:solidFill>
                  <a:srgbClr val="000000"/>
                </a:solidFill>
                <a:ea typeface="ＭＳ Ｐゴシック" pitchFamily="34" charset="-128"/>
              </a:rPr>
              <a:t>We have seen that DD has the </a:t>
            </a:r>
            <a:r>
              <a:rPr lang="en-GB" altLang="en-US" sz="1100" i="1" dirty="0" smtClean="0">
                <a:solidFill>
                  <a:srgbClr val="000000"/>
                </a:solidFill>
                <a:ea typeface="ＭＳ Ｐゴシック" pitchFamily="34" charset="-128"/>
              </a:rPr>
              <a:t>potential  </a:t>
            </a:r>
            <a:r>
              <a:rPr lang="en-GB" altLang="en-US" sz="1100" dirty="0" smtClean="0">
                <a:solidFill>
                  <a:srgbClr val="000000"/>
                </a:solidFill>
                <a:ea typeface="ＭＳ Ｐゴシック" pitchFamily="34" charset="-128"/>
              </a:rPr>
              <a:t>to seriously bias our results</a:t>
            </a:r>
          </a:p>
          <a:p>
            <a:pPr marL="342900" indent="-165100">
              <a:spcBef>
                <a:spcPct val="0"/>
              </a:spcBef>
              <a:buClr>
                <a:srgbClr val="000000"/>
              </a:buClr>
            </a:pPr>
            <a:endParaRPr lang="en-GB" altLang="en-US" sz="1100" dirty="0" smtClean="0">
              <a:solidFill>
                <a:srgbClr val="000000"/>
              </a:solidFill>
              <a:ea typeface="ＭＳ Ｐゴシック" pitchFamily="34" charset="-128"/>
            </a:endParaRPr>
          </a:p>
          <a:p>
            <a:pPr marL="342900" indent="-165100">
              <a:spcBef>
                <a:spcPct val="0"/>
              </a:spcBef>
              <a:buClr>
                <a:srgbClr val="000000"/>
              </a:buClr>
              <a:buSzPct val="156000"/>
            </a:pPr>
            <a:r>
              <a:rPr lang="en-GB" altLang="en-US" sz="1100" dirty="0" smtClean="0">
                <a:solidFill>
                  <a:srgbClr val="000000"/>
                </a:solidFill>
                <a:ea typeface="ＭＳ Ｐゴシック" pitchFamily="34" charset="-128"/>
              </a:rPr>
              <a:t>Don’t worry there are several simple ways we can avoid this in our work</a:t>
            </a:r>
          </a:p>
          <a:p>
            <a:pPr marL="342900" indent="-165100">
              <a:spcBef>
                <a:spcPct val="0"/>
              </a:spcBef>
              <a:buClr>
                <a:srgbClr val="000000"/>
              </a:buClr>
            </a:pPr>
            <a:endParaRPr lang="en-GB" altLang="en-US" sz="1100" dirty="0" smtClean="0">
              <a:solidFill>
                <a:srgbClr val="000000"/>
              </a:solidFill>
              <a:ea typeface="ＭＳ Ｐゴシック" pitchFamily="34" charset="-128"/>
            </a:endParaRPr>
          </a:p>
        </p:txBody>
      </p:sp>
      <p:sp>
        <p:nvSpPr>
          <p:cNvPr id="76802" name="Shape 115"/>
          <p:cNvSpPr>
            <a:spLocks noGrp="1" noRot="1" noChangeAspect="1" noTextEdit="1"/>
          </p:cNvSpPr>
          <p:nvPr>
            <p:ph type="sldImg" idx="2"/>
          </p:nvPr>
        </p:nvSpPr>
        <p:spPr bwMode="auto">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ea typeface="ＭＳ Ｐゴシック" pitchFamily="34" charset="-128"/>
              </a:rPr>
              <a:t>Here is a detailed flow chart to follow to ensure your study doesn’t inadvertently double dip.</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0897" name="Shape 108"/>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a:spcBef>
                <a:spcPct val="0"/>
              </a:spcBef>
            </a:pPr>
            <a:endParaRPr lang="en-US" altLang="en-US" dirty="0" smtClean="0">
              <a:ea typeface="ＭＳ Ｐゴシック" pitchFamily="34" charset="-128"/>
            </a:endParaRPr>
          </a:p>
        </p:txBody>
      </p:sp>
      <p:sp>
        <p:nvSpPr>
          <p:cNvPr id="80898" name="Shape 109"/>
          <p:cNvSpPr>
            <a:spLocks noGrp="1" noRot="1" noChangeAspect="1" noTextEdit="1"/>
          </p:cNvSpPr>
          <p:nvPr>
            <p:ph type="sldImg" idx="2"/>
          </p:nvPr>
        </p:nvSpPr>
        <p:spPr bwMode="auto">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itchFamily="34" charset="-128"/>
              </a:rPr>
              <a:t>-slow signal of fMRI signal??</a:t>
            </a: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101DD14-BC66-461B-B943-746D9C64BFF5}" type="slidenum">
              <a:rPr lang="en-US" altLang="en-US" sz="1200"/>
              <a:pPr eaLnBrk="1" hangingPunct="1"/>
              <a:t>16</a:t>
            </a:fld>
            <a:endParaRPr lang="en-US"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0897" name="Shape 108"/>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a:spcBef>
                <a:spcPct val="0"/>
              </a:spcBef>
            </a:pPr>
            <a:r>
              <a:rPr lang="en-US" altLang="en-US" dirty="0" smtClean="0">
                <a:ea typeface="ＭＳ Ｐゴシック" pitchFamily="34" charset="-128"/>
              </a:rPr>
              <a:t>It’s</a:t>
            </a:r>
            <a:r>
              <a:rPr lang="en-US" altLang="en-US" baseline="0" dirty="0" smtClean="0">
                <a:ea typeface="ＭＳ Ｐゴシック" pitchFamily="34" charset="-128"/>
              </a:rPr>
              <a:t> simple really  - selective analysis is fine, you just need to be sure that there is negligible bias resulting from your ROI selection.</a:t>
            </a:r>
            <a:endParaRPr lang="en-US" altLang="en-US" dirty="0" smtClean="0">
              <a:ea typeface="ＭＳ Ｐゴシック" pitchFamily="34" charset="-128"/>
            </a:endParaRPr>
          </a:p>
        </p:txBody>
      </p:sp>
      <p:sp>
        <p:nvSpPr>
          <p:cNvPr id="80898" name="Shape 109"/>
          <p:cNvSpPr>
            <a:spLocks noGrp="1" noRot="1" noChangeAspect="1" noTextEdit="1"/>
          </p:cNvSpPr>
          <p:nvPr>
            <p:ph type="sldImg" idx="2"/>
          </p:nvPr>
        </p:nvSpPr>
        <p:spPr bwMode="auto">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3969" name="Shape 131"/>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a:spcBef>
                <a:spcPct val="0"/>
              </a:spcBef>
            </a:pPr>
            <a:endParaRPr lang="en-US" altLang="en-US" smtClean="0">
              <a:ea typeface="ＭＳ Ｐゴシック" pitchFamily="34" charset="-128"/>
            </a:endParaRPr>
          </a:p>
        </p:txBody>
      </p:sp>
      <p:sp>
        <p:nvSpPr>
          <p:cNvPr id="83970" name="Shape 132"/>
          <p:cNvSpPr>
            <a:spLocks noGrp="1" noRot="1" noChangeAspect="1" noTextEdit="1"/>
          </p:cNvSpPr>
          <p:nvPr>
            <p:ph type="sldImg" idx="2"/>
          </p:nvPr>
        </p:nvSpPr>
        <p:spPr bwMode="auto">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itchFamily="34" charset="-128"/>
              </a:rPr>
              <a:t>Ultimately, avoiding Type I/II errors is all about balance! Must consider the desired statistical power, type and purpose of study, in considering whether to do a multiple comparisons correction (and within that, FWER vs FDR) or intensity/cluster thresholding.</a:t>
            </a:r>
          </a:p>
          <a:p>
            <a:endParaRPr lang="en-US" altLang="en-US" smtClean="0">
              <a:ea typeface="ＭＳ Ｐゴシック" pitchFamily="34" charset="-128"/>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560F15F-B02B-4ABE-B6A5-F2C51CA33674}" type="slidenum">
              <a:rPr lang="en-US" altLang="en-US" sz="1200"/>
              <a:pPr eaLnBrk="1" hangingPunct="1"/>
              <a:t>17</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1" name="Shape 19"/>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a:spcBef>
                <a:spcPct val="0"/>
              </a:spcBef>
            </a:pPr>
            <a:endParaRPr lang="en-US" altLang="en-US" dirty="0" smtClean="0">
              <a:ea typeface="ＭＳ Ｐゴシック" pitchFamily="34" charset="-128"/>
            </a:endParaRPr>
          </a:p>
        </p:txBody>
      </p:sp>
      <p:sp>
        <p:nvSpPr>
          <p:cNvPr id="35842" name="Shape 20"/>
          <p:cNvSpPr>
            <a:spLocks noGrp="1" noRot="1" noChangeAspect="1" noTextEdit="1"/>
          </p:cNvSpPr>
          <p:nvPr>
            <p:ph type="sldImg" idx="2"/>
          </p:nvPr>
        </p:nvSpPr>
        <p:spPr bwMode="auto">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ea typeface="ＭＳ Ｐゴシック" pitchFamily="34" charset="-128"/>
              </a:rPr>
              <a:t>We’ve seen how to design your study,</a:t>
            </a:r>
          </a:p>
          <a:p>
            <a:r>
              <a:rPr lang="en-GB" altLang="en-US" smtClean="0">
                <a:ea typeface="ＭＳ Ｐゴシック" pitchFamily="34" charset="-128"/>
              </a:rPr>
              <a:t>We’ve seen all the preprocessing,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pPr>
            <a:r>
              <a:rPr lang="en-GB" altLang="en-US" smtClean="0">
                <a:ea typeface="ＭＳ Ｐゴシック" pitchFamily="34" charset="-128"/>
              </a:rPr>
              <a:t>And we’ve learnt about analysing within and between subjects.</a:t>
            </a:r>
          </a:p>
          <a:p>
            <a:pPr defTabSz="914400" eaLnBrk="1" hangingPunct="1">
              <a:spcBef>
                <a:spcPct val="0"/>
              </a:spcBef>
            </a:pPr>
            <a:r>
              <a:rPr lang="en-GB" altLang="en-US" smtClean="0">
                <a:ea typeface="ＭＳ Ｐゴシック" pitchFamily="34" charset="-128"/>
              </a:rPr>
              <a:t>Maybe next you might select a ROI based on your contrasts for further analysis, maybe a subset of channels in MEG, and have a look at how brain activity correlates with a behavioural task. </a:t>
            </a:r>
          </a:p>
          <a:p>
            <a:pPr defTabSz="914400" eaLnBrk="1" hangingPunct="1">
              <a:spcBef>
                <a:spcPct val="0"/>
              </a:spcBef>
            </a:pPr>
            <a:endParaRPr lang="en-GB" altLang="en-US" smtClean="0">
              <a:ea typeface="ＭＳ Ｐゴシック" pitchFamily="34" charset="-128"/>
            </a:endParaRPr>
          </a:p>
          <a:p>
            <a:pPr defTabSz="914400"/>
            <a:endParaRPr lang="en-GB" altLang="en-US"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ea typeface="ＭＳ Ｐゴシック" pitchFamily="34" charset="-128"/>
              </a:rPr>
              <a:t>That’s a lot of complex statistical analysis with a lot of assumptions and choices to make before you can publish your ground-breaking study in Nature.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1" name="Shape 3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ctr" anchorCtr="0" compatLnSpc="1">
            <a:prstTxWarp prst="textNoShape">
              <a:avLst/>
            </a:prstTxWarp>
          </a:bodyPr>
          <a:lstStyle/>
          <a:p>
            <a:pPr>
              <a:spcBef>
                <a:spcPct val="0"/>
              </a:spcBef>
            </a:pPr>
            <a:r>
              <a:rPr lang="en-GB" altLang="en-US" smtClean="0">
                <a:ea typeface="ＭＳ Ｐゴシック" pitchFamily="34" charset="-128"/>
              </a:rPr>
              <a:t>The datasets we get from neuroimaging are huge.</a:t>
            </a:r>
          </a:p>
          <a:p>
            <a:pPr>
              <a:spcBef>
                <a:spcPct val="0"/>
              </a:spcBef>
            </a:pPr>
            <a:r>
              <a:rPr lang="en-GB" altLang="en-US" smtClean="0">
                <a:ea typeface="ＭＳ Ｐゴシック" pitchFamily="34" charset="-128"/>
              </a:rPr>
              <a:t>There is a lot of irrelevant information in the raw data.</a:t>
            </a:r>
          </a:p>
          <a:p>
            <a:pPr>
              <a:spcBef>
                <a:spcPct val="0"/>
              </a:spcBef>
            </a:pPr>
            <a:r>
              <a:rPr lang="en-GB" altLang="en-US" smtClean="0">
                <a:ea typeface="ＭＳ Ｐゴシック" pitchFamily="34" charset="-128"/>
              </a:rPr>
              <a:t>Typically, we would select some relevant subset of the data to analyse in detail,</a:t>
            </a:r>
          </a:p>
          <a:p>
            <a:pPr>
              <a:spcBef>
                <a:spcPct val="0"/>
              </a:spcBef>
            </a:pPr>
            <a:r>
              <a:rPr lang="en-GB" altLang="en-US" smtClean="0">
                <a:ea typeface="ＭＳ Ｐゴシック" pitchFamily="34" charset="-128"/>
              </a:rPr>
              <a:t>This is what is presented in the final paper.</a:t>
            </a:r>
          </a:p>
        </p:txBody>
      </p:sp>
      <p:sp>
        <p:nvSpPr>
          <p:cNvPr id="46082" name="Shape 38"/>
          <p:cNvSpPr>
            <a:spLocks noGrp="1" noRot="1" noChangeAspect="1" noTextEdit="1"/>
          </p:cNvSpPr>
          <p:nvPr>
            <p:ph type="sldImg" idx="2"/>
          </p:nvPr>
        </p:nvSpPr>
        <p:spPr bwMode="auto">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DarkBlue10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23850" y="1484313"/>
            <a:ext cx="8496300" cy="1368425"/>
          </a:xfrm>
        </p:spPr>
        <p:txBody>
          <a:bodyPr/>
          <a:lstStyle>
            <a:lvl1pPr>
              <a:defRPr/>
            </a:lvl1pPr>
          </a:lstStyle>
          <a:p>
            <a:pPr lvl="0"/>
            <a:r>
              <a:rPr lang="en-US" altLang="en-US" noProof="0" smtClean="0"/>
              <a:t>Click to edit Master title style</a:t>
            </a:r>
          </a:p>
        </p:txBody>
      </p:sp>
      <p:sp>
        <p:nvSpPr>
          <p:cNvPr id="4099" name="Rectangle 3"/>
          <p:cNvSpPr>
            <a:spLocks noGrp="1" noChangeArrowheads="1"/>
          </p:cNvSpPr>
          <p:nvPr>
            <p:ph type="subTitle" idx="1"/>
          </p:nvPr>
        </p:nvSpPr>
        <p:spPr>
          <a:xfrm>
            <a:off x="323850" y="3068638"/>
            <a:ext cx="8496300" cy="3097212"/>
          </a:xfrm>
        </p:spPr>
        <p:txBody>
          <a:bodyPr/>
          <a:lstStyle>
            <a:lvl1pPr marL="0" indent="0">
              <a:buFontTx/>
              <a:buNone/>
              <a:defRPr/>
            </a:lvl1pPr>
          </a:lstStyle>
          <a:p>
            <a:pPr lvl="0"/>
            <a:r>
              <a:rPr lang="en-US" altLang="en-US" noProof="0" smtClean="0"/>
              <a:t>Click to edit Master subtitle style</a:t>
            </a:r>
          </a:p>
        </p:txBody>
      </p:sp>
      <p:sp>
        <p:nvSpPr>
          <p:cNvPr id="5" name="Rectangle 9"/>
          <p:cNvSpPr>
            <a:spLocks noGrp="1" noChangeArrowheads="1"/>
          </p:cNvSpPr>
          <p:nvPr>
            <p:ph type="ftr" sz="quarter" idx="10"/>
          </p:nvPr>
        </p:nvSpPr>
        <p:spPr bwMode="auto">
          <a:xfrm>
            <a:off x="323850" y="6245225"/>
            <a:ext cx="84963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400">
                <a:latin typeface="Arial" charset="0"/>
                <a:ea typeface="+mn-ea"/>
                <a:cs typeface="+mn-cs"/>
              </a:defRPr>
            </a:lvl1pPr>
          </a:lstStyle>
          <a:p>
            <a:pPr>
              <a:defRPr/>
            </a:pPr>
            <a:endParaRPr lang="en-US" altLang="en-US"/>
          </a:p>
        </p:txBody>
      </p:sp>
    </p:spTree>
    <p:extLst>
      <p:ext uri="{BB962C8B-B14F-4D97-AF65-F5344CB8AC3E}">
        <p14:creationId xmlns:p14="http://schemas.microsoft.com/office/powerpoint/2010/main" val="3840895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21414CB0-DA89-427F-A834-98696E3A2E90}" type="slidenum">
              <a:rPr lang="en-US" altLang="en-US"/>
              <a:pPr/>
              <a:t>‹#›</a:t>
            </a:fld>
            <a:endParaRPr lang="en-US" altLang="en-US"/>
          </a:p>
        </p:txBody>
      </p:sp>
    </p:spTree>
    <p:extLst>
      <p:ext uri="{BB962C8B-B14F-4D97-AF65-F5344CB8AC3E}">
        <p14:creationId xmlns:p14="http://schemas.microsoft.com/office/powerpoint/2010/main" val="2349776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74C64C2D-4ED1-4EDC-AC72-667802F529CB}" type="slidenum">
              <a:rPr lang="en-US" altLang="en-US"/>
              <a:pPr/>
              <a:t>‹#›</a:t>
            </a:fld>
            <a:endParaRPr lang="en-US" altLang="en-US"/>
          </a:p>
        </p:txBody>
      </p:sp>
    </p:spTree>
    <p:extLst>
      <p:ext uri="{BB962C8B-B14F-4D97-AF65-F5344CB8AC3E}">
        <p14:creationId xmlns:p14="http://schemas.microsoft.com/office/powerpoint/2010/main" val="40298667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4"/>
        <p:cNvGrpSpPr/>
        <p:nvPr/>
      </p:nvGrpSpPr>
      <p:grpSpPr>
        <a:xfrm>
          <a:off x="0" y="0"/>
          <a:ext cx="0" cy="0"/>
          <a:chOff x="0" y="0"/>
          <a:chExt cx="0" cy="0"/>
        </a:xfrm>
      </p:grpSpPr>
    </p:spTree>
    <p:extLst>
      <p:ext uri="{BB962C8B-B14F-4D97-AF65-F5344CB8AC3E}">
        <p14:creationId xmlns:p14="http://schemas.microsoft.com/office/powerpoint/2010/main" val="151780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4E0EA59C-F551-4555-90C1-388F9833E836}" type="slidenum">
              <a:rPr lang="en-US" altLang="en-US"/>
              <a:pPr/>
              <a:t>‹#›</a:t>
            </a:fld>
            <a:endParaRPr lang="en-US" altLang="en-US"/>
          </a:p>
        </p:txBody>
      </p:sp>
    </p:spTree>
    <p:extLst>
      <p:ext uri="{BB962C8B-B14F-4D97-AF65-F5344CB8AC3E}">
        <p14:creationId xmlns:p14="http://schemas.microsoft.com/office/powerpoint/2010/main" val="3367601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12746EEF-3FF2-4D9C-B0B1-FDE392ACCC3C}" type="slidenum">
              <a:rPr lang="en-US" altLang="en-US"/>
              <a:pPr/>
              <a:t>‹#›</a:t>
            </a:fld>
            <a:endParaRPr lang="en-US" altLang="en-US"/>
          </a:p>
        </p:txBody>
      </p:sp>
    </p:spTree>
    <p:extLst>
      <p:ext uri="{BB962C8B-B14F-4D97-AF65-F5344CB8AC3E}">
        <p14:creationId xmlns:p14="http://schemas.microsoft.com/office/powerpoint/2010/main" val="1521382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C01C57F9-B4CF-4FD0-ABB3-BC38CB45CB0E}" type="slidenum">
              <a:rPr lang="en-US" altLang="en-US"/>
              <a:pPr/>
              <a:t>‹#›</a:t>
            </a:fld>
            <a:endParaRPr lang="en-US" altLang="en-US"/>
          </a:p>
        </p:txBody>
      </p:sp>
    </p:spTree>
    <p:extLst>
      <p:ext uri="{BB962C8B-B14F-4D97-AF65-F5344CB8AC3E}">
        <p14:creationId xmlns:p14="http://schemas.microsoft.com/office/powerpoint/2010/main" val="796854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019664F2-2A1A-4227-A150-72E3B48C74C8}" type="slidenum">
              <a:rPr lang="en-US" altLang="en-US"/>
              <a:pPr/>
              <a:t>‹#›</a:t>
            </a:fld>
            <a:endParaRPr lang="en-US" altLang="en-US"/>
          </a:p>
        </p:txBody>
      </p:sp>
    </p:spTree>
    <p:extLst>
      <p:ext uri="{BB962C8B-B14F-4D97-AF65-F5344CB8AC3E}">
        <p14:creationId xmlns:p14="http://schemas.microsoft.com/office/powerpoint/2010/main" val="2279478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403A2131-9985-4669-BB00-8F690B64AFD8}" type="slidenum">
              <a:rPr lang="en-US" altLang="en-US"/>
              <a:pPr/>
              <a:t>‹#›</a:t>
            </a:fld>
            <a:endParaRPr lang="en-US" altLang="en-US"/>
          </a:p>
        </p:txBody>
      </p:sp>
    </p:spTree>
    <p:extLst>
      <p:ext uri="{BB962C8B-B14F-4D97-AF65-F5344CB8AC3E}">
        <p14:creationId xmlns:p14="http://schemas.microsoft.com/office/powerpoint/2010/main" val="1394669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94DD570C-BE54-4E24-BE56-E0821A154693}" type="slidenum">
              <a:rPr lang="en-US" altLang="en-US"/>
              <a:pPr/>
              <a:t>‹#›</a:t>
            </a:fld>
            <a:endParaRPr lang="en-US" altLang="en-US"/>
          </a:p>
        </p:txBody>
      </p:sp>
    </p:spTree>
    <p:extLst>
      <p:ext uri="{BB962C8B-B14F-4D97-AF65-F5344CB8AC3E}">
        <p14:creationId xmlns:p14="http://schemas.microsoft.com/office/powerpoint/2010/main" val="2667800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099A734D-6674-4ED4-A156-F9F43B532488}" type="slidenum">
              <a:rPr lang="en-US" altLang="en-US"/>
              <a:pPr/>
              <a:t>‹#›</a:t>
            </a:fld>
            <a:endParaRPr lang="en-US" altLang="en-US"/>
          </a:p>
        </p:txBody>
      </p:sp>
    </p:spTree>
    <p:extLst>
      <p:ext uri="{BB962C8B-B14F-4D97-AF65-F5344CB8AC3E}">
        <p14:creationId xmlns:p14="http://schemas.microsoft.com/office/powerpoint/2010/main" val="1342749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97255B23-E9D4-4432-9056-8D518EC6CBC9}" type="slidenum">
              <a:rPr lang="en-US" altLang="en-US"/>
              <a:pPr/>
              <a:t>‹#›</a:t>
            </a:fld>
            <a:endParaRPr lang="en-US" altLang="en-US"/>
          </a:p>
        </p:txBody>
      </p:sp>
    </p:spTree>
    <p:extLst>
      <p:ext uri="{BB962C8B-B14F-4D97-AF65-F5344CB8AC3E}">
        <p14:creationId xmlns:p14="http://schemas.microsoft.com/office/powerpoint/2010/main" val="3474805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30200" y="908050"/>
            <a:ext cx="848995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30200" y="2708275"/>
            <a:ext cx="848995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47697B1-7E7E-4EB3-B8C1-52A8391C001F}" type="slidenum">
              <a:rPr lang="en-US" altLang="en-US"/>
              <a:pPr/>
              <a:t>‹#›</a:t>
            </a:fld>
            <a:endParaRPr lang="en-US" altLang="en-US"/>
          </a:p>
        </p:txBody>
      </p:sp>
      <p:pic>
        <p:nvPicPr>
          <p:cNvPr id="1029" name="Picture 13" descr="DarkBlue102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8"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9" r:id="rId12"/>
  </p:sldLayoutIdLst>
  <p:txStyles>
    <p:titleStyle>
      <a:lvl1pPr algn="l" rtl="0" eaLnBrk="0" fontAlgn="base" hangingPunct="0">
        <a:spcBef>
          <a:spcPct val="0"/>
        </a:spcBef>
        <a:spcAft>
          <a:spcPct val="0"/>
        </a:spcAft>
        <a:defRPr sz="3000" b="1">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3000" b="1">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3000" b="1">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3000" b="1">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3000" b="1">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jpeg"/><Relationship Id="rId8"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21.jpe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jpeg"/><Relationship Id="rId5" Type="http://schemas.openxmlformats.org/officeDocument/2006/relationships/image" Target="../media/image26.jpeg"/><Relationship Id="rId6" Type="http://schemas.openxmlformats.org/officeDocument/2006/relationships/image" Target="../media/image27.png"/><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2.png"/><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3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3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3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extLst/>
        </p:spPr>
        <p:txBody>
          <a:bodyPr/>
          <a:lstStyle/>
          <a:p>
            <a:pPr algn="ctr" eaLnBrk="1" hangingPunct="1">
              <a:defRPr/>
            </a:pPr>
            <a:r>
              <a:rPr lang="en-GB" sz="4000">
                <a:cs typeface="+mj-cs"/>
              </a:rPr>
              <a:t>Issues with analysis &amp; interpretation</a:t>
            </a:r>
          </a:p>
        </p:txBody>
      </p:sp>
      <p:sp>
        <p:nvSpPr>
          <p:cNvPr id="3075" name="Rectangle 3"/>
          <p:cNvSpPr>
            <a:spLocks noGrp="1" noChangeArrowheads="1"/>
          </p:cNvSpPr>
          <p:nvPr>
            <p:ph type="subTitle" idx="1"/>
          </p:nvPr>
        </p:nvSpPr>
        <p:spPr>
          <a:extLst/>
        </p:spPr>
        <p:txBody>
          <a:bodyPr/>
          <a:lstStyle/>
          <a:p>
            <a:pPr algn="ctr" eaLnBrk="1" hangingPunct="1">
              <a:defRPr/>
            </a:pPr>
            <a:r>
              <a:rPr lang="en-GB" dirty="0">
                <a:cs typeface="+mn-cs"/>
              </a:rPr>
              <a:t>Type I / type II </a:t>
            </a:r>
            <a:r>
              <a:rPr lang="en-GB" dirty="0" smtClean="0">
                <a:cs typeface="+mn-cs"/>
              </a:rPr>
              <a:t>errors </a:t>
            </a:r>
            <a:r>
              <a:rPr lang="en-GB" dirty="0">
                <a:cs typeface="+mn-cs"/>
              </a:rPr>
              <a:t>&amp; </a:t>
            </a:r>
            <a:r>
              <a:rPr lang="en-GB" dirty="0" smtClean="0">
                <a:cs typeface="+mn-cs"/>
              </a:rPr>
              <a:t>Double Dipping</a:t>
            </a:r>
          </a:p>
          <a:p>
            <a:pPr algn="ctr" eaLnBrk="1" hangingPunct="1">
              <a:defRPr/>
            </a:pPr>
            <a:endParaRPr lang="en-GB" dirty="0">
              <a:cs typeface="+mn-cs"/>
            </a:endParaRPr>
          </a:p>
          <a:p>
            <a:pPr algn="ctr" eaLnBrk="1" hangingPunct="1">
              <a:defRPr/>
            </a:pPr>
            <a:endParaRPr lang="en-GB" dirty="0" smtClean="0">
              <a:cs typeface="+mn-cs"/>
            </a:endParaRPr>
          </a:p>
          <a:p>
            <a:pPr algn="ctr" eaLnBrk="1" hangingPunct="1">
              <a:defRPr/>
            </a:pPr>
            <a:endParaRPr lang="en-GB" dirty="0">
              <a:cs typeface="+mn-cs"/>
            </a:endParaRPr>
          </a:p>
          <a:p>
            <a:pPr algn="ctr" eaLnBrk="1" hangingPunct="1">
              <a:defRPr/>
            </a:pPr>
            <a:endParaRPr lang="en-GB" dirty="0" smtClean="0">
              <a:cs typeface="+mn-cs"/>
            </a:endParaRPr>
          </a:p>
          <a:p>
            <a:pPr algn="ctr" eaLnBrk="1" hangingPunct="1">
              <a:defRPr/>
            </a:pPr>
            <a:r>
              <a:rPr lang="en-GB" sz="2400" dirty="0" smtClean="0">
                <a:cs typeface="+mn-cs"/>
              </a:rPr>
              <a:t>Antonia </a:t>
            </a:r>
            <a:r>
              <a:rPr lang="en-GB" sz="2400" dirty="0" err="1" smtClean="0">
                <a:cs typeface="+mn-cs"/>
              </a:rPr>
              <a:t>Eisenkoeck</a:t>
            </a:r>
            <a:r>
              <a:rPr lang="en-GB" sz="2400" dirty="0" smtClean="0">
                <a:cs typeface="+mn-cs"/>
              </a:rPr>
              <a:t> &amp; Rosy </a:t>
            </a:r>
            <a:r>
              <a:rPr lang="en-GB" sz="2400" dirty="0" err="1" smtClean="0">
                <a:cs typeface="+mn-cs"/>
              </a:rPr>
              <a:t>Southwell</a:t>
            </a:r>
            <a:endParaRPr lang="en-GB" sz="2400" dirty="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Field Theory</a:t>
            </a:r>
            <a:endParaRPr lang="en-US" dirty="0"/>
          </a:p>
        </p:txBody>
      </p:sp>
      <p:pic>
        <p:nvPicPr>
          <p:cNvPr id="4" name="Content Placeholder 3"/>
          <p:cNvPicPr>
            <a:picLocks noGrp="1" noChangeAspect="1"/>
          </p:cNvPicPr>
          <p:nvPr>
            <p:ph idx="1"/>
          </p:nvPr>
        </p:nvPicPr>
        <p:blipFill rotWithShape="1">
          <a:blip r:embed="rId2"/>
          <a:srcRect l="-19941" t="9025" r="-169503" b="-39623"/>
          <a:stretch/>
        </p:blipFill>
        <p:spPr>
          <a:xfrm>
            <a:off x="899592" y="2492896"/>
            <a:ext cx="8489950" cy="3457575"/>
          </a:xfrm>
        </p:spPr>
      </p:pic>
      <p:pic>
        <p:nvPicPr>
          <p:cNvPr id="5" name="Picture 4"/>
          <p:cNvPicPr>
            <a:picLocks noChangeAspect="1"/>
          </p:cNvPicPr>
          <p:nvPr/>
        </p:nvPicPr>
        <p:blipFill>
          <a:blip r:embed="rId3"/>
          <a:stretch>
            <a:fillRect/>
          </a:stretch>
        </p:blipFill>
        <p:spPr>
          <a:xfrm>
            <a:off x="4817820" y="2348880"/>
            <a:ext cx="3111500" cy="2578100"/>
          </a:xfrm>
          <a:prstGeom prst="rect">
            <a:avLst/>
          </a:prstGeom>
        </p:spPr>
      </p:pic>
    </p:spTree>
    <p:extLst>
      <p:ext uri="{BB962C8B-B14F-4D97-AF65-F5344CB8AC3E}">
        <p14:creationId xmlns:p14="http://schemas.microsoft.com/office/powerpoint/2010/main" val="3869871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False Discovery Rate (FDR)</a:t>
            </a:r>
            <a:endParaRPr lang="en-US" dirty="0"/>
          </a:p>
        </p:txBody>
      </p:sp>
      <p:sp>
        <p:nvSpPr>
          <p:cNvPr id="3" name="Content Placeholder 2"/>
          <p:cNvSpPr>
            <a:spLocks noGrp="1"/>
          </p:cNvSpPr>
          <p:nvPr>
            <p:ph idx="1"/>
          </p:nvPr>
        </p:nvSpPr>
        <p:spPr>
          <a:xfrm>
            <a:off x="330200" y="2420938"/>
            <a:ext cx="8489950" cy="3744912"/>
          </a:xfrm>
        </p:spPr>
        <p:txBody>
          <a:bodyPr/>
          <a:lstStyle/>
          <a:p>
            <a:pPr>
              <a:defRPr/>
            </a:pPr>
            <a:r>
              <a:rPr lang="en-US" dirty="0" smtClean="0"/>
              <a:t>Less conservative</a:t>
            </a:r>
          </a:p>
          <a:p>
            <a:pPr>
              <a:defRPr/>
            </a:pPr>
            <a:r>
              <a:rPr lang="en-US" dirty="0" smtClean="0"/>
              <a:t>FDR = proportion of false discoveries</a:t>
            </a:r>
          </a:p>
          <a:p>
            <a:pPr>
              <a:defRPr/>
            </a:pPr>
            <a:r>
              <a:rPr lang="en-US" dirty="0" smtClean="0"/>
              <a:t>FDR of 0.05 means </a:t>
            </a:r>
            <a:r>
              <a:rPr lang="en-US" b="1" dirty="0" smtClean="0"/>
              <a:t>no more </a:t>
            </a:r>
            <a:r>
              <a:rPr lang="en-US" dirty="0" smtClean="0"/>
              <a:t>than 5% of detected results are false positives</a:t>
            </a:r>
          </a:p>
          <a:p>
            <a:pPr>
              <a:defRPr/>
            </a:pPr>
            <a:r>
              <a:rPr lang="en-US" dirty="0" smtClean="0"/>
              <a:t>Greater statistical power</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3" name="Content Placeholder 2"/>
          <p:cNvSpPr>
            <a:spLocks noGrp="1"/>
          </p:cNvSpPr>
          <p:nvPr>
            <p:ph idx="1"/>
          </p:nvPr>
        </p:nvSpPr>
        <p:spPr/>
        <p:txBody>
          <a:bodyPr/>
          <a:lstStyle/>
          <a:p>
            <a:pPr>
              <a:defRPr/>
            </a:pPr>
            <a:r>
              <a:rPr lang="en-US" dirty="0" smtClean="0"/>
              <a:t>Bennett et al. (2010): no significant voxels after controlling FWER or FDR</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5" name="Content Placeholder 4"/>
          <p:cNvPicPr>
            <a:picLocks noGrp="1" noChangeAspect="1"/>
          </p:cNvPicPr>
          <p:nvPr>
            <p:ph idx="1"/>
          </p:nvPr>
        </p:nvPicPr>
        <p:blipFill>
          <a:blip r:embed="rId2"/>
          <a:srcRect l="1435" r="1435"/>
          <a:stretch>
            <a:fillRect/>
          </a:stretch>
        </p:blipFill>
        <p:spPr>
          <a:xfrm>
            <a:off x="330200" y="908050"/>
            <a:ext cx="8489950" cy="5257800"/>
          </a:xfr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mtClean="0">
                <a:ea typeface="ＭＳ Ｐゴシック" pitchFamily="34" charset="-128"/>
              </a:rPr>
              <a:t>The “costs” of controlling of trying to control type l errors:</a:t>
            </a:r>
          </a:p>
        </p:txBody>
      </p:sp>
      <p:sp>
        <p:nvSpPr>
          <p:cNvPr id="3" name="Content Placeholder 2"/>
          <p:cNvSpPr>
            <a:spLocks noGrp="1"/>
          </p:cNvSpPr>
          <p:nvPr>
            <p:ph idx="1"/>
          </p:nvPr>
        </p:nvSpPr>
        <p:spPr>
          <a:xfrm>
            <a:off x="330200" y="2060575"/>
            <a:ext cx="8489950" cy="4537075"/>
          </a:xfrm>
        </p:spPr>
        <p:txBody>
          <a:bodyPr/>
          <a:lstStyle/>
          <a:p>
            <a:pPr>
              <a:defRPr/>
            </a:pPr>
            <a:r>
              <a:rPr lang="en-US" dirty="0" smtClean="0"/>
              <a:t>Increased chance of type </a:t>
            </a:r>
            <a:r>
              <a:rPr lang="en-US" dirty="0" err="1" smtClean="0"/>
              <a:t>ll</a:t>
            </a:r>
            <a:r>
              <a:rPr lang="en-US" dirty="0" smtClean="0"/>
              <a:t> error</a:t>
            </a:r>
          </a:p>
          <a:p>
            <a:pPr>
              <a:defRPr/>
            </a:pPr>
            <a:endParaRPr lang="en-US" dirty="0" smtClean="0"/>
          </a:p>
          <a:p>
            <a:pPr>
              <a:defRPr/>
            </a:pPr>
            <a:r>
              <a:rPr lang="en-US" dirty="0" smtClean="0"/>
              <a:t>Bias towards studying large effects over small</a:t>
            </a:r>
          </a:p>
          <a:p>
            <a:pPr>
              <a:defRPr/>
            </a:pPr>
            <a:endParaRPr lang="en-US" dirty="0" smtClean="0"/>
          </a:p>
          <a:p>
            <a:pPr>
              <a:defRPr/>
            </a:pPr>
            <a:r>
              <a:rPr lang="en-US" dirty="0" smtClean="0"/>
              <a:t>Bias towards sensory/motor processes rather than complex cognitive/affective </a:t>
            </a:r>
            <a:r>
              <a:rPr lang="en-US" dirty="0" err="1" smtClean="0"/>
              <a:t>behaviours</a:t>
            </a:r>
            <a:endParaRPr lang="en-US" dirty="0" smtClean="0"/>
          </a:p>
          <a:p>
            <a:pPr>
              <a:defRPr/>
            </a:pPr>
            <a:endParaRPr lang="en-US" dirty="0" smtClean="0"/>
          </a:p>
          <a:p>
            <a:pPr>
              <a:defRPr/>
            </a:pPr>
            <a:r>
              <a:rPr lang="en-US" dirty="0" smtClean="0"/>
              <a:t>Deficient meta-analyses</a:t>
            </a:r>
          </a:p>
          <a:p>
            <a:pPr marL="0" indent="0" algn="r">
              <a:buFontTx/>
              <a:buNone/>
              <a:defRPr/>
            </a:pPr>
            <a:r>
              <a:rPr lang="en-US" dirty="0" smtClean="0"/>
              <a:t>Liebermann et al. (2009)</a:t>
            </a:r>
          </a:p>
          <a:p>
            <a:pPr>
              <a:defRPr/>
            </a:pPr>
            <a:endParaRPr lang="en-US" dirty="0" smtClean="0"/>
          </a:p>
          <a:p>
            <a:pPr>
              <a:defRPr/>
            </a:pPr>
            <a:endParaRPr lang="en-US" dirty="0" smtClean="0"/>
          </a:p>
          <a:p>
            <a:pPr>
              <a:defRP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3" name="Content Placeholder 2"/>
          <p:cNvSpPr>
            <a:spLocks noGrp="1"/>
          </p:cNvSpPr>
          <p:nvPr>
            <p:ph idx="1"/>
          </p:nvPr>
        </p:nvSpPr>
        <p:spPr>
          <a:xfrm>
            <a:off x="330200" y="2276475"/>
            <a:ext cx="8489950" cy="3889375"/>
          </a:xfrm>
        </p:spPr>
        <p:txBody>
          <a:bodyPr/>
          <a:lstStyle/>
          <a:p>
            <a:pPr marL="0" indent="0">
              <a:buFontTx/>
              <a:buNone/>
            </a:pPr>
            <a:r>
              <a:rPr lang="en-US" altLang="en-US" i="1" smtClean="0">
                <a:ea typeface="ＭＳ Ｐゴシック" pitchFamily="34" charset="-128"/>
              </a:rPr>
              <a:t>“For a young science to impose stricter self-standards than its parent discipline, when doing so would increase Type II errors and lead us to miss important neural landmarks for future investigations, is not wise.” </a:t>
            </a:r>
          </a:p>
          <a:p>
            <a:pPr marL="0" indent="0" algn="r">
              <a:buFontTx/>
              <a:buNone/>
            </a:pPr>
            <a:r>
              <a:rPr lang="en-US" altLang="en-US" i="1" smtClean="0">
                <a:ea typeface="ＭＳ Ｐゴシック" pitchFamily="34" charset="-128"/>
              </a:rPr>
              <a:t>Lieberman et al. (2009)</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720725"/>
          </a:xfrm>
        </p:spPr>
        <p:txBody>
          <a:bodyPr/>
          <a:lstStyle/>
          <a:p>
            <a:pPr>
              <a:defRPr/>
            </a:pPr>
            <a:r>
              <a:rPr lang="en-US" dirty="0" smtClean="0"/>
              <a:t>What to consider:</a:t>
            </a:r>
            <a:endParaRPr lang="en-US" dirty="0"/>
          </a:p>
        </p:txBody>
      </p:sp>
      <p:sp>
        <p:nvSpPr>
          <p:cNvPr id="3" name="Content Placeholder 2"/>
          <p:cNvSpPr>
            <a:spLocks noGrp="1"/>
          </p:cNvSpPr>
          <p:nvPr>
            <p:ph idx="1"/>
          </p:nvPr>
        </p:nvSpPr>
        <p:spPr>
          <a:xfrm>
            <a:off x="330200" y="1700213"/>
            <a:ext cx="8489950" cy="4465637"/>
          </a:xfrm>
        </p:spPr>
        <p:txBody>
          <a:bodyPr/>
          <a:lstStyle/>
          <a:p>
            <a:pPr marL="0" indent="0">
              <a:buFontTx/>
              <a:buNone/>
            </a:pPr>
            <a:r>
              <a:rPr lang="en-US" altLang="en-US" sz="2200" b="1" smtClean="0">
                <a:ea typeface="ＭＳ Ｐゴシック" pitchFamily="34" charset="-128"/>
              </a:rPr>
              <a:t>Increasing statistical power</a:t>
            </a:r>
            <a:r>
              <a:rPr lang="en-US" altLang="en-US" sz="2200" smtClean="0">
                <a:ea typeface="ＭＳ Ｐゴシック" pitchFamily="34" charset="-128"/>
              </a:rPr>
              <a:t>:</a:t>
            </a:r>
          </a:p>
          <a:p>
            <a:pPr marL="0" indent="0"/>
            <a:r>
              <a:rPr lang="en-US" altLang="en-US" sz="2200" smtClean="0">
                <a:ea typeface="ＭＳ Ｐゴシック" pitchFamily="34" charset="-128"/>
              </a:rPr>
              <a:t>Larger sample sizes</a:t>
            </a:r>
          </a:p>
          <a:p>
            <a:pPr marL="0" indent="0"/>
            <a:r>
              <a:rPr lang="en-US" altLang="en-US" sz="2200" smtClean="0">
                <a:ea typeface="ＭＳ Ｐゴシック" pitchFamily="34" charset="-128"/>
              </a:rPr>
              <a:t>Study design that takes into account the slow nature of fMRI signal</a:t>
            </a:r>
          </a:p>
          <a:p>
            <a:pPr marL="0" indent="0"/>
            <a:endParaRPr lang="en-US" altLang="en-US" sz="2200" smtClean="0">
              <a:ea typeface="ＭＳ Ｐゴシック" pitchFamily="34" charset="-128"/>
            </a:endParaRPr>
          </a:p>
          <a:p>
            <a:pPr marL="0" indent="0">
              <a:buFontTx/>
              <a:buNone/>
            </a:pPr>
            <a:r>
              <a:rPr lang="en-US" altLang="en-US" sz="2200" b="1" smtClean="0">
                <a:ea typeface="ＭＳ Ｐゴシック" pitchFamily="34" charset="-128"/>
              </a:rPr>
              <a:t>Take meta-analyses into account:</a:t>
            </a:r>
          </a:p>
          <a:p>
            <a:pPr marL="342900" lvl="1" indent="-342900">
              <a:buFontTx/>
              <a:buChar char="•"/>
            </a:pPr>
            <a:r>
              <a:rPr lang="en-US" altLang="en-US" sz="2200" i="1" smtClean="0">
                <a:ea typeface="ＭＳ Ｐゴシック" pitchFamily="34" charset="-128"/>
              </a:rPr>
              <a:t>“We recommend a greater focus on replication and meta-analysis rather than emphasizing single studies as the unit of analysis for establishing scientific truth. From this perspective, Type I errors are self-erasing because they will not replicate, thus allowing for more lenient thresholding to avoid Type II errors.”  </a:t>
            </a:r>
            <a:r>
              <a:rPr lang="en-US" altLang="en-US" sz="2200" smtClean="0">
                <a:ea typeface="ＭＳ Ｐゴシック" pitchFamily="34" charset="-128"/>
              </a:rPr>
              <a:t>(Liebermann et al., 2009)</a:t>
            </a:r>
          </a:p>
          <a:p>
            <a:pPr marL="0" indent="0"/>
            <a:endParaRPr lang="en-US" altLang="en-US" b="1" smtClean="0">
              <a:ea typeface="ＭＳ Ｐゴシック" pitchFamily="34" charset="-128"/>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4" name="Content Placeholder 3"/>
          <p:cNvPicPr>
            <a:picLocks noGrp="1" noChangeAspect="1"/>
          </p:cNvPicPr>
          <p:nvPr>
            <p:ph idx="1"/>
          </p:nvPr>
        </p:nvPicPr>
        <p:blipFill>
          <a:blip r:embed="rId3"/>
          <a:srcRect l="-139675" r="-139675"/>
          <a:stretch>
            <a:fillRect/>
          </a:stretch>
        </p:blipFill>
        <p:spPr>
          <a:xfrm>
            <a:off x="-2498725" y="620713"/>
            <a:ext cx="14678025" cy="5976937"/>
          </a:xfr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hape 16"/>
          <p:cNvSpPr txBox="1">
            <a:spLocks noGrp="1"/>
          </p:cNvSpPr>
          <p:nvPr>
            <p:ph type="ctrTitle"/>
          </p:nvPr>
        </p:nvSpPr>
        <p:spPr>
          <a:extLst>
            <a:ext uri="{FAA26D3D-D897-4be2-8F04-BA451C77F1D7}">
              <ma14:placeholderFlag xmlns:ma14="http://schemas.microsoft.com/office/mac/drawingml/2011/main" val="1"/>
            </a:ext>
          </a:extLst>
        </p:spPr>
        <p:txBody>
          <a:bodyPr lIns="91425" tIns="45700" rIns="91425" bIns="45700">
            <a:noAutofit/>
          </a:bodyPr>
          <a:lstStyle/>
          <a:p>
            <a:pPr>
              <a:buSzPct val="25000"/>
            </a:pPr>
            <a:r>
              <a:rPr lang="en-US" altLang="en-US" sz="2800" smtClean="0">
                <a:solidFill>
                  <a:srgbClr val="004359"/>
                </a:solidFill>
                <a:ea typeface="ＭＳ Ｐゴシック" pitchFamily="34" charset="-128"/>
              </a:rPr>
              <a:t>Issues with Analysis and Interpretation Part II:</a:t>
            </a:r>
            <a:r>
              <a:rPr lang="en-US" altLang="en-US" sz="4000" smtClean="0">
                <a:solidFill>
                  <a:srgbClr val="004359"/>
                </a:solidFill>
                <a:ea typeface="ＭＳ Ｐゴシック" pitchFamily="34" charset="-128"/>
              </a:rPr>
              <a:t/>
            </a:r>
            <a:br>
              <a:rPr lang="en-US" altLang="en-US" sz="4000" smtClean="0">
                <a:solidFill>
                  <a:srgbClr val="004359"/>
                </a:solidFill>
                <a:ea typeface="ＭＳ Ｐゴシック" pitchFamily="34" charset="-128"/>
              </a:rPr>
            </a:br>
            <a:r>
              <a:rPr lang="en-US" altLang="en-US" sz="4000" smtClean="0">
                <a:solidFill>
                  <a:srgbClr val="004359"/>
                </a:solidFill>
                <a:ea typeface="ＭＳ Ｐゴシック" pitchFamily="34" charset="-128"/>
              </a:rPr>
              <a:t/>
            </a:r>
            <a:br>
              <a:rPr lang="en-US" altLang="en-US" sz="4000" smtClean="0">
                <a:solidFill>
                  <a:srgbClr val="004359"/>
                </a:solidFill>
                <a:ea typeface="ＭＳ Ｐゴシック" pitchFamily="34" charset="-128"/>
              </a:rPr>
            </a:br>
            <a:r>
              <a:rPr lang="en-US" altLang="en-US" sz="4000" smtClean="0">
                <a:solidFill>
                  <a:srgbClr val="004359"/>
                </a:solidFill>
                <a:ea typeface="ＭＳ Ｐゴシック" pitchFamily="34" charset="-128"/>
              </a:rPr>
              <a:t>Double Dipping</a:t>
            </a:r>
          </a:p>
        </p:txBody>
      </p:sp>
      <p:sp>
        <p:nvSpPr>
          <p:cNvPr id="17" name="Shape 17"/>
          <p:cNvSpPr txBox="1">
            <a:spLocks noGrp="1"/>
          </p:cNvSpPr>
          <p:nvPr>
            <p:ph type="subTitle" idx="1"/>
          </p:nvPr>
        </p:nvSpPr>
        <p:spPr>
          <a:xfrm>
            <a:off x="900113" y="5876925"/>
            <a:ext cx="7632700" cy="603250"/>
          </a:xfrm>
          <a:extLst>
            <a:ext uri="{FAA26D3D-D897-4be2-8F04-BA451C77F1D7}">
              <ma14:placeholderFlag xmlns:ma14="http://schemas.microsoft.com/office/mac/drawingml/2011/main" val="1"/>
            </a:ext>
          </a:extLst>
        </p:spPr>
        <p:txBody>
          <a:bodyPr lIns="91425" tIns="45700" rIns="91425" bIns="45700">
            <a:noAutofit/>
          </a:bodyPr>
          <a:lstStyle/>
          <a:p>
            <a:pPr marL="342900" indent="-165100" algn="ctr">
              <a:spcBef>
                <a:spcPts val="0"/>
              </a:spcBef>
              <a:spcAft>
                <a:spcPts val="0"/>
              </a:spcAft>
              <a:buClr>
                <a:schemeClr val="dk1"/>
              </a:buClr>
              <a:buSzPct val="100000"/>
              <a:buFont typeface="Arial"/>
              <a:buNone/>
              <a:defRPr/>
            </a:pPr>
            <a:r>
              <a:rPr lang="en-US" dirty="0">
                <a:solidFill>
                  <a:schemeClr val="dk1"/>
                </a:solidFill>
              </a:rPr>
              <a:t>Rosy </a:t>
            </a:r>
            <a:r>
              <a:rPr lang="en-US" dirty="0" err="1">
                <a:solidFill>
                  <a:schemeClr val="dk1"/>
                </a:solidFill>
              </a:rPr>
              <a:t>Southwell</a:t>
            </a:r>
            <a:endParaRPr lang="en-US" dirty="0">
              <a:solidFill>
                <a:schemeClr val="dk1"/>
              </a:solidFill>
            </a:endParaRPr>
          </a:p>
        </p:txBody>
      </p:sp>
      <p:pic>
        <p:nvPicPr>
          <p:cNvPr id="34819" name="Picture 2" descr="C:\Users\Maria\Desktop\Rosy\MfD\boiled-egg_2017538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3357563"/>
            <a:ext cx="3671888" cy="229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2" descr="C:\Users\Maria\Desktop\Rosy\MfD\boiled-egg_2017538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357563"/>
            <a:ext cx="3671887" cy="229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t="10245" b="-10245"/>
          <a:stretch>
            <a:fillRect/>
          </a:stretch>
        </p:blipFill>
        <p:spPr bwMode="auto">
          <a:xfrm>
            <a:off x="395288" y="908050"/>
            <a:ext cx="8208962" cy="615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title"/>
          </p:nvPr>
        </p:nvSpPr>
        <p:spPr/>
        <p:txBody>
          <a:bodyPr/>
          <a:lstStyle/>
          <a:p>
            <a:pPr eaLnBrk="1" hangingPunct="1">
              <a:defRPr/>
            </a:pPr>
            <a:r>
              <a:rPr lang="en-GB">
                <a:cs typeface="+mj-cs"/>
              </a:rPr>
              <a:t>Recap: Hypothesis testing</a:t>
            </a:r>
          </a:p>
        </p:txBody>
      </p:sp>
      <p:sp>
        <p:nvSpPr>
          <p:cNvPr id="4099" name="Rectangle 8"/>
          <p:cNvSpPr>
            <a:spLocks noGrp="1" noChangeArrowheads="1"/>
          </p:cNvSpPr>
          <p:nvPr>
            <p:ph type="body" idx="1"/>
          </p:nvPr>
        </p:nvSpPr>
        <p:spPr>
          <a:xfrm>
            <a:off x="330200" y="2060575"/>
            <a:ext cx="8489950" cy="4392613"/>
          </a:xfrm>
        </p:spPr>
        <p:txBody>
          <a:bodyPr/>
          <a:lstStyle/>
          <a:p>
            <a:pPr eaLnBrk="1" hangingPunct="1"/>
            <a:r>
              <a:rPr lang="en-GB" altLang="en-US" b="1" smtClean="0">
                <a:ea typeface="ＭＳ Ｐゴシック" pitchFamily="34" charset="-128"/>
              </a:rPr>
              <a:t>Null hypothesis (</a:t>
            </a:r>
            <a:r>
              <a:rPr lang="en-US" altLang="en-US" b="1" smtClean="0">
                <a:ea typeface="ＭＳ Ｐゴシック" pitchFamily="34" charset="-128"/>
              </a:rPr>
              <a:t>H</a:t>
            </a:r>
            <a:r>
              <a:rPr lang="en-US" altLang="en-US" b="1" baseline="-25000" smtClean="0">
                <a:ea typeface="ＭＳ Ｐゴシック" pitchFamily="34" charset="-128"/>
              </a:rPr>
              <a:t>0</a:t>
            </a:r>
            <a:r>
              <a:rPr lang="en-US" altLang="en-US" b="1" smtClean="0">
                <a:ea typeface="ＭＳ Ｐゴシック" pitchFamily="34" charset="-128"/>
              </a:rPr>
              <a:t>):</a:t>
            </a:r>
            <a:r>
              <a:rPr lang="en-US" altLang="en-US" smtClean="0">
                <a:ea typeface="ＭＳ Ｐゴシック" pitchFamily="34" charset="-128"/>
              </a:rPr>
              <a:t> Observation is a result of chance</a:t>
            </a:r>
          </a:p>
          <a:p>
            <a:pPr eaLnBrk="1" hangingPunct="1"/>
            <a:r>
              <a:rPr lang="en-GB" altLang="en-US" b="1" smtClean="0">
                <a:ea typeface="ＭＳ Ｐゴシック" pitchFamily="34" charset="-128"/>
              </a:rPr>
              <a:t>Alternative hypothesis (</a:t>
            </a:r>
            <a:r>
              <a:rPr lang="en-US" altLang="en-US" b="1" smtClean="0">
                <a:ea typeface="ＭＳ Ｐゴシック" pitchFamily="34" charset="-128"/>
              </a:rPr>
              <a:t>H</a:t>
            </a:r>
            <a:r>
              <a:rPr lang="en-US" altLang="en-US" b="1" baseline="-25000" smtClean="0">
                <a:ea typeface="ＭＳ Ｐゴシック" pitchFamily="34" charset="-128"/>
              </a:rPr>
              <a:t>A</a:t>
            </a:r>
            <a:r>
              <a:rPr lang="en-US" altLang="en-US" b="1" smtClean="0">
                <a:ea typeface="ＭＳ Ｐゴシック" pitchFamily="34" charset="-128"/>
              </a:rPr>
              <a:t>): </a:t>
            </a:r>
            <a:r>
              <a:rPr lang="en-US" altLang="en-US" smtClean="0">
                <a:ea typeface="ＭＳ Ｐゴシック" pitchFamily="34" charset="-128"/>
              </a:rPr>
              <a:t>Real effect</a:t>
            </a:r>
          </a:p>
          <a:p>
            <a:pPr eaLnBrk="1" hangingPunct="1"/>
            <a:endParaRPr lang="en-US" altLang="en-US" smtClean="0">
              <a:ea typeface="ＭＳ Ｐゴシック" pitchFamily="34" charset="-128"/>
            </a:endParaRPr>
          </a:p>
          <a:p>
            <a:pPr eaLnBrk="1" hangingPunct="1"/>
            <a:r>
              <a:rPr lang="en-GB" altLang="en-US" b="1" smtClean="0">
                <a:ea typeface="ＭＳ Ｐゴシック" pitchFamily="34" charset="-128"/>
              </a:rPr>
              <a:t>T Statistics</a:t>
            </a:r>
          </a:p>
          <a:p>
            <a:pPr eaLnBrk="1" hangingPunct="1"/>
            <a:r>
              <a:rPr lang="en-GB" altLang="en-US" b="1" smtClean="0">
                <a:ea typeface="ＭＳ Ｐゴシック" pitchFamily="34" charset="-128"/>
              </a:rPr>
              <a:t>P-value: </a:t>
            </a:r>
            <a:r>
              <a:rPr lang="en-GB" altLang="en-US" smtClean="0">
                <a:ea typeface="ＭＳ Ｐゴシック" pitchFamily="34" charset="-128"/>
              </a:rPr>
              <a:t>Chance of rejected </a:t>
            </a:r>
            <a:r>
              <a:rPr lang="en-US" altLang="en-US" smtClean="0">
                <a:ea typeface="ＭＳ Ｐゴシック" pitchFamily="34" charset="-128"/>
              </a:rPr>
              <a:t>H</a:t>
            </a:r>
            <a:r>
              <a:rPr lang="en-US" altLang="en-US" baseline="-25000" smtClean="0">
                <a:ea typeface="ＭＳ Ｐゴシック" pitchFamily="34" charset="-128"/>
              </a:rPr>
              <a:t>0</a:t>
            </a:r>
            <a:r>
              <a:rPr lang="en-US" altLang="en-US" smtClean="0">
                <a:ea typeface="ＭＳ Ｐゴシック" pitchFamily="34" charset="-128"/>
              </a:rPr>
              <a:t> although it is true</a:t>
            </a:r>
            <a:endParaRPr lang="en-GB" altLang="en-US" smtClean="0">
              <a:ea typeface="ＭＳ Ｐゴシック" pitchFamily="34" charset="-128"/>
            </a:endParaRPr>
          </a:p>
          <a:p>
            <a:pPr eaLnBrk="1" hangingPunct="1"/>
            <a:r>
              <a:rPr lang="en-GB" altLang="en-US" b="1" smtClean="0">
                <a:ea typeface="ＭＳ Ｐゴシック" pitchFamily="34" charset="-128"/>
              </a:rPr>
              <a:t>Significance level</a:t>
            </a:r>
            <a:r>
              <a:rPr lang="el-GR" altLang="en-US" b="1" smtClean="0">
                <a:ea typeface="ＭＳ Ｐゴシック" pitchFamily="34" charset="-128"/>
              </a:rPr>
              <a:t> α</a:t>
            </a:r>
            <a:r>
              <a:rPr lang="en-GB" altLang="en-US" b="1" smtClean="0">
                <a:ea typeface="ＭＳ Ｐゴシック" pitchFamily="34" charset="-128"/>
              </a:rPr>
              <a:t>: </a:t>
            </a:r>
            <a:r>
              <a:rPr lang="en-GB" altLang="en-US" smtClean="0">
                <a:ea typeface="ＭＳ Ｐゴシック" pitchFamily="34" charset="-128"/>
              </a:rPr>
              <a:t>set a priori, usually 0.05</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t="10245" b="-10245"/>
          <a:stretch>
            <a:fillRect/>
          </a:stretch>
        </p:blipFill>
        <p:spPr bwMode="auto">
          <a:xfrm>
            <a:off x="395288" y="908050"/>
            <a:ext cx="5281612" cy="396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8914" name="Picture 5" descr="C:\Users\Maria\Desktop\Rosy\MfD\95CI_error_bar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5963" y="5041900"/>
            <a:ext cx="1443037"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3" descr="C:\Users\Maria\Desktop\Rosy\MfD\scatter_4_l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19963" y="4792663"/>
            <a:ext cx="1308100"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6" descr="C:\Users\Maria\Desktop\Rosy\MfD\time freq top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2775" y="2905125"/>
            <a:ext cx="202247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4" descr="C:\Users\Maria\Desktop\Rosy\MfD\roi_cau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57900" y="3121025"/>
            <a:ext cx="919163"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onut 4"/>
          <p:cNvSpPr/>
          <p:nvPr/>
        </p:nvSpPr>
        <p:spPr>
          <a:xfrm rot="19163416">
            <a:off x="7527925" y="3209925"/>
            <a:ext cx="579438" cy="663575"/>
          </a:xfrm>
          <a:prstGeom prst="donut">
            <a:avLst>
              <a:gd name="adj" fmla="val 630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pic>
        <p:nvPicPr>
          <p:cNvPr id="2253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32363" y="4437063"/>
            <a:ext cx="996950" cy="205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225" y="739775"/>
            <a:ext cx="5797550" cy="376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0962" name="Picture 4" descr="C:\Users\Maria\Desktop\Rosy\MfD\pic_Nature_cover_mouse20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09538">
            <a:off x="5843588" y="3789363"/>
            <a:ext cx="1577975"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5" descr="C:\Users\Maria\Desktop\Rosy\MfD\GN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125" y="4076700"/>
            <a:ext cx="1668463"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6" descr="C:\Users\Maria\Desktop\Rosy\MfD\JNeurosci2005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196548">
            <a:off x="7372350" y="3633788"/>
            <a:ext cx="152717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hape 34"/>
          <p:cNvSpPr txBox="1">
            <a:spLocks noGrp="1"/>
          </p:cNvSpPr>
          <p:nvPr>
            <p:ph type="title" idx="4294967295"/>
          </p:nvPr>
        </p:nvSpPr>
        <p:spPr>
          <a:extLst>
            <a:ext uri="{FAA26D3D-D897-4be2-8F04-BA451C77F1D7}">
              <ma14:placeholderFlag xmlns:ma14="http://schemas.microsoft.com/office/mac/drawingml/2011/main" val="1"/>
            </a:ext>
          </a:extLst>
        </p:spPr>
        <p:txBody>
          <a:bodyPr lIns="91425" tIns="45700" rIns="91425" bIns="45700">
            <a:noAutofit/>
          </a:bodyPr>
          <a:lstStyle/>
          <a:p>
            <a:pPr>
              <a:spcBef>
                <a:spcPts val="0"/>
              </a:spcBef>
              <a:spcAft>
                <a:spcPts val="0"/>
              </a:spcAft>
              <a:buSzPct val="25000"/>
              <a:defRPr/>
            </a:pPr>
            <a:r>
              <a:rPr lang="en-US" dirty="0">
                <a:solidFill>
                  <a:schemeClr val="dk2"/>
                </a:solidFill>
              </a:rPr>
              <a:t>What is all this data analysis for?</a:t>
            </a:r>
          </a:p>
        </p:txBody>
      </p:sp>
      <p:sp>
        <p:nvSpPr>
          <p:cNvPr id="2" name="TextBox 1"/>
          <p:cNvSpPr txBox="1">
            <a:spLocks noChangeArrowheads="1"/>
          </p:cNvSpPr>
          <p:nvPr/>
        </p:nvSpPr>
        <p:spPr bwMode="auto">
          <a:xfrm>
            <a:off x="395288" y="2133600"/>
            <a:ext cx="6697662"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2800"/>
              <a:t>Huge datasets</a:t>
            </a:r>
          </a:p>
          <a:p>
            <a:pPr eaLnBrk="1" hangingPunct="1"/>
            <a:endParaRPr lang="en-GB" altLang="en-US" sz="2800"/>
          </a:p>
          <a:p>
            <a:pPr eaLnBrk="1" hangingPunct="1"/>
            <a:r>
              <a:rPr lang="en-GB" altLang="en-US" sz="2800"/>
              <a:t>	Irrelevant information</a:t>
            </a:r>
          </a:p>
          <a:p>
            <a:pPr eaLnBrk="1" hangingPunct="1"/>
            <a:endParaRPr lang="en-GB" altLang="en-US" sz="2800"/>
          </a:p>
          <a:p>
            <a:pPr eaLnBrk="1" hangingPunct="1"/>
            <a:r>
              <a:rPr lang="en-GB" altLang="en-US" sz="2800"/>
              <a:t>		Analyse &amp; present a subset</a:t>
            </a:r>
          </a:p>
          <a:p>
            <a:pPr eaLnBrk="1" hangingPunct="1"/>
            <a:r>
              <a:rPr lang="en-GB" altLang="en-US" sz="2800"/>
              <a:t>			</a:t>
            </a:r>
            <a:r>
              <a:rPr lang="en-GB" altLang="en-US" sz="2800" i="1">
                <a:solidFill>
                  <a:srgbClr val="0070C0"/>
                </a:solidFill>
              </a:rPr>
              <a:t>selective analysis</a:t>
            </a:r>
            <a:r>
              <a:rPr lang="en-GB" altLang="en-US" sz="2800">
                <a:solidFill>
                  <a:srgbClr val="0070C0"/>
                </a:solidFill>
              </a:rPr>
              <a:t>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hape 40"/>
          <p:cNvSpPr txBox="1">
            <a:spLocks noGrp="1"/>
          </p:cNvSpPr>
          <p:nvPr>
            <p:ph type="title" idx="4294967295"/>
          </p:nvPr>
        </p:nvSpPr>
        <p:spPr>
          <a:xfrm>
            <a:off x="323850" y="908050"/>
            <a:ext cx="8489950" cy="1296988"/>
          </a:xfrm>
          <a:extLst>
            <a:ext uri="{FAA26D3D-D897-4be2-8F04-BA451C77F1D7}">
              <ma14:placeholderFlag xmlns:ma14="http://schemas.microsoft.com/office/mac/drawingml/2011/main" val="1"/>
            </a:ext>
          </a:extLst>
        </p:spPr>
        <p:txBody>
          <a:bodyPr lIns="91425" tIns="45700" rIns="91425" bIns="45700">
            <a:noAutofit/>
          </a:bodyPr>
          <a:lstStyle/>
          <a:p>
            <a:pPr>
              <a:buSzPct val="25000"/>
            </a:pPr>
            <a:r>
              <a:rPr lang="en-US" altLang="en-US" smtClean="0">
                <a:solidFill>
                  <a:srgbClr val="004359"/>
                </a:solidFill>
                <a:ea typeface="ＭＳ Ｐゴシック" pitchFamily="34" charset="-128"/>
              </a:rPr>
              <a:t>Deriving meaningful results…</a:t>
            </a:r>
          </a:p>
        </p:txBody>
      </p:sp>
      <p:sp>
        <p:nvSpPr>
          <p:cNvPr id="41" name="Shape 41"/>
          <p:cNvSpPr txBox="1">
            <a:spLocks noGrp="1"/>
          </p:cNvSpPr>
          <p:nvPr>
            <p:ph type="body" idx="4294967295"/>
          </p:nvPr>
        </p:nvSpPr>
        <p:spPr>
          <a:xfrm>
            <a:off x="2530475" y="1773238"/>
            <a:ext cx="4673600" cy="1296987"/>
          </a:xfrm>
          <a:extLst>
            <a:ext uri="{FAA26D3D-D897-4be2-8F04-BA451C77F1D7}">
              <ma14:placeholderFlag xmlns:ma14="http://schemas.microsoft.com/office/mac/drawingml/2011/main" val="1"/>
            </a:ext>
          </a:extLst>
        </p:spPr>
        <p:txBody>
          <a:bodyPr lIns="91425" tIns="45700" rIns="91425" bIns="45700">
            <a:noAutofit/>
          </a:bodyPr>
          <a:lstStyle/>
          <a:p>
            <a:pPr indent="-165100">
              <a:buClr>
                <a:schemeClr val="dk1"/>
              </a:buClr>
              <a:defRPr/>
            </a:pPr>
            <a:r>
              <a:rPr lang="en-GB" dirty="0" smtClean="0"/>
              <a:t>Results ≠ </a:t>
            </a:r>
            <a:r>
              <a:rPr lang="en-GB" dirty="0">
                <a:solidFill>
                  <a:schemeClr val="dk1"/>
                </a:solidFill>
              </a:rPr>
              <a:t>Data</a:t>
            </a:r>
            <a:endParaRPr dirty="0">
              <a:solidFill>
                <a:schemeClr val="dk1"/>
              </a:solidFill>
            </a:endParaRPr>
          </a:p>
        </p:txBody>
      </p:sp>
      <p:pic>
        <p:nvPicPr>
          <p:cNvPr id="47107" name="Picture 2" descr="C:\Users\Maria\Desktop\Rosy\MfD\selec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6463" y="2636838"/>
            <a:ext cx="36195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TextBox 1"/>
          <p:cNvSpPr txBox="1">
            <a:spLocks noChangeArrowheads="1"/>
          </p:cNvSpPr>
          <p:nvPr/>
        </p:nvSpPr>
        <p:spPr bwMode="auto">
          <a:xfrm>
            <a:off x="1522413" y="3933825"/>
            <a:ext cx="10080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3200">
                <a:solidFill>
                  <a:srgbClr val="0070C0"/>
                </a:solidFill>
              </a:rPr>
              <a:t>data</a:t>
            </a:r>
          </a:p>
        </p:txBody>
      </p:sp>
      <p:sp>
        <p:nvSpPr>
          <p:cNvPr id="47109" name="TextBox 5"/>
          <p:cNvSpPr txBox="1">
            <a:spLocks noChangeArrowheads="1"/>
          </p:cNvSpPr>
          <p:nvPr/>
        </p:nvSpPr>
        <p:spPr bwMode="auto">
          <a:xfrm>
            <a:off x="5651500" y="3924300"/>
            <a:ext cx="17287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3200">
                <a:solidFill>
                  <a:srgbClr val="0070C0"/>
                </a:solidFill>
              </a:rPr>
              <a:t>results</a:t>
            </a:r>
          </a:p>
        </p:txBody>
      </p:sp>
      <p:sp>
        <p:nvSpPr>
          <p:cNvPr id="47110" name="TextBox 6"/>
          <p:cNvSpPr txBox="1">
            <a:spLocks noChangeArrowheads="1"/>
          </p:cNvSpPr>
          <p:nvPr/>
        </p:nvSpPr>
        <p:spPr bwMode="auto">
          <a:xfrm>
            <a:off x="3276600" y="5040313"/>
            <a:ext cx="187166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3200">
                <a:solidFill>
                  <a:srgbClr val="FF0000"/>
                </a:solidFill>
              </a:rPr>
              <a:t>selective</a:t>
            </a:r>
          </a:p>
          <a:p>
            <a:pPr eaLnBrk="1" hangingPunct="1"/>
            <a:r>
              <a:rPr lang="en-GB" altLang="en-US" sz="3200">
                <a:solidFill>
                  <a:srgbClr val="FF0000"/>
                </a:solidFill>
              </a:rPr>
              <a:t>analysis</a:t>
            </a:r>
          </a:p>
        </p:txBody>
      </p:sp>
      <p:sp>
        <p:nvSpPr>
          <p:cNvPr id="47111" name="TextBox 2"/>
          <p:cNvSpPr txBox="1">
            <a:spLocks noChangeArrowheads="1"/>
          </p:cNvSpPr>
          <p:nvPr/>
        </p:nvSpPr>
        <p:spPr bwMode="auto">
          <a:xfrm>
            <a:off x="6156325" y="6524625"/>
            <a:ext cx="28082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1200"/>
              <a:t>Adapted from Kriegeskorte et.al., 2009</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Shape 46"/>
          <p:cNvPicPr preferRelativeResize="0"/>
          <p:nvPr/>
        </p:nvPicPr>
        <p:blipFill>
          <a:blip r:embed="rId3">
            <a:alphaModFix/>
            <a:duotone>
              <a:schemeClr val="bg2">
                <a:shade val="45000"/>
                <a:satMod val="135000"/>
              </a:schemeClr>
              <a:prstClr val="white"/>
            </a:duotone>
            <a:extLst/>
          </a:blip>
          <a:stretch>
            <a:fillRect/>
          </a:stretch>
        </p:blipFill>
        <p:spPr>
          <a:xfrm>
            <a:off x="4716016" y="1578528"/>
            <a:ext cx="4104456" cy="3866696"/>
          </a:xfrm>
          <a:prstGeom prst="rect">
            <a:avLst/>
          </a:prstGeom>
          <a:noFill/>
          <a:ln>
            <a:noFill/>
          </a:ln>
        </p:spPr>
      </p:pic>
      <p:sp>
        <p:nvSpPr>
          <p:cNvPr id="47" name="Shape 47"/>
          <p:cNvSpPr txBox="1">
            <a:spLocks noGrp="1"/>
          </p:cNvSpPr>
          <p:nvPr>
            <p:ph type="title" idx="4294967295"/>
          </p:nvPr>
        </p:nvSpPr>
        <p:spPr>
          <a:xfrm>
            <a:off x="327025" y="919163"/>
            <a:ext cx="8489950" cy="1296987"/>
          </a:xfrm>
          <a:extLst>
            <a:ext uri="{FAA26D3D-D897-4be2-8F04-BA451C77F1D7}">
              <ma14:placeholderFlag xmlns:ma14="http://schemas.microsoft.com/office/mac/drawingml/2011/main" val="1"/>
            </a:ext>
          </a:extLst>
        </p:spPr>
        <p:txBody>
          <a:bodyPr lIns="91425" tIns="45700" rIns="91425" bIns="45700">
            <a:noAutofit/>
          </a:bodyPr>
          <a:lstStyle/>
          <a:p>
            <a:pPr>
              <a:spcBef>
                <a:spcPts val="0"/>
              </a:spcBef>
              <a:spcAft>
                <a:spcPts val="0"/>
              </a:spcAft>
              <a:buSzPct val="25000"/>
              <a:defRPr/>
            </a:pPr>
            <a:r>
              <a:rPr lang="en-US" dirty="0" smtClean="0">
                <a:solidFill>
                  <a:schemeClr val="dk2"/>
                </a:solidFill>
              </a:rPr>
              <a:t>Double Dipping</a:t>
            </a:r>
            <a:endParaRPr lang="en-US" dirty="0">
              <a:solidFill>
                <a:schemeClr val="dk2"/>
              </a:solidFill>
            </a:endParaRPr>
          </a:p>
        </p:txBody>
      </p:sp>
      <p:sp>
        <p:nvSpPr>
          <p:cNvPr id="3" name="TextBox 2"/>
          <p:cNvSpPr txBox="1"/>
          <p:nvPr/>
        </p:nvSpPr>
        <p:spPr>
          <a:xfrm>
            <a:off x="468313" y="2133600"/>
            <a:ext cx="4464050" cy="3970338"/>
          </a:xfrm>
          <a:prstGeom prst="rect">
            <a:avLst/>
          </a:prstGeom>
          <a:noFill/>
        </p:spPr>
        <p:txBody>
          <a:bodyPr>
            <a:spAutoFit/>
          </a:bodyPr>
          <a:lstStyle/>
          <a:p>
            <a:pPr marL="457200" indent="-457200">
              <a:buFont typeface="Arial" panose="020B0604020202020204" pitchFamily="34" charset="0"/>
              <a:buChar char="•"/>
              <a:defRPr/>
            </a:pPr>
            <a:r>
              <a:rPr lang="en-GB" sz="2800" dirty="0"/>
              <a:t>Selective analysis can distort results</a:t>
            </a:r>
          </a:p>
          <a:p>
            <a:pPr>
              <a:defRPr/>
            </a:pPr>
            <a:endParaRPr lang="en-GB" sz="2800" dirty="0"/>
          </a:p>
          <a:p>
            <a:pPr marL="457200" indent="-457200">
              <a:buFont typeface="Arial" panose="020B0604020202020204" pitchFamily="34" charset="0"/>
              <a:buChar char="•"/>
              <a:defRPr/>
            </a:pPr>
            <a:r>
              <a:rPr lang="en-GB" sz="2800" dirty="0"/>
              <a:t>Problem arises from circularity between </a:t>
            </a:r>
            <a:r>
              <a:rPr lang="en-GB" sz="2800" b="1" dirty="0"/>
              <a:t>selection criteria </a:t>
            </a:r>
            <a:r>
              <a:rPr lang="en-GB" sz="2800" dirty="0"/>
              <a:t>and </a:t>
            </a:r>
            <a:r>
              <a:rPr lang="en-GB" sz="2800" b="1" dirty="0"/>
              <a:t>selective analysis</a:t>
            </a:r>
          </a:p>
          <a:p>
            <a:pPr marL="457200" indent="-457200">
              <a:buFont typeface="Arial" panose="020B0604020202020204" pitchFamily="34" charset="0"/>
              <a:buChar char="•"/>
              <a:defRPr/>
            </a:pPr>
            <a:endParaRPr lang="en-GB" sz="2800" dirty="0"/>
          </a:p>
          <a:p>
            <a:pPr>
              <a:defRPr/>
            </a:pPr>
            <a:endParaRPr lang="en-GB" sz="2800"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par>
                                <p:cTn id="13" presetID="8" presetClass="emph" presetSubtype="0" fill="hold" nodeType="withEffect">
                                  <p:stCondLst>
                                    <p:cond delay="0"/>
                                  </p:stCondLst>
                                  <p:childTnLst>
                                    <p:animRot by="-21600000">
                                      <p:cBhvr>
                                        <p:cTn id="14" dur="5000" fill="hold"/>
                                        <p:tgtEl>
                                          <p:spTgt spid="4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hape 59"/>
          <p:cNvSpPr txBox="1">
            <a:spLocks noGrp="1"/>
          </p:cNvSpPr>
          <p:nvPr>
            <p:ph type="title" idx="4294967295"/>
          </p:nvPr>
        </p:nvSpPr>
        <p:spPr>
          <a:extLst>
            <a:ext uri="{FAA26D3D-D897-4be2-8F04-BA451C77F1D7}">
              <ma14:placeholderFlag xmlns:ma14="http://schemas.microsoft.com/office/mac/drawingml/2011/main" val="1"/>
            </a:ext>
          </a:extLst>
        </p:spPr>
        <p:txBody>
          <a:bodyPr lIns="91425" tIns="45700" rIns="91425" bIns="45700">
            <a:noAutofit/>
          </a:bodyPr>
          <a:lstStyle/>
          <a:p>
            <a:pPr>
              <a:spcBef>
                <a:spcPts val="0"/>
              </a:spcBef>
              <a:spcAft>
                <a:spcPts val="0"/>
              </a:spcAft>
              <a:buSzPct val="25000"/>
              <a:defRPr/>
            </a:pPr>
            <a:r>
              <a:rPr lang="en-US" dirty="0" smtClean="0">
                <a:solidFill>
                  <a:schemeClr val="dk2"/>
                </a:solidFill>
              </a:rPr>
              <a:t>An Example Circular Analysis</a:t>
            </a:r>
            <a:endParaRPr lang="en-US" dirty="0">
              <a:solidFill>
                <a:schemeClr val="dk2"/>
              </a:solidFill>
            </a:endParaRPr>
          </a:p>
        </p:txBody>
      </p:sp>
      <p:sp>
        <p:nvSpPr>
          <p:cNvPr id="60" name="Shape 60"/>
          <p:cNvSpPr txBox="1">
            <a:spLocks noGrp="1"/>
          </p:cNvSpPr>
          <p:nvPr>
            <p:ph type="body" idx="4294967295"/>
          </p:nvPr>
        </p:nvSpPr>
        <p:spPr>
          <a:extLst>
            <a:ext uri="{FAA26D3D-D897-4be2-8F04-BA451C77F1D7}">
              <ma14:placeholderFlag xmlns:ma14="http://schemas.microsoft.com/office/mac/drawingml/2011/main" val="1"/>
            </a:ext>
          </a:extLst>
        </p:spPr>
        <p:txBody>
          <a:bodyPr lIns="91425" tIns="45700" rIns="91425" bIns="45700">
            <a:noAutofit/>
          </a:bodyPr>
          <a:lstStyle/>
          <a:p>
            <a:pPr marL="177800" indent="0">
              <a:spcBef>
                <a:spcPts val="0"/>
              </a:spcBef>
              <a:spcAft>
                <a:spcPts val="0"/>
              </a:spcAft>
              <a:buClr>
                <a:schemeClr val="dk1"/>
              </a:buClr>
              <a:buSzPct val="100000"/>
              <a:buFont typeface="Arial"/>
              <a:buNone/>
              <a:defRPr/>
            </a:pPr>
            <a:r>
              <a:rPr lang="en-US" dirty="0" smtClean="0">
                <a:solidFill>
                  <a:srgbClr val="0070C0"/>
                </a:solidFill>
              </a:rPr>
              <a:t>Hypothesis:</a:t>
            </a:r>
            <a:r>
              <a:rPr lang="en-US" dirty="0" smtClean="0">
                <a:solidFill>
                  <a:schemeClr val="dk1"/>
                </a:solidFill>
              </a:rPr>
              <a:t> </a:t>
            </a:r>
            <a:r>
              <a:rPr lang="en-US" i="1" dirty="0" smtClean="0">
                <a:solidFill>
                  <a:schemeClr val="dk1"/>
                </a:solidFill>
              </a:rPr>
              <a:t>Bold </a:t>
            </a:r>
            <a:r>
              <a:rPr lang="en-US" i="1" dirty="0">
                <a:solidFill>
                  <a:schemeClr val="dk1"/>
                </a:solidFill>
              </a:rPr>
              <a:t>signal in the brain region relevant to this task will differ significantly between condition A and condition B</a:t>
            </a:r>
          </a:p>
          <a:p>
            <a:pPr indent="-165100">
              <a:spcBef>
                <a:spcPts val="0"/>
              </a:spcBef>
              <a:spcAft>
                <a:spcPts val="0"/>
              </a:spcAft>
              <a:buClr>
                <a:schemeClr val="dk1"/>
              </a:buClr>
              <a:buFont typeface="Arial"/>
              <a:buNone/>
              <a:defRPr/>
            </a:pPr>
            <a:endParaRPr dirty="0">
              <a:solidFill>
                <a:schemeClr val="dk1"/>
              </a:solidFil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txBox="1">
            <a:spLocks noGrp="1"/>
          </p:cNvSpPr>
          <p:nvPr>
            <p:ph type="title" idx="4294967295"/>
          </p:nvPr>
        </p:nvSpPr>
        <p:spPr>
          <a:extLst>
            <a:ext uri="{FAA26D3D-D897-4be2-8F04-BA451C77F1D7}">
              <ma14:placeholderFlag xmlns:ma14="http://schemas.microsoft.com/office/mac/drawingml/2011/main" val="1"/>
            </a:ext>
          </a:extLst>
        </p:spPr>
        <p:txBody>
          <a:bodyPr lIns="91425" tIns="45700" rIns="91425" bIns="45700">
            <a:noAutofit/>
          </a:bodyPr>
          <a:lstStyle/>
          <a:p>
            <a:pPr>
              <a:spcBef>
                <a:spcPts val="0"/>
              </a:spcBef>
              <a:spcAft>
                <a:spcPts val="0"/>
              </a:spcAft>
              <a:defRPr/>
            </a:pPr>
            <a:r>
              <a:rPr lang="en-GB" dirty="0" smtClean="0">
                <a:solidFill>
                  <a:schemeClr val="dk2"/>
                </a:solidFill>
                <a:ea typeface="Arial"/>
                <a:cs typeface="Arial"/>
                <a:sym typeface="Arial"/>
              </a:rPr>
              <a:t>Analysis</a:t>
            </a:r>
            <a:endParaRPr dirty="0">
              <a:solidFill>
                <a:schemeClr val="dk2"/>
              </a:solidFill>
              <a:ea typeface="Arial"/>
              <a:cs typeface="Arial"/>
              <a:sym typeface="Arial"/>
            </a:endParaRPr>
          </a:p>
        </p:txBody>
      </p:sp>
      <p:sp>
        <p:nvSpPr>
          <p:cNvPr id="66" name="Shape 66"/>
          <p:cNvSpPr txBox="1">
            <a:spLocks noGrp="1"/>
          </p:cNvSpPr>
          <p:nvPr>
            <p:ph type="body" idx="4294967295"/>
          </p:nvPr>
        </p:nvSpPr>
        <p:spPr>
          <a:xfrm>
            <a:off x="323850" y="1773238"/>
            <a:ext cx="4319588" cy="1476375"/>
          </a:xfrm>
          <a:extLst>
            <a:ext uri="{FAA26D3D-D897-4be2-8F04-BA451C77F1D7}">
              <ma14:placeholderFlag xmlns:ma14="http://schemas.microsoft.com/office/mac/drawingml/2011/main" val="1"/>
            </a:ext>
          </a:extLst>
        </p:spPr>
        <p:txBody>
          <a:bodyPr lIns="91425" tIns="45700" rIns="91425" bIns="45700">
            <a:noAutofit/>
          </a:bodyPr>
          <a:lstStyle/>
          <a:p>
            <a:pPr marL="0" indent="0">
              <a:buClr>
                <a:schemeClr val="dk1"/>
              </a:buClr>
              <a:buSzPct val="100000"/>
              <a:buFontTx/>
              <a:buNone/>
              <a:defRPr/>
            </a:pPr>
            <a:r>
              <a:rPr lang="en-US" sz="2400" dirty="0">
                <a:solidFill>
                  <a:srgbClr val="0070C0"/>
                </a:solidFill>
              </a:rPr>
              <a:t>Select a ROI </a:t>
            </a:r>
            <a:r>
              <a:rPr lang="en-US" sz="2400" dirty="0">
                <a:solidFill>
                  <a:schemeClr val="dk1"/>
                </a:solidFill>
              </a:rPr>
              <a:t>		</a:t>
            </a:r>
            <a:endParaRPr lang="en-US" sz="2400" dirty="0" smtClean="0">
              <a:solidFill>
                <a:schemeClr val="dk1"/>
              </a:solidFill>
            </a:endParaRPr>
          </a:p>
          <a:p>
            <a:pPr marL="0" indent="0">
              <a:buClr>
                <a:schemeClr val="dk1"/>
              </a:buClr>
              <a:buSzPct val="100000"/>
              <a:buFontTx/>
              <a:buNone/>
              <a:defRPr/>
            </a:pPr>
            <a:r>
              <a:rPr lang="en-US" sz="2400" dirty="0" smtClean="0">
                <a:solidFill>
                  <a:schemeClr val="dk1"/>
                </a:solidFill>
              </a:rPr>
              <a:t>stats to find area of activation </a:t>
            </a:r>
            <a:r>
              <a:rPr lang="en-US" sz="2400" b="1" dirty="0" smtClean="0">
                <a:solidFill>
                  <a:schemeClr val="dk1"/>
                </a:solidFill>
              </a:rPr>
              <a:t>A</a:t>
            </a:r>
            <a:r>
              <a:rPr lang="en-GB" sz="2400" b="1" dirty="0" smtClean="0"/>
              <a:t> &gt; </a:t>
            </a:r>
            <a:r>
              <a:rPr lang="en-US" sz="2400" b="1" dirty="0" smtClean="0">
                <a:solidFill>
                  <a:schemeClr val="dk1"/>
                </a:solidFill>
              </a:rPr>
              <a:t>Ctrl</a:t>
            </a:r>
            <a:endParaRPr lang="en-US" sz="2400" b="1" dirty="0">
              <a:solidFill>
                <a:schemeClr val="dk1"/>
              </a:solidFill>
            </a:endParaRPr>
          </a:p>
          <a:p>
            <a:pPr marL="177800" indent="0">
              <a:spcBef>
                <a:spcPts val="0"/>
              </a:spcBef>
              <a:spcAft>
                <a:spcPts val="0"/>
              </a:spcAft>
              <a:buClr>
                <a:schemeClr val="dk1"/>
              </a:buClr>
              <a:buFont typeface="Arial"/>
              <a:buNone/>
              <a:defRPr/>
            </a:pPr>
            <a:endParaRPr sz="2400" dirty="0">
              <a:solidFill>
                <a:schemeClr val="dk1"/>
              </a:solidFill>
            </a:endParaRPr>
          </a:p>
        </p:txBody>
      </p:sp>
      <p:pic>
        <p:nvPicPr>
          <p:cNvPr id="4" name="Picture 2" descr="C:\Users\Maria\Desktop\Rosy\MfD\075-smiley-face-vector-art-free-download-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0525" y="4051300"/>
            <a:ext cx="120015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Users\Maria\Desktop\Rosy\MfD\Sad-fac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4800" y="5019675"/>
            <a:ext cx="13716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Users\Maria\Desktop\Rosy\MfD\RO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1479550"/>
            <a:ext cx="2238375" cy="177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C:\Users\Maria\Desktop\Rosy\MfD\2ba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9563" y="3933825"/>
            <a:ext cx="2947987"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250825" y="4244975"/>
            <a:ext cx="4572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Clr>
                <a:srgbClr val="000000"/>
              </a:buClr>
              <a:buSzPct val="100000"/>
            </a:pPr>
            <a:r>
              <a:rPr lang="en-GB" altLang="en-US">
                <a:solidFill>
                  <a:srgbClr val="0070C0"/>
                </a:solidFill>
              </a:rPr>
              <a:t>Within ROI</a:t>
            </a:r>
          </a:p>
          <a:p>
            <a:pPr eaLnBrk="1" hangingPunct="1">
              <a:buClr>
                <a:srgbClr val="000000"/>
              </a:buClr>
              <a:buSzPct val="100000"/>
            </a:pPr>
            <a:r>
              <a:rPr lang="en-GB" altLang="en-US">
                <a:solidFill>
                  <a:srgbClr val="000000"/>
                </a:solidFill>
              </a:rPr>
              <a:t>look at these voxels for average activation in response to two conditions </a:t>
            </a:r>
            <a:r>
              <a:rPr lang="en-GB" altLang="en-US" b="1">
                <a:solidFill>
                  <a:srgbClr val="000000"/>
                </a:solidFill>
              </a:rPr>
              <a:t>A &amp; B</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6">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build="p"/>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hape 71"/>
          <p:cNvSpPr txBox="1">
            <a:spLocks noGrp="1"/>
          </p:cNvSpPr>
          <p:nvPr>
            <p:ph type="title" idx="4294967295"/>
          </p:nvPr>
        </p:nvSpPr>
        <p:spPr>
          <a:extLst>
            <a:ext uri="{FAA26D3D-D897-4be2-8F04-BA451C77F1D7}">
              <ma14:placeholderFlag xmlns:ma14="http://schemas.microsoft.com/office/mac/drawingml/2011/main" val="1"/>
            </a:ext>
          </a:extLst>
        </p:spPr>
        <p:txBody>
          <a:bodyPr lIns="91425" tIns="45700" rIns="91425" bIns="45700">
            <a:noAutofit/>
          </a:bodyPr>
          <a:lstStyle/>
          <a:p>
            <a:pPr>
              <a:spcBef>
                <a:spcPts val="0"/>
              </a:spcBef>
              <a:spcAft>
                <a:spcPts val="0"/>
              </a:spcAft>
              <a:buSzPct val="25000"/>
              <a:defRPr/>
            </a:pPr>
            <a:r>
              <a:rPr lang="en-US" dirty="0">
                <a:solidFill>
                  <a:schemeClr val="dk2"/>
                </a:solidFill>
              </a:rPr>
              <a:t>CIRCULAR!</a:t>
            </a:r>
          </a:p>
        </p:txBody>
      </p:sp>
      <p:pic>
        <p:nvPicPr>
          <p:cNvPr id="552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533525"/>
            <a:ext cx="63500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txBox="1">
            <a:spLocks noGrp="1"/>
          </p:cNvSpPr>
          <p:nvPr>
            <p:ph type="title" idx="4294967295"/>
          </p:nvPr>
        </p:nvSpPr>
        <p:spPr>
          <a:extLst>
            <a:ext uri="{FAA26D3D-D897-4be2-8F04-BA451C77F1D7}">
              <ma14:placeholderFlag xmlns:ma14="http://schemas.microsoft.com/office/mac/drawingml/2011/main" val="1"/>
            </a:ext>
          </a:extLst>
        </p:spPr>
        <p:txBody>
          <a:bodyPr lIns="91425" tIns="45700" rIns="91425" bIns="45700">
            <a:noAutofit/>
          </a:bodyPr>
          <a:lstStyle/>
          <a:p>
            <a:pPr>
              <a:buSzPct val="25000"/>
            </a:pPr>
            <a:r>
              <a:rPr lang="en-US" altLang="en-US" smtClean="0">
                <a:solidFill>
                  <a:srgbClr val="004359"/>
                </a:solidFill>
                <a:ea typeface="ＭＳ Ｐゴシック" pitchFamily="34" charset="-128"/>
              </a:rPr>
              <a:t>In more detail…</a:t>
            </a:r>
          </a:p>
        </p:txBody>
      </p:sp>
      <p:sp>
        <p:nvSpPr>
          <p:cNvPr id="88" name="Shape 88"/>
          <p:cNvSpPr txBox="1">
            <a:spLocks noGrp="1"/>
          </p:cNvSpPr>
          <p:nvPr>
            <p:ph type="body" idx="4294967295"/>
          </p:nvPr>
        </p:nvSpPr>
        <p:spPr>
          <a:xfrm>
            <a:off x="323850" y="1844675"/>
            <a:ext cx="8489950" cy="3457575"/>
          </a:xfrm>
          <a:extLst>
            <a:ext uri="{FAA26D3D-D897-4be2-8F04-BA451C77F1D7}">
              <ma14:placeholderFlag xmlns:ma14="http://schemas.microsoft.com/office/mac/drawingml/2011/main" val="1"/>
            </a:ext>
          </a:extLst>
        </p:spPr>
        <p:txBody>
          <a:bodyPr lIns="91425" tIns="45700" rIns="91425" bIns="45700">
            <a:noAutofit/>
          </a:bodyPr>
          <a:lstStyle/>
          <a:p>
            <a:pPr indent="-165100">
              <a:spcBef>
                <a:spcPts val="0"/>
              </a:spcBef>
              <a:spcAft>
                <a:spcPts val="0"/>
              </a:spcAft>
              <a:buClr>
                <a:schemeClr val="dk1"/>
              </a:buClr>
              <a:buFont typeface="Arial"/>
              <a:buNone/>
              <a:defRPr/>
            </a:pPr>
            <a:r>
              <a:rPr lang="en-GB" dirty="0" smtClean="0">
                <a:solidFill>
                  <a:srgbClr val="94329E"/>
                </a:solidFill>
              </a:rPr>
              <a:t>Data</a:t>
            </a:r>
            <a:r>
              <a:rPr lang="en-GB" dirty="0" smtClean="0">
                <a:solidFill>
                  <a:schemeClr val="dk1"/>
                </a:solidFill>
              </a:rPr>
              <a:t> = </a:t>
            </a:r>
            <a:r>
              <a:rPr lang="en-GB" dirty="0" smtClean="0">
                <a:solidFill>
                  <a:srgbClr val="0070C0"/>
                </a:solidFill>
              </a:rPr>
              <a:t>signal</a:t>
            </a:r>
            <a:r>
              <a:rPr lang="en-GB" dirty="0" smtClean="0">
                <a:solidFill>
                  <a:schemeClr val="dk1"/>
                </a:solidFill>
              </a:rPr>
              <a:t> + </a:t>
            </a:r>
            <a:r>
              <a:rPr lang="en-GB" dirty="0" smtClean="0">
                <a:solidFill>
                  <a:srgbClr val="FF0000"/>
                </a:solidFill>
              </a:rPr>
              <a:t>noise</a:t>
            </a:r>
          </a:p>
          <a:p>
            <a:pPr indent="-165100">
              <a:spcBef>
                <a:spcPts val="0"/>
              </a:spcBef>
              <a:spcAft>
                <a:spcPts val="0"/>
              </a:spcAft>
              <a:buClr>
                <a:schemeClr val="dk1"/>
              </a:buClr>
              <a:buFont typeface="Arial"/>
              <a:buNone/>
              <a:defRPr/>
            </a:pPr>
            <a:endParaRPr dirty="0">
              <a:solidFill>
                <a:schemeClr val="dk1"/>
              </a:solidFill>
            </a:endParaRP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25" y="909638"/>
            <a:ext cx="3814763"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4572000" y="2636838"/>
            <a:ext cx="3816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1800"/>
              <a:t>A      Ctrl 	         A     Ctrl           A     Ctrl</a:t>
            </a:r>
          </a:p>
          <a:p>
            <a:pPr eaLnBrk="1" hangingPunct="1"/>
            <a:endParaRPr lang="en-GB" altLang="en-US" sz="1800"/>
          </a:p>
        </p:txBody>
      </p:sp>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3072333"/>
            <a:ext cx="2308225" cy="231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 name="Donut 2"/>
          <p:cNvSpPr/>
          <p:nvPr/>
        </p:nvSpPr>
        <p:spPr>
          <a:xfrm>
            <a:off x="2339975" y="3366021"/>
            <a:ext cx="411163" cy="407987"/>
          </a:xfrm>
          <a:prstGeom prst="donut">
            <a:avLst>
              <a:gd name="adj" fmla="val 631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cxnSp>
        <p:nvCxnSpPr>
          <p:cNvPr id="5" name="Straight Arrow Connector 4"/>
          <p:cNvCxnSpPr>
            <a:stCxn id="3" idx="7"/>
          </p:cNvCxnSpPr>
          <p:nvPr/>
        </p:nvCxnSpPr>
        <p:spPr>
          <a:xfrm flipV="1">
            <a:off x="2690813" y="2492896"/>
            <a:ext cx="1738312" cy="931862"/>
          </a:xfrm>
          <a:prstGeom prst="straightConnector1">
            <a:avLst/>
          </a:prstGeom>
          <a:ln w="5715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p:nvSpPr>
        <p:spPr bwMode="auto">
          <a:xfrm>
            <a:off x="971550" y="5385321"/>
            <a:ext cx="28797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1800"/>
              <a:t>Contrast image A-Ctrl</a:t>
            </a:r>
          </a:p>
          <a:p>
            <a:pPr eaLnBrk="1" hangingPunct="1"/>
            <a:r>
              <a:rPr lang="en-GB" altLang="en-US" sz="1800">
                <a:solidFill>
                  <a:srgbClr val="FF0000"/>
                </a:solidFill>
              </a:rPr>
              <a:t>ROI drawn from contrast image</a:t>
            </a:r>
          </a:p>
          <a:p>
            <a:pPr eaLnBrk="1" hangingPunct="1"/>
            <a:r>
              <a:rPr lang="en-GB" altLang="en-US" sz="1800">
                <a:solidFill>
                  <a:srgbClr val="0066FF"/>
                </a:solidFill>
              </a:rPr>
              <a:t>“True” ROI</a:t>
            </a:r>
            <a:r>
              <a:rPr lang="en-GB" altLang="en-US" sz="1800">
                <a:solidFill>
                  <a:srgbClr val="FF0000"/>
                </a:solidFill>
              </a:rPr>
              <a:t> </a:t>
            </a:r>
          </a:p>
        </p:txBody>
      </p:sp>
      <p:sp>
        <p:nvSpPr>
          <p:cNvPr id="57353" name="Rectangle 9"/>
          <p:cNvSpPr>
            <a:spLocks noChangeArrowheads="1"/>
          </p:cNvSpPr>
          <p:nvPr/>
        </p:nvSpPr>
        <p:spPr bwMode="auto">
          <a:xfrm>
            <a:off x="5076056" y="6426200"/>
            <a:ext cx="3248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1800"/>
              <a:t>Adapted from Kriegeskorte et.al., 2009</a:t>
            </a:r>
          </a:p>
        </p:txBody>
      </p:sp>
      <p:sp>
        <p:nvSpPr>
          <p:cNvPr id="11" name="TextBox 10"/>
          <p:cNvSpPr txBox="1">
            <a:spLocks noChangeArrowheads="1"/>
          </p:cNvSpPr>
          <p:nvPr/>
        </p:nvSpPr>
        <p:spPr bwMode="auto">
          <a:xfrm>
            <a:off x="4429125" y="3006725"/>
            <a:ext cx="115093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1800"/>
              <a:t>True activity in </a:t>
            </a:r>
            <a:r>
              <a:rPr lang="en-GB" altLang="en-US" sz="1800" b="1"/>
              <a:t>voxel </a:t>
            </a:r>
          </a:p>
        </p:txBody>
      </p:sp>
      <p:sp>
        <p:nvSpPr>
          <p:cNvPr id="17" name="TextBox 16"/>
          <p:cNvSpPr txBox="1">
            <a:spLocks noChangeArrowheads="1"/>
          </p:cNvSpPr>
          <p:nvPr/>
        </p:nvSpPr>
        <p:spPr bwMode="auto">
          <a:xfrm>
            <a:off x="6948488" y="3006725"/>
            <a:ext cx="154622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1800"/>
              <a:t>Measured activity in </a:t>
            </a:r>
            <a:r>
              <a:rPr lang="en-GB" altLang="en-US" sz="1800" b="1"/>
              <a:t>voxel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9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1" grpId="0"/>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txBox="1">
            <a:spLocks noGrp="1"/>
          </p:cNvSpPr>
          <p:nvPr>
            <p:ph type="title" idx="4294967295"/>
          </p:nvPr>
        </p:nvSpPr>
        <p:spPr>
          <a:extLst>
            <a:ext uri="{FAA26D3D-D897-4be2-8F04-BA451C77F1D7}">
              <ma14:placeholderFlag xmlns:ma14="http://schemas.microsoft.com/office/mac/drawingml/2011/main" val="1"/>
            </a:ext>
          </a:extLst>
        </p:spPr>
        <p:txBody>
          <a:bodyPr lIns="91425" tIns="45700" rIns="91425" bIns="45700">
            <a:noAutofit/>
          </a:bodyPr>
          <a:lstStyle/>
          <a:p>
            <a:pPr>
              <a:buSzPct val="25000"/>
            </a:pPr>
            <a:r>
              <a:rPr lang="en-US" altLang="en-US" smtClean="0">
                <a:solidFill>
                  <a:srgbClr val="004359"/>
                </a:solidFill>
                <a:ea typeface="ＭＳ Ｐゴシック" pitchFamily="34" charset="-128"/>
              </a:rPr>
              <a:t>In more detail…</a:t>
            </a:r>
          </a:p>
        </p:txBody>
      </p:sp>
      <p:sp>
        <p:nvSpPr>
          <p:cNvPr id="88" name="Shape 88"/>
          <p:cNvSpPr txBox="1">
            <a:spLocks noGrp="1"/>
          </p:cNvSpPr>
          <p:nvPr>
            <p:ph type="body" idx="4294967295"/>
          </p:nvPr>
        </p:nvSpPr>
        <p:spPr>
          <a:xfrm>
            <a:off x="323850" y="1844675"/>
            <a:ext cx="8489950" cy="3457575"/>
          </a:xfrm>
          <a:extLst>
            <a:ext uri="{FAA26D3D-D897-4be2-8F04-BA451C77F1D7}">
              <ma14:placeholderFlag xmlns:ma14="http://schemas.microsoft.com/office/mac/drawingml/2011/main" val="1"/>
            </a:ext>
          </a:extLst>
        </p:spPr>
        <p:txBody>
          <a:bodyPr lIns="91425" tIns="45700" rIns="91425" bIns="45700">
            <a:noAutofit/>
          </a:bodyPr>
          <a:lstStyle/>
          <a:p>
            <a:pPr indent="-165100">
              <a:spcBef>
                <a:spcPts val="0"/>
              </a:spcBef>
              <a:spcAft>
                <a:spcPts val="0"/>
              </a:spcAft>
              <a:buClr>
                <a:schemeClr val="dk1"/>
              </a:buClr>
              <a:buFont typeface="Arial"/>
              <a:buNone/>
              <a:defRPr/>
            </a:pPr>
            <a:r>
              <a:rPr lang="en-GB" sz="2400" dirty="0" smtClean="0"/>
              <a:t>Calculate mean activation </a:t>
            </a:r>
            <a:r>
              <a:rPr lang="en-GB" sz="2400" b="1" dirty="0" smtClean="0"/>
              <a:t>in ROI </a:t>
            </a:r>
            <a:r>
              <a:rPr lang="en-GB" sz="2400" dirty="0" smtClean="0"/>
              <a:t>&amp; fit GLM </a:t>
            </a:r>
          </a:p>
          <a:p>
            <a:pPr indent="-165100">
              <a:spcBef>
                <a:spcPts val="0"/>
              </a:spcBef>
              <a:spcAft>
                <a:spcPts val="0"/>
              </a:spcAft>
              <a:buClr>
                <a:schemeClr val="dk1"/>
              </a:buClr>
              <a:buFont typeface="Arial"/>
              <a:buNone/>
              <a:defRPr/>
            </a:pPr>
            <a:r>
              <a:rPr lang="en-GB" sz="2400" dirty="0" smtClean="0"/>
              <a:t>Look at contrast A-B</a:t>
            </a:r>
          </a:p>
          <a:p>
            <a:pPr indent="-165100">
              <a:spcBef>
                <a:spcPts val="0"/>
              </a:spcBef>
              <a:spcAft>
                <a:spcPts val="0"/>
              </a:spcAft>
              <a:buClr>
                <a:schemeClr val="dk1"/>
              </a:buClr>
              <a:buFont typeface="Arial"/>
              <a:buNone/>
              <a:defRPr/>
            </a:pPr>
            <a:endParaRPr dirty="0">
              <a:solidFill>
                <a:schemeClr val="dk1"/>
              </a:solidFill>
            </a:endParaRPr>
          </a:p>
        </p:txBody>
      </p:sp>
      <p:sp>
        <p:nvSpPr>
          <p:cNvPr id="59395" name="TextBox 1"/>
          <p:cNvSpPr txBox="1">
            <a:spLocks noChangeArrowheads="1"/>
          </p:cNvSpPr>
          <p:nvPr/>
        </p:nvSpPr>
        <p:spPr bwMode="auto">
          <a:xfrm>
            <a:off x="4427538" y="5337175"/>
            <a:ext cx="36734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1800"/>
              <a:t>A       B               	               A      B      </a:t>
            </a:r>
          </a:p>
          <a:p>
            <a:pPr eaLnBrk="1" hangingPunct="1"/>
            <a:r>
              <a:rPr lang="en-GB" altLang="en-US" sz="1800"/>
              <a:t>   </a:t>
            </a:r>
          </a:p>
          <a:p>
            <a:pPr eaLnBrk="1" hangingPunct="1"/>
            <a:endParaRPr lang="en-GB" altLang="en-US" sz="1800"/>
          </a:p>
        </p:txBody>
      </p:sp>
      <p:pic>
        <p:nvPicPr>
          <p:cNvPr id="3277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3024188"/>
            <a:ext cx="2308225" cy="231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9397" name="TextBox 3"/>
          <p:cNvSpPr txBox="1">
            <a:spLocks noChangeArrowheads="1"/>
          </p:cNvSpPr>
          <p:nvPr/>
        </p:nvSpPr>
        <p:spPr bwMode="auto">
          <a:xfrm>
            <a:off x="3822700" y="5732463"/>
            <a:ext cx="82804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2000" dirty="0"/>
              <a:t>TRUE activation	    Our data</a:t>
            </a:r>
          </a:p>
          <a:p>
            <a:pPr eaLnBrk="1" hangingPunct="1"/>
            <a:endParaRPr lang="en-GB" altLang="en-US" sz="1800" dirty="0"/>
          </a:p>
        </p:txBody>
      </p:sp>
      <p:pic>
        <p:nvPicPr>
          <p:cNvPr id="59398" name="Picture 3" descr="C:\Users\Maria\Desktop\Rosy\MfD\true vs false avera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4300" y="2486025"/>
            <a:ext cx="40386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9" name="Rectangle 7"/>
          <p:cNvSpPr>
            <a:spLocks noChangeArrowheads="1"/>
          </p:cNvSpPr>
          <p:nvPr/>
        </p:nvSpPr>
        <p:spPr bwMode="auto">
          <a:xfrm>
            <a:off x="5076056" y="6426200"/>
            <a:ext cx="3248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1800" dirty="0"/>
              <a:t>Adapted from </a:t>
            </a:r>
            <a:r>
              <a:rPr lang="en-GB" altLang="en-US" sz="1800" dirty="0" err="1"/>
              <a:t>Kriegeskorte</a:t>
            </a:r>
            <a:r>
              <a:rPr lang="en-GB" altLang="en-US" sz="1800" dirty="0"/>
              <a:t> et.al., 2009</a:t>
            </a:r>
          </a:p>
        </p:txBody>
      </p:sp>
      <p:sp>
        <p:nvSpPr>
          <p:cNvPr id="59400" name="TextBox 8"/>
          <p:cNvSpPr txBox="1">
            <a:spLocks noChangeArrowheads="1"/>
          </p:cNvSpPr>
          <p:nvPr/>
        </p:nvSpPr>
        <p:spPr bwMode="auto">
          <a:xfrm>
            <a:off x="684213" y="5365750"/>
            <a:ext cx="28797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1800"/>
              <a:t>Contrast image A-Ctrl</a:t>
            </a:r>
          </a:p>
          <a:p>
            <a:pPr eaLnBrk="1" hangingPunct="1"/>
            <a:r>
              <a:rPr lang="en-GB" altLang="en-US" sz="1800">
                <a:solidFill>
                  <a:srgbClr val="FF0000"/>
                </a:solidFill>
              </a:rPr>
              <a:t>ROI drawn from contrast image</a:t>
            </a:r>
          </a:p>
          <a:p>
            <a:pPr eaLnBrk="1" hangingPunct="1"/>
            <a:r>
              <a:rPr lang="en-GB" altLang="en-US" sz="1800">
                <a:solidFill>
                  <a:srgbClr val="0066FF"/>
                </a:solidFill>
              </a:rPr>
              <a:t>“True” ROI</a:t>
            </a:r>
            <a:r>
              <a:rPr lang="en-GB" altLang="en-US" sz="1800">
                <a:solidFill>
                  <a:srgbClr val="FF0000"/>
                </a:solidFill>
              </a:rPr>
              <a:t>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defRPr/>
            </a:pPr>
            <a:endParaRPr lang="en-US">
              <a:cs typeface="+mj-cs"/>
            </a:endParaRPr>
          </a:p>
        </p:txBody>
      </p:sp>
      <p:sp>
        <p:nvSpPr>
          <p:cNvPr id="5123" name="Content Placeholder 3"/>
          <p:cNvSpPr>
            <a:spLocks noGrp="1"/>
          </p:cNvSpPr>
          <p:nvPr>
            <p:ph idx="1"/>
          </p:nvPr>
        </p:nvSpPr>
        <p:spPr/>
        <p:txBody>
          <a:bodyPr/>
          <a:lstStyle/>
          <a:p>
            <a:pPr eaLnBrk="1" hangingPunct="1">
              <a:defRPr/>
            </a:pPr>
            <a:endParaRPr lang="en-US">
              <a:cs typeface="+mn-cs"/>
            </a:endParaRPr>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484313"/>
            <a:ext cx="7177087" cy="403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txBox="1">
            <a:spLocks noGrp="1"/>
          </p:cNvSpPr>
          <p:nvPr>
            <p:ph type="title" idx="4294967295"/>
          </p:nvPr>
        </p:nvSpPr>
        <p:spPr>
          <a:extLst>
            <a:ext uri="{FAA26D3D-D897-4be2-8F04-BA451C77F1D7}">
              <ma14:placeholderFlag xmlns:ma14="http://schemas.microsoft.com/office/mac/drawingml/2011/main" val="1"/>
            </a:ext>
          </a:extLst>
        </p:spPr>
        <p:txBody>
          <a:bodyPr lIns="91425" tIns="45700" rIns="91425" bIns="45700">
            <a:noAutofit/>
          </a:bodyPr>
          <a:lstStyle/>
          <a:p>
            <a:pPr>
              <a:spcBef>
                <a:spcPts val="0"/>
              </a:spcBef>
              <a:spcAft>
                <a:spcPts val="0"/>
              </a:spcAft>
              <a:buSzPct val="25000"/>
              <a:defRPr/>
            </a:pPr>
            <a:r>
              <a:rPr lang="en-US" dirty="0" smtClean="0">
                <a:solidFill>
                  <a:schemeClr val="dk2"/>
                </a:solidFill>
              </a:rPr>
              <a:t>Solution 1</a:t>
            </a:r>
            <a:br>
              <a:rPr lang="en-US" dirty="0" smtClean="0">
                <a:solidFill>
                  <a:schemeClr val="dk2"/>
                </a:solidFill>
              </a:rPr>
            </a:br>
            <a:r>
              <a:rPr lang="en-GB" sz="2400" dirty="0"/>
              <a:t>Use an independent dataset to estimate ROI</a:t>
            </a:r>
            <a:br>
              <a:rPr lang="en-GB" sz="2400" dirty="0"/>
            </a:br>
            <a:endParaRPr lang="en-US" dirty="0">
              <a:solidFill>
                <a:schemeClr val="dk2"/>
              </a:solidFill>
            </a:endParaRPr>
          </a:p>
        </p:txBody>
      </p:sp>
      <p:sp>
        <p:nvSpPr>
          <p:cNvPr id="61443" name="TextBox 1"/>
          <p:cNvSpPr txBox="1">
            <a:spLocks noChangeArrowheads="1"/>
          </p:cNvSpPr>
          <p:nvPr/>
        </p:nvSpPr>
        <p:spPr bwMode="auto">
          <a:xfrm>
            <a:off x="3743325" y="4716413"/>
            <a:ext cx="457358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1800" dirty="0"/>
              <a:t>A       B                    </a:t>
            </a:r>
            <a:r>
              <a:rPr lang="en-GB" altLang="en-US" sz="1800" dirty="0" smtClean="0"/>
              <a:t>A      B               A       </a:t>
            </a:r>
            <a:r>
              <a:rPr lang="en-GB" altLang="en-US" sz="1800" dirty="0"/>
              <a:t>B   </a:t>
            </a:r>
          </a:p>
          <a:p>
            <a:pPr eaLnBrk="1" hangingPunct="1"/>
            <a:r>
              <a:rPr lang="en-GB" altLang="en-US" sz="1800" dirty="0"/>
              <a:t>   </a:t>
            </a:r>
          </a:p>
          <a:p>
            <a:pPr eaLnBrk="1" hangingPunct="1"/>
            <a:endParaRPr lang="en-GB" altLang="en-US" sz="1800" dirty="0"/>
          </a:p>
        </p:txBody>
      </p:sp>
      <p:pic>
        <p:nvPicPr>
          <p:cNvPr id="3379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533601"/>
            <a:ext cx="2308225" cy="231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1445" name="TextBox 3"/>
          <p:cNvSpPr txBox="1">
            <a:spLocks noChangeArrowheads="1"/>
          </p:cNvSpPr>
          <p:nvPr/>
        </p:nvSpPr>
        <p:spPr bwMode="auto">
          <a:xfrm>
            <a:off x="3635375" y="5170438"/>
            <a:ext cx="16652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1800"/>
              <a:t>TRUE activation</a:t>
            </a:r>
            <a:endParaRPr lang="en-GB" altLang="en-US" sz="1200"/>
          </a:p>
        </p:txBody>
      </p:sp>
      <p:sp>
        <p:nvSpPr>
          <p:cNvPr id="61446" name="TextBox 8"/>
          <p:cNvSpPr txBox="1">
            <a:spLocks noChangeArrowheads="1"/>
          </p:cNvSpPr>
          <p:nvPr/>
        </p:nvSpPr>
        <p:spPr bwMode="auto">
          <a:xfrm>
            <a:off x="5651500" y="5181551"/>
            <a:ext cx="1441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1800"/>
              <a:t>Overfitted ROI</a:t>
            </a:r>
            <a:endParaRPr lang="en-GB" altLang="en-US" sz="1200"/>
          </a:p>
        </p:txBody>
      </p:sp>
      <p:sp>
        <p:nvSpPr>
          <p:cNvPr id="61447" name="TextBox 9"/>
          <p:cNvSpPr txBox="1">
            <a:spLocks noChangeArrowheads="1"/>
          </p:cNvSpPr>
          <p:nvPr/>
        </p:nvSpPr>
        <p:spPr bwMode="auto">
          <a:xfrm>
            <a:off x="7235825" y="5130751"/>
            <a:ext cx="15827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1800"/>
              <a:t>Independent data for ROI</a:t>
            </a:r>
            <a:endParaRPr lang="en-GB" altLang="en-US" sz="1200"/>
          </a:p>
        </p:txBody>
      </p:sp>
      <p:sp>
        <p:nvSpPr>
          <p:cNvPr id="61448" name="Shape 1666"/>
          <p:cNvSpPr>
            <a:spLocks/>
          </p:cNvSpPr>
          <p:nvPr/>
        </p:nvSpPr>
        <p:spPr bwMode="auto">
          <a:xfrm flipH="1">
            <a:off x="3746500" y="3882976"/>
            <a:ext cx="49213" cy="53975"/>
          </a:xfrm>
          <a:custGeom>
            <a:avLst/>
            <a:gdLst>
              <a:gd name="T0" fmla="*/ 49213 w 31"/>
              <a:gd name="T1" fmla="*/ 20638 h 34"/>
              <a:gd name="T2" fmla="*/ 0 w 31"/>
              <a:gd name="T3" fmla="*/ 20638 h 34"/>
              <a:gd name="T4" fmla="*/ 0 w 31"/>
              <a:gd name="T5" fmla="*/ 15875 h 34"/>
              <a:gd name="T6" fmla="*/ 0 w 31"/>
              <a:gd name="T7" fmla="*/ 11113 h 34"/>
              <a:gd name="T8" fmla="*/ 6350 w 31"/>
              <a:gd name="T9" fmla="*/ 4763 h 34"/>
              <a:gd name="T10" fmla="*/ 6350 w 31"/>
              <a:gd name="T11" fmla="*/ 4763 h 34"/>
              <a:gd name="T12" fmla="*/ 11113 w 31"/>
              <a:gd name="T13" fmla="*/ 0 h 34"/>
              <a:gd name="T14" fmla="*/ 15875 w 31"/>
              <a:gd name="T15" fmla="*/ 0 h 34"/>
              <a:gd name="T16" fmla="*/ 15875 w 31"/>
              <a:gd name="T17" fmla="*/ 0 h 34"/>
              <a:gd name="T18" fmla="*/ 22225 w 31"/>
              <a:gd name="T19" fmla="*/ 0 h 34"/>
              <a:gd name="T20" fmla="*/ 26988 w 31"/>
              <a:gd name="T21" fmla="*/ 0 h 34"/>
              <a:gd name="T22" fmla="*/ 31750 w 31"/>
              <a:gd name="T23" fmla="*/ 0 h 34"/>
              <a:gd name="T24" fmla="*/ 38100 w 31"/>
              <a:gd name="T25" fmla="*/ 0 h 34"/>
              <a:gd name="T26" fmla="*/ 38100 w 31"/>
              <a:gd name="T27" fmla="*/ 4763 h 34"/>
              <a:gd name="T28" fmla="*/ 42863 w 31"/>
              <a:gd name="T29" fmla="*/ 4763 h 34"/>
              <a:gd name="T30" fmla="*/ 42863 w 31"/>
              <a:gd name="T31" fmla="*/ 11113 h 34"/>
              <a:gd name="T32" fmla="*/ 42863 w 31"/>
              <a:gd name="T33" fmla="*/ 15875 h 34"/>
              <a:gd name="T34" fmla="*/ 49213 w 31"/>
              <a:gd name="T35" fmla="*/ 20638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4"/>
              <a:gd name="T56" fmla="*/ 31 w 31"/>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4" extrusionOk="0">
                <a:moveTo>
                  <a:pt x="31" y="13"/>
                </a:moveTo>
                <a:lnTo>
                  <a:pt x="0" y="13"/>
                </a:lnTo>
                <a:lnTo>
                  <a:pt x="0" y="10"/>
                </a:lnTo>
                <a:lnTo>
                  <a:pt x="0" y="7"/>
                </a:lnTo>
                <a:lnTo>
                  <a:pt x="4" y="3"/>
                </a:lnTo>
                <a:lnTo>
                  <a:pt x="7" y="0"/>
                </a:lnTo>
                <a:lnTo>
                  <a:pt x="10" y="0"/>
                </a:lnTo>
                <a:lnTo>
                  <a:pt x="14" y="0"/>
                </a:lnTo>
                <a:lnTo>
                  <a:pt x="17" y="0"/>
                </a:lnTo>
                <a:lnTo>
                  <a:pt x="20" y="0"/>
                </a:lnTo>
                <a:lnTo>
                  <a:pt x="24" y="0"/>
                </a:lnTo>
                <a:lnTo>
                  <a:pt x="24" y="3"/>
                </a:lnTo>
                <a:lnTo>
                  <a:pt x="27" y="3"/>
                </a:lnTo>
                <a:lnTo>
                  <a:pt x="27" y="7"/>
                </a:lnTo>
                <a:lnTo>
                  <a:pt x="27" y="10"/>
                </a:lnTo>
                <a:lnTo>
                  <a:pt x="31" y="1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grpSp>
        <p:nvGrpSpPr>
          <p:cNvPr id="61449" name="Shape 1442"/>
          <p:cNvGrpSpPr>
            <a:grpSpLocks/>
          </p:cNvGrpSpPr>
          <p:nvPr/>
        </p:nvGrpSpPr>
        <p:grpSpPr bwMode="auto">
          <a:xfrm flipH="1">
            <a:off x="1350963" y="2922538"/>
            <a:ext cx="1189037" cy="1406525"/>
            <a:chOff x="3729037" y="3506787"/>
            <a:chExt cx="1258887" cy="1490661"/>
          </a:xfrm>
        </p:grpSpPr>
        <p:sp>
          <p:nvSpPr>
            <p:cNvPr id="61452" name="Shape 1443"/>
            <p:cNvSpPr>
              <a:spLocks noChangeArrowheads="1"/>
            </p:cNvSpPr>
            <p:nvPr/>
          </p:nvSpPr>
          <p:spPr bwMode="auto">
            <a:xfrm>
              <a:off x="3729037" y="3506787"/>
              <a:ext cx="1258887" cy="1490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endParaRPr lang="en-US" altLang="en-US" sz="1800">
                <a:solidFill>
                  <a:srgbClr val="000000"/>
                </a:solidFill>
                <a:cs typeface="Arial" pitchFamily="34" charset="0"/>
                <a:sym typeface="Arial" pitchFamily="34" charset="0"/>
              </a:endParaRPr>
            </a:p>
          </p:txBody>
        </p:sp>
        <p:grpSp>
          <p:nvGrpSpPr>
            <p:cNvPr id="61453" name="Shape 1444"/>
            <p:cNvGrpSpPr>
              <a:grpSpLocks/>
            </p:cNvGrpSpPr>
            <p:nvPr/>
          </p:nvGrpSpPr>
          <p:grpSpPr bwMode="auto">
            <a:xfrm>
              <a:off x="3760787" y="3527425"/>
              <a:ext cx="1200150" cy="514350"/>
              <a:chOff x="3760787" y="3527425"/>
              <a:chExt cx="1200150" cy="514350"/>
            </a:xfrm>
          </p:grpSpPr>
          <p:sp>
            <p:nvSpPr>
              <p:cNvPr id="61735" name="Shape 1445"/>
              <p:cNvSpPr>
                <a:spLocks/>
              </p:cNvSpPr>
              <p:nvPr/>
            </p:nvSpPr>
            <p:spPr bwMode="auto">
              <a:xfrm>
                <a:off x="3760787" y="3998912"/>
                <a:ext cx="53975" cy="42862"/>
              </a:xfrm>
              <a:custGeom>
                <a:avLst/>
                <a:gdLst>
                  <a:gd name="T0" fmla="*/ 22225 w 34"/>
                  <a:gd name="T1" fmla="*/ 0 h 27"/>
                  <a:gd name="T2" fmla="*/ 22225 w 34"/>
                  <a:gd name="T3" fmla="*/ 42862 h 27"/>
                  <a:gd name="T4" fmla="*/ 15875 w 34"/>
                  <a:gd name="T5" fmla="*/ 42862 h 27"/>
                  <a:gd name="T6" fmla="*/ 15875 w 34"/>
                  <a:gd name="T7" fmla="*/ 42862 h 27"/>
                  <a:gd name="T8" fmla="*/ 11113 w 34"/>
                  <a:gd name="T9" fmla="*/ 36512 h 27"/>
                  <a:gd name="T10" fmla="*/ 6350 w 34"/>
                  <a:gd name="T11" fmla="*/ 36512 h 27"/>
                  <a:gd name="T12" fmla="*/ 6350 w 34"/>
                  <a:gd name="T13" fmla="*/ 31750 h 27"/>
                  <a:gd name="T14" fmla="*/ 0 w 34"/>
                  <a:gd name="T15" fmla="*/ 25400 h 27"/>
                  <a:gd name="T16" fmla="*/ 0 w 34"/>
                  <a:gd name="T17" fmla="*/ 25400 h 27"/>
                  <a:gd name="T18" fmla="*/ 0 w 34"/>
                  <a:gd name="T19" fmla="*/ 20637 h 27"/>
                  <a:gd name="T20" fmla="*/ 0 w 34"/>
                  <a:gd name="T21" fmla="*/ 15875 h 27"/>
                  <a:gd name="T22" fmla="*/ 0 w 34"/>
                  <a:gd name="T23" fmla="*/ 9525 h 27"/>
                  <a:gd name="T24" fmla="*/ 6350 w 34"/>
                  <a:gd name="T25" fmla="*/ 4762 h 27"/>
                  <a:gd name="T26" fmla="*/ 6350 w 34"/>
                  <a:gd name="T27" fmla="*/ 4762 h 27"/>
                  <a:gd name="T28" fmla="*/ 11113 w 34"/>
                  <a:gd name="T29" fmla="*/ 0 h 27"/>
                  <a:gd name="T30" fmla="*/ 15875 w 34"/>
                  <a:gd name="T31" fmla="*/ 0 h 27"/>
                  <a:gd name="T32" fmla="*/ 15875 w 34"/>
                  <a:gd name="T33" fmla="*/ 0 h 27"/>
                  <a:gd name="T34" fmla="*/ 22225 w 34"/>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27"/>
                  <a:gd name="T56" fmla="*/ 34 w 34"/>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27" extrusionOk="0">
                    <a:moveTo>
                      <a:pt x="14" y="0"/>
                    </a:moveTo>
                    <a:lnTo>
                      <a:pt x="14" y="27"/>
                    </a:lnTo>
                    <a:lnTo>
                      <a:pt x="10" y="27"/>
                    </a:lnTo>
                    <a:lnTo>
                      <a:pt x="7" y="23"/>
                    </a:lnTo>
                    <a:lnTo>
                      <a:pt x="4" y="23"/>
                    </a:lnTo>
                    <a:lnTo>
                      <a:pt x="4" y="20"/>
                    </a:lnTo>
                    <a:lnTo>
                      <a:pt x="0" y="16"/>
                    </a:lnTo>
                    <a:lnTo>
                      <a:pt x="0" y="13"/>
                    </a:lnTo>
                    <a:lnTo>
                      <a:pt x="0" y="10"/>
                    </a:lnTo>
                    <a:lnTo>
                      <a:pt x="0" y="6"/>
                    </a:lnTo>
                    <a:lnTo>
                      <a:pt x="4" y="3"/>
                    </a:lnTo>
                    <a:lnTo>
                      <a:pt x="7" y="0"/>
                    </a:lnTo>
                    <a:lnTo>
                      <a:pt x="10" y="0"/>
                    </a:lnTo>
                    <a:lnTo>
                      <a:pt x="14"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36" name="Shape 1446"/>
              <p:cNvSpPr>
                <a:spLocks/>
              </p:cNvSpPr>
              <p:nvPr/>
            </p:nvSpPr>
            <p:spPr bwMode="auto">
              <a:xfrm>
                <a:off x="3771900" y="3998912"/>
                <a:ext cx="58736" cy="42862"/>
              </a:xfrm>
              <a:custGeom>
                <a:avLst/>
                <a:gdLst>
                  <a:gd name="T0" fmla="*/ 20637 w 37"/>
                  <a:gd name="T1" fmla="*/ 0 h 27"/>
                  <a:gd name="T2" fmla="*/ 20637 w 37"/>
                  <a:gd name="T3" fmla="*/ 42862 h 27"/>
                  <a:gd name="T4" fmla="*/ 15875 w 37"/>
                  <a:gd name="T5" fmla="*/ 42862 h 27"/>
                  <a:gd name="T6" fmla="*/ 15875 w 37"/>
                  <a:gd name="T7" fmla="*/ 42862 h 27"/>
                  <a:gd name="T8" fmla="*/ 11112 w 37"/>
                  <a:gd name="T9" fmla="*/ 36512 h 27"/>
                  <a:gd name="T10" fmla="*/ 4762 w 37"/>
                  <a:gd name="T11" fmla="*/ 36512 h 27"/>
                  <a:gd name="T12" fmla="*/ 4762 w 37"/>
                  <a:gd name="T13" fmla="*/ 31750 h 27"/>
                  <a:gd name="T14" fmla="*/ 0 w 37"/>
                  <a:gd name="T15" fmla="*/ 25400 h 27"/>
                  <a:gd name="T16" fmla="*/ 0 w 37"/>
                  <a:gd name="T17" fmla="*/ 25400 h 27"/>
                  <a:gd name="T18" fmla="*/ 0 w 37"/>
                  <a:gd name="T19" fmla="*/ 20637 h 27"/>
                  <a:gd name="T20" fmla="*/ 0 w 37"/>
                  <a:gd name="T21" fmla="*/ 15875 h 27"/>
                  <a:gd name="T22" fmla="*/ 0 w 37"/>
                  <a:gd name="T23" fmla="*/ 9525 h 27"/>
                  <a:gd name="T24" fmla="*/ 4762 w 37"/>
                  <a:gd name="T25" fmla="*/ 4762 h 27"/>
                  <a:gd name="T26" fmla="*/ 4762 w 37"/>
                  <a:gd name="T27" fmla="*/ 4762 h 27"/>
                  <a:gd name="T28" fmla="*/ 11112 w 37"/>
                  <a:gd name="T29" fmla="*/ 0 h 27"/>
                  <a:gd name="T30" fmla="*/ 15875 w 37"/>
                  <a:gd name="T31" fmla="*/ 0 h 27"/>
                  <a:gd name="T32" fmla="*/ 15875 w 37"/>
                  <a:gd name="T33" fmla="*/ 0 h 27"/>
                  <a:gd name="T34" fmla="*/ 20637 w 37"/>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27"/>
                  <a:gd name="T56" fmla="*/ 37 w 37"/>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27" extrusionOk="0">
                    <a:moveTo>
                      <a:pt x="13" y="0"/>
                    </a:moveTo>
                    <a:lnTo>
                      <a:pt x="13" y="27"/>
                    </a:lnTo>
                    <a:lnTo>
                      <a:pt x="10" y="27"/>
                    </a:lnTo>
                    <a:lnTo>
                      <a:pt x="7" y="23"/>
                    </a:lnTo>
                    <a:lnTo>
                      <a:pt x="3" y="23"/>
                    </a:lnTo>
                    <a:lnTo>
                      <a:pt x="3" y="20"/>
                    </a:lnTo>
                    <a:lnTo>
                      <a:pt x="0" y="16"/>
                    </a:lnTo>
                    <a:lnTo>
                      <a:pt x="0" y="13"/>
                    </a:lnTo>
                    <a:lnTo>
                      <a:pt x="0" y="10"/>
                    </a:lnTo>
                    <a:lnTo>
                      <a:pt x="0" y="6"/>
                    </a:lnTo>
                    <a:lnTo>
                      <a:pt x="3" y="3"/>
                    </a:lnTo>
                    <a:lnTo>
                      <a:pt x="7" y="0"/>
                    </a:lnTo>
                    <a:lnTo>
                      <a:pt x="10" y="0"/>
                    </a:lnTo>
                    <a:lnTo>
                      <a:pt x="13"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37" name="Shape 1447"/>
              <p:cNvSpPr>
                <a:spLocks/>
              </p:cNvSpPr>
              <p:nvPr/>
            </p:nvSpPr>
            <p:spPr bwMode="auto">
              <a:xfrm>
                <a:off x="3783012" y="3998912"/>
                <a:ext cx="58736" cy="42862"/>
              </a:xfrm>
              <a:custGeom>
                <a:avLst/>
                <a:gdLst>
                  <a:gd name="T0" fmla="*/ 20637 w 37"/>
                  <a:gd name="T1" fmla="*/ 0 h 27"/>
                  <a:gd name="T2" fmla="*/ 20637 w 37"/>
                  <a:gd name="T3" fmla="*/ 42862 h 27"/>
                  <a:gd name="T4" fmla="*/ 20637 w 37"/>
                  <a:gd name="T5" fmla="*/ 42862 h 27"/>
                  <a:gd name="T6" fmla="*/ 15875 w 37"/>
                  <a:gd name="T7" fmla="*/ 42862 h 27"/>
                  <a:gd name="T8" fmla="*/ 9525 w 37"/>
                  <a:gd name="T9" fmla="*/ 36512 h 27"/>
                  <a:gd name="T10" fmla="*/ 4762 w 37"/>
                  <a:gd name="T11" fmla="*/ 36512 h 27"/>
                  <a:gd name="T12" fmla="*/ 4762 w 37"/>
                  <a:gd name="T13" fmla="*/ 31750 h 27"/>
                  <a:gd name="T14" fmla="*/ 4762 w 37"/>
                  <a:gd name="T15" fmla="*/ 25400 h 27"/>
                  <a:gd name="T16" fmla="*/ 0 w 37"/>
                  <a:gd name="T17" fmla="*/ 25400 h 27"/>
                  <a:gd name="T18" fmla="*/ 0 w 37"/>
                  <a:gd name="T19" fmla="*/ 20637 h 27"/>
                  <a:gd name="T20" fmla="*/ 0 w 37"/>
                  <a:gd name="T21" fmla="*/ 15875 h 27"/>
                  <a:gd name="T22" fmla="*/ 4762 w 37"/>
                  <a:gd name="T23" fmla="*/ 9525 h 27"/>
                  <a:gd name="T24" fmla="*/ 4762 w 37"/>
                  <a:gd name="T25" fmla="*/ 4762 h 27"/>
                  <a:gd name="T26" fmla="*/ 4762 w 37"/>
                  <a:gd name="T27" fmla="*/ 4762 h 27"/>
                  <a:gd name="T28" fmla="*/ 9525 w 37"/>
                  <a:gd name="T29" fmla="*/ 0 h 27"/>
                  <a:gd name="T30" fmla="*/ 15875 w 37"/>
                  <a:gd name="T31" fmla="*/ 0 h 27"/>
                  <a:gd name="T32" fmla="*/ 20637 w 37"/>
                  <a:gd name="T33" fmla="*/ 0 h 27"/>
                  <a:gd name="T34" fmla="*/ 20637 w 37"/>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27"/>
                  <a:gd name="T56" fmla="*/ 37 w 37"/>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27" extrusionOk="0">
                    <a:moveTo>
                      <a:pt x="13" y="0"/>
                    </a:moveTo>
                    <a:lnTo>
                      <a:pt x="13" y="27"/>
                    </a:lnTo>
                    <a:lnTo>
                      <a:pt x="10" y="27"/>
                    </a:lnTo>
                    <a:lnTo>
                      <a:pt x="6" y="23"/>
                    </a:lnTo>
                    <a:lnTo>
                      <a:pt x="3" y="23"/>
                    </a:lnTo>
                    <a:lnTo>
                      <a:pt x="3" y="20"/>
                    </a:lnTo>
                    <a:lnTo>
                      <a:pt x="3" y="16"/>
                    </a:lnTo>
                    <a:lnTo>
                      <a:pt x="0" y="16"/>
                    </a:lnTo>
                    <a:lnTo>
                      <a:pt x="0" y="13"/>
                    </a:lnTo>
                    <a:lnTo>
                      <a:pt x="0" y="10"/>
                    </a:lnTo>
                    <a:lnTo>
                      <a:pt x="3" y="6"/>
                    </a:lnTo>
                    <a:lnTo>
                      <a:pt x="3" y="3"/>
                    </a:lnTo>
                    <a:lnTo>
                      <a:pt x="6" y="0"/>
                    </a:lnTo>
                    <a:lnTo>
                      <a:pt x="10" y="0"/>
                    </a:lnTo>
                    <a:lnTo>
                      <a:pt x="13"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38" name="Shape 1448"/>
              <p:cNvSpPr>
                <a:spLocks/>
              </p:cNvSpPr>
              <p:nvPr/>
            </p:nvSpPr>
            <p:spPr bwMode="auto">
              <a:xfrm>
                <a:off x="3792537" y="3998912"/>
                <a:ext cx="58736" cy="42862"/>
              </a:xfrm>
              <a:custGeom>
                <a:avLst/>
                <a:gdLst>
                  <a:gd name="T0" fmla="*/ 22224 w 37"/>
                  <a:gd name="T1" fmla="*/ 0 h 27"/>
                  <a:gd name="T2" fmla="*/ 22224 w 37"/>
                  <a:gd name="T3" fmla="*/ 42862 h 27"/>
                  <a:gd name="T4" fmla="*/ 22224 w 37"/>
                  <a:gd name="T5" fmla="*/ 42862 h 27"/>
                  <a:gd name="T6" fmla="*/ 15875 w 37"/>
                  <a:gd name="T7" fmla="*/ 42862 h 27"/>
                  <a:gd name="T8" fmla="*/ 11112 w 37"/>
                  <a:gd name="T9" fmla="*/ 36512 h 27"/>
                  <a:gd name="T10" fmla="*/ 11112 w 37"/>
                  <a:gd name="T11" fmla="*/ 36512 h 27"/>
                  <a:gd name="T12" fmla="*/ 6350 w 37"/>
                  <a:gd name="T13" fmla="*/ 31750 h 27"/>
                  <a:gd name="T14" fmla="*/ 6350 w 37"/>
                  <a:gd name="T15" fmla="*/ 25400 h 27"/>
                  <a:gd name="T16" fmla="*/ 0 w 37"/>
                  <a:gd name="T17" fmla="*/ 25400 h 27"/>
                  <a:gd name="T18" fmla="*/ 0 w 37"/>
                  <a:gd name="T19" fmla="*/ 20637 h 27"/>
                  <a:gd name="T20" fmla="*/ 0 w 37"/>
                  <a:gd name="T21" fmla="*/ 15875 h 27"/>
                  <a:gd name="T22" fmla="*/ 6350 w 37"/>
                  <a:gd name="T23" fmla="*/ 9525 h 27"/>
                  <a:gd name="T24" fmla="*/ 6350 w 37"/>
                  <a:gd name="T25" fmla="*/ 4762 h 27"/>
                  <a:gd name="T26" fmla="*/ 11112 w 37"/>
                  <a:gd name="T27" fmla="*/ 4762 h 27"/>
                  <a:gd name="T28" fmla="*/ 11112 w 37"/>
                  <a:gd name="T29" fmla="*/ 0 h 27"/>
                  <a:gd name="T30" fmla="*/ 15875 w 37"/>
                  <a:gd name="T31" fmla="*/ 0 h 27"/>
                  <a:gd name="T32" fmla="*/ 22224 w 37"/>
                  <a:gd name="T33" fmla="*/ 0 h 27"/>
                  <a:gd name="T34" fmla="*/ 22224 w 37"/>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27"/>
                  <a:gd name="T56" fmla="*/ 37 w 37"/>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27" extrusionOk="0">
                    <a:moveTo>
                      <a:pt x="14" y="0"/>
                    </a:moveTo>
                    <a:lnTo>
                      <a:pt x="14" y="27"/>
                    </a:lnTo>
                    <a:lnTo>
                      <a:pt x="10" y="27"/>
                    </a:lnTo>
                    <a:lnTo>
                      <a:pt x="7" y="23"/>
                    </a:lnTo>
                    <a:lnTo>
                      <a:pt x="4" y="20"/>
                    </a:lnTo>
                    <a:lnTo>
                      <a:pt x="4" y="16"/>
                    </a:lnTo>
                    <a:lnTo>
                      <a:pt x="0" y="16"/>
                    </a:lnTo>
                    <a:lnTo>
                      <a:pt x="0" y="13"/>
                    </a:lnTo>
                    <a:lnTo>
                      <a:pt x="0" y="10"/>
                    </a:lnTo>
                    <a:lnTo>
                      <a:pt x="4" y="6"/>
                    </a:lnTo>
                    <a:lnTo>
                      <a:pt x="4" y="3"/>
                    </a:lnTo>
                    <a:lnTo>
                      <a:pt x="7" y="3"/>
                    </a:lnTo>
                    <a:lnTo>
                      <a:pt x="7" y="0"/>
                    </a:lnTo>
                    <a:lnTo>
                      <a:pt x="10" y="0"/>
                    </a:lnTo>
                    <a:lnTo>
                      <a:pt x="14"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39" name="Shape 1449"/>
              <p:cNvSpPr>
                <a:spLocks/>
              </p:cNvSpPr>
              <p:nvPr/>
            </p:nvSpPr>
            <p:spPr bwMode="auto">
              <a:xfrm>
                <a:off x="3808412" y="3998912"/>
                <a:ext cx="53975" cy="42862"/>
              </a:xfrm>
              <a:custGeom>
                <a:avLst/>
                <a:gdLst>
                  <a:gd name="T0" fmla="*/ 22225 w 34"/>
                  <a:gd name="T1" fmla="*/ 0 h 27"/>
                  <a:gd name="T2" fmla="*/ 22225 w 34"/>
                  <a:gd name="T3" fmla="*/ 42862 h 27"/>
                  <a:gd name="T4" fmla="*/ 15875 w 34"/>
                  <a:gd name="T5" fmla="*/ 42862 h 27"/>
                  <a:gd name="T6" fmla="*/ 11113 w 34"/>
                  <a:gd name="T7" fmla="*/ 42862 h 27"/>
                  <a:gd name="T8" fmla="*/ 11113 w 34"/>
                  <a:gd name="T9" fmla="*/ 36512 h 27"/>
                  <a:gd name="T10" fmla="*/ 6350 w 34"/>
                  <a:gd name="T11" fmla="*/ 36512 h 27"/>
                  <a:gd name="T12" fmla="*/ 0 w 34"/>
                  <a:gd name="T13" fmla="*/ 31750 h 27"/>
                  <a:gd name="T14" fmla="*/ 0 w 34"/>
                  <a:gd name="T15" fmla="*/ 25400 h 27"/>
                  <a:gd name="T16" fmla="*/ 0 w 34"/>
                  <a:gd name="T17" fmla="*/ 25400 h 27"/>
                  <a:gd name="T18" fmla="*/ 0 w 34"/>
                  <a:gd name="T19" fmla="*/ 20637 h 27"/>
                  <a:gd name="T20" fmla="*/ 0 w 34"/>
                  <a:gd name="T21" fmla="*/ 15875 h 27"/>
                  <a:gd name="T22" fmla="*/ 0 w 34"/>
                  <a:gd name="T23" fmla="*/ 9525 h 27"/>
                  <a:gd name="T24" fmla="*/ 0 w 34"/>
                  <a:gd name="T25" fmla="*/ 4762 h 27"/>
                  <a:gd name="T26" fmla="*/ 6350 w 34"/>
                  <a:gd name="T27" fmla="*/ 4762 h 27"/>
                  <a:gd name="T28" fmla="*/ 11113 w 34"/>
                  <a:gd name="T29" fmla="*/ 0 h 27"/>
                  <a:gd name="T30" fmla="*/ 11113 w 34"/>
                  <a:gd name="T31" fmla="*/ 0 h 27"/>
                  <a:gd name="T32" fmla="*/ 15875 w 34"/>
                  <a:gd name="T33" fmla="*/ 0 h 27"/>
                  <a:gd name="T34" fmla="*/ 22225 w 34"/>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27"/>
                  <a:gd name="T56" fmla="*/ 34 w 34"/>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27" extrusionOk="0">
                    <a:moveTo>
                      <a:pt x="14" y="0"/>
                    </a:moveTo>
                    <a:lnTo>
                      <a:pt x="14" y="27"/>
                    </a:lnTo>
                    <a:lnTo>
                      <a:pt x="10" y="27"/>
                    </a:lnTo>
                    <a:lnTo>
                      <a:pt x="7" y="27"/>
                    </a:lnTo>
                    <a:lnTo>
                      <a:pt x="7" y="23"/>
                    </a:lnTo>
                    <a:lnTo>
                      <a:pt x="4" y="23"/>
                    </a:lnTo>
                    <a:lnTo>
                      <a:pt x="0" y="20"/>
                    </a:lnTo>
                    <a:lnTo>
                      <a:pt x="0" y="16"/>
                    </a:lnTo>
                    <a:lnTo>
                      <a:pt x="0" y="13"/>
                    </a:lnTo>
                    <a:lnTo>
                      <a:pt x="0" y="10"/>
                    </a:lnTo>
                    <a:lnTo>
                      <a:pt x="0" y="6"/>
                    </a:lnTo>
                    <a:lnTo>
                      <a:pt x="0" y="3"/>
                    </a:lnTo>
                    <a:lnTo>
                      <a:pt x="4" y="3"/>
                    </a:lnTo>
                    <a:lnTo>
                      <a:pt x="7" y="0"/>
                    </a:lnTo>
                    <a:lnTo>
                      <a:pt x="10" y="0"/>
                    </a:lnTo>
                    <a:lnTo>
                      <a:pt x="14"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40" name="Shape 1450"/>
              <p:cNvSpPr>
                <a:spLocks/>
              </p:cNvSpPr>
              <p:nvPr/>
            </p:nvSpPr>
            <p:spPr bwMode="auto">
              <a:xfrm>
                <a:off x="3819525" y="3998912"/>
                <a:ext cx="53975" cy="42862"/>
              </a:xfrm>
              <a:custGeom>
                <a:avLst/>
                <a:gdLst>
                  <a:gd name="T0" fmla="*/ 22225 w 34"/>
                  <a:gd name="T1" fmla="*/ 0 h 27"/>
                  <a:gd name="T2" fmla="*/ 22225 w 34"/>
                  <a:gd name="T3" fmla="*/ 42862 h 27"/>
                  <a:gd name="T4" fmla="*/ 15875 w 34"/>
                  <a:gd name="T5" fmla="*/ 42862 h 27"/>
                  <a:gd name="T6" fmla="*/ 11113 w 34"/>
                  <a:gd name="T7" fmla="*/ 42862 h 27"/>
                  <a:gd name="T8" fmla="*/ 11113 w 34"/>
                  <a:gd name="T9" fmla="*/ 36512 h 27"/>
                  <a:gd name="T10" fmla="*/ 4763 w 34"/>
                  <a:gd name="T11" fmla="*/ 36512 h 27"/>
                  <a:gd name="T12" fmla="*/ 4763 w 34"/>
                  <a:gd name="T13" fmla="*/ 31750 h 27"/>
                  <a:gd name="T14" fmla="*/ 0 w 34"/>
                  <a:gd name="T15" fmla="*/ 25400 h 27"/>
                  <a:gd name="T16" fmla="*/ 0 w 34"/>
                  <a:gd name="T17" fmla="*/ 25400 h 27"/>
                  <a:gd name="T18" fmla="*/ 0 w 34"/>
                  <a:gd name="T19" fmla="*/ 20637 h 27"/>
                  <a:gd name="T20" fmla="*/ 0 w 34"/>
                  <a:gd name="T21" fmla="*/ 15875 h 27"/>
                  <a:gd name="T22" fmla="*/ 0 w 34"/>
                  <a:gd name="T23" fmla="*/ 9525 h 27"/>
                  <a:gd name="T24" fmla="*/ 4763 w 34"/>
                  <a:gd name="T25" fmla="*/ 4762 h 27"/>
                  <a:gd name="T26" fmla="*/ 4763 w 34"/>
                  <a:gd name="T27" fmla="*/ 4762 h 27"/>
                  <a:gd name="T28" fmla="*/ 11113 w 34"/>
                  <a:gd name="T29" fmla="*/ 0 h 27"/>
                  <a:gd name="T30" fmla="*/ 11113 w 34"/>
                  <a:gd name="T31" fmla="*/ 0 h 27"/>
                  <a:gd name="T32" fmla="*/ 15875 w 34"/>
                  <a:gd name="T33" fmla="*/ 0 h 27"/>
                  <a:gd name="T34" fmla="*/ 22225 w 34"/>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27"/>
                  <a:gd name="T56" fmla="*/ 34 w 34"/>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27" extrusionOk="0">
                    <a:moveTo>
                      <a:pt x="14" y="0"/>
                    </a:moveTo>
                    <a:lnTo>
                      <a:pt x="14" y="27"/>
                    </a:lnTo>
                    <a:lnTo>
                      <a:pt x="10" y="27"/>
                    </a:lnTo>
                    <a:lnTo>
                      <a:pt x="7" y="27"/>
                    </a:lnTo>
                    <a:lnTo>
                      <a:pt x="7" y="23"/>
                    </a:lnTo>
                    <a:lnTo>
                      <a:pt x="3" y="23"/>
                    </a:lnTo>
                    <a:lnTo>
                      <a:pt x="3" y="20"/>
                    </a:lnTo>
                    <a:lnTo>
                      <a:pt x="0" y="16"/>
                    </a:lnTo>
                    <a:lnTo>
                      <a:pt x="0" y="13"/>
                    </a:lnTo>
                    <a:lnTo>
                      <a:pt x="0" y="10"/>
                    </a:lnTo>
                    <a:lnTo>
                      <a:pt x="0" y="6"/>
                    </a:lnTo>
                    <a:lnTo>
                      <a:pt x="3" y="3"/>
                    </a:lnTo>
                    <a:lnTo>
                      <a:pt x="7" y="0"/>
                    </a:lnTo>
                    <a:lnTo>
                      <a:pt x="10" y="0"/>
                    </a:lnTo>
                    <a:lnTo>
                      <a:pt x="14"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41" name="Shape 1451"/>
              <p:cNvSpPr>
                <a:spLocks/>
              </p:cNvSpPr>
              <p:nvPr/>
            </p:nvSpPr>
            <p:spPr bwMode="auto">
              <a:xfrm>
                <a:off x="3830637" y="3998912"/>
                <a:ext cx="58736" cy="42862"/>
              </a:xfrm>
              <a:custGeom>
                <a:avLst/>
                <a:gdLst>
                  <a:gd name="T0" fmla="*/ 20637 w 37"/>
                  <a:gd name="T1" fmla="*/ 0 h 27"/>
                  <a:gd name="T2" fmla="*/ 20637 w 37"/>
                  <a:gd name="T3" fmla="*/ 42862 h 27"/>
                  <a:gd name="T4" fmla="*/ 15875 w 37"/>
                  <a:gd name="T5" fmla="*/ 42862 h 27"/>
                  <a:gd name="T6" fmla="*/ 11112 w 37"/>
                  <a:gd name="T7" fmla="*/ 42862 h 27"/>
                  <a:gd name="T8" fmla="*/ 11112 w 37"/>
                  <a:gd name="T9" fmla="*/ 36512 h 27"/>
                  <a:gd name="T10" fmla="*/ 4762 w 37"/>
                  <a:gd name="T11" fmla="*/ 36512 h 27"/>
                  <a:gd name="T12" fmla="*/ 4762 w 37"/>
                  <a:gd name="T13" fmla="*/ 31750 h 27"/>
                  <a:gd name="T14" fmla="*/ 0 w 37"/>
                  <a:gd name="T15" fmla="*/ 25400 h 27"/>
                  <a:gd name="T16" fmla="*/ 0 w 37"/>
                  <a:gd name="T17" fmla="*/ 25400 h 27"/>
                  <a:gd name="T18" fmla="*/ 0 w 37"/>
                  <a:gd name="T19" fmla="*/ 20637 h 27"/>
                  <a:gd name="T20" fmla="*/ 0 w 37"/>
                  <a:gd name="T21" fmla="*/ 15875 h 27"/>
                  <a:gd name="T22" fmla="*/ 0 w 37"/>
                  <a:gd name="T23" fmla="*/ 9525 h 27"/>
                  <a:gd name="T24" fmla="*/ 4762 w 37"/>
                  <a:gd name="T25" fmla="*/ 4762 h 27"/>
                  <a:gd name="T26" fmla="*/ 4762 w 37"/>
                  <a:gd name="T27" fmla="*/ 4762 h 27"/>
                  <a:gd name="T28" fmla="*/ 11112 w 37"/>
                  <a:gd name="T29" fmla="*/ 0 h 27"/>
                  <a:gd name="T30" fmla="*/ 11112 w 37"/>
                  <a:gd name="T31" fmla="*/ 0 h 27"/>
                  <a:gd name="T32" fmla="*/ 15875 w 37"/>
                  <a:gd name="T33" fmla="*/ 0 h 27"/>
                  <a:gd name="T34" fmla="*/ 20637 w 37"/>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27"/>
                  <a:gd name="T56" fmla="*/ 37 w 37"/>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27" extrusionOk="0">
                    <a:moveTo>
                      <a:pt x="13" y="0"/>
                    </a:moveTo>
                    <a:lnTo>
                      <a:pt x="13" y="27"/>
                    </a:lnTo>
                    <a:lnTo>
                      <a:pt x="10" y="27"/>
                    </a:lnTo>
                    <a:lnTo>
                      <a:pt x="7" y="27"/>
                    </a:lnTo>
                    <a:lnTo>
                      <a:pt x="7" y="23"/>
                    </a:lnTo>
                    <a:lnTo>
                      <a:pt x="3" y="23"/>
                    </a:lnTo>
                    <a:lnTo>
                      <a:pt x="3" y="20"/>
                    </a:lnTo>
                    <a:lnTo>
                      <a:pt x="0" y="16"/>
                    </a:lnTo>
                    <a:lnTo>
                      <a:pt x="0" y="13"/>
                    </a:lnTo>
                    <a:lnTo>
                      <a:pt x="0" y="10"/>
                    </a:lnTo>
                    <a:lnTo>
                      <a:pt x="0" y="6"/>
                    </a:lnTo>
                    <a:lnTo>
                      <a:pt x="3" y="3"/>
                    </a:lnTo>
                    <a:lnTo>
                      <a:pt x="7" y="0"/>
                    </a:lnTo>
                    <a:lnTo>
                      <a:pt x="10" y="0"/>
                    </a:lnTo>
                    <a:lnTo>
                      <a:pt x="13"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42" name="Shape 1452"/>
              <p:cNvSpPr>
                <a:spLocks/>
              </p:cNvSpPr>
              <p:nvPr/>
            </p:nvSpPr>
            <p:spPr bwMode="auto">
              <a:xfrm>
                <a:off x="3841750" y="3998912"/>
                <a:ext cx="58736" cy="42862"/>
              </a:xfrm>
              <a:custGeom>
                <a:avLst/>
                <a:gdLst>
                  <a:gd name="T0" fmla="*/ 20637 w 37"/>
                  <a:gd name="T1" fmla="*/ 0 h 27"/>
                  <a:gd name="T2" fmla="*/ 20637 w 37"/>
                  <a:gd name="T3" fmla="*/ 42862 h 27"/>
                  <a:gd name="T4" fmla="*/ 20637 w 37"/>
                  <a:gd name="T5" fmla="*/ 42862 h 27"/>
                  <a:gd name="T6" fmla="*/ 15875 w 37"/>
                  <a:gd name="T7" fmla="*/ 42862 h 27"/>
                  <a:gd name="T8" fmla="*/ 9525 w 37"/>
                  <a:gd name="T9" fmla="*/ 36512 h 27"/>
                  <a:gd name="T10" fmla="*/ 9525 w 37"/>
                  <a:gd name="T11" fmla="*/ 36512 h 27"/>
                  <a:gd name="T12" fmla="*/ 4762 w 37"/>
                  <a:gd name="T13" fmla="*/ 31750 h 27"/>
                  <a:gd name="T14" fmla="*/ 4762 w 37"/>
                  <a:gd name="T15" fmla="*/ 25400 h 27"/>
                  <a:gd name="T16" fmla="*/ 0 w 37"/>
                  <a:gd name="T17" fmla="*/ 25400 h 27"/>
                  <a:gd name="T18" fmla="*/ 0 w 37"/>
                  <a:gd name="T19" fmla="*/ 20637 h 27"/>
                  <a:gd name="T20" fmla="*/ 0 w 37"/>
                  <a:gd name="T21" fmla="*/ 15875 h 27"/>
                  <a:gd name="T22" fmla="*/ 4762 w 37"/>
                  <a:gd name="T23" fmla="*/ 9525 h 27"/>
                  <a:gd name="T24" fmla="*/ 4762 w 37"/>
                  <a:gd name="T25" fmla="*/ 4762 h 27"/>
                  <a:gd name="T26" fmla="*/ 9525 w 37"/>
                  <a:gd name="T27" fmla="*/ 4762 h 27"/>
                  <a:gd name="T28" fmla="*/ 9525 w 37"/>
                  <a:gd name="T29" fmla="*/ 0 h 27"/>
                  <a:gd name="T30" fmla="*/ 15875 w 37"/>
                  <a:gd name="T31" fmla="*/ 0 h 27"/>
                  <a:gd name="T32" fmla="*/ 20637 w 37"/>
                  <a:gd name="T33" fmla="*/ 0 h 27"/>
                  <a:gd name="T34" fmla="*/ 20637 w 37"/>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27"/>
                  <a:gd name="T56" fmla="*/ 37 w 37"/>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27" extrusionOk="0">
                    <a:moveTo>
                      <a:pt x="13" y="0"/>
                    </a:moveTo>
                    <a:lnTo>
                      <a:pt x="13" y="27"/>
                    </a:lnTo>
                    <a:lnTo>
                      <a:pt x="10" y="27"/>
                    </a:lnTo>
                    <a:lnTo>
                      <a:pt x="6" y="23"/>
                    </a:lnTo>
                    <a:lnTo>
                      <a:pt x="3" y="20"/>
                    </a:lnTo>
                    <a:lnTo>
                      <a:pt x="3" y="16"/>
                    </a:lnTo>
                    <a:lnTo>
                      <a:pt x="0" y="16"/>
                    </a:lnTo>
                    <a:lnTo>
                      <a:pt x="0" y="13"/>
                    </a:lnTo>
                    <a:lnTo>
                      <a:pt x="0" y="10"/>
                    </a:lnTo>
                    <a:lnTo>
                      <a:pt x="3" y="6"/>
                    </a:lnTo>
                    <a:lnTo>
                      <a:pt x="3" y="3"/>
                    </a:lnTo>
                    <a:lnTo>
                      <a:pt x="6" y="3"/>
                    </a:lnTo>
                    <a:lnTo>
                      <a:pt x="6" y="0"/>
                    </a:lnTo>
                    <a:lnTo>
                      <a:pt x="10" y="0"/>
                    </a:lnTo>
                    <a:lnTo>
                      <a:pt x="13"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43" name="Shape 1453"/>
              <p:cNvSpPr>
                <a:spLocks/>
              </p:cNvSpPr>
              <p:nvPr/>
            </p:nvSpPr>
            <p:spPr bwMode="auto">
              <a:xfrm>
                <a:off x="3851275" y="3998912"/>
                <a:ext cx="58736" cy="42862"/>
              </a:xfrm>
              <a:custGeom>
                <a:avLst/>
                <a:gdLst>
                  <a:gd name="T0" fmla="*/ 26987 w 37"/>
                  <a:gd name="T1" fmla="*/ 0 h 27"/>
                  <a:gd name="T2" fmla="*/ 26987 w 37"/>
                  <a:gd name="T3" fmla="*/ 42862 h 27"/>
                  <a:gd name="T4" fmla="*/ 22224 w 37"/>
                  <a:gd name="T5" fmla="*/ 42862 h 27"/>
                  <a:gd name="T6" fmla="*/ 15875 w 37"/>
                  <a:gd name="T7" fmla="*/ 42862 h 27"/>
                  <a:gd name="T8" fmla="*/ 11112 w 37"/>
                  <a:gd name="T9" fmla="*/ 36512 h 27"/>
                  <a:gd name="T10" fmla="*/ 11112 w 37"/>
                  <a:gd name="T11" fmla="*/ 36512 h 27"/>
                  <a:gd name="T12" fmla="*/ 6350 w 37"/>
                  <a:gd name="T13" fmla="*/ 31750 h 27"/>
                  <a:gd name="T14" fmla="*/ 6350 w 37"/>
                  <a:gd name="T15" fmla="*/ 25400 h 27"/>
                  <a:gd name="T16" fmla="*/ 0 w 37"/>
                  <a:gd name="T17" fmla="*/ 25400 h 27"/>
                  <a:gd name="T18" fmla="*/ 0 w 37"/>
                  <a:gd name="T19" fmla="*/ 20637 h 27"/>
                  <a:gd name="T20" fmla="*/ 0 w 37"/>
                  <a:gd name="T21" fmla="*/ 15875 h 27"/>
                  <a:gd name="T22" fmla="*/ 6350 w 37"/>
                  <a:gd name="T23" fmla="*/ 9525 h 27"/>
                  <a:gd name="T24" fmla="*/ 6350 w 37"/>
                  <a:gd name="T25" fmla="*/ 4762 h 27"/>
                  <a:gd name="T26" fmla="*/ 11112 w 37"/>
                  <a:gd name="T27" fmla="*/ 4762 h 27"/>
                  <a:gd name="T28" fmla="*/ 11112 w 37"/>
                  <a:gd name="T29" fmla="*/ 0 h 27"/>
                  <a:gd name="T30" fmla="*/ 15875 w 37"/>
                  <a:gd name="T31" fmla="*/ 0 h 27"/>
                  <a:gd name="T32" fmla="*/ 22224 w 37"/>
                  <a:gd name="T33" fmla="*/ 0 h 27"/>
                  <a:gd name="T34" fmla="*/ 26987 w 37"/>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27"/>
                  <a:gd name="T56" fmla="*/ 37 w 37"/>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27" extrusionOk="0">
                    <a:moveTo>
                      <a:pt x="17" y="0"/>
                    </a:moveTo>
                    <a:lnTo>
                      <a:pt x="17" y="27"/>
                    </a:lnTo>
                    <a:lnTo>
                      <a:pt x="14" y="27"/>
                    </a:lnTo>
                    <a:lnTo>
                      <a:pt x="10" y="27"/>
                    </a:lnTo>
                    <a:lnTo>
                      <a:pt x="7" y="23"/>
                    </a:lnTo>
                    <a:lnTo>
                      <a:pt x="4" y="20"/>
                    </a:lnTo>
                    <a:lnTo>
                      <a:pt x="4" y="16"/>
                    </a:lnTo>
                    <a:lnTo>
                      <a:pt x="0" y="16"/>
                    </a:lnTo>
                    <a:lnTo>
                      <a:pt x="0" y="13"/>
                    </a:lnTo>
                    <a:lnTo>
                      <a:pt x="0" y="10"/>
                    </a:lnTo>
                    <a:lnTo>
                      <a:pt x="4" y="6"/>
                    </a:lnTo>
                    <a:lnTo>
                      <a:pt x="4" y="3"/>
                    </a:lnTo>
                    <a:lnTo>
                      <a:pt x="7" y="3"/>
                    </a:lnTo>
                    <a:lnTo>
                      <a:pt x="7" y="0"/>
                    </a:lnTo>
                    <a:lnTo>
                      <a:pt x="10" y="0"/>
                    </a:lnTo>
                    <a:lnTo>
                      <a:pt x="14" y="0"/>
                    </a:lnTo>
                    <a:lnTo>
                      <a:pt x="17"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44" name="Shape 1454"/>
              <p:cNvSpPr>
                <a:spLocks/>
              </p:cNvSpPr>
              <p:nvPr/>
            </p:nvSpPr>
            <p:spPr bwMode="auto">
              <a:xfrm>
                <a:off x="3862387" y="3998912"/>
                <a:ext cx="58736" cy="42862"/>
              </a:xfrm>
              <a:custGeom>
                <a:avLst/>
                <a:gdLst>
                  <a:gd name="T0" fmla="*/ 26987 w 37"/>
                  <a:gd name="T1" fmla="*/ 0 h 27"/>
                  <a:gd name="T2" fmla="*/ 26987 w 37"/>
                  <a:gd name="T3" fmla="*/ 42862 h 27"/>
                  <a:gd name="T4" fmla="*/ 20637 w 37"/>
                  <a:gd name="T5" fmla="*/ 42862 h 27"/>
                  <a:gd name="T6" fmla="*/ 15875 w 37"/>
                  <a:gd name="T7" fmla="*/ 42862 h 27"/>
                  <a:gd name="T8" fmla="*/ 11112 w 37"/>
                  <a:gd name="T9" fmla="*/ 36512 h 27"/>
                  <a:gd name="T10" fmla="*/ 11112 w 37"/>
                  <a:gd name="T11" fmla="*/ 36512 h 27"/>
                  <a:gd name="T12" fmla="*/ 4762 w 37"/>
                  <a:gd name="T13" fmla="*/ 31750 h 27"/>
                  <a:gd name="T14" fmla="*/ 4762 w 37"/>
                  <a:gd name="T15" fmla="*/ 25400 h 27"/>
                  <a:gd name="T16" fmla="*/ 4762 w 37"/>
                  <a:gd name="T17" fmla="*/ 25400 h 27"/>
                  <a:gd name="T18" fmla="*/ 0 w 37"/>
                  <a:gd name="T19" fmla="*/ 20637 h 27"/>
                  <a:gd name="T20" fmla="*/ 4762 w 37"/>
                  <a:gd name="T21" fmla="*/ 15875 h 27"/>
                  <a:gd name="T22" fmla="*/ 4762 w 37"/>
                  <a:gd name="T23" fmla="*/ 9525 h 27"/>
                  <a:gd name="T24" fmla="*/ 4762 w 37"/>
                  <a:gd name="T25" fmla="*/ 4762 h 27"/>
                  <a:gd name="T26" fmla="*/ 11112 w 37"/>
                  <a:gd name="T27" fmla="*/ 4762 h 27"/>
                  <a:gd name="T28" fmla="*/ 11112 w 37"/>
                  <a:gd name="T29" fmla="*/ 0 h 27"/>
                  <a:gd name="T30" fmla="*/ 15875 w 37"/>
                  <a:gd name="T31" fmla="*/ 0 h 27"/>
                  <a:gd name="T32" fmla="*/ 20637 w 37"/>
                  <a:gd name="T33" fmla="*/ 0 h 27"/>
                  <a:gd name="T34" fmla="*/ 26987 w 37"/>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27"/>
                  <a:gd name="T56" fmla="*/ 37 w 37"/>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27" extrusionOk="0">
                    <a:moveTo>
                      <a:pt x="17" y="0"/>
                    </a:moveTo>
                    <a:lnTo>
                      <a:pt x="17" y="27"/>
                    </a:lnTo>
                    <a:lnTo>
                      <a:pt x="13" y="27"/>
                    </a:lnTo>
                    <a:lnTo>
                      <a:pt x="10" y="27"/>
                    </a:lnTo>
                    <a:lnTo>
                      <a:pt x="7" y="23"/>
                    </a:lnTo>
                    <a:lnTo>
                      <a:pt x="3" y="20"/>
                    </a:lnTo>
                    <a:lnTo>
                      <a:pt x="3" y="16"/>
                    </a:lnTo>
                    <a:lnTo>
                      <a:pt x="0" y="13"/>
                    </a:lnTo>
                    <a:lnTo>
                      <a:pt x="3" y="10"/>
                    </a:lnTo>
                    <a:lnTo>
                      <a:pt x="3" y="6"/>
                    </a:lnTo>
                    <a:lnTo>
                      <a:pt x="3" y="3"/>
                    </a:lnTo>
                    <a:lnTo>
                      <a:pt x="7" y="3"/>
                    </a:lnTo>
                    <a:lnTo>
                      <a:pt x="7" y="0"/>
                    </a:lnTo>
                    <a:lnTo>
                      <a:pt x="10" y="0"/>
                    </a:lnTo>
                    <a:lnTo>
                      <a:pt x="13" y="0"/>
                    </a:lnTo>
                    <a:lnTo>
                      <a:pt x="17"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45" name="Shape 1455"/>
              <p:cNvSpPr>
                <a:spLocks/>
              </p:cNvSpPr>
              <p:nvPr/>
            </p:nvSpPr>
            <p:spPr bwMode="auto">
              <a:xfrm>
                <a:off x="3878262" y="3998912"/>
                <a:ext cx="53975" cy="42862"/>
              </a:xfrm>
              <a:custGeom>
                <a:avLst/>
                <a:gdLst>
                  <a:gd name="T0" fmla="*/ 22225 w 34"/>
                  <a:gd name="T1" fmla="*/ 0 h 27"/>
                  <a:gd name="T2" fmla="*/ 22225 w 34"/>
                  <a:gd name="T3" fmla="*/ 42862 h 27"/>
                  <a:gd name="T4" fmla="*/ 15875 w 34"/>
                  <a:gd name="T5" fmla="*/ 42862 h 27"/>
                  <a:gd name="T6" fmla="*/ 11113 w 34"/>
                  <a:gd name="T7" fmla="*/ 42862 h 27"/>
                  <a:gd name="T8" fmla="*/ 4763 w 34"/>
                  <a:gd name="T9" fmla="*/ 36512 h 27"/>
                  <a:gd name="T10" fmla="*/ 4763 w 34"/>
                  <a:gd name="T11" fmla="*/ 36512 h 27"/>
                  <a:gd name="T12" fmla="*/ 0 w 34"/>
                  <a:gd name="T13" fmla="*/ 31750 h 27"/>
                  <a:gd name="T14" fmla="*/ 0 w 34"/>
                  <a:gd name="T15" fmla="*/ 25400 h 27"/>
                  <a:gd name="T16" fmla="*/ 0 w 34"/>
                  <a:gd name="T17" fmla="*/ 25400 h 27"/>
                  <a:gd name="T18" fmla="*/ 0 w 34"/>
                  <a:gd name="T19" fmla="*/ 20637 h 27"/>
                  <a:gd name="T20" fmla="*/ 0 w 34"/>
                  <a:gd name="T21" fmla="*/ 15875 h 27"/>
                  <a:gd name="T22" fmla="*/ 0 w 34"/>
                  <a:gd name="T23" fmla="*/ 9525 h 27"/>
                  <a:gd name="T24" fmla="*/ 0 w 34"/>
                  <a:gd name="T25" fmla="*/ 4762 h 27"/>
                  <a:gd name="T26" fmla="*/ 4763 w 34"/>
                  <a:gd name="T27" fmla="*/ 4762 h 27"/>
                  <a:gd name="T28" fmla="*/ 4763 w 34"/>
                  <a:gd name="T29" fmla="*/ 0 h 27"/>
                  <a:gd name="T30" fmla="*/ 11113 w 34"/>
                  <a:gd name="T31" fmla="*/ 0 h 27"/>
                  <a:gd name="T32" fmla="*/ 15875 w 34"/>
                  <a:gd name="T33" fmla="*/ 0 h 27"/>
                  <a:gd name="T34" fmla="*/ 22225 w 34"/>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27"/>
                  <a:gd name="T56" fmla="*/ 34 w 34"/>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27" extrusionOk="0">
                    <a:moveTo>
                      <a:pt x="14" y="0"/>
                    </a:moveTo>
                    <a:lnTo>
                      <a:pt x="14" y="27"/>
                    </a:lnTo>
                    <a:lnTo>
                      <a:pt x="10" y="27"/>
                    </a:lnTo>
                    <a:lnTo>
                      <a:pt x="7" y="27"/>
                    </a:lnTo>
                    <a:lnTo>
                      <a:pt x="3" y="23"/>
                    </a:lnTo>
                    <a:lnTo>
                      <a:pt x="0" y="20"/>
                    </a:lnTo>
                    <a:lnTo>
                      <a:pt x="0" y="16"/>
                    </a:lnTo>
                    <a:lnTo>
                      <a:pt x="0" y="13"/>
                    </a:lnTo>
                    <a:lnTo>
                      <a:pt x="0" y="10"/>
                    </a:lnTo>
                    <a:lnTo>
                      <a:pt x="0" y="6"/>
                    </a:lnTo>
                    <a:lnTo>
                      <a:pt x="0" y="3"/>
                    </a:lnTo>
                    <a:lnTo>
                      <a:pt x="3" y="3"/>
                    </a:lnTo>
                    <a:lnTo>
                      <a:pt x="3" y="0"/>
                    </a:lnTo>
                    <a:lnTo>
                      <a:pt x="7" y="0"/>
                    </a:lnTo>
                    <a:lnTo>
                      <a:pt x="10" y="0"/>
                    </a:lnTo>
                    <a:lnTo>
                      <a:pt x="14"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46" name="Shape 1456"/>
              <p:cNvSpPr>
                <a:spLocks/>
              </p:cNvSpPr>
              <p:nvPr/>
            </p:nvSpPr>
            <p:spPr bwMode="auto">
              <a:xfrm>
                <a:off x="3889375" y="3998912"/>
                <a:ext cx="52386" cy="42862"/>
              </a:xfrm>
              <a:custGeom>
                <a:avLst/>
                <a:gdLst>
                  <a:gd name="T0" fmla="*/ 20637 w 33"/>
                  <a:gd name="T1" fmla="*/ 0 h 27"/>
                  <a:gd name="T2" fmla="*/ 20637 w 33"/>
                  <a:gd name="T3" fmla="*/ 42862 h 27"/>
                  <a:gd name="T4" fmla="*/ 15875 w 33"/>
                  <a:gd name="T5" fmla="*/ 42862 h 27"/>
                  <a:gd name="T6" fmla="*/ 15875 w 33"/>
                  <a:gd name="T7" fmla="*/ 42862 h 27"/>
                  <a:gd name="T8" fmla="*/ 11112 w 33"/>
                  <a:gd name="T9" fmla="*/ 36512 h 27"/>
                  <a:gd name="T10" fmla="*/ 4762 w 33"/>
                  <a:gd name="T11" fmla="*/ 36512 h 27"/>
                  <a:gd name="T12" fmla="*/ 4762 w 33"/>
                  <a:gd name="T13" fmla="*/ 31750 h 27"/>
                  <a:gd name="T14" fmla="*/ 0 w 33"/>
                  <a:gd name="T15" fmla="*/ 25400 h 27"/>
                  <a:gd name="T16" fmla="*/ 0 w 33"/>
                  <a:gd name="T17" fmla="*/ 25400 h 27"/>
                  <a:gd name="T18" fmla="*/ 0 w 33"/>
                  <a:gd name="T19" fmla="*/ 20637 h 27"/>
                  <a:gd name="T20" fmla="*/ 0 w 33"/>
                  <a:gd name="T21" fmla="*/ 15875 h 27"/>
                  <a:gd name="T22" fmla="*/ 0 w 33"/>
                  <a:gd name="T23" fmla="*/ 9525 h 27"/>
                  <a:gd name="T24" fmla="*/ 4762 w 33"/>
                  <a:gd name="T25" fmla="*/ 4762 h 27"/>
                  <a:gd name="T26" fmla="*/ 4762 w 33"/>
                  <a:gd name="T27" fmla="*/ 4762 h 27"/>
                  <a:gd name="T28" fmla="*/ 11112 w 33"/>
                  <a:gd name="T29" fmla="*/ 0 h 27"/>
                  <a:gd name="T30" fmla="*/ 15875 w 33"/>
                  <a:gd name="T31" fmla="*/ 0 h 27"/>
                  <a:gd name="T32" fmla="*/ 15875 w 33"/>
                  <a:gd name="T33" fmla="*/ 0 h 27"/>
                  <a:gd name="T34" fmla="*/ 20637 w 33"/>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27"/>
                  <a:gd name="T56" fmla="*/ 33 w 33"/>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27" extrusionOk="0">
                    <a:moveTo>
                      <a:pt x="13" y="0"/>
                    </a:moveTo>
                    <a:lnTo>
                      <a:pt x="13" y="27"/>
                    </a:lnTo>
                    <a:lnTo>
                      <a:pt x="10" y="27"/>
                    </a:lnTo>
                    <a:lnTo>
                      <a:pt x="7" y="23"/>
                    </a:lnTo>
                    <a:lnTo>
                      <a:pt x="3" y="23"/>
                    </a:lnTo>
                    <a:lnTo>
                      <a:pt x="3" y="20"/>
                    </a:lnTo>
                    <a:lnTo>
                      <a:pt x="0" y="16"/>
                    </a:lnTo>
                    <a:lnTo>
                      <a:pt x="0" y="13"/>
                    </a:lnTo>
                    <a:lnTo>
                      <a:pt x="0" y="10"/>
                    </a:lnTo>
                    <a:lnTo>
                      <a:pt x="0" y="6"/>
                    </a:lnTo>
                    <a:lnTo>
                      <a:pt x="3" y="3"/>
                    </a:lnTo>
                    <a:lnTo>
                      <a:pt x="7" y="0"/>
                    </a:lnTo>
                    <a:lnTo>
                      <a:pt x="10" y="0"/>
                    </a:lnTo>
                    <a:lnTo>
                      <a:pt x="13"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47" name="Shape 1457"/>
              <p:cNvSpPr>
                <a:spLocks/>
              </p:cNvSpPr>
              <p:nvPr/>
            </p:nvSpPr>
            <p:spPr bwMode="auto">
              <a:xfrm>
                <a:off x="3900487" y="3998912"/>
                <a:ext cx="57150" cy="42862"/>
              </a:xfrm>
              <a:custGeom>
                <a:avLst/>
                <a:gdLst>
                  <a:gd name="T0" fmla="*/ 20638 w 36"/>
                  <a:gd name="T1" fmla="*/ 0 h 27"/>
                  <a:gd name="T2" fmla="*/ 20638 w 36"/>
                  <a:gd name="T3" fmla="*/ 42862 h 27"/>
                  <a:gd name="T4" fmla="*/ 15875 w 36"/>
                  <a:gd name="T5" fmla="*/ 42862 h 27"/>
                  <a:gd name="T6" fmla="*/ 15875 w 36"/>
                  <a:gd name="T7" fmla="*/ 42862 h 27"/>
                  <a:gd name="T8" fmla="*/ 9525 w 36"/>
                  <a:gd name="T9" fmla="*/ 36512 h 27"/>
                  <a:gd name="T10" fmla="*/ 4763 w 36"/>
                  <a:gd name="T11" fmla="*/ 36512 h 27"/>
                  <a:gd name="T12" fmla="*/ 4763 w 36"/>
                  <a:gd name="T13" fmla="*/ 31750 h 27"/>
                  <a:gd name="T14" fmla="*/ 0 w 36"/>
                  <a:gd name="T15" fmla="*/ 25400 h 27"/>
                  <a:gd name="T16" fmla="*/ 0 w 36"/>
                  <a:gd name="T17" fmla="*/ 25400 h 27"/>
                  <a:gd name="T18" fmla="*/ 0 w 36"/>
                  <a:gd name="T19" fmla="*/ 20637 h 27"/>
                  <a:gd name="T20" fmla="*/ 0 w 36"/>
                  <a:gd name="T21" fmla="*/ 15875 h 27"/>
                  <a:gd name="T22" fmla="*/ 0 w 36"/>
                  <a:gd name="T23" fmla="*/ 9525 h 27"/>
                  <a:gd name="T24" fmla="*/ 4763 w 36"/>
                  <a:gd name="T25" fmla="*/ 4762 h 27"/>
                  <a:gd name="T26" fmla="*/ 4763 w 36"/>
                  <a:gd name="T27" fmla="*/ 4762 h 27"/>
                  <a:gd name="T28" fmla="*/ 9525 w 36"/>
                  <a:gd name="T29" fmla="*/ 0 h 27"/>
                  <a:gd name="T30" fmla="*/ 15875 w 36"/>
                  <a:gd name="T31" fmla="*/ 0 h 27"/>
                  <a:gd name="T32" fmla="*/ 15875 w 36"/>
                  <a:gd name="T33" fmla="*/ 0 h 27"/>
                  <a:gd name="T34" fmla="*/ 20638 w 36"/>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27"/>
                  <a:gd name="T56" fmla="*/ 36 w 36"/>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27" extrusionOk="0">
                    <a:moveTo>
                      <a:pt x="13" y="0"/>
                    </a:moveTo>
                    <a:lnTo>
                      <a:pt x="13" y="27"/>
                    </a:lnTo>
                    <a:lnTo>
                      <a:pt x="10" y="27"/>
                    </a:lnTo>
                    <a:lnTo>
                      <a:pt x="6" y="23"/>
                    </a:lnTo>
                    <a:lnTo>
                      <a:pt x="3" y="23"/>
                    </a:lnTo>
                    <a:lnTo>
                      <a:pt x="3" y="20"/>
                    </a:lnTo>
                    <a:lnTo>
                      <a:pt x="0" y="16"/>
                    </a:lnTo>
                    <a:lnTo>
                      <a:pt x="0" y="13"/>
                    </a:lnTo>
                    <a:lnTo>
                      <a:pt x="0" y="10"/>
                    </a:lnTo>
                    <a:lnTo>
                      <a:pt x="0" y="6"/>
                    </a:lnTo>
                    <a:lnTo>
                      <a:pt x="3" y="3"/>
                    </a:lnTo>
                    <a:lnTo>
                      <a:pt x="6" y="0"/>
                    </a:lnTo>
                    <a:lnTo>
                      <a:pt x="10" y="0"/>
                    </a:lnTo>
                    <a:lnTo>
                      <a:pt x="13"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48" name="Shape 1458"/>
              <p:cNvSpPr>
                <a:spLocks/>
              </p:cNvSpPr>
              <p:nvPr/>
            </p:nvSpPr>
            <p:spPr bwMode="auto">
              <a:xfrm>
                <a:off x="3910012" y="3998912"/>
                <a:ext cx="58736" cy="42862"/>
              </a:xfrm>
              <a:custGeom>
                <a:avLst/>
                <a:gdLst>
                  <a:gd name="T0" fmla="*/ 22224 w 37"/>
                  <a:gd name="T1" fmla="*/ 0 h 27"/>
                  <a:gd name="T2" fmla="*/ 22224 w 37"/>
                  <a:gd name="T3" fmla="*/ 42862 h 27"/>
                  <a:gd name="T4" fmla="*/ 22224 w 37"/>
                  <a:gd name="T5" fmla="*/ 42862 h 27"/>
                  <a:gd name="T6" fmla="*/ 15875 w 37"/>
                  <a:gd name="T7" fmla="*/ 42862 h 27"/>
                  <a:gd name="T8" fmla="*/ 11112 w 37"/>
                  <a:gd name="T9" fmla="*/ 36512 h 27"/>
                  <a:gd name="T10" fmla="*/ 6350 w 37"/>
                  <a:gd name="T11" fmla="*/ 36512 h 27"/>
                  <a:gd name="T12" fmla="*/ 6350 w 37"/>
                  <a:gd name="T13" fmla="*/ 31750 h 27"/>
                  <a:gd name="T14" fmla="*/ 6350 w 37"/>
                  <a:gd name="T15" fmla="*/ 25400 h 27"/>
                  <a:gd name="T16" fmla="*/ 0 w 37"/>
                  <a:gd name="T17" fmla="*/ 25400 h 27"/>
                  <a:gd name="T18" fmla="*/ 0 w 37"/>
                  <a:gd name="T19" fmla="*/ 20637 h 27"/>
                  <a:gd name="T20" fmla="*/ 0 w 37"/>
                  <a:gd name="T21" fmla="*/ 15875 h 27"/>
                  <a:gd name="T22" fmla="*/ 6350 w 37"/>
                  <a:gd name="T23" fmla="*/ 9525 h 27"/>
                  <a:gd name="T24" fmla="*/ 6350 w 37"/>
                  <a:gd name="T25" fmla="*/ 4762 h 27"/>
                  <a:gd name="T26" fmla="*/ 6350 w 37"/>
                  <a:gd name="T27" fmla="*/ 4762 h 27"/>
                  <a:gd name="T28" fmla="*/ 11112 w 37"/>
                  <a:gd name="T29" fmla="*/ 0 h 27"/>
                  <a:gd name="T30" fmla="*/ 15875 w 37"/>
                  <a:gd name="T31" fmla="*/ 0 h 27"/>
                  <a:gd name="T32" fmla="*/ 22224 w 37"/>
                  <a:gd name="T33" fmla="*/ 0 h 27"/>
                  <a:gd name="T34" fmla="*/ 22224 w 37"/>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27"/>
                  <a:gd name="T56" fmla="*/ 37 w 37"/>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27" extrusionOk="0">
                    <a:moveTo>
                      <a:pt x="14" y="0"/>
                    </a:moveTo>
                    <a:lnTo>
                      <a:pt x="14" y="27"/>
                    </a:lnTo>
                    <a:lnTo>
                      <a:pt x="10" y="27"/>
                    </a:lnTo>
                    <a:lnTo>
                      <a:pt x="7" y="23"/>
                    </a:lnTo>
                    <a:lnTo>
                      <a:pt x="4" y="23"/>
                    </a:lnTo>
                    <a:lnTo>
                      <a:pt x="4" y="20"/>
                    </a:lnTo>
                    <a:lnTo>
                      <a:pt x="4" y="16"/>
                    </a:lnTo>
                    <a:lnTo>
                      <a:pt x="0" y="16"/>
                    </a:lnTo>
                    <a:lnTo>
                      <a:pt x="0" y="13"/>
                    </a:lnTo>
                    <a:lnTo>
                      <a:pt x="0" y="10"/>
                    </a:lnTo>
                    <a:lnTo>
                      <a:pt x="4" y="6"/>
                    </a:lnTo>
                    <a:lnTo>
                      <a:pt x="4" y="3"/>
                    </a:lnTo>
                    <a:lnTo>
                      <a:pt x="7" y="0"/>
                    </a:lnTo>
                    <a:lnTo>
                      <a:pt x="10" y="0"/>
                    </a:lnTo>
                    <a:lnTo>
                      <a:pt x="14"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49" name="Shape 1459"/>
              <p:cNvSpPr>
                <a:spLocks/>
              </p:cNvSpPr>
              <p:nvPr/>
            </p:nvSpPr>
            <p:spPr bwMode="auto">
              <a:xfrm>
                <a:off x="3925887" y="3998912"/>
                <a:ext cx="53975" cy="42862"/>
              </a:xfrm>
              <a:custGeom>
                <a:avLst/>
                <a:gdLst>
                  <a:gd name="T0" fmla="*/ 22225 w 34"/>
                  <a:gd name="T1" fmla="*/ 0 h 27"/>
                  <a:gd name="T2" fmla="*/ 22225 w 34"/>
                  <a:gd name="T3" fmla="*/ 42862 h 27"/>
                  <a:gd name="T4" fmla="*/ 15875 w 34"/>
                  <a:gd name="T5" fmla="*/ 42862 h 27"/>
                  <a:gd name="T6" fmla="*/ 11113 w 34"/>
                  <a:gd name="T7" fmla="*/ 42862 h 27"/>
                  <a:gd name="T8" fmla="*/ 6350 w 34"/>
                  <a:gd name="T9" fmla="*/ 36512 h 27"/>
                  <a:gd name="T10" fmla="*/ 6350 w 34"/>
                  <a:gd name="T11" fmla="*/ 36512 h 27"/>
                  <a:gd name="T12" fmla="*/ 0 w 34"/>
                  <a:gd name="T13" fmla="*/ 31750 h 27"/>
                  <a:gd name="T14" fmla="*/ 0 w 34"/>
                  <a:gd name="T15" fmla="*/ 25400 h 27"/>
                  <a:gd name="T16" fmla="*/ 0 w 34"/>
                  <a:gd name="T17" fmla="*/ 25400 h 27"/>
                  <a:gd name="T18" fmla="*/ 0 w 34"/>
                  <a:gd name="T19" fmla="*/ 20637 h 27"/>
                  <a:gd name="T20" fmla="*/ 0 w 34"/>
                  <a:gd name="T21" fmla="*/ 15875 h 27"/>
                  <a:gd name="T22" fmla="*/ 0 w 34"/>
                  <a:gd name="T23" fmla="*/ 9525 h 27"/>
                  <a:gd name="T24" fmla="*/ 0 w 34"/>
                  <a:gd name="T25" fmla="*/ 4762 h 27"/>
                  <a:gd name="T26" fmla="*/ 6350 w 34"/>
                  <a:gd name="T27" fmla="*/ 4762 h 27"/>
                  <a:gd name="T28" fmla="*/ 6350 w 34"/>
                  <a:gd name="T29" fmla="*/ 0 h 27"/>
                  <a:gd name="T30" fmla="*/ 11113 w 34"/>
                  <a:gd name="T31" fmla="*/ 0 h 27"/>
                  <a:gd name="T32" fmla="*/ 15875 w 34"/>
                  <a:gd name="T33" fmla="*/ 0 h 27"/>
                  <a:gd name="T34" fmla="*/ 22225 w 34"/>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27"/>
                  <a:gd name="T56" fmla="*/ 34 w 34"/>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27" extrusionOk="0">
                    <a:moveTo>
                      <a:pt x="14" y="0"/>
                    </a:moveTo>
                    <a:lnTo>
                      <a:pt x="14" y="27"/>
                    </a:lnTo>
                    <a:lnTo>
                      <a:pt x="10" y="27"/>
                    </a:lnTo>
                    <a:lnTo>
                      <a:pt x="7" y="27"/>
                    </a:lnTo>
                    <a:lnTo>
                      <a:pt x="4" y="23"/>
                    </a:lnTo>
                    <a:lnTo>
                      <a:pt x="0" y="20"/>
                    </a:lnTo>
                    <a:lnTo>
                      <a:pt x="0" y="16"/>
                    </a:lnTo>
                    <a:lnTo>
                      <a:pt x="0" y="13"/>
                    </a:lnTo>
                    <a:lnTo>
                      <a:pt x="0" y="10"/>
                    </a:lnTo>
                    <a:lnTo>
                      <a:pt x="0" y="6"/>
                    </a:lnTo>
                    <a:lnTo>
                      <a:pt x="0" y="3"/>
                    </a:lnTo>
                    <a:lnTo>
                      <a:pt x="4" y="3"/>
                    </a:lnTo>
                    <a:lnTo>
                      <a:pt x="4" y="0"/>
                    </a:lnTo>
                    <a:lnTo>
                      <a:pt x="7" y="0"/>
                    </a:lnTo>
                    <a:lnTo>
                      <a:pt x="10" y="0"/>
                    </a:lnTo>
                    <a:lnTo>
                      <a:pt x="14"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50" name="Shape 1460"/>
              <p:cNvSpPr>
                <a:spLocks/>
              </p:cNvSpPr>
              <p:nvPr/>
            </p:nvSpPr>
            <p:spPr bwMode="auto">
              <a:xfrm>
                <a:off x="3937000" y="3998912"/>
                <a:ext cx="53975" cy="42862"/>
              </a:xfrm>
              <a:custGeom>
                <a:avLst/>
                <a:gdLst>
                  <a:gd name="T0" fmla="*/ 20638 w 34"/>
                  <a:gd name="T1" fmla="*/ 0 h 27"/>
                  <a:gd name="T2" fmla="*/ 20638 w 34"/>
                  <a:gd name="T3" fmla="*/ 42862 h 27"/>
                  <a:gd name="T4" fmla="*/ 15875 w 34"/>
                  <a:gd name="T5" fmla="*/ 42862 h 27"/>
                  <a:gd name="T6" fmla="*/ 11113 w 34"/>
                  <a:gd name="T7" fmla="*/ 42862 h 27"/>
                  <a:gd name="T8" fmla="*/ 11113 w 34"/>
                  <a:gd name="T9" fmla="*/ 36512 h 27"/>
                  <a:gd name="T10" fmla="*/ 4763 w 34"/>
                  <a:gd name="T11" fmla="*/ 36512 h 27"/>
                  <a:gd name="T12" fmla="*/ 0 w 34"/>
                  <a:gd name="T13" fmla="*/ 31750 h 27"/>
                  <a:gd name="T14" fmla="*/ 0 w 34"/>
                  <a:gd name="T15" fmla="*/ 25400 h 27"/>
                  <a:gd name="T16" fmla="*/ 0 w 34"/>
                  <a:gd name="T17" fmla="*/ 25400 h 27"/>
                  <a:gd name="T18" fmla="*/ 0 w 34"/>
                  <a:gd name="T19" fmla="*/ 20637 h 27"/>
                  <a:gd name="T20" fmla="*/ 0 w 34"/>
                  <a:gd name="T21" fmla="*/ 15875 h 27"/>
                  <a:gd name="T22" fmla="*/ 0 w 34"/>
                  <a:gd name="T23" fmla="*/ 9525 h 27"/>
                  <a:gd name="T24" fmla="*/ 0 w 34"/>
                  <a:gd name="T25" fmla="*/ 4762 h 27"/>
                  <a:gd name="T26" fmla="*/ 4763 w 34"/>
                  <a:gd name="T27" fmla="*/ 4762 h 27"/>
                  <a:gd name="T28" fmla="*/ 11113 w 34"/>
                  <a:gd name="T29" fmla="*/ 0 h 27"/>
                  <a:gd name="T30" fmla="*/ 11113 w 34"/>
                  <a:gd name="T31" fmla="*/ 0 h 27"/>
                  <a:gd name="T32" fmla="*/ 15875 w 34"/>
                  <a:gd name="T33" fmla="*/ 0 h 27"/>
                  <a:gd name="T34" fmla="*/ 20638 w 34"/>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27"/>
                  <a:gd name="T56" fmla="*/ 34 w 34"/>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27" extrusionOk="0">
                    <a:moveTo>
                      <a:pt x="13" y="0"/>
                    </a:moveTo>
                    <a:lnTo>
                      <a:pt x="13" y="27"/>
                    </a:lnTo>
                    <a:lnTo>
                      <a:pt x="10" y="27"/>
                    </a:lnTo>
                    <a:lnTo>
                      <a:pt x="7" y="27"/>
                    </a:lnTo>
                    <a:lnTo>
                      <a:pt x="7" y="23"/>
                    </a:lnTo>
                    <a:lnTo>
                      <a:pt x="3" y="23"/>
                    </a:lnTo>
                    <a:lnTo>
                      <a:pt x="0" y="20"/>
                    </a:lnTo>
                    <a:lnTo>
                      <a:pt x="0" y="16"/>
                    </a:lnTo>
                    <a:lnTo>
                      <a:pt x="0" y="13"/>
                    </a:lnTo>
                    <a:lnTo>
                      <a:pt x="0" y="10"/>
                    </a:lnTo>
                    <a:lnTo>
                      <a:pt x="0" y="6"/>
                    </a:lnTo>
                    <a:lnTo>
                      <a:pt x="0" y="3"/>
                    </a:lnTo>
                    <a:lnTo>
                      <a:pt x="3" y="3"/>
                    </a:lnTo>
                    <a:lnTo>
                      <a:pt x="7" y="0"/>
                    </a:lnTo>
                    <a:lnTo>
                      <a:pt x="10" y="0"/>
                    </a:lnTo>
                    <a:lnTo>
                      <a:pt x="13"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51" name="Shape 1461"/>
              <p:cNvSpPr>
                <a:spLocks/>
              </p:cNvSpPr>
              <p:nvPr/>
            </p:nvSpPr>
            <p:spPr bwMode="auto">
              <a:xfrm>
                <a:off x="3948112" y="3998912"/>
                <a:ext cx="52386" cy="42862"/>
              </a:xfrm>
              <a:custGeom>
                <a:avLst/>
                <a:gdLst>
                  <a:gd name="T0" fmla="*/ 20637 w 33"/>
                  <a:gd name="T1" fmla="*/ 0 h 27"/>
                  <a:gd name="T2" fmla="*/ 20637 w 33"/>
                  <a:gd name="T3" fmla="*/ 42862 h 27"/>
                  <a:gd name="T4" fmla="*/ 15875 w 33"/>
                  <a:gd name="T5" fmla="*/ 42862 h 27"/>
                  <a:gd name="T6" fmla="*/ 9525 w 33"/>
                  <a:gd name="T7" fmla="*/ 42862 h 27"/>
                  <a:gd name="T8" fmla="*/ 9525 w 33"/>
                  <a:gd name="T9" fmla="*/ 36512 h 27"/>
                  <a:gd name="T10" fmla="*/ 4762 w 33"/>
                  <a:gd name="T11" fmla="*/ 36512 h 27"/>
                  <a:gd name="T12" fmla="*/ 4762 w 33"/>
                  <a:gd name="T13" fmla="*/ 31750 h 27"/>
                  <a:gd name="T14" fmla="*/ 0 w 33"/>
                  <a:gd name="T15" fmla="*/ 25400 h 27"/>
                  <a:gd name="T16" fmla="*/ 0 w 33"/>
                  <a:gd name="T17" fmla="*/ 25400 h 27"/>
                  <a:gd name="T18" fmla="*/ 0 w 33"/>
                  <a:gd name="T19" fmla="*/ 20637 h 27"/>
                  <a:gd name="T20" fmla="*/ 0 w 33"/>
                  <a:gd name="T21" fmla="*/ 15875 h 27"/>
                  <a:gd name="T22" fmla="*/ 0 w 33"/>
                  <a:gd name="T23" fmla="*/ 9525 h 27"/>
                  <a:gd name="T24" fmla="*/ 4762 w 33"/>
                  <a:gd name="T25" fmla="*/ 4762 h 27"/>
                  <a:gd name="T26" fmla="*/ 4762 w 33"/>
                  <a:gd name="T27" fmla="*/ 4762 h 27"/>
                  <a:gd name="T28" fmla="*/ 9525 w 33"/>
                  <a:gd name="T29" fmla="*/ 0 h 27"/>
                  <a:gd name="T30" fmla="*/ 9525 w 33"/>
                  <a:gd name="T31" fmla="*/ 0 h 27"/>
                  <a:gd name="T32" fmla="*/ 15875 w 33"/>
                  <a:gd name="T33" fmla="*/ 0 h 27"/>
                  <a:gd name="T34" fmla="*/ 20637 w 33"/>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27"/>
                  <a:gd name="T56" fmla="*/ 33 w 33"/>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27" extrusionOk="0">
                    <a:moveTo>
                      <a:pt x="13" y="0"/>
                    </a:moveTo>
                    <a:lnTo>
                      <a:pt x="13" y="27"/>
                    </a:lnTo>
                    <a:lnTo>
                      <a:pt x="10" y="27"/>
                    </a:lnTo>
                    <a:lnTo>
                      <a:pt x="6" y="27"/>
                    </a:lnTo>
                    <a:lnTo>
                      <a:pt x="6" y="23"/>
                    </a:lnTo>
                    <a:lnTo>
                      <a:pt x="3" y="23"/>
                    </a:lnTo>
                    <a:lnTo>
                      <a:pt x="3" y="20"/>
                    </a:lnTo>
                    <a:lnTo>
                      <a:pt x="0" y="16"/>
                    </a:lnTo>
                    <a:lnTo>
                      <a:pt x="0" y="13"/>
                    </a:lnTo>
                    <a:lnTo>
                      <a:pt x="0" y="10"/>
                    </a:lnTo>
                    <a:lnTo>
                      <a:pt x="0" y="6"/>
                    </a:lnTo>
                    <a:lnTo>
                      <a:pt x="3" y="3"/>
                    </a:lnTo>
                    <a:lnTo>
                      <a:pt x="6" y="0"/>
                    </a:lnTo>
                    <a:lnTo>
                      <a:pt x="10" y="0"/>
                    </a:lnTo>
                    <a:lnTo>
                      <a:pt x="13"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52" name="Shape 1462"/>
              <p:cNvSpPr>
                <a:spLocks/>
              </p:cNvSpPr>
              <p:nvPr/>
            </p:nvSpPr>
            <p:spPr bwMode="auto">
              <a:xfrm>
                <a:off x="3957637" y="3998912"/>
                <a:ext cx="58736" cy="42862"/>
              </a:xfrm>
              <a:custGeom>
                <a:avLst/>
                <a:gdLst>
                  <a:gd name="T0" fmla="*/ 22224 w 37"/>
                  <a:gd name="T1" fmla="*/ 0 h 27"/>
                  <a:gd name="T2" fmla="*/ 22224 w 37"/>
                  <a:gd name="T3" fmla="*/ 42862 h 27"/>
                  <a:gd name="T4" fmla="*/ 17462 w 37"/>
                  <a:gd name="T5" fmla="*/ 42862 h 27"/>
                  <a:gd name="T6" fmla="*/ 11112 w 37"/>
                  <a:gd name="T7" fmla="*/ 42862 h 27"/>
                  <a:gd name="T8" fmla="*/ 6350 w 37"/>
                  <a:gd name="T9" fmla="*/ 36512 h 27"/>
                  <a:gd name="T10" fmla="*/ 6350 w 37"/>
                  <a:gd name="T11" fmla="*/ 36512 h 27"/>
                  <a:gd name="T12" fmla="*/ 0 w 37"/>
                  <a:gd name="T13" fmla="*/ 31750 h 27"/>
                  <a:gd name="T14" fmla="*/ 0 w 37"/>
                  <a:gd name="T15" fmla="*/ 25400 h 27"/>
                  <a:gd name="T16" fmla="*/ 0 w 37"/>
                  <a:gd name="T17" fmla="*/ 25400 h 27"/>
                  <a:gd name="T18" fmla="*/ 0 w 37"/>
                  <a:gd name="T19" fmla="*/ 20637 h 27"/>
                  <a:gd name="T20" fmla="*/ 0 w 37"/>
                  <a:gd name="T21" fmla="*/ 15875 h 27"/>
                  <a:gd name="T22" fmla="*/ 0 w 37"/>
                  <a:gd name="T23" fmla="*/ 9525 h 27"/>
                  <a:gd name="T24" fmla="*/ 0 w 37"/>
                  <a:gd name="T25" fmla="*/ 4762 h 27"/>
                  <a:gd name="T26" fmla="*/ 6350 w 37"/>
                  <a:gd name="T27" fmla="*/ 4762 h 27"/>
                  <a:gd name="T28" fmla="*/ 6350 w 37"/>
                  <a:gd name="T29" fmla="*/ 0 h 27"/>
                  <a:gd name="T30" fmla="*/ 11112 w 37"/>
                  <a:gd name="T31" fmla="*/ 0 h 27"/>
                  <a:gd name="T32" fmla="*/ 17462 w 37"/>
                  <a:gd name="T33" fmla="*/ 0 h 27"/>
                  <a:gd name="T34" fmla="*/ 22224 w 37"/>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27"/>
                  <a:gd name="T56" fmla="*/ 37 w 37"/>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27" extrusionOk="0">
                    <a:moveTo>
                      <a:pt x="14" y="0"/>
                    </a:moveTo>
                    <a:lnTo>
                      <a:pt x="14" y="27"/>
                    </a:lnTo>
                    <a:lnTo>
                      <a:pt x="11" y="27"/>
                    </a:lnTo>
                    <a:lnTo>
                      <a:pt x="7" y="27"/>
                    </a:lnTo>
                    <a:lnTo>
                      <a:pt x="4" y="23"/>
                    </a:lnTo>
                    <a:lnTo>
                      <a:pt x="0" y="20"/>
                    </a:lnTo>
                    <a:lnTo>
                      <a:pt x="0" y="16"/>
                    </a:lnTo>
                    <a:lnTo>
                      <a:pt x="0" y="13"/>
                    </a:lnTo>
                    <a:lnTo>
                      <a:pt x="0" y="10"/>
                    </a:lnTo>
                    <a:lnTo>
                      <a:pt x="0" y="6"/>
                    </a:lnTo>
                    <a:lnTo>
                      <a:pt x="0" y="3"/>
                    </a:lnTo>
                    <a:lnTo>
                      <a:pt x="4" y="3"/>
                    </a:lnTo>
                    <a:lnTo>
                      <a:pt x="4" y="0"/>
                    </a:lnTo>
                    <a:lnTo>
                      <a:pt x="7" y="0"/>
                    </a:lnTo>
                    <a:lnTo>
                      <a:pt x="11" y="0"/>
                    </a:lnTo>
                    <a:lnTo>
                      <a:pt x="14"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53" name="Shape 1463"/>
              <p:cNvSpPr>
                <a:spLocks/>
              </p:cNvSpPr>
              <p:nvPr/>
            </p:nvSpPr>
            <p:spPr bwMode="auto">
              <a:xfrm>
                <a:off x="3968750" y="3998912"/>
                <a:ext cx="58736" cy="42862"/>
              </a:xfrm>
              <a:custGeom>
                <a:avLst/>
                <a:gdLst>
                  <a:gd name="T0" fmla="*/ 22224 w 37"/>
                  <a:gd name="T1" fmla="*/ 0 h 27"/>
                  <a:gd name="T2" fmla="*/ 22224 w 37"/>
                  <a:gd name="T3" fmla="*/ 42862 h 27"/>
                  <a:gd name="T4" fmla="*/ 22224 w 37"/>
                  <a:gd name="T5" fmla="*/ 42862 h 27"/>
                  <a:gd name="T6" fmla="*/ 15875 w 37"/>
                  <a:gd name="T7" fmla="*/ 42862 h 27"/>
                  <a:gd name="T8" fmla="*/ 11112 w 37"/>
                  <a:gd name="T9" fmla="*/ 36512 h 27"/>
                  <a:gd name="T10" fmla="*/ 11112 w 37"/>
                  <a:gd name="T11" fmla="*/ 36512 h 27"/>
                  <a:gd name="T12" fmla="*/ 6350 w 37"/>
                  <a:gd name="T13" fmla="*/ 31750 h 27"/>
                  <a:gd name="T14" fmla="*/ 6350 w 37"/>
                  <a:gd name="T15" fmla="*/ 25400 h 27"/>
                  <a:gd name="T16" fmla="*/ 0 w 37"/>
                  <a:gd name="T17" fmla="*/ 25400 h 27"/>
                  <a:gd name="T18" fmla="*/ 0 w 37"/>
                  <a:gd name="T19" fmla="*/ 20637 h 27"/>
                  <a:gd name="T20" fmla="*/ 0 w 37"/>
                  <a:gd name="T21" fmla="*/ 15875 h 27"/>
                  <a:gd name="T22" fmla="*/ 6350 w 37"/>
                  <a:gd name="T23" fmla="*/ 9525 h 27"/>
                  <a:gd name="T24" fmla="*/ 6350 w 37"/>
                  <a:gd name="T25" fmla="*/ 4762 h 27"/>
                  <a:gd name="T26" fmla="*/ 11112 w 37"/>
                  <a:gd name="T27" fmla="*/ 4762 h 27"/>
                  <a:gd name="T28" fmla="*/ 11112 w 37"/>
                  <a:gd name="T29" fmla="*/ 0 h 27"/>
                  <a:gd name="T30" fmla="*/ 15875 w 37"/>
                  <a:gd name="T31" fmla="*/ 0 h 27"/>
                  <a:gd name="T32" fmla="*/ 22224 w 37"/>
                  <a:gd name="T33" fmla="*/ 0 h 27"/>
                  <a:gd name="T34" fmla="*/ 22224 w 37"/>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27"/>
                  <a:gd name="T56" fmla="*/ 37 w 37"/>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27" extrusionOk="0">
                    <a:moveTo>
                      <a:pt x="14" y="0"/>
                    </a:moveTo>
                    <a:lnTo>
                      <a:pt x="14" y="27"/>
                    </a:lnTo>
                    <a:lnTo>
                      <a:pt x="10" y="27"/>
                    </a:lnTo>
                    <a:lnTo>
                      <a:pt x="7" y="23"/>
                    </a:lnTo>
                    <a:lnTo>
                      <a:pt x="4" y="20"/>
                    </a:lnTo>
                    <a:lnTo>
                      <a:pt x="4" y="16"/>
                    </a:lnTo>
                    <a:lnTo>
                      <a:pt x="0" y="16"/>
                    </a:lnTo>
                    <a:lnTo>
                      <a:pt x="0" y="13"/>
                    </a:lnTo>
                    <a:lnTo>
                      <a:pt x="0" y="10"/>
                    </a:lnTo>
                    <a:lnTo>
                      <a:pt x="4" y="6"/>
                    </a:lnTo>
                    <a:lnTo>
                      <a:pt x="4" y="3"/>
                    </a:lnTo>
                    <a:lnTo>
                      <a:pt x="7" y="3"/>
                    </a:lnTo>
                    <a:lnTo>
                      <a:pt x="7" y="0"/>
                    </a:lnTo>
                    <a:lnTo>
                      <a:pt x="10" y="0"/>
                    </a:lnTo>
                    <a:lnTo>
                      <a:pt x="14"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54" name="Shape 1464"/>
              <p:cNvSpPr>
                <a:spLocks/>
              </p:cNvSpPr>
              <p:nvPr/>
            </p:nvSpPr>
            <p:spPr bwMode="auto">
              <a:xfrm>
                <a:off x="3979862" y="3987800"/>
                <a:ext cx="53975" cy="53975"/>
              </a:xfrm>
              <a:custGeom>
                <a:avLst/>
                <a:gdLst>
                  <a:gd name="T0" fmla="*/ 4763 w 34"/>
                  <a:gd name="T1" fmla="*/ 15875 h 34"/>
                  <a:gd name="T2" fmla="*/ 42863 w 34"/>
                  <a:gd name="T3" fmla="*/ 42863 h 34"/>
                  <a:gd name="T4" fmla="*/ 36513 w 34"/>
                  <a:gd name="T5" fmla="*/ 47625 h 34"/>
                  <a:gd name="T6" fmla="*/ 36513 w 34"/>
                  <a:gd name="T7" fmla="*/ 47625 h 34"/>
                  <a:gd name="T8" fmla="*/ 31750 w 34"/>
                  <a:gd name="T9" fmla="*/ 53975 h 34"/>
                  <a:gd name="T10" fmla="*/ 26988 w 34"/>
                  <a:gd name="T11" fmla="*/ 53975 h 34"/>
                  <a:gd name="T12" fmla="*/ 20638 w 34"/>
                  <a:gd name="T13" fmla="*/ 53975 h 34"/>
                  <a:gd name="T14" fmla="*/ 20638 w 34"/>
                  <a:gd name="T15" fmla="*/ 53975 h 34"/>
                  <a:gd name="T16" fmla="*/ 15875 w 34"/>
                  <a:gd name="T17" fmla="*/ 53975 h 34"/>
                  <a:gd name="T18" fmla="*/ 11113 w 34"/>
                  <a:gd name="T19" fmla="*/ 47625 h 34"/>
                  <a:gd name="T20" fmla="*/ 4763 w 34"/>
                  <a:gd name="T21" fmla="*/ 47625 h 34"/>
                  <a:gd name="T22" fmla="*/ 4763 w 34"/>
                  <a:gd name="T23" fmla="*/ 42863 h 34"/>
                  <a:gd name="T24" fmla="*/ 4763 w 34"/>
                  <a:gd name="T25" fmla="*/ 36513 h 34"/>
                  <a:gd name="T26" fmla="*/ 0 w 34"/>
                  <a:gd name="T27" fmla="*/ 31750 h 34"/>
                  <a:gd name="T28" fmla="*/ 0 w 34"/>
                  <a:gd name="T29" fmla="*/ 31750 h 34"/>
                  <a:gd name="T30" fmla="*/ 4763 w 34"/>
                  <a:gd name="T31" fmla="*/ 26988 h 34"/>
                  <a:gd name="T32" fmla="*/ 4763 w 34"/>
                  <a:gd name="T33" fmla="*/ 20638 h 34"/>
                  <a:gd name="T34" fmla="*/ 4763 w 34"/>
                  <a:gd name="T35" fmla="*/ 15875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34"/>
                  <a:gd name="T56" fmla="*/ 34 w 34"/>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34" extrusionOk="0">
                    <a:moveTo>
                      <a:pt x="3" y="10"/>
                    </a:moveTo>
                    <a:lnTo>
                      <a:pt x="27" y="27"/>
                    </a:lnTo>
                    <a:lnTo>
                      <a:pt x="23" y="30"/>
                    </a:lnTo>
                    <a:lnTo>
                      <a:pt x="20" y="34"/>
                    </a:lnTo>
                    <a:lnTo>
                      <a:pt x="17" y="34"/>
                    </a:lnTo>
                    <a:lnTo>
                      <a:pt x="13" y="34"/>
                    </a:lnTo>
                    <a:lnTo>
                      <a:pt x="10" y="34"/>
                    </a:lnTo>
                    <a:lnTo>
                      <a:pt x="7" y="30"/>
                    </a:lnTo>
                    <a:lnTo>
                      <a:pt x="3" y="30"/>
                    </a:lnTo>
                    <a:lnTo>
                      <a:pt x="3" y="27"/>
                    </a:lnTo>
                    <a:lnTo>
                      <a:pt x="3" y="23"/>
                    </a:lnTo>
                    <a:lnTo>
                      <a:pt x="0" y="20"/>
                    </a:lnTo>
                    <a:lnTo>
                      <a:pt x="3" y="17"/>
                    </a:lnTo>
                    <a:lnTo>
                      <a:pt x="3" y="13"/>
                    </a:lnTo>
                    <a:lnTo>
                      <a:pt x="3" y="1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55" name="Shape 1465"/>
              <p:cNvSpPr>
                <a:spLocks/>
              </p:cNvSpPr>
              <p:nvPr/>
            </p:nvSpPr>
            <p:spPr bwMode="auto">
              <a:xfrm>
                <a:off x="3984625" y="3976687"/>
                <a:ext cx="49212" cy="58736"/>
              </a:xfrm>
              <a:custGeom>
                <a:avLst/>
                <a:gdLst>
                  <a:gd name="T0" fmla="*/ 0 w 31"/>
                  <a:gd name="T1" fmla="*/ 38099 h 37"/>
                  <a:gd name="T2" fmla="*/ 49212 w 31"/>
                  <a:gd name="T3" fmla="*/ 38099 h 37"/>
                  <a:gd name="T4" fmla="*/ 49212 w 31"/>
                  <a:gd name="T5" fmla="*/ 38099 h 37"/>
                  <a:gd name="T6" fmla="*/ 42862 w 31"/>
                  <a:gd name="T7" fmla="*/ 42861 h 37"/>
                  <a:gd name="T8" fmla="*/ 42862 w 31"/>
                  <a:gd name="T9" fmla="*/ 47624 h 37"/>
                  <a:gd name="T10" fmla="*/ 38100 w 31"/>
                  <a:gd name="T11" fmla="*/ 53974 h 37"/>
                  <a:gd name="T12" fmla="*/ 38100 w 31"/>
                  <a:gd name="T13" fmla="*/ 53974 h 37"/>
                  <a:gd name="T14" fmla="*/ 31750 w 31"/>
                  <a:gd name="T15" fmla="*/ 53974 h 37"/>
                  <a:gd name="T16" fmla="*/ 26987 w 31"/>
                  <a:gd name="T17" fmla="*/ 58736 h 37"/>
                  <a:gd name="T18" fmla="*/ 22225 w 31"/>
                  <a:gd name="T19" fmla="*/ 58736 h 37"/>
                  <a:gd name="T20" fmla="*/ 22225 w 31"/>
                  <a:gd name="T21" fmla="*/ 58736 h 37"/>
                  <a:gd name="T22" fmla="*/ 15875 w 31"/>
                  <a:gd name="T23" fmla="*/ 53974 h 37"/>
                  <a:gd name="T24" fmla="*/ 11112 w 31"/>
                  <a:gd name="T25" fmla="*/ 53974 h 37"/>
                  <a:gd name="T26" fmla="*/ 11112 w 31"/>
                  <a:gd name="T27" fmla="*/ 53974 h 37"/>
                  <a:gd name="T28" fmla="*/ 6350 w 31"/>
                  <a:gd name="T29" fmla="*/ 47624 h 37"/>
                  <a:gd name="T30" fmla="*/ 6350 w 31"/>
                  <a:gd name="T31" fmla="*/ 42861 h 37"/>
                  <a:gd name="T32" fmla="*/ 0 w 31"/>
                  <a:gd name="T33" fmla="*/ 38099 h 37"/>
                  <a:gd name="T34" fmla="*/ 0 w 31"/>
                  <a:gd name="T35" fmla="*/ 38099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0" y="24"/>
                    </a:moveTo>
                    <a:lnTo>
                      <a:pt x="31" y="24"/>
                    </a:lnTo>
                    <a:lnTo>
                      <a:pt x="27" y="27"/>
                    </a:lnTo>
                    <a:lnTo>
                      <a:pt x="27" y="30"/>
                    </a:lnTo>
                    <a:lnTo>
                      <a:pt x="24" y="34"/>
                    </a:lnTo>
                    <a:lnTo>
                      <a:pt x="20" y="34"/>
                    </a:lnTo>
                    <a:lnTo>
                      <a:pt x="17" y="37"/>
                    </a:lnTo>
                    <a:lnTo>
                      <a:pt x="14" y="37"/>
                    </a:lnTo>
                    <a:lnTo>
                      <a:pt x="10" y="34"/>
                    </a:lnTo>
                    <a:lnTo>
                      <a:pt x="7" y="34"/>
                    </a:lnTo>
                    <a:lnTo>
                      <a:pt x="4" y="30"/>
                    </a:lnTo>
                    <a:lnTo>
                      <a:pt x="4" y="27"/>
                    </a:lnTo>
                    <a:lnTo>
                      <a:pt x="0" y="2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56" name="Shape 1466"/>
              <p:cNvSpPr>
                <a:spLocks/>
              </p:cNvSpPr>
              <p:nvPr/>
            </p:nvSpPr>
            <p:spPr bwMode="auto">
              <a:xfrm>
                <a:off x="3984625" y="3965575"/>
                <a:ext cx="49212" cy="58736"/>
              </a:xfrm>
              <a:custGeom>
                <a:avLst/>
                <a:gdLst>
                  <a:gd name="T0" fmla="*/ 0 w 31"/>
                  <a:gd name="T1" fmla="*/ 33337 h 37"/>
                  <a:gd name="T2" fmla="*/ 49212 w 31"/>
                  <a:gd name="T3" fmla="*/ 33337 h 37"/>
                  <a:gd name="T4" fmla="*/ 49212 w 31"/>
                  <a:gd name="T5" fmla="*/ 38099 h 37"/>
                  <a:gd name="T6" fmla="*/ 42862 w 31"/>
                  <a:gd name="T7" fmla="*/ 42861 h 37"/>
                  <a:gd name="T8" fmla="*/ 42862 w 31"/>
                  <a:gd name="T9" fmla="*/ 49211 h 37"/>
                  <a:gd name="T10" fmla="*/ 38100 w 31"/>
                  <a:gd name="T11" fmla="*/ 49211 h 37"/>
                  <a:gd name="T12" fmla="*/ 38100 w 31"/>
                  <a:gd name="T13" fmla="*/ 53974 h 37"/>
                  <a:gd name="T14" fmla="*/ 31750 w 31"/>
                  <a:gd name="T15" fmla="*/ 53974 h 37"/>
                  <a:gd name="T16" fmla="*/ 26987 w 31"/>
                  <a:gd name="T17" fmla="*/ 58736 h 37"/>
                  <a:gd name="T18" fmla="*/ 22225 w 31"/>
                  <a:gd name="T19" fmla="*/ 58736 h 37"/>
                  <a:gd name="T20" fmla="*/ 22225 w 31"/>
                  <a:gd name="T21" fmla="*/ 58736 h 37"/>
                  <a:gd name="T22" fmla="*/ 15875 w 31"/>
                  <a:gd name="T23" fmla="*/ 53974 h 37"/>
                  <a:gd name="T24" fmla="*/ 11112 w 31"/>
                  <a:gd name="T25" fmla="*/ 53974 h 37"/>
                  <a:gd name="T26" fmla="*/ 11112 w 31"/>
                  <a:gd name="T27" fmla="*/ 49211 h 37"/>
                  <a:gd name="T28" fmla="*/ 6350 w 31"/>
                  <a:gd name="T29" fmla="*/ 49211 h 37"/>
                  <a:gd name="T30" fmla="*/ 6350 w 31"/>
                  <a:gd name="T31" fmla="*/ 42861 h 37"/>
                  <a:gd name="T32" fmla="*/ 0 w 31"/>
                  <a:gd name="T33" fmla="*/ 38099 h 37"/>
                  <a:gd name="T34" fmla="*/ 0 w 31"/>
                  <a:gd name="T35" fmla="*/ 33337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0" y="21"/>
                    </a:moveTo>
                    <a:lnTo>
                      <a:pt x="31" y="21"/>
                    </a:lnTo>
                    <a:lnTo>
                      <a:pt x="31" y="24"/>
                    </a:lnTo>
                    <a:lnTo>
                      <a:pt x="27" y="27"/>
                    </a:lnTo>
                    <a:lnTo>
                      <a:pt x="27" y="31"/>
                    </a:lnTo>
                    <a:lnTo>
                      <a:pt x="24" y="31"/>
                    </a:lnTo>
                    <a:lnTo>
                      <a:pt x="24" y="34"/>
                    </a:lnTo>
                    <a:lnTo>
                      <a:pt x="20" y="34"/>
                    </a:lnTo>
                    <a:lnTo>
                      <a:pt x="17" y="37"/>
                    </a:lnTo>
                    <a:lnTo>
                      <a:pt x="14" y="37"/>
                    </a:lnTo>
                    <a:lnTo>
                      <a:pt x="10" y="34"/>
                    </a:lnTo>
                    <a:lnTo>
                      <a:pt x="7" y="34"/>
                    </a:lnTo>
                    <a:lnTo>
                      <a:pt x="7" y="31"/>
                    </a:lnTo>
                    <a:lnTo>
                      <a:pt x="4" y="31"/>
                    </a:lnTo>
                    <a:lnTo>
                      <a:pt x="4" y="27"/>
                    </a:lnTo>
                    <a:lnTo>
                      <a:pt x="0" y="24"/>
                    </a:lnTo>
                    <a:lnTo>
                      <a:pt x="0" y="21"/>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57" name="Shape 1467"/>
              <p:cNvSpPr>
                <a:spLocks/>
              </p:cNvSpPr>
              <p:nvPr/>
            </p:nvSpPr>
            <p:spPr bwMode="auto">
              <a:xfrm>
                <a:off x="3984625" y="3956050"/>
                <a:ext cx="49212" cy="52386"/>
              </a:xfrm>
              <a:custGeom>
                <a:avLst/>
                <a:gdLst>
                  <a:gd name="T0" fmla="*/ 0 w 31"/>
                  <a:gd name="T1" fmla="*/ 31749 h 33"/>
                  <a:gd name="T2" fmla="*/ 49212 w 31"/>
                  <a:gd name="T3" fmla="*/ 31749 h 33"/>
                  <a:gd name="T4" fmla="*/ 49212 w 31"/>
                  <a:gd name="T5" fmla="*/ 36511 h 33"/>
                  <a:gd name="T6" fmla="*/ 42862 w 31"/>
                  <a:gd name="T7" fmla="*/ 42861 h 33"/>
                  <a:gd name="T8" fmla="*/ 42862 w 31"/>
                  <a:gd name="T9" fmla="*/ 42861 h 33"/>
                  <a:gd name="T10" fmla="*/ 38100 w 31"/>
                  <a:gd name="T11" fmla="*/ 47624 h 33"/>
                  <a:gd name="T12" fmla="*/ 38100 w 31"/>
                  <a:gd name="T13" fmla="*/ 52386 h 33"/>
                  <a:gd name="T14" fmla="*/ 31750 w 31"/>
                  <a:gd name="T15" fmla="*/ 52386 h 33"/>
                  <a:gd name="T16" fmla="*/ 26987 w 31"/>
                  <a:gd name="T17" fmla="*/ 52386 h 33"/>
                  <a:gd name="T18" fmla="*/ 22225 w 31"/>
                  <a:gd name="T19" fmla="*/ 52386 h 33"/>
                  <a:gd name="T20" fmla="*/ 22225 w 31"/>
                  <a:gd name="T21" fmla="*/ 52386 h 33"/>
                  <a:gd name="T22" fmla="*/ 15875 w 31"/>
                  <a:gd name="T23" fmla="*/ 52386 h 33"/>
                  <a:gd name="T24" fmla="*/ 11112 w 31"/>
                  <a:gd name="T25" fmla="*/ 52386 h 33"/>
                  <a:gd name="T26" fmla="*/ 11112 w 31"/>
                  <a:gd name="T27" fmla="*/ 47624 h 33"/>
                  <a:gd name="T28" fmla="*/ 6350 w 31"/>
                  <a:gd name="T29" fmla="*/ 42861 h 33"/>
                  <a:gd name="T30" fmla="*/ 6350 w 31"/>
                  <a:gd name="T31" fmla="*/ 42861 h 33"/>
                  <a:gd name="T32" fmla="*/ 0 w 31"/>
                  <a:gd name="T33" fmla="*/ 36511 h 33"/>
                  <a:gd name="T34" fmla="*/ 0 w 31"/>
                  <a:gd name="T35" fmla="*/ 31749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3"/>
                  <a:gd name="T56" fmla="*/ 31 w 31"/>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3" extrusionOk="0">
                    <a:moveTo>
                      <a:pt x="0" y="20"/>
                    </a:moveTo>
                    <a:lnTo>
                      <a:pt x="31" y="20"/>
                    </a:lnTo>
                    <a:lnTo>
                      <a:pt x="31" y="23"/>
                    </a:lnTo>
                    <a:lnTo>
                      <a:pt x="27" y="27"/>
                    </a:lnTo>
                    <a:lnTo>
                      <a:pt x="24" y="30"/>
                    </a:lnTo>
                    <a:lnTo>
                      <a:pt x="24" y="33"/>
                    </a:lnTo>
                    <a:lnTo>
                      <a:pt x="20" y="33"/>
                    </a:lnTo>
                    <a:lnTo>
                      <a:pt x="17" y="33"/>
                    </a:lnTo>
                    <a:lnTo>
                      <a:pt x="14" y="33"/>
                    </a:lnTo>
                    <a:lnTo>
                      <a:pt x="10" y="33"/>
                    </a:lnTo>
                    <a:lnTo>
                      <a:pt x="7" y="33"/>
                    </a:lnTo>
                    <a:lnTo>
                      <a:pt x="7" y="30"/>
                    </a:lnTo>
                    <a:lnTo>
                      <a:pt x="4" y="27"/>
                    </a:lnTo>
                    <a:lnTo>
                      <a:pt x="0" y="23"/>
                    </a:lnTo>
                    <a:lnTo>
                      <a:pt x="0"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58" name="Shape 1468"/>
              <p:cNvSpPr>
                <a:spLocks/>
              </p:cNvSpPr>
              <p:nvPr/>
            </p:nvSpPr>
            <p:spPr bwMode="auto">
              <a:xfrm>
                <a:off x="3984625" y="3944937"/>
                <a:ext cx="49212" cy="53975"/>
              </a:xfrm>
              <a:custGeom>
                <a:avLst/>
                <a:gdLst>
                  <a:gd name="T0" fmla="*/ 0 w 31"/>
                  <a:gd name="T1" fmla="*/ 31750 h 34"/>
                  <a:gd name="T2" fmla="*/ 49212 w 31"/>
                  <a:gd name="T3" fmla="*/ 31750 h 34"/>
                  <a:gd name="T4" fmla="*/ 49212 w 31"/>
                  <a:gd name="T5" fmla="*/ 38100 h 34"/>
                  <a:gd name="T6" fmla="*/ 42862 w 31"/>
                  <a:gd name="T7" fmla="*/ 42863 h 34"/>
                  <a:gd name="T8" fmla="*/ 42862 w 31"/>
                  <a:gd name="T9" fmla="*/ 42863 h 34"/>
                  <a:gd name="T10" fmla="*/ 38100 w 31"/>
                  <a:gd name="T11" fmla="*/ 47625 h 34"/>
                  <a:gd name="T12" fmla="*/ 38100 w 31"/>
                  <a:gd name="T13" fmla="*/ 47625 h 34"/>
                  <a:gd name="T14" fmla="*/ 31750 w 31"/>
                  <a:gd name="T15" fmla="*/ 53975 h 34"/>
                  <a:gd name="T16" fmla="*/ 26987 w 31"/>
                  <a:gd name="T17" fmla="*/ 53975 h 34"/>
                  <a:gd name="T18" fmla="*/ 22225 w 31"/>
                  <a:gd name="T19" fmla="*/ 53975 h 34"/>
                  <a:gd name="T20" fmla="*/ 22225 w 31"/>
                  <a:gd name="T21" fmla="*/ 53975 h 34"/>
                  <a:gd name="T22" fmla="*/ 15875 w 31"/>
                  <a:gd name="T23" fmla="*/ 53975 h 34"/>
                  <a:gd name="T24" fmla="*/ 11112 w 31"/>
                  <a:gd name="T25" fmla="*/ 47625 h 34"/>
                  <a:gd name="T26" fmla="*/ 11112 w 31"/>
                  <a:gd name="T27" fmla="*/ 47625 h 34"/>
                  <a:gd name="T28" fmla="*/ 6350 w 31"/>
                  <a:gd name="T29" fmla="*/ 42863 h 34"/>
                  <a:gd name="T30" fmla="*/ 6350 w 31"/>
                  <a:gd name="T31" fmla="*/ 42863 h 34"/>
                  <a:gd name="T32" fmla="*/ 0 w 31"/>
                  <a:gd name="T33" fmla="*/ 38100 h 34"/>
                  <a:gd name="T34" fmla="*/ 0 w 31"/>
                  <a:gd name="T35" fmla="*/ 3175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4"/>
                  <a:gd name="T56" fmla="*/ 31 w 31"/>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4" extrusionOk="0">
                    <a:moveTo>
                      <a:pt x="0" y="20"/>
                    </a:moveTo>
                    <a:lnTo>
                      <a:pt x="31" y="20"/>
                    </a:lnTo>
                    <a:lnTo>
                      <a:pt x="31" y="24"/>
                    </a:lnTo>
                    <a:lnTo>
                      <a:pt x="27" y="27"/>
                    </a:lnTo>
                    <a:lnTo>
                      <a:pt x="24" y="30"/>
                    </a:lnTo>
                    <a:lnTo>
                      <a:pt x="20" y="34"/>
                    </a:lnTo>
                    <a:lnTo>
                      <a:pt x="17" y="34"/>
                    </a:lnTo>
                    <a:lnTo>
                      <a:pt x="14" y="34"/>
                    </a:lnTo>
                    <a:lnTo>
                      <a:pt x="10" y="34"/>
                    </a:lnTo>
                    <a:lnTo>
                      <a:pt x="7" y="30"/>
                    </a:lnTo>
                    <a:lnTo>
                      <a:pt x="4" y="27"/>
                    </a:lnTo>
                    <a:lnTo>
                      <a:pt x="0" y="24"/>
                    </a:lnTo>
                    <a:lnTo>
                      <a:pt x="0"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59" name="Shape 1469"/>
              <p:cNvSpPr>
                <a:spLocks/>
              </p:cNvSpPr>
              <p:nvPr/>
            </p:nvSpPr>
            <p:spPr bwMode="auto">
              <a:xfrm>
                <a:off x="3984625" y="3933825"/>
                <a:ext cx="49212" cy="53975"/>
              </a:xfrm>
              <a:custGeom>
                <a:avLst/>
                <a:gdLst>
                  <a:gd name="T0" fmla="*/ 0 w 31"/>
                  <a:gd name="T1" fmla="*/ 31750 h 34"/>
                  <a:gd name="T2" fmla="*/ 49212 w 31"/>
                  <a:gd name="T3" fmla="*/ 31750 h 34"/>
                  <a:gd name="T4" fmla="*/ 49212 w 31"/>
                  <a:gd name="T5" fmla="*/ 38100 h 34"/>
                  <a:gd name="T6" fmla="*/ 42862 w 31"/>
                  <a:gd name="T7" fmla="*/ 42863 h 34"/>
                  <a:gd name="T8" fmla="*/ 42862 w 31"/>
                  <a:gd name="T9" fmla="*/ 42863 h 34"/>
                  <a:gd name="T10" fmla="*/ 38100 w 31"/>
                  <a:gd name="T11" fmla="*/ 49213 h 34"/>
                  <a:gd name="T12" fmla="*/ 38100 w 31"/>
                  <a:gd name="T13" fmla="*/ 49213 h 34"/>
                  <a:gd name="T14" fmla="*/ 31750 w 31"/>
                  <a:gd name="T15" fmla="*/ 53975 h 34"/>
                  <a:gd name="T16" fmla="*/ 26987 w 31"/>
                  <a:gd name="T17" fmla="*/ 53975 h 34"/>
                  <a:gd name="T18" fmla="*/ 22225 w 31"/>
                  <a:gd name="T19" fmla="*/ 53975 h 34"/>
                  <a:gd name="T20" fmla="*/ 22225 w 31"/>
                  <a:gd name="T21" fmla="*/ 53975 h 34"/>
                  <a:gd name="T22" fmla="*/ 15875 w 31"/>
                  <a:gd name="T23" fmla="*/ 53975 h 34"/>
                  <a:gd name="T24" fmla="*/ 11112 w 31"/>
                  <a:gd name="T25" fmla="*/ 49213 h 34"/>
                  <a:gd name="T26" fmla="*/ 11112 w 31"/>
                  <a:gd name="T27" fmla="*/ 49213 h 34"/>
                  <a:gd name="T28" fmla="*/ 6350 w 31"/>
                  <a:gd name="T29" fmla="*/ 42863 h 34"/>
                  <a:gd name="T30" fmla="*/ 6350 w 31"/>
                  <a:gd name="T31" fmla="*/ 42863 h 34"/>
                  <a:gd name="T32" fmla="*/ 0 w 31"/>
                  <a:gd name="T33" fmla="*/ 38100 h 34"/>
                  <a:gd name="T34" fmla="*/ 0 w 31"/>
                  <a:gd name="T35" fmla="*/ 3175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4"/>
                  <a:gd name="T56" fmla="*/ 31 w 31"/>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4" extrusionOk="0">
                    <a:moveTo>
                      <a:pt x="0" y="20"/>
                    </a:moveTo>
                    <a:lnTo>
                      <a:pt x="31" y="20"/>
                    </a:lnTo>
                    <a:lnTo>
                      <a:pt x="31" y="24"/>
                    </a:lnTo>
                    <a:lnTo>
                      <a:pt x="27" y="27"/>
                    </a:lnTo>
                    <a:lnTo>
                      <a:pt x="24" y="31"/>
                    </a:lnTo>
                    <a:lnTo>
                      <a:pt x="20" y="34"/>
                    </a:lnTo>
                    <a:lnTo>
                      <a:pt x="17" y="34"/>
                    </a:lnTo>
                    <a:lnTo>
                      <a:pt x="14" y="34"/>
                    </a:lnTo>
                    <a:lnTo>
                      <a:pt x="10" y="34"/>
                    </a:lnTo>
                    <a:lnTo>
                      <a:pt x="7" y="31"/>
                    </a:lnTo>
                    <a:lnTo>
                      <a:pt x="4" y="27"/>
                    </a:lnTo>
                    <a:lnTo>
                      <a:pt x="0" y="24"/>
                    </a:lnTo>
                    <a:lnTo>
                      <a:pt x="0"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60" name="Shape 1470"/>
              <p:cNvSpPr>
                <a:spLocks/>
              </p:cNvSpPr>
              <p:nvPr/>
            </p:nvSpPr>
            <p:spPr bwMode="auto">
              <a:xfrm>
                <a:off x="3984625" y="3917950"/>
                <a:ext cx="49212" cy="58736"/>
              </a:xfrm>
              <a:custGeom>
                <a:avLst/>
                <a:gdLst>
                  <a:gd name="T0" fmla="*/ 0 w 31"/>
                  <a:gd name="T1" fmla="*/ 38099 h 37"/>
                  <a:gd name="T2" fmla="*/ 49212 w 31"/>
                  <a:gd name="T3" fmla="*/ 38099 h 37"/>
                  <a:gd name="T4" fmla="*/ 49212 w 31"/>
                  <a:gd name="T5" fmla="*/ 42861 h 37"/>
                  <a:gd name="T6" fmla="*/ 42862 w 31"/>
                  <a:gd name="T7" fmla="*/ 42861 h 37"/>
                  <a:gd name="T8" fmla="*/ 42862 w 31"/>
                  <a:gd name="T9" fmla="*/ 47624 h 37"/>
                  <a:gd name="T10" fmla="*/ 38100 w 31"/>
                  <a:gd name="T11" fmla="*/ 53974 h 37"/>
                  <a:gd name="T12" fmla="*/ 38100 w 31"/>
                  <a:gd name="T13" fmla="*/ 53974 h 37"/>
                  <a:gd name="T14" fmla="*/ 31750 w 31"/>
                  <a:gd name="T15" fmla="*/ 58736 h 37"/>
                  <a:gd name="T16" fmla="*/ 26987 w 31"/>
                  <a:gd name="T17" fmla="*/ 58736 h 37"/>
                  <a:gd name="T18" fmla="*/ 22225 w 31"/>
                  <a:gd name="T19" fmla="*/ 58736 h 37"/>
                  <a:gd name="T20" fmla="*/ 22225 w 31"/>
                  <a:gd name="T21" fmla="*/ 58736 h 37"/>
                  <a:gd name="T22" fmla="*/ 15875 w 31"/>
                  <a:gd name="T23" fmla="*/ 58736 h 37"/>
                  <a:gd name="T24" fmla="*/ 11112 w 31"/>
                  <a:gd name="T25" fmla="*/ 53974 h 37"/>
                  <a:gd name="T26" fmla="*/ 11112 w 31"/>
                  <a:gd name="T27" fmla="*/ 53974 h 37"/>
                  <a:gd name="T28" fmla="*/ 6350 w 31"/>
                  <a:gd name="T29" fmla="*/ 47624 h 37"/>
                  <a:gd name="T30" fmla="*/ 6350 w 31"/>
                  <a:gd name="T31" fmla="*/ 42861 h 37"/>
                  <a:gd name="T32" fmla="*/ 0 w 31"/>
                  <a:gd name="T33" fmla="*/ 42861 h 37"/>
                  <a:gd name="T34" fmla="*/ 0 w 31"/>
                  <a:gd name="T35" fmla="*/ 38099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0" y="24"/>
                    </a:moveTo>
                    <a:lnTo>
                      <a:pt x="31" y="24"/>
                    </a:lnTo>
                    <a:lnTo>
                      <a:pt x="31" y="27"/>
                    </a:lnTo>
                    <a:lnTo>
                      <a:pt x="27" y="27"/>
                    </a:lnTo>
                    <a:lnTo>
                      <a:pt x="27" y="30"/>
                    </a:lnTo>
                    <a:lnTo>
                      <a:pt x="24" y="34"/>
                    </a:lnTo>
                    <a:lnTo>
                      <a:pt x="20" y="37"/>
                    </a:lnTo>
                    <a:lnTo>
                      <a:pt x="17" y="37"/>
                    </a:lnTo>
                    <a:lnTo>
                      <a:pt x="14" y="37"/>
                    </a:lnTo>
                    <a:lnTo>
                      <a:pt x="10" y="37"/>
                    </a:lnTo>
                    <a:lnTo>
                      <a:pt x="7" y="34"/>
                    </a:lnTo>
                    <a:lnTo>
                      <a:pt x="4" y="30"/>
                    </a:lnTo>
                    <a:lnTo>
                      <a:pt x="4" y="27"/>
                    </a:lnTo>
                    <a:lnTo>
                      <a:pt x="0" y="27"/>
                    </a:lnTo>
                    <a:lnTo>
                      <a:pt x="0" y="2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61" name="Shape 1471"/>
              <p:cNvSpPr>
                <a:spLocks/>
              </p:cNvSpPr>
              <p:nvPr/>
            </p:nvSpPr>
            <p:spPr bwMode="auto">
              <a:xfrm>
                <a:off x="3984625" y="3906837"/>
                <a:ext cx="49212" cy="58736"/>
              </a:xfrm>
              <a:custGeom>
                <a:avLst/>
                <a:gdLst>
                  <a:gd name="T0" fmla="*/ 0 w 31"/>
                  <a:gd name="T1" fmla="*/ 33337 h 37"/>
                  <a:gd name="T2" fmla="*/ 49212 w 31"/>
                  <a:gd name="T3" fmla="*/ 33337 h 37"/>
                  <a:gd name="T4" fmla="*/ 49212 w 31"/>
                  <a:gd name="T5" fmla="*/ 38099 h 37"/>
                  <a:gd name="T6" fmla="*/ 42862 w 31"/>
                  <a:gd name="T7" fmla="*/ 42861 h 37"/>
                  <a:gd name="T8" fmla="*/ 42862 w 31"/>
                  <a:gd name="T9" fmla="*/ 49211 h 37"/>
                  <a:gd name="T10" fmla="*/ 38100 w 31"/>
                  <a:gd name="T11" fmla="*/ 49211 h 37"/>
                  <a:gd name="T12" fmla="*/ 38100 w 31"/>
                  <a:gd name="T13" fmla="*/ 53974 h 37"/>
                  <a:gd name="T14" fmla="*/ 31750 w 31"/>
                  <a:gd name="T15" fmla="*/ 53974 h 37"/>
                  <a:gd name="T16" fmla="*/ 26987 w 31"/>
                  <a:gd name="T17" fmla="*/ 53974 h 37"/>
                  <a:gd name="T18" fmla="*/ 22225 w 31"/>
                  <a:gd name="T19" fmla="*/ 58736 h 37"/>
                  <a:gd name="T20" fmla="*/ 22225 w 31"/>
                  <a:gd name="T21" fmla="*/ 53974 h 37"/>
                  <a:gd name="T22" fmla="*/ 15875 w 31"/>
                  <a:gd name="T23" fmla="*/ 53974 h 37"/>
                  <a:gd name="T24" fmla="*/ 11112 w 31"/>
                  <a:gd name="T25" fmla="*/ 53974 h 37"/>
                  <a:gd name="T26" fmla="*/ 11112 w 31"/>
                  <a:gd name="T27" fmla="*/ 49211 h 37"/>
                  <a:gd name="T28" fmla="*/ 6350 w 31"/>
                  <a:gd name="T29" fmla="*/ 49211 h 37"/>
                  <a:gd name="T30" fmla="*/ 6350 w 31"/>
                  <a:gd name="T31" fmla="*/ 42861 h 37"/>
                  <a:gd name="T32" fmla="*/ 0 w 31"/>
                  <a:gd name="T33" fmla="*/ 38099 h 37"/>
                  <a:gd name="T34" fmla="*/ 0 w 31"/>
                  <a:gd name="T35" fmla="*/ 33337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0" y="21"/>
                    </a:moveTo>
                    <a:lnTo>
                      <a:pt x="31" y="21"/>
                    </a:lnTo>
                    <a:lnTo>
                      <a:pt x="31" y="24"/>
                    </a:lnTo>
                    <a:lnTo>
                      <a:pt x="27" y="27"/>
                    </a:lnTo>
                    <a:lnTo>
                      <a:pt x="27" y="31"/>
                    </a:lnTo>
                    <a:lnTo>
                      <a:pt x="24" y="31"/>
                    </a:lnTo>
                    <a:lnTo>
                      <a:pt x="24" y="34"/>
                    </a:lnTo>
                    <a:lnTo>
                      <a:pt x="20" y="34"/>
                    </a:lnTo>
                    <a:lnTo>
                      <a:pt x="17" y="34"/>
                    </a:lnTo>
                    <a:lnTo>
                      <a:pt x="14" y="37"/>
                    </a:lnTo>
                    <a:lnTo>
                      <a:pt x="14" y="34"/>
                    </a:lnTo>
                    <a:lnTo>
                      <a:pt x="10" y="34"/>
                    </a:lnTo>
                    <a:lnTo>
                      <a:pt x="7" y="34"/>
                    </a:lnTo>
                    <a:lnTo>
                      <a:pt x="7" y="31"/>
                    </a:lnTo>
                    <a:lnTo>
                      <a:pt x="4" y="31"/>
                    </a:lnTo>
                    <a:lnTo>
                      <a:pt x="4" y="27"/>
                    </a:lnTo>
                    <a:lnTo>
                      <a:pt x="0" y="24"/>
                    </a:lnTo>
                    <a:lnTo>
                      <a:pt x="0" y="21"/>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62" name="Shape 1472"/>
              <p:cNvSpPr>
                <a:spLocks/>
              </p:cNvSpPr>
              <p:nvPr/>
            </p:nvSpPr>
            <p:spPr bwMode="auto">
              <a:xfrm>
                <a:off x="3984625" y="3897312"/>
                <a:ext cx="49212" cy="52386"/>
              </a:xfrm>
              <a:custGeom>
                <a:avLst/>
                <a:gdLst>
                  <a:gd name="T0" fmla="*/ 0 w 31"/>
                  <a:gd name="T1" fmla="*/ 31749 h 33"/>
                  <a:gd name="T2" fmla="*/ 49212 w 31"/>
                  <a:gd name="T3" fmla="*/ 31749 h 33"/>
                  <a:gd name="T4" fmla="*/ 49212 w 31"/>
                  <a:gd name="T5" fmla="*/ 36511 h 33"/>
                  <a:gd name="T6" fmla="*/ 42862 w 31"/>
                  <a:gd name="T7" fmla="*/ 42861 h 33"/>
                  <a:gd name="T8" fmla="*/ 42862 w 31"/>
                  <a:gd name="T9" fmla="*/ 47624 h 33"/>
                  <a:gd name="T10" fmla="*/ 38100 w 31"/>
                  <a:gd name="T11" fmla="*/ 47624 h 33"/>
                  <a:gd name="T12" fmla="*/ 38100 w 31"/>
                  <a:gd name="T13" fmla="*/ 52386 h 33"/>
                  <a:gd name="T14" fmla="*/ 31750 w 31"/>
                  <a:gd name="T15" fmla="*/ 52386 h 33"/>
                  <a:gd name="T16" fmla="*/ 26987 w 31"/>
                  <a:gd name="T17" fmla="*/ 52386 h 33"/>
                  <a:gd name="T18" fmla="*/ 22225 w 31"/>
                  <a:gd name="T19" fmla="*/ 52386 h 33"/>
                  <a:gd name="T20" fmla="*/ 22225 w 31"/>
                  <a:gd name="T21" fmla="*/ 52386 h 33"/>
                  <a:gd name="T22" fmla="*/ 15875 w 31"/>
                  <a:gd name="T23" fmla="*/ 52386 h 33"/>
                  <a:gd name="T24" fmla="*/ 11112 w 31"/>
                  <a:gd name="T25" fmla="*/ 52386 h 33"/>
                  <a:gd name="T26" fmla="*/ 11112 w 31"/>
                  <a:gd name="T27" fmla="*/ 47624 h 33"/>
                  <a:gd name="T28" fmla="*/ 6350 w 31"/>
                  <a:gd name="T29" fmla="*/ 47624 h 33"/>
                  <a:gd name="T30" fmla="*/ 6350 w 31"/>
                  <a:gd name="T31" fmla="*/ 42861 h 33"/>
                  <a:gd name="T32" fmla="*/ 0 w 31"/>
                  <a:gd name="T33" fmla="*/ 36511 h 33"/>
                  <a:gd name="T34" fmla="*/ 0 w 31"/>
                  <a:gd name="T35" fmla="*/ 31749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3"/>
                  <a:gd name="T56" fmla="*/ 31 w 31"/>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3" extrusionOk="0">
                    <a:moveTo>
                      <a:pt x="0" y="20"/>
                    </a:moveTo>
                    <a:lnTo>
                      <a:pt x="31" y="20"/>
                    </a:lnTo>
                    <a:lnTo>
                      <a:pt x="31" y="23"/>
                    </a:lnTo>
                    <a:lnTo>
                      <a:pt x="27" y="27"/>
                    </a:lnTo>
                    <a:lnTo>
                      <a:pt x="27" y="30"/>
                    </a:lnTo>
                    <a:lnTo>
                      <a:pt x="24" y="30"/>
                    </a:lnTo>
                    <a:lnTo>
                      <a:pt x="24" y="33"/>
                    </a:lnTo>
                    <a:lnTo>
                      <a:pt x="20" y="33"/>
                    </a:lnTo>
                    <a:lnTo>
                      <a:pt x="17" y="33"/>
                    </a:lnTo>
                    <a:lnTo>
                      <a:pt x="14" y="33"/>
                    </a:lnTo>
                    <a:lnTo>
                      <a:pt x="10" y="33"/>
                    </a:lnTo>
                    <a:lnTo>
                      <a:pt x="7" y="33"/>
                    </a:lnTo>
                    <a:lnTo>
                      <a:pt x="7" y="30"/>
                    </a:lnTo>
                    <a:lnTo>
                      <a:pt x="4" y="30"/>
                    </a:lnTo>
                    <a:lnTo>
                      <a:pt x="4" y="27"/>
                    </a:lnTo>
                    <a:lnTo>
                      <a:pt x="0" y="23"/>
                    </a:lnTo>
                    <a:lnTo>
                      <a:pt x="0"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63" name="Shape 1473"/>
              <p:cNvSpPr>
                <a:spLocks/>
              </p:cNvSpPr>
              <p:nvPr/>
            </p:nvSpPr>
            <p:spPr bwMode="auto">
              <a:xfrm>
                <a:off x="3984625" y="3886200"/>
                <a:ext cx="49212" cy="53975"/>
              </a:xfrm>
              <a:custGeom>
                <a:avLst/>
                <a:gdLst>
                  <a:gd name="T0" fmla="*/ 0 w 31"/>
                  <a:gd name="T1" fmla="*/ 31750 h 34"/>
                  <a:gd name="T2" fmla="*/ 49212 w 31"/>
                  <a:gd name="T3" fmla="*/ 31750 h 34"/>
                  <a:gd name="T4" fmla="*/ 49212 w 31"/>
                  <a:gd name="T5" fmla="*/ 38100 h 34"/>
                  <a:gd name="T6" fmla="*/ 42862 w 31"/>
                  <a:gd name="T7" fmla="*/ 42863 h 34"/>
                  <a:gd name="T8" fmla="*/ 42862 w 31"/>
                  <a:gd name="T9" fmla="*/ 47625 h 34"/>
                  <a:gd name="T10" fmla="*/ 38100 w 31"/>
                  <a:gd name="T11" fmla="*/ 47625 h 34"/>
                  <a:gd name="T12" fmla="*/ 38100 w 31"/>
                  <a:gd name="T13" fmla="*/ 53975 h 34"/>
                  <a:gd name="T14" fmla="*/ 31750 w 31"/>
                  <a:gd name="T15" fmla="*/ 53975 h 34"/>
                  <a:gd name="T16" fmla="*/ 26987 w 31"/>
                  <a:gd name="T17" fmla="*/ 53975 h 34"/>
                  <a:gd name="T18" fmla="*/ 22225 w 31"/>
                  <a:gd name="T19" fmla="*/ 53975 h 34"/>
                  <a:gd name="T20" fmla="*/ 22225 w 31"/>
                  <a:gd name="T21" fmla="*/ 53975 h 34"/>
                  <a:gd name="T22" fmla="*/ 15875 w 31"/>
                  <a:gd name="T23" fmla="*/ 53975 h 34"/>
                  <a:gd name="T24" fmla="*/ 11112 w 31"/>
                  <a:gd name="T25" fmla="*/ 53975 h 34"/>
                  <a:gd name="T26" fmla="*/ 11112 w 31"/>
                  <a:gd name="T27" fmla="*/ 47625 h 34"/>
                  <a:gd name="T28" fmla="*/ 6350 w 31"/>
                  <a:gd name="T29" fmla="*/ 47625 h 34"/>
                  <a:gd name="T30" fmla="*/ 6350 w 31"/>
                  <a:gd name="T31" fmla="*/ 42863 h 34"/>
                  <a:gd name="T32" fmla="*/ 0 w 31"/>
                  <a:gd name="T33" fmla="*/ 38100 h 34"/>
                  <a:gd name="T34" fmla="*/ 0 w 31"/>
                  <a:gd name="T35" fmla="*/ 3175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4"/>
                  <a:gd name="T56" fmla="*/ 31 w 31"/>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4" extrusionOk="0">
                    <a:moveTo>
                      <a:pt x="0" y="20"/>
                    </a:moveTo>
                    <a:lnTo>
                      <a:pt x="31" y="20"/>
                    </a:lnTo>
                    <a:lnTo>
                      <a:pt x="31" y="24"/>
                    </a:lnTo>
                    <a:lnTo>
                      <a:pt x="27" y="27"/>
                    </a:lnTo>
                    <a:lnTo>
                      <a:pt x="27" y="30"/>
                    </a:lnTo>
                    <a:lnTo>
                      <a:pt x="24" y="30"/>
                    </a:lnTo>
                    <a:lnTo>
                      <a:pt x="24" y="34"/>
                    </a:lnTo>
                    <a:lnTo>
                      <a:pt x="20" y="34"/>
                    </a:lnTo>
                    <a:lnTo>
                      <a:pt x="17" y="34"/>
                    </a:lnTo>
                    <a:lnTo>
                      <a:pt x="14" y="34"/>
                    </a:lnTo>
                    <a:lnTo>
                      <a:pt x="10" y="34"/>
                    </a:lnTo>
                    <a:lnTo>
                      <a:pt x="7" y="34"/>
                    </a:lnTo>
                    <a:lnTo>
                      <a:pt x="7" y="30"/>
                    </a:lnTo>
                    <a:lnTo>
                      <a:pt x="4" y="30"/>
                    </a:lnTo>
                    <a:lnTo>
                      <a:pt x="4" y="27"/>
                    </a:lnTo>
                    <a:lnTo>
                      <a:pt x="0" y="24"/>
                    </a:lnTo>
                    <a:lnTo>
                      <a:pt x="0"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64" name="Shape 1474"/>
              <p:cNvSpPr>
                <a:spLocks/>
              </p:cNvSpPr>
              <p:nvPr/>
            </p:nvSpPr>
            <p:spPr bwMode="auto">
              <a:xfrm>
                <a:off x="3984625" y="3875087"/>
                <a:ext cx="49212" cy="53975"/>
              </a:xfrm>
              <a:custGeom>
                <a:avLst/>
                <a:gdLst>
                  <a:gd name="T0" fmla="*/ 0 w 31"/>
                  <a:gd name="T1" fmla="*/ 31750 h 34"/>
                  <a:gd name="T2" fmla="*/ 49212 w 31"/>
                  <a:gd name="T3" fmla="*/ 31750 h 34"/>
                  <a:gd name="T4" fmla="*/ 49212 w 31"/>
                  <a:gd name="T5" fmla="*/ 38100 h 34"/>
                  <a:gd name="T6" fmla="*/ 42862 w 31"/>
                  <a:gd name="T7" fmla="*/ 38100 h 34"/>
                  <a:gd name="T8" fmla="*/ 42862 w 31"/>
                  <a:gd name="T9" fmla="*/ 42863 h 34"/>
                  <a:gd name="T10" fmla="*/ 38100 w 31"/>
                  <a:gd name="T11" fmla="*/ 49213 h 34"/>
                  <a:gd name="T12" fmla="*/ 38100 w 31"/>
                  <a:gd name="T13" fmla="*/ 49213 h 34"/>
                  <a:gd name="T14" fmla="*/ 31750 w 31"/>
                  <a:gd name="T15" fmla="*/ 53975 h 34"/>
                  <a:gd name="T16" fmla="*/ 26987 w 31"/>
                  <a:gd name="T17" fmla="*/ 53975 h 34"/>
                  <a:gd name="T18" fmla="*/ 22225 w 31"/>
                  <a:gd name="T19" fmla="*/ 53975 h 34"/>
                  <a:gd name="T20" fmla="*/ 22225 w 31"/>
                  <a:gd name="T21" fmla="*/ 53975 h 34"/>
                  <a:gd name="T22" fmla="*/ 15875 w 31"/>
                  <a:gd name="T23" fmla="*/ 53975 h 34"/>
                  <a:gd name="T24" fmla="*/ 11112 w 31"/>
                  <a:gd name="T25" fmla="*/ 49213 h 34"/>
                  <a:gd name="T26" fmla="*/ 11112 w 31"/>
                  <a:gd name="T27" fmla="*/ 49213 h 34"/>
                  <a:gd name="T28" fmla="*/ 6350 w 31"/>
                  <a:gd name="T29" fmla="*/ 42863 h 34"/>
                  <a:gd name="T30" fmla="*/ 6350 w 31"/>
                  <a:gd name="T31" fmla="*/ 38100 h 34"/>
                  <a:gd name="T32" fmla="*/ 0 w 31"/>
                  <a:gd name="T33" fmla="*/ 38100 h 34"/>
                  <a:gd name="T34" fmla="*/ 0 w 31"/>
                  <a:gd name="T35" fmla="*/ 3175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4"/>
                  <a:gd name="T56" fmla="*/ 31 w 31"/>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4" extrusionOk="0">
                    <a:moveTo>
                      <a:pt x="0" y="20"/>
                    </a:moveTo>
                    <a:lnTo>
                      <a:pt x="31" y="20"/>
                    </a:lnTo>
                    <a:lnTo>
                      <a:pt x="31" y="24"/>
                    </a:lnTo>
                    <a:lnTo>
                      <a:pt x="27" y="24"/>
                    </a:lnTo>
                    <a:lnTo>
                      <a:pt x="27" y="27"/>
                    </a:lnTo>
                    <a:lnTo>
                      <a:pt x="24" y="31"/>
                    </a:lnTo>
                    <a:lnTo>
                      <a:pt x="20" y="34"/>
                    </a:lnTo>
                    <a:lnTo>
                      <a:pt x="17" y="34"/>
                    </a:lnTo>
                    <a:lnTo>
                      <a:pt x="14" y="34"/>
                    </a:lnTo>
                    <a:lnTo>
                      <a:pt x="10" y="34"/>
                    </a:lnTo>
                    <a:lnTo>
                      <a:pt x="7" y="31"/>
                    </a:lnTo>
                    <a:lnTo>
                      <a:pt x="4" y="27"/>
                    </a:lnTo>
                    <a:lnTo>
                      <a:pt x="4" y="24"/>
                    </a:lnTo>
                    <a:lnTo>
                      <a:pt x="0" y="24"/>
                    </a:lnTo>
                    <a:lnTo>
                      <a:pt x="0"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65" name="Shape 1475"/>
              <p:cNvSpPr>
                <a:spLocks/>
              </p:cNvSpPr>
              <p:nvPr/>
            </p:nvSpPr>
            <p:spPr bwMode="auto">
              <a:xfrm>
                <a:off x="3984625" y="3859212"/>
                <a:ext cx="49212" cy="58736"/>
              </a:xfrm>
              <a:custGeom>
                <a:avLst/>
                <a:gdLst>
                  <a:gd name="T0" fmla="*/ 0 w 31"/>
                  <a:gd name="T1" fmla="*/ 38099 h 37"/>
                  <a:gd name="T2" fmla="*/ 49212 w 31"/>
                  <a:gd name="T3" fmla="*/ 38099 h 37"/>
                  <a:gd name="T4" fmla="*/ 49212 w 31"/>
                  <a:gd name="T5" fmla="*/ 42861 h 37"/>
                  <a:gd name="T6" fmla="*/ 42862 w 31"/>
                  <a:gd name="T7" fmla="*/ 42861 h 37"/>
                  <a:gd name="T8" fmla="*/ 42862 w 31"/>
                  <a:gd name="T9" fmla="*/ 47624 h 37"/>
                  <a:gd name="T10" fmla="*/ 38100 w 31"/>
                  <a:gd name="T11" fmla="*/ 53974 h 37"/>
                  <a:gd name="T12" fmla="*/ 38100 w 31"/>
                  <a:gd name="T13" fmla="*/ 53974 h 37"/>
                  <a:gd name="T14" fmla="*/ 31750 w 31"/>
                  <a:gd name="T15" fmla="*/ 58736 h 37"/>
                  <a:gd name="T16" fmla="*/ 26987 w 31"/>
                  <a:gd name="T17" fmla="*/ 58736 h 37"/>
                  <a:gd name="T18" fmla="*/ 22225 w 31"/>
                  <a:gd name="T19" fmla="*/ 58736 h 37"/>
                  <a:gd name="T20" fmla="*/ 22225 w 31"/>
                  <a:gd name="T21" fmla="*/ 58736 h 37"/>
                  <a:gd name="T22" fmla="*/ 15875 w 31"/>
                  <a:gd name="T23" fmla="*/ 58736 h 37"/>
                  <a:gd name="T24" fmla="*/ 11112 w 31"/>
                  <a:gd name="T25" fmla="*/ 53974 h 37"/>
                  <a:gd name="T26" fmla="*/ 11112 w 31"/>
                  <a:gd name="T27" fmla="*/ 53974 h 37"/>
                  <a:gd name="T28" fmla="*/ 6350 w 31"/>
                  <a:gd name="T29" fmla="*/ 47624 h 37"/>
                  <a:gd name="T30" fmla="*/ 6350 w 31"/>
                  <a:gd name="T31" fmla="*/ 42861 h 37"/>
                  <a:gd name="T32" fmla="*/ 0 w 31"/>
                  <a:gd name="T33" fmla="*/ 42861 h 37"/>
                  <a:gd name="T34" fmla="*/ 0 w 31"/>
                  <a:gd name="T35" fmla="*/ 38099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0" y="24"/>
                    </a:moveTo>
                    <a:lnTo>
                      <a:pt x="31" y="24"/>
                    </a:lnTo>
                    <a:lnTo>
                      <a:pt x="31" y="27"/>
                    </a:lnTo>
                    <a:lnTo>
                      <a:pt x="27" y="27"/>
                    </a:lnTo>
                    <a:lnTo>
                      <a:pt x="27" y="30"/>
                    </a:lnTo>
                    <a:lnTo>
                      <a:pt x="24" y="34"/>
                    </a:lnTo>
                    <a:lnTo>
                      <a:pt x="20" y="37"/>
                    </a:lnTo>
                    <a:lnTo>
                      <a:pt x="17" y="37"/>
                    </a:lnTo>
                    <a:lnTo>
                      <a:pt x="14" y="37"/>
                    </a:lnTo>
                    <a:lnTo>
                      <a:pt x="10" y="37"/>
                    </a:lnTo>
                    <a:lnTo>
                      <a:pt x="7" y="34"/>
                    </a:lnTo>
                    <a:lnTo>
                      <a:pt x="4" y="30"/>
                    </a:lnTo>
                    <a:lnTo>
                      <a:pt x="4" y="27"/>
                    </a:lnTo>
                    <a:lnTo>
                      <a:pt x="0" y="27"/>
                    </a:lnTo>
                    <a:lnTo>
                      <a:pt x="0" y="2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66" name="Shape 1476"/>
              <p:cNvSpPr>
                <a:spLocks/>
              </p:cNvSpPr>
              <p:nvPr/>
            </p:nvSpPr>
            <p:spPr bwMode="auto">
              <a:xfrm>
                <a:off x="3984625" y="3848100"/>
                <a:ext cx="49212" cy="58736"/>
              </a:xfrm>
              <a:custGeom>
                <a:avLst/>
                <a:gdLst>
                  <a:gd name="T0" fmla="*/ 0 w 31"/>
                  <a:gd name="T1" fmla="*/ 38099 h 37"/>
                  <a:gd name="T2" fmla="*/ 49212 w 31"/>
                  <a:gd name="T3" fmla="*/ 38099 h 37"/>
                  <a:gd name="T4" fmla="*/ 49212 w 31"/>
                  <a:gd name="T5" fmla="*/ 38099 h 37"/>
                  <a:gd name="T6" fmla="*/ 42862 w 31"/>
                  <a:gd name="T7" fmla="*/ 42861 h 37"/>
                  <a:gd name="T8" fmla="*/ 42862 w 31"/>
                  <a:gd name="T9" fmla="*/ 49211 h 37"/>
                  <a:gd name="T10" fmla="*/ 38100 w 31"/>
                  <a:gd name="T11" fmla="*/ 53974 h 37"/>
                  <a:gd name="T12" fmla="*/ 38100 w 31"/>
                  <a:gd name="T13" fmla="*/ 53974 h 37"/>
                  <a:gd name="T14" fmla="*/ 31750 w 31"/>
                  <a:gd name="T15" fmla="*/ 53974 h 37"/>
                  <a:gd name="T16" fmla="*/ 26987 w 31"/>
                  <a:gd name="T17" fmla="*/ 58736 h 37"/>
                  <a:gd name="T18" fmla="*/ 22225 w 31"/>
                  <a:gd name="T19" fmla="*/ 58736 h 37"/>
                  <a:gd name="T20" fmla="*/ 22225 w 31"/>
                  <a:gd name="T21" fmla="*/ 58736 h 37"/>
                  <a:gd name="T22" fmla="*/ 15875 w 31"/>
                  <a:gd name="T23" fmla="*/ 53974 h 37"/>
                  <a:gd name="T24" fmla="*/ 11112 w 31"/>
                  <a:gd name="T25" fmla="*/ 53974 h 37"/>
                  <a:gd name="T26" fmla="*/ 11112 w 31"/>
                  <a:gd name="T27" fmla="*/ 53974 h 37"/>
                  <a:gd name="T28" fmla="*/ 6350 w 31"/>
                  <a:gd name="T29" fmla="*/ 49211 h 37"/>
                  <a:gd name="T30" fmla="*/ 6350 w 31"/>
                  <a:gd name="T31" fmla="*/ 42861 h 37"/>
                  <a:gd name="T32" fmla="*/ 0 w 31"/>
                  <a:gd name="T33" fmla="*/ 38099 h 37"/>
                  <a:gd name="T34" fmla="*/ 0 w 31"/>
                  <a:gd name="T35" fmla="*/ 38099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0" y="24"/>
                    </a:moveTo>
                    <a:lnTo>
                      <a:pt x="31" y="24"/>
                    </a:lnTo>
                    <a:lnTo>
                      <a:pt x="27" y="27"/>
                    </a:lnTo>
                    <a:lnTo>
                      <a:pt x="27" y="31"/>
                    </a:lnTo>
                    <a:lnTo>
                      <a:pt x="24" y="34"/>
                    </a:lnTo>
                    <a:lnTo>
                      <a:pt x="20" y="34"/>
                    </a:lnTo>
                    <a:lnTo>
                      <a:pt x="17" y="37"/>
                    </a:lnTo>
                    <a:lnTo>
                      <a:pt x="14" y="37"/>
                    </a:lnTo>
                    <a:lnTo>
                      <a:pt x="10" y="34"/>
                    </a:lnTo>
                    <a:lnTo>
                      <a:pt x="7" y="34"/>
                    </a:lnTo>
                    <a:lnTo>
                      <a:pt x="4" y="31"/>
                    </a:lnTo>
                    <a:lnTo>
                      <a:pt x="4" y="27"/>
                    </a:lnTo>
                    <a:lnTo>
                      <a:pt x="0" y="2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67" name="Shape 1477"/>
              <p:cNvSpPr>
                <a:spLocks/>
              </p:cNvSpPr>
              <p:nvPr/>
            </p:nvSpPr>
            <p:spPr bwMode="auto">
              <a:xfrm>
                <a:off x="3984625" y="3838575"/>
                <a:ext cx="49212" cy="58736"/>
              </a:xfrm>
              <a:custGeom>
                <a:avLst/>
                <a:gdLst>
                  <a:gd name="T0" fmla="*/ 0 w 31"/>
                  <a:gd name="T1" fmla="*/ 36512 h 37"/>
                  <a:gd name="T2" fmla="*/ 49212 w 31"/>
                  <a:gd name="T3" fmla="*/ 36512 h 37"/>
                  <a:gd name="T4" fmla="*/ 49212 w 31"/>
                  <a:gd name="T5" fmla="*/ 36512 h 37"/>
                  <a:gd name="T6" fmla="*/ 42862 w 31"/>
                  <a:gd name="T7" fmla="*/ 42861 h 37"/>
                  <a:gd name="T8" fmla="*/ 42862 w 31"/>
                  <a:gd name="T9" fmla="*/ 47624 h 37"/>
                  <a:gd name="T10" fmla="*/ 38100 w 31"/>
                  <a:gd name="T11" fmla="*/ 47624 h 37"/>
                  <a:gd name="T12" fmla="*/ 38100 w 31"/>
                  <a:gd name="T13" fmla="*/ 52386 h 37"/>
                  <a:gd name="T14" fmla="*/ 31750 w 31"/>
                  <a:gd name="T15" fmla="*/ 52386 h 37"/>
                  <a:gd name="T16" fmla="*/ 26987 w 31"/>
                  <a:gd name="T17" fmla="*/ 58736 h 37"/>
                  <a:gd name="T18" fmla="*/ 22225 w 31"/>
                  <a:gd name="T19" fmla="*/ 58736 h 37"/>
                  <a:gd name="T20" fmla="*/ 22225 w 31"/>
                  <a:gd name="T21" fmla="*/ 58736 h 37"/>
                  <a:gd name="T22" fmla="*/ 15875 w 31"/>
                  <a:gd name="T23" fmla="*/ 52386 h 37"/>
                  <a:gd name="T24" fmla="*/ 11112 w 31"/>
                  <a:gd name="T25" fmla="*/ 52386 h 37"/>
                  <a:gd name="T26" fmla="*/ 11112 w 31"/>
                  <a:gd name="T27" fmla="*/ 47624 h 37"/>
                  <a:gd name="T28" fmla="*/ 6350 w 31"/>
                  <a:gd name="T29" fmla="*/ 47624 h 37"/>
                  <a:gd name="T30" fmla="*/ 6350 w 31"/>
                  <a:gd name="T31" fmla="*/ 42861 h 37"/>
                  <a:gd name="T32" fmla="*/ 0 w 31"/>
                  <a:gd name="T33" fmla="*/ 36512 h 37"/>
                  <a:gd name="T34" fmla="*/ 0 w 31"/>
                  <a:gd name="T35" fmla="*/ 36512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0" y="23"/>
                    </a:moveTo>
                    <a:lnTo>
                      <a:pt x="31" y="23"/>
                    </a:lnTo>
                    <a:lnTo>
                      <a:pt x="27" y="27"/>
                    </a:lnTo>
                    <a:lnTo>
                      <a:pt x="27" y="30"/>
                    </a:lnTo>
                    <a:lnTo>
                      <a:pt x="24" y="30"/>
                    </a:lnTo>
                    <a:lnTo>
                      <a:pt x="24" y="33"/>
                    </a:lnTo>
                    <a:lnTo>
                      <a:pt x="20" y="33"/>
                    </a:lnTo>
                    <a:lnTo>
                      <a:pt x="17" y="37"/>
                    </a:lnTo>
                    <a:lnTo>
                      <a:pt x="14" y="37"/>
                    </a:lnTo>
                    <a:lnTo>
                      <a:pt x="10" y="33"/>
                    </a:lnTo>
                    <a:lnTo>
                      <a:pt x="7" y="33"/>
                    </a:lnTo>
                    <a:lnTo>
                      <a:pt x="7" y="30"/>
                    </a:lnTo>
                    <a:lnTo>
                      <a:pt x="4" y="30"/>
                    </a:lnTo>
                    <a:lnTo>
                      <a:pt x="4" y="27"/>
                    </a:lnTo>
                    <a:lnTo>
                      <a:pt x="0" y="2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68" name="Shape 1478"/>
              <p:cNvSpPr>
                <a:spLocks/>
              </p:cNvSpPr>
              <p:nvPr/>
            </p:nvSpPr>
            <p:spPr bwMode="auto">
              <a:xfrm>
                <a:off x="3984625" y="3827462"/>
                <a:ext cx="49212" cy="53975"/>
              </a:xfrm>
              <a:custGeom>
                <a:avLst/>
                <a:gdLst>
                  <a:gd name="T0" fmla="*/ 0 w 31"/>
                  <a:gd name="T1" fmla="*/ 31750 h 34"/>
                  <a:gd name="T2" fmla="*/ 49212 w 31"/>
                  <a:gd name="T3" fmla="*/ 31750 h 34"/>
                  <a:gd name="T4" fmla="*/ 49212 w 31"/>
                  <a:gd name="T5" fmla="*/ 36513 h 34"/>
                  <a:gd name="T6" fmla="*/ 42862 w 31"/>
                  <a:gd name="T7" fmla="*/ 42863 h 34"/>
                  <a:gd name="T8" fmla="*/ 42862 w 31"/>
                  <a:gd name="T9" fmla="*/ 42863 h 34"/>
                  <a:gd name="T10" fmla="*/ 38100 w 31"/>
                  <a:gd name="T11" fmla="*/ 47625 h 34"/>
                  <a:gd name="T12" fmla="*/ 38100 w 31"/>
                  <a:gd name="T13" fmla="*/ 53975 h 34"/>
                  <a:gd name="T14" fmla="*/ 31750 w 31"/>
                  <a:gd name="T15" fmla="*/ 53975 h 34"/>
                  <a:gd name="T16" fmla="*/ 26987 w 31"/>
                  <a:gd name="T17" fmla="*/ 53975 h 34"/>
                  <a:gd name="T18" fmla="*/ 22225 w 31"/>
                  <a:gd name="T19" fmla="*/ 53975 h 34"/>
                  <a:gd name="T20" fmla="*/ 22225 w 31"/>
                  <a:gd name="T21" fmla="*/ 53975 h 34"/>
                  <a:gd name="T22" fmla="*/ 15875 w 31"/>
                  <a:gd name="T23" fmla="*/ 53975 h 34"/>
                  <a:gd name="T24" fmla="*/ 11112 w 31"/>
                  <a:gd name="T25" fmla="*/ 53975 h 34"/>
                  <a:gd name="T26" fmla="*/ 11112 w 31"/>
                  <a:gd name="T27" fmla="*/ 47625 h 34"/>
                  <a:gd name="T28" fmla="*/ 6350 w 31"/>
                  <a:gd name="T29" fmla="*/ 42863 h 34"/>
                  <a:gd name="T30" fmla="*/ 6350 w 31"/>
                  <a:gd name="T31" fmla="*/ 42863 h 34"/>
                  <a:gd name="T32" fmla="*/ 0 w 31"/>
                  <a:gd name="T33" fmla="*/ 36513 h 34"/>
                  <a:gd name="T34" fmla="*/ 0 w 31"/>
                  <a:gd name="T35" fmla="*/ 3175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4"/>
                  <a:gd name="T56" fmla="*/ 31 w 31"/>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4" extrusionOk="0">
                    <a:moveTo>
                      <a:pt x="0" y="20"/>
                    </a:moveTo>
                    <a:lnTo>
                      <a:pt x="31" y="20"/>
                    </a:lnTo>
                    <a:lnTo>
                      <a:pt x="31" y="23"/>
                    </a:lnTo>
                    <a:lnTo>
                      <a:pt x="27" y="27"/>
                    </a:lnTo>
                    <a:lnTo>
                      <a:pt x="24" y="30"/>
                    </a:lnTo>
                    <a:lnTo>
                      <a:pt x="24" y="34"/>
                    </a:lnTo>
                    <a:lnTo>
                      <a:pt x="20" y="34"/>
                    </a:lnTo>
                    <a:lnTo>
                      <a:pt x="17" y="34"/>
                    </a:lnTo>
                    <a:lnTo>
                      <a:pt x="14" y="34"/>
                    </a:lnTo>
                    <a:lnTo>
                      <a:pt x="10" y="34"/>
                    </a:lnTo>
                    <a:lnTo>
                      <a:pt x="7" y="34"/>
                    </a:lnTo>
                    <a:lnTo>
                      <a:pt x="7" y="30"/>
                    </a:lnTo>
                    <a:lnTo>
                      <a:pt x="4" y="27"/>
                    </a:lnTo>
                    <a:lnTo>
                      <a:pt x="0" y="23"/>
                    </a:lnTo>
                    <a:lnTo>
                      <a:pt x="0"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69" name="Shape 1479"/>
              <p:cNvSpPr>
                <a:spLocks/>
              </p:cNvSpPr>
              <p:nvPr/>
            </p:nvSpPr>
            <p:spPr bwMode="auto">
              <a:xfrm>
                <a:off x="3984625" y="3816350"/>
                <a:ext cx="49212" cy="53975"/>
              </a:xfrm>
              <a:custGeom>
                <a:avLst/>
                <a:gdLst>
                  <a:gd name="T0" fmla="*/ 0 w 31"/>
                  <a:gd name="T1" fmla="*/ 31750 h 34"/>
                  <a:gd name="T2" fmla="*/ 49212 w 31"/>
                  <a:gd name="T3" fmla="*/ 31750 h 34"/>
                  <a:gd name="T4" fmla="*/ 49212 w 31"/>
                  <a:gd name="T5" fmla="*/ 38100 h 34"/>
                  <a:gd name="T6" fmla="*/ 42862 w 31"/>
                  <a:gd name="T7" fmla="*/ 42863 h 34"/>
                  <a:gd name="T8" fmla="*/ 42862 w 31"/>
                  <a:gd name="T9" fmla="*/ 42863 h 34"/>
                  <a:gd name="T10" fmla="*/ 38100 w 31"/>
                  <a:gd name="T11" fmla="*/ 47625 h 34"/>
                  <a:gd name="T12" fmla="*/ 38100 w 31"/>
                  <a:gd name="T13" fmla="*/ 47625 h 34"/>
                  <a:gd name="T14" fmla="*/ 31750 w 31"/>
                  <a:gd name="T15" fmla="*/ 53975 h 34"/>
                  <a:gd name="T16" fmla="*/ 26987 w 31"/>
                  <a:gd name="T17" fmla="*/ 53975 h 34"/>
                  <a:gd name="T18" fmla="*/ 22225 w 31"/>
                  <a:gd name="T19" fmla="*/ 53975 h 34"/>
                  <a:gd name="T20" fmla="*/ 22225 w 31"/>
                  <a:gd name="T21" fmla="*/ 53975 h 34"/>
                  <a:gd name="T22" fmla="*/ 15875 w 31"/>
                  <a:gd name="T23" fmla="*/ 53975 h 34"/>
                  <a:gd name="T24" fmla="*/ 11112 w 31"/>
                  <a:gd name="T25" fmla="*/ 47625 h 34"/>
                  <a:gd name="T26" fmla="*/ 11112 w 31"/>
                  <a:gd name="T27" fmla="*/ 47625 h 34"/>
                  <a:gd name="T28" fmla="*/ 6350 w 31"/>
                  <a:gd name="T29" fmla="*/ 42863 h 34"/>
                  <a:gd name="T30" fmla="*/ 6350 w 31"/>
                  <a:gd name="T31" fmla="*/ 42863 h 34"/>
                  <a:gd name="T32" fmla="*/ 0 w 31"/>
                  <a:gd name="T33" fmla="*/ 38100 h 34"/>
                  <a:gd name="T34" fmla="*/ 0 w 31"/>
                  <a:gd name="T35" fmla="*/ 3175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4"/>
                  <a:gd name="T56" fmla="*/ 31 w 31"/>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4" extrusionOk="0">
                    <a:moveTo>
                      <a:pt x="0" y="20"/>
                    </a:moveTo>
                    <a:lnTo>
                      <a:pt x="31" y="20"/>
                    </a:lnTo>
                    <a:lnTo>
                      <a:pt x="31" y="24"/>
                    </a:lnTo>
                    <a:lnTo>
                      <a:pt x="27" y="27"/>
                    </a:lnTo>
                    <a:lnTo>
                      <a:pt x="24" y="30"/>
                    </a:lnTo>
                    <a:lnTo>
                      <a:pt x="20" y="34"/>
                    </a:lnTo>
                    <a:lnTo>
                      <a:pt x="17" y="34"/>
                    </a:lnTo>
                    <a:lnTo>
                      <a:pt x="14" y="34"/>
                    </a:lnTo>
                    <a:lnTo>
                      <a:pt x="10" y="34"/>
                    </a:lnTo>
                    <a:lnTo>
                      <a:pt x="7" y="30"/>
                    </a:lnTo>
                    <a:lnTo>
                      <a:pt x="4" y="27"/>
                    </a:lnTo>
                    <a:lnTo>
                      <a:pt x="0" y="24"/>
                    </a:lnTo>
                    <a:lnTo>
                      <a:pt x="0"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70" name="Shape 1480"/>
              <p:cNvSpPr>
                <a:spLocks/>
              </p:cNvSpPr>
              <p:nvPr/>
            </p:nvSpPr>
            <p:spPr bwMode="auto">
              <a:xfrm>
                <a:off x="3984625" y="3800475"/>
                <a:ext cx="49212" cy="58736"/>
              </a:xfrm>
              <a:custGeom>
                <a:avLst/>
                <a:gdLst>
                  <a:gd name="T0" fmla="*/ 0 w 31"/>
                  <a:gd name="T1" fmla="*/ 38099 h 37"/>
                  <a:gd name="T2" fmla="*/ 49212 w 31"/>
                  <a:gd name="T3" fmla="*/ 38099 h 37"/>
                  <a:gd name="T4" fmla="*/ 49212 w 31"/>
                  <a:gd name="T5" fmla="*/ 42861 h 37"/>
                  <a:gd name="T6" fmla="*/ 42862 w 31"/>
                  <a:gd name="T7" fmla="*/ 47624 h 37"/>
                  <a:gd name="T8" fmla="*/ 42862 w 31"/>
                  <a:gd name="T9" fmla="*/ 47624 h 37"/>
                  <a:gd name="T10" fmla="*/ 38100 w 31"/>
                  <a:gd name="T11" fmla="*/ 53974 h 37"/>
                  <a:gd name="T12" fmla="*/ 38100 w 31"/>
                  <a:gd name="T13" fmla="*/ 53974 h 37"/>
                  <a:gd name="T14" fmla="*/ 31750 w 31"/>
                  <a:gd name="T15" fmla="*/ 58736 h 37"/>
                  <a:gd name="T16" fmla="*/ 26987 w 31"/>
                  <a:gd name="T17" fmla="*/ 58736 h 37"/>
                  <a:gd name="T18" fmla="*/ 22225 w 31"/>
                  <a:gd name="T19" fmla="*/ 58736 h 37"/>
                  <a:gd name="T20" fmla="*/ 22225 w 31"/>
                  <a:gd name="T21" fmla="*/ 58736 h 37"/>
                  <a:gd name="T22" fmla="*/ 15875 w 31"/>
                  <a:gd name="T23" fmla="*/ 58736 h 37"/>
                  <a:gd name="T24" fmla="*/ 11112 w 31"/>
                  <a:gd name="T25" fmla="*/ 53974 h 37"/>
                  <a:gd name="T26" fmla="*/ 11112 w 31"/>
                  <a:gd name="T27" fmla="*/ 53974 h 37"/>
                  <a:gd name="T28" fmla="*/ 6350 w 31"/>
                  <a:gd name="T29" fmla="*/ 47624 h 37"/>
                  <a:gd name="T30" fmla="*/ 6350 w 31"/>
                  <a:gd name="T31" fmla="*/ 47624 h 37"/>
                  <a:gd name="T32" fmla="*/ 0 w 31"/>
                  <a:gd name="T33" fmla="*/ 42861 h 37"/>
                  <a:gd name="T34" fmla="*/ 0 w 31"/>
                  <a:gd name="T35" fmla="*/ 38099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0" y="24"/>
                    </a:moveTo>
                    <a:lnTo>
                      <a:pt x="31" y="24"/>
                    </a:lnTo>
                    <a:lnTo>
                      <a:pt x="31" y="27"/>
                    </a:lnTo>
                    <a:lnTo>
                      <a:pt x="27" y="30"/>
                    </a:lnTo>
                    <a:lnTo>
                      <a:pt x="24" y="34"/>
                    </a:lnTo>
                    <a:lnTo>
                      <a:pt x="20" y="37"/>
                    </a:lnTo>
                    <a:lnTo>
                      <a:pt x="17" y="37"/>
                    </a:lnTo>
                    <a:lnTo>
                      <a:pt x="14" y="37"/>
                    </a:lnTo>
                    <a:lnTo>
                      <a:pt x="10" y="37"/>
                    </a:lnTo>
                    <a:lnTo>
                      <a:pt x="7" y="34"/>
                    </a:lnTo>
                    <a:lnTo>
                      <a:pt x="4" y="30"/>
                    </a:lnTo>
                    <a:lnTo>
                      <a:pt x="0" y="27"/>
                    </a:lnTo>
                    <a:lnTo>
                      <a:pt x="0" y="2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71" name="Shape 1481"/>
              <p:cNvSpPr>
                <a:spLocks/>
              </p:cNvSpPr>
              <p:nvPr/>
            </p:nvSpPr>
            <p:spPr bwMode="auto">
              <a:xfrm>
                <a:off x="3984625" y="3789362"/>
                <a:ext cx="49212" cy="58736"/>
              </a:xfrm>
              <a:custGeom>
                <a:avLst/>
                <a:gdLst>
                  <a:gd name="T0" fmla="*/ 0 w 31"/>
                  <a:gd name="T1" fmla="*/ 38099 h 37"/>
                  <a:gd name="T2" fmla="*/ 49212 w 31"/>
                  <a:gd name="T3" fmla="*/ 38099 h 37"/>
                  <a:gd name="T4" fmla="*/ 49212 w 31"/>
                  <a:gd name="T5" fmla="*/ 38099 h 37"/>
                  <a:gd name="T6" fmla="*/ 42862 w 31"/>
                  <a:gd name="T7" fmla="*/ 42861 h 37"/>
                  <a:gd name="T8" fmla="*/ 42862 w 31"/>
                  <a:gd name="T9" fmla="*/ 49211 h 37"/>
                  <a:gd name="T10" fmla="*/ 38100 w 31"/>
                  <a:gd name="T11" fmla="*/ 49211 h 37"/>
                  <a:gd name="T12" fmla="*/ 38100 w 31"/>
                  <a:gd name="T13" fmla="*/ 53974 h 37"/>
                  <a:gd name="T14" fmla="*/ 31750 w 31"/>
                  <a:gd name="T15" fmla="*/ 53974 h 37"/>
                  <a:gd name="T16" fmla="*/ 26987 w 31"/>
                  <a:gd name="T17" fmla="*/ 58736 h 37"/>
                  <a:gd name="T18" fmla="*/ 22225 w 31"/>
                  <a:gd name="T19" fmla="*/ 58736 h 37"/>
                  <a:gd name="T20" fmla="*/ 22225 w 31"/>
                  <a:gd name="T21" fmla="*/ 58736 h 37"/>
                  <a:gd name="T22" fmla="*/ 15875 w 31"/>
                  <a:gd name="T23" fmla="*/ 53974 h 37"/>
                  <a:gd name="T24" fmla="*/ 11112 w 31"/>
                  <a:gd name="T25" fmla="*/ 53974 h 37"/>
                  <a:gd name="T26" fmla="*/ 11112 w 31"/>
                  <a:gd name="T27" fmla="*/ 49211 h 37"/>
                  <a:gd name="T28" fmla="*/ 6350 w 31"/>
                  <a:gd name="T29" fmla="*/ 49211 h 37"/>
                  <a:gd name="T30" fmla="*/ 6350 w 31"/>
                  <a:gd name="T31" fmla="*/ 42861 h 37"/>
                  <a:gd name="T32" fmla="*/ 0 w 31"/>
                  <a:gd name="T33" fmla="*/ 38099 h 37"/>
                  <a:gd name="T34" fmla="*/ 0 w 31"/>
                  <a:gd name="T35" fmla="*/ 38099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0" y="24"/>
                    </a:moveTo>
                    <a:lnTo>
                      <a:pt x="31" y="24"/>
                    </a:lnTo>
                    <a:lnTo>
                      <a:pt x="27" y="27"/>
                    </a:lnTo>
                    <a:lnTo>
                      <a:pt x="27" y="31"/>
                    </a:lnTo>
                    <a:lnTo>
                      <a:pt x="24" y="31"/>
                    </a:lnTo>
                    <a:lnTo>
                      <a:pt x="24" y="34"/>
                    </a:lnTo>
                    <a:lnTo>
                      <a:pt x="20" y="34"/>
                    </a:lnTo>
                    <a:lnTo>
                      <a:pt x="17" y="37"/>
                    </a:lnTo>
                    <a:lnTo>
                      <a:pt x="14" y="37"/>
                    </a:lnTo>
                    <a:lnTo>
                      <a:pt x="10" y="34"/>
                    </a:lnTo>
                    <a:lnTo>
                      <a:pt x="7" y="34"/>
                    </a:lnTo>
                    <a:lnTo>
                      <a:pt x="7" y="31"/>
                    </a:lnTo>
                    <a:lnTo>
                      <a:pt x="4" y="31"/>
                    </a:lnTo>
                    <a:lnTo>
                      <a:pt x="4" y="27"/>
                    </a:lnTo>
                    <a:lnTo>
                      <a:pt x="0" y="2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72" name="Shape 1482"/>
              <p:cNvSpPr>
                <a:spLocks/>
              </p:cNvSpPr>
              <p:nvPr/>
            </p:nvSpPr>
            <p:spPr bwMode="auto">
              <a:xfrm>
                <a:off x="3984625" y="3779837"/>
                <a:ext cx="49212" cy="58736"/>
              </a:xfrm>
              <a:custGeom>
                <a:avLst/>
                <a:gdLst>
                  <a:gd name="T0" fmla="*/ 0 w 31"/>
                  <a:gd name="T1" fmla="*/ 31749 h 37"/>
                  <a:gd name="T2" fmla="*/ 49212 w 31"/>
                  <a:gd name="T3" fmla="*/ 31749 h 37"/>
                  <a:gd name="T4" fmla="*/ 49212 w 31"/>
                  <a:gd name="T5" fmla="*/ 36512 h 37"/>
                  <a:gd name="T6" fmla="*/ 42862 w 31"/>
                  <a:gd name="T7" fmla="*/ 42861 h 37"/>
                  <a:gd name="T8" fmla="*/ 42862 w 31"/>
                  <a:gd name="T9" fmla="*/ 47624 h 37"/>
                  <a:gd name="T10" fmla="*/ 38100 w 31"/>
                  <a:gd name="T11" fmla="*/ 47624 h 37"/>
                  <a:gd name="T12" fmla="*/ 38100 w 31"/>
                  <a:gd name="T13" fmla="*/ 52386 h 37"/>
                  <a:gd name="T14" fmla="*/ 31750 w 31"/>
                  <a:gd name="T15" fmla="*/ 52386 h 37"/>
                  <a:gd name="T16" fmla="*/ 26987 w 31"/>
                  <a:gd name="T17" fmla="*/ 58736 h 37"/>
                  <a:gd name="T18" fmla="*/ 22225 w 31"/>
                  <a:gd name="T19" fmla="*/ 58736 h 37"/>
                  <a:gd name="T20" fmla="*/ 22225 w 31"/>
                  <a:gd name="T21" fmla="*/ 58736 h 37"/>
                  <a:gd name="T22" fmla="*/ 15875 w 31"/>
                  <a:gd name="T23" fmla="*/ 52386 h 37"/>
                  <a:gd name="T24" fmla="*/ 11112 w 31"/>
                  <a:gd name="T25" fmla="*/ 52386 h 37"/>
                  <a:gd name="T26" fmla="*/ 11112 w 31"/>
                  <a:gd name="T27" fmla="*/ 47624 h 37"/>
                  <a:gd name="T28" fmla="*/ 6350 w 31"/>
                  <a:gd name="T29" fmla="*/ 47624 h 37"/>
                  <a:gd name="T30" fmla="*/ 6350 w 31"/>
                  <a:gd name="T31" fmla="*/ 42861 h 37"/>
                  <a:gd name="T32" fmla="*/ 0 w 31"/>
                  <a:gd name="T33" fmla="*/ 36512 h 37"/>
                  <a:gd name="T34" fmla="*/ 0 w 31"/>
                  <a:gd name="T35" fmla="*/ 31749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0" y="20"/>
                    </a:moveTo>
                    <a:lnTo>
                      <a:pt x="31" y="20"/>
                    </a:lnTo>
                    <a:lnTo>
                      <a:pt x="31" y="23"/>
                    </a:lnTo>
                    <a:lnTo>
                      <a:pt x="27" y="27"/>
                    </a:lnTo>
                    <a:lnTo>
                      <a:pt x="27" y="30"/>
                    </a:lnTo>
                    <a:lnTo>
                      <a:pt x="24" y="30"/>
                    </a:lnTo>
                    <a:lnTo>
                      <a:pt x="24" y="33"/>
                    </a:lnTo>
                    <a:lnTo>
                      <a:pt x="20" y="33"/>
                    </a:lnTo>
                    <a:lnTo>
                      <a:pt x="17" y="37"/>
                    </a:lnTo>
                    <a:lnTo>
                      <a:pt x="14" y="37"/>
                    </a:lnTo>
                    <a:lnTo>
                      <a:pt x="10" y="33"/>
                    </a:lnTo>
                    <a:lnTo>
                      <a:pt x="7" y="33"/>
                    </a:lnTo>
                    <a:lnTo>
                      <a:pt x="7" y="30"/>
                    </a:lnTo>
                    <a:lnTo>
                      <a:pt x="4" y="30"/>
                    </a:lnTo>
                    <a:lnTo>
                      <a:pt x="4" y="27"/>
                    </a:lnTo>
                    <a:lnTo>
                      <a:pt x="0" y="23"/>
                    </a:lnTo>
                    <a:lnTo>
                      <a:pt x="0"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73" name="Shape 1483"/>
              <p:cNvSpPr>
                <a:spLocks/>
              </p:cNvSpPr>
              <p:nvPr/>
            </p:nvSpPr>
            <p:spPr bwMode="auto">
              <a:xfrm>
                <a:off x="3984625" y="3768725"/>
                <a:ext cx="49212" cy="58736"/>
              </a:xfrm>
              <a:custGeom>
                <a:avLst/>
                <a:gdLst>
                  <a:gd name="T0" fmla="*/ 0 w 31"/>
                  <a:gd name="T1" fmla="*/ 31749 h 37"/>
                  <a:gd name="T2" fmla="*/ 49212 w 31"/>
                  <a:gd name="T3" fmla="*/ 31749 h 37"/>
                  <a:gd name="T4" fmla="*/ 49212 w 31"/>
                  <a:gd name="T5" fmla="*/ 36512 h 37"/>
                  <a:gd name="T6" fmla="*/ 42862 w 31"/>
                  <a:gd name="T7" fmla="*/ 42861 h 37"/>
                  <a:gd name="T8" fmla="*/ 42862 w 31"/>
                  <a:gd name="T9" fmla="*/ 47624 h 37"/>
                  <a:gd name="T10" fmla="*/ 38100 w 31"/>
                  <a:gd name="T11" fmla="*/ 47624 h 37"/>
                  <a:gd name="T12" fmla="*/ 38100 w 31"/>
                  <a:gd name="T13" fmla="*/ 53974 h 37"/>
                  <a:gd name="T14" fmla="*/ 31750 w 31"/>
                  <a:gd name="T15" fmla="*/ 53974 h 37"/>
                  <a:gd name="T16" fmla="*/ 26987 w 31"/>
                  <a:gd name="T17" fmla="*/ 53974 h 37"/>
                  <a:gd name="T18" fmla="*/ 22225 w 31"/>
                  <a:gd name="T19" fmla="*/ 58736 h 37"/>
                  <a:gd name="T20" fmla="*/ 22225 w 31"/>
                  <a:gd name="T21" fmla="*/ 53974 h 37"/>
                  <a:gd name="T22" fmla="*/ 15875 w 31"/>
                  <a:gd name="T23" fmla="*/ 53974 h 37"/>
                  <a:gd name="T24" fmla="*/ 11112 w 31"/>
                  <a:gd name="T25" fmla="*/ 53974 h 37"/>
                  <a:gd name="T26" fmla="*/ 11112 w 31"/>
                  <a:gd name="T27" fmla="*/ 47624 h 37"/>
                  <a:gd name="T28" fmla="*/ 6350 w 31"/>
                  <a:gd name="T29" fmla="*/ 47624 h 37"/>
                  <a:gd name="T30" fmla="*/ 6350 w 31"/>
                  <a:gd name="T31" fmla="*/ 42861 h 37"/>
                  <a:gd name="T32" fmla="*/ 0 w 31"/>
                  <a:gd name="T33" fmla="*/ 36512 h 37"/>
                  <a:gd name="T34" fmla="*/ 0 w 31"/>
                  <a:gd name="T35" fmla="*/ 31749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0" y="20"/>
                    </a:moveTo>
                    <a:lnTo>
                      <a:pt x="31" y="20"/>
                    </a:lnTo>
                    <a:lnTo>
                      <a:pt x="31" y="23"/>
                    </a:lnTo>
                    <a:lnTo>
                      <a:pt x="27" y="27"/>
                    </a:lnTo>
                    <a:lnTo>
                      <a:pt x="27" y="30"/>
                    </a:lnTo>
                    <a:lnTo>
                      <a:pt x="24" y="30"/>
                    </a:lnTo>
                    <a:lnTo>
                      <a:pt x="24" y="34"/>
                    </a:lnTo>
                    <a:lnTo>
                      <a:pt x="20" y="34"/>
                    </a:lnTo>
                    <a:lnTo>
                      <a:pt x="17" y="34"/>
                    </a:lnTo>
                    <a:lnTo>
                      <a:pt x="14" y="37"/>
                    </a:lnTo>
                    <a:lnTo>
                      <a:pt x="14" y="34"/>
                    </a:lnTo>
                    <a:lnTo>
                      <a:pt x="10" y="34"/>
                    </a:lnTo>
                    <a:lnTo>
                      <a:pt x="7" y="34"/>
                    </a:lnTo>
                    <a:lnTo>
                      <a:pt x="7" y="30"/>
                    </a:lnTo>
                    <a:lnTo>
                      <a:pt x="4" y="30"/>
                    </a:lnTo>
                    <a:lnTo>
                      <a:pt x="4" y="27"/>
                    </a:lnTo>
                    <a:lnTo>
                      <a:pt x="0" y="23"/>
                    </a:lnTo>
                    <a:lnTo>
                      <a:pt x="0"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74" name="Shape 1484"/>
              <p:cNvSpPr>
                <a:spLocks/>
              </p:cNvSpPr>
              <p:nvPr/>
            </p:nvSpPr>
            <p:spPr bwMode="auto">
              <a:xfrm>
                <a:off x="3984625" y="3757612"/>
                <a:ext cx="49212" cy="53975"/>
              </a:xfrm>
              <a:custGeom>
                <a:avLst/>
                <a:gdLst>
                  <a:gd name="T0" fmla="*/ 0 w 31"/>
                  <a:gd name="T1" fmla="*/ 31750 h 34"/>
                  <a:gd name="T2" fmla="*/ 49212 w 31"/>
                  <a:gd name="T3" fmla="*/ 31750 h 34"/>
                  <a:gd name="T4" fmla="*/ 49212 w 31"/>
                  <a:gd name="T5" fmla="*/ 38100 h 34"/>
                  <a:gd name="T6" fmla="*/ 42862 w 31"/>
                  <a:gd name="T7" fmla="*/ 42863 h 34"/>
                  <a:gd name="T8" fmla="*/ 42862 w 31"/>
                  <a:gd name="T9" fmla="*/ 47625 h 34"/>
                  <a:gd name="T10" fmla="*/ 38100 w 31"/>
                  <a:gd name="T11" fmla="*/ 47625 h 34"/>
                  <a:gd name="T12" fmla="*/ 38100 w 31"/>
                  <a:gd name="T13" fmla="*/ 53975 h 34"/>
                  <a:gd name="T14" fmla="*/ 31750 w 31"/>
                  <a:gd name="T15" fmla="*/ 53975 h 34"/>
                  <a:gd name="T16" fmla="*/ 26987 w 31"/>
                  <a:gd name="T17" fmla="*/ 53975 h 34"/>
                  <a:gd name="T18" fmla="*/ 22225 w 31"/>
                  <a:gd name="T19" fmla="*/ 53975 h 34"/>
                  <a:gd name="T20" fmla="*/ 22225 w 31"/>
                  <a:gd name="T21" fmla="*/ 53975 h 34"/>
                  <a:gd name="T22" fmla="*/ 15875 w 31"/>
                  <a:gd name="T23" fmla="*/ 53975 h 34"/>
                  <a:gd name="T24" fmla="*/ 11112 w 31"/>
                  <a:gd name="T25" fmla="*/ 53975 h 34"/>
                  <a:gd name="T26" fmla="*/ 11112 w 31"/>
                  <a:gd name="T27" fmla="*/ 47625 h 34"/>
                  <a:gd name="T28" fmla="*/ 6350 w 31"/>
                  <a:gd name="T29" fmla="*/ 47625 h 34"/>
                  <a:gd name="T30" fmla="*/ 6350 w 31"/>
                  <a:gd name="T31" fmla="*/ 42863 h 34"/>
                  <a:gd name="T32" fmla="*/ 0 w 31"/>
                  <a:gd name="T33" fmla="*/ 38100 h 34"/>
                  <a:gd name="T34" fmla="*/ 0 w 31"/>
                  <a:gd name="T35" fmla="*/ 3175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4"/>
                  <a:gd name="T56" fmla="*/ 31 w 31"/>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4" extrusionOk="0">
                    <a:moveTo>
                      <a:pt x="0" y="20"/>
                    </a:moveTo>
                    <a:lnTo>
                      <a:pt x="31" y="20"/>
                    </a:lnTo>
                    <a:lnTo>
                      <a:pt x="31" y="24"/>
                    </a:lnTo>
                    <a:lnTo>
                      <a:pt x="27" y="27"/>
                    </a:lnTo>
                    <a:lnTo>
                      <a:pt x="27" y="30"/>
                    </a:lnTo>
                    <a:lnTo>
                      <a:pt x="24" y="30"/>
                    </a:lnTo>
                    <a:lnTo>
                      <a:pt x="24" y="34"/>
                    </a:lnTo>
                    <a:lnTo>
                      <a:pt x="20" y="34"/>
                    </a:lnTo>
                    <a:lnTo>
                      <a:pt x="17" y="34"/>
                    </a:lnTo>
                    <a:lnTo>
                      <a:pt x="14" y="34"/>
                    </a:lnTo>
                    <a:lnTo>
                      <a:pt x="10" y="34"/>
                    </a:lnTo>
                    <a:lnTo>
                      <a:pt x="7" y="34"/>
                    </a:lnTo>
                    <a:lnTo>
                      <a:pt x="7" y="30"/>
                    </a:lnTo>
                    <a:lnTo>
                      <a:pt x="4" y="30"/>
                    </a:lnTo>
                    <a:lnTo>
                      <a:pt x="4" y="27"/>
                    </a:lnTo>
                    <a:lnTo>
                      <a:pt x="0" y="24"/>
                    </a:lnTo>
                    <a:lnTo>
                      <a:pt x="0"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75" name="Shape 1485"/>
              <p:cNvSpPr>
                <a:spLocks/>
              </p:cNvSpPr>
              <p:nvPr/>
            </p:nvSpPr>
            <p:spPr bwMode="auto">
              <a:xfrm>
                <a:off x="3984625" y="3746500"/>
                <a:ext cx="49212" cy="53975"/>
              </a:xfrm>
              <a:custGeom>
                <a:avLst/>
                <a:gdLst>
                  <a:gd name="T0" fmla="*/ 0 w 31"/>
                  <a:gd name="T1" fmla="*/ 33338 h 34"/>
                  <a:gd name="T2" fmla="*/ 49212 w 31"/>
                  <a:gd name="T3" fmla="*/ 33338 h 34"/>
                  <a:gd name="T4" fmla="*/ 49212 w 31"/>
                  <a:gd name="T5" fmla="*/ 38100 h 34"/>
                  <a:gd name="T6" fmla="*/ 42862 w 31"/>
                  <a:gd name="T7" fmla="*/ 38100 h 34"/>
                  <a:gd name="T8" fmla="*/ 42862 w 31"/>
                  <a:gd name="T9" fmla="*/ 42863 h 34"/>
                  <a:gd name="T10" fmla="*/ 38100 w 31"/>
                  <a:gd name="T11" fmla="*/ 49213 h 34"/>
                  <a:gd name="T12" fmla="*/ 38100 w 31"/>
                  <a:gd name="T13" fmla="*/ 49213 h 34"/>
                  <a:gd name="T14" fmla="*/ 31750 w 31"/>
                  <a:gd name="T15" fmla="*/ 53975 h 34"/>
                  <a:gd name="T16" fmla="*/ 26987 w 31"/>
                  <a:gd name="T17" fmla="*/ 53975 h 34"/>
                  <a:gd name="T18" fmla="*/ 22225 w 31"/>
                  <a:gd name="T19" fmla="*/ 53975 h 34"/>
                  <a:gd name="T20" fmla="*/ 22225 w 31"/>
                  <a:gd name="T21" fmla="*/ 53975 h 34"/>
                  <a:gd name="T22" fmla="*/ 15875 w 31"/>
                  <a:gd name="T23" fmla="*/ 53975 h 34"/>
                  <a:gd name="T24" fmla="*/ 11112 w 31"/>
                  <a:gd name="T25" fmla="*/ 49213 h 34"/>
                  <a:gd name="T26" fmla="*/ 11112 w 31"/>
                  <a:gd name="T27" fmla="*/ 49213 h 34"/>
                  <a:gd name="T28" fmla="*/ 6350 w 31"/>
                  <a:gd name="T29" fmla="*/ 42863 h 34"/>
                  <a:gd name="T30" fmla="*/ 6350 w 31"/>
                  <a:gd name="T31" fmla="*/ 38100 h 34"/>
                  <a:gd name="T32" fmla="*/ 0 w 31"/>
                  <a:gd name="T33" fmla="*/ 38100 h 34"/>
                  <a:gd name="T34" fmla="*/ 0 w 31"/>
                  <a:gd name="T35" fmla="*/ 33338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4"/>
                  <a:gd name="T56" fmla="*/ 31 w 31"/>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4" extrusionOk="0">
                    <a:moveTo>
                      <a:pt x="0" y="21"/>
                    </a:moveTo>
                    <a:lnTo>
                      <a:pt x="31" y="21"/>
                    </a:lnTo>
                    <a:lnTo>
                      <a:pt x="31" y="24"/>
                    </a:lnTo>
                    <a:lnTo>
                      <a:pt x="27" y="24"/>
                    </a:lnTo>
                    <a:lnTo>
                      <a:pt x="27" y="27"/>
                    </a:lnTo>
                    <a:lnTo>
                      <a:pt x="24" y="31"/>
                    </a:lnTo>
                    <a:lnTo>
                      <a:pt x="20" y="34"/>
                    </a:lnTo>
                    <a:lnTo>
                      <a:pt x="17" y="34"/>
                    </a:lnTo>
                    <a:lnTo>
                      <a:pt x="14" y="34"/>
                    </a:lnTo>
                    <a:lnTo>
                      <a:pt x="10" y="34"/>
                    </a:lnTo>
                    <a:lnTo>
                      <a:pt x="7" y="31"/>
                    </a:lnTo>
                    <a:lnTo>
                      <a:pt x="4" y="27"/>
                    </a:lnTo>
                    <a:lnTo>
                      <a:pt x="4" y="24"/>
                    </a:lnTo>
                    <a:lnTo>
                      <a:pt x="0" y="24"/>
                    </a:lnTo>
                    <a:lnTo>
                      <a:pt x="0" y="21"/>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76" name="Shape 1486"/>
              <p:cNvSpPr>
                <a:spLocks/>
              </p:cNvSpPr>
              <p:nvPr/>
            </p:nvSpPr>
            <p:spPr bwMode="auto">
              <a:xfrm>
                <a:off x="3984625" y="3736975"/>
                <a:ext cx="49212" cy="52386"/>
              </a:xfrm>
              <a:custGeom>
                <a:avLst/>
                <a:gdLst>
                  <a:gd name="T0" fmla="*/ 0 w 31"/>
                  <a:gd name="T1" fmla="*/ 31749 h 33"/>
                  <a:gd name="T2" fmla="*/ 49212 w 31"/>
                  <a:gd name="T3" fmla="*/ 31749 h 33"/>
                  <a:gd name="T4" fmla="*/ 49212 w 31"/>
                  <a:gd name="T5" fmla="*/ 36511 h 33"/>
                  <a:gd name="T6" fmla="*/ 42862 w 31"/>
                  <a:gd name="T7" fmla="*/ 36511 h 33"/>
                  <a:gd name="T8" fmla="*/ 42862 w 31"/>
                  <a:gd name="T9" fmla="*/ 42861 h 33"/>
                  <a:gd name="T10" fmla="*/ 38100 w 31"/>
                  <a:gd name="T11" fmla="*/ 47624 h 33"/>
                  <a:gd name="T12" fmla="*/ 38100 w 31"/>
                  <a:gd name="T13" fmla="*/ 47624 h 33"/>
                  <a:gd name="T14" fmla="*/ 31750 w 31"/>
                  <a:gd name="T15" fmla="*/ 52386 h 33"/>
                  <a:gd name="T16" fmla="*/ 26987 w 31"/>
                  <a:gd name="T17" fmla="*/ 52386 h 33"/>
                  <a:gd name="T18" fmla="*/ 22225 w 31"/>
                  <a:gd name="T19" fmla="*/ 52386 h 33"/>
                  <a:gd name="T20" fmla="*/ 22225 w 31"/>
                  <a:gd name="T21" fmla="*/ 52386 h 33"/>
                  <a:gd name="T22" fmla="*/ 15875 w 31"/>
                  <a:gd name="T23" fmla="*/ 52386 h 33"/>
                  <a:gd name="T24" fmla="*/ 11112 w 31"/>
                  <a:gd name="T25" fmla="*/ 47624 h 33"/>
                  <a:gd name="T26" fmla="*/ 11112 w 31"/>
                  <a:gd name="T27" fmla="*/ 47624 h 33"/>
                  <a:gd name="T28" fmla="*/ 6350 w 31"/>
                  <a:gd name="T29" fmla="*/ 42861 h 33"/>
                  <a:gd name="T30" fmla="*/ 6350 w 31"/>
                  <a:gd name="T31" fmla="*/ 36511 h 33"/>
                  <a:gd name="T32" fmla="*/ 0 w 31"/>
                  <a:gd name="T33" fmla="*/ 36511 h 33"/>
                  <a:gd name="T34" fmla="*/ 0 w 31"/>
                  <a:gd name="T35" fmla="*/ 31749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3"/>
                  <a:gd name="T56" fmla="*/ 31 w 31"/>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3" extrusionOk="0">
                    <a:moveTo>
                      <a:pt x="0" y="20"/>
                    </a:moveTo>
                    <a:lnTo>
                      <a:pt x="31" y="20"/>
                    </a:lnTo>
                    <a:lnTo>
                      <a:pt x="31" y="23"/>
                    </a:lnTo>
                    <a:lnTo>
                      <a:pt x="27" y="23"/>
                    </a:lnTo>
                    <a:lnTo>
                      <a:pt x="27" y="27"/>
                    </a:lnTo>
                    <a:lnTo>
                      <a:pt x="24" y="30"/>
                    </a:lnTo>
                    <a:lnTo>
                      <a:pt x="20" y="33"/>
                    </a:lnTo>
                    <a:lnTo>
                      <a:pt x="17" y="33"/>
                    </a:lnTo>
                    <a:lnTo>
                      <a:pt x="14" y="33"/>
                    </a:lnTo>
                    <a:lnTo>
                      <a:pt x="10" y="33"/>
                    </a:lnTo>
                    <a:lnTo>
                      <a:pt x="7" y="30"/>
                    </a:lnTo>
                    <a:lnTo>
                      <a:pt x="4" y="27"/>
                    </a:lnTo>
                    <a:lnTo>
                      <a:pt x="4" y="23"/>
                    </a:lnTo>
                    <a:lnTo>
                      <a:pt x="0" y="23"/>
                    </a:lnTo>
                    <a:lnTo>
                      <a:pt x="0"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77" name="Shape 1487"/>
              <p:cNvSpPr>
                <a:spLocks/>
              </p:cNvSpPr>
              <p:nvPr/>
            </p:nvSpPr>
            <p:spPr bwMode="auto">
              <a:xfrm>
                <a:off x="3984625" y="3721100"/>
                <a:ext cx="49212" cy="58736"/>
              </a:xfrm>
              <a:custGeom>
                <a:avLst/>
                <a:gdLst>
                  <a:gd name="T0" fmla="*/ 0 w 31"/>
                  <a:gd name="T1" fmla="*/ 36512 h 37"/>
                  <a:gd name="T2" fmla="*/ 49212 w 31"/>
                  <a:gd name="T3" fmla="*/ 36512 h 37"/>
                  <a:gd name="T4" fmla="*/ 49212 w 31"/>
                  <a:gd name="T5" fmla="*/ 42861 h 37"/>
                  <a:gd name="T6" fmla="*/ 42862 w 31"/>
                  <a:gd name="T7" fmla="*/ 42861 h 37"/>
                  <a:gd name="T8" fmla="*/ 42862 w 31"/>
                  <a:gd name="T9" fmla="*/ 47624 h 37"/>
                  <a:gd name="T10" fmla="*/ 38100 w 31"/>
                  <a:gd name="T11" fmla="*/ 52386 h 37"/>
                  <a:gd name="T12" fmla="*/ 38100 w 31"/>
                  <a:gd name="T13" fmla="*/ 52386 h 37"/>
                  <a:gd name="T14" fmla="*/ 31750 w 31"/>
                  <a:gd name="T15" fmla="*/ 58736 h 37"/>
                  <a:gd name="T16" fmla="*/ 26987 w 31"/>
                  <a:gd name="T17" fmla="*/ 58736 h 37"/>
                  <a:gd name="T18" fmla="*/ 22225 w 31"/>
                  <a:gd name="T19" fmla="*/ 58736 h 37"/>
                  <a:gd name="T20" fmla="*/ 22225 w 31"/>
                  <a:gd name="T21" fmla="*/ 58736 h 37"/>
                  <a:gd name="T22" fmla="*/ 15875 w 31"/>
                  <a:gd name="T23" fmla="*/ 58736 h 37"/>
                  <a:gd name="T24" fmla="*/ 11112 w 31"/>
                  <a:gd name="T25" fmla="*/ 52386 h 37"/>
                  <a:gd name="T26" fmla="*/ 11112 w 31"/>
                  <a:gd name="T27" fmla="*/ 52386 h 37"/>
                  <a:gd name="T28" fmla="*/ 6350 w 31"/>
                  <a:gd name="T29" fmla="*/ 47624 h 37"/>
                  <a:gd name="T30" fmla="*/ 6350 w 31"/>
                  <a:gd name="T31" fmla="*/ 42861 h 37"/>
                  <a:gd name="T32" fmla="*/ 0 w 31"/>
                  <a:gd name="T33" fmla="*/ 42861 h 37"/>
                  <a:gd name="T34" fmla="*/ 0 w 31"/>
                  <a:gd name="T35" fmla="*/ 36512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0" y="23"/>
                    </a:moveTo>
                    <a:lnTo>
                      <a:pt x="31" y="23"/>
                    </a:lnTo>
                    <a:lnTo>
                      <a:pt x="31" y="27"/>
                    </a:lnTo>
                    <a:lnTo>
                      <a:pt x="27" y="27"/>
                    </a:lnTo>
                    <a:lnTo>
                      <a:pt x="27" y="30"/>
                    </a:lnTo>
                    <a:lnTo>
                      <a:pt x="24" y="33"/>
                    </a:lnTo>
                    <a:lnTo>
                      <a:pt x="20" y="37"/>
                    </a:lnTo>
                    <a:lnTo>
                      <a:pt x="17" y="37"/>
                    </a:lnTo>
                    <a:lnTo>
                      <a:pt x="14" y="37"/>
                    </a:lnTo>
                    <a:lnTo>
                      <a:pt x="10" y="37"/>
                    </a:lnTo>
                    <a:lnTo>
                      <a:pt x="7" y="33"/>
                    </a:lnTo>
                    <a:lnTo>
                      <a:pt x="4" y="30"/>
                    </a:lnTo>
                    <a:lnTo>
                      <a:pt x="4" y="27"/>
                    </a:lnTo>
                    <a:lnTo>
                      <a:pt x="0" y="27"/>
                    </a:lnTo>
                    <a:lnTo>
                      <a:pt x="0" y="2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78" name="Shape 1488"/>
              <p:cNvSpPr>
                <a:spLocks/>
              </p:cNvSpPr>
              <p:nvPr/>
            </p:nvSpPr>
            <p:spPr bwMode="auto">
              <a:xfrm>
                <a:off x="3984625" y="3709987"/>
                <a:ext cx="49212" cy="53975"/>
              </a:xfrm>
              <a:custGeom>
                <a:avLst/>
                <a:gdLst>
                  <a:gd name="T0" fmla="*/ 0 w 31"/>
                  <a:gd name="T1" fmla="*/ 31750 h 34"/>
                  <a:gd name="T2" fmla="*/ 49212 w 31"/>
                  <a:gd name="T3" fmla="*/ 31750 h 34"/>
                  <a:gd name="T4" fmla="*/ 49212 w 31"/>
                  <a:gd name="T5" fmla="*/ 36513 h 34"/>
                  <a:gd name="T6" fmla="*/ 42862 w 31"/>
                  <a:gd name="T7" fmla="*/ 42863 h 34"/>
                  <a:gd name="T8" fmla="*/ 42862 w 31"/>
                  <a:gd name="T9" fmla="*/ 47625 h 34"/>
                  <a:gd name="T10" fmla="*/ 38100 w 31"/>
                  <a:gd name="T11" fmla="*/ 47625 h 34"/>
                  <a:gd name="T12" fmla="*/ 38100 w 31"/>
                  <a:gd name="T13" fmla="*/ 53975 h 34"/>
                  <a:gd name="T14" fmla="*/ 31750 w 31"/>
                  <a:gd name="T15" fmla="*/ 53975 h 34"/>
                  <a:gd name="T16" fmla="*/ 26987 w 31"/>
                  <a:gd name="T17" fmla="*/ 53975 h 34"/>
                  <a:gd name="T18" fmla="*/ 22225 w 31"/>
                  <a:gd name="T19" fmla="*/ 53975 h 34"/>
                  <a:gd name="T20" fmla="*/ 22225 w 31"/>
                  <a:gd name="T21" fmla="*/ 53975 h 34"/>
                  <a:gd name="T22" fmla="*/ 15875 w 31"/>
                  <a:gd name="T23" fmla="*/ 53975 h 34"/>
                  <a:gd name="T24" fmla="*/ 11112 w 31"/>
                  <a:gd name="T25" fmla="*/ 53975 h 34"/>
                  <a:gd name="T26" fmla="*/ 11112 w 31"/>
                  <a:gd name="T27" fmla="*/ 47625 h 34"/>
                  <a:gd name="T28" fmla="*/ 6350 w 31"/>
                  <a:gd name="T29" fmla="*/ 47625 h 34"/>
                  <a:gd name="T30" fmla="*/ 6350 w 31"/>
                  <a:gd name="T31" fmla="*/ 42863 h 34"/>
                  <a:gd name="T32" fmla="*/ 0 w 31"/>
                  <a:gd name="T33" fmla="*/ 36513 h 34"/>
                  <a:gd name="T34" fmla="*/ 0 w 31"/>
                  <a:gd name="T35" fmla="*/ 3175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4"/>
                  <a:gd name="T56" fmla="*/ 31 w 31"/>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4" extrusionOk="0">
                    <a:moveTo>
                      <a:pt x="0" y="20"/>
                    </a:moveTo>
                    <a:lnTo>
                      <a:pt x="31" y="20"/>
                    </a:lnTo>
                    <a:lnTo>
                      <a:pt x="31" y="23"/>
                    </a:lnTo>
                    <a:lnTo>
                      <a:pt x="27" y="27"/>
                    </a:lnTo>
                    <a:lnTo>
                      <a:pt x="27" y="30"/>
                    </a:lnTo>
                    <a:lnTo>
                      <a:pt x="24" y="30"/>
                    </a:lnTo>
                    <a:lnTo>
                      <a:pt x="24" y="34"/>
                    </a:lnTo>
                    <a:lnTo>
                      <a:pt x="20" y="34"/>
                    </a:lnTo>
                    <a:lnTo>
                      <a:pt x="17" y="34"/>
                    </a:lnTo>
                    <a:lnTo>
                      <a:pt x="14" y="34"/>
                    </a:lnTo>
                    <a:lnTo>
                      <a:pt x="10" y="34"/>
                    </a:lnTo>
                    <a:lnTo>
                      <a:pt x="7" y="34"/>
                    </a:lnTo>
                    <a:lnTo>
                      <a:pt x="7" y="30"/>
                    </a:lnTo>
                    <a:lnTo>
                      <a:pt x="4" y="30"/>
                    </a:lnTo>
                    <a:lnTo>
                      <a:pt x="4" y="27"/>
                    </a:lnTo>
                    <a:lnTo>
                      <a:pt x="0" y="23"/>
                    </a:lnTo>
                    <a:lnTo>
                      <a:pt x="0"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79" name="Shape 1489"/>
              <p:cNvSpPr>
                <a:spLocks/>
              </p:cNvSpPr>
              <p:nvPr/>
            </p:nvSpPr>
            <p:spPr bwMode="auto">
              <a:xfrm>
                <a:off x="3984625" y="3698875"/>
                <a:ext cx="49212" cy="53975"/>
              </a:xfrm>
              <a:custGeom>
                <a:avLst/>
                <a:gdLst>
                  <a:gd name="T0" fmla="*/ 0 w 31"/>
                  <a:gd name="T1" fmla="*/ 31750 h 34"/>
                  <a:gd name="T2" fmla="*/ 49212 w 31"/>
                  <a:gd name="T3" fmla="*/ 31750 h 34"/>
                  <a:gd name="T4" fmla="*/ 49212 w 31"/>
                  <a:gd name="T5" fmla="*/ 38100 h 34"/>
                  <a:gd name="T6" fmla="*/ 42862 w 31"/>
                  <a:gd name="T7" fmla="*/ 42863 h 34"/>
                  <a:gd name="T8" fmla="*/ 42862 w 31"/>
                  <a:gd name="T9" fmla="*/ 47625 h 34"/>
                  <a:gd name="T10" fmla="*/ 38100 w 31"/>
                  <a:gd name="T11" fmla="*/ 47625 h 34"/>
                  <a:gd name="T12" fmla="*/ 38100 w 31"/>
                  <a:gd name="T13" fmla="*/ 53975 h 34"/>
                  <a:gd name="T14" fmla="*/ 31750 w 31"/>
                  <a:gd name="T15" fmla="*/ 53975 h 34"/>
                  <a:gd name="T16" fmla="*/ 26987 w 31"/>
                  <a:gd name="T17" fmla="*/ 53975 h 34"/>
                  <a:gd name="T18" fmla="*/ 22225 w 31"/>
                  <a:gd name="T19" fmla="*/ 53975 h 34"/>
                  <a:gd name="T20" fmla="*/ 22225 w 31"/>
                  <a:gd name="T21" fmla="*/ 53975 h 34"/>
                  <a:gd name="T22" fmla="*/ 15875 w 31"/>
                  <a:gd name="T23" fmla="*/ 53975 h 34"/>
                  <a:gd name="T24" fmla="*/ 11112 w 31"/>
                  <a:gd name="T25" fmla="*/ 53975 h 34"/>
                  <a:gd name="T26" fmla="*/ 11112 w 31"/>
                  <a:gd name="T27" fmla="*/ 47625 h 34"/>
                  <a:gd name="T28" fmla="*/ 6350 w 31"/>
                  <a:gd name="T29" fmla="*/ 47625 h 34"/>
                  <a:gd name="T30" fmla="*/ 6350 w 31"/>
                  <a:gd name="T31" fmla="*/ 42863 h 34"/>
                  <a:gd name="T32" fmla="*/ 0 w 31"/>
                  <a:gd name="T33" fmla="*/ 38100 h 34"/>
                  <a:gd name="T34" fmla="*/ 0 w 31"/>
                  <a:gd name="T35" fmla="*/ 3175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4"/>
                  <a:gd name="T56" fmla="*/ 31 w 31"/>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4" extrusionOk="0">
                    <a:moveTo>
                      <a:pt x="0" y="20"/>
                    </a:moveTo>
                    <a:lnTo>
                      <a:pt x="31" y="20"/>
                    </a:lnTo>
                    <a:lnTo>
                      <a:pt x="31" y="24"/>
                    </a:lnTo>
                    <a:lnTo>
                      <a:pt x="27" y="27"/>
                    </a:lnTo>
                    <a:lnTo>
                      <a:pt x="27" y="30"/>
                    </a:lnTo>
                    <a:lnTo>
                      <a:pt x="24" y="30"/>
                    </a:lnTo>
                    <a:lnTo>
                      <a:pt x="24" y="34"/>
                    </a:lnTo>
                    <a:lnTo>
                      <a:pt x="20" y="34"/>
                    </a:lnTo>
                    <a:lnTo>
                      <a:pt x="17" y="34"/>
                    </a:lnTo>
                    <a:lnTo>
                      <a:pt x="14" y="34"/>
                    </a:lnTo>
                    <a:lnTo>
                      <a:pt x="10" y="34"/>
                    </a:lnTo>
                    <a:lnTo>
                      <a:pt x="7" y="34"/>
                    </a:lnTo>
                    <a:lnTo>
                      <a:pt x="7" y="30"/>
                    </a:lnTo>
                    <a:lnTo>
                      <a:pt x="4" y="30"/>
                    </a:lnTo>
                    <a:lnTo>
                      <a:pt x="4" y="27"/>
                    </a:lnTo>
                    <a:lnTo>
                      <a:pt x="0" y="24"/>
                    </a:lnTo>
                    <a:lnTo>
                      <a:pt x="0"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80" name="Shape 1490"/>
              <p:cNvSpPr>
                <a:spLocks/>
              </p:cNvSpPr>
              <p:nvPr/>
            </p:nvSpPr>
            <p:spPr bwMode="auto">
              <a:xfrm>
                <a:off x="3984625" y="3687762"/>
                <a:ext cx="49212" cy="53975"/>
              </a:xfrm>
              <a:custGeom>
                <a:avLst/>
                <a:gdLst>
                  <a:gd name="T0" fmla="*/ 0 w 31"/>
                  <a:gd name="T1" fmla="*/ 33338 h 34"/>
                  <a:gd name="T2" fmla="*/ 49212 w 31"/>
                  <a:gd name="T3" fmla="*/ 33338 h 34"/>
                  <a:gd name="T4" fmla="*/ 49212 w 31"/>
                  <a:gd name="T5" fmla="*/ 38100 h 34"/>
                  <a:gd name="T6" fmla="*/ 42862 w 31"/>
                  <a:gd name="T7" fmla="*/ 42863 h 34"/>
                  <a:gd name="T8" fmla="*/ 42862 w 31"/>
                  <a:gd name="T9" fmla="*/ 42863 h 34"/>
                  <a:gd name="T10" fmla="*/ 38100 w 31"/>
                  <a:gd name="T11" fmla="*/ 49213 h 34"/>
                  <a:gd name="T12" fmla="*/ 38100 w 31"/>
                  <a:gd name="T13" fmla="*/ 53975 h 34"/>
                  <a:gd name="T14" fmla="*/ 31750 w 31"/>
                  <a:gd name="T15" fmla="*/ 53975 h 34"/>
                  <a:gd name="T16" fmla="*/ 26987 w 31"/>
                  <a:gd name="T17" fmla="*/ 53975 h 34"/>
                  <a:gd name="T18" fmla="*/ 22225 w 31"/>
                  <a:gd name="T19" fmla="*/ 53975 h 34"/>
                  <a:gd name="T20" fmla="*/ 22225 w 31"/>
                  <a:gd name="T21" fmla="*/ 53975 h 34"/>
                  <a:gd name="T22" fmla="*/ 15875 w 31"/>
                  <a:gd name="T23" fmla="*/ 53975 h 34"/>
                  <a:gd name="T24" fmla="*/ 11112 w 31"/>
                  <a:gd name="T25" fmla="*/ 53975 h 34"/>
                  <a:gd name="T26" fmla="*/ 11112 w 31"/>
                  <a:gd name="T27" fmla="*/ 49213 h 34"/>
                  <a:gd name="T28" fmla="*/ 6350 w 31"/>
                  <a:gd name="T29" fmla="*/ 42863 h 34"/>
                  <a:gd name="T30" fmla="*/ 6350 w 31"/>
                  <a:gd name="T31" fmla="*/ 42863 h 34"/>
                  <a:gd name="T32" fmla="*/ 0 w 31"/>
                  <a:gd name="T33" fmla="*/ 38100 h 34"/>
                  <a:gd name="T34" fmla="*/ 0 w 31"/>
                  <a:gd name="T35" fmla="*/ 33338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4"/>
                  <a:gd name="T56" fmla="*/ 31 w 31"/>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4" extrusionOk="0">
                    <a:moveTo>
                      <a:pt x="0" y="21"/>
                    </a:moveTo>
                    <a:lnTo>
                      <a:pt x="31" y="21"/>
                    </a:lnTo>
                    <a:lnTo>
                      <a:pt x="31" y="24"/>
                    </a:lnTo>
                    <a:lnTo>
                      <a:pt x="27" y="27"/>
                    </a:lnTo>
                    <a:lnTo>
                      <a:pt x="24" y="31"/>
                    </a:lnTo>
                    <a:lnTo>
                      <a:pt x="24" y="34"/>
                    </a:lnTo>
                    <a:lnTo>
                      <a:pt x="20" y="34"/>
                    </a:lnTo>
                    <a:lnTo>
                      <a:pt x="17" y="34"/>
                    </a:lnTo>
                    <a:lnTo>
                      <a:pt x="14" y="34"/>
                    </a:lnTo>
                    <a:lnTo>
                      <a:pt x="10" y="34"/>
                    </a:lnTo>
                    <a:lnTo>
                      <a:pt x="7" y="34"/>
                    </a:lnTo>
                    <a:lnTo>
                      <a:pt x="7" y="31"/>
                    </a:lnTo>
                    <a:lnTo>
                      <a:pt x="4" y="27"/>
                    </a:lnTo>
                    <a:lnTo>
                      <a:pt x="0" y="24"/>
                    </a:lnTo>
                    <a:lnTo>
                      <a:pt x="0" y="21"/>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81" name="Shape 1491"/>
              <p:cNvSpPr>
                <a:spLocks/>
              </p:cNvSpPr>
              <p:nvPr/>
            </p:nvSpPr>
            <p:spPr bwMode="auto">
              <a:xfrm>
                <a:off x="3984625" y="3671887"/>
                <a:ext cx="49212" cy="58736"/>
              </a:xfrm>
              <a:custGeom>
                <a:avLst/>
                <a:gdLst>
                  <a:gd name="T0" fmla="*/ 0 w 31"/>
                  <a:gd name="T1" fmla="*/ 38099 h 37"/>
                  <a:gd name="T2" fmla="*/ 49212 w 31"/>
                  <a:gd name="T3" fmla="*/ 38099 h 37"/>
                  <a:gd name="T4" fmla="*/ 49212 w 31"/>
                  <a:gd name="T5" fmla="*/ 42861 h 37"/>
                  <a:gd name="T6" fmla="*/ 42862 w 31"/>
                  <a:gd name="T7" fmla="*/ 42861 h 37"/>
                  <a:gd name="T8" fmla="*/ 42862 w 31"/>
                  <a:gd name="T9" fmla="*/ 49211 h 37"/>
                  <a:gd name="T10" fmla="*/ 38100 w 31"/>
                  <a:gd name="T11" fmla="*/ 53974 h 37"/>
                  <a:gd name="T12" fmla="*/ 38100 w 31"/>
                  <a:gd name="T13" fmla="*/ 53974 h 37"/>
                  <a:gd name="T14" fmla="*/ 31750 w 31"/>
                  <a:gd name="T15" fmla="*/ 58736 h 37"/>
                  <a:gd name="T16" fmla="*/ 26987 w 31"/>
                  <a:gd name="T17" fmla="*/ 58736 h 37"/>
                  <a:gd name="T18" fmla="*/ 22225 w 31"/>
                  <a:gd name="T19" fmla="*/ 58736 h 37"/>
                  <a:gd name="T20" fmla="*/ 22225 w 31"/>
                  <a:gd name="T21" fmla="*/ 58736 h 37"/>
                  <a:gd name="T22" fmla="*/ 15875 w 31"/>
                  <a:gd name="T23" fmla="*/ 58736 h 37"/>
                  <a:gd name="T24" fmla="*/ 11112 w 31"/>
                  <a:gd name="T25" fmla="*/ 53974 h 37"/>
                  <a:gd name="T26" fmla="*/ 11112 w 31"/>
                  <a:gd name="T27" fmla="*/ 53974 h 37"/>
                  <a:gd name="T28" fmla="*/ 6350 w 31"/>
                  <a:gd name="T29" fmla="*/ 49211 h 37"/>
                  <a:gd name="T30" fmla="*/ 6350 w 31"/>
                  <a:gd name="T31" fmla="*/ 42861 h 37"/>
                  <a:gd name="T32" fmla="*/ 0 w 31"/>
                  <a:gd name="T33" fmla="*/ 42861 h 37"/>
                  <a:gd name="T34" fmla="*/ 0 w 31"/>
                  <a:gd name="T35" fmla="*/ 38099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0" y="24"/>
                    </a:moveTo>
                    <a:lnTo>
                      <a:pt x="31" y="24"/>
                    </a:lnTo>
                    <a:lnTo>
                      <a:pt x="31" y="27"/>
                    </a:lnTo>
                    <a:lnTo>
                      <a:pt x="27" y="27"/>
                    </a:lnTo>
                    <a:lnTo>
                      <a:pt x="27" y="31"/>
                    </a:lnTo>
                    <a:lnTo>
                      <a:pt x="24" y="34"/>
                    </a:lnTo>
                    <a:lnTo>
                      <a:pt x="20" y="37"/>
                    </a:lnTo>
                    <a:lnTo>
                      <a:pt x="17" y="37"/>
                    </a:lnTo>
                    <a:lnTo>
                      <a:pt x="14" y="37"/>
                    </a:lnTo>
                    <a:lnTo>
                      <a:pt x="10" y="37"/>
                    </a:lnTo>
                    <a:lnTo>
                      <a:pt x="7" y="34"/>
                    </a:lnTo>
                    <a:lnTo>
                      <a:pt x="4" y="31"/>
                    </a:lnTo>
                    <a:lnTo>
                      <a:pt x="4" y="27"/>
                    </a:lnTo>
                    <a:lnTo>
                      <a:pt x="0" y="27"/>
                    </a:lnTo>
                    <a:lnTo>
                      <a:pt x="0" y="2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82" name="Shape 1492"/>
              <p:cNvSpPr>
                <a:spLocks/>
              </p:cNvSpPr>
              <p:nvPr/>
            </p:nvSpPr>
            <p:spPr bwMode="auto">
              <a:xfrm>
                <a:off x="3984625" y="3662362"/>
                <a:ext cx="49212" cy="58736"/>
              </a:xfrm>
              <a:custGeom>
                <a:avLst/>
                <a:gdLst>
                  <a:gd name="T0" fmla="*/ 0 w 31"/>
                  <a:gd name="T1" fmla="*/ 36512 h 37"/>
                  <a:gd name="T2" fmla="*/ 49212 w 31"/>
                  <a:gd name="T3" fmla="*/ 36512 h 37"/>
                  <a:gd name="T4" fmla="*/ 49212 w 31"/>
                  <a:gd name="T5" fmla="*/ 36512 h 37"/>
                  <a:gd name="T6" fmla="*/ 42862 w 31"/>
                  <a:gd name="T7" fmla="*/ 42861 h 37"/>
                  <a:gd name="T8" fmla="*/ 42862 w 31"/>
                  <a:gd name="T9" fmla="*/ 47624 h 37"/>
                  <a:gd name="T10" fmla="*/ 38100 w 31"/>
                  <a:gd name="T11" fmla="*/ 52386 h 37"/>
                  <a:gd name="T12" fmla="*/ 38100 w 31"/>
                  <a:gd name="T13" fmla="*/ 52386 h 37"/>
                  <a:gd name="T14" fmla="*/ 31750 w 31"/>
                  <a:gd name="T15" fmla="*/ 52386 h 37"/>
                  <a:gd name="T16" fmla="*/ 26987 w 31"/>
                  <a:gd name="T17" fmla="*/ 58736 h 37"/>
                  <a:gd name="T18" fmla="*/ 22225 w 31"/>
                  <a:gd name="T19" fmla="*/ 58736 h 37"/>
                  <a:gd name="T20" fmla="*/ 22225 w 31"/>
                  <a:gd name="T21" fmla="*/ 58736 h 37"/>
                  <a:gd name="T22" fmla="*/ 15875 w 31"/>
                  <a:gd name="T23" fmla="*/ 52386 h 37"/>
                  <a:gd name="T24" fmla="*/ 11112 w 31"/>
                  <a:gd name="T25" fmla="*/ 52386 h 37"/>
                  <a:gd name="T26" fmla="*/ 11112 w 31"/>
                  <a:gd name="T27" fmla="*/ 52386 h 37"/>
                  <a:gd name="T28" fmla="*/ 6350 w 31"/>
                  <a:gd name="T29" fmla="*/ 47624 h 37"/>
                  <a:gd name="T30" fmla="*/ 6350 w 31"/>
                  <a:gd name="T31" fmla="*/ 42861 h 37"/>
                  <a:gd name="T32" fmla="*/ 0 w 31"/>
                  <a:gd name="T33" fmla="*/ 36512 h 37"/>
                  <a:gd name="T34" fmla="*/ 0 w 31"/>
                  <a:gd name="T35" fmla="*/ 36512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0" y="23"/>
                    </a:moveTo>
                    <a:lnTo>
                      <a:pt x="31" y="23"/>
                    </a:lnTo>
                    <a:lnTo>
                      <a:pt x="27" y="27"/>
                    </a:lnTo>
                    <a:lnTo>
                      <a:pt x="27" y="30"/>
                    </a:lnTo>
                    <a:lnTo>
                      <a:pt x="24" y="33"/>
                    </a:lnTo>
                    <a:lnTo>
                      <a:pt x="20" y="33"/>
                    </a:lnTo>
                    <a:lnTo>
                      <a:pt x="17" y="37"/>
                    </a:lnTo>
                    <a:lnTo>
                      <a:pt x="14" y="37"/>
                    </a:lnTo>
                    <a:lnTo>
                      <a:pt x="10" y="33"/>
                    </a:lnTo>
                    <a:lnTo>
                      <a:pt x="7" y="33"/>
                    </a:lnTo>
                    <a:lnTo>
                      <a:pt x="4" y="30"/>
                    </a:lnTo>
                    <a:lnTo>
                      <a:pt x="4" y="27"/>
                    </a:lnTo>
                    <a:lnTo>
                      <a:pt x="0" y="2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83" name="Shape 1493"/>
              <p:cNvSpPr>
                <a:spLocks/>
              </p:cNvSpPr>
              <p:nvPr/>
            </p:nvSpPr>
            <p:spPr bwMode="auto">
              <a:xfrm>
                <a:off x="3984625" y="3651250"/>
                <a:ext cx="49212" cy="58736"/>
              </a:xfrm>
              <a:custGeom>
                <a:avLst/>
                <a:gdLst>
                  <a:gd name="T0" fmla="*/ 0 w 31"/>
                  <a:gd name="T1" fmla="*/ 36512 h 37"/>
                  <a:gd name="T2" fmla="*/ 49212 w 31"/>
                  <a:gd name="T3" fmla="*/ 36512 h 37"/>
                  <a:gd name="T4" fmla="*/ 49212 w 31"/>
                  <a:gd name="T5" fmla="*/ 36512 h 37"/>
                  <a:gd name="T6" fmla="*/ 42862 w 31"/>
                  <a:gd name="T7" fmla="*/ 42861 h 37"/>
                  <a:gd name="T8" fmla="*/ 42862 w 31"/>
                  <a:gd name="T9" fmla="*/ 47624 h 37"/>
                  <a:gd name="T10" fmla="*/ 38100 w 31"/>
                  <a:gd name="T11" fmla="*/ 47624 h 37"/>
                  <a:gd name="T12" fmla="*/ 38100 w 31"/>
                  <a:gd name="T13" fmla="*/ 53974 h 37"/>
                  <a:gd name="T14" fmla="*/ 31750 w 31"/>
                  <a:gd name="T15" fmla="*/ 53974 h 37"/>
                  <a:gd name="T16" fmla="*/ 26987 w 31"/>
                  <a:gd name="T17" fmla="*/ 58736 h 37"/>
                  <a:gd name="T18" fmla="*/ 22225 w 31"/>
                  <a:gd name="T19" fmla="*/ 58736 h 37"/>
                  <a:gd name="T20" fmla="*/ 22225 w 31"/>
                  <a:gd name="T21" fmla="*/ 58736 h 37"/>
                  <a:gd name="T22" fmla="*/ 15875 w 31"/>
                  <a:gd name="T23" fmla="*/ 53974 h 37"/>
                  <a:gd name="T24" fmla="*/ 11112 w 31"/>
                  <a:gd name="T25" fmla="*/ 53974 h 37"/>
                  <a:gd name="T26" fmla="*/ 11112 w 31"/>
                  <a:gd name="T27" fmla="*/ 47624 h 37"/>
                  <a:gd name="T28" fmla="*/ 6350 w 31"/>
                  <a:gd name="T29" fmla="*/ 47624 h 37"/>
                  <a:gd name="T30" fmla="*/ 6350 w 31"/>
                  <a:gd name="T31" fmla="*/ 42861 h 37"/>
                  <a:gd name="T32" fmla="*/ 0 w 31"/>
                  <a:gd name="T33" fmla="*/ 36512 h 37"/>
                  <a:gd name="T34" fmla="*/ 0 w 31"/>
                  <a:gd name="T35" fmla="*/ 36512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0" y="23"/>
                    </a:moveTo>
                    <a:lnTo>
                      <a:pt x="31" y="23"/>
                    </a:lnTo>
                    <a:lnTo>
                      <a:pt x="27" y="27"/>
                    </a:lnTo>
                    <a:lnTo>
                      <a:pt x="27" y="30"/>
                    </a:lnTo>
                    <a:lnTo>
                      <a:pt x="24" y="30"/>
                    </a:lnTo>
                    <a:lnTo>
                      <a:pt x="24" y="34"/>
                    </a:lnTo>
                    <a:lnTo>
                      <a:pt x="20" y="34"/>
                    </a:lnTo>
                    <a:lnTo>
                      <a:pt x="17" y="37"/>
                    </a:lnTo>
                    <a:lnTo>
                      <a:pt x="14" y="37"/>
                    </a:lnTo>
                    <a:lnTo>
                      <a:pt x="10" y="34"/>
                    </a:lnTo>
                    <a:lnTo>
                      <a:pt x="7" y="34"/>
                    </a:lnTo>
                    <a:lnTo>
                      <a:pt x="7" y="30"/>
                    </a:lnTo>
                    <a:lnTo>
                      <a:pt x="4" y="30"/>
                    </a:lnTo>
                    <a:lnTo>
                      <a:pt x="4" y="27"/>
                    </a:lnTo>
                    <a:lnTo>
                      <a:pt x="0" y="2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84" name="Shape 1494"/>
              <p:cNvSpPr>
                <a:spLocks/>
              </p:cNvSpPr>
              <p:nvPr/>
            </p:nvSpPr>
            <p:spPr bwMode="auto">
              <a:xfrm>
                <a:off x="3984625" y="3640137"/>
                <a:ext cx="49212" cy="58736"/>
              </a:xfrm>
              <a:custGeom>
                <a:avLst/>
                <a:gdLst>
                  <a:gd name="T0" fmla="*/ 0 w 31"/>
                  <a:gd name="T1" fmla="*/ 31749 h 37"/>
                  <a:gd name="T2" fmla="*/ 49212 w 31"/>
                  <a:gd name="T3" fmla="*/ 31749 h 37"/>
                  <a:gd name="T4" fmla="*/ 49212 w 31"/>
                  <a:gd name="T5" fmla="*/ 38099 h 37"/>
                  <a:gd name="T6" fmla="*/ 42862 w 31"/>
                  <a:gd name="T7" fmla="*/ 42861 h 37"/>
                  <a:gd name="T8" fmla="*/ 42862 w 31"/>
                  <a:gd name="T9" fmla="*/ 47624 h 37"/>
                  <a:gd name="T10" fmla="*/ 38100 w 31"/>
                  <a:gd name="T11" fmla="*/ 47624 h 37"/>
                  <a:gd name="T12" fmla="*/ 38100 w 31"/>
                  <a:gd name="T13" fmla="*/ 53974 h 37"/>
                  <a:gd name="T14" fmla="*/ 31750 w 31"/>
                  <a:gd name="T15" fmla="*/ 53974 h 37"/>
                  <a:gd name="T16" fmla="*/ 26987 w 31"/>
                  <a:gd name="T17" fmla="*/ 53974 h 37"/>
                  <a:gd name="T18" fmla="*/ 22225 w 31"/>
                  <a:gd name="T19" fmla="*/ 58736 h 37"/>
                  <a:gd name="T20" fmla="*/ 22225 w 31"/>
                  <a:gd name="T21" fmla="*/ 53974 h 37"/>
                  <a:gd name="T22" fmla="*/ 15875 w 31"/>
                  <a:gd name="T23" fmla="*/ 53974 h 37"/>
                  <a:gd name="T24" fmla="*/ 11112 w 31"/>
                  <a:gd name="T25" fmla="*/ 53974 h 37"/>
                  <a:gd name="T26" fmla="*/ 11112 w 31"/>
                  <a:gd name="T27" fmla="*/ 47624 h 37"/>
                  <a:gd name="T28" fmla="*/ 6350 w 31"/>
                  <a:gd name="T29" fmla="*/ 47624 h 37"/>
                  <a:gd name="T30" fmla="*/ 6350 w 31"/>
                  <a:gd name="T31" fmla="*/ 42861 h 37"/>
                  <a:gd name="T32" fmla="*/ 0 w 31"/>
                  <a:gd name="T33" fmla="*/ 38099 h 37"/>
                  <a:gd name="T34" fmla="*/ 0 w 31"/>
                  <a:gd name="T35" fmla="*/ 31749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0" y="20"/>
                    </a:moveTo>
                    <a:lnTo>
                      <a:pt x="31" y="20"/>
                    </a:lnTo>
                    <a:lnTo>
                      <a:pt x="31" y="24"/>
                    </a:lnTo>
                    <a:lnTo>
                      <a:pt x="27" y="27"/>
                    </a:lnTo>
                    <a:lnTo>
                      <a:pt x="27" y="30"/>
                    </a:lnTo>
                    <a:lnTo>
                      <a:pt x="24" y="30"/>
                    </a:lnTo>
                    <a:lnTo>
                      <a:pt x="24" y="34"/>
                    </a:lnTo>
                    <a:lnTo>
                      <a:pt x="20" y="34"/>
                    </a:lnTo>
                    <a:lnTo>
                      <a:pt x="17" y="34"/>
                    </a:lnTo>
                    <a:lnTo>
                      <a:pt x="14" y="37"/>
                    </a:lnTo>
                    <a:lnTo>
                      <a:pt x="14" y="34"/>
                    </a:lnTo>
                    <a:lnTo>
                      <a:pt x="10" y="34"/>
                    </a:lnTo>
                    <a:lnTo>
                      <a:pt x="7" y="34"/>
                    </a:lnTo>
                    <a:lnTo>
                      <a:pt x="7" y="30"/>
                    </a:lnTo>
                    <a:lnTo>
                      <a:pt x="4" y="30"/>
                    </a:lnTo>
                    <a:lnTo>
                      <a:pt x="4" y="27"/>
                    </a:lnTo>
                    <a:lnTo>
                      <a:pt x="0" y="24"/>
                    </a:lnTo>
                    <a:lnTo>
                      <a:pt x="0"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85" name="Shape 1495"/>
              <p:cNvSpPr>
                <a:spLocks/>
              </p:cNvSpPr>
              <p:nvPr/>
            </p:nvSpPr>
            <p:spPr bwMode="auto">
              <a:xfrm>
                <a:off x="3984625" y="3629025"/>
                <a:ext cx="49212" cy="53975"/>
              </a:xfrm>
              <a:custGeom>
                <a:avLst/>
                <a:gdLst>
                  <a:gd name="T0" fmla="*/ 0 w 31"/>
                  <a:gd name="T1" fmla="*/ 33338 h 34"/>
                  <a:gd name="T2" fmla="*/ 49212 w 31"/>
                  <a:gd name="T3" fmla="*/ 33338 h 34"/>
                  <a:gd name="T4" fmla="*/ 49212 w 31"/>
                  <a:gd name="T5" fmla="*/ 38100 h 34"/>
                  <a:gd name="T6" fmla="*/ 42862 w 31"/>
                  <a:gd name="T7" fmla="*/ 42863 h 34"/>
                  <a:gd name="T8" fmla="*/ 42862 w 31"/>
                  <a:gd name="T9" fmla="*/ 42863 h 34"/>
                  <a:gd name="T10" fmla="*/ 38100 w 31"/>
                  <a:gd name="T11" fmla="*/ 49213 h 34"/>
                  <a:gd name="T12" fmla="*/ 38100 w 31"/>
                  <a:gd name="T13" fmla="*/ 49213 h 34"/>
                  <a:gd name="T14" fmla="*/ 31750 w 31"/>
                  <a:gd name="T15" fmla="*/ 53975 h 34"/>
                  <a:gd name="T16" fmla="*/ 26987 w 31"/>
                  <a:gd name="T17" fmla="*/ 53975 h 34"/>
                  <a:gd name="T18" fmla="*/ 22225 w 31"/>
                  <a:gd name="T19" fmla="*/ 53975 h 34"/>
                  <a:gd name="T20" fmla="*/ 22225 w 31"/>
                  <a:gd name="T21" fmla="*/ 53975 h 34"/>
                  <a:gd name="T22" fmla="*/ 15875 w 31"/>
                  <a:gd name="T23" fmla="*/ 53975 h 34"/>
                  <a:gd name="T24" fmla="*/ 11112 w 31"/>
                  <a:gd name="T25" fmla="*/ 49213 h 34"/>
                  <a:gd name="T26" fmla="*/ 11112 w 31"/>
                  <a:gd name="T27" fmla="*/ 49213 h 34"/>
                  <a:gd name="T28" fmla="*/ 6350 w 31"/>
                  <a:gd name="T29" fmla="*/ 42863 h 34"/>
                  <a:gd name="T30" fmla="*/ 6350 w 31"/>
                  <a:gd name="T31" fmla="*/ 42863 h 34"/>
                  <a:gd name="T32" fmla="*/ 0 w 31"/>
                  <a:gd name="T33" fmla="*/ 38100 h 34"/>
                  <a:gd name="T34" fmla="*/ 0 w 31"/>
                  <a:gd name="T35" fmla="*/ 33338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4"/>
                  <a:gd name="T56" fmla="*/ 31 w 31"/>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4" extrusionOk="0">
                    <a:moveTo>
                      <a:pt x="0" y="21"/>
                    </a:moveTo>
                    <a:lnTo>
                      <a:pt x="31" y="21"/>
                    </a:lnTo>
                    <a:lnTo>
                      <a:pt x="31" y="24"/>
                    </a:lnTo>
                    <a:lnTo>
                      <a:pt x="27" y="27"/>
                    </a:lnTo>
                    <a:lnTo>
                      <a:pt x="24" y="31"/>
                    </a:lnTo>
                    <a:lnTo>
                      <a:pt x="20" y="34"/>
                    </a:lnTo>
                    <a:lnTo>
                      <a:pt x="17" y="34"/>
                    </a:lnTo>
                    <a:lnTo>
                      <a:pt x="14" y="34"/>
                    </a:lnTo>
                    <a:lnTo>
                      <a:pt x="10" y="34"/>
                    </a:lnTo>
                    <a:lnTo>
                      <a:pt x="7" y="31"/>
                    </a:lnTo>
                    <a:lnTo>
                      <a:pt x="4" y="27"/>
                    </a:lnTo>
                    <a:lnTo>
                      <a:pt x="0" y="24"/>
                    </a:lnTo>
                    <a:lnTo>
                      <a:pt x="0" y="21"/>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86" name="Shape 1496"/>
              <p:cNvSpPr>
                <a:spLocks/>
              </p:cNvSpPr>
              <p:nvPr/>
            </p:nvSpPr>
            <p:spPr bwMode="auto">
              <a:xfrm>
                <a:off x="3984625" y="3619500"/>
                <a:ext cx="49212" cy="52386"/>
              </a:xfrm>
              <a:custGeom>
                <a:avLst/>
                <a:gdLst>
                  <a:gd name="T0" fmla="*/ 0 w 31"/>
                  <a:gd name="T1" fmla="*/ 31749 h 33"/>
                  <a:gd name="T2" fmla="*/ 49212 w 31"/>
                  <a:gd name="T3" fmla="*/ 31749 h 33"/>
                  <a:gd name="T4" fmla="*/ 49212 w 31"/>
                  <a:gd name="T5" fmla="*/ 36511 h 33"/>
                  <a:gd name="T6" fmla="*/ 42862 w 31"/>
                  <a:gd name="T7" fmla="*/ 42861 h 33"/>
                  <a:gd name="T8" fmla="*/ 42862 w 31"/>
                  <a:gd name="T9" fmla="*/ 42861 h 33"/>
                  <a:gd name="T10" fmla="*/ 38100 w 31"/>
                  <a:gd name="T11" fmla="*/ 47624 h 33"/>
                  <a:gd name="T12" fmla="*/ 38100 w 31"/>
                  <a:gd name="T13" fmla="*/ 47624 h 33"/>
                  <a:gd name="T14" fmla="*/ 31750 w 31"/>
                  <a:gd name="T15" fmla="*/ 52386 h 33"/>
                  <a:gd name="T16" fmla="*/ 26987 w 31"/>
                  <a:gd name="T17" fmla="*/ 52386 h 33"/>
                  <a:gd name="T18" fmla="*/ 22225 w 31"/>
                  <a:gd name="T19" fmla="*/ 52386 h 33"/>
                  <a:gd name="T20" fmla="*/ 22225 w 31"/>
                  <a:gd name="T21" fmla="*/ 52386 h 33"/>
                  <a:gd name="T22" fmla="*/ 15875 w 31"/>
                  <a:gd name="T23" fmla="*/ 52386 h 33"/>
                  <a:gd name="T24" fmla="*/ 11112 w 31"/>
                  <a:gd name="T25" fmla="*/ 47624 h 33"/>
                  <a:gd name="T26" fmla="*/ 11112 w 31"/>
                  <a:gd name="T27" fmla="*/ 47624 h 33"/>
                  <a:gd name="T28" fmla="*/ 6350 w 31"/>
                  <a:gd name="T29" fmla="*/ 42861 h 33"/>
                  <a:gd name="T30" fmla="*/ 6350 w 31"/>
                  <a:gd name="T31" fmla="*/ 42861 h 33"/>
                  <a:gd name="T32" fmla="*/ 0 w 31"/>
                  <a:gd name="T33" fmla="*/ 36511 h 33"/>
                  <a:gd name="T34" fmla="*/ 0 w 31"/>
                  <a:gd name="T35" fmla="*/ 31749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3"/>
                  <a:gd name="T56" fmla="*/ 31 w 31"/>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3" extrusionOk="0">
                    <a:moveTo>
                      <a:pt x="0" y="20"/>
                    </a:moveTo>
                    <a:lnTo>
                      <a:pt x="31" y="20"/>
                    </a:lnTo>
                    <a:lnTo>
                      <a:pt x="31" y="23"/>
                    </a:lnTo>
                    <a:lnTo>
                      <a:pt x="27" y="27"/>
                    </a:lnTo>
                    <a:lnTo>
                      <a:pt x="24" y="30"/>
                    </a:lnTo>
                    <a:lnTo>
                      <a:pt x="20" y="33"/>
                    </a:lnTo>
                    <a:lnTo>
                      <a:pt x="17" y="33"/>
                    </a:lnTo>
                    <a:lnTo>
                      <a:pt x="14" y="33"/>
                    </a:lnTo>
                    <a:lnTo>
                      <a:pt x="10" y="33"/>
                    </a:lnTo>
                    <a:lnTo>
                      <a:pt x="7" y="30"/>
                    </a:lnTo>
                    <a:lnTo>
                      <a:pt x="4" y="27"/>
                    </a:lnTo>
                    <a:lnTo>
                      <a:pt x="0" y="23"/>
                    </a:lnTo>
                    <a:lnTo>
                      <a:pt x="0"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87" name="Shape 1497"/>
              <p:cNvSpPr>
                <a:spLocks/>
              </p:cNvSpPr>
              <p:nvPr/>
            </p:nvSpPr>
            <p:spPr bwMode="auto">
              <a:xfrm>
                <a:off x="3984625" y="3603625"/>
                <a:ext cx="49212" cy="58736"/>
              </a:xfrm>
              <a:custGeom>
                <a:avLst/>
                <a:gdLst>
                  <a:gd name="T0" fmla="*/ 0 w 31"/>
                  <a:gd name="T1" fmla="*/ 36512 h 37"/>
                  <a:gd name="T2" fmla="*/ 49212 w 31"/>
                  <a:gd name="T3" fmla="*/ 36512 h 37"/>
                  <a:gd name="T4" fmla="*/ 49212 w 31"/>
                  <a:gd name="T5" fmla="*/ 42861 h 37"/>
                  <a:gd name="T6" fmla="*/ 42862 w 31"/>
                  <a:gd name="T7" fmla="*/ 47624 h 37"/>
                  <a:gd name="T8" fmla="*/ 42862 w 31"/>
                  <a:gd name="T9" fmla="*/ 47624 h 37"/>
                  <a:gd name="T10" fmla="*/ 38100 w 31"/>
                  <a:gd name="T11" fmla="*/ 52386 h 37"/>
                  <a:gd name="T12" fmla="*/ 38100 w 31"/>
                  <a:gd name="T13" fmla="*/ 58736 h 37"/>
                  <a:gd name="T14" fmla="*/ 31750 w 31"/>
                  <a:gd name="T15" fmla="*/ 58736 h 37"/>
                  <a:gd name="T16" fmla="*/ 26987 w 31"/>
                  <a:gd name="T17" fmla="*/ 58736 h 37"/>
                  <a:gd name="T18" fmla="*/ 22225 w 31"/>
                  <a:gd name="T19" fmla="*/ 58736 h 37"/>
                  <a:gd name="T20" fmla="*/ 22225 w 31"/>
                  <a:gd name="T21" fmla="*/ 58736 h 37"/>
                  <a:gd name="T22" fmla="*/ 15875 w 31"/>
                  <a:gd name="T23" fmla="*/ 58736 h 37"/>
                  <a:gd name="T24" fmla="*/ 11112 w 31"/>
                  <a:gd name="T25" fmla="*/ 58736 h 37"/>
                  <a:gd name="T26" fmla="*/ 11112 w 31"/>
                  <a:gd name="T27" fmla="*/ 52386 h 37"/>
                  <a:gd name="T28" fmla="*/ 6350 w 31"/>
                  <a:gd name="T29" fmla="*/ 47624 h 37"/>
                  <a:gd name="T30" fmla="*/ 6350 w 31"/>
                  <a:gd name="T31" fmla="*/ 47624 h 37"/>
                  <a:gd name="T32" fmla="*/ 0 w 31"/>
                  <a:gd name="T33" fmla="*/ 42861 h 37"/>
                  <a:gd name="T34" fmla="*/ 0 w 31"/>
                  <a:gd name="T35" fmla="*/ 36512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0" y="23"/>
                    </a:moveTo>
                    <a:lnTo>
                      <a:pt x="31" y="23"/>
                    </a:lnTo>
                    <a:lnTo>
                      <a:pt x="31" y="27"/>
                    </a:lnTo>
                    <a:lnTo>
                      <a:pt x="27" y="30"/>
                    </a:lnTo>
                    <a:lnTo>
                      <a:pt x="24" y="33"/>
                    </a:lnTo>
                    <a:lnTo>
                      <a:pt x="24" y="37"/>
                    </a:lnTo>
                    <a:lnTo>
                      <a:pt x="20" y="37"/>
                    </a:lnTo>
                    <a:lnTo>
                      <a:pt x="17" y="37"/>
                    </a:lnTo>
                    <a:lnTo>
                      <a:pt x="14" y="37"/>
                    </a:lnTo>
                    <a:lnTo>
                      <a:pt x="10" y="37"/>
                    </a:lnTo>
                    <a:lnTo>
                      <a:pt x="7" y="37"/>
                    </a:lnTo>
                    <a:lnTo>
                      <a:pt x="7" y="33"/>
                    </a:lnTo>
                    <a:lnTo>
                      <a:pt x="4" y="30"/>
                    </a:lnTo>
                    <a:lnTo>
                      <a:pt x="0" y="27"/>
                    </a:lnTo>
                    <a:lnTo>
                      <a:pt x="0" y="2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88" name="Shape 1498"/>
              <p:cNvSpPr>
                <a:spLocks/>
              </p:cNvSpPr>
              <p:nvPr/>
            </p:nvSpPr>
            <p:spPr bwMode="auto">
              <a:xfrm>
                <a:off x="3984625" y="3592512"/>
                <a:ext cx="49212" cy="58736"/>
              </a:xfrm>
              <a:custGeom>
                <a:avLst/>
                <a:gdLst>
                  <a:gd name="T0" fmla="*/ 0 w 31"/>
                  <a:gd name="T1" fmla="*/ 31749 h 37"/>
                  <a:gd name="T2" fmla="*/ 49212 w 31"/>
                  <a:gd name="T3" fmla="*/ 31749 h 37"/>
                  <a:gd name="T4" fmla="*/ 49212 w 31"/>
                  <a:gd name="T5" fmla="*/ 36512 h 37"/>
                  <a:gd name="T6" fmla="*/ 42862 w 31"/>
                  <a:gd name="T7" fmla="*/ 42861 h 37"/>
                  <a:gd name="T8" fmla="*/ 42862 w 31"/>
                  <a:gd name="T9" fmla="*/ 47624 h 37"/>
                  <a:gd name="T10" fmla="*/ 38100 w 31"/>
                  <a:gd name="T11" fmla="*/ 47624 h 37"/>
                  <a:gd name="T12" fmla="*/ 38100 w 31"/>
                  <a:gd name="T13" fmla="*/ 53974 h 37"/>
                  <a:gd name="T14" fmla="*/ 31750 w 31"/>
                  <a:gd name="T15" fmla="*/ 53974 h 37"/>
                  <a:gd name="T16" fmla="*/ 26987 w 31"/>
                  <a:gd name="T17" fmla="*/ 53974 h 37"/>
                  <a:gd name="T18" fmla="*/ 22225 w 31"/>
                  <a:gd name="T19" fmla="*/ 58736 h 37"/>
                  <a:gd name="T20" fmla="*/ 22225 w 31"/>
                  <a:gd name="T21" fmla="*/ 53974 h 37"/>
                  <a:gd name="T22" fmla="*/ 15875 w 31"/>
                  <a:gd name="T23" fmla="*/ 53974 h 37"/>
                  <a:gd name="T24" fmla="*/ 11112 w 31"/>
                  <a:gd name="T25" fmla="*/ 53974 h 37"/>
                  <a:gd name="T26" fmla="*/ 11112 w 31"/>
                  <a:gd name="T27" fmla="*/ 47624 h 37"/>
                  <a:gd name="T28" fmla="*/ 6350 w 31"/>
                  <a:gd name="T29" fmla="*/ 47624 h 37"/>
                  <a:gd name="T30" fmla="*/ 6350 w 31"/>
                  <a:gd name="T31" fmla="*/ 42861 h 37"/>
                  <a:gd name="T32" fmla="*/ 0 w 31"/>
                  <a:gd name="T33" fmla="*/ 36512 h 37"/>
                  <a:gd name="T34" fmla="*/ 0 w 31"/>
                  <a:gd name="T35" fmla="*/ 31749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0" y="20"/>
                    </a:moveTo>
                    <a:lnTo>
                      <a:pt x="31" y="20"/>
                    </a:lnTo>
                    <a:lnTo>
                      <a:pt x="31" y="23"/>
                    </a:lnTo>
                    <a:lnTo>
                      <a:pt x="27" y="27"/>
                    </a:lnTo>
                    <a:lnTo>
                      <a:pt x="27" y="30"/>
                    </a:lnTo>
                    <a:lnTo>
                      <a:pt x="24" y="30"/>
                    </a:lnTo>
                    <a:lnTo>
                      <a:pt x="24" y="34"/>
                    </a:lnTo>
                    <a:lnTo>
                      <a:pt x="20" y="34"/>
                    </a:lnTo>
                    <a:lnTo>
                      <a:pt x="17" y="34"/>
                    </a:lnTo>
                    <a:lnTo>
                      <a:pt x="14" y="37"/>
                    </a:lnTo>
                    <a:lnTo>
                      <a:pt x="14" y="34"/>
                    </a:lnTo>
                    <a:lnTo>
                      <a:pt x="10" y="34"/>
                    </a:lnTo>
                    <a:lnTo>
                      <a:pt x="7" y="34"/>
                    </a:lnTo>
                    <a:lnTo>
                      <a:pt x="7" y="30"/>
                    </a:lnTo>
                    <a:lnTo>
                      <a:pt x="4" y="30"/>
                    </a:lnTo>
                    <a:lnTo>
                      <a:pt x="4" y="27"/>
                    </a:lnTo>
                    <a:lnTo>
                      <a:pt x="0" y="23"/>
                    </a:lnTo>
                    <a:lnTo>
                      <a:pt x="0"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89" name="Shape 1499"/>
              <p:cNvSpPr>
                <a:spLocks/>
              </p:cNvSpPr>
              <p:nvPr/>
            </p:nvSpPr>
            <p:spPr bwMode="auto">
              <a:xfrm>
                <a:off x="3984625" y="3581400"/>
                <a:ext cx="49212" cy="53975"/>
              </a:xfrm>
              <a:custGeom>
                <a:avLst/>
                <a:gdLst>
                  <a:gd name="T0" fmla="*/ 0 w 31"/>
                  <a:gd name="T1" fmla="*/ 31750 h 34"/>
                  <a:gd name="T2" fmla="*/ 49212 w 31"/>
                  <a:gd name="T3" fmla="*/ 31750 h 34"/>
                  <a:gd name="T4" fmla="*/ 49212 w 31"/>
                  <a:gd name="T5" fmla="*/ 38100 h 34"/>
                  <a:gd name="T6" fmla="*/ 42862 w 31"/>
                  <a:gd name="T7" fmla="*/ 42863 h 34"/>
                  <a:gd name="T8" fmla="*/ 42862 w 31"/>
                  <a:gd name="T9" fmla="*/ 47625 h 34"/>
                  <a:gd name="T10" fmla="*/ 38100 w 31"/>
                  <a:gd name="T11" fmla="*/ 47625 h 34"/>
                  <a:gd name="T12" fmla="*/ 38100 w 31"/>
                  <a:gd name="T13" fmla="*/ 53975 h 34"/>
                  <a:gd name="T14" fmla="*/ 31750 w 31"/>
                  <a:gd name="T15" fmla="*/ 53975 h 34"/>
                  <a:gd name="T16" fmla="*/ 26987 w 31"/>
                  <a:gd name="T17" fmla="*/ 53975 h 34"/>
                  <a:gd name="T18" fmla="*/ 22225 w 31"/>
                  <a:gd name="T19" fmla="*/ 53975 h 34"/>
                  <a:gd name="T20" fmla="*/ 22225 w 31"/>
                  <a:gd name="T21" fmla="*/ 53975 h 34"/>
                  <a:gd name="T22" fmla="*/ 15875 w 31"/>
                  <a:gd name="T23" fmla="*/ 53975 h 34"/>
                  <a:gd name="T24" fmla="*/ 11112 w 31"/>
                  <a:gd name="T25" fmla="*/ 53975 h 34"/>
                  <a:gd name="T26" fmla="*/ 11112 w 31"/>
                  <a:gd name="T27" fmla="*/ 47625 h 34"/>
                  <a:gd name="T28" fmla="*/ 6350 w 31"/>
                  <a:gd name="T29" fmla="*/ 47625 h 34"/>
                  <a:gd name="T30" fmla="*/ 6350 w 31"/>
                  <a:gd name="T31" fmla="*/ 42863 h 34"/>
                  <a:gd name="T32" fmla="*/ 0 w 31"/>
                  <a:gd name="T33" fmla="*/ 38100 h 34"/>
                  <a:gd name="T34" fmla="*/ 0 w 31"/>
                  <a:gd name="T35" fmla="*/ 3175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4"/>
                  <a:gd name="T56" fmla="*/ 31 w 31"/>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4" extrusionOk="0">
                    <a:moveTo>
                      <a:pt x="0" y="20"/>
                    </a:moveTo>
                    <a:lnTo>
                      <a:pt x="31" y="20"/>
                    </a:lnTo>
                    <a:lnTo>
                      <a:pt x="31" y="24"/>
                    </a:lnTo>
                    <a:lnTo>
                      <a:pt x="27" y="27"/>
                    </a:lnTo>
                    <a:lnTo>
                      <a:pt x="27" y="30"/>
                    </a:lnTo>
                    <a:lnTo>
                      <a:pt x="24" y="30"/>
                    </a:lnTo>
                    <a:lnTo>
                      <a:pt x="24" y="34"/>
                    </a:lnTo>
                    <a:lnTo>
                      <a:pt x="20" y="34"/>
                    </a:lnTo>
                    <a:lnTo>
                      <a:pt x="17" y="34"/>
                    </a:lnTo>
                    <a:lnTo>
                      <a:pt x="14" y="34"/>
                    </a:lnTo>
                    <a:lnTo>
                      <a:pt x="10" y="34"/>
                    </a:lnTo>
                    <a:lnTo>
                      <a:pt x="7" y="34"/>
                    </a:lnTo>
                    <a:lnTo>
                      <a:pt x="7" y="30"/>
                    </a:lnTo>
                    <a:lnTo>
                      <a:pt x="4" y="30"/>
                    </a:lnTo>
                    <a:lnTo>
                      <a:pt x="4" y="27"/>
                    </a:lnTo>
                    <a:lnTo>
                      <a:pt x="0" y="24"/>
                    </a:lnTo>
                    <a:lnTo>
                      <a:pt x="0"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90" name="Shape 1500"/>
              <p:cNvSpPr>
                <a:spLocks/>
              </p:cNvSpPr>
              <p:nvPr/>
            </p:nvSpPr>
            <p:spPr bwMode="auto">
              <a:xfrm>
                <a:off x="3984625" y="3570287"/>
                <a:ext cx="49212" cy="58736"/>
              </a:xfrm>
              <a:custGeom>
                <a:avLst/>
                <a:gdLst>
                  <a:gd name="T0" fmla="*/ 0 w 31"/>
                  <a:gd name="T1" fmla="*/ 38099 h 37"/>
                  <a:gd name="T2" fmla="*/ 49212 w 31"/>
                  <a:gd name="T3" fmla="*/ 38099 h 37"/>
                  <a:gd name="T4" fmla="*/ 49212 w 31"/>
                  <a:gd name="T5" fmla="*/ 38099 h 37"/>
                  <a:gd name="T6" fmla="*/ 42862 w 31"/>
                  <a:gd name="T7" fmla="*/ 42861 h 37"/>
                  <a:gd name="T8" fmla="*/ 42862 w 31"/>
                  <a:gd name="T9" fmla="*/ 49211 h 37"/>
                  <a:gd name="T10" fmla="*/ 38100 w 31"/>
                  <a:gd name="T11" fmla="*/ 49211 h 37"/>
                  <a:gd name="T12" fmla="*/ 38100 w 31"/>
                  <a:gd name="T13" fmla="*/ 53974 h 37"/>
                  <a:gd name="T14" fmla="*/ 31750 w 31"/>
                  <a:gd name="T15" fmla="*/ 53974 h 37"/>
                  <a:gd name="T16" fmla="*/ 26987 w 31"/>
                  <a:gd name="T17" fmla="*/ 58736 h 37"/>
                  <a:gd name="T18" fmla="*/ 22225 w 31"/>
                  <a:gd name="T19" fmla="*/ 58736 h 37"/>
                  <a:gd name="T20" fmla="*/ 22225 w 31"/>
                  <a:gd name="T21" fmla="*/ 58736 h 37"/>
                  <a:gd name="T22" fmla="*/ 15875 w 31"/>
                  <a:gd name="T23" fmla="*/ 53974 h 37"/>
                  <a:gd name="T24" fmla="*/ 11112 w 31"/>
                  <a:gd name="T25" fmla="*/ 53974 h 37"/>
                  <a:gd name="T26" fmla="*/ 11112 w 31"/>
                  <a:gd name="T27" fmla="*/ 49211 h 37"/>
                  <a:gd name="T28" fmla="*/ 6350 w 31"/>
                  <a:gd name="T29" fmla="*/ 49211 h 37"/>
                  <a:gd name="T30" fmla="*/ 6350 w 31"/>
                  <a:gd name="T31" fmla="*/ 42861 h 37"/>
                  <a:gd name="T32" fmla="*/ 0 w 31"/>
                  <a:gd name="T33" fmla="*/ 38099 h 37"/>
                  <a:gd name="T34" fmla="*/ 0 w 31"/>
                  <a:gd name="T35" fmla="*/ 38099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0" y="24"/>
                    </a:moveTo>
                    <a:lnTo>
                      <a:pt x="31" y="24"/>
                    </a:lnTo>
                    <a:lnTo>
                      <a:pt x="27" y="27"/>
                    </a:lnTo>
                    <a:lnTo>
                      <a:pt x="27" y="31"/>
                    </a:lnTo>
                    <a:lnTo>
                      <a:pt x="24" y="31"/>
                    </a:lnTo>
                    <a:lnTo>
                      <a:pt x="24" y="34"/>
                    </a:lnTo>
                    <a:lnTo>
                      <a:pt x="20" y="34"/>
                    </a:lnTo>
                    <a:lnTo>
                      <a:pt x="17" y="37"/>
                    </a:lnTo>
                    <a:lnTo>
                      <a:pt x="14" y="37"/>
                    </a:lnTo>
                    <a:lnTo>
                      <a:pt x="10" y="34"/>
                    </a:lnTo>
                    <a:lnTo>
                      <a:pt x="7" y="34"/>
                    </a:lnTo>
                    <a:lnTo>
                      <a:pt x="7" y="31"/>
                    </a:lnTo>
                    <a:lnTo>
                      <a:pt x="4" y="31"/>
                    </a:lnTo>
                    <a:lnTo>
                      <a:pt x="4" y="27"/>
                    </a:lnTo>
                    <a:lnTo>
                      <a:pt x="0" y="2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91" name="Shape 1501"/>
              <p:cNvSpPr>
                <a:spLocks/>
              </p:cNvSpPr>
              <p:nvPr/>
            </p:nvSpPr>
            <p:spPr bwMode="auto">
              <a:xfrm>
                <a:off x="3984625" y="3560762"/>
                <a:ext cx="49212" cy="58736"/>
              </a:xfrm>
              <a:custGeom>
                <a:avLst/>
                <a:gdLst>
                  <a:gd name="T0" fmla="*/ 0 w 31"/>
                  <a:gd name="T1" fmla="*/ 31749 h 37"/>
                  <a:gd name="T2" fmla="*/ 49212 w 31"/>
                  <a:gd name="T3" fmla="*/ 31749 h 37"/>
                  <a:gd name="T4" fmla="*/ 49212 w 31"/>
                  <a:gd name="T5" fmla="*/ 36512 h 37"/>
                  <a:gd name="T6" fmla="*/ 42862 w 31"/>
                  <a:gd name="T7" fmla="*/ 42861 h 37"/>
                  <a:gd name="T8" fmla="*/ 42862 w 31"/>
                  <a:gd name="T9" fmla="*/ 47624 h 37"/>
                  <a:gd name="T10" fmla="*/ 38100 w 31"/>
                  <a:gd name="T11" fmla="*/ 47624 h 37"/>
                  <a:gd name="T12" fmla="*/ 38100 w 31"/>
                  <a:gd name="T13" fmla="*/ 52386 h 37"/>
                  <a:gd name="T14" fmla="*/ 31750 w 31"/>
                  <a:gd name="T15" fmla="*/ 52386 h 37"/>
                  <a:gd name="T16" fmla="*/ 26987 w 31"/>
                  <a:gd name="T17" fmla="*/ 58736 h 37"/>
                  <a:gd name="T18" fmla="*/ 22225 w 31"/>
                  <a:gd name="T19" fmla="*/ 58736 h 37"/>
                  <a:gd name="T20" fmla="*/ 22225 w 31"/>
                  <a:gd name="T21" fmla="*/ 58736 h 37"/>
                  <a:gd name="T22" fmla="*/ 15875 w 31"/>
                  <a:gd name="T23" fmla="*/ 52386 h 37"/>
                  <a:gd name="T24" fmla="*/ 11112 w 31"/>
                  <a:gd name="T25" fmla="*/ 52386 h 37"/>
                  <a:gd name="T26" fmla="*/ 11112 w 31"/>
                  <a:gd name="T27" fmla="*/ 47624 h 37"/>
                  <a:gd name="T28" fmla="*/ 6350 w 31"/>
                  <a:gd name="T29" fmla="*/ 47624 h 37"/>
                  <a:gd name="T30" fmla="*/ 6350 w 31"/>
                  <a:gd name="T31" fmla="*/ 42861 h 37"/>
                  <a:gd name="T32" fmla="*/ 0 w 31"/>
                  <a:gd name="T33" fmla="*/ 36512 h 37"/>
                  <a:gd name="T34" fmla="*/ 0 w 31"/>
                  <a:gd name="T35" fmla="*/ 31749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0" y="20"/>
                    </a:moveTo>
                    <a:lnTo>
                      <a:pt x="31" y="20"/>
                    </a:lnTo>
                    <a:lnTo>
                      <a:pt x="31" y="23"/>
                    </a:lnTo>
                    <a:lnTo>
                      <a:pt x="27" y="27"/>
                    </a:lnTo>
                    <a:lnTo>
                      <a:pt x="27" y="30"/>
                    </a:lnTo>
                    <a:lnTo>
                      <a:pt x="24" y="30"/>
                    </a:lnTo>
                    <a:lnTo>
                      <a:pt x="24" y="33"/>
                    </a:lnTo>
                    <a:lnTo>
                      <a:pt x="20" y="33"/>
                    </a:lnTo>
                    <a:lnTo>
                      <a:pt x="17" y="37"/>
                    </a:lnTo>
                    <a:lnTo>
                      <a:pt x="14" y="37"/>
                    </a:lnTo>
                    <a:lnTo>
                      <a:pt x="10" y="33"/>
                    </a:lnTo>
                    <a:lnTo>
                      <a:pt x="7" y="33"/>
                    </a:lnTo>
                    <a:lnTo>
                      <a:pt x="7" y="30"/>
                    </a:lnTo>
                    <a:lnTo>
                      <a:pt x="4" y="30"/>
                    </a:lnTo>
                    <a:lnTo>
                      <a:pt x="4" y="27"/>
                    </a:lnTo>
                    <a:lnTo>
                      <a:pt x="0" y="23"/>
                    </a:lnTo>
                    <a:lnTo>
                      <a:pt x="0"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92" name="Shape 1502"/>
              <p:cNvSpPr>
                <a:spLocks/>
              </p:cNvSpPr>
              <p:nvPr/>
            </p:nvSpPr>
            <p:spPr bwMode="auto">
              <a:xfrm>
                <a:off x="3984625" y="3549650"/>
                <a:ext cx="49212" cy="53975"/>
              </a:xfrm>
              <a:custGeom>
                <a:avLst/>
                <a:gdLst>
                  <a:gd name="T0" fmla="*/ 0 w 31"/>
                  <a:gd name="T1" fmla="*/ 31750 h 34"/>
                  <a:gd name="T2" fmla="*/ 49212 w 31"/>
                  <a:gd name="T3" fmla="*/ 31750 h 34"/>
                  <a:gd name="T4" fmla="*/ 49212 w 31"/>
                  <a:gd name="T5" fmla="*/ 36513 h 34"/>
                  <a:gd name="T6" fmla="*/ 42862 w 31"/>
                  <a:gd name="T7" fmla="*/ 36513 h 34"/>
                  <a:gd name="T8" fmla="*/ 42862 w 31"/>
                  <a:gd name="T9" fmla="*/ 42863 h 34"/>
                  <a:gd name="T10" fmla="*/ 38100 w 31"/>
                  <a:gd name="T11" fmla="*/ 47625 h 34"/>
                  <a:gd name="T12" fmla="*/ 38100 w 31"/>
                  <a:gd name="T13" fmla="*/ 47625 h 34"/>
                  <a:gd name="T14" fmla="*/ 31750 w 31"/>
                  <a:gd name="T15" fmla="*/ 53975 h 34"/>
                  <a:gd name="T16" fmla="*/ 26987 w 31"/>
                  <a:gd name="T17" fmla="*/ 53975 h 34"/>
                  <a:gd name="T18" fmla="*/ 22225 w 31"/>
                  <a:gd name="T19" fmla="*/ 53975 h 34"/>
                  <a:gd name="T20" fmla="*/ 22225 w 31"/>
                  <a:gd name="T21" fmla="*/ 53975 h 34"/>
                  <a:gd name="T22" fmla="*/ 15875 w 31"/>
                  <a:gd name="T23" fmla="*/ 53975 h 34"/>
                  <a:gd name="T24" fmla="*/ 11112 w 31"/>
                  <a:gd name="T25" fmla="*/ 47625 h 34"/>
                  <a:gd name="T26" fmla="*/ 11112 w 31"/>
                  <a:gd name="T27" fmla="*/ 47625 h 34"/>
                  <a:gd name="T28" fmla="*/ 6350 w 31"/>
                  <a:gd name="T29" fmla="*/ 42863 h 34"/>
                  <a:gd name="T30" fmla="*/ 6350 w 31"/>
                  <a:gd name="T31" fmla="*/ 36513 h 34"/>
                  <a:gd name="T32" fmla="*/ 0 w 31"/>
                  <a:gd name="T33" fmla="*/ 36513 h 34"/>
                  <a:gd name="T34" fmla="*/ 0 w 31"/>
                  <a:gd name="T35" fmla="*/ 3175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4"/>
                  <a:gd name="T56" fmla="*/ 31 w 31"/>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4" extrusionOk="0">
                    <a:moveTo>
                      <a:pt x="0" y="20"/>
                    </a:moveTo>
                    <a:lnTo>
                      <a:pt x="31" y="20"/>
                    </a:lnTo>
                    <a:lnTo>
                      <a:pt x="31" y="23"/>
                    </a:lnTo>
                    <a:lnTo>
                      <a:pt x="27" y="23"/>
                    </a:lnTo>
                    <a:lnTo>
                      <a:pt x="27" y="27"/>
                    </a:lnTo>
                    <a:lnTo>
                      <a:pt x="24" y="30"/>
                    </a:lnTo>
                    <a:lnTo>
                      <a:pt x="20" y="34"/>
                    </a:lnTo>
                    <a:lnTo>
                      <a:pt x="17" y="34"/>
                    </a:lnTo>
                    <a:lnTo>
                      <a:pt x="14" y="34"/>
                    </a:lnTo>
                    <a:lnTo>
                      <a:pt x="10" y="34"/>
                    </a:lnTo>
                    <a:lnTo>
                      <a:pt x="7" y="30"/>
                    </a:lnTo>
                    <a:lnTo>
                      <a:pt x="4" y="27"/>
                    </a:lnTo>
                    <a:lnTo>
                      <a:pt x="4" y="23"/>
                    </a:lnTo>
                    <a:lnTo>
                      <a:pt x="0" y="23"/>
                    </a:lnTo>
                    <a:lnTo>
                      <a:pt x="0"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93" name="Shape 1503"/>
              <p:cNvSpPr>
                <a:spLocks/>
              </p:cNvSpPr>
              <p:nvPr/>
            </p:nvSpPr>
            <p:spPr bwMode="auto">
              <a:xfrm>
                <a:off x="3984625" y="3538537"/>
                <a:ext cx="49212" cy="53975"/>
              </a:xfrm>
              <a:custGeom>
                <a:avLst/>
                <a:gdLst>
                  <a:gd name="T0" fmla="*/ 0 w 31"/>
                  <a:gd name="T1" fmla="*/ 31750 h 34"/>
                  <a:gd name="T2" fmla="*/ 49212 w 31"/>
                  <a:gd name="T3" fmla="*/ 31750 h 34"/>
                  <a:gd name="T4" fmla="*/ 49212 w 31"/>
                  <a:gd name="T5" fmla="*/ 38100 h 34"/>
                  <a:gd name="T6" fmla="*/ 42862 w 31"/>
                  <a:gd name="T7" fmla="*/ 42863 h 34"/>
                  <a:gd name="T8" fmla="*/ 42862 w 31"/>
                  <a:gd name="T9" fmla="*/ 42863 h 34"/>
                  <a:gd name="T10" fmla="*/ 38100 w 31"/>
                  <a:gd name="T11" fmla="*/ 47625 h 34"/>
                  <a:gd name="T12" fmla="*/ 38100 w 31"/>
                  <a:gd name="T13" fmla="*/ 47625 h 34"/>
                  <a:gd name="T14" fmla="*/ 31750 w 31"/>
                  <a:gd name="T15" fmla="*/ 53975 h 34"/>
                  <a:gd name="T16" fmla="*/ 26987 w 31"/>
                  <a:gd name="T17" fmla="*/ 53975 h 34"/>
                  <a:gd name="T18" fmla="*/ 22225 w 31"/>
                  <a:gd name="T19" fmla="*/ 53975 h 34"/>
                  <a:gd name="T20" fmla="*/ 22225 w 31"/>
                  <a:gd name="T21" fmla="*/ 53975 h 34"/>
                  <a:gd name="T22" fmla="*/ 15875 w 31"/>
                  <a:gd name="T23" fmla="*/ 53975 h 34"/>
                  <a:gd name="T24" fmla="*/ 11112 w 31"/>
                  <a:gd name="T25" fmla="*/ 47625 h 34"/>
                  <a:gd name="T26" fmla="*/ 11112 w 31"/>
                  <a:gd name="T27" fmla="*/ 47625 h 34"/>
                  <a:gd name="T28" fmla="*/ 6350 w 31"/>
                  <a:gd name="T29" fmla="*/ 42863 h 34"/>
                  <a:gd name="T30" fmla="*/ 6350 w 31"/>
                  <a:gd name="T31" fmla="*/ 42863 h 34"/>
                  <a:gd name="T32" fmla="*/ 0 w 31"/>
                  <a:gd name="T33" fmla="*/ 38100 h 34"/>
                  <a:gd name="T34" fmla="*/ 0 w 31"/>
                  <a:gd name="T35" fmla="*/ 3175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4"/>
                  <a:gd name="T56" fmla="*/ 31 w 31"/>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4" extrusionOk="0">
                    <a:moveTo>
                      <a:pt x="0" y="20"/>
                    </a:moveTo>
                    <a:lnTo>
                      <a:pt x="31" y="20"/>
                    </a:lnTo>
                    <a:lnTo>
                      <a:pt x="31" y="24"/>
                    </a:lnTo>
                    <a:lnTo>
                      <a:pt x="27" y="27"/>
                    </a:lnTo>
                    <a:lnTo>
                      <a:pt x="24" y="30"/>
                    </a:lnTo>
                    <a:lnTo>
                      <a:pt x="20" y="34"/>
                    </a:lnTo>
                    <a:lnTo>
                      <a:pt x="17" y="34"/>
                    </a:lnTo>
                    <a:lnTo>
                      <a:pt x="14" y="34"/>
                    </a:lnTo>
                    <a:lnTo>
                      <a:pt x="10" y="34"/>
                    </a:lnTo>
                    <a:lnTo>
                      <a:pt x="7" y="30"/>
                    </a:lnTo>
                    <a:lnTo>
                      <a:pt x="4" y="27"/>
                    </a:lnTo>
                    <a:lnTo>
                      <a:pt x="0" y="24"/>
                    </a:lnTo>
                    <a:lnTo>
                      <a:pt x="0"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94" name="Shape 1504"/>
              <p:cNvSpPr>
                <a:spLocks/>
              </p:cNvSpPr>
              <p:nvPr/>
            </p:nvSpPr>
            <p:spPr bwMode="auto">
              <a:xfrm>
                <a:off x="3984625" y="3533775"/>
                <a:ext cx="53975" cy="47625"/>
              </a:xfrm>
              <a:custGeom>
                <a:avLst/>
                <a:gdLst>
                  <a:gd name="T0" fmla="*/ 6350 w 34"/>
                  <a:gd name="T1" fmla="*/ 11113 h 30"/>
                  <a:gd name="T2" fmla="*/ 42863 w 34"/>
                  <a:gd name="T3" fmla="*/ 36513 h 30"/>
                  <a:gd name="T4" fmla="*/ 38100 w 34"/>
                  <a:gd name="T5" fmla="*/ 42863 h 30"/>
                  <a:gd name="T6" fmla="*/ 38100 w 34"/>
                  <a:gd name="T7" fmla="*/ 42863 h 30"/>
                  <a:gd name="T8" fmla="*/ 31750 w 34"/>
                  <a:gd name="T9" fmla="*/ 47625 h 30"/>
                  <a:gd name="T10" fmla="*/ 26988 w 34"/>
                  <a:gd name="T11" fmla="*/ 47625 h 30"/>
                  <a:gd name="T12" fmla="*/ 22225 w 34"/>
                  <a:gd name="T13" fmla="*/ 47625 h 30"/>
                  <a:gd name="T14" fmla="*/ 15875 w 34"/>
                  <a:gd name="T15" fmla="*/ 47625 h 30"/>
                  <a:gd name="T16" fmla="*/ 15875 w 34"/>
                  <a:gd name="T17" fmla="*/ 47625 h 30"/>
                  <a:gd name="T18" fmla="*/ 11113 w 34"/>
                  <a:gd name="T19" fmla="*/ 42863 h 30"/>
                  <a:gd name="T20" fmla="*/ 6350 w 34"/>
                  <a:gd name="T21" fmla="*/ 42863 h 30"/>
                  <a:gd name="T22" fmla="*/ 6350 w 34"/>
                  <a:gd name="T23" fmla="*/ 36513 h 30"/>
                  <a:gd name="T24" fmla="*/ 6350 w 34"/>
                  <a:gd name="T25" fmla="*/ 31750 h 30"/>
                  <a:gd name="T26" fmla="*/ 0 w 34"/>
                  <a:gd name="T27" fmla="*/ 26988 h 30"/>
                  <a:gd name="T28" fmla="*/ 0 w 34"/>
                  <a:gd name="T29" fmla="*/ 26988 h 30"/>
                  <a:gd name="T30" fmla="*/ 0 w 34"/>
                  <a:gd name="T31" fmla="*/ 20638 h 30"/>
                  <a:gd name="T32" fmla="*/ 6350 w 34"/>
                  <a:gd name="T33" fmla="*/ 15875 h 30"/>
                  <a:gd name="T34" fmla="*/ 6350 w 34"/>
                  <a:gd name="T35" fmla="*/ 11113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30"/>
                  <a:gd name="T56" fmla="*/ 34 w 34"/>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30" extrusionOk="0">
                    <a:moveTo>
                      <a:pt x="4" y="7"/>
                    </a:moveTo>
                    <a:lnTo>
                      <a:pt x="27" y="23"/>
                    </a:lnTo>
                    <a:lnTo>
                      <a:pt x="24" y="27"/>
                    </a:lnTo>
                    <a:lnTo>
                      <a:pt x="20" y="30"/>
                    </a:lnTo>
                    <a:lnTo>
                      <a:pt x="17" y="30"/>
                    </a:lnTo>
                    <a:lnTo>
                      <a:pt x="14" y="30"/>
                    </a:lnTo>
                    <a:lnTo>
                      <a:pt x="10" y="30"/>
                    </a:lnTo>
                    <a:lnTo>
                      <a:pt x="7" y="27"/>
                    </a:lnTo>
                    <a:lnTo>
                      <a:pt x="4" y="27"/>
                    </a:lnTo>
                    <a:lnTo>
                      <a:pt x="4" y="23"/>
                    </a:lnTo>
                    <a:lnTo>
                      <a:pt x="4" y="20"/>
                    </a:lnTo>
                    <a:lnTo>
                      <a:pt x="0" y="17"/>
                    </a:lnTo>
                    <a:lnTo>
                      <a:pt x="0" y="13"/>
                    </a:lnTo>
                    <a:lnTo>
                      <a:pt x="4" y="10"/>
                    </a:lnTo>
                    <a:lnTo>
                      <a:pt x="4" y="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95" name="Shape 1505"/>
              <p:cNvSpPr>
                <a:spLocks/>
              </p:cNvSpPr>
              <p:nvPr/>
            </p:nvSpPr>
            <p:spPr bwMode="auto">
              <a:xfrm>
                <a:off x="3990975" y="3527425"/>
                <a:ext cx="58736" cy="49212"/>
              </a:xfrm>
              <a:custGeom>
                <a:avLst/>
                <a:gdLst>
                  <a:gd name="T0" fmla="*/ 20637 w 37"/>
                  <a:gd name="T1" fmla="*/ 0 h 31"/>
                  <a:gd name="T2" fmla="*/ 20637 w 37"/>
                  <a:gd name="T3" fmla="*/ 49212 h 31"/>
                  <a:gd name="T4" fmla="*/ 20637 w 37"/>
                  <a:gd name="T5" fmla="*/ 49212 h 31"/>
                  <a:gd name="T6" fmla="*/ 15875 w 37"/>
                  <a:gd name="T7" fmla="*/ 42862 h 31"/>
                  <a:gd name="T8" fmla="*/ 9525 w 37"/>
                  <a:gd name="T9" fmla="*/ 42862 h 31"/>
                  <a:gd name="T10" fmla="*/ 4762 w 37"/>
                  <a:gd name="T11" fmla="*/ 42862 h 31"/>
                  <a:gd name="T12" fmla="*/ 4762 w 37"/>
                  <a:gd name="T13" fmla="*/ 38100 h 31"/>
                  <a:gd name="T14" fmla="*/ 4762 w 37"/>
                  <a:gd name="T15" fmla="*/ 33337 h 31"/>
                  <a:gd name="T16" fmla="*/ 0 w 37"/>
                  <a:gd name="T17" fmla="*/ 26987 h 31"/>
                  <a:gd name="T18" fmla="*/ 0 w 37"/>
                  <a:gd name="T19" fmla="*/ 26987 h 31"/>
                  <a:gd name="T20" fmla="*/ 0 w 37"/>
                  <a:gd name="T21" fmla="*/ 22225 h 31"/>
                  <a:gd name="T22" fmla="*/ 4762 w 37"/>
                  <a:gd name="T23" fmla="*/ 17462 h 31"/>
                  <a:gd name="T24" fmla="*/ 4762 w 37"/>
                  <a:gd name="T25" fmla="*/ 11112 h 31"/>
                  <a:gd name="T26" fmla="*/ 4762 w 37"/>
                  <a:gd name="T27" fmla="*/ 11112 h 31"/>
                  <a:gd name="T28" fmla="*/ 9525 w 37"/>
                  <a:gd name="T29" fmla="*/ 6350 h 31"/>
                  <a:gd name="T30" fmla="*/ 15875 w 37"/>
                  <a:gd name="T31" fmla="*/ 6350 h 31"/>
                  <a:gd name="T32" fmla="*/ 20637 w 37"/>
                  <a:gd name="T33" fmla="*/ 6350 h 31"/>
                  <a:gd name="T34" fmla="*/ 20637 w 37"/>
                  <a:gd name="T35" fmla="*/ 0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1"/>
                  <a:gd name="T56" fmla="*/ 37 w 37"/>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1" extrusionOk="0">
                    <a:moveTo>
                      <a:pt x="13" y="0"/>
                    </a:moveTo>
                    <a:lnTo>
                      <a:pt x="13" y="31"/>
                    </a:lnTo>
                    <a:lnTo>
                      <a:pt x="10" y="27"/>
                    </a:lnTo>
                    <a:lnTo>
                      <a:pt x="6" y="27"/>
                    </a:lnTo>
                    <a:lnTo>
                      <a:pt x="3" y="27"/>
                    </a:lnTo>
                    <a:lnTo>
                      <a:pt x="3" y="24"/>
                    </a:lnTo>
                    <a:lnTo>
                      <a:pt x="3" y="21"/>
                    </a:lnTo>
                    <a:lnTo>
                      <a:pt x="0" y="17"/>
                    </a:lnTo>
                    <a:lnTo>
                      <a:pt x="0" y="14"/>
                    </a:lnTo>
                    <a:lnTo>
                      <a:pt x="3" y="11"/>
                    </a:lnTo>
                    <a:lnTo>
                      <a:pt x="3" y="7"/>
                    </a:lnTo>
                    <a:lnTo>
                      <a:pt x="6" y="4"/>
                    </a:lnTo>
                    <a:lnTo>
                      <a:pt x="10" y="4"/>
                    </a:lnTo>
                    <a:lnTo>
                      <a:pt x="13" y="4"/>
                    </a:lnTo>
                    <a:lnTo>
                      <a:pt x="13"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96" name="Shape 1506"/>
              <p:cNvSpPr>
                <a:spLocks/>
              </p:cNvSpPr>
              <p:nvPr/>
            </p:nvSpPr>
            <p:spPr bwMode="auto">
              <a:xfrm>
                <a:off x="4006850" y="3527425"/>
                <a:ext cx="52386" cy="49212"/>
              </a:xfrm>
              <a:custGeom>
                <a:avLst/>
                <a:gdLst>
                  <a:gd name="T0" fmla="*/ 20637 w 33"/>
                  <a:gd name="T1" fmla="*/ 0 h 31"/>
                  <a:gd name="T2" fmla="*/ 20637 w 33"/>
                  <a:gd name="T3" fmla="*/ 49212 h 31"/>
                  <a:gd name="T4" fmla="*/ 15875 w 33"/>
                  <a:gd name="T5" fmla="*/ 49212 h 31"/>
                  <a:gd name="T6" fmla="*/ 9525 w 33"/>
                  <a:gd name="T7" fmla="*/ 42862 h 31"/>
                  <a:gd name="T8" fmla="*/ 9525 w 33"/>
                  <a:gd name="T9" fmla="*/ 42862 h 31"/>
                  <a:gd name="T10" fmla="*/ 4762 w 33"/>
                  <a:gd name="T11" fmla="*/ 42862 h 31"/>
                  <a:gd name="T12" fmla="*/ 4762 w 33"/>
                  <a:gd name="T13" fmla="*/ 38100 h 31"/>
                  <a:gd name="T14" fmla="*/ 0 w 33"/>
                  <a:gd name="T15" fmla="*/ 33337 h 31"/>
                  <a:gd name="T16" fmla="*/ 0 w 33"/>
                  <a:gd name="T17" fmla="*/ 26987 h 31"/>
                  <a:gd name="T18" fmla="*/ 0 w 33"/>
                  <a:gd name="T19" fmla="*/ 26987 h 31"/>
                  <a:gd name="T20" fmla="*/ 0 w 33"/>
                  <a:gd name="T21" fmla="*/ 22225 h 31"/>
                  <a:gd name="T22" fmla="*/ 0 w 33"/>
                  <a:gd name="T23" fmla="*/ 17462 h 31"/>
                  <a:gd name="T24" fmla="*/ 4762 w 33"/>
                  <a:gd name="T25" fmla="*/ 11112 h 31"/>
                  <a:gd name="T26" fmla="*/ 4762 w 33"/>
                  <a:gd name="T27" fmla="*/ 11112 h 31"/>
                  <a:gd name="T28" fmla="*/ 9525 w 33"/>
                  <a:gd name="T29" fmla="*/ 6350 h 31"/>
                  <a:gd name="T30" fmla="*/ 9525 w 33"/>
                  <a:gd name="T31" fmla="*/ 6350 h 31"/>
                  <a:gd name="T32" fmla="*/ 15875 w 33"/>
                  <a:gd name="T33" fmla="*/ 6350 h 31"/>
                  <a:gd name="T34" fmla="*/ 20637 w 33"/>
                  <a:gd name="T35" fmla="*/ 0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1"/>
                  <a:gd name="T56" fmla="*/ 33 w 33"/>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1" extrusionOk="0">
                    <a:moveTo>
                      <a:pt x="13" y="0"/>
                    </a:moveTo>
                    <a:lnTo>
                      <a:pt x="13" y="31"/>
                    </a:lnTo>
                    <a:lnTo>
                      <a:pt x="10" y="31"/>
                    </a:lnTo>
                    <a:lnTo>
                      <a:pt x="6" y="27"/>
                    </a:lnTo>
                    <a:lnTo>
                      <a:pt x="3" y="27"/>
                    </a:lnTo>
                    <a:lnTo>
                      <a:pt x="3" y="24"/>
                    </a:lnTo>
                    <a:lnTo>
                      <a:pt x="0" y="21"/>
                    </a:lnTo>
                    <a:lnTo>
                      <a:pt x="0" y="17"/>
                    </a:lnTo>
                    <a:lnTo>
                      <a:pt x="0" y="14"/>
                    </a:lnTo>
                    <a:lnTo>
                      <a:pt x="0" y="11"/>
                    </a:lnTo>
                    <a:lnTo>
                      <a:pt x="3" y="7"/>
                    </a:lnTo>
                    <a:lnTo>
                      <a:pt x="6" y="4"/>
                    </a:lnTo>
                    <a:lnTo>
                      <a:pt x="10" y="4"/>
                    </a:lnTo>
                    <a:lnTo>
                      <a:pt x="13"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97" name="Shape 1507"/>
              <p:cNvSpPr>
                <a:spLocks/>
              </p:cNvSpPr>
              <p:nvPr/>
            </p:nvSpPr>
            <p:spPr bwMode="auto">
              <a:xfrm>
                <a:off x="4016375" y="3527425"/>
                <a:ext cx="53975" cy="49212"/>
              </a:xfrm>
              <a:custGeom>
                <a:avLst/>
                <a:gdLst>
                  <a:gd name="T0" fmla="*/ 22225 w 34"/>
                  <a:gd name="T1" fmla="*/ 0 h 31"/>
                  <a:gd name="T2" fmla="*/ 22225 w 34"/>
                  <a:gd name="T3" fmla="*/ 49212 h 31"/>
                  <a:gd name="T4" fmla="*/ 17463 w 34"/>
                  <a:gd name="T5" fmla="*/ 49212 h 31"/>
                  <a:gd name="T6" fmla="*/ 17463 w 34"/>
                  <a:gd name="T7" fmla="*/ 42862 h 31"/>
                  <a:gd name="T8" fmla="*/ 11113 w 34"/>
                  <a:gd name="T9" fmla="*/ 42862 h 31"/>
                  <a:gd name="T10" fmla="*/ 6350 w 34"/>
                  <a:gd name="T11" fmla="*/ 42862 h 31"/>
                  <a:gd name="T12" fmla="*/ 6350 w 34"/>
                  <a:gd name="T13" fmla="*/ 38100 h 31"/>
                  <a:gd name="T14" fmla="*/ 0 w 34"/>
                  <a:gd name="T15" fmla="*/ 33337 h 31"/>
                  <a:gd name="T16" fmla="*/ 0 w 34"/>
                  <a:gd name="T17" fmla="*/ 26987 h 31"/>
                  <a:gd name="T18" fmla="*/ 0 w 34"/>
                  <a:gd name="T19" fmla="*/ 26987 h 31"/>
                  <a:gd name="T20" fmla="*/ 0 w 34"/>
                  <a:gd name="T21" fmla="*/ 22225 h 31"/>
                  <a:gd name="T22" fmla="*/ 0 w 34"/>
                  <a:gd name="T23" fmla="*/ 17462 h 31"/>
                  <a:gd name="T24" fmla="*/ 6350 w 34"/>
                  <a:gd name="T25" fmla="*/ 11112 h 31"/>
                  <a:gd name="T26" fmla="*/ 6350 w 34"/>
                  <a:gd name="T27" fmla="*/ 11112 h 31"/>
                  <a:gd name="T28" fmla="*/ 11113 w 34"/>
                  <a:gd name="T29" fmla="*/ 6350 h 31"/>
                  <a:gd name="T30" fmla="*/ 17463 w 34"/>
                  <a:gd name="T31" fmla="*/ 6350 h 31"/>
                  <a:gd name="T32" fmla="*/ 17463 w 34"/>
                  <a:gd name="T33" fmla="*/ 6350 h 31"/>
                  <a:gd name="T34" fmla="*/ 22225 w 34"/>
                  <a:gd name="T35" fmla="*/ 0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31"/>
                  <a:gd name="T56" fmla="*/ 34 w 34"/>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31" extrusionOk="0">
                    <a:moveTo>
                      <a:pt x="14" y="0"/>
                    </a:moveTo>
                    <a:lnTo>
                      <a:pt x="14" y="31"/>
                    </a:lnTo>
                    <a:lnTo>
                      <a:pt x="11" y="31"/>
                    </a:lnTo>
                    <a:lnTo>
                      <a:pt x="11" y="27"/>
                    </a:lnTo>
                    <a:lnTo>
                      <a:pt x="7" y="27"/>
                    </a:lnTo>
                    <a:lnTo>
                      <a:pt x="4" y="27"/>
                    </a:lnTo>
                    <a:lnTo>
                      <a:pt x="4" y="24"/>
                    </a:lnTo>
                    <a:lnTo>
                      <a:pt x="0" y="21"/>
                    </a:lnTo>
                    <a:lnTo>
                      <a:pt x="0" y="17"/>
                    </a:lnTo>
                    <a:lnTo>
                      <a:pt x="0" y="14"/>
                    </a:lnTo>
                    <a:lnTo>
                      <a:pt x="0" y="11"/>
                    </a:lnTo>
                    <a:lnTo>
                      <a:pt x="4" y="7"/>
                    </a:lnTo>
                    <a:lnTo>
                      <a:pt x="7" y="4"/>
                    </a:lnTo>
                    <a:lnTo>
                      <a:pt x="11" y="4"/>
                    </a:lnTo>
                    <a:lnTo>
                      <a:pt x="14"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98" name="Shape 1508"/>
              <p:cNvSpPr>
                <a:spLocks/>
              </p:cNvSpPr>
              <p:nvPr/>
            </p:nvSpPr>
            <p:spPr bwMode="auto">
              <a:xfrm>
                <a:off x="4027487" y="3527425"/>
                <a:ext cx="58736" cy="49212"/>
              </a:xfrm>
              <a:custGeom>
                <a:avLst/>
                <a:gdLst>
                  <a:gd name="T0" fmla="*/ 22224 w 37"/>
                  <a:gd name="T1" fmla="*/ 0 h 31"/>
                  <a:gd name="T2" fmla="*/ 22224 w 37"/>
                  <a:gd name="T3" fmla="*/ 49212 h 31"/>
                  <a:gd name="T4" fmla="*/ 15875 w 37"/>
                  <a:gd name="T5" fmla="*/ 49212 h 31"/>
                  <a:gd name="T6" fmla="*/ 11112 w 37"/>
                  <a:gd name="T7" fmla="*/ 42862 h 31"/>
                  <a:gd name="T8" fmla="*/ 11112 w 37"/>
                  <a:gd name="T9" fmla="*/ 42862 h 31"/>
                  <a:gd name="T10" fmla="*/ 6350 w 37"/>
                  <a:gd name="T11" fmla="*/ 42862 h 31"/>
                  <a:gd name="T12" fmla="*/ 6350 w 37"/>
                  <a:gd name="T13" fmla="*/ 38100 h 31"/>
                  <a:gd name="T14" fmla="*/ 0 w 37"/>
                  <a:gd name="T15" fmla="*/ 33337 h 31"/>
                  <a:gd name="T16" fmla="*/ 0 w 37"/>
                  <a:gd name="T17" fmla="*/ 26987 h 31"/>
                  <a:gd name="T18" fmla="*/ 0 w 37"/>
                  <a:gd name="T19" fmla="*/ 26987 h 31"/>
                  <a:gd name="T20" fmla="*/ 0 w 37"/>
                  <a:gd name="T21" fmla="*/ 22225 h 31"/>
                  <a:gd name="T22" fmla="*/ 0 w 37"/>
                  <a:gd name="T23" fmla="*/ 17462 h 31"/>
                  <a:gd name="T24" fmla="*/ 6350 w 37"/>
                  <a:gd name="T25" fmla="*/ 11112 h 31"/>
                  <a:gd name="T26" fmla="*/ 6350 w 37"/>
                  <a:gd name="T27" fmla="*/ 11112 h 31"/>
                  <a:gd name="T28" fmla="*/ 11112 w 37"/>
                  <a:gd name="T29" fmla="*/ 6350 h 31"/>
                  <a:gd name="T30" fmla="*/ 11112 w 37"/>
                  <a:gd name="T31" fmla="*/ 6350 h 31"/>
                  <a:gd name="T32" fmla="*/ 15875 w 37"/>
                  <a:gd name="T33" fmla="*/ 6350 h 31"/>
                  <a:gd name="T34" fmla="*/ 22224 w 37"/>
                  <a:gd name="T35" fmla="*/ 0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1"/>
                  <a:gd name="T56" fmla="*/ 37 w 37"/>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1" extrusionOk="0">
                    <a:moveTo>
                      <a:pt x="14" y="0"/>
                    </a:moveTo>
                    <a:lnTo>
                      <a:pt x="14" y="31"/>
                    </a:lnTo>
                    <a:lnTo>
                      <a:pt x="10" y="31"/>
                    </a:lnTo>
                    <a:lnTo>
                      <a:pt x="7" y="27"/>
                    </a:lnTo>
                    <a:lnTo>
                      <a:pt x="4" y="27"/>
                    </a:lnTo>
                    <a:lnTo>
                      <a:pt x="4" y="24"/>
                    </a:lnTo>
                    <a:lnTo>
                      <a:pt x="0" y="21"/>
                    </a:lnTo>
                    <a:lnTo>
                      <a:pt x="0" y="17"/>
                    </a:lnTo>
                    <a:lnTo>
                      <a:pt x="0" y="14"/>
                    </a:lnTo>
                    <a:lnTo>
                      <a:pt x="0" y="11"/>
                    </a:lnTo>
                    <a:lnTo>
                      <a:pt x="4" y="7"/>
                    </a:lnTo>
                    <a:lnTo>
                      <a:pt x="7" y="4"/>
                    </a:lnTo>
                    <a:lnTo>
                      <a:pt x="10" y="4"/>
                    </a:lnTo>
                    <a:lnTo>
                      <a:pt x="14"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99" name="Shape 1509"/>
              <p:cNvSpPr>
                <a:spLocks/>
              </p:cNvSpPr>
              <p:nvPr/>
            </p:nvSpPr>
            <p:spPr bwMode="auto">
              <a:xfrm>
                <a:off x="4038600" y="3527425"/>
                <a:ext cx="58736" cy="49212"/>
              </a:xfrm>
              <a:custGeom>
                <a:avLst/>
                <a:gdLst>
                  <a:gd name="T0" fmla="*/ 26987 w 37"/>
                  <a:gd name="T1" fmla="*/ 0 h 31"/>
                  <a:gd name="T2" fmla="*/ 26987 w 37"/>
                  <a:gd name="T3" fmla="*/ 49212 h 31"/>
                  <a:gd name="T4" fmla="*/ 20637 w 37"/>
                  <a:gd name="T5" fmla="*/ 49212 h 31"/>
                  <a:gd name="T6" fmla="*/ 15875 w 37"/>
                  <a:gd name="T7" fmla="*/ 42862 h 31"/>
                  <a:gd name="T8" fmla="*/ 11112 w 37"/>
                  <a:gd name="T9" fmla="*/ 42862 h 31"/>
                  <a:gd name="T10" fmla="*/ 11112 w 37"/>
                  <a:gd name="T11" fmla="*/ 42862 h 31"/>
                  <a:gd name="T12" fmla="*/ 4762 w 37"/>
                  <a:gd name="T13" fmla="*/ 38100 h 31"/>
                  <a:gd name="T14" fmla="*/ 4762 w 37"/>
                  <a:gd name="T15" fmla="*/ 33337 h 31"/>
                  <a:gd name="T16" fmla="*/ 4762 w 37"/>
                  <a:gd name="T17" fmla="*/ 26987 h 31"/>
                  <a:gd name="T18" fmla="*/ 0 w 37"/>
                  <a:gd name="T19" fmla="*/ 26987 h 31"/>
                  <a:gd name="T20" fmla="*/ 4762 w 37"/>
                  <a:gd name="T21" fmla="*/ 22225 h 31"/>
                  <a:gd name="T22" fmla="*/ 4762 w 37"/>
                  <a:gd name="T23" fmla="*/ 17462 h 31"/>
                  <a:gd name="T24" fmla="*/ 4762 w 37"/>
                  <a:gd name="T25" fmla="*/ 11112 h 31"/>
                  <a:gd name="T26" fmla="*/ 11112 w 37"/>
                  <a:gd name="T27" fmla="*/ 11112 h 31"/>
                  <a:gd name="T28" fmla="*/ 11112 w 37"/>
                  <a:gd name="T29" fmla="*/ 6350 h 31"/>
                  <a:gd name="T30" fmla="*/ 15875 w 37"/>
                  <a:gd name="T31" fmla="*/ 6350 h 31"/>
                  <a:gd name="T32" fmla="*/ 20637 w 37"/>
                  <a:gd name="T33" fmla="*/ 6350 h 31"/>
                  <a:gd name="T34" fmla="*/ 26987 w 37"/>
                  <a:gd name="T35" fmla="*/ 0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1"/>
                  <a:gd name="T56" fmla="*/ 37 w 37"/>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1" extrusionOk="0">
                    <a:moveTo>
                      <a:pt x="17" y="0"/>
                    </a:moveTo>
                    <a:lnTo>
                      <a:pt x="17" y="31"/>
                    </a:lnTo>
                    <a:lnTo>
                      <a:pt x="13" y="31"/>
                    </a:lnTo>
                    <a:lnTo>
                      <a:pt x="10" y="27"/>
                    </a:lnTo>
                    <a:lnTo>
                      <a:pt x="7" y="27"/>
                    </a:lnTo>
                    <a:lnTo>
                      <a:pt x="3" y="24"/>
                    </a:lnTo>
                    <a:lnTo>
                      <a:pt x="3" y="21"/>
                    </a:lnTo>
                    <a:lnTo>
                      <a:pt x="3" y="17"/>
                    </a:lnTo>
                    <a:lnTo>
                      <a:pt x="0" y="17"/>
                    </a:lnTo>
                    <a:lnTo>
                      <a:pt x="3" y="14"/>
                    </a:lnTo>
                    <a:lnTo>
                      <a:pt x="3" y="11"/>
                    </a:lnTo>
                    <a:lnTo>
                      <a:pt x="3" y="7"/>
                    </a:lnTo>
                    <a:lnTo>
                      <a:pt x="7" y="7"/>
                    </a:lnTo>
                    <a:lnTo>
                      <a:pt x="7" y="4"/>
                    </a:lnTo>
                    <a:lnTo>
                      <a:pt x="10" y="4"/>
                    </a:lnTo>
                    <a:lnTo>
                      <a:pt x="13" y="4"/>
                    </a:lnTo>
                    <a:lnTo>
                      <a:pt x="17"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00" name="Shape 1510"/>
              <p:cNvSpPr>
                <a:spLocks/>
              </p:cNvSpPr>
              <p:nvPr/>
            </p:nvSpPr>
            <p:spPr bwMode="auto">
              <a:xfrm>
                <a:off x="4049712" y="3527425"/>
                <a:ext cx="58736" cy="49212"/>
              </a:xfrm>
              <a:custGeom>
                <a:avLst/>
                <a:gdLst>
                  <a:gd name="T0" fmla="*/ 20637 w 37"/>
                  <a:gd name="T1" fmla="*/ 0 h 31"/>
                  <a:gd name="T2" fmla="*/ 20637 w 37"/>
                  <a:gd name="T3" fmla="*/ 49212 h 31"/>
                  <a:gd name="T4" fmla="*/ 20637 w 37"/>
                  <a:gd name="T5" fmla="*/ 49212 h 31"/>
                  <a:gd name="T6" fmla="*/ 15875 w 37"/>
                  <a:gd name="T7" fmla="*/ 42862 h 31"/>
                  <a:gd name="T8" fmla="*/ 9525 w 37"/>
                  <a:gd name="T9" fmla="*/ 42862 h 31"/>
                  <a:gd name="T10" fmla="*/ 9525 w 37"/>
                  <a:gd name="T11" fmla="*/ 42862 h 31"/>
                  <a:gd name="T12" fmla="*/ 4762 w 37"/>
                  <a:gd name="T13" fmla="*/ 38100 h 31"/>
                  <a:gd name="T14" fmla="*/ 4762 w 37"/>
                  <a:gd name="T15" fmla="*/ 33337 h 31"/>
                  <a:gd name="T16" fmla="*/ 0 w 37"/>
                  <a:gd name="T17" fmla="*/ 26987 h 31"/>
                  <a:gd name="T18" fmla="*/ 0 w 37"/>
                  <a:gd name="T19" fmla="*/ 26987 h 31"/>
                  <a:gd name="T20" fmla="*/ 0 w 37"/>
                  <a:gd name="T21" fmla="*/ 22225 h 31"/>
                  <a:gd name="T22" fmla="*/ 4762 w 37"/>
                  <a:gd name="T23" fmla="*/ 17462 h 31"/>
                  <a:gd name="T24" fmla="*/ 4762 w 37"/>
                  <a:gd name="T25" fmla="*/ 11112 h 31"/>
                  <a:gd name="T26" fmla="*/ 9525 w 37"/>
                  <a:gd name="T27" fmla="*/ 11112 h 31"/>
                  <a:gd name="T28" fmla="*/ 9525 w 37"/>
                  <a:gd name="T29" fmla="*/ 6350 h 31"/>
                  <a:gd name="T30" fmla="*/ 15875 w 37"/>
                  <a:gd name="T31" fmla="*/ 6350 h 31"/>
                  <a:gd name="T32" fmla="*/ 20637 w 37"/>
                  <a:gd name="T33" fmla="*/ 6350 h 31"/>
                  <a:gd name="T34" fmla="*/ 20637 w 37"/>
                  <a:gd name="T35" fmla="*/ 0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1"/>
                  <a:gd name="T56" fmla="*/ 37 w 37"/>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1" extrusionOk="0">
                    <a:moveTo>
                      <a:pt x="13" y="0"/>
                    </a:moveTo>
                    <a:lnTo>
                      <a:pt x="13" y="31"/>
                    </a:lnTo>
                    <a:lnTo>
                      <a:pt x="10" y="27"/>
                    </a:lnTo>
                    <a:lnTo>
                      <a:pt x="6" y="27"/>
                    </a:lnTo>
                    <a:lnTo>
                      <a:pt x="3" y="24"/>
                    </a:lnTo>
                    <a:lnTo>
                      <a:pt x="3" y="21"/>
                    </a:lnTo>
                    <a:lnTo>
                      <a:pt x="0" y="17"/>
                    </a:lnTo>
                    <a:lnTo>
                      <a:pt x="0" y="14"/>
                    </a:lnTo>
                    <a:lnTo>
                      <a:pt x="3" y="11"/>
                    </a:lnTo>
                    <a:lnTo>
                      <a:pt x="3" y="7"/>
                    </a:lnTo>
                    <a:lnTo>
                      <a:pt x="6" y="7"/>
                    </a:lnTo>
                    <a:lnTo>
                      <a:pt x="6" y="4"/>
                    </a:lnTo>
                    <a:lnTo>
                      <a:pt x="10" y="4"/>
                    </a:lnTo>
                    <a:lnTo>
                      <a:pt x="13" y="4"/>
                    </a:lnTo>
                    <a:lnTo>
                      <a:pt x="13"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01" name="Shape 1511"/>
              <p:cNvSpPr>
                <a:spLocks/>
              </p:cNvSpPr>
              <p:nvPr/>
            </p:nvSpPr>
            <p:spPr bwMode="auto">
              <a:xfrm>
                <a:off x="4059237" y="3527425"/>
                <a:ext cx="58736" cy="49212"/>
              </a:xfrm>
              <a:custGeom>
                <a:avLst/>
                <a:gdLst>
                  <a:gd name="T0" fmla="*/ 26987 w 37"/>
                  <a:gd name="T1" fmla="*/ 0 h 31"/>
                  <a:gd name="T2" fmla="*/ 26987 w 37"/>
                  <a:gd name="T3" fmla="*/ 49212 h 31"/>
                  <a:gd name="T4" fmla="*/ 22224 w 37"/>
                  <a:gd name="T5" fmla="*/ 49212 h 31"/>
                  <a:gd name="T6" fmla="*/ 15875 w 37"/>
                  <a:gd name="T7" fmla="*/ 42862 h 31"/>
                  <a:gd name="T8" fmla="*/ 11112 w 37"/>
                  <a:gd name="T9" fmla="*/ 42862 h 31"/>
                  <a:gd name="T10" fmla="*/ 11112 w 37"/>
                  <a:gd name="T11" fmla="*/ 42862 h 31"/>
                  <a:gd name="T12" fmla="*/ 6350 w 37"/>
                  <a:gd name="T13" fmla="*/ 38100 h 31"/>
                  <a:gd name="T14" fmla="*/ 6350 w 37"/>
                  <a:gd name="T15" fmla="*/ 33337 h 31"/>
                  <a:gd name="T16" fmla="*/ 0 w 37"/>
                  <a:gd name="T17" fmla="*/ 26987 h 31"/>
                  <a:gd name="T18" fmla="*/ 0 w 37"/>
                  <a:gd name="T19" fmla="*/ 26987 h 31"/>
                  <a:gd name="T20" fmla="*/ 0 w 37"/>
                  <a:gd name="T21" fmla="*/ 22225 h 31"/>
                  <a:gd name="T22" fmla="*/ 6350 w 37"/>
                  <a:gd name="T23" fmla="*/ 17462 h 31"/>
                  <a:gd name="T24" fmla="*/ 6350 w 37"/>
                  <a:gd name="T25" fmla="*/ 11112 h 31"/>
                  <a:gd name="T26" fmla="*/ 11112 w 37"/>
                  <a:gd name="T27" fmla="*/ 11112 h 31"/>
                  <a:gd name="T28" fmla="*/ 11112 w 37"/>
                  <a:gd name="T29" fmla="*/ 6350 h 31"/>
                  <a:gd name="T30" fmla="*/ 15875 w 37"/>
                  <a:gd name="T31" fmla="*/ 6350 h 31"/>
                  <a:gd name="T32" fmla="*/ 22224 w 37"/>
                  <a:gd name="T33" fmla="*/ 6350 h 31"/>
                  <a:gd name="T34" fmla="*/ 26987 w 37"/>
                  <a:gd name="T35" fmla="*/ 0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1"/>
                  <a:gd name="T56" fmla="*/ 37 w 37"/>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1" extrusionOk="0">
                    <a:moveTo>
                      <a:pt x="17" y="0"/>
                    </a:moveTo>
                    <a:lnTo>
                      <a:pt x="17" y="31"/>
                    </a:lnTo>
                    <a:lnTo>
                      <a:pt x="14" y="31"/>
                    </a:lnTo>
                    <a:lnTo>
                      <a:pt x="10" y="27"/>
                    </a:lnTo>
                    <a:lnTo>
                      <a:pt x="7" y="27"/>
                    </a:lnTo>
                    <a:lnTo>
                      <a:pt x="4" y="24"/>
                    </a:lnTo>
                    <a:lnTo>
                      <a:pt x="4" y="21"/>
                    </a:lnTo>
                    <a:lnTo>
                      <a:pt x="0" y="17"/>
                    </a:lnTo>
                    <a:lnTo>
                      <a:pt x="0" y="14"/>
                    </a:lnTo>
                    <a:lnTo>
                      <a:pt x="4" y="11"/>
                    </a:lnTo>
                    <a:lnTo>
                      <a:pt x="4" y="7"/>
                    </a:lnTo>
                    <a:lnTo>
                      <a:pt x="7" y="7"/>
                    </a:lnTo>
                    <a:lnTo>
                      <a:pt x="7" y="4"/>
                    </a:lnTo>
                    <a:lnTo>
                      <a:pt x="10" y="4"/>
                    </a:lnTo>
                    <a:lnTo>
                      <a:pt x="14" y="4"/>
                    </a:lnTo>
                    <a:lnTo>
                      <a:pt x="17"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02" name="Shape 1512"/>
              <p:cNvSpPr>
                <a:spLocks/>
              </p:cNvSpPr>
              <p:nvPr/>
            </p:nvSpPr>
            <p:spPr bwMode="auto">
              <a:xfrm>
                <a:off x="4070350" y="3527425"/>
                <a:ext cx="58736" cy="49212"/>
              </a:xfrm>
              <a:custGeom>
                <a:avLst/>
                <a:gdLst>
                  <a:gd name="T0" fmla="*/ 26987 w 37"/>
                  <a:gd name="T1" fmla="*/ 0 h 31"/>
                  <a:gd name="T2" fmla="*/ 26987 w 37"/>
                  <a:gd name="T3" fmla="*/ 49212 h 31"/>
                  <a:gd name="T4" fmla="*/ 20637 w 37"/>
                  <a:gd name="T5" fmla="*/ 49212 h 31"/>
                  <a:gd name="T6" fmla="*/ 15875 w 37"/>
                  <a:gd name="T7" fmla="*/ 42862 h 31"/>
                  <a:gd name="T8" fmla="*/ 11112 w 37"/>
                  <a:gd name="T9" fmla="*/ 42862 h 31"/>
                  <a:gd name="T10" fmla="*/ 11112 w 37"/>
                  <a:gd name="T11" fmla="*/ 42862 h 31"/>
                  <a:gd name="T12" fmla="*/ 4762 w 37"/>
                  <a:gd name="T13" fmla="*/ 38100 h 31"/>
                  <a:gd name="T14" fmla="*/ 4762 w 37"/>
                  <a:gd name="T15" fmla="*/ 33337 h 31"/>
                  <a:gd name="T16" fmla="*/ 4762 w 37"/>
                  <a:gd name="T17" fmla="*/ 26987 h 31"/>
                  <a:gd name="T18" fmla="*/ 0 w 37"/>
                  <a:gd name="T19" fmla="*/ 26987 h 31"/>
                  <a:gd name="T20" fmla="*/ 4762 w 37"/>
                  <a:gd name="T21" fmla="*/ 22225 h 31"/>
                  <a:gd name="T22" fmla="*/ 4762 w 37"/>
                  <a:gd name="T23" fmla="*/ 17462 h 31"/>
                  <a:gd name="T24" fmla="*/ 4762 w 37"/>
                  <a:gd name="T25" fmla="*/ 11112 h 31"/>
                  <a:gd name="T26" fmla="*/ 11112 w 37"/>
                  <a:gd name="T27" fmla="*/ 11112 h 31"/>
                  <a:gd name="T28" fmla="*/ 11112 w 37"/>
                  <a:gd name="T29" fmla="*/ 6350 h 31"/>
                  <a:gd name="T30" fmla="*/ 15875 w 37"/>
                  <a:gd name="T31" fmla="*/ 6350 h 31"/>
                  <a:gd name="T32" fmla="*/ 20637 w 37"/>
                  <a:gd name="T33" fmla="*/ 6350 h 31"/>
                  <a:gd name="T34" fmla="*/ 26987 w 37"/>
                  <a:gd name="T35" fmla="*/ 0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1"/>
                  <a:gd name="T56" fmla="*/ 37 w 37"/>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1" extrusionOk="0">
                    <a:moveTo>
                      <a:pt x="17" y="0"/>
                    </a:moveTo>
                    <a:lnTo>
                      <a:pt x="17" y="31"/>
                    </a:lnTo>
                    <a:lnTo>
                      <a:pt x="13" y="31"/>
                    </a:lnTo>
                    <a:lnTo>
                      <a:pt x="10" y="27"/>
                    </a:lnTo>
                    <a:lnTo>
                      <a:pt x="7" y="27"/>
                    </a:lnTo>
                    <a:lnTo>
                      <a:pt x="3" y="24"/>
                    </a:lnTo>
                    <a:lnTo>
                      <a:pt x="3" y="21"/>
                    </a:lnTo>
                    <a:lnTo>
                      <a:pt x="3" y="17"/>
                    </a:lnTo>
                    <a:lnTo>
                      <a:pt x="0" y="17"/>
                    </a:lnTo>
                    <a:lnTo>
                      <a:pt x="3" y="14"/>
                    </a:lnTo>
                    <a:lnTo>
                      <a:pt x="3" y="11"/>
                    </a:lnTo>
                    <a:lnTo>
                      <a:pt x="3" y="7"/>
                    </a:lnTo>
                    <a:lnTo>
                      <a:pt x="7" y="7"/>
                    </a:lnTo>
                    <a:lnTo>
                      <a:pt x="7" y="4"/>
                    </a:lnTo>
                    <a:lnTo>
                      <a:pt x="10" y="4"/>
                    </a:lnTo>
                    <a:lnTo>
                      <a:pt x="13" y="4"/>
                    </a:lnTo>
                    <a:lnTo>
                      <a:pt x="17"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03" name="Shape 1513"/>
              <p:cNvSpPr>
                <a:spLocks/>
              </p:cNvSpPr>
              <p:nvPr/>
            </p:nvSpPr>
            <p:spPr bwMode="auto">
              <a:xfrm>
                <a:off x="4086225" y="3527425"/>
                <a:ext cx="53975" cy="49212"/>
              </a:xfrm>
              <a:custGeom>
                <a:avLst/>
                <a:gdLst>
                  <a:gd name="T0" fmla="*/ 22225 w 34"/>
                  <a:gd name="T1" fmla="*/ 0 h 31"/>
                  <a:gd name="T2" fmla="*/ 22225 w 34"/>
                  <a:gd name="T3" fmla="*/ 49212 h 31"/>
                  <a:gd name="T4" fmla="*/ 15875 w 34"/>
                  <a:gd name="T5" fmla="*/ 49212 h 31"/>
                  <a:gd name="T6" fmla="*/ 11113 w 34"/>
                  <a:gd name="T7" fmla="*/ 42862 h 31"/>
                  <a:gd name="T8" fmla="*/ 11113 w 34"/>
                  <a:gd name="T9" fmla="*/ 42862 h 31"/>
                  <a:gd name="T10" fmla="*/ 4763 w 34"/>
                  <a:gd name="T11" fmla="*/ 42862 h 31"/>
                  <a:gd name="T12" fmla="*/ 4763 w 34"/>
                  <a:gd name="T13" fmla="*/ 38100 h 31"/>
                  <a:gd name="T14" fmla="*/ 0 w 34"/>
                  <a:gd name="T15" fmla="*/ 33337 h 31"/>
                  <a:gd name="T16" fmla="*/ 0 w 34"/>
                  <a:gd name="T17" fmla="*/ 26987 h 31"/>
                  <a:gd name="T18" fmla="*/ 0 w 34"/>
                  <a:gd name="T19" fmla="*/ 26987 h 31"/>
                  <a:gd name="T20" fmla="*/ 0 w 34"/>
                  <a:gd name="T21" fmla="*/ 22225 h 31"/>
                  <a:gd name="T22" fmla="*/ 0 w 34"/>
                  <a:gd name="T23" fmla="*/ 17462 h 31"/>
                  <a:gd name="T24" fmla="*/ 4763 w 34"/>
                  <a:gd name="T25" fmla="*/ 11112 h 31"/>
                  <a:gd name="T26" fmla="*/ 4763 w 34"/>
                  <a:gd name="T27" fmla="*/ 11112 h 31"/>
                  <a:gd name="T28" fmla="*/ 11113 w 34"/>
                  <a:gd name="T29" fmla="*/ 6350 h 31"/>
                  <a:gd name="T30" fmla="*/ 11113 w 34"/>
                  <a:gd name="T31" fmla="*/ 6350 h 31"/>
                  <a:gd name="T32" fmla="*/ 15875 w 34"/>
                  <a:gd name="T33" fmla="*/ 6350 h 31"/>
                  <a:gd name="T34" fmla="*/ 22225 w 34"/>
                  <a:gd name="T35" fmla="*/ 0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31"/>
                  <a:gd name="T56" fmla="*/ 34 w 34"/>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31" extrusionOk="0">
                    <a:moveTo>
                      <a:pt x="14" y="0"/>
                    </a:moveTo>
                    <a:lnTo>
                      <a:pt x="14" y="31"/>
                    </a:lnTo>
                    <a:lnTo>
                      <a:pt x="10" y="31"/>
                    </a:lnTo>
                    <a:lnTo>
                      <a:pt x="7" y="27"/>
                    </a:lnTo>
                    <a:lnTo>
                      <a:pt x="3" y="27"/>
                    </a:lnTo>
                    <a:lnTo>
                      <a:pt x="3" y="24"/>
                    </a:lnTo>
                    <a:lnTo>
                      <a:pt x="0" y="21"/>
                    </a:lnTo>
                    <a:lnTo>
                      <a:pt x="0" y="17"/>
                    </a:lnTo>
                    <a:lnTo>
                      <a:pt x="0" y="14"/>
                    </a:lnTo>
                    <a:lnTo>
                      <a:pt x="0" y="11"/>
                    </a:lnTo>
                    <a:lnTo>
                      <a:pt x="3" y="7"/>
                    </a:lnTo>
                    <a:lnTo>
                      <a:pt x="7" y="4"/>
                    </a:lnTo>
                    <a:lnTo>
                      <a:pt x="10" y="4"/>
                    </a:lnTo>
                    <a:lnTo>
                      <a:pt x="14"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04" name="Shape 1514"/>
              <p:cNvSpPr>
                <a:spLocks/>
              </p:cNvSpPr>
              <p:nvPr/>
            </p:nvSpPr>
            <p:spPr bwMode="auto">
              <a:xfrm>
                <a:off x="4097337" y="3527425"/>
                <a:ext cx="52386" cy="49212"/>
              </a:xfrm>
              <a:custGeom>
                <a:avLst/>
                <a:gdLst>
                  <a:gd name="T0" fmla="*/ 20637 w 33"/>
                  <a:gd name="T1" fmla="*/ 0 h 31"/>
                  <a:gd name="T2" fmla="*/ 20637 w 33"/>
                  <a:gd name="T3" fmla="*/ 49212 h 31"/>
                  <a:gd name="T4" fmla="*/ 15875 w 33"/>
                  <a:gd name="T5" fmla="*/ 49212 h 31"/>
                  <a:gd name="T6" fmla="*/ 15875 w 33"/>
                  <a:gd name="T7" fmla="*/ 42862 h 31"/>
                  <a:gd name="T8" fmla="*/ 11112 w 33"/>
                  <a:gd name="T9" fmla="*/ 42862 h 31"/>
                  <a:gd name="T10" fmla="*/ 4762 w 33"/>
                  <a:gd name="T11" fmla="*/ 42862 h 31"/>
                  <a:gd name="T12" fmla="*/ 4762 w 33"/>
                  <a:gd name="T13" fmla="*/ 38100 h 31"/>
                  <a:gd name="T14" fmla="*/ 0 w 33"/>
                  <a:gd name="T15" fmla="*/ 33337 h 31"/>
                  <a:gd name="T16" fmla="*/ 0 w 33"/>
                  <a:gd name="T17" fmla="*/ 26987 h 31"/>
                  <a:gd name="T18" fmla="*/ 0 w 33"/>
                  <a:gd name="T19" fmla="*/ 26987 h 31"/>
                  <a:gd name="T20" fmla="*/ 0 w 33"/>
                  <a:gd name="T21" fmla="*/ 22225 h 31"/>
                  <a:gd name="T22" fmla="*/ 0 w 33"/>
                  <a:gd name="T23" fmla="*/ 17462 h 31"/>
                  <a:gd name="T24" fmla="*/ 4762 w 33"/>
                  <a:gd name="T25" fmla="*/ 11112 h 31"/>
                  <a:gd name="T26" fmla="*/ 4762 w 33"/>
                  <a:gd name="T27" fmla="*/ 11112 h 31"/>
                  <a:gd name="T28" fmla="*/ 11112 w 33"/>
                  <a:gd name="T29" fmla="*/ 6350 h 31"/>
                  <a:gd name="T30" fmla="*/ 15875 w 33"/>
                  <a:gd name="T31" fmla="*/ 6350 h 31"/>
                  <a:gd name="T32" fmla="*/ 15875 w 33"/>
                  <a:gd name="T33" fmla="*/ 6350 h 31"/>
                  <a:gd name="T34" fmla="*/ 20637 w 33"/>
                  <a:gd name="T35" fmla="*/ 0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1"/>
                  <a:gd name="T56" fmla="*/ 33 w 33"/>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1" extrusionOk="0">
                    <a:moveTo>
                      <a:pt x="13" y="0"/>
                    </a:moveTo>
                    <a:lnTo>
                      <a:pt x="13" y="31"/>
                    </a:lnTo>
                    <a:lnTo>
                      <a:pt x="10" y="31"/>
                    </a:lnTo>
                    <a:lnTo>
                      <a:pt x="10" y="27"/>
                    </a:lnTo>
                    <a:lnTo>
                      <a:pt x="7" y="27"/>
                    </a:lnTo>
                    <a:lnTo>
                      <a:pt x="3" y="27"/>
                    </a:lnTo>
                    <a:lnTo>
                      <a:pt x="3" y="24"/>
                    </a:lnTo>
                    <a:lnTo>
                      <a:pt x="0" y="21"/>
                    </a:lnTo>
                    <a:lnTo>
                      <a:pt x="0" y="17"/>
                    </a:lnTo>
                    <a:lnTo>
                      <a:pt x="0" y="14"/>
                    </a:lnTo>
                    <a:lnTo>
                      <a:pt x="0" y="11"/>
                    </a:lnTo>
                    <a:lnTo>
                      <a:pt x="3" y="7"/>
                    </a:lnTo>
                    <a:lnTo>
                      <a:pt x="7" y="4"/>
                    </a:lnTo>
                    <a:lnTo>
                      <a:pt x="10" y="4"/>
                    </a:lnTo>
                    <a:lnTo>
                      <a:pt x="13"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05" name="Shape 1515"/>
              <p:cNvSpPr>
                <a:spLocks/>
              </p:cNvSpPr>
              <p:nvPr/>
            </p:nvSpPr>
            <p:spPr bwMode="auto">
              <a:xfrm>
                <a:off x="4108450" y="3527425"/>
                <a:ext cx="58736" cy="49212"/>
              </a:xfrm>
              <a:custGeom>
                <a:avLst/>
                <a:gdLst>
                  <a:gd name="T0" fmla="*/ 20637 w 37"/>
                  <a:gd name="T1" fmla="*/ 0 h 31"/>
                  <a:gd name="T2" fmla="*/ 20637 w 37"/>
                  <a:gd name="T3" fmla="*/ 49212 h 31"/>
                  <a:gd name="T4" fmla="*/ 15875 w 37"/>
                  <a:gd name="T5" fmla="*/ 49212 h 31"/>
                  <a:gd name="T6" fmla="*/ 15875 w 37"/>
                  <a:gd name="T7" fmla="*/ 42862 h 31"/>
                  <a:gd name="T8" fmla="*/ 9525 w 37"/>
                  <a:gd name="T9" fmla="*/ 42862 h 31"/>
                  <a:gd name="T10" fmla="*/ 4762 w 37"/>
                  <a:gd name="T11" fmla="*/ 42862 h 31"/>
                  <a:gd name="T12" fmla="*/ 4762 w 37"/>
                  <a:gd name="T13" fmla="*/ 38100 h 31"/>
                  <a:gd name="T14" fmla="*/ 0 w 37"/>
                  <a:gd name="T15" fmla="*/ 33337 h 31"/>
                  <a:gd name="T16" fmla="*/ 0 w 37"/>
                  <a:gd name="T17" fmla="*/ 26987 h 31"/>
                  <a:gd name="T18" fmla="*/ 0 w 37"/>
                  <a:gd name="T19" fmla="*/ 26987 h 31"/>
                  <a:gd name="T20" fmla="*/ 0 w 37"/>
                  <a:gd name="T21" fmla="*/ 22225 h 31"/>
                  <a:gd name="T22" fmla="*/ 0 w 37"/>
                  <a:gd name="T23" fmla="*/ 17462 h 31"/>
                  <a:gd name="T24" fmla="*/ 4762 w 37"/>
                  <a:gd name="T25" fmla="*/ 11112 h 31"/>
                  <a:gd name="T26" fmla="*/ 4762 w 37"/>
                  <a:gd name="T27" fmla="*/ 11112 h 31"/>
                  <a:gd name="T28" fmla="*/ 9525 w 37"/>
                  <a:gd name="T29" fmla="*/ 6350 h 31"/>
                  <a:gd name="T30" fmla="*/ 15875 w 37"/>
                  <a:gd name="T31" fmla="*/ 6350 h 31"/>
                  <a:gd name="T32" fmla="*/ 15875 w 37"/>
                  <a:gd name="T33" fmla="*/ 6350 h 31"/>
                  <a:gd name="T34" fmla="*/ 20637 w 37"/>
                  <a:gd name="T35" fmla="*/ 0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1"/>
                  <a:gd name="T56" fmla="*/ 37 w 37"/>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1" extrusionOk="0">
                    <a:moveTo>
                      <a:pt x="13" y="0"/>
                    </a:moveTo>
                    <a:lnTo>
                      <a:pt x="13" y="31"/>
                    </a:lnTo>
                    <a:lnTo>
                      <a:pt x="10" y="31"/>
                    </a:lnTo>
                    <a:lnTo>
                      <a:pt x="10" y="27"/>
                    </a:lnTo>
                    <a:lnTo>
                      <a:pt x="6" y="27"/>
                    </a:lnTo>
                    <a:lnTo>
                      <a:pt x="3" y="27"/>
                    </a:lnTo>
                    <a:lnTo>
                      <a:pt x="3" y="24"/>
                    </a:lnTo>
                    <a:lnTo>
                      <a:pt x="0" y="21"/>
                    </a:lnTo>
                    <a:lnTo>
                      <a:pt x="0" y="17"/>
                    </a:lnTo>
                    <a:lnTo>
                      <a:pt x="0" y="14"/>
                    </a:lnTo>
                    <a:lnTo>
                      <a:pt x="0" y="11"/>
                    </a:lnTo>
                    <a:lnTo>
                      <a:pt x="3" y="7"/>
                    </a:lnTo>
                    <a:lnTo>
                      <a:pt x="6" y="4"/>
                    </a:lnTo>
                    <a:lnTo>
                      <a:pt x="10" y="4"/>
                    </a:lnTo>
                    <a:lnTo>
                      <a:pt x="13"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06" name="Shape 1516"/>
              <p:cNvSpPr>
                <a:spLocks/>
              </p:cNvSpPr>
              <p:nvPr/>
            </p:nvSpPr>
            <p:spPr bwMode="auto">
              <a:xfrm>
                <a:off x="4117975" y="3527425"/>
                <a:ext cx="58736" cy="49212"/>
              </a:xfrm>
              <a:custGeom>
                <a:avLst/>
                <a:gdLst>
                  <a:gd name="T0" fmla="*/ 26987 w 37"/>
                  <a:gd name="T1" fmla="*/ 0 h 31"/>
                  <a:gd name="T2" fmla="*/ 26987 w 37"/>
                  <a:gd name="T3" fmla="*/ 49212 h 31"/>
                  <a:gd name="T4" fmla="*/ 22224 w 37"/>
                  <a:gd name="T5" fmla="*/ 49212 h 31"/>
                  <a:gd name="T6" fmla="*/ 15875 w 37"/>
                  <a:gd name="T7" fmla="*/ 42862 h 31"/>
                  <a:gd name="T8" fmla="*/ 11112 w 37"/>
                  <a:gd name="T9" fmla="*/ 42862 h 31"/>
                  <a:gd name="T10" fmla="*/ 11112 w 37"/>
                  <a:gd name="T11" fmla="*/ 42862 h 31"/>
                  <a:gd name="T12" fmla="*/ 6350 w 37"/>
                  <a:gd name="T13" fmla="*/ 38100 h 31"/>
                  <a:gd name="T14" fmla="*/ 6350 w 37"/>
                  <a:gd name="T15" fmla="*/ 33337 h 31"/>
                  <a:gd name="T16" fmla="*/ 6350 w 37"/>
                  <a:gd name="T17" fmla="*/ 26987 h 31"/>
                  <a:gd name="T18" fmla="*/ 0 w 37"/>
                  <a:gd name="T19" fmla="*/ 26987 h 31"/>
                  <a:gd name="T20" fmla="*/ 6350 w 37"/>
                  <a:gd name="T21" fmla="*/ 22225 h 31"/>
                  <a:gd name="T22" fmla="*/ 6350 w 37"/>
                  <a:gd name="T23" fmla="*/ 17462 h 31"/>
                  <a:gd name="T24" fmla="*/ 6350 w 37"/>
                  <a:gd name="T25" fmla="*/ 11112 h 31"/>
                  <a:gd name="T26" fmla="*/ 11112 w 37"/>
                  <a:gd name="T27" fmla="*/ 11112 h 31"/>
                  <a:gd name="T28" fmla="*/ 11112 w 37"/>
                  <a:gd name="T29" fmla="*/ 6350 h 31"/>
                  <a:gd name="T30" fmla="*/ 15875 w 37"/>
                  <a:gd name="T31" fmla="*/ 6350 h 31"/>
                  <a:gd name="T32" fmla="*/ 22224 w 37"/>
                  <a:gd name="T33" fmla="*/ 6350 h 31"/>
                  <a:gd name="T34" fmla="*/ 26987 w 37"/>
                  <a:gd name="T35" fmla="*/ 0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1"/>
                  <a:gd name="T56" fmla="*/ 37 w 37"/>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1" extrusionOk="0">
                    <a:moveTo>
                      <a:pt x="17" y="0"/>
                    </a:moveTo>
                    <a:lnTo>
                      <a:pt x="17" y="31"/>
                    </a:lnTo>
                    <a:lnTo>
                      <a:pt x="14" y="31"/>
                    </a:lnTo>
                    <a:lnTo>
                      <a:pt x="10" y="27"/>
                    </a:lnTo>
                    <a:lnTo>
                      <a:pt x="7" y="27"/>
                    </a:lnTo>
                    <a:lnTo>
                      <a:pt x="4" y="24"/>
                    </a:lnTo>
                    <a:lnTo>
                      <a:pt x="4" y="21"/>
                    </a:lnTo>
                    <a:lnTo>
                      <a:pt x="4" y="17"/>
                    </a:lnTo>
                    <a:lnTo>
                      <a:pt x="0" y="17"/>
                    </a:lnTo>
                    <a:lnTo>
                      <a:pt x="4" y="14"/>
                    </a:lnTo>
                    <a:lnTo>
                      <a:pt x="4" y="11"/>
                    </a:lnTo>
                    <a:lnTo>
                      <a:pt x="4" y="7"/>
                    </a:lnTo>
                    <a:lnTo>
                      <a:pt x="7" y="7"/>
                    </a:lnTo>
                    <a:lnTo>
                      <a:pt x="7" y="4"/>
                    </a:lnTo>
                    <a:lnTo>
                      <a:pt x="10" y="4"/>
                    </a:lnTo>
                    <a:lnTo>
                      <a:pt x="14" y="4"/>
                    </a:lnTo>
                    <a:lnTo>
                      <a:pt x="17"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07" name="Shape 1517"/>
              <p:cNvSpPr>
                <a:spLocks/>
              </p:cNvSpPr>
              <p:nvPr/>
            </p:nvSpPr>
            <p:spPr bwMode="auto">
              <a:xfrm>
                <a:off x="4133850" y="3527425"/>
                <a:ext cx="53975" cy="49212"/>
              </a:xfrm>
              <a:custGeom>
                <a:avLst/>
                <a:gdLst>
                  <a:gd name="T0" fmla="*/ 22225 w 34"/>
                  <a:gd name="T1" fmla="*/ 0 h 31"/>
                  <a:gd name="T2" fmla="*/ 22225 w 34"/>
                  <a:gd name="T3" fmla="*/ 49212 h 31"/>
                  <a:gd name="T4" fmla="*/ 15875 w 34"/>
                  <a:gd name="T5" fmla="*/ 49212 h 31"/>
                  <a:gd name="T6" fmla="*/ 11113 w 34"/>
                  <a:gd name="T7" fmla="*/ 42862 h 31"/>
                  <a:gd name="T8" fmla="*/ 6350 w 34"/>
                  <a:gd name="T9" fmla="*/ 42862 h 31"/>
                  <a:gd name="T10" fmla="*/ 6350 w 34"/>
                  <a:gd name="T11" fmla="*/ 42862 h 31"/>
                  <a:gd name="T12" fmla="*/ 0 w 34"/>
                  <a:gd name="T13" fmla="*/ 38100 h 31"/>
                  <a:gd name="T14" fmla="*/ 0 w 34"/>
                  <a:gd name="T15" fmla="*/ 33337 h 31"/>
                  <a:gd name="T16" fmla="*/ 0 w 34"/>
                  <a:gd name="T17" fmla="*/ 26987 h 31"/>
                  <a:gd name="T18" fmla="*/ 0 w 34"/>
                  <a:gd name="T19" fmla="*/ 26987 h 31"/>
                  <a:gd name="T20" fmla="*/ 0 w 34"/>
                  <a:gd name="T21" fmla="*/ 22225 h 31"/>
                  <a:gd name="T22" fmla="*/ 0 w 34"/>
                  <a:gd name="T23" fmla="*/ 17462 h 31"/>
                  <a:gd name="T24" fmla="*/ 0 w 34"/>
                  <a:gd name="T25" fmla="*/ 11112 h 31"/>
                  <a:gd name="T26" fmla="*/ 6350 w 34"/>
                  <a:gd name="T27" fmla="*/ 11112 h 31"/>
                  <a:gd name="T28" fmla="*/ 6350 w 34"/>
                  <a:gd name="T29" fmla="*/ 6350 h 31"/>
                  <a:gd name="T30" fmla="*/ 11113 w 34"/>
                  <a:gd name="T31" fmla="*/ 6350 h 31"/>
                  <a:gd name="T32" fmla="*/ 15875 w 34"/>
                  <a:gd name="T33" fmla="*/ 6350 h 31"/>
                  <a:gd name="T34" fmla="*/ 22225 w 34"/>
                  <a:gd name="T35" fmla="*/ 0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31"/>
                  <a:gd name="T56" fmla="*/ 34 w 34"/>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31" extrusionOk="0">
                    <a:moveTo>
                      <a:pt x="14" y="0"/>
                    </a:moveTo>
                    <a:lnTo>
                      <a:pt x="14" y="31"/>
                    </a:lnTo>
                    <a:lnTo>
                      <a:pt x="10" y="31"/>
                    </a:lnTo>
                    <a:lnTo>
                      <a:pt x="7" y="27"/>
                    </a:lnTo>
                    <a:lnTo>
                      <a:pt x="4" y="27"/>
                    </a:lnTo>
                    <a:lnTo>
                      <a:pt x="0" y="24"/>
                    </a:lnTo>
                    <a:lnTo>
                      <a:pt x="0" y="21"/>
                    </a:lnTo>
                    <a:lnTo>
                      <a:pt x="0" y="17"/>
                    </a:lnTo>
                    <a:lnTo>
                      <a:pt x="0" y="14"/>
                    </a:lnTo>
                    <a:lnTo>
                      <a:pt x="0" y="11"/>
                    </a:lnTo>
                    <a:lnTo>
                      <a:pt x="0" y="7"/>
                    </a:lnTo>
                    <a:lnTo>
                      <a:pt x="4" y="7"/>
                    </a:lnTo>
                    <a:lnTo>
                      <a:pt x="4" y="4"/>
                    </a:lnTo>
                    <a:lnTo>
                      <a:pt x="7" y="4"/>
                    </a:lnTo>
                    <a:lnTo>
                      <a:pt x="10" y="4"/>
                    </a:lnTo>
                    <a:lnTo>
                      <a:pt x="14"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08" name="Shape 1518"/>
              <p:cNvSpPr>
                <a:spLocks/>
              </p:cNvSpPr>
              <p:nvPr/>
            </p:nvSpPr>
            <p:spPr bwMode="auto">
              <a:xfrm>
                <a:off x="4144962" y="3527425"/>
                <a:ext cx="53975" cy="49212"/>
              </a:xfrm>
              <a:custGeom>
                <a:avLst/>
                <a:gdLst>
                  <a:gd name="T0" fmla="*/ 22225 w 34"/>
                  <a:gd name="T1" fmla="*/ 0 h 31"/>
                  <a:gd name="T2" fmla="*/ 22225 w 34"/>
                  <a:gd name="T3" fmla="*/ 49212 h 31"/>
                  <a:gd name="T4" fmla="*/ 15875 w 34"/>
                  <a:gd name="T5" fmla="*/ 49212 h 31"/>
                  <a:gd name="T6" fmla="*/ 11113 w 34"/>
                  <a:gd name="T7" fmla="*/ 42862 h 31"/>
                  <a:gd name="T8" fmla="*/ 11113 w 34"/>
                  <a:gd name="T9" fmla="*/ 42862 h 31"/>
                  <a:gd name="T10" fmla="*/ 4763 w 34"/>
                  <a:gd name="T11" fmla="*/ 42862 h 31"/>
                  <a:gd name="T12" fmla="*/ 0 w 34"/>
                  <a:gd name="T13" fmla="*/ 38100 h 31"/>
                  <a:gd name="T14" fmla="*/ 0 w 34"/>
                  <a:gd name="T15" fmla="*/ 33337 h 31"/>
                  <a:gd name="T16" fmla="*/ 0 w 34"/>
                  <a:gd name="T17" fmla="*/ 26987 h 31"/>
                  <a:gd name="T18" fmla="*/ 0 w 34"/>
                  <a:gd name="T19" fmla="*/ 26987 h 31"/>
                  <a:gd name="T20" fmla="*/ 0 w 34"/>
                  <a:gd name="T21" fmla="*/ 22225 h 31"/>
                  <a:gd name="T22" fmla="*/ 0 w 34"/>
                  <a:gd name="T23" fmla="*/ 17462 h 31"/>
                  <a:gd name="T24" fmla="*/ 0 w 34"/>
                  <a:gd name="T25" fmla="*/ 11112 h 31"/>
                  <a:gd name="T26" fmla="*/ 4763 w 34"/>
                  <a:gd name="T27" fmla="*/ 11112 h 31"/>
                  <a:gd name="T28" fmla="*/ 11113 w 34"/>
                  <a:gd name="T29" fmla="*/ 6350 h 31"/>
                  <a:gd name="T30" fmla="*/ 11113 w 34"/>
                  <a:gd name="T31" fmla="*/ 6350 h 31"/>
                  <a:gd name="T32" fmla="*/ 15875 w 34"/>
                  <a:gd name="T33" fmla="*/ 6350 h 31"/>
                  <a:gd name="T34" fmla="*/ 22225 w 34"/>
                  <a:gd name="T35" fmla="*/ 0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31"/>
                  <a:gd name="T56" fmla="*/ 34 w 34"/>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31" extrusionOk="0">
                    <a:moveTo>
                      <a:pt x="14" y="0"/>
                    </a:moveTo>
                    <a:lnTo>
                      <a:pt x="14" y="31"/>
                    </a:lnTo>
                    <a:lnTo>
                      <a:pt x="10" y="31"/>
                    </a:lnTo>
                    <a:lnTo>
                      <a:pt x="7" y="27"/>
                    </a:lnTo>
                    <a:lnTo>
                      <a:pt x="3" y="27"/>
                    </a:lnTo>
                    <a:lnTo>
                      <a:pt x="0" y="24"/>
                    </a:lnTo>
                    <a:lnTo>
                      <a:pt x="0" y="21"/>
                    </a:lnTo>
                    <a:lnTo>
                      <a:pt x="0" y="17"/>
                    </a:lnTo>
                    <a:lnTo>
                      <a:pt x="0" y="14"/>
                    </a:lnTo>
                    <a:lnTo>
                      <a:pt x="0" y="11"/>
                    </a:lnTo>
                    <a:lnTo>
                      <a:pt x="0" y="7"/>
                    </a:lnTo>
                    <a:lnTo>
                      <a:pt x="3" y="7"/>
                    </a:lnTo>
                    <a:lnTo>
                      <a:pt x="7" y="4"/>
                    </a:lnTo>
                    <a:lnTo>
                      <a:pt x="10" y="4"/>
                    </a:lnTo>
                    <a:lnTo>
                      <a:pt x="14"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09" name="Shape 1519"/>
              <p:cNvSpPr>
                <a:spLocks/>
              </p:cNvSpPr>
              <p:nvPr/>
            </p:nvSpPr>
            <p:spPr bwMode="auto">
              <a:xfrm>
                <a:off x="4156075" y="3527425"/>
                <a:ext cx="58736" cy="49212"/>
              </a:xfrm>
              <a:custGeom>
                <a:avLst/>
                <a:gdLst>
                  <a:gd name="T0" fmla="*/ 20637 w 37"/>
                  <a:gd name="T1" fmla="*/ 0 h 31"/>
                  <a:gd name="T2" fmla="*/ 20637 w 37"/>
                  <a:gd name="T3" fmla="*/ 49212 h 31"/>
                  <a:gd name="T4" fmla="*/ 15875 w 37"/>
                  <a:gd name="T5" fmla="*/ 49212 h 31"/>
                  <a:gd name="T6" fmla="*/ 11112 w 37"/>
                  <a:gd name="T7" fmla="*/ 42862 h 31"/>
                  <a:gd name="T8" fmla="*/ 11112 w 37"/>
                  <a:gd name="T9" fmla="*/ 42862 h 31"/>
                  <a:gd name="T10" fmla="*/ 4762 w 37"/>
                  <a:gd name="T11" fmla="*/ 42862 h 31"/>
                  <a:gd name="T12" fmla="*/ 0 w 37"/>
                  <a:gd name="T13" fmla="*/ 38100 h 31"/>
                  <a:gd name="T14" fmla="*/ 0 w 37"/>
                  <a:gd name="T15" fmla="*/ 33337 h 31"/>
                  <a:gd name="T16" fmla="*/ 0 w 37"/>
                  <a:gd name="T17" fmla="*/ 26987 h 31"/>
                  <a:gd name="T18" fmla="*/ 0 w 37"/>
                  <a:gd name="T19" fmla="*/ 26987 h 31"/>
                  <a:gd name="T20" fmla="*/ 0 w 37"/>
                  <a:gd name="T21" fmla="*/ 22225 h 31"/>
                  <a:gd name="T22" fmla="*/ 0 w 37"/>
                  <a:gd name="T23" fmla="*/ 17462 h 31"/>
                  <a:gd name="T24" fmla="*/ 0 w 37"/>
                  <a:gd name="T25" fmla="*/ 11112 h 31"/>
                  <a:gd name="T26" fmla="*/ 4762 w 37"/>
                  <a:gd name="T27" fmla="*/ 11112 h 31"/>
                  <a:gd name="T28" fmla="*/ 11112 w 37"/>
                  <a:gd name="T29" fmla="*/ 6350 h 31"/>
                  <a:gd name="T30" fmla="*/ 11112 w 37"/>
                  <a:gd name="T31" fmla="*/ 6350 h 31"/>
                  <a:gd name="T32" fmla="*/ 15875 w 37"/>
                  <a:gd name="T33" fmla="*/ 6350 h 31"/>
                  <a:gd name="T34" fmla="*/ 20637 w 37"/>
                  <a:gd name="T35" fmla="*/ 0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1"/>
                  <a:gd name="T56" fmla="*/ 37 w 37"/>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1" extrusionOk="0">
                    <a:moveTo>
                      <a:pt x="13" y="0"/>
                    </a:moveTo>
                    <a:lnTo>
                      <a:pt x="13" y="31"/>
                    </a:lnTo>
                    <a:lnTo>
                      <a:pt x="10" y="31"/>
                    </a:lnTo>
                    <a:lnTo>
                      <a:pt x="7" y="27"/>
                    </a:lnTo>
                    <a:lnTo>
                      <a:pt x="3" y="27"/>
                    </a:lnTo>
                    <a:lnTo>
                      <a:pt x="0" y="24"/>
                    </a:lnTo>
                    <a:lnTo>
                      <a:pt x="0" y="21"/>
                    </a:lnTo>
                    <a:lnTo>
                      <a:pt x="0" y="17"/>
                    </a:lnTo>
                    <a:lnTo>
                      <a:pt x="0" y="14"/>
                    </a:lnTo>
                    <a:lnTo>
                      <a:pt x="0" y="11"/>
                    </a:lnTo>
                    <a:lnTo>
                      <a:pt x="0" y="7"/>
                    </a:lnTo>
                    <a:lnTo>
                      <a:pt x="3" y="7"/>
                    </a:lnTo>
                    <a:lnTo>
                      <a:pt x="7" y="4"/>
                    </a:lnTo>
                    <a:lnTo>
                      <a:pt x="10" y="4"/>
                    </a:lnTo>
                    <a:lnTo>
                      <a:pt x="13"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10" name="Shape 1520"/>
              <p:cNvSpPr>
                <a:spLocks/>
              </p:cNvSpPr>
              <p:nvPr/>
            </p:nvSpPr>
            <p:spPr bwMode="auto">
              <a:xfrm>
                <a:off x="4167187" y="3527425"/>
                <a:ext cx="57150" cy="49212"/>
              </a:xfrm>
              <a:custGeom>
                <a:avLst/>
                <a:gdLst>
                  <a:gd name="T0" fmla="*/ 20638 w 36"/>
                  <a:gd name="T1" fmla="*/ 0 h 31"/>
                  <a:gd name="T2" fmla="*/ 20638 w 36"/>
                  <a:gd name="T3" fmla="*/ 49212 h 31"/>
                  <a:gd name="T4" fmla="*/ 20638 w 36"/>
                  <a:gd name="T5" fmla="*/ 49212 h 31"/>
                  <a:gd name="T6" fmla="*/ 15875 w 36"/>
                  <a:gd name="T7" fmla="*/ 42862 h 31"/>
                  <a:gd name="T8" fmla="*/ 9525 w 36"/>
                  <a:gd name="T9" fmla="*/ 42862 h 31"/>
                  <a:gd name="T10" fmla="*/ 4763 w 36"/>
                  <a:gd name="T11" fmla="*/ 42862 h 31"/>
                  <a:gd name="T12" fmla="*/ 4763 w 36"/>
                  <a:gd name="T13" fmla="*/ 38100 h 31"/>
                  <a:gd name="T14" fmla="*/ 4763 w 36"/>
                  <a:gd name="T15" fmla="*/ 33337 h 31"/>
                  <a:gd name="T16" fmla="*/ 0 w 36"/>
                  <a:gd name="T17" fmla="*/ 26987 h 31"/>
                  <a:gd name="T18" fmla="*/ 0 w 36"/>
                  <a:gd name="T19" fmla="*/ 26987 h 31"/>
                  <a:gd name="T20" fmla="*/ 0 w 36"/>
                  <a:gd name="T21" fmla="*/ 22225 h 31"/>
                  <a:gd name="T22" fmla="*/ 4763 w 36"/>
                  <a:gd name="T23" fmla="*/ 17462 h 31"/>
                  <a:gd name="T24" fmla="*/ 4763 w 36"/>
                  <a:gd name="T25" fmla="*/ 11112 h 31"/>
                  <a:gd name="T26" fmla="*/ 4763 w 36"/>
                  <a:gd name="T27" fmla="*/ 11112 h 31"/>
                  <a:gd name="T28" fmla="*/ 9525 w 36"/>
                  <a:gd name="T29" fmla="*/ 6350 h 31"/>
                  <a:gd name="T30" fmla="*/ 15875 w 36"/>
                  <a:gd name="T31" fmla="*/ 6350 h 31"/>
                  <a:gd name="T32" fmla="*/ 20638 w 36"/>
                  <a:gd name="T33" fmla="*/ 6350 h 31"/>
                  <a:gd name="T34" fmla="*/ 20638 w 36"/>
                  <a:gd name="T35" fmla="*/ 0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31"/>
                  <a:gd name="T56" fmla="*/ 36 w 36"/>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31" extrusionOk="0">
                    <a:moveTo>
                      <a:pt x="13" y="0"/>
                    </a:moveTo>
                    <a:lnTo>
                      <a:pt x="13" y="31"/>
                    </a:lnTo>
                    <a:lnTo>
                      <a:pt x="10" y="27"/>
                    </a:lnTo>
                    <a:lnTo>
                      <a:pt x="6" y="27"/>
                    </a:lnTo>
                    <a:lnTo>
                      <a:pt x="3" y="27"/>
                    </a:lnTo>
                    <a:lnTo>
                      <a:pt x="3" y="24"/>
                    </a:lnTo>
                    <a:lnTo>
                      <a:pt x="3" y="21"/>
                    </a:lnTo>
                    <a:lnTo>
                      <a:pt x="0" y="17"/>
                    </a:lnTo>
                    <a:lnTo>
                      <a:pt x="0" y="14"/>
                    </a:lnTo>
                    <a:lnTo>
                      <a:pt x="3" y="11"/>
                    </a:lnTo>
                    <a:lnTo>
                      <a:pt x="3" y="7"/>
                    </a:lnTo>
                    <a:lnTo>
                      <a:pt x="6" y="4"/>
                    </a:lnTo>
                    <a:lnTo>
                      <a:pt x="10" y="4"/>
                    </a:lnTo>
                    <a:lnTo>
                      <a:pt x="13" y="4"/>
                    </a:lnTo>
                    <a:lnTo>
                      <a:pt x="13"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11" name="Shape 1521"/>
              <p:cNvSpPr>
                <a:spLocks/>
              </p:cNvSpPr>
              <p:nvPr/>
            </p:nvSpPr>
            <p:spPr bwMode="auto">
              <a:xfrm>
                <a:off x="4176712" y="3527425"/>
                <a:ext cx="58736" cy="49212"/>
              </a:xfrm>
              <a:custGeom>
                <a:avLst/>
                <a:gdLst>
                  <a:gd name="T0" fmla="*/ 22224 w 37"/>
                  <a:gd name="T1" fmla="*/ 0 h 31"/>
                  <a:gd name="T2" fmla="*/ 22224 w 37"/>
                  <a:gd name="T3" fmla="*/ 49212 h 31"/>
                  <a:gd name="T4" fmla="*/ 22224 w 37"/>
                  <a:gd name="T5" fmla="*/ 49212 h 31"/>
                  <a:gd name="T6" fmla="*/ 15875 w 37"/>
                  <a:gd name="T7" fmla="*/ 42862 h 31"/>
                  <a:gd name="T8" fmla="*/ 11112 w 37"/>
                  <a:gd name="T9" fmla="*/ 42862 h 31"/>
                  <a:gd name="T10" fmla="*/ 11112 w 37"/>
                  <a:gd name="T11" fmla="*/ 42862 h 31"/>
                  <a:gd name="T12" fmla="*/ 6350 w 37"/>
                  <a:gd name="T13" fmla="*/ 38100 h 31"/>
                  <a:gd name="T14" fmla="*/ 6350 w 37"/>
                  <a:gd name="T15" fmla="*/ 33337 h 31"/>
                  <a:gd name="T16" fmla="*/ 0 w 37"/>
                  <a:gd name="T17" fmla="*/ 26987 h 31"/>
                  <a:gd name="T18" fmla="*/ 0 w 37"/>
                  <a:gd name="T19" fmla="*/ 26987 h 31"/>
                  <a:gd name="T20" fmla="*/ 0 w 37"/>
                  <a:gd name="T21" fmla="*/ 22225 h 31"/>
                  <a:gd name="T22" fmla="*/ 6350 w 37"/>
                  <a:gd name="T23" fmla="*/ 17462 h 31"/>
                  <a:gd name="T24" fmla="*/ 6350 w 37"/>
                  <a:gd name="T25" fmla="*/ 11112 h 31"/>
                  <a:gd name="T26" fmla="*/ 11112 w 37"/>
                  <a:gd name="T27" fmla="*/ 11112 h 31"/>
                  <a:gd name="T28" fmla="*/ 11112 w 37"/>
                  <a:gd name="T29" fmla="*/ 6350 h 31"/>
                  <a:gd name="T30" fmla="*/ 15875 w 37"/>
                  <a:gd name="T31" fmla="*/ 6350 h 31"/>
                  <a:gd name="T32" fmla="*/ 22224 w 37"/>
                  <a:gd name="T33" fmla="*/ 6350 h 31"/>
                  <a:gd name="T34" fmla="*/ 22224 w 37"/>
                  <a:gd name="T35" fmla="*/ 0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1"/>
                  <a:gd name="T56" fmla="*/ 37 w 37"/>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1" extrusionOk="0">
                    <a:moveTo>
                      <a:pt x="14" y="0"/>
                    </a:moveTo>
                    <a:lnTo>
                      <a:pt x="14" y="31"/>
                    </a:lnTo>
                    <a:lnTo>
                      <a:pt x="10" y="27"/>
                    </a:lnTo>
                    <a:lnTo>
                      <a:pt x="7" y="27"/>
                    </a:lnTo>
                    <a:lnTo>
                      <a:pt x="4" y="24"/>
                    </a:lnTo>
                    <a:lnTo>
                      <a:pt x="4" y="21"/>
                    </a:lnTo>
                    <a:lnTo>
                      <a:pt x="0" y="17"/>
                    </a:lnTo>
                    <a:lnTo>
                      <a:pt x="0" y="14"/>
                    </a:lnTo>
                    <a:lnTo>
                      <a:pt x="4" y="11"/>
                    </a:lnTo>
                    <a:lnTo>
                      <a:pt x="4" y="7"/>
                    </a:lnTo>
                    <a:lnTo>
                      <a:pt x="7" y="7"/>
                    </a:lnTo>
                    <a:lnTo>
                      <a:pt x="7" y="4"/>
                    </a:lnTo>
                    <a:lnTo>
                      <a:pt x="10" y="4"/>
                    </a:lnTo>
                    <a:lnTo>
                      <a:pt x="14" y="4"/>
                    </a:lnTo>
                    <a:lnTo>
                      <a:pt x="14"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12" name="Shape 1522"/>
              <p:cNvSpPr>
                <a:spLocks/>
              </p:cNvSpPr>
              <p:nvPr/>
            </p:nvSpPr>
            <p:spPr bwMode="auto">
              <a:xfrm>
                <a:off x="4187825" y="3527425"/>
                <a:ext cx="58736" cy="49212"/>
              </a:xfrm>
              <a:custGeom>
                <a:avLst/>
                <a:gdLst>
                  <a:gd name="T0" fmla="*/ 26987 w 37"/>
                  <a:gd name="T1" fmla="*/ 0 h 31"/>
                  <a:gd name="T2" fmla="*/ 26987 w 37"/>
                  <a:gd name="T3" fmla="*/ 49212 h 31"/>
                  <a:gd name="T4" fmla="*/ 20637 w 37"/>
                  <a:gd name="T5" fmla="*/ 49212 h 31"/>
                  <a:gd name="T6" fmla="*/ 15875 w 37"/>
                  <a:gd name="T7" fmla="*/ 42862 h 31"/>
                  <a:gd name="T8" fmla="*/ 11112 w 37"/>
                  <a:gd name="T9" fmla="*/ 42862 h 31"/>
                  <a:gd name="T10" fmla="*/ 11112 w 37"/>
                  <a:gd name="T11" fmla="*/ 42862 h 31"/>
                  <a:gd name="T12" fmla="*/ 4762 w 37"/>
                  <a:gd name="T13" fmla="*/ 38100 h 31"/>
                  <a:gd name="T14" fmla="*/ 4762 w 37"/>
                  <a:gd name="T15" fmla="*/ 33337 h 31"/>
                  <a:gd name="T16" fmla="*/ 0 w 37"/>
                  <a:gd name="T17" fmla="*/ 26987 h 31"/>
                  <a:gd name="T18" fmla="*/ 0 w 37"/>
                  <a:gd name="T19" fmla="*/ 26987 h 31"/>
                  <a:gd name="T20" fmla="*/ 0 w 37"/>
                  <a:gd name="T21" fmla="*/ 22225 h 31"/>
                  <a:gd name="T22" fmla="*/ 4762 w 37"/>
                  <a:gd name="T23" fmla="*/ 17462 h 31"/>
                  <a:gd name="T24" fmla="*/ 4762 w 37"/>
                  <a:gd name="T25" fmla="*/ 11112 h 31"/>
                  <a:gd name="T26" fmla="*/ 11112 w 37"/>
                  <a:gd name="T27" fmla="*/ 11112 h 31"/>
                  <a:gd name="T28" fmla="*/ 11112 w 37"/>
                  <a:gd name="T29" fmla="*/ 6350 h 31"/>
                  <a:gd name="T30" fmla="*/ 15875 w 37"/>
                  <a:gd name="T31" fmla="*/ 6350 h 31"/>
                  <a:gd name="T32" fmla="*/ 20637 w 37"/>
                  <a:gd name="T33" fmla="*/ 6350 h 31"/>
                  <a:gd name="T34" fmla="*/ 26987 w 37"/>
                  <a:gd name="T35" fmla="*/ 0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1"/>
                  <a:gd name="T56" fmla="*/ 37 w 37"/>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1" extrusionOk="0">
                    <a:moveTo>
                      <a:pt x="17" y="0"/>
                    </a:moveTo>
                    <a:lnTo>
                      <a:pt x="17" y="31"/>
                    </a:lnTo>
                    <a:lnTo>
                      <a:pt x="13" y="31"/>
                    </a:lnTo>
                    <a:lnTo>
                      <a:pt x="10" y="27"/>
                    </a:lnTo>
                    <a:lnTo>
                      <a:pt x="7" y="27"/>
                    </a:lnTo>
                    <a:lnTo>
                      <a:pt x="3" y="24"/>
                    </a:lnTo>
                    <a:lnTo>
                      <a:pt x="3" y="21"/>
                    </a:lnTo>
                    <a:lnTo>
                      <a:pt x="0" y="17"/>
                    </a:lnTo>
                    <a:lnTo>
                      <a:pt x="0" y="14"/>
                    </a:lnTo>
                    <a:lnTo>
                      <a:pt x="3" y="11"/>
                    </a:lnTo>
                    <a:lnTo>
                      <a:pt x="3" y="7"/>
                    </a:lnTo>
                    <a:lnTo>
                      <a:pt x="7" y="7"/>
                    </a:lnTo>
                    <a:lnTo>
                      <a:pt x="7" y="4"/>
                    </a:lnTo>
                    <a:lnTo>
                      <a:pt x="10" y="4"/>
                    </a:lnTo>
                    <a:lnTo>
                      <a:pt x="13" y="4"/>
                    </a:lnTo>
                    <a:lnTo>
                      <a:pt x="17"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13" name="Shape 1523"/>
              <p:cNvSpPr>
                <a:spLocks/>
              </p:cNvSpPr>
              <p:nvPr/>
            </p:nvSpPr>
            <p:spPr bwMode="auto">
              <a:xfrm>
                <a:off x="4203700" y="3527425"/>
                <a:ext cx="53975" cy="49212"/>
              </a:xfrm>
              <a:custGeom>
                <a:avLst/>
                <a:gdLst>
                  <a:gd name="T0" fmla="*/ 20638 w 34"/>
                  <a:gd name="T1" fmla="*/ 0 h 31"/>
                  <a:gd name="T2" fmla="*/ 20638 w 34"/>
                  <a:gd name="T3" fmla="*/ 49212 h 31"/>
                  <a:gd name="T4" fmla="*/ 15875 w 34"/>
                  <a:gd name="T5" fmla="*/ 49212 h 31"/>
                  <a:gd name="T6" fmla="*/ 11113 w 34"/>
                  <a:gd name="T7" fmla="*/ 42862 h 31"/>
                  <a:gd name="T8" fmla="*/ 11113 w 34"/>
                  <a:gd name="T9" fmla="*/ 42862 h 31"/>
                  <a:gd name="T10" fmla="*/ 4763 w 34"/>
                  <a:gd name="T11" fmla="*/ 42862 h 31"/>
                  <a:gd name="T12" fmla="*/ 0 w 34"/>
                  <a:gd name="T13" fmla="*/ 38100 h 31"/>
                  <a:gd name="T14" fmla="*/ 0 w 34"/>
                  <a:gd name="T15" fmla="*/ 33337 h 31"/>
                  <a:gd name="T16" fmla="*/ 0 w 34"/>
                  <a:gd name="T17" fmla="*/ 26987 h 31"/>
                  <a:gd name="T18" fmla="*/ 0 w 34"/>
                  <a:gd name="T19" fmla="*/ 26987 h 31"/>
                  <a:gd name="T20" fmla="*/ 0 w 34"/>
                  <a:gd name="T21" fmla="*/ 22225 h 31"/>
                  <a:gd name="T22" fmla="*/ 0 w 34"/>
                  <a:gd name="T23" fmla="*/ 17462 h 31"/>
                  <a:gd name="T24" fmla="*/ 0 w 34"/>
                  <a:gd name="T25" fmla="*/ 11112 h 31"/>
                  <a:gd name="T26" fmla="*/ 4763 w 34"/>
                  <a:gd name="T27" fmla="*/ 11112 h 31"/>
                  <a:gd name="T28" fmla="*/ 11113 w 34"/>
                  <a:gd name="T29" fmla="*/ 6350 h 31"/>
                  <a:gd name="T30" fmla="*/ 11113 w 34"/>
                  <a:gd name="T31" fmla="*/ 6350 h 31"/>
                  <a:gd name="T32" fmla="*/ 15875 w 34"/>
                  <a:gd name="T33" fmla="*/ 6350 h 31"/>
                  <a:gd name="T34" fmla="*/ 20638 w 34"/>
                  <a:gd name="T35" fmla="*/ 0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31"/>
                  <a:gd name="T56" fmla="*/ 34 w 34"/>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31" extrusionOk="0">
                    <a:moveTo>
                      <a:pt x="13" y="0"/>
                    </a:moveTo>
                    <a:lnTo>
                      <a:pt x="13" y="31"/>
                    </a:lnTo>
                    <a:lnTo>
                      <a:pt x="10" y="31"/>
                    </a:lnTo>
                    <a:lnTo>
                      <a:pt x="7" y="27"/>
                    </a:lnTo>
                    <a:lnTo>
                      <a:pt x="3" y="27"/>
                    </a:lnTo>
                    <a:lnTo>
                      <a:pt x="0" y="24"/>
                    </a:lnTo>
                    <a:lnTo>
                      <a:pt x="0" y="21"/>
                    </a:lnTo>
                    <a:lnTo>
                      <a:pt x="0" y="17"/>
                    </a:lnTo>
                    <a:lnTo>
                      <a:pt x="0" y="14"/>
                    </a:lnTo>
                    <a:lnTo>
                      <a:pt x="0" y="11"/>
                    </a:lnTo>
                    <a:lnTo>
                      <a:pt x="0" y="7"/>
                    </a:lnTo>
                    <a:lnTo>
                      <a:pt x="3" y="7"/>
                    </a:lnTo>
                    <a:lnTo>
                      <a:pt x="7" y="4"/>
                    </a:lnTo>
                    <a:lnTo>
                      <a:pt x="10" y="4"/>
                    </a:lnTo>
                    <a:lnTo>
                      <a:pt x="13"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14" name="Shape 1524"/>
              <p:cNvSpPr>
                <a:spLocks/>
              </p:cNvSpPr>
              <p:nvPr/>
            </p:nvSpPr>
            <p:spPr bwMode="auto">
              <a:xfrm>
                <a:off x="4214812" y="3527425"/>
                <a:ext cx="52386" cy="49212"/>
              </a:xfrm>
              <a:custGeom>
                <a:avLst/>
                <a:gdLst>
                  <a:gd name="T0" fmla="*/ 20637 w 33"/>
                  <a:gd name="T1" fmla="*/ 0 h 31"/>
                  <a:gd name="T2" fmla="*/ 20637 w 33"/>
                  <a:gd name="T3" fmla="*/ 49212 h 31"/>
                  <a:gd name="T4" fmla="*/ 15875 w 33"/>
                  <a:gd name="T5" fmla="*/ 49212 h 31"/>
                  <a:gd name="T6" fmla="*/ 9525 w 33"/>
                  <a:gd name="T7" fmla="*/ 42862 h 31"/>
                  <a:gd name="T8" fmla="*/ 9525 w 33"/>
                  <a:gd name="T9" fmla="*/ 42862 h 31"/>
                  <a:gd name="T10" fmla="*/ 4762 w 33"/>
                  <a:gd name="T11" fmla="*/ 42862 h 31"/>
                  <a:gd name="T12" fmla="*/ 4762 w 33"/>
                  <a:gd name="T13" fmla="*/ 38100 h 31"/>
                  <a:gd name="T14" fmla="*/ 0 w 33"/>
                  <a:gd name="T15" fmla="*/ 33337 h 31"/>
                  <a:gd name="T16" fmla="*/ 0 w 33"/>
                  <a:gd name="T17" fmla="*/ 26987 h 31"/>
                  <a:gd name="T18" fmla="*/ 0 w 33"/>
                  <a:gd name="T19" fmla="*/ 26987 h 31"/>
                  <a:gd name="T20" fmla="*/ 0 w 33"/>
                  <a:gd name="T21" fmla="*/ 22225 h 31"/>
                  <a:gd name="T22" fmla="*/ 0 w 33"/>
                  <a:gd name="T23" fmla="*/ 17462 h 31"/>
                  <a:gd name="T24" fmla="*/ 4762 w 33"/>
                  <a:gd name="T25" fmla="*/ 11112 h 31"/>
                  <a:gd name="T26" fmla="*/ 4762 w 33"/>
                  <a:gd name="T27" fmla="*/ 11112 h 31"/>
                  <a:gd name="T28" fmla="*/ 9525 w 33"/>
                  <a:gd name="T29" fmla="*/ 6350 h 31"/>
                  <a:gd name="T30" fmla="*/ 9525 w 33"/>
                  <a:gd name="T31" fmla="*/ 6350 h 31"/>
                  <a:gd name="T32" fmla="*/ 15875 w 33"/>
                  <a:gd name="T33" fmla="*/ 6350 h 31"/>
                  <a:gd name="T34" fmla="*/ 20637 w 33"/>
                  <a:gd name="T35" fmla="*/ 0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1"/>
                  <a:gd name="T56" fmla="*/ 33 w 33"/>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1" extrusionOk="0">
                    <a:moveTo>
                      <a:pt x="13" y="0"/>
                    </a:moveTo>
                    <a:lnTo>
                      <a:pt x="13" y="31"/>
                    </a:lnTo>
                    <a:lnTo>
                      <a:pt x="10" y="31"/>
                    </a:lnTo>
                    <a:lnTo>
                      <a:pt x="6" y="27"/>
                    </a:lnTo>
                    <a:lnTo>
                      <a:pt x="3" y="27"/>
                    </a:lnTo>
                    <a:lnTo>
                      <a:pt x="3" y="24"/>
                    </a:lnTo>
                    <a:lnTo>
                      <a:pt x="0" y="21"/>
                    </a:lnTo>
                    <a:lnTo>
                      <a:pt x="0" y="17"/>
                    </a:lnTo>
                    <a:lnTo>
                      <a:pt x="0" y="14"/>
                    </a:lnTo>
                    <a:lnTo>
                      <a:pt x="0" y="11"/>
                    </a:lnTo>
                    <a:lnTo>
                      <a:pt x="3" y="7"/>
                    </a:lnTo>
                    <a:lnTo>
                      <a:pt x="6" y="4"/>
                    </a:lnTo>
                    <a:lnTo>
                      <a:pt x="10" y="4"/>
                    </a:lnTo>
                    <a:lnTo>
                      <a:pt x="13"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15" name="Shape 1525"/>
              <p:cNvSpPr>
                <a:spLocks/>
              </p:cNvSpPr>
              <p:nvPr/>
            </p:nvSpPr>
            <p:spPr bwMode="auto">
              <a:xfrm>
                <a:off x="4224337" y="3527425"/>
                <a:ext cx="58736" cy="49212"/>
              </a:xfrm>
              <a:custGeom>
                <a:avLst/>
                <a:gdLst>
                  <a:gd name="T0" fmla="*/ 22224 w 37"/>
                  <a:gd name="T1" fmla="*/ 0 h 31"/>
                  <a:gd name="T2" fmla="*/ 22224 w 37"/>
                  <a:gd name="T3" fmla="*/ 49212 h 31"/>
                  <a:gd name="T4" fmla="*/ 17462 w 37"/>
                  <a:gd name="T5" fmla="*/ 49212 h 31"/>
                  <a:gd name="T6" fmla="*/ 17462 w 37"/>
                  <a:gd name="T7" fmla="*/ 42862 h 31"/>
                  <a:gd name="T8" fmla="*/ 11112 w 37"/>
                  <a:gd name="T9" fmla="*/ 42862 h 31"/>
                  <a:gd name="T10" fmla="*/ 6350 w 37"/>
                  <a:gd name="T11" fmla="*/ 42862 h 31"/>
                  <a:gd name="T12" fmla="*/ 6350 w 37"/>
                  <a:gd name="T13" fmla="*/ 38100 h 31"/>
                  <a:gd name="T14" fmla="*/ 0 w 37"/>
                  <a:gd name="T15" fmla="*/ 33337 h 31"/>
                  <a:gd name="T16" fmla="*/ 0 w 37"/>
                  <a:gd name="T17" fmla="*/ 26987 h 31"/>
                  <a:gd name="T18" fmla="*/ 0 w 37"/>
                  <a:gd name="T19" fmla="*/ 26987 h 31"/>
                  <a:gd name="T20" fmla="*/ 0 w 37"/>
                  <a:gd name="T21" fmla="*/ 22225 h 31"/>
                  <a:gd name="T22" fmla="*/ 0 w 37"/>
                  <a:gd name="T23" fmla="*/ 17462 h 31"/>
                  <a:gd name="T24" fmla="*/ 6350 w 37"/>
                  <a:gd name="T25" fmla="*/ 11112 h 31"/>
                  <a:gd name="T26" fmla="*/ 6350 w 37"/>
                  <a:gd name="T27" fmla="*/ 11112 h 31"/>
                  <a:gd name="T28" fmla="*/ 11112 w 37"/>
                  <a:gd name="T29" fmla="*/ 6350 h 31"/>
                  <a:gd name="T30" fmla="*/ 17462 w 37"/>
                  <a:gd name="T31" fmla="*/ 6350 h 31"/>
                  <a:gd name="T32" fmla="*/ 17462 w 37"/>
                  <a:gd name="T33" fmla="*/ 6350 h 31"/>
                  <a:gd name="T34" fmla="*/ 22224 w 37"/>
                  <a:gd name="T35" fmla="*/ 0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1"/>
                  <a:gd name="T56" fmla="*/ 37 w 37"/>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1" extrusionOk="0">
                    <a:moveTo>
                      <a:pt x="14" y="0"/>
                    </a:moveTo>
                    <a:lnTo>
                      <a:pt x="14" y="31"/>
                    </a:lnTo>
                    <a:lnTo>
                      <a:pt x="11" y="31"/>
                    </a:lnTo>
                    <a:lnTo>
                      <a:pt x="11" y="27"/>
                    </a:lnTo>
                    <a:lnTo>
                      <a:pt x="7" y="27"/>
                    </a:lnTo>
                    <a:lnTo>
                      <a:pt x="4" y="27"/>
                    </a:lnTo>
                    <a:lnTo>
                      <a:pt x="4" y="24"/>
                    </a:lnTo>
                    <a:lnTo>
                      <a:pt x="0" y="21"/>
                    </a:lnTo>
                    <a:lnTo>
                      <a:pt x="0" y="17"/>
                    </a:lnTo>
                    <a:lnTo>
                      <a:pt x="0" y="14"/>
                    </a:lnTo>
                    <a:lnTo>
                      <a:pt x="0" y="11"/>
                    </a:lnTo>
                    <a:lnTo>
                      <a:pt x="4" y="7"/>
                    </a:lnTo>
                    <a:lnTo>
                      <a:pt x="7" y="4"/>
                    </a:lnTo>
                    <a:lnTo>
                      <a:pt x="11" y="4"/>
                    </a:lnTo>
                    <a:lnTo>
                      <a:pt x="14"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16" name="Shape 1526"/>
              <p:cNvSpPr>
                <a:spLocks/>
              </p:cNvSpPr>
              <p:nvPr/>
            </p:nvSpPr>
            <p:spPr bwMode="auto">
              <a:xfrm>
                <a:off x="4235450" y="3527425"/>
                <a:ext cx="58736" cy="49212"/>
              </a:xfrm>
              <a:custGeom>
                <a:avLst/>
                <a:gdLst>
                  <a:gd name="T0" fmla="*/ 26987 w 37"/>
                  <a:gd name="T1" fmla="*/ 0 h 31"/>
                  <a:gd name="T2" fmla="*/ 26987 w 37"/>
                  <a:gd name="T3" fmla="*/ 49212 h 31"/>
                  <a:gd name="T4" fmla="*/ 22224 w 37"/>
                  <a:gd name="T5" fmla="*/ 49212 h 31"/>
                  <a:gd name="T6" fmla="*/ 15875 w 37"/>
                  <a:gd name="T7" fmla="*/ 42862 h 31"/>
                  <a:gd name="T8" fmla="*/ 11112 w 37"/>
                  <a:gd name="T9" fmla="*/ 42862 h 31"/>
                  <a:gd name="T10" fmla="*/ 11112 w 37"/>
                  <a:gd name="T11" fmla="*/ 42862 h 31"/>
                  <a:gd name="T12" fmla="*/ 6350 w 37"/>
                  <a:gd name="T13" fmla="*/ 38100 h 31"/>
                  <a:gd name="T14" fmla="*/ 6350 w 37"/>
                  <a:gd name="T15" fmla="*/ 33337 h 31"/>
                  <a:gd name="T16" fmla="*/ 0 w 37"/>
                  <a:gd name="T17" fmla="*/ 26987 h 31"/>
                  <a:gd name="T18" fmla="*/ 0 w 37"/>
                  <a:gd name="T19" fmla="*/ 26987 h 31"/>
                  <a:gd name="T20" fmla="*/ 0 w 37"/>
                  <a:gd name="T21" fmla="*/ 22225 h 31"/>
                  <a:gd name="T22" fmla="*/ 6350 w 37"/>
                  <a:gd name="T23" fmla="*/ 17462 h 31"/>
                  <a:gd name="T24" fmla="*/ 6350 w 37"/>
                  <a:gd name="T25" fmla="*/ 11112 h 31"/>
                  <a:gd name="T26" fmla="*/ 11112 w 37"/>
                  <a:gd name="T27" fmla="*/ 11112 h 31"/>
                  <a:gd name="T28" fmla="*/ 11112 w 37"/>
                  <a:gd name="T29" fmla="*/ 6350 h 31"/>
                  <a:gd name="T30" fmla="*/ 15875 w 37"/>
                  <a:gd name="T31" fmla="*/ 6350 h 31"/>
                  <a:gd name="T32" fmla="*/ 22224 w 37"/>
                  <a:gd name="T33" fmla="*/ 6350 h 31"/>
                  <a:gd name="T34" fmla="*/ 26987 w 37"/>
                  <a:gd name="T35" fmla="*/ 0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1"/>
                  <a:gd name="T56" fmla="*/ 37 w 37"/>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1" extrusionOk="0">
                    <a:moveTo>
                      <a:pt x="17" y="0"/>
                    </a:moveTo>
                    <a:lnTo>
                      <a:pt x="17" y="31"/>
                    </a:lnTo>
                    <a:lnTo>
                      <a:pt x="14" y="31"/>
                    </a:lnTo>
                    <a:lnTo>
                      <a:pt x="10" y="27"/>
                    </a:lnTo>
                    <a:lnTo>
                      <a:pt x="7" y="27"/>
                    </a:lnTo>
                    <a:lnTo>
                      <a:pt x="4" y="24"/>
                    </a:lnTo>
                    <a:lnTo>
                      <a:pt x="4" y="21"/>
                    </a:lnTo>
                    <a:lnTo>
                      <a:pt x="0" y="17"/>
                    </a:lnTo>
                    <a:lnTo>
                      <a:pt x="0" y="14"/>
                    </a:lnTo>
                    <a:lnTo>
                      <a:pt x="4" y="11"/>
                    </a:lnTo>
                    <a:lnTo>
                      <a:pt x="4" y="7"/>
                    </a:lnTo>
                    <a:lnTo>
                      <a:pt x="7" y="7"/>
                    </a:lnTo>
                    <a:lnTo>
                      <a:pt x="7" y="4"/>
                    </a:lnTo>
                    <a:lnTo>
                      <a:pt x="10" y="4"/>
                    </a:lnTo>
                    <a:lnTo>
                      <a:pt x="14" y="4"/>
                    </a:lnTo>
                    <a:lnTo>
                      <a:pt x="17"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17" name="Shape 1527"/>
              <p:cNvSpPr>
                <a:spLocks/>
              </p:cNvSpPr>
              <p:nvPr/>
            </p:nvSpPr>
            <p:spPr bwMode="auto">
              <a:xfrm>
                <a:off x="4246562" y="3527425"/>
                <a:ext cx="58736" cy="49212"/>
              </a:xfrm>
              <a:custGeom>
                <a:avLst/>
                <a:gdLst>
                  <a:gd name="T0" fmla="*/ 26987 w 37"/>
                  <a:gd name="T1" fmla="*/ 0 h 31"/>
                  <a:gd name="T2" fmla="*/ 26987 w 37"/>
                  <a:gd name="T3" fmla="*/ 49212 h 31"/>
                  <a:gd name="T4" fmla="*/ 20637 w 37"/>
                  <a:gd name="T5" fmla="*/ 49212 h 31"/>
                  <a:gd name="T6" fmla="*/ 15875 w 37"/>
                  <a:gd name="T7" fmla="*/ 42862 h 31"/>
                  <a:gd name="T8" fmla="*/ 11112 w 37"/>
                  <a:gd name="T9" fmla="*/ 42862 h 31"/>
                  <a:gd name="T10" fmla="*/ 11112 w 37"/>
                  <a:gd name="T11" fmla="*/ 42862 h 31"/>
                  <a:gd name="T12" fmla="*/ 4762 w 37"/>
                  <a:gd name="T13" fmla="*/ 38100 h 31"/>
                  <a:gd name="T14" fmla="*/ 4762 w 37"/>
                  <a:gd name="T15" fmla="*/ 33337 h 31"/>
                  <a:gd name="T16" fmla="*/ 4762 w 37"/>
                  <a:gd name="T17" fmla="*/ 26987 h 31"/>
                  <a:gd name="T18" fmla="*/ 0 w 37"/>
                  <a:gd name="T19" fmla="*/ 26987 h 31"/>
                  <a:gd name="T20" fmla="*/ 4762 w 37"/>
                  <a:gd name="T21" fmla="*/ 22225 h 31"/>
                  <a:gd name="T22" fmla="*/ 4762 w 37"/>
                  <a:gd name="T23" fmla="*/ 17462 h 31"/>
                  <a:gd name="T24" fmla="*/ 4762 w 37"/>
                  <a:gd name="T25" fmla="*/ 11112 h 31"/>
                  <a:gd name="T26" fmla="*/ 11112 w 37"/>
                  <a:gd name="T27" fmla="*/ 11112 h 31"/>
                  <a:gd name="T28" fmla="*/ 11112 w 37"/>
                  <a:gd name="T29" fmla="*/ 6350 h 31"/>
                  <a:gd name="T30" fmla="*/ 15875 w 37"/>
                  <a:gd name="T31" fmla="*/ 6350 h 31"/>
                  <a:gd name="T32" fmla="*/ 20637 w 37"/>
                  <a:gd name="T33" fmla="*/ 6350 h 31"/>
                  <a:gd name="T34" fmla="*/ 26987 w 37"/>
                  <a:gd name="T35" fmla="*/ 0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1"/>
                  <a:gd name="T56" fmla="*/ 37 w 37"/>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1" extrusionOk="0">
                    <a:moveTo>
                      <a:pt x="17" y="0"/>
                    </a:moveTo>
                    <a:lnTo>
                      <a:pt x="17" y="31"/>
                    </a:lnTo>
                    <a:lnTo>
                      <a:pt x="13" y="31"/>
                    </a:lnTo>
                    <a:lnTo>
                      <a:pt x="10" y="27"/>
                    </a:lnTo>
                    <a:lnTo>
                      <a:pt x="7" y="27"/>
                    </a:lnTo>
                    <a:lnTo>
                      <a:pt x="3" y="24"/>
                    </a:lnTo>
                    <a:lnTo>
                      <a:pt x="3" y="21"/>
                    </a:lnTo>
                    <a:lnTo>
                      <a:pt x="3" y="17"/>
                    </a:lnTo>
                    <a:lnTo>
                      <a:pt x="0" y="17"/>
                    </a:lnTo>
                    <a:lnTo>
                      <a:pt x="3" y="14"/>
                    </a:lnTo>
                    <a:lnTo>
                      <a:pt x="3" y="11"/>
                    </a:lnTo>
                    <a:lnTo>
                      <a:pt x="3" y="7"/>
                    </a:lnTo>
                    <a:lnTo>
                      <a:pt x="7" y="7"/>
                    </a:lnTo>
                    <a:lnTo>
                      <a:pt x="7" y="4"/>
                    </a:lnTo>
                    <a:lnTo>
                      <a:pt x="10" y="4"/>
                    </a:lnTo>
                    <a:lnTo>
                      <a:pt x="13" y="4"/>
                    </a:lnTo>
                    <a:lnTo>
                      <a:pt x="17"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18" name="Shape 1528"/>
              <p:cNvSpPr>
                <a:spLocks/>
              </p:cNvSpPr>
              <p:nvPr/>
            </p:nvSpPr>
            <p:spPr bwMode="auto">
              <a:xfrm>
                <a:off x="4262437" y="3527425"/>
                <a:ext cx="53975" cy="49212"/>
              </a:xfrm>
              <a:custGeom>
                <a:avLst/>
                <a:gdLst>
                  <a:gd name="T0" fmla="*/ 20638 w 34"/>
                  <a:gd name="T1" fmla="*/ 0 h 31"/>
                  <a:gd name="T2" fmla="*/ 20638 w 34"/>
                  <a:gd name="T3" fmla="*/ 49212 h 31"/>
                  <a:gd name="T4" fmla="*/ 15875 w 34"/>
                  <a:gd name="T5" fmla="*/ 49212 h 31"/>
                  <a:gd name="T6" fmla="*/ 11113 w 34"/>
                  <a:gd name="T7" fmla="*/ 42862 h 31"/>
                  <a:gd name="T8" fmla="*/ 4763 w 34"/>
                  <a:gd name="T9" fmla="*/ 42862 h 31"/>
                  <a:gd name="T10" fmla="*/ 4763 w 34"/>
                  <a:gd name="T11" fmla="*/ 42862 h 31"/>
                  <a:gd name="T12" fmla="*/ 0 w 34"/>
                  <a:gd name="T13" fmla="*/ 38100 h 31"/>
                  <a:gd name="T14" fmla="*/ 0 w 34"/>
                  <a:gd name="T15" fmla="*/ 33337 h 31"/>
                  <a:gd name="T16" fmla="*/ 0 w 34"/>
                  <a:gd name="T17" fmla="*/ 26987 h 31"/>
                  <a:gd name="T18" fmla="*/ 0 w 34"/>
                  <a:gd name="T19" fmla="*/ 26987 h 31"/>
                  <a:gd name="T20" fmla="*/ 0 w 34"/>
                  <a:gd name="T21" fmla="*/ 22225 h 31"/>
                  <a:gd name="T22" fmla="*/ 0 w 34"/>
                  <a:gd name="T23" fmla="*/ 17462 h 31"/>
                  <a:gd name="T24" fmla="*/ 0 w 34"/>
                  <a:gd name="T25" fmla="*/ 11112 h 31"/>
                  <a:gd name="T26" fmla="*/ 4763 w 34"/>
                  <a:gd name="T27" fmla="*/ 11112 h 31"/>
                  <a:gd name="T28" fmla="*/ 4763 w 34"/>
                  <a:gd name="T29" fmla="*/ 6350 h 31"/>
                  <a:gd name="T30" fmla="*/ 11113 w 34"/>
                  <a:gd name="T31" fmla="*/ 6350 h 31"/>
                  <a:gd name="T32" fmla="*/ 15875 w 34"/>
                  <a:gd name="T33" fmla="*/ 6350 h 31"/>
                  <a:gd name="T34" fmla="*/ 20638 w 34"/>
                  <a:gd name="T35" fmla="*/ 0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31"/>
                  <a:gd name="T56" fmla="*/ 34 w 34"/>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31" extrusionOk="0">
                    <a:moveTo>
                      <a:pt x="13" y="0"/>
                    </a:moveTo>
                    <a:lnTo>
                      <a:pt x="13" y="31"/>
                    </a:lnTo>
                    <a:lnTo>
                      <a:pt x="10" y="31"/>
                    </a:lnTo>
                    <a:lnTo>
                      <a:pt x="7" y="27"/>
                    </a:lnTo>
                    <a:lnTo>
                      <a:pt x="3" y="27"/>
                    </a:lnTo>
                    <a:lnTo>
                      <a:pt x="0" y="24"/>
                    </a:lnTo>
                    <a:lnTo>
                      <a:pt x="0" y="21"/>
                    </a:lnTo>
                    <a:lnTo>
                      <a:pt x="0" y="17"/>
                    </a:lnTo>
                    <a:lnTo>
                      <a:pt x="0" y="14"/>
                    </a:lnTo>
                    <a:lnTo>
                      <a:pt x="0" y="11"/>
                    </a:lnTo>
                    <a:lnTo>
                      <a:pt x="0" y="7"/>
                    </a:lnTo>
                    <a:lnTo>
                      <a:pt x="3" y="7"/>
                    </a:lnTo>
                    <a:lnTo>
                      <a:pt x="3" y="4"/>
                    </a:lnTo>
                    <a:lnTo>
                      <a:pt x="7" y="4"/>
                    </a:lnTo>
                    <a:lnTo>
                      <a:pt x="10" y="4"/>
                    </a:lnTo>
                    <a:lnTo>
                      <a:pt x="13"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19" name="Shape 1529"/>
              <p:cNvSpPr>
                <a:spLocks/>
              </p:cNvSpPr>
              <p:nvPr/>
            </p:nvSpPr>
            <p:spPr bwMode="auto">
              <a:xfrm>
                <a:off x="4273550" y="3527425"/>
                <a:ext cx="52386" cy="49212"/>
              </a:xfrm>
              <a:custGeom>
                <a:avLst/>
                <a:gdLst>
                  <a:gd name="T0" fmla="*/ 20637 w 33"/>
                  <a:gd name="T1" fmla="*/ 0 h 31"/>
                  <a:gd name="T2" fmla="*/ 20637 w 33"/>
                  <a:gd name="T3" fmla="*/ 49212 h 31"/>
                  <a:gd name="T4" fmla="*/ 15875 w 33"/>
                  <a:gd name="T5" fmla="*/ 49212 h 31"/>
                  <a:gd name="T6" fmla="*/ 9525 w 33"/>
                  <a:gd name="T7" fmla="*/ 42862 h 31"/>
                  <a:gd name="T8" fmla="*/ 9525 w 33"/>
                  <a:gd name="T9" fmla="*/ 42862 h 31"/>
                  <a:gd name="T10" fmla="*/ 4762 w 33"/>
                  <a:gd name="T11" fmla="*/ 42862 h 31"/>
                  <a:gd name="T12" fmla="*/ 0 w 33"/>
                  <a:gd name="T13" fmla="*/ 38100 h 31"/>
                  <a:gd name="T14" fmla="*/ 0 w 33"/>
                  <a:gd name="T15" fmla="*/ 33337 h 31"/>
                  <a:gd name="T16" fmla="*/ 0 w 33"/>
                  <a:gd name="T17" fmla="*/ 26987 h 31"/>
                  <a:gd name="T18" fmla="*/ 0 w 33"/>
                  <a:gd name="T19" fmla="*/ 26987 h 31"/>
                  <a:gd name="T20" fmla="*/ 0 w 33"/>
                  <a:gd name="T21" fmla="*/ 22225 h 31"/>
                  <a:gd name="T22" fmla="*/ 0 w 33"/>
                  <a:gd name="T23" fmla="*/ 17462 h 31"/>
                  <a:gd name="T24" fmla="*/ 0 w 33"/>
                  <a:gd name="T25" fmla="*/ 11112 h 31"/>
                  <a:gd name="T26" fmla="*/ 4762 w 33"/>
                  <a:gd name="T27" fmla="*/ 11112 h 31"/>
                  <a:gd name="T28" fmla="*/ 9525 w 33"/>
                  <a:gd name="T29" fmla="*/ 6350 h 31"/>
                  <a:gd name="T30" fmla="*/ 9525 w 33"/>
                  <a:gd name="T31" fmla="*/ 6350 h 31"/>
                  <a:gd name="T32" fmla="*/ 15875 w 33"/>
                  <a:gd name="T33" fmla="*/ 6350 h 31"/>
                  <a:gd name="T34" fmla="*/ 20637 w 33"/>
                  <a:gd name="T35" fmla="*/ 0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1"/>
                  <a:gd name="T56" fmla="*/ 33 w 33"/>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1" extrusionOk="0">
                    <a:moveTo>
                      <a:pt x="13" y="0"/>
                    </a:moveTo>
                    <a:lnTo>
                      <a:pt x="13" y="31"/>
                    </a:lnTo>
                    <a:lnTo>
                      <a:pt x="10" y="31"/>
                    </a:lnTo>
                    <a:lnTo>
                      <a:pt x="6" y="27"/>
                    </a:lnTo>
                    <a:lnTo>
                      <a:pt x="3" y="27"/>
                    </a:lnTo>
                    <a:lnTo>
                      <a:pt x="0" y="24"/>
                    </a:lnTo>
                    <a:lnTo>
                      <a:pt x="0" y="21"/>
                    </a:lnTo>
                    <a:lnTo>
                      <a:pt x="0" y="17"/>
                    </a:lnTo>
                    <a:lnTo>
                      <a:pt x="0" y="14"/>
                    </a:lnTo>
                    <a:lnTo>
                      <a:pt x="0" y="11"/>
                    </a:lnTo>
                    <a:lnTo>
                      <a:pt x="0" y="7"/>
                    </a:lnTo>
                    <a:lnTo>
                      <a:pt x="3" y="7"/>
                    </a:lnTo>
                    <a:lnTo>
                      <a:pt x="6" y="4"/>
                    </a:lnTo>
                    <a:lnTo>
                      <a:pt x="10" y="4"/>
                    </a:lnTo>
                    <a:lnTo>
                      <a:pt x="13"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20" name="Shape 1530"/>
              <p:cNvSpPr>
                <a:spLocks/>
              </p:cNvSpPr>
              <p:nvPr/>
            </p:nvSpPr>
            <p:spPr bwMode="auto">
              <a:xfrm>
                <a:off x="4283075" y="3527425"/>
                <a:ext cx="58736" cy="49212"/>
              </a:xfrm>
              <a:custGeom>
                <a:avLst/>
                <a:gdLst>
                  <a:gd name="T0" fmla="*/ 22224 w 37"/>
                  <a:gd name="T1" fmla="*/ 0 h 31"/>
                  <a:gd name="T2" fmla="*/ 22224 w 37"/>
                  <a:gd name="T3" fmla="*/ 49212 h 31"/>
                  <a:gd name="T4" fmla="*/ 17462 w 37"/>
                  <a:gd name="T5" fmla="*/ 49212 h 31"/>
                  <a:gd name="T6" fmla="*/ 17462 w 37"/>
                  <a:gd name="T7" fmla="*/ 42862 h 31"/>
                  <a:gd name="T8" fmla="*/ 11112 w 37"/>
                  <a:gd name="T9" fmla="*/ 42862 h 31"/>
                  <a:gd name="T10" fmla="*/ 6350 w 37"/>
                  <a:gd name="T11" fmla="*/ 42862 h 31"/>
                  <a:gd name="T12" fmla="*/ 6350 w 37"/>
                  <a:gd name="T13" fmla="*/ 38100 h 31"/>
                  <a:gd name="T14" fmla="*/ 0 w 37"/>
                  <a:gd name="T15" fmla="*/ 33337 h 31"/>
                  <a:gd name="T16" fmla="*/ 0 w 37"/>
                  <a:gd name="T17" fmla="*/ 26987 h 31"/>
                  <a:gd name="T18" fmla="*/ 0 w 37"/>
                  <a:gd name="T19" fmla="*/ 26987 h 31"/>
                  <a:gd name="T20" fmla="*/ 0 w 37"/>
                  <a:gd name="T21" fmla="*/ 22225 h 31"/>
                  <a:gd name="T22" fmla="*/ 0 w 37"/>
                  <a:gd name="T23" fmla="*/ 17462 h 31"/>
                  <a:gd name="T24" fmla="*/ 6350 w 37"/>
                  <a:gd name="T25" fmla="*/ 11112 h 31"/>
                  <a:gd name="T26" fmla="*/ 6350 w 37"/>
                  <a:gd name="T27" fmla="*/ 11112 h 31"/>
                  <a:gd name="T28" fmla="*/ 11112 w 37"/>
                  <a:gd name="T29" fmla="*/ 6350 h 31"/>
                  <a:gd name="T30" fmla="*/ 17462 w 37"/>
                  <a:gd name="T31" fmla="*/ 6350 h 31"/>
                  <a:gd name="T32" fmla="*/ 17462 w 37"/>
                  <a:gd name="T33" fmla="*/ 6350 h 31"/>
                  <a:gd name="T34" fmla="*/ 22224 w 37"/>
                  <a:gd name="T35" fmla="*/ 0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1"/>
                  <a:gd name="T56" fmla="*/ 37 w 37"/>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1" extrusionOk="0">
                    <a:moveTo>
                      <a:pt x="14" y="0"/>
                    </a:moveTo>
                    <a:lnTo>
                      <a:pt x="14" y="31"/>
                    </a:lnTo>
                    <a:lnTo>
                      <a:pt x="11" y="31"/>
                    </a:lnTo>
                    <a:lnTo>
                      <a:pt x="11" y="27"/>
                    </a:lnTo>
                    <a:lnTo>
                      <a:pt x="7" y="27"/>
                    </a:lnTo>
                    <a:lnTo>
                      <a:pt x="4" y="27"/>
                    </a:lnTo>
                    <a:lnTo>
                      <a:pt x="4" y="24"/>
                    </a:lnTo>
                    <a:lnTo>
                      <a:pt x="0" y="21"/>
                    </a:lnTo>
                    <a:lnTo>
                      <a:pt x="0" y="17"/>
                    </a:lnTo>
                    <a:lnTo>
                      <a:pt x="0" y="14"/>
                    </a:lnTo>
                    <a:lnTo>
                      <a:pt x="0" y="11"/>
                    </a:lnTo>
                    <a:lnTo>
                      <a:pt x="4" y="7"/>
                    </a:lnTo>
                    <a:lnTo>
                      <a:pt x="7" y="4"/>
                    </a:lnTo>
                    <a:lnTo>
                      <a:pt x="11" y="4"/>
                    </a:lnTo>
                    <a:lnTo>
                      <a:pt x="14"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21" name="Shape 1531"/>
              <p:cNvSpPr>
                <a:spLocks/>
              </p:cNvSpPr>
              <p:nvPr/>
            </p:nvSpPr>
            <p:spPr bwMode="auto">
              <a:xfrm>
                <a:off x="4294187" y="3527425"/>
                <a:ext cx="58736" cy="49212"/>
              </a:xfrm>
              <a:custGeom>
                <a:avLst/>
                <a:gdLst>
                  <a:gd name="T0" fmla="*/ 22224 w 37"/>
                  <a:gd name="T1" fmla="*/ 0 h 31"/>
                  <a:gd name="T2" fmla="*/ 22224 w 37"/>
                  <a:gd name="T3" fmla="*/ 49212 h 31"/>
                  <a:gd name="T4" fmla="*/ 22224 w 37"/>
                  <a:gd name="T5" fmla="*/ 49212 h 31"/>
                  <a:gd name="T6" fmla="*/ 15875 w 37"/>
                  <a:gd name="T7" fmla="*/ 42862 h 31"/>
                  <a:gd name="T8" fmla="*/ 11112 w 37"/>
                  <a:gd name="T9" fmla="*/ 42862 h 31"/>
                  <a:gd name="T10" fmla="*/ 6350 w 37"/>
                  <a:gd name="T11" fmla="*/ 42862 h 31"/>
                  <a:gd name="T12" fmla="*/ 6350 w 37"/>
                  <a:gd name="T13" fmla="*/ 38100 h 31"/>
                  <a:gd name="T14" fmla="*/ 6350 w 37"/>
                  <a:gd name="T15" fmla="*/ 33337 h 31"/>
                  <a:gd name="T16" fmla="*/ 0 w 37"/>
                  <a:gd name="T17" fmla="*/ 26987 h 31"/>
                  <a:gd name="T18" fmla="*/ 0 w 37"/>
                  <a:gd name="T19" fmla="*/ 26987 h 31"/>
                  <a:gd name="T20" fmla="*/ 0 w 37"/>
                  <a:gd name="T21" fmla="*/ 22225 h 31"/>
                  <a:gd name="T22" fmla="*/ 6350 w 37"/>
                  <a:gd name="T23" fmla="*/ 17462 h 31"/>
                  <a:gd name="T24" fmla="*/ 6350 w 37"/>
                  <a:gd name="T25" fmla="*/ 11112 h 31"/>
                  <a:gd name="T26" fmla="*/ 6350 w 37"/>
                  <a:gd name="T27" fmla="*/ 11112 h 31"/>
                  <a:gd name="T28" fmla="*/ 11112 w 37"/>
                  <a:gd name="T29" fmla="*/ 6350 h 31"/>
                  <a:gd name="T30" fmla="*/ 15875 w 37"/>
                  <a:gd name="T31" fmla="*/ 6350 h 31"/>
                  <a:gd name="T32" fmla="*/ 22224 w 37"/>
                  <a:gd name="T33" fmla="*/ 6350 h 31"/>
                  <a:gd name="T34" fmla="*/ 22224 w 37"/>
                  <a:gd name="T35" fmla="*/ 0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1"/>
                  <a:gd name="T56" fmla="*/ 37 w 37"/>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1" extrusionOk="0">
                    <a:moveTo>
                      <a:pt x="14" y="0"/>
                    </a:moveTo>
                    <a:lnTo>
                      <a:pt x="14" y="31"/>
                    </a:lnTo>
                    <a:lnTo>
                      <a:pt x="10" y="27"/>
                    </a:lnTo>
                    <a:lnTo>
                      <a:pt x="7" y="27"/>
                    </a:lnTo>
                    <a:lnTo>
                      <a:pt x="4" y="27"/>
                    </a:lnTo>
                    <a:lnTo>
                      <a:pt x="4" y="24"/>
                    </a:lnTo>
                    <a:lnTo>
                      <a:pt x="4" y="21"/>
                    </a:lnTo>
                    <a:lnTo>
                      <a:pt x="0" y="17"/>
                    </a:lnTo>
                    <a:lnTo>
                      <a:pt x="0" y="14"/>
                    </a:lnTo>
                    <a:lnTo>
                      <a:pt x="4" y="11"/>
                    </a:lnTo>
                    <a:lnTo>
                      <a:pt x="4" y="7"/>
                    </a:lnTo>
                    <a:lnTo>
                      <a:pt x="7" y="4"/>
                    </a:lnTo>
                    <a:lnTo>
                      <a:pt x="10" y="4"/>
                    </a:lnTo>
                    <a:lnTo>
                      <a:pt x="14" y="4"/>
                    </a:lnTo>
                    <a:lnTo>
                      <a:pt x="14"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22" name="Shape 1532"/>
              <p:cNvSpPr>
                <a:spLocks/>
              </p:cNvSpPr>
              <p:nvPr/>
            </p:nvSpPr>
            <p:spPr bwMode="auto">
              <a:xfrm>
                <a:off x="4305300" y="3527425"/>
                <a:ext cx="58736" cy="49212"/>
              </a:xfrm>
              <a:custGeom>
                <a:avLst/>
                <a:gdLst>
                  <a:gd name="T0" fmla="*/ 20637 w 37"/>
                  <a:gd name="T1" fmla="*/ 0 h 31"/>
                  <a:gd name="T2" fmla="*/ 20637 w 37"/>
                  <a:gd name="T3" fmla="*/ 49212 h 31"/>
                  <a:gd name="T4" fmla="*/ 20637 w 37"/>
                  <a:gd name="T5" fmla="*/ 49212 h 31"/>
                  <a:gd name="T6" fmla="*/ 15875 w 37"/>
                  <a:gd name="T7" fmla="*/ 42862 h 31"/>
                  <a:gd name="T8" fmla="*/ 11112 w 37"/>
                  <a:gd name="T9" fmla="*/ 42862 h 31"/>
                  <a:gd name="T10" fmla="*/ 11112 w 37"/>
                  <a:gd name="T11" fmla="*/ 42862 h 31"/>
                  <a:gd name="T12" fmla="*/ 4762 w 37"/>
                  <a:gd name="T13" fmla="*/ 38100 h 31"/>
                  <a:gd name="T14" fmla="*/ 4762 w 37"/>
                  <a:gd name="T15" fmla="*/ 33337 h 31"/>
                  <a:gd name="T16" fmla="*/ 0 w 37"/>
                  <a:gd name="T17" fmla="*/ 26987 h 31"/>
                  <a:gd name="T18" fmla="*/ 0 w 37"/>
                  <a:gd name="T19" fmla="*/ 26987 h 31"/>
                  <a:gd name="T20" fmla="*/ 0 w 37"/>
                  <a:gd name="T21" fmla="*/ 22225 h 31"/>
                  <a:gd name="T22" fmla="*/ 4762 w 37"/>
                  <a:gd name="T23" fmla="*/ 17462 h 31"/>
                  <a:gd name="T24" fmla="*/ 4762 w 37"/>
                  <a:gd name="T25" fmla="*/ 11112 h 31"/>
                  <a:gd name="T26" fmla="*/ 11112 w 37"/>
                  <a:gd name="T27" fmla="*/ 11112 h 31"/>
                  <a:gd name="T28" fmla="*/ 11112 w 37"/>
                  <a:gd name="T29" fmla="*/ 6350 h 31"/>
                  <a:gd name="T30" fmla="*/ 15875 w 37"/>
                  <a:gd name="T31" fmla="*/ 6350 h 31"/>
                  <a:gd name="T32" fmla="*/ 20637 w 37"/>
                  <a:gd name="T33" fmla="*/ 6350 h 31"/>
                  <a:gd name="T34" fmla="*/ 20637 w 37"/>
                  <a:gd name="T35" fmla="*/ 0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1"/>
                  <a:gd name="T56" fmla="*/ 37 w 37"/>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1" extrusionOk="0">
                    <a:moveTo>
                      <a:pt x="13" y="0"/>
                    </a:moveTo>
                    <a:lnTo>
                      <a:pt x="13" y="31"/>
                    </a:lnTo>
                    <a:lnTo>
                      <a:pt x="10" y="27"/>
                    </a:lnTo>
                    <a:lnTo>
                      <a:pt x="7" y="27"/>
                    </a:lnTo>
                    <a:lnTo>
                      <a:pt x="3" y="24"/>
                    </a:lnTo>
                    <a:lnTo>
                      <a:pt x="3" y="21"/>
                    </a:lnTo>
                    <a:lnTo>
                      <a:pt x="0" y="17"/>
                    </a:lnTo>
                    <a:lnTo>
                      <a:pt x="0" y="14"/>
                    </a:lnTo>
                    <a:lnTo>
                      <a:pt x="3" y="11"/>
                    </a:lnTo>
                    <a:lnTo>
                      <a:pt x="3" y="7"/>
                    </a:lnTo>
                    <a:lnTo>
                      <a:pt x="7" y="7"/>
                    </a:lnTo>
                    <a:lnTo>
                      <a:pt x="7" y="4"/>
                    </a:lnTo>
                    <a:lnTo>
                      <a:pt x="10" y="4"/>
                    </a:lnTo>
                    <a:lnTo>
                      <a:pt x="13" y="4"/>
                    </a:lnTo>
                    <a:lnTo>
                      <a:pt x="13"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23" name="Shape 1533"/>
              <p:cNvSpPr>
                <a:spLocks/>
              </p:cNvSpPr>
              <p:nvPr/>
            </p:nvSpPr>
            <p:spPr bwMode="auto">
              <a:xfrm>
                <a:off x="4321175" y="3527425"/>
                <a:ext cx="53975" cy="49212"/>
              </a:xfrm>
              <a:custGeom>
                <a:avLst/>
                <a:gdLst>
                  <a:gd name="T0" fmla="*/ 20638 w 34"/>
                  <a:gd name="T1" fmla="*/ 0 h 31"/>
                  <a:gd name="T2" fmla="*/ 20638 w 34"/>
                  <a:gd name="T3" fmla="*/ 49212 h 31"/>
                  <a:gd name="T4" fmla="*/ 15875 w 34"/>
                  <a:gd name="T5" fmla="*/ 49212 h 31"/>
                  <a:gd name="T6" fmla="*/ 11113 w 34"/>
                  <a:gd name="T7" fmla="*/ 42862 h 31"/>
                  <a:gd name="T8" fmla="*/ 11113 w 34"/>
                  <a:gd name="T9" fmla="*/ 42862 h 31"/>
                  <a:gd name="T10" fmla="*/ 4763 w 34"/>
                  <a:gd name="T11" fmla="*/ 42862 h 31"/>
                  <a:gd name="T12" fmla="*/ 0 w 34"/>
                  <a:gd name="T13" fmla="*/ 38100 h 31"/>
                  <a:gd name="T14" fmla="*/ 0 w 34"/>
                  <a:gd name="T15" fmla="*/ 33337 h 31"/>
                  <a:gd name="T16" fmla="*/ 0 w 34"/>
                  <a:gd name="T17" fmla="*/ 26987 h 31"/>
                  <a:gd name="T18" fmla="*/ 0 w 34"/>
                  <a:gd name="T19" fmla="*/ 26987 h 31"/>
                  <a:gd name="T20" fmla="*/ 0 w 34"/>
                  <a:gd name="T21" fmla="*/ 22225 h 31"/>
                  <a:gd name="T22" fmla="*/ 0 w 34"/>
                  <a:gd name="T23" fmla="*/ 17462 h 31"/>
                  <a:gd name="T24" fmla="*/ 0 w 34"/>
                  <a:gd name="T25" fmla="*/ 11112 h 31"/>
                  <a:gd name="T26" fmla="*/ 4763 w 34"/>
                  <a:gd name="T27" fmla="*/ 11112 h 31"/>
                  <a:gd name="T28" fmla="*/ 11113 w 34"/>
                  <a:gd name="T29" fmla="*/ 6350 h 31"/>
                  <a:gd name="T30" fmla="*/ 11113 w 34"/>
                  <a:gd name="T31" fmla="*/ 6350 h 31"/>
                  <a:gd name="T32" fmla="*/ 15875 w 34"/>
                  <a:gd name="T33" fmla="*/ 6350 h 31"/>
                  <a:gd name="T34" fmla="*/ 20638 w 34"/>
                  <a:gd name="T35" fmla="*/ 0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31"/>
                  <a:gd name="T56" fmla="*/ 34 w 34"/>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31" extrusionOk="0">
                    <a:moveTo>
                      <a:pt x="13" y="0"/>
                    </a:moveTo>
                    <a:lnTo>
                      <a:pt x="13" y="31"/>
                    </a:lnTo>
                    <a:lnTo>
                      <a:pt x="10" y="31"/>
                    </a:lnTo>
                    <a:lnTo>
                      <a:pt x="7" y="27"/>
                    </a:lnTo>
                    <a:lnTo>
                      <a:pt x="3" y="27"/>
                    </a:lnTo>
                    <a:lnTo>
                      <a:pt x="0" y="24"/>
                    </a:lnTo>
                    <a:lnTo>
                      <a:pt x="0" y="21"/>
                    </a:lnTo>
                    <a:lnTo>
                      <a:pt x="0" y="17"/>
                    </a:lnTo>
                    <a:lnTo>
                      <a:pt x="0" y="14"/>
                    </a:lnTo>
                    <a:lnTo>
                      <a:pt x="0" y="11"/>
                    </a:lnTo>
                    <a:lnTo>
                      <a:pt x="0" y="7"/>
                    </a:lnTo>
                    <a:lnTo>
                      <a:pt x="3" y="7"/>
                    </a:lnTo>
                    <a:lnTo>
                      <a:pt x="7" y="4"/>
                    </a:lnTo>
                    <a:lnTo>
                      <a:pt x="10" y="4"/>
                    </a:lnTo>
                    <a:lnTo>
                      <a:pt x="13"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24" name="Shape 1534"/>
              <p:cNvSpPr>
                <a:spLocks/>
              </p:cNvSpPr>
              <p:nvPr/>
            </p:nvSpPr>
            <p:spPr bwMode="auto">
              <a:xfrm>
                <a:off x="4332287" y="3527425"/>
                <a:ext cx="52386" cy="49212"/>
              </a:xfrm>
              <a:custGeom>
                <a:avLst/>
                <a:gdLst>
                  <a:gd name="T0" fmla="*/ 20637 w 33"/>
                  <a:gd name="T1" fmla="*/ 0 h 31"/>
                  <a:gd name="T2" fmla="*/ 20637 w 33"/>
                  <a:gd name="T3" fmla="*/ 49212 h 31"/>
                  <a:gd name="T4" fmla="*/ 15875 w 33"/>
                  <a:gd name="T5" fmla="*/ 49212 h 31"/>
                  <a:gd name="T6" fmla="*/ 9525 w 33"/>
                  <a:gd name="T7" fmla="*/ 42862 h 31"/>
                  <a:gd name="T8" fmla="*/ 9525 w 33"/>
                  <a:gd name="T9" fmla="*/ 42862 h 31"/>
                  <a:gd name="T10" fmla="*/ 4762 w 33"/>
                  <a:gd name="T11" fmla="*/ 42862 h 31"/>
                  <a:gd name="T12" fmla="*/ 0 w 33"/>
                  <a:gd name="T13" fmla="*/ 38100 h 31"/>
                  <a:gd name="T14" fmla="*/ 0 w 33"/>
                  <a:gd name="T15" fmla="*/ 33337 h 31"/>
                  <a:gd name="T16" fmla="*/ 0 w 33"/>
                  <a:gd name="T17" fmla="*/ 26987 h 31"/>
                  <a:gd name="T18" fmla="*/ 0 w 33"/>
                  <a:gd name="T19" fmla="*/ 26987 h 31"/>
                  <a:gd name="T20" fmla="*/ 0 w 33"/>
                  <a:gd name="T21" fmla="*/ 22225 h 31"/>
                  <a:gd name="T22" fmla="*/ 0 w 33"/>
                  <a:gd name="T23" fmla="*/ 17462 h 31"/>
                  <a:gd name="T24" fmla="*/ 0 w 33"/>
                  <a:gd name="T25" fmla="*/ 11112 h 31"/>
                  <a:gd name="T26" fmla="*/ 4762 w 33"/>
                  <a:gd name="T27" fmla="*/ 11112 h 31"/>
                  <a:gd name="T28" fmla="*/ 9525 w 33"/>
                  <a:gd name="T29" fmla="*/ 6350 h 31"/>
                  <a:gd name="T30" fmla="*/ 9525 w 33"/>
                  <a:gd name="T31" fmla="*/ 6350 h 31"/>
                  <a:gd name="T32" fmla="*/ 15875 w 33"/>
                  <a:gd name="T33" fmla="*/ 6350 h 31"/>
                  <a:gd name="T34" fmla="*/ 20637 w 33"/>
                  <a:gd name="T35" fmla="*/ 0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1"/>
                  <a:gd name="T56" fmla="*/ 33 w 33"/>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1" extrusionOk="0">
                    <a:moveTo>
                      <a:pt x="13" y="0"/>
                    </a:moveTo>
                    <a:lnTo>
                      <a:pt x="13" y="31"/>
                    </a:lnTo>
                    <a:lnTo>
                      <a:pt x="10" y="31"/>
                    </a:lnTo>
                    <a:lnTo>
                      <a:pt x="6" y="27"/>
                    </a:lnTo>
                    <a:lnTo>
                      <a:pt x="3" y="27"/>
                    </a:lnTo>
                    <a:lnTo>
                      <a:pt x="0" y="24"/>
                    </a:lnTo>
                    <a:lnTo>
                      <a:pt x="0" y="21"/>
                    </a:lnTo>
                    <a:lnTo>
                      <a:pt x="0" y="17"/>
                    </a:lnTo>
                    <a:lnTo>
                      <a:pt x="0" y="14"/>
                    </a:lnTo>
                    <a:lnTo>
                      <a:pt x="0" y="11"/>
                    </a:lnTo>
                    <a:lnTo>
                      <a:pt x="0" y="7"/>
                    </a:lnTo>
                    <a:lnTo>
                      <a:pt x="3" y="7"/>
                    </a:lnTo>
                    <a:lnTo>
                      <a:pt x="6" y="4"/>
                    </a:lnTo>
                    <a:lnTo>
                      <a:pt x="10" y="4"/>
                    </a:lnTo>
                    <a:lnTo>
                      <a:pt x="13"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25" name="Shape 1535"/>
              <p:cNvSpPr>
                <a:spLocks/>
              </p:cNvSpPr>
              <p:nvPr/>
            </p:nvSpPr>
            <p:spPr bwMode="auto">
              <a:xfrm>
                <a:off x="4341812" y="3527425"/>
                <a:ext cx="53975" cy="49212"/>
              </a:xfrm>
              <a:custGeom>
                <a:avLst/>
                <a:gdLst>
                  <a:gd name="T0" fmla="*/ 22225 w 34"/>
                  <a:gd name="T1" fmla="*/ 0 h 31"/>
                  <a:gd name="T2" fmla="*/ 22225 w 34"/>
                  <a:gd name="T3" fmla="*/ 49212 h 31"/>
                  <a:gd name="T4" fmla="*/ 17463 w 34"/>
                  <a:gd name="T5" fmla="*/ 49212 h 31"/>
                  <a:gd name="T6" fmla="*/ 11113 w 34"/>
                  <a:gd name="T7" fmla="*/ 42862 h 31"/>
                  <a:gd name="T8" fmla="*/ 11113 w 34"/>
                  <a:gd name="T9" fmla="*/ 42862 h 31"/>
                  <a:gd name="T10" fmla="*/ 6350 w 34"/>
                  <a:gd name="T11" fmla="*/ 42862 h 31"/>
                  <a:gd name="T12" fmla="*/ 6350 w 34"/>
                  <a:gd name="T13" fmla="*/ 38100 h 31"/>
                  <a:gd name="T14" fmla="*/ 0 w 34"/>
                  <a:gd name="T15" fmla="*/ 33337 h 31"/>
                  <a:gd name="T16" fmla="*/ 0 w 34"/>
                  <a:gd name="T17" fmla="*/ 26987 h 31"/>
                  <a:gd name="T18" fmla="*/ 0 w 34"/>
                  <a:gd name="T19" fmla="*/ 26987 h 31"/>
                  <a:gd name="T20" fmla="*/ 0 w 34"/>
                  <a:gd name="T21" fmla="*/ 22225 h 31"/>
                  <a:gd name="T22" fmla="*/ 0 w 34"/>
                  <a:gd name="T23" fmla="*/ 17462 h 31"/>
                  <a:gd name="T24" fmla="*/ 6350 w 34"/>
                  <a:gd name="T25" fmla="*/ 11112 h 31"/>
                  <a:gd name="T26" fmla="*/ 6350 w 34"/>
                  <a:gd name="T27" fmla="*/ 11112 h 31"/>
                  <a:gd name="T28" fmla="*/ 11113 w 34"/>
                  <a:gd name="T29" fmla="*/ 6350 h 31"/>
                  <a:gd name="T30" fmla="*/ 11113 w 34"/>
                  <a:gd name="T31" fmla="*/ 6350 h 31"/>
                  <a:gd name="T32" fmla="*/ 17463 w 34"/>
                  <a:gd name="T33" fmla="*/ 6350 h 31"/>
                  <a:gd name="T34" fmla="*/ 22225 w 34"/>
                  <a:gd name="T35" fmla="*/ 0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31"/>
                  <a:gd name="T56" fmla="*/ 34 w 34"/>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31" extrusionOk="0">
                    <a:moveTo>
                      <a:pt x="14" y="0"/>
                    </a:moveTo>
                    <a:lnTo>
                      <a:pt x="14" y="31"/>
                    </a:lnTo>
                    <a:lnTo>
                      <a:pt x="11" y="31"/>
                    </a:lnTo>
                    <a:lnTo>
                      <a:pt x="7" y="27"/>
                    </a:lnTo>
                    <a:lnTo>
                      <a:pt x="4" y="27"/>
                    </a:lnTo>
                    <a:lnTo>
                      <a:pt x="4" y="24"/>
                    </a:lnTo>
                    <a:lnTo>
                      <a:pt x="0" y="21"/>
                    </a:lnTo>
                    <a:lnTo>
                      <a:pt x="0" y="17"/>
                    </a:lnTo>
                    <a:lnTo>
                      <a:pt x="0" y="14"/>
                    </a:lnTo>
                    <a:lnTo>
                      <a:pt x="0" y="11"/>
                    </a:lnTo>
                    <a:lnTo>
                      <a:pt x="4" y="7"/>
                    </a:lnTo>
                    <a:lnTo>
                      <a:pt x="7" y="4"/>
                    </a:lnTo>
                    <a:lnTo>
                      <a:pt x="11" y="4"/>
                    </a:lnTo>
                    <a:lnTo>
                      <a:pt x="14"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26" name="Shape 1536"/>
              <p:cNvSpPr>
                <a:spLocks/>
              </p:cNvSpPr>
              <p:nvPr/>
            </p:nvSpPr>
            <p:spPr bwMode="auto">
              <a:xfrm>
                <a:off x="4352925" y="3527425"/>
                <a:ext cx="58736" cy="49212"/>
              </a:xfrm>
              <a:custGeom>
                <a:avLst/>
                <a:gdLst>
                  <a:gd name="T0" fmla="*/ 22224 w 37"/>
                  <a:gd name="T1" fmla="*/ 0 h 31"/>
                  <a:gd name="T2" fmla="*/ 22224 w 37"/>
                  <a:gd name="T3" fmla="*/ 49212 h 31"/>
                  <a:gd name="T4" fmla="*/ 15875 w 37"/>
                  <a:gd name="T5" fmla="*/ 49212 h 31"/>
                  <a:gd name="T6" fmla="*/ 15875 w 37"/>
                  <a:gd name="T7" fmla="*/ 42862 h 31"/>
                  <a:gd name="T8" fmla="*/ 11112 w 37"/>
                  <a:gd name="T9" fmla="*/ 42862 h 31"/>
                  <a:gd name="T10" fmla="*/ 6350 w 37"/>
                  <a:gd name="T11" fmla="*/ 42862 h 31"/>
                  <a:gd name="T12" fmla="*/ 6350 w 37"/>
                  <a:gd name="T13" fmla="*/ 38100 h 31"/>
                  <a:gd name="T14" fmla="*/ 0 w 37"/>
                  <a:gd name="T15" fmla="*/ 33337 h 31"/>
                  <a:gd name="T16" fmla="*/ 0 w 37"/>
                  <a:gd name="T17" fmla="*/ 26987 h 31"/>
                  <a:gd name="T18" fmla="*/ 0 w 37"/>
                  <a:gd name="T19" fmla="*/ 26987 h 31"/>
                  <a:gd name="T20" fmla="*/ 0 w 37"/>
                  <a:gd name="T21" fmla="*/ 22225 h 31"/>
                  <a:gd name="T22" fmla="*/ 0 w 37"/>
                  <a:gd name="T23" fmla="*/ 17462 h 31"/>
                  <a:gd name="T24" fmla="*/ 6350 w 37"/>
                  <a:gd name="T25" fmla="*/ 11112 h 31"/>
                  <a:gd name="T26" fmla="*/ 6350 w 37"/>
                  <a:gd name="T27" fmla="*/ 11112 h 31"/>
                  <a:gd name="T28" fmla="*/ 11112 w 37"/>
                  <a:gd name="T29" fmla="*/ 6350 h 31"/>
                  <a:gd name="T30" fmla="*/ 15875 w 37"/>
                  <a:gd name="T31" fmla="*/ 6350 h 31"/>
                  <a:gd name="T32" fmla="*/ 15875 w 37"/>
                  <a:gd name="T33" fmla="*/ 6350 h 31"/>
                  <a:gd name="T34" fmla="*/ 22224 w 37"/>
                  <a:gd name="T35" fmla="*/ 0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1"/>
                  <a:gd name="T56" fmla="*/ 37 w 37"/>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1" extrusionOk="0">
                    <a:moveTo>
                      <a:pt x="14" y="0"/>
                    </a:moveTo>
                    <a:lnTo>
                      <a:pt x="14" y="31"/>
                    </a:lnTo>
                    <a:lnTo>
                      <a:pt x="10" y="31"/>
                    </a:lnTo>
                    <a:lnTo>
                      <a:pt x="10" y="27"/>
                    </a:lnTo>
                    <a:lnTo>
                      <a:pt x="7" y="27"/>
                    </a:lnTo>
                    <a:lnTo>
                      <a:pt x="4" y="27"/>
                    </a:lnTo>
                    <a:lnTo>
                      <a:pt x="4" y="24"/>
                    </a:lnTo>
                    <a:lnTo>
                      <a:pt x="0" y="21"/>
                    </a:lnTo>
                    <a:lnTo>
                      <a:pt x="0" y="17"/>
                    </a:lnTo>
                    <a:lnTo>
                      <a:pt x="0" y="14"/>
                    </a:lnTo>
                    <a:lnTo>
                      <a:pt x="0" y="11"/>
                    </a:lnTo>
                    <a:lnTo>
                      <a:pt x="4" y="7"/>
                    </a:lnTo>
                    <a:lnTo>
                      <a:pt x="7" y="4"/>
                    </a:lnTo>
                    <a:lnTo>
                      <a:pt x="10" y="4"/>
                    </a:lnTo>
                    <a:lnTo>
                      <a:pt x="14"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27" name="Shape 1537"/>
              <p:cNvSpPr>
                <a:spLocks/>
              </p:cNvSpPr>
              <p:nvPr/>
            </p:nvSpPr>
            <p:spPr bwMode="auto">
              <a:xfrm>
                <a:off x="4364037" y="3527425"/>
                <a:ext cx="58736" cy="49212"/>
              </a:xfrm>
              <a:custGeom>
                <a:avLst/>
                <a:gdLst>
                  <a:gd name="T0" fmla="*/ 26987 w 37"/>
                  <a:gd name="T1" fmla="*/ 0 h 31"/>
                  <a:gd name="T2" fmla="*/ 26987 w 37"/>
                  <a:gd name="T3" fmla="*/ 49212 h 31"/>
                  <a:gd name="T4" fmla="*/ 20637 w 37"/>
                  <a:gd name="T5" fmla="*/ 49212 h 31"/>
                  <a:gd name="T6" fmla="*/ 15875 w 37"/>
                  <a:gd name="T7" fmla="*/ 42862 h 31"/>
                  <a:gd name="T8" fmla="*/ 11112 w 37"/>
                  <a:gd name="T9" fmla="*/ 42862 h 31"/>
                  <a:gd name="T10" fmla="*/ 11112 w 37"/>
                  <a:gd name="T11" fmla="*/ 42862 h 31"/>
                  <a:gd name="T12" fmla="*/ 4762 w 37"/>
                  <a:gd name="T13" fmla="*/ 38100 h 31"/>
                  <a:gd name="T14" fmla="*/ 4762 w 37"/>
                  <a:gd name="T15" fmla="*/ 33337 h 31"/>
                  <a:gd name="T16" fmla="*/ 0 w 37"/>
                  <a:gd name="T17" fmla="*/ 26987 h 31"/>
                  <a:gd name="T18" fmla="*/ 0 w 37"/>
                  <a:gd name="T19" fmla="*/ 26987 h 31"/>
                  <a:gd name="T20" fmla="*/ 0 w 37"/>
                  <a:gd name="T21" fmla="*/ 22225 h 31"/>
                  <a:gd name="T22" fmla="*/ 4762 w 37"/>
                  <a:gd name="T23" fmla="*/ 17462 h 31"/>
                  <a:gd name="T24" fmla="*/ 4762 w 37"/>
                  <a:gd name="T25" fmla="*/ 11112 h 31"/>
                  <a:gd name="T26" fmla="*/ 11112 w 37"/>
                  <a:gd name="T27" fmla="*/ 11112 h 31"/>
                  <a:gd name="T28" fmla="*/ 11112 w 37"/>
                  <a:gd name="T29" fmla="*/ 6350 h 31"/>
                  <a:gd name="T30" fmla="*/ 15875 w 37"/>
                  <a:gd name="T31" fmla="*/ 6350 h 31"/>
                  <a:gd name="T32" fmla="*/ 20637 w 37"/>
                  <a:gd name="T33" fmla="*/ 6350 h 31"/>
                  <a:gd name="T34" fmla="*/ 26987 w 37"/>
                  <a:gd name="T35" fmla="*/ 0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1"/>
                  <a:gd name="T56" fmla="*/ 37 w 37"/>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1" extrusionOk="0">
                    <a:moveTo>
                      <a:pt x="17" y="0"/>
                    </a:moveTo>
                    <a:lnTo>
                      <a:pt x="17" y="31"/>
                    </a:lnTo>
                    <a:lnTo>
                      <a:pt x="13" y="31"/>
                    </a:lnTo>
                    <a:lnTo>
                      <a:pt x="10" y="27"/>
                    </a:lnTo>
                    <a:lnTo>
                      <a:pt x="7" y="27"/>
                    </a:lnTo>
                    <a:lnTo>
                      <a:pt x="3" y="24"/>
                    </a:lnTo>
                    <a:lnTo>
                      <a:pt x="3" y="21"/>
                    </a:lnTo>
                    <a:lnTo>
                      <a:pt x="0" y="17"/>
                    </a:lnTo>
                    <a:lnTo>
                      <a:pt x="0" y="14"/>
                    </a:lnTo>
                    <a:lnTo>
                      <a:pt x="3" y="11"/>
                    </a:lnTo>
                    <a:lnTo>
                      <a:pt x="3" y="7"/>
                    </a:lnTo>
                    <a:lnTo>
                      <a:pt x="7" y="7"/>
                    </a:lnTo>
                    <a:lnTo>
                      <a:pt x="7" y="4"/>
                    </a:lnTo>
                    <a:lnTo>
                      <a:pt x="10" y="4"/>
                    </a:lnTo>
                    <a:lnTo>
                      <a:pt x="13" y="4"/>
                    </a:lnTo>
                    <a:lnTo>
                      <a:pt x="17"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28" name="Shape 1538"/>
              <p:cNvSpPr>
                <a:spLocks/>
              </p:cNvSpPr>
              <p:nvPr/>
            </p:nvSpPr>
            <p:spPr bwMode="auto">
              <a:xfrm>
                <a:off x="4375150" y="3527425"/>
                <a:ext cx="58736" cy="49212"/>
              </a:xfrm>
              <a:custGeom>
                <a:avLst/>
                <a:gdLst>
                  <a:gd name="T0" fmla="*/ 25399 w 37"/>
                  <a:gd name="T1" fmla="*/ 0 h 31"/>
                  <a:gd name="T2" fmla="*/ 25399 w 37"/>
                  <a:gd name="T3" fmla="*/ 49212 h 31"/>
                  <a:gd name="T4" fmla="*/ 20637 w 37"/>
                  <a:gd name="T5" fmla="*/ 49212 h 31"/>
                  <a:gd name="T6" fmla="*/ 15875 w 37"/>
                  <a:gd name="T7" fmla="*/ 42862 h 31"/>
                  <a:gd name="T8" fmla="*/ 9525 w 37"/>
                  <a:gd name="T9" fmla="*/ 42862 h 31"/>
                  <a:gd name="T10" fmla="*/ 9525 w 37"/>
                  <a:gd name="T11" fmla="*/ 42862 h 31"/>
                  <a:gd name="T12" fmla="*/ 4762 w 37"/>
                  <a:gd name="T13" fmla="*/ 38100 h 31"/>
                  <a:gd name="T14" fmla="*/ 4762 w 37"/>
                  <a:gd name="T15" fmla="*/ 33337 h 31"/>
                  <a:gd name="T16" fmla="*/ 4762 w 37"/>
                  <a:gd name="T17" fmla="*/ 26987 h 31"/>
                  <a:gd name="T18" fmla="*/ 0 w 37"/>
                  <a:gd name="T19" fmla="*/ 26987 h 31"/>
                  <a:gd name="T20" fmla="*/ 4762 w 37"/>
                  <a:gd name="T21" fmla="*/ 22225 h 31"/>
                  <a:gd name="T22" fmla="*/ 4762 w 37"/>
                  <a:gd name="T23" fmla="*/ 17462 h 31"/>
                  <a:gd name="T24" fmla="*/ 4762 w 37"/>
                  <a:gd name="T25" fmla="*/ 11112 h 31"/>
                  <a:gd name="T26" fmla="*/ 9525 w 37"/>
                  <a:gd name="T27" fmla="*/ 11112 h 31"/>
                  <a:gd name="T28" fmla="*/ 9525 w 37"/>
                  <a:gd name="T29" fmla="*/ 6350 h 31"/>
                  <a:gd name="T30" fmla="*/ 15875 w 37"/>
                  <a:gd name="T31" fmla="*/ 6350 h 31"/>
                  <a:gd name="T32" fmla="*/ 20637 w 37"/>
                  <a:gd name="T33" fmla="*/ 6350 h 31"/>
                  <a:gd name="T34" fmla="*/ 25399 w 37"/>
                  <a:gd name="T35" fmla="*/ 0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1"/>
                  <a:gd name="T56" fmla="*/ 37 w 37"/>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1" extrusionOk="0">
                    <a:moveTo>
                      <a:pt x="16" y="0"/>
                    </a:moveTo>
                    <a:lnTo>
                      <a:pt x="16" y="31"/>
                    </a:lnTo>
                    <a:lnTo>
                      <a:pt x="13" y="31"/>
                    </a:lnTo>
                    <a:lnTo>
                      <a:pt x="10" y="27"/>
                    </a:lnTo>
                    <a:lnTo>
                      <a:pt x="6" y="27"/>
                    </a:lnTo>
                    <a:lnTo>
                      <a:pt x="3" y="24"/>
                    </a:lnTo>
                    <a:lnTo>
                      <a:pt x="3" y="21"/>
                    </a:lnTo>
                    <a:lnTo>
                      <a:pt x="3" y="17"/>
                    </a:lnTo>
                    <a:lnTo>
                      <a:pt x="0" y="17"/>
                    </a:lnTo>
                    <a:lnTo>
                      <a:pt x="3" y="14"/>
                    </a:lnTo>
                    <a:lnTo>
                      <a:pt x="3" y="11"/>
                    </a:lnTo>
                    <a:lnTo>
                      <a:pt x="3" y="7"/>
                    </a:lnTo>
                    <a:lnTo>
                      <a:pt x="6" y="7"/>
                    </a:lnTo>
                    <a:lnTo>
                      <a:pt x="6" y="4"/>
                    </a:lnTo>
                    <a:lnTo>
                      <a:pt x="10" y="4"/>
                    </a:lnTo>
                    <a:lnTo>
                      <a:pt x="13" y="4"/>
                    </a:lnTo>
                    <a:lnTo>
                      <a:pt x="16"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29" name="Shape 1539"/>
              <p:cNvSpPr>
                <a:spLocks/>
              </p:cNvSpPr>
              <p:nvPr/>
            </p:nvSpPr>
            <p:spPr bwMode="auto">
              <a:xfrm>
                <a:off x="4391025" y="3527425"/>
                <a:ext cx="52386" cy="49212"/>
              </a:xfrm>
              <a:custGeom>
                <a:avLst/>
                <a:gdLst>
                  <a:gd name="T0" fmla="*/ 20637 w 33"/>
                  <a:gd name="T1" fmla="*/ 0 h 31"/>
                  <a:gd name="T2" fmla="*/ 20637 w 33"/>
                  <a:gd name="T3" fmla="*/ 49212 h 31"/>
                  <a:gd name="T4" fmla="*/ 15875 w 33"/>
                  <a:gd name="T5" fmla="*/ 49212 h 31"/>
                  <a:gd name="T6" fmla="*/ 9525 w 33"/>
                  <a:gd name="T7" fmla="*/ 42862 h 31"/>
                  <a:gd name="T8" fmla="*/ 4762 w 33"/>
                  <a:gd name="T9" fmla="*/ 42862 h 31"/>
                  <a:gd name="T10" fmla="*/ 4762 w 33"/>
                  <a:gd name="T11" fmla="*/ 42862 h 31"/>
                  <a:gd name="T12" fmla="*/ 0 w 33"/>
                  <a:gd name="T13" fmla="*/ 38100 h 31"/>
                  <a:gd name="T14" fmla="*/ 0 w 33"/>
                  <a:gd name="T15" fmla="*/ 33337 h 31"/>
                  <a:gd name="T16" fmla="*/ 0 w 33"/>
                  <a:gd name="T17" fmla="*/ 26987 h 31"/>
                  <a:gd name="T18" fmla="*/ 0 w 33"/>
                  <a:gd name="T19" fmla="*/ 26987 h 31"/>
                  <a:gd name="T20" fmla="*/ 0 w 33"/>
                  <a:gd name="T21" fmla="*/ 22225 h 31"/>
                  <a:gd name="T22" fmla="*/ 0 w 33"/>
                  <a:gd name="T23" fmla="*/ 17462 h 31"/>
                  <a:gd name="T24" fmla="*/ 0 w 33"/>
                  <a:gd name="T25" fmla="*/ 11112 h 31"/>
                  <a:gd name="T26" fmla="*/ 4762 w 33"/>
                  <a:gd name="T27" fmla="*/ 11112 h 31"/>
                  <a:gd name="T28" fmla="*/ 4762 w 33"/>
                  <a:gd name="T29" fmla="*/ 6350 h 31"/>
                  <a:gd name="T30" fmla="*/ 9525 w 33"/>
                  <a:gd name="T31" fmla="*/ 6350 h 31"/>
                  <a:gd name="T32" fmla="*/ 15875 w 33"/>
                  <a:gd name="T33" fmla="*/ 6350 h 31"/>
                  <a:gd name="T34" fmla="*/ 20637 w 33"/>
                  <a:gd name="T35" fmla="*/ 0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1"/>
                  <a:gd name="T56" fmla="*/ 33 w 33"/>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1" extrusionOk="0">
                    <a:moveTo>
                      <a:pt x="13" y="0"/>
                    </a:moveTo>
                    <a:lnTo>
                      <a:pt x="13" y="31"/>
                    </a:lnTo>
                    <a:lnTo>
                      <a:pt x="10" y="31"/>
                    </a:lnTo>
                    <a:lnTo>
                      <a:pt x="6" y="27"/>
                    </a:lnTo>
                    <a:lnTo>
                      <a:pt x="3" y="27"/>
                    </a:lnTo>
                    <a:lnTo>
                      <a:pt x="0" y="24"/>
                    </a:lnTo>
                    <a:lnTo>
                      <a:pt x="0" y="21"/>
                    </a:lnTo>
                    <a:lnTo>
                      <a:pt x="0" y="17"/>
                    </a:lnTo>
                    <a:lnTo>
                      <a:pt x="0" y="14"/>
                    </a:lnTo>
                    <a:lnTo>
                      <a:pt x="0" y="11"/>
                    </a:lnTo>
                    <a:lnTo>
                      <a:pt x="0" y="7"/>
                    </a:lnTo>
                    <a:lnTo>
                      <a:pt x="3" y="7"/>
                    </a:lnTo>
                    <a:lnTo>
                      <a:pt x="3" y="4"/>
                    </a:lnTo>
                    <a:lnTo>
                      <a:pt x="6" y="4"/>
                    </a:lnTo>
                    <a:lnTo>
                      <a:pt x="10" y="4"/>
                    </a:lnTo>
                    <a:lnTo>
                      <a:pt x="13"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30" name="Shape 1540"/>
              <p:cNvSpPr>
                <a:spLocks/>
              </p:cNvSpPr>
              <p:nvPr/>
            </p:nvSpPr>
            <p:spPr bwMode="auto">
              <a:xfrm>
                <a:off x="4400550" y="3527425"/>
                <a:ext cx="53975" cy="49212"/>
              </a:xfrm>
              <a:custGeom>
                <a:avLst/>
                <a:gdLst>
                  <a:gd name="T0" fmla="*/ 22225 w 34"/>
                  <a:gd name="T1" fmla="*/ 0 h 31"/>
                  <a:gd name="T2" fmla="*/ 22225 w 34"/>
                  <a:gd name="T3" fmla="*/ 49212 h 31"/>
                  <a:gd name="T4" fmla="*/ 15875 w 34"/>
                  <a:gd name="T5" fmla="*/ 49212 h 31"/>
                  <a:gd name="T6" fmla="*/ 15875 w 34"/>
                  <a:gd name="T7" fmla="*/ 42862 h 31"/>
                  <a:gd name="T8" fmla="*/ 11113 w 34"/>
                  <a:gd name="T9" fmla="*/ 42862 h 31"/>
                  <a:gd name="T10" fmla="*/ 6350 w 34"/>
                  <a:gd name="T11" fmla="*/ 42862 h 31"/>
                  <a:gd name="T12" fmla="*/ 6350 w 34"/>
                  <a:gd name="T13" fmla="*/ 38100 h 31"/>
                  <a:gd name="T14" fmla="*/ 0 w 34"/>
                  <a:gd name="T15" fmla="*/ 33337 h 31"/>
                  <a:gd name="T16" fmla="*/ 0 w 34"/>
                  <a:gd name="T17" fmla="*/ 26987 h 31"/>
                  <a:gd name="T18" fmla="*/ 0 w 34"/>
                  <a:gd name="T19" fmla="*/ 26987 h 31"/>
                  <a:gd name="T20" fmla="*/ 0 w 34"/>
                  <a:gd name="T21" fmla="*/ 22225 h 31"/>
                  <a:gd name="T22" fmla="*/ 0 w 34"/>
                  <a:gd name="T23" fmla="*/ 17462 h 31"/>
                  <a:gd name="T24" fmla="*/ 6350 w 34"/>
                  <a:gd name="T25" fmla="*/ 11112 h 31"/>
                  <a:gd name="T26" fmla="*/ 6350 w 34"/>
                  <a:gd name="T27" fmla="*/ 11112 h 31"/>
                  <a:gd name="T28" fmla="*/ 11113 w 34"/>
                  <a:gd name="T29" fmla="*/ 6350 h 31"/>
                  <a:gd name="T30" fmla="*/ 15875 w 34"/>
                  <a:gd name="T31" fmla="*/ 6350 h 31"/>
                  <a:gd name="T32" fmla="*/ 15875 w 34"/>
                  <a:gd name="T33" fmla="*/ 6350 h 31"/>
                  <a:gd name="T34" fmla="*/ 22225 w 34"/>
                  <a:gd name="T35" fmla="*/ 0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31"/>
                  <a:gd name="T56" fmla="*/ 34 w 34"/>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31" extrusionOk="0">
                    <a:moveTo>
                      <a:pt x="14" y="0"/>
                    </a:moveTo>
                    <a:lnTo>
                      <a:pt x="14" y="31"/>
                    </a:lnTo>
                    <a:lnTo>
                      <a:pt x="10" y="31"/>
                    </a:lnTo>
                    <a:lnTo>
                      <a:pt x="10" y="27"/>
                    </a:lnTo>
                    <a:lnTo>
                      <a:pt x="7" y="27"/>
                    </a:lnTo>
                    <a:lnTo>
                      <a:pt x="4" y="27"/>
                    </a:lnTo>
                    <a:lnTo>
                      <a:pt x="4" y="24"/>
                    </a:lnTo>
                    <a:lnTo>
                      <a:pt x="0" y="21"/>
                    </a:lnTo>
                    <a:lnTo>
                      <a:pt x="0" y="17"/>
                    </a:lnTo>
                    <a:lnTo>
                      <a:pt x="0" y="14"/>
                    </a:lnTo>
                    <a:lnTo>
                      <a:pt x="0" y="11"/>
                    </a:lnTo>
                    <a:lnTo>
                      <a:pt x="4" y="7"/>
                    </a:lnTo>
                    <a:lnTo>
                      <a:pt x="7" y="4"/>
                    </a:lnTo>
                    <a:lnTo>
                      <a:pt x="10" y="4"/>
                    </a:lnTo>
                    <a:lnTo>
                      <a:pt x="14"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31" name="Shape 1541"/>
              <p:cNvSpPr>
                <a:spLocks/>
              </p:cNvSpPr>
              <p:nvPr/>
            </p:nvSpPr>
            <p:spPr bwMode="auto">
              <a:xfrm>
                <a:off x="4411662" y="3527425"/>
                <a:ext cx="58736" cy="49212"/>
              </a:xfrm>
              <a:custGeom>
                <a:avLst/>
                <a:gdLst>
                  <a:gd name="T0" fmla="*/ 22224 w 37"/>
                  <a:gd name="T1" fmla="*/ 0 h 31"/>
                  <a:gd name="T2" fmla="*/ 22224 w 37"/>
                  <a:gd name="T3" fmla="*/ 49212 h 31"/>
                  <a:gd name="T4" fmla="*/ 15875 w 37"/>
                  <a:gd name="T5" fmla="*/ 49212 h 31"/>
                  <a:gd name="T6" fmla="*/ 15875 w 37"/>
                  <a:gd name="T7" fmla="*/ 42862 h 31"/>
                  <a:gd name="T8" fmla="*/ 11112 w 37"/>
                  <a:gd name="T9" fmla="*/ 42862 h 31"/>
                  <a:gd name="T10" fmla="*/ 4762 w 37"/>
                  <a:gd name="T11" fmla="*/ 42862 h 31"/>
                  <a:gd name="T12" fmla="*/ 4762 w 37"/>
                  <a:gd name="T13" fmla="*/ 38100 h 31"/>
                  <a:gd name="T14" fmla="*/ 0 w 37"/>
                  <a:gd name="T15" fmla="*/ 33337 h 31"/>
                  <a:gd name="T16" fmla="*/ 0 w 37"/>
                  <a:gd name="T17" fmla="*/ 26987 h 31"/>
                  <a:gd name="T18" fmla="*/ 0 w 37"/>
                  <a:gd name="T19" fmla="*/ 26987 h 31"/>
                  <a:gd name="T20" fmla="*/ 0 w 37"/>
                  <a:gd name="T21" fmla="*/ 22225 h 31"/>
                  <a:gd name="T22" fmla="*/ 0 w 37"/>
                  <a:gd name="T23" fmla="*/ 17462 h 31"/>
                  <a:gd name="T24" fmla="*/ 4762 w 37"/>
                  <a:gd name="T25" fmla="*/ 11112 h 31"/>
                  <a:gd name="T26" fmla="*/ 4762 w 37"/>
                  <a:gd name="T27" fmla="*/ 11112 h 31"/>
                  <a:gd name="T28" fmla="*/ 11112 w 37"/>
                  <a:gd name="T29" fmla="*/ 6350 h 31"/>
                  <a:gd name="T30" fmla="*/ 15875 w 37"/>
                  <a:gd name="T31" fmla="*/ 6350 h 31"/>
                  <a:gd name="T32" fmla="*/ 15875 w 37"/>
                  <a:gd name="T33" fmla="*/ 6350 h 31"/>
                  <a:gd name="T34" fmla="*/ 22224 w 37"/>
                  <a:gd name="T35" fmla="*/ 0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1"/>
                  <a:gd name="T56" fmla="*/ 37 w 37"/>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1" extrusionOk="0">
                    <a:moveTo>
                      <a:pt x="14" y="0"/>
                    </a:moveTo>
                    <a:lnTo>
                      <a:pt x="14" y="31"/>
                    </a:lnTo>
                    <a:lnTo>
                      <a:pt x="10" y="31"/>
                    </a:lnTo>
                    <a:lnTo>
                      <a:pt x="10" y="27"/>
                    </a:lnTo>
                    <a:lnTo>
                      <a:pt x="7" y="27"/>
                    </a:lnTo>
                    <a:lnTo>
                      <a:pt x="3" y="27"/>
                    </a:lnTo>
                    <a:lnTo>
                      <a:pt x="3" y="24"/>
                    </a:lnTo>
                    <a:lnTo>
                      <a:pt x="0" y="21"/>
                    </a:lnTo>
                    <a:lnTo>
                      <a:pt x="0" y="17"/>
                    </a:lnTo>
                    <a:lnTo>
                      <a:pt x="0" y="14"/>
                    </a:lnTo>
                    <a:lnTo>
                      <a:pt x="0" y="11"/>
                    </a:lnTo>
                    <a:lnTo>
                      <a:pt x="3" y="7"/>
                    </a:lnTo>
                    <a:lnTo>
                      <a:pt x="7" y="4"/>
                    </a:lnTo>
                    <a:lnTo>
                      <a:pt x="10" y="4"/>
                    </a:lnTo>
                    <a:lnTo>
                      <a:pt x="14"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32" name="Shape 1542"/>
              <p:cNvSpPr>
                <a:spLocks/>
              </p:cNvSpPr>
              <p:nvPr/>
            </p:nvSpPr>
            <p:spPr bwMode="auto">
              <a:xfrm>
                <a:off x="4422775" y="3527425"/>
                <a:ext cx="58736" cy="49212"/>
              </a:xfrm>
              <a:custGeom>
                <a:avLst/>
                <a:gdLst>
                  <a:gd name="T0" fmla="*/ 20637 w 37"/>
                  <a:gd name="T1" fmla="*/ 0 h 31"/>
                  <a:gd name="T2" fmla="*/ 20637 w 37"/>
                  <a:gd name="T3" fmla="*/ 49212 h 31"/>
                  <a:gd name="T4" fmla="*/ 20637 w 37"/>
                  <a:gd name="T5" fmla="*/ 49212 h 31"/>
                  <a:gd name="T6" fmla="*/ 15875 w 37"/>
                  <a:gd name="T7" fmla="*/ 42862 h 31"/>
                  <a:gd name="T8" fmla="*/ 11112 w 37"/>
                  <a:gd name="T9" fmla="*/ 42862 h 31"/>
                  <a:gd name="T10" fmla="*/ 4762 w 37"/>
                  <a:gd name="T11" fmla="*/ 42862 h 31"/>
                  <a:gd name="T12" fmla="*/ 4762 w 37"/>
                  <a:gd name="T13" fmla="*/ 38100 h 31"/>
                  <a:gd name="T14" fmla="*/ 4762 w 37"/>
                  <a:gd name="T15" fmla="*/ 33337 h 31"/>
                  <a:gd name="T16" fmla="*/ 0 w 37"/>
                  <a:gd name="T17" fmla="*/ 26987 h 31"/>
                  <a:gd name="T18" fmla="*/ 0 w 37"/>
                  <a:gd name="T19" fmla="*/ 26987 h 31"/>
                  <a:gd name="T20" fmla="*/ 0 w 37"/>
                  <a:gd name="T21" fmla="*/ 22225 h 31"/>
                  <a:gd name="T22" fmla="*/ 4762 w 37"/>
                  <a:gd name="T23" fmla="*/ 17462 h 31"/>
                  <a:gd name="T24" fmla="*/ 4762 w 37"/>
                  <a:gd name="T25" fmla="*/ 11112 h 31"/>
                  <a:gd name="T26" fmla="*/ 4762 w 37"/>
                  <a:gd name="T27" fmla="*/ 11112 h 31"/>
                  <a:gd name="T28" fmla="*/ 11112 w 37"/>
                  <a:gd name="T29" fmla="*/ 6350 h 31"/>
                  <a:gd name="T30" fmla="*/ 15875 w 37"/>
                  <a:gd name="T31" fmla="*/ 6350 h 31"/>
                  <a:gd name="T32" fmla="*/ 20637 w 37"/>
                  <a:gd name="T33" fmla="*/ 6350 h 31"/>
                  <a:gd name="T34" fmla="*/ 20637 w 37"/>
                  <a:gd name="T35" fmla="*/ 0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1"/>
                  <a:gd name="T56" fmla="*/ 37 w 37"/>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1" extrusionOk="0">
                    <a:moveTo>
                      <a:pt x="13" y="0"/>
                    </a:moveTo>
                    <a:lnTo>
                      <a:pt x="13" y="31"/>
                    </a:lnTo>
                    <a:lnTo>
                      <a:pt x="10" y="27"/>
                    </a:lnTo>
                    <a:lnTo>
                      <a:pt x="7" y="27"/>
                    </a:lnTo>
                    <a:lnTo>
                      <a:pt x="3" y="27"/>
                    </a:lnTo>
                    <a:lnTo>
                      <a:pt x="3" y="24"/>
                    </a:lnTo>
                    <a:lnTo>
                      <a:pt x="3" y="21"/>
                    </a:lnTo>
                    <a:lnTo>
                      <a:pt x="0" y="17"/>
                    </a:lnTo>
                    <a:lnTo>
                      <a:pt x="0" y="14"/>
                    </a:lnTo>
                    <a:lnTo>
                      <a:pt x="3" y="11"/>
                    </a:lnTo>
                    <a:lnTo>
                      <a:pt x="3" y="7"/>
                    </a:lnTo>
                    <a:lnTo>
                      <a:pt x="7" y="4"/>
                    </a:lnTo>
                    <a:lnTo>
                      <a:pt x="10" y="4"/>
                    </a:lnTo>
                    <a:lnTo>
                      <a:pt x="13" y="4"/>
                    </a:lnTo>
                    <a:lnTo>
                      <a:pt x="13"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33" name="Shape 1543"/>
              <p:cNvSpPr>
                <a:spLocks/>
              </p:cNvSpPr>
              <p:nvPr/>
            </p:nvSpPr>
            <p:spPr bwMode="auto">
              <a:xfrm>
                <a:off x="4433887" y="3527425"/>
                <a:ext cx="58736" cy="49212"/>
              </a:xfrm>
              <a:custGeom>
                <a:avLst/>
                <a:gdLst>
                  <a:gd name="T0" fmla="*/ 20637 w 37"/>
                  <a:gd name="T1" fmla="*/ 0 h 31"/>
                  <a:gd name="T2" fmla="*/ 20637 w 37"/>
                  <a:gd name="T3" fmla="*/ 49212 h 31"/>
                  <a:gd name="T4" fmla="*/ 20637 w 37"/>
                  <a:gd name="T5" fmla="*/ 49212 h 31"/>
                  <a:gd name="T6" fmla="*/ 15875 w 37"/>
                  <a:gd name="T7" fmla="*/ 42862 h 31"/>
                  <a:gd name="T8" fmla="*/ 9525 w 37"/>
                  <a:gd name="T9" fmla="*/ 42862 h 31"/>
                  <a:gd name="T10" fmla="*/ 9525 w 37"/>
                  <a:gd name="T11" fmla="*/ 42862 h 31"/>
                  <a:gd name="T12" fmla="*/ 4762 w 37"/>
                  <a:gd name="T13" fmla="*/ 38100 h 31"/>
                  <a:gd name="T14" fmla="*/ 4762 w 37"/>
                  <a:gd name="T15" fmla="*/ 33337 h 31"/>
                  <a:gd name="T16" fmla="*/ 0 w 37"/>
                  <a:gd name="T17" fmla="*/ 26987 h 31"/>
                  <a:gd name="T18" fmla="*/ 0 w 37"/>
                  <a:gd name="T19" fmla="*/ 26987 h 31"/>
                  <a:gd name="T20" fmla="*/ 0 w 37"/>
                  <a:gd name="T21" fmla="*/ 22225 h 31"/>
                  <a:gd name="T22" fmla="*/ 4762 w 37"/>
                  <a:gd name="T23" fmla="*/ 17462 h 31"/>
                  <a:gd name="T24" fmla="*/ 4762 w 37"/>
                  <a:gd name="T25" fmla="*/ 11112 h 31"/>
                  <a:gd name="T26" fmla="*/ 9525 w 37"/>
                  <a:gd name="T27" fmla="*/ 11112 h 31"/>
                  <a:gd name="T28" fmla="*/ 9525 w 37"/>
                  <a:gd name="T29" fmla="*/ 6350 h 31"/>
                  <a:gd name="T30" fmla="*/ 15875 w 37"/>
                  <a:gd name="T31" fmla="*/ 6350 h 31"/>
                  <a:gd name="T32" fmla="*/ 20637 w 37"/>
                  <a:gd name="T33" fmla="*/ 6350 h 31"/>
                  <a:gd name="T34" fmla="*/ 20637 w 37"/>
                  <a:gd name="T35" fmla="*/ 0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1"/>
                  <a:gd name="T56" fmla="*/ 37 w 37"/>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1" extrusionOk="0">
                    <a:moveTo>
                      <a:pt x="13" y="0"/>
                    </a:moveTo>
                    <a:lnTo>
                      <a:pt x="13" y="31"/>
                    </a:lnTo>
                    <a:lnTo>
                      <a:pt x="10" y="27"/>
                    </a:lnTo>
                    <a:lnTo>
                      <a:pt x="6" y="27"/>
                    </a:lnTo>
                    <a:lnTo>
                      <a:pt x="3" y="24"/>
                    </a:lnTo>
                    <a:lnTo>
                      <a:pt x="3" y="21"/>
                    </a:lnTo>
                    <a:lnTo>
                      <a:pt x="0" y="17"/>
                    </a:lnTo>
                    <a:lnTo>
                      <a:pt x="0" y="14"/>
                    </a:lnTo>
                    <a:lnTo>
                      <a:pt x="3" y="11"/>
                    </a:lnTo>
                    <a:lnTo>
                      <a:pt x="3" y="7"/>
                    </a:lnTo>
                    <a:lnTo>
                      <a:pt x="6" y="7"/>
                    </a:lnTo>
                    <a:lnTo>
                      <a:pt x="6" y="4"/>
                    </a:lnTo>
                    <a:lnTo>
                      <a:pt x="10" y="4"/>
                    </a:lnTo>
                    <a:lnTo>
                      <a:pt x="13" y="4"/>
                    </a:lnTo>
                    <a:lnTo>
                      <a:pt x="13"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34" name="Shape 1544"/>
              <p:cNvSpPr>
                <a:spLocks/>
              </p:cNvSpPr>
              <p:nvPr/>
            </p:nvSpPr>
            <p:spPr bwMode="auto">
              <a:xfrm>
                <a:off x="4449762" y="3527425"/>
                <a:ext cx="47625" cy="53975"/>
              </a:xfrm>
              <a:custGeom>
                <a:avLst/>
                <a:gdLst>
                  <a:gd name="T0" fmla="*/ 36513 w 30"/>
                  <a:gd name="T1" fmla="*/ 11113 h 34"/>
                  <a:gd name="T2" fmla="*/ 4763 w 30"/>
                  <a:gd name="T3" fmla="*/ 42863 h 34"/>
                  <a:gd name="T4" fmla="*/ 0 w 30"/>
                  <a:gd name="T5" fmla="*/ 38100 h 34"/>
                  <a:gd name="T6" fmla="*/ 0 w 30"/>
                  <a:gd name="T7" fmla="*/ 33338 h 34"/>
                  <a:gd name="T8" fmla="*/ 0 w 30"/>
                  <a:gd name="T9" fmla="*/ 26988 h 34"/>
                  <a:gd name="T10" fmla="*/ 0 w 30"/>
                  <a:gd name="T11" fmla="*/ 26988 h 34"/>
                  <a:gd name="T12" fmla="*/ 0 w 30"/>
                  <a:gd name="T13" fmla="*/ 22225 h 34"/>
                  <a:gd name="T14" fmla="*/ 0 w 30"/>
                  <a:gd name="T15" fmla="*/ 17463 h 34"/>
                  <a:gd name="T16" fmla="*/ 0 w 30"/>
                  <a:gd name="T17" fmla="*/ 11113 h 34"/>
                  <a:gd name="T18" fmla="*/ 4763 w 30"/>
                  <a:gd name="T19" fmla="*/ 11113 h 34"/>
                  <a:gd name="T20" fmla="*/ 9525 w 30"/>
                  <a:gd name="T21" fmla="*/ 6350 h 34"/>
                  <a:gd name="T22" fmla="*/ 9525 w 30"/>
                  <a:gd name="T23" fmla="*/ 6350 h 34"/>
                  <a:gd name="T24" fmla="*/ 15875 w 30"/>
                  <a:gd name="T25" fmla="*/ 6350 h 34"/>
                  <a:gd name="T26" fmla="*/ 20638 w 30"/>
                  <a:gd name="T27" fmla="*/ 0 h 34"/>
                  <a:gd name="T28" fmla="*/ 25400 w 30"/>
                  <a:gd name="T29" fmla="*/ 6350 h 34"/>
                  <a:gd name="T30" fmla="*/ 25400 w 30"/>
                  <a:gd name="T31" fmla="*/ 6350 h 34"/>
                  <a:gd name="T32" fmla="*/ 31750 w 30"/>
                  <a:gd name="T33" fmla="*/ 6350 h 34"/>
                  <a:gd name="T34" fmla="*/ 36513 w 30"/>
                  <a:gd name="T35" fmla="*/ 11113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34"/>
                  <a:gd name="T56" fmla="*/ 30 w 30"/>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34" extrusionOk="0">
                    <a:moveTo>
                      <a:pt x="23" y="7"/>
                    </a:moveTo>
                    <a:lnTo>
                      <a:pt x="3" y="27"/>
                    </a:lnTo>
                    <a:lnTo>
                      <a:pt x="0" y="24"/>
                    </a:lnTo>
                    <a:lnTo>
                      <a:pt x="0" y="21"/>
                    </a:lnTo>
                    <a:lnTo>
                      <a:pt x="0" y="17"/>
                    </a:lnTo>
                    <a:lnTo>
                      <a:pt x="0" y="14"/>
                    </a:lnTo>
                    <a:lnTo>
                      <a:pt x="0" y="11"/>
                    </a:lnTo>
                    <a:lnTo>
                      <a:pt x="0" y="7"/>
                    </a:lnTo>
                    <a:lnTo>
                      <a:pt x="3" y="7"/>
                    </a:lnTo>
                    <a:lnTo>
                      <a:pt x="6" y="4"/>
                    </a:lnTo>
                    <a:lnTo>
                      <a:pt x="10" y="4"/>
                    </a:lnTo>
                    <a:lnTo>
                      <a:pt x="13" y="0"/>
                    </a:lnTo>
                    <a:lnTo>
                      <a:pt x="16" y="4"/>
                    </a:lnTo>
                    <a:lnTo>
                      <a:pt x="20" y="4"/>
                    </a:lnTo>
                    <a:lnTo>
                      <a:pt x="23" y="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35" name="Shape 1545"/>
              <p:cNvSpPr>
                <a:spLocks/>
              </p:cNvSpPr>
              <p:nvPr/>
            </p:nvSpPr>
            <p:spPr bwMode="auto">
              <a:xfrm>
                <a:off x="4454525" y="3538537"/>
                <a:ext cx="42862" cy="53975"/>
              </a:xfrm>
              <a:custGeom>
                <a:avLst/>
                <a:gdLst>
                  <a:gd name="T0" fmla="*/ 42862 w 27"/>
                  <a:gd name="T1" fmla="*/ 22225 h 34"/>
                  <a:gd name="T2" fmla="*/ 0 w 27"/>
                  <a:gd name="T3" fmla="*/ 22225 h 34"/>
                  <a:gd name="T4" fmla="*/ 0 w 27"/>
                  <a:gd name="T5" fmla="*/ 15875 h 34"/>
                  <a:gd name="T6" fmla="*/ 0 w 27"/>
                  <a:gd name="T7" fmla="*/ 11113 h 34"/>
                  <a:gd name="T8" fmla="*/ 4762 w 27"/>
                  <a:gd name="T9" fmla="*/ 11113 h 34"/>
                  <a:gd name="T10" fmla="*/ 4762 w 27"/>
                  <a:gd name="T11" fmla="*/ 6350 h 34"/>
                  <a:gd name="T12" fmla="*/ 11112 w 27"/>
                  <a:gd name="T13" fmla="*/ 0 h 34"/>
                  <a:gd name="T14" fmla="*/ 11112 w 27"/>
                  <a:gd name="T15" fmla="*/ 0 h 34"/>
                  <a:gd name="T16" fmla="*/ 15875 w 27"/>
                  <a:gd name="T17" fmla="*/ 0 h 34"/>
                  <a:gd name="T18" fmla="*/ 20637 w 27"/>
                  <a:gd name="T19" fmla="*/ 0 h 34"/>
                  <a:gd name="T20" fmla="*/ 26987 w 27"/>
                  <a:gd name="T21" fmla="*/ 0 h 34"/>
                  <a:gd name="T22" fmla="*/ 31750 w 27"/>
                  <a:gd name="T23" fmla="*/ 0 h 34"/>
                  <a:gd name="T24" fmla="*/ 31750 w 27"/>
                  <a:gd name="T25" fmla="*/ 0 h 34"/>
                  <a:gd name="T26" fmla="*/ 38100 w 27"/>
                  <a:gd name="T27" fmla="*/ 6350 h 34"/>
                  <a:gd name="T28" fmla="*/ 38100 w 27"/>
                  <a:gd name="T29" fmla="*/ 11113 h 34"/>
                  <a:gd name="T30" fmla="*/ 42862 w 27"/>
                  <a:gd name="T31" fmla="*/ 11113 h 34"/>
                  <a:gd name="T32" fmla="*/ 42862 w 27"/>
                  <a:gd name="T33" fmla="*/ 15875 h 34"/>
                  <a:gd name="T34" fmla="*/ 42862 w 27"/>
                  <a:gd name="T35" fmla="*/ 22225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4"/>
                  <a:gd name="T56" fmla="*/ 27 w 27"/>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4" extrusionOk="0">
                    <a:moveTo>
                      <a:pt x="27" y="14"/>
                    </a:moveTo>
                    <a:lnTo>
                      <a:pt x="0" y="14"/>
                    </a:lnTo>
                    <a:lnTo>
                      <a:pt x="0" y="10"/>
                    </a:lnTo>
                    <a:lnTo>
                      <a:pt x="0" y="7"/>
                    </a:lnTo>
                    <a:lnTo>
                      <a:pt x="3" y="7"/>
                    </a:lnTo>
                    <a:lnTo>
                      <a:pt x="3" y="4"/>
                    </a:lnTo>
                    <a:lnTo>
                      <a:pt x="7" y="0"/>
                    </a:lnTo>
                    <a:lnTo>
                      <a:pt x="10" y="0"/>
                    </a:lnTo>
                    <a:lnTo>
                      <a:pt x="13" y="0"/>
                    </a:lnTo>
                    <a:lnTo>
                      <a:pt x="17" y="0"/>
                    </a:lnTo>
                    <a:lnTo>
                      <a:pt x="20" y="0"/>
                    </a:lnTo>
                    <a:lnTo>
                      <a:pt x="24" y="4"/>
                    </a:lnTo>
                    <a:lnTo>
                      <a:pt x="24" y="7"/>
                    </a:lnTo>
                    <a:lnTo>
                      <a:pt x="27" y="7"/>
                    </a:lnTo>
                    <a:lnTo>
                      <a:pt x="27" y="10"/>
                    </a:lnTo>
                    <a:lnTo>
                      <a:pt x="27" y="1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36" name="Shape 1546"/>
              <p:cNvSpPr>
                <a:spLocks/>
              </p:cNvSpPr>
              <p:nvPr/>
            </p:nvSpPr>
            <p:spPr bwMode="auto">
              <a:xfrm>
                <a:off x="4454525" y="3549650"/>
                <a:ext cx="42862" cy="53975"/>
              </a:xfrm>
              <a:custGeom>
                <a:avLst/>
                <a:gdLst>
                  <a:gd name="T0" fmla="*/ 42862 w 27"/>
                  <a:gd name="T1" fmla="*/ 20638 h 34"/>
                  <a:gd name="T2" fmla="*/ 0 w 27"/>
                  <a:gd name="T3" fmla="*/ 20638 h 34"/>
                  <a:gd name="T4" fmla="*/ 0 w 27"/>
                  <a:gd name="T5" fmla="*/ 15875 h 34"/>
                  <a:gd name="T6" fmla="*/ 0 w 27"/>
                  <a:gd name="T7" fmla="*/ 11113 h 34"/>
                  <a:gd name="T8" fmla="*/ 4762 w 27"/>
                  <a:gd name="T9" fmla="*/ 11113 h 34"/>
                  <a:gd name="T10" fmla="*/ 4762 w 27"/>
                  <a:gd name="T11" fmla="*/ 4763 h 34"/>
                  <a:gd name="T12" fmla="*/ 11112 w 27"/>
                  <a:gd name="T13" fmla="*/ 0 h 34"/>
                  <a:gd name="T14" fmla="*/ 11112 w 27"/>
                  <a:gd name="T15" fmla="*/ 0 h 34"/>
                  <a:gd name="T16" fmla="*/ 15875 w 27"/>
                  <a:gd name="T17" fmla="*/ 0 h 34"/>
                  <a:gd name="T18" fmla="*/ 20637 w 27"/>
                  <a:gd name="T19" fmla="*/ 0 h 34"/>
                  <a:gd name="T20" fmla="*/ 26987 w 27"/>
                  <a:gd name="T21" fmla="*/ 0 h 34"/>
                  <a:gd name="T22" fmla="*/ 31750 w 27"/>
                  <a:gd name="T23" fmla="*/ 0 h 34"/>
                  <a:gd name="T24" fmla="*/ 31750 w 27"/>
                  <a:gd name="T25" fmla="*/ 0 h 34"/>
                  <a:gd name="T26" fmla="*/ 38100 w 27"/>
                  <a:gd name="T27" fmla="*/ 4763 h 34"/>
                  <a:gd name="T28" fmla="*/ 38100 w 27"/>
                  <a:gd name="T29" fmla="*/ 11113 h 34"/>
                  <a:gd name="T30" fmla="*/ 42862 w 27"/>
                  <a:gd name="T31" fmla="*/ 11113 h 34"/>
                  <a:gd name="T32" fmla="*/ 42862 w 27"/>
                  <a:gd name="T33" fmla="*/ 15875 h 34"/>
                  <a:gd name="T34" fmla="*/ 42862 w 27"/>
                  <a:gd name="T35" fmla="*/ 20638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4"/>
                  <a:gd name="T56" fmla="*/ 27 w 27"/>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4" extrusionOk="0">
                    <a:moveTo>
                      <a:pt x="27" y="13"/>
                    </a:moveTo>
                    <a:lnTo>
                      <a:pt x="0" y="13"/>
                    </a:lnTo>
                    <a:lnTo>
                      <a:pt x="0" y="10"/>
                    </a:lnTo>
                    <a:lnTo>
                      <a:pt x="0" y="7"/>
                    </a:lnTo>
                    <a:lnTo>
                      <a:pt x="3" y="7"/>
                    </a:lnTo>
                    <a:lnTo>
                      <a:pt x="3" y="3"/>
                    </a:lnTo>
                    <a:lnTo>
                      <a:pt x="7" y="0"/>
                    </a:lnTo>
                    <a:lnTo>
                      <a:pt x="10" y="0"/>
                    </a:lnTo>
                    <a:lnTo>
                      <a:pt x="13" y="0"/>
                    </a:lnTo>
                    <a:lnTo>
                      <a:pt x="17" y="0"/>
                    </a:lnTo>
                    <a:lnTo>
                      <a:pt x="20" y="0"/>
                    </a:lnTo>
                    <a:lnTo>
                      <a:pt x="24" y="3"/>
                    </a:lnTo>
                    <a:lnTo>
                      <a:pt x="24" y="7"/>
                    </a:lnTo>
                    <a:lnTo>
                      <a:pt x="27" y="7"/>
                    </a:lnTo>
                    <a:lnTo>
                      <a:pt x="27" y="10"/>
                    </a:lnTo>
                    <a:lnTo>
                      <a:pt x="27" y="1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37" name="Shape 1547"/>
              <p:cNvSpPr>
                <a:spLocks/>
              </p:cNvSpPr>
              <p:nvPr/>
            </p:nvSpPr>
            <p:spPr bwMode="auto">
              <a:xfrm>
                <a:off x="4454525" y="3560762"/>
                <a:ext cx="42862" cy="58736"/>
              </a:xfrm>
              <a:custGeom>
                <a:avLst/>
                <a:gdLst>
                  <a:gd name="T0" fmla="*/ 42862 w 27"/>
                  <a:gd name="T1" fmla="*/ 20637 h 37"/>
                  <a:gd name="T2" fmla="*/ 0 w 27"/>
                  <a:gd name="T3" fmla="*/ 20637 h 37"/>
                  <a:gd name="T4" fmla="*/ 0 w 27"/>
                  <a:gd name="T5" fmla="*/ 15875 h 37"/>
                  <a:gd name="T6" fmla="*/ 0 w 27"/>
                  <a:gd name="T7" fmla="*/ 9525 h 37"/>
                  <a:gd name="T8" fmla="*/ 4762 w 27"/>
                  <a:gd name="T9" fmla="*/ 4762 h 37"/>
                  <a:gd name="T10" fmla="*/ 4762 w 27"/>
                  <a:gd name="T11" fmla="*/ 4762 h 37"/>
                  <a:gd name="T12" fmla="*/ 11112 w 27"/>
                  <a:gd name="T13" fmla="*/ 0 h 37"/>
                  <a:gd name="T14" fmla="*/ 11112 w 27"/>
                  <a:gd name="T15" fmla="*/ 0 h 37"/>
                  <a:gd name="T16" fmla="*/ 15875 w 27"/>
                  <a:gd name="T17" fmla="*/ 0 h 37"/>
                  <a:gd name="T18" fmla="*/ 20637 w 27"/>
                  <a:gd name="T19" fmla="*/ 0 h 37"/>
                  <a:gd name="T20" fmla="*/ 26987 w 27"/>
                  <a:gd name="T21" fmla="*/ 0 h 37"/>
                  <a:gd name="T22" fmla="*/ 31750 w 27"/>
                  <a:gd name="T23" fmla="*/ 0 h 37"/>
                  <a:gd name="T24" fmla="*/ 31750 w 27"/>
                  <a:gd name="T25" fmla="*/ 0 h 37"/>
                  <a:gd name="T26" fmla="*/ 38100 w 27"/>
                  <a:gd name="T27" fmla="*/ 4762 h 37"/>
                  <a:gd name="T28" fmla="*/ 38100 w 27"/>
                  <a:gd name="T29" fmla="*/ 4762 h 37"/>
                  <a:gd name="T30" fmla="*/ 42862 w 27"/>
                  <a:gd name="T31" fmla="*/ 9525 h 37"/>
                  <a:gd name="T32" fmla="*/ 42862 w 27"/>
                  <a:gd name="T33" fmla="*/ 15875 h 37"/>
                  <a:gd name="T34" fmla="*/ 42862 w 27"/>
                  <a:gd name="T35" fmla="*/ 20637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7"/>
                  <a:gd name="T56" fmla="*/ 27 w 27"/>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7" extrusionOk="0">
                    <a:moveTo>
                      <a:pt x="27" y="13"/>
                    </a:moveTo>
                    <a:lnTo>
                      <a:pt x="0" y="13"/>
                    </a:lnTo>
                    <a:lnTo>
                      <a:pt x="0" y="10"/>
                    </a:lnTo>
                    <a:lnTo>
                      <a:pt x="0" y="6"/>
                    </a:lnTo>
                    <a:lnTo>
                      <a:pt x="3" y="3"/>
                    </a:lnTo>
                    <a:lnTo>
                      <a:pt x="7" y="0"/>
                    </a:lnTo>
                    <a:lnTo>
                      <a:pt x="10" y="0"/>
                    </a:lnTo>
                    <a:lnTo>
                      <a:pt x="13" y="0"/>
                    </a:lnTo>
                    <a:lnTo>
                      <a:pt x="17" y="0"/>
                    </a:lnTo>
                    <a:lnTo>
                      <a:pt x="20" y="0"/>
                    </a:lnTo>
                    <a:lnTo>
                      <a:pt x="24" y="3"/>
                    </a:lnTo>
                    <a:lnTo>
                      <a:pt x="27" y="6"/>
                    </a:lnTo>
                    <a:lnTo>
                      <a:pt x="27" y="10"/>
                    </a:lnTo>
                    <a:lnTo>
                      <a:pt x="27" y="1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38" name="Shape 1548"/>
              <p:cNvSpPr>
                <a:spLocks/>
              </p:cNvSpPr>
              <p:nvPr/>
            </p:nvSpPr>
            <p:spPr bwMode="auto">
              <a:xfrm>
                <a:off x="4454525" y="3570287"/>
                <a:ext cx="42862" cy="58736"/>
              </a:xfrm>
              <a:custGeom>
                <a:avLst/>
                <a:gdLst>
                  <a:gd name="T0" fmla="*/ 42862 w 27"/>
                  <a:gd name="T1" fmla="*/ 22224 h 37"/>
                  <a:gd name="T2" fmla="*/ 0 w 27"/>
                  <a:gd name="T3" fmla="*/ 22224 h 37"/>
                  <a:gd name="T4" fmla="*/ 0 w 27"/>
                  <a:gd name="T5" fmla="*/ 22224 h 37"/>
                  <a:gd name="T6" fmla="*/ 0 w 27"/>
                  <a:gd name="T7" fmla="*/ 15875 h 37"/>
                  <a:gd name="T8" fmla="*/ 4762 w 27"/>
                  <a:gd name="T9" fmla="*/ 11112 h 37"/>
                  <a:gd name="T10" fmla="*/ 4762 w 27"/>
                  <a:gd name="T11" fmla="*/ 6350 h 37"/>
                  <a:gd name="T12" fmla="*/ 11112 w 27"/>
                  <a:gd name="T13" fmla="*/ 6350 h 37"/>
                  <a:gd name="T14" fmla="*/ 11112 w 27"/>
                  <a:gd name="T15" fmla="*/ 6350 h 37"/>
                  <a:gd name="T16" fmla="*/ 15875 w 27"/>
                  <a:gd name="T17" fmla="*/ 0 h 37"/>
                  <a:gd name="T18" fmla="*/ 20637 w 27"/>
                  <a:gd name="T19" fmla="*/ 0 h 37"/>
                  <a:gd name="T20" fmla="*/ 26987 w 27"/>
                  <a:gd name="T21" fmla="*/ 0 h 37"/>
                  <a:gd name="T22" fmla="*/ 31750 w 27"/>
                  <a:gd name="T23" fmla="*/ 6350 h 37"/>
                  <a:gd name="T24" fmla="*/ 31750 w 27"/>
                  <a:gd name="T25" fmla="*/ 6350 h 37"/>
                  <a:gd name="T26" fmla="*/ 38100 w 27"/>
                  <a:gd name="T27" fmla="*/ 6350 h 37"/>
                  <a:gd name="T28" fmla="*/ 38100 w 27"/>
                  <a:gd name="T29" fmla="*/ 11112 h 37"/>
                  <a:gd name="T30" fmla="*/ 42862 w 27"/>
                  <a:gd name="T31" fmla="*/ 15875 h 37"/>
                  <a:gd name="T32" fmla="*/ 42862 w 27"/>
                  <a:gd name="T33" fmla="*/ 22224 h 37"/>
                  <a:gd name="T34" fmla="*/ 42862 w 27"/>
                  <a:gd name="T35" fmla="*/ 22224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7"/>
                  <a:gd name="T56" fmla="*/ 27 w 27"/>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7" extrusionOk="0">
                    <a:moveTo>
                      <a:pt x="27" y="14"/>
                    </a:moveTo>
                    <a:lnTo>
                      <a:pt x="0" y="14"/>
                    </a:lnTo>
                    <a:lnTo>
                      <a:pt x="0" y="10"/>
                    </a:lnTo>
                    <a:lnTo>
                      <a:pt x="3" y="7"/>
                    </a:lnTo>
                    <a:lnTo>
                      <a:pt x="3" y="4"/>
                    </a:lnTo>
                    <a:lnTo>
                      <a:pt x="7" y="4"/>
                    </a:lnTo>
                    <a:lnTo>
                      <a:pt x="10" y="0"/>
                    </a:lnTo>
                    <a:lnTo>
                      <a:pt x="13" y="0"/>
                    </a:lnTo>
                    <a:lnTo>
                      <a:pt x="17" y="0"/>
                    </a:lnTo>
                    <a:lnTo>
                      <a:pt x="20" y="4"/>
                    </a:lnTo>
                    <a:lnTo>
                      <a:pt x="24" y="4"/>
                    </a:lnTo>
                    <a:lnTo>
                      <a:pt x="24" y="7"/>
                    </a:lnTo>
                    <a:lnTo>
                      <a:pt x="27" y="10"/>
                    </a:lnTo>
                    <a:lnTo>
                      <a:pt x="27" y="1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39" name="Shape 1549"/>
              <p:cNvSpPr>
                <a:spLocks/>
              </p:cNvSpPr>
              <p:nvPr/>
            </p:nvSpPr>
            <p:spPr bwMode="auto">
              <a:xfrm>
                <a:off x="4454525" y="3581400"/>
                <a:ext cx="42862" cy="53975"/>
              </a:xfrm>
              <a:custGeom>
                <a:avLst/>
                <a:gdLst>
                  <a:gd name="T0" fmla="*/ 42862 w 27"/>
                  <a:gd name="T1" fmla="*/ 26988 h 34"/>
                  <a:gd name="T2" fmla="*/ 0 w 27"/>
                  <a:gd name="T3" fmla="*/ 26988 h 34"/>
                  <a:gd name="T4" fmla="*/ 0 w 27"/>
                  <a:gd name="T5" fmla="*/ 22225 h 34"/>
                  <a:gd name="T6" fmla="*/ 0 w 27"/>
                  <a:gd name="T7" fmla="*/ 15875 h 34"/>
                  <a:gd name="T8" fmla="*/ 4762 w 27"/>
                  <a:gd name="T9" fmla="*/ 11113 h 34"/>
                  <a:gd name="T10" fmla="*/ 4762 w 27"/>
                  <a:gd name="T11" fmla="*/ 11113 h 34"/>
                  <a:gd name="T12" fmla="*/ 11112 w 27"/>
                  <a:gd name="T13" fmla="*/ 4763 h 34"/>
                  <a:gd name="T14" fmla="*/ 11112 w 27"/>
                  <a:gd name="T15" fmla="*/ 4763 h 34"/>
                  <a:gd name="T16" fmla="*/ 15875 w 27"/>
                  <a:gd name="T17" fmla="*/ 0 h 34"/>
                  <a:gd name="T18" fmla="*/ 20637 w 27"/>
                  <a:gd name="T19" fmla="*/ 0 h 34"/>
                  <a:gd name="T20" fmla="*/ 26987 w 27"/>
                  <a:gd name="T21" fmla="*/ 0 h 34"/>
                  <a:gd name="T22" fmla="*/ 31750 w 27"/>
                  <a:gd name="T23" fmla="*/ 4763 h 34"/>
                  <a:gd name="T24" fmla="*/ 31750 w 27"/>
                  <a:gd name="T25" fmla="*/ 4763 h 34"/>
                  <a:gd name="T26" fmla="*/ 38100 w 27"/>
                  <a:gd name="T27" fmla="*/ 11113 h 34"/>
                  <a:gd name="T28" fmla="*/ 38100 w 27"/>
                  <a:gd name="T29" fmla="*/ 11113 h 34"/>
                  <a:gd name="T30" fmla="*/ 42862 w 27"/>
                  <a:gd name="T31" fmla="*/ 15875 h 34"/>
                  <a:gd name="T32" fmla="*/ 42862 w 27"/>
                  <a:gd name="T33" fmla="*/ 22225 h 34"/>
                  <a:gd name="T34" fmla="*/ 42862 w 27"/>
                  <a:gd name="T35" fmla="*/ 26988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4"/>
                  <a:gd name="T56" fmla="*/ 27 w 27"/>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4" extrusionOk="0">
                    <a:moveTo>
                      <a:pt x="27" y="17"/>
                    </a:moveTo>
                    <a:lnTo>
                      <a:pt x="0" y="17"/>
                    </a:lnTo>
                    <a:lnTo>
                      <a:pt x="0" y="14"/>
                    </a:lnTo>
                    <a:lnTo>
                      <a:pt x="0" y="10"/>
                    </a:lnTo>
                    <a:lnTo>
                      <a:pt x="3" y="7"/>
                    </a:lnTo>
                    <a:lnTo>
                      <a:pt x="7" y="3"/>
                    </a:lnTo>
                    <a:lnTo>
                      <a:pt x="10" y="0"/>
                    </a:lnTo>
                    <a:lnTo>
                      <a:pt x="13" y="0"/>
                    </a:lnTo>
                    <a:lnTo>
                      <a:pt x="17" y="0"/>
                    </a:lnTo>
                    <a:lnTo>
                      <a:pt x="20" y="3"/>
                    </a:lnTo>
                    <a:lnTo>
                      <a:pt x="24" y="7"/>
                    </a:lnTo>
                    <a:lnTo>
                      <a:pt x="27" y="10"/>
                    </a:lnTo>
                    <a:lnTo>
                      <a:pt x="27" y="14"/>
                    </a:lnTo>
                    <a:lnTo>
                      <a:pt x="27" y="1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40" name="Shape 1550"/>
              <p:cNvSpPr>
                <a:spLocks/>
              </p:cNvSpPr>
              <p:nvPr/>
            </p:nvSpPr>
            <p:spPr bwMode="auto">
              <a:xfrm>
                <a:off x="4454525" y="3592512"/>
                <a:ext cx="42862" cy="58736"/>
              </a:xfrm>
              <a:custGeom>
                <a:avLst/>
                <a:gdLst>
                  <a:gd name="T0" fmla="*/ 42862 w 27"/>
                  <a:gd name="T1" fmla="*/ 20637 h 37"/>
                  <a:gd name="T2" fmla="*/ 0 w 27"/>
                  <a:gd name="T3" fmla="*/ 20637 h 37"/>
                  <a:gd name="T4" fmla="*/ 0 w 27"/>
                  <a:gd name="T5" fmla="*/ 15875 h 37"/>
                  <a:gd name="T6" fmla="*/ 0 w 27"/>
                  <a:gd name="T7" fmla="*/ 15875 h 37"/>
                  <a:gd name="T8" fmla="*/ 4762 w 27"/>
                  <a:gd name="T9" fmla="*/ 11112 h 37"/>
                  <a:gd name="T10" fmla="*/ 4762 w 27"/>
                  <a:gd name="T11" fmla="*/ 4762 h 37"/>
                  <a:gd name="T12" fmla="*/ 11112 w 27"/>
                  <a:gd name="T13" fmla="*/ 4762 h 37"/>
                  <a:gd name="T14" fmla="*/ 11112 w 27"/>
                  <a:gd name="T15" fmla="*/ 0 h 37"/>
                  <a:gd name="T16" fmla="*/ 15875 w 27"/>
                  <a:gd name="T17" fmla="*/ 0 h 37"/>
                  <a:gd name="T18" fmla="*/ 20637 w 27"/>
                  <a:gd name="T19" fmla="*/ 0 h 37"/>
                  <a:gd name="T20" fmla="*/ 26987 w 27"/>
                  <a:gd name="T21" fmla="*/ 0 h 37"/>
                  <a:gd name="T22" fmla="*/ 31750 w 27"/>
                  <a:gd name="T23" fmla="*/ 0 h 37"/>
                  <a:gd name="T24" fmla="*/ 31750 w 27"/>
                  <a:gd name="T25" fmla="*/ 4762 h 37"/>
                  <a:gd name="T26" fmla="*/ 38100 w 27"/>
                  <a:gd name="T27" fmla="*/ 4762 h 37"/>
                  <a:gd name="T28" fmla="*/ 38100 w 27"/>
                  <a:gd name="T29" fmla="*/ 11112 h 37"/>
                  <a:gd name="T30" fmla="*/ 42862 w 27"/>
                  <a:gd name="T31" fmla="*/ 15875 h 37"/>
                  <a:gd name="T32" fmla="*/ 42862 w 27"/>
                  <a:gd name="T33" fmla="*/ 15875 h 37"/>
                  <a:gd name="T34" fmla="*/ 42862 w 27"/>
                  <a:gd name="T35" fmla="*/ 20637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7"/>
                  <a:gd name="T56" fmla="*/ 27 w 27"/>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7" extrusionOk="0">
                    <a:moveTo>
                      <a:pt x="27" y="13"/>
                    </a:moveTo>
                    <a:lnTo>
                      <a:pt x="0" y="13"/>
                    </a:lnTo>
                    <a:lnTo>
                      <a:pt x="0" y="10"/>
                    </a:lnTo>
                    <a:lnTo>
                      <a:pt x="3" y="7"/>
                    </a:lnTo>
                    <a:lnTo>
                      <a:pt x="3" y="3"/>
                    </a:lnTo>
                    <a:lnTo>
                      <a:pt x="7" y="3"/>
                    </a:lnTo>
                    <a:lnTo>
                      <a:pt x="7" y="0"/>
                    </a:lnTo>
                    <a:lnTo>
                      <a:pt x="10" y="0"/>
                    </a:lnTo>
                    <a:lnTo>
                      <a:pt x="13" y="0"/>
                    </a:lnTo>
                    <a:lnTo>
                      <a:pt x="17" y="0"/>
                    </a:lnTo>
                    <a:lnTo>
                      <a:pt x="20" y="0"/>
                    </a:lnTo>
                    <a:lnTo>
                      <a:pt x="20" y="3"/>
                    </a:lnTo>
                    <a:lnTo>
                      <a:pt x="24" y="3"/>
                    </a:lnTo>
                    <a:lnTo>
                      <a:pt x="24" y="7"/>
                    </a:lnTo>
                    <a:lnTo>
                      <a:pt x="27" y="10"/>
                    </a:lnTo>
                    <a:lnTo>
                      <a:pt x="27" y="1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41" name="Shape 1551"/>
              <p:cNvSpPr>
                <a:spLocks/>
              </p:cNvSpPr>
              <p:nvPr/>
            </p:nvSpPr>
            <p:spPr bwMode="auto">
              <a:xfrm>
                <a:off x="4454525" y="3603625"/>
                <a:ext cx="42862" cy="58736"/>
              </a:xfrm>
              <a:custGeom>
                <a:avLst/>
                <a:gdLst>
                  <a:gd name="T0" fmla="*/ 42862 w 27"/>
                  <a:gd name="T1" fmla="*/ 20637 h 37"/>
                  <a:gd name="T2" fmla="*/ 0 w 27"/>
                  <a:gd name="T3" fmla="*/ 20637 h 37"/>
                  <a:gd name="T4" fmla="*/ 0 w 27"/>
                  <a:gd name="T5" fmla="*/ 20637 h 37"/>
                  <a:gd name="T6" fmla="*/ 0 w 27"/>
                  <a:gd name="T7" fmla="*/ 15875 h 37"/>
                  <a:gd name="T8" fmla="*/ 4762 w 27"/>
                  <a:gd name="T9" fmla="*/ 9525 h 37"/>
                  <a:gd name="T10" fmla="*/ 4762 w 27"/>
                  <a:gd name="T11" fmla="*/ 4762 h 37"/>
                  <a:gd name="T12" fmla="*/ 11112 w 27"/>
                  <a:gd name="T13" fmla="*/ 4762 h 37"/>
                  <a:gd name="T14" fmla="*/ 11112 w 27"/>
                  <a:gd name="T15" fmla="*/ 4762 h 37"/>
                  <a:gd name="T16" fmla="*/ 15875 w 27"/>
                  <a:gd name="T17" fmla="*/ 0 h 37"/>
                  <a:gd name="T18" fmla="*/ 20637 w 27"/>
                  <a:gd name="T19" fmla="*/ 0 h 37"/>
                  <a:gd name="T20" fmla="*/ 26987 w 27"/>
                  <a:gd name="T21" fmla="*/ 0 h 37"/>
                  <a:gd name="T22" fmla="*/ 31750 w 27"/>
                  <a:gd name="T23" fmla="*/ 4762 h 37"/>
                  <a:gd name="T24" fmla="*/ 31750 w 27"/>
                  <a:gd name="T25" fmla="*/ 4762 h 37"/>
                  <a:gd name="T26" fmla="*/ 38100 w 27"/>
                  <a:gd name="T27" fmla="*/ 4762 h 37"/>
                  <a:gd name="T28" fmla="*/ 38100 w 27"/>
                  <a:gd name="T29" fmla="*/ 9525 h 37"/>
                  <a:gd name="T30" fmla="*/ 42862 w 27"/>
                  <a:gd name="T31" fmla="*/ 15875 h 37"/>
                  <a:gd name="T32" fmla="*/ 42862 w 27"/>
                  <a:gd name="T33" fmla="*/ 20637 h 37"/>
                  <a:gd name="T34" fmla="*/ 42862 w 27"/>
                  <a:gd name="T35" fmla="*/ 20637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7"/>
                  <a:gd name="T56" fmla="*/ 27 w 27"/>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7" extrusionOk="0">
                    <a:moveTo>
                      <a:pt x="27" y="13"/>
                    </a:moveTo>
                    <a:lnTo>
                      <a:pt x="0" y="13"/>
                    </a:lnTo>
                    <a:lnTo>
                      <a:pt x="0" y="10"/>
                    </a:lnTo>
                    <a:lnTo>
                      <a:pt x="3" y="6"/>
                    </a:lnTo>
                    <a:lnTo>
                      <a:pt x="3" y="3"/>
                    </a:lnTo>
                    <a:lnTo>
                      <a:pt x="7" y="3"/>
                    </a:lnTo>
                    <a:lnTo>
                      <a:pt x="10" y="0"/>
                    </a:lnTo>
                    <a:lnTo>
                      <a:pt x="13" y="0"/>
                    </a:lnTo>
                    <a:lnTo>
                      <a:pt x="17" y="0"/>
                    </a:lnTo>
                    <a:lnTo>
                      <a:pt x="20" y="3"/>
                    </a:lnTo>
                    <a:lnTo>
                      <a:pt x="24" y="3"/>
                    </a:lnTo>
                    <a:lnTo>
                      <a:pt x="24" y="6"/>
                    </a:lnTo>
                    <a:lnTo>
                      <a:pt x="27" y="10"/>
                    </a:lnTo>
                    <a:lnTo>
                      <a:pt x="27" y="1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42" name="Shape 1552"/>
              <p:cNvSpPr>
                <a:spLocks/>
              </p:cNvSpPr>
              <p:nvPr/>
            </p:nvSpPr>
            <p:spPr bwMode="auto">
              <a:xfrm>
                <a:off x="4454525" y="3619500"/>
                <a:ext cx="42862" cy="52386"/>
              </a:xfrm>
              <a:custGeom>
                <a:avLst/>
                <a:gdLst>
                  <a:gd name="T0" fmla="*/ 42862 w 27"/>
                  <a:gd name="T1" fmla="*/ 20637 h 33"/>
                  <a:gd name="T2" fmla="*/ 0 w 27"/>
                  <a:gd name="T3" fmla="*/ 20637 h 33"/>
                  <a:gd name="T4" fmla="*/ 0 w 27"/>
                  <a:gd name="T5" fmla="*/ 15875 h 33"/>
                  <a:gd name="T6" fmla="*/ 0 w 27"/>
                  <a:gd name="T7" fmla="*/ 15875 h 33"/>
                  <a:gd name="T8" fmla="*/ 4762 w 27"/>
                  <a:gd name="T9" fmla="*/ 9525 h 33"/>
                  <a:gd name="T10" fmla="*/ 4762 w 27"/>
                  <a:gd name="T11" fmla="*/ 4762 h 33"/>
                  <a:gd name="T12" fmla="*/ 11112 w 27"/>
                  <a:gd name="T13" fmla="*/ 4762 h 33"/>
                  <a:gd name="T14" fmla="*/ 11112 w 27"/>
                  <a:gd name="T15" fmla="*/ 0 h 33"/>
                  <a:gd name="T16" fmla="*/ 15875 w 27"/>
                  <a:gd name="T17" fmla="*/ 0 h 33"/>
                  <a:gd name="T18" fmla="*/ 20637 w 27"/>
                  <a:gd name="T19" fmla="*/ 0 h 33"/>
                  <a:gd name="T20" fmla="*/ 26987 w 27"/>
                  <a:gd name="T21" fmla="*/ 0 h 33"/>
                  <a:gd name="T22" fmla="*/ 31750 w 27"/>
                  <a:gd name="T23" fmla="*/ 0 h 33"/>
                  <a:gd name="T24" fmla="*/ 31750 w 27"/>
                  <a:gd name="T25" fmla="*/ 4762 h 33"/>
                  <a:gd name="T26" fmla="*/ 38100 w 27"/>
                  <a:gd name="T27" fmla="*/ 4762 h 33"/>
                  <a:gd name="T28" fmla="*/ 38100 w 27"/>
                  <a:gd name="T29" fmla="*/ 9525 h 33"/>
                  <a:gd name="T30" fmla="*/ 42862 w 27"/>
                  <a:gd name="T31" fmla="*/ 15875 h 33"/>
                  <a:gd name="T32" fmla="*/ 42862 w 27"/>
                  <a:gd name="T33" fmla="*/ 15875 h 33"/>
                  <a:gd name="T34" fmla="*/ 42862 w 27"/>
                  <a:gd name="T35" fmla="*/ 20637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3"/>
                  <a:gd name="T56" fmla="*/ 27 w 27"/>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3" extrusionOk="0">
                    <a:moveTo>
                      <a:pt x="27" y="13"/>
                    </a:moveTo>
                    <a:lnTo>
                      <a:pt x="0" y="13"/>
                    </a:lnTo>
                    <a:lnTo>
                      <a:pt x="0" y="10"/>
                    </a:lnTo>
                    <a:lnTo>
                      <a:pt x="3" y="6"/>
                    </a:lnTo>
                    <a:lnTo>
                      <a:pt x="3" y="3"/>
                    </a:lnTo>
                    <a:lnTo>
                      <a:pt x="7" y="3"/>
                    </a:lnTo>
                    <a:lnTo>
                      <a:pt x="7" y="0"/>
                    </a:lnTo>
                    <a:lnTo>
                      <a:pt x="10" y="0"/>
                    </a:lnTo>
                    <a:lnTo>
                      <a:pt x="13" y="0"/>
                    </a:lnTo>
                    <a:lnTo>
                      <a:pt x="17" y="0"/>
                    </a:lnTo>
                    <a:lnTo>
                      <a:pt x="20" y="0"/>
                    </a:lnTo>
                    <a:lnTo>
                      <a:pt x="20" y="3"/>
                    </a:lnTo>
                    <a:lnTo>
                      <a:pt x="24" y="3"/>
                    </a:lnTo>
                    <a:lnTo>
                      <a:pt x="24" y="6"/>
                    </a:lnTo>
                    <a:lnTo>
                      <a:pt x="27" y="10"/>
                    </a:lnTo>
                    <a:lnTo>
                      <a:pt x="27" y="1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43" name="Shape 1553"/>
              <p:cNvSpPr>
                <a:spLocks/>
              </p:cNvSpPr>
              <p:nvPr/>
            </p:nvSpPr>
            <p:spPr bwMode="auto">
              <a:xfrm>
                <a:off x="4454525" y="3629025"/>
                <a:ext cx="42862" cy="53975"/>
              </a:xfrm>
              <a:custGeom>
                <a:avLst/>
                <a:gdLst>
                  <a:gd name="T0" fmla="*/ 42862 w 27"/>
                  <a:gd name="T1" fmla="*/ 22225 h 34"/>
                  <a:gd name="T2" fmla="*/ 0 w 27"/>
                  <a:gd name="T3" fmla="*/ 22225 h 34"/>
                  <a:gd name="T4" fmla="*/ 0 w 27"/>
                  <a:gd name="T5" fmla="*/ 17463 h 34"/>
                  <a:gd name="T6" fmla="*/ 0 w 27"/>
                  <a:gd name="T7" fmla="*/ 11113 h 34"/>
                  <a:gd name="T8" fmla="*/ 4762 w 27"/>
                  <a:gd name="T9" fmla="*/ 11113 h 34"/>
                  <a:gd name="T10" fmla="*/ 4762 w 27"/>
                  <a:gd name="T11" fmla="*/ 6350 h 34"/>
                  <a:gd name="T12" fmla="*/ 11112 w 27"/>
                  <a:gd name="T13" fmla="*/ 0 h 34"/>
                  <a:gd name="T14" fmla="*/ 11112 w 27"/>
                  <a:gd name="T15" fmla="*/ 0 h 34"/>
                  <a:gd name="T16" fmla="*/ 15875 w 27"/>
                  <a:gd name="T17" fmla="*/ 0 h 34"/>
                  <a:gd name="T18" fmla="*/ 20637 w 27"/>
                  <a:gd name="T19" fmla="*/ 0 h 34"/>
                  <a:gd name="T20" fmla="*/ 26987 w 27"/>
                  <a:gd name="T21" fmla="*/ 0 h 34"/>
                  <a:gd name="T22" fmla="*/ 31750 w 27"/>
                  <a:gd name="T23" fmla="*/ 0 h 34"/>
                  <a:gd name="T24" fmla="*/ 31750 w 27"/>
                  <a:gd name="T25" fmla="*/ 0 h 34"/>
                  <a:gd name="T26" fmla="*/ 38100 w 27"/>
                  <a:gd name="T27" fmla="*/ 6350 h 34"/>
                  <a:gd name="T28" fmla="*/ 38100 w 27"/>
                  <a:gd name="T29" fmla="*/ 11113 h 34"/>
                  <a:gd name="T30" fmla="*/ 42862 w 27"/>
                  <a:gd name="T31" fmla="*/ 11113 h 34"/>
                  <a:gd name="T32" fmla="*/ 42862 w 27"/>
                  <a:gd name="T33" fmla="*/ 17463 h 34"/>
                  <a:gd name="T34" fmla="*/ 42862 w 27"/>
                  <a:gd name="T35" fmla="*/ 22225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4"/>
                  <a:gd name="T56" fmla="*/ 27 w 27"/>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4" extrusionOk="0">
                    <a:moveTo>
                      <a:pt x="27" y="14"/>
                    </a:moveTo>
                    <a:lnTo>
                      <a:pt x="0" y="14"/>
                    </a:lnTo>
                    <a:lnTo>
                      <a:pt x="0" y="11"/>
                    </a:lnTo>
                    <a:lnTo>
                      <a:pt x="0" y="7"/>
                    </a:lnTo>
                    <a:lnTo>
                      <a:pt x="3" y="7"/>
                    </a:lnTo>
                    <a:lnTo>
                      <a:pt x="3" y="4"/>
                    </a:lnTo>
                    <a:lnTo>
                      <a:pt x="7" y="0"/>
                    </a:lnTo>
                    <a:lnTo>
                      <a:pt x="10" y="0"/>
                    </a:lnTo>
                    <a:lnTo>
                      <a:pt x="13" y="0"/>
                    </a:lnTo>
                    <a:lnTo>
                      <a:pt x="17" y="0"/>
                    </a:lnTo>
                    <a:lnTo>
                      <a:pt x="20" y="0"/>
                    </a:lnTo>
                    <a:lnTo>
                      <a:pt x="24" y="4"/>
                    </a:lnTo>
                    <a:lnTo>
                      <a:pt x="24" y="7"/>
                    </a:lnTo>
                    <a:lnTo>
                      <a:pt x="27" y="7"/>
                    </a:lnTo>
                    <a:lnTo>
                      <a:pt x="27" y="11"/>
                    </a:lnTo>
                    <a:lnTo>
                      <a:pt x="27" y="1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44" name="Shape 1554"/>
              <p:cNvSpPr>
                <a:spLocks/>
              </p:cNvSpPr>
              <p:nvPr/>
            </p:nvSpPr>
            <p:spPr bwMode="auto">
              <a:xfrm>
                <a:off x="4454525" y="3640137"/>
                <a:ext cx="42862" cy="58736"/>
              </a:xfrm>
              <a:custGeom>
                <a:avLst/>
                <a:gdLst>
                  <a:gd name="T0" fmla="*/ 42862 w 27"/>
                  <a:gd name="T1" fmla="*/ 22224 h 37"/>
                  <a:gd name="T2" fmla="*/ 0 w 27"/>
                  <a:gd name="T3" fmla="*/ 22224 h 37"/>
                  <a:gd name="T4" fmla="*/ 0 w 27"/>
                  <a:gd name="T5" fmla="*/ 15875 h 37"/>
                  <a:gd name="T6" fmla="*/ 0 w 27"/>
                  <a:gd name="T7" fmla="*/ 11112 h 37"/>
                  <a:gd name="T8" fmla="*/ 4762 w 27"/>
                  <a:gd name="T9" fmla="*/ 11112 h 37"/>
                  <a:gd name="T10" fmla="*/ 4762 w 27"/>
                  <a:gd name="T11" fmla="*/ 6350 h 37"/>
                  <a:gd name="T12" fmla="*/ 11112 w 27"/>
                  <a:gd name="T13" fmla="*/ 6350 h 37"/>
                  <a:gd name="T14" fmla="*/ 11112 w 27"/>
                  <a:gd name="T15" fmla="*/ 0 h 37"/>
                  <a:gd name="T16" fmla="*/ 15875 w 27"/>
                  <a:gd name="T17" fmla="*/ 0 h 37"/>
                  <a:gd name="T18" fmla="*/ 20637 w 27"/>
                  <a:gd name="T19" fmla="*/ 0 h 37"/>
                  <a:gd name="T20" fmla="*/ 26987 w 27"/>
                  <a:gd name="T21" fmla="*/ 0 h 37"/>
                  <a:gd name="T22" fmla="*/ 31750 w 27"/>
                  <a:gd name="T23" fmla="*/ 0 h 37"/>
                  <a:gd name="T24" fmla="*/ 31750 w 27"/>
                  <a:gd name="T25" fmla="*/ 6350 h 37"/>
                  <a:gd name="T26" fmla="*/ 38100 w 27"/>
                  <a:gd name="T27" fmla="*/ 6350 h 37"/>
                  <a:gd name="T28" fmla="*/ 38100 w 27"/>
                  <a:gd name="T29" fmla="*/ 11112 h 37"/>
                  <a:gd name="T30" fmla="*/ 42862 w 27"/>
                  <a:gd name="T31" fmla="*/ 11112 h 37"/>
                  <a:gd name="T32" fmla="*/ 42862 w 27"/>
                  <a:gd name="T33" fmla="*/ 15875 h 37"/>
                  <a:gd name="T34" fmla="*/ 42862 w 27"/>
                  <a:gd name="T35" fmla="*/ 22224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7"/>
                  <a:gd name="T56" fmla="*/ 27 w 27"/>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7" extrusionOk="0">
                    <a:moveTo>
                      <a:pt x="27" y="14"/>
                    </a:moveTo>
                    <a:lnTo>
                      <a:pt x="0" y="14"/>
                    </a:lnTo>
                    <a:lnTo>
                      <a:pt x="0" y="10"/>
                    </a:lnTo>
                    <a:lnTo>
                      <a:pt x="0" y="7"/>
                    </a:lnTo>
                    <a:lnTo>
                      <a:pt x="3" y="7"/>
                    </a:lnTo>
                    <a:lnTo>
                      <a:pt x="3" y="4"/>
                    </a:lnTo>
                    <a:lnTo>
                      <a:pt x="7" y="4"/>
                    </a:lnTo>
                    <a:lnTo>
                      <a:pt x="7" y="0"/>
                    </a:lnTo>
                    <a:lnTo>
                      <a:pt x="10" y="0"/>
                    </a:lnTo>
                    <a:lnTo>
                      <a:pt x="13" y="0"/>
                    </a:lnTo>
                    <a:lnTo>
                      <a:pt x="17" y="0"/>
                    </a:lnTo>
                    <a:lnTo>
                      <a:pt x="20" y="0"/>
                    </a:lnTo>
                    <a:lnTo>
                      <a:pt x="20" y="4"/>
                    </a:lnTo>
                    <a:lnTo>
                      <a:pt x="24" y="4"/>
                    </a:lnTo>
                    <a:lnTo>
                      <a:pt x="24" y="7"/>
                    </a:lnTo>
                    <a:lnTo>
                      <a:pt x="27" y="7"/>
                    </a:lnTo>
                    <a:lnTo>
                      <a:pt x="27" y="10"/>
                    </a:lnTo>
                    <a:lnTo>
                      <a:pt x="27" y="1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45" name="Shape 1555"/>
              <p:cNvSpPr>
                <a:spLocks/>
              </p:cNvSpPr>
              <p:nvPr/>
            </p:nvSpPr>
            <p:spPr bwMode="auto">
              <a:xfrm>
                <a:off x="4454525" y="3651250"/>
                <a:ext cx="42862" cy="58736"/>
              </a:xfrm>
              <a:custGeom>
                <a:avLst/>
                <a:gdLst>
                  <a:gd name="T0" fmla="*/ 42862 w 27"/>
                  <a:gd name="T1" fmla="*/ 20637 h 37"/>
                  <a:gd name="T2" fmla="*/ 0 w 27"/>
                  <a:gd name="T3" fmla="*/ 20637 h 37"/>
                  <a:gd name="T4" fmla="*/ 0 w 27"/>
                  <a:gd name="T5" fmla="*/ 20637 h 37"/>
                  <a:gd name="T6" fmla="*/ 0 w 27"/>
                  <a:gd name="T7" fmla="*/ 15875 h 37"/>
                  <a:gd name="T8" fmla="*/ 4762 w 27"/>
                  <a:gd name="T9" fmla="*/ 11112 h 37"/>
                  <a:gd name="T10" fmla="*/ 4762 w 27"/>
                  <a:gd name="T11" fmla="*/ 4762 h 37"/>
                  <a:gd name="T12" fmla="*/ 11112 w 27"/>
                  <a:gd name="T13" fmla="*/ 4762 h 37"/>
                  <a:gd name="T14" fmla="*/ 11112 w 27"/>
                  <a:gd name="T15" fmla="*/ 4762 h 37"/>
                  <a:gd name="T16" fmla="*/ 15875 w 27"/>
                  <a:gd name="T17" fmla="*/ 0 h 37"/>
                  <a:gd name="T18" fmla="*/ 20637 w 27"/>
                  <a:gd name="T19" fmla="*/ 0 h 37"/>
                  <a:gd name="T20" fmla="*/ 26987 w 27"/>
                  <a:gd name="T21" fmla="*/ 0 h 37"/>
                  <a:gd name="T22" fmla="*/ 31750 w 27"/>
                  <a:gd name="T23" fmla="*/ 4762 h 37"/>
                  <a:gd name="T24" fmla="*/ 31750 w 27"/>
                  <a:gd name="T25" fmla="*/ 4762 h 37"/>
                  <a:gd name="T26" fmla="*/ 38100 w 27"/>
                  <a:gd name="T27" fmla="*/ 4762 h 37"/>
                  <a:gd name="T28" fmla="*/ 38100 w 27"/>
                  <a:gd name="T29" fmla="*/ 11112 h 37"/>
                  <a:gd name="T30" fmla="*/ 42862 w 27"/>
                  <a:gd name="T31" fmla="*/ 15875 h 37"/>
                  <a:gd name="T32" fmla="*/ 42862 w 27"/>
                  <a:gd name="T33" fmla="*/ 20637 h 37"/>
                  <a:gd name="T34" fmla="*/ 42862 w 27"/>
                  <a:gd name="T35" fmla="*/ 20637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7"/>
                  <a:gd name="T56" fmla="*/ 27 w 27"/>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7" extrusionOk="0">
                    <a:moveTo>
                      <a:pt x="27" y="13"/>
                    </a:moveTo>
                    <a:lnTo>
                      <a:pt x="0" y="13"/>
                    </a:lnTo>
                    <a:lnTo>
                      <a:pt x="0" y="10"/>
                    </a:lnTo>
                    <a:lnTo>
                      <a:pt x="3" y="7"/>
                    </a:lnTo>
                    <a:lnTo>
                      <a:pt x="3" y="3"/>
                    </a:lnTo>
                    <a:lnTo>
                      <a:pt x="7" y="3"/>
                    </a:lnTo>
                    <a:lnTo>
                      <a:pt x="10" y="0"/>
                    </a:lnTo>
                    <a:lnTo>
                      <a:pt x="13" y="0"/>
                    </a:lnTo>
                    <a:lnTo>
                      <a:pt x="17" y="0"/>
                    </a:lnTo>
                    <a:lnTo>
                      <a:pt x="20" y="3"/>
                    </a:lnTo>
                    <a:lnTo>
                      <a:pt x="24" y="3"/>
                    </a:lnTo>
                    <a:lnTo>
                      <a:pt x="24" y="7"/>
                    </a:lnTo>
                    <a:lnTo>
                      <a:pt x="27" y="10"/>
                    </a:lnTo>
                    <a:lnTo>
                      <a:pt x="27" y="1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46" name="Shape 1556"/>
              <p:cNvSpPr>
                <a:spLocks/>
              </p:cNvSpPr>
              <p:nvPr/>
            </p:nvSpPr>
            <p:spPr bwMode="auto">
              <a:xfrm>
                <a:off x="4454525" y="3662362"/>
                <a:ext cx="42862" cy="58736"/>
              </a:xfrm>
              <a:custGeom>
                <a:avLst/>
                <a:gdLst>
                  <a:gd name="T0" fmla="*/ 42862 w 27"/>
                  <a:gd name="T1" fmla="*/ 25399 h 37"/>
                  <a:gd name="T2" fmla="*/ 0 w 27"/>
                  <a:gd name="T3" fmla="*/ 25399 h 37"/>
                  <a:gd name="T4" fmla="*/ 0 w 27"/>
                  <a:gd name="T5" fmla="*/ 20637 h 37"/>
                  <a:gd name="T6" fmla="*/ 0 w 27"/>
                  <a:gd name="T7" fmla="*/ 15875 h 37"/>
                  <a:gd name="T8" fmla="*/ 4762 w 27"/>
                  <a:gd name="T9" fmla="*/ 9525 h 37"/>
                  <a:gd name="T10" fmla="*/ 4762 w 27"/>
                  <a:gd name="T11" fmla="*/ 9525 h 37"/>
                  <a:gd name="T12" fmla="*/ 11112 w 27"/>
                  <a:gd name="T13" fmla="*/ 4762 h 37"/>
                  <a:gd name="T14" fmla="*/ 11112 w 27"/>
                  <a:gd name="T15" fmla="*/ 4762 h 37"/>
                  <a:gd name="T16" fmla="*/ 15875 w 27"/>
                  <a:gd name="T17" fmla="*/ 0 h 37"/>
                  <a:gd name="T18" fmla="*/ 20637 w 27"/>
                  <a:gd name="T19" fmla="*/ 0 h 37"/>
                  <a:gd name="T20" fmla="*/ 26987 w 27"/>
                  <a:gd name="T21" fmla="*/ 0 h 37"/>
                  <a:gd name="T22" fmla="*/ 31750 w 27"/>
                  <a:gd name="T23" fmla="*/ 4762 h 37"/>
                  <a:gd name="T24" fmla="*/ 31750 w 27"/>
                  <a:gd name="T25" fmla="*/ 4762 h 37"/>
                  <a:gd name="T26" fmla="*/ 38100 w 27"/>
                  <a:gd name="T27" fmla="*/ 9525 h 37"/>
                  <a:gd name="T28" fmla="*/ 38100 w 27"/>
                  <a:gd name="T29" fmla="*/ 9525 h 37"/>
                  <a:gd name="T30" fmla="*/ 42862 w 27"/>
                  <a:gd name="T31" fmla="*/ 15875 h 37"/>
                  <a:gd name="T32" fmla="*/ 42862 w 27"/>
                  <a:gd name="T33" fmla="*/ 20637 h 37"/>
                  <a:gd name="T34" fmla="*/ 42862 w 27"/>
                  <a:gd name="T35" fmla="*/ 25399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7"/>
                  <a:gd name="T56" fmla="*/ 27 w 27"/>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7" extrusionOk="0">
                    <a:moveTo>
                      <a:pt x="27" y="16"/>
                    </a:moveTo>
                    <a:lnTo>
                      <a:pt x="0" y="16"/>
                    </a:lnTo>
                    <a:lnTo>
                      <a:pt x="0" y="13"/>
                    </a:lnTo>
                    <a:lnTo>
                      <a:pt x="0" y="10"/>
                    </a:lnTo>
                    <a:lnTo>
                      <a:pt x="3" y="6"/>
                    </a:lnTo>
                    <a:lnTo>
                      <a:pt x="7" y="3"/>
                    </a:lnTo>
                    <a:lnTo>
                      <a:pt x="10" y="0"/>
                    </a:lnTo>
                    <a:lnTo>
                      <a:pt x="13" y="0"/>
                    </a:lnTo>
                    <a:lnTo>
                      <a:pt x="17" y="0"/>
                    </a:lnTo>
                    <a:lnTo>
                      <a:pt x="20" y="3"/>
                    </a:lnTo>
                    <a:lnTo>
                      <a:pt x="24" y="6"/>
                    </a:lnTo>
                    <a:lnTo>
                      <a:pt x="27" y="10"/>
                    </a:lnTo>
                    <a:lnTo>
                      <a:pt x="27" y="13"/>
                    </a:lnTo>
                    <a:lnTo>
                      <a:pt x="27" y="16"/>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47" name="Shape 1557"/>
              <p:cNvSpPr>
                <a:spLocks/>
              </p:cNvSpPr>
              <p:nvPr/>
            </p:nvSpPr>
            <p:spPr bwMode="auto">
              <a:xfrm>
                <a:off x="4454525" y="3671887"/>
                <a:ext cx="42862" cy="58736"/>
              </a:xfrm>
              <a:custGeom>
                <a:avLst/>
                <a:gdLst>
                  <a:gd name="T0" fmla="*/ 42862 w 27"/>
                  <a:gd name="T1" fmla="*/ 26987 h 37"/>
                  <a:gd name="T2" fmla="*/ 0 w 27"/>
                  <a:gd name="T3" fmla="*/ 26987 h 37"/>
                  <a:gd name="T4" fmla="*/ 0 w 27"/>
                  <a:gd name="T5" fmla="*/ 22224 h 37"/>
                  <a:gd name="T6" fmla="*/ 0 w 27"/>
                  <a:gd name="T7" fmla="*/ 15875 h 37"/>
                  <a:gd name="T8" fmla="*/ 4762 w 27"/>
                  <a:gd name="T9" fmla="*/ 11112 h 37"/>
                  <a:gd name="T10" fmla="*/ 4762 w 27"/>
                  <a:gd name="T11" fmla="*/ 11112 h 37"/>
                  <a:gd name="T12" fmla="*/ 11112 w 27"/>
                  <a:gd name="T13" fmla="*/ 6350 h 37"/>
                  <a:gd name="T14" fmla="*/ 11112 w 27"/>
                  <a:gd name="T15" fmla="*/ 6350 h 37"/>
                  <a:gd name="T16" fmla="*/ 15875 w 27"/>
                  <a:gd name="T17" fmla="*/ 6350 h 37"/>
                  <a:gd name="T18" fmla="*/ 20637 w 27"/>
                  <a:gd name="T19" fmla="*/ 0 h 37"/>
                  <a:gd name="T20" fmla="*/ 26987 w 27"/>
                  <a:gd name="T21" fmla="*/ 6350 h 37"/>
                  <a:gd name="T22" fmla="*/ 31750 w 27"/>
                  <a:gd name="T23" fmla="*/ 6350 h 37"/>
                  <a:gd name="T24" fmla="*/ 31750 w 27"/>
                  <a:gd name="T25" fmla="*/ 6350 h 37"/>
                  <a:gd name="T26" fmla="*/ 38100 w 27"/>
                  <a:gd name="T27" fmla="*/ 11112 h 37"/>
                  <a:gd name="T28" fmla="*/ 38100 w 27"/>
                  <a:gd name="T29" fmla="*/ 11112 h 37"/>
                  <a:gd name="T30" fmla="*/ 42862 w 27"/>
                  <a:gd name="T31" fmla="*/ 15875 h 37"/>
                  <a:gd name="T32" fmla="*/ 42862 w 27"/>
                  <a:gd name="T33" fmla="*/ 22224 h 37"/>
                  <a:gd name="T34" fmla="*/ 42862 w 27"/>
                  <a:gd name="T35" fmla="*/ 26987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7"/>
                  <a:gd name="T56" fmla="*/ 27 w 27"/>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7" extrusionOk="0">
                    <a:moveTo>
                      <a:pt x="27" y="17"/>
                    </a:moveTo>
                    <a:lnTo>
                      <a:pt x="0" y="17"/>
                    </a:lnTo>
                    <a:lnTo>
                      <a:pt x="0" y="14"/>
                    </a:lnTo>
                    <a:lnTo>
                      <a:pt x="0" y="10"/>
                    </a:lnTo>
                    <a:lnTo>
                      <a:pt x="3" y="7"/>
                    </a:lnTo>
                    <a:lnTo>
                      <a:pt x="7" y="4"/>
                    </a:lnTo>
                    <a:lnTo>
                      <a:pt x="10" y="4"/>
                    </a:lnTo>
                    <a:lnTo>
                      <a:pt x="13" y="0"/>
                    </a:lnTo>
                    <a:lnTo>
                      <a:pt x="17" y="4"/>
                    </a:lnTo>
                    <a:lnTo>
                      <a:pt x="20" y="4"/>
                    </a:lnTo>
                    <a:lnTo>
                      <a:pt x="24" y="7"/>
                    </a:lnTo>
                    <a:lnTo>
                      <a:pt x="27" y="10"/>
                    </a:lnTo>
                    <a:lnTo>
                      <a:pt x="27" y="14"/>
                    </a:lnTo>
                    <a:lnTo>
                      <a:pt x="27" y="1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48" name="Shape 1558"/>
              <p:cNvSpPr>
                <a:spLocks/>
              </p:cNvSpPr>
              <p:nvPr/>
            </p:nvSpPr>
            <p:spPr bwMode="auto">
              <a:xfrm>
                <a:off x="4454525" y="3687762"/>
                <a:ext cx="42862" cy="53975"/>
              </a:xfrm>
              <a:custGeom>
                <a:avLst/>
                <a:gdLst>
                  <a:gd name="T0" fmla="*/ 42862 w 27"/>
                  <a:gd name="T1" fmla="*/ 22225 h 34"/>
                  <a:gd name="T2" fmla="*/ 0 w 27"/>
                  <a:gd name="T3" fmla="*/ 22225 h 34"/>
                  <a:gd name="T4" fmla="*/ 0 w 27"/>
                  <a:gd name="T5" fmla="*/ 17463 h 34"/>
                  <a:gd name="T6" fmla="*/ 0 w 27"/>
                  <a:gd name="T7" fmla="*/ 11113 h 34"/>
                  <a:gd name="T8" fmla="*/ 4762 w 27"/>
                  <a:gd name="T9" fmla="*/ 6350 h 34"/>
                  <a:gd name="T10" fmla="*/ 4762 w 27"/>
                  <a:gd name="T11" fmla="*/ 6350 h 34"/>
                  <a:gd name="T12" fmla="*/ 11112 w 27"/>
                  <a:gd name="T13" fmla="*/ 0 h 34"/>
                  <a:gd name="T14" fmla="*/ 11112 w 27"/>
                  <a:gd name="T15" fmla="*/ 0 h 34"/>
                  <a:gd name="T16" fmla="*/ 15875 w 27"/>
                  <a:gd name="T17" fmla="*/ 0 h 34"/>
                  <a:gd name="T18" fmla="*/ 20637 w 27"/>
                  <a:gd name="T19" fmla="*/ 0 h 34"/>
                  <a:gd name="T20" fmla="*/ 26987 w 27"/>
                  <a:gd name="T21" fmla="*/ 0 h 34"/>
                  <a:gd name="T22" fmla="*/ 31750 w 27"/>
                  <a:gd name="T23" fmla="*/ 0 h 34"/>
                  <a:gd name="T24" fmla="*/ 31750 w 27"/>
                  <a:gd name="T25" fmla="*/ 0 h 34"/>
                  <a:gd name="T26" fmla="*/ 38100 w 27"/>
                  <a:gd name="T27" fmla="*/ 6350 h 34"/>
                  <a:gd name="T28" fmla="*/ 38100 w 27"/>
                  <a:gd name="T29" fmla="*/ 6350 h 34"/>
                  <a:gd name="T30" fmla="*/ 42862 w 27"/>
                  <a:gd name="T31" fmla="*/ 11113 h 34"/>
                  <a:gd name="T32" fmla="*/ 42862 w 27"/>
                  <a:gd name="T33" fmla="*/ 17463 h 34"/>
                  <a:gd name="T34" fmla="*/ 42862 w 27"/>
                  <a:gd name="T35" fmla="*/ 22225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4"/>
                  <a:gd name="T56" fmla="*/ 27 w 27"/>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4" extrusionOk="0">
                    <a:moveTo>
                      <a:pt x="27" y="14"/>
                    </a:moveTo>
                    <a:lnTo>
                      <a:pt x="0" y="14"/>
                    </a:lnTo>
                    <a:lnTo>
                      <a:pt x="0" y="11"/>
                    </a:lnTo>
                    <a:lnTo>
                      <a:pt x="0" y="7"/>
                    </a:lnTo>
                    <a:lnTo>
                      <a:pt x="3" y="4"/>
                    </a:lnTo>
                    <a:lnTo>
                      <a:pt x="7" y="0"/>
                    </a:lnTo>
                    <a:lnTo>
                      <a:pt x="10" y="0"/>
                    </a:lnTo>
                    <a:lnTo>
                      <a:pt x="13" y="0"/>
                    </a:lnTo>
                    <a:lnTo>
                      <a:pt x="17" y="0"/>
                    </a:lnTo>
                    <a:lnTo>
                      <a:pt x="20" y="0"/>
                    </a:lnTo>
                    <a:lnTo>
                      <a:pt x="24" y="4"/>
                    </a:lnTo>
                    <a:lnTo>
                      <a:pt x="27" y="7"/>
                    </a:lnTo>
                    <a:lnTo>
                      <a:pt x="27" y="11"/>
                    </a:lnTo>
                    <a:lnTo>
                      <a:pt x="27" y="1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49" name="Shape 1559"/>
              <p:cNvSpPr>
                <a:spLocks/>
              </p:cNvSpPr>
              <p:nvPr/>
            </p:nvSpPr>
            <p:spPr bwMode="auto">
              <a:xfrm>
                <a:off x="4454525" y="3698875"/>
                <a:ext cx="42862" cy="53975"/>
              </a:xfrm>
              <a:custGeom>
                <a:avLst/>
                <a:gdLst>
                  <a:gd name="T0" fmla="*/ 42862 w 27"/>
                  <a:gd name="T1" fmla="*/ 22225 h 34"/>
                  <a:gd name="T2" fmla="*/ 0 w 27"/>
                  <a:gd name="T3" fmla="*/ 22225 h 34"/>
                  <a:gd name="T4" fmla="*/ 0 w 27"/>
                  <a:gd name="T5" fmla="*/ 15875 h 34"/>
                  <a:gd name="T6" fmla="*/ 0 w 27"/>
                  <a:gd name="T7" fmla="*/ 11113 h 34"/>
                  <a:gd name="T8" fmla="*/ 4762 w 27"/>
                  <a:gd name="T9" fmla="*/ 11113 h 34"/>
                  <a:gd name="T10" fmla="*/ 4762 w 27"/>
                  <a:gd name="T11" fmla="*/ 6350 h 34"/>
                  <a:gd name="T12" fmla="*/ 11112 w 27"/>
                  <a:gd name="T13" fmla="*/ 6350 h 34"/>
                  <a:gd name="T14" fmla="*/ 11112 w 27"/>
                  <a:gd name="T15" fmla="*/ 0 h 34"/>
                  <a:gd name="T16" fmla="*/ 15875 w 27"/>
                  <a:gd name="T17" fmla="*/ 0 h 34"/>
                  <a:gd name="T18" fmla="*/ 20637 w 27"/>
                  <a:gd name="T19" fmla="*/ 0 h 34"/>
                  <a:gd name="T20" fmla="*/ 26987 w 27"/>
                  <a:gd name="T21" fmla="*/ 0 h 34"/>
                  <a:gd name="T22" fmla="*/ 31750 w 27"/>
                  <a:gd name="T23" fmla="*/ 0 h 34"/>
                  <a:gd name="T24" fmla="*/ 31750 w 27"/>
                  <a:gd name="T25" fmla="*/ 6350 h 34"/>
                  <a:gd name="T26" fmla="*/ 38100 w 27"/>
                  <a:gd name="T27" fmla="*/ 6350 h 34"/>
                  <a:gd name="T28" fmla="*/ 38100 w 27"/>
                  <a:gd name="T29" fmla="*/ 11113 h 34"/>
                  <a:gd name="T30" fmla="*/ 42862 w 27"/>
                  <a:gd name="T31" fmla="*/ 11113 h 34"/>
                  <a:gd name="T32" fmla="*/ 42862 w 27"/>
                  <a:gd name="T33" fmla="*/ 15875 h 34"/>
                  <a:gd name="T34" fmla="*/ 42862 w 27"/>
                  <a:gd name="T35" fmla="*/ 22225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4"/>
                  <a:gd name="T56" fmla="*/ 27 w 27"/>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4" extrusionOk="0">
                    <a:moveTo>
                      <a:pt x="27" y="14"/>
                    </a:moveTo>
                    <a:lnTo>
                      <a:pt x="0" y="14"/>
                    </a:lnTo>
                    <a:lnTo>
                      <a:pt x="0" y="10"/>
                    </a:lnTo>
                    <a:lnTo>
                      <a:pt x="0" y="7"/>
                    </a:lnTo>
                    <a:lnTo>
                      <a:pt x="3" y="7"/>
                    </a:lnTo>
                    <a:lnTo>
                      <a:pt x="3" y="4"/>
                    </a:lnTo>
                    <a:lnTo>
                      <a:pt x="7" y="4"/>
                    </a:lnTo>
                    <a:lnTo>
                      <a:pt x="7" y="0"/>
                    </a:lnTo>
                    <a:lnTo>
                      <a:pt x="10" y="0"/>
                    </a:lnTo>
                    <a:lnTo>
                      <a:pt x="13" y="0"/>
                    </a:lnTo>
                    <a:lnTo>
                      <a:pt x="17" y="0"/>
                    </a:lnTo>
                    <a:lnTo>
                      <a:pt x="20" y="0"/>
                    </a:lnTo>
                    <a:lnTo>
                      <a:pt x="20" y="4"/>
                    </a:lnTo>
                    <a:lnTo>
                      <a:pt x="24" y="4"/>
                    </a:lnTo>
                    <a:lnTo>
                      <a:pt x="24" y="7"/>
                    </a:lnTo>
                    <a:lnTo>
                      <a:pt x="27" y="7"/>
                    </a:lnTo>
                    <a:lnTo>
                      <a:pt x="27" y="10"/>
                    </a:lnTo>
                    <a:lnTo>
                      <a:pt x="27" y="1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50" name="Shape 1560"/>
              <p:cNvSpPr>
                <a:spLocks/>
              </p:cNvSpPr>
              <p:nvPr/>
            </p:nvSpPr>
            <p:spPr bwMode="auto">
              <a:xfrm>
                <a:off x="4454525" y="3709987"/>
                <a:ext cx="42862" cy="53975"/>
              </a:xfrm>
              <a:custGeom>
                <a:avLst/>
                <a:gdLst>
                  <a:gd name="T0" fmla="*/ 42862 w 27"/>
                  <a:gd name="T1" fmla="*/ 20638 h 34"/>
                  <a:gd name="T2" fmla="*/ 0 w 27"/>
                  <a:gd name="T3" fmla="*/ 20638 h 34"/>
                  <a:gd name="T4" fmla="*/ 0 w 27"/>
                  <a:gd name="T5" fmla="*/ 15875 h 34"/>
                  <a:gd name="T6" fmla="*/ 0 w 27"/>
                  <a:gd name="T7" fmla="*/ 15875 h 34"/>
                  <a:gd name="T8" fmla="*/ 4762 w 27"/>
                  <a:gd name="T9" fmla="*/ 11113 h 34"/>
                  <a:gd name="T10" fmla="*/ 4762 w 27"/>
                  <a:gd name="T11" fmla="*/ 4763 h 34"/>
                  <a:gd name="T12" fmla="*/ 11112 w 27"/>
                  <a:gd name="T13" fmla="*/ 4763 h 34"/>
                  <a:gd name="T14" fmla="*/ 11112 w 27"/>
                  <a:gd name="T15" fmla="*/ 0 h 34"/>
                  <a:gd name="T16" fmla="*/ 15875 w 27"/>
                  <a:gd name="T17" fmla="*/ 0 h 34"/>
                  <a:gd name="T18" fmla="*/ 20637 w 27"/>
                  <a:gd name="T19" fmla="*/ 0 h 34"/>
                  <a:gd name="T20" fmla="*/ 26987 w 27"/>
                  <a:gd name="T21" fmla="*/ 0 h 34"/>
                  <a:gd name="T22" fmla="*/ 31750 w 27"/>
                  <a:gd name="T23" fmla="*/ 0 h 34"/>
                  <a:gd name="T24" fmla="*/ 31750 w 27"/>
                  <a:gd name="T25" fmla="*/ 4763 h 34"/>
                  <a:gd name="T26" fmla="*/ 38100 w 27"/>
                  <a:gd name="T27" fmla="*/ 4763 h 34"/>
                  <a:gd name="T28" fmla="*/ 38100 w 27"/>
                  <a:gd name="T29" fmla="*/ 11113 h 34"/>
                  <a:gd name="T30" fmla="*/ 42862 w 27"/>
                  <a:gd name="T31" fmla="*/ 15875 h 34"/>
                  <a:gd name="T32" fmla="*/ 42862 w 27"/>
                  <a:gd name="T33" fmla="*/ 15875 h 34"/>
                  <a:gd name="T34" fmla="*/ 42862 w 27"/>
                  <a:gd name="T35" fmla="*/ 20638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4"/>
                  <a:gd name="T56" fmla="*/ 27 w 27"/>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4" extrusionOk="0">
                    <a:moveTo>
                      <a:pt x="27" y="13"/>
                    </a:moveTo>
                    <a:lnTo>
                      <a:pt x="0" y="13"/>
                    </a:lnTo>
                    <a:lnTo>
                      <a:pt x="0" y="10"/>
                    </a:lnTo>
                    <a:lnTo>
                      <a:pt x="3" y="7"/>
                    </a:lnTo>
                    <a:lnTo>
                      <a:pt x="3" y="3"/>
                    </a:lnTo>
                    <a:lnTo>
                      <a:pt x="7" y="3"/>
                    </a:lnTo>
                    <a:lnTo>
                      <a:pt x="7" y="0"/>
                    </a:lnTo>
                    <a:lnTo>
                      <a:pt x="10" y="0"/>
                    </a:lnTo>
                    <a:lnTo>
                      <a:pt x="13" y="0"/>
                    </a:lnTo>
                    <a:lnTo>
                      <a:pt x="17" y="0"/>
                    </a:lnTo>
                    <a:lnTo>
                      <a:pt x="20" y="0"/>
                    </a:lnTo>
                    <a:lnTo>
                      <a:pt x="20" y="3"/>
                    </a:lnTo>
                    <a:lnTo>
                      <a:pt x="24" y="3"/>
                    </a:lnTo>
                    <a:lnTo>
                      <a:pt x="24" y="7"/>
                    </a:lnTo>
                    <a:lnTo>
                      <a:pt x="27" y="10"/>
                    </a:lnTo>
                    <a:lnTo>
                      <a:pt x="27" y="1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51" name="Shape 1561"/>
              <p:cNvSpPr>
                <a:spLocks/>
              </p:cNvSpPr>
              <p:nvPr/>
            </p:nvSpPr>
            <p:spPr bwMode="auto">
              <a:xfrm>
                <a:off x="4454525" y="3721100"/>
                <a:ext cx="42862" cy="58736"/>
              </a:xfrm>
              <a:custGeom>
                <a:avLst/>
                <a:gdLst>
                  <a:gd name="T0" fmla="*/ 42862 w 27"/>
                  <a:gd name="T1" fmla="*/ 20637 h 37"/>
                  <a:gd name="T2" fmla="*/ 0 w 27"/>
                  <a:gd name="T3" fmla="*/ 20637 h 37"/>
                  <a:gd name="T4" fmla="*/ 0 w 27"/>
                  <a:gd name="T5" fmla="*/ 15875 h 37"/>
                  <a:gd name="T6" fmla="*/ 0 w 27"/>
                  <a:gd name="T7" fmla="*/ 15875 h 37"/>
                  <a:gd name="T8" fmla="*/ 4762 w 27"/>
                  <a:gd name="T9" fmla="*/ 9525 h 37"/>
                  <a:gd name="T10" fmla="*/ 4762 w 27"/>
                  <a:gd name="T11" fmla="*/ 4762 h 37"/>
                  <a:gd name="T12" fmla="*/ 11112 w 27"/>
                  <a:gd name="T13" fmla="*/ 4762 h 37"/>
                  <a:gd name="T14" fmla="*/ 11112 w 27"/>
                  <a:gd name="T15" fmla="*/ 0 h 37"/>
                  <a:gd name="T16" fmla="*/ 15875 w 27"/>
                  <a:gd name="T17" fmla="*/ 0 h 37"/>
                  <a:gd name="T18" fmla="*/ 20637 w 27"/>
                  <a:gd name="T19" fmla="*/ 0 h 37"/>
                  <a:gd name="T20" fmla="*/ 26987 w 27"/>
                  <a:gd name="T21" fmla="*/ 0 h 37"/>
                  <a:gd name="T22" fmla="*/ 31750 w 27"/>
                  <a:gd name="T23" fmla="*/ 0 h 37"/>
                  <a:gd name="T24" fmla="*/ 31750 w 27"/>
                  <a:gd name="T25" fmla="*/ 4762 h 37"/>
                  <a:gd name="T26" fmla="*/ 38100 w 27"/>
                  <a:gd name="T27" fmla="*/ 4762 h 37"/>
                  <a:gd name="T28" fmla="*/ 38100 w 27"/>
                  <a:gd name="T29" fmla="*/ 9525 h 37"/>
                  <a:gd name="T30" fmla="*/ 42862 w 27"/>
                  <a:gd name="T31" fmla="*/ 15875 h 37"/>
                  <a:gd name="T32" fmla="*/ 42862 w 27"/>
                  <a:gd name="T33" fmla="*/ 15875 h 37"/>
                  <a:gd name="T34" fmla="*/ 42862 w 27"/>
                  <a:gd name="T35" fmla="*/ 20637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7"/>
                  <a:gd name="T56" fmla="*/ 27 w 27"/>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7" extrusionOk="0">
                    <a:moveTo>
                      <a:pt x="27" y="13"/>
                    </a:moveTo>
                    <a:lnTo>
                      <a:pt x="0" y="13"/>
                    </a:lnTo>
                    <a:lnTo>
                      <a:pt x="0" y="10"/>
                    </a:lnTo>
                    <a:lnTo>
                      <a:pt x="3" y="6"/>
                    </a:lnTo>
                    <a:lnTo>
                      <a:pt x="3" y="3"/>
                    </a:lnTo>
                    <a:lnTo>
                      <a:pt x="7" y="3"/>
                    </a:lnTo>
                    <a:lnTo>
                      <a:pt x="7" y="0"/>
                    </a:lnTo>
                    <a:lnTo>
                      <a:pt x="10" y="0"/>
                    </a:lnTo>
                    <a:lnTo>
                      <a:pt x="13" y="0"/>
                    </a:lnTo>
                    <a:lnTo>
                      <a:pt x="17" y="0"/>
                    </a:lnTo>
                    <a:lnTo>
                      <a:pt x="20" y="0"/>
                    </a:lnTo>
                    <a:lnTo>
                      <a:pt x="20" y="3"/>
                    </a:lnTo>
                    <a:lnTo>
                      <a:pt x="24" y="3"/>
                    </a:lnTo>
                    <a:lnTo>
                      <a:pt x="24" y="6"/>
                    </a:lnTo>
                    <a:lnTo>
                      <a:pt x="27" y="10"/>
                    </a:lnTo>
                    <a:lnTo>
                      <a:pt x="27" y="1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52" name="Shape 1562"/>
              <p:cNvSpPr>
                <a:spLocks/>
              </p:cNvSpPr>
              <p:nvPr/>
            </p:nvSpPr>
            <p:spPr bwMode="auto">
              <a:xfrm>
                <a:off x="4454525" y="3736975"/>
                <a:ext cx="42862" cy="52386"/>
              </a:xfrm>
              <a:custGeom>
                <a:avLst/>
                <a:gdLst>
                  <a:gd name="T0" fmla="*/ 42862 w 27"/>
                  <a:gd name="T1" fmla="*/ 20637 h 33"/>
                  <a:gd name="T2" fmla="*/ 0 w 27"/>
                  <a:gd name="T3" fmla="*/ 20637 h 33"/>
                  <a:gd name="T4" fmla="*/ 0 w 27"/>
                  <a:gd name="T5" fmla="*/ 15875 h 33"/>
                  <a:gd name="T6" fmla="*/ 0 w 27"/>
                  <a:gd name="T7" fmla="*/ 9525 h 33"/>
                  <a:gd name="T8" fmla="*/ 4762 w 27"/>
                  <a:gd name="T9" fmla="*/ 4762 h 33"/>
                  <a:gd name="T10" fmla="*/ 4762 w 27"/>
                  <a:gd name="T11" fmla="*/ 4762 h 33"/>
                  <a:gd name="T12" fmla="*/ 11112 w 27"/>
                  <a:gd name="T13" fmla="*/ 0 h 33"/>
                  <a:gd name="T14" fmla="*/ 11112 w 27"/>
                  <a:gd name="T15" fmla="*/ 0 h 33"/>
                  <a:gd name="T16" fmla="*/ 15875 w 27"/>
                  <a:gd name="T17" fmla="*/ 0 h 33"/>
                  <a:gd name="T18" fmla="*/ 20637 w 27"/>
                  <a:gd name="T19" fmla="*/ 0 h 33"/>
                  <a:gd name="T20" fmla="*/ 26987 w 27"/>
                  <a:gd name="T21" fmla="*/ 0 h 33"/>
                  <a:gd name="T22" fmla="*/ 31750 w 27"/>
                  <a:gd name="T23" fmla="*/ 0 h 33"/>
                  <a:gd name="T24" fmla="*/ 31750 w 27"/>
                  <a:gd name="T25" fmla="*/ 0 h 33"/>
                  <a:gd name="T26" fmla="*/ 38100 w 27"/>
                  <a:gd name="T27" fmla="*/ 4762 h 33"/>
                  <a:gd name="T28" fmla="*/ 38100 w 27"/>
                  <a:gd name="T29" fmla="*/ 4762 h 33"/>
                  <a:gd name="T30" fmla="*/ 42862 w 27"/>
                  <a:gd name="T31" fmla="*/ 9525 h 33"/>
                  <a:gd name="T32" fmla="*/ 42862 w 27"/>
                  <a:gd name="T33" fmla="*/ 15875 h 33"/>
                  <a:gd name="T34" fmla="*/ 42862 w 27"/>
                  <a:gd name="T35" fmla="*/ 20637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3"/>
                  <a:gd name="T56" fmla="*/ 27 w 27"/>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3" extrusionOk="0">
                    <a:moveTo>
                      <a:pt x="27" y="13"/>
                    </a:moveTo>
                    <a:lnTo>
                      <a:pt x="0" y="13"/>
                    </a:lnTo>
                    <a:lnTo>
                      <a:pt x="0" y="10"/>
                    </a:lnTo>
                    <a:lnTo>
                      <a:pt x="0" y="6"/>
                    </a:lnTo>
                    <a:lnTo>
                      <a:pt x="3" y="3"/>
                    </a:lnTo>
                    <a:lnTo>
                      <a:pt x="7" y="0"/>
                    </a:lnTo>
                    <a:lnTo>
                      <a:pt x="10" y="0"/>
                    </a:lnTo>
                    <a:lnTo>
                      <a:pt x="13" y="0"/>
                    </a:lnTo>
                    <a:lnTo>
                      <a:pt x="17" y="0"/>
                    </a:lnTo>
                    <a:lnTo>
                      <a:pt x="20" y="0"/>
                    </a:lnTo>
                    <a:lnTo>
                      <a:pt x="24" y="3"/>
                    </a:lnTo>
                    <a:lnTo>
                      <a:pt x="27" y="6"/>
                    </a:lnTo>
                    <a:lnTo>
                      <a:pt x="27" y="10"/>
                    </a:lnTo>
                    <a:lnTo>
                      <a:pt x="27" y="1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53" name="Shape 1563"/>
              <p:cNvSpPr>
                <a:spLocks/>
              </p:cNvSpPr>
              <p:nvPr/>
            </p:nvSpPr>
            <p:spPr bwMode="auto">
              <a:xfrm>
                <a:off x="4454525" y="3746500"/>
                <a:ext cx="42862" cy="53975"/>
              </a:xfrm>
              <a:custGeom>
                <a:avLst/>
                <a:gdLst>
                  <a:gd name="T0" fmla="*/ 42862 w 27"/>
                  <a:gd name="T1" fmla="*/ 22225 h 34"/>
                  <a:gd name="T2" fmla="*/ 0 w 27"/>
                  <a:gd name="T3" fmla="*/ 22225 h 34"/>
                  <a:gd name="T4" fmla="*/ 0 w 27"/>
                  <a:gd name="T5" fmla="*/ 17463 h 34"/>
                  <a:gd name="T6" fmla="*/ 0 w 27"/>
                  <a:gd name="T7" fmla="*/ 11113 h 34"/>
                  <a:gd name="T8" fmla="*/ 4762 w 27"/>
                  <a:gd name="T9" fmla="*/ 6350 h 34"/>
                  <a:gd name="T10" fmla="*/ 4762 w 27"/>
                  <a:gd name="T11" fmla="*/ 6350 h 34"/>
                  <a:gd name="T12" fmla="*/ 11112 w 27"/>
                  <a:gd name="T13" fmla="*/ 0 h 34"/>
                  <a:gd name="T14" fmla="*/ 11112 w 27"/>
                  <a:gd name="T15" fmla="*/ 0 h 34"/>
                  <a:gd name="T16" fmla="*/ 15875 w 27"/>
                  <a:gd name="T17" fmla="*/ 0 h 34"/>
                  <a:gd name="T18" fmla="*/ 20637 w 27"/>
                  <a:gd name="T19" fmla="*/ 0 h 34"/>
                  <a:gd name="T20" fmla="*/ 26987 w 27"/>
                  <a:gd name="T21" fmla="*/ 0 h 34"/>
                  <a:gd name="T22" fmla="*/ 31750 w 27"/>
                  <a:gd name="T23" fmla="*/ 0 h 34"/>
                  <a:gd name="T24" fmla="*/ 31750 w 27"/>
                  <a:gd name="T25" fmla="*/ 0 h 34"/>
                  <a:gd name="T26" fmla="*/ 38100 w 27"/>
                  <a:gd name="T27" fmla="*/ 6350 h 34"/>
                  <a:gd name="T28" fmla="*/ 38100 w 27"/>
                  <a:gd name="T29" fmla="*/ 6350 h 34"/>
                  <a:gd name="T30" fmla="*/ 42862 w 27"/>
                  <a:gd name="T31" fmla="*/ 11113 h 34"/>
                  <a:gd name="T32" fmla="*/ 42862 w 27"/>
                  <a:gd name="T33" fmla="*/ 17463 h 34"/>
                  <a:gd name="T34" fmla="*/ 42862 w 27"/>
                  <a:gd name="T35" fmla="*/ 22225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4"/>
                  <a:gd name="T56" fmla="*/ 27 w 27"/>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4" extrusionOk="0">
                    <a:moveTo>
                      <a:pt x="27" y="14"/>
                    </a:moveTo>
                    <a:lnTo>
                      <a:pt x="0" y="14"/>
                    </a:lnTo>
                    <a:lnTo>
                      <a:pt x="0" y="11"/>
                    </a:lnTo>
                    <a:lnTo>
                      <a:pt x="0" y="7"/>
                    </a:lnTo>
                    <a:lnTo>
                      <a:pt x="3" y="4"/>
                    </a:lnTo>
                    <a:lnTo>
                      <a:pt x="7" y="0"/>
                    </a:lnTo>
                    <a:lnTo>
                      <a:pt x="10" y="0"/>
                    </a:lnTo>
                    <a:lnTo>
                      <a:pt x="13" y="0"/>
                    </a:lnTo>
                    <a:lnTo>
                      <a:pt x="17" y="0"/>
                    </a:lnTo>
                    <a:lnTo>
                      <a:pt x="20" y="0"/>
                    </a:lnTo>
                    <a:lnTo>
                      <a:pt x="24" y="4"/>
                    </a:lnTo>
                    <a:lnTo>
                      <a:pt x="27" y="7"/>
                    </a:lnTo>
                    <a:lnTo>
                      <a:pt x="27" y="11"/>
                    </a:lnTo>
                    <a:lnTo>
                      <a:pt x="27" y="1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54" name="Shape 1564"/>
              <p:cNvSpPr>
                <a:spLocks/>
              </p:cNvSpPr>
              <p:nvPr/>
            </p:nvSpPr>
            <p:spPr bwMode="auto">
              <a:xfrm>
                <a:off x="4454525" y="3757612"/>
                <a:ext cx="42862" cy="53975"/>
              </a:xfrm>
              <a:custGeom>
                <a:avLst/>
                <a:gdLst>
                  <a:gd name="T0" fmla="*/ 42862 w 27"/>
                  <a:gd name="T1" fmla="*/ 22225 h 34"/>
                  <a:gd name="T2" fmla="*/ 0 w 27"/>
                  <a:gd name="T3" fmla="*/ 22225 h 34"/>
                  <a:gd name="T4" fmla="*/ 0 w 27"/>
                  <a:gd name="T5" fmla="*/ 15875 h 34"/>
                  <a:gd name="T6" fmla="*/ 0 w 27"/>
                  <a:gd name="T7" fmla="*/ 11113 h 34"/>
                  <a:gd name="T8" fmla="*/ 4762 w 27"/>
                  <a:gd name="T9" fmla="*/ 11113 h 34"/>
                  <a:gd name="T10" fmla="*/ 4762 w 27"/>
                  <a:gd name="T11" fmla="*/ 6350 h 34"/>
                  <a:gd name="T12" fmla="*/ 11112 w 27"/>
                  <a:gd name="T13" fmla="*/ 0 h 34"/>
                  <a:gd name="T14" fmla="*/ 11112 w 27"/>
                  <a:gd name="T15" fmla="*/ 0 h 34"/>
                  <a:gd name="T16" fmla="*/ 15875 w 27"/>
                  <a:gd name="T17" fmla="*/ 0 h 34"/>
                  <a:gd name="T18" fmla="*/ 20637 w 27"/>
                  <a:gd name="T19" fmla="*/ 0 h 34"/>
                  <a:gd name="T20" fmla="*/ 26987 w 27"/>
                  <a:gd name="T21" fmla="*/ 0 h 34"/>
                  <a:gd name="T22" fmla="*/ 31750 w 27"/>
                  <a:gd name="T23" fmla="*/ 0 h 34"/>
                  <a:gd name="T24" fmla="*/ 31750 w 27"/>
                  <a:gd name="T25" fmla="*/ 0 h 34"/>
                  <a:gd name="T26" fmla="*/ 38100 w 27"/>
                  <a:gd name="T27" fmla="*/ 6350 h 34"/>
                  <a:gd name="T28" fmla="*/ 38100 w 27"/>
                  <a:gd name="T29" fmla="*/ 11113 h 34"/>
                  <a:gd name="T30" fmla="*/ 42862 w 27"/>
                  <a:gd name="T31" fmla="*/ 11113 h 34"/>
                  <a:gd name="T32" fmla="*/ 42862 w 27"/>
                  <a:gd name="T33" fmla="*/ 15875 h 34"/>
                  <a:gd name="T34" fmla="*/ 42862 w 27"/>
                  <a:gd name="T35" fmla="*/ 22225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4"/>
                  <a:gd name="T56" fmla="*/ 27 w 27"/>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4" extrusionOk="0">
                    <a:moveTo>
                      <a:pt x="27" y="14"/>
                    </a:moveTo>
                    <a:lnTo>
                      <a:pt x="0" y="14"/>
                    </a:lnTo>
                    <a:lnTo>
                      <a:pt x="0" y="10"/>
                    </a:lnTo>
                    <a:lnTo>
                      <a:pt x="0" y="7"/>
                    </a:lnTo>
                    <a:lnTo>
                      <a:pt x="3" y="7"/>
                    </a:lnTo>
                    <a:lnTo>
                      <a:pt x="3" y="4"/>
                    </a:lnTo>
                    <a:lnTo>
                      <a:pt x="7" y="0"/>
                    </a:lnTo>
                    <a:lnTo>
                      <a:pt x="10" y="0"/>
                    </a:lnTo>
                    <a:lnTo>
                      <a:pt x="13" y="0"/>
                    </a:lnTo>
                    <a:lnTo>
                      <a:pt x="17" y="0"/>
                    </a:lnTo>
                    <a:lnTo>
                      <a:pt x="20" y="0"/>
                    </a:lnTo>
                    <a:lnTo>
                      <a:pt x="24" y="4"/>
                    </a:lnTo>
                    <a:lnTo>
                      <a:pt x="24" y="7"/>
                    </a:lnTo>
                    <a:lnTo>
                      <a:pt x="27" y="7"/>
                    </a:lnTo>
                    <a:lnTo>
                      <a:pt x="27" y="10"/>
                    </a:lnTo>
                    <a:lnTo>
                      <a:pt x="27" y="1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55" name="Shape 1565"/>
              <p:cNvSpPr>
                <a:spLocks/>
              </p:cNvSpPr>
              <p:nvPr/>
            </p:nvSpPr>
            <p:spPr bwMode="auto">
              <a:xfrm>
                <a:off x="4454525" y="3768725"/>
                <a:ext cx="42862" cy="58736"/>
              </a:xfrm>
              <a:custGeom>
                <a:avLst/>
                <a:gdLst>
                  <a:gd name="T0" fmla="*/ 42862 w 27"/>
                  <a:gd name="T1" fmla="*/ 20637 h 37"/>
                  <a:gd name="T2" fmla="*/ 0 w 27"/>
                  <a:gd name="T3" fmla="*/ 20637 h 37"/>
                  <a:gd name="T4" fmla="*/ 0 w 27"/>
                  <a:gd name="T5" fmla="*/ 15875 h 37"/>
                  <a:gd name="T6" fmla="*/ 0 w 27"/>
                  <a:gd name="T7" fmla="*/ 15875 h 37"/>
                  <a:gd name="T8" fmla="*/ 4762 w 27"/>
                  <a:gd name="T9" fmla="*/ 11112 h 37"/>
                  <a:gd name="T10" fmla="*/ 4762 w 27"/>
                  <a:gd name="T11" fmla="*/ 4762 h 37"/>
                  <a:gd name="T12" fmla="*/ 11112 w 27"/>
                  <a:gd name="T13" fmla="*/ 4762 h 37"/>
                  <a:gd name="T14" fmla="*/ 11112 w 27"/>
                  <a:gd name="T15" fmla="*/ 0 h 37"/>
                  <a:gd name="T16" fmla="*/ 15875 w 27"/>
                  <a:gd name="T17" fmla="*/ 0 h 37"/>
                  <a:gd name="T18" fmla="*/ 20637 w 27"/>
                  <a:gd name="T19" fmla="*/ 0 h 37"/>
                  <a:gd name="T20" fmla="*/ 26987 w 27"/>
                  <a:gd name="T21" fmla="*/ 0 h 37"/>
                  <a:gd name="T22" fmla="*/ 31750 w 27"/>
                  <a:gd name="T23" fmla="*/ 0 h 37"/>
                  <a:gd name="T24" fmla="*/ 31750 w 27"/>
                  <a:gd name="T25" fmla="*/ 4762 h 37"/>
                  <a:gd name="T26" fmla="*/ 38100 w 27"/>
                  <a:gd name="T27" fmla="*/ 4762 h 37"/>
                  <a:gd name="T28" fmla="*/ 38100 w 27"/>
                  <a:gd name="T29" fmla="*/ 11112 h 37"/>
                  <a:gd name="T30" fmla="*/ 42862 w 27"/>
                  <a:gd name="T31" fmla="*/ 15875 h 37"/>
                  <a:gd name="T32" fmla="*/ 42862 w 27"/>
                  <a:gd name="T33" fmla="*/ 15875 h 37"/>
                  <a:gd name="T34" fmla="*/ 42862 w 27"/>
                  <a:gd name="T35" fmla="*/ 20637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7"/>
                  <a:gd name="T56" fmla="*/ 27 w 27"/>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7" extrusionOk="0">
                    <a:moveTo>
                      <a:pt x="27" y="13"/>
                    </a:moveTo>
                    <a:lnTo>
                      <a:pt x="0" y="13"/>
                    </a:lnTo>
                    <a:lnTo>
                      <a:pt x="0" y="10"/>
                    </a:lnTo>
                    <a:lnTo>
                      <a:pt x="3" y="7"/>
                    </a:lnTo>
                    <a:lnTo>
                      <a:pt x="3" y="3"/>
                    </a:lnTo>
                    <a:lnTo>
                      <a:pt x="7" y="3"/>
                    </a:lnTo>
                    <a:lnTo>
                      <a:pt x="7" y="0"/>
                    </a:lnTo>
                    <a:lnTo>
                      <a:pt x="10" y="0"/>
                    </a:lnTo>
                    <a:lnTo>
                      <a:pt x="13" y="0"/>
                    </a:lnTo>
                    <a:lnTo>
                      <a:pt x="17" y="0"/>
                    </a:lnTo>
                    <a:lnTo>
                      <a:pt x="20" y="0"/>
                    </a:lnTo>
                    <a:lnTo>
                      <a:pt x="20" y="3"/>
                    </a:lnTo>
                    <a:lnTo>
                      <a:pt x="24" y="3"/>
                    </a:lnTo>
                    <a:lnTo>
                      <a:pt x="24" y="7"/>
                    </a:lnTo>
                    <a:lnTo>
                      <a:pt x="27" y="10"/>
                    </a:lnTo>
                    <a:lnTo>
                      <a:pt x="27" y="1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56" name="Shape 1566"/>
              <p:cNvSpPr>
                <a:spLocks/>
              </p:cNvSpPr>
              <p:nvPr/>
            </p:nvSpPr>
            <p:spPr bwMode="auto">
              <a:xfrm>
                <a:off x="4454525" y="3779837"/>
                <a:ext cx="42862" cy="58736"/>
              </a:xfrm>
              <a:custGeom>
                <a:avLst/>
                <a:gdLst>
                  <a:gd name="T0" fmla="*/ 42862 w 27"/>
                  <a:gd name="T1" fmla="*/ 20637 h 37"/>
                  <a:gd name="T2" fmla="*/ 0 w 27"/>
                  <a:gd name="T3" fmla="*/ 20637 h 37"/>
                  <a:gd name="T4" fmla="*/ 0 w 27"/>
                  <a:gd name="T5" fmla="*/ 20637 h 37"/>
                  <a:gd name="T6" fmla="*/ 0 w 27"/>
                  <a:gd name="T7" fmla="*/ 15875 h 37"/>
                  <a:gd name="T8" fmla="*/ 4762 w 27"/>
                  <a:gd name="T9" fmla="*/ 9525 h 37"/>
                  <a:gd name="T10" fmla="*/ 4762 w 27"/>
                  <a:gd name="T11" fmla="*/ 4762 h 37"/>
                  <a:gd name="T12" fmla="*/ 11112 w 27"/>
                  <a:gd name="T13" fmla="*/ 4762 h 37"/>
                  <a:gd name="T14" fmla="*/ 11112 w 27"/>
                  <a:gd name="T15" fmla="*/ 4762 h 37"/>
                  <a:gd name="T16" fmla="*/ 15875 w 27"/>
                  <a:gd name="T17" fmla="*/ 0 h 37"/>
                  <a:gd name="T18" fmla="*/ 20637 w 27"/>
                  <a:gd name="T19" fmla="*/ 0 h 37"/>
                  <a:gd name="T20" fmla="*/ 26987 w 27"/>
                  <a:gd name="T21" fmla="*/ 0 h 37"/>
                  <a:gd name="T22" fmla="*/ 31750 w 27"/>
                  <a:gd name="T23" fmla="*/ 4762 h 37"/>
                  <a:gd name="T24" fmla="*/ 31750 w 27"/>
                  <a:gd name="T25" fmla="*/ 4762 h 37"/>
                  <a:gd name="T26" fmla="*/ 38100 w 27"/>
                  <a:gd name="T27" fmla="*/ 4762 h 37"/>
                  <a:gd name="T28" fmla="*/ 38100 w 27"/>
                  <a:gd name="T29" fmla="*/ 9525 h 37"/>
                  <a:gd name="T30" fmla="*/ 42862 w 27"/>
                  <a:gd name="T31" fmla="*/ 15875 h 37"/>
                  <a:gd name="T32" fmla="*/ 42862 w 27"/>
                  <a:gd name="T33" fmla="*/ 20637 h 37"/>
                  <a:gd name="T34" fmla="*/ 42862 w 27"/>
                  <a:gd name="T35" fmla="*/ 20637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7"/>
                  <a:gd name="T56" fmla="*/ 27 w 27"/>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7" extrusionOk="0">
                    <a:moveTo>
                      <a:pt x="27" y="13"/>
                    </a:moveTo>
                    <a:lnTo>
                      <a:pt x="0" y="13"/>
                    </a:lnTo>
                    <a:lnTo>
                      <a:pt x="0" y="10"/>
                    </a:lnTo>
                    <a:lnTo>
                      <a:pt x="3" y="6"/>
                    </a:lnTo>
                    <a:lnTo>
                      <a:pt x="3" y="3"/>
                    </a:lnTo>
                    <a:lnTo>
                      <a:pt x="7" y="3"/>
                    </a:lnTo>
                    <a:lnTo>
                      <a:pt x="10" y="0"/>
                    </a:lnTo>
                    <a:lnTo>
                      <a:pt x="13" y="0"/>
                    </a:lnTo>
                    <a:lnTo>
                      <a:pt x="17" y="0"/>
                    </a:lnTo>
                    <a:lnTo>
                      <a:pt x="20" y="3"/>
                    </a:lnTo>
                    <a:lnTo>
                      <a:pt x="24" y="3"/>
                    </a:lnTo>
                    <a:lnTo>
                      <a:pt x="24" y="6"/>
                    </a:lnTo>
                    <a:lnTo>
                      <a:pt x="27" y="10"/>
                    </a:lnTo>
                    <a:lnTo>
                      <a:pt x="27" y="1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57" name="Shape 1567"/>
              <p:cNvSpPr>
                <a:spLocks/>
              </p:cNvSpPr>
              <p:nvPr/>
            </p:nvSpPr>
            <p:spPr bwMode="auto">
              <a:xfrm>
                <a:off x="4454525" y="3789362"/>
                <a:ext cx="42862" cy="58736"/>
              </a:xfrm>
              <a:custGeom>
                <a:avLst/>
                <a:gdLst>
                  <a:gd name="T0" fmla="*/ 42862 w 27"/>
                  <a:gd name="T1" fmla="*/ 22224 h 37"/>
                  <a:gd name="T2" fmla="*/ 0 w 27"/>
                  <a:gd name="T3" fmla="*/ 22224 h 37"/>
                  <a:gd name="T4" fmla="*/ 0 w 27"/>
                  <a:gd name="T5" fmla="*/ 22224 h 37"/>
                  <a:gd name="T6" fmla="*/ 0 w 27"/>
                  <a:gd name="T7" fmla="*/ 15875 h 37"/>
                  <a:gd name="T8" fmla="*/ 4762 w 27"/>
                  <a:gd name="T9" fmla="*/ 11112 h 37"/>
                  <a:gd name="T10" fmla="*/ 4762 w 27"/>
                  <a:gd name="T11" fmla="*/ 11112 h 37"/>
                  <a:gd name="T12" fmla="*/ 11112 w 27"/>
                  <a:gd name="T13" fmla="*/ 6350 h 37"/>
                  <a:gd name="T14" fmla="*/ 11112 w 27"/>
                  <a:gd name="T15" fmla="*/ 6350 h 37"/>
                  <a:gd name="T16" fmla="*/ 15875 w 27"/>
                  <a:gd name="T17" fmla="*/ 0 h 37"/>
                  <a:gd name="T18" fmla="*/ 20637 w 27"/>
                  <a:gd name="T19" fmla="*/ 0 h 37"/>
                  <a:gd name="T20" fmla="*/ 26987 w 27"/>
                  <a:gd name="T21" fmla="*/ 0 h 37"/>
                  <a:gd name="T22" fmla="*/ 31750 w 27"/>
                  <a:gd name="T23" fmla="*/ 6350 h 37"/>
                  <a:gd name="T24" fmla="*/ 31750 w 27"/>
                  <a:gd name="T25" fmla="*/ 6350 h 37"/>
                  <a:gd name="T26" fmla="*/ 38100 w 27"/>
                  <a:gd name="T27" fmla="*/ 11112 h 37"/>
                  <a:gd name="T28" fmla="*/ 38100 w 27"/>
                  <a:gd name="T29" fmla="*/ 11112 h 37"/>
                  <a:gd name="T30" fmla="*/ 42862 w 27"/>
                  <a:gd name="T31" fmla="*/ 15875 h 37"/>
                  <a:gd name="T32" fmla="*/ 42862 w 27"/>
                  <a:gd name="T33" fmla="*/ 22224 h 37"/>
                  <a:gd name="T34" fmla="*/ 42862 w 27"/>
                  <a:gd name="T35" fmla="*/ 22224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7"/>
                  <a:gd name="T56" fmla="*/ 27 w 27"/>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7" extrusionOk="0">
                    <a:moveTo>
                      <a:pt x="27" y="14"/>
                    </a:moveTo>
                    <a:lnTo>
                      <a:pt x="0" y="14"/>
                    </a:lnTo>
                    <a:lnTo>
                      <a:pt x="0" y="10"/>
                    </a:lnTo>
                    <a:lnTo>
                      <a:pt x="3" y="7"/>
                    </a:lnTo>
                    <a:lnTo>
                      <a:pt x="7" y="4"/>
                    </a:lnTo>
                    <a:lnTo>
                      <a:pt x="10" y="0"/>
                    </a:lnTo>
                    <a:lnTo>
                      <a:pt x="13" y="0"/>
                    </a:lnTo>
                    <a:lnTo>
                      <a:pt x="17" y="0"/>
                    </a:lnTo>
                    <a:lnTo>
                      <a:pt x="20" y="4"/>
                    </a:lnTo>
                    <a:lnTo>
                      <a:pt x="24" y="7"/>
                    </a:lnTo>
                    <a:lnTo>
                      <a:pt x="27" y="10"/>
                    </a:lnTo>
                    <a:lnTo>
                      <a:pt x="27" y="1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58" name="Shape 1568"/>
              <p:cNvSpPr>
                <a:spLocks/>
              </p:cNvSpPr>
              <p:nvPr/>
            </p:nvSpPr>
            <p:spPr bwMode="auto">
              <a:xfrm>
                <a:off x="4454525" y="3800475"/>
                <a:ext cx="42862" cy="58736"/>
              </a:xfrm>
              <a:custGeom>
                <a:avLst/>
                <a:gdLst>
                  <a:gd name="T0" fmla="*/ 42862 w 27"/>
                  <a:gd name="T1" fmla="*/ 26987 h 37"/>
                  <a:gd name="T2" fmla="*/ 0 w 27"/>
                  <a:gd name="T3" fmla="*/ 26987 h 37"/>
                  <a:gd name="T4" fmla="*/ 0 w 27"/>
                  <a:gd name="T5" fmla="*/ 22224 h 37"/>
                  <a:gd name="T6" fmla="*/ 0 w 27"/>
                  <a:gd name="T7" fmla="*/ 15875 h 37"/>
                  <a:gd name="T8" fmla="*/ 4762 w 27"/>
                  <a:gd name="T9" fmla="*/ 11112 h 37"/>
                  <a:gd name="T10" fmla="*/ 4762 w 27"/>
                  <a:gd name="T11" fmla="*/ 11112 h 37"/>
                  <a:gd name="T12" fmla="*/ 11112 w 27"/>
                  <a:gd name="T13" fmla="*/ 4762 h 37"/>
                  <a:gd name="T14" fmla="*/ 11112 w 27"/>
                  <a:gd name="T15" fmla="*/ 4762 h 37"/>
                  <a:gd name="T16" fmla="*/ 15875 w 27"/>
                  <a:gd name="T17" fmla="*/ 0 h 37"/>
                  <a:gd name="T18" fmla="*/ 20637 w 27"/>
                  <a:gd name="T19" fmla="*/ 0 h 37"/>
                  <a:gd name="T20" fmla="*/ 26987 w 27"/>
                  <a:gd name="T21" fmla="*/ 0 h 37"/>
                  <a:gd name="T22" fmla="*/ 31750 w 27"/>
                  <a:gd name="T23" fmla="*/ 4762 h 37"/>
                  <a:gd name="T24" fmla="*/ 31750 w 27"/>
                  <a:gd name="T25" fmla="*/ 4762 h 37"/>
                  <a:gd name="T26" fmla="*/ 38100 w 27"/>
                  <a:gd name="T27" fmla="*/ 11112 h 37"/>
                  <a:gd name="T28" fmla="*/ 38100 w 27"/>
                  <a:gd name="T29" fmla="*/ 11112 h 37"/>
                  <a:gd name="T30" fmla="*/ 42862 w 27"/>
                  <a:gd name="T31" fmla="*/ 15875 h 37"/>
                  <a:gd name="T32" fmla="*/ 42862 w 27"/>
                  <a:gd name="T33" fmla="*/ 22224 h 37"/>
                  <a:gd name="T34" fmla="*/ 42862 w 27"/>
                  <a:gd name="T35" fmla="*/ 26987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7"/>
                  <a:gd name="T56" fmla="*/ 27 w 27"/>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7" extrusionOk="0">
                    <a:moveTo>
                      <a:pt x="27" y="17"/>
                    </a:moveTo>
                    <a:lnTo>
                      <a:pt x="0" y="17"/>
                    </a:lnTo>
                    <a:lnTo>
                      <a:pt x="0" y="14"/>
                    </a:lnTo>
                    <a:lnTo>
                      <a:pt x="0" y="10"/>
                    </a:lnTo>
                    <a:lnTo>
                      <a:pt x="3" y="7"/>
                    </a:lnTo>
                    <a:lnTo>
                      <a:pt x="7" y="3"/>
                    </a:lnTo>
                    <a:lnTo>
                      <a:pt x="10" y="0"/>
                    </a:lnTo>
                    <a:lnTo>
                      <a:pt x="13" y="0"/>
                    </a:lnTo>
                    <a:lnTo>
                      <a:pt x="17" y="0"/>
                    </a:lnTo>
                    <a:lnTo>
                      <a:pt x="20" y="3"/>
                    </a:lnTo>
                    <a:lnTo>
                      <a:pt x="24" y="7"/>
                    </a:lnTo>
                    <a:lnTo>
                      <a:pt x="27" y="10"/>
                    </a:lnTo>
                    <a:lnTo>
                      <a:pt x="27" y="14"/>
                    </a:lnTo>
                    <a:lnTo>
                      <a:pt x="27" y="1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59" name="Shape 1569"/>
              <p:cNvSpPr>
                <a:spLocks/>
              </p:cNvSpPr>
              <p:nvPr/>
            </p:nvSpPr>
            <p:spPr bwMode="auto">
              <a:xfrm>
                <a:off x="4454525" y="3816350"/>
                <a:ext cx="42862" cy="53975"/>
              </a:xfrm>
              <a:custGeom>
                <a:avLst/>
                <a:gdLst>
                  <a:gd name="T0" fmla="*/ 42862 w 27"/>
                  <a:gd name="T1" fmla="*/ 22225 h 34"/>
                  <a:gd name="T2" fmla="*/ 0 w 27"/>
                  <a:gd name="T3" fmla="*/ 22225 h 34"/>
                  <a:gd name="T4" fmla="*/ 0 w 27"/>
                  <a:gd name="T5" fmla="*/ 15875 h 34"/>
                  <a:gd name="T6" fmla="*/ 0 w 27"/>
                  <a:gd name="T7" fmla="*/ 11113 h 34"/>
                  <a:gd name="T8" fmla="*/ 4762 w 27"/>
                  <a:gd name="T9" fmla="*/ 11113 h 34"/>
                  <a:gd name="T10" fmla="*/ 4762 w 27"/>
                  <a:gd name="T11" fmla="*/ 6350 h 34"/>
                  <a:gd name="T12" fmla="*/ 11112 w 27"/>
                  <a:gd name="T13" fmla="*/ 6350 h 34"/>
                  <a:gd name="T14" fmla="*/ 11112 w 27"/>
                  <a:gd name="T15" fmla="*/ 0 h 34"/>
                  <a:gd name="T16" fmla="*/ 15875 w 27"/>
                  <a:gd name="T17" fmla="*/ 0 h 34"/>
                  <a:gd name="T18" fmla="*/ 20637 w 27"/>
                  <a:gd name="T19" fmla="*/ 0 h 34"/>
                  <a:gd name="T20" fmla="*/ 26987 w 27"/>
                  <a:gd name="T21" fmla="*/ 0 h 34"/>
                  <a:gd name="T22" fmla="*/ 31750 w 27"/>
                  <a:gd name="T23" fmla="*/ 0 h 34"/>
                  <a:gd name="T24" fmla="*/ 31750 w 27"/>
                  <a:gd name="T25" fmla="*/ 6350 h 34"/>
                  <a:gd name="T26" fmla="*/ 38100 w 27"/>
                  <a:gd name="T27" fmla="*/ 6350 h 34"/>
                  <a:gd name="T28" fmla="*/ 38100 w 27"/>
                  <a:gd name="T29" fmla="*/ 11113 h 34"/>
                  <a:gd name="T30" fmla="*/ 42862 w 27"/>
                  <a:gd name="T31" fmla="*/ 11113 h 34"/>
                  <a:gd name="T32" fmla="*/ 42862 w 27"/>
                  <a:gd name="T33" fmla="*/ 15875 h 34"/>
                  <a:gd name="T34" fmla="*/ 42862 w 27"/>
                  <a:gd name="T35" fmla="*/ 22225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4"/>
                  <a:gd name="T56" fmla="*/ 27 w 27"/>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4" extrusionOk="0">
                    <a:moveTo>
                      <a:pt x="27" y="14"/>
                    </a:moveTo>
                    <a:lnTo>
                      <a:pt x="0" y="14"/>
                    </a:lnTo>
                    <a:lnTo>
                      <a:pt x="0" y="10"/>
                    </a:lnTo>
                    <a:lnTo>
                      <a:pt x="0" y="7"/>
                    </a:lnTo>
                    <a:lnTo>
                      <a:pt x="3" y="7"/>
                    </a:lnTo>
                    <a:lnTo>
                      <a:pt x="3" y="4"/>
                    </a:lnTo>
                    <a:lnTo>
                      <a:pt x="7" y="4"/>
                    </a:lnTo>
                    <a:lnTo>
                      <a:pt x="7" y="0"/>
                    </a:lnTo>
                    <a:lnTo>
                      <a:pt x="10" y="0"/>
                    </a:lnTo>
                    <a:lnTo>
                      <a:pt x="13" y="0"/>
                    </a:lnTo>
                    <a:lnTo>
                      <a:pt x="17" y="0"/>
                    </a:lnTo>
                    <a:lnTo>
                      <a:pt x="20" y="0"/>
                    </a:lnTo>
                    <a:lnTo>
                      <a:pt x="20" y="4"/>
                    </a:lnTo>
                    <a:lnTo>
                      <a:pt x="24" y="4"/>
                    </a:lnTo>
                    <a:lnTo>
                      <a:pt x="24" y="7"/>
                    </a:lnTo>
                    <a:lnTo>
                      <a:pt x="27" y="7"/>
                    </a:lnTo>
                    <a:lnTo>
                      <a:pt x="27" y="10"/>
                    </a:lnTo>
                    <a:lnTo>
                      <a:pt x="27" y="1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60" name="Shape 1570"/>
              <p:cNvSpPr>
                <a:spLocks/>
              </p:cNvSpPr>
              <p:nvPr/>
            </p:nvSpPr>
            <p:spPr bwMode="auto">
              <a:xfrm>
                <a:off x="4454525" y="3827462"/>
                <a:ext cx="42862" cy="53975"/>
              </a:xfrm>
              <a:custGeom>
                <a:avLst/>
                <a:gdLst>
                  <a:gd name="T0" fmla="*/ 42862 w 27"/>
                  <a:gd name="T1" fmla="*/ 20638 h 34"/>
                  <a:gd name="T2" fmla="*/ 0 w 27"/>
                  <a:gd name="T3" fmla="*/ 20638 h 34"/>
                  <a:gd name="T4" fmla="*/ 0 w 27"/>
                  <a:gd name="T5" fmla="*/ 15875 h 34"/>
                  <a:gd name="T6" fmla="*/ 0 w 27"/>
                  <a:gd name="T7" fmla="*/ 11113 h 34"/>
                  <a:gd name="T8" fmla="*/ 4762 w 27"/>
                  <a:gd name="T9" fmla="*/ 11113 h 34"/>
                  <a:gd name="T10" fmla="*/ 4762 w 27"/>
                  <a:gd name="T11" fmla="*/ 4763 h 34"/>
                  <a:gd name="T12" fmla="*/ 11112 w 27"/>
                  <a:gd name="T13" fmla="*/ 4763 h 34"/>
                  <a:gd name="T14" fmla="*/ 11112 w 27"/>
                  <a:gd name="T15" fmla="*/ 0 h 34"/>
                  <a:gd name="T16" fmla="*/ 15875 w 27"/>
                  <a:gd name="T17" fmla="*/ 0 h 34"/>
                  <a:gd name="T18" fmla="*/ 20637 w 27"/>
                  <a:gd name="T19" fmla="*/ 0 h 34"/>
                  <a:gd name="T20" fmla="*/ 26987 w 27"/>
                  <a:gd name="T21" fmla="*/ 0 h 34"/>
                  <a:gd name="T22" fmla="*/ 31750 w 27"/>
                  <a:gd name="T23" fmla="*/ 0 h 34"/>
                  <a:gd name="T24" fmla="*/ 31750 w 27"/>
                  <a:gd name="T25" fmla="*/ 4763 h 34"/>
                  <a:gd name="T26" fmla="*/ 38100 w 27"/>
                  <a:gd name="T27" fmla="*/ 4763 h 34"/>
                  <a:gd name="T28" fmla="*/ 38100 w 27"/>
                  <a:gd name="T29" fmla="*/ 11113 h 34"/>
                  <a:gd name="T30" fmla="*/ 42862 w 27"/>
                  <a:gd name="T31" fmla="*/ 11113 h 34"/>
                  <a:gd name="T32" fmla="*/ 42862 w 27"/>
                  <a:gd name="T33" fmla="*/ 15875 h 34"/>
                  <a:gd name="T34" fmla="*/ 42862 w 27"/>
                  <a:gd name="T35" fmla="*/ 20638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4"/>
                  <a:gd name="T56" fmla="*/ 27 w 27"/>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4" extrusionOk="0">
                    <a:moveTo>
                      <a:pt x="27" y="13"/>
                    </a:moveTo>
                    <a:lnTo>
                      <a:pt x="0" y="13"/>
                    </a:lnTo>
                    <a:lnTo>
                      <a:pt x="0" y="10"/>
                    </a:lnTo>
                    <a:lnTo>
                      <a:pt x="0" y="7"/>
                    </a:lnTo>
                    <a:lnTo>
                      <a:pt x="3" y="7"/>
                    </a:lnTo>
                    <a:lnTo>
                      <a:pt x="3" y="3"/>
                    </a:lnTo>
                    <a:lnTo>
                      <a:pt x="7" y="3"/>
                    </a:lnTo>
                    <a:lnTo>
                      <a:pt x="7" y="0"/>
                    </a:lnTo>
                    <a:lnTo>
                      <a:pt x="10" y="0"/>
                    </a:lnTo>
                    <a:lnTo>
                      <a:pt x="13" y="0"/>
                    </a:lnTo>
                    <a:lnTo>
                      <a:pt x="17" y="0"/>
                    </a:lnTo>
                    <a:lnTo>
                      <a:pt x="20" y="0"/>
                    </a:lnTo>
                    <a:lnTo>
                      <a:pt x="20" y="3"/>
                    </a:lnTo>
                    <a:lnTo>
                      <a:pt x="24" y="3"/>
                    </a:lnTo>
                    <a:lnTo>
                      <a:pt x="24" y="7"/>
                    </a:lnTo>
                    <a:lnTo>
                      <a:pt x="27" y="7"/>
                    </a:lnTo>
                    <a:lnTo>
                      <a:pt x="27" y="10"/>
                    </a:lnTo>
                    <a:lnTo>
                      <a:pt x="27" y="1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61" name="Shape 1571"/>
              <p:cNvSpPr>
                <a:spLocks/>
              </p:cNvSpPr>
              <p:nvPr/>
            </p:nvSpPr>
            <p:spPr bwMode="auto">
              <a:xfrm>
                <a:off x="4454525" y="3838575"/>
                <a:ext cx="42862" cy="58736"/>
              </a:xfrm>
              <a:custGeom>
                <a:avLst/>
                <a:gdLst>
                  <a:gd name="T0" fmla="*/ 42862 w 27"/>
                  <a:gd name="T1" fmla="*/ 20637 h 37"/>
                  <a:gd name="T2" fmla="*/ 0 w 27"/>
                  <a:gd name="T3" fmla="*/ 20637 h 37"/>
                  <a:gd name="T4" fmla="*/ 0 w 27"/>
                  <a:gd name="T5" fmla="*/ 15875 h 37"/>
                  <a:gd name="T6" fmla="*/ 0 w 27"/>
                  <a:gd name="T7" fmla="*/ 15875 h 37"/>
                  <a:gd name="T8" fmla="*/ 4762 w 27"/>
                  <a:gd name="T9" fmla="*/ 9525 h 37"/>
                  <a:gd name="T10" fmla="*/ 4762 w 27"/>
                  <a:gd name="T11" fmla="*/ 4762 h 37"/>
                  <a:gd name="T12" fmla="*/ 11112 w 27"/>
                  <a:gd name="T13" fmla="*/ 4762 h 37"/>
                  <a:gd name="T14" fmla="*/ 11112 w 27"/>
                  <a:gd name="T15" fmla="*/ 0 h 37"/>
                  <a:gd name="T16" fmla="*/ 15875 w 27"/>
                  <a:gd name="T17" fmla="*/ 0 h 37"/>
                  <a:gd name="T18" fmla="*/ 20637 w 27"/>
                  <a:gd name="T19" fmla="*/ 0 h 37"/>
                  <a:gd name="T20" fmla="*/ 26987 w 27"/>
                  <a:gd name="T21" fmla="*/ 0 h 37"/>
                  <a:gd name="T22" fmla="*/ 31750 w 27"/>
                  <a:gd name="T23" fmla="*/ 0 h 37"/>
                  <a:gd name="T24" fmla="*/ 31750 w 27"/>
                  <a:gd name="T25" fmla="*/ 4762 h 37"/>
                  <a:gd name="T26" fmla="*/ 38100 w 27"/>
                  <a:gd name="T27" fmla="*/ 4762 h 37"/>
                  <a:gd name="T28" fmla="*/ 38100 w 27"/>
                  <a:gd name="T29" fmla="*/ 9525 h 37"/>
                  <a:gd name="T30" fmla="*/ 42862 w 27"/>
                  <a:gd name="T31" fmla="*/ 15875 h 37"/>
                  <a:gd name="T32" fmla="*/ 42862 w 27"/>
                  <a:gd name="T33" fmla="*/ 15875 h 37"/>
                  <a:gd name="T34" fmla="*/ 42862 w 27"/>
                  <a:gd name="T35" fmla="*/ 20637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7"/>
                  <a:gd name="T56" fmla="*/ 27 w 27"/>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7" extrusionOk="0">
                    <a:moveTo>
                      <a:pt x="27" y="13"/>
                    </a:moveTo>
                    <a:lnTo>
                      <a:pt x="0" y="13"/>
                    </a:lnTo>
                    <a:lnTo>
                      <a:pt x="0" y="10"/>
                    </a:lnTo>
                    <a:lnTo>
                      <a:pt x="3" y="6"/>
                    </a:lnTo>
                    <a:lnTo>
                      <a:pt x="3" y="3"/>
                    </a:lnTo>
                    <a:lnTo>
                      <a:pt x="7" y="3"/>
                    </a:lnTo>
                    <a:lnTo>
                      <a:pt x="7" y="0"/>
                    </a:lnTo>
                    <a:lnTo>
                      <a:pt x="10" y="0"/>
                    </a:lnTo>
                    <a:lnTo>
                      <a:pt x="13" y="0"/>
                    </a:lnTo>
                    <a:lnTo>
                      <a:pt x="17" y="0"/>
                    </a:lnTo>
                    <a:lnTo>
                      <a:pt x="20" y="0"/>
                    </a:lnTo>
                    <a:lnTo>
                      <a:pt x="20" y="3"/>
                    </a:lnTo>
                    <a:lnTo>
                      <a:pt x="24" y="3"/>
                    </a:lnTo>
                    <a:lnTo>
                      <a:pt x="24" y="6"/>
                    </a:lnTo>
                    <a:lnTo>
                      <a:pt x="27" y="10"/>
                    </a:lnTo>
                    <a:lnTo>
                      <a:pt x="27" y="1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62" name="Shape 1572"/>
              <p:cNvSpPr>
                <a:spLocks/>
              </p:cNvSpPr>
              <p:nvPr/>
            </p:nvSpPr>
            <p:spPr bwMode="auto">
              <a:xfrm>
                <a:off x="4454525" y="3848100"/>
                <a:ext cx="42862" cy="58736"/>
              </a:xfrm>
              <a:custGeom>
                <a:avLst/>
                <a:gdLst>
                  <a:gd name="T0" fmla="*/ 42862 w 27"/>
                  <a:gd name="T1" fmla="*/ 26987 h 37"/>
                  <a:gd name="T2" fmla="*/ 0 w 27"/>
                  <a:gd name="T3" fmla="*/ 26987 h 37"/>
                  <a:gd name="T4" fmla="*/ 0 w 27"/>
                  <a:gd name="T5" fmla="*/ 22224 h 37"/>
                  <a:gd name="T6" fmla="*/ 0 w 27"/>
                  <a:gd name="T7" fmla="*/ 15875 h 37"/>
                  <a:gd name="T8" fmla="*/ 4762 w 27"/>
                  <a:gd name="T9" fmla="*/ 11112 h 37"/>
                  <a:gd name="T10" fmla="*/ 4762 w 27"/>
                  <a:gd name="T11" fmla="*/ 11112 h 37"/>
                  <a:gd name="T12" fmla="*/ 11112 w 27"/>
                  <a:gd name="T13" fmla="*/ 6350 h 37"/>
                  <a:gd name="T14" fmla="*/ 11112 w 27"/>
                  <a:gd name="T15" fmla="*/ 6350 h 37"/>
                  <a:gd name="T16" fmla="*/ 15875 w 27"/>
                  <a:gd name="T17" fmla="*/ 0 h 37"/>
                  <a:gd name="T18" fmla="*/ 20637 w 27"/>
                  <a:gd name="T19" fmla="*/ 0 h 37"/>
                  <a:gd name="T20" fmla="*/ 26987 w 27"/>
                  <a:gd name="T21" fmla="*/ 0 h 37"/>
                  <a:gd name="T22" fmla="*/ 31750 w 27"/>
                  <a:gd name="T23" fmla="*/ 6350 h 37"/>
                  <a:gd name="T24" fmla="*/ 31750 w 27"/>
                  <a:gd name="T25" fmla="*/ 6350 h 37"/>
                  <a:gd name="T26" fmla="*/ 38100 w 27"/>
                  <a:gd name="T27" fmla="*/ 11112 h 37"/>
                  <a:gd name="T28" fmla="*/ 38100 w 27"/>
                  <a:gd name="T29" fmla="*/ 11112 h 37"/>
                  <a:gd name="T30" fmla="*/ 42862 w 27"/>
                  <a:gd name="T31" fmla="*/ 15875 h 37"/>
                  <a:gd name="T32" fmla="*/ 42862 w 27"/>
                  <a:gd name="T33" fmla="*/ 22224 h 37"/>
                  <a:gd name="T34" fmla="*/ 42862 w 27"/>
                  <a:gd name="T35" fmla="*/ 26987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7"/>
                  <a:gd name="T56" fmla="*/ 27 w 27"/>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7" extrusionOk="0">
                    <a:moveTo>
                      <a:pt x="27" y="17"/>
                    </a:moveTo>
                    <a:lnTo>
                      <a:pt x="0" y="17"/>
                    </a:lnTo>
                    <a:lnTo>
                      <a:pt x="0" y="14"/>
                    </a:lnTo>
                    <a:lnTo>
                      <a:pt x="0" y="10"/>
                    </a:lnTo>
                    <a:lnTo>
                      <a:pt x="3" y="7"/>
                    </a:lnTo>
                    <a:lnTo>
                      <a:pt x="7" y="4"/>
                    </a:lnTo>
                    <a:lnTo>
                      <a:pt x="10" y="0"/>
                    </a:lnTo>
                    <a:lnTo>
                      <a:pt x="13" y="0"/>
                    </a:lnTo>
                    <a:lnTo>
                      <a:pt x="17" y="0"/>
                    </a:lnTo>
                    <a:lnTo>
                      <a:pt x="20" y="4"/>
                    </a:lnTo>
                    <a:lnTo>
                      <a:pt x="24" y="7"/>
                    </a:lnTo>
                    <a:lnTo>
                      <a:pt x="27" y="10"/>
                    </a:lnTo>
                    <a:lnTo>
                      <a:pt x="27" y="14"/>
                    </a:lnTo>
                    <a:lnTo>
                      <a:pt x="27" y="1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63" name="Shape 1573"/>
              <p:cNvSpPr>
                <a:spLocks/>
              </p:cNvSpPr>
              <p:nvPr/>
            </p:nvSpPr>
            <p:spPr bwMode="auto">
              <a:xfrm>
                <a:off x="4454525" y="3859212"/>
                <a:ext cx="42862" cy="58736"/>
              </a:xfrm>
              <a:custGeom>
                <a:avLst/>
                <a:gdLst>
                  <a:gd name="T0" fmla="*/ 42862 w 27"/>
                  <a:gd name="T1" fmla="*/ 26987 h 37"/>
                  <a:gd name="T2" fmla="*/ 0 w 27"/>
                  <a:gd name="T3" fmla="*/ 26987 h 37"/>
                  <a:gd name="T4" fmla="*/ 0 w 27"/>
                  <a:gd name="T5" fmla="*/ 22224 h 37"/>
                  <a:gd name="T6" fmla="*/ 0 w 27"/>
                  <a:gd name="T7" fmla="*/ 15875 h 37"/>
                  <a:gd name="T8" fmla="*/ 4762 w 27"/>
                  <a:gd name="T9" fmla="*/ 11112 h 37"/>
                  <a:gd name="T10" fmla="*/ 4762 w 27"/>
                  <a:gd name="T11" fmla="*/ 11112 h 37"/>
                  <a:gd name="T12" fmla="*/ 11112 w 27"/>
                  <a:gd name="T13" fmla="*/ 4762 h 37"/>
                  <a:gd name="T14" fmla="*/ 11112 w 27"/>
                  <a:gd name="T15" fmla="*/ 4762 h 37"/>
                  <a:gd name="T16" fmla="*/ 15875 w 27"/>
                  <a:gd name="T17" fmla="*/ 4762 h 37"/>
                  <a:gd name="T18" fmla="*/ 20637 w 27"/>
                  <a:gd name="T19" fmla="*/ 0 h 37"/>
                  <a:gd name="T20" fmla="*/ 26987 w 27"/>
                  <a:gd name="T21" fmla="*/ 4762 h 37"/>
                  <a:gd name="T22" fmla="*/ 31750 w 27"/>
                  <a:gd name="T23" fmla="*/ 4762 h 37"/>
                  <a:gd name="T24" fmla="*/ 31750 w 27"/>
                  <a:gd name="T25" fmla="*/ 4762 h 37"/>
                  <a:gd name="T26" fmla="*/ 38100 w 27"/>
                  <a:gd name="T27" fmla="*/ 11112 h 37"/>
                  <a:gd name="T28" fmla="*/ 38100 w 27"/>
                  <a:gd name="T29" fmla="*/ 11112 h 37"/>
                  <a:gd name="T30" fmla="*/ 42862 w 27"/>
                  <a:gd name="T31" fmla="*/ 15875 h 37"/>
                  <a:gd name="T32" fmla="*/ 42862 w 27"/>
                  <a:gd name="T33" fmla="*/ 22224 h 37"/>
                  <a:gd name="T34" fmla="*/ 42862 w 27"/>
                  <a:gd name="T35" fmla="*/ 26987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7"/>
                  <a:gd name="T56" fmla="*/ 27 w 27"/>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7" extrusionOk="0">
                    <a:moveTo>
                      <a:pt x="27" y="17"/>
                    </a:moveTo>
                    <a:lnTo>
                      <a:pt x="0" y="17"/>
                    </a:lnTo>
                    <a:lnTo>
                      <a:pt x="0" y="14"/>
                    </a:lnTo>
                    <a:lnTo>
                      <a:pt x="0" y="10"/>
                    </a:lnTo>
                    <a:lnTo>
                      <a:pt x="3" y="7"/>
                    </a:lnTo>
                    <a:lnTo>
                      <a:pt x="7" y="3"/>
                    </a:lnTo>
                    <a:lnTo>
                      <a:pt x="10" y="3"/>
                    </a:lnTo>
                    <a:lnTo>
                      <a:pt x="13" y="0"/>
                    </a:lnTo>
                    <a:lnTo>
                      <a:pt x="17" y="3"/>
                    </a:lnTo>
                    <a:lnTo>
                      <a:pt x="20" y="3"/>
                    </a:lnTo>
                    <a:lnTo>
                      <a:pt x="24" y="7"/>
                    </a:lnTo>
                    <a:lnTo>
                      <a:pt x="27" y="10"/>
                    </a:lnTo>
                    <a:lnTo>
                      <a:pt x="27" y="14"/>
                    </a:lnTo>
                    <a:lnTo>
                      <a:pt x="27" y="1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64" name="Shape 1574"/>
              <p:cNvSpPr>
                <a:spLocks/>
              </p:cNvSpPr>
              <p:nvPr/>
            </p:nvSpPr>
            <p:spPr bwMode="auto">
              <a:xfrm>
                <a:off x="4454525" y="3875087"/>
                <a:ext cx="42862" cy="53975"/>
              </a:xfrm>
              <a:custGeom>
                <a:avLst/>
                <a:gdLst>
                  <a:gd name="T0" fmla="*/ 42862 w 27"/>
                  <a:gd name="T1" fmla="*/ 22225 h 34"/>
                  <a:gd name="T2" fmla="*/ 0 w 27"/>
                  <a:gd name="T3" fmla="*/ 22225 h 34"/>
                  <a:gd name="T4" fmla="*/ 0 w 27"/>
                  <a:gd name="T5" fmla="*/ 15875 h 34"/>
                  <a:gd name="T6" fmla="*/ 0 w 27"/>
                  <a:gd name="T7" fmla="*/ 11113 h 34"/>
                  <a:gd name="T8" fmla="*/ 4762 w 27"/>
                  <a:gd name="T9" fmla="*/ 6350 h 34"/>
                  <a:gd name="T10" fmla="*/ 4762 w 27"/>
                  <a:gd name="T11" fmla="*/ 6350 h 34"/>
                  <a:gd name="T12" fmla="*/ 11112 w 27"/>
                  <a:gd name="T13" fmla="*/ 0 h 34"/>
                  <a:gd name="T14" fmla="*/ 11112 w 27"/>
                  <a:gd name="T15" fmla="*/ 0 h 34"/>
                  <a:gd name="T16" fmla="*/ 15875 w 27"/>
                  <a:gd name="T17" fmla="*/ 0 h 34"/>
                  <a:gd name="T18" fmla="*/ 20637 w 27"/>
                  <a:gd name="T19" fmla="*/ 0 h 34"/>
                  <a:gd name="T20" fmla="*/ 26987 w 27"/>
                  <a:gd name="T21" fmla="*/ 0 h 34"/>
                  <a:gd name="T22" fmla="*/ 31750 w 27"/>
                  <a:gd name="T23" fmla="*/ 0 h 34"/>
                  <a:gd name="T24" fmla="*/ 31750 w 27"/>
                  <a:gd name="T25" fmla="*/ 0 h 34"/>
                  <a:gd name="T26" fmla="*/ 38100 w 27"/>
                  <a:gd name="T27" fmla="*/ 6350 h 34"/>
                  <a:gd name="T28" fmla="*/ 38100 w 27"/>
                  <a:gd name="T29" fmla="*/ 6350 h 34"/>
                  <a:gd name="T30" fmla="*/ 42862 w 27"/>
                  <a:gd name="T31" fmla="*/ 11113 h 34"/>
                  <a:gd name="T32" fmla="*/ 42862 w 27"/>
                  <a:gd name="T33" fmla="*/ 15875 h 34"/>
                  <a:gd name="T34" fmla="*/ 42862 w 27"/>
                  <a:gd name="T35" fmla="*/ 22225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4"/>
                  <a:gd name="T56" fmla="*/ 27 w 27"/>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4" extrusionOk="0">
                    <a:moveTo>
                      <a:pt x="27" y="14"/>
                    </a:moveTo>
                    <a:lnTo>
                      <a:pt x="0" y="14"/>
                    </a:lnTo>
                    <a:lnTo>
                      <a:pt x="0" y="10"/>
                    </a:lnTo>
                    <a:lnTo>
                      <a:pt x="0" y="7"/>
                    </a:lnTo>
                    <a:lnTo>
                      <a:pt x="3" y="4"/>
                    </a:lnTo>
                    <a:lnTo>
                      <a:pt x="7" y="0"/>
                    </a:lnTo>
                    <a:lnTo>
                      <a:pt x="10" y="0"/>
                    </a:lnTo>
                    <a:lnTo>
                      <a:pt x="13" y="0"/>
                    </a:lnTo>
                    <a:lnTo>
                      <a:pt x="17" y="0"/>
                    </a:lnTo>
                    <a:lnTo>
                      <a:pt x="20" y="0"/>
                    </a:lnTo>
                    <a:lnTo>
                      <a:pt x="24" y="4"/>
                    </a:lnTo>
                    <a:lnTo>
                      <a:pt x="27" y="7"/>
                    </a:lnTo>
                    <a:lnTo>
                      <a:pt x="27" y="10"/>
                    </a:lnTo>
                    <a:lnTo>
                      <a:pt x="27" y="1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65" name="Shape 1575"/>
              <p:cNvSpPr>
                <a:spLocks/>
              </p:cNvSpPr>
              <p:nvPr/>
            </p:nvSpPr>
            <p:spPr bwMode="auto">
              <a:xfrm>
                <a:off x="4454525" y="3886200"/>
                <a:ext cx="42862" cy="53975"/>
              </a:xfrm>
              <a:custGeom>
                <a:avLst/>
                <a:gdLst>
                  <a:gd name="T0" fmla="*/ 42862 w 27"/>
                  <a:gd name="T1" fmla="*/ 20638 h 34"/>
                  <a:gd name="T2" fmla="*/ 0 w 27"/>
                  <a:gd name="T3" fmla="*/ 20638 h 34"/>
                  <a:gd name="T4" fmla="*/ 0 w 27"/>
                  <a:gd name="T5" fmla="*/ 15875 h 34"/>
                  <a:gd name="T6" fmla="*/ 0 w 27"/>
                  <a:gd name="T7" fmla="*/ 11113 h 34"/>
                  <a:gd name="T8" fmla="*/ 4762 w 27"/>
                  <a:gd name="T9" fmla="*/ 11113 h 34"/>
                  <a:gd name="T10" fmla="*/ 4762 w 27"/>
                  <a:gd name="T11" fmla="*/ 4763 h 34"/>
                  <a:gd name="T12" fmla="*/ 11112 w 27"/>
                  <a:gd name="T13" fmla="*/ 0 h 34"/>
                  <a:gd name="T14" fmla="*/ 11112 w 27"/>
                  <a:gd name="T15" fmla="*/ 0 h 34"/>
                  <a:gd name="T16" fmla="*/ 15875 w 27"/>
                  <a:gd name="T17" fmla="*/ 0 h 34"/>
                  <a:gd name="T18" fmla="*/ 20637 w 27"/>
                  <a:gd name="T19" fmla="*/ 0 h 34"/>
                  <a:gd name="T20" fmla="*/ 26987 w 27"/>
                  <a:gd name="T21" fmla="*/ 0 h 34"/>
                  <a:gd name="T22" fmla="*/ 31750 w 27"/>
                  <a:gd name="T23" fmla="*/ 0 h 34"/>
                  <a:gd name="T24" fmla="*/ 31750 w 27"/>
                  <a:gd name="T25" fmla="*/ 0 h 34"/>
                  <a:gd name="T26" fmla="*/ 38100 w 27"/>
                  <a:gd name="T27" fmla="*/ 4763 h 34"/>
                  <a:gd name="T28" fmla="*/ 38100 w 27"/>
                  <a:gd name="T29" fmla="*/ 11113 h 34"/>
                  <a:gd name="T30" fmla="*/ 42862 w 27"/>
                  <a:gd name="T31" fmla="*/ 11113 h 34"/>
                  <a:gd name="T32" fmla="*/ 42862 w 27"/>
                  <a:gd name="T33" fmla="*/ 15875 h 34"/>
                  <a:gd name="T34" fmla="*/ 42862 w 27"/>
                  <a:gd name="T35" fmla="*/ 20638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4"/>
                  <a:gd name="T56" fmla="*/ 27 w 27"/>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4" extrusionOk="0">
                    <a:moveTo>
                      <a:pt x="27" y="13"/>
                    </a:moveTo>
                    <a:lnTo>
                      <a:pt x="0" y="13"/>
                    </a:lnTo>
                    <a:lnTo>
                      <a:pt x="0" y="10"/>
                    </a:lnTo>
                    <a:lnTo>
                      <a:pt x="0" y="7"/>
                    </a:lnTo>
                    <a:lnTo>
                      <a:pt x="3" y="7"/>
                    </a:lnTo>
                    <a:lnTo>
                      <a:pt x="3" y="3"/>
                    </a:lnTo>
                    <a:lnTo>
                      <a:pt x="7" y="0"/>
                    </a:lnTo>
                    <a:lnTo>
                      <a:pt x="10" y="0"/>
                    </a:lnTo>
                    <a:lnTo>
                      <a:pt x="13" y="0"/>
                    </a:lnTo>
                    <a:lnTo>
                      <a:pt x="17" y="0"/>
                    </a:lnTo>
                    <a:lnTo>
                      <a:pt x="20" y="0"/>
                    </a:lnTo>
                    <a:lnTo>
                      <a:pt x="24" y="3"/>
                    </a:lnTo>
                    <a:lnTo>
                      <a:pt x="24" y="7"/>
                    </a:lnTo>
                    <a:lnTo>
                      <a:pt x="27" y="7"/>
                    </a:lnTo>
                    <a:lnTo>
                      <a:pt x="27" y="10"/>
                    </a:lnTo>
                    <a:lnTo>
                      <a:pt x="27" y="1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66" name="Shape 1576"/>
              <p:cNvSpPr>
                <a:spLocks/>
              </p:cNvSpPr>
              <p:nvPr/>
            </p:nvSpPr>
            <p:spPr bwMode="auto">
              <a:xfrm>
                <a:off x="4454525" y="3897312"/>
                <a:ext cx="42862" cy="52386"/>
              </a:xfrm>
              <a:custGeom>
                <a:avLst/>
                <a:gdLst>
                  <a:gd name="T0" fmla="*/ 42862 w 27"/>
                  <a:gd name="T1" fmla="*/ 20637 h 33"/>
                  <a:gd name="T2" fmla="*/ 0 w 27"/>
                  <a:gd name="T3" fmla="*/ 20637 h 33"/>
                  <a:gd name="T4" fmla="*/ 0 w 27"/>
                  <a:gd name="T5" fmla="*/ 15875 h 33"/>
                  <a:gd name="T6" fmla="*/ 0 w 27"/>
                  <a:gd name="T7" fmla="*/ 15875 h 33"/>
                  <a:gd name="T8" fmla="*/ 4762 w 27"/>
                  <a:gd name="T9" fmla="*/ 9525 h 33"/>
                  <a:gd name="T10" fmla="*/ 4762 w 27"/>
                  <a:gd name="T11" fmla="*/ 4762 h 33"/>
                  <a:gd name="T12" fmla="*/ 11112 w 27"/>
                  <a:gd name="T13" fmla="*/ 4762 h 33"/>
                  <a:gd name="T14" fmla="*/ 11112 w 27"/>
                  <a:gd name="T15" fmla="*/ 0 h 33"/>
                  <a:gd name="T16" fmla="*/ 15875 w 27"/>
                  <a:gd name="T17" fmla="*/ 0 h 33"/>
                  <a:gd name="T18" fmla="*/ 20637 w 27"/>
                  <a:gd name="T19" fmla="*/ 0 h 33"/>
                  <a:gd name="T20" fmla="*/ 26987 w 27"/>
                  <a:gd name="T21" fmla="*/ 0 h 33"/>
                  <a:gd name="T22" fmla="*/ 31750 w 27"/>
                  <a:gd name="T23" fmla="*/ 0 h 33"/>
                  <a:gd name="T24" fmla="*/ 31750 w 27"/>
                  <a:gd name="T25" fmla="*/ 4762 h 33"/>
                  <a:gd name="T26" fmla="*/ 38100 w 27"/>
                  <a:gd name="T27" fmla="*/ 4762 h 33"/>
                  <a:gd name="T28" fmla="*/ 38100 w 27"/>
                  <a:gd name="T29" fmla="*/ 9525 h 33"/>
                  <a:gd name="T30" fmla="*/ 42862 w 27"/>
                  <a:gd name="T31" fmla="*/ 15875 h 33"/>
                  <a:gd name="T32" fmla="*/ 42862 w 27"/>
                  <a:gd name="T33" fmla="*/ 15875 h 33"/>
                  <a:gd name="T34" fmla="*/ 42862 w 27"/>
                  <a:gd name="T35" fmla="*/ 20637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3"/>
                  <a:gd name="T56" fmla="*/ 27 w 27"/>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3" extrusionOk="0">
                    <a:moveTo>
                      <a:pt x="27" y="13"/>
                    </a:moveTo>
                    <a:lnTo>
                      <a:pt x="0" y="13"/>
                    </a:lnTo>
                    <a:lnTo>
                      <a:pt x="0" y="10"/>
                    </a:lnTo>
                    <a:lnTo>
                      <a:pt x="3" y="6"/>
                    </a:lnTo>
                    <a:lnTo>
                      <a:pt x="3" y="3"/>
                    </a:lnTo>
                    <a:lnTo>
                      <a:pt x="7" y="3"/>
                    </a:lnTo>
                    <a:lnTo>
                      <a:pt x="7" y="0"/>
                    </a:lnTo>
                    <a:lnTo>
                      <a:pt x="10" y="0"/>
                    </a:lnTo>
                    <a:lnTo>
                      <a:pt x="13" y="0"/>
                    </a:lnTo>
                    <a:lnTo>
                      <a:pt x="17" y="0"/>
                    </a:lnTo>
                    <a:lnTo>
                      <a:pt x="20" y="0"/>
                    </a:lnTo>
                    <a:lnTo>
                      <a:pt x="20" y="3"/>
                    </a:lnTo>
                    <a:lnTo>
                      <a:pt x="24" y="3"/>
                    </a:lnTo>
                    <a:lnTo>
                      <a:pt x="24" y="6"/>
                    </a:lnTo>
                    <a:lnTo>
                      <a:pt x="27" y="10"/>
                    </a:lnTo>
                    <a:lnTo>
                      <a:pt x="27" y="1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67" name="Shape 1577"/>
              <p:cNvSpPr>
                <a:spLocks/>
              </p:cNvSpPr>
              <p:nvPr/>
            </p:nvSpPr>
            <p:spPr bwMode="auto">
              <a:xfrm>
                <a:off x="4454525" y="3906837"/>
                <a:ext cx="42862" cy="58736"/>
              </a:xfrm>
              <a:custGeom>
                <a:avLst/>
                <a:gdLst>
                  <a:gd name="T0" fmla="*/ 42862 w 27"/>
                  <a:gd name="T1" fmla="*/ 22224 h 37"/>
                  <a:gd name="T2" fmla="*/ 0 w 27"/>
                  <a:gd name="T3" fmla="*/ 22224 h 37"/>
                  <a:gd name="T4" fmla="*/ 0 w 27"/>
                  <a:gd name="T5" fmla="*/ 17462 h 37"/>
                  <a:gd name="T6" fmla="*/ 0 w 27"/>
                  <a:gd name="T7" fmla="*/ 17462 h 37"/>
                  <a:gd name="T8" fmla="*/ 4762 w 27"/>
                  <a:gd name="T9" fmla="*/ 11112 h 37"/>
                  <a:gd name="T10" fmla="*/ 4762 w 27"/>
                  <a:gd name="T11" fmla="*/ 6350 h 37"/>
                  <a:gd name="T12" fmla="*/ 11112 w 27"/>
                  <a:gd name="T13" fmla="*/ 6350 h 37"/>
                  <a:gd name="T14" fmla="*/ 11112 w 27"/>
                  <a:gd name="T15" fmla="*/ 0 h 37"/>
                  <a:gd name="T16" fmla="*/ 15875 w 27"/>
                  <a:gd name="T17" fmla="*/ 0 h 37"/>
                  <a:gd name="T18" fmla="*/ 20637 w 27"/>
                  <a:gd name="T19" fmla="*/ 0 h 37"/>
                  <a:gd name="T20" fmla="*/ 26987 w 27"/>
                  <a:gd name="T21" fmla="*/ 0 h 37"/>
                  <a:gd name="T22" fmla="*/ 31750 w 27"/>
                  <a:gd name="T23" fmla="*/ 0 h 37"/>
                  <a:gd name="T24" fmla="*/ 31750 w 27"/>
                  <a:gd name="T25" fmla="*/ 6350 h 37"/>
                  <a:gd name="T26" fmla="*/ 38100 w 27"/>
                  <a:gd name="T27" fmla="*/ 6350 h 37"/>
                  <a:gd name="T28" fmla="*/ 38100 w 27"/>
                  <a:gd name="T29" fmla="*/ 11112 h 37"/>
                  <a:gd name="T30" fmla="*/ 42862 w 27"/>
                  <a:gd name="T31" fmla="*/ 17462 h 37"/>
                  <a:gd name="T32" fmla="*/ 42862 w 27"/>
                  <a:gd name="T33" fmla="*/ 17462 h 37"/>
                  <a:gd name="T34" fmla="*/ 42862 w 27"/>
                  <a:gd name="T35" fmla="*/ 22224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7"/>
                  <a:gd name="T56" fmla="*/ 27 w 27"/>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7" extrusionOk="0">
                    <a:moveTo>
                      <a:pt x="27" y="14"/>
                    </a:moveTo>
                    <a:lnTo>
                      <a:pt x="0" y="14"/>
                    </a:lnTo>
                    <a:lnTo>
                      <a:pt x="0" y="11"/>
                    </a:lnTo>
                    <a:lnTo>
                      <a:pt x="3" y="7"/>
                    </a:lnTo>
                    <a:lnTo>
                      <a:pt x="3" y="4"/>
                    </a:lnTo>
                    <a:lnTo>
                      <a:pt x="7" y="4"/>
                    </a:lnTo>
                    <a:lnTo>
                      <a:pt x="7" y="0"/>
                    </a:lnTo>
                    <a:lnTo>
                      <a:pt x="10" y="0"/>
                    </a:lnTo>
                    <a:lnTo>
                      <a:pt x="13" y="0"/>
                    </a:lnTo>
                    <a:lnTo>
                      <a:pt x="17" y="0"/>
                    </a:lnTo>
                    <a:lnTo>
                      <a:pt x="20" y="0"/>
                    </a:lnTo>
                    <a:lnTo>
                      <a:pt x="20" y="4"/>
                    </a:lnTo>
                    <a:lnTo>
                      <a:pt x="24" y="4"/>
                    </a:lnTo>
                    <a:lnTo>
                      <a:pt x="24" y="7"/>
                    </a:lnTo>
                    <a:lnTo>
                      <a:pt x="27" y="11"/>
                    </a:lnTo>
                    <a:lnTo>
                      <a:pt x="27" y="1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68" name="Shape 1578"/>
              <p:cNvSpPr>
                <a:spLocks/>
              </p:cNvSpPr>
              <p:nvPr/>
            </p:nvSpPr>
            <p:spPr bwMode="auto">
              <a:xfrm>
                <a:off x="4454525" y="3917950"/>
                <a:ext cx="42862" cy="58736"/>
              </a:xfrm>
              <a:custGeom>
                <a:avLst/>
                <a:gdLst>
                  <a:gd name="T0" fmla="*/ 42862 w 27"/>
                  <a:gd name="T1" fmla="*/ 22224 h 37"/>
                  <a:gd name="T2" fmla="*/ 0 w 27"/>
                  <a:gd name="T3" fmla="*/ 22224 h 37"/>
                  <a:gd name="T4" fmla="*/ 0 w 27"/>
                  <a:gd name="T5" fmla="*/ 22224 h 37"/>
                  <a:gd name="T6" fmla="*/ 0 w 27"/>
                  <a:gd name="T7" fmla="*/ 15875 h 37"/>
                  <a:gd name="T8" fmla="*/ 4762 w 27"/>
                  <a:gd name="T9" fmla="*/ 11112 h 37"/>
                  <a:gd name="T10" fmla="*/ 4762 w 27"/>
                  <a:gd name="T11" fmla="*/ 6350 h 37"/>
                  <a:gd name="T12" fmla="*/ 11112 w 27"/>
                  <a:gd name="T13" fmla="*/ 6350 h 37"/>
                  <a:gd name="T14" fmla="*/ 11112 w 27"/>
                  <a:gd name="T15" fmla="*/ 6350 h 37"/>
                  <a:gd name="T16" fmla="*/ 15875 w 27"/>
                  <a:gd name="T17" fmla="*/ 0 h 37"/>
                  <a:gd name="T18" fmla="*/ 20637 w 27"/>
                  <a:gd name="T19" fmla="*/ 0 h 37"/>
                  <a:gd name="T20" fmla="*/ 26987 w 27"/>
                  <a:gd name="T21" fmla="*/ 0 h 37"/>
                  <a:gd name="T22" fmla="*/ 31750 w 27"/>
                  <a:gd name="T23" fmla="*/ 6350 h 37"/>
                  <a:gd name="T24" fmla="*/ 31750 w 27"/>
                  <a:gd name="T25" fmla="*/ 6350 h 37"/>
                  <a:gd name="T26" fmla="*/ 38100 w 27"/>
                  <a:gd name="T27" fmla="*/ 6350 h 37"/>
                  <a:gd name="T28" fmla="*/ 38100 w 27"/>
                  <a:gd name="T29" fmla="*/ 11112 h 37"/>
                  <a:gd name="T30" fmla="*/ 42862 w 27"/>
                  <a:gd name="T31" fmla="*/ 15875 h 37"/>
                  <a:gd name="T32" fmla="*/ 42862 w 27"/>
                  <a:gd name="T33" fmla="*/ 22224 h 37"/>
                  <a:gd name="T34" fmla="*/ 42862 w 27"/>
                  <a:gd name="T35" fmla="*/ 22224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7"/>
                  <a:gd name="T56" fmla="*/ 27 w 27"/>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7" extrusionOk="0">
                    <a:moveTo>
                      <a:pt x="27" y="14"/>
                    </a:moveTo>
                    <a:lnTo>
                      <a:pt x="0" y="14"/>
                    </a:lnTo>
                    <a:lnTo>
                      <a:pt x="0" y="10"/>
                    </a:lnTo>
                    <a:lnTo>
                      <a:pt x="3" y="7"/>
                    </a:lnTo>
                    <a:lnTo>
                      <a:pt x="3" y="4"/>
                    </a:lnTo>
                    <a:lnTo>
                      <a:pt x="7" y="4"/>
                    </a:lnTo>
                    <a:lnTo>
                      <a:pt x="10" y="0"/>
                    </a:lnTo>
                    <a:lnTo>
                      <a:pt x="13" y="0"/>
                    </a:lnTo>
                    <a:lnTo>
                      <a:pt x="17" y="0"/>
                    </a:lnTo>
                    <a:lnTo>
                      <a:pt x="20" y="4"/>
                    </a:lnTo>
                    <a:lnTo>
                      <a:pt x="24" y="4"/>
                    </a:lnTo>
                    <a:lnTo>
                      <a:pt x="24" y="7"/>
                    </a:lnTo>
                    <a:lnTo>
                      <a:pt x="27" y="10"/>
                    </a:lnTo>
                    <a:lnTo>
                      <a:pt x="27" y="1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69" name="Shape 1579"/>
              <p:cNvSpPr>
                <a:spLocks/>
              </p:cNvSpPr>
              <p:nvPr/>
            </p:nvSpPr>
            <p:spPr bwMode="auto">
              <a:xfrm>
                <a:off x="4454525" y="3933825"/>
                <a:ext cx="42862" cy="53975"/>
              </a:xfrm>
              <a:custGeom>
                <a:avLst/>
                <a:gdLst>
                  <a:gd name="T0" fmla="*/ 42862 w 27"/>
                  <a:gd name="T1" fmla="*/ 22225 h 34"/>
                  <a:gd name="T2" fmla="*/ 0 w 27"/>
                  <a:gd name="T3" fmla="*/ 22225 h 34"/>
                  <a:gd name="T4" fmla="*/ 0 w 27"/>
                  <a:gd name="T5" fmla="*/ 15875 h 34"/>
                  <a:gd name="T6" fmla="*/ 0 w 27"/>
                  <a:gd name="T7" fmla="*/ 11113 h 34"/>
                  <a:gd name="T8" fmla="*/ 4762 w 27"/>
                  <a:gd name="T9" fmla="*/ 6350 h 34"/>
                  <a:gd name="T10" fmla="*/ 4762 w 27"/>
                  <a:gd name="T11" fmla="*/ 6350 h 34"/>
                  <a:gd name="T12" fmla="*/ 11112 w 27"/>
                  <a:gd name="T13" fmla="*/ 0 h 34"/>
                  <a:gd name="T14" fmla="*/ 11112 w 27"/>
                  <a:gd name="T15" fmla="*/ 0 h 34"/>
                  <a:gd name="T16" fmla="*/ 15875 w 27"/>
                  <a:gd name="T17" fmla="*/ 0 h 34"/>
                  <a:gd name="T18" fmla="*/ 20637 w 27"/>
                  <a:gd name="T19" fmla="*/ 0 h 34"/>
                  <a:gd name="T20" fmla="*/ 26987 w 27"/>
                  <a:gd name="T21" fmla="*/ 0 h 34"/>
                  <a:gd name="T22" fmla="*/ 31750 w 27"/>
                  <a:gd name="T23" fmla="*/ 0 h 34"/>
                  <a:gd name="T24" fmla="*/ 31750 w 27"/>
                  <a:gd name="T25" fmla="*/ 0 h 34"/>
                  <a:gd name="T26" fmla="*/ 38100 w 27"/>
                  <a:gd name="T27" fmla="*/ 6350 h 34"/>
                  <a:gd name="T28" fmla="*/ 38100 w 27"/>
                  <a:gd name="T29" fmla="*/ 6350 h 34"/>
                  <a:gd name="T30" fmla="*/ 42862 w 27"/>
                  <a:gd name="T31" fmla="*/ 11113 h 34"/>
                  <a:gd name="T32" fmla="*/ 42862 w 27"/>
                  <a:gd name="T33" fmla="*/ 15875 h 34"/>
                  <a:gd name="T34" fmla="*/ 42862 w 27"/>
                  <a:gd name="T35" fmla="*/ 22225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4"/>
                  <a:gd name="T56" fmla="*/ 27 w 27"/>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4" extrusionOk="0">
                    <a:moveTo>
                      <a:pt x="27" y="14"/>
                    </a:moveTo>
                    <a:lnTo>
                      <a:pt x="0" y="14"/>
                    </a:lnTo>
                    <a:lnTo>
                      <a:pt x="0" y="10"/>
                    </a:lnTo>
                    <a:lnTo>
                      <a:pt x="0" y="7"/>
                    </a:lnTo>
                    <a:lnTo>
                      <a:pt x="3" y="4"/>
                    </a:lnTo>
                    <a:lnTo>
                      <a:pt x="7" y="0"/>
                    </a:lnTo>
                    <a:lnTo>
                      <a:pt x="10" y="0"/>
                    </a:lnTo>
                    <a:lnTo>
                      <a:pt x="13" y="0"/>
                    </a:lnTo>
                    <a:lnTo>
                      <a:pt x="17" y="0"/>
                    </a:lnTo>
                    <a:lnTo>
                      <a:pt x="20" y="0"/>
                    </a:lnTo>
                    <a:lnTo>
                      <a:pt x="24" y="4"/>
                    </a:lnTo>
                    <a:lnTo>
                      <a:pt x="27" y="7"/>
                    </a:lnTo>
                    <a:lnTo>
                      <a:pt x="27" y="10"/>
                    </a:lnTo>
                    <a:lnTo>
                      <a:pt x="27" y="1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70" name="Shape 1580"/>
              <p:cNvSpPr>
                <a:spLocks/>
              </p:cNvSpPr>
              <p:nvPr/>
            </p:nvSpPr>
            <p:spPr bwMode="auto">
              <a:xfrm>
                <a:off x="4454525" y="3944937"/>
                <a:ext cx="42862" cy="53975"/>
              </a:xfrm>
              <a:custGeom>
                <a:avLst/>
                <a:gdLst>
                  <a:gd name="T0" fmla="*/ 42862 w 27"/>
                  <a:gd name="T1" fmla="*/ 20638 h 34"/>
                  <a:gd name="T2" fmla="*/ 0 w 27"/>
                  <a:gd name="T3" fmla="*/ 20638 h 34"/>
                  <a:gd name="T4" fmla="*/ 0 w 27"/>
                  <a:gd name="T5" fmla="*/ 15875 h 34"/>
                  <a:gd name="T6" fmla="*/ 0 w 27"/>
                  <a:gd name="T7" fmla="*/ 11113 h 34"/>
                  <a:gd name="T8" fmla="*/ 4762 w 27"/>
                  <a:gd name="T9" fmla="*/ 11113 h 34"/>
                  <a:gd name="T10" fmla="*/ 4762 w 27"/>
                  <a:gd name="T11" fmla="*/ 4763 h 34"/>
                  <a:gd name="T12" fmla="*/ 11112 w 27"/>
                  <a:gd name="T13" fmla="*/ 0 h 34"/>
                  <a:gd name="T14" fmla="*/ 11112 w 27"/>
                  <a:gd name="T15" fmla="*/ 0 h 34"/>
                  <a:gd name="T16" fmla="*/ 15875 w 27"/>
                  <a:gd name="T17" fmla="*/ 0 h 34"/>
                  <a:gd name="T18" fmla="*/ 20637 w 27"/>
                  <a:gd name="T19" fmla="*/ 0 h 34"/>
                  <a:gd name="T20" fmla="*/ 26987 w 27"/>
                  <a:gd name="T21" fmla="*/ 0 h 34"/>
                  <a:gd name="T22" fmla="*/ 31750 w 27"/>
                  <a:gd name="T23" fmla="*/ 0 h 34"/>
                  <a:gd name="T24" fmla="*/ 31750 w 27"/>
                  <a:gd name="T25" fmla="*/ 0 h 34"/>
                  <a:gd name="T26" fmla="*/ 38100 w 27"/>
                  <a:gd name="T27" fmla="*/ 4763 h 34"/>
                  <a:gd name="T28" fmla="*/ 38100 w 27"/>
                  <a:gd name="T29" fmla="*/ 11113 h 34"/>
                  <a:gd name="T30" fmla="*/ 42862 w 27"/>
                  <a:gd name="T31" fmla="*/ 11113 h 34"/>
                  <a:gd name="T32" fmla="*/ 42862 w 27"/>
                  <a:gd name="T33" fmla="*/ 15875 h 34"/>
                  <a:gd name="T34" fmla="*/ 42862 w 27"/>
                  <a:gd name="T35" fmla="*/ 20638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4"/>
                  <a:gd name="T56" fmla="*/ 27 w 27"/>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4" extrusionOk="0">
                    <a:moveTo>
                      <a:pt x="27" y="13"/>
                    </a:moveTo>
                    <a:lnTo>
                      <a:pt x="0" y="13"/>
                    </a:lnTo>
                    <a:lnTo>
                      <a:pt x="0" y="10"/>
                    </a:lnTo>
                    <a:lnTo>
                      <a:pt x="0" y="7"/>
                    </a:lnTo>
                    <a:lnTo>
                      <a:pt x="3" y="7"/>
                    </a:lnTo>
                    <a:lnTo>
                      <a:pt x="3" y="3"/>
                    </a:lnTo>
                    <a:lnTo>
                      <a:pt x="7" y="0"/>
                    </a:lnTo>
                    <a:lnTo>
                      <a:pt x="10" y="0"/>
                    </a:lnTo>
                    <a:lnTo>
                      <a:pt x="13" y="0"/>
                    </a:lnTo>
                    <a:lnTo>
                      <a:pt x="17" y="0"/>
                    </a:lnTo>
                    <a:lnTo>
                      <a:pt x="20" y="0"/>
                    </a:lnTo>
                    <a:lnTo>
                      <a:pt x="24" y="3"/>
                    </a:lnTo>
                    <a:lnTo>
                      <a:pt x="24" y="7"/>
                    </a:lnTo>
                    <a:lnTo>
                      <a:pt x="27" y="7"/>
                    </a:lnTo>
                    <a:lnTo>
                      <a:pt x="27" y="10"/>
                    </a:lnTo>
                    <a:lnTo>
                      <a:pt x="27" y="1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71" name="Shape 1581"/>
              <p:cNvSpPr>
                <a:spLocks/>
              </p:cNvSpPr>
              <p:nvPr/>
            </p:nvSpPr>
            <p:spPr bwMode="auto">
              <a:xfrm>
                <a:off x="4454525" y="3956050"/>
                <a:ext cx="42862" cy="52386"/>
              </a:xfrm>
              <a:custGeom>
                <a:avLst/>
                <a:gdLst>
                  <a:gd name="T0" fmla="*/ 42862 w 27"/>
                  <a:gd name="T1" fmla="*/ 20637 h 33"/>
                  <a:gd name="T2" fmla="*/ 0 w 27"/>
                  <a:gd name="T3" fmla="*/ 20637 h 33"/>
                  <a:gd name="T4" fmla="*/ 0 w 27"/>
                  <a:gd name="T5" fmla="*/ 15875 h 33"/>
                  <a:gd name="T6" fmla="*/ 0 w 27"/>
                  <a:gd name="T7" fmla="*/ 9525 h 33"/>
                  <a:gd name="T8" fmla="*/ 4762 w 27"/>
                  <a:gd name="T9" fmla="*/ 9525 h 33"/>
                  <a:gd name="T10" fmla="*/ 4762 w 27"/>
                  <a:gd name="T11" fmla="*/ 4762 h 33"/>
                  <a:gd name="T12" fmla="*/ 11112 w 27"/>
                  <a:gd name="T13" fmla="*/ 4762 h 33"/>
                  <a:gd name="T14" fmla="*/ 11112 w 27"/>
                  <a:gd name="T15" fmla="*/ 0 h 33"/>
                  <a:gd name="T16" fmla="*/ 15875 w 27"/>
                  <a:gd name="T17" fmla="*/ 0 h 33"/>
                  <a:gd name="T18" fmla="*/ 20637 w 27"/>
                  <a:gd name="T19" fmla="*/ 0 h 33"/>
                  <a:gd name="T20" fmla="*/ 26987 w 27"/>
                  <a:gd name="T21" fmla="*/ 0 h 33"/>
                  <a:gd name="T22" fmla="*/ 31750 w 27"/>
                  <a:gd name="T23" fmla="*/ 0 h 33"/>
                  <a:gd name="T24" fmla="*/ 31750 w 27"/>
                  <a:gd name="T25" fmla="*/ 4762 h 33"/>
                  <a:gd name="T26" fmla="*/ 38100 w 27"/>
                  <a:gd name="T27" fmla="*/ 4762 h 33"/>
                  <a:gd name="T28" fmla="*/ 38100 w 27"/>
                  <a:gd name="T29" fmla="*/ 9525 h 33"/>
                  <a:gd name="T30" fmla="*/ 42862 w 27"/>
                  <a:gd name="T31" fmla="*/ 9525 h 33"/>
                  <a:gd name="T32" fmla="*/ 42862 w 27"/>
                  <a:gd name="T33" fmla="*/ 15875 h 33"/>
                  <a:gd name="T34" fmla="*/ 42862 w 27"/>
                  <a:gd name="T35" fmla="*/ 20637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3"/>
                  <a:gd name="T56" fmla="*/ 27 w 27"/>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3" extrusionOk="0">
                    <a:moveTo>
                      <a:pt x="27" y="13"/>
                    </a:moveTo>
                    <a:lnTo>
                      <a:pt x="0" y="13"/>
                    </a:lnTo>
                    <a:lnTo>
                      <a:pt x="0" y="10"/>
                    </a:lnTo>
                    <a:lnTo>
                      <a:pt x="0" y="6"/>
                    </a:lnTo>
                    <a:lnTo>
                      <a:pt x="3" y="6"/>
                    </a:lnTo>
                    <a:lnTo>
                      <a:pt x="3" y="3"/>
                    </a:lnTo>
                    <a:lnTo>
                      <a:pt x="7" y="3"/>
                    </a:lnTo>
                    <a:lnTo>
                      <a:pt x="7" y="0"/>
                    </a:lnTo>
                    <a:lnTo>
                      <a:pt x="10" y="0"/>
                    </a:lnTo>
                    <a:lnTo>
                      <a:pt x="13" y="0"/>
                    </a:lnTo>
                    <a:lnTo>
                      <a:pt x="17" y="0"/>
                    </a:lnTo>
                    <a:lnTo>
                      <a:pt x="20" y="0"/>
                    </a:lnTo>
                    <a:lnTo>
                      <a:pt x="20" y="3"/>
                    </a:lnTo>
                    <a:lnTo>
                      <a:pt x="24" y="3"/>
                    </a:lnTo>
                    <a:lnTo>
                      <a:pt x="24" y="6"/>
                    </a:lnTo>
                    <a:lnTo>
                      <a:pt x="27" y="6"/>
                    </a:lnTo>
                    <a:lnTo>
                      <a:pt x="27" y="10"/>
                    </a:lnTo>
                    <a:lnTo>
                      <a:pt x="27" y="1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72" name="Shape 1582"/>
              <p:cNvSpPr>
                <a:spLocks/>
              </p:cNvSpPr>
              <p:nvPr/>
            </p:nvSpPr>
            <p:spPr bwMode="auto">
              <a:xfrm>
                <a:off x="4454525" y="3965575"/>
                <a:ext cx="42862" cy="58736"/>
              </a:xfrm>
              <a:custGeom>
                <a:avLst/>
                <a:gdLst>
                  <a:gd name="T0" fmla="*/ 42862 w 27"/>
                  <a:gd name="T1" fmla="*/ 22224 h 37"/>
                  <a:gd name="T2" fmla="*/ 0 w 27"/>
                  <a:gd name="T3" fmla="*/ 22224 h 37"/>
                  <a:gd name="T4" fmla="*/ 0 w 27"/>
                  <a:gd name="T5" fmla="*/ 17462 h 37"/>
                  <a:gd name="T6" fmla="*/ 0 w 27"/>
                  <a:gd name="T7" fmla="*/ 11112 h 37"/>
                  <a:gd name="T8" fmla="*/ 4762 w 27"/>
                  <a:gd name="T9" fmla="*/ 11112 h 37"/>
                  <a:gd name="T10" fmla="*/ 4762 w 27"/>
                  <a:gd name="T11" fmla="*/ 6350 h 37"/>
                  <a:gd name="T12" fmla="*/ 11112 w 27"/>
                  <a:gd name="T13" fmla="*/ 6350 h 37"/>
                  <a:gd name="T14" fmla="*/ 11112 w 27"/>
                  <a:gd name="T15" fmla="*/ 0 h 37"/>
                  <a:gd name="T16" fmla="*/ 15875 w 27"/>
                  <a:gd name="T17" fmla="*/ 0 h 37"/>
                  <a:gd name="T18" fmla="*/ 20637 w 27"/>
                  <a:gd name="T19" fmla="*/ 0 h 37"/>
                  <a:gd name="T20" fmla="*/ 26987 w 27"/>
                  <a:gd name="T21" fmla="*/ 0 h 37"/>
                  <a:gd name="T22" fmla="*/ 31750 w 27"/>
                  <a:gd name="T23" fmla="*/ 0 h 37"/>
                  <a:gd name="T24" fmla="*/ 31750 w 27"/>
                  <a:gd name="T25" fmla="*/ 6350 h 37"/>
                  <a:gd name="T26" fmla="*/ 38100 w 27"/>
                  <a:gd name="T27" fmla="*/ 6350 h 37"/>
                  <a:gd name="T28" fmla="*/ 38100 w 27"/>
                  <a:gd name="T29" fmla="*/ 11112 h 37"/>
                  <a:gd name="T30" fmla="*/ 42862 w 27"/>
                  <a:gd name="T31" fmla="*/ 11112 h 37"/>
                  <a:gd name="T32" fmla="*/ 42862 w 27"/>
                  <a:gd name="T33" fmla="*/ 17462 h 37"/>
                  <a:gd name="T34" fmla="*/ 42862 w 27"/>
                  <a:gd name="T35" fmla="*/ 22224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7"/>
                  <a:gd name="T56" fmla="*/ 27 w 27"/>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7" extrusionOk="0">
                    <a:moveTo>
                      <a:pt x="27" y="14"/>
                    </a:moveTo>
                    <a:lnTo>
                      <a:pt x="0" y="14"/>
                    </a:lnTo>
                    <a:lnTo>
                      <a:pt x="0" y="11"/>
                    </a:lnTo>
                    <a:lnTo>
                      <a:pt x="0" y="7"/>
                    </a:lnTo>
                    <a:lnTo>
                      <a:pt x="3" y="7"/>
                    </a:lnTo>
                    <a:lnTo>
                      <a:pt x="3" y="4"/>
                    </a:lnTo>
                    <a:lnTo>
                      <a:pt x="7" y="4"/>
                    </a:lnTo>
                    <a:lnTo>
                      <a:pt x="7" y="0"/>
                    </a:lnTo>
                    <a:lnTo>
                      <a:pt x="10" y="0"/>
                    </a:lnTo>
                    <a:lnTo>
                      <a:pt x="13" y="0"/>
                    </a:lnTo>
                    <a:lnTo>
                      <a:pt x="17" y="0"/>
                    </a:lnTo>
                    <a:lnTo>
                      <a:pt x="20" y="0"/>
                    </a:lnTo>
                    <a:lnTo>
                      <a:pt x="20" y="4"/>
                    </a:lnTo>
                    <a:lnTo>
                      <a:pt x="24" y="4"/>
                    </a:lnTo>
                    <a:lnTo>
                      <a:pt x="24" y="7"/>
                    </a:lnTo>
                    <a:lnTo>
                      <a:pt x="27" y="7"/>
                    </a:lnTo>
                    <a:lnTo>
                      <a:pt x="27" y="11"/>
                    </a:lnTo>
                    <a:lnTo>
                      <a:pt x="27" y="1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73" name="Shape 1583"/>
              <p:cNvSpPr>
                <a:spLocks/>
              </p:cNvSpPr>
              <p:nvPr/>
            </p:nvSpPr>
            <p:spPr bwMode="auto">
              <a:xfrm>
                <a:off x="4454525" y="3976687"/>
                <a:ext cx="42862" cy="58736"/>
              </a:xfrm>
              <a:custGeom>
                <a:avLst/>
                <a:gdLst>
                  <a:gd name="T0" fmla="*/ 42862 w 27"/>
                  <a:gd name="T1" fmla="*/ 22224 h 37"/>
                  <a:gd name="T2" fmla="*/ 0 w 27"/>
                  <a:gd name="T3" fmla="*/ 22224 h 37"/>
                  <a:gd name="T4" fmla="*/ 0 w 27"/>
                  <a:gd name="T5" fmla="*/ 22224 h 37"/>
                  <a:gd name="T6" fmla="*/ 0 w 27"/>
                  <a:gd name="T7" fmla="*/ 15875 h 37"/>
                  <a:gd name="T8" fmla="*/ 4762 w 27"/>
                  <a:gd name="T9" fmla="*/ 11112 h 37"/>
                  <a:gd name="T10" fmla="*/ 4762 w 27"/>
                  <a:gd name="T11" fmla="*/ 11112 h 37"/>
                  <a:gd name="T12" fmla="*/ 11112 w 27"/>
                  <a:gd name="T13" fmla="*/ 6350 h 37"/>
                  <a:gd name="T14" fmla="*/ 11112 w 27"/>
                  <a:gd name="T15" fmla="*/ 6350 h 37"/>
                  <a:gd name="T16" fmla="*/ 15875 w 27"/>
                  <a:gd name="T17" fmla="*/ 0 h 37"/>
                  <a:gd name="T18" fmla="*/ 20637 w 27"/>
                  <a:gd name="T19" fmla="*/ 0 h 37"/>
                  <a:gd name="T20" fmla="*/ 26987 w 27"/>
                  <a:gd name="T21" fmla="*/ 0 h 37"/>
                  <a:gd name="T22" fmla="*/ 31750 w 27"/>
                  <a:gd name="T23" fmla="*/ 6350 h 37"/>
                  <a:gd name="T24" fmla="*/ 31750 w 27"/>
                  <a:gd name="T25" fmla="*/ 6350 h 37"/>
                  <a:gd name="T26" fmla="*/ 38100 w 27"/>
                  <a:gd name="T27" fmla="*/ 11112 h 37"/>
                  <a:gd name="T28" fmla="*/ 38100 w 27"/>
                  <a:gd name="T29" fmla="*/ 11112 h 37"/>
                  <a:gd name="T30" fmla="*/ 42862 w 27"/>
                  <a:gd name="T31" fmla="*/ 15875 h 37"/>
                  <a:gd name="T32" fmla="*/ 42862 w 27"/>
                  <a:gd name="T33" fmla="*/ 22224 h 37"/>
                  <a:gd name="T34" fmla="*/ 42862 w 27"/>
                  <a:gd name="T35" fmla="*/ 22224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7"/>
                  <a:gd name="T56" fmla="*/ 27 w 27"/>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7" extrusionOk="0">
                    <a:moveTo>
                      <a:pt x="27" y="14"/>
                    </a:moveTo>
                    <a:lnTo>
                      <a:pt x="0" y="14"/>
                    </a:lnTo>
                    <a:lnTo>
                      <a:pt x="0" y="10"/>
                    </a:lnTo>
                    <a:lnTo>
                      <a:pt x="3" y="7"/>
                    </a:lnTo>
                    <a:lnTo>
                      <a:pt x="7" y="4"/>
                    </a:lnTo>
                    <a:lnTo>
                      <a:pt x="10" y="0"/>
                    </a:lnTo>
                    <a:lnTo>
                      <a:pt x="13" y="0"/>
                    </a:lnTo>
                    <a:lnTo>
                      <a:pt x="17" y="0"/>
                    </a:lnTo>
                    <a:lnTo>
                      <a:pt x="20" y="4"/>
                    </a:lnTo>
                    <a:lnTo>
                      <a:pt x="24" y="7"/>
                    </a:lnTo>
                    <a:lnTo>
                      <a:pt x="27" y="10"/>
                    </a:lnTo>
                    <a:lnTo>
                      <a:pt x="27" y="1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74" name="Shape 1584"/>
              <p:cNvSpPr>
                <a:spLocks/>
              </p:cNvSpPr>
              <p:nvPr/>
            </p:nvSpPr>
            <p:spPr bwMode="auto">
              <a:xfrm>
                <a:off x="4454525" y="3987800"/>
                <a:ext cx="47625" cy="53975"/>
              </a:xfrm>
              <a:custGeom>
                <a:avLst/>
                <a:gdLst>
                  <a:gd name="T0" fmla="*/ 38100 w 30"/>
                  <a:gd name="T1" fmla="*/ 11113 h 34"/>
                  <a:gd name="T2" fmla="*/ 4763 w 30"/>
                  <a:gd name="T3" fmla="*/ 36513 h 34"/>
                  <a:gd name="T4" fmla="*/ 0 w 30"/>
                  <a:gd name="T5" fmla="*/ 31750 h 34"/>
                  <a:gd name="T6" fmla="*/ 0 w 30"/>
                  <a:gd name="T7" fmla="*/ 31750 h 34"/>
                  <a:gd name="T8" fmla="*/ 0 w 30"/>
                  <a:gd name="T9" fmla="*/ 26988 h 34"/>
                  <a:gd name="T10" fmla="*/ 0 w 30"/>
                  <a:gd name="T11" fmla="*/ 20638 h 34"/>
                  <a:gd name="T12" fmla="*/ 0 w 30"/>
                  <a:gd name="T13" fmla="*/ 15875 h 34"/>
                  <a:gd name="T14" fmla="*/ 0 w 30"/>
                  <a:gd name="T15" fmla="*/ 15875 h 34"/>
                  <a:gd name="T16" fmla="*/ 4763 w 30"/>
                  <a:gd name="T17" fmla="*/ 11113 h 34"/>
                  <a:gd name="T18" fmla="*/ 11113 w 30"/>
                  <a:gd name="T19" fmla="*/ 4763 h 34"/>
                  <a:gd name="T20" fmla="*/ 11113 w 30"/>
                  <a:gd name="T21" fmla="*/ 4763 h 34"/>
                  <a:gd name="T22" fmla="*/ 15875 w 30"/>
                  <a:gd name="T23" fmla="*/ 4763 h 34"/>
                  <a:gd name="T24" fmla="*/ 20638 w 30"/>
                  <a:gd name="T25" fmla="*/ 0 h 34"/>
                  <a:gd name="T26" fmla="*/ 26988 w 30"/>
                  <a:gd name="T27" fmla="*/ 0 h 34"/>
                  <a:gd name="T28" fmla="*/ 26988 w 30"/>
                  <a:gd name="T29" fmla="*/ 4763 h 34"/>
                  <a:gd name="T30" fmla="*/ 31750 w 30"/>
                  <a:gd name="T31" fmla="*/ 4763 h 34"/>
                  <a:gd name="T32" fmla="*/ 38100 w 30"/>
                  <a:gd name="T33" fmla="*/ 4763 h 34"/>
                  <a:gd name="T34" fmla="*/ 38100 w 30"/>
                  <a:gd name="T35" fmla="*/ 11113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34"/>
                  <a:gd name="T56" fmla="*/ 30 w 30"/>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34" extrusionOk="0">
                    <a:moveTo>
                      <a:pt x="24" y="7"/>
                    </a:moveTo>
                    <a:lnTo>
                      <a:pt x="3" y="23"/>
                    </a:lnTo>
                    <a:lnTo>
                      <a:pt x="0" y="20"/>
                    </a:lnTo>
                    <a:lnTo>
                      <a:pt x="0" y="17"/>
                    </a:lnTo>
                    <a:lnTo>
                      <a:pt x="0" y="13"/>
                    </a:lnTo>
                    <a:lnTo>
                      <a:pt x="0" y="10"/>
                    </a:lnTo>
                    <a:lnTo>
                      <a:pt x="3" y="7"/>
                    </a:lnTo>
                    <a:lnTo>
                      <a:pt x="7" y="3"/>
                    </a:lnTo>
                    <a:lnTo>
                      <a:pt x="10" y="3"/>
                    </a:lnTo>
                    <a:lnTo>
                      <a:pt x="13" y="0"/>
                    </a:lnTo>
                    <a:lnTo>
                      <a:pt x="17" y="0"/>
                    </a:lnTo>
                    <a:lnTo>
                      <a:pt x="17" y="3"/>
                    </a:lnTo>
                    <a:lnTo>
                      <a:pt x="20" y="3"/>
                    </a:lnTo>
                    <a:lnTo>
                      <a:pt x="24" y="3"/>
                    </a:lnTo>
                    <a:lnTo>
                      <a:pt x="24" y="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75" name="Shape 1585"/>
              <p:cNvSpPr>
                <a:spLocks/>
              </p:cNvSpPr>
              <p:nvPr/>
            </p:nvSpPr>
            <p:spPr bwMode="auto">
              <a:xfrm>
                <a:off x="4459287" y="3998912"/>
                <a:ext cx="53975" cy="42862"/>
              </a:xfrm>
              <a:custGeom>
                <a:avLst/>
                <a:gdLst>
                  <a:gd name="T0" fmla="*/ 22225 w 34"/>
                  <a:gd name="T1" fmla="*/ 0 h 27"/>
                  <a:gd name="T2" fmla="*/ 22225 w 34"/>
                  <a:gd name="T3" fmla="*/ 42862 h 27"/>
                  <a:gd name="T4" fmla="*/ 15875 w 34"/>
                  <a:gd name="T5" fmla="*/ 42862 h 27"/>
                  <a:gd name="T6" fmla="*/ 11113 w 34"/>
                  <a:gd name="T7" fmla="*/ 42862 h 27"/>
                  <a:gd name="T8" fmla="*/ 11113 w 34"/>
                  <a:gd name="T9" fmla="*/ 36512 h 27"/>
                  <a:gd name="T10" fmla="*/ 6350 w 34"/>
                  <a:gd name="T11" fmla="*/ 36512 h 27"/>
                  <a:gd name="T12" fmla="*/ 0 w 34"/>
                  <a:gd name="T13" fmla="*/ 31750 h 27"/>
                  <a:gd name="T14" fmla="*/ 0 w 34"/>
                  <a:gd name="T15" fmla="*/ 25400 h 27"/>
                  <a:gd name="T16" fmla="*/ 0 w 34"/>
                  <a:gd name="T17" fmla="*/ 25400 h 27"/>
                  <a:gd name="T18" fmla="*/ 0 w 34"/>
                  <a:gd name="T19" fmla="*/ 20637 h 27"/>
                  <a:gd name="T20" fmla="*/ 0 w 34"/>
                  <a:gd name="T21" fmla="*/ 15875 h 27"/>
                  <a:gd name="T22" fmla="*/ 0 w 34"/>
                  <a:gd name="T23" fmla="*/ 9525 h 27"/>
                  <a:gd name="T24" fmla="*/ 0 w 34"/>
                  <a:gd name="T25" fmla="*/ 4762 h 27"/>
                  <a:gd name="T26" fmla="*/ 6350 w 34"/>
                  <a:gd name="T27" fmla="*/ 4762 h 27"/>
                  <a:gd name="T28" fmla="*/ 11113 w 34"/>
                  <a:gd name="T29" fmla="*/ 0 h 27"/>
                  <a:gd name="T30" fmla="*/ 11113 w 34"/>
                  <a:gd name="T31" fmla="*/ 0 h 27"/>
                  <a:gd name="T32" fmla="*/ 15875 w 34"/>
                  <a:gd name="T33" fmla="*/ 0 h 27"/>
                  <a:gd name="T34" fmla="*/ 22225 w 34"/>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27"/>
                  <a:gd name="T56" fmla="*/ 34 w 34"/>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27" extrusionOk="0">
                    <a:moveTo>
                      <a:pt x="14" y="0"/>
                    </a:moveTo>
                    <a:lnTo>
                      <a:pt x="14" y="27"/>
                    </a:lnTo>
                    <a:lnTo>
                      <a:pt x="10" y="27"/>
                    </a:lnTo>
                    <a:lnTo>
                      <a:pt x="7" y="27"/>
                    </a:lnTo>
                    <a:lnTo>
                      <a:pt x="7" y="23"/>
                    </a:lnTo>
                    <a:lnTo>
                      <a:pt x="4" y="23"/>
                    </a:lnTo>
                    <a:lnTo>
                      <a:pt x="0" y="20"/>
                    </a:lnTo>
                    <a:lnTo>
                      <a:pt x="0" y="16"/>
                    </a:lnTo>
                    <a:lnTo>
                      <a:pt x="0" y="13"/>
                    </a:lnTo>
                    <a:lnTo>
                      <a:pt x="0" y="10"/>
                    </a:lnTo>
                    <a:lnTo>
                      <a:pt x="0" y="6"/>
                    </a:lnTo>
                    <a:lnTo>
                      <a:pt x="0" y="3"/>
                    </a:lnTo>
                    <a:lnTo>
                      <a:pt x="4" y="3"/>
                    </a:lnTo>
                    <a:lnTo>
                      <a:pt x="7" y="0"/>
                    </a:lnTo>
                    <a:lnTo>
                      <a:pt x="10" y="0"/>
                    </a:lnTo>
                    <a:lnTo>
                      <a:pt x="14"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76" name="Shape 1586"/>
              <p:cNvSpPr>
                <a:spLocks/>
              </p:cNvSpPr>
              <p:nvPr/>
            </p:nvSpPr>
            <p:spPr bwMode="auto">
              <a:xfrm>
                <a:off x="4470400" y="3998912"/>
                <a:ext cx="58736" cy="42862"/>
              </a:xfrm>
              <a:custGeom>
                <a:avLst/>
                <a:gdLst>
                  <a:gd name="T0" fmla="*/ 22224 w 37"/>
                  <a:gd name="T1" fmla="*/ 0 h 27"/>
                  <a:gd name="T2" fmla="*/ 22224 w 37"/>
                  <a:gd name="T3" fmla="*/ 42862 h 27"/>
                  <a:gd name="T4" fmla="*/ 15875 w 37"/>
                  <a:gd name="T5" fmla="*/ 42862 h 27"/>
                  <a:gd name="T6" fmla="*/ 11112 w 37"/>
                  <a:gd name="T7" fmla="*/ 42862 h 27"/>
                  <a:gd name="T8" fmla="*/ 11112 w 37"/>
                  <a:gd name="T9" fmla="*/ 36512 h 27"/>
                  <a:gd name="T10" fmla="*/ 4762 w 37"/>
                  <a:gd name="T11" fmla="*/ 36512 h 27"/>
                  <a:gd name="T12" fmla="*/ 4762 w 37"/>
                  <a:gd name="T13" fmla="*/ 31750 h 27"/>
                  <a:gd name="T14" fmla="*/ 0 w 37"/>
                  <a:gd name="T15" fmla="*/ 25400 h 27"/>
                  <a:gd name="T16" fmla="*/ 0 w 37"/>
                  <a:gd name="T17" fmla="*/ 25400 h 27"/>
                  <a:gd name="T18" fmla="*/ 0 w 37"/>
                  <a:gd name="T19" fmla="*/ 20637 h 27"/>
                  <a:gd name="T20" fmla="*/ 0 w 37"/>
                  <a:gd name="T21" fmla="*/ 15875 h 27"/>
                  <a:gd name="T22" fmla="*/ 0 w 37"/>
                  <a:gd name="T23" fmla="*/ 9525 h 27"/>
                  <a:gd name="T24" fmla="*/ 4762 w 37"/>
                  <a:gd name="T25" fmla="*/ 4762 h 27"/>
                  <a:gd name="T26" fmla="*/ 4762 w 37"/>
                  <a:gd name="T27" fmla="*/ 4762 h 27"/>
                  <a:gd name="T28" fmla="*/ 11112 w 37"/>
                  <a:gd name="T29" fmla="*/ 0 h 27"/>
                  <a:gd name="T30" fmla="*/ 11112 w 37"/>
                  <a:gd name="T31" fmla="*/ 0 h 27"/>
                  <a:gd name="T32" fmla="*/ 15875 w 37"/>
                  <a:gd name="T33" fmla="*/ 0 h 27"/>
                  <a:gd name="T34" fmla="*/ 22224 w 37"/>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27"/>
                  <a:gd name="T56" fmla="*/ 37 w 37"/>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27" extrusionOk="0">
                    <a:moveTo>
                      <a:pt x="14" y="0"/>
                    </a:moveTo>
                    <a:lnTo>
                      <a:pt x="14" y="27"/>
                    </a:lnTo>
                    <a:lnTo>
                      <a:pt x="10" y="27"/>
                    </a:lnTo>
                    <a:lnTo>
                      <a:pt x="7" y="27"/>
                    </a:lnTo>
                    <a:lnTo>
                      <a:pt x="7" y="23"/>
                    </a:lnTo>
                    <a:lnTo>
                      <a:pt x="3" y="23"/>
                    </a:lnTo>
                    <a:lnTo>
                      <a:pt x="3" y="20"/>
                    </a:lnTo>
                    <a:lnTo>
                      <a:pt x="0" y="16"/>
                    </a:lnTo>
                    <a:lnTo>
                      <a:pt x="0" y="13"/>
                    </a:lnTo>
                    <a:lnTo>
                      <a:pt x="0" y="10"/>
                    </a:lnTo>
                    <a:lnTo>
                      <a:pt x="0" y="6"/>
                    </a:lnTo>
                    <a:lnTo>
                      <a:pt x="3" y="3"/>
                    </a:lnTo>
                    <a:lnTo>
                      <a:pt x="7" y="0"/>
                    </a:lnTo>
                    <a:lnTo>
                      <a:pt x="10" y="0"/>
                    </a:lnTo>
                    <a:lnTo>
                      <a:pt x="14"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77" name="Shape 1587"/>
              <p:cNvSpPr>
                <a:spLocks/>
              </p:cNvSpPr>
              <p:nvPr/>
            </p:nvSpPr>
            <p:spPr bwMode="auto">
              <a:xfrm>
                <a:off x="4481512" y="3998912"/>
                <a:ext cx="58736" cy="42862"/>
              </a:xfrm>
              <a:custGeom>
                <a:avLst/>
                <a:gdLst>
                  <a:gd name="T0" fmla="*/ 20637 w 37"/>
                  <a:gd name="T1" fmla="*/ 0 h 27"/>
                  <a:gd name="T2" fmla="*/ 20637 w 37"/>
                  <a:gd name="T3" fmla="*/ 42862 h 27"/>
                  <a:gd name="T4" fmla="*/ 20637 w 37"/>
                  <a:gd name="T5" fmla="*/ 42862 h 27"/>
                  <a:gd name="T6" fmla="*/ 15875 w 37"/>
                  <a:gd name="T7" fmla="*/ 42862 h 27"/>
                  <a:gd name="T8" fmla="*/ 11112 w 37"/>
                  <a:gd name="T9" fmla="*/ 36512 h 27"/>
                  <a:gd name="T10" fmla="*/ 4762 w 37"/>
                  <a:gd name="T11" fmla="*/ 36512 h 27"/>
                  <a:gd name="T12" fmla="*/ 4762 w 37"/>
                  <a:gd name="T13" fmla="*/ 31750 h 27"/>
                  <a:gd name="T14" fmla="*/ 4762 w 37"/>
                  <a:gd name="T15" fmla="*/ 25400 h 27"/>
                  <a:gd name="T16" fmla="*/ 0 w 37"/>
                  <a:gd name="T17" fmla="*/ 25400 h 27"/>
                  <a:gd name="T18" fmla="*/ 0 w 37"/>
                  <a:gd name="T19" fmla="*/ 20637 h 27"/>
                  <a:gd name="T20" fmla="*/ 0 w 37"/>
                  <a:gd name="T21" fmla="*/ 15875 h 27"/>
                  <a:gd name="T22" fmla="*/ 4762 w 37"/>
                  <a:gd name="T23" fmla="*/ 9525 h 27"/>
                  <a:gd name="T24" fmla="*/ 4762 w 37"/>
                  <a:gd name="T25" fmla="*/ 4762 h 27"/>
                  <a:gd name="T26" fmla="*/ 4762 w 37"/>
                  <a:gd name="T27" fmla="*/ 4762 h 27"/>
                  <a:gd name="T28" fmla="*/ 11112 w 37"/>
                  <a:gd name="T29" fmla="*/ 0 h 27"/>
                  <a:gd name="T30" fmla="*/ 15875 w 37"/>
                  <a:gd name="T31" fmla="*/ 0 h 27"/>
                  <a:gd name="T32" fmla="*/ 20637 w 37"/>
                  <a:gd name="T33" fmla="*/ 0 h 27"/>
                  <a:gd name="T34" fmla="*/ 20637 w 37"/>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27"/>
                  <a:gd name="T56" fmla="*/ 37 w 37"/>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27" extrusionOk="0">
                    <a:moveTo>
                      <a:pt x="13" y="0"/>
                    </a:moveTo>
                    <a:lnTo>
                      <a:pt x="13" y="27"/>
                    </a:lnTo>
                    <a:lnTo>
                      <a:pt x="10" y="27"/>
                    </a:lnTo>
                    <a:lnTo>
                      <a:pt x="7" y="23"/>
                    </a:lnTo>
                    <a:lnTo>
                      <a:pt x="3" y="23"/>
                    </a:lnTo>
                    <a:lnTo>
                      <a:pt x="3" y="20"/>
                    </a:lnTo>
                    <a:lnTo>
                      <a:pt x="3" y="16"/>
                    </a:lnTo>
                    <a:lnTo>
                      <a:pt x="0" y="16"/>
                    </a:lnTo>
                    <a:lnTo>
                      <a:pt x="0" y="13"/>
                    </a:lnTo>
                    <a:lnTo>
                      <a:pt x="0" y="10"/>
                    </a:lnTo>
                    <a:lnTo>
                      <a:pt x="3" y="6"/>
                    </a:lnTo>
                    <a:lnTo>
                      <a:pt x="3" y="3"/>
                    </a:lnTo>
                    <a:lnTo>
                      <a:pt x="7" y="0"/>
                    </a:lnTo>
                    <a:lnTo>
                      <a:pt x="10" y="0"/>
                    </a:lnTo>
                    <a:lnTo>
                      <a:pt x="13"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78" name="Shape 1588"/>
              <p:cNvSpPr>
                <a:spLocks/>
              </p:cNvSpPr>
              <p:nvPr/>
            </p:nvSpPr>
            <p:spPr bwMode="auto">
              <a:xfrm>
                <a:off x="4492625" y="3998912"/>
                <a:ext cx="57150" cy="42862"/>
              </a:xfrm>
              <a:custGeom>
                <a:avLst/>
                <a:gdLst>
                  <a:gd name="T0" fmla="*/ 25400 w 36"/>
                  <a:gd name="T1" fmla="*/ 0 h 27"/>
                  <a:gd name="T2" fmla="*/ 25400 w 36"/>
                  <a:gd name="T3" fmla="*/ 42862 h 27"/>
                  <a:gd name="T4" fmla="*/ 20638 w 36"/>
                  <a:gd name="T5" fmla="*/ 42862 h 27"/>
                  <a:gd name="T6" fmla="*/ 15875 w 36"/>
                  <a:gd name="T7" fmla="*/ 42862 h 27"/>
                  <a:gd name="T8" fmla="*/ 9525 w 36"/>
                  <a:gd name="T9" fmla="*/ 36512 h 27"/>
                  <a:gd name="T10" fmla="*/ 9525 w 36"/>
                  <a:gd name="T11" fmla="*/ 36512 h 27"/>
                  <a:gd name="T12" fmla="*/ 4763 w 36"/>
                  <a:gd name="T13" fmla="*/ 31750 h 27"/>
                  <a:gd name="T14" fmla="*/ 4763 w 36"/>
                  <a:gd name="T15" fmla="*/ 25400 h 27"/>
                  <a:gd name="T16" fmla="*/ 0 w 36"/>
                  <a:gd name="T17" fmla="*/ 25400 h 27"/>
                  <a:gd name="T18" fmla="*/ 0 w 36"/>
                  <a:gd name="T19" fmla="*/ 20637 h 27"/>
                  <a:gd name="T20" fmla="*/ 0 w 36"/>
                  <a:gd name="T21" fmla="*/ 15875 h 27"/>
                  <a:gd name="T22" fmla="*/ 4763 w 36"/>
                  <a:gd name="T23" fmla="*/ 9525 h 27"/>
                  <a:gd name="T24" fmla="*/ 4763 w 36"/>
                  <a:gd name="T25" fmla="*/ 4762 h 27"/>
                  <a:gd name="T26" fmla="*/ 9525 w 36"/>
                  <a:gd name="T27" fmla="*/ 4762 h 27"/>
                  <a:gd name="T28" fmla="*/ 9525 w 36"/>
                  <a:gd name="T29" fmla="*/ 0 h 27"/>
                  <a:gd name="T30" fmla="*/ 15875 w 36"/>
                  <a:gd name="T31" fmla="*/ 0 h 27"/>
                  <a:gd name="T32" fmla="*/ 20638 w 36"/>
                  <a:gd name="T33" fmla="*/ 0 h 27"/>
                  <a:gd name="T34" fmla="*/ 25400 w 36"/>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27"/>
                  <a:gd name="T56" fmla="*/ 36 w 36"/>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27" extrusionOk="0">
                    <a:moveTo>
                      <a:pt x="16" y="0"/>
                    </a:moveTo>
                    <a:lnTo>
                      <a:pt x="16" y="27"/>
                    </a:lnTo>
                    <a:lnTo>
                      <a:pt x="13" y="27"/>
                    </a:lnTo>
                    <a:lnTo>
                      <a:pt x="10" y="27"/>
                    </a:lnTo>
                    <a:lnTo>
                      <a:pt x="6" y="23"/>
                    </a:lnTo>
                    <a:lnTo>
                      <a:pt x="3" y="20"/>
                    </a:lnTo>
                    <a:lnTo>
                      <a:pt x="3" y="16"/>
                    </a:lnTo>
                    <a:lnTo>
                      <a:pt x="0" y="16"/>
                    </a:lnTo>
                    <a:lnTo>
                      <a:pt x="0" y="13"/>
                    </a:lnTo>
                    <a:lnTo>
                      <a:pt x="0" y="10"/>
                    </a:lnTo>
                    <a:lnTo>
                      <a:pt x="3" y="6"/>
                    </a:lnTo>
                    <a:lnTo>
                      <a:pt x="3" y="3"/>
                    </a:lnTo>
                    <a:lnTo>
                      <a:pt x="6" y="3"/>
                    </a:lnTo>
                    <a:lnTo>
                      <a:pt x="6" y="0"/>
                    </a:lnTo>
                    <a:lnTo>
                      <a:pt x="10" y="0"/>
                    </a:lnTo>
                    <a:lnTo>
                      <a:pt x="13" y="0"/>
                    </a:lnTo>
                    <a:lnTo>
                      <a:pt x="16"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79" name="Shape 1589"/>
              <p:cNvSpPr>
                <a:spLocks/>
              </p:cNvSpPr>
              <p:nvPr/>
            </p:nvSpPr>
            <p:spPr bwMode="auto">
              <a:xfrm>
                <a:off x="4502150" y="3998912"/>
                <a:ext cx="58736" cy="42862"/>
              </a:xfrm>
              <a:custGeom>
                <a:avLst/>
                <a:gdLst>
                  <a:gd name="T0" fmla="*/ 26987 w 37"/>
                  <a:gd name="T1" fmla="*/ 0 h 27"/>
                  <a:gd name="T2" fmla="*/ 26987 w 37"/>
                  <a:gd name="T3" fmla="*/ 42862 h 27"/>
                  <a:gd name="T4" fmla="*/ 22224 w 37"/>
                  <a:gd name="T5" fmla="*/ 42862 h 27"/>
                  <a:gd name="T6" fmla="*/ 15875 w 37"/>
                  <a:gd name="T7" fmla="*/ 42862 h 27"/>
                  <a:gd name="T8" fmla="*/ 11112 w 37"/>
                  <a:gd name="T9" fmla="*/ 36512 h 27"/>
                  <a:gd name="T10" fmla="*/ 11112 w 37"/>
                  <a:gd name="T11" fmla="*/ 36512 h 27"/>
                  <a:gd name="T12" fmla="*/ 6350 w 37"/>
                  <a:gd name="T13" fmla="*/ 31750 h 27"/>
                  <a:gd name="T14" fmla="*/ 6350 w 37"/>
                  <a:gd name="T15" fmla="*/ 25400 h 27"/>
                  <a:gd name="T16" fmla="*/ 6350 w 37"/>
                  <a:gd name="T17" fmla="*/ 25400 h 27"/>
                  <a:gd name="T18" fmla="*/ 0 w 37"/>
                  <a:gd name="T19" fmla="*/ 20637 h 27"/>
                  <a:gd name="T20" fmla="*/ 6350 w 37"/>
                  <a:gd name="T21" fmla="*/ 15875 h 27"/>
                  <a:gd name="T22" fmla="*/ 6350 w 37"/>
                  <a:gd name="T23" fmla="*/ 9525 h 27"/>
                  <a:gd name="T24" fmla="*/ 6350 w 37"/>
                  <a:gd name="T25" fmla="*/ 4762 h 27"/>
                  <a:gd name="T26" fmla="*/ 11112 w 37"/>
                  <a:gd name="T27" fmla="*/ 4762 h 27"/>
                  <a:gd name="T28" fmla="*/ 11112 w 37"/>
                  <a:gd name="T29" fmla="*/ 0 h 27"/>
                  <a:gd name="T30" fmla="*/ 15875 w 37"/>
                  <a:gd name="T31" fmla="*/ 0 h 27"/>
                  <a:gd name="T32" fmla="*/ 22224 w 37"/>
                  <a:gd name="T33" fmla="*/ 0 h 27"/>
                  <a:gd name="T34" fmla="*/ 26987 w 37"/>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27"/>
                  <a:gd name="T56" fmla="*/ 37 w 37"/>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27" extrusionOk="0">
                    <a:moveTo>
                      <a:pt x="17" y="0"/>
                    </a:moveTo>
                    <a:lnTo>
                      <a:pt x="17" y="27"/>
                    </a:lnTo>
                    <a:lnTo>
                      <a:pt x="14" y="27"/>
                    </a:lnTo>
                    <a:lnTo>
                      <a:pt x="10" y="27"/>
                    </a:lnTo>
                    <a:lnTo>
                      <a:pt x="7" y="23"/>
                    </a:lnTo>
                    <a:lnTo>
                      <a:pt x="4" y="20"/>
                    </a:lnTo>
                    <a:lnTo>
                      <a:pt x="4" y="16"/>
                    </a:lnTo>
                    <a:lnTo>
                      <a:pt x="0" y="13"/>
                    </a:lnTo>
                    <a:lnTo>
                      <a:pt x="4" y="10"/>
                    </a:lnTo>
                    <a:lnTo>
                      <a:pt x="4" y="6"/>
                    </a:lnTo>
                    <a:lnTo>
                      <a:pt x="4" y="3"/>
                    </a:lnTo>
                    <a:lnTo>
                      <a:pt x="7" y="3"/>
                    </a:lnTo>
                    <a:lnTo>
                      <a:pt x="7" y="0"/>
                    </a:lnTo>
                    <a:lnTo>
                      <a:pt x="10" y="0"/>
                    </a:lnTo>
                    <a:lnTo>
                      <a:pt x="14" y="0"/>
                    </a:lnTo>
                    <a:lnTo>
                      <a:pt x="17"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80" name="Shape 1590"/>
              <p:cNvSpPr>
                <a:spLocks/>
              </p:cNvSpPr>
              <p:nvPr/>
            </p:nvSpPr>
            <p:spPr bwMode="auto">
              <a:xfrm>
                <a:off x="4518025" y="3998912"/>
                <a:ext cx="53975" cy="42862"/>
              </a:xfrm>
              <a:custGeom>
                <a:avLst/>
                <a:gdLst>
                  <a:gd name="T0" fmla="*/ 22225 w 34"/>
                  <a:gd name="T1" fmla="*/ 0 h 27"/>
                  <a:gd name="T2" fmla="*/ 22225 w 34"/>
                  <a:gd name="T3" fmla="*/ 42862 h 27"/>
                  <a:gd name="T4" fmla="*/ 15875 w 34"/>
                  <a:gd name="T5" fmla="*/ 42862 h 27"/>
                  <a:gd name="T6" fmla="*/ 11113 w 34"/>
                  <a:gd name="T7" fmla="*/ 42862 h 27"/>
                  <a:gd name="T8" fmla="*/ 11113 w 34"/>
                  <a:gd name="T9" fmla="*/ 36512 h 27"/>
                  <a:gd name="T10" fmla="*/ 6350 w 34"/>
                  <a:gd name="T11" fmla="*/ 36512 h 27"/>
                  <a:gd name="T12" fmla="*/ 6350 w 34"/>
                  <a:gd name="T13" fmla="*/ 31750 h 27"/>
                  <a:gd name="T14" fmla="*/ 0 w 34"/>
                  <a:gd name="T15" fmla="*/ 25400 h 27"/>
                  <a:gd name="T16" fmla="*/ 0 w 34"/>
                  <a:gd name="T17" fmla="*/ 25400 h 27"/>
                  <a:gd name="T18" fmla="*/ 0 w 34"/>
                  <a:gd name="T19" fmla="*/ 20637 h 27"/>
                  <a:gd name="T20" fmla="*/ 0 w 34"/>
                  <a:gd name="T21" fmla="*/ 15875 h 27"/>
                  <a:gd name="T22" fmla="*/ 0 w 34"/>
                  <a:gd name="T23" fmla="*/ 9525 h 27"/>
                  <a:gd name="T24" fmla="*/ 6350 w 34"/>
                  <a:gd name="T25" fmla="*/ 4762 h 27"/>
                  <a:gd name="T26" fmla="*/ 6350 w 34"/>
                  <a:gd name="T27" fmla="*/ 4762 h 27"/>
                  <a:gd name="T28" fmla="*/ 11113 w 34"/>
                  <a:gd name="T29" fmla="*/ 0 h 27"/>
                  <a:gd name="T30" fmla="*/ 11113 w 34"/>
                  <a:gd name="T31" fmla="*/ 0 h 27"/>
                  <a:gd name="T32" fmla="*/ 15875 w 34"/>
                  <a:gd name="T33" fmla="*/ 0 h 27"/>
                  <a:gd name="T34" fmla="*/ 22225 w 34"/>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27"/>
                  <a:gd name="T56" fmla="*/ 34 w 34"/>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27" extrusionOk="0">
                    <a:moveTo>
                      <a:pt x="14" y="0"/>
                    </a:moveTo>
                    <a:lnTo>
                      <a:pt x="14" y="27"/>
                    </a:lnTo>
                    <a:lnTo>
                      <a:pt x="10" y="27"/>
                    </a:lnTo>
                    <a:lnTo>
                      <a:pt x="7" y="27"/>
                    </a:lnTo>
                    <a:lnTo>
                      <a:pt x="7" y="23"/>
                    </a:lnTo>
                    <a:lnTo>
                      <a:pt x="4" y="23"/>
                    </a:lnTo>
                    <a:lnTo>
                      <a:pt x="4" y="20"/>
                    </a:lnTo>
                    <a:lnTo>
                      <a:pt x="0" y="16"/>
                    </a:lnTo>
                    <a:lnTo>
                      <a:pt x="0" y="13"/>
                    </a:lnTo>
                    <a:lnTo>
                      <a:pt x="0" y="10"/>
                    </a:lnTo>
                    <a:lnTo>
                      <a:pt x="0" y="6"/>
                    </a:lnTo>
                    <a:lnTo>
                      <a:pt x="4" y="3"/>
                    </a:lnTo>
                    <a:lnTo>
                      <a:pt x="7" y="0"/>
                    </a:lnTo>
                    <a:lnTo>
                      <a:pt x="10" y="0"/>
                    </a:lnTo>
                    <a:lnTo>
                      <a:pt x="14"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81" name="Shape 1591"/>
              <p:cNvSpPr>
                <a:spLocks/>
              </p:cNvSpPr>
              <p:nvPr/>
            </p:nvSpPr>
            <p:spPr bwMode="auto">
              <a:xfrm>
                <a:off x="4529137" y="3998912"/>
                <a:ext cx="53975" cy="42862"/>
              </a:xfrm>
              <a:custGeom>
                <a:avLst/>
                <a:gdLst>
                  <a:gd name="T0" fmla="*/ 20638 w 34"/>
                  <a:gd name="T1" fmla="*/ 0 h 27"/>
                  <a:gd name="T2" fmla="*/ 20638 w 34"/>
                  <a:gd name="T3" fmla="*/ 42862 h 27"/>
                  <a:gd name="T4" fmla="*/ 15875 w 34"/>
                  <a:gd name="T5" fmla="*/ 42862 h 27"/>
                  <a:gd name="T6" fmla="*/ 15875 w 34"/>
                  <a:gd name="T7" fmla="*/ 42862 h 27"/>
                  <a:gd name="T8" fmla="*/ 11113 w 34"/>
                  <a:gd name="T9" fmla="*/ 36512 h 27"/>
                  <a:gd name="T10" fmla="*/ 4763 w 34"/>
                  <a:gd name="T11" fmla="*/ 36512 h 27"/>
                  <a:gd name="T12" fmla="*/ 4763 w 34"/>
                  <a:gd name="T13" fmla="*/ 31750 h 27"/>
                  <a:gd name="T14" fmla="*/ 0 w 34"/>
                  <a:gd name="T15" fmla="*/ 25400 h 27"/>
                  <a:gd name="T16" fmla="*/ 0 w 34"/>
                  <a:gd name="T17" fmla="*/ 25400 h 27"/>
                  <a:gd name="T18" fmla="*/ 0 w 34"/>
                  <a:gd name="T19" fmla="*/ 20637 h 27"/>
                  <a:gd name="T20" fmla="*/ 0 w 34"/>
                  <a:gd name="T21" fmla="*/ 15875 h 27"/>
                  <a:gd name="T22" fmla="*/ 0 w 34"/>
                  <a:gd name="T23" fmla="*/ 9525 h 27"/>
                  <a:gd name="T24" fmla="*/ 4763 w 34"/>
                  <a:gd name="T25" fmla="*/ 4762 h 27"/>
                  <a:gd name="T26" fmla="*/ 4763 w 34"/>
                  <a:gd name="T27" fmla="*/ 4762 h 27"/>
                  <a:gd name="T28" fmla="*/ 11113 w 34"/>
                  <a:gd name="T29" fmla="*/ 0 h 27"/>
                  <a:gd name="T30" fmla="*/ 15875 w 34"/>
                  <a:gd name="T31" fmla="*/ 0 h 27"/>
                  <a:gd name="T32" fmla="*/ 15875 w 34"/>
                  <a:gd name="T33" fmla="*/ 0 h 27"/>
                  <a:gd name="T34" fmla="*/ 20638 w 34"/>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27"/>
                  <a:gd name="T56" fmla="*/ 34 w 34"/>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27" extrusionOk="0">
                    <a:moveTo>
                      <a:pt x="13" y="0"/>
                    </a:moveTo>
                    <a:lnTo>
                      <a:pt x="13" y="27"/>
                    </a:lnTo>
                    <a:lnTo>
                      <a:pt x="10" y="27"/>
                    </a:lnTo>
                    <a:lnTo>
                      <a:pt x="7" y="23"/>
                    </a:lnTo>
                    <a:lnTo>
                      <a:pt x="3" y="23"/>
                    </a:lnTo>
                    <a:lnTo>
                      <a:pt x="3" y="20"/>
                    </a:lnTo>
                    <a:lnTo>
                      <a:pt x="0" y="16"/>
                    </a:lnTo>
                    <a:lnTo>
                      <a:pt x="0" y="13"/>
                    </a:lnTo>
                    <a:lnTo>
                      <a:pt x="0" y="10"/>
                    </a:lnTo>
                    <a:lnTo>
                      <a:pt x="0" y="6"/>
                    </a:lnTo>
                    <a:lnTo>
                      <a:pt x="3" y="3"/>
                    </a:lnTo>
                    <a:lnTo>
                      <a:pt x="7" y="0"/>
                    </a:lnTo>
                    <a:lnTo>
                      <a:pt x="10" y="0"/>
                    </a:lnTo>
                    <a:lnTo>
                      <a:pt x="13"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82" name="Shape 1592"/>
              <p:cNvSpPr>
                <a:spLocks/>
              </p:cNvSpPr>
              <p:nvPr/>
            </p:nvSpPr>
            <p:spPr bwMode="auto">
              <a:xfrm>
                <a:off x="4540250" y="3998912"/>
                <a:ext cx="58736" cy="42862"/>
              </a:xfrm>
              <a:custGeom>
                <a:avLst/>
                <a:gdLst>
                  <a:gd name="T0" fmla="*/ 20637 w 37"/>
                  <a:gd name="T1" fmla="*/ 0 h 27"/>
                  <a:gd name="T2" fmla="*/ 20637 w 37"/>
                  <a:gd name="T3" fmla="*/ 42862 h 27"/>
                  <a:gd name="T4" fmla="*/ 15875 w 37"/>
                  <a:gd name="T5" fmla="*/ 42862 h 27"/>
                  <a:gd name="T6" fmla="*/ 15875 w 37"/>
                  <a:gd name="T7" fmla="*/ 42862 h 27"/>
                  <a:gd name="T8" fmla="*/ 9525 w 37"/>
                  <a:gd name="T9" fmla="*/ 36512 h 27"/>
                  <a:gd name="T10" fmla="*/ 4762 w 37"/>
                  <a:gd name="T11" fmla="*/ 36512 h 27"/>
                  <a:gd name="T12" fmla="*/ 4762 w 37"/>
                  <a:gd name="T13" fmla="*/ 31750 h 27"/>
                  <a:gd name="T14" fmla="*/ 0 w 37"/>
                  <a:gd name="T15" fmla="*/ 25400 h 27"/>
                  <a:gd name="T16" fmla="*/ 0 w 37"/>
                  <a:gd name="T17" fmla="*/ 25400 h 27"/>
                  <a:gd name="T18" fmla="*/ 0 w 37"/>
                  <a:gd name="T19" fmla="*/ 20637 h 27"/>
                  <a:gd name="T20" fmla="*/ 0 w 37"/>
                  <a:gd name="T21" fmla="*/ 15875 h 27"/>
                  <a:gd name="T22" fmla="*/ 0 w 37"/>
                  <a:gd name="T23" fmla="*/ 9525 h 27"/>
                  <a:gd name="T24" fmla="*/ 4762 w 37"/>
                  <a:gd name="T25" fmla="*/ 4762 h 27"/>
                  <a:gd name="T26" fmla="*/ 4762 w 37"/>
                  <a:gd name="T27" fmla="*/ 4762 h 27"/>
                  <a:gd name="T28" fmla="*/ 9525 w 37"/>
                  <a:gd name="T29" fmla="*/ 0 h 27"/>
                  <a:gd name="T30" fmla="*/ 15875 w 37"/>
                  <a:gd name="T31" fmla="*/ 0 h 27"/>
                  <a:gd name="T32" fmla="*/ 15875 w 37"/>
                  <a:gd name="T33" fmla="*/ 0 h 27"/>
                  <a:gd name="T34" fmla="*/ 20637 w 37"/>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27"/>
                  <a:gd name="T56" fmla="*/ 37 w 37"/>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27" extrusionOk="0">
                    <a:moveTo>
                      <a:pt x="13" y="0"/>
                    </a:moveTo>
                    <a:lnTo>
                      <a:pt x="13" y="27"/>
                    </a:lnTo>
                    <a:lnTo>
                      <a:pt x="10" y="27"/>
                    </a:lnTo>
                    <a:lnTo>
                      <a:pt x="6" y="23"/>
                    </a:lnTo>
                    <a:lnTo>
                      <a:pt x="3" y="23"/>
                    </a:lnTo>
                    <a:lnTo>
                      <a:pt x="3" y="20"/>
                    </a:lnTo>
                    <a:lnTo>
                      <a:pt x="0" y="16"/>
                    </a:lnTo>
                    <a:lnTo>
                      <a:pt x="0" y="13"/>
                    </a:lnTo>
                    <a:lnTo>
                      <a:pt x="0" y="10"/>
                    </a:lnTo>
                    <a:lnTo>
                      <a:pt x="0" y="6"/>
                    </a:lnTo>
                    <a:lnTo>
                      <a:pt x="3" y="3"/>
                    </a:lnTo>
                    <a:lnTo>
                      <a:pt x="6" y="0"/>
                    </a:lnTo>
                    <a:lnTo>
                      <a:pt x="10" y="0"/>
                    </a:lnTo>
                    <a:lnTo>
                      <a:pt x="13"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83" name="Shape 1593"/>
              <p:cNvSpPr>
                <a:spLocks/>
              </p:cNvSpPr>
              <p:nvPr/>
            </p:nvSpPr>
            <p:spPr bwMode="auto">
              <a:xfrm>
                <a:off x="4549775" y="3998912"/>
                <a:ext cx="58736" cy="42862"/>
              </a:xfrm>
              <a:custGeom>
                <a:avLst/>
                <a:gdLst>
                  <a:gd name="T0" fmla="*/ 22224 w 37"/>
                  <a:gd name="T1" fmla="*/ 0 h 27"/>
                  <a:gd name="T2" fmla="*/ 22224 w 37"/>
                  <a:gd name="T3" fmla="*/ 42862 h 27"/>
                  <a:gd name="T4" fmla="*/ 22224 w 37"/>
                  <a:gd name="T5" fmla="*/ 42862 h 27"/>
                  <a:gd name="T6" fmla="*/ 17462 w 37"/>
                  <a:gd name="T7" fmla="*/ 42862 h 27"/>
                  <a:gd name="T8" fmla="*/ 11112 w 37"/>
                  <a:gd name="T9" fmla="*/ 36512 h 27"/>
                  <a:gd name="T10" fmla="*/ 6350 w 37"/>
                  <a:gd name="T11" fmla="*/ 36512 h 27"/>
                  <a:gd name="T12" fmla="*/ 6350 w 37"/>
                  <a:gd name="T13" fmla="*/ 31750 h 27"/>
                  <a:gd name="T14" fmla="*/ 6350 w 37"/>
                  <a:gd name="T15" fmla="*/ 25400 h 27"/>
                  <a:gd name="T16" fmla="*/ 0 w 37"/>
                  <a:gd name="T17" fmla="*/ 25400 h 27"/>
                  <a:gd name="T18" fmla="*/ 0 w 37"/>
                  <a:gd name="T19" fmla="*/ 20637 h 27"/>
                  <a:gd name="T20" fmla="*/ 0 w 37"/>
                  <a:gd name="T21" fmla="*/ 15875 h 27"/>
                  <a:gd name="T22" fmla="*/ 6350 w 37"/>
                  <a:gd name="T23" fmla="*/ 9525 h 27"/>
                  <a:gd name="T24" fmla="*/ 6350 w 37"/>
                  <a:gd name="T25" fmla="*/ 4762 h 27"/>
                  <a:gd name="T26" fmla="*/ 6350 w 37"/>
                  <a:gd name="T27" fmla="*/ 4762 h 27"/>
                  <a:gd name="T28" fmla="*/ 11112 w 37"/>
                  <a:gd name="T29" fmla="*/ 0 h 27"/>
                  <a:gd name="T30" fmla="*/ 17462 w 37"/>
                  <a:gd name="T31" fmla="*/ 0 h 27"/>
                  <a:gd name="T32" fmla="*/ 22224 w 37"/>
                  <a:gd name="T33" fmla="*/ 0 h 27"/>
                  <a:gd name="T34" fmla="*/ 22224 w 37"/>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27"/>
                  <a:gd name="T56" fmla="*/ 37 w 37"/>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27" extrusionOk="0">
                    <a:moveTo>
                      <a:pt x="14" y="0"/>
                    </a:moveTo>
                    <a:lnTo>
                      <a:pt x="14" y="27"/>
                    </a:lnTo>
                    <a:lnTo>
                      <a:pt x="11" y="27"/>
                    </a:lnTo>
                    <a:lnTo>
                      <a:pt x="7" y="23"/>
                    </a:lnTo>
                    <a:lnTo>
                      <a:pt x="4" y="23"/>
                    </a:lnTo>
                    <a:lnTo>
                      <a:pt x="4" y="20"/>
                    </a:lnTo>
                    <a:lnTo>
                      <a:pt x="4" y="16"/>
                    </a:lnTo>
                    <a:lnTo>
                      <a:pt x="0" y="16"/>
                    </a:lnTo>
                    <a:lnTo>
                      <a:pt x="0" y="13"/>
                    </a:lnTo>
                    <a:lnTo>
                      <a:pt x="0" y="10"/>
                    </a:lnTo>
                    <a:lnTo>
                      <a:pt x="4" y="6"/>
                    </a:lnTo>
                    <a:lnTo>
                      <a:pt x="4" y="3"/>
                    </a:lnTo>
                    <a:lnTo>
                      <a:pt x="7" y="0"/>
                    </a:lnTo>
                    <a:lnTo>
                      <a:pt x="11" y="0"/>
                    </a:lnTo>
                    <a:lnTo>
                      <a:pt x="14"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84" name="Shape 1594"/>
              <p:cNvSpPr>
                <a:spLocks/>
              </p:cNvSpPr>
              <p:nvPr/>
            </p:nvSpPr>
            <p:spPr bwMode="auto">
              <a:xfrm>
                <a:off x="4567237" y="3998912"/>
                <a:ext cx="52386" cy="42862"/>
              </a:xfrm>
              <a:custGeom>
                <a:avLst/>
                <a:gdLst>
                  <a:gd name="T0" fmla="*/ 20637 w 33"/>
                  <a:gd name="T1" fmla="*/ 0 h 27"/>
                  <a:gd name="T2" fmla="*/ 20637 w 33"/>
                  <a:gd name="T3" fmla="*/ 42862 h 27"/>
                  <a:gd name="T4" fmla="*/ 15875 w 33"/>
                  <a:gd name="T5" fmla="*/ 42862 h 27"/>
                  <a:gd name="T6" fmla="*/ 9525 w 33"/>
                  <a:gd name="T7" fmla="*/ 42862 h 27"/>
                  <a:gd name="T8" fmla="*/ 4762 w 33"/>
                  <a:gd name="T9" fmla="*/ 36512 h 27"/>
                  <a:gd name="T10" fmla="*/ 4762 w 33"/>
                  <a:gd name="T11" fmla="*/ 36512 h 27"/>
                  <a:gd name="T12" fmla="*/ 0 w 33"/>
                  <a:gd name="T13" fmla="*/ 31750 h 27"/>
                  <a:gd name="T14" fmla="*/ 0 w 33"/>
                  <a:gd name="T15" fmla="*/ 25400 h 27"/>
                  <a:gd name="T16" fmla="*/ 0 w 33"/>
                  <a:gd name="T17" fmla="*/ 25400 h 27"/>
                  <a:gd name="T18" fmla="*/ 0 w 33"/>
                  <a:gd name="T19" fmla="*/ 20637 h 27"/>
                  <a:gd name="T20" fmla="*/ 0 w 33"/>
                  <a:gd name="T21" fmla="*/ 15875 h 27"/>
                  <a:gd name="T22" fmla="*/ 0 w 33"/>
                  <a:gd name="T23" fmla="*/ 9525 h 27"/>
                  <a:gd name="T24" fmla="*/ 0 w 33"/>
                  <a:gd name="T25" fmla="*/ 4762 h 27"/>
                  <a:gd name="T26" fmla="*/ 4762 w 33"/>
                  <a:gd name="T27" fmla="*/ 4762 h 27"/>
                  <a:gd name="T28" fmla="*/ 4762 w 33"/>
                  <a:gd name="T29" fmla="*/ 0 h 27"/>
                  <a:gd name="T30" fmla="*/ 9525 w 33"/>
                  <a:gd name="T31" fmla="*/ 0 h 27"/>
                  <a:gd name="T32" fmla="*/ 15875 w 33"/>
                  <a:gd name="T33" fmla="*/ 0 h 27"/>
                  <a:gd name="T34" fmla="*/ 20637 w 33"/>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27"/>
                  <a:gd name="T56" fmla="*/ 33 w 33"/>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27" extrusionOk="0">
                    <a:moveTo>
                      <a:pt x="13" y="0"/>
                    </a:moveTo>
                    <a:lnTo>
                      <a:pt x="13" y="27"/>
                    </a:lnTo>
                    <a:lnTo>
                      <a:pt x="10" y="27"/>
                    </a:lnTo>
                    <a:lnTo>
                      <a:pt x="6" y="27"/>
                    </a:lnTo>
                    <a:lnTo>
                      <a:pt x="3" y="23"/>
                    </a:lnTo>
                    <a:lnTo>
                      <a:pt x="0" y="20"/>
                    </a:lnTo>
                    <a:lnTo>
                      <a:pt x="0" y="16"/>
                    </a:lnTo>
                    <a:lnTo>
                      <a:pt x="0" y="13"/>
                    </a:lnTo>
                    <a:lnTo>
                      <a:pt x="0" y="10"/>
                    </a:lnTo>
                    <a:lnTo>
                      <a:pt x="0" y="6"/>
                    </a:lnTo>
                    <a:lnTo>
                      <a:pt x="0" y="3"/>
                    </a:lnTo>
                    <a:lnTo>
                      <a:pt x="3" y="3"/>
                    </a:lnTo>
                    <a:lnTo>
                      <a:pt x="3" y="0"/>
                    </a:lnTo>
                    <a:lnTo>
                      <a:pt x="6" y="0"/>
                    </a:lnTo>
                    <a:lnTo>
                      <a:pt x="10" y="0"/>
                    </a:lnTo>
                    <a:lnTo>
                      <a:pt x="13"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85" name="Shape 1595"/>
              <p:cNvSpPr>
                <a:spLocks/>
              </p:cNvSpPr>
              <p:nvPr/>
            </p:nvSpPr>
            <p:spPr bwMode="auto">
              <a:xfrm>
                <a:off x="4576762" y="3998912"/>
                <a:ext cx="53975" cy="42862"/>
              </a:xfrm>
              <a:custGeom>
                <a:avLst/>
                <a:gdLst>
                  <a:gd name="T0" fmla="*/ 22225 w 34"/>
                  <a:gd name="T1" fmla="*/ 0 h 27"/>
                  <a:gd name="T2" fmla="*/ 22225 w 34"/>
                  <a:gd name="T3" fmla="*/ 42862 h 27"/>
                  <a:gd name="T4" fmla="*/ 15875 w 34"/>
                  <a:gd name="T5" fmla="*/ 42862 h 27"/>
                  <a:gd name="T6" fmla="*/ 11113 w 34"/>
                  <a:gd name="T7" fmla="*/ 42862 h 27"/>
                  <a:gd name="T8" fmla="*/ 11113 w 34"/>
                  <a:gd name="T9" fmla="*/ 36512 h 27"/>
                  <a:gd name="T10" fmla="*/ 6350 w 34"/>
                  <a:gd name="T11" fmla="*/ 36512 h 27"/>
                  <a:gd name="T12" fmla="*/ 0 w 34"/>
                  <a:gd name="T13" fmla="*/ 31750 h 27"/>
                  <a:gd name="T14" fmla="*/ 0 w 34"/>
                  <a:gd name="T15" fmla="*/ 25400 h 27"/>
                  <a:gd name="T16" fmla="*/ 0 w 34"/>
                  <a:gd name="T17" fmla="*/ 25400 h 27"/>
                  <a:gd name="T18" fmla="*/ 0 w 34"/>
                  <a:gd name="T19" fmla="*/ 20637 h 27"/>
                  <a:gd name="T20" fmla="*/ 0 w 34"/>
                  <a:gd name="T21" fmla="*/ 15875 h 27"/>
                  <a:gd name="T22" fmla="*/ 0 w 34"/>
                  <a:gd name="T23" fmla="*/ 9525 h 27"/>
                  <a:gd name="T24" fmla="*/ 0 w 34"/>
                  <a:gd name="T25" fmla="*/ 4762 h 27"/>
                  <a:gd name="T26" fmla="*/ 6350 w 34"/>
                  <a:gd name="T27" fmla="*/ 4762 h 27"/>
                  <a:gd name="T28" fmla="*/ 11113 w 34"/>
                  <a:gd name="T29" fmla="*/ 0 h 27"/>
                  <a:gd name="T30" fmla="*/ 11113 w 34"/>
                  <a:gd name="T31" fmla="*/ 0 h 27"/>
                  <a:gd name="T32" fmla="*/ 15875 w 34"/>
                  <a:gd name="T33" fmla="*/ 0 h 27"/>
                  <a:gd name="T34" fmla="*/ 22225 w 34"/>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27"/>
                  <a:gd name="T56" fmla="*/ 34 w 34"/>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27" extrusionOk="0">
                    <a:moveTo>
                      <a:pt x="14" y="0"/>
                    </a:moveTo>
                    <a:lnTo>
                      <a:pt x="14" y="27"/>
                    </a:lnTo>
                    <a:lnTo>
                      <a:pt x="10" y="27"/>
                    </a:lnTo>
                    <a:lnTo>
                      <a:pt x="7" y="27"/>
                    </a:lnTo>
                    <a:lnTo>
                      <a:pt x="7" y="23"/>
                    </a:lnTo>
                    <a:lnTo>
                      <a:pt x="4" y="23"/>
                    </a:lnTo>
                    <a:lnTo>
                      <a:pt x="0" y="20"/>
                    </a:lnTo>
                    <a:lnTo>
                      <a:pt x="0" y="16"/>
                    </a:lnTo>
                    <a:lnTo>
                      <a:pt x="0" y="13"/>
                    </a:lnTo>
                    <a:lnTo>
                      <a:pt x="0" y="10"/>
                    </a:lnTo>
                    <a:lnTo>
                      <a:pt x="0" y="6"/>
                    </a:lnTo>
                    <a:lnTo>
                      <a:pt x="0" y="3"/>
                    </a:lnTo>
                    <a:lnTo>
                      <a:pt x="4" y="3"/>
                    </a:lnTo>
                    <a:lnTo>
                      <a:pt x="7" y="0"/>
                    </a:lnTo>
                    <a:lnTo>
                      <a:pt x="10" y="0"/>
                    </a:lnTo>
                    <a:lnTo>
                      <a:pt x="14"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86" name="Shape 1596"/>
              <p:cNvSpPr>
                <a:spLocks/>
              </p:cNvSpPr>
              <p:nvPr/>
            </p:nvSpPr>
            <p:spPr bwMode="auto">
              <a:xfrm>
                <a:off x="4587875" y="3998912"/>
                <a:ext cx="58736" cy="42862"/>
              </a:xfrm>
              <a:custGeom>
                <a:avLst/>
                <a:gdLst>
                  <a:gd name="T0" fmla="*/ 20637 w 37"/>
                  <a:gd name="T1" fmla="*/ 0 h 27"/>
                  <a:gd name="T2" fmla="*/ 20637 w 37"/>
                  <a:gd name="T3" fmla="*/ 42862 h 27"/>
                  <a:gd name="T4" fmla="*/ 15875 w 37"/>
                  <a:gd name="T5" fmla="*/ 42862 h 27"/>
                  <a:gd name="T6" fmla="*/ 11112 w 37"/>
                  <a:gd name="T7" fmla="*/ 42862 h 27"/>
                  <a:gd name="T8" fmla="*/ 11112 w 37"/>
                  <a:gd name="T9" fmla="*/ 36512 h 27"/>
                  <a:gd name="T10" fmla="*/ 4762 w 37"/>
                  <a:gd name="T11" fmla="*/ 36512 h 27"/>
                  <a:gd name="T12" fmla="*/ 0 w 37"/>
                  <a:gd name="T13" fmla="*/ 31750 h 27"/>
                  <a:gd name="T14" fmla="*/ 0 w 37"/>
                  <a:gd name="T15" fmla="*/ 25400 h 27"/>
                  <a:gd name="T16" fmla="*/ 0 w 37"/>
                  <a:gd name="T17" fmla="*/ 25400 h 27"/>
                  <a:gd name="T18" fmla="*/ 0 w 37"/>
                  <a:gd name="T19" fmla="*/ 20637 h 27"/>
                  <a:gd name="T20" fmla="*/ 0 w 37"/>
                  <a:gd name="T21" fmla="*/ 15875 h 27"/>
                  <a:gd name="T22" fmla="*/ 0 w 37"/>
                  <a:gd name="T23" fmla="*/ 9525 h 27"/>
                  <a:gd name="T24" fmla="*/ 0 w 37"/>
                  <a:gd name="T25" fmla="*/ 4762 h 27"/>
                  <a:gd name="T26" fmla="*/ 4762 w 37"/>
                  <a:gd name="T27" fmla="*/ 4762 h 27"/>
                  <a:gd name="T28" fmla="*/ 11112 w 37"/>
                  <a:gd name="T29" fmla="*/ 0 h 27"/>
                  <a:gd name="T30" fmla="*/ 11112 w 37"/>
                  <a:gd name="T31" fmla="*/ 0 h 27"/>
                  <a:gd name="T32" fmla="*/ 15875 w 37"/>
                  <a:gd name="T33" fmla="*/ 0 h 27"/>
                  <a:gd name="T34" fmla="*/ 20637 w 37"/>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27"/>
                  <a:gd name="T56" fmla="*/ 37 w 37"/>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27" extrusionOk="0">
                    <a:moveTo>
                      <a:pt x="13" y="0"/>
                    </a:moveTo>
                    <a:lnTo>
                      <a:pt x="13" y="27"/>
                    </a:lnTo>
                    <a:lnTo>
                      <a:pt x="10" y="27"/>
                    </a:lnTo>
                    <a:lnTo>
                      <a:pt x="7" y="27"/>
                    </a:lnTo>
                    <a:lnTo>
                      <a:pt x="7" y="23"/>
                    </a:lnTo>
                    <a:lnTo>
                      <a:pt x="3" y="23"/>
                    </a:lnTo>
                    <a:lnTo>
                      <a:pt x="0" y="20"/>
                    </a:lnTo>
                    <a:lnTo>
                      <a:pt x="0" y="16"/>
                    </a:lnTo>
                    <a:lnTo>
                      <a:pt x="0" y="13"/>
                    </a:lnTo>
                    <a:lnTo>
                      <a:pt x="0" y="10"/>
                    </a:lnTo>
                    <a:lnTo>
                      <a:pt x="0" y="6"/>
                    </a:lnTo>
                    <a:lnTo>
                      <a:pt x="0" y="3"/>
                    </a:lnTo>
                    <a:lnTo>
                      <a:pt x="3" y="3"/>
                    </a:lnTo>
                    <a:lnTo>
                      <a:pt x="7" y="0"/>
                    </a:lnTo>
                    <a:lnTo>
                      <a:pt x="10" y="0"/>
                    </a:lnTo>
                    <a:lnTo>
                      <a:pt x="13"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87" name="Shape 1597"/>
              <p:cNvSpPr>
                <a:spLocks/>
              </p:cNvSpPr>
              <p:nvPr/>
            </p:nvSpPr>
            <p:spPr bwMode="auto">
              <a:xfrm>
                <a:off x="4598987" y="3998912"/>
                <a:ext cx="58736" cy="42862"/>
              </a:xfrm>
              <a:custGeom>
                <a:avLst/>
                <a:gdLst>
                  <a:gd name="T0" fmla="*/ 20637 w 37"/>
                  <a:gd name="T1" fmla="*/ 0 h 27"/>
                  <a:gd name="T2" fmla="*/ 20637 w 37"/>
                  <a:gd name="T3" fmla="*/ 42862 h 27"/>
                  <a:gd name="T4" fmla="*/ 20637 w 37"/>
                  <a:gd name="T5" fmla="*/ 42862 h 27"/>
                  <a:gd name="T6" fmla="*/ 15875 w 37"/>
                  <a:gd name="T7" fmla="*/ 42862 h 27"/>
                  <a:gd name="T8" fmla="*/ 9525 w 37"/>
                  <a:gd name="T9" fmla="*/ 36512 h 27"/>
                  <a:gd name="T10" fmla="*/ 4762 w 37"/>
                  <a:gd name="T11" fmla="*/ 36512 h 27"/>
                  <a:gd name="T12" fmla="*/ 4762 w 37"/>
                  <a:gd name="T13" fmla="*/ 31750 h 27"/>
                  <a:gd name="T14" fmla="*/ 4762 w 37"/>
                  <a:gd name="T15" fmla="*/ 25400 h 27"/>
                  <a:gd name="T16" fmla="*/ 0 w 37"/>
                  <a:gd name="T17" fmla="*/ 25400 h 27"/>
                  <a:gd name="T18" fmla="*/ 0 w 37"/>
                  <a:gd name="T19" fmla="*/ 20637 h 27"/>
                  <a:gd name="T20" fmla="*/ 0 w 37"/>
                  <a:gd name="T21" fmla="*/ 15875 h 27"/>
                  <a:gd name="T22" fmla="*/ 4762 w 37"/>
                  <a:gd name="T23" fmla="*/ 9525 h 27"/>
                  <a:gd name="T24" fmla="*/ 4762 w 37"/>
                  <a:gd name="T25" fmla="*/ 4762 h 27"/>
                  <a:gd name="T26" fmla="*/ 4762 w 37"/>
                  <a:gd name="T27" fmla="*/ 4762 h 27"/>
                  <a:gd name="T28" fmla="*/ 9525 w 37"/>
                  <a:gd name="T29" fmla="*/ 0 h 27"/>
                  <a:gd name="T30" fmla="*/ 15875 w 37"/>
                  <a:gd name="T31" fmla="*/ 0 h 27"/>
                  <a:gd name="T32" fmla="*/ 20637 w 37"/>
                  <a:gd name="T33" fmla="*/ 0 h 27"/>
                  <a:gd name="T34" fmla="*/ 20637 w 37"/>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27"/>
                  <a:gd name="T56" fmla="*/ 37 w 37"/>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27" extrusionOk="0">
                    <a:moveTo>
                      <a:pt x="13" y="0"/>
                    </a:moveTo>
                    <a:lnTo>
                      <a:pt x="13" y="27"/>
                    </a:lnTo>
                    <a:lnTo>
                      <a:pt x="10" y="27"/>
                    </a:lnTo>
                    <a:lnTo>
                      <a:pt x="6" y="23"/>
                    </a:lnTo>
                    <a:lnTo>
                      <a:pt x="3" y="23"/>
                    </a:lnTo>
                    <a:lnTo>
                      <a:pt x="3" y="20"/>
                    </a:lnTo>
                    <a:lnTo>
                      <a:pt x="3" y="16"/>
                    </a:lnTo>
                    <a:lnTo>
                      <a:pt x="0" y="16"/>
                    </a:lnTo>
                    <a:lnTo>
                      <a:pt x="0" y="13"/>
                    </a:lnTo>
                    <a:lnTo>
                      <a:pt x="0" y="10"/>
                    </a:lnTo>
                    <a:lnTo>
                      <a:pt x="3" y="6"/>
                    </a:lnTo>
                    <a:lnTo>
                      <a:pt x="3" y="3"/>
                    </a:lnTo>
                    <a:lnTo>
                      <a:pt x="6" y="0"/>
                    </a:lnTo>
                    <a:lnTo>
                      <a:pt x="10" y="0"/>
                    </a:lnTo>
                    <a:lnTo>
                      <a:pt x="13"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88" name="Shape 1598"/>
              <p:cNvSpPr>
                <a:spLocks/>
              </p:cNvSpPr>
              <p:nvPr/>
            </p:nvSpPr>
            <p:spPr bwMode="auto">
              <a:xfrm>
                <a:off x="4608512" y="3998912"/>
                <a:ext cx="58736" cy="42862"/>
              </a:xfrm>
              <a:custGeom>
                <a:avLst/>
                <a:gdLst>
                  <a:gd name="T0" fmla="*/ 22224 w 37"/>
                  <a:gd name="T1" fmla="*/ 0 h 27"/>
                  <a:gd name="T2" fmla="*/ 22224 w 37"/>
                  <a:gd name="T3" fmla="*/ 42862 h 27"/>
                  <a:gd name="T4" fmla="*/ 22224 w 37"/>
                  <a:gd name="T5" fmla="*/ 42862 h 27"/>
                  <a:gd name="T6" fmla="*/ 17462 w 37"/>
                  <a:gd name="T7" fmla="*/ 42862 h 27"/>
                  <a:gd name="T8" fmla="*/ 11112 w 37"/>
                  <a:gd name="T9" fmla="*/ 36512 h 27"/>
                  <a:gd name="T10" fmla="*/ 6350 w 37"/>
                  <a:gd name="T11" fmla="*/ 36512 h 27"/>
                  <a:gd name="T12" fmla="*/ 6350 w 37"/>
                  <a:gd name="T13" fmla="*/ 31750 h 27"/>
                  <a:gd name="T14" fmla="*/ 6350 w 37"/>
                  <a:gd name="T15" fmla="*/ 25400 h 27"/>
                  <a:gd name="T16" fmla="*/ 0 w 37"/>
                  <a:gd name="T17" fmla="*/ 25400 h 27"/>
                  <a:gd name="T18" fmla="*/ 0 w 37"/>
                  <a:gd name="T19" fmla="*/ 20637 h 27"/>
                  <a:gd name="T20" fmla="*/ 0 w 37"/>
                  <a:gd name="T21" fmla="*/ 15875 h 27"/>
                  <a:gd name="T22" fmla="*/ 6350 w 37"/>
                  <a:gd name="T23" fmla="*/ 9525 h 27"/>
                  <a:gd name="T24" fmla="*/ 6350 w 37"/>
                  <a:gd name="T25" fmla="*/ 4762 h 27"/>
                  <a:gd name="T26" fmla="*/ 6350 w 37"/>
                  <a:gd name="T27" fmla="*/ 4762 h 27"/>
                  <a:gd name="T28" fmla="*/ 11112 w 37"/>
                  <a:gd name="T29" fmla="*/ 0 h 27"/>
                  <a:gd name="T30" fmla="*/ 17462 w 37"/>
                  <a:gd name="T31" fmla="*/ 0 h 27"/>
                  <a:gd name="T32" fmla="*/ 22224 w 37"/>
                  <a:gd name="T33" fmla="*/ 0 h 27"/>
                  <a:gd name="T34" fmla="*/ 22224 w 37"/>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27"/>
                  <a:gd name="T56" fmla="*/ 37 w 37"/>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27" extrusionOk="0">
                    <a:moveTo>
                      <a:pt x="14" y="0"/>
                    </a:moveTo>
                    <a:lnTo>
                      <a:pt x="14" y="27"/>
                    </a:lnTo>
                    <a:lnTo>
                      <a:pt x="11" y="27"/>
                    </a:lnTo>
                    <a:lnTo>
                      <a:pt x="7" y="23"/>
                    </a:lnTo>
                    <a:lnTo>
                      <a:pt x="4" y="23"/>
                    </a:lnTo>
                    <a:lnTo>
                      <a:pt x="4" y="20"/>
                    </a:lnTo>
                    <a:lnTo>
                      <a:pt x="4" y="16"/>
                    </a:lnTo>
                    <a:lnTo>
                      <a:pt x="0" y="16"/>
                    </a:lnTo>
                    <a:lnTo>
                      <a:pt x="0" y="13"/>
                    </a:lnTo>
                    <a:lnTo>
                      <a:pt x="0" y="10"/>
                    </a:lnTo>
                    <a:lnTo>
                      <a:pt x="4" y="6"/>
                    </a:lnTo>
                    <a:lnTo>
                      <a:pt x="4" y="3"/>
                    </a:lnTo>
                    <a:lnTo>
                      <a:pt x="7" y="0"/>
                    </a:lnTo>
                    <a:lnTo>
                      <a:pt x="11" y="0"/>
                    </a:lnTo>
                    <a:lnTo>
                      <a:pt x="14"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89" name="Shape 1599"/>
              <p:cNvSpPr>
                <a:spLocks/>
              </p:cNvSpPr>
              <p:nvPr/>
            </p:nvSpPr>
            <p:spPr bwMode="auto">
              <a:xfrm>
                <a:off x="4619625" y="3998912"/>
                <a:ext cx="58736" cy="42862"/>
              </a:xfrm>
              <a:custGeom>
                <a:avLst/>
                <a:gdLst>
                  <a:gd name="T0" fmla="*/ 26987 w 37"/>
                  <a:gd name="T1" fmla="*/ 0 h 27"/>
                  <a:gd name="T2" fmla="*/ 26987 w 37"/>
                  <a:gd name="T3" fmla="*/ 42862 h 27"/>
                  <a:gd name="T4" fmla="*/ 22224 w 37"/>
                  <a:gd name="T5" fmla="*/ 42862 h 27"/>
                  <a:gd name="T6" fmla="*/ 15875 w 37"/>
                  <a:gd name="T7" fmla="*/ 42862 h 27"/>
                  <a:gd name="T8" fmla="*/ 11112 w 37"/>
                  <a:gd name="T9" fmla="*/ 36512 h 27"/>
                  <a:gd name="T10" fmla="*/ 11112 w 37"/>
                  <a:gd name="T11" fmla="*/ 36512 h 27"/>
                  <a:gd name="T12" fmla="*/ 6350 w 37"/>
                  <a:gd name="T13" fmla="*/ 31750 h 27"/>
                  <a:gd name="T14" fmla="*/ 6350 w 37"/>
                  <a:gd name="T15" fmla="*/ 25400 h 27"/>
                  <a:gd name="T16" fmla="*/ 0 w 37"/>
                  <a:gd name="T17" fmla="*/ 25400 h 27"/>
                  <a:gd name="T18" fmla="*/ 0 w 37"/>
                  <a:gd name="T19" fmla="*/ 20637 h 27"/>
                  <a:gd name="T20" fmla="*/ 0 w 37"/>
                  <a:gd name="T21" fmla="*/ 15875 h 27"/>
                  <a:gd name="T22" fmla="*/ 6350 w 37"/>
                  <a:gd name="T23" fmla="*/ 9525 h 27"/>
                  <a:gd name="T24" fmla="*/ 6350 w 37"/>
                  <a:gd name="T25" fmla="*/ 4762 h 27"/>
                  <a:gd name="T26" fmla="*/ 11112 w 37"/>
                  <a:gd name="T27" fmla="*/ 4762 h 27"/>
                  <a:gd name="T28" fmla="*/ 11112 w 37"/>
                  <a:gd name="T29" fmla="*/ 0 h 27"/>
                  <a:gd name="T30" fmla="*/ 15875 w 37"/>
                  <a:gd name="T31" fmla="*/ 0 h 27"/>
                  <a:gd name="T32" fmla="*/ 22224 w 37"/>
                  <a:gd name="T33" fmla="*/ 0 h 27"/>
                  <a:gd name="T34" fmla="*/ 26987 w 37"/>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27"/>
                  <a:gd name="T56" fmla="*/ 37 w 37"/>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27" extrusionOk="0">
                    <a:moveTo>
                      <a:pt x="17" y="0"/>
                    </a:moveTo>
                    <a:lnTo>
                      <a:pt x="17" y="27"/>
                    </a:lnTo>
                    <a:lnTo>
                      <a:pt x="14" y="27"/>
                    </a:lnTo>
                    <a:lnTo>
                      <a:pt x="10" y="27"/>
                    </a:lnTo>
                    <a:lnTo>
                      <a:pt x="7" y="23"/>
                    </a:lnTo>
                    <a:lnTo>
                      <a:pt x="4" y="20"/>
                    </a:lnTo>
                    <a:lnTo>
                      <a:pt x="4" y="16"/>
                    </a:lnTo>
                    <a:lnTo>
                      <a:pt x="0" y="16"/>
                    </a:lnTo>
                    <a:lnTo>
                      <a:pt x="0" y="13"/>
                    </a:lnTo>
                    <a:lnTo>
                      <a:pt x="0" y="10"/>
                    </a:lnTo>
                    <a:lnTo>
                      <a:pt x="4" y="6"/>
                    </a:lnTo>
                    <a:lnTo>
                      <a:pt x="4" y="3"/>
                    </a:lnTo>
                    <a:lnTo>
                      <a:pt x="7" y="3"/>
                    </a:lnTo>
                    <a:lnTo>
                      <a:pt x="7" y="0"/>
                    </a:lnTo>
                    <a:lnTo>
                      <a:pt x="10" y="0"/>
                    </a:lnTo>
                    <a:lnTo>
                      <a:pt x="14" y="0"/>
                    </a:lnTo>
                    <a:lnTo>
                      <a:pt x="17"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90" name="Shape 1600"/>
              <p:cNvSpPr>
                <a:spLocks/>
              </p:cNvSpPr>
              <p:nvPr/>
            </p:nvSpPr>
            <p:spPr bwMode="auto">
              <a:xfrm>
                <a:off x="4630737" y="3998912"/>
                <a:ext cx="58736" cy="42862"/>
              </a:xfrm>
              <a:custGeom>
                <a:avLst/>
                <a:gdLst>
                  <a:gd name="T0" fmla="*/ 26987 w 37"/>
                  <a:gd name="T1" fmla="*/ 0 h 27"/>
                  <a:gd name="T2" fmla="*/ 26987 w 37"/>
                  <a:gd name="T3" fmla="*/ 42862 h 27"/>
                  <a:gd name="T4" fmla="*/ 20637 w 37"/>
                  <a:gd name="T5" fmla="*/ 42862 h 27"/>
                  <a:gd name="T6" fmla="*/ 15875 w 37"/>
                  <a:gd name="T7" fmla="*/ 42862 h 27"/>
                  <a:gd name="T8" fmla="*/ 11112 w 37"/>
                  <a:gd name="T9" fmla="*/ 36512 h 27"/>
                  <a:gd name="T10" fmla="*/ 11112 w 37"/>
                  <a:gd name="T11" fmla="*/ 36512 h 27"/>
                  <a:gd name="T12" fmla="*/ 4762 w 37"/>
                  <a:gd name="T13" fmla="*/ 31750 h 27"/>
                  <a:gd name="T14" fmla="*/ 4762 w 37"/>
                  <a:gd name="T15" fmla="*/ 25400 h 27"/>
                  <a:gd name="T16" fmla="*/ 4762 w 37"/>
                  <a:gd name="T17" fmla="*/ 25400 h 27"/>
                  <a:gd name="T18" fmla="*/ 0 w 37"/>
                  <a:gd name="T19" fmla="*/ 20637 h 27"/>
                  <a:gd name="T20" fmla="*/ 4762 w 37"/>
                  <a:gd name="T21" fmla="*/ 15875 h 27"/>
                  <a:gd name="T22" fmla="*/ 4762 w 37"/>
                  <a:gd name="T23" fmla="*/ 9525 h 27"/>
                  <a:gd name="T24" fmla="*/ 4762 w 37"/>
                  <a:gd name="T25" fmla="*/ 4762 h 27"/>
                  <a:gd name="T26" fmla="*/ 11112 w 37"/>
                  <a:gd name="T27" fmla="*/ 4762 h 27"/>
                  <a:gd name="T28" fmla="*/ 11112 w 37"/>
                  <a:gd name="T29" fmla="*/ 0 h 27"/>
                  <a:gd name="T30" fmla="*/ 15875 w 37"/>
                  <a:gd name="T31" fmla="*/ 0 h 27"/>
                  <a:gd name="T32" fmla="*/ 20637 w 37"/>
                  <a:gd name="T33" fmla="*/ 0 h 27"/>
                  <a:gd name="T34" fmla="*/ 26987 w 37"/>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27"/>
                  <a:gd name="T56" fmla="*/ 37 w 37"/>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27" extrusionOk="0">
                    <a:moveTo>
                      <a:pt x="17" y="0"/>
                    </a:moveTo>
                    <a:lnTo>
                      <a:pt x="17" y="27"/>
                    </a:lnTo>
                    <a:lnTo>
                      <a:pt x="13" y="27"/>
                    </a:lnTo>
                    <a:lnTo>
                      <a:pt x="10" y="27"/>
                    </a:lnTo>
                    <a:lnTo>
                      <a:pt x="7" y="23"/>
                    </a:lnTo>
                    <a:lnTo>
                      <a:pt x="3" y="20"/>
                    </a:lnTo>
                    <a:lnTo>
                      <a:pt x="3" y="16"/>
                    </a:lnTo>
                    <a:lnTo>
                      <a:pt x="0" y="13"/>
                    </a:lnTo>
                    <a:lnTo>
                      <a:pt x="3" y="10"/>
                    </a:lnTo>
                    <a:lnTo>
                      <a:pt x="3" y="6"/>
                    </a:lnTo>
                    <a:lnTo>
                      <a:pt x="3" y="3"/>
                    </a:lnTo>
                    <a:lnTo>
                      <a:pt x="7" y="3"/>
                    </a:lnTo>
                    <a:lnTo>
                      <a:pt x="7" y="0"/>
                    </a:lnTo>
                    <a:lnTo>
                      <a:pt x="10" y="0"/>
                    </a:lnTo>
                    <a:lnTo>
                      <a:pt x="13" y="0"/>
                    </a:lnTo>
                    <a:lnTo>
                      <a:pt x="17"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91" name="Shape 1601"/>
              <p:cNvSpPr>
                <a:spLocks/>
              </p:cNvSpPr>
              <p:nvPr/>
            </p:nvSpPr>
            <p:spPr bwMode="auto">
              <a:xfrm>
                <a:off x="4646612" y="3998912"/>
                <a:ext cx="53975" cy="42862"/>
              </a:xfrm>
              <a:custGeom>
                <a:avLst/>
                <a:gdLst>
                  <a:gd name="T0" fmla="*/ 20638 w 34"/>
                  <a:gd name="T1" fmla="*/ 0 h 27"/>
                  <a:gd name="T2" fmla="*/ 20638 w 34"/>
                  <a:gd name="T3" fmla="*/ 42862 h 27"/>
                  <a:gd name="T4" fmla="*/ 15875 w 34"/>
                  <a:gd name="T5" fmla="*/ 42862 h 27"/>
                  <a:gd name="T6" fmla="*/ 11113 w 34"/>
                  <a:gd name="T7" fmla="*/ 42862 h 27"/>
                  <a:gd name="T8" fmla="*/ 11113 w 34"/>
                  <a:gd name="T9" fmla="*/ 36512 h 27"/>
                  <a:gd name="T10" fmla="*/ 4763 w 34"/>
                  <a:gd name="T11" fmla="*/ 36512 h 27"/>
                  <a:gd name="T12" fmla="*/ 4763 w 34"/>
                  <a:gd name="T13" fmla="*/ 31750 h 27"/>
                  <a:gd name="T14" fmla="*/ 0 w 34"/>
                  <a:gd name="T15" fmla="*/ 25400 h 27"/>
                  <a:gd name="T16" fmla="*/ 0 w 34"/>
                  <a:gd name="T17" fmla="*/ 25400 h 27"/>
                  <a:gd name="T18" fmla="*/ 0 w 34"/>
                  <a:gd name="T19" fmla="*/ 20637 h 27"/>
                  <a:gd name="T20" fmla="*/ 0 w 34"/>
                  <a:gd name="T21" fmla="*/ 15875 h 27"/>
                  <a:gd name="T22" fmla="*/ 0 w 34"/>
                  <a:gd name="T23" fmla="*/ 9525 h 27"/>
                  <a:gd name="T24" fmla="*/ 4763 w 34"/>
                  <a:gd name="T25" fmla="*/ 4762 h 27"/>
                  <a:gd name="T26" fmla="*/ 4763 w 34"/>
                  <a:gd name="T27" fmla="*/ 4762 h 27"/>
                  <a:gd name="T28" fmla="*/ 11113 w 34"/>
                  <a:gd name="T29" fmla="*/ 0 h 27"/>
                  <a:gd name="T30" fmla="*/ 11113 w 34"/>
                  <a:gd name="T31" fmla="*/ 0 h 27"/>
                  <a:gd name="T32" fmla="*/ 15875 w 34"/>
                  <a:gd name="T33" fmla="*/ 0 h 27"/>
                  <a:gd name="T34" fmla="*/ 20638 w 34"/>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27"/>
                  <a:gd name="T56" fmla="*/ 34 w 34"/>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27" extrusionOk="0">
                    <a:moveTo>
                      <a:pt x="13" y="0"/>
                    </a:moveTo>
                    <a:lnTo>
                      <a:pt x="13" y="27"/>
                    </a:lnTo>
                    <a:lnTo>
                      <a:pt x="10" y="27"/>
                    </a:lnTo>
                    <a:lnTo>
                      <a:pt x="7" y="27"/>
                    </a:lnTo>
                    <a:lnTo>
                      <a:pt x="7" y="23"/>
                    </a:lnTo>
                    <a:lnTo>
                      <a:pt x="3" y="23"/>
                    </a:lnTo>
                    <a:lnTo>
                      <a:pt x="3" y="20"/>
                    </a:lnTo>
                    <a:lnTo>
                      <a:pt x="0" y="16"/>
                    </a:lnTo>
                    <a:lnTo>
                      <a:pt x="0" y="13"/>
                    </a:lnTo>
                    <a:lnTo>
                      <a:pt x="0" y="10"/>
                    </a:lnTo>
                    <a:lnTo>
                      <a:pt x="0" y="6"/>
                    </a:lnTo>
                    <a:lnTo>
                      <a:pt x="3" y="3"/>
                    </a:lnTo>
                    <a:lnTo>
                      <a:pt x="7" y="0"/>
                    </a:lnTo>
                    <a:lnTo>
                      <a:pt x="10" y="0"/>
                    </a:lnTo>
                    <a:lnTo>
                      <a:pt x="13"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92" name="Shape 1602"/>
              <p:cNvSpPr>
                <a:spLocks/>
              </p:cNvSpPr>
              <p:nvPr/>
            </p:nvSpPr>
            <p:spPr bwMode="auto">
              <a:xfrm>
                <a:off x="4657725" y="3998912"/>
                <a:ext cx="52386" cy="42862"/>
              </a:xfrm>
              <a:custGeom>
                <a:avLst/>
                <a:gdLst>
                  <a:gd name="T0" fmla="*/ 20637 w 33"/>
                  <a:gd name="T1" fmla="*/ 0 h 27"/>
                  <a:gd name="T2" fmla="*/ 20637 w 33"/>
                  <a:gd name="T3" fmla="*/ 42862 h 27"/>
                  <a:gd name="T4" fmla="*/ 15875 w 33"/>
                  <a:gd name="T5" fmla="*/ 42862 h 27"/>
                  <a:gd name="T6" fmla="*/ 15875 w 33"/>
                  <a:gd name="T7" fmla="*/ 42862 h 27"/>
                  <a:gd name="T8" fmla="*/ 9525 w 33"/>
                  <a:gd name="T9" fmla="*/ 36512 h 27"/>
                  <a:gd name="T10" fmla="*/ 4762 w 33"/>
                  <a:gd name="T11" fmla="*/ 36512 h 27"/>
                  <a:gd name="T12" fmla="*/ 4762 w 33"/>
                  <a:gd name="T13" fmla="*/ 31750 h 27"/>
                  <a:gd name="T14" fmla="*/ 0 w 33"/>
                  <a:gd name="T15" fmla="*/ 25400 h 27"/>
                  <a:gd name="T16" fmla="*/ 0 w 33"/>
                  <a:gd name="T17" fmla="*/ 25400 h 27"/>
                  <a:gd name="T18" fmla="*/ 0 w 33"/>
                  <a:gd name="T19" fmla="*/ 20637 h 27"/>
                  <a:gd name="T20" fmla="*/ 0 w 33"/>
                  <a:gd name="T21" fmla="*/ 15875 h 27"/>
                  <a:gd name="T22" fmla="*/ 0 w 33"/>
                  <a:gd name="T23" fmla="*/ 9525 h 27"/>
                  <a:gd name="T24" fmla="*/ 4762 w 33"/>
                  <a:gd name="T25" fmla="*/ 4762 h 27"/>
                  <a:gd name="T26" fmla="*/ 4762 w 33"/>
                  <a:gd name="T27" fmla="*/ 4762 h 27"/>
                  <a:gd name="T28" fmla="*/ 9525 w 33"/>
                  <a:gd name="T29" fmla="*/ 0 h 27"/>
                  <a:gd name="T30" fmla="*/ 15875 w 33"/>
                  <a:gd name="T31" fmla="*/ 0 h 27"/>
                  <a:gd name="T32" fmla="*/ 15875 w 33"/>
                  <a:gd name="T33" fmla="*/ 0 h 27"/>
                  <a:gd name="T34" fmla="*/ 20637 w 33"/>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27"/>
                  <a:gd name="T56" fmla="*/ 33 w 33"/>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27" extrusionOk="0">
                    <a:moveTo>
                      <a:pt x="13" y="0"/>
                    </a:moveTo>
                    <a:lnTo>
                      <a:pt x="13" y="27"/>
                    </a:lnTo>
                    <a:lnTo>
                      <a:pt x="10" y="27"/>
                    </a:lnTo>
                    <a:lnTo>
                      <a:pt x="6" y="23"/>
                    </a:lnTo>
                    <a:lnTo>
                      <a:pt x="3" y="23"/>
                    </a:lnTo>
                    <a:lnTo>
                      <a:pt x="3" y="20"/>
                    </a:lnTo>
                    <a:lnTo>
                      <a:pt x="0" y="16"/>
                    </a:lnTo>
                    <a:lnTo>
                      <a:pt x="0" y="13"/>
                    </a:lnTo>
                    <a:lnTo>
                      <a:pt x="0" y="10"/>
                    </a:lnTo>
                    <a:lnTo>
                      <a:pt x="0" y="6"/>
                    </a:lnTo>
                    <a:lnTo>
                      <a:pt x="3" y="3"/>
                    </a:lnTo>
                    <a:lnTo>
                      <a:pt x="6" y="0"/>
                    </a:lnTo>
                    <a:lnTo>
                      <a:pt x="10" y="0"/>
                    </a:lnTo>
                    <a:lnTo>
                      <a:pt x="13"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93" name="Shape 1603"/>
              <p:cNvSpPr>
                <a:spLocks/>
              </p:cNvSpPr>
              <p:nvPr/>
            </p:nvSpPr>
            <p:spPr bwMode="auto">
              <a:xfrm>
                <a:off x="4667250" y="3998912"/>
                <a:ext cx="58736" cy="42862"/>
              </a:xfrm>
              <a:custGeom>
                <a:avLst/>
                <a:gdLst>
                  <a:gd name="T0" fmla="*/ 22224 w 37"/>
                  <a:gd name="T1" fmla="*/ 0 h 27"/>
                  <a:gd name="T2" fmla="*/ 22224 w 37"/>
                  <a:gd name="T3" fmla="*/ 42862 h 27"/>
                  <a:gd name="T4" fmla="*/ 15875 w 37"/>
                  <a:gd name="T5" fmla="*/ 42862 h 27"/>
                  <a:gd name="T6" fmla="*/ 15875 w 37"/>
                  <a:gd name="T7" fmla="*/ 42862 h 27"/>
                  <a:gd name="T8" fmla="*/ 11112 w 37"/>
                  <a:gd name="T9" fmla="*/ 36512 h 27"/>
                  <a:gd name="T10" fmla="*/ 6350 w 37"/>
                  <a:gd name="T11" fmla="*/ 36512 h 27"/>
                  <a:gd name="T12" fmla="*/ 6350 w 37"/>
                  <a:gd name="T13" fmla="*/ 31750 h 27"/>
                  <a:gd name="T14" fmla="*/ 0 w 37"/>
                  <a:gd name="T15" fmla="*/ 25400 h 27"/>
                  <a:gd name="T16" fmla="*/ 0 w 37"/>
                  <a:gd name="T17" fmla="*/ 25400 h 27"/>
                  <a:gd name="T18" fmla="*/ 0 w 37"/>
                  <a:gd name="T19" fmla="*/ 20637 h 27"/>
                  <a:gd name="T20" fmla="*/ 0 w 37"/>
                  <a:gd name="T21" fmla="*/ 15875 h 27"/>
                  <a:gd name="T22" fmla="*/ 0 w 37"/>
                  <a:gd name="T23" fmla="*/ 9525 h 27"/>
                  <a:gd name="T24" fmla="*/ 6350 w 37"/>
                  <a:gd name="T25" fmla="*/ 4762 h 27"/>
                  <a:gd name="T26" fmla="*/ 6350 w 37"/>
                  <a:gd name="T27" fmla="*/ 4762 h 27"/>
                  <a:gd name="T28" fmla="*/ 11112 w 37"/>
                  <a:gd name="T29" fmla="*/ 0 h 27"/>
                  <a:gd name="T30" fmla="*/ 15875 w 37"/>
                  <a:gd name="T31" fmla="*/ 0 h 27"/>
                  <a:gd name="T32" fmla="*/ 15875 w 37"/>
                  <a:gd name="T33" fmla="*/ 0 h 27"/>
                  <a:gd name="T34" fmla="*/ 22224 w 37"/>
                  <a:gd name="T35" fmla="*/ 0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27"/>
                  <a:gd name="T56" fmla="*/ 37 w 37"/>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27" extrusionOk="0">
                    <a:moveTo>
                      <a:pt x="14" y="0"/>
                    </a:moveTo>
                    <a:lnTo>
                      <a:pt x="14" y="27"/>
                    </a:lnTo>
                    <a:lnTo>
                      <a:pt x="10" y="27"/>
                    </a:lnTo>
                    <a:lnTo>
                      <a:pt x="7" y="23"/>
                    </a:lnTo>
                    <a:lnTo>
                      <a:pt x="4" y="23"/>
                    </a:lnTo>
                    <a:lnTo>
                      <a:pt x="4" y="20"/>
                    </a:lnTo>
                    <a:lnTo>
                      <a:pt x="0" y="16"/>
                    </a:lnTo>
                    <a:lnTo>
                      <a:pt x="0" y="13"/>
                    </a:lnTo>
                    <a:lnTo>
                      <a:pt x="0" y="10"/>
                    </a:lnTo>
                    <a:lnTo>
                      <a:pt x="0" y="6"/>
                    </a:lnTo>
                    <a:lnTo>
                      <a:pt x="4" y="3"/>
                    </a:lnTo>
                    <a:lnTo>
                      <a:pt x="7" y="0"/>
                    </a:lnTo>
                    <a:lnTo>
                      <a:pt x="10" y="0"/>
                    </a:lnTo>
                    <a:lnTo>
                      <a:pt x="14"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94" name="Shape 1604"/>
              <p:cNvSpPr>
                <a:spLocks/>
              </p:cNvSpPr>
              <p:nvPr/>
            </p:nvSpPr>
            <p:spPr bwMode="auto">
              <a:xfrm>
                <a:off x="4678362" y="3987800"/>
                <a:ext cx="53975" cy="53975"/>
              </a:xfrm>
              <a:custGeom>
                <a:avLst/>
                <a:gdLst>
                  <a:gd name="T0" fmla="*/ 4763 w 34"/>
                  <a:gd name="T1" fmla="*/ 15875 h 34"/>
                  <a:gd name="T2" fmla="*/ 42863 w 34"/>
                  <a:gd name="T3" fmla="*/ 42863 h 34"/>
                  <a:gd name="T4" fmla="*/ 38100 w 34"/>
                  <a:gd name="T5" fmla="*/ 47625 h 34"/>
                  <a:gd name="T6" fmla="*/ 38100 w 34"/>
                  <a:gd name="T7" fmla="*/ 47625 h 34"/>
                  <a:gd name="T8" fmla="*/ 31750 w 34"/>
                  <a:gd name="T9" fmla="*/ 53975 h 34"/>
                  <a:gd name="T10" fmla="*/ 26988 w 34"/>
                  <a:gd name="T11" fmla="*/ 53975 h 34"/>
                  <a:gd name="T12" fmla="*/ 22225 w 34"/>
                  <a:gd name="T13" fmla="*/ 53975 h 34"/>
                  <a:gd name="T14" fmla="*/ 22225 w 34"/>
                  <a:gd name="T15" fmla="*/ 53975 h 34"/>
                  <a:gd name="T16" fmla="*/ 15875 w 34"/>
                  <a:gd name="T17" fmla="*/ 53975 h 34"/>
                  <a:gd name="T18" fmla="*/ 11113 w 34"/>
                  <a:gd name="T19" fmla="*/ 47625 h 34"/>
                  <a:gd name="T20" fmla="*/ 11113 w 34"/>
                  <a:gd name="T21" fmla="*/ 47625 h 34"/>
                  <a:gd name="T22" fmla="*/ 4763 w 34"/>
                  <a:gd name="T23" fmla="*/ 42863 h 34"/>
                  <a:gd name="T24" fmla="*/ 4763 w 34"/>
                  <a:gd name="T25" fmla="*/ 36513 h 34"/>
                  <a:gd name="T26" fmla="*/ 4763 w 34"/>
                  <a:gd name="T27" fmla="*/ 31750 h 34"/>
                  <a:gd name="T28" fmla="*/ 0 w 34"/>
                  <a:gd name="T29" fmla="*/ 31750 h 34"/>
                  <a:gd name="T30" fmla="*/ 4763 w 34"/>
                  <a:gd name="T31" fmla="*/ 26988 h 34"/>
                  <a:gd name="T32" fmla="*/ 4763 w 34"/>
                  <a:gd name="T33" fmla="*/ 20638 h 34"/>
                  <a:gd name="T34" fmla="*/ 4763 w 34"/>
                  <a:gd name="T35" fmla="*/ 15875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34"/>
                  <a:gd name="T56" fmla="*/ 34 w 34"/>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34" extrusionOk="0">
                    <a:moveTo>
                      <a:pt x="3" y="10"/>
                    </a:moveTo>
                    <a:lnTo>
                      <a:pt x="27" y="27"/>
                    </a:lnTo>
                    <a:lnTo>
                      <a:pt x="24" y="30"/>
                    </a:lnTo>
                    <a:lnTo>
                      <a:pt x="20" y="34"/>
                    </a:lnTo>
                    <a:lnTo>
                      <a:pt x="17" y="34"/>
                    </a:lnTo>
                    <a:lnTo>
                      <a:pt x="14" y="34"/>
                    </a:lnTo>
                    <a:lnTo>
                      <a:pt x="10" y="34"/>
                    </a:lnTo>
                    <a:lnTo>
                      <a:pt x="7" y="30"/>
                    </a:lnTo>
                    <a:lnTo>
                      <a:pt x="3" y="27"/>
                    </a:lnTo>
                    <a:lnTo>
                      <a:pt x="3" y="23"/>
                    </a:lnTo>
                    <a:lnTo>
                      <a:pt x="3" y="20"/>
                    </a:lnTo>
                    <a:lnTo>
                      <a:pt x="0" y="20"/>
                    </a:lnTo>
                    <a:lnTo>
                      <a:pt x="3" y="17"/>
                    </a:lnTo>
                    <a:lnTo>
                      <a:pt x="3" y="13"/>
                    </a:lnTo>
                    <a:lnTo>
                      <a:pt x="3" y="1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95" name="Shape 1605"/>
              <p:cNvSpPr>
                <a:spLocks/>
              </p:cNvSpPr>
              <p:nvPr/>
            </p:nvSpPr>
            <p:spPr bwMode="auto">
              <a:xfrm>
                <a:off x="4683125" y="3976687"/>
                <a:ext cx="49212" cy="58736"/>
              </a:xfrm>
              <a:custGeom>
                <a:avLst/>
                <a:gdLst>
                  <a:gd name="T0" fmla="*/ 0 w 31"/>
                  <a:gd name="T1" fmla="*/ 38099 h 37"/>
                  <a:gd name="T2" fmla="*/ 49212 w 31"/>
                  <a:gd name="T3" fmla="*/ 38099 h 37"/>
                  <a:gd name="T4" fmla="*/ 49212 w 31"/>
                  <a:gd name="T5" fmla="*/ 38099 h 37"/>
                  <a:gd name="T6" fmla="*/ 42862 w 31"/>
                  <a:gd name="T7" fmla="*/ 42861 h 37"/>
                  <a:gd name="T8" fmla="*/ 42862 w 31"/>
                  <a:gd name="T9" fmla="*/ 47624 h 37"/>
                  <a:gd name="T10" fmla="*/ 38100 w 31"/>
                  <a:gd name="T11" fmla="*/ 53974 h 37"/>
                  <a:gd name="T12" fmla="*/ 38100 w 31"/>
                  <a:gd name="T13" fmla="*/ 53974 h 37"/>
                  <a:gd name="T14" fmla="*/ 33337 w 31"/>
                  <a:gd name="T15" fmla="*/ 53974 h 37"/>
                  <a:gd name="T16" fmla="*/ 26987 w 31"/>
                  <a:gd name="T17" fmla="*/ 58736 h 37"/>
                  <a:gd name="T18" fmla="*/ 26987 w 31"/>
                  <a:gd name="T19" fmla="*/ 58736 h 37"/>
                  <a:gd name="T20" fmla="*/ 22225 w 31"/>
                  <a:gd name="T21" fmla="*/ 58736 h 37"/>
                  <a:gd name="T22" fmla="*/ 17462 w 31"/>
                  <a:gd name="T23" fmla="*/ 53974 h 37"/>
                  <a:gd name="T24" fmla="*/ 11112 w 31"/>
                  <a:gd name="T25" fmla="*/ 53974 h 37"/>
                  <a:gd name="T26" fmla="*/ 11112 w 31"/>
                  <a:gd name="T27" fmla="*/ 53974 h 37"/>
                  <a:gd name="T28" fmla="*/ 6350 w 31"/>
                  <a:gd name="T29" fmla="*/ 47624 h 37"/>
                  <a:gd name="T30" fmla="*/ 6350 w 31"/>
                  <a:gd name="T31" fmla="*/ 42861 h 37"/>
                  <a:gd name="T32" fmla="*/ 0 w 31"/>
                  <a:gd name="T33" fmla="*/ 38099 h 37"/>
                  <a:gd name="T34" fmla="*/ 0 w 31"/>
                  <a:gd name="T35" fmla="*/ 38099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0" y="24"/>
                    </a:moveTo>
                    <a:lnTo>
                      <a:pt x="31" y="24"/>
                    </a:lnTo>
                    <a:lnTo>
                      <a:pt x="27" y="27"/>
                    </a:lnTo>
                    <a:lnTo>
                      <a:pt x="27" y="30"/>
                    </a:lnTo>
                    <a:lnTo>
                      <a:pt x="24" y="34"/>
                    </a:lnTo>
                    <a:lnTo>
                      <a:pt x="21" y="34"/>
                    </a:lnTo>
                    <a:lnTo>
                      <a:pt x="17" y="37"/>
                    </a:lnTo>
                    <a:lnTo>
                      <a:pt x="14" y="37"/>
                    </a:lnTo>
                    <a:lnTo>
                      <a:pt x="11" y="34"/>
                    </a:lnTo>
                    <a:lnTo>
                      <a:pt x="7" y="34"/>
                    </a:lnTo>
                    <a:lnTo>
                      <a:pt x="4" y="30"/>
                    </a:lnTo>
                    <a:lnTo>
                      <a:pt x="4" y="27"/>
                    </a:lnTo>
                    <a:lnTo>
                      <a:pt x="0" y="2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96" name="Shape 1606"/>
              <p:cNvSpPr>
                <a:spLocks/>
              </p:cNvSpPr>
              <p:nvPr/>
            </p:nvSpPr>
            <p:spPr bwMode="auto">
              <a:xfrm>
                <a:off x="4683125" y="3965575"/>
                <a:ext cx="49212" cy="58736"/>
              </a:xfrm>
              <a:custGeom>
                <a:avLst/>
                <a:gdLst>
                  <a:gd name="T0" fmla="*/ 0 w 31"/>
                  <a:gd name="T1" fmla="*/ 33337 h 37"/>
                  <a:gd name="T2" fmla="*/ 49212 w 31"/>
                  <a:gd name="T3" fmla="*/ 33337 h 37"/>
                  <a:gd name="T4" fmla="*/ 49212 w 31"/>
                  <a:gd name="T5" fmla="*/ 38099 h 37"/>
                  <a:gd name="T6" fmla="*/ 42862 w 31"/>
                  <a:gd name="T7" fmla="*/ 42861 h 37"/>
                  <a:gd name="T8" fmla="*/ 42862 w 31"/>
                  <a:gd name="T9" fmla="*/ 49211 h 37"/>
                  <a:gd name="T10" fmla="*/ 38100 w 31"/>
                  <a:gd name="T11" fmla="*/ 49211 h 37"/>
                  <a:gd name="T12" fmla="*/ 38100 w 31"/>
                  <a:gd name="T13" fmla="*/ 53974 h 37"/>
                  <a:gd name="T14" fmla="*/ 33337 w 31"/>
                  <a:gd name="T15" fmla="*/ 53974 h 37"/>
                  <a:gd name="T16" fmla="*/ 26987 w 31"/>
                  <a:gd name="T17" fmla="*/ 58736 h 37"/>
                  <a:gd name="T18" fmla="*/ 26987 w 31"/>
                  <a:gd name="T19" fmla="*/ 58736 h 37"/>
                  <a:gd name="T20" fmla="*/ 22225 w 31"/>
                  <a:gd name="T21" fmla="*/ 58736 h 37"/>
                  <a:gd name="T22" fmla="*/ 17462 w 31"/>
                  <a:gd name="T23" fmla="*/ 53974 h 37"/>
                  <a:gd name="T24" fmla="*/ 11112 w 31"/>
                  <a:gd name="T25" fmla="*/ 53974 h 37"/>
                  <a:gd name="T26" fmla="*/ 11112 w 31"/>
                  <a:gd name="T27" fmla="*/ 49211 h 37"/>
                  <a:gd name="T28" fmla="*/ 6350 w 31"/>
                  <a:gd name="T29" fmla="*/ 49211 h 37"/>
                  <a:gd name="T30" fmla="*/ 6350 w 31"/>
                  <a:gd name="T31" fmla="*/ 42861 h 37"/>
                  <a:gd name="T32" fmla="*/ 0 w 31"/>
                  <a:gd name="T33" fmla="*/ 38099 h 37"/>
                  <a:gd name="T34" fmla="*/ 0 w 31"/>
                  <a:gd name="T35" fmla="*/ 33337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0" y="21"/>
                    </a:moveTo>
                    <a:lnTo>
                      <a:pt x="31" y="21"/>
                    </a:lnTo>
                    <a:lnTo>
                      <a:pt x="31" y="24"/>
                    </a:lnTo>
                    <a:lnTo>
                      <a:pt x="27" y="27"/>
                    </a:lnTo>
                    <a:lnTo>
                      <a:pt x="27" y="31"/>
                    </a:lnTo>
                    <a:lnTo>
                      <a:pt x="24" y="31"/>
                    </a:lnTo>
                    <a:lnTo>
                      <a:pt x="24" y="34"/>
                    </a:lnTo>
                    <a:lnTo>
                      <a:pt x="21" y="34"/>
                    </a:lnTo>
                    <a:lnTo>
                      <a:pt x="17" y="37"/>
                    </a:lnTo>
                    <a:lnTo>
                      <a:pt x="14" y="37"/>
                    </a:lnTo>
                    <a:lnTo>
                      <a:pt x="11" y="34"/>
                    </a:lnTo>
                    <a:lnTo>
                      <a:pt x="7" y="34"/>
                    </a:lnTo>
                    <a:lnTo>
                      <a:pt x="7" y="31"/>
                    </a:lnTo>
                    <a:lnTo>
                      <a:pt x="4" y="31"/>
                    </a:lnTo>
                    <a:lnTo>
                      <a:pt x="4" y="27"/>
                    </a:lnTo>
                    <a:lnTo>
                      <a:pt x="0" y="24"/>
                    </a:lnTo>
                    <a:lnTo>
                      <a:pt x="0" y="21"/>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97" name="Shape 1607"/>
              <p:cNvSpPr>
                <a:spLocks/>
              </p:cNvSpPr>
              <p:nvPr/>
            </p:nvSpPr>
            <p:spPr bwMode="auto">
              <a:xfrm>
                <a:off x="4683125" y="3956050"/>
                <a:ext cx="49212" cy="52386"/>
              </a:xfrm>
              <a:custGeom>
                <a:avLst/>
                <a:gdLst>
                  <a:gd name="T0" fmla="*/ 0 w 31"/>
                  <a:gd name="T1" fmla="*/ 31749 h 33"/>
                  <a:gd name="T2" fmla="*/ 49212 w 31"/>
                  <a:gd name="T3" fmla="*/ 31749 h 33"/>
                  <a:gd name="T4" fmla="*/ 49212 w 31"/>
                  <a:gd name="T5" fmla="*/ 36511 h 33"/>
                  <a:gd name="T6" fmla="*/ 42862 w 31"/>
                  <a:gd name="T7" fmla="*/ 42861 h 33"/>
                  <a:gd name="T8" fmla="*/ 42862 w 31"/>
                  <a:gd name="T9" fmla="*/ 42861 h 33"/>
                  <a:gd name="T10" fmla="*/ 38100 w 31"/>
                  <a:gd name="T11" fmla="*/ 47624 h 33"/>
                  <a:gd name="T12" fmla="*/ 38100 w 31"/>
                  <a:gd name="T13" fmla="*/ 52386 h 33"/>
                  <a:gd name="T14" fmla="*/ 33337 w 31"/>
                  <a:gd name="T15" fmla="*/ 52386 h 33"/>
                  <a:gd name="T16" fmla="*/ 26987 w 31"/>
                  <a:gd name="T17" fmla="*/ 52386 h 33"/>
                  <a:gd name="T18" fmla="*/ 26987 w 31"/>
                  <a:gd name="T19" fmla="*/ 52386 h 33"/>
                  <a:gd name="T20" fmla="*/ 22225 w 31"/>
                  <a:gd name="T21" fmla="*/ 52386 h 33"/>
                  <a:gd name="T22" fmla="*/ 17462 w 31"/>
                  <a:gd name="T23" fmla="*/ 52386 h 33"/>
                  <a:gd name="T24" fmla="*/ 11112 w 31"/>
                  <a:gd name="T25" fmla="*/ 52386 h 33"/>
                  <a:gd name="T26" fmla="*/ 11112 w 31"/>
                  <a:gd name="T27" fmla="*/ 47624 h 33"/>
                  <a:gd name="T28" fmla="*/ 6350 w 31"/>
                  <a:gd name="T29" fmla="*/ 42861 h 33"/>
                  <a:gd name="T30" fmla="*/ 6350 w 31"/>
                  <a:gd name="T31" fmla="*/ 42861 h 33"/>
                  <a:gd name="T32" fmla="*/ 0 w 31"/>
                  <a:gd name="T33" fmla="*/ 36511 h 33"/>
                  <a:gd name="T34" fmla="*/ 0 w 31"/>
                  <a:gd name="T35" fmla="*/ 31749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3"/>
                  <a:gd name="T56" fmla="*/ 31 w 31"/>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3" extrusionOk="0">
                    <a:moveTo>
                      <a:pt x="0" y="20"/>
                    </a:moveTo>
                    <a:lnTo>
                      <a:pt x="31" y="20"/>
                    </a:lnTo>
                    <a:lnTo>
                      <a:pt x="31" y="23"/>
                    </a:lnTo>
                    <a:lnTo>
                      <a:pt x="27" y="27"/>
                    </a:lnTo>
                    <a:lnTo>
                      <a:pt x="24" y="30"/>
                    </a:lnTo>
                    <a:lnTo>
                      <a:pt x="24" y="33"/>
                    </a:lnTo>
                    <a:lnTo>
                      <a:pt x="21" y="33"/>
                    </a:lnTo>
                    <a:lnTo>
                      <a:pt x="17" y="33"/>
                    </a:lnTo>
                    <a:lnTo>
                      <a:pt x="14" y="33"/>
                    </a:lnTo>
                    <a:lnTo>
                      <a:pt x="11" y="33"/>
                    </a:lnTo>
                    <a:lnTo>
                      <a:pt x="7" y="33"/>
                    </a:lnTo>
                    <a:lnTo>
                      <a:pt x="7" y="30"/>
                    </a:lnTo>
                    <a:lnTo>
                      <a:pt x="4" y="27"/>
                    </a:lnTo>
                    <a:lnTo>
                      <a:pt x="0" y="23"/>
                    </a:lnTo>
                    <a:lnTo>
                      <a:pt x="0"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98" name="Shape 1608"/>
              <p:cNvSpPr>
                <a:spLocks/>
              </p:cNvSpPr>
              <p:nvPr/>
            </p:nvSpPr>
            <p:spPr bwMode="auto">
              <a:xfrm>
                <a:off x="4683125" y="3944937"/>
                <a:ext cx="49212" cy="53975"/>
              </a:xfrm>
              <a:custGeom>
                <a:avLst/>
                <a:gdLst>
                  <a:gd name="T0" fmla="*/ 0 w 31"/>
                  <a:gd name="T1" fmla="*/ 31750 h 34"/>
                  <a:gd name="T2" fmla="*/ 49212 w 31"/>
                  <a:gd name="T3" fmla="*/ 31750 h 34"/>
                  <a:gd name="T4" fmla="*/ 49212 w 31"/>
                  <a:gd name="T5" fmla="*/ 38100 h 34"/>
                  <a:gd name="T6" fmla="*/ 42862 w 31"/>
                  <a:gd name="T7" fmla="*/ 42863 h 34"/>
                  <a:gd name="T8" fmla="*/ 42862 w 31"/>
                  <a:gd name="T9" fmla="*/ 42863 h 34"/>
                  <a:gd name="T10" fmla="*/ 38100 w 31"/>
                  <a:gd name="T11" fmla="*/ 47625 h 34"/>
                  <a:gd name="T12" fmla="*/ 38100 w 31"/>
                  <a:gd name="T13" fmla="*/ 47625 h 34"/>
                  <a:gd name="T14" fmla="*/ 33337 w 31"/>
                  <a:gd name="T15" fmla="*/ 53975 h 34"/>
                  <a:gd name="T16" fmla="*/ 26987 w 31"/>
                  <a:gd name="T17" fmla="*/ 53975 h 34"/>
                  <a:gd name="T18" fmla="*/ 26987 w 31"/>
                  <a:gd name="T19" fmla="*/ 53975 h 34"/>
                  <a:gd name="T20" fmla="*/ 22225 w 31"/>
                  <a:gd name="T21" fmla="*/ 53975 h 34"/>
                  <a:gd name="T22" fmla="*/ 17462 w 31"/>
                  <a:gd name="T23" fmla="*/ 53975 h 34"/>
                  <a:gd name="T24" fmla="*/ 11112 w 31"/>
                  <a:gd name="T25" fmla="*/ 47625 h 34"/>
                  <a:gd name="T26" fmla="*/ 11112 w 31"/>
                  <a:gd name="T27" fmla="*/ 47625 h 34"/>
                  <a:gd name="T28" fmla="*/ 6350 w 31"/>
                  <a:gd name="T29" fmla="*/ 42863 h 34"/>
                  <a:gd name="T30" fmla="*/ 6350 w 31"/>
                  <a:gd name="T31" fmla="*/ 42863 h 34"/>
                  <a:gd name="T32" fmla="*/ 0 w 31"/>
                  <a:gd name="T33" fmla="*/ 38100 h 34"/>
                  <a:gd name="T34" fmla="*/ 0 w 31"/>
                  <a:gd name="T35" fmla="*/ 3175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4"/>
                  <a:gd name="T56" fmla="*/ 31 w 31"/>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4" extrusionOk="0">
                    <a:moveTo>
                      <a:pt x="0" y="20"/>
                    </a:moveTo>
                    <a:lnTo>
                      <a:pt x="31" y="20"/>
                    </a:lnTo>
                    <a:lnTo>
                      <a:pt x="31" y="24"/>
                    </a:lnTo>
                    <a:lnTo>
                      <a:pt x="27" y="27"/>
                    </a:lnTo>
                    <a:lnTo>
                      <a:pt x="24" y="30"/>
                    </a:lnTo>
                    <a:lnTo>
                      <a:pt x="21" y="34"/>
                    </a:lnTo>
                    <a:lnTo>
                      <a:pt x="17" y="34"/>
                    </a:lnTo>
                    <a:lnTo>
                      <a:pt x="14" y="34"/>
                    </a:lnTo>
                    <a:lnTo>
                      <a:pt x="11" y="34"/>
                    </a:lnTo>
                    <a:lnTo>
                      <a:pt x="7" y="30"/>
                    </a:lnTo>
                    <a:lnTo>
                      <a:pt x="4" y="27"/>
                    </a:lnTo>
                    <a:lnTo>
                      <a:pt x="0" y="24"/>
                    </a:lnTo>
                    <a:lnTo>
                      <a:pt x="0"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899" name="Shape 1609"/>
              <p:cNvSpPr>
                <a:spLocks/>
              </p:cNvSpPr>
              <p:nvPr/>
            </p:nvSpPr>
            <p:spPr bwMode="auto">
              <a:xfrm>
                <a:off x="4683125" y="3933825"/>
                <a:ext cx="49212" cy="53975"/>
              </a:xfrm>
              <a:custGeom>
                <a:avLst/>
                <a:gdLst>
                  <a:gd name="T0" fmla="*/ 0 w 31"/>
                  <a:gd name="T1" fmla="*/ 31750 h 34"/>
                  <a:gd name="T2" fmla="*/ 49212 w 31"/>
                  <a:gd name="T3" fmla="*/ 31750 h 34"/>
                  <a:gd name="T4" fmla="*/ 49212 w 31"/>
                  <a:gd name="T5" fmla="*/ 38100 h 34"/>
                  <a:gd name="T6" fmla="*/ 42862 w 31"/>
                  <a:gd name="T7" fmla="*/ 42863 h 34"/>
                  <a:gd name="T8" fmla="*/ 42862 w 31"/>
                  <a:gd name="T9" fmla="*/ 42863 h 34"/>
                  <a:gd name="T10" fmla="*/ 38100 w 31"/>
                  <a:gd name="T11" fmla="*/ 49213 h 34"/>
                  <a:gd name="T12" fmla="*/ 38100 w 31"/>
                  <a:gd name="T13" fmla="*/ 49213 h 34"/>
                  <a:gd name="T14" fmla="*/ 33337 w 31"/>
                  <a:gd name="T15" fmla="*/ 53975 h 34"/>
                  <a:gd name="T16" fmla="*/ 26987 w 31"/>
                  <a:gd name="T17" fmla="*/ 53975 h 34"/>
                  <a:gd name="T18" fmla="*/ 26987 w 31"/>
                  <a:gd name="T19" fmla="*/ 53975 h 34"/>
                  <a:gd name="T20" fmla="*/ 22225 w 31"/>
                  <a:gd name="T21" fmla="*/ 53975 h 34"/>
                  <a:gd name="T22" fmla="*/ 17462 w 31"/>
                  <a:gd name="T23" fmla="*/ 53975 h 34"/>
                  <a:gd name="T24" fmla="*/ 11112 w 31"/>
                  <a:gd name="T25" fmla="*/ 49213 h 34"/>
                  <a:gd name="T26" fmla="*/ 11112 w 31"/>
                  <a:gd name="T27" fmla="*/ 49213 h 34"/>
                  <a:gd name="T28" fmla="*/ 6350 w 31"/>
                  <a:gd name="T29" fmla="*/ 42863 h 34"/>
                  <a:gd name="T30" fmla="*/ 6350 w 31"/>
                  <a:gd name="T31" fmla="*/ 42863 h 34"/>
                  <a:gd name="T32" fmla="*/ 0 w 31"/>
                  <a:gd name="T33" fmla="*/ 38100 h 34"/>
                  <a:gd name="T34" fmla="*/ 0 w 31"/>
                  <a:gd name="T35" fmla="*/ 3175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4"/>
                  <a:gd name="T56" fmla="*/ 31 w 31"/>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4" extrusionOk="0">
                    <a:moveTo>
                      <a:pt x="0" y="20"/>
                    </a:moveTo>
                    <a:lnTo>
                      <a:pt x="31" y="20"/>
                    </a:lnTo>
                    <a:lnTo>
                      <a:pt x="31" y="24"/>
                    </a:lnTo>
                    <a:lnTo>
                      <a:pt x="27" y="27"/>
                    </a:lnTo>
                    <a:lnTo>
                      <a:pt x="24" y="31"/>
                    </a:lnTo>
                    <a:lnTo>
                      <a:pt x="21" y="34"/>
                    </a:lnTo>
                    <a:lnTo>
                      <a:pt x="17" y="34"/>
                    </a:lnTo>
                    <a:lnTo>
                      <a:pt x="14" y="34"/>
                    </a:lnTo>
                    <a:lnTo>
                      <a:pt x="11" y="34"/>
                    </a:lnTo>
                    <a:lnTo>
                      <a:pt x="7" y="31"/>
                    </a:lnTo>
                    <a:lnTo>
                      <a:pt x="4" y="27"/>
                    </a:lnTo>
                    <a:lnTo>
                      <a:pt x="0" y="24"/>
                    </a:lnTo>
                    <a:lnTo>
                      <a:pt x="0"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900" name="Shape 1610"/>
              <p:cNvSpPr>
                <a:spLocks/>
              </p:cNvSpPr>
              <p:nvPr/>
            </p:nvSpPr>
            <p:spPr bwMode="auto">
              <a:xfrm>
                <a:off x="4683125" y="3917950"/>
                <a:ext cx="49212" cy="58736"/>
              </a:xfrm>
              <a:custGeom>
                <a:avLst/>
                <a:gdLst>
                  <a:gd name="T0" fmla="*/ 0 w 31"/>
                  <a:gd name="T1" fmla="*/ 38099 h 37"/>
                  <a:gd name="T2" fmla="*/ 49212 w 31"/>
                  <a:gd name="T3" fmla="*/ 38099 h 37"/>
                  <a:gd name="T4" fmla="*/ 49212 w 31"/>
                  <a:gd name="T5" fmla="*/ 42861 h 37"/>
                  <a:gd name="T6" fmla="*/ 42862 w 31"/>
                  <a:gd name="T7" fmla="*/ 42861 h 37"/>
                  <a:gd name="T8" fmla="*/ 42862 w 31"/>
                  <a:gd name="T9" fmla="*/ 47624 h 37"/>
                  <a:gd name="T10" fmla="*/ 38100 w 31"/>
                  <a:gd name="T11" fmla="*/ 53974 h 37"/>
                  <a:gd name="T12" fmla="*/ 38100 w 31"/>
                  <a:gd name="T13" fmla="*/ 53974 h 37"/>
                  <a:gd name="T14" fmla="*/ 33337 w 31"/>
                  <a:gd name="T15" fmla="*/ 58736 h 37"/>
                  <a:gd name="T16" fmla="*/ 26987 w 31"/>
                  <a:gd name="T17" fmla="*/ 58736 h 37"/>
                  <a:gd name="T18" fmla="*/ 26987 w 31"/>
                  <a:gd name="T19" fmla="*/ 58736 h 37"/>
                  <a:gd name="T20" fmla="*/ 22225 w 31"/>
                  <a:gd name="T21" fmla="*/ 58736 h 37"/>
                  <a:gd name="T22" fmla="*/ 17462 w 31"/>
                  <a:gd name="T23" fmla="*/ 58736 h 37"/>
                  <a:gd name="T24" fmla="*/ 11112 w 31"/>
                  <a:gd name="T25" fmla="*/ 53974 h 37"/>
                  <a:gd name="T26" fmla="*/ 11112 w 31"/>
                  <a:gd name="T27" fmla="*/ 53974 h 37"/>
                  <a:gd name="T28" fmla="*/ 6350 w 31"/>
                  <a:gd name="T29" fmla="*/ 47624 h 37"/>
                  <a:gd name="T30" fmla="*/ 6350 w 31"/>
                  <a:gd name="T31" fmla="*/ 42861 h 37"/>
                  <a:gd name="T32" fmla="*/ 0 w 31"/>
                  <a:gd name="T33" fmla="*/ 42861 h 37"/>
                  <a:gd name="T34" fmla="*/ 0 w 31"/>
                  <a:gd name="T35" fmla="*/ 38099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0" y="24"/>
                    </a:moveTo>
                    <a:lnTo>
                      <a:pt x="31" y="24"/>
                    </a:lnTo>
                    <a:lnTo>
                      <a:pt x="31" y="27"/>
                    </a:lnTo>
                    <a:lnTo>
                      <a:pt x="27" y="27"/>
                    </a:lnTo>
                    <a:lnTo>
                      <a:pt x="27" y="30"/>
                    </a:lnTo>
                    <a:lnTo>
                      <a:pt x="24" y="34"/>
                    </a:lnTo>
                    <a:lnTo>
                      <a:pt x="21" y="37"/>
                    </a:lnTo>
                    <a:lnTo>
                      <a:pt x="17" y="37"/>
                    </a:lnTo>
                    <a:lnTo>
                      <a:pt x="14" y="37"/>
                    </a:lnTo>
                    <a:lnTo>
                      <a:pt x="11" y="37"/>
                    </a:lnTo>
                    <a:lnTo>
                      <a:pt x="7" y="34"/>
                    </a:lnTo>
                    <a:lnTo>
                      <a:pt x="4" y="30"/>
                    </a:lnTo>
                    <a:lnTo>
                      <a:pt x="4" y="27"/>
                    </a:lnTo>
                    <a:lnTo>
                      <a:pt x="0" y="27"/>
                    </a:lnTo>
                    <a:lnTo>
                      <a:pt x="0" y="2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901" name="Shape 1611"/>
              <p:cNvSpPr>
                <a:spLocks/>
              </p:cNvSpPr>
              <p:nvPr/>
            </p:nvSpPr>
            <p:spPr bwMode="auto">
              <a:xfrm>
                <a:off x="4683125" y="3906837"/>
                <a:ext cx="49212" cy="58736"/>
              </a:xfrm>
              <a:custGeom>
                <a:avLst/>
                <a:gdLst>
                  <a:gd name="T0" fmla="*/ 0 w 31"/>
                  <a:gd name="T1" fmla="*/ 33337 h 37"/>
                  <a:gd name="T2" fmla="*/ 49212 w 31"/>
                  <a:gd name="T3" fmla="*/ 33337 h 37"/>
                  <a:gd name="T4" fmla="*/ 49212 w 31"/>
                  <a:gd name="T5" fmla="*/ 38099 h 37"/>
                  <a:gd name="T6" fmla="*/ 42862 w 31"/>
                  <a:gd name="T7" fmla="*/ 42861 h 37"/>
                  <a:gd name="T8" fmla="*/ 42862 w 31"/>
                  <a:gd name="T9" fmla="*/ 49211 h 37"/>
                  <a:gd name="T10" fmla="*/ 38100 w 31"/>
                  <a:gd name="T11" fmla="*/ 49211 h 37"/>
                  <a:gd name="T12" fmla="*/ 38100 w 31"/>
                  <a:gd name="T13" fmla="*/ 53974 h 37"/>
                  <a:gd name="T14" fmla="*/ 33337 w 31"/>
                  <a:gd name="T15" fmla="*/ 53974 h 37"/>
                  <a:gd name="T16" fmla="*/ 26987 w 31"/>
                  <a:gd name="T17" fmla="*/ 53974 h 37"/>
                  <a:gd name="T18" fmla="*/ 26987 w 31"/>
                  <a:gd name="T19" fmla="*/ 58736 h 37"/>
                  <a:gd name="T20" fmla="*/ 22225 w 31"/>
                  <a:gd name="T21" fmla="*/ 53974 h 37"/>
                  <a:gd name="T22" fmla="*/ 17462 w 31"/>
                  <a:gd name="T23" fmla="*/ 53974 h 37"/>
                  <a:gd name="T24" fmla="*/ 11112 w 31"/>
                  <a:gd name="T25" fmla="*/ 53974 h 37"/>
                  <a:gd name="T26" fmla="*/ 11112 w 31"/>
                  <a:gd name="T27" fmla="*/ 49211 h 37"/>
                  <a:gd name="T28" fmla="*/ 6350 w 31"/>
                  <a:gd name="T29" fmla="*/ 49211 h 37"/>
                  <a:gd name="T30" fmla="*/ 6350 w 31"/>
                  <a:gd name="T31" fmla="*/ 42861 h 37"/>
                  <a:gd name="T32" fmla="*/ 0 w 31"/>
                  <a:gd name="T33" fmla="*/ 38099 h 37"/>
                  <a:gd name="T34" fmla="*/ 0 w 31"/>
                  <a:gd name="T35" fmla="*/ 33337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0" y="21"/>
                    </a:moveTo>
                    <a:lnTo>
                      <a:pt x="31" y="21"/>
                    </a:lnTo>
                    <a:lnTo>
                      <a:pt x="31" y="24"/>
                    </a:lnTo>
                    <a:lnTo>
                      <a:pt x="27" y="27"/>
                    </a:lnTo>
                    <a:lnTo>
                      <a:pt x="27" y="31"/>
                    </a:lnTo>
                    <a:lnTo>
                      <a:pt x="24" y="31"/>
                    </a:lnTo>
                    <a:lnTo>
                      <a:pt x="24" y="34"/>
                    </a:lnTo>
                    <a:lnTo>
                      <a:pt x="21" y="34"/>
                    </a:lnTo>
                    <a:lnTo>
                      <a:pt x="17" y="34"/>
                    </a:lnTo>
                    <a:lnTo>
                      <a:pt x="17" y="37"/>
                    </a:lnTo>
                    <a:lnTo>
                      <a:pt x="14" y="34"/>
                    </a:lnTo>
                    <a:lnTo>
                      <a:pt x="11" y="34"/>
                    </a:lnTo>
                    <a:lnTo>
                      <a:pt x="7" y="34"/>
                    </a:lnTo>
                    <a:lnTo>
                      <a:pt x="7" y="31"/>
                    </a:lnTo>
                    <a:lnTo>
                      <a:pt x="4" y="31"/>
                    </a:lnTo>
                    <a:lnTo>
                      <a:pt x="4" y="27"/>
                    </a:lnTo>
                    <a:lnTo>
                      <a:pt x="0" y="24"/>
                    </a:lnTo>
                    <a:lnTo>
                      <a:pt x="0" y="21"/>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902" name="Shape 1612"/>
              <p:cNvSpPr>
                <a:spLocks/>
              </p:cNvSpPr>
              <p:nvPr/>
            </p:nvSpPr>
            <p:spPr bwMode="auto">
              <a:xfrm>
                <a:off x="4683125" y="3897312"/>
                <a:ext cx="49212" cy="52386"/>
              </a:xfrm>
              <a:custGeom>
                <a:avLst/>
                <a:gdLst>
                  <a:gd name="T0" fmla="*/ 0 w 31"/>
                  <a:gd name="T1" fmla="*/ 31749 h 33"/>
                  <a:gd name="T2" fmla="*/ 49212 w 31"/>
                  <a:gd name="T3" fmla="*/ 31749 h 33"/>
                  <a:gd name="T4" fmla="*/ 49212 w 31"/>
                  <a:gd name="T5" fmla="*/ 36511 h 33"/>
                  <a:gd name="T6" fmla="*/ 42862 w 31"/>
                  <a:gd name="T7" fmla="*/ 42861 h 33"/>
                  <a:gd name="T8" fmla="*/ 42862 w 31"/>
                  <a:gd name="T9" fmla="*/ 47624 h 33"/>
                  <a:gd name="T10" fmla="*/ 38100 w 31"/>
                  <a:gd name="T11" fmla="*/ 47624 h 33"/>
                  <a:gd name="T12" fmla="*/ 38100 w 31"/>
                  <a:gd name="T13" fmla="*/ 52386 h 33"/>
                  <a:gd name="T14" fmla="*/ 33337 w 31"/>
                  <a:gd name="T15" fmla="*/ 52386 h 33"/>
                  <a:gd name="T16" fmla="*/ 26987 w 31"/>
                  <a:gd name="T17" fmla="*/ 52386 h 33"/>
                  <a:gd name="T18" fmla="*/ 26987 w 31"/>
                  <a:gd name="T19" fmla="*/ 52386 h 33"/>
                  <a:gd name="T20" fmla="*/ 22225 w 31"/>
                  <a:gd name="T21" fmla="*/ 52386 h 33"/>
                  <a:gd name="T22" fmla="*/ 17462 w 31"/>
                  <a:gd name="T23" fmla="*/ 52386 h 33"/>
                  <a:gd name="T24" fmla="*/ 11112 w 31"/>
                  <a:gd name="T25" fmla="*/ 52386 h 33"/>
                  <a:gd name="T26" fmla="*/ 11112 w 31"/>
                  <a:gd name="T27" fmla="*/ 47624 h 33"/>
                  <a:gd name="T28" fmla="*/ 6350 w 31"/>
                  <a:gd name="T29" fmla="*/ 47624 h 33"/>
                  <a:gd name="T30" fmla="*/ 6350 w 31"/>
                  <a:gd name="T31" fmla="*/ 42861 h 33"/>
                  <a:gd name="T32" fmla="*/ 0 w 31"/>
                  <a:gd name="T33" fmla="*/ 36511 h 33"/>
                  <a:gd name="T34" fmla="*/ 0 w 31"/>
                  <a:gd name="T35" fmla="*/ 31749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3"/>
                  <a:gd name="T56" fmla="*/ 31 w 31"/>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3" extrusionOk="0">
                    <a:moveTo>
                      <a:pt x="0" y="20"/>
                    </a:moveTo>
                    <a:lnTo>
                      <a:pt x="31" y="20"/>
                    </a:lnTo>
                    <a:lnTo>
                      <a:pt x="31" y="23"/>
                    </a:lnTo>
                    <a:lnTo>
                      <a:pt x="27" y="27"/>
                    </a:lnTo>
                    <a:lnTo>
                      <a:pt x="27" y="30"/>
                    </a:lnTo>
                    <a:lnTo>
                      <a:pt x="24" y="30"/>
                    </a:lnTo>
                    <a:lnTo>
                      <a:pt x="24" y="33"/>
                    </a:lnTo>
                    <a:lnTo>
                      <a:pt x="21" y="33"/>
                    </a:lnTo>
                    <a:lnTo>
                      <a:pt x="17" y="33"/>
                    </a:lnTo>
                    <a:lnTo>
                      <a:pt x="14" y="33"/>
                    </a:lnTo>
                    <a:lnTo>
                      <a:pt x="11" y="33"/>
                    </a:lnTo>
                    <a:lnTo>
                      <a:pt x="7" y="33"/>
                    </a:lnTo>
                    <a:lnTo>
                      <a:pt x="7" y="30"/>
                    </a:lnTo>
                    <a:lnTo>
                      <a:pt x="4" y="30"/>
                    </a:lnTo>
                    <a:lnTo>
                      <a:pt x="4" y="27"/>
                    </a:lnTo>
                    <a:lnTo>
                      <a:pt x="0" y="23"/>
                    </a:lnTo>
                    <a:lnTo>
                      <a:pt x="0"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903" name="Shape 1613"/>
              <p:cNvSpPr>
                <a:spLocks/>
              </p:cNvSpPr>
              <p:nvPr/>
            </p:nvSpPr>
            <p:spPr bwMode="auto">
              <a:xfrm>
                <a:off x="4683125" y="3886200"/>
                <a:ext cx="49212" cy="53975"/>
              </a:xfrm>
              <a:custGeom>
                <a:avLst/>
                <a:gdLst>
                  <a:gd name="T0" fmla="*/ 0 w 31"/>
                  <a:gd name="T1" fmla="*/ 31750 h 34"/>
                  <a:gd name="T2" fmla="*/ 49212 w 31"/>
                  <a:gd name="T3" fmla="*/ 31750 h 34"/>
                  <a:gd name="T4" fmla="*/ 49212 w 31"/>
                  <a:gd name="T5" fmla="*/ 38100 h 34"/>
                  <a:gd name="T6" fmla="*/ 42862 w 31"/>
                  <a:gd name="T7" fmla="*/ 42863 h 34"/>
                  <a:gd name="T8" fmla="*/ 42862 w 31"/>
                  <a:gd name="T9" fmla="*/ 47625 h 34"/>
                  <a:gd name="T10" fmla="*/ 38100 w 31"/>
                  <a:gd name="T11" fmla="*/ 47625 h 34"/>
                  <a:gd name="T12" fmla="*/ 38100 w 31"/>
                  <a:gd name="T13" fmla="*/ 53975 h 34"/>
                  <a:gd name="T14" fmla="*/ 33337 w 31"/>
                  <a:gd name="T15" fmla="*/ 53975 h 34"/>
                  <a:gd name="T16" fmla="*/ 26987 w 31"/>
                  <a:gd name="T17" fmla="*/ 53975 h 34"/>
                  <a:gd name="T18" fmla="*/ 26987 w 31"/>
                  <a:gd name="T19" fmla="*/ 53975 h 34"/>
                  <a:gd name="T20" fmla="*/ 22225 w 31"/>
                  <a:gd name="T21" fmla="*/ 53975 h 34"/>
                  <a:gd name="T22" fmla="*/ 17462 w 31"/>
                  <a:gd name="T23" fmla="*/ 53975 h 34"/>
                  <a:gd name="T24" fmla="*/ 11112 w 31"/>
                  <a:gd name="T25" fmla="*/ 53975 h 34"/>
                  <a:gd name="T26" fmla="*/ 11112 w 31"/>
                  <a:gd name="T27" fmla="*/ 47625 h 34"/>
                  <a:gd name="T28" fmla="*/ 6350 w 31"/>
                  <a:gd name="T29" fmla="*/ 47625 h 34"/>
                  <a:gd name="T30" fmla="*/ 6350 w 31"/>
                  <a:gd name="T31" fmla="*/ 42863 h 34"/>
                  <a:gd name="T32" fmla="*/ 0 w 31"/>
                  <a:gd name="T33" fmla="*/ 38100 h 34"/>
                  <a:gd name="T34" fmla="*/ 0 w 31"/>
                  <a:gd name="T35" fmla="*/ 3175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4"/>
                  <a:gd name="T56" fmla="*/ 31 w 31"/>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4" extrusionOk="0">
                    <a:moveTo>
                      <a:pt x="0" y="20"/>
                    </a:moveTo>
                    <a:lnTo>
                      <a:pt x="31" y="20"/>
                    </a:lnTo>
                    <a:lnTo>
                      <a:pt x="31" y="24"/>
                    </a:lnTo>
                    <a:lnTo>
                      <a:pt x="27" y="27"/>
                    </a:lnTo>
                    <a:lnTo>
                      <a:pt x="27" y="30"/>
                    </a:lnTo>
                    <a:lnTo>
                      <a:pt x="24" y="30"/>
                    </a:lnTo>
                    <a:lnTo>
                      <a:pt x="24" y="34"/>
                    </a:lnTo>
                    <a:lnTo>
                      <a:pt x="21" y="34"/>
                    </a:lnTo>
                    <a:lnTo>
                      <a:pt x="17" y="34"/>
                    </a:lnTo>
                    <a:lnTo>
                      <a:pt x="14" y="34"/>
                    </a:lnTo>
                    <a:lnTo>
                      <a:pt x="11" y="34"/>
                    </a:lnTo>
                    <a:lnTo>
                      <a:pt x="7" y="34"/>
                    </a:lnTo>
                    <a:lnTo>
                      <a:pt x="7" y="30"/>
                    </a:lnTo>
                    <a:lnTo>
                      <a:pt x="4" y="30"/>
                    </a:lnTo>
                    <a:lnTo>
                      <a:pt x="4" y="27"/>
                    </a:lnTo>
                    <a:lnTo>
                      <a:pt x="0" y="24"/>
                    </a:lnTo>
                    <a:lnTo>
                      <a:pt x="0"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904" name="Shape 1614"/>
              <p:cNvSpPr>
                <a:spLocks/>
              </p:cNvSpPr>
              <p:nvPr/>
            </p:nvSpPr>
            <p:spPr bwMode="auto">
              <a:xfrm>
                <a:off x="4683125" y="3875087"/>
                <a:ext cx="49212" cy="53975"/>
              </a:xfrm>
              <a:custGeom>
                <a:avLst/>
                <a:gdLst>
                  <a:gd name="T0" fmla="*/ 0 w 31"/>
                  <a:gd name="T1" fmla="*/ 31750 h 34"/>
                  <a:gd name="T2" fmla="*/ 49212 w 31"/>
                  <a:gd name="T3" fmla="*/ 31750 h 34"/>
                  <a:gd name="T4" fmla="*/ 49212 w 31"/>
                  <a:gd name="T5" fmla="*/ 38100 h 34"/>
                  <a:gd name="T6" fmla="*/ 42862 w 31"/>
                  <a:gd name="T7" fmla="*/ 38100 h 34"/>
                  <a:gd name="T8" fmla="*/ 42862 w 31"/>
                  <a:gd name="T9" fmla="*/ 42863 h 34"/>
                  <a:gd name="T10" fmla="*/ 38100 w 31"/>
                  <a:gd name="T11" fmla="*/ 49213 h 34"/>
                  <a:gd name="T12" fmla="*/ 38100 w 31"/>
                  <a:gd name="T13" fmla="*/ 49213 h 34"/>
                  <a:gd name="T14" fmla="*/ 33337 w 31"/>
                  <a:gd name="T15" fmla="*/ 53975 h 34"/>
                  <a:gd name="T16" fmla="*/ 26987 w 31"/>
                  <a:gd name="T17" fmla="*/ 53975 h 34"/>
                  <a:gd name="T18" fmla="*/ 26987 w 31"/>
                  <a:gd name="T19" fmla="*/ 53975 h 34"/>
                  <a:gd name="T20" fmla="*/ 22225 w 31"/>
                  <a:gd name="T21" fmla="*/ 53975 h 34"/>
                  <a:gd name="T22" fmla="*/ 17462 w 31"/>
                  <a:gd name="T23" fmla="*/ 53975 h 34"/>
                  <a:gd name="T24" fmla="*/ 11112 w 31"/>
                  <a:gd name="T25" fmla="*/ 49213 h 34"/>
                  <a:gd name="T26" fmla="*/ 11112 w 31"/>
                  <a:gd name="T27" fmla="*/ 49213 h 34"/>
                  <a:gd name="T28" fmla="*/ 6350 w 31"/>
                  <a:gd name="T29" fmla="*/ 42863 h 34"/>
                  <a:gd name="T30" fmla="*/ 6350 w 31"/>
                  <a:gd name="T31" fmla="*/ 38100 h 34"/>
                  <a:gd name="T32" fmla="*/ 0 w 31"/>
                  <a:gd name="T33" fmla="*/ 38100 h 34"/>
                  <a:gd name="T34" fmla="*/ 0 w 31"/>
                  <a:gd name="T35" fmla="*/ 3175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4"/>
                  <a:gd name="T56" fmla="*/ 31 w 31"/>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4" extrusionOk="0">
                    <a:moveTo>
                      <a:pt x="0" y="20"/>
                    </a:moveTo>
                    <a:lnTo>
                      <a:pt x="31" y="20"/>
                    </a:lnTo>
                    <a:lnTo>
                      <a:pt x="31" y="24"/>
                    </a:lnTo>
                    <a:lnTo>
                      <a:pt x="27" y="24"/>
                    </a:lnTo>
                    <a:lnTo>
                      <a:pt x="27" y="27"/>
                    </a:lnTo>
                    <a:lnTo>
                      <a:pt x="24" y="31"/>
                    </a:lnTo>
                    <a:lnTo>
                      <a:pt x="21" y="34"/>
                    </a:lnTo>
                    <a:lnTo>
                      <a:pt x="17" y="34"/>
                    </a:lnTo>
                    <a:lnTo>
                      <a:pt x="14" y="34"/>
                    </a:lnTo>
                    <a:lnTo>
                      <a:pt x="11" y="34"/>
                    </a:lnTo>
                    <a:lnTo>
                      <a:pt x="7" y="31"/>
                    </a:lnTo>
                    <a:lnTo>
                      <a:pt x="4" y="27"/>
                    </a:lnTo>
                    <a:lnTo>
                      <a:pt x="4" y="24"/>
                    </a:lnTo>
                    <a:lnTo>
                      <a:pt x="0" y="24"/>
                    </a:lnTo>
                    <a:lnTo>
                      <a:pt x="0"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905" name="Shape 1615"/>
              <p:cNvSpPr>
                <a:spLocks/>
              </p:cNvSpPr>
              <p:nvPr/>
            </p:nvSpPr>
            <p:spPr bwMode="auto">
              <a:xfrm>
                <a:off x="4683125" y="3859212"/>
                <a:ext cx="49212" cy="58736"/>
              </a:xfrm>
              <a:custGeom>
                <a:avLst/>
                <a:gdLst>
                  <a:gd name="T0" fmla="*/ 0 w 31"/>
                  <a:gd name="T1" fmla="*/ 38099 h 37"/>
                  <a:gd name="T2" fmla="*/ 49212 w 31"/>
                  <a:gd name="T3" fmla="*/ 38099 h 37"/>
                  <a:gd name="T4" fmla="*/ 49212 w 31"/>
                  <a:gd name="T5" fmla="*/ 42861 h 37"/>
                  <a:gd name="T6" fmla="*/ 42862 w 31"/>
                  <a:gd name="T7" fmla="*/ 42861 h 37"/>
                  <a:gd name="T8" fmla="*/ 42862 w 31"/>
                  <a:gd name="T9" fmla="*/ 47624 h 37"/>
                  <a:gd name="T10" fmla="*/ 38100 w 31"/>
                  <a:gd name="T11" fmla="*/ 53974 h 37"/>
                  <a:gd name="T12" fmla="*/ 38100 w 31"/>
                  <a:gd name="T13" fmla="*/ 53974 h 37"/>
                  <a:gd name="T14" fmla="*/ 33337 w 31"/>
                  <a:gd name="T15" fmla="*/ 58736 h 37"/>
                  <a:gd name="T16" fmla="*/ 26987 w 31"/>
                  <a:gd name="T17" fmla="*/ 58736 h 37"/>
                  <a:gd name="T18" fmla="*/ 26987 w 31"/>
                  <a:gd name="T19" fmla="*/ 58736 h 37"/>
                  <a:gd name="T20" fmla="*/ 22225 w 31"/>
                  <a:gd name="T21" fmla="*/ 58736 h 37"/>
                  <a:gd name="T22" fmla="*/ 17462 w 31"/>
                  <a:gd name="T23" fmla="*/ 58736 h 37"/>
                  <a:gd name="T24" fmla="*/ 11112 w 31"/>
                  <a:gd name="T25" fmla="*/ 53974 h 37"/>
                  <a:gd name="T26" fmla="*/ 11112 w 31"/>
                  <a:gd name="T27" fmla="*/ 53974 h 37"/>
                  <a:gd name="T28" fmla="*/ 6350 w 31"/>
                  <a:gd name="T29" fmla="*/ 47624 h 37"/>
                  <a:gd name="T30" fmla="*/ 6350 w 31"/>
                  <a:gd name="T31" fmla="*/ 42861 h 37"/>
                  <a:gd name="T32" fmla="*/ 0 w 31"/>
                  <a:gd name="T33" fmla="*/ 42861 h 37"/>
                  <a:gd name="T34" fmla="*/ 0 w 31"/>
                  <a:gd name="T35" fmla="*/ 38099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0" y="24"/>
                    </a:moveTo>
                    <a:lnTo>
                      <a:pt x="31" y="24"/>
                    </a:lnTo>
                    <a:lnTo>
                      <a:pt x="31" y="27"/>
                    </a:lnTo>
                    <a:lnTo>
                      <a:pt x="27" y="27"/>
                    </a:lnTo>
                    <a:lnTo>
                      <a:pt x="27" y="30"/>
                    </a:lnTo>
                    <a:lnTo>
                      <a:pt x="24" y="34"/>
                    </a:lnTo>
                    <a:lnTo>
                      <a:pt x="21" y="37"/>
                    </a:lnTo>
                    <a:lnTo>
                      <a:pt x="17" y="37"/>
                    </a:lnTo>
                    <a:lnTo>
                      <a:pt x="14" y="37"/>
                    </a:lnTo>
                    <a:lnTo>
                      <a:pt x="11" y="37"/>
                    </a:lnTo>
                    <a:lnTo>
                      <a:pt x="7" y="34"/>
                    </a:lnTo>
                    <a:lnTo>
                      <a:pt x="4" y="30"/>
                    </a:lnTo>
                    <a:lnTo>
                      <a:pt x="4" y="27"/>
                    </a:lnTo>
                    <a:lnTo>
                      <a:pt x="0" y="27"/>
                    </a:lnTo>
                    <a:lnTo>
                      <a:pt x="0" y="2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906" name="Shape 1616"/>
              <p:cNvSpPr>
                <a:spLocks/>
              </p:cNvSpPr>
              <p:nvPr/>
            </p:nvSpPr>
            <p:spPr bwMode="auto">
              <a:xfrm>
                <a:off x="4683125" y="3848100"/>
                <a:ext cx="49212" cy="58736"/>
              </a:xfrm>
              <a:custGeom>
                <a:avLst/>
                <a:gdLst>
                  <a:gd name="T0" fmla="*/ 0 w 31"/>
                  <a:gd name="T1" fmla="*/ 38099 h 37"/>
                  <a:gd name="T2" fmla="*/ 49212 w 31"/>
                  <a:gd name="T3" fmla="*/ 38099 h 37"/>
                  <a:gd name="T4" fmla="*/ 49212 w 31"/>
                  <a:gd name="T5" fmla="*/ 38099 h 37"/>
                  <a:gd name="T6" fmla="*/ 42862 w 31"/>
                  <a:gd name="T7" fmla="*/ 42861 h 37"/>
                  <a:gd name="T8" fmla="*/ 42862 w 31"/>
                  <a:gd name="T9" fmla="*/ 49211 h 37"/>
                  <a:gd name="T10" fmla="*/ 38100 w 31"/>
                  <a:gd name="T11" fmla="*/ 53974 h 37"/>
                  <a:gd name="T12" fmla="*/ 38100 w 31"/>
                  <a:gd name="T13" fmla="*/ 53974 h 37"/>
                  <a:gd name="T14" fmla="*/ 33337 w 31"/>
                  <a:gd name="T15" fmla="*/ 53974 h 37"/>
                  <a:gd name="T16" fmla="*/ 26987 w 31"/>
                  <a:gd name="T17" fmla="*/ 58736 h 37"/>
                  <a:gd name="T18" fmla="*/ 26987 w 31"/>
                  <a:gd name="T19" fmla="*/ 58736 h 37"/>
                  <a:gd name="T20" fmla="*/ 22225 w 31"/>
                  <a:gd name="T21" fmla="*/ 58736 h 37"/>
                  <a:gd name="T22" fmla="*/ 17462 w 31"/>
                  <a:gd name="T23" fmla="*/ 53974 h 37"/>
                  <a:gd name="T24" fmla="*/ 11112 w 31"/>
                  <a:gd name="T25" fmla="*/ 53974 h 37"/>
                  <a:gd name="T26" fmla="*/ 11112 w 31"/>
                  <a:gd name="T27" fmla="*/ 53974 h 37"/>
                  <a:gd name="T28" fmla="*/ 6350 w 31"/>
                  <a:gd name="T29" fmla="*/ 49211 h 37"/>
                  <a:gd name="T30" fmla="*/ 6350 w 31"/>
                  <a:gd name="T31" fmla="*/ 42861 h 37"/>
                  <a:gd name="T32" fmla="*/ 0 w 31"/>
                  <a:gd name="T33" fmla="*/ 38099 h 37"/>
                  <a:gd name="T34" fmla="*/ 0 w 31"/>
                  <a:gd name="T35" fmla="*/ 38099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0" y="24"/>
                    </a:moveTo>
                    <a:lnTo>
                      <a:pt x="31" y="24"/>
                    </a:lnTo>
                    <a:lnTo>
                      <a:pt x="27" y="27"/>
                    </a:lnTo>
                    <a:lnTo>
                      <a:pt x="27" y="31"/>
                    </a:lnTo>
                    <a:lnTo>
                      <a:pt x="24" y="34"/>
                    </a:lnTo>
                    <a:lnTo>
                      <a:pt x="21" y="34"/>
                    </a:lnTo>
                    <a:lnTo>
                      <a:pt x="17" y="37"/>
                    </a:lnTo>
                    <a:lnTo>
                      <a:pt x="14" y="37"/>
                    </a:lnTo>
                    <a:lnTo>
                      <a:pt x="11" y="34"/>
                    </a:lnTo>
                    <a:lnTo>
                      <a:pt x="7" y="34"/>
                    </a:lnTo>
                    <a:lnTo>
                      <a:pt x="4" y="31"/>
                    </a:lnTo>
                    <a:lnTo>
                      <a:pt x="4" y="27"/>
                    </a:lnTo>
                    <a:lnTo>
                      <a:pt x="0" y="2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907" name="Shape 1617"/>
              <p:cNvSpPr>
                <a:spLocks/>
              </p:cNvSpPr>
              <p:nvPr/>
            </p:nvSpPr>
            <p:spPr bwMode="auto">
              <a:xfrm>
                <a:off x="4683125" y="3838575"/>
                <a:ext cx="49212" cy="58736"/>
              </a:xfrm>
              <a:custGeom>
                <a:avLst/>
                <a:gdLst>
                  <a:gd name="T0" fmla="*/ 0 w 31"/>
                  <a:gd name="T1" fmla="*/ 36512 h 37"/>
                  <a:gd name="T2" fmla="*/ 49212 w 31"/>
                  <a:gd name="T3" fmla="*/ 36512 h 37"/>
                  <a:gd name="T4" fmla="*/ 49212 w 31"/>
                  <a:gd name="T5" fmla="*/ 36512 h 37"/>
                  <a:gd name="T6" fmla="*/ 42862 w 31"/>
                  <a:gd name="T7" fmla="*/ 42861 h 37"/>
                  <a:gd name="T8" fmla="*/ 42862 w 31"/>
                  <a:gd name="T9" fmla="*/ 47624 h 37"/>
                  <a:gd name="T10" fmla="*/ 38100 w 31"/>
                  <a:gd name="T11" fmla="*/ 47624 h 37"/>
                  <a:gd name="T12" fmla="*/ 38100 w 31"/>
                  <a:gd name="T13" fmla="*/ 52386 h 37"/>
                  <a:gd name="T14" fmla="*/ 33337 w 31"/>
                  <a:gd name="T15" fmla="*/ 52386 h 37"/>
                  <a:gd name="T16" fmla="*/ 26987 w 31"/>
                  <a:gd name="T17" fmla="*/ 58736 h 37"/>
                  <a:gd name="T18" fmla="*/ 26987 w 31"/>
                  <a:gd name="T19" fmla="*/ 58736 h 37"/>
                  <a:gd name="T20" fmla="*/ 22225 w 31"/>
                  <a:gd name="T21" fmla="*/ 58736 h 37"/>
                  <a:gd name="T22" fmla="*/ 17462 w 31"/>
                  <a:gd name="T23" fmla="*/ 52386 h 37"/>
                  <a:gd name="T24" fmla="*/ 11112 w 31"/>
                  <a:gd name="T25" fmla="*/ 52386 h 37"/>
                  <a:gd name="T26" fmla="*/ 11112 w 31"/>
                  <a:gd name="T27" fmla="*/ 47624 h 37"/>
                  <a:gd name="T28" fmla="*/ 6350 w 31"/>
                  <a:gd name="T29" fmla="*/ 47624 h 37"/>
                  <a:gd name="T30" fmla="*/ 6350 w 31"/>
                  <a:gd name="T31" fmla="*/ 42861 h 37"/>
                  <a:gd name="T32" fmla="*/ 0 w 31"/>
                  <a:gd name="T33" fmla="*/ 36512 h 37"/>
                  <a:gd name="T34" fmla="*/ 0 w 31"/>
                  <a:gd name="T35" fmla="*/ 36512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0" y="23"/>
                    </a:moveTo>
                    <a:lnTo>
                      <a:pt x="31" y="23"/>
                    </a:lnTo>
                    <a:lnTo>
                      <a:pt x="27" y="27"/>
                    </a:lnTo>
                    <a:lnTo>
                      <a:pt x="27" y="30"/>
                    </a:lnTo>
                    <a:lnTo>
                      <a:pt x="24" y="30"/>
                    </a:lnTo>
                    <a:lnTo>
                      <a:pt x="24" y="33"/>
                    </a:lnTo>
                    <a:lnTo>
                      <a:pt x="21" y="33"/>
                    </a:lnTo>
                    <a:lnTo>
                      <a:pt x="17" y="37"/>
                    </a:lnTo>
                    <a:lnTo>
                      <a:pt x="14" y="37"/>
                    </a:lnTo>
                    <a:lnTo>
                      <a:pt x="11" y="33"/>
                    </a:lnTo>
                    <a:lnTo>
                      <a:pt x="7" y="33"/>
                    </a:lnTo>
                    <a:lnTo>
                      <a:pt x="7" y="30"/>
                    </a:lnTo>
                    <a:lnTo>
                      <a:pt x="4" y="30"/>
                    </a:lnTo>
                    <a:lnTo>
                      <a:pt x="4" y="27"/>
                    </a:lnTo>
                    <a:lnTo>
                      <a:pt x="0" y="2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908" name="Shape 1618"/>
              <p:cNvSpPr>
                <a:spLocks/>
              </p:cNvSpPr>
              <p:nvPr/>
            </p:nvSpPr>
            <p:spPr bwMode="auto">
              <a:xfrm>
                <a:off x="4683125" y="3827462"/>
                <a:ext cx="49212" cy="53975"/>
              </a:xfrm>
              <a:custGeom>
                <a:avLst/>
                <a:gdLst>
                  <a:gd name="T0" fmla="*/ 0 w 31"/>
                  <a:gd name="T1" fmla="*/ 31750 h 34"/>
                  <a:gd name="T2" fmla="*/ 49212 w 31"/>
                  <a:gd name="T3" fmla="*/ 31750 h 34"/>
                  <a:gd name="T4" fmla="*/ 49212 w 31"/>
                  <a:gd name="T5" fmla="*/ 36513 h 34"/>
                  <a:gd name="T6" fmla="*/ 42862 w 31"/>
                  <a:gd name="T7" fmla="*/ 42863 h 34"/>
                  <a:gd name="T8" fmla="*/ 42862 w 31"/>
                  <a:gd name="T9" fmla="*/ 42863 h 34"/>
                  <a:gd name="T10" fmla="*/ 38100 w 31"/>
                  <a:gd name="T11" fmla="*/ 47625 h 34"/>
                  <a:gd name="T12" fmla="*/ 38100 w 31"/>
                  <a:gd name="T13" fmla="*/ 53975 h 34"/>
                  <a:gd name="T14" fmla="*/ 33337 w 31"/>
                  <a:gd name="T15" fmla="*/ 53975 h 34"/>
                  <a:gd name="T16" fmla="*/ 26987 w 31"/>
                  <a:gd name="T17" fmla="*/ 53975 h 34"/>
                  <a:gd name="T18" fmla="*/ 26987 w 31"/>
                  <a:gd name="T19" fmla="*/ 53975 h 34"/>
                  <a:gd name="T20" fmla="*/ 22225 w 31"/>
                  <a:gd name="T21" fmla="*/ 53975 h 34"/>
                  <a:gd name="T22" fmla="*/ 17462 w 31"/>
                  <a:gd name="T23" fmla="*/ 53975 h 34"/>
                  <a:gd name="T24" fmla="*/ 11112 w 31"/>
                  <a:gd name="T25" fmla="*/ 53975 h 34"/>
                  <a:gd name="T26" fmla="*/ 11112 w 31"/>
                  <a:gd name="T27" fmla="*/ 47625 h 34"/>
                  <a:gd name="T28" fmla="*/ 6350 w 31"/>
                  <a:gd name="T29" fmla="*/ 42863 h 34"/>
                  <a:gd name="T30" fmla="*/ 6350 w 31"/>
                  <a:gd name="T31" fmla="*/ 42863 h 34"/>
                  <a:gd name="T32" fmla="*/ 0 w 31"/>
                  <a:gd name="T33" fmla="*/ 36513 h 34"/>
                  <a:gd name="T34" fmla="*/ 0 w 31"/>
                  <a:gd name="T35" fmla="*/ 3175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4"/>
                  <a:gd name="T56" fmla="*/ 31 w 31"/>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4" extrusionOk="0">
                    <a:moveTo>
                      <a:pt x="0" y="20"/>
                    </a:moveTo>
                    <a:lnTo>
                      <a:pt x="31" y="20"/>
                    </a:lnTo>
                    <a:lnTo>
                      <a:pt x="31" y="23"/>
                    </a:lnTo>
                    <a:lnTo>
                      <a:pt x="27" y="27"/>
                    </a:lnTo>
                    <a:lnTo>
                      <a:pt x="24" y="30"/>
                    </a:lnTo>
                    <a:lnTo>
                      <a:pt x="24" y="34"/>
                    </a:lnTo>
                    <a:lnTo>
                      <a:pt x="21" y="34"/>
                    </a:lnTo>
                    <a:lnTo>
                      <a:pt x="17" y="34"/>
                    </a:lnTo>
                    <a:lnTo>
                      <a:pt x="14" y="34"/>
                    </a:lnTo>
                    <a:lnTo>
                      <a:pt x="11" y="34"/>
                    </a:lnTo>
                    <a:lnTo>
                      <a:pt x="7" y="34"/>
                    </a:lnTo>
                    <a:lnTo>
                      <a:pt x="7" y="30"/>
                    </a:lnTo>
                    <a:lnTo>
                      <a:pt x="4" y="27"/>
                    </a:lnTo>
                    <a:lnTo>
                      <a:pt x="0" y="23"/>
                    </a:lnTo>
                    <a:lnTo>
                      <a:pt x="0"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909" name="Shape 1619"/>
              <p:cNvSpPr>
                <a:spLocks/>
              </p:cNvSpPr>
              <p:nvPr/>
            </p:nvSpPr>
            <p:spPr bwMode="auto">
              <a:xfrm>
                <a:off x="4683125" y="3816350"/>
                <a:ext cx="49212" cy="53975"/>
              </a:xfrm>
              <a:custGeom>
                <a:avLst/>
                <a:gdLst>
                  <a:gd name="T0" fmla="*/ 0 w 31"/>
                  <a:gd name="T1" fmla="*/ 31750 h 34"/>
                  <a:gd name="T2" fmla="*/ 49212 w 31"/>
                  <a:gd name="T3" fmla="*/ 31750 h 34"/>
                  <a:gd name="T4" fmla="*/ 49212 w 31"/>
                  <a:gd name="T5" fmla="*/ 38100 h 34"/>
                  <a:gd name="T6" fmla="*/ 42862 w 31"/>
                  <a:gd name="T7" fmla="*/ 42863 h 34"/>
                  <a:gd name="T8" fmla="*/ 42862 w 31"/>
                  <a:gd name="T9" fmla="*/ 42863 h 34"/>
                  <a:gd name="T10" fmla="*/ 38100 w 31"/>
                  <a:gd name="T11" fmla="*/ 47625 h 34"/>
                  <a:gd name="T12" fmla="*/ 38100 w 31"/>
                  <a:gd name="T13" fmla="*/ 47625 h 34"/>
                  <a:gd name="T14" fmla="*/ 33337 w 31"/>
                  <a:gd name="T15" fmla="*/ 53975 h 34"/>
                  <a:gd name="T16" fmla="*/ 26987 w 31"/>
                  <a:gd name="T17" fmla="*/ 53975 h 34"/>
                  <a:gd name="T18" fmla="*/ 26987 w 31"/>
                  <a:gd name="T19" fmla="*/ 53975 h 34"/>
                  <a:gd name="T20" fmla="*/ 22225 w 31"/>
                  <a:gd name="T21" fmla="*/ 53975 h 34"/>
                  <a:gd name="T22" fmla="*/ 17462 w 31"/>
                  <a:gd name="T23" fmla="*/ 53975 h 34"/>
                  <a:gd name="T24" fmla="*/ 11112 w 31"/>
                  <a:gd name="T25" fmla="*/ 47625 h 34"/>
                  <a:gd name="T26" fmla="*/ 11112 w 31"/>
                  <a:gd name="T27" fmla="*/ 47625 h 34"/>
                  <a:gd name="T28" fmla="*/ 6350 w 31"/>
                  <a:gd name="T29" fmla="*/ 42863 h 34"/>
                  <a:gd name="T30" fmla="*/ 6350 w 31"/>
                  <a:gd name="T31" fmla="*/ 42863 h 34"/>
                  <a:gd name="T32" fmla="*/ 0 w 31"/>
                  <a:gd name="T33" fmla="*/ 38100 h 34"/>
                  <a:gd name="T34" fmla="*/ 0 w 31"/>
                  <a:gd name="T35" fmla="*/ 3175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4"/>
                  <a:gd name="T56" fmla="*/ 31 w 31"/>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4" extrusionOk="0">
                    <a:moveTo>
                      <a:pt x="0" y="20"/>
                    </a:moveTo>
                    <a:lnTo>
                      <a:pt x="31" y="20"/>
                    </a:lnTo>
                    <a:lnTo>
                      <a:pt x="31" y="24"/>
                    </a:lnTo>
                    <a:lnTo>
                      <a:pt x="27" y="27"/>
                    </a:lnTo>
                    <a:lnTo>
                      <a:pt x="24" y="30"/>
                    </a:lnTo>
                    <a:lnTo>
                      <a:pt x="21" y="34"/>
                    </a:lnTo>
                    <a:lnTo>
                      <a:pt x="17" y="34"/>
                    </a:lnTo>
                    <a:lnTo>
                      <a:pt x="14" y="34"/>
                    </a:lnTo>
                    <a:lnTo>
                      <a:pt x="11" y="34"/>
                    </a:lnTo>
                    <a:lnTo>
                      <a:pt x="7" y="30"/>
                    </a:lnTo>
                    <a:lnTo>
                      <a:pt x="4" y="27"/>
                    </a:lnTo>
                    <a:lnTo>
                      <a:pt x="0" y="24"/>
                    </a:lnTo>
                    <a:lnTo>
                      <a:pt x="0"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910" name="Shape 1620"/>
              <p:cNvSpPr>
                <a:spLocks/>
              </p:cNvSpPr>
              <p:nvPr/>
            </p:nvSpPr>
            <p:spPr bwMode="auto">
              <a:xfrm>
                <a:off x="4683125" y="3800475"/>
                <a:ext cx="49212" cy="58736"/>
              </a:xfrm>
              <a:custGeom>
                <a:avLst/>
                <a:gdLst>
                  <a:gd name="T0" fmla="*/ 0 w 31"/>
                  <a:gd name="T1" fmla="*/ 38099 h 37"/>
                  <a:gd name="T2" fmla="*/ 49212 w 31"/>
                  <a:gd name="T3" fmla="*/ 38099 h 37"/>
                  <a:gd name="T4" fmla="*/ 49212 w 31"/>
                  <a:gd name="T5" fmla="*/ 42861 h 37"/>
                  <a:gd name="T6" fmla="*/ 42862 w 31"/>
                  <a:gd name="T7" fmla="*/ 47624 h 37"/>
                  <a:gd name="T8" fmla="*/ 42862 w 31"/>
                  <a:gd name="T9" fmla="*/ 47624 h 37"/>
                  <a:gd name="T10" fmla="*/ 38100 w 31"/>
                  <a:gd name="T11" fmla="*/ 53974 h 37"/>
                  <a:gd name="T12" fmla="*/ 38100 w 31"/>
                  <a:gd name="T13" fmla="*/ 53974 h 37"/>
                  <a:gd name="T14" fmla="*/ 33337 w 31"/>
                  <a:gd name="T15" fmla="*/ 58736 h 37"/>
                  <a:gd name="T16" fmla="*/ 26987 w 31"/>
                  <a:gd name="T17" fmla="*/ 58736 h 37"/>
                  <a:gd name="T18" fmla="*/ 26987 w 31"/>
                  <a:gd name="T19" fmla="*/ 58736 h 37"/>
                  <a:gd name="T20" fmla="*/ 22225 w 31"/>
                  <a:gd name="T21" fmla="*/ 58736 h 37"/>
                  <a:gd name="T22" fmla="*/ 17462 w 31"/>
                  <a:gd name="T23" fmla="*/ 58736 h 37"/>
                  <a:gd name="T24" fmla="*/ 11112 w 31"/>
                  <a:gd name="T25" fmla="*/ 53974 h 37"/>
                  <a:gd name="T26" fmla="*/ 11112 w 31"/>
                  <a:gd name="T27" fmla="*/ 53974 h 37"/>
                  <a:gd name="T28" fmla="*/ 6350 w 31"/>
                  <a:gd name="T29" fmla="*/ 47624 h 37"/>
                  <a:gd name="T30" fmla="*/ 6350 w 31"/>
                  <a:gd name="T31" fmla="*/ 47624 h 37"/>
                  <a:gd name="T32" fmla="*/ 0 w 31"/>
                  <a:gd name="T33" fmla="*/ 42861 h 37"/>
                  <a:gd name="T34" fmla="*/ 0 w 31"/>
                  <a:gd name="T35" fmla="*/ 38099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0" y="24"/>
                    </a:moveTo>
                    <a:lnTo>
                      <a:pt x="31" y="24"/>
                    </a:lnTo>
                    <a:lnTo>
                      <a:pt x="31" y="27"/>
                    </a:lnTo>
                    <a:lnTo>
                      <a:pt x="27" y="30"/>
                    </a:lnTo>
                    <a:lnTo>
                      <a:pt x="24" y="34"/>
                    </a:lnTo>
                    <a:lnTo>
                      <a:pt x="21" y="37"/>
                    </a:lnTo>
                    <a:lnTo>
                      <a:pt x="17" y="37"/>
                    </a:lnTo>
                    <a:lnTo>
                      <a:pt x="14" y="37"/>
                    </a:lnTo>
                    <a:lnTo>
                      <a:pt x="11" y="37"/>
                    </a:lnTo>
                    <a:lnTo>
                      <a:pt x="7" y="34"/>
                    </a:lnTo>
                    <a:lnTo>
                      <a:pt x="4" y="30"/>
                    </a:lnTo>
                    <a:lnTo>
                      <a:pt x="0" y="27"/>
                    </a:lnTo>
                    <a:lnTo>
                      <a:pt x="0" y="2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911" name="Shape 1621"/>
              <p:cNvSpPr>
                <a:spLocks/>
              </p:cNvSpPr>
              <p:nvPr/>
            </p:nvSpPr>
            <p:spPr bwMode="auto">
              <a:xfrm>
                <a:off x="4683125" y="3789362"/>
                <a:ext cx="49212" cy="58736"/>
              </a:xfrm>
              <a:custGeom>
                <a:avLst/>
                <a:gdLst>
                  <a:gd name="T0" fmla="*/ 0 w 31"/>
                  <a:gd name="T1" fmla="*/ 38099 h 37"/>
                  <a:gd name="T2" fmla="*/ 49212 w 31"/>
                  <a:gd name="T3" fmla="*/ 38099 h 37"/>
                  <a:gd name="T4" fmla="*/ 49212 w 31"/>
                  <a:gd name="T5" fmla="*/ 38099 h 37"/>
                  <a:gd name="T6" fmla="*/ 42862 w 31"/>
                  <a:gd name="T7" fmla="*/ 42861 h 37"/>
                  <a:gd name="T8" fmla="*/ 42862 w 31"/>
                  <a:gd name="T9" fmla="*/ 49211 h 37"/>
                  <a:gd name="T10" fmla="*/ 38100 w 31"/>
                  <a:gd name="T11" fmla="*/ 49211 h 37"/>
                  <a:gd name="T12" fmla="*/ 38100 w 31"/>
                  <a:gd name="T13" fmla="*/ 53974 h 37"/>
                  <a:gd name="T14" fmla="*/ 33337 w 31"/>
                  <a:gd name="T15" fmla="*/ 53974 h 37"/>
                  <a:gd name="T16" fmla="*/ 26987 w 31"/>
                  <a:gd name="T17" fmla="*/ 58736 h 37"/>
                  <a:gd name="T18" fmla="*/ 26987 w 31"/>
                  <a:gd name="T19" fmla="*/ 58736 h 37"/>
                  <a:gd name="T20" fmla="*/ 22225 w 31"/>
                  <a:gd name="T21" fmla="*/ 58736 h 37"/>
                  <a:gd name="T22" fmla="*/ 17462 w 31"/>
                  <a:gd name="T23" fmla="*/ 53974 h 37"/>
                  <a:gd name="T24" fmla="*/ 11112 w 31"/>
                  <a:gd name="T25" fmla="*/ 53974 h 37"/>
                  <a:gd name="T26" fmla="*/ 11112 w 31"/>
                  <a:gd name="T27" fmla="*/ 49211 h 37"/>
                  <a:gd name="T28" fmla="*/ 6350 w 31"/>
                  <a:gd name="T29" fmla="*/ 49211 h 37"/>
                  <a:gd name="T30" fmla="*/ 6350 w 31"/>
                  <a:gd name="T31" fmla="*/ 42861 h 37"/>
                  <a:gd name="T32" fmla="*/ 0 w 31"/>
                  <a:gd name="T33" fmla="*/ 38099 h 37"/>
                  <a:gd name="T34" fmla="*/ 0 w 31"/>
                  <a:gd name="T35" fmla="*/ 38099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0" y="24"/>
                    </a:moveTo>
                    <a:lnTo>
                      <a:pt x="31" y="24"/>
                    </a:lnTo>
                    <a:lnTo>
                      <a:pt x="27" y="27"/>
                    </a:lnTo>
                    <a:lnTo>
                      <a:pt x="27" y="31"/>
                    </a:lnTo>
                    <a:lnTo>
                      <a:pt x="24" y="31"/>
                    </a:lnTo>
                    <a:lnTo>
                      <a:pt x="24" y="34"/>
                    </a:lnTo>
                    <a:lnTo>
                      <a:pt x="21" y="34"/>
                    </a:lnTo>
                    <a:lnTo>
                      <a:pt x="17" y="37"/>
                    </a:lnTo>
                    <a:lnTo>
                      <a:pt x="14" y="37"/>
                    </a:lnTo>
                    <a:lnTo>
                      <a:pt x="11" y="34"/>
                    </a:lnTo>
                    <a:lnTo>
                      <a:pt x="7" y="34"/>
                    </a:lnTo>
                    <a:lnTo>
                      <a:pt x="7" y="31"/>
                    </a:lnTo>
                    <a:lnTo>
                      <a:pt x="4" y="31"/>
                    </a:lnTo>
                    <a:lnTo>
                      <a:pt x="4" y="27"/>
                    </a:lnTo>
                    <a:lnTo>
                      <a:pt x="0" y="2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912" name="Shape 1622"/>
              <p:cNvSpPr>
                <a:spLocks/>
              </p:cNvSpPr>
              <p:nvPr/>
            </p:nvSpPr>
            <p:spPr bwMode="auto">
              <a:xfrm>
                <a:off x="4683125" y="3779837"/>
                <a:ext cx="49212" cy="58736"/>
              </a:xfrm>
              <a:custGeom>
                <a:avLst/>
                <a:gdLst>
                  <a:gd name="T0" fmla="*/ 0 w 31"/>
                  <a:gd name="T1" fmla="*/ 31749 h 37"/>
                  <a:gd name="T2" fmla="*/ 49212 w 31"/>
                  <a:gd name="T3" fmla="*/ 31749 h 37"/>
                  <a:gd name="T4" fmla="*/ 49212 w 31"/>
                  <a:gd name="T5" fmla="*/ 36512 h 37"/>
                  <a:gd name="T6" fmla="*/ 42862 w 31"/>
                  <a:gd name="T7" fmla="*/ 42861 h 37"/>
                  <a:gd name="T8" fmla="*/ 42862 w 31"/>
                  <a:gd name="T9" fmla="*/ 47624 h 37"/>
                  <a:gd name="T10" fmla="*/ 38100 w 31"/>
                  <a:gd name="T11" fmla="*/ 47624 h 37"/>
                  <a:gd name="T12" fmla="*/ 38100 w 31"/>
                  <a:gd name="T13" fmla="*/ 52386 h 37"/>
                  <a:gd name="T14" fmla="*/ 33337 w 31"/>
                  <a:gd name="T15" fmla="*/ 52386 h 37"/>
                  <a:gd name="T16" fmla="*/ 26987 w 31"/>
                  <a:gd name="T17" fmla="*/ 58736 h 37"/>
                  <a:gd name="T18" fmla="*/ 26987 w 31"/>
                  <a:gd name="T19" fmla="*/ 58736 h 37"/>
                  <a:gd name="T20" fmla="*/ 22225 w 31"/>
                  <a:gd name="T21" fmla="*/ 58736 h 37"/>
                  <a:gd name="T22" fmla="*/ 17462 w 31"/>
                  <a:gd name="T23" fmla="*/ 52386 h 37"/>
                  <a:gd name="T24" fmla="*/ 11112 w 31"/>
                  <a:gd name="T25" fmla="*/ 52386 h 37"/>
                  <a:gd name="T26" fmla="*/ 11112 w 31"/>
                  <a:gd name="T27" fmla="*/ 47624 h 37"/>
                  <a:gd name="T28" fmla="*/ 6350 w 31"/>
                  <a:gd name="T29" fmla="*/ 47624 h 37"/>
                  <a:gd name="T30" fmla="*/ 6350 w 31"/>
                  <a:gd name="T31" fmla="*/ 42861 h 37"/>
                  <a:gd name="T32" fmla="*/ 0 w 31"/>
                  <a:gd name="T33" fmla="*/ 36512 h 37"/>
                  <a:gd name="T34" fmla="*/ 0 w 31"/>
                  <a:gd name="T35" fmla="*/ 31749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0" y="20"/>
                    </a:moveTo>
                    <a:lnTo>
                      <a:pt x="31" y="20"/>
                    </a:lnTo>
                    <a:lnTo>
                      <a:pt x="31" y="23"/>
                    </a:lnTo>
                    <a:lnTo>
                      <a:pt x="27" y="27"/>
                    </a:lnTo>
                    <a:lnTo>
                      <a:pt x="27" y="30"/>
                    </a:lnTo>
                    <a:lnTo>
                      <a:pt x="24" y="30"/>
                    </a:lnTo>
                    <a:lnTo>
                      <a:pt x="24" y="33"/>
                    </a:lnTo>
                    <a:lnTo>
                      <a:pt x="21" y="33"/>
                    </a:lnTo>
                    <a:lnTo>
                      <a:pt x="17" y="37"/>
                    </a:lnTo>
                    <a:lnTo>
                      <a:pt x="14" y="37"/>
                    </a:lnTo>
                    <a:lnTo>
                      <a:pt x="11" y="33"/>
                    </a:lnTo>
                    <a:lnTo>
                      <a:pt x="7" y="33"/>
                    </a:lnTo>
                    <a:lnTo>
                      <a:pt x="7" y="30"/>
                    </a:lnTo>
                    <a:lnTo>
                      <a:pt x="4" y="30"/>
                    </a:lnTo>
                    <a:lnTo>
                      <a:pt x="4" y="27"/>
                    </a:lnTo>
                    <a:lnTo>
                      <a:pt x="0" y="23"/>
                    </a:lnTo>
                    <a:lnTo>
                      <a:pt x="0"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913" name="Shape 1623"/>
              <p:cNvSpPr>
                <a:spLocks/>
              </p:cNvSpPr>
              <p:nvPr/>
            </p:nvSpPr>
            <p:spPr bwMode="auto">
              <a:xfrm>
                <a:off x="4683125" y="3768725"/>
                <a:ext cx="49212" cy="58736"/>
              </a:xfrm>
              <a:custGeom>
                <a:avLst/>
                <a:gdLst>
                  <a:gd name="T0" fmla="*/ 0 w 31"/>
                  <a:gd name="T1" fmla="*/ 31749 h 37"/>
                  <a:gd name="T2" fmla="*/ 49212 w 31"/>
                  <a:gd name="T3" fmla="*/ 31749 h 37"/>
                  <a:gd name="T4" fmla="*/ 49212 w 31"/>
                  <a:gd name="T5" fmla="*/ 36512 h 37"/>
                  <a:gd name="T6" fmla="*/ 42862 w 31"/>
                  <a:gd name="T7" fmla="*/ 42861 h 37"/>
                  <a:gd name="T8" fmla="*/ 42862 w 31"/>
                  <a:gd name="T9" fmla="*/ 47624 h 37"/>
                  <a:gd name="T10" fmla="*/ 38100 w 31"/>
                  <a:gd name="T11" fmla="*/ 47624 h 37"/>
                  <a:gd name="T12" fmla="*/ 38100 w 31"/>
                  <a:gd name="T13" fmla="*/ 53974 h 37"/>
                  <a:gd name="T14" fmla="*/ 33337 w 31"/>
                  <a:gd name="T15" fmla="*/ 53974 h 37"/>
                  <a:gd name="T16" fmla="*/ 26987 w 31"/>
                  <a:gd name="T17" fmla="*/ 53974 h 37"/>
                  <a:gd name="T18" fmla="*/ 26987 w 31"/>
                  <a:gd name="T19" fmla="*/ 58736 h 37"/>
                  <a:gd name="T20" fmla="*/ 22225 w 31"/>
                  <a:gd name="T21" fmla="*/ 53974 h 37"/>
                  <a:gd name="T22" fmla="*/ 17462 w 31"/>
                  <a:gd name="T23" fmla="*/ 53974 h 37"/>
                  <a:gd name="T24" fmla="*/ 11112 w 31"/>
                  <a:gd name="T25" fmla="*/ 53974 h 37"/>
                  <a:gd name="T26" fmla="*/ 11112 w 31"/>
                  <a:gd name="T27" fmla="*/ 47624 h 37"/>
                  <a:gd name="T28" fmla="*/ 6350 w 31"/>
                  <a:gd name="T29" fmla="*/ 47624 h 37"/>
                  <a:gd name="T30" fmla="*/ 6350 w 31"/>
                  <a:gd name="T31" fmla="*/ 42861 h 37"/>
                  <a:gd name="T32" fmla="*/ 0 w 31"/>
                  <a:gd name="T33" fmla="*/ 36512 h 37"/>
                  <a:gd name="T34" fmla="*/ 0 w 31"/>
                  <a:gd name="T35" fmla="*/ 31749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0" y="20"/>
                    </a:moveTo>
                    <a:lnTo>
                      <a:pt x="31" y="20"/>
                    </a:lnTo>
                    <a:lnTo>
                      <a:pt x="31" y="23"/>
                    </a:lnTo>
                    <a:lnTo>
                      <a:pt x="27" y="27"/>
                    </a:lnTo>
                    <a:lnTo>
                      <a:pt x="27" y="30"/>
                    </a:lnTo>
                    <a:lnTo>
                      <a:pt x="24" y="30"/>
                    </a:lnTo>
                    <a:lnTo>
                      <a:pt x="24" y="34"/>
                    </a:lnTo>
                    <a:lnTo>
                      <a:pt x="21" y="34"/>
                    </a:lnTo>
                    <a:lnTo>
                      <a:pt x="17" y="34"/>
                    </a:lnTo>
                    <a:lnTo>
                      <a:pt x="17" y="37"/>
                    </a:lnTo>
                    <a:lnTo>
                      <a:pt x="14" y="34"/>
                    </a:lnTo>
                    <a:lnTo>
                      <a:pt x="11" y="34"/>
                    </a:lnTo>
                    <a:lnTo>
                      <a:pt x="7" y="34"/>
                    </a:lnTo>
                    <a:lnTo>
                      <a:pt x="7" y="30"/>
                    </a:lnTo>
                    <a:lnTo>
                      <a:pt x="4" y="30"/>
                    </a:lnTo>
                    <a:lnTo>
                      <a:pt x="4" y="27"/>
                    </a:lnTo>
                    <a:lnTo>
                      <a:pt x="0" y="23"/>
                    </a:lnTo>
                    <a:lnTo>
                      <a:pt x="0"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914" name="Shape 1624"/>
              <p:cNvSpPr>
                <a:spLocks/>
              </p:cNvSpPr>
              <p:nvPr/>
            </p:nvSpPr>
            <p:spPr bwMode="auto">
              <a:xfrm>
                <a:off x="4683125" y="3763962"/>
                <a:ext cx="53975" cy="47625"/>
              </a:xfrm>
              <a:custGeom>
                <a:avLst/>
                <a:gdLst>
                  <a:gd name="T0" fmla="*/ 11113 w 34"/>
                  <a:gd name="T1" fmla="*/ 9525 h 30"/>
                  <a:gd name="T2" fmla="*/ 38100 w 34"/>
                  <a:gd name="T3" fmla="*/ 41275 h 30"/>
                  <a:gd name="T4" fmla="*/ 38100 w 34"/>
                  <a:gd name="T5" fmla="*/ 47625 h 30"/>
                  <a:gd name="T6" fmla="*/ 33338 w 34"/>
                  <a:gd name="T7" fmla="*/ 47625 h 30"/>
                  <a:gd name="T8" fmla="*/ 26988 w 34"/>
                  <a:gd name="T9" fmla="*/ 47625 h 30"/>
                  <a:gd name="T10" fmla="*/ 26988 w 34"/>
                  <a:gd name="T11" fmla="*/ 47625 h 30"/>
                  <a:gd name="T12" fmla="*/ 22225 w 34"/>
                  <a:gd name="T13" fmla="*/ 47625 h 30"/>
                  <a:gd name="T14" fmla="*/ 17463 w 34"/>
                  <a:gd name="T15" fmla="*/ 47625 h 30"/>
                  <a:gd name="T16" fmla="*/ 11113 w 34"/>
                  <a:gd name="T17" fmla="*/ 47625 h 30"/>
                  <a:gd name="T18" fmla="*/ 11113 w 34"/>
                  <a:gd name="T19" fmla="*/ 41275 h 30"/>
                  <a:gd name="T20" fmla="*/ 6350 w 34"/>
                  <a:gd name="T21" fmla="*/ 41275 h 30"/>
                  <a:gd name="T22" fmla="*/ 6350 w 34"/>
                  <a:gd name="T23" fmla="*/ 36513 h 30"/>
                  <a:gd name="T24" fmla="*/ 0 w 34"/>
                  <a:gd name="T25" fmla="*/ 31750 h 30"/>
                  <a:gd name="T26" fmla="*/ 0 w 34"/>
                  <a:gd name="T27" fmla="*/ 25400 h 30"/>
                  <a:gd name="T28" fmla="*/ 0 w 34"/>
                  <a:gd name="T29" fmla="*/ 20638 h 30"/>
                  <a:gd name="T30" fmla="*/ 6350 w 34"/>
                  <a:gd name="T31" fmla="*/ 20638 h 30"/>
                  <a:gd name="T32" fmla="*/ 6350 w 34"/>
                  <a:gd name="T33" fmla="*/ 15875 h 30"/>
                  <a:gd name="T34" fmla="*/ 11113 w 34"/>
                  <a:gd name="T35" fmla="*/ 9525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30"/>
                  <a:gd name="T56" fmla="*/ 34 w 34"/>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30" extrusionOk="0">
                    <a:moveTo>
                      <a:pt x="7" y="6"/>
                    </a:moveTo>
                    <a:lnTo>
                      <a:pt x="24" y="26"/>
                    </a:lnTo>
                    <a:lnTo>
                      <a:pt x="24" y="30"/>
                    </a:lnTo>
                    <a:lnTo>
                      <a:pt x="21" y="30"/>
                    </a:lnTo>
                    <a:lnTo>
                      <a:pt x="17" y="30"/>
                    </a:lnTo>
                    <a:lnTo>
                      <a:pt x="14" y="30"/>
                    </a:lnTo>
                    <a:lnTo>
                      <a:pt x="11" y="30"/>
                    </a:lnTo>
                    <a:lnTo>
                      <a:pt x="7" y="30"/>
                    </a:lnTo>
                    <a:lnTo>
                      <a:pt x="7" y="26"/>
                    </a:lnTo>
                    <a:lnTo>
                      <a:pt x="4" y="26"/>
                    </a:lnTo>
                    <a:lnTo>
                      <a:pt x="4" y="23"/>
                    </a:lnTo>
                    <a:lnTo>
                      <a:pt x="0" y="20"/>
                    </a:lnTo>
                    <a:lnTo>
                      <a:pt x="0" y="16"/>
                    </a:lnTo>
                    <a:lnTo>
                      <a:pt x="0" y="13"/>
                    </a:lnTo>
                    <a:lnTo>
                      <a:pt x="4" y="13"/>
                    </a:lnTo>
                    <a:lnTo>
                      <a:pt x="4" y="10"/>
                    </a:lnTo>
                    <a:lnTo>
                      <a:pt x="7" y="6"/>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915" name="Shape 1625"/>
              <p:cNvSpPr>
                <a:spLocks/>
              </p:cNvSpPr>
              <p:nvPr/>
            </p:nvSpPr>
            <p:spPr bwMode="auto">
              <a:xfrm>
                <a:off x="4694237" y="3763962"/>
                <a:ext cx="53975" cy="41275"/>
              </a:xfrm>
              <a:custGeom>
                <a:avLst/>
                <a:gdLst>
                  <a:gd name="T0" fmla="*/ 22225 w 34"/>
                  <a:gd name="T1" fmla="*/ 0 h 26"/>
                  <a:gd name="T2" fmla="*/ 22225 w 34"/>
                  <a:gd name="T3" fmla="*/ 41275 h 26"/>
                  <a:gd name="T4" fmla="*/ 15875 w 34"/>
                  <a:gd name="T5" fmla="*/ 41275 h 26"/>
                  <a:gd name="T6" fmla="*/ 11113 w 34"/>
                  <a:gd name="T7" fmla="*/ 41275 h 26"/>
                  <a:gd name="T8" fmla="*/ 6350 w 34"/>
                  <a:gd name="T9" fmla="*/ 41275 h 26"/>
                  <a:gd name="T10" fmla="*/ 6350 w 34"/>
                  <a:gd name="T11" fmla="*/ 36513 h 26"/>
                  <a:gd name="T12" fmla="*/ 0 w 34"/>
                  <a:gd name="T13" fmla="*/ 31750 h 26"/>
                  <a:gd name="T14" fmla="*/ 0 w 34"/>
                  <a:gd name="T15" fmla="*/ 31750 h 26"/>
                  <a:gd name="T16" fmla="*/ 0 w 34"/>
                  <a:gd name="T17" fmla="*/ 25400 h 26"/>
                  <a:gd name="T18" fmla="*/ 0 w 34"/>
                  <a:gd name="T19" fmla="*/ 20638 h 26"/>
                  <a:gd name="T20" fmla="*/ 0 w 34"/>
                  <a:gd name="T21" fmla="*/ 15875 h 26"/>
                  <a:gd name="T22" fmla="*/ 0 w 34"/>
                  <a:gd name="T23" fmla="*/ 9525 h 26"/>
                  <a:gd name="T24" fmla="*/ 0 w 34"/>
                  <a:gd name="T25" fmla="*/ 9525 h 26"/>
                  <a:gd name="T26" fmla="*/ 6350 w 34"/>
                  <a:gd name="T27" fmla="*/ 4763 h 26"/>
                  <a:gd name="T28" fmla="*/ 6350 w 34"/>
                  <a:gd name="T29" fmla="*/ 4763 h 26"/>
                  <a:gd name="T30" fmla="*/ 11113 w 34"/>
                  <a:gd name="T31" fmla="*/ 0 h 26"/>
                  <a:gd name="T32" fmla="*/ 15875 w 34"/>
                  <a:gd name="T33" fmla="*/ 0 h 26"/>
                  <a:gd name="T34" fmla="*/ 22225 w 34"/>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26"/>
                  <a:gd name="T56" fmla="*/ 34 w 34"/>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26" extrusionOk="0">
                    <a:moveTo>
                      <a:pt x="14" y="0"/>
                    </a:moveTo>
                    <a:lnTo>
                      <a:pt x="14" y="26"/>
                    </a:lnTo>
                    <a:lnTo>
                      <a:pt x="10" y="26"/>
                    </a:lnTo>
                    <a:lnTo>
                      <a:pt x="7" y="26"/>
                    </a:lnTo>
                    <a:lnTo>
                      <a:pt x="4" y="26"/>
                    </a:lnTo>
                    <a:lnTo>
                      <a:pt x="4" y="23"/>
                    </a:lnTo>
                    <a:lnTo>
                      <a:pt x="0" y="20"/>
                    </a:lnTo>
                    <a:lnTo>
                      <a:pt x="0" y="16"/>
                    </a:lnTo>
                    <a:lnTo>
                      <a:pt x="0" y="13"/>
                    </a:lnTo>
                    <a:lnTo>
                      <a:pt x="0" y="10"/>
                    </a:lnTo>
                    <a:lnTo>
                      <a:pt x="0" y="6"/>
                    </a:lnTo>
                    <a:lnTo>
                      <a:pt x="4" y="3"/>
                    </a:lnTo>
                    <a:lnTo>
                      <a:pt x="7" y="0"/>
                    </a:lnTo>
                    <a:lnTo>
                      <a:pt x="10" y="0"/>
                    </a:lnTo>
                    <a:lnTo>
                      <a:pt x="14"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916" name="Shape 1626"/>
              <p:cNvSpPr>
                <a:spLocks/>
              </p:cNvSpPr>
              <p:nvPr/>
            </p:nvSpPr>
            <p:spPr bwMode="auto">
              <a:xfrm>
                <a:off x="4705350" y="3763962"/>
                <a:ext cx="53975" cy="41275"/>
              </a:xfrm>
              <a:custGeom>
                <a:avLst/>
                <a:gdLst>
                  <a:gd name="T0" fmla="*/ 20638 w 34"/>
                  <a:gd name="T1" fmla="*/ 0 h 26"/>
                  <a:gd name="T2" fmla="*/ 20638 w 34"/>
                  <a:gd name="T3" fmla="*/ 41275 h 26"/>
                  <a:gd name="T4" fmla="*/ 15875 w 34"/>
                  <a:gd name="T5" fmla="*/ 41275 h 26"/>
                  <a:gd name="T6" fmla="*/ 11113 w 34"/>
                  <a:gd name="T7" fmla="*/ 41275 h 26"/>
                  <a:gd name="T8" fmla="*/ 11113 w 34"/>
                  <a:gd name="T9" fmla="*/ 41275 h 26"/>
                  <a:gd name="T10" fmla="*/ 4763 w 34"/>
                  <a:gd name="T11" fmla="*/ 36513 h 26"/>
                  <a:gd name="T12" fmla="*/ 0 w 34"/>
                  <a:gd name="T13" fmla="*/ 31750 h 26"/>
                  <a:gd name="T14" fmla="*/ 0 w 34"/>
                  <a:gd name="T15" fmla="*/ 31750 h 26"/>
                  <a:gd name="T16" fmla="*/ 0 w 34"/>
                  <a:gd name="T17" fmla="*/ 25400 h 26"/>
                  <a:gd name="T18" fmla="*/ 0 w 34"/>
                  <a:gd name="T19" fmla="*/ 20638 h 26"/>
                  <a:gd name="T20" fmla="*/ 0 w 34"/>
                  <a:gd name="T21" fmla="*/ 15875 h 26"/>
                  <a:gd name="T22" fmla="*/ 0 w 34"/>
                  <a:gd name="T23" fmla="*/ 9525 h 26"/>
                  <a:gd name="T24" fmla="*/ 0 w 34"/>
                  <a:gd name="T25" fmla="*/ 9525 h 26"/>
                  <a:gd name="T26" fmla="*/ 4763 w 34"/>
                  <a:gd name="T27" fmla="*/ 4763 h 26"/>
                  <a:gd name="T28" fmla="*/ 11113 w 34"/>
                  <a:gd name="T29" fmla="*/ 4763 h 26"/>
                  <a:gd name="T30" fmla="*/ 11113 w 34"/>
                  <a:gd name="T31" fmla="*/ 0 h 26"/>
                  <a:gd name="T32" fmla="*/ 15875 w 34"/>
                  <a:gd name="T33" fmla="*/ 0 h 26"/>
                  <a:gd name="T34" fmla="*/ 20638 w 34"/>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26"/>
                  <a:gd name="T56" fmla="*/ 34 w 34"/>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26" extrusionOk="0">
                    <a:moveTo>
                      <a:pt x="13" y="0"/>
                    </a:moveTo>
                    <a:lnTo>
                      <a:pt x="13" y="26"/>
                    </a:lnTo>
                    <a:lnTo>
                      <a:pt x="10" y="26"/>
                    </a:lnTo>
                    <a:lnTo>
                      <a:pt x="7" y="26"/>
                    </a:lnTo>
                    <a:lnTo>
                      <a:pt x="3" y="23"/>
                    </a:lnTo>
                    <a:lnTo>
                      <a:pt x="0" y="20"/>
                    </a:lnTo>
                    <a:lnTo>
                      <a:pt x="0" y="16"/>
                    </a:lnTo>
                    <a:lnTo>
                      <a:pt x="0" y="13"/>
                    </a:lnTo>
                    <a:lnTo>
                      <a:pt x="0" y="10"/>
                    </a:lnTo>
                    <a:lnTo>
                      <a:pt x="0" y="6"/>
                    </a:lnTo>
                    <a:lnTo>
                      <a:pt x="3" y="3"/>
                    </a:lnTo>
                    <a:lnTo>
                      <a:pt x="7" y="3"/>
                    </a:lnTo>
                    <a:lnTo>
                      <a:pt x="7" y="0"/>
                    </a:lnTo>
                    <a:lnTo>
                      <a:pt x="10" y="0"/>
                    </a:lnTo>
                    <a:lnTo>
                      <a:pt x="13"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917" name="Shape 1627"/>
              <p:cNvSpPr>
                <a:spLocks/>
              </p:cNvSpPr>
              <p:nvPr/>
            </p:nvSpPr>
            <p:spPr bwMode="auto">
              <a:xfrm>
                <a:off x="4716462" y="3763962"/>
                <a:ext cx="58736" cy="41275"/>
              </a:xfrm>
              <a:custGeom>
                <a:avLst/>
                <a:gdLst>
                  <a:gd name="T0" fmla="*/ 20637 w 37"/>
                  <a:gd name="T1" fmla="*/ 0 h 26"/>
                  <a:gd name="T2" fmla="*/ 20637 w 37"/>
                  <a:gd name="T3" fmla="*/ 41275 h 26"/>
                  <a:gd name="T4" fmla="*/ 15875 w 37"/>
                  <a:gd name="T5" fmla="*/ 41275 h 26"/>
                  <a:gd name="T6" fmla="*/ 15875 w 37"/>
                  <a:gd name="T7" fmla="*/ 41275 h 26"/>
                  <a:gd name="T8" fmla="*/ 9525 w 37"/>
                  <a:gd name="T9" fmla="*/ 41275 h 26"/>
                  <a:gd name="T10" fmla="*/ 4762 w 37"/>
                  <a:gd name="T11" fmla="*/ 36513 h 26"/>
                  <a:gd name="T12" fmla="*/ 4762 w 37"/>
                  <a:gd name="T13" fmla="*/ 31750 h 26"/>
                  <a:gd name="T14" fmla="*/ 0 w 37"/>
                  <a:gd name="T15" fmla="*/ 31750 h 26"/>
                  <a:gd name="T16" fmla="*/ 0 w 37"/>
                  <a:gd name="T17" fmla="*/ 25400 h 26"/>
                  <a:gd name="T18" fmla="*/ 0 w 37"/>
                  <a:gd name="T19" fmla="*/ 20638 h 26"/>
                  <a:gd name="T20" fmla="*/ 0 w 37"/>
                  <a:gd name="T21" fmla="*/ 15875 h 26"/>
                  <a:gd name="T22" fmla="*/ 0 w 37"/>
                  <a:gd name="T23" fmla="*/ 9525 h 26"/>
                  <a:gd name="T24" fmla="*/ 4762 w 37"/>
                  <a:gd name="T25" fmla="*/ 9525 h 26"/>
                  <a:gd name="T26" fmla="*/ 4762 w 37"/>
                  <a:gd name="T27" fmla="*/ 4763 h 26"/>
                  <a:gd name="T28" fmla="*/ 9525 w 37"/>
                  <a:gd name="T29" fmla="*/ 4763 h 26"/>
                  <a:gd name="T30" fmla="*/ 15875 w 37"/>
                  <a:gd name="T31" fmla="*/ 0 h 26"/>
                  <a:gd name="T32" fmla="*/ 15875 w 37"/>
                  <a:gd name="T33" fmla="*/ 0 h 26"/>
                  <a:gd name="T34" fmla="*/ 20637 w 37"/>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26"/>
                  <a:gd name="T56" fmla="*/ 37 w 37"/>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26" extrusionOk="0">
                    <a:moveTo>
                      <a:pt x="13" y="0"/>
                    </a:moveTo>
                    <a:lnTo>
                      <a:pt x="13" y="26"/>
                    </a:lnTo>
                    <a:lnTo>
                      <a:pt x="10" y="26"/>
                    </a:lnTo>
                    <a:lnTo>
                      <a:pt x="6" y="26"/>
                    </a:lnTo>
                    <a:lnTo>
                      <a:pt x="3" y="23"/>
                    </a:lnTo>
                    <a:lnTo>
                      <a:pt x="3" y="20"/>
                    </a:lnTo>
                    <a:lnTo>
                      <a:pt x="0" y="20"/>
                    </a:lnTo>
                    <a:lnTo>
                      <a:pt x="0" y="16"/>
                    </a:lnTo>
                    <a:lnTo>
                      <a:pt x="0" y="13"/>
                    </a:lnTo>
                    <a:lnTo>
                      <a:pt x="0" y="10"/>
                    </a:lnTo>
                    <a:lnTo>
                      <a:pt x="0" y="6"/>
                    </a:lnTo>
                    <a:lnTo>
                      <a:pt x="3" y="6"/>
                    </a:lnTo>
                    <a:lnTo>
                      <a:pt x="3" y="3"/>
                    </a:lnTo>
                    <a:lnTo>
                      <a:pt x="6" y="3"/>
                    </a:lnTo>
                    <a:lnTo>
                      <a:pt x="10" y="0"/>
                    </a:lnTo>
                    <a:lnTo>
                      <a:pt x="13"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918" name="Shape 1628"/>
              <p:cNvSpPr>
                <a:spLocks/>
              </p:cNvSpPr>
              <p:nvPr/>
            </p:nvSpPr>
            <p:spPr bwMode="auto">
              <a:xfrm>
                <a:off x="4725987" y="3763962"/>
                <a:ext cx="58736" cy="41275"/>
              </a:xfrm>
              <a:custGeom>
                <a:avLst/>
                <a:gdLst>
                  <a:gd name="T0" fmla="*/ 22224 w 37"/>
                  <a:gd name="T1" fmla="*/ 0 h 26"/>
                  <a:gd name="T2" fmla="*/ 22224 w 37"/>
                  <a:gd name="T3" fmla="*/ 41275 h 26"/>
                  <a:gd name="T4" fmla="*/ 15875 w 37"/>
                  <a:gd name="T5" fmla="*/ 41275 h 26"/>
                  <a:gd name="T6" fmla="*/ 15875 w 37"/>
                  <a:gd name="T7" fmla="*/ 41275 h 26"/>
                  <a:gd name="T8" fmla="*/ 11112 w 37"/>
                  <a:gd name="T9" fmla="*/ 41275 h 26"/>
                  <a:gd name="T10" fmla="*/ 6350 w 37"/>
                  <a:gd name="T11" fmla="*/ 36513 h 26"/>
                  <a:gd name="T12" fmla="*/ 6350 w 37"/>
                  <a:gd name="T13" fmla="*/ 31750 h 26"/>
                  <a:gd name="T14" fmla="*/ 0 w 37"/>
                  <a:gd name="T15" fmla="*/ 31750 h 26"/>
                  <a:gd name="T16" fmla="*/ 0 w 37"/>
                  <a:gd name="T17" fmla="*/ 25400 h 26"/>
                  <a:gd name="T18" fmla="*/ 0 w 37"/>
                  <a:gd name="T19" fmla="*/ 20638 h 26"/>
                  <a:gd name="T20" fmla="*/ 0 w 37"/>
                  <a:gd name="T21" fmla="*/ 15875 h 26"/>
                  <a:gd name="T22" fmla="*/ 0 w 37"/>
                  <a:gd name="T23" fmla="*/ 9525 h 26"/>
                  <a:gd name="T24" fmla="*/ 6350 w 37"/>
                  <a:gd name="T25" fmla="*/ 9525 h 26"/>
                  <a:gd name="T26" fmla="*/ 6350 w 37"/>
                  <a:gd name="T27" fmla="*/ 4763 h 26"/>
                  <a:gd name="T28" fmla="*/ 11112 w 37"/>
                  <a:gd name="T29" fmla="*/ 4763 h 26"/>
                  <a:gd name="T30" fmla="*/ 15875 w 37"/>
                  <a:gd name="T31" fmla="*/ 0 h 26"/>
                  <a:gd name="T32" fmla="*/ 15875 w 37"/>
                  <a:gd name="T33" fmla="*/ 0 h 26"/>
                  <a:gd name="T34" fmla="*/ 22224 w 37"/>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26"/>
                  <a:gd name="T56" fmla="*/ 37 w 37"/>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26" extrusionOk="0">
                    <a:moveTo>
                      <a:pt x="14" y="0"/>
                    </a:moveTo>
                    <a:lnTo>
                      <a:pt x="14" y="26"/>
                    </a:lnTo>
                    <a:lnTo>
                      <a:pt x="10" y="26"/>
                    </a:lnTo>
                    <a:lnTo>
                      <a:pt x="7" y="26"/>
                    </a:lnTo>
                    <a:lnTo>
                      <a:pt x="4" y="23"/>
                    </a:lnTo>
                    <a:lnTo>
                      <a:pt x="4" y="20"/>
                    </a:lnTo>
                    <a:lnTo>
                      <a:pt x="0" y="20"/>
                    </a:lnTo>
                    <a:lnTo>
                      <a:pt x="0" y="16"/>
                    </a:lnTo>
                    <a:lnTo>
                      <a:pt x="0" y="13"/>
                    </a:lnTo>
                    <a:lnTo>
                      <a:pt x="0" y="10"/>
                    </a:lnTo>
                    <a:lnTo>
                      <a:pt x="0" y="6"/>
                    </a:lnTo>
                    <a:lnTo>
                      <a:pt x="4" y="6"/>
                    </a:lnTo>
                    <a:lnTo>
                      <a:pt x="4" y="3"/>
                    </a:lnTo>
                    <a:lnTo>
                      <a:pt x="7" y="3"/>
                    </a:lnTo>
                    <a:lnTo>
                      <a:pt x="10" y="0"/>
                    </a:lnTo>
                    <a:lnTo>
                      <a:pt x="14"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919" name="Shape 1629"/>
              <p:cNvSpPr>
                <a:spLocks/>
              </p:cNvSpPr>
              <p:nvPr/>
            </p:nvSpPr>
            <p:spPr bwMode="auto">
              <a:xfrm>
                <a:off x="4737100" y="3763962"/>
                <a:ext cx="58736" cy="41275"/>
              </a:xfrm>
              <a:custGeom>
                <a:avLst/>
                <a:gdLst>
                  <a:gd name="T0" fmla="*/ 22224 w 37"/>
                  <a:gd name="T1" fmla="*/ 0 h 26"/>
                  <a:gd name="T2" fmla="*/ 22224 w 37"/>
                  <a:gd name="T3" fmla="*/ 41275 h 26"/>
                  <a:gd name="T4" fmla="*/ 22224 w 37"/>
                  <a:gd name="T5" fmla="*/ 41275 h 26"/>
                  <a:gd name="T6" fmla="*/ 15875 w 37"/>
                  <a:gd name="T7" fmla="*/ 41275 h 26"/>
                  <a:gd name="T8" fmla="*/ 11112 w 37"/>
                  <a:gd name="T9" fmla="*/ 41275 h 26"/>
                  <a:gd name="T10" fmla="*/ 4762 w 37"/>
                  <a:gd name="T11" fmla="*/ 36513 h 26"/>
                  <a:gd name="T12" fmla="*/ 4762 w 37"/>
                  <a:gd name="T13" fmla="*/ 31750 h 26"/>
                  <a:gd name="T14" fmla="*/ 4762 w 37"/>
                  <a:gd name="T15" fmla="*/ 31750 h 26"/>
                  <a:gd name="T16" fmla="*/ 0 w 37"/>
                  <a:gd name="T17" fmla="*/ 25400 h 26"/>
                  <a:gd name="T18" fmla="*/ 0 w 37"/>
                  <a:gd name="T19" fmla="*/ 20638 h 26"/>
                  <a:gd name="T20" fmla="*/ 0 w 37"/>
                  <a:gd name="T21" fmla="*/ 15875 h 26"/>
                  <a:gd name="T22" fmla="*/ 4762 w 37"/>
                  <a:gd name="T23" fmla="*/ 9525 h 26"/>
                  <a:gd name="T24" fmla="*/ 4762 w 37"/>
                  <a:gd name="T25" fmla="*/ 9525 h 26"/>
                  <a:gd name="T26" fmla="*/ 4762 w 37"/>
                  <a:gd name="T27" fmla="*/ 4763 h 26"/>
                  <a:gd name="T28" fmla="*/ 11112 w 37"/>
                  <a:gd name="T29" fmla="*/ 4763 h 26"/>
                  <a:gd name="T30" fmla="*/ 15875 w 37"/>
                  <a:gd name="T31" fmla="*/ 0 h 26"/>
                  <a:gd name="T32" fmla="*/ 22224 w 37"/>
                  <a:gd name="T33" fmla="*/ 0 h 26"/>
                  <a:gd name="T34" fmla="*/ 22224 w 37"/>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26"/>
                  <a:gd name="T56" fmla="*/ 37 w 37"/>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26" extrusionOk="0">
                    <a:moveTo>
                      <a:pt x="14" y="0"/>
                    </a:moveTo>
                    <a:lnTo>
                      <a:pt x="14" y="26"/>
                    </a:lnTo>
                    <a:lnTo>
                      <a:pt x="10" y="26"/>
                    </a:lnTo>
                    <a:lnTo>
                      <a:pt x="7" y="26"/>
                    </a:lnTo>
                    <a:lnTo>
                      <a:pt x="3" y="23"/>
                    </a:lnTo>
                    <a:lnTo>
                      <a:pt x="3" y="20"/>
                    </a:lnTo>
                    <a:lnTo>
                      <a:pt x="0" y="16"/>
                    </a:lnTo>
                    <a:lnTo>
                      <a:pt x="0" y="13"/>
                    </a:lnTo>
                    <a:lnTo>
                      <a:pt x="0" y="10"/>
                    </a:lnTo>
                    <a:lnTo>
                      <a:pt x="3" y="6"/>
                    </a:lnTo>
                    <a:lnTo>
                      <a:pt x="3" y="3"/>
                    </a:lnTo>
                    <a:lnTo>
                      <a:pt x="7" y="3"/>
                    </a:lnTo>
                    <a:lnTo>
                      <a:pt x="10" y="0"/>
                    </a:lnTo>
                    <a:lnTo>
                      <a:pt x="14"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920" name="Shape 1630"/>
              <p:cNvSpPr>
                <a:spLocks/>
              </p:cNvSpPr>
              <p:nvPr/>
            </p:nvSpPr>
            <p:spPr bwMode="auto">
              <a:xfrm>
                <a:off x="4748212" y="3763962"/>
                <a:ext cx="58736" cy="41275"/>
              </a:xfrm>
              <a:custGeom>
                <a:avLst/>
                <a:gdLst>
                  <a:gd name="T0" fmla="*/ 26987 w 37"/>
                  <a:gd name="T1" fmla="*/ 0 h 26"/>
                  <a:gd name="T2" fmla="*/ 26987 w 37"/>
                  <a:gd name="T3" fmla="*/ 41275 h 26"/>
                  <a:gd name="T4" fmla="*/ 20637 w 37"/>
                  <a:gd name="T5" fmla="*/ 41275 h 26"/>
                  <a:gd name="T6" fmla="*/ 15875 w 37"/>
                  <a:gd name="T7" fmla="*/ 41275 h 26"/>
                  <a:gd name="T8" fmla="*/ 11112 w 37"/>
                  <a:gd name="T9" fmla="*/ 41275 h 26"/>
                  <a:gd name="T10" fmla="*/ 11112 w 37"/>
                  <a:gd name="T11" fmla="*/ 36513 h 26"/>
                  <a:gd name="T12" fmla="*/ 4762 w 37"/>
                  <a:gd name="T13" fmla="*/ 31750 h 26"/>
                  <a:gd name="T14" fmla="*/ 4762 w 37"/>
                  <a:gd name="T15" fmla="*/ 31750 h 26"/>
                  <a:gd name="T16" fmla="*/ 0 w 37"/>
                  <a:gd name="T17" fmla="*/ 25400 h 26"/>
                  <a:gd name="T18" fmla="*/ 0 w 37"/>
                  <a:gd name="T19" fmla="*/ 20638 h 26"/>
                  <a:gd name="T20" fmla="*/ 0 w 37"/>
                  <a:gd name="T21" fmla="*/ 15875 h 26"/>
                  <a:gd name="T22" fmla="*/ 4762 w 37"/>
                  <a:gd name="T23" fmla="*/ 9525 h 26"/>
                  <a:gd name="T24" fmla="*/ 4762 w 37"/>
                  <a:gd name="T25" fmla="*/ 9525 h 26"/>
                  <a:gd name="T26" fmla="*/ 11112 w 37"/>
                  <a:gd name="T27" fmla="*/ 4763 h 26"/>
                  <a:gd name="T28" fmla="*/ 11112 w 37"/>
                  <a:gd name="T29" fmla="*/ 4763 h 26"/>
                  <a:gd name="T30" fmla="*/ 15875 w 37"/>
                  <a:gd name="T31" fmla="*/ 0 h 26"/>
                  <a:gd name="T32" fmla="*/ 20637 w 37"/>
                  <a:gd name="T33" fmla="*/ 0 h 26"/>
                  <a:gd name="T34" fmla="*/ 26987 w 37"/>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26"/>
                  <a:gd name="T56" fmla="*/ 37 w 37"/>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26" extrusionOk="0">
                    <a:moveTo>
                      <a:pt x="17" y="0"/>
                    </a:moveTo>
                    <a:lnTo>
                      <a:pt x="17" y="26"/>
                    </a:lnTo>
                    <a:lnTo>
                      <a:pt x="13" y="26"/>
                    </a:lnTo>
                    <a:lnTo>
                      <a:pt x="10" y="26"/>
                    </a:lnTo>
                    <a:lnTo>
                      <a:pt x="7" y="26"/>
                    </a:lnTo>
                    <a:lnTo>
                      <a:pt x="7" y="23"/>
                    </a:lnTo>
                    <a:lnTo>
                      <a:pt x="3" y="20"/>
                    </a:lnTo>
                    <a:lnTo>
                      <a:pt x="0" y="16"/>
                    </a:lnTo>
                    <a:lnTo>
                      <a:pt x="0" y="13"/>
                    </a:lnTo>
                    <a:lnTo>
                      <a:pt x="0" y="10"/>
                    </a:lnTo>
                    <a:lnTo>
                      <a:pt x="3" y="6"/>
                    </a:lnTo>
                    <a:lnTo>
                      <a:pt x="7" y="3"/>
                    </a:lnTo>
                    <a:lnTo>
                      <a:pt x="10" y="0"/>
                    </a:lnTo>
                    <a:lnTo>
                      <a:pt x="13" y="0"/>
                    </a:lnTo>
                    <a:lnTo>
                      <a:pt x="17"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921" name="Shape 1631"/>
              <p:cNvSpPr>
                <a:spLocks/>
              </p:cNvSpPr>
              <p:nvPr/>
            </p:nvSpPr>
            <p:spPr bwMode="auto">
              <a:xfrm>
                <a:off x="4764087" y="3763962"/>
                <a:ext cx="52386" cy="41275"/>
              </a:xfrm>
              <a:custGeom>
                <a:avLst/>
                <a:gdLst>
                  <a:gd name="T0" fmla="*/ 20637 w 33"/>
                  <a:gd name="T1" fmla="*/ 0 h 26"/>
                  <a:gd name="T2" fmla="*/ 20637 w 33"/>
                  <a:gd name="T3" fmla="*/ 41275 h 26"/>
                  <a:gd name="T4" fmla="*/ 15875 w 33"/>
                  <a:gd name="T5" fmla="*/ 41275 h 26"/>
                  <a:gd name="T6" fmla="*/ 11112 w 33"/>
                  <a:gd name="T7" fmla="*/ 41275 h 26"/>
                  <a:gd name="T8" fmla="*/ 11112 w 33"/>
                  <a:gd name="T9" fmla="*/ 41275 h 26"/>
                  <a:gd name="T10" fmla="*/ 4762 w 33"/>
                  <a:gd name="T11" fmla="*/ 36513 h 26"/>
                  <a:gd name="T12" fmla="*/ 0 w 33"/>
                  <a:gd name="T13" fmla="*/ 31750 h 26"/>
                  <a:gd name="T14" fmla="*/ 0 w 33"/>
                  <a:gd name="T15" fmla="*/ 31750 h 26"/>
                  <a:gd name="T16" fmla="*/ 0 w 33"/>
                  <a:gd name="T17" fmla="*/ 25400 h 26"/>
                  <a:gd name="T18" fmla="*/ 0 w 33"/>
                  <a:gd name="T19" fmla="*/ 20638 h 26"/>
                  <a:gd name="T20" fmla="*/ 0 w 33"/>
                  <a:gd name="T21" fmla="*/ 15875 h 26"/>
                  <a:gd name="T22" fmla="*/ 0 w 33"/>
                  <a:gd name="T23" fmla="*/ 9525 h 26"/>
                  <a:gd name="T24" fmla="*/ 0 w 33"/>
                  <a:gd name="T25" fmla="*/ 9525 h 26"/>
                  <a:gd name="T26" fmla="*/ 4762 w 33"/>
                  <a:gd name="T27" fmla="*/ 4763 h 26"/>
                  <a:gd name="T28" fmla="*/ 11112 w 33"/>
                  <a:gd name="T29" fmla="*/ 4763 h 26"/>
                  <a:gd name="T30" fmla="*/ 11112 w 33"/>
                  <a:gd name="T31" fmla="*/ 0 h 26"/>
                  <a:gd name="T32" fmla="*/ 15875 w 33"/>
                  <a:gd name="T33" fmla="*/ 0 h 26"/>
                  <a:gd name="T34" fmla="*/ 20637 w 33"/>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26"/>
                  <a:gd name="T56" fmla="*/ 33 w 33"/>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26" extrusionOk="0">
                    <a:moveTo>
                      <a:pt x="13" y="0"/>
                    </a:moveTo>
                    <a:lnTo>
                      <a:pt x="13" y="26"/>
                    </a:lnTo>
                    <a:lnTo>
                      <a:pt x="10" y="26"/>
                    </a:lnTo>
                    <a:lnTo>
                      <a:pt x="7" y="26"/>
                    </a:lnTo>
                    <a:lnTo>
                      <a:pt x="3" y="23"/>
                    </a:lnTo>
                    <a:lnTo>
                      <a:pt x="0" y="20"/>
                    </a:lnTo>
                    <a:lnTo>
                      <a:pt x="0" y="16"/>
                    </a:lnTo>
                    <a:lnTo>
                      <a:pt x="0" y="13"/>
                    </a:lnTo>
                    <a:lnTo>
                      <a:pt x="0" y="10"/>
                    </a:lnTo>
                    <a:lnTo>
                      <a:pt x="0" y="6"/>
                    </a:lnTo>
                    <a:lnTo>
                      <a:pt x="3" y="3"/>
                    </a:lnTo>
                    <a:lnTo>
                      <a:pt x="7" y="3"/>
                    </a:lnTo>
                    <a:lnTo>
                      <a:pt x="7" y="0"/>
                    </a:lnTo>
                    <a:lnTo>
                      <a:pt x="10" y="0"/>
                    </a:lnTo>
                    <a:lnTo>
                      <a:pt x="13"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922" name="Shape 1632"/>
              <p:cNvSpPr>
                <a:spLocks/>
              </p:cNvSpPr>
              <p:nvPr/>
            </p:nvSpPr>
            <p:spPr bwMode="auto">
              <a:xfrm>
                <a:off x="4775200" y="3763962"/>
                <a:ext cx="52386" cy="41275"/>
              </a:xfrm>
              <a:custGeom>
                <a:avLst/>
                <a:gdLst>
                  <a:gd name="T0" fmla="*/ 20637 w 33"/>
                  <a:gd name="T1" fmla="*/ 0 h 26"/>
                  <a:gd name="T2" fmla="*/ 20637 w 33"/>
                  <a:gd name="T3" fmla="*/ 41275 h 26"/>
                  <a:gd name="T4" fmla="*/ 15875 w 33"/>
                  <a:gd name="T5" fmla="*/ 41275 h 26"/>
                  <a:gd name="T6" fmla="*/ 9525 w 33"/>
                  <a:gd name="T7" fmla="*/ 41275 h 26"/>
                  <a:gd name="T8" fmla="*/ 9525 w 33"/>
                  <a:gd name="T9" fmla="*/ 41275 h 26"/>
                  <a:gd name="T10" fmla="*/ 4762 w 33"/>
                  <a:gd name="T11" fmla="*/ 36513 h 26"/>
                  <a:gd name="T12" fmla="*/ 4762 w 33"/>
                  <a:gd name="T13" fmla="*/ 31750 h 26"/>
                  <a:gd name="T14" fmla="*/ 0 w 33"/>
                  <a:gd name="T15" fmla="*/ 31750 h 26"/>
                  <a:gd name="T16" fmla="*/ 0 w 33"/>
                  <a:gd name="T17" fmla="*/ 25400 h 26"/>
                  <a:gd name="T18" fmla="*/ 0 w 33"/>
                  <a:gd name="T19" fmla="*/ 20638 h 26"/>
                  <a:gd name="T20" fmla="*/ 0 w 33"/>
                  <a:gd name="T21" fmla="*/ 15875 h 26"/>
                  <a:gd name="T22" fmla="*/ 0 w 33"/>
                  <a:gd name="T23" fmla="*/ 9525 h 26"/>
                  <a:gd name="T24" fmla="*/ 4762 w 33"/>
                  <a:gd name="T25" fmla="*/ 9525 h 26"/>
                  <a:gd name="T26" fmla="*/ 4762 w 33"/>
                  <a:gd name="T27" fmla="*/ 4763 h 26"/>
                  <a:gd name="T28" fmla="*/ 9525 w 33"/>
                  <a:gd name="T29" fmla="*/ 4763 h 26"/>
                  <a:gd name="T30" fmla="*/ 9525 w 33"/>
                  <a:gd name="T31" fmla="*/ 0 h 26"/>
                  <a:gd name="T32" fmla="*/ 15875 w 33"/>
                  <a:gd name="T33" fmla="*/ 0 h 26"/>
                  <a:gd name="T34" fmla="*/ 20637 w 33"/>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26"/>
                  <a:gd name="T56" fmla="*/ 33 w 33"/>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26" extrusionOk="0">
                    <a:moveTo>
                      <a:pt x="13" y="0"/>
                    </a:moveTo>
                    <a:lnTo>
                      <a:pt x="13" y="26"/>
                    </a:lnTo>
                    <a:lnTo>
                      <a:pt x="10" y="26"/>
                    </a:lnTo>
                    <a:lnTo>
                      <a:pt x="6" y="26"/>
                    </a:lnTo>
                    <a:lnTo>
                      <a:pt x="3" y="23"/>
                    </a:lnTo>
                    <a:lnTo>
                      <a:pt x="3" y="20"/>
                    </a:lnTo>
                    <a:lnTo>
                      <a:pt x="0" y="20"/>
                    </a:lnTo>
                    <a:lnTo>
                      <a:pt x="0" y="16"/>
                    </a:lnTo>
                    <a:lnTo>
                      <a:pt x="0" y="13"/>
                    </a:lnTo>
                    <a:lnTo>
                      <a:pt x="0" y="10"/>
                    </a:lnTo>
                    <a:lnTo>
                      <a:pt x="0" y="6"/>
                    </a:lnTo>
                    <a:lnTo>
                      <a:pt x="3" y="6"/>
                    </a:lnTo>
                    <a:lnTo>
                      <a:pt x="3" y="3"/>
                    </a:lnTo>
                    <a:lnTo>
                      <a:pt x="6" y="3"/>
                    </a:lnTo>
                    <a:lnTo>
                      <a:pt x="6" y="0"/>
                    </a:lnTo>
                    <a:lnTo>
                      <a:pt x="10" y="0"/>
                    </a:lnTo>
                    <a:lnTo>
                      <a:pt x="13"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923" name="Shape 1633"/>
              <p:cNvSpPr>
                <a:spLocks/>
              </p:cNvSpPr>
              <p:nvPr/>
            </p:nvSpPr>
            <p:spPr bwMode="auto">
              <a:xfrm>
                <a:off x="4784725" y="3763962"/>
                <a:ext cx="58736" cy="41275"/>
              </a:xfrm>
              <a:custGeom>
                <a:avLst/>
                <a:gdLst>
                  <a:gd name="T0" fmla="*/ 22224 w 37"/>
                  <a:gd name="T1" fmla="*/ 0 h 26"/>
                  <a:gd name="T2" fmla="*/ 22224 w 37"/>
                  <a:gd name="T3" fmla="*/ 41275 h 26"/>
                  <a:gd name="T4" fmla="*/ 15875 w 37"/>
                  <a:gd name="T5" fmla="*/ 41275 h 26"/>
                  <a:gd name="T6" fmla="*/ 15875 w 37"/>
                  <a:gd name="T7" fmla="*/ 41275 h 26"/>
                  <a:gd name="T8" fmla="*/ 11112 w 37"/>
                  <a:gd name="T9" fmla="*/ 41275 h 26"/>
                  <a:gd name="T10" fmla="*/ 6350 w 37"/>
                  <a:gd name="T11" fmla="*/ 36513 h 26"/>
                  <a:gd name="T12" fmla="*/ 6350 w 37"/>
                  <a:gd name="T13" fmla="*/ 31750 h 26"/>
                  <a:gd name="T14" fmla="*/ 0 w 37"/>
                  <a:gd name="T15" fmla="*/ 31750 h 26"/>
                  <a:gd name="T16" fmla="*/ 0 w 37"/>
                  <a:gd name="T17" fmla="*/ 25400 h 26"/>
                  <a:gd name="T18" fmla="*/ 0 w 37"/>
                  <a:gd name="T19" fmla="*/ 20638 h 26"/>
                  <a:gd name="T20" fmla="*/ 0 w 37"/>
                  <a:gd name="T21" fmla="*/ 15875 h 26"/>
                  <a:gd name="T22" fmla="*/ 0 w 37"/>
                  <a:gd name="T23" fmla="*/ 9525 h 26"/>
                  <a:gd name="T24" fmla="*/ 6350 w 37"/>
                  <a:gd name="T25" fmla="*/ 9525 h 26"/>
                  <a:gd name="T26" fmla="*/ 6350 w 37"/>
                  <a:gd name="T27" fmla="*/ 4763 h 26"/>
                  <a:gd name="T28" fmla="*/ 11112 w 37"/>
                  <a:gd name="T29" fmla="*/ 4763 h 26"/>
                  <a:gd name="T30" fmla="*/ 15875 w 37"/>
                  <a:gd name="T31" fmla="*/ 0 h 26"/>
                  <a:gd name="T32" fmla="*/ 15875 w 37"/>
                  <a:gd name="T33" fmla="*/ 0 h 26"/>
                  <a:gd name="T34" fmla="*/ 22224 w 37"/>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26"/>
                  <a:gd name="T56" fmla="*/ 37 w 37"/>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26" extrusionOk="0">
                    <a:moveTo>
                      <a:pt x="14" y="0"/>
                    </a:moveTo>
                    <a:lnTo>
                      <a:pt x="14" y="26"/>
                    </a:lnTo>
                    <a:lnTo>
                      <a:pt x="10" y="26"/>
                    </a:lnTo>
                    <a:lnTo>
                      <a:pt x="7" y="26"/>
                    </a:lnTo>
                    <a:lnTo>
                      <a:pt x="4" y="23"/>
                    </a:lnTo>
                    <a:lnTo>
                      <a:pt x="4" y="20"/>
                    </a:lnTo>
                    <a:lnTo>
                      <a:pt x="0" y="20"/>
                    </a:lnTo>
                    <a:lnTo>
                      <a:pt x="0" y="16"/>
                    </a:lnTo>
                    <a:lnTo>
                      <a:pt x="0" y="13"/>
                    </a:lnTo>
                    <a:lnTo>
                      <a:pt x="0" y="10"/>
                    </a:lnTo>
                    <a:lnTo>
                      <a:pt x="0" y="6"/>
                    </a:lnTo>
                    <a:lnTo>
                      <a:pt x="4" y="6"/>
                    </a:lnTo>
                    <a:lnTo>
                      <a:pt x="4" y="3"/>
                    </a:lnTo>
                    <a:lnTo>
                      <a:pt x="7" y="3"/>
                    </a:lnTo>
                    <a:lnTo>
                      <a:pt x="10" y="0"/>
                    </a:lnTo>
                    <a:lnTo>
                      <a:pt x="14"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924" name="Shape 1634"/>
              <p:cNvSpPr>
                <a:spLocks/>
              </p:cNvSpPr>
              <p:nvPr/>
            </p:nvSpPr>
            <p:spPr bwMode="auto">
              <a:xfrm>
                <a:off x="4795837" y="3763962"/>
                <a:ext cx="58736" cy="41275"/>
              </a:xfrm>
              <a:custGeom>
                <a:avLst/>
                <a:gdLst>
                  <a:gd name="T0" fmla="*/ 26987 w 37"/>
                  <a:gd name="T1" fmla="*/ 0 h 26"/>
                  <a:gd name="T2" fmla="*/ 26987 w 37"/>
                  <a:gd name="T3" fmla="*/ 41275 h 26"/>
                  <a:gd name="T4" fmla="*/ 20637 w 37"/>
                  <a:gd name="T5" fmla="*/ 41275 h 26"/>
                  <a:gd name="T6" fmla="*/ 15875 w 37"/>
                  <a:gd name="T7" fmla="*/ 41275 h 26"/>
                  <a:gd name="T8" fmla="*/ 11112 w 37"/>
                  <a:gd name="T9" fmla="*/ 41275 h 26"/>
                  <a:gd name="T10" fmla="*/ 11112 w 37"/>
                  <a:gd name="T11" fmla="*/ 36513 h 26"/>
                  <a:gd name="T12" fmla="*/ 4762 w 37"/>
                  <a:gd name="T13" fmla="*/ 31750 h 26"/>
                  <a:gd name="T14" fmla="*/ 4762 w 37"/>
                  <a:gd name="T15" fmla="*/ 31750 h 26"/>
                  <a:gd name="T16" fmla="*/ 0 w 37"/>
                  <a:gd name="T17" fmla="*/ 25400 h 26"/>
                  <a:gd name="T18" fmla="*/ 0 w 37"/>
                  <a:gd name="T19" fmla="*/ 20638 h 26"/>
                  <a:gd name="T20" fmla="*/ 0 w 37"/>
                  <a:gd name="T21" fmla="*/ 15875 h 26"/>
                  <a:gd name="T22" fmla="*/ 4762 w 37"/>
                  <a:gd name="T23" fmla="*/ 9525 h 26"/>
                  <a:gd name="T24" fmla="*/ 4762 w 37"/>
                  <a:gd name="T25" fmla="*/ 9525 h 26"/>
                  <a:gd name="T26" fmla="*/ 11112 w 37"/>
                  <a:gd name="T27" fmla="*/ 4763 h 26"/>
                  <a:gd name="T28" fmla="*/ 11112 w 37"/>
                  <a:gd name="T29" fmla="*/ 4763 h 26"/>
                  <a:gd name="T30" fmla="*/ 15875 w 37"/>
                  <a:gd name="T31" fmla="*/ 0 h 26"/>
                  <a:gd name="T32" fmla="*/ 20637 w 37"/>
                  <a:gd name="T33" fmla="*/ 0 h 26"/>
                  <a:gd name="T34" fmla="*/ 26987 w 37"/>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26"/>
                  <a:gd name="T56" fmla="*/ 37 w 37"/>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26" extrusionOk="0">
                    <a:moveTo>
                      <a:pt x="17" y="0"/>
                    </a:moveTo>
                    <a:lnTo>
                      <a:pt x="17" y="26"/>
                    </a:lnTo>
                    <a:lnTo>
                      <a:pt x="13" y="26"/>
                    </a:lnTo>
                    <a:lnTo>
                      <a:pt x="10" y="26"/>
                    </a:lnTo>
                    <a:lnTo>
                      <a:pt x="7" y="26"/>
                    </a:lnTo>
                    <a:lnTo>
                      <a:pt x="7" y="23"/>
                    </a:lnTo>
                    <a:lnTo>
                      <a:pt x="3" y="20"/>
                    </a:lnTo>
                    <a:lnTo>
                      <a:pt x="0" y="16"/>
                    </a:lnTo>
                    <a:lnTo>
                      <a:pt x="0" y="13"/>
                    </a:lnTo>
                    <a:lnTo>
                      <a:pt x="0" y="10"/>
                    </a:lnTo>
                    <a:lnTo>
                      <a:pt x="3" y="6"/>
                    </a:lnTo>
                    <a:lnTo>
                      <a:pt x="7" y="3"/>
                    </a:lnTo>
                    <a:lnTo>
                      <a:pt x="10" y="0"/>
                    </a:lnTo>
                    <a:lnTo>
                      <a:pt x="13" y="0"/>
                    </a:lnTo>
                    <a:lnTo>
                      <a:pt x="17"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925" name="Shape 1635"/>
              <p:cNvSpPr>
                <a:spLocks/>
              </p:cNvSpPr>
              <p:nvPr/>
            </p:nvSpPr>
            <p:spPr bwMode="auto">
              <a:xfrm>
                <a:off x="4806950" y="3763962"/>
                <a:ext cx="58736" cy="41275"/>
              </a:xfrm>
              <a:custGeom>
                <a:avLst/>
                <a:gdLst>
                  <a:gd name="T0" fmla="*/ 26987 w 37"/>
                  <a:gd name="T1" fmla="*/ 0 h 26"/>
                  <a:gd name="T2" fmla="*/ 26987 w 37"/>
                  <a:gd name="T3" fmla="*/ 41275 h 26"/>
                  <a:gd name="T4" fmla="*/ 20637 w 37"/>
                  <a:gd name="T5" fmla="*/ 41275 h 26"/>
                  <a:gd name="T6" fmla="*/ 15875 w 37"/>
                  <a:gd name="T7" fmla="*/ 41275 h 26"/>
                  <a:gd name="T8" fmla="*/ 9525 w 37"/>
                  <a:gd name="T9" fmla="*/ 41275 h 26"/>
                  <a:gd name="T10" fmla="*/ 9525 w 37"/>
                  <a:gd name="T11" fmla="*/ 36513 h 26"/>
                  <a:gd name="T12" fmla="*/ 4762 w 37"/>
                  <a:gd name="T13" fmla="*/ 31750 h 26"/>
                  <a:gd name="T14" fmla="*/ 4762 w 37"/>
                  <a:gd name="T15" fmla="*/ 31750 h 26"/>
                  <a:gd name="T16" fmla="*/ 4762 w 37"/>
                  <a:gd name="T17" fmla="*/ 25400 h 26"/>
                  <a:gd name="T18" fmla="*/ 0 w 37"/>
                  <a:gd name="T19" fmla="*/ 20638 h 26"/>
                  <a:gd name="T20" fmla="*/ 4762 w 37"/>
                  <a:gd name="T21" fmla="*/ 15875 h 26"/>
                  <a:gd name="T22" fmla="*/ 4762 w 37"/>
                  <a:gd name="T23" fmla="*/ 9525 h 26"/>
                  <a:gd name="T24" fmla="*/ 4762 w 37"/>
                  <a:gd name="T25" fmla="*/ 9525 h 26"/>
                  <a:gd name="T26" fmla="*/ 9525 w 37"/>
                  <a:gd name="T27" fmla="*/ 4763 h 26"/>
                  <a:gd name="T28" fmla="*/ 9525 w 37"/>
                  <a:gd name="T29" fmla="*/ 4763 h 26"/>
                  <a:gd name="T30" fmla="*/ 15875 w 37"/>
                  <a:gd name="T31" fmla="*/ 0 h 26"/>
                  <a:gd name="T32" fmla="*/ 20637 w 37"/>
                  <a:gd name="T33" fmla="*/ 0 h 26"/>
                  <a:gd name="T34" fmla="*/ 26987 w 37"/>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26"/>
                  <a:gd name="T56" fmla="*/ 37 w 37"/>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26" extrusionOk="0">
                    <a:moveTo>
                      <a:pt x="17" y="0"/>
                    </a:moveTo>
                    <a:lnTo>
                      <a:pt x="17" y="26"/>
                    </a:lnTo>
                    <a:lnTo>
                      <a:pt x="13" y="26"/>
                    </a:lnTo>
                    <a:lnTo>
                      <a:pt x="10" y="26"/>
                    </a:lnTo>
                    <a:lnTo>
                      <a:pt x="6" y="26"/>
                    </a:lnTo>
                    <a:lnTo>
                      <a:pt x="6" y="23"/>
                    </a:lnTo>
                    <a:lnTo>
                      <a:pt x="3" y="20"/>
                    </a:lnTo>
                    <a:lnTo>
                      <a:pt x="3" y="16"/>
                    </a:lnTo>
                    <a:lnTo>
                      <a:pt x="0" y="13"/>
                    </a:lnTo>
                    <a:lnTo>
                      <a:pt x="3" y="10"/>
                    </a:lnTo>
                    <a:lnTo>
                      <a:pt x="3" y="6"/>
                    </a:lnTo>
                    <a:lnTo>
                      <a:pt x="6" y="3"/>
                    </a:lnTo>
                    <a:lnTo>
                      <a:pt x="10" y="0"/>
                    </a:lnTo>
                    <a:lnTo>
                      <a:pt x="13" y="0"/>
                    </a:lnTo>
                    <a:lnTo>
                      <a:pt x="17"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926" name="Shape 1636"/>
              <p:cNvSpPr>
                <a:spLocks/>
              </p:cNvSpPr>
              <p:nvPr/>
            </p:nvSpPr>
            <p:spPr bwMode="auto">
              <a:xfrm>
                <a:off x="4822825" y="3763962"/>
                <a:ext cx="52386" cy="41275"/>
              </a:xfrm>
              <a:custGeom>
                <a:avLst/>
                <a:gdLst>
                  <a:gd name="T0" fmla="*/ 20637 w 33"/>
                  <a:gd name="T1" fmla="*/ 0 h 26"/>
                  <a:gd name="T2" fmla="*/ 20637 w 33"/>
                  <a:gd name="T3" fmla="*/ 41275 h 26"/>
                  <a:gd name="T4" fmla="*/ 15875 w 33"/>
                  <a:gd name="T5" fmla="*/ 41275 h 26"/>
                  <a:gd name="T6" fmla="*/ 11112 w 33"/>
                  <a:gd name="T7" fmla="*/ 41275 h 26"/>
                  <a:gd name="T8" fmla="*/ 4762 w 33"/>
                  <a:gd name="T9" fmla="*/ 41275 h 26"/>
                  <a:gd name="T10" fmla="*/ 4762 w 33"/>
                  <a:gd name="T11" fmla="*/ 36513 h 26"/>
                  <a:gd name="T12" fmla="*/ 0 w 33"/>
                  <a:gd name="T13" fmla="*/ 31750 h 26"/>
                  <a:gd name="T14" fmla="*/ 0 w 33"/>
                  <a:gd name="T15" fmla="*/ 31750 h 26"/>
                  <a:gd name="T16" fmla="*/ 0 w 33"/>
                  <a:gd name="T17" fmla="*/ 25400 h 26"/>
                  <a:gd name="T18" fmla="*/ 0 w 33"/>
                  <a:gd name="T19" fmla="*/ 20638 h 26"/>
                  <a:gd name="T20" fmla="*/ 0 w 33"/>
                  <a:gd name="T21" fmla="*/ 15875 h 26"/>
                  <a:gd name="T22" fmla="*/ 0 w 33"/>
                  <a:gd name="T23" fmla="*/ 9525 h 26"/>
                  <a:gd name="T24" fmla="*/ 0 w 33"/>
                  <a:gd name="T25" fmla="*/ 9525 h 26"/>
                  <a:gd name="T26" fmla="*/ 4762 w 33"/>
                  <a:gd name="T27" fmla="*/ 4763 h 26"/>
                  <a:gd name="T28" fmla="*/ 4762 w 33"/>
                  <a:gd name="T29" fmla="*/ 4763 h 26"/>
                  <a:gd name="T30" fmla="*/ 11112 w 33"/>
                  <a:gd name="T31" fmla="*/ 0 h 26"/>
                  <a:gd name="T32" fmla="*/ 15875 w 33"/>
                  <a:gd name="T33" fmla="*/ 0 h 26"/>
                  <a:gd name="T34" fmla="*/ 20637 w 33"/>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26"/>
                  <a:gd name="T56" fmla="*/ 33 w 33"/>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26" extrusionOk="0">
                    <a:moveTo>
                      <a:pt x="13" y="0"/>
                    </a:moveTo>
                    <a:lnTo>
                      <a:pt x="13" y="26"/>
                    </a:lnTo>
                    <a:lnTo>
                      <a:pt x="10" y="26"/>
                    </a:lnTo>
                    <a:lnTo>
                      <a:pt x="7" y="26"/>
                    </a:lnTo>
                    <a:lnTo>
                      <a:pt x="3" y="26"/>
                    </a:lnTo>
                    <a:lnTo>
                      <a:pt x="3" y="23"/>
                    </a:lnTo>
                    <a:lnTo>
                      <a:pt x="0" y="20"/>
                    </a:lnTo>
                    <a:lnTo>
                      <a:pt x="0" y="16"/>
                    </a:lnTo>
                    <a:lnTo>
                      <a:pt x="0" y="13"/>
                    </a:lnTo>
                    <a:lnTo>
                      <a:pt x="0" y="10"/>
                    </a:lnTo>
                    <a:lnTo>
                      <a:pt x="0" y="6"/>
                    </a:lnTo>
                    <a:lnTo>
                      <a:pt x="3" y="3"/>
                    </a:lnTo>
                    <a:lnTo>
                      <a:pt x="7" y="0"/>
                    </a:lnTo>
                    <a:lnTo>
                      <a:pt x="10" y="0"/>
                    </a:lnTo>
                    <a:lnTo>
                      <a:pt x="13"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927" name="Shape 1637"/>
              <p:cNvSpPr>
                <a:spLocks/>
              </p:cNvSpPr>
              <p:nvPr/>
            </p:nvSpPr>
            <p:spPr bwMode="auto">
              <a:xfrm>
                <a:off x="4833937" y="3763962"/>
                <a:ext cx="52386" cy="41275"/>
              </a:xfrm>
              <a:custGeom>
                <a:avLst/>
                <a:gdLst>
                  <a:gd name="T0" fmla="*/ 20637 w 33"/>
                  <a:gd name="T1" fmla="*/ 0 h 26"/>
                  <a:gd name="T2" fmla="*/ 20637 w 33"/>
                  <a:gd name="T3" fmla="*/ 41275 h 26"/>
                  <a:gd name="T4" fmla="*/ 15875 w 33"/>
                  <a:gd name="T5" fmla="*/ 41275 h 26"/>
                  <a:gd name="T6" fmla="*/ 9525 w 33"/>
                  <a:gd name="T7" fmla="*/ 41275 h 26"/>
                  <a:gd name="T8" fmla="*/ 9525 w 33"/>
                  <a:gd name="T9" fmla="*/ 41275 h 26"/>
                  <a:gd name="T10" fmla="*/ 4762 w 33"/>
                  <a:gd name="T11" fmla="*/ 36513 h 26"/>
                  <a:gd name="T12" fmla="*/ 0 w 33"/>
                  <a:gd name="T13" fmla="*/ 31750 h 26"/>
                  <a:gd name="T14" fmla="*/ 0 w 33"/>
                  <a:gd name="T15" fmla="*/ 31750 h 26"/>
                  <a:gd name="T16" fmla="*/ 0 w 33"/>
                  <a:gd name="T17" fmla="*/ 25400 h 26"/>
                  <a:gd name="T18" fmla="*/ 0 w 33"/>
                  <a:gd name="T19" fmla="*/ 20638 h 26"/>
                  <a:gd name="T20" fmla="*/ 0 w 33"/>
                  <a:gd name="T21" fmla="*/ 15875 h 26"/>
                  <a:gd name="T22" fmla="*/ 0 w 33"/>
                  <a:gd name="T23" fmla="*/ 9525 h 26"/>
                  <a:gd name="T24" fmla="*/ 0 w 33"/>
                  <a:gd name="T25" fmla="*/ 9525 h 26"/>
                  <a:gd name="T26" fmla="*/ 4762 w 33"/>
                  <a:gd name="T27" fmla="*/ 4763 h 26"/>
                  <a:gd name="T28" fmla="*/ 9525 w 33"/>
                  <a:gd name="T29" fmla="*/ 4763 h 26"/>
                  <a:gd name="T30" fmla="*/ 9525 w 33"/>
                  <a:gd name="T31" fmla="*/ 0 h 26"/>
                  <a:gd name="T32" fmla="*/ 15875 w 33"/>
                  <a:gd name="T33" fmla="*/ 0 h 26"/>
                  <a:gd name="T34" fmla="*/ 20637 w 33"/>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26"/>
                  <a:gd name="T56" fmla="*/ 33 w 33"/>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26" extrusionOk="0">
                    <a:moveTo>
                      <a:pt x="13" y="0"/>
                    </a:moveTo>
                    <a:lnTo>
                      <a:pt x="13" y="26"/>
                    </a:lnTo>
                    <a:lnTo>
                      <a:pt x="10" y="26"/>
                    </a:lnTo>
                    <a:lnTo>
                      <a:pt x="6" y="26"/>
                    </a:lnTo>
                    <a:lnTo>
                      <a:pt x="3" y="23"/>
                    </a:lnTo>
                    <a:lnTo>
                      <a:pt x="0" y="20"/>
                    </a:lnTo>
                    <a:lnTo>
                      <a:pt x="0" y="16"/>
                    </a:lnTo>
                    <a:lnTo>
                      <a:pt x="0" y="13"/>
                    </a:lnTo>
                    <a:lnTo>
                      <a:pt x="0" y="10"/>
                    </a:lnTo>
                    <a:lnTo>
                      <a:pt x="0" y="6"/>
                    </a:lnTo>
                    <a:lnTo>
                      <a:pt x="3" y="3"/>
                    </a:lnTo>
                    <a:lnTo>
                      <a:pt x="6" y="3"/>
                    </a:lnTo>
                    <a:lnTo>
                      <a:pt x="6" y="0"/>
                    </a:lnTo>
                    <a:lnTo>
                      <a:pt x="10" y="0"/>
                    </a:lnTo>
                    <a:lnTo>
                      <a:pt x="13"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928" name="Shape 1638"/>
              <p:cNvSpPr>
                <a:spLocks/>
              </p:cNvSpPr>
              <p:nvPr/>
            </p:nvSpPr>
            <p:spPr bwMode="auto">
              <a:xfrm>
                <a:off x="4843462" y="3763962"/>
                <a:ext cx="58736" cy="41275"/>
              </a:xfrm>
              <a:custGeom>
                <a:avLst/>
                <a:gdLst>
                  <a:gd name="T0" fmla="*/ 22224 w 37"/>
                  <a:gd name="T1" fmla="*/ 0 h 26"/>
                  <a:gd name="T2" fmla="*/ 22224 w 37"/>
                  <a:gd name="T3" fmla="*/ 41275 h 26"/>
                  <a:gd name="T4" fmla="*/ 15875 w 37"/>
                  <a:gd name="T5" fmla="*/ 41275 h 26"/>
                  <a:gd name="T6" fmla="*/ 15875 w 37"/>
                  <a:gd name="T7" fmla="*/ 41275 h 26"/>
                  <a:gd name="T8" fmla="*/ 11112 w 37"/>
                  <a:gd name="T9" fmla="*/ 41275 h 26"/>
                  <a:gd name="T10" fmla="*/ 6350 w 37"/>
                  <a:gd name="T11" fmla="*/ 36513 h 26"/>
                  <a:gd name="T12" fmla="*/ 6350 w 37"/>
                  <a:gd name="T13" fmla="*/ 31750 h 26"/>
                  <a:gd name="T14" fmla="*/ 0 w 37"/>
                  <a:gd name="T15" fmla="*/ 31750 h 26"/>
                  <a:gd name="T16" fmla="*/ 0 w 37"/>
                  <a:gd name="T17" fmla="*/ 25400 h 26"/>
                  <a:gd name="T18" fmla="*/ 0 w 37"/>
                  <a:gd name="T19" fmla="*/ 20638 h 26"/>
                  <a:gd name="T20" fmla="*/ 0 w 37"/>
                  <a:gd name="T21" fmla="*/ 15875 h 26"/>
                  <a:gd name="T22" fmla="*/ 0 w 37"/>
                  <a:gd name="T23" fmla="*/ 9525 h 26"/>
                  <a:gd name="T24" fmla="*/ 6350 w 37"/>
                  <a:gd name="T25" fmla="*/ 9525 h 26"/>
                  <a:gd name="T26" fmla="*/ 6350 w 37"/>
                  <a:gd name="T27" fmla="*/ 4763 h 26"/>
                  <a:gd name="T28" fmla="*/ 11112 w 37"/>
                  <a:gd name="T29" fmla="*/ 4763 h 26"/>
                  <a:gd name="T30" fmla="*/ 15875 w 37"/>
                  <a:gd name="T31" fmla="*/ 0 h 26"/>
                  <a:gd name="T32" fmla="*/ 15875 w 37"/>
                  <a:gd name="T33" fmla="*/ 0 h 26"/>
                  <a:gd name="T34" fmla="*/ 22224 w 37"/>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26"/>
                  <a:gd name="T56" fmla="*/ 37 w 37"/>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26" extrusionOk="0">
                    <a:moveTo>
                      <a:pt x="14" y="0"/>
                    </a:moveTo>
                    <a:lnTo>
                      <a:pt x="14" y="26"/>
                    </a:lnTo>
                    <a:lnTo>
                      <a:pt x="10" y="26"/>
                    </a:lnTo>
                    <a:lnTo>
                      <a:pt x="7" y="26"/>
                    </a:lnTo>
                    <a:lnTo>
                      <a:pt x="4" y="23"/>
                    </a:lnTo>
                    <a:lnTo>
                      <a:pt x="4" y="20"/>
                    </a:lnTo>
                    <a:lnTo>
                      <a:pt x="0" y="20"/>
                    </a:lnTo>
                    <a:lnTo>
                      <a:pt x="0" y="16"/>
                    </a:lnTo>
                    <a:lnTo>
                      <a:pt x="0" y="13"/>
                    </a:lnTo>
                    <a:lnTo>
                      <a:pt x="0" y="10"/>
                    </a:lnTo>
                    <a:lnTo>
                      <a:pt x="0" y="6"/>
                    </a:lnTo>
                    <a:lnTo>
                      <a:pt x="4" y="6"/>
                    </a:lnTo>
                    <a:lnTo>
                      <a:pt x="4" y="3"/>
                    </a:lnTo>
                    <a:lnTo>
                      <a:pt x="7" y="3"/>
                    </a:lnTo>
                    <a:lnTo>
                      <a:pt x="10" y="0"/>
                    </a:lnTo>
                    <a:lnTo>
                      <a:pt x="14"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929" name="Shape 1639"/>
              <p:cNvSpPr>
                <a:spLocks/>
              </p:cNvSpPr>
              <p:nvPr/>
            </p:nvSpPr>
            <p:spPr bwMode="auto">
              <a:xfrm>
                <a:off x="4854575" y="3763962"/>
                <a:ext cx="58736" cy="41275"/>
              </a:xfrm>
              <a:custGeom>
                <a:avLst/>
                <a:gdLst>
                  <a:gd name="T0" fmla="*/ 20637 w 37"/>
                  <a:gd name="T1" fmla="*/ 0 h 26"/>
                  <a:gd name="T2" fmla="*/ 20637 w 37"/>
                  <a:gd name="T3" fmla="*/ 41275 h 26"/>
                  <a:gd name="T4" fmla="*/ 15875 w 37"/>
                  <a:gd name="T5" fmla="*/ 41275 h 26"/>
                  <a:gd name="T6" fmla="*/ 15875 w 37"/>
                  <a:gd name="T7" fmla="*/ 41275 h 26"/>
                  <a:gd name="T8" fmla="*/ 11112 w 37"/>
                  <a:gd name="T9" fmla="*/ 41275 h 26"/>
                  <a:gd name="T10" fmla="*/ 4762 w 37"/>
                  <a:gd name="T11" fmla="*/ 36513 h 26"/>
                  <a:gd name="T12" fmla="*/ 4762 w 37"/>
                  <a:gd name="T13" fmla="*/ 31750 h 26"/>
                  <a:gd name="T14" fmla="*/ 0 w 37"/>
                  <a:gd name="T15" fmla="*/ 31750 h 26"/>
                  <a:gd name="T16" fmla="*/ 0 w 37"/>
                  <a:gd name="T17" fmla="*/ 25400 h 26"/>
                  <a:gd name="T18" fmla="*/ 0 w 37"/>
                  <a:gd name="T19" fmla="*/ 20638 h 26"/>
                  <a:gd name="T20" fmla="*/ 0 w 37"/>
                  <a:gd name="T21" fmla="*/ 15875 h 26"/>
                  <a:gd name="T22" fmla="*/ 0 w 37"/>
                  <a:gd name="T23" fmla="*/ 9525 h 26"/>
                  <a:gd name="T24" fmla="*/ 4762 w 37"/>
                  <a:gd name="T25" fmla="*/ 9525 h 26"/>
                  <a:gd name="T26" fmla="*/ 4762 w 37"/>
                  <a:gd name="T27" fmla="*/ 4763 h 26"/>
                  <a:gd name="T28" fmla="*/ 11112 w 37"/>
                  <a:gd name="T29" fmla="*/ 4763 h 26"/>
                  <a:gd name="T30" fmla="*/ 15875 w 37"/>
                  <a:gd name="T31" fmla="*/ 0 h 26"/>
                  <a:gd name="T32" fmla="*/ 15875 w 37"/>
                  <a:gd name="T33" fmla="*/ 0 h 26"/>
                  <a:gd name="T34" fmla="*/ 20637 w 37"/>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26"/>
                  <a:gd name="T56" fmla="*/ 37 w 37"/>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26" extrusionOk="0">
                    <a:moveTo>
                      <a:pt x="13" y="0"/>
                    </a:moveTo>
                    <a:lnTo>
                      <a:pt x="13" y="26"/>
                    </a:lnTo>
                    <a:lnTo>
                      <a:pt x="10" y="26"/>
                    </a:lnTo>
                    <a:lnTo>
                      <a:pt x="7" y="26"/>
                    </a:lnTo>
                    <a:lnTo>
                      <a:pt x="3" y="23"/>
                    </a:lnTo>
                    <a:lnTo>
                      <a:pt x="3" y="20"/>
                    </a:lnTo>
                    <a:lnTo>
                      <a:pt x="0" y="20"/>
                    </a:lnTo>
                    <a:lnTo>
                      <a:pt x="0" y="16"/>
                    </a:lnTo>
                    <a:lnTo>
                      <a:pt x="0" y="13"/>
                    </a:lnTo>
                    <a:lnTo>
                      <a:pt x="0" y="10"/>
                    </a:lnTo>
                    <a:lnTo>
                      <a:pt x="0" y="6"/>
                    </a:lnTo>
                    <a:lnTo>
                      <a:pt x="3" y="6"/>
                    </a:lnTo>
                    <a:lnTo>
                      <a:pt x="3" y="3"/>
                    </a:lnTo>
                    <a:lnTo>
                      <a:pt x="7" y="3"/>
                    </a:lnTo>
                    <a:lnTo>
                      <a:pt x="10" y="0"/>
                    </a:lnTo>
                    <a:lnTo>
                      <a:pt x="13"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930" name="Shape 1640"/>
              <p:cNvSpPr>
                <a:spLocks/>
              </p:cNvSpPr>
              <p:nvPr/>
            </p:nvSpPr>
            <p:spPr bwMode="auto">
              <a:xfrm>
                <a:off x="4865687" y="3763962"/>
                <a:ext cx="58736" cy="41275"/>
              </a:xfrm>
              <a:custGeom>
                <a:avLst/>
                <a:gdLst>
                  <a:gd name="T0" fmla="*/ 20637 w 37"/>
                  <a:gd name="T1" fmla="*/ 0 h 26"/>
                  <a:gd name="T2" fmla="*/ 20637 w 37"/>
                  <a:gd name="T3" fmla="*/ 41275 h 26"/>
                  <a:gd name="T4" fmla="*/ 20637 w 37"/>
                  <a:gd name="T5" fmla="*/ 41275 h 26"/>
                  <a:gd name="T6" fmla="*/ 15875 w 37"/>
                  <a:gd name="T7" fmla="*/ 41275 h 26"/>
                  <a:gd name="T8" fmla="*/ 9525 w 37"/>
                  <a:gd name="T9" fmla="*/ 41275 h 26"/>
                  <a:gd name="T10" fmla="*/ 4762 w 37"/>
                  <a:gd name="T11" fmla="*/ 36513 h 26"/>
                  <a:gd name="T12" fmla="*/ 4762 w 37"/>
                  <a:gd name="T13" fmla="*/ 31750 h 26"/>
                  <a:gd name="T14" fmla="*/ 4762 w 37"/>
                  <a:gd name="T15" fmla="*/ 31750 h 26"/>
                  <a:gd name="T16" fmla="*/ 0 w 37"/>
                  <a:gd name="T17" fmla="*/ 25400 h 26"/>
                  <a:gd name="T18" fmla="*/ 0 w 37"/>
                  <a:gd name="T19" fmla="*/ 20638 h 26"/>
                  <a:gd name="T20" fmla="*/ 0 w 37"/>
                  <a:gd name="T21" fmla="*/ 15875 h 26"/>
                  <a:gd name="T22" fmla="*/ 4762 w 37"/>
                  <a:gd name="T23" fmla="*/ 9525 h 26"/>
                  <a:gd name="T24" fmla="*/ 4762 w 37"/>
                  <a:gd name="T25" fmla="*/ 9525 h 26"/>
                  <a:gd name="T26" fmla="*/ 4762 w 37"/>
                  <a:gd name="T27" fmla="*/ 4763 h 26"/>
                  <a:gd name="T28" fmla="*/ 9525 w 37"/>
                  <a:gd name="T29" fmla="*/ 4763 h 26"/>
                  <a:gd name="T30" fmla="*/ 15875 w 37"/>
                  <a:gd name="T31" fmla="*/ 0 h 26"/>
                  <a:gd name="T32" fmla="*/ 20637 w 37"/>
                  <a:gd name="T33" fmla="*/ 0 h 26"/>
                  <a:gd name="T34" fmla="*/ 20637 w 37"/>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26"/>
                  <a:gd name="T56" fmla="*/ 37 w 37"/>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26" extrusionOk="0">
                    <a:moveTo>
                      <a:pt x="13" y="0"/>
                    </a:moveTo>
                    <a:lnTo>
                      <a:pt x="13" y="26"/>
                    </a:lnTo>
                    <a:lnTo>
                      <a:pt x="10" y="26"/>
                    </a:lnTo>
                    <a:lnTo>
                      <a:pt x="6" y="26"/>
                    </a:lnTo>
                    <a:lnTo>
                      <a:pt x="3" y="23"/>
                    </a:lnTo>
                    <a:lnTo>
                      <a:pt x="3" y="20"/>
                    </a:lnTo>
                    <a:lnTo>
                      <a:pt x="0" y="16"/>
                    </a:lnTo>
                    <a:lnTo>
                      <a:pt x="0" y="13"/>
                    </a:lnTo>
                    <a:lnTo>
                      <a:pt x="0" y="10"/>
                    </a:lnTo>
                    <a:lnTo>
                      <a:pt x="3" y="6"/>
                    </a:lnTo>
                    <a:lnTo>
                      <a:pt x="3" y="3"/>
                    </a:lnTo>
                    <a:lnTo>
                      <a:pt x="6" y="3"/>
                    </a:lnTo>
                    <a:lnTo>
                      <a:pt x="10" y="0"/>
                    </a:lnTo>
                    <a:lnTo>
                      <a:pt x="13"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931" name="Shape 1641"/>
              <p:cNvSpPr>
                <a:spLocks/>
              </p:cNvSpPr>
              <p:nvPr/>
            </p:nvSpPr>
            <p:spPr bwMode="auto">
              <a:xfrm>
                <a:off x="4881562" y="3763962"/>
                <a:ext cx="52386" cy="41275"/>
              </a:xfrm>
              <a:custGeom>
                <a:avLst/>
                <a:gdLst>
                  <a:gd name="T0" fmla="*/ 20637 w 33"/>
                  <a:gd name="T1" fmla="*/ 0 h 26"/>
                  <a:gd name="T2" fmla="*/ 20637 w 33"/>
                  <a:gd name="T3" fmla="*/ 41275 h 26"/>
                  <a:gd name="T4" fmla="*/ 15875 w 33"/>
                  <a:gd name="T5" fmla="*/ 41275 h 26"/>
                  <a:gd name="T6" fmla="*/ 11112 w 33"/>
                  <a:gd name="T7" fmla="*/ 41275 h 26"/>
                  <a:gd name="T8" fmla="*/ 11112 w 33"/>
                  <a:gd name="T9" fmla="*/ 41275 h 26"/>
                  <a:gd name="T10" fmla="*/ 4762 w 33"/>
                  <a:gd name="T11" fmla="*/ 36513 h 26"/>
                  <a:gd name="T12" fmla="*/ 0 w 33"/>
                  <a:gd name="T13" fmla="*/ 31750 h 26"/>
                  <a:gd name="T14" fmla="*/ 0 w 33"/>
                  <a:gd name="T15" fmla="*/ 31750 h 26"/>
                  <a:gd name="T16" fmla="*/ 0 w 33"/>
                  <a:gd name="T17" fmla="*/ 25400 h 26"/>
                  <a:gd name="T18" fmla="*/ 0 w 33"/>
                  <a:gd name="T19" fmla="*/ 20638 h 26"/>
                  <a:gd name="T20" fmla="*/ 0 w 33"/>
                  <a:gd name="T21" fmla="*/ 15875 h 26"/>
                  <a:gd name="T22" fmla="*/ 0 w 33"/>
                  <a:gd name="T23" fmla="*/ 9525 h 26"/>
                  <a:gd name="T24" fmla="*/ 0 w 33"/>
                  <a:gd name="T25" fmla="*/ 9525 h 26"/>
                  <a:gd name="T26" fmla="*/ 4762 w 33"/>
                  <a:gd name="T27" fmla="*/ 4763 h 26"/>
                  <a:gd name="T28" fmla="*/ 11112 w 33"/>
                  <a:gd name="T29" fmla="*/ 4763 h 26"/>
                  <a:gd name="T30" fmla="*/ 11112 w 33"/>
                  <a:gd name="T31" fmla="*/ 0 h 26"/>
                  <a:gd name="T32" fmla="*/ 15875 w 33"/>
                  <a:gd name="T33" fmla="*/ 0 h 26"/>
                  <a:gd name="T34" fmla="*/ 20637 w 33"/>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26"/>
                  <a:gd name="T56" fmla="*/ 33 w 33"/>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26" extrusionOk="0">
                    <a:moveTo>
                      <a:pt x="13" y="0"/>
                    </a:moveTo>
                    <a:lnTo>
                      <a:pt x="13" y="26"/>
                    </a:lnTo>
                    <a:lnTo>
                      <a:pt x="10" y="26"/>
                    </a:lnTo>
                    <a:lnTo>
                      <a:pt x="7" y="26"/>
                    </a:lnTo>
                    <a:lnTo>
                      <a:pt x="3" y="23"/>
                    </a:lnTo>
                    <a:lnTo>
                      <a:pt x="0" y="20"/>
                    </a:lnTo>
                    <a:lnTo>
                      <a:pt x="0" y="16"/>
                    </a:lnTo>
                    <a:lnTo>
                      <a:pt x="0" y="13"/>
                    </a:lnTo>
                    <a:lnTo>
                      <a:pt x="0" y="10"/>
                    </a:lnTo>
                    <a:lnTo>
                      <a:pt x="0" y="6"/>
                    </a:lnTo>
                    <a:lnTo>
                      <a:pt x="3" y="3"/>
                    </a:lnTo>
                    <a:lnTo>
                      <a:pt x="7" y="3"/>
                    </a:lnTo>
                    <a:lnTo>
                      <a:pt x="7" y="0"/>
                    </a:lnTo>
                    <a:lnTo>
                      <a:pt x="10" y="0"/>
                    </a:lnTo>
                    <a:lnTo>
                      <a:pt x="13"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932" name="Shape 1642"/>
              <p:cNvSpPr>
                <a:spLocks/>
              </p:cNvSpPr>
              <p:nvPr/>
            </p:nvSpPr>
            <p:spPr bwMode="auto">
              <a:xfrm>
                <a:off x="4892675" y="3763962"/>
                <a:ext cx="52386" cy="41275"/>
              </a:xfrm>
              <a:custGeom>
                <a:avLst/>
                <a:gdLst>
                  <a:gd name="T0" fmla="*/ 20637 w 33"/>
                  <a:gd name="T1" fmla="*/ 0 h 26"/>
                  <a:gd name="T2" fmla="*/ 20637 w 33"/>
                  <a:gd name="T3" fmla="*/ 41275 h 26"/>
                  <a:gd name="T4" fmla="*/ 15875 w 33"/>
                  <a:gd name="T5" fmla="*/ 41275 h 26"/>
                  <a:gd name="T6" fmla="*/ 9525 w 33"/>
                  <a:gd name="T7" fmla="*/ 41275 h 26"/>
                  <a:gd name="T8" fmla="*/ 9525 w 33"/>
                  <a:gd name="T9" fmla="*/ 41275 h 26"/>
                  <a:gd name="T10" fmla="*/ 4762 w 33"/>
                  <a:gd name="T11" fmla="*/ 36513 h 26"/>
                  <a:gd name="T12" fmla="*/ 0 w 33"/>
                  <a:gd name="T13" fmla="*/ 31750 h 26"/>
                  <a:gd name="T14" fmla="*/ 0 w 33"/>
                  <a:gd name="T15" fmla="*/ 31750 h 26"/>
                  <a:gd name="T16" fmla="*/ 0 w 33"/>
                  <a:gd name="T17" fmla="*/ 25400 h 26"/>
                  <a:gd name="T18" fmla="*/ 0 w 33"/>
                  <a:gd name="T19" fmla="*/ 20638 h 26"/>
                  <a:gd name="T20" fmla="*/ 0 w 33"/>
                  <a:gd name="T21" fmla="*/ 15875 h 26"/>
                  <a:gd name="T22" fmla="*/ 0 w 33"/>
                  <a:gd name="T23" fmla="*/ 9525 h 26"/>
                  <a:gd name="T24" fmla="*/ 0 w 33"/>
                  <a:gd name="T25" fmla="*/ 9525 h 26"/>
                  <a:gd name="T26" fmla="*/ 4762 w 33"/>
                  <a:gd name="T27" fmla="*/ 4763 h 26"/>
                  <a:gd name="T28" fmla="*/ 9525 w 33"/>
                  <a:gd name="T29" fmla="*/ 4763 h 26"/>
                  <a:gd name="T30" fmla="*/ 9525 w 33"/>
                  <a:gd name="T31" fmla="*/ 0 h 26"/>
                  <a:gd name="T32" fmla="*/ 15875 w 33"/>
                  <a:gd name="T33" fmla="*/ 0 h 26"/>
                  <a:gd name="T34" fmla="*/ 20637 w 33"/>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26"/>
                  <a:gd name="T56" fmla="*/ 33 w 33"/>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26" extrusionOk="0">
                    <a:moveTo>
                      <a:pt x="13" y="0"/>
                    </a:moveTo>
                    <a:lnTo>
                      <a:pt x="13" y="26"/>
                    </a:lnTo>
                    <a:lnTo>
                      <a:pt x="10" y="26"/>
                    </a:lnTo>
                    <a:lnTo>
                      <a:pt x="6" y="26"/>
                    </a:lnTo>
                    <a:lnTo>
                      <a:pt x="3" y="23"/>
                    </a:lnTo>
                    <a:lnTo>
                      <a:pt x="0" y="20"/>
                    </a:lnTo>
                    <a:lnTo>
                      <a:pt x="0" y="16"/>
                    </a:lnTo>
                    <a:lnTo>
                      <a:pt x="0" y="13"/>
                    </a:lnTo>
                    <a:lnTo>
                      <a:pt x="0" y="10"/>
                    </a:lnTo>
                    <a:lnTo>
                      <a:pt x="0" y="6"/>
                    </a:lnTo>
                    <a:lnTo>
                      <a:pt x="3" y="3"/>
                    </a:lnTo>
                    <a:lnTo>
                      <a:pt x="6" y="3"/>
                    </a:lnTo>
                    <a:lnTo>
                      <a:pt x="6" y="0"/>
                    </a:lnTo>
                    <a:lnTo>
                      <a:pt x="10" y="0"/>
                    </a:lnTo>
                    <a:lnTo>
                      <a:pt x="13"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933" name="Shape 1643"/>
              <p:cNvSpPr>
                <a:spLocks/>
              </p:cNvSpPr>
              <p:nvPr/>
            </p:nvSpPr>
            <p:spPr bwMode="auto">
              <a:xfrm>
                <a:off x="4902200" y="3763962"/>
                <a:ext cx="53975" cy="41275"/>
              </a:xfrm>
              <a:custGeom>
                <a:avLst/>
                <a:gdLst>
                  <a:gd name="T0" fmla="*/ 22225 w 34"/>
                  <a:gd name="T1" fmla="*/ 0 h 26"/>
                  <a:gd name="T2" fmla="*/ 22225 w 34"/>
                  <a:gd name="T3" fmla="*/ 41275 h 26"/>
                  <a:gd name="T4" fmla="*/ 15875 w 34"/>
                  <a:gd name="T5" fmla="*/ 41275 h 26"/>
                  <a:gd name="T6" fmla="*/ 11113 w 34"/>
                  <a:gd name="T7" fmla="*/ 41275 h 26"/>
                  <a:gd name="T8" fmla="*/ 11113 w 34"/>
                  <a:gd name="T9" fmla="*/ 41275 h 26"/>
                  <a:gd name="T10" fmla="*/ 6350 w 34"/>
                  <a:gd name="T11" fmla="*/ 36513 h 26"/>
                  <a:gd name="T12" fmla="*/ 6350 w 34"/>
                  <a:gd name="T13" fmla="*/ 31750 h 26"/>
                  <a:gd name="T14" fmla="*/ 0 w 34"/>
                  <a:gd name="T15" fmla="*/ 31750 h 26"/>
                  <a:gd name="T16" fmla="*/ 0 w 34"/>
                  <a:gd name="T17" fmla="*/ 25400 h 26"/>
                  <a:gd name="T18" fmla="*/ 0 w 34"/>
                  <a:gd name="T19" fmla="*/ 20638 h 26"/>
                  <a:gd name="T20" fmla="*/ 0 w 34"/>
                  <a:gd name="T21" fmla="*/ 15875 h 26"/>
                  <a:gd name="T22" fmla="*/ 0 w 34"/>
                  <a:gd name="T23" fmla="*/ 9525 h 26"/>
                  <a:gd name="T24" fmla="*/ 6350 w 34"/>
                  <a:gd name="T25" fmla="*/ 9525 h 26"/>
                  <a:gd name="T26" fmla="*/ 6350 w 34"/>
                  <a:gd name="T27" fmla="*/ 4763 h 26"/>
                  <a:gd name="T28" fmla="*/ 11113 w 34"/>
                  <a:gd name="T29" fmla="*/ 4763 h 26"/>
                  <a:gd name="T30" fmla="*/ 11113 w 34"/>
                  <a:gd name="T31" fmla="*/ 0 h 26"/>
                  <a:gd name="T32" fmla="*/ 15875 w 34"/>
                  <a:gd name="T33" fmla="*/ 0 h 26"/>
                  <a:gd name="T34" fmla="*/ 22225 w 34"/>
                  <a:gd name="T35" fmla="*/ 0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26"/>
                  <a:gd name="T56" fmla="*/ 34 w 34"/>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26" extrusionOk="0">
                    <a:moveTo>
                      <a:pt x="14" y="0"/>
                    </a:moveTo>
                    <a:lnTo>
                      <a:pt x="14" y="26"/>
                    </a:lnTo>
                    <a:lnTo>
                      <a:pt x="10" y="26"/>
                    </a:lnTo>
                    <a:lnTo>
                      <a:pt x="7" y="26"/>
                    </a:lnTo>
                    <a:lnTo>
                      <a:pt x="4" y="23"/>
                    </a:lnTo>
                    <a:lnTo>
                      <a:pt x="4" y="20"/>
                    </a:lnTo>
                    <a:lnTo>
                      <a:pt x="0" y="20"/>
                    </a:lnTo>
                    <a:lnTo>
                      <a:pt x="0" y="16"/>
                    </a:lnTo>
                    <a:lnTo>
                      <a:pt x="0" y="13"/>
                    </a:lnTo>
                    <a:lnTo>
                      <a:pt x="0" y="10"/>
                    </a:lnTo>
                    <a:lnTo>
                      <a:pt x="0" y="6"/>
                    </a:lnTo>
                    <a:lnTo>
                      <a:pt x="4" y="6"/>
                    </a:lnTo>
                    <a:lnTo>
                      <a:pt x="4" y="3"/>
                    </a:lnTo>
                    <a:lnTo>
                      <a:pt x="7" y="3"/>
                    </a:lnTo>
                    <a:lnTo>
                      <a:pt x="7" y="0"/>
                    </a:lnTo>
                    <a:lnTo>
                      <a:pt x="10" y="0"/>
                    </a:lnTo>
                    <a:lnTo>
                      <a:pt x="14"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934" name="Shape 1644"/>
              <p:cNvSpPr>
                <a:spLocks/>
              </p:cNvSpPr>
              <p:nvPr/>
            </p:nvSpPr>
            <p:spPr bwMode="auto">
              <a:xfrm>
                <a:off x="4913312" y="3763962"/>
                <a:ext cx="47625" cy="47625"/>
              </a:xfrm>
              <a:custGeom>
                <a:avLst/>
                <a:gdLst>
                  <a:gd name="T0" fmla="*/ 36513 w 30"/>
                  <a:gd name="T1" fmla="*/ 4763 h 30"/>
                  <a:gd name="T2" fmla="*/ 4763 w 30"/>
                  <a:gd name="T3" fmla="*/ 36513 h 30"/>
                  <a:gd name="T4" fmla="*/ 4763 w 30"/>
                  <a:gd name="T5" fmla="*/ 31750 h 30"/>
                  <a:gd name="T6" fmla="*/ 0 w 30"/>
                  <a:gd name="T7" fmla="*/ 31750 h 30"/>
                  <a:gd name="T8" fmla="*/ 0 w 30"/>
                  <a:gd name="T9" fmla="*/ 25400 h 30"/>
                  <a:gd name="T10" fmla="*/ 0 w 30"/>
                  <a:gd name="T11" fmla="*/ 20638 h 30"/>
                  <a:gd name="T12" fmla="*/ 0 w 30"/>
                  <a:gd name="T13" fmla="*/ 15875 h 30"/>
                  <a:gd name="T14" fmla="*/ 0 w 30"/>
                  <a:gd name="T15" fmla="*/ 15875 h 30"/>
                  <a:gd name="T16" fmla="*/ 4763 w 30"/>
                  <a:gd name="T17" fmla="*/ 9525 h 30"/>
                  <a:gd name="T18" fmla="*/ 4763 w 30"/>
                  <a:gd name="T19" fmla="*/ 4763 h 30"/>
                  <a:gd name="T20" fmla="*/ 11113 w 30"/>
                  <a:gd name="T21" fmla="*/ 4763 h 30"/>
                  <a:gd name="T22" fmla="*/ 15875 w 30"/>
                  <a:gd name="T23" fmla="*/ 0 h 30"/>
                  <a:gd name="T24" fmla="*/ 15875 w 30"/>
                  <a:gd name="T25" fmla="*/ 0 h 30"/>
                  <a:gd name="T26" fmla="*/ 20638 w 30"/>
                  <a:gd name="T27" fmla="*/ 0 h 30"/>
                  <a:gd name="T28" fmla="*/ 26988 w 30"/>
                  <a:gd name="T29" fmla="*/ 0 h 30"/>
                  <a:gd name="T30" fmla="*/ 31750 w 30"/>
                  <a:gd name="T31" fmla="*/ 0 h 30"/>
                  <a:gd name="T32" fmla="*/ 31750 w 30"/>
                  <a:gd name="T33" fmla="*/ 4763 h 30"/>
                  <a:gd name="T34" fmla="*/ 36513 w 30"/>
                  <a:gd name="T35" fmla="*/ 4763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30"/>
                  <a:gd name="T56" fmla="*/ 30 w 30"/>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30" extrusionOk="0">
                    <a:moveTo>
                      <a:pt x="23" y="3"/>
                    </a:moveTo>
                    <a:lnTo>
                      <a:pt x="3" y="23"/>
                    </a:lnTo>
                    <a:lnTo>
                      <a:pt x="3" y="20"/>
                    </a:lnTo>
                    <a:lnTo>
                      <a:pt x="0" y="20"/>
                    </a:lnTo>
                    <a:lnTo>
                      <a:pt x="0" y="16"/>
                    </a:lnTo>
                    <a:lnTo>
                      <a:pt x="0" y="13"/>
                    </a:lnTo>
                    <a:lnTo>
                      <a:pt x="0" y="10"/>
                    </a:lnTo>
                    <a:lnTo>
                      <a:pt x="3" y="6"/>
                    </a:lnTo>
                    <a:lnTo>
                      <a:pt x="3" y="3"/>
                    </a:lnTo>
                    <a:lnTo>
                      <a:pt x="7" y="3"/>
                    </a:lnTo>
                    <a:lnTo>
                      <a:pt x="10" y="0"/>
                    </a:lnTo>
                    <a:lnTo>
                      <a:pt x="13" y="0"/>
                    </a:lnTo>
                    <a:lnTo>
                      <a:pt x="17" y="0"/>
                    </a:lnTo>
                    <a:lnTo>
                      <a:pt x="20" y="0"/>
                    </a:lnTo>
                    <a:lnTo>
                      <a:pt x="20" y="3"/>
                    </a:lnTo>
                    <a:lnTo>
                      <a:pt x="23" y="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grpSp>
        <p:grpSp>
          <p:nvGrpSpPr>
            <p:cNvPr id="61454" name="Shape 1645"/>
            <p:cNvGrpSpPr>
              <a:grpSpLocks/>
            </p:cNvGrpSpPr>
            <p:nvPr/>
          </p:nvGrpSpPr>
          <p:grpSpPr bwMode="auto">
            <a:xfrm>
              <a:off x="3979862" y="3768725"/>
              <a:ext cx="987424" cy="1208087"/>
              <a:chOff x="3979862" y="3768725"/>
              <a:chExt cx="987424" cy="1208087"/>
            </a:xfrm>
          </p:grpSpPr>
          <p:sp>
            <p:nvSpPr>
              <p:cNvPr id="61535" name="Shape 1646"/>
              <p:cNvSpPr>
                <a:spLocks/>
              </p:cNvSpPr>
              <p:nvPr/>
            </p:nvSpPr>
            <p:spPr bwMode="auto">
              <a:xfrm>
                <a:off x="4918075" y="3768725"/>
                <a:ext cx="49212" cy="58736"/>
              </a:xfrm>
              <a:custGeom>
                <a:avLst/>
                <a:gdLst>
                  <a:gd name="T0" fmla="*/ 49212 w 31"/>
                  <a:gd name="T1" fmla="*/ 20637 h 37"/>
                  <a:gd name="T2" fmla="*/ 0 w 31"/>
                  <a:gd name="T3" fmla="*/ 20637 h 37"/>
                  <a:gd name="T4" fmla="*/ 0 w 31"/>
                  <a:gd name="T5" fmla="*/ 15875 h 37"/>
                  <a:gd name="T6" fmla="*/ 0 w 31"/>
                  <a:gd name="T7" fmla="*/ 15875 h 37"/>
                  <a:gd name="T8" fmla="*/ 6350 w 31"/>
                  <a:gd name="T9" fmla="*/ 11112 h 37"/>
                  <a:gd name="T10" fmla="*/ 6350 w 31"/>
                  <a:gd name="T11" fmla="*/ 4762 h 37"/>
                  <a:gd name="T12" fmla="*/ 11112 w 31"/>
                  <a:gd name="T13" fmla="*/ 4762 h 37"/>
                  <a:gd name="T14" fmla="*/ 15875 w 31"/>
                  <a:gd name="T15" fmla="*/ 0 h 37"/>
                  <a:gd name="T16" fmla="*/ 15875 w 31"/>
                  <a:gd name="T17" fmla="*/ 0 h 37"/>
                  <a:gd name="T18" fmla="*/ 22225 w 31"/>
                  <a:gd name="T19" fmla="*/ 0 h 37"/>
                  <a:gd name="T20" fmla="*/ 26987 w 31"/>
                  <a:gd name="T21" fmla="*/ 0 h 37"/>
                  <a:gd name="T22" fmla="*/ 31750 w 31"/>
                  <a:gd name="T23" fmla="*/ 0 h 37"/>
                  <a:gd name="T24" fmla="*/ 38100 w 31"/>
                  <a:gd name="T25" fmla="*/ 4762 h 37"/>
                  <a:gd name="T26" fmla="*/ 38100 w 31"/>
                  <a:gd name="T27" fmla="*/ 4762 h 37"/>
                  <a:gd name="T28" fmla="*/ 42862 w 31"/>
                  <a:gd name="T29" fmla="*/ 11112 h 37"/>
                  <a:gd name="T30" fmla="*/ 42862 w 31"/>
                  <a:gd name="T31" fmla="*/ 15875 h 37"/>
                  <a:gd name="T32" fmla="*/ 42862 w 31"/>
                  <a:gd name="T33" fmla="*/ 15875 h 37"/>
                  <a:gd name="T34" fmla="*/ 49212 w 31"/>
                  <a:gd name="T35" fmla="*/ 20637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31" y="13"/>
                    </a:moveTo>
                    <a:lnTo>
                      <a:pt x="0" y="13"/>
                    </a:lnTo>
                    <a:lnTo>
                      <a:pt x="0" y="10"/>
                    </a:lnTo>
                    <a:lnTo>
                      <a:pt x="4" y="7"/>
                    </a:lnTo>
                    <a:lnTo>
                      <a:pt x="4" y="3"/>
                    </a:lnTo>
                    <a:lnTo>
                      <a:pt x="7" y="3"/>
                    </a:lnTo>
                    <a:lnTo>
                      <a:pt x="10" y="0"/>
                    </a:lnTo>
                    <a:lnTo>
                      <a:pt x="14" y="0"/>
                    </a:lnTo>
                    <a:lnTo>
                      <a:pt x="17" y="0"/>
                    </a:lnTo>
                    <a:lnTo>
                      <a:pt x="20" y="0"/>
                    </a:lnTo>
                    <a:lnTo>
                      <a:pt x="24" y="3"/>
                    </a:lnTo>
                    <a:lnTo>
                      <a:pt x="27" y="7"/>
                    </a:lnTo>
                    <a:lnTo>
                      <a:pt x="27" y="10"/>
                    </a:lnTo>
                    <a:lnTo>
                      <a:pt x="31" y="1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36" name="Shape 1647"/>
              <p:cNvSpPr>
                <a:spLocks/>
              </p:cNvSpPr>
              <p:nvPr/>
            </p:nvSpPr>
            <p:spPr bwMode="auto">
              <a:xfrm>
                <a:off x="4918075" y="3779837"/>
                <a:ext cx="49212" cy="58736"/>
              </a:xfrm>
              <a:custGeom>
                <a:avLst/>
                <a:gdLst>
                  <a:gd name="T0" fmla="*/ 49212 w 31"/>
                  <a:gd name="T1" fmla="*/ 20637 h 37"/>
                  <a:gd name="T2" fmla="*/ 0 w 31"/>
                  <a:gd name="T3" fmla="*/ 20637 h 37"/>
                  <a:gd name="T4" fmla="*/ 0 w 31"/>
                  <a:gd name="T5" fmla="*/ 20637 h 37"/>
                  <a:gd name="T6" fmla="*/ 0 w 31"/>
                  <a:gd name="T7" fmla="*/ 15875 h 37"/>
                  <a:gd name="T8" fmla="*/ 6350 w 31"/>
                  <a:gd name="T9" fmla="*/ 9525 h 37"/>
                  <a:gd name="T10" fmla="*/ 6350 w 31"/>
                  <a:gd name="T11" fmla="*/ 4762 h 37"/>
                  <a:gd name="T12" fmla="*/ 11112 w 31"/>
                  <a:gd name="T13" fmla="*/ 4762 h 37"/>
                  <a:gd name="T14" fmla="*/ 15875 w 31"/>
                  <a:gd name="T15" fmla="*/ 4762 h 37"/>
                  <a:gd name="T16" fmla="*/ 15875 w 31"/>
                  <a:gd name="T17" fmla="*/ 0 h 37"/>
                  <a:gd name="T18" fmla="*/ 22225 w 31"/>
                  <a:gd name="T19" fmla="*/ 0 h 37"/>
                  <a:gd name="T20" fmla="*/ 26987 w 31"/>
                  <a:gd name="T21" fmla="*/ 0 h 37"/>
                  <a:gd name="T22" fmla="*/ 31750 w 31"/>
                  <a:gd name="T23" fmla="*/ 4762 h 37"/>
                  <a:gd name="T24" fmla="*/ 38100 w 31"/>
                  <a:gd name="T25" fmla="*/ 4762 h 37"/>
                  <a:gd name="T26" fmla="*/ 38100 w 31"/>
                  <a:gd name="T27" fmla="*/ 4762 h 37"/>
                  <a:gd name="T28" fmla="*/ 42862 w 31"/>
                  <a:gd name="T29" fmla="*/ 9525 h 37"/>
                  <a:gd name="T30" fmla="*/ 42862 w 31"/>
                  <a:gd name="T31" fmla="*/ 15875 h 37"/>
                  <a:gd name="T32" fmla="*/ 42862 w 31"/>
                  <a:gd name="T33" fmla="*/ 20637 h 37"/>
                  <a:gd name="T34" fmla="*/ 49212 w 31"/>
                  <a:gd name="T35" fmla="*/ 20637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31" y="13"/>
                    </a:moveTo>
                    <a:lnTo>
                      <a:pt x="0" y="13"/>
                    </a:lnTo>
                    <a:lnTo>
                      <a:pt x="0" y="10"/>
                    </a:lnTo>
                    <a:lnTo>
                      <a:pt x="4" y="6"/>
                    </a:lnTo>
                    <a:lnTo>
                      <a:pt x="4" y="3"/>
                    </a:lnTo>
                    <a:lnTo>
                      <a:pt x="7" y="3"/>
                    </a:lnTo>
                    <a:lnTo>
                      <a:pt x="10" y="3"/>
                    </a:lnTo>
                    <a:lnTo>
                      <a:pt x="10" y="0"/>
                    </a:lnTo>
                    <a:lnTo>
                      <a:pt x="14" y="0"/>
                    </a:lnTo>
                    <a:lnTo>
                      <a:pt x="17" y="0"/>
                    </a:lnTo>
                    <a:lnTo>
                      <a:pt x="20" y="3"/>
                    </a:lnTo>
                    <a:lnTo>
                      <a:pt x="24" y="3"/>
                    </a:lnTo>
                    <a:lnTo>
                      <a:pt x="27" y="6"/>
                    </a:lnTo>
                    <a:lnTo>
                      <a:pt x="27" y="10"/>
                    </a:lnTo>
                    <a:lnTo>
                      <a:pt x="27" y="13"/>
                    </a:lnTo>
                    <a:lnTo>
                      <a:pt x="31" y="1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37" name="Shape 1648"/>
              <p:cNvSpPr>
                <a:spLocks/>
              </p:cNvSpPr>
              <p:nvPr/>
            </p:nvSpPr>
            <p:spPr bwMode="auto">
              <a:xfrm>
                <a:off x="4918075" y="3789362"/>
                <a:ext cx="49212" cy="58736"/>
              </a:xfrm>
              <a:custGeom>
                <a:avLst/>
                <a:gdLst>
                  <a:gd name="T0" fmla="*/ 49212 w 31"/>
                  <a:gd name="T1" fmla="*/ 22224 h 37"/>
                  <a:gd name="T2" fmla="*/ 0 w 31"/>
                  <a:gd name="T3" fmla="*/ 22224 h 37"/>
                  <a:gd name="T4" fmla="*/ 0 w 31"/>
                  <a:gd name="T5" fmla="*/ 22224 h 37"/>
                  <a:gd name="T6" fmla="*/ 0 w 31"/>
                  <a:gd name="T7" fmla="*/ 15875 h 37"/>
                  <a:gd name="T8" fmla="*/ 6350 w 31"/>
                  <a:gd name="T9" fmla="*/ 11112 h 37"/>
                  <a:gd name="T10" fmla="*/ 6350 w 31"/>
                  <a:gd name="T11" fmla="*/ 11112 h 37"/>
                  <a:gd name="T12" fmla="*/ 11112 w 31"/>
                  <a:gd name="T13" fmla="*/ 6350 h 37"/>
                  <a:gd name="T14" fmla="*/ 15875 w 31"/>
                  <a:gd name="T15" fmla="*/ 6350 h 37"/>
                  <a:gd name="T16" fmla="*/ 15875 w 31"/>
                  <a:gd name="T17" fmla="*/ 0 h 37"/>
                  <a:gd name="T18" fmla="*/ 22225 w 31"/>
                  <a:gd name="T19" fmla="*/ 0 h 37"/>
                  <a:gd name="T20" fmla="*/ 26987 w 31"/>
                  <a:gd name="T21" fmla="*/ 0 h 37"/>
                  <a:gd name="T22" fmla="*/ 31750 w 31"/>
                  <a:gd name="T23" fmla="*/ 6350 h 37"/>
                  <a:gd name="T24" fmla="*/ 38100 w 31"/>
                  <a:gd name="T25" fmla="*/ 6350 h 37"/>
                  <a:gd name="T26" fmla="*/ 38100 w 31"/>
                  <a:gd name="T27" fmla="*/ 11112 h 37"/>
                  <a:gd name="T28" fmla="*/ 42862 w 31"/>
                  <a:gd name="T29" fmla="*/ 11112 h 37"/>
                  <a:gd name="T30" fmla="*/ 42862 w 31"/>
                  <a:gd name="T31" fmla="*/ 15875 h 37"/>
                  <a:gd name="T32" fmla="*/ 42862 w 31"/>
                  <a:gd name="T33" fmla="*/ 22224 h 37"/>
                  <a:gd name="T34" fmla="*/ 49212 w 31"/>
                  <a:gd name="T35" fmla="*/ 22224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31" y="14"/>
                    </a:moveTo>
                    <a:lnTo>
                      <a:pt x="0" y="14"/>
                    </a:lnTo>
                    <a:lnTo>
                      <a:pt x="0" y="10"/>
                    </a:lnTo>
                    <a:lnTo>
                      <a:pt x="4" y="7"/>
                    </a:lnTo>
                    <a:lnTo>
                      <a:pt x="7" y="4"/>
                    </a:lnTo>
                    <a:lnTo>
                      <a:pt x="10" y="4"/>
                    </a:lnTo>
                    <a:lnTo>
                      <a:pt x="10" y="0"/>
                    </a:lnTo>
                    <a:lnTo>
                      <a:pt x="14" y="0"/>
                    </a:lnTo>
                    <a:lnTo>
                      <a:pt x="17" y="0"/>
                    </a:lnTo>
                    <a:lnTo>
                      <a:pt x="20" y="4"/>
                    </a:lnTo>
                    <a:lnTo>
                      <a:pt x="24" y="4"/>
                    </a:lnTo>
                    <a:lnTo>
                      <a:pt x="24" y="7"/>
                    </a:lnTo>
                    <a:lnTo>
                      <a:pt x="27" y="7"/>
                    </a:lnTo>
                    <a:lnTo>
                      <a:pt x="27" y="10"/>
                    </a:lnTo>
                    <a:lnTo>
                      <a:pt x="27" y="14"/>
                    </a:lnTo>
                    <a:lnTo>
                      <a:pt x="31" y="1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38" name="Shape 1649"/>
              <p:cNvSpPr>
                <a:spLocks/>
              </p:cNvSpPr>
              <p:nvPr/>
            </p:nvSpPr>
            <p:spPr bwMode="auto">
              <a:xfrm>
                <a:off x="4918075" y="3800475"/>
                <a:ext cx="49212" cy="58736"/>
              </a:xfrm>
              <a:custGeom>
                <a:avLst/>
                <a:gdLst>
                  <a:gd name="T0" fmla="*/ 49212 w 31"/>
                  <a:gd name="T1" fmla="*/ 26987 h 37"/>
                  <a:gd name="T2" fmla="*/ 0 w 31"/>
                  <a:gd name="T3" fmla="*/ 26987 h 37"/>
                  <a:gd name="T4" fmla="*/ 0 w 31"/>
                  <a:gd name="T5" fmla="*/ 22224 h 37"/>
                  <a:gd name="T6" fmla="*/ 0 w 31"/>
                  <a:gd name="T7" fmla="*/ 15875 h 37"/>
                  <a:gd name="T8" fmla="*/ 6350 w 31"/>
                  <a:gd name="T9" fmla="*/ 11112 h 37"/>
                  <a:gd name="T10" fmla="*/ 6350 w 31"/>
                  <a:gd name="T11" fmla="*/ 11112 h 37"/>
                  <a:gd name="T12" fmla="*/ 11112 w 31"/>
                  <a:gd name="T13" fmla="*/ 4762 h 37"/>
                  <a:gd name="T14" fmla="*/ 15875 w 31"/>
                  <a:gd name="T15" fmla="*/ 4762 h 37"/>
                  <a:gd name="T16" fmla="*/ 15875 w 31"/>
                  <a:gd name="T17" fmla="*/ 0 h 37"/>
                  <a:gd name="T18" fmla="*/ 22225 w 31"/>
                  <a:gd name="T19" fmla="*/ 0 h 37"/>
                  <a:gd name="T20" fmla="*/ 26987 w 31"/>
                  <a:gd name="T21" fmla="*/ 0 h 37"/>
                  <a:gd name="T22" fmla="*/ 31750 w 31"/>
                  <a:gd name="T23" fmla="*/ 4762 h 37"/>
                  <a:gd name="T24" fmla="*/ 38100 w 31"/>
                  <a:gd name="T25" fmla="*/ 4762 h 37"/>
                  <a:gd name="T26" fmla="*/ 38100 w 31"/>
                  <a:gd name="T27" fmla="*/ 11112 h 37"/>
                  <a:gd name="T28" fmla="*/ 42862 w 31"/>
                  <a:gd name="T29" fmla="*/ 11112 h 37"/>
                  <a:gd name="T30" fmla="*/ 42862 w 31"/>
                  <a:gd name="T31" fmla="*/ 15875 h 37"/>
                  <a:gd name="T32" fmla="*/ 42862 w 31"/>
                  <a:gd name="T33" fmla="*/ 22224 h 37"/>
                  <a:gd name="T34" fmla="*/ 49212 w 31"/>
                  <a:gd name="T35" fmla="*/ 26987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31" y="17"/>
                    </a:moveTo>
                    <a:lnTo>
                      <a:pt x="0" y="17"/>
                    </a:lnTo>
                    <a:lnTo>
                      <a:pt x="0" y="14"/>
                    </a:lnTo>
                    <a:lnTo>
                      <a:pt x="0" y="10"/>
                    </a:lnTo>
                    <a:lnTo>
                      <a:pt x="4" y="7"/>
                    </a:lnTo>
                    <a:lnTo>
                      <a:pt x="7" y="3"/>
                    </a:lnTo>
                    <a:lnTo>
                      <a:pt x="10" y="3"/>
                    </a:lnTo>
                    <a:lnTo>
                      <a:pt x="10" y="0"/>
                    </a:lnTo>
                    <a:lnTo>
                      <a:pt x="14" y="0"/>
                    </a:lnTo>
                    <a:lnTo>
                      <a:pt x="17" y="0"/>
                    </a:lnTo>
                    <a:lnTo>
                      <a:pt x="20" y="3"/>
                    </a:lnTo>
                    <a:lnTo>
                      <a:pt x="24" y="3"/>
                    </a:lnTo>
                    <a:lnTo>
                      <a:pt x="24" y="7"/>
                    </a:lnTo>
                    <a:lnTo>
                      <a:pt x="27" y="7"/>
                    </a:lnTo>
                    <a:lnTo>
                      <a:pt x="27" y="10"/>
                    </a:lnTo>
                    <a:lnTo>
                      <a:pt x="27" y="14"/>
                    </a:lnTo>
                    <a:lnTo>
                      <a:pt x="31" y="1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39" name="Shape 1650"/>
              <p:cNvSpPr>
                <a:spLocks/>
              </p:cNvSpPr>
              <p:nvPr/>
            </p:nvSpPr>
            <p:spPr bwMode="auto">
              <a:xfrm>
                <a:off x="4918075" y="3816350"/>
                <a:ext cx="49212" cy="53975"/>
              </a:xfrm>
              <a:custGeom>
                <a:avLst/>
                <a:gdLst>
                  <a:gd name="T0" fmla="*/ 49212 w 31"/>
                  <a:gd name="T1" fmla="*/ 22225 h 34"/>
                  <a:gd name="T2" fmla="*/ 0 w 31"/>
                  <a:gd name="T3" fmla="*/ 22225 h 34"/>
                  <a:gd name="T4" fmla="*/ 0 w 31"/>
                  <a:gd name="T5" fmla="*/ 15875 h 34"/>
                  <a:gd name="T6" fmla="*/ 0 w 31"/>
                  <a:gd name="T7" fmla="*/ 11113 h 34"/>
                  <a:gd name="T8" fmla="*/ 6350 w 31"/>
                  <a:gd name="T9" fmla="*/ 11113 h 34"/>
                  <a:gd name="T10" fmla="*/ 6350 w 31"/>
                  <a:gd name="T11" fmla="*/ 6350 h 34"/>
                  <a:gd name="T12" fmla="*/ 11112 w 31"/>
                  <a:gd name="T13" fmla="*/ 6350 h 34"/>
                  <a:gd name="T14" fmla="*/ 15875 w 31"/>
                  <a:gd name="T15" fmla="*/ 0 h 34"/>
                  <a:gd name="T16" fmla="*/ 15875 w 31"/>
                  <a:gd name="T17" fmla="*/ 0 h 34"/>
                  <a:gd name="T18" fmla="*/ 22225 w 31"/>
                  <a:gd name="T19" fmla="*/ 0 h 34"/>
                  <a:gd name="T20" fmla="*/ 26987 w 31"/>
                  <a:gd name="T21" fmla="*/ 0 h 34"/>
                  <a:gd name="T22" fmla="*/ 31750 w 31"/>
                  <a:gd name="T23" fmla="*/ 0 h 34"/>
                  <a:gd name="T24" fmla="*/ 38100 w 31"/>
                  <a:gd name="T25" fmla="*/ 6350 h 34"/>
                  <a:gd name="T26" fmla="*/ 38100 w 31"/>
                  <a:gd name="T27" fmla="*/ 6350 h 34"/>
                  <a:gd name="T28" fmla="*/ 42862 w 31"/>
                  <a:gd name="T29" fmla="*/ 11113 h 34"/>
                  <a:gd name="T30" fmla="*/ 42862 w 31"/>
                  <a:gd name="T31" fmla="*/ 11113 h 34"/>
                  <a:gd name="T32" fmla="*/ 42862 w 31"/>
                  <a:gd name="T33" fmla="*/ 15875 h 34"/>
                  <a:gd name="T34" fmla="*/ 49212 w 31"/>
                  <a:gd name="T35" fmla="*/ 22225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4"/>
                  <a:gd name="T56" fmla="*/ 31 w 31"/>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4" extrusionOk="0">
                    <a:moveTo>
                      <a:pt x="31" y="14"/>
                    </a:moveTo>
                    <a:lnTo>
                      <a:pt x="0" y="14"/>
                    </a:lnTo>
                    <a:lnTo>
                      <a:pt x="0" y="10"/>
                    </a:lnTo>
                    <a:lnTo>
                      <a:pt x="0" y="7"/>
                    </a:lnTo>
                    <a:lnTo>
                      <a:pt x="4" y="7"/>
                    </a:lnTo>
                    <a:lnTo>
                      <a:pt x="4" y="4"/>
                    </a:lnTo>
                    <a:lnTo>
                      <a:pt x="7" y="4"/>
                    </a:lnTo>
                    <a:lnTo>
                      <a:pt x="10" y="0"/>
                    </a:lnTo>
                    <a:lnTo>
                      <a:pt x="14" y="0"/>
                    </a:lnTo>
                    <a:lnTo>
                      <a:pt x="17" y="0"/>
                    </a:lnTo>
                    <a:lnTo>
                      <a:pt x="20" y="0"/>
                    </a:lnTo>
                    <a:lnTo>
                      <a:pt x="24" y="4"/>
                    </a:lnTo>
                    <a:lnTo>
                      <a:pt x="27" y="7"/>
                    </a:lnTo>
                    <a:lnTo>
                      <a:pt x="27" y="10"/>
                    </a:lnTo>
                    <a:lnTo>
                      <a:pt x="31" y="1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40" name="Shape 1651"/>
              <p:cNvSpPr>
                <a:spLocks/>
              </p:cNvSpPr>
              <p:nvPr/>
            </p:nvSpPr>
            <p:spPr bwMode="auto">
              <a:xfrm>
                <a:off x="4918075" y="3827462"/>
                <a:ext cx="49212" cy="53975"/>
              </a:xfrm>
              <a:custGeom>
                <a:avLst/>
                <a:gdLst>
                  <a:gd name="T0" fmla="*/ 49212 w 31"/>
                  <a:gd name="T1" fmla="*/ 20638 h 34"/>
                  <a:gd name="T2" fmla="*/ 0 w 31"/>
                  <a:gd name="T3" fmla="*/ 20638 h 34"/>
                  <a:gd name="T4" fmla="*/ 0 w 31"/>
                  <a:gd name="T5" fmla="*/ 15875 h 34"/>
                  <a:gd name="T6" fmla="*/ 0 w 31"/>
                  <a:gd name="T7" fmla="*/ 11113 h 34"/>
                  <a:gd name="T8" fmla="*/ 6350 w 31"/>
                  <a:gd name="T9" fmla="*/ 11113 h 34"/>
                  <a:gd name="T10" fmla="*/ 6350 w 31"/>
                  <a:gd name="T11" fmla="*/ 4763 h 34"/>
                  <a:gd name="T12" fmla="*/ 11112 w 31"/>
                  <a:gd name="T13" fmla="*/ 4763 h 34"/>
                  <a:gd name="T14" fmla="*/ 15875 w 31"/>
                  <a:gd name="T15" fmla="*/ 0 h 34"/>
                  <a:gd name="T16" fmla="*/ 15875 w 31"/>
                  <a:gd name="T17" fmla="*/ 0 h 34"/>
                  <a:gd name="T18" fmla="*/ 22225 w 31"/>
                  <a:gd name="T19" fmla="*/ 0 h 34"/>
                  <a:gd name="T20" fmla="*/ 26987 w 31"/>
                  <a:gd name="T21" fmla="*/ 0 h 34"/>
                  <a:gd name="T22" fmla="*/ 31750 w 31"/>
                  <a:gd name="T23" fmla="*/ 0 h 34"/>
                  <a:gd name="T24" fmla="*/ 38100 w 31"/>
                  <a:gd name="T25" fmla="*/ 4763 h 34"/>
                  <a:gd name="T26" fmla="*/ 38100 w 31"/>
                  <a:gd name="T27" fmla="*/ 4763 h 34"/>
                  <a:gd name="T28" fmla="*/ 42862 w 31"/>
                  <a:gd name="T29" fmla="*/ 11113 h 34"/>
                  <a:gd name="T30" fmla="*/ 42862 w 31"/>
                  <a:gd name="T31" fmla="*/ 11113 h 34"/>
                  <a:gd name="T32" fmla="*/ 42862 w 31"/>
                  <a:gd name="T33" fmla="*/ 15875 h 34"/>
                  <a:gd name="T34" fmla="*/ 49212 w 31"/>
                  <a:gd name="T35" fmla="*/ 20638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4"/>
                  <a:gd name="T56" fmla="*/ 31 w 31"/>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4" extrusionOk="0">
                    <a:moveTo>
                      <a:pt x="31" y="13"/>
                    </a:moveTo>
                    <a:lnTo>
                      <a:pt x="0" y="13"/>
                    </a:lnTo>
                    <a:lnTo>
                      <a:pt x="0" y="10"/>
                    </a:lnTo>
                    <a:lnTo>
                      <a:pt x="0" y="7"/>
                    </a:lnTo>
                    <a:lnTo>
                      <a:pt x="4" y="7"/>
                    </a:lnTo>
                    <a:lnTo>
                      <a:pt x="4" y="3"/>
                    </a:lnTo>
                    <a:lnTo>
                      <a:pt x="7" y="3"/>
                    </a:lnTo>
                    <a:lnTo>
                      <a:pt x="10" y="0"/>
                    </a:lnTo>
                    <a:lnTo>
                      <a:pt x="14" y="0"/>
                    </a:lnTo>
                    <a:lnTo>
                      <a:pt x="17" y="0"/>
                    </a:lnTo>
                    <a:lnTo>
                      <a:pt x="20" y="0"/>
                    </a:lnTo>
                    <a:lnTo>
                      <a:pt x="24" y="3"/>
                    </a:lnTo>
                    <a:lnTo>
                      <a:pt x="27" y="7"/>
                    </a:lnTo>
                    <a:lnTo>
                      <a:pt x="27" y="10"/>
                    </a:lnTo>
                    <a:lnTo>
                      <a:pt x="31" y="1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41" name="Shape 1652"/>
              <p:cNvSpPr>
                <a:spLocks/>
              </p:cNvSpPr>
              <p:nvPr/>
            </p:nvSpPr>
            <p:spPr bwMode="auto">
              <a:xfrm>
                <a:off x="4918075" y="3838575"/>
                <a:ext cx="49212" cy="58736"/>
              </a:xfrm>
              <a:custGeom>
                <a:avLst/>
                <a:gdLst>
                  <a:gd name="T0" fmla="*/ 49212 w 31"/>
                  <a:gd name="T1" fmla="*/ 20637 h 37"/>
                  <a:gd name="T2" fmla="*/ 0 w 31"/>
                  <a:gd name="T3" fmla="*/ 20637 h 37"/>
                  <a:gd name="T4" fmla="*/ 0 w 31"/>
                  <a:gd name="T5" fmla="*/ 15875 h 37"/>
                  <a:gd name="T6" fmla="*/ 0 w 31"/>
                  <a:gd name="T7" fmla="*/ 15875 h 37"/>
                  <a:gd name="T8" fmla="*/ 6350 w 31"/>
                  <a:gd name="T9" fmla="*/ 9525 h 37"/>
                  <a:gd name="T10" fmla="*/ 6350 w 31"/>
                  <a:gd name="T11" fmla="*/ 4762 h 37"/>
                  <a:gd name="T12" fmla="*/ 11112 w 31"/>
                  <a:gd name="T13" fmla="*/ 4762 h 37"/>
                  <a:gd name="T14" fmla="*/ 15875 w 31"/>
                  <a:gd name="T15" fmla="*/ 0 h 37"/>
                  <a:gd name="T16" fmla="*/ 15875 w 31"/>
                  <a:gd name="T17" fmla="*/ 0 h 37"/>
                  <a:gd name="T18" fmla="*/ 22225 w 31"/>
                  <a:gd name="T19" fmla="*/ 0 h 37"/>
                  <a:gd name="T20" fmla="*/ 26987 w 31"/>
                  <a:gd name="T21" fmla="*/ 0 h 37"/>
                  <a:gd name="T22" fmla="*/ 31750 w 31"/>
                  <a:gd name="T23" fmla="*/ 0 h 37"/>
                  <a:gd name="T24" fmla="*/ 38100 w 31"/>
                  <a:gd name="T25" fmla="*/ 4762 h 37"/>
                  <a:gd name="T26" fmla="*/ 38100 w 31"/>
                  <a:gd name="T27" fmla="*/ 4762 h 37"/>
                  <a:gd name="T28" fmla="*/ 42862 w 31"/>
                  <a:gd name="T29" fmla="*/ 9525 h 37"/>
                  <a:gd name="T30" fmla="*/ 42862 w 31"/>
                  <a:gd name="T31" fmla="*/ 15875 h 37"/>
                  <a:gd name="T32" fmla="*/ 42862 w 31"/>
                  <a:gd name="T33" fmla="*/ 15875 h 37"/>
                  <a:gd name="T34" fmla="*/ 49212 w 31"/>
                  <a:gd name="T35" fmla="*/ 20637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31" y="13"/>
                    </a:moveTo>
                    <a:lnTo>
                      <a:pt x="0" y="13"/>
                    </a:lnTo>
                    <a:lnTo>
                      <a:pt x="0" y="10"/>
                    </a:lnTo>
                    <a:lnTo>
                      <a:pt x="4" y="6"/>
                    </a:lnTo>
                    <a:lnTo>
                      <a:pt x="4" y="3"/>
                    </a:lnTo>
                    <a:lnTo>
                      <a:pt x="7" y="3"/>
                    </a:lnTo>
                    <a:lnTo>
                      <a:pt x="10" y="0"/>
                    </a:lnTo>
                    <a:lnTo>
                      <a:pt x="14" y="0"/>
                    </a:lnTo>
                    <a:lnTo>
                      <a:pt x="17" y="0"/>
                    </a:lnTo>
                    <a:lnTo>
                      <a:pt x="20" y="0"/>
                    </a:lnTo>
                    <a:lnTo>
                      <a:pt x="24" y="3"/>
                    </a:lnTo>
                    <a:lnTo>
                      <a:pt x="27" y="6"/>
                    </a:lnTo>
                    <a:lnTo>
                      <a:pt x="27" y="10"/>
                    </a:lnTo>
                    <a:lnTo>
                      <a:pt x="31" y="1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42" name="Shape 1653"/>
              <p:cNvSpPr>
                <a:spLocks/>
              </p:cNvSpPr>
              <p:nvPr/>
            </p:nvSpPr>
            <p:spPr bwMode="auto">
              <a:xfrm>
                <a:off x="4918075" y="3848100"/>
                <a:ext cx="49212" cy="58736"/>
              </a:xfrm>
              <a:custGeom>
                <a:avLst/>
                <a:gdLst>
                  <a:gd name="T0" fmla="*/ 49212 w 31"/>
                  <a:gd name="T1" fmla="*/ 26987 h 37"/>
                  <a:gd name="T2" fmla="*/ 0 w 31"/>
                  <a:gd name="T3" fmla="*/ 26987 h 37"/>
                  <a:gd name="T4" fmla="*/ 0 w 31"/>
                  <a:gd name="T5" fmla="*/ 22224 h 37"/>
                  <a:gd name="T6" fmla="*/ 0 w 31"/>
                  <a:gd name="T7" fmla="*/ 15875 h 37"/>
                  <a:gd name="T8" fmla="*/ 6350 w 31"/>
                  <a:gd name="T9" fmla="*/ 11112 h 37"/>
                  <a:gd name="T10" fmla="*/ 6350 w 31"/>
                  <a:gd name="T11" fmla="*/ 11112 h 37"/>
                  <a:gd name="T12" fmla="*/ 11112 w 31"/>
                  <a:gd name="T13" fmla="*/ 6350 h 37"/>
                  <a:gd name="T14" fmla="*/ 15875 w 31"/>
                  <a:gd name="T15" fmla="*/ 6350 h 37"/>
                  <a:gd name="T16" fmla="*/ 15875 w 31"/>
                  <a:gd name="T17" fmla="*/ 0 h 37"/>
                  <a:gd name="T18" fmla="*/ 22225 w 31"/>
                  <a:gd name="T19" fmla="*/ 0 h 37"/>
                  <a:gd name="T20" fmla="*/ 26987 w 31"/>
                  <a:gd name="T21" fmla="*/ 0 h 37"/>
                  <a:gd name="T22" fmla="*/ 31750 w 31"/>
                  <a:gd name="T23" fmla="*/ 6350 h 37"/>
                  <a:gd name="T24" fmla="*/ 38100 w 31"/>
                  <a:gd name="T25" fmla="*/ 6350 h 37"/>
                  <a:gd name="T26" fmla="*/ 38100 w 31"/>
                  <a:gd name="T27" fmla="*/ 11112 h 37"/>
                  <a:gd name="T28" fmla="*/ 42862 w 31"/>
                  <a:gd name="T29" fmla="*/ 11112 h 37"/>
                  <a:gd name="T30" fmla="*/ 42862 w 31"/>
                  <a:gd name="T31" fmla="*/ 15875 h 37"/>
                  <a:gd name="T32" fmla="*/ 42862 w 31"/>
                  <a:gd name="T33" fmla="*/ 22224 h 37"/>
                  <a:gd name="T34" fmla="*/ 49212 w 31"/>
                  <a:gd name="T35" fmla="*/ 26987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31" y="17"/>
                    </a:moveTo>
                    <a:lnTo>
                      <a:pt x="0" y="17"/>
                    </a:lnTo>
                    <a:lnTo>
                      <a:pt x="0" y="14"/>
                    </a:lnTo>
                    <a:lnTo>
                      <a:pt x="0" y="10"/>
                    </a:lnTo>
                    <a:lnTo>
                      <a:pt x="4" y="7"/>
                    </a:lnTo>
                    <a:lnTo>
                      <a:pt x="7" y="4"/>
                    </a:lnTo>
                    <a:lnTo>
                      <a:pt x="10" y="4"/>
                    </a:lnTo>
                    <a:lnTo>
                      <a:pt x="10" y="0"/>
                    </a:lnTo>
                    <a:lnTo>
                      <a:pt x="14" y="0"/>
                    </a:lnTo>
                    <a:lnTo>
                      <a:pt x="17" y="0"/>
                    </a:lnTo>
                    <a:lnTo>
                      <a:pt x="20" y="4"/>
                    </a:lnTo>
                    <a:lnTo>
                      <a:pt x="24" y="4"/>
                    </a:lnTo>
                    <a:lnTo>
                      <a:pt x="24" y="7"/>
                    </a:lnTo>
                    <a:lnTo>
                      <a:pt x="27" y="7"/>
                    </a:lnTo>
                    <a:lnTo>
                      <a:pt x="27" y="10"/>
                    </a:lnTo>
                    <a:lnTo>
                      <a:pt x="27" y="14"/>
                    </a:lnTo>
                    <a:lnTo>
                      <a:pt x="31" y="1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43" name="Shape 1654"/>
              <p:cNvSpPr>
                <a:spLocks/>
              </p:cNvSpPr>
              <p:nvPr/>
            </p:nvSpPr>
            <p:spPr bwMode="auto">
              <a:xfrm>
                <a:off x="4918075" y="3859212"/>
                <a:ext cx="49212" cy="58736"/>
              </a:xfrm>
              <a:custGeom>
                <a:avLst/>
                <a:gdLst>
                  <a:gd name="T0" fmla="*/ 49212 w 31"/>
                  <a:gd name="T1" fmla="*/ 26987 h 37"/>
                  <a:gd name="T2" fmla="*/ 0 w 31"/>
                  <a:gd name="T3" fmla="*/ 26987 h 37"/>
                  <a:gd name="T4" fmla="*/ 0 w 31"/>
                  <a:gd name="T5" fmla="*/ 22224 h 37"/>
                  <a:gd name="T6" fmla="*/ 0 w 31"/>
                  <a:gd name="T7" fmla="*/ 15875 h 37"/>
                  <a:gd name="T8" fmla="*/ 6350 w 31"/>
                  <a:gd name="T9" fmla="*/ 11112 h 37"/>
                  <a:gd name="T10" fmla="*/ 6350 w 31"/>
                  <a:gd name="T11" fmla="*/ 11112 h 37"/>
                  <a:gd name="T12" fmla="*/ 11112 w 31"/>
                  <a:gd name="T13" fmla="*/ 4762 h 37"/>
                  <a:gd name="T14" fmla="*/ 15875 w 31"/>
                  <a:gd name="T15" fmla="*/ 4762 h 37"/>
                  <a:gd name="T16" fmla="*/ 15875 w 31"/>
                  <a:gd name="T17" fmla="*/ 4762 h 37"/>
                  <a:gd name="T18" fmla="*/ 22225 w 31"/>
                  <a:gd name="T19" fmla="*/ 0 h 37"/>
                  <a:gd name="T20" fmla="*/ 26987 w 31"/>
                  <a:gd name="T21" fmla="*/ 4762 h 37"/>
                  <a:gd name="T22" fmla="*/ 31750 w 31"/>
                  <a:gd name="T23" fmla="*/ 4762 h 37"/>
                  <a:gd name="T24" fmla="*/ 38100 w 31"/>
                  <a:gd name="T25" fmla="*/ 4762 h 37"/>
                  <a:gd name="T26" fmla="*/ 38100 w 31"/>
                  <a:gd name="T27" fmla="*/ 11112 h 37"/>
                  <a:gd name="T28" fmla="*/ 42862 w 31"/>
                  <a:gd name="T29" fmla="*/ 11112 h 37"/>
                  <a:gd name="T30" fmla="*/ 42862 w 31"/>
                  <a:gd name="T31" fmla="*/ 15875 h 37"/>
                  <a:gd name="T32" fmla="*/ 42862 w 31"/>
                  <a:gd name="T33" fmla="*/ 22224 h 37"/>
                  <a:gd name="T34" fmla="*/ 49212 w 31"/>
                  <a:gd name="T35" fmla="*/ 26987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31" y="17"/>
                    </a:moveTo>
                    <a:lnTo>
                      <a:pt x="0" y="17"/>
                    </a:lnTo>
                    <a:lnTo>
                      <a:pt x="0" y="14"/>
                    </a:lnTo>
                    <a:lnTo>
                      <a:pt x="0" y="10"/>
                    </a:lnTo>
                    <a:lnTo>
                      <a:pt x="4" y="7"/>
                    </a:lnTo>
                    <a:lnTo>
                      <a:pt x="7" y="3"/>
                    </a:lnTo>
                    <a:lnTo>
                      <a:pt x="10" y="3"/>
                    </a:lnTo>
                    <a:lnTo>
                      <a:pt x="14" y="0"/>
                    </a:lnTo>
                    <a:lnTo>
                      <a:pt x="17" y="3"/>
                    </a:lnTo>
                    <a:lnTo>
                      <a:pt x="20" y="3"/>
                    </a:lnTo>
                    <a:lnTo>
                      <a:pt x="24" y="3"/>
                    </a:lnTo>
                    <a:lnTo>
                      <a:pt x="24" y="7"/>
                    </a:lnTo>
                    <a:lnTo>
                      <a:pt x="27" y="7"/>
                    </a:lnTo>
                    <a:lnTo>
                      <a:pt x="27" y="10"/>
                    </a:lnTo>
                    <a:lnTo>
                      <a:pt x="27" y="14"/>
                    </a:lnTo>
                    <a:lnTo>
                      <a:pt x="31" y="1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44" name="Shape 1655"/>
              <p:cNvSpPr>
                <a:spLocks/>
              </p:cNvSpPr>
              <p:nvPr/>
            </p:nvSpPr>
            <p:spPr bwMode="auto">
              <a:xfrm>
                <a:off x="4918075" y="3875087"/>
                <a:ext cx="49212" cy="53975"/>
              </a:xfrm>
              <a:custGeom>
                <a:avLst/>
                <a:gdLst>
                  <a:gd name="T0" fmla="*/ 49212 w 31"/>
                  <a:gd name="T1" fmla="*/ 22225 h 34"/>
                  <a:gd name="T2" fmla="*/ 0 w 31"/>
                  <a:gd name="T3" fmla="*/ 22225 h 34"/>
                  <a:gd name="T4" fmla="*/ 0 w 31"/>
                  <a:gd name="T5" fmla="*/ 15875 h 34"/>
                  <a:gd name="T6" fmla="*/ 0 w 31"/>
                  <a:gd name="T7" fmla="*/ 11113 h 34"/>
                  <a:gd name="T8" fmla="*/ 6350 w 31"/>
                  <a:gd name="T9" fmla="*/ 6350 h 34"/>
                  <a:gd name="T10" fmla="*/ 6350 w 31"/>
                  <a:gd name="T11" fmla="*/ 6350 h 34"/>
                  <a:gd name="T12" fmla="*/ 11112 w 31"/>
                  <a:gd name="T13" fmla="*/ 0 h 34"/>
                  <a:gd name="T14" fmla="*/ 15875 w 31"/>
                  <a:gd name="T15" fmla="*/ 0 h 34"/>
                  <a:gd name="T16" fmla="*/ 15875 w 31"/>
                  <a:gd name="T17" fmla="*/ 0 h 34"/>
                  <a:gd name="T18" fmla="*/ 22225 w 31"/>
                  <a:gd name="T19" fmla="*/ 0 h 34"/>
                  <a:gd name="T20" fmla="*/ 26987 w 31"/>
                  <a:gd name="T21" fmla="*/ 0 h 34"/>
                  <a:gd name="T22" fmla="*/ 31750 w 31"/>
                  <a:gd name="T23" fmla="*/ 0 h 34"/>
                  <a:gd name="T24" fmla="*/ 38100 w 31"/>
                  <a:gd name="T25" fmla="*/ 0 h 34"/>
                  <a:gd name="T26" fmla="*/ 38100 w 31"/>
                  <a:gd name="T27" fmla="*/ 6350 h 34"/>
                  <a:gd name="T28" fmla="*/ 42862 w 31"/>
                  <a:gd name="T29" fmla="*/ 6350 h 34"/>
                  <a:gd name="T30" fmla="*/ 42862 w 31"/>
                  <a:gd name="T31" fmla="*/ 11113 h 34"/>
                  <a:gd name="T32" fmla="*/ 42862 w 31"/>
                  <a:gd name="T33" fmla="*/ 15875 h 34"/>
                  <a:gd name="T34" fmla="*/ 49212 w 31"/>
                  <a:gd name="T35" fmla="*/ 22225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4"/>
                  <a:gd name="T56" fmla="*/ 31 w 31"/>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4" extrusionOk="0">
                    <a:moveTo>
                      <a:pt x="31" y="14"/>
                    </a:moveTo>
                    <a:lnTo>
                      <a:pt x="0" y="14"/>
                    </a:lnTo>
                    <a:lnTo>
                      <a:pt x="0" y="10"/>
                    </a:lnTo>
                    <a:lnTo>
                      <a:pt x="0" y="7"/>
                    </a:lnTo>
                    <a:lnTo>
                      <a:pt x="4" y="4"/>
                    </a:lnTo>
                    <a:lnTo>
                      <a:pt x="7" y="0"/>
                    </a:lnTo>
                    <a:lnTo>
                      <a:pt x="10" y="0"/>
                    </a:lnTo>
                    <a:lnTo>
                      <a:pt x="14" y="0"/>
                    </a:lnTo>
                    <a:lnTo>
                      <a:pt x="17" y="0"/>
                    </a:lnTo>
                    <a:lnTo>
                      <a:pt x="20" y="0"/>
                    </a:lnTo>
                    <a:lnTo>
                      <a:pt x="24" y="0"/>
                    </a:lnTo>
                    <a:lnTo>
                      <a:pt x="24" y="4"/>
                    </a:lnTo>
                    <a:lnTo>
                      <a:pt x="27" y="4"/>
                    </a:lnTo>
                    <a:lnTo>
                      <a:pt x="27" y="7"/>
                    </a:lnTo>
                    <a:lnTo>
                      <a:pt x="27" y="10"/>
                    </a:lnTo>
                    <a:lnTo>
                      <a:pt x="31" y="1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45" name="Shape 1656"/>
              <p:cNvSpPr>
                <a:spLocks/>
              </p:cNvSpPr>
              <p:nvPr/>
            </p:nvSpPr>
            <p:spPr bwMode="auto">
              <a:xfrm>
                <a:off x="4918075" y="3886200"/>
                <a:ext cx="49212" cy="53975"/>
              </a:xfrm>
              <a:custGeom>
                <a:avLst/>
                <a:gdLst>
                  <a:gd name="T0" fmla="*/ 49212 w 31"/>
                  <a:gd name="T1" fmla="*/ 20638 h 34"/>
                  <a:gd name="T2" fmla="*/ 0 w 31"/>
                  <a:gd name="T3" fmla="*/ 20638 h 34"/>
                  <a:gd name="T4" fmla="*/ 0 w 31"/>
                  <a:gd name="T5" fmla="*/ 15875 h 34"/>
                  <a:gd name="T6" fmla="*/ 0 w 31"/>
                  <a:gd name="T7" fmla="*/ 11113 h 34"/>
                  <a:gd name="T8" fmla="*/ 6350 w 31"/>
                  <a:gd name="T9" fmla="*/ 11113 h 34"/>
                  <a:gd name="T10" fmla="*/ 6350 w 31"/>
                  <a:gd name="T11" fmla="*/ 4763 h 34"/>
                  <a:gd name="T12" fmla="*/ 11112 w 31"/>
                  <a:gd name="T13" fmla="*/ 0 h 34"/>
                  <a:gd name="T14" fmla="*/ 15875 w 31"/>
                  <a:gd name="T15" fmla="*/ 0 h 34"/>
                  <a:gd name="T16" fmla="*/ 15875 w 31"/>
                  <a:gd name="T17" fmla="*/ 0 h 34"/>
                  <a:gd name="T18" fmla="*/ 22225 w 31"/>
                  <a:gd name="T19" fmla="*/ 0 h 34"/>
                  <a:gd name="T20" fmla="*/ 26987 w 31"/>
                  <a:gd name="T21" fmla="*/ 0 h 34"/>
                  <a:gd name="T22" fmla="*/ 31750 w 31"/>
                  <a:gd name="T23" fmla="*/ 0 h 34"/>
                  <a:gd name="T24" fmla="*/ 38100 w 31"/>
                  <a:gd name="T25" fmla="*/ 0 h 34"/>
                  <a:gd name="T26" fmla="*/ 38100 w 31"/>
                  <a:gd name="T27" fmla="*/ 4763 h 34"/>
                  <a:gd name="T28" fmla="*/ 42862 w 31"/>
                  <a:gd name="T29" fmla="*/ 11113 h 34"/>
                  <a:gd name="T30" fmla="*/ 42862 w 31"/>
                  <a:gd name="T31" fmla="*/ 11113 h 34"/>
                  <a:gd name="T32" fmla="*/ 42862 w 31"/>
                  <a:gd name="T33" fmla="*/ 15875 h 34"/>
                  <a:gd name="T34" fmla="*/ 49212 w 31"/>
                  <a:gd name="T35" fmla="*/ 20638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4"/>
                  <a:gd name="T56" fmla="*/ 31 w 31"/>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4" extrusionOk="0">
                    <a:moveTo>
                      <a:pt x="31" y="13"/>
                    </a:moveTo>
                    <a:lnTo>
                      <a:pt x="0" y="13"/>
                    </a:lnTo>
                    <a:lnTo>
                      <a:pt x="0" y="10"/>
                    </a:lnTo>
                    <a:lnTo>
                      <a:pt x="0" y="7"/>
                    </a:lnTo>
                    <a:lnTo>
                      <a:pt x="4" y="7"/>
                    </a:lnTo>
                    <a:lnTo>
                      <a:pt x="4" y="3"/>
                    </a:lnTo>
                    <a:lnTo>
                      <a:pt x="7" y="0"/>
                    </a:lnTo>
                    <a:lnTo>
                      <a:pt x="10" y="0"/>
                    </a:lnTo>
                    <a:lnTo>
                      <a:pt x="14" y="0"/>
                    </a:lnTo>
                    <a:lnTo>
                      <a:pt x="17" y="0"/>
                    </a:lnTo>
                    <a:lnTo>
                      <a:pt x="20" y="0"/>
                    </a:lnTo>
                    <a:lnTo>
                      <a:pt x="24" y="0"/>
                    </a:lnTo>
                    <a:lnTo>
                      <a:pt x="24" y="3"/>
                    </a:lnTo>
                    <a:lnTo>
                      <a:pt x="27" y="7"/>
                    </a:lnTo>
                    <a:lnTo>
                      <a:pt x="27" y="10"/>
                    </a:lnTo>
                    <a:lnTo>
                      <a:pt x="31" y="1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46" name="Shape 1657"/>
              <p:cNvSpPr>
                <a:spLocks/>
              </p:cNvSpPr>
              <p:nvPr/>
            </p:nvSpPr>
            <p:spPr bwMode="auto">
              <a:xfrm>
                <a:off x="4918075" y="3897312"/>
                <a:ext cx="49212" cy="52386"/>
              </a:xfrm>
              <a:custGeom>
                <a:avLst/>
                <a:gdLst>
                  <a:gd name="T0" fmla="*/ 49212 w 31"/>
                  <a:gd name="T1" fmla="*/ 20637 h 33"/>
                  <a:gd name="T2" fmla="*/ 0 w 31"/>
                  <a:gd name="T3" fmla="*/ 20637 h 33"/>
                  <a:gd name="T4" fmla="*/ 0 w 31"/>
                  <a:gd name="T5" fmla="*/ 15875 h 33"/>
                  <a:gd name="T6" fmla="*/ 0 w 31"/>
                  <a:gd name="T7" fmla="*/ 15875 h 33"/>
                  <a:gd name="T8" fmla="*/ 6350 w 31"/>
                  <a:gd name="T9" fmla="*/ 9525 h 33"/>
                  <a:gd name="T10" fmla="*/ 6350 w 31"/>
                  <a:gd name="T11" fmla="*/ 4762 h 33"/>
                  <a:gd name="T12" fmla="*/ 11112 w 31"/>
                  <a:gd name="T13" fmla="*/ 4762 h 33"/>
                  <a:gd name="T14" fmla="*/ 15875 w 31"/>
                  <a:gd name="T15" fmla="*/ 0 h 33"/>
                  <a:gd name="T16" fmla="*/ 15875 w 31"/>
                  <a:gd name="T17" fmla="*/ 0 h 33"/>
                  <a:gd name="T18" fmla="*/ 22225 w 31"/>
                  <a:gd name="T19" fmla="*/ 0 h 33"/>
                  <a:gd name="T20" fmla="*/ 26987 w 31"/>
                  <a:gd name="T21" fmla="*/ 0 h 33"/>
                  <a:gd name="T22" fmla="*/ 31750 w 31"/>
                  <a:gd name="T23" fmla="*/ 0 h 33"/>
                  <a:gd name="T24" fmla="*/ 38100 w 31"/>
                  <a:gd name="T25" fmla="*/ 4762 h 33"/>
                  <a:gd name="T26" fmla="*/ 38100 w 31"/>
                  <a:gd name="T27" fmla="*/ 4762 h 33"/>
                  <a:gd name="T28" fmla="*/ 42862 w 31"/>
                  <a:gd name="T29" fmla="*/ 9525 h 33"/>
                  <a:gd name="T30" fmla="*/ 42862 w 31"/>
                  <a:gd name="T31" fmla="*/ 15875 h 33"/>
                  <a:gd name="T32" fmla="*/ 42862 w 31"/>
                  <a:gd name="T33" fmla="*/ 15875 h 33"/>
                  <a:gd name="T34" fmla="*/ 49212 w 31"/>
                  <a:gd name="T35" fmla="*/ 20637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3"/>
                  <a:gd name="T56" fmla="*/ 31 w 31"/>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3" extrusionOk="0">
                    <a:moveTo>
                      <a:pt x="31" y="13"/>
                    </a:moveTo>
                    <a:lnTo>
                      <a:pt x="0" y="13"/>
                    </a:lnTo>
                    <a:lnTo>
                      <a:pt x="0" y="10"/>
                    </a:lnTo>
                    <a:lnTo>
                      <a:pt x="4" y="6"/>
                    </a:lnTo>
                    <a:lnTo>
                      <a:pt x="4" y="3"/>
                    </a:lnTo>
                    <a:lnTo>
                      <a:pt x="7" y="3"/>
                    </a:lnTo>
                    <a:lnTo>
                      <a:pt x="10" y="0"/>
                    </a:lnTo>
                    <a:lnTo>
                      <a:pt x="14" y="0"/>
                    </a:lnTo>
                    <a:lnTo>
                      <a:pt x="17" y="0"/>
                    </a:lnTo>
                    <a:lnTo>
                      <a:pt x="20" y="0"/>
                    </a:lnTo>
                    <a:lnTo>
                      <a:pt x="24" y="3"/>
                    </a:lnTo>
                    <a:lnTo>
                      <a:pt x="27" y="6"/>
                    </a:lnTo>
                    <a:lnTo>
                      <a:pt x="27" y="10"/>
                    </a:lnTo>
                    <a:lnTo>
                      <a:pt x="31" y="1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47" name="Shape 1658"/>
              <p:cNvSpPr>
                <a:spLocks/>
              </p:cNvSpPr>
              <p:nvPr/>
            </p:nvSpPr>
            <p:spPr bwMode="auto">
              <a:xfrm>
                <a:off x="4918075" y="3906837"/>
                <a:ext cx="49212" cy="58736"/>
              </a:xfrm>
              <a:custGeom>
                <a:avLst/>
                <a:gdLst>
                  <a:gd name="T0" fmla="*/ 49212 w 31"/>
                  <a:gd name="T1" fmla="*/ 22224 h 37"/>
                  <a:gd name="T2" fmla="*/ 0 w 31"/>
                  <a:gd name="T3" fmla="*/ 22224 h 37"/>
                  <a:gd name="T4" fmla="*/ 0 w 31"/>
                  <a:gd name="T5" fmla="*/ 17462 h 37"/>
                  <a:gd name="T6" fmla="*/ 0 w 31"/>
                  <a:gd name="T7" fmla="*/ 17462 h 37"/>
                  <a:gd name="T8" fmla="*/ 6350 w 31"/>
                  <a:gd name="T9" fmla="*/ 11112 h 37"/>
                  <a:gd name="T10" fmla="*/ 6350 w 31"/>
                  <a:gd name="T11" fmla="*/ 6350 h 37"/>
                  <a:gd name="T12" fmla="*/ 11112 w 31"/>
                  <a:gd name="T13" fmla="*/ 6350 h 37"/>
                  <a:gd name="T14" fmla="*/ 15875 w 31"/>
                  <a:gd name="T15" fmla="*/ 0 h 37"/>
                  <a:gd name="T16" fmla="*/ 15875 w 31"/>
                  <a:gd name="T17" fmla="*/ 0 h 37"/>
                  <a:gd name="T18" fmla="*/ 22225 w 31"/>
                  <a:gd name="T19" fmla="*/ 0 h 37"/>
                  <a:gd name="T20" fmla="*/ 26987 w 31"/>
                  <a:gd name="T21" fmla="*/ 0 h 37"/>
                  <a:gd name="T22" fmla="*/ 31750 w 31"/>
                  <a:gd name="T23" fmla="*/ 0 h 37"/>
                  <a:gd name="T24" fmla="*/ 38100 w 31"/>
                  <a:gd name="T25" fmla="*/ 6350 h 37"/>
                  <a:gd name="T26" fmla="*/ 38100 w 31"/>
                  <a:gd name="T27" fmla="*/ 6350 h 37"/>
                  <a:gd name="T28" fmla="*/ 42862 w 31"/>
                  <a:gd name="T29" fmla="*/ 11112 h 37"/>
                  <a:gd name="T30" fmla="*/ 42862 w 31"/>
                  <a:gd name="T31" fmla="*/ 17462 h 37"/>
                  <a:gd name="T32" fmla="*/ 42862 w 31"/>
                  <a:gd name="T33" fmla="*/ 17462 h 37"/>
                  <a:gd name="T34" fmla="*/ 49212 w 31"/>
                  <a:gd name="T35" fmla="*/ 22224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31" y="14"/>
                    </a:moveTo>
                    <a:lnTo>
                      <a:pt x="0" y="14"/>
                    </a:lnTo>
                    <a:lnTo>
                      <a:pt x="0" y="11"/>
                    </a:lnTo>
                    <a:lnTo>
                      <a:pt x="4" y="7"/>
                    </a:lnTo>
                    <a:lnTo>
                      <a:pt x="4" y="4"/>
                    </a:lnTo>
                    <a:lnTo>
                      <a:pt x="7" y="4"/>
                    </a:lnTo>
                    <a:lnTo>
                      <a:pt x="10" y="0"/>
                    </a:lnTo>
                    <a:lnTo>
                      <a:pt x="14" y="0"/>
                    </a:lnTo>
                    <a:lnTo>
                      <a:pt x="17" y="0"/>
                    </a:lnTo>
                    <a:lnTo>
                      <a:pt x="20" y="0"/>
                    </a:lnTo>
                    <a:lnTo>
                      <a:pt x="24" y="4"/>
                    </a:lnTo>
                    <a:lnTo>
                      <a:pt x="27" y="7"/>
                    </a:lnTo>
                    <a:lnTo>
                      <a:pt x="27" y="11"/>
                    </a:lnTo>
                    <a:lnTo>
                      <a:pt x="31" y="1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48" name="Shape 1659"/>
              <p:cNvSpPr>
                <a:spLocks/>
              </p:cNvSpPr>
              <p:nvPr/>
            </p:nvSpPr>
            <p:spPr bwMode="auto">
              <a:xfrm>
                <a:off x="4918075" y="3917950"/>
                <a:ext cx="49212" cy="58736"/>
              </a:xfrm>
              <a:custGeom>
                <a:avLst/>
                <a:gdLst>
                  <a:gd name="T0" fmla="*/ 49212 w 31"/>
                  <a:gd name="T1" fmla="*/ 22224 h 37"/>
                  <a:gd name="T2" fmla="*/ 0 w 31"/>
                  <a:gd name="T3" fmla="*/ 22224 h 37"/>
                  <a:gd name="T4" fmla="*/ 0 w 31"/>
                  <a:gd name="T5" fmla="*/ 22224 h 37"/>
                  <a:gd name="T6" fmla="*/ 0 w 31"/>
                  <a:gd name="T7" fmla="*/ 15875 h 37"/>
                  <a:gd name="T8" fmla="*/ 6350 w 31"/>
                  <a:gd name="T9" fmla="*/ 11112 h 37"/>
                  <a:gd name="T10" fmla="*/ 6350 w 31"/>
                  <a:gd name="T11" fmla="*/ 6350 h 37"/>
                  <a:gd name="T12" fmla="*/ 11112 w 31"/>
                  <a:gd name="T13" fmla="*/ 6350 h 37"/>
                  <a:gd name="T14" fmla="*/ 15875 w 31"/>
                  <a:gd name="T15" fmla="*/ 6350 h 37"/>
                  <a:gd name="T16" fmla="*/ 15875 w 31"/>
                  <a:gd name="T17" fmla="*/ 0 h 37"/>
                  <a:gd name="T18" fmla="*/ 22225 w 31"/>
                  <a:gd name="T19" fmla="*/ 0 h 37"/>
                  <a:gd name="T20" fmla="*/ 26987 w 31"/>
                  <a:gd name="T21" fmla="*/ 0 h 37"/>
                  <a:gd name="T22" fmla="*/ 31750 w 31"/>
                  <a:gd name="T23" fmla="*/ 6350 h 37"/>
                  <a:gd name="T24" fmla="*/ 38100 w 31"/>
                  <a:gd name="T25" fmla="*/ 6350 h 37"/>
                  <a:gd name="T26" fmla="*/ 38100 w 31"/>
                  <a:gd name="T27" fmla="*/ 6350 h 37"/>
                  <a:gd name="T28" fmla="*/ 42862 w 31"/>
                  <a:gd name="T29" fmla="*/ 11112 h 37"/>
                  <a:gd name="T30" fmla="*/ 42862 w 31"/>
                  <a:gd name="T31" fmla="*/ 15875 h 37"/>
                  <a:gd name="T32" fmla="*/ 42862 w 31"/>
                  <a:gd name="T33" fmla="*/ 22224 h 37"/>
                  <a:gd name="T34" fmla="*/ 49212 w 31"/>
                  <a:gd name="T35" fmla="*/ 22224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31" y="14"/>
                    </a:moveTo>
                    <a:lnTo>
                      <a:pt x="0" y="14"/>
                    </a:lnTo>
                    <a:lnTo>
                      <a:pt x="0" y="10"/>
                    </a:lnTo>
                    <a:lnTo>
                      <a:pt x="4" y="7"/>
                    </a:lnTo>
                    <a:lnTo>
                      <a:pt x="4" y="4"/>
                    </a:lnTo>
                    <a:lnTo>
                      <a:pt x="7" y="4"/>
                    </a:lnTo>
                    <a:lnTo>
                      <a:pt x="10" y="4"/>
                    </a:lnTo>
                    <a:lnTo>
                      <a:pt x="10" y="0"/>
                    </a:lnTo>
                    <a:lnTo>
                      <a:pt x="14" y="0"/>
                    </a:lnTo>
                    <a:lnTo>
                      <a:pt x="17" y="0"/>
                    </a:lnTo>
                    <a:lnTo>
                      <a:pt x="20" y="4"/>
                    </a:lnTo>
                    <a:lnTo>
                      <a:pt x="24" y="4"/>
                    </a:lnTo>
                    <a:lnTo>
                      <a:pt x="27" y="7"/>
                    </a:lnTo>
                    <a:lnTo>
                      <a:pt x="27" y="10"/>
                    </a:lnTo>
                    <a:lnTo>
                      <a:pt x="27" y="14"/>
                    </a:lnTo>
                    <a:lnTo>
                      <a:pt x="31" y="1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49" name="Shape 1660"/>
              <p:cNvSpPr>
                <a:spLocks/>
              </p:cNvSpPr>
              <p:nvPr/>
            </p:nvSpPr>
            <p:spPr bwMode="auto">
              <a:xfrm>
                <a:off x="4918075" y="3933825"/>
                <a:ext cx="49212" cy="53975"/>
              </a:xfrm>
              <a:custGeom>
                <a:avLst/>
                <a:gdLst>
                  <a:gd name="T0" fmla="*/ 49212 w 31"/>
                  <a:gd name="T1" fmla="*/ 22225 h 34"/>
                  <a:gd name="T2" fmla="*/ 0 w 31"/>
                  <a:gd name="T3" fmla="*/ 22225 h 34"/>
                  <a:gd name="T4" fmla="*/ 0 w 31"/>
                  <a:gd name="T5" fmla="*/ 15875 h 34"/>
                  <a:gd name="T6" fmla="*/ 0 w 31"/>
                  <a:gd name="T7" fmla="*/ 11113 h 34"/>
                  <a:gd name="T8" fmla="*/ 6350 w 31"/>
                  <a:gd name="T9" fmla="*/ 6350 h 34"/>
                  <a:gd name="T10" fmla="*/ 6350 w 31"/>
                  <a:gd name="T11" fmla="*/ 6350 h 34"/>
                  <a:gd name="T12" fmla="*/ 11112 w 31"/>
                  <a:gd name="T13" fmla="*/ 0 h 34"/>
                  <a:gd name="T14" fmla="*/ 15875 w 31"/>
                  <a:gd name="T15" fmla="*/ 0 h 34"/>
                  <a:gd name="T16" fmla="*/ 15875 w 31"/>
                  <a:gd name="T17" fmla="*/ 0 h 34"/>
                  <a:gd name="T18" fmla="*/ 22225 w 31"/>
                  <a:gd name="T19" fmla="*/ 0 h 34"/>
                  <a:gd name="T20" fmla="*/ 26987 w 31"/>
                  <a:gd name="T21" fmla="*/ 0 h 34"/>
                  <a:gd name="T22" fmla="*/ 31750 w 31"/>
                  <a:gd name="T23" fmla="*/ 0 h 34"/>
                  <a:gd name="T24" fmla="*/ 38100 w 31"/>
                  <a:gd name="T25" fmla="*/ 0 h 34"/>
                  <a:gd name="T26" fmla="*/ 38100 w 31"/>
                  <a:gd name="T27" fmla="*/ 6350 h 34"/>
                  <a:gd name="T28" fmla="*/ 42862 w 31"/>
                  <a:gd name="T29" fmla="*/ 6350 h 34"/>
                  <a:gd name="T30" fmla="*/ 42862 w 31"/>
                  <a:gd name="T31" fmla="*/ 11113 h 34"/>
                  <a:gd name="T32" fmla="*/ 42862 w 31"/>
                  <a:gd name="T33" fmla="*/ 15875 h 34"/>
                  <a:gd name="T34" fmla="*/ 49212 w 31"/>
                  <a:gd name="T35" fmla="*/ 22225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4"/>
                  <a:gd name="T56" fmla="*/ 31 w 31"/>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4" extrusionOk="0">
                    <a:moveTo>
                      <a:pt x="31" y="14"/>
                    </a:moveTo>
                    <a:lnTo>
                      <a:pt x="0" y="14"/>
                    </a:lnTo>
                    <a:lnTo>
                      <a:pt x="0" y="10"/>
                    </a:lnTo>
                    <a:lnTo>
                      <a:pt x="0" y="7"/>
                    </a:lnTo>
                    <a:lnTo>
                      <a:pt x="4" y="4"/>
                    </a:lnTo>
                    <a:lnTo>
                      <a:pt x="7" y="0"/>
                    </a:lnTo>
                    <a:lnTo>
                      <a:pt x="10" y="0"/>
                    </a:lnTo>
                    <a:lnTo>
                      <a:pt x="14" y="0"/>
                    </a:lnTo>
                    <a:lnTo>
                      <a:pt x="17" y="0"/>
                    </a:lnTo>
                    <a:lnTo>
                      <a:pt x="20" y="0"/>
                    </a:lnTo>
                    <a:lnTo>
                      <a:pt x="24" y="0"/>
                    </a:lnTo>
                    <a:lnTo>
                      <a:pt x="24" y="4"/>
                    </a:lnTo>
                    <a:lnTo>
                      <a:pt x="27" y="4"/>
                    </a:lnTo>
                    <a:lnTo>
                      <a:pt x="27" y="7"/>
                    </a:lnTo>
                    <a:lnTo>
                      <a:pt x="27" y="10"/>
                    </a:lnTo>
                    <a:lnTo>
                      <a:pt x="31" y="1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50" name="Shape 1661"/>
              <p:cNvSpPr>
                <a:spLocks/>
              </p:cNvSpPr>
              <p:nvPr/>
            </p:nvSpPr>
            <p:spPr bwMode="auto">
              <a:xfrm>
                <a:off x="4918075" y="3944937"/>
                <a:ext cx="49212" cy="53975"/>
              </a:xfrm>
              <a:custGeom>
                <a:avLst/>
                <a:gdLst>
                  <a:gd name="T0" fmla="*/ 49212 w 31"/>
                  <a:gd name="T1" fmla="*/ 20638 h 34"/>
                  <a:gd name="T2" fmla="*/ 0 w 31"/>
                  <a:gd name="T3" fmla="*/ 20638 h 34"/>
                  <a:gd name="T4" fmla="*/ 0 w 31"/>
                  <a:gd name="T5" fmla="*/ 15875 h 34"/>
                  <a:gd name="T6" fmla="*/ 0 w 31"/>
                  <a:gd name="T7" fmla="*/ 11113 h 34"/>
                  <a:gd name="T8" fmla="*/ 6350 w 31"/>
                  <a:gd name="T9" fmla="*/ 11113 h 34"/>
                  <a:gd name="T10" fmla="*/ 6350 w 31"/>
                  <a:gd name="T11" fmla="*/ 4763 h 34"/>
                  <a:gd name="T12" fmla="*/ 11112 w 31"/>
                  <a:gd name="T13" fmla="*/ 0 h 34"/>
                  <a:gd name="T14" fmla="*/ 15875 w 31"/>
                  <a:gd name="T15" fmla="*/ 0 h 34"/>
                  <a:gd name="T16" fmla="*/ 15875 w 31"/>
                  <a:gd name="T17" fmla="*/ 0 h 34"/>
                  <a:gd name="T18" fmla="*/ 22225 w 31"/>
                  <a:gd name="T19" fmla="*/ 0 h 34"/>
                  <a:gd name="T20" fmla="*/ 26987 w 31"/>
                  <a:gd name="T21" fmla="*/ 0 h 34"/>
                  <a:gd name="T22" fmla="*/ 31750 w 31"/>
                  <a:gd name="T23" fmla="*/ 0 h 34"/>
                  <a:gd name="T24" fmla="*/ 38100 w 31"/>
                  <a:gd name="T25" fmla="*/ 0 h 34"/>
                  <a:gd name="T26" fmla="*/ 38100 w 31"/>
                  <a:gd name="T27" fmla="*/ 4763 h 34"/>
                  <a:gd name="T28" fmla="*/ 42862 w 31"/>
                  <a:gd name="T29" fmla="*/ 11113 h 34"/>
                  <a:gd name="T30" fmla="*/ 42862 w 31"/>
                  <a:gd name="T31" fmla="*/ 11113 h 34"/>
                  <a:gd name="T32" fmla="*/ 42862 w 31"/>
                  <a:gd name="T33" fmla="*/ 15875 h 34"/>
                  <a:gd name="T34" fmla="*/ 49212 w 31"/>
                  <a:gd name="T35" fmla="*/ 20638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4"/>
                  <a:gd name="T56" fmla="*/ 31 w 31"/>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4" extrusionOk="0">
                    <a:moveTo>
                      <a:pt x="31" y="13"/>
                    </a:moveTo>
                    <a:lnTo>
                      <a:pt x="0" y="13"/>
                    </a:lnTo>
                    <a:lnTo>
                      <a:pt x="0" y="10"/>
                    </a:lnTo>
                    <a:lnTo>
                      <a:pt x="0" y="7"/>
                    </a:lnTo>
                    <a:lnTo>
                      <a:pt x="4" y="7"/>
                    </a:lnTo>
                    <a:lnTo>
                      <a:pt x="4" y="3"/>
                    </a:lnTo>
                    <a:lnTo>
                      <a:pt x="7" y="0"/>
                    </a:lnTo>
                    <a:lnTo>
                      <a:pt x="10" y="0"/>
                    </a:lnTo>
                    <a:lnTo>
                      <a:pt x="14" y="0"/>
                    </a:lnTo>
                    <a:lnTo>
                      <a:pt x="17" y="0"/>
                    </a:lnTo>
                    <a:lnTo>
                      <a:pt x="20" y="0"/>
                    </a:lnTo>
                    <a:lnTo>
                      <a:pt x="24" y="0"/>
                    </a:lnTo>
                    <a:lnTo>
                      <a:pt x="24" y="3"/>
                    </a:lnTo>
                    <a:lnTo>
                      <a:pt x="27" y="7"/>
                    </a:lnTo>
                    <a:lnTo>
                      <a:pt x="27" y="10"/>
                    </a:lnTo>
                    <a:lnTo>
                      <a:pt x="31" y="1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51" name="Shape 1662"/>
              <p:cNvSpPr>
                <a:spLocks/>
              </p:cNvSpPr>
              <p:nvPr/>
            </p:nvSpPr>
            <p:spPr bwMode="auto">
              <a:xfrm>
                <a:off x="4918075" y="3956050"/>
                <a:ext cx="49212" cy="52386"/>
              </a:xfrm>
              <a:custGeom>
                <a:avLst/>
                <a:gdLst>
                  <a:gd name="T0" fmla="*/ 49212 w 31"/>
                  <a:gd name="T1" fmla="*/ 20637 h 33"/>
                  <a:gd name="T2" fmla="*/ 0 w 31"/>
                  <a:gd name="T3" fmla="*/ 20637 h 33"/>
                  <a:gd name="T4" fmla="*/ 0 w 31"/>
                  <a:gd name="T5" fmla="*/ 15875 h 33"/>
                  <a:gd name="T6" fmla="*/ 0 w 31"/>
                  <a:gd name="T7" fmla="*/ 9525 h 33"/>
                  <a:gd name="T8" fmla="*/ 6350 w 31"/>
                  <a:gd name="T9" fmla="*/ 9525 h 33"/>
                  <a:gd name="T10" fmla="*/ 6350 w 31"/>
                  <a:gd name="T11" fmla="*/ 4762 h 33"/>
                  <a:gd name="T12" fmla="*/ 11112 w 31"/>
                  <a:gd name="T13" fmla="*/ 4762 h 33"/>
                  <a:gd name="T14" fmla="*/ 15875 w 31"/>
                  <a:gd name="T15" fmla="*/ 0 h 33"/>
                  <a:gd name="T16" fmla="*/ 15875 w 31"/>
                  <a:gd name="T17" fmla="*/ 0 h 33"/>
                  <a:gd name="T18" fmla="*/ 22225 w 31"/>
                  <a:gd name="T19" fmla="*/ 0 h 33"/>
                  <a:gd name="T20" fmla="*/ 26987 w 31"/>
                  <a:gd name="T21" fmla="*/ 0 h 33"/>
                  <a:gd name="T22" fmla="*/ 31750 w 31"/>
                  <a:gd name="T23" fmla="*/ 0 h 33"/>
                  <a:gd name="T24" fmla="*/ 38100 w 31"/>
                  <a:gd name="T25" fmla="*/ 4762 h 33"/>
                  <a:gd name="T26" fmla="*/ 38100 w 31"/>
                  <a:gd name="T27" fmla="*/ 4762 h 33"/>
                  <a:gd name="T28" fmla="*/ 42862 w 31"/>
                  <a:gd name="T29" fmla="*/ 9525 h 33"/>
                  <a:gd name="T30" fmla="*/ 42862 w 31"/>
                  <a:gd name="T31" fmla="*/ 9525 h 33"/>
                  <a:gd name="T32" fmla="*/ 42862 w 31"/>
                  <a:gd name="T33" fmla="*/ 15875 h 33"/>
                  <a:gd name="T34" fmla="*/ 49212 w 31"/>
                  <a:gd name="T35" fmla="*/ 20637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3"/>
                  <a:gd name="T56" fmla="*/ 31 w 31"/>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3" extrusionOk="0">
                    <a:moveTo>
                      <a:pt x="31" y="13"/>
                    </a:moveTo>
                    <a:lnTo>
                      <a:pt x="0" y="13"/>
                    </a:lnTo>
                    <a:lnTo>
                      <a:pt x="0" y="10"/>
                    </a:lnTo>
                    <a:lnTo>
                      <a:pt x="0" y="6"/>
                    </a:lnTo>
                    <a:lnTo>
                      <a:pt x="4" y="6"/>
                    </a:lnTo>
                    <a:lnTo>
                      <a:pt x="4" y="3"/>
                    </a:lnTo>
                    <a:lnTo>
                      <a:pt x="7" y="3"/>
                    </a:lnTo>
                    <a:lnTo>
                      <a:pt x="10" y="0"/>
                    </a:lnTo>
                    <a:lnTo>
                      <a:pt x="14" y="0"/>
                    </a:lnTo>
                    <a:lnTo>
                      <a:pt x="17" y="0"/>
                    </a:lnTo>
                    <a:lnTo>
                      <a:pt x="20" y="0"/>
                    </a:lnTo>
                    <a:lnTo>
                      <a:pt x="24" y="3"/>
                    </a:lnTo>
                    <a:lnTo>
                      <a:pt x="27" y="6"/>
                    </a:lnTo>
                    <a:lnTo>
                      <a:pt x="27" y="10"/>
                    </a:lnTo>
                    <a:lnTo>
                      <a:pt x="31" y="1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52" name="Shape 1663"/>
              <p:cNvSpPr>
                <a:spLocks/>
              </p:cNvSpPr>
              <p:nvPr/>
            </p:nvSpPr>
            <p:spPr bwMode="auto">
              <a:xfrm>
                <a:off x="4918075" y="3965575"/>
                <a:ext cx="49212" cy="58736"/>
              </a:xfrm>
              <a:custGeom>
                <a:avLst/>
                <a:gdLst>
                  <a:gd name="T0" fmla="*/ 49212 w 31"/>
                  <a:gd name="T1" fmla="*/ 22224 h 37"/>
                  <a:gd name="T2" fmla="*/ 0 w 31"/>
                  <a:gd name="T3" fmla="*/ 22224 h 37"/>
                  <a:gd name="T4" fmla="*/ 0 w 31"/>
                  <a:gd name="T5" fmla="*/ 17462 h 37"/>
                  <a:gd name="T6" fmla="*/ 0 w 31"/>
                  <a:gd name="T7" fmla="*/ 11112 h 37"/>
                  <a:gd name="T8" fmla="*/ 6350 w 31"/>
                  <a:gd name="T9" fmla="*/ 11112 h 37"/>
                  <a:gd name="T10" fmla="*/ 6350 w 31"/>
                  <a:gd name="T11" fmla="*/ 6350 h 37"/>
                  <a:gd name="T12" fmla="*/ 11112 w 31"/>
                  <a:gd name="T13" fmla="*/ 6350 h 37"/>
                  <a:gd name="T14" fmla="*/ 15875 w 31"/>
                  <a:gd name="T15" fmla="*/ 0 h 37"/>
                  <a:gd name="T16" fmla="*/ 15875 w 31"/>
                  <a:gd name="T17" fmla="*/ 0 h 37"/>
                  <a:gd name="T18" fmla="*/ 22225 w 31"/>
                  <a:gd name="T19" fmla="*/ 0 h 37"/>
                  <a:gd name="T20" fmla="*/ 26987 w 31"/>
                  <a:gd name="T21" fmla="*/ 0 h 37"/>
                  <a:gd name="T22" fmla="*/ 31750 w 31"/>
                  <a:gd name="T23" fmla="*/ 0 h 37"/>
                  <a:gd name="T24" fmla="*/ 38100 w 31"/>
                  <a:gd name="T25" fmla="*/ 6350 h 37"/>
                  <a:gd name="T26" fmla="*/ 38100 w 31"/>
                  <a:gd name="T27" fmla="*/ 6350 h 37"/>
                  <a:gd name="T28" fmla="*/ 42862 w 31"/>
                  <a:gd name="T29" fmla="*/ 11112 h 37"/>
                  <a:gd name="T30" fmla="*/ 42862 w 31"/>
                  <a:gd name="T31" fmla="*/ 11112 h 37"/>
                  <a:gd name="T32" fmla="*/ 42862 w 31"/>
                  <a:gd name="T33" fmla="*/ 17462 h 37"/>
                  <a:gd name="T34" fmla="*/ 49212 w 31"/>
                  <a:gd name="T35" fmla="*/ 22224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31" y="14"/>
                    </a:moveTo>
                    <a:lnTo>
                      <a:pt x="0" y="14"/>
                    </a:lnTo>
                    <a:lnTo>
                      <a:pt x="0" y="11"/>
                    </a:lnTo>
                    <a:lnTo>
                      <a:pt x="0" y="7"/>
                    </a:lnTo>
                    <a:lnTo>
                      <a:pt x="4" y="7"/>
                    </a:lnTo>
                    <a:lnTo>
                      <a:pt x="4" y="4"/>
                    </a:lnTo>
                    <a:lnTo>
                      <a:pt x="7" y="4"/>
                    </a:lnTo>
                    <a:lnTo>
                      <a:pt x="10" y="0"/>
                    </a:lnTo>
                    <a:lnTo>
                      <a:pt x="14" y="0"/>
                    </a:lnTo>
                    <a:lnTo>
                      <a:pt x="17" y="0"/>
                    </a:lnTo>
                    <a:lnTo>
                      <a:pt x="20" y="0"/>
                    </a:lnTo>
                    <a:lnTo>
                      <a:pt x="24" y="4"/>
                    </a:lnTo>
                    <a:lnTo>
                      <a:pt x="27" y="7"/>
                    </a:lnTo>
                    <a:lnTo>
                      <a:pt x="27" y="11"/>
                    </a:lnTo>
                    <a:lnTo>
                      <a:pt x="31" y="1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53" name="Shape 1664"/>
              <p:cNvSpPr>
                <a:spLocks/>
              </p:cNvSpPr>
              <p:nvPr/>
            </p:nvSpPr>
            <p:spPr bwMode="auto">
              <a:xfrm>
                <a:off x="4918075" y="3976687"/>
                <a:ext cx="49212" cy="58736"/>
              </a:xfrm>
              <a:custGeom>
                <a:avLst/>
                <a:gdLst>
                  <a:gd name="T0" fmla="*/ 49212 w 31"/>
                  <a:gd name="T1" fmla="*/ 22224 h 37"/>
                  <a:gd name="T2" fmla="*/ 0 w 31"/>
                  <a:gd name="T3" fmla="*/ 22224 h 37"/>
                  <a:gd name="T4" fmla="*/ 0 w 31"/>
                  <a:gd name="T5" fmla="*/ 22224 h 37"/>
                  <a:gd name="T6" fmla="*/ 0 w 31"/>
                  <a:gd name="T7" fmla="*/ 15875 h 37"/>
                  <a:gd name="T8" fmla="*/ 6350 w 31"/>
                  <a:gd name="T9" fmla="*/ 11112 h 37"/>
                  <a:gd name="T10" fmla="*/ 6350 w 31"/>
                  <a:gd name="T11" fmla="*/ 11112 h 37"/>
                  <a:gd name="T12" fmla="*/ 11112 w 31"/>
                  <a:gd name="T13" fmla="*/ 6350 h 37"/>
                  <a:gd name="T14" fmla="*/ 15875 w 31"/>
                  <a:gd name="T15" fmla="*/ 6350 h 37"/>
                  <a:gd name="T16" fmla="*/ 15875 w 31"/>
                  <a:gd name="T17" fmla="*/ 0 h 37"/>
                  <a:gd name="T18" fmla="*/ 22225 w 31"/>
                  <a:gd name="T19" fmla="*/ 0 h 37"/>
                  <a:gd name="T20" fmla="*/ 26987 w 31"/>
                  <a:gd name="T21" fmla="*/ 0 h 37"/>
                  <a:gd name="T22" fmla="*/ 31750 w 31"/>
                  <a:gd name="T23" fmla="*/ 6350 h 37"/>
                  <a:gd name="T24" fmla="*/ 38100 w 31"/>
                  <a:gd name="T25" fmla="*/ 6350 h 37"/>
                  <a:gd name="T26" fmla="*/ 38100 w 31"/>
                  <a:gd name="T27" fmla="*/ 11112 h 37"/>
                  <a:gd name="T28" fmla="*/ 42862 w 31"/>
                  <a:gd name="T29" fmla="*/ 11112 h 37"/>
                  <a:gd name="T30" fmla="*/ 42862 w 31"/>
                  <a:gd name="T31" fmla="*/ 15875 h 37"/>
                  <a:gd name="T32" fmla="*/ 42862 w 31"/>
                  <a:gd name="T33" fmla="*/ 22224 h 37"/>
                  <a:gd name="T34" fmla="*/ 49212 w 31"/>
                  <a:gd name="T35" fmla="*/ 22224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31" y="14"/>
                    </a:moveTo>
                    <a:lnTo>
                      <a:pt x="0" y="14"/>
                    </a:lnTo>
                    <a:lnTo>
                      <a:pt x="0" y="10"/>
                    </a:lnTo>
                    <a:lnTo>
                      <a:pt x="4" y="7"/>
                    </a:lnTo>
                    <a:lnTo>
                      <a:pt x="7" y="4"/>
                    </a:lnTo>
                    <a:lnTo>
                      <a:pt x="10" y="4"/>
                    </a:lnTo>
                    <a:lnTo>
                      <a:pt x="10" y="0"/>
                    </a:lnTo>
                    <a:lnTo>
                      <a:pt x="14" y="0"/>
                    </a:lnTo>
                    <a:lnTo>
                      <a:pt x="17" y="0"/>
                    </a:lnTo>
                    <a:lnTo>
                      <a:pt x="20" y="4"/>
                    </a:lnTo>
                    <a:lnTo>
                      <a:pt x="24" y="4"/>
                    </a:lnTo>
                    <a:lnTo>
                      <a:pt x="24" y="7"/>
                    </a:lnTo>
                    <a:lnTo>
                      <a:pt x="27" y="7"/>
                    </a:lnTo>
                    <a:lnTo>
                      <a:pt x="27" y="10"/>
                    </a:lnTo>
                    <a:lnTo>
                      <a:pt x="27" y="14"/>
                    </a:lnTo>
                    <a:lnTo>
                      <a:pt x="31" y="1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54" name="Shape 1665"/>
              <p:cNvSpPr>
                <a:spLocks/>
              </p:cNvSpPr>
              <p:nvPr/>
            </p:nvSpPr>
            <p:spPr bwMode="auto">
              <a:xfrm>
                <a:off x="4918075" y="3987800"/>
                <a:ext cx="49212" cy="58736"/>
              </a:xfrm>
              <a:custGeom>
                <a:avLst/>
                <a:gdLst>
                  <a:gd name="T0" fmla="*/ 49212 w 31"/>
                  <a:gd name="T1" fmla="*/ 26987 h 37"/>
                  <a:gd name="T2" fmla="*/ 0 w 31"/>
                  <a:gd name="T3" fmla="*/ 26987 h 37"/>
                  <a:gd name="T4" fmla="*/ 0 w 31"/>
                  <a:gd name="T5" fmla="*/ 20637 h 37"/>
                  <a:gd name="T6" fmla="*/ 0 w 31"/>
                  <a:gd name="T7" fmla="*/ 15875 h 37"/>
                  <a:gd name="T8" fmla="*/ 6350 w 31"/>
                  <a:gd name="T9" fmla="*/ 11112 h 37"/>
                  <a:gd name="T10" fmla="*/ 6350 w 31"/>
                  <a:gd name="T11" fmla="*/ 11112 h 37"/>
                  <a:gd name="T12" fmla="*/ 11112 w 31"/>
                  <a:gd name="T13" fmla="*/ 4762 h 37"/>
                  <a:gd name="T14" fmla="*/ 15875 w 31"/>
                  <a:gd name="T15" fmla="*/ 4762 h 37"/>
                  <a:gd name="T16" fmla="*/ 15875 w 31"/>
                  <a:gd name="T17" fmla="*/ 4762 h 37"/>
                  <a:gd name="T18" fmla="*/ 22225 w 31"/>
                  <a:gd name="T19" fmla="*/ 0 h 37"/>
                  <a:gd name="T20" fmla="*/ 26987 w 31"/>
                  <a:gd name="T21" fmla="*/ 4762 h 37"/>
                  <a:gd name="T22" fmla="*/ 31750 w 31"/>
                  <a:gd name="T23" fmla="*/ 4762 h 37"/>
                  <a:gd name="T24" fmla="*/ 38100 w 31"/>
                  <a:gd name="T25" fmla="*/ 4762 h 37"/>
                  <a:gd name="T26" fmla="*/ 38100 w 31"/>
                  <a:gd name="T27" fmla="*/ 11112 h 37"/>
                  <a:gd name="T28" fmla="*/ 42862 w 31"/>
                  <a:gd name="T29" fmla="*/ 11112 h 37"/>
                  <a:gd name="T30" fmla="*/ 42862 w 31"/>
                  <a:gd name="T31" fmla="*/ 15875 h 37"/>
                  <a:gd name="T32" fmla="*/ 42862 w 31"/>
                  <a:gd name="T33" fmla="*/ 20637 h 37"/>
                  <a:gd name="T34" fmla="*/ 49212 w 31"/>
                  <a:gd name="T35" fmla="*/ 26987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31" y="17"/>
                    </a:moveTo>
                    <a:lnTo>
                      <a:pt x="0" y="17"/>
                    </a:lnTo>
                    <a:lnTo>
                      <a:pt x="0" y="13"/>
                    </a:lnTo>
                    <a:lnTo>
                      <a:pt x="0" y="10"/>
                    </a:lnTo>
                    <a:lnTo>
                      <a:pt x="4" y="7"/>
                    </a:lnTo>
                    <a:lnTo>
                      <a:pt x="7" y="3"/>
                    </a:lnTo>
                    <a:lnTo>
                      <a:pt x="10" y="3"/>
                    </a:lnTo>
                    <a:lnTo>
                      <a:pt x="14" y="0"/>
                    </a:lnTo>
                    <a:lnTo>
                      <a:pt x="17" y="3"/>
                    </a:lnTo>
                    <a:lnTo>
                      <a:pt x="20" y="3"/>
                    </a:lnTo>
                    <a:lnTo>
                      <a:pt x="24" y="3"/>
                    </a:lnTo>
                    <a:lnTo>
                      <a:pt x="24" y="7"/>
                    </a:lnTo>
                    <a:lnTo>
                      <a:pt x="27" y="7"/>
                    </a:lnTo>
                    <a:lnTo>
                      <a:pt x="27" y="10"/>
                    </a:lnTo>
                    <a:lnTo>
                      <a:pt x="27" y="13"/>
                    </a:lnTo>
                    <a:lnTo>
                      <a:pt x="31" y="1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55" name="Shape 1666"/>
              <p:cNvSpPr>
                <a:spLocks/>
              </p:cNvSpPr>
              <p:nvPr/>
            </p:nvSpPr>
            <p:spPr bwMode="auto">
              <a:xfrm>
                <a:off x="4918075" y="4003675"/>
                <a:ext cx="49212" cy="53975"/>
              </a:xfrm>
              <a:custGeom>
                <a:avLst/>
                <a:gdLst>
                  <a:gd name="T0" fmla="*/ 49212 w 31"/>
                  <a:gd name="T1" fmla="*/ 20638 h 34"/>
                  <a:gd name="T2" fmla="*/ 0 w 31"/>
                  <a:gd name="T3" fmla="*/ 20638 h 34"/>
                  <a:gd name="T4" fmla="*/ 0 w 31"/>
                  <a:gd name="T5" fmla="*/ 15875 h 34"/>
                  <a:gd name="T6" fmla="*/ 0 w 31"/>
                  <a:gd name="T7" fmla="*/ 11113 h 34"/>
                  <a:gd name="T8" fmla="*/ 6350 w 31"/>
                  <a:gd name="T9" fmla="*/ 4763 h 34"/>
                  <a:gd name="T10" fmla="*/ 6350 w 31"/>
                  <a:gd name="T11" fmla="*/ 4763 h 34"/>
                  <a:gd name="T12" fmla="*/ 11112 w 31"/>
                  <a:gd name="T13" fmla="*/ 0 h 34"/>
                  <a:gd name="T14" fmla="*/ 15875 w 31"/>
                  <a:gd name="T15" fmla="*/ 0 h 34"/>
                  <a:gd name="T16" fmla="*/ 15875 w 31"/>
                  <a:gd name="T17" fmla="*/ 0 h 34"/>
                  <a:gd name="T18" fmla="*/ 22225 w 31"/>
                  <a:gd name="T19" fmla="*/ 0 h 34"/>
                  <a:gd name="T20" fmla="*/ 26987 w 31"/>
                  <a:gd name="T21" fmla="*/ 0 h 34"/>
                  <a:gd name="T22" fmla="*/ 31750 w 31"/>
                  <a:gd name="T23" fmla="*/ 0 h 34"/>
                  <a:gd name="T24" fmla="*/ 38100 w 31"/>
                  <a:gd name="T25" fmla="*/ 0 h 34"/>
                  <a:gd name="T26" fmla="*/ 38100 w 31"/>
                  <a:gd name="T27" fmla="*/ 4763 h 34"/>
                  <a:gd name="T28" fmla="*/ 42862 w 31"/>
                  <a:gd name="T29" fmla="*/ 4763 h 34"/>
                  <a:gd name="T30" fmla="*/ 42862 w 31"/>
                  <a:gd name="T31" fmla="*/ 11113 h 34"/>
                  <a:gd name="T32" fmla="*/ 42862 w 31"/>
                  <a:gd name="T33" fmla="*/ 15875 h 34"/>
                  <a:gd name="T34" fmla="*/ 49212 w 31"/>
                  <a:gd name="T35" fmla="*/ 20638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4"/>
                  <a:gd name="T56" fmla="*/ 31 w 31"/>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4" extrusionOk="0">
                    <a:moveTo>
                      <a:pt x="31" y="13"/>
                    </a:moveTo>
                    <a:lnTo>
                      <a:pt x="0" y="13"/>
                    </a:lnTo>
                    <a:lnTo>
                      <a:pt x="0" y="10"/>
                    </a:lnTo>
                    <a:lnTo>
                      <a:pt x="0" y="7"/>
                    </a:lnTo>
                    <a:lnTo>
                      <a:pt x="4" y="3"/>
                    </a:lnTo>
                    <a:lnTo>
                      <a:pt x="7" y="0"/>
                    </a:lnTo>
                    <a:lnTo>
                      <a:pt x="10" y="0"/>
                    </a:lnTo>
                    <a:lnTo>
                      <a:pt x="14" y="0"/>
                    </a:lnTo>
                    <a:lnTo>
                      <a:pt x="17" y="0"/>
                    </a:lnTo>
                    <a:lnTo>
                      <a:pt x="20" y="0"/>
                    </a:lnTo>
                    <a:lnTo>
                      <a:pt x="24" y="0"/>
                    </a:lnTo>
                    <a:lnTo>
                      <a:pt x="24" y="3"/>
                    </a:lnTo>
                    <a:lnTo>
                      <a:pt x="27" y="3"/>
                    </a:lnTo>
                    <a:lnTo>
                      <a:pt x="27" y="7"/>
                    </a:lnTo>
                    <a:lnTo>
                      <a:pt x="27" y="10"/>
                    </a:lnTo>
                    <a:lnTo>
                      <a:pt x="31" y="1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56" name="Shape 1667"/>
              <p:cNvSpPr>
                <a:spLocks/>
              </p:cNvSpPr>
              <p:nvPr/>
            </p:nvSpPr>
            <p:spPr bwMode="auto">
              <a:xfrm>
                <a:off x="4918075" y="4014787"/>
                <a:ext cx="49212" cy="52386"/>
              </a:xfrm>
              <a:custGeom>
                <a:avLst/>
                <a:gdLst>
                  <a:gd name="T0" fmla="*/ 49212 w 31"/>
                  <a:gd name="T1" fmla="*/ 20637 h 33"/>
                  <a:gd name="T2" fmla="*/ 0 w 31"/>
                  <a:gd name="T3" fmla="*/ 20637 h 33"/>
                  <a:gd name="T4" fmla="*/ 0 w 31"/>
                  <a:gd name="T5" fmla="*/ 15875 h 33"/>
                  <a:gd name="T6" fmla="*/ 0 w 31"/>
                  <a:gd name="T7" fmla="*/ 9525 h 33"/>
                  <a:gd name="T8" fmla="*/ 6350 w 31"/>
                  <a:gd name="T9" fmla="*/ 9525 h 33"/>
                  <a:gd name="T10" fmla="*/ 6350 w 31"/>
                  <a:gd name="T11" fmla="*/ 4762 h 33"/>
                  <a:gd name="T12" fmla="*/ 11112 w 31"/>
                  <a:gd name="T13" fmla="*/ 4762 h 33"/>
                  <a:gd name="T14" fmla="*/ 15875 w 31"/>
                  <a:gd name="T15" fmla="*/ 0 h 33"/>
                  <a:gd name="T16" fmla="*/ 15875 w 31"/>
                  <a:gd name="T17" fmla="*/ 0 h 33"/>
                  <a:gd name="T18" fmla="*/ 22225 w 31"/>
                  <a:gd name="T19" fmla="*/ 0 h 33"/>
                  <a:gd name="T20" fmla="*/ 26987 w 31"/>
                  <a:gd name="T21" fmla="*/ 0 h 33"/>
                  <a:gd name="T22" fmla="*/ 31750 w 31"/>
                  <a:gd name="T23" fmla="*/ 0 h 33"/>
                  <a:gd name="T24" fmla="*/ 38100 w 31"/>
                  <a:gd name="T25" fmla="*/ 4762 h 33"/>
                  <a:gd name="T26" fmla="*/ 38100 w 31"/>
                  <a:gd name="T27" fmla="*/ 4762 h 33"/>
                  <a:gd name="T28" fmla="*/ 42862 w 31"/>
                  <a:gd name="T29" fmla="*/ 9525 h 33"/>
                  <a:gd name="T30" fmla="*/ 42862 w 31"/>
                  <a:gd name="T31" fmla="*/ 9525 h 33"/>
                  <a:gd name="T32" fmla="*/ 42862 w 31"/>
                  <a:gd name="T33" fmla="*/ 15875 h 33"/>
                  <a:gd name="T34" fmla="*/ 49212 w 31"/>
                  <a:gd name="T35" fmla="*/ 20637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3"/>
                  <a:gd name="T56" fmla="*/ 31 w 31"/>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3" extrusionOk="0">
                    <a:moveTo>
                      <a:pt x="31" y="13"/>
                    </a:moveTo>
                    <a:lnTo>
                      <a:pt x="0" y="13"/>
                    </a:lnTo>
                    <a:lnTo>
                      <a:pt x="0" y="10"/>
                    </a:lnTo>
                    <a:lnTo>
                      <a:pt x="0" y="6"/>
                    </a:lnTo>
                    <a:lnTo>
                      <a:pt x="4" y="6"/>
                    </a:lnTo>
                    <a:lnTo>
                      <a:pt x="4" y="3"/>
                    </a:lnTo>
                    <a:lnTo>
                      <a:pt x="7" y="3"/>
                    </a:lnTo>
                    <a:lnTo>
                      <a:pt x="10" y="0"/>
                    </a:lnTo>
                    <a:lnTo>
                      <a:pt x="14" y="0"/>
                    </a:lnTo>
                    <a:lnTo>
                      <a:pt x="17" y="0"/>
                    </a:lnTo>
                    <a:lnTo>
                      <a:pt x="20" y="0"/>
                    </a:lnTo>
                    <a:lnTo>
                      <a:pt x="24" y="3"/>
                    </a:lnTo>
                    <a:lnTo>
                      <a:pt x="27" y="6"/>
                    </a:lnTo>
                    <a:lnTo>
                      <a:pt x="27" y="10"/>
                    </a:lnTo>
                    <a:lnTo>
                      <a:pt x="31" y="1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57" name="Shape 1668"/>
              <p:cNvSpPr>
                <a:spLocks/>
              </p:cNvSpPr>
              <p:nvPr/>
            </p:nvSpPr>
            <p:spPr bwMode="auto">
              <a:xfrm>
                <a:off x="4918075" y="4024312"/>
                <a:ext cx="49212" cy="53975"/>
              </a:xfrm>
              <a:custGeom>
                <a:avLst/>
                <a:gdLst>
                  <a:gd name="T0" fmla="*/ 49212 w 31"/>
                  <a:gd name="T1" fmla="*/ 22225 h 34"/>
                  <a:gd name="T2" fmla="*/ 0 w 31"/>
                  <a:gd name="T3" fmla="*/ 22225 h 34"/>
                  <a:gd name="T4" fmla="*/ 0 w 31"/>
                  <a:gd name="T5" fmla="*/ 17463 h 34"/>
                  <a:gd name="T6" fmla="*/ 0 w 31"/>
                  <a:gd name="T7" fmla="*/ 17463 h 34"/>
                  <a:gd name="T8" fmla="*/ 6350 w 31"/>
                  <a:gd name="T9" fmla="*/ 11113 h 34"/>
                  <a:gd name="T10" fmla="*/ 6350 w 31"/>
                  <a:gd name="T11" fmla="*/ 6350 h 34"/>
                  <a:gd name="T12" fmla="*/ 11112 w 31"/>
                  <a:gd name="T13" fmla="*/ 6350 h 34"/>
                  <a:gd name="T14" fmla="*/ 15875 w 31"/>
                  <a:gd name="T15" fmla="*/ 0 h 34"/>
                  <a:gd name="T16" fmla="*/ 15875 w 31"/>
                  <a:gd name="T17" fmla="*/ 0 h 34"/>
                  <a:gd name="T18" fmla="*/ 22225 w 31"/>
                  <a:gd name="T19" fmla="*/ 0 h 34"/>
                  <a:gd name="T20" fmla="*/ 26987 w 31"/>
                  <a:gd name="T21" fmla="*/ 0 h 34"/>
                  <a:gd name="T22" fmla="*/ 31750 w 31"/>
                  <a:gd name="T23" fmla="*/ 0 h 34"/>
                  <a:gd name="T24" fmla="*/ 38100 w 31"/>
                  <a:gd name="T25" fmla="*/ 6350 h 34"/>
                  <a:gd name="T26" fmla="*/ 38100 w 31"/>
                  <a:gd name="T27" fmla="*/ 6350 h 34"/>
                  <a:gd name="T28" fmla="*/ 42862 w 31"/>
                  <a:gd name="T29" fmla="*/ 11113 h 34"/>
                  <a:gd name="T30" fmla="*/ 42862 w 31"/>
                  <a:gd name="T31" fmla="*/ 17463 h 34"/>
                  <a:gd name="T32" fmla="*/ 42862 w 31"/>
                  <a:gd name="T33" fmla="*/ 17463 h 34"/>
                  <a:gd name="T34" fmla="*/ 49212 w 31"/>
                  <a:gd name="T35" fmla="*/ 22225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4"/>
                  <a:gd name="T56" fmla="*/ 31 w 31"/>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4" extrusionOk="0">
                    <a:moveTo>
                      <a:pt x="31" y="14"/>
                    </a:moveTo>
                    <a:lnTo>
                      <a:pt x="0" y="14"/>
                    </a:lnTo>
                    <a:lnTo>
                      <a:pt x="0" y="11"/>
                    </a:lnTo>
                    <a:lnTo>
                      <a:pt x="4" y="7"/>
                    </a:lnTo>
                    <a:lnTo>
                      <a:pt x="4" y="4"/>
                    </a:lnTo>
                    <a:lnTo>
                      <a:pt x="7" y="4"/>
                    </a:lnTo>
                    <a:lnTo>
                      <a:pt x="10" y="0"/>
                    </a:lnTo>
                    <a:lnTo>
                      <a:pt x="14" y="0"/>
                    </a:lnTo>
                    <a:lnTo>
                      <a:pt x="17" y="0"/>
                    </a:lnTo>
                    <a:lnTo>
                      <a:pt x="20" y="0"/>
                    </a:lnTo>
                    <a:lnTo>
                      <a:pt x="24" y="4"/>
                    </a:lnTo>
                    <a:lnTo>
                      <a:pt x="27" y="7"/>
                    </a:lnTo>
                    <a:lnTo>
                      <a:pt x="27" y="11"/>
                    </a:lnTo>
                    <a:lnTo>
                      <a:pt x="31" y="1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58" name="Shape 1669"/>
              <p:cNvSpPr>
                <a:spLocks/>
              </p:cNvSpPr>
              <p:nvPr/>
            </p:nvSpPr>
            <p:spPr bwMode="auto">
              <a:xfrm>
                <a:off x="4918075" y="4035425"/>
                <a:ext cx="49212" cy="58736"/>
              </a:xfrm>
              <a:custGeom>
                <a:avLst/>
                <a:gdLst>
                  <a:gd name="T0" fmla="*/ 49212 w 31"/>
                  <a:gd name="T1" fmla="*/ 22224 h 37"/>
                  <a:gd name="T2" fmla="*/ 0 w 31"/>
                  <a:gd name="T3" fmla="*/ 22224 h 37"/>
                  <a:gd name="T4" fmla="*/ 0 w 31"/>
                  <a:gd name="T5" fmla="*/ 15875 h 37"/>
                  <a:gd name="T6" fmla="*/ 0 w 31"/>
                  <a:gd name="T7" fmla="*/ 15875 h 37"/>
                  <a:gd name="T8" fmla="*/ 6350 w 31"/>
                  <a:gd name="T9" fmla="*/ 11112 h 37"/>
                  <a:gd name="T10" fmla="*/ 6350 w 31"/>
                  <a:gd name="T11" fmla="*/ 6350 h 37"/>
                  <a:gd name="T12" fmla="*/ 11112 w 31"/>
                  <a:gd name="T13" fmla="*/ 6350 h 37"/>
                  <a:gd name="T14" fmla="*/ 15875 w 31"/>
                  <a:gd name="T15" fmla="*/ 0 h 37"/>
                  <a:gd name="T16" fmla="*/ 15875 w 31"/>
                  <a:gd name="T17" fmla="*/ 0 h 37"/>
                  <a:gd name="T18" fmla="*/ 22225 w 31"/>
                  <a:gd name="T19" fmla="*/ 0 h 37"/>
                  <a:gd name="T20" fmla="*/ 26987 w 31"/>
                  <a:gd name="T21" fmla="*/ 0 h 37"/>
                  <a:gd name="T22" fmla="*/ 31750 w 31"/>
                  <a:gd name="T23" fmla="*/ 0 h 37"/>
                  <a:gd name="T24" fmla="*/ 38100 w 31"/>
                  <a:gd name="T25" fmla="*/ 6350 h 37"/>
                  <a:gd name="T26" fmla="*/ 38100 w 31"/>
                  <a:gd name="T27" fmla="*/ 6350 h 37"/>
                  <a:gd name="T28" fmla="*/ 42862 w 31"/>
                  <a:gd name="T29" fmla="*/ 11112 h 37"/>
                  <a:gd name="T30" fmla="*/ 42862 w 31"/>
                  <a:gd name="T31" fmla="*/ 15875 h 37"/>
                  <a:gd name="T32" fmla="*/ 42862 w 31"/>
                  <a:gd name="T33" fmla="*/ 15875 h 37"/>
                  <a:gd name="T34" fmla="*/ 49212 w 31"/>
                  <a:gd name="T35" fmla="*/ 22224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31" y="14"/>
                    </a:moveTo>
                    <a:lnTo>
                      <a:pt x="0" y="14"/>
                    </a:lnTo>
                    <a:lnTo>
                      <a:pt x="0" y="10"/>
                    </a:lnTo>
                    <a:lnTo>
                      <a:pt x="4" y="7"/>
                    </a:lnTo>
                    <a:lnTo>
                      <a:pt x="4" y="4"/>
                    </a:lnTo>
                    <a:lnTo>
                      <a:pt x="7" y="4"/>
                    </a:lnTo>
                    <a:lnTo>
                      <a:pt x="10" y="0"/>
                    </a:lnTo>
                    <a:lnTo>
                      <a:pt x="14" y="0"/>
                    </a:lnTo>
                    <a:lnTo>
                      <a:pt x="17" y="0"/>
                    </a:lnTo>
                    <a:lnTo>
                      <a:pt x="20" y="0"/>
                    </a:lnTo>
                    <a:lnTo>
                      <a:pt x="24" y="4"/>
                    </a:lnTo>
                    <a:lnTo>
                      <a:pt x="27" y="7"/>
                    </a:lnTo>
                    <a:lnTo>
                      <a:pt x="27" y="10"/>
                    </a:lnTo>
                    <a:lnTo>
                      <a:pt x="31" y="1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59" name="Shape 1670"/>
              <p:cNvSpPr>
                <a:spLocks/>
              </p:cNvSpPr>
              <p:nvPr/>
            </p:nvSpPr>
            <p:spPr bwMode="auto">
              <a:xfrm>
                <a:off x="4918075" y="4051300"/>
                <a:ext cx="49212" cy="53975"/>
              </a:xfrm>
              <a:custGeom>
                <a:avLst/>
                <a:gdLst>
                  <a:gd name="T0" fmla="*/ 49212 w 31"/>
                  <a:gd name="T1" fmla="*/ 22225 h 34"/>
                  <a:gd name="T2" fmla="*/ 0 w 31"/>
                  <a:gd name="T3" fmla="*/ 22225 h 34"/>
                  <a:gd name="T4" fmla="*/ 0 w 31"/>
                  <a:gd name="T5" fmla="*/ 15875 h 34"/>
                  <a:gd name="T6" fmla="*/ 0 w 31"/>
                  <a:gd name="T7" fmla="*/ 11113 h 34"/>
                  <a:gd name="T8" fmla="*/ 6350 w 31"/>
                  <a:gd name="T9" fmla="*/ 6350 h 34"/>
                  <a:gd name="T10" fmla="*/ 6350 w 31"/>
                  <a:gd name="T11" fmla="*/ 6350 h 34"/>
                  <a:gd name="T12" fmla="*/ 11112 w 31"/>
                  <a:gd name="T13" fmla="*/ 0 h 34"/>
                  <a:gd name="T14" fmla="*/ 15875 w 31"/>
                  <a:gd name="T15" fmla="*/ 0 h 34"/>
                  <a:gd name="T16" fmla="*/ 15875 w 31"/>
                  <a:gd name="T17" fmla="*/ 0 h 34"/>
                  <a:gd name="T18" fmla="*/ 22225 w 31"/>
                  <a:gd name="T19" fmla="*/ 0 h 34"/>
                  <a:gd name="T20" fmla="*/ 26987 w 31"/>
                  <a:gd name="T21" fmla="*/ 0 h 34"/>
                  <a:gd name="T22" fmla="*/ 31750 w 31"/>
                  <a:gd name="T23" fmla="*/ 0 h 34"/>
                  <a:gd name="T24" fmla="*/ 38100 w 31"/>
                  <a:gd name="T25" fmla="*/ 0 h 34"/>
                  <a:gd name="T26" fmla="*/ 38100 w 31"/>
                  <a:gd name="T27" fmla="*/ 6350 h 34"/>
                  <a:gd name="T28" fmla="*/ 42862 w 31"/>
                  <a:gd name="T29" fmla="*/ 6350 h 34"/>
                  <a:gd name="T30" fmla="*/ 42862 w 31"/>
                  <a:gd name="T31" fmla="*/ 11113 h 34"/>
                  <a:gd name="T32" fmla="*/ 42862 w 31"/>
                  <a:gd name="T33" fmla="*/ 15875 h 34"/>
                  <a:gd name="T34" fmla="*/ 49212 w 31"/>
                  <a:gd name="T35" fmla="*/ 22225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4"/>
                  <a:gd name="T56" fmla="*/ 31 w 31"/>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4" extrusionOk="0">
                    <a:moveTo>
                      <a:pt x="31" y="14"/>
                    </a:moveTo>
                    <a:lnTo>
                      <a:pt x="0" y="14"/>
                    </a:lnTo>
                    <a:lnTo>
                      <a:pt x="0" y="10"/>
                    </a:lnTo>
                    <a:lnTo>
                      <a:pt x="0" y="7"/>
                    </a:lnTo>
                    <a:lnTo>
                      <a:pt x="4" y="4"/>
                    </a:lnTo>
                    <a:lnTo>
                      <a:pt x="7" y="0"/>
                    </a:lnTo>
                    <a:lnTo>
                      <a:pt x="10" y="0"/>
                    </a:lnTo>
                    <a:lnTo>
                      <a:pt x="14" y="0"/>
                    </a:lnTo>
                    <a:lnTo>
                      <a:pt x="17" y="0"/>
                    </a:lnTo>
                    <a:lnTo>
                      <a:pt x="20" y="0"/>
                    </a:lnTo>
                    <a:lnTo>
                      <a:pt x="24" y="0"/>
                    </a:lnTo>
                    <a:lnTo>
                      <a:pt x="24" y="4"/>
                    </a:lnTo>
                    <a:lnTo>
                      <a:pt x="27" y="4"/>
                    </a:lnTo>
                    <a:lnTo>
                      <a:pt x="27" y="7"/>
                    </a:lnTo>
                    <a:lnTo>
                      <a:pt x="27" y="10"/>
                    </a:lnTo>
                    <a:lnTo>
                      <a:pt x="31" y="1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60" name="Shape 1671"/>
              <p:cNvSpPr>
                <a:spLocks/>
              </p:cNvSpPr>
              <p:nvPr/>
            </p:nvSpPr>
            <p:spPr bwMode="auto">
              <a:xfrm>
                <a:off x="4918075" y="4062412"/>
                <a:ext cx="49212" cy="53975"/>
              </a:xfrm>
              <a:custGeom>
                <a:avLst/>
                <a:gdLst>
                  <a:gd name="T0" fmla="*/ 49212 w 31"/>
                  <a:gd name="T1" fmla="*/ 20638 h 34"/>
                  <a:gd name="T2" fmla="*/ 0 w 31"/>
                  <a:gd name="T3" fmla="*/ 20638 h 34"/>
                  <a:gd name="T4" fmla="*/ 0 w 31"/>
                  <a:gd name="T5" fmla="*/ 15875 h 34"/>
                  <a:gd name="T6" fmla="*/ 0 w 31"/>
                  <a:gd name="T7" fmla="*/ 11113 h 34"/>
                  <a:gd name="T8" fmla="*/ 6350 w 31"/>
                  <a:gd name="T9" fmla="*/ 4763 h 34"/>
                  <a:gd name="T10" fmla="*/ 6350 w 31"/>
                  <a:gd name="T11" fmla="*/ 4763 h 34"/>
                  <a:gd name="T12" fmla="*/ 11112 w 31"/>
                  <a:gd name="T13" fmla="*/ 0 h 34"/>
                  <a:gd name="T14" fmla="*/ 15875 w 31"/>
                  <a:gd name="T15" fmla="*/ 0 h 34"/>
                  <a:gd name="T16" fmla="*/ 15875 w 31"/>
                  <a:gd name="T17" fmla="*/ 0 h 34"/>
                  <a:gd name="T18" fmla="*/ 22225 w 31"/>
                  <a:gd name="T19" fmla="*/ 0 h 34"/>
                  <a:gd name="T20" fmla="*/ 26987 w 31"/>
                  <a:gd name="T21" fmla="*/ 0 h 34"/>
                  <a:gd name="T22" fmla="*/ 31750 w 31"/>
                  <a:gd name="T23" fmla="*/ 0 h 34"/>
                  <a:gd name="T24" fmla="*/ 38100 w 31"/>
                  <a:gd name="T25" fmla="*/ 0 h 34"/>
                  <a:gd name="T26" fmla="*/ 38100 w 31"/>
                  <a:gd name="T27" fmla="*/ 4763 h 34"/>
                  <a:gd name="T28" fmla="*/ 42862 w 31"/>
                  <a:gd name="T29" fmla="*/ 4763 h 34"/>
                  <a:gd name="T30" fmla="*/ 42862 w 31"/>
                  <a:gd name="T31" fmla="*/ 11113 h 34"/>
                  <a:gd name="T32" fmla="*/ 42862 w 31"/>
                  <a:gd name="T33" fmla="*/ 15875 h 34"/>
                  <a:gd name="T34" fmla="*/ 49212 w 31"/>
                  <a:gd name="T35" fmla="*/ 20638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4"/>
                  <a:gd name="T56" fmla="*/ 31 w 31"/>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4" extrusionOk="0">
                    <a:moveTo>
                      <a:pt x="31" y="13"/>
                    </a:moveTo>
                    <a:lnTo>
                      <a:pt x="0" y="13"/>
                    </a:lnTo>
                    <a:lnTo>
                      <a:pt x="0" y="10"/>
                    </a:lnTo>
                    <a:lnTo>
                      <a:pt x="0" y="7"/>
                    </a:lnTo>
                    <a:lnTo>
                      <a:pt x="4" y="3"/>
                    </a:lnTo>
                    <a:lnTo>
                      <a:pt x="7" y="0"/>
                    </a:lnTo>
                    <a:lnTo>
                      <a:pt x="10" y="0"/>
                    </a:lnTo>
                    <a:lnTo>
                      <a:pt x="14" y="0"/>
                    </a:lnTo>
                    <a:lnTo>
                      <a:pt x="17" y="0"/>
                    </a:lnTo>
                    <a:lnTo>
                      <a:pt x="20" y="0"/>
                    </a:lnTo>
                    <a:lnTo>
                      <a:pt x="24" y="0"/>
                    </a:lnTo>
                    <a:lnTo>
                      <a:pt x="24" y="3"/>
                    </a:lnTo>
                    <a:lnTo>
                      <a:pt x="27" y="3"/>
                    </a:lnTo>
                    <a:lnTo>
                      <a:pt x="27" y="7"/>
                    </a:lnTo>
                    <a:lnTo>
                      <a:pt x="27" y="10"/>
                    </a:lnTo>
                    <a:lnTo>
                      <a:pt x="31" y="1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61" name="Shape 1672"/>
              <p:cNvSpPr>
                <a:spLocks/>
              </p:cNvSpPr>
              <p:nvPr/>
            </p:nvSpPr>
            <p:spPr bwMode="auto">
              <a:xfrm>
                <a:off x="4918075" y="4073525"/>
                <a:ext cx="49212" cy="52386"/>
              </a:xfrm>
              <a:custGeom>
                <a:avLst/>
                <a:gdLst>
                  <a:gd name="T0" fmla="*/ 49212 w 31"/>
                  <a:gd name="T1" fmla="*/ 20637 h 33"/>
                  <a:gd name="T2" fmla="*/ 0 w 31"/>
                  <a:gd name="T3" fmla="*/ 20637 h 33"/>
                  <a:gd name="T4" fmla="*/ 0 w 31"/>
                  <a:gd name="T5" fmla="*/ 15875 h 33"/>
                  <a:gd name="T6" fmla="*/ 0 w 31"/>
                  <a:gd name="T7" fmla="*/ 9525 h 33"/>
                  <a:gd name="T8" fmla="*/ 6350 w 31"/>
                  <a:gd name="T9" fmla="*/ 9525 h 33"/>
                  <a:gd name="T10" fmla="*/ 6350 w 31"/>
                  <a:gd name="T11" fmla="*/ 4762 h 33"/>
                  <a:gd name="T12" fmla="*/ 11112 w 31"/>
                  <a:gd name="T13" fmla="*/ 0 h 33"/>
                  <a:gd name="T14" fmla="*/ 15875 w 31"/>
                  <a:gd name="T15" fmla="*/ 0 h 33"/>
                  <a:gd name="T16" fmla="*/ 15875 w 31"/>
                  <a:gd name="T17" fmla="*/ 0 h 33"/>
                  <a:gd name="T18" fmla="*/ 22225 w 31"/>
                  <a:gd name="T19" fmla="*/ 0 h 33"/>
                  <a:gd name="T20" fmla="*/ 26987 w 31"/>
                  <a:gd name="T21" fmla="*/ 0 h 33"/>
                  <a:gd name="T22" fmla="*/ 31750 w 31"/>
                  <a:gd name="T23" fmla="*/ 0 h 33"/>
                  <a:gd name="T24" fmla="*/ 38100 w 31"/>
                  <a:gd name="T25" fmla="*/ 0 h 33"/>
                  <a:gd name="T26" fmla="*/ 38100 w 31"/>
                  <a:gd name="T27" fmla="*/ 4762 h 33"/>
                  <a:gd name="T28" fmla="*/ 42862 w 31"/>
                  <a:gd name="T29" fmla="*/ 9525 h 33"/>
                  <a:gd name="T30" fmla="*/ 42862 w 31"/>
                  <a:gd name="T31" fmla="*/ 9525 h 33"/>
                  <a:gd name="T32" fmla="*/ 42862 w 31"/>
                  <a:gd name="T33" fmla="*/ 15875 h 33"/>
                  <a:gd name="T34" fmla="*/ 49212 w 31"/>
                  <a:gd name="T35" fmla="*/ 20637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3"/>
                  <a:gd name="T56" fmla="*/ 31 w 31"/>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3" extrusionOk="0">
                    <a:moveTo>
                      <a:pt x="31" y="13"/>
                    </a:moveTo>
                    <a:lnTo>
                      <a:pt x="0" y="13"/>
                    </a:lnTo>
                    <a:lnTo>
                      <a:pt x="0" y="10"/>
                    </a:lnTo>
                    <a:lnTo>
                      <a:pt x="0" y="6"/>
                    </a:lnTo>
                    <a:lnTo>
                      <a:pt x="4" y="6"/>
                    </a:lnTo>
                    <a:lnTo>
                      <a:pt x="4" y="3"/>
                    </a:lnTo>
                    <a:lnTo>
                      <a:pt x="7" y="0"/>
                    </a:lnTo>
                    <a:lnTo>
                      <a:pt x="10" y="0"/>
                    </a:lnTo>
                    <a:lnTo>
                      <a:pt x="14" y="0"/>
                    </a:lnTo>
                    <a:lnTo>
                      <a:pt x="17" y="0"/>
                    </a:lnTo>
                    <a:lnTo>
                      <a:pt x="20" y="0"/>
                    </a:lnTo>
                    <a:lnTo>
                      <a:pt x="24" y="0"/>
                    </a:lnTo>
                    <a:lnTo>
                      <a:pt x="24" y="3"/>
                    </a:lnTo>
                    <a:lnTo>
                      <a:pt x="27" y="6"/>
                    </a:lnTo>
                    <a:lnTo>
                      <a:pt x="27" y="10"/>
                    </a:lnTo>
                    <a:lnTo>
                      <a:pt x="31" y="1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62" name="Shape 1673"/>
              <p:cNvSpPr>
                <a:spLocks/>
              </p:cNvSpPr>
              <p:nvPr/>
            </p:nvSpPr>
            <p:spPr bwMode="auto">
              <a:xfrm>
                <a:off x="4918075" y="4083050"/>
                <a:ext cx="49212" cy="60325"/>
              </a:xfrm>
              <a:custGeom>
                <a:avLst/>
                <a:gdLst>
                  <a:gd name="T0" fmla="*/ 49212 w 31"/>
                  <a:gd name="T1" fmla="*/ 22225 h 38"/>
                  <a:gd name="T2" fmla="*/ 0 w 31"/>
                  <a:gd name="T3" fmla="*/ 22225 h 38"/>
                  <a:gd name="T4" fmla="*/ 0 w 31"/>
                  <a:gd name="T5" fmla="*/ 17463 h 38"/>
                  <a:gd name="T6" fmla="*/ 0 w 31"/>
                  <a:gd name="T7" fmla="*/ 11113 h 38"/>
                  <a:gd name="T8" fmla="*/ 6350 w 31"/>
                  <a:gd name="T9" fmla="*/ 11113 h 38"/>
                  <a:gd name="T10" fmla="*/ 6350 w 31"/>
                  <a:gd name="T11" fmla="*/ 6350 h 38"/>
                  <a:gd name="T12" fmla="*/ 11112 w 31"/>
                  <a:gd name="T13" fmla="*/ 6350 h 38"/>
                  <a:gd name="T14" fmla="*/ 15875 w 31"/>
                  <a:gd name="T15" fmla="*/ 0 h 38"/>
                  <a:gd name="T16" fmla="*/ 15875 w 31"/>
                  <a:gd name="T17" fmla="*/ 0 h 38"/>
                  <a:gd name="T18" fmla="*/ 22225 w 31"/>
                  <a:gd name="T19" fmla="*/ 0 h 38"/>
                  <a:gd name="T20" fmla="*/ 26987 w 31"/>
                  <a:gd name="T21" fmla="*/ 0 h 38"/>
                  <a:gd name="T22" fmla="*/ 31750 w 31"/>
                  <a:gd name="T23" fmla="*/ 0 h 38"/>
                  <a:gd name="T24" fmla="*/ 38100 w 31"/>
                  <a:gd name="T25" fmla="*/ 6350 h 38"/>
                  <a:gd name="T26" fmla="*/ 38100 w 31"/>
                  <a:gd name="T27" fmla="*/ 6350 h 38"/>
                  <a:gd name="T28" fmla="*/ 42862 w 31"/>
                  <a:gd name="T29" fmla="*/ 11113 h 38"/>
                  <a:gd name="T30" fmla="*/ 42862 w 31"/>
                  <a:gd name="T31" fmla="*/ 11113 h 38"/>
                  <a:gd name="T32" fmla="*/ 42862 w 31"/>
                  <a:gd name="T33" fmla="*/ 17463 h 38"/>
                  <a:gd name="T34" fmla="*/ 49212 w 31"/>
                  <a:gd name="T35" fmla="*/ 22225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8"/>
                  <a:gd name="T56" fmla="*/ 31 w 31"/>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8" extrusionOk="0">
                    <a:moveTo>
                      <a:pt x="31" y="14"/>
                    </a:moveTo>
                    <a:lnTo>
                      <a:pt x="0" y="14"/>
                    </a:lnTo>
                    <a:lnTo>
                      <a:pt x="0" y="11"/>
                    </a:lnTo>
                    <a:lnTo>
                      <a:pt x="0" y="7"/>
                    </a:lnTo>
                    <a:lnTo>
                      <a:pt x="4" y="7"/>
                    </a:lnTo>
                    <a:lnTo>
                      <a:pt x="4" y="4"/>
                    </a:lnTo>
                    <a:lnTo>
                      <a:pt x="7" y="4"/>
                    </a:lnTo>
                    <a:lnTo>
                      <a:pt x="10" y="0"/>
                    </a:lnTo>
                    <a:lnTo>
                      <a:pt x="14" y="0"/>
                    </a:lnTo>
                    <a:lnTo>
                      <a:pt x="17" y="0"/>
                    </a:lnTo>
                    <a:lnTo>
                      <a:pt x="20" y="0"/>
                    </a:lnTo>
                    <a:lnTo>
                      <a:pt x="24" y="4"/>
                    </a:lnTo>
                    <a:lnTo>
                      <a:pt x="27" y="7"/>
                    </a:lnTo>
                    <a:lnTo>
                      <a:pt x="27" y="11"/>
                    </a:lnTo>
                    <a:lnTo>
                      <a:pt x="31" y="1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63" name="Shape 1674"/>
              <p:cNvSpPr>
                <a:spLocks/>
              </p:cNvSpPr>
              <p:nvPr/>
            </p:nvSpPr>
            <p:spPr bwMode="auto">
              <a:xfrm>
                <a:off x="4918075" y="4094162"/>
                <a:ext cx="49212" cy="58736"/>
              </a:xfrm>
              <a:custGeom>
                <a:avLst/>
                <a:gdLst>
                  <a:gd name="T0" fmla="*/ 49212 w 31"/>
                  <a:gd name="T1" fmla="*/ 22224 h 37"/>
                  <a:gd name="T2" fmla="*/ 0 w 31"/>
                  <a:gd name="T3" fmla="*/ 22224 h 37"/>
                  <a:gd name="T4" fmla="*/ 0 w 31"/>
                  <a:gd name="T5" fmla="*/ 22224 h 37"/>
                  <a:gd name="T6" fmla="*/ 0 w 31"/>
                  <a:gd name="T7" fmla="*/ 15875 h 37"/>
                  <a:gd name="T8" fmla="*/ 6350 w 31"/>
                  <a:gd name="T9" fmla="*/ 11112 h 37"/>
                  <a:gd name="T10" fmla="*/ 6350 w 31"/>
                  <a:gd name="T11" fmla="*/ 6350 h 37"/>
                  <a:gd name="T12" fmla="*/ 11112 w 31"/>
                  <a:gd name="T13" fmla="*/ 6350 h 37"/>
                  <a:gd name="T14" fmla="*/ 15875 w 31"/>
                  <a:gd name="T15" fmla="*/ 6350 h 37"/>
                  <a:gd name="T16" fmla="*/ 15875 w 31"/>
                  <a:gd name="T17" fmla="*/ 0 h 37"/>
                  <a:gd name="T18" fmla="*/ 22225 w 31"/>
                  <a:gd name="T19" fmla="*/ 0 h 37"/>
                  <a:gd name="T20" fmla="*/ 26987 w 31"/>
                  <a:gd name="T21" fmla="*/ 0 h 37"/>
                  <a:gd name="T22" fmla="*/ 31750 w 31"/>
                  <a:gd name="T23" fmla="*/ 6350 h 37"/>
                  <a:gd name="T24" fmla="*/ 38100 w 31"/>
                  <a:gd name="T25" fmla="*/ 6350 h 37"/>
                  <a:gd name="T26" fmla="*/ 38100 w 31"/>
                  <a:gd name="T27" fmla="*/ 6350 h 37"/>
                  <a:gd name="T28" fmla="*/ 42862 w 31"/>
                  <a:gd name="T29" fmla="*/ 11112 h 37"/>
                  <a:gd name="T30" fmla="*/ 42862 w 31"/>
                  <a:gd name="T31" fmla="*/ 15875 h 37"/>
                  <a:gd name="T32" fmla="*/ 42862 w 31"/>
                  <a:gd name="T33" fmla="*/ 22224 h 37"/>
                  <a:gd name="T34" fmla="*/ 49212 w 31"/>
                  <a:gd name="T35" fmla="*/ 22224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31" y="14"/>
                    </a:moveTo>
                    <a:lnTo>
                      <a:pt x="0" y="14"/>
                    </a:lnTo>
                    <a:lnTo>
                      <a:pt x="0" y="10"/>
                    </a:lnTo>
                    <a:lnTo>
                      <a:pt x="4" y="7"/>
                    </a:lnTo>
                    <a:lnTo>
                      <a:pt x="4" y="4"/>
                    </a:lnTo>
                    <a:lnTo>
                      <a:pt x="7" y="4"/>
                    </a:lnTo>
                    <a:lnTo>
                      <a:pt x="10" y="4"/>
                    </a:lnTo>
                    <a:lnTo>
                      <a:pt x="10" y="0"/>
                    </a:lnTo>
                    <a:lnTo>
                      <a:pt x="14" y="0"/>
                    </a:lnTo>
                    <a:lnTo>
                      <a:pt x="17" y="0"/>
                    </a:lnTo>
                    <a:lnTo>
                      <a:pt x="20" y="4"/>
                    </a:lnTo>
                    <a:lnTo>
                      <a:pt x="24" y="4"/>
                    </a:lnTo>
                    <a:lnTo>
                      <a:pt x="27" y="7"/>
                    </a:lnTo>
                    <a:lnTo>
                      <a:pt x="27" y="10"/>
                    </a:lnTo>
                    <a:lnTo>
                      <a:pt x="27" y="14"/>
                    </a:lnTo>
                    <a:lnTo>
                      <a:pt x="31" y="1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64" name="Shape 1675"/>
              <p:cNvSpPr>
                <a:spLocks/>
              </p:cNvSpPr>
              <p:nvPr/>
            </p:nvSpPr>
            <p:spPr bwMode="auto">
              <a:xfrm>
                <a:off x="4918075" y="4105275"/>
                <a:ext cx="49212" cy="58736"/>
              </a:xfrm>
              <a:custGeom>
                <a:avLst/>
                <a:gdLst>
                  <a:gd name="T0" fmla="*/ 49212 w 31"/>
                  <a:gd name="T1" fmla="*/ 20637 h 37"/>
                  <a:gd name="T2" fmla="*/ 0 w 31"/>
                  <a:gd name="T3" fmla="*/ 20637 h 37"/>
                  <a:gd name="T4" fmla="*/ 0 w 31"/>
                  <a:gd name="T5" fmla="*/ 20637 h 37"/>
                  <a:gd name="T6" fmla="*/ 0 w 31"/>
                  <a:gd name="T7" fmla="*/ 15875 h 37"/>
                  <a:gd name="T8" fmla="*/ 6350 w 31"/>
                  <a:gd name="T9" fmla="*/ 11112 h 37"/>
                  <a:gd name="T10" fmla="*/ 6350 w 31"/>
                  <a:gd name="T11" fmla="*/ 11112 h 37"/>
                  <a:gd name="T12" fmla="*/ 11112 w 31"/>
                  <a:gd name="T13" fmla="*/ 4762 h 37"/>
                  <a:gd name="T14" fmla="*/ 15875 w 31"/>
                  <a:gd name="T15" fmla="*/ 4762 h 37"/>
                  <a:gd name="T16" fmla="*/ 15875 w 31"/>
                  <a:gd name="T17" fmla="*/ 0 h 37"/>
                  <a:gd name="T18" fmla="*/ 22225 w 31"/>
                  <a:gd name="T19" fmla="*/ 0 h 37"/>
                  <a:gd name="T20" fmla="*/ 26987 w 31"/>
                  <a:gd name="T21" fmla="*/ 0 h 37"/>
                  <a:gd name="T22" fmla="*/ 31750 w 31"/>
                  <a:gd name="T23" fmla="*/ 4762 h 37"/>
                  <a:gd name="T24" fmla="*/ 38100 w 31"/>
                  <a:gd name="T25" fmla="*/ 4762 h 37"/>
                  <a:gd name="T26" fmla="*/ 38100 w 31"/>
                  <a:gd name="T27" fmla="*/ 11112 h 37"/>
                  <a:gd name="T28" fmla="*/ 42862 w 31"/>
                  <a:gd name="T29" fmla="*/ 11112 h 37"/>
                  <a:gd name="T30" fmla="*/ 42862 w 31"/>
                  <a:gd name="T31" fmla="*/ 15875 h 37"/>
                  <a:gd name="T32" fmla="*/ 42862 w 31"/>
                  <a:gd name="T33" fmla="*/ 20637 h 37"/>
                  <a:gd name="T34" fmla="*/ 49212 w 31"/>
                  <a:gd name="T35" fmla="*/ 20637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31" y="13"/>
                    </a:moveTo>
                    <a:lnTo>
                      <a:pt x="0" y="13"/>
                    </a:lnTo>
                    <a:lnTo>
                      <a:pt x="0" y="10"/>
                    </a:lnTo>
                    <a:lnTo>
                      <a:pt x="4" y="7"/>
                    </a:lnTo>
                    <a:lnTo>
                      <a:pt x="7" y="3"/>
                    </a:lnTo>
                    <a:lnTo>
                      <a:pt x="10" y="3"/>
                    </a:lnTo>
                    <a:lnTo>
                      <a:pt x="10" y="0"/>
                    </a:lnTo>
                    <a:lnTo>
                      <a:pt x="14" y="0"/>
                    </a:lnTo>
                    <a:lnTo>
                      <a:pt x="17" y="0"/>
                    </a:lnTo>
                    <a:lnTo>
                      <a:pt x="20" y="3"/>
                    </a:lnTo>
                    <a:lnTo>
                      <a:pt x="24" y="3"/>
                    </a:lnTo>
                    <a:lnTo>
                      <a:pt x="24" y="7"/>
                    </a:lnTo>
                    <a:lnTo>
                      <a:pt x="27" y="7"/>
                    </a:lnTo>
                    <a:lnTo>
                      <a:pt x="27" y="10"/>
                    </a:lnTo>
                    <a:lnTo>
                      <a:pt x="27" y="13"/>
                    </a:lnTo>
                    <a:lnTo>
                      <a:pt x="31" y="1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65" name="Shape 1676"/>
              <p:cNvSpPr>
                <a:spLocks/>
              </p:cNvSpPr>
              <p:nvPr/>
            </p:nvSpPr>
            <p:spPr bwMode="auto">
              <a:xfrm>
                <a:off x="4918075" y="4116387"/>
                <a:ext cx="49212" cy="58736"/>
              </a:xfrm>
              <a:custGeom>
                <a:avLst/>
                <a:gdLst>
                  <a:gd name="T0" fmla="*/ 49212 w 31"/>
                  <a:gd name="T1" fmla="*/ 26987 h 37"/>
                  <a:gd name="T2" fmla="*/ 0 w 31"/>
                  <a:gd name="T3" fmla="*/ 26987 h 37"/>
                  <a:gd name="T4" fmla="*/ 0 w 31"/>
                  <a:gd name="T5" fmla="*/ 20637 h 37"/>
                  <a:gd name="T6" fmla="*/ 0 w 31"/>
                  <a:gd name="T7" fmla="*/ 15875 h 37"/>
                  <a:gd name="T8" fmla="*/ 6350 w 31"/>
                  <a:gd name="T9" fmla="*/ 9525 h 37"/>
                  <a:gd name="T10" fmla="*/ 6350 w 31"/>
                  <a:gd name="T11" fmla="*/ 9525 h 37"/>
                  <a:gd name="T12" fmla="*/ 11112 w 31"/>
                  <a:gd name="T13" fmla="*/ 4762 h 37"/>
                  <a:gd name="T14" fmla="*/ 15875 w 31"/>
                  <a:gd name="T15" fmla="*/ 4762 h 37"/>
                  <a:gd name="T16" fmla="*/ 15875 w 31"/>
                  <a:gd name="T17" fmla="*/ 0 h 37"/>
                  <a:gd name="T18" fmla="*/ 22225 w 31"/>
                  <a:gd name="T19" fmla="*/ 0 h 37"/>
                  <a:gd name="T20" fmla="*/ 26987 w 31"/>
                  <a:gd name="T21" fmla="*/ 0 h 37"/>
                  <a:gd name="T22" fmla="*/ 31750 w 31"/>
                  <a:gd name="T23" fmla="*/ 4762 h 37"/>
                  <a:gd name="T24" fmla="*/ 38100 w 31"/>
                  <a:gd name="T25" fmla="*/ 4762 h 37"/>
                  <a:gd name="T26" fmla="*/ 38100 w 31"/>
                  <a:gd name="T27" fmla="*/ 9525 h 37"/>
                  <a:gd name="T28" fmla="*/ 42862 w 31"/>
                  <a:gd name="T29" fmla="*/ 9525 h 37"/>
                  <a:gd name="T30" fmla="*/ 42862 w 31"/>
                  <a:gd name="T31" fmla="*/ 15875 h 37"/>
                  <a:gd name="T32" fmla="*/ 42862 w 31"/>
                  <a:gd name="T33" fmla="*/ 20637 h 37"/>
                  <a:gd name="T34" fmla="*/ 49212 w 31"/>
                  <a:gd name="T35" fmla="*/ 26987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31" y="17"/>
                    </a:moveTo>
                    <a:lnTo>
                      <a:pt x="0" y="17"/>
                    </a:lnTo>
                    <a:lnTo>
                      <a:pt x="0" y="13"/>
                    </a:lnTo>
                    <a:lnTo>
                      <a:pt x="0" y="10"/>
                    </a:lnTo>
                    <a:lnTo>
                      <a:pt x="4" y="6"/>
                    </a:lnTo>
                    <a:lnTo>
                      <a:pt x="7" y="3"/>
                    </a:lnTo>
                    <a:lnTo>
                      <a:pt x="10" y="3"/>
                    </a:lnTo>
                    <a:lnTo>
                      <a:pt x="10" y="0"/>
                    </a:lnTo>
                    <a:lnTo>
                      <a:pt x="14" y="0"/>
                    </a:lnTo>
                    <a:lnTo>
                      <a:pt x="17" y="0"/>
                    </a:lnTo>
                    <a:lnTo>
                      <a:pt x="20" y="3"/>
                    </a:lnTo>
                    <a:lnTo>
                      <a:pt x="24" y="3"/>
                    </a:lnTo>
                    <a:lnTo>
                      <a:pt x="24" y="6"/>
                    </a:lnTo>
                    <a:lnTo>
                      <a:pt x="27" y="6"/>
                    </a:lnTo>
                    <a:lnTo>
                      <a:pt x="27" y="10"/>
                    </a:lnTo>
                    <a:lnTo>
                      <a:pt x="27" y="13"/>
                    </a:lnTo>
                    <a:lnTo>
                      <a:pt x="31" y="1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66" name="Shape 1677"/>
              <p:cNvSpPr>
                <a:spLocks/>
              </p:cNvSpPr>
              <p:nvPr/>
            </p:nvSpPr>
            <p:spPr bwMode="auto">
              <a:xfrm>
                <a:off x="4918075" y="4132262"/>
                <a:ext cx="49212" cy="52386"/>
              </a:xfrm>
              <a:custGeom>
                <a:avLst/>
                <a:gdLst>
                  <a:gd name="T0" fmla="*/ 49212 w 31"/>
                  <a:gd name="T1" fmla="*/ 20637 h 33"/>
                  <a:gd name="T2" fmla="*/ 0 w 31"/>
                  <a:gd name="T3" fmla="*/ 20637 h 33"/>
                  <a:gd name="T4" fmla="*/ 0 w 31"/>
                  <a:gd name="T5" fmla="*/ 15875 h 33"/>
                  <a:gd name="T6" fmla="*/ 0 w 31"/>
                  <a:gd name="T7" fmla="*/ 11112 h 33"/>
                  <a:gd name="T8" fmla="*/ 6350 w 31"/>
                  <a:gd name="T9" fmla="*/ 11112 h 33"/>
                  <a:gd name="T10" fmla="*/ 6350 w 31"/>
                  <a:gd name="T11" fmla="*/ 4762 h 33"/>
                  <a:gd name="T12" fmla="*/ 11112 w 31"/>
                  <a:gd name="T13" fmla="*/ 0 h 33"/>
                  <a:gd name="T14" fmla="*/ 15875 w 31"/>
                  <a:gd name="T15" fmla="*/ 0 h 33"/>
                  <a:gd name="T16" fmla="*/ 15875 w 31"/>
                  <a:gd name="T17" fmla="*/ 0 h 33"/>
                  <a:gd name="T18" fmla="*/ 22225 w 31"/>
                  <a:gd name="T19" fmla="*/ 0 h 33"/>
                  <a:gd name="T20" fmla="*/ 26987 w 31"/>
                  <a:gd name="T21" fmla="*/ 0 h 33"/>
                  <a:gd name="T22" fmla="*/ 31750 w 31"/>
                  <a:gd name="T23" fmla="*/ 0 h 33"/>
                  <a:gd name="T24" fmla="*/ 38100 w 31"/>
                  <a:gd name="T25" fmla="*/ 0 h 33"/>
                  <a:gd name="T26" fmla="*/ 38100 w 31"/>
                  <a:gd name="T27" fmla="*/ 4762 h 33"/>
                  <a:gd name="T28" fmla="*/ 42862 w 31"/>
                  <a:gd name="T29" fmla="*/ 11112 h 33"/>
                  <a:gd name="T30" fmla="*/ 42862 w 31"/>
                  <a:gd name="T31" fmla="*/ 11112 h 33"/>
                  <a:gd name="T32" fmla="*/ 42862 w 31"/>
                  <a:gd name="T33" fmla="*/ 15875 h 33"/>
                  <a:gd name="T34" fmla="*/ 49212 w 31"/>
                  <a:gd name="T35" fmla="*/ 20637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3"/>
                  <a:gd name="T56" fmla="*/ 31 w 31"/>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3" extrusionOk="0">
                    <a:moveTo>
                      <a:pt x="31" y="13"/>
                    </a:moveTo>
                    <a:lnTo>
                      <a:pt x="0" y="13"/>
                    </a:lnTo>
                    <a:lnTo>
                      <a:pt x="0" y="10"/>
                    </a:lnTo>
                    <a:lnTo>
                      <a:pt x="0" y="7"/>
                    </a:lnTo>
                    <a:lnTo>
                      <a:pt x="4" y="7"/>
                    </a:lnTo>
                    <a:lnTo>
                      <a:pt x="4" y="3"/>
                    </a:lnTo>
                    <a:lnTo>
                      <a:pt x="7" y="0"/>
                    </a:lnTo>
                    <a:lnTo>
                      <a:pt x="10" y="0"/>
                    </a:lnTo>
                    <a:lnTo>
                      <a:pt x="14" y="0"/>
                    </a:lnTo>
                    <a:lnTo>
                      <a:pt x="17" y="0"/>
                    </a:lnTo>
                    <a:lnTo>
                      <a:pt x="20" y="0"/>
                    </a:lnTo>
                    <a:lnTo>
                      <a:pt x="24" y="0"/>
                    </a:lnTo>
                    <a:lnTo>
                      <a:pt x="24" y="3"/>
                    </a:lnTo>
                    <a:lnTo>
                      <a:pt x="27" y="7"/>
                    </a:lnTo>
                    <a:lnTo>
                      <a:pt x="27" y="10"/>
                    </a:lnTo>
                    <a:lnTo>
                      <a:pt x="31" y="1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67" name="Shape 1678"/>
              <p:cNvSpPr>
                <a:spLocks/>
              </p:cNvSpPr>
              <p:nvPr/>
            </p:nvSpPr>
            <p:spPr bwMode="auto">
              <a:xfrm>
                <a:off x="4918075" y="4143375"/>
                <a:ext cx="49212" cy="52386"/>
              </a:xfrm>
              <a:custGeom>
                <a:avLst/>
                <a:gdLst>
                  <a:gd name="T0" fmla="*/ 49212 w 31"/>
                  <a:gd name="T1" fmla="*/ 20637 h 33"/>
                  <a:gd name="T2" fmla="*/ 0 w 31"/>
                  <a:gd name="T3" fmla="*/ 20637 h 33"/>
                  <a:gd name="T4" fmla="*/ 0 w 31"/>
                  <a:gd name="T5" fmla="*/ 15875 h 33"/>
                  <a:gd name="T6" fmla="*/ 0 w 31"/>
                  <a:gd name="T7" fmla="*/ 9525 h 33"/>
                  <a:gd name="T8" fmla="*/ 6350 w 31"/>
                  <a:gd name="T9" fmla="*/ 9525 h 33"/>
                  <a:gd name="T10" fmla="*/ 6350 w 31"/>
                  <a:gd name="T11" fmla="*/ 4762 h 33"/>
                  <a:gd name="T12" fmla="*/ 11112 w 31"/>
                  <a:gd name="T13" fmla="*/ 4762 h 33"/>
                  <a:gd name="T14" fmla="*/ 15875 w 31"/>
                  <a:gd name="T15" fmla="*/ 0 h 33"/>
                  <a:gd name="T16" fmla="*/ 15875 w 31"/>
                  <a:gd name="T17" fmla="*/ 0 h 33"/>
                  <a:gd name="T18" fmla="*/ 22225 w 31"/>
                  <a:gd name="T19" fmla="*/ 0 h 33"/>
                  <a:gd name="T20" fmla="*/ 26987 w 31"/>
                  <a:gd name="T21" fmla="*/ 0 h 33"/>
                  <a:gd name="T22" fmla="*/ 31750 w 31"/>
                  <a:gd name="T23" fmla="*/ 0 h 33"/>
                  <a:gd name="T24" fmla="*/ 38100 w 31"/>
                  <a:gd name="T25" fmla="*/ 4762 h 33"/>
                  <a:gd name="T26" fmla="*/ 38100 w 31"/>
                  <a:gd name="T27" fmla="*/ 4762 h 33"/>
                  <a:gd name="T28" fmla="*/ 42862 w 31"/>
                  <a:gd name="T29" fmla="*/ 9525 h 33"/>
                  <a:gd name="T30" fmla="*/ 42862 w 31"/>
                  <a:gd name="T31" fmla="*/ 9525 h 33"/>
                  <a:gd name="T32" fmla="*/ 42862 w 31"/>
                  <a:gd name="T33" fmla="*/ 15875 h 33"/>
                  <a:gd name="T34" fmla="*/ 49212 w 31"/>
                  <a:gd name="T35" fmla="*/ 20637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3"/>
                  <a:gd name="T56" fmla="*/ 31 w 31"/>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3" extrusionOk="0">
                    <a:moveTo>
                      <a:pt x="31" y="13"/>
                    </a:moveTo>
                    <a:lnTo>
                      <a:pt x="0" y="13"/>
                    </a:lnTo>
                    <a:lnTo>
                      <a:pt x="0" y="10"/>
                    </a:lnTo>
                    <a:lnTo>
                      <a:pt x="0" y="6"/>
                    </a:lnTo>
                    <a:lnTo>
                      <a:pt x="4" y="6"/>
                    </a:lnTo>
                    <a:lnTo>
                      <a:pt x="4" y="3"/>
                    </a:lnTo>
                    <a:lnTo>
                      <a:pt x="7" y="3"/>
                    </a:lnTo>
                    <a:lnTo>
                      <a:pt x="10" y="0"/>
                    </a:lnTo>
                    <a:lnTo>
                      <a:pt x="14" y="0"/>
                    </a:lnTo>
                    <a:lnTo>
                      <a:pt x="17" y="0"/>
                    </a:lnTo>
                    <a:lnTo>
                      <a:pt x="20" y="0"/>
                    </a:lnTo>
                    <a:lnTo>
                      <a:pt x="24" y="3"/>
                    </a:lnTo>
                    <a:lnTo>
                      <a:pt x="27" y="6"/>
                    </a:lnTo>
                    <a:lnTo>
                      <a:pt x="27" y="10"/>
                    </a:lnTo>
                    <a:lnTo>
                      <a:pt x="31" y="1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68" name="Shape 1679"/>
              <p:cNvSpPr>
                <a:spLocks/>
              </p:cNvSpPr>
              <p:nvPr/>
            </p:nvSpPr>
            <p:spPr bwMode="auto">
              <a:xfrm>
                <a:off x="4918075" y="4152900"/>
                <a:ext cx="49212" cy="53975"/>
              </a:xfrm>
              <a:custGeom>
                <a:avLst/>
                <a:gdLst>
                  <a:gd name="T0" fmla="*/ 49212 w 31"/>
                  <a:gd name="T1" fmla="*/ 22225 h 34"/>
                  <a:gd name="T2" fmla="*/ 0 w 31"/>
                  <a:gd name="T3" fmla="*/ 22225 h 34"/>
                  <a:gd name="T4" fmla="*/ 0 w 31"/>
                  <a:gd name="T5" fmla="*/ 15875 h 34"/>
                  <a:gd name="T6" fmla="*/ 0 w 31"/>
                  <a:gd name="T7" fmla="*/ 15875 h 34"/>
                  <a:gd name="T8" fmla="*/ 6350 w 31"/>
                  <a:gd name="T9" fmla="*/ 11113 h 34"/>
                  <a:gd name="T10" fmla="*/ 6350 w 31"/>
                  <a:gd name="T11" fmla="*/ 6350 h 34"/>
                  <a:gd name="T12" fmla="*/ 11112 w 31"/>
                  <a:gd name="T13" fmla="*/ 6350 h 34"/>
                  <a:gd name="T14" fmla="*/ 15875 w 31"/>
                  <a:gd name="T15" fmla="*/ 0 h 34"/>
                  <a:gd name="T16" fmla="*/ 15875 w 31"/>
                  <a:gd name="T17" fmla="*/ 0 h 34"/>
                  <a:gd name="T18" fmla="*/ 22225 w 31"/>
                  <a:gd name="T19" fmla="*/ 0 h 34"/>
                  <a:gd name="T20" fmla="*/ 26987 w 31"/>
                  <a:gd name="T21" fmla="*/ 0 h 34"/>
                  <a:gd name="T22" fmla="*/ 31750 w 31"/>
                  <a:gd name="T23" fmla="*/ 0 h 34"/>
                  <a:gd name="T24" fmla="*/ 38100 w 31"/>
                  <a:gd name="T25" fmla="*/ 6350 h 34"/>
                  <a:gd name="T26" fmla="*/ 38100 w 31"/>
                  <a:gd name="T27" fmla="*/ 6350 h 34"/>
                  <a:gd name="T28" fmla="*/ 42862 w 31"/>
                  <a:gd name="T29" fmla="*/ 11113 h 34"/>
                  <a:gd name="T30" fmla="*/ 42862 w 31"/>
                  <a:gd name="T31" fmla="*/ 15875 h 34"/>
                  <a:gd name="T32" fmla="*/ 42862 w 31"/>
                  <a:gd name="T33" fmla="*/ 15875 h 34"/>
                  <a:gd name="T34" fmla="*/ 49212 w 31"/>
                  <a:gd name="T35" fmla="*/ 22225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4"/>
                  <a:gd name="T56" fmla="*/ 31 w 31"/>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4" extrusionOk="0">
                    <a:moveTo>
                      <a:pt x="31" y="14"/>
                    </a:moveTo>
                    <a:lnTo>
                      <a:pt x="0" y="14"/>
                    </a:lnTo>
                    <a:lnTo>
                      <a:pt x="0" y="10"/>
                    </a:lnTo>
                    <a:lnTo>
                      <a:pt x="4" y="7"/>
                    </a:lnTo>
                    <a:lnTo>
                      <a:pt x="4" y="4"/>
                    </a:lnTo>
                    <a:lnTo>
                      <a:pt x="7" y="4"/>
                    </a:lnTo>
                    <a:lnTo>
                      <a:pt x="10" y="0"/>
                    </a:lnTo>
                    <a:lnTo>
                      <a:pt x="14" y="0"/>
                    </a:lnTo>
                    <a:lnTo>
                      <a:pt x="17" y="0"/>
                    </a:lnTo>
                    <a:lnTo>
                      <a:pt x="20" y="0"/>
                    </a:lnTo>
                    <a:lnTo>
                      <a:pt x="24" y="4"/>
                    </a:lnTo>
                    <a:lnTo>
                      <a:pt x="27" y="7"/>
                    </a:lnTo>
                    <a:lnTo>
                      <a:pt x="27" y="10"/>
                    </a:lnTo>
                    <a:lnTo>
                      <a:pt x="31" y="1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69" name="Shape 1680"/>
              <p:cNvSpPr>
                <a:spLocks/>
              </p:cNvSpPr>
              <p:nvPr/>
            </p:nvSpPr>
            <p:spPr bwMode="auto">
              <a:xfrm>
                <a:off x="4918075" y="4164012"/>
                <a:ext cx="49212" cy="58736"/>
              </a:xfrm>
              <a:custGeom>
                <a:avLst/>
                <a:gdLst>
                  <a:gd name="T0" fmla="*/ 49212 w 31"/>
                  <a:gd name="T1" fmla="*/ 20637 h 37"/>
                  <a:gd name="T2" fmla="*/ 0 w 31"/>
                  <a:gd name="T3" fmla="*/ 20637 h 37"/>
                  <a:gd name="T4" fmla="*/ 0 w 31"/>
                  <a:gd name="T5" fmla="*/ 15875 h 37"/>
                  <a:gd name="T6" fmla="*/ 0 w 31"/>
                  <a:gd name="T7" fmla="*/ 15875 h 37"/>
                  <a:gd name="T8" fmla="*/ 6350 w 31"/>
                  <a:gd name="T9" fmla="*/ 11112 h 37"/>
                  <a:gd name="T10" fmla="*/ 6350 w 31"/>
                  <a:gd name="T11" fmla="*/ 4762 h 37"/>
                  <a:gd name="T12" fmla="*/ 11112 w 31"/>
                  <a:gd name="T13" fmla="*/ 4762 h 37"/>
                  <a:gd name="T14" fmla="*/ 15875 w 31"/>
                  <a:gd name="T15" fmla="*/ 0 h 37"/>
                  <a:gd name="T16" fmla="*/ 15875 w 31"/>
                  <a:gd name="T17" fmla="*/ 0 h 37"/>
                  <a:gd name="T18" fmla="*/ 22225 w 31"/>
                  <a:gd name="T19" fmla="*/ 0 h 37"/>
                  <a:gd name="T20" fmla="*/ 26987 w 31"/>
                  <a:gd name="T21" fmla="*/ 0 h 37"/>
                  <a:gd name="T22" fmla="*/ 31750 w 31"/>
                  <a:gd name="T23" fmla="*/ 0 h 37"/>
                  <a:gd name="T24" fmla="*/ 38100 w 31"/>
                  <a:gd name="T25" fmla="*/ 4762 h 37"/>
                  <a:gd name="T26" fmla="*/ 38100 w 31"/>
                  <a:gd name="T27" fmla="*/ 4762 h 37"/>
                  <a:gd name="T28" fmla="*/ 42862 w 31"/>
                  <a:gd name="T29" fmla="*/ 11112 h 37"/>
                  <a:gd name="T30" fmla="*/ 42862 w 31"/>
                  <a:gd name="T31" fmla="*/ 15875 h 37"/>
                  <a:gd name="T32" fmla="*/ 42862 w 31"/>
                  <a:gd name="T33" fmla="*/ 15875 h 37"/>
                  <a:gd name="T34" fmla="*/ 49212 w 31"/>
                  <a:gd name="T35" fmla="*/ 20637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31" y="13"/>
                    </a:moveTo>
                    <a:lnTo>
                      <a:pt x="0" y="13"/>
                    </a:lnTo>
                    <a:lnTo>
                      <a:pt x="0" y="10"/>
                    </a:lnTo>
                    <a:lnTo>
                      <a:pt x="4" y="7"/>
                    </a:lnTo>
                    <a:lnTo>
                      <a:pt x="4" y="3"/>
                    </a:lnTo>
                    <a:lnTo>
                      <a:pt x="7" y="3"/>
                    </a:lnTo>
                    <a:lnTo>
                      <a:pt x="10" y="0"/>
                    </a:lnTo>
                    <a:lnTo>
                      <a:pt x="14" y="0"/>
                    </a:lnTo>
                    <a:lnTo>
                      <a:pt x="17" y="0"/>
                    </a:lnTo>
                    <a:lnTo>
                      <a:pt x="20" y="0"/>
                    </a:lnTo>
                    <a:lnTo>
                      <a:pt x="24" y="3"/>
                    </a:lnTo>
                    <a:lnTo>
                      <a:pt x="27" y="7"/>
                    </a:lnTo>
                    <a:lnTo>
                      <a:pt x="27" y="10"/>
                    </a:lnTo>
                    <a:lnTo>
                      <a:pt x="31" y="1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70" name="Shape 1681"/>
              <p:cNvSpPr>
                <a:spLocks/>
              </p:cNvSpPr>
              <p:nvPr/>
            </p:nvSpPr>
            <p:spPr bwMode="auto">
              <a:xfrm>
                <a:off x="4918075" y="4175125"/>
                <a:ext cx="49212" cy="58736"/>
              </a:xfrm>
              <a:custGeom>
                <a:avLst/>
                <a:gdLst>
                  <a:gd name="T0" fmla="*/ 49212 w 31"/>
                  <a:gd name="T1" fmla="*/ 26987 h 37"/>
                  <a:gd name="T2" fmla="*/ 0 w 31"/>
                  <a:gd name="T3" fmla="*/ 26987 h 37"/>
                  <a:gd name="T4" fmla="*/ 0 w 31"/>
                  <a:gd name="T5" fmla="*/ 20637 h 37"/>
                  <a:gd name="T6" fmla="*/ 0 w 31"/>
                  <a:gd name="T7" fmla="*/ 15875 h 37"/>
                  <a:gd name="T8" fmla="*/ 6350 w 31"/>
                  <a:gd name="T9" fmla="*/ 9525 h 37"/>
                  <a:gd name="T10" fmla="*/ 6350 w 31"/>
                  <a:gd name="T11" fmla="*/ 9525 h 37"/>
                  <a:gd name="T12" fmla="*/ 11112 w 31"/>
                  <a:gd name="T13" fmla="*/ 4762 h 37"/>
                  <a:gd name="T14" fmla="*/ 15875 w 31"/>
                  <a:gd name="T15" fmla="*/ 4762 h 37"/>
                  <a:gd name="T16" fmla="*/ 15875 w 31"/>
                  <a:gd name="T17" fmla="*/ 4762 h 37"/>
                  <a:gd name="T18" fmla="*/ 22225 w 31"/>
                  <a:gd name="T19" fmla="*/ 0 h 37"/>
                  <a:gd name="T20" fmla="*/ 26987 w 31"/>
                  <a:gd name="T21" fmla="*/ 4762 h 37"/>
                  <a:gd name="T22" fmla="*/ 31750 w 31"/>
                  <a:gd name="T23" fmla="*/ 4762 h 37"/>
                  <a:gd name="T24" fmla="*/ 38100 w 31"/>
                  <a:gd name="T25" fmla="*/ 4762 h 37"/>
                  <a:gd name="T26" fmla="*/ 38100 w 31"/>
                  <a:gd name="T27" fmla="*/ 9525 h 37"/>
                  <a:gd name="T28" fmla="*/ 42862 w 31"/>
                  <a:gd name="T29" fmla="*/ 9525 h 37"/>
                  <a:gd name="T30" fmla="*/ 42862 w 31"/>
                  <a:gd name="T31" fmla="*/ 15875 h 37"/>
                  <a:gd name="T32" fmla="*/ 42862 w 31"/>
                  <a:gd name="T33" fmla="*/ 20637 h 37"/>
                  <a:gd name="T34" fmla="*/ 49212 w 31"/>
                  <a:gd name="T35" fmla="*/ 26987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31" y="17"/>
                    </a:moveTo>
                    <a:lnTo>
                      <a:pt x="0" y="17"/>
                    </a:lnTo>
                    <a:lnTo>
                      <a:pt x="0" y="13"/>
                    </a:lnTo>
                    <a:lnTo>
                      <a:pt x="0" y="10"/>
                    </a:lnTo>
                    <a:lnTo>
                      <a:pt x="4" y="6"/>
                    </a:lnTo>
                    <a:lnTo>
                      <a:pt x="7" y="3"/>
                    </a:lnTo>
                    <a:lnTo>
                      <a:pt x="10" y="3"/>
                    </a:lnTo>
                    <a:lnTo>
                      <a:pt x="14" y="0"/>
                    </a:lnTo>
                    <a:lnTo>
                      <a:pt x="17" y="3"/>
                    </a:lnTo>
                    <a:lnTo>
                      <a:pt x="20" y="3"/>
                    </a:lnTo>
                    <a:lnTo>
                      <a:pt x="24" y="3"/>
                    </a:lnTo>
                    <a:lnTo>
                      <a:pt x="24" y="6"/>
                    </a:lnTo>
                    <a:lnTo>
                      <a:pt x="27" y="6"/>
                    </a:lnTo>
                    <a:lnTo>
                      <a:pt x="27" y="10"/>
                    </a:lnTo>
                    <a:lnTo>
                      <a:pt x="27" y="13"/>
                    </a:lnTo>
                    <a:lnTo>
                      <a:pt x="31" y="1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71" name="Shape 1682"/>
              <p:cNvSpPr>
                <a:spLocks/>
              </p:cNvSpPr>
              <p:nvPr/>
            </p:nvSpPr>
            <p:spPr bwMode="auto">
              <a:xfrm>
                <a:off x="4918075" y="4191000"/>
                <a:ext cx="49212" cy="52386"/>
              </a:xfrm>
              <a:custGeom>
                <a:avLst/>
                <a:gdLst>
                  <a:gd name="T0" fmla="*/ 49212 w 31"/>
                  <a:gd name="T1" fmla="*/ 20637 h 33"/>
                  <a:gd name="T2" fmla="*/ 0 w 31"/>
                  <a:gd name="T3" fmla="*/ 20637 h 33"/>
                  <a:gd name="T4" fmla="*/ 0 w 31"/>
                  <a:gd name="T5" fmla="*/ 15875 h 33"/>
                  <a:gd name="T6" fmla="*/ 0 w 31"/>
                  <a:gd name="T7" fmla="*/ 11112 h 33"/>
                  <a:gd name="T8" fmla="*/ 6350 w 31"/>
                  <a:gd name="T9" fmla="*/ 4762 h 33"/>
                  <a:gd name="T10" fmla="*/ 6350 w 31"/>
                  <a:gd name="T11" fmla="*/ 4762 h 33"/>
                  <a:gd name="T12" fmla="*/ 11112 w 31"/>
                  <a:gd name="T13" fmla="*/ 0 h 33"/>
                  <a:gd name="T14" fmla="*/ 15875 w 31"/>
                  <a:gd name="T15" fmla="*/ 0 h 33"/>
                  <a:gd name="T16" fmla="*/ 15875 w 31"/>
                  <a:gd name="T17" fmla="*/ 0 h 33"/>
                  <a:gd name="T18" fmla="*/ 22225 w 31"/>
                  <a:gd name="T19" fmla="*/ 0 h 33"/>
                  <a:gd name="T20" fmla="*/ 26987 w 31"/>
                  <a:gd name="T21" fmla="*/ 0 h 33"/>
                  <a:gd name="T22" fmla="*/ 31750 w 31"/>
                  <a:gd name="T23" fmla="*/ 0 h 33"/>
                  <a:gd name="T24" fmla="*/ 38100 w 31"/>
                  <a:gd name="T25" fmla="*/ 0 h 33"/>
                  <a:gd name="T26" fmla="*/ 38100 w 31"/>
                  <a:gd name="T27" fmla="*/ 4762 h 33"/>
                  <a:gd name="T28" fmla="*/ 42862 w 31"/>
                  <a:gd name="T29" fmla="*/ 4762 h 33"/>
                  <a:gd name="T30" fmla="*/ 42862 w 31"/>
                  <a:gd name="T31" fmla="*/ 11112 h 33"/>
                  <a:gd name="T32" fmla="*/ 42862 w 31"/>
                  <a:gd name="T33" fmla="*/ 15875 h 33"/>
                  <a:gd name="T34" fmla="*/ 49212 w 31"/>
                  <a:gd name="T35" fmla="*/ 20637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3"/>
                  <a:gd name="T56" fmla="*/ 31 w 31"/>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3" extrusionOk="0">
                    <a:moveTo>
                      <a:pt x="31" y="13"/>
                    </a:moveTo>
                    <a:lnTo>
                      <a:pt x="0" y="13"/>
                    </a:lnTo>
                    <a:lnTo>
                      <a:pt x="0" y="10"/>
                    </a:lnTo>
                    <a:lnTo>
                      <a:pt x="0" y="7"/>
                    </a:lnTo>
                    <a:lnTo>
                      <a:pt x="4" y="3"/>
                    </a:lnTo>
                    <a:lnTo>
                      <a:pt x="7" y="0"/>
                    </a:lnTo>
                    <a:lnTo>
                      <a:pt x="10" y="0"/>
                    </a:lnTo>
                    <a:lnTo>
                      <a:pt x="14" y="0"/>
                    </a:lnTo>
                    <a:lnTo>
                      <a:pt x="17" y="0"/>
                    </a:lnTo>
                    <a:lnTo>
                      <a:pt x="20" y="0"/>
                    </a:lnTo>
                    <a:lnTo>
                      <a:pt x="24" y="0"/>
                    </a:lnTo>
                    <a:lnTo>
                      <a:pt x="24" y="3"/>
                    </a:lnTo>
                    <a:lnTo>
                      <a:pt x="27" y="3"/>
                    </a:lnTo>
                    <a:lnTo>
                      <a:pt x="27" y="7"/>
                    </a:lnTo>
                    <a:lnTo>
                      <a:pt x="27" y="10"/>
                    </a:lnTo>
                    <a:lnTo>
                      <a:pt x="31" y="1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72" name="Shape 1683"/>
              <p:cNvSpPr>
                <a:spLocks/>
              </p:cNvSpPr>
              <p:nvPr/>
            </p:nvSpPr>
            <p:spPr bwMode="auto">
              <a:xfrm>
                <a:off x="4918075" y="4202112"/>
                <a:ext cx="49212" cy="52386"/>
              </a:xfrm>
              <a:custGeom>
                <a:avLst/>
                <a:gdLst>
                  <a:gd name="T0" fmla="*/ 49212 w 31"/>
                  <a:gd name="T1" fmla="*/ 20637 h 33"/>
                  <a:gd name="T2" fmla="*/ 0 w 31"/>
                  <a:gd name="T3" fmla="*/ 20637 h 33"/>
                  <a:gd name="T4" fmla="*/ 0 w 31"/>
                  <a:gd name="T5" fmla="*/ 15875 h 33"/>
                  <a:gd name="T6" fmla="*/ 0 w 31"/>
                  <a:gd name="T7" fmla="*/ 9525 h 33"/>
                  <a:gd name="T8" fmla="*/ 6350 w 31"/>
                  <a:gd name="T9" fmla="*/ 4762 h 33"/>
                  <a:gd name="T10" fmla="*/ 6350 w 31"/>
                  <a:gd name="T11" fmla="*/ 4762 h 33"/>
                  <a:gd name="T12" fmla="*/ 11112 w 31"/>
                  <a:gd name="T13" fmla="*/ 0 h 33"/>
                  <a:gd name="T14" fmla="*/ 15875 w 31"/>
                  <a:gd name="T15" fmla="*/ 0 h 33"/>
                  <a:gd name="T16" fmla="*/ 15875 w 31"/>
                  <a:gd name="T17" fmla="*/ 0 h 33"/>
                  <a:gd name="T18" fmla="*/ 22225 w 31"/>
                  <a:gd name="T19" fmla="*/ 0 h 33"/>
                  <a:gd name="T20" fmla="*/ 26987 w 31"/>
                  <a:gd name="T21" fmla="*/ 0 h 33"/>
                  <a:gd name="T22" fmla="*/ 31750 w 31"/>
                  <a:gd name="T23" fmla="*/ 0 h 33"/>
                  <a:gd name="T24" fmla="*/ 38100 w 31"/>
                  <a:gd name="T25" fmla="*/ 0 h 33"/>
                  <a:gd name="T26" fmla="*/ 38100 w 31"/>
                  <a:gd name="T27" fmla="*/ 4762 h 33"/>
                  <a:gd name="T28" fmla="*/ 42862 w 31"/>
                  <a:gd name="T29" fmla="*/ 4762 h 33"/>
                  <a:gd name="T30" fmla="*/ 42862 w 31"/>
                  <a:gd name="T31" fmla="*/ 9525 h 33"/>
                  <a:gd name="T32" fmla="*/ 42862 w 31"/>
                  <a:gd name="T33" fmla="*/ 15875 h 33"/>
                  <a:gd name="T34" fmla="*/ 49212 w 31"/>
                  <a:gd name="T35" fmla="*/ 20637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3"/>
                  <a:gd name="T56" fmla="*/ 31 w 31"/>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3" extrusionOk="0">
                    <a:moveTo>
                      <a:pt x="31" y="13"/>
                    </a:moveTo>
                    <a:lnTo>
                      <a:pt x="0" y="13"/>
                    </a:lnTo>
                    <a:lnTo>
                      <a:pt x="0" y="10"/>
                    </a:lnTo>
                    <a:lnTo>
                      <a:pt x="0" y="6"/>
                    </a:lnTo>
                    <a:lnTo>
                      <a:pt x="4" y="3"/>
                    </a:lnTo>
                    <a:lnTo>
                      <a:pt x="7" y="0"/>
                    </a:lnTo>
                    <a:lnTo>
                      <a:pt x="10" y="0"/>
                    </a:lnTo>
                    <a:lnTo>
                      <a:pt x="14" y="0"/>
                    </a:lnTo>
                    <a:lnTo>
                      <a:pt x="17" y="0"/>
                    </a:lnTo>
                    <a:lnTo>
                      <a:pt x="20" y="0"/>
                    </a:lnTo>
                    <a:lnTo>
                      <a:pt x="24" y="0"/>
                    </a:lnTo>
                    <a:lnTo>
                      <a:pt x="24" y="3"/>
                    </a:lnTo>
                    <a:lnTo>
                      <a:pt x="27" y="3"/>
                    </a:lnTo>
                    <a:lnTo>
                      <a:pt x="27" y="6"/>
                    </a:lnTo>
                    <a:lnTo>
                      <a:pt x="27" y="10"/>
                    </a:lnTo>
                    <a:lnTo>
                      <a:pt x="31" y="1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73" name="Shape 1684"/>
              <p:cNvSpPr>
                <a:spLocks/>
              </p:cNvSpPr>
              <p:nvPr/>
            </p:nvSpPr>
            <p:spPr bwMode="auto">
              <a:xfrm>
                <a:off x="4918075" y="4211637"/>
                <a:ext cx="49212" cy="53975"/>
              </a:xfrm>
              <a:custGeom>
                <a:avLst/>
                <a:gdLst>
                  <a:gd name="T0" fmla="*/ 49212 w 31"/>
                  <a:gd name="T1" fmla="*/ 22225 h 34"/>
                  <a:gd name="T2" fmla="*/ 0 w 31"/>
                  <a:gd name="T3" fmla="*/ 22225 h 34"/>
                  <a:gd name="T4" fmla="*/ 0 w 31"/>
                  <a:gd name="T5" fmla="*/ 15875 h 34"/>
                  <a:gd name="T6" fmla="*/ 0 w 31"/>
                  <a:gd name="T7" fmla="*/ 15875 h 34"/>
                  <a:gd name="T8" fmla="*/ 6350 w 31"/>
                  <a:gd name="T9" fmla="*/ 11113 h 34"/>
                  <a:gd name="T10" fmla="*/ 6350 w 31"/>
                  <a:gd name="T11" fmla="*/ 6350 h 34"/>
                  <a:gd name="T12" fmla="*/ 11112 w 31"/>
                  <a:gd name="T13" fmla="*/ 6350 h 34"/>
                  <a:gd name="T14" fmla="*/ 15875 w 31"/>
                  <a:gd name="T15" fmla="*/ 0 h 34"/>
                  <a:gd name="T16" fmla="*/ 15875 w 31"/>
                  <a:gd name="T17" fmla="*/ 0 h 34"/>
                  <a:gd name="T18" fmla="*/ 22225 w 31"/>
                  <a:gd name="T19" fmla="*/ 0 h 34"/>
                  <a:gd name="T20" fmla="*/ 26987 w 31"/>
                  <a:gd name="T21" fmla="*/ 0 h 34"/>
                  <a:gd name="T22" fmla="*/ 31750 w 31"/>
                  <a:gd name="T23" fmla="*/ 0 h 34"/>
                  <a:gd name="T24" fmla="*/ 38100 w 31"/>
                  <a:gd name="T25" fmla="*/ 6350 h 34"/>
                  <a:gd name="T26" fmla="*/ 38100 w 31"/>
                  <a:gd name="T27" fmla="*/ 6350 h 34"/>
                  <a:gd name="T28" fmla="*/ 42862 w 31"/>
                  <a:gd name="T29" fmla="*/ 11113 h 34"/>
                  <a:gd name="T30" fmla="*/ 42862 w 31"/>
                  <a:gd name="T31" fmla="*/ 15875 h 34"/>
                  <a:gd name="T32" fmla="*/ 42862 w 31"/>
                  <a:gd name="T33" fmla="*/ 15875 h 34"/>
                  <a:gd name="T34" fmla="*/ 49212 w 31"/>
                  <a:gd name="T35" fmla="*/ 22225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4"/>
                  <a:gd name="T56" fmla="*/ 31 w 31"/>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4" extrusionOk="0">
                    <a:moveTo>
                      <a:pt x="31" y="14"/>
                    </a:moveTo>
                    <a:lnTo>
                      <a:pt x="0" y="14"/>
                    </a:lnTo>
                    <a:lnTo>
                      <a:pt x="0" y="10"/>
                    </a:lnTo>
                    <a:lnTo>
                      <a:pt x="4" y="7"/>
                    </a:lnTo>
                    <a:lnTo>
                      <a:pt x="4" y="4"/>
                    </a:lnTo>
                    <a:lnTo>
                      <a:pt x="7" y="4"/>
                    </a:lnTo>
                    <a:lnTo>
                      <a:pt x="10" y="0"/>
                    </a:lnTo>
                    <a:lnTo>
                      <a:pt x="14" y="0"/>
                    </a:lnTo>
                    <a:lnTo>
                      <a:pt x="17" y="0"/>
                    </a:lnTo>
                    <a:lnTo>
                      <a:pt x="20" y="0"/>
                    </a:lnTo>
                    <a:lnTo>
                      <a:pt x="24" y="4"/>
                    </a:lnTo>
                    <a:lnTo>
                      <a:pt x="27" y="7"/>
                    </a:lnTo>
                    <a:lnTo>
                      <a:pt x="27" y="10"/>
                    </a:lnTo>
                    <a:lnTo>
                      <a:pt x="31" y="1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74" name="Shape 1685"/>
              <p:cNvSpPr>
                <a:spLocks/>
              </p:cNvSpPr>
              <p:nvPr/>
            </p:nvSpPr>
            <p:spPr bwMode="auto">
              <a:xfrm>
                <a:off x="4913312" y="4222750"/>
                <a:ext cx="47625" cy="47625"/>
              </a:xfrm>
              <a:custGeom>
                <a:avLst/>
                <a:gdLst>
                  <a:gd name="T0" fmla="*/ 42863 w 30"/>
                  <a:gd name="T1" fmla="*/ 42863 h 30"/>
                  <a:gd name="T2" fmla="*/ 15875 w 30"/>
                  <a:gd name="T3" fmla="*/ 4763 h 30"/>
                  <a:gd name="T4" fmla="*/ 20638 w 30"/>
                  <a:gd name="T5" fmla="*/ 4763 h 30"/>
                  <a:gd name="T6" fmla="*/ 20638 w 30"/>
                  <a:gd name="T7" fmla="*/ 0 h 30"/>
                  <a:gd name="T8" fmla="*/ 26988 w 30"/>
                  <a:gd name="T9" fmla="*/ 0 h 30"/>
                  <a:gd name="T10" fmla="*/ 31750 w 30"/>
                  <a:gd name="T11" fmla="*/ 0 h 30"/>
                  <a:gd name="T12" fmla="*/ 36513 w 30"/>
                  <a:gd name="T13" fmla="*/ 0 h 30"/>
                  <a:gd name="T14" fmla="*/ 36513 w 30"/>
                  <a:gd name="T15" fmla="*/ 4763 h 30"/>
                  <a:gd name="T16" fmla="*/ 42863 w 30"/>
                  <a:gd name="T17" fmla="*/ 4763 h 30"/>
                  <a:gd name="T18" fmla="*/ 47625 w 30"/>
                  <a:gd name="T19" fmla="*/ 11113 h 30"/>
                  <a:gd name="T20" fmla="*/ 47625 w 30"/>
                  <a:gd name="T21" fmla="*/ 15875 h 30"/>
                  <a:gd name="T22" fmla="*/ 47625 w 30"/>
                  <a:gd name="T23" fmla="*/ 15875 h 30"/>
                  <a:gd name="T24" fmla="*/ 47625 w 30"/>
                  <a:gd name="T25" fmla="*/ 20638 h 30"/>
                  <a:gd name="T26" fmla="*/ 47625 w 30"/>
                  <a:gd name="T27" fmla="*/ 26988 h 30"/>
                  <a:gd name="T28" fmla="*/ 47625 w 30"/>
                  <a:gd name="T29" fmla="*/ 31750 h 30"/>
                  <a:gd name="T30" fmla="*/ 47625 w 30"/>
                  <a:gd name="T31" fmla="*/ 31750 h 30"/>
                  <a:gd name="T32" fmla="*/ 42863 w 30"/>
                  <a:gd name="T33" fmla="*/ 38100 h 30"/>
                  <a:gd name="T34" fmla="*/ 42863 w 30"/>
                  <a:gd name="T35" fmla="*/ 42863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30"/>
                  <a:gd name="T56" fmla="*/ 30 w 30"/>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30" extrusionOk="0">
                    <a:moveTo>
                      <a:pt x="27" y="27"/>
                    </a:moveTo>
                    <a:lnTo>
                      <a:pt x="10" y="3"/>
                    </a:lnTo>
                    <a:lnTo>
                      <a:pt x="13" y="3"/>
                    </a:lnTo>
                    <a:lnTo>
                      <a:pt x="13" y="0"/>
                    </a:lnTo>
                    <a:lnTo>
                      <a:pt x="17" y="0"/>
                    </a:lnTo>
                    <a:lnTo>
                      <a:pt x="20" y="0"/>
                    </a:lnTo>
                    <a:lnTo>
                      <a:pt x="23" y="0"/>
                    </a:lnTo>
                    <a:lnTo>
                      <a:pt x="23" y="3"/>
                    </a:lnTo>
                    <a:lnTo>
                      <a:pt x="27" y="3"/>
                    </a:lnTo>
                    <a:lnTo>
                      <a:pt x="30" y="7"/>
                    </a:lnTo>
                    <a:lnTo>
                      <a:pt x="30" y="10"/>
                    </a:lnTo>
                    <a:lnTo>
                      <a:pt x="30" y="13"/>
                    </a:lnTo>
                    <a:lnTo>
                      <a:pt x="30" y="17"/>
                    </a:lnTo>
                    <a:lnTo>
                      <a:pt x="30" y="20"/>
                    </a:lnTo>
                    <a:lnTo>
                      <a:pt x="27" y="24"/>
                    </a:lnTo>
                    <a:lnTo>
                      <a:pt x="27" y="2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75" name="Shape 1686"/>
              <p:cNvSpPr>
                <a:spLocks/>
              </p:cNvSpPr>
              <p:nvPr/>
            </p:nvSpPr>
            <p:spPr bwMode="auto">
              <a:xfrm>
                <a:off x="4902200" y="4227512"/>
                <a:ext cx="53975" cy="42862"/>
              </a:xfrm>
              <a:custGeom>
                <a:avLst/>
                <a:gdLst>
                  <a:gd name="T0" fmla="*/ 31750 w 34"/>
                  <a:gd name="T1" fmla="*/ 42862 h 27"/>
                  <a:gd name="T2" fmla="*/ 31750 w 34"/>
                  <a:gd name="T3" fmla="*/ 0 h 27"/>
                  <a:gd name="T4" fmla="*/ 38100 w 34"/>
                  <a:gd name="T5" fmla="*/ 0 h 27"/>
                  <a:gd name="T6" fmla="*/ 42863 w 34"/>
                  <a:gd name="T7" fmla="*/ 0 h 27"/>
                  <a:gd name="T8" fmla="*/ 42863 w 34"/>
                  <a:gd name="T9" fmla="*/ 6350 h 27"/>
                  <a:gd name="T10" fmla="*/ 47625 w 34"/>
                  <a:gd name="T11" fmla="*/ 6350 h 27"/>
                  <a:gd name="T12" fmla="*/ 53975 w 34"/>
                  <a:gd name="T13" fmla="*/ 11112 h 27"/>
                  <a:gd name="T14" fmla="*/ 53975 w 34"/>
                  <a:gd name="T15" fmla="*/ 15875 h 27"/>
                  <a:gd name="T16" fmla="*/ 53975 w 34"/>
                  <a:gd name="T17" fmla="*/ 15875 h 27"/>
                  <a:gd name="T18" fmla="*/ 53975 w 34"/>
                  <a:gd name="T19" fmla="*/ 22225 h 27"/>
                  <a:gd name="T20" fmla="*/ 53975 w 34"/>
                  <a:gd name="T21" fmla="*/ 26987 h 27"/>
                  <a:gd name="T22" fmla="*/ 53975 w 34"/>
                  <a:gd name="T23" fmla="*/ 33337 h 27"/>
                  <a:gd name="T24" fmla="*/ 53975 w 34"/>
                  <a:gd name="T25" fmla="*/ 38100 h 27"/>
                  <a:gd name="T26" fmla="*/ 47625 w 34"/>
                  <a:gd name="T27" fmla="*/ 38100 h 27"/>
                  <a:gd name="T28" fmla="*/ 42863 w 34"/>
                  <a:gd name="T29" fmla="*/ 42862 h 27"/>
                  <a:gd name="T30" fmla="*/ 42863 w 34"/>
                  <a:gd name="T31" fmla="*/ 42862 h 27"/>
                  <a:gd name="T32" fmla="*/ 38100 w 34"/>
                  <a:gd name="T33" fmla="*/ 42862 h 27"/>
                  <a:gd name="T34" fmla="*/ 31750 w 34"/>
                  <a:gd name="T35" fmla="*/ 42862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27"/>
                  <a:gd name="T56" fmla="*/ 34 w 34"/>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27" extrusionOk="0">
                    <a:moveTo>
                      <a:pt x="20" y="27"/>
                    </a:moveTo>
                    <a:lnTo>
                      <a:pt x="20" y="0"/>
                    </a:lnTo>
                    <a:lnTo>
                      <a:pt x="24" y="0"/>
                    </a:lnTo>
                    <a:lnTo>
                      <a:pt x="27" y="0"/>
                    </a:lnTo>
                    <a:lnTo>
                      <a:pt x="27" y="4"/>
                    </a:lnTo>
                    <a:lnTo>
                      <a:pt x="30" y="4"/>
                    </a:lnTo>
                    <a:lnTo>
                      <a:pt x="34" y="7"/>
                    </a:lnTo>
                    <a:lnTo>
                      <a:pt x="34" y="10"/>
                    </a:lnTo>
                    <a:lnTo>
                      <a:pt x="34" y="14"/>
                    </a:lnTo>
                    <a:lnTo>
                      <a:pt x="34" y="17"/>
                    </a:lnTo>
                    <a:lnTo>
                      <a:pt x="34" y="21"/>
                    </a:lnTo>
                    <a:lnTo>
                      <a:pt x="34" y="24"/>
                    </a:lnTo>
                    <a:lnTo>
                      <a:pt x="30" y="24"/>
                    </a:lnTo>
                    <a:lnTo>
                      <a:pt x="27" y="27"/>
                    </a:lnTo>
                    <a:lnTo>
                      <a:pt x="24" y="27"/>
                    </a:lnTo>
                    <a:lnTo>
                      <a:pt x="20" y="2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76" name="Shape 1687"/>
              <p:cNvSpPr>
                <a:spLocks/>
              </p:cNvSpPr>
              <p:nvPr/>
            </p:nvSpPr>
            <p:spPr bwMode="auto">
              <a:xfrm>
                <a:off x="4892675" y="4227512"/>
                <a:ext cx="52386" cy="42862"/>
              </a:xfrm>
              <a:custGeom>
                <a:avLst/>
                <a:gdLst>
                  <a:gd name="T0" fmla="*/ 31749 w 33"/>
                  <a:gd name="T1" fmla="*/ 42862 h 27"/>
                  <a:gd name="T2" fmla="*/ 31749 w 33"/>
                  <a:gd name="T3" fmla="*/ 0 h 27"/>
                  <a:gd name="T4" fmla="*/ 36511 w 33"/>
                  <a:gd name="T5" fmla="*/ 0 h 27"/>
                  <a:gd name="T6" fmla="*/ 41274 w 33"/>
                  <a:gd name="T7" fmla="*/ 0 h 27"/>
                  <a:gd name="T8" fmla="*/ 41274 w 33"/>
                  <a:gd name="T9" fmla="*/ 6350 h 27"/>
                  <a:gd name="T10" fmla="*/ 47624 w 33"/>
                  <a:gd name="T11" fmla="*/ 6350 h 27"/>
                  <a:gd name="T12" fmla="*/ 47624 w 33"/>
                  <a:gd name="T13" fmla="*/ 11112 h 27"/>
                  <a:gd name="T14" fmla="*/ 52386 w 33"/>
                  <a:gd name="T15" fmla="*/ 15875 h 27"/>
                  <a:gd name="T16" fmla="*/ 52386 w 33"/>
                  <a:gd name="T17" fmla="*/ 15875 h 27"/>
                  <a:gd name="T18" fmla="*/ 52386 w 33"/>
                  <a:gd name="T19" fmla="*/ 22225 h 27"/>
                  <a:gd name="T20" fmla="*/ 52386 w 33"/>
                  <a:gd name="T21" fmla="*/ 26987 h 27"/>
                  <a:gd name="T22" fmla="*/ 52386 w 33"/>
                  <a:gd name="T23" fmla="*/ 33337 h 27"/>
                  <a:gd name="T24" fmla="*/ 47624 w 33"/>
                  <a:gd name="T25" fmla="*/ 38100 h 27"/>
                  <a:gd name="T26" fmla="*/ 47624 w 33"/>
                  <a:gd name="T27" fmla="*/ 38100 h 27"/>
                  <a:gd name="T28" fmla="*/ 41274 w 33"/>
                  <a:gd name="T29" fmla="*/ 42862 h 27"/>
                  <a:gd name="T30" fmla="*/ 41274 w 33"/>
                  <a:gd name="T31" fmla="*/ 42862 h 27"/>
                  <a:gd name="T32" fmla="*/ 36511 w 33"/>
                  <a:gd name="T33" fmla="*/ 42862 h 27"/>
                  <a:gd name="T34" fmla="*/ 31749 w 33"/>
                  <a:gd name="T35" fmla="*/ 42862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27"/>
                  <a:gd name="T56" fmla="*/ 33 w 33"/>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27" extrusionOk="0">
                    <a:moveTo>
                      <a:pt x="20" y="27"/>
                    </a:moveTo>
                    <a:lnTo>
                      <a:pt x="20" y="0"/>
                    </a:lnTo>
                    <a:lnTo>
                      <a:pt x="23" y="0"/>
                    </a:lnTo>
                    <a:lnTo>
                      <a:pt x="26" y="0"/>
                    </a:lnTo>
                    <a:lnTo>
                      <a:pt x="26" y="4"/>
                    </a:lnTo>
                    <a:lnTo>
                      <a:pt x="30" y="4"/>
                    </a:lnTo>
                    <a:lnTo>
                      <a:pt x="30" y="7"/>
                    </a:lnTo>
                    <a:lnTo>
                      <a:pt x="33" y="10"/>
                    </a:lnTo>
                    <a:lnTo>
                      <a:pt x="33" y="14"/>
                    </a:lnTo>
                    <a:lnTo>
                      <a:pt x="33" y="17"/>
                    </a:lnTo>
                    <a:lnTo>
                      <a:pt x="33" y="21"/>
                    </a:lnTo>
                    <a:lnTo>
                      <a:pt x="30" y="24"/>
                    </a:lnTo>
                    <a:lnTo>
                      <a:pt x="26" y="27"/>
                    </a:lnTo>
                    <a:lnTo>
                      <a:pt x="23" y="27"/>
                    </a:lnTo>
                    <a:lnTo>
                      <a:pt x="20" y="2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77" name="Shape 1688"/>
              <p:cNvSpPr>
                <a:spLocks/>
              </p:cNvSpPr>
              <p:nvPr/>
            </p:nvSpPr>
            <p:spPr bwMode="auto">
              <a:xfrm>
                <a:off x="4881562" y="4227512"/>
                <a:ext cx="52386" cy="42862"/>
              </a:xfrm>
              <a:custGeom>
                <a:avLst/>
                <a:gdLst>
                  <a:gd name="T0" fmla="*/ 31749 w 33"/>
                  <a:gd name="T1" fmla="*/ 42862 h 27"/>
                  <a:gd name="T2" fmla="*/ 31749 w 33"/>
                  <a:gd name="T3" fmla="*/ 0 h 27"/>
                  <a:gd name="T4" fmla="*/ 36511 w 33"/>
                  <a:gd name="T5" fmla="*/ 0 h 27"/>
                  <a:gd name="T6" fmla="*/ 42861 w 33"/>
                  <a:gd name="T7" fmla="*/ 0 h 27"/>
                  <a:gd name="T8" fmla="*/ 42861 w 33"/>
                  <a:gd name="T9" fmla="*/ 6350 h 27"/>
                  <a:gd name="T10" fmla="*/ 47624 w 33"/>
                  <a:gd name="T11" fmla="*/ 6350 h 27"/>
                  <a:gd name="T12" fmla="*/ 47624 w 33"/>
                  <a:gd name="T13" fmla="*/ 11112 h 27"/>
                  <a:gd name="T14" fmla="*/ 52386 w 33"/>
                  <a:gd name="T15" fmla="*/ 15875 h 27"/>
                  <a:gd name="T16" fmla="*/ 52386 w 33"/>
                  <a:gd name="T17" fmla="*/ 15875 h 27"/>
                  <a:gd name="T18" fmla="*/ 52386 w 33"/>
                  <a:gd name="T19" fmla="*/ 22225 h 27"/>
                  <a:gd name="T20" fmla="*/ 52386 w 33"/>
                  <a:gd name="T21" fmla="*/ 26987 h 27"/>
                  <a:gd name="T22" fmla="*/ 52386 w 33"/>
                  <a:gd name="T23" fmla="*/ 33337 h 27"/>
                  <a:gd name="T24" fmla="*/ 47624 w 33"/>
                  <a:gd name="T25" fmla="*/ 38100 h 27"/>
                  <a:gd name="T26" fmla="*/ 47624 w 33"/>
                  <a:gd name="T27" fmla="*/ 38100 h 27"/>
                  <a:gd name="T28" fmla="*/ 42861 w 33"/>
                  <a:gd name="T29" fmla="*/ 42862 h 27"/>
                  <a:gd name="T30" fmla="*/ 42861 w 33"/>
                  <a:gd name="T31" fmla="*/ 42862 h 27"/>
                  <a:gd name="T32" fmla="*/ 36511 w 33"/>
                  <a:gd name="T33" fmla="*/ 42862 h 27"/>
                  <a:gd name="T34" fmla="*/ 31749 w 33"/>
                  <a:gd name="T35" fmla="*/ 42862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27"/>
                  <a:gd name="T56" fmla="*/ 33 w 33"/>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27" extrusionOk="0">
                    <a:moveTo>
                      <a:pt x="20" y="27"/>
                    </a:moveTo>
                    <a:lnTo>
                      <a:pt x="20" y="0"/>
                    </a:lnTo>
                    <a:lnTo>
                      <a:pt x="23" y="0"/>
                    </a:lnTo>
                    <a:lnTo>
                      <a:pt x="27" y="0"/>
                    </a:lnTo>
                    <a:lnTo>
                      <a:pt x="27" y="4"/>
                    </a:lnTo>
                    <a:lnTo>
                      <a:pt x="30" y="4"/>
                    </a:lnTo>
                    <a:lnTo>
                      <a:pt x="30" y="7"/>
                    </a:lnTo>
                    <a:lnTo>
                      <a:pt x="33" y="10"/>
                    </a:lnTo>
                    <a:lnTo>
                      <a:pt x="33" y="14"/>
                    </a:lnTo>
                    <a:lnTo>
                      <a:pt x="33" y="17"/>
                    </a:lnTo>
                    <a:lnTo>
                      <a:pt x="33" y="21"/>
                    </a:lnTo>
                    <a:lnTo>
                      <a:pt x="30" y="24"/>
                    </a:lnTo>
                    <a:lnTo>
                      <a:pt x="27" y="27"/>
                    </a:lnTo>
                    <a:lnTo>
                      <a:pt x="23" y="27"/>
                    </a:lnTo>
                    <a:lnTo>
                      <a:pt x="20" y="2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78" name="Shape 1689"/>
              <p:cNvSpPr>
                <a:spLocks/>
              </p:cNvSpPr>
              <p:nvPr/>
            </p:nvSpPr>
            <p:spPr bwMode="auto">
              <a:xfrm>
                <a:off x="4865687" y="4227512"/>
                <a:ext cx="58736" cy="42862"/>
              </a:xfrm>
              <a:custGeom>
                <a:avLst/>
                <a:gdLst>
                  <a:gd name="T0" fmla="*/ 36512 w 37"/>
                  <a:gd name="T1" fmla="*/ 42862 h 27"/>
                  <a:gd name="T2" fmla="*/ 36512 w 37"/>
                  <a:gd name="T3" fmla="*/ 0 h 27"/>
                  <a:gd name="T4" fmla="*/ 42861 w 37"/>
                  <a:gd name="T5" fmla="*/ 0 h 27"/>
                  <a:gd name="T6" fmla="*/ 42861 w 37"/>
                  <a:gd name="T7" fmla="*/ 0 h 27"/>
                  <a:gd name="T8" fmla="*/ 47624 w 37"/>
                  <a:gd name="T9" fmla="*/ 6350 h 27"/>
                  <a:gd name="T10" fmla="*/ 52386 w 37"/>
                  <a:gd name="T11" fmla="*/ 6350 h 27"/>
                  <a:gd name="T12" fmla="*/ 52386 w 37"/>
                  <a:gd name="T13" fmla="*/ 11112 h 27"/>
                  <a:gd name="T14" fmla="*/ 58736 w 37"/>
                  <a:gd name="T15" fmla="*/ 15875 h 27"/>
                  <a:gd name="T16" fmla="*/ 58736 w 37"/>
                  <a:gd name="T17" fmla="*/ 15875 h 27"/>
                  <a:gd name="T18" fmla="*/ 58736 w 37"/>
                  <a:gd name="T19" fmla="*/ 22225 h 27"/>
                  <a:gd name="T20" fmla="*/ 58736 w 37"/>
                  <a:gd name="T21" fmla="*/ 26987 h 27"/>
                  <a:gd name="T22" fmla="*/ 58736 w 37"/>
                  <a:gd name="T23" fmla="*/ 33337 h 27"/>
                  <a:gd name="T24" fmla="*/ 52386 w 37"/>
                  <a:gd name="T25" fmla="*/ 38100 h 27"/>
                  <a:gd name="T26" fmla="*/ 52386 w 37"/>
                  <a:gd name="T27" fmla="*/ 38100 h 27"/>
                  <a:gd name="T28" fmla="*/ 47624 w 37"/>
                  <a:gd name="T29" fmla="*/ 42862 h 27"/>
                  <a:gd name="T30" fmla="*/ 42861 w 37"/>
                  <a:gd name="T31" fmla="*/ 42862 h 27"/>
                  <a:gd name="T32" fmla="*/ 42861 w 37"/>
                  <a:gd name="T33" fmla="*/ 42862 h 27"/>
                  <a:gd name="T34" fmla="*/ 36512 w 37"/>
                  <a:gd name="T35" fmla="*/ 42862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27"/>
                  <a:gd name="T56" fmla="*/ 37 w 37"/>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27" extrusionOk="0">
                    <a:moveTo>
                      <a:pt x="23" y="27"/>
                    </a:moveTo>
                    <a:lnTo>
                      <a:pt x="23" y="0"/>
                    </a:lnTo>
                    <a:lnTo>
                      <a:pt x="27" y="0"/>
                    </a:lnTo>
                    <a:lnTo>
                      <a:pt x="30" y="4"/>
                    </a:lnTo>
                    <a:lnTo>
                      <a:pt x="33" y="4"/>
                    </a:lnTo>
                    <a:lnTo>
                      <a:pt x="33" y="7"/>
                    </a:lnTo>
                    <a:lnTo>
                      <a:pt x="37" y="10"/>
                    </a:lnTo>
                    <a:lnTo>
                      <a:pt x="37" y="14"/>
                    </a:lnTo>
                    <a:lnTo>
                      <a:pt x="37" y="17"/>
                    </a:lnTo>
                    <a:lnTo>
                      <a:pt x="37" y="21"/>
                    </a:lnTo>
                    <a:lnTo>
                      <a:pt x="33" y="24"/>
                    </a:lnTo>
                    <a:lnTo>
                      <a:pt x="30" y="27"/>
                    </a:lnTo>
                    <a:lnTo>
                      <a:pt x="27" y="27"/>
                    </a:lnTo>
                    <a:lnTo>
                      <a:pt x="23" y="2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79" name="Shape 1690"/>
              <p:cNvSpPr>
                <a:spLocks/>
              </p:cNvSpPr>
              <p:nvPr/>
            </p:nvSpPr>
            <p:spPr bwMode="auto">
              <a:xfrm>
                <a:off x="4854575" y="4227512"/>
                <a:ext cx="58736" cy="42862"/>
              </a:xfrm>
              <a:custGeom>
                <a:avLst/>
                <a:gdLst>
                  <a:gd name="T0" fmla="*/ 31749 w 37"/>
                  <a:gd name="T1" fmla="*/ 42862 h 27"/>
                  <a:gd name="T2" fmla="*/ 31749 w 37"/>
                  <a:gd name="T3" fmla="*/ 0 h 27"/>
                  <a:gd name="T4" fmla="*/ 38099 w 37"/>
                  <a:gd name="T5" fmla="*/ 0 h 27"/>
                  <a:gd name="T6" fmla="*/ 42861 w 37"/>
                  <a:gd name="T7" fmla="*/ 0 h 27"/>
                  <a:gd name="T8" fmla="*/ 47624 w 37"/>
                  <a:gd name="T9" fmla="*/ 6350 h 27"/>
                  <a:gd name="T10" fmla="*/ 47624 w 37"/>
                  <a:gd name="T11" fmla="*/ 6350 h 27"/>
                  <a:gd name="T12" fmla="*/ 53974 w 37"/>
                  <a:gd name="T13" fmla="*/ 11112 h 27"/>
                  <a:gd name="T14" fmla="*/ 53974 w 37"/>
                  <a:gd name="T15" fmla="*/ 15875 h 27"/>
                  <a:gd name="T16" fmla="*/ 58736 w 37"/>
                  <a:gd name="T17" fmla="*/ 15875 h 27"/>
                  <a:gd name="T18" fmla="*/ 58736 w 37"/>
                  <a:gd name="T19" fmla="*/ 22225 h 27"/>
                  <a:gd name="T20" fmla="*/ 58736 w 37"/>
                  <a:gd name="T21" fmla="*/ 26987 h 27"/>
                  <a:gd name="T22" fmla="*/ 53974 w 37"/>
                  <a:gd name="T23" fmla="*/ 33337 h 27"/>
                  <a:gd name="T24" fmla="*/ 53974 w 37"/>
                  <a:gd name="T25" fmla="*/ 38100 h 27"/>
                  <a:gd name="T26" fmla="*/ 47624 w 37"/>
                  <a:gd name="T27" fmla="*/ 38100 h 27"/>
                  <a:gd name="T28" fmla="*/ 47624 w 37"/>
                  <a:gd name="T29" fmla="*/ 42862 h 27"/>
                  <a:gd name="T30" fmla="*/ 42861 w 37"/>
                  <a:gd name="T31" fmla="*/ 42862 h 27"/>
                  <a:gd name="T32" fmla="*/ 38099 w 37"/>
                  <a:gd name="T33" fmla="*/ 42862 h 27"/>
                  <a:gd name="T34" fmla="*/ 31749 w 37"/>
                  <a:gd name="T35" fmla="*/ 42862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27"/>
                  <a:gd name="T56" fmla="*/ 37 w 37"/>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27" extrusionOk="0">
                    <a:moveTo>
                      <a:pt x="20" y="27"/>
                    </a:moveTo>
                    <a:lnTo>
                      <a:pt x="20" y="0"/>
                    </a:lnTo>
                    <a:lnTo>
                      <a:pt x="24" y="0"/>
                    </a:lnTo>
                    <a:lnTo>
                      <a:pt x="27" y="0"/>
                    </a:lnTo>
                    <a:lnTo>
                      <a:pt x="30" y="4"/>
                    </a:lnTo>
                    <a:lnTo>
                      <a:pt x="34" y="7"/>
                    </a:lnTo>
                    <a:lnTo>
                      <a:pt x="34" y="10"/>
                    </a:lnTo>
                    <a:lnTo>
                      <a:pt x="37" y="10"/>
                    </a:lnTo>
                    <a:lnTo>
                      <a:pt x="37" y="14"/>
                    </a:lnTo>
                    <a:lnTo>
                      <a:pt x="37" y="17"/>
                    </a:lnTo>
                    <a:lnTo>
                      <a:pt x="34" y="21"/>
                    </a:lnTo>
                    <a:lnTo>
                      <a:pt x="34" y="24"/>
                    </a:lnTo>
                    <a:lnTo>
                      <a:pt x="30" y="24"/>
                    </a:lnTo>
                    <a:lnTo>
                      <a:pt x="30" y="27"/>
                    </a:lnTo>
                    <a:lnTo>
                      <a:pt x="27" y="27"/>
                    </a:lnTo>
                    <a:lnTo>
                      <a:pt x="24" y="27"/>
                    </a:lnTo>
                    <a:lnTo>
                      <a:pt x="20" y="2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80" name="Shape 1691"/>
              <p:cNvSpPr>
                <a:spLocks/>
              </p:cNvSpPr>
              <p:nvPr/>
            </p:nvSpPr>
            <p:spPr bwMode="auto">
              <a:xfrm>
                <a:off x="4843462" y="4227512"/>
                <a:ext cx="58736" cy="42862"/>
              </a:xfrm>
              <a:custGeom>
                <a:avLst/>
                <a:gdLst>
                  <a:gd name="T0" fmla="*/ 31749 w 37"/>
                  <a:gd name="T1" fmla="*/ 42862 h 27"/>
                  <a:gd name="T2" fmla="*/ 31749 w 37"/>
                  <a:gd name="T3" fmla="*/ 0 h 27"/>
                  <a:gd name="T4" fmla="*/ 38099 w 37"/>
                  <a:gd name="T5" fmla="*/ 0 h 27"/>
                  <a:gd name="T6" fmla="*/ 42861 w 37"/>
                  <a:gd name="T7" fmla="*/ 0 h 27"/>
                  <a:gd name="T8" fmla="*/ 49211 w 37"/>
                  <a:gd name="T9" fmla="*/ 6350 h 27"/>
                  <a:gd name="T10" fmla="*/ 49211 w 37"/>
                  <a:gd name="T11" fmla="*/ 6350 h 27"/>
                  <a:gd name="T12" fmla="*/ 53974 w 37"/>
                  <a:gd name="T13" fmla="*/ 11112 h 27"/>
                  <a:gd name="T14" fmla="*/ 53974 w 37"/>
                  <a:gd name="T15" fmla="*/ 15875 h 27"/>
                  <a:gd name="T16" fmla="*/ 53974 w 37"/>
                  <a:gd name="T17" fmla="*/ 15875 h 27"/>
                  <a:gd name="T18" fmla="*/ 58736 w 37"/>
                  <a:gd name="T19" fmla="*/ 22225 h 27"/>
                  <a:gd name="T20" fmla="*/ 53974 w 37"/>
                  <a:gd name="T21" fmla="*/ 26987 h 27"/>
                  <a:gd name="T22" fmla="*/ 53974 w 37"/>
                  <a:gd name="T23" fmla="*/ 33337 h 27"/>
                  <a:gd name="T24" fmla="*/ 53974 w 37"/>
                  <a:gd name="T25" fmla="*/ 38100 h 27"/>
                  <a:gd name="T26" fmla="*/ 49211 w 37"/>
                  <a:gd name="T27" fmla="*/ 38100 h 27"/>
                  <a:gd name="T28" fmla="*/ 49211 w 37"/>
                  <a:gd name="T29" fmla="*/ 42862 h 27"/>
                  <a:gd name="T30" fmla="*/ 42861 w 37"/>
                  <a:gd name="T31" fmla="*/ 42862 h 27"/>
                  <a:gd name="T32" fmla="*/ 38099 w 37"/>
                  <a:gd name="T33" fmla="*/ 42862 h 27"/>
                  <a:gd name="T34" fmla="*/ 31749 w 37"/>
                  <a:gd name="T35" fmla="*/ 42862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27"/>
                  <a:gd name="T56" fmla="*/ 37 w 37"/>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27" extrusionOk="0">
                    <a:moveTo>
                      <a:pt x="20" y="27"/>
                    </a:moveTo>
                    <a:lnTo>
                      <a:pt x="20" y="0"/>
                    </a:lnTo>
                    <a:lnTo>
                      <a:pt x="24" y="0"/>
                    </a:lnTo>
                    <a:lnTo>
                      <a:pt x="27" y="0"/>
                    </a:lnTo>
                    <a:lnTo>
                      <a:pt x="31" y="4"/>
                    </a:lnTo>
                    <a:lnTo>
                      <a:pt x="34" y="7"/>
                    </a:lnTo>
                    <a:lnTo>
                      <a:pt x="34" y="10"/>
                    </a:lnTo>
                    <a:lnTo>
                      <a:pt x="37" y="14"/>
                    </a:lnTo>
                    <a:lnTo>
                      <a:pt x="34" y="17"/>
                    </a:lnTo>
                    <a:lnTo>
                      <a:pt x="34" y="21"/>
                    </a:lnTo>
                    <a:lnTo>
                      <a:pt x="34" y="24"/>
                    </a:lnTo>
                    <a:lnTo>
                      <a:pt x="31" y="24"/>
                    </a:lnTo>
                    <a:lnTo>
                      <a:pt x="31" y="27"/>
                    </a:lnTo>
                    <a:lnTo>
                      <a:pt x="27" y="27"/>
                    </a:lnTo>
                    <a:lnTo>
                      <a:pt x="24" y="27"/>
                    </a:lnTo>
                    <a:lnTo>
                      <a:pt x="20" y="2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81" name="Shape 1692"/>
              <p:cNvSpPr>
                <a:spLocks/>
              </p:cNvSpPr>
              <p:nvPr/>
            </p:nvSpPr>
            <p:spPr bwMode="auto">
              <a:xfrm>
                <a:off x="4833937" y="4227512"/>
                <a:ext cx="52386" cy="42862"/>
              </a:xfrm>
              <a:custGeom>
                <a:avLst/>
                <a:gdLst>
                  <a:gd name="T0" fmla="*/ 31749 w 33"/>
                  <a:gd name="T1" fmla="*/ 42862 h 27"/>
                  <a:gd name="T2" fmla="*/ 31749 w 33"/>
                  <a:gd name="T3" fmla="*/ 0 h 27"/>
                  <a:gd name="T4" fmla="*/ 36511 w 33"/>
                  <a:gd name="T5" fmla="*/ 0 h 27"/>
                  <a:gd name="T6" fmla="*/ 41274 w 33"/>
                  <a:gd name="T7" fmla="*/ 0 h 27"/>
                  <a:gd name="T8" fmla="*/ 47624 w 33"/>
                  <a:gd name="T9" fmla="*/ 6350 h 27"/>
                  <a:gd name="T10" fmla="*/ 47624 w 33"/>
                  <a:gd name="T11" fmla="*/ 6350 h 27"/>
                  <a:gd name="T12" fmla="*/ 52386 w 33"/>
                  <a:gd name="T13" fmla="*/ 11112 h 27"/>
                  <a:gd name="T14" fmla="*/ 52386 w 33"/>
                  <a:gd name="T15" fmla="*/ 15875 h 27"/>
                  <a:gd name="T16" fmla="*/ 52386 w 33"/>
                  <a:gd name="T17" fmla="*/ 15875 h 27"/>
                  <a:gd name="T18" fmla="*/ 52386 w 33"/>
                  <a:gd name="T19" fmla="*/ 22225 h 27"/>
                  <a:gd name="T20" fmla="*/ 52386 w 33"/>
                  <a:gd name="T21" fmla="*/ 26987 h 27"/>
                  <a:gd name="T22" fmla="*/ 52386 w 33"/>
                  <a:gd name="T23" fmla="*/ 33337 h 27"/>
                  <a:gd name="T24" fmla="*/ 52386 w 33"/>
                  <a:gd name="T25" fmla="*/ 38100 h 27"/>
                  <a:gd name="T26" fmla="*/ 47624 w 33"/>
                  <a:gd name="T27" fmla="*/ 38100 h 27"/>
                  <a:gd name="T28" fmla="*/ 47624 w 33"/>
                  <a:gd name="T29" fmla="*/ 42862 h 27"/>
                  <a:gd name="T30" fmla="*/ 41274 w 33"/>
                  <a:gd name="T31" fmla="*/ 42862 h 27"/>
                  <a:gd name="T32" fmla="*/ 36511 w 33"/>
                  <a:gd name="T33" fmla="*/ 42862 h 27"/>
                  <a:gd name="T34" fmla="*/ 31749 w 33"/>
                  <a:gd name="T35" fmla="*/ 42862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27"/>
                  <a:gd name="T56" fmla="*/ 33 w 33"/>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27" extrusionOk="0">
                    <a:moveTo>
                      <a:pt x="20" y="27"/>
                    </a:moveTo>
                    <a:lnTo>
                      <a:pt x="20" y="0"/>
                    </a:lnTo>
                    <a:lnTo>
                      <a:pt x="23" y="0"/>
                    </a:lnTo>
                    <a:lnTo>
                      <a:pt x="26" y="0"/>
                    </a:lnTo>
                    <a:lnTo>
                      <a:pt x="30" y="4"/>
                    </a:lnTo>
                    <a:lnTo>
                      <a:pt x="33" y="7"/>
                    </a:lnTo>
                    <a:lnTo>
                      <a:pt x="33" y="10"/>
                    </a:lnTo>
                    <a:lnTo>
                      <a:pt x="33" y="14"/>
                    </a:lnTo>
                    <a:lnTo>
                      <a:pt x="33" y="17"/>
                    </a:lnTo>
                    <a:lnTo>
                      <a:pt x="33" y="21"/>
                    </a:lnTo>
                    <a:lnTo>
                      <a:pt x="33" y="24"/>
                    </a:lnTo>
                    <a:lnTo>
                      <a:pt x="30" y="24"/>
                    </a:lnTo>
                    <a:lnTo>
                      <a:pt x="30" y="27"/>
                    </a:lnTo>
                    <a:lnTo>
                      <a:pt x="26" y="27"/>
                    </a:lnTo>
                    <a:lnTo>
                      <a:pt x="23" y="27"/>
                    </a:lnTo>
                    <a:lnTo>
                      <a:pt x="20" y="2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82" name="Shape 1693"/>
              <p:cNvSpPr>
                <a:spLocks/>
              </p:cNvSpPr>
              <p:nvPr/>
            </p:nvSpPr>
            <p:spPr bwMode="auto">
              <a:xfrm>
                <a:off x="4822825" y="4227512"/>
                <a:ext cx="52386" cy="42862"/>
              </a:xfrm>
              <a:custGeom>
                <a:avLst/>
                <a:gdLst>
                  <a:gd name="T0" fmla="*/ 31749 w 33"/>
                  <a:gd name="T1" fmla="*/ 42862 h 27"/>
                  <a:gd name="T2" fmla="*/ 31749 w 33"/>
                  <a:gd name="T3" fmla="*/ 0 h 27"/>
                  <a:gd name="T4" fmla="*/ 36511 w 33"/>
                  <a:gd name="T5" fmla="*/ 0 h 27"/>
                  <a:gd name="T6" fmla="*/ 36511 w 33"/>
                  <a:gd name="T7" fmla="*/ 0 h 27"/>
                  <a:gd name="T8" fmla="*/ 42861 w 33"/>
                  <a:gd name="T9" fmla="*/ 6350 h 27"/>
                  <a:gd name="T10" fmla="*/ 47624 w 33"/>
                  <a:gd name="T11" fmla="*/ 6350 h 27"/>
                  <a:gd name="T12" fmla="*/ 47624 w 33"/>
                  <a:gd name="T13" fmla="*/ 11112 h 27"/>
                  <a:gd name="T14" fmla="*/ 52386 w 33"/>
                  <a:gd name="T15" fmla="*/ 15875 h 27"/>
                  <a:gd name="T16" fmla="*/ 52386 w 33"/>
                  <a:gd name="T17" fmla="*/ 15875 h 27"/>
                  <a:gd name="T18" fmla="*/ 52386 w 33"/>
                  <a:gd name="T19" fmla="*/ 22225 h 27"/>
                  <a:gd name="T20" fmla="*/ 52386 w 33"/>
                  <a:gd name="T21" fmla="*/ 26987 h 27"/>
                  <a:gd name="T22" fmla="*/ 52386 w 33"/>
                  <a:gd name="T23" fmla="*/ 33337 h 27"/>
                  <a:gd name="T24" fmla="*/ 47624 w 33"/>
                  <a:gd name="T25" fmla="*/ 38100 h 27"/>
                  <a:gd name="T26" fmla="*/ 47624 w 33"/>
                  <a:gd name="T27" fmla="*/ 38100 h 27"/>
                  <a:gd name="T28" fmla="*/ 42861 w 33"/>
                  <a:gd name="T29" fmla="*/ 42862 h 27"/>
                  <a:gd name="T30" fmla="*/ 36511 w 33"/>
                  <a:gd name="T31" fmla="*/ 42862 h 27"/>
                  <a:gd name="T32" fmla="*/ 36511 w 33"/>
                  <a:gd name="T33" fmla="*/ 42862 h 27"/>
                  <a:gd name="T34" fmla="*/ 31749 w 33"/>
                  <a:gd name="T35" fmla="*/ 42862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27"/>
                  <a:gd name="T56" fmla="*/ 33 w 33"/>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27" extrusionOk="0">
                    <a:moveTo>
                      <a:pt x="20" y="27"/>
                    </a:moveTo>
                    <a:lnTo>
                      <a:pt x="20" y="0"/>
                    </a:lnTo>
                    <a:lnTo>
                      <a:pt x="23" y="0"/>
                    </a:lnTo>
                    <a:lnTo>
                      <a:pt x="27" y="4"/>
                    </a:lnTo>
                    <a:lnTo>
                      <a:pt x="30" y="4"/>
                    </a:lnTo>
                    <a:lnTo>
                      <a:pt x="30" y="7"/>
                    </a:lnTo>
                    <a:lnTo>
                      <a:pt x="33" y="10"/>
                    </a:lnTo>
                    <a:lnTo>
                      <a:pt x="33" y="14"/>
                    </a:lnTo>
                    <a:lnTo>
                      <a:pt x="33" y="17"/>
                    </a:lnTo>
                    <a:lnTo>
                      <a:pt x="33" y="21"/>
                    </a:lnTo>
                    <a:lnTo>
                      <a:pt x="30" y="24"/>
                    </a:lnTo>
                    <a:lnTo>
                      <a:pt x="27" y="27"/>
                    </a:lnTo>
                    <a:lnTo>
                      <a:pt x="23" y="27"/>
                    </a:lnTo>
                    <a:lnTo>
                      <a:pt x="20" y="2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83" name="Shape 1694"/>
              <p:cNvSpPr>
                <a:spLocks/>
              </p:cNvSpPr>
              <p:nvPr/>
            </p:nvSpPr>
            <p:spPr bwMode="auto">
              <a:xfrm>
                <a:off x="4806950" y="4227512"/>
                <a:ext cx="58736" cy="42862"/>
              </a:xfrm>
              <a:custGeom>
                <a:avLst/>
                <a:gdLst>
                  <a:gd name="T0" fmla="*/ 36512 w 37"/>
                  <a:gd name="T1" fmla="*/ 42862 h 27"/>
                  <a:gd name="T2" fmla="*/ 36512 w 37"/>
                  <a:gd name="T3" fmla="*/ 0 h 27"/>
                  <a:gd name="T4" fmla="*/ 42861 w 37"/>
                  <a:gd name="T5" fmla="*/ 0 h 27"/>
                  <a:gd name="T6" fmla="*/ 42861 w 37"/>
                  <a:gd name="T7" fmla="*/ 0 h 27"/>
                  <a:gd name="T8" fmla="*/ 47624 w 37"/>
                  <a:gd name="T9" fmla="*/ 6350 h 27"/>
                  <a:gd name="T10" fmla="*/ 52386 w 37"/>
                  <a:gd name="T11" fmla="*/ 6350 h 27"/>
                  <a:gd name="T12" fmla="*/ 52386 w 37"/>
                  <a:gd name="T13" fmla="*/ 11112 h 27"/>
                  <a:gd name="T14" fmla="*/ 58736 w 37"/>
                  <a:gd name="T15" fmla="*/ 15875 h 27"/>
                  <a:gd name="T16" fmla="*/ 58736 w 37"/>
                  <a:gd name="T17" fmla="*/ 15875 h 27"/>
                  <a:gd name="T18" fmla="*/ 58736 w 37"/>
                  <a:gd name="T19" fmla="*/ 22225 h 27"/>
                  <a:gd name="T20" fmla="*/ 58736 w 37"/>
                  <a:gd name="T21" fmla="*/ 26987 h 27"/>
                  <a:gd name="T22" fmla="*/ 58736 w 37"/>
                  <a:gd name="T23" fmla="*/ 33337 h 27"/>
                  <a:gd name="T24" fmla="*/ 52386 w 37"/>
                  <a:gd name="T25" fmla="*/ 38100 h 27"/>
                  <a:gd name="T26" fmla="*/ 52386 w 37"/>
                  <a:gd name="T27" fmla="*/ 38100 h 27"/>
                  <a:gd name="T28" fmla="*/ 47624 w 37"/>
                  <a:gd name="T29" fmla="*/ 42862 h 27"/>
                  <a:gd name="T30" fmla="*/ 42861 w 37"/>
                  <a:gd name="T31" fmla="*/ 42862 h 27"/>
                  <a:gd name="T32" fmla="*/ 42861 w 37"/>
                  <a:gd name="T33" fmla="*/ 42862 h 27"/>
                  <a:gd name="T34" fmla="*/ 36512 w 37"/>
                  <a:gd name="T35" fmla="*/ 42862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27"/>
                  <a:gd name="T56" fmla="*/ 37 w 37"/>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27" extrusionOk="0">
                    <a:moveTo>
                      <a:pt x="23" y="27"/>
                    </a:moveTo>
                    <a:lnTo>
                      <a:pt x="23" y="0"/>
                    </a:lnTo>
                    <a:lnTo>
                      <a:pt x="27" y="0"/>
                    </a:lnTo>
                    <a:lnTo>
                      <a:pt x="30" y="4"/>
                    </a:lnTo>
                    <a:lnTo>
                      <a:pt x="33" y="4"/>
                    </a:lnTo>
                    <a:lnTo>
                      <a:pt x="33" y="7"/>
                    </a:lnTo>
                    <a:lnTo>
                      <a:pt x="37" y="10"/>
                    </a:lnTo>
                    <a:lnTo>
                      <a:pt x="37" y="14"/>
                    </a:lnTo>
                    <a:lnTo>
                      <a:pt x="37" y="17"/>
                    </a:lnTo>
                    <a:lnTo>
                      <a:pt x="37" y="21"/>
                    </a:lnTo>
                    <a:lnTo>
                      <a:pt x="33" y="24"/>
                    </a:lnTo>
                    <a:lnTo>
                      <a:pt x="30" y="27"/>
                    </a:lnTo>
                    <a:lnTo>
                      <a:pt x="27" y="27"/>
                    </a:lnTo>
                    <a:lnTo>
                      <a:pt x="23" y="2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84" name="Shape 1695"/>
              <p:cNvSpPr>
                <a:spLocks/>
              </p:cNvSpPr>
              <p:nvPr/>
            </p:nvSpPr>
            <p:spPr bwMode="auto">
              <a:xfrm>
                <a:off x="4795837" y="4227512"/>
                <a:ext cx="58736" cy="42862"/>
              </a:xfrm>
              <a:custGeom>
                <a:avLst/>
                <a:gdLst>
                  <a:gd name="T0" fmla="*/ 38099 w 37"/>
                  <a:gd name="T1" fmla="*/ 42862 h 27"/>
                  <a:gd name="T2" fmla="*/ 38099 w 37"/>
                  <a:gd name="T3" fmla="*/ 0 h 27"/>
                  <a:gd name="T4" fmla="*/ 38099 w 37"/>
                  <a:gd name="T5" fmla="*/ 0 h 27"/>
                  <a:gd name="T6" fmla="*/ 42861 w 37"/>
                  <a:gd name="T7" fmla="*/ 0 h 27"/>
                  <a:gd name="T8" fmla="*/ 47624 w 37"/>
                  <a:gd name="T9" fmla="*/ 6350 h 27"/>
                  <a:gd name="T10" fmla="*/ 53974 w 37"/>
                  <a:gd name="T11" fmla="*/ 6350 h 27"/>
                  <a:gd name="T12" fmla="*/ 53974 w 37"/>
                  <a:gd name="T13" fmla="*/ 11112 h 27"/>
                  <a:gd name="T14" fmla="*/ 53974 w 37"/>
                  <a:gd name="T15" fmla="*/ 15875 h 27"/>
                  <a:gd name="T16" fmla="*/ 58736 w 37"/>
                  <a:gd name="T17" fmla="*/ 15875 h 27"/>
                  <a:gd name="T18" fmla="*/ 58736 w 37"/>
                  <a:gd name="T19" fmla="*/ 22225 h 27"/>
                  <a:gd name="T20" fmla="*/ 58736 w 37"/>
                  <a:gd name="T21" fmla="*/ 26987 h 27"/>
                  <a:gd name="T22" fmla="*/ 53974 w 37"/>
                  <a:gd name="T23" fmla="*/ 33337 h 27"/>
                  <a:gd name="T24" fmla="*/ 53974 w 37"/>
                  <a:gd name="T25" fmla="*/ 38100 h 27"/>
                  <a:gd name="T26" fmla="*/ 53974 w 37"/>
                  <a:gd name="T27" fmla="*/ 38100 h 27"/>
                  <a:gd name="T28" fmla="*/ 47624 w 37"/>
                  <a:gd name="T29" fmla="*/ 42862 h 27"/>
                  <a:gd name="T30" fmla="*/ 42861 w 37"/>
                  <a:gd name="T31" fmla="*/ 42862 h 27"/>
                  <a:gd name="T32" fmla="*/ 38099 w 37"/>
                  <a:gd name="T33" fmla="*/ 42862 h 27"/>
                  <a:gd name="T34" fmla="*/ 38099 w 37"/>
                  <a:gd name="T35" fmla="*/ 42862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27"/>
                  <a:gd name="T56" fmla="*/ 37 w 37"/>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27" extrusionOk="0">
                    <a:moveTo>
                      <a:pt x="24" y="27"/>
                    </a:moveTo>
                    <a:lnTo>
                      <a:pt x="24" y="0"/>
                    </a:lnTo>
                    <a:lnTo>
                      <a:pt x="27" y="0"/>
                    </a:lnTo>
                    <a:lnTo>
                      <a:pt x="30" y="4"/>
                    </a:lnTo>
                    <a:lnTo>
                      <a:pt x="34" y="4"/>
                    </a:lnTo>
                    <a:lnTo>
                      <a:pt x="34" y="7"/>
                    </a:lnTo>
                    <a:lnTo>
                      <a:pt x="34" y="10"/>
                    </a:lnTo>
                    <a:lnTo>
                      <a:pt x="37" y="10"/>
                    </a:lnTo>
                    <a:lnTo>
                      <a:pt x="37" y="14"/>
                    </a:lnTo>
                    <a:lnTo>
                      <a:pt x="37" y="17"/>
                    </a:lnTo>
                    <a:lnTo>
                      <a:pt x="34" y="21"/>
                    </a:lnTo>
                    <a:lnTo>
                      <a:pt x="34" y="24"/>
                    </a:lnTo>
                    <a:lnTo>
                      <a:pt x="30" y="27"/>
                    </a:lnTo>
                    <a:lnTo>
                      <a:pt x="27" y="27"/>
                    </a:lnTo>
                    <a:lnTo>
                      <a:pt x="24" y="2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85" name="Shape 1696"/>
              <p:cNvSpPr>
                <a:spLocks/>
              </p:cNvSpPr>
              <p:nvPr/>
            </p:nvSpPr>
            <p:spPr bwMode="auto">
              <a:xfrm>
                <a:off x="4784725" y="4227512"/>
                <a:ext cx="58736" cy="42862"/>
              </a:xfrm>
              <a:custGeom>
                <a:avLst/>
                <a:gdLst>
                  <a:gd name="T0" fmla="*/ 38099 w 37"/>
                  <a:gd name="T1" fmla="*/ 42862 h 27"/>
                  <a:gd name="T2" fmla="*/ 38099 w 37"/>
                  <a:gd name="T3" fmla="*/ 0 h 27"/>
                  <a:gd name="T4" fmla="*/ 38099 w 37"/>
                  <a:gd name="T5" fmla="*/ 0 h 27"/>
                  <a:gd name="T6" fmla="*/ 42861 w 37"/>
                  <a:gd name="T7" fmla="*/ 0 h 27"/>
                  <a:gd name="T8" fmla="*/ 49211 w 37"/>
                  <a:gd name="T9" fmla="*/ 6350 h 27"/>
                  <a:gd name="T10" fmla="*/ 49211 w 37"/>
                  <a:gd name="T11" fmla="*/ 6350 h 27"/>
                  <a:gd name="T12" fmla="*/ 53974 w 37"/>
                  <a:gd name="T13" fmla="*/ 11112 h 27"/>
                  <a:gd name="T14" fmla="*/ 53974 w 37"/>
                  <a:gd name="T15" fmla="*/ 15875 h 27"/>
                  <a:gd name="T16" fmla="*/ 58736 w 37"/>
                  <a:gd name="T17" fmla="*/ 15875 h 27"/>
                  <a:gd name="T18" fmla="*/ 58736 w 37"/>
                  <a:gd name="T19" fmla="*/ 22225 h 27"/>
                  <a:gd name="T20" fmla="*/ 58736 w 37"/>
                  <a:gd name="T21" fmla="*/ 26987 h 27"/>
                  <a:gd name="T22" fmla="*/ 53974 w 37"/>
                  <a:gd name="T23" fmla="*/ 33337 h 27"/>
                  <a:gd name="T24" fmla="*/ 53974 w 37"/>
                  <a:gd name="T25" fmla="*/ 38100 h 27"/>
                  <a:gd name="T26" fmla="*/ 49211 w 37"/>
                  <a:gd name="T27" fmla="*/ 38100 h 27"/>
                  <a:gd name="T28" fmla="*/ 49211 w 37"/>
                  <a:gd name="T29" fmla="*/ 42862 h 27"/>
                  <a:gd name="T30" fmla="*/ 42861 w 37"/>
                  <a:gd name="T31" fmla="*/ 42862 h 27"/>
                  <a:gd name="T32" fmla="*/ 38099 w 37"/>
                  <a:gd name="T33" fmla="*/ 42862 h 27"/>
                  <a:gd name="T34" fmla="*/ 38099 w 37"/>
                  <a:gd name="T35" fmla="*/ 42862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27"/>
                  <a:gd name="T56" fmla="*/ 37 w 37"/>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27" extrusionOk="0">
                    <a:moveTo>
                      <a:pt x="24" y="27"/>
                    </a:moveTo>
                    <a:lnTo>
                      <a:pt x="24" y="0"/>
                    </a:lnTo>
                    <a:lnTo>
                      <a:pt x="27" y="0"/>
                    </a:lnTo>
                    <a:lnTo>
                      <a:pt x="31" y="4"/>
                    </a:lnTo>
                    <a:lnTo>
                      <a:pt x="34" y="7"/>
                    </a:lnTo>
                    <a:lnTo>
                      <a:pt x="34" y="10"/>
                    </a:lnTo>
                    <a:lnTo>
                      <a:pt x="37" y="10"/>
                    </a:lnTo>
                    <a:lnTo>
                      <a:pt x="37" y="14"/>
                    </a:lnTo>
                    <a:lnTo>
                      <a:pt x="37" y="17"/>
                    </a:lnTo>
                    <a:lnTo>
                      <a:pt x="34" y="21"/>
                    </a:lnTo>
                    <a:lnTo>
                      <a:pt x="34" y="24"/>
                    </a:lnTo>
                    <a:lnTo>
                      <a:pt x="31" y="24"/>
                    </a:lnTo>
                    <a:lnTo>
                      <a:pt x="31" y="27"/>
                    </a:lnTo>
                    <a:lnTo>
                      <a:pt x="27" y="27"/>
                    </a:lnTo>
                    <a:lnTo>
                      <a:pt x="24" y="2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86" name="Shape 1697"/>
              <p:cNvSpPr>
                <a:spLocks/>
              </p:cNvSpPr>
              <p:nvPr/>
            </p:nvSpPr>
            <p:spPr bwMode="auto">
              <a:xfrm>
                <a:off x="4775200" y="4227512"/>
                <a:ext cx="52386" cy="42862"/>
              </a:xfrm>
              <a:custGeom>
                <a:avLst/>
                <a:gdLst>
                  <a:gd name="T0" fmla="*/ 31749 w 33"/>
                  <a:gd name="T1" fmla="*/ 42862 h 27"/>
                  <a:gd name="T2" fmla="*/ 31749 w 33"/>
                  <a:gd name="T3" fmla="*/ 0 h 27"/>
                  <a:gd name="T4" fmla="*/ 36511 w 33"/>
                  <a:gd name="T5" fmla="*/ 0 h 27"/>
                  <a:gd name="T6" fmla="*/ 41274 w 33"/>
                  <a:gd name="T7" fmla="*/ 0 h 27"/>
                  <a:gd name="T8" fmla="*/ 41274 w 33"/>
                  <a:gd name="T9" fmla="*/ 6350 h 27"/>
                  <a:gd name="T10" fmla="*/ 47624 w 33"/>
                  <a:gd name="T11" fmla="*/ 6350 h 27"/>
                  <a:gd name="T12" fmla="*/ 52386 w 33"/>
                  <a:gd name="T13" fmla="*/ 11112 h 27"/>
                  <a:gd name="T14" fmla="*/ 52386 w 33"/>
                  <a:gd name="T15" fmla="*/ 15875 h 27"/>
                  <a:gd name="T16" fmla="*/ 52386 w 33"/>
                  <a:gd name="T17" fmla="*/ 15875 h 27"/>
                  <a:gd name="T18" fmla="*/ 52386 w 33"/>
                  <a:gd name="T19" fmla="*/ 22225 h 27"/>
                  <a:gd name="T20" fmla="*/ 52386 w 33"/>
                  <a:gd name="T21" fmla="*/ 26987 h 27"/>
                  <a:gd name="T22" fmla="*/ 52386 w 33"/>
                  <a:gd name="T23" fmla="*/ 33337 h 27"/>
                  <a:gd name="T24" fmla="*/ 52386 w 33"/>
                  <a:gd name="T25" fmla="*/ 38100 h 27"/>
                  <a:gd name="T26" fmla="*/ 47624 w 33"/>
                  <a:gd name="T27" fmla="*/ 38100 h 27"/>
                  <a:gd name="T28" fmla="*/ 41274 w 33"/>
                  <a:gd name="T29" fmla="*/ 42862 h 27"/>
                  <a:gd name="T30" fmla="*/ 41274 w 33"/>
                  <a:gd name="T31" fmla="*/ 42862 h 27"/>
                  <a:gd name="T32" fmla="*/ 36511 w 33"/>
                  <a:gd name="T33" fmla="*/ 42862 h 27"/>
                  <a:gd name="T34" fmla="*/ 31749 w 33"/>
                  <a:gd name="T35" fmla="*/ 42862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27"/>
                  <a:gd name="T56" fmla="*/ 33 w 33"/>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27" extrusionOk="0">
                    <a:moveTo>
                      <a:pt x="20" y="27"/>
                    </a:moveTo>
                    <a:lnTo>
                      <a:pt x="20" y="0"/>
                    </a:lnTo>
                    <a:lnTo>
                      <a:pt x="23" y="0"/>
                    </a:lnTo>
                    <a:lnTo>
                      <a:pt x="26" y="0"/>
                    </a:lnTo>
                    <a:lnTo>
                      <a:pt x="26" y="4"/>
                    </a:lnTo>
                    <a:lnTo>
                      <a:pt x="30" y="4"/>
                    </a:lnTo>
                    <a:lnTo>
                      <a:pt x="33" y="7"/>
                    </a:lnTo>
                    <a:lnTo>
                      <a:pt x="33" y="10"/>
                    </a:lnTo>
                    <a:lnTo>
                      <a:pt x="33" y="14"/>
                    </a:lnTo>
                    <a:lnTo>
                      <a:pt x="33" y="17"/>
                    </a:lnTo>
                    <a:lnTo>
                      <a:pt x="33" y="21"/>
                    </a:lnTo>
                    <a:lnTo>
                      <a:pt x="33" y="24"/>
                    </a:lnTo>
                    <a:lnTo>
                      <a:pt x="30" y="24"/>
                    </a:lnTo>
                    <a:lnTo>
                      <a:pt x="26" y="27"/>
                    </a:lnTo>
                    <a:lnTo>
                      <a:pt x="23" y="27"/>
                    </a:lnTo>
                    <a:lnTo>
                      <a:pt x="20" y="2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87" name="Shape 1698"/>
              <p:cNvSpPr>
                <a:spLocks/>
              </p:cNvSpPr>
              <p:nvPr/>
            </p:nvSpPr>
            <p:spPr bwMode="auto">
              <a:xfrm>
                <a:off x="4764087" y="4227512"/>
                <a:ext cx="52386" cy="42862"/>
              </a:xfrm>
              <a:custGeom>
                <a:avLst/>
                <a:gdLst>
                  <a:gd name="T0" fmla="*/ 31749 w 33"/>
                  <a:gd name="T1" fmla="*/ 42862 h 27"/>
                  <a:gd name="T2" fmla="*/ 31749 w 33"/>
                  <a:gd name="T3" fmla="*/ 0 h 27"/>
                  <a:gd name="T4" fmla="*/ 36511 w 33"/>
                  <a:gd name="T5" fmla="*/ 0 h 27"/>
                  <a:gd name="T6" fmla="*/ 42861 w 33"/>
                  <a:gd name="T7" fmla="*/ 0 h 27"/>
                  <a:gd name="T8" fmla="*/ 42861 w 33"/>
                  <a:gd name="T9" fmla="*/ 6350 h 27"/>
                  <a:gd name="T10" fmla="*/ 47624 w 33"/>
                  <a:gd name="T11" fmla="*/ 6350 h 27"/>
                  <a:gd name="T12" fmla="*/ 47624 w 33"/>
                  <a:gd name="T13" fmla="*/ 11112 h 27"/>
                  <a:gd name="T14" fmla="*/ 52386 w 33"/>
                  <a:gd name="T15" fmla="*/ 15875 h 27"/>
                  <a:gd name="T16" fmla="*/ 52386 w 33"/>
                  <a:gd name="T17" fmla="*/ 15875 h 27"/>
                  <a:gd name="T18" fmla="*/ 52386 w 33"/>
                  <a:gd name="T19" fmla="*/ 22225 h 27"/>
                  <a:gd name="T20" fmla="*/ 52386 w 33"/>
                  <a:gd name="T21" fmla="*/ 26987 h 27"/>
                  <a:gd name="T22" fmla="*/ 52386 w 33"/>
                  <a:gd name="T23" fmla="*/ 33337 h 27"/>
                  <a:gd name="T24" fmla="*/ 47624 w 33"/>
                  <a:gd name="T25" fmla="*/ 38100 h 27"/>
                  <a:gd name="T26" fmla="*/ 47624 w 33"/>
                  <a:gd name="T27" fmla="*/ 38100 h 27"/>
                  <a:gd name="T28" fmla="*/ 42861 w 33"/>
                  <a:gd name="T29" fmla="*/ 42862 h 27"/>
                  <a:gd name="T30" fmla="*/ 42861 w 33"/>
                  <a:gd name="T31" fmla="*/ 42862 h 27"/>
                  <a:gd name="T32" fmla="*/ 36511 w 33"/>
                  <a:gd name="T33" fmla="*/ 42862 h 27"/>
                  <a:gd name="T34" fmla="*/ 31749 w 33"/>
                  <a:gd name="T35" fmla="*/ 42862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27"/>
                  <a:gd name="T56" fmla="*/ 33 w 33"/>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27" extrusionOk="0">
                    <a:moveTo>
                      <a:pt x="20" y="27"/>
                    </a:moveTo>
                    <a:lnTo>
                      <a:pt x="20" y="0"/>
                    </a:lnTo>
                    <a:lnTo>
                      <a:pt x="23" y="0"/>
                    </a:lnTo>
                    <a:lnTo>
                      <a:pt x="27" y="0"/>
                    </a:lnTo>
                    <a:lnTo>
                      <a:pt x="27" y="4"/>
                    </a:lnTo>
                    <a:lnTo>
                      <a:pt x="30" y="4"/>
                    </a:lnTo>
                    <a:lnTo>
                      <a:pt x="30" y="7"/>
                    </a:lnTo>
                    <a:lnTo>
                      <a:pt x="33" y="10"/>
                    </a:lnTo>
                    <a:lnTo>
                      <a:pt x="33" y="14"/>
                    </a:lnTo>
                    <a:lnTo>
                      <a:pt x="33" y="17"/>
                    </a:lnTo>
                    <a:lnTo>
                      <a:pt x="33" y="21"/>
                    </a:lnTo>
                    <a:lnTo>
                      <a:pt x="30" y="24"/>
                    </a:lnTo>
                    <a:lnTo>
                      <a:pt x="27" y="27"/>
                    </a:lnTo>
                    <a:lnTo>
                      <a:pt x="23" y="27"/>
                    </a:lnTo>
                    <a:lnTo>
                      <a:pt x="20" y="2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88" name="Shape 1699"/>
              <p:cNvSpPr>
                <a:spLocks/>
              </p:cNvSpPr>
              <p:nvPr/>
            </p:nvSpPr>
            <p:spPr bwMode="auto">
              <a:xfrm>
                <a:off x="4748212" y="4227512"/>
                <a:ext cx="58736" cy="42862"/>
              </a:xfrm>
              <a:custGeom>
                <a:avLst/>
                <a:gdLst>
                  <a:gd name="T0" fmla="*/ 36512 w 37"/>
                  <a:gd name="T1" fmla="*/ 42862 h 27"/>
                  <a:gd name="T2" fmla="*/ 36512 w 37"/>
                  <a:gd name="T3" fmla="*/ 0 h 27"/>
                  <a:gd name="T4" fmla="*/ 42861 w 37"/>
                  <a:gd name="T5" fmla="*/ 0 h 27"/>
                  <a:gd name="T6" fmla="*/ 47624 w 37"/>
                  <a:gd name="T7" fmla="*/ 0 h 27"/>
                  <a:gd name="T8" fmla="*/ 47624 w 37"/>
                  <a:gd name="T9" fmla="*/ 6350 h 27"/>
                  <a:gd name="T10" fmla="*/ 52386 w 37"/>
                  <a:gd name="T11" fmla="*/ 6350 h 27"/>
                  <a:gd name="T12" fmla="*/ 52386 w 37"/>
                  <a:gd name="T13" fmla="*/ 11112 h 27"/>
                  <a:gd name="T14" fmla="*/ 58736 w 37"/>
                  <a:gd name="T15" fmla="*/ 15875 h 27"/>
                  <a:gd name="T16" fmla="*/ 58736 w 37"/>
                  <a:gd name="T17" fmla="*/ 15875 h 27"/>
                  <a:gd name="T18" fmla="*/ 58736 w 37"/>
                  <a:gd name="T19" fmla="*/ 22225 h 27"/>
                  <a:gd name="T20" fmla="*/ 58736 w 37"/>
                  <a:gd name="T21" fmla="*/ 26987 h 27"/>
                  <a:gd name="T22" fmla="*/ 58736 w 37"/>
                  <a:gd name="T23" fmla="*/ 33337 h 27"/>
                  <a:gd name="T24" fmla="*/ 52386 w 37"/>
                  <a:gd name="T25" fmla="*/ 38100 h 27"/>
                  <a:gd name="T26" fmla="*/ 52386 w 37"/>
                  <a:gd name="T27" fmla="*/ 38100 h 27"/>
                  <a:gd name="T28" fmla="*/ 47624 w 37"/>
                  <a:gd name="T29" fmla="*/ 42862 h 27"/>
                  <a:gd name="T30" fmla="*/ 47624 w 37"/>
                  <a:gd name="T31" fmla="*/ 42862 h 27"/>
                  <a:gd name="T32" fmla="*/ 42861 w 37"/>
                  <a:gd name="T33" fmla="*/ 42862 h 27"/>
                  <a:gd name="T34" fmla="*/ 36512 w 37"/>
                  <a:gd name="T35" fmla="*/ 42862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27"/>
                  <a:gd name="T56" fmla="*/ 37 w 37"/>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27" extrusionOk="0">
                    <a:moveTo>
                      <a:pt x="23" y="27"/>
                    </a:moveTo>
                    <a:lnTo>
                      <a:pt x="23" y="0"/>
                    </a:lnTo>
                    <a:lnTo>
                      <a:pt x="27" y="0"/>
                    </a:lnTo>
                    <a:lnTo>
                      <a:pt x="30" y="0"/>
                    </a:lnTo>
                    <a:lnTo>
                      <a:pt x="30" y="4"/>
                    </a:lnTo>
                    <a:lnTo>
                      <a:pt x="33" y="4"/>
                    </a:lnTo>
                    <a:lnTo>
                      <a:pt x="33" y="7"/>
                    </a:lnTo>
                    <a:lnTo>
                      <a:pt x="37" y="10"/>
                    </a:lnTo>
                    <a:lnTo>
                      <a:pt x="37" y="14"/>
                    </a:lnTo>
                    <a:lnTo>
                      <a:pt x="37" y="17"/>
                    </a:lnTo>
                    <a:lnTo>
                      <a:pt x="37" y="21"/>
                    </a:lnTo>
                    <a:lnTo>
                      <a:pt x="33" y="24"/>
                    </a:lnTo>
                    <a:lnTo>
                      <a:pt x="30" y="27"/>
                    </a:lnTo>
                    <a:lnTo>
                      <a:pt x="27" y="27"/>
                    </a:lnTo>
                    <a:lnTo>
                      <a:pt x="23" y="2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89" name="Shape 1700"/>
              <p:cNvSpPr>
                <a:spLocks/>
              </p:cNvSpPr>
              <p:nvPr/>
            </p:nvSpPr>
            <p:spPr bwMode="auto">
              <a:xfrm>
                <a:off x="4737100" y="4227512"/>
                <a:ext cx="58736" cy="42862"/>
              </a:xfrm>
              <a:custGeom>
                <a:avLst/>
                <a:gdLst>
                  <a:gd name="T0" fmla="*/ 38099 w 37"/>
                  <a:gd name="T1" fmla="*/ 42862 h 27"/>
                  <a:gd name="T2" fmla="*/ 38099 w 37"/>
                  <a:gd name="T3" fmla="*/ 0 h 27"/>
                  <a:gd name="T4" fmla="*/ 38099 w 37"/>
                  <a:gd name="T5" fmla="*/ 0 h 27"/>
                  <a:gd name="T6" fmla="*/ 42861 w 37"/>
                  <a:gd name="T7" fmla="*/ 0 h 27"/>
                  <a:gd name="T8" fmla="*/ 47624 w 37"/>
                  <a:gd name="T9" fmla="*/ 6350 h 27"/>
                  <a:gd name="T10" fmla="*/ 47624 w 37"/>
                  <a:gd name="T11" fmla="*/ 6350 h 27"/>
                  <a:gd name="T12" fmla="*/ 53974 w 37"/>
                  <a:gd name="T13" fmla="*/ 11112 h 27"/>
                  <a:gd name="T14" fmla="*/ 53974 w 37"/>
                  <a:gd name="T15" fmla="*/ 15875 h 27"/>
                  <a:gd name="T16" fmla="*/ 58736 w 37"/>
                  <a:gd name="T17" fmla="*/ 15875 h 27"/>
                  <a:gd name="T18" fmla="*/ 58736 w 37"/>
                  <a:gd name="T19" fmla="*/ 22225 h 27"/>
                  <a:gd name="T20" fmla="*/ 58736 w 37"/>
                  <a:gd name="T21" fmla="*/ 26987 h 27"/>
                  <a:gd name="T22" fmla="*/ 53974 w 37"/>
                  <a:gd name="T23" fmla="*/ 33337 h 27"/>
                  <a:gd name="T24" fmla="*/ 53974 w 37"/>
                  <a:gd name="T25" fmla="*/ 38100 h 27"/>
                  <a:gd name="T26" fmla="*/ 47624 w 37"/>
                  <a:gd name="T27" fmla="*/ 38100 h 27"/>
                  <a:gd name="T28" fmla="*/ 47624 w 37"/>
                  <a:gd name="T29" fmla="*/ 42862 h 27"/>
                  <a:gd name="T30" fmla="*/ 42861 w 37"/>
                  <a:gd name="T31" fmla="*/ 42862 h 27"/>
                  <a:gd name="T32" fmla="*/ 38099 w 37"/>
                  <a:gd name="T33" fmla="*/ 42862 h 27"/>
                  <a:gd name="T34" fmla="*/ 38099 w 37"/>
                  <a:gd name="T35" fmla="*/ 42862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27"/>
                  <a:gd name="T56" fmla="*/ 37 w 37"/>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27" extrusionOk="0">
                    <a:moveTo>
                      <a:pt x="24" y="27"/>
                    </a:moveTo>
                    <a:lnTo>
                      <a:pt x="24" y="0"/>
                    </a:lnTo>
                    <a:lnTo>
                      <a:pt x="27" y="0"/>
                    </a:lnTo>
                    <a:lnTo>
                      <a:pt x="30" y="4"/>
                    </a:lnTo>
                    <a:lnTo>
                      <a:pt x="34" y="7"/>
                    </a:lnTo>
                    <a:lnTo>
                      <a:pt x="34" y="10"/>
                    </a:lnTo>
                    <a:lnTo>
                      <a:pt x="37" y="10"/>
                    </a:lnTo>
                    <a:lnTo>
                      <a:pt x="37" y="14"/>
                    </a:lnTo>
                    <a:lnTo>
                      <a:pt x="37" y="17"/>
                    </a:lnTo>
                    <a:lnTo>
                      <a:pt x="34" y="21"/>
                    </a:lnTo>
                    <a:lnTo>
                      <a:pt x="34" y="24"/>
                    </a:lnTo>
                    <a:lnTo>
                      <a:pt x="30" y="24"/>
                    </a:lnTo>
                    <a:lnTo>
                      <a:pt x="30" y="27"/>
                    </a:lnTo>
                    <a:lnTo>
                      <a:pt x="27" y="27"/>
                    </a:lnTo>
                    <a:lnTo>
                      <a:pt x="24" y="2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90" name="Shape 1701"/>
              <p:cNvSpPr>
                <a:spLocks/>
              </p:cNvSpPr>
              <p:nvPr/>
            </p:nvSpPr>
            <p:spPr bwMode="auto">
              <a:xfrm>
                <a:off x="4725987" y="4227512"/>
                <a:ext cx="58736" cy="42862"/>
              </a:xfrm>
              <a:custGeom>
                <a:avLst/>
                <a:gdLst>
                  <a:gd name="T0" fmla="*/ 33337 w 37"/>
                  <a:gd name="T1" fmla="*/ 42862 h 27"/>
                  <a:gd name="T2" fmla="*/ 33337 w 37"/>
                  <a:gd name="T3" fmla="*/ 0 h 27"/>
                  <a:gd name="T4" fmla="*/ 38099 w 37"/>
                  <a:gd name="T5" fmla="*/ 0 h 27"/>
                  <a:gd name="T6" fmla="*/ 42861 w 37"/>
                  <a:gd name="T7" fmla="*/ 0 h 27"/>
                  <a:gd name="T8" fmla="*/ 49211 w 37"/>
                  <a:gd name="T9" fmla="*/ 6350 h 27"/>
                  <a:gd name="T10" fmla="*/ 49211 w 37"/>
                  <a:gd name="T11" fmla="*/ 6350 h 27"/>
                  <a:gd name="T12" fmla="*/ 53974 w 37"/>
                  <a:gd name="T13" fmla="*/ 11112 h 27"/>
                  <a:gd name="T14" fmla="*/ 53974 w 37"/>
                  <a:gd name="T15" fmla="*/ 15875 h 27"/>
                  <a:gd name="T16" fmla="*/ 58736 w 37"/>
                  <a:gd name="T17" fmla="*/ 15875 h 27"/>
                  <a:gd name="T18" fmla="*/ 58736 w 37"/>
                  <a:gd name="T19" fmla="*/ 22225 h 27"/>
                  <a:gd name="T20" fmla="*/ 58736 w 37"/>
                  <a:gd name="T21" fmla="*/ 26987 h 27"/>
                  <a:gd name="T22" fmla="*/ 53974 w 37"/>
                  <a:gd name="T23" fmla="*/ 33337 h 27"/>
                  <a:gd name="T24" fmla="*/ 53974 w 37"/>
                  <a:gd name="T25" fmla="*/ 38100 h 27"/>
                  <a:gd name="T26" fmla="*/ 49211 w 37"/>
                  <a:gd name="T27" fmla="*/ 38100 h 27"/>
                  <a:gd name="T28" fmla="*/ 49211 w 37"/>
                  <a:gd name="T29" fmla="*/ 42862 h 27"/>
                  <a:gd name="T30" fmla="*/ 42861 w 37"/>
                  <a:gd name="T31" fmla="*/ 42862 h 27"/>
                  <a:gd name="T32" fmla="*/ 38099 w 37"/>
                  <a:gd name="T33" fmla="*/ 42862 h 27"/>
                  <a:gd name="T34" fmla="*/ 33337 w 37"/>
                  <a:gd name="T35" fmla="*/ 42862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27"/>
                  <a:gd name="T56" fmla="*/ 37 w 37"/>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27" extrusionOk="0">
                    <a:moveTo>
                      <a:pt x="21" y="27"/>
                    </a:moveTo>
                    <a:lnTo>
                      <a:pt x="21" y="0"/>
                    </a:lnTo>
                    <a:lnTo>
                      <a:pt x="24" y="0"/>
                    </a:lnTo>
                    <a:lnTo>
                      <a:pt x="27" y="0"/>
                    </a:lnTo>
                    <a:lnTo>
                      <a:pt x="31" y="4"/>
                    </a:lnTo>
                    <a:lnTo>
                      <a:pt x="34" y="7"/>
                    </a:lnTo>
                    <a:lnTo>
                      <a:pt x="34" y="10"/>
                    </a:lnTo>
                    <a:lnTo>
                      <a:pt x="37" y="10"/>
                    </a:lnTo>
                    <a:lnTo>
                      <a:pt x="37" y="14"/>
                    </a:lnTo>
                    <a:lnTo>
                      <a:pt x="37" y="17"/>
                    </a:lnTo>
                    <a:lnTo>
                      <a:pt x="34" y="21"/>
                    </a:lnTo>
                    <a:lnTo>
                      <a:pt x="34" y="24"/>
                    </a:lnTo>
                    <a:lnTo>
                      <a:pt x="31" y="24"/>
                    </a:lnTo>
                    <a:lnTo>
                      <a:pt x="31" y="27"/>
                    </a:lnTo>
                    <a:lnTo>
                      <a:pt x="27" y="27"/>
                    </a:lnTo>
                    <a:lnTo>
                      <a:pt x="24" y="27"/>
                    </a:lnTo>
                    <a:lnTo>
                      <a:pt x="21" y="2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91" name="Shape 1702"/>
              <p:cNvSpPr>
                <a:spLocks/>
              </p:cNvSpPr>
              <p:nvPr/>
            </p:nvSpPr>
            <p:spPr bwMode="auto">
              <a:xfrm>
                <a:off x="4716462" y="4227512"/>
                <a:ext cx="58736" cy="42862"/>
              </a:xfrm>
              <a:custGeom>
                <a:avLst/>
                <a:gdLst>
                  <a:gd name="T0" fmla="*/ 31749 w 37"/>
                  <a:gd name="T1" fmla="*/ 42862 h 27"/>
                  <a:gd name="T2" fmla="*/ 31749 w 37"/>
                  <a:gd name="T3" fmla="*/ 0 h 27"/>
                  <a:gd name="T4" fmla="*/ 36512 w 37"/>
                  <a:gd name="T5" fmla="*/ 0 h 27"/>
                  <a:gd name="T6" fmla="*/ 42861 w 37"/>
                  <a:gd name="T7" fmla="*/ 0 h 27"/>
                  <a:gd name="T8" fmla="*/ 47624 w 37"/>
                  <a:gd name="T9" fmla="*/ 6350 h 27"/>
                  <a:gd name="T10" fmla="*/ 47624 w 37"/>
                  <a:gd name="T11" fmla="*/ 6350 h 27"/>
                  <a:gd name="T12" fmla="*/ 52386 w 37"/>
                  <a:gd name="T13" fmla="*/ 11112 h 27"/>
                  <a:gd name="T14" fmla="*/ 52386 w 37"/>
                  <a:gd name="T15" fmla="*/ 15875 h 27"/>
                  <a:gd name="T16" fmla="*/ 52386 w 37"/>
                  <a:gd name="T17" fmla="*/ 15875 h 27"/>
                  <a:gd name="T18" fmla="*/ 58736 w 37"/>
                  <a:gd name="T19" fmla="*/ 22225 h 27"/>
                  <a:gd name="T20" fmla="*/ 52386 w 37"/>
                  <a:gd name="T21" fmla="*/ 26987 h 27"/>
                  <a:gd name="T22" fmla="*/ 52386 w 37"/>
                  <a:gd name="T23" fmla="*/ 33337 h 27"/>
                  <a:gd name="T24" fmla="*/ 52386 w 37"/>
                  <a:gd name="T25" fmla="*/ 38100 h 27"/>
                  <a:gd name="T26" fmla="*/ 47624 w 37"/>
                  <a:gd name="T27" fmla="*/ 38100 h 27"/>
                  <a:gd name="T28" fmla="*/ 47624 w 37"/>
                  <a:gd name="T29" fmla="*/ 42862 h 27"/>
                  <a:gd name="T30" fmla="*/ 42861 w 37"/>
                  <a:gd name="T31" fmla="*/ 42862 h 27"/>
                  <a:gd name="T32" fmla="*/ 36512 w 37"/>
                  <a:gd name="T33" fmla="*/ 42862 h 27"/>
                  <a:gd name="T34" fmla="*/ 31749 w 37"/>
                  <a:gd name="T35" fmla="*/ 42862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27"/>
                  <a:gd name="T56" fmla="*/ 37 w 37"/>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27" extrusionOk="0">
                    <a:moveTo>
                      <a:pt x="20" y="27"/>
                    </a:moveTo>
                    <a:lnTo>
                      <a:pt x="20" y="0"/>
                    </a:lnTo>
                    <a:lnTo>
                      <a:pt x="23" y="0"/>
                    </a:lnTo>
                    <a:lnTo>
                      <a:pt x="27" y="0"/>
                    </a:lnTo>
                    <a:lnTo>
                      <a:pt x="30" y="4"/>
                    </a:lnTo>
                    <a:lnTo>
                      <a:pt x="33" y="7"/>
                    </a:lnTo>
                    <a:lnTo>
                      <a:pt x="33" y="10"/>
                    </a:lnTo>
                    <a:lnTo>
                      <a:pt x="37" y="14"/>
                    </a:lnTo>
                    <a:lnTo>
                      <a:pt x="33" y="17"/>
                    </a:lnTo>
                    <a:lnTo>
                      <a:pt x="33" y="21"/>
                    </a:lnTo>
                    <a:lnTo>
                      <a:pt x="33" y="24"/>
                    </a:lnTo>
                    <a:lnTo>
                      <a:pt x="30" y="24"/>
                    </a:lnTo>
                    <a:lnTo>
                      <a:pt x="30" y="27"/>
                    </a:lnTo>
                    <a:lnTo>
                      <a:pt x="27" y="27"/>
                    </a:lnTo>
                    <a:lnTo>
                      <a:pt x="23" y="27"/>
                    </a:lnTo>
                    <a:lnTo>
                      <a:pt x="20" y="2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92" name="Shape 1703"/>
              <p:cNvSpPr>
                <a:spLocks/>
              </p:cNvSpPr>
              <p:nvPr/>
            </p:nvSpPr>
            <p:spPr bwMode="auto">
              <a:xfrm>
                <a:off x="4705350" y="4227512"/>
                <a:ext cx="53975" cy="42862"/>
              </a:xfrm>
              <a:custGeom>
                <a:avLst/>
                <a:gdLst>
                  <a:gd name="T0" fmla="*/ 31750 w 34"/>
                  <a:gd name="T1" fmla="*/ 42862 h 27"/>
                  <a:gd name="T2" fmla="*/ 31750 w 34"/>
                  <a:gd name="T3" fmla="*/ 0 h 27"/>
                  <a:gd name="T4" fmla="*/ 36513 w 34"/>
                  <a:gd name="T5" fmla="*/ 0 h 27"/>
                  <a:gd name="T6" fmla="*/ 42863 w 34"/>
                  <a:gd name="T7" fmla="*/ 0 h 27"/>
                  <a:gd name="T8" fmla="*/ 47625 w 34"/>
                  <a:gd name="T9" fmla="*/ 6350 h 27"/>
                  <a:gd name="T10" fmla="*/ 47625 w 34"/>
                  <a:gd name="T11" fmla="*/ 6350 h 27"/>
                  <a:gd name="T12" fmla="*/ 53975 w 34"/>
                  <a:gd name="T13" fmla="*/ 11112 h 27"/>
                  <a:gd name="T14" fmla="*/ 53975 w 34"/>
                  <a:gd name="T15" fmla="*/ 15875 h 27"/>
                  <a:gd name="T16" fmla="*/ 53975 w 34"/>
                  <a:gd name="T17" fmla="*/ 15875 h 27"/>
                  <a:gd name="T18" fmla="*/ 53975 w 34"/>
                  <a:gd name="T19" fmla="*/ 22225 h 27"/>
                  <a:gd name="T20" fmla="*/ 53975 w 34"/>
                  <a:gd name="T21" fmla="*/ 26987 h 27"/>
                  <a:gd name="T22" fmla="*/ 53975 w 34"/>
                  <a:gd name="T23" fmla="*/ 33337 h 27"/>
                  <a:gd name="T24" fmla="*/ 53975 w 34"/>
                  <a:gd name="T25" fmla="*/ 38100 h 27"/>
                  <a:gd name="T26" fmla="*/ 47625 w 34"/>
                  <a:gd name="T27" fmla="*/ 38100 h 27"/>
                  <a:gd name="T28" fmla="*/ 47625 w 34"/>
                  <a:gd name="T29" fmla="*/ 42862 h 27"/>
                  <a:gd name="T30" fmla="*/ 42863 w 34"/>
                  <a:gd name="T31" fmla="*/ 42862 h 27"/>
                  <a:gd name="T32" fmla="*/ 36513 w 34"/>
                  <a:gd name="T33" fmla="*/ 42862 h 27"/>
                  <a:gd name="T34" fmla="*/ 31750 w 34"/>
                  <a:gd name="T35" fmla="*/ 42862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27"/>
                  <a:gd name="T56" fmla="*/ 34 w 34"/>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27" extrusionOk="0">
                    <a:moveTo>
                      <a:pt x="20" y="27"/>
                    </a:moveTo>
                    <a:lnTo>
                      <a:pt x="20" y="0"/>
                    </a:lnTo>
                    <a:lnTo>
                      <a:pt x="23" y="0"/>
                    </a:lnTo>
                    <a:lnTo>
                      <a:pt x="27" y="0"/>
                    </a:lnTo>
                    <a:lnTo>
                      <a:pt x="30" y="4"/>
                    </a:lnTo>
                    <a:lnTo>
                      <a:pt x="34" y="7"/>
                    </a:lnTo>
                    <a:lnTo>
                      <a:pt x="34" y="10"/>
                    </a:lnTo>
                    <a:lnTo>
                      <a:pt x="34" y="14"/>
                    </a:lnTo>
                    <a:lnTo>
                      <a:pt x="34" y="17"/>
                    </a:lnTo>
                    <a:lnTo>
                      <a:pt x="34" y="21"/>
                    </a:lnTo>
                    <a:lnTo>
                      <a:pt x="34" y="24"/>
                    </a:lnTo>
                    <a:lnTo>
                      <a:pt x="30" y="24"/>
                    </a:lnTo>
                    <a:lnTo>
                      <a:pt x="30" y="27"/>
                    </a:lnTo>
                    <a:lnTo>
                      <a:pt x="27" y="27"/>
                    </a:lnTo>
                    <a:lnTo>
                      <a:pt x="23" y="27"/>
                    </a:lnTo>
                    <a:lnTo>
                      <a:pt x="20" y="2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93" name="Shape 1704"/>
              <p:cNvSpPr>
                <a:spLocks/>
              </p:cNvSpPr>
              <p:nvPr/>
            </p:nvSpPr>
            <p:spPr bwMode="auto">
              <a:xfrm>
                <a:off x="4694237" y="4227512"/>
                <a:ext cx="53975" cy="42862"/>
              </a:xfrm>
              <a:custGeom>
                <a:avLst/>
                <a:gdLst>
                  <a:gd name="T0" fmla="*/ 31750 w 34"/>
                  <a:gd name="T1" fmla="*/ 42862 h 27"/>
                  <a:gd name="T2" fmla="*/ 31750 w 34"/>
                  <a:gd name="T3" fmla="*/ 0 h 27"/>
                  <a:gd name="T4" fmla="*/ 38100 w 34"/>
                  <a:gd name="T5" fmla="*/ 0 h 27"/>
                  <a:gd name="T6" fmla="*/ 38100 w 34"/>
                  <a:gd name="T7" fmla="*/ 0 h 27"/>
                  <a:gd name="T8" fmla="*/ 42863 w 34"/>
                  <a:gd name="T9" fmla="*/ 6350 h 27"/>
                  <a:gd name="T10" fmla="*/ 47625 w 34"/>
                  <a:gd name="T11" fmla="*/ 6350 h 27"/>
                  <a:gd name="T12" fmla="*/ 47625 w 34"/>
                  <a:gd name="T13" fmla="*/ 11112 h 27"/>
                  <a:gd name="T14" fmla="*/ 53975 w 34"/>
                  <a:gd name="T15" fmla="*/ 15875 h 27"/>
                  <a:gd name="T16" fmla="*/ 53975 w 34"/>
                  <a:gd name="T17" fmla="*/ 15875 h 27"/>
                  <a:gd name="T18" fmla="*/ 53975 w 34"/>
                  <a:gd name="T19" fmla="*/ 22225 h 27"/>
                  <a:gd name="T20" fmla="*/ 53975 w 34"/>
                  <a:gd name="T21" fmla="*/ 26987 h 27"/>
                  <a:gd name="T22" fmla="*/ 53975 w 34"/>
                  <a:gd name="T23" fmla="*/ 33337 h 27"/>
                  <a:gd name="T24" fmla="*/ 47625 w 34"/>
                  <a:gd name="T25" fmla="*/ 38100 h 27"/>
                  <a:gd name="T26" fmla="*/ 47625 w 34"/>
                  <a:gd name="T27" fmla="*/ 38100 h 27"/>
                  <a:gd name="T28" fmla="*/ 42863 w 34"/>
                  <a:gd name="T29" fmla="*/ 42862 h 27"/>
                  <a:gd name="T30" fmla="*/ 38100 w 34"/>
                  <a:gd name="T31" fmla="*/ 42862 h 27"/>
                  <a:gd name="T32" fmla="*/ 38100 w 34"/>
                  <a:gd name="T33" fmla="*/ 42862 h 27"/>
                  <a:gd name="T34" fmla="*/ 31750 w 34"/>
                  <a:gd name="T35" fmla="*/ 42862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27"/>
                  <a:gd name="T56" fmla="*/ 34 w 34"/>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27" extrusionOk="0">
                    <a:moveTo>
                      <a:pt x="20" y="27"/>
                    </a:moveTo>
                    <a:lnTo>
                      <a:pt x="20" y="0"/>
                    </a:lnTo>
                    <a:lnTo>
                      <a:pt x="24" y="0"/>
                    </a:lnTo>
                    <a:lnTo>
                      <a:pt x="27" y="4"/>
                    </a:lnTo>
                    <a:lnTo>
                      <a:pt x="30" y="4"/>
                    </a:lnTo>
                    <a:lnTo>
                      <a:pt x="30" y="7"/>
                    </a:lnTo>
                    <a:lnTo>
                      <a:pt x="34" y="10"/>
                    </a:lnTo>
                    <a:lnTo>
                      <a:pt x="34" y="14"/>
                    </a:lnTo>
                    <a:lnTo>
                      <a:pt x="34" y="17"/>
                    </a:lnTo>
                    <a:lnTo>
                      <a:pt x="34" y="21"/>
                    </a:lnTo>
                    <a:lnTo>
                      <a:pt x="30" y="24"/>
                    </a:lnTo>
                    <a:lnTo>
                      <a:pt x="27" y="27"/>
                    </a:lnTo>
                    <a:lnTo>
                      <a:pt x="24" y="27"/>
                    </a:lnTo>
                    <a:lnTo>
                      <a:pt x="20" y="2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94" name="Shape 1705"/>
              <p:cNvSpPr>
                <a:spLocks/>
              </p:cNvSpPr>
              <p:nvPr/>
            </p:nvSpPr>
            <p:spPr bwMode="auto">
              <a:xfrm>
                <a:off x="4683125" y="4227512"/>
                <a:ext cx="53975" cy="53975"/>
              </a:xfrm>
              <a:custGeom>
                <a:avLst/>
                <a:gdLst>
                  <a:gd name="T0" fmla="*/ 49213 w 34"/>
                  <a:gd name="T1" fmla="*/ 38100 h 34"/>
                  <a:gd name="T2" fmla="*/ 17463 w 34"/>
                  <a:gd name="T3" fmla="*/ 6350 h 34"/>
                  <a:gd name="T4" fmla="*/ 17463 w 34"/>
                  <a:gd name="T5" fmla="*/ 6350 h 34"/>
                  <a:gd name="T6" fmla="*/ 22225 w 34"/>
                  <a:gd name="T7" fmla="*/ 0 h 34"/>
                  <a:gd name="T8" fmla="*/ 26988 w 34"/>
                  <a:gd name="T9" fmla="*/ 0 h 34"/>
                  <a:gd name="T10" fmla="*/ 33338 w 34"/>
                  <a:gd name="T11" fmla="*/ 0 h 34"/>
                  <a:gd name="T12" fmla="*/ 38100 w 34"/>
                  <a:gd name="T13" fmla="*/ 0 h 34"/>
                  <a:gd name="T14" fmla="*/ 38100 w 34"/>
                  <a:gd name="T15" fmla="*/ 0 h 34"/>
                  <a:gd name="T16" fmla="*/ 42863 w 34"/>
                  <a:gd name="T17" fmla="*/ 6350 h 34"/>
                  <a:gd name="T18" fmla="*/ 49213 w 34"/>
                  <a:gd name="T19" fmla="*/ 6350 h 34"/>
                  <a:gd name="T20" fmla="*/ 49213 w 34"/>
                  <a:gd name="T21" fmla="*/ 11113 h 34"/>
                  <a:gd name="T22" fmla="*/ 53975 w 34"/>
                  <a:gd name="T23" fmla="*/ 15875 h 34"/>
                  <a:gd name="T24" fmla="*/ 53975 w 34"/>
                  <a:gd name="T25" fmla="*/ 15875 h 34"/>
                  <a:gd name="T26" fmla="*/ 53975 w 34"/>
                  <a:gd name="T27" fmla="*/ 22225 h 34"/>
                  <a:gd name="T28" fmla="*/ 53975 w 34"/>
                  <a:gd name="T29" fmla="*/ 26988 h 34"/>
                  <a:gd name="T30" fmla="*/ 53975 w 34"/>
                  <a:gd name="T31" fmla="*/ 33338 h 34"/>
                  <a:gd name="T32" fmla="*/ 49213 w 34"/>
                  <a:gd name="T33" fmla="*/ 33338 h 34"/>
                  <a:gd name="T34" fmla="*/ 49213 w 34"/>
                  <a:gd name="T35" fmla="*/ 3810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34"/>
                  <a:gd name="T56" fmla="*/ 34 w 34"/>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34" extrusionOk="0">
                    <a:moveTo>
                      <a:pt x="31" y="24"/>
                    </a:moveTo>
                    <a:lnTo>
                      <a:pt x="11" y="4"/>
                    </a:lnTo>
                    <a:lnTo>
                      <a:pt x="14" y="0"/>
                    </a:lnTo>
                    <a:lnTo>
                      <a:pt x="17" y="0"/>
                    </a:lnTo>
                    <a:lnTo>
                      <a:pt x="21" y="0"/>
                    </a:lnTo>
                    <a:lnTo>
                      <a:pt x="24" y="0"/>
                    </a:lnTo>
                    <a:lnTo>
                      <a:pt x="27" y="4"/>
                    </a:lnTo>
                    <a:lnTo>
                      <a:pt x="31" y="4"/>
                    </a:lnTo>
                    <a:lnTo>
                      <a:pt x="31" y="7"/>
                    </a:lnTo>
                    <a:lnTo>
                      <a:pt x="34" y="10"/>
                    </a:lnTo>
                    <a:lnTo>
                      <a:pt x="34" y="14"/>
                    </a:lnTo>
                    <a:lnTo>
                      <a:pt x="34" y="17"/>
                    </a:lnTo>
                    <a:lnTo>
                      <a:pt x="34" y="21"/>
                    </a:lnTo>
                    <a:lnTo>
                      <a:pt x="31" y="21"/>
                    </a:lnTo>
                    <a:lnTo>
                      <a:pt x="31" y="2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95" name="Shape 1706"/>
              <p:cNvSpPr>
                <a:spLocks/>
              </p:cNvSpPr>
              <p:nvPr/>
            </p:nvSpPr>
            <p:spPr bwMode="auto">
              <a:xfrm>
                <a:off x="4683125" y="4233862"/>
                <a:ext cx="49212" cy="58736"/>
              </a:xfrm>
              <a:custGeom>
                <a:avLst/>
                <a:gdLst>
                  <a:gd name="T0" fmla="*/ 49212 w 31"/>
                  <a:gd name="T1" fmla="*/ 20637 h 37"/>
                  <a:gd name="T2" fmla="*/ 0 w 31"/>
                  <a:gd name="T3" fmla="*/ 20637 h 37"/>
                  <a:gd name="T4" fmla="*/ 0 w 31"/>
                  <a:gd name="T5" fmla="*/ 20637 h 37"/>
                  <a:gd name="T6" fmla="*/ 6350 w 31"/>
                  <a:gd name="T7" fmla="*/ 15875 h 37"/>
                  <a:gd name="T8" fmla="*/ 6350 w 31"/>
                  <a:gd name="T9" fmla="*/ 9525 h 37"/>
                  <a:gd name="T10" fmla="*/ 11112 w 31"/>
                  <a:gd name="T11" fmla="*/ 4762 h 37"/>
                  <a:gd name="T12" fmla="*/ 11112 w 31"/>
                  <a:gd name="T13" fmla="*/ 4762 h 37"/>
                  <a:gd name="T14" fmla="*/ 17462 w 31"/>
                  <a:gd name="T15" fmla="*/ 4762 h 37"/>
                  <a:gd name="T16" fmla="*/ 22225 w 31"/>
                  <a:gd name="T17" fmla="*/ 0 h 37"/>
                  <a:gd name="T18" fmla="*/ 26987 w 31"/>
                  <a:gd name="T19" fmla="*/ 0 h 37"/>
                  <a:gd name="T20" fmla="*/ 26987 w 31"/>
                  <a:gd name="T21" fmla="*/ 0 h 37"/>
                  <a:gd name="T22" fmla="*/ 33337 w 31"/>
                  <a:gd name="T23" fmla="*/ 4762 h 37"/>
                  <a:gd name="T24" fmla="*/ 38100 w 31"/>
                  <a:gd name="T25" fmla="*/ 4762 h 37"/>
                  <a:gd name="T26" fmla="*/ 38100 w 31"/>
                  <a:gd name="T27" fmla="*/ 4762 h 37"/>
                  <a:gd name="T28" fmla="*/ 42862 w 31"/>
                  <a:gd name="T29" fmla="*/ 9525 h 37"/>
                  <a:gd name="T30" fmla="*/ 42862 w 31"/>
                  <a:gd name="T31" fmla="*/ 15875 h 37"/>
                  <a:gd name="T32" fmla="*/ 49212 w 31"/>
                  <a:gd name="T33" fmla="*/ 20637 h 37"/>
                  <a:gd name="T34" fmla="*/ 49212 w 31"/>
                  <a:gd name="T35" fmla="*/ 20637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31" y="13"/>
                    </a:moveTo>
                    <a:lnTo>
                      <a:pt x="0" y="13"/>
                    </a:lnTo>
                    <a:lnTo>
                      <a:pt x="4" y="10"/>
                    </a:lnTo>
                    <a:lnTo>
                      <a:pt x="4" y="6"/>
                    </a:lnTo>
                    <a:lnTo>
                      <a:pt x="7" y="3"/>
                    </a:lnTo>
                    <a:lnTo>
                      <a:pt x="11" y="3"/>
                    </a:lnTo>
                    <a:lnTo>
                      <a:pt x="14" y="0"/>
                    </a:lnTo>
                    <a:lnTo>
                      <a:pt x="17" y="0"/>
                    </a:lnTo>
                    <a:lnTo>
                      <a:pt x="21" y="3"/>
                    </a:lnTo>
                    <a:lnTo>
                      <a:pt x="24" y="3"/>
                    </a:lnTo>
                    <a:lnTo>
                      <a:pt x="27" y="6"/>
                    </a:lnTo>
                    <a:lnTo>
                      <a:pt x="27" y="10"/>
                    </a:lnTo>
                    <a:lnTo>
                      <a:pt x="31" y="1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96" name="Shape 1707"/>
              <p:cNvSpPr>
                <a:spLocks/>
              </p:cNvSpPr>
              <p:nvPr/>
            </p:nvSpPr>
            <p:spPr bwMode="auto">
              <a:xfrm>
                <a:off x="4683125" y="4249737"/>
                <a:ext cx="49212" cy="52386"/>
              </a:xfrm>
              <a:custGeom>
                <a:avLst/>
                <a:gdLst>
                  <a:gd name="T0" fmla="*/ 49212 w 31"/>
                  <a:gd name="T1" fmla="*/ 20637 h 33"/>
                  <a:gd name="T2" fmla="*/ 0 w 31"/>
                  <a:gd name="T3" fmla="*/ 20637 h 33"/>
                  <a:gd name="T4" fmla="*/ 0 w 31"/>
                  <a:gd name="T5" fmla="*/ 15875 h 33"/>
                  <a:gd name="T6" fmla="*/ 6350 w 31"/>
                  <a:gd name="T7" fmla="*/ 11112 h 33"/>
                  <a:gd name="T8" fmla="*/ 6350 w 31"/>
                  <a:gd name="T9" fmla="*/ 4762 h 33"/>
                  <a:gd name="T10" fmla="*/ 11112 w 31"/>
                  <a:gd name="T11" fmla="*/ 4762 h 33"/>
                  <a:gd name="T12" fmla="*/ 11112 w 31"/>
                  <a:gd name="T13" fmla="*/ 0 h 33"/>
                  <a:gd name="T14" fmla="*/ 17462 w 31"/>
                  <a:gd name="T15" fmla="*/ 0 h 33"/>
                  <a:gd name="T16" fmla="*/ 22225 w 31"/>
                  <a:gd name="T17" fmla="*/ 0 h 33"/>
                  <a:gd name="T18" fmla="*/ 26987 w 31"/>
                  <a:gd name="T19" fmla="*/ 0 h 33"/>
                  <a:gd name="T20" fmla="*/ 26987 w 31"/>
                  <a:gd name="T21" fmla="*/ 0 h 33"/>
                  <a:gd name="T22" fmla="*/ 33337 w 31"/>
                  <a:gd name="T23" fmla="*/ 0 h 33"/>
                  <a:gd name="T24" fmla="*/ 38100 w 31"/>
                  <a:gd name="T25" fmla="*/ 0 h 33"/>
                  <a:gd name="T26" fmla="*/ 38100 w 31"/>
                  <a:gd name="T27" fmla="*/ 4762 h 33"/>
                  <a:gd name="T28" fmla="*/ 42862 w 31"/>
                  <a:gd name="T29" fmla="*/ 4762 h 33"/>
                  <a:gd name="T30" fmla="*/ 42862 w 31"/>
                  <a:gd name="T31" fmla="*/ 11112 h 33"/>
                  <a:gd name="T32" fmla="*/ 49212 w 31"/>
                  <a:gd name="T33" fmla="*/ 15875 h 33"/>
                  <a:gd name="T34" fmla="*/ 49212 w 31"/>
                  <a:gd name="T35" fmla="*/ 20637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3"/>
                  <a:gd name="T56" fmla="*/ 31 w 31"/>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3" extrusionOk="0">
                    <a:moveTo>
                      <a:pt x="31" y="13"/>
                    </a:moveTo>
                    <a:lnTo>
                      <a:pt x="0" y="13"/>
                    </a:lnTo>
                    <a:lnTo>
                      <a:pt x="0" y="10"/>
                    </a:lnTo>
                    <a:lnTo>
                      <a:pt x="4" y="7"/>
                    </a:lnTo>
                    <a:lnTo>
                      <a:pt x="4" y="3"/>
                    </a:lnTo>
                    <a:lnTo>
                      <a:pt x="7" y="3"/>
                    </a:lnTo>
                    <a:lnTo>
                      <a:pt x="7" y="0"/>
                    </a:lnTo>
                    <a:lnTo>
                      <a:pt x="11" y="0"/>
                    </a:lnTo>
                    <a:lnTo>
                      <a:pt x="14" y="0"/>
                    </a:lnTo>
                    <a:lnTo>
                      <a:pt x="17" y="0"/>
                    </a:lnTo>
                    <a:lnTo>
                      <a:pt x="21" y="0"/>
                    </a:lnTo>
                    <a:lnTo>
                      <a:pt x="24" y="0"/>
                    </a:lnTo>
                    <a:lnTo>
                      <a:pt x="24" y="3"/>
                    </a:lnTo>
                    <a:lnTo>
                      <a:pt x="27" y="3"/>
                    </a:lnTo>
                    <a:lnTo>
                      <a:pt x="27" y="7"/>
                    </a:lnTo>
                    <a:lnTo>
                      <a:pt x="31" y="10"/>
                    </a:lnTo>
                    <a:lnTo>
                      <a:pt x="31" y="1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97" name="Shape 1708"/>
              <p:cNvSpPr>
                <a:spLocks/>
              </p:cNvSpPr>
              <p:nvPr/>
            </p:nvSpPr>
            <p:spPr bwMode="auto">
              <a:xfrm>
                <a:off x="4683125" y="4260850"/>
                <a:ext cx="49212" cy="52386"/>
              </a:xfrm>
              <a:custGeom>
                <a:avLst/>
                <a:gdLst>
                  <a:gd name="T0" fmla="*/ 49212 w 31"/>
                  <a:gd name="T1" fmla="*/ 20637 h 33"/>
                  <a:gd name="T2" fmla="*/ 0 w 31"/>
                  <a:gd name="T3" fmla="*/ 20637 h 33"/>
                  <a:gd name="T4" fmla="*/ 0 w 31"/>
                  <a:gd name="T5" fmla="*/ 15875 h 33"/>
                  <a:gd name="T6" fmla="*/ 6350 w 31"/>
                  <a:gd name="T7" fmla="*/ 9525 h 33"/>
                  <a:gd name="T8" fmla="*/ 6350 w 31"/>
                  <a:gd name="T9" fmla="*/ 9525 h 33"/>
                  <a:gd name="T10" fmla="*/ 11112 w 31"/>
                  <a:gd name="T11" fmla="*/ 4762 h 33"/>
                  <a:gd name="T12" fmla="*/ 11112 w 31"/>
                  <a:gd name="T13" fmla="*/ 0 h 33"/>
                  <a:gd name="T14" fmla="*/ 17462 w 31"/>
                  <a:gd name="T15" fmla="*/ 0 h 33"/>
                  <a:gd name="T16" fmla="*/ 22225 w 31"/>
                  <a:gd name="T17" fmla="*/ 0 h 33"/>
                  <a:gd name="T18" fmla="*/ 26987 w 31"/>
                  <a:gd name="T19" fmla="*/ 0 h 33"/>
                  <a:gd name="T20" fmla="*/ 26987 w 31"/>
                  <a:gd name="T21" fmla="*/ 0 h 33"/>
                  <a:gd name="T22" fmla="*/ 33337 w 31"/>
                  <a:gd name="T23" fmla="*/ 0 h 33"/>
                  <a:gd name="T24" fmla="*/ 38100 w 31"/>
                  <a:gd name="T25" fmla="*/ 0 h 33"/>
                  <a:gd name="T26" fmla="*/ 38100 w 31"/>
                  <a:gd name="T27" fmla="*/ 4762 h 33"/>
                  <a:gd name="T28" fmla="*/ 42862 w 31"/>
                  <a:gd name="T29" fmla="*/ 9525 h 33"/>
                  <a:gd name="T30" fmla="*/ 42862 w 31"/>
                  <a:gd name="T31" fmla="*/ 9525 h 33"/>
                  <a:gd name="T32" fmla="*/ 49212 w 31"/>
                  <a:gd name="T33" fmla="*/ 15875 h 33"/>
                  <a:gd name="T34" fmla="*/ 49212 w 31"/>
                  <a:gd name="T35" fmla="*/ 20637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3"/>
                  <a:gd name="T56" fmla="*/ 31 w 31"/>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3" extrusionOk="0">
                    <a:moveTo>
                      <a:pt x="31" y="13"/>
                    </a:moveTo>
                    <a:lnTo>
                      <a:pt x="0" y="13"/>
                    </a:lnTo>
                    <a:lnTo>
                      <a:pt x="0" y="10"/>
                    </a:lnTo>
                    <a:lnTo>
                      <a:pt x="4" y="6"/>
                    </a:lnTo>
                    <a:lnTo>
                      <a:pt x="7" y="3"/>
                    </a:lnTo>
                    <a:lnTo>
                      <a:pt x="7" y="0"/>
                    </a:lnTo>
                    <a:lnTo>
                      <a:pt x="11" y="0"/>
                    </a:lnTo>
                    <a:lnTo>
                      <a:pt x="14" y="0"/>
                    </a:lnTo>
                    <a:lnTo>
                      <a:pt x="17" y="0"/>
                    </a:lnTo>
                    <a:lnTo>
                      <a:pt x="21" y="0"/>
                    </a:lnTo>
                    <a:lnTo>
                      <a:pt x="24" y="0"/>
                    </a:lnTo>
                    <a:lnTo>
                      <a:pt x="24" y="3"/>
                    </a:lnTo>
                    <a:lnTo>
                      <a:pt x="27" y="6"/>
                    </a:lnTo>
                    <a:lnTo>
                      <a:pt x="31" y="10"/>
                    </a:lnTo>
                    <a:lnTo>
                      <a:pt x="31" y="1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98" name="Shape 1709"/>
              <p:cNvSpPr>
                <a:spLocks/>
              </p:cNvSpPr>
              <p:nvPr/>
            </p:nvSpPr>
            <p:spPr bwMode="auto">
              <a:xfrm>
                <a:off x="4683125" y="4270375"/>
                <a:ext cx="49212" cy="53975"/>
              </a:xfrm>
              <a:custGeom>
                <a:avLst/>
                <a:gdLst>
                  <a:gd name="T0" fmla="*/ 49212 w 31"/>
                  <a:gd name="T1" fmla="*/ 22225 h 34"/>
                  <a:gd name="T2" fmla="*/ 0 w 31"/>
                  <a:gd name="T3" fmla="*/ 22225 h 34"/>
                  <a:gd name="T4" fmla="*/ 0 w 31"/>
                  <a:gd name="T5" fmla="*/ 15875 h 34"/>
                  <a:gd name="T6" fmla="*/ 6350 w 31"/>
                  <a:gd name="T7" fmla="*/ 11113 h 34"/>
                  <a:gd name="T8" fmla="*/ 6350 w 31"/>
                  <a:gd name="T9" fmla="*/ 11113 h 34"/>
                  <a:gd name="T10" fmla="*/ 11112 w 31"/>
                  <a:gd name="T11" fmla="*/ 6350 h 34"/>
                  <a:gd name="T12" fmla="*/ 11112 w 31"/>
                  <a:gd name="T13" fmla="*/ 6350 h 34"/>
                  <a:gd name="T14" fmla="*/ 17462 w 31"/>
                  <a:gd name="T15" fmla="*/ 0 h 34"/>
                  <a:gd name="T16" fmla="*/ 22225 w 31"/>
                  <a:gd name="T17" fmla="*/ 0 h 34"/>
                  <a:gd name="T18" fmla="*/ 26987 w 31"/>
                  <a:gd name="T19" fmla="*/ 0 h 34"/>
                  <a:gd name="T20" fmla="*/ 26987 w 31"/>
                  <a:gd name="T21" fmla="*/ 0 h 34"/>
                  <a:gd name="T22" fmla="*/ 33337 w 31"/>
                  <a:gd name="T23" fmla="*/ 0 h 34"/>
                  <a:gd name="T24" fmla="*/ 38100 w 31"/>
                  <a:gd name="T25" fmla="*/ 6350 h 34"/>
                  <a:gd name="T26" fmla="*/ 38100 w 31"/>
                  <a:gd name="T27" fmla="*/ 6350 h 34"/>
                  <a:gd name="T28" fmla="*/ 42862 w 31"/>
                  <a:gd name="T29" fmla="*/ 11113 h 34"/>
                  <a:gd name="T30" fmla="*/ 42862 w 31"/>
                  <a:gd name="T31" fmla="*/ 11113 h 34"/>
                  <a:gd name="T32" fmla="*/ 49212 w 31"/>
                  <a:gd name="T33" fmla="*/ 15875 h 34"/>
                  <a:gd name="T34" fmla="*/ 49212 w 31"/>
                  <a:gd name="T35" fmla="*/ 22225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4"/>
                  <a:gd name="T56" fmla="*/ 31 w 31"/>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4" extrusionOk="0">
                    <a:moveTo>
                      <a:pt x="31" y="14"/>
                    </a:moveTo>
                    <a:lnTo>
                      <a:pt x="0" y="14"/>
                    </a:lnTo>
                    <a:lnTo>
                      <a:pt x="0" y="10"/>
                    </a:lnTo>
                    <a:lnTo>
                      <a:pt x="4" y="7"/>
                    </a:lnTo>
                    <a:lnTo>
                      <a:pt x="7" y="4"/>
                    </a:lnTo>
                    <a:lnTo>
                      <a:pt x="11" y="0"/>
                    </a:lnTo>
                    <a:lnTo>
                      <a:pt x="14" y="0"/>
                    </a:lnTo>
                    <a:lnTo>
                      <a:pt x="17" y="0"/>
                    </a:lnTo>
                    <a:lnTo>
                      <a:pt x="21" y="0"/>
                    </a:lnTo>
                    <a:lnTo>
                      <a:pt x="24" y="4"/>
                    </a:lnTo>
                    <a:lnTo>
                      <a:pt x="27" y="7"/>
                    </a:lnTo>
                    <a:lnTo>
                      <a:pt x="31" y="10"/>
                    </a:lnTo>
                    <a:lnTo>
                      <a:pt x="31" y="1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99" name="Shape 1710"/>
              <p:cNvSpPr>
                <a:spLocks/>
              </p:cNvSpPr>
              <p:nvPr/>
            </p:nvSpPr>
            <p:spPr bwMode="auto">
              <a:xfrm>
                <a:off x="4683125" y="4281487"/>
                <a:ext cx="49212" cy="58736"/>
              </a:xfrm>
              <a:custGeom>
                <a:avLst/>
                <a:gdLst>
                  <a:gd name="T0" fmla="*/ 49212 w 31"/>
                  <a:gd name="T1" fmla="*/ 20637 h 37"/>
                  <a:gd name="T2" fmla="*/ 0 w 31"/>
                  <a:gd name="T3" fmla="*/ 20637 h 37"/>
                  <a:gd name="T4" fmla="*/ 0 w 31"/>
                  <a:gd name="T5" fmla="*/ 15875 h 37"/>
                  <a:gd name="T6" fmla="*/ 6350 w 31"/>
                  <a:gd name="T7" fmla="*/ 11112 h 37"/>
                  <a:gd name="T8" fmla="*/ 6350 w 31"/>
                  <a:gd name="T9" fmla="*/ 11112 h 37"/>
                  <a:gd name="T10" fmla="*/ 11112 w 31"/>
                  <a:gd name="T11" fmla="*/ 4762 h 37"/>
                  <a:gd name="T12" fmla="*/ 11112 w 31"/>
                  <a:gd name="T13" fmla="*/ 4762 h 37"/>
                  <a:gd name="T14" fmla="*/ 17462 w 31"/>
                  <a:gd name="T15" fmla="*/ 0 h 37"/>
                  <a:gd name="T16" fmla="*/ 22225 w 31"/>
                  <a:gd name="T17" fmla="*/ 0 h 37"/>
                  <a:gd name="T18" fmla="*/ 26987 w 31"/>
                  <a:gd name="T19" fmla="*/ 0 h 37"/>
                  <a:gd name="T20" fmla="*/ 26987 w 31"/>
                  <a:gd name="T21" fmla="*/ 0 h 37"/>
                  <a:gd name="T22" fmla="*/ 33337 w 31"/>
                  <a:gd name="T23" fmla="*/ 0 h 37"/>
                  <a:gd name="T24" fmla="*/ 38100 w 31"/>
                  <a:gd name="T25" fmla="*/ 4762 h 37"/>
                  <a:gd name="T26" fmla="*/ 38100 w 31"/>
                  <a:gd name="T27" fmla="*/ 4762 h 37"/>
                  <a:gd name="T28" fmla="*/ 42862 w 31"/>
                  <a:gd name="T29" fmla="*/ 11112 h 37"/>
                  <a:gd name="T30" fmla="*/ 42862 w 31"/>
                  <a:gd name="T31" fmla="*/ 11112 h 37"/>
                  <a:gd name="T32" fmla="*/ 49212 w 31"/>
                  <a:gd name="T33" fmla="*/ 15875 h 37"/>
                  <a:gd name="T34" fmla="*/ 49212 w 31"/>
                  <a:gd name="T35" fmla="*/ 20637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31" y="13"/>
                    </a:moveTo>
                    <a:lnTo>
                      <a:pt x="0" y="13"/>
                    </a:lnTo>
                    <a:lnTo>
                      <a:pt x="0" y="10"/>
                    </a:lnTo>
                    <a:lnTo>
                      <a:pt x="4" y="7"/>
                    </a:lnTo>
                    <a:lnTo>
                      <a:pt x="7" y="3"/>
                    </a:lnTo>
                    <a:lnTo>
                      <a:pt x="11" y="0"/>
                    </a:lnTo>
                    <a:lnTo>
                      <a:pt x="14" y="0"/>
                    </a:lnTo>
                    <a:lnTo>
                      <a:pt x="17" y="0"/>
                    </a:lnTo>
                    <a:lnTo>
                      <a:pt x="21" y="0"/>
                    </a:lnTo>
                    <a:lnTo>
                      <a:pt x="24" y="3"/>
                    </a:lnTo>
                    <a:lnTo>
                      <a:pt x="27" y="7"/>
                    </a:lnTo>
                    <a:lnTo>
                      <a:pt x="31" y="10"/>
                    </a:lnTo>
                    <a:lnTo>
                      <a:pt x="31" y="1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00" name="Shape 1711"/>
              <p:cNvSpPr>
                <a:spLocks/>
              </p:cNvSpPr>
              <p:nvPr/>
            </p:nvSpPr>
            <p:spPr bwMode="auto">
              <a:xfrm>
                <a:off x="4683125" y="4292600"/>
                <a:ext cx="49212" cy="58736"/>
              </a:xfrm>
              <a:custGeom>
                <a:avLst/>
                <a:gdLst>
                  <a:gd name="T0" fmla="*/ 49212 w 31"/>
                  <a:gd name="T1" fmla="*/ 20637 h 37"/>
                  <a:gd name="T2" fmla="*/ 0 w 31"/>
                  <a:gd name="T3" fmla="*/ 20637 h 37"/>
                  <a:gd name="T4" fmla="*/ 0 w 31"/>
                  <a:gd name="T5" fmla="*/ 20637 h 37"/>
                  <a:gd name="T6" fmla="*/ 6350 w 31"/>
                  <a:gd name="T7" fmla="*/ 15875 h 37"/>
                  <a:gd name="T8" fmla="*/ 6350 w 31"/>
                  <a:gd name="T9" fmla="*/ 9525 h 37"/>
                  <a:gd name="T10" fmla="*/ 11112 w 31"/>
                  <a:gd name="T11" fmla="*/ 9525 h 37"/>
                  <a:gd name="T12" fmla="*/ 11112 w 31"/>
                  <a:gd name="T13" fmla="*/ 4762 h 37"/>
                  <a:gd name="T14" fmla="*/ 17462 w 31"/>
                  <a:gd name="T15" fmla="*/ 4762 h 37"/>
                  <a:gd name="T16" fmla="*/ 22225 w 31"/>
                  <a:gd name="T17" fmla="*/ 0 h 37"/>
                  <a:gd name="T18" fmla="*/ 26987 w 31"/>
                  <a:gd name="T19" fmla="*/ 0 h 37"/>
                  <a:gd name="T20" fmla="*/ 26987 w 31"/>
                  <a:gd name="T21" fmla="*/ 0 h 37"/>
                  <a:gd name="T22" fmla="*/ 33337 w 31"/>
                  <a:gd name="T23" fmla="*/ 4762 h 37"/>
                  <a:gd name="T24" fmla="*/ 38100 w 31"/>
                  <a:gd name="T25" fmla="*/ 4762 h 37"/>
                  <a:gd name="T26" fmla="*/ 38100 w 31"/>
                  <a:gd name="T27" fmla="*/ 9525 h 37"/>
                  <a:gd name="T28" fmla="*/ 42862 w 31"/>
                  <a:gd name="T29" fmla="*/ 9525 h 37"/>
                  <a:gd name="T30" fmla="*/ 42862 w 31"/>
                  <a:gd name="T31" fmla="*/ 15875 h 37"/>
                  <a:gd name="T32" fmla="*/ 49212 w 31"/>
                  <a:gd name="T33" fmla="*/ 20637 h 37"/>
                  <a:gd name="T34" fmla="*/ 49212 w 31"/>
                  <a:gd name="T35" fmla="*/ 20637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31" y="13"/>
                    </a:moveTo>
                    <a:lnTo>
                      <a:pt x="0" y="13"/>
                    </a:lnTo>
                    <a:lnTo>
                      <a:pt x="4" y="10"/>
                    </a:lnTo>
                    <a:lnTo>
                      <a:pt x="4" y="6"/>
                    </a:lnTo>
                    <a:lnTo>
                      <a:pt x="7" y="6"/>
                    </a:lnTo>
                    <a:lnTo>
                      <a:pt x="7" y="3"/>
                    </a:lnTo>
                    <a:lnTo>
                      <a:pt x="11" y="3"/>
                    </a:lnTo>
                    <a:lnTo>
                      <a:pt x="14" y="0"/>
                    </a:lnTo>
                    <a:lnTo>
                      <a:pt x="17" y="0"/>
                    </a:lnTo>
                    <a:lnTo>
                      <a:pt x="21" y="3"/>
                    </a:lnTo>
                    <a:lnTo>
                      <a:pt x="24" y="3"/>
                    </a:lnTo>
                    <a:lnTo>
                      <a:pt x="24" y="6"/>
                    </a:lnTo>
                    <a:lnTo>
                      <a:pt x="27" y="6"/>
                    </a:lnTo>
                    <a:lnTo>
                      <a:pt x="27" y="10"/>
                    </a:lnTo>
                    <a:lnTo>
                      <a:pt x="31" y="1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01" name="Shape 1712"/>
              <p:cNvSpPr>
                <a:spLocks/>
              </p:cNvSpPr>
              <p:nvPr/>
            </p:nvSpPr>
            <p:spPr bwMode="auto">
              <a:xfrm>
                <a:off x="4683125" y="4302125"/>
                <a:ext cx="49212" cy="58736"/>
              </a:xfrm>
              <a:custGeom>
                <a:avLst/>
                <a:gdLst>
                  <a:gd name="T0" fmla="*/ 49212 w 31"/>
                  <a:gd name="T1" fmla="*/ 26987 h 37"/>
                  <a:gd name="T2" fmla="*/ 0 w 31"/>
                  <a:gd name="T3" fmla="*/ 26987 h 37"/>
                  <a:gd name="T4" fmla="*/ 0 w 31"/>
                  <a:gd name="T5" fmla="*/ 22224 h 37"/>
                  <a:gd name="T6" fmla="*/ 6350 w 31"/>
                  <a:gd name="T7" fmla="*/ 17462 h 37"/>
                  <a:gd name="T8" fmla="*/ 6350 w 31"/>
                  <a:gd name="T9" fmla="*/ 11112 h 37"/>
                  <a:gd name="T10" fmla="*/ 11112 w 31"/>
                  <a:gd name="T11" fmla="*/ 11112 h 37"/>
                  <a:gd name="T12" fmla="*/ 11112 w 31"/>
                  <a:gd name="T13" fmla="*/ 6350 h 37"/>
                  <a:gd name="T14" fmla="*/ 17462 w 31"/>
                  <a:gd name="T15" fmla="*/ 6350 h 37"/>
                  <a:gd name="T16" fmla="*/ 22225 w 31"/>
                  <a:gd name="T17" fmla="*/ 6350 h 37"/>
                  <a:gd name="T18" fmla="*/ 26987 w 31"/>
                  <a:gd name="T19" fmla="*/ 0 h 37"/>
                  <a:gd name="T20" fmla="*/ 26987 w 31"/>
                  <a:gd name="T21" fmla="*/ 6350 h 37"/>
                  <a:gd name="T22" fmla="*/ 33337 w 31"/>
                  <a:gd name="T23" fmla="*/ 6350 h 37"/>
                  <a:gd name="T24" fmla="*/ 38100 w 31"/>
                  <a:gd name="T25" fmla="*/ 6350 h 37"/>
                  <a:gd name="T26" fmla="*/ 38100 w 31"/>
                  <a:gd name="T27" fmla="*/ 11112 h 37"/>
                  <a:gd name="T28" fmla="*/ 42862 w 31"/>
                  <a:gd name="T29" fmla="*/ 11112 h 37"/>
                  <a:gd name="T30" fmla="*/ 42862 w 31"/>
                  <a:gd name="T31" fmla="*/ 17462 h 37"/>
                  <a:gd name="T32" fmla="*/ 49212 w 31"/>
                  <a:gd name="T33" fmla="*/ 22224 h 37"/>
                  <a:gd name="T34" fmla="*/ 49212 w 31"/>
                  <a:gd name="T35" fmla="*/ 26987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31" y="17"/>
                    </a:moveTo>
                    <a:lnTo>
                      <a:pt x="0" y="17"/>
                    </a:lnTo>
                    <a:lnTo>
                      <a:pt x="0" y="14"/>
                    </a:lnTo>
                    <a:lnTo>
                      <a:pt x="4" y="11"/>
                    </a:lnTo>
                    <a:lnTo>
                      <a:pt x="4" y="7"/>
                    </a:lnTo>
                    <a:lnTo>
                      <a:pt x="7" y="7"/>
                    </a:lnTo>
                    <a:lnTo>
                      <a:pt x="7" y="4"/>
                    </a:lnTo>
                    <a:lnTo>
                      <a:pt x="11" y="4"/>
                    </a:lnTo>
                    <a:lnTo>
                      <a:pt x="14" y="4"/>
                    </a:lnTo>
                    <a:lnTo>
                      <a:pt x="17" y="0"/>
                    </a:lnTo>
                    <a:lnTo>
                      <a:pt x="17" y="4"/>
                    </a:lnTo>
                    <a:lnTo>
                      <a:pt x="21" y="4"/>
                    </a:lnTo>
                    <a:lnTo>
                      <a:pt x="24" y="4"/>
                    </a:lnTo>
                    <a:lnTo>
                      <a:pt x="24" y="7"/>
                    </a:lnTo>
                    <a:lnTo>
                      <a:pt x="27" y="7"/>
                    </a:lnTo>
                    <a:lnTo>
                      <a:pt x="27" y="11"/>
                    </a:lnTo>
                    <a:lnTo>
                      <a:pt x="31" y="14"/>
                    </a:lnTo>
                    <a:lnTo>
                      <a:pt x="31" y="1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02" name="Shape 1713"/>
              <p:cNvSpPr>
                <a:spLocks/>
              </p:cNvSpPr>
              <p:nvPr/>
            </p:nvSpPr>
            <p:spPr bwMode="auto">
              <a:xfrm>
                <a:off x="4683125" y="4319587"/>
                <a:ext cx="49212" cy="52386"/>
              </a:xfrm>
              <a:custGeom>
                <a:avLst/>
                <a:gdLst>
                  <a:gd name="T0" fmla="*/ 49212 w 31"/>
                  <a:gd name="T1" fmla="*/ 20637 h 33"/>
                  <a:gd name="T2" fmla="*/ 0 w 31"/>
                  <a:gd name="T3" fmla="*/ 20637 h 33"/>
                  <a:gd name="T4" fmla="*/ 0 w 31"/>
                  <a:gd name="T5" fmla="*/ 15875 h 33"/>
                  <a:gd name="T6" fmla="*/ 6350 w 31"/>
                  <a:gd name="T7" fmla="*/ 9525 h 33"/>
                  <a:gd name="T8" fmla="*/ 6350 w 31"/>
                  <a:gd name="T9" fmla="*/ 4762 h 33"/>
                  <a:gd name="T10" fmla="*/ 11112 w 31"/>
                  <a:gd name="T11" fmla="*/ 4762 h 33"/>
                  <a:gd name="T12" fmla="*/ 11112 w 31"/>
                  <a:gd name="T13" fmla="*/ 0 h 33"/>
                  <a:gd name="T14" fmla="*/ 17462 w 31"/>
                  <a:gd name="T15" fmla="*/ 0 h 33"/>
                  <a:gd name="T16" fmla="*/ 22225 w 31"/>
                  <a:gd name="T17" fmla="*/ 0 h 33"/>
                  <a:gd name="T18" fmla="*/ 26987 w 31"/>
                  <a:gd name="T19" fmla="*/ 0 h 33"/>
                  <a:gd name="T20" fmla="*/ 26987 w 31"/>
                  <a:gd name="T21" fmla="*/ 0 h 33"/>
                  <a:gd name="T22" fmla="*/ 33337 w 31"/>
                  <a:gd name="T23" fmla="*/ 0 h 33"/>
                  <a:gd name="T24" fmla="*/ 38100 w 31"/>
                  <a:gd name="T25" fmla="*/ 0 h 33"/>
                  <a:gd name="T26" fmla="*/ 38100 w 31"/>
                  <a:gd name="T27" fmla="*/ 4762 h 33"/>
                  <a:gd name="T28" fmla="*/ 42862 w 31"/>
                  <a:gd name="T29" fmla="*/ 4762 h 33"/>
                  <a:gd name="T30" fmla="*/ 42862 w 31"/>
                  <a:gd name="T31" fmla="*/ 9525 h 33"/>
                  <a:gd name="T32" fmla="*/ 49212 w 31"/>
                  <a:gd name="T33" fmla="*/ 15875 h 33"/>
                  <a:gd name="T34" fmla="*/ 49212 w 31"/>
                  <a:gd name="T35" fmla="*/ 20637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3"/>
                  <a:gd name="T56" fmla="*/ 31 w 31"/>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3" extrusionOk="0">
                    <a:moveTo>
                      <a:pt x="31" y="13"/>
                    </a:moveTo>
                    <a:lnTo>
                      <a:pt x="0" y="13"/>
                    </a:lnTo>
                    <a:lnTo>
                      <a:pt x="0" y="10"/>
                    </a:lnTo>
                    <a:lnTo>
                      <a:pt x="4" y="6"/>
                    </a:lnTo>
                    <a:lnTo>
                      <a:pt x="4" y="3"/>
                    </a:lnTo>
                    <a:lnTo>
                      <a:pt x="7" y="3"/>
                    </a:lnTo>
                    <a:lnTo>
                      <a:pt x="7" y="0"/>
                    </a:lnTo>
                    <a:lnTo>
                      <a:pt x="11" y="0"/>
                    </a:lnTo>
                    <a:lnTo>
                      <a:pt x="14" y="0"/>
                    </a:lnTo>
                    <a:lnTo>
                      <a:pt x="17" y="0"/>
                    </a:lnTo>
                    <a:lnTo>
                      <a:pt x="21" y="0"/>
                    </a:lnTo>
                    <a:lnTo>
                      <a:pt x="24" y="0"/>
                    </a:lnTo>
                    <a:lnTo>
                      <a:pt x="24" y="3"/>
                    </a:lnTo>
                    <a:lnTo>
                      <a:pt x="27" y="3"/>
                    </a:lnTo>
                    <a:lnTo>
                      <a:pt x="27" y="6"/>
                    </a:lnTo>
                    <a:lnTo>
                      <a:pt x="31" y="10"/>
                    </a:lnTo>
                    <a:lnTo>
                      <a:pt x="31" y="1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03" name="Shape 1714"/>
              <p:cNvSpPr>
                <a:spLocks/>
              </p:cNvSpPr>
              <p:nvPr/>
            </p:nvSpPr>
            <p:spPr bwMode="auto">
              <a:xfrm>
                <a:off x="4683125" y="4329112"/>
                <a:ext cx="49212" cy="53975"/>
              </a:xfrm>
              <a:custGeom>
                <a:avLst/>
                <a:gdLst>
                  <a:gd name="T0" fmla="*/ 49212 w 31"/>
                  <a:gd name="T1" fmla="*/ 22225 h 34"/>
                  <a:gd name="T2" fmla="*/ 0 w 31"/>
                  <a:gd name="T3" fmla="*/ 22225 h 34"/>
                  <a:gd name="T4" fmla="*/ 0 w 31"/>
                  <a:gd name="T5" fmla="*/ 15875 h 34"/>
                  <a:gd name="T6" fmla="*/ 6350 w 31"/>
                  <a:gd name="T7" fmla="*/ 11113 h 34"/>
                  <a:gd name="T8" fmla="*/ 6350 w 31"/>
                  <a:gd name="T9" fmla="*/ 11113 h 34"/>
                  <a:gd name="T10" fmla="*/ 11112 w 31"/>
                  <a:gd name="T11" fmla="*/ 6350 h 34"/>
                  <a:gd name="T12" fmla="*/ 11112 w 31"/>
                  <a:gd name="T13" fmla="*/ 6350 h 34"/>
                  <a:gd name="T14" fmla="*/ 17462 w 31"/>
                  <a:gd name="T15" fmla="*/ 0 h 34"/>
                  <a:gd name="T16" fmla="*/ 22225 w 31"/>
                  <a:gd name="T17" fmla="*/ 0 h 34"/>
                  <a:gd name="T18" fmla="*/ 26987 w 31"/>
                  <a:gd name="T19" fmla="*/ 0 h 34"/>
                  <a:gd name="T20" fmla="*/ 26987 w 31"/>
                  <a:gd name="T21" fmla="*/ 0 h 34"/>
                  <a:gd name="T22" fmla="*/ 33337 w 31"/>
                  <a:gd name="T23" fmla="*/ 0 h 34"/>
                  <a:gd name="T24" fmla="*/ 38100 w 31"/>
                  <a:gd name="T25" fmla="*/ 6350 h 34"/>
                  <a:gd name="T26" fmla="*/ 38100 w 31"/>
                  <a:gd name="T27" fmla="*/ 6350 h 34"/>
                  <a:gd name="T28" fmla="*/ 42862 w 31"/>
                  <a:gd name="T29" fmla="*/ 11113 h 34"/>
                  <a:gd name="T30" fmla="*/ 42862 w 31"/>
                  <a:gd name="T31" fmla="*/ 11113 h 34"/>
                  <a:gd name="T32" fmla="*/ 49212 w 31"/>
                  <a:gd name="T33" fmla="*/ 15875 h 34"/>
                  <a:gd name="T34" fmla="*/ 49212 w 31"/>
                  <a:gd name="T35" fmla="*/ 22225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4"/>
                  <a:gd name="T56" fmla="*/ 31 w 31"/>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4" extrusionOk="0">
                    <a:moveTo>
                      <a:pt x="31" y="14"/>
                    </a:moveTo>
                    <a:lnTo>
                      <a:pt x="0" y="14"/>
                    </a:lnTo>
                    <a:lnTo>
                      <a:pt x="0" y="10"/>
                    </a:lnTo>
                    <a:lnTo>
                      <a:pt x="4" y="7"/>
                    </a:lnTo>
                    <a:lnTo>
                      <a:pt x="7" y="4"/>
                    </a:lnTo>
                    <a:lnTo>
                      <a:pt x="11" y="0"/>
                    </a:lnTo>
                    <a:lnTo>
                      <a:pt x="14" y="0"/>
                    </a:lnTo>
                    <a:lnTo>
                      <a:pt x="17" y="0"/>
                    </a:lnTo>
                    <a:lnTo>
                      <a:pt x="21" y="0"/>
                    </a:lnTo>
                    <a:lnTo>
                      <a:pt x="24" y="4"/>
                    </a:lnTo>
                    <a:lnTo>
                      <a:pt x="27" y="7"/>
                    </a:lnTo>
                    <a:lnTo>
                      <a:pt x="31" y="10"/>
                    </a:lnTo>
                    <a:lnTo>
                      <a:pt x="31" y="1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04" name="Shape 1715"/>
              <p:cNvSpPr>
                <a:spLocks/>
              </p:cNvSpPr>
              <p:nvPr/>
            </p:nvSpPr>
            <p:spPr bwMode="auto">
              <a:xfrm>
                <a:off x="4683125" y="4340225"/>
                <a:ext cx="49212" cy="53975"/>
              </a:xfrm>
              <a:custGeom>
                <a:avLst/>
                <a:gdLst>
                  <a:gd name="T0" fmla="*/ 49212 w 31"/>
                  <a:gd name="T1" fmla="*/ 20638 h 34"/>
                  <a:gd name="T2" fmla="*/ 0 w 31"/>
                  <a:gd name="T3" fmla="*/ 20638 h 34"/>
                  <a:gd name="T4" fmla="*/ 0 w 31"/>
                  <a:gd name="T5" fmla="*/ 15875 h 34"/>
                  <a:gd name="T6" fmla="*/ 6350 w 31"/>
                  <a:gd name="T7" fmla="*/ 15875 h 34"/>
                  <a:gd name="T8" fmla="*/ 6350 w 31"/>
                  <a:gd name="T9" fmla="*/ 11113 h 34"/>
                  <a:gd name="T10" fmla="*/ 11112 w 31"/>
                  <a:gd name="T11" fmla="*/ 4763 h 34"/>
                  <a:gd name="T12" fmla="*/ 11112 w 31"/>
                  <a:gd name="T13" fmla="*/ 4763 h 34"/>
                  <a:gd name="T14" fmla="*/ 17462 w 31"/>
                  <a:gd name="T15" fmla="*/ 0 h 34"/>
                  <a:gd name="T16" fmla="*/ 22225 w 31"/>
                  <a:gd name="T17" fmla="*/ 0 h 34"/>
                  <a:gd name="T18" fmla="*/ 26987 w 31"/>
                  <a:gd name="T19" fmla="*/ 0 h 34"/>
                  <a:gd name="T20" fmla="*/ 26987 w 31"/>
                  <a:gd name="T21" fmla="*/ 0 h 34"/>
                  <a:gd name="T22" fmla="*/ 33337 w 31"/>
                  <a:gd name="T23" fmla="*/ 0 h 34"/>
                  <a:gd name="T24" fmla="*/ 38100 w 31"/>
                  <a:gd name="T25" fmla="*/ 4763 h 34"/>
                  <a:gd name="T26" fmla="*/ 38100 w 31"/>
                  <a:gd name="T27" fmla="*/ 4763 h 34"/>
                  <a:gd name="T28" fmla="*/ 42862 w 31"/>
                  <a:gd name="T29" fmla="*/ 11113 h 34"/>
                  <a:gd name="T30" fmla="*/ 42862 w 31"/>
                  <a:gd name="T31" fmla="*/ 15875 h 34"/>
                  <a:gd name="T32" fmla="*/ 49212 w 31"/>
                  <a:gd name="T33" fmla="*/ 15875 h 34"/>
                  <a:gd name="T34" fmla="*/ 49212 w 31"/>
                  <a:gd name="T35" fmla="*/ 20638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4"/>
                  <a:gd name="T56" fmla="*/ 31 w 31"/>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4" extrusionOk="0">
                    <a:moveTo>
                      <a:pt x="31" y="13"/>
                    </a:moveTo>
                    <a:lnTo>
                      <a:pt x="0" y="13"/>
                    </a:lnTo>
                    <a:lnTo>
                      <a:pt x="0" y="10"/>
                    </a:lnTo>
                    <a:lnTo>
                      <a:pt x="4" y="10"/>
                    </a:lnTo>
                    <a:lnTo>
                      <a:pt x="4" y="7"/>
                    </a:lnTo>
                    <a:lnTo>
                      <a:pt x="7" y="3"/>
                    </a:lnTo>
                    <a:lnTo>
                      <a:pt x="11" y="0"/>
                    </a:lnTo>
                    <a:lnTo>
                      <a:pt x="14" y="0"/>
                    </a:lnTo>
                    <a:lnTo>
                      <a:pt x="17" y="0"/>
                    </a:lnTo>
                    <a:lnTo>
                      <a:pt x="21" y="0"/>
                    </a:lnTo>
                    <a:lnTo>
                      <a:pt x="24" y="3"/>
                    </a:lnTo>
                    <a:lnTo>
                      <a:pt x="27" y="7"/>
                    </a:lnTo>
                    <a:lnTo>
                      <a:pt x="27" y="10"/>
                    </a:lnTo>
                    <a:lnTo>
                      <a:pt x="31" y="10"/>
                    </a:lnTo>
                    <a:lnTo>
                      <a:pt x="31" y="1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05" name="Shape 1716"/>
              <p:cNvSpPr>
                <a:spLocks/>
              </p:cNvSpPr>
              <p:nvPr/>
            </p:nvSpPr>
            <p:spPr bwMode="auto">
              <a:xfrm>
                <a:off x="4683125" y="4351337"/>
                <a:ext cx="49212" cy="58736"/>
              </a:xfrm>
              <a:custGeom>
                <a:avLst/>
                <a:gdLst>
                  <a:gd name="T0" fmla="*/ 49212 w 31"/>
                  <a:gd name="T1" fmla="*/ 20637 h 37"/>
                  <a:gd name="T2" fmla="*/ 0 w 31"/>
                  <a:gd name="T3" fmla="*/ 20637 h 37"/>
                  <a:gd name="T4" fmla="*/ 0 w 31"/>
                  <a:gd name="T5" fmla="*/ 15875 h 37"/>
                  <a:gd name="T6" fmla="*/ 6350 w 31"/>
                  <a:gd name="T7" fmla="*/ 15875 h 37"/>
                  <a:gd name="T8" fmla="*/ 6350 w 31"/>
                  <a:gd name="T9" fmla="*/ 9525 h 37"/>
                  <a:gd name="T10" fmla="*/ 11112 w 31"/>
                  <a:gd name="T11" fmla="*/ 4762 h 37"/>
                  <a:gd name="T12" fmla="*/ 11112 w 31"/>
                  <a:gd name="T13" fmla="*/ 4762 h 37"/>
                  <a:gd name="T14" fmla="*/ 17462 w 31"/>
                  <a:gd name="T15" fmla="*/ 0 h 37"/>
                  <a:gd name="T16" fmla="*/ 22225 w 31"/>
                  <a:gd name="T17" fmla="*/ 0 h 37"/>
                  <a:gd name="T18" fmla="*/ 26987 w 31"/>
                  <a:gd name="T19" fmla="*/ 0 h 37"/>
                  <a:gd name="T20" fmla="*/ 26987 w 31"/>
                  <a:gd name="T21" fmla="*/ 0 h 37"/>
                  <a:gd name="T22" fmla="*/ 33337 w 31"/>
                  <a:gd name="T23" fmla="*/ 0 h 37"/>
                  <a:gd name="T24" fmla="*/ 38100 w 31"/>
                  <a:gd name="T25" fmla="*/ 4762 h 37"/>
                  <a:gd name="T26" fmla="*/ 38100 w 31"/>
                  <a:gd name="T27" fmla="*/ 4762 h 37"/>
                  <a:gd name="T28" fmla="*/ 42862 w 31"/>
                  <a:gd name="T29" fmla="*/ 9525 h 37"/>
                  <a:gd name="T30" fmla="*/ 42862 w 31"/>
                  <a:gd name="T31" fmla="*/ 15875 h 37"/>
                  <a:gd name="T32" fmla="*/ 49212 w 31"/>
                  <a:gd name="T33" fmla="*/ 15875 h 37"/>
                  <a:gd name="T34" fmla="*/ 49212 w 31"/>
                  <a:gd name="T35" fmla="*/ 20637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31" y="13"/>
                    </a:moveTo>
                    <a:lnTo>
                      <a:pt x="0" y="13"/>
                    </a:lnTo>
                    <a:lnTo>
                      <a:pt x="0" y="10"/>
                    </a:lnTo>
                    <a:lnTo>
                      <a:pt x="4" y="10"/>
                    </a:lnTo>
                    <a:lnTo>
                      <a:pt x="4" y="6"/>
                    </a:lnTo>
                    <a:lnTo>
                      <a:pt x="7" y="3"/>
                    </a:lnTo>
                    <a:lnTo>
                      <a:pt x="11" y="0"/>
                    </a:lnTo>
                    <a:lnTo>
                      <a:pt x="14" y="0"/>
                    </a:lnTo>
                    <a:lnTo>
                      <a:pt x="17" y="0"/>
                    </a:lnTo>
                    <a:lnTo>
                      <a:pt x="21" y="0"/>
                    </a:lnTo>
                    <a:lnTo>
                      <a:pt x="24" y="3"/>
                    </a:lnTo>
                    <a:lnTo>
                      <a:pt x="27" y="6"/>
                    </a:lnTo>
                    <a:lnTo>
                      <a:pt x="27" y="10"/>
                    </a:lnTo>
                    <a:lnTo>
                      <a:pt x="31" y="10"/>
                    </a:lnTo>
                    <a:lnTo>
                      <a:pt x="31" y="1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06" name="Shape 1717"/>
              <p:cNvSpPr>
                <a:spLocks/>
              </p:cNvSpPr>
              <p:nvPr/>
            </p:nvSpPr>
            <p:spPr bwMode="auto">
              <a:xfrm>
                <a:off x="4683125" y="4360862"/>
                <a:ext cx="49212" cy="60325"/>
              </a:xfrm>
              <a:custGeom>
                <a:avLst/>
                <a:gdLst>
                  <a:gd name="T0" fmla="*/ 49212 w 31"/>
                  <a:gd name="T1" fmla="*/ 22225 h 38"/>
                  <a:gd name="T2" fmla="*/ 0 w 31"/>
                  <a:gd name="T3" fmla="*/ 22225 h 38"/>
                  <a:gd name="T4" fmla="*/ 0 w 31"/>
                  <a:gd name="T5" fmla="*/ 22225 h 38"/>
                  <a:gd name="T6" fmla="*/ 6350 w 31"/>
                  <a:gd name="T7" fmla="*/ 17463 h 38"/>
                  <a:gd name="T8" fmla="*/ 6350 w 31"/>
                  <a:gd name="T9" fmla="*/ 11113 h 38"/>
                  <a:gd name="T10" fmla="*/ 11112 w 31"/>
                  <a:gd name="T11" fmla="*/ 6350 h 38"/>
                  <a:gd name="T12" fmla="*/ 11112 w 31"/>
                  <a:gd name="T13" fmla="*/ 6350 h 38"/>
                  <a:gd name="T14" fmla="*/ 17462 w 31"/>
                  <a:gd name="T15" fmla="*/ 6350 h 38"/>
                  <a:gd name="T16" fmla="*/ 22225 w 31"/>
                  <a:gd name="T17" fmla="*/ 0 h 38"/>
                  <a:gd name="T18" fmla="*/ 26987 w 31"/>
                  <a:gd name="T19" fmla="*/ 0 h 38"/>
                  <a:gd name="T20" fmla="*/ 26987 w 31"/>
                  <a:gd name="T21" fmla="*/ 0 h 38"/>
                  <a:gd name="T22" fmla="*/ 33337 w 31"/>
                  <a:gd name="T23" fmla="*/ 6350 h 38"/>
                  <a:gd name="T24" fmla="*/ 38100 w 31"/>
                  <a:gd name="T25" fmla="*/ 6350 h 38"/>
                  <a:gd name="T26" fmla="*/ 38100 w 31"/>
                  <a:gd name="T27" fmla="*/ 6350 h 38"/>
                  <a:gd name="T28" fmla="*/ 42862 w 31"/>
                  <a:gd name="T29" fmla="*/ 11113 h 38"/>
                  <a:gd name="T30" fmla="*/ 42862 w 31"/>
                  <a:gd name="T31" fmla="*/ 17463 h 38"/>
                  <a:gd name="T32" fmla="*/ 49212 w 31"/>
                  <a:gd name="T33" fmla="*/ 22225 h 38"/>
                  <a:gd name="T34" fmla="*/ 49212 w 31"/>
                  <a:gd name="T35" fmla="*/ 22225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8"/>
                  <a:gd name="T56" fmla="*/ 31 w 31"/>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8" extrusionOk="0">
                    <a:moveTo>
                      <a:pt x="31" y="14"/>
                    </a:moveTo>
                    <a:lnTo>
                      <a:pt x="0" y="14"/>
                    </a:lnTo>
                    <a:lnTo>
                      <a:pt x="4" y="11"/>
                    </a:lnTo>
                    <a:lnTo>
                      <a:pt x="4" y="7"/>
                    </a:lnTo>
                    <a:lnTo>
                      <a:pt x="7" y="4"/>
                    </a:lnTo>
                    <a:lnTo>
                      <a:pt x="11" y="4"/>
                    </a:lnTo>
                    <a:lnTo>
                      <a:pt x="14" y="0"/>
                    </a:lnTo>
                    <a:lnTo>
                      <a:pt x="17" y="0"/>
                    </a:lnTo>
                    <a:lnTo>
                      <a:pt x="21" y="4"/>
                    </a:lnTo>
                    <a:lnTo>
                      <a:pt x="24" y="4"/>
                    </a:lnTo>
                    <a:lnTo>
                      <a:pt x="27" y="7"/>
                    </a:lnTo>
                    <a:lnTo>
                      <a:pt x="27" y="11"/>
                    </a:lnTo>
                    <a:lnTo>
                      <a:pt x="31" y="1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07" name="Shape 1718"/>
              <p:cNvSpPr>
                <a:spLocks/>
              </p:cNvSpPr>
              <p:nvPr/>
            </p:nvSpPr>
            <p:spPr bwMode="auto">
              <a:xfrm>
                <a:off x="4683125" y="4378325"/>
                <a:ext cx="49212" cy="52386"/>
              </a:xfrm>
              <a:custGeom>
                <a:avLst/>
                <a:gdLst>
                  <a:gd name="T0" fmla="*/ 49212 w 31"/>
                  <a:gd name="T1" fmla="*/ 20637 h 33"/>
                  <a:gd name="T2" fmla="*/ 0 w 31"/>
                  <a:gd name="T3" fmla="*/ 20637 h 33"/>
                  <a:gd name="T4" fmla="*/ 0 w 31"/>
                  <a:gd name="T5" fmla="*/ 15875 h 33"/>
                  <a:gd name="T6" fmla="*/ 6350 w 31"/>
                  <a:gd name="T7" fmla="*/ 9525 h 33"/>
                  <a:gd name="T8" fmla="*/ 6350 w 31"/>
                  <a:gd name="T9" fmla="*/ 4762 h 33"/>
                  <a:gd name="T10" fmla="*/ 11112 w 31"/>
                  <a:gd name="T11" fmla="*/ 4762 h 33"/>
                  <a:gd name="T12" fmla="*/ 11112 w 31"/>
                  <a:gd name="T13" fmla="*/ 0 h 33"/>
                  <a:gd name="T14" fmla="*/ 17462 w 31"/>
                  <a:gd name="T15" fmla="*/ 0 h 33"/>
                  <a:gd name="T16" fmla="*/ 22225 w 31"/>
                  <a:gd name="T17" fmla="*/ 0 h 33"/>
                  <a:gd name="T18" fmla="*/ 26987 w 31"/>
                  <a:gd name="T19" fmla="*/ 0 h 33"/>
                  <a:gd name="T20" fmla="*/ 26987 w 31"/>
                  <a:gd name="T21" fmla="*/ 0 h 33"/>
                  <a:gd name="T22" fmla="*/ 33337 w 31"/>
                  <a:gd name="T23" fmla="*/ 0 h 33"/>
                  <a:gd name="T24" fmla="*/ 38100 w 31"/>
                  <a:gd name="T25" fmla="*/ 0 h 33"/>
                  <a:gd name="T26" fmla="*/ 38100 w 31"/>
                  <a:gd name="T27" fmla="*/ 4762 h 33"/>
                  <a:gd name="T28" fmla="*/ 42862 w 31"/>
                  <a:gd name="T29" fmla="*/ 4762 h 33"/>
                  <a:gd name="T30" fmla="*/ 42862 w 31"/>
                  <a:gd name="T31" fmla="*/ 9525 h 33"/>
                  <a:gd name="T32" fmla="*/ 49212 w 31"/>
                  <a:gd name="T33" fmla="*/ 15875 h 33"/>
                  <a:gd name="T34" fmla="*/ 49212 w 31"/>
                  <a:gd name="T35" fmla="*/ 20637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3"/>
                  <a:gd name="T56" fmla="*/ 31 w 31"/>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3" extrusionOk="0">
                    <a:moveTo>
                      <a:pt x="31" y="13"/>
                    </a:moveTo>
                    <a:lnTo>
                      <a:pt x="0" y="13"/>
                    </a:lnTo>
                    <a:lnTo>
                      <a:pt x="0" y="10"/>
                    </a:lnTo>
                    <a:lnTo>
                      <a:pt x="4" y="6"/>
                    </a:lnTo>
                    <a:lnTo>
                      <a:pt x="4" y="3"/>
                    </a:lnTo>
                    <a:lnTo>
                      <a:pt x="7" y="3"/>
                    </a:lnTo>
                    <a:lnTo>
                      <a:pt x="7" y="0"/>
                    </a:lnTo>
                    <a:lnTo>
                      <a:pt x="11" y="0"/>
                    </a:lnTo>
                    <a:lnTo>
                      <a:pt x="14" y="0"/>
                    </a:lnTo>
                    <a:lnTo>
                      <a:pt x="17" y="0"/>
                    </a:lnTo>
                    <a:lnTo>
                      <a:pt x="21" y="0"/>
                    </a:lnTo>
                    <a:lnTo>
                      <a:pt x="24" y="0"/>
                    </a:lnTo>
                    <a:lnTo>
                      <a:pt x="24" y="3"/>
                    </a:lnTo>
                    <a:lnTo>
                      <a:pt x="27" y="3"/>
                    </a:lnTo>
                    <a:lnTo>
                      <a:pt x="27" y="6"/>
                    </a:lnTo>
                    <a:lnTo>
                      <a:pt x="31" y="10"/>
                    </a:lnTo>
                    <a:lnTo>
                      <a:pt x="31" y="1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08" name="Shape 1719"/>
              <p:cNvSpPr>
                <a:spLocks/>
              </p:cNvSpPr>
              <p:nvPr/>
            </p:nvSpPr>
            <p:spPr bwMode="auto">
              <a:xfrm>
                <a:off x="4683125" y="4387850"/>
                <a:ext cx="49212" cy="53975"/>
              </a:xfrm>
              <a:custGeom>
                <a:avLst/>
                <a:gdLst>
                  <a:gd name="T0" fmla="*/ 49212 w 31"/>
                  <a:gd name="T1" fmla="*/ 22225 h 34"/>
                  <a:gd name="T2" fmla="*/ 0 w 31"/>
                  <a:gd name="T3" fmla="*/ 22225 h 34"/>
                  <a:gd name="T4" fmla="*/ 0 w 31"/>
                  <a:gd name="T5" fmla="*/ 15875 h 34"/>
                  <a:gd name="T6" fmla="*/ 6350 w 31"/>
                  <a:gd name="T7" fmla="*/ 11113 h 34"/>
                  <a:gd name="T8" fmla="*/ 6350 w 31"/>
                  <a:gd name="T9" fmla="*/ 11113 h 34"/>
                  <a:gd name="T10" fmla="*/ 11112 w 31"/>
                  <a:gd name="T11" fmla="*/ 6350 h 34"/>
                  <a:gd name="T12" fmla="*/ 11112 w 31"/>
                  <a:gd name="T13" fmla="*/ 0 h 34"/>
                  <a:gd name="T14" fmla="*/ 17462 w 31"/>
                  <a:gd name="T15" fmla="*/ 0 h 34"/>
                  <a:gd name="T16" fmla="*/ 22225 w 31"/>
                  <a:gd name="T17" fmla="*/ 0 h 34"/>
                  <a:gd name="T18" fmla="*/ 26987 w 31"/>
                  <a:gd name="T19" fmla="*/ 0 h 34"/>
                  <a:gd name="T20" fmla="*/ 26987 w 31"/>
                  <a:gd name="T21" fmla="*/ 0 h 34"/>
                  <a:gd name="T22" fmla="*/ 33337 w 31"/>
                  <a:gd name="T23" fmla="*/ 0 h 34"/>
                  <a:gd name="T24" fmla="*/ 38100 w 31"/>
                  <a:gd name="T25" fmla="*/ 0 h 34"/>
                  <a:gd name="T26" fmla="*/ 38100 w 31"/>
                  <a:gd name="T27" fmla="*/ 6350 h 34"/>
                  <a:gd name="T28" fmla="*/ 42862 w 31"/>
                  <a:gd name="T29" fmla="*/ 11113 h 34"/>
                  <a:gd name="T30" fmla="*/ 42862 w 31"/>
                  <a:gd name="T31" fmla="*/ 11113 h 34"/>
                  <a:gd name="T32" fmla="*/ 49212 w 31"/>
                  <a:gd name="T33" fmla="*/ 15875 h 34"/>
                  <a:gd name="T34" fmla="*/ 49212 w 31"/>
                  <a:gd name="T35" fmla="*/ 22225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4"/>
                  <a:gd name="T56" fmla="*/ 31 w 31"/>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4" extrusionOk="0">
                    <a:moveTo>
                      <a:pt x="31" y="14"/>
                    </a:moveTo>
                    <a:lnTo>
                      <a:pt x="0" y="14"/>
                    </a:lnTo>
                    <a:lnTo>
                      <a:pt x="0" y="10"/>
                    </a:lnTo>
                    <a:lnTo>
                      <a:pt x="4" y="7"/>
                    </a:lnTo>
                    <a:lnTo>
                      <a:pt x="7" y="4"/>
                    </a:lnTo>
                    <a:lnTo>
                      <a:pt x="7" y="0"/>
                    </a:lnTo>
                    <a:lnTo>
                      <a:pt x="11" y="0"/>
                    </a:lnTo>
                    <a:lnTo>
                      <a:pt x="14" y="0"/>
                    </a:lnTo>
                    <a:lnTo>
                      <a:pt x="17" y="0"/>
                    </a:lnTo>
                    <a:lnTo>
                      <a:pt x="21" y="0"/>
                    </a:lnTo>
                    <a:lnTo>
                      <a:pt x="24" y="0"/>
                    </a:lnTo>
                    <a:lnTo>
                      <a:pt x="24" y="4"/>
                    </a:lnTo>
                    <a:lnTo>
                      <a:pt x="27" y="7"/>
                    </a:lnTo>
                    <a:lnTo>
                      <a:pt x="31" y="10"/>
                    </a:lnTo>
                    <a:lnTo>
                      <a:pt x="31" y="1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09" name="Shape 1720"/>
              <p:cNvSpPr>
                <a:spLocks/>
              </p:cNvSpPr>
              <p:nvPr/>
            </p:nvSpPr>
            <p:spPr bwMode="auto">
              <a:xfrm>
                <a:off x="4683125" y="4398962"/>
                <a:ext cx="49212" cy="53975"/>
              </a:xfrm>
              <a:custGeom>
                <a:avLst/>
                <a:gdLst>
                  <a:gd name="T0" fmla="*/ 49212 w 31"/>
                  <a:gd name="T1" fmla="*/ 22225 h 34"/>
                  <a:gd name="T2" fmla="*/ 0 w 31"/>
                  <a:gd name="T3" fmla="*/ 22225 h 34"/>
                  <a:gd name="T4" fmla="*/ 0 w 31"/>
                  <a:gd name="T5" fmla="*/ 15875 h 34"/>
                  <a:gd name="T6" fmla="*/ 6350 w 31"/>
                  <a:gd name="T7" fmla="*/ 11113 h 34"/>
                  <a:gd name="T8" fmla="*/ 6350 w 31"/>
                  <a:gd name="T9" fmla="*/ 11113 h 34"/>
                  <a:gd name="T10" fmla="*/ 11112 w 31"/>
                  <a:gd name="T11" fmla="*/ 4763 h 34"/>
                  <a:gd name="T12" fmla="*/ 11112 w 31"/>
                  <a:gd name="T13" fmla="*/ 0 h 34"/>
                  <a:gd name="T14" fmla="*/ 17462 w 31"/>
                  <a:gd name="T15" fmla="*/ 0 h 34"/>
                  <a:gd name="T16" fmla="*/ 22225 w 31"/>
                  <a:gd name="T17" fmla="*/ 0 h 34"/>
                  <a:gd name="T18" fmla="*/ 26987 w 31"/>
                  <a:gd name="T19" fmla="*/ 0 h 34"/>
                  <a:gd name="T20" fmla="*/ 26987 w 31"/>
                  <a:gd name="T21" fmla="*/ 0 h 34"/>
                  <a:gd name="T22" fmla="*/ 33337 w 31"/>
                  <a:gd name="T23" fmla="*/ 0 h 34"/>
                  <a:gd name="T24" fmla="*/ 38100 w 31"/>
                  <a:gd name="T25" fmla="*/ 0 h 34"/>
                  <a:gd name="T26" fmla="*/ 38100 w 31"/>
                  <a:gd name="T27" fmla="*/ 4763 h 34"/>
                  <a:gd name="T28" fmla="*/ 42862 w 31"/>
                  <a:gd name="T29" fmla="*/ 11113 h 34"/>
                  <a:gd name="T30" fmla="*/ 42862 w 31"/>
                  <a:gd name="T31" fmla="*/ 11113 h 34"/>
                  <a:gd name="T32" fmla="*/ 49212 w 31"/>
                  <a:gd name="T33" fmla="*/ 15875 h 34"/>
                  <a:gd name="T34" fmla="*/ 49212 w 31"/>
                  <a:gd name="T35" fmla="*/ 22225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4"/>
                  <a:gd name="T56" fmla="*/ 31 w 31"/>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4" extrusionOk="0">
                    <a:moveTo>
                      <a:pt x="31" y="14"/>
                    </a:moveTo>
                    <a:lnTo>
                      <a:pt x="0" y="14"/>
                    </a:lnTo>
                    <a:lnTo>
                      <a:pt x="0" y="10"/>
                    </a:lnTo>
                    <a:lnTo>
                      <a:pt x="4" y="7"/>
                    </a:lnTo>
                    <a:lnTo>
                      <a:pt x="7" y="3"/>
                    </a:lnTo>
                    <a:lnTo>
                      <a:pt x="7" y="0"/>
                    </a:lnTo>
                    <a:lnTo>
                      <a:pt x="11" y="0"/>
                    </a:lnTo>
                    <a:lnTo>
                      <a:pt x="14" y="0"/>
                    </a:lnTo>
                    <a:lnTo>
                      <a:pt x="17" y="0"/>
                    </a:lnTo>
                    <a:lnTo>
                      <a:pt x="21" y="0"/>
                    </a:lnTo>
                    <a:lnTo>
                      <a:pt x="24" y="0"/>
                    </a:lnTo>
                    <a:lnTo>
                      <a:pt x="24" y="3"/>
                    </a:lnTo>
                    <a:lnTo>
                      <a:pt x="27" y="7"/>
                    </a:lnTo>
                    <a:lnTo>
                      <a:pt x="31" y="10"/>
                    </a:lnTo>
                    <a:lnTo>
                      <a:pt x="31" y="1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10" name="Shape 1721"/>
              <p:cNvSpPr>
                <a:spLocks/>
              </p:cNvSpPr>
              <p:nvPr/>
            </p:nvSpPr>
            <p:spPr bwMode="auto">
              <a:xfrm>
                <a:off x="4683125" y="4410075"/>
                <a:ext cx="49212" cy="58736"/>
              </a:xfrm>
              <a:custGeom>
                <a:avLst/>
                <a:gdLst>
                  <a:gd name="T0" fmla="*/ 49212 w 31"/>
                  <a:gd name="T1" fmla="*/ 20637 h 37"/>
                  <a:gd name="T2" fmla="*/ 0 w 31"/>
                  <a:gd name="T3" fmla="*/ 20637 h 37"/>
                  <a:gd name="T4" fmla="*/ 0 w 31"/>
                  <a:gd name="T5" fmla="*/ 15875 h 37"/>
                  <a:gd name="T6" fmla="*/ 6350 w 31"/>
                  <a:gd name="T7" fmla="*/ 15875 h 37"/>
                  <a:gd name="T8" fmla="*/ 6350 w 31"/>
                  <a:gd name="T9" fmla="*/ 11112 h 37"/>
                  <a:gd name="T10" fmla="*/ 11112 w 31"/>
                  <a:gd name="T11" fmla="*/ 4762 h 37"/>
                  <a:gd name="T12" fmla="*/ 11112 w 31"/>
                  <a:gd name="T13" fmla="*/ 4762 h 37"/>
                  <a:gd name="T14" fmla="*/ 17462 w 31"/>
                  <a:gd name="T15" fmla="*/ 4762 h 37"/>
                  <a:gd name="T16" fmla="*/ 22225 w 31"/>
                  <a:gd name="T17" fmla="*/ 0 h 37"/>
                  <a:gd name="T18" fmla="*/ 26987 w 31"/>
                  <a:gd name="T19" fmla="*/ 0 h 37"/>
                  <a:gd name="T20" fmla="*/ 26987 w 31"/>
                  <a:gd name="T21" fmla="*/ 0 h 37"/>
                  <a:gd name="T22" fmla="*/ 33337 w 31"/>
                  <a:gd name="T23" fmla="*/ 4762 h 37"/>
                  <a:gd name="T24" fmla="*/ 38100 w 31"/>
                  <a:gd name="T25" fmla="*/ 4762 h 37"/>
                  <a:gd name="T26" fmla="*/ 38100 w 31"/>
                  <a:gd name="T27" fmla="*/ 4762 h 37"/>
                  <a:gd name="T28" fmla="*/ 42862 w 31"/>
                  <a:gd name="T29" fmla="*/ 11112 h 37"/>
                  <a:gd name="T30" fmla="*/ 42862 w 31"/>
                  <a:gd name="T31" fmla="*/ 15875 h 37"/>
                  <a:gd name="T32" fmla="*/ 49212 w 31"/>
                  <a:gd name="T33" fmla="*/ 15875 h 37"/>
                  <a:gd name="T34" fmla="*/ 49212 w 31"/>
                  <a:gd name="T35" fmla="*/ 20637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31" y="13"/>
                    </a:moveTo>
                    <a:lnTo>
                      <a:pt x="0" y="13"/>
                    </a:lnTo>
                    <a:lnTo>
                      <a:pt x="0" y="10"/>
                    </a:lnTo>
                    <a:lnTo>
                      <a:pt x="4" y="10"/>
                    </a:lnTo>
                    <a:lnTo>
                      <a:pt x="4" y="7"/>
                    </a:lnTo>
                    <a:lnTo>
                      <a:pt x="7" y="3"/>
                    </a:lnTo>
                    <a:lnTo>
                      <a:pt x="11" y="3"/>
                    </a:lnTo>
                    <a:lnTo>
                      <a:pt x="14" y="0"/>
                    </a:lnTo>
                    <a:lnTo>
                      <a:pt x="17" y="0"/>
                    </a:lnTo>
                    <a:lnTo>
                      <a:pt x="21" y="3"/>
                    </a:lnTo>
                    <a:lnTo>
                      <a:pt x="24" y="3"/>
                    </a:lnTo>
                    <a:lnTo>
                      <a:pt x="27" y="7"/>
                    </a:lnTo>
                    <a:lnTo>
                      <a:pt x="27" y="10"/>
                    </a:lnTo>
                    <a:lnTo>
                      <a:pt x="31" y="10"/>
                    </a:lnTo>
                    <a:lnTo>
                      <a:pt x="31" y="1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11" name="Shape 1722"/>
              <p:cNvSpPr>
                <a:spLocks/>
              </p:cNvSpPr>
              <p:nvPr/>
            </p:nvSpPr>
            <p:spPr bwMode="auto">
              <a:xfrm>
                <a:off x="4683125" y="4421187"/>
                <a:ext cx="49212" cy="58736"/>
              </a:xfrm>
              <a:custGeom>
                <a:avLst/>
                <a:gdLst>
                  <a:gd name="T0" fmla="*/ 49212 w 31"/>
                  <a:gd name="T1" fmla="*/ 20637 h 37"/>
                  <a:gd name="T2" fmla="*/ 0 w 31"/>
                  <a:gd name="T3" fmla="*/ 20637 h 37"/>
                  <a:gd name="T4" fmla="*/ 0 w 31"/>
                  <a:gd name="T5" fmla="*/ 20637 h 37"/>
                  <a:gd name="T6" fmla="*/ 6350 w 31"/>
                  <a:gd name="T7" fmla="*/ 15875 h 37"/>
                  <a:gd name="T8" fmla="*/ 6350 w 31"/>
                  <a:gd name="T9" fmla="*/ 9525 h 37"/>
                  <a:gd name="T10" fmla="*/ 11112 w 31"/>
                  <a:gd name="T11" fmla="*/ 4762 h 37"/>
                  <a:gd name="T12" fmla="*/ 11112 w 31"/>
                  <a:gd name="T13" fmla="*/ 4762 h 37"/>
                  <a:gd name="T14" fmla="*/ 17462 w 31"/>
                  <a:gd name="T15" fmla="*/ 4762 h 37"/>
                  <a:gd name="T16" fmla="*/ 22225 w 31"/>
                  <a:gd name="T17" fmla="*/ 0 h 37"/>
                  <a:gd name="T18" fmla="*/ 26987 w 31"/>
                  <a:gd name="T19" fmla="*/ 0 h 37"/>
                  <a:gd name="T20" fmla="*/ 26987 w 31"/>
                  <a:gd name="T21" fmla="*/ 0 h 37"/>
                  <a:gd name="T22" fmla="*/ 33337 w 31"/>
                  <a:gd name="T23" fmla="*/ 4762 h 37"/>
                  <a:gd name="T24" fmla="*/ 38100 w 31"/>
                  <a:gd name="T25" fmla="*/ 4762 h 37"/>
                  <a:gd name="T26" fmla="*/ 38100 w 31"/>
                  <a:gd name="T27" fmla="*/ 4762 h 37"/>
                  <a:gd name="T28" fmla="*/ 42862 w 31"/>
                  <a:gd name="T29" fmla="*/ 9525 h 37"/>
                  <a:gd name="T30" fmla="*/ 42862 w 31"/>
                  <a:gd name="T31" fmla="*/ 15875 h 37"/>
                  <a:gd name="T32" fmla="*/ 49212 w 31"/>
                  <a:gd name="T33" fmla="*/ 20637 h 37"/>
                  <a:gd name="T34" fmla="*/ 49212 w 31"/>
                  <a:gd name="T35" fmla="*/ 20637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31" y="13"/>
                    </a:moveTo>
                    <a:lnTo>
                      <a:pt x="0" y="13"/>
                    </a:lnTo>
                    <a:lnTo>
                      <a:pt x="4" y="10"/>
                    </a:lnTo>
                    <a:lnTo>
                      <a:pt x="4" y="6"/>
                    </a:lnTo>
                    <a:lnTo>
                      <a:pt x="7" y="3"/>
                    </a:lnTo>
                    <a:lnTo>
                      <a:pt x="11" y="3"/>
                    </a:lnTo>
                    <a:lnTo>
                      <a:pt x="14" y="0"/>
                    </a:lnTo>
                    <a:lnTo>
                      <a:pt x="17" y="0"/>
                    </a:lnTo>
                    <a:lnTo>
                      <a:pt x="21" y="3"/>
                    </a:lnTo>
                    <a:lnTo>
                      <a:pt x="24" y="3"/>
                    </a:lnTo>
                    <a:lnTo>
                      <a:pt x="27" y="6"/>
                    </a:lnTo>
                    <a:lnTo>
                      <a:pt x="27" y="10"/>
                    </a:lnTo>
                    <a:lnTo>
                      <a:pt x="31" y="1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12" name="Shape 1723"/>
              <p:cNvSpPr>
                <a:spLocks/>
              </p:cNvSpPr>
              <p:nvPr/>
            </p:nvSpPr>
            <p:spPr bwMode="auto">
              <a:xfrm>
                <a:off x="4683125" y="4430712"/>
                <a:ext cx="49212" cy="58736"/>
              </a:xfrm>
              <a:custGeom>
                <a:avLst/>
                <a:gdLst>
                  <a:gd name="T0" fmla="*/ 49212 w 31"/>
                  <a:gd name="T1" fmla="*/ 26987 h 37"/>
                  <a:gd name="T2" fmla="*/ 0 w 31"/>
                  <a:gd name="T3" fmla="*/ 26987 h 37"/>
                  <a:gd name="T4" fmla="*/ 0 w 31"/>
                  <a:gd name="T5" fmla="*/ 22224 h 37"/>
                  <a:gd name="T6" fmla="*/ 6350 w 31"/>
                  <a:gd name="T7" fmla="*/ 15875 h 37"/>
                  <a:gd name="T8" fmla="*/ 6350 w 31"/>
                  <a:gd name="T9" fmla="*/ 11112 h 37"/>
                  <a:gd name="T10" fmla="*/ 11112 w 31"/>
                  <a:gd name="T11" fmla="*/ 11112 h 37"/>
                  <a:gd name="T12" fmla="*/ 11112 w 31"/>
                  <a:gd name="T13" fmla="*/ 6350 h 37"/>
                  <a:gd name="T14" fmla="*/ 17462 w 31"/>
                  <a:gd name="T15" fmla="*/ 6350 h 37"/>
                  <a:gd name="T16" fmla="*/ 22225 w 31"/>
                  <a:gd name="T17" fmla="*/ 0 h 37"/>
                  <a:gd name="T18" fmla="*/ 26987 w 31"/>
                  <a:gd name="T19" fmla="*/ 0 h 37"/>
                  <a:gd name="T20" fmla="*/ 26987 w 31"/>
                  <a:gd name="T21" fmla="*/ 0 h 37"/>
                  <a:gd name="T22" fmla="*/ 33337 w 31"/>
                  <a:gd name="T23" fmla="*/ 6350 h 37"/>
                  <a:gd name="T24" fmla="*/ 38100 w 31"/>
                  <a:gd name="T25" fmla="*/ 6350 h 37"/>
                  <a:gd name="T26" fmla="*/ 38100 w 31"/>
                  <a:gd name="T27" fmla="*/ 11112 h 37"/>
                  <a:gd name="T28" fmla="*/ 42862 w 31"/>
                  <a:gd name="T29" fmla="*/ 11112 h 37"/>
                  <a:gd name="T30" fmla="*/ 42862 w 31"/>
                  <a:gd name="T31" fmla="*/ 15875 h 37"/>
                  <a:gd name="T32" fmla="*/ 49212 w 31"/>
                  <a:gd name="T33" fmla="*/ 22224 h 37"/>
                  <a:gd name="T34" fmla="*/ 49212 w 31"/>
                  <a:gd name="T35" fmla="*/ 26987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31" y="17"/>
                    </a:moveTo>
                    <a:lnTo>
                      <a:pt x="0" y="17"/>
                    </a:lnTo>
                    <a:lnTo>
                      <a:pt x="0" y="14"/>
                    </a:lnTo>
                    <a:lnTo>
                      <a:pt x="4" y="10"/>
                    </a:lnTo>
                    <a:lnTo>
                      <a:pt x="4" y="7"/>
                    </a:lnTo>
                    <a:lnTo>
                      <a:pt x="7" y="7"/>
                    </a:lnTo>
                    <a:lnTo>
                      <a:pt x="7" y="4"/>
                    </a:lnTo>
                    <a:lnTo>
                      <a:pt x="11" y="4"/>
                    </a:lnTo>
                    <a:lnTo>
                      <a:pt x="14" y="0"/>
                    </a:lnTo>
                    <a:lnTo>
                      <a:pt x="17" y="0"/>
                    </a:lnTo>
                    <a:lnTo>
                      <a:pt x="21" y="4"/>
                    </a:lnTo>
                    <a:lnTo>
                      <a:pt x="24" y="4"/>
                    </a:lnTo>
                    <a:lnTo>
                      <a:pt x="24" y="7"/>
                    </a:lnTo>
                    <a:lnTo>
                      <a:pt x="27" y="7"/>
                    </a:lnTo>
                    <a:lnTo>
                      <a:pt x="27" y="10"/>
                    </a:lnTo>
                    <a:lnTo>
                      <a:pt x="31" y="14"/>
                    </a:lnTo>
                    <a:lnTo>
                      <a:pt x="31" y="1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13" name="Shape 1724"/>
              <p:cNvSpPr>
                <a:spLocks/>
              </p:cNvSpPr>
              <p:nvPr/>
            </p:nvSpPr>
            <p:spPr bwMode="auto">
              <a:xfrm>
                <a:off x="4683125" y="4441825"/>
                <a:ext cx="49212" cy="58736"/>
              </a:xfrm>
              <a:custGeom>
                <a:avLst/>
                <a:gdLst>
                  <a:gd name="T0" fmla="*/ 49212 w 31"/>
                  <a:gd name="T1" fmla="*/ 26987 h 37"/>
                  <a:gd name="T2" fmla="*/ 0 w 31"/>
                  <a:gd name="T3" fmla="*/ 26987 h 37"/>
                  <a:gd name="T4" fmla="*/ 0 w 31"/>
                  <a:gd name="T5" fmla="*/ 20637 h 37"/>
                  <a:gd name="T6" fmla="*/ 6350 w 31"/>
                  <a:gd name="T7" fmla="*/ 15875 h 37"/>
                  <a:gd name="T8" fmla="*/ 6350 w 31"/>
                  <a:gd name="T9" fmla="*/ 11112 h 37"/>
                  <a:gd name="T10" fmla="*/ 11112 w 31"/>
                  <a:gd name="T11" fmla="*/ 11112 h 37"/>
                  <a:gd name="T12" fmla="*/ 11112 w 31"/>
                  <a:gd name="T13" fmla="*/ 4762 h 37"/>
                  <a:gd name="T14" fmla="*/ 17462 w 31"/>
                  <a:gd name="T15" fmla="*/ 4762 h 37"/>
                  <a:gd name="T16" fmla="*/ 22225 w 31"/>
                  <a:gd name="T17" fmla="*/ 4762 h 37"/>
                  <a:gd name="T18" fmla="*/ 26987 w 31"/>
                  <a:gd name="T19" fmla="*/ 0 h 37"/>
                  <a:gd name="T20" fmla="*/ 26987 w 31"/>
                  <a:gd name="T21" fmla="*/ 4762 h 37"/>
                  <a:gd name="T22" fmla="*/ 33337 w 31"/>
                  <a:gd name="T23" fmla="*/ 4762 h 37"/>
                  <a:gd name="T24" fmla="*/ 38100 w 31"/>
                  <a:gd name="T25" fmla="*/ 4762 h 37"/>
                  <a:gd name="T26" fmla="*/ 38100 w 31"/>
                  <a:gd name="T27" fmla="*/ 11112 h 37"/>
                  <a:gd name="T28" fmla="*/ 42862 w 31"/>
                  <a:gd name="T29" fmla="*/ 11112 h 37"/>
                  <a:gd name="T30" fmla="*/ 42862 w 31"/>
                  <a:gd name="T31" fmla="*/ 15875 h 37"/>
                  <a:gd name="T32" fmla="*/ 49212 w 31"/>
                  <a:gd name="T33" fmla="*/ 20637 h 37"/>
                  <a:gd name="T34" fmla="*/ 49212 w 31"/>
                  <a:gd name="T35" fmla="*/ 26987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31" y="17"/>
                    </a:moveTo>
                    <a:lnTo>
                      <a:pt x="0" y="17"/>
                    </a:lnTo>
                    <a:lnTo>
                      <a:pt x="0" y="13"/>
                    </a:lnTo>
                    <a:lnTo>
                      <a:pt x="4" y="10"/>
                    </a:lnTo>
                    <a:lnTo>
                      <a:pt x="4" y="7"/>
                    </a:lnTo>
                    <a:lnTo>
                      <a:pt x="7" y="7"/>
                    </a:lnTo>
                    <a:lnTo>
                      <a:pt x="7" y="3"/>
                    </a:lnTo>
                    <a:lnTo>
                      <a:pt x="11" y="3"/>
                    </a:lnTo>
                    <a:lnTo>
                      <a:pt x="14" y="3"/>
                    </a:lnTo>
                    <a:lnTo>
                      <a:pt x="17" y="0"/>
                    </a:lnTo>
                    <a:lnTo>
                      <a:pt x="17" y="3"/>
                    </a:lnTo>
                    <a:lnTo>
                      <a:pt x="21" y="3"/>
                    </a:lnTo>
                    <a:lnTo>
                      <a:pt x="24" y="3"/>
                    </a:lnTo>
                    <a:lnTo>
                      <a:pt x="24" y="7"/>
                    </a:lnTo>
                    <a:lnTo>
                      <a:pt x="27" y="7"/>
                    </a:lnTo>
                    <a:lnTo>
                      <a:pt x="27" y="10"/>
                    </a:lnTo>
                    <a:lnTo>
                      <a:pt x="31" y="13"/>
                    </a:lnTo>
                    <a:lnTo>
                      <a:pt x="31" y="1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14" name="Shape 1725"/>
              <p:cNvSpPr>
                <a:spLocks/>
              </p:cNvSpPr>
              <p:nvPr/>
            </p:nvSpPr>
            <p:spPr bwMode="auto">
              <a:xfrm>
                <a:off x="4683125" y="4457700"/>
                <a:ext cx="49212" cy="53975"/>
              </a:xfrm>
              <a:custGeom>
                <a:avLst/>
                <a:gdLst>
                  <a:gd name="T0" fmla="*/ 49212 w 31"/>
                  <a:gd name="T1" fmla="*/ 22225 h 34"/>
                  <a:gd name="T2" fmla="*/ 0 w 31"/>
                  <a:gd name="T3" fmla="*/ 22225 h 34"/>
                  <a:gd name="T4" fmla="*/ 0 w 31"/>
                  <a:gd name="T5" fmla="*/ 15875 h 34"/>
                  <a:gd name="T6" fmla="*/ 6350 w 31"/>
                  <a:gd name="T7" fmla="*/ 11113 h 34"/>
                  <a:gd name="T8" fmla="*/ 6350 w 31"/>
                  <a:gd name="T9" fmla="*/ 11113 h 34"/>
                  <a:gd name="T10" fmla="*/ 11112 w 31"/>
                  <a:gd name="T11" fmla="*/ 4763 h 34"/>
                  <a:gd name="T12" fmla="*/ 11112 w 31"/>
                  <a:gd name="T13" fmla="*/ 4763 h 34"/>
                  <a:gd name="T14" fmla="*/ 17462 w 31"/>
                  <a:gd name="T15" fmla="*/ 0 h 34"/>
                  <a:gd name="T16" fmla="*/ 22225 w 31"/>
                  <a:gd name="T17" fmla="*/ 0 h 34"/>
                  <a:gd name="T18" fmla="*/ 26987 w 31"/>
                  <a:gd name="T19" fmla="*/ 0 h 34"/>
                  <a:gd name="T20" fmla="*/ 26987 w 31"/>
                  <a:gd name="T21" fmla="*/ 0 h 34"/>
                  <a:gd name="T22" fmla="*/ 33337 w 31"/>
                  <a:gd name="T23" fmla="*/ 0 h 34"/>
                  <a:gd name="T24" fmla="*/ 38100 w 31"/>
                  <a:gd name="T25" fmla="*/ 4763 h 34"/>
                  <a:gd name="T26" fmla="*/ 38100 w 31"/>
                  <a:gd name="T27" fmla="*/ 4763 h 34"/>
                  <a:gd name="T28" fmla="*/ 42862 w 31"/>
                  <a:gd name="T29" fmla="*/ 11113 h 34"/>
                  <a:gd name="T30" fmla="*/ 42862 w 31"/>
                  <a:gd name="T31" fmla="*/ 11113 h 34"/>
                  <a:gd name="T32" fmla="*/ 49212 w 31"/>
                  <a:gd name="T33" fmla="*/ 15875 h 34"/>
                  <a:gd name="T34" fmla="*/ 49212 w 31"/>
                  <a:gd name="T35" fmla="*/ 22225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4"/>
                  <a:gd name="T56" fmla="*/ 31 w 31"/>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4" extrusionOk="0">
                    <a:moveTo>
                      <a:pt x="31" y="14"/>
                    </a:moveTo>
                    <a:lnTo>
                      <a:pt x="0" y="14"/>
                    </a:lnTo>
                    <a:lnTo>
                      <a:pt x="0" y="10"/>
                    </a:lnTo>
                    <a:lnTo>
                      <a:pt x="4" y="7"/>
                    </a:lnTo>
                    <a:lnTo>
                      <a:pt x="7" y="3"/>
                    </a:lnTo>
                    <a:lnTo>
                      <a:pt x="11" y="0"/>
                    </a:lnTo>
                    <a:lnTo>
                      <a:pt x="14" y="0"/>
                    </a:lnTo>
                    <a:lnTo>
                      <a:pt x="17" y="0"/>
                    </a:lnTo>
                    <a:lnTo>
                      <a:pt x="21" y="0"/>
                    </a:lnTo>
                    <a:lnTo>
                      <a:pt x="24" y="3"/>
                    </a:lnTo>
                    <a:lnTo>
                      <a:pt x="27" y="7"/>
                    </a:lnTo>
                    <a:lnTo>
                      <a:pt x="31" y="10"/>
                    </a:lnTo>
                    <a:lnTo>
                      <a:pt x="31" y="1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15" name="Shape 1726"/>
              <p:cNvSpPr>
                <a:spLocks/>
              </p:cNvSpPr>
              <p:nvPr/>
            </p:nvSpPr>
            <p:spPr bwMode="auto">
              <a:xfrm>
                <a:off x="4683125" y="4468812"/>
                <a:ext cx="49212" cy="52386"/>
              </a:xfrm>
              <a:custGeom>
                <a:avLst/>
                <a:gdLst>
                  <a:gd name="T0" fmla="*/ 49212 w 31"/>
                  <a:gd name="T1" fmla="*/ 20637 h 33"/>
                  <a:gd name="T2" fmla="*/ 0 w 31"/>
                  <a:gd name="T3" fmla="*/ 20637 h 33"/>
                  <a:gd name="T4" fmla="*/ 0 w 31"/>
                  <a:gd name="T5" fmla="*/ 15875 h 33"/>
                  <a:gd name="T6" fmla="*/ 6350 w 31"/>
                  <a:gd name="T7" fmla="*/ 11112 h 33"/>
                  <a:gd name="T8" fmla="*/ 6350 w 31"/>
                  <a:gd name="T9" fmla="*/ 11112 h 33"/>
                  <a:gd name="T10" fmla="*/ 11112 w 31"/>
                  <a:gd name="T11" fmla="*/ 4762 h 33"/>
                  <a:gd name="T12" fmla="*/ 11112 w 31"/>
                  <a:gd name="T13" fmla="*/ 4762 h 33"/>
                  <a:gd name="T14" fmla="*/ 17462 w 31"/>
                  <a:gd name="T15" fmla="*/ 0 h 33"/>
                  <a:gd name="T16" fmla="*/ 22225 w 31"/>
                  <a:gd name="T17" fmla="*/ 0 h 33"/>
                  <a:gd name="T18" fmla="*/ 26987 w 31"/>
                  <a:gd name="T19" fmla="*/ 0 h 33"/>
                  <a:gd name="T20" fmla="*/ 26987 w 31"/>
                  <a:gd name="T21" fmla="*/ 0 h 33"/>
                  <a:gd name="T22" fmla="*/ 33337 w 31"/>
                  <a:gd name="T23" fmla="*/ 0 h 33"/>
                  <a:gd name="T24" fmla="*/ 38100 w 31"/>
                  <a:gd name="T25" fmla="*/ 4762 h 33"/>
                  <a:gd name="T26" fmla="*/ 38100 w 31"/>
                  <a:gd name="T27" fmla="*/ 4762 h 33"/>
                  <a:gd name="T28" fmla="*/ 42862 w 31"/>
                  <a:gd name="T29" fmla="*/ 11112 h 33"/>
                  <a:gd name="T30" fmla="*/ 42862 w 31"/>
                  <a:gd name="T31" fmla="*/ 11112 h 33"/>
                  <a:gd name="T32" fmla="*/ 49212 w 31"/>
                  <a:gd name="T33" fmla="*/ 15875 h 33"/>
                  <a:gd name="T34" fmla="*/ 49212 w 31"/>
                  <a:gd name="T35" fmla="*/ 20637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3"/>
                  <a:gd name="T56" fmla="*/ 31 w 31"/>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3" extrusionOk="0">
                    <a:moveTo>
                      <a:pt x="31" y="13"/>
                    </a:moveTo>
                    <a:lnTo>
                      <a:pt x="0" y="13"/>
                    </a:lnTo>
                    <a:lnTo>
                      <a:pt x="0" y="10"/>
                    </a:lnTo>
                    <a:lnTo>
                      <a:pt x="4" y="7"/>
                    </a:lnTo>
                    <a:lnTo>
                      <a:pt x="7" y="3"/>
                    </a:lnTo>
                    <a:lnTo>
                      <a:pt x="11" y="0"/>
                    </a:lnTo>
                    <a:lnTo>
                      <a:pt x="14" y="0"/>
                    </a:lnTo>
                    <a:lnTo>
                      <a:pt x="17" y="0"/>
                    </a:lnTo>
                    <a:lnTo>
                      <a:pt x="21" y="0"/>
                    </a:lnTo>
                    <a:lnTo>
                      <a:pt x="24" y="3"/>
                    </a:lnTo>
                    <a:lnTo>
                      <a:pt x="27" y="7"/>
                    </a:lnTo>
                    <a:lnTo>
                      <a:pt x="31" y="10"/>
                    </a:lnTo>
                    <a:lnTo>
                      <a:pt x="31" y="1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16" name="Shape 1727"/>
              <p:cNvSpPr>
                <a:spLocks/>
              </p:cNvSpPr>
              <p:nvPr/>
            </p:nvSpPr>
            <p:spPr bwMode="auto">
              <a:xfrm>
                <a:off x="4683125" y="4479925"/>
                <a:ext cx="49212" cy="58736"/>
              </a:xfrm>
              <a:custGeom>
                <a:avLst/>
                <a:gdLst>
                  <a:gd name="T0" fmla="*/ 49212 w 31"/>
                  <a:gd name="T1" fmla="*/ 20637 h 37"/>
                  <a:gd name="T2" fmla="*/ 0 w 31"/>
                  <a:gd name="T3" fmla="*/ 20637 h 37"/>
                  <a:gd name="T4" fmla="*/ 0 w 31"/>
                  <a:gd name="T5" fmla="*/ 15875 h 37"/>
                  <a:gd name="T6" fmla="*/ 6350 w 31"/>
                  <a:gd name="T7" fmla="*/ 15875 h 37"/>
                  <a:gd name="T8" fmla="*/ 6350 w 31"/>
                  <a:gd name="T9" fmla="*/ 9525 h 37"/>
                  <a:gd name="T10" fmla="*/ 11112 w 31"/>
                  <a:gd name="T11" fmla="*/ 4762 h 37"/>
                  <a:gd name="T12" fmla="*/ 11112 w 31"/>
                  <a:gd name="T13" fmla="*/ 4762 h 37"/>
                  <a:gd name="T14" fmla="*/ 17462 w 31"/>
                  <a:gd name="T15" fmla="*/ 0 h 37"/>
                  <a:gd name="T16" fmla="*/ 22225 w 31"/>
                  <a:gd name="T17" fmla="*/ 0 h 37"/>
                  <a:gd name="T18" fmla="*/ 26987 w 31"/>
                  <a:gd name="T19" fmla="*/ 0 h 37"/>
                  <a:gd name="T20" fmla="*/ 26987 w 31"/>
                  <a:gd name="T21" fmla="*/ 0 h 37"/>
                  <a:gd name="T22" fmla="*/ 33337 w 31"/>
                  <a:gd name="T23" fmla="*/ 0 h 37"/>
                  <a:gd name="T24" fmla="*/ 38100 w 31"/>
                  <a:gd name="T25" fmla="*/ 4762 h 37"/>
                  <a:gd name="T26" fmla="*/ 38100 w 31"/>
                  <a:gd name="T27" fmla="*/ 4762 h 37"/>
                  <a:gd name="T28" fmla="*/ 42862 w 31"/>
                  <a:gd name="T29" fmla="*/ 9525 h 37"/>
                  <a:gd name="T30" fmla="*/ 42862 w 31"/>
                  <a:gd name="T31" fmla="*/ 15875 h 37"/>
                  <a:gd name="T32" fmla="*/ 49212 w 31"/>
                  <a:gd name="T33" fmla="*/ 15875 h 37"/>
                  <a:gd name="T34" fmla="*/ 49212 w 31"/>
                  <a:gd name="T35" fmla="*/ 20637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31" y="13"/>
                    </a:moveTo>
                    <a:lnTo>
                      <a:pt x="0" y="13"/>
                    </a:lnTo>
                    <a:lnTo>
                      <a:pt x="0" y="10"/>
                    </a:lnTo>
                    <a:lnTo>
                      <a:pt x="4" y="10"/>
                    </a:lnTo>
                    <a:lnTo>
                      <a:pt x="4" y="6"/>
                    </a:lnTo>
                    <a:lnTo>
                      <a:pt x="7" y="3"/>
                    </a:lnTo>
                    <a:lnTo>
                      <a:pt x="11" y="0"/>
                    </a:lnTo>
                    <a:lnTo>
                      <a:pt x="14" y="0"/>
                    </a:lnTo>
                    <a:lnTo>
                      <a:pt x="17" y="0"/>
                    </a:lnTo>
                    <a:lnTo>
                      <a:pt x="21" y="0"/>
                    </a:lnTo>
                    <a:lnTo>
                      <a:pt x="24" y="3"/>
                    </a:lnTo>
                    <a:lnTo>
                      <a:pt x="27" y="6"/>
                    </a:lnTo>
                    <a:lnTo>
                      <a:pt x="27" y="10"/>
                    </a:lnTo>
                    <a:lnTo>
                      <a:pt x="31" y="10"/>
                    </a:lnTo>
                    <a:lnTo>
                      <a:pt x="31" y="1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17" name="Shape 1728"/>
              <p:cNvSpPr>
                <a:spLocks/>
              </p:cNvSpPr>
              <p:nvPr/>
            </p:nvSpPr>
            <p:spPr bwMode="auto">
              <a:xfrm>
                <a:off x="4683125" y="4489450"/>
                <a:ext cx="49212" cy="58736"/>
              </a:xfrm>
              <a:custGeom>
                <a:avLst/>
                <a:gdLst>
                  <a:gd name="T0" fmla="*/ 49212 w 31"/>
                  <a:gd name="T1" fmla="*/ 26987 h 37"/>
                  <a:gd name="T2" fmla="*/ 0 w 31"/>
                  <a:gd name="T3" fmla="*/ 26987 h 37"/>
                  <a:gd name="T4" fmla="*/ 0 w 31"/>
                  <a:gd name="T5" fmla="*/ 22224 h 37"/>
                  <a:gd name="T6" fmla="*/ 6350 w 31"/>
                  <a:gd name="T7" fmla="*/ 15875 h 37"/>
                  <a:gd name="T8" fmla="*/ 6350 w 31"/>
                  <a:gd name="T9" fmla="*/ 11112 h 37"/>
                  <a:gd name="T10" fmla="*/ 11112 w 31"/>
                  <a:gd name="T11" fmla="*/ 11112 h 37"/>
                  <a:gd name="T12" fmla="*/ 11112 w 31"/>
                  <a:gd name="T13" fmla="*/ 6350 h 37"/>
                  <a:gd name="T14" fmla="*/ 17462 w 31"/>
                  <a:gd name="T15" fmla="*/ 6350 h 37"/>
                  <a:gd name="T16" fmla="*/ 22225 w 31"/>
                  <a:gd name="T17" fmla="*/ 6350 h 37"/>
                  <a:gd name="T18" fmla="*/ 26987 w 31"/>
                  <a:gd name="T19" fmla="*/ 0 h 37"/>
                  <a:gd name="T20" fmla="*/ 26987 w 31"/>
                  <a:gd name="T21" fmla="*/ 6350 h 37"/>
                  <a:gd name="T22" fmla="*/ 33337 w 31"/>
                  <a:gd name="T23" fmla="*/ 6350 h 37"/>
                  <a:gd name="T24" fmla="*/ 38100 w 31"/>
                  <a:gd name="T25" fmla="*/ 6350 h 37"/>
                  <a:gd name="T26" fmla="*/ 38100 w 31"/>
                  <a:gd name="T27" fmla="*/ 11112 h 37"/>
                  <a:gd name="T28" fmla="*/ 42862 w 31"/>
                  <a:gd name="T29" fmla="*/ 11112 h 37"/>
                  <a:gd name="T30" fmla="*/ 42862 w 31"/>
                  <a:gd name="T31" fmla="*/ 15875 h 37"/>
                  <a:gd name="T32" fmla="*/ 49212 w 31"/>
                  <a:gd name="T33" fmla="*/ 22224 h 37"/>
                  <a:gd name="T34" fmla="*/ 49212 w 31"/>
                  <a:gd name="T35" fmla="*/ 26987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31" y="17"/>
                    </a:moveTo>
                    <a:lnTo>
                      <a:pt x="0" y="17"/>
                    </a:lnTo>
                    <a:lnTo>
                      <a:pt x="0" y="14"/>
                    </a:lnTo>
                    <a:lnTo>
                      <a:pt x="4" y="10"/>
                    </a:lnTo>
                    <a:lnTo>
                      <a:pt x="4" y="7"/>
                    </a:lnTo>
                    <a:lnTo>
                      <a:pt x="7" y="7"/>
                    </a:lnTo>
                    <a:lnTo>
                      <a:pt x="7" y="4"/>
                    </a:lnTo>
                    <a:lnTo>
                      <a:pt x="11" y="4"/>
                    </a:lnTo>
                    <a:lnTo>
                      <a:pt x="14" y="4"/>
                    </a:lnTo>
                    <a:lnTo>
                      <a:pt x="17" y="0"/>
                    </a:lnTo>
                    <a:lnTo>
                      <a:pt x="17" y="4"/>
                    </a:lnTo>
                    <a:lnTo>
                      <a:pt x="21" y="4"/>
                    </a:lnTo>
                    <a:lnTo>
                      <a:pt x="24" y="4"/>
                    </a:lnTo>
                    <a:lnTo>
                      <a:pt x="24" y="7"/>
                    </a:lnTo>
                    <a:lnTo>
                      <a:pt x="27" y="7"/>
                    </a:lnTo>
                    <a:lnTo>
                      <a:pt x="27" y="10"/>
                    </a:lnTo>
                    <a:lnTo>
                      <a:pt x="31" y="14"/>
                    </a:lnTo>
                    <a:lnTo>
                      <a:pt x="31" y="1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18" name="Shape 1729"/>
              <p:cNvSpPr>
                <a:spLocks/>
              </p:cNvSpPr>
              <p:nvPr/>
            </p:nvSpPr>
            <p:spPr bwMode="auto">
              <a:xfrm>
                <a:off x="4683125" y="4505325"/>
                <a:ext cx="49212" cy="53975"/>
              </a:xfrm>
              <a:custGeom>
                <a:avLst/>
                <a:gdLst>
                  <a:gd name="T0" fmla="*/ 49212 w 31"/>
                  <a:gd name="T1" fmla="*/ 22225 h 34"/>
                  <a:gd name="T2" fmla="*/ 0 w 31"/>
                  <a:gd name="T3" fmla="*/ 22225 h 34"/>
                  <a:gd name="T4" fmla="*/ 0 w 31"/>
                  <a:gd name="T5" fmla="*/ 15875 h 34"/>
                  <a:gd name="T6" fmla="*/ 6350 w 31"/>
                  <a:gd name="T7" fmla="*/ 11113 h 34"/>
                  <a:gd name="T8" fmla="*/ 6350 w 31"/>
                  <a:gd name="T9" fmla="*/ 6350 h 34"/>
                  <a:gd name="T10" fmla="*/ 11112 w 31"/>
                  <a:gd name="T11" fmla="*/ 6350 h 34"/>
                  <a:gd name="T12" fmla="*/ 11112 w 31"/>
                  <a:gd name="T13" fmla="*/ 0 h 34"/>
                  <a:gd name="T14" fmla="*/ 17462 w 31"/>
                  <a:gd name="T15" fmla="*/ 0 h 34"/>
                  <a:gd name="T16" fmla="*/ 22225 w 31"/>
                  <a:gd name="T17" fmla="*/ 0 h 34"/>
                  <a:gd name="T18" fmla="*/ 26987 w 31"/>
                  <a:gd name="T19" fmla="*/ 0 h 34"/>
                  <a:gd name="T20" fmla="*/ 26987 w 31"/>
                  <a:gd name="T21" fmla="*/ 0 h 34"/>
                  <a:gd name="T22" fmla="*/ 33337 w 31"/>
                  <a:gd name="T23" fmla="*/ 0 h 34"/>
                  <a:gd name="T24" fmla="*/ 38100 w 31"/>
                  <a:gd name="T25" fmla="*/ 0 h 34"/>
                  <a:gd name="T26" fmla="*/ 38100 w 31"/>
                  <a:gd name="T27" fmla="*/ 6350 h 34"/>
                  <a:gd name="T28" fmla="*/ 42862 w 31"/>
                  <a:gd name="T29" fmla="*/ 6350 h 34"/>
                  <a:gd name="T30" fmla="*/ 42862 w 31"/>
                  <a:gd name="T31" fmla="*/ 11113 h 34"/>
                  <a:gd name="T32" fmla="*/ 49212 w 31"/>
                  <a:gd name="T33" fmla="*/ 15875 h 34"/>
                  <a:gd name="T34" fmla="*/ 49212 w 31"/>
                  <a:gd name="T35" fmla="*/ 22225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4"/>
                  <a:gd name="T56" fmla="*/ 31 w 31"/>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4" extrusionOk="0">
                    <a:moveTo>
                      <a:pt x="31" y="14"/>
                    </a:moveTo>
                    <a:lnTo>
                      <a:pt x="0" y="14"/>
                    </a:lnTo>
                    <a:lnTo>
                      <a:pt x="0" y="10"/>
                    </a:lnTo>
                    <a:lnTo>
                      <a:pt x="4" y="7"/>
                    </a:lnTo>
                    <a:lnTo>
                      <a:pt x="4" y="4"/>
                    </a:lnTo>
                    <a:lnTo>
                      <a:pt x="7" y="4"/>
                    </a:lnTo>
                    <a:lnTo>
                      <a:pt x="7" y="0"/>
                    </a:lnTo>
                    <a:lnTo>
                      <a:pt x="11" y="0"/>
                    </a:lnTo>
                    <a:lnTo>
                      <a:pt x="14" y="0"/>
                    </a:lnTo>
                    <a:lnTo>
                      <a:pt x="17" y="0"/>
                    </a:lnTo>
                    <a:lnTo>
                      <a:pt x="21" y="0"/>
                    </a:lnTo>
                    <a:lnTo>
                      <a:pt x="24" y="0"/>
                    </a:lnTo>
                    <a:lnTo>
                      <a:pt x="24" y="4"/>
                    </a:lnTo>
                    <a:lnTo>
                      <a:pt x="27" y="4"/>
                    </a:lnTo>
                    <a:lnTo>
                      <a:pt x="27" y="7"/>
                    </a:lnTo>
                    <a:lnTo>
                      <a:pt x="31" y="10"/>
                    </a:lnTo>
                    <a:lnTo>
                      <a:pt x="31" y="1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19" name="Shape 1730"/>
              <p:cNvSpPr>
                <a:spLocks/>
              </p:cNvSpPr>
              <p:nvPr/>
            </p:nvSpPr>
            <p:spPr bwMode="auto">
              <a:xfrm>
                <a:off x="4683125" y="4516437"/>
                <a:ext cx="49212" cy="53975"/>
              </a:xfrm>
              <a:custGeom>
                <a:avLst/>
                <a:gdLst>
                  <a:gd name="T0" fmla="*/ 49212 w 31"/>
                  <a:gd name="T1" fmla="*/ 22225 h 34"/>
                  <a:gd name="T2" fmla="*/ 0 w 31"/>
                  <a:gd name="T3" fmla="*/ 22225 h 34"/>
                  <a:gd name="T4" fmla="*/ 0 w 31"/>
                  <a:gd name="T5" fmla="*/ 15875 h 34"/>
                  <a:gd name="T6" fmla="*/ 6350 w 31"/>
                  <a:gd name="T7" fmla="*/ 11113 h 34"/>
                  <a:gd name="T8" fmla="*/ 6350 w 31"/>
                  <a:gd name="T9" fmla="*/ 4763 h 34"/>
                  <a:gd name="T10" fmla="*/ 11112 w 31"/>
                  <a:gd name="T11" fmla="*/ 4763 h 34"/>
                  <a:gd name="T12" fmla="*/ 11112 w 31"/>
                  <a:gd name="T13" fmla="*/ 0 h 34"/>
                  <a:gd name="T14" fmla="*/ 17462 w 31"/>
                  <a:gd name="T15" fmla="*/ 0 h 34"/>
                  <a:gd name="T16" fmla="*/ 22225 w 31"/>
                  <a:gd name="T17" fmla="*/ 0 h 34"/>
                  <a:gd name="T18" fmla="*/ 26987 w 31"/>
                  <a:gd name="T19" fmla="*/ 0 h 34"/>
                  <a:gd name="T20" fmla="*/ 26987 w 31"/>
                  <a:gd name="T21" fmla="*/ 0 h 34"/>
                  <a:gd name="T22" fmla="*/ 33337 w 31"/>
                  <a:gd name="T23" fmla="*/ 0 h 34"/>
                  <a:gd name="T24" fmla="*/ 38100 w 31"/>
                  <a:gd name="T25" fmla="*/ 0 h 34"/>
                  <a:gd name="T26" fmla="*/ 38100 w 31"/>
                  <a:gd name="T27" fmla="*/ 4763 h 34"/>
                  <a:gd name="T28" fmla="*/ 42862 w 31"/>
                  <a:gd name="T29" fmla="*/ 4763 h 34"/>
                  <a:gd name="T30" fmla="*/ 42862 w 31"/>
                  <a:gd name="T31" fmla="*/ 11113 h 34"/>
                  <a:gd name="T32" fmla="*/ 49212 w 31"/>
                  <a:gd name="T33" fmla="*/ 15875 h 34"/>
                  <a:gd name="T34" fmla="*/ 49212 w 31"/>
                  <a:gd name="T35" fmla="*/ 22225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4"/>
                  <a:gd name="T56" fmla="*/ 31 w 31"/>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4" extrusionOk="0">
                    <a:moveTo>
                      <a:pt x="31" y="14"/>
                    </a:moveTo>
                    <a:lnTo>
                      <a:pt x="0" y="14"/>
                    </a:lnTo>
                    <a:lnTo>
                      <a:pt x="0" y="10"/>
                    </a:lnTo>
                    <a:lnTo>
                      <a:pt x="4" y="7"/>
                    </a:lnTo>
                    <a:lnTo>
                      <a:pt x="4" y="3"/>
                    </a:lnTo>
                    <a:lnTo>
                      <a:pt x="7" y="3"/>
                    </a:lnTo>
                    <a:lnTo>
                      <a:pt x="7" y="0"/>
                    </a:lnTo>
                    <a:lnTo>
                      <a:pt x="11" y="0"/>
                    </a:lnTo>
                    <a:lnTo>
                      <a:pt x="14" y="0"/>
                    </a:lnTo>
                    <a:lnTo>
                      <a:pt x="17" y="0"/>
                    </a:lnTo>
                    <a:lnTo>
                      <a:pt x="21" y="0"/>
                    </a:lnTo>
                    <a:lnTo>
                      <a:pt x="24" y="0"/>
                    </a:lnTo>
                    <a:lnTo>
                      <a:pt x="24" y="3"/>
                    </a:lnTo>
                    <a:lnTo>
                      <a:pt x="27" y="3"/>
                    </a:lnTo>
                    <a:lnTo>
                      <a:pt x="27" y="7"/>
                    </a:lnTo>
                    <a:lnTo>
                      <a:pt x="31" y="10"/>
                    </a:lnTo>
                    <a:lnTo>
                      <a:pt x="31" y="1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20" name="Shape 1731"/>
              <p:cNvSpPr>
                <a:spLocks/>
              </p:cNvSpPr>
              <p:nvPr/>
            </p:nvSpPr>
            <p:spPr bwMode="auto">
              <a:xfrm>
                <a:off x="4683125" y="4527550"/>
                <a:ext cx="49212" cy="52386"/>
              </a:xfrm>
              <a:custGeom>
                <a:avLst/>
                <a:gdLst>
                  <a:gd name="T0" fmla="*/ 49212 w 31"/>
                  <a:gd name="T1" fmla="*/ 20637 h 33"/>
                  <a:gd name="T2" fmla="*/ 0 w 31"/>
                  <a:gd name="T3" fmla="*/ 20637 h 33"/>
                  <a:gd name="T4" fmla="*/ 0 w 31"/>
                  <a:gd name="T5" fmla="*/ 15875 h 33"/>
                  <a:gd name="T6" fmla="*/ 6350 w 31"/>
                  <a:gd name="T7" fmla="*/ 15875 h 33"/>
                  <a:gd name="T8" fmla="*/ 6350 w 31"/>
                  <a:gd name="T9" fmla="*/ 11112 h 33"/>
                  <a:gd name="T10" fmla="*/ 11112 w 31"/>
                  <a:gd name="T11" fmla="*/ 4762 h 33"/>
                  <a:gd name="T12" fmla="*/ 11112 w 31"/>
                  <a:gd name="T13" fmla="*/ 4762 h 33"/>
                  <a:gd name="T14" fmla="*/ 17462 w 31"/>
                  <a:gd name="T15" fmla="*/ 0 h 33"/>
                  <a:gd name="T16" fmla="*/ 22225 w 31"/>
                  <a:gd name="T17" fmla="*/ 0 h 33"/>
                  <a:gd name="T18" fmla="*/ 26987 w 31"/>
                  <a:gd name="T19" fmla="*/ 0 h 33"/>
                  <a:gd name="T20" fmla="*/ 26987 w 31"/>
                  <a:gd name="T21" fmla="*/ 0 h 33"/>
                  <a:gd name="T22" fmla="*/ 33337 w 31"/>
                  <a:gd name="T23" fmla="*/ 0 h 33"/>
                  <a:gd name="T24" fmla="*/ 38100 w 31"/>
                  <a:gd name="T25" fmla="*/ 4762 h 33"/>
                  <a:gd name="T26" fmla="*/ 38100 w 31"/>
                  <a:gd name="T27" fmla="*/ 4762 h 33"/>
                  <a:gd name="T28" fmla="*/ 42862 w 31"/>
                  <a:gd name="T29" fmla="*/ 11112 h 33"/>
                  <a:gd name="T30" fmla="*/ 42862 w 31"/>
                  <a:gd name="T31" fmla="*/ 15875 h 33"/>
                  <a:gd name="T32" fmla="*/ 49212 w 31"/>
                  <a:gd name="T33" fmla="*/ 15875 h 33"/>
                  <a:gd name="T34" fmla="*/ 49212 w 31"/>
                  <a:gd name="T35" fmla="*/ 20637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3"/>
                  <a:gd name="T56" fmla="*/ 31 w 31"/>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3" extrusionOk="0">
                    <a:moveTo>
                      <a:pt x="31" y="13"/>
                    </a:moveTo>
                    <a:lnTo>
                      <a:pt x="0" y="13"/>
                    </a:lnTo>
                    <a:lnTo>
                      <a:pt x="0" y="10"/>
                    </a:lnTo>
                    <a:lnTo>
                      <a:pt x="4" y="10"/>
                    </a:lnTo>
                    <a:lnTo>
                      <a:pt x="4" y="7"/>
                    </a:lnTo>
                    <a:lnTo>
                      <a:pt x="7" y="3"/>
                    </a:lnTo>
                    <a:lnTo>
                      <a:pt x="11" y="0"/>
                    </a:lnTo>
                    <a:lnTo>
                      <a:pt x="14" y="0"/>
                    </a:lnTo>
                    <a:lnTo>
                      <a:pt x="17" y="0"/>
                    </a:lnTo>
                    <a:lnTo>
                      <a:pt x="21" y="0"/>
                    </a:lnTo>
                    <a:lnTo>
                      <a:pt x="24" y="3"/>
                    </a:lnTo>
                    <a:lnTo>
                      <a:pt x="27" y="7"/>
                    </a:lnTo>
                    <a:lnTo>
                      <a:pt x="27" y="10"/>
                    </a:lnTo>
                    <a:lnTo>
                      <a:pt x="31" y="10"/>
                    </a:lnTo>
                    <a:lnTo>
                      <a:pt x="31" y="1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21" name="Shape 1732"/>
              <p:cNvSpPr>
                <a:spLocks/>
              </p:cNvSpPr>
              <p:nvPr/>
            </p:nvSpPr>
            <p:spPr bwMode="auto">
              <a:xfrm>
                <a:off x="4683125" y="4538662"/>
                <a:ext cx="49212" cy="58736"/>
              </a:xfrm>
              <a:custGeom>
                <a:avLst/>
                <a:gdLst>
                  <a:gd name="T0" fmla="*/ 49212 w 31"/>
                  <a:gd name="T1" fmla="*/ 20637 h 37"/>
                  <a:gd name="T2" fmla="*/ 0 w 31"/>
                  <a:gd name="T3" fmla="*/ 20637 h 37"/>
                  <a:gd name="T4" fmla="*/ 0 w 31"/>
                  <a:gd name="T5" fmla="*/ 15875 h 37"/>
                  <a:gd name="T6" fmla="*/ 6350 w 31"/>
                  <a:gd name="T7" fmla="*/ 15875 h 37"/>
                  <a:gd name="T8" fmla="*/ 6350 w 31"/>
                  <a:gd name="T9" fmla="*/ 9525 h 37"/>
                  <a:gd name="T10" fmla="*/ 11112 w 31"/>
                  <a:gd name="T11" fmla="*/ 4762 h 37"/>
                  <a:gd name="T12" fmla="*/ 11112 w 31"/>
                  <a:gd name="T13" fmla="*/ 4762 h 37"/>
                  <a:gd name="T14" fmla="*/ 17462 w 31"/>
                  <a:gd name="T15" fmla="*/ 0 h 37"/>
                  <a:gd name="T16" fmla="*/ 22225 w 31"/>
                  <a:gd name="T17" fmla="*/ 0 h 37"/>
                  <a:gd name="T18" fmla="*/ 26987 w 31"/>
                  <a:gd name="T19" fmla="*/ 0 h 37"/>
                  <a:gd name="T20" fmla="*/ 26987 w 31"/>
                  <a:gd name="T21" fmla="*/ 0 h 37"/>
                  <a:gd name="T22" fmla="*/ 33337 w 31"/>
                  <a:gd name="T23" fmla="*/ 0 h 37"/>
                  <a:gd name="T24" fmla="*/ 38100 w 31"/>
                  <a:gd name="T25" fmla="*/ 4762 h 37"/>
                  <a:gd name="T26" fmla="*/ 38100 w 31"/>
                  <a:gd name="T27" fmla="*/ 4762 h 37"/>
                  <a:gd name="T28" fmla="*/ 42862 w 31"/>
                  <a:gd name="T29" fmla="*/ 9525 h 37"/>
                  <a:gd name="T30" fmla="*/ 42862 w 31"/>
                  <a:gd name="T31" fmla="*/ 15875 h 37"/>
                  <a:gd name="T32" fmla="*/ 49212 w 31"/>
                  <a:gd name="T33" fmla="*/ 15875 h 37"/>
                  <a:gd name="T34" fmla="*/ 49212 w 31"/>
                  <a:gd name="T35" fmla="*/ 20637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31" y="13"/>
                    </a:moveTo>
                    <a:lnTo>
                      <a:pt x="0" y="13"/>
                    </a:lnTo>
                    <a:lnTo>
                      <a:pt x="0" y="10"/>
                    </a:lnTo>
                    <a:lnTo>
                      <a:pt x="4" y="10"/>
                    </a:lnTo>
                    <a:lnTo>
                      <a:pt x="4" y="6"/>
                    </a:lnTo>
                    <a:lnTo>
                      <a:pt x="7" y="3"/>
                    </a:lnTo>
                    <a:lnTo>
                      <a:pt x="11" y="0"/>
                    </a:lnTo>
                    <a:lnTo>
                      <a:pt x="14" y="0"/>
                    </a:lnTo>
                    <a:lnTo>
                      <a:pt x="17" y="0"/>
                    </a:lnTo>
                    <a:lnTo>
                      <a:pt x="21" y="0"/>
                    </a:lnTo>
                    <a:lnTo>
                      <a:pt x="24" y="3"/>
                    </a:lnTo>
                    <a:lnTo>
                      <a:pt x="27" y="6"/>
                    </a:lnTo>
                    <a:lnTo>
                      <a:pt x="27" y="10"/>
                    </a:lnTo>
                    <a:lnTo>
                      <a:pt x="31" y="10"/>
                    </a:lnTo>
                    <a:lnTo>
                      <a:pt x="31" y="1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22" name="Shape 1733"/>
              <p:cNvSpPr>
                <a:spLocks/>
              </p:cNvSpPr>
              <p:nvPr/>
            </p:nvSpPr>
            <p:spPr bwMode="auto">
              <a:xfrm>
                <a:off x="4683125" y="4548187"/>
                <a:ext cx="49212" cy="58736"/>
              </a:xfrm>
              <a:custGeom>
                <a:avLst/>
                <a:gdLst>
                  <a:gd name="T0" fmla="*/ 49212 w 31"/>
                  <a:gd name="T1" fmla="*/ 22224 h 37"/>
                  <a:gd name="T2" fmla="*/ 0 w 31"/>
                  <a:gd name="T3" fmla="*/ 22224 h 37"/>
                  <a:gd name="T4" fmla="*/ 0 w 31"/>
                  <a:gd name="T5" fmla="*/ 22224 h 37"/>
                  <a:gd name="T6" fmla="*/ 6350 w 31"/>
                  <a:gd name="T7" fmla="*/ 15875 h 37"/>
                  <a:gd name="T8" fmla="*/ 6350 w 31"/>
                  <a:gd name="T9" fmla="*/ 11112 h 37"/>
                  <a:gd name="T10" fmla="*/ 11112 w 31"/>
                  <a:gd name="T11" fmla="*/ 6350 h 37"/>
                  <a:gd name="T12" fmla="*/ 11112 w 31"/>
                  <a:gd name="T13" fmla="*/ 6350 h 37"/>
                  <a:gd name="T14" fmla="*/ 17462 w 31"/>
                  <a:gd name="T15" fmla="*/ 6350 h 37"/>
                  <a:gd name="T16" fmla="*/ 22225 w 31"/>
                  <a:gd name="T17" fmla="*/ 0 h 37"/>
                  <a:gd name="T18" fmla="*/ 26987 w 31"/>
                  <a:gd name="T19" fmla="*/ 0 h 37"/>
                  <a:gd name="T20" fmla="*/ 26987 w 31"/>
                  <a:gd name="T21" fmla="*/ 0 h 37"/>
                  <a:gd name="T22" fmla="*/ 33337 w 31"/>
                  <a:gd name="T23" fmla="*/ 6350 h 37"/>
                  <a:gd name="T24" fmla="*/ 38100 w 31"/>
                  <a:gd name="T25" fmla="*/ 6350 h 37"/>
                  <a:gd name="T26" fmla="*/ 38100 w 31"/>
                  <a:gd name="T27" fmla="*/ 6350 h 37"/>
                  <a:gd name="T28" fmla="*/ 42862 w 31"/>
                  <a:gd name="T29" fmla="*/ 11112 h 37"/>
                  <a:gd name="T30" fmla="*/ 42862 w 31"/>
                  <a:gd name="T31" fmla="*/ 15875 h 37"/>
                  <a:gd name="T32" fmla="*/ 49212 w 31"/>
                  <a:gd name="T33" fmla="*/ 22224 h 37"/>
                  <a:gd name="T34" fmla="*/ 49212 w 31"/>
                  <a:gd name="T35" fmla="*/ 22224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31" y="14"/>
                    </a:moveTo>
                    <a:lnTo>
                      <a:pt x="0" y="14"/>
                    </a:lnTo>
                    <a:lnTo>
                      <a:pt x="4" y="10"/>
                    </a:lnTo>
                    <a:lnTo>
                      <a:pt x="4" y="7"/>
                    </a:lnTo>
                    <a:lnTo>
                      <a:pt x="7" y="4"/>
                    </a:lnTo>
                    <a:lnTo>
                      <a:pt x="11" y="4"/>
                    </a:lnTo>
                    <a:lnTo>
                      <a:pt x="14" y="0"/>
                    </a:lnTo>
                    <a:lnTo>
                      <a:pt x="17" y="0"/>
                    </a:lnTo>
                    <a:lnTo>
                      <a:pt x="21" y="4"/>
                    </a:lnTo>
                    <a:lnTo>
                      <a:pt x="24" y="4"/>
                    </a:lnTo>
                    <a:lnTo>
                      <a:pt x="27" y="7"/>
                    </a:lnTo>
                    <a:lnTo>
                      <a:pt x="27" y="10"/>
                    </a:lnTo>
                    <a:lnTo>
                      <a:pt x="31" y="1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23" name="Shape 1734"/>
              <p:cNvSpPr>
                <a:spLocks/>
              </p:cNvSpPr>
              <p:nvPr/>
            </p:nvSpPr>
            <p:spPr bwMode="auto">
              <a:xfrm>
                <a:off x="4683125" y="4559300"/>
                <a:ext cx="49212" cy="58736"/>
              </a:xfrm>
              <a:custGeom>
                <a:avLst/>
                <a:gdLst>
                  <a:gd name="T0" fmla="*/ 49212 w 31"/>
                  <a:gd name="T1" fmla="*/ 20637 h 37"/>
                  <a:gd name="T2" fmla="*/ 0 w 31"/>
                  <a:gd name="T3" fmla="*/ 20637 h 37"/>
                  <a:gd name="T4" fmla="*/ 0 w 31"/>
                  <a:gd name="T5" fmla="*/ 20637 h 37"/>
                  <a:gd name="T6" fmla="*/ 6350 w 31"/>
                  <a:gd name="T7" fmla="*/ 15875 h 37"/>
                  <a:gd name="T8" fmla="*/ 6350 w 31"/>
                  <a:gd name="T9" fmla="*/ 11112 h 37"/>
                  <a:gd name="T10" fmla="*/ 11112 w 31"/>
                  <a:gd name="T11" fmla="*/ 11112 h 37"/>
                  <a:gd name="T12" fmla="*/ 11112 w 31"/>
                  <a:gd name="T13" fmla="*/ 4762 h 37"/>
                  <a:gd name="T14" fmla="*/ 17462 w 31"/>
                  <a:gd name="T15" fmla="*/ 4762 h 37"/>
                  <a:gd name="T16" fmla="*/ 22225 w 31"/>
                  <a:gd name="T17" fmla="*/ 0 h 37"/>
                  <a:gd name="T18" fmla="*/ 26987 w 31"/>
                  <a:gd name="T19" fmla="*/ 0 h 37"/>
                  <a:gd name="T20" fmla="*/ 26987 w 31"/>
                  <a:gd name="T21" fmla="*/ 0 h 37"/>
                  <a:gd name="T22" fmla="*/ 33337 w 31"/>
                  <a:gd name="T23" fmla="*/ 4762 h 37"/>
                  <a:gd name="T24" fmla="*/ 38100 w 31"/>
                  <a:gd name="T25" fmla="*/ 4762 h 37"/>
                  <a:gd name="T26" fmla="*/ 38100 w 31"/>
                  <a:gd name="T27" fmla="*/ 11112 h 37"/>
                  <a:gd name="T28" fmla="*/ 42862 w 31"/>
                  <a:gd name="T29" fmla="*/ 11112 h 37"/>
                  <a:gd name="T30" fmla="*/ 42862 w 31"/>
                  <a:gd name="T31" fmla="*/ 15875 h 37"/>
                  <a:gd name="T32" fmla="*/ 49212 w 31"/>
                  <a:gd name="T33" fmla="*/ 20637 h 37"/>
                  <a:gd name="T34" fmla="*/ 49212 w 31"/>
                  <a:gd name="T35" fmla="*/ 20637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31" y="13"/>
                    </a:moveTo>
                    <a:lnTo>
                      <a:pt x="0" y="13"/>
                    </a:lnTo>
                    <a:lnTo>
                      <a:pt x="4" y="10"/>
                    </a:lnTo>
                    <a:lnTo>
                      <a:pt x="4" y="7"/>
                    </a:lnTo>
                    <a:lnTo>
                      <a:pt x="7" y="7"/>
                    </a:lnTo>
                    <a:lnTo>
                      <a:pt x="7" y="3"/>
                    </a:lnTo>
                    <a:lnTo>
                      <a:pt x="11" y="3"/>
                    </a:lnTo>
                    <a:lnTo>
                      <a:pt x="14" y="0"/>
                    </a:lnTo>
                    <a:lnTo>
                      <a:pt x="17" y="0"/>
                    </a:lnTo>
                    <a:lnTo>
                      <a:pt x="21" y="3"/>
                    </a:lnTo>
                    <a:lnTo>
                      <a:pt x="24" y="3"/>
                    </a:lnTo>
                    <a:lnTo>
                      <a:pt x="24" y="7"/>
                    </a:lnTo>
                    <a:lnTo>
                      <a:pt x="27" y="7"/>
                    </a:lnTo>
                    <a:lnTo>
                      <a:pt x="27" y="10"/>
                    </a:lnTo>
                    <a:lnTo>
                      <a:pt x="31" y="1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24" name="Shape 1735"/>
              <p:cNvSpPr>
                <a:spLocks/>
              </p:cNvSpPr>
              <p:nvPr/>
            </p:nvSpPr>
            <p:spPr bwMode="auto">
              <a:xfrm>
                <a:off x="4683125" y="4575175"/>
                <a:ext cx="49212" cy="53975"/>
              </a:xfrm>
              <a:custGeom>
                <a:avLst/>
                <a:gdLst>
                  <a:gd name="T0" fmla="*/ 49212 w 31"/>
                  <a:gd name="T1" fmla="*/ 22225 h 34"/>
                  <a:gd name="T2" fmla="*/ 0 w 31"/>
                  <a:gd name="T3" fmla="*/ 22225 h 34"/>
                  <a:gd name="T4" fmla="*/ 0 w 31"/>
                  <a:gd name="T5" fmla="*/ 15875 h 34"/>
                  <a:gd name="T6" fmla="*/ 6350 w 31"/>
                  <a:gd name="T7" fmla="*/ 11113 h 34"/>
                  <a:gd name="T8" fmla="*/ 6350 w 31"/>
                  <a:gd name="T9" fmla="*/ 11113 h 34"/>
                  <a:gd name="T10" fmla="*/ 11112 w 31"/>
                  <a:gd name="T11" fmla="*/ 4763 h 34"/>
                  <a:gd name="T12" fmla="*/ 11112 w 31"/>
                  <a:gd name="T13" fmla="*/ 0 h 34"/>
                  <a:gd name="T14" fmla="*/ 17462 w 31"/>
                  <a:gd name="T15" fmla="*/ 0 h 34"/>
                  <a:gd name="T16" fmla="*/ 22225 w 31"/>
                  <a:gd name="T17" fmla="*/ 0 h 34"/>
                  <a:gd name="T18" fmla="*/ 26987 w 31"/>
                  <a:gd name="T19" fmla="*/ 0 h 34"/>
                  <a:gd name="T20" fmla="*/ 26987 w 31"/>
                  <a:gd name="T21" fmla="*/ 0 h 34"/>
                  <a:gd name="T22" fmla="*/ 33337 w 31"/>
                  <a:gd name="T23" fmla="*/ 0 h 34"/>
                  <a:gd name="T24" fmla="*/ 38100 w 31"/>
                  <a:gd name="T25" fmla="*/ 0 h 34"/>
                  <a:gd name="T26" fmla="*/ 38100 w 31"/>
                  <a:gd name="T27" fmla="*/ 4763 h 34"/>
                  <a:gd name="T28" fmla="*/ 42862 w 31"/>
                  <a:gd name="T29" fmla="*/ 11113 h 34"/>
                  <a:gd name="T30" fmla="*/ 42862 w 31"/>
                  <a:gd name="T31" fmla="*/ 11113 h 34"/>
                  <a:gd name="T32" fmla="*/ 49212 w 31"/>
                  <a:gd name="T33" fmla="*/ 15875 h 34"/>
                  <a:gd name="T34" fmla="*/ 49212 w 31"/>
                  <a:gd name="T35" fmla="*/ 22225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4"/>
                  <a:gd name="T56" fmla="*/ 31 w 31"/>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4" extrusionOk="0">
                    <a:moveTo>
                      <a:pt x="31" y="14"/>
                    </a:moveTo>
                    <a:lnTo>
                      <a:pt x="0" y="14"/>
                    </a:lnTo>
                    <a:lnTo>
                      <a:pt x="0" y="10"/>
                    </a:lnTo>
                    <a:lnTo>
                      <a:pt x="4" y="7"/>
                    </a:lnTo>
                    <a:lnTo>
                      <a:pt x="7" y="3"/>
                    </a:lnTo>
                    <a:lnTo>
                      <a:pt x="7" y="0"/>
                    </a:lnTo>
                    <a:lnTo>
                      <a:pt x="11" y="0"/>
                    </a:lnTo>
                    <a:lnTo>
                      <a:pt x="14" y="0"/>
                    </a:lnTo>
                    <a:lnTo>
                      <a:pt x="17" y="0"/>
                    </a:lnTo>
                    <a:lnTo>
                      <a:pt x="21" y="0"/>
                    </a:lnTo>
                    <a:lnTo>
                      <a:pt x="24" y="0"/>
                    </a:lnTo>
                    <a:lnTo>
                      <a:pt x="24" y="3"/>
                    </a:lnTo>
                    <a:lnTo>
                      <a:pt x="27" y="7"/>
                    </a:lnTo>
                    <a:lnTo>
                      <a:pt x="31" y="10"/>
                    </a:lnTo>
                    <a:lnTo>
                      <a:pt x="31" y="1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25" name="Shape 1736"/>
              <p:cNvSpPr>
                <a:spLocks/>
              </p:cNvSpPr>
              <p:nvPr/>
            </p:nvSpPr>
            <p:spPr bwMode="auto">
              <a:xfrm>
                <a:off x="4683125" y="4586287"/>
                <a:ext cx="49212" cy="53975"/>
              </a:xfrm>
              <a:custGeom>
                <a:avLst/>
                <a:gdLst>
                  <a:gd name="T0" fmla="*/ 49212 w 31"/>
                  <a:gd name="T1" fmla="*/ 20638 h 34"/>
                  <a:gd name="T2" fmla="*/ 0 w 31"/>
                  <a:gd name="T3" fmla="*/ 20638 h 34"/>
                  <a:gd name="T4" fmla="*/ 0 w 31"/>
                  <a:gd name="T5" fmla="*/ 15875 h 34"/>
                  <a:gd name="T6" fmla="*/ 6350 w 31"/>
                  <a:gd name="T7" fmla="*/ 11113 h 34"/>
                  <a:gd name="T8" fmla="*/ 6350 w 31"/>
                  <a:gd name="T9" fmla="*/ 11113 h 34"/>
                  <a:gd name="T10" fmla="*/ 11112 w 31"/>
                  <a:gd name="T11" fmla="*/ 4763 h 34"/>
                  <a:gd name="T12" fmla="*/ 11112 w 31"/>
                  <a:gd name="T13" fmla="*/ 4763 h 34"/>
                  <a:gd name="T14" fmla="*/ 17462 w 31"/>
                  <a:gd name="T15" fmla="*/ 0 h 34"/>
                  <a:gd name="T16" fmla="*/ 22225 w 31"/>
                  <a:gd name="T17" fmla="*/ 0 h 34"/>
                  <a:gd name="T18" fmla="*/ 26987 w 31"/>
                  <a:gd name="T19" fmla="*/ 0 h 34"/>
                  <a:gd name="T20" fmla="*/ 26987 w 31"/>
                  <a:gd name="T21" fmla="*/ 0 h 34"/>
                  <a:gd name="T22" fmla="*/ 33337 w 31"/>
                  <a:gd name="T23" fmla="*/ 0 h 34"/>
                  <a:gd name="T24" fmla="*/ 38100 w 31"/>
                  <a:gd name="T25" fmla="*/ 4763 h 34"/>
                  <a:gd name="T26" fmla="*/ 38100 w 31"/>
                  <a:gd name="T27" fmla="*/ 4763 h 34"/>
                  <a:gd name="T28" fmla="*/ 42862 w 31"/>
                  <a:gd name="T29" fmla="*/ 11113 h 34"/>
                  <a:gd name="T30" fmla="*/ 42862 w 31"/>
                  <a:gd name="T31" fmla="*/ 11113 h 34"/>
                  <a:gd name="T32" fmla="*/ 49212 w 31"/>
                  <a:gd name="T33" fmla="*/ 15875 h 34"/>
                  <a:gd name="T34" fmla="*/ 49212 w 31"/>
                  <a:gd name="T35" fmla="*/ 20638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4"/>
                  <a:gd name="T56" fmla="*/ 31 w 31"/>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4" extrusionOk="0">
                    <a:moveTo>
                      <a:pt x="31" y="13"/>
                    </a:moveTo>
                    <a:lnTo>
                      <a:pt x="0" y="13"/>
                    </a:lnTo>
                    <a:lnTo>
                      <a:pt x="0" y="10"/>
                    </a:lnTo>
                    <a:lnTo>
                      <a:pt x="4" y="7"/>
                    </a:lnTo>
                    <a:lnTo>
                      <a:pt x="7" y="3"/>
                    </a:lnTo>
                    <a:lnTo>
                      <a:pt x="11" y="0"/>
                    </a:lnTo>
                    <a:lnTo>
                      <a:pt x="14" y="0"/>
                    </a:lnTo>
                    <a:lnTo>
                      <a:pt x="17" y="0"/>
                    </a:lnTo>
                    <a:lnTo>
                      <a:pt x="21" y="0"/>
                    </a:lnTo>
                    <a:lnTo>
                      <a:pt x="24" y="3"/>
                    </a:lnTo>
                    <a:lnTo>
                      <a:pt x="27" y="7"/>
                    </a:lnTo>
                    <a:lnTo>
                      <a:pt x="31" y="10"/>
                    </a:lnTo>
                    <a:lnTo>
                      <a:pt x="31" y="1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26" name="Shape 1737"/>
              <p:cNvSpPr>
                <a:spLocks/>
              </p:cNvSpPr>
              <p:nvPr/>
            </p:nvSpPr>
            <p:spPr bwMode="auto">
              <a:xfrm>
                <a:off x="4683125" y="4597400"/>
                <a:ext cx="49212" cy="58736"/>
              </a:xfrm>
              <a:custGeom>
                <a:avLst/>
                <a:gdLst>
                  <a:gd name="T0" fmla="*/ 49212 w 31"/>
                  <a:gd name="T1" fmla="*/ 20637 h 37"/>
                  <a:gd name="T2" fmla="*/ 0 w 31"/>
                  <a:gd name="T3" fmla="*/ 20637 h 37"/>
                  <a:gd name="T4" fmla="*/ 0 w 31"/>
                  <a:gd name="T5" fmla="*/ 15875 h 37"/>
                  <a:gd name="T6" fmla="*/ 6350 w 31"/>
                  <a:gd name="T7" fmla="*/ 9525 h 37"/>
                  <a:gd name="T8" fmla="*/ 6350 w 31"/>
                  <a:gd name="T9" fmla="*/ 9525 h 37"/>
                  <a:gd name="T10" fmla="*/ 11112 w 31"/>
                  <a:gd name="T11" fmla="*/ 4762 h 37"/>
                  <a:gd name="T12" fmla="*/ 11112 w 31"/>
                  <a:gd name="T13" fmla="*/ 4762 h 37"/>
                  <a:gd name="T14" fmla="*/ 17462 w 31"/>
                  <a:gd name="T15" fmla="*/ 0 h 37"/>
                  <a:gd name="T16" fmla="*/ 22225 w 31"/>
                  <a:gd name="T17" fmla="*/ 0 h 37"/>
                  <a:gd name="T18" fmla="*/ 26987 w 31"/>
                  <a:gd name="T19" fmla="*/ 0 h 37"/>
                  <a:gd name="T20" fmla="*/ 26987 w 31"/>
                  <a:gd name="T21" fmla="*/ 0 h 37"/>
                  <a:gd name="T22" fmla="*/ 33337 w 31"/>
                  <a:gd name="T23" fmla="*/ 0 h 37"/>
                  <a:gd name="T24" fmla="*/ 38100 w 31"/>
                  <a:gd name="T25" fmla="*/ 4762 h 37"/>
                  <a:gd name="T26" fmla="*/ 38100 w 31"/>
                  <a:gd name="T27" fmla="*/ 4762 h 37"/>
                  <a:gd name="T28" fmla="*/ 42862 w 31"/>
                  <a:gd name="T29" fmla="*/ 9525 h 37"/>
                  <a:gd name="T30" fmla="*/ 42862 w 31"/>
                  <a:gd name="T31" fmla="*/ 9525 h 37"/>
                  <a:gd name="T32" fmla="*/ 49212 w 31"/>
                  <a:gd name="T33" fmla="*/ 15875 h 37"/>
                  <a:gd name="T34" fmla="*/ 49212 w 31"/>
                  <a:gd name="T35" fmla="*/ 20637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31" y="13"/>
                    </a:moveTo>
                    <a:lnTo>
                      <a:pt x="0" y="13"/>
                    </a:lnTo>
                    <a:lnTo>
                      <a:pt x="0" y="10"/>
                    </a:lnTo>
                    <a:lnTo>
                      <a:pt x="4" y="6"/>
                    </a:lnTo>
                    <a:lnTo>
                      <a:pt x="7" y="3"/>
                    </a:lnTo>
                    <a:lnTo>
                      <a:pt x="11" y="0"/>
                    </a:lnTo>
                    <a:lnTo>
                      <a:pt x="14" y="0"/>
                    </a:lnTo>
                    <a:lnTo>
                      <a:pt x="17" y="0"/>
                    </a:lnTo>
                    <a:lnTo>
                      <a:pt x="21" y="0"/>
                    </a:lnTo>
                    <a:lnTo>
                      <a:pt x="24" y="3"/>
                    </a:lnTo>
                    <a:lnTo>
                      <a:pt x="27" y="6"/>
                    </a:lnTo>
                    <a:lnTo>
                      <a:pt x="31" y="10"/>
                    </a:lnTo>
                    <a:lnTo>
                      <a:pt x="31" y="1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27" name="Shape 1738"/>
              <p:cNvSpPr>
                <a:spLocks/>
              </p:cNvSpPr>
              <p:nvPr/>
            </p:nvSpPr>
            <p:spPr bwMode="auto">
              <a:xfrm>
                <a:off x="4683125" y="4606925"/>
                <a:ext cx="49212" cy="58736"/>
              </a:xfrm>
              <a:custGeom>
                <a:avLst/>
                <a:gdLst>
                  <a:gd name="T0" fmla="*/ 49212 w 31"/>
                  <a:gd name="T1" fmla="*/ 22224 h 37"/>
                  <a:gd name="T2" fmla="*/ 0 w 31"/>
                  <a:gd name="T3" fmla="*/ 22224 h 37"/>
                  <a:gd name="T4" fmla="*/ 0 w 31"/>
                  <a:gd name="T5" fmla="*/ 22224 h 37"/>
                  <a:gd name="T6" fmla="*/ 6350 w 31"/>
                  <a:gd name="T7" fmla="*/ 15875 h 37"/>
                  <a:gd name="T8" fmla="*/ 6350 w 31"/>
                  <a:gd name="T9" fmla="*/ 11112 h 37"/>
                  <a:gd name="T10" fmla="*/ 11112 w 31"/>
                  <a:gd name="T11" fmla="*/ 11112 h 37"/>
                  <a:gd name="T12" fmla="*/ 11112 w 31"/>
                  <a:gd name="T13" fmla="*/ 6350 h 37"/>
                  <a:gd name="T14" fmla="*/ 17462 w 31"/>
                  <a:gd name="T15" fmla="*/ 6350 h 37"/>
                  <a:gd name="T16" fmla="*/ 22225 w 31"/>
                  <a:gd name="T17" fmla="*/ 0 h 37"/>
                  <a:gd name="T18" fmla="*/ 26987 w 31"/>
                  <a:gd name="T19" fmla="*/ 0 h 37"/>
                  <a:gd name="T20" fmla="*/ 26987 w 31"/>
                  <a:gd name="T21" fmla="*/ 0 h 37"/>
                  <a:gd name="T22" fmla="*/ 33337 w 31"/>
                  <a:gd name="T23" fmla="*/ 6350 h 37"/>
                  <a:gd name="T24" fmla="*/ 38100 w 31"/>
                  <a:gd name="T25" fmla="*/ 6350 h 37"/>
                  <a:gd name="T26" fmla="*/ 38100 w 31"/>
                  <a:gd name="T27" fmla="*/ 11112 h 37"/>
                  <a:gd name="T28" fmla="*/ 42862 w 31"/>
                  <a:gd name="T29" fmla="*/ 11112 h 37"/>
                  <a:gd name="T30" fmla="*/ 42862 w 31"/>
                  <a:gd name="T31" fmla="*/ 15875 h 37"/>
                  <a:gd name="T32" fmla="*/ 49212 w 31"/>
                  <a:gd name="T33" fmla="*/ 22224 h 37"/>
                  <a:gd name="T34" fmla="*/ 49212 w 31"/>
                  <a:gd name="T35" fmla="*/ 22224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31" y="14"/>
                    </a:moveTo>
                    <a:lnTo>
                      <a:pt x="0" y="14"/>
                    </a:lnTo>
                    <a:lnTo>
                      <a:pt x="4" y="10"/>
                    </a:lnTo>
                    <a:lnTo>
                      <a:pt x="4" y="7"/>
                    </a:lnTo>
                    <a:lnTo>
                      <a:pt x="7" y="7"/>
                    </a:lnTo>
                    <a:lnTo>
                      <a:pt x="7" y="4"/>
                    </a:lnTo>
                    <a:lnTo>
                      <a:pt x="11" y="4"/>
                    </a:lnTo>
                    <a:lnTo>
                      <a:pt x="14" y="0"/>
                    </a:lnTo>
                    <a:lnTo>
                      <a:pt x="17" y="0"/>
                    </a:lnTo>
                    <a:lnTo>
                      <a:pt x="21" y="4"/>
                    </a:lnTo>
                    <a:lnTo>
                      <a:pt x="24" y="4"/>
                    </a:lnTo>
                    <a:lnTo>
                      <a:pt x="24" y="7"/>
                    </a:lnTo>
                    <a:lnTo>
                      <a:pt x="27" y="7"/>
                    </a:lnTo>
                    <a:lnTo>
                      <a:pt x="27" y="10"/>
                    </a:lnTo>
                    <a:lnTo>
                      <a:pt x="31" y="1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28" name="Shape 1739"/>
              <p:cNvSpPr>
                <a:spLocks/>
              </p:cNvSpPr>
              <p:nvPr/>
            </p:nvSpPr>
            <p:spPr bwMode="auto">
              <a:xfrm>
                <a:off x="4683125" y="4618037"/>
                <a:ext cx="49212" cy="58736"/>
              </a:xfrm>
              <a:custGeom>
                <a:avLst/>
                <a:gdLst>
                  <a:gd name="T0" fmla="*/ 49212 w 31"/>
                  <a:gd name="T1" fmla="*/ 26987 h 37"/>
                  <a:gd name="T2" fmla="*/ 0 w 31"/>
                  <a:gd name="T3" fmla="*/ 26987 h 37"/>
                  <a:gd name="T4" fmla="*/ 0 w 31"/>
                  <a:gd name="T5" fmla="*/ 22224 h 37"/>
                  <a:gd name="T6" fmla="*/ 6350 w 31"/>
                  <a:gd name="T7" fmla="*/ 15875 h 37"/>
                  <a:gd name="T8" fmla="*/ 6350 w 31"/>
                  <a:gd name="T9" fmla="*/ 11112 h 37"/>
                  <a:gd name="T10" fmla="*/ 11112 w 31"/>
                  <a:gd name="T11" fmla="*/ 11112 h 37"/>
                  <a:gd name="T12" fmla="*/ 11112 w 31"/>
                  <a:gd name="T13" fmla="*/ 4762 h 37"/>
                  <a:gd name="T14" fmla="*/ 17462 w 31"/>
                  <a:gd name="T15" fmla="*/ 4762 h 37"/>
                  <a:gd name="T16" fmla="*/ 22225 w 31"/>
                  <a:gd name="T17" fmla="*/ 0 h 37"/>
                  <a:gd name="T18" fmla="*/ 26987 w 31"/>
                  <a:gd name="T19" fmla="*/ 0 h 37"/>
                  <a:gd name="T20" fmla="*/ 26987 w 31"/>
                  <a:gd name="T21" fmla="*/ 0 h 37"/>
                  <a:gd name="T22" fmla="*/ 33337 w 31"/>
                  <a:gd name="T23" fmla="*/ 4762 h 37"/>
                  <a:gd name="T24" fmla="*/ 38100 w 31"/>
                  <a:gd name="T25" fmla="*/ 4762 h 37"/>
                  <a:gd name="T26" fmla="*/ 38100 w 31"/>
                  <a:gd name="T27" fmla="*/ 11112 h 37"/>
                  <a:gd name="T28" fmla="*/ 42862 w 31"/>
                  <a:gd name="T29" fmla="*/ 11112 h 37"/>
                  <a:gd name="T30" fmla="*/ 42862 w 31"/>
                  <a:gd name="T31" fmla="*/ 15875 h 37"/>
                  <a:gd name="T32" fmla="*/ 49212 w 31"/>
                  <a:gd name="T33" fmla="*/ 22224 h 37"/>
                  <a:gd name="T34" fmla="*/ 49212 w 31"/>
                  <a:gd name="T35" fmla="*/ 26987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31" y="17"/>
                    </a:moveTo>
                    <a:lnTo>
                      <a:pt x="0" y="17"/>
                    </a:lnTo>
                    <a:lnTo>
                      <a:pt x="0" y="14"/>
                    </a:lnTo>
                    <a:lnTo>
                      <a:pt x="4" y="10"/>
                    </a:lnTo>
                    <a:lnTo>
                      <a:pt x="4" y="7"/>
                    </a:lnTo>
                    <a:lnTo>
                      <a:pt x="7" y="7"/>
                    </a:lnTo>
                    <a:lnTo>
                      <a:pt x="7" y="3"/>
                    </a:lnTo>
                    <a:lnTo>
                      <a:pt x="11" y="3"/>
                    </a:lnTo>
                    <a:lnTo>
                      <a:pt x="14" y="0"/>
                    </a:lnTo>
                    <a:lnTo>
                      <a:pt x="17" y="0"/>
                    </a:lnTo>
                    <a:lnTo>
                      <a:pt x="21" y="3"/>
                    </a:lnTo>
                    <a:lnTo>
                      <a:pt x="24" y="3"/>
                    </a:lnTo>
                    <a:lnTo>
                      <a:pt x="24" y="7"/>
                    </a:lnTo>
                    <a:lnTo>
                      <a:pt x="27" y="7"/>
                    </a:lnTo>
                    <a:lnTo>
                      <a:pt x="27" y="10"/>
                    </a:lnTo>
                    <a:lnTo>
                      <a:pt x="31" y="14"/>
                    </a:lnTo>
                    <a:lnTo>
                      <a:pt x="31" y="1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29" name="Shape 1740"/>
              <p:cNvSpPr>
                <a:spLocks/>
              </p:cNvSpPr>
              <p:nvPr/>
            </p:nvSpPr>
            <p:spPr bwMode="auto">
              <a:xfrm>
                <a:off x="4683125" y="4629150"/>
                <a:ext cx="49212" cy="58736"/>
              </a:xfrm>
              <a:custGeom>
                <a:avLst/>
                <a:gdLst>
                  <a:gd name="T0" fmla="*/ 49212 w 31"/>
                  <a:gd name="T1" fmla="*/ 26987 h 37"/>
                  <a:gd name="T2" fmla="*/ 0 w 31"/>
                  <a:gd name="T3" fmla="*/ 26987 h 37"/>
                  <a:gd name="T4" fmla="*/ 0 w 31"/>
                  <a:gd name="T5" fmla="*/ 20637 h 37"/>
                  <a:gd name="T6" fmla="*/ 6350 w 31"/>
                  <a:gd name="T7" fmla="*/ 15875 h 37"/>
                  <a:gd name="T8" fmla="*/ 6350 w 31"/>
                  <a:gd name="T9" fmla="*/ 11112 h 37"/>
                  <a:gd name="T10" fmla="*/ 11112 w 31"/>
                  <a:gd name="T11" fmla="*/ 11112 h 37"/>
                  <a:gd name="T12" fmla="*/ 11112 w 31"/>
                  <a:gd name="T13" fmla="*/ 4762 h 37"/>
                  <a:gd name="T14" fmla="*/ 17462 w 31"/>
                  <a:gd name="T15" fmla="*/ 4762 h 37"/>
                  <a:gd name="T16" fmla="*/ 22225 w 31"/>
                  <a:gd name="T17" fmla="*/ 4762 h 37"/>
                  <a:gd name="T18" fmla="*/ 26987 w 31"/>
                  <a:gd name="T19" fmla="*/ 0 h 37"/>
                  <a:gd name="T20" fmla="*/ 26987 w 31"/>
                  <a:gd name="T21" fmla="*/ 4762 h 37"/>
                  <a:gd name="T22" fmla="*/ 33337 w 31"/>
                  <a:gd name="T23" fmla="*/ 4762 h 37"/>
                  <a:gd name="T24" fmla="*/ 38100 w 31"/>
                  <a:gd name="T25" fmla="*/ 4762 h 37"/>
                  <a:gd name="T26" fmla="*/ 38100 w 31"/>
                  <a:gd name="T27" fmla="*/ 11112 h 37"/>
                  <a:gd name="T28" fmla="*/ 42862 w 31"/>
                  <a:gd name="T29" fmla="*/ 11112 h 37"/>
                  <a:gd name="T30" fmla="*/ 42862 w 31"/>
                  <a:gd name="T31" fmla="*/ 15875 h 37"/>
                  <a:gd name="T32" fmla="*/ 49212 w 31"/>
                  <a:gd name="T33" fmla="*/ 20637 h 37"/>
                  <a:gd name="T34" fmla="*/ 49212 w 31"/>
                  <a:gd name="T35" fmla="*/ 26987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31" y="17"/>
                    </a:moveTo>
                    <a:lnTo>
                      <a:pt x="0" y="17"/>
                    </a:lnTo>
                    <a:lnTo>
                      <a:pt x="0" y="13"/>
                    </a:lnTo>
                    <a:lnTo>
                      <a:pt x="4" y="10"/>
                    </a:lnTo>
                    <a:lnTo>
                      <a:pt x="4" y="7"/>
                    </a:lnTo>
                    <a:lnTo>
                      <a:pt x="7" y="7"/>
                    </a:lnTo>
                    <a:lnTo>
                      <a:pt x="7" y="3"/>
                    </a:lnTo>
                    <a:lnTo>
                      <a:pt x="11" y="3"/>
                    </a:lnTo>
                    <a:lnTo>
                      <a:pt x="14" y="3"/>
                    </a:lnTo>
                    <a:lnTo>
                      <a:pt x="17" y="0"/>
                    </a:lnTo>
                    <a:lnTo>
                      <a:pt x="17" y="3"/>
                    </a:lnTo>
                    <a:lnTo>
                      <a:pt x="21" y="3"/>
                    </a:lnTo>
                    <a:lnTo>
                      <a:pt x="24" y="3"/>
                    </a:lnTo>
                    <a:lnTo>
                      <a:pt x="24" y="7"/>
                    </a:lnTo>
                    <a:lnTo>
                      <a:pt x="27" y="7"/>
                    </a:lnTo>
                    <a:lnTo>
                      <a:pt x="27" y="10"/>
                    </a:lnTo>
                    <a:lnTo>
                      <a:pt x="31" y="13"/>
                    </a:lnTo>
                    <a:lnTo>
                      <a:pt x="31" y="1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30" name="Shape 1741"/>
              <p:cNvSpPr>
                <a:spLocks/>
              </p:cNvSpPr>
              <p:nvPr/>
            </p:nvSpPr>
            <p:spPr bwMode="auto">
              <a:xfrm>
                <a:off x="4683125" y="4645025"/>
                <a:ext cx="49212" cy="53975"/>
              </a:xfrm>
              <a:custGeom>
                <a:avLst/>
                <a:gdLst>
                  <a:gd name="T0" fmla="*/ 49212 w 31"/>
                  <a:gd name="T1" fmla="*/ 20638 h 34"/>
                  <a:gd name="T2" fmla="*/ 0 w 31"/>
                  <a:gd name="T3" fmla="*/ 20638 h 34"/>
                  <a:gd name="T4" fmla="*/ 0 w 31"/>
                  <a:gd name="T5" fmla="*/ 15875 h 34"/>
                  <a:gd name="T6" fmla="*/ 6350 w 31"/>
                  <a:gd name="T7" fmla="*/ 11113 h 34"/>
                  <a:gd name="T8" fmla="*/ 6350 w 31"/>
                  <a:gd name="T9" fmla="*/ 4763 h 34"/>
                  <a:gd name="T10" fmla="*/ 11112 w 31"/>
                  <a:gd name="T11" fmla="*/ 4763 h 34"/>
                  <a:gd name="T12" fmla="*/ 11112 w 31"/>
                  <a:gd name="T13" fmla="*/ 0 h 34"/>
                  <a:gd name="T14" fmla="*/ 17462 w 31"/>
                  <a:gd name="T15" fmla="*/ 0 h 34"/>
                  <a:gd name="T16" fmla="*/ 22225 w 31"/>
                  <a:gd name="T17" fmla="*/ 0 h 34"/>
                  <a:gd name="T18" fmla="*/ 26987 w 31"/>
                  <a:gd name="T19" fmla="*/ 0 h 34"/>
                  <a:gd name="T20" fmla="*/ 26987 w 31"/>
                  <a:gd name="T21" fmla="*/ 0 h 34"/>
                  <a:gd name="T22" fmla="*/ 33337 w 31"/>
                  <a:gd name="T23" fmla="*/ 0 h 34"/>
                  <a:gd name="T24" fmla="*/ 38100 w 31"/>
                  <a:gd name="T25" fmla="*/ 0 h 34"/>
                  <a:gd name="T26" fmla="*/ 38100 w 31"/>
                  <a:gd name="T27" fmla="*/ 4763 h 34"/>
                  <a:gd name="T28" fmla="*/ 42862 w 31"/>
                  <a:gd name="T29" fmla="*/ 4763 h 34"/>
                  <a:gd name="T30" fmla="*/ 42862 w 31"/>
                  <a:gd name="T31" fmla="*/ 11113 h 34"/>
                  <a:gd name="T32" fmla="*/ 49212 w 31"/>
                  <a:gd name="T33" fmla="*/ 15875 h 34"/>
                  <a:gd name="T34" fmla="*/ 49212 w 31"/>
                  <a:gd name="T35" fmla="*/ 20638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4"/>
                  <a:gd name="T56" fmla="*/ 31 w 31"/>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4" extrusionOk="0">
                    <a:moveTo>
                      <a:pt x="31" y="13"/>
                    </a:moveTo>
                    <a:lnTo>
                      <a:pt x="0" y="13"/>
                    </a:lnTo>
                    <a:lnTo>
                      <a:pt x="0" y="10"/>
                    </a:lnTo>
                    <a:lnTo>
                      <a:pt x="4" y="7"/>
                    </a:lnTo>
                    <a:lnTo>
                      <a:pt x="4" y="3"/>
                    </a:lnTo>
                    <a:lnTo>
                      <a:pt x="7" y="3"/>
                    </a:lnTo>
                    <a:lnTo>
                      <a:pt x="7" y="0"/>
                    </a:lnTo>
                    <a:lnTo>
                      <a:pt x="11" y="0"/>
                    </a:lnTo>
                    <a:lnTo>
                      <a:pt x="14" y="0"/>
                    </a:lnTo>
                    <a:lnTo>
                      <a:pt x="17" y="0"/>
                    </a:lnTo>
                    <a:lnTo>
                      <a:pt x="21" y="0"/>
                    </a:lnTo>
                    <a:lnTo>
                      <a:pt x="24" y="0"/>
                    </a:lnTo>
                    <a:lnTo>
                      <a:pt x="24" y="3"/>
                    </a:lnTo>
                    <a:lnTo>
                      <a:pt x="27" y="3"/>
                    </a:lnTo>
                    <a:lnTo>
                      <a:pt x="27" y="7"/>
                    </a:lnTo>
                    <a:lnTo>
                      <a:pt x="31" y="10"/>
                    </a:lnTo>
                    <a:lnTo>
                      <a:pt x="31" y="1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31" name="Shape 1742"/>
              <p:cNvSpPr>
                <a:spLocks/>
              </p:cNvSpPr>
              <p:nvPr/>
            </p:nvSpPr>
            <p:spPr bwMode="auto">
              <a:xfrm>
                <a:off x="4683125" y="4656137"/>
                <a:ext cx="49212" cy="52386"/>
              </a:xfrm>
              <a:custGeom>
                <a:avLst/>
                <a:gdLst>
                  <a:gd name="T0" fmla="*/ 49212 w 31"/>
                  <a:gd name="T1" fmla="*/ 20637 h 33"/>
                  <a:gd name="T2" fmla="*/ 0 w 31"/>
                  <a:gd name="T3" fmla="*/ 20637 h 33"/>
                  <a:gd name="T4" fmla="*/ 0 w 31"/>
                  <a:gd name="T5" fmla="*/ 15875 h 33"/>
                  <a:gd name="T6" fmla="*/ 6350 w 31"/>
                  <a:gd name="T7" fmla="*/ 15875 h 33"/>
                  <a:gd name="T8" fmla="*/ 6350 w 31"/>
                  <a:gd name="T9" fmla="*/ 9525 h 33"/>
                  <a:gd name="T10" fmla="*/ 11112 w 31"/>
                  <a:gd name="T11" fmla="*/ 4762 h 33"/>
                  <a:gd name="T12" fmla="*/ 11112 w 31"/>
                  <a:gd name="T13" fmla="*/ 4762 h 33"/>
                  <a:gd name="T14" fmla="*/ 17462 w 31"/>
                  <a:gd name="T15" fmla="*/ 0 h 33"/>
                  <a:gd name="T16" fmla="*/ 22225 w 31"/>
                  <a:gd name="T17" fmla="*/ 0 h 33"/>
                  <a:gd name="T18" fmla="*/ 26987 w 31"/>
                  <a:gd name="T19" fmla="*/ 0 h 33"/>
                  <a:gd name="T20" fmla="*/ 26987 w 31"/>
                  <a:gd name="T21" fmla="*/ 0 h 33"/>
                  <a:gd name="T22" fmla="*/ 33337 w 31"/>
                  <a:gd name="T23" fmla="*/ 0 h 33"/>
                  <a:gd name="T24" fmla="*/ 38100 w 31"/>
                  <a:gd name="T25" fmla="*/ 4762 h 33"/>
                  <a:gd name="T26" fmla="*/ 38100 w 31"/>
                  <a:gd name="T27" fmla="*/ 4762 h 33"/>
                  <a:gd name="T28" fmla="*/ 42862 w 31"/>
                  <a:gd name="T29" fmla="*/ 9525 h 33"/>
                  <a:gd name="T30" fmla="*/ 42862 w 31"/>
                  <a:gd name="T31" fmla="*/ 15875 h 33"/>
                  <a:gd name="T32" fmla="*/ 49212 w 31"/>
                  <a:gd name="T33" fmla="*/ 15875 h 33"/>
                  <a:gd name="T34" fmla="*/ 49212 w 31"/>
                  <a:gd name="T35" fmla="*/ 20637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3"/>
                  <a:gd name="T56" fmla="*/ 31 w 31"/>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3" extrusionOk="0">
                    <a:moveTo>
                      <a:pt x="31" y="13"/>
                    </a:moveTo>
                    <a:lnTo>
                      <a:pt x="0" y="13"/>
                    </a:lnTo>
                    <a:lnTo>
                      <a:pt x="0" y="10"/>
                    </a:lnTo>
                    <a:lnTo>
                      <a:pt x="4" y="10"/>
                    </a:lnTo>
                    <a:lnTo>
                      <a:pt x="4" y="6"/>
                    </a:lnTo>
                    <a:lnTo>
                      <a:pt x="7" y="3"/>
                    </a:lnTo>
                    <a:lnTo>
                      <a:pt x="11" y="0"/>
                    </a:lnTo>
                    <a:lnTo>
                      <a:pt x="14" y="0"/>
                    </a:lnTo>
                    <a:lnTo>
                      <a:pt x="17" y="0"/>
                    </a:lnTo>
                    <a:lnTo>
                      <a:pt x="21" y="0"/>
                    </a:lnTo>
                    <a:lnTo>
                      <a:pt x="24" y="3"/>
                    </a:lnTo>
                    <a:lnTo>
                      <a:pt x="27" y="6"/>
                    </a:lnTo>
                    <a:lnTo>
                      <a:pt x="27" y="10"/>
                    </a:lnTo>
                    <a:lnTo>
                      <a:pt x="31" y="10"/>
                    </a:lnTo>
                    <a:lnTo>
                      <a:pt x="31" y="1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32" name="Shape 1743"/>
              <p:cNvSpPr>
                <a:spLocks/>
              </p:cNvSpPr>
              <p:nvPr/>
            </p:nvSpPr>
            <p:spPr bwMode="auto">
              <a:xfrm>
                <a:off x="4683125" y="4665662"/>
                <a:ext cx="49212" cy="53975"/>
              </a:xfrm>
              <a:custGeom>
                <a:avLst/>
                <a:gdLst>
                  <a:gd name="T0" fmla="*/ 49212 w 31"/>
                  <a:gd name="T1" fmla="*/ 22225 h 34"/>
                  <a:gd name="T2" fmla="*/ 0 w 31"/>
                  <a:gd name="T3" fmla="*/ 22225 h 34"/>
                  <a:gd name="T4" fmla="*/ 0 w 31"/>
                  <a:gd name="T5" fmla="*/ 15875 h 34"/>
                  <a:gd name="T6" fmla="*/ 6350 w 31"/>
                  <a:gd name="T7" fmla="*/ 15875 h 34"/>
                  <a:gd name="T8" fmla="*/ 6350 w 31"/>
                  <a:gd name="T9" fmla="*/ 11113 h 34"/>
                  <a:gd name="T10" fmla="*/ 11112 w 31"/>
                  <a:gd name="T11" fmla="*/ 6350 h 34"/>
                  <a:gd name="T12" fmla="*/ 11112 w 31"/>
                  <a:gd name="T13" fmla="*/ 6350 h 34"/>
                  <a:gd name="T14" fmla="*/ 17462 w 31"/>
                  <a:gd name="T15" fmla="*/ 0 h 34"/>
                  <a:gd name="T16" fmla="*/ 22225 w 31"/>
                  <a:gd name="T17" fmla="*/ 0 h 34"/>
                  <a:gd name="T18" fmla="*/ 26987 w 31"/>
                  <a:gd name="T19" fmla="*/ 0 h 34"/>
                  <a:gd name="T20" fmla="*/ 26987 w 31"/>
                  <a:gd name="T21" fmla="*/ 0 h 34"/>
                  <a:gd name="T22" fmla="*/ 33337 w 31"/>
                  <a:gd name="T23" fmla="*/ 0 h 34"/>
                  <a:gd name="T24" fmla="*/ 38100 w 31"/>
                  <a:gd name="T25" fmla="*/ 6350 h 34"/>
                  <a:gd name="T26" fmla="*/ 38100 w 31"/>
                  <a:gd name="T27" fmla="*/ 6350 h 34"/>
                  <a:gd name="T28" fmla="*/ 42862 w 31"/>
                  <a:gd name="T29" fmla="*/ 11113 h 34"/>
                  <a:gd name="T30" fmla="*/ 42862 w 31"/>
                  <a:gd name="T31" fmla="*/ 15875 h 34"/>
                  <a:gd name="T32" fmla="*/ 49212 w 31"/>
                  <a:gd name="T33" fmla="*/ 15875 h 34"/>
                  <a:gd name="T34" fmla="*/ 49212 w 31"/>
                  <a:gd name="T35" fmla="*/ 22225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4"/>
                  <a:gd name="T56" fmla="*/ 31 w 31"/>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4" extrusionOk="0">
                    <a:moveTo>
                      <a:pt x="31" y="14"/>
                    </a:moveTo>
                    <a:lnTo>
                      <a:pt x="0" y="14"/>
                    </a:lnTo>
                    <a:lnTo>
                      <a:pt x="0" y="10"/>
                    </a:lnTo>
                    <a:lnTo>
                      <a:pt x="4" y="10"/>
                    </a:lnTo>
                    <a:lnTo>
                      <a:pt x="4" y="7"/>
                    </a:lnTo>
                    <a:lnTo>
                      <a:pt x="7" y="4"/>
                    </a:lnTo>
                    <a:lnTo>
                      <a:pt x="11" y="0"/>
                    </a:lnTo>
                    <a:lnTo>
                      <a:pt x="14" y="0"/>
                    </a:lnTo>
                    <a:lnTo>
                      <a:pt x="17" y="0"/>
                    </a:lnTo>
                    <a:lnTo>
                      <a:pt x="21" y="0"/>
                    </a:lnTo>
                    <a:lnTo>
                      <a:pt x="24" y="4"/>
                    </a:lnTo>
                    <a:lnTo>
                      <a:pt x="27" y="7"/>
                    </a:lnTo>
                    <a:lnTo>
                      <a:pt x="27" y="10"/>
                    </a:lnTo>
                    <a:lnTo>
                      <a:pt x="31" y="10"/>
                    </a:lnTo>
                    <a:lnTo>
                      <a:pt x="31" y="1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33" name="Shape 1744"/>
              <p:cNvSpPr>
                <a:spLocks/>
              </p:cNvSpPr>
              <p:nvPr/>
            </p:nvSpPr>
            <p:spPr bwMode="auto">
              <a:xfrm>
                <a:off x="4683125" y="4676775"/>
                <a:ext cx="49212" cy="58736"/>
              </a:xfrm>
              <a:custGeom>
                <a:avLst/>
                <a:gdLst>
                  <a:gd name="T0" fmla="*/ 49212 w 31"/>
                  <a:gd name="T1" fmla="*/ 22224 h 37"/>
                  <a:gd name="T2" fmla="*/ 0 w 31"/>
                  <a:gd name="T3" fmla="*/ 22224 h 37"/>
                  <a:gd name="T4" fmla="*/ 0 w 31"/>
                  <a:gd name="T5" fmla="*/ 22224 h 37"/>
                  <a:gd name="T6" fmla="*/ 6350 w 31"/>
                  <a:gd name="T7" fmla="*/ 15875 h 37"/>
                  <a:gd name="T8" fmla="*/ 6350 w 31"/>
                  <a:gd name="T9" fmla="*/ 11112 h 37"/>
                  <a:gd name="T10" fmla="*/ 11112 w 31"/>
                  <a:gd name="T11" fmla="*/ 4762 h 37"/>
                  <a:gd name="T12" fmla="*/ 11112 w 31"/>
                  <a:gd name="T13" fmla="*/ 4762 h 37"/>
                  <a:gd name="T14" fmla="*/ 17462 w 31"/>
                  <a:gd name="T15" fmla="*/ 4762 h 37"/>
                  <a:gd name="T16" fmla="*/ 22225 w 31"/>
                  <a:gd name="T17" fmla="*/ 0 h 37"/>
                  <a:gd name="T18" fmla="*/ 26987 w 31"/>
                  <a:gd name="T19" fmla="*/ 0 h 37"/>
                  <a:gd name="T20" fmla="*/ 26987 w 31"/>
                  <a:gd name="T21" fmla="*/ 0 h 37"/>
                  <a:gd name="T22" fmla="*/ 33337 w 31"/>
                  <a:gd name="T23" fmla="*/ 4762 h 37"/>
                  <a:gd name="T24" fmla="*/ 38100 w 31"/>
                  <a:gd name="T25" fmla="*/ 4762 h 37"/>
                  <a:gd name="T26" fmla="*/ 38100 w 31"/>
                  <a:gd name="T27" fmla="*/ 4762 h 37"/>
                  <a:gd name="T28" fmla="*/ 42862 w 31"/>
                  <a:gd name="T29" fmla="*/ 11112 h 37"/>
                  <a:gd name="T30" fmla="*/ 42862 w 31"/>
                  <a:gd name="T31" fmla="*/ 15875 h 37"/>
                  <a:gd name="T32" fmla="*/ 49212 w 31"/>
                  <a:gd name="T33" fmla="*/ 22224 h 37"/>
                  <a:gd name="T34" fmla="*/ 49212 w 31"/>
                  <a:gd name="T35" fmla="*/ 22224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31" y="14"/>
                    </a:moveTo>
                    <a:lnTo>
                      <a:pt x="0" y="14"/>
                    </a:lnTo>
                    <a:lnTo>
                      <a:pt x="4" y="10"/>
                    </a:lnTo>
                    <a:lnTo>
                      <a:pt x="4" y="7"/>
                    </a:lnTo>
                    <a:lnTo>
                      <a:pt x="7" y="3"/>
                    </a:lnTo>
                    <a:lnTo>
                      <a:pt x="11" y="3"/>
                    </a:lnTo>
                    <a:lnTo>
                      <a:pt x="14" y="0"/>
                    </a:lnTo>
                    <a:lnTo>
                      <a:pt x="17" y="0"/>
                    </a:lnTo>
                    <a:lnTo>
                      <a:pt x="21" y="3"/>
                    </a:lnTo>
                    <a:lnTo>
                      <a:pt x="24" y="3"/>
                    </a:lnTo>
                    <a:lnTo>
                      <a:pt x="27" y="7"/>
                    </a:lnTo>
                    <a:lnTo>
                      <a:pt x="27" y="10"/>
                    </a:lnTo>
                    <a:lnTo>
                      <a:pt x="31" y="1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34" name="Shape 1745"/>
              <p:cNvSpPr>
                <a:spLocks/>
              </p:cNvSpPr>
              <p:nvPr/>
            </p:nvSpPr>
            <p:spPr bwMode="auto">
              <a:xfrm>
                <a:off x="4678362" y="4692650"/>
                <a:ext cx="53975" cy="47625"/>
              </a:xfrm>
              <a:custGeom>
                <a:avLst/>
                <a:gdLst>
                  <a:gd name="T0" fmla="*/ 42863 w 34"/>
                  <a:gd name="T1" fmla="*/ 38100 h 30"/>
                  <a:gd name="T2" fmla="*/ 15875 w 34"/>
                  <a:gd name="T3" fmla="*/ 6350 h 30"/>
                  <a:gd name="T4" fmla="*/ 15875 w 34"/>
                  <a:gd name="T5" fmla="*/ 0 h 30"/>
                  <a:gd name="T6" fmla="*/ 22225 w 34"/>
                  <a:gd name="T7" fmla="*/ 0 h 30"/>
                  <a:gd name="T8" fmla="*/ 26988 w 34"/>
                  <a:gd name="T9" fmla="*/ 0 h 30"/>
                  <a:gd name="T10" fmla="*/ 31750 w 34"/>
                  <a:gd name="T11" fmla="*/ 0 h 30"/>
                  <a:gd name="T12" fmla="*/ 31750 w 34"/>
                  <a:gd name="T13" fmla="*/ 0 h 30"/>
                  <a:gd name="T14" fmla="*/ 38100 w 34"/>
                  <a:gd name="T15" fmla="*/ 0 h 30"/>
                  <a:gd name="T16" fmla="*/ 42863 w 34"/>
                  <a:gd name="T17" fmla="*/ 0 h 30"/>
                  <a:gd name="T18" fmla="*/ 42863 w 34"/>
                  <a:gd name="T19" fmla="*/ 6350 h 30"/>
                  <a:gd name="T20" fmla="*/ 47625 w 34"/>
                  <a:gd name="T21" fmla="*/ 6350 h 30"/>
                  <a:gd name="T22" fmla="*/ 47625 w 34"/>
                  <a:gd name="T23" fmla="*/ 11113 h 30"/>
                  <a:gd name="T24" fmla="*/ 53975 w 34"/>
                  <a:gd name="T25" fmla="*/ 15875 h 30"/>
                  <a:gd name="T26" fmla="*/ 53975 w 34"/>
                  <a:gd name="T27" fmla="*/ 22225 h 30"/>
                  <a:gd name="T28" fmla="*/ 53975 w 34"/>
                  <a:gd name="T29" fmla="*/ 26988 h 30"/>
                  <a:gd name="T30" fmla="*/ 47625 w 34"/>
                  <a:gd name="T31" fmla="*/ 26988 h 30"/>
                  <a:gd name="T32" fmla="*/ 47625 w 34"/>
                  <a:gd name="T33" fmla="*/ 31750 h 30"/>
                  <a:gd name="T34" fmla="*/ 42863 w 34"/>
                  <a:gd name="T35" fmla="*/ 38100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30"/>
                  <a:gd name="T56" fmla="*/ 34 w 34"/>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30" extrusionOk="0">
                    <a:moveTo>
                      <a:pt x="27" y="24"/>
                    </a:moveTo>
                    <a:lnTo>
                      <a:pt x="10" y="4"/>
                    </a:lnTo>
                    <a:lnTo>
                      <a:pt x="10" y="0"/>
                    </a:lnTo>
                    <a:lnTo>
                      <a:pt x="14" y="0"/>
                    </a:lnTo>
                    <a:lnTo>
                      <a:pt x="17" y="0"/>
                    </a:lnTo>
                    <a:lnTo>
                      <a:pt x="20" y="0"/>
                    </a:lnTo>
                    <a:lnTo>
                      <a:pt x="24" y="0"/>
                    </a:lnTo>
                    <a:lnTo>
                      <a:pt x="27" y="0"/>
                    </a:lnTo>
                    <a:lnTo>
                      <a:pt x="27" y="4"/>
                    </a:lnTo>
                    <a:lnTo>
                      <a:pt x="30" y="4"/>
                    </a:lnTo>
                    <a:lnTo>
                      <a:pt x="30" y="7"/>
                    </a:lnTo>
                    <a:lnTo>
                      <a:pt x="34" y="10"/>
                    </a:lnTo>
                    <a:lnTo>
                      <a:pt x="34" y="14"/>
                    </a:lnTo>
                    <a:lnTo>
                      <a:pt x="34" y="17"/>
                    </a:lnTo>
                    <a:lnTo>
                      <a:pt x="30" y="17"/>
                    </a:lnTo>
                    <a:lnTo>
                      <a:pt x="30" y="20"/>
                    </a:lnTo>
                    <a:lnTo>
                      <a:pt x="27" y="2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35" name="Shape 1746"/>
              <p:cNvSpPr>
                <a:spLocks/>
              </p:cNvSpPr>
              <p:nvPr/>
            </p:nvSpPr>
            <p:spPr bwMode="auto">
              <a:xfrm>
                <a:off x="4667250" y="4692650"/>
                <a:ext cx="58736" cy="47625"/>
              </a:xfrm>
              <a:custGeom>
                <a:avLst/>
                <a:gdLst>
                  <a:gd name="T0" fmla="*/ 38099 w 37"/>
                  <a:gd name="T1" fmla="*/ 47625 h 30"/>
                  <a:gd name="T2" fmla="*/ 38099 w 37"/>
                  <a:gd name="T3" fmla="*/ 0 h 30"/>
                  <a:gd name="T4" fmla="*/ 38099 w 37"/>
                  <a:gd name="T5" fmla="*/ 6350 h 30"/>
                  <a:gd name="T6" fmla="*/ 42861 w 37"/>
                  <a:gd name="T7" fmla="*/ 6350 h 30"/>
                  <a:gd name="T8" fmla="*/ 49211 w 37"/>
                  <a:gd name="T9" fmla="*/ 6350 h 30"/>
                  <a:gd name="T10" fmla="*/ 53974 w 37"/>
                  <a:gd name="T11" fmla="*/ 11113 h 30"/>
                  <a:gd name="T12" fmla="*/ 53974 w 37"/>
                  <a:gd name="T13" fmla="*/ 11113 h 30"/>
                  <a:gd name="T14" fmla="*/ 53974 w 37"/>
                  <a:gd name="T15" fmla="*/ 15875 h 30"/>
                  <a:gd name="T16" fmla="*/ 58736 w 37"/>
                  <a:gd name="T17" fmla="*/ 22225 h 30"/>
                  <a:gd name="T18" fmla="*/ 58736 w 37"/>
                  <a:gd name="T19" fmla="*/ 26988 h 30"/>
                  <a:gd name="T20" fmla="*/ 58736 w 37"/>
                  <a:gd name="T21" fmla="*/ 26988 h 30"/>
                  <a:gd name="T22" fmla="*/ 53974 w 37"/>
                  <a:gd name="T23" fmla="*/ 31750 h 30"/>
                  <a:gd name="T24" fmla="*/ 53974 w 37"/>
                  <a:gd name="T25" fmla="*/ 38100 h 30"/>
                  <a:gd name="T26" fmla="*/ 53974 w 37"/>
                  <a:gd name="T27" fmla="*/ 42863 h 30"/>
                  <a:gd name="T28" fmla="*/ 49211 w 37"/>
                  <a:gd name="T29" fmla="*/ 42863 h 30"/>
                  <a:gd name="T30" fmla="*/ 42861 w 37"/>
                  <a:gd name="T31" fmla="*/ 42863 h 30"/>
                  <a:gd name="T32" fmla="*/ 38099 w 37"/>
                  <a:gd name="T33" fmla="*/ 47625 h 30"/>
                  <a:gd name="T34" fmla="*/ 38099 w 37"/>
                  <a:gd name="T35" fmla="*/ 47625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0"/>
                  <a:gd name="T56" fmla="*/ 37 w 37"/>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0" extrusionOk="0">
                    <a:moveTo>
                      <a:pt x="24" y="30"/>
                    </a:moveTo>
                    <a:lnTo>
                      <a:pt x="24" y="0"/>
                    </a:lnTo>
                    <a:lnTo>
                      <a:pt x="24" y="4"/>
                    </a:lnTo>
                    <a:lnTo>
                      <a:pt x="27" y="4"/>
                    </a:lnTo>
                    <a:lnTo>
                      <a:pt x="31" y="4"/>
                    </a:lnTo>
                    <a:lnTo>
                      <a:pt x="34" y="7"/>
                    </a:lnTo>
                    <a:lnTo>
                      <a:pt x="34" y="10"/>
                    </a:lnTo>
                    <a:lnTo>
                      <a:pt x="37" y="14"/>
                    </a:lnTo>
                    <a:lnTo>
                      <a:pt x="37" y="17"/>
                    </a:lnTo>
                    <a:lnTo>
                      <a:pt x="34" y="20"/>
                    </a:lnTo>
                    <a:lnTo>
                      <a:pt x="34" y="24"/>
                    </a:lnTo>
                    <a:lnTo>
                      <a:pt x="34" y="27"/>
                    </a:lnTo>
                    <a:lnTo>
                      <a:pt x="31" y="27"/>
                    </a:lnTo>
                    <a:lnTo>
                      <a:pt x="27" y="27"/>
                    </a:lnTo>
                    <a:lnTo>
                      <a:pt x="24" y="3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36" name="Shape 1747"/>
              <p:cNvSpPr>
                <a:spLocks/>
              </p:cNvSpPr>
              <p:nvPr/>
            </p:nvSpPr>
            <p:spPr bwMode="auto">
              <a:xfrm>
                <a:off x="4657725" y="4692650"/>
                <a:ext cx="52386" cy="47625"/>
              </a:xfrm>
              <a:custGeom>
                <a:avLst/>
                <a:gdLst>
                  <a:gd name="T0" fmla="*/ 31749 w 33"/>
                  <a:gd name="T1" fmla="*/ 47625 h 30"/>
                  <a:gd name="T2" fmla="*/ 31749 w 33"/>
                  <a:gd name="T3" fmla="*/ 0 h 30"/>
                  <a:gd name="T4" fmla="*/ 36511 w 33"/>
                  <a:gd name="T5" fmla="*/ 6350 h 30"/>
                  <a:gd name="T6" fmla="*/ 42861 w 33"/>
                  <a:gd name="T7" fmla="*/ 6350 h 30"/>
                  <a:gd name="T8" fmla="*/ 47624 w 33"/>
                  <a:gd name="T9" fmla="*/ 6350 h 30"/>
                  <a:gd name="T10" fmla="*/ 47624 w 33"/>
                  <a:gd name="T11" fmla="*/ 11113 h 30"/>
                  <a:gd name="T12" fmla="*/ 52386 w 33"/>
                  <a:gd name="T13" fmla="*/ 11113 h 30"/>
                  <a:gd name="T14" fmla="*/ 52386 w 33"/>
                  <a:gd name="T15" fmla="*/ 15875 h 30"/>
                  <a:gd name="T16" fmla="*/ 52386 w 33"/>
                  <a:gd name="T17" fmla="*/ 22225 h 30"/>
                  <a:gd name="T18" fmla="*/ 52386 w 33"/>
                  <a:gd name="T19" fmla="*/ 26988 h 30"/>
                  <a:gd name="T20" fmla="*/ 52386 w 33"/>
                  <a:gd name="T21" fmla="*/ 26988 h 30"/>
                  <a:gd name="T22" fmla="*/ 52386 w 33"/>
                  <a:gd name="T23" fmla="*/ 31750 h 30"/>
                  <a:gd name="T24" fmla="*/ 52386 w 33"/>
                  <a:gd name="T25" fmla="*/ 38100 h 30"/>
                  <a:gd name="T26" fmla="*/ 47624 w 33"/>
                  <a:gd name="T27" fmla="*/ 42863 h 30"/>
                  <a:gd name="T28" fmla="*/ 47624 w 33"/>
                  <a:gd name="T29" fmla="*/ 42863 h 30"/>
                  <a:gd name="T30" fmla="*/ 42861 w 33"/>
                  <a:gd name="T31" fmla="*/ 42863 h 30"/>
                  <a:gd name="T32" fmla="*/ 36511 w 33"/>
                  <a:gd name="T33" fmla="*/ 47625 h 30"/>
                  <a:gd name="T34" fmla="*/ 31749 w 33"/>
                  <a:gd name="T35" fmla="*/ 47625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0"/>
                  <a:gd name="T56" fmla="*/ 33 w 33"/>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0" extrusionOk="0">
                    <a:moveTo>
                      <a:pt x="20" y="30"/>
                    </a:moveTo>
                    <a:lnTo>
                      <a:pt x="20" y="0"/>
                    </a:lnTo>
                    <a:lnTo>
                      <a:pt x="23" y="4"/>
                    </a:lnTo>
                    <a:lnTo>
                      <a:pt x="27" y="4"/>
                    </a:lnTo>
                    <a:lnTo>
                      <a:pt x="30" y="4"/>
                    </a:lnTo>
                    <a:lnTo>
                      <a:pt x="30" y="7"/>
                    </a:lnTo>
                    <a:lnTo>
                      <a:pt x="33" y="7"/>
                    </a:lnTo>
                    <a:lnTo>
                      <a:pt x="33" y="10"/>
                    </a:lnTo>
                    <a:lnTo>
                      <a:pt x="33" y="14"/>
                    </a:lnTo>
                    <a:lnTo>
                      <a:pt x="33" y="17"/>
                    </a:lnTo>
                    <a:lnTo>
                      <a:pt x="33" y="20"/>
                    </a:lnTo>
                    <a:lnTo>
                      <a:pt x="33" y="24"/>
                    </a:lnTo>
                    <a:lnTo>
                      <a:pt x="30" y="27"/>
                    </a:lnTo>
                    <a:lnTo>
                      <a:pt x="27" y="27"/>
                    </a:lnTo>
                    <a:lnTo>
                      <a:pt x="23" y="30"/>
                    </a:lnTo>
                    <a:lnTo>
                      <a:pt x="20" y="3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37" name="Shape 1748"/>
              <p:cNvSpPr>
                <a:spLocks/>
              </p:cNvSpPr>
              <p:nvPr/>
            </p:nvSpPr>
            <p:spPr bwMode="auto">
              <a:xfrm>
                <a:off x="4646612" y="4692650"/>
                <a:ext cx="53975" cy="47625"/>
              </a:xfrm>
              <a:custGeom>
                <a:avLst/>
                <a:gdLst>
                  <a:gd name="T0" fmla="*/ 31750 w 34"/>
                  <a:gd name="T1" fmla="*/ 47625 h 30"/>
                  <a:gd name="T2" fmla="*/ 31750 w 34"/>
                  <a:gd name="T3" fmla="*/ 0 h 30"/>
                  <a:gd name="T4" fmla="*/ 36513 w 34"/>
                  <a:gd name="T5" fmla="*/ 6350 h 30"/>
                  <a:gd name="T6" fmla="*/ 42863 w 34"/>
                  <a:gd name="T7" fmla="*/ 6350 h 30"/>
                  <a:gd name="T8" fmla="*/ 42863 w 34"/>
                  <a:gd name="T9" fmla="*/ 6350 h 30"/>
                  <a:gd name="T10" fmla="*/ 47625 w 34"/>
                  <a:gd name="T11" fmla="*/ 11113 h 30"/>
                  <a:gd name="T12" fmla="*/ 53975 w 34"/>
                  <a:gd name="T13" fmla="*/ 11113 h 30"/>
                  <a:gd name="T14" fmla="*/ 53975 w 34"/>
                  <a:gd name="T15" fmla="*/ 15875 h 30"/>
                  <a:gd name="T16" fmla="*/ 53975 w 34"/>
                  <a:gd name="T17" fmla="*/ 22225 h 30"/>
                  <a:gd name="T18" fmla="*/ 53975 w 34"/>
                  <a:gd name="T19" fmla="*/ 26988 h 30"/>
                  <a:gd name="T20" fmla="*/ 53975 w 34"/>
                  <a:gd name="T21" fmla="*/ 26988 h 30"/>
                  <a:gd name="T22" fmla="*/ 53975 w 34"/>
                  <a:gd name="T23" fmla="*/ 31750 h 30"/>
                  <a:gd name="T24" fmla="*/ 53975 w 34"/>
                  <a:gd name="T25" fmla="*/ 38100 h 30"/>
                  <a:gd name="T26" fmla="*/ 47625 w 34"/>
                  <a:gd name="T27" fmla="*/ 42863 h 30"/>
                  <a:gd name="T28" fmla="*/ 42863 w 34"/>
                  <a:gd name="T29" fmla="*/ 42863 h 30"/>
                  <a:gd name="T30" fmla="*/ 42863 w 34"/>
                  <a:gd name="T31" fmla="*/ 42863 h 30"/>
                  <a:gd name="T32" fmla="*/ 36513 w 34"/>
                  <a:gd name="T33" fmla="*/ 47625 h 30"/>
                  <a:gd name="T34" fmla="*/ 31750 w 34"/>
                  <a:gd name="T35" fmla="*/ 47625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30"/>
                  <a:gd name="T56" fmla="*/ 34 w 34"/>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30" extrusionOk="0">
                    <a:moveTo>
                      <a:pt x="20" y="30"/>
                    </a:moveTo>
                    <a:lnTo>
                      <a:pt x="20" y="0"/>
                    </a:lnTo>
                    <a:lnTo>
                      <a:pt x="23" y="4"/>
                    </a:lnTo>
                    <a:lnTo>
                      <a:pt x="27" y="4"/>
                    </a:lnTo>
                    <a:lnTo>
                      <a:pt x="30" y="7"/>
                    </a:lnTo>
                    <a:lnTo>
                      <a:pt x="34" y="7"/>
                    </a:lnTo>
                    <a:lnTo>
                      <a:pt x="34" y="10"/>
                    </a:lnTo>
                    <a:lnTo>
                      <a:pt x="34" y="14"/>
                    </a:lnTo>
                    <a:lnTo>
                      <a:pt x="34" y="17"/>
                    </a:lnTo>
                    <a:lnTo>
                      <a:pt x="34" y="20"/>
                    </a:lnTo>
                    <a:lnTo>
                      <a:pt x="34" y="24"/>
                    </a:lnTo>
                    <a:lnTo>
                      <a:pt x="30" y="27"/>
                    </a:lnTo>
                    <a:lnTo>
                      <a:pt x="27" y="27"/>
                    </a:lnTo>
                    <a:lnTo>
                      <a:pt x="23" y="30"/>
                    </a:lnTo>
                    <a:lnTo>
                      <a:pt x="20" y="3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38" name="Shape 1749"/>
              <p:cNvSpPr>
                <a:spLocks/>
              </p:cNvSpPr>
              <p:nvPr/>
            </p:nvSpPr>
            <p:spPr bwMode="auto">
              <a:xfrm>
                <a:off x="4630737" y="4692650"/>
                <a:ext cx="58736" cy="47625"/>
              </a:xfrm>
              <a:custGeom>
                <a:avLst/>
                <a:gdLst>
                  <a:gd name="T0" fmla="*/ 36512 w 37"/>
                  <a:gd name="T1" fmla="*/ 47625 h 30"/>
                  <a:gd name="T2" fmla="*/ 36512 w 37"/>
                  <a:gd name="T3" fmla="*/ 0 h 30"/>
                  <a:gd name="T4" fmla="*/ 42861 w 37"/>
                  <a:gd name="T5" fmla="*/ 6350 h 30"/>
                  <a:gd name="T6" fmla="*/ 47624 w 37"/>
                  <a:gd name="T7" fmla="*/ 6350 h 30"/>
                  <a:gd name="T8" fmla="*/ 47624 w 37"/>
                  <a:gd name="T9" fmla="*/ 6350 h 30"/>
                  <a:gd name="T10" fmla="*/ 52386 w 37"/>
                  <a:gd name="T11" fmla="*/ 11113 h 30"/>
                  <a:gd name="T12" fmla="*/ 52386 w 37"/>
                  <a:gd name="T13" fmla="*/ 11113 h 30"/>
                  <a:gd name="T14" fmla="*/ 58736 w 37"/>
                  <a:gd name="T15" fmla="*/ 15875 h 30"/>
                  <a:gd name="T16" fmla="*/ 58736 w 37"/>
                  <a:gd name="T17" fmla="*/ 22225 h 30"/>
                  <a:gd name="T18" fmla="*/ 58736 w 37"/>
                  <a:gd name="T19" fmla="*/ 26988 h 30"/>
                  <a:gd name="T20" fmla="*/ 58736 w 37"/>
                  <a:gd name="T21" fmla="*/ 26988 h 30"/>
                  <a:gd name="T22" fmla="*/ 58736 w 37"/>
                  <a:gd name="T23" fmla="*/ 31750 h 30"/>
                  <a:gd name="T24" fmla="*/ 52386 w 37"/>
                  <a:gd name="T25" fmla="*/ 38100 h 30"/>
                  <a:gd name="T26" fmla="*/ 52386 w 37"/>
                  <a:gd name="T27" fmla="*/ 42863 h 30"/>
                  <a:gd name="T28" fmla="*/ 47624 w 37"/>
                  <a:gd name="T29" fmla="*/ 42863 h 30"/>
                  <a:gd name="T30" fmla="*/ 47624 w 37"/>
                  <a:gd name="T31" fmla="*/ 42863 h 30"/>
                  <a:gd name="T32" fmla="*/ 42861 w 37"/>
                  <a:gd name="T33" fmla="*/ 47625 h 30"/>
                  <a:gd name="T34" fmla="*/ 36512 w 37"/>
                  <a:gd name="T35" fmla="*/ 47625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0"/>
                  <a:gd name="T56" fmla="*/ 37 w 37"/>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0" extrusionOk="0">
                    <a:moveTo>
                      <a:pt x="23" y="30"/>
                    </a:moveTo>
                    <a:lnTo>
                      <a:pt x="23" y="0"/>
                    </a:lnTo>
                    <a:lnTo>
                      <a:pt x="27" y="4"/>
                    </a:lnTo>
                    <a:lnTo>
                      <a:pt x="30" y="4"/>
                    </a:lnTo>
                    <a:lnTo>
                      <a:pt x="33" y="7"/>
                    </a:lnTo>
                    <a:lnTo>
                      <a:pt x="37" y="10"/>
                    </a:lnTo>
                    <a:lnTo>
                      <a:pt x="37" y="14"/>
                    </a:lnTo>
                    <a:lnTo>
                      <a:pt x="37" y="17"/>
                    </a:lnTo>
                    <a:lnTo>
                      <a:pt x="37" y="20"/>
                    </a:lnTo>
                    <a:lnTo>
                      <a:pt x="33" y="24"/>
                    </a:lnTo>
                    <a:lnTo>
                      <a:pt x="33" y="27"/>
                    </a:lnTo>
                    <a:lnTo>
                      <a:pt x="30" y="27"/>
                    </a:lnTo>
                    <a:lnTo>
                      <a:pt x="27" y="30"/>
                    </a:lnTo>
                    <a:lnTo>
                      <a:pt x="23" y="3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39" name="Shape 1750"/>
              <p:cNvSpPr>
                <a:spLocks/>
              </p:cNvSpPr>
              <p:nvPr/>
            </p:nvSpPr>
            <p:spPr bwMode="auto">
              <a:xfrm>
                <a:off x="4619625" y="4692650"/>
                <a:ext cx="58736" cy="47625"/>
              </a:xfrm>
              <a:custGeom>
                <a:avLst/>
                <a:gdLst>
                  <a:gd name="T0" fmla="*/ 38099 w 37"/>
                  <a:gd name="T1" fmla="*/ 47625 h 30"/>
                  <a:gd name="T2" fmla="*/ 38099 w 37"/>
                  <a:gd name="T3" fmla="*/ 0 h 30"/>
                  <a:gd name="T4" fmla="*/ 38099 w 37"/>
                  <a:gd name="T5" fmla="*/ 6350 h 30"/>
                  <a:gd name="T6" fmla="*/ 42861 w 37"/>
                  <a:gd name="T7" fmla="*/ 6350 h 30"/>
                  <a:gd name="T8" fmla="*/ 47624 w 37"/>
                  <a:gd name="T9" fmla="*/ 6350 h 30"/>
                  <a:gd name="T10" fmla="*/ 53974 w 37"/>
                  <a:gd name="T11" fmla="*/ 11113 h 30"/>
                  <a:gd name="T12" fmla="*/ 53974 w 37"/>
                  <a:gd name="T13" fmla="*/ 11113 h 30"/>
                  <a:gd name="T14" fmla="*/ 53974 w 37"/>
                  <a:gd name="T15" fmla="*/ 15875 h 30"/>
                  <a:gd name="T16" fmla="*/ 58736 w 37"/>
                  <a:gd name="T17" fmla="*/ 22225 h 30"/>
                  <a:gd name="T18" fmla="*/ 58736 w 37"/>
                  <a:gd name="T19" fmla="*/ 26988 h 30"/>
                  <a:gd name="T20" fmla="*/ 58736 w 37"/>
                  <a:gd name="T21" fmla="*/ 26988 h 30"/>
                  <a:gd name="T22" fmla="*/ 53974 w 37"/>
                  <a:gd name="T23" fmla="*/ 31750 h 30"/>
                  <a:gd name="T24" fmla="*/ 53974 w 37"/>
                  <a:gd name="T25" fmla="*/ 38100 h 30"/>
                  <a:gd name="T26" fmla="*/ 53974 w 37"/>
                  <a:gd name="T27" fmla="*/ 42863 h 30"/>
                  <a:gd name="T28" fmla="*/ 47624 w 37"/>
                  <a:gd name="T29" fmla="*/ 42863 h 30"/>
                  <a:gd name="T30" fmla="*/ 42861 w 37"/>
                  <a:gd name="T31" fmla="*/ 42863 h 30"/>
                  <a:gd name="T32" fmla="*/ 38099 w 37"/>
                  <a:gd name="T33" fmla="*/ 47625 h 30"/>
                  <a:gd name="T34" fmla="*/ 38099 w 37"/>
                  <a:gd name="T35" fmla="*/ 47625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0"/>
                  <a:gd name="T56" fmla="*/ 37 w 37"/>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0" extrusionOk="0">
                    <a:moveTo>
                      <a:pt x="24" y="30"/>
                    </a:moveTo>
                    <a:lnTo>
                      <a:pt x="24" y="0"/>
                    </a:lnTo>
                    <a:lnTo>
                      <a:pt x="24" y="4"/>
                    </a:lnTo>
                    <a:lnTo>
                      <a:pt x="27" y="4"/>
                    </a:lnTo>
                    <a:lnTo>
                      <a:pt x="30" y="4"/>
                    </a:lnTo>
                    <a:lnTo>
                      <a:pt x="34" y="7"/>
                    </a:lnTo>
                    <a:lnTo>
                      <a:pt x="34" y="10"/>
                    </a:lnTo>
                    <a:lnTo>
                      <a:pt x="37" y="14"/>
                    </a:lnTo>
                    <a:lnTo>
                      <a:pt x="37" y="17"/>
                    </a:lnTo>
                    <a:lnTo>
                      <a:pt x="34" y="20"/>
                    </a:lnTo>
                    <a:lnTo>
                      <a:pt x="34" y="24"/>
                    </a:lnTo>
                    <a:lnTo>
                      <a:pt x="34" y="27"/>
                    </a:lnTo>
                    <a:lnTo>
                      <a:pt x="30" y="27"/>
                    </a:lnTo>
                    <a:lnTo>
                      <a:pt x="27" y="27"/>
                    </a:lnTo>
                    <a:lnTo>
                      <a:pt x="24" y="3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40" name="Shape 1751"/>
              <p:cNvSpPr>
                <a:spLocks/>
              </p:cNvSpPr>
              <p:nvPr/>
            </p:nvSpPr>
            <p:spPr bwMode="auto">
              <a:xfrm>
                <a:off x="4608512" y="4692650"/>
                <a:ext cx="58736" cy="47625"/>
              </a:xfrm>
              <a:custGeom>
                <a:avLst/>
                <a:gdLst>
                  <a:gd name="T0" fmla="*/ 38099 w 37"/>
                  <a:gd name="T1" fmla="*/ 47625 h 30"/>
                  <a:gd name="T2" fmla="*/ 38099 w 37"/>
                  <a:gd name="T3" fmla="*/ 0 h 30"/>
                  <a:gd name="T4" fmla="*/ 38099 w 37"/>
                  <a:gd name="T5" fmla="*/ 6350 h 30"/>
                  <a:gd name="T6" fmla="*/ 42861 w 37"/>
                  <a:gd name="T7" fmla="*/ 6350 h 30"/>
                  <a:gd name="T8" fmla="*/ 49211 w 37"/>
                  <a:gd name="T9" fmla="*/ 6350 h 30"/>
                  <a:gd name="T10" fmla="*/ 49211 w 37"/>
                  <a:gd name="T11" fmla="*/ 11113 h 30"/>
                  <a:gd name="T12" fmla="*/ 53974 w 37"/>
                  <a:gd name="T13" fmla="*/ 11113 h 30"/>
                  <a:gd name="T14" fmla="*/ 53974 w 37"/>
                  <a:gd name="T15" fmla="*/ 15875 h 30"/>
                  <a:gd name="T16" fmla="*/ 58736 w 37"/>
                  <a:gd name="T17" fmla="*/ 22225 h 30"/>
                  <a:gd name="T18" fmla="*/ 58736 w 37"/>
                  <a:gd name="T19" fmla="*/ 26988 h 30"/>
                  <a:gd name="T20" fmla="*/ 58736 w 37"/>
                  <a:gd name="T21" fmla="*/ 26988 h 30"/>
                  <a:gd name="T22" fmla="*/ 53974 w 37"/>
                  <a:gd name="T23" fmla="*/ 31750 h 30"/>
                  <a:gd name="T24" fmla="*/ 53974 w 37"/>
                  <a:gd name="T25" fmla="*/ 38100 h 30"/>
                  <a:gd name="T26" fmla="*/ 49211 w 37"/>
                  <a:gd name="T27" fmla="*/ 42863 h 30"/>
                  <a:gd name="T28" fmla="*/ 49211 w 37"/>
                  <a:gd name="T29" fmla="*/ 42863 h 30"/>
                  <a:gd name="T30" fmla="*/ 42861 w 37"/>
                  <a:gd name="T31" fmla="*/ 42863 h 30"/>
                  <a:gd name="T32" fmla="*/ 38099 w 37"/>
                  <a:gd name="T33" fmla="*/ 47625 h 30"/>
                  <a:gd name="T34" fmla="*/ 38099 w 37"/>
                  <a:gd name="T35" fmla="*/ 47625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0"/>
                  <a:gd name="T56" fmla="*/ 37 w 37"/>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0" extrusionOk="0">
                    <a:moveTo>
                      <a:pt x="24" y="30"/>
                    </a:moveTo>
                    <a:lnTo>
                      <a:pt x="24" y="0"/>
                    </a:lnTo>
                    <a:lnTo>
                      <a:pt x="24" y="4"/>
                    </a:lnTo>
                    <a:lnTo>
                      <a:pt x="27" y="4"/>
                    </a:lnTo>
                    <a:lnTo>
                      <a:pt x="31" y="4"/>
                    </a:lnTo>
                    <a:lnTo>
                      <a:pt x="31" y="7"/>
                    </a:lnTo>
                    <a:lnTo>
                      <a:pt x="34" y="7"/>
                    </a:lnTo>
                    <a:lnTo>
                      <a:pt x="34" y="10"/>
                    </a:lnTo>
                    <a:lnTo>
                      <a:pt x="37" y="14"/>
                    </a:lnTo>
                    <a:lnTo>
                      <a:pt x="37" y="17"/>
                    </a:lnTo>
                    <a:lnTo>
                      <a:pt x="34" y="20"/>
                    </a:lnTo>
                    <a:lnTo>
                      <a:pt x="34" y="24"/>
                    </a:lnTo>
                    <a:lnTo>
                      <a:pt x="31" y="27"/>
                    </a:lnTo>
                    <a:lnTo>
                      <a:pt x="27" y="27"/>
                    </a:lnTo>
                    <a:lnTo>
                      <a:pt x="24" y="3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41" name="Shape 1752"/>
              <p:cNvSpPr>
                <a:spLocks/>
              </p:cNvSpPr>
              <p:nvPr/>
            </p:nvSpPr>
            <p:spPr bwMode="auto">
              <a:xfrm>
                <a:off x="4598987" y="4692650"/>
                <a:ext cx="58736" cy="47625"/>
              </a:xfrm>
              <a:custGeom>
                <a:avLst/>
                <a:gdLst>
                  <a:gd name="T0" fmla="*/ 31749 w 37"/>
                  <a:gd name="T1" fmla="*/ 47625 h 30"/>
                  <a:gd name="T2" fmla="*/ 31749 w 37"/>
                  <a:gd name="T3" fmla="*/ 0 h 30"/>
                  <a:gd name="T4" fmla="*/ 36512 w 37"/>
                  <a:gd name="T5" fmla="*/ 6350 h 30"/>
                  <a:gd name="T6" fmla="*/ 42861 w 37"/>
                  <a:gd name="T7" fmla="*/ 6350 h 30"/>
                  <a:gd name="T8" fmla="*/ 47624 w 37"/>
                  <a:gd name="T9" fmla="*/ 6350 h 30"/>
                  <a:gd name="T10" fmla="*/ 47624 w 37"/>
                  <a:gd name="T11" fmla="*/ 11113 h 30"/>
                  <a:gd name="T12" fmla="*/ 52386 w 37"/>
                  <a:gd name="T13" fmla="*/ 11113 h 30"/>
                  <a:gd name="T14" fmla="*/ 52386 w 37"/>
                  <a:gd name="T15" fmla="*/ 15875 h 30"/>
                  <a:gd name="T16" fmla="*/ 58736 w 37"/>
                  <a:gd name="T17" fmla="*/ 22225 h 30"/>
                  <a:gd name="T18" fmla="*/ 58736 w 37"/>
                  <a:gd name="T19" fmla="*/ 26988 h 30"/>
                  <a:gd name="T20" fmla="*/ 58736 w 37"/>
                  <a:gd name="T21" fmla="*/ 26988 h 30"/>
                  <a:gd name="T22" fmla="*/ 52386 w 37"/>
                  <a:gd name="T23" fmla="*/ 31750 h 30"/>
                  <a:gd name="T24" fmla="*/ 52386 w 37"/>
                  <a:gd name="T25" fmla="*/ 38100 h 30"/>
                  <a:gd name="T26" fmla="*/ 47624 w 37"/>
                  <a:gd name="T27" fmla="*/ 42863 h 30"/>
                  <a:gd name="T28" fmla="*/ 47624 w 37"/>
                  <a:gd name="T29" fmla="*/ 42863 h 30"/>
                  <a:gd name="T30" fmla="*/ 42861 w 37"/>
                  <a:gd name="T31" fmla="*/ 42863 h 30"/>
                  <a:gd name="T32" fmla="*/ 36512 w 37"/>
                  <a:gd name="T33" fmla="*/ 47625 h 30"/>
                  <a:gd name="T34" fmla="*/ 31749 w 37"/>
                  <a:gd name="T35" fmla="*/ 47625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0"/>
                  <a:gd name="T56" fmla="*/ 37 w 37"/>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0" extrusionOk="0">
                    <a:moveTo>
                      <a:pt x="20" y="30"/>
                    </a:moveTo>
                    <a:lnTo>
                      <a:pt x="20" y="0"/>
                    </a:lnTo>
                    <a:lnTo>
                      <a:pt x="23" y="4"/>
                    </a:lnTo>
                    <a:lnTo>
                      <a:pt x="27" y="4"/>
                    </a:lnTo>
                    <a:lnTo>
                      <a:pt x="30" y="4"/>
                    </a:lnTo>
                    <a:lnTo>
                      <a:pt x="30" y="7"/>
                    </a:lnTo>
                    <a:lnTo>
                      <a:pt x="33" y="7"/>
                    </a:lnTo>
                    <a:lnTo>
                      <a:pt x="33" y="10"/>
                    </a:lnTo>
                    <a:lnTo>
                      <a:pt x="37" y="14"/>
                    </a:lnTo>
                    <a:lnTo>
                      <a:pt x="37" y="17"/>
                    </a:lnTo>
                    <a:lnTo>
                      <a:pt x="33" y="20"/>
                    </a:lnTo>
                    <a:lnTo>
                      <a:pt x="33" y="24"/>
                    </a:lnTo>
                    <a:lnTo>
                      <a:pt x="30" y="27"/>
                    </a:lnTo>
                    <a:lnTo>
                      <a:pt x="27" y="27"/>
                    </a:lnTo>
                    <a:lnTo>
                      <a:pt x="23" y="30"/>
                    </a:lnTo>
                    <a:lnTo>
                      <a:pt x="20" y="3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42" name="Shape 1753"/>
              <p:cNvSpPr>
                <a:spLocks/>
              </p:cNvSpPr>
              <p:nvPr/>
            </p:nvSpPr>
            <p:spPr bwMode="auto">
              <a:xfrm>
                <a:off x="4587875" y="4692650"/>
                <a:ext cx="58736" cy="47625"/>
              </a:xfrm>
              <a:custGeom>
                <a:avLst/>
                <a:gdLst>
                  <a:gd name="T0" fmla="*/ 31749 w 37"/>
                  <a:gd name="T1" fmla="*/ 47625 h 30"/>
                  <a:gd name="T2" fmla="*/ 31749 w 37"/>
                  <a:gd name="T3" fmla="*/ 0 h 30"/>
                  <a:gd name="T4" fmla="*/ 38099 w 37"/>
                  <a:gd name="T5" fmla="*/ 6350 h 30"/>
                  <a:gd name="T6" fmla="*/ 42861 w 37"/>
                  <a:gd name="T7" fmla="*/ 6350 h 30"/>
                  <a:gd name="T8" fmla="*/ 47624 w 37"/>
                  <a:gd name="T9" fmla="*/ 6350 h 30"/>
                  <a:gd name="T10" fmla="*/ 47624 w 37"/>
                  <a:gd name="T11" fmla="*/ 11113 h 30"/>
                  <a:gd name="T12" fmla="*/ 53974 w 37"/>
                  <a:gd name="T13" fmla="*/ 11113 h 30"/>
                  <a:gd name="T14" fmla="*/ 53974 w 37"/>
                  <a:gd name="T15" fmla="*/ 15875 h 30"/>
                  <a:gd name="T16" fmla="*/ 53974 w 37"/>
                  <a:gd name="T17" fmla="*/ 22225 h 30"/>
                  <a:gd name="T18" fmla="*/ 58736 w 37"/>
                  <a:gd name="T19" fmla="*/ 26988 h 30"/>
                  <a:gd name="T20" fmla="*/ 53974 w 37"/>
                  <a:gd name="T21" fmla="*/ 26988 h 30"/>
                  <a:gd name="T22" fmla="*/ 53974 w 37"/>
                  <a:gd name="T23" fmla="*/ 31750 h 30"/>
                  <a:gd name="T24" fmla="*/ 53974 w 37"/>
                  <a:gd name="T25" fmla="*/ 38100 h 30"/>
                  <a:gd name="T26" fmla="*/ 47624 w 37"/>
                  <a:gd name="T27" fmla="*/ 42863 h 30"/>
                  <a:gd name="T28" fmla="*/ 47624 w 37"/>
                  <a:gd name="T29" fmla="*/ 42863 h 30"/>
                  <a:gd name="T30" fmla="*/ 42861 w 37"/>
                  <a:gd name="T31" fmla="*/ 42863 h 30"/>
                  <a:gd name="T32" fmla="*/ 38099 w 37"/>
                  <a:gd name="T33" fmla="*/ 47625 h 30"/>
                  <a:gd name="T34" fmla="*/ 31749 w 37"/>
                  <a:gd name="T35" fmla="*/ 47625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0"/>
                  <a:gd name="T56" fmla="*/ 37 w 37"/>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0" extrusionOk="0">
                    <a:moveTo>
                      <a:pt x="20" y="30"/>
                    </a:moveTo>
                    <a:lnTo>
                      <a:pt x="20" y="0"/>
                    </a:lnTo>
                    <a:lnTo>
                      <a:pt x="24" y="4"/>
                    </a:lnTo>
                    <a:lnTo>
                      <a:pt x="27" y="4"/>
                    </a:lnTo>
                    <a:lnTo>
                      <a:pt x="30" y="4"/>
                    </a:lnTo>
                    <a:lnTo>
                      <a:pt x="30" y="7"/>
                    </a:lnTo>
                    <a:lnTo>
                      <a:pt x="34" y="7"/>
                    </a:lnTo>
                    <a:lnTo>
                      <a:pt x="34" y="10"/>
                    </a:lnTo>
                    <a:lnTo>
                      <a:pt x="34" y="14"/>
                    </a:lnTo>
                    <a:lnTo>
                      <a:pt x="37" y="17"/>
                    </a:lnTo>
                    <a:lnTo>
                      <a:pt x="34" y="17"/>
                    </a:lnTo>
                    <a:lnTo>
                      <a:pt x="34" y="20"/>
                    </a:lnTo>
                    <a:lnTo>
                      <a:pt x="34" y="24"/>
                    </a:lnTo>
                    <a:lnTo>
                      <a:pt x="30" y="27"/>
                    </a:lnTo>
                    <a:lnTo>
                      <a:pt x="27" y="27"/>
                    </a:lnTo>
                    <a:lnTo>
                      <a:pt x="24" y="30"/>
                    </a:lnTo>
                    <a:lnTo>
                      <a:pt x="20" y="3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43" name="Shape 1754"/>
              <p:cNvSpPr>
                <a:spLocks/>
              </p:cNvSpPr>
              <p:nvPr/>
            </p:nvSpPr>
            <p:spPr bwMode="auto">
              <a:xfrm>
                <a:off x="4576762" y="4692650"/>
                <a:ext cx="53975" cy="47625"/>
              </a:xfrm>
              <a:custGeom>
                <a:avLst/>
                <a:gdLst>
                  <a:gd name="T0" fmla="*/ 31750 w 34"/>
                  <a:gd name="T1" fmla="*/ 47625 h 30"/>
                  <a:gd name="T2" fmla="*/ 31750 w 34"/>
                  <a:gd name="T3" fmla="*/ 0 h 30"/>
                  <a:gd name="T4" fmla="*/ 38100 w 34"/>
                  <a:gd name="T5" fmla="*/ 6350 h 30"/>
                  <a:gd name="T6" fmla="*/ 42863 w 34"/>
                  <a:gd name="T7" fmla="*/ 6350 h 30"/>
                  <a:gd name="T8" fmla="*/ 42863 w 34"/>
                  <a:gd name="T9" fmla="*/ 6350 h 30"/>
                  <a:gd name="T10" fmla="*/ 49213 w 34"/>
                  <a:gd name="T11" fmla="*/ 11113 h 30"/>
                  <a:gd name="T12" fmla="*/ 49213 w 34"/>
                  <a:gd name="T13" fmla="*/ 11113 h 30"/>
                  <a:gd name="T14" fmla="*/ 53975 w 34"/>
                  <a:gd name="T15" fmla="*/ 15875 h 30"/>
                  <a:gd name="T16" fmla="*/ 53975 w 34"/>
                  <a:gd name="T17" fmla="*/ 22225 h 30"/>
                  <a:gd name="T18" fmla="*/ 53975 w 34"/>
                  <a:gd name="T19" fmla="*/ 26988 h 30"/>
                  <a:gd name="T20" fmla="*/ 53975 w 34"/>
                  <a:gd name="T21" fmla="*/ 26988 h 30"/>
                  <a:gd name="T22" fmla="*/ 53975 w 34"/>
                  <a:gd name="T23" fmla="*/ 31750 h 30"/>
                  <a:gd name="T24" fmla="*/ 49213 w 34"/>
                  <a:gd name="T25" fmla="*/ 38100 h 30"/>
                  <a:gd name="T26" fmla="*/ 49213 w 34"/>
                  <a:gd name="T27" fmla="*/ 42863 h 30"/>
                  <a:gd name="T28" fmla="*/ 42863 w 34"/>
                  <a:gd name="T29" fmla="*/ 42863 h 30"/>
                  <a:gd name="T30" fmla="*/ 42863 w 34"/>
                  <a:gd name="T31" fmla="*/ 42863 h 30"/>
                  <a:gd name="T32" fmla="*/ 38100 w 34"/>
                  <a:gd name="T33" fmla="*/ 47625 h 30"/>
                  <a:gd name="T34" fmla="*/ 31750 w 34"/>
                  <a:gd name="T35" fmla="*/ 47625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30"/>
                  <a:gd name="T56" fmla="*/ 34 w 34"/>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30" extrusionOk="0">
                    <a:moveTo>
                      <a:pt x="20" y="30"/>
                    </a:moveTo>
                    <a:lnTo>
                      <a:pt x="20" y="0"/>
                    </a:lnTo>
                    <a:lnTo>
                      <a:pt x="24" y="4"/>
                    </a:lnTo>
                    <a:lnTo>
                      <a:pt x="27" y="4"/>
                    </a:lnTo>
                    <a:lnTo>
                      <a:pt x="31" y="7"/>
                    </a:lnTo>
                    <a:lnTo>
                      <a:pt x="34" y="10"/>
                    </a:lnTo>
                    <a:lnTo>
                      <a:pt x="34" y="14"/>
                    </a:lnTo>
                    <a:lnTo>
                      <a:pt x="34" y="17"/>
                    </a:lnTo>
                    <a:lnTo>
                      <a:pt x="34" y="20"/>
                    </a:lnTo>
                    <a:lnTo>
                      <a:pt x="31" y="24"/>
                    </a:lnTo>
                    <a:lnTo>
                      <a:pt x="31" y="27"/>
                    </a:lnTo>
                    <a:lnTo>
                      <a:pt x="27" y="27"/>
                    </a:lnTo>
                    <a:lnTo>
                      <a:pt x="24" y="30"/>
                    </a:lnTo>
                    <a:lnTo>
                      <a:pt x="20" y="3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44" name="Shape 1755"/>
              <p:cNvSpPr>
                <a:spLocks/>
              </p:cNvSpPr>
              <p:nvPr/>
            </p:nvSpPr>
            <p:spPr bwMode="auto">
              <a:xfrm>
                <a:off x="4567237" y="4692650"/>
                <a:ext cx="52386" cy="47625"/>
              </a:xfrm>
              <a:custGeom>
                <a:avLst/>
                <a:gdLst>
                  <a:gd name="T0" fmla="*/ 31749 w 33"/>
                  <a:gd name="T1" fmla="*/ 47625 h 30"/>
                  <a:gd name="T2" fmla="*/ 31749 w 33"/>
                  <a:gd name="T3" fmla="*/ 0 h 30"/>
                  <a:gd name="T4" fmla="*/ 36511 w 33"/>
                  <a:gd name="T5" fmla="*/ 6350 h 30"/>
                  <a:gd name="T6" fmla="*/ 36511 w 33"/>
                  <a:gd name="T7" fmla="*/ 6350 h 30"/>
                  <a:gd name="T8" fmla="*/ 41274 w 33"/>
                  <a:gd name="T9" fmla="*/ 6350 h 30"/>
                  <a:gd name="T10" fmla="*/ 47624 w 33"/>
                  <a:gd name="T11" fmla="*/ 11113 h 30"/>
                  <a:gd name="T12" fmla="*/ 47624 w 33"/>
                  <a:gd name="T13" fmla="*/ 11113 h 30"/>
                  <a:gd name="T14" fmla="*/ 52386 w 33"/>
                  <a:gd name="T15" fmla="*/ 15875 h 30"/>
                  <a:gd name="T16" fmla="*/ 52386 w 33"/>
                  <a:gd name="T17" fmla="*/ 22225 h 30"/>
                  <a:gd name="T18" fmla="*/ 52386 w 33"/>
                  <a:gd name="T19" fmla="*/ 26988 h 30"/>
                  <a:gd name="T20" fmla="*/ 52386 w 33"/>
                  <a:gd name="T21" fmla="*/ 26988 h 30"/>
                  <a:gd name="T22" fmla="*/ 52386 w 33"/>
                  <a:gd name="T23" fmla="*/ 31750 h 30"/>
                  <a:gd name="T24" fmla="*/ 47624 w 33"/>
                  <a:gd name="T25" fmla="*/ 38100 h 30"/>
                  <a:gd name="T26" fmla="*/ 47624 w 33"/>
                  <a:gd name="T27" fmla="*/ 42863 h 30"/>
                  <a:gd name="T28" fmla="*/ 41274 w 33"/>
                  <a:gd name="T29" fmla="*/ 42863 h 30"/>
                  <a:gd name="T30" fmla="*/ 36511 w 33"/>
                  <a:gd name="T31" fmla="*/ 42863 h 30"/>
                  <a:gd name="T32" fmla="*/ 36511 w 33"/>
                  <a:gd name="T33" fmla="*/ 47625 h 30"/>
                  <a:gd name="T34" fmla="*/ 31749 w 33"/>
                  <a:gd name="T35" fmla="*/ 47625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0"/>
                  <a:gd name="T56" fmla="*/ 33 w 33"/>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0" extrusionOk="0">
                    <a:moveTo>
                      <a:pt x="20" y="30"/>
                    </a:moveTo>
                    <a:lnTo>
                      <a:pt x="20" y="0"/>
                    </a:lnTo>
                    <a:lnTo>
                      <a:pt x="23" y="4"/>
                    </a:lnTo>
                    <a:lnTo>
                      <a:pt x="26" y="4"/>
                    </a:lnTo>
                    <a:lnTo>
                      <a:pt x="30" y="7"/>
                    </a:lnTo>
                    <a:lnTo>
                      <a:pt x="33" y="10"/>
                    </a:lnTo>
                    <a:lnTo>
                      <a:pt x="33" y="14"/>
                    </a:lnTo>
                    <a:lnTo>
                      <a:pt x="33" y="17"/>
                    </a:lnTo>
                    <a:lnTo>
                      <a:pt x="33" y="20"/>
                    </a:lnTo>
                    <a:lnTo>
                      <a:pt x="30" y="24"/>
                    </a:lnTo>
                    <a:lnTo>
                      <a:pt x="30" y="27"/>
                    </a:lnTo>
                    <a:lnTo>
                      <a:pt x="26" y="27"/>
                    </a:lnTo>
                    <a:lnTo>
                      <a:pt x="23" y="27"/>
                    </a:lnTo>
                    <a:lnTo>
                      <a:pt x="23" y="30"/>
                    </a:lnTo>
                    <a:lnTo>
                      <a:pt x="20" y="3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45" name="Shape 1756"/>
              <p:cNvSpPr>
                <a:spLocks/>
              </p:cNvSpPr>
              <p:nvPr/>
            </p:nvSpPr>
            <p:spPr bwMode="auto">
              <a:xfrm>
                <a:off x="4549775" y="4692650"/>
                <a:ext cx="58736" cy="47625"/>
              </a:xfrm>
              <a:custGeom>
                <a:avLst/>
                <a:gdLst>
                  <a:gd name="T0" fmla="*/ 38099 w 37"/>
                  <a:gd name="T1" fmla="*/ 47625 h 30"/>
                  <a:gd name="T2" fmla="*/ 38099 w 37"/>
                  <a:gd name="T3" fmla="*/ 0 h 30"/>
                  <a:gd name="T4" fmla="*/ 42861 w 37"/>
                  <a:gd name="T5" fmla="*/ 6350 h 30"/>
                  <a:gd name="T6" fmla="*/ 42861 w 37"/>
                  <a:gd name="T7" fmla="*/ 6350 h 30"/>
                  <a:gd name="T8" fmla="*/ 49211 w 37"/>
                  <a:gd name="T9" fmla="*/ 6350 h 30"/>
                  <a:gd name="T10" fmla="*/ 53974 w 37"/>
                  <a:gd name="T11" fmla="*/ 11113 h 30"/>
                  <a:gd name="T12" fmla="*/ 53974 w 37"/>
                  <a:gd name="T13" fmla="*/ 11113 h 30"/>
                  <a:gd name="T14" fmla="*/ 58736 w 37"/>
                  <a:gd name="T15" fmla="*/ 15875 h 30"/>
                  <a:gd name="T16" fmla="*/ 58736 w 37"/>
                  <a:gd name="T17" fmla="*/ 22225 h 30"/>
                  <a:gd name="T18" fmla="*/ 58736 w 37"/>
                  <a:gd name="T19" fmla="*/ 26988 h 30"/>
                  <a:gd name="T20" fmla="*/ 58736 w 37"/>
                  <a:gd name="T21" fmla="*/ 26988 h 30"/>
                  <a:gd name="T22" fmla="*/ 58736 w 37"/>
                  <a:gd name="T23" fmla="*/ 31750 h 30"/>
                  <a:gd name="T24" fmla="*/ 53974 w 37"/>
                  <a:gd name="T25" fmla="*/ 38100 h 30"/>
                  <a:gd name="T26" fmla="*/ 53974 w 37"/>
                  <a:gd name="T27" fmla="*/ 42863 h 30"/>
                  <a:gd name="T28" fmla="*/ 49211 w 37"/>
                  <a:gd name="T29" fmla="*/ 42863 h 30"/>
                  <a:gd name="T30" fmla="*/ 42861 w 37"/>
                  <a:gd name="T31" fmla="*/ 42863 h 30"/>
                  <a:gd name="T32" fmla="*/ 42861 w 37"/>
                  <a:gd name="T33" fmla="*/ 47625 h 30"/>
                  <a:gd name="T34" fmla="*/ 38099 w 37"/>
                  <a:gd name="T35" fmla="*/ 47625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0"/>
                  <a:gd name="T56" fmla="*/ 37 w 37"/>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0" extrusionOk="0">
                    <a:moveTo>
                      <a:pt x="24" y="30"/>
                    </a:moveTo>
                    <a:lnTo>
                      <a:pt x="24" y="0"/>
                    </a:lnTo>
                    <a:lnTo>
                      <a:pt x="27" y="4"/>
                    </a:lnTo>
                    <a:lnTo>
                      <a:pt x="31" y="4"/>
                    </a:lnTo>
                    <a:lnTo>
                      <a:pt x="34" y="7"/>
                    </a:lnTo>
                    <a:lnTo>
                      <a:pt x="37" y="10"/>
                    </a:lnTo>
                    <a:lnTo>
                      <a:pt x="37" y="14"/>
                    </a:lnTo>
                    <a:lnTo>
                      <a:pt x="37" y="17"/>
                    </a:lnTo>
                    <a:lnTo>
                      <a:pt x="37" y="20"/>
                    </a:lnTo>
                    <a:lnTo>
                      <a:pt x="34" y="24"/>
                    </a:lnTo>
                    <a:lnTo>
                      <a:pt x="34" y="27"/>
                    </a:lnTo>
                    <a:lnTo>
                      <a:pt x="31" y="27"/>
                    </a:lnTo>
                    <a:lnTo>
                      <a:pt x="27" y="27"/>
                    </a:lnTo>
                    <a:lnTo>
                      <a:pt x="27" y="30"/>
                    </a:lnTo>
                    <a:lnTo>
                      <a:pt x="24" y="3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46" name="Shape 1757"/>
              <p:cNvSpPr>
                <a:spLocks/>
              </p:cNvSpPr>
              <p:nvPr/>
            </p:nvSpPr>
            <p:spPr bwMode="auto">
              <a:xfrm>
                <a:off x="4540250" y="4692650"/>
                <a:ext cx="58736" cy="47625"/>
              </a:xfrm>
              <a:custGeom>
                <a:avLst/>
                <a:gdLst>
                  <a:gd name="T0" fmla="*/ 31749 w 37"/>
                  <a:gd name="T1" fmla="*/ 47625 h 30"/>
                  <a:gd name="T2" fmla="*/ 31749 w 37"/>
                  <a:gd name="T3" fmla="*/ 0 h 30"/>
                  <a:gd name="T4" fmla="*/ 36512 w 37"/>
                  <a:gd name="T5" fmla="*/ 6350 h 30"/>
                  <a:gd name="T6" fmla="*/ 42861 w 37"/>
                  <a:gd name="T7" fmla="*/ 6350 h 30"/>
                  <a:gd name="T8" fmla="*/ 47624 w 37"/>
                  <a:gd name="T9" fmla="*/ 6350 h 30"/>
                  <a:gd name="T10" fmla="*/ 47624 w 37"/>
                  <a:gd name="T11" fmla="*/ 11113 h 30"/>
                  <a:gd name="T12" fmla="*/ 52386 w 37"/>
                  <a:gd name="T13" fmla="*/ 11113 h 30"/>
                  <a:gd name="T14" fmla="*/ 52386 w 37"/>
                  <a:gd name="T15" fmla="*/ 15875 h 30"/>
                  <a:gd name="T16" fmla="*/ 52386 w 37"/>
                  <a:gd name="T17" fmla="*/ 22225 h 30"/>
                  <a:gd name="T18" fmla="*/ 58736 w 37"/>
                  <a:gd name="T19" fmla="*/ 26988 h 30"/>
                  <a:gd name="T20" fmla="*/ 52386 w 37"/>
                  <a:gd name="T21" fmla="*/ 26988 h 30"/>
                  <a:gd name="T22" fmla="*/ 52386 w 37"/>
                  <a:gd name="T23" fmla="*/ 31750 h 30"/>
                  <a:gd name="T24" fmla="*/ 52386 w 37"/>
                  <a:gd name="T25" fmla="*/ 38100 h 30"/>
                  <a:gd name="T26" fmla="*/ 47624 w 37"/>
                  <a:gd name="T27" fmla="*/ 42863 h 30"/>
                  <a:gd name="T28" fmla="*/ 47624 w 37"/>
                  <a:gd name="T29" fmla="*/ 42863 h 30"/>
                  <a:gd name="T30" fmla="*/ 42861 w 37"/>
                  <a:gd name="T31" fmla="*/ 42863 h 30"/>
                  <a:gd name="T32" fmla="*/ 36512 w 37"/>
                  <a:gd name="T33" fmla="*/ 47625 h 30"/>
                  <a:gd name="T34" fmla="*/ 31749 w 37"/>
                  <a:gd name="T35" fmla="*/ 47625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0"/>
                  <a:gd name="T56" fmla="*/ 37 w 37"/>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0" extrusionOk="0">
                    <a:moveTo>
                      <a:pt x="20" y="30"/>
                    </a:moveTo>
                    <a:lnTo>
                      <a:pt x="20" y="0"/>
                    </a:lnTo>
                    <a:lnTo>
                      <a:pt x="23" y="4"/>
                    </a:lnTo>
                    <a:lnTo>
                      <a:pt x="27" y="4"/>
                    </a:lnTo>
                    <a:lnTo>
                      <a:pt x="30" y="4"/>
                    </a:lnTo>
                    <a:lnTo>
                      <a:pt x="30" y="7"/>
                    </a:lnTo>
                    <a:lnTo>
                      <a:pt x="33" y="7"/>
                    </a:lnTo>
                    <a:lnTo>
                      <a:pt x="33" y="10"/>
                    </a:lnTo>
                    <a:lnTo>
                      <a:pt x="33" y="14"/>
                    </a:lnTo>
                    <a:lnTo>
                      <a:pt x="37" y="17"/>
                    </a:lnTo>
                    <a:lnTo>
                      <a:pt x="33" y="17"/>
                    </a:lnTo>
                    <a:lnTo>
                      <a:pt x="33" y="20"/>
                    </a:lnTo>
                    <a:lnTo>
                      <a:pt x="33" y="24"/>
                    </a:lnTo>
                    <a:lnTo>
                      <a:pt x="30" y="27"/>
                    </a:lnTo>
                    <a:lnTo>
                      <a:pt x="27" y="27"/>
                    </a:lnTo>
                    <a:lnTo>
                      <a:pt x="23" y="30"/>
                    </a:lnTo>
                    <a:lnTo>
                      <a:pt x="20" y="3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47" name="Shape 1758"/>
              <p:cNvSpPr>
                <a:spLocks/>
              </p:cNvSpPr>
              <p:nvPr/>
            </p:nvSpPr>
            <p:spPr bwMode="auto">
              <a:xfrm>
                <a:off x="4529137" y="4692650"/>
                <a:ext cx="53975" cy="47625"/>
              </a:xfrm>
              <a:custGeom>
                <a:avLst/>
                <a:gdLst>
                  <a:gd name="T0" fmla="*/ 31750 w 34"/>
                  <a:gd name="T1" fmla="*/ 47625 h 30"/>
                  <a:gd name="T2" fmla="*/ 31750 w 34"/>
                  <a:gd name="T3" fmla="*/ 0 h 30"/>
                  <a:gd name="T4" fmla="*/ 38100 w 34"/>
                  <a:gd name="T5" fmla="*/ 6350 h 30"/>
                  <a:gd name="T6" fmla="*/ 42863 w 34"/>
                  <a:gd name="T7" fmla="*/ 6350 h 30"/>
                  <a:gd name="T8" fmla="*/ 47625 w 34"/>
                  <a:gd name="T9" fmla="*/ 6350 h 30"/>
                  <a:gd name="T10" fmla="*/ 47625 w 34"/>
                  <a:gd name="T11" fmla="*/ 11113 h 30"/>
                  <a:gd name="T12" fmla="*/ 53975 w 34"/>
                  <a:gd name="T13" fmla="*/ 11113 h 30"/>
                  <a:gd name="T14" fmla="*/ 53975 w 34"/>
                  <a:gd name="T15" fmla="*/ 15875 h 30"/>
                  <a:gd name="T16" fmla="*/ 53975 w 34"/>
                  <a:gd name="T17" fmla="*/ 22225 h 30"/>
                  <a:gd name="T18" fmla="*/ 53975 w 34"/>
                  <a:gd name="T19" fmla="*/ 26988 h 30"/>
                  <a:gd name="T20" fmla="*/ 53975 w 34"/>
                  <a:gd name="T21" fmla="*/ 26988 h 30"/>
                  <a:gd name="T22" fmla="*/ 53975 w 34"/>
                  <a:gd name="T23" fmla="*/ 31750 h 30"/>
                  <a:gd name="T24" fmla="*/ 53975 w 34"/>
                  <a:gd name="T25" fmla="*/ 38100 h 30"/>
                  <a:gd name="T26" fmla="*/ 47625 w 34"/>
                  <a:gd name="T27" fmla="*/ 42863 h 30"/>
                  <a:gd name="T28" fmla="*/ 47625 w 34"/>
                  <a:gd name="T29" fmla="*/ 42863 h 30"/>
                  <a:gd name="T30" fmla="*/ 42863 w 34"/>
                  <a:gd name="T31" fmla="*/ 42863 h 30"/>
                  <a:gd name="T32" fmla="*/ 38100 w 34"/>
                  <a:gd name="T33" fmla="*/ 47625 h 30"/>
                  <a:gd name="T34" fmla="*/ 31750 w 34"/>
                  <a:gd name="T35" fmla="*/ 47625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30"/>
                  <a:gd name="T56" fmla="*/ 34 w 34"/>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30" extrusionOk="0">
                    <a:moveTo>
                      <a:pt x="20" y="30"/>
                    </a:moveTo>
                    <a:lnTo>
                      <a:pt x="20" y="0"/>
                    </a:lnTo>
                    <a:lnTo>
                      <a:pt x="24" y="4"/>
                    </a:lnTo>
                    <a:lnTo>
                      <a:pt x="27" y="4"/>
                    </a:lnTo>
                    <a:lnTo>
                      <a:pt x="30" y="4"/>
                    </a:lnTo>
                    <a:lnTo>
                      <a:pt x="30" y="7"/>
                    </a:lnTo>
                    <a:lnTo>
                      <a:pt x="34" y="7"/>
                    </a:lnTo>
                    <a:lnTo>
                      <a:pt x="34" y="10"/>
                    </a:lnTo>
                    <a:lnTo>
                      <a:pt x="34" y="14"/>
                    </a:lnTo>
                    <a:lnTo>
                      <a:pt x="34" y="17"/>
                    </a:lnTo>
                    <a:lnTo>
                      <a:pt x="34" y="20"/>
                    </a:lnTo>
                    <a:lnTo>
                      <a:pt x="34" y="24"/>
                    </a:lnTo>
                    <a:lnTo>
                      <a:pt x="30" y="27"/>
                    </a:lnTo>
                    <a:lnTo>
                      <a:pt x="27" y="27"/>
                    </a:lnTo>
                    <a:lnTo>
                      <a:pt x="24" y="30"/>
                    </a:lnTo>
                    <a:lnTo>
                      <a:pt x="20" y="3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48" name="Shape 1759"/>
              <p:cNvSpPr>
                <a:spLocks/>
              </p:cNvSpPr>
              <p:nvPr/>
            </p:nvSpPr>
            <p:spPr bwMode="auto">
              <a:xfrm>
                <a:off x="4518025" y="4692650"/>
                <a:ext cx="53975" cy="47625"/>
              </a:xfrm>
              <a:custGeom>
                <a:avLst/>
                <a:gdLst>
                  <a:gd name="T0" fmla="*/ 31750 w 34"/>
                  <a:gd name="T1" fmla="*/ 47625 h 30"/>
                  <a:gd name="T2" fmla="*/ 31750 w 34"/>
                  <a:gd name="T3" fmla="*/ 0 h 30"/>
                  <a:gd name="T4" fmla="*/ 38100 w 34"/>
                  <a:gd name="T5" fmla="*/ 6350 h 30"/>
                  <a:gd name="T6" fmla="*/ 42863 w 34"/>
                  <a:gd name="T7" fmla="*/ 6350 h 30"/>
                  <a:gd name="T8" fmla="*/ 42863 w 34"/>
                  <a:gd name="T9" fmla="*/ 6350 h 30"/>
                  <a:gd name="T10" fmla="*/ 49213 w 34"/>
                  <a:gd name="T11" fmla="*/ 11113 h 30"/>
                  <a:gd name="T12" fmla="*/ 53975 w 34"/>
                  <a:gd name="T13" fmla="*/ 11113 h 30"/>
                  <a:gd name="T14" fmla="*/ 53975 w 34"/>
                  <a:gd name="T15" fmla="*/ 15875 h 30"/>
                  <a:gd name="T16" fmla="*/ 53975 w 34"/>
                  <a:gd name="T17" fmla="*/ 22225 h 30"/>
                  <a:gd name="T18" fmla="*/ 53975 w 34"/>
                  <a:gd name="T19" fmla="*/ 26988 h 30"/>
                  <a:gd name="T20" fmla="*/ 53975 w 34"/>
                  <a:gd name="T21" fmla="*/ 26988 h 30"/>
                  <a:gd name="T22" fmla="*/ 53975 w 34"/>
                  <a:gd name="T23" fmla="*/ 31750 h 30"/>
                  <a:gd name="T24" fmla="*/ 53975 w 34"/>
                  <a:gd name="T25" fmla="*/ 38100 h 30"/>
                  <a:gd name="T26" fmla="*/ 49213 w 34"/>
                  <a:gd name="T27" fmla="*/ 42863 h 30"/>
                  <a:gd name="T28" fmla="*/ 42863 w 34"/>
                  <a:gd name="T29" fmla="*/ 42863 h 30"/>
                  <a:gd name="T30" fmla="*/ 42863 w 34"/>
                  <a:gd name="T31" fmla="*/ 42863 h 30"/>
                  <a:gd name="T32" fmla="*/ 38100 w 34"/>
                  <a:gd name="T33" fmla="*/ 47625 h 30"/>
                  <a:gd name="T34" fmla="*/ 31750 w 34"/>
                  <a:gd name="T35" fmla="*/ 47625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30"/>
                  <a:gd name="T56" fmla="*/ 34 w 34"/>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30" extrusionOk="0">
                    <a:moveTo>
                      <a:pt x="20" y="30"/>
                    </a:moveTo>
                    <a:lnTo>
                      <a:pt x="20" y="0"/>
                    </a:lnTo>
                    <a:lnTo>
                      <a:pt x="24" y="4"/>
                    </a:lnTo>
                    <a:lnTo>
                      <a:pt x="27" y="4"/>
                    </a:lnTo>
                    <a:lnTo>
                      <a:pt x="31" y="7"/>
                    </a:lnTo>
                    <a:lnTo>
                      <a:pt x="34" y="7"/>
                    </a:lnTo>
                    <a:lnTo>
                      <a:pt x="34" y="10"/>
                    </a:lnTo>
                    <a:lnTo>
                      <a:pt x="34" y="14"/>
                    </a:lnTo>
                    <a:lnTo>
                      <a:pt x="34" y="17"/>
                    </a:lnTo>
                    <a:lnTo>
                      <a:pt x="34" y="20"/>
                    </a:lnTo>
                    <a:lnTo>
                      <a:pt x="34" y="24"/>
                    </a:lnTo>
                    <a:lnTo>
                      <a:pt x="31" y="27"/>
                    </a:lnTo>
                    <a:lnTo>
                      <a:pt x="27" y="27"/>
                    </a:lnTo>
                    <a:lnTo>
                      <a:pt x="24" y="30"/>
                    </a:lnTo>
                    <a:lnTo>
                      <a:pt x="20" y="3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49" name="Shape 1760"/>
              <p:cNvSpPr>
                <a:spLocks/>
              </p:cNvSpPr>
              <p:nvPr/>
            </p:nvSpPr>
            <p:spPr bwMode="auto">
              <a:xfrm>
                <a:off x="4502150" y="4692650"/>
                <a:ext cx="58736" cy="47625"/>
              </a:xfrm>
              <a:custGeom>
                <a:avLst/>
                <a:gdLst>
                  <a:gd name="T0" fmla="*/ 38099 w 37"/>
                  <a:gd name="T1" fmla="*/ 47625 h 30"/>
                  <a:gd name="T2" fmla="*/ 38099 w 37"/>
                  <a:gd name="T3" fmla="*/ 0 h 30"/>
                  <a:gd name="T4" fmla="*/ 42861 w 37"/>
                  <a:gd name="T5" fmla="*/ 6350 h 30"/>
                  <a:gd name="T6" fmla="*/ 47624 w 37"/>
                  <a:gd name="T7" fmla="*/ 6350 h 30"/>
                  <a:gd name="T8" fmla="*/ 47624 w 37"/>
                  <a:gd name="T9" fmla="*/ 6350 h 30"/>
                  <a:gd name="T10" fmla="*/ 53974 w 37"/>
                  <a:gd name="T11" fmla="*/ 11113 h 30"/>
                  <a:gd name="T12" fmla="*/ 53974 w 37"/>
                  <a:gd name="T13" fmla="*/ 11113 h 30"/>
                  <a:gd name="T14" fmla="*/ 58736 w 37"/>
                  <a:gd name="T15" fmla="*/ 15875 h 30"/>
                  <a:gd name="T16" fmla="*/ 58736 w 37"/>
                  <a:gd name="T17" fmla="*/ 22225 h 30"/>
                  <a:gd name="T18" fmla="*/ 58736 w 37"/>
                  <a:gd name="T19" fmla="*/ 26988 h 30"/>
                  <a:gd name="T20" fmla="*/ 58736 w 37"/>
                  <a:gd name="T21" fmla="*/ 26988 h 30"/>
                  <a:gd name="T22" fmla="*/ 58736 w 37"/>
                  <a:gd name="T23" fmla="*/ 31750 h 30"/>
                  <a:gd name="T24" fmla="*/ 53974 w 37"/>
                  <a:gd name="T25" fmla="*/ 38100 h 30"/>
                  <a:gd name="T26" fmla="*/ 53974 w 37"/>
                  <a:gd name="T27" fmla="*/ 42863 h 30"/>
                  <a:gd name="T28" fmla="*/ 47624 w 37"/>
                  <a:gd name="T29" fmla="*/ 42863 h 30"/>
                  <a:gd name="T30" fmla="*/ 47624 w 37"/>
                  <a:gd name="T31" fmla="*/ 42863 h 30"/>
                  <a:gd name="T32" fmla="*/ 42861 w 37"/>
                  <a:gd name="T33" fmla="*/ 47625 h 30"/>
                  <a:gd name="T34" fmla="*/ 38099 w 37"/>
                  <a:gd name="T35" fmla="*/ 47625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0"/>
                  <a:gd name="T56" fmla="*/ 37 w 37"/>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0" extrusionOk="0">
                    <a:moveTo>
                      <a:pt x="24" y="30"/>
                    </a:moveTo>
                    <a:lnTo>
                      <a:pt x="24" y="0"/>
                    </a:lnTo>
                    <a:lnTo>
                      <a:pt x="27" y="4"/>
                    </a:lnTo>
                    <a:lnTo>
                      <a:pt x="30" y="4"/>
                    </a:lnTo>
                    <a:lnTo>
                      <a:pt x="34" y="7"/>
                    </a:lnTo>
                    <a:lnTo>
                      <a:pt x="37" y="10"/>
                    </a:lnTo>
                    <a:lnTo>
                      <a:pt x="37" y="14"/>
                    </a:lnTo>
                    <a:lnTo>
                      <a:pt x="37" y="17"/>
                    </a:lnTo>
                    <a:lnTo>
                      <a:pt x="37" y="20"/>
                    </a:lnTo>
                    <a:lnTo>
                      <a:pt x="34" y="24"/>
                    </a:lnTo>
                    <a:lnTo>
                      <a:pt x="34" y="27"/>
                    </a:lnTo>
                    <a:lnTo>
                      <a:pt x="30" y="27"/>
                    </a:lnTo>
                    <a:lnTo>
                      <a:pt x="27" y="30"/>
                    </a:lnTo>
                    <a:lnTo>
                      <a:pt x="24" y="3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50" name="Shape 1761"/>
              <p:cNvSpPr>
                <a:spLocks/>
              </p:cNvSpPr>
              <p:nvPr/>
            </p:nvSpPr>
            <p:spPr bwMode="auto">
              <a:xfrm>
                <a:off x="4492625" y="4692650"/>
                <a:ext cx="57150" cy="47625"/>
              </a:xfrm>
              <a:custGeom>
                <a:avLst/>
                <a:gdLst>
                  <a:gd name="T0" fmla="*/ 36513 w 36"/>
                  <a:gd name="T1" fmla="*/ 47625 h 30"/>
                  <a:gd name="T2" fmla="*/ 36513 w 36"/>
                  <a:gd name="T3" fmla="*/ 0 h 30"/>
                  <a:gd name="T4" fmla="*/ 36513 w 36"/>
                  <a:gd name="T5" fmla="*/ 6350 h 30"/>
                  <a:gd name="T6" fmla="*/ 41275 w 36"/>
                  <a:gd name="T7" fmla="*/ 6350 h 30"/>
                  <a:gd name="T8" fmla="*/ 47625 w 36"/>
                  <a:gd name="T9" fmla="*/ 6350 h 30"/>
                  <a:gd name="T10" fmla="*/ 52388 w 36"/>
                  <a:gd name="T11" fmla="*/ 11113 h 30"/>
                  <a:gd name="T12" fmla="*/ 52388 w 36"/>
                  <a:gd name="T13" fmla="*/ 11113 h 30"/>
                  <a:gd name="T14" fmla="*/ 52388 w 36"/>
                  <a:gd name="T15" fmla="*/ 15875 h 30"/>
                  <a:gd name="T16" fmla="*/ 57150 w 36"/>
                  <a:gd name="T17" fmla="*/ 22225 h 30"/>
                  <a:gd name="T18" fmla="*/ 57150 w 36"/>
                  <a:gd name="T19" fmla="*/ 26988 h 30"/>
                  <a:gd name="T20" fmla="*/ 57150 w 36"/>
                  <a:gd name="T21" fmla="*/ 26988 h 30"/>
                  <a:gd name="T22" fmla="*/ 52388 w 36"/>
                  <a:gd name="T23" fmla="*/ 31750 h 30"/>
                  <a:gd name="T24" fmla="*/ 52388 w 36"/>
                  <a:gd name="T25" fmla="*/ 38100 h 30"/>
                  <a:gd name="T26" fmla="*/ 52388 w 36"/>
                  <a:gd name="T27" fmla="*/ 42863 h 30"/>
                  <a:gd name="T28" fmla="*/ 47625 w 36"/>
                  <a:gd name="T29" fmla="*/ 42863 h 30"/>
                  <a:gd name="T30" fmla="*/ 41275 w 36"/>
                  <a:gd name="T31" fmla="*/ 42863 h 30"/>
                  <a:gd name="T32" fmla="*/ 36513 w 36"/>
                  <a:gd name="T33" fmla="*/ 47625 h 30"/>
                  <a:gd name="T34" fmla="*/ 36513 w 36"/>
                  <a:gd name="T35" fmla="*/ 47625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30"/>
                  <a:gd name="T56" fmla="*/ 36 w 36"/>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30" extrusionOk="0">
                    <a:moveTo>
                      <a:pt x="23" y="30"/>
                    </a:moveTo>
                    <a:lnTo>
                      <a:pt x="23" y="0"/>
                    </a:lnTo>
                    <a:lnTo>
                      <a:pt x="23" y="4"/>
                    </a:lnTo>
                    <a:lnTo>
                      <a:pt x="26" y="4"/>
                    </a:lnTo>
                    <a:lnTo>
                      <a:pt x="30" y="4"/>
                    </a:lnTo>
                    <a:lnTo>
                      <a:pt x="33" y="7"/>
                    </a:lnTo>
                    <a:lnTo>
                      <a:pt x="33" y="10"/>
                    </a:lnTo>
                    <a:lnTo>
                      <a:pt x="36" y="14"/>
                    </a:lnTo>
                    <a:lnTo>
                      <a:pt x="36" y="17"/>
                    </a:lnTo>
                    <a:lnTo>
                      <a:pt x="33" y="20"/>
                    </a:lnTo>
                    <a:lnTo>
                      <a:pt x="33" y="24"/>
                    </a:lnTo>
                    <a:lnTo>
                      <a:pt x="33" y="27"/>
                    </a:lnTo>
                    <a:lnTo>
                      <a:pt x="30" y="27"/>
                    </a:lnTo>
                    <a:lnTo>
                      <a:pt x="26" y="27"/>
                    </a:lnTo>
                    <a:lnTo>
                      <a:pt x="23" y="3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51" name="Shape 1762"/>
              <p:cNvSpPr>
                <a:spLocks/>
              </p:cNvSpPr>
              <p:nvPr/>
            </p:nvSpPr>
            <p:spPr bwMode="auto">
              <a:xfrm>
                <a:off x="4481512" y="4692650"/>
                <a:ext cx="58736" cy="47625"/>
              </a:xfrm>
              <a:custGeom>
                <a:avLst/>
                <a:gdLst>
                  <a:gd name="T0" fmla="*/ 36512 w 37"/>
                  <a:gd name="T1" fmla="*/ 47625 h 30"/>
                  <a:gd name="T2" fmla="*/ 36512 w 37"/>
                  <a:gd name="T3" fmla="*/ 0 h 30"/>
                  <a:gd name="T4" fmla="*/ 36512 w 37"/>
                  <a:gd name="T5" fmla="*/ 6350 h 30"/>
                  <a:gd name="T6" fmla="*/ 42861 w 37"/>
                  <a:gd name="T7" fmla="*/ 6350 h 30"/>
                  <a:gd name="T8" fmla="*/ 47624 w 37"/>
                  <a:gd name="T9" fmla="*/ 6350 h 30"/>
                  <a:gd name="T10" fmla="*/ 47624 w 37"/>
                  <a:gd name="T11" fmla="*/ 11113 h 30"/>
                  <a:gd name="T12" fmla="*/ 52386 w 37"/>
                  <a:gd name="T13" fmla="*/ 11113 h 30"/>
                  <a:gd name="T14" fmla="*/ 52386 w 37"/>
                  <a:gd name="T15" fmla="*/ 15875 h 30"/>
                  <a:gd name="T16" fmla="*/ 58736 w 37"/>
                  <a:gd name="T17" fmla="*/ 22225 h 30"/>
                  <a:gd name="T18" fmla="*/ 58736 w 37"/>
                  <a:gd name="T19" fmla="*/ 26988 h 30"/>
                  <a:gd name="T20" fmla="*/ 58736 w 37"/>
                  <a:gd name="T21" fmla="*/ 26988 h 30"/>
                  <a:gd name="T22" fmla="*/ 52386 w 37"/>
                  <a:gd name="T23" fmla="*/ 31750 h 30"/>
                  <a:gd name="T24" fmla="*/ 52386 w 37"/>
                  <a:gd name="T25" fmla="*/ 38100 h 30"/>
                  <a:gd name="T26" fmla="*/ 47624 w 37"/>
                  <a:gd name="T27" fmla="*/ 42863 h 30"/>
                  <a:gd name="T28" fmla="*/ 47624 w 37"/>
                  <a:gd name="T29" fmla="*/ 42863 h 30"/>
                  <a:gd name="T30" fmla="*/ 42861 w 37"/>
                  <a:gd name="T31" fmla="*/ 42863 h 30"/>
                  <a:gd name="T32" fmla="*/ 36512 w 37"/>
                  <a:gd name="T33" fmla="*/ 47625 h 30"/>
                  <a:gd name="T34" fmla="*/ 36512 w 37"/>
                  <a:gd name="T35" fmla="*/ 47625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0"/>
                  <a:gd name="T56" fmla="*/ 37 w 37"/>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0" extrusionOk="0">
                    <a:moveTo>
                      <a:pt x="23" y="30"/>
                    </a:moveTo>
                    <a:lnTo>
                      <a:pt x="23" y="0"/>
                    </a:lnTo>
                    <a:lnTo>
                      <a:pt x="23" y="4"/>
                    </a:lnTo>
                    <a:lnTo>
                      <a:pt x="27" y="4"/>
                    </a:lnTo>
                    <a:lnTo>
                      <a:pt x="30" y="4"/>
                    </a:lnTo>
                    <a:lnTo>
                      <a:pt x="30" y="7"/>
                    </a:lnTo>
                    <a:lnTo>
                      <a:pt x="33" y="7"/>
                    </a:lnTo>
                    <a:lnTo>
                      <a:pt x="33" y="10"/>
                    </a:lnTo>
                    <a:lnTo>
                      <a:pt x="37" y="14"/>
                    </a:lnTo>
                    <a:lnTo>
                      <a:pt x="37" y="17"/>
                    </a:lnTo>
                    <a:lnTo>
                      <a:pt x="33" y="20"/>
                    </a:lnTo>
                    <a:lnTo>
                      <a:pt x="33" y="24"/>
                    </a:lnTo>
                    <a:lnTo>
                      <a:pt x="30" y="27"/>
                    </a:lnTo>
                    <a:lnTo>
                      <a:pt x="27" y="27"/>
                    </a:lnTo>
                    <a:lnTo>
                      <a:pt x="23" y="3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52" name="Shape 1763"/>
              <p:cNvSpPr>
                <a:spLocks/>
              </p:cNvSpPr>
              <p:nvPr/>
            </p:nvSpPr>
            <p:spPr bwMode="auto">
              <a:xfrm>
                <a:off x="4470400" y="4692650"/>
                <a:ext cx="58736" cy="47625"/>
              </a:xfrm>
              <a:custGeom>
                <a:avLst/>
                <a:gdLst>
                  <a:gd name="T0" fmla="*/ 31749 w 37"/>
                  <a:gd name="T1" fmla="*/ 47625 h 30"/>
                  <a:gd name="T2" fmla="*/ 31749 w 37"/>
                  <a:gd name="T3" fmla="*/ 0 h 30"/>
                  <a:gd name="T4" fmla="*/ 38099 w 37"/>
                  <a:gd name="T5" fmla="*/ 6350 h 30"/>
                  <a:gd name="T6" fmla="*/ 42861 w 37"/>
                  <a:gd name="T7" fmla="*/ 6350 h 30"/>
                  <a:gd name="T8" fmla="*/ 47624 w 37"/>
                  <a:gd name="T9" fmla="*/ 6350 h 30"/>
                  <a:gd name="T10" fmla="*/ 47624 w 37"/>
                  <a:gd name="T11" fmla="*/ 11113 h 30"/>
                  <a:gd name="T12" fmla="*/ 53974 w 37"/>
                  <a:gd name="T13" fmla="*/ 11113 h 30"/>
                  <a:gd name="T14" fmla="*/ 53974 w 37"/>
                  <a:gd name="T15" fmla="*/ 15875 h 30"/>
                  <a:gd name="T16" fmla="*/ 58736 w 37"/>
                  <a:gd name="T17" fmla="*/ 22225 h 30"/>
                  <a:gd name="T18" fmla="*/ 58736 w 37"/>
                  <a:gd name="T19" fmla="*/ 26988 h 30"/>
                  <a:gd name="T20" fmla="*/ 58736 w 37"/>
                  <a:gd name="T21" fmla="*/ 26988 h 30"/>
                  <a:gd name="T22" fmla="*/ 53974 w 37"/>
                  <a:gd name="T23" fmla="*/ 31750 h 30"/>
                  <a:gd name="T24" fmla="*/ 53974 w 37"/>
                  <a:gd name="T25" fmla="*/ 38100 h 30"/>
                  <a:gd name="T26" fmla="*/ 47624 w 37"/>
                  <a:gd name="T27" fmla="*/ 42863 h 30"/>
                  <a:gd name="T28" fmla="*/ 47624 w 37"/>
                  <a:gd name="T29" fmla="*/ 42863 h 30"/>
                  <a:gd name="T30" fmla="*/ 42861 w 37"/>
                  <a:gd name="T31" fmla="*/ 42863 h 30"/>
                  <a:gd name="T32" fmla="*/ 38099 w 37"/>
                  <a:gd name="T33" fmla="*/ 47625 h 30"/>
                  <a:gd name="T34" fmla="*/ 31749 w 37"/>
                  <a:gd name="T35" fmla="*/ 47625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0"/>
                  <a:gd name="T56" fmla="*/ 37 w 37"/>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0" extrusionOk="0">
                    <a:moveTo>
                      <a:pt x="20" y="30"/>
                    </a:moveTo>
                    <a:lnTo>
                      <a:pt x="20" y="0"/>
                    </a:lnTo>
                    <a:lnTo>
                      <a:pt x="24" y="4"/>
                    </a:lnTo>
                    <a:lnTo>
                      <a:pt x="27" y="4"/>
                    </a:lnTo>
                    <a:lnTo>
                      <a:pt x="30" y="4"/>
                    </a:lnTo>
                    <a:lnTo>
                      <a:pt x="30" y="7"/>
                    </a:lnTo>
                    <a:lnTo>
                      <a:pt x="34" y="7"/>
                    </a:lnTo>
                    <a:lnTo>
                      <a:pt x="34" y="10"/>
                    </a:lnTo>
                    <a:lnTo>
                      <a:pt x="37" y="14"/>
                    </a:lnTo>
                    <a:lnTo>
                      <a:pt x="37" y="17"/>
                    </a:lnTo>
                    <a:lnTo>
                      <a:pt x="34" y="20"/>
                    </a:lnTo>
                    <a:lnTo>
                      <a:pt x="34" y="24"/>
                    </a:lnTo>
                    <a:lnTo>
                      <a:pt x="30" y="27"/>
                    </a:lnTo>
                    <a:lnTo>
                      <a:pt x="27" y="27"/>
                    </a:lnTo>
                    <a:lnTo>
                      <a:pt x="24" y="30"/>
                    </a:lnTo>
                    <a:lnTo>
                      <a:pt x="20" y="3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53" name="Shape 1764"/>
              <p:cNvSpPr>
                <a:spLocks/>
              </p:cNvSpPr>
              <p:nvPr/>
            </p:nvSpPr>
            <p:spPr bwMode="auto">
              <a:xfrm>
                <a:off x="4459287" y="4692650"/>
                <a:ext cx="53975" cy="47625"/>
              </a:xfrm>
              <a:custGeom>
                <a:avLst/>
                <a:gdLst>
                  <a:gd name="T0" fmla="*/ 33338 w 34"/>
                  <a:gd name="T1" fmla="*/ 47625 h 30"/>
                  <a:gd name="T2" fmla="*/ 33338 w 34"/>
                  <a:gd name="T3" fmla="*/ 0 h 30"/>
                  <a:gd name="T4" fmla="*/ 38100 w 34"/>
                  <a:gd name="T5" fmla="*/ 6350 h 30"/>
                  <a:gd name="T6" fmla="*/ 42863 w 34"/>
                  <a:gd name="T7" fmla="*/ 6350 h 30"/>
                  <a:gd name="T8" fmla="*/ 42863 w 34"/>
                  <a:gd name="T9" fmla="*/ 6350 h 30"/>
                  <a:gd name="T10" fmla="*/ 49213 w 34"/>
                  <a:gd name="T11" fmla="*/ 11113 h 30"/>
                  <a:gd name="T12" fmla="*/ 49213 w 34"/>
                  <a:gd name="T13" fmla="*/ 11113 h 30"/>
                  <a:gd name="T14" fmla="*/ 53975 w 34"/>
                  <a:gd name="T15" fmla="*/ 15875 h 30"/>
                  <a:gd name="T16" fmla="*/ 53975 w 34"/>
                  <a:gd name="T17" fmla="*/ 22225 h 30"/>
                  <a:gd name="T18" fmla="*/ 53975 w 34"/>
                  <a:gd name="T19" fmla="*/ 26988 h 30"/>
                  <a:gd name="T20" fmla="*/ 53975 w 34"/>
                  <a:gd name="T21" fmla="*/ 26988 h 30"/>
                  <a:gd name="T22" fmla="*/ 53975 w 34"/>
                  <a:gd name="T23" fmla="*/ 31750 h 30"/>
                  <a:gd name="T24" fmla="*/ 49213 w 34"/>
                  <a:gd name="T25" fmla="*/ 38100 h 30"/>
                  <a:gd name="T26" fmla="*/ 49213 w 34"/>
                  <a:gd name="T27" fmla="*/ 42863 h 30"/>
                  <a:gd name="T28" fmla="*/ 42863 w 34"/>
                  <a:gd name="T29" fmla="*/ 42863 h 30"/>
                  <a:gd name="T30" fmla="*/ 42863 w 34"/>
                  <a:gd name="T31" fmla="*/ 42863 h 30"/>
                  <a:gd name="T32" fmla="*/ 38100 w 34"/>
                  <a:gd name="T33" fmla="*/ 47625 h 30"/>
                  <a:gd name="T34" fmla="*/ 33338 w 34"/>
                  <a:gd name="T35" fmla="*/ 47625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30"/>
                  <a:gd name="T56" fmla="*/ 34 w 34"/>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30" extrusionOk="0">
                    <a:moveTo>
                      <a:pt x="21" y="30"/>
                    </a:moveTo>
                    <a:lnTo>
                      <a:pt x="21" y="0"/>
                    </a:lnTo>
                    <a:lnTo>
                      <a:pt x="24" y="4"/>
                    </a:lnTo>
                    <a:lnTo>
                      <a:pt x="27" y="4"/>
                    </a:lnTo>
                    <a:lnTo>
                      <a:pt x="31" y="7"/>
                    </a:lnTo>
                    <a:lnTo>
                      <a:pt x="34" y="10"/>
                    </a:lnTo>
                    <a:lnTo>
                      <a:pt x="34" y="14"/>
                    </a:lnTo>
                    <a:lnTo>
                      <a:pt x="34" y="17"/>
                    </a:lnTo>
                    <a:lnTo>
                      <a:pt x="34" y="20"/>
                    </a:lnTo>
                    <a:lnTo>
                      <a:pt x="31" y="24"/>
                    </a:lnTo>
                    <a:lnTo>
                      <a:pt x="31" y="27"/>
                    </a:lnTo>
                    <a:lnTo>
                      <a:pt x="27" y="27"/>
                    </a:lnTo>
                    <a:lnTo>
                      <a:pt x="24" y="30"/>
                    </a:lnTo>
                    <a:lnTo>
                      <a:pt x="21" y="3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54" name="Shape 1765"/>
              <p:cNvSpPr>
                <a:spLocks/>
              </p:cNvSpPr>
              <p:nvPr/>
            </p:nvSpPr>
            <p:spPr bwMode="auto">
              <a:xfrm>
                <a:off x="4454525" y="4692650"/>
                <a:ext cx="47625" cy="53975"/>
              </a:xfrm>
              <a:custGeom>
                <a:avLst/>
                <a:gdLst>
                  <a:gd name="T0" fmla="*/ 42863 w 30"/>
                  <a:gd name="T1" fmla="*/ 38100 h 34"/>
                  <a:gd name="T2" fmla="*/ 11113 w 30"/>
                  <a:gd name="T3" fmla="*/ 11113 h 34"/>
                  <a:gd name="T4" fmla="*/ 11113 w 30"/>
                  <a:gd name="T5" fmla="*/ 11113 h 34"/>
                  <a:gd name="T6" fmla="*/ 15875 w 30"/>
                  <a:gd name="T7" fmla="*/ 6350 h 34"/>
                  <a:gd name="T8" fmla="*/ 20638 w 30"/>
                  <a:gd name="T9" fmla="*/ 6350 h 34"/>
                  <a:gd name="T10" fmla="*/ 20638 w 30"/>
                  <a:gd name="T11" fmla="*/ 6350 h 34"/>
                  <a:gd name="T12" fmla="*/ 26988 w 30"/>
                  <a:gd name="T13" fmla="*/ 0 h 34"/>
                  <a:gd name="T14" fmla="*/ 31750 w 30"/>
                  <a:gd name="T15" fmla="*/ 6350 h 34"/>
                  <a:gd name="T16" fmla="*/ 38100 w 30"/>
                  <a:gd name="T17" fmla="*/ 6350 h 34"/>
                  <a:gd name="T18" fmla="*/ 38100 w 30"/>
                  <a:gd name="T19" fmla="*/ 6350 h 34"/>
                  <a:gd name="T20" fmla="*/ 42863 w 30"/>
                  <a:gd name="T21" fmla="*/ 11113 h 34"/>
                  <a:gd name="T22" fmla="*/ 47625 w 30"/>
                  <a:gd name="T23" fmla="*/ 15875 h 34"/>
                  <a:gd name="T24" fmla="*/ 47625 w 30"/>
                  <a:gd name="T25" fmla="*/ 15875 h 34"/>
                  <a:gd name="T26" fmla="*/ 47625 w 30"/>
                  <a:gd name="T27" fmla="*/ 22225 h 34"/>
                  <a:gd name="T28" fmla="*/ 47625 w 30"/>
                  <a:gd name="T29" fmla="*/ 26988 h 34"/>
                  <a:gd name="T30" fmla="*/ 47625 w 30"/>
                  <a:gd name="T31" fmla="*/ 31750 h 34"/>
                  <a:gd name="T32" fmla="*/ 47625 w 30"/>
                  <a:gd name="T33" fmla="*/ 31750 h 34"/>
                  <a:gd name="T34" fmla="*/ 42863 w 30"/>
                  <a:gd name="T35" fmla="*/ 3810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34"/>
                  <a:gd name="T56" fmla="*/ 30 w 30"/>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34" extrusionOk="0">
                    <a:moveTo>
                      <a:pt x="27" y="24"/>
                    </a:moveTo>
                    <a:lnTo>
                      <a:pt x="7" y="7"/>
                    </a:lnTo>
                    <a:lnTo>
                      <a:pt x="10" y="4"/>
                    </a:lnTo>
                    <a:lnTo>
                      <a:pt x="13" y="4"/>
                    </a:lnTo>
                    <a:lnTo>
                      <a:pt x="17" y="0"/>
                    </a:lnTo>
                    <a:lnTo>
                      <a:pt x="20" y="4"/>
                    </a:lnTo>
                    <a:lnTo>
                      <a:pt x="24" y="4"/>
                    </a:lnTo>
                    <a:lnTo>
                      <a:pt x="27" y="7"/>
                    </a:lnTo>
                    <a:lnTo>
                      <a:pt x="30" y="10"/>
                    </a:lnTo>
                    <a:lnTo>
                      <a:pt x="30" y="14"/>
                    </a:lnTo>
                    <a:lnTo>
                      <a:pt x="30" y="17"/>
                    </a:lnTo>
                    <a:lnTo>
                      <a:pt x="30" y="20"/>
                    </a:lnTo>
                    <a:lnTo>
                      <a:pt x="27" y="2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55" name="Shape 1766"/>
              <p:cNvSpPr>
                <a:spLocks/>
              </p:cNvSpPr>
              <p:nvPr/>
            </p:nvSpPr>
            <p:spPr bwMode="auto">
              <a:xfrm>
                <a:off x="4454525" y="4703762"/>
                <a:ext cx="42862" cy="53975"/>
              </a:xfrm>
              <a:custGeom>
                <a:avLst/>
                <a:gdLst>
                  <a:gd name="T0" fmla="*/ 42862 w 27"/>
                  <a:gd name="T1" fmla="*/ 20638 h 34"/>
                  <a:gd name="T2" fmla="*/ 0 w 27"/>
                  <a:gd name="T3" fmla="*/ 20638 h 34"/>
                  <a:gd name="T4" fmla="*/ 0 w 27"/>
                  <a:gd name="T5" fmla="*/ 15875 h 34"/>
                  <a:gd name="T6" fmla="*/ 0 w 27"/>
                  <a:gd name="T7" fmla="*/ 11113 h 34"/>
                  <a:gd name="T8" fmla="*/ 4762 w 27"/>
                  <a:gd name="T9" fmla="*/ 11113 h 34"/>
                  <a:gd name="T10" fmla="*/ 4762 w 27"/>
                  <a:gd name="T11" fmla="*/ 4763 h 34"/>
                  <a:gd name="T12" fmla="*/ 11112 w 27"/>
                  <a:gd name="T13" fmla="*/ 0 h 34"/>
                  <a:gd name="T14" fmla="*/ 11112 w 27"/>
                  <a:gd name="T15" fmla="*/ 0 h 34"/>
                  <a:gd name="T16" fmla="*/ 15875 w 27"/>
                  <a:gd name="T17" fmla="*/ 0 h 34"/>
                  <a:gd name="T18" fmla="*/ 20637 w 27"/>
                  <a:gd name="T19" fmla="*/ 0 h 34"/>
                  <a:gd name="T20" fmla="*/ 26987 w 27"/>
                  <a:gd name="T21" fmla="*/ 0 h 34"/>
                  <a:gd name="T22" fmla="*/ 31750 w 27"/>
                  <a:gd name="T23" fmla="*/ 0 h 34"/>
                  <a:gd name="T24" fmla="*/ 31750 w 27"/>
                  <a:gd name="T25" fmla="*/ 0 h 34"/>
                  <a:gd name="T26" fmla="*/ 38100 w 27"/>
                  <a:gd name="T27" fmla="*/ 4763 h 34"/>
                  <a:gd name="T28" fmla="*/ 38100 w 27"/>
                  <a:gd name="T29" fmla="*/ 11113 h 34"/>
                  <a:gd name="T30" fmla="*/ 42862 w 27"/>
                  <a:gd name="T31" fmla="*/ 11113 h 34"/>
                  <a:gd name="T32" fmla="*/ 42862 w 27"/>
                  <a:gd name="T33" fmla="*/ 15875 h 34"/>
                  <a:gd name="T34" fmla="*/ 42862 w 27"/>
                  <a:gd name="T35" fmla="*/ 20638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4"/>
                  <a:gd name="T56" fmla="*/ 27 w 27"/>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4" extrusionOk="0">
                    <a:moveTo>
                      <a:pt x="27" y="13"/>
                    </a:moveTo>
                    <a:lnTo>
                      <a:pt x="0" y="13"/>
                    </a:lnTo>
                    <a:lnTo>
                      <a:pt x="0" y="10"/>
                    </a:lnTo>
                    <a:lnTo>
                      <a:pt x="0" y="7"/>
                    </a:lnTo>
                    <a:lnTo>
                      <a:pt x="3" y="7"/>
                    </a:lnTo>
                    <a:lnTo>
                      <a:pt x="3" y="3"/>
                    </a:lnTo>
                    <a:lnTo>
                      <a:pt x="7" y="0"/>
                    </a:lnTo>
                    <a:lnTo>
                      <a:pt x="10" y="0"/>
                    </a:lnTo>
                    <a:lnTo>
                      <a:pt x="13" y="0"/>
                    </a:lnTo>
                    <a:lnTo>
                      <a:pt x="17" y="0"/>
                    </a:lnTo>
                    <a:lnTo>
                      <a:pt x="20" y="0"/>
                    </a:lnTo>
                    <a:lnTo>
                      <a:pt x="24" y="3"/>
                    </a:lnTo>
                    <a:lnTo>
                      <a:pt x="24" y="7"/>
                    </a:lnTo>
                    <a:lnTo>
                      <a:pt x="27" y="7"/>
                    </a:lnTo>
                    <a:lnTo>
                      <a:pt x="27" y="10"/>
                    </a:lnTo>
                    <a:lnTo>
                      <a:pt x="27" y="1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56" name="Shape 1767"/>
              <p:cNvSpPr>
                <a:spLocks/>
              </p:cNvSpPr>
              <p:nvPr/>
            </p:nvSpPr>
            <p:spPr bwMode="auto">
              <a:xfrm>
                <a:off x="4454525" y="4714875"/>
                <a:ext cx="42862" cy="52386"/>
              </a:xfrm>
              <a:custGeom>
                <a:avLst/>
                <a:gdLst>
                  <a:gd name="T0" fmla="*/ 42862 w 27"/>
                  <a:gd name="T1" fmla="*/ 20637 h 33"/>
                  <a:gd name="T2" fmla="*/ 0 w 27"/>
                  <a:gd name="T3" fmla="*/ 20637 h 33"/>
                  <a:gd name="T4" fmla="*/ 0 w 27"/>
                  <a:gd name="T5" fmla="*/ 15875 h 33"/>
                  <a:gd name="T6" fmla="*/ 0 w 27"/>
                  <a:gd name="T7" fmla="*/ 9525 h 33"/>
                  <a:gd name="T8" fmla="*/ 4762 w 27"/>
                  <a:gd name="T9" fmla="*/ 9525 h 33"/>
                  <a:gd name="T10" fmla="*/ 4762 w 27"/>
                  <a:gd name="T11" fmla="*/ 4762 h 33"/>
                  <a:gd name="T12" fmla="*/ 11112 w 27"/>
                  <a:gd name="T13" fmla="*/ 0 h 33"/>
                  <a:gd name="T14" fmla="*/ 11112 w 27"/>
                  <a:gd name="T15" fmla="*/ 0 h 33"/>
                  <a:gd name="T16" fmla="*/ 15875 w 27"/>
                  <a:gd name="T17" fmla="*/ 0 h 33"/>
                  <a:gd name="T18" fmla="*/ 20637 w 27"/>
                  <a:gd name="T19" fmla="*/ 0 h 33"/>
                  <a:gd name="T20" fmla="*/ 26987 w 27"/>
                  <a:gd name="T21" fmla="*/ 0 h 33"/>
                  <a:gd name="T22" fmla="*/ 31750 w 27"/>
                  <a:gd name="T23" fmla="*/ 0 h 33"/>
                  <a:gd name="T24" fmla="*/ 31750 w 27"/>
                  <a:gd name="T25" fmla="*/ 0 h 33"/>
                  <a:gd name="T26" fmla="*/ 38100 w 27"/>
                  <a:gd name="T27" fmla="*/ 4762 h 33"/>
                  <a:gd name="T28" fmla="*/ 38100 w 27"/>
                  <a:gd name="T29" fmla="*/ 9525 h 33"/>
                  <a:gd name="T30" fmla="*/ 42862 w 27"/>
                  <a:gd name="T31" fmla="*/ 9525 h 33"/>
                  <a:gd name="T32" fmla="*/ 42862 w 27"/>
                  <a:gd name="T33" fmla="*/ 15875 h 33"/>
                  <a:gd name="T34" fmla="*/ 42862 w 27"/>
                  <a:gd name="T35" fmla="*/ 20637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3"/>
                  <a:gd name="T56" fmla="*/ 27 w 27"/>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3" extrusionOk="0">
                    <a:moveTo>
                      <a:pt x="27" y="13"/>
                    </a:moveTo>
                    <a:lnTo>
                      <a:pt x="0" y="13"/>
                    </a:lnTo>
                    <a:lnTo>
                      <a:pt x="0" y="10"/>
                    </a:lnTo>
                    <a:lnTo>
                      <a:pt x="0" y="6"/>
                    </a:lnTo>
                    <a:lnTo>
                      <a:pt x="3" y="6"/>
                    </a:lnTo>
                    <a:lnTo>
                      <a:pt x="3" y="3"/>
                    </a:lnTo>
                    <a:lnTo>
                      <a:pt x="7" y="0"/>
                    </a:lnTo>
                    <a:lnTo>
                      <a:pt x="10" y="0"/>
                    </a:lnTo>
                    <a:lnTo>
                      <a:pt x="13" y="0"/>
                    </a:lnTo>
                    <a:lnTo>
                      <a:pt x="17" y="0"/>
                    </a:lnTo>
                    <a:lnTo>
                      <a:pt x="20" y="0"/>
                    </a:lnTo>
                    <a:lnTo>
                      <a:pt x="24" y="3"/>
                    </a:lnTo>
                    <a:lnTo>
                      <a:pt x="24" y="6"/>
                    </a:lnTo>
                    <a:lnTo>
                      <a:pt x="27" y="6"/>
                    </a:lnTo>
                    <a:lnTo>
                      <a:pt x="27" y="10"/>
                    </a:lnTo>
                    <a:lnTo>
                      <a:pt x="27" y="1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57" name="Shape 1768"/>
              <p:cNvSpPr>
                <a:spLocks/>
              </p:cNvSpPr>
              <p:nvPr/>
            </p:nvSpPr>
            <p:spPr bwMode="auto">
              <a:xfrm>
                <a:off x="4454525" y="4724400"/>
                <a:ext cx="42862" cy="58736"/>
              </a:xfrm>
              <a:custGeom>
                <a:avLst/>
                <a:gdLst>
                  <a:gd name="T0" fmla="*/ 42862 w 27"/>
                  <a:gd name="T1" fmla="*/ 22224 h 37"/>
                  <a:gd name="T2" fmla="*/ 0 w 27"/>
                  <a:gd name="T3" fmla="*/ 22224 h 37"/>
                  <a:gd name="T4" fmla="*/ 0 w 27"/>
                  <a:gd name="T5" fmla="*/ 15875 h 37"/>
                  <a:gd name="T6" fmla="*/ 0 w 27"/>
                  <a:gd name="T7" fmla="*/ 15875 h 37"/>
                  <a:gd name="T8" fmla="*/ 4762 w 27"/>
                  <a:gd name="T9" fmla="*/ 11112 h 37"/>
                  <a:gd name="T10" fmla="*/ 4762 w 27"/>
                  <a:gd name="T11" fmla="*/ 6350 h 37"/>
                  <a:gd name="T12" fmla="*/ 11112 w 27"/>
                  <a:gd name="T13" fmla="*/ 6350 h 37"/>
                  <a:gd name="T14" fmla="*/ 11112 w 27"/>
                  <a:gd name="T15" fmla="*/ 0 h 37"/>
                  <a:gd name="T16" fmla="*/ 15875 w 27"/>
                  <a:gd name="T17" fmla="*/ 0 h 37"/>
                  <a:gd name="T18" fmla="*/ 20637 w 27"/>
                  <a:gd name="T19" fmla="*/ 0 h 37"/>
                  <a:gd name="T20" fmla="*/ 26987 w 27"/>
                  <a:gd name="T21" fmla="*/ 0 h 37"/>
                  <a:gd name="T22" fmla="*/ 31750 w 27"/>
                  <a:gd name="T23" fmla="*/ 0 h 37"/>
                  <a:gd name="T24" fmla="*/ 31750 w 27"/>
                  <a:gd name="T25" fmla="*/ 6350 h 37"/>
                  <a:gd name="T26" fmla="*/ 38100 w 27"/>
                  <a:gd name="T27" fmla="*/ 6350 h 37"/>
                  <a:gd name="T28" fmla="*/ 38100 w 27"/>
                  <a:gd name="T29" fmla="*/ 11112 h 37"/>
                  <a:gd name="T30" fmla="*/ 42862 w 27"/>
                  <a:gd name="T31" fmla="*/ 15875 h 37"/>
                  <a:gd name="T32" fmla="*/ 42862 w 27"/>
                  <a:gd name="T33" fmla="*/ 15875 h 37"/>
                  <a:gd name="T34" fmla="*/ 42862 w 27"/>
                  <a:gd name="T35" fmla="*/ 22224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7"/>
                  <a:gd name="T56" fmla="*/ 27 w 27"/>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7" extrusionOk="0">
                    <a:moveTo>
                      <a:pt x="27" y="14"/>
                    </a:moveTo>
                    <a:lnTo>
                      <a:pt x="0" y="14"/>
                    </a:lnTo>
                    <a:lnTo>
                      <a:pt x="0" y="10"/>
                    </a:lnTo>
                    <a:lnTo>
                      <a:pt x="3" y="7"/>
                    </a:lnTo>
                    <a:lnTo>
                      <a:pt x="3" y="4"/>
                    </a:lnTo>
                    <a:lnTo>
                      <a:pt x="7" y="4"/>
                    </a:lnTo>
                    <a:lnTo>
                      <a:pt x="7" y="0"/>
                    </a:lnTo>
                    <a:lnTo>
                      <a:pt x="10" y="0"/>
                    </a:lnTo>
                    <a:lnTo>
                      <a:pt x="13" y="0"/>
                    </a:lnTo>
                    <a:lnTo>
                      <a:pt x="17" y="0"/>
                    </a:lnTo>
                    <a:lnTo>
                      <a:pt x="20" y="0"/>
                    </a:lnTo>
                    <a:lnTo>
                      <a:pt x="20" y="4"/>
                    </a:lnTo>
                    <a:lnTo>
                      <a:pt x="24" y="4"/>
                    </a:lnTo>
                    <a:lnTo>
                      <a:pt x="24" y="7"/>
                    </a:lnTo>
                    <a:lnTo>
                      <a:pt x="27" y="10"/>
                    </a:lnTo>
                    <a:lnTo>
                      <a:pt x="27" y="1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58" name="Shape 1769"/>
              <p:cNvSpPr>
                <a:spLocks/>
              </p:cNvSpPr>
              <p:nvPr/>
            </p:nvSpPr>
            <p:spPr bwMode="auto">
              <a:xfrm>
                <a:off x="4454525" y="4735512"/>
                <a:ext cx="42862" cy="58736"/>
              </a:xfrm>
              <a:custGeom>
                <a:avLst/>
                <a:gdLst>
                  <a:gd name="T0" fmla="*/ 42862 w 27"/>
                  <a:gd name="T1" fmla="*/ 22224 h 37"/>
                  <a:gd name="T2" fmla="*/ 0 w 27"/>
                  <a:gd name="T3" fmla="*/ 22224 h 37"/>
                  <a:gd name="T4" fmla="*/ 0 w 27"/>
                  <a:gd name="T5" fmla="*/ 22224 h 37"/>
                  <a:gd name="T6" fmla="*/ 0 w 27"/>
                  <a:gd name="T7" fmla="*/ 15875 h 37"/>
                  <a:gd name="T8" fmla="*/ 4762 w 27"/>
                  <a:gd name="T9" fmla="*/ 11112 h 37"/>
                  <a:gd name="T10" fmla="*/ 4762 w 27"/>
                  <a:gd name="T11" fmla="*/ 4762 h 37"/>
                  <a:gd name="T12" fmla="*/ 11112 w 27"/>
                  <a:gd name="T13" fmla="*/ 4762 h 37"/>
                  <a:gd name="T14" fmla="*/ 11112 w 27"/>
                  <a:gd name="T15" fmla="*/ 4762 h 37"/>
                  <a:gd name="T16" fmla="*/ 15875 w 27"/>
                  <a:gd name="T17" fmla="*/ 0 h 37"/>
                  <a:gd name="T18" fmla="*/ 20637 w 27"/>
                  <a:gd name="T19" fmla="*/ 0 h 37"/>
                  <a:gd name="T20" fmla="*/ 26987 w 27"/>
                  <a:gd name="T21" fmla="*/ 0 h 37"/>
                  <a:gd name="T22" fmla="*/ 31750 w 27"/>
                  <a:gd name="T23" fmla="*/ 4762 h 37"/>
                  <a:gd name="T24" fmla="*/ 31750 w 27"/>
                  <a:gd name="T25" fmla="*/ 4762 h 37"/>
                  <a:gd name="T26" fmla="*/ 38100 w 27"/>
                  <a:gd name="T27" fmla="*/ 4762 h 37"/>
                  <a:gd name="T28" fmla="*/ 38100 w 27"/>
                  <a:gd name="T29" fmla="*/ 11112 h 37"/>
                  <a:gd name="T30" fmla="*/ 42862 w 27"/>
                  <a:gd name="T31" fmla="*/ 15875 h 37"/>
                  <a:gd name="T32" fmla="*/ 42862 w 27"/>
                  <a:gd name="T33" fmla="*/ 22224 h 37"/>
                  <a:gd name="T34" fmla="*/ 42862 w 27"/>
                  <a:gd name="T35" fmla="*/ 22224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7"/>
                  <a:gd name="T56" fmla="*/ 27 w 27"/>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7" extrusionOk="0">
                    <a:moveTo>
                      <a:pt x="27" y="14"/>
                    </a:moveTo>
                    <a:lnTo>
                      <a:pt x="0" y="14"/>
                    </a:lnTo>
                    <a:lnTo>
                      <a:pt x="0" y="10"/>
                    </a:lnTo>
                    <a:lnTo>
                      <a:pt x="3" y="7"/>
                    </a:lnTo>
                    <a:lnTo>
                      <a:pt x="3" y="3"/>
                    </a:lnTo>
                    <a:lnTo>
                      <a:pt x="7" y="3"/>
                    </a:lnTo>
                    <a:lnTo>
                      <a:pt x="10" y="0"/>
                    </a:lnTo>
                    <a:lnTo>
                      <a:pt x="13" y="0"/>
                    </a:lnTo>
                    <a:lnTo>
                      <a:pt x="17" y="0"/>
                    </a:lnTo>
                    <a:lnTo>
                      <a:pt x="20" y="3"/>
                    </a:lnTo>
                    <a:lnTo>
                      <a:pt x="24" y="3"/>
                    </a:lnTo>
                    <a:lnTo>
                      <a:pt x="24" y="7"/>
                    </a:lnTo>
                    <a:lnTo>
                      <a:pt x="27" y="10"/>
                    </a:lnTo>
                    <a:lnTo>
                      <a:pt x="27" y="1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59" name="Shape 1770"/>
              <p:cNvSpPr>
                <a:spLocks/>
              </p:cNvSpPr>
              <p:nvPr/>
            </p:nvSpPr>
            <p:spPr bwMode="auto">
              <a:xfrm>
                <a:off x="4454525" y="4746625"/>
                <a:ext cx="42862" cy="52386"/>
              </a:xfrm>
              <a:custGeom>
                <a:avLst/>
                <a:gdLst>
                  <a:gd name="T0" fmla="*/ 42862 w 27"/>
                  <a:gd name="T1" fmla="*/ 26987 h 33"/>
                  <a:gd name="T2" fmla="*/ 0 w 27"/>
                  <a:gd name="T3" fmla="*/ 26987 h 33"/>
                  <a:gd name="T4" fmla="*/ 0 w 27"/>
                  <a:gd name="T5" fmla="*/ 20637 h 33"/>
                  <a:gd name="T6" fmla="*/ 0 w 27"/>
                  <a:gd name="T7" fmla="*/ 15875 h 33"/>
                  <a:gd name="T8" fmla="*/ 4762 w 27"/>
                  <a:gd name="T9" fmla="*/ 11112 h 33"/>
                  <a:gd name="T10" fmla="*/ 4762 w 27"/>
                  <a:gd name="T11" fmla="*/ 11112 h 33"/>
                  <a:gd name="T12" fmla="*/ 11112 w 27"/>
                  <a:gd name="T13" fmla="*/ 4762 h 33"/>
                  <a:gd name="T14" fmla="*/ 11112 w 27"/>
                  <a:gd name="T15" fmla="*/ 4762 h 33"/>
                  <a:gd name="T16" fmla="*/ 15875 w 27"/>
                  <a:gd name="T17" fmla="*/ 0 h 33"/>
                  <a:gd name="T18" fmla="*/ 20637 w 27"/>
                  <a:gd name="T19" fmla="*/ 0 h 33"/>
                  <a:gd name="T20" fmla="*/ 26987 w 27"/>
                  <a:gd name="T21" fmla="*/ 0 h 33"/>
                  <a:gd name="T22" fmla="*/ 31750 w 27"/>
                  <a:gd name="T23" fmla="*/ 4762 h 33"/>
                  <a:gd name="T24" fmla="*/ 31750 w 27"/>
                  <a:gd name="T25" fmla="*/ 4762 h 33"/>
                  <a:gd name="T26" fmla="*/ 38100 w 27"/>
                  <a:gd name="T27" fmla="*/ 11112 h 33"/>
                  <a:gd name="T28" fmla="*/ 38100 w 27"/>
                  <a:gd name="T29" fmla="*/ 11112 h 33"/>
                  <a:gd name="T30" fmla="*/ 42862 w 27"/>
                  <a:gd name="T31" fmla="*/ 15875 h 33"/>
                  <a:gd name="T32" fmla="*/ 42862 w 27"/>
                  <a:gd name="T33" fmla="*/ 20637 h 33"/>
                  <a:gd name="T34" fmla="*/ 42862 w 27"/>
                  <a:gd name="T35" fmla="*/ 26987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3"/>
                  <a:gd name="T56" fmla="*/ 27 w 27"/>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3" extrusionOk="0">
                    <a:moveTo>
                      <a:pt x="27" y="17"/>
                    </a:moveTo>
                    <a:lnTo>
                      <a:pt x="0" y="17"/>
                    </a:lnTo>
                    <a:lnTo>
                      <a:pt x="0" y="13"/>
                    </a:lnTo>
                    <a:lnTo>
                      <a:pt x="0" y="10"/>
                    </a:lnTo>
                    <a:lnTo>
                      <a:pt x="3" y="7"/>
                    </a:lnTo>
                    <a:lnTo>
                      <a:pt x="7" y="3"/>
                    </a:lnTo>
                    <a:lnTo>
                      <a:pt x="10" y="0"/>
                    </a:lnTo>
                    <a:lnTo>
                      <a:pt x="13" y="0"/>
                    </a:lnTo>
                    <a:lnTo>
                      <a:pt x="17" y="0"/>
                    </a:lnTo>
                    <a:lnTo>
                      <a:pt x="20" y="3"/>
                    </a:lnTo>
                    <a:lnTo>
                      <a:pt x="24" y="7"/>
                    </a:lnTo>
                    <a:lnTo>
                      <a:pt x="27" y="10"/>
                    </a:lnTo>
                    <a:lnTo>
                      <a:pt x="27" y="13"/>
                    </a:lnTo>
                    <a:lnTo>
                      <a:pt x="27" y="1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60" name="Shape 1771"/>
              <p:cNvSpPr>
                <a:spLocks/>
              </p:cNvSpPr>
              <p:nvPr/>
            </p:nvSpPr>
            <p:spPr bwMode="auto">
              <a:xfrm>
                <a:off x="4454525" y="4757737"/>
                <a:ext cx="42862" cy="58736"/>
              </a:xfrm>
              <a:custGeom>
                <a:avLst/>
                <a:gdLst>
                  <a:gd name="T0" fmla="*/ 42862 w 27"/>
                  <a:gd name="T1" fmla="*/ 20637 h 37"/>
                  <a:gd name="T2" fmla="*/ 0 w 27"/>
                  <a:gd name="T3" fmla="*/ 20637 h 37"/>
                  <a:gd name="T4" fmla="*/ 0 w 27"/>
                  <a:gd name="T5" fmla="*/ 15875 h 37"/>
                  <a:gd name="T6" fmla="*/ 0 w 27"/>
                  <a:gd name="T7" fmla="*/ 15875 h 37"/>
                  <a:gd name="T8" fmla="*/ 4762 w 27"/>
                  <a:gd name="T9" fmla="*/ 9525 h 37"/>
                  <a:gd name="T10" fmla="*/ 4762 w 27"/>
                  <a:gd name="T11" fmla="*/ 4762 h 37"/>
                  <a:gd name="T12" fmla="*/ 11112 w 27"/>
                  <a:gd name="T13" fmla="*/ 4762 h 37"/>
                  <a:gd name="T14" fmla="*/ 11112 w 27"/>
                  <a:gd name="T15" fmla="*/ 0 h 37"/>
                  <a:gd name="T16" fmla="*/ 15875 w 27"/>
                  <a:gd name="T17" fmla="*/ 0 h 37"/>
                  <a:gd name="T18" fmla="*/ 20637 w 27"/>
                  <a:gd name="T19" fmla="*/ 0 h 37"/>
                  <a:gd name="T20" fmla="*/ 26987 w 27"/>
                  <a:gd name="T21" fmla="*/ 0 h 37"/>
                  <a:gd name="T22" fmla="*/ 31750 w 27"/>
                  <a:gd name="T23" fmla="*/ 0 h 37"/>
                  <a:gd name="T24" fmla="*/ 31750 w 27"/>
                  <a:gd name="T25" fmla="*/ 4762 h 37"/>
                  <a:gd name="T26" fmla="*/ 38100 w 27"/>
                  <a:gd name="T27" fmla="*/ 4762 h 37"/>
                  <a:gd name="T28" fmla="*/ 38100 w 27"/>
                  <a:gd name="T29" fmla="*/ 9525 h 37"/>
                  <a:gd name="T30" fmla="*/ 42862 w 27"/>
                  <a:gd name="T31" fmla="*/ 15875 h 37"/>
                  <a:gd name="T32" fmla="*/ 42862 w 27"/>
                  <a:gd name="T33" fmla="*/ 15875 h 37"/>
                  <a:gd name="T34" fmla="*/ 42862 w 27"/>
                  <a:gd name="T35" fmla="*/ 20637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7"/>
                  <a:gd name="T56" fmla="*/ 27 w 27"/>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7" extrusionOk="0">
                    <a:moveTo>
                      <a:pt x="27" y="13"/>
                    </a:moveTo>
                    <a:lnTo>
                      <a:pt x="0" y="13"/>
                    </a:lnTo>
                    <a:lnTo>
                      <a:pt x="0" y="10"/>
                    </a:lnTo>
                    <a:lnTo>
                      <a:pt x="3" y="6"/>
                    </a:lnTo>
                    <a:lnTo>
                      <a:pt x="3" y="3"/>
                    </a:lnTo>
                    <a:lnTo>
                      <a:pt x="7" y="3"/>
                    </a:lnTo>
                    <a:lnTo>
                      <a:pt x="7" y="0"/>
                    </a:lnTo>
                    <a:lnTo>
                      <a:pt x="10" y="0"/>
                    </a:lnTo>
                    <a:lnTo>
                      <a:pt x="13" y="0"/>
                    </a:lnTo>
                    <a:lnTo>
                      <a:pt x="17" y="0"/>
                    </a:lnTo>
                    <a:lnTo>
                      <a:pt x="20" y="0"/>
                    </a:lnTo>
                    <a:lnTo>
                      <a:pt x="20" y="3"/>
                    </a:lnTo>
                    <a:lnTo>
                      <a:pt x="24" y="3"/>
                    </a:lnTo>
                    <a:lnTo>
                      <a:pt x="24" y="6"/>
                    </a:lnTo>
                    <a:lnTo>
                      <a:pt x="27" y="10"/>
                    </a:lnTo>
                    <a:lnTo>
                      <a:pt x="27" y="1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61" name="Shape 1772"/>
              <p:cNvSpPr>
                <a:spLocks/>
              </p:cNvSpPr>
              <p:nvPr/>
            </p:nvSpPr>
            <p:spPr bwMode="auto">
              <a:xfrm>
                <a:off x="4454525" y="4773612"/>
                <a:ext cx="42862" cy="52386"/>
              </a:xfrm>
              <a:custGeom>
                <a:avLst/>
                <a:gdLst>
                  <a:gd name="T0" fmla="*/ 42862 w 27"/>
                  <a:gd name="T1" fmla="*/ 20637 h 33"/>
                  <a:gd name="T2" fmla="*/ 0 w 27"/>
                  <a:gd name="T3" fmla="*/ 20637 h 33"/>
                  <a:gd name="T4" fmla="*/ 0 w 27"/>
                  <a:gd name="T5" fmla="*/ 15875 h 33"/>
                  <a:gd name="T6" fmla="*/ 0 w 27"/>
                  <a:gd name="T7" fmla="*/ 9525 h 33"/>
                  <a:gd name="T8" fmla="*/ 4762 w 27"/>
                  <a:gd name="T9" fmla="*/ 9525 h 33"/>
                  <a:gd name="T10" fmla="*/ 4762 w 27"/>
                  <a:gd name="T11" fmla="*/ 4762 h 33"/>
                  <a:gd name="T12" fmla="*/ 11112 w 27"/>
                  <a:gd name="T13" fmla="*/ 4762 h 33"/>
                  <a:gd name="T14" fmla="*/ 11112 w 27"/>
                  <a:gd name="T15" fmla="*/ 0 h 33"/>
                  <a:gd name="T16" fmla="*/ 15875 w 27"/>
                  <a:gd name="T17" fmla="*/ 0 h 33"/>
                  <a:gd name="T18" fmla="*/ 20637 w 27"/>
                  <a:gd name="T19" fmla="*/ 0 h 33"/>
                  <a:gd name="T20" fmla="*/ 26987 w 27"/>
                  <a:gd name="T21" fmla="*/ 0 h 33"/>
                  <a:gd name="T22" fmla="*/ 31750 w 27"/>
                  <a:gd name="T23" fmla="*/ 0 h 33"/>
                  <a:gd name="T24" fmla="*/ 31750 w 27"/>
                  <a:gd name="T25" fmla="*/ 4762 h 33"/>
                  <a:gd name="T26" fmla="*/ 38100 w 27"/>
                  <a:gd name="T27" fmla="*/ 4762 h 33"/>
                  <a:gd name="T28" fmla="*/ 38100 w 27"/>
                  <a:gd name="T29" fmla="*/ 9525 h 33"/>
                  <a:gd name="T30" fmla="*/ 42862 w 27"/>
                  <a:gd name="T31" fmla="*/ 9525 h 33"/>
                  <a:gd name="T32" fmla="*/ 42862 w 27"/>
                  <a:gd name="T33" fmla="*/ 15875 h 33"/>
                  <a:gd name="T34" fmla="*/ 42862 w 27"/>
                  <a:gd name="T35" fmla="*/ 20637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3"/>
                  <a:gd name="T56" fmla="*/ 27 w 27"/>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3" extrusionOk="0">
                    <a:moveTo>
                      <a:pt x="27" y="13"/>
                    </a:moveTo>
                    <a:lnTo>
                      <a:pt x="0" y="13"/>
                    </a:lnTo>
                    <a:lnTo>
                      <a:pt x="0" y="10"/>
                    </a:lnTo>
                    <a:lnTo>
                      <a:pt x="0" y="6"/>
                    </a:lnTo>
                    <a:lnTo>
                      <a:pt x="3" y="6"/>
                    </a:lnTo>
                    <a:lnTo>
                      <a:pt x="3" y="3"/>
                    </a:lnTo>
                    <a:lnTo>
                      <a:pt x="7" y="3"/>
                    </a:lnTo>
                    <a:lnTo>
                      <a:pt x="7" y="0"/>
                    </a:lnTo>
                    <a:lnTo>
                      <a:pt x="10" y="0"/>
                    </a:lnTo>
                    <a:lnTo>
                      <a:pt x="13" y="0"/>
                    </a:lnTo>
                    <a:lnTo>
                      <a:pt x="17" y="0"/>
                    </a:lnTo>
                    <a:lnTo>
                      <a:pt x="20" y="0"/>
                    </a:lnTo>
                    <a:lnTo>
                      <a:pt x="20" y="3"/>
                    </a:lnTo>
                    <a:lnTo>
                      <a:pt x="24" y="3"/>
                    </a:lnTo>
                    <a:lnTo>
                      <a:pt x="24" y="6"/>
                    </a:lnTo>
                    <a:lnTo>
                      <a:pt x="27" y="6"/>
                    </a:lnTo>
                    <a:lnTo>
                      <a:pt x="27" y="10"/>
                    </a:lnTo>
                    <a:lnTo>
                      <a:pt x="27" y="1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62" name="Shape 1773"/>
              <p:cNvSpPr>
                <a:spLocks/>
              </p:cNvSpPr>
              <p:nvPr/>
            </p:nvSpPr>
            <p:spPr bwMode="auto">
              <a:xfrm>
                <a:off x="4454525" y="4783137"/>
                <a:ext cx="42862" cy="53975"/>
              </a:xfrm>
              <a:custGeom>
                <a:avLst/>
                <a:gdLst>
                  <a:gd name="T0" fmla="*/ 42862 w 27"/>
                  <a:gd name="T1" fmla="*/ 22225 h 34"/>
                  <a:gd name="T2" fmla="*/ 0 w 27"/>
                  <a:gd name="T3" fmla="*/ 22225 h 34"/>
                  <a:gd name="T4" fmla="*/ 0 w 27"/>
                  <a:gd name="T5" fmla="*/ 15875 h 34"/>
                  <a:gd name="T6" fmla="*/ 0 w 27"/>
                  <a:gd name="T7" fmla="*/ 11113 h 34"/>
                  <a:gd name="T8" fmla="*/ 4762 w 27"/>
                  <a:gd name="T9" fmla="*/ 11113 h 34"/>
                  <a:gd name="T10" fmla="*/ 4762 w 27"/>
                  <a:gd name="T11" fmla="*/ 6350 h 34"/>
                  <a:gd name="T12" fmla="*/ 11112 w 27"/>
                  <a:gd name="T13" fmla="*/ 6350 h 34"/>
                  <a:gd name="T14" fmla="*/ 11112 w 27"/>
                  <a:gd name="T15" fmla="*/ 0 h 34"/>
                  <a:gd name="T16" fmla="*/ 15875 w 27"/>
                  <a:gd name="T17" fmla="*/ 0 h 34"/>
                  <a:gd name="T18" fmla="*/ 20637 w 27"/>
                  <a:gd name="T19" fmla="*/ 0 h 34"/>
                  <a:gd name="T20" fmla="*/ 26987 w 27"/>
                  <a:gd name="T21" fmla="*/ 0 h 34"/>
                  <a:gd name="T22" fmla="*/ 31750 w 27"/>
                  <a:gd name="T23" fmla="*/ 0 h 34"/>
                  <a:gd name="T24" fmla="*/ 31750 w 27"/>
                  <a:gd name="T25" fmla="*/ 6350 h 34"/>
                  <a:gd name="T26" fmla="*/ 38100 w 27"/>
                  <a:gd name="T27" fmla="*/ 6350 h 34"/>
                  <a:gd name="T28" fmla="*/ 38100 w 27"/>
                  <a:gd name="T29" fmla="*/ 11113 h 34"/>
                  <a:gd name="T30" fmla="*/ 42862 w 27"/>
                  <a:gd name="T31" fmla="*/ 11113 h 34"/>
                  <a:gd name="T32" fmla="*/ 42862 w 27"/>
                  <a:gd name="T33" fmla="*/ 15875 h 34"/>
                  <a:gd name="T34" fmla="*/ 42862 w 27"/>
                  <a:gd name="T35" fmla="*/ 22225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4"/>
                  <a:gd name="T56" fmla="*/ 27 w 27"/>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4" extrusionOk="0">
                    <a:moveTo>
                      <a:pt x="27" y="14"/>
                    </a:moveTo>
                    <a:lnTo>
                      <a:pt x="0" y="14"/>
                    </a:lnTo>
                    <a:lnTo>
                      <a:pt x="0" y="10"/>
                    </a:lnTo>
                    <a:lnTo>
                      <a:pt x="0" y="7"/>
                    </a:lnTo>
                    <a:lnTo>
                      <a:pt x="3" y="7"/>
                    </a:lnTo>
                    <a:lnTo>
                      <a:pt x="3" y="4"/>
                    </a:lnTo>
                    <a:lnTo>
                      <a:pt x="7" y="4"/>
                    </a:lnTo>
                    <a:lnTo>
                      <a:pt x="7" y="0"/>
                    </a:lnTo>
                    <a:lnTo>
                      <a:pt x="10" y="0"/>
                    </a:lnTo>
                    <a:lnTo>
                      <a:pt x="13" y="0"/>
                    </a:lnTo>
                    <a:lnTo>
                      <a:pt x="17" y="0"/>
                    </a:lnTo>
                    <a:lnTo>
                      <a:pt x="20" y="0"/>
                    </a:lnTo>
                    <a:lnTo>
                      <a:pt x="20" y="4"/>
                    </a:lnTo>
                    <a:lnTo>
                      <a:pt x="24" y="4"/>
                    </a:lnTo>
                    <a:lnTo>
                      <a:pt x="24" y="7"/>
                    </a:lnTo>
                    <a:lnTo>
                      <a:pt x="27" y="7"/>
                    </a:lnTo>
                    <a:lnTo>
                      <a:pt x="27" y="10"/>
                    </a:lnTo>
                    <a:lnTo>
                      <a:pt x="27" y="1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63" name="Shape 1774"/>
              <p:cNvSpPr>
                <a:spLocks/>
              </p:cNvSpPr>
              <p:nvPr/>
            </p:nvSpPr>
            <p:spPr bwMode="auto">
              <a:xfrm>
                <a:off x="4454525" y="4794250"/>
                <a:ext cx="42862" cy="58736"/>
              </a:xfrm>
              <a:custGeom>
                <a:avLst/>
                <a:gdLst>
                  <a:gd name="T0" fmla="*/ 42862 w 27"/>
                  <a:gd name="T1" fmla="*/ 22224 h 37"/>
                  <a:gd name="T2" fmla="*/ 0 w 27"/>
                  <a:gd name="T3" fmla="*/ 22224 h 37"/>
                  <a:gd name="T4" fmla="*/ 0 w 27"/>
                  <a:gd name="T5" fmla="*/ 15875 h 37"/>
                  <a:gd name="T6" fmla="*/ 0 w 27"/>
                  <a:gd name="T7" fmla="*/ 11112 h 37"/>
                  <a:gd name="T8" fmla="*/ 4762 w 27"/>
                  <a:gd name="T9" fmla="*/ 11112 h 37"/>
                  <a:gd name="T10" fmla="*/ 4762 w 27"/>
                  <a:gd name="T11" fmla="*/ 4762 h 37"/>
                  <a:gd name="T12" fmla="*/ 11112 w 27"/>
                  <a:gd name="T13" fmla="*/ 0 h 37"/>
                  <a:gd name="T14" fmla="*/ 11112 w 27"/>
                  <a:gd name="T15" fmla="*/ 0 h 37"/>
                  <a:gd name="T16" fmla="*/ 15875 w 27"/>
                  <a:gd name="T17" fmla="*/ 0 h 37"/>
                  <a:gd name="T18" fmla="*/ 20637 w 27"/>
                  <a:gd name="T19" fmla="*/ 0 h 37"/>
                  <a:gd name="T20" fmla="*/ 26987 w 27"/>
                  <a:gd name="T21" fmla="*/ 0 h 37"/>
                  <a:gd name="T22" fmla="*/ 31750 w 27"/>
                  <a:gd name="T23" fmla="*/ 0 h 37"/>
                  <a:gd name="T24" fmla="*/ 31750 w 27"/>
                  <a:gd name="T25" fmla="*/ 0 h 37"/>
                  <a:gd name="T26" fmla="*/ 38100 w 27"/>
                  <a:gd name="T27" fmla="*/ 4762 h 37"/>
                  <a:gd name="T28" fmla="*/ 38100 w 27"/>
                  <a:gd name="T29" fmla="*/ 11112 h 37"/>
                  <a:gd name="T30" fmla="*/ 42862 w 27"/>
                  <a:gd name="T31" fmla="*/ 11112 h 37"/>
                  <a:gd name="T32" fmla="*/ 42862 w 27"/>
                  <a:gd name="T33" fmla="*/ 15875 h 37"/>
                  <a:gd name="T34" fmla="*/ 42862 w 27"/>
                  <a:gd name="T35" fmla="*/ 22224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7"/>
                  <a:gd name="T56" fmla="*/ 27 w 27"/>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7" extrusionOk="0">
                    <a:moveTo>
                      <a:pt x="27" y="14"/>
                    </a:moveTo>
                    <a:lnTo>
                      <a:pt x="0" y="14"/>
                    </a:lnTo>
                    <a:lnTo>
                      <a:pt x="0" y="10"/>
                    </a:lnTo>
                    <a:lnTo>
                      <a:pt x="0" y="7"/>
                    </a:lnTo>
                    <a:lnTo>
                      <a:pt x="3" y="7"/>
                    </a:lnTo>
                    <a:lnTo>
                      <a:pt x="3" y="3"/>
                    </a:lnTo>
                    <a:lnTo>
                      <a:pt x="7" y="0"/>
                    </a:lnTo>
                    <a:lnTo>
                      <a:pt x="10" y="0"/>
                    </a:lnTo>
                    <a:lnTo>
                      <a:pt x="13" y="0"/>
                    </a:lnTo>
                    <a:lnTo>
                      <a:pt x="17" y="0"/>
                    </a:lnTo>
                    <a:lnTo>
                      <a:pt x="20" y="0"/>
                    </a:lnTo>
                    <a:lnTo>
                      <a:pt x="24" y="3"/>
                    </a:lnTo>
                    <a:lnTo>
                      <a:pt x="24" y="7"/>
                    </a:lnTo>
                    <a:lnTo>
                      <a:pt x="27" y="7"/>
                    </a:lnTo>
                    <a:lnTo>
                      <a:pt x="27" y="10"/>
                    </a:lnTo>
                    <a:lnTo>
                      <a:pt x="27" y="1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64" name="Shape 1775"/>
              <p:cNvSpPr>
                <a:spLocks/>
              </p:cNvSpPr>
              <p:nvPr/>
            </p:nvSpPr>
            <p:spPr bwMode="auto">
              <a:xfrm>
                <a:off x="4454525" y="4805362"/>
                <a:ext cx="42862" cy="58736"/>
              </a:xfrm>
              <a:custGeom>
                <a:avLst/>
                <a:gdLst>
                  <a:gd name="T0" fmla="*/ 42862 w 27"/>
                  <a:gd name="T1" fmla="*/ 26987 h 37"/>
                  <a:gd name="T2" fmla="*/ 0 w 27"/>
                  <a:gd name="T3" fmla="*/ 26987 h 37"/>
                  <a:gd name="T4" fmla="*/ 0 w 27"/>
                  <a:gd name="T5" fmla="*/ 20637 h 37"/>
                  <a:gd name="T6" fmla="*/ 0 w 27"/>
                  <a:gd name="T7" fmla="*/ 15875 h 37"/>
                  <a:gd name="T8" fmla="*/ 4762 w 27"/>
                  <a:gd name="T9" fmla="*/ 11112 h 37"/>
                  <a:gd name="T10" fmla="*/ 4762 w 27"/>
                  <a:gd name="T11" fmla="*/ 11112 h 37"/>
                  <a:gd name="T12" fmla="*/ 11112 w 27"/>
                  <a:gd name="T13" fmla="*/ 4762 h 37"/>
                  <a:gd name="T14" fmla="*/ 11112 w 27"/>
                  <a:gd name="T15" fmla="*/ 4762 h 37"/>
                  <a:gd name="T16" fmla="*/ 15875 w 27"/>
                  <a:gd name="T17" fmla="*/ 4762 h 37"/>
                  <a:gd name="T18" fmla="*/ 20637 w 27"/>
                  <a:gd name="T19" fmla="*/ 0 h 37"/>
                  <a:gd name="T20" fmla="*/ 26987 w 27"/>
                  <a:gd name="T21" fmla="*/ 4762 h 37"/>
                  <a:gd name="T22" fmla="*/ 31750 w 27"/>
                  <a:gd name="T23" fmla="*/ 4762 h 37"/>
                  <a:gd name="T24" fmla="*/ 31750 w 27"/>
                  <a:gd name="T25" fmla="*/ 4762 h 37"/>
                  <a:gd name="T26" fmla="*/ 38100 w 27"/>
                  <a:gd name="T27" fmla="*/ 11112 h 37"/>
                  <a:gd name="T28" fmla="*/ 38100 w 27"/>
                  <a:gd name="T29" fmla="*/ 11112 h 37"/>
                  <a:gd name="T30" fmla="*/ 42862 w 27"/>
                  <a:gd name="T31" fmla="*/ 15875 h 37"/>
                  <a:gd name="T32" fmla="*/ 42862 w 27"/>
                  <a:gd name="T33" fmla="*/ 20637 h 37"/>
                  <a:gd name="T34" fmla="*/ 42862 w 27"/>
                  <a:gd name="T35" fmla="*/ 26987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7"/>
                  <a:gd name="T56" fmla="*/ 27 w 27"/>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7" extrusionOk="0">
                    <a:moveTo>
                      <a:pt x="27" y="17"/>
                    </a:moveTo>
                    <a:lnTo>
                      <a:pt x="0" y="17"/>
                    </a:lnTo>
                    <a:lnTo>
                      <a:pt x="0" y="13"/>
                    </a:lnTo>
                    <a:lnTo>
                      <a:pt x="0" y="10"/>
                    </a:lnTo>
                    <a:lnTo>
                      <a:pt x="3" y="7"/>
                    </a:lnTo>
                    <a:lnTo>
                      <a:pt x="7" y="3"/>
                    </a:lnTo>
                    <a:lnTo>
                      <a:pt x="10" y="3"/>
                    </a:lnTo>
                    <a:lnTo>
                      <a:pt x="13" y="0"/>
                    </a:lnTo>
                    <a:lnTo>
                      <a:pt x="17" y="3"/>
                    </a:lnTo>
                    <a:lnTo>
                      <a:pt x="20" y="3"/>
                    </a:lnTo>
                    <a:lnTo>
                      <a:pt x="24" y="7"/>
                    </a:lnTo>
                    <a:lnTo>
                      <a:pt x="27" y="10"/>
                    </a:lnTo>
                    <a:lnTo>
                      <a:pt x="27" y="13"/>
                    </a:lnTo>
                    <a:lnTo>
                      <a:pt x="27" y="1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65" name="Shape 1776"/>
              <p:cNvSpPr>
                <a:spLocks/>
              </p:cNvSpPr>
              <p:nvPr/>
            </p:nvSpPr>
            <p:spPr bwMode="auto">
              <a:xfrm>
                <a:off x="4454525" y="4821237"/>
                <a:ext cx="42862" cy="53975"/>
              </a:xfrm>
              <a:custGeom>
                <a:avLst/>
                <a:gdLst>
                  <a:gd name="T0" fmla="*/ 42862 w 27"/>
                  <a:gd name="T1" fmla="*/ 20638 h 34"/>
                  <a:gd name="T2" fmla="*/ 0 w 27"/>
                  <a:gd name="T3" fmla="*/ 20638 h 34"/>
                  <a:gd name="T4" fmla="*/ 0 w 27"/>
                  <a:gd name="T5" fmla="*/ 15875 h 34"/>
                  <a:gd name="T6" fmla="*/ 0 w 27"/>
                  <a:gd name="T7" fmla="*/ 11113 h 34"/>
                  <a:gd name="T8" fmla="*/ 4762 w 27"/>
                  <a:gd name="T9" fmla="*/ 4763 h 34"/>
                  <a:gd name="T10" fmla="*/ 4762 w 27"/>
                  <a:gd name="T11" fmla="*/ 4763 h 34"/>
                  <a:gd name="T12" fmla="*/ 11112 w 27"/>
                  <a:gd name="T13" fmla="*/ 0 h 34"/>
                  <a:gd name="T14" fmla="*/ 11112 w 27"/>
                  <a:gd name="T15" fmla="*/ 0 h 34"/>
                  <a:gd name="T16" fmla="*/ 15875 w 27"/>
                  <a:gd name="T17" fmla="*/ 0 h 34"/>
                  <a:gd name="T18" fmla="*/ 20637 w 27"/>
                  <a:gd name="T19" fmla="*/ 0 h 34"/>
                  <a:gd name="T20" fmla="*/ 26987 w 27"/>
                  <a:gd name="T21" fmla="*/ 0 h 34"/>
                  <a:gd name="T22" fmla="*/ 31750 w 27"/>
                  <a:gd name="T23" fmla="*/ 0 h 34"/>
                  <a:gd name="T24" fmla="*/ 31750 w 27"/>
                  <a:gd name="T25" fmla="*/ 0 h 34"/>
                  <a:gd name="T26" fmla="*/ 38100 w 27"/>
                  <a:gd name="T27" fmla="*/ 4763 h 34"/>
                  <a:gd name="T28" fmla="*/ 38100 w 27"/>
                  <a:gd name="T29" fmla="*/ 4763 h 34"/>
                  <a:gd name="T30" fmla="*/ 42862 w 27"/>
                  <a:gd name="T31" fmla="*/ 11113 h 34"/>
                  <a:gd name="T32" fmla="*/ 42862 w 27"/>
                  <a:gd name="T33" fmla="*/ 15875 h 34"/>
                  <a:gd name="T34" fmla="*/ 42862 w 27"/>
                  <a:gd name="T35" fmla="*/ 20638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4"/>
                  <a:gd name="T56" fmla="*/ 27 w 27"/>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4" extrusionOk="0">
                    <a:moveTo>
                      <a:pt x="27" y="13"/>
                    </a:moveTo>
                    <a:lnTo>
                      <a:pt x="0" y="13"/>
                    </a:lnTo>
                    <a:lnTo>
                      <a:pt x="0" y="10"/>
                    </a:lnTo>
                    <a:lnTo>
                      <a:pt x="0" y="7"/>
                    </a:lnTo>
                    <a:lnTo>
                      <a:pt x="3" y="3"/>
                    </a:lnTo>
                    <a:lnTo>
                      <a:pt x="7" y="0"/>
                    </a:lnTo>
                    <a:lnTo>
                      <a:pt x="10" y="0"/>
                    </a:lnTo>
                    <a:lnTo>
                      <a:pt x="13" y="0"/>
                    </a:lnTo>
                    <a:lnTo>
                      <a:pt x="17" y="0"/>
                    </a:lnTo>
                    <a:lnTo>
                      <a:pt x="20" y="0"/>
                    </a:lnTo>
                    <a:lnTo>
                      <a:pt x="24" y="3"/>
                    </a:lnTo>
                    <a:lnTo>
                      <a:pt x="27" y="7"/>
                    </a:lnTo>
                    <a:lnTo>
                      <a:pt x="27" y="10"/>
                    </a:lnTo>
                    <a:lnTo>
                      <a:pt x="27" y="1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66" name="Shape 1777"/>
              <p:cNvSpPr>
                <a:spLocks/>
              </p:cNvSpPr>
              <p:nvPr/>
            </p:nvSpPr>
            <p:spPr bwMode="auto">
              <a:xfrm>
                <a:off x="4454525" y="4826000"/>
                <a:ext cx="42862" cy="58736"/>
              </a:xfrm>
              <a:custGeom>
                <a:avLst/>
                <a:gdLst>
                  <a:gd name="T0" fmla="*/ 42862 w 27"/>
                  <a:gd name="T1" fmla="*/ 22224 h 37"/>
                  <a:gd name="T2" fmla="*/ 0 w 27"/>
                  <a:gd name="T3" fmla="*/ 22224 h 37"/>
                  <a:gd name="T4" fmla="*/ 0 w 27"/>
                  <a:gd name="T5" fmla="*/ 22224 h 37"/>
                  <a:gd name="T6" fmla="*/ 0 w 27"/>
                  <a:gd name="T7" fmla="*/ 15875 h 37"/>
                  <a:gd name="T8" fmla="*/ 4762 w 27"/>
                  <a:gd name="T9" fmla="*/ 11112 h 37"/>
                  <a:gd name="T10" fmla="*/ 4762 w 27"/>
                  <a:gd name="T11" fmla="*/ 11112 h 37"/>
                  <a:gd name="T12" fmla="*/ 11112 w 27"/>
                  <a:gd name="T13" fmla="*/ 6350 h 37"/>
                  <a:gd name="T14" fmla="*/ 11112 w 27"/>
                  <a:gd name="T15" fmla="*/ 6350 h 37"/>
                  <a:gd name="T16" fmla="*/ 15875 w 27"/>
                  <a:gd name="T17" fmla="*/ 0 h 37"/>
                  <a:gd name="T18" fmla="*/ 20637 w 27"/>
                  <a:gd name="T19" fmla="*/ 0 h 37"/>
                  <a:gd name="T20" fmla="*/ 26987 w 27"/>
                  <a:gd name="T21" fmla="*/ 0 h 37"/>
                  <a:gd name="T22" fmla="*/ 31750 w 27"/>
                  <a:gd name="T23" fmla="*/ 6350 h 37"/>
                  <a:gd name="T24" fmla="*/ 31750 w 27"/>
                  <a:gd name="T25" fmla="*/ 6350 h 37"/>
                  <a:gd name="T26" fmla="*/ 38100 w 27"/>
                  <a:gd name="T27" fmla="*/ 11112 h 37"/>
                  <a:gd name="T28" fmla="*/ 38100 w 27"/>
                  <a:gd name="T29" fmla="*/ 11112 h 37"/>
                  <a:gd name="T30" fmla="*/ 42862 w 27"/>
                  <a:gd name="T31" fmla="*/ 15875 h 37"/>
                  <a:gd name="T32" fmla="*/ 42862 w 27"/>
                  <a:gd name="T33" fmla="*/ 22224 h 37"/>
                  <a:gd name="T34" fmla="*/ 42862 w 27"/>
                  <a:gd name="T35" fmla="*/ 22224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7"/>
                  <a:gd name="T56" fmla="*/ 27 w 27"/>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7" extrusionOk="0">
                    <a:moveTo>
                      <a:pt x="27" y="14"/>
                    </a:moveTo>
                    <a:lnTo>
                      <a:pt x="0" y="14"/>
                    </a:lnTo>
                    <a:lnTo>
                      <a:pt x="0" y="10"/>
                    </a:lnTo>
                    <a:lnTo>
                      <a:pt x="3" y="7"/>
                    </a:lnTo>
                    <a:lnTo>
                      <a:pt x="7" y="4"/>
                    </a:lnTo>
                    <a:lnTo>
                      <a:pt x="10" y="0"/>
                    </a:lnTo>
                    <a:lnTo>
                      <a:pt x="13" y="0"/>
                    </a:lnTo>
                    <a:lnTo>
                      <a:pt x="17" y="0"/>
                    </a:lnTo>
                    <a:lnTo>
                      <a:pt x="20" y="4"/>
                    </a:lnTo>
                    <a:lnTo>
                      <a:pt x="24" y="7"/>
                    </a:lnTo>
                    <a:lnTo>
                      <a:pt x="27" y="10"/>
                    </a:lnTo>
                    <a:lnTo>
                      <a:pt x="27" y="1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67" name="Shape 1778"/>
              <p:cNvSpPr>
                <a:spLocks/>
              </p:cNvSpPr>
              <p:nvPr/>
            </p:nvSpPr>
            <p:spPr bwMode="auto">
              <a:xfrm>
                <a:off x="4454525" y="4837112"/>
                <a:ext cx="42862" cy="58736"/>
              </a:xfrm>
              <a:custGeom>
                <a:avLst/>
                <a:gdLst>
                  <a:gd name="T0" fmla="*/ 42862 w 27"/>
                  <a:gd name="T1" fmla="*/ 26987 h 37"/>
                  <a:gd name="T2" fmla="*/ 0 w 27"/>
                  <a:gd name="T3" fmla="*/ 26987 h 37"/>
                  <a:gd name="T4" fmla="*/ 0 w 27"/>
                  <a:gd name="T5" fmla="*/ 20637 h 37"/>
                  <a:gd name="T6" fmla="*/ 0 w 27"/>
                  <a:gd name="T7" fmla="*/ 15875 h 37"/>
                  <a:gd name="T8" fmla="*/ 4762 w 27"/>
                  <a:gd name="T9" fmla="*/ 11112 h 37"/>
                  <a:gd name="T10" fmla="*/ 4762 w 27"/>
                  <a:gd name="T11" fmla="*/ 11112 h 37"/>
                  <a:gd name="T12" fmla="*/ 11112 w 27"/>
                  <a:gd name="T13" fmla="*/ 4762 h 37"/>
                  <a:gd name="T14" fmla="*/ 11112 w 27"/>
                  <a:gd name="T15" fmla="*/ 4762 h 37"/>
                  <a:gd name="T16" fmla="*/ 15875 w 27"/>
                  <a:gd name="T17" fmla="*/ 4762 h 37"/>
                  <a:gd name="T18" fmla="*/ 20637 w 27"/>
                  <a:gd name="T19" fmla="*/ 0 h 37"/>
                  <a:gd name="T20" fmla="*/ 26987 w 27"/>
                  <a:gd name="T21" fmla="*/ 4762 h 37"/>
                  <a:gd name="T22" fmla="*/ 31750 w 27"/>
                  <a:gd name="T23" fmla="*/ 4762 h 37"/>
                  <a:gd name="T24" fmla="*/ 31750 w 27"/>
                  <a:gd name="T25" fmla="*/ 4762 h 37"/>
                  <a:gd name="T26" fmla="*/ 38100 w 27"/>
                  <a:gd name="T27" fmla="*/ 11112 h 37"/>
                  <a:gd name="T28" fmla="*/ 38100 w 27"/>
                  <a:gd name="T29" fmla="*/ 11112 h 37"/>
                  <a:gd name="T30" fmla="*/ 42862 w 27"/>
                  <a:gd name="T31" fmla="*/ 15875 h 37"/>
                  <a:gd name="T32" fmla="*/ 42862 w 27"/>
                  <a:gd name="T33" fmla="*/ 20637 h 37"/>
                  <a:gd name="T34" fmla="*/ 42862 w 27"/>
                  <a:gd name="T35" fmla="*/ 26987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7"/>
                  <a:gd name="T56" fmla="*/ 27 w 27"/>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7" extrusionOk="0">
                    <a:moveTo>
                      <a:pt x="27" y="17"/>
                    </a:moveTo>
                    <a:lnTo>
                      <a:pt x="0" y="17"/>
                    </a:lnTo>
                    <a:lnTo>
                      <a:pt x="0" y="13"/>
                    </a:lnTo>
                    <a:lnTo>
                      <a:pt x="0" y="10"/>
                    </a:lnTo>
                    <a:lnTo>
                      <a:pt x="3" y="7"/>
                    </a:lnTo>
                    <a:lnTo>
                      <a:pt x="7" y="3"/>
                    </a:lnTo>
                    <a:lnTo>
                      <a:pt x="10" y="3"/>
                    </a:lnTo>
                    <a:lnTo>
                      <a:pt x="13" y="0"/>
                    </a:lnTo>
                    <a:lnTo>
                      <a:pt x="17" y="3"/>
                    </a:lnTo>
                    <a:lnTo>
                      <a:pt x="20" y="3"/>
                    </a:lnTo>
                    <a:lnTo>
                      <a:pt x="24" y="7"/>
                    </a:lnTo>
                    <a:lnTo>
                      <a:pt x="27" y="10"/>
                    </a:lnTo>
                    <a:lnTo>
                      <a:pt x="27" y="13"/>
                    </a:lnTo>
                    <a:lnTo>
                      <a:pt x="27" y="1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68" name="Shape 1779"/>
              <p:cNvSpPr>
                <a:spLocks/>
              </p:cNvSpPr>
              <p:nvPr/>
            </p:nvSpPr>
            <p:spPr bwMode="auto">
              <a:xfrm>
                <a:off x="4454525" y="4852987"/>
                <a:ext cx="42862" cy="53975"/>
              </a:xfrm>
              <a:custGeom>
                <a:avLst/>
                <a:gdLst>
                  <a:gd name="T0" fmla="*/ 42862 w 27"/>
                  <a:gd name="T1" fmla="*/ 22225 h 34"/>
                  <a:gd name="T2" fmla="*/ 0 w 27"/>
                  <a:gd name="T3" fmla="*/ 22225 h 34"/>
                  <a:gd name="T4" fmla="*/ 0 w 27"/>
                  <a:gd name="T5" fmla="*/ 15875 h 34"/>
                  <a:gd name="T6" fmla="*/ 0 w 27"/>
                  <a:gd name="T7" fmla="*/ 11113 h 34"/>
                  <a:gd name="T8" fmla="*/ 4762 w 27"/>
                  <a:gd name="T9" fmla="*/ 11113 h 34"/>
                  <a:gd name="T10" fmla="*/ 4762 w 27"/>
                  <a:gd name="T11" fmla="*/ 4763 h 34"/>
                  <a:gd name="T12" fmla="*/ 11112 w 27"/>
                  <a:gd name="T13" fmla="*/ 4763 h 34"/>
                  <a:gd name="T14" fmla="*/ 11112 w 27"/>
                  <a:gd name="T15" fmla="*/ 0 h 34"/>
                  <a:gd name="T16" fmla="*/ 15875 w 27"/>
                  <a:gd name="T17" fmla="*/ 0 h 34"/>
                  <a:gd name="T18" fmla="*/ 20637 w 27"/>
                  <a:gd name="T19" fmla="*/ 0 h 34"/>
                  <a:gd name="T20" fmla="*/ 26987 w 27"/>
                  <a:gd name="T21" fmla="*/ 0 h 34"/>
                  <a:gd name="T22" fmla="*/ 31750 w 27"/>
                  <a:gd name="T23" fmla="*/ 0 h 34"/>
                  <a:gd name="T24" fmla="*/ 31750 w 27"/>
                  <a:gd name="T25" fmla="*/ 4763 h 34"/>
                  <a:gd name="T26" fmla="*/ 38100 w 27"/>
                  <a:gd name="T27" fmla="*/ 4763 h 34"/>
                  <a:gd name="T28" fmla="*/ 38100 w 27"/>
                  <a:gd name="T29" fmla="*/ 11113 h 34"/>
                  <a:gd name="T30" fmla="*/ 42862 w 27"/>
                  <a:gd name="T31" fmla="*/ 11113 h 34"/>
                  <a:gd name="T32" fmla="*/ 42862 w 27"/>
                  <a:gd name="T33" fmla="*/ 15875 h 34"/>
                  <a:gd name="T34" fmla="*/ 42862 w 27"/>
                  <a:gd name="T35" fmla="*/ 22225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4"/>
                  <a:gd name="T56" fmla="*/ 27 w 27"/>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4" extrusionOk="0">
                    <a:moveTo>
                      <a:pt x="27" y="14"/>
                    </a:moveTo>
                    <a:lnTo>
                      <a:pt x="0" y="14"/>
                    </a:lnTo>
                    <a:lnTo>
                      <a:pt x="0" y="10"/>
                    </a:lnTo>
                    <a:lnTo>
                      <a:pt x="0" y="7"/>
                    </a:lnTo>
                    <a:lnTo>
                      <a:pt x="3" y="7"/>
                    </a:lnTo>
                    <a:lnTo>
                      <a:pt x="3" y="3"/>
                    </a:lnTo>
                    <a:lnTo>
                      <a:pt x="7" y="3"/>
                    </a:lnTo>
                    <a:lnTo>
                      <a:pt x="7" y="0"/>
                    </a:lnTo>
                    <a:lnTo>
                      <a:pt x="10" y="0"/>
                    </a:lnTo>
                    <a:lnTo>
                      <a:pt x="13" y="0"/>
                    </a:lnTo>
                    <a:lnTo>
                      <a:pt x="17" y="0"/>
                    </a:lnTo>
                    <a:lnTo>
                      <a:pt x="20" y="0"/>
                    </a:lnTo>
                    <a:lnTo>
                      <a:pt x="20" y="3"/>
                    </a:lnTo>
                    <a:lnTo>
                      <a:pt x="24" y="3"/>
                    </a:lnTo>
                    <a:lnTo>
                      <a:pt x="24" y="7"/>
                    </a:lnTo>
                    <a:lnTo>
                      <a:pt x="27" y="7"/>
                    </a:lnTo>
                    <a:lnTo>
                      <a:pt x="27" y="10"/>
                    </a:lnTo>
                    <a:lnTo>
                      <a:pt x="27" y="1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69" name="Shape 1780"/>
              <p:cNvSpPr>
                <a:spLocks/>
              </p:cNvSpPr>
              <p:nvPr/>
            </p:nvSpPr>
            <p:spPr bwMode="auto">
              <a:xfrm>
                <a:off x="4454525" y="4864100"/>
                <a:ext cx="42862" cy="53975"/>
              </a:xfrm>
              <a:custGeom>
                <a:avLst/>
                <a:gdLst>
                  <a:gd name="T0" fmla="*/ 42862 w 27"/>
                  <a:gd name="T1" fmla="*/ 20638 h 34"/>
                  <a:gd name="T2" fmla="*/ 0 w 27"/>
                  <a:gd name="T3" fmla="*/ 20638 h 34"/>
                  <a:gd name="T4" fmla="*/ 0 w 27"/>
                  <a:gd name="T5" fmla="*/ 15875 h 34"/>
                  <a:gd name="T6" fmla="*/ 0 w 27"/>
                  <a:gd name="T7" fmla="*/ 11113 h 34"/>
                  <a:gd name="T8" fmla="*/ 4762 w 27"/>
                  <a:gd name="T9" fmla="*/ 11113 h 34"/>
                  <a:gd name="T10" fmla="*/ 4762 w 27"/>
                  <a:gd name="T11" fmla="*/ 4763 h 34"/>
                  <a:gd name="T12" fmla="*/ 11112 w 27"/>
                  <a:gd name="T13" fmla="*/ 4763 h 34"/>
                  <a:gd name="T14" fmla="*/ 11112 w 27"/>
                  <a:gd name="T15" fmla="*/ 0 h 34"/>
                  <a:gd name="T16" fmla="*/ 15875 w 27"/>
                  <a:gd name="T17" fmla="*/ 0 h 34"/>
                  <a:gd name="T18" fmla="*/ 20637 w 27"/>
                  <a:gd name="T19" fmla="*/ 0 h 34"/>
                  <a:gd name="T20" fmla="*/ 26987 w 27"/>
                  <a:gd name="T21" fmla="*/ 0 h 34"/>
                  <a:gd name="T22" fmla="*/ 31750 w 27"/>
                  <a:gd name="T23" fmla="*/ 0 h 34"/>
                  <a:gd name="T24" fmla="*/ 31750 w 27"/>
                  <a:gd name="T25" fmla="*/ 4763 h 34"/>
                  <a:gd name="T26" fmla="*/ 38100 w 27"/>
                  <a:gd name="T27" fmla="*/ 4763 h 34"/>
                  <a:gd name="T28" fmla="*/ 38100 w 27"/>
                  <a:gd name="T29" fmla="*/ 11113 h 34"/>
                  <a:gd name="T30" fmla="*/ 42862 w 27"/>
                  <a:gd name="T31" fmla="*/ 11113 h 34"/>
                  <a:gd name="T32" fmla="*/ 42862 w 27"/>
                  <a:gd name="T33" fmla="*/ 15875 h 34"/>
                  <a:gd name="T34" fmla="*/ 42862 w 27"/>
                  <a:gd name="T35" fmla="*/ 20638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4"/>
                  <a:gd name="T56" fmla="*/ 27 w 27"/>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4" extrusionOk="0">
                    <a:moveTo>
                      <a:pt x="27" y="13"/>
                    </a:moveTo>
                    <a:lnTo>
                      <a:pt x="0" y="13"/>
                    </a:lnTo>
                    <a:lnTo>
                      <a:pt x="0" y="10"/>
                    </a:lnTo>
                    <a:lnTo>
                      <a:pt x="0" y="7"/>
                    </a:lnTo>
                    <a:lnTo>
                      <a:pt x="3" y="7"/>
                    </a:lnTo>
                    <a:lnTo>
                      <a:pt x="3" y="3"/>
                    </a:lnTo>
                    <a:lnTo>
                      <a:pt x="7" y="3"/>
                    </a:lnTo>
                    <a:lnTo>
                      <a:pt x="7" y="0"/>
                    </a:lnTo>
                    <a:lnTo>
                      <a:pt x="10" y="0"/>
                    </a:lnTo>
                    <a:lnTo>
                      <a:pt x="13" y="0"/>
                    </a:lnTo>
                    <a:lnTo>
                      <a:pt x="17" y="0"/>
                    </a:lnTo>
                    <a:lnTo>
                      <a:pt x="20" y="0"/>
                    </a:lnTo>
                    <a:lnTo>
                      <a:pt x="20" y="3"/>
                    </a:lnTo>
                    <a:lnTo>
                      <a:pt x="24" y="3"/>
                    </a:lnTo>
                    <a:lnTo>
                      <a:pt x="24" y="7"/>
                    </a:lnTo>
                    <a:lnTo>
                      <a:pt x="27" y="7"/>
                    </a:lnTo>
                    <a:lnTo>
                      <a:pt x="27" y="10"/>
                    </a:lnTo>
                    <a:lnTo>
                      <a:pt x="27" y="1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70" name="Shape 1781"/>
              <p:cNvSpPr>
                <a:spLocks/>
              </p:cNvSpPr>
              <p:nvPr/>
            </p:nvSpPr>
            <p:spPr bwMode="auto">
              <a:xfrm>
                <a:off x="4454525" y="4875212"/>
                <a:ext cx="42862" cy="58736"/>
              </a:xfrm>
              <a:custGeom>
                <a:avLst/>
                <a:gdLst>
                  <a:gd name="T0" fmla="*/ 42862 w 27"/>
                  <a:gd name="T1" fmla="*/ 20637 h 37"/>
                  <a:gd name="T2" fmla="*/ 0 w 27"/>
                  <a:gd name="T3" fmla="*/ 20637 h 37"/>
                  <a:gd name="T4" fmla="*/ 0 w 27"/>
                  <a:gd name="T5" fmla="*/ 15875 h 37"/>
                  <a:gd name="T6" fmla="*/ 0 w 27"/>
                  <a:gd name="T7" fmla="*/ 15875 h 37"/>
                  <a:gd name="T8" fmla="*/ 4762 w 27"/>
                  <a:gd name="T9" fmla="*/ 9525 h 37"/>
                  <a:gd name="T10" fmla="*/ 4762 w 27"/>
                  <a:gd name="T11" fmla="*/ 4762 h 37"/>
                  <a:gd name="T12" fmla="*/ 11112 w 27"/>
                  <a:gd name="T13" fmla="*/ 4762 h 37"/>
                  <a:gd name="T14" fmla="*/ 11112 w 27"/>
                  <a:gd name="T15" fmla="*/ 0 h 37"/>
                  <a:gd name="T16" fmla="*/ 15875 w 27"/>
                  <a:gd name="T17" fmla="*/ 0 h 37"/>
                  <a:gd name="T18" fmla="*/ 20637 w 27"/>
                  <a:gd name="T19" fmla="*/ 0 h 37"/>
                  <a:gd name="T20" fmla="*/ 26987 w 27"/>
                  <a:gd name="T21" fmla="*/ 0 h 37"/>
                  <a:gd name="T22" fmla="*/ 31750 w 27"/>
                  <a:gd name="T23" fmla="*/ 0 h 37"/>
                  <a:gd name="T24" fmla="*/ 31750 w 27"/>
                  <a:gd name="T25" fmla="*/ 4762 h 37"/>
                  <a:gd name="T26" fmla="*/ 38100 w 27"/>
                  <a:gd name="T27" fmla="*/ 4762 h 37"/>
                  <a:gd name="T28" fmla="*/ 38100 w 27"/>
                  <a:gd name="T29" fmla="*/ 9525 h 37"/>
                  <a:gd name="T30" fmla="*/ 42862 w 27"/>
                  <a:gd name="T31" fmla="*/ 15875 h 37"/>
                  <a:gd name="T32" fmla="*/ 42862 w 27"/>
                  <a:gd name="T33" fmla="*/ 15875 h 37"/>
                  <a:gd name="T34" fmla="*/ 42862 w 27"/>
                  <a:gd name="T35" fmla="*/ 20637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7"/>
                  <a:gd name="T56" fmla="*/ 27 w 27"/>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7" extrusionOk="0">
                    <a:moveTo>
                      <a:pt x="27" y="13"/>
                    </a:moveTo>
                    <a:lnTo>
                      <a:pt x="0" y="13"/>
                    </a:lnTo>
                    <a:lnTo>
                      <a:pt x="0" y="10"/>
                    </a:lnTo>
                    <a:lnTo>
                      <a:pt x="3" y="6"/>
                    </a:lnTo>
                    <a:lnTo>
                      <a:pt x="3" y="3"/>
                    </a:lnTo>
                    <a:lnTo>
                      <a:pt x="7" y="3"/>
                    </a:lnTo>
                    <a:lnTo>
                      <a:pt x="7" y="0"/>
                    </a:lnTo>
                    <a:lnTo>
                      <a:pt x="10" y="0"/>
                    </a:lnTo>
                    <a:lnTo>
                      <a:pt x="13" y="0"/>
                    </a:lnTo>
                    <a:lnTo>
                      <a:pt x="17" y="0"/>
                    </a:lnTo>
                    <a:lnTo>
                      <a:pt x="20" y="0"/>
                    </a:lnTo>
                    <a:lnTo>
                      <a:pt x="20" y="3"/>
                    </a:lnTo>
                    <a:lnTo>
                      <a:pt x="24" y="3"/>
                    </a:lnTo>
                    <a:lnTo>
                      <a:pt x="24" y="6"/>
                    </a:lnTo>
                    <a:lnTo>
                      <a:pt x="27" y="10"/>
                    </a:lnTo>
                    <a:lnTo>
                      <a:pt x="27" y="1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71" name="Shape 1782"/>
              <p:cNvSpPr>
                <a:spLocks/>
              </p:cNvSpPr>
              <p:nvPr/>
            </p:nvSpPr>
            <p:spPr bwMode="auto">
              <a:xfrm>
                <a:off x="4454525" y="4884737"/>
                <a:ext cx="42862" cy="58736"/>
              </a:xfrm>
              <a:custGeom>
                <a:avLst/>
                <a:gdLst>
                  <a:gd name="T0" fmla="*/ 42862 w 27"/>
                  <a:gd name="T1" fmla="*/ 26987 h 37"/>
                  <a:gd name="T2" fmla="*/ 0 w 27"/>
                  <a:gd name="T3" fmla="*/ 26987 h 37"/>
                  <a:gd name="T4" fmla="*/ 0 w 27"/>
                  <a:gd name="T5" fmla="*/ 22224 h 37"/>
                  <a:gd name="T6" fmla="*/ 0 w 27"/>
                  <a:gd name="T7" fmla="*/ 15875 h 37"/>
                  <a:gd name="T8" fmla="*/ 4762 w 27"/>
                  <a:gd name="T9" fmla="*/ 11112 h 37"/>
                  <a:gd name="T10" fmla="*/ 4762 w 27"/>
                  <a:gd name="T11" fmla="*/ 11112 h 37"/>
                  <a:gd name="T12" fmla="*/ 11112 w 27"/>
                  <a:gd name="T13" fmla="*/ 6350 h 37"/>
                  <a:gd name="T14" fmla="*/ 11112 w 27"/>
                  <a:gd name="T15" fmla="*/ 6350 h 37"/>
                  <a:gd name="T16" fmla="*/ 15875 w 27"/>
                  <a:gd name="T17" fmla="*/ 0 h 37"/>
                  <a:gd name="T18" fmla="*/ 20637 w 27"/>
                  <a:gd name="T19" fmla="*/ 0 h 37"/>
                  <a:gd name="T20" fmla="*/ 26987 w 27"/>
                  <a:gd name="T21" fmla="*/ 0 h 37"/>
                  <a:gd name="T22" fmla="*/ 31750 w 27"/>
                  <a:gd name="T23" fmla="*/ 6350 h 37"/>
                  <a:gd name="T24" fmla="*/ 31750 w 27"/>
                  <a:gd name="T25" fmla="*/ 6350 h 37"/>
                  <a:gd name="T26" fmla="*/ 38100 w 27"/>
                  <a:gd name="T27" fmla="*/ 11112 h 37"/>
                  <a:gd name="T28" fmla="*/ 38100 w 27"/>
                  <a:gd name="T29" fmla="*/ 11112 h 37"/>
                  <a:gd name="T30" fmla="*/ 42862 w 27"/>
                  <a:gd name="T31" fmla="*/ 15875 h 37"/>
                  <a:gd name="T32" fmla="*/ 42862 w 27"/>
                  <a:gd name="T33" fmla="*/ 22224 h 37"/>
                  <a:gd name="T34" fmla="*/ 42862 w 27"/>
                  <a:gd name="T35" fmla="*/ 26987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7"/>
                  <a:gd name="T56" fmla="*/ 27 w 27"/>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7" extrusionOk="0">
                    <a:moveTo>
                      <a:pt x="27" y="17"/>
                    </a:moveTo>
                    <a:lnTo>
                      <a:pt x="0" y="17"/>
                    </a:lnTo>
                    <a:lnTo>
                      <a:pt x="0" y="14"/>
                    </a:lnTo>
                    <a:lnTo>
                      <a:pt x="0" y="10"/>
                    </a:lnTo>
                    <a:lnTo>
                      <a:pt x="3" y="7"/>
                    </a:lnTo>
                    <a:lnTo>
                      <a:pt x="7" y="4"/>
                    </a:lnTo>
                    <a:lnTo>
                      <a:pt x="10" y="0"/>
                    </a:lnTo>
                    <a:lnTo>
                      <a:pt x="13" y="0"/>
                    </a:lnTo>
                    <a:lnTo>
                      <a:pt x="17" y="0"/>
                    </a:lnTo>
                    <a:lnTo>
                      <a:pt x="20" y="4"/>
                    </a:lnTo>
                    <a:lnTo>
                      <a:pt x="24" y="7"/>
                    </a:lnTo>
                    <a:lnTo>
                      <a:pt x="27" y="10"/>
                    </a:lnTo>
                    <a:lnTo>
                      <a:pt x="27" y="14"/>
                    </a:lnTo>
                    <a:lnTo>
                      <a:pt x="27" y="1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72" name="Shape 1783"/>
              <p:cNvSpPr>
                <a:spLocks/>
              </p:cNvSpPr>
              <p:nvPr/>
            </p:nvSpPr>
            <p:spPr bwMode="auto">
              <a:xfrm>
                <a:off x="4454525" y="4900612"/>
                <a:ext cx="42862" cy="53975"/>
              </a:xfrm>
              <a:custGeom>
                <a:avLst/>
                <a:gdLst>
                  <a:gd name="T0" fmla="*/ 42862 w 27"/>
                  <a:gd name="T1" fmla="*/ 22225 h 34"/>
                  <a:gd name="T2" fmla="*/ 0 w 27"/>
                  <a:gd name="T3" fmla="*/ 22225 h 34"/>
                  <a:gd name="T4" fmla="*/ 0 w 27"/>
                  <a:gd name="T5" fmla="*/ 17463 h 34"/>
                  <a:gd name="T6" fmla="*/ 0 w 27"/>
                  <a:gd name="T7" fmla="*/ 11113 h 34"/>
                  <a:gd name="T8" fmla="*/ 4762 w 27"/>
                  <a:gd name="T9" fmla="*/ 6350 h 34"/>
                  <a:gd name="T10" fmla="*/ 4762 w 27"/>
                  <a:gd name="T11" fmla="*/ 6350 h 34"/>
                  <a:gd name="T12" fmla="*/ 11112 w 27"/>
                  <a:gd name="T13" fmla="*/ 0 h 34"/>
                  <a:gd name="T14" fmla="*/ 11112 w 27"/>
                  <a:gd name="T15" fmla="*/ 0 h 34"/>
                  <a:gd name="T16" fmla="*/ 15875 w 27"/>
                  <a:gd name="T17" fmla="*/ 0 h 34"/>
                  <a:gd name="T18" fmla="*/ 20637 w 27"/>
                  <a:gd name="T19" fmla="*/ 0 h 34"/>
                  <a:gd name="T20" fmla="*/ 26987 w 27"/>
                  <a:gd name="T21" fmla="*/ 0 h 34"/>
                  <a:gd name="T22" fmla="*/ 31750 w 27"/>
                  <a:gd name="T23" fmla="*/ 0 h 34"/>
                  <a:gd name="T24" fmla="*/ 31750 w 27"/>
                  <a:gd name="T25" fmla="*/ 0 h 34"/>
                  <a:gd name="T26" fmla="*/ 38100 w 27"/>
                  <a:gd name="T27" fmla="*/ 6350 h 34"/>
                  <a:gd name="T28" fmla="*/ 38100 w 27"/>
                  <a:gd name="T29" fmla="*/ 6350 h 34"/>
                  <a:gd name="T30" fmla="*/ 42862 w 27"/>
                  <a:gd name="T31" fmla="*/ 11113 h 34"/>
                  <a:gd name="T32" fmla="*/ 42862 w 27"/>
                  <a:gd name="T33" fmla="*/ 17463 h 34"/>
                  <a:gd name="T34" fmla="*/ 42862 w 27"/>
                  <a:gd name="T35" fmla="*/ 22225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4"/>
                  <a:gd name="T56" fmla="*/ 27 w 27"/>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4" extrusionOk="0">
                    <a:moveTo>
                      <a:pt x="27" y="14"/>
                    </a:moveTo>
                    <a:lnTo>
                      <a:pt x="0" y="14"/>
                    </a:lnTo>
                    <a:lnTo>
                      <a:pt x="0" y="11"/>
                    </a:lnTo>
                    <a:lnTo>
                      <a:pt x="0" y="7"/>
                    </a:lnTo>
                    <a:lnTo>
                      <a:pt x="3" y="4"/>
                    </a:lnTo>
                    <a:lnTo>
                      <a:pt x="7" y="0"/>
                    </a:lnTo>
                    <a:lnTo>
                      <a:pt x="10" y="0"/>
                    </a:lnTo>
                    <a:lnTo>
                      <a:pt x="13" y="0"/>
                    </a:lnTo>
                    <a:lnTo>
                      <a:pt x="17" y="0"/>
                    </a:lnTo>
                    <a:lnTo>
                      <a:pt x="20" y="0"/>
                    </a:lnTo>
                    <a:lnTo>
                      <a:pt x="24" y="4"/>
                    </a:lnTo>
                    <a:lnTo>
                      <a:pt x="27" y="7"/>
                    </a:lnTo>
                    <a:lnTo>
                      <a:pt x="27" y="11"/>
                    </a:lnTo>
                    <a:lnTo>
                      <a:pt x="27" y="1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73" name="Shape 1784"/>
              <p:cNvSpPr>
                <a:spLocks/>
              </p:cNvSpPr>
              <p:nvPr/>
            </p:nvSpPr>
            <p:spPr bwMode="auto">
              <a:xfrm>
                <a:off x="4454525" y="4911725"/>
                <a:ext cx="42862" cy="53975"/>
              </a:xfrm>
              <a:custGeom>
                <a:avLst/>
                <a:gdLst>
                  <a:gd name="T0" fmla="*/ 42862 w 27"/>
                  <a:gd name="T1" fmla="*/ 22225 h 34"/>
                  <a:gd name="T2" fmla="*/ 0 w 27"/>
                  <a:gd name="T3" fmla="*/ 22225 h 34"/>
                  <a:gd name="T4" fmla="*/ 0 w 27"/>
                  <a:gd name="T5" fmla="*/ 15875 h 34"/>
                  <a:gd name="T6" fmla="*/ 0 w 27"/>
                  <a:gd name="T7" fmla="*/ 11113 h 34"/>
                  <a:gd name="T8" fmla="*/ 4762 w 27"/>
                  <a:gd name="T9" fmla="*/ 6350 h 34"/>
                  <a:gd name="T10" fmla="*/ 4762 w 27"/>
                  <a:gd name="T11" fmla="*/ 6350 h 34"/>
                  <a:gd name="T12" fmla="*/ 11112 w 27"/>
                  <a:gd name="T13" fmla="*/ 0 h 34"/>
                  <a:gd name="T14" fmla="*/ 11112 w 27"/>
                  <a:gd name="T15" fmla="*/ 0 h 34"/>
                  <a:gd name="T16" fmla="*/ 15875 w 27"/>
                  <a:gd name="T17" fmla="*/ 0 h 34"/>
                  <a:gd name="T18" fmla="*/ 20637 w 27"/>
                  <a:gd name="T19" fmla="*/ 0 h 34"/>
                  <a:gd name="T20" fmla="*/ 26987 w 27"/>
                  <a:gd name="T21" fmla="*/ 0 h 34"/>
                  <a:gd name="T22" fmla="*/ 31750 w 27"/>
                  <a:gd name="T23" fmla="*/ 0 h 34"/>
                  <a:gd name="T24" fmla="*/ 31750 w 27"/>
                  <a:gd name="T25" fmla="*/ 0 h 34"/>
                  <a:gd name="T26" fmla="*/ 38100 w 27"/>
                  <a:gd name="T27" fmla="*/ 6350 h 34"/>
                  <a:gd name="T28" fmla="*/ 38100 w 27"/>
                  <a:gd name="T29" fmla="*/ 6350 h 34"/>
                  <a:gd name="T30" fmla="*/ 42862 w 27"/>
                  <a:gd name="T31" fmla="*/ 11113 h 34"/>
                  <a:gd name="T32" fmla="*/ 42862 w 27"/>
                  <a:gd name="T33" fmla="*/ 15875 h 34"/>
                  <a:gd name="T34" fmla="*/ 42862 w 27"/>
                  <a:gd name="T35" fmla="*/ 22225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4"/>
                  <a:gd name="T56" fmla="*/ 27 w 27"/>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4" extrusionOk="0">
                    <a:moveTo>
                      <a:pt x="27" y="14"/>
                    </a:moveTo>
                    <a:lnTo>
                      <a:pt x="0" y="14"/>
                    </a:lnTo>
                    <a:lnTo>
                      <a:pt x="0" y="10"/>
                    </a:lnTo>
                    <a:lnTo>
                      <a:pt x="0" y="7"/>
                    </a:lnTo>
                    <a:lnTo>
                      <a:pt x="3" y="4"/>
                    </a:lnTo>
                    <a:lnTo>
                      <a:pt x="7" y="0"/>
                    </a:lnTo>
                    <a:lnTo>
                      <a:pt x="10" y="0"/>
                    </a:lnTo>
                    <a:lnTo>
                      <a:pt x="13" y="0"/>
                    </a:lnTo>
                    <a:lnTo>
                      <a:pt x="17" y="0"/>
                    </a:lnTo>
                    <a:lnTo>
                      <a:pt x="20" y="0"/>
                    </a:lnTo>
                    <a:lnTo>
                      <a:pt x="24" y="4"/>
                    </a:lnTo>
                    <a:lnTo>
                      <a:pt x="27" y="7"/>
                    </a:lnTo>
                    <a:lnTo>
                      <a:pt x="27" y="10"/>
                    </a:lnTo>
                    <a:lnTo>
                      <a:pt x="27" y="1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74" name="Shape 1785"/>
              <p:cNvSpPr>
                <a:spLocks/>
              </p:cNvSpPr>
              <p:nvPr/>
            </p:nvSpPr>
            <p:spPr bwMode="auto">
              <a:xfrm>
                <a:off x="4449762" y="4922837"/>
                <a:ext cx="47625" cy="47625"/>
              </a:xfrm>
              <a:custGeom>
                <a:avLst/>
                <a:gdLst>
                  <a:gd name="T0" fmla="*/ 42863 w 30"/>
                  <a:gd name="T1" fmla="*/ 31750 h 30"/>
                  <a:gd name="T2" fmla="*/ 9525 w 30"/>
                  <a:gd name="T3" fmla="*/ 4763 h 30"/>
                  <a:gd name="T4" fmla="*/ 9525 w 30"/>
                  <a:gd name="T5" fmla="*/ 4763 h 30"/>
                  <a:gd name="T6" fmla="*/ 15875 w 30"/>
                  <a:gd name="T7" fmla="*/ 0 h 30"/>
                  <a:gd name="T8" fmla="*/ 20638 w 30"/>
                  <a:gd name="T9" fmla="*/ 0 h 30"/>
                  <a:gd name="T10" fmla="*/ 25400 w 30"/>
                  <a:gd name="T11" fmla="*/ 0 h 30"/>
                  <a:gd name="T12" fmla="*/ 25400 w 30"/>
                  <a:gd name="T13" fmla="*/ 0 h 30"/>
                  <a:gd name="T14" fmla="*/ 31750 w 30"/>
                  <a:gd name="T15" fmla="*/ 0 h 30"/>
                  <a:gd name="T16" fmla="*/ 36513 w 30"/>
                  <a:gd name="T17" fmla="*/ 0 h 30"/>
                  <a:gd name="T18" fmla="*/ 42863 w 30"/>
                  <a:gd name="T19" fmla="*/ 4763 h 30"/>
                  <a:gd name="T20" fmla="*/ 42863 w 30"/>
                  <a:gd name="T21" fmla="*/ 4763 h 30"/>
                  <a:gd name="T22" fmla="*/ 47625 w 30"/>
                  <a:gd name="T23" fmla="*/ 11113 h 30"/>
                  <a:gd name="T24" fmla="*/ 47625 w 30"/>
                  <a:gd name="T25" fmla="*/ 15875 h 30"/>
                  <a:gd name="T26" fmla="*/ 47625 w 30"/>
                  <a:gd name="T27" fmla="*/ 15875 h 30"/>
                  <a:gd name="T28" fmla="*/ 47625 w 30"/>
                  <a:gd name="T29" fmla="*/ 20638 h 30"/>
                  <a:gd name="T30" fmla="*/ 47625 w 30"/>
                  <a:gd name="T31" fmla="*/ 26988 h 30"/>
                  <a:gd name="T32" fmla="*/ 47625 w 30"/>
                  <a:gd name="T33" fmla="*/ 31750 h 30"/>
                  <a:gd name="T34" fmla="*/ 42863 w 30"/>
                  <a:gd name="T35" fmla="*/ 31750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30"/>
                  <a:gd name="T56" fmla="*/ 30 w 30"/>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30" extrusionOk="0">
                    <a:moveTo>
                      <a:pt x="27" y="20"/>
                    </a:moveTo>
                    <a:lnTo>
                      <a:pt x="6" y="3"/>
                    </a:lnTo>
                    <a:lnTo>
                      <a:pt x="10" y="0"/>
                    </a:lnTo>
                    <a:lnTo>
                      <a:pt x="13" y="0"/>
                    </a:lnTo>
                    <a:lnTo>
                      <a:pt x="16" y="0"/>
                    </a:lnTo>
                    <a:lnTo>
                      <a:pt x="20" y="0"/>
                    </a:lnTo>
                    <a:lnTo>
                      <a:pt x="23" y="0"/>
                    </a:lnTo>
                    <a:lnTo>
                      <a:pt x="27" y="3"/>
                    </a:lnTo>
                    <a:lnTo>
                      <a:pt x="30" y="7"/>
                    </a:lnTo>
                    <a:lnTo>
                      <a:pt x="30" y="10"/>
                    </a:lnTo>
                    <a:lnTo>
                      <a:pt x="30" y="13"/>
                    </a:lnTo>
                    <a:lnTo>
                      <a:pt x="30" y="17"/>
                    </a:lnTo>
                    <a:lnTo>
                      <a:pt x="30" y="20"/>
                    </a:lnTo>
                    <a:lnTo>
                      <a:pt x="27"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75" name="Shape 1786"/>
              <p:cNvSpPr>
                <a:spLocks/>
              </p:cNvSpPr>
              <p:nvPr/>
            </p:nvSpPr>
            <p:spPr bwMode="auto">
              <a:xfrm>
                <a:off x="4433887" y="4927600"/>
                <a:ext cx="58736" cy="49212"/>
              </a:xfrm>
              <a:custGeom>
                <a:avLst/>
                <a:gdLst>
                  <a:gd name="T0" fmla="*/ 36512 w 37"/>
                  <a:gd name="T1" fmla="*/ 49212 h 31"/>
                  <a:gd name="T2" fmla="*/ 36512 w 37"/>
                  <a:gd name="T3" fmla="*/ 0 h 31"/>
                  <a:gd name="T4" fmla="*/ 41274 w 37"/>
                  <a:gd name="T5" fmla="*/ 0 h 31"/>
                  <a:gd name="T6" fmla="*/ 41274 w 37"/>
                  <a:gd name="T7" fmla="*/ 6350 h 31"/>
                  <a:gd name="T8" fmla="*/ 47624 w 37"/>
                  <a:gd name="T9" fmla="*/ 6350 h 31"/>
                  <a:gd name="T10" fmla="*/ 52386 w 37"/>
                  <a:gd name="T11" fmla="*/ 6350 h 31"/>
                  <a:gd name="T12" fmla="*/ 52386 w 37"/>
                  <a:gd name="T13" fmla="*/ 11112 h 31"/>
                  <a:gd name="T14" fmla="*/ 58736 w 37"/>
                  <a:gd name="T15" fmla="*/ 15875 h 31"/>
                  <a:gd name="T16" fmla="*/ 58736 w 37"/>
                  <a:gd name="T17" fmla="*/ 22225 h 31"/>
                  <a:gd name="T18" fmla="*/ 58736 w 37"/>
                  <a:gd name="T19" fmla="*/ 22225 h 31"/>
                  <a:gd name="T20" fmla="*/ 58736 w 37"/>
                  <a:gd name="T21" fmla="*/ 26987 h 31"/>
                  <a:gd name="T22" fmla="*/ 58736 w 37"/>
                  <a:gd name="T23" fmla="*/ 31750 h 31"/>
                  <a:gd name="T24" fmla="*/ 52386 w 37"/>
                  <a:gd name="T25" fmla="*/ 38100 h 31"/>
                  <a:gd name="T26" fmla="*/ 52386 w 37"/>
                  <a:gd name="T27" fmla="*/ 38100 h 31"/>
                  <a:gd name="T28" fmla="*/ 47624 w 37"/>
                  <a:gd name="T29" fmla="*/ 42862 h 31"/>
                  <a:gd name="T30" fmla="*/ 41274 w 37"/>
                  <a:gd name="T31" fmla="*/ 42862 h 31"/>
                  <a:gd name="T32" fmla="*/ 41274 w 37"/>
                  <a:gd name="T33" fmla="*/ 42862 h 31"/>
                  <a:gd name="T34" fmla="*/ 36512 w 37"/>
                  <a:gd name="T35" fmla="*/ 49212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1"/>
                  <a:gd name="T56" fmla="*/ 37 w 37"/>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1" extrusionOk="0">
                    <a:moveTo>
                      <a:pt x="23" y="31"/>
                    </a:moveTo>
                    <a:lnTo>
                      <a:pt x="23" y="0"/>
                    </a:lnTo>
                    <a:lnTo>
                      <a:pt x="26" y="0"/>
                    </a:lnTo>
                    <a:lnTo>
                      <a:pt x="26" y="4"/>
                    </a:lnTo>
                    <a:lnTo>
                      <a:pt x="30" y="4"/>
                    </a:lnTo>
                    <a:lnTo>
                      <a:pt x="33" y="4"/>
                    </a:lnTo>
                    <a:lnTo>
                      <a:pt x="33" y="7"/>
                    </a:lnTo>
                    <a:lnTo>
                      <a:pt x="37" y="10"/>
                    </a:lnTo>
                    <a:lnTo>
                      <a:pt x="37" y="14"/>
                    </a:lnTo>
                    <a:lnTo>
                      <a:pt x="37" y="17"/>
                    </a:lnTo>
                    <a:lnTo>
                      <a:pt x="37" y="20"/>
                    </a:lnTo>
                    <a:lnTo>
                      <a:pt x="33" y="24"/>
                    </a:lnTo>
                    <a:lnTo>
                      <a:pt x="30" y="27"/>
                    </a:lnTo>
                    <a:lnTo>
                      <a:pt x="26" y="27"/>
                    </a:lnTo>
                    <a:lnTo>
                      <a:pt x="23" y="31"/>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76" name="Shape 1787"/>
              <p:cNvSpPr>
                <a:spLocks/>
              </p:cNvSpPr>
              <p:nvPr/>
            </p:nvSpPr>
            <p:spPr bwMode="auto">
              <a:xfrm>
                <a:off x="4422775" y="4927600"/>
                <a:ext cx="58736" cy="49212"/>
              </a:xfrm>
              <a:custGeom>
                <a:avLst/>
                <a:gdLst>
                  <a:gd name="T0" fmla="*/ 31749 w 37"/>
                  <a:gd name="T1" fmla="*/ 49212 h 31"/>
                  <a:gd name="T2" fmla="*/ 31749 w 37"/>
                  <a:gd name="T3" fmla="*/ 0 h 31"/>
                  <a:gd name="T4" fmla="*/ 36512 w 37"/>
                  <a:gd name="T5" fmla="*/ 0 h 31"/>
                  <a:gd name="T6" fmla="*/ 42861 w 37"/>
                  <a:gd name="T7" fmla="*/ 6350 h 31"/>
                  <a:gd name="T8" fmla="*/ 47624 w 37"/>
                  <a:gd name="T9" fmla="*/ 6350 h 31"/>
                  <a:gd name="T10" fmla="*/ 47624 w 37"/>
                  <a:gd name="T11" fmla="*/ 6350 h 31"/>
                  <a:gd name="T12" fmla="*/ 52386 w 37"/>
                  <a:gd name="T13" fmla="*/ 11112 h 31"/>
                  <a:gd name="T14" fmla="*/ 52386 w 37"/>
                  <a:gd name="T15" fmla="*/ 15875 h 31"/>
                  <a:gd name="T16" fmla="*/ 58736 w 37"/>
                  <a:gd name="T17" fmla="*/ 22225 h 31"/>
                  <a:gd name="T18" fmla="*/ 58736 w 37"/>
                  <a:gd name="T19" fmla="*/ 22225 h 31"/>
                  <a:gd name="T20" fmla="*/ 58736 w 37"/>
                  <a:gd name="T21" fmla="*/ 26987 h 31"/>
                  <a:gd name="T22" fmla="*/ 52386 w 37"/>
                  <a:gd name="T23" fmla="*/ 31750 h 31"/>
                  <a:gd name="T24" fmla="*/ 52386 w 37"/>
                  <a:gd name="T25" fmla="*/ 38100 h 31"/>
                  <a:gd name="T26" fmla="*/ 47624 w 37"/>
                  <a:gd name="T27" fmla="*/ 38100 h 31"/>
                  <a:gd name="T28" fmla="*/ 47624 w 37"/>
                  <a:gd name="T29" fmla="*/ 42862 h 31"/>
                  <a:gd name="T30" fmla="*/ 42861 w 37"/>
                  <a:gd name="T31" fmla="*/ 42862 h 31"/>
                  <a:gd name="T32" fmla="*/ 36512 w 37"/>
                  <a:gd name="T33" fmla="*/ 42862 h 31"/>
                  <a:gd name="T34" fmla="*/ 31749 w 37"/>
                  <a:gd name="T35" fmla="*/ 49212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1"/>
                  <a:gd name="T56" fmla="*/ 37 w 37"/>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1" extrusionOk="0">
                    <a:moveTo>
                      <a:pt x="20" y="31"/>
                    </a:moveTo>
                    <a:lnTo>
                      <a:pt x="20" y="0"/>
                    </a:lnTo>
                    <a:lnTo>
                      <a:pt x="23" y="0"/>
                    </a:lnTo>
                    <a:lnTo>
                      <a:pt x="27" y="4"/>
                    </a:lnTo>
                    <a:lnTo>
                      <a:pt x="30" y="4"/>
                    </a:lnTo>
                    <a:lnTo>
                      <a:pt x="33" y="7"/>
                    </a:lnTo>
                    <a:lnTo>
                      <a:pt x="33" y="10"/>
                    </a:lnTo>
                    <a:lnTo>
                      <a:pt x="37" y="14"/>
                    </a:lnTo>
                    <a:lnTo>
                      <a:pt x="37" y="17"/>
                    </a:lnTo>
                    <a:lnTo>
                      <a:pt x="33" y="20"/>
                    </a:lnTo>
                    <a:lnTo>
                      <a:pt x="33" y="24"/>
                    </a:lnTo>
                    <a:lnTo>
                      <a:pt x="30" y="24"/>
                    </a:lnTo>
                    <a:lnTo>
                      <a:pt x="30" y="27"/>
                    </a:lnTo>
                    <a:lnTo>
                      <a:pt x="27" y="27"/>
                    </a:lnTo>
                    <a:lnTo>
                      <a:pt x="23" y="27"/>
                    </a:lnTo>
                    <a:lnTo>
                      <a:pt x="20" y="31"/>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77" name="Shape 1788"/>
              <p:cNvSpPr>
                <a:spLocks/>
              </p:cNvSpPr>
              <p:nvPr/>
            </p:nvSpPr>
            <p:spPr bwMode="auto">
              <a:xfrm>
                <a:off x="4411662" y="4927600"/>
                <a:ext cx="58736" cy="49212"/>
              </a:xfrm>
              <a:custGeom>
                <a:avLst/>
                <a:gdLst>
                  <a:gd name="T0" fmla="*/ 31749 w 37"/>
                  <a:gd name="T1" fmla="*/ 49212 h 31"/>
                  <a:gd name="T2" fmla="*/ 31749 w 37"/>
                  <a:gd name="T3" fmla="*/ 0 h 31"/>
                  <a:gd name="T4" fmla="*/ 38099 w 37"/>
                  <a:gd name="T5" fmla="*/ 0 h 31"/>
                  <a:gd name="T6" fmla="*/ 42861 w 37"/>
                  <a:gd name="T7" fmla="*/ 6350 h 31"/>
                  <a:gd name="T8" fmla="*/ 47624 w 37"/>
                  <a:gd name="T9" fmla="*/ 6350 h 31"/>
                  <a:gd name="T10" fmla="*/ 47624 w 37"/>
                  <a:gd name="T11" fmla="*/ 6350 h 31"/>
                  <a:gd name="T12" fmla="*/ 53974 w 37"/>
                  <a:gd name="T13" fmla="*/ 11112 h 31"/>
                  <a:gd name="T14" fmla="*/ 53974 w 37"/>
                  <a:gd name="T15" fmla="*/ 15875 h 31"/>
                  <a:gd name="T16" fmla="*/ 53974 w 37"/>
                  <a:gd name="T17" fmla="*/ 22225 h 31"/>
                  <a:gd name="T18" fmla="*/ 58736 w 37"/>
                  <a:gd name="T19" fmla="*/ 22225 h 31"/>
                  <a:gd name="T20" fmla="*/ 53974 w 37"/>
                  <a:gd name="T21" fmla="*/ 26987 h 31"/>
                  <a:gd name="T22" fmla="*/ 53974 w 37"/>
                  <a:gd name="T23" fmla="*/ 31750 h 31"/>
                  <a:gd name="T24" fmla="*/ 53974 w 37"/>
                  <a:gd name="T25" fmla="*/ 38100 h 31"/>
                  <a:gd name="T26" fmla="*/ 47624 w 37"/>
                  <a:gd name="T27" fmla="*/ 38100 h 31"/>
                  <a:gd name="T28" fmla="*/ 47624 w 37"/>
                  <a:gd name="T29" fmla="*/ 42862 h 31"/>
                  <a:gd name="T30" fmla="*/ 42861 w 37"/>
                  <a:gd name="T31" fmla="*/ 42862 h 31"/>
                  <a:gd name="T32" fmla="*/ 38099 w 37"/>
                  <a:gd name="T33" fmla="*/ 42862 h 31"/>
                  <a:gd name="T34" fmla="*/ 31749 w 37"/>
                  <a:gd name="T35" fmla="*/ 49212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1"/>
                  <a:gd name="T56" fmla="*/ 37 w 37"/>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1" extrusionOk="0">
                    <a:moveTo>
                      <a:pt x="20" y="31"/>
                    </a:moveTo>
                    <a:lnTo>
                      <a:pt x="20" y="0"/>
                    </a:lnTo>
                    <a:lnTo>
                      <a:pt x="24" y="0"/>
                    </a:lnTo>
                    <a:lnTo>
                      <a:pt x="27" y="4"/>
                    </a:lnTo>
                    <a:lnTo>
                      <a:pt x="30" y="4"/>
                    </a:lnTo>
                    <a:lnTo>
                      <a:pt x="34" y="7"/>
                    </a:lnTo>
                    <a:lnTo>
                      <a:pt x="34" y="10"/>
                    </a:lnTo>
                    <a:lnTo>
                      <a:pt x="34" y="14"/>
                    </a:lnTo>
                    <a:lnTo>
                      <a:pt x="37" y="14"/>
                    </a:lnTo>
                    <a:lnTo>
                      <a:pt x="34" y="17"/>
                    </a:lnTo>
                    <a:lnTo>
                      <a:pt x="34" y="20"/>
                    </a:lnTo>
                    <a:lnTo>
                      <a:pt x="34" y="24"/>
                    </a:lnTo>
                    <a:lnTo>
                      <a:pt x="30" y="24"/>
                    </a:lnTo>
                    <a:lnTo>
                      <a:pt x="30" y="27"/>
                    </a:lnTo>
                    <a:lnTo>
                      <a:pt x="27" y="27"/>
                    </a:lnTo>
                    <a:lnTo>
                      <a:pt x="24" y="27"/>
                    </a:lnTo>
                    <a:lnTo>
                      <a:pt x="20" y="31"/>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78" name="Shape 1789"/>
              <p:cNvSpPr>
                <a:spLocks/>
              </p:cNvSpPr>
              <p:nvPr/>
            </p:nvSpPr>
            <p:spPr bwMode="auto">
              <a:xfrm>
                <a:off x="4400550" y="4927600"/>
                <a:ext cx="53975" cy="49212"/>
              </a:xfrm>
              <a:custGeom>
                <a:avLst/>
                <a:gdLst>
                  <a:gd name="T0" fmla="*/ 33338 w 34"/>
                  <a:gd name="T1" fmla="*/ 49212 h 31"/>
                  <a:gd name="T2" fmla="*/ 33338 w 34"/>
                  <a:gd name="T3" fmla="*/ 0 h 31"/>
                  <a:gd name="T4" fmla="*/ 38100 w 34"/>
                  <a:gd name="T5" fmla="*/ 0 h 31"/>
                  <a:gd name="T6" fmla="*/ 42863 w 34"/>
                  <a:gd name="T7" fmla="*/ 6350 h 31"/>
                  <a:gd name="T8" fmla="*/ 49213 w 34"/>
                  <a:gd name="T9" fmla="*/ 6350 h 31"/>
                  <a:gd name="T10" fmla="*/ 49213 w 34"/>
                  <a:gd name="T11" fmla="*/ 6350 h 31"/>
                  <a:gd name="T12" fmla="*/ 53975 w 34"/>
                  <a:gd name="T13" fmla="*/ 11112 h 31"/>
                  <a:gd name="T14" fmla="*/ 53975 w 34"/>
                  <a:gd name="T15" fmla="*/ 15875 h 31"/>
                  <a:gd name="T16" fmla="*/ 53975 w 34"/>
                  <a:gd name="T17" fmla="*/ 22225 h 31"/>
                  <a:gd name="T18" fmla="*/ 53975 w 34"/>
                  <a:gd name="T19" fmla="*/ 22225 h 31"/>
                  <a:gd name="T20" fmla="*/ 53975 w 34"/>
                  <a:gd name="T21" fmla="*/ 26987 h 31"/>
                  <a:gd name="T22" fmla="*/ 53975 w 34"/>
                  <a:gd name="T23" fmla="*/ 31750 h 31"/>
                  <a:gd name="T24" fmla="*/ 53975 w 34"/>
                  <a:gd name="T25" fmla="*/ 38100 h 31"/>
                  <a:gd name="T26" fmla="*/ 49213 w 34"/>
                  <a:gd name="T27" fmla="*/ 38100 h 31"/>
                  <a:gd name="T28" fmla="*/ 49213 w 34"/>
                  <a:gd name="T29" fmla="*/ 42862 h 31"/>
                  <a:gd name="T30" fmla="*/ 42863 w 34"/>
                  <a:gd name="T31" fmla="*/ 42862 h 31"/>
                  <a:gd name="T32" fmla="*/ 38100 w 34"/>
                  <a:gd name="T33" fmla="*/ 42862 h 31"/>
                  <a:gd name="T34" fmla="*/ 33338 w 34"/>
                  <a:gd name="T35" fmla="*/ 49212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31"/>
                  <a:gd name="T56" fmla="*/ 34 w 34"/>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31" extrusionOk="0">
                    <a:moveTo>
                      <a:pt x="21" y="31"/>
                    </a:moveTo>
                    <a:lnTo>
                      <a:pt x="21" y="0"/>
                    </a:lnTo>
                    <a:lnTo>
                      <a:pt x="24" y="0"/>
                    </a:lnTo>
                    <a:lnTo>
                      <a:pt x="27" y="4"/>
                    </a:lnTo>
                    <a:lnTo>
                      <a:pt x="31" y="4"/>
                    </a:lnTo>
                    <a:lnTo>
                      <a:pt x="34" y="7"/>
                    </a:lnTo>
                    <a:lnTo>
                      <a:pt x="34" y="10"/>
                    </a:lnTo>
                    <a:lnTo>
                      <a:pt x="34" y="14"/>
                    </a:lnTo>
                    <a:lnTo>
                      <a:pt x="34" y="17"/>
                    </a:lnTo>
                    <a:lnTo>
                      <a:pt x="34" y="20"/>
                    </a:lnTo>
                    <a:lnTo>
                      <a:pt x="34" y="24"/>
                    </a:lnTo>
                    <a:lnTo>
                      <a:pt x="31" y="24"/>
                    </a:lnTo>
                    <a:lnTo>
                      <a:pt x="31" y="27"/>
                    </a:lnTo>
                    <a:lnTo>
                      <a:pt x="27" y="27"/>
                    </a:lnTo>
                    <a:lnTo>
                      <a:pt x="24" y="27"/>
                    </a:lnTo>
                    <a:lnTo>
                      <a:pt x="21" y="31"/>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79" name="Shape 1790"/>
              <p:cNvSpPr>
                <a:spLocks/>
              </p:cNvSpPr>
              <p:nvPr/>
            </p:nvSpPr>
            <p:spPr bwMode="auto">
              <a:xfrm>
                <a:off x="4391025" y="4927600"/>
                <a:ext cx="52386" cy="49212"/>
              </a:xfrm>
              <a:custGeom>
                <a:avLst/>
                <a:gdLst>
                  <a:gd name="T0" fmla="*/ 31749 w 33"/>
                  <a:gd name="T1" fmla="*/ 49212 h 31"/>
                  <a:gd name="T2" fmla="*/ 31749 w 33"/>
                  <a:gd name="T3" fmla="*/ 0 h 31"/>
                  <a:gd name="T4" fmla="*/ 36511 w 33"/>
                  <a:gd name="T5" fmla="*/ 0 h 31"/>
                  <a:gd name="T6" fmla="*/ 42861 w 33"/>
                  <a:gd name="T7" fmla="*/ 6350 h 31"/>
                  <a:gd name="T8" fmla="*/ 42861 w 33"/>
                  <a:gd name="T9" fmla="*/ 6350 h 31"/>
                  <a:gd name="T10" fmla="*/ 47624 w 33"/>
                  <a:gd name="T11" fmla="*/ 6350 h 31"/>
                  <a:gd name="T12" fmla="*/ 52386 w 33"/>
                  <a:gd name="T13" fmla="*/ 11112 h 31"/>
                  <a:gd name="T14" fmla="*/ 52386 w 33"/>
                  <a:gd name="T15" fmla="*/ 15875 h 31"/>
                  <a:gd name="T16" fmla="*/ 52386 w 33"/>
                  <a:gd name="T17" fmla="*/ 22225 h 31"/>
                  <a:gd name="T18" fmla="*/ 52386 w 33"/>
                  <a:gd name="T19" fmla="*/ 22225 h 31"/>
                  <a:gd name="T20" fmla="*/ 52386 w 33"/>
                  <a:gd name="T21" fmla="*/ 26987 h 31"/>
                  <a:gd name="T22" fmla="*/ 52386 w 33"/>
                  <a:gd name="T23" fmla="*/ 31750 h 31"/>
                  <a:gd name="T24" fmla="*/ 52386 w 33"/>
                  <a:gd name="T25" fmla="*/ 38100 h 31"/>
                  <a:gd name="T26" fmla="*/ 47624 w 33"/>
                  <a:gd name="T27" fmla="*/ 38100 h 31"/>
                  <a:gd name="T28" fmla="*/ 42861 w 33"/>
                  <a:gd name="T29" fmla="*/ 42862 h 31"/>
                  <a:gd name="T30" fmla="*/ 42861 w 33"/>
                  <a:gd name="T31" fmla="*/ 42862 h 31"/>
                  <a:gd name="T32" fmla="*/ 36511 w 33"/>
                  <a:gd name="T33" fmla="*/ 42862 h 31"/>
                  <a:gd name="T34" fmla="*/ 31749 w 33"/>
                  <a:gd name="T35" fmla="*/ 49212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1"/>
                  <a:gd name="T56" fmla="*/ 33 w 33"/>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1" extrusionOk="0">
                    <a:moveTo>
                      <a:pt x="20" y="31"/>
                    </a:moveTo>
                    <a:lnTo>
                      <a:pt x="20" y="0"/>
                    </a:lnTo>
                    <a:lnTo>
                      <a:pt x="23" y="0"/>
                    </a:lnTo>
                    <a:lnTo>
                      <a:pt x="27" y="4"/>
                    </a:lnTo>
                    <a:lnTo>
                      <a:pt x="30" y="4"/>
                    </a:lnTo>
                    <a:lnTo>
                      <a:pt x="33" y="7"/>
                    </a:lnTo>
                    <a:lnTo>
                      <a:pt x="33" y="10"/>
                    </a:lnTo>
                    <a:lnTo>
                      <a:pt x="33" y="14"/>
                    </a:lnTo>
                    <a:lnTo>
                      <a:pt x="33" y="17"/>
                    </a:lnTo>
                    <a:lnTo>
                      <a:pt x="33" y="20"/>
                    </a:lnTo>
                    <a:lnTo>
                      <a:pt x="33" y="24"/>
                    </a:lnTo>
                    <a:lnTo>
                      <a:pt x="30" y="24"/>
                    </a:lnTo>
                    <a:lnTo>
                      <a:pt x="27" y="27"/>
                    </a:lnTo>
                    <a:lnTo>
                      <a:pt x="23" y="27"/>
                    </a:lnTo>
                    <a:lnTo>
                      <a:pt x="20" y="31"/>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80" name="Shape 1791"/>
              <p:cNvSpPr>
                <a:spLocks/>
              </p:cNvSpPr>
              <p:nvPr/>
            </p:nvSpPr>
            <p:spPr bwMode="auto">
              <a:xfrm>
                <a:off x="4375150" y="4927600"/>
                <a:ext cx="58736" cy="49212"/>
              </a:xfrm>
              <a:custGeom>
                <a:avLst/>
                <a:gdLst>
                  <a:gd name="T0" fmla="*/ 36512 w 37"/>
                  <a:gd name="T1" fmla="*/ 49212 h 31"/>
                  <a:gd name="T2" fmla="*/ 36512 w 37"/>
                  <a:gd name="T3" fmla="*/ 0 h 31"/>
                  <a:gd name="T4" fmla="*/ 41274 w 37"/>
                  <a:gd name="T5" fmla="*/ 0 h 31"/>
                  <a:gd name="T6" fmla="*/ 41274 w 37"/>
                  <a:gd name="T7" fmla="*/ 6350 h 31"/>
                  <a:gd name="T8" fmla="*/ 47624 w 37"/>
                  <a:gd name="T9" fmla="*/ 6350 h 31"/>
                  <a:gd name="T10" fmla="*/ 52386 w 37"/>
                  <a:gd name="T11" fmla="*/ 6350 h 31"/>
                  <a:gd name="T12" fmla="*/ 52386 w 37"/>
                  <a:gd name="T13" fmla="*/ 11112 h 31"/>
                  <a:gd name="T14" fmla="*/ 58736 w 37"/>
                  <a:gd name="T15" fmla="*/ 15875 h 31"/>
                  <a:gd name="T16" fmla="*/ 58736 w 37"/>
                  <a:gd name="T17" fmla="*/ 22225 h 31"/>
                  <a:gd name="T18" fmla="*/ 58736 w 37"/>
                  <a:gd name="T19" fmla="*/ 22225 h 31"/>
                  <a:gd name="T20" fmla="*/ 58736 w 37"/>
                  <a:gd name="T21" fmla="*/ 26987 h 31"/>
                  <a:gd name="T22" fmla="*/ 58736 w 37"/>
                  <a:gd name="T23" fmla="*/ 31750 h 31"/>
                  <a:gd name="T24" fmla="*/ 52386 w 37"/>
                  <a:gd name="T25" fmla="*/ 38100 h 31"/>
                  <a:gd name="T26" fmla="*/ 52386 w 37"/>
                  <a:gd name="T27" fmla="*/ 38100 h 31"/>
                  <a:gd name="T28" fmla="*/ 47624 w 37"/>
                  <a:gd name="T29" fmla="*/ 42862 h 31"/>
                  <a:gd name="T30" fmla="*/ 41274 w 37"/>
                  <a:gd name="T31" fmla="*/ 42862 h 31"/>
                  <a:gd name="T32" fmla="*/ 41274 w 37"/>
                  <a:gd name="T33" fmla="*/ 42862 h 31"/>
                  <a:gd name="T34" fmla="*/ 36512 w 37"/>
                  <a:gd name="T35" fmla="*/ 49212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1"/>
                  <a:gd name="T56" fmla="*/ 37 w 37"/>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1" extrusionOk="0">
                    <a:moveTo>
                      <a:pt x="23" y="31"/>
                    </a:moveTo>
                    <a:lnTo>
                      <a:pt x="23" y="0"/>
                    </a:lnTo>
                    <a:lnTo>
                      <a:pt x="26" y="0"/>
                    </a:lnTo>
                    <a:lnTo>
                      <a:pt x="26" y="4"/>
                    </a:lnTo>
                    <a:lnTo>
                      <a:pt x="30" y="4"/>
                    </a:lnTo>
                    <a:lnTo>
                      <a:pt x="33" y="4"/>
                    </a:lnTo>
                    <a:lnTo>
                      <a:pt x="33" y="7"/>
                    </a:lnTo>
                    <a:lnTo>
                      <a:pt x="37" y="10"/>
                    </a:lnTo>
                    <a:lnTo>
                      <a:pt x="37" y="14"/>
                    </a:lnTo>
                    <a:lnTo>
                      <a:pt x="37" y="17"/>
                    </a:lnTo>
                    <a:lnTo>
                      <a:pt x="37" y="20"/>
                    </a:lnTo>
                    <a:lnTo>
                      <a:pt x="33" y="24"/>
                    </a:lnTo>
                    <a:lnTo>
                      <a:pt x="30" y="27"/>
                    </a:lnTo>
                    <a:lnTo>
                      <a:pt x="26" y="27"/>
                    </a:lnTo>
                    <a:lnTo>
                      <a:pt x="23" y="31"/>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81" name="Shape 1792"/>
              <p:cNvSpPr>
                <a:spLocks/>
              </p:cNvSpPr>
              <p:nvPr/>
            </p:nvSpPr>
            <p:spPr bwMode="auto">
              <a:xfrm>
                <a:off x="4364037" y="4927600"/>
                <a:ext cx="58736" cy="49212"/>
              </a:xfrm>
              <a:custGeom>
                <a:avLst/>
                <a:gdLst>
                  <a:gd name="T0" fmla="*/ 36512 w 37"/>
                  <a:gd name="T1" fmla="*/ 49212 h 31"/>
                  <a:gd name="T2" fmla="*/ 36512 w 37"/>
                  <a:gd name="T3" fmla="*/ 0 h 31"/>
                  <a:gd name="T4" fmla="*/ 36512 w 37"/>
                  <a:gd name="T5" fmla="*/ 0 h 31"/>
                  <a:gd name="T6" fmla="*/ 42861 w 37"/>
                  <a:gd name="T7" fmla="*/ 6350 h 31"/>
                  <a:gd name="T8" fmla="*/ 47624 w 37"/>
                  <a:gd name="T9" fmla="*/ 6350 h 31"/>
                  <a:gd name="T10" fmla="*/ 52386 w 37"/>
                  <a:gd name="T11" fmla="*/ 6350 h 31"/>
                  <a:gd name="T12" fmla="*/ 52386 w 37"/>
                  <a:gd name="T13" fmla="*/ 11112 h 31"/>
                  <a:gd name="T14" fmla="*/ 52386 w 37"/>
                  <a:gd name="T15" fmla="*/ 15875 h 31"/>
                  <a:gd name="T16" fmla="*/ 58736 w 37"/>
                  <a:gd name="T17" fmla="*/ 22225 h 31"/>
                  <a:gd name="T18" fmla="*/ 58736 w 37"/>
                  <a:gd name="T19" fmla="*/ 22225 h 31"/>
                  <a:gd name="T20" fmla="*/ 58736 w 37"/>
                  <a:gd name="T21" fmla="*/ 26987 h 31"/>
                  <a:gd name="T22" fmla="*/ 52386 w 37"/>
                  <a:gd name="T23" fmla="*/ 31750 h 31"/>
                  <a:gd name="T24" fmla="*/ 52386 w 37"/>
                  <a:gd name="T25" fmla="*/ 38100 h 31"/>
                  <a:gd name="T26" fmla="*/ 52386 w 37"/>
                  <a:gd name="T27" fmla="*/ 38100 h 31"/>
                  <a:gd name="T28" fmla="*/ 47624 w 37"/>
                  <a:gd name="T29" fmla="*/ 42862 h 31"/>
                  <a:gd name="T30" fmla="*/ 42861 w 37"/>
                  <a:gd name="T31" fmla="*/ 42862 h 31"/>
                  <a:gd name="T32" fmla="*/ 36512 w 37"/>
                  <a:gd name="T33" fmla="*/ 42862 h 31"/>
                  <a:gd name="T34" fmla="*/ 36512 w 37"/>
                  <a:gd name="T35" fmla="*/ 49212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1"/>
                  <a:gd name="T56" fmla="*/ 37 w 37"/>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1" extrusionOk="0">
                    <a:moveTo>
                      <a:pt x="23" y="31"/>
                    </a:moveTo>
                    <a:lnTo>
                      <a:pt x="23" y="0"/>
                    </a:lnTo>
                    <a:lnTo>
                      <a:pt x="27" y="4"/>
                    </a:lnTo>
                    <a:lnTo>
                      <a:pt x="30" y="4"/>
                    </a:lnTo>
                    <a:lnTo>
                      <a:pt x="33" y="4"/>
                    </a:lnTo>
                    <a:lnTo>
                      <a:pt x="33" y="7"/>
                    </a:lnTo>
                    <a:lnTo>
                      <a:pt x="33" y="10"/>
                    </a:lnTo>
                    <a:lnTo>
                      <a:pt x="37" y="14"/>
                    </a:lnTo>
                    <a:lnTo>
                      <a:pt x="37" y="17"/>
                    </a:lnTo>
                    <a:lnTo>
                      <a:pt x="33" y="20"/>
                    </a:lnTo>
                    <a:lnTo>
                      <a:pt x="33" y="24"/>
                    </a:lnTo>
                    <a:lnTo>
                      <a:pt x="30" y="27"/>
                    </a:lnTo>
                    <a:lnTo>
                      <a:pt x="27" y="27"/>
                    </a:lnTo>
                    <a:lnTo>
                      <a:pt x="23" y="27"/>
                    </a:lnTo>
                    <a:lnTo>
                      <a:pt x="23" y="31"/>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82" name="Shape 1793"/>
              <p:cNvSpPr>
                <a:spLocks/>
              </p:cNvSpPr>
              <p:nvPr/>
            </p:nvSpPr>
            <p:spPr bwMode="auto">
              <a:xfrm>
                <a:off x="4352925" y="4927600"/>
                <a:ext cx="58736" cy="49212"/>
              </a:xfrm>
              <a:custGeom>
                <a:avLst/>
                <a:gdLst>
                  <a:gd name="T0" fmla="*/ 38099 w 37"/>
                  <a:gd name="T1" fmla="*/ 49212 h 31"/>
                  <a:gd name="T2" fmla="*/ 38099 w 37"/>
                  <a:gd name="T3" fmla="*/ 0 h 31"/>
                  <a:gd name="T4" fmla="*/ 38099 w 37"/>
                  <a:gd name="T5" fmla="*/ 0 h 31"/>
                  <a:gd name="T6" fmla="*/ 42861 w 37"/>
                  <a:gd name="T7" fmla="*/ 6350 h 31"/>
                  <a:gd name="T8" fmla="*/ 47624 w 37"/>
                  <a:gd name="T9" fmla="*/ 6350 h 31"/>
                  <a:gd name="T10" fmla="*/ 47624 w 37"/>
                  <a:gd name="T11" fmla="*/ 6350 h 31"/>
                  <a:gd name="T12" fmla="*/ 53974 w 37"/>
                  <a:gd name="T13" fmla="*/ 11112 h 31"/>
                  <a:gd name="T14" fmla="*/ 53974 w 37"/>
                  <a:gd name="T15" fmla="*/ 15875 h 31"/>
                  <a:gd name="T16" fmla="*/ 58736 w 37"/>
                  <a:gd name="T17" fmla="*/ 22225 h 31"/>
                  <a:gd name="T18" fmla="*/ 58736 w 37"/>
                  <a:gd name="T19" fmla="*/ 22225 h 31"/>
                  <a:gd name="T20" fmla="*/ 58736 w 37"/>
                  <a:gd name="T21" fmla="*/ 26987 h 31"/>
                  <a:gd name="T22" fmla="*/ 53974 w 37"/>
                  <a:gd name="T23" fmla="*/ 31750 h 31"/>
                  <a:gd name="T24" fmla="*/ 53974 w 37"/>
                  <a:gd name="T25" fmla="*/ 38100 h 31"/>
                  <a:gd name="T26" fmla="*/ 47624 w 37"/>
                  <a:gd name="T27" fmla="*/ 38100 h 31"/>
                  <a:gd name="T28" fmla="*/ 47624 w 37"/>
                  <a:gd name="T29" fmla="*/ 42862 h 31"/>
                  <a:gd name="T30" fmla="*/ 42861 w 37"/>
                  <a:gd name="T31" fmla="*/ 42862 h 31"/>
                  <a:gd name="T32" fmla="*/ 38099 w 37"/>
                  <a:gd name="T33" fmla="*/ 42862 h 31"/>
                  <a:gd name="T34" fmla="*/ 38099 w 37"/>
                  <a:gd name="T35" fmla="*/ 49212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1"/>
                  <a:gd name="T56" fmla="*/ 37 w 37"/>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1" extrusionOk="0">
                    <a:moveTo>
                      <a:pt x="24" y="31"/>
                    </a:moveTo>
                    <a:lnTo>
                      <a:pt x="24" y="0"/>
                    </a:lnTo>
                    <a:lnTo>
                      <a:pt x="27" y="4"/>
                    </a:lnTo>
                    <a:lnTo>
                      <a:pt x="30" y="4"/>
                    </a:lnTo>
                    <a:lnTo>
                      <a:pt x="34" y="7"/>
                    </a:lnTo>
                    <a:lnTo>
                      <a:pt x="34" y="10"/>
                    </a:lnTo>
                    <a:lnTo>
                      <a:pt x="37" y="14"/>
                    </a:lnTo>
                    <a:lnTo>
                      <a:pt x="37" y="17"/>
                    </a:lnTo>
                    <a:lnTo>
                      <a:pt x="34" y="20"/>
                    </a:lnTo>
                    <a:lnTo>
                      <a:pt x="34" y="24"/>
                    </a:lnTo>
                    <a:lnTo>
                      <a:pt x="30" y="24"/>
                    </a:lnTo>
                    <a:lnTo>
                      <a:pt x="30" y="27"/>
                    </a:lnTo>
                    <a:lnTo>
                      <a:pt x="27" y="27"/>
                    </a:lnTo>
                    <a:lnTo>
                      <a:pt x="24" y="27"/>
                    </a:lnTo>
                    <a:lnTo>
                      <a:pt x="24" y="31"/>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83" name="Shape 1794"/>
              <p:cNvSpPr>
                <a:spLocks/>
              </p:cNvSpPr>
              <p:nvPr/>
            </p:nvSpPr>
            <p:spPr bwMode="auto">
              <a:xfrm>
                <a:off x="4341812" y="4927600"/>
                <a:ext cx="53975" cy="49212"/>
              </a:xfrm>
              <a:custGeom>
                <a:avLst/>
                <a:gdLst>
                  <a:gd name="T0" fmla="*/ 33338 w 34"/>
                  <a:gd name="T1" fmla="*/ 49212 h 31"/>
                  <a:gd name="T2" fmla="*/ 33338 w 34"/>
                  <a:gd name="T3" fmla="*/ 0 h 31"/>
                  <a:gd name="T4" fmla="*/ 38100 w 34"/>
                  <a:gd name="T5" fmla="*/ 0 h 31"/>
                  <a:gd name="T6" fmla="*/ 42863 w 34"/>
                  <a:gd name="T7" fmla="*/ 6350 h 31"/>
                  <a:gd name="T8" fmla="*/ 42863 w 34"/>
                  <a:gd name="T9" fmla="*/ 6350 h 31"/>
                  <a:gd name="T10" fmla="*/ 49213 w 34"/>
                  <a:gd name="T11" fmla="*/ 6350 h 31"/>
                  <a:gd name="T12" fmla="*/ 53975 w 34"/>
                  <a:gd name="T13" fmla="*/ 11112 h 31"/>
                  <a:gd name="T14" fmla="*/ 53975 w 34"/>
                  <a:gd name="T15" fmla="*/ 15875 h 31"/>
                  <a:gd name="T16" fmla="*/ 53975 w 34"/>
                  <a:gd name="T17" fmla="*/ 22225 h 31"/>
                  <a:gd name="T18" fmla="*/ 53975 w 34"/>
                  <a:gd name="T19" fmla="*/ 22225 h 31"/>
                  <a:gd name="T20" fmla="*/ 53975 w 34"/>
                  <a:gd name="T21" fmla="*/ 26987 h 31"/>
                  <a:gd name="T22" fmla="*/ 53975 w 34"/>
                  <a:gd name="T23" fmla="*/ 31750 h 31"/>
                  <a:gd name="T24" fmla="*/ 53975 w 34"/>
                  <a:gd name="T25" fmla="*/ 38100 h 31"/>
                  <a:gd name="T26" fmla="*/ 49213 w 34"/>
                  <a:gd name="T27" fmla="*/ 38100 h 31"/>
                  <a:gd name="T28" fmla="*/ 42863 w 34"/>
                  <a:gd name="T29" fmla="*/ 42862 h 31"/>
                  <a:gd name="T30" fmla="*/ 42863 w 34"/>
                  <a:gd name="T31" fmla="*/ 42862 h 31"/>
                  <a:gd name="T32" fmla="*/ 38100 w 34"/>
                  <a:gd name="T33" fmla="*/ 42862 h 31"/>
                  <a:gd name="T34" fmla="*/ 33338 w 34"/>
                  <a:gd name="T35" fmla="*/ 49212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31"/>
                  <a:gd name="T56" fmla="*/ 34 w 34"/>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31" extrusionOk="0">
                    <a:moveTo>
                      <a:pt x="21" y="31"/>
                    </a:moveTo>
                    <a:lnTo>
                      <a:pt x="21" y="0"/>
                    </a:lnTo>
                    <a:lnTo>
                      <a:pt x="24" y="0"/>
                    </a:lnTo>
                    <a:lnTo>
                      <a:pt x="27" y="4"/>
                    </a:lnTo>
                    <a:lnTo>
                      <a:pt x="31" y="4"/>
                    </a:lnTo>
                    <a:lnTo>
                      <a:pt x="34" y="7"/>
                    </a:lnTo>
                    <a:lnTo>
                      <a:pt x="34" y="10"/>
                    </a:lnTo>
                    <a:lnTo>
                      <a:pt x="34" y="14"/>
                    </a:lnTo>
                    <a:lnTo>
                      <a:pt x="34" y="17"/>
                    </a:lnTo>
                    <a:lnTo>
                      <a:pt x="34" y="20"/>
                    </a:lnTo>
                    <a:lnTo>
                      <a:pt x="34" y="24"/>
                    </a:lnTo>
                    <a:lnTo>
                      <a:pt x="31" y="24"/>
                    </a:lnTo>
                    <a:lnTo>
                      <a:pt x="27" y="27"/>
                    </a:lnTo>
                    <a:lnTo>
                      <a:pt x="24" y="27"/>
                    </a:lnTo>
                    <a:lnTo>
                      <a:pt x="21" y="31"/>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84" name="Shape 1795"/>
              <p:cNvSpPr>
                <a:spLocks/>
              </p:cNvSpPr>
              <p:nvPr/>
            </p:nvSpPr>
            <p:spPr bwMode="auto">
              <a:xfrm>
                <a:off x="4332287" y="4927600"/>
                <a:ext cx="52386" cy="49212"/>
              </a:xfrm>
              <a:custGeom>
                <a:avLst/>
                <a:gdLst>
                  <a:gd name="T0" fmla="*/ 31749 w 33"/>
                  <a:gd name="T1" fmla="*/ 49212 h 31"/>
                  <a:gd name="T2" fmla="*/ 31749 w 33"/>
                  <a:gd name="T3" fmla="*/ 0 h 31"/>
                  <a:gd name="T4" fmla="*/ 36511 w 33"/>
                  <a:gd name="T5" fmla="*/ 0 h 31"/>
                  <a:gd name="T6" fmla="*/ 42861 w 33"/>
                  <a:gd name="T7" fmla="*/ 6350 h 31"/>
                  <a:gd name="T8" fmla="*/ 42861 w 33"/>
                  <a:gd name="T9" fmla="*/ 6350 h 31"/>
                  <a:gd name="T10" fmla="*/ 47624 w 33"/>
                  <a:gd name="T11" fmla="*/ 6350 h 31"/>
                  <a:gd name="T12" fmla="*/ 52386 w 33"/>
                  <a:gd name="T13" fmla="*/ 11112 h 31"/>
                  <a:gd name="T14" fmla="*/ 52386 w 33"/>
                  <a:gd name="T15" fmla="*/ 15875 h 31"/>
                  <a:gd name="T16" fmla="*/ 52386 w 33"/>
                  <a:gd name="T17" fmla="*/ 22225 h 31"/>
                  <a:gd name="T18" fmla="*/ 52386 w 33"/>
                  <a:gd name="T19" fmla="*/ 22225 h 31"/>
                  <a:gd name="T20" fmla="*/ 52386 w 33"/>
                  <a:gd name="T21" fmla="*/ 26987 h 31"/>
                  <a:gd name="T22" fmla="*/ 52386 w 33"/>
                  <a:gd name="T23" fmla="*/ 31750 h 31"/>
                  <a:gd name="T24" fmla="*/ 52386 w 33"/>
                  <a:gd name="T25" fmla="*/ 38100 h 31"/>
                  <a:gd name="T26" fmla="*/ 47624 w 33"/>
                  <a:gd name="T27" fmla="*/ 38100 h 31"/>
                  <a:gd name="T28" fmla="*/ 42861 w 33"/>
                  <a:gd name="T29" fmla="*/ 42862 h 31"/>
                  <a:gd name="T30" fmla="*/ 42861 w 33"/>
                  <a:gd name="T31" fmla="*/ 42862 h 31"/>
                  <a:gd name="T32" fmla="*/ 36511 w 33"/>
                  <a:gd name="T33" fmla="*/ 42862 h 31"/>
                  <a:gd name="T34" fmla="*/ 31749 w 33"/>
                  <a:gd name="T35" fmla="*/ 49212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1"/>
                  <a:gd name="T56" fmla="*/ 33 w 33"/>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1" extrusionOk="0">
                    <a:moveTo>
                      <a:pt x="20" y="31"/>
                    </a:moveTo>
                    <a:lnTo>
                      <a:pt x="20" y="0"/>
                    </a:lnTo>
                    <a:lnTo>
                      <a:pt x="23" y="0"/>
                    </a:lnTo>
                    <a:lnTo>
                      <a:pt x="27" y="4"/>
                    </a:lnTo>
                    <a:lnTo>
                      <a:pt x="30" y="4"/>
                    </a:lnTo>
                    <a:lnTo>
                      <a:pt x="33" y="7"/>
                    </a:lnTo>
                    <a:lnTo>
                      <a:pt x="33" y="10"/>
                    </a:lnTo>
                    <a:lnTo>
                      <a:pt x="33" y="14"/>
                    </a:lnTo>
                    <a:lnTo>
                      <a:pt x="33" y="17"/>
                    </a:lnTo>
                    <a:lnTo>
                      <a:pt x="33" y="20"/>
                    </a:lnTo>
                    <a:lnTo>
                      <a:pt x="33" y="24"/>
                    </a:lnTo>
                    <a:lnTo>
                      <a:pt x="30" y="24"/>
                    </a:lnTo>
                    <a:lnTo>
                      <a:pt x="27" y="27"/>
                    </a:lnTo>
                    <a:lnTo>
                      <a:pt x="23" y="27"/>
                    </a:lnTo>
                    <a:lnTo>
                      <a:pt x="20" y="31"/>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85" name="Shape 1796"/>
              <p:cNvSpPr>
                <a:spLocks/>
              </p:cNvSpPr>
              <p:nvPr/>
            </p:nvSpPr>
            <p:spPr bwMode="auto">
              <a:xfrm>
                <a:off x="4321175" y="4927600"/>
                <a:ext cx="53975" cy="49212"/>
              </a:xfrm>
              <a:custGeom>
                <a:avLst/>
                <a:gdLst>
                  <a:gd name="T0" fmla="*/ 31750 w 34"/>
                  <a:gd name="T1" fmla="*/ 49212 h 31"/>
                  <a:gd name="T2" fmla="*/ 31750 w 34"/>
                  <a:gd name="T3" fmla="*/ 0 h 31"/>
                  <a:gd name="T4" fmla="*/ 38100 w 34"/>
                  <a:gd name="T5" fmla="*/ 0 h 31"/>
                  <a:gd name="T6" fmla="*/ 42863 w 34"/>
                  <a:gd name="T7" fmla="*/ 6350 h 31"/>
                  <a:gd name="T8" fmla="*/ 42863 w 34"/>
                  <a:gd name="T9" fmla="*/ 6350 h 31"/>
                  <a:gd name="T10" fmla="*/ 47625 w 34"/>
                  <a:gd name="T11" fmla="*/ 6350 h 31"/>
                  <a:gd name="T12" fmla="*/ 47625 w 34"/>
                  <a:gd name="T13" fmla="*/ 11112 h 31"/>
                  <a:gd name="T14" fmla="*/ 53975 w 34"/>
                  <a:gd name="T15" fmla="*/ 15875 h 31"/>
                  <a:gd name="T16" fmla="*/ 53975 w 34"/>
                  <a:gd name="T17" fmla="*/ 22225 h 31"/>
                  <a:gd name="T18" fmla="*/ 53975 w 34"/>
                  <a:gd name="T19" fmla="*/ 22225 h 31"/>
                  <a:gd name="T20" fmla="*/ 53975 w 34"/>
                  <a:gd name="T21" fmla="*/ 26987 h 31"/>
                  <a:gd name="T22" fmla="*/ 53975 w 34"/>
                  <a:gd name="T23" fmla="*/ 31750 h 31"/>
                  <a:gd name="T24" fmla="*/ 47625 w 34"/>
                  <a:gd name="T25" fmla="*/ 38100 h 31"/>
                  <a:gd name="T26" fmla="*/ 47625 w 34"/>
                  <a:gd name="T27" fmla="*/ 38100 h 31"/>
                  <a:gd name="T28" fmla="*/ 42863 w 34"/>
                  <a:gd name="T29" fmla="*/ 42862 h 31"/>
                  <a:gd name="T30" fmla="*/ 42863 w 34"/>
                  <a:gd name="T31" fmla="*/ 42862 h 31"/>
                  <a:gd name="T32" fmla="*/ 38100 w 34"/>
                  <a:gd name="T33" fmla="*/ 42862 h 31"/>
                  <a:gd name="T34" fmla="*/ 31750 w 34"/>
                  <a:gd name="T35" fmla="*/ 49212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31"/>
                  <a:gd name="T56" fmla="*/ 34 w 34"/>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31" extrusionOk="0">
                    <a:moveTo>
                      <a:pt x="20" y="31"/>
                    </a:moveTo>
                    <a:lnTo>
                      <a:pt x="20" y="0"/>
                    </a:lnTo>
                    <a:lnTo>
                      <a:pt x="24" y="0"/>
                    </a:lnTo>
                    <a:lnTo>
                      <a:pt x="27" y="4"/>
                    </a:lnTo>
                    <a:lnTo>
                      <a:pt x="30" y="4"/>
                    </a:lnTo>
                    <a:lnTo>
                      <a:pt x="30" y="7"/>
                    </a:lnTo>
                    <a:lnTo>
                      <a:pt x="34" y="10"/>
                    </a:lnTo>
                    <a:lnTo>
                      <a:pt x="34" y="14"/>
                    </a:lnTo>
                    <a:lnTo>
                      <a:pt x="34" y="17"/>
                    </a:lnTo>
                    <a:lnTo>
                      <a:pt x="34" y="20"/>
                    </a:lnTo>
                    <a:lnTo>
                      <a:pt x="30" y="24"/>
                    </a:lnTo>
                    <a:lnTo>
                      <a:pt x="27" y="27"/>
                    </a:lnTo>
                    <a:lnTo>
                      <a:pt x="24" y="27"/>
                    </a:lnTo>
                    <a:lnTo>
                      <a:pt x="20" y="31"/>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86" name="Shape 1797"/>
              <p:cNvSpPr>
                <a:spLocks/>
              </p:cNvSpPr>
              <p:nvPr/>
            </p:nvSpPr>
            <p:spPr bwMode="auto">
              <a:xfrm>
                <a:off x="4305300" y="4927600"/>
                <a:ext cx="58736" cy="49212"/>
              </a:xfrm>
              <a:custGeom>
                <a:avLst/>
                <a:gdLst>
                  <a:gd name="T0" fmla="*/ 36512 w 37"/>
                  <a:gd name="T1" fmla="*/ 49212 h 31"/>
                  <a:gd name="T2" fmla="*/ 36512 w 37"/>
                  <a:gd name="T3" fmla="*/ 0 h 31"/>
                  <a:gd name="T4" fmla="*/ 42861 w 37"/>
                  <a:gd name="T5" fmla="*/ 0 h 31"/>
                  <a:gd name="T6" fmla="*/ 42861 w 37"/>
                  <a:gd name="T7" fmla="*/ 6350 h 31"/>
                  <a:gd name="T8" fmla="*/ 47624 w 37"/>
                  <a:gd name="T9" fmla="*/ 6350 h 31"/>
                  <a:gd name="T10" fmla="*/ 53974 w 37"/>
                  <a:gd name="T11" fmla="*/ 6350 h 31"/>
                  <a:gd name="T12" fmla="*/ 53974 w 37"/>
                  <a:gd name="T13" fmla="*/ 11112 h 31"/>
                  <a:gd name="T14" fmla="*/ 58736 w 37"/>
                  <a:gd name="T15" fmla="*/ 15875 h 31"/>
                  <a:gd name="T16" fmla="*/ 58736 w 37"/>
                  <a:gd name="T17" fmla="*/ 22225 h 31"/>
                  <a:gd name="T18" fmla="*/ 58736 w 37"/>
                  <a:gd name="T19" fmla="*/ 22225 h 31"/>
                  <a:gd name="T20" fmla="*/ 58736 w 37"/>
                  <a:gd name="T21" fmla="*/ 26987 h 31"/>
                  <a:gd name="T22" fmla="*/ 58736 w 37"/>
                  <a:gd name="T23" fmla="*/ 31750 h 31"/>
                  <a:gd name="T24" fmla="*/ 53974 w 37"/>
                  <a:gd name="T25" fmla="*/ 38100 h 31"/>
                  <a:gd name="T26" fmla="*/ 53974 w 37"/>
                  <a:gd name="T27" fmla="*/ 38100 h 31"/>
                  <a:gd name="T28" fmla="*/ 47624 w 37"/>
                  <a:gd name="T29" fmla="*/ 42862 h 31"/>
                  <a:gd name="T30" fmla="*/ 42861 w 37"/>
                  <a:gd name="T31" fmla="*/ 42862 h 31"/>
                  <a:gd name="T32" fmla="*/ 42861 w 37"/>
                  <a:gd name="T33" fmla="*/ 42862 h 31"/>
                  <a:gd name="T34" fmla="*/ 36512 w 37"/>
                  <a:gd name="T35" fmla="*/ 49212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1"/>
                  <a:gd name="T56" fmla="*/ 37 w 37"/>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1" extrusionOk="0">
                    <a:moveTo>
                      <a:pt x="23" y="31"/>
                    </a:moveTo>
                    <a:lnTo>
                      <a:pt x="23" y="0"/>
                    </a:lnTo>
                    <a:lnTo>
                      <a:pt x="27" y="0"/>
                    </a:lnTo>
                    <a:lnTo>
                      <a:pt x="27" y="4"/>
                    </a:lnTo>
                    <a:lnTo>
                      <a:pt x="30" y="4"/>
                    </a:lnTo>
                    <a:lnTo>
                      <a:pt x="34" y="4"/>
                    </a:lnTo>
                    <a:lnTo>
                      <a:pt x="34" y="7"/>
                    </a:lnTo>
                    <a:lnTo>
                      <a:pt x="37" y="10"/>
                    </a:lnTo>
                    <a:lnTo>
                      <a:pt x="37" y="14"/>
                    </a:lnTo>
                    <a:lnTo>
                      <a:pt x="37" y="17"/>
                    </a:lnTo>
                    <a:lnTo>
                      <a:pt x="37" y="20"/>
                    </a:lnTo>
                    <a:lnTo>
                      <a:pt x="34" y="24"/>
                    </a:lnTo>
                    <a:lnTo>
                      <a:pt x="30" y="27"/>
                    </a:lnTo>
                    <a:lnTo>
                      <a:pt x="27" y="27"/>
                    </a:lnTo>
                    <a:lnTo>
                      <a:pt x="23" y="31"/>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87" name="Shape 1798"/>
              <p:cNvSpPr>
                <a:spLocks/>
              </p:cNvSpPr>
              <p:nvPr/>
            </p:nvSpPr>
            <p:spPr bwMode="auto">
              <a:xfrm>
                <a:off x="4294187" y="4927600"/>
                <a:ext cx="58736" cy="49212"/>
              </a:xfrm>
              <a:custGeom>
                <a:avLst/>
                <a:gdLst>
                  <a:gd name="T0" fmla="*/ 31749 w 37"/>
                  <a:gd name="T1" fmla="*/ 49212 h 31"/>
                  <a:gd name="T2" fmla="*/ 31749 w 37"/>
                  <a:gd name="T3" fmla="*/ 0 h 31"/>
                  <a:gd name="T4" fmla="*/ 38099 w 37"/>
                  <a:gd name="T5" fmla="*/ 0 h 31"/>
                  <a:gd name="T6" fmla="*/ 42861 w 37"/>
                  <a:gd name="T7" fmla="*/ 6350 h 31"/>
                  <a:gd name="T8" fmla="*/ 47624 w 37"/>
                  <a:gd name="T9" fmla="*/ 6350 h 31"/>
                  <a:gd name="T10" fmla="*/ 47624 w 37"/>
                  <a:gd name="T11" fmla="*/ 6350 h 31"/>
                  <a:gd name="T12" fmla="*/ 53974 w 37"/>
                  <a:gd name="T13" fmla="*/ 11112 h 31"/>
                  <a:gd name="T14" fmla="*/ 53974 w 37"/>
                  <a:gd name="T15" fmla="*/ 15875 h 31"/>
                  <a:gd name="T16" fmla="*/ 58736 w 37"/>
                  <a:gd name="T17" fmla="*/ 22225 h 31"/>
                  <a:gd name="T18" fmla="*/ 58736 w 37"/>
                  <a:gd name="T19" fmla="*/ 22225 h 31"/>
                  <a:gd name="T20" fmla="*/ 58736 w 37"/>
                  <a:gd name="T21" fmla="*/ 26987 h 31"/>
                  <a:gd name="T22" fmla="*/ 53974 w 37"/>
                  <a:gd name="T23" fmla="*/ 31750 h 31"/>
                  <a:gd name="T24" fmla="*/ 53974 w 37"/>
                  <a:gd name="T25" fmla="*/ 38100 h 31"/>
                  <a:gd name="T26" fmla="*/ 47624 w 37"/>
                  <a:gd name="T27" fmla="*/ 38100 h 31"/>
                  <a:gd name="T28" fmla="*/ 47624 w 37"/>
                  <a:gd name="T29" fmla="*/ 42862 h 31"/>
                  <a:gd name="T30" fmla="*/ 42861 w 37"/>
                  <a:gd name="T31" fmla="*/ 42862 h 31"/>
                  <a:gd name="T32" fmla="*/ 38099 w 37"/>
                  <a:gd name="T33" fmla="*/ 42862 h 31"/>
                  <a:gd name="T34" fmla="*/ 31749 w 37"/>
                  <a:gd name="T35" fmla="*/ 49212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1"/>
                  <a:gd name="T56" fmla="*/ 37 w 37"/>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1" extrusionOk="0">
                    <a:moveTo>
                      <a:pt x="20" y="31"/>
                    </a:moveTo>
                    <a:lnTo>
                      <a:pt x="20" y="0"/>
                    </a:lnTo>
                    <a:lnTo>
                      <a:pt x="24" y="0"/>
                    </a:lnTo>
                    <a:lnTo>
                      <a:pt x="27" y="4"/>
                    </a:lnTo>
                    <a:lnTo>
                      <a:pt x="30" y="4"/>
                    </a:lnTo>
                    <a:lnTo>
                      <a:pt x="34" y="7"/>
                    </a:lnTo>
                    <a:lnTo>
                      <a:pt x="34" y="10"/>
                    </a:lnTo>
                    <a:lnTo>
                      <a:pt x="37" y="14"/>
                    </a:lnTo>
                    <a:lnTo>
                      <a:pt x="37" y="17"/>
                    </a:lnTo>
                    <a:lnTo>
                      <a:pt x="34" y="20"/>
                    </a:lnTo>
                    <a:lnTo>
                      <a:pt x="34" y="24"/>
                    </a:lnTo>
                    <a:lnTo>
                      <a:pt x="30" y="24"/>
                    </a:lnTo>
                    <a:lnTo>
                      <a:pt x="30" y="27"/>
                    </a:lnTo>
                    <a:lnTo>
                      <a:pt x="27" y="27"/>
                    </a:lnTo>
                    <a:lnTo>
                      <a:pt x="24" y="27"/>
                    </a:lnTo>
                    <a:lnTo>
                      <a:pt x="20" y="31"/>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88" name="Shape 1799"/>
              <p:cNvSpPr>
                <a:spLocks/>
              </p:cNvSpPr>
              <p:nvPr/>
            </p:nvSpPr>
            <p:spPr bwMode="auto">
              <a:xfrm>
                <a:off x="4283075" y="4927600"/>
                <a:ext cx="58736" cy="49212"/>
              </a:xfrm>
              <a:custGeom>
                <a:avLst/>
                <a:gdLst>
                  <a:gd name="T0" fmla="*/ 33337 w 37"/>
                  <a:gd name="T1" fmla="*/ 49212 h 31"/>
                  <a:gd name="T2" fmla="*/ 33337 w 37"/>
                  <a:gd name="T3" fmla="*/ 0 h 31"/>
                  <a:gd name="T4" fmla="*/ 38099 w 37"/>
                  <a:gd name="T5" fmla="*/ 0 h 31"/>
                  <a:gd name="T6" fmla="*/ 42861 w 37"/>
                  <a:gd name="T7" fmla="*/ 6350 h 31"/>
                  <a:gd name="T8" fmla="*/ 49211 w 37"/>
                  <a:gd name="T9" fmla="*/ 6350 h 31"/>
                  <a:gd name="T10" fmla="*/ 49211 w 37"/>
                  <a:gd name="T11" fmla="*/ 6350 h 31"/>
                  <a:gd name="T12" fmla="*/ 53974 w 37"/>
                  <a:gd name="T13" fmla="*/ 11112 h 31"/>
                  <a:gd name="T14" fmla="*/ 53974 w 37"/>
                  <a:gd name="T15" fmla="*/ 15875 h 31"/>
                  <a:gd name="T16" fmla="*/ 53974 w 37"/>
                  <a:gd name="T17" fmla="*/ 22225 h 31"/>
                  <a:gd name="T18" fmla="*/ 58736 w 37"/>
                  <a:gd name="T19" fmla="*/ 22225 h 31"/>
                  <a:gd name="T20" fmla="*/ 53974 w 37"/>
                  <a:gd name="T21" fmla="*/ 26987 h 31"/>
                  <a:gd name="T22" fmla="*/ 53974 w 37"/>
                  <a:gd name="T23" fmla="*/ 31750 h 31"/>
                  <a:gd name="T24" fmla="*/ 53974 w 37"/>
                  <a:gd name="T25" fmla="*/ 38100 h 31"/>
                  <a:gd name="T26" fmla="*/ 49211 w 37"/>
                  <a:gd name="T27" fmla="*/ 38100 h 31"/>
                  <a:gd name="T28" fmla="*/ 49211 w 37"/>
                  <a:gd name="T29" fmla="*/ 42862 h 31"/>
                  <a:gd name="T30" fmla="*/ 42861 w 37"/>
                  <a:gd name="T31" fmla="*/ 42862 h 31"/>
                  <a:gd name="T32" fmla="*/ 38099 w 37"/>
                  <a:gd name="T33" fmla="*/ 42862 h 31"/>
                  <a:gd name="T34" fmla="*/ 33337 w 37"/>
                  <a:gd name="T35" fmla="*/ 49212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1"/>
                  <a:gd name="T56" fmla="*/ 37 w 37"/>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1" extrusionOk="0">
                    <a:moveTo>
                      <a:pt x="21" y="31"/>
                    </a:moveTo>
                    <a:lnTo>
                      <a:pt x="21" y="0"/>
                    </a:lnTo>
                    <a:lnTo>
                      <a:pt x="24" y="0"/>
                    </a:lnTo>
                    <a:lnTo>
                      <a:pt x="27" y="4"/>
                    </a:lnTo>
                    <a:lnTo>
                      <a:pt x="31" y="4"/>
                    </a:lnTo>
                    <a:lnTo>
                      <a:pt x="34" y="7"/>
                    </a:lnTo>
                    <a:lnTo>
                      <a:pt x="34" y="10"/>
                    </a:lnTo>
                    <a:lnTo>
                      <a:pt x="34" y="14"/>
                    </a:lnTo>
                    <a:lnTo>
                      <a:pt x="37" y="14"/>
                    </a:lnTo>
                    <a:lnTo>
                      <a:pt x="34" y="17"/>
                    </a:lnTo>
                    <a:lnTo>
                      <a:pt x="34" y="20"/>
                    </a:lnTo>
                    <a:lnTo>
                      <a:pt x="34" y="24"/>
                    </a:lnTo>
                    <a:lnTo>
                      <a:pt x="31" y="24"/>
                    </a:lnTo>
                    <a:lnTo>
                      <a:pt x="31" y="27"/>
                    </a:lnTo>
                    <a:lnTo>
                      <a:pt x="27" y="27"/>
                    </a:lnTo>
                    <a:lnTo>
                      <a:pt x="24" y="27"/>
                    </a:lnTo>
                    <a:lnTo>
                      <a:pt x="21" y="31"/>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89" name="Shape 1800"/>
              <p:cNvSpPr>
                <a:spLocks/>
              </p:cNvSpPr>
              <p:nvPr/>
            </p:nvSpPr>
            <p:spPr bwMode="auto">
              <a:xfrm>
                <a:off x="4273550" y="4927600"/>
                <a:ext cx="52386" cy="49212"/>
              </a:xfrm>
              <a:custGeom>
                <a:avLst/>
                <a:gdLst>
                  <a:gd name="T0" fmla="*/ 31749 w 33"/>
                  <a:gd name="T1" fmla="*/ 49212 h 31"/>
                  <a:gd name="T2" fmla="*/ 31749 w 33"/>
                  <a:gd name="T3" fmla="*/ 0 h 31"/>
                  <a:gd name="T4" fmla="*/ 36511 w 33"/>
                  <a:gd name="T5" fmla="*/ 0 h 31"/>
                  <a:gd name="T6" fmla="*/ 42861 w 33"/>
                  <a:gd name="T7" fmla="*/ 6350 h 31"/>
                  <a:gd name="T8" fmla="*/ 47624 w 33"/>
                  <a:gd name="T9" fmla="*/ 6350 h 31"/>
                  <a:gd name="T10" fmla="*/ 47624 w 33"/>
                  <a:gd name="T11" fmla="*/ 6350 h 31"/>
                  <a:gd name="T12" fmla="*/ 52386 w 33"/>
                  <a:gd name="T13" fmla="*/ 11112 h 31"/>
                  <a:gd name="T14" fmla="*/ 52386 w 33"/>
                  <a:gd name="T15" fmla="*/ 15875 h 31"/>
                  <a:gd name="T16" fmla="*/ 52386 w 33"/>
                  <a:gd name="T17" fmla="*/ 22225 h 31"/>
                  <a:gd name="T18" fmla="*/ 52386 w 33"/>
                  <a:gd name="T19" fmla="*/ 22225 h 31"/>
                  <a:gd name="T20" fmla="*/ 52386 w 33"/>
                  <a:gd name="T21" fmla="*/ 26987 h 31"/>
                  <a:gd name="T22" fmla="*/ 52386 w 33"/>
                  <a:gd name="T23" fmla="*/ 31750 h 31"/>
                  <a:gd name="T24" fmla="*/ 52386 w 33"/>
                  <a:gd name="T25" fmla="*/ 38100 h 31"/>
                  <a:gd name="T26" fmla="*/ 47624 w 33"/>
                  <a:gd name="T27" fmla="*/ 38100 h 31"/>
                  <a:gd name="T28" fmla="*/ 47624 w 33"/>
                  <a:gd name="T29" fmla="*/ 42862 h 31"/>
                  <a:gd name="T30" fmla="*/ 42861 w 33"/>
                  <a:gd name="T31" fmla="*/ 42862 h 31"/>
                  <a:gd name="T32" fmla="*/ 36511 w 33"/>
                  <a:gd name="T33" fmla="*/ 42862 h 31"/>
                  <a:gd name="T34" fmla="*/ 31749 w 33"/>
                  <a:gd name="T35" fmla="*/ 49212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1"/>
                  <a:gd name="T56" fmla="*/ 33 w 33"/>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1" extrusionOk="0">
                    <a:moveTo>
                      <a:pt x="20" y="31"/>
                    </a:moveTo>
                    <a:lnTo>
                      <a:pt x="20" y="0"/>
                    </a:lnTo>
                    <a:lnTo>
                      <a:pt x="23" y="0"/>
                    </a:lnTo>
                    <a:lnTo>
                      <a:pt x="27" y="4"/>
                    </a:lnTo>
                    <a:lnTo>
                      <a:pt x="30" y="4"/>
                    </a:lnTo>
                    <a:lnTo>
                      <a:pt x="33" y="7"/>
                    </a:lnTo>
                    <a:lnTo>
                      <a:pt x="33" y="10"/>
                    </a:lnTo>
                    <a:lnTo>
                      <a:pt x="33" y="14"/>
                    </a:lnTo>
                    <a:lnTo>
                      <a:pt x="33" y="17"/>
                    </a:lnTo>
                    <a:lnTo>
                      <a:pt x="33" y="20"/>
                    </a:lnTo>
                    <a:lnTo>
                      <a:pt x="33" y="24"/>
                    </a:lnTo>
                    <a:lnTo>
                      <a:pt x="30" y="24"/>
                    </a:lnTo>
                    <a:lnTo>
                      <a:pt x="30" y="27"/>
                    </a:lnTo>
                    <a:lnTo>
                      <a:pt x="27" y="27"/>
                    </a:lnTo>
                    <a:lnTo>
                      <a:pt x="23" y="27"/>
                    </a:lnTo>
                    <a:lnTo>
                      <a:pt x="20" y="31"/>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90" name="Shape 1801"/>
              <p:cNvSpPr>
                <a:spLocks/>
              </p:cNvSpPr>
              <p:nvPr/>
            </p:nvSpPr>
            <p:spPr bwMode="auto">
              <a:xfrm>
                <a:off x="4262437" y="4927600"/>
                <a:ext cx="53975" cy="49212"/>
              </a:xfrm>
              <a:custGeom>
                <a:avLst/>
                <a:gdLst>
                  <a:gd name="T0" fmla="*/ 31750 w 34"/>
                  <a:gd name="T1" fmla="*/ 49212 h 31"/>
                  <a:gd name="T2" fmla="*/ 31750 w 34"/>
                  <a:gd name="T3" fmla="*/ 0 h 31"/>
                  <a:gd name="T4" fmla="*/ 38100 w 34"/>
                  <a:gd name="T5" fmla="*/ 0 h 31"/>
                  <a:gd name="T6" fmla="*/ 38100 w 34"/>
                  <a:gd name="T7" fmla="*/ 6350 h 31"/>
                  <a:gd name="T8" fmla="*/ 42863 w 34"/>
                  <a:gd name="T9" fmla="*/ 6350 h 31"/>
                  <a:gd name="T10" fmla="*/ 47625 w 34"/>
                  <a:gd name="T11" fmla="*/ 6350 h 31"/>
                  <a:gd name="T12" fmla="*/ 47625 w 34"/>
                  <a:gd name="T13" fmla="*/ 11112 h 31"/>
                  <a:gd name="T14" fmla="*/ 53975 w 34"/>
                  <a:gd name="T15" fmla="*/ 15875 h 31"/>
                  <a:gd name="T16" fmla="*/ 53975 w 34"/>
                  <a:gd name="T17" fmla="*/ 22225 h 31"/>
                  <a:gd name="T18" fmla="*/ 53975 w 34"/>
                  <a:gd name="T19" fmla="*/ 22225 h 31"/>
                  <a:gd name="T20" fmla="*/ 53975 w 34"/>
                  <a:gd name="T21" fmla="*/ 26987 h 31"/>
                  <a:gd name="T22" fmla="*/ 53975 w 34"/>
                  <a:gd name="T23" fmla="*/ 31750 h 31"/>
                  <a:gd name="T24" fmla="*/ 47625 w 34"/>
                  <a:gd name="T25" fmla="*/ 38100 h 31"/>
                  <a:gd name="T26" fmla="*/ 47625 w 34"/>
                  <a:gd name="T27" fmla="*/ 38100 h 31"/>
                  <a:gd name="T28" fmla="*/ 42863 w 34"/>
                  <a:gd name="T29" fmla="*/ 42862 h 31"/>
                  <a:gd name="T30" fmla="*/ 38100 w 34"/>
                  <a:gd name="T31" fmla="*/ 42862 h 31"/>
                  <a:gd name="T32" fmla="*/ 38100 w 34"/>
                  <a:gd name="T33" fmla="*/ 42862 h 31"/>
                  <a:gd name="T34" fmla="*/ 31750 w 34"/>
                  <a:gd name="T35" fmla="*/ 49212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31"/>
                  <a:gd name="T56" fmla="*/ 34 w 34"/>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31" extrusionOk="0">
                    <a:moveTo>
                      <a:pt x="20" y="31"/>
                    </a:moveTo>
                    <a:lnTo>
                      <a:pt x="20" y="0"/>
                    </a:lnTo>
                    <a:lnTo>
                      <a:pt x="24" y="0"/>
                    </a:lnTo>
                    <a:lnTo>
                      <a:pt x="24" y="4"/>
                    </a:lnTo>
                    <a:lnTo>
                      <a:pt x="27" y="4"/>
                    </a:lnTo>
                    <a:lnTo>
                      <a:pt x="30" y="4"/>
                    </a:lnTo>
                    <a:lnTo>
                      <a:pt x="30" y="7"/>
                    </a:lnTo>
                    <a:lnTo>
                      <a:pt x="34" y="10"/>
                    </a:lnTo>
                    <a:lnTo>
                      <a:pt x="34" y="14"/>
                    </a:lnTo>
                    <a:lnTo>
                      <a:pt x="34" y="17"/>
                    </a:lnTo>
                    <a:lnTo>
                      <a:pt x="34" y="20"/>
                    </a:lnTo>
                    <a:lnTo>
                      <a:pt x="30" y="24"/>
                    </a:lnTo>
                    <a:lnTo>
                      <a:pt x="27" y="27"/>
                    </a:lnTo>
                    <a:lnTo>
                      <a:pt x="24" y="27"/>
                    </a:lnTo>
                    <a:lnTo>
                      <a:pt x="20" y="31"/>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91" name="Shape 1802"/>
              <p:cNvSpPr>
                <a:spLocks/>
              </p:cNvSpPr>
              <p:nvPr/>
            </p:nvSpPr>
            <p:spPr bwMode="auto">
              <a:xfrm>
                <a:off x="4246562" y="4927600"/>
                <a:ext cx="58736" cy="49212"/>
              </a:xfrm>
              <a:custGeom>
                <a:avLst/>
                <a:gdLst>
                  <a:gd name="T0" fmla="*/ 36512 w 37"/>
                  <a:gd name="T1" fmla="*/ 49212 h 31"/>
                  <a:gd name="T2" fmla="*/ 36512 w 37"/>
                  <a:gd name="T3" fmla="*/ 0 h 31"/>
                  <a:gd name="T4" fmla="*/ 42861 w 37"/>
                  <a:gd name="T5" fmla="*/ 0 h 31"/>
                  <a:gd name="T6" fmla="*/ 42861 w 37"/>
                  <a:gd name="T7" fmla="*/ 6350 h 31"/>
                  <a:gd name="T8" fmla="*/ 47624 w 37"/>
                  <a:gd name="T9" fmla="*/ 6350 h 31"/>
                  <a:gd name="T10" fmla="*/ 53974 w 37"/>
                  <a:gd name="T11" fmla="*/ 6350 h 31"/>
                  <a:gd name="T12" fmla="*/ 53974 w 37"/>
                  <a:gd name="T13" fmla="*/ 11112 h 31"/>
                  <a:gd name="T14" fmla="*/ 58736 w 37"/>
                  <a:gd name="T15" fmla="*/ 15875 h 31"/>
                  <a:gd name="T16" fmla="*/ 58736 w 37"/>
                  <a:gd name="T17" fmla="*/ 22225 h 31"/>
                  <a:gd name="T18" fmla="*/ 58736 w 37"/>
                  <a:gd name="T19" fmla="*/ 22225 h 31"/>
                  <a:gd name="T20" fmla="*/ 58736 w 37"/>
                  <a:gd name="T21" fmla="*/ 26987 h 31"/>
                  <a:gd name="T22" fmla="*/ 58736 w 37"/>
                  <a:gd name="T23" fmla="*/ 31750 h 31"/>
                  <a:gd name="T24" fmla="*/ 53974 w 37"/>
                  <a:gd name="T25" fmla="*/ 38100 h 31"/>
                  <a:gd name="T26" fmla="*/ 53974 w 37"/>
                  <a:gd name="T27" fmla="*/ 38100 h 31"/>
                  <a:gd name="T28" fmla="*/ 47624 w 37"/>
                  <a:gd name="T29" fmla="*/ 42862 h 31"/>
                  <a:gd name="T30" fmla="*/ 42861 w 37"/>
                  <a:gd name="T31" fmla="*/ 42862 h 31"/>
                  <a:gd name="T32" fmla="*/ 42861 w 37"/>
                  <a:gd name="T33" fmla="*/ 42862 h 31"/>
                  <a:gd name="T34" fmla="*/ 36512 w 37"/>
                  <a:gd name="T35" fmla="*/ 49212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1"/>
                  <a:gd name="T56" fmla="*/ 37 w 37"/>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1" extrusionOk="0">
                    <a:moveTo>
                      <a:pt x="23" y="31"/>
                    </a:moveTo>
                    <a:lnTo>
                      <a:pt x="23" y="0"/>
                    </a:lnTo>
                    <a:lnTo>
                      <a:pt x="27" y="0"/>
                    </a:lnTo>
                    <a:lnTo>
                      <a:pt x="27" y="4"/>
                    </a:lnTo>
                    <a:lnTo>
                      <a:pt x="30" y="4"/>
                    </a:lnTo>
                    <a:lnTo>
                      <a:pt x="34" y="4"/>
                    </a:lnTo>
                    <a:lnTo>
                      <a:pt x="34" y="7"/>
                    </a:lnTo>
                    <a:lnTo>
                      <a:pt x="37" y="10"/>
                    </a:lnTo>
                    <a:lnTo>
                      <a:pt x="37" y="14"/>
                    </a:lnTo>
                    <a:lnTo>
                      <a:pt x="37" y="17"/>
                    </a:lnTo>
                    <a:lnTo>
                      <a:pt x="37" y="20"/>
                    </a:lnTo>
                    <a:lnTo>
                      <a:pt x="34" y="24"/>
                    </a:lnTo>
                    <a:lnTo>
                      <a:pt x="30" y="27"/>
                    </a:lnTo>
                    <a:lnTo>
                      <a:pt x="27" y="27"/>
                    </a:lnTo>
                    <a:lnTo>
                      <a:pt x="23" y="31"/>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92" name="Shape 1803"/>
              <p:cNvSpPr>
                <a:spLocks/>
              </p:cNvSpPr>
              <p:nvPr/>
            </p:nvSpPr>
            <p:spPr bwMode="auto">
              <a:xfrm>
                <a:off x="4235450" y="4927600"/>
                <a:ext cx="58736" cy="49212"/>
              </a:xfrm>
              <a:custGeom>
                <a:avLst/>
                <a:gdLst>
                  <a:gd name="T0" fmla="*/ 38099 w 37"/>
                  <a:gd name="T1" fmla="*/ 49212 h 31"/>
                  <a:gd name="T2" fmla="*/ 38099 w 37"/>
                  <a:gd name="T3" fmla="*/ 0 h 31"/>
                  <a:gd name="T4" fmla="*/ 38099 w 37"/>
                  <a:gd name="T5" fmla="*/ 0 h 31"/>
                  <a:gd name="T6" fmla="*/ 42861 w 37"/>
                  <a:gd name="T7" fmla="*/ 6350 h 31"/>
                  <a:gd name="T8" fmla="*/ 47624 w 37"/>
                  <a:gd name="T9" fmla="*/ 6350 h 31"/>
                  <a:gd name="T10" fmla="*/ 53974 w 37"/>
                  <a:gd name="T11" fmla="*/ 6350 h 31"/>
                  <a:gd name="T12" fmla="*/ 53974 w 37"/>
                  <a:gd name="T13" fmla="*/ 11112 h 31"/>
                  <a:gd name="T14" fmla="*/ 53974 w 37"/>
                  <a:gd name="T15" fmla="*/ 15875 h 31"/>
                  <a:gd name="T16" fmla="*/ 58736 w 37"/>
                  <a:gd name="T17" fmla="*/ 22225 h 31"/>
                  <a:gd name="T18" fmla="*/ 58736 w 37"/>
                  <a:gd name="T19" fmla="*/ 22225 h 31"/>
                  <a:gd name="T20" fmla="*/ 58736 w 37"/>
                  <a:gd name="T21" fmla="*/ 26987 h 31"/>
                  <a:gd name="T22" fmla="*/ 53974 w 37"/>
                  <a:gd name="T23" fmla="*/ 31750 h 31"/>
                  <a:gd name="T24" fmla="*/ 53974 w 37"/>
                  <a:gd name="T25" fmla="*/ 38100 h 31"/>
                  <a:gd name="T26" fmla="*/ 53974 w 37"/>
                  <a:gd name="T27" fmla="*/ 38100 h 31"/>
                  <a:gd name="T28" fmla="*/ 47624 w 37"/>
                  <a:gd name="T29" fmla="*/ 42862 h 31"/>
                  <a:gd name="T30" fmla="*/ 42861 w 37"/>
                  <a:gd name="T31" fmla="*/ 42862 h 31"/>
                  <a:gd name="T32" fmla="*/ 38099 w 37"/>
                  <a:gd name="T33" fmla="*/ 42862 h 31"/>
                  <a:gd name="T34" fmla="*/ 38099 w 37"/>
                  <a:gd name="T35" fmla="*/ 49212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1"/>
                  <a:gd name="T56" fmla="*/ 37 w 37"/>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1" extrusionOk="0">
                    <a:moveTo>
                      <a:pt x="24" y="31"/>
                    </a:moveTo>
                    <a:lnTo>
                      <a:pt x="24" y="0"/>
                    </a:lnTo>
                    <a:lnTo>
                      <a:pt x="27" y="4"/>
                    </a:lnTo>
                    <a:lnTo>
                      <a:pt x="30" y="4"/>
                    </a:lnTo>
                    <a:lnTo>
                      <a:pt x="34" y="4"/>
                    </a:lnTo>
                    <a:lnTo>
                      <a:pt x="34" y="7"/>
                    </a:lnTo>
                    <a:lnTo>
                      <a:pt x="34" y="10"/>
                    </a:lnTo>
                    <a:lnTo>
                      <a:pt x="37" y="14"/>
                    </a:lnTo>
                    <a:lnTo>
                      <a:pt x="37" y="17"/>
                    </a:lnTo>
                    <a:lnTo>
                      <a:pt x="34" y="20"/>
                    </a:lnTo>
                    <a:lnTo>
                      <a:pt x="34" y="24"/>
                    </a:lnTo>
                    <a:lnTo>
                      <a:pt x="30" y="27"/>
                    </a:lnTo>
                    <a:lnTo>
                      <a:pt x="27" y="27"/>
                    </a:lnTo>
                    <a:lnTo>
                      <a:pt x="24" y="27"/>
                    </a:lnTo>
                    <a:lnTo>
                      <a:pt x="24" y="31"/>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93" name="Shape 1804"/>
              <p:cNvSpPr>
                <a:spLocks/>
              </p:cNvSpPr>
              <p:nvPr/>
            </p:nvSpPr>
            <p:spPr bwMode="auto">
              <a:xfrm>
                <a:off x="4224337" y="4927600"/>
                <a:ext cx="58736" cy="49212"/>
              </a:xfrm>
              <a:custGeom>
                <a:avLst/>
                <a:gdLst>
                  <a:gd name="T0" fmla="*/ 38099 w 37"/>
                  <a:gd name="T1" fmla="*/ 49212 h 31"/>
                  <a:gd name="T2" fmla="*/ 38099 w 37"/>
                  <a:gd name="T3" fmla="*/ 0 h 31"/>
                  <a:gd name="T4" fmla="*/ 38099 w 37"/>
                  <a:gd name="T5" fmla="*/ 0 h 31"/>
                  <a:gd name="T6" fmla="*/ 42861 w 37"/>
                  <a:gd name="T7" fmla="*/ 6350 h 31"/>
                  <a:gd name="T8" fmla="*/ 49211 w 37"/>
                  <a:gd name="T9" fmla="*/ 6350 h 31"/>
                  <a:gd name="T10" fmla="*/ 49211 w 37"/>
                  <a:gd name="T11" fmla="*/ 6350 h 31"/>
                  <a:gd name="T12" fmla="*/ 53974 w 37"/>
                  <a:gd name="T13" fmla="*/ 11112 h 31"/>
                  <a:gd name="T14" fmla="*/ 53974 w 37"/>
                  <a:gd name="T15" fmla="*/ 15875 h 31"/>
                  <a:gd name="T16" fmla="*/ 58736 w 37"/>
                  <a:gd name="T17" fmla="*/ 22225 h 31"/>
                  <a:gd name="T18" fmla="*/ 58736 w 37"/>
                  <a:gd name="T19" fmla="*/ 22225 h 31"/>
                  <a:gd name="T20" fmla="*/ 58736 w 37"/>
                  <a:gd name="T21" fmla="*/ 26987 h 31"/>
                  <a:gd name="T22" fmla="*/ 53974 w 37"/>
                  <a:gd name="T23" fmla="*/ 31750 h 31"/>
                  <a:gd name="T24" fmla="*/ 53974 w 37"/>
                  <a:gd name="T25" fmla="*/ 38100 h 31"/>
                  <a:gd name="T26" fmla="*/ 49211 w 37"/>
                  <a:gd name="T27" fmla="*/ 38100 h 31"/>
                  <a:gd name="T28" fmla="*/ 49211 w 37"/>
                  <a:gd name="T29" fmla="*/ 42862 h 31"/>
                  <a:gd name="T30" fmla="*/ 42861 w 37"/>
                  <a:gd name="T31" fmla="*/ 42862 h 31"/>
                  <a:gd name="T32" fmla="*/ 38099 w 37"/>
                  <a:gd name="T33" fmla="*/ 42862 h 31"/>
                  <a:gd name="T34" fmla="*/ 38099 w 37"/>
                  <a:gd name="T35" fmla="*/ 49212 h 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1"/>
                  <a:gd name="T56" fmla="*/ 37 w 37"/>
                  <a:gd name="T57" fmla="*/ 31 h 3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1" extrusionOk="0">
                    <a:moveTo>
                      <a:pt x="24" y="31"/>
                    </a:moveTo>
                    <a:lnTo>
                      <a:pt x="24" y="0"/>
                    </a:lnTo>
                    <a:lnTo>
                      <a:pt x="27" y="4"/>
                    </a:lnTo>
                    <a:lnTo>
                      <a:pt x="31" y="4"/>
                    </a:lnTo>
                    <a:lnTo>
                      <a:pt x="34" y="7"/>
                    </a:lnTo>
                    <a:lnTo>
                      <a:pt x="34" y="10"/>
                    </a:lnTo>
                    <a:lnTo>
                      <a:pt x="37" y="14"/>
                    </a:lnTo>
                    <a:lnTo>
                      <a:pt x="37" y="17"/>
                    </a:lnTo>
                    <a:lnTo>
                      <a:pt x="34" y="20"/>
                    </a:lnTo>
                    <a:lnTo>
                      <a:pt x="34" y="24"/>
                    </a:lnTo>
                    <a:lnTo>
                      <a:pt x="31" y="24"/>
                    </a:lnTo>
                    <a:lnTo>
                      <a:pt x="31" y="27"/>
                    </a:lnTo>
                    <a:lnTo>
                      <a:pt x="27" y="27"/>
                    </a:lnTo>
                    <a:lnTo>
                      <a:pt x="24" y="27"/>
                    </a:lnTo>
                    <a:lnTo>
                      <a:pt x="24" y="31"/>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94" name="Shape 1805"/>
              <p:cNvSpPr>
                <a:spLocks/>
              </p:cNvSpPr>
              <p:nvPr/>
            </p:nvSpPr>
            <p:spPr bwMode="auto">
              <a:xfrm>
                <a:off x="4219575" y="4922837"/>
                <a:ext cx="47625" cy="47625"/>
              </a:xfrm>
              <a:custGeom>
                <a:avLst/>
                <a:gdLst>
                  <a:gd name="T0" fmla="*/ 11113 w 30"/>
                  <a:gd name="T1" fmla="*/ 36513 h 30"/>
                  <a:gd name="T2" fmla="*/ 47625 w 30"/>
                  <a:gd name="T3" fmla="*/ 15875 h 30"/>
                  <a:gd name="T4" fmla="*/ 47625 w 30"/>
                  <a:gd name="T5" fmla="*/ 20638 h 30"/>
                  <a:gd name="T6" fmla="*/ 47625 w 30"/>
                  <a:gd name="T7" fmla="*/ 26988 h 30"/>
                  <a:gd name="T8" fmla="*/ 47625 w 30"/>
                  <a:gd name="T9" fmla="*/ 31750 h 30"/>
                  <a:gd name="T10" fmla="*/ 47625 w 30"/>
                  <a:gd name="T11" fmla="*/ 31750 h 30"/>
                  <a:gd name="T12" fmla="*/ 47625 w 30"/>
                  <a:gd name="T13" fmla="*/ 36513 h 30"/>
                  <a:gd name="T14" fmla="*/ 47625 w 30"/>
                  <a:gd name="T15" fmla="*/ 42863 h 30"/>
                  <a:gd name="T16" fmla="*/ 42863 w 30"/>
                  <a:gd name="T17" fmla="*/ 42863 h 30"/>
                  <a:gd name="T18" fmla="*/ 38100 w 30"/>
                  <a:gd name="T19" fmla="*/ 47625 h 30"/>
                  <a:gd name="T20" fmla="*/ 38100 w 30"/>
                  <a:gd name="T21" fmla="*/ 47625 h 30"/>
                  <a:gd name="T22" fmla="*/ 31750 w 30"/>
                  <a:gd name="T23" fmla="*/ 47625 h 30"/>
                  <a:gd name="T24" fmla="*/ 26988 w 30"/>
                  <a:gd name="T25" fmla="*/ 47625 h 30"/>
                  <a:gd name="T26" fmla="*/ 22225 w 30"/>
                  <a:gd name="T27" fmla="*/ 47625 h 30"/>
                  <a:gd name="T28" fmla="*/ 15875 w 30"/>
                  <a:gd name="T29" fmla="*/ 47625 h 30"/>
                  <a:gd name="T30" fmla="*/ 15875 w 30"/>
                  <a:gd name="T31" fmla="*/ 47625 h 30"/>
                  <a:gd name="T32" fmla="*/ 11113 w 30"/>
                  <a:gd name="T33" fmla="*/ 42863 h 30"/>
                  <a:gd name="T34" fmla="*/ 11113 w 30"/>
                  <a:gd name="T35" fmla="*/ 36513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30"/>
                  <a:gd name="T56" fmla="*/ 30 w 30"/>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30" extrusionOk="0">
                    <a:moveTo>
                      <a:pt x="7" y="23"/>
                    </a:moveTo>
                    <a:lnTo>
                      <a:pt x="30" y="10"/>
                    </a:lnTo>
                    <a:lnTo>
                      <a:pt x="30" y="13"/>
                    </a:lnTo>
                    <a:lnTo>
                      <a:pt x="30" y="17"/>
                    </a:lnTo>
                    <a:lnTo>
                      <a:pt x="30" y="20"/>
                    </a:lnTo>
                    <a:lnTo>
                      <a:pt x="30" y="23"/>
                    </a:lnTo>
                    <a:lnTo>
                      <a:pt x="30" y="27"/>
                    </a:lnTo>
                    <a:lnTo>
                      <a:pt x="27" y="27"/>
                    </a:lnTo>
                    <a:lnTo>
                      <a:pt x="24" y="30"/>
                    </a:lnTo>
                    <a:lnTo>
                      <a:pt x="20" y="30"/>
                    </a:lnTo>
                    <a:lnTo>
                      <a:pt x="17" y="30"/>
                    </a:lnTo>
                    <a:lnTo>
                      <a:pt x="14" y="30"/>
                    </a:lnTo>
                    <a:lnTo>
                      <a:pt x="10" y="30"/>
                    </a:lnTo>
                    <a:lnTo>
                      <a:pt x="7" y="27"/>
                    </a:lnTo>
                    <a:lnTo>
                      <a:pt x="7" y="2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95" name="Shape 1806"/>
              <p:cNvSpPr>
                <a:spLocks/>
              </p:cNvSpPr>
              <p:nvPr/>
            </p:nvSpPr>
            <p:spPr bwMode="auto">
              <a:xfrm>
                <a:off x="4219575" y="4911725"/>
                <a:ext cx="42862" cy="53975"/>
              </a:xfrm>
              <a:custGeom>
                <a:avLst/>
                <a:gdLst>
                  <a:gd name="T0" fmla="*/ 0 w 27"/>
                  <a:gd name="T1" fmla="*/ 31750 h 34"/>
                  <a:gd name="T2" fmla="*/ 42862 w 27"/>
                  <a:gd name="T3" fmla="*/ 31750 h 34"/>
                  <a:gd name="T4" fmla="*/ 42862 w 27"/>
                  <a:gd name="T5" fmla="*/ 38100 h 34"/>
                  <a:gd name="T6" fmla="*/ 42862 w 27"/>
                  <a:gd name="T7" fmla="*/ 38100 h 34"/>
                  <a:gd name="T8" fmla="*/ 42862 w 27"/>
                  <a:gd name="T9" fmla="*/ 42863 h 34"/>
                  <a:gd name="T10" fmla="*/ 38100 w 27"/>
                  <a:gd name="T11" fmla="*/ 47625 h 34"/>
                  <a:gd name="T12" fmla="*/ 38100 w 27"/>
                  <a:gd name="T13" fmla="*/ 47625 h 34"/>
                  <a:gd name="T14" fmla="*/ 31750 w 27"/>
                  <a:gd name="T15" fmla="*/ 53975 h 34"/>
                  <a:gd name="T16" fmla="*/ 26987 w 27"/>
                  <a:gd name="T17" fmla="*/ 53975 h 34"/>
                  <a:gd name="T18" fmla="*/ 22225 w 27"/>
                  <a:gd name="T19" fmla="*/ 53975 h 34"/>
                  <a:gd name="T20" fmla="*/ 15875 w 27"/>
                  <a:gd name="T21" fmla="*/ 53975 h 34"/>
                  <a:gd name="T22" fmla="*/ 15875 w 27"/>
                  <a:gd name="T23" fmla="*/ 53975 h 34"/>
                  <a:gd name="T24" fmla="*/ 11112 w 27"/>
                  <a:gd name="T25" fmla="*/ 47625 h 34"/>
                  <a:gd name="T26" fmla="*/ 4762 w 27"/>
                  <a:gd name="T27" fmla="*/ 47625 h 34"/>
                  <a:gd name="T28" fmla="*/ 4762 w 27"/>
                  <a:gd name="T29" fmla="*/ 42863 h 34"/>
                  <a:gd name="T30" fmla="*/ 0 w 27"/>
                  <a:gd name="T31" fmla="*/ 38100 h 34"/>
                  <a:gd name="T32" fmla="*/ 0 w 27"/>
                  <a:gd name="T33" fmla="*/ 38100 h 34"/>
                  <a:gd name="T34" fmla="*/ 0 w 27"/>
                  <a:gd name="T35" fmla="*/ 3175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4"/>
                  <a:gd name="T56" fmla="*/ 27 w 27"/>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4" extrusionOk="0">
                    <a:moveTo>
                      <a:pt x="0" y="20"/>
                    </a:moveTo>
                    <a:lnTo>
                      <a:pt x="27" y="20"/>
                    </a:lnTo>
                    <a:lnTo>
                      <a:pt x="27" y="24"/>
                    </a:lnTo>
                    <a:lnTo>
                      <a:pt x="27" y="27"/>
                    </a:lnTo>
                    <a:lnTo>
                      <a:pt x="24" y="30"/>
                    </a:lnTo>
                    <a:lnTo>
                      <a:pt x="20" y="34"/>
                    </a:lnTo>
                    <a:lnTo>
                      <a:pt x="17" y="34"/>
                    </a:lnTo>
                    <a:lnTo>
                      <a:pt x="14" y="34"/>
                    </a:lnTo>
                    <a:lnTo>
                      <a:pt x="10" y="34"/>
                    </a:lnTo>
                    <a:lnTo>
                      <a:pt x="7" y="30"/>
                    </a:lnTo>
                    <a:lnTo>
                      <a:pt x="3" y="30"/>
                    </a:lnTo>
                    <a:lnTo>
                      <a:pt x="3" y="27"/>
                    </a:lnTo>
                    <a:lnTo>
                      <a:pt x="0" y="24"/>
                    </a:lnTo>
                    <a:lnTo>
                      <a:pt x="0"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96" name="Shape 1807"/>
              <p:cNvSpPr>
                <a:spLocks/>
              </p:cNvSpPr>
              <p:nvPr/>
            </p:nvSpPr>
            <p:spPr bwMode="auto">
              <a:xfrm>
                <a:off x="4219575" y="4900612"/>
                <a:ext cx="42862" cy="53975"/>
              </a:xfrm>
              <a:custGeom>
                <a:avLst/>
                <a:gdLst>
                  <a:gd name="T0" fmla="*/ 0 w 27"/>
                  <a:gd name="T1" fmla="*/ 33338 h 34"/>
                  <a:gd name="T2" fmla="*/ 42862 w 27"/>
                  <a:gd name="T3" fmla="*/ 33338 h 34"/>
                  <a:gd name="T4" fmla="*/ 42862 w 27"/>
                  <a:gd name="T5" fmla="*/ 38100 h 34"/>
                  <a:gd name="T6" fmla="*/ 42862 w 27"/>
                  <a:gd name="T7" fmla="*/ 38100 h 34"/>
                  <a:gd name="T8" fmla="*/ 42862 w 27"/>
                  <a:gd name="T9" fmla="*/ 42863 h 34"/>
                  <a:gd name="T10" fmla="*/ 38100 w 27"/>
                  <a:gd name="T11" fmla="*/ 49213 h 34"/>
                  <a:gd name="T12" fmla="*/ 38100 w 27"/>
                  <a:gd name="T13" fmla="*/ 49213 h 34"/>
                  <a:gd name="T14" fmla="*/ 31750 w 27"/>
                  <a:gd name="T15" fmla="*/ 53975 h 34"/>
                  <a:gd name="T16" fmla="*/ 26987 w 27"/>
                  <a:gd name="T17" fmla="*/ 53975 h 34"/>
                  <a:gd name="T18" fmla="*/ 22225 w 27"/>
                  <a:gd name="T19" fmla="*/ 53975 h 34"/>
                  <a:gd name="T20" fmla="*/ 15875 w 27"/>
                  <a:gd name="T21" fmla="*/ 53975 h 34"/>
                  <a:gd name="T22" fmla="*/ 15875 w 27"/>
                  <a:gd name="T23" fmla="*/ 53975 h 34"/>
                  <a:gd name="T24" fmla="*/ 11112 w 27"/>
                  <a:gd name="T25" fmla="*/ 49213 h 34"/>
                  <a:gd name="T26" fmla="*/ 4762 w 27"/>
                  <a:gd name="T27" fmla="*/ 49213 h 34"/>
                  <a:gd name="T28" fmla="*/ 4762 w 27"/>
                  <a:gd name="T29" fmla="*/ 42863 h 34"/>
                  <a:gd name="T30" fmla="*/ 0 w 27"/>
                  <a:gd name="T31" fmla="*/ 38100 h 34"/>
                  <a:gd name="T32" fmla="*/ 0 w 27"/>
                  <a:gd name="T33" fmla="*/ 38100 h 34"/>
                  <a:gd name="T34" fmla="*/ 0 w 27"/>
                  <a:gd name="T35" fmla="*/ 33338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4"/>
                  <a:gd name="T56" fmla="*/ 27 w 27"/>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4" extrusionOk="0">
                    <a:moveTo>
                      <a:pt x="0" y="21"/>
                    </a:moveTo>
                    <a:lnTo>
                      <a:pt x="27" y="21"/>
                    </a:lnTo>
                    <a:lnTo>
                      <a:pt x="27" y="24"/>
                    </a:lnTo>
                    <a:lnTo>
                      <a:pt x="27" y="27"/>
                    </a:lnTo>
                    <a:lnTo>
                      <a:pt x="24" y="31"/>
                    </a:lnTo>
                    <a:lnTo>
                      <a:pt x="20" y="34"/>
                    </a:lnTo>
                    <a:lnTo>
                      <a:pt x="17" y="34"/>
                    </a:lnTo>
                    <a:lnTo>
                      <a:pt x="14" y="34"/>
                    </a:lnTo>
                    <a:lnTo>
                      <a:pt x="10" y="34"/>
                    </a:lnTo>
                    <a:lnTo>
                      <a:pt x="7" y="31"/>
                    </a:lnTo>
                    <a:lnTo>
                      <a:pt x="3" y="31"/>
                    </a:lnTo>
                    <a:lnTo>
                      <a:pt x="3" y="27"/>
                    </a:lnTo>
                    <a:lnTo>
                      <a:pt x="0" y="24"/>
                    </a:lnTo>
                    <a:lnTo>
                      <a:pt x="0" y="21"/>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97" name="Shape 1808"/>
              <p:cNvSpPr>
                <a:spLocks/>
              </p:cNvSpPr>
              <p:nvPr/>
            </p:nvSpPr>
            <p:spPr bwMode="auto">
              <a:xfrm>
                <a:off x="4219575" y="4884737"/>
                <a:ext cx="42862" cy="58736"/>
              </a:xfrm>
              <a:custGeom>
                <a:avLst/>
                <a:gdLst>
                  <a:gd name="T0" fmla="*/ 0 w 27"/>
                  <a:gd name="T1" fmla="*/ 38099 h 37"/>
                  <a:gd name="T2" fmla="*/ 42862 w 27"/>
                  <a:gd name="T3" fmla="*/ 38099 h 37"/>
                  <a:gd name="T4" fmla="*/ 42862 w 27"/>
                  <a:gd name="T5" fmla="*/ 38099 h 37"/>
                  <a:gd name="T6" fmla="*/ 42862 w 27"/>
                  <a:gd name="T7" fmla="*/ 42861 h 37"/>
                  <a:gd name="T8" fmla="*/ 42862 w 27"/>
                  <a:gd name="T9" fmla="*/ 49211 h 37"/>
                  <a:gd name="T10" fmla="*/ 38100 w 27"/>
                  <a:gd name="T11" fmla="*/ 53974 h 37"/>
                  <a:gd name="T12" fmla="*/ 38100 w 27"/>
                  <a:gd name="T13" fmla="*/ 53974 h 37"/>
                  <a:gd name="T14" fmla="*/ 31750 w 27"/>
                  <a:gd name="T15" fmla="*/ 53974 h 37"/>
                  <a:gd name="T16" fmla="*/ 26987 w 27"/>
                  <a:gd name="T17" fmla="*/ 58736 h 37"/>
                  <a:gd name="T18" fmla="*/ 22225 w 27"/>
                  <a:gd name="T19" fmla="*/ 58736 h 37"/>
                  <a:gd name="T20" fmla="*/ 15875 w 27"/>
                  <a:gd name="T21" fmla="*/ 58736 h 37"/>
                  <a:gd name="T22" fmla="*/ 15875 w 27"/>
                  <a:gd name="T23" fmla="*/ 53974 h 37"/>
                  <a:gd name="T24" fmla="*/ 11112 w 27"/>
                  <a:gd name="T25" fmla="*/ 53974 h 37"/>
                  <a:gd name="T26" fmla="*/ 4762 w 27"/>
                  <a:gd name="T27" fmla="*/ 53974 h 37"/>
                  <a:gd name="T28" fmla="*/ 4762 w 27"/>
                  <a:gd name="T29" fmla="*/ 49211 h 37"/>
                  <a:gd name="T30" fmla="*/ 0 w 27"/>
                  <a:gd name="T31" fmla="*/ 42861 h 37"/>
                  <a:gd name="T32" fmla="*/ 0 w 27"/>
                  <a:gd name="T33" fmla="*/ 38099 h 37"/>
                  <a:gd name="T34" fmla="*/ 0 w 27"/>
                  <a:gd name="T35" fmla="*/ 38099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7"/>
                  <a:gd name="T56" fmla="*/ 27 w 27"/>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7" extrusionOk="0">
                    <a:moveTo>
                      <a:pt x="0" y="24"/>
                    </a:moveTo>
                    <a:lnTo>
                      <a:pt x="27" y="24"/>
                    </a:lnTo>
                    <a:lnTo>
                      <a:pt x="27" y="27"/>
                    </a:lnTo>
                    <a:lnTo>
                      <a:pt x="27" y="31"/>
                    </a:lnTo>
                    <a:lnTo>
                      <a:pt x="24" y="34"/>
                    </a:lnTo>
                    <a:lnTo>
                      <a:pt x="20" y="34"/>
                    </a:lnTo>
                    <a:lnTo>
                      <a:pt x="17" y="37"/>
                    </a:lnTo>
                    <a:lnTo>
                      <a:pt x="14" y="37"/>
                    </a:lnTo>
                    <a:lnTo>
                      <a:pt x="10" y="37"/>
                    </a:lnTo>
                    <a:lnTo>
                      <a:pt x="10" y="34"/>
                    </a:lnTo>
                    <a:lnTo>
                      <a:pt x="7" y="34"/>
                    </a:lnTo>
                    <a:lnTo>
                      <a:pt x="3" y="34"/>
                    </a:lnTo>
                    <a:lnTo>
                      <a:pt x="3" y="31"/>
                    </a:lnTo>
                    <a:lnTo>
                      <a:pt x="0" y="27"/>
                    </a:lnTo>
                    <a:lnTo>
                      <a:pt x="0" y="2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98" name="Shape 1809"/>
              <p:cNvSpPr>
                <a:spLocks/>
              </p:cNvSpPr>
              <p:nvPr/>
            </p:nvSpPr>
            <p:spPr bwMode="auto">
              <a:xfrm>
                <a:off x="4219575" y="4875212"/>
                <a:ext cx="42862" cy="58736"/>
              </a:xfrm>
              <a:custGeom>
                <a:avLst/>
                <a:gdLst>
                  <a:gd name="T0" fmla="*/ 0 w 27"/>
                  <a:gd name="T1" fmla="*/ 36512 h 37"/>
                  <a:gd name="T2" fmla="*/ 42862 w 27"/>
                  <a:gd name="T3" fmla="*/ 36512 h 37"/>
                  <a:gd name="T4" fmla="*/ 42862 w 27"/>
                  <a:gd name="T5" fmla="*/ 36512 h 37"/>
                  <a:gd name="T6" fmla="*/ 42862 w 27"/>
                  <a:gd name="T7" fmla="*/ 42861 h 37"/>
                  <a:gd name="T8" fmla="*/ 42862 w 27"/>
                  <a:gd name="T9" fmla="*/ 47624 h 37"/>
                  <a:gd name="T10" fmla="*/ 38100 w 27"/>
                  <a:gd name="T11" fmla="*/ 52386 h 37"/>
                  <a:gd name="T12" fmla="*/ 38100 w 27"/>
                  <a:gd name="T13" fmla="*/ 52386 h 37"/>
                  <a:gd name="T14" fmla="*/ 31750 w 27"/>
                  <a:gd name="T15" fmla="*/ 52386 h 37"/>
                  <a:gd name="T16" fmla="*/ 26987 w 27"/>
                  <a:gd name="T17" fmla="*/ 58736 h 37"/>
                  <a:gd name="T18" fmla="*/ 22225 w 27"/>
                  <a:gd name="T19" fmla="*/ 58736 h 37"/>
                  <a:gd name="T20" fmla="*/ 15875 w 27"/>
                  <a:gd name="T21" fmla="*/ 58736 h 37"/>
                  <a:gd name="T22" fmla="*/ 15875 w 27"/>
                  <a:gd name="T23" fmla="*/ 52386 h 37"/>
                  <a:gd name="T24" fmla="*/ 11112 w 27"/>
                  <a:gd name="T25" fmla="*/ 52386 h 37"/>
                  <a:gd name="T26" fmla="*/ 4762 w 27"/>
                  <a:gd name="T27" fmla="*/ 52386 h 37"/>
                  <a:gd name="T28" fmla="*/ 4762 w 27"/>
                  <a:gd name="T29" fmla="*/ 47624 h 37"/>
                  <a:gd name="T30" fmla="*/ 0 w 27"/>
                  <a:gd name="T31" fmla="*/ 42861 h 37"/>
                  <a:gd name="T32" fmla="*/ 0 w 27"/>
                  <a:gd name="T33" fmla="*/ 36512 h 37"/>
                  <a:gd name="T34" fmla="*/ 0 w 27"/>
                  <a:gd name="T35" fmla="*/ 36512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7"/>
                  <a:gd name="T56" fmla="*/ 27 w 27"/>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7" extrusionOk="0">
                    <a:moveTo>
                      <a:pt x="0" y="23"/>
                    </a:moveTo>
                    <a:lnTo>
                      <a:pt x="27" y="23"/>
                    </a:lnTo>
                    <a:lnTo>
                      <a:pt x="27" y="27"/>
                    </a:lnTo>
                    <a:lnTo>
                      <a:pt x="27" y="30"/>
                    </a:lnTo>
                    <a:lnTo>
                      <a:pt x="24" y="33"/>
                    </a:lnTo>
                    <a:lnTo>
                      <a:pt x="20" y="33"/>
                    </a:lnTo>
                    <a:lnTo>
                      <a:pt x="17" y="37"/>
                    </a:lnTo>
                    <a:lnTo>
                      <a:pt x="14" y="37"/>
                    </a:lnTo>
                    <a:lnTo>
                      <a:pt x="10" y="37"/>
                    </a:lnTo>
                    <a:lnTo>
                      <a:pt x="10" y="33"/>
                    </a:lnTo>
                    <a:lnTo>
                      <a:pt x="7" y="33"/>
                    </a:lnTo>
                    <a:lnTo>
                      <a:pt x="3" y="33"/>
                    </a:lnTo>
                    <a:lnTo>
                      <a:pt x="3" y="30"/>
                    </a:lnTo>
                    <a:lnTo>
                      <a:pt x="0" y="27"/>
                    </a:lnTo>
                    <a:lnTo>
                      <a:pt x="0" y="2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699" name="Shape 1810"/>
              <p:cNvSpPr>
                <a:spLocks/>
              </p:cNvSpPr>
              <p:nvPr/>
            </p:nvSpPr>
            <p:spPr bwMode="auto">
              <a:xfrm>
                <a:off x="4219575" y="4864100"/>
                <a:ext cx="42862" cy="53975"/>
              </a:xfrm>
              <a:custGeom>
                <a:avLst/>
                <a:gdLst>
                  <a:gd name="T0" fmla="*/ 0 w 27"/>
                  <a:gd name="T1" fmla="*/ 31750 h 34"/>
                  <a:gd name="T2" fmla="*/ 42862 w 27"/>
                  <a:gd name="T3" fmla="*/ 31750 h 34"/>
                  <a:gd name="T4" fmla="*/ 42862 w 27"/>
                  <a:gd name="T5" fmla="*/ 36513 h 34"/>
                  <a:gd name="T6" fmla="*/ 42862 w 27"/>
                  <a:gd name="T7" fmla="*/ 42863 h 34"/>
                  <a:gd name="T8" fmla="*/ 42862 w 27"/>
                  <a:gd name="T9" fmla="*/ 42863 h 34"/>
                  <a:gd name="T10" fmla="*/ 38100 w 27"/>
                  <a:gd name="T11" fmla="*/ 47625 h 34"/>
                  <a:gd name="T12" fmla="*/ 38100 w 27"/>
                  <a:gd name="T13" fmla="*/ 53975 h 34"/>
                  <a:gd name="T14" fmla="*/ 31750 w 27"/>
                  <a:gd name="T15" fmla="*/ 53975 h 34"/>
                  <a:gd name="T16" fmla="*/ 26987 w 27"/>
                  <a:gd name="T17" fmla="*/ 53975 h 34"/>
                  <a:gd name="T18" fmla="*/ 22225 w 27"/>
                  <a:gd name="T19" fmla="*/ 53975 h 34"/>
                  <a:gd name="T20" fmla="*/ 15875 w 27"/>
                  <a:gd name="T21" fmla="*/ 53975 h 34"/>
                  <a:gd name="T22" fmla="*/ 15875 w 27"/>
                  <a:gd name="T23" fmla="*/ 53975 h 34"/>
                  <a:gd name="T24" fmla="*/ 11112 w 27"/>
                  <a:gd name="T25" fmla="*/ 53975 h 34"/>
                  <a:gd name="T26" fmla="*/ 4762 w 27"/>
                  <a:gd name="T27" fmla="*/ 47625 h 34"/>
                  <a:gd name="T28" fmla="*/ 4762 w 27"/>
                  <a:gd name="T29" fmla="*/ 42863 h 34"/>
                  <a:gd name="T30" fmla="*/ 0 w 27"/>
                  <a:gd name="T31" fmla="*/ 42863 h 34"/>
                  <a:gd name="T32" fmla="*/ 0 w 27"/>
                  <a:gd name="T33" fmla="*/ 36513 h 34"/>
                  <a:gd name="T34" fmla="*/ 0 w 27"/>
                  <a:gd name="T35" fmla="*/ 3175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4"/>
                  <a:gd name="T56" fmla="*/ 27 w 27"/>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4" extrusionOk="0">
                    <a:moveTo>
                      <a:pt x="0" y="20"/>
                    </a:moveTo>
                    <a:lnTo>
                      <a:pt x="27" y="20"/>
                    </a:lnTo>
                    <a:lnTo>
                      <a:pt x="27" y="23"/>
                    </a:lnTo>
                    <a:lnTo>
                      <a:pt x="27" y="27"/>
                    </a:lnTo>
                    <a:lnTo>
                      <a:pt x="24" y="30"/>
                    </a:lnTo>
                    <a:lnTo>
                      <a:pt x="24" y="34"/>
                    </a:lnTo>
                    <a:lnTo>
                      <a:pt x="20" y="34"/>
                    </a:lnTo>
                    <a:lnTo>
                      <a:pt x="17" y="34"/>
                    </a:lnTo>
                    <a:lnTo>
                      <a:pt x="14" y="34"/>
                    </a:lnTo>
                    <a:lnTo>
                      <a:pt x="10" y="34"/>
                    </a:lnTo>
                    <a:lnTo>
                      <a:pt x="7" y="34"/>
                    </a:lnTo>
                    <a:lnTo>
                      <a:pt x="3" y="30"/>
                    </a:lnTo>
                    <a:lnTo>
                      <a:pt x="3" y="27"/>
                    </a:lnTo>
                    <a:lnTo>
                      <a:pt x="0" y="27"/>
                    </a:lnTo>
                    <a:lnTo>
                      <a:pt x="0" y="23"/>
                    </a:lnTo>
                    <a:lnTo>
                      <a:pt x="0"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00" name="Shape 1811"/>
              <p:cNvSpPr>
                <a:spLocks/>
              </p:cNvSpPr>
              <p:nvPr/>
            </p:nvSpPr>
            <p:spPr bwMode="auto">
              <a:xfrm>
                <a:off x="4219575" y="4852987"/>
                <a:ext cx="42862" cy="53975"/>
              </a:xfrm>
              <a:custGeom>
                <a:avLst/>
                <a:gdLst>
                  <a:gd name="T0" fmla="*/ 0 w 27"/>
                  <a:gd name="T1" fmla="*/ 31750 h 34"/>
                  <a:gd name="T2" fmla="*/ 42862 w 27"/>
                  <a:gd name="T3" fmla="*/ 31750 h 34"/>
                  <a:gd name="T4" fmla="*/ 42862 w 27"/>
                  <a:gd name="T5" fmla="*/ 38100 h 34"/>
                  <a:gd name="T6" fmla="*/ 42862 w 27"/>
                  <a:gd name="T7" fmla="*/ 42863 h 34"/>
                  <a:gd name="T8" fmla="*/ 42862 w 27"/>
                  <a:gd name="T9" fmla="*/ 42863 h 34"/>
                  <a:gd name="T10" fmla="*/ 38100 w 27"/>
                  <a:gd name="T11" fmla="*/ 47625 h 34"/>
                  <a:gd name="T12" fmla="*/ 38100 w 27"/>
                  <a:gd name="T13" fmla="*/ 53975 h 34"/>
                  <a:gd name="T14" fmla="*/ 31750 w 27"/>
                  <a:gd name="T15" fmla="*/ 53975 h 34"/>
                  <a:gd name="T16" fmla="*/ 26987 w 27"/>
                  <a:gd name="T17" fmla="*/ 53975 h 34"/>
                  <a:gd name="T18" fmla="*/ 22225 w 27"/>
                  <a:gd name="T19" fmla="*/ 53975 h 34"/>
                  <a:gd name="T20" fmla="*/ 15875 w 27"/>
                  <a:gd name="T21" fmla="*/ 53975 h 34"/>
                  <a:gd name="T22" fmla="*/ 15875 w 27"/>
                  <a:gd name="T23" fmla="*/ 53975 h 34"/>
                  <a:gd name="T24" fmla="*/ 11112 w 27"/>
                  <a:gd name="T25" fmla="*/ 53975 h 34"/>
                  <a:gd name="T26" fmla="*/ 4762 w 27"/>
                  <a:gd name="T27" fmla="*/ 47625 h 34"/>
                  <a:gd name="T28" fmla="*/ 4762 w 27"/>
                  <a:gd name="T29" fmla="*/ 42863 h 34"/>
                  <a:gd name="T30" fmla="*/ 0 w 27"/>
                  <a:gd name="T31" fmla="*/ 42863 h 34"/>
                  <a:gd name="T32" fmla="*/ 0 w 27"/>
                  <a:gd name="T33" fmla="*/ 38100 h 34"/>
                  <a:gd name="T34" fmla="*/ 0 w 27"/>
                  <a:gd name="T35" fmla="*/ 3175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4"/>
                  <a:gd name="T56" fmla="*/ 27 w 27"/>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4" extrusionOk="0">
                    <a:moveTo>
                      <a:pt x="0" y="20"/>
                    </a:moveTo>
                    <a:lnTo>
                      <a:pt x="27" y="20"/>
                    </a:lnTo>
                    <a:lnTo>
                      <a:pt x="27" y="24"/>
                    </a:lnTo>
                    <a:lnTo>
                      <a:pt x="27" y="27"/>
                    </a:lnTo>
                    <a:lnTo>
                      <a:pt x="24" y="30"/>
                    </a:lnTo>
                    <a:lnTo>
                      <a:pt x="24" y="34"/>
                    </a:lnTo>
                    <a:lnTo>
                      <a:pt x="20" y="34"/>
                    </a:lnTo>
                    <a:lnTo>
                      <a:pt x="17" y="34"/>
                    </a:lnTo>
                    <a:lnTo>
                      <a:pt x="14" y="34"/>
                    </a:lnTo>
                    <a:lnTo>
                      <a:pt x="10" y="34"/>
                    </a:lnTo>
                    <a:lnTo>
                      <a:pt x="7" y="34"/>
                    </a:lnTo>
                    <a:lnTo>
                      <a:pt x="3" y="30"/>
                    </a:lnTo>
                    <a:lnTo>
                      <a:pt x="3" y="27"/>
                    </a:lnTo>
                    <a:lnTo>
                      <a:pt x="0" y="27"/>
                    </a:lnTo>
                    <a:lnTo>
                      <a:pt x="0" y="24"/>
                    </a:lnTo>
                    <a:lnTo>
                      <a:pt x="0"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01" name="Shape 1812"/>
              <p:cNvSpPr>
                <a:spLocks/>
              </p:cNvSpPr>
              <p:nvPr/>
            </p:nvSpPr>
            <p:spPr bwMode="auto">
              <a:xfrm>
                <a:off x="4219575" y="4837112"/>
                <a:ext cx="42862" cy="58736"/>
              </a:xfrm>
              <a:custGeom>
                <a:avLst/>
                <a:gdLst>
                  <a:gd name="T0" fmla="*/ 0 w 27"/>
                  <a:gd name="T1" fmla="*/ 38099 h 37"/>
                  <a:gd name="T2" fmla="*/ 42862 w 27"/>
                  <a:gd name="T3" fmla="*/ 38099 h 37"/>
                  <a:gd name="T4" fmla="*/ 42862 w 27"/>
                  <a:gd name="T5" fmla="*/ 42861 h 37"/>
                  <a:gd name="T6" fmla="*/ 42862 w 27"/>
                  <a:gd name="T7" fmla="*/ 47624 h 37"/>
                  <a:gd name="T8" fmla="*/ 42862 w 27"/>
                  <a:gd name="T9" fmla="*/ 47624 h 37"/>
                  <a:gd name="T10" fmla="*/ 38100 w 27"/>
                  <a:gd name="T11" fmla="*/ 53974 h 37"/>
                  <a:gd name="T12" fmla="*/ 38100 w 27"/>
                  <a:gd name="T13" fmla="*/ 53974 h 37"/>
                  <a:gd name="T14" fmla="*/ 31750 w 27"/>
                  <a:gd name="T15" fmla="*/ 58736 h 37"/>
                  <a:gd name="T16" fmla="*/ 26987 w 27"/>
                  <a:gd name="T17" fmla="*/ 58736 h 37"/>
                  <a:gd name="T18" fmla="*/ 22225 w 27"/>
                  <a:gd name="T19" fmla="*/ 58736 h 37"/>
                  <a:gd name="T20" fmla="*/ 15875 w 27"/>
                  <a:gd name="T21" fmla="*/ 58736 h 37"/>
                  <a:gd name="T22" fmla="*/ 15875 w 27"/>
                  <a:gd name="T23" fmla="*/ 58736 h 37"/>
                  <a:gd name="T24" fmla="*/ 11112 w 27"/>
                  <a:gd name="T25" fmla="*/ 53974 h 37"/>
                  <a:gd name="T26" fmla="*/ 4762 w 27"/>
                  <a:gd name="T27" fmla="*/ 53974 h 37"/>
                  <a:gd name="T28" fmla="*/ 4762 w 27"/>
                  <a:gd name="T29" fmla="*/ 47624 h 37"/>
                  <a:gd name="T30" fmla="*/ 0 w 27"/>
                  <a:gd name="T31" fmla="*/ 47624 h 37"/>
                  <a:gd name="T32" fmla="*/ 0 w 27"/>
                  <a:gd name="T33" fmla="*/ 42861 h 37"/>
                  <a:gd name="T34" fmla="*/ 0 w 27"/>
                  <a:gd name="T35" fmla="*/ 38099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7"/>
                  <a:gd name="T56" fmla="*/ 27 w 27"/>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7" extrusionOk="0">
                    <a:moveTo>
                      <a:pt x="0" y="24"/>
                    </a:moveTo>
                    <a:lnTo>
                      <a:pt x="27" y="24"/>
                    </a:lnTo>
                    <a:lnTo>
                      <a:pt x="27" y="27"/>
                    </a:lnTo>
                    <a:lnTo>
                      <a:pt x="27" y="30"/>
                    </a:lnTo>
                    <a:lnTo>
                      <a:pt x="24" y="34"/>
                    </a:lnTo>
                    <a:lnTo>
                      <a:pt x="20" y="37"/>
                    </a:lnTo>
                    <a:lnTo>
                      <a:pt x="17" y="37"/>
                    </a:lnTo>
                    <a:lnTo>
                      <a:pt x="14" y="37"/>
                    </a:lnTo>
                    <a:lnTo>
                      <a:pt x="10" y="37"/>
                    </a:lnTo>
                    <a:lnTo>
                      <a:pt x="7" y="34"/>
                    </a:lnTo>
                    <a:lnTo>
                      <a:pt x="3" y="34"/>
                    </a:lnTo>
                    <a:lnTo>
                      <a:pt x="3" y="30"/>
                    </a:lnTo>
                    <a:lnTo>
                      <a:pt x="0" y="30"/>
                    </a:lnTo>
                    <a:lnTo>
                      <a:pt x="0" y="27"/>
                    </a:lnTo>
                    <a:lnTo>
                      <a:pt x="0" y="2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02" name="Shape 1813"/>
              <p:cNvSpPr>
                <a:spLocks/>
              </p:cNvSpPr>
              <p:nvPr/>
            </p:nvSpPr>
            <p:spPr bwMode="auto">
              <a:xfrm>
                <a:off x="4219575" y="4826000"/>
                <a:ext cx="42862" cy="58736"/>
              </a:xfrm>
              <a:custGeom>
                <a:avLst/>
                <a:gdLst>
                  <a:gd name="T0" fmla="*/ 0 w 27"/>
                  <a:gd name="T1" fmla="*/ 38099 h 37"/>
                  <a:gd name="T2" fmla="*/ 42862 w 27"/>
                  <a:gd name="T3" fmla="*/ 38099 h 37"/>
                  <a:gd name="T4" fmla="*/ 42862 w 27"/>
                  <a:gd name="T5" fmla="*/ 38099 h 37"/>
                  <a:gd name="T6" fmla="*/ 42862 w 27"/>
                  <a:gd name="T7" fmla="*/ 42861 h 37"/>
                  <a:gd name="T8" fmla="*/ 42862 w 27"/>
                  <a:gd name="T9" fmla="*/ 49211 h 37"/>
                  <a:gd name="T10" fmla="*/ 38100 w 27"/>
                  <a:gd name="T11" fmla="*/ 53974 h 37"/>
                  <a:gd name="T12" fmla="*/ 38100 w 27"/>
                  <a:gd name="T13" fmla="*/ 53974 h 37"/>
                  <a:gd name="T14" fmla="*/ 31750 w 27"/>
                  <a:gd name="T15" fmla="*/ 53974 h 37"/>
                  <a:gd name="T16" fmla="*/ 26987 w 27"/>
                  <a:gd name="T17" fmla="*/ 58736 h 37"/>
                  <a:gd name="T18" fmla="*/ 22225 w 27"/>
                  <a:gd name="T19" fmla="*/ 58736 h 37"/>
                  <a:gd name="T20" fmla="*/ 15875 w 27"/>
                  <a:gd name="T21" fmla="*/ 58736 h 37"/>
                  <a:gd name="T22" fmla="*/ 15875 w 27"/>
                  <a:gd name="T23" fmla="*/ 53974 h 37"/>
                  <a:gd name="T24" fmla="*/ 11112 w 27"/>
                  <a:gd name="T25" fmla="*/ 53974 h 37"/>
                  <a:gd name="T26" fmla="*/ 4762 w 27"/>
                  <a:gd name="T27" fmla="*/ 53974 h 37"/>
                  <a:gd name="T28" fmla="*/ 4762 w 27"/>
                  <a:gd name="T29" fmla="*/ 49211 h 37"/>
                  <a:gd name="T30" fmla="*/ 0 w 27"/>
                  <a:gd name="T31" fmla="*/ 42861 h 37"/>
                  <a:gd name="T32" fmla="*/ 0 w 27"/>
                  <a:gd name="T33" fmla="*/ 38099 h 37"/>
                  <a:gd name="T34" fmla="*/ 0 w 27"/>
                  <a:gd name="T35" fmla="*/ 38099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7"/>
                  <a:gd name="T56" fmla="*/ 27 w 27"/>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7" extrusionOk="0">
                    <a:moveTo>
                      <a:pt x="0" y="24"/>
                    </a:moveTo>
                    <a:lnTo>
                      <a:pt x="27" y="24"/>
                    </a:lnTo>
                    <a:lnTo>
                      <a:pt x="27" y="27"/>
                    </a:lnTo>
                    <a:lnTo>
                      <a:pt x="27" y="31"/>
                    </a:lnTo>
                    <a:lnTo>
                      <a:pt x="24" y="34"/>
                    </a:lnTo>
                    <a:lnTo>
                      <a:pt x="20" y="34"/>
                    </a:lnTo>
                    <a:lnTo>
                      <a:pt x="17" y="37"/>
                    </a:lnTo>
                    <a:lnTo>
                      <a:pt x="14" y="37"/>
                    </a:lnTo>
                    <a:lnTo>
                      <a:pt x="10" y="37"/>
                    </a:lnTo>
                    <a:lnTo>
                      <a:pt x="10" y="34"/>
                    </a:lnTo>
                    <a:lnTo>
                      <a:pt x="7" y="34"/>
                    </a:lnTo>
                    <a:lnTo>
                      <a:pt x="3" y="34"/>
                    </a:lnTo>
                    <a:lnTo>
                      <a:pt x="3" y="31"/>
                    </a:lnTo>
                    <a:lnTo>
                      <a:pt x="0" y="27"/>
                    </a:lnTo>
                    <a:lnTo>
                      <a:pt x="0" y="2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03" name="Shape 1814"/>
              <p:cNvSpPr>
                <a:spLocks/>
              </p:cNvSpPr>
              <p:nvPr/>
            </p:nvSpPr>
            <p:spPr bwMode="auto">
              <a:xfrm>
                <a:off x="4219575" y="4821237"/>
                <a:ext cx="42862" cy="53975"/>
              </a:xfrm>
              <a:custGeom>
                <a:avLst/>
                <a:gdLst>
                  <a:gd name="T0" fmla="*/ 0 w 27"/>
                  <a:gd name="T1" fmla="*/ 26988 h 34"/>
                  <a:gd name="T2" fmla="*/ 42862 w 27"/>
                  <a:gd name="T3" fmla="*/ 26988 h 34"/>
                  <a:gd name="T4" fmla="*/ 42862 w 27"/>
                  <a:gd name="T5" fmla="*/ 31750 h 34"/>
                  <a:gd name="T6" fmla="*/ 42862 w 27"/>
                  <a:gd name="T7" fmla="*/ 36513 h 34"/>
                  <a:gd name="T8" fmla="*/ 42862 w 27"/>
                  <a:gd name="T9" fmla="*/ 42863 h 34"/>
                  <a:gd name="T10" fmla="*/ 38100 w 27"/>
                  <a:gd name="T11" fmla="*/ 42863 h 34"/>
                  <a:gd name="T12" fmla="*/ 38100 w 27"/>
                  <a:gd name="T13" fmla="*/ 47625 h 34"/>
                  <a:gd name="T14" fmla="*/ 31750 w 27"/>
                  <a:gd name="T15" fmla="*/ 47625 h 34"/>
                  <a:gd name="T16" fmla="*/ 26987 w 27"/>
                  <a:gd name="T17" fmla="*/ 53975 h 34"/>
                  <a:gd name="T18" fmla="*/ 22225 w 27"/>
                  <a:gd name="T19" fmla="*/ 53975 h 34"/>
                  <a:gd name="T20" fmla="*/ 15875 w 27"/>
                  <a:gd name="T21" fmla="*/ 53975 h 34"/>
                  <a:gd name="T22" fmla="*/ 15875 w 27"/>
                  <a:gd name="T23" fmla="*/ 47625 h 34"/>
                  <a:gd name="T24" fmla="*/ 11112 w 27"/>
                  <a:gd name="T25" fmla="*/ 47625 h 34"/>
                  <a:gd name="T26" fmla="*/ 4762 w 27"/>
                  <a:gd name="T27" fmla="*/ 42863 h 34"/>
                  <a:gd name="T28" fmla="*/ 4762 w 27"/>
                  <a:gd name="T29" fmla="*/ 42863 h 34"/>
                  <a:gd name="T30" fmla="*/ 0 w 27"/>
                  <a:gd name="T31" fmla="*/ 36513 h 34"/>
                  <a:gd name="T32" fmla="*/ 0 w 27"/>
                  <a:gd name="T33" fmla="*/ 31750 h 34"/>
                  <a:gd name="T34" fmla="*/ 0 w 27"/>
                  <a:gd name="T35" fmla="*/ 26988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4"/>
                  <a:gd name="T56" fmla="*/ 27 w 27"/>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4" extrusionOk="0">
                    <a:moveTo>
                      <a:pt x="0" y="17"/>
                    </a:moveTo>
                    <a:lnTo>
                      <a:pt x="27" y="17"/>
                    </a:lnTo>
                    <a:lnTo>
                      <a:pt x="27" y="20"/>
                    </a:lnTo>
                    <a:lnTo>
                      <a:pt x="27" y="23"/>
                    </a:lnTo>
                    <a:lnTo>
                      <a:pt x="27" y="27"/>
                    </a:lnTo>
                    <a:lnTo>
                      <a:pt x="24" y="27"/>
                    </a:lnTo>
                    <a:lnTo>
                      <a:pt x="24" y="30"/>
                    </a:lnTo>
                    <a:lnTo>
                      <a:pt x="20" y="30"/>
                    </a:lnTo>
                    <a:lnTo>
                      <a:pt x="17" y="34"/>
                    </a:lnTo>
                    <a:lnTo>
                      <a:pt x="14" y="34"/>
                    </a:lnTo>
                    <a:lnTo>
                      <a:pt x="10" y="34"/>
                    </a:lnTo>
                    <a:lnTo>
                      <a:pt x="10" y="30"/>
                    </a:lnTo>
                    <a:lnTo>
                      <a:pt x="7" y="30"/>
                    </a:lnTo>
                    <a:lnTo>
                      <a:pt x="3" y="27"/>
                    </a:lnTo>
                    <a:lnTo>
                      <a:pt x="0" y="23"/>
                    </a:lnTo>
                    <a:lnTo>
                      <a:pt x="0" y="20"/>
                    </a:lnTo>
                    <a:lnTo>
                      <a:pt x="0" y="1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04" name="Shape 1815"/>
              <p:cNvSpPr>
                <a:spLocks/>
              </p:cNvSpPr>
              <p:nvPr/>
            </p:nvSpPr>
            <p:spPr bwMode="auto">
              <a:xfrm>
                <a:off x="4219575" y="4805362"/>
                <a:ext cx="42862" cy="58736"/>
              </a:xfrm>
              <a:custGeom>
                <a:avLst/>
                <a:gdLst>
                  <a:gd name="T0" fmla="*/ 0 w 27"/>
                  <a:gd name="T1" fmla="*/ 36512 h 37"/>
                  <a:gd name="T2" fmla="*/ 42862 w 27"/>
                  <a:gd name="T3" fmla="*/ 36512 h 37"/>
                  <a:gd name="T4" fmla="*/ 42862 w 27"/>
                  <a:gd name="T5" fmla="*/ 42861 h 37"/>
                  <a:gd name="T6" fmla="*/ 42862 w 27"/>
                  <a:gd name="T7" fmla="*/ 42861 h 37"/>
                  <a:gd name="T8" fmla="*/ 42862 w 27"/>
                  <a:gd name="T9" fmla="*/ 47624 h 37"/>
                  <a:gd name="T10" fmla="*/ 38100 w 27"/>
                  <a:gd name="T11" fmla="*/ 52386 h 37"/>
                  <a:gd name="T12" fmla="*/ 38100 w 27"/>
                  <a:gd name="T13" fmla="*/ 52386 h 37"/>
                  <a:gd name="T14" fmla="*/ 31750 w 27"/>
                  <a:gd name="T15" fmla="*/ 58736 h 37"/>
                  <a:gd name="T16" fmla="*/ 26987 w 27"/>
                  <a:gd name="T17" fmla="*/ 58736 h 37"/>
                  <a:gd name="T18" fmla="*/ 22225 w 27"/>
                  <a:gd name="T19" fmla="*/ 58736 h 37"/>
                  <a:gd name="T20" fmla="*/ 15875 w 27"/>
                  <a:gd name="T21" fmla="*/ 58736 h 37"/>
                  <a:gd name="T22" fmla="*/ 15875 w 27"/>
                  <a:gd name="T23" fmla="*/ 58736 h 37"/>
                  <a:gd name="T24" fmla="*/ 11112 w 27"/>
                  <a:gd name="T25" fmla="*/ 52386 h 37"/>
                  <a:gd name="T26" fmla="*/ 4762 w 27"/>
                  <a:gd name="T27" fmla="*/ 52386 h 37"/>
                  <a:gd name="T28" fmla="*/ 4762 w 27"/>
                  <a:gd name="T29" fmla="*/ 47624 h 37"/>
                  <a:gd name="T30" fmla="*/ 0 w 27"/>
                  <a:gd name="T31" fmla="*/ 42861 h 37"/>
                  <a:gd name="T32" fmla="*/ 0 w 27"/>
                  <a:gd name="T33" fmla="*/ 42861 h 37"/>
                  <a:gd name="T34" fmla="*/ 0 w 27"/>
                  <a:gd name="T35" fmla="*/ 36512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7"/>
                  <a:gd name="T56" fmla="*/ 27 w 27"/>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7" extrusionOk="0">
                    <a:moveTo>
                      <a:pt x="0" y="23"/>
                    </a:moveTo>
                    <a:lnTo>
                      <a:pt x="27" y="23"/>
                    </a:lnTo>
                    <a:lnTo>
                      <a:pt x="27" y="27"/>
                    </a:lnTo>
                    <a:lnTo>
                      <a:pt x="27" y="30"/>
                    </a:lnTo>
                    <a:lnTo>
                      <a:pt x="24" y="33"/>
                    </a:lnTo>
                    <a:lnTo>
                      <a:pt x="20" y="37"/>
                    </a:lnTo>
                    <a:lnTo>
                      <a:pt x="17" y="37"/>
                    </a:lnTo>
                    <a:lnTo>
                      <a:pt x="14" y="37"/>
                    </a:lnTo>
                    <a:lnTo>
                      <a:pt x="10" y="37"/>
                    </a:lnTo>
                    <a:lnTo>
                      <a:pt x="7" y="33"/>
                    </a:lnTo>
                    <a:lnTo>
                      <a:pt x="3" y="33"/>
                    </a:lnTo>
                    <a:lnTo>
                      <a:pt x="3" y="30"/>
                    </a:lnTo>
                    <a:lnTo>
                      <a:pt x="0" y="27"/>
                    </a:lnTo>
                    <a:lnTo>
                      <a:pt x="0" y="2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05" name="Shape 1816"/>
              <p:cNvSpPr>
                <a:spLocks/>
              </p:cNvSpPr>
              <p:nvPr/>
            </p:nvSpPr>
            <p:spPr bwMode="auto">
              <a:xfrm>
                <a:off x="4219575" y="4794250"/>
                <a:ext cx="42862" cy="58736"/>
              </a:xfrm>
              <a:custGeom>
                <a:avLst/>
                <a:gdLst>
                  <a:gd name="T0" fmla="*/ 0 w 27"/>
                  <a:gd name="T1" fmla="*/ 38099 h 37"/>
                  <a:gd name="T2" fmla="*/ 42862 w 27"/>
                  <a:gd name="T3" fmla="*/ 38099 h 37"/>
                  <a:gd name="T4" fmla="*/ 42862 w 27"/>
                  <a:gd name="T5" fmla="*/ 38099 h 37"/>
                  <a:gd name="T6" fmla="*/ 42862 w 27"/>
                  <a:gd name="T7" fmla="*/ 42861 h 37"/>
                  <a:gd name="T8" fmla="*/ 42862 w 27"/>
                  <a:gd name="T9" fmla="*/ 47624 h 37"/>
                  <a:gd name="T10" fmla="*/ 38100 w 27"/>
                  <a:gd name="T11" fmla="*/ 53974 h 37"/>
                  <a:gd name="T12" fmla="*/ 38100 w 27"/>
                  <a:gd name="T13" fmla="*/ 53974 h 37"/>
                  <a:gd name="T14" fmla="*/ 31750 w 27"/>
                  <a:gd name="T15" fmla="*/ 53974 h 37"/>
                  <a:gd name="T16" fmla="*/ 26987 w 27"/>
                  <a:gd name="T17" fmla="*/ 58736 h 37"/>
                  <a:gd name="T18" fmla="*/ 22225 w 27"/>
                  <a:gd name="T19" fmla="*/ 58736 h 37"/>
                  <a:gd name="T20" fmla="*/ 15875 w 27"/>
                  <a:gd name="T21" fmla="*/ 58736 h 37"/>
                  <a:gd name="T22" fmla="*/ 15875 w 27"/>
                  <a:gd name="T23" fmla="*/ 53974 h 37"/>
                  <a:gd name="T24" fmla="*/ 11112 w 27"/>
                  <a:gd name="T25" fmla="*/ 53974 h 37"/>
                  <a:gd name="T26" fmla="*/ 4762 w 27"/>
                  <a:gd name="T27" fmla="*/ 53974 h 37"/>
                  <a:gd name="T28" fmla="*/ 4762 w 27"/>
                  <a:gd name="T29" fmla="*/ 47624 h 37"/>
                  <a:gd name="T30" fmla="*/ 0 w 27"/>
                  <a:gd name="T31" fmla="*/ 42861 h 37"/>
                  <a:gd name="T32" fmla="*/ 0 w 27"/>
                  <a:gd name="T33" fmla="*/ 38099 h 37"/>
                  <a:gd name="T34" fmla="*/ 0 w 27"/>
                  <a:gd name="T35" fmla="*/ 38099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7"/>
                  <a:gd name="T56" fmla="*/ 27 w 27"/>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7" extrusionOk="0">
                    <a:moveTo>
                      <a:pt x="0" y="24"/>
                    </a:moveTo>
                    <a:lnTo>
                      <a:pt x="27" y="24"/>
                    </a:lnTo>
                    <a:lnTo>
                      <a:pt x="27" y="27"/>
                    </a:lnTo>
                    <a:lnTo>
                      <a:pt x="27" y="30"/>
                    </a:lnTo>
                    <a:lnTo>
                      <a:pt x="24" y="34"/>
                    </a:lnTo>
                    <a:lnTo>
                      <a:pt x="20" y="34"/>
                    </a:lnTo>
                    <a:lnTo>
                      <a:pt x="17" y="37"/>
                    </a:lnTo>
                    <a:lnTo>
                      <a:pt x="14" y="37"/>
                    </a:lnTo>
                    <a:lnTo>
                      <a:pt x="10" y="37"/>
                    </a:lnTo>
                    <a:lnTo>
                      <a:pt x="10" y="34"/>
                    </a:lnTo>
                    <a:lnTo>
                      <a:pt x="7" y="34"/>
                    </a:lnTo>
                    <a:lnTo>
                      <a:pt x="3" y="34"/>
                    </a:lnTo>
                    <a:lnTo>
                      <a:pt x="3" y="30"/>
                    </a:lnTo>
                    <a:lnTo>
                      <a:pt x="0" y="27"/>
                    </a:lnTo>
                    <a:lnTo>
                      <a:pt x="0" y="2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06" name="Shape 1817"/>
              <p:cNvSpPr>
                <a:spLocks/>
              </p:cNvSpPr>
              <p:nvPr/>
            </p:nvSpPr>
            <p:spPr bwMode="auto">
              <a:xfrm>
                <a:off x="4219575" y="4783137"/>
                <a:ext cx="42862" cy="53975"/>
              </a:xfrm>
              <a:custGeom>
                <a:avLst/>
                <a:gdLst>
                  <a:gd name="T0" fmla="*/ 0 w 27"/>
                  <a:gd name="T1" fmla="*/ 33338 h 34"/>
                  <a:gd name="T2" fmla="*/ 42862 w 27"/>
                  <a:gd name="T3" fmla="*/ 33338 h 34"/>
                  <a:gd name="T4" fmla="*/ 42862 w 27"/>
                  <a:gd name="T5" fmla="*/ 38100 h 34"/>
                  <a:gd name="T6" fmla="*/ 42862 w 27"/>
                  <a:gd name="T7" fmla="*/ 42863 h 34"/>
                  <a:gd name="T8" fmla="*/ 42862 w 27"/>
                  <a:gd name="T9" fmla="*/ 42863 h 34"/>
                  <a:gd name="T10" fmla="*/ 38100 w 27"/>
                  <a:gd name="T11" fmla="*/ 49213 h 34"/>
                  <a:gd name="T12" fmla="*/ 38100 w 27"/>
                  <a:gd name="T13" fmla="*/ 49213 h 34"/>
                  <a:gd name="T14" fmla="*/ 31750 w 27"/>
                  <a:gd name="T15" fmla="*/ 53975 h 34"/>
                  <a:gd name="T16" fmla="*/ 26987 w 27"/>
                  <a:gd name="T17" fmla="*/ 53975 h 34"/>
                  <a:gd name="T18" fmla="*/ 22225 w 27"/>
                  <a:gd name="T19" fmla="*/ 53975 h 34"/>
                  <a:gd name="T20" fmla="*/ 15875 w 27"/>
                  <a:gd name="T21" fmla="*/ 53975 h 34"/>
                  <a:gd name="T22" fmla="*/ 15875 w 27"/>
                  <a:gd name="T23" fmla="*/ 53975 h 34"/>
                  <a:gd name="T24" fmla="*/ 11112 w 27"/>
                  <a:gd name="T25" fmla="*/ 49213 h 34"/>
                  <a:gd name="T26" fmla="*/ 4762 w 27"/>
                  <a:gd name="T27" fmla="*/ 49213 h 34"/>
                  <a:gd name="T28" fmla="*/ 4762 w 27"/>
                  <a:gd name="T29" fmla="*/ 42863 h 34"/>
                  <a:gd name="T30" fmla="*/ 0 w 27"/>
                  <a:gd name="T31" fmla="*/ 42863 h 34"/>
                  <a:gd name="T32" fmla="*/ 0 w 27"/>
                  <a:gd name="T33" fmla="*/ 38100 h 34"/>
                  <a:gd name="T34" fmla="*/ 0 w 27"/>
                  <a:gd name="T35" fmla="*/ 33338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4"/>
                  <a:gd name="T56" fmla="*/ 27 w 27"/>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4" extrusionOk="0">
                    <a:moveTo>
                      <a:pt x="0" y="21"/>
                    </a:moveTo>
                    <a:lnTo>
                      <a:pt x="27" y="21"/>
                    </a:lnTo>
                    <a:lnTo>
                      <a:pt x="27" y="24"/>
                    </a:lnTo>
                    <a:lnTo>
                      <a:pt x="27" y="27"/>
                    </a:lnTo>
                    <a:lnTo>
                      <a:pt x="24" y="31"/>
                    </a:lnTo>
                    <a:lnTo>
                      <a:pt x="20" y="34"/>
                    </a:lnTo>
                    <a:lnTo>
                      <a:pt x="17" y="34"/>
                    </a:lnTo>
                    <a:lnTo>
                      <a:pt x="14" y="34"/>
                    </a:lnTo>
                    <a:lnTo>
                      <a:pt x="10" y="34"/>
                    </a:lnTo>
                    <a:lnTo>
                      <a:pt x="7" y="31"/>
                    </a:lnTo>
                    <a:lnTo>
                      <a:pt x="3" y="31"/>
                    </a:lnTo>
                    <a:lnTo>
                      <a:pt x="3" y="27"/>
                    </a:lnTo>
                    <a:lnTo>
                      <a:pt x="0" y="27"/>
                    </a:lnTo>
                    <a:lnTo>
                      <a:pt x="0" y="24"/>
                    </a:lnTo>
                    <a:lnTo>
                      <a:pt x="0" y="21"/>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07" name="Shape 1818"/>
              <p:cNvSpPr>
                <a:spLocks/>
              </p:cNvSpPr>
              <p:nvPr/>
            </p:nvSpPr>
            <p:spPr bwMode="auto">
              <a:xfrm>
                <a:off x="4219575" y="4773612"/>
                <a:ext cx="42862" cy="52386"/>
              </a:xfrm>
              <a:custGeom>
                <a:avLst/>
                <a:gdLst>
                  <a:gd name="T0" fmla="*/ 0 w 27"/>
                  <a:gd name="T1" fmla="*/ 31749 h 33"/>
                  <a:gd name="T2" fmla="*/ 42862 w 27"/>
                  <a:gd name="T3" fmla="*/ 31749 h 33"/>
                  <a:gd name="T4" fmla="*/ 42862 w 27"/>
                  <a:gd name="T5" fmla="*/ 36511 h 33"/>
                  <a:gd name="T6" fmla="*/ 42862 w 27"/>
                  <a:gd name="T7" fmla="*/ 42861 h 33"/>
                  <a:gd name="T8" fmla="*/ 42862 w 27"/>
                  <a:gd name="T9" fmla="*/ 42861 h 33"/>
                  <a:gd name="T10" fmla="*/ 38100 w 27"/>
                  <a:gd name="T11" fmla="*/ 47624 h 33"/>
                  <a:gd name="T12" fmla="*/ 38100 w 27"/>
                  <a:gd name="T13" fmla="*/ 52386 h 33"/>
                  <a:gd name="T14" fmla="*/ 31750 w 27"/>
                  <a:gd name="T15" fmla="*/ 52386 h 33"/>
                  <a:gd name="T16" fmla="*/ 26987 w 27"/>
                  <a:gd name="T17" fmla="*/ 52386 h 33"/>
                  <a:gd name="T18" fmla="*/ 22225 w 27"/>
                  <a:gd name="T19" fmla="*/ 52386 h 33"/>
                  <a:gd name="T20" fmla="*/ 15875 w 27"/>
                  <a:gd name="T21" fmla="*/ 52386 h 33"/>
                  <a:gd name="T22" fmla="*/ 15875 w 27"/>
                  <a:gd name="T23" fmla="*/ 52386 h 33"/>
                  <a:gd name="T24" fmla="*/ 11112 w 27"/>
                  <a:gd name="T25" fmla="*/ 52386 h 33"/>
                  <a:gd name="T26" fmla="*/ 4762 w 27"/>
                  <a:gd name="T27" fmla="*/ 47624 h 33"/>
                  <a:gd name="T28" fmla="*/ 4762 w 27"/>
                  <a:gd name="T29" fmla="*/ 42861 h 33"/>
                  <a:gd name="T30" fmla="*/ 0 w 27"/>
                  <a:gd name="T31" fmla="*/ 42861 h 33"/>
                  <a:gd name="T32" fmla="*/ 0 w 27"/>
                  <a:gd name="T33" fmla="*/ 36511 h 33"/>
                  <a:gd name="T34" fmla="*/ 0 w 27"/>
                  <a:gd name="T35" fmla="*/ 31749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3"/>
                  <a:gd name="T56" fmla="*/ 27 w 27"/>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3" extrusionOk="0">
                    <a:moveTo>
                      <a:pt x="0" y="20"/>
                    </a:moveTo>
                    <a:lnTo>
                      <a:pt x="27" y="20"/>
                    </a:lnTo>
                    <a:lnTo>
                      <a:pt x="27" y="23"/>
                    </a:lnTo>
                    <a:lnTo>
                      <a:pt x="27" y="27"/>
                    </a:lnTo>
                    <a:lnTo>
                      <a:pt x="24" y="30"/>
                    </a:lnTo>
                    <a:lnTo>
                      <a:pt x="24" y="33"/>
                    </a:lnTo>
                    <a:lnTo>
                      <a:pt x="20" y="33"/>
                    </a:lnTo>
                    <a:lnTo>
                      <a:pt x="17" y="33"/>
                    </a:lnTo>
                    <a:lnTo>
                      <a:pt x="14" y="33"/>
                    </a:lnTo>
                    <a:lnTo>
                      <a:pt x="10" y="33"/>
                    </a:lnTo>
                    <a:lnTo>
                      <a:pt x="7" y="33"/>
                    </a:lnTo>
                    <a:lnTo>
                      <a:pt x="3" y="30"/>
                    </a:lnTo>
                    <a:lnTo>
                      <a:pt x="3" y="27"/>
                    </a:lnTo>
                    <a:lnTo>
                      <a:pt x="0" y="27"/>
                    </a:lnTo>
                    <a:lnTo>
                      <a:pt x="0" y="23"/>
                    </a:lnTo>
                    <a:lnTo>
                      <a:pt x="0"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08" name="Shape 1819"/>
              <p:cNvSpPr>
                <a:spLocks/>
              </p:cNvSpPr>
              <p:nvPr/>
            </p:nvSpPr>
            <p:spPr bwMode="auto">
              <a:xfrm>
                <a:off x="4219575" y="4757737"/>
                <a:ext cx="42862" cy="58736"/>
              </a:xfrm>
              <a:custGeom>
                <a:avLst/>
                <a:gdLst>
                  <a:gd name="T0" fmla="*/ 0 w 27"/>
                  <a:gd name="T1" fmla="*/ 36512 h 37"/>
                  <a:gd name="T2" fmla="*/ 42862 w 27"/>
                  <a:gd name="T3" fmla="*/ 36512 h 37"/>
                  <a:gd name="T4" fmla="*/ 42862 w 27"/>
                  <a:gd name="T5" fmla="*/ 41274 h 37"/>
                  <a:gd name="T6" fmla="*/ 42862 w 27"/>
                  <a:gd name="T7" fmla="*/ 47624 h 37"/>
                  <a:gd name="T8" fmla="*/ 42862 w 27"/>
                  <a:gd name="T9" fmla="*/ 47624 h 37"/>
                  <a:gd name="T10" fmla="*/ 38100 w 27"/>
                  <a:gd name="T11" fmla="*/ 52386 h 37"/>
                  <a:gd name="T12" fmla="*/ 38100 w 27"/>
                  <a:gd name="T13" fmla="*/ 52386 h 37"/>
                  <a:gd name="T14" fmla="*/ 31750 w 27"/>
                  <a:gd name="T15" fmla="*/ 58736 h 37"/>
                  <a:gd name="T16" fmla="*/ 26987 w 27"/>
                  <a:gd name="T17" fmla="*/ 58736 h 37"/>
                  <a:gd name="T18" fmla="*/ 22225 w 27"/>
                  <a:gd name="T19" fmla="*/ 58736 h 37"/>
                  <a:gd name="T20" fmla="*/ 15875 w 27"/>
                  <a:gd name="T21" fmla="*/ 58736 h 37"/>
                  <a:gd name="T22" fmla="*/ 15875 w 27"/>
                  <a:gd name="T23" fmla="*/ 58736 h 37"/>
                  <a:gd name="T24" fmla="*/ 11112 w 27"/>
                  <a:gd name="T25" fmla="*/ 52386 h 37"/>
                  <a:gd name="T26" fmla="*/ 4762 w 27"/>
                  <a:gd name="T27" fmla="*/ 52386 h 37"/>
                  <a:gd name="T28" fmla="*/ 4762 w 27"/>
                  <a:gd name="T29" fmla="*/ 47624 h 37"/>
                  <a:gd name="T30" fmla="*/ 0 w 27"/>
                  <a:gd name="T31" fmla="*/ 47624 h 37"/>
                  <a:gd name="T32" fmla="*/ 0 w 27"/>
                  <a:gd name="T33" fmla="*/ 41274 h 37"/>
                  <a:gd name="T34" fmla="*/ 0 w 27"/>
                  <a:gd name="T35" fmla="*/ 36512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7"/>
                  <a:gd name="T56" fmla="*/ 27 w 27"/>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7" extrusionOk="0">
                    <a:moveTo>
                      <a:pt x="0" y="23"/>
                    </a:moveTo>
                    <a:lnTo>
                      <a:pt x="27" y="23"/>
                    </a:lnTo>
                    <a:lnTo>
                      <a:pt x="27" y="26"/>
                    </a:lnTo>
                    <a:lnTo>
                      <a:pt x="27" y="30"/>
                    </a:lnTo>
                    <a:lnTo>
                      <a:pt x="24" y="33"/>
                    </a:lnTo>
                    <a:lnTo>
                      <a:pt x="20" y="37"/>
                    </a:lnTo>
                    <a:lnTo>
                      <a:pt x="17" y="37"/>
                    </a:lnTo>
                    <a:lnTo>
                      <a:pt x="14" y="37"/>
                    </a:lnTo>
                    <a:lnTo>
                      <a:pt x="10" y="37"/>
                    </a:lnTo>
                    <a:lnTo>
                      <a:pt x="7" y="33"/>
                    </a:lnTo>
                    <a:lnTo>
                      <a:pt x="3" y="33"/>
                    </a:lnTo>
                    <a:lnTo>
                      <a:pt x="3" y="30"/>
                    </a:lnTo>
                    <a:lnTo>
                      <a:pt x="0" y="30"/>
                    </a:lnTo>
                    <a:lnTo>
                      <a:pt x="0" y="26"/>
                    </a:lnTo>
                    <a:lnTo>
                      <a:pt x="0" y="2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09" name="Shape 1820"/>
              <p:cNvSpPr>
                <a:spLocks/>
              </p:cNvSpPr>
              <p:nvPr/>
            </p:nvSpPr>
            <p:spPr bwMode="auto">
              <a:xfrm>
                <a:off x="4219575" y="4746625"/>
                <a:ext cx="42862" cy="52386"/>
              </a:xfrm>
              <a:custGeom>
                <a:avLst/>
                <a:gdLst>
                  <a:gd name="T0" fmla="*/ 0 w 27"/>
                  <a:gd name="T1" fmla="*/ 31749 h 33"/>
                  <a:gd name="T2" fmla="*/ 42862 w 27"/>
                  <a:gd name="T3" fmla="*/ 31749 h 33"/>
                  <a:gd name="T4" fmla="*/ 42862 w 27"/>
                  <a:gd name="T5" fmla="*/ 36511 h 33"/>
                  <a:gd name="T6" fmla="*/ 42862 w 27"/>
                  <a:gd name="T7" fmla="*/ 42861 h 33"/>
                  <a:gd name="T8" fmla="*/ 42862 w 27"/>
                  <a:gd name="T9" fmla="*/ 47624 h 33"/>
                  <a:gd name="T10" fmla="*/ 38100 w 27"/>
                  <a:gd name="T11" fmla="*/ 47624 h 33"/>
                  <a:gd name="T12" fmla="*/ 38100 w 27"/>
                  <a:gd name="T13" fmla="*/ 52386 h 33"/>
                  <a:gd name="T14" fmla="*/ 31750 w 27"/>
                  <a:gd name="T15" fmla="*/ 52386 h 33"/>
                  <a:gd name="T16" fmla="*/ 26987 w 27"/>
                  <a:gd name="T17" fmla="*/ 52386 h 33"/>
                  <a:gd name="T18" fmla="*/ 22225 w 27"/>
                  <a:gd name="T19" fmla="*/ 52386 h 33"/>
                  <a:gd name="T20" fmla="*/ 15875 w 27"/>
                  <a:gd name="T21" fmla="*/ 52386 h 33"/>
                  <a:gd name="T22" fmla="*/ 15875 w 27"/>
                  <a:gd name="T23" fmla="*/ 52386 h 33"/>
                  <a:gd name="T24" fmla="*/ 11112 w 27"/>
                  <a:gd name="T25" fmla="*/ 52386 h 33"/>
                  <a:gd name="T26" fmla="*/ 4762 w 27"/>
                  <a:gd name="T27" fmla="*/ 47624 h 33"/>
                  <a:gd name="T28" fmla="*/ 4762 w 27"/>
                  <a:gd name="T29" fmla="*/ 47624 h 33"/>
                  <a:gd name="T30" fmla="*/ 0 w 27"/>
                  <a:gd name="T31" fmla="*/ 42861 h 33"/>
                  <a:gd name="T32" fmla="*/ 0 w 27"/>
                  <a:gd name="T33" fmla="*/ 36511 h 33"/>
                  <a:gd name="T34" fmla="*/ 0 w 27"/>
                  <a:gd name="T35" fmla="*/ 31749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3"/>
                  <a:gd name="T56" fmla="*/ 27 w 27"/>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3" extrusionOk="0">
                    <a:moveTo>
                      <a:pt x="0" y="20"/>
                    </a:moveTo>
                    <a:lnTo>
                      <a:pt x="27" y="20"/>
                    </a:lnTo>
                    <a:lnTo>
                      <a:pt x="27" y="23"/>
                    </a:lnTo>
                    <a:lnTo>
                      <a:pt x="27" y="27"/>
                    </a:lnTo>
                    <a:lnTo>
                      <a:pt x="27" y="30"/>
                    </a:lnTo>
                    <a:lnTo>
                      <a:pt x="24" y="30"/>
                    </a:lnTo>
                    <a:lnTo>
                      <a:pt x="24" y="33"/>
                    </a:lnTo>
                    <a:lnTo>
                      <a:pt x="20" y="33"/>
                    </a:lnTo>
                    <a:lnTo>
                      <a:pt x="17" y="33"/>
                    </a:lnTo>
                    <a:lnTo>
                      <a:pt x="14" y="33"/>
                    </a:lnTo>
                    <a:lnTo>
                      <a:pt x="10" y="33"/>
                    </a:lnTo>
                    <a:lnTo>
                      <a:pt x="7" y="33"/>
                    </a:lnTo>
                    <a:lnTo>
                      <a:pt x="3" y="30"/>
                    </a:lnTo>
                    <a:lnTo>
                      <a:pt x="0" y="27"/>
                    </a:lnTo>
                    <a:lnTo>
                      <a:pt x="0" y="23"/>
                    </a:lnTo>
                    <a:lnTo>
                      <a:pt x="0"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10" name="Shape 1821"/>
              <p:cNvSpPr>
                <a:spLocks/>
              </p:cNvSpPr>
              <p:nvPr/>
            </p:nvSpPr>
            <p:spPr bwMode="auto">
              <a:xfrm>
                <a:off x="4219575" y="4735512"/>
                <a:ext cx="42862" cy="58736"/>
              </a:xfrm>
              <a:custGeom>
                <a:avLst/>
                <a:gdLst>
                  <a:gd name="T0" fmla="*/ 0 w 27"/>
                  <a:gd name="T1" fmla="*/ 38099 h 37"/>
                  <a:gd name="T2" fmla="*/ 42862 w 27"/>
                  <a:gd name="T3" fmla="*/ 38099 h 37"/>
                  <a:gd name="T4" fmla="*/ 42862 w 27"/>
                  <a:gd name="T5" fmla="*/ 38099 h 37"/>
                  <a:gd name="T6" fmla="*/ 42862 w 27"/>
                  <a:gd name="T7" fmla="*/ 42861 h 37"/>
                  <a:gd name="T8" fmla="*/ 42862 w 27"/>
                  <a:gd name="T9" fmla="*/ 47624 h 37"/>
                  <a:gd name="T10" fmla="*/ 38100 w 27"/>
                  <a:gd name="T11" fmla="*/ 47624 h 37"/>
                  <a:gd name="T12" fmla="*/ 38100 w 27"/>
                  <a:gd name="T13" fmla="*/ 53974 h 37"/>
                  <a:gd name="T14" fmla="*/ 31750 w 27"/>
                  <a:gd name="T15" fmla="*/ 53974 h 37"/>
                  <a:gd name="T16" fmla="*/ 26987 w 27"/>
                  <a:gd name="T17" fmla="*/ 58736 h 37"/>
                  <a:gd name="T18" fmla="*/ 22225 w 27"/>
                  <a:gd name="T19" fmla="*/ 58736 h 37"/>
                  <a:gd name="T20" fmla="*/ 15875 w 27"/>
                  <a:gd name="T21" fmla="*/ 58736 h 37"/>
                  <a:gd name="T22" fmla="*/ 15875 w 27"/>
                  <a:gd name="T23" fmla="*/ 53974 h 37"/>
                  <a:gd name="T24" fmla="*/ 11112 w 27"/>
                  <a:gd name="T25" fmla="*/ 53974 h 37"/>
                  <a:gd name="T26" fmla="*/ 4762 w 27"/>
                  <a:gd name="T27" fmla="*/ 47624 h 37"/>
                  <a:gd name="T28" fmla="*/ 4762 w 27"/>
                  <a:gd name="T29" fmla="*/ 47624 h 37"/>
                  <a:gd name="T30" fmla="*/ 0 w 27"/>
                  <a:gd name="T31" fmla="*/ 42861 h 37"/>
                  <a:gd name="T32" fmla="*/ 0 w 27"/>
                  <a:gd name="T33" fmla="*/ 38099 h 37"/>
                  <a:gd name="T34" fmla="*/ 0 w 27"/>
                  <a:gd name="T35" fmla="*/ 38099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7"/>
                  <a:gd name="T56" fmla="*/ 27 w 27"/>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7" extrusionOk="0">
                    <a:moveTo>
                      <a:pt x="0" y="24"/>
                    </a:moveTo>
                    <a:lnTo>
                      <a:pt x="27" y="24"/>
                    </a:lnTo>
                    <a:lnTo>
                      <a:pt x="27" y="27"/>
                    </a:lnTo>
                    <a:lnTo>
                      <a:pt x="27" y="30"/>
                    </a:lnTo>
                    <a:lnTo>
                      <a:pt x="24" y="30"/>
                    </a:lnTo>
                    <a:lnTo>
                      <a:pt x="24" y="34"/>
                    </a:lnTo>
                    <a:lnTo>
                      <a:pt x="20" y="34"/>
                    </a:lnTo>
                    <a:lnTo>
                      <a:pt x="17" y="37"/>
                    </a:lnTo>
                    <a:lnTo>
                      <a:pt x="14" y="37"/>
                    </a:lnTo>
                    <a:lnTo>
                      <a:pt x="10" y="37"/>
                    </a:lnTo>
                    <a:lnTo>
                      <a:pt x="10" y="34"/>
                    </a:lnTo>
                    <a:lnTo>
                      <a:pt x="7" y="34"/>
                    </a:lnTo>
                    <a:lnTo>
                      <a:pt x="3" y="30"/>
                    </a:lnTo>
                    <a:lnTo>
                      <a:pt x="0" y="27"/>
                    </a:lnTo>
                    <a:lnTo>
                      <a:pt x="0" y="2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11" name="Shape 1822"/>
              <p:cNvSpPr>
                <a:spLocks/>
              </p:cNvSpPr>
              <p:nvPr/>
            </p:nvSpPr>
            <p:spPr bwMode="auto">
              <a:xfrm>
                <a:off x="4219575" y="4724400"/>
                <a:ext cx="42862" cy="58736"/>
              </a:xfrm>
              <a:custGeom>
                <a:avLst/>
                <a:gdLst>
                  <a:gd name="T0" fmla="*/ 0 w 27"/>
                  <a:gd name="T1" fmla="*/ 33337 h 37"/>
                  <a:gd name="T2" fmla="*/ 42862 w 27"/>
                  <a:gd name="T3" fmla="*/ 33337 h 37"/>
                  <a:gd name="T4" fmla="*/ 42862 w 27"/>
                  <a:gd name="T5" fmla="*/ 38099 h 37"/>
                  <a:gd name="T6" fmla="*/ 42862 w 27"/>
                  <a:gd name="T7" fmla="*/ 42861 h 37"/>
                  <a:gd name="T8" fmla="*/ 42862 w 27"/>
                  <a:gd name="T9" fmla="*/ 49211 h 37"/>
                  <a:gd name="T10" fmla="*/ 38100 w 27"/>
                  <a:gd name="T11" fmla="*/ 49211 h 37"/>
                  <a:gd name="T12" fmla="*/ 38100 w 27"/>
                  <a:gd name="T13" fmla="*/ 53974 h 37"/>
                  <a:gd name="T14" fmla="*/ 31750 w 27"/>
                  <a:gd name="T15" fmla="*/ 53974 h 37"/>
                  <a:gd name="T16" fmla="*/ 26987 w 27"/>
                  <a:gd name="T17" fmla="*/ 53974 h 37"/>
                  <a:gd name="T18" fmla="*/ 22225 w 27"/>
                  <a:gd name="T19" fmla="*/ 58736 h 37"/>
                  <a:gd name="T20" fmla="*/ 15875 w 27"/>
                  <a:gd name="T21" fmla="*/ 53974 h 37"/>
                  <a:gd name="T22" fmla="*/ 15875 w 27"/>
                  <a:gd name="T23" fmla="*/ 53974 h 37"/>
                  <a:gd name="T24" fmla="*/ 11112 w 27"/>
                  <a:gd name="T25" fmla="*/ 53974 h 37"/>
                  <a:gd name="T26" fmla="*/ 4762 w 27"/>
                  <a:gd name="T27" fmla="*/ 49211 h 37"/>
                  <a:gd name="T28" fmla="*/ 4762 w 27"/>
                  <a:gd name="T29" fmla="*/ 49211 h 37"/>
                  <a:gd name="T30" fmla="*/ 0 w 27"/>
                  <a:gd name="T31" fmla="*/ 42861 h 37"/>
                  <a:gd name="T32" fmla="*/ 0 w 27"/>
                  <a:gd name="T33" fmla="*/ 38099 h 37"/>
                  <a:gd name="T34" fmla="*/ 0 w 27"/>
                  <a:gd name="T35" fmla="*/ 33337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7"/>
                  <a:gd name="T56" fmla="*/ 27 w 27"/>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7" extrusionOk="0">
                    <a:moveTo>
                      <a:pt x="0" y="21"/>
                    </a:moveTo>
                    <a:lnTo>
                      <a:pt x="27" y="21"/>
                    </a:lnTo>
                    <a:lnTo>
                      <a:pt x="27" y="24"/>
                    </a:lnTo>
                    <a:lnTo>
                      <a:pt x="27" y="27"/>
                    </a:lnTo>
                    <a:lnTo>
                      <a:pt x="27" y="31"/>
                    </a:lnTo>
                    <a:lnTo>
                      <a:pt x="24" y="31"/>
                    </a:lnTo>
                    <a:lnTo>
                      <a:pt x="24" y="34"/>
                    </a:lnTo>
                    <a:lnTo>
                      <a:pt x="20" y="34"/>
                    </a:lnTo>
                    <a:lnTo>
                      <a:pt x="17" y="34"/>
                    </a:lnTo>
                    <a:lnTo>
                      <a:pt x="14" y="37"/>
                    </a:lnTo>
                    <a:lnTo>
                      <a:pt x="10" y="34"/>
                    </a:lnTo>
                    <a:lnTo>
                      <a:pt x="7" y="34"/>
                    </a:lnTo>
                    <a:lnTo>
                      <a:pt x="3" y="31"/>
                    </a:lnTo>
                    <a:lnTo>
                      <a:pt x="0" y="27"/>
                    </a:lnTo>
                    <a:lnTo>
                      <a:pt x="0" y="24"/>
                    </a:lnTo>
                    <a:lnTo>
                      <a:pt x="0" y="21"/>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12" name="Shape 1823"/>
              <p:cNvSpPr>
                <a:spLocks/>
              </p:cNvSpPr>
              <p:nvPr/>
            </p:nvSpPr>
            <p:spPr bwMode="auto">
              <a:xfrm>
                <a:off x="4219575" y="4714875"/>
                <a:ext cx="42862" cy="52386"/>
              </a:xfrm>
              <a:custGeom>
                <a:avLst/>
                <a:gdLst>
                  <a:gd name="T0" fmla="*/ 0 w 27"/>
                  <a:gd name="T1" fmla="*/ 31749 h 33"/>
                  <a:gd name="T2" fmla="*/ 42862 w 27"/>
                  <a:gd name="T3" fmla="*/ 31749 h 33"/>
                  <a:gd name="T4" fmla="*/ 42862 w 27"/>
                  <a:gd name="T5" fmla="*/ 36511 h 33"/>
                  <a:gd name="T6" fmla="*/ 42862 w 27"/>
                  <a:gd name="T7" fmla="*/ 42861 h 33"/>
                  <a:gd name="T8" fmla="*/ 42862 w 27"/>
                  <a:gd name="T9" fmla="*/ 47624 h 33"/>
                  <a:gd name="T10" fmla="*/ 38100 w 27"/>
                  <a:gd name="T11" fmla="*/ 47624 h 33"/>
                  <a:gd name="T12" fmla="*/ 38100 w 27"/>
                  <a:gd name="T13" fmla="*/ 52386 h 33"/>
                  <a:gd name="T14" fmla="*/ 31750 w 27"/>
                  <a:gd name="T15" fmla="*/ 52386 h 33"/>
                  <a:gd name="T16" fmla="*/ 26987 w 27"/>
                  <a:gd name="T17" fmla="*/ 52386 h 33"/>
                  <a:gd name="T18" fmla="*/ 22225 w 27"/>
                  <a:gd name="T19" fmla="*/ 52386 h 33"/>
                  <a:gd name="T20" fmla="*/ 15875 w 27"/>
                  <a:gd name="T21" fmla="*/ 52386 h 33"/>
                  <a:gd name="T22" fmla="*/ 15875 w 27"/>
                  <a:gd name="T23" fmla="*/ 52386 h 33"/>
                  <a:gd name="T24" fmla="*/ 11112 w 27"/>
                  <a:gd name="T25" fmla="*/ 52386 h 33"/>
                  <a:gd name="T26" fmla="*/ 4762 w 27"/>
                  <a:gd name="T27" fmla="*/ 47624 h 33"/>
                  <a:gd name="T28" fmla="*/ 4762 w 27"/>
                  <a:gd name="T29" fmla="*/ 47624 h 33"/>
                  <a:gd name="T30" fmla="*/ 0 w 27"/>
                  <a:gd name="T31" fmla="*/ 42861 h 33"/>
                  <a:gd name="T32" fmla="*/ 0 w 27"/>
                  <a:gd name="T33" fmla="*/ 36511 h 33"/>
                  <a:gd name="T34" fmla="*/ 0 w 27"/>
                  <a:gd name="T35" fmla="*/ 31749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3"/>
                  <a:gd name="T56" fmla="*/ 27 w 27"/>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3" extrusionOk="0">
                    <a:moveTo>
                      <a:pt x="0" y="20"/>
                    </a:moveTo>
                    <a:lnTo>
                      <a:pt x="27" y="20"/>
                    </a:lnTo>
                    <a:lnTo>
                      <a:pt x="27" y="23"/>
                    </a:lnTo>
                    <a:lnTo>
                      <a:pt x="27" y="27"/>
                    </a:lnTo>
                    <a:lnTo>
                      <a:pt x="27" y="30"/>
                    </a:lnTo>
                    <a:lnTo>
                      <a:pt x="24" y="30"/>
                    </a:lnTo>
                    <a:lnTo>
                      <a:pt x="24" y="33"/>
                    </a:lnTo>
                    <a:lnTo>
                      <a:pt x="20" y="33"/>
                    </a:lnTo>
                    <a:lnTo>
                      <a:pt x="17" y="33"/>
                    </a:lnTo>
                    <a:lnTo>
                      <a:pt x="14" y="33"/>
                    </a:lnTo>
                    <a:lnTo>
                      <a:pt x="10" y="33"/>
                    </a:lnTo>
                    <a:lnTo>
                      <a:pt x="7" y="33"/>
                    </a:lnTo>
                    <a:lnTo>
                      <a:pt x="3" y="30"/>
                    </a:lnTo>
                    <a:lnTo>
                      <a:pt x="0" y="27"/>
                    </a:lnTo>
                    <a:lnTo>
                      <a:pt x="0" y="23"/>
                    </a:lnTo>
                    <a:lnTo>
                      <a:pt x="0"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13" name="Shape 1824"/>
              <p:cNvSpPr>
                <a:spLocks/>
              </p:cNvSpPr>
              <p:nvPr/>
            </p:nvSpPr>
            <p:spPr bwMode="auto">
              <a:xfrm>
                <a:off x="4219575" y="4703762"/>
                <a:ext cx="42862" cy="53975"/>
              </a:xfrm>
              <a:custGeom>
                <a:avLst/>
                <a:gdLst>
                  <a:gd name="T0" fmla="*/ 0 w 27"/>
                  <a:gd name="T1" fmla="*/ 31750 h 34"/>
                  <a:gd name="T2" fmla="*/ 42862 w 27"/>
                  <a:gd name="T3" fmla="*/ 31750 h 34"/>
                  <a:gd name="T4" fmla="*/ 42862 w 27"/>
                  <a:gd name="T5" fmla="*/ 36513 h 34"/>
                  <a:gd name="T6" fmla="*/ 42862 w 27"/>
                  <a:gd name="T7" fmla="*/ 42863 h 34"/>
                  <a:gd name="T8" fmla="*/ 42862 w 27"/>
                  <a:gd name="T9" fmla="*/ 42863 h 34"/>
                  <a:gd name="T10" fmla="*/ 38100 w 27"/>
                  <a:gd name="T11" fmla="*/ 47625 h 34"/>
                  <a:gd name="T12" fmla="*/ 38100 w 27"/>
                  <a:gd name="T13" fmla="*/ 47625 h 34"/>
                  <a:gd name="T14" fmla="*/ 31750 w 27"/>
                  <a:gd name="T15" fmla="*/ 53975 h 34"/>
                  <a:gd name="T16" fmla="*/ 26987 w 27"/>
                  <a:gd name="T17" fmla="*/ 53975 h 34"/>
                  <a:gd name="T18" fmla="*/ 22225 w 27"/>
                  <a:gd name="T19" fmla="*/ 53975 h 34"/>
                  <a:gd name="T20" fmla="*/ 15875 w 27"/>
                  <a:gd name="T21" fmla="*/ 53975 h 34"/>
                  <a:gd name="T22" fmla="*/ 15875 w 27"/>
                  <a:gd name="T23" fmla="*/ 53975 h 34"/>
                  <a:gd name="T24" fmla="*/ 11112 w 27"/>
                  <a:gd name="T25" fmla="*/ 47625 h 34"/>
                  <a:gd name="T26" fmla="*/ 4762 w 27"/>
                  <a:gd name="T27" fmla="*/ 47625 h 34"/>
                  <a:gd name="T28" fmla="*/ 4762 w 27"/>
                  <a:gd name="T29" fmla="*/ 42863 h 34"/>
                  <a:gd name="T30" fmla="*/ 0 w 27"/>
                  <a:gd name="T31" fmla="*/ 42863 h 34"/>
                  <a:gd name="T32" fmla="*/ 0 w 27"/>
                  <a:gd name="T33" fmla="*/ 36513 h 34"/>
                  <a:gd name="T34" fmla="*/ 0 w 27"/>
                  <a:gd name="T35" fmla="*/ 3175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34"/>
                  <a:gd name="T56" fmla="*/ 27 w 27"/>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34" extrusionOk="0">
                    <a:moveTo>
                      <a:pt x="0" y="20"/>
                    </a:moveTo>
                    <a:lnTo>
                      <a:pt x="27" y="20"/>
                    </a:lnTo>
                    <a:lnTo>
                      <a:pt x="27" y="23"/>
                    </a:lnTo>
                    <a:lnTo>
                      <a:pt x="27" y="27"/>
                    </a:lnTo>
                    <a:lnTo>
                      <a:pt x="24" y="30"/>
                    </a:lnTo>
                    <a:lnTo>
                      <a:pt x="20" y="34"/>
                    </a:lnTo>
                    <a:lnTo>
                      <a:pt x="17" y="34"/>
                    </a:lnTo>
                    <a:lnTo>
                      <a:pt x="14" y="34"/>
                    </a:lnTo>
                    <a:lnTo>
                      <a:pt x="10" y="34"/>
                    </a:lnTo>
                    <a:lnTo>
                      <a:pt x="7" y="30"/>
                    </a:lnTo>
                    <a:lnTo>
                      <a:pt x="3" y="30"/>
                    </a:lnTo>
                    <a:lnTo>
                      <a:pt x="3" y="27"/>
                    </a:lnTo>
                    <a:lnTo>
                      <a:pt x="0" y="27"/>
                    </a:lnTo>
                    <a:lnTo>
                      <a:pt x="0" y="23"/>
                    </a:lnTo>
                    <a:lnTo>
                      <a:pt x="0"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14" name="Shape 1825"/>
              <p:cNvSpPr>
                <a:spLocks/>
              </p:cNvSpPr>
              <p:nvPr/>
            </p:nvSpPr>
            <p:spPr bwMode="auto">
              <a:xfrm>
                <a:off x="4214812" y="4692650"/>
                <a:ext cx="47625" cy="53975"/>
              </a:xfrm>
              <a:custGeom>
                <a:avLst/>
                <a:gdLst>
                  <a:gd name="T0" fmla="*/ 9525 w 30"/>
                  <a:gd name="T1" fmla="*/ 47625 h 34"/>
                  <a:gd name="T2" fmla="*/ 42863 w 30"/>
                  <a:gd name="T3" fmla="*/ 15875 h 34"/>
                  <a:gd name="T4" fmla="*/ 47625 w 30"/>
                  <a:gd name="T5" fmla="*/ 22225 h 34"/>
                  <a:gd name="T6" fmla="*/ 47625 w 30"/>
                  <a:gd name="T7" fmla="*/ 22225 h 34"/>
                  <a:gd name="T8" fmla="*/ 47625 w 30"/>
                  <a:gd name="T9" fmla="*/ 26988 h 34"/>
                  <a:gd name="T10" fmla="*/ 47625 w 30"/>
                  <a:gd name="T11" fmla="*/ 31750 h 34"/>
                  <a:gd name="T12" fmla="*/ 47625 w 30"/>
                  <a:gd name="T13" fmla="*/ 38100 h 34"/>
                  <a:gd name="T14" fmla="*/ 47625 w 30"/>
                  <a:gd name="T15" fmla="*/ 38100 h 34"/>
                  <a:gd name="T16" fmla="*/ 47625 w 30"/>
                  <a:gd name="T17" fmla="*/ 42863 h 34"/>
                  <a:gd name="T18" fmla="*/ 42863 w 30"/>
                  <a:gd name="T19" fmla="*/ 47625 h 34"/>
                  <a:gd name="T20" fmla="*/ 42863 w 30"/>
                  <a:gd name="T21" fmla="*/ 47625 h 34"/>
                  <a:gd name="T22" fmla="*/ 36513 w 30"/>
                  <a:gd name="T23" fmla="*/ 53975 h 34"/>
                  <a:gd name="T24" fmla="*/ 31750 w 30"/>
                  <a:gd name="T25" fmla="*/ 53975 h 34"/>
                  <a:gd name="T26" fmla="*/ 26988 w 30"/>
                  <a:gd name="T27" fmla="*/ 53975 h 34"/>
                  <a:gd name="T28" fmla="*/ 20638 w 30"/>
                  <a:gd name="T29" fmla="*/ 53975 h 34"/>
                  <a:gd name="T30" fmla="*/ 20638 w 30"/>
                  <a:gd name="T31" fmla="*/ 53975 h 34"/>
                  <a:gd name="T32" fmla="*/ 15875 w 30"/>
                  <a:gd name="T33" fmla="*/ 47625 h 34"/>
                  <a:gd name="T34" fmla="*/ 9525 w 30"/>
                  <a:gd name="T35" fmla="*/ 47625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34"/>
                  <a:gd name="T56" fmla="*/ 30 w 30"/>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34" extrusionOk="0">
                    <a:moveTo>
                      <a:pt x="6" y="30"/>
                    </a:moveTo>
                    <a:lnTo>
                      <a:pt x="27" y="10"/>
                    </a:lnTo>
                    <a:lnTo>
                      <a:pt x="30" y="14"/>
                    </a:lnTo>
                    <a:lnTo>
                      <a:pt x="30" y="17"/>
                    </a:lnTo>
                    <a:lnTo>
                      <a:pt x="30" y="20"/>
                    </a:lnTo>
                    <a:lnTo>
                      <a:pt x="30" y="24"/>
                    </a:lnTo>
                    <a:lnTo>
                      <a:pt x="30" y="27"/>
                    </a:lnTo>
                    <a:lnTo>
                      <a:pt x="27" y="30"/>
                    </a:lnTo>
                    <a:lnTo>
                      <a:pt x="23" y="34"/>
                    </a:lnTo>
                    <a:lnTo>
                      <a:pt x="20" y="34"/>
                    </a:lnTo>
                    <a:lnTo>
                      <a:pt x="17" y="34"/>
                    </a:lnTo>
                    <a:lnTo>
                      <a:pt x="13" y="34"/>
                    </a:lnTo>
                    <a:lnTo>
                      <a:pt x="10" y="30"/>
                    </a:lnTo>
                    <a:lnTo>
                      <a:pt x="6" y="3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15" name="Shape 1826"/>
              <p:cNvSpPr>
                <a:spLocks/>
              </p:cNvSpPr>
              <p:nvPr/>
            </p:nvSpPr>
            <p:spPr bwMode="auto">
              <a:xfrm>
                <a:off x="4203700" y="4692650"/>
                <a:ext cx="53975" cy="47625"/>
              </a:xfrm>
              <a:custGeom>
                <a:avLst/>
                <a:gdLst>
                  <a:gd name="T0" fmla="*/ 31750 w 34"/>
                  <a:gd name="T1" fmla="*/ 47625 h 30"/>
                  <a:gd name="T2" fmla="*/ 31750 w 34"/>
                  <a:gd name="T3" fmla="*/ 0 h 30"/>
                  <a:gd name="T4" fmla="*/ 38100 w 34"/>
                  <a:gd name="T5" fmla="*/ 6350 h 30"/>
                  <a:gd name="T6" fmla="*/ 42863 w 34"/>
                  <a:gd name="T7" fmla="*/ 6350 h 30"/>
                  <a:gd name="T8" fmla="*/ 42863 w 34"/>
                  <a:gd name="T9" fmla="*/ 6350 h 30"/>
                  <a:gd name="T10" fmla="*/ 47625 w 34"/>
                  <a:gd name="T11" fmla="*/ 11113 h 30"/>
                  <a:gd name="T12" fmla="*/ 53975 w 34"/>
                  <a:gd name="T13" fmla="*/ 11113 h 30"/>
                  <a:gd name="T14" fmla="*/ 53975 w 34"/>
                  <a:gd name="T15" fmla="*/ 15875 h 30"/>
                  <a:gd name="T16" fmla="*/ 53975 w 34"/>
                  <a:gd name="T17" fmla="*/ 22225 h 30"/>
                  <a:gd name="T18" fmla="*/ 53975 w 34"/>
                  <a:gd name="T19" fmla="*/ 26988 h 30"/>
                  <a:gd name="T20" fmla="*/ 53975 w 34"/>
                  <a:gd name="T21" fmla="*/ 26988 h 30"/>
                  <a:gd name="T22" fmla="*/ 53975 w 34"/>
                  <a:gd name="T23" fmla="*/ 31750 h 30"/>
                  <a:gd name="T24" fmla="*/ 53975 w 34"/>
                  <a:gd name="T25" fmla="*/ 38100 h 30"/>
                  <a:gd name="T26" fmla="*/ 47625 w 34"/>
                  <a:gd name="T27" fmla="*/ 42863 h 30"/>
                  <a:gd name="T28" fmla="*/ 42863 w 34"/>
                  <a:gd name="T29" fmla="*/ 42863 h 30"/>
                  <a:gd name="T30" fmla="*/ 42863 w 34"/>
                  <a:gd name="T31" fmla="*/ 42863 h 30"/>
                  <a:gd name="T32" fmla="*/ 38100 w 34"/>
                  <a:gd name="T33" fmla="*/ 47625 h 30"/>
                  <a:gd name="T34" fmla="*/ 31750 w 34"/>
                  <a:gd name="T35" fmla="*/ 47625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30"/>
                  <a:gd name="T56" fmla="*/ 34 w 34"/>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30" extrusionOk="0">
                    <a:moveTo>
                      <a:pt x="20" y="30"/>
                    </a:moveTo>
                    <a:lnTo>
                      <a:pt x="20" y="0"/>
                    </a:lnTo>
                    <a:lnTo>
                      <a:pt x="24" y="4"/>
                    </a:lnTo>
                    <a:lnTo>
                      <a:pt x="27" y="4"/>
                    </a:lnTo>
                    <a:lnTo>
                      <a:pt x="30" y="7"/>
                    </a:lnTo>
                    <a:lnTo>
                      <a:pt x="34" y="7"/>
                    </a:lnTo>
                    <a:lnTo>
                      <a:pt x="34" y="10"/>
                    </a:lnTo>
                    <a:lnTo>
                      <a:pt x="34" y="14"/>
                    </a:lnTo>
                    <a:lnTo>
                      <a:pt x="34" y="17"/>
                    </a:lnTo>
                    <a:lnTo>
                      <a:pt x="34" y="20"/>
                    </a:lnTo>
                    <a:lnTo>
                      <a:pt x="34" y="24"/>
                    </a:lnTo>
                    <a:lnTo>
                      <a:pt x="30" y="27"/>
                    </a:lnTo>
                    <a:lnTo>
                      <a:pt x="27" y="27"/>
                    </a:lnTo>
                    <a:lnTo>
                      <a:pt x="24" y="30"/>
                    </a:lnTo>
                    <a:lnTo>
                      <a:pt x="20" y="3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16" name="Shape 1827"/>
              <p:cNvSpPr>
                <a:spLocks/>
              </p:cNvSpPr>
              <p:nvPr/>
            </p:nvSpPr>
            <p:spPr bwMode="auto">
              <a:xfrm>
                <a:off x="4187825" y="4692650"/>
                <a:ext cx="58736" cy="47625"/>
              </a:xfrm>
              <a:custGeom>
                <a:avLst/>
                <a:gdLst>
                  <a:gd name="T0" fmla="*/ 36512 w 37"/>
                  <a:gd name="T1" fmla="*/ 47625 h 30"/>
                  <a:gd name="T2" fmla="*/ 36512 w 37"/>
                  <a:gd name="T3" fmla="*/ 0 h 30"/>
                  <a:gd name="T4" fmla="*/ 42861 w 37"/>
                  <a:gd name="T5" fmla="*/ 6350 h 30"/>
                  <a:gd name="T6" fmla="*/ 47624 w 37"/>
                  <a:gd name="T7" fmla="*/ 6350 h 30"/>
                  <a:gd name="T8" fmla="*/ 47624 w 37"/>
                  <a:gd name="T9" fmla="*/ 6350 h 30"/>
                  <a:gd name="T10" fmla="*/ 53974 w 37"/>
                  <a:gd name="T11" fmla="*/ 11113 h 30"/>
                  <a:gd name="T12" fmla="*/ 53974 w 37"/>
                  <a:gd name="T13" fmla="*/ 11113 h 30"/>
                  <a:gd name="T14" fmla="*/ 58736 w 37"/>
                  <a:gd name="T15" fmla="*/ 15875 h 30"/>
                  <a:gd name="T16" fmla="*/ 58736 w 37"/>
                  <a:gd name="T17" fmla="*/ 22225 h 30"/>
                  <a:gd name="T18" fmla="*/ 58736 w 37"/>
                  <a:gd name="T19" fmla="*/ 26988 h 30"/>
                  <a:gd name="T20" fmla="*/ 58736 w 37"/>
                  <a:gd name="T21" fmla="*/ 26988 h 30"/>
                  <a:gd name="T22" fmla="*/ 58736 w 37"/>
                  <a:gd name="T23" fmla="*/ 31750 h 30"/>
                  <a:gd name="T24" fmla="*/ 53974 w 37"/>
                  <a:gd name="T25" fmla="*/ 38100 h 30"/>
                  <a:gd name="T26" fmla="*/ 53974 w 37"/>
                  <a:gd name="T27" fmla="*/ 42863 h 30"/>
                  <a:gd name="T28" fmla="*/ 47624 w 37"/>
                  <a:gd name="T29" fmla="*/ 42863 h 30"/>
                  <a:gd name="T30" fmla="*/ 47624 w 37"/>
                  <a:gd name="T31" fmla="*/ 42863 h 30"/>
                  <a:gd name="T32" fmla="*/ 42861 w 37"/>
                  <a:gd name="T33" fmla="*/ 47625 h 30"/>
                  <a:gd name="T34" fmla="*/ 36512 w 37"/>
                  <a:gd name="T35" fmla="*/ 47625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0"/>
                  <a:gd name="T56" fmla="*/ 37 w 37"/>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0" extrusionOk="0">
                    <a:moveTo>
                      <a:pt x="23" y="30"/>
                    </a:moveTo>
                    <a:lnTo>
                      <a:pt x="23" y="0"/>
                    </a:lnTo>
                    <a:lnTo>
                      <a:pt x="27" y="4"/>
                    </a:lnTo>
                    <a:lnTo>
                      <a:pt x="30" y="4"/>
                    </a:lnTo>
                    <a:lnTo>
                      <a:pt x="34" y="7"/>
                    </a:lnTo>
                    <a:lnTo>
                      <a:pt x="37" y="10"/>
                    </a:lnTo>
                    <a:lnTo>
                      <a:pt x="37" y="14"/>
                    </a:lnTo>
                    <a:lnTo>
                      <a:pt x="37" y="17"/>
                    </a:lnTo>
                    <a:lnTo>
                      <a:pt x="37" y="20"/>
                    </a:lnTo>
                    <a:lnTo>
                      <a:pt x="34" y="24"/>
                    </a:lnTo>
                    <a:lnTo>
                      <a:pt x="34" y="27"/>
                    </a:lnTo>
                    <a:lnTo>
                      <a:pt x="30" y="27"/>
                    </a:lnTo>
                    <a:lnTo>
                      <a:pt x="27" y="30"/>
                    </a:lnTo>
                    <a:lnTo>
                      <a:pt x="23" y="3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17" name="Shape 1828"/>
              <p:cNvSpPr>
                <a:spLocks/>
              </p:cNvSpPr>
              <p:nvPr/>
            </p:nvSpPr>
            <p:spPr bwMode="auto">
              <a:xfrm>
                <a:off x="4176712" y="4692650"/>
                <a:ext cx="58736" cy="47625"/>
              </a:xfrm>
              <a:custGeom>
                <a:avLst/>
                <a:gdLst>
                  <a:gd name="T0" fmla="*/ 38099 w 37"/>
                  <a:gd name="T1" fmla="*/ 47625 h 30"/>
                  <a:gd name="T2" fmla="*/ 38099 w 37"/>
                  <a:gd name="T3" fmla="*/ 0 h 30"/>
                  <a:gd name="T4" fmla="*/ 38099 w 37"/>
                  <a:gd name="T5" fmla="*/ 6350 h 30"/>
                  <a:gd name="T6" fmla="*/ 42861 w 37"/>
                  <a:gd name="T7" fmla="*/ 6350 h 30"/>
                  <a:gd name="T8" fmla="*/ 47624 w 37"/>
                  <a:gd name="T9" fmla="*/ 6350 h 30"/>
                  <a:gd name="T10" fmla="*/ 47624 w 37"/>
                  <a:gd name="T11" fmla="*/ 11113 h 30"/>
                  <a:gd name="T12" fmla="*/ 53974 w 37"/>
                  <a:gd name="T13" fmla="*/ 11113 h 30"/>
                  <a:gd name="T14" fmla="*/ 53974 w 37"/>
                  <a:gd name="T15" fmla="*/ 15875 h 30"/>
                  <a:gd name="T16" fmla="*/ 58736 w 37"/>
                  <a:gd name="T17" fmla="*/ 22225 h 30"/>
                  <a:gd name="T18" fmla="*/ 58736 w 37"/>
                  <a:gd name="T19" fmla="*/ 26988 h 30"/>
                  <a:gd name="T20" fmla="*/ 58736 w 37"/>
                  <a:gd name="T21" fmla="*/ 26988 h 30"/>
                  <a:gd name="T22" fmla="*/ 53974 w 37"/>
                  <a:gd name="T23" fmla="*/ 31750 h 30"/>
                  <a:gd name="T24" fmla="*/ 53974 w 37"/>
                  <a:gd name="T25" fmla="*/ 38100 h 30"/>
                  <a:gd name="T26" fmla="*/ 47624 w 37"/>
                  <a:gd name="T27" fmla="*/ 42863 h 30"/>
                  <a:gd name="T28" fmla="*/ 47624 w 37"/>
                  <a:gd name="T29" fmla="*/ 42863 h 30"/>
                  <a:gd name="T30" fmla="*/ 42861 w 37"/>
                  <a:gd name="T31" fmla="*/ 42863 h 30"/>
                  <a:gd name="T32" fmla="*/ 38099 w 37"/>
                  <a:gd name="T33" fmla="*/ 47625 h 30"/>
                  <a:gd name="T34" fmla="*/ 38099 w 37"/>
                  <a:gd name="T35" fmla="*/ 47625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0"/>
                  <a:gd name="T56" fmla="*/ 37 w 37"/>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0" extrusionOk="0">
                    <a:moveTo>
                      <a:pt x="24" y="30"/>
                    </a:moveTo>
                    <a:lnTo>
                      <a:pt x="24" y="0"/>
                    </a:lnTo>
                    <a:lnTo>
                      <a:pt x="24" y="4"/>
                    </a:lnTo>
                    <a:lnTo>
                      <a:pt x="27" y="4"/>
                    </a:lnTo>
                    <a:lnTo>
                      <a:pt x="30" y="4"/>
                    </a:lnTo>
                    <a:lnTo>
                      <a:pt x="30" y="7"/>
                    </a:lnTo>
                    <a:lnTo>
                      <a:pt x="34" y="7"/>
                    </a:lnTo>
                    <a:lnTo>
                      <a:pt x="34" y="10"/>
                    </a:lnTo>
                    <a:lnTo>
                      <a:pt x="37" y="14"/>
                    </a:lnTo>
                    <a:lnTo>
                      <a:pt x="37" y="17"/>
                    </a:lnTo>
                    <a:lnTo>
                      <a:pt x="34" y="20"/>
                    </a:lnTo>
                    <a:lnTo>
                      <a:pt x="34" y="24"/>
                    </a:lnTo>
                    <a:lnTo>
                      <a:pt x="30" y="27"/>
                    </a:lnTo>
                    <a:lnTo>
                      <a:pt x="27" y="27"/>
                    </a:lnTo>
                    <a:lnTo>
                      <a:pt x="24" y="3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18" name="Shape 1829"/>
              <p:cNvSpPr>
                <a:spLocks/>
              </p:cNvSpPr>
              <p:nvPr/>
            </p:nvSpPr>
            <p:spPr bwMode="auto">
              <a:xfrm>
                <a:off x="4167187" y="4692650"/>
                <a:ext cx="57150" cy="47625"/>
              </a:xfrm>
              <a:custGeom>
                <a:avLst/>
                <a:gdLst>
                  <a:gd name="T0" fmla="*/ 31750 w 36"/>
                  <a:gd name="T1" fmla="*/ 47625 h 30"/>
                  <a:gd name="T2" fmla="*/ 31750 w 36"/>
                  <a:gd name="T3" fmla="*/ 0 h 30"/>
                  <a:gd name="T4" fmla="*/ 36513 w 36"/>
                  <a:gd name="T5" fmla="*/ 6350 h 30"/>
                  <a:gd name="T6" fmla="*/ 41275 w 36"/>
                  <a:gd name="T7" fmla="*/ 6350 h 30"/>
                  <a:gd name="T8" fmla="*/ 47625 w 36"/>
                  <a:gd name="T9" fmla="*/ 6350 h 30"/>
                  <a:gd name="T10" fmla="*/ 47625 w 36"/>
                  <a:gd name="T11" fmla="*/ 11113 h 30"/>
                  <a:gd name="T12" fmla="*/ 52388 w 36"/>
                  <a:gd name="T13" fmla="*/ 11113 h 30"/>
                  <a:gd name="T14" fmla="*/ 52388 w 36"/>
                  <a:gd name="T15" fmla="*/ 15875 h 30"/>
                  <a:gd name="T16" fmla="*/ 57150 w 36"/>
                  <a:gd name="T17" fmla="*/ 22225 h 30"/>
                  <a:gd name="T18" fmla="*/ 57150 w 36"/>
                  <a:gd name="T19" fmla="*/ 26988 h 30"/>
                  <a:gd name="T20" fmla="*/ 57150 w 36"/>
                  <a:gd name="T21" fmla="*/ 26988 h 30"/>
                  <a:gd name="T22" fmla="*/ 52388 w 36"/>
                  <a:gd name="T23" fmla="*/ 31750 h 30"/>
                  <a:gd name="T24" fmla="*/ 52388 w 36"/>
                  <a:gd name="T25" fmla="*/ 38100 h 30"/>
                  <a:gd name="T26" fmla="*/ 47625 w 36"/>
                  <a:gd name="T27" fmla="*/ 42863 h 30"/>
                  <a:gd name="T28" fmla="*/ 47625 w 36"/>
                  <a:gd name="T29" fmla="*/ 42863 h 30"/>
                  <a:gd name="T30" fmla="*/ 41275 w 36"/>
                  <a:gd name="T31" fmla="*/ 42863 h 30"/>
                  <a:gd name="T32" fmla="*/ 36513 w 36"/>
                  <a:gd name="T33" fmla="*/ 47625 h 30"/>
                  <a:gd name="T34" fmla="*/ 31750 w 36"/>
                  <a:gd name="T35" fmla="*/ 47625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30"/>
                  <a:gd name="T56" fmla="*/ 36 w 36"/>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30" extrusionOk="0">
                    <a:moveTo>
                      <a:pt x="20" y="30"/>
                    </a:moveTo>
                    <a:lnTo>
                      <a:pt x="20" y="0"/>
                    </a:lnTo>
                    <a:lnTo>
                      <a:pt x="23" y="4"/>
                    </a:lnTo>
                    <a:lnTo>
                      <a:pt x="26" y="4"/>
                    </a:lnTo>
                    <a:lnTo>
                      <a:pt x="30" y="4"/>
                    </a:lnTo>
                    <a:lnTo>
                      <a:pt x="30" y="7"/>
                    </a:lnTo>
                    <a:lnTo>
                      <a:pt x="33" y="7"/>
                    </a:lnTo>
                    <a:lnTo>
                      <a:pt x="33" y="10"/>
                    </a:lnTo>
                    <a:lnTo>
                      <a:pt x="36" y="14"/>
                    </a:lnTo>
                    <a:lnTo>
                      <a:pt x="36" y="17"/>
                    </a:lnTo>
                    <a:lnTo>
                      <a:pt x="33" y="20"/>
                    </a:lnTo>
                    <a:lnTo>
                      <a:pt x="33" y="24"/>
                    </a:lnTo>
                    <a:lnTo>
                      <a:pt x="30" y="27"/>
                    </a:lnTo>
                    <a:lnTo>
                      <a:pt x="26" y="27"/>
                    </a:lnTo>
                    <a:lnTo>
                      <a:pt x="23" y="30"/>
                    </a:lnTo>
                    <a:lnTo>
                      <a:pt x="20" y="3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19" name="Shape 1830"/>
              <p:cNvSpPr>
                <a:spLocks/>
              </p:cNvSpPr>
              <p:nvPr/>
            </p:nvSpPr>
            <p:spPr bwMode="auto">
              <a:xfrm>
                <a:off x="4156075" y="4692650"/>
                <a:ext cx="58736" cy="47625"/>
              </a:xfrm>
              <a:custGeom>
                <a:avLst/>
                <a:gdLst>
                  <a:gd name="T0" fmla="*/ 31749 w 37"/>
                  <a:gd name="T1" fmla="*/ 47625 h 30"/>
                  <a:gd name="T2" fmla="*/ 31749 w 37"/>
                  <a:gd name="T3" fmla="*/ 0 h 30"/>
                  <a:gd name="T4" fmla="*/ 36512 w 37"/>
                  <a:gd name="T5" fmla="*/ 6350 h 30"/>
                  <a:gd name="T6" fmla="*/ 42861 w 37"/>
                  <a:gd name="T7" fmla="*/ 6350 h 30"/>
                  <a:gd name="T8" fmla="*/ 47624 w 37"/>
                  <a:gd name="T9" fmla="*/ 6350 h 30"/>
                  <a:gd name="T10" fmla="*/ 47624 w 37"/>
                  <a:gd name="T11" fmla="*/ 11113 h 30"/>
                  <a:gd name="T12" fmla="*/ 52386 w 37"/>
                  <a:gd name="T13" fmla="*/ 11113 h 30"/>
                  <a:gd name="T14" fmla="*/ 52386 w 37"/>
                  <a:gd name="T15" fmla="*/ 15875 h 30"/>
                  <a:gd name="T16" fmla="*/ 52386 w 37"/>
                  <a:gd name="T17" fmla="*/ 22225 h 30"/>
                  <a:gd name="T18" fmla="*/ 58736 w 37"/>
                  <a:gd name="T19" fmla="*/ 26988 h 30"/>
                  <a:gd name="T20" fmla="*/ 52386 w 37"/>
                  <a:gd name="T21" fmla="*/ 26988 h 30"/>
                  <a:gd name="T22" fmla="*/ 52386 w 37"/>
                  <a:gd name="T23" fmla="*/ 31750 h 30"/>
                  <a:gd name="T24" fmla="*/ 52386 w 37"/>
                  <a:gd name="T25" fmla="*/ 38100 h 30"/>
                  <a:gd name="T26" fmla="*/ 47624 w 37"/>
                  <a:gd name="T27" fmla="*/ 42863 h 30"/>
                  <a:gd name="T28" fmla="*/ 47624 w 37"/>
                  <a:gd name="T29" fmla="*/ 42863 h 30"/>
                  <a:gd name="T30" fmla="*/ 42861 w 37"/>
                  <a:gd name="T31" fmla="*/ 42863 h 30"/>
                  <a:gd name="T32" fmla="*/ 36512 w 37"/>
                  <a:gd name="T33" fmla="*/ 47625 h 30"/>
                  <a:gd name="T34" fmla="*/ 31749 w 37"/>
                  <a:gd name="T35" fmla="*/ 47625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0"/>
                  <a:gd name="T56" fmla="*/ 37 w 37"/>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0" extrusionOk="0">
                    <a:moveTo>
                      <a:pt x="20" y="30"/>
                    </a:moveTo>
                    <a:lnTo>
                      <a:pt x="20" y="0"/>
                    </a:lnTo>
                    <a:lnTo>
                      <a:pt x="23" y="4"/>
                    </a:lnTo>
                    <a:lnTo>
                      <a:pt x="27" y="4"/>
                    </a:lnTo>
                    <a:lnTo>
                      <a:pt x="30" y="4"/>
                    </a:lnTo>
                    <a:lnTo>
                      <a:pt x="30" y="7"/>
                    </a:lnTo>
                    <a:lnTo>
                      <a:pt x="33" y="7"/>
                    </a:lnTo>
                    <a:lnTo>
                      <a:pt x="33" y="10"/>
                    </a:lnTo>
                    <a:lnTo>
                      <a:pt x="33" y="14"/>
                    </a:lnTo>
                    <a:lnTo>
                      <a:pt x="37" y="17"/>
                    </a:lnTo>
                    <a:lnTo>
                      <a:pt x="33" y="17"/>
                    </a:lnTo>
                    <a:lnTo>
                      <a:pt x="33" y="20"/>
                    </a:lnTo>
                    <a:lnTo>
                      <a:pt x="33" y="24"/>
                    </a:lnTo>
                    <a:lnTo>
                      <a:pt x="30" y="27"/>
                    </a:lnTo>
                    <a:lnTo>
                      <a:pt x="27" y="27"/>
                    </a:lnTo>
                    <a:lnTo>
                      <a:pt x="23" y="30"/>
                    </a:lnTo>
                    <a:lnTo>
                      <a:pt x="20" y="3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20" name="Shape 1831"/>
              <p:cNvSpPr>
                <a:spLocks/>
              </p:cNvSpPr>
              <p:nvPr/>
            </p:nvSpPr>
            <p:spPr bwMode="auto">
              <a:xfrm>
                <a:off x="4144962" y="4692650"/>
                <a:ext cx="53975" cy="47625"/>
              </a:xfrm>
              <a:custGeom>
                <a:avLst/>
                <a:gdLst>
                  <a:gd name="T0" fmla="*/ 31750 w 34"/>
                  <a:gd name="T1" fmla="*/ 47625 h 30"/>
                  <a:gd name="T2" fmla="*/ 31750 w 34"/>
                  <a:gd name="T3" fmla="*/ 0 h 30"/>
                  <a:gd name="T4" fmla="*/ 38100 w 34"/>
                  <a:gd name="T5" fmla="*/ 6350 h 30"/>
                  <a:gd name="T6" fmla="*/ 42863 w 34"/>
                  <a:gd name="T7" fmla="*/ 6350 h 30"/>
                  <a:gd name="T8" fmla="*/ 42863 w 34"/>
                  <a:gd name="T9" fmla="*/ 6350 h 30"/>
                  <a:gd name="T10" fmla="*/ 47625 w 34"/>
                  <a:gd name="T11" fmla="*/ 11113 h 30"/>
                  <a:gd name="T12" fmla="*/ 47625 w 34"/>
                  <a:gd name="T13" fmla="*/ 11113 h 30"/>
                  <a:gd name="T14" fmla="*/ 53975 w 34"/>
                  <a:gd name="T15" fmla="*/ 15875 h 30"/>
                  <a:gd name="T16" fmla="*/ 53975 w 34"/>
                  <a:gd name="T17" fmla="*/ 22225 h 30"/>
                  <a:gd name="T18" fmla="*/ 53975 w 34"/>
                  <a:gd name="T19" fmla="*/ 26988 h 30"/>
                  <a:gd name="T20" fmla="*/ 53975 w 34"/>
                  <a:gd name="T21" fmla="*/ 26988 h 30"/>
                  <a:gd name="T22" fmla="*/ 53975 w 34"/>
                  <a:gd name="T23" fmla="*/ 31750 h 30"/>
                  <a:gd name="T24" fmla="*/ 47625 w 34"/>
                  <a:gd name="T25" fmla="*/ 38100 h 30"/>
                  <a:gd name="T26" fmla="*/ 47625 w 34"/>
                  <a:gd name="T27" fmla="*/ 42863 h 30"/>
                  <a:gd name="T28" fmla="*/ 42863 w 34"/>
                  <a:gd name="T29" fmla="*/ 42863 h 30"/>
                  <a:gd name="T30" fmla="*/ 42863 w 34"/>
                  <a:gd name="T31" fmla="*/ 42863 h 30"/>
                  <a:gd name="T32" fmla="*/ 38100 w 34"/>
                  <a:gd name="T33" fmla="*/ 47625 h 30"/>
                  <a:gd name="T34" fmla="*/ 31750 w 34"/>
                  <a:gd name="T35" fmla="*/ 47625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30"/>
                  <a:gd name="T56" fmla="*/ 34 w 34"/>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30" extrusionOk="0">
                    <a:moveTo>
                      <a:pt x="20" y="30"/>
                    </a:moveTo>
                    <a:lnTo>
                      <a:pt x="20" y="0"/>
                    </a:lnTo>
                    <a:lnTo>
                      <a:pt x="24" y="4"/>
                    </a:lnTo>
                    <a:lnTo>
                      <a:pt x="27" y="4"/>
                    </a:lnTo>
                    <a:lnTo>
                      <a:pt x="30" y="7"/>
                    </a:lnTo>
                    <a:lnTo>
                      <a:pt x="34" y="10"/>
                    </a:lnTo>
                    <a:lnTo>
                      <a:pt x="34" y="14"/>
                    </a:lnTo>
                    <a:lnTo>
                      <a:pt x="34" y="17"/>
                    </a:lnTo>
                    <a:lnTo>
                      <a:pt x="34" y="20"/>
                    </a:lnTo>
                    <a:lnTo>
                      <a:pt x="30" y="24"/>
                    </a:lnTo>
                    <a:lnTo>
                      <a:pt x="30" y="27"/>
                    </a:lnTo>
                    <a:lnTo>
                      <a:pt x="27" y="27"/>
                    </a:lnTo>
                    <a:lnTo>
                      <a:pt x="24" y="30"/>
                    </a:lnTo>
                    <a:lnTo>
                      <a:pt x="20" y="3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21" name="Shape 1832"/>
              <p:cNvSpPr>
                <a:spLocks/>
              </p:cNvSpPr>
              <p:nvPr/>
            </p:nvSpPr>
            <p:spPr bwMode="auto">
              <a:xfrm>
                <a:off x="4133850" y="4692650"/>
                <a:ext cx="53975" cy="47625"/>
              </a:xfrm>
              <a:custGeom>
                <a:avLst/>
                <a:gdLst>
                  <a:gd name="T0" fmla="*/ 33338 w 34"/>
                  <a:gd name="T1" fmla="*/ 47625 h 30"/>
                  <a:gd name="T2" fmla="*/ 33338 w 34"/>
                  <a:gd name="T3" fmla="*/ 0 h 30"/>
                  <a:gd name="T4" fmla="*/ 38100 w 34"/>
                  <a:gd name="T5" fmla="*/ 6350 h 30"/>
                  <a:gd name="T6" fmla="*/ 38100 w 34"/>
                  <a:gd name="T7" fmla="*/ 6350 h 30"/>
                  <a:gd name="T8" fmla="*/ 42863 w 34"/>
                  <a:gd name="T9" fmla="*/ 6350 h 30"/>
                  <a:gd name="T10" fmla="*/ 49213 w 34"/>
                  <a:gd name="T11" fmla="*/ 11113 h 30"/>
                  <a:gd name="T12" fmla="*/ 49213 w 34"/>
                  <a:gd name="T13" fmla="*/ 11113 h 30"/>
                  <a:gd name="T14" fmla="*/ 53975 w 34"/>
                  <a:gd name="T15" fmla="*/ 15875 h 30"/>
                  <a:gd name="T16" fmla="*/ 53975 w 34"/>
                  <a:gd name="T17" fmla="*/ 22225 h 30"/>
                  <a:gd name="T18" fmla="*/ 53975 w 34"/>
                  <a:gd name="T19" fmla="*/ 26988 h 30"/>
                  <a:gd name="T20" fmla="*/ 53975 w 34"/>
                  <a:gd name="T21" fmla="*/ 26988 h 30"/>
                  <a:gd name="T22" fmla="*/ 53975 w 34"/>
                  <a:gd name="T23" fmla="*/ 31750 h 30"/>
                  <a:gd name="T24" fmla="*/ 49213 w 34"/>
                  <a:gd name="T25" fmla="*/ 38100 h 30"/>
                  <a:gd name="T26" fmla="*/ 49213 w 34"/>
                  <a:gd name="T27" fmla="*/ 42863 h 30"/>
                  <a:gd name="T28" fmla="*/ 42863 w 34"/>
                  <a:gd name="T29" fmla="*/ 42863 h 30"/>
                  <a:gd name="T30" fmla="*/ 38100 w 34"/>
                  <a:gd name="T31" fmla="*/ 42863 h 30"/>
                  <a:gd name="T32" fmla="*/ 38100 w 34"/>
                  <a:gd name="T33" fmla="*/ 47625 h 30"/>
                  <a:gd name="T34" fmla="*/ 33338 w 34"/>
                  <a:gd name="T35" fmla="*/ 47625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30"/>
                  <a:gd name="T56" fmla="*/ 34 w 34"/>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30" extrusionOk="0">
                    <a:moveTo>
                      <a:pt x="21" y="30"/>
                    </a:moveTo>
                    <a:lnTo>
                      <a:pt x="21" y="0"/>
                    </a:lnTo>
                    <a:lnTo>
                      <a:pt x="24" y="4"/>
                    </a:lnTo>
                    <a:lnTo>
                      <a:pt x="27" y="4"/>
                    </a:lnTo>
                    <a:lnTo>
                      <a:pt x="31" y="7"/>
                    </a:lnTo>
                    <a:lnTo>
                      <a:pt x="34" y="10"/>
                    </a:lnTo>
                    <a:lnTo>
                      <a:pt x="34" y="14"/>
                    </a:lnTo>
                    <a:lnTo>
                      <a:pt x="34" y="17"/>
                    </a:lnTo>
                    <a:lnTo>
                      <a:pt x="34" y="20"/>
                    </a:lnTo>
                    <a:lnTo>
                      <a:pt x="31" y="24"/>
                    </a:lnTo>
                    <a:lnTo>
                      <a:pt x="31" y="27"/>
                    </a:lnTo>
                    <a:lnTo>
                      <a:pt x="27" y="27"/>
                    </a:lnTo>
                    <a:lnTo>
                      <a:pt x="24" y="27"/>
                    </a:lnTo>
                    <a:lnTo>
                      <a:pt x="24" y="30"/>
                    </a:lnTo>
                    <a:lnTo>
                      <a:pt x="21" y="3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22" name="Shape 1833"/>
              <p:cNvSpPr>
                <a:spLocks/>
              </p:cNvSpPr>
              <p:nvPr/>
            </p:nvSpPr>
            <p:spPr bwMode="auto">
              <a:xfrm>
                <a:off x="4117975" y="4692650"/>
                <a:ext cx="58736" cy="47625"/>
              </a:xfrm>
              <a:custGeom>
                <a:avLst/>
                <a:gdLst>
                  <a:gd name="T0" fmla="*/ 38099 w 37"/>
                  <a:gd name="T1" fmla="*/ 47625 h 30"/>
                  <a:gd name="T2" fmla="*/ 38099 w 37"/>
                  <a:gd name="T3" fmla="*/ 0 h 30"/>
                  <a:gd name="T4" fmla="*/ 42861 w 37"/>
                  <a:gd name="T5" fmla="*/ 6350 h 30"/>
                  <a:gd name="T6" fmla="*/ 42861 w 37"/>
                  <a:gd name="T7" fmla="*/ 6350 h 30"/>
                  <a:gd name="T8" fmla="*/ 49211 w 37"/>
                  <a:gd name="T9" fmla="*/ 6350 h 30"/>
                  <a:gd name="T10" fmla="*/ 53974 w 37"/>
                  <a:gd name="T11" fmla="*/ 11113 h 30"/>
                  <a:gd name="T12" fmla="*/ 53974 w 37"/>
                  <a:gd name="T13" fmla="*/ 11113 h 30"/>
                  <a:gd name="T14" fmla="*/ 58736 w 37"/>
                  <a:gd name="T15" fmla="*/ 15875 h 30"/>
                  <a:gd name="T16" fmla="*/ 58736 w 37"/>
                  <a:gd name="T17" fmla="*/ 22225 h 30"/>
                  <a:gd name="T18" fmla="*/ 58736 w 37"/>
                  <a:gd name="T19" fmla="*/ 26988 h 30"/>
                  <a:gd name="T20" fmla="*/ 58736 w 37"/>
                  <a:gd name="T21" fmla="*/ 26988 h 30"/>
                  <a:gd name="T22" fmla="*/ 58736 w 37"/>
                  <a:gd name="T23" fmla="*/ 31750 h 30"/>
                  <a:gd name="T24" fmla="*/ 53974 w 37"/>
                  <a:gd name="T25" fmla="*/ 38100 h 30"/>
                  <a:gd name="T26" fmla="*/ 53974 w 37"/>
                  <a:gd name="T27" fmla="*/ 42863 h 30"/>
                  <a:gd name="T28" fmla="*/ 49211 w 37"/>
                  <a:gd name="T29" fmla="*/ 42863 h 30"/>
                  <a:gd name="T30" fmla="*/ 42861 w 37"/>
                  <a:gd name="T31" fmla="*/ 42863 h 30"/>
                  <a:gd name="T32" fmla="*/ 42861 w 37"/>
                  <a:gd name="T33" fmla="*/ 47625 h 30"/>
                  <a:gd name="T34" fmla="*/ 38099 w 37"/>
                  <a:gd name="T35" fmla="*/ 47625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0"/>
                  <a:gd name="T56" fmla="*/ 37 w 37"/>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0" extrusionOk="0">
                    <a:moveTo>
                      <a:pt x="24" y="30"/>
                    </a:moveTo>
                    <a:lnTo>
                      <a:pt x="24" y="0"/>
                    </a:lnTo>
                    <a:lnTo>
                      <a:pt x="27" y="4"/>
                    </a:lnTo>
                    <a:lnTo>
                      <a:pt x="31" y="4"/>
                    </a:lnTo>
                    <a:lnTo>
                      <a:pt x="34" y="7"/>
                    </a:lnTo>
                    <a:lnTo>
                      <a:pt x="37" y="10"/>
                    </a:lnTo>
                    <a:lnTo>
                      <a:pt x="37" y="14"/>
                    </a:lnTo>
                    <a:lnTo>
                      <a:pt x="37" y="17"/>
                    </a:lnTo>
                    <a:lnTo>
                      <a:pt x="37" y="20"/>
                    </a:lnTo>
                    <a:lnTo>
                      <a:pt x="34" y="24"/>
                    </a:lnTo>
                    <a:lnTo>
                      <a:pt x="34" y="27"/>
                    </a:lnTo>
                    <a:lnTo>
                      <a:pt x="31" y="27"/>
                    </a:lnTo>
                    <a:lnTo>
                      <a:pt x="27" y="27"/>
                    </a:lnTo>
                    <a:lnTo>
                      <a:pt x="27" y="30"/>
                    </a:lnTo>
                    <a:lnTo>
                      <a:pt x="24" y="3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23" name="Shape 1834"/>
              <p:cNvSpPr>
                <a:spLocks/>
              </p:cNvSpPr>
              <p:nvPr/>
            </p:nvSpPr>
            <p:spPr bwMode="auto">
              <a:xfrm>
                <a:off x="4108450" y="4692650"/>
                <a:ext cx="58736" cy="47625"/>
              </a:xfrm>
              <a:custGeom>
                <a:avLst/>
                <a:gdLst>
                  <a:gd name="T0" fmla="*/ 36512 w 37"/>
                  <a:gd name="T1" fmla="*/ 47625 h 30"/>
                  <a:gd name="T2" fmla="*/ 36512 w 37"/>
                  <a:gd name="T3" fmla="*/ 0 h 30"/>
                  <a:gd name="T4" fmla="*/ 36512 w 37"/>
                  <a:gd name="T5" fmla="*/ 6350 h 30"/>
                  <a:gd name="T6" fmla="*/ 41274 w 37"/>
                  <a:gd name="T7" fmla="*/ 6350 h 30"/>
                  <a:gd name="T8" fmla="*/ 47624 w 37"/>
                  <a:gd name="T9" fmla="*/ 6350 h 30"/>
                  <a:gd name="T10" fmla="*/ 52386 w 37"/>
                  <a:gd name="T11" fmla="*/ 11113 h 30"/>
                  <a:gd name="T12" fmla="*/ 52386 w 37"/>
                  <a:gd name="T13" fmla="*/ 11113 h 30"/>
                  <a:gd name="T14" fmla="*/ 52386 w 37"/>
                  <a:gd name="T15" fmla="*/ 15875 h 30"/>
                  <a:gd name="T16" fmla="*/ 58736 w 37"/>
                  <a:gd name="T17" fmla="*/ 22225 h 30"/>
                  <a:gd name="T18" fmla="*/ 58736 w 37"/>
                  <a:gd name="T19" fmla="*/ 26988 h 30"/>
                  <a:gd name="T20" fmla="*/ 58736 w 37"/>
                  <a:gd name="T21" fmla="*/ 26988 h 30"/>
                  <a:gd name="T22" fmla="*/ 52386 w 37"/>
                  <a:gd name="T23" fmla="*/ 31750 h 30"/>
                  <a:gd name="T24" fmla="*/ 52386 w 37"/>
                  <a:gd name="T25" fmla="*/ 38100 h 30"/>
                  <a:gd name="T26" fmla="*/ 52386 w 37"/>
                  <a:gd name="T27" fmla="*/ 42863 h 30"/>
                  <a:gd name="T28" fmla="*/ 47624 w 37"/>
                  <a:gd name="T29" fmla="*/ 42863 h 30"/>
                  <a:gd name="T30" fmla="*/ 41274 w 37"/>
                  <a:gd name="T31" fmla="*/ 42863 h 30"/>
                  <a:gd name="T32" fmla="*/ 36512 w 37"/>
                  <a:gd name="T33" fmla="*/ 47625 h 30"/>
                  <a:gd name="T34" fmla="*/ 36512 w 37"/>
                  <a:gd name="T35" fmla="*/ 47625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0"/>
                  <a:gd name="T56" fmla="*/ 37 w 37"/>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0" extrusionOk="0">
                    <a:moveTo>
                      <a:pt x="23" y="30"/>
                    </a:moveTo>
                    <a:lnTo>
                      <a:pt x="23" y="0"/>
                    </a:lnTo>
                    <a:lnTo>
                      <a:pt x="23" y="4"/>
                    </a:lnTo>
                    <a:lnTo>
                      <a:pt x="26" y="4"/>
                    </a:lnTo>
                    <a:lnTo>
                      <a:pt x="30" y="4"/>
                    </a:lnTo>
                    <a:lnTo>
                      <a:pt x="33" y="7"/>
                    </a:lnTo>
                    <a:lnTo>
                      <a:pt x="33" y="10"/>
                    </a:lnTo>
                    <a:lnTo>
                      <a:pt x="37" y="14"/>
                    </a:lnTo>
                    <a:lnTo>
                      <a:pt x="37" y="17"/>
                    </a:lnTo>
                    <a:lnTo>
                      <a:pt x="33" y="20"/>
                    </a:lnTo>
                    <a:lnTo>
                      <a:pt x="33" y="24"/>
                    </a:lnTo>
                    <a:lnTo>
                      <a:pt x="33" y="27"/>
                    </a:lnTo>
                    <a:lnTo>
                      <a:pt x="30" y="27"/>
                    </a:lnTo>
                    <a:lnTo>
                      <a:pt x="26" y="27"/>
                    </a:lnTo>
                    <a:lnTo>
                      <a:pt x="23" y="3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24" name="Shape 1835"/>
              <p:cNvSpPr>
                <a:spLocks/>
              </p:cNvSpPr>
              <p:nvPr/>
            </p:nvSpPr>
            <p:spPr bwMode="auto">
              <a:xfrm>
                <a:off x="4097337" y="4692650"/>
                <a:ext cx="52386" cy="47625"/>
              </a:xfrm>
              <a:custGeom>
                <a:avLst/>
                <a:gdLst>
                  <a:gd name="T0" fmla="*/ 31749 w 33"/>
                  <a:gd name="T1" fmla="*/ 47625 h 30"/>
                  <a:gd name="T2" fmla="*/ 31749 w 33"/>
                  <a:gd name="T3" fmla="*/ 0 h 30"/>
                  <a:gd name="T4" fmla="*/ 36511 w 33"/>
                  <a:gd name="T5" fmla="*/ 6350 h 30"/>
                  <a:gd name="T6" fmla="*/ 42861 w 33"/>
                  <a:gd name="T7" fmla="*/ 6350 h 30"/>
                  <a:gd name="T8" fmla="*/ 47624 w 33"/>
                  <a:gd name="T9" fmla="*/ 6350 h 30"/>
                  <a:gd name="T10" fmla="*/ 47624 w 33"/>
                  <a:gd name="T11" fmla="*/ 11113 h 30"/>
                  <a:gd name="T12" fmla="*/ 52386 w 33"/>
                  <a:gd name="T13" fmla="*/ 11113 h 30"/>
                  <a:gd name="T14" fmla="*/ 52386 w 33"/>
                  <a:gd name="T15" fmla="*/ 15875 h 30"/>
                  <a:gd name="T16" fmla="*/ 52386 w 33"/>
                  <a:gd name="T17" fmla="*/ 22225 h 30"/>
                  <a:gd name="T18" fmla="*/ 52386 w 33"/>
                  <a:gd name="T19" fmla="*/ 26988 h 30"/>
                  <a:gd name="T20" fmla="*/ 52386 w 33"/>
                  <a:gd name="T21" fmla="*/ 26988 h 30"/>
                  <a:gd name="T22" fmla="*/ 52386 w 33"/>
                  <a:gd name="T23" fmla="*/ 31750 h 30"/>
                  <a:gd name="T24" fmla="*/ 52386 w 33"/>
                  <a:gd name="T25" fmla="*/ 38100 h 30"/>
                  <a:gd name="T26" fmla="*/ 47624 w 33"/>
                  <a:gd name="T27" fmla="*/ 42863 h 30"/>
                  <a:gd name="T28" fmla="*/ 47624 w 33"/>
                  <a:gd name="T29" fmla="*/ 42863 h 30"/>
                  <a:gd name="T30" fmla="*/ 42861 w 33"/>
                  <a:gd name="T31" fmla="*/ 42863 h 30"/>
                  <a:gd name="T32" fmla="*/ 36511 w 33"/>
                  <a:gd name="T33" fmla="*/ 47625 h 30"/>
                  <a:gd name="T34" fmla="*/ 31749 w 33"/>
                  <a:gd name="T35" fmla="*/ 47625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0"/>
                  <a:gd name="T56" fmla="*/ 33 w 33"/>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0" extrusionOk="0">
                    <a:moveTo>
                      <a:pt x="20" y="30"/>
                    </a:moveTo>
                    <a:lnTo>
                      <a:pt x="20" y="0"/>
                    </a:lnTo>
                    <a:lnTo>
                      <a:pt x="23" y="4"/>
                    </a:lnTo>
                    <a:lnTo>
                      <a:pt x="27" y="4"/>
                    </a:lnTo>
                    <a:lnTo>
                      <a:pt x="30" y="4"/>
                    </a:lnTo>
                    <a:lnTo>
                      <a:pt x="30" y="7"/>
                    </a:lnTo>
                    <a:lnTo>
                      <a:pt x="33" y="7"/>
                    </a:lnTo>
                    <a:lnTo>
                      <a:pt x="33" y="10"/>
                    </a:lnTo>
                    <a:lnTo>
                      <a:pt x="33" y="14"/>
                    </a:lnTo>
                    <a:lnTo>
                      <a:pt x="33" y="17"/>
                    </a:lnTo>
                    <a:lnTo>
                      <a:pt x="33" y="20"/>
                    </a:lnTo>
                    <a:lnTo>
                      <a:pt x="33" y="24"/>
                    </a:lnTo>
                    <a:lnTo>
                      <a:pt x="30" y="27"/>
                    </a:lnTo>
                    <a:lnTo>
                      <a:pt x="27" y="27"/>
                    </a:lnTo>
                    <a:lnTo>
                      <a:pt x="23" y="30"/>
                    </a:lnTo>
                    <a:lnTo>
                      <a:pt x="20" y="3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25" name="Shape 1836"/>
              <p:cNvSpPr>
                <a:spLocks/>
              </p:cNvSpPr>
              <p:nvPr/>
            </p:nvSpPr>
            <p:spPr bwMode="auto">
              <a:xfrm>
                <a:off x="4086225" y="4692650"/>
                <a:ext cx="53975" cy="47625"/>
              </a:xfrm>
              <a:custGeom>
                <a:avLst/>
                <a:gdLst>
                  <a:gd name="T0" fmla="*/ 31750 w 34"/>
                  <a:gd name="T1" fmla="*/ 47625 h 30"/>
                  <a:gd name="T2" fmla="*/ 31750 w 34"/>
                  <a:gd name="T3" fmla="*/ 0 h 30"/>
                  <a:gd name="T4" fmla="*/ 38100 w 34"/>
                  <a:gd name="T5" fmla="*/ 6350 h 30"/>
                  <a:gd name="T6" fmla="*/ 42863 w 34"/>
                  <a:gd name="T7" fmla="*/ 6350 h 30"/>
                  <a:gd name="T8" fmla="*/ 42863 w 34"/>
                  <a:gd name="T9" fmla="*/ 6350 h 30"/>
                  <a:gd name="T10" fmla="*/ 47625 w 34"/>
                  <a:gd name="T11" fmla="*/ 11113 h 30"/>
                  <a:gd name="T12" fmla="*/ 53975 w 34"/>
                  <a:gd name="T13" fmla="*/ 11113 h 30"/>
                  <a:gd name="T14" fmla="*/ 53975 w 34"/>
                  <a:gd name="T15" fmla="*/ 15875 h 30"/>
                  <a:gd name="T16" fmla="*/ 53975 w 34"/>
                  <a:gd name="T17" fmla="*/ 22225 h 30"/>
                  <a:gd name="T18" fmla="*/ 53975 w 34"/>
                  <a:gd name="T19" fmla="*/ 26988 h 30"/>
                  <a:gd name="T20" fmla="*/ 53975 w 34"/>
                  <a:gd name="T21" fmla="*/ 26988 h 30"/>
                  <a:gd name="T22" fmla="*/ 53975 w 34"/>
                  <a:gd name="T23" fmla="*/ 31750 h 30"/>
                  <a:gd name="T24" fmla="*/ 53975 w 34"/>
                  <a:gd name="T25" fmla="*/ 38100 h 30"/>
                  <a:gd name="T26" fmla="*/ 47625 w 34"/>
                  <a:gd name="T27" fmla="*/ 42863 h 30"/>
                  <a:gd name="T28" fmla="*/ 42863 w 34"/>
                  <a:gd name="T29" fmla="*/ 42863 h 30"/>
                  <a:gd name="T30" fmla="*/ 42863 w 34"/>
                  <a:gd name="T31" fmla="*/ 42863 h 30"/>
                  <a:gd name="T32" fmla="*/ 38100 w 34"/>
                  <a:gd name="T33" fmla="*/ 47625 h 30"/>
                  <a:gd name="T34" fmla="*/ 31750 w 34"/>
                  <a:gd name="T35" fmla="*/ 47625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30"/>
                  <a:gd name="T56" fmla="*/ 34 w 34"/>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30" extrusionOk="0">
                    <a:moveTo>
                      <a:pt x="20" y="30"/>
                    </a:moveTo>
                    <a:lnTo>
                      <a:pt x="20" y="0"/>
                    </a:lnTo>
                    <a:lnTo>
                      <a:pt x="24" y="4"/>
                    </a:lnTo>
                    <a:lnTo>
                      <a:pt x="27" y="4"/>
                    </a:lnTo>
                    <a:lnTo>
                      <a:pt x="30" y="7"/>
                    </a:lnTo>
                    <a:lnTo>
                      <a:pt x="34" y="7"/>
                    </a:lnTo>
                    <a:lnTo>
                      <a:pt x="34" y="10"/>
                    </a:lnTo>
                    <a:lnTo>
                      <a:pt x="34" y="14"/>
                    </a:lnTo>
                    <a:lnTo>
                      <a:pt x="34" y="17"/>
                    </a:lnTo>
                    <a:lnTo>
                      <a:pt x="34" y="20"/>
                    </a:lnTo>
                    <a:lnTo>
                      <a:pt x="34" y="24"/>
                    </a:lnTo>
                    <a:lnTo>
                      <a:pt x="30" y="27"/>
                    </a:lnTo>
                    <a:lnTo>
                      <a:pt x="27" y="27"/>
                    </a:lnTo>
                    <a:lnTo>
                      <a:pt x="24" y="30"/>
                    </a:lnTo>
                    <a:lnTo>
                      <a:pt x="20" y="3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26" name="Shape 1837"/>
              <p:cNvSpPr>
                <a:spLocks/>
              </p:cNvSpPr>
              <p:nvPr/>
            </p:nvSpPr>
            <p:spPr bwMode="auto">
              <a:xfrm>
                <a:off x="4070350" y="4692650"/>
                <a:ext cx="58736" cy="47625"/>
              </a:xfrm>
              <a:custGeom>
                <a:avLst/>
                <a:gdLst>
                  <a:gd name="T0" fmla="*/ 38099 w 37"/>
                  <a:gd name="T1" fmla="*/ 47625 h 30"/>
                  <a:gd name="T2" fmla="*/ 38099 w 37"/>
                  <a:gd name="T3" fmla="*/ 0 h 30"/>
                  <a:gd name="T4" fmla="*/ 42861 w 37"/>
                  <a:gd name="T5" fmla="*/ 6350 h 30"/>
                  <a:gd name="T6" fmla="*/ 47624 w 37"/>
                  <a:gd name="T7" fmla="*/ 6350 h 30"/>
                  <a:gd name="T8" fmla="*/ 47624 w 37"/>
                  <a:gd name="T9" fmla="*/ 6350 h 30"/>
                  <a:gd name="T10" fmla="*/ 53974 w 37"/>
                  <a:gd name="T11" fmla="*/ 11113 h 30"/>
                  <a:gd name="T12" fmla="*/ 58736 w 37"/>
                  <a:gd name="T13" fmla="*/ 11113 h 30"/>
                  <a:gd name="T14" fmla="*/ 58736 w 37"/>
                  <a:gd name="T15" fmla="*/ 15875 h 30"/>
                  <a:gd name="T16" fmla="*/ 58736 w 37"/>
                  <a:gd name="T17" fmla="*/ 22225 h 30"/>
                  <a:gd name="T18" fmla="*/ 58736 w 37"/>
                  <a:gd name="T19" fmla="*/ 26988 h 30"/>
                  <a:gd name="T20" fmla="*/ 58736 w 37"/>
                  <a:gd name="T21" fmla="*/ 26988 h 30"/>
                  <a:gd name="T22" fmla="*/ 58736 w 37"/>
                  <a:gd name="T23" fmla="*/ 31750 h 30"/>
                  <a:gd name="T24" fmla="*/ 58736 w 37"/>
                  <a:gd name="T25" fmla="*/ 38100 h 30"/>
                  <a:gd name="T26" fmla="*/ 53974 w 37"/>
                  <a:gd name="T27" fmla="*/ 42863 h 30"/>
                  <a:gd name="T28" fmla="*/ 47624 w 37"/>
                  <a:gd name="T29" fmla="*/ 42863 h 30"/>
                  <a:gd name="T30" fmla="*/ 47624 w 37"/>
                  <a:gd name="T31" fmla="*/ 42863 h 30"/>
                  <a:gd name="T32" fmla="*/ 42861 w 37"/>
                  <a:gd name="T33" fmla="*/ 47625 h 30"/>
                  <a:gd name="T34" fmla="*/ 38099 w 37"/>
                  <a:gd name="T35" fmla="*/ 47625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0"/>
                  <a:gd name="T56" fmla="*/ 37 w 37"/>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0" extrusionOk="0">
                    <a:moveTo>
                      <a:pt x="24" y="30"/>
                    </a:moveTo>
                    <a:lnTo>
                      <a:pt x="24" y="0"/>
                    </a:lnTo>
                    <a:lnTo>
                      <a:pt x="27" y="4"/>
                    </a:lnTo>
                    <a:lnTo>
                      <a:pt x="30" y="4"/>
                    </a:lnTo>
                    <a:lnTo>
                      <a:pt x="34" y="7"/>
                    </a:lnTo>
                    <a:lnTo>
                      <a:pt x="37" y="7"/>
                    </a:lnTo>
                    <a:lnTo>
                      <a:pt x="37" y="10"/>
                    </a:lnTo>
                    <a:lnTo>
                      <a:pt x="37" y="14"/>
                    </a:lnTo>
                    <a:lnTo>
                      <a:pt x="37" y="17"/>
                    </a:lnTo>
                    <a:lnTo>
                      <a:pt x="37" y="20"/>
                    </a:lnTo>
                    <a:lnTo>
                      <a:pt x="37" y="24"/>
                    </a:lnTo>
                    <a:lnTo>
                      <a:pt x="34" y="27"/>
                    </a:lnTo>
                    <a:lnTo>
                      <a:pt x="30" y="27"/>
                    </a:lnTo>
                    <a:lnTo>
                      <a:pt x="27" y="30"/>
                    </a:lnTo>
                    <a:lnTo>
                      <a:pt x="24" y="3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27" name="Shape 1838"/>
              <p:cNvSpPr>
                <a:spLocks/>
              </p:cNvSpPr>
              <p:nvPr/>
            </p:nvSpPr>
            <p:spPr bwMode="auto">
              <a:xfrm>
                <a:off x="4059237" y="4692650"/>
                <a:ext cx="58736" cy="47625"/>
              </a:xfrm>
              <a:custGeom>
                <a:avLst/>
                <a:gdLst>
                  <a:gd name="T0" fmla="*/ 38099 w 37"/>
                  <a:gd name="T1" fmla="*/ 47625 h 30"/>
                  <a:gd name="T2" fmla="*/ 38099 w 37"/>
                  <a:gd name="T3" fmla="*/ 0 h 30"/>
                  <a:gd name="T4" fmla="*/ 38099 w 37"/>
                  <a:gd name="T5" fmla="*/ 6350 h 30"/>
                  <a:gd name="T6" fmla="*/ 42861 w 37"/>
                  <a:gd name="T7" fmla="*/ 6350 h 30"/>
                  <a:gd name="T8" fmla="*/ 49211 w 37"/>
                  <a:gd name="T9" fmla="*/ 6350 h 30"/>
                  <a:gd name="T10" fmla="*/ 53974 w 37"/>
                  <a:gd name="T11" fmla="*/ 11113 h 30"/>
                  <a:gd name="T12" fmla="*/ 53974 w 37"/>
                  <a:gd name="T13" fmla="*/ 11113 h 30"/>
                  <a:gd name="T14" fmla="*/ 53974 w 37"/>
                  <a:gd name="T15" fmla="*/ 15875 h 30"/>
                  <a:gd name="T16" fmla="*/ 58736 w 37"/>
                  <a:gd name="T17" fmla="*/ 22225 h 30"/>
                  <a:gd name="T18" fmla="*/ 58736 w 37"/>
                  <a:gd name="T19" fmla="*/ 26988 h 30"/>
                  <a:gd name="T20" fmla="*/ 58736 w 37"/>
                  <a:gd name="T21" fmla="*/ 26988 h 30"/>
                  <a:gd name="T22" fmla="*/ 53974 w 37"/>
                  <a:gd name="T23" fmla="*/ 31750 h 30"/>
                  <a:gd name="T24" fmla="*/ 53974 w 37"/>
                  <a:gd name="T25" fmla="*/ 38100 h 30"/>
                  <a:gd name="T26" fmla="*/ 53974 w 37"/>
                  <a:gd name="T27" fmla="*/ 42863 h 30"/>
                  <a:gd name="T28" fmla="*/ 49211 w 37"/>
                  <a:gd name="T29" fmla="*/ 42863 h 30"/>
                  <a:gd name="T30" fmla="*/ 42861 w 37"/>
                  <a:gd name="T31" fmla="*/ 42863 h 30"/>
                  <a:gd name="T32" fmla="*/ 38099 w 37"/>
                  <a:gd name="T33" fmla="*/ 47625 h 30"/>
                  <a:gd name="T34" fmla="*/ 38099 w 37"/>
                  <a:gd name="T35" fmla="*/ 47625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0"/>
                  <a:gd name="T56" fmla="*/ 37 w 37"/>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0" extrusionOk="0">
                    <a:moveTo>
                      <a:pt x="24" y="30"/>
                    </a:moveTo>
                    <a:lnTo>
                      <a:pt x="24" y="0"/>
                    </a:lnTo>
                    <a:lnTo>
                      <a:pt x="24" y="4"/>
                    </a:lnTo>
                    <a:lnTo>
                      <a:pt x="27" y="4"/>
                    </a:lnTo>
                    <a:lnTo>
                      <a:pt x="31" y="4"/>
                    </a:lnTo>
                    <a:lnTo>
                      <a:pt x="34" y="7"/>
                    </a:lnTo>
                    <a:lnTo>
                      <a:pt x="34" y="10"/>
                    </a:lnTo>
                    <a:lnTo>
                      <a:pt x="37" y="14"/>
                    </a:lnTo>
                    <a:lnTo>
                      <a:pt x="37" y="17"/>
                    </a:lnTo>
                    <a:lnTo>
                      <a:pt x="34" y="20"/>
                    </a:lnTo>
                    <a:lnTo>
                      <a:pt x="34" y="24"/>
                    </a:lnTo>
                    <a:lnTo>
                      <a:pt x="34" y="27"/>
                    </a:lnTo>
                    <a:lnTo>
                      <a:pt x="31" y="27"/>
                    </a:lnTo>
                    <a:lnTo>
                      <a:pt x="27" y="27"/>
                    </a:lnTo>
                    <a:lnTo>
                      <a:pt x="24" y="3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28" name="Shape 1839"/>
              <p:cNvSpPr>
                <a:spLocks/>
              </p:cNvSpPr>
              <p:nvPr/>
            </p:nvSpPr>
            <p:spPr bwMode="auto">
              <a:xfrm>
                <a:off x="4049712" y="4692650"/>
                <a:ext cx="58736" cy="47625"/>
              </a:xfrm>
              <a:custGeom>
                <a:avLst/>
                <a:gdLst>
                  <a:gd name="T0" fmla="*/ 36512 w 37"/>
                  <a:gd name="T1" fmla="*/ 47625 h 30"/>
                  <a:gd name="T2" fmla="*/ 36512 w 37"/>
                  <a:gd name="T3" fmla="*/ 0 h 30"/>
                  <a:gd name="T4" fmla="*/ 36512 w 37"/>
                  <a:gd name="T5" fmla="*/ 6350 h 30"/>
                  <a:gd name="T6" fmla="*/ 41274 w 37"/>
                  <a:gd name="T7" fmla="*/ 6350 h 30"/>
                  <a:gd name="T8" fmla="*/ 47624 w 37"/>
                  <a:gd name="T9" fmla="*/ 6350 h 30"/>
                  <a:gd name="T10" fmla="*/ 52386 w 37"/>
                  <a:gd name="T11" fmla="*/ 11113 h 30"/>
                  <a:gd name="T12" fmla="*/ 52386 w 37"/>
                  <a:gd name="T13" fmla="*/ 11113 h 30"/>
                  <a:gd name="T14" fmla="*/ 52386 w 37"/>
                  <a:gd name="T15" fmla="*/ 15875 h 30"/>
                  <a:gd name="T16" fmla="*/ 58736 w 37"/>
                  <a:gd name="T17" fmla="*/ 22225 h 30"/>
                  <a:gd name="T18" fmla="*/ 58736 w 37"/>
                  <a:gd name="T19" fmla="*/ 26988 h 30"/>
                  <a:gd name="T20" fmla="*/ 58736 w 37"/>
                  <a:gd name="T21" fmla="*/ 26988 h 30"/>
                  <a:gd name="T22" fmla="*/ 52386 w 37"/>
                  <a:gd name="T23" fmla="*/ 31750 h 30"/>
                  <a:gd name="T24" fmla="*/ 52386 w 37"/>
                  <a:gd name="T25" fmla="*/ 38100 h 30"/>
                  <a:gd name="T26" fmla="*/ 52386 w 37"/>
                  <a:gd name="T27" fmla="*/ 42863 h 30"/>
                  <a:gd name="T28" fmla="*/ 47624 w 37"/>
                  <a:gd name="T29" fmla="*/ 42863 h 30"/>
                  <a:gd name="T30" fmla="*/ 41274 w 37"/>
                  <a:gd name="T31" fmla="*/ 42863 h 30"/>
                  <a:gd name="T32" fmla="*/ 36512 w 37"/>
                  <a:gd name="T33" fmla="*/ 47625 h 30"/>
                  <a:gd name="T34" fmla="*/ 36512 w 37"/>
                  <a:gd name="T35" fmla="*/ 47625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0"/>
                  <a:gd name="T56" fmla="*/ 37 w 37"/>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0" extrusionOk="0">
                    <a:moveTo>
                      <a:pt x="23" y="30"/>
                    </a:moveTo>
                    <a:lnTo>
                      <a:pt x="23" y="0"/>
                    </a:lnTo>
                    <a:lnTo>
                      <a:pt x="23" y="4"/>
                    </a:lnTo>
                    <a:lnTo>
                      <a:pt x="26" y="4"/>
                    </a:lnTo>
                    <a:lnTo>
                      <a:pt x="30" y="4"/>
                    </a:lnTo>
                    <a:lnTo>
                      <a:pt x="33" y="7"/>
                    </a:lnTo>
                    <a:lnTo>
                      <a:pt x="33" y="10"/>
                    </a:lnTo>
                    <a:lnTo>
                      <a:pt x="37" y="14"/>
                    </a:lnTo>
                    <a:lnTo>
                      <a:pt x="37" y="17"/>
                    </a:lnTo>
                    <a:lnTo>
                      <a:pt x="33" y="20"/>
                    </a:lnTo>
                    <a:lnTo>
                      <a:pt x="33" y="24"/>
                    </a:lnTo>
                    <a:lnTo>
                      <a:pt x="33" y="27"/>
                    </a:lnTo>
                    <a:lnTo>
                      <a:pt x="30" y="27"/>
                    </a:lnTo>
                    <a:lnTo>
                      <a:pt x="26" y="27"/>
                    </a:lnTo>
                    <a:lnTo>
                      <a:pt x="23" y="3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29" name="Shape 1840"/>
              <p:cNvSpPr>
                <a:spLocks/>
              </p:cNvSpPr>
              <p:nvPr/>
            </p:nvSpPr>
            <p:spPr bwMode="auto">
              <a:xfrm>
                <a:off x="4038600" y="4692650"/>
                <a:ext cx="58736" cy="47625"/>
              </a:xfrm>
              <a:custGeom>
                <a:avLst/>
                <a:gdLst>
                  <a:gd name="T0" fmla="*/ 31749 w 37"/>
                  <a:gd name="T1" fmla="*/ 47625 h 30"/>
                  <a:gd name="T2" fmla="*/ 31749 w 37"/>
                  <a:gd name="T3" fmla="*/ 0 h 30"/>
                  <a:gd name="T4" fmla="*/ 36512 w 37"/>
                  <a:gd name="T5" fmla="*/ 6350 h 30"/>
                  <a:gd name="T6" fmla="*/ 42861 w 37"/>
                  <a:gd name="T7" fmla="*/ 6350 h 30"/>
                  <a:gd name="T8" fmla="*/ 47624 w 37"/>
                  <a:gd name="T9" fmla="*/ 6350 h 30"/>
                  <a:gd name="T10" fmla="*/ 47624 w 37"/>
                  <a:gd name="T11" fmla="*/ 11113 h 30"/>
                  <a:gd name="T12" fmla="*/ 52386 w 37"/>
                  <a:gd name="T13" fmla="*/ 11113 h 30"/>
                  <a:gd name="T14" fmla="*/ 52386 w 37"/>
                  <a:gd name="T15" fmla="*/ 15875 h 30"/>
                  <a:gd name="T16" fmla="*/ 58736 w 37"/>
                  <a:gd name="T17" fmla="*/ 22225 h 30"/>
                  <a:gd name="T18" fmla="*/ 58736 w 37"/>
                  <a:gd name="T19" fmla="*/ 26988 h 30"/>
                  <a:gd name="T20" fmla="*/ 58736 w 37"/>
                  <a:gd name="T21" fmla="*/ 26988 h 30"/>
                  <a:gd name="T22" fmla="*/ 52386 w 37"/>
                  <a:gd name="T23" fmla="*/ 31750 h 30"/>
                  <a:gd name="T24" fmla="*/ 52386 w 37"/>
                  <a:gd name="T25" fmla="*/ 38100 h 30"/>
                  <a:gd name="T26" fmla="*/ 47624 w 37"/>
                  <a:gd name="T27" fmla="*/ 42863 h 30"/>
                  <a:gd name="T28" fmla="*/ 47624 w 37"/>
                  <a:gd name="T29" fmla="*/ 42863 h 30"/>
                  <a:gd name="T30" fmla="*/ 42861 w 37"/>
                  <a:gd name="T31" fmla="*/ 42863 h 30"/>
                  <a:gd name="T32" fmla="*/ 36512 w 37"/>
                  <a:gd name="T33" fmla="*/ 47625 h 30"/>
                  <a:gd name="T34" fmla="*/ 31749 w 37"/>
                  <a:gd name="T35" fmla="*/ 47625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0"/>
                  <a:gd name="T56" fmla="*/ 37 w 37"/>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0" extrusionOk="0">
                    <a:moveTo>
                      <a:pt x="20" y="30"/>
                    </a:moveTo>
                    <a:lnTo>
                      <a:pt x="20" y="0"/>
                    </a:lnTo>
                    <a:lnTo>
                      <a:pt x="23" y="4"/>
                    </a:lnTo>
                    <a:lnTo>
                      <a:pt x="27" y="4"/>
                    </a:lnTo>
                    <a:lnTo>
                      <a:pt x="30" y="4"/>
                    </a:lnTo>
                    <a:lnTo>
                      <a:pt x="30" y="7"/>
                    </a:lnTo>
                    <a:lnTo>
                      <a:pt x="33" y="7"/>
                    </a:lnTo>
                    <a:lnTo>
                      <a:pt x="33" y="10"/>
                    </a:lnTo>
                    <a:lnTo>
                      <a:pt x="37" y="14"/>
                    </a:lnTo>
                    <a:lnTo>
                      <a:pt x="37" y="17"/>
                    </a:lnTo>
                    <a:lnTo>
                      <a:pt x="33" y="20"/>
                    </a:lnTo>
                    <a:lnTo>
                      <a:pt x="33" y="24"/>
                    </a:lnTo>
                    <a:lnTo>
                      <a:pt x="30" y="27"/>
                    </a:lnTo>
                    <a:lnTo>
                      <a:pt x="27" y="27"/>
                    </a:lnTo>
                    <a:lnTo>
                      <a:pt x="23" y="30"/>
                    </a:lnTo>
                    <a:lnTo>
                      <a:pt x="20" y="3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30" name="Shape 1841"/>
              <p:cNvSpPr>
                <a:spLocks/>
              </p:cNvSpPr>
              <p:nvPr/>
            </p:nvSpPr>
            <p:spPr bwMode="auto">
              <a:xfrm>
                <a:off x="4027487" y="4692650"/>
                <a:ext cx="58736" cy="47625"/>
              </a:xfrm>
              <a:custGeom>
                <a:avLst/>
                <a:gdLst>
                  <a:gd name="T0" fmla="*/ 38099 w 37"/>
                  <a:gd name="T1" fmla="*/ 47625 h 30"/>
                  <a:gd name="T2" fmla="*/ 38099 w 37"/>
                  <a:gd name="T3" fmla="*/ 0 h 30"/>
                  <a:gd name="T4" fmla="*/ 38099 w 37"/>
                  <a:gd name="T5" fmla="*/ 6350 h 30"/>
                  <a:gd name="T6" fmla="*/ 42861 w 37"/>
                  <a:gd name="T7" fmla="*/ 6350 h 30"/>
                  <a:gd name="T8" fmla="*/ 47624 w 37"/>
                  <a:gd name="T9" fmla="*/ 6350 h 30"/>
                  <a:gd name="T10" fmla="*/ 53974 w 37"/>
                  <a:gd name="T11" fmla="*/ 11113 h 30"/>
                  <a:gd name="T12" fmla="*/ 53974 w 37"/>
                  <a:gd name="T13" fmla="*/ 11113 h 30"/>
                  <a:gd name="T14" fmla="*/ 53974 w 37"/>
                  <a:gd name="T15" fmla="*/ 15875 h 30"/>
                  <a:gd name="T16" fmla="*/ 58736 w 37"/>
                  <a:gd name="T17" fmla="*/ 22225 h 30"/>
                  <a:gd name="T18" fmla="*/ 58736 w 37"/>
                  <a:gd name="T19" fmla="*/ 26988 h 30"/>
                  <a:gd name="T20" fmla="*/ 58736 w 37"/>
                  <a:gd name="T21" fmla="*/ 26988 h 30"/>
                  <a:gd name="T22" fmla="*/ 53974 w 37"/>
                  <a:gd name="T23" fmla="*/ 31750 h 30"/>
                  <a:gd name="T24" fmla="*/ 53974 w 37"/>
                  <a:gd name="T25" fmla="*/ 38100 h 30"/>
                  <a:gd name="T26" fmla="*/ 53974 w 37"/>
                  <a:gd name="T27" fmla="*/ 42863 h 30"/>
                  <a:gd name="T28" fmla="*/ 47624 w 37"/>
                  <a:gd name="T29" fmla="*/ 42863 h 30"/>
                  <a:gd name="T30" fmla="*/ 42861 w 37"/>
                  <a:gd name="T31" fmla="*/ 42863 h 30"/>
                  <a:gd name="T32" fmla="*/ 38099 w 37"/>
                  <a:gd name="T33" fmla="*/ 47625 h 30"/>
                  <a:gd name="T34" fmla="*/ 38099 w 37"/>
                  <a:gd name="T35" fmla="*/ 47625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0"/>
                  <a:gd name="T56" fmla="*/ 37 w 37"/>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0" extrusionOk="0">
                    <a:moveTo>
                      <a:pt x="24" y="30"/>
                    </a:moveTo>
                    <a:lnTo>
                      <a:pt x="24" y="0"/>
                    </a:lnTo>
                    <a:lnTo>
                      <a:pt x="24" y="4"/>
                    </a:lnTo>
                    <a:lnTo>
                      <a:pt x="27" y="4"/>
                    </a:lnTo>
                    <a:lnTo>
                      <a:pt x="30" y="4"/>
                    </a:lnTo>
                    <a:lnTo>
                      <a:pt x="34" y="7"/>
                    </a:lnTo>
                    <a:lnTo>
                      <a:pt x="34" y="10"/>
                    </a:lnTo>
                    <a:lnTo>
                      <a:pt x="37" y="14"/>
                    </a:lnTo>
                    <a:lnTo>
                      <a:pt x="37" y="17"/>
                    </a:lnTo>
                    <a:lnTo>
                      <a:pt x="34" y="20"/>
                    </a:lnTo>
                    <a:lnTo>
                      <a:pt x="34" y="24"/>
                    </a:lnTo>
                    <a:lnTo>
                      <a:pt x="34" y="27"/>
                    </a:lnTo>
                    <a:lnTo>
                      <a:pt x="30" y="27"/>
                    </a:lnTo>
                    <a:lnTo>
                      <a:pt x="27" y="27"/>
                    </a:lnTo>
                    <a:lnTo>
                      <a:pt x="24" y="3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31" name="Shape 1842"/>
              <p:cNvSpPr>
                <a:spLocks/>
              </p:cNvSpPr>
              <p:nvPr/>
            </p:nvSpPr>
            <p:spPr bwMode="auto">
              <a:xfrm>
                <a:off x="4016375" y="4692650"/>
                <a:ext cx="53975" cy="47625"/>
              </a:xfrm>
              <a:custGeom>
                <a:avLst/>
                <a:gdLst>
                  <a:gd name="T0" fmla="*/ 33338 w 34"/>
                  <a:gd name="T1" fmla="*/ 47625 h 30"/>
                  <a:gd name="T2" fmla="*/ 33338 w 34"/>
                  <a:gd name="T3" fmla="*/ 0 h 30"/>
                  <a:gd name="T4" fmla="*/ 38100 w 34"/>
                  <a:gd name="T5" fmla="*/ 6350 h 30"/>
                  <a:gd name="T6" fmla="*/ 42863 w 34"/>
                  <a:gd name="T7" fmla="*/ 6350 h 30"/>
                  <a:gd name="T8" fmla="*/ 42863 w 34"/>
                  <a:gd name="T9" fmla="*/ 6350 h 30"/>
                  <a:gd name="T10" fmla="*/ 49213 w 34"/>
                  <a:gd name="T11" fmla="*/ 11113 h 30"/>
                  <a:gd name="T12" fmla="*/ 49213 w 34"/>
                  <a:gd name="T13" fmla="*/ 11113 h 30"/>
                  <a:gd name="T14" fmla="*/ 53975 w 34"/>
                  <a:gd name="T15" fmla="*/ 15875 h 30"/>
                  <a:gd name="T16" fmla="*/ 53975 w 34"/>
                  <a:gd name="T17" fmla="*/ 22225 h 30"/>
                  <a:gd name="T18" fmla="*/ 53975 w 34"/>
                  <a:gd name="T19" fmla="*/ 26988 h 30"/>
                  <a:gd name="T20" fmla="*/ 53975 w 34"/>
                  <a:gd name="T21" fmla="*/ 26988 h 30"/>
                  <a:gd name="T22" fmla="*/ 53975 w 34"/>
                  <a:gd name="T23" fmla="*/ 31750 h 30"/>
                  <a:gd name="T24" fmla="*/ 49213 w 34"/>
                  <a:gd name="T25" fmla="*/ 38100 h 30"/>
                  <a:gd name="T26" fmla="*/ 49213 w 34"/>
                  <a:gd name="T27" fmla="*/ 42863 h 30"/>
                  <a:gd name="T28" fmla="*/ 42863 w 34"/>
                  <a:gd name="T29" fmla="*/ 42863 h 30"/>
                  <a:gd name="T30" fmla="*/ 42863 w 34"/>
                  <a:gd name="T31" fmla="*/ 42863 h 30"/>
                  <a:gd name="T32" fmla="*/ 38100 w 34"/>
                  <a:gd name="T33" fmla="*/ 47625 h 30"/>
                  <a:gd name="T34" fmla="*/ 33338 w 34"/>
                  <a:gd name="T35" fmla="*/ 47625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30"/>
                  <a:gd name="T56" fmla="*/ 34 w 34"/>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30" extrusionOk="0">
                    <a:moveTo>
                      <a:pt x="21" y="30"/>
                    </a:moveTo>
                    <a:lnTo>
                      <a:pt x="21" y="0"/>
                    </a:lnTo>
                    <a:lnTo>
                      <a:pt x="24" y="4"/>
                    </a:lnTo>
                    <a:lnTo>
                      <a:pt x="27" y="4"/>
                    </a:lnTo>
                    <a:lnTo>
                      <a:pt x="31" y="7"/>
                    </a:lnTo>
                    <a:lnTo>
                      <a:pt x="34" y="10"/>
                    </a:lnTo>
                    <a:lnTo>
                      <a:pt x="34" y="14"/>
                    </a:lnTo>
                    <a:lnTo>
                      <a:pt x="34" y="17"/>
                    </a:lnTo>
                    <a:lnTo>
                      <a:pt x="34" y="20"/>
                    </a:lnTo>
                    <a:lnTo>
                      <a:pt x="31" y="24"/>
                    </a:lnTo>
                    <a:lnTo>
                      <a:pt x="31" y="27"/>
                    </a:lnTo>
                    <a:lnTo>
                      <a:pt x="27" y="27"/>
                    </a:lnTo>
                    <a:lnTo>
                      <a:pt x="24" y="30"/>
                    </a:lnTo>
                    <a:lnTo>
                      <a:pt x="21" y="3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32" name="Shape 1843"/>
              <p:cNvSpPr>
                <a:spLocks/>
              </p:cNvSpPr>
              <p:nvPr/>
            </p:nvSpPr>
            <p:spPr bwMode="auto">
              <a:xfrm>
                <a:off x="4006850" y="4692650"/>
                <a:ext cx="52386" cy="47625"/>
              </a:xfrm>
              <a:custGeom>
                <a:avLst/>
                <a:gdLst>
                  <a:gd name="T0" fmla="*/ 31749 w 33"/>
                  <a:gd name="T1" fmla="*/ 47625 h 30"/>
                  <a:gd name="T2" fmla="*/ 31749 w 33"/>
                  <a:gd name="T3" fmla="*/ 0 h 30"/>
                  <a:gd name="T4" fmla="*/ 36511 w 33"/>
                  <a:gd name="T5" fmla="*/ 6350 h 30"/>
                  <a:gd name="T6" fmla="*/ 42861 w 33"/>
                  <a:gd name="T7" fmla="*/ 6350 h 30"/>
                  <a:gd name="T8" fmla="*/ 42861 w 33"/>
                  <a:gd name="T9" fmla="*/ 6350 h 30"/>
                  <a:gd name="T10" fmla="*/ 47624 w 33"/>
                  <a:gd name="T11" fmla="*/ 11113 h 30"/>
                  <a:gd name="T12" fmla="*/ 52386 w 33"/>
                  <a:gd name="T13" fmla="*/ 11113 h 30"/>
                  <a:gd name="T14" fmla="*/ 52386 w 33"/>
                  <a:gd name="T15" fmla="*/ 15875 h 30"/>
                  <a:gd name="T16" fmla="*/ 52386 w 33"/>
                  <a:gd name="T17" fmla="*/ 22225 h 30"/>
                  <a:gd name="T18" fmla="*/ 52386 w 33"/>
                  <a:gd name="T19" fmla="*/ 26988 h 30"/>
                  <a:gd name="T20" fmla="*/ 52386 w 33"/>
                  <a:gd name="T21" fmla="*/ 26988 h 30"/>
                  <a:gd name="T22" fmla="*/ 52386 w 33"/>
                  <a:gd name="T23" fmla="*/ 31750 h 30"/>
                  <a:gd name="T24" fmla="*/ 52386 w 33"/>
                  <a:gd name="T25" fmla="*/ 38100 h 30"/>
                  <a:gd name="T26" fmla="*/ 47624 w 33"/>
                  <a:gd name="T27" fmla="*/ 42863 h 30"/>
                  <a:gd name="T28" fmla="*/ 42861 w 33"/>
                  <a:gd name="T29" fmla="*/ 42863 h 30"/>
                  <a:gd name="T30" fmla="*/ 42861 w 33"/>
                  <a:gd name="T31" fmla="*/ 42863 h 30"/>
                  <a:gd name="T32" fmla="*/ 36511 w 33"/>
                  <a:gd name="T33" fmla="*/ 47625 h 30"/>
                  <a:gd name="T34" fmla="*/ 31749 w 33"/>
                  <a:gd name="T35" fmla="*/ 47625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0"/>
                  <a:gd name="T56" fmla="*/ 33 w 33"/>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0" extrusionOk="0">
                    <a:moveTo>
                      <a:pt x="20" y="30"/>
                    </a:moveTo>
                    <a:lnTo>
                      <a:pt x="20" y="0"/>
                    </a:lnTo>
                    <a:lnTo>
                      <a:pt x="23" y="4"/>
                    </a:lnTo>
                    <a:lnTo>
                      <a:pt x="27" y="4"/>
                    </a:lnTo>
                    <a:lnTo>
                      <a:pt x="30" y="7"/>
                    </a:lnTo>
                    <a:lnTo>
                      <a:pt x="33" y="7"/>
                    </a:lnTo>
                    <a:lnTo>
                      <a:pt x="33" y="10"/>
                    </a:lnTo>
                    <a:lnTo>
                      <a:pt x="33" y="14"/>
                    </a:lnTo>
                    <a:lnTo>
                      <a:pt x="33" y="17"/>
                    </a:lnTo>
                    <a:lnTo>
                      <a:pt x="33" y="20"/>
                    </a:lnTo>
                    <a:lnTo>
                      <a:pt x="33" y="24"/>
                    </a:lnTo>
                    <a:lnTo>
                      <a:pt x="30" y="27"/>
                    </a:lnTo>
                    <a:lnTo>
                      <a:pt x="27" y="27"/>
                    </a:lnTo>
                    <a:lnTo>
                      <a:pt x="23" y="30"/>
                    </a:lnTo>
                    <a:lnTo>
                      <a:pt x="20" y="3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33" name="Shape 1844"/>
              <p:cNvSpPr>
                <a:spLocks/>
              </p:cNvSpPr>
              <p:nvPr/>
            </p:nvSpPr>
            <p:spPr bwMode="auto">
              <a:xfrm>
                <a:off x="3990975" y="4692650"/>
                <a:ext cx="58736" cy="47625"/>
              </a:xfrm>
              <a:custGeom>
                <a:avLst/>
                <a:gdLst>
                  <a:gd name="T0" fmla="*/ 36512 w 37"/>
                  <a:gd name="T1" fmla="*/ 47625 h 30"/>
                  <a:gd name="T2" fmla="*/ 36512 w 37"/>
                  <a:gd name="T3" fmla="*/ 0 h 30"/>
                  <a:gd name="T4" fmla="*/ 42861 w 37"/>
                  <a:gd name="T5" fmla="*/ 6350 h 30"/>
                  <a:gd name="T6" fmla="*/ 47624 w 37"/>
                  <a:gd name="T7" fmla="*/ 6350 h 30"/>
                  <a:gd name="T8" fmla="*/ 47624 w 37"/>
                  <a:gd name="T9" fmla="*/ 6350 h 30"/>
                  <a:gd name="T10" fmla="*/ 52386 w 37"/>
                  <a:gd name="T11" fmla="*/ 11113 h 30"/>
                  <a:gd name="T12" fmla="*/ 58736 w 37"/>
                  <a:gd name="T13" fmla="*/ 11113 h 30"/>
                  <a:gd name="T14" fmla="*/ 58736 w 37"/>
                  <a:gd name="T15" fmla="*/ 15875 h 30"/>
                  <a:gd name="T16" fmla="*/ 58736 w 37"/>
                  <a:gd name="T17" fmla="*/ 22225 h 30"/>
                  <a:gd name="T18" fmla="*/ 58736 w 37"/>
                  <a:gd name="T19" fmla="*/ 26988 h 30"/>
                  <a:gd name="T20" fmla="*/ 58736 w 37"/>
                  <a:gd name="T21" fmla="*/ 26988 h 30"/>
                  <a:gd name="T22" fmla="*/ 58736 w 37"/>
                  <a:gd name="T23" fmla="*/ 31750 h 30"/>
                  <a:gd name="T24" fmla="*/ 58736 w 37"/>
                  <a:gd name="T25" fmla="*/ 38100 h 30"/>
                  <a:gd name="T26" fmla="*/ 52386 w 37"/>
                  <a:gd name="T27" fmla="*/ 42863 h 30"/>
                  <a:gd name="T28" fmla="*/ 47624 w 37"/>
                  <a:gd name="T29" fmla="*/ 42863 h 30"/>
                  <a:gd name="T30" fmla="*/ 47624 w 37"/>
                  <a:gd name="T31" fmla="*/ 42863 h 30"/>
                  <a:gd name="T32" fmla="*/ 42861 w 37"/>
                  <a:gd name="T33" fmla="*/ 47625 h 30"/>
                  <a:gd name="T34" fmla="*/ 36512 w 37"/>
                  <a:gd name="T35" fmla="*/ 47625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0"/>
                  <a:gd name="T56" fmla="*/ 37 w 37"/>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0" extrusionOk="0">
                    <a:moveTo>
                      <a:pt x="23" y="30"/>
                    </a:moveTo>
                    <a:lnTo>
                      <a:pt x="23" y="0"/>
                    </a:lnTo>
                    <a:lnTo>
                      <a:pt x="27" y="4"/>
                    </a:lnTo>
                    <a:lnTo>
                      <a:pt x="30" y="4"/>
                    </a:lnTo>
                    <a:lnTo>
                      <a:pt x="33" y="7"/>
                    </a:lnTo>
                    <a:lnTo>
                      <a:pt x="37" y="7"/>
                    </a:lnTo>
                    <a:lnTo>
                      <a:pt x="37" y="10"/>
                    </a:lnTo>
                    <a:lnTo>
                      <a:pt x="37" y="14"/>
                    </a:lnTo>
                    <a:lnTo>
                      <a:pt x="37" y="17"/>
                    </a:lnTo>
                    <a:lnTo>
                      <a:pt x="37" y="20"/>
                    </a:lnTo>
                    <a:lnTo>
                      <a:pt x="37" y="24"/>
                    </a:lnTo>
                    <a:lnTo>
                      <a:pt x="33" y="27"/>
                    </a:lnTo>
                    <a:lnTo>
                      <a:pt x="30" y="27"/>
                    </a:lnTo>
                    <a:lnTo>
                      <a:pt x="27" y="30"/>
                    </a:lnTo>
                    <a:lnTo>
                      <a:pt x="23" y="3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734" name="Shape 1845"/>
              <p:cNvSpPr>
                <a:spLocks/>
              </p:cNvSpPr>
              <p:nvPr/>
            </p:nvSpPr>
            <p:spPr bwMode="auto">
              <a:xfrm>
                <a:off x="3979862" y="4692650"/>
                <a:ext cx="58736" cy="47625"/>
              </a:xfrm>
              <a:custGeom>
                <a:avLst/>
                <a:gdLst>
                  <a:gd name="T0" fmla="*/ 31749 w 37"/>
                  <a:gd name="T1" fmla="*/ 47625 h 30"/>
                  <a:gd name="T2" fmla="*/ 31749 w 37"/>
                  <a:gd name="T3" fmla="*/ 0 h 30"/>
                  <a:gd name="T4" fmla="*/ 36512 w 37"/>
                  <a:gd name="T5" fmla="*/ 6350 h 30"/>
                  <a:gd name="T6" fmla="*/ 42861 w 37"/>
                  <a:gd name="T7" fmla="*/ 6350 h 30"/>
                  <a:gd name="T8" fmla="*/ 47624 w 37"/>
                  <a:gd name="T9" fmla="*/ 6350 h 30"/>
                  <a:gd name="T10" fmla="*/ 47624 w 37"/>
                  <a:gd name="T11" fmla="*/ 11113 h 30"/>
                  <a:gd name="T12" fmla="*/ 53974 w 37"/>
                  <a:gd name="T13" fmla="*/ 11113 h 30"/>
                  <a:gd name="T14" fmla="*/ 53974 w 37"/>
                  <a:gd name="T15" fmla="*/ 15875 h 30"/>
                  <a:gd name="T16" fmla="*/ 53974 w 37"/>
                  <a:gd name="T17" fmla="*/ 22225 h 30"/>
                  <a:gd name="T18" fmla="*/ 58736 w 37"/>
                  <a:gd name="T19" fmla="*/ 26988 h 30"/>
                  <a:gd name="T20" fmla="*/ 53974 w 37"/>
                  <a:gd name="T21" fmla="*/ 26988 h 30"/>
                  <a:gd name="T22" fmla="*/ 53974 w 37"/>
                  <a:gd name="T23" fmla="*/ 31750 h 30"/>
                  <a:gd name="T24" fmla="*/ 53974 w 37"/>
                  <a:gd name="T25" fmla="*/ 38100 h 30"/>
                  <a:gd name="T26" fmla="*/ 47624 w 37"/>
                  <a:gd name="T27" fmla="*/ 42863 h 30"/>
                  <a:gd name="T28" fmla="*/ 47624 w 37"/>
                  <a:gd name="T29" fmla="*/ 42863 h 30"/>
                  <a:gd name="T30" fmla="*/ 42861 w 37"/>
                  <a:gd name="T31" fmla="*/ 42863 h 30"/>
                  <a:gd name="T32" fmla="*/ 36512 w 37"/>
                  <a:gd name="T33" fmla="*/ 47625 h 30"/>
                  <a:gd name="T34" fmla="*/ 31749 w 37"/>
                  <a:gd name="T35" fmla="*/ 47625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0"/>
                  <a:gd name="T56" fmla="*/ 37 w 37"/>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0" extrusionOk="0">
                    <a:moveTo>
                      <a:pt x="20" y="30"/>
                    </a:moveTo>
                    <a:lnTo>
                      <a:pt x="20" y="0"/>
                    </a:lnTo>
                    <a:lnTo>
                      <a:pt x="23" y="4"/>
                    </a:lnTo>
                    <a:lnTo>
                      <a:pt x="27" y="4"/>
                    </a:lnTo>
                    <a:lnTo>
                      <a:pt x="30" y="4"/>
                    </a:lnTo>
                    <a:lnTo>
                      <a:pt x="30" y="7"/>
                    </a:lnTo>
                    <a:lnTo>
                      <a:pt x="34" y="7"/>
                    </a:lnTo>
                    <a:lnTo>
                      <a:pt x="34" y="10"/>
                    </a:lnTo>
                    <a:lnTo>
                      <a:pt x="34" y="14"/>
                    </a:lnTo>
                    <a:lnTo>
                      <a:pt x="37" y="17"/>
                    </a:lnTo>
                    <a:lnTo>
                      <a:pt x="34" y="17"/>
                    </a:lnTo>
                    <a:lnTo>
                      <a:pt x="34" y="20"/>
                    </a:lnTo>
                    <a:lnTo>
                      <a:pt x="34" y="24"/>
                    </a:lnTo>
                    <a:lnTo>
                      <a:pt x="30" y="27"/>
                    </a:lnTo>
                    <a:lnTo>
                      <a:pt x="27" y="27"/>
                    </a:lnTo>
                    <a:lnTo>
                      <a:pt x="23" y="30"/>
                    </a:lnTo>
                    <a:lnTo>
                      <a:pt x="20" y="3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grpSp>
        <p:sp>
          <p:nvSpPr>
            <p:cNvPr id="61455" name="Shape 1846"/>
            <p:cNvSpPr>
              <a:spLocks/>
            </p:cNvSpPr>
            <p:nvPr/>
          </p:nvSpPr>
          <p:spPr bwMode="auto">
            <a:xfrm>
              <a:off x="3968750" y="4692650"/>
              <a:ext cx="58736" cy="47625"/>
            </a:xfrm>
            <a:custGeom>
              <a:avLst/>
              <a:gdLst>
                <a:gd name="T0" fmla="*/ 38099 w 37"/>
                <a:gd name="T1" fmla="*/ 47625 h 30"/>
                <a:gd name="T2" fmla="*/ 38099 w 37"/>
                <a:gd name="T3" fmla="*/ 0 h 30"/>
                <a:gd name="T4" fmla="*/ 38099 w 37"/>
                <a:gd name="T5" fmla="*/ 6350 h 30"/>
                <a:gd name="T6" fmla="*/ 42861 w 37"/>
                <a:gd name="T7" fmla="*/ 6350 h 30"/>
                <a:gd name="T8" fmla="*/ 47624 w 37"/>
                <a:gd name="T9" fmla="*/ 6350 h 30"/>
                <a:gd name="T10" fmla="*/ 53974 w 37"/>
                <a:gd name="T11" fmla="*/ 11113 h 30"/>
                <a:gd name="T12" fmla="*/ 53974 w 37"/>
                <a:gd name="T13" fmla="*/ 11113 h 30"/>
                <a:gd name="T14" fmla="*/ 53974 w 37"/>
                <a:gd name="T15" fmla="*/ 15875 h 30"/>
                <a:gd name="T16" fmla="*/ 58736 w 37"/>
                <a:gd name="T17" fmla="*/ 22225 h 30"/>
                <a:gd name="T18" fmla="*/ 58736 w 37"/>
                <a:gd name="T19" fmla="*/ 26988 h 30"/>
                <a:gd name="T20" fmla="*/ 58736 w 37"/>
                <a:gd name="T21" fmla="*/ 26988 h 30"/>
                <a:gd name="T22" fmla="*/ 53974 w 37"/>
                <a:gd name="T23" fmla="*/ 31750 h 30"/>
                <a:gd name="T24" fmla="*/ 53974 w 37"/>
                <a:gd name="T25" fmla="*/ 38100 h 30"/>
                <a:gd name="T26" fmla="*/ 53974 w 37"/>
                <a:gd name="T27" fmla="*/ 42863 h 30"/>
                <a:gd name="T28" fmla="*/ 47624 w 37"/>
                <a:gd name="T29" fmla="*/ 42863 h 30"/>
                <a:gd name="T30" fmla="*/ 42861 w 37"/>
                <a:gd name="T31" fmla="*/ 42863 h 30"/>
                <a:gd name="T32" fmla="*/ 38099 w 37"/>
                <a:gd name="T33" fmla="*/ 47625 h 30"/>
                <a:gd name="T34" fmla="*/ 38099 w 37"/>
                <a:gd name="T35" fmla="*/ 47625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0"/>
                <a:gd name="T56" fmla="*/ 37 w 37"/>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0" extrusionOk="0">
                  <a:moveTo>
                    <a:pt x="24" y="30"/>
                  </a:moveTo>
                  <a:lnTo>
                    <a:pt x="24" y="0"/>
                  </a:lnTo>
                  <a:lnTo>
                    <a:pt x="24" y="4"/>
                  </a:lnTo>
                  <a:lnTo>
                    <a:pt x="27" y="4"/>
                  </a:lnTo>
                  <a:lnTo>
                    <a:pt x="30" y="4"/>
                  </a:lnTo>
                  <a:lnTo>
                    <a:pt x="34" y="7"/>
                  </a:lnTo>
                  <a:lnTo>
                    <a:pt x="34" y="10"/>
                  </a:lnTo>
                  <a:lnTo>
                    <a:pt x="37" y="14"/>
                  </a:lnTo>
                  <a:lnTo>
                    <a:pt x="37" y="17"/>
                  </a:lnTo>
                  <a:lnTo>
                    <a:pt x="34" y="20"/>
                  </a:lnTo>
                  <a:lnTo>
                    <a:pt x="34" y="24"/>
                  </a:lnTo>
                  <a:lnTo>
                    <a:pt x="34" y="27"/>
                  </a:lnTo>
                  <a:lnTo>
                    <a:pt x="30" y="27"/>
                  </a:lnTo>
                  <a:lnTo>
                    <a:pt x="27" y="27"/>
                  </a:lnTo>
                  <a:lnTo>
                    <a:pt x="24" y="3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456" name="Shape 1847"/>
            <p:cNvSpPr>
              <a:spLocks/>
            </p:cNvSpPr>
            <p:nvPr/>
          </p:nvSpPr>
          <p:spPr bwMode="auto">
            <a:xfrm>
              <a:off x="3957637" y="4692650"/>
              <a:ext cx="58736" cy="47625"/>
            </a:xfrm>
            <a:custGeom>
              <a:avLst/>
              <a:gdLst>
                <a:gd name="T0" fmla="*/ 33337 w 37"/>
                <a:gd name="T1" fmla="*/ 47625 h 30"/>
                <a:gd name="T2" fmla="*/ 33337 w 37"/>
                <a:gd name="T3" fmla="*/ 0 h 30"/>
                <a:gd name="T4" fmla="*/ 38099 w 37"/>
                <a:gd name="T5" fmla="*/ 6350 h 30"/>
                <a:gd name="T6" fmla="*/ 42861 w 37"/>
                <a:gd name="T7" fmla="*/ 6350 h 30"/>
                <a:gd name="T8" fmla="*/ 49211 w 37"/>
                <a:gd name="T9" fmla="*/ 6350 h 30"/>
                <a:gd name="T10" fmla="*/ 49211 w 37"/>
                <a:gd name="T11" fmla="*/ 11113 h 30"/>
                <a:gd name="T12" fmla="*/ 53974 w 37"/>
                <a:gd name="T13" fmla="*/ 11113 h 30"/>
                <a:gd name="T14" fmla="*/ 53974 w 37"/>
                <a:gd name="T15" fmla="*/ 15875 h 30"/>
                <a:gd name="T16" fmla="*/ 58736 w 37"/>
                <a:gd name="T17" fmla="*/ 22225 h 30"/>
                <a:gd name="T18" fmla="*/ 58736 w 37"/>
                <a:gd name="T19" fmla="*/ 26988 h 30"/>
                <a:gd name="T20" fmla="*/ 58736 w 37"/>
                <a:gd name="T21" fmla="*/ 26988 h 30"/>
                <a:gd name="T22" fmla="*/ 53974 w 37"/>
                <a:gd name="T23" fmla="*/ 31750 h 30"/>
                <a:gd name="T24" fmla="*/ 53974 w 37"/>
                <a:gd name="T25" fmla="*/ 38100 h 30"/>
                <a:gd name="T26" fmla="*/ 49211 w 37"/>
                <a:gd name="T27" fmla="*/ 42863 h 30"/>
                <a:gd name="T28" fmla="*/ 49211 w 37"/>
                <a:gd name="T29" fmla="*/ 42863 h 30"/>
                <a:gd name="T30" fmla="*/ 42861 w 37"/>
                <a:gd name="T31" fmla="*/ 42863 h 30"/>
                <a:gd name="T32" fmla="*/ 38099 w 37"/>
                <a:gd name="T33" fmla="*/ 47625 h 30"/>
                <a:gd name="T34" fmla="*/ 33337 w 37"/>
                <a:gd name="T35" fmla="*/ 47625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0"/>
                <a:gd name="T56" fmla="*/ 37 w 37"/>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0" extrusionOk="0">
                  <a:moveTo>
                    <a:pt x="21" y="30"/>
                  </a:moveTo>
                  <a:lnTo>
                    <a:pt x="21" y="0"/>
                  </a:lnTo>
                  <a:lnTo>
                    <a:pt x="24" y="4"/>
                  </a:lnTo>
                  <a:lnTo>
                    <a:pt x="27" y="4"/>
                  </a:lnTo>
                  <a:lnTo>
                    <a:pt x="31" y="4"/>
                  </a:lnTo>
                  <a:lnTo>
                    <a:pt x="31" y="7"/>
                  </a:lnTo>
                  <a:lnTo>
                    <a:pt x="34" y="7"/>
                  </a:lnTo>
                  <a:lnTo>
                    <a:pt x="34" y="10"/>
                  </a:lnTo>
                  <a:lnTo>
                    <a:pt x="37" y="14"/>
                  </a:lnTo>
                  <a:lnTo>
                    <a:pt x="37" y="17"/>
                  </a:lnTo>
                  <a:lnTo>
                    <a:pt x="34" y="20"/>
                  </a:lnTo>
                  <a:lnTo>
                    <a:pt x="34" y="24"/>
                  </a:lnTo>
                  <a:lnTo>
                    <a:pt x="31" y="27"/>
                  </a:lnTo>
                  <a:lnTo>
                    <a:pt x="27" y="27"/>
                  </a:lnTo>
                  <a:lnTo>
                    <a:pt x="24" y="30"/>
                  </a:lnTo>
                  <a:lnTo>
                    <a:pt x="21" y="3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457" name="Shape 1848"/>
            <p:cNvSpPr>
              <a:spLocks/>
            </p:cNvSpPr>
            <p:nvPr/>
          </p:nvSpPr>
          <p:spPr bwMode="auto">
            <a:xfrm>
              <a:off x="3948112" y="4692650"/>
              <a:ext cx="52386" cy="47625"/>
            </a:xfrm>
            <a:custGeom>
              <a:avLst/>
              <a:gdLst>
                <a:gd name="T0" fmla="*/ 31749 w 33"/>
                <a:gd name="T1" fmla="*/ 47625 h 30"/>
                <a:gd name="T2" fmla="*/ 31749 w 33"/>
                <a:gd name="T3" fmla="*/ 0 h 30"/>
                <a:gd name="T4" fmla="*/ 36511 w 33"/>
                <a:gd name="T5" fmla="*/ 6350 h 30"/>
                <a:gd name="T6" fmla="*/ 36511 w 33"/>
                <a:gd name="T7" fmla="*/ 6350 h 30"/>
                <a:gd name="T8" fmla="*/ 42861 w 33"/>
                <a:gd name="T9" fmla="*/ 6350 h 30"/>
                <a:gd name="T10" fmla="*/ 47624 w 33"/>
                <a:gd name="T11" fmla="*/ 11113 h 30"/>
                <a:gd name="T12" fmla="*/ 47624 w 33"/>
                <a:gd name="T13" fmla="*/ 11113 h 30"/>
                <a:gd name="T14" fmla="*/ 52386 w 33"/>
                <a:gd name="T15" fmla="*/ 15875 h 30"/>
                <a:gd name="T16" fmla="*/ 52386 w 33"/>
                <a:gd name="T17" fmla="*/ 22225 h 30"/>
                <a:gd name="T18" fmla="*/ 52386 w 33"/>
                <a:gd name="T19" fmla="*/ 26988 h 30"/>
                <a:gd name="T20" fmla="*/ 52386 w 33"/>
                <a:gd name="T21" fmla="*/ 26988 h 30"/>
                <a:gd name="T22" fmla="*/ 52386 w 33"/>
                <a:gd name="T23" fmla="*/ 31750 h 30"/>
                <a:gd name="T24" fmla="*/ 47624 w 33"/>
                <a:gd name="T25" fmla="*/ 38100 h 30"/>
                <a:gd name="T26" fmla="*/ 47624 w 33"/>
                <a:gd name="T27" fmla="*/ 42863 h 30"/>
                <a:gd name="T28" fmla="*/ 42861 w 33"/>
                <a:gd name="T29" fmla="*/ 42863 h 30"/>
                <a:gd name="T30" fmla="*/ 36511 w 33"/>
                <a:gd name="T31" fmla="*/ 42863 h 30"/>
                <a:gd name="T32" fmla="*/ 36511 w 33"/>
                <a:gd name="T33" fmla="*/ 47625 h 30"/>
                <a:gd name="T34" fmla="*/ 31749 w 33"/>
                <a:gd name="T35" fmla="*/ 47625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0"/>
                <a:gd name="T56" fmla="*/ 33 w 33"/>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0" extrusionOk="0">
                  <a:moveTo>
                    <a:pt x="20" y="30"/>
                  </a:moveTo>
                  <a:lnTo>
                    <a:pt x="20" y="0"/>
                  </a:lnTo>
                  <a:lnTo>
                    <a:pt x="23" y="4"/>
                  </a:lnTo>
                  <a:lnTo>
                    <a:pt x="27" y="4"/>
                  </a:lnTo>
                  <a:lnTo>
                    <a:pt x="30" y="7"/>
                  </a:lnTo>
                  <a:lnTo>
                    <a:pt x="33" y="10"/>
                  </a:lnTo>
                  <a:lnTo>
                    <a:pt x="33" y="14"/>
                  </a:lnTo>
                  <a:lnTo>
                    <a:pt x="33" y="17"/>
                  </a:lnTo>
                  <a:lnTo>
                    <a:pt x="33" y="20"/>
                  </a:lnTo>
                  <a:lnTo>
                    <a:pt x="30" y="24"/>
                  </a:lnTo>
                  <a:lnTo>
                    <a:pt x="30" y="27"/>
                  </a:lnTo>
                  <a:lnTo>
                    <a:pt x="27" y="27"/>
                  </a:lnTo>
                  <a:lnTo>
                    <a:pt x="23" y="27"/>
                  </a:lnTo>
                  <a:lnTo>
                    <a:pt x="23" y="30"/>
                  </a:lnTo>
                  <a:lnTo>
                    <a:pt x="20" y="3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458" name="Shape 1849"/>
            <p:cNvSpPr>
              <a:spLocks/>
            </p:cNvSpPr>
            <p:nvPr/>
          </p:nvSpPr>
          <p:spPr bwMode="auto">
            <a:xfrm>
              <a:off x="3937000" y="4692650"/>
              <a:ext cx="53975" cy="47625"/>
            </a:xfrm>
            <a:custGeom>
              <a:avLst/>
              <a:gdLst>
                <a:gd name="T0" fmla="*/ 31750 w 34"/>
                <a:gd name="T1" fmla="*/ 47625 h 30"/>
                <a:gd name="T2" fmla="*/ 31750 w 34"/>
                <a:gd name="T3" fmla="*/ 0 h 30"/>
                <a:gd name="T4" fmla="*/ 38100 w 34"/>
                <a:gd name="T5" fmla="*/ 6350 h 30"/>
                <a:gd name="T6" fmla="*/ 42863 w 34"/>
                <a:gd name="T7" fmla="*/ 6350 h 30"/>
                <a:gd name="T8" fmla="*/ 42863 w 34"/>
                <a:gd name="T9" fmla="*/ 6350 h 30"/>
                <a:gd name="T10" fmla="*/ 47625 w 34"/>
                <a:gd name="T11" fmla="*/ 11113 h 30"/>
                <a:gd name="T12" fmla="*/ 47625 w 34"/>
                <a:gd name="T13" fmla="*/ 11113 h 30"/>
                <a:gd name="T14" fmla="*/ 53975 w 34"/>
                <a:gd name="T15" fmla="*/ 15875 h 30"/>
                <a:gd name="T16" fmla="*/ 53975 w 34"/>
                <a:gd name="T17" fmla="*/ 22225 h 30"/>
                <a:gd name="T18" fmla="*/ 53975 w 34"/>
                <a:gd name="T19" fmla="*/ 26988 h 30"/>
                <a:gd name="T20" fmla="*/ 53975 w 34"/>
                <a:gd name="T21" fmla="*/ 26988 h 30"/>
                <a:gd name="T22" fmla="*/ 53975 w 34"/>
                <a:gd name="T23" fmla="*/ 31750 h 30"/>
                <a:gd name="T24" fmla="*/ 47625 w 34"/>
                <a:gd name="T25" fmla="*/ 38100 h 30"/>
                <a:gd name="T26" fmla="*/ 47625 w 34"/>
                <a:gd name="T27" fmla="*/ 42863 h 30"/>
                <a:gd name="T28" fmla="*/ 42863 w 34"/>
                <a:gd name="T29" fmla="*/ 42863 h 30"/>
                <a:gd name="T30" fmla="*/ 42863 w 34"/>
                <a:gd name="T31" fmla="*/ 42863 h 30"/>
                <a:gd name="T32" fmla="*/ 38100 w 34"/>
                <a:gd name="T33" fmla="*/ 47625 h 30"/>
                <a:gd name="T34" fmla="*/ 31750 w 34"/>
                <a:gd name="T35" fmla="*/ 47625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30"/>
                <a:gd name="T56" fmla="*/ 34 w 34"/>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30" extrusionOk="0">
                  <a:moveTo>
                    <a:pt x="20" y="30"/>
                  </a:moveTo>
                  <a:lnTo>
                    <a:pt x="20" y="0"/>
                  </a:lnTo>
                  <a:lnTo>
                    <a:pt x="24" y="4"/>
                  </a:lnTo>
                  <a:lnTo>
                    <a:pt x="27" y="4"/>
                  </a:lnTo>
                  <a:lnTo>
                    <a:pt x="30" y="7"/>
                  </a:lnTo>
                  <a:lnTo>
                    <a:pt x="34" y="10"/>
                  </a:lnTo>
                  <a:lnTo>
                    <a:pt x="34" y="14"/>
                  </a:lnTo>
                  <a:lnTo>
                    <a:pt x="34" y="17"/>
                  </a:lnTo>
                  <a:lnTo>
                    <a:pt x="34" y="20"/>
                  </a:lnTo>
                  <a:lnTo>
                    <a:pt x="30" y="24"/>
                  </a:lnTo>
                  <a:lnTo>
                    <a:pt x="30" y="27"/>
                  </a:lnTo>
                  <a:lnTo>
                    <a:pt x="27" y="27"/>
                  </a:lnTo>
                  <a:lnTo>
                    <a:pt x="24" y="30"/>
                  </a:lnTo>
                  <a:lnTo>
                    <a:pt x="20" y="3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459" name="Shape 1850"/>
            <p:cNvSpPr>
              <a:spLocks/>
            </p:cNvSpPr>
            <p:nvPr/>
          </p:nvSpPr>
          <p:spPr bwMode="auto">
            <a:xfrm>
              <a:off x="3925887" y="4692650"/>
              <a:ext cx="53975" cy="47625"/>
            </a:xfrm>
            <a:custGeom>
              <a:avLst/>
              <a:gdLst>
                <a:gd name="T0" fmla="*/ 31750 w 34"/>
                <a:gd name="T1" fmla="*/ 47625 h 30"/>
                <a:gd name="T2" fmla="*/ 31750 w 34"/>
                <a:gd name="T3" fmla="*/ 0 h 30"/>
                <a:gd name="T4" fmla="*/ 38100 w 34"/>
                <a:gd name="T5" fmla="*/ 6350 h 30"/>
                <a:gd name="T6" fmla="*/ 38100 w 34"/>
                <a:gd name="T7" fmla="*/ 6350 h 30"/>
                <a:gd name="T8" fmla="*/ 42863 w 34"/>
                <a:gd name="T9" fmla="*/ 6350 h 30"/>
                <a:gd name="T10" fmla="*/ 49213 w 34"/>
                <a:gd name="T11" fmla="*/ 11113 h 30"/>
                <a:gd name="T12" fmla="*/ 49213 w 34"/>
                <a:gd name="T13" fmla="*/ 11113 h 30"/>
                <a:gd name="T14" fmla="*/ 53975 w 34"/>
                <a:gd name="T15" fmla="*/ 15875 h 30"/>
                <a:gd name="T16" fmla="*/ 53975 w 34"/>
                <a:gd name="T17" fmla="*/ 22225 h 30"/>
                <a:gd name="T18" fmla="*/ 53975 w 34"/>
                <a:gd name="T19" fmla="*/ 26988 h 30"/>
                <a:gd name="T20" fmla="*/ 53975 w 34"/>
                <a:gd name="T21" fmla="*/ 26988 h 30"/>
                <a:gd name="T22" fmla="*/ 53975 w 34"/>
                <a:gd name="T23" fmla="*/ 31750 h 30"/>
                <a:gd name="T24" fmla="*/ 49213 w 34"/>
                <a:gd name="T25" fmla="*/ 38100 h 30"/>
                <a:gd name="T26" fmla="*/ 49213 w 34"/>
                <a:gd name="T27" fmla="*/ 42863 h 30"/>
                <a:gd name="T28" fmla="*/ 42863 w 34"/>
                <a:gd name="T29" fmla="*/ 42863 h 30"/>
                <a:gd name="T30" fmla="*/ 38100 w 34"/>
                <a:gd name="T31" fmla="*/ 42863 h 30"/>
                <a:gd name="T32" fmla="*/ 38100 w 34"/>
                <a:gd name="T33" fmla="*/ 47625 h 30"/>
                <a:gd name="T34" fmla="*/ 31750 w 34"/>
                <a:gd name="T35" fmla="*/ 47625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30"/>
                <a:gd name="T56" fmla="*/ 34 w 34"/>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30" extrusionOk="0">
                  <a:moveTo>
                    <a:pt x="20" y="30"/>
                  </a:moveTo>
                  <a:lnTo>
                    <a:pt x="20" y="0"/>
                  </a:lnTo>
                  <a:lnTo>
                    <a:pt x="24" y="4"/>
                  </a:lnTo>
                  <a:lnTo>
                    <a:pt x="27" y="4"/>
                  </a:lnTo>
                  <a:lnTo>
                    <a:pt x="31" y="7"/>
                  </a:lnTo>
                  <a:lnTo>
                    <a:pt x="34" y="10"/>
                  </a:lnTo>
                  <a:lnTo>
                    <a:pt x="34" y="14"/>
                  </a:lnTo>
                  <a:lnTo>
                    <a:pt x="34" y="17"/>
                  </a:lnTo>
                  <a:lnTo>
                    <a:pt x="34" y="20"/>
                  </a:lnTo>
                  <a:lnTo>
                    <a:pt x="31" y="24"/>
                  </a:lnTo>
                  <a:lnTo>
                    <a:pt x="31" y="27"/>
                  </a:lnTo>
                  <a:lnTo>
                    <a:pt x="27" y="27"/>
                  </a:lnTo>
                  <a:lnTo>
                    <a:pt x="24" y="27"/>
                  </a:lnTo>
                  <a:lnTo>
                    <a:pt x="24" y="30"/>
                  </a:lnTo>
                  <a:lnTo>
                    <a:pt x="20" y="3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460" name="Shape 1851"/>
            <p:cNvSpPr>
              <a:spLocks/>
            </p:cNvSpPr>
            <p:nvPr/>
          </p:nvSpPr>
          <p:spPr bwMode="auto">
            <a:xfrm>
              <a:off x="3910012" y="4692650"/>
              <a:ext cx="58736" cy="47625"/>
            </a:xfrm>
            <a:custGeom>
              <a:avLst/>
              <a:gdLst>
                <a:gd name="T0" fmla="*/ 38099 w 37"/>
                <a:gd name="T1" fmla="*/ 47625 h 30"/>
                <a:gd name="T2" fmla="*/ 38099 w 37"/>
                <a:gd name="T3" fmla="*/ 0 h 30"/>
                <a:gd name="T4" fmla="*/ 42861 w 37"/>
                <a:gd name="T5" fmla="*/ 6350 h 30"/>
                <a:gd name="T6" fmla="*/ 42861 w 37"/>
                <a:gd name="T7" fmla="*/ 6350 h 30"/>
                <a:gd name="T8" fmla="*/ 47624 w 37"/>
                <a:gd name="T9" fmla="*/ 6350 h 30"/>
                <a:gd name="T10" fmla="*/ 53974 w 37"/>
                <a:gd name="T11" fmla="*/ 11113 h 30"/>
                <a:gd name="T12" fmla="*/ 53974 w 37"/>
                <a:gd name="T13" fmla="*/ 11113 h 30"/>
                <a:gd name="T14" fmla="*/ 58736 w 37"/>
                <a:gd name="T15" fmla="*/ 15875 h 30"/>
                <a:gd name="T16" fmla="*/ 58736 w 37"/>
                <a:gd name="T17" fmla="*/ 22225 h 30"/>
                <a:gd name="T18" fmla="*/ 58736 w 37"/>
                <a:gd name="T19" fmla="*/ 26988 h 30"/>
                <a:gd name="T20" fmla="*/ 58736 w 37"/>
                <a:gd name="T21" fmla="*/ 26988 h 30"/>
                <a:gd name="T22" fmla="*/ 58736 w 37"/>
                <a:gd name="T23" fmla="*/ 31750 h 30"/>
                <a:gd name="T24" fmla="*/ 53974 w 37"/>
                <a:gd name="T25" fmla="*/ 38100 h 30"/>
                <a:gd name="T26" fmla="*/ 53974 w 37"/>
                <a:gd name="T27" fmla="*/ 42863 h 30"/>
                <a:gd name="T28" fmla="*/ 47624 w 37"/>
                <a:gd name="T29" fmla="*/ 42863 h 30"/>
                <a:gd name="T30" fmla="*/ 42861 w 37"/>
                <a:gd name="T31" fmla="*/ 42863 h 30"/>
                <a:gd name="T32" fmla="*/ 42861 w 37"/>
                <a:gd name="T33" fmla="*/ 47625 h 30"/>
                <a:gd name="T34" fmla="*/ 38099 w 37"/>
                <a:gd name="T35" fmla="*/ 47625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0"/>
                <a:gd name="T56" fmla="*/ 37 w 37"/>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0" extrusionOk="0">
                  <a:moveTo>
                    <a:pt x="24" y="30"/>
                  </a:moveTo>
                  <a:lnTo>
                    <a:pt x="24" y="0"/>
                  </a:lnTo>
                  <a:lnTo>
                    <a:pt x="27" y="4"/>
                  </a:lnTo>
                  <a:lnTo>
                    <a:pt x="30" y="4"/>
                  </a:lnTo>
                  <a:lnTo>
                    <a:pt x="34" y="7"/>
                  </a:lnTo>
                  <a:lnTo>
                    <a:pt x="37" y="10"/>
                  </a:lnTo>
                  <a:lnTo>
                    <a:pt x="37" y="14"/>
                  </a:lnTo>
                  <a:lnTo>
                    <a:pt x="37" y="17"/>
                  </a:lnTo>
                  <a:lnTo>
                    <a:pt x="37" y="20"/>
                  </a:lnTo>
                  <a:lnTo>
                    <a:pt x="34" y="24"/>
                  </a:lnTo>
                  <a:lnTo>
                    <a:pt x="34" y="27"/>
                  </a:lnTo>
                  <a:lnTo>
                    <a:pt x="30" y="27"/>
                  </a:lnTo>
                  <a:lnTo>
                    <a:pt x="27" y="27"/>
                  </a:lnTo>
                  <a:lnTo>
                    <a:pt x="27" y="30"/>
                  </a:lnTo>
                  <a:lnTo>
                    <a:pt x="24" y="3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461" name="Shape 1852"/>
            <p:cNvSpPr>
              <a:spLocks/>
            </p:cNvSpPr>
            <p:nvPr/>
          </p:nvSpPr>
          <p:spPr bwMode="auto">
            <a:xfrm>
              <a:off x="3900487" y="4692650"/>
              <a:ext cx="57150" cy="47625"/>
            </a:xfrm>
            <a:custGeom>
              <a:avLst/>
              <a:gdLst>
                <a:gd name="T0" fmla="*/ 31750 w 36"/>
                <a:gd name="T1" fmla="*/ 47625 h 30"/>
                <a:gd name="T2" fmla="*/ 31750 w 36"/>
                <a:gd name="T3" fmla="*/ 0 h 30"/>
                <a:gd name="T4" fmla="*/ 36513 w 36"/>
                <a:gd name="T5" fmla="*/ 6350 h 30"/>
                <a:gd name="T6" fmla="*/ 41275 w 36"/>
                <a:gd name="T7" fmla="*/ 6350 h 30"/>
                <a:gd name="T8" fmla="*/ 47625 w 36"/>
                <a:gd name="T9" fmla="*/ 6350 h 30"/>
                <a:gd name="T10" fmla="*/ 47625 w 36"/>
                <a:gd name="T11" fmla="*/ 11113 h 30"/>
                <a:gd name="T12" fmla="*/ 52388 w 36"/>
                <a:gd name="T13" fmla="*/ 11113 h 30"/>
                <a:gd name="T14" fmla="*/ 52388 w 36"/>
                <a:gd name="T15" fmla="*/ 15875 h 30"/>
                <a:gd name="T16" fmla="*/ 52388 w 36"/>
                <a:gd name="T17" fmla="*/ 22225 h 30"/>
                <a:gd name="T18" fmla="*/ 57150 w 36"/>
                <a:gd name="T19" fmla="*/ 26988 h 30"/>
                <a:gd name="T20" fmla="*/ 52388 w 36"/>
                <a:gd name="T21" fmla="*/ 26988 h 30"/>
                <a:gd name="T22" fmla="*/ 52388 w 36"/>
                <a:gd name="T23" fmla="*/ 31750 h 30"/>
                <a:gd name="T24" fmla="*/ 52388 w 36"/>
                <a:gd name="T25" fmla="*/ 38100 h 30"/>
                <a:gd name="T26" fmla="*/ 47625 w 36"/>
                <a:gd name="T27" fmla="*/ 42863 h 30"/>
                <a:gd name="T28" fmla="*/ 47625 w 36"/>
                <a:gd name="T29" fmla="*/ 42863 h 30"/>
                <a:gd name="T30" fmla="*/ 41275 w 36"/>
                <a:gd name="T31" fmla="*/ 42863 h 30"/>
                <a:gd name="T32" fmla="*/ 36513 w 36"/>
                <a:gd name="T33" fmla="*/ 47625 h 30"/>
                <a:gd name="T34" fmla="*/ 31750 w 36"/>
                <a:gd name="T35" fmla="*/ 47625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30"/>
                <a:gd name="T56" fmla="*/ 36 w 36"/>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30" extrusionOk="0">
                  <a:moveTo>
                    <a:pt x="20" y="30"/>
                  </a:moveTo>
                  <a:lnTo>
                    <a:pt x="20" y="0"/>
                  </a:lnTo>
                  <a:lnTo>
                    <a:pt x="23" y="4"/>
                  </a:lnTo>
                  <a:lnTo>
                    <a:pt x="26" y="4"/>
                  </a:lnTo>
                  <a:lnTo>
                    <a:pt x="30" y="4"/>
                  </a:lnTo>
                  <a:lnTo>
                    <a:pt x="30" y="7"/>
                  </a:lnTo>
                  <a:lnTo>
                    <a:pt x="33" y="7"/>
                  </a:lnTo>
                  <a:lnTo>
                    <a:pt x="33" y="10"/>
                  </a:lnTo>
                  <a:lnTo>
                    <a:pt x="33" y="14"/>
                  </a:lnTo>
                  <a:lnTo>
                    <a:pt x="36" y="17"/>
                  </a:lnTo>
                  <a:lnTo>
                    <a:pt x="33" y="17"/>
                  </a:lnTo>
                  <a:lnTo>
                    <a:pt x="33" y="20"/>
                  </a:lnTo>
                  <a:lnTo>
                    <a:pt x="33" y="24"/>
                  </a:lnTo>
                  <a:lnTo>
                    <a:pt x="30" y="27"/>
                  </a:lnTo>
                  <a:lnTo>
                    <a:pt x="26" y="27"/>
                  </a:lnTo>
                  <a:lnTo>
                    <a:pt x="23" y="30"/>
                  </a:lnTo>
                  <a:lnTo>
                    <a:pt x="20" y="3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462" name="Shape 1853"/>
            <p:cNvSpPr>
              <a:spLocks/>
            </p:cNvSpPr>
            <p:nvPr/>
          </p:nvSpPr>
          <p:spPr bwMode="auto">
            <a:xfrm>
              <a:off x="3889375" y="4692650"/>
              <a:ext cx="52386" cy="47625"/>
            </a:xfrm>
            <a:custGeom>
              <a:avLst/>
              <a:gdLst>
                <a:gd name="T0" fmla="*/ 31749 w 33"/>
                <a:gd name="T1" fmla="*/ 47625 h 30"/>
                <a:gd name="T2" fmla="*/ 31749 w 33"/>
                <a:gd name="T3" fmla="*/ 0 h 30"/>
                <a:gd name="T4" fmla="*/ 36511 w 33"/>
                <a:gd name="T5" fmla="*/ 6350 h 30"/>
                <a:gd name="T6" fmla="*/ 42861 w 33"/>
                <a:gd name="T7" fmla="*/ 6350 h 30"/>
                <a:gd name="T8" fmla="*/ 47624 w 33"/>
                <a:gd name="T9" fmla="*/ 6350 h 30"/>
                <a:gd name="T10" fmla="*/ 47624 w 33"/>
                <a:gd name="T11" fmla="*/ 11113 h 30"/>
                <a:gd name="T12" fmla="*/ 52386 w 33"/>
                <a:gd name="T13" fmla="*/ 11113 h 30"/>
                <a:gd name="T14" fmla="*/ 52386 w 33"/>
                <a:gd name="T15" fmla="*/ 15875 h 30"/>
                <a:gd name="T16" fmla="*/ 52386 w 33"/>
                <a:gd name="T17" fmla="*/ 22225 h 30"/>
                <a:gd name="T18" fmla="*/ 52386 w 33"/>
                <a:gd name="T19" fmla="*/ 26988 h 30"/>
                <a:gd name="T20" fmla="*/ 52386 w 33"/>
                <a:gd name="T21" fmla="*/ 26988 h 30"/>
                <a:gd name="T22" fmla="*/ 52386 w 33"/>
                <a:gd name="T23" fmla="*/ 31750 h 30"/>
                <a:gd name="T24" fmla="*/ 52386 w 33"/>
                <a:gd name="T25" fmla="*/ 38100 h 30"/>
                <a:gd name="T26" fmla="*/ 47624 w 33"/>
                <a:gd name="T27" fmla="*/ 42863 h 30"/>
                <a:gd name="T28" fmla="*/ 47624 w 33"/>
                <a:gd name="T29" fmla="*/ 42863 h 30"/>
                <a:gd name="T30" fmla="*/ 42861 w 33"/>
                <a:gd name="T31" fmla="*/ 42863 h 30"/>
                <a:gd name="T32" fmla="*/ 36511 w 33"/>
                <a:gd name="T33" fmla="*/ 47625 h 30"/>
                <a:gd name="T34" fmla="*/ 31749 w 33"/>
                <a:gd name="T35" fmla="*/ 47625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
                <a:gd name="T55" fmla="*/ 0 h 30"/>
                <a:gd name="T56" fmla="*/ 33 w 33"/>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 h="30" extrusionOk="0">
                  <a:moveTo>
                    <a:pt x="20" y="30"/>
                  </a:moveTo>
                  <a:lnTo>
                    <a:pt x="20" y="0"/>
                  </a:lnTo>
                  <a:lnTo>
                    <a:pt x="23" y="4"/>
                  </a:lnTo>
                  <a:lnTo>
                    <a:pt x="27" y="4"/>
                  </a:lnTo>
                  <a:lnTo>
                    <a:pt x="30" y="4"/>
                  </a:lnTo>
                  <a:lnTo>
                    <a:pt x="30" y="7"/>
                  </a:lnTo>
                  <a:lnTo>
                    <a:pt x="33" y="7"/>
                  </a:lnTo>
                  <a:lnTo>
                    <a:pt x="33" y="10"/>
                  </a:lnTo>
                  <a:lnTo>
                    <a:pt x="33" y="14"/>
                  </a:lnTo>
                  <a:lnTo>
                    <a:pt x="33" y="17"/>
                  </a:lnTo>
                  <a:lnTo>
                    <a:pt x="33" y="20"/>
                  </a:lnTo>
                  <a:lnTo>
                    <a:pt x="33" y="24"/>
                  </a:lnTo>
                  <a:lnTo>
                    <a:pt x="30" y="27"/>
                  </a:lnTo>
                  <a:lnTo>
                    <a:pt x="27" y="27"/>
                  </a:lnTo>
                  <a:lnTo>
                    <a:pt x="23" y="30"/>
                  </a:lnTo>
                  <a:lnTo>
                    <a:pt x="20" y="3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463" name="Shape 1854"/>
            <p:cNvSpPr>
              <a:spLocks/>
            </p:cNvSpPr>
            <p:nvPr/>
          </p:nvSpPr>
          <p:spPr bwMode="auto">
            <a:xfrm>
              <a:off x="3878262" y="4692650"/>
              <a:ext cx="53975" cy="47625"/>
            </a:xfrm>
            <a:custGeom>
              <a:avLst/>
              <a:gdLst>
                <a:gd name="T0" fmla="*/ 31750 w 34"/>
                <a:gd name="T1" fmla="*/ 47625 h 30"/>
                <a:gd name="T2" fmla="*/ 31750 w 34"/>
                <a:gd name="T3" fmla="*/ 0 h 30"/>
                <a:gd name="T4" fmla="*/ 38100 w 34"/>
                <a:gd name="T5" fmla="*/ 6350 h 30"/>
                <a:gd name="T6" fmla="*/ 42863 w 34"/>
                <a:gd name="T7" fmla="*/ 6350 h 30"/>
                <a:gd name="T8" fmla="*/ 42863 w 34"/>
                <a:gd name="T9" fmla="*/ 6350 h 30"/>
                <a:gd name="T10" fmla="*/ 47625 w 34"/>
                <a:gd name="T11" fmla="*/ 11113 h 30"/>
                <a:gd name="T12" fmla="*/ 53975 w 34"/>
                <a:gd name="T13" fmla="*/ 11113 h 30"/>
                <a:gd name="T14" fmla="*/ 53975 w 34"/>
                <a:gd name="T15" fmla="*/ 15875 h 30"/>
                <a:gd name="T16" fmla="*/ 53975 w 34"/>
                <a:gd name="T17" fmla="*/ 22225 h 30"/>
                <a:gd name="T18" fmla="*/ 53975 w 34"/>
                <a:gd name="T19" fmla="*/ 26988 h 30"/>
                <a:gd name="T20" fmla="*/ 53975 w 34"/>
                <a:gd name="T21" fmla="*/ 26988 h 30"/>
                <a:gd name="T22" fmla="*/ 53975 w 34"/>
                <a:gd name="T23" fmla="*/ 31750 h 30"/>
                <a:gd name="T24" fmla="*/ 53975 w 34"/>
                <a:gd name="T25" fmla="*/ 38100 h 30"/>
                <a:gd name="T26" fmla="*/ 47625 w 34"/>
                <a:gd name="T27" fmla="*/ 42863 h 30"/>
                <a:gd name="T28" fmla="*/ 42863 w 34"/>
                <a:gd name="T29" fmla="*/ 42863 h 30"/>
                <a:gd name="T30" fmla="*/ 42863 w 34"/>
                <a:gd name="T31" fmla="*/ 42863 h 30"/>
                <a:gd name="T32" fmla="*/ 38100 w 34"/>
                <a:gd name="T33" fmla="*/ 47625 h 30"/>
                <a:gd name="T34" fmla="*/ 31750 w 34"/>
                <a:gd name="T35" fmla="*/ 47625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30"/>
                <a:gd name="T56" fmla="*/ 34 w 34"/>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30" extrusionOk="0">
                  <a:moveTo>
                    <a:pt x="20" y="30"/>
                  </a:moveTo>
                  <a:lnTo>
                    <a:pt x="20" y="0"/>
                  </a:lnTo>
                  <a:lnTo>
                    <a:pt x="24" y="4"/>
                  </a:lnTo>
                  <a:lnTo>
                    <a:pt x="27" y="4"/>
                  </a:lnTo>
                  <a:lnTo>
                    <a:pt x="30" y="7"/>
                  </a:lnTo>
                  <a:lnTo>
                    <a:pt x="34" y="7"/>
                  </a:lnTo>
                  <a:lnTo>
                    <a:pt x="34" y="10"/>
                  </a:lnTo>
                  <a:lnTo>
                    <a:pt x="34" y="14"/>
                  </a:lnTo>
                  <a:lnTo>
                    <a:pt x="34" y="17"/>
                  </a:lnTo>
                  <a:lnTo>
                    <a:pt x="34" y="20"/>
                  </a:lnTo>
                  <a:lnTo>
                    <a:pt x="34" y="24"/>
                  </a:lnTo>
                  <a:lnTo>
                    <a:pt x="30" y="27"/>
                  </a:lnTo>
                  <a:lnTo>
                    <a:pt x="27" y="27"/>
                  </a:lnTo>
                  <a:lnTo>
                    <a:pt x="24" y="30"/>
                  </a:lnTo>
                  <a:lnTo>
                    <a:pt x="20" y="3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464" name="Shape 1855"/>
            <p:cNvSpPr>
              <a:spLocks/>
            </p:cNvSpPr>
            <p:nvPr/>
          </p:nvSpPr>
          <p:spPr bwMode="auto">
            <a:xfrm>
              <a:off x="3862387" y="4692650"/>
              <a:ext cx="58736" cy="47625"/>
            </a:xfrm>
            <a:custGeom>
              <a:avLst/>
              <a:gdLst>
                <a:gd name="T0" fmla="*/ 38099 w 37"/>
                <a:gd name="T1" fmla="*/ 47625 h 30"/>
                <a:gd name="T2" fmla="*/ 38099 w 37"/>
                <a:gd name="T3" fmla="*/ 0 h 30"/>
                <a:gd name="T4" fmla="*/ 42861 w 37"/>
                <a:gd name="T5" fmla="*/ 6350 h 30"/>
                <a:gd name="T6" fmla="*/ 42861 w 37"/>
                <a:gd name="T7" fmla="*/ 6350 h 30"/>
                <a:gd name="T8" fmla="*/ 47624 w 37"/>
                <a:gd name="T9" fmla="*/ 6350 h 30"/>
                <a:gd name="T10" fmla="*/ 53974 w 37"/>
                <a:gd name="T11" fmla="*/ 11113 h 30"/>
                <a:gd name="T12" fmla="*/ 53974 w 37"/>
                <a:gd name="T13" fmla="*/ 11113 h 30"/>
                <a:gd name="T14" fmla="*/ 58736 w 37"/>
                <a:gd name="T15" fmla="*/ 15875 h 30"/>
                <a:gd name="T16" fmla="*/ 58736 w 37"/>
                <a:gd name="T17" fmla="*/ 22225 h 30"/>
                <a:gd name="T18" fmla="*/ 58736 w 37"/>
                <a:gd name="T19" fmla="*/ 26988 h 30"/>
                <a:gd name="T20" fmla="*/ 58736 w 37"/>
                <a:gd name="T21" fmla="*/ 26988 h 30"/>
                <a:gd name="T22" fmla="*/ 58736 w 37"/>
                <a:gd name="T23" fmla="*/ 31750 h 30"/>
                <a:gd name="T24" fmla="*/ 53974 w 37"/>
                <a:gd name="T25" fmla="*/ 38100 h 30"/>
                <a:gd name="T26" fmla="*/ 53974 w 37"/>
                <a:gd name="T27" fmla="*/ 42863 h 30"/>
                <a:gd name="T28" fmla="*/ 47624 w 37"/>
                <a:gd name="T29" fmla="*/ 42863 h 30"/>
                <a:gd name="T30" fmla="*/ 42861 w 37"/>
                <a:gd name="T31" fmla="*/ 42863 h 30"/>
                <a:gd name="T32" fmla="*/ 42861 w 37"/>
                <a:gd name="T33" fmla="*/ 47625 h 30"/>
                <a:gd name="T34" fmla="*/ 38099 w 37"/>
                <a:gd name="T35" fmla="*/ 47625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0"/>
                <a:gd name="T56" fmla="*/ 37 w 37"/>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0" extrusionOk="0">
                  <a:moveTo>
                    <a:pt x="24" y="30"/>
                  </a:moveTo>
                  <a:lnTo>
                    <a:pt x="24" y="0"/>
                  </a:lnTo>
                  <a:lnTo>
                    <a:pt x="27" y="4"/>
                  </a:lnTo>
                  <a:lnTo>
                    <a:pt x="30" y="4"/>
                  </a:lnTo>
                  <a:lnTo>
                    <a:pt x="34" y="7"/>
                  </a:lnTo>
                  <a:lnTo>
                    <a:pt x="37" y="10"/>
                  </a:lnTo>
                  <a:lnTo>
                    <a:pt x="37" y="14"/>
                  </a:lnTo>
                  <a:lnTo>
                    <a:pt x="37" y="17"/>
                  </a:lnTo>
                  <a:lnTo>
                    <a:pt x="37" y="20"/>
                  </a:lnTo>
                  <a:lnTo>
                    <a:pt x="34" y="24"/>
                  </a:lnTo>
                  <a:lnTo>
                    <a:pt x="34" y="27"/>
                  </a:lnTo>
                  <a:lnTo>
                    <a:pt x="30" y="27"/>
                  </a:lnTo>
                  <a:lnTo>
                    <a:pt x="27" y="27"/>
                  </a:lnTo>
                  <a:lnTo>
                    <a:pt x="27" y="30"/>
                  </a:lnTo>
                  <a:lnTo>
                    <a:pt x="24" y="3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465" name="Shape 1856"/>
            <p:cNvSpPr>
              <a:spLocks/>
            </p:cNvSpPr>
            <p:nvPr/>
          </p:nvSpPr>
          <p:spPr bwMode="auto">
            <a:xfrm>
              <a:off x="3851275" y="4692650"/>
              <a:ext cx="58736" cy="47625"/>
            </a:xfrm>
            <a:custGeom>
              <a:avLst/>
              <a:gdLst>
                <a:gd name="T0" fmla="*/ 38099 w 37"/>
                <a:gd name="T1" fmla="*/ 47625 h 30"/>
                <a:gd name="T2" fmla="*/ 38099 w 37"/>
                <a:gd name="T3" fmla="*/ 0 h 30"/>
                <a:gd name="T4" fmla="*/ 42861 w 37"/>
                <a:gd name="T5" fmla="*/ 6350 h 30"/>
                <a:gd name="T6" fmla="*/ 42861 w 37"/>
                <a:gd name="T7" fmla="*/ 6350 h 30"/>
                <a:gd name="T8" fmla="*/ 49211 w 37"/>
                <a:gd name="T9" fmla="*/ 6350 h 30"/>
                <a:gd name="T10" fmla="*/ 53974 w 37"/>
                <a:gd name="T11" fmla="*/ 11113 h 30"/>
                <a:gd name="T12" fmla="*/ 53974 w 37"/>
                <a:gd name="T13" fmla="*/ 11113 h 30"/>
                <a:gd name="T14" fmla="*/ 58736 w 37"/>
                <a:gd name="T15" fmla="*/ 15875 h 30"/>
                <a:gd name="T16" fmla="*/ 58736 w 37"/>
                <a:gd name="T17" fmla="*/ 22225 h 30"/>
                <a:gd name="T18" fmla="*/ 58736 w 37"/>
                <a:gd name="T19" fmla="*/ 26988 h 30"/>
                <a:gd name="T20" fmla="*/ 58736 w 37"/>
                <a:gd name="T21" fmla="*/ 26988 h 30"/>
                <a:gd name="T22" fmla="*/ 58736 w 37"/>
                <a:gd name="T23" fmla="*/ 31750 h 30"/>
                <a:gd name="T24" fmla="*/ 53974 w 37"/>
                <a:gd name="T25" fmla="*/ 38100 h 30"/>
                <a:gd name="T26" fmla="*/ 53974 w 37"/>
                <a:gd name="T27" fmla="*/ 42863 h 30"/>
                <a:gd name="T28" fmla="*/ 49211 w 37"/>
                <a:gd name="T29" fmla="*/ 42863 h 30"/>
                <a:gd name="T30" fmla="*/ 42861 w 37"/>
                <a:gd name="T31" fmla="*/ 42863 h 30"/>
                <a:gd name="T32" fmla="*/ 42861 w 37"/>
                <a:gd name="T33" fmla="*/ 47625 h 30"/>
                <a:gd name="T34" fmla="*/ 38099 w 37"/>
                <a:gd name="T35" fmla="*/ 47625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0"/>
                <a:gd name="T56" fmla="*/ 37 w 37"/>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0" extrusionOk="0">
                  <a:moveTo>
                    <a:pt x="24" y="30"/>
                  </a:moveTo>
                  <a:lnTo>
                    <a:pt x="24" y="0"/>
                  </a:lnTo>
                  <a:lnTo>
                    <a:pt x="27" y="4"/>
                  </a:lnTo>
                  <a:lnTo>
                    <a:pt x="31" y="4"/>
                  </a:lnTo>
                  <a:lnTo>
                    <a:pt x="34" y="7"/>
                  </a:lnTo>
                  <a:lnTo>
                    <a:pt x="37" y="10"/>
                  </a:lnTo>
                  <a:lnTo>
                    <a:pt x="37" y="14"/>
                  </a:lnTo>
                  <a:lnTo>
                    <a:pt x="37" y="17"/>
                  </a:lnTo>
                  <a:lnTo>
                    <a:pt x="37" y="20"/>
                  </a:lnTo>
                  <a:lnTo>
                    <a:pt x="34" y="24"/>
                  </a:lnTo>
                  <a:lnTo>
                    <a:pt x="34" y="27"/>
                  </a:lnTo>
                  <a:lnTo>
                    <a:pt x="31" y="27"/>
                  </a:lnTo>
                  <a:lnTo>
                    <a:pt x="27" y="27"/>
                  </a:lnTo>
                  <a:lnTo>
                    <a:pt x="27" y="30"/>
                  </a:lnTo>
                  <a:lnTo>
                    <a:pt x="24" y="3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466" name="Shape 1857"/>
            <p:cNvSpPr>
              <a:spLocks/>
            </p:cNvSpPr>
            <p:nvPr/>
          </p:nvSpPr>
          <p:spPr bwMode="auto">
            <a:xfrm>
              <a:off x="3841750" y="4692650"/>
              <a:ext cx="58736" cy="47625"/>
            </a:xfrm>
            <a:custGeom>
              <a:avLst/>
              <a:gdLst>
                <a:gd name="T0" fmla="*/ 36512 w 37"/>
                <a:gd name="T1" fmla="*/ 47625 h 30"/>
                <a:gd name="T2" fmla="*/ 36512 w 37"/>
                <a:gd name="T3" fmla="*/ 0 h 30"/>
                <a:gd name="T4" fmla="*/ 36512 w 37"/>
                <a:gd name="T5" fmla="*/ 6350 h 30"/>
                <a:gd name="T6" fmla="*/ 41274 w 37"/>
                <a:gd name="T7" fmla="*/ 6350 h 30"/>
                <a:gd name="T8" fmla="*/ 47624 w 37"/>
                <a:gd name="T9" fmla="*/ 6350 h 30"/>
                <a:gd name="T10" fmla="*/ 52386 w 37"/>
                <a:gd name="T11" fmla="*/ 11113 h 30"/>
                <a:gd name="T12" fmla="*/ 52386 w 37"/>
                <a:gd name="T13" fmla="*/ 11113 h 30"/>
                <a:gd name="T14" fmla="*/ 52386 w 37"/>
                <a:gd name="T15" fmla="*/ 15875 h 30"/>
                <a:gd name="T16" fmla="*/ 58736 w 37"/>
                <a:gd name="T17" fmla="*/ 22225 h 30"/>
                <a:gd name="T18" fmla="*/ 58736 w 37"/>
                <a:gd name="T19" fmla="*/ 26988 h 30"/>
                <a:gd name="T20" fmla="*/ 58736 w 37"/>
                <a:gd name="T21" fmla="*/ 26988 h 30"/>
                <a:gd name="T22" fmla="*/ 52386 w 37"/>
                <a:gd name="T23" fmla="*/ 31750 h 30"/>
                <a:gd name="T24" fmla="*/ 52386 w 37"/>
                <a:gd name="T25" fmla="*/ 38100 h 30"/>
                <a:gd name="T26" fmla="*/ 52386 w 37"/>
                <a:gd name="T27" fmla="*/ 42863 h 30"/>
                <a:gd name="T28" fmla="*/ 47624 w 37"/>
                <a:gd name="T29" fmla="*/ 42863 h 30"/>
                <a:gd name="T30" fmla="*/ 41274 w 37"/>
                <a:gd name="T31" fmla="*/ 42863 h 30"/>
                <a:gd name="T32" fmla="*/ 36512 w 37"/>
                <a:gd name="T33" fmla="*/ 47625 h 30"/>
                <a:gd name="T34" fmla="*/ 36512 w 37"/>
                <a:gd name="T35" fmla="*/ 47625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0"/>
                <a:gd name="T56" fmla="*/ 37 w 37"/>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0" extrusionOk="0">
                  <a:moveTo>
                    <a:pt x="23" y="30"/>
                  </a:moveTo>
                  <a:lnTo>
                    <a:pt x="23" y="0"/>
                  </a:lnTo>
                  <a:lnTo>
                    <a:pt x="23" y="4"/>
                  </a:lnTo>
                  <a:lnTo>
                    <a:pt x="26" y="4"/>
                  </a:lnTo>
                  <a:lnTo>
                    <a:pt x="30" y="4"/>
                  </a:lnTo>
                  <a:lnTo>
                    <a:pt x="33" y="7"/>
                  </a:lnTo>
                  <a:lnTo>
                    <a:pt x="33" y="10"/>
                  </a:lnTo>
                  <a:lnTo>
                    <a:pt x="37" y="14"/>
                  </a:lnTo>
                  <a:lnTo>
                    <a:pt x="37" y="17"/>
                  </a:lnTo>
                  <a:lnTo>
                    <a:pt x="33" y="20"/>
                  </a:lnTo>
                  <a:lnTo>
                    <a:pt x="33" y="24"/>
                  </a:lnTo>
                  <a:lnTo>
                    <a:pt x="33" y="27"/>
                  </a:lnTo>
                  <a:lnTo>
                    <a:pt x="30" y="27"/>
                  </a:lnTo>
                  <a:lnTo>
                    <a:pt x="26" y="27"/>
                  </a:lnTo>
                  <a:lnTo>
                    <a:pt x="23" y="3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467" name="Shape 1858"/>
            <p:cNvSpPr>
              <a:spLocks/>
            </p:cNvSpPr>
            <p:nvPr/>
          </p:nvSpPr>
          <p:spPr bwMode="auto">
            <a:xfrm>
              <a:off x="3830637" y="4692650"/>
              <a:ext cx="58736" cy="47625"/>
            </a:xfrm>
            <a:custGeom>
              <a:avLst/>
              <a:gdLst>
                <a:gd name="T0" fmla="*/ 31749 w 37"/>
                <a:gd name="T1" fmla="*/ 47625 h 30"/>
                <a:gd name="T2" fmla="*/ 31749 w 37"/>
                <a:gd name="T3" fmla="*/ 0 h 30"/>
                <a:gd name="T4" fmla="*/ 36512 w 37"/>
                <a:gd name="T5" fmla="*/ 6350 h 30"/>
                <a:gd name="T6" fmla="*/ 42861 w 37"/>
                <a:gd name="T7" fmla="*/ 6350 h 30"/>
                <a:gd name="T8" fmla="*/ 47624 w 37"/>
                <a:gd name="T9" fmla="*/ 6350 h 30"/>
                <a:gd name="T10" fmla="*/ 47624 w 37"/>
                <a:gd name="T11" fmla="*/ 11113 h 30"/>
                <a:gd name="T12" fmla="*/ 52386 w 37"/>
                <a:gd name="T13" fmla="*/ 11113 h 30"/>
                <a:gd name="T14" fmla="*/ 52386 w 37"/>
                <a:gd name="T15" fmla="*/ 15875 h 30"/>
                <a:gd name="T16" fmla="*/ 58736 w 37"/>
                <a:gd name="T17" fmla="*/ 22225 h 30"/>
                <a:gd name="T18" fmla="*/ 58736 w 37"/>
                <a:gd name="T19" fmla="*/ 26988 h 30"/>
                <a:gd name="T20" fmla="*/ 58736 w 37"/>
                <a:gd name="T21" fmla="*/ 26988 h 30"/>
                <a:gd name="T22" fmla="*/ 52386 w 37"/>
                <a:gd name="T23" fmla="*/ 31750 h 30"/>
                <a:gd name="T24" fmla="*/ 52386 w 37"/>
                <a:gd name="T25" fmla="*/ 38100 h 30"/>
                <a:gd name="T26" fmla="*/ 47624 w 37"/>
                <a:gd name="T27" fmla="*/ 42863 h 30"/>
                <a:gd name="T28" fmla="*/ 47624 w 37"/>
                <a:gd name="T29" fmla="*/ 42863 h 30"/>
                <a:gd name="T30" fmla="*/ 42861 w 37"/>
                <a:gd name="T31" fmla="*/ 42863 h 30"/>
                <a:gd name="T32" fmla="*/ 36512 w 37"/>
                <a:gd name="T33" fmla="*/ 47625 h 30"/>
                <a:gd name="T34" fmla="*/ 31749 w 37"/>
                <a:gd name="T35" fmla="*/ 47625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0"/>
                <a:gd name="T56" fmla="*/ 37 w 37"/>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0" extrusionOk="0">
                  <a:moveTo>
                    <a:pt x="20" y="30"/>
                  </a:moveTo>
                  <a:lnTo>
                    <a:pt x="20" y="0"/>
                  </a:lnTo>
                  <a:lnTo>
                    <a:pt x="23" y="4"/>
                  </a:lnTo>
                  <a:lnTo>
                    <a:pt x="27" y="4"/>
                  </a:lnTo>
                  <a:lnTo>
                    <a:pt x="30" y="4"/>
                  </a:lnTo>
                  <a:lnTo>
                    <a:pt x="30" y="7"/>
                  </a:lnTo>
                  <a:lnTo>
                    <a:pt x="33" y="7"/>
                  </a:lnTo>
                  <a:lnTo>
                    <a:pt x="33" y="10"/>
                  </a:lnTo>
                  <a:lnTo>
                    <a:pt x="37" y="14"/>
                  </a:lnTo>
                  <a:lnTo>
                    <a:pt x="37" y="17"/>
                  </a:lnTo>
                  <a:lnTo>
                    <a:pt x="33" y="20"/>
                  </a:lnTo>
                  <a:lnTo>
                    <a:pt x="33" y="24"/>
                  </a:lnTo>
                  <a:lnTo>
                    <a:pt x="30" y="27"/>
                  </a:lnTo>
                  <a:lnTo>
                    <a:pt x="27" y="27"/>
                  </a:lnTo>
                  <a:lnTo>
                    <a:pt x="23" y="30"/>
                  </a:lnTo>
                  <a:lnTo>
                    <a:pt x="20" y="3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468" name="Shape 1859"/>
            <p:cNvSpPr>
              <a:spLocks/>
            </p:cNvSpPr>
            <p:nvPr/>
          </p:nvSpPr>
          <p:spPr bwMode="auto">
            <a:xfrm>
              <a:off x="3819525" y="4692650"/>
              <a:ext cx="53975" cy="47625"/>
            </a:xfrm>
            <a:custGeom>
              <a:avLst/>
              <a:gdLst>
                <a:gd name="T0" fmla="*/ 31750 w 34"/>
                <a:gd name="T1" fmla="*/ 47625 h 30"/>
                <a:gd name="T2" fmla="*/ 31750 w 34"/>
                <a:gd name="T3" fmla="*/ 0 h 30"/>
                <a:gd name="T4" fmla="*/ 38100 w 34"/>
                <a:gd name="T5" fmla="*/ 6350 h 30"/>
                <a:gd name="T6" fmla="*/ 42863 w 34"/>
                <a:gd name="T7" fmla="*/ 6350 h 30"/>
                <a:gd name="T8" fmla="*/ 42863 w 34"/>
                <a:gd name="T9" fmla="*/ 6350 h 30"/>
                <a:gd name="T10" fmla="*/ 47625 w 34"/>
                <a:gd name="T11" fmla="*/ 11113 h 30"/>
                <a:gd name="T12" fmla="*/ 53975 w 34"/>
                <a:gd name="T13" fmla="*/ 11113 h 30"/>
                <a:gd name="T14" fmla="*/ 53975 w 34"/>
                <a:gd name="T15" fmla="*/ 15875 h 30"/>
                <a:gd name="T16" fmla="*/ 53975 w 34"/>
                <a:gd name="T17" fmla="*/ 22225 h 30"/>
                <a:gd name="T18" fmla="*/ 53975 w 34"/>
                <a:gd name="T19" fmla="*/ 26988 h 30"/>
                <a:gd name="T20" fmla="*/ 53975 w 34"/>
                <a:gd name="T21" fmla="*/ 26988 h 30"/>
                <a:gd name="T22" fmla="*/ 53975 w 34"/>
                <a:gd name="T23" fmla="*/ 31750 h 30"/>
                <a:gd name="T24" fmla="*/ 53975 w 34"/>
                <a:gd name="T25" fmla="*/ 38100 h 30"/>
                <a:gd name="T26" fmla="*/ 47625 w 34"/>
                <a:gd name="T27" fmla="*/ 42863 h 30"/>
                <a:gd name="T28" fmla="*/ 42863 w 34"/>
                <a:gd name="T29" fmla="*/ 42863 h 30"/>
                <a:gd name="T30" fmla="*/ 42863 w 34"/>
                <a:gd name="T31" fmla="*/ 42863 h 30"/>
                <a:gd name="T32" fmla="*/ 38100 w 34"/>
                <a:gd name="T33" fmla="*/ 47625 h 30"/>
                <a:gd name="T34" fmla="*/ 31750 w 34"/>
                <a:gd name="T35" fmla="*/ 47625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30"/>
                <a:gd name="T56" fmla="*/ 34 w 34"/>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30" extrusionOk="0">
                  <a:moveTo>
                    <a:pt x="20" y="30"/>
                  </a:moveTo>
                  <a:lnTo>
                    <a:pt x="20" y="0"/>
                  </a:lnTo>
                  <a:lnTo>
                    <a:pt x="24" y="4"/>
                  </a:lnTo>
                  <a:lnTo>
                    <a:pt x="27" y="4"/>
                  </a:lnTo>
                  <a:lnTo>
                    <a:pt x="30" y="7"/>
                  </a:lnTo>
                  <a:lnTo>
                    <a:pt x="34" y="7"/>
                  </a:lnTo>
                  <a:lnTo>
                    <a:pt x="34" y="10"/>
                  </a:lnTo>
                  <a:lnTo>
                    <a:pt x="34" y="14"/>
                  </a:lnTo>
                  <a:lnTo>
                    <a:pt x="34" y="17"/>
                  </a:lnTo>
                  <a:lnTo>
                    <a:pt x="34" y="20"/>
                  </a:lnTo>
                  <a:lnTo>
                    <a:pt x="34" y="24"/>
                  </a:lnTo>
                  <a:lnTo>
                    <a:pt x="30" y="27"/>
                  </a:lnTo>
                  <a:lnTo>
                    <a:pt x="27" y="27"/>
                  </a:lnTo>
                  <a:lnTo>
                    <a:pt x="24" y="30"/>
                  </a:lnTo>
                  <a:lnTo>
                    <a:pt x="20" y="3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469" name="Shape 1860"/>
            <p:cNvSpPr>
              <a:spLocks/>
            </p:cNvSpPr>
            <p:nvPr/>
          </p:nvSpPr>
          <p:spPr bwMode="auto">
            <a:xfrm>
              <a:off x="3808412" y="4692650"/>
              <a:ext cx="53975" cy="47625"/>
            </a:xfrm>
            <a:custGeom>
              <a:avLst/>
              <a:gdLst>
                <a:gd name="T0" fmla="*/ 33338 w 34"/>
                <a:gd name="T1" fmla="*/ 47625 h 30"/>
                <a:gd name="T2" fmla="*/ 33338 w 34"/>
                <a:gd name="T3" fmla="*/ 0 h 30"/>
                <a:gd name="T4" fmla="*/ 38100 w 34"/>
                <a:gd name="T5" fmla="*/ 6350 h 30"/>
                <a:gd name="T6" fmla="*/ 42863 w 34"/>
                <a:gd name="T7" fmla="*/ 6350 h 30"/>
                <a:gd name="T8" fmla="*/ 42863 w 34"/>
                <a:gd name="T9" fmla="*/ 6350 h 30"/>
                <a:gd name="T10" fmla="*/ 49213 w 34"/>
                <a:gd name="T11" fmla="*/ 11113 h 30"/>
                <a:gd name="T12" fmla="*/ 49213 w 34"/>
                <a:gd name="T13" fmla="*/ 11113 h 30"/>
                <a:gd name="T14" fmla="*/ 53975 w 34"/>
                <a:gd name="T15" fmla="*/ 15875 h 30"/>
                <a:gd name="T16" fmla="*/ 53975 w 34"/>
                <a:gd name="T17" fmla="*/ 22225 h 30"/>
                <a:gd name="T18" fmla="*/ 53975 w 34"/>
                <a:gd name="T19" fmla="*/ 26988 h 30"/>
                <a:gd name="T20" fmla="*/ 53975 w 34"/>
                <a:gd name="T21" fmla="*/ 26988 h 30"/>
                <a:gd name="T22" fmla="*/ 53975 w 34"/>
                <a:gd name="T23" fmla="*/ 31750 h 30"/>
                <a:gd name="T24" fmla="*/ 49213 w 34"/>
                <a:gd name="T25" fmla="*/ 38100 h 30"/>
                <a:gd name="T26" fmla="*/ 49213 w 34"/>
                <a:gd name="T27" fmla="*/ 42863 h 30"/>
                <a:gd name="T28" fmla="*/ 42863 w 34"/>
                <a:gd name="T29" fmla="*/ 42863 h 30"/>
                <a:gd name="T30" fmla="*/ 42863 w 34"/>
                <a:gd name="T31" fmla="*/ 42863 h 30"/>
                <a:gd name="T32" fmla="*/ 38100 w 34"/>
                <a:gd name="T33" fmla="*/ 47625 h 30"/>
                <a:gd name="T34" fmla="*/ 33338 w 34"/>
                <a:gd name="T35" fmla="*/ 47625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30"/>
                <a:gd name="T56" fmla="*/ 34 w 34"/>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30" extrusionOk="0">
                  <a:moveTo>
                    <a:pt x="21" y="30"/>
                  </a:moveTo>
                  <a:lnTo>
                    <a:pt x="21" y="0"/>
                  </a:lnTo>
                  <a:lnTo>
                    <a:pt x="24" y="4"/>
                  </a:lnTo>
                  <a:lnTo>
                    <a:pt x="27" y="4"/>
                  </a:lnTo>
                  <a:lnTo>
                    <a:pt x="31" y="7"/>
                  </a:lnTo>
                  <a:lnTo>
                    <a:pt x="34" y="10"/>
                  </a:lnTo>
                  <a:lnTo>
                    <a:pt x="34" y="14"/>
                  </a:lnTo>
                  <a:lnTo>
                    <a:pt x="34" y="17"/>
                  </a:lnTo>
                  <a:lnTo>
                    <a:pt x="34" y="20"/>
                  </a:lnTo>
                  <a:lnTo>
                    <a:pt x="31" y="24"/>
                  </a:lnTo>
                  <a:lnTo>
                    <a:pt x="31" y="27"/>
                  </a:lnTo>
                  <a:lnTo>
                    <a:pt x="27" y="27"/>
                  </a:lnTo>
                  <a:lnTo>
                    <a:pt x="24" y="30"/>
                  </a:lnTo>
                  <a:lnTo>
                    <a:pt x="21" y="3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470" name="Shape 1861"/>
            <p:cNvSpPr>
              <a:spLocks/>
            </p:cNvSpPr>
            <p:nvPr/>
          </p:nvSpPr>
          <p:spPr bwMode="auto">
            <a:xfrm>
              <a:off x="3792537" y="4692650"/>
              <a:ext cx="58736" cy="47625"/>
            </a:xfrm>
            <a:custGeom>
              <a:avLst/>
              <a:gdLst>
                <a:gd name="T0" fmla="*/ 38099 w 37"/>
                <a:gd name="T1" fmla="*/ 47625 h 30"/>
                <a:gd name="T2" fmla="*/ 38099 w 37"/>
                <a:gd name="T3" fmla="*/ 0 h 30"/>
                <a:gd name="T4" fmla="*/ 42861 w 37"/>
                <a:gd name="T5" fmla="*/ 6350 h 30"/>
                <a:gd name="T6" fmla="*/ 42861 w 37"/>
                <a:gd name="T7" fmla="*/ 6350 h 30"/>
                <a:gd name="T8" fmla="*/ 49211 w 37"/>
                <a:gd name="T9" fmla="*/ 6350 h 30"/>
                <a:gd name="T10" fmla="*/ 53974 w 37"/>
                <a:gd name="T11" fmla="*/ 11113 h 30"/>
                <a:gd name="T12" fmla="*/ 53974 w 37"/>
                <a:gd name="T13" fmla="*/ 11113 h 30"/>
                <a:gd name="T14" fmla="*/ 58736 w 37"/>
                <a:gd name="T15" fmla="*/ 15875 h 30"/>
                <a:gd name="T16" fmla="*/ 58736 w 37"/>
                <a:gd name="T17" fmla="*/ 22225 h 30"/>
                <a:gd name="T18" fmla="*/ 58736 w 37"/>
                <a:gd name="T19" fmla="*/ 26988 h 30"/>
                <a:gd name="T20" fmla="*/ 58736 w 37"/>
                <a:gd name="T21" fmla="*/ 26988 h 30"/>
                <a:gd name="T22" fmla="*/ 58736 w 37"/>
                <a:gd name="T23" fmla="*/ 31750 h 30"/>
                <a:gd name="T24" fmla="*/ 53974 w 37"/>
                <a:gd name="T25" fmla="*/ 38100 h 30"/>
                <a:gd name="T26" fmla="*/ 53974 w 37"/>
                <a:gd name="T27" fmla="*/ 42863 h 30"/>
                <a:gd name="T28" fmla="*/ 49211 w 37"/>
                <a:gd name="T29" fmla="*/ 42863 h 30"/>
                <a:gd name="T30" fmla="*/ 42861 w 37"/>
                <a:gd name="T31" fmla="*/ 42863 h 30"/>
                <a:gd name="T32" fmla="*/ 42861 w 37"/>
                <a:gd name="T33" fmla="*/ 47625 h 30"/>
                <a:gd name="T34" fmla="*/ 38099 w 37"/>
                <a:gd name="T35" fmla="*/ 47625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0"/>
                <a:gd name="T56" fmla="*/ 37 w 37"/>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0" extrusionOk="0">
                  <a:moveTo>
                    <a:pt x="24" y="30"/>
                  </a:moveTo>
                  <a:lnTo>
                    <a:pt x="24" y="0"/>
                  </a:lnTo>
                  <a:lnTo>
                    <a:pt x="27" y="4"/>
                  </a:lnTo>
                  <a:lnTo>
                    <a:pt x="31" y="4"/>
                  </a:lnTo>
                  <a:lnTo>
                    <a:pt x="34" y="7"/>
                  </a:lnTo>
                  <a:lnTo>
                    <a:pt x="37" y="10"/>
                  </a:lnTo>
                  <a:lnTo>
                    <a:pt x="37" y="14"/>
                  </a:lnTo>
                  <a:lnTo>
                    <a:pt x="37" y="17"/>
                  </a:lnTo>
                  <a:lnTo>
                    <a:pt x="37" y="20"/>
                  </a:lnTo>
                  <a:lnTo>
                    <a:pt x="34" y="24"/>
                  </a:lnTo>
                  <a:lnTo>
                    <a:pt x="34" y="27"/>
                  </a:lnTo>
                  <a:lnTo>
                    <a:pt x="31" y="27"/>
                  </a:lnTo>
                  <a:lnTo>
                    <a:pt x="27" y="27"/>
                  </a:lnTo>
                  <a:lnTo>
                    <a:pt x="27" y="30"/>
                  </a:lnTo>
                  <a:lnTo>
                    <a:pt x="24" y="3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471" name="Shape 1862"/>
            <p:cNvSpPr>
              <a:spLocks/>
            </p:cNvSpPr>
            <p:nvPr/>
          </p:nvSpPr>
          <p:spPr bwMode="auto">
            <a:xfrm>
              <a:off x="3783012" y="4692650"/>
              <a:ext cx="58736" cy="47625"/>
            </a:xfrm>
            <a:custGeom>
              <a:avLst/>
              <a:gdLst>
                <a:gd name="T0" fmla="*/ 31749 w 37"/>
                <a:gd name="T1" fmla="*/ 47625 h 30"/>
                <a:gd name="T2" fmla="*/ 31749 w 37"/>
                <a:gd name="T3" fmla="*/ 0 h 30"/>
                <a:gd name="T4" fmla="*/ 36512 w 37"/>
                <a:gd name="T5" fmla="*/ 6350 h 30"/>
                <a:gd name="T6" fmla="*/ 41274 w 37"/>
                <a:gd name="T7" fmla="*/ 6350 h 30"/>
                <a:gd name="T8" fmla="*/ 47624 w 37"/>
                <a:gd name="T9" fmla="*/ 6350 h 30"/>
                <a:gd name="T10" fmla="*/ 47624 w 37"/>
                <a:gd name="T11" fmla="*/ 11113 h 30"/>
                <a:gd name="T12" fmla="*/ 52386 w 37"/>
                <a:gd name="T13" fmla="*/ 11113 h 30"/>
                <a:gd name="T14" fmla="*/ 52386 w 37"/>
                <a:gd name="T15" fmla="*/ 15875 h 30"/>
                <a:gd name="T16" fmla="*/ 58736 w 37"/>
                <a:gd name="T17" fmla="*/ 22225 h 30"/>
                <a:gd name="T18" fmla="*/ 58736 w 37"/>
                <a:gd name="T19" fmla="*/ 26988 h 30"/>
                <a:gd name="T20" fmla="*/ 58736 w 37"/>
                <a:gd name="T21" fmla="*/ 26988 h 30"/>
                <a:gd name="T22" fmla="*/ 52386 w 37"/>
                <a:gd name="T23" fmla="*/ 31750 h 30"/>
                <a:gd name="T24" fmla="*/ 52386 w 37"/>
                <a:gd name="T25" fmla="*/ 38100 h 30"/>
                <a:gd name="T26" fmla="*/ 47624 w 37"/>
                <a:gd name="T27" fmla="*/ 42863 h 30"/>
                <a:gd name="T28" fmla="*/ 47624 w 37"/>
                <a:gd name="T29" fmla="*/ 42863 h 30"/>
                <a:gd name="T30" fmla="*/ 41274 w 37"/>
                <a:gd name="T31" fmla="*/ 42863 h 30"/>
                <a:gd name="T32" fmla="*/ 36512 w 37"/>
                <a:gd name="T33" fmla="*/ 47625 h 30"/>
                <a:gd name="T34" fmla="*/ 31749 w 37"/>
                <a:gd name="T35" fmla="*/ 47625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0"/>
                <a:gd name="T56" fmla="*/ 37 w 37"/>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0" extrusionOk="0">
                  <a:moveTo>
                    <a:pt x="20" y="30"/>
                  </a:moveTo>
                  <a:lnTo>
                    <a:pt x="20" y="0"/>
                  </a:lnTo>
                  <a:lnTo>
                    <a:pt x="23" y="4"/>
                  </a:lnTo>
                  <a:lnTo>
                    <a:pt x="26" y="4"/>
                  </a:lnTo>
                  <a:lnTo>
                    <a:pt x="30" y="4"/>
                  </a:lnTo>
                  <a:lnTo>
                    <a:pt x="30" y="7"/>
                  </a:lnTo>
                  <a:lnTo>
                    <a:pt x="33" y="7"/>
                  </a:lnTo>
                  <a:lnTo>
                    <a:pt x="33" y="10"/>
                  </a:lnTo>
                  <a:lnTo>
                    <a:pt x="37" y="14"/>
                  </a:lnTo>
                  <a:lnTo>
                    <a:pt x="37" y="17"/>
                  </a:lnTo>
                  <a:lnTo>
                    <a:pt x="33" y="20"/>
                  </a:lnTo>
                  <a:lnTo>
                    <a:pt x="33" y="24"/>
                  </a:lnTo>
                  <a:lnTo>
                    <a:pt x="30" y="27"/>
                  </a:lnTo>
                  <a:lnTo>
                    <a:pt x="26" y="27"/>
                  </a:lnTo>
                  <a:lnTo>
                    <a:pt x="23" y="30"/>
                  </a:lnTo>
                  <a:lnTo>
                    <a:pt x="20" y="3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472" name="Shape 1863"/>
            <p:cNvSpPr>
              <a:spLocks/>
            </p:cNvSpPr>
            <p:nvPr/>
          </p:nvSpPr>
          <p:spPr bwMode="auto">
            <a:xfrm>
              <a:off x="3771900" y="4692650"/>
              <a:ext cx="58736" cy="47625"/>
            </a:xfrm>
            <a:custGeom>
              <a:avLst/>
              <a:gdLst>
                <a:gd name="T0" fmla="*/ 31749 w 37"/>
                <a:gd name="T1" fmla="*/ 47625 h 30"/>
                <a:gd name="T2" fmla="*/ 31749 w 37"/>
                <a:gd name="T3" fmla="*/ 0 h 30"/>
                <a:gd name="T4" fmla="*/ 36512 w 37"/>
                <a:gd name="T5" fmla="*/ 6350 h 30"/>
                <a:gd name="T6" fmla="*/ 42861 w 37"/>
                <a:gd name="T7" fmla="*/ 6350 h 30"/>
                <a:gd name="T8" fmla="*/ 47624 w 37"/>
                <a:gd name="T9" fmla="*/ 6350 h 30"/>
                <a:gd name="T10" fmla="*/ 47624 w 37"/>
                <a:gd name="T11" fmla="*/ 11113 h 30"/>
                <a:gd name="T12" fmla="*/ 52386 w 37"/>
                <a:gd name="T13" fmla="*/ 11113 h 30"/>
                <a:gd name="T14" fmla="*/ 52386 w 37"/>
                <a:gd name="T15" fmla="*/ 15875 h 30"/>
                <a:gd name="T16" fmla="*/ 52386 w 37"/>
                <a:gd name="T17" fmla="*/ 22225 h 30"/>
                <a:gd name="T18" fmla="*/ 58736 w 37"/>
                <a:gd name="T19" fmla="*/ 26988 h 30"/>
                <a:gd name="T20" fmla="*/ 52386 w 37"/>
                <a:gd name="T21" fmla="*/ 26988 h 30"/>
                <a:gd name="T22" fmla="*/ 52386 w 37"/>
                <a:gd name="T23" fmla="*/ 31750 h 30"/>
                <a:gd name="T24" fmla="*/ 52386 w 37"/>
                <a:gd name="T25" fmla="*/ 38100 h 30"/>
                <a:gd name="T26" fmla="*/ 47624 w 37"/>
                <a:gd name="T27" fmla="*/ 42863 h 30"/>
                <a:gd name="T28" fmla="*/ 47624 w 37"/>
                <a:gd name="T29" fmla="*/ 42863 h 30"/>
                <a:gd name="T30" fmla="*/ 42861 w 37"/>
                <a:gd name="T31" fmla="*/ 42863 h 30"/>
                <a:gd name="T32" fmla="*/ 36512 w 37"/>
                <a:gd name="T33" fmla="*/ 47625 h 30"/>
                <a:gd name="T34" fmla="*/ 31749 w 37"/>
                <a:gd name="T35" fmla="*/ 47625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
                <a:gd name="T55" fmla="*/ 0 h 30"/>
                <a:gd name="T56" fmla="*/ 37 w 37"/>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 h="30" extrusionOk="0">
                  <a:moveTo>
                    <a:pt x="20" y="30"/>
                  </a:moveTo>
                  <a:lnTo>
                    <a:pt x="20" y="0"/>
                  </a:lnTo>
                  <a:lnTo>
                    <a:pt x="23" y="4"/>
                  </a:lnTo>
                  <a:lnTo>
                    <a:pt x="27" y="4"/>
                  </a:lnTo>
                  <a:lnTo>
                    <a:pt x="30" y="4"/>
                  </a:lnTo>
                  <a:lnTo>
                    <a:pt x="30" y="7"/>
                  </a:lnTo>
                  <a:lnTo>
                    <a:pt x="33" y="7"/>
                  </a:lnTo>
                  <a:lnTo>
                    <a:pt x="33" y="10"/>
                  </a:lnTo>
                  <a:lnTo>
                    <a:pt x="33" y="14"/>
                  </a:lnTo>
                  <a:lnTo>
                    <a:pt x="37" y="17"/>
                  </a:lnTo>
                  <a:lnTo>
                    <a:pt x="33" y="17"/>
                  </a:lnTo>
                  <a:lnTo>
                    <a:pt x="33" y="20"/>
                  </a:lnTo>
                  <a:lnTo>
                    <a:pt x="33" y="24"/>
                  </a:lnTo>
                  <a:lnTo>
                    <a:pt x="30" y="27"/>
                  </a:lnTo>
                  <a:lnTo>
                    <a:pt x="27" y="27"/>
                  </a:lnTo>
                  <a:lnTo>
                    <a:pt x="23" y="30"/>
                  </a:lnTo>
                  <a:lnTo>
                    <a:pt x="20" y="3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473" name="Shape 1864"/>
            <p:cNvSpPr>
              <a:spLocks/>
            </p:cNvSpPr>
            <p:nvPr/>
          </p:nvSpPr>
          <p:spPr bwMode="auto">
            <a:xfrm>
              <a:off x="3760787" y="4692650"/>
              <a:ext cx="53975" cy="47625"/>
            </a:xfrm>
            <a:custGeom>
              <a:avLst/>
              <a:gdLst>
                <a:gd name="T0" fmla="*/ 31750 w 34"/>
                <a:gd name="T1" fmla="*/ 47625 h 30"/>
                <a:gd name="T2" fmla="*/ 31750 w 34"/>
                <a:gd name="T3" fmla="*/ 0 h 30"/>
                <a:gd name="T4" fmla="*/ 38100 w 34"/>
                <a:gd name="T5" fmla="*/ 6350 h 30"/>
                <a:gd name="T6" fmla="*/ 42863 w 34"/>
                <a:gd name="T7" fmla="*/ 6350 h 30"/>
                <a:gd name="T8" fmla="*/ 47625 w 34"/>
                <a:gd name="T9" fmla="*/ 6350 h 30"/>
                <a:gd name="T10" fmla="*/ 47625 w 34"/>
                <a:gd name="T11" fmla="*/ 11113 h 30"/>
                <a:gd name="T12" fmla="*/ 53975 w 34"/>
                <a:gd name="T13" fmla="*/ 11113 h 30"/>
                <a:gd name="T14" fmla="*/ 53975 w 34"/>
                <a:gd name="T15" fmla="*/ 15875 h 30"/>
                <a:gd name="T16" fmla="*/ 53975 w 34"/>
                <a:gd name="T17" fmla="*/ 22225 h 30"/>
                <a:gd name="T18" fmla="*/ 53975 w 34"/>
                <a:gd name="T19" fmla="*/ 26988 h 30"/>
                <a:gd name="T20" fmla="*/ 53975 w 34"/>
                <a:gd name="T21" fmla="*/ 26988 h 30"/>
                <a:gd name="T22" fmla="*/ 53975 w 34"/>
                <a:gd name="T23" fmla="*/ 31750 h 30"/>
                <a:gd name="T24" fmla="*/ 53975 w 34"/>
                <a:gd name="T25" fmla="*/ 38100 h 30"/>
                <a:gd name="T26" fmla="*/ 47625 w 34"/>
                <a:gd name="T27" fmla="*/ 42863 h 30"/>
                <a:gd name="T28" fmla="*/ 47625 w 34"/>
                <a:gd name="T29" fmla="*/ 42863 h 30"/>
                <a:gd name="T30" fmla="*/ 42863 w 34"/>
                <a:gd name="T31" fmla="*/ 42863 h 30"/>
                <a:gd name="T32" fmla="*/ 38100 w 34"/>
                <a:gd name="T33" fmla="*/ 47625 h 30"/>
                <a:gd name="T34" fmla="*/ 31750 w 34"/>
                <a:gd name="T35" fmla="*/ 47625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
                <a:gd name="T55" fmla="*/ 0 h 30"/>
                <a:gd name="T56" fmla="*/ 34 w 34"/>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 h="30" extrusionOk="0">
                  <a:moveTo>
                    <a:pt x="20" y="30"/>
                  </a:moveTo>
                  <a:lnTo>
                    <a:pt x="20" y="0"/>
                  </a:lnTo>
                  <a:lnTo>
                    <a:pt x="24" y="4"/>
                  </a:lnTo>
                  <a:lnTo>
                    <a:pt x="27" y="4"/>
                  </a:lnTo>
                  <a:lnTo>
                    <a:pt x="30" y="4"/>
                  </a:lnTo>
                  <a:lnTo>
                    <a:pt x="30" y="7"/>
                  </a:lnTo>
                  <a:lnTo>
                    <a:pt x="34" y="7"/>
                  </a:lnTo>
                  <a:lnTo>
                    <a:pt x="34" y="10"/>
                  </a:lnTo>
                  <a:lnTo>
                    <a:pt x="34" y="14"/>
                  </a:lnTo>
                  <a:lnTo>
                    <a:pt x="34" y="17"/>
                  </a:lnTo>
                  <a:lnTo>
                    <a:pt x="34" y="20"/>
                  </a:lnTo>
                  <a:lnTo>
                    <a:pt x="34" y="24"/>
                  </a:lnTo>
                  <a:lnTo>
                    <a:pt x="30" y="27"/>
                  </a:lnTo>
                  <a:lnTo>
                    <a:pt x="27" y="27"/>
                  </a:lnTo>
                  <a:lnTo>
                    <a:pt x="24" y="30"/>
                  </a:lnTo>
                  <a:lnTo>
                    <a:pt x="20" y="3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474" name="Shape 1865"/>
            <p:cNvSpPr>
              <a:spLocks/>
            </p:cNvSpPr>
            <p:nvPr/>
          </p:nvSpPr>
          <p:spPr bwMode="auto">
            <a:xfrm>
              <a:off x="3756025" y="4692650"/>
              <a:ext cx="47625" cy="47625"/>
            </a:xfrm>
            <a:custGeom>
              <a:avLst/>
              <a:gdLst>
                <a:gd name="T0" fmla="*/ 15875 w 30"/>
                <a:gd name="T1" fmla="*/ 42863 h 30"/>
                <a:gd name="T2" fmla="*/ 36513 w 30"/>
                <a:gd name="T3" fmla="*/ 6350 h 30"/>
                <a:gd name="T4" fmla="*/ 42863 w 30"/>
                <a:gd name="T5" fmla="*/ 11113 h 30"/>
                <a:gd name="T6" fmla="*/ 47625 w 30"/>
                <a:gd name="T7" fmla="*/ 11113 h 30"/>
                <a:gd name="T8" fmla="*/ 47625 w 30"/>
                <a:gd name="T9" fmla="*/ 15875 h 30"/>
                <a:gd name="T10" fmla="*/ 47625 w 30"/>
                <a:gd name="T11" fmla="*/ 22225 h 30"/>
                <a:gd name="T12" fmla="*/ 47625 w 30"/>
                <a:gd name="T13" fmla="*/ 22225 h 30"/>
                <a:gd name="T14" fmla="*/ 47625 w 30"/>
                <a:gd name="T15" fmla="*/ 26988 h 30"/>
                <a:gd name="T16" fmla="*/ 47625 w 30"/>
                <a:gd name="T17" fmla="*/ 31750 h 30"/>
                <a:gd name="T18" fmla="*/ 47625 w 30"/>
                <a:gd name="T19" fmla="*/ 38100 h 30"/>
                <a:gd name="T20" fmla="*/ 42863 w 30"/>
                <a:gd name="T21" fmla="*/ 38100 h 30"/>
                <a:gd name="T22" fmla="*/ 42863 w 30"/>
                <a:gd name="T23" fmla="*/ 42863 h 30"/>
                <a:gd name="T24" fmla="*/ 36513 w 30"/>
                <a:gd name="T25" fmla="*/ 42863 h 30"/>
                <a:gd name="T26" fmla="*/ 31750 w 30"/>
                <a:gd name="T27" fmla="*/ 47625 h 30"/>
                <a:gd name="T28" fmla="*/ 26988 w 30"/>
                <a:gd name="T29" fmla="*/ 47625 h 30"/>
                <a:gd name="T30" fmla="*/ 26988 w 30"/>
                <a:gd name="T31" fmla="*/ 47625 h 30"/>
                <a:gd name="T32" fmla="*/ 20638 w 30"/>
                <a:gd name="T33" fmla="*/ 47625 h 30"/>
                <a:gd name="T34" fmla="*/ 15875 w 30"/>
                <a:gd name="T35" fmla="*/ 42863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30"/>
                <a:gd name="T56" fmla="*/ 30 w 30"/>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30" extrusionOk="0">
                  <a:moveTo>
                    <a:pt x="10" y="27"/>
                  </a:moveTo>
                  <a:lnTo>
                    <a:pt x="23" y="4"/>
                  </a:lnTo>
                  <a:lnTo>
                    <a:pt x="27" y="7"/>
                  </a:lnTo>
                  <a:lnTo>
                    <a:pt x="30" y="7"/>
                  </a:lnTo>
                  <a:lnTo>
                    <a:pt x="30" y="10"/>
                  </a:lnTo>
                  <a:lnTo>
                    <a:pt x="30" y="14"/>
                  </a:lnTo>
                  <a:lnTo>
                    <a:pt x="30" y="17"/>
                  </a:lnTo>
                  <a:lnTo>
                    <a:pt x="30" y="20"/>
                  </a:lnTo>
                  <a:lnTo>
                    <a:pt x="30" y="24"/>
                  </a:lnTo>
                  <a:lnTo>
                    <a:pt x="27" y="24"/>
                  </a:lnTo>
                  <a:lnTo>
                    <a:pt x="27" y="27"/>
                  </a:lnTo>
                  <a:lnTo>
                    <a:pt x="23" y="27"/>
                  </a:lnTo>
                  <a:lnTo>
                    <a:pt x="20" y="30"/>
                  </a:lnTo>
                  <a:lnTo>
                    <a:pt x="17" y="30"/>
                  </a:lnTo>
                  <a:lnTo>
                    <a:pt x="13" y="30"/>
                  </a:lnTo>
                  <a:lnTo>
                    <a:pt x="10" y="27"/>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475" name="Shape 1866"/>
            <p:cNvSpPr>
              <a:spLocks/>
            </p:cNvSpPr>
            <p:nvPr/>
          </p:nvSpPr>
          <p:spPr bwMode="auto">
            <a:xfrm>
              <a:off x="3749675" y="4676775"/>
              <a:ext cx="49212" cy="58736"/>
            </a:xfrm>
            <a:custGeom>
              <a:avLst/>
              <a:gdLst>
                <a:gd name="T0" fmla="*/ 0 w 31"/>
                <a:gd name="T1" fmla="*/ 38099 h 37"/>
                <a:gd name="T2" fmla="*/ 49212 w 31"/>
                <a:gd name="T3" fmla="*/ 38099 h 37"/>
                <a:gd name="T4" fmla="*/ 49212 w 31"/>
                <a:gd name="T5" fmla="*/ 42861 h 37"/>
                <a:gd name="T6" fmla="*/ 49212 w 31"/>
                <a:gd name="T7" fmla="*/ 42861 h 37"/>
                <a:gd name="T8" fmla="*/ 42862 w 31"/>
                <a:gd name="T9" fmla="*/ 47624 h 37"/>
                <a:gd name="T10" fmla="*/ 42862 w 31"/>
                <a:gd name="T11" fmla="*/ 53974 h 37"/>
                <a:gd name="T12" fmla="*/ 38100 w 31"/>
                <a:gd name="T13" fmla="*/ 53974 h 37"/>
                <a:gd name="T14" fmla="*/ 33337 w 31"/>
                <a:gd name="T15" fmla="*/ 58736 h 37"/>
                <a:gd name="T16" fmla="*/ 33337 w 31"/>
                <a:gd name="T17" fmla="*/ 58736 h 37"/>
                <a:gd name="T18" fmla="*/ 26987 w 31"/>
                <a:gd name="T19" fmla="*/ 58736 h 37"/>
                <a:gd name="T20" fmla="*/ 22225 w 31"/>
                <a:gd name="T21" fmla="*/ 58736 h 37"/>
                <a:gd name="T22" fmla="*/ 17462 w 31"/>
                <a:gd name="T23" fmla="*/ 58736 h 37"/>
                <a:gd name="T24" fmla="*/ 11112 w 31"/>
                <a:gd name="T25" fmla="*/ 53974 h 37"/>
                <a:gd name="T26" fmla="*/ 11112 w 31"/>
                <a:gd name="T27" fmla="*/ 53974 h 37"/>
                <a:gd name="T28" fmla="*/ 6350 w 31"/>
                <a:gd name="T29" fmla="*/ 47624 h 37"/>
                <a:gd name="T30" fmla="*/ 6350 w 31"/>
                <a:gd name="T31" fmla="*/ 42861 h 37"/>
                <a:gd name="T32" fmla="*/ 6350 w 31"/>
                <a:gd name="T33" fmla="*/ 42861 h 37"/>
                <a:gd name="T34" fmla="*/ 0 w 31"/>
                <a:gd name="T35" fmla="*/ 38099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0" y="24"/>
                  </a:moveTo>
                  <a:lnTo>
                    <a:pt x="31" y="24"/>
                  </a:lnTo>
                  <a:lnTo>
                    <a:pt x="31" y="27"/>
                  </a:lnTo>
                  <a:lnTo>
                    <a:pt x="27" y="30"/>
                  </a:lnTo>
                  <a:lnTo>
                    <a:pt x="27" y="34"/>
                  </a:lnTo>
                  <a:lnTo>
                    <a:pt x="24" y="34"/>
                  </a:lnTo>
                  <a:lnTo>
                    <a:pt x="21" y="37"/>
                  </a:lnTo>
                  <a:lnTo>
                    <a:pt x="17" y="37"/>
                  </a:lnTo>
                  <a:lnTo>
                    <a:pt x="14" y="37"/>
                  </a:lnTo>
                  <a:lnTo>
                    <a:pt x="11" y="37"/>
                  </a:lnTo>
                  <a:lnTo>
                    <a:pt x="7" y="34"/>
                  </a:lnTo>
                  <a:lnTo>
                    <a:pt x="4" y="30"/>
                  </a:lnTo>
                  <a:lnTo>
                    <a:pt x="4" y="27"/>
                  </a:lnTo>
                  <a:lnTo>
                    <a:pt x="0" y="2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476" name="Shape 1867"/>
            <p:cNvSpPr>
              <a:spLocks/>
            </p:cNvSpPr>
            <p:nvPr/>
          </p:nvSpPr>
          <p:spPr bwMode="auto">
            <a:xfrm>
              <a:off x="3749675" y="4665662"/>
              <a:ext cx="49212" cy="53975"/>
            </a:xfrm>
            <a:custGeom>
              <a:avLst/>
              <a:gdLst>
                <a:gd name="T0" fmla="*/ 0 w 31"/>
                <a:gd name="T1" fmla="*/ 33338 h 34"/>
                <a:gd name="T2" fmla="*/ 49212 w 31"/>
                <a:gd name="T3" fmla="*/ 33338 h 34"/>
                <a:gd name="T4" fmla="*/ 49212 w 31"/>
                <a:gd name="T5" fmla="*/ 38100 h 34"/>
                <a:gd name="T6" fmla="*/ 49212 w 31"/>
                <a:gd name="T7" fmla="*/ 42863 h 34"/>
                <a:gd name="T8" fmla="*/ 42862 w 31"/>
                <a:gd name="T9" fmla="*/ 49213 h 34"/>
                <a:gd name="T10" fmla="*/ 42862 w 31"/>
                <a:gd name="T11" fmla="*/ 49213 h 34"/>
                <a:gd name="T12" fmla="*/ 38100 w 31"/>
                <a:gd name="T13" fmla="*/ 53975 h 34"/>
                <a:gd name="T14" fmla="*/ 33337 w 31"/>
                <a:gd name="T15" fmla="*/ 53975 h 34"/>
                <a:gd name="T16" fmla="*/ 33337 w 31"/>
                <a:gd name="T17" fmla="*/ 53975 h 34"/>
                <a:gd name="T18" fmla="*/ 26987 w 31"/>
                <a:gd name="T19" fmla="*/ 53975 h 34"/>
                <a:gd name="T20" fmla="*/ 22225 w 31"/>
                <a:gd name="T21" fmla="*/ 53975 h 34"/>
                <a:gd name="T22" fmla="*/ 17462 w 31"/>
                <a:gd name="T23" fmla="*/ 53975 h 34"/>
                <a:gd name="T24" fmla="*/ 11112 w 31"/>
                <a:gd name="T25" fmla="*/ 53975 h 34"/>
                <a:gd name="T26" fmla="*/ 11112 w 31"/>
                <a:gd name="T27" fmla="*/ 49213 h 34"/>
                <a:gd name="T28" fmla="*/ 6350 w 31"/>
                <a:gd name="T29" fmla="*/ 49213 h 34"/>
                <a:gd name="T30" fmla="*/ 6350 w 31"/>
                <a:gd name="T31" fmla="*/ 42863 h 34"/>
                <a:gd name="T32" fmla="*/ 6350 w 31"/>
                <a:gd name="T33" fmla="*/ 38100 h 34"/>
                <a:gd name="T34" fmla="*/ 0 w 31"/>
                <a:gd name="T35" fmla="*/ 33338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4"/>
                <a:gd name="T56" fmla="*/ 31 w 31"/>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4" extrusionOk="0">
                  <a:moveTo>
                    <a:pt x="0" y="21"/>
                  </a:moveTo>
                  <a:lnTo>
                    <a:pt x="31" y="21"/>
                  </a:lnTo>
                  <a:lnTo>
                    <a:pt x="31" y="24"/>
                  </a:lnTo>
                  <a:lnTo>
                    <a:pt x="31" y="27"/>
                  </a:lnTo>
                  <a:lnTo>
                    <a:pt x="27" y="31"/>
                  </a:lnTo>
                  <a:lnTo>
                    <a:pt x="24" y="34"/>
                  </a:lnTo>
                  <a:lnTo>
                    <a:pt x="21" y="34"/>
                  </a:lnTo>
                  <a:lnTo>
                    <a:pt x="17" y="34"/>
                  </a:lnTo>
                  <a:lnTo>
                    <a:pt x="14" y="34"/>
                  </a:lnTo>
                  <a:lnTo>
                    <a:pt x="11" y="34"/>
                  </a:lnTo>
                  <a:lnTo>
                    <a:pt x="7" y="34"/>
                  </a:lnTo>
                  <a:lnTo>
                    <a:pt x="7" y="31"/>
                  </a:lnTo>
                  <a:lnTo>
                    <a:pt x="4" y="31"/>
                  </a:lnTo>
                  <a:lnTo>
                    <a:pt x="4" y="27"/>
                  </a:lnTo>
                  <a:lnTo>
                    <a:pt x="4" y="24"/>
                  </a:lnTo>
                  <a:lnTo>
                    <a:pt x="0" y="21"/>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477" name="Shape 1868"/>
            <p:cNvSpPr>
              <a:spLocks/>
            </p:cNvSpPr>
            <p:nvPr/>
          </p:nvSpPr>
          <p:spPr bwMode="auto">
            <a:xfrm>
              <a:off x="3749675" y="4656137"/>
              <a:ext cx="49212" cy="52386"/>
            </a:xfrm>
            <a:custGeom>
              <a:avLst/>
              <a:gdLst>
                <a:gd name="T0" fmla="*/ 0 w 31"/>
                <a:gd name="T1" fmla="*/ 31749 h 33"/>
                <a:gd name="T2" fmla="*/ 49212 w 31"/>
                <a:gd name="T3" fmla="*/ 31749 h 33"/>
                <a:gd name="T4" fmla="*/ 49212 w 31"/>
                <a:gd name="T5" fmla="*/ 36511 h 33"/>
                <a:gd name="T6" fmla="*/ 49212 w 31"/>
                <a:gd name="T7" fmla="*/ 42861 h 33"/>
                <a:gd name="T8" fmla="*/ 42862 w 31"/>
                <a:gd name="T9" fmla="*/ 47624 h 33"/>
                <a:gd name="T10" fmla="*/ 42862 w 31"/>
                <a:gd name="T11" fmla="*/ 47624 h 33"/>
                <a:gd name="T12" fmla="*/ 38100 w 31"/>
                <a:gd name="T13" fmla="*/ 52386 h 33"/>
                <a:gd name="T14" fmla="*/ 33337 w 31"/>
                <a:gd name="T15" fmla="*/ 52386 h 33"/>
                <a:gd name="T16" fmla="*/ 33337 w 31"/>
                <a:gd name="T17" fmla="*/ 52386 h 33"/>
                <a:gd name="T18" fmla="*/ 26987 w 31"/>
                <a:gd name="T19" fmla="*/ 52386 h 33"/>
                <a:gd name="T20" fmla="*/ 22225 w 31"/>
                <a:gd name="T21" fmla="*/ 52386 h 33"/>
                <a:gd name="T22" fmla="*/ 17462 w 31"/>
                <a:gd name="T23" fmla="*/ 52386 h 33"/>
                <a:gd name="T24" fmla="*/ 11112 w 31"/>
                <a:gd name="T25" fmla="*/ 52386 h 33"/>
                <a:gd name="T26" fmla="*/ 11112 w 31"/>
                <a:gd name="T27" fmla="*/ 47624 h 33"/>
                <a:gd name="T28" fmla="*/ 6350 w 31"/>
                <a:gd name="T29" fmla="*/ 47624 h 33"/>
                <a:gd name="T30" fmla="*/ 6350 w 31"/>
                <a:gd name="T31" fmla="*/ 42861 h 33"/>
                <a:gd name="T32" fmla="*/ 6350 w 31"/>
                <a:gd name="T33" fmla="*/ 36511 h 33"/>
                <a:gd name="T34" fmla="*/ 0 w 31"/>
                <a:gd name="T35" fmla="*/ 31749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3"/>
                <a:gd name="T56" fmla="*/ 31 w 31"/>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3" extrusionOk="0">
                  <a:moveTo>
                    <a:pt x="0" y="20"/>
                  </a:moveTo>
                  <a:lnTo>
                    <a:pt x="31" y="20"/>
                  </a:lnTo>
                  <a:lnTo>
                    <a:pt x="31" y="23"/>
                  </a:lnTo>
                  <a:lnTo>
                    <a:pt x="31" y="27"/>
                  </a:lnTo>
                  <a:lnTo>
                    <a:pt x="27" y="30"/>
                  </a:lnTo>
                  <a:lnTo>
                    <a:pt x="24" y="33"/>
                  </a:lnTo>
                  <a:lnTo>
                    <a:pt x="21" y="33"/>
                  </a:lnTo>
                  <a:lnTo>
                    <a:pt x="17" y="33"/>
                  </a:lnTo>
                  <a:lnTo>
                    <a:pt x="14" y="33"/>
                  </a:lnTo>
                  <a:lnTo>
                    <a:pt x="11" y="33"/>
                  </a:lnTo>
                  <a:lnTo>
                    <a:pt x="7" y="33"/>
                  </a:lnTo>
                  <a:lnTo>
                    <a:pt x="7" y="30"/>
                  </a:lnTo>
                  <a:lnTo>
                    <a:pt x="4" y="30"/>
                  </a:lnTo>
                  <a:lnTo>
                    <a:pt x="4" y="27"/>
                  </a:lnTo>
                  <a:lnTo>
                    <a:pt x="4" y="23"/>
                  </a:lnTo>
                  <a:lnTo>
                    <a:pt x="0"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478" name="Shape 1869"/>
            <p:cNvSpPr>
              <a:spLocks/>
            </p:cNvSpPr>
            <p:nvPr/>
          </p:nvSpPr>
          <p:spPr bwMode="auto">
            <a:xfrm>
              <a:off x="3749675" y="4645025"/>
              <a:ext cx="49212" cy="53975"/>
            </a:xfrm>
            <a:custGeom>
              <a:avLst/>
              <a:gdLst>
                <a:gd name="T0" fmla="*/ 0 w 31"/>
                <a:gd name="T1" fmla="*/ 31750 h 34"/>
                <a:gd name="T2" fmla="*/ 49212 w 31"/>
                <a:gd name="T3" fmla="*/ 31750 h 34"/>
                <a:gd name="T4" fmla="*/ 49212 w 31"/>
                <a:gd name="T5" fmla="*/ 36513 h 34"/>
                <a:gd name="T6" fmla="*/ 49212 w 31"/>
                <a:gd name="T7" fmla="*/ 42863 h 34"/>
                <a:gd name="T8" fmla="*/ 42862 w 31"/>
                <a:gd name="T9" fmla="*/ 42863 h 34"/>
                <a:gd name="T10" fmla="*/ 42862 w 31"/>
                <a:gd name="T11" fmla="*/ 47625 h 34"/>
                <a:gd name="T12" fmla="*/ 38100 w 31"/>
                <a:gd name="T13" fmla="*/ 53975 h 34"/>
                <a:gd name="T14" fmla="*/ 33337 w 31"/>
                <a:gd name="T15" fmla="*/ 53975 h 34"/>
                <a:gd name="T16" fmla="*/ 33337 w 31"/>
                <a:gd name="T17" fmla="*/ 53975 h 34"/>
                <a:gd name="T18" fmla="*/ 26987 w 31"/>
                <a:gd name="T19" fmla="*/ 53975 h 34"/>
                <a:gd name="T20" fmla="*/ 22225 w 31"/>
                <a:gd name="T21" fmla="*/ 53975 h 34"/>
                <a:gd name="T22" fmla="*/ 17462 w 31"/>
                <a:gd name="T23" fmla="*/ 53975 h 34"/>
                <a:gd name="T24" fmla="*/ 11112 w 31"/>
                <a:gd name="T25" fmla="*/ 53975 h 34"/>
                <a:gd name="T26" fmla="*/ 11112 w 31"/>
                <a:gd name="T27" fmla="*/ 47625 h 34"/>
                <a:gd name="T28" fmla="*/ 6350 w 31"/>
                <a:gd name="T29" fmla="*/ 42863 h 34"/>
                <a:gd name="T30" fmla="*/ 6350 w 31"/>
                <a:gd name="T31" fmla="*/ 42863 h 34"/>
                <a:gd name="T32" fmla="*/ 6350 w 31"/>
                <a:gd name="T33" fmla="*/ 36513 h 34"/>
                <a:gd name="T34" fmla="*/ 0 w 31"/>
                <a:gd name="T35" fmla="*/ 3175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4"/>
                <a:gd name="T56" fmla="*/ 31 w 31"/>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4" extrusionOk="0">
                  <a:moveTo>
                    <a:pt x="0" y="20"/>
                  </a:moveTo>
                  <a:lnTo>
                    <a:pt x="31" y="20"/>
                  </a:lnTo>
                  <a:lnTo>
                    <a:pt x="31" y="23"/>
                  </a:lnTo>
                  <a:lnTo>
                    <a:pt x="31" y="27"/>
                  </a:lnTo>
                  <a:lnTo>
                    <a:pt x="27" y="27"/>
                  </a:lnTo>
                  <a:lnTo>
                    <a:pt x="27" y="30"/>
                  </a:lnTo>
                  <a:lnTo>
                    <a:pt x="24" y="34"/>
                  </a:lnTo>
                  <a:lnTo>
                    <a:pt x="21" y="34"/>
                  </a:lnTo>
                  <a:lnTo>
                    <a:pt x="17" y="34"/>
                  </a:lnTo>
                  <a:lnTo>
                    <a:pt x="14" y="34"/>
                  </a:lnTo>
                  <a:lnTo>
                    <a:pt x="11" y="34"/>
                  </a:lnTo>
                  <a:lnTo>
                    <a:pt x="7" y="34"/>
                  </a:lnTo>
                  <a:lnTo>
                    <a:pt x="7" y="30"/>
                  </a:lnTo>
                  <a:lnTo>
                    <a:pt x="4" y="27"/>
                  </a:lnTo>
                  <a:lnTo>
                    <a:pt x="4" y="23"/>
                  </a:lnTo>
                  <a:lnTo>
                    <a:pt x="0"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479" name="Shape 1870"/>
            <p:cNvSpPr>
              <a:spLocks/>
            </p:cNvSpPr>
            <p:nvPr/>
          </p:nvSpPr>
          <p:spPr bwMode="auto">
            <a:xfrm>
              <a:off x="3749675" y="4629150"/>
              <a:ext cx="49212" cy="58736"/>
            </a:xfrm>
            <a:custGeom>
              <a:avLst/>
              <a:gdLst>
                <a:gd name="T0" fmla="*/ 0 w 31"/>
                <a:gd name="T1" fmla="*/ 36512 h 37"/>
                <a:gd name="T2" fmla="*/ 49212 w 31"/>
                <a:gd name="T3" fmla="*/ 36512 h 37"/>
                <a:gd name="T4" fmla="*/ 49212 w 31"/>
                <a:gd name="T5" fmla="*/ 42861 h 37"/>
                <a:gd name="T6" fmla="*/ 49212 w 31"/>
                <a:gd name="T7" fmla="*/ 42861 h 37"/>
                <a:gd name="T8" fmla="*/ 42862 w 31"/>
                <a:gd name="T9" fmla="*/ 47624 h 37"/>
                <a:gd name="T10" fmla="*/ 42862 w 31"/>
                <a:gd name="T11" fmla="*/ 52386 h 37"/>
                <a:gd name="T12" fmla="*/ 38100 w 31"/>
                <a:gd name="T13" fmla="*/ 52386 h 37"/>
                <a:gd name="T14" fmla="*/ 33337 w 31"/>
                <a:gd name="T15" fmla="*/ 58736 h 37"/>
                <a:gd name="T16" fmla="*/ 33337 w 31"/>
                <a:gd name="T17" fmla="*/ 58736 h 37"/>
                <a:gd name="T18" fmla="*/ 26987 w 31"/>
                <a:gd name="T19" fmla="*/ 58736 h 37"/>
                <a:gd name="T20" fmla="*/ 22225 w 31"/>
                <a:gd name="T21" fmla="*/ 58736 h 37"/>
                <a:gd name="T22" fmla="*/ 17462 w 31"/>
                <a:gd name="T23" fmla="*/ 58736 h 37"/>
                <a:gd name="T24" fmla="*/ 11112 w 31"/>
                <a:gd name="T25" fmla="*/ 52386 h 37"/>
                <a:gd name="T26" fmla="*/ 11112 w 31"/>
                <a:gd name="T27" fmla="*/ 52386 h 37"/>
                <a:gd name="T28" fmla="*/ 6350 w 31"/>
                <a:gd name="T29" fmla="*/ 47624 h 37"/>
                <a:gd name="T30" fmla="*/ 6350 w 31"/>
                <a:gd name="T31" fmla="*/ 42861 h 37"/>
                <a:gd name="T32" fmla="*/ 6350 w 31"/>
                <a:gd name="T33" fmla="*/ 42861 h 37"/>
                <a:gd name="T34" fmla="*/ 0 w 31"/>
                <a:gd name="T35" fmla="*/ 36512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0" y="23"/>
                  </a:moveTo>
                  <a:lnTo>
                    <a:pt x="31" y="23"/>
                  </a:lnTo>
                  <a:lnTo>
                    <a:pt x="31" y="27"/>
                  </a:lnTo>
                  <a:lnTo>
                    <a:pt x="27" y="30"/>
                  </a:lnTo>
                  <a:lnTo>
                    <a:pt x="27" y="33"/>
                  </a:lnTo>
                  <a:lnTo>
                    <a:pt x="24" y="33"/>
                  </a:lnTo>
                  <a:lnTo>
                    <a:pt x="21" y="37"/>
                  </a:lnTo>
                  <a:lnTo>
                    <a:pt x="17" y="37"/>
                  </a:lnTo>
                  <a:lnTo>
                    <a:pt x="14" y="37"/>
                  </a:lnTo>
                  <a:lnTo>
                    <a:pt x="11" y="37"/>
                  </a:lnTo>
                  <a:lnTo>
                    <a:pt x="7" y="33"/>
                  </a:lnTo>
                  <a:lnTo>
                    <a:pt x="4" y="30"/>
                  </a:lnTo>
                  <a:lnTo>
                    <a:pt x="4" y="27"/>
                  </a:lnTo>
                  <a:lnTo>
                    <a:pt x="0" y="2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480" name="Shape 1871"/>
            <p:cNvSpPr>
              <a:spLocks/>
            </p:cNvSpPr>
            <p:nvPr/>
          </p:nvSpPr>
          <p:spPr bwMode="auto">
            <a:xfrm>
              <a:off x="3749675" y="4618037"/>
              <a:ext cx="49212" cy="58736"/>
            </a:xfrm>
            <a:custGeom>
              <a:avLst/>
              <a:gdLst>
                <a:gd name="T0" fmla="*/ 0 w 31"/>
                <a:gd name="T1" fmla="*/ 38099 h 37"/>
                <a:gd name="T2" fmla="*/ 49212 w 31"/>
                <a:gd name="T3" fmla="*/ 38099 h 37"/>
                <a:gd name="T4" fmla="*/ 49212 w 31"/>
                <a:gd name="T5" fmla="*/ 38099 h 37"/>
                <a:gd name="T6" fmla="*/ 49212 w 31"/>
                <a:gd name="T7" fmla="*/ 42861 h 37"/>
                <a:gd name="T8" fmla="*/ 42862 w 31"/>
                <a:gd name="T9" fmla="*/ 47624 h 37"/>
                <a:gd name="T10" fmla="*/ 42862 w 31"/>
                <a:gd name="T11" fmla="*/ 53974 h 37"/>
                <a:gd name="T12" fmla="*/ 38100 w 31"/>
                <a:gd name="T13" fmla="*/ 53974 h 37"/>
                <a:gd name="T14" fmla="*/ 33337 w 31"/>
                <a:gd name="T15" fmla="*/ 53974 h 37"/>
                <a:gd name="T16" fmla="*/ 33337 w 31"/>
                <a:gd name="T17" fmla="*/ 58736 h 37"/>
                <a:gd name="T18" fmla="*/ 26987 w 31"/>
                <a:gd name="T19" fmla="*/ 58736 h 37"/>
                <a:gd name="T20" fmla="*/ 22225 w 31"/>
                <a:gd name="T21" fmla="*/ 58736 h 37"/>
                <a:gd name="T22" fmla="*/ 17462 w 31"/>
                <a:gd name="T23" fmla="*/ 53974 h 37"/>
                <a:gd name="T24" fmla="*/ 11112 w 31"/>
                <a:gd name="T25" fmla="*/ 53974 h 37"/>
                <a:gd name="T26" fmla="*/ 11112 w 31"/>
                <a:gd name="T27" fmla="*/ 53974 h 37"/>
                <a:gd name="T28" fmla="*/ 6350 w 31"/>
                <a:gd name="T29" fmla="*/ 47624 h 37"/>
                <a:gd name="T30" fmla="*/ 6350 w 31"/>
                <a:gd name="T31" fmla="*/ 42861 h 37"/>
                <a:gd name="T32" fmla="*/ 6350 w 31"/>
                <a:gd name="T33" fmla="*/ 38099 h 37"/>
                <a:gd name="T34" fmla="*/ 0 w 31"/>
                <a:gd name="T35" fmla="*/ 38099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0" y="24"/>
                  </a:moveTo>
                  <a:lnTo>
                    <a:pt x="31" y="24"/>
                  </a:lnTo>
                  <a:lnTo>
                    <a:pt x="31" y="27"/>
                  </a:lnTo>
                  <a:lnTo>
                    <a:pt x="27" y="30"/>
                  </a:lnTo>
                  <a:lnTo>
                    <a:pt x="27" y="34"/>
                  </a:lnTo>
                  <a:lnTo>
                    <a:pt x="24" y="34"/>
                  </a:lnTo>
                  <a:lnTo>
                    <a:pt x="21" y="34"/>
                  </a:lnTo>
                  <a:lnTo>
                    <a:pt x="21" y="37"/>
                  </a:lnTo>
                  <a:lnTo>
                    <a:pt x="17" y="37"/>
                  </a:lnTo>
                  <a:lnTo>
                    <a:pt x="14" y="37"/>
                  </a:lnTo>
                  <a:lnTo>
                    <a:pt x="11" y="34"/>
                  </a:lnTo>
                  <a:lnTo>
                    <a:pt x="7" y="34"/>
                  </a:lnTo>
                  <a:lnTo>
                    <a:pt x="4" y="30"/>
                  </a:lnTo>
                  <a:lnTo>
                    <a:pt x="4" y="27"/>
                  </a:lnTo>
                  <a:lnTo>
                    <a:pt x="4" y="24"/>
                  </a:lnTo>
                  <a:lnTo>
                    <a:pt x="0" y="2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481" name="Shape 1872"/>
            <p:cNvSpPr>
              <a:spLocks/>
            </p:cNvSpPr>
            <p:nvPr/>
          </p:nvSpPr>
          <p:spPr bwMode="auto">
            <a:xfrm>
              <a:off x="3749675" y="4606925"/>
              <a:ext cx="49212" cy="58736"/>
            </a:xfrm>
            <a:custGeom>
              <a:avLst/>
              <a:gdLst>
                <a:gd name="T0" fmla="*/ 0 w 31"/>
                <a:gd name="T1" fmla="*/ 38099 h 37"/>
                <a:gd name="T2" fmla="*/ 49212 w 31"/>
                <a:gd name="T3" fmla="*/ 38099 h 37"/>
                <a:gd name="T4" fmla="*/ 49212 w 31"/>
                <a:gd name="T5" fmla="*/ 38099 h 37"/>
                <a:gd name="T6" fmla="*/ 49212 w 31"/>
                <a:gd name="T7" fmla="*/ 42861 h 37"/>
                <a:gd name="T8" fmla="*/ 42862 w 31"/>
                <a:gd name="T9" fmla="*/ 49211 h 37"/>
                <a:gd name="T10" fmla="*/ 42862 w 31"/>
                <a:gd name="T11" fmla="*/ 53974 h 37"/>
                <a:gd name="T12" fmla="*/ 38100 w 31"/>
                <a:gd name="T13" fmla="*/ 53974 h 37"/>
                <a:gd name="T14" fmla="*/ 33337 w 31"/>
                <a:gd name="T15" fmla="*/ 53974 h 37"/>
                <a:gd name="T16" fmla="*/ 33337 w 31"/>
                <a:gd name="T17" fmla="*/ 58736 h 37"/>
                <a:gd name="T18" fmla="*/ 26987 w 31"/>
                <a:gd name="T19" fmla="*/ 58736 h 37"/>
                <a:gd name="T20" fmla="*/ 22225 w 31"/>
                <a:gd name="T21" fmla="*/ 58736 h 37"/>
                <a:gd name="T22" fmla="*/ 17462 w 31"/>
                <a:gd name="T23" fmla="*/ 53974 h 37"/>
                <a:gd name="T24" fmla="*/ 11112 w 31"/>
                <a:gd name="T25" fmla="*/ 53974 h 37"/>
                <a:gd name="T26" fmla="*/ 11112 w 31"/>
                <a:gd name="T27" fmla="*/ 53974 h 37"/>
                <a:gd name="T28" fmla="*/ 6350 w 31"/>
                <a:gd name="T29" fmla="*/ 49211 h 37"/>
                <a:gd name="T30" fmla="*/ 6350 w 31"/>
                <a:gd name="T31" fmla="*/ 42861 h 37"/>
                <a:gd name="T32" fmla="*/ 6350 w 31"/>
                <a:gd name="T33" fmla="*/ 38099 h 37"/>
                <a:gd name="T34" fmla="*/ 0 w 31"/>
                <a:gd name="T35" fmla="*/ 38099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0" y="24"/>
                  </a:moveTo>
                  <a:lnTo>
                    <a:pt x="31" y="24"/>
                  </a:lnTo>
                  <a:lnTo>
                    <a:pt x="31" y="27"/>
                  </a:lnTo>
                  <a:lnTo>
                    <a:pt x="27" y="31"/>
                  </a:lnTo>
                  <a:lnTo>
                    <a:pt x="27" y="34"/>
                  </a:lnTo>
                  <a:lnTo>
                    <a:pt x="24" y="34"/>
                  </a:lnTo>
                  <a:lnTo>
                    <a:pt x="21" y="34"/>
                  </a:lnTo>
                  <a:lnTo>
                    <a:pt x="21" y="37"/>
                  </a:lnTo>
                  <a:lnTo>
                    <a:pt x="17" y="37"/>
                  </a:lnTo>
                  <a:lnTo>
                    <a:pt x="14" y="37"/>
                  </a:lnTo>
                  <a:lnTo>
                    <a:pt x="11" y="34"/>
                  </a:lnTo>
                  <a:lnTo>
                    <a:pt x="7" y="34"/>
                  </a:lnTo>
                  <a:lnTo>
                    <a:pt x="4" y="31"/>
                  </a:lnTo>
                  <a:lnTo>
                    <a:pt x="4" y="27"/>
                  </a:lnTo>
                  <a:lnTo>
                    <a:pt x="4" y="24"/>
                  </a:lnTo>
                  <a:lnTo>
                    <a:pt x="0" y="2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482" name="Shape 1873"/>
            <p:cNvSpPr>
              <a:spLocks/>
            </p:cNvSpPr>
            <p:nvPr/>
          </p:nvSpPr>
          <p:spPr bwMode="auto">
            <a:xfrm>
              <a:off x="3749675" y="4597400"/>
              <a:ext cx="49212" cy="58736"/>
            </a:xfrm>
            <a:custGeom>
              <a:avLst/>
              <a:gdLst>
                <a:gd name="T0" fmla="*/ 0 w 31"/>
                <a:gd name="T1" fmla="*/ 31749 h 37"/>
                <a:gd name="T2" fmla="*/ 49212 w 31"/>
                <a:gd name="T3" fmla="*/ 31749 h 37"/>
                <a:gd name="T4" fmla="*/ 49212 w 31"/>
                <a:gd name="T5" fmla="*/ 36512 h 37"/>
                <a:gd name="T6" fmla="*/ 49212 w 31"/>
                <a:gd name="T7" fmla="*/ 42861 h 37"/>
                <a:gd name="T8" fmla="*/ 42862 w 31"/>
                <a:gd name="T9" fmla="*/ 47624 h 37"/>
                <a:gd name="T10" fmla="*/ 42862 w 31"/>
                <a:gd name="T11" fmla="*/ 47624 h 37"/>
                <a:gd name="T12" fmla="*/ 38100 w 31"/>
                <a:gd name="T13" fmla="*/ 52386 h 37"/>
                <a:gd name="T14" fmla="*/ 33337 w 31"/>
                <a:gd name="T15" fmla="*/ 52386 h 37"/>
                <a:gd name="T16" fmla="*/ 33337 w 31"/>
                <a:gd name="T17" fmla="*/ 58736 h 37"/>
                <a:gd name="T18" fmla="*/ 26987 w 31"/>
                <a:gd name="T19" fmla="*/ 58736 h 37"/>
                <a:gd name="T20" fmla="*/ 22225 w 31"/>
                <a:gd name="T21" fmla="*/ 58736 h 37"/>
                <a:gd name="T22" fmla="*/ 17462 w 31"/>
                <a:gd name="T23" fmla="*/ 52386 h 37"/>
                <a:gd name="T24" fmla="*/ 11112 w 31"/>
                <a:gd name="T25" fmla="*/ 52386 h 37"/>
                <a:gd name="T26" fmla="*/ 11112 w 31"/>
                <a:gd name="T27" fmla="*/ 47624 h 37"/>
                <a:gd name="T28" fmla="*/ 6350 w 31"/>
                <a:gd name="T29" fmla="*/ 47624 h 37"/>
                <a:gd name="T30" fmla="*/ 6350 w 31"/>
                <a:gd name="T31" fmla="*/ 42861 h 37"/>
                <a:gd name="T32" fmla="*/ 6350 w 31"/>
                <a:gd name="T33" fmla="*/ 36512 h 37"/>
                <a:gd name="T34" fmla="*/ 0 w 31"/>
                <a:gd name="T35" fmla="*/ 31749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0" y="20"/>
                  </a:moveTo>
                  <a:lnTo>
                    <a:pt x="31" y="20"/>
                  </a:lnTo>
                  <a:lnTo>
                    <a:pt x="31" y="23"/>
                  </a:lnTo>
                  <a:lnTo>
                    <a:pt x="31" y="27"/>
                  </a:lnTo>
                  <a:lnTo>
                    <a:pt x="27" y="30"/>
                  </a:lnTo>
                  <a:lnTo>
                    <a:pt x="24" y="33"/>
                  </a:lnTo>
                  <a:lnTo>
                    <a:pt x="21" y="33"/>
                  </a:lnTo>
                  <a:lnTo>
                    <a:pt x="21" y="37"/>
                  </a:lnTo>
                  <a:lnTo>
                    <a:pt x="17" y="37"/>
                  </a:lnTo>
                  <a:lnTo>
                    <a:pt x="14" y="37"/>
                  </a:lnTo>
                  <a:lnTo>
                    <a:pt x="11" y="33"/>
                  </a:lnTo>
                  <a:lnTo>
                    <a:pt x="7" y="33"/>
                  </a:lnTo>
                  <a:lnTo>
                    <a:pt x="7" y="30"/>
                  </a:lnTo>
                  <a:lnTo>
                    <a:pt x="4" y="30"/>
                  </a:lnTo>
                  <a:lnTo>
                    <a:pt x="4" y="27"/>
                  </a:lnTo>
                  <a:lnTo>
                    <a:pt x="4" y="23"/>
                  </a:lnTo>
                  <a:lnTo>
                    <a:pt x="0"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483" name="Shape 1874"/>
            <p:cNvSpPr>
              <a:spLocks/>
            </p:cNvSpPr>
            <p:nvPr/>
          </p:nvSpPr>
          <p:spPr bwMode="auto">
            <a:xfrm>
              <a:off x="3749675" y="4586287"/>
              <a:ext cx="49212" cy="53975"/>
            </a:xfrm>
            <a:custGeom>
              <a:avLst/>
              <a:gdLst>
                <a:gd name="T0" fmla="*/ 0 w 31"/>
                <a:gd name="T1" fmla="*/ 31750 h 34"/>
                <a:gd name="T2" fmla="*/ 49212 w 31"/>
                <a:gd name="T3" fmla="*/ 31750 h 34"/>
                <a:gd name="T4" fmla="*/ 49212 w 31"/>
                <a:gd name="T5" fmla="*/ 36513 h 34"/>
                <a:gd name="T6" fmla="*/ 49212 w 31"/>
                <a:gd name="T7" fmla="*/ 42863 h 34"/>
                <a:gd name="T8" fmla="*/ 42862 w 31"/>
                <a:gd name="T9" fmla="*/ 42863 h 34"/>
                <a:gd name="T10" fmla="*/ 42862 w 31"/>
                <a:gd name="T11" fmla="*/ 47625 h 34"/>
                <a:gd name="T12" fmla="*/ 38100 w 31"/>
                <a:gd name="T13" fmla="*/ 53975 h 34"/>
                <a:gd name="T14" fmla="*/ 33337 w 31"/>
                <a:gd name="T15" fmla="*/ 53975 h 34"/>
                <a:gd name="T16" fmla="*/ 33337 w 31"/>
                <a:gd name="T17" fmla="*/ 53975 h 34"/>
                <a:gd name="T18" fmla="*/ 26987 w 31"/>
                <a:gd name="T19" fmla="*/ 53975 h 34"/>
                <a:gd name="T20" fmla="*/ 22225 w 31"/>
                <a:gd name="T21" fmla="*/ 53975 h 34"/>
                <a:gd name="T22" fmla="*/ 17462 w 31"/>
                <a:gd name="T23" fmla="*/ 53975 h 34"/>
                <a:gd name="T24" fmla="*/ 11112 w 31"/>
                <a:gd name="T25" fmla="*/ 53975 h 34"/>
                <a:gd name="T26" fmla="*/ 11112 w 31"/>
                <a:gd name="T27" fmla="*/ 47625 h 34"/>
                <a:gd name="T28" fmla="*/ 6350 w 31"/>
                <a:gd name="T29" fmla="*/ 42863 h 34"/>
                <a:gd name="T30" fmla="*/ 6350 w 31"/>
                <a:gd name="T31" fmla="*/ 42863 h 34"/>
                <a:gd name="T32" fmla="*/ 6350 w 31"/>
                <a:gd name="T33" fmla="*/ 36513 h 34"/>
                <a:gd name="T34" fmla="*/ 0 w 31"/>
                <a:gd name="T35" fmla="*/ 3175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4"/>
                <a:gd name="T56" fmla="*/ 31 w 31"/>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4" extrusionOk="0">
                  <a:moveTo>
                    <a:pt x="0" y="20"/>
                  </a:moveTo>
                  <a:lnTo>
                    <a:pt x="31" y="20"/>
                  </a:lnTo>
                  <a:lnTo>
                    <a:pt x="31" y="23"/>
                  </a:lnTo>
                  <a:lnTo>
                    <a:pt x="31" y="27"/>
                  </a:lnTo>
                  <a:lnTo>
                    <a:pt x="27" y="27"/>
                  </a:lnTo>
                  <a:lnTo>
                    <a:pt x="27" y="30"/>
                  </a:lnTo>
                  <a:lnTo>
                    <a:pt x="24" y="34"/>
                  </a:lnTo>
                  <a:lnTo>
                    <a:pt x="21" y="34"/>
                  </a:lnTo>
                  <a:lnTo>
                    <a:pt x="17" y="34"/>
                  </a:lnTo>
                  <a:lnTo>
                    <a:pt x="14" y="34"/>
                  </a:lnTo>
                  <a:lnTo>
                    <a:pt x="11" y="34"/>
                  </a:lnTo>
                  <a:lnTo>
                    <a:pt x="7" y="34"/>
                  </a:lnTo>
                  <a:lnTo>
                    <a:pt x="7" y="30"/>
                  </a:lnTo>
                  <a:lnTo>
                    <a:pt x="4" y="27"/>
                  </a:lnTo>
                  <a:lnTo>
                    <a:pt x="4" y="23"/>
                  </a:lnTo>
                  <a:lnTo>
                    <a:pt x="0"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484" name="Shape 1875"/>
            <p:cNvSpPr>
              <a:spLocks/>
            </p:cNvSpPr>
            <p:nvPr/>
          </p:nvSpPr>
          <p:spPr bwMode="auto">
            <a:xfrm>
              <a:off x="3749675" y="4575175"/>
              <a:ext cx="49212" cy="53975"/>
            </a:xfrm>
            <a:custGeom>
              <a:avLst/>
              <a:gdLst>
                <a:gd name="T0" fmla="*/ 0 w 31"/>
                <a:gd name="T1" fmla="*/ 31750 h 34"/>
                <a:gd name="T2" fmla="*/ 49212 w 31"/>
                <a:gd name="T3" fmla="*/ 31750 h 34"/>
                <a:gd name="T4" fmla="*/ 49212 w 31"/>
                <a:gd name="T5" fmla="*/ 38100 h 34"/>
                <a:gd name="T6" fmla="*/ 49212 w 31"/>
                <a:gd name="T7" fmla="*/ 42863 h 34"/>
                <a:gd name="T8" fmla="*/ 42862 w 31"/>
                <a:gd name="T9" fmla="*/ 42863 h 34"/>
                <a:gd name="T10" fmla="*/ 42862 w 31"/>
                <a:gd name="T11" fmla="*/ 47625 h 34"/>
                <a:gd name="T12" fmla="*/ 38100 w 31"/>
                <a:gd name="T13" fmla="*/ 47625 h 34"/>
                <a:gd name="T14" fmla="*/ 33337 w 31"/>
                <a:gd name="T15" fmla="*/ 53975 h 34"/>
                <a:gd name="T16" fmla="*/ 33337 w 31"/>
                <a:gd name="T17" fmla="*/ 53975 h 34"/>
                <a:gd name="T18" fmla="*/ 26987 w 31"/>
                <a:gd name="T19" fmla="*/ 53975 h 34"/>
                <a:gd name="T20" fmla="*/ 22225 w 31"/>
                <a:gd name="T21" fmla="*/ 53975 h 34"/>
                <a:gd name="T22" fmla="*/ 17462 w 31"/>
                <a:gd name="T23" fmla="*/ 53975 h 34"/>
                <a:gd name="T24" fmla="*/ 11112 w 31"/>
                <a:gd name="T25" fmla="*/ 47625 h 34"/>
                <a:gd name="T26" fmla="*/ 11112 w 31"/>
                <a:gd name="T27" fmla="*/ 47625 h 34"/>
                <a:gd name="T28" fmla="*/ 6350 w 31"/>
                <a:gd name="T29" fmla="*/ 42863 h 34"/>
                <a:gd name="T30" fmla="*/ 6350 w 31"/>
                <a:gd name="T31" fmla="*/ 42863 h 34"/>
                <a:gd name="T32" fmla="*/ 6350 w 31"/>
                <a:gd name="T33" fmla="*/ 38100 h 34"/>
                <a:gd name="T34" fmla="*/ 0 w 31"/>
                <a:gd name="T35" fmla="*/ 3175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4"/>
                <a:gd name="T56" fmla="*/ 31 w 31"/>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4" extrusionOk="0">
                  <a:moveTo>
                    <a:pt x="0" y="20"/>
                  </a:moveTo>
                  <a:lnTo>
                    <a:pt x="31" y="20"/>
                  </a:lnTo>
                  <a:lnTo>
                    <a:pt x="31" y="24"/>
                  </a:lnTo>
                  <a:lnTo>
                    <a:pt x="31" y="27"/>
                  </a:lnTo>
                  <a:lnTo>
                    <a:pt x="27" y="27"/>
                  </a:lnTo>
                  <a:lnTo>
                    <a:pt x="27" y="30"/>
                  </a:lnTo>
                  <a:lnTo>
                    <a:pt x="24" y="30"/>
                  </a:lnTo>
                  <a:lnTo>
                    <a:pt x="21" y="34"/>
                  </a:lnTo>
                  <a:lnTo>
                    <a:pt x="17" y="34"/>
                  </a:lnTo>
                  <a:lnTo>
                    <a:pt x="14" y="34"/>
                  </a:lnTo>
                  <a:lnTo>
                    <a:pt x="11" y="34"/>
                  </a:lnTo>
                  <a:lnTo>
                    <a:pt x="7" y="30"/>
                  </a:lnTo>
                  <a:lnTo>
                    <a:pt x="4" y="27"/>
                  </a:lnTo>
                  <a:lnTo>
                    <a:pt x="4" y="24"/>
                  </a:lnTo>
                  <a:lnTo>
                    <a:pt x="0"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485" name="Shape 1876"/>
            <p:cNvSpPr>
              <a:spLocks/>
            </p:cNvSpPr>
            <p:nvPr/>
          </p:nvSpPr>
          <p:spPr bwMode="auto">
            <a:xfrm>
              <a:off x="3749675" y="4559300"/>
              <a:ext cx="49212" cy="58736"/>
            </a:xfrm>
            <a:custGeom>
              <a:avLst/>
              <a:gdLst>
                <a:gd name="T0" fmla="*/ 0 w 31"/>
                <a:gd name="T1" fmla="*/ 38099 h 37"/>
                <a:gd name="T2" fmla="*/ 49212 w 31"/>
                <a:gd name="T3" fmla="*/ 38099 h 37"/>
                <a:gd name="T4" fmla="*/ 49212 w 31"/>
                <a:gd name="T5" fmla="*/ 42861 h 37"/>
                <a:gd name="T6" fmla="*/ 49212 w 31"/>
                <a:gd name="T7" fmla="*/ 42861 h 37"/>
                <a:gd name="T8" fmla="*/ 42862 w 31"/>
                <a:gd name="T9" fmla="*/ 47624 h 37"/>
                <a:gd name="T10" fmla="*/ 42862 w 31"/>
                <a:gd name="T11" fmla="*/ 53974 h 37"/>
                <a:gd name="T12" fmla="*/ 38100 w 31"/>
                <a:gd name="T13" fmla="*/ 53974 h 37"/>
                <a:gd name="T14" fmla="*/ 33337 w 31"/>
                <a:gd name="T15" fmla="*/ 58736 h 37"/>
                <a:gd name="T16" fmla="*/ 33337 w 31"/>
                <a:gd name="T17" fmla="*/ 58736 h 37"/>
                <a:gd name="T18" fmla="*/ 26987 w 31"/>
                <a:gd name="T19" fmla="*/ 58736 h 37"/>
                <a:gd name="T20" fmla="*/ 22225 w 31"/>
                <a:gd name="T21" fmla="*/ 58736 h 37"/>
                <a:gd name="T22" fmla="*/ 17462 w 31"/>
                <a:gd name="T23" fmla="*/ 58736 h 37"/>
                <a:gd name="T24" fmla="*/ 11112 w 31"/>
                <a:gd name="T25" fmla="*/ 53974 h 37"/>
                <a:gd name="T26" fmla="*/ 11112 w 31"/>
                <a:gd name="T27" fmla="*/ 53974 h 37"/>
                <a:gd name="T28" fmla="*/ 6350 w 31"/>
                <a:gd name="T29" fmla="*/ 47624 h 37"/>
                <a:gd name="T30" fmla="*/ 6350 w 31"/>
                <a:gd name="T31" fmla="*/ 42861 h 37"/>
                <a:gd name="T32" fmla="*/ 6350 w 31"/>
                <a:gd name="T33" fmla="*/ 42861 h 37"/>
                <a:gd name="T34" fmla="*/ 0 w 31"/>
                <a:gd name="T35" fmla="*/ 38099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0" y="24"/>
                  </a:moveTo>
                  <a:lnTo>
                    <a:pt x="31" y="24"/>
                  </a:lnTo>
                  <a:lnTo>
                    <a:pt x="31" y="27"/>
                  </a:lnTo>
                  <a:lnTo>
                    <a:pt x="27" y="30"/>
                  </a:lnTo>
                  <a:lnTo>
                    <a:pt x="27" y="34"/>
                  </a:lnTo>
                  <a:lnTo>
                    <a:pt x="24" y="34"/>
                  </a:lnTo>
                  <a:lnTo>
                    <a:pt x="21" y="37"/>
                  </a:lnTo>
                  <a:lnTo>
                    <a:pt x="17" y="37"/>
                  </a:lnTo>
                  <a:lnTo>
                    <a:pt x="14" y="37"/>
                  </a:lnTo>
                  <a:lnTo>
                    <a:pt x="11" y="37"/>
                  </a:lnTo>
                  <a:lnTo>
                    <a:pt x="7" y="34"/>
                  </a:lnTo>
                  <a:lnTo>
                    <a:pt x="4" y="30"/>
                  </a:lnTo>
                  <a:lnTo>
                    <a:pt x="4" y="27"/>
                  </a:lnTo>
                  <a:lnTo>
                    <a:pt x="0" y="2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486" name="Shape 1877"/>
            <p:cNvSpPr>
              <a:spLocks/>
            </p:cNvSpPr>
            <p:nvPr/>
          </p:nvSpPr>
          <p:spPr bwMode="auto">
            <a:xfrm>
              <a:off x="3749675" y="4548187"/>
              <a:ext cx="49212" cy="58736"/>
            </a:xfrm>
            <a:custGeom>
              <a:avLst/>
              <a:gdLst>
                <a:gd name="T0" fmla="*/ 0 w 31"/>
                <a:gd name="T1" fmla="*/ 31749 h 37"/>
                <a:gd name="T2" fmla="*/ 49212 w 31"/>
                <a:gd name="T3" fmla="*/ 31749 h 37"/>
                <a:gd name="T4" fmla="*/ 49212 w 31"/>
                <a:gd name="T5" fmla="*/ 38099 h 37"/>
                <a:gd name="T6" fmla="*/ 49212 w 31"/>
                <a:gd name="T7" fmla="*/ 42861 h 37"/>
                <a:gd name="T8" fmla="*/ 42862 w 31"/>
                <a:gd name="T9" fmla="*/ 49211 h 37"/>
                <a:gd name="T10" fmla="*/ 42862 w 31"/>
                <a:gd name="T11" fmla="*/ 49211 h 37"/>
                <a:gd name="T12" fmla="*/ 38100 w 31"/>
                <a:gd name="T13" fmla="*/ 53974 h 37"/>
                <a:gd name="T14" fmla="*/ 33337 w 31"/>
                <a:gd name="T15" fmla="*/ 53974 h 37"/>
                <a:gd name="T16" fmla="*/ 33337 w 31"/>
                <a:gd name="T17" fmla="*/ 58736 h 37"/>
                <a:gd name="T18" fmla="*/ 26987 w 31"/>
                <a:gd name="T19" fmla="*/ 58736 h 37"/>
                <a:gd name="T20" fmla="*/ 22225 w 31"/>
                <a:gd name="T21" fmla="*/ 58736 h 37"/>
                <a:gd name="T22" fmla="*/ 17462 w 31"/>
                <a:gd name="T23" fmla="*/ 53974 h 37"/>
                <a:gd name="T24" fmla="*/ 11112 w 31"/>
                <a:gd name="T25" fmla="*/ 53974 h 37"/>
                <a:gd name="T26" fmla="*/ 11112 w 31"/>
                <a:gd name="T27" fmla="*/ 49211 h 37"/>
                <a:gd name="T28" fmla="*/ 6350 w 31"/>
                <a:gd name="T29" fmla="*/ 49211 h 37"/>
                <a:gd name="T30" fmla="*/ 6350 w 31"/>
                <a:gd name="T31" fmla="*/ 42861 h 37"/>
                <a:gd name="T32" fmla="*/ 6350 w 31"/>
                <a:gd name="T33" fmla="*/ 38099 h 37"/>
                <a:gd name="T34" fmla="*/ 0 w 31"/>
                <a:gd name="T35" fmla="*/ 31749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0" y="20"/>
                  </a:moveTo>
                  <a:lnTo>
                    <a:pt x="31" y="20"/>
                  </a:lnTo>
                  <a:lnTo>
                    <a:pt x="31" y="24"/>
                  </a:lnTo>
                  <a:lnTo>
                    <a:pt x="31" y="27"/>
                  </a:lnTo>
                  <a:lnTo>
                    <a:pt x="27" y="31"/>
                  </a:lnTo>
                  <a:lnTo>
                    <a:pt x="24" y="34"/>
                  </a:lnTo>
                  <a:lnTo>
                    <a:pt x="21" y="34"/>
                  </a:lnTo>
                  <a:lnTo>
                    <a:pt x="21" y="37"/>
                  </a:lnTo>
                  <a:lnTo>
                    <a:pt x="17" y="37"/>
                  </a:lnTo>
                  <a:lnTo>
                    <a:pt x="14" y="37"/>
                  </a:lnTo>
                  <a:lnTo>
                    <a:pt x="11" y="34"/>
                  </a:lnTo>
                  <a:lnTo>
                    <a:pt x="7" y="34"/>
                  </a:lnTo>
                  <a:lnTo>
                    <a:pt x="7" y="31"/>
                  </a:lnTo>
                  <a:lnTo>
                    <a:pt x="4" y="31"/>
                  </a:lnTo>
                  <a:lnTo>
                    <a:pt x="4" y="27"/>
                  </a:lnTo>
                  <a:lnTo>
                    <a:pt x="4" y="24"/>
                  </a:lnTo>
                  <a:lnTo>
                    <a:pt x="0"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487" name="Shape 1878"/>
            <p:cNvSpPr>
              <a:spLocks/>
            </p:cNvSpPr>
            <p:nvPr/>
          </p:nvSpPr>
          <p:spPr bwMode="auto">
            <a:xfrm>
              <a:off x="3749675" y="4538662"/>
              <a:ext cx="49212" cy="58736"/>
            </a:xfrm>
            <a:custGeom>
              <a:avLst/>
              <a:gdLst>
                <a:gd name="T0" fmla="*/ 0 w 31"/>
                <a:gd name="T1" fmla="*/ 31749 h 37"/>
                <a:gd name="T2" fmla="*/ 49212 w 31"/>
                <a:gd name="T3" fmla="*/ 31749 h 37"/>
                <a:gd name="T4" fmla="*/ 49212 w 31"/>
                <a:gd name="T5" fmla="*/ 36512 h 37"/>
                <a:gd name="T6" fmla="*/ 49212 w 31"/>
                <a:gd name="T7" fmla="*/ 41274 h 37"/>
                <a:gd name="T8" fmla="*/ 42862 w 31"/>
                <a:gd name="T9" fmla="*/ 47624 h 37"/>
                <a:gd name="T10" fmla="*/ 42862 w 31"/>
                <a:gd name="T11" fmla="*/ 47624 h 37"/>
                <a:gd name="T12" fmla="*/ 38100 w 31"/>
                <a:gd name="T13" fmla="*/ 52386 h 37"/>
                <a:gd name="T14" fmla="*/ 33337 w 31"/>
                <a:gd name="T15" fmla="*/ 52386 h 37"/>
                <a:gd name="T16" fmla="*/ 33337 w 31"/>
                <a:gd name="T17" fmla="*/ 52386 h 37"/>
                <a:gd name="T18" fmla="*/ 26987 w 31"/>
                <a:gd name="T19" fmla="*/ 58736 h 37"/>
                <a:gd name="T20" fmla="*/ 22225 w 31"/>
                <a:gd name="T21" fmla="*/ 52386 h 37"/>
                <a:gd name="T22" fmla="*/ 17462 w 31"/>
                <a:gd name="T23" fmla="*/ 52386 h 37"/>
                <a:gd name="T24" fmla="*/ 11112 w 31"/>
                <a:gd name="T25" fmla="*/ 52386 h 37"/>
                <a:gd name="T26" fmla="*/ 11112 w 31"/>
                <a:gd name="T27" fmla="*/ 47624 h 37"/>
                <a:gd name="T28" fmla="*/ 6350 w 31"/>
                <a:gd name="T29" fmla="*/ 47624 h 37"/>
                <a:gd name="T30" fmla="*/ 6350 w 31"/>
                <a:gd name="T31" fmla="*/ 41274 h 37"/>
                <a:gd name="T32" fmla="*/ 6350 w 31"/>
                <a:gd name="T33" fmla="*/ 36512 h 37"/>
                <a:gd name="T34" fmla="*/ 0 w 31"/>
                <a:gd name="T35" fmla="*/ 31749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0" y="20"/>
                  </a:moveTo>
                  <a:lnTo>
                    <a:pt x="31" y="20"/>
                  </a:lnTo>
                  <a:lnTo>
                    <a:pt x="31" y="23"/>
                  </a:lnTo>
                  <a:lnTo>
                    <a:pt x="31" y="26"/>
                  </a:lnTo>
                  <a:lnTo>
                    <a:pt x="27" y="30"/>
                  </a:lnTo>
                  <a:lnTo>
                    <a:pt x="24" y="33"/>
                  </a:lnTo>
                  <a:lnTo>
                    <a:pt x="21" y="33"/>
                  </a:lnTo>
                  <a:lnTo>
                    <a:pt x="17" y="37"/>
                  </a:lnTo>
                  <a:lnTo>
                    <a:pt x="14" y="33"/>
                  </a:lnTo>
                  <a:lnTo>
                    <a:pt x="11" y="33"/>
                  </a:lnTo>
                  <a:lnTo>
                    <a:pt x="7" y="33"/>
                  </a:lnTo>
                  <a:lnTo>
                    <a:pt x="7" y="30"/>
                  </a:lnTo>
                  <a:lnTo>
                    <a:pt x="4" y="30"/>
                  </a:lnTo>
                  <a:lnTo>
                    <a:pt x="4" y="26"/>
                  </a:lnTo>
                  <a:lnTo>
                    <a:pt x="4" y="23"/>
                  </a:lnTo>
                  <a:lnTo>
                    <a:pt x="0"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488" name="Shape 1879"/>
            <p:cNvSpPr>
              <a:spLocks/>
            </p:cNvSpPr>
            <p:nvPr/>
          </p:nvSpPr>
          <p:spPr bwMode="auto">
            <a:xfrm>
              <a:off x="3749675" y="4527550"/>
              <a:ext cx="49212" cy="52386"/>
            </a:xfrm>
            <a:custGeom>
              <a:avLst/>
              <a:gdLst>
                <a:gd name="T0" fmla="*/ 0 w 31"/>
                <a:gd name="T1" fmla="*/ 31749 h 33"/>
                <a:gd name="T2" fmla="*/ 49212 w 31"/>
                <a:gd name="T3" fmla="*/ 31749 h 33"/>
                <a:gd name="T4" fmla="*/ 49212 w 31"/>
                <a:gd name="T5" fmla="*/ 36511 h 33"/>
                <a:gd name="T6" fmla="*/ 49212 w 31"/>
                <a:gd name="T7" fmla="*/ 42861 h 33"/>
                <a:gd name="T8" fmla="*/ 42862 w 31"/>
                <a:gd name="T9" fmla="*/ 47624 h 33"/>
                <a:gd name="T10" fmla="*/ 42862 w 31"/>
                <a:gd name="T11" fmla="*/ 47624 h 33"/>
                <a:gd name="T12" fmla="*/ 38100 w 31"/>
                <a:gd name="T13" fmla="*/ 52386 h 33"/>
                <a:gd name="T14" fmla="*/ 33337 w 31"/>
                <a:gd name="T15" fmla="*/ 52386 h 33"/>
                <a:gd name="T16" fmla="*/ 33337 w 31"/>
                <a:gd name="T17" fmla="*/ 52386 h 33"/>
                <a:gd name="T18" fmla="*/ 26987 w 31"/>
                <a:gd name="T19" fmla="*/ 52386 h 33"/>
                <a:gd name="T20" fmla="*/ 22225 w 31"/>
                <a:gd name="T21" fmla="*/ 52386 h 33"/>
                <a:gd name="T22" fmla="*/ 17462 w 31"/>
                <a:gd name="T23" fmla="*/ 52386 h 33"/>
                <a:gd name="T24" fmla="*/ 11112 w 31"/>
                <a:gd name="T25" fmla="*/ 52386 h 33"/>
                <a:gd name="T26" fmla="*/ 11112 w 31"/>
                <a:gd name="T27" fmla="*/ 47624 h 33"/>
                <a:gd name="T28" fmla="*/ 6350 w 31"/>
                <a:gd name="T29" fmla="*/ 47624 h 33"/>
                <a:gd name="T30" fmla="*/ 6350 w 31"/>
                <a:gd name="T31" fmla="*/ 42861 h 33"/>
                <a:gd name="T32" fmla="*/ 6350 w 31"/>
                <a:gd name="T33" fmla="*/ 36511 h 33"/>
                <a:gd name="T34" fmla="*/ 0 w 31"/>
                <a:gd name="T35" fmla="*/ 31749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3"/>
                <a:gd name="T56" fmla="*/ 31 w 31"/>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3" extrusionOk="0">
                  <a:moveTo>
                    <a:pt x="0" y="20"/>
                  </a:moveTo>
                  <a:lnTo>
                    <a:pt x="31" y="20"/>
                  </a:lnTo>
                  <a:lnTo>
                    <a:pt x="31" y="23"/>
                  </a:lnTo>
                  <a:lnTo>
                    <a:pt x="31" y="27"/>
                  </a:lnTo>
                  <a:lnTo>
                    <a:pt x="27" y="30"/>
                  </a:lnTo>
                  <a:lnTo>
                    <a:pt x="24" y="33"/>
                  </a:lnTo>
                  <a:lnTo>
                    <a:pt x="21" y="33"/>
                  </a:lnTo>
                  <a:lnTo>
                    <a:pt x="17" y="33"/>
                  </a:lnTo>
                  <a:lnTo>
                    <a:pt x="14" y="33"/>
                  </a:lnTo>
                  <a:lnTo>
                    <a:pt x="11" y="33"/>
                  </a:lnTo>
                  <a:lnTo>
                    <a:pt x="7" y="33"/>
                  </a:lnTo>
                  <a:lnTo>
                    <a:pt x="7" y="30"/>
                  </a:lnTo>
                  <a:lnTo>
                    <a:pt x="4" y="30"/>
                  </a:lnTo>
                  <a:lnTo>
                    <a:pt x="4" y="27"/>
                  </a:lnTo>
                  <a:lnTo>
                    <a:pt x="4" y="23"/>
                  </a:lnTo>
                  <a:lnTo>
                    <a:pt x="0"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489" name="Shape 1880"/>
            <p:cNvSpPr>
              <a:spLocks/>
            </p:cNvSpPr>
            <p:nvPr/>
          </p:nvSpPr>
          <p:spPr bwMode="auto">
            <a:xfrm>
              <a:off x="3749675" y="4516437"/>
              <a:ext cx="49212" cy="53975"/>
            </a:xfrm>
            <a:custGeom>
              <a:avLst/>
              <a:gdLst>
                <a:gd name="T0" fmla="*/ 0 w 31"/>
                <a:gd name="T1" fmla="*/ 31750 h 34"/>
                <a:gd name="T2" fmla="*/ 49212 w 31"/>
                <a:gd name="T3" fmla="*/ 31750 h 34"/>
                <a:gd name="T4" fmla="*/ 49212 w 31"/>
                <a:gd name="T5" fmla="*/ 38100 h 34"/>
                <a:gd name="T6" fmla="*/ 49212 w 31"/>
                <a:gd name="T7" fmla="*/ 42863 h 34"/>
                <a:gd name="T8" fmla="*/ 42862 w 31"/>
                <a:gd name="T9" fmla="*/ 47625 h 34"/>
                <a:gd name="T10" fmla="*/ 42862 w 31"/>
                <a:gd name="T11" fmla="*/ 47625 h 34"/>
                <a:gd name="T12" fmla="*/ 38100 w 31"/>
                <a:gd name="T13" fmla="*/ 53975 h 34"/>
                <a:gd name="T14" fmla="*/ 33337 w 31"/>
                <a:gd name="T15" fmla="*/ 53975 h 34"/>
                <a:gd name="T16" fmla="*/ 33337 w 31"/>
                <a:gd name="T17" fmla="*/ 53975 h 34"/>
                <a:gd name="T18" fmla="*/ 26987 w 31"/>
                <a:gd name="T19" fmla="*/ 53975 h 34"/>
                <a:gd name="T20" fmla="*/ 22225 w 31"/>
                <a:gd name="T21" fmla="*/ 53975 h 34"/>
                <a:gd name="T22" fmla="*/ 17462 w 31"/>
                <a:gd name="T23" fmla="*/ 53975 h 34"/>
                <a:gd name="T24" fmla="*/ 11112 w 31"/>
                <a:gd name="T25" fmla="*/ 53975 h 34"/>
                <a:gd name="T26" fmla="*/ 11112 w 31"/>
                <a:gd name="T27" fmla="*/ 47625 h 34"/>
                <a:gd name="T28" fmla="*/ 6350 w 31"/>
                <a:gd name="T29" fmla="*/ 47625 h 34"/>
                <a:gd name="T30" fmla="*/ 6350 w 31"/>
                <a:gd name="T31" fmla="*/ 42863 h 34"/>
                <a:gd name="T32" fmla="*/ 6350 w 31"/>
                <a:gd name="T33" fmla="*/ 38100 h 34"/>
                <a:gd name="T34" fmla="*/ 0 w 31"/>
                <a:gd name="T35" fmla="*/ 3175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4"/>
                <a:gd name="T56" fmla="*/ 31 w 31"/>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4" extrusionOk="0">
                  <a:moveTo>
                    <a:pt x="0" y="20"/>
                  </a:moveTo>
                  <a:lnTo>
                    <a:pt x="31" y="20"/>
                  </a:lnTo>
                  <a:lnTo>
                    <a:pt x="31" y="24"/>
                  </a:lnTo>
                  <a:lnTo>
                    <a:pt x="31" y="27"/>
                  </a:lnTo>
                  <a:lnTo>
                    <a:pt x="27" y="30"/>
                  </a:lnTo>
                  <a:lnTo>
                    <a:pt x="24" y="34"/>
                  </a:lnTo>
                  <a:lnTo>
                    <a:pt x="21" y="34"/>
                  </a:lnTo>
                  <a:lnTo>
                    <a:pt x="17" y="34"/>
                  </a:lnTo>
                  <a:lnTo>
                    <a:pt x="14" y="34"/>
                  </a:lnTo>
                  <a:lnTo>
                    <a:pt x="11" y="34"/>
                  </a:lnTo>
                  <a:lnTo>
                    <a:pt x="7" y="34"/>
                  </a:lnTo>
                  <a:lnTo>
                    <a:pt x="7" y="30"/>
                  </a:lnTo>
                  <a:lnTo>
                    <a:pt x="4" y="30"/>
                  </a:lnTo>
                  <a:lnTo>
                    <a:pt x="4" y="27"/>
                  </a:lnTo>
                  <a:lnTo>
                    <a:pt x="4" y="24"/>
                  </a:lnTo>
                  <a:lnTo>
                    <a:pt x="0"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490" name="Shape 1881"/>
            <p:cNvSpPr>
              <a:spLocks/>
            </p:cNvSpPr>
            <p:nvPr/>
          </p:nvSpPr>
          <p:spPr bwMode="auto">
            <a:xfrm>
              <a:off x="3749675" y="4505325"/>
              <a:ext cx="49212" cy="53975"/>
            </a:xfrm>
            <a:custGeom>
              <a:avLst/>
              <a:gdLst>
                <a:gd name="T0" fmla="*/ 0 w 31"/>
                <a:gd name="T1" fmla="*/ 33338 h 34"/>
                <a:gd name="T2" fmla="*/ 49212 w 31"/>
                <a:gd name="T3" fmla="*/ 33338 h 34"/>
                <a:gd name="T4" fmla="*/ 49212 w 31"/>
                <a:gd name="T5" fmla="*/ 38100 h 34"/>
                <a:gd name="T6" fmla="*/ 49212 w 31"/>
                <a:gd name="T7" fmla="*/ 38100 h 34"/>
                <a:gd name="T8" fmla="*/ 42862 w 31"/>
                <a:gd name="T9" fmla="*/ 42863 h 34"/>
                <a:gd name="T10" fmla="*/ 42862 w 31"/>
                <a:gd name="T11" fmla="*/ 49213 h 34"/>
                <a:gd name="T12" fmla="*/ 38100 w 31"/>
                <a:gd name="T13" fmla="*/ 49213 h 34"/>
                <a:gd name="T14" fmla="*/ 33337 w 31"/>
                <a:gd name="T15" fmla="*/ 53975 h 34"/>
                <a:gd name="T16" fmla="*/ 33337 w 31"/>
                <a:gd name="T17" fmla="*/ 53975 h 34"/>
                <a:gd name="T18" fmla="*/ 26987 w 31"/>
                <a:gd name="T19" fmla="*/ 53975 h 34"/>
                <a:gd name="T20" fmla="*/ 22225 w 31"/>
                <a:gd name="T21" fmla="*/ 53975 h 34"/>
                <a:gd name="T22" fmla="*/ 17462 w 31"/>
                <a:gd name="T23" fmla="*/ 53975 h 34"/>
                <a:gd name="T24" fmla="*/ 11112 w 31"/>
                <a:gd name="T25" fmla="*/ 49213 h 34"/>
                <a:gd name="T26" fmla="*/ 11112 w 31"/>
                <a:gd name="T27" fmla="*/ 49213 h 34"/>
                <a:gd name="T28" fmla="*/ 6350 w 31"/>
                <a:gd name="T29" fmla="*/ 42863 h 34"/>
                <a:gd name="T30" fmla="*/ 6350 w 31"/>
                <a:gd name="T31" fmla="*/ 38100 h 34"/>
                <a:gd name="T32" fmla="*/ 6350 w 31"/>
                <a:gd name="T33" fmla="*/ 38100 h 34"/>
                <a:gd name="T34" fmla="*/ 0 w 31"/>
                <a:gd name="T35" fmla="*/ 33338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4"/>
                <a:gd name="T56" fmla="*/ 31 w 31"/>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4" extrusionOk="0">
                  <a:moveTo>
                    <a:pt x="0" y="21"/>
                  </a:moveTo>
                  <a:lnTo>
                    <a:pt x="31" y="21"/>
                  </a:lnTo>
                  <a:lnTo>
                    <a:pt x="31" y="24"/>
                  </a:lnTo>
                  <a:lnTo>
                    <a:pt x="27" y="27"/>
                  </a:lnTo>
                  <a:lnTo>
                    <a:pt x="27" y="31"/>
                  </a:lnTo>
                  <a:lnTo>
                    <a:pt x="24" y="31"/>
                  </a:lnTo>
                  <a:lnTo>
                    <a:pt x="21" y="34"/>
                  </a:lnTo>
                  <a:lnTo>
                    <a:pt x="17" y="34"/>
                  </a:lnTo>
                  <a:lnTo>
                    <a:pt x="14" y="34"/>
                  </a:lnTo>
                  <a:lnTo>
                    <a:pt x="11" y="34"/>
                  </a:lnTo>
                  <a:lnTo>
                    <a:pt x="7" y="31"/>
                  </a:lnTo>
                  <a:lnTo>
                    <a:pt x="4" y="27"/>
                  </a:lnTo>
                  <a:lnTo>
                    <a:pt x="4" y="24"/>
                  </a:lnTo>
                  <a:lnTo>
                    <a:pt x="0" y="21"/>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491" name="Shape 1882"/>
            <p:cNvSpPr>
              <a:spLocks/>
            </p:cNvSpPr>
            <p:nvPr/>
          </p:nvSpPr>
          <p:spPr bwMode="auto">
            <a:xfrm>
              <a:off x="3749675" y="4489450"/>
              <a:ext cx="49212" cy="58736"/>
            </a:xfrm>
            <a:custGeom>
              <a:avLst/>
              <a:gdLst>
                <a:gd name="T0" fmla="*/ 0 w 31"/>
                <a:gd name="T1" fmla="*/ 38099 h 37"/>
                <a:gd name="T2" fmla="*/ 49212 w 31"/>
                <a:gd name="T3" fmla="*/ 38099 h 37"/>
                <a:gd name="T4" fmla="*/ 49212 w 31"/>
                <a:gd name="T5" fmla="*/ 42861 h 37"/>
                <a:gd name="T6" fmla="*/ 49212 w 31"/>
                <a:gd name="T7" fmla="*/ 42861 h 37"/>
                <a:gd name="T8" fmla="*/ 42862 w 31"/>
                <a:gd name="T9" fmla="*/ 49211 h 37"/>
                <a:gd name="T10" fmla="*/ 42862 w 31"/>
                <a:gd name="T11" fmla="*/ 53974 h 37"/>
                <a:gd name="T12" fmla="*/ 38100 w 31"/>
                <a:gd name="T13" fmla="*/ 53974 h 37"/>
                <a:gd name="T14" fmla="*/ 33337 w 31"/>
                <a:gd name="T15" fmla="*/ 58736 h 37"/>
                <a:gd name="T16" fmla="*/ 33337 w 31"/>
                <a:gd name="T17" fmla="*/ 58736 h 37"/>
                <a:gd name="T18" fmla="*/ 26987 w 31"/>
                <a:gd name="T19" fmla="*/ 58736 h 37"/>
                <a:gd name="T20" fmla="*/ 22225 w 31"/>
                <a:gd name="T21" fmla="*/ 58736 h 37"/>
                <a:gd name="T22" fmla="*/ 17462 w 31"/>
                <a:gd name="T23" fmla="*/ 58736 h 37"/>
                <a:gd name="T24" fmla="*/ 11112 w 31"/>
                <a:gd name="T25" fmla="*/ 53974 h 37"/>
                <a:gd name="T26" fmla="*/ 11112 w 31"/>
                <a:gd name="T27" fmla="*/ 53974 h 37"/>
                <a:gd name="T28" fmla="*/ 6350 w 31"/>
                <a:gd name="T29" fmla="*/ 49211 h 37"/>
                <a:gd name="T30" fmla="*/ 6350 w 31"/>
                <a:gd name="T31" fmla="*/ 42861 h 37"/>
                <a:gd name="T32" fmla="*/ 6350 w 31"/>
                <a:gd name="T33" fmla="*/ 42861 h 37"/>
                <a:gd name="T34" fmla="*/ 0 w 31"/>
                <a:gd name="T35" fmla="*/ 38099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0" y="24"/>
                  </a:moveTo>
                  <a:lnTo>
                    <a:pt x="31" y="24"/>
                  </a:lnTo>
                  <a:lnTo>
                    <a:pt x="31" y="27"/>
                  </a:lnTo>
                  <a:lnTo>
                    <a:pt x="27" y="31"/>
                  </a:lnTo>
                  <a:lnTo>
                    <a:pt x="27" y="34"/>
                  </a:lnTo>
                  <a:lnTo>
                    <a:pt x="24" y="34"/>
                  </a:lnTo>
                  <a:lnTo>
                    <a:pt x="21" y="37"/>
                  </a:lnTo>
                  <a:lnTo>
                    <a:pt x="17" y="37"/>
                  </a:lnTo>
                  <a:lnTo>
                    <a:pt x="14" y="37"/>
                  </a:lnTo>
                  <a:lnTo>
                    <a:pt x="11" y="37"/>
                  </a:lnTo>
                  <a:lnTo>
                    <a:pt x="7" y="34"/>
                  </a:lnTo>
                  <a:lnTo>
                    <a:pt x="4" y="31"/>
                  </a:lnTo>
                  <a:lnTo>
                    <a:pt x="4" y="27"/>
                  </a:lnTo>
                  <a:lnTo>
                    <a:pt x="0" y="2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492" name="Shape 1883"/>
            <p:cNvSpPr>
              <a:spLocks/>
            </p:cNvSpPr>
            <p:nvPr/>
          </p:nvSpPr>
          <p:spPr bwMode="auto">
            <a:xfrm>
              <a:off x="3749675" y="4479925"/>
              <a:ext cx="49212" cy="58736"/>
            </a:xfrm>
            <a:custGeom>
              <a:avLst/>
              <a:gdLst>
                <a:gd name="T0" fmla="*/ 0 w 31"/>
                <a:gd name="T1" fmla="*/ 36512 h 37"/>
                <a:gd name="T2" fmla="*/ 49212 w 31"/>
                <a:gd name="T3" fmla="*/ 36512 h 37"/>
                <a:gd name="T4" fmla="*/ 49212 w 31"/>
                <a:gd name="T5" fmla="*/ 36512 h 37"/>
                <a:gd name="T6" fmla="*/ 49212 w 31"/>
                <a:gd name="T7" fmla="*/ 41274 h 37"/>
                <a:gd name="T8" fmla="*/ 42862 w 31"/>
                <a:gd name="T9" fmla="*/ 47624 h 37"/>
                <a:gd name="T10" fmla="*/ 42862 w 31"/>
                <a:gd name="T11" fmla="*/ 52386 h 37"/>
                <a:gd name="T12" fmla="*/ 38100 w 31"/>
                <a:gd name="T13" fmla="*/ 52386 h 37"/>
                <a:gd name="T14" fmla="*/ 33337 w 31"/>
                <a:gd name="T15" fmla="*/ 52386 h 37"/>
                <a:gd name="T16" fmla="*/ 33337 w 31"/>
                <a:gd name="T17" fmla="*/ 58736 h 37"/>
                <a:gd name="T18" fmla="*/ 26987 w 31"/>
                <a:gd name="T19" fmla="*/ 58736 h 37"/>
                <a:gd name="T20" fmla="*/ 22225 w 31"/>
                <a:gd name="T21" fmla="*/ 58736 h 37"/>
                <a:gd name="T22" fmla="*/ 17462 w 31"/>
                <a:gd name="T23" fmla="*/ 52386 h 37"/>
                <a:gd name="T24" fmla="*/ 11112 w 31"/>
                <a:gd name="T25" fmla="*/ 52386 h 37"/>
                <a:gd name="T26" fmla="*/ 11112 w 31"/>
                <a:gd name="T27" fmla="*/ 52386 h 37"/>
                <a:gd name="T28" fmla="*/ 6350 w 31"/>
                <a:gd name="T29" fmla="*/ 47624 h 37"/>
                <a:gd name="T30" fmla="*/ 6350 w 31"/>
                <a:gd name="T31" fmla="*/ 41274 h 37"/>
                <a:gd name="T32" fmla="*/ 6350 w 31"/>
                <a:gd name="T33" fmla="*/ 36512 h 37"/>
                <a:gd name="T34" fmla="*/ 0 w 31"/>
                <a:gd name="T35" fmla="*/ 36512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0" y="23"/>
                  </a:moveTo>
                  <a:lnTo>
                    <a:pt x="31" y="23"/>
                  </a:lnTo>
                  <a:lnTo>
                    <a:pt x="31" y="26"/>
                  </a:lnTo>
                  <a:lnTo>
                    <a:pt x="27" y="30"/>
                  </a:lnTo>
                  <a:lnTo>
                    <a:pt x="27" y="33"/>
                  </a:lnTo>
                  <a:lnTo>
                    <a:pt x="24" y="33"/>
                  </a:lnTo>
                  <a:lnTo>
                    <a:pt x="21" y="33"/>
                  </a:lnTo>
                  <a:lnTo>
                    <a:pt x="21" y="37"/>
                  </a:lnTo>
                  <a:lnTo>
                    <a:pt x="17" y="37"/>
                  </a:lnTo>
                  <a:lnTo>
                    <a:pt x="14" y="37"/>
                  </a:lnTo>
                  <a:lnTo>
                    <a:pt x="11" y="33"/>
                  </a:lnTo>
                  <a:lnTo>
                    <a:pt x="7" y="33"/>
                  </a:lnTo>
                  <a:lnTo>
                    <a:pt x="4" y="30"/>
                  </a:lnTo>
                  <a:lnTo>
                    <a:pt x="4" y="26"/>
                  </a:lnTo>
                  <a:lnTo>
                    <a:pt x="4" y="23"/>
                  </a:lnTo>
                  <a:lnTo>
                    <a:pt x="0" y="2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493" name="Shape 1884"/>
            <p:cNvSpPr>
              <a:spLocks/>
            </p:cNvSpPr>
            <p:nvPr/>
          </p:nvSpPr>
          <p:spPr bwMode="auto">
            <a:xfrm>
              <a:off x="3749675" y="4468812"/>
              <a:ext cx="49212" cy="52386"/>
            </a:xfrm>
            <a:custGeom>
              <a:avLst/>
              <a:gdLst>
                <a:gd name="T0" fmla="*/ 0 w 31"/>
                <a:gd name="T1" fmla="*/ 31749 h 33"/>
                <a:gd name="T2" fmla="*/ 49212 w 31"/>
                <a:gd name="T3" fmla="*/ 31749 h 33"/>
                <a:gd name="T4" fmla="*/ 49212 w 31"/>
                <a:gd name="T5" fmla="*/ 36511 h 33"/>
                <a:gd name="T6" fmla="*/ 49212 w 31"/>
                <a:gd name="T7" fmla="*/ 42861 h 33"/>
                <a:gd name="T8" fmla="*/ 42862 w 31"/>
                <a:gd name="T9" fmla="*/ 47624 h 33"/>
                <a:gd name="T10" fmla="*/ 42862 w 31"/>
                <a:gd name="T11" fmla="*/ 47624 h 33"/>
                <a:gd name="T12" fmla="*/ 38100 w 31"/>
                <a:gd name="T13" fmla="*/ 52386 h 33"/>
                <a:gd name="T14" fmla="*/ 33337 w 31"/>
                <a:gd name="T15" fmla="*/ 52386 h 33"/>
                <a:gd name="T16" fmla="*/ 33337 w 31"/>
                <a:gd name="T17" fmla="*/ 52386 h 33"/>
                <a:gd name="T18" fmla="*/ 26987 w 31"/>
                <a:gd name="T19" fmla="*/ 52386 h 33"/>
                <a:gd name="T20" fmla="*/ 22225 w 31"/>
                <a:gd name="T21" fmla="*/ 52386 h 33"/>
                <a:gd name="T22" fmla="*/ 17462 w 31"/>
                <a:gd name="T23" fmla="*/ 52386 h 33"/>
                <a:gd name="T24" fmla="*/ 11112 w 31"/>
                <a:gd name="T25" fmla="*/ 52386 h 33"/>
                <a:gd name="T26" fmla="*/ 11112 w 31"/>
                <a:gd name="T27" fmla="*/ 47624 h 33"/>
                <a:gd name="T28" fmla="*/ 6350 w 31"/>
                <a:gd name="T29" fmla="*/ 47624 h 33"/>
                <a:gd name="T30" fmla="*/ 6350 w 31"/>
                <a:gd name="T31" fmla="*/ 42861 h 33"/>
                <a:gd name="T32" fmla="*/ 6350 w 31"/>
                <a:gd name="T33" fmla="*/ 36511 h 33"/>
                <a:gd name="T34" fmla="*/ 0 w 31"/>
                <a:gd name="T35" fmla="*/ 31749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3"/>
                <a:gd name="T56" fmla="*/ 31 w 31"/>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3" extrusionOk="0">
                  <a:moveTo>
                    <a:pt x="0" y="20"/>
                  </a:moveTo>
                  <a:lnTo>
                    <a:pt x="31" y="20"/>
                  </a:lnTo>
                  <a:lnTo>
                    <a:pt x="31" y="23"/>
                  </a:lnTo>
                  <a:lnTo>
                    <a:pt x="31" y="27"/>
                  </a:lnTo>
                  <a:lnTo>
                    <a:pt x="27" y="30"/>
                  </a:lnTo>
                  <a:lnTo>
                    <a:pt x="24" y="33"/>
                  </a:lnTo>
                  <a:lnTo>
                    <a:pt x="21" y="33"/>
                  </a:lnTo>
                  <a:lnTo>
                    <a:pt x="17" y="33"/>
                  </a:lnTo>
                  <a:lnTo>
                    <a:pt x="14" y="33"/>
                  </a:lnTo>
                  <a:lnTo>
                    <a:pt x="11" y="33"/>
                  </a:lnTo>
                  <a:lnTo>
                    <a:pt x="7" y="33"/>
                  </a:lnTo>
                  <a:lnTo>
                    <a:pt x="7" y="30"/>
                  </a:lnTo>
                  <a:lnTo>
                    <a:pt x="4" y="30"/>
                  </a:lnTo>
                  <a:lnTo>
                    <a:pt x="4" y="27"/>
                  </a:lnTo>
                  <a:lnTo>
                    <a:pt x="4" y="23"/>
                  </a:lnTo>
                  <a:lnTo>
                    <a:pt x="0"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494" name="Shape 1885"/>
            <p:cNvSpPr>
              <a:spLocks/>
            </p:cNvSpPr>
            <p:nvPr/>
          </p:nvSpPr>
          <p:spPr bwMode="auto">
            <a:xfrm>
              <a:off x="3749675" y="4457700"/>
              <a:ext cx="49212" cy="53975"/>
            </a:xfrm>
            <a:custGeom>
              <a:avLst/>
              <a:gdLst>
                <a:gd name="T0" fmla="*/ 0 w 31"/>
                <a:gd name="T1" fmla="*/ 31750 h 34"/>
                <a:gd name="T2" fmla="*/ 49212 w 31"/>
                <a:gd name="T3" fmla="*/ 31750 h 34"/>
                <a:gd name="T4" fmla="*/ 49212 w 31"/>
                <a:gd name="T5" fmla="*/ 38100 h 34"/>
                <a:gd name="T6" fmla="*/ 49212 w 31"/>
                <a:gd name="T7" fmla="*/ 42863 h 34"/>
                <a:gd name="T8" fmla="*/ 42862 w 31"/>
                <a:gd name="T9" fmla="*/ 42863 h 34"/>
                <a:gd name="T10" fmla="*/ 42862 w 31"/>
                <a:gd name="T11" fmla="*/ 47625 h 34"/>
                <a:gd name="T12" fmla="*/ 38100 w 31"/>
                <a:gd name="T13" fmla="*/ 53975 h 34"/>
                <a:gd name="T14" fmla="*/ 33337 w 31"/>
                <a:gd name="T15" fmla="*/ 53975 h 34"/>
                <a:gd name="T16" fmla="*/ 33337 w 31"/>
                <a:gd name="T17" fmla="*/ 53975 h 34"/>
                <a:gd name="T18" fmla="*/ 26987 w 31"/>
                <a:gd name="T19" fmla="*/ 53975 h 34"/>
                <a:gd name="T20" fmla="*/ 22225 w 31"/>
                <a:gd name="T21" fmla="*/ 53975 h 34"/>
                <a:gd name="T22" fmla="*/ 17462 w 31"/>
                <a:gd name="T23" fmla="*/ 53975 h 34"/>
                <a:gd name="T24" fmla="*/ 11112 w 31"/>
                <a:gd name="T25" fmla="*/ 53975 h 34"/>
                <a:gd name="T26" fmla="*/ 11112 w 31"/>
                <a:gd name="T27" fmla="*/ 47625 h 34"/>
                <a:gd name="T28" fmla="*/ 6350 w 31"/>
                <a:gd name="T29" fmla="*/ 42863 h 34"/>
                <a:gd name="T30" fmla="*/ 6350 w 31"/>
                <a:gd name="T31" fmla="*/ 42863 h 34"/>
                <a:gd name="T32" fmla="*/ 6350 w 31"/>
                <a:gd name="T33" fmla="*/ 38100 h 34"/>
                <a:gd name="T34" fmla="*/ 0 w 31"/>
                <a:gd name="T35" fmla="*/ 3175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4"/>
                <a:gd name="T56" fmla="*/ 31 w 31"/>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4" extrusionOk="0">
                  <a:moveTo>
                    <a:pt x="0" y="20"/>
                  </a:moveTo>
                  <a:lnTo>
                    <a:pt x="31" y="20"/>
                  </a:lnTo>
                  <a:lnTo>
                    <a:pt x="31" y="24"/>
                  </a:lnTo>
                  <a:lnTo>
                    <a:pt x="31" y="27"/>
                  </a:lnTo>
                  <a:lnTo>
                    <a:pt x="27" y="27"/>
                  </a:lnTo>
                  <a:lnTo>
                    <a:pt x="27" y="30"/>
                  </a:lnTo>
                  <a:lnTo>
                    <a:pt x="24" y="34"/>
                  </a:lnTo>
                  <a:lnTo>
                    <a:pt x="21" y="34"/>
                  </a:lnTo>
                  <a:lnTo>
                    <a:pt x="17" y="34"/>
                  </a:lnTo>
                  <a:lnTo>
                    <a:pt x="14" y="34"/>
                  </a:lnTo>
                  <a:lnTo>
                    <a:pt x="11" y="34"/>
                  </a:lnTo>
                  <a:lnTo>
                    <a:pt x="7" y="34"/>
                  </a:lnTo>
                  <a:lnTo>
                    <a:pt x="7" y="30"/>
                  </a:lnTo>
                  <a:lnTo>
                    <a:pt x="4" y="27"/>
                  </a:lnTo>
                  <a:lnTo>
                    <a:pt x="4" y="24"/>
                  </a:lnTo>
                  <a:lnTo>
                    <a:pt x="0"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495" name="Shape 1886"/>
            <p:cNvSpPr>
              <a:spLocks/>
            </p:cNvSpPr>
            <p:nvPr/>
          </p:nvSpPr>
          <p:spPr bwMode="auto">
            <a:xfrm>
              <a:off x="3749675" y="4441825"/>
              <a:ext cx="49212" cy="58736"/>
            </a:xfrm>
            <a:custGeom>
              <a:avLst/>
              <a:gdLst>
                <a:gd name="T0" fmla="*/ 0 w 31"/>
                <a:gd name="T1" fmla="*/ 38099 h 37"/>
                <a:gd name="T2" fmla="*/ 49212 w 31"/>
                <a:gd name="T3" fmla="*/ 38099 h 37"/>
                <a:gd name="T4" fmla="*/ 49212 w 31"/>
                <a:gd name="T5" fmla="*/ 42861 h 37"/>
                <a:gd name="T6" fmla="*/ 49212 w 31"/>
                <a:gd name="T7" fmla="*/ 47624 h 37"/>
                <a:gd name="T8" fmla="*/ 42862 w 31"/>
                <a:gd name="T9" fmla="*/ 47624 h 37"/>
                <a:gd name="T10" fmla="*/ 42862 w 31"/>
                <a:gd name="T11" fmla="*/ 53974 h 37"/>
                <a:gd name="T12" fmla="*/ 38100 w 31"/>
                <a:gd name="T13" fmla="*/ 53974 h 37"/>
                <a:gd name="T14" fmla="*/ 33337 w 31"/>
                <a:gd name="T15" fmla="*/ 58736 h 37"/>
                <a:gd name="T16" fmla="*/ 33337 w 31"/>
                <a:gd name="T17" fmla="*/ 58736 h 37"/>
                <a:gd name="T18" fmla="*/ 26987 w 31"/>
                <a:gd name="T19" fmla="*/ 58736 h 37"/>
                <a:gd name="T20" fmla="*/ 22225 w 31"/>
                <a:gd name="T21" fmla="*/ 58736 h 37"/>
                <a:gd name="T22" fmla="*/ 17462 w 31"/>
                <a:gd name="T23" fmla="*/ 58736 h 37"/>
                <a:gd name="T24" fmla="*/ 11112 w 31"/>
                <a:gd name="T25" fmla="*/ 53974 h 37"/>
                <a:gd name="T26" fmla="*/ 11112 w 31"/>
                <a:gd name="T27" fmla="*/ 53974 h 37"/>
                <a:gd name="T28" fmla="*/ 6350 w 31"/>
                <a:gd name="T29" fmla="*/ 47624 h 37"/>
                <a:gd name="T30" fmla="*/ 6350 w 31"/>
                <a:gd name="T31" fmla="*/ 47624 h 37"/>
                <a:gd name="T32" fmla="*/ 6350 w 31"/>
                <a:gd name="T33" fmla="*/ 42861 h 37"/>
                <a:gd name="T34" fmla="*/ 0 w 31"/>
                <a:gd name="T35" fmla="*/ 38099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0" y="24"/>
                  </a:moveTo>
                  <a:lnTo>
                    <a:pt x="31" y="24"/>
                  </a:lnTo>
                  <a:lnTo>
                    <a:pt x="31" y="27"/>
                  </a:lnTo>
                  <a:lnTo>
                    <a:pt x="31" y="30"/>
                  </a:lnTo>
                  <a:lnTo>
                    <a:pt x="27" y="30"/>
                  </a:lnTo>
                  <a:lnTo>
                    <a:pt x="27" y="34"/>
                  </a:lnTo>
                  <a:lnTo>
                    <a:pt x="24" y="34"/>
                  </a:lnTo>
                  <a:lnTo>
                    <a:pt x="21" y="37"/>
                  </a:lnTo>
                  <a:lnTo>
                    <a:pt x="17" y="37"/>
                  </a:lnTo>
                  <a:lnTo>
                    <a:pt x="14" y="37"/>
                  </a:lnTo>
                  <a:lnTo>
                    <a:pt x="11" y="37"/>
                  </a:lnTo>
                  <a:lnTo>
                    <a:pt x="7" y="34"/>
                  </a:lnTo>
                  <a:lnTo>
                    <a:pt x="4" y="30"/>
                  </a:lnTo>
                  <a:lnTo>
                    <a:pt x="4" y="27"/>
                  </a:lnTo>
                  <a:lnTo>
                    <a:pt x="0" y="2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496" name="Shape 1887"/>
            <p:cNvSpPr>
              <a:spLocks/>
            </p:cNvSpPr>
            <p:nvPr/>
          </p:nvSpPr>
          <p:spPr bwMode="auto">
            <a:xfrm>
              <a:off x="3749675" y="4430712"/>
              <a:ext cx="49212" cy="58736"/>
            </a:xfrm>
            <a:custGeom>
              <a:avLst/>
              <a:gdLst>
                <a:gd name="T0" fmla="*/ 0 w 31"/>
                <a:gd name="T1" fmla="*/ 38099 h 37"/>
                <a:gd name="T2" fmla="*/ 49212 w 31"/>
                <a:gd name="T3" fmla="*/ 38099 h 37"/>
                <a:gd name="T4" fmla="*/ 49212 w 31"/>
                <a:gd name="T5" fmla="*/ 38099 h 37"/>
                <a:gd name="T6" fmla="*/ 49212 w 31"/>
                <a:gd name="T7" fmla="*/ 42861 h 37"/>
                <a:gd name="T8" fmla="*/ 42862 w 31"/>
                <a:gd name="T9" fmla="*/ 49211 h 37"/>
                <a:gd name="T10" fmla="*/ 42862 w 31"/>
                <a:gd name="T11" fmla="*/ 53974 h 37"/>
                <a:gd name="T12" fmla="*/ 38100 w 31"/>
                <a:gd name="T13" fmla="*/ 53974 h 37"/>
                <a:gd name="T14" fmla="*/ 33337 w 31"/>
                <a:gd name="T15" fmla="*/ 53974 h 37"/>
                <a:gd name="T16" fmla="*/ 33337 w 31"/>
                <a:gd name="T17" fmla="*/ 58736 h 37"/>
                <a:gd name="T18" fmla="*/ 26987 w 31"/>
                <a:gd name="T19" fmla="*/ 58736 h 37"/>
                <a:gd name="T20" fmla="*/ 22225 w 31"/>
                <a:gd name="T21" fmla="*/ 58736 h 37"/>
                <a:gd name="T22" fmla="*/ 17462 w 31"/>
                <a:gd name="T23" fmla="*/ 53974 h 37"/>
                <a:gd name="T24" fmla="*/ 11112 w 31"/>
                <a:gd name="T25" fmla="*/ 53974 h 37"/>
                <a:gd name="T26" fmla="*/ 11112 w 31"/>
                <a:gd name="T27" fmla="*/ 53974 h 37"/>
                <a:gd name="T28" fmla="*/ 6350 w 31"/>
                <a:gd name="T29" fmla="*/ 49211 h 37"/>
                <a:gd name="T30" fmla="*/ 6350 w 31"/>
                <a:gd name="T31" fmla="*/ 42861 h 37"/>
                <a:gd name="T32" fmla="*/ 6350 w 31"/>
                <a:gd name="T33" fmla="*/ 38099 h 37"/>
                <a:gd name="T34" fmla="*/ 0 w 31"/>
                <a:gd name="T35" fmla="*/ 38099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0" y="24"/>
                  </a:moveTo>
                  <a:lnTo>
                    <a:pt x="31" y="24"/>
                  </a:lnTo>
                  <a:lnTo>
                    <a:pt x="31" y="27"/>
                  </a:lnTo>
                  <a:lnTo>
                    <a:pt x="27" y="31"/>
                  </a:lnTo>
                  <a:lnTo>
                    <a:pt x="27" y="34"/>
                  </a:lnTo>
                  <a:lnTo>
                    <a:pt x="24" y="34"/>
                  </a:lnTo>
                  <a:lnTo>
                    <a:pt x="21" y="34"/>
                  </a:lnTo>
                  <a:lnTo>
                    <a:pt x="21" y="37"/>
                  </a:lnTo>
                  <a:lnTo>
                    <a:pt x="17" y="37"/>
                  </a:lnTo>
                  <a:lnTo>
                    <a:pt x="14" y="37"/>
                  </a:lnTo>
                  <a:lnTo>
                    <a:pt x="11" y="34"/>
                  </a:lnTo>
                  <a:lnTo>
                    <a:pt x="7" y="34"/>
                  </a:lnTo>
                  <a:lnTo>
                    <a:pt x="4" y="31"/>
                  </a:lnTo>
                  <a:lnTo>
                    <a:pt x="4" y="27"/>
                  </a:lnTo>
                  <a:lnTo>
                    <a:pt x="4" y="24"/>
                  </a:lnTo>
                  <a:lnTo>
                    <a:pt x="0" y="2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497" name="Shape 1888"/>
            <p:cNvSpPr>
              <a:spLocks/>
            </p:cNvSpPr>
            <p:nvPr/>
          </p:nvSpPr>
          <p:spPr bwMode="auto">
            <a:xfrm>
              <a:off x="3749675" y="4421187"/>
              <a:ext cx="49212" cy="58736"/>
            </a:xfrm>
            <a:custGeom>
              <a:avLst/>
              <a:gdLst>
                <a:gd name="T0" fmla="*/ 0 w 31"/>
                <a:gd name="T1" fmla="*/ 36512 h 37"/>
                <a:gd name="T2" fmla="*/ 49212 w 31"/>
                <a:gd name="T3" fmla="*/ 36512 h 37"/>
                <a:gd name="T4" fmla="*/ 49212 w 31"/>
                <a:gd name="T5" fmla="*/ 36512 h 37"/>
                <a:gd name="T6" fmla="*/ 49212 w 31"/>
                <a:gd name="T7" fmla="*/ 41274 h 37"/>
                <a:gd name="T8" fmla="*/ 42862 w 31"/>
                <a:gd name="T9" fmla="*/ 47624 h 37"/>
                <a:gd name="T10" fmla="*/ 42862 w 31"/>
                <a:gd name="T11" fmla="*/ 47624 h 37"/>
                <a:gd name="T12" fmla="*/ 38100 w 31"/>
                <a:gd name="T13" fmla="*/ 52386 h 37"/>
                <a:gd name="T14" fmla="*/ 33337 w 31"/>
                <a:gd name="T15" fmla="*/ 52386 h 37"/>
                <a:gd name="T16" fmla="*/ 33337 w 31"/>
                <a:gd name="T17" fmla="*/ 58736 h 37"/>
                <a:gd name="T18" fmla="*/ 26987 w 31"/>
                <a:gd name="T19" fmla="*/ 58736 h 37"/>
                <a:gd name="T20" fmla="*/ 22225 w 31"/>
                <a:gd name="T21" fmla="*/ 58736 h 37"/>
                <a:gd name="T22" fmla="*/ 17462 w 31"/>
                <a:gd name="T23" fmla="*/ 52386 h 37"/>
                <a:gd name="T24" fmla="*/ 11112 w 31"/>
                <a:gd name="T25" fmla="*/ 52386 h 37"/>
                <a:gd name="T26" fmla="*/ 11112 w 31"/>
                <a:gd name="T27" fmla="*/ 47624 h 37"/>
                <a:gd name="T28" fmla="*/ 6350 w 31"/>
                <a:gd name="T29" fmla="*/ 47624 h 37"/>
                <a:gd name="T30" fmla="*/ 6350 w 31"/>
                <a:gd name="T31" fmla="*/ 41274 h 37"/>
                <a:gd name="T32" fmla="*/ 6350 w 31"/>
                <a:gd name="T33" fmla="*/ 36512 h 37"/>
                <a:gd name="T34" fmla="*/ 0 w 31"/>
                <a:gd name="T35" fmla="*/ 36512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0" y="23"/>
                  </a:moveTo>
                  <a:lnTo>
                    <a:pt x="31" y="23"/>
                  </a:lnTo>
                  <a:lnTo>
                    <a:pt x="31" y="26"/>
                  </a:lnTo>
                  <a:lnTo>
                    <a:pt x="27" y="30"/>
                  </a:lnTo>
                  <a:lnTo>
                    <a:pt x="24" y="33"/>
                  </a:lnTo>
                  <a:lnTo>
                    <a:pt x="21" y="33"/>
                  </a:lnTo>
                  <a:lnTo>
                    <a:pt x="21" y="37"/>
                  </a:lnTo>
                  <a:lnTo>
                    <a:pt x="17" y="37"/>
                  </a:lnTo>
                  <a:lnTo>
                    <a:pt x="14" y="37"/>
                  </a:lnTo>
                  <a:lnTo>
                    <a:pt x="11" y="33"/>
                  </a:lnTo>
                  <a:lnTo>
                    <a:pt x="7" y="33"/>
                  </a:lnTo>
                  <a:lnTo>
                    <a:pt x="7" y="30"/>
                  </a:lnTo>
                  <a:lnTo>
                    <a:pt x="4" y="30"/>
                  </a:lnTo>
                  <a:lnTo>
                    <a:pt x="4" y="26"/>
                  </a:lnTo>
                  <a:lnTo>
                    <a:pt x="4" y="23"/>
                  </a:lnTo>
                  <a:lnTo>
                    <a:pt x="0" y="2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498" name="Shape 1889"/>
            <p:cNvSpPr>
              <a:spLocks/>
            </p:cNvSpPr>
            <p:nvPr/>
          </p:nvSpPr>
          <p:spPr bwMode="auto">
            <a:xfrm>
              <a:off x="3749675" y="4410075"/>
              <a:ext cx="49212" cy="58736"/>
            </a:xfrm>
            <a:custGeom>
              <a:avLst/>
              <a:gdLst>
                <a:gd name="T0" fmla="*/ 0 w 31"/>
                <a:gd name="T1" fmla="*/ 31749 h 37"/>
                <a:gd name="T2" fmla="*/ 49212 w 31"/>
                <a:gd name="T3" fmla="*/ 31749 h 37"/>
                <a:gd name="T4" fmla="*/ 49212 w 31"/>
                <a:gd name="T5" fmla="*/ 36512 h 37"/>
                <a:gd name="T6" fmla="*/ 49212 w 31"/>
                <a:gd name="T7" fmla="*/ 42861 h 37"/>
                <a:gd name="T8" fmla="*/ 42862 w 31"/>
                <a:gd name="T9" fmla="*/ 47624 h 37"/>
                <a:gd name="T10" fmla="*/ 42862 w 31"/>
                <a:gd name="T11" fmla="*/ 47624 h 37"/>
                <a:gd name="T12" fmla="*/ 38100 w 31"/>
                <a:gd name="T13" fmla="*/ 52386 h 37"/>
                <a:gd name="T14" fmla="*/ 33337 w 31"/>
                <a:gd name="T15" fmla="*/ 52386 h 37"/>
                <a:gd name="T16" fmla="*/ 33337 w 31"/>
                <a:gd name="T17" fmla="*/ 58736 h 37"/>
                <a:gd name="T18" fmla="*/ 26987 w 31"/>
                <a:gd name="T19" fmla="*/ 58736 h 37"/>
                <a:gd name="T20" fmla="*/ 22225 w 31"/>
                <a:gd name="T21" fmla="*/ 58736 h 37"/>
                <a:gd name="T22" fmla="*/ 17462 w 31"/>
                <a:gd name="T23" fmla="*/ 52386 h 37"/>
                <a:gd name="T24" fmla="*/ 11112 w 31"/>
                <a:gd name="T25" fmla="*/ 52386 h 37"/>
                <a:gd name="T26" fmla="*/ 11112 w 31"/>
                <a:gd name="T27" fmla="*/ 47624 h 37"/>
                <a:gd name="T28" fmla="*/ 6350 w 31"/>
                <a:gd name="T29" fmla="*/ 47624 h 37"/>
                <a:gd name="T30" fmla="*/ 6350 w 31"/>
                <a:gd name="T31" fmla="*/ 42861 h 37"/>
                <a:gd name="T32" fmla="*/ 6350 w 31"/>
                <a:gd name="T33" fmla="*/ 36512 h 37"/>
                <a:gd name="T34" fmla="*/ 0 w 31"/>
                <a:gd name="T35" fmla="*/ 31749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0" y="20"/>
                  </a:moveTo>
                  <a:lnTo>
                    <a:pt x="31" y="20"/>
                  </a:lnTo>
                  <a:lnTo>
                    <a:pt x="31" y="23"/>
                  </a:lnTo>
                  <a:lnTo>
                    <a:pt x="31" y="27"/>
                  </a:lnTo>
                  <a:lnTo>
                    <a:pt x="27" y="30"/>
                  </a:lnTo>
                  <a:lnTo>
                    <a:pt x="24" y="33"/>
                  </a:lnTo>
                  <a:lnTo>
                    <a:pt x="21" y="33"/>
                  </a:lnTo>
                  <a:lnTo>
                    <a:pt x="21" y="37"/>
                  </a:lnTo>
                  <a:lnTo>
                    <a:pt x="17" y="37"/>
                  </a:lnTo>
                  <a:lnTo>
                    <a:pt x="14" y="37"/>
                  </a:lnTo>
                  <a:lnTo>
                    <a:pt x="11" y="33"/>
                  </a:lnTo>
                  <a:lnTo>
                    <a:pt x="7" y="33"/>
                  </a:lnTo>
                  <a:lnTo>
                    <a:pt x="7" y="30"/>
                  </a:lnTo>
                  <a:lnTo>
                    <a:pt x="4" y="30"/>
                  </a:lnTo>
                  <a:lnTo>
                    <a:pt x="4" y="27"/>
                  </a:lnTo>
                  <a:lnTo>
                    <a:pt x="4" y="23"/>
                  </a:lnTo>
                  <a:lnTo>
                    <a:pt x="0"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499" name="Shape 1890"/>
            <p:cNvSpPr>
              <a:spLocks/>
            </p:cNvSpPr>
            <p:nvPr/>
          </p:nvSpPr>
          <p:spPr bwMode="auto">
            <a:xfrm>
              <a:off x="3749675" y="4398962"/>
              <a:ext cx="49212" cy="53975"/>
            </a:xfrm>
            <a:custGeom>
              <a:avLst/>
              <a:gdLst>
                <a:gd name="T0" fmla="*/ 0 w 31"/>
                <a:gd name="T1" fmla="*/ 31750 h 34"/>
                <a:gd name="T2" fmla="*/ 49212 w 31"/>
                <a:gd name="T3" fmla="*/ 31750 h 34"/>
                <a:gd name="T4" fmla="*/ 49212 w 31"/>
                <a:gd name="T5" fmla="*/ 38100 h 34"/>
                <a:gd name="T6" fmla="*/ 49212 w 31"/>
                <a:gd name="T7" fmla="*/ 42863 h 34"/>
                <a:gd name="T8" fmla="*/ 42862 w 31"/>
                <a:gd name="T9" fmla="*/ 47625 h 34"/>
                <a:gd name="T10" fmla="*/ 42862 w 31"/>
                <a:gd name="T11" fmla="*/ 47625 h 34"/>
                <a:gd name="T12" fmla="*/ 38100 w 31"/>
                <a:gd name="T13" fmla="*/ 53975 h 34"/>
                <a:gd name="T14" fmla="*/ 33337 w 31"/>
                <a:gd name="T15" fmla="*/ 53975 h 34"/>
                <a:gd name="T16" fmla="*/ 33337 w 31"/>
                <a:gd name="T17" fmla="*/ 53975 h 34"/>
                <a:gd name="T18" fmla="*/ 26987 w 31"/>
                <a:gd name="T19" fmla="*/ 53975 h 34"/>
                <a:gd name="T20" fmla="*/ 22225 w 31"/>
                <a:gd name="T21" fmla="*/ 53975 h 34"/>
                <a:gd name="T22" fmla="*/ 17462 w 31"/>
                <a:gd name="T23" fmla="*/ 53975 h 34"/>
                <a:gd name="T24" fmla="*/ 11112 w 31"/>
                <a:gd name="T25" fmla="*/ 53975 h 34"/>
                <a:gd name="T26" fmla="*/ 11112 w 31"/>
                <a:gd name="T27" fmla="*/ 47625 h 34"/>
                <a:gd name="T28" fmla="*/ 6350 w 31"/>
                <a:gd name="T29" fmla="*/ 47625 h 34"/>
                <a:gd name="T30" fmla="*/ 6350 w 31"/>
                <a:gd name="T31" fmla="*/ 42863 h 34"/>
                <a:gd name="T32" fmla="*/ 6350 w 31"/>
                <a:gd name="T33" fmla="*/ 38100 h 34"/>
                <a:gd name="T34" fmla="*/ 0 w 31"/>
                <a:gd name="T35" fmla="*/ 3175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4"/>
                <a:gd name="T56" fmla="*/ 31 w 31"/>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4" extrusionOk="0">
                  <a:moveTo>
                    <a:pt x="0" y="20"/>
                  </a:moveTo>
                  <a:lnTo>
                    <a:pt x="31" y="20"/>
                  </a:lnTo>
                  <a:lnTo>
                    <a:pt x="31" y="24"/>
                  </a:lnTo>
                  <a:lnTo>
                    <a:pt x="31" y="27"/>
                  </a:lnTo>
                  <a:lnTo>
                    <a:pt x="27" y="30"/>
                  </a:lnTo>
                  <a:lnTo>
                    <a:pt x="24" y="34"/>
                  </a:lnTo>
                  <a:lnTo>
                    <a:pt x="21" y="34"/>
                  </a:lnTo>
                  <a:lnTo>
                    <a:pt x="17" y="34"/>
                  </a:lnTo>
                  <a:lnTo>
                    <a:pt x="14" y="34"/>
                  </a:lnTo>
                  <a:lnTo>
                    <a:pt x="11" y="34"/>
                  </a:lnTo>
                  <a:lnTo>
                    <a:pt x="7" y="34"/>
                  </a:lnTo>
                  <a:lnTo>
                    <a:pt x="7" y="30"/>
                  </a:lnTo>
                  <a:lnTo>
                    <a:pt x="4" y="30"/>
                  </a:lnTo>
                  <a:lnTo>
                    <a:pt x="4" y="27"/>
                  </a:lnTo>
                  <a:lnTo>
                    <a:pt x="4" y="24"/>
                  </a:lnTo>
                  <a:lnTo>
                    <a:pt x="0"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00" name="Shape 1891"/>
            <p:cNvSpPr>
              <a:spLocks/>
            </p:cNvSpPr>
            <p:nvPr/>
          </p:nvSpPr>
          <p:spPr bwMode="auto">
            <a:xfrm>
              <a:off x="3749675" y="4387850"/>
              <a:ext cx="49212" cy="53975"/>
            </a:xfrm>
            <a:custGeom>
              <a:avLst/>
              <a:gdLst>
                <a:gd name="T0" fmla="*/ 0 w 31"/>
                <a:gd name="T1" fmla="*/ 33338 h 34"/>
                <a:gd name="T2" fmla="*/ 49212 w 31"/>
                <a:gd name="T3" fmla="*/ 33338 h 34"/>
                <a:gd name="T4" fmla="*/ 49212 w 31"/>
                <a:gd name="T5" fmla="*/ 38100 h 34"/>
                <a:gd name="T6" fmla="*/ 49212 w 31"/>
                <a:gd name="T7" fmla="*/ 42863 h 34"/>
                <a:gd name="T8" fmla="*/ 42862 w 31"/>
                <a:gd name="T9" fmla="*/ 42863 h 34"/>
                <a:gd name="T10" fmla="*/ 42862 w 31"/>
                <a:gd name="T11" fmla="*/ 49213 h 34"/>
                <a:gd name="T12" fmla="*/ 38100 w 31"/>
                <a:gd name="T13" fmla="*/ 49213 h 34"/>
                <a:gd name="T14" fmla="*/ 33337 w 31"/>
                <a:gd name="T15" fmla="*/ 53975 h 34"/>
                <a:gd name="T16" fmla="*/ 33337 w 31"/>
                <a:gd name="T17" fmla="*/ 53975 h 34"/>
                <a:gd name="T18" fmla="*/ 26987 w 31"/>
                <a:gd name="T19" fmla="*/ 53975 h 34"/>
                <a:gd name="T20" fmla="*/ 22225 w 31"/>
                <a:gd name="T21" fmla="*/ 53975 h 34"/>
                <a:gd name="T22" fmla="*/ 17462 w 31"/>
                <a:gd name="T23" fmla="*/ 53975 h 34"/>
                <a:gd name="T24" fmla="*/ 11112 w 31"/>
                <a:gd name="T25" fmla="*/ 49213 h 34"/>
                <a:gd name="T26" fmla="*/ 11112 w 31"/>
                <a:gd name="T27" fmla="*/ 49213 h 34"/>
                <a:gd name="T28" fmla="*/ 6350 w 31"/>
                <a:gd name="T29" fmla="*/ 42863 h 34"/>
                <a:gd name="T30" fmla="*/ 6350 w 31"/>
                <a:gd name="T31" fmla="*/ 42863 h 34"/>
                <a:gd name="T32" fmla="*/ 6350 w 31"/>
                <a:gd name="T33" fmla="*/ 38100 h 34"/>
                <a:gd name="T34" fmla="*/ 0 w 31"/>
                <a:gd name="T35" fmla="*/ 33338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4"/>
                <a:gd name="T56" fmla="*/ 31 w 31"/>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4" extrusionOk="0">
                  <a:moveTo>
                    <a:pt x="0" y="21"/>
                  </a:moveTo>
                  <a:lnTo>
                    <a:pt x="31" y="21"/>
                  </a:lnTo>
                  <a:lnTo>
                    <a:pt x="31" y="24"/>
                  </a:lnTo>
                  <a:lnTo>
                    <a:pt x="31" y="27"/>
                  </a:lnTo>
                  <a:lnTo>
                    <a:pt x="27" y="27"/>
                  </a:lnTo>
                  <a:lnTo>
                    <a:pt x="27" y="31"/>
                  </a:lnTo>
                  <a:lnTo>
                    <a:pt x="24" y="31"/>
                  </a:lnTo>
                  <a:lnTo>
                    <a:pt x="21" y="34"/>
                  </a:lnTo>
                  <a:lnTo>
                    <a:pt x="17" y="34"/>
                  </a:lnTo>
                  <a:lnTo>
                    <a:pt x="14" y="34"/>
                  </a:lnTo>
                  <a:lnTo>
                    <a:pt x="11" y="34"/>
                  </a:lnTo>
                  <a:lnTo>
                    <a:pt x="7" y="31"/>
                  </a:lnTo>
                  <a:lnTo>
                    <a:pt x="4" y="27"/>
                  </a:lnTo>
                  <a:lnTo>
                    <a:pt x="4" y="24"/>
                  </a:lnTo>
                  <a:lnTo>
                    <a:pt x="0" y="21"/>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01" name="Shape 1892"/>
            <p:cNvSpPr>
              <a:spLocks/>
            </p:cNvSpPr>
            <p:nvPr/>
          </p:nvSpPr>
          <p:spPr bwMode="auto">
            <a:xfrm>
              <a:off x="3749675" y="4378325"/>
              <a:ext cx="49212" cy="52386"/>
            </a:xfrm>
            <a:custGeom>
              <a:avLst/>
              <a:gdLst>
                <a:gd name="T0" fmla="*/ 0 w 31"/>
                <a:gd name="T1" fmla="*/ 31749 h 33"/>
                <a:gd name="T2" fmla="*/ 49212 w 31"/>
                <a:gd name="T3" fmla="*/ 31749 h 33"/>
                <a:gd name="T4" fmla="*/ 49212 w 31"/>
                <a:gd name="T5" fmla="*/ 36511 h 33"/>
                <a:gd name="T6" fmla="*/ 49212 w 31"/>
                <a:gd name="T7" fmla="*/ 36511 h 33"/>
                <a:gd name="T8" fmla="*/ 42862 w 31"/>
                <a:gd name="T9" fmla="*/ 42861 h 33"/>
                <a:gd name="T10" fmla="*/ 42862 w 31"/>
                <a:gd name="T11" fmla="*/ 47624 h 33"/>
                <a:gd name="T12" fmla="*/ 38100 w 31"/>
                <a:gd name="T13" fmla="*/ 47624 h 33"/>
                <a:gd name="T14" fmla="*/ 33337 w 31"/>
                <a:gd name="T15" fmla="*/ 52386 h 33"/>
                <a:gd name="T16" fmla="*/ 33337 w 31"/>
                <a:gd name="T17" fmla="*/ 52386 h 33"/>
                <a:gd name="T18" fmla="*/ 26987 w 31"/>
                <a:gd name="T19" fmla="*/ 52386 h 33"/>
                <a:gd name="T20" fmla="*/ 22225 w 31"/>
                <a:gd name="T21" fmla="*/ 52386 h 33"/>
                <a:gd name="T22" fmla="*/ 17462 w 31"/>
                <a:gd name="T23" fmla="*/ 52386 h 33"/>
                <a:gd name="T24" fmla="*/ 11112 w 31"/>
                <a:gd name="T25" fmla="*/ 47624 h 33"/>
                <a:gd name="T26" fmla="*/ 11112 w 31"/>
                <a:gd name="T27" fmla="*/ 47624 h 33"/>
                <a:gd name="T28" fmla="*/ 6350 w 31"/>
                <a:gd name="T29" fmla="*/ 42861 h 33"/>
                <a:gd name="T30" fmla="*/ 6350 w 31"/>
                <a:gd name="T31" fmla="*/ 36511 h 33"/>
                <a:gd name="T32" fmla="*/ 6350 w 31"/>
                <a:gd name="T33" fmla="*/ 36511 h 33"/>
                <a:gd name="T34" fmla="*/ 0 w 31"/>
                <a:gd name="T35" fmla="*/ 31749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3"/>
                <a:gd name="T56" fmla="*/ 31 w 31"/>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3" extrusionOk="0">
                  <a:moveTo>
                    <a:pt x="0" y="20"/>
                  </a:moveTo>
                  <a:lnTo>
                    <a:pt x="31" y="20"/>
                  </a:lnTo>
                  <a:lnTo>
                    <a:pt x="31" y="23"/>
                  </a:lnTo>
                  <a:lnTo>
                    <a:pt x="27" y="27"/>
                  </a:lnTo>
                  <a:lnTo>
                    <a:pt x="27" y="30"/>
                  </a:lnTo>
                  <a:lnTo>
                    <a:pt x="24" y="30"/>
                  </a:lnTo>
                  <a:lnTo>
                    <a:pt x="21" y="33"/>
                  </a:lnTo>
                  <a:lnTo>
                    <a:pt x="17" y="33"/>
                  </a:lnTo>
                  <a:lnTo>
                    <a:pt x="14" y="33"/>
                  </a:lnTo>
                  <a:lnTo>
                    <a:pt x="11" y="33"/>
                  </a:lnTo>
                  <a:lnTo>
                    <a:pt x="7" y="30"/>
                  </a:lnTo>
                  <a:lnTo>
                    <a:pt x="4" y="27"/>
                  </a:lnTo>
                  <a:lnTo>
                    <a:pt x="4" y="23"/>
                  </a:lnTo>
                  <a:lnTo>
                    <a:pt x="0"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02" name="Shape 1893"/>
            <p:cNvSpPr>
              <a:spLocks/>
            </p:cNvSpPr>
            <p:nvPr/>
          </p:nvSpPr>
          <p:spPr bwMode="auto">
            <a:xfrm>
              <a:off x="3749675" y="4360862"/>
              <a:ext cx="49212" cy="60325"/>
            </a:xfrm>
            <a:custGeom>
              <a:avLst/>
              <a:gdLst>
                <a:gd name="T0" fmla="*/ 0 w 31"/>
                <a:gd name="T1" fmla="*/ 38100 h 38"/>
                <a:gd name="T2" fmla="*/ 49212 w 31"/>
                <a:gd name="T3" fmla="*/ 38100 h 38"/>
                <a:gd name="T4" fmla="*/ 49212 w 31"/>
                <a:gd name="T5" fmla="*/ 42863 h 38"/>
                <a:gd name="T6" fmla="*/ 49212 w 31"/>
                <a:gd name="T7" fmla="*/ 42863 h 38"/>
                <a:gd name="T8" fmla="*/ 42862 w 31"/>
                <a:gd name="T9" fmla="*/ 49213 h 38"/>
                <a:gd name="T10" fmla="*/ 42862 w 31"/>
                <a:gd name="T11" fmla="*/ 53975 h 38"/>
                <a:gd name="T12" fmla="*/ 38100 w 31"/>
                <a:gd name="T13" fmla="*/ 53975 h 38"/>
                <a:gd name="T14" fmla="*/ 33337 w 31"/>
                <a:gd name="T15" fmla="*/ 60325 h 38"/>
                <a:gd name="T16" fmla="*/ 33337 w 31"/>
                <a:gd name="T17" fmla="*/ 60325 h 38"/>
                <a:gd name="T18" fmla="*/ 26987 w 31"/>
                <a:gd name="T19" fmla="*/ 60325 h 38"/>
                <a:gd name="T20" fmla="*/ 22225 w 31"/>
                <a:gd name="T21" fmla="*/ 60325 h 38"/>
                <a:gd name="T22" fmla="*/ 17462 w 31"/>
                <a:gd name="T23" fmla="*/ 60325 h 38"/>
                <a:gd name="T24" fmla="*/ 11112 w 31"/>
                <a:gd name="T25" fmla="*/ 53975 h 38"/>
                <a:gd name="T26" fmla="*/ 11112 w 31"/>
                <a:gd name="T27" fmla="*/ 53975 h 38"/>
                <a:gd name="T28" fmla="*/ 6350 w 31"/>
                <a:gd name="T29" fmla="*/ 49213 h 38"/>
                <a:gd name="T30" fmla="*/ 6350 w 31"/>
                <a:gd name="T31" fmla="*/ 42863 h 38"/>
                <a:gd name="T32" fmla="*/ 6350 w 31"/>
                <a:gd name="T33" fmla="*/ 42863 h 38"/>
                <a:gd name="T34" fmla="*/ 0 w 31"/>
                <a:gd name="T35" fmla="*/ 38100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8"/>
                <a:gd name="T56" fmla="*/ 31 w 31"/>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8" extrusionOk="0">
                  <a:moveTo>
                    <a:pt x="0" y="24"/>
                  </a:moveTo>
                  <a:lnTo>
                    <a:pt x="31" y="24"/>
                  </a:lnTo>
                  <a:lnTo>
                    <a:pt x="31" y="27"/>
                  </a:lnTo>
                  <a:lnTo>
                    <a:pt x="27" y="31"/>
                  </a:lnTo>
                  <a:lnTo>
                    <a:pt x="27" y="34"/>
                  </a:lnTo>
                  <a:lnTo>
                    <a:pt x="24" y="34"/>
                  </a:lnTo>
                  <a:lnTo>
                    <a:pt x="21" y="38"/>
                  </a:lnTo>
                  <a:lnTo>
                    <a:pt x="17" y="38"/>
                  </a:lnTo>
                  <a:lnTo>
                    <a:pt x="14" y="38"/>
                  </a:lnTo>
                  <a:lnTo>
                    <a:pt x="11" y="38"/>
                  </a:lnTo>
                  <a:lnTo>
                    <a:pt x="7" y="34"/>
                  </a:lnTo>
                  <a:lnTo>
                    <a:pt x="4" y="31"/>
                  </a:lnTo>
                  <a:lnTo>
                    <a:pt x="4" y="27"/>
                  </a:lnTo>
                  <a:lnTo>
                    <a:pt x="0" y="2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03" name="Shape 1894"/>
            <p:cNvSpPr>
              <a:spLocks/>
            </p:cNvSpPr>
            <p:nvPr/>
          </p:nvSpPr>
          <p:spPr bwMode="auto">
            <a:xfrm>
              <a:off x="3749675" y="4351337"/>
              <a:ext cx="49212" cy="58736"/>
            </a:xfrm>
            <a:custGeom>
              <a:avLst/>
              <a:gdLst>
                <a:gd name="T0" fmla="*/ 0 w 31"/>
                <a:gd name="T1" fmla="*/ 31749 h 37"/>
                <a:gd name="T2" fmla="*/ 49212 w 31"/>
                <a:gd name="T3" fmla="*/ 31749 h 37"/>
                <a:gd name="T4" fmla="*/ 49212 w 31"/>
                <a:gd name="T5" fmla="*/ 36512 h 37"/>
                <a:gd name="T6" fmla="*/ 49212 w 31"/>
                <a:gd name="T7" fmla="*/ 42861 h 37"/>
                <a:gd name="T8" fmla="*/ 42862 w 31"/>
                <a:gd name="T9" fmla="*/ 47624 h 37"/>
                <a:gd name="T10" fmla="*/ 42862 w 31"/>
                <a:gd name="T11" fmla="*/ 47624 h 37"/>
                <a:gd name="T12" fmla="*/ 38100 w 31"/>
                <a:gd name="T13" fmla="*/ 52386 h 37"/>
                <a:gd name="T14" fmla="*/ 33337 w 31"/>
                <a:gd name="T15" fmla="*/ 52386 h 37"/>
                <a:gd name="T16" fmla="*/ 33337 w 31"/>
                <a:gd name="T17" fmla="*/ 52386 h 37"/>
                <a:gd name="T18" fmla="*/ 26987 w 31"/>
                <a:gd name="T19" fmla="*/ 58736 h 37"/>
                <a:gd name="T20" fmla="*/ 22225 w 31"/>
                <a:gd name="T21" fmla="*/ 52386 h 37"/>
                <a:gd name="T22" fmla="*/ 17462 w 31"/>
                <a:gd name="T23" fmla="*/ 52386 h 37"/>
                <a:gd name="T24" fmla="*/ 11112 w 31"/>
                <a:gd name="T25" fmla="*/ 52386 h 37"/>
                <a:gd name="T26" fmla="*/ 11112 w 31"/>
                <a:gd name="T27" fmla="*/ 47624 h 37"/>
                <a:gd name="T28" fmla="*/ 6350 w 31"/>
                <a:gd name="T29" fmla="*/ 47624 h 37"/>
                <a:gd name="T30" fmla="*/ 6350 w 31"/>
                <a:gd name="T31" fmla="*/ 42861 h 37"/>
                <a:gd name="T32" fmla="*/ 6350 w 31"/>
                <a:gd name="T33" fmla="*/ 36512 h 37"/>
                <a:gd name="T34" fmla="*/ 0 w 31"/>
                <a:gd name="T35" fmla="*/ 31749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0" y="20"/>
                  </a:moveTo>
                  <a:lnTo>
                    <a:pt x="31" y="20"/>
                  </a:lnTo>
                  <a:lnTo>
                    <a:pt x="31" y="23"/>
                  </a:lnTo>
                  <a:lnTo>
                    <a:pt x="31" y="27"/>
                  </a:lnTo>
                  <a:lnTo>
                    <a:pt x="27" y="30"/>
                  </a:lnTo>
                  <a:lnTo>
                    <a:pt x="24" y="33"/>
                  </a:lnTo>
                  <a:lnTo>
                    <a:pt x="21" y="33"/>
                  </a:lnTo>
                  <a:lnTo>
                    <a:pt x="17" y="37"/>
                  </a:lnTo>
                  <a:lnTo>
                    <a:pt x="14" y="33"/>
                  </a:lnTo>
                  <a:lnTo>
                    <a:pt x="11" y="33"/>
                  </a:lnTo>
                  <a:lnTo>
                    <a:pt x="7" y="33"/>
                  </a:lnTo>
                  <a:lnTo>
                    <a:pt x="7" y="30"/>
                  </a:lnTo>
                  <a:lnTo>
                    <a:pt x="4" y="30"/>
                  </a:lnTo>
                  <a:lnTo>
                    <a:pt x="4" y="27"/>
                  </a:lnTo>
                  <a:lnTo>
                    <a:pt x="4" y="23"/>
                  </a:lnTo>
                  <a:lnTo>
                    <a:pt x="0"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04" name="Shape 1895"/>
            <p:cNvSpPr>
              <a:spLocks/>
            </p:cNvSpPr>
            <p:nvPr/>
          </p:nvSpPr>
          <p:spPr bwMode="auto">
            <a:xfrm>
              <a:off x="3749675" y="4340225"/>
              <a:ext cx="49212" cy="53975"/>
            </a:xfrm>
            <a:custGeom>
              <a:avLst/>
              <a:gdLst>
                <a:gd name="T0" fmla="*/ 0 w 31"/>
                <a:gd name="T1" fmla="*/ 31750 h 34"/>
                <a:gd name="T2" fmla="*/ 49212 w 31"/>
                <a:gd name="T3" fmla="*/ 31750 h 34"/>
                <a:gd name="T4" fmla="*/ 49212 w 31"/>
                <a:gd name="T5" fmla="*/ 38100 h 34"/>
                <a:gd name="T6" fmla="*/ 49212 w 31"/>
                <a:gd name="T7" fmla="*/ 42863 h 34"/>
                <a:gd name="T8" fmla="*/ 42862 w 31"/>
                <a:gd name="T9" fmla="*/ 47625 h 34"/>
                <a:gd name="T10" fmla="*/ 42862 w 31"/>
                <a:gd name="T11" fmla="*/ 47625 h 34"/>
                <a:gd name="T12" fmla="*/ 38100 w 31"/>
                <a:gd name="T13" fmla="*/ 53975 h 34"/>
                <a:gd name="T14" fmla="*/ 33337 w 31"/>
                <a:gd name="T15" fmla="*/ 53975 h 34"/>
                <a:gd name="T16" fmla="*/ 33337 w 31"/>
                <a:gd name="T17" fmla="*/ 53975 h 34"/>
                <a:gd name="T18" fmla="*/ 26987 w 31"/>
                <a:gd name="T19" fmla="*/ 53975 h 34"/>
                <a:gd name="T20" fmla="*/ 22225 w 31"/>
                <a:gd name="T21" fmla="*/ 53975 h 34"/>
                <a:gd name="T22" fmla="*/ 17462 w 31"/>
                <a:gd name="T23" fmla="*/ 53975 h 34"/>
                <a:gd name="T24" fmla="*/ 11112 w 31"/>
                <a:gd name="T25" fmla="*/ 53975 h 34"/>
                <a:gd name="T26" fmla="*/ 11112 w 31"/>
                <a:gd name="T27" fmla="*/ 47625 h 34"/>
                <a:gd name="T28" fmla="*/ 6350 w 31"/>
                <a:gd name="T29" fmla="*/ 47625 h 34"/>
                <a:gd name="T30" fmla="*/ 6350 w 31"/>
                <a:gd name="T31" fmla="*/ 42863 h 34"/>
                <a:gd name="T32" fmla="*/ 6350 w 31"/>
                <a:gd name="T33" fmla="*/ 38100 h 34"/>
                <a:gd name="T34" fmla="*/ 0 w 31"/>
                <a:gd name="T35" fmla="*/ 3175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4"/>
                <a:gd name="T56" fmla="*/ 31 w 31"/>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4" extrusionOk="0">
                  <a:moveTo>
                    <a:pt x="0" y="20"/>
                  </a:moveTo>
                  <a:lnTo>
                    <a:pt x="31" y="20"/>
                  </a:lnTo>
                  <a:lnTo>
                    <a:pt x="31" y="24"/>
                  </a:lnTo>
                  <a:lnTo>
                    <a:pt x="31" y="27"/>
                  </a:lnTo>
                  <a:lnTo>
                    <a:pt x="27" y="30"/>
                  </a:lnTo>
                  <a:lnTo>
                    <a:pt x="24" y="34"/>
                  </a:lnTo>
                  <a:lnTo>
                    <a:pt x="21" y="34"/>
                  </a:lnTo>
                  <a:lnTo>
                    <a:pt x="17" y="34"/>
                  </a:lnTo>
                  <a:lnTo>
                    <a:pt x="14" y="34"/>
                  </a:lnTo>
                  <a:lnTo>
                    <a:pt x="11" y="34"/>
                  </a:lnTo>
                  <a:lnTo>
                    <a:pt x="7" y="34"/>
                  </a:lnTo>
                  <a:lnTo>
                    <a:pt x="7" y="30"/>
                  </a:lnTo>
                  <a:lnTo>
                    <a:pt x="4" y="30"/>
                  </a:lnTo>
                  <a:lnTo>
                    <a:pt x="4" y="27"/>
                  </a:lnTo>
                  <a:lnTo>
                    <a:pt x="4" y="24"/>
                  </a:lnTo>
                  <a:lnTo>
                    <a:pt x="0"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05" name="Shape 1896"/>
            <p:cNvSpPr>
              <a:spLocks/>
            </p:cNvSpPr>
            <p:nvPr/>
          </p:nvSpPr>
          <p:spPr bwMode="auto">
            <a:xfrm>
              <a:off x="3749675" y="4329112"/>
              <a:ext cx="49212" cy="53975"/>
            </a:xfrm>
            <a:custGeom>
              <a:avLst/>
              <a:gdLst>
                <a:gd name="T0" fmla="*/ 0 w 31"/>
                <a:gd name="T1" fmla="*/ 31750 h 34"/>
                <a:gd name="T2" fmla="*/ 49212 w 31"/>
                <a:gd name="T3" fmla="*/ 31750 h 34"/>
                <a:gd name="T4" fmla="*/ 49212 w 31"/>
                <a:gd name="T5" fmla="*/ 38100 h 34"/>
                <a:gd name="T6" fmla="*/ 49212 w 31"/>
                <a:gd name="T7" fmla="*/ 42863 h 34"/>
                <a:gd name="T8" fmla="*/ 42862 w 31"/>
                <a:gd name="T9" fmla="*/ 42863 h 34"/>
                <a:gd name="T10" fmla="*/ 42862 w 31"/>
                <a:gd name="T11" fmla="*/ 49213 h 34"/>
                <a:gd name="T12" fmla="*/ 38100 w 31"/>
                <a:gd name="T13" fmla="*/ 53975 h 34"/>
                <a:gd name="T14" fmla="*/ 33337 w 31"/>
                <a:gd name="T15" fmla="*/ 53975 h 34"/>
                <a:gd name="T16" fmla="*/ 33337 w 31"/>
                <a:gd name="T17" fmla="*/ 53975 h 34"/>
                <a:gd name="T18" fmla="*/ 26987 w 31"/>
                <a:gd name="T19" fmla="*/ 53975 h 34"/>
                <a:gd name="T20" fmla="*/ 22225 w 31"/>
                <a:gd name="T21" fmla="*/ 53975 h 34"/>
                <a:gd name="T22" fmla="*/ 17462 w 31"/>
                <a:gd name="T23" fmla="*/ 53975 h 34"/>
                <a:gd name="T24" fmla="*/ 11112 w 31"/>
                <a:gd name="T25" fmla="*/ 53975 h 34"/>
                <a:gd name="T26" fmla="*/ 11112 w 31"/>
                <a:gd name="T27" fmla="*/ 49213 h 34"/>
                <a:gd name="T28" fmla="*/ 6350 w 31"/>
                <a:gd name="T29" fmla="*/ 42863 h 34"/>
                <a:gd name="T30" fmla="*/ 6350 w 31"/>
                <a:gd name="T31" fmla="*/ 42863 h 34"/>
                <a:gd name="T32" fmla="*/ 6350 w 31"/>
                <a:gd name="T33" fmla="*/ 38100 h 34"/>
                <a:gd name="T34" fmla="*/ 0 w 31"/>
                <a:gd name="T35" fmla="*/ 3175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4"/>
                <a:gd name="T56" fmla="*/ 31 w 31"/>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4" extrusionOk="0">
                  <a:moveTo>
                    <a:pt x="0" y="20"/>
                  </a:moveTo>
                  <a:lnTo>
                    <a:pt x="31" y="20"/>
                  </a:lnTo>
                  <a:lnTo>
                    <a:pt x="31" y="24"/>
                  </a:lnTo>
                  <a:lnTo>
                    <a:pt x="31" y="27"/>
                  </a:lnTo>
                  <a:lnTo>
                    <a:pt x="27" y="27"/>
                  </a:lnTo>
                  <a:lnTo>
                    <a:pt x="27" y="31"/>
                  </a:lnTo>
                  <a:lnTo>
                    <a:pt x="24" y="34"/>
                  </a:lnTo>
                  <a:lnTo>
                    <a:pt x="21" y="34"/>
                  </a:lnTo>
                  <a:lnTo>
                    <a:pt x="17" y="34"/>
                  </a:lnTo>
                  <a:lnTo>
                    <a:pt x="14" y="34"/>
                  </a:lnTo>
                  <a:lnTo>
                    <a:pt x="11" y="34"/>
                  </a:lnTo>
                  <a:lnTo>
                    <a:pt x="7" y="34"/>
                  </a:lnTo>
                  <a:lnTo>
                    <a:pt x="7" y="31"/>
                  </a:lnTo>
                  <a:lnTo>
                    <a:pt x="4" y="27"/>
                  </a:lnTo>
                  <a:lnTo>
                    <a:pt x="4" y="24"/>
                  </a:lnTo>
                  <a:lnTo>
                    <a:pt x="0"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06" name="Shape 1897"/>
            <p:cNvSpPr>
              <a:spLocks/>
            </p:cNvSpPr>
            <p:nvPr/>
          </p:nvSpPr>
          <p:spPr bwMode="auto">
            <a:xfrm>
              <a:off x="3749675" y="4319587"/>
              <a:ext cx="49212" cy="52386"/>
            </a:xfrm>
            <a:custGeom>
              <a:avLst/>
              <a:gdLst>
                <a:gd name="T0" fmla="*/ 0 w 31"/>
                <a:gd name="T1" fmla="*/ 31749 h 33"/>
                <a:gd name="T2" fmla="*/ 49212 w 31"/>
                <a:gd name="T3" fmla="*/ 31749 h 33"/>
                <a:gd name="T4" fmla="*/ 49212 w 31"/>
                <a:gd name="T5" fmla="*/ 36511 h 33"/>
                <a:gd name="T6" fmla="*/ 49212 w 31"/>
                <a:gd name="T7" fmla="*/ 41274 h 33"/>
                <a:gd name="T8" fmla="*/ 42862 w 31"/>
                <a:gd name="T9" fmla="*/ 41274 h 33"/>
                <a:gd name="T10" fmla="*/ 42862 w 31"/>
                <a:gd name="T11" fmla="*/ 47624 h 33"/>
                <a:gd name="T12" fmla="*/ 38100 w 31"/>
                <a:gd name="T13" fmla="*/ 52386 h 33"/>
                <a:gd name="T14" fmla="*/ 33337 w 31"/>
                <a:gd name="T15" fmla="*/ 52386 h 33"/>
                <a:gd name="T16" fmla="*/ 33337 w 31"/>
                <a:gd name="T17" fmla="*/ 52386 h 33"/>
                <a:gd name="T18" fmla="*/ 26987 w 31"/>
                <a:gd name="T19" fmla="*/ 52386 h 33"/>
                <a:gd name="T20" fmla="*/ 22225 w 31"/>
                <a:gd name="T21" fmla="*/ 52386 h 33"/>
                <a:gd name="T22" fmla="*/ 17462 w 31"/>
                <a:gd name="T23" fmla="*/ 52386 h 33"/>
                <a:gd name="T24" fmla="*/ 11112 w 31"/>
                <a:gd name="T25" fmla="*/ 52386 h 33"/>
                <a:gd name="T26" fmla="*/ 11112 w 31"/>
                <a:gd name="T27" fmla="*/ 47624 h 33"/>
                <a:gd name="T28" fmla="*/ 6350 w 31"/>
                <a:gd name="T29" fmla="*/ 41274 h 33"/>
                <a:gd name="T30" fmla="*/ 6350 w 31"/>
                <a:gd name="T31" fmla="*/ 41274 h 33"/>
                <a:gd name="T32" fmla="*/ 6350 w 31"/>
                <a:gd name="T33" fmla="*/ 36511 h 33"/>
                <a:gd name="T34" fmla="*/ 0 w 31"/>
                <a:gd name="T35" fmla="*/ 31749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3"/>
                <a:gd name="T56" fmla="*/ 31 w 31"/>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3" extrusionOk="0">
                  <a:moveTo>
                    <a:pt x="0" y="20"/>
                  </a:moveTo>
                  <a:lnTo>
                    <a:pt x="31" y="20"/>
                  </a:lnTo>
                  <a:lnTo>
                    <a:pt x="31" y="23"/>
                  </a:lnTo>
                  <a:lnTo>
                    <a:pt x="31" y="26"/>
                  </a:lnTo>
                  <a:lnTo>
                    <a:pt x="27" y="26"/>
                  </a:lnTo>
                  <a:lnTo>
                    <a:pt x="27" y="30"/>
                  </a:lnTo>
                  <a:lnTo>
                    <a:pt x="24" y="33"/>
                  </a:lnTo>
                  <a:lnTo>
                    <a:pt x="21" y="33"/>
                  </a:lnTo>
                  <a:lnTo>
                    <a:pt x="17" y="33"/>
                  </a:lnTo>
                  <a:lnTo>
                    <a:pt x="14" y="33"/>
                  </a:lnTo>
                  <a:lnTo>
                    <a:pt x="11" y="33"/>
                  </a:lnTo>
                  <a:lnTo>
                    <a:pt x="7" y="33"/>
                  </a:lnTo>
                  <a:lnTo>
                    <a:pt x="7" y="30"/>
                  </a:lnTo>
                  <a:lnTo>
                    <a:pt x="4" y="26"/>
                  </a:lnTo>
                  <a:lnTo>
                    <a:pt x="4" y="23"/>
                  </a:lnTo>
                  <a:lnTo>
                    <a:pt x="0"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07" name="Shape 1898"/>
            <p:cNvSpPr>
              <a:spLocks/>
            </p:cNvSpPr>
            <p:nvPr/>
          </p:nvSpPr>
          <p:spPr bwMode="auto">
            <a:xfrm>
              <a:off x="3749675" y="4302125"/>
              <a:ext cx="49212" cy="58736"/>
            </a:xfrm>
            <a:custGeom>
              <a:avLst/>
              <a:gdLst>
                <a:gd name="T0" fmla="*/ 0 w 31"/>
                <a:gd name="T1" fmla="*/ 38099 h 37"/>
                <a:gd name="T2" fmla="*/ 49212 w 31"/>
                <a:gd name="T3" fmla="*/ 38099 h 37"/>
                <a:gd name="T4" fmla="*/ 49212 w 31"/>
                <a:gd name="T5" fmla="*/ 42861 h 37"/>
                <a:gd name="T6" fmla="*/ 49212 w 31"/>
                <a:gd name="T7" fmla="*/ 42861 h 37"/>
                <a:gd name="T8" fmla="*/ 42862 w 31"/>
                <a:gd name="T9" fmla="*/ 49211 h 37"/>
                <a:gd name="T10" fmla="*/ 42862 w 31"/>
                <a:gd name="T11" fmla="*/ 53974 h 37"/>
                <a:gd name="T12" fmla="*/ 38100 w 31"/>
                <a:gd name="T13" fmla="*/ 53974 h 37"/>
                <a:gd name="T14" fmla="*/ 33337 w 31"/>
                <a:gd name="T15" fmla="*/ 58736 h 37"/>
                <a:gd name="T16" fmla="*/ 33337 w 31"/>
                <a:gd name="T17" fmla="*/ 58736 h 37"/>
                <a:gd name="T18" fmla="*/ 26987 w 31"/>
                <a:gd name="T19" fmla="*/ 58736 h 37"/>
                <a:gd name="T20" fmla="*/ 22225 w 31"/>
                <a:gd name="T21" fmla="*/ 58736 h 37"/>
                <a:gd name="T22" fmla="*/ 17462 w 31"/>
                <a:gd name="T23" fmla="*/ 58736 h 37"/>
                <a:gd name="T24" fmla="*/ 11112 w 31"/>
                <a:gd name="T25" fmla="*/ 53974 h 37"/>
                <a:gd name="T26" fmla="*/ 11112 w 31"/>
                <a:gd name="T27" fmla="*/ 53974 h 37"/>
                <a:gd name="T28" fmla="*/ 6350 w 31"/>
                <a:gd name="T29" fmla="*/ 49211 h 37"/>
                <a:gd name="T30" fmla="*/ 6350 w 31"/>
                <a:gd name="T31" fmla="*/ 42861 h 37"/>
                <a:gd name="T32" fmla="*/ 6350 w 31"/>
                <a:gd name="T33" fmla="*/ 42861 h 37"/>
                <a:gd name="T34" fmla="*/ 0 w 31"/>
                <a:gd name="T35" fmla="*/ 38099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0" y="24"/>
                  </a:moveTo>
                  <a:lnTo>
                    <a:pt x="31" y="24"/>
                  </a:lnTo>
                  <a:lnTo>
                    <a:pt x="31" y="27"/>
                  </a:lnTo>
                  <a:lnTo>
                    <a:pt x="27" y="31"/>
                  </a:lnTo>
                  <a:lnTo>
                    <a:pt x="27" y="34"/>
                  </a:lnTo>
                  <a:lnTo>
                    <a:pt x="24" y="34"/>
                  </a:lnTo>
                  <a:lnTo>
                    <a:pt x="21" y="37"/>
                  </a:lnTo>
                  <a:lnTo>
                    <a:pt x="17" y="37"/>
                  </a:lnTo>
                  <a:lnTo>
                    <a:pt x="14" y="37"/>
                  </a:lnTo>
                  <a:lnTo>
                    <a:pt x="11" y="37"/>
                  </a:lnTo>
                  <a:lnTo>
                    <a:pt x="7" y="34"/>
                  </a:lnTo>
                  <a:lnTo>
                    <a:pt x="4" y="31"/>
                  </a:lnTo>
                  <a:lnTo>
                    <a:pt x="4" y="27"/>
                  </a:lnTo>
                  <a:lnTo>
                    <a:pt x="0" y="2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08" name="Shape 1899"/>
            <p:cNvSpPr>
              <a:spLocks/>
            </p:cNvSpPr>
            <p:nvPr/>
          </p:nvSpPr>
          <p:spPr bwMode="auto">
            <a:xfrm>
              <a:off x="3749675" y="4292600"/>
              <a:ext cx="49212" cy="58736"/>
            </a:xfrm>
            <a:custGeom>
              <a:avLst/>
              <a:gdLst>
                <a:gd name="T0" fmla="*/ 0 w 31"/>
                <a:gd name="T1" fmla="*/ 36512 h 37"/>
                <a:gd name="T2" fmla="*/ 49212 w 31"/>
                <a:gd name="T3" fmla="*/ 36512 h 37"/>
                <a:gd name="T4" fmla="*/ 49212 w 31"/>
                <a:gd name="T5" fmla="*/ 36512 h 37"/>
                <a:gd name="T6" fmla="*/ 49212 w 31"/>
                <a:gd name="T7" fmla="*/ 42861 h 37"/>
                <a:gd name="T8" fmla="*/ 42862 w 31"/>
                <a:gd name="T9" fmla="*/ 47624 h 37"/>
                <a:gd name="T10" fmla="*/ 42862 w 31"/>
                <a:gd name="T11" fmla="*/ 52386 h 37"/>
                <a:gd name="T12" fmla="*/ 38100 w 31"/>
                <a:gd name="T13" fmla="*/ 52386 h 37"/>
                <a:gd name="T14" fmla="*/ 33337 w 31"/>
                <a:gd name="T15" fmla="*/ 52386 h 37"/>
                <a:gd name="T16" fmla="*/ 33337 w 31"/>
                <a:gd name="T17" fmla="*/ 58736 h 37"/>
                <a:gd name="T18" fmla="*/ 26987 w 31"/>
                <a:gd name="T19" fmla="*/ 58736 h 37"/>
                <a:gd name="T20" fmla="*/ 22225 w 31"/>
                <a:gd name="T21" fmla="*/ 58736 h 37"/>
                <a:gd name="T22" fmla="*/ 17462 w 31"/>
                <a:gd name="T23" fmla="*/ 52386 h 37"/>
                <a:gd name="T24" fmla="*/ 11112 w 31"/>
                <a:gd name="T25" fmla="*/ 52386 h 37"/>
                <a:gd name="T26" fmla="*/ 11112 w 31"/>
                <a:gd name="T27" fmla="*/ 52386 h 37"/>
                <a:gd name="T28" fmla="*/ 6350 w 31"/>
                <a:gd name="T29" fmla="*/ 47624 h 37"/>
                <a:gd name="T30" fmla="*/ 6350 w 31"/>
                <a:gd name="T31" fmla="*/ 42861 h 37"/>
                <a:gd name="T32" fmla="*/ 6350 w 31"/>
                <a:gd name="T33" fmla="*/ 36512 h 37"/>
                <a:gd name="T34" fmla="*/ 0 w 31"/>
                <a:gd name="T35" fmla="*/ 36512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0" y="23"/>
                  </a:moveTo>
                  <a:lnTo>
                    <a:pt x="31" y="23"/>
                  </a:lnTo>
                  <a:lnTo>
                    <a:pt x="31" y="27"/>
                  </a:lnTo>
                  <a:lnTo>
                    <a:pt x="27" y="30"/>
                  </a:lnTo>
                  <a:lnTo>
                    <a:pt x="27" y="33"/>
                  </a:lnTo>
                  <a:lnTo>
                    <a:pt x="24" y="33"/>
                  </a:lnTo>
                  <a:lnTo>
                    <a:pt x="21" y="33"/>
                  </a:lnTo>
                  <a:lnTo>
                    <a:pt x="21" y="37"/>
                  </a:lnTo>
                  <a:lnTo>
                    <a:pt x="17" y="37"/>
                  </a:lnTo>
                  <a:lnTo>
                    <a:pt x="14" y="37"/>
                  </a:lnTo>
                  <a:lnTo>
                    <a:pt x="11" y="33"/>
                  </a:lnTo>
                  <a:lnTo>
                    <a:pt x="7" y="33"/>
                  </a:lnTo>
                  <a:lnTo>
                    <a:pt x="4" y="30"/>
                  </a:lnTo>
                  <a:lnTo>
                    <a:pt x="4" y="27"/>
                  </a:lnTo>
                  <a:lnTo>
                    <a:pt x="4" y="23"/>
                  </a:lnTo>
                  <a:lnTo>
                    <a:pt x="0" y="2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09" name="Shape 1900"/>
            <p:cNvSpPr>
              <a:spLocks/>
            </p:cNvSpPr>
            <p:nvPr/>
          </p:nvSpPr>
          <p:spPr bwMode="auto">
            <a:xfrm>
              <a:off x="3749675" y="4281487"/>
              <a:ext cx="49212" cy="58736"/>
            </a:xfrm>
            <a:custGeom>
              <a:avLst/>
              <a:gdLst>
                <a:gd name="T0" fmla="*/ 0 w 31"/>
                <a:gd name="T1" fmla="*/ 31749 h 37"/>
                <a:gd name="T2" fmla="*/ 49212 w 31"/>
                <a:gd name="T3" fmla="*/ 31749 h 37"/>
                <a:gd name="T4" fmla="*/ 49212 w 31"/>
                <a:gd name="T5" fmla="*/ 38099 h 37"/>
                <a:gd name="T6" fmla="*/ 49212 w 31"/>
                <a:gd name="T7" fmla="*/ 42861 h 37"/>
                <a:gd name="T8" fmla="*/ 42862 w 31"/>
                <a:gd name="T9" fmla="*/ 47624 h 37"/>
                <a:gd name="T10" fmla="*/ 42862 w 31"/>
                <a:gd name="T11" fmla="*/ 47624 h 37"/>
                <a:gd name="T12" fmla="*/ 38100 w 31"/>
                <a:gd name="T13" fmla="*/ 53974 h 37"/>
                <a:gd name="T14" fmla="*/ 33337 w 31"/>
                <a:gd name="T15" fmla="*/ 53974 h 37"/>
                <a:gd name="T16" fmla="*/ 33337 w 31"/>
                <a:gd name="T17" fmla="*/ 58736 h 37"/>
                <a:gd name="T18" fmla="*/ 26987 w 31"/>
                <a:gd name="T19" fmla="*/ 58736 h 37"/>
                <a:gd name="T20" fmla="*/ 22225 w 31"/>
                <a:gd name="T21" fmla="*/ 58736 h 37"/>
                <a:gd name="T22" fmla="*/ 17462 w 31"/>
                <a:gd name="T23" fmla="*/ 53974 h 37"/>
                <a:gd name="T24" fmla="*/ 11112 w 31"/>
                <a:gd name="T25" fmla="*/ 53974 h 37"/>
                <a:gd name="T26" fmla="*/ 11112 w 31"/>
                <a:gd name="T27" fmla="*/ 47624 h 37"/>
                <a:gd name="T28" fmla="*/ 6350 w 31"/>
                <a:gd name="T29" fmla="*/ 47624 h 37"/>
                <a:gd name="T30" fmla="*/ 6350 w 31"/>
                <a:gd name="T31" fmla="*/ 42861 h 37"/>
                <a:gd name="T32" fmla="*/ 6350 w 31"/>
                <a:gd name="T33" fmla="*/ 38099 h 37"/>
                <a:gd name="T34" fmla="*/ 0 w 31"/>
                <a:gd name="T35" fmla="*/ 31749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0" y="20"/>
                  </a:moveTo>
                  <a:lnTo>
                    <a:pt x="31" y="20"/>
                  </a:lnTo>
                  <a:lnTo>
                    <a:pt x="31" y="24"/>
                  </a:lnTo>
                  <a:lnTo>
                    <a:pt x="31" y="27"/>
                  </a:lnTo>
                  <a:lnTo>
                    <a:pt x="27" y="30"/>
                  </a:lnTo>
                  <a:lnTo>
                    <a:pt x="24" y="34"/>
                  </a:lnTo>
                  <a:lnTo>
                    <a:pt x="21" y="34"/>
                  </a:lnTo>
                  <a:lnTo>
                    <a:pt x="21" y="37"/>
                  </a:lnTo>
                  <a:lnTo>
                    <a:pt x="17" y="37"/>
                  </a:lnTo>
                  <a:lnTo>
                    <a:pt x="14" y="37"/>
                  </a:lnTo>
                  <a:lnTo>
                    <a:pt x="11" y="34"/>
                  </a:lnTo>
                  <a:lnTo>
                    <a:pt x="7" y="34"/>
                  </a:lnTo>
                  <a:lnTo>
                    <a:pt x="7" y="30"/>
                  </a:lnTo>
                  <a:lnTo>
                    <a:pt x="4" y="30"/>
                  </a:lnTo>
                  <a:lnTo>
                    <a:pt x="4" y="27"/>
                  </a:lnTo>
                  <a:lnTo>
                    <a:pt x="4" y="24"/>
                  </a:lnTo>
                  <a:lnTo>
                    <a:pt x="0"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10" name="Shape 1901"/>
            <p:cNvSpPr>
              <a:spLocks/>
            </p:cNvSpPr>
            <p:nvPr/>
          </p:nvSpPr>
          <p:spPr bwMode="auto">
            <a:xfrm>
              <a:off x="3749675" y="4270375"/>
              <a:ext cx="49212" cy="53975"/>
            </a:xfrm>
            <a:custGeom>
              <a:avLst/>
              <a:gdLst>
                <a:gd name="T0" fmla="*/ 0 w 31"/>
                <a:gd name="T1" fmla="*/ 31750 h 34"/>
                <a:gd name="T2" fmla="*/ 49212 w 31"/>
                <a:gd name="T3" fmla="*/ 31750 h 34"/>
                <a:gd name="T4" fmla="*/ 49212 w 31"/>
                <a:gd name="T5" fmla="*/ 38100 h 34"/>
                <a:gd name="T6" fmla="*/ 49212 w 31"/>
                <a:gd name="T7" fmla="*/ 42863 h 34"/>
                <a:gd name="T8" fmla="*/ 42862 w 31"/>
                <a:gd name="T9" fmla="*/ 42863 h 34"/>
                <a:gd name="T10" fmla="*/ 42862 w 31"/>
                <a:gd name="T11" fmla="*/ 49213 h 34"/>
                <a:gd name="T12" fmla="*/ 38100 w 31"/>
                <a:gd name="T13" fmla="*/ 53975 h 34"/>
                <a:gd name="T14" fmla="*/ 33337 w 31"/>
                <a:gd name="T15" fmla="*/ 53975 h 34"/>
                <a:gd name="T16" fmla="*/ 33337 w 31"/>
                <a:gd name="T17" fmla="*/ 53975 h 34"/>
                <a:gd name="T18" fmla="*/ 26987 w 31"/>
                <a:gd name="T19" fmla="*/ 53975 h 34"/>
                <a:gd name="T20" fmla="*/ 22225 w 31"/>
                <a:gd name="T21" fmla="*/ 53975 h 34"/>
                <a:gd name="T22" fmla="*/ 17462 w 31"/>
                <a:gd name="T23" fmla="*/ 53975 h 34"/>
                <a:gd name="T24" fmla="*/ 11112 w 31"/>
                <a:gd name="T25" fmla="*/ 53975 h 34"/>
                <a:gd name="T26" fmla="*/ 11112 w 31"/>
                <a:gd name="T27" fmla="*/ 49213 h 34"/>
                <a:gd name="T28" fmla="*/ 6350 w 31"/>
                <a:gd name="T29" fmla="*/ 42863 h 34"/>
                <a:gd name="T30" fmla="*/ 6350 w 31"/>
                <a:gd name="T31" fmla="*/ 42863 h 34"/>
                <a:gd name="T32" fmla="*/ 6350 w 31"/>
                <a:gd name="T33" fmla="*/ 38100 h 34"/>
                <a:gd name="T34" fmla="*/ 0 w 31"/>
                <a:gd name="T35" fmla="*/ 3175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4"/>
                <a:gd name="T56" fmla="*/ 31 w 31"/>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4" extrusionOk="0">
                  <a:moveTo>
                    <a:pt x="0" y="20"/>
                  </a:moveTo>
                  <a:lnTo>
                    <a:pt x="31" y="20"/>
                  </a:lnTo>
                  <a:lnTo>
                    <a:pt x="31" y="24"/>
                  </a:lnTo>
                  <a:lnTo>
                    <a:pt x="31" y="27"/>
                  </a:lnTo>
                  <a:lnTo>
                    <a:pt x="27" y="27"/>
                  </a:lnTo>
                  <a:lnTo>
                    <a:pt x="27" y="31"/>
                  </a:lnTo>
                  <a:lnTo>
                    <a:pt x="24" y="34"/>
                  </a:lnTo>
                  <a:lnTo>
                    <a:pt x="21" y="34"/>
                  </a:lnTo>
                  <a:lnTo>
                    <a:pt x="17" y="34"/>
                  </a:lnTo>
                  <a:lnTo>
                    <a:pt x="14" y="34"/>
                  </a:lnTo>
                  <a:lnTo>
                    <a:pt x="11" y="34"/>
                  </a:lnTo>
                  <a:lnTo>
                    <a:pt x="7" y="34"/>
                  </a:lnTo>
                  <a:lnTo>
                    <a:pt x="7" y="31"/>
                  </a:lnTo>
                  <a:lnTo>
                    <a:pt x="4" y="27"/>
                  </a:lnTo>
                  <a:lnTo>
                    <a:pt x="4" y="24"/>
                  </a:lnTo>
                  <a:lnTo>
                    <a:pt x="0"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11" name="Shape 1902"/>
            <p:cNvSpPr>
              <a:spLocks/>
            </p:cNvSpPr>
            <p:nvPr/>
          </p:nvSpPr>
          <p:spPr bwMode="auto">
            <a:xfrm>
              <a:off x="3749675" y="4260850"/>
              <a:ext cx="49212" cy="52386"/>
            </a:xfrm>
            <a:custGeom>
              <a:avLst/>
              <a:gdLst>
                <a:gd name="T0" fmla="*/ 0 w 31"/>
                <a:gd name="T1" fmla="*/ 31749 h 33"/>
                <a:gd name="T2" fmla="*/ 49212 w 31"/>
                <a:gd name="T3" fmla="*/ 31749 h 33"/>
                <a:gd name="T4" fmla="*/ 49212 w 31"/>
                <a:gd name="T5" fmla="*/ 36511 h 33"/>
                <a:gd name="T6" fmla="*/ 49212 w 31"/>
                <a:gd name="T7" fmla="*/ 41274 h 33"/>
                <a:gd name="T8" fmla="*/ 42862 w 31"/>
                <a:gd name="T9" fmla="*/ 41274 h 33"/>
                <a:gd name="T10" fmla="*/ 42862 w 31"/>
                <a:gd name="T11" fmla="*/ 47624 h 33"/>
                <a:gd name="T12" fmla="*/ 38100 w 31"/>
                <a:gd name="T13" fmla="*/ 47624 h 33"/>
                <a:gd name="T14" fmla="*/ 33337 w 31"/>
                <a:gd name="T15" fmla="*/ 52386 h 33"/>
                <a:gd name="T16" fmla="*/ 33337 w 31"/>
                <a:gd name="T17" fmla="*/ 52386 h 33"/>
                <a:gd name="T18" fmla="*/ 26987 w 31"/>
                <a:gd name="T19" fmla="*/ 52386 h 33"/>
                <a:gd name="T20" fmla="*/ 22225 w 31"/>
                <a:gd name="T21" fmla="*/ 52386 h 33"/>
                <a:gd name="T22" fmla="*/ 17462 w 31"/>
                <a:gd name="T23" fmla="*/ 52386 h 33"/>
                <a:gd name="T24" fmla="*/ 11112 w 31"/>
                <a:gd name="T25" fmla="*/ 47624 h 33"/>
                <a:gd name="T26" fmla="*/ 11112 w 31"/>
                <a:gd name="T27" fmla="*/ 47624 h 33"/>
                <a:gd name="T28" fmla="*/ 6350 w 31"/>
                <a:gd name="T29" fmla="*/ 41274 h 33"/>
                <a:gd name="T30" fmla="*/ 6350 w 31"/>
                <a:gd name="T31" fmla="*/ 41274 h 33"/>
                <a:gd name="T32" fmla="*/ 6350 w 31"/>
                <a:gd name="T33" fmla="*/ 36511 h 33"/>
                <a:gd name="T34" fmla="*/ 0 w 31"/>
                <a:gd name="T35" fmla="*/ 31749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3"/>
                <a:gd name="T56" fmla="*/ 31 w 31"/>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3" extrusionOk="0">
                  <a:moveTo>
                    <a:pt x="0" y="20"/>
                  </a:moveTo>
                  <a:lnTo>
                    <a:pt x="31" y="20"/>
                  </a:lnTo>
                  <a:lnTo>
                    <a:pt x="31" y="23"/>
                  </a:lnTo>
                  <a:lnTo>
                    <a:pt x="31" y="26"/>
                  </a:lnTo>
                  <a:lnTo>
                    <a:pt x="27" y="26"/>
                  </a:lnTo>
                  <a:lnTo>
                    <a:pt x="27" y="30"/>
                  </a:lnTo>
                  <a:lnTo>
                    <a:pt x="24" y="30"/>
                  </a:lnTo>
                  <a:lnTo>
                    <a:pt x="21" y="33"/>
                  </a:lnTo>
                  <a:lnTo>
                    <a:pt x="17" y="33"/>
                  </a:lnTo>
                  <a:lnTo>
                    <a:pt x="14" y="33"/>
                  </a:lnTo>
                  <a:lnTo>
                    <a:pt x="11" y="33"/>
                  </a:lnTo>
                  <a:lnTo>
                    <a:pt x="7" y="30"/>
                  </a:lnTo>
                  <a:lnTo>
                    <a:pt x="4" y="26"/>
                  </a:lnTo>
                  <a:lnTo>
                    <a:pt x="4" y="23"/>
                  </a:lnTo>
                  <a:lnTo>
                    <a:pt x="0"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12" name="Shape 1903"/>
            <p:cNvSpPr>
              <a:spLocks/>
            </p:cNvSpPr>
            <p:nvPr/>
          </p:nvSpPr>
          <p:spPr bwMode="auto">
            <a:xfrm>
              <a:off x="3749675" y="4249737"/>
              <a:ext cx="49212" cy="52386"/>
            </a:xfrm>
            <a:custGeom>
              <a:avLst/>
              <a:gdLst>
                <a:gd name="T0" fmla="*/ 0 w 31"/>
                <a:gd name="T1" fmla="*/ 31749 h 33"/>
                <a:gd name="T2" fmla="*/ 49212 w 31"/>
                <a:gd name="T3" fmla="*/ 31749 h 33"/>
                <a:gd name="T4" fmla="*/ 49212 w 31"/>
                <a:gd name="T5" fmla="*/ 36511 h 33"/>
                <a:gd name="T6" fmla="*/ 49212 w 31"/>
                <a:gd name="T7" fmla="*/ 42861 h 33"/>
                <a:gd name="T8" fmla="*/ 42862 w 31"/>
                <a:gd name="T9" fmla="*/ 42861 h 33"/>
                <a:gd name="T10" fmla="*/ 42862 w 31"/>
                <a:gd name="T11" fmla="*/ 47624 h 33"/>
                <a:gd name="T12" fmla="*/ 38100 w 31"/>
                <a:gd name="T13" fmla="*/ 47624 h 33"/>
                <a:gd name="T14" fmla="*/ 33337 w 31"/>
                <a:gd name="T15" fmla="*/ 52386 h 33"/>
                <a:gd name="T16" fmla="*/ 33337 w 31"/>
                <a:gd name="T17" fmla="*/ 52386 h 33"/>
                <a:gd name="T18" fmla="*/ 26987 w 31"/>
                <a:gd name="T19" fmla="*/ 52386 h 33"/>
                <a:gd name="T20" fmla="*/ 22225 w 31"/>
                <a:gd name="T21" fmla="*/ 52386 h 33"/>
                <a:gd name="T22" fmla="*/ 17462 w 31"/>
                <a:gd name="T23" fmla="*/ 52386 h 33"/>
                <a:gd name="T24" fmla="*/ 11112 w 31"/>
                <a:gd name="T25" fmla="*/ 47624 h 33"/>
                <a:gd name="T26" fmla="*/ 11112 w 31"/>
                <a:gd name="T27" fmla="*/ 47624 h 33"/>
                <a:gd name="T28" fmla="*/ 6350 w 31"/>
                <a:gd name="T29" fmla="*/ 42861 h 33"/>
                <a:gd name="T30" fmla="*/ 6350 w 31"/>
                <a:gd name="T31" fmla="*/ 42861 h 33"/>
                <a:gd name="T32" fmla="*/ 6350 w 31"/>
                <a:gd name="T33" fmla="*/ 36511 h 33"/>
                <a:gd name="T34" fmla="*/ 0 w 31"/>
                <a:gd name="T35" fmla="*/ 31749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3"/>
                <a:gd name="T56" fmla="*/ 31 w 31"/>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3" extrusionOk="0">
                  <a:moveTo>
                    <a:pt x="0" y="20"/>
                  </a:moveTo>
                  <a:lnTo>
                    <a:pt x="31" y="20"/>
                  </a:lnTo>
                  <a:lnTo>
                    <a:pt x="31" y="23"/>
                  </a:lnTo>
                  <a:lnTo>
                    <a:pt x="31" y="27"/>
                  </a:lnTo>
                  <a:lnTo>
                    <a:pt x="27" y="27"/>
                  </a:lnTo>
                  <a:lnTo>
                    <a:pt x="27" y="30"/>
                  </a:lnTo>
                  <a:lnTo>
                    <a:pt x="24" y="30"/>
                  </a:lnTo>
                  <a:lnTo>
                    <a:pt x="21" y="33"/>
                  </a:lnTo>
                  <a:lnTo>
                    <a:pt x="17" y="33"/>
                  </a:lnTo>
                  <a:lnTo>
                    <a:pt x="14" y="33"/>
                  </a:lnTo>
                  <a:lnTo>
                    <a:pt x="11" y="33"/>
                  </a:lnTo>
                  <a:lnTo>
                    <a:pt x="7" y="30"/>
                  </a:lnTo>
                  <a:lnTo>
                    <a:pt x="4" y="27"/>
                  </a:lnTo>
                  <a:lnTo>
                    <a:pt x="4" y="23"/>
                  </a:lnTo>
                  <a:lnTo>
                    <a:pt x="0"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13" name="Shape 1904"/>
            <p:cNvSpPr>
              <a:spLocks/>
            </p:cNvSpPr>
            <p:nvPr/>
          </p:nvSpPr>
          <p:spPr bwMode="auto">
            <a:xfrm>
              <a:off x="3749675" y="4233862"/>
              <a:ext cx="49212" cy="58736"/>
            </a:xfrm>
            <a:custGeom>
              <a:avLst/>
              <a:gdLst>
                <a:gd name="T0" fmla="*/ 0 w 31"/>
                <a:gd name="T1" fmla="*/ 36512 h 37"/>
                <a:gd name="T2" fmla="*/ 49212 w 31"/>
                <a:gd name="T3" fmla="*/ 36512 h 37"/>
                <a:gd name="T4" fmla="*/ 49212 w 31"/>
                <a:gd name="T5" fmla="*/ 42861 h 37"/>
                <a:gd name="T6" fmla="*/ 49212 w 31"/>
                <a:gd name="T7" fmla="*/ 42861 h 37"/>
                <a:gd name="T8" fmla="*/ 42862 w 31"/>
                <a:gd name="T9" fmla="*/ 47624 h 37"/>
                <a:gd name="T10" fmla="*/ 42862 w 31"/>
                <a:gd name="T11" fmla="*/ 52386 h 37"/>
                <a:gd name="T12" fmla="*/ 38100 w 31"/>
                <a:gd name="T13" fmla="*/ 52386 h 37"/>
                <a:gd name="T14" fmla="*/ 33337 w 31"/>
                <a:gd name="T15" fmla="*/ 58736 h 37"/>
                <a:gd name="T16" fmla="*/ 33337 w 31"/>
                <a:gd name="T17" fmla="*/ 58736 h 37"/>
                <a:gd name="T18" fmla="*/ 26987 w 31"/>
                <a:gd name="T19" fmla="*/ 58736 h 37"/>
                <a:gd name="T20" fmla="*/ 22225 w 31"/>
                <a:gd name="T21" fmla="*/ 58736 h 37"/>
                <a:gd name="T22" fmla="*/ 17462 w 31"/>
                <a:gd name="T23" fmla="*/ 58736 h 37"/>
                <a:gd name="T24" fmla="*/ 11112 w 31"/>
                <a:gd name="T25" fmla="*/ 52386 h 37"/>
                <a:gd name="T26" fmla="*/ 11112 w 31"/>
                <a:gd name="T27" fmla="*/ 52386 h 37"/>
                <a:gd name="T28" fmla="*/ 6350 w 31"/>
                <a:gd name="T29" fmla="*/ 47624 h 37"/>
                <a:gd name="T30" fmla="*/ 6350 w 31"/>
                <a:gd name="T31" fmla="*/ 42861 h 37"/>
                <a:gd name="T32" fmla="*/ 6350 w 31"/>
                <a:gd name="T33" fmla="*/ 42861 h 37"/>
                <a:gd name="T34" fmla="*/ 0 w 31"/>
                <a:gd name="T35" fmla="*/ 36512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0" y="23"/>
                  </a:moveTo>
                  <a:lnTo>
                    <a:pt x="31" y="23"/>
                  </a:lnTo>
                  <a:lnTo>
                    <a:pt x="31" y="27"/>
                  </a:lnTo>
                  <a:lnTo>
                    <a:pt x="27" y="30"/>
                  </a:lnTo>
                  <a:lnTo>
                    <a:pt x="27" y="33"/>
                  </a:lnTo>
                  <a:lnTo>
                    <a:pt x="24" y="33"/>
                  </a:lnTo>
                  <a:lnTo>
                    <a:pt x="21" y="37"/>
                  </a:lnTo>
                  <a:lnTo>
                    <a:pt x="17" y="37"/>
                  </a:lnTo>
                  <a:lnTo>
                    <a:pt x="14" y="37"/>
                  </a:lnTo>
                  <a:lnTo>
                    <a:pt x="11" y="37"/>
                  </a:lnTo>
                  <a:lnTo>
                    <a:pt x="7" y="33"/>
                  </a:lnTo>
                  <a:lnTo>
                    <a:pt x="4" y="30"/>
                  </a:lnTo>
                  <a:lnTo>
                    <a:pt x="4" y="27"/>
                  </a:lnTo>
                  <a:lnTo>
                    <a:pt x="0" y="2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14" name="Shape 1905"/>
            <p:cNvSpPr>
              <a:spLocks/>
            </p:cNvSpPr>
            <p:nvPr/>
          </p:nvSpPr>
          <p:spPr bwMode="auto">
            <a:xfrm>
              <a:off x="3749675" y="4222750"/>
              <a:ext cx="49212" cy="58736"/>
            </a:xfrm>
            <a:custGeom>
              <a:avLst/>
              <a:gdLst>
                <a:gd name="T0" fmla="*/ 0 w 31"/>
                <a:gd name="T1" fmla="*/ 31749 h 37"/>
                <a:gd name="T2" fmla="*/ 49212 w 31"/>
                <a:gd name="T3" fmla="*/ 31749 h 37"/>
                <a:gd name="T4" fmla="*/ 49212 w 31"/>
                <a:gd name="T5" fmla="*/ 38099 h 37"/>
                <a:gd name="T6" fmla="*/ 49212 w 31"/>
                <a:gd name="T7" fmla="*/ 42861 h 37"/>
                <a:gd name="T8" fmla="*/ 42862 w 31"/>
                <a:gd name="T9" fmla="*/ 47624 h 37"/>
                <a:gd name="T10" fmla="*/ 42862 w 31"/>
                <a:gd name="T11" fmla="*/ 47624 h 37"/>
                <a:gd name="T12" fmla="*/ 38100 w 31"/>
                <a:gd name="T13" fmla="*/ 53974 h 37"/>
                <a:gd name="T14" fmla="*/ 33337 w 31"/>
                <a:gd name="T15" fmla="*/ 53974 h 37"/>
                <a:gd name="T16" fmla="*/ 33337 w 31"/>
                <a:gd name="T17" fmla="*/ 53974 h 37"/>
                <a:gd name="T18" fmla="*/ 26987 w 31"/>
                <a:gd name="T19" fmla="*/ 58736 h 37"/>
                <a:gd name="T20" fmla="*/ 22225 w 31"/>
                <a:gd name="T21" fmla="*/ 53974 h 37"/>
                <a:gd name="T22" fmla="*/ 17462 w 31"/>
                <a:gd name="T23" fmla="*/ 53974 h 37"/>
                <a:gd name="T24" fmla="*/ 11112 w 31"/>
                <a:gd name="T25" fmla="*/ 53974 h 37"/>
                <a:gd name="T26" fmla="*/ 11112 w 31"/>
                <a:gd name="T27" fmla="*/ 47624 h 37"/>
                <a:gd name="T28" fmla="*/ 6350 w 31"/>
                <a:gd name="T29" fmla="*/ 47624 h 37"/>
                <a:gd name="T30" fmla="*/ 6350 w 31"/>
                <a:gd name="T31" fmla="*/ 42861 h 37"/>
                <a:gd name="T32" fmla="*/ 6350 w 31"/>
                <a:gd name="T33" fmla="*/ 38099 h 37"/>
                <a:gd name="T34" fmla="*/ 0 w 31"/>
                <a:gd name="T35" fmla="*/ 31749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0" y="20"/>
                  </a:moveTo>
                  <a:lnTo>
                    <a:pt x="31" y="20"/>
                  </a:lnTo>
                  <a:lnTo>
                    <a:pt x="31" y="24"/>
                  </a:lnTo>
                  <a:lnTo>
                    <a:pt x="31" y="27"/>
                  </a:lnTo>
                  <a:lnTo>
                    <a:pt x="27" y="30"/>
                  </a:lnTo>
                  <a:lnTo>
                    <a:pt x="24" y="34"/>
                  </a:lnTo>
                  <a:lnTo>
                    <a:pt x="21" y="34"/>
                  </a:lnTo>
                  <a:lnTo>
                    <a:pt x="17" y="37"/>
                  </a:lnTo>
                  <a:lnTo>
                    <a:pt x="14" y="34"/>
                  </a:lnTo>
                  <a:lnTo>
                    <a:pt x="11" y="34"/>
                  </a:lnTo>
                  <a:lnTo>
                    <a:pt x="7" y="34"/>
                  </a:lnTo>
                  <a:lnTo>
                    <a:pt x="7" y="30"/>
                  </a:lnTo>
                  <a:lnTo>
                    <a:pt x="4" y="30"/>
                  </a:lnTo>
                  <a:lnTo>
                    <a:pt x="4" y="27"/>
                  </a:lnTo>
                  <a:lnTo>
                    <a:pt x="4" y="24"/>
                  </a:lnTo>
                  <a:lnTo>
                    <a:pt x="0"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15" name="Shape 1906"/>
            <p:cNvSpPr>
              <a:spLocks/>
            </p:cNvSpPr>
            <p:nvPr/>
          </p:nvSpPr>
          <p:spPr bwMode="auto">
            <a:xfrm>
              <a:off x="3749675" y="4211637"/>
              <a:ext cx="49212" cy="53975"/>
            </a:xfrm>
            <a:custGeom>
              <a:avLst/>
              <a:gdLst>
                <a:gd name="T0" fmla="*/ 0 w 31"/>
                <a:gd name="T1" fmla="*/ 31750 h 34"/>
                <a:gd name="T2" fmla="*/ 49212 w 31"/>
                <a:gd name="T3" fmla="*/ 31750 h 34"/>
                <a:gd name="T4" fmla="*/ 49212 w 31"/>
                <a:gd name="T5" fmla="*/ 38100 h 34"/>
                <a:gd name="T6" fmla="*/ 49212 w 31"/>
                <a:gd name="T7" fmla="*/ 42863 h 34"/>
                <a:gd name="T8" fmla="*/ 42862 w 31"/>
                <a:gd name="T9" fmla="*/ 49213 h 34"/>
                <a:gd name="T10" fmla="*/ 42862 w 31"/>
                <a:gd name="T11" fmla="*/ 49213 h 34"/>
                <a:gd name="T12" fmla="*/ 38100 w 31"/>
                <a:gd name="T13" fmla="*/ 53975 h 34"/>
                <a:gd name="T14" fmla="*/ 33337 w 31"/>
                <a:gd name="T15" fmla="*/ 53975 h 34"/>
                <a:gd name="T16" fmla="*/ 33337 w 31"/>
                <a:gd name="T17" fmla="*/ 53975 h 34"/>
                <a:gd name="T18" fmla="*/ 26987 w 31"/>
                <a:gd name="T19" fmla="*/ 53975 h 34"/>
                <a:gd name="T20" fmla="*/ 22225 w 31"/>
                <a:gd name="T21" fmla="*/ 53975 h 34"/>
                <a:gd name="T22" fmla="*/ 17462 w 31"/>
                <a:gd name="T23" fmla="*/ 53975 h 34"/>
                <a:gd name="T24" fmla="*/ 11112 w 31"/>
                <a:gd name="T25" fmla="*/ 53975 h 34"/>
                <a:gd name="T26" fmla="*/ 11112 w 31"/>
                <a:gd name="T27" fmla="*/ 49213 h 34"/>
                <a:gd name="T28" fmla="*/ 6350 w 31"/>
                <a:gd name="T29" fmla="*/ 49213 h 34"/>
                <a:gd name="T30" fmla="*/ 6350 w 31"/>
                <a:gd name="T31" fmla="*/ 42863 h 34"/>
                <a:gd name="T32" fmla="*/ 6350 w 31"/>
                <a:gd name="T33" fmla="*/ 38100 h 34"/>
                <a:gd name="T34" fmla="*/ 0 w 31"/>
                <a:gd name="T35" fmla="*/ 3175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4"/>
                <a:gd name="T56" fmla="*/ 31 w 31"/>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4" extrusionOk="0">
                  <a:moveTo>
                    <a:pt x="0" y="20"/>
                  </a:moveTo>
                  <a:lnTo>
                    <a:pt x="31" y="20"/>
                  </a:lnTo>
                  <a:lnTo>
                    <a:pt x="31" y="24"/>
                  </a:lnTo>
                  <a:lnTo>
                    <a:pt x="31" y="27"/>
                  </a:lnTo>
                  <a:lnTo>
                    <a:pt x="27" y="31"/>
                  </a:lnTo>
                  <a:lnTo>
                    <a:pt x="24" y="34"/>
                  </a:lnTo>
                  <a:lnTo>
                    <a:pt x="21" y="34"/>
                  </a:lnTo>
                  <a:lnTo>
                    <a:pt x="17" y="34"/>
                  </a:lnTo>
                  <a:lnTo>
                    <a:pt x="14" y="34"/>
                  </a:lnTo>
                  <a:lnTo>
                    <a:pt x="11" y="34"/>
                  </a:lnTo>
                  <a:lnTo>
                    <a:pt x="7" y="34"/>
                  </a:lnTo>
                  <a:lnTo>
                    <a:pt x="7" y="31"/>
                  </a:lnTo>
                  <a:lnTo>
                    <a:pt x="4" y="31"/>
                  </a:lnTo>
                  <a:lnTo>
                    <a:pt x="4" y="27"/>
                  </a:lnTo>
                  <a:lnTo>
                    <a:pt x="4" y="24"/>
                  </a:lnTo>
                  <a:lnTo>
                    <a:pt x="0"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16" name="Shape 1907"/>
            <p:cNvSpPr>
              <a:spLocks/>
            </p:cNvSpPr>
            <p:nvPr/>
          </p:nvSpPr>
          <p:spPr bwMode="auto">
            <a:xfrm>
              <a:off x="3749675" y="4202112"/>
              <a:ext cx="49212" cy="52386"/>
            </a:xfrm>
            <a:custGeom>
              <a:avLst/>
              <a:gdLst>
                <a:gd name="T0" fmla="*/ 0 w 31"/>
                <a:gd name="T1" fmla="*/ 31749 h 33"/>
                <a:gd name="T2" fmla="*/ 49212 w 31"/>
                <a:gd name="T3" fmla="*/ 31749 h 33"/>
                <a:gd name="T4" fmla="*/ 49212 w 31"/>
                <a:gd name="T5" fmla="*/ 36511 h 33"/>
                <a:gd name="T6" fmla="*/ 49212 w 31"/>
                <a:gd name="T7" fmla="*/ 41274 h 33"/>
                <a:gd name="T8" fmla="*/ 42862 w 31"/>
                <a:gd name="T9" fmla="*/ 47624 h 33"/>
                <a:gd name="T10" fmla="*/ 42862 w 31"/>
                <a:gd name="T11" fmla="*/ 47624 h 33"/>
                <a:gd name="T12" fmla="*/ 38100 w 31"/>
                <a:gd name="T13" fmla="*/ 52386 h 33"/>
                <a:gd name="T14" fmla="*/ 33337 w 31"/>
                <a:gd name="T15" fmla="*/ 52386 h 33"/>
                <a:gd name="T16" fmla="*/ 33337 w 31"/>
                <a:gd name="T17" fmla="*/ 52386 h 33"/>
                <a:gd name="T18" fmla="*/ 26987 w 31"/>
                <a:gd name="T19" fmla="*/ 52386 h 33"/>
                <a:gd name="T20" fmla="*/ 22225 w 31"/>
                <a:gd name="T21" fmla="*/ 52386 h 33"/>
                <a:gd name="T22" fmla="*/ 17462 w 31"/>
                <a:gd name="T23" fmla="*/ 52386 h 33"/>
                <a:gd name="T24" fmla="*/ 11112 w 31"/>
                <a:gd name="T25" fmla="*/ 52386 h 33"/>
                <a:gd name="T26" fmla="*/ 11112 w 31"/>
                <a:gd name="T27" fmla="*/ 47624 h 33"/>
                <a:gd name="T28" fmla="*/ 6350 w 31"/>
                <a:gd name="T29" fmla="*/ 47624 h 33"/>
                <a:gd name="T30" fmla="*/ 6350 w 31"/>
                <a:gd name="T31" fmla="*/ 41274 h 33"/>
                <a:gd name="T32" fmla="*/ 6350 w 31"/>
                <a:gd name="T33" fmla="*/ 36511 h 33"/>
                <a:gd name="T34" fmla="*/ 0 w 31"/>
                <a:gd name="T35" fmla="*/ 31749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3"/>
                <a:gd name="T56" fmla="*/ 31 w 31"/>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3" extrusionOk="0">
                  <a:moveTo>
                    <a:pt x="0" y="20"/>
                  </a:moveTo>
                  <a:lnTo>
                    <a:pt x="31" y="20"/>
                  </a:lnTo>
                  <a:lnTo>
                    <a:pt x="31" y="23"/>
                  </a:lnTo>
                  <a:lnTo>
                    <a:pt x="31" y="26"/>
                  </a:lnTo>
                  <a:lnTo>
                    <a:pt x="27" y="30"/>
                  </a:lnTo>
                  <a:lnTo>
                    <a:pt x="24" y="33"/>
                  </a:lnTo>
                  <a:lnTo>
                    <a:pt x="21" y="33"/>
                  </a:lnTo>
                  <a:lnTo>
                    <a:pt x="17" y="33"/>
                  </a:lnTo>
                  <a:lnTo>
                    <a:pt x="14" y="33"/>
                  </a:lnTo>
                  <a:lnTo>
                    <a:pt x="11" y="33"/>
                  </a:lnTo>
                  <a:lnTo>
                    <a:pt x="7" y="33"/>
                  </a:lnTo>
                  <a:lnTo>
                    <a:pt x="7" y="30"/>
                  </a:lnTo>
                  <a:lnTo>
                    <a:pt x="4" y="30"/>
                  </a:lnTo>
                  <a:lnTo>
                    <a:pt x="4" y="26"/>
                  </a:lnTo>
                  <a:lnTo>
                    <a:pt x="4" y="23"/>
                  </a:lnTo>
                  <a:lnTo>
                    <a:pt x="0"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17" name="Shape 1908"/>
            <p:cNvSpPr>
              <a:spLocks/>
            </p:cNvSpPr>
            <p:nvPr/>
          </p:nvSpPr>
          <p:spPr bwMode="auto">
            <a:xfrm>
              <a:off x="3749675" y="4191000"/>
              <a:ext cx="49212" cy="52386"/>
            </a:xfrm>
            <a:custGeom>
              <a:avLst/>
              <a:gdLst>
                <a:gd name="T0" fmla="*/ 0 w 31"/>
                <a:gd name="T1" fmla="*/ 31749 h 33"/>
                <a:gd name="T2" fmla="*/ 49212 w 31"/>
                <a:gd name="T3" fmla="*/ 31749 h 33"/>
                <a:gd name="T4" fmla="*/ 49212 w 31"/>
                <a:gd name="T5" fmla="*/ 36511 h 33"/>
                <a:gd name="T6" fmla="*/ 49212 w 31"/>
                <a:gd name="T7" fmla="*/ 36511 h 33"/>
                <a:gd name="T8" fmla="*/ 42862 w 31"/>
                <a:gd name="T9" fmla="*/ 42861 h 33"/>
                <a:gd name="T10" fmla="*/ 42862 w 31"/>
                <a:gd name="T11" fmla="*/ 47624 h 33"/>
                <a:gd name="T12" fmla="*/ 38100 w 31"/>
                <a:gd name="T13" fmla="*/ 47624 h 33"/>
                <a:gd name="T14" fmla="*/ 33337 w 31"/>
                <a:gd name="T15" fmla="*/ 52386 h 33"/>
                <a:gd name="T16" fmla="*/ 33337 w 31"/>
                <a:gd name="T17" fmla="*/ 52386 h 33"/>
                <a:gd name="T18" fmla="*/ 26987 w 31"/>
                <a:gd name="T19" fmla="*/ 52386 h 33"/>
                <a:gd name="T20" fmla="*/ 22225 w 31"/>
                <a:gd name="T21" fmla="*/ 52386 h 33"/>
                <a:gd name="T22" fmla="*/ 17462 w 31"/>
                <a:gd name="T23" fmla="*/ 52386 h 33"/>
                <a:gd name="T24" fmla="*/ 11112 w 31"/>
                <a:gd name="T25" fmla="*/ 47624 h 33"/>
                <a:gd name="T26" fmla="*/ 11112 w 31"/>
                <a:gd name="T27" fmla="*/ 47624 h 33"/>
                <a:gd name="T28" fmla="*/ 6350 w 31"/>
                <a:gd name="T29" fmla="*/ 42861 h 33"/>
                <a:gd name="T30" fmla="*/ 6350 w 31"/>
                <a:gd name="T31" fmla="*/ 36511 h 33"/>
                <a:gd name="T32" fmla="*/ 6350 w 31"/>
                <a:gd name="T33" fmla="*/ 36511 h 33"/>
                <a:gd name="T34" fmla="*/ 0 w 31"/>
                <a:gd name="T35" fmla="*/ 31749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3"/>
                <a:gd name="T56" fmla="*/ 31 w 31"/>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3" extrusionOk="0">
                  <a:moveTo>
                    <a:pt x="0" y="20"/>
                  </a:moveTo>
                  <a:lnTo>
                    <a:pt x="31" y="20"/>
                  </a:lnTo>
                  <a:lnTo>
                    <a:pt x="31" y="23"/>
                  </a:lnTo>
                  <a:lnTo>
                    <a:pt x="27" y="27"/>
                  </a:lnTo>
                  <a:lnTo>
                    <a:pt x="27" y="30"/>
                  </a:lnTo>
                  <a:lnTo>
                    <a:pt x="24" y="30"/>
                  </a:lnTo>
                  <a:lnTo>
                    <a:pt x="21" y="33"/>
                  </a:lnTo>
                  <a:lnTo>
                    <a:pt x="17" y="33"/>
                  </a:lnTo>
                  <a:lnTo>
                    <a:pt x="14" y="33"/>
                  </a:lnTo>
                  <a:lnTo>
                    <a:pt x="11" y="33"/>
                  </a:lnTo>
                  <a:lnTo>
                    <a:pt x="7" y="30"/>
                  </a:lnTo>
                  <a:lnTo>
                    <a:pt x="4" y="27"/>
                  </a:lnTo>
                  <a:lnTo>
                    <a:pt x="4" y="23"/>
                  </a:lnTo>
                  <a:lnTo>
                    <a:pt x="0"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18" name="Shape 1909"/>
            <p:cNvSpPr>
              <a:spLocks/>
            </p:cNvSpPr>
            <p:nvPr/>
          </p:nvSpPr>
          <p:spPr bwMode="auto">
            <a:xfrm>
              <a:off x="3749675" y="4175125"/>
              <a:ext cx="49212" cy="58736"/>
            </a:xfrm>
            <a:custGeom>
              <a:avLst/>
              <a:gdLst>
                <a:gd name="T0" fmla="*/ 0 w 31"/>
                <a:gd name="T1" fmla="*/ 36512 h 37"/>
                <a:gd name="T2" fmla="*/ 49212 w 31"/>
                <a:gd name="T3" fmla="*/ 36512 h 37"/>
                <a:gd name="T4" fmla="*/ 49212 w 31"/>
                <a:gd name="T5" fmla="*/ 42861 h 37"/>
                <a:gd name="T6" fmla="*/ 49212 w 31"/>
                <a:gd name="T7" fmla="*/ 42861 h 37"/>
                <a:gd name="T8" fmla="*/ 42862 w 31"/>
                <a:gd name="T9" fmla="*/ 47624 h 37"/>
                <a:gd name="T10" fmla="*/ 42862 w 31"/>
                <a:gd name="T11" fmla="*/ 52386 h 37"/>
                <a:gd name="T12" fmla="*/ 38100 w 31"/>
                <a:gd name="T13" fmla="*/ 52386 h 37"/>
                <a:gd name="T14" fmla="*/ 33337 w 31"/>
                <a:gd name="T15" fmla="*/ 58736 h 37"/>
                <a:gd name="T16" fmla="*/ 33337 w 31"/>
                <a:gd name="T17" fmla="*/ 58736 h 37"/>
                <a:gd name="T18" fmla="*/ 26987 w 31"/>
                <a:gd name="T19" fmla="*/ 58736 h 37"/>
                <a:gd name="T20" fmla="*/ 22225 w 31"/>
                <a:gd name="T21" fmla="*/ 58736 h 37"/>
                <a:gd name="T22" fmla="*/ 17462 w 31"/>
                <a:gd name="T23" fmla="*/ 58736 h 37"/>
                <a:gd name="T24" fmla="*/ 11112 w 31"/>
                <a:gd name="T25" fmla="*/ 52386 h 37"/>
                <a:gd name="T26" fmla="*/ 11112 w 31"/>
                <a:gd name="T27" fmla="*/ 52386 h 37"/>
                <a:gd name="T28" fmla="*/ 6350 w 31"/>
                <a:gd name="T29" fmla="*/ 47624 h 37"/>
                <a:gd name="T30" fmla="*/ 6350 w 31"/>
                <a:gd name="T31" fmla="*/ 42861 h 37"/>
                <a:gd name="T32" fmla="*/ 6350 w 31"/>
                <a:gd name="T33" fmla="*/ 42861 h 37"/>
                <a:gd name="T34" fmla="*/ 0 w 31"/>
                <a:gd name="T35" fmla="*/ 36512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0" y="23"/>
                  </a:moveTo>
                  <a:lnTo>
                    <a:pt x="31" y="23"/>
                  </a:lnTo>
                  <a:lnTo>
                    <a:pt x="31" y="27"/>
                  </a:lnTo>
                  <a:lnTo>
                    <a:pt x="27" y="30"/>
                  </a:lnTo>
                  <a:lnTo>
                    <a:pt x="27" y="33"/>
                  </a:lnTo>
                  <a:lnTo>
                    <a:pt x="24" y="33"/>
                  </a:lnTo>
                  <a:lnTo>
                    <a:pt x="21" y="37"/>
                  </a:lnTo>
                  <a:lnTo>
                    <a:pt x="17" y="37"/>
                  </a:lnTo>
                  <a:lnTo>
                    <a:pt x="14" y="37"/>
                  </a:lnTo>
                  <a:lnTo>
                    <a:pt x="11" y="37"/>
                  </a:lnTo>
                  <a:lnTo>
                    <a:pt x="7" y="33"/>
                  </a:lnTo>
                  <a:lnTo>
                    <a:pt x="4" y="30"/>
                  </a:lnTo>
                  <a:lnTo>
                    <a:pt x="4" y="27"/>
                  </a:lnTo>
                  <a:lnTo>
                    <a:pt x="0" y="2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19" name="Shape 1910"/>
            <p:cNvSpPr>
              <a:spLocks/>
            </p:cNvSpPr>
            <p:nvPr/>
          </p:nvSpPr>
          <p:spPr bwMode="auto">
            <a:xfrm>
              <a:off x="3749675" y="4164012"/>
              <a:ext cx="49212" cy="58736"/>
            </a:xfrm>
            <a:custGeom>
              <a:avLst/>
              <a:gdLst>
                <a:gd name="T0" fmla="*/ 0 w 31"/>
                <a:gd name="T1" fmla="*/ 38099 h 37"/>
                <a:gd name="T2" fmla="*/ 49212 w 31"/>
                <a:gd name="T3" fmla="*/ 38099 h 37"/>
                <a:gd name="T4" fmla="*/ 49212 w 31"/>
                <a:gd name="T5" fmla="*/ 38099 h 37"/>
                <a:gd name="T6" fmla="*/ 49212 w 31"/>
                <a:gd name="T7" fmla="*/ 42861 h 37"/>
                <a:gd name="T8" fmla="*/ 42862 w 31"/>
                <a:gd name="T9" fmla="*/ 47624 h 37"/>
                <a:gd name="T10" fmla="*/ 42862 w 31"/>
                <a:gd name="T11" fmla="*/ 53974 h 37"/>
                <a:gd name="T12" fmla="*/ 38100 w 31"/>
                <a:gd name="T13" fmla="*/ 53974 h 37"/>
                <a:gd name="T14" fmla="*/ 33337 w 31"/>
                <a:gd name="T15" fmla="*/ 53974 h 37"/>
                <a:gd name="T16" fmla="*/ 33337 w 31"/>
                <a:gd name="T17" fmla="*/ 58736 h 37"/>
                <a:gd name="T18" fmla="*/ 26987 w 31"/>
                <a:gd name="T19" fmla="*/ 58736 h 37"/>
                <a:gd name="T20" fmla="*/ 22225 w 31"/>
                <a:gd name="T21" fmla="*/ 58736 h 37"/>
                <a:gd name="T22" fmla="*/ 17462 w 31"/>
                <a:gd name="T23" fmla="*/ 53974 h 37"/>
                <a:gd name="T24" fmla="*/ 11112 w 31"/>
                <a:gd name="T25" fmla="*/ 53974 h 37"/>
                <a:gd name="T26" fmla="*/ 11112 w 31"/>
                <a:gd name="T27" fmla="*/ 53974 h 37"/>
                <a:gd name="T28" fmla="*/ 6350 w 31"/>
                <a:gd name="T29" fmla="*/ 47624 h 37"/>
                <a:gd name="T30" fmla="*/ 6350 w 31"/>
                <a:gd name="T31" fmla="*/ 42861 h 37"/>
                <a:gd name="T32" fmla="*/ 6350 w 31"/>
                <a:gd name="T33" fmla="*/ 38099 h 37"/>
                <a:gd name="T34" fmla="*/ 0 w 31"/>
                <a:gd name="T35" fmla="*/ 38099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0" y="24"/>
                  </a:moveTo>
                  <a:lnTo>
                    <a:pt x="31" y="24"/>
                  </a:lnTo>
                  <a:lnTo>
                    <a:pt x="31" y="27"/>
                  </a:lnTo>
                  <a:lnTo>
                    <a:pt x="27" y="30"/>
                  </a:lnTo>
                  <a:lnTo>
                    <a:pt x="27" y="34"/>
                  </a:lnTo>
                  <a:lnTo>
                    <a:pt x="24" y="34"/>
                  </a:lnTo>
                  <a:lnTo>
                    <a:pt x="21" y="34"/>
                  </a:lnTo>
                  <a:lnTo>
                    <a:pt x="21" y="37"/>
                  </a:lnTo>
                  <a:lnTo>
                    <a:pt x="17" y="37"/>
                  </a:lnTo>
                  <a:lnTo>
                    <a:pt x="14" y="37"/>
                  </a:lnTo>
                  <a:lnTo>
                    <a:pt x="11" y="34"/>
                  </a:lnTo>
                  <a:lnTo>
                    <a:pt x="7" y="34"/>
                  </a:lnTo>
                  <a:lnTo>
                    <a:pt x="4" y="30"/>
                  </a:lnTo>
                  <a:lnTo>
                    <a:pt x="4" y="27"/>
                  </a:lnTo>
                  <a:lnTo>
                    <a:pt x="4" y="24"/>
                  </a:lnTo>
                  <a:lnTo>
                    <a:pt x="0" y="2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20" name="Shape 1911"/>
            <p:cNvSpPr>
              <a:spLocks/>
            </p:cNvSpPr>
            <p:nvPr/>
          </p:nvSpPr>
          <p:spPr bwMode="auto">
            <a:xfrm>
              <a:off x="3749675" y="4152900"/>
              <a:ext cx="49212" cy="53975"/>
            </a:xfrm>
            <a:custGeom>
              <a:avLst/>
              <a:gdLst>
                <a:gd name="T0" fmla="*/ 0 w 31"/>
                <a:gd name="T1" fmla="*/ 31750 h 34"/>
                <a:gd name="T2" fmla="*/ 49212 w 31"/>
                <a:gd name="T3" fmla="*/ 31750 h 34"/>
                <a:gd name="T4" fmla="*/ 49212 w 31"/>
                <a:gd name="T5" fmla="*/ 38100 h 34"/>
                <a:gd name="T6" fmla="*/ 49212 w 31"/>
                <a:gd name="T7" fmla="*/ 42863 h 34"/>
                <a:gd name="T8" fmla="*/ 42862 w 31"/>
                <a:gd name="T9" fmla="*/ 49213 h 34"/>
                <a:gd name="T10" fmla="*/ 42862 w 31"/>
                <a:gd name="T11" fmla="*/ 49213 h 34"/>
                <a:gd name="T12" fmla="*/ 38100 w 31"/>
                <a:gd name="T13" fmla="*/ 53975 h 34"/>
                <a:gd name="T14" fmla="*/ 33337 w 31"/>
                <a:gd name="T15" fmla="*/ 53975 h 34"/>
                <a:gd name="T16" fmla="*/ 33337 w 31"/>
                <a:gd name="T17" fmla="*/ 53975 h 34"/>
                <a:gd name="T18" fmla="*/ 26987 w 31"/>
                <a:gd name="T19" fmla="*/ 53975 h 34"/>
                <a:gd name="T20" fmla="*/ 22225 w 31"/>
                <a:gd name="T21" fmla="*/ 53975 h 34"/>
                <a:gd name="T22" fmla="*/ 17462 w 31"/>
                <a:gd name="T23" fmla="*/ 53975 h 34"/>
                <a:gd name="T24" fmla="*/ 11112 w 31"/>
                <a:gd name="T25" fmla="*/ 53975 h 34"/>
                <a:gd name="T26" fmla="*/ 11112 w 31"/>
                <a:gd name="T27" fmla="*/ 49213 h 34"/>
                <a:gd name="T28" fmla="*/ 6350 w 31"/>
                <a:gd name="T29" fmla="*/ 49213 h 34"/>
                <a:gd name="T30" fmla="*/ 6350 w 31"/>
                <a:gd name="T31" fmla="*/ 42863 h 34"/>
                <a:gd name="T32" fmla="*/ 6350 w 31"/>
                <a:gd name="T33" fmla="*/ 38100 h 34"/>
                <a:gd name="T34" fmla="*/ 0 w 31"/>
                <a:gd name="T35" fmla="*/ 3175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4"/>
                <a:gd name="T56" fmla="*/ 31 w 31"/>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4" extrusionOk="0">
                  <a:moveTo>
                    <a:pt x="0" y="20"/>
                  </a:moveTo>
                  <a:lnTo>
                    <a:pt x="31" y="20"/>
                  </a:lnTo>
                  <a:lnTo>
                    <a:pt x="31" y="24"/>
                  </a:lnTo>
                  <a:lnTo>
                    <a:pt x="31" y="27"/>
                  </a:lnTo>
                  <a:lnTo>
                    <a:pt x="27" y="31"/>
                  </a:lnTo>
                  <a:lnTo>
                    <a:pt x="24" y="34"/>
                  </a:lnTo>
                  <a:lnTo>
                    <a:pt x="21" y="34"/>
                  </a:lnTo>
                  <a:lnTo>
                    <a:pt x="17" y="34"/>
                  </a:lnTo>
                  <a:lnTo>
                    <a:pt x="14" y="34"/>
                  </a:lnTo>
                  <a:lnTo>
                    <a:pt x="11" y="34"/>
                  </a:lnTo>
                  <a:lnTo>
                    <a:pt x="7" y="34"/>
                  </a:lnTo>
                  <a:lnTo>
                    <a:pt x="7" y="31"/>
                  </a:lnTo>
                  <a:lnTo>
                    <a:pt x="4" y="31"/>
                  </a:lnTo>
                  <a:lnTo>
                    <a:pt x="4" y="27"/>
                  </a:lnTo>
                  <a:lnTo>
                    <a:pt x="4" y="24"/>
                  </a:lnTo>
                  <a:lnTo>
                    <a:pt x="0"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21" name="Shape 1912"/>
            <p:cNvSpPr>
              <a:spLocks/>
            </p:cNvSpPr>
            <p:nvPr/>
          </p:nvSpPr>
          <p:spPr bwMode="auto">
            <a:xfrm>
              <a:off x="3749675" y="4143375"/>
              <a:ext cx="49212" cy="52386"/>
            </a:xfrm>
            <a:custGeom>
              <a:avLst/>
              <a:gdLst>
                <a:gd name="T0" fmla="*/ 0 w 31"/>
                <a:gd name="T1" fmla="*/ 31749 h 33"/>
                <a:gd name="T2" fmla="*/ 49212 w 31"/>
                <a:gd name="T3" fmla="*/ 31749 h 33"/>
                <a:gd name="T4" fmla="*/ 49212 w 31"/>
                <a:gd name="T5" fmla="*/ 36511 h 33"/>
                <a:gd name="T6" fmla="*/ 49212 w 31"/>
                <a:gd name="T7" fmla="*/ 41274 h 33"/>
                <a:gd name="T8" fmla="*/ 42862 w 31"/>
                <a:gd name="T9" fmla="*/ 41274 h 33"/>
                <a:gd name="T10" fmla="*/ 42862 w 31"/>
                <a:gd name="T11" fmla="*/ 47624 h 33"/>
                <a:gd name="T12" fmla="*/ 38100 w 31"/>
                <a:gd name="T13" fmla="*/ 52386 h 33"/>
                <a:gd name="T14" fmla="*/ 33337 w 31"/>
                <a:gd name="T15" fmla="*/ 52386 h 33"/>
                <a:gd name="T16" fmla="*/ 33337 w 31"/>
                <a:gd name="T17" fmla="*/ 52386 h 33"/>
                <a:gd name="T18" fmla="*/ 26987 w 31"/>
                <a:gd name="T19" fmla="*/ 52386 h 33"/>
                <a:gd name="T20" fmla="*/ 22225 w 31"/>
                <a:gd name="T21" fmla="*/ 52386 h 33"/>
                <a:gd name="T22" fmla="*/ 17462 w 31"/>
                <a:gd name="T23" fmla="*/ 52386 h 33"/>
                <a:gd name="T24" fmla="*/ 11112 w 31"/>
                <a:gd name="T25" fmla="*/ 52386 h 33"/>
                <a:gd name="T26" fmla="*/ 11112 w 31"/>
                <a:gd name="T27" fmla="*/ 47624 h 33"/>
                <a:gd name="T28" fmla="*/ 6350 w 31"/>
                <a:gd name="T29" fmla="*/ 41274 h 33"/>
                <a:gd name="T30" fmla="*/ 6350 w 31"/>
                <a:gd name="T31" fmla="*/ 41274 h 33"/>
                <a:gd name="T32" fmla="*/ 6350 w 31"/>
                <a:gd name="T33" fmla="*/ 36511 h 33"/>
                <a:gd name="T34" fmla="*/ 0 w 31"/>
                <a:gd name="T35" fmla="*/ 31749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3"/>
                <a:gd name="T56" fmla="*/ 31 w 31"/>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3" extrusionOk="0">
                  <a:moveTo>
                    <a:pt x="0" y="20"/>
                  </a:moveTo>
                  <a:lnTo>
                    <a:pt x="31" y="20"/>
                  </a:lnTo>
                  <a:lnTo>
                    <a:pt x="31" y="23"/>
                  </a:lnTo>
                  <a:lnTo>
                    <a:pt x="31" y="26"/>
                  </a:lnTo>
                  <a:lnTo>
                    <a:pt x="27" y="26"/>
                  </a:lnTo>
                  <a:lnTo>
                    <a:pt x="27" y="30"/>
                  </a:lnTo>
                  <a:lnTo>
                    <a:pt x="24" y="33"/>
                  </a:lnTo>
                  <a:lnTo>
                    <a:pt x="21" y="33"/>
                  </a:lnTo>
                  <a:lnTo>
                    <a:pt x="17" y="33"/>
                  </a:lnTo>
                  <a:lnTo>
                    <a:pt x="14" y="33"/>
                  </a:lnTo>
                  <a:lnTo>
                    <a:pt x="11" y="33"/>
                  </a:lnTo>
                  <a:lnTo>
                    <a:pt x="7" y="33"/>
                  </a:lnTo>
                  <a:lnTo>
                    <a:pt x="7" y="30"/>
                  </a:lnTo>
                  <a:lnTo>
                    <a:pt x="4" y="26"/>
                  </a:lnTo>
                  <a:lnTo>
                    <a:pt x="4" y="23"/>
                  </a:lnTo>
                  <a:lnTo>
                    <a:pt x="0"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22" name="Shape 1913"/>
            <p:cNvSpPr>
              <a:spLocks/>
            </p:cNvSpPr>
            <p:nvPr/>
          </p:nvSpPr>
          <p:spPr bwMode="auto">
            <a:xfrm>
              <a:off x="3749675" y="4132262"/>
              <a:ext cx="49212" cy="52386"/>
            </a:xfrm>
            <a:custGeom>
              <a:avLst/>
              <a:gdLst>
                <a:gd name="T0" fmla="*/ 0 w 31"/>
                <a:gd name="T1" fmla="*/ 31749 h 33"/>
                <a:gd name="T2" fmla="*/ 49212 w 31"/>
                <a:gd name="T3" fmla="*/ 31749 h 33"/>
                <a:gd name="T4" fmla="*/ 49212 w 31"/>
                <a:gd name="T5" fmla="*/ 36511 h 33"/>
                <a:gd name="T6" fmla="*/ 49212 w 31"/>
                <a:gd name="T7" fmla="*/ 42861 h 33"/>
                <a:gd name="T8" fmla="*/ 42862 w 31"/>
                <a:gd name="T9" fmla="*/ 42861 h 33"/>
                <a:gd name="T10" fmla="*/ 42862 w 31"/>
                <a:gd name="T11" fmla="*/ 47624 h 33"/>
                <a:gd name="T12" fmla="*/ 38100 w 31"/>
                <a:gd name="T13" fmla="*/ 47624 h 33"/>
                <a:gd name="T14" fmla="*/ 33337 w 31"/>
                <a:gd name="T15" fmla="*/ 52386 h 33"/>
                <a:gd name="T16" fmla="*/ 33337 w 31"/>
                <a:gd name="T17" fmla="*/ 52386 h 33"/>
                <a:gd name="T18" fmla="*/ 26987 w 31"/>
                <a:gd name="T19" fmla="*/ 52386 h 33"/>
                <a:gd name="T20" fmla="*/ 22225 w 31"/>
                <a:gd name="T21" fmla="*/ 52386 h 33"/>
                <a:gd name="T22" fmla="*/ 17462 w 31"/>
                <a:gd name="T23" fmla="*/ 52386 h 33"/>
                <a:gd name="T24" fmla="*/ 11112 w 31"/>
                <a:gd name="T25" fmla="*/ 47624 h 33"/>
                <a:gd name="T26" fmla="*/ 11112 w 31"/>
                <a:gd name="T27" fmla="*/ 47624 h 33"/>
                <a:gd name="T28" fmla="*/ 6350 w 31"/>
                <a:gd name="T29" fmla="*/ 42861 h 33"/>
                <a:gd name="T30" fmla="*/ 6350 w 31"/>
                <a:gd name="T31" fmla="*/ 42861 h 33"/>
                <a:gd name="T32" fmla="*/ 6350 w 31"/>
                <a:gd name="T33" fmla="*/ 36511 h 33"/>
                <a:gd name="T34" fmla="*/ 0 w 31"/>
                <a:gd name="T35" fmla="*/ 31749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3"/>
                <a:gd name="T56" fmla="*/ 31 w 31"/>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3" extrusionOk="0">
                  <a:moveTo>
                    <a:pt x="0" y="20"/>
                  </a:moveTo>
                  <a:lnTo>
                    <a:pt x="31" y="20"/>
                  </a:lnTo>
                  <a:lnTo>
                    <a:pt x="31" y="23"/>
                  </a:lnTo>
                  <a:lnTo>
                    <a:pt x="31" y="27"/>
                  </a:lnTo>
                  <a:lnTo>
                    <a:pt x="27" y="27"/>
                  </a:lnTo>
                  <a:lnTo>
                    <a:pt x="27" y="30"/>
                  </a:lnTo>
                  <a:lnTo>
                    <a:pt x="24" y="30"/>
                  </a:lnTo>
                  <a:lnTo>
                    <a:pt x="21" y="33"/>
                  </a:lnTo>
                  <a:lnTo>
                    <a:pt x="17" y="33"/>
                  </a:lnTo>
                  <a:lnTo>
                    <a:pt x="14" y="33"/>
                  </a:lnTo>
                  <a:lnTo>
                    <a:pt x="11" y="33"/>
                  </a:lnTo>
                  <a:lnTo>
                    <a:pt x="7" y="30"/>
                  </a:lnTo>
                  <a:lnTo>
                    <a:pt x="4" y="27"/>
                  </a:lnTo>
                  <a:lnTo>
                    <a:pt x="4" y="23"/>
                  </a:lnTo>
                  <a:lnTo>
                    <a:pt x="0"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23" name="Shape 1914"/>
            <p:cNvSpPr>
              <a:spLocks/>
            </p:cNvSpPr>
            <p:nvPr/>
          </p:nvSpPr>
          <p:spPr bwMode="auto">
            <a:xfrm>
              <a:off x="3749675" y="4116387"/>
              <a:ext cx="49212" cy="58736"/>
            </a:xfrm>
            <a:custGeom>
              <a:avLst/>
              <a:gdLst>
                <a:gd name="T0" fmla="*/ 0 w 31"/>
                <a:gd name="T1" fmla="*/ 36512 h 37"/>
                <a:gd name="T2" fmla="*/ 49212 w 31"/>
                <a:gd name="T3" fmla="*/ 36512 h 37"/>
                <a:gd name="T4" fmla="*/ 49212 w 31"/>
                <a:gd name="T5" fmla="*/ 42861 h 37"/>
                <a:gd name="T6" fmla="*/ 49212 w 31"/>
                <a:gd name="T7" fmla="*/ 47624 h 37"/>
                <a:gd name="T8" fmla="*/ 42862 w 31"/>
                <a:gd name="T9" fmla="*/ 47624 h 37"/>
                <a:gd name="T10" fmla="*/ 42862 w 31"/>
                <a:gd name="T11" fmla="*/ 52386 h 37"/>
                <a:gd name="T12" fmla="*/ 38100 w 31"/>
                <a:gd name="T13" fmla="*/ 52386 h 37"/>
                <a:gd name="T14" fmla="*/ 33337 w 31"/>
                <a:gd name="T15" fmla="*/ 58736 h 37"/>
                <a:gd name="T16" fmla="*/ 33337 w 31"/>
                <a:gd name="T17" fmla="*/ 58736 h 37"/>
                <a:gd name="T18" fmla="*/ 26987 w 31"/>
                <a:gd name="T19" fmla="*/ 58736 h 37"/>
                <a:gd name="T20" fmla="*/ 22225 w 31"/>
                <a:gd name="T21" fmla="*/ 58736 h 37"/>
                <a:gd name="T22" fmla="*/ 17462 w 31"/>
                <a:gd name="T23" fmla="*/ 58736 h 37"/>
                <a:gd name="T24" fmla="*/ 11112 w 31"/>
                <a:gd name="T25" fmla="*/ 52386 h 37"/>
                <a:gd name="T26" fmla="*/ 11112 w 31"/>
                <a:gd name="T27" fmla="*/ 52386 h 37"/>
                <a:gd name="T28" fmla="*/ 6350 w 31"/>
                <a:gd name="T29" fmla="*/ 47624 h 37"/>
                <a:gd name="T30" fmla="*/ 6350 w 31"/>
                <a:gd name="T31" fmla="*/ 47624 h 37"/>
                <a:gd name="T32" fmla="*/ 6350 w 31"/>
                <a:gd name="T33" fmla="*/ 42861 h 37"/>
                <a:gd name="T34" fmla="*/ 0 w 31"/>
                <a:gd name="T35" fmla="*/ 36512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0" y="23"/>
                  </a:moveTo>
                  <a:lnTo>
                    <a:pt x="31" y="23"/>
                  </a:lnTo>
                  <a:lnTo>
                    <a:pt x="31" y="27"/>
                  </a:lnTo>
                  <a:lnTo>
                    <a:pt x="31" y="30"/>
                  </a:lnTo>
                  <a:lnTo>
                    <a:pt x="27" y="30"/>
                  </a:lnTo>
                  <a:lnTo>
                    <a:pt x="27" y="33"/>
                  </a:lnTo>
                  <a:lnTo>
                    <a:pt x="24" y="33"/>
                  </a:lnTo>
                  <a:lnTo>
                    <a:pt x="21" y="37"/>
                  </a:lnTo>
                  <a:lnTo>
                    <a:pt x="17" y="37"/>
                  </a:lnTo>
                  <a:lnTo>
                    <a:pt x="14" y="37"/>
                  </a:lnTo>
                  <a:lnTo>
                    <a:pt x="11" y="37"/>
                  </a:lnTo>
                  <a:lnTo>
                    <a:pt x="7" y="33"/>
                  </a:lnTo>
                  <a:lnTo>
                    <a:pt x="4" y="30"/>
                  </a:lnTo>
                  <a:lnTo>
                    <a:pt x="4" y="27"/>
                  </a:lnTo>
                  <a:lnTo>
                    <a:pt x="0" y="2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24" name="Shape 1915"/>
            <p:cNvSpPr>
              <a:spLocks/>
            </p:cNvSpPr>
            <p:nvPr/>
          </p:nvSpPr>
          <p:spPr bwMode="auto">
            <a:xfrm>
              <a:off x="3749675" y="4105275"/>
              <a:ext cx="49212" cy="58736"/>
            </a:xfrm>
            <a:custGeom>
              <a:avLst/>
              <a:gdLst>
                <a:gd name="T0" fmla="*/ 0 w 31"/>
                <a:gd name="T1" fmla="*/ 38099 h 37"/>
                <a:gd name="T2" fmla="*/ 49212 w 31"/>
                <a:gd name="T3" fmla="*/ 38099 h 37"/>
                <a:gd name="T4" fmla="*/ 49212 w 31"/>
                <a:gd name="T5" fmla="*/ 38099 h 37"/>
                <a:gd name="T6" fmla="*/ 49212 w 31"/>
                <a:gd name="T7" fmla="*/ 42861 h 37"/>
                <a:gd name="T8" fmla="*/ 42862 w 31"/>
                <a:gd name="T9" fmla="*/ 47624 h 37"/>
                <a:gd name="T10" fmla="*/ 42862 w 31"/>
                <a:gd name="T11" fmla="*/ 47624 h 37"/>
                <a:gd name="T12" fmla="*/ 38100 w 31"/>
                <a:gd name="T13" fmla="*/ 53974 h 37"/>
                <a:gd name="T14" fmla="*/ 33337 w 31"/>
                <a:gd name="T15" fmla="*/ 53974 h 37"/>
                <a:gd name="T16" fmla="*/ 33337 w 31"/>
                <a:gd name="T17" fmla="*/ 58736 h 37"/>
                <a:gd name="T18" fmla="*/ 26987 w 31"/>
                <a:gd name="T19" fmla="*/ 58736 h 37"/>
                <a:gd name="T20" fmla="*/ 22225 w 31"/>
                <a:gd name="T21" fmla="*/ 58736 h 37"/>
                <a:gd name="T22" fmla="*/ 17462 w 31"/>
                <a:gd name="T23" fmla="*/ 53974 h 37"/>
                <a:gd name="T24" fmla="*/ 11112 w 31"/>
                <a:gd name="T25" fmla="*/ 53974 h 37"/>
                <a:gd name="T26" fmla="*/ 11112 w 31"/>
                <a:gd name="T27" fmla="*/ 47624 h 37"/>
                <a:gd name="T28" fmla="*/ 6350 w 31"/>
                <a:gd name="T29" fmla="*/ 47624 h 37"/>
                <a:gd name="T30" fmla="*/ 6350 w 31"/>
                <a:gd name="T31" fmla="*/ 42861 h 37"/>
                <a:gd name="T32" fmla="*/ 6350 w 31"/>
                <a:gd name="T33" fmla="*/ 38099 h 37"/>
                <a:gd name="T34" fmla="*/ 0 w 31"/>
                <a:gd name="T35" fmla="*/ 38099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0" y="24"/>
                  </a:moveTo>
                  <a:lnTo>
                    <a:pt x="31" y="24"/>
                  </a:lnTo>
                  <a:lnTo>
                    <a:pt x="31" y="27"/>
                  </a:lnTo>
                  <a:lnTo>
                    <a:pt x="27" y="30"/>
                  </a:lnTo>
                  <a:lnTo>
                    <a:pt x="24" y="34"/>
                  </a:lnTo>
                  <a:lnTo>
                    <a:pt x="21" y="34"/>
                  </a:lnTo>
                  <a:lnTo>
                    <a:pt x="21" y="37"/>
                  </a:lnTo>
                  <a:lnTo>
                    <a:pt x="17" y="37"/>
                  </a:lnTo>
                  <a:lnTo>
                    <a:pt x="14" y="37"/>
                  </a:lnTo>
                  <a:lnTo>
                    <a:pt x="11" y="34"/>
                  </a:lnTo>
                  <a:lnTo>
                    <a:pt x="7" y="34"/>
                  </a:lnTo>
                  <a:lnTo>
                    <a:pt x="7" y="30"/>
                  </a:lnTo>
                  <a:lnTo>
                    <a:pt x="4" y="30"/>
                  </a:lnTo>
                  <a:lnTo>
                    <a:pt x="4" y="27"/>
                  </a:lnTo>
                  <a:lnTo>
                    <a:pt x="4" y="24"/>
                  </a:lnTo>
                  <a:lnTo>
                    <a:pt x="0" y="2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25" name="Shape 1916"/>
            <p:cNvSpPr>
              <a:spLocks/>
            </p:cNvSpPr>
            <p:nvPr/>
          </p:nvSpPr>
          <p:spPr bwMode="auto">
            <a:xfrm>
              <a:off x="3749675" y="4094162"/>
              <a:ext cx="49212" cy="58736"/>
            </a:xfrm>
            <a:custGeom>
              <a:avLst/>
              <a:gdLst>
                <a:gd name="T0" fmla="*/ 0 w 31"/>
                <a:gd name="T1" fmla="*/ 31749 h 37"/>
                <a:gd name="T2" fmla="*/ 49212 w 31"/>
                <a:gd name="T3" fmla="*/ 31749 h 37"/>
                <a:gd name="T4" fmla="*/ 49212 w 31"/>
                <a:gd name="T5" fmla="*/ 38099 h 37"/>
                <a:gd name="T6" fmla="*/ 49212 w 31"/>
                <a:gd name="T7" fmla="*/ 42861 h 37"/>
                <a:gd name="T8" fmla="*/ 42862 w 31"/>
                <a:gd name="T9" fmla="*/ 49211 h 37"/>
                <a:gd name="T10" fmla="*/ 42862 w 31"/>
                <a:gd name="T11" fmla="*/ 49211 h 37"/>
                <a:gd name="T12" fmla="*/ 38100 w 31"/>
                <a:gd name="T13" fmla="*/ 53974 h 37"/>
                <a:gd name="T14" fmla="*/ 33337 w 31"/>
                <a:gd name="T15" fmla="*/ 53974 h 37"/>
                <a:gd name="T16" fmla="*/ 33337 w 31"/>
                <a:gd name="T17" fmla="*/ 58736 h 37"/>
                <a:gd name="T18" fmla="*/ 26987 w 31"/>
                <a:gd name="T19" fmla="*/ 58736 h 37"/>
                <a:gd name="T20" fmla="*/ 22225 w 31"/>
                <a:gd name="T21" fmla="*/ 58736 h 37"/>
                <a:gd name="T22" fmla="*/ 17462 w 31"/>
                <a:gd name="T23" fmla="*/ 53974 h 37"/>
                <a:gd name="T24" fmla="*/ 11112 w 31"/>
                <a:gd name="T25" fmla="*/ 53974 h 37"/>
                <a:gd name="T26" fmla="*/ 11112 w 31"/>
                <a:gd name="T27" fmla="*/ 49211 h 37"/>
                <a:gd name="T28" fmla="*/ 6350 w 31"/>
                <a:gd name="T29" fmla="*/ 49211 h 37"/>
                <a:gd name="T30" fmla="*/ 6350 w 31"/>
                <a:gd name="T31" fmla="*/ 42861 h 37"/>
                <a:gd name="T32" fmla="*/ 6350 w 31"/>
                <a:gd name="T33" fmla="*/ 38099 h 37"/>
                <a:gd name="T34" fmla="*/ 0 w 31"/>
                <a:gd name="T35" fmla="*/ 31749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0" y="20"/>
                  </a:moveTo>
                  <a:lnTo>
                    <a:pt x="31" y="20"/>
                  </a:lnTo>
                  <a:lnTo>
                    <a:pt x="31" y="24"/>
                  </a:lnTo>
                  <a:lnTo>
                    <a:pt x="31" y="27"/>
                  </a:lnTo>
                  <a:lnTo>
                    <a:pt x="27" y="31"/>
                  </a:lnTo>
                  <a:lnTo>
                    <a:pt x="24" y="34"/>
                  </a:lnTo>
                  <a:lnTo>
                    <a:pt x="21" y="34"/>
                  </a:lnTo>
                  <a:lnTo>
                    <a:pt x="21" y="37"/>
                  </a:lnTo>
                  <a:lnTo>
                    <a:pt x="17" y="37"/>
                  </a:lnTo>
                  <a:lnTo>
                    <a:pt x="14" y="37"/>
                  </a:lnTo>
                  <a:lnTo>
                    <a:pt x="11" y="34"/>
                  </a:lnTo>
                  <a:lnTo>
                    <a:pt x="7" y="34"/>
                  </a:lnTo>
                  <a:lnTo>
                    <a:pt x="7" y="31"/>
                  </a:lnTo>
                  <a:lnTo>
                    <a:pt x="4" y="31"/>
                  </a:lnTo>
                  <a:lnTo>
                    <a:pt x="4" y="27"/>
                  </a:lnTo>
                  <a:lnTo>
                    <a:pt x="4" y="24"/>
                  </a:lnTo>
                  <a:lnTo>
                    <a:pt x="0"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26" name="Shape 1917"/>
            <p:cNvSpPr>
              <a:spLocks/>
            </p:cNvSpPr>
            <p:nvPr/>
          </p:nvSpPr>
          <p:spPr bwMode="auto">
            <a:xfrm>
              <a:off x="3749675" y="4083050"/>
              <a:ext cx="49212" cy="60325"/>
            </a:xfrm>
            <a:custGeom>
              <a:avLst/>
              <a:gdLst>
                <a:gd name="T0" fmla="*/ 0 w 31"/>
                <a:gd name="T1" fmla="*/ 33338 h 38"/>
                <a:gd name="T2" fmla="*/ 49212 w 31"/>
                <a:gd name="T3" fmla="*/ 33338 h 38"/>
                <a:gd name="T4" fmla="*/ 49212 w 31"/>
                <a:gd name="T5" fmla="*/ 38100 h 38"/>
                <a:gd name="T6" fmla="*/ 49212 w 31"/>
                <a:gd name="T7" fmla="*/ 42863 h 38"/>
                <a:gd name="T8" fmla="*/ 42862 w 31"/>
                <a:gd name="T9" fmla="*/ 49213 h 38"/>
                <a:gd name="T10" fmla="*/ 42862 w 31"/>
                <a:gd name="T11" fmla="*/ 49213 h 38"/>
                <a:gd name="T12" fmla="*/ 38100 w 31"/>
                <a:gd name="T13" fmla="*/ 53975 h 38"/>
                <a:gd name="T14" fmla="*/ 33337 w 31"/>
                <a:gd name="T15" fmla="*/ 53975 h 38"/>
                <a:gd name="T16" fmla="*/ 33337 w 31"/>
                <a:gd name="T17" fmla="*/ 53975 h 38"/>
                <a:gd name="T18" fmla="*/ 26987 w 31"/>
                <a:gd name="T19" fmla="*/ 60325 h 38"/>
                <a:gd name="T20" fmla="*/ 22225 w 31"/>
                <a:gd name="T21" fmla="*/ 53975 h 38"/>
                <a:gd name="T22" fmla="*/ 17462 w 31"/>
                <a:gd name="T23" fmla="*/ 53975 h 38"/>
                <a:gd name="T24" fmla="*/ 11112 w 31"/>
                <a:gd name="T25" fmla="*/ 53975 h 38"/>
                <a:gd name="T26" fmla="*/ 11112 w 31"/>
                <a:gd name="T27" fmla="*/ 49213 h 38"/>
                <a:gd name="T28" fmla="*/ 6350 w 31"/>
                <a:gd name="T29" fmla="*/ 49213 h 38"/>
                <a:gd name="T30" fmla="*/ 6350 w 31"/>
                <a:gd name="T31" fmla="*/ 42863 h 38"/>
                <a:gd name="T32" fmla="*/ 6350 w 31"/>
                <a:gd name="T33" fmla="*/ 38100 h 38"/>
                <a:gd name="T34" fmla="*/ 0 w 31"/>
                <a:gd name="T35" fmla="*/ 33338 h 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8"/>
                <a:gd name="T56" fmla="*/ 31 w 31"/>
                <a:gd name="T57" fmla="*/ 38 h 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8" extrusionOk="0">
                  <a:moveTo>
                    <a:pt x="0" y="21"/>
                  </a:moveTo>
                  <a:lnTo>
                    <a:pt x="31" y="21"/>
                  </a:lnTo>
                  <a:lnTo>
                    <a:pt x="31" y="24"/>
                  </a:lnTo>
                  <a:lnTo>
                    <a:pt x="31" y="27"/>
                  </a:lnTo>
                  <a:lnTo>
                    <a:pt x="27" y="31"/>
                  </a:lnTo>
                  <a:lnTo>
                    <a:pt x="24" y="34"/>
                  </a:lnTo>
                  <a:lnTo>
                    <a:pt x="21" y="34"/>
                  </a:lnTo>
                  <a:lnTo>
                    <a:pt x="17" y="38"/>
                  </a:lnTo>
                  <a:lnTo>
                    <a:pt x="14" y="34"/>
                  </a:lnTo>
                  <a:lnTo>
                    <a:pt x="11" y="34"/>
                  </a:lnTo>
                  <a:lnTo>
                    <a:pt x="7" y="34"/>
                  </a:lnTo>
                  <a:lnTo>
                    <a:pt x="7" y="31"/>
                  </a:lnTo>
                  <a:lnTo>
                    <a:pt x="4" y="31"/>
                  </a:lnTo>
                  <a:lnTo>
                    <a:pt x="4" y="27"/>
                  </a:lnTo>
                  <a:lnTo>
                    <a:pt x="4" y="24"/>
                  </a:lnTo>
                  <a:lnTo>
                    <a:pt x="0" y="21"/>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27" name="Shape 1918"/>
            <p:cNvSpPr>
              <a:spLocks/>
            </p:cNvSpPr>
            <p:nvPr/>
          </p:nvSpPr>
          <p:spPr bwMode="auto">
            <a:xfrm>
              <a:off x="3749675" y="4073525"/>
              <a:ext cx="49212" cy="52386"/>
            </a:xfrm>
            <a:custGeom>
              <a:avLst/>
              <a:gdLst>
                <a:gd name="T0" fmla="*/ 0 w 31"/>
                <a:gd name="T1" fmla="*/ 31749 h 33"/>
                <a:gd name="T2" fmla="*/ 49212 w 31"/>
                <a:gd name="T3" fmla="*/ 31749 h 33"/>
                <a:gd name="T4" fmla="*/ 49212 w 31"/>
                <a:gd name="T5" fmla="*/ 36511 h 33"/>
                <a:gd name="T6" fmla="*/ 49212 w 31"/>
                <a:gd name="T7" fmla="*/ 42861 h 33"/>
                <a:gd name="T8" fmla="*/ 42862 w 31"/>
                <a:gd name="T9" fmla="*/ 42861 h 33"/>
                <a:gd name="T10" fmla="*/ 42862 w 31"/>
                <a:gd name="T11" fmla="*/ 47624 h 33"/>
                <a:gd name="T12" fmla="*/ 38100 w 31"/>
                <a:gd name="T13" fmla="*/ 47624 h 33"/>
                <a:gd name="T14" fmla="*/ 33337 w 31"/>
                <a:gd name="T15" fmla="*/ 52386 h 33"/>
                <a:gd name="T16" fmla="*/ 33337 w 31"/>
                <a:gd name="T17" fmla="*/ 52386 h 33"/>
                <a:gd name="T18" fmla="*/ 26987 w 31"/>
                <a:gd name="T19" fmla="*/ 52386 h 33"/>
                <a:gd name="T20" fmla="*/ 22225 w 31"/>
                <a:gd name="T21" fmla="*/ 52386 h 33"/>
                <a:gd name="T22" fmla="*/ 17462 w 31"/>
                <a:gd name="T23" fmla="*/ 52386 h 33"/>
                <a:gd name="T24" fmla="*/ 11112 w 31"/>
                <a:gd name="T25" fmla="*/ 47624 h 33"/>
                <a:gd name="T26" fmla="*/ 11112 w 31"/>
                <a:gd name="T27" fmla="*/ 47624 h 33"/>
                <a:gd name="T28" fmla="*/ 6350 w 31"/>
                <a:gd name="T29" fmla="*/ 42861 h 33"/>
                <a:gd name="T30" fmla="*/ 6350 w 31"/>
                <a:gd name="T31" fmla="*/ 42861 h 33"/>
                <a:gd name="T32" fmla="*/ 6350 w 31"/>
                <a:gd name="T33" fmla="*/ 36511 h 33"/>
                <a:gd name="T34" fmla="*/ 0 w 31"/>
                <a:gd name="T35" fmla="*/ 31749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3"/>
                <a:gd name="T56" fmla="*/ 31 w 31"/>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3" extrusionOk="0">
                  <a:moveTo>
                    <a:pt x="0" y="20"/>
                  </a:moveTo>
                  <a:lnTo>
                    <a:pt x="31" y="20"/>
                  </a:lnTo>
                  <a:lnTo>
                    <a:pt x="31" y="23"/>
                  </a:lnTo>
                  <a:lnTo>
                    <a:pt x="31" y="27"/>
                  </a:lnTo>
                  <a:lnTo>
                    <a:pt x="27" y="27"/>
                  </a:lnTo>
                  <a:lnTo>
                    <a:pt x="27" y="30"/>
                  </a:lnTo>
                  <a:lnTo>
                    <a:pt x="24" y="30"/>
                  </a:lnTo>
                  <a:lnTo>
                    <a:pt x="21" y="33"/>
                  </a:lnTo>
                  <a:lnTo>
                    <a:pt x="17" y="33"/>
                  </a:lnTo>
                  <a:lnTo>
                    <a:pt x="14" y="33"/>
                  </a:lnTo>
                  <a:lnTo>
                    <a:pt x="11" y="33"/>
                  </a:lnTo>
                  <a:lnTo>
                    <a:pt x="7" y="30"/>
                  </a:lnTo>
                  <a:lnTo>
                    <a:pt x="4" y="27"/>
                  </a:lnTo>
                  <a:lnTo>
                    <a:pt x="4" y="23"/>
                  </a:lnTo>
                  <a:lnTo>
                    <a:pt x="0"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28" name="Shape 1919"/>
            <p:cNvSpPr>
              <a:spLocks/>
            </p:cNvSpPr>
            <p:nvPr/>
          </p:nvSpPr>
          <p:spPr bwMode="auto">
            <a:xfrm>
              <a:off x="3749675" y="4062412"/>
              <a:ext cx="49212" cy="53975"/>
            </a:xfrm>
            <a:custGeom>
              <a:avLst/>
              <a:gdLst>
                <a:gd name="T0" fmla="*/ 0 w 31"/>
                <a:gd name="T1" fmla="*/ 31750 h 34"/>
                <a:gd name="T2" fmla="*/ 49212 w 31"/>
                <a:gd name="T3" fmla="*/ 31750 h 34"/>
                <a:gd name="T4" fmla="*/ 49212 w 31"/>
                <a:gd name="T5" fmla="*/ 38100 h 34"/>
                <a:gd name="T6" fmla="*/ 49212 w 31"/>
                <a:gd name="T7" fmla="*/ 38100 h 34"/>
                <a:gd name="T8" fmla="*/ 42862 w 31"/>
                <a:gd name="T9" fmla="*/ 42863 h 34"/>
                <a:gd name="T10" fmla="*/ 42862 w 31"/>
                <a:gd name="T11" fmla="*/ 47625 h 34"/>
                <a:gd name="T12" fmla="*/ 38100 w 31"/>
                <a:gd name="T13" fmla="*/ 47625 h 34"/>
                <a:gd name="T14" fmla="*/ 33337 w 31"/>
                <a:gd name="T15" fmla="*/ 53975 h 34"/>
                <a:gd name="T16" fmla="*/ 33337 w 31"/>
                <a:gd name="T17" fmla="*/ 53975 h 34"/>
                <a:gd name="T18" fmla="*/ 26987 w 31"/>
                <a:gd name="T19" fmla="*/ 53975 h 34"/>
                <a:gd name="T20" fmla="*/ 22225 w 31"/>
                <a:gd name="T21" fmla="*/ 53975 h 34"/>
                <a:gd name="T22" fmla="*/ 17462 w 31"/>
                <a:gd name="T23" fmla="*/ 53975 h 34"/>
                <a:gd name="T24" fmla="*/ 11112 w 31"/>
                <a:gd name="T25" fmla="*/ 47625 h 34"/>
                <a:gd name="T26" fmla="*/ 11112 w 31"/>
                <a:gd name="T27" fmla="*/ 47625 h 34"/>
                <a:gd name="T28" fmla="*/ 6350 w 31"/>
                <a:gd name="T29" fmla="*/ 42863 h 34"/>
                <a:gd name="T30" fmla="*/ 6350 w 31"/>
                <a:gd name="T31" fmla="*/ 38100 h 34"/>
                <a:gd name="T32" fmla="*/ 6350 w 31"/>
                <a:gd name="T33" fmla="*/ 38100 h 34"/>
                <a:gd name="T34" fmla="*/ 0 w 31"/>
                <a:gd name="T35" fmla="*/ 3175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4"/>
                <a:gd name="T56" fmla="*/ 31 w 31"/>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4" extrusionOk="0">
                  <a:moveTo>
                    <a:pt x="0" y="20"/>
                  </a:moveTo>
                  <a:lnTo>
                    <a:pt x="31" y="20"/>
                  </a:lnTo>
                  <a:lnTo>
                    <a:pt x="31" y="24"/>
                  </a:lnTo>
                  <a:lnTo>
                    <a:pt x="27" y="27"/>
                  </a:lnTo>
                  <a:lnTo>
                    <a:pt x="27" y="30"/>
                  </a:lnTo>
                  <a:lnTo>
                    <a:pt x="24" y="30"/>
                  </a:lnTo>
                  <a:lnTo>
                    <a:pt x="21" y="34"/>
                  </a:lnTo>
                  <a:lnTo>
                    <a:pt x="17" y="34"/>
                  </a:lnTo>
                  <a:lnTo>
                    <a:pt x="14" y="34"/>
                  </a:lnTo>
                  <a:lnTo>
                    <a:pt x="11" y="34"/>
                  </a:lnTo>
                  <a:lnTo>
                    <a:pt x="7" y="30"/>
                  </a:lnTo>
                  <a:lnTo>
                    <a:pt x="4" y="27"/>
                  </a:lnTo>
                  <a:lnTo>
                    <a:pt x="4" y="24"/>
                  </a:lnTo>
                  <a:lnTo>
                    <a:pt x="0"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29" name="Shape 1920"/>
            <p:cNvSpPr>
              <a:spLocks/>
            </p:cNvSpPr>
            <p:nvPr/>
          </p:nvSpPr>
          <p:spPr bwMode="auto">
            <a:xfrm>
              <a:off x="3749675" y="4051300"/>
              <a:ext cx="49212" cy="53975"/>
            </a:xfrm>
            <a:custGeom>
              <a:avLst/>
              <a:gdLst>
                <a:gd name="T0" fmla="*/ 0 w 31"/>
                <a:gd name="T1" fmla="*/ 31750 h 34"/>
                <a:gd name="T2" fmla="*/ 49212 w 31"/>
                <a:gd name="T3" fmla="*/ 31750 h 34"/>
                <a:gd name="T4" fmla="*/ 49212 w 31"/>
                <a:gd name="T5" fmla="*/ 38100 h 34"/>
                <a:gd name="T6" fmla="*/ 49212 w 31"/>
                <a:gd name="T7" fmla="*/ 38100 h 34"/>
                <a:gd name="T8" fmla="*/ 42862 w 31"/>
                <a:gd name="T9" fmla="*/ 42863 h 34"/>
                <a:gd name="T10" fmla="*/ 42862 w 31"/>
                <a:gd name="T11" fmla="*/ 49213 h 34"/>
                <a:gd name="T12" fmla="*/ 38100 w 31"/>
                <a:gd name="T13" fmla="*/ 49213 h 34"/>
                <a:gd name="T14" fmla="*/ 33337 w 31"/>
                <a:gd name="T15" fmla="*/ 53975 h 34"/>
                <a:gd name="T16" fmla="*/ 33337 w 31"/>
                <a:gd name="T17" fmla="*/ 53975 h 34"/>
                <a:gd name="T18" fmla="*/ 26987 w 31"/>
                <a:gd name="T19" fmla="*/ 53975 h 34"/>
                <a:gd name="T20" fmla="*/ 22225 w 31"/>
                <a:gd name="T21" fmla="*/ 53975 h 34"/>
                <a:gd name="T22" fmla="*/ 17462 w 31"/>
                <a:gd name="T23" fmla="*/ 53975 h 34"/>
                <a:gd name="T24" fmla="*/ 11112 w 31"/>
                <a:gd name="T25" fmla="*/ 49213 h 34"/>
                <a:gd name="T26" fmla="*/ 11112 w 31"/>
                <a:gd name="T27" fmla="*/ 49213 h 34"/>
                <a:gd name="T28" fmla="*/ 6350 w 31"/>
                <a:gd name="T29" fmla="*/ 42863 h 34"/>
                <a:gd name="T30" fmla="*/ 6350 w 31"/>
                <a:gd name="T31" fmla="*/ 38100 h 34"/>
                <a:gd name="T32" fmla="*/ 6350 w 31"/>
                <a:gd name="T33" fmla="*/ 38100 h 34"/>
                <a:gd name="T34" fmla="*/ 0 w 31"/>
                <a:gd name="T35" fmla="*/ 3175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4"/>
                <a:gd name="T56" fmla="*/ 31 w 31"/>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4" extrusionOk="0">
                  <a:moveTo>
                    <a:pt x="0" y="20"/>
                  </a:moveTo>
                  <a:lnTo>
                    <a:pt x="31" y="20"/>
                  </a:lnTo>
                  <a:lnTo>
                    <a:pt x="31" y="24"/>
                  </a:lnTo>
                  <a:lnTo>
                    <a:pt x="27" y="27"/>
                  </a:lnTo>
                  <a:lnTo>
                    <a:pt x="27" y="31"/>
                  </a:lnTo>
                  <a:lnTo>
                    <a:pt x="24" y="31"/>
                  </a:lnTo>
                  <a:lnTo>
                    <a:pt x="21" y="34"/>
                  </a:lnTo>
                  <a:lnTo>
                    <a:pt x="17" y="34"/>
                  </a:lnTo>
                  <a:lnTo>
                    <a:pt x="14" y="34"/>
                  </a:lnTo>
                  <a:lnTo>
                    <a:pt x="11" y="34"/>
                  </a:lnTo>
                  <a:lnTo>
                    <a:pt x="7" y="31"/>
                  </a:lnTo>
                  <a:lnTo>
                    <a:pt x="4" y="27"/>
                  </a:lnTo>
                  <a:lnTo>
                    <a:pt x="4" y="24"/>
                  </a:lnTo>
                  <a:lnTo>
                    <a:pt x="0"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30" name="Shape 1921"/>
            <p:cNvSpPr>
              <a:spLocks/>
            </p:cNvSpPr>
            <p:nvPr/>
          </p:nvSpPr>
          <p:spPr bwMode="auto">
            <a:xfrm>
              <a:off x="3749675" y="4035425"/>
              <a:ext cx="49212" cy="58736"/>
            </a:xfrm>
            <a:custGeom>
              <a:avLst/>
              <a:gdLst>
                <a:gd name="T0" fmla="*/ 0 w 31"/>
                <a:gd name="T1" fmla="*/ 38099 h 37"/>
                <a:gd name="T2" fmla="*/ 49212 w 31"/>
                <a:gd name="T3" fmla="*/ 38099 h 37"/>
                <a:gd name="T4" fmla="*/ 49212 w 31"/>
                <a:gd name="T5" fmla="*/ 42861 h 37"/>
                <a:gd name="T6" fmla="*/ 49212 w 31"/>
                <a:gd name="T7" fmla="*/ 42861 h 37"/>
                <a:gd name="T8" fmla="*/ 42862 w 31"/>
                <a:gd name="T9" fmla="*/ 47624 h 37"/>
                <a:gd name="T10" fmla="*/ 42862 w 31"/>
                <a:gd name="T11" fmla="*/ 53974 h 37"/>
                <a:gd name="T12" fmla="*/ 38100 w 31"/>
                <a:gd name="T13" fmla="*/ 53974 h 37"/>
                <a:gd name="T14" fmla="*/ 33337 w 31"/>
                <a:gd name="T15" fmla="*/ 53974 h 37"/>
                <a:gd name="T16" fmla="*/ 33337 w 31"/>
                <a:gd name="T17" fmla="*/ 58736 h 37"/>
                <a:gd name="T18" fmla="*/ 26987 w 31"/>
                <a:gd name="T19" fmla="*/ 58736 h 37"/>
                <a:gd name="T20" fmla="*/ 22225 w 31"/>
                <a:gd name="T21" fmla="*/ 58736 h 37"/>
                <a:gd name="T22" fmla="*/ 17462 w 31"/>
                <a:gd name="T23" fmla="*/ 53974 h 37"/>
                <a:gd name="T24" fmla="*/ 11112 w 31"/>
                <a:gd name="T25" fmla="*/ 53974 h 37"/>
                <a:gd name="T26" fmla="*/ 11112 w 31"/>
                <a:gd name="T27" fmla="*/ 53974 h 37"/>
                <a:gd name="T28" fmla="*/ 6350 w 31"/>
                <a:gd name="T29" fmla="*/ 47624 h 37"/>
                <a:gd name="T30" fmla="*/ 6350 w 31"/>
                <a:gd name="T31" fmla="*/ 42861 h 37"/>
                <a:gd name="T32" fmla="*/ 6350 w 31"/>
                <a:gd name="T33" fmla="*/ 42861 h 37"/>
                <a:gd name="T34" fmla="*/ 0 w 31"/>
                <a:gd name="T35" fmla="*/ 38099 h 3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7"/>
                <a:gd name="T56" fmla="*/ 31 w 31"/>
                <a:gd name="T57" fmla="*/ 37 h 3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7" extrusionOk="0">
                  <a:moveTo>
                    <a:pt x="0" y="24"/>
                  </a:moveTo>
                  <a:lnTo>
                    <a:pt x="31" y="24"/>
                  </a:lnTo>
                  <a:lnTo>
                    <a:pt x="31" y="27"/>
                  </a:lnTo>
                  <a:lnTo>
                    <a:pt x="27" y="30"/>
                  </a:lnTo>
                  <a:lnTo>
                    <a:pt x="27" y="34"/>
                  </a:lnTo>
                  <a:lnTo>
                    <a:pt x="24" y="34"/>
                  </a:lnTo>
                  <a:lnTo>
                    <a:pt x="21" y="34"/>
                  </a:lnTo>
                  <a:lnTo>
                    <a:pt x="21" y="37"/>
                  </a:lnTo>
                  <a:lnTo>
                    <a:pt x="17" y="37"/>
                  </a:lnTo>
                  <a:lnTo>
                    <a:pt x="14" y="37"/>
                  </a:lnTo>
                  <a:lnTo>
                    <a:pt x="11" y="34"/>
                  </a:lnTo>
                  <a:lnTo>
                    <a:pt x="7" y="34"/>
                  </a:lnTo>
                  <a:lnTo>
                    <a:pt x="4" y="30"/>
                  </a:lnTo>
                  <a:lnTo>
                    <a:pt x="4" y="27"/>
                  </a:lnTo>
                  <a:lnTo>
                    <a:pt x="0" y="24"/>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31" name="Shape 1922"/>
            <p:cNvSpPr>
              <a:spLocks/>
            </p:cNvSpPr>
            <p:nvPr/>
          </p:nvSpPr>
          <p:spPr bwMode="auto">
            <a:xfrm>
              <a:off x="3749675" y="4024312"/>
              <a:ext cx="49212" cy="53975"/>
            </a:xfrm>
            <a:custGeom>
              <a:avLst/>
              <a:gdLst>
                <a:gd name="T0" fmla="*/ 0 w 31"/>
                <a:gd name="T1" fmla="*/ 33338 h 34"/>
                <a:gd name="T2" fmla="*/ 49212 w 31"/>
                <a:gd name="T3" fmla="*/ 33338 h 34"/>
                <a:gd name="T4" fmla="*/ 49212 w 31"/>
                <a:gd name="T5" fmla="*/ 38100 h 34"/>
                <a:gd name="T6" fmla="*/ 49212 w 31"/>
                <a:gd name="T7" fmla="*/ 42863 h 34"/>
                <a:gd name="T8" fmla="*/ 42862 w 31"/>
                <a:gd name="T9" fmla="*/ 49213 h 34"/>
                <a:gd name="T10" fmla="*/ 42862 w 31"/>
                <a:gd name="T11" fmla="*/ 49213 h 34"/>
                <a:gd name="T12" fmla="*/ 38100 w 31"/>
                <a:gd name="T13" fmla="*/ 53975 h 34"/>
                <a:gd name="T14" fmla="*/ 33337 w 31"/>
                <a:gd name="T15" fmla="*/ 53975 h 34"/>
                <a:gd name="T16" fmla="*/ 33337 w 31"/>
                <a:gd name="T17" fmla="*/ 53975 h 34"/>
                <a:gd name="T18" fmla="*/ 26987 w 31"/>
                <a:gd name="T19" fmla="*/ 53975 h 34"/>
                <a:gd name="T20" fmla="*/ 22225 w 31"/>
                <a:gd name="T21" fmla="*/ 53975 h 34"/>
                <a:gd name="T22" fmla="*/ 17462 w 31"/>
                <a:gd name="T23" fmla="*/ 53975 h 34"/>
                <a:gd name="T24" fmla="*/ 11112 w 31"/>
                <a:gd name="T25" fmla="*/ 53975 h 34"/>
                <a:gd name="T26" fmla="*/ 11112 w 31"/>
                <a:gd name="T27" fmla="*/ 49213 h 34"/>
                <a:gd name="T28" fmla="*/ 6350 w 31"/>
                <a:gd name="T29" fmla="*/ 49213 h 34"/>
                <a:gd name="T30" fmla="*/ 6350 w 31"/>
                <a:gd name="T31" fmla="*/ 42863 h 34"/>
                <a:gd name="T32" fmla="*/ 6350 w 31"/>
                <a:gd name="T33" fmla="*/ 38100 h 34"/>
                <a:gd name="T34" fmla="*/ 0 w 31"/>
                <a:gd name="T35" fmla="*/ 33338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4"/>
                <a:gd name="T56" fmla="*/ 31 w 31"/>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4" extrusionOk="0">
                  <a:moveTo>
                    <a:pt x="0" y="21"/>
                  </a:moveTo>
                  <a:lnTo>
                    <a:pt x="31" y="21"/>
                  </a:lnTo>
                  <a:lnTo>
                    <a:pt x="31" y="24"/>
                  </a:lnTo>
                  <a:lnTo>
                    <a:pt x="31" y="27"/>
                  </a:lnTo>
                  <a:lnTo>
                    <a:pt x="27" y="31"/>
                  </a:lnTo>
                  <a:lnTo>
                    <a:pt x="24" y="34"/>
                  </a:lnTo>
                  <a:lnTo>
                    <a:pt x="21" y="34"/>
                  </a:lnTo>
                  <a:lnTo>
                    <a:pt x="17" y="34"/>
                  </a:lnTo>
                  <a:lnTo>
                    <a:pt x="14" y="34"/>
                  </a:lnTo>
                  <a:lnTo>
                    <a:pt x="11" y="34"/>
                  </a:lnTo>
                  <a:lnTo>
                    <a:pt x="7" y="34"/>
                  </a:lnTo>
                  <a:lnTo>
                    <a:pt x="7" y="31"/>
                  </a:lnTo>
                  <a:lnTo>
                    <a:pt x="4" y="31"/>
                  </a:lnTo>
                  <a:lnTo>
                    <a:pt x="4" y="27"/>
                  </a:lnTo>
                  <a:lnTo>
                    <a:pt x="4" y="24"/>
                  </a:lnTo>
                  <a:lnTo>
                    <a:pt x="0" y="21"/>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32" name="Shape 1923"/>
            <p:cNvSpPr>
              <a:spLocks/>
            </p:cNvSpPr>
            <p:nvPr/>
          </p:nvSpPr>
          <p:spPr bwMode="auto">
            <a:xfrm>
              <a:off x="3749675" y="4014787"/>
              <a:ext cx="49212" cy="52386"/>
            </a:xfrm>
            <a:custGeom>
              <a:avLst/>
              <a:gdLst>
                <a:gd name="T0" fmla="*/ 0 w 31"/>
                <a:gd name="T1" fmla="*/ 31749 h 33"/>
                <a:gd name="T2" fmla="*/ 49212 w 31"/>
                <a:gd name="T3" fmla="*/ 31749 h 33"/>
                <a:gd name="T4" fmla="*/ 49212 w 31"/>
                <a:gd name="T5" fmla="*/ 36511 h 33"/>
                <a:gd name="T6" fmla="*/ 49212 w 31"/>
                <a:gd name="T7" fmla="*/ 42861 h 33"/>
                <a:gd name="T8" fmla="*/ 42862 w 31"/>
                <a:gd name="T9" fmla="*/ 47624 h 33"/>
                <a:gd name="T10" fmla="*/ 42862 w 31"/>
                <a:gd name="T11" fmla="*/ 47624 h 33"/>
                <a:gd name="T12" fmla="*/ 38100 w 31"/>
                <a:gd name="T13" fmla="*/ 52386 h 33"/>
                <a:gd name="T14" fmla="*/ 33337 w 31"/>
                <a:gd name="T15" fmla="*/ 52386 h 33"/>
                <a:gd name="T16" fmla="*/ 33337 w 31"/>
                <a:gd name="T17" fmla="*/ 52386 h 33"/>
                <a:gd name="T18" fmla="*/ 26987 w 31"/>
                <a:gd name="T19" fmla="*/ 52386 h 33"/>
                <a:gd name="T20" fmla="*/ 22225 w 31"/>
                <a:gd name="T21" fmla="*/ 52386 h 33"/>
                <a:gd name="T22" fmla="*/ 17462 w 31"/>
                <a:gd name="T23" fmla="*/ 52386 h 33"/>
                <a:gd name="T24" fmla="*/ 11112 w 31"/>
                <a:gd name="T25" fmla="*/ 52386 h 33"/>
                <a:gd name="T26" fmla="*/ 11112 w 31"/>
                <a:gd name="T27" fmla="*/ 47624 h 33"/>
                <a:gd name="T28" fmla="*/ 6350 w 31"/>
                <a:gd name="T29" fmla="*/ 47624 h 33"/>
                <a:gd name="T30" fmla="*/ 6350 w 31"/>
                <a:gd name="T31" fmla="*/ 42861 h 33"/>
                <a:gd name="T32" fmla="*/ 6350 w 31"/>
                <a:gd name="T33" fmla="*/ 36511 h 33"/>
                <a:gd name="T34" fmla="*/ 0 w 31"/>
                <a:gd name="T35" fmla="*/ 31749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3"/>
                <a:gd name="T56" fmla="*/ 31 w 31"/>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3" extrusionOk="0">
                  <a:moveTo>
                    <a:pt x="0" y="20"/>
                  </a:moveTo>
                  <a:lnTo>
                    <a:pt x="31" y="20"/>
                  </a:lnTo>
                  <a:lnTo>
                    <a:pt x="31" y="23"/>
                  </a:lnTo>
                  <a:lnTo>
                    <a:pt x="31" y="27"/>
                  </a:lnTo>
                  <a:lnTo>
                    <a:pt x="27" y="30"/>
                  </a:lnTo>
                  <a:lnTo>
                    <a:pt x="24" y="33"/>
                  </a:lnTo>
                  <a:lnTo>
                    <a:pt x="21" y="33"/>
                  </a:lnTo>
                  <a:lnTo>
                    <a:pt x="17" y="33"/>
                  </a:lnTo>
                  <a:lnTo>
                    <a:pt x="14" y="33"/>
                  </a:lnTo>
                  <a:lnTo>
                    <a:pt x="11" y="33"/>
                  </a:lnTo>
                  <a:lnTo>
                    <a:pt x="7" y="33"/>
                  </a:lnTo>
                  <a:lnTo>
                    <a:pt x="7" y="30"/>
                  </a:lnTo>
                  <a:lnTo>
                    <a:pt x="4" y="30"/>
                  </a:lnTo>
                  <a:lnTo>
                    <a:pt x="4" y="27"/>
                  </a:lnTo>
                  <a:lnTo>
                    <a:pt x="4" y="23"/>
                  </a:lnTo>
                  <a:lnTo>
                    <a:pt x="0"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33" name="Shape 1924"/>
            <p:cNvSpPr>
              <a:spLocks/>
            </p:cNvSpPr>
            <p:nvPr/>
          </p:nvSpPr>
          <p:spPr bwMode="auto">
            <a:xfrm>
              <a:off x="3749675" y="4003675"/>
              <a:ext cx="49212" cy="53975"/>
            </a:xfrm>
            <a:custGeom>
              <a:avLst/>
              <a:gdLst>
                <a:gd name="T0" fmla="*/ 0 w 31"/>
                <a:gd name="T1" fmla="*/ 31750 h 34"/>
                <a:gd name="T2" fmla="*/ 49212 w 31"/>
                <a:gd name="T3" fmla="*/ 31750 h 34"/>
                <a:gd name="T4" fmla="*/ 49212 w 31"/>
                <a:gd name="T5" fmla="*/ 38100 h 34"/>
                <a:gd name="T6" fmla="*/ 49212 w 31"/>
                <a:gd name="T7" fmla="*/ 42863 h 34"/>
                <a:gd name="T8" fmla="*/ 42862 w 31"/>
                <a:gd name="T9" fmla="*/ 42863 h 34"/>
                <a:gd name="T10" fmla="*/ 42862 w 31"/>
                <a:gd name="T11" fmla="*/ 47625 h 34"/>
                <a:gd name="T12" fmla="*/ 38100 w 31"/>
                <a:gd name="T13" fmla="*/ 53975 h 34"/>
                <a:gd name="T14" fmla="*/ 33337 w 31"/>
                <a:gd name="T15" fmla="*/ 53975 h 34"/>
                <a:gd name="T16" fmla="*/ 33337 w 31"/>
                <a:gd name="T17" fmla="*/ 53975 h 34"/>
                <a:gd name="T18" fmla="*/ 26987 w 31"/>
                <a:gd name="T19" fmla="*/ 53975 h 34"/>
                <a:gd name="T20" fmla="*/ 22225 w 31"/>
                <a:gd name="T21" fmla="*/ 53975 h 34"/>
                <a:gd name="T22" fmla="*/ 17462 w 31"/>
                <a:gd name="T23" fmla="*/ 53975 h 34"/>
                <a:gd name="T24" fmla="*/ 11112 w 31"/>
                <a:gd name="T25" fmla="*/ 53975 h 34"/>
                <a:gd name="T26" fmla="*/ 11112 w 31"/>
                <a:gd name="T27" fmla="*/ 47625 h 34"/>
                <a:gd name="T28" fmla="*/ 6350 w 31"/>
                <a:gd name="T29" fmla="*/ 42863 h 34"/>
                <a:gd name="T30" fmla="*/ 6350 w 31"/>
                <a:gd name="T31" fmla="*/ 42863 h 34"/>
                <a:gd name="T32" fmla="*/ 6350 w 31"/>
                <a:gd name="T33" fmla="*/ 38100 h 34"/>
                <a:gd name="T34" fmla="*/ 0 w 31"/>
                <a:gd name="T35" fmla="*/ 31750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4"/>
                <a:gd name="T56" fmla="*/ 31 w 31"/>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4" extrusionOk="0">
                  <a:moveTo>
                    <a:pt x="0" y="20"/>
                  </a:moveTo>
                  <a:lnTo>
                    <a:pt x="31" y="20"/>
                  </a:lnTo>
                  <a:lnTo>
                    <a:pt x="31" y="24"/>
                  </a:lnTo>
                  <a:lnTo>
                    <a:pt x="31" y="27"/>
                  </a:lnTo>
                  <a:lnTo>
                    <a:pt x="27" y="27"/>
                  </a:lnTo>
                  <a:lnTo>
                    <a:pt x="27" y="30"/>
                  </a:lnTo>
                  <a:lnTo>
                    <a:pt x="24" y="34"/>
                  </a:lnTo>
                  <a:lnTo>
                    <a:pt x="21" y="34"/>
                  </a:lnTo>
                  <a:lnTo>
                    <a:pt x="17" y="34"/>
                  </a:lnTo>
                  <a:lnTo>
                    <a:pt x="14" y="34"/>
                  </a:lnTo>
                  <a:lnTo>
                    <a:pt x="11" y="34"/>
                  </a:lnTo>
                  <a:lnTo>
                    <a:pt x="7" y="34"/>
                  </a:lnTo>
                  <a:lnTo>
                    <a:pt x="7" y="30"/>
                  </a:lnTo>
                  <a:lnTo>
                    <a:pt x="4" y="27"/>
                  </a:lnTo>
                  <a:lnTo>
                    <a:pt x="4" y="24"/>
                  </a:lnTo>
                  <a:lnTo>
                    <a:pt x="0" y="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
          <p:nvSpPr>
            <p:cNvPr id="61534" name="Shape 1925"/>
            <p:cNvSpPr>
              <a:spLocks/>
            </p:cNvSpPr>
            <p:nvPr/>
          </p:nvSpPr>
          <p:spPr bwMode="auto">
            <a:xfrm>
              <a:off x="3756025" y="3998912"/>
              <a:ext cx="47625" cy="47625"/>
            </a:xfrm>
            <a:custGeom>
              <a:avLst/>
              <a:gdLst>
                <a:gd name="T0" fmla="*/ 11113 w 30"/>
                <a:gd name="T1" fmla="*/ 4763 h 30"/>
                <a:gd name="T2" fmla="*/ 31750 w 30"/>
                <a:gd name="T3" fmla="*/ 42863 h 30"/>
                <a:gd name="T4" fmla="*/ 26988 w 30"/>
                <a:gd name="T5" fmla="*/ 47625 h 30"/>
                <a:gd name="T6" fmla="*/ 20638 w 30"/>
                <a:gd name="T7" fmla="*/ 47625 h 30"/>
                <a:gd name="T8" fmla="*/ 15875 w 30"/>
                <a:gd name="T9" fmla="*/ 47625 h 30"/>
                <a:gd name="T10" fmla="*/ 15875 w 30"/>
                <a:gd name="T11" fmla="*/ 47625 h 30"/>
                <a:gd name="T12" fmla="*/ 11113 w 30"/>
                <a:gd name="T13" fmla="*/ 42863 h 30"/>
                <a:gd name="T14" fmla="*/ 4763 w 30"/>
                <a:gd name="T15" fmla="*/ 42863 h 30"/>
                <a:gd name="T16" fmla="*/ 4763 w 30"/>
                <a:gd name="T17" fmla="*/ 36513 h 30"/>
                <a:gd name="T18" fmla="*/ 0 w 30"/>
                <a:gd name="T19" fmla="*/ 36513 h 30"/>
                <a:gd name="T20" fmla="*/ 0 w 30"/>
                <a:gd name="T21" fmla="*/ 31750 h 30"/>
                <a:gd name="T22" fmla="*/ 0 w 30"/>
                <a:gd name="T23" fmla="*/ 25400 h 30"/>
                <a:gd name="T24" fmla="*/ 0 w 30"/>
                <a:gd name="T25" fmla="*/ 20638 h 30"/>
                <a:gd name="T26" fmla="*/ 0 w 30"/>
                <a:gd name="T27" fmla="*/ 20638 h 30"/>
                <a:gd name="T28" fmla="*/ 0 w 30"/>
                <a:gd name="T29" fmla="*/ 15875 h 30"/>
                <a:gd name="T30" fmla="*/ 0 w 30"/>
                <a:gd name="T31" fmla="*/ 9525 h 30"/>
                <a:gd name="T32" fmla="*/ 4763 w 30"/>
                <a:gd name="T33" fmla="*/ 9525 h 30"/>
                <a:gd name="T34" fmla="*/ 11113 w 30"/>
                <a:gd name="T35" fmla="*/ 4763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30"/>
                <a:gd name="T56" fmla="*/ 30 w 30"/>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30" extrusionOk="0">
                  <a:moveTo>
                    <a:pt x="7" y="3"/>
                  </a:moveTo>
                  <a:lnTo>
                    <a:pt x="20" y="27"/>
                  </a:lnTo>
                  <a:lnTo>
                    <a:pt x="17" y="30"/>
                  </a:lnTo>
                  <a:lnTo>
                    <a:pt x="13" y="30"/>
                  </a:lnTo>
                  <a:lnTo>
                    <a:pt x="10" y="30"/>
                  </a:lnTo>
                  <a:lnTo>
                    <a:pt x="7" y="27"/>
                  </a:lnTo>
                  <a:lnTo>
                    <a:pt x="3" y="27"/>
                  </a:lnTo>
                  <a:lnTo>
                    <a:pt x="3" y="23"/>
                  </a:lnTo>
                  <a:lnTo>
                    <a:pt x="0" y="23"/>
                  </a:lnTo>
                  <a:lnTo>
                    <a:pt x="0" y="20"/>
                  </a:lnTo>
                  <a:lnTo>
                    <a:pt x="0" y="16"/>
                  </a:lnTo>
                  <a:lnTo>
                    <a:pt x="0" y="13"/>
                  </a:lnTo>
                  <a:lnTo>
                    <a:pt x="0" y="10"/>
                  </a:lnTo>
                  <a:lnTo>
                    <a:pt x="0" y="6"/>
                  </a:lnTo>
                  <a:lnTo>
                    <a:pt x="3" y="6"/>
                  </a:lnTo>
                  <a:lnTo>
                    <a:pt x="7" y="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grpSp>
      <p:pic>
        <p:nvPicPr>
          <p:cNvPr id="6145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2420888"/>
            <a:ext cx="5051425"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1" name="Rectangle 497"/>
          <p:cNvSpPr>
            <a:spLocks noChangeArrowheads="1"/>
          </p:cNvSpPr>
          <p:nvPr/>
        </p:nvSpPr>
        <p:spPr bwMode="auto">
          <a:xfrm>
            <a:off x="5076056" y="6361385"/>
            <a:ext cx="3248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1800" dirty="0"/>
              <a:t>Adapted from </a:t>
            </a:r>
            <a:r>
              <a:rPr lang="en-GB" altLang="en-US" sz="1800" dirty="0" err="1"/>
              <a:t>Kriegeskorte</a:t>
            </a:r>
            <a:r>
              <a:rPr lang="en-GB" altLang="en-US" sz="1800" dirty="0"/>
              <a:t> et.al., 2009</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txBox="1">
            <a:spLocks noGrp="1"/>
          </p:cNvSpPr>
          <p:nvPr>
            <p:ph type="title" idx="4294967295"/>
          </p:nvPr>
        </p:nvSpPr>
        <p:spPr>
          <a:extLst>
            <a:ext uri="{FAA26D3D-D897-4be2-8F04-BA451C77F1D7}">
              <ma14:placeholderFlag xmlns:ma14="http://schemas.microsoft.com/office/mac/drawingml/2011/main" val="1"/>
            </a:ext>
          </a:extLst>
        </p:spPr>
        <p:txBody>
          <a:bodyPr lIns="91425" tIns="45700" rIns="91425" bIns="45700">
            <a:noAutofit/>
          </a:bodyPr>
          <a:lstStyle/>
          <a:p>
            <a:pPr>
              <a:spcBef>
                <a:spcPts val="0"/>
              </a:spcBef>
              <a:spcAft>
                <a:spcPts val="0"/>
              </a:spcAft>
              <a:buSzPct val="25000"/>
              <a:defRPr/>
            </a:pPr>
            <a:r>
              <a:rPr lang="en-US" dirty="0" smtClean="0">
                <a:solidFill>
                  <a:schemeClr val="dk2"/>
                </a:solidFill>
              </a:rPr>
              <a:t>Solution 2</a:t>
            </a:r>
            <a:r>
              <a:rPr lang="en-US" dirty="0">
                <a:solidFill>
                  <a:schemeClr val="dk2"/>
                </a:solidFill>
              </a:rPr>
              <a:t/>
            </a:r>
            <a:br>
              <a:rPr lang="en-US" dirty="0">
                <a:solidFill>
                  <a:schemeClr val="dk2"/>
                </a:solidFill>
              </a:rPr>
            </a:br>
            <a:r>
              <a:rPr lang="en-US" sz="2400" dirty="0" smtClean="0">
                <a:solidFill>
                  <a:schemeClr val="dk2"/>
                </a:solidFill>
              </a:rPr>
              <a:t>Ensure contrast vectors are orthogonal</a:t>
            </a:r>
            <a:r>
              <a:rPr lang="en-US" dirty="0" smtClean="0">
                <a:solidFill>
                  <a:schemeClr val="dk2"/>
                </a:solidFill>
              </a:rPr>
              <a:t/>
            </a:r>
            <a:br>
              <a:rPr lang="en-US" dirty="0" smtClean="0">
                <a:solidFill>
                  <a:schemeClr val="dk2"/>
                </a:solidFill>
              </a:rPr>
            </a:br>
            <a:endParaRPr lang="en-US" dirty="0" smtClean="0">
              <a:solidFill>
                <a:schemeClr val="tx1"/>
              </a:solidFill>
            </a:endParaRPr>
          </a:p>
        </p:txBody>
      </p:sp>
      <p:sp>
        <p:nvSpPr>
          <p:cNvPr id="88" name="Shape 88"/>
          <p:cNvSpPr txBox="1">
            <a:spLocks noGrp="1"/>
          </p:cNvSpPr>
          <p:nvPr>
            <p:ph type="body" idx="4294967295"/>
          </p:nvPr>
        </p:nvSpPr>
        <p:spPr>
          <a:xfrm>
            <a:off x="323850" y="1844675"/>
            <a:ext cx="8489950" cy="3457575"/>
          </a:xfrm>
          <a:extLst>
            <a:ext uri="{FAA26D3D-D897-4be2-8F04-BA451C77F1D7}">
              <ma14:placeholderFlag xmlns:ma14="http://schemas.microsoft.com/office/mac/drawingml/2011/main" val="1"/>
            </a:ext>
          </a:extLst>
        </p:spPr>
        <p:txBody>
          <a:bodyPr lIns="91425" tIns="45700" rIns="91425" bIns="45700">
            <a:noAutofit/>
          </a:bodyPr>
          <a:lstStyle/>
          <a:p>
            <a:pPr>
              <a:spcBef>
                <a:spcPts val="0"/>
              </a:spcBef>
              <a:defRPr/>
            </a:pPr>
            <a:endParaRPr lang="en-GB" sz="2400" dirty="0" smtClean="0">
              <a:solidFill>
                <a:srgbClr val="0070C0"/>
              </a:solidFill>
            </a:endParaRPr>
          </a:p>
          <a:p>
            <a:pPr>
              <a:spcBef>
                <a:spcPts val="0"/>
              </a:spcBef>
              <a:defRPr/>
            </a:pPr>
            <a:r>
              <a:rPr lang="en-GB" sz="2400" dirty="0" smtClean="0">
                <a:solidFill>
                  <a:srgbClr val="0070C0"/>
                </a:solidFill>
              </a:rPr>
              <a:t>A-CTRL</a:t>
            </a:r>
            <a:r>
              <a:rPr lang="en-GB" sz="2400" dirty="0" smtClean="0"/>
              <a:t> and </a:t>
            </a:r>
            <a:r>
              <a:rPr lang="en-GB" sz="2400" dirty="0" smtClean="0">
                <a:solidFill>
                  <a:srgbClr val="0070C0"/>
                </a:solidFill>
              </a:rPr>
              <a:t>A-B</a:t>
            </a:r>
            <a:r>
              <a:rPr lang="en-GB" sz="2400" dirty="0" smtClean="0"/>
              <a:t> are not orthogonal contrasts</a:t>
            </a:r>
          </a:p>
          <a:p>
            <a:pPr>
              <a:spcBef>
                <a:spcPts val="0"/>
              </a:spcBef>
              <a:defRPr/>
            </a:pPr>
            <a:endParaRPr lang="en-GB" sz="2400" dirty="0" smtClean="0"/>
          </a:p>
          <a:p>
            <a:pPr>
              <a:spcBef>
                <a:spcPts val="0"/>
              </a:spcBef>
              <a:defRPr/>
            </a:pPr>
            <a:r>
              <a:rPr lang="en-GB" sz="2400" dirty="0" smtClean="0"/>
              <a:t>Why not use </a:t>
            </a:r>
            <a:r>
              <a:rPr lang="en-GB" sz="2400" dirty="0" smtClean="0">
                <a:solidFill>
                  <a:srgbClr val="0070C0"/>
                </a:solidFill>
              </a:rPr>
              <a:t>A+B</a:t>
            </a:r>
            <a:r>
              <a:rPr lang="en-GB" sz="2400" dirty="0" smtClean="0"/>
              <a:t> for ROI and </a:t>
            </a:r>
            <a:r>
              <a:rPr lang="en-GB" sz="2400" dirty="0" smtClean="0">
                <a:solidFill>
                  <a:srgbClr val="0070C0"/>
                </a:solidFill>
              </a:rPr>
              <a:t>A-B</a:t>
            </a:r>
            <a:r>
              <a:rPr lang="en-GB" sz="2400" dirty="0" smtClean="0"/>
              <a:t> for contrast?</a:t>
            </a:r>
          </a:p>
          <a:p>
            <a:pPr marL="609600" lvl="1" indent="0">
              <a:spcBef>
                <a:spcPts val="0"/>
              </a:spcBef>
              <a:buFontTx/>
              <a:buNone/>
              <a:defRPr/>
            </a:pPr>
            <a:r>
              <a:rPr lang="en-GB" dirty="0" smtClean="0"/>
              <a:t>                  </a:t>
            </a:r>
          </a:p>
          <a:p>
            <a:pPr marL="609600" lvl="1" indent="0">
              <a:spcBef>
                <a:spcPts val="0"/>
              </a:spcBef>
              <a:buFontTx/>
              <a:buNone/>
              <a:defRPr/>
            </a:pPr>
            <a:r>
              <a:rPr lang="en-GB" b="1" dirty="0" smtClean="0"/>
              <a:t>c</a:t>
            </a:r>
            <a:r>
              <a:rPr lang="en-GB" b="1" baseline="-25000" dirty="0" smtClean="0"/>
              <a:t>1</a:t>
            </a:r>
            <a:r>
              <a:rPr lang="en-GB" b="1" dirty="0" smtClean="0"/>
              <a:t> = [1 1]	</a:t>
            </a:r>
            <a:r>
              <a:rPr lang="en-GB" b="1" dirty="0"/>
              <a:t>c</a:t>
            </a:r>
            <a:r>
              <a:rPr lang="en-GB" b="1" baseline="-25000" dirty="0"/>
              <a:t>2</a:t>
            </a:r>
            <a:r>
              <a:rPr lang="en-GB" b="1" dirty="0"/>
              <a:t> = [1 -1</a:t>
            </a:r>
            <a:r>
              <a:rPr lang="en-GB" b="1" dirty="0" smtClean="0"/>
              <a:t>]          c</a:t>
            </a:r>
            <a:r>
              <a:rPr lang="en-GB" b="1" baseline="-25000" dirty="0" smtClean="0"/>
              <a:t>1</a:t>
            </a:r>
            <a:r>
              <a:rPr lang="en-GB" b="1" dirty="0" smtClean="0"/>
              <a:t>.c</a:t>
            </a:r>
            <a:r>
              <a:rPr lang="en-GB" b="1" baseline="-25000" dirty="0" smtClean="0"/>
              <a:t>2</a:t>
            </a:r>
            <a:r>
              <a:rPr lang="en-GB" b="1" dirty="0" smtClean="0"/>
              <a:t> = 0</a:t>
            </a:r>
            <a:endParaRPr lang="en-GB" b="1" dirty="0"/>
          </a:p>
          <a:p>
            <a:pPr marL="609600" lvl="1" indent="0">
              <a:spcBef>
                <a:spcPts val="0"/>
              </a:spcBef>
              <a:buFontTx/>
              <a:buNone/>
              <a:defRPr/>
            </a:pPr>
            <a:r>
              <a:rPr lang="en-GB" dirty="0" smtClean="0"/>
              <a:t> </a:t>
            </a:r>
          </a:p>
          <a:p>
            <a:pPr>
              <a:spcBef>
                <a:spcPts val="0"/>
              </a:spcBef>
              <a:defRPr/>
            </a:pPr>
            <a:endParaRPr lang="en-GB" sz="2400" dirty="0" smtClean="0"/>
          </a:p>
          <a:p>
            <a:pPr indent="-165100">
              <a:spcBef>
                <a:spcPts val="0"/>
              </a:spcBef>
              <a:spcAft>
                <a:spcPts val="0"/>
              </a:spcAft>
              <a:buClr>
                <a:schemeClr val="dk1"/>
              </a:buClr>
              <a:buFont typeface="Arial"/>
              <a:buNone/>
              <a:defRPr/>
            </a:pPr>
            <a:endParaRPr dirty="0">
              <a:solidFill>
                <a:schemeClr val="dk1"/>
              </a:solidFill>
            </a:endParaRPr>
          </a:p>
        </p:txBody>
      </p:sp>
      <p:sp>
        <p:nvSpPr>
          <p:cNvPr id="63491" name="Shape 1666"/>
          <p:cNvSpPr>
            <a:spLocks/>
          </p:cNvSpPr>
          <p:nvPr/>
        </p:nvSpPr>
        <p:spPr bwMode="auto">
          <a:xfrm flipH="1">
            <a:off x="3746500" y="4373563"/>
            <a:ext cx="49213" cy="53975"/>
          </a:xfrm>
          <a:custGeom>
            <a:avLst/>
            <a:gdLst>
              <a:gd name="T0" fmla="*/ 49213 w 31"/>
              <a:gd name="T1" fmla="*/ 20638 h 34"/>
              <a:gd name="T2" fmla="*/ 0 w 31"/>
              <a:gd name="T3" fmla="*/ 20638 h 34"/>
              <a:gd name="T4" fmla="*/ 0 w 31"/>
              <a:gd name="T5" fmla="*/ 15875 h 34"/>
              <a:gd name="T6" fmla="*/ 0 w 31"/>
              <a:gd name="T7" fmla="*/ 11113 h 34"/>
              <a:gd name="T8" fmla="*/ 6350 w 31"/>
              <a:gd name="T9" fmla="*/ 4763 h 34"/>
              <a:gd name="T10" fmla="*/ 6350 w 31"/>
              <a:gd name="T11" fmla="*/ 4763 h 34"/>
              <a:gd name="T12" fmla="*/ 11113 w 31"/>
              <a:gd name="T13" fmla="*/ 0 h 34"/>
              <a:gd name="T14" fmla="*/ 15875 w 31"/>
              <a:gd name="T15" fmla="*/ 0 h 34"/>
              <a:gd name="T16" fmla="*/ 15875 w 31"/>
              <a:gd name="T17" fmla="*/ 0 h 34"/>
              <a:gd name="T18" fmla="*/ 22225 w 31"/>
              <a:gd name="T19" fmla="*/ 0 h 34"/>
              <a:gd name="T20" fmla="*/ 26988 w 31"/>
              <a:gd name="T21" fmla="*/ 0 h 34"/>
              <a:gd name="T22" fmla="*/ 31750 w 31"/>
              <a:gd name="T23" fmla="*/ 0 h 34"/>
              <a:gd name="T24" fmla="*/ 38100 w 31"/>
              <a:gd name="T25" fmla="*/ 0 h 34"/>
              <a:gd name="T26" fmla="*/ 38100 w 31"/>
              <a:gd name="T27" fmla="*/ 4763 h 34"/>
              <a:gd name="T28" fmla="*/ 42863 w 31"/>
              <a:gd name="T29" fmla="*/ 4763 h 34"/>
              <a:gd name="T30" fmla="*/ 42863 w 31"/>
              <a:gd name="T31" fmla="*/ 11113 h 34"/>
              <a:gd name="T32" fmla="*/ 42863 w 31"/>
              <a:gd name="T33" fmla="*/ 15875 h 34"/>
              <a:gd name="T34" fmla="*/ 49213 w 31"/>
              <a:gd name="T35" fmla="*/ 20638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4"/>
              <a:gd name="T56" fmla="*/ 31 w 31"/>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4" extrusionOk="0">
                <a:moveTo>
                  <a:pt x="31" y="13"/>
                </a:moveTo>
                <a:lnTo>
                  <a:pt x="0" y="13"/>
                </a:lnTo>
                <a:lnTo>
                  <a:pt x="0" y="10"/>
                </a:lnTo>
                <a:lnTo>
                  <a:pt x="0" y="7"/>
                </a:lnTo>
                <a:lnTo>
                  <a:pt x="4" y="3"/>
                </a:lnTo>
                <a:lnTo>
                  <a:pt x="7" y="0"/>
                </a:lnTo>
                <a:lnTo>
                  <a:pt x="10" y="0"/>
                </a:lnTo>
                <a:lnTo>
                  <a:pt x="14" y="0"/>
                </a:lnTo>
                <a:lnTo>
                  <a:pt x="17" y="0"/>
                </a:lnTo>
                <a:lnTo>
                  <a:pt x="20" y="0"/>
                </a:lnTo>
                <a:lnTo>
                  <a:pt x="24" y="0"/>
                </a:lnTo>
                <a:lnTo>
                  <a:pt x="24" y="3"/>
                </a:lnTo>
                <a:lnTo>
                  <a:pt x="27" y="3"/>
                </a:lnTo>
                <a:lnTo>
                  <a:pt x="27" y="7"/>
                </a:lnTo>
                <a:lnTo>
                  <a:pt x="27" y="10"/>
                </a:lnTo>
                <a:lnTo>
                  <a:pt x="31" y="1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8">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8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txBox="1">
            <a:spLocks noGrp="1"/>
          </p:cNvSpPr>
          <p:nvPr>
            <p:ph type="title" idx="4294967295"/>
          </p:nvPr>
        </p:nvSpPr>
        <p:spPr>
          <a:extLst>
            <a:ext uri="{FAA26D3D-D897-4be2-8F04-BA451C77F1D7}">
              <ma14:placeholderFlag xmlns:ma14="http://schemas.microsoft.com/office/mac/drawingml/2011/main" val="1"/>
            </a:ext>
          </a:extLst>
        </p:spPr>
        <p:txBody>
          <a:bodyPr lIns="91425" tIns="45700" rIns="91425" bIns="45700">
            <a:noAutofit/>
          </a:bodyPr>
          <a:lstStyle/>
          <a:p>
            <a:pPr>
              <a:spcBef>
                <a:spcPts val="0"/>
              </a:spcBef>
              <a:spcAft>
                <a:spcPts val="0"/>
              </a:spcAft>
              <a:buSzPct val="25000"/>
              <a:defRPr/>
            </a:pPr>
            <a:r>
              <a:rPr lang="en-US" dirty="0" smtClean="0">
                <a:solidFill>
                  <a:schemeClr val="dk2"/>
                </a:solidFill>
              </a:rPr>
              <a:t>Make sure they are truly orthogonal…</a:t>
            </a:r>
            <a:endParaRPr lang="en-US" dirty="0">
              <a:solidFill>
                <a:schemeClr val="dk2"/>
              </a:solidFill>
            </a:endParaRPr>
          </a:p>
        </p:txBody>
      </p:sp>
      <p:sp>
        <p:nvSpPr>
          <p:cNvPr id="88" name="Shape 88"/>
          <p:cNvSpPr txBox="1">
            <a:spLocks noGrp="1"/>
          </p:cNvSpPr>
          <p:nvPr>
            <p:ph type="body" idx="4294967295"/>
          </p:nvPr>
        </p:nvSpPr>
        <p:spPr>
          <a:xfrm>
            <a:off x="323850" y="1844675"/>
            <a:ext cx="8489950" cy="3457575"/>
          </a:xfrm>
          <a:extLst>
            <a:ext uri="{FAA26D3D-D897-4be2-8F04-BA451C77F1D7}">
              <ma14:placeholderFlag xmlns:ma14="http://schemas.microsoft.com/office/mac/drawingml/2011/main" val="1"/>
            </a:ext>
          </a:extLst>
        </p:spPr>
        <p:txBody>
          <a:bodyPr lIns="91425" tIns="45700" rIns="91425" bIns="45700">
            <a:noAutofit/>
          </a:bodyPr>
          <a:lstStyle/>
          <a:p>
            <a:pPr>
              <a:spcBef>
                <a:spcPts val="0"/>
              </a:spcBef>
              <a:defRPr/>
            </a:pPr>
            <a:r>
              <a:rPr lang="en-GB" sz="2400" dirty="0" smtClean="0"/>
              <a:t>selection using </a:t>
            </a:r>
            <a:r>
              <a:rPr lang="en-GB" sz="2400" b="1" dirty="0"/>
              <a:t>c</a:t>
            </a:r>
            <a:r>
              <a:rPr lang="en-GB" sz="2400" b="1" baseline="-25000" dirty="0"/>
              <a:t>1</a:t>
            </a:r>
            <a:r>
              <a:rPr lang="en-GB" sz="2400" dirty="0" smtClean="0"/>
              <a:t> may bias analysis using </a:t>
            </a:r>
            <a:r>
              <a:rPr lang="en-GB" sz="2400" b="1" dirty="0" smtClean="0"/>
              <a:t>c</a:t>
            </a:r>
            <a:r>
              <a:rPr lang="en-GB" sz="2400" b="1" baseline="-25000" dirty="0" smtClean="0"/>
              <a:t>2</a:t>
            </a:r>
            <a:r>
              <a:rPr lang="en-GB" sz="2400" dirty="0" smtClean="0"/>
              <a:t> because of hidden bias in the design matrix </a:t>
            </a:r>
            <a:r>
              <a:rPr lang="en-GB" sz="2400" b="1" dirty="0" smtClean="0"/>
              <a:t>X</a:t>
            </a:r>
          </a:p>
          <a:p>
            <a:pPr lvl="1">
              <a:spcBef>
                <a:spcPts val="0"/>
              </a:spcBef>
              <a:defRPr/>
            </a:pPr>
            <a:endParaRPr lang="en-GB" dirty="0" smtClean="0"/>
          </a:p>
          <a:p>
            <a:pPr>
              <a:spcBef>
                <a:spcPts val="0"/>
              </a:spcBef>
              <a:defRPr/>
            </a:pPr>
            <a:r>
              <a:rPr lang="en-GB" sz="2400" dirty="0" smtClean="0"/>
              <a:t>e.g. more trials for A than B</a:t>
            </a:r>
          </a:p>
          <a:p>
            <a:pPr lvl="1">
              <a:spcBef>
                <a:spcPts val="0"/>
              </a:spcBef>
              <a:defRPr/>
            </a:pPr>
            <a:r>
              <a:rPr lang="en-GB" dirty="0" smtClean="0">
                <a:sym typeface="Wingdings" panose="05000000000000000000" pitchFamily="2" charset="2"/>
              </a:rPr>
              <a:t>noise in B has greater effect on </a:t>
            </a:r>
            <a:r>
              <a:rPr lang="en-GB" b="1" dirty="0"/>
              <a:t>c</a:t>
            </a:r>
            <a:r>
              <a:rPr lang="en-GB" b="1" baseline="-25000" dirty="0"/>
              <a:t>1</a:t>
            </a:r>
            <a:r>
              <a:rPr lang="en-GB" dirty="0"/>
              <a:t> </a:t>
            </a:r>
            <a:r>
              <a:rPr lang="en-GB" dirty="0" smtClean="0">
                <a:sym typeface="Wingdings" panose="05000000000000000000" pitchFamily="2" charset="2"/>
              </a:rPr>
              <a:t>than noise in A</a:t>
            </a:r>
          </a:p>
          <a:p>
            <a:pPr lvl="1">
              <a:spcBef>
                <a:spcPts val="0"/>
              </a:spcBef>
              <a:defRPr/>
            </a:pPr>
            <a:r>
              <a:rPr lang="en-GB" b="1" dirty="0" smtClean="0"/>
              <a:t>c</a:t>
            </a:r>
            <a:r>
              <a:rPr lang="en-GB" b="1" baseline="-25000" dirty="0" smtClean="0"/>
              <a:t>2 </a:t>
            </a:r>
            <a:r>
              <a:rPr lang="en-GB" dirty="0" smtClean="0">
                <a:sym typeface="Wingdings" panose="05000000000000000000" pitchFamily="2" charset="2"/>
              </a:rPr>
              <a:t>will be negatively biased</a:t>
            </a:r>
          </a:p>
          <a:p>
            <a:pPr lvl="1">
              <a:spcBef>
                <a:spcPts val="0"/>
              </a:spcBef>
              <a:defRPr/>
            </a:pPr>
            <a:endParaRPr lang="en-GB" dirty="0" smtClean="0">
              <a:sym typeface="Wingdings" panose="05000000000000000000" pitchFamily="2" charset="2"/>
            </a:endParaRPr>
          </a:p>
          <a:p>
            <a:pPr lvl="1">
              <a:spcBef>
                <a:spcPts val="0"/>
              </a:spcBef>
              <a:defRPr/>
            </a:pPr>
            <a:endParaRPr lang="en-GB" dirty="0" smtClean="0"/>
          </a:p>
          <a:p>
            <a:pPr>
              <a:spcBef>
                <a:spcPts val="0"/>
              </a:spcBef>
              <a:defRPr/>
            </a:pPr>
            <a:endParaRPr lang="en-GB" sz="2400" dirty="0" smtClean="0"/>
          </a:p>
          <a:p>
            <a:pPr indent="-165100">
              <a:spcBef>
                <a:spcPts val="0"/>
              </a:spcBef>
              <a:spcAft>
                <a:spcPts val="0"/>
              </a:spcAft>
              <a:buClr>
                <a:schemeClr val="dk1"/>
              </a:buClr>
              <a:buFont typeface="Arial"/>
              <a:buNone/>
              <a:defRPr/>
            </a:pPr>
            <a:endParaRPr dirty="0">
              <a:solidFill>
                <a:schemeClr val="dk1"/>
              </a:solidFill>
            </a:endParaRPr>
          </a:p>
        </p:txBody>
      </p:sp>
      <p:sp>
        <p:nvSpPr>
          <p:cNvPr id="65539" name="Shape 1666"/>
          <p:cNvSpPr>
            <a:spLocks/>
          </p:cNvSpPr>
          <p:nvPr/>
        </p:nvSpPr>
        <p:spPr bwMode="auto">
          <a:xfrm flipH="1">
            <a:off x="3746500" y="4373563"/>
            <a:ext cx="49213" cy="53975"/>
          </a:xfrm>
          <a:custGeom>
            <a:avLst/>
            <a:gdLst>
              <a:gd name="T0" fmla="*/ 49213 w 31"/>
              <a:gd name="T1" fmla="*/ 20638 h 34"/>
              <a:gd name="T2" fmla="*/ 0 w 31"/>
              <a:gd name="T3" fmla="*/ 20638 h 34"/>
              <a:gd name="T4" fmla="*/ 0 w 31"/>
              <a:gd name="T5" fmla="*/ 15875 h 34"/>
              <a:gd name="T6" fmla="*/ 0 w 31"/>
              <a:gd name="T7" fmla="*/ 11113 h 34"/>
              <a:gd name="T8" fmla="*/ 6350 w 31"/>
              <a:gd name="T9" fmla="*/ 4763 h 34"/>
              <a:gd name="T10" fmla="*/ 6350 w 31"/>
              <a:gd name="T11" fmla="*/ 4763 h 34"/>
              <a:gd name="T12" fmla="*/ 11113 w 31"/>
              <a:gd name="T13" fmla="*/ 0 h 34"/>
              <a:gd name="T14" fmla="*/ 15875 w 31"/>
              <a:gd name="T15" fmla="*/ 0 h 34"/>
              <a:gd name="T16" fmla="*/ 15875 w 31"/>
              <a:gd name="T17" fmla="*/ 0 h 34"/>
              <a:gd name="T18" fmla="*/ 22225 w 31"/>
              <a:gd name="T19" fmla="*/ 0 h 34"/>
              <a:gd name="T20" fmla="*/ 26988 w 31"/>
              <a:gd name="T21" fmla="*/ 0 h 34"/>
              <a:gd name="T22" fmla="*/ 31750 w 31"/>
              <a:gd name="T23" fmla="*/ 0 h 34"/>
              <a:gd name="T24" fmla="*/ 38100 w 31"/>
              <a:gd name="T25" fmla="*/ 0 h 34"/>
              <a:gd name="T26" fmla="*/ 38100 w 31"/>
              <a:gd name="T27" fmla="*/ 4763 h 34"/>
              <a:gd name="T28" fmla="*/ 42863 w 31"/>
              <a:gd name="T29" fmla="*/ 4763 h 34"/>
              <a:gd name="T30" fmla="*/ 42863 w 31"/>
              <a:gd name="T31" fmla="*/ 11113 h 34"/>
              <a:gd name="T32" fmla="*/ 42863 w 31"/>
              <a:gd name="T33" fmla="*/ 15875 h 34"/>
              <a:gd name="T34" fmla="*/ 49213 w 31"/>
              <a:gd name="T35" fmla="*/ 20638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4"/>
              <a:gd name="T56" fmla="*/ 31 w 31"/>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4" extrusionOk="0">
                <a:moveTo>
                  <a:pt x="31" y="13"/>
                </a:moveTo>
                <a:lnTo>
                  <a:pt x="0" y="13"/>
                </a:lnTo>
                <a:lnTo>
                  <a:pt x="0" y="10"/>
                </a:lnTo>
                <a:lnTo>
                  <a:pt x="0" y="7"/>
                </a:lnTo>
                <a:lnTo>
                  <a:pt x="4" y="3"/>
                </a:lnTo>
                <a:lnTo>
                  <a:pt x="7" y="0"/>
                </a:lnTo>
                <a:lnTo>
                  <a:pt x="10" y="0"/>
                </a:lnTo>
                <a:lnTo>
                  <a:pt x="14" y="0"/>
                </a:lnTo>
                <a:lnTo>
                  <a:pt x="17" y="0"/>
                </a:lnTo>
                <a:lnTo>
                  <a:pt x="20" y="0"/>
                </a:lnTo>
                <a:lnTo>
                  <a:pt x="24" y="0"/>
                </a:lnTo>
                <a:lnTo>
                  <a:pt x="24" y="3"/>
                </a:lnTo>
                <a:lnTo>
                  <a:pt x="27" y="3"/>
                </a:lnTo>
                <a:lnTo>
                  <a:pt x="27" y="7"/>
                </a:lnTo>
                <a:lnTo>
                  <a:pt x="27" y="10"/>
                </a:lnTo>
                <a:lnTo>
                  <a:pt x="31" y="1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txBox="1">
            <a:spLocks noGrp="1"/>
          </p:cNvSpPr>
          <p:nvPr>
            <p:ph type="title" idx="4294967295"/>
          </p:nvPr>
        </p:nvSpPr>
        <p:spPr>
          <a:extLst>
            <a:ext uri="{FAA26D3D-D897-4be2-8F04-BA451C77F1D7}">
              <ma14:placeholderFlag xmlns:ma14="http://schemas.microsoft.com/office/mac/drawingml/2011/main" val="1"/>
            </a:ext>
          </a:extLst>
        </p:spPr>
        <p:txBody>
          <a:bodyPr lIns="91425" tIns="45700" rIns="91425" bIns="45700">
            <a:noAutofit/>
          </a:bodyPr>
          <a:lstStyle/>
          <a:p>
            <a:pPr>
              <a:spcBef>
                <a:spcPts val="0"/>
              </a:spcBef>
              <a:spcAft>
                <a:spcPts val="0"/>
              </a:spcAft>
              <a:buSzPct val="25000"/>
              <a:defRPr/>
            </a:pPr>
            <a:r>
              <a:rPr lang="en-US" dirty="0">
                <a:solidFill>
                  <a:schemeClr val="dk2"/>
                </a:solidFill>
              </a:rPr>
              <a:t>Make sure they are truly orthogonal…</a:t>
            </a:r>
          </a:p>
        </p:txBody>
      </p:sp>
      <p:sp>
        <p:nvSpPr>
          <p:cNvPr id="88" name="Shape 88"/>
          <p:cNvSpPr txBox="1">
            <a:spLocks noGrp="1"/>
          </p:cNvSpPr>
          <p:nvPr>
            <p:ph type="body" idx="4294967295"/>
          </p:nvPr>
        </p:nvSpPr>
        <p:spPr>
          <a:xfrm>
            <a:off x="323850" y="1844675"/>
            <a:ext cx="8489950" cy="3457575"/>
          </a:xfrm>
          <a:extLst>
            <a:ext uri="{FAA26D3D-D897-4be2-8F04-BA451C77F1D7}">
              <ma14:placeholderFlag xmlns:ma14="http://schemas.microsoft.com/office/mac/drawingml/2011/main" val="1"/>
            </a:ext>
          </a:extLst>
        </p:spPr>
        <p:txBody>
          <a:bodyPr lIns="91425" tIns="45700" rIns="91425" bIns="45700">
            <a:noAutofit/>
          </a:bodyPr>
          <a:lstStyle/>
          <a:p>
            <a:pPr>
              <a:spcBef>
                <a:spcPct val="0"/>
              </a:spcBef>
            </a:pPr>
            <a:r>
              <a:rPr lang="en-GB" altLang="en-US" sz="2400" dirty="0" smtClean="0">
                <a:ea typeface="ＭＳ Ｐゴシック" pitchFamily="34" charset="-128"/>
              </a:rPr>
              <a:t>Still possible that errors have some temporal dependence </a:t>
            </a:r>
            <a:r>
              <a:rPr lang="en-GB" altLang="en-US" sz="2400" b="1" dirty="0" smtClean="0">
                <a:ea typeface="ＭＳ Ｐゴシック" pitchFamily="34" charset="-128"/>
              </a:rPr>
              <a:t>S</a:t>
            </a:r>
          </a:p>
          <a:p>
            <a:pPr>
              <a:spcBef>
                <a:spcPct val="0"/>
              </a:spcBef>
            </a:pPr>
            <a:r>
              <a:rPr lang="en-GB" altLang="en-US" sz="2400" dirty="0" smtClean="0">
                <a:ea typeface="ＭＳ Ｐゴシック" pitchFamily="34" charset="-128"/>
                <a:sym typeface="Wingdings" pitchFamily="2" charset="2"/>
              </a:rPr>
              <a:t>This could contribute differently to noise in different conditions</a:t>
            </a:r>
            <a:endParaRPr lang="en-GB" altLang="en-US" sz="2400" dirty="0" smtClean="0">
              <a:ea typeface="ＭＳ Ｐゴシック" pitchFamily="34" charset="-128"/>
            </a:endParaRPr>
          </a:p>
          <a:p>
            <a:pPr>
              <a:spcBef>
                <a:spcPct val="0"/>
              </a:spcBef>
            </a:pPr>
            <a:r>
              <a:rPr lang="en-GB" altLang="en-US" sz="2400" dirty="0" smtClean="0">
                <a:ea typeface="ＭＳ Ｐゴシック" pitchFamily="34" charset="-128"/>
              </a:rPr>
              <a:t>Orthogonality requirement:</a:t>
            </a:r>
          </a:p>
          <a:p>
            <a:pPr>
              <a:spcBef>
                <a:spcPct val="0"/>
              </a:spcBef>
            </a:pPr>
            <a:endParaRPr lang="en-GB" altLang="en-US" sz="2400" dirty="0" smtClean="0">
              <a:ea typeface="ＭＳ Ｐゴシック" pitchFamily="34" charset="-128"/>
            </a:endParaRPr>
          </a:p>
          <a:p>
            <a:pPr>
              <a:spcBef>
                <a:spcPct val="0"/>
              </a:spcBef>
              <a:buFontTx/>
              <a:buNone/>
            </a:pPr>
            <a:r>
              <a:rPr lang="en-GB" altLang="en-US" sz="2400" dirty="0" smtClean="0">
                <a:ea typeface="ＭＳ Ｐゴシック" pitchFamily="34" charset="-128"/>
              </a:rPr>
              <a:t>c</a:t>
            </a:r>
            <a:r>
              <a:rPr lang="en-GB" altLang="en-US" sz="2400" baseline="-25000" dirty="0" smtClean="0">
                <a:ea typeface="ＭＳ Ｐゴシック" pitchFamily="34" charset="-128"/>
              </a:rPr>
              <a:t>1 </a:t>
            </a:r>
            <a:r>
              <a:rPr lang="en-GB" altLang="en-US" sz="2400" dirty="0" smtClean="0">
                <a:ea typeface="ＭＳ Ｐゴシック" pitchFamily="34" charset="-128"/>
              </a:rPr>
              <a:t>· (</a:t>
            </a:r>
            <a:r>
              <a:rPr lang="en-GB" altLang="en-US" sz="2400" dirty="0" smtClean="0">
                <a:solidFill>
                  <a:srgbClr val="0066FF"/>
                </a:solidFill>
                <a:ea typeface="ＭＳ Ｐゴシック" pitchFamily="34" charset="-128"/>
              </a:rPr>
              <a:t>X</a:t>
            </a:r>
            <a:r>
              <a:rPr lang="en-GB" altLang="en-US" sz="2400" baseline="30000" dirty="0" smtClean="0">
                <a:ea typeface="ＭＳ Ｐゴシック" pitchFamily="34" charset="-128"/>
              </a:rPr>
              <a:t>T</a:t>
            </a:r>
            <a:r>
              <a:rPr lang="en-GB" altLang="en-US" sz="2400" dirty="0" smtClean="0">
                <a:solidFill>
                  <a:srgbClr val="0066FF"/>
                </a:solidFill>
                <a:ea typeface="ＭＳ Ｐゴシック" pitchFamily="34" charset="-128"/>
              </a:rPr>
              <a:t>X</a:t>
            </a:r>
            <a:r>
              <a:rPr lang="en-GB" altLang="en-US" sz="2400" dirty="0" smtClean="0">
                <a:ea typeface="ＭＳ Ｐゴシック" pitchFamily="34" charset="-128"/>
              </a:rPr>
              <a:t>)</a:t>
            </a:r>
            <a:r>
              <a:rPr lang="en-GB" altLang="en-US" sz="2400" baseline="30000" dirty="0" smtClean="0">
                <a:ea typeface="ＭＳ Ｐゴシック" pitchFamily="34" charset="-128"/>
              </a:rPr>
              <a:t>-1 </a:t>
            </a:r>
            <a:r>
              <a:rPr lang="en-GB" altLang="en-US" sz="2400" dirty="0" smtClean="0">
                <a:ea typeface="ＭＳ Ｐゴシック" pitchFamily="34" charset="-128"/>
              </a:rPr>
              <a:t>· </a:t>
            </a:r>
            <a:r>
              <a:rPr lang="en-GB" altLang="en-US" sz="2400" dirty="0" smtClean="0">
                <a:solidFill>
                  <a:srgbClr val="0066FF"/>
                </a:solidFill>
                <a:ea typeface="ＭＳ Ｐゴシック" pitchFamily="34" charset="-128"/>
              </a:rPr>
              <a:t>X</a:t>
            </a:r>
            <a:r>
              <a:rPr lang="en-GB" altLang="en-US" sz="2400" baseline="30000" dirty="0" smtClean="0">
                <a:ea typeface="ＭＳ Ｐゴシック" pitchFamily="34" charset="-128"/>
              </a:rPr>
              <a:t>T </a:t>
            </a:r>
            <a:r>
              <a:rPr lang="en-GB" altLang="en-US" sz="2400" dirty="0" smtClean="0">
                <a:ea typeface="ＭＳ Ｐゴシック" pitchFamily="34" charset="-128"/>
              </a:rPr>
              <a:t>· </a:t>
            </a:r>
            <a:r>
              <a:rPr lang="en-GB" altLang="en-US" sz="2400" dirty="0" smtClean="0">
                <a:solidFill>
                  <a:srgbClr val="FF0066"/>
                </a:solidFill>
                <a:ea typeface="ＭＳ Ｐゴシック" pitchFamily="34" charset="-128"/>
              </a:rPr>
              <a:t>S</a:t>
            </a:r>
            <a:r>
              <a:rPr lang="en-GB" altLang="en-US" sz="2400" dirty="0" smtClean="0">
                <a:ea typeface="ＭＳ Ｐゴシック" pitchFamily="34" charset="-128"/>
              </a:rPr>
              <a:t> · </a:t>
            </a:r>
            <a:r>
              <a:rPr lang="en-GB" altLang="en-US" sz="2400" dirty="0" smtClean="0">
                <a:solidFill>
                  <a:srgbClr val="FF0066"/>
                </a:solidFill>
                <a:ea typeface="ＭＳ Ｐゴシック" pitchFamily="34" charset="-128"/>
              </a:rPr>
              <a:t>S</a:t>
            </a:r>
            <a:r>
              <a:rPr lang="en-GB" altLang="en-US" sz="2400" baseline="30000" dirty="0" smtClean="0">
                <a:ea typeface="ＭＳ Ｐゴシック" pitchFamily="34" charset="-128"/>
              </a:rPr>
              <a:t>T </a:t>
            </a:r>
            <a:r>
              <a:rPr lang="en-GB" altLang="en-US" sz="2400" dirty="0" smtClean="0">
                <a:ea typeface="ＭＳ Ｐゴシック" pitchFamily="34" charset="-128"/>
              </a:rPr>
              <a:t>· </a:t>
            </a:r>
            <a:r>
              <a:rPr lang="en-GB" altLang="en-US" sz="2400" dirty="0" smtClean="0">
                <a:solidFill>
                  <a:srgbClr val="0066FF"/>
                </a:solidFill>
                <a:ea typeface="ＭＳ Ｐゴシック" pitchFamily="34" charset="-128"/>
              </a:rPr>
              <a:t>X</a:t>
            </a:r>
            <a:r>
              <a:rPr lang="en-GB" altLang="en-US" sz="2400" dirty="0" smtClean="0">
                <a:ea typeface="ＭＳ Ｐゴシック" pitchFamily="34" charset="-128"/>
              </a:rPr>
              <a:t> · (</a:t>
            </a:r>
            <a:r>
              <a:rPr lang="en-GB" altLang="en-US" sz="2400" dirty="0" smtClean="0">
                <a:solidFill>
                  <a:srgbClr val="0066FF"/>
                </a:solidFill>
                <a:ea typeface="ＭＳ Ｐゴシック" pitchFamily="34" charset="-128"/>
              </a:rPr>
              <a:t>X</a:t>
            </a:r>
            <a:r>
              <a:rPr lang="en-GB" altLang="en-US" sz="2400" baseline="30000" dirty="0" smtClean="0">
                <a:ea typeface="ＭＳ Ｐゴシック" pitchFamily="34" charset="-128"/>
              </a:rPr>
              <a:t>T</a:t>
            </a:r>
            <a:r>
              <a:rPr lang="en-GB" altLang="en-US" sz="2400" dirty="0" smtClean="0">
                <a:solidFill>
                  <a:srgbClr val="0066FF"/>
                </a:solidFill>
                <a:ea typeface="ＭＳ Ｐゴシック" pitchFamily="34" charset="-128"/>
              </a:rPr>
              <a:t>X</a:t>
            </a:r>
            <a:r>
              <a:rPr lang="en-GB" altLang="en-US" sz="2400" dirty="0" smtClean="0">
                <a:ea typeface="ＭＳ Ｐゴシック" pitchFamily="34" charset="-128"/>
              </a:rPr>
              <a:t>)</a:t>
            </a:r>
            <a:r>
              <a:rPr lang="en-GB" altLang="en-US" sz="2400" baseline="30000" dirty="0" smtClean="0">
                <a:ea typeface="ＭＳ Ｐゴシック" pitchFamily="34" charset="-128"/>
              </a:rPr>
              <a:t> -1 </a:t>
            </a:r>
            <a:r>
              <a:rPr lang="en-GB" altLang="en-US" sz="2400" dirty="0" smtClean="0">
                <a:ea typeface="ＭＳ Ｐゴシック" pitchFamily="34" charset="-128"/>
              </a:rPr>
              <a:t>· c</a:t>
            </a:r>
            <a:r>
              <a:rPr lang="en-GB" altLang="en-US" sz="2400" baseline="-25000" dirty="0" smtClean="0">
                <a:ea typeface="ＭＳ Ｐゴシック" pitchFamily="34" charset="-128"/>
              </a:rPr>
              <a:t>2   </a:t>
            </a:r>
            <a:r>
              <a:rPr lang="en-GB" altLang="en-US" sz="2400" dirty="0" smtClean="0">
                <a:ea typeface="ＭＳ Ｐゴシック" pitchFamily="34" charset="-128"/>
              </a:rPr>
              <a:t>= 0</a:t>
            </a:r>
          </a:p>
          <a:p>
            <a:pPr>
              <a:spcBef>
                <a:spcPct val="0"/>
              </a:spcBef>
            </a:pPr>
            <a:endParaRPr lang="en-GB" altLang="en-US" sz="2400" dirty="0" smtClean="0">
              <a:ea typeface="ＭＳ Ｐゴシック" pitchFamily="34" charset="-128"/>
            </a:endParaRPr>
          </a:p>
          <a:p>
            <a:pPr>
              <a:spcBef>
                <a:spcPct val="0"/>
              </a:spcBef>
            </a:pPr>
            <a:endParaRPr lang="en-GB" altLang="en-US" sz="2400" dirty="0" smtClean="0">
              <a:ea typeface="ＭＳ Ｐゴシック" pitchFamily="34" charset="-128"/>
            </a:endParaRPr>
          </a:p>
          <a:p>
            <a:pPr>
              <a:spcBef>
                <a:spcPct val="0"/>
              </a:spcBef>
              <a:buClr>
                <a:srgbClr val="000000"/>
              </a:buClr>
              <a:buFontTx/>
              <a:buNone/>
            </a:pPr>
            <a:endParaRPr lang="en-US" altLang="en-US" dirty="0" smtClean="0">
              <a:solidFill>
                <a:srgbClr val="000000"/>
              </a:solidFill>
              <a:ea typeface="ＭＳ Ｐゴシック" pitchFamily="34" charset="-128"/>
            </a:endParaRPr>
          </a:p>
        </p:txBody>
      </p:sp>
      <p:sp>
        <p:nvSpPr>
          <p:cNvPr id="67587" name="Shape 1666"/>
          <p:cNvSpPr>
            <a:spLocks/>
          </p:cNvSpPr>
          <p:nvPr/>
        </p:nvSpPr>
        <p:spPr bwMode="auto">
          <a:xfrm flipH="1">
            <a:off x="3746500" y="4373563"/>
            <a:ext cx="49213" cy="53975"/>
          </a:xfrm>
          <a:custGeom>
            <a:avLst/>
            <a:gdLst>
              <a:gd name="T0" fmla="*/ 49213 w 31"/>
              <a:gd name="T1" fmla="*/ 20638 h 34"/>
              <a:gd name="T2" fmla="*/ 0 w 31"/>
              <a:gd name="T3" fmla="*/ 20638 h 34"/>
              <a:gd name="T4" fmla="*/ 0 w 31"/>
              <a:gd name="T5" fmla="*/ 15875 h 34"/>
              <a:gd name="T6" fmla="*/ 0 w 31"/>
              <a:gd name="T7" fmla="*/ 11113 h 34"/>
              <a:gd name="T8" fmla="*/ 6350 w 31"/>
              <a:gd name="T9" fmla="*/ 4763 h 34"/>
              <a:gd name="T10" fmla="*/ 6350 w 31"/>
              <a:gd name="T11" fmla="*/ 4763 h 34"/>
              <a:gd name="T12" fmla="*/ 11113 w 31"/>
              <a:gd name="T13" fmla="*/ 0 h 34"/>
              <a:gd name="T14" fmla="*/ 15875 w 31"/>
              <a:gd name="T15" fmla="*/ 0 h 34"/>
              <a:gd name="T16" fmla="*/ 15875 w 31"/>
              <a:gd name="T17" fmla="*/ 0 h 34"/>
              <a:gd name="T18" fmla="*/ 22225 w 31"/>
              <a:gd name="T19" fmla="*/ 0 h 34"/>
              <a:gd name="T20" fmla="*/ 26988 w 31"/>
              <a:gd name="T21" fmla="*/ 0 h 34"/>
              <a:gd name="T22" fmla="*/ 31750 w 31"/>
              <a:gd name="T23" fmla="*/ 0 h 34"/>
              <a:gd name="T24" fmla="*/ 38100 w 31"/>
              <a:gd name="T25" fmla="*/ 0 h 34"/>
              <a:gd name="T26" fmla="*/ 38100 w 31"/>
              <a:gd name="T27" fmla="*/ 4763 h 34"/>
              <a:gd name="T28" fmla="*/ 42863 w 31"/>
              <a:gd name="T29" fmla="*/ 4763 h 34"/>
              <a:gd name="T30" fmla="*/ 42863 w 31"/>
              <a:gd name="T31" fmla="*/ 11113 h 34"/>
              <a:gd name="T32" fmla="*/ 42863 w 31"/>
              <a:gd name="T33" fmla="*/ 15875 h 34"/>
              <a:gd name="T34" fmla="*/ 49213 w 31"/>
              <a:gd name="T35" fmla="*/ 20638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4"/>
              <a:gd name="T56" fmla="*/ 31 w 31"/>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4" extrusionOk="0">
                <a:moveTo>
                  <a:pt x="31" y="13"/>
                </a:moveTo>
                <a:lnTo>
                  <a:pt x="0" y="13"/>
                </a:lnTo>
                <a:lnTo>
                  <a:pt x="0" y="10"/>
                </a:lnTo>
                <a:lnTo>
                  <a:pt x="0" y="7"/>
                </a:lnTo>
                <a:lnTo>
                  <a:pt x="4" y="3"/>
                </a:lnTo>
                <a:lnTo>
                  <a:pt x="7" y="0"/>
                </a:lnTo>
                <a:lnTo>
                  <a:pt x="10" y="0"/>
                </a:lnTo>
                <a:lnTo>
                  <a:pt x="14" y="0"/>
                </a:lnTo>
                <a:lnTo>
                  <a:pt x="17" y="0"/>
                </a:lnTo>
                <a:lnTo>
                  <a:pt x="20" y="0"/>
                </a:lnTo>
                <a:lnTo>
                  <a:pt x="24" y="0"/>
                </a:lnTo>
                <a:lnTo>
                  <a:pt x="24" y="3"/>
                </a:lnTo>
                <a:lnTo>
                  <a:pt x="27" y="3"/>
                </a:lnTo>
                <a:lnTo>
                  <a:pt x="27" y="7"/>
                </a:lnTo>
                <a:lnTo>
                  <a:pt x="27" y="10"/>
                </a:lnTo>
                <a:lnTo>
                  <a:pt x="31" y="1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cxnSp>
        <p:nvCxnSpPr>
          <p:cNvPr id="3" name="Straight Arrow Connector 2"/>
          <p:cNvCxnSpPr/>
          <p:nvPr/>
        </p:nvCxnSpPr>
        <p:spPr>
          <a:xfrm flipV="1">
            <a:off x="755650" y="4652963"/>
            <a:ext cx="0" cy="36036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619250" y="4652963"/>
            <a:ext cx="0" cy="715962"/>
          </a:xfrm>
          <a:prstGeom prst="straightConnector1">
            <a:avLst/>
          </a:prstGeom>
          <a:ln w="28575">
            <a:solidFill>
              <a:srgbClr val="0066FF"/>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916238" y="4652963"/>
            <a:ext cx="0" cy="1162050"/>
          </a:xfrm>
          <a:prstGeom prst="straightConnector1">
            <a:avLst/>
          </a:prstGeom>
          <a:ln w="28575">
            <a:solidFill>
              <a:srgbClr val="FF0066"/>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a:spLocks noChangeArrowheads="1"/>
          </p:cNvSpPr>
          <p:nvPr/>
        </p:nvSpPr>
        <p:spPr bwMode="auto">
          <a:xfrm>
            <a:off x="215900" y="5032375"/>
            <a:ext cx="11877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1800" dirty="0"/>
              <a:t>contrasts</a:t>
            </a:r>
          </a:p>
        </p:txBody>
      </p:sp>
      <p:sp>
        <p:nvSpPr>
          <p:cNvPr id="12" name="TextBox 11"/>
          <p:cNvSpPr txBox="1">
            <a:spLocks noChangeArrowheads="1"/>
          </p:cNvSpPr>
          <p:nvPr/>
        </p:nvSpPr>
        <p:spPr bwMode="auto">
          <a:xfrm>
            <a:off x="1274763" y="5368925"/>
            <a:ext cx="1079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1800" dirty="0">
                <a:solidFill>
                  <a:srgbClr val="0070C0"/>
                </a:solidFill>
              </a:rPr>
              <a:t>design matrix</a:t>
            </a:r>
          </a:p>
        </p:txBody>
      </p:sp>
      <p:sp>
        <p:nvSpPr>
          <p:cNvPr id="13" name="TextBox 12"/>
          <p:cNvSpPr txBox="1">
            <a:spLocks noChangeArrowheads="1"/>
          </p:cNvSpPr>
          <p:nvPr/>
        </p:nvSpPr>
        <p:spPr bwMode="auto">
          <a:xfrm>
            <a:off x="2667000" y="5815013"/>
            <a:ext cx="16889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1800" dirty="0">
                <a:solidFill>
                  <a:srgbClr val="FF0000"/>
                </a:solidFill>
              </a:rPr>
              <a:t>noise dependencies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8">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txBox="1">
            <a:spLocks noGrp="1"/>
          </p:cNvSpPr>
          <p:nvPr>
            <p:ph type="title" idx="4294967295"/>
          </p:nvPr>
        </p:nvSpPr>
        <p:spPr>
          <a:extLst>
            <a:ext uri="{FAA26D3D-D897-4be2-8F04-BA451C77F1D7}">
              <ma14:placeholderFlag xmlns:ma14="http://schemas.microsoft.com/office/mac/drawingml/2011/main" val="1"/>
            </a:ext>
          </a:extLst>
        </p:spPr>
        <p:txBody>
          <a:bodyPr lIns="91425" tIns="45700" rIns="91425" bIns="45700">
            <a:noAutofit/>
          </a:bodyPr>
          <a:lstStyle/>
          <a:p>
            <a:pPr>
              <a:spcBef>
                <a:spcPts val="0"/>
              </a:spcBef>
              <a:spcAft>
                <a:spcPts val="0"/>
              </a:spcAft>
              <a:buSzPct val="25000"/>
              <a:defRPr/>
            </a:pPr>
            <a:r>
              <a:rPr lang="en-US" dirty="0">
                <a:solidFill>
                  <a:schemeClr val="dk2"/>
                </a:solidFill>
              </a:rPr>
              <a:t>Make sure they are truly orthogonal…</a:t>
            </a:r>
          </a:p>
        </p:txBody>
      </p:sp>
      <p:sp>
        <p:nvSpPr>
          <p:cNvPr id="88" name="Shape 88"/>
          <p:cNvSpPr txBox="1">
            <a:spLocks noGrp="1"/>
          </p:cNvSpPr>
          <p:nvPr>
            <p:ph type="body" idx="4294967295"/>
          </p:nvPr>
        </p:nvSpPr>
        <p:spPr>
          <a:xfrm>
            <a:off x="323850" y="1844675"/>
            <a:ext cx="8489950" cy="3457575"/>
          </a:xfrm>
          <a:extLst>
            <a:ext uri="{FAA26D3D-D897-4be2-8F04-BA451C77F1D7}">
              <ma14:placeholderFlag xmlns:ma14="http://schemas.microsoft.com/office/mac/drawingml/2011/main" val="1"/>
            </a:ext>
          </a:extLst>
        </p:spPr>
        <p:txBody>
          <a:bodyPr lIns="91425" tIns="45700" rIns="91425" bIns="45700">
            <a:noAutofit/>
          </a:bodyPr>
          <a:lstStyle/>
          <a:p>
            <a:pPr>
              <a:spcBef>
                <a:spcPct val="0"/>
              </a:spcBef>
            </a:pPr>
            <a:r>
              <a:rPr lang="en-GB" altLang="en-US" sz="2400" dirty="0" smtClean="0">
                <a:ea typeface="ＭＳ Ｐゴシック" pitchFamily="34" charset="-128"/>
              </a:rPr>
              <a:t>X and S will not be significant sources of bias if the task is designed sensibly</a:t>
            </a:r>
          </a:p>
          <a:p>
            <a:pPr>
              <a:spcBef>
                <a:spcPct val="0"/>
              </a:spcBef>
            </a:pPr>
            <a:endParaRPr lang="en-GB" altLang="en-US" sz="2400" dirty="0" smtClean="0">
              <a:ea typeface="ＭＳ Ｐゴシック" pitchFamily="34" charset="-128"/>
            </a:endParaRPr>
          </a:p>
          <a:p>
            <a:pPr>
              <a:spcBef>
                <a:spcPct val="0"/>
              </a:spcBef>
            </a:pPr>
            <a:r>
              <a:rPr lang="en-GB" altLang="en-US" sz="2400" dirty="0" smtClean="0">
                <a:ea typeface="ＭＳ Ｐゴシック" pitchFamily="34" charset="-128"/>
              </a:rPr>
              <a:t>Analysing at group level further minimises these sources of bias, and limits bias to magnitude rather than direction of effect</a:t>
            </a:r>
          </a:p>
          <a:p>
            <a:pPr>
              <a:spcBef>
                <a:spcPct val="0"/>
              </a:spcBef>
            </a:pPr>
            <a:endParaRPr lang="en-GB" altLang="en-US" sz="2400" dirty="0" smtClean="0">
              <a:ea typeface="ＭＳ Ｐゴシック" pitchFamily="34" charset="-128"/>
            </a:endParaRPr>
          </a:p>
          <a:p>
            <a:pPr>
              <a:spcBef>
                <a:spcPct val="0"/>
              </a:spcBef>
              <a:buClr>
                <a:srgbClr val="000000"/>
              </a:buClr>
              <a:buFontTx/>
              <a:buNone/>
            </a:pPr>
            <a:endParaRPr lang="en-US" altLang="en-US" dirty="0" smtClean="0">
              <a:solidFill>
                <a:srgbClr val="000000"/>
              </a:solidFill>
              <a:ea typeface="ＭＳ Ｐゴシック" pitchFamily="34" charset="-128"/>
            </a:endParaRPr>
          </a:p>
        </p:txBody>
      </p:sp>
    </p:spTree>
    <p:extLst>
      <p:ext uri="{BB962C8B-B14F-4D97-AF65-F5344CB8AC3E}">
        <p14:creationId xmlns:p14="http://schemas.microsoft.com/office/powerpoint/2010/main" val="122540601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txBox="1">
            <a:spLocks noGrp="1"/>
          </p:cNvSpPr>
          <p:nvPr>
            <p:ph type="title" idx="4294967295"/>
          </p:nvPr>
        </p:nvSpPr>
        <p:spPr>
          <a:extLst>
            <a:ext uri="{FAA26D3D-D897-4be2-8F04-BA451C77F1D7}">
              <ma14:placeholderFlag xmlns:ma14="http://schemas.microsoft.com/office/mac/drawingml/2011/main" val="1"/>
            </a:ext>
          </a:extLst>
        </p:spPr>
        <p:txBody>
          <a:bodyPr lIns="91425" tIns="45700" rIns="91425" bIns="45700">
            <a:noAutofit/>
          </a:bodyPr>
          <a:lstStyle/>
          <a:p>
            <a:pPr>
              <a:spcBef>
                <a:spcPts val="0"/>
              </a:spcBef>
              <a:spcAft>
                <a:spcPts val="0"/>
              </a:spcAft>
              <a:buSzPct val="25000"/>
              <a:defRPr/>
            </a:pPr>
            <a:r>
              <a:rPr lang="en-US" dirty="0" smtClean="0">
                <a:solidFill>
                  <a:schemeClr val="dk2"/>
                </a:solidFill>
              </a:rPr>
              <a:t>More solutions</a:t>
            </a:r>
            <a:r>
              <a:rPr lang="en-US" dirty="0">
                <a:solidFill>
                  <a:schemeClr val="dk2"/>
                </a:solidFill>
              </a:rPr>
              <a:t/>
            </a:r>
            <a:br>
              <a:rPr lang="en-US" dirty="0">
                <a:solidFill>
                  <a:schemeClr val="dk2"/>
                </a:solidFill>
              </a:rPr>
            </a:br>
            <a:endParaRPr lang="en-US" dirty="0" smtClean="0">
              <a:solidFill>
                <a:schemeClr val="tx1"/>
              </a:solidFill>
            </a:endParaRPr>
          </a:p>
        </p:txBody>
      </p:sp>
      <p:sp>
        <p:nvSpPr>
          <p:cNvPr id="88" name="Shape 88"/>
          <p:cNvSpPr txBox="1">
            <a:spLocks noGrp="1"/>
          </p:cNvSpPr>
          <p:nvPr>
            <p:ph type="body" idx="4294967295"/>
          </p:nvPr>
        </p:nvSpPr>
        <p:spPr>
          <a:xfrm>
            <a:off x="323850" y="1844675"/>
            <a:ext cx="8489950" cy="3457575"/>
          </a:xfrm>
          <a:extLst>
            <a:ext uri="{FAA26D3D-D897-4be2-8F04-BA451C77F1D7}">
              <ma14:placeholderFlag xmlns:ma14="http://schemas.microsoft.com/office/mac/drawingml/2011/main" val="1"/>
            </a:ext>
          </a:extLst>
        </p:spPr>
        <p:txBody>
          <a:bodyPr lIns="91425" tIns="45700" rIns="91425" bIns="45700">
            <a:noAutofit/>
          </a:bodyPr>
          <a:lstStyle/>
          <a:p>
            <a:pPr>
              <a:spcBef>
                <a:spcPts val="0"/>
              </a:spcBef>
              <a:defRPr/>
            </a:pPr>
            <a:endParaRPr lang="en-GB" sz="2400" dirty="0" smtClean="0">
              <a:solidFill>
                <a:srgbClr val="0070C0"/>
              </a:solidFill>
            </a:endParaRPr>
          </a:p>
          <a:p>
            <a:pPr>
              <a:spcBef>
                <a:spcPts val="0"/>
              </a:spcBef>
              <a:defRPr/>
            </a:pPr>
            <a:r>
              <a:rPr lang="en-GB" sz="2400" dirty="0" smtClean="0"/>
              <a:t>Use a structural-based ROI</a:t>
            </a:r>
          </a:p>
          <a:p>
            <a:pPr>
              <a:spcBef>
                <a:spcPts val="0"/>
              </a:spcBef>
              <a:defRPr/>
            </a:pPr>
            <a:endParaRPr lang="en-GB" sz="2400" dirty="0"/>
          </a:p>
          <a:p>
            <a:pPr>
              <a:spcBef>
                <a:spcPts val="0"/>
              </a:spcBef>
              <a:defRPr/>
            </a:pPr>
            <a:r>
              <a:rPr lang="en-GB" sz="2400" dirty="0" smtClean="0"/>
              <a:t>Use a functional localiser </a:t>
            </a:r>
          </a:p>
          <a:p>
            <a:pPr indent="-165100">
              <a:spcBef>
                <a:spcPts val="0"/>
              </a:spcBef>
              <a:spcAft>
                <a:spcPts val="0"/>
              </a:spcAft>
              <a:buClr>
                <a:schemeClr val="dk1"/>
              </a:buClr>
              <a:buFont typeface="Arial"/>
              <a:buNone/>
              <a:defRPr/>
            </a:pPr>
            <a:endParaRPr dirty="0">
              <a:solidFill>
                <a:schemeClr val="dk1"/>
              </a:solidFill>
            </a:endParaRPr>
          </a:p>
        </p:txBody>
      </p:sp>
      <p:sp>
        <p:nvSpPr>
          <p:cNvPr id="63491" name="Shape 1666"/>
          <p:cNvSpPr>
            <a:spLocks/>
          </p:cNvSpPr>
          <p:nvPr/>
        </p:nvSpPr>
        <p:spPr bwMode="auto">
          <a:xfrm flipH="1">
            <a:off x="3746500" y="4373563"/>
            <a:ext cx="49213" cy="53975"/>
          </a:xfrm>
          <a:custGeom>
            <a:avLst/>
            <a:gdLst>
              <a:gd name="T0" fmla="*/ 49213 w 31"/>
              <a:gd name="T1" fmla="*/ 20638 h 34"/>
              <a:gd name="T2" fmla="*/ 0 w 31"/>
              <a:gd name="T3" fmla="*/ 20638 h 34"/>
              <a:gd name="T4" fmla="*/ 0 w 31"/>
              <a:gd name="T5" fmla="*/ 15875 h 34"/>
              <a:gd name="T6" fmla="*/ 0 w 31"/>
              <a:gd name="T7" fmla="*/ 11113 h 34"/>
              <a:gd name="T8" fmla="*/ 6350 w 31"/>
              <a:gd name="T9" fmla="*/ 4763 h 34"/>
              <a:gd name="T10" fmla="*/ 6350 w 31"/>
              <a:gd name="T11" fmla="*/ 4763 h 34"/>
              <a:gd name="T12" fmla="*/ 11113 w 31"/>
              <a:gd name="T13" fmla="*/ 0 h 34"/>
              <a:gd name="T14" fmla="*/ 15875 w 31"/>
              <a:gd name="T15" fmla="*/ 0 h 34"/>
              <a:gd name="T16" fmla="*/ 15875 w 31"/>
              <a:gd name="T17" fmla="*/ 0 h 34"/>
              <a:gd name="T18" fmla="*/ 22225 w 31"/>
              <a:gd name="T19" fmla="*/ 0 h 34"/>
              <a:gd name="T20" fmla="*/ 26988 w 31"/>
              <a:gd name="T21" fmla="*/ 0 h 34"/>
              <a:gd name="T22" fmla="*/ 31750 w 31"/>
              <a:gd name="T23" fmla="*/ 0 h 34"/>
              <a:gd name="T24" fmla="*/ 38100 w 31"/>
              <a:gd name="T25" fmla="*/ 0 h 34"/>
              <a:gd name="T26" fmla="*/ 38100 w 31"/>
              <a:gd name="T27" fmla="*/ 4763 h 34"/>
              <a:gd name="T28" fmla="*/ 42863 w 31"/>
              <a:gd name="T29" fmla="*/ 4763 h 34"/>
              <a:gd name="T30" fmla="*/ 42863 w 31"/>
              <a:gd name="T31" fmla="*/ 11113 h 34"/>
              <a:gd name="T32" fmla="*/ 42863 w 31"/>
              <a:gd name="T33" fmla="*/ 15875 h 34"/>
              <a:gd name="T34" fmla="*/ 49213 w 31"/>
              <a:gd name="T35" fmla="*/ 20638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34"/>
              <a:gd name="T56" fmla="*/ 31 w 31"/>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34" extrusionOk="0">
                <a:moveTo>
                  <a:pt x="31" y="13"/>
                </a:moveTo>
                <a:lnTo>
                  <a:pt x="0" y="13"/>
                </a:lnTo>
                <a:lnTo>
                  <a:pt x="0" y="10"/>
                </a:lnTo>
                <a:lnTo>
                  <a:pt x="0" y="7"/>
                </a:lnTo>
                <a:lnTo>
                  <a:pt x="4" y="3"/>
                </a:lnTo>
                <a:lnTo>
                  <a:pt x="7" y="0"/>
                </a:lnTo>
                <a:lnTo>
                  <a:pt x="10" y="0"/>
                </a:lnTo>
                <a:lnTo>
                  <a:pt x="14" y="0"/>
                </a:lnTo>
                <a:lnTo>
                  <a:pt x="17" y="0"/>
                </a:lnTo>
                <a:lnTo>
                  <a:pt x="20" y="0"/>
                </a:lnTo>
                <a:lnTo>
                  <a:pt x="24" y="0"/>
                </a:lnTo>
                <a:lnTo>
                  <a:pt x="24" y="3"/>
                </a:lnTo>
                <a:lnTo>
                  <a:pt x="27" y="3"/>
                </a:lnTo>
                <a:lnTo>
                  <a:pt x="27" y="7"/>
                </a:lnTo>
                <a:lnTo>
                  <a:pt x="27" y="10"/>
                </a:lnTo>
                <a:lnTo>
                  <a:pt x="31" y="1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GB"/>
          </a:p>
        </p:txBody>
      </p:sp>
    </p:spTree>
    <p:extLst>
      <p:ext uri="{BB962C8B-B14F-4D97-AF65-F5344CB8AC3E}">
        <p14:creationId xmlns:p14="http://schemas.microsoft.com/office/powerpoint/2010/main" val="283542928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txBox="1">
            <a:spLocks noGrp="1"/>
          </p:cNvSpPr>
          <p:nvPr>
            <p:ph type="title" idx="4294967295"/>
          </p:nvPr>
        </p:nvSpPr>
        <p:spPr>
          <a:extLst>
            <a:ext uri="{FAA26D3D-D897-4be2-8F04-BA451C77F1D7}">
              <ma14:placeholderFlag xmlns:ma14="http://schemas.microsoft.com/office/mac/drawingml/2011/main" val="1"/>
            </a:ext>
          </a:extLst>
        </p:spPr>
        <p:txBody>
          <a:bodyPr lIns="91425" tIns="45700" rIns="91425" bIns="45700">
            <a:noAutofit/>
          </a:bodyPr>
          <a:lstStyle/>
          <a:p>
            <a:pPr>
              <a:spcBef>
                <a:spcPts val="0"/>
              </a:spcBef>
              <a:spcAft>
                <a:spcPts val="0"/>
              </a:spcAft>
              <a:buSzPct val="25000"/>
              <a:defRPr/>
            </a:pPr>
            <a:r>
              <a:rPr lang="en-US" dirty="0" smtClean="0">
                <a:solidFill>
                  <a:schemeClr val="dk2"/>
                </a:solidFill>
              </a:rPr>
              <a:t>Other examples of circular analysis</a:t>
            </a:r>
            <a:endParaRPr lang="en-US" dirty="0">
              <a:solidFill>
                <a:schemeClr val="dk2"/>
              </a:solidFill>
            </a:endParaRPr>
          </a:p>
        </p:txBody>
      </p:sp>
      <p:sp>
        <p:nvSpPr>
          <p:cNvPr id="77" name="Shape 77"/>
          <p:cNvSpPr txBox="1">
            <a:spLocks noGrp="1"/>
          </p:cNvSpPr>
          <p:nvPr>
            <p:ph type="body" idx="4294967295"/>
          </p:nvPr>
        </p:nvSpPr>
        <p:spPr>
          <a:xfrm>
            <a:off x="330200" y="1557338"/>
            <a:ext cx="8489950" cy="4608512"/>
          </a:xfrm>
          <a:extLst>
            <a:ext uri="{FAA26D3D-D897-4be2-8F04-BA451C77F1D7}">
              <ma14:placeholderFlag xmlns:ma14="http://schemas.microsoft.com/office/mac/drawingml/2011/main" val="1"/>
            </a:ext>
          </a:extLst>
        </p:spPr>
        <p:txBody>
          <a:bodyPr lIns="91425" tIns="45700" rIns="91425" bIns="45700">
            <a:noAutofit/>
          </a:bodyPr>
          <a:lstStyle/>
          <a:p>
            <a:pPr marL="177800" indent="0">
              <a:spcBef>
                <a:spcPts val="0"/>
              </a:spcBef>
              <a:spcAft>
                <a:spcPts val="0"/>
              </a:spcAft>
              <a:buClr>
                <a:schemeClr val="dk1"/>
              </a:buClr>
              <a:buSzPct val="100000"/>
              <a:buFont typeface="Arial"/>
              <a:buNone/>
              <a:defRPr/>
            </a:pPr>
            <a:r>
              <a:rPr lang="en-US" sz="2400" dirty="0" smtClean="0">
                <a:solidFill>
                  <a:srgbClr val="0070C0"/>
                </a:solidFill>
              </a:rPr>
              <a:t>M/EEG</a:t>
            </a:r>
            <a:r>
              <a:rPr lang="en-US" sz="2400" dirty="0" smtClean="0">
                <a:solidFill>
                  <a:schemeClr val="dk1"/>
                </a:solidFill>
              </a:rPr>
              <a:t>: </a:t>
            </a:r>
          </a:p>
          <a:p>
            <a:pPr marL="177800" indent="0">
              <a:spcBef>
                <a:spcPts val="0"/>
              </a:spcBef>
              <a:spcAft>
                <a:spcPts val="0"/>
              </a:spcAft>
              <a:buClr>
                <a:schemeClr val="dk1"/>
              </a:buClr>
              <a:buSzPct val="100000"/>
              <a:buFont typeface="Arial"/>
              <a:buNone/>
              <a:defRPr/>
            </a:pPr>
            <a:r>
              <a:rPr lang="en-US" sz="2400" dirty="0" smtClean="0">
                <a:solidFill>
                  <a:schemeClr val="dk1"/>
                </a:solidFill>
              </a:rPr>
              <a:t>Select channels </a:t>
            </a:r>
            <a:r>
              <a:rPr lang="en-US" sz="2400" dirty="0">
                <a:solidFill>
                  <a:schemeClr val="dk1"/>
                </a:solidFill>
              </a:rPr>
              <a:t>where we see </a:t>
            </a:r>
            <a:r>
              <a:rPr lang="en-US" sz="2400" dirty="0" smtClean="0">
                <a:solidFill>
                  <a:schemeClr val="dk1"/>
                </a:solidFill>
              </a:rPr>
              <a:t>an expected response difference between conditions</a:t>
            </a:r>
          </a:p>
          <a:p>
            <a:pPr marL="177800" indent="0">
              <a:spcBef>
                <a:spcPts val="0"/>
              </a:spcBef>
              <a:spcAft>
                <a:spcPts val="0"/>
              </a:spcAft>
              <a:buClr>
                <a:schemeClr val="dk1"/>
              </a:buClr>
              <a:buSzPct val="100000"/>
              <a:buFont typeface="Arial"/>
              <a:buNone/>
              <a:defRPr/>
            </a:pPr>
            <a:r>
              <a:rPr lang="en-US" sz="2400" dirty="0" smtClean="0">
                <a:solidFill>
                  <a:schemeClr val="dk1"/>
                </a:solidFill>
              </a:rPr>
              <a:t>Further analysis on these (ERP, Time frequency etc.)</a:t>
            </a:r>
          </a:p>
          <a:p>
            <a:pPr marL="177800" indent="0">
              <a:spcBef>
                <a:spcPts val="0"/>
              </a:spcBef>
              <a:spcAft>
                <a:spcPts val="0"/>
              </a:spcAft>
              <a:buClr>
                <a:schemeClr val="dk1"/>
              </a:buClr>
              <a:buSzPct val="100000"/>
              <a:buFont typeface="Arial"/>
              <a:buNone/>
              <a:defRPr/>
            </a:pPr>
            <a:endParaRPr lang="en-US" sz="2400" dirty="0">
              <a:solidFill>
                <a:schemeClr val="dk1"/>
              </a:solidFill>
            </a:endParaRPr>
          </a:p>
          <a:p>
            <a:pPr marL="177800" indent="0">
              <a:spcBef>
                <a:spcPts val="0"/>
              </a:spcBef>
              <a:spcAft>
                <a:spcPts val="0"/>
              </a:spcAft>
              <a:buClr>
                <a:schemeClr val="dk1"/>
              </a:buClr>
              <a:buSzPct val="100000"/>
              <a:buFont typeface="Arial"/>
              <a:buNone/>
              <a:defRPr/>
            </a:pPr>
            <a:r>
              <a:rPr lang="en-US" sz="2400" dirty="0" smtClean="0">
                <a:solidFill>
                  <a:srgbClr val="0070C0"/>
                </a:solidFill>
              </a:rPr>
              <a:t>Pattern Classifier</a:t>
            </a:r>
            <a:r>
              <a:rPr lang="en-US" sz="2400" dirty="0" smtClean="0">
                <a:solidFill>
                  <a:schemeClr val="dk1"/>
                </a:solidFill>
              </a:rPr>
              <a:t>: </a:t>
            </a:r>
          </a:p>
          <a:p>
            <a:pPr marL="177800" indent="0">
              <a:spcBef>
                <a:spcPts val="0"/>
              </a:spcBef>
              <a:spcAft>
                <a:spcPts val="0"/>
              </a:spcAft>
              <a:buClr>
                <a:schemeClr val="dk1"/>
              </a:buClr>
              <a:buSzPct val="100000"/>
              <a:buFont typeface="Arial"/>
              <a:buNone/>
              <a:defRPr/>
            </a:pPr>
            <a:r>
              <a:rPr lang="en-US" sz="2400" dirty="0" smtClean="0">
                <a:solidFill>
                  <a:schemeClr val="dk1"/>
                </a:solidFill>
              </a:rPr>
              <a:t>Use all data to define ROI</a:t>
            </a:r>
          </a:p>
          <a:p>
            <a:pPr marL="177800" indent="0">
              <a:spcBef>
                <a:spcPts val="0"/>
              </a:spcBef>
              <a:spcAft>
                <a:spcPts val="0"/>
              </a:spcAft>
              <a:buClr>
                <a:schemeClr val="dk1"/>
              </a:buClr>
              <a:buSzPct val="100000"/>
              <a:buFont typeface="Arial"/>
              <a:buNone/>
              <a:defRPr/>
            </a:pPr>
            <a:r>
              <a:rPr lang="en-US" sz="2400" dirty="0" smtClean="0">
                <a:solidFill>
                  <a:schemeClr val="dk1"/>
                </a:solidFill>
              </a:rPr>
              <a:t>Train a classifier using odd runs</a:t>
            </a:r>
          </a:p>
          <a:p>
            <a:pPr marL="177800" indent="0">
              <a:spcBef>
                <a:spcPts val="0"/>
              </a:spcBef>
              <a:spcAft>
                <a:spcPts val="0"/>
              </a:spcAft>
              <a:buClr>
                <a:schemeClr val="dk1"/>
              </a:buClr>
              <a:buSzPct val="100000"/>
              <a:buFont typeface="Arial"/>
              <a:buNone/>
              <a:defRPr/>
            </a:pPr>
            <a:r>
              <a:rPr lang="en-US" sz="2400" dirty="0" smtClean="0">
                <a:solidFill>
                  <a:schemeClr val="dk1"/>
                </a:solidFill>
              </a:rPr>
              <a:t>Assess classifier using even runs</a:t>
            </a:r>
          </a:p>
          <a:p>
            <a:pPr marL="177800" indent="0">
              <a:spcBef>
                <a:spcPts val="0"/>
              </a:spcBef>
              <a:spcAft>
                <a:spcPts val="0"/>
              </a:spcAft>
              <a:buClr>
                <a:schemeClr val="dk1"/>
              </a:buClr>
              <a:buSzPct val="100000"/>
              <a:buFont typeface="Arial"/>
              <a:buNone/>
              <a:defRPr/>
            </a:pPr>
            <a:endParaRPr lang="en-US" sz="2400" dirty="0">
              <a:solidFill>
                <a:schemeClr val="dk1"/>
              </a:solidFill>
            </a:endParaRPr>
          </a:p>
          <a:p>
            <a:pPr marL="177800" indent="0">
              <a:spcBef>
                <a:spcPts val="0"/>
              </a:spcBef>
              <a:spcAft>
                <a:spcPts val="0"/>
              </a:spcAft>
              <a:buClr>
                <a:schemeClr val="dk1"/>
              </a:buClr>
              <a:buSzPct val="100000"/>
              <a:buFont typeface="Arial"/>
              <a:buNone/>
              <a:defRPr/>
            </a:pPr>
            <a:r>
              <a:rPr lang="en-US" sz="2400" dirty="0" smtClean="0">
                <a:solidFill>
                  <a:srgbClr val="0070C0"/>
                </a:solidFill>
              </a:rPr>
              <a:t>Single-unit recordings</a:t>
            </a:r>
          </a:p>
          <a:p>
            <a:pPr marL="177800" indent="0">
              <a:spcBef>
                <a:spcPts val="0"/>
              </a:spcBef>
              <a:spcAft>
                <a:spcPts val="0"/>
              </a:spcAft>
              <a:buClr>
                <a:schemeClr val="dk1"/>
              </a:buClr>
              <a:buSzPct val="100000"/>
              <a:buFont typeface="Arial"/>
              <a:buNone/>
              <a:defRPr/>
            </a:pPr>
            <a:r>
              <a:rPr lang="en-US" sz="2400" dirty="0" smtClean="0">
                <a:solidFill>
                  <a:schemeClr val="dk1"/>
                </a:solidFill>
              </a:rPr>
              <a:t>Select units based on desired response difference to two conditions, then selective analysis</a:t>
            </a:r>
            <a:endParaRPr lang="en-US" sz="2400" dirty="0">
              <a:solidFill>
                <a:schemeClr val="dk1"/>
              </a:solidFill>
            </a:endParaRPr>
          </a:p>
          <a:p>
            <a:pPr indent="-165100">
              <a:spcBef>
                <a:spcPts val="0"/>
              </a:spcBef>
              <a:spcAft>
                <a:spcPts val="0"/>
              </a:spcAft>
              <a:buClr>
                <a:schemeClr val="dk1"/>
              </a:buClr>
              <a:buFont typeface="Arial"/>
              <a:buNone/>
              <a:defRPr/>
            </a:pPr>
            <a:endParaRPr sz="2400" dirty="0">
              <a:solidFill>
                <a:schemeClr val="dk1"/>
              </a:solidFil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7">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hape 105"/>
          <p:cNvSpPr txBox="1">
            <a:spLocks noGrp="1"/>
          </p:cNvSpPr>
          <p:nvPr>
            <p:ph type="title" idx="4294967295"/>
          </p:nvPr>
        </p:nvSpPr>
        <p:spPr>
          <a:extLst>
            <a:ext uri="{FAA26D3D-D897-4be2-8F04-BA451C77F1D7}">
              <ma14:placeholderFlag xmlns:ma14="http://schemas.microsoft.com/office/mac/drawingml/2011/main" val="1"/>
            </a:ext>
          </a:extLst>
        </p:spPr>
        <p:txBody>
          <a:bodyPr lIns="91425" tIns="45700" rIns="91425" bIns="45700">
            <a:noAutofit/>
          </a:bodyPr>
          <a:lstStyle/>
          <a:p>
            <a:pPr>
              <a:spcBef>
                <a:spcPts val="0"/>
              </a:spcBef>
              <a:spcAft>
                <a:spcPts val="0"/>
              </a:spcAft>
              <a:buSzPct val="25000"/>
              <a:defRPr/>
            </a:pPr>
            <a:r>
              <a:rPr lang="en-US" dirty="0" smtClean="0">
                <a:solidFill>
                  <a:schemeClr val="dk2"/>
                </a:solidFill>
              </a:rPr>
              <a:t>How </a:t>
            </a:r>
            <a:r>
              <a:rPr lang="en-US" dirty="0">
                <a:solidFill>
                  <a:schemeClr val="dk2"/>
                </a:solidFill>
              </a:rPr>
              <a:t>often does this really happen?</a:t>
            </a:r>
          </a:p>
        </p:txBody>
      </p:sp>
      <p:sp>
        <p:nvSpPr>
          <p:cNvPr id="106" name="Shape 106"/>
          <p:cNvSpPr txBox="1">
            <a:spLocks noGrp="1"/>
          </p:cNvSpPr>
          <p:nvPr>
            <p:ph type="body" idx="4294967295"/>
          </p:nvPr>
        </p:nvSpPr>
        <p:spPr>
          <a:xfrm>
            <a:off x="323850" y="2205038"/>
            <a:ext cx="5184775" cy="3457575"/>
          </a:xfrm>
          <a:extLst>
            <a:ext uri="{FAA26D3D-D897-4be2-8F04-BA451C77F1D7}">
              <ma14:placeholderFlag xmlns:ma14="http://schemas.microsoft.com/office/mac/drawingml/2011/main" val="1"/>
            </a:ext>
          </a:extLst>
        </p:spPr>
        <p:txBody>
          <a:bodyPr lIns="91425" tIns="45700" rIns="91425" bIns="45700">
            <a:noAutofit/>
          </a:bodyPr>
          <a:lstStyle/>
          <a:p>
            <a:pPr marL="177800" indent="0">
              <a:buClr>
                <a:srgbClr val="000000"/>
              </a:buClr>
              <a:buSzPct val="156000"/>
              <a:buNone/>
            </a:pPr>
            <a:r>
              <a:rPr lang="en-GB" altLang="en-US" sz="2400" dirty="0" smtClean="0">
                <a:ea typeface="ＭＳ Ｐゴシック" pitchFamily="34" charset="-128"/>
              </a:rPr>
              <a:t>“…we examined all fMRI studies published in five prestigious journals (</a:t>
            </a:r>
            <a:r>
              <a:rPr lang="en-GB" altLang="en-US" sz="2400" dirty="0" smtClean="0">
                <a:solidFill>
                  <a:srgbClr val="0070C0"/>
                </a:solidFill>
                <a:ea typeface="ＭＳ Ｐゴシック" pitchFamily="34" charset="-128"/>
              </a:rPr>
              <a:t>Nature, Science, Nature Neuroscience, Neuron, Journal of Neuroscience</a:t>
            </a:r>
            <a:r>
              <a:rPr lang="en-GB" altLang="en-US" sz="2400" dirty="0" smtClean="0">
                <a:ea typeface="ＭＳ Ｐゴシック" pitchFamily="34" charset="-128"/>
              </a:rPr>
              <a:t>) in 2008. Of these 134 fMRI papers, </a:t>
            </a:r>
            <a:r>
              <a:rPr lang="en-GB" altLang="en-US" sz="3600" dirty="0" smtClean="0">
                <a:solidFill>
                  <a:srgbClr val="FF0066"/>
                </a:solidFill>
                <a:ea typeface="ＭＳ Ｐゴシック" pitchFamily="34" charset="-128"/>
              </a:rPr>
              <a:t>42%</a:t>
            </a:r>
            <a:r>
              <a:rPr lang="en-GB" altLang="en-US" sz="3600" dirty="0" smtClean="0">
                <a:ea typeface="ＭＳ Ｐゴシック" pitchFamily="34" charset="-128"/>
              </a:rPr>
              <a:t> </a:t>
            </a:r>
            <a:r>
              <a:rPr lang="en-GB" altLang="en-US" sz="2400" dirty="0" smtClean="0">
                <a:ea typeface="ＭＳ Ｐゴシック" pitchFamily="34" charset="-128"/>
              </a:rPr>
              <a:t>contained at least one </a:t>
            </a:r>
            <a:r>
              <a:rPr lang="en-GB" altLang="en-US" sz="2400" dirty="0" err="1" smtClean="0">
                <a:ea typeface="ＭＳ Ｐゴシック" pitchFamily="34" charset="-128"/>
              </a:rPr>
              <a:t>nonindependent</a:t>
            </a:r>
            <a:r>
              <a:rPr lang="en-GB" altLang="en-US" sz="2400" dirty="0" smtClean="0">
                <a:ea typeface="ＭＳ Ｐゴシック" pitchFamily="34" charset="-128"/>
              </a:rPr>
              <a:t> selective analysis...”</a:t>
            </a:r>
            <a:endParaRPr lang="en-US" altLang="en-US" sz="2400" dirty="0" smtClean="0">
              <a:solidFill>
                <a:srgbClr val="000000"/>
              </a:solidFill>
              <a:ea typeface="ＭＳ Ｐゴシック" pitchFamily="34" charset="-128"/>
            </a:endParaRPr>
          </a:p>
        </p:txBody>
      </p:sp>
      <p:pic>
        <p:nvPicPr>
          <p:cNvPr id="2050" name="Picture 2" descr="http://cdn.meme.am/instances/500x/578081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1916113"/>
            <a:ext cx="3116263"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hape 105"/>
          <p:cNvSpPr txBox="1">
            <a:spLocks noGrp="1"/>
          </p:cNvSpPr>
          <p:nvPr>
            <p:ph type="title" idx="4294967295"/>
          </p:nvPr>
        </p:nvSpPr>
        <p:spPr>
          <a:extLst>
            <a:ext uri="{FAA26D3D-D897-4be2-8F04-BA451C77F1D7}">
              <ma14:placeholderFlag xmlns:ma14="http://schemas.microsoft.com/office/mac/drawingml/2011/main" val="1"/>
            </a:ext>
          </a:extLst>
        </p:spPr>
        <p:txBody>
          <a:bodyPr lIns="91425" tIns="45700" rIns="91425" bIns="45700">
            <a:noAutofit/>
          </a:bodyPr>
          <a:lstStyle/>
          <a:p>
            <a:pPr>
              <a:spcBef>
                <a:spcPts val="0"/>
              </a:spcBef>
              <a:spcAft>
                <a:spcPts val="0"/>
              </a:spcAft>
              <a:buSzPct val="25000"/>
              <a:defRPr/>
            </a:pPr>
            <a:r>
              <a:rPr lang="en-US" dirty="0" smtClean="0">
                <a:solidFill>
                  <a:schemeClr val="dk2"/>
                </a:solidFill>
              </a:rPr>
              <a:t>But…</a:t>
            </a:r>
            <a:endParaRPr lang="en-US" dirty="0">
              <a:solidFill>
                <a:schemeClr val="dk2"/>
              </a:solidFill>
            </a:endParaRPr>
          </a:p>
        </p:txBody>
      </p:sp>
      <p:sp>
        <p:nvSpPr>
          <p:cNvPr id="106" name="Shape 106"/>
          <p:cNvSpPr txBox="1">
            <a:spLocks noGrp="1"/>
          </p:cNvSpPr>
          <p:nvPr>
            <p:ph type="body" idx="4294967295"/>
          </p:nvPr>
        </p:nvSpPr>
        <p:spPr>
          <a:xfrm>
            <a:off x="323850" y="1844824"/>
            <a:ext cx="8208590" cy="3817789"/>
          </a:xfrm>
          <a:extLst>
            <a:ext uri="{FAA26D3D-D897-4be2-8F04-BA451C77F1D7}">
              <ma14:placeholderFlag xmlns:ma14="http://schemas.microsoft.com/office/mac/drawingml/2011/main" val="1"/>
            </a:ext>
          </a:extLst>
        </p:spPr>
        <p:txBody>
          <a:bodyPr lIns="91425" tIns="45700" rIns="91425" bIns="45700">
            <a:noAutofit/>
          </a:bodyPr>
          <a:lstStyle/>
          <a:p>
            <a:pPr marL="177800" indent="0">
              <a:buClr>
                <a:srgbClr val="000000"/>
              </a:buClr>
              <a:buSzPct val="156000"/>
              <a:buNone/>
            </a:pPr>
            <a:r>
              <a:rPr lang="en-GB" sz="2400" i="1" dirty="0" smtClean="0"/>
              <a:t>“For </a:t>
            </a:r>
            <a:r>
              <a:rPr lang="en-GB" sz="2400" i="1" dirty="0"/>
              <a:t>a given paper, the overall claim may not depend on the distorted result</a:t>
            </a:r>
            <a:r>
              <a:rPr lang="en-GB" sz="2400" i="1" dirty="0" smtClean="0"/>
              <a:t>.”</a:t>
            </a:r>
          </a:p>
          <a:p>
            <a:pPr marL="177800" indent="0">
              <a:buClr>
                <a:srgbClr val="000000"/>
              </a:buClr>
              <a:buSzPct val="156000"/>
              <a:buNone/>
            </a:pPr>
            <a:endParaRPr lang="en-GB" sz="2400" i="1" dirty="0" smtClean="0"/>
          </a:p>
          <a:p>
            <a:pPr marL="177800" indent="0">
              <a:buClr>
                <a:srgbClr val="000000"/>
              </a:buClr>
              <a:buSzPct val="156000"/>
              <a:buNone/>
            </a:pPr>
            <a:r>
              <a:rPr lang="en-GB" sz="2400" i="1" dirty="0" smtClean="0"/>
              <a:t>“…we </a:t>
            </a:r>
            <a:r>
              <a:rPr lang="en-GB" sz="2400" i="1" dirty="0"/>
              <a:t>have no way of assessing the severity of the distortions. They might be small in many cases</a:t>
            </a:r>
            <a:r>
              <a:rPr lang="en-GB" sz="2400" i="1" dirty="0" smtClean="0"/>
              <a:t>.”</a:t>
            </a:r>
          </a:p>
          <a:p>
            <a:pPr marL="177800" indent="0">
              <a:buClr>
                <a:srgbClr val="000000"/>
              </a:buClr>
              <a:buSzPct val="156000"/>
              <a:buNone/>
            </a:pPr>
            <a:endParaRPr lang="en-GB" altLang="en-US" sz="2400" i="1" dirty="0">
              <a:solidFill>
                <a:srgbClr val="000000"/>
              </a:solidFill>
              <a:ea typeface="ＭＳ Ｐゴシック" pitchFamily="34" charset="-128"/>
            </a:endParaRPr>
          </a:p>
          <a:p>
            <a:pPr marL="177800" indent="0">
              <a:buClr>
                <a:srgbClr val="000000"/>
              </a:buClr>
              <a:buSzPct val="156000"/>
              <a:buNone/>
            </a:pPr>
            <a:r>
              <a:rPr lang="en-GB" altLang="en-US" sz="2400" dirty="0" smtClean="0">
                <a:solidFill>
                  <a:srgbClr val="000000"/>
                </a:solidFill>
                <a:ea typeface="ＭＳ Ｐゴシック" pitchFamily="34" charset="-128"/>
              </a:rPr>
              <a:t>Often the circular analysis may simply be an illustrative figure rather than the basis of the paper’s main claims.</a:t>
            </a:r>
          </a:p>
          <a:p>
            <a:pPr marL="177800" indent="0">
              <a:buClr>
                <a:srgbClr val="000000"/>
              </a:buClr>
              <a:buSzPct val="156000"/>
              <a:buNone/>
            </a:pPr>
            <a:endParaRPr lang="en-GB" altLang="en-US" sz="2400" dirty="0">
              <a:solidFill>
                <a:srgbClr val="000000"/>
              </a:solidFill>
              <a:ea typeface="ＭＳ Ｐゴシック" pitchFamily="34" charset="-128"/>
            </a:endParaRPr>
          </a:p>
          <a:p>
            <a:pPr marL="177800" indent="0">
              <a:buClr>
                <a:srgbClr val="000000"/>
              </a:buClr>
              <a:buSzPct val="156000"/>
              <a:buNone/>
            </a:pPr>
            <a:endParaRPr lang="en-US" altLang="en-US" sz="2400" dirty="0" smtClean="0">
              <a:solidFill>
                <a:srgbClr val="000000"/>
              </a:solidFill>
              <a:ea typeface="ＭＳ Ｐゴシック" pitchFamily="34" charset="-128"/>
            </a:endParaRPr>
          </a:p>
        </p:txBody>
      </p:sp>
    </p:spTree>
    <p:extLst>
      <p:ext uri="{BB962C8B-B14F-4D97-AF65-F5344CB8AC3E}">
        <p14:creationId xmlns:p14="http://schemas.microsoft.com/office/powerpoint/2010/main" val="351186918"/>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458" y="-2103565"/>
            <a:ext cx="8489140" cy="8212189"/>
          </a:xfrm>
          <a:prstGeom prst="rect">
            <a:avLst/>
          </a:prstGeom>
          <a:solidFill>
            <a:srgbClr val="FFFF00"/>
          </a:solidFill>
          <a:ln>
            <a:noFill/>
          </a:ln>
        </p:spPr>
      </p:pic>
      <p:cxnSp>
        <p:nvCxnSpPr>
          <p:cNvPr id="4" name="Straight Connector 3"/>
          <p:cNvCxnSpPr/>
          <p:nvPr/>
        </p:nvCxnSpPr>
        <p:spPr>
          <a:xfrm>
            <a:off x="7164288" y="5013176"/>
            <a:ext cx="1296144"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899592" y="5517232"/>
            <a:ext cx="7560840"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99592" y="5733256"/>
            <a:ext cx="6120680"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99592" y="5254388"/>
            <a:ext cx="7200800"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814392" y="6266464"/>
            <a:ext cx="4572000" cy="369332"/>
          </a:xfrm>
          <a:prstGeom prst="rect">
            <a:avLst/>
          </a:prstGeom>
        </p:spPr>
        <p:txBody>
          <a:bodyPr>
            <a:spAutoFit/>
          </a:bodyPr>
          <a:lstStyle/>
          <a:p>
            <a:r>
              <a:rPr lang="en-GB" dirty="0" err="1"/>
              <a:t>Serences</a:t>
            </a:r>
            <a:r>
              <a:rPr lang="en-GB" dirty="0"/>
              <a:t> </a:t>
            </a:r>
            <a:r>
              <a:rPr lang="en-GB" dirty="0" smtClean="0"/>
              <a:t>JT (2008).</a:t>
            </a:r>
            <a:endParaRPr lang="en-GB" dirty="0"/>
          </a:p>
        </p:txBody>
      </p:sp>
    </p:spTree>
    <p:extLst>
      <p:ext uri="{BB962C8B-B14F-4D97-AF65-F5344CB8AC3E}">
        <p14:creationId xmlns:p14="http://schemas.microsoft.com/office/powerpoint/2010/main" val="357226555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defRPr/>
            </a:pPr>
            <a:r>
              <a:rPr lang="en-GB">
                <a:cs typeface="+mj-cs"/>
              </a:rPr>
              <a:t>Type I &amp; II errors:</a:t>
            </a:r>
            <a:endParaRPr lang="en-US">
              <a:cs typeface="+mj-cs"/>
            </a:endParaRPr>
          </a:p>
        </p:txBody>
      </p:sp>
      <p:pic>
        <p:nvPicPr>
          <p:cNvPr id="6147" name="Picture 2"/>
          <p:cNvPicPr>
            <a:picLocks noGrp="1" noChangeAspect="1" noChangeArrowheads="1"/>
          </p:cNvPicPr>
          <p:nvPr>
            <p:ph idx="1"/>
          </p:nvPr>
        </p:nvPicPr>
        <p:blipFill>
          <a:blip r:embed="rId2"/>
          <a:srcRect/>
          <a:stretch>
            <a:fillRect/>
          </a:stretch>
        </p:blipFill>
        <p:spPr>
          <a:xfrm>
            <a:off x="1050925" y="2770188"/>
            <a:ext cx="7048500" cy="3333750"/>
          </a:xfrm>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Shape 111"/>
          <p:cNvSpPr txBox="1">
            <a:spLocks noGrp="1"/>
          </p:cNvSpPr>
          <p:nvPr>
            <p:ph type="title" idx="4294967295"/>
          </p:nvPr>
        </p:nvSpPr>
        <p:spPr>
          <a:extLst>
            <a:ext uri="{FAA26D3D-D897-4be2-8F04-BA451C77F1D7}">
              <ma14:placeholderFlag xmlns:ma14="http://schemas.microsoft.com/office/mac/drawingml/2011/main" val="1"/>
            </a:ext>
          </a:extLst>
        </p:spPr>
        <p:txBody>
          <a:bodyPr lIns="91425" tIns="45700" rIns="91425" bIns="45700">
            <a:noAutofit/>
          </a:bodyPr>
          <a:lstStyle/>
          <a:p>
            <a:pPr>
              <a:spcBef>
                <a:spcPts val="0"/>
              </a:spcBef>
              <a:spcAft>
                <a:spcPts val="0"/>
              </a:spcAft>
              <a:buSzPct val="25000"/>
              <a:defRPr/>
            </a:pPr>
            <a:r>
              <a:rPr lang="en-US" dirty="0" smtClean="0">
                <a:solidFill>
                  <a:schemeClr val="dk2"/>
                </a:solidFill>
              </a:rPr>
              <a:t>More ways to avoid circularity…</a:t>
            </a:r>
            <a:endParaRPr lang="en-US" dirty="0">
              <a:solidFill>
                <a:schemeClr val="dk2"/>
              </a:solidFil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700213"/>
            <a:ext cx="7993063" cy="3198812"/>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5779" name="Rectangle 1"/>
          <p:cNvSpPr>
            <a:spLocks noChangeArrowheads="1"/>
          </p:cNvSpPr>
          <p:nvPr/>
        </p:nvSpPr>
        <p:spPr bwMode="auto">
          <a:xfrm>
            <a:off x="6228184" y="6308724"/>
            <a:ext cx="2124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1800" dirty="0" err="1"/>
              <a:t>Kriegeskorte</a:t>
            </a:r>
            <a:r>
              <a:rPr lang="en-GB" altLang="en-US" sz="1800" dirty="0"/>
              <a:t> et.al., 2009</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1000" fill="hold"/>
                                        <p:tgtEl>
                                          <p:spTgt spid="11266"/>
                                        </p:tgtEl>
                                        <p:attrNameLst>
                                          <p:attrName>ppt_w</p:attrName>
                                        </p:attrNameLst>
                                      </p:cBhvr>
                                      <p:tavLst>
                                        <p:tav tm="0">
                                          <p:val>
                                            <p:fltVal val="0"/>
                                          </p:val>
                                        </p:tav>
                                        <p:tav tm="100000">
                                          <p:val>
                                            <p:strVal val="#ppt_w"/>
                                          </p:val>
                                        </p:tav>
                                      </p:tavLst>
                                    </p:anim>
                                    <p:anim calcmode="lin" valueType="num">
                                      <p:cBhvr>
                                        <p:cTn id="8" dur="1000" fill="hold"/>
                                        <p:tgtEl>
                                          <p:spTgt spid="11266"/>
                                        </p:tgtEl>
                                        <p:attrNameLst>
                                          <p:attrName>ppt_h</p:attrName>
                                        </p:attrNameLst>
                                      </p:cBhvr>
                                      <p:tavLst>
                                        <p:tav tm="0">
                                          <p:val>
                                            <p:fltVal val="0"/>
                                          </p:val>
                                        </p:tav>
                                        <p:tav tm="100000">
                                          <p:val>
                                            <p:strVal val="#ppt_h"/>
                                          </p:val>
                                        </p:tav>
                                      </p:tavLst>
                                    </p:anim>
                                    <p:anim calcmode="lin" valueType="num">
                                      <p:cBhvr>
                                        <p:cTn id="9" dur="1000" fill="hold"/>
                                        <p:tgtEl>
                                          <p:spTgt spid="11266"/>
                                        </p:tgtEl>
                                        <p:attrNameLst>
                                          <p:attrName>style.rotation</p:attrName>
                                        </p:attrNameLst>
                                      </p:cBhvr>
                                      <p:tavLst>
                                        <p:tav tm="0">
                                          <p:val>
                                            <p:fltVal val="90"/>
                                          </p:val>
                                        </p:tav>
                                        <p:tav tm="100000">
                                          <p:val>
                                            <p:fltVal val="0"/>
                                          </p:val>
                                        </p:tav>
                                      </p:tavLst>
                                    </p:anim>
                                    <p:animEffect transition="in" filter="fade">
                                      <p:cBhvr>
                                        <p:cTn id="10" dur="1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hape 2428"/>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655638"/>
            <a:ext cx="5268912" cy="618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6" name="Rectangle 2"/>
          <p:cNvSpPr>
            <a:spLocks noChangeArrowheads="1"/>
          </p:cNvSpPr>
          <p:nvPr/>
        </p:nvSpPr>
        <p:spPr bwMode="auto">
          <a:xfrm>
            <a:off x="6417082" y="6308725"/>
            <a:ext cx="2124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1800" dirty="0" err="1"/>
              <a:t>Kriegeskorte</a:t>
            </a:r>
            <a:r>
              <a:rPr lang="en-GB" altLang="en-US" sz="1800" dirty="0"/>
              <a:t> et.al., 2009</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hape 105"/>
          <p:cNvSpPr txBox="1">
            <a:spLocks noGrp="1"/>
          </p:cNvSpPr>
          <p:nvPr>
            <p:ph type="title" idx="4294967295"/>
          </p:nvPr>
        </p:nvSpPr>
        <p:spPr>
          <a:extLst>
            <a:ext uri="{FAA26D3D-D897-4be2-8F04-BA451C77F1D7}">
              <ma14:placeholderFlag xmlns:ma14="http://schemas.microsoft.com/office/mac/drawingml/2011/main" val="1"/>
            </a:ext>
          </a:extLst>
        </p:spPr>
        <p:txBody>
          <a:bodyPr lIns="91425" tIns="45700" rIns="91425" bIns="45700">
            <a:noAutofit/>
          </a:bodyPr>
          <a:lstStyle/>
          <a:p>
            <a:pPr>
              <a:spcBef>
                <a:spcPts val="0"/>
              </a:spcBef>
              <a:spcAft>
                <a:spcPts val="0"/>
              </a:spcAft>
              <a:buSzPct val="25000"/>
              <a:defRPr/>
            </a:pPr>
            <a:r>
              <a:rPr lang="en-US" dirty="0" smtClean="0">
                <a:solidFill>
                  <a:schemeClr val="dk2"/>
                </a:solidFill>
              </a:rPr>
              <a:t>How to not double dip</a:t>
            </a:r>
            <a:endParaRPr lang="en-US" dirty="0">
              <a:solidFill>
                <a:schemeClr val="dk2"/>
              </a:solidFill>
            </a:endParaRPr>
          </a:p>
        </p:txBody>
      </p:sp>
      <p:sp>
        <p:nvSpPr>
          <p:cNvPr id="106" name="Shape 106"/>
          <p:cNvSpPr txBox="1">
            <a:spLocks noGrp="1"/>
          </p:cNvSpPr>
          <p:nvPr>
            <p:ph type="body" idx="4294967295"/>
          </p:nvPr>
        </p:nvSpPr>
        <p:spPr>
          <a:xfrm>
            <a:off x="323850" y="1700808"/>
            <a:ext cx="7777163" cy="3961805"/>
          </a:xfrm>
          <a:extLst>
            <a:ext uri="{FAA26D3D-D897-4be2-8F04-BA451C77F1D7}">
              <ma14:placeholderFlag xmlns:ma14="http://schemas.microsoft.com/office/mac/drawingml/2011/main" val="1"/>
            </a:ext>
          </a:extLst>
        </p:spPr>
        <p:txBody>
          <a:bodyPr lIns="91425" tIns="45700" rIns="91425" bIns="45700">
            <a:noAutofit/>
          </a:bodyPr>
          <a:lstStyle/>
          <a:p>
            <a:pPr marL="0" indent="0">
              <a:buClr>
                <a:schemeClr val="dk1"/>
              </a:buClr>
              <a:buSzPct val="155555"/>
              <a:buNone/>
              <a:defRPr/>
            </a:pPr>
            <a:r>
              <a:rPr lang="en-GB" sz="2400" dirty="0" smtClean="0"/>
              <a:t>Is a selective analysis really necessary? </a:t>
            </a:r>
          </a:p>
          <a:p>
            <a:pPr marL="0" indent="0">
              <a:buClr>
                <a:schemeClr val="dk1"/>
              </a:buClr>
              <a:buSzPct val="155555"/>
              <a:buNone/>
              <a:defRPr/>
            </a:pPr>
            <a:endParaRPr lang="en-GB" sz="2400" dirty="0" smtClean="0"/>
          </a:p>
          <a:p>
            <a:pPr marL="0" indent="0">
              <a:spcBef>
                <a:spcPts val="0"/>
              </a:spcBef>
              <a:spcAft>
                <a:spcPts val="1200"/>
              </a:spcAft>
              <a:buClr>
                <a:schemeClr val="dk1"/>
              </a:buClr>
              <a:buSzPct val="155555"/>
              <a:buNone/>
              <a:defRPr/>
            </a:pPr>
            <a:r>
              <a:rPr lang="en-GB" sz="2400" dirty="0" smtClean="0"/>
              <a:t>Other options:</a:t>
            </a:r>
          </a:p>
          <a:p>
            <a:pPr marL="234950">
              <a:spcAft>
                <a:spcPts val="1200"/>
              </a:spcAft>
              <a:buClr>
                <a:schemeClr val="dk1"/>
              </a:buClr>
              <a:buSzPct val="155555"/>
              <a:defRPr/>
            </a:pPr>
            <a:r>
              <a:rPr lang="en-GB" sz="2400" dirty="0" smtClean="0"/>
              <a:t>Perform statistical mapping on whole volume, correcting for multiple comparisons</a:t>
            </a:r>
          </a:p>
          <a:p>
            <a:pPr marL="234950">
              <a:buClr>
                <a:schemeClr val="dk1"/>
              </a:buClr>
              <a:buSzPct val="155555"/>
              <a:defRPr/>
            </a:pPr>
            <a:r>
              <a:rPr lang="en-GB" sz="2400" dirty="0" smtClean="0"/>
              <a:t>Pattern-information analysis</a:t>
            </a:r>
          </a:p>
        </p:txBody>
      </p:sp>
    </p:spTree>
    <p:extLst>
      <p:ext uri="{BB962C8B-B14F-4D97-AF65-F5344CB8AC3E}">
        <p14:creationId xmlns:p14="http://schemas.microsoft.com/office/powerpoint/2010/main" val="350897052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hape 105"/>
          <p:cNvSpPr txBox="1">
            <a:spLocks noGrp="1"/>
          </p:cNvSpPr>
          <p:nvPr>
            <p:ph type="title" idx="4294967295"/>
          </p:nvPr>
        </p:nvSpPr>
        <p:spPr>
          <a:extLst>
            <a:ext uri="{FAA26D3D-D897-4be2-8F04-BA451C77F1D7}">
              <ma14:placeholderFlag xmlns:ma14="http://schemas.microsoft.com/office/mac/drawingml/2011/main" val="1"/>
            </a:ext>
          </a:extLst>
        </p:spPr>
        <p:txBody>
          <a:bodyPr lIns="91425" tIns="45700" rIns="91425" bIns="45700">
            <a:noAutofit/>
          </a:bodyPr>
          <a:lstStyle/>
          <a:p>
            <a:pPr>
              <a:spcBef>
                <a:spcPts val="0"/>
              </a:spcBef>
              <a:spcAft>
                <a:spcPts val="0"/>
              </a:spcAft>
              <a:buSzPct val="25000"/>
              <a:defRPr/>
            </a:pPr>
            <a:r>
              <a:rPr lang="en-US" dirty="0" smtClean="0">
                <a:solidFill>
                  <a:schemeClr val="dk2"/>
                </a:solidFill>
              </a:rPr>
              <a:t>How to not double dip</a:t>
            </a:r>
            <a:endParaRPr lang="en-US" dirty="0">
              <a:solidFill>
                <a:schemeClr val="dk2"/>
              </a:solidFill>
            </a:endParaRPr>
          </a:p>
        </p:txBody>
      </p:sp>
      <p:sp>
        <p:nvSpPr>
          <p:cNvPr id="106" name="Shape 106"/>
          <p:cNvSpPr txBox="1">
            <a:spLocks noGrp="1"/>
          </p:cNvSpPr>
          <p:nvPr>
            <p:ph type="body" idx="4294967295"/>
          </p:nvPr>
        </p:nvSpPr>
        <p:spPr>
          <a:xfrm>
            <a:off x="323850" y="1628800"/>
            <a:ext cx="7777163" cy="4033813"/>
          </a:xfrm>
          <a:extLst>
            <a:ext uri="{FAA26D3D-D897-4be2-8F04-BA451C77F1D7}">
              <ma14:placeholderFlag xmlns:ma14="http://schemas.microsoft.com/office/mac/drawingml/2011/main" val="1"/>
            </a:ext>
          </a:extLst>
        </p:spPr>
        <p:txBody>
          <a:bodyPr lIns="91425" tIns="45700" rIns="91425" bIns="45700">
            <a:noAutofit/>
          </a:bodyPr>
          <a:lstStyle/>
          <a:p>
            <a:pPr marL="0" indent="0">
              <a:buClr>
                <a:schemeClr val="dk1"/>
              </a:buClr>
              <a:buSzPct val="155555"/>
              <a:buNone/>
              <a:defRPr/>
            </a:pPr>
            <a:r>
              <a:rPr lang="en-GB" sz="2400" i="1" dirty="0" smtClean="0"/>
              <a:t>If using selective analysis:</a:t>
            </a:r>
          </a:p>
          <a:p>
            <a:pPr marL="0" indent="0">
              <a:buClr>
                <a:schemeClr val="dk1"/>
              </a:buClr>
              <a:buSzPct val="155555"/>
              <a:buNone/>
              <a:defRPr/>
            </a:pPr>
            <a:r>
              <a:rPr lang="en-GB" sz="2400" dirty="0" smtClean="0"/>
              <a:t>Result statistics must be independent of selection criteria under H</a:t>
            </a:r>
            <a:r>
              <a:rPr lang="en-GB" sz="2400" baseline="-25000" dirty="0" smtClean="0"/>
              <a:t>0</a:t>
            </a:r>
          </a:p>
          <a:p>
            <a:pPr marL="177800">
              <a:buClr>
                <a:schemeClr val="dk1"/>
              </a:buClr>
              <a:buSzPct val="155555"/>
              <a:defRPr/>
            </a:pPr>
            <a:endParaRPr lang="en-GB" sz="2400" baseline="-25000" dirty="0"/>
          </a:p>
          <a:p>
            <a:pPr marL="0" indent="0">
              <a:buClr>
                <a:schemeClr val="dk1"/>
              </a:buClr>
              <a:buSzPct val="155555"/>
              <a:buNone/>
              <a:defRPr/>
            </a:pPr>
            <a:r>
              <a:rPr lang="en-GB" sz="2400" i="1" dirty="0" smtClean="0"/>
              <a:t>		either</a:t>
            </a:r>
            <a:endParaRPr lang="en-GB" sz="2400" dirty="0" smtClean="0">
              <a:solidFill>
                <a:schemeClr val="dk1"/>
              </a:solidFill>
            </a:endParaRPr>
          </a:p>
          <a:p>
            <a:pPr marL="0" indent="0">
              <a:buClr>
                <a:schemeClr val="dk1"/>
              </a:buClr>
              <a:buSzPct val="155555"/>
              <a:buNone/>
              <a:defRPr/>
            </a:pPr>
            <a:r>
              <a:rPr lang="en-GB" sz="2400" b="1" dirty="0" smtClean="0">
                <a:solidFill>
                  <a:schemeClr val="dk1"/>
                </a:solidFill>
              </a:rPr>
              <a:t>independent (i.e. fully orthogonal)</a:t>
            </a:r>
            <a:endParaRPr lang="en-GB" sz="2400" dirty="0">
              <a:solidFill>
                <a:schemeClr val="dk1"/>
              </a:solidFill>
            </a:endParaRPr>
          </a:p>
          <a:p>
            <a:pPr marL="0" indent="0">
              <a:buClr>
                <a:schemeClr val="dk1"/>
              </a:buClr>
              <a:buSzPct val="155555"/>
              <a:buNone/>
              <a:defRPr/>
            </a:pPr>
            <a:r>
              <a:rPr lang="en-GB" sz="2400" i="1" dirty="0" smtClean="0">
                <a:solidFill>
                  <a:schemeClr val="dk1"/>
                </a:solidFill>
              </a:rPr>
              <a:t>		or</a:t>
            </a:r>
            <a:endParaRPr lang="en-GB" sz="2400" dirty="0">
              <a:solidFill>
                <a:schemeClr val="dk1"/>
              </a:solidFill>
            </a:endParaRPr>
          </a:p>
          <a:p>
            <a:pPr marL="0" indent="0">
              <a:buClr>
                <a:schemeClr val="dk1"/>
              </a:buClr>
              <a:buSzPct val="155555"/>
              <a:buNone/>
              <a:defRPr/>
            </a:pPr>
            <a:r>
              <a:rPr lang="en-GB" sz="2400" b="1" dirty="0">
                <a:solidFill>
                  <a:schemeClr val="dk1"/>
                </a:solidFill>
              </a:rPr>
              <a:t>c</a:t>
            </a:r>
            <a:r>
              <a:rPr lang="en-GB" sz="2400" b="1" dirty="0" smtClean="0">
                <a:solidFill>
                  <a:schemeClr val="dk1"/>
                </a:solidFill>
              </a:rPr>
              <a:t>omputed on independent data</a:t>
            </a:r>
            <a:endParaRPr lang="en-GB" sz="2400" b="1" dirty="0">
              <a:solidFill>
                <a:schemeClr val="dk1"/>
              </a:solidFill>
            </a:endParaRPr>
          </a:p>
          <a:p>
            <a:pPr marL="520700">
              <a:buClr>
                <a:schemeClr val="dk1"/>
              </a:buClr>
              <a:buSzPct val="155555"/>
              <a:buFont typeface="Arial" panose="020B0604020202020204" pitchFamily="34" charset="0"/>
              <a:buChar char="•"/>
              <a:defRPr/>
            </a:pPr>
            <a:endParaRPr lang="en-US" sz="2400" baseline="-25000" dirty="0">
              <a:solidFill>
                <a:schemeClr val="dk1"/>
              </a:solidFil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06">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683568" y="2180574"/>
            <a:ext cx="30963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dirty="0">
                <a:solidFill>
                  <a:srgbClr val="00B0F0"/>
                </a:solidFill>
                <a:latin typeface="Comic Sans MS" pitchFamily="66" charset="0"/>
              </a:rPr>
              <a:t>1. Run some scans</a:t>
            </a:r>
          </a:p>
        </p:txBody>
      </p:sp>
      <p:sp>
        <p:nvSpPr>
          <p:cNvPr id="5" name="TextBox 4"/>
          <p:cNvSpPr txBox="1">
            <a:spLocks noChangeArrowheads="1"/>
          </p:cNvSpPr>
          <p:nvPr/>
        </p:nvSpPr>
        <p:spPr bwMode="auto">
          <a:xfrm>
            <a:off x="572937" y="3032083"/>
            <a:ext cx="65193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dirty="0">
                <a:solidFill>
                  <a:srgbClr val="FF0066"/>
                </a:solidFill>
                <a:latin typeface="Comic Sans MS" pitchFamily="66" charset="0"/>
              </a:rPr>
              <a:t>2. Analyse circularly with Double Dipping</a:t>
            </a:r>
          </a:p>
        </p:txBody>
      </p:sp>
      <p:sp>
        <p:nvSpPr>
          <p:cNvPr id="3" name="TextBox 2"/>
          <p:cNvSpPr txBox="1">
            <a:spLocks noChangeArrowheads="1"/>
          </p:cNvSpPr>
          <p:nvPr/>
        </p:nvSpPr>
        <p:spPr bwMode="auto">
          <a:xfrm>
            <a:off x="572937" y="3861048"/>
            <a:ext cx="54392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2800" dirty="0">
                <a:solidFill>
                  <a:srgbClr val="00B050"/>
                </a:solidFill>
                <a:latin typeface="Comic Sans MS" pitchFamily="66" charset="0"/>
              </a:rPr>
              <a:t>3. ???</a:t>
            </a:r>
          </a:p>
        </p:txBody>
      </p:sp>
      <p:sp>
        <p:nvSpPr>
          <p:cNvPr id="7" name="TextBox 6"/>
          <p:cNvSpPr txBox="1">
            <a:spLocks noChangeArrowheads="1"/>
          </p:cNvSpPr>
          <p:nvPr/>
        </p:nvSpPr>
        <p:spPr bwMode="auto">
          <a:xfrm>
            <a:off x="604210" y="4653136"/>
            <a:ext cx="49759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GB" altLang="en-US" sz="2800" dirty="0">
                <a:solidFill>
                  <a:srgbClr val="FFC000"/>
                </a:solidFill>
                <a:latin typeface="Comic Sans MS" pitchFamily="66" charset="0"/>
              </a:rPr>
              <a:t>4. PROFIT!!! </a:t>
            </a:r>
          </a:p>
        </p:txBody>
      </p:sp>
      <p:sp>
        <p:nvSpPr>
          <p:cNvPr id="8" name="Shape 105"/>
          <p:cNvSpPr txBox="1">
            <a:spLocks/>
          </p:cNvSpPr>
          <p:nvPr/>
        </p:nvSpPr>
        <p:spPr bwMode="auto">
          <a:xfrm>
            <a:off x="330200" y="908050"/>
            <a:ext cx="848995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vert="horz" wrap="square" lIns="91425" tIns="45700" rIns="91425" bIns="45700" numCol="1" anchor="t" anchorCtr="0" compatLnSpc="1">
            <a:prstTxWarp prst="textNoShape">
              <a:avLst/>
            </a:prstTxWarp>
            <a:noAutofit/>
          </a:bodyPr>
          <a:lstStyle>
            <a:lvl1pPr algn="l" rtl="0" eaLnBrk="0" fontAlgn="base" hangingPunct="0">
              <a:spcBef>
                <a:spcPct val="0"/>
              </a:spcBef>
              <a:spcAft>
                <a:spcPct val="0"/>
              </a:spcAft>
              <a:defRPr sz="3000" b="1">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3000" b="1">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3000" b="1">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3000" b="1">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3000" b="1">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a:lstStyle>
          <a:p>
            <a:pPr>
              <a:spcBef>
                <a:spcPts val="0"/>
              </a:spcBef>
              <a:spcAft>
                <a:spcPts val="0"/>
              </a:spcAft>
              <a:buSzPct val="25000"/>
              <a:defRPr/>
            </a:pPr>
            <a:r>
              <a:rPr lang="en-US" kern="0" dirty="0" smtClean="0">
                <a:solidFill>
                  <a:schemeClr val="dk2"/>
                </a:solidFill>
              </a:rPr>
              <a:t>How to get the results you want from your data…</a:t>
            </a:r>
            <a:endParaRPr lang="en-US" kern="0" dirty="0">
              <a:solidFill>
                <a:schemeClr val="dk2"/>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 grpId="0"/>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txBox="1">
            <a:spLocks noGrp="1"/>
          </p:cNvSpPr>
          <p:nvPr>
            <p:ph type="title" idx="4294967295"/>
          </p:nvPr>
        </p:nvSpPr>
        <p:spPr>
          <a:extLst>
            <a:ext uri="{FAA26D3D-D897-4be2-8F04-BA451C77F1D7}">
              <ma14:placeholderFlag xmlns:ma14="http://schemas.microsoft.com/office/mac/drawingml/2011/main" val="1"/>
            </a:ext>
          </a:extLst>
        </p:spPr>
        <p:txBody>
          <a:bodyPr lIns="91425" tIns="45700" rIns="91425" bIns="45700">
            <a:noAutofit/>
          </a:bodyPr>
          <a:lstStyle/>
          <a:p>
            <a:pPr>
              <a:spcBef>
                <a:spcPts val="0"/>
              </a:spcBef>
              <a:spcAft>
                <a:spcPts val="0"/>
              </a:spcAft>
              <a:buSzPct val="25000"/>
              <a:defRPr/>
            </a:pPr>
            <a:r>
              <a:rPr lang="en-US" dirty="0">
                <a:solidFill>
                  <a:schemeClr val="dk2"/>
                </a:solidFill>
              </a:rPr>
              <a:t>References &amp; resources</a:t>
            </a:r>
          </a:p>
        </p:txBody>
      </p:sp>
      <p:sp>
        <p:nvSpPr>
          <p:cNvPr id="129" name="Shape 129"/>
          <p:cNvSpPr txBox="1">
            <a:spLocks noGrp="1"/>
          </p:cNvSpPr>
          <p:nvPr>
            <p:ph type="body" idx="4294967295"/>
          </p:nvPr>
        </p:nvSpPr>
        <p:spPr>
          <a:xfrm>
            <a:off x="512763" y="1773238"/>
            <a:ext cx="8489950" cy="4403725"/>
          </a:xfrm>
          <a:extLst>
            <a:ext uri="{FAA26D3D-D897-4be2-8F04-BA451C77F1D7}">
              <ma14:placeholderFlag xmlns:ma14="http://schemas.microsoft.com/office/mac/drawingml/2011/main" val="1"/>
            </a:ext>
          </a:extLst>
        </p:spPr>
        <p:txBody>
          <a:bodyPr lIns="91425" tIns="45700" rIns="91425" bIns="45700">
            <a:noAutofit/>
          </a:bodyPr>
          <a:lstStyle/>
          <a:p>
            <a:pPr indent="-165100">
              <a:buClr>
                <a:srgbClr val="000000"/>
              </a:buClr>
              <a:buSzPct val="156000"/>
            </a:pPr>
            <a:r>
              <a:rPr lang="en-US" altLang="en-US" sz="1800" dirty="0" smtClean="0">
                <a:ea typeface="ＭＳ Ｐゴシック" pitchFamily="34" charset="-128"/>
              </a:rPr>
              <a:t>Bennett, C. M., Miller, M. B., &amp; Wolford, G. L. (2009). Neural correlates of interspecies perspective taking in the post-mortem Atlantic Salmon: An argument for multiple comparisons correction. </a:t>
            </a:r>
            <a:r>
              <a:rPr lang="en-US" altLang="en-US" sz="1800" i="1" dirty="0" err="1" smtClean="0">
                <a:ea typeface="ＭＳ Ｐゴシック" pitchFamily="34" charset="-128"/>
              </a:rPr>
              <a:t>Neuroimage</a:t>
            </a:r>
            <a:r>
              <a:rPr lang="en-US" altLang="en-US" sz="1800" dirty="0" smtClean="0">
                <a:ea typeface="ＭＳ Ｐゴシック" pitchFamily="34" charset="-128"/>
              </a:rPr>
              <a:t>, </a:t>
            </a:r>
            <a:r>
              <a:rPr lang="en-US" altLang="en-US" sz="1800" i="1" dirty="0" smtClean="0">
                <a:ea typeface="ＭＳ Ｐゴシック" pitchFamily="34" charset="-128"/>
              </a:rPr>
              <a:t>47</a:t>
            </a:r>
            <a:r>
              <a:rPr lang="en-US" altLang="en-US" sz="1800" dirty="0" smtClean="0">
                <a:ea typeface="ＭＳ Ｐゴシック" pitchFamily="34" charset="-128"/>
              </a:rPr>
              <a:t>(</a:t>
            </a:r>
            <a:r>
              <a:rPr lang="en-US" altLang="en-US" sz="1800" dirty="0" err="1" smtClean="0">
                <a:ea typeface="ＭＳ Ｐゴシック" pitchFamily="34" charset="-128"/>
              </a:rPr>
              <a:t>Suppl</a:t>
            </a:r>
            <a:r>
              <a:rPr lang="en-US" altLang="en-US" sz="1800" dirty="0" smtClean="0">
                <a:ea typeface="ＭＳ Ｐゴシック" pitchFamily="34" charset="-128"/>
              </a:rPr>
              <a:t> 1), S125.</a:t>
            </a:r>
            <a:endParaRPr lang="en-GB" altLang="en-US" sz="1800" dirty="0" smtClean="0">
              <a:ea typeface="ＭＳ Ｐゴシック" pitchFamily="34" charset="-128"/>
            </a:endParaRPr>
          </a:p>
          <a:p>
            <a:pPr indent="-165100">
              <a:buClr>
                <a:srgbClr val="000000"/>
              </a:buClr>
              <a:buSzPct val="156000"/>
            </a:pPr>
            <a:r>
              <a:rPr lang="en-GB" altLang="en-US" sz="1800" dirty="0" err="1" smtClean="0">
                <a:ea typeface="ＭＳ Ｐゴシック" pitchFamily="34" charset="-128"/>
              </a:rPr>
              <a:t>Kriegeskorte</a:t>
            </a:r>
            <a:r>
              <a:rPr lang="en-GB" altLang="en-US" sz="1800" dirty="0" smtClean="0">
                <a:ea typeface="ＭＳ Ｐゴシック" pitchFamily="34" charset="-128"/>
              </a:rPr>
              <a:t> N, Simmons WK, </a:t>
            </a:r>
            <a:r>
              <a:rPr lang="en-GB" altLang="en-US" sz="1800" dirty="0" err="1" smtClean="0">
                <a:ea typeface="ＭＳ Ｐゴシック" pitchFamily="34" charset="-128"/>
              </a:rPr>
              <a:t>Bellgowan</a:t>
            </a:r>
            <a:r>
              <a:rPr lang="en-GB" altLang="en-US" sz="1800" dirty="0" smtClean="0">
                <a:ea typeface="ＭＳ Ｐゴシック" pitchFamily="34" charset="-128"/>
              </a:rPr>
              <a:t> PS, Baker CI. Circular analysis in systems neuroscience – the dangers of double dipping. </a:t>
            </a:r>
            <a:r>
              <a:rPr lang="en-GB" altLang="en-US" sz="1800" i="1" dirty="0" smtClean="0">
                <a:ea typeface="ＭＳ Ｐゴシック" pitchFamily="34" charset="-128"/>
              </a:rPr>
              <a:t>Nature neuroscience</a:t>
            </a:r>
            <a:r>
              <a:rPr lang="en-GB" altLang="en-US" sz="1800" dirty="0" smtClean="0">
                <a:ea typeface="ＭＳ Ｐゴシック" pitchFamily="34" charset="-128"/>
              </a:rPr>
              <a:t> 2009;12(5):535-540. doi:10.1038/nn.2303.</a:t>
            </a:r>
            <a:endParaRPr lang="en-US" altLang="en-US" sz="1800" dirty="0" smtClean="0">
              <a:solidFill>
                <a:srgbClr val="000000"/>
              </a:solidFill>
              <a:ea typeface="ＭＳ Ｐゴシック" pitchFamily="34" charset="-128"/>
            </a:endParaRPr>
          </a:p>
          <a:p>
            <a:pPr indent="-165100">
              <a:spcBef>
                <a:spcPct val="0"/>
              </a:spcBef>
              <a:buClr>
                <a:srgbClr val="000000"/>
              </a:buClr>
              <a:buSzPct val="156000"/>
              <a:buFontTx/>
              <a:buNone/>
            </a:pPr>
            <a:r>
              <a:rPr lang="en-US" altLang="en-US" sz="1800" dirty="0" smtClean="0">
                <a:solidFill>
                  <a:srgbClr val="000000"/>
                </a:solidFill>
                <a:ea typeface="ＭＳ Ｐゴシック" pitchFamily="34" charset="-128"/>
              </a:rPr>
              <a:t> </a:t>
            </a:r>
            <a:r>
              <a:rPr lang="en-US" altLang="en-US" sz="1800" dirty="0" smtClean="0">
                <a:solidFill>
                  <a:srgbClr val="0070C0"/>
                </a:solidFill>
                <a:ea typeface="ＭＳ Ｐゴシック" pitchFamily="34" charset="-128"/>
              </a:rPr>
              <a:t>(supplementary also very useful)</a:t>
            </a:r>
          </a:p>
          <a:p>
            <a:pPr indent="-165100">
              <a:spcBef>
                <a:spcPct val="0"/>
              </a:spcBef>
              <a:buClr>
                <a:srgbClr val="000000"/>
              </a:buClr>
              <a:buSzPct val="156000"/>
            </a:pPr>
            <a:r>
              <a:rPr lang="en-US" altLang="en-US" sz="1800" dirty="0" smtClean="0">
                <a:ea typeface="ＭＳ Ｐゴシック" pitchFamily="34" charset="-128"/>
              </a:rPr>
              <a:t>Lieberman, M. D., &amp; Cunningham, W. A. (2009). Type I and Type II error concerns in fMRI research: re-balancing the scale. </a:t>
            </a:r>
            <a:r>
              <a:rPr lang="en-US" altLang="en-US" sz="1800" i="1" dirty="0" smtClean="0">
                <a:ea typeface="ＭＳ Ｐゴシック" pitchFamily="34" charset="-128"/>
              </a:rPr>
              <a:t>Social cognitive and affective neuroscience</a:t>
            </a:r>
            <a:r>
              <a:rPr lang="en-US" altLang="en-US" sz="1800" dirty="0" smtClean="0">
                <a:ea typeface="ＭＳ Ｐゴシック" pitchFamily="34" charset="-128"/>
              </a:rPr>
              <a:t>, nsp052.</a:t>
            </a:r>
            <a:endParaRPr lang="en-US" altLang="en-US" sz="1800" dirty="0" smtClean="0">
              <a:solidFill>
                <a:srgbClr val="0070C0"/>
              </a:solidFill>
              <a:ea typeface="ＭＳ Ｐゴシック" pitchFamily="34" charset="-128"/>
            </a:endParaRPr>
          </a:p>
          <a:p>
            <a:pPr indent="-165100">
              <a:spcBef>
                <a:spcPct val="0"/>
              </a:spcBef>
              <a:buClr>
                <a:srgbClr val="000000"/>
              </a:buClr>
              <a:buFontTx/>
              <a:buNone/>
            </a:pPr>
            <a:endParaRPr lang="en-US" altLang="en-US" sz="1800" dirty="0" smtClean="0">
              <a:solidFill>
                <a:srgbClr val="000000"/>
              </a:solidFill>
              <a:ea typeface="ＭＳ Ｐゴシック" pitchFamily="34" charset="-128"/>
            </a:endParaRPr>
          </a:p>
          <a:p>
            <a:pPr indent="-165100">
              <a:spcBef>
                <a:spcPct val="0"/>
              </a:spcBef>
              <a:buClr>
                <a:srgbClr val="000000"/>
              </a:buClr>
              <a:buFontTx/>
              <a:buNone/>
            </a:pPr>
            <a:endParaRPr lang="en-US" altLang="en-US" sz="1800" dirty="0" smtClean="0">
              <a:solidFill>
                <a:srgbClr val="000000"/>
              </a:solidFill>
              <a:ea typeface="ＭＳ Ｐゴシック" pitchFamily="34" charset="-128"/>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GB" altLang="en-US" smtClean="0">
                <a:ea typeface="ＭＳ Ｐゴシック" pitchFamily="34" charset="-128"/>
              </a:rPr>
              <a:t>Shifting </a:t>
            </a:r>
            <a:r>
              <a:rPr lang="el-GR" altLang="en-US" smtClean="0">
                <a:ea typeface="ＭＳ Ｐゴシック" pitchFamily="34" charset="-128"/>
              </a:rPr>
              <a:t>α</a:t>
            </a:r>
            <a:r>
              <a:rPr lang="en-GB" altLang="en-US" smtClean="0">
                <a:ea typeface="ＭＳ Ｐゴシック" pitchFamily="34" charset="-128"/>
              </a:rPr>
              <a:t>: </a:t>
            </a:r>
            <a:endParaRPr lang="en-US" altLang="en-US" smtClean="0">
              <a:ea typeface="ＭＳ Ｐゴシック" pitchFamily="34" charset="-128"/>
            </a:endParaRPr>
          </a:p>
        </p:txBody>
      </p:sp>
      <p:pic>
        <p:nvPicPr>
          <p:cNvPr id="7171" name="Picture 2"/>
          <p:cNvPicPr>
            <a:picLocks noGrp="1" noChangeAspect="1" noChangeArrowheads="1"/>
          </p:cNvPicPr>
          <p:nvPr>
            <p:ph idx="1"/>
          </p:nvPr>
        </p:nvPicPr>
        <p:blipFill>
          <a:blip r:embed="rId2"/>
          <a:srcRect/>
          <a:stretch>
            <a:fillRect/>
          </a:stretch>
        </p:blipFill>
        <p:spPr>
          <a:xfrm>
            <a:off x="1331913" y="1628775"/>
            <a:ext cx="6048375" cy="4660900"/>
          </a:xfr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defRPr/>
            </a:pPr>
            <a:endParaRPr lang="en-US">
              <a:cs typeface="+mj-cs"/>
            </a:endParaRPr>
          </a:p>
        </p:txBody>
      </p:sp>
      <p:sp>
        <p:nvSpPr>
          <p:cNvPr id="8195" name="Content Placeholder 2"/>
          <p:cNvSpPr>
            <a:spLocks noGrp="1"/>
          </p:cNvSpPr>
          <p:nvPr>
            <p:ph idx="1"/>
          </p:nvPr>
        </p:nvSpPr>
        <p:spPr/>
        <p:txBody>
          <a:bodyPr/>
          <a:lstStyle/>
          <a:p>
            <a:pPr marL="0" indent="0" algn="ctr" eaLnBrk="1" hangingPunct="1">
              <a:buFontTx/>
              <a:buNone/>
            </a:pPr>
            <a:r>
              <a:rPr lang="en-GB" altLang="en-US" smtClean="0">
                <a:ea typeface="ＭＳ Ｐゴシック" pitchFamily="34" charset="-128"/>
              </a:rPr>
              <a:t>… BUT there is not just one comparison!</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defRPr/>
            </a:pPr>
            <a:r>
              <a:rPr lang="en-GB">
                <a:cs typeface="+mj-cs"/>
              </a:rPr>
              <a:t>Multiple comparisons:</a:t>
            </a:r>
            <a:endParaRPr lang="en-US">
              <a:cs typeface="+mj-cs"/>
            </a:endParaRPr>
          </a:p>
        </p:txBody>
      </p:sp>
      <p:sp>
        <p:nvSpPr>
          <p:cNvPr id="9219" name="Content Placeholder 2"/>
          <p:cNvSpPr>
            <a:spLocks noGrp="1"/>
          </p:cNvSpPr>
          <p:nvPr>
            <p:ph idx="1"/>
          </p:nvPr>
        </p:nvSpPr>
        <p:spPr>
          <a:xfrm>
            <a:off x="330200" y="1628775"/>
            <a:ext cx="8489950" cy="4752975"/>
          </a:xfrm>
        </p:spPr>
        <p:txBody>
          <a:bodyPr/>
          <a:lstStyle/>
          <a:p>
            <a:pPr eaLnBrk="1" hangingPunct="1"/>
            <a:r>
              <a:rPr lang="en-GB" altLang="en-US" dirty="0" smtClean="0">
                <a:ea typeface="ＭＳ Ｐゴシック" pitchFamily="34" charset="-128"/>
              </a:rPr>
              <a:t>~ 60 000 voxels</a:t>
            </a:r>
          </a:p>
          <a:p>
            <a:pPr eaLnBrk="1" hangingPunct="1"/>
            <a:endParaRPr lang="en-GB" altLang="en-US" dirty="0" smtClean="0">
              <a:ea typeface="ＭＳ Ｐゴシック" pitchFamily="34" charset="-128"/>
            </a:endParaRPr>
          </a:p>
          <a:p>
            <a:pPr eaLnBrk="1" hangingPunct="1"/>
            <a:r>
              <a:rPr lang="en-GB" altLang="en-US" dirty="0" smtClean="0">
                <a:ea typeface="ＭＳ Ｐゴシック" pitchFamily="34" charset="-128"/>
              </a:rPr>
              <a:t>60 000 t-tests with </a:t>
            </a:r>
            <a:r>
              <a:rPr lang="el-GR" altLang="en-US" dirty="0" smtClean="0">
                <a:ea typeface="ＭＳ Ｐゴシック" pitchFamily="34" charset="-128"/>
              </a:rPr>
              <a:t>α</a:t>
            </a:r>
            <a:r>
              <a:rPr lang="en-GB" altLang="en-US" dirty="0" smtClean="0">
                <a:ea typeface="ＭＳ Ｐゴシック" pitchFamily="34" charset="-128"/>
              </a:rPr>
              <a:t>=</a:t>
            </a:r>
            <a:r>
              <a:rPr lang="en-GB" altLang="en-US" dirty="0" smtClean="0">
                <a:ea typeface="ＭＳ Ｐゴシック" pitchFamily="34" charset="-128"/>
              </a:rPr>
              <a:t>0.05      </a:t>
            </a:r>
            <a:r>
              <a:rPr lang="en-GB" altLang="en-US" dirty="0" smtClean="0">
                <a:ea typeface="ＭＳ Ｐゴシック" pitchFamily="34" charset="-128"/>
              </a:rPr>
              <a:t>3000 type I errors</a:t>
            </a:r>
          </a:p>
          <a:p>
            <a:pPr eaLnBrk="1" hangingPunct="1"/>
            <a:endParaRPr lang="en-GB" altLang="en-US" dirty="0" smtClean="0">
              <a:ea typeface="ＭＳ Ｐゴシック" pitchFamily="34" charset="-128"/>
            </a:endParaRPr>
          </a:p>
          <a:p>
            <a:pPr eaLnBrk="1" hangingPunct="1"/>
            <a:r>
              <a:rPr lang="el-GR" altLang="en-US" dirty="0" smtClean="0">
                <a:ea typeface="ＭＳ Ｐゴシック" pitchFamily="34" charset="-128"/>
              </a:rPr>
              <a:t>α</a:t>
            </a:r>
            <a:r>
              <a:rPr lang="en-GB" altLang="en-US" dirty="0" smtClean="0">
                <a:ea typeface="ＭＳ Ｐゴシック" pitchFamily="34" charset="-128"/>
              </a:rPr>
              <a:t> has to be adjusted!</a:t>
            </a:r>
          </a:p>
          <a:p>
            <a:pPr eaLnBrk="1" hangingPunct="1"/>
            <a:endParaRPr lang="en-US" altLang="en-US" dirty="0" smtClean="0">
              <a:ea typeface="ＭＳ Ｐゴシック" pitchFamily="34" charset="-128"/>
            </a:endParaRPr>
          </a:p>
        </p:txBody>
      </p:sp>
      <p:sp>
        <p:nvSpPr>
          <p:cNvPr id="4" name="Right Arrow 3"/>
          <p:cNvSpPr/>
          <p:nvPr/>
        </p:nvSpPr>
        <p:spPr>
          <a:xfrm>
            <a:off x="5004048" y="2852936"/>
            <a:ext cx="287908" cy="215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defRPr/>
            </a:pPr>
            <a:r>
              <a:rPr lang="en-GB" dirty="0" smtClean="0">
                <a:cs typeface="+mj-cs"/>
              </a:rPr>
              <a:t>Bennett et al. (2010)</a:t>
            </a:r>
            <a:endParaRPr lang="en-US" dirty="0">
              <a:cs typeface="+mj-cs"/>
            </a:endParaRPr>
          </a:p>
        </p:txBody>
      </p:sp>
      <p:pic>
        <p:nvPicPr>
          <p:cNvPr id="10243" name="Picture 2"/>
          <p:cNvPicPr>
            <a:picLocks noGrp="1" noChangeAspect="1" noChangeArrowheads="1"/>
          </p:cNvPicPr>
          <p:nvPr>
            <p:ph idx="1"/>
          </p:nvPr>
        </p:nvPicPr>
        <p:blipFill>
          <a:blip r:embed="rId3"/>
          <a:srcRect/>
          <a:stretch>
            <a:fillRect/>
          </a:stretch>
        </p:blipFill>
        <p:spPr>
          <a:xfrm>
            <a:off x="1403350" y="1844675"/>
            <a:ext cx="6346825" cy="3457575"/>
          </a:xfr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cs typeface="+mj-cs"/>
              </a:rPr>
              <a:t>Correcting for multiple comparisons:</a:t>
            </a:r>
            <a:endParaRPr lang="en-US" dirty="0">
              <a:cs typeface="+mj-cs"/>
            </a:endParaRPr>
          </a:p>
        </p:txBody>
      </p:sp>
      <p:sp>
        <p:nvSpPr>
          <p:cNvPr id="3" name="Content Placeholder 2"/>
          <p:cNvSpPr>
            <a:spLocks noGrp="1"/>
          </p:cNvSpPr>
          <p:nvPr>
            <p:ph idx="1"/>
          </p:nvPr>
        </p:nvSpPr>
        <p:spPr>
          <a:xfrm>
            <a:off x="330200" y="1484785"/>
            <a:ext cx="8489950" cy="4896966"/>
          </a:xfrm>
        </p:spPr>
        <p:txBody>
          <a:bodyPr/>
          <a:lstStyle/>
          <a:p>
            <a:pPr marL="0" indent="0">
              <a:buFontTx/>
              <a:buNone/>
              <a:defRPr/>
            </a:pPr>
            <a:r>
              <a:rPr lang="en-US" sz="2700" b="1" dirty="0" smtClean="0">
                <a:cs typeface="+mn-cs"/>
              </a:rPr>
              <a:t>Family-wise Error Rate (FWER)</a:t>
            </a:r>
          </a:p>
          <a:p>
            <a:pPr>
              <a:defRPr/>
            </a:pPr>
            <a:r>
              <a:rPr lang="en-US" sz="2700" dirty="0" smtClean="0">
                <a:cs typeface="+mn-cs"/>
              </a:rPr>
              <a:t>Probability of making 1 or more false discoveries</a:t>
            </a:r>
          </a:p>
          <a:p>
            <a:pPr>
              <a:defRPr/>
            </a:pPr>
            <a:r>
              <a:rPr lang="en-US" sz="2700" dirty="0" smtClean="0">
                <a:cs typeface="+mn-cs"/>
              </a:rPr>
              <a:t>FWER of 0.05 means 5% chance of Type l error</a:t>
            </a:r>
          </a:p>
          <a:p>
            <a:pPr>
              <a:defRPr/>
            </a:pPr>
            <a:endParaRPr lang="en-US" sz="2700" dirty="0">
              <a:cs typeface="+mn-cs"/>
            </a:endParaRPr>
          </a:p>
          <a:p>
            <a:pPr marL="0" indent="0">
              <a:buFontTx/>
              <a:buNone/>
              <a:defRPr/>
            </a:pPr>
            <a:r>
              <a:rPr lang="en-US" sz="2700" u="sng" dirty="0" err="1" smtClean="0">
                <a:cs typeface="+mn-cs"/>
              </a:rPr>
              <a:t>Bonferroni</a:t>
            </a:r>
            <a:r>
              <a:rPr lang="en-US" sz="2700" u="sng" dirty="0" smtClean="0">
                <a:cs typeface="+mn-cs"/>
              </a:rPr>
              <a:t> correction:</a:t>
            </a:r>
          </a:p>
          <a:p>
            <a:pPr>
              <a:defRPr/>
            </a:pPr>
            <a:r>
              <a:rPr lang="en-US" sz="2700" dirty="0" smtClean="0">
                <a:cs typeface="+mn-cs"/>
              </a:rPr>
              <a:t>Divide p by number of tests</a:t>
            </a:r>
          </a:p>
          <a:p>
            <a:pPr>
              <a:defRPr/>
            </a:pPr>
            <a:r>
              <a:rPr lang="en-US" sz="2700" dirty="0" smtClean="0">
                <a:cs typeface="+mn-cs"/>
              </a:rPr>
              <a:t>Assumes spatial independence of </a:t>
            </a:r>
            <a:r>
              <a:rPr lang="en-US" sz="2700" dirty="0" smtClean="0">
                <a:cs typeface="+mn-cs"/>
              </a:rPr>
              <a:t>voxels</a:t>
            </a:r>
          </a:p>
          <a:p>
            <a:pPr>
              <a:defRPr/>
            </a:pPr>
            <a:r>
              <a:rPr lang="en-US" sz="2700" dirty="0" smtClean="0">
                <a:cs typeface="+mn-cs"/>
              </a:rPr>
              <a:t>Downside: loss of statistical power</a:t>
            </a:r>
          </a:p>
          <a:p>
            <a:pPr>
              <a:defRPr/>
            </a:pPr>
            <a:endParaRPr lang="en-US" sz="2700" dirty="0" smtClean="0">
              <a:cs typeface="+mn-cs"/>
            </a:endParaRPr>
          </a:p>
          <a:p>
            <a:pPr marL="0" indent="0">
              <a:buNone/>
              <a:defRPr/>
            </a:pPr>
            <a:r>
              <a:rPr lang="en-US" sz="2700" dirty="0" smtClean="0">
                <a:cs typeface="+mn-cs"/>
              </a:rPr>
              <a:t>Gaussian Random Field Theory</a:t>
            </a:r>
          </a:p>
          <a:p>
            <a:pPr marL="0" indent="0">
              <a:buNone/>
              <a:defRPr/>
            </a:pPr>
            <a:endParaRPr lang="en-US" dirty="0" smtClean="0">
              <a:cs typeface="+mn-cs"/>
            </a:endParaRPr>
          </a:p>
          <a:p>
            <a:pPr marL="0" indent="0">
              <a:buFontTx/>
              <a:buNone/>
              <a:defRPr/>
            </a:pPr>
            <a:endParaRPr lang="en-US" b="1" dirty="0">
              <a:cs typeface="+mn-cs"/>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ustom Design">
  <a:themeElements>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59CBD"/>
        </a:hlink>
        <a:folHlink>
          <a:srgbClr val="B25D8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1467</TotalTime>
  <Words>2376</Words>
  <Application>Microsoft Macintosh PowerPoint</Application>
  <PresentationFormat>On-screen Show (4:3)</PresentationFormat>
  <Paragraphs>307</Paragraphs>
  <Slides>45</Slides>
  <Notes>31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Custom Design</vt:lpstr>
      <vt:lpstr>Issues with analysis &amp; interpretation</vt:lpstr>
      <vt:lpstr>Recap: Hypothesis testing</vt:lpstr>
      <vt:lpstr>PowerPoint Presentation</vt:lpstr>
      <vt:lpstr>Type I &amp; II errors:</vt:lpstr>
      <vt:lpstr>Shifting α: </vt:lpstr>
      <vt:lpstr>PowerPoint Presentation</vt:lpstr>
      <vt:lpstr>Multiple comparisons:</vt:lpstr>
      <vt:lpstr>Bennett et al. (2010)</vt:lpstr>
      <vt:lpstr>Correcting for multiple comparisons:</vt:lpstr>
      <vt:lpstr>Random Field Theory</vt:lpstr>
      <vt:lpstr>False Discovery Rate (FDR)</vt:lpstr>
      <vt:lpstr>PowerPoint Presentation</vt:lpstr>
      <vt:lpstr>PowerPoint Presentation</vt:lpstr>
      <vt:lpstr>The “costs” of controlling of trying to control type l errors:</vt:lpstr>
      <vt:lpstr>PowerPoint Presentation</vt:lpstr>
      <vt:lpstr>What to consider:</vt:lpstr>
      <vt:lpstr>PowerPoint Presentation</vt:lpstr>
      <vt:lpstr>Issues with Analysis and Interpretation Part II:  Double Dipping</vt:lpstr>
      <vt:lpstr>PowerPoint Presentation</vt:lpstr>
      <vt:lpstr>PowerPoint Presentation</vt:lpstr>
      <vt:lpstr>PowerPoint Presentation</vt:lpstr>
      <vt:lpstr>What is all this data analysis for?</vt:lpstr>
      <vt:lpstr>Deriving meaningful results…</vt:lpstr>
      <vt:lpstr>Double Dipping</vt:lpstr>
      <vt:lpstr>An Example Circular Analysis</vt:lpstr>
      <vt:lpstr>Analysis</vt:lpstr>
      <vt:lpstr>CIRCULAR!</vt:lpstr>
      <vt:lpstr>In more detail…</vt:lpstr>
      <vt:lpstr>In more detail…</vt:lpstr>
      <vt:lpstr>Solution 1 Use an independent dataset to estimate ROI </vt:lpstr>
      <vt:lpstr>Solution 2 Ensure contrast vectors are orthogonal </vt:lpstr>
      <vt:lpstr>Make sure they are truly orthogonal…</vt:lpstr>
      <vt:lpstr>Make sure they are truly orthogonal…</vt:lpstr>
      <vt:lpstr>Make sure they are truly orthogonal…</vt:lpstr>
      <vt:lpstr>More solutions </vt:lpstr>
      <vt:lpstr>Other examples of circular analysis</vt:lpstr>
      <vt:lpstr>How often does this really happen?</vt:lpstr>
      <vt:lpstr>But…</vt:lpstr>
      <vt:lpstr>PowerPoint Presentation</vt:lpstr>
      <vt:lpstr>More ways to avoid circularity…</vt:lpstr>
      <vt:lpstr>PowerPoint Presentation</vt:lpstr>
      <vt:lpstr>How to not double dip</vt:lpstr>
      <vt:lpstr>How to not double dip</vt:lpstr>
      <vt:lpstr>PowerPoint Presentation</vt:lpstr>
      <vt:lpstr>References &amp; resources</vt:lpstr>
    </vt:vector>
  </TitlesOfParts>
  <Company>UCL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 Brown</dc:creator>
  <cp:lastModifiedBy>Antonia</cp:lastModifiedBy>
  <cp:revision>54</cp:revision>
  <dcterms:created xsi:type="dcterms:W3CDTF">2005-07-13T12:26:50Z</dcterms:created>
  <dcterms:modified xsi:type="dcterms:W3CDTF">2015-01-21T11:42:33Z</dcterms:modified>
</cp:coreProperties>
</file>