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79" r:id="rId5"/>
    <p:sldId id="282" r:id="rId6"/>
    <p:sldId id="277" r:id="rId7"/>
    <p:sldId id="268" r:id="rId8"/>
    <p:sldId id="269" r:id="rId9"/>
    <p:sldId id="260" r:id="rId10"/>
    <p:sldId id="265" r:id="rId11"/>
    <p:sldId id="284" r:id="rId12"/>
    <p:sldId id="261" r:id="rId13"/>
    <p:sldId id="274" r:id="rId14"/>
    <p:sldId id="285" r:id="rId15"/>
    <p:sldId id="292" r:id="rId16"/>
    <p:sldId id="293" r:id="rId17"/>
    <p:sldId id="294" r:id="rId18"/>
    <p:sldId id="295" r:id="rId19"/>
    <p:sldId id="296" r:id="rId20"/>
    <p:sldId id="297" r:id="rId21"/>
    <p:sldId id="298" r:id="rId22"/>
    <p:sldId id="299" r:id="rId23"/>
    <p:sldId id="300" r:id="rId24"/>
    <p:sldId id="301" r:id="rId25"/>
    <p:sldId id="272" r:id="rId26"/>
    <p:sldId id="271" r:id="rId27"/>
    <p:sldId id="286" r:id="rId28"/>
    <p:sldId id="290" r:id="rId29"/>
    <p:sldId id="288" r:id="rId30"/>
    <p:sldId id="289" r:id="rId31"/>
    <p:sldId id="291" r:id="rId32"/>
    <p:sldId id="302" r:id="rId33"/>
    <p:sldId id="303" r:id="rId34"/>
    <p:sldId id="30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1325" autoAdjust="0"/>
  </p:normalViewPr>
  <p:slideViewPr>
    <p:cSldViewPr snapToGrid="0" showGuides="1">
      <p:cViewPr varScale="1">
        <p:scale>
          <a:sx n="121" d="100"/>
          <a:sy n="121" d="100"/>
        </p:scale>
        <p:origin x="1176" y="102"/>
      </p:cViewPr>
      <p:guideLst>
        <p:guide orient="horz" pos="116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50027-D734-4387-806F-3E4791865422}" type="datetimeFigureOut">
              <a:rPr lang="en-GB" smtClean="0"/>
              <a:t>04/02/2015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21404-2D80-4E09-B867-0006BAFFE15E}" type="slidenum">
              <a:rPr lang="en-GB" smtClean="0"/>
              <a:t>‹#›</a:t>
            </a:fld>
            <a:endParaRPr lang="en-GB"/>
          </a:p>
        </p:txBody>
      </p:sp>
    </p:spTree>
    <p:extLst>
      <p:ext uri="{BB962C8B-B14F-4D97-AF65-F5344CB8AC3E}">
        <p14:creationId xmlns:p14="http://schemas.microsoft.com/office/powerpoint/2010/main" val="317598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a:t>
            </a:r>
            <a:r>
              <a:rPr lang="en-US" dirty="0" err="1" smtClean="0"/>
              <a:t>chage</a:t>
            </a:r>
            <a:r>
              <a:rPr lang="en-US" dirty="0" smtClean="0"/>
              <a:t> head size</a:t>
            </a:r>
            <a:r>
              <a:rPr lang="en-US" baseline="0" dirty="0" smtClean="0"/>
              <a:t> in MEG</a:t>
            </a:r>
            <a:endParaRPr lang="en-US" dirty="0"/>
          </a:p>
        </p:txBody>
      </p:sp>
      <p:sp>
        <p:nvSpPr>
          <p:cNvPr id="4" name="Slide Number Placeholder 3"/>
          <p:cNvSpPr>
            <a:spLocks noGrp="1"/>
          </p:cNvSpPr>
          <p:nvPr>
            <p:ph type="sldNum" sz="quarter" idx="10"/>
          </p:nvPr>
        </p:nvSpPr>
        <p:spPr/>
        <p:txBody>
          <a:bodyPr/>
          <a:lstStyle/>
          <a:p>
            <a:fld id="{10E21404-2D80-4E09-B867-0006BAFFE15E}" type="slidenum">
              <a:rPr lang="en-GB" smtClean="0"/>
              <a:t>2</a:t>
            </a:fld>
            <a:endParaRPr lang="en-GB"/>
          </a:p>
        </p:txBody>
      </p:sp>
    </p:spTree>
    <p:extLst>
      <p:ext uri="{BB962C8B-B14F-4D97-AF65-F5344CB8AC3E}">
        <p14:creationId xmlns:p14="http://schemas.microsoft.com/office/powerpoint/2010/main" val="116494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Right-hand rule: If</a:t>
            </a:r>
            <a:r>
              <a:rPr lang="en-US" baseline="0" dirty="0" smtClean="0"/>
              <a:t> thumb is pointing in the direction of current flow (+ to -), then the other fingers point in the direction of the magnetic field.</a:t>
            </a:r>
            <a:endParaRPr lang="en-US" dirty="0"/>
          </a:p>
        </p:txBody>
      </p:sp>
      <p:sp>
        <p:nvSpPr>
          <p:cNvPr id="4" name="Slide Number Placeholder 3"/>
          <p:cNvSpPr>
            <a:spLocks noGrp="1"/>
          </p:cNvSpPr>
          <p:nvPr>
            <p:ph type="sldNum" sz="quarter" idx="10"/>
          </p:nvPr>
        </p:nvSpPr>
        <p:spPr/>
        <p:txBody>
          <a:bodyPr/>
          <a:lstStyle/>
          <a:p>
            <a:fld id="{3EE5EF22-77FE-4DAB-B81E-7F45235B5DE7}" type="slidenum">
              <a:rPr lang="en-US" smtClean="0"/>
              <a:pPr/>
              <a:t>17</a:t>
            </a:fld>
            <a:endParaRPr lang="en-US"/>
          </a:p>
        </p:txBody>
      </p:sp>
    </p:spTree>
    <p:extLst>
      <p:ext uri="{BB962C8B-B14F-4D97-AF65-F5344CB8AC3E}">
        <p14:creationId xmlns:p14="http://schemas.microsoft.com/office/powerpoint/2010/main" val="2960854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Hillebrand</a:t>
            </a:r>
            <a:r>
              <a:rPr lang="en-GB" baseline="0" dirty="0" smtClean="0"/>
              <a:t> and Barnes 2001, </a:t>
            </a:r>
            <a:r>
              <a:rPr lang="en-GB" baseline="0" dirty="0" err="1" smtClean="0"/>
              <a:t>NeuroImage</a:t>
            </a:r>
            <a:endParaRPr lang="en-GB" dirty="0"/>
          </a:p>
        </p:txBody>
      </p:sp>
      <p:sp>
        <p:nvSpPr>
          <p:cNvPr id="4" name="Slide Number Placeholder 3"/>
          <p:cNvSpPr>
            <a:spLocks noGrp="1"/>
          </p:cNvSpPr>
          <p:nvPr>
            <p:ph type="sldNum" sz="quarter" idx="10"/>
          </p:nvPr>
        </p:nvSpPr>
        <p:spPr/>
        <p:txBody>
          <a:bodyPr/>
          <a:lstStyle/>
          <a:p>
            <a:fld id="{3EE5EF22-77FE-4DAB-B81E-7F45235B5DE7}" type="slidenum">
              <a:rPr lang="en-US" smtClean="0"/>
              <a:pPr/>
              <a:t>22</a:t>
            </a:fld>
            <a:endParaRPr lang="en-US"/>
          </a:p>
        </p:txBody>
      </p:sp>
    </p:spTree>
    <p:extLst>
      <p:ext uri="{BB962C8B-B14F-4D97-AF65-F5344CB8AC3E}">
        <p14:creationId xmlns:p14="http://schemas.microsoft.com/office/powerpoint/2010/main" val="280947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Lauri </a:t>
            </a:r>
            <a:r>
              <a:rPr lang="en-GB" dirty="0" err="1" smtClean="0"/>
              <a:t>Parkonenen</a:t>
            </a:r>
            <a:r>
              <a:rPr lang="en-GB" dirty="0" smtClean="0"/>
              <a:t> – auditory brainstem MEG</a:t>
            </a:r>
            <a:endParaRPr lang="en-GB" dirty="0"/>
          </a:p>
        </p:txBody>
      </p:sp>
      <p:sp>
        <p:nvSpPr>
          <p:cNvPr id="4" name="Slide Number Placeholder 3"/>
          <p:cNvSpPr>
            <a:spLocks noGrp="1"/>
          </p:cNvSpPr>
          <p:nvPr>
            <p:ph type="sldNum" sz="quarter" idx="10"/>
          </p:nvPr>
        </p:nvSpPr>
        <p:spPr/>
        <p:txBody>
          <a:bodyPr/>
          <a:lstStyle/>
          <a:p>
            <a:fld id="{3EE5EF22-77FE-4DAB-B81E-7F45235B5DE7}" type="slidenum">
              <a:rPr lang="en-US" smtClean="0"/>
              <a:pPr/>
              <a:t>24</a:t>
            </a:fld>
            <a:endParaRPr lang="en-US"/>
          </a:p>
        </p:txBody>
      </p:sp>
    </p:spTree>
    <p:extLst>
      <p:ext uri="{BB962C8B-B14F-4D97-AF65-F5344CB8AC3E}">
        <p14:creationId xmlns:p14="http://schemas.microsoft.com/office/powerpoint/2010/main" val="842257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Forward model</a:t>
            </a:r>
            <a:r>
              <a:rPr lang="en-US" baseline="0" dirty="0" smtClean="0"/>
              <a:t> - </a:t>
            </a:r>
            <a:r>
              <a:rPr lang="en-US" dirty="0" smtClean="0"/>
              <a:t>Method of predicting</a:t>
            </a:r>
            <a:r>
              <a:rPr lang="en-US" baseline="0" dirty="0" smtClean="0"/>
              <a:t> what the observed data should look like from a particular source – predicting what the potential difference on </a:t>
            </a:r>
            <a:r>
              <a:rPr lang="en-US" baseline="0" dirty="0" err="1" smtClean="0"/>
              <a:t>sclap</a:t>
            </a:r>
            <a:r>
              <a:rPr lang="en-US" baseline="0" dirty="0" smtClean="0"/>
              <a:t>/magnetic field will looks like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E21404-2D80-4E09-B867-0006BAFFE15E}" type="slidenum">
              <a:rPr lang="en-GB" smtClean="0"/>
              <a:t>25</a:t>
            </a:fld>
            <a:endParaRPr lang="en-GB"/>
          </a:p>
        </p:txBody>
      </p:sp>
    </p:spTree>
    <p:extLst>
      <p:ext uri="{BB962C8B-B14F-4D97-AF65-F5344CB8AC3E}">
        <p14:creationId xmlns:p14="http://schemas.microsoft.com/office/powerpoint/2010/main" val="212932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Head model needs to be better for </a:t>
            </a:r>
            <a:r>
              <a:rPr lang="en-GB" baseline="0" dirty="0" err="1" smtClean="0"/>
              <a:t>eeg</a:t>
            </a:r>
            <a:r>
              <a:rPr lang="en-GB" baseline="0" dirty="0" smtClean="0"/>
              <a:t> than meg to get the same accuracy</a:t>
            </a:r>
          </a:p>
          <a:p>
            <a:r>
              <a:rPr lang="en-GB" baseline="0" dirty="0" smtClean="0"/>
              <a:t>EEG – conductivity of tissues important – adds uncertainty</a:t>
            </a:r>
          </a:p>
          <a:p>
            <a:r>
              <a:rPr lang="en-GB" baseline="0" dirty="0" smtClean="0"/>
              <a:t>EEG sees everything difficult to know where its coming from</a:t>
            </a:r>
            <a:endParaRPr lang="en-GB" dirty="0"/>
          </a:p>
        </p:txBody>
      </p:sp>
      <p:sp>
        <p:nvSpPr>
          <p:cNvPr id="4" name="Slide Number Placeholder 3"/>
          <p:cNvSpPr>
            <a:spLocks noGrp="1"/>
          </p:cNvSpPr>
          <p:nvPr>
            <p:ph type="sldNum" sz="quarter" idx="10"/>
          </p:nvPr>
        </p:nvSpPr>
        <p:spPr/>
        <p:txBody>
          <a:bodyPr/>
          <a:lstStyle/>
          <a:p>
            <a:fld id="{10E21404-2D80-4E09-B867-0006BAFFE15E}" type="slidenum">
              <a:rPr lang="en-GB" smtClean="0"/>
              <a:t>26</a:t>
            </a:fld>
            <a:endParaRPr lang="en-GB"/>
          </a:p>
        </p:txBody>
      </p:sp>
    </p:spTree>
    <p:extLst>
      <p:ext uri="{BB962C8B-B14F-4D97-AF65-F5344CB8AC3E}">
        <p14:creationId xmlns:p14="http://schemas.microsoft.com/office/powerpoint/2010/main" val="729766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Forward model</a:t>
            </a:r>
            <a:r>
              <a:rPr lang="en-US" baseline="0" dirty="0" smtClean="0"/>
              <a:t> - </a:t>
            </a:r>
            <a:r>
              <a:rPr lang="en-US" dirty="0" smtClean="0"/>
              <a:t>Method of predicting</a:t>
            </a:r>
            <a:r>
              <a:rPr lang="en-US" baseline="0" dirty="0" smtClean="0"/>
              <a:t> what the observed data should look like from a particular source – predicting what the potential difference on </a:t>
            </a:r>
            <a:r>
              <a:rPr lang="en-US" baseline="0" dirty="0" err="1" smtClean="0"/>
              <a:t>sclap</a:t>
            </a:r>
            <a:r>
              <a:rPr lang="en-US" baseline="0" dirty="0" smtClean="0"/>
              <a:t>/magnetic field will looks like</a:t>
            </a:r>
          </a:p>
          <a:p>
            <a:endParaRPr lang="en-US" baseline="0" dirty="0" smtClean="0"/>
          </a:p>
          <a:p>
            <a:r>
              <a:rPr lang="en-US" baseline="0" dirty="0" smtClean="0"/>
              <a:t>COMPARE collected data to predicted data from forward model to determine what the source is</a:t>
            </a:r>
          </a:p>
          <a:p>
            <a:endParaRPr lang="en-US" dirty="0"/>
          </a:p>
        </p:txBody>
      </p:sp>
      <p:sp>
        <p:nvSpPr>
          <p:cNvPr id="4" name="Slide Number Placeholder 3"/>
          <p:cNvSpPr>
            <a:spLocks noGrp="1"/>
          </p:cNvSpPr>
          <p:nvPr>
            <p:ph type="sldNum" sz="quarter" idx="10"/>
          </p:nvPr>
        </p:nvSpPr>
        <p:spPr/>
        <p:txBody>
          <a:bodyPr/>
          <a:lstStyle/>
          <a:p>
            <a:fld id="{10E21404-2D80-4E09-B867-0006BAFFE15E}" type="slidenum">
              <a:rPr lang="en-GB" smtClean="0"/>
              <a:t>27</a:t>
            </a:fld>
            <a:endParaRPr lang="en-GB"/>
          </a:p>
        </p:txBody>
      </p:sp>
    </p:spTree>
    <p:extLst>
      <p:ext uri="{BB962C8B-B14F-4D97-AF65-F5344CB8AC3E}">
        <p14:creationId xmlns:p14="http://schemas.microsoft.com/office/powerpoint/2010/main" val="79184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Head model needs to be better for </a:t>
            </a:r>
            <a:r>
              <a:rPr lang="en-GB" baseline="0" dirty="0" err="1" smtClean="0"/>
              <a:t>eeg</a:t>
            </a:r>
            <a:r>
              <a:rPr lang="en-GB" baseline="0" dirty="0" smtClean="0"/>
              <a:t> than meg to get the same accuracy</a:t>
            </a:r>
          </a:p>
          <a:p>
            <a:r>
              <a:rPr lang="en-GB" baseline="0" dirty="0" smtClean="0"/>
              <a:t>EEG – conductivity of tissues important – adds uncertainty</a:t>
            </a:r>
          </a:p>
          <a:p>
            <a:r>
              <a:rPr lang="en-GB" baseline="0" dirty="0" smtClean="0"/>
              <a:t>EEG sees everything difficult to know where its coming from</a:t>
            </a:r>
            <a:endParaRPr lang="en-GB" dirty="0"/>
          </a:p>
        </p:txBody>
      </p:sp>
      <p:sp>
        <p:nvSpPr>
          <p:cNvPr id="4" name="Slide Number Placeholder 3"/>
          <p:cNvSpPr>
            <a:spLocks noGrp="1"/>
          </p:cNvSpPr>
          <p:nvPr>
            <p:ph type="sldNum" sz="quarter" idx="10"/>
          </p:nvPr>
        </p:nvSpPr>
        <p:spPr/>
        <p:txBody>
          <a:bodyPr/>
          <a:lstStyle/>
          <a:p>
            <a:fld id="{10E21404-2D80-4E09-B867-0006BAFFE15E}" type="slidenum">
              <a:rPr lang="en-GB" smtClean="0"/>
              <a:t>28</a:t>
            </a:fld>
            <a:endParaRPr lang="en-GB"/>
          </a:p>
        </p:txBody>
      </p:sp>
    </p:spTree>
    <p:extLst>
      <p:ext uri="{BB962C8B-B14F-4D97-AF65-F5344CB8AC3E}">
        <p14:creationId xmlns:p14="http://schemas.microsoft.com/office/powerpoint/2010/main" val="89074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 </a:t>
            </a:r>
            <a:r>
              <a:rPr lang="en-US" dirty="0" err="1" smtClean="0"/>
              <a:t>eg</a:t>
            </a:r>
            <a:r>
              <a:rPr lang="en-US" dirty="0" smtClean="0"/>
              <a:t> single source, or specific lobe</a:t>
            </a:r>
          </a:p>
          <a:p>
            <a:endParaRPr lang="en-US" dirty="0" smtClean="0"/>
          </a:p>
          <a:p>
            <a:r>
              <a:rPr lang="en-US" dirty="0" smtClean="0"/>
              <a:t>Jose David Lopez</a:t>
            </a:r>
          </a:p>
          <a:p>
            <a:r>
              <a:rPr lang="en-US" dirty="0" err="1" smtClean="0"/>
              <a:t>Rik</a:t>
            </a:r>
            <a:r>
              <a:rPr lang="en-US" dirty="0" smtClean="0"/>
              <a:t> Henson – using priors from </a:t>
            </a:r>
            <a:r>
              <a:rPr lang="en-US" dirty="0" err="1" smtClean="0"/>
              <a:t>fmri</a:t>
            </a:r>
            <a:r>
              <a:rPr lang="en-US" dirty="0" smtClean="0"/>
              <a:t> to solve inverse</a:t>
            </a:r>
            <a:r>
              <a:rPr lang="en-US" baseline="0" dirty="0" smtClean="0"/>
              <a:t> problem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picture of brain and signal</a:t>
            </a:r>
            <a:endParaRPr lang="en-US" dirty="0" smtClean="0"/>
          </a:p>
          <a:p>
            <a:endParaRPr lang="en-US" baseline="0" dirty="0" smtClean="0"/>
          </a:p>
          <a:p>
            <a:r>
              <a:rPr lang="en-US" baseline="0" dirty="0" err="1" smtClean="0"/>
              <a:t>Kilner</a:t>
            </a:r>
            <a:r>
              <a:rPr lang="en-US" baseline="0" dirty="0" smtClean="0"/>
              <a:t> + Press</a:t>
            </a:r>
          </a:p>
        </p:txBody>
      </p:sp>
      <p:sp>
        <p:nvSpPr>
          <p:cNvPr id="4" name="Slide Number Placeholder 3"/>
          <p:cNvSpPr>
            <a:spLocks noGrp="1"/>
          </p:cNvSpPr>
          <p:nvPr>
            <p:ph type="sldNum" sz="quarter" idx="10"/>
          </p:nvPr>
        </p:nvSpPr>
        <p:spPr/>
        <p:txBody>
          <a:bodyPr/>
          <a:lstStyle/>
          <a:p>
            <a:fld id="{10E21404-2D80-4E09-B867-0006BAFFE15E}" type="slidenum">
              <a:rPr lang="en-GB" smtClean="0"/>
              <a:t>29</a:t>
            </a:fld>
            <a:endParaRPr lang="en-GB"/>
          </a:p>
        </p:txBody>
      </p:sp>
    </p:spTree>
    <p:extLst>
      <p:ext uri="{BB962C8B-B14F-4D97-AF65-F5344CB8AC3E}">
        <p14:creationId xmlns:p14="http://schemas.microsoft.com/office/powerpoint/2010/main" val="901739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 </a:t>
            </a:r>
            <a:r>
              <a:rPr lang="en-US" dirty="0" err="1" smtClean="0"/>
              <a:t>eg</a:t>
            </a:r>
            <a:r>
              <a:rPr lang="en-US" dirty="0" smtClean="0"/>
              <a:t> single source, or specific lobe</a:t>
            </a:r>
          </a:p>
          <a:p>
            <a:endParaRPr lang="en-US" dirty="0" smtClean="0"/>
          </a:p>
          <a:p>
            <a:r>
              <a:rPr lang="en-US" dirty="0" smtClean="0"/>
              <a:t>Jose David Lopez</a:t>
            </a:r>
          </a:p>
          <a:p>
            <a:r>
              <a:rPr lang="en-US" dirty="0" err="1" smtClean="0"/>
              <a:t>Rik</a:t>
            </a:r>
            <a:r>
              <a:rPr lang="en-US" dirty="0" smtClean="0"/>
              <a:t> Henson – using priors from </a:t>
            </a:r>
            <a:r>
              <a:rPr lang="en-US" dirty="0" err="1" smtClean="0"/>
              <a:t>fmri</a:t>
            </a:r>
            <a:r>
              <a:rPr lang="en-US" dirty="0" smtClean="0"/>
              <a:t> to solve inverse</a:t>
            </a:r>
            <a:r>
              <a:rPr lang="en-US" baseline="0" dirty="0" smtClean="0"/>
              <a:t> problem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picture of brain and signal</a:t>
            </a:r>
            <a:endParaRPr lang="en-US" dirty="0" smtClean="0"/>
          </a:p>
          <a:p>
            <a:endParaRPr lang="en-US" baseline="0" dirty="0" smtClean="0"/>
          </a:p>
          <a:p>
            <a:r>
              <a:rPr lang="en-US" baseline="0" dirty="0" err="1" smtClean="0"/>
              <a:t>Kilner</a:t>
            </a:r>
            <a:r>
              <a:rPr lang="en-US" baseline="0" dirty="0" smtClean="0"/>
              <a:t> + Press</a:t>
            </a:r>
          </a:p>
        </p:txBody>
      </p:sp>
      <p:sp>
        <p:nvSpPr>
          <p:cNvPr id="4" name="Slide Number Placeholder 3"/>
          <p:cNvSpPr>
            <a:spLocks noGrp="1"/>
          </p:cNvSpPr>
          <p:nvPr>
            <p:ph type="sldNum" sz="quarter" idx="10"/>
          </p:nvPr>
        </p:nvSpPr>
        <p:spPr/>
        <p:txBody>
          <a:bodyPr/>
          <a:lstStyle/>
          <a:p>
            <a:fld id="{10E21404-2D80-4E09-B867-0006BAFFE15E}" type="slidenum">
              <a:rPr lang="en-GB" smtClean="0"/>
              <a:t>30</a:t>
            </a:fld>
            <a:endParaRPr lang="en-GB"/>
          </a:p>
        </p:txBody>
      </p:sp>
    </p:spTree>
    <p:extLst>
      <p:ext uri="{BB962C8B-B14F-4D97-AF65-F5344CB8AC3E}">
        <p14:creationId xmlns:p14="http://schemas.microsoft.com/office/powerpoint/2010/main" val="1500703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MEG – just need to know boundary</a:t>
            </a:r>
            <a:r>
              <a:rPr lang="en-GB" baseline="0" dirty="0" smtClean="0"/>
              <a:t> between skull and CSF</a:t>
            </a:r>
          </a:p>
          <a:p>
            <a:r>
              <a:rPr lang="en-GB" baseline="0" dirty="0" smtClean="0"/>
              <a:t>EEG – need to also know conductivity of skull and CSF</a:t>
            </a:r>
            <a:endParaRPr lang="en-GB" dirty="0"/>
          </a:p>
        </p:txBody>
      </p:sp>
      <p:sp>
        <p:nvSpPr>
          <p:cNvPr id="4" name="Slide Number Placeholder 3"/>
          <p:cNvSpPr>
            <a:spLocks noGrp="1"/>
          </p:cNvSpPr>
          <p:nvPr>
            <p:ph type="sldNum" sz="quarter" idx="10"/>
          </p:nvPr>
        </p:nvSpPr>
        <p:spPr/>
        <p:txBody>
          <a:bodyPr/>
          <a:lstStyle/>
          <a:p>
            <a:fld id="{3EE5EF22-77FE-4DAB-B81E-7F45235B5DE7}" type="slidenum">
              <a:rPr lang="en-US" smtClean="0"/>
              <a:pPr/>
              <a:t>32</a:t>
            </a:fld>
            <a:endParaRPr lang="en-US"/>
          </a:p>
        </p:txBody>
      </p:sp>
    </p:spTree>
    <p:extLst>
      <p:ext uri="{BB962C8B-B14F-4D97-AF65-F5344CB8AC3E}">
        <p14:creationId xmlns:p14="http://schemas.microsoft.com/office/powerpoint/2010/main" val="339969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 talking about EPSPs/IPSPs NOT action potentials</a:t>
            </a:r>
          </a:p>
          <a:p>
            <a:endParaRPr lang="en-GB" dirty="0"/>
          </a:p>
        </p:txBody>
      </p:sp>
      <p:sp>
        <p:nvSpPr>
          <p:cNvPr id="4" name="Slide Number Placeholder 3"/>
          <p:cNvSpPr>
            <a:spLocks noGrp="1"/>
          </p:cNvSpPr>
          <p:nvPr>
            <p:ph type="sldNum" sz="quarter" idx="10"/>
          </p:nvPr>
        </p:nvSpPr>
        <p:spPr/>
        <p:txBody>
          <a:bodyPr/>
          <a:lstStyle/>
          <a:p>
            <a:fld id="{10E21404-2D80-4E09-B867-0006BAFFE15E}" type="slidenum">
              <a:rPr lang="en-GB" smtClean="0"/>
              <a:t>3</a:t>
            </a:fld>
            <a:endParaRPr lang="en-GB"/>
          </a:p>
        </p:txBody>
      </p:sp>
    </p:spTree>
    <p:extLst>
      <p:ext uri="{BB962C8B-B14F-4D97-AF65-F5344CB8AC3E}">
        <p14:creationId xmlns:p14="http://schemas.microsoft.com/office/powerpoint/2010/main" val="144412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there is a difference in charge – either rend of the dipole – charge will</a:t>
            </a:r>
            <a:r>
              <a:rPr lang="en-GB" baseline="0" dirty="0" smtClean="0"/>
              <a:t> move to aim to equalise this charge = CURRENT – so an EPSP causes a PRIMARY intracellular current and SECONDARY extracellular currents</a:t>
            </a:r>
            <a:endParaRPr lang="en-GB" dirty="0"/>
          </a:p>
        </p:txBody>
      </p:sp>
      <p:sp>
        <p:nvSpPr>
          <p:cNvPr id="4" name="Slide Number Placeholder 3"/>
          <p:cNvSpPr>
            <a:spLocks noGrp="1"/>
          </p:cNvSpPr>
          <p:nvPr>
            <p:ph type="sldNum" sz="quarter" idx="10"/>
          </p:nvPr>
        </p:nvSpPr>
        <p:spPr/>
        <p:txBody>
          <a:bodyPr/>
          <a:lstStyle/>
          <a:p>
            <a:fld id="{10E21404-2D80-4E09-B867-0006BAFFE15E}" type="slidenum">
              <a:rPr lang="en-GB" smtClean="0"/>
              <a:t>5</a:t>
            </a:fld>
            <a:endParaRPr lang="en-GB"/>
          </a:p>
        </p:txBody>
      </p:sp>
    </p:spTree>
    <p:extLst>
      <p:ext uri="{BB962C8B-B14F-4D97-AF65-F5344CB8AC3E}">
        <p14:creationId xmlns:p14="http://schemas.microsoft.com/office/powerpoint/2010/main" val="83951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Measuirng</a:t>
            </a:r>
            <a:r>
              <a:rPr lang="en-GB" dirty="0" smtClean="0"/>
              <a:t> the same underlying neural phenomenon – BUT measuring different aspects</a:t>
            </a:r>
            <a:r>
              <a:rPr lang="en-GB" baseline="0" dirty="0" smtClean="0"/>
              <a:t> of it!</a:t>
            </a:r>
          </a:p>
          <a:p>
            <a:endParaRPr lang="en-GB" baseline="0" dirty="0" smtClean="0"/>
          </a:p>
          <a:p>
            <a:r>
              <a:rPr lang="en-GB" baseline="0" dirty="0" smtClean="0"/>
              <a:t>Of note – but Brianna will talk about more – EEG currents need to move to the scalp through a number if different media </a:t>
            </a:r>
            <a:r>
              <a:rPr lang="en-GB" baseline="0" dirty="0" err="1" smtClean="0"/>
              <a:t>eg</a:t>
            </a:r>
            <a:r>
              <a:rPr lang="en-GB" baseline="0" dirty="0" smtClean="0"/>
              <a:t> cortical tissue, CSF, before reaching the electrodes – therefore the different conductive properties of these different media can affect the current flow and this adds an additional problem to source localisation in EEG which is not apparent in MEG as the magnetic field is not affected as readily by this.</a:t>
            </a:r>
            <a:endParaRPr lang="en-GB" dirty="0"/>
          </a:p>
        </p:txBody>
      </p:sp>
      <p:sp>
        <p:nvSpPr>
          <p:cNvPr id="4" name="Slide Number Placeholder 3"/>
          <p:cNvSpPr>
            <a:spLocks noGrp="1"/>
          </p:cNvSpPr>
          <p:nvPr>
            <p:ph type="sldNum" sz="quarter" idx="10"/>
          </p:nvPr>
        </p:nvSpPr>
        <p:spPr/>
        <p:txBody>
          <a:bodyPr/>
          <a:lstStyle/>
          <a:p>
            <a:fld id="{10E21404-2D80-4E09-B867-0006BAFFE15E}" type="slidenum">
              <a:rPr lang="en-GB" smtClean="0"/>
              <a:t>6</a:t>
            </a:fld>
            <a:endParaRPr lang="en-GB"/>
          </a:p>
        </p:txBody>
      </p:sp>
    </p:spTree>
    <p:extLst>
      <p:ext uri="{BB962C8B-B14F-4D97-AF65-F5344CB8AC3E}">
        <p14:creationId xmlns:p14="http://schemas.microsoft.com/office/powerpoint/2010/main" val="173249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a:t>
            </a:r>
            <a:r>
              <a:rPr lang="en-GB" baseline="0" dirty="0" smtClean="0"/>
              <a:t> away the dipole is from the scalp – towards the centre – the lower the amplitude of the sum of the charges and the broader the distribution.</a:t>
            </a:r>
            <a:endParaRPr lang="en-GB" dirty="0"/>
          </a:p>
        </p:txBody>
      </p:sp>
      <p:sp>
        <p:nvSpPr>
          <p:cNvPr id="4" name="Slide Number Placeholder 3"/>
          <p:cNvSpPr>
            <a:spLocks noGrp="1"/>
          </p:cNvSpPr>
          <p:nvPr>
            <p:ph type="sldNum" sz="quarter" idx="10"/>
          </p:nvPr>
        </p:nvSpPr>
        <p:spPr/>
        <p:txBody>
          <a:bodyPr/>
          <a:lstStyle/>
          <a:p>
            <a:fld id="{10E21404-2D80-4E09-B867-0006BAFFE15E}" type="slidenum">
              <a:rPr lang="en-GB" smtClean="0"/>
              <a:t>9</a:t>
            </a:fld>
            <a:endParaRPr lang="en-GB"/>
          </a:p>
        </p:txBody>
      </p:sp>
    </p:spTree>
    <p:extLst>
      <p:ext uri="{BB962C8B-B14F-4D97-AF65-F5344CB8AC3E}">
        <p14:creationId xmlns:p14="http://schemas.microsoft.com/office/powerpoint/2010/main" val="100531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Signal from  single dipole is too small to be measured on the scalp</a:t>
            </a:r>
          </a:p>
          <a:p>
            <a:r>
              <a:rPr lang="en-GB" dirty="0" smtClean="0"/>
              <a:t>Need to sum charges from many neurons</a:t>
            </a:r>
          </a:p>
          <a:p>
            <a:r>
              <a:rPr lang="en-GB" dirty="0" err="1" smtClean="0"/>
              <a:t>Approx</a:t>
            </a:r>
            <a:r>
              <a:rPr lang="en-GB" dirty="0" smtClean="0"/>
              <a:t> 110,000-50,000 – </a:t>
            </a:r>
            <a:r>
              <a:rPr lang="en-GB" dirty="0" err="1" smtClean="0"/>
              <a:t>murakami</a:t>
            </a:r>
            <a:r>
              <a:rPr lang="en-GB" dirty="0" smtClean="0"/>
              <a:t> 2006 journal physiology</a:t>
            </a:r>
          </a:p>
          <a:p>
            <a:r>
              <a:rPr lang="en-GB" dirty="0" smtClean="0"/>
              <a:t>PYRAMIDAL</a:t>
            </a:r>
          </a:p>
          <a:p>
            <a:endParaRPr lang="en-GB" dirty="0"/>
          </a:p>
        </p:txBody>
      </p:sp>
      <p:sp>
        <p:nvSpPr>
          <p:cNvPr id="4" name="Slide Number Placeholder 3"/>
          <p:cNvSpPr>
            <a:spLocks noGrp="1"/>
          </p:cNvSpPr>
          <p:nvPr>
            <p:ph type="sldNum" sz="quarter" idx="10"/>
          </p:nvPr>
        </p:nvSpPr>
        <p:spPr/>
        <p:txBody>
          <a:bodyPr/>
          <a:lstStyle/>
          <a:p>
            <a:fld id="{10E21404-2D80-4E09-B867-0006BAFFE15E}" type="slidenum">
              <a:rPr lang="en-GB" smtClean="0"/>
              <a:t>10</a:t>
            </a:fld>
            <a:endParaRPr lang="en-GB"/>
          </a:p>
        </p:txBody>
      </p:sp>
    </p:spTree>
    <p:extLst>
      <p:ext uri="{BB962C8B-B14F-4D97-AF65-F5344CB8AC3E}">
        <p14:creationId xmlns:p14="http://schemas.microsoft.com/office/powerpoint/2010/main" val="389057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Approx</a:t>
            </a:r>
            <a:r>
              <a:rPr lang="en-GB" dirty="0" smtClean="0"/>
              <a:t> 110,000-50,000 – </a:t>
            </a:r>
            <a:r>
              <a:rPr lang="en-GB" dirty="0" err="1" smtClean="0"/>
              <a:t>murakami</a:t>
            </a:r>
            <a:r>
              <a:rPr lang="en-GB" dirty="0" smtClean="0"/>
              <a:t> 2006 journal physiology</a:t>
            </a:r>
          </a:p>
          <a:p>
            <a:endParaRPr lang="en-GB" dirty="0" smtClean="0"/>
          </a:p>
          <a:p>
            <a:r>
              <a:rPr lang="en-GB" dirty="0" smtClean="0"/>
              <a:t>Structure</a:t>
            </a:r>
            <a:r>
              <a:rPr lang="en-GB" baseline="0" dirty="0" smtClean="0"/>
              <a:t> of </a:t>
            </a:r>
            <a:r>
              <a:rPr lang="en-GB" baseline="0" dirty="0" err="1" smtClean="0"/>
              <a:t>cortrex</a:t>
            </a:r>
            <a:r>
              <a:rPr lang="en-GB" baseline="0" dirty="0" smtClean="0"/>
              <a:t> allows us to record </a:t>
            </a:r>
            <a:r>
              <a:rPr lang="en-GB" baseline="0" dirty="0" err="1" smtClean="0"/>
              <a:t>eeg</a:t>
            </a:r>
            <a:r>
              <a:rPr lang="en-GB" baseline="0" dirty="0" smtClean="0"/>
              <a:t> in this way – lots of pyramidal cells organised in parallel perpendicular to the cortical surface and they have lateral connections between therefore in general neighbouring neurons are synchronously active – IMP talking about EPSPs/IPSPs NOT action potentials</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0E21404-2D80-4E09-B867-0006BAFFE15E}" type="slidenum">
              <a:rPr lang="en-GB" smtClean="0"/>
              <a:t>11</a:t>
            </a:fld>
            <a:endParaRPr lang="en-GB"/>
          </a:p>
        </p:txBody>
      </p:sp>
    </p:spTree>
    <p:extLst>
      <p:ext uri="{BB962C8B-B14F-4D97-AF65-F5344CB8AC3E}">
        <p14:creationId xmlns:p14="http://schemas.microsoft.com/office/powerpoint/2010/main" val="2970563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SET UP WITH AMPLIFIER</a:t>
            </a:r>
            <a:endParaRPr lang="en-US" dirty="0"/>
          </a:p>
        </p:txBody>
      </p:sp>
      <p:sp>
        <p:nvSpPr>
          <p:cNvPr id="4" name="Slide Number Placeholder 3"/>
          <p:cNvSpPr>
            <a:spLocks noGrp="1"/>
          </p:cNvSpPr>
          <p:nvPr>
            <p:ph type="sldNum" sz="quarter" idx="10"/>
          </p:nvPr>
        </p:nvSpPr>
        <p:spPr/>
        <p:txBody>
          <a:bodyPr/>
          <a:lstStyle/>
          <a:p>
            <a:fld id="{10E21404-2D80-4E09-B867-0006BAFFE15E}" type="slidenum">
              <a:rPr lang="en-GB" smtClean="0"/>
              <a:t>12</a:t>
            </a:fld>
            <a:endParaRPr lang="en-GB"/>
          </a:p>
        </p:txBody>
      </p:sp>
    </p:spTree>
    <p:extLst>
      <p:ext uri="{BB962C8B-B14F-4D97-AF65-F5344CB8AC3E}">
        <p14:creationId xmlns:p14="http://schemas.microsoft.com/office/powerpoint/2010/main" val="345945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10-20 system is an internationally </a:t>
            </a:r>
            <a:r>
              <a:rPr lang="en-US" dirty="0" err="1" smtClean="0"/>
              <a:t>recpgnised</a:t>
            </a:r>
            <a:r>
              <a:rPr lang="en-US" baseline="0" dirty="0" smtClean="0"/>
              <a:t> method of </a:t>
            </a:r>
            <a:r>
              <a:rPr lang="en-US" baseline="0" dirty="0" err="1" smtClean="0"/>
              <a:t>standardising</a:t>
            </a:r>
            <a:r>
              <a:rPr lang="en-US" baseline="0" dirty="0" smtClean="0"/>
              <a:t> the location of electrodes on the scalp with reference to the </a:t>
            </a:r>
            <a:r>
              <a:rPr lang="en-US" baseline="0" dirty="0" err="1" smtClean="0"/>
              <a:t>undelrying</a:t>
            </a:r>
            <a:r>
              <a:rPr lang="en-US" baseline="0" dirty="0" smtClean="0"/>
              <a:t> cortical areas</a:t>
            </a:r>
          </a:p>
          <a:p>
            <a:endParaRPr lang="en-US" baseline="0" dirty="0" smtClean="0"/>
          </a:p>
          <a:p>
            <a:r>
              <a:rPr lang="en-US" sz="1200" kern="1200" dirty="0" smtClean="0">
                <a:solidFill>
                  <a:schemeClr val="tx1"/>
                </a:solidFill>
                <a:latin typeface="+mn-lt"/>
                <a:ea typeface="+mn-ea"/>
                <a:cs typeface="+mn-cs"/>
              </a:rPr>
              <a:t>“The "10" and "20" refer to the fact that the actual distances between adjacent electrodes are either 10% or 20% of the total front–back or right–left distance of the skull.”]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Reference</a:t>
            </a:r>
            <a:r>
              <a:rPr lang="en-US" sz="1200" kern="1200" baseline="0" dirty="0" smtClean="0">
                <a:solidFill>
                  <a:schemeClr val="tx1"/>
                </a:solidFill>
                <a:latin typeface="+mn-lt"/>
                <a:ea typeface="+mn-ea"/>
                <a:cs typeface="+mn-cs"/>
              </a:rPr>
              <a:t> montage</a:t>
            </a:r>
          </a:p>
          <a:p>
            <a:r>
              <a:rPr lang="en-US" sz="1200" kern="1200" baseline="0" dirty="0" smtClean="0">
                <a:solidFill>
                  <a:schemeClr val="tx1"/>
                </a:solidFill>
                <a:latin typeface="+mn-lt"/>
                <a:ea typeface="+mn-ea"/>
                <a:cs typeface="+mn-cs"/>
              </a:rPr>
              <a:t>CZ – </a:t>
            </a:r>
            <a:r>
              <a:rPr lang="en-US" sz="1200" kern="1200" baseline="0" dirty="0" err="1" smtClean="0">
                <a:solidFill>
                  <a:schemeClr val="tx1"/>
                </a:solidFill>
                <a:latin typeface="+mn-lt"/>
                <a:ea typeface="+mn-ea"/>
                <a:cs typeface="+mn-cs"/>
              </a:rPr>
              <a:t>posiiton</a:t>
            </a:r>
            <a:r>
              <a:rPr lang="en-US" sz="1200" kern="1200" baseline="0" dirty="0" smtClean="0">
                <a:solidFill>
                  <a:schemeClr val="tx1"/>
                </a:solidFill>
                <a:latin typeface="+mn-lt"/>
                <a:ea typeface="+mn-ea"/>
                <a:cs typeface="+mn-cs"/>
              </a:rPr>
              <a:t> electrodes – 10-20 – 128 channels</a:t>
            </a:r>
            <a:endParaRPr lang="en-US" dirty="0"/>
          </a:p>
        </p:txBody>
      </p:sp>
      <p:sp>
        <p:nvSpPr>
          <p:cNvPr id="4" name="Slide Number Placeholder 3"/>
          <p:cNvSpPr>
            <a:spLocks noGrp="1"/>
          </p:cNvSpPr>
          <p:nvPr>
            <p:ph type="sldNum" sz="quarter" idx="10"/>
          </p:nvPr>
        </p:nvSpPr>
        <p:spPr/>
        <p:txBody>
          <a:bodyPr/>
          <a:lstStyle/>
          <a:p>
            <a:fld id="{10E21404-2D80-4E09-B867-0006BAFFE15E}" type="slidenum">
              <a:rPr lang="en-GB" smtClean="0"/>
              <a:t>13</a:t>
            </a:fld>
            <a:endParaRPr lang="en-GB"/>
          </a:p>
        </p:txBody>
      </p:sp>
    </p:spTree>
    <p:extLst>
      <p:ext uri="{BB962C8B-B14F-4D97-AF65-F5344CB8AC3E}">
        <p14:creationId xmlns:p14="http://schemas.microsoft.com/office/powerpoint/2010/main" val="212040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F7F52C-EA1F-49A9-A310-131C51F5449D}"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308972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7F52C-EA1F-49A9-A310-131C51F5449D}"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34201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7F52C-EA1F-49A9-A310-131C51F5449D}"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296474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7F52C-EA1F-49A9-A310-131C51F5449D}"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159813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7F52C-EA1F-49A9-A310-131C51F5449D}"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388928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F7F52C-EA1F-49A9-A310-131C51F5449D}" type="datetimeFigureOut">
              <a:rPr lang="en-GB" smtClean="0"/>
              <a:t>04/02/2015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14092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F7F52C-EA1F-49A9-A310-131C51F5449D}" type="datetimeFigureOut">
              <a:rPr lang="en-GB" smtClean="0"/>
              <a:t>04/02/2015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82709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F7F52C-EA1F-49A9-A310-131C51F5449D}" type="datetimeFigureOut">
              <a:rPr lang="en-GB" smtClean="0"/>
              <a:t>04/02/2015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157279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7F52C-EA1F-49A9-A310-131C51F5449D}" type="datetimeFigureOut">
              <a:rPr lang="en-GB" smtClean="0"/>
              <a:t>04/02/2015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392908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7F52C-EA1F-49A9-A310-131C51F5449D}" type="datetimeFigureOut">
              <a:rPr lang="en-GB" smtClean="0"/>
              <a:t>04/02/2015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293084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7F52C-EA1F-49A9-A310-131C51F5449D}" type="datetimeFigureOut">
              <a:rPr lang="en-GB" smtClean="0"/>
              <a:t>04/02/2015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249F7-D29A-47F7-BE06-697420D01268}" type="slidenum">
              <a:rPr lang="en-GB" smtClean="0"/>
              <a:t>‹#›</a:t>
            </a:fld>
            <a:endParaRPr lang="en-GB"/>
          </a:p>
        </p:txBody>
      </p:sp>
    </p:spTree>
    <p:extLst>
      <p:ext uri="{BB962C8B-B14F-4D97-AF65-F5344CB8AC3E}">
        <p14:creationId xmlns:p14="http://schemas.microsoft.com/office/powerpoint/2010/main" val="320466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7F52C-EA1F-49A9-A310-131C51F5449D}" type="datetimeFigureOut">
              <a:rPr lang="en-GB" smtClean="0"/>
              <a:t>04/02/2015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249F7-D29A-47F7-BE06-697420D01268}" type="slidenum">
              <a:rPr lang="en-GB" smtClean="0"/>
              <a:t>‹#›</a:t>
            </a:fld>
            <a:endParaRPr lang="en-GB"/>
          </a:p>
        </p:txBody>
      </p:sp>
    </p:spTree>
    <p:extLst>
      <p:ext uri="{BB962C8B-B14F-4D97-AF65-F5344CB8AC3E}">
        <p14:creationId xmlns:p14="http://schemas.microsoft.com/office/powerpoint/2010/main" val="3002656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8.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oleObject" Target="../embeddings/oleObject3.bin"/><Relationship Id="rId4" Type="http://schemas.openxmlformats.org/officeDocument/2006/relationships/image" Target="../media/image34.wmf"/><Relationship Id="rId9" Type="http://schemas.openxmlformats.org/officeDocument/2006/relationships/image" Target="../media/image3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oleObject" Target="../embeddings/oleObject6.bin"/><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Basis of the M/EEG Signal</a:t>
            </a:r>
            <a:endParaRPr lang="en-GB" dirty="0"/>
          </a:p>
        </p:txBody>
      </p:sp>
      <p:sp>
        <p:nvSpPr>
          <p:cNvPr id="3" name="Subtitle 2"/>
          <p:cNvSpPr>
            <a:spLocks noGrp="1"/>
          </p:cNvSpPr>
          <p:nvPr>
            <p:ph type="subTitle" idx="1"/>
          </p:nvPr>
        </p:nvSpPr>
        <p:spPr/>
        <p:txBody>
          <a:bodyPr/>
          <a:lstStyle/>
          <a:p>
            <a:r>
              <a:rPr lang="en-GB" dirty="0" smtClean="0"/>
              <a:t>Methods for Dummies Jan 28</a:t>
            </a:r>
            <a:r>
              <a:rPr lang="en-GB" baseline="30000" dirty="0" smtClean="0"/>
              <a:t>th</a:t>
            </a:r>
            <a:r>
              <a:rPr lang="en-GB" dirty="0" smtClean="0"/>
              <a:t> 2015</a:t>
            </a:r>
          </a:p>
          <a:p>
            <a:endParaRPr lang="en-GB" dirty="0"/>
          </a:p>
          <a:p>
            <a:r>
              <a:rPr lang="en-GB" dirty="0" smtClean="0"/>
              <a:t>Clare Palmer &amp; Brianna Beck</a:t>
            </a:r>
            <a:endParaRPr lang="en-GB" dirty="0"/>
          </a:p>
        </p:txBody>
      </p:sp>
    </p:spTree>
    <p:extLst>
      <p:ext uri="{BB962C8B-B14F-4D97-AF65-F5344CB8AC3E}">
        <p14:creationId xmlns:p14="http://schemas.microsoft.com/office/powerpoint/2010/main" val="357952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EEG: neural correlates</a:t>
            </a:r>
            <a:endParaRPr lang="en-GB" dirty="0"/>
          </a:p>
        </p:txBody>
      </p:sp>
      <p:sp>
        <p:nvSpPr>
          <p:cNvPr id="3" name="Content Placeholder 2"/>
          <p:cNvSpPr>
            <a:spLocks noGrp="1"/>
          </p:cNvSpPr>
          <p:nvPr>
            <p:ph idx="1"/>
          </p:nvPr>
        </p:nvSpPr>
        <p:spPr>
          <a:xfrm>
            <a:off x="589929" y="1754583"/>
            <a:ext cx="4183982" cy="4351338"/>
          </a:xfrm>
        </p:spPr>
        <p:txBody>
          <a:bodyPr>
            <a:normAutofit fontScale="77500" lnSpcReduction="20000"/>
          </a:bodyPr>
          <a:lstStyle/>
          <a:p>
            <a:r>
              <a:rPr lang="en-GB" dirty="0" smtClean="0"/>
              <a:t>The signal from a single dipole is too small to be recorded on the scalp</a:t>
            </a:r>
          </a:p>
          <a:p>
            <a:r>
              <a:rPr lang="en-GB" dirty="0" smtClean="0"/>
              <a:t>Need to sum the charges from </a:t>
            </a:r>
            <a:r>
              <a:rPr lang="en-GB" dirty="0"/>
              <a:t>many neurons </a:t>
            </a:r>
            <a:r>
              <a:rPr lang="en-GB" dirty="0" smtClean="0"/>
              <a:t>(approx. 10,000-50,000 </a:t>
            </a:r>
            <a:r>
              <a:rPr lang="en-GB" dirty="0"/>
              <a:t>pyramidal </a:t>
            </a:r>
            <a:r>
              <a:rPr lang="en-GB" dirty="0" smtClean="0"/>
              <a:t>cells)</a:t>
            </a:r>
          </a:p>
          <a:p>
            <a:pPr marL="0" indent="0">
              <a:buNone/>
            </a:pPr>
            <a:endParaRPr lang="en-GB" dirty="0" smtClean="0"/>
          </a:p>
          <a:p>
            <a:r>
              <a:rPr lang="en-GB" dirty="0" smtClean="0"/>
              <a:t>To generate a detectable signal, neurons MUST be:</a:t>
            </a:r>
          </a:p>
          <a:p>
            <a:pPr marL="457200" indent="-457200">
              <a:buFont typeface="+mj-lt"/>
              <a:buAutoNum type="arabicPeriod"/>
            </a:pPr>
            <a:r>
              <a:rPr lang="en-GB" b="1" dirty="0" smtClean="0"/>
              <a:t>Arranged in parallel </a:t>
            </a:r>
            <a:r>
              <a:rPr lang="en-GB" dirty="0" smtClean="0"/>
              <a:t>= so charges do not cancel out</a:t>
            </a:r>
          </a:p>
          <a:p>
            <a:pPr marL="457200" indent="-457200">
              <a:buFont typeface="+mj-lt"/>
              <a:buAutoNum type="arabicPeriod"/>
            </a:pPr>
            <a:r>
              <a:rPr lang="en-GB" b="1" dirty="0" smtClean="0">
                <a:solidFill>
                  <a:schemeClr val="bg1"/>
                </a:solidFill>
              </a:rPr>
              <a:t>Synchronously active </a:t>
            </a:r>
            <a:r>
              <a:rPr lang="en-GB" dirty="0" smtClean="0">
                <a:solidFill>
                  <a:schemeClr val="bg1"/>
                </a:solidFill>
              </a:rPr>
              <a:t>= creates a large enough signal to measure</a:t>
            </a:r>
          </a:p>
          <a:p>
            <a:pPr marL="0" indent="0">
              <a:buNone/>
            </a:pPr>
            <a:endParaRPr lang="en-GB" sz="2400" dirty="0"/>
          </a:p>
        </p:txBody>
      </p:sp>
      <p:sp>
        <p:nvSpPr>
          <p:cNvPr id="12" name="TextBox 11"/>
          <p:cNvSpPr txBox="1"/>
          <p:nvPr/>
        </p:nvSpPr>
        <p:spPr>
          <a:xfrm>
            <a:off x="5575742" y="4700536"/>
            <a:ext cx="325730" cy="646331"/>
          </a:xfrm>
          <a:prstGeom prst="rect">
            <a:avLst/>
          </a:prstGeom>
          <a:noFill/>
        </p:spPr>
        <p:txBody>
          <a:bodyPr wrap="none" rtlCol="0">
            <a:spAutoFit/>
          </a:bodyPr>
          <a:lstStyle/>
          <a:p>
            <a:r>
              <a:rPr lang="en-GB" sz="3600" b="1" dirty="0" smtClean="0">
                <a:solidFill>
                  <a:schemeClr val="bg1"/>
                </a:solidFill>
              </a:rPr>
              <a:t>-</a:t>
            </a:r>
            <a:endParaRPr lang="en-GB" sz="3600" b="1" dirty="0">
              <a:solidFill>
                <a:schemeClr val="bg1"/>
              </a:solidFill>
            </a:endParaRPr>
          </a:p>
        </p:txBody>
      </p:sp>
      <p:sp>
        <p:nvSpPr>
          <p:cNvPr id="13" name="TextBox 12"/>
          <p:cNvSpPr txBox="1"/>
          <p:nvPr/>
        </p:nvSpPr>
        <p:spPr>
          <a:xfrm>
            <a:off x="6620985" y="4700536"/>
            <a:ext cx="325730" cy="646331"/>
          </a:xfrm>
          <a:prstGeom prst="rect">
            <a:avLst/>
          </a:prstGeom>
          <a:noFill/>
        </p:spPr>
        <p:txBody>
          <a:bodyPr wrap="none" rtlCol="0">
            <a:spAutoFit/>
          </a:bodyPr>
          <a:lstStyle/>
          <a:p>
            <a:r>
              <a:rPr lang="en-GB" sz="3600" b="1" dirty="0" smtClean="0">
                <a:solidFill>
                  <a:schemeClr val="bg1"/>
                </a:solidFill>
              </a:rPr>
              <a:t>-</a:t>
            </a:r>
            <a:endParaRPr lang="en-GB" sz="3600" b="1" dirty="0">
              <a:solidFill>
                <a:schemeClr val="bg1"/>
              </a:solidFill>
            </a:endParaRPr>
          </a:p>
        </p:txBody>
      </p:sp>
      <p:sp>
        <p:nvSpPr>
          <p:cNvPr id="14" name="TextBox 13"/>
          <p:cNvSpPr txBox="1"/>
          <p:nvPr/>
        </p:nvSpPr>
        <p:spPr>
          <a:xfrm>
            <a:off x="7725830" y="4670974"/>
            <a:ext cx="325730" cy="646331"/>
          </a:xfrm>
          <a:prstGeom prst="rect">
            <a:avLst/>
          </a:prstGeom>
          <a:noFill/>
        </p:spPr>
        <p:txBody>
          <a:bodyPr wrap="none" rtlCol="0">
            <a:spAutoFit/>
          </a:bodyPr>
          <a:lstStyle/>
          <a:p>
            <a:r>
              <a:rPr lang="en-GB" sz="3600" b="1" dirty="0" smtClean="0">
                <a:solidFill>
                  <a:schemeClr val="bg1"/>
                </a:solidFill>
              </a:rPr>
              <a:t>-</a:t>
            </a:r>
            <a:endParaRPr lang="en-GB" sz="3600" b="1" dirty="0">
              <a:solidFill>
                <a:schemeClr val="bg1"/>
              </a:solidFill>
            </a:endParaRPr>
          </a:p>
        </p:txBody>
      </p:sp>
      <p:sp>
        <p:nvSpPr>
          <p:cNvPr id="11" name="TextBox 10"/>
          <p:cNvSpPr txBox="1"/>
          <p:nvPr/>
        </p:nvSpPr>
        <p:spPr>
          <a:xfrm>
            <a:off x="5457480" y="1527014"/>
            <a:ext cx="413896" cy="646331"/>
          </a:xfrm>
          <a:prstGeom prst="rect">
            <a:avLst/>
          </a:prstGeom>
          <a:noFill/>
        </p:spPr>
        <p:txBody>
          <a:bodyPr wrap="none" rtlCol="0">
            <a:spAutoFit/>
          </a:bodyPr>
          <a:lstStyle/>
          <a:p>
            <a:r>
              <a:rPr lang="en-GB" sz="3600" b="1" dirty="0">
                <a:solidFill>
                  <a:schemeClr val="bg1"/>
                </a:solidFill>
              </a:rPr>
              <a:t>+</a:t>
            </a:r>
          </a:p>
        </p:txBody>
      </p:sp>
      <p:sp>
        <p:nvSpPr>
          <p:cNvPr id="10" name="TextBox 9"/>
          <p:cNvSpPr txBox="1"/>
          <p:nvPr/>
        </p:nvSpPr>
        <p:spPr>
          <a:xfrm>
            <a:off x="6498260" y="1502459"/>
            <a:ext cx="413896" cy="646331"/>
          </a:xfrm>
          <a:prstGeom prst="rect">
            <a:avLst/>
          </a:prstGeom>
          <a:noFill/>
        </p:spPr>
        <p:txBody>
          <a:bodyPr wrap="none" rtlCol="0">
            <a:spAutoFit/>
          </a:bodyPr>
          <a:lstStyle/>
          <a:p>
            <a:r>
              <a:rPr lang="en-GB" sz="3600" b="1" dirty="0">
                <a:solidFill>
                  <a:schemeClr val="bg1"/>
                </a:solidFill>
              </a:rPr>
              <a:t>+</a:t>
            </a:r>
          </a:p>
        </p:txBody>
      </p:sp>
      <p:sp>
        <p:nvSpPr>
          <p:cNvPr id="9" name="TextBox 8"/>
          <p:cNvSpPr txBox="1"/>
          <p:nvPr/>
        </p:nvSpPr>
        <p:spPr>
          <a:xfrm>
            <a:off x="7518882" y="1516829"/>
            <a:ext cx="413896" cy="646331"/>
          </a:xfrm>
          <a:prstGeom prst="rect">
            <a:avLst/>
          </a:prstGeom>
          <a:noFill/>
        </p:spPr>
        <p:txBody>
          <a:bodyPr wrap="none" rtlCol="0">
            <a:spAutoFit/>
          </a:bodyPr>
          <a:lstStyle/>
          <a:p>
            <a:r>
              <a:rPr lang="en-GB" sz="3600" b="1" dirty="0">
                <a:solidFill>
                  <a:schemeClr val="bg1"/>
                </a:solidFill>
              </a:rPr>
              <a:t>+</a:t>
            </a:r>
          </a:p>
        </p:txBody>
      </p:sp>
      <p:pic>
        <p:nvPicPr>
          <p:cNvPr id="4" name="Picture 3"/>
          <p:cNvPicPr>
            <a:picLocks noChangeAspect="1"/>
          </p:cNvPicPr>
          <p:nvPr/>
        </p:nvPicPr>
        <p:blipFill rotWithShape="1">
          <a:blip r:embed="rId3"/>
          <a:srcRect l="32500" t="31343" r="49479" b="21134"/>
          <a:stretch/>
        </p:blipFill>
        <p:spPr>
          <a:xfrm>
            <a:off x="5133667" y="1527014"/>
            <a:ext cx="2974636" cy="4902722"/>
          </a:xfrm>
          <a:prstGeom prst="rect">
            <a:avLst/>
          </a:prstGeom>
        </p:spPr>
      </p:pic>
      <p:sp>
        <p:nvSpPr>
          <p:cNvPr id="5" name="TextBox 4"/>
          <p:cNvSpPr txBox="1"/>
          <p:nvPr/>
        </p:nvSpPr>
        <p:spPr>
          <a:xfrm>
            <a:off x="8177757" y="1754583"/>
            <a:ext cx="675185" cy="861774"/>
          </a:xfrm>
          <a:prstGeom prst="rect">
            <a:avLst/>
          </a:prstGeom>
          <a:noFill/>
        </p:spPr>
        <p:txBody>
          <a:bodyPr wrap="none" rtlCol="0">
            <a:spAutoFit/>
          </a:bodyPr>
          <a:lstStyle/>
          <a:p>
            <a:r>
              <a:rPr lang="en-GB" sz="5000" b="1" dirty="0" smtClean="0">
                <a:solidFill>
                  <a:schemeClr val="accent6"/>
                </a:solidFill>
                <a:sym typeface="Wingdings 2" panose="05020102010507070707" pitchFamily="18" charset="2"/>
              </a:rPr>
              <a:t></a:t>
            </a:r>
            <a:endParaRPr lang="en-GB" sz="5000" b="1" dirty="0">
              <a:solidFill>
                <a:schemeClr val="accent6"/>
              </a:solidFill>
            </a:endParaRPr>
          </a:p>
        </p:txBody>
      </p:sp>
      <p:sp>
        <p:nvSpPr>
          <p:cNvPr id="16" name="TextBox 15"/>
          <p:cNvSpPr txBox="1"/>
          <p:nvPr/>
        </p:nvSpPr>
        <p:spPr>
          <a:xfrm>
            <a:off x="8216228" y="3096759"/>
            <a:ext cx="598241" cy="861774"/>
          </a:xfrm>
          <a:prstGeom prst="rect">
            <a:avLst/>
          </a:prstGeom>
          <a:noFill/>
        </p:spPr>
        <p:txBody>
          <a:bodyPr wrap="none" rtlCol="0">
            <a:spAutoFit/>
          </a:bodyPr>
          <a:lstStyle/>
          <a:p>
            <a:r>
              <a:rPr lang="en-GB" sz="5000" b="1" dirty="0" smtClean="0">
                <a:solidFill>
                  <a:schemeClr val="accent2"/>
                </a:solidFill>
                <a:sym typeface="Wingdings 2" panose="05020102010507070707" pitchFamily="18" charset="2"/>
              </a:rPr>
              <a:t></a:t>
            </a:r>
            <a:endParaRPr lang="en-GB" sz="5000" b="1" dirty="0">
              <a:solidFill>
                <a:schemeClr val="accent2"/>
              </a:solidFill>
            </a:endParaRPr>
          </a:p>
        </p:txBody>
      </p:sp>
      <p:sp>
        <p:nvSpPr>
          <p:cNvPr id="17" name="TextBox 16"/>
          <p:cNvSpPr txBox="1"/>
          <p:nvPr/>
        </p:nvSpPr>
        <p:spPr>
          <a:xfrm>
            <a:off x="8216228" y="4734769"/>
            <a:ext cx="598241" cy="861774"/>
          </a:xfrm>
          <a:prstGeom prst="rect">
            <a:avLst/>
          </a:prstGeom>
          <a:noFill/>
        </p:spPr>
        <p:txBody>
          <a:bodyPr wrap="none" rtlCol="0">
            <a:spAutoFit/>
          </a:bodyPr>
          <a:lstStyle/>
          <a:p>
            <a:r>
              <a:rPr lang="en-GB" sz="5000" b="1" dirty="0" smtClean="0">
                <a:solidFill>
                  <a:schemeClr val="accent2"/>
                </a:solidFill>
                <a:sym typeface="Wingdings 2" panose="05020102010507070707" pitchFamily="18" charset="2"/>
              </a:rPr>
              <a:t></a:t>
            </a:r>
            <a:endParaRPr lang="en-GB" sz="5000" b="1" dirty="0">
              <a:solidFill>
                <a:schemeClr val="accent2"/>
              </a:solidFill>
            </a:endParaRPr>
          </a:p>
        </p:txBody>
      </p:sp>
      <p:sp>
        <p:nvSpPr>
          <p:cNvPr id="18" name="TextBox 17"/>
          <p:cNvSpPr txBox="1"/>
          <p:nvPr/>
        </p:nvSpPr>
        <p:spPr>
          <a:xfrm>
            <a:off x="2390275" y="6569535"/>
            <a:ext cx="6824304" cy="246221"/>
          </a:xfrm>
          <a:prstGeom prst="rect">
            <a:avLst/>
          </a:prstGeom>
          <a:noFill/>
        </p:spPr>
        <p:txBody>
          <a:bodyPr wrap="none" rtlCol="0">
            <a:spAutoFit/>
          </a:bodyPr>
          <a:lstStyle/>
          <a:p>
            <a:r>
              <a:rPr lang="en-GB" sz="1000" b="1" dirty="0" smtClean="0"/>
              <a:t>Images from: Jackson &amp; Bolger (2014) The </a:t>
            </a:r>
            <a:r>
              <a:rPr lang="en-GB" sz="1000" b="1" dirty="0"/>
              <a:t>neurophysiological bases of EEG and EEG measurement: A review for the rest of us</a:t>
            </a:r>
            <a:endParaRPr lang="en-GB" sz="1000" dirty="0"/>
          </a:p>
        </p:txBody>
      </p:sp>
    </p:spTree>
    <p:extLst>
      <p:ext uri="{BB962C8B-B14F-4D97-AF65-F5344CB8AC3E}">
        <p14:creationId xmlns:p14="http://schemas.microsoft.com/office/powerpoint/2010/main" val="287218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EEG: neural correlates</a:t>
            </a:r>
            <a:endParaRPr lang="en-GB" dirty="0"/>
          </a:p>
        </p:txBody>
      </p:sp>
      <p:sp>
        <p:nvSpPr>
          <p:cNvPr id="3" name="Content Placeholder 2"/>
          <p:cNvSpPr>
            <a:spLocks noGrp="1"/>
          </p:cNvSpPr>
          <p:nvPr>
            <p:ph idx="1"/>
          </p:nvPr>
        </p:nvSpPr>
        <p:spPr>
          <a:xfrm>
            <a:off x="589929" y="1754583"/>
            <a:ext cx="4183982" cy="4351338"/>
          </a:xfrm>
        </p:spPr>
        <p:txBody>
          <a:bodyPr>
            <a:normAutofit fontScale="77500" lnSpcReduction="20000"/>
          </a:bodyPr>
          <a:lstStyle/>
          <a:p>
            <a:r>
              <a:rPr lang="en-GB" dirty="0" smtClean="0"/>
              <a:t>The signal from a single dipole is too small to be recorded on the scalp</a:t>
            </a:r>
          </a:p>
          <a:p>
            <a:r>
              <a:rPr lang="en-GB" dirty="0" smtClean="0"/>
              <a:t>Need to sum the charges from </a:t>
            </a:r>
            <a:r>
              <a:rPr lang="en-GB" dirty="0"/>
              <a:t>many neurons </a:t>
            </a:r>
            <a:r>
              <a:rPr lang="en-GB" dirty="0" smtClean="0"/>
              <a:t>(approx. 10,000-50,000 </a:t>
            </a:r>
            <a:r>
              <a:rPr lang="en-GB" dirty="0"/>
              <a:t>pyramidal </a:t>
            </a:r>
            <a:r>
              <a:rPr lang="en-GB" dirty="0" smtClean="0"/>
              <a:t>cells)</a:t>
            </a:r>
          </a:p>
          <a:p>
            <a:pPr marL="0" indent="0">
              <a:buNone/>
            </a:pPr>
            <a:endParaRPr lang="en-GB" dirty="0" smtClean="0"/>
          </a:p>
          <a:p>
            <a:r>
              <a:rPr lang="en-GB" dirty="0" smtClean="0"/>
              <a:t>To generate a detectable signal, neurons MUST be:</a:t>
            </a:r>
          </a:p>
          <a:p>
            <a:pPr marL="457200" indent="-457200">
              <a:buFont typeface="+mj-lt"/>
              <a:buAutoNum type="arabicPeriod"/>
            </a:pPr>
            <a:r>
              <a:rPr lang="en-GB" b="1" dirty="0" smtClean="0"/>
              <a:t>Arranged in parallel </a:t>
            </a:r>
            <a:r>
              <a:rPr lang="en-GB" dirty="0" smtClean="0"/>
              <a:t>= so charges do not cancel out</a:t>
            </a:r>
          </a:p>
          <a:p>
            <a:pPr marL="457200" indent="-457200">
              <a:buFont typeface="+mj-lt"/>
              <a:buAutoNum type="arabicPeriod"/>
            </a:pPr>
            <a:r>
              <a:rPr lang="en-GB" b="1" dirty="0" smtClean="0"/>
              <a:t>Synchronously active </a:t>
            </a:r>
            <a:r>
              <a:rPr lang="en-GB" dirty="0" smtClean="0"/>
              <a:t>= creates a large enough signal to measure</a:t>
            </a:r>
          </a:p>
          <a:p>
            <a:pPr marL="0" indent="0">
              <a:buNone/>
            </a:pPr>
            <a:endParaRPr lang="en-GB" sz="2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7414"/>
          <a:stretch/>
        </p:blipFill>
        <p:spPr>
          <a:xfrm>
            <a:off x="4967287" y="1690689"/>
            <a:ext cx="3890963" cy="4400550"/>
          </a:xfrm>
          <a:prstGeom prst="rect">
            <a:avLst/>
          </a:prstGeom>
        </p:spPr>
      </p:pic>
      <p:sp>
        <p:nvSpPr>
          <p:cNvPr id="15" name="TextBox 14"/>
          <p:cNvSpPr txBox="1"/>
          <p:nvPr/>
        </p:nvSpPr>
        <p:spPr>
          <a:xfrm>
            <a:off x="5949523" y="6457950"/>
            <a:ext cx="2965877" cy="246221"/>
          </a:xfrm>
          <a:prstGeom prst="rect">
            <a:avLst/>
          </a:prstGeom>
          <a:noFill/>
        </p:spPr>
        <p:txBody>
          <a:bodyPr wrap="none" rtlCol="0">
            <a:spAutoFit/>
          </a:bodyPr>
          <a:lstStyle/>
          <a:p>
            <a:r>
              <a:rPr lang="en-GB" sz="1000" i="1" dirty="0" smtClean="0"/>
              <a:t>Image from http</a:t>
            </a:r>
            <a:r>
              <a:rPr lang="en-GB" sz="1000" i="1" dirty="0"/>
              <a:t>://biomedicalcomputationreview.org/</a:t>
            </a:r>
          </a:p>
        </p:txBody>
      </p:sp>
    </p:spTree>
    <p:extLst>
      <p:ext uri="{BB962C8B-B14F-4D97-AF65-F5344CB8AC3E}">
        <p14:creationId xmlns:p14="http://schemas.microsoft.com/office/powerpoint/2010/main" val="290391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EEG: instrumentation</a:t>
            </a:r>
            <a:endParaRPr lang="en-GB" dirty="0"/>
          </a:p>
        </p:txBody>
      </p:sp>
      <p:sp>
        <p:nvSpPr>
          <p:cNvPr id="4" name="AutoShape 1"/>
          <p:cNvSpPr>
            <a:spLocks/>
          </p:cNvSpPr>
          <p:nvPr/>
        </p:nvSpPr>
        <p:spPr bwMode="auto">
          <a:xfrm>
            <a:off x="7812088" y="6337300"/>
            <a:ext cx="1008062"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algn="r"/>
            <a:r>
              <a:rPr lang="en-US" sz="1400">
                <a:latin typeface="Arial" charset="0"/>
                <a:cs typeface="Arial" charset="0"/>
                <a:sym typeface="Arial" charset="0"/>
              </a:rPr>
              <a:t>14</a:t>
            </a:r>
            <a:endParaRPr lang="en-US"/>
          </a:p>
        </p:txBody>
      </p:sp>
      <p:sp>
        <p:nvSpPr>
          <p:cNvPr id="5" name="Rectangle 3"/>
          <p:cNvSpPr txBox="1">
            <a:spLocks/>
          </p:cNvSpPr>
          <p:nvPr/>
        </p:nvSpPr>
        <p:spPr bwMode="auto">
          <a:xfrm>
            <a:off x="327025" y="5043488"/>
            <a:ext cx="8488363" cy="177323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0" tIns="0" rIns="0" bIns="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57225" indent="-657225">
              <a:spcBef>
                <a:spcPts val="600"/>
              </a:spcBef>
              <a:buFont typeface="Arial" charset="0"/>
              <a:buChar char="•"/>
            </a:pPr>
            <a:r>
              <a:rPr lang="en-US" sz="2300" dirty="0" smtClean="0">
                <a:latin typeface="Arial" charset="0"/>
                <a:cs typeface="Arial" charset="0"/>
                <a:sym typeface="Arial" charset="0"/>
              </a:rPr>
              <a:t>Cap (different numbers of electrodes)</a:t>
            </a:r>
          </a:p>
          <a:p>
            <a:pPr marL="657225" indent="-657225">
              <a:spcBef>
                <a:spcPts val="600"/>
              </a:spcBef>
              <a:buFont typeface="Arial" charset="0"/>
              <a:buChar char="•"/>
            </a:pPr>
            <a:r>
              <a:rPr lang="en-US" sz="2300" dirty="0" smtClean="0">
                <a:latin typeface="Arial" charset="0"/>
                <a:cs typeface="Arial" charset="0"/>
                <a:sym typeface="Arial" charset="0"/>
              </a:rPr>
              <a:t>Gel</a:t>
            </a:r>
          </a:p>
          <a:p>
            <a:pPr marL="657225" indent="-657225">
              <a:spcBef>
                <a:spcPts val="600"/>
              </a:spcBef>
              <a:buFont typeface="Arial" charset="0"/>
              <a:buChar char="•"/>
            </a:pPr>
            <a:r>
              <a:rPr lang="en-US" sz="2300" dirty="0" smtClean="0">
                <a:latin typeface="Arial" charset="0"/>
                <a:cs typeface="Arial" charset="0"/>
                <a:sym typeface="Arial" charset="0"/>
              </a:rPr>
              <a:t>Amplifier</a:t>
            </a:r>
          </a:p>
          <a:p>
            <a:pPr marL="657225" indent="-657225">
              <a:spcBef>
                <a:spcPts val="600"/>
              </a:spcBef>
              <a:buFont typeface="Arial" charset="0"/>
              <a:buChar char="•"/>
            </a:pPr>
            <a:r>
              <a:rPr lang="en-US" sz="2300" dirty="0" smtClean="0">
                <a:latin typeface="Arial" charset="0"/>
                <a:cs typeface="Arial" charset="0"/>
                <a:sym typeface="Arial" charset="0"/>
              </a:rPr>
              <a:t>Reference montage</a:t>
            </a:r>
            <a:endParaRPr lang="en-US" dirty="0"/>
          </a:p>
        </p:txBody>
      </p:sp>
      <p:grpSp>
        <p:nvGrpSpPr>
          <p:cNvPr id="6" name="Group 4"/>
          <p:cNvGrpSpPr>
            <a:grpSpLocks/>
          </p:cNvGrpSpPr>
          <p:nvPr/>
        </p:nvGrpSpPr>
        <p:grpSpPr bwMode="auto">
          <a:xfrm>
            <a:off x="660400" y="1627188"/>
            <a:ext cx="3941763" cy="3211512"/>
            <a:chOff x="0" y="0"/>
            <a:chExt cx="3941763" cy="3211537"/>
          </a:xfrm>
        </p:grpSpPr>
        <p:pic>
          <p:nvPicPr>
            <p:cNvPr id="7" name="Picture 5" descr="Baby EE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41763" cy="29560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 name="AutoShape 6"/>
            <p:cNvSpPr>
              <a:spLocks/>
            </p:cNvSpPr>
            <p:nvPr/>
          </p:nvSpPr>
          <p:spPr bwMode="auto">
            <a:xfrm>
              <a:off x="1270802" y="2996837"/>
              <a:ext cx="1400158" cy="21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r>
                <a:rPr lang="en-US" sz="900">
                  <a:latin typeface="Arial" charset="0"/>
                  <a:cs typeface="Arial" charset="0"/>
                  <a:sym typeface="Arial" charset="0"/>
                </a:rPr>
                <a:t>(specialneedsdigest.com)</a:t>
              </a:r>
              <a:endParaRPr lang="en-US"/>
            </a:p>
          </p:txBody>
        </p:sp>
      </p:grpSp>
      <p:grpSp>
        <p:nvGrpSpPr>
          <p:cNvPr id="9" name="Group 7"/>
          <p:cNvGrpSpPr>
            <a:grpSpLocks/>
          </p:cNvGrpSpPr>
          <p:nvPr/>
        </p:nvGrpSpPr>
        <p:grpSpPr bwMode="auto">
          <a:xfrm>
            <a:off x="5403850" y="1624013"/>
            <a:ext cx="2828925" cy="3213100"/>
            <a:chOff x="0" y="-1"/>
            <a:chExt cx="2828925" cy="3213026"/>
          </a:xfrm>
        </p:grpSpPr>
        <p:pic>
          <p:nvPicPr>
            <p:cNvPr id="10" name="Picture 8" descr="Praamstra_cap2_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828925" cy="30083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 name="AutoShape 9"/>
            <p:cNvSpPr>
              <a:spLocks/>
            </p:cNvSpPr>
            <p:nvPr/>
          </p:nvSpPr>
          <p:spPr bwMode="auto">
            <a:xfrm>
              <a:off x="1003429" y="2998325"/>
              <a:ext cx="822067" cy="21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r>
                <a:rPr lang="en-US" sz="900">
                  <a:latin typeface="Arial" charset="0"/>
                  <a:cs typeface="Arial" charset="0"/>
                  <a:sym typeface="Arial" charset="0"/>
                </a:rPr>
                <a:t>(biosemi.com)</a:t>
              </a:r>
              <a:endParaRPr lang="en-US"/>
            </a:p>
          </p:txBody>
        </p:sp>
      </p:grpSp>
    </p:spTree>
    <p:extLst>
      <p:ext uri="{BB962C8B-B14F-4D97-AF65-F5344CB8AC3E}">
        <p14:creationId xmlns:p14="http://schemas.microsoft.com/office/powerpoint/2010/main" val="3412479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EEG: instrumentation</a:t>
            </a:r>
            <a:endParaRPr lang="en-US" dirty="0"/>
          </a:p>
        </p:txBody>
      </p:sp>
      <p:sp>
        <p:nvSpPr>
          <p:cNvPr id="3" name="Content Placeholder 2"/>
          <p:cNvSpPr>
            <a:spLocks noGrp="1"/>
          </p:cNvSpPr>
          <p:nvPr>
            <p:ph idx="1"/>
          </p:nvPr>
        </p:nvSpPr>
        <p:spPr>
          <a:xfrm>
            <a:off x="628650" y="1825625"/>
            <a:ext cx="3217636" cy="4351338"/>
          </a:xfrm>
        </p:spPr>
        <p:txBody>
          <a:bodyPr>
            <a:normAutofit fontScale="92500" lnSpcReduction="10000"/>
          </a:bodyPr>
          <a:lstStyle/>
          <a:p>
            <a:r>
              <a:rPr lang="en-US" b="1" dirty="0" smtClean="0"/>
              <a:t>10-20 electrode system </a:t>
            </a:r>
            <a:r>
              <a:rPr lang="en-US" dirty="0" smtClean="0"/>
              <a:t>= </a:t>
            </a:r>
            <a:r>
              <a:rPr lang="en-US" dirty="0" err="1" smtClean="0"/>
              <a:t>standardised</a:t>
            </a:r>
            <a:r>
              <a:rPr lang="en-US" dirty="0" smtClean="0"/>
              <a:t> method of aligning electrode location with the underlying area of cerebral cortex</a:t>
            </a:r>
          </a:p>
          <a:p>
            <a:pPr lvl="1"/>
            <a:r>
              <a:rPr lang="en-US" dirty="0" smtClean="0"/>
              <a:t>F = frontal</a:t>
            </a:r>
          </a:p>
          <a:p>
            <a:pPr lvl="1"/>
            <a:r>
              <a:rPr lang="en-US" dirty="0" smtClean="0"/>
              <a:t>O = occipital</a:t>
            </a:r>
          </a:p>
          <a:p>
            <a:pPr lvl="1"/>
            <a:r>
              <a:rPr lang="en-US" dirty="0" smtClean="0"/>
              <a:t>P = parietal</a:t>
            </a:r>
          </a:p>
          <a:p>
            <a:pPr lvl="1"/>
            <a:r>
              <a:rPr lang="en-US" dirty="0" smtClean="0"/>
              <a:t>T = temporal</a:t>
            </a:r>
          </a:p>
          <a:p>
            <a:pPr lvl="1"/>
            <a:r>
              <a:rPr lang="en-US" dirty="0" smtClean="0"/>
              <a:t>[C = central]</a:t>
            </a:r>
            <a:endParaRPr lang="en-US" dirty="0"/>
          </a:p>
        </p:txBody>
      </p:sp>
      <p:pic>
        <p:nvPicPr>
          <p:cNvPr id="4" name="Picture 4" descr="ElectrodePositions102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4834" y="1596061"/>
            <a:ext cx="4540023" cy="52619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784179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Alternate Process 20"/>
          <p:cNvSpPr/>
          <p:nvPr/>
        </p:nvSpPr>
        <p:spPr>
          <a:xfrm>
            <a:off x="6469933" y="2720138"/>
            <a:ext cx="1519083" cy="708861"/>
          </a:xfrm>
          <a:prstGeom prst="flowChartAlternateProcess">
            <a:avLst/>
          </a:prstGeom>
          <a:solidFill>
            <a:schemeClr val="accent2">
              <a:alpha val="32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28650" y="1640959"/>
            <a:ext cx="7886700" cy="4351338"/>
          </a:xfrm>
        </p:spPr>
        <p:txBody>
          <a:bodyPr/>
          <a:lstStyle/>
          <a:p>
            <a:r>
              <a:rPr lang="en-GB" dirty="0" smtClean="0"/>
              <a:t>Compared to fMRI, M/EEG is a very rich dataset</a:t>
            </a:r>
          </a:p>
          <a:p>
            <a:pPr marL="0" indent="0">
              <a:buNone/>
            </a:pPr>
            <a:endParaRPr lang="en-GB" dirty="0"/>
          </a:p>
        </p:txBody>
      </p:sp>
      <p:sp>
        <p:nvSpPr>
          <p:cNvPr id="19" name="Flowchart: Connector 18"/>
          <p:cNvSpPr/>
          <p:nvPr/>
        </p:nvSpPr>
        <p:spPr>
          <a:xfrm>
            <a:off x="1464050" y="2553944"/>
            <a:ext cx="1224116" cy="1146373"/>
          </a:xfrm>
          <a:prstGeom prst="flowChartConnector">
            <a:avLst/>
          </a:prstGeom>
          <a:solidFill>
            <a:schemeClr val="accent6">
              <a:alpha val="24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EEG data</a:t>
            </a:r>
            <a:endParaRPr lang="en-GB" dirty="0"/>
          </a:p>
        </p:txBody>
      </p:sp>
      <p:pic>
        <p:nvPicPr>
          <p:cNvPr id="4" name="Picture 3"/>
          <p:cNvPicPr>
            <a:picLocks noChangeAspect="1"/>
          </p:cNvPicPr>
          <p:nvPr/>
        </p:nvPicPr>
        <p:blipFill rotWithShape="1">
          <a:blip r:embed="rId2">
            <a:duotone>
              <a:schemeClr val="accent5">
                <a:shade val="45000"/>
                <a:satMod val="135000"/>
              </a:schemeClr>
              <a:prstClr val="white"/>
            </a:duotone>
          </a:blip>
          <a:srcRect b="3968"/>
          <a:stretch/>
        </p:blipFill>
        <p:spPr>
          <a:xfrm flipV="1">
            <a:off x="3784324" y="2212257"/>
            <a:ext cx="1543050" cy="1216742"/>
          </a:xfrm>
          <a:prstGeom prst="rect">
            <a:avLst/>
          </a:prstGeom>
        </p:spPr>
      </p:pic>
      <p:cxnSp>
        <p:nvCxnSpPr>
          <p:cNvPr id="6" name="Straight Arrow Connector 5"/>
          <p:cNvCxnSpPr/>
          <p:nvPr/>
        </p:nvCxnSpPr>
        <p:spPr>
          <a:xfrm flipH="1">
            <a:off x="2796187" y="2883310"/>
            <a:ext cx="907638" cy="191258"/>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60797" y="2841581"/>
            <a:ext cx="1001115" cy="232987"/>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18043" y="2921826"/>
            <a:ext cx="673582" cy="369332"/>
          </a:xfrm>
          <a:prstGeom prst="rect">
            <a:avLst/>
          </a:prstGeom>
          <a:noFill/>
        </p:spPr>
        <p:txBody>
          <a:bodyPr wrap="none" rtlCol="0">
            <a:spAutoFit/>
          </a:bodyPr>
          <a:lstStyle/>
          <a:p>
            <a:r>
              <a:rPr lang="en-GB" b="1" dirty="0" smtClean="0">
                <a:solidFill>
                  <a:schemeClr val="accent6"/>
                </a:solidFill>
              </a:rPr>
              <a:t>TIME</a:t>
            </a:r>
            <a:endParaRPr lang="en-GB" b="1" dirty="0">
              <a:solidFill>
                <a:schemeClr val="accent6"/>
              </a:solidFill>
            </a:endParaRPr>
          </a:p>
        </p:txBody>
      </p:sp>
      <p:pic>
        <p:nvPicPr>
          <p:cNvPr id="13" name="Picture 12"/>
          <p:cNvPicPr>
            <a:picLocks noChangeAspect="1"/>
          </p:cNvPicPr>
          <p:nvPr/>
        </p:nvPicPr>
        <p:blipFill>
          <a:blip r:embed="rId3"/>
          <a:stretch>
            <a:fillRect/>
          </a:stretch>
        </p:blipFill>
        <p:spPr>
          <a:xfrm>
            <a:off x="285981" y="3838428"/>
            <a:ext cx="3929937" cy="2267404"/>
          </a:xfrm>
          <a:prstGeom prst="rect">
            <a:avLst/>
          </a:prstGeom>
        </p:spPr>
      </p:pic>
      <p:pic>
        <p:nvPicPr>
          <p:cNvPr id="16" name="Picture 2" descr="https://spikesandwaves.files.wordpress.com/2014/12/specific-eeg-stat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594" y="3502530"/>
            <a:ext cx="3257550" cy="317068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538893" y="2883310"/>
            <a:ext cx="1344471" cy="369332"/>
          </a:xfrm>
          <a:prstGeom prst="rect">
            <a:avLst/>
          </a:prstGeom>
          <a:noFill/>
        </p:spPr>
        <p:txBody>
          <a:bodyPr wrap="none" rtlCol="0">
            <a:spAutoFit/>
          </a:bodyPr>
          <a:lstStyle/>
          <a:p>
            <a:r>
              <a:rPr lang="en-GB" b="1" dirty="0" smtClean="0">
                <a:solidFill>
                  <a:schemeClr val="accent2"/>
                </a:solidFill>
              </a:rPr>
              <a:t>FREQUENCY</a:t>
            </a:r>
            <a:endParaRPr lang="en-GB" b="1" dirty="0">
              <a:solidFill>
                <a:schemeClr val="accent2"/>
              </a:solidFill>
            </a:endParaRPr>
          </a:p>
        </p:txBody>
      </p:sp>
    </p:spTree>
    <p:extLst>
      <p:ext uri="{BB962C8B-B14F-4D97-AF65-F5344CB8AC3E}">
        <p14:creationId xmlns:p14="http://schemas.microsoft.com/office/powerpoint/2010/main" val="2325444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MEG (</a:t>
            </a:r>
            <a:r>
              <a:rPr lang="en-US" b="1" dirty="0" err="1" smtClean="0"/>
              <a:t>Magnetoencephalography</a:t>
            </a:r>
            <a:r>
              <a:rPr lang="en-US" b="1" dirty="0" smtClean="0"/>
              <a:t>)</a:t>
            </a:r>
            <a:endParaRPr lang="en-US" b="1" dirty="0"/>
          </a:p>
        </p:txBody>
      </p:sp>
      <p:pic>
        <p:nvPicPr>
          <p:cNvPr id="7" name="Content Placeholder 6" descr="meg-scanner_35644_2.jpg"/>
          <p:cNvPicPr>
            <a:picLocks noGrp="1" noChangeAspect="1"/>
          </p:cNvPicPr>
          <p:nvPr>
            <p:ph sz="half" idx="1"/>
          </p:nvPr>
        </p:nvPicPr>
        <p:blipFill>
          <a:blip r:embed="rId2" cstate="print"/>
          <a:stretch>
            <a:fillRect/>
          </a:stretch>
        </p:blipFill>
        <p:spPr>
          <a:xfrm>
            <a:off x="980348" y="1600200"/>
            <a:ext cx="2992303" cy="4525963"/>
          </a:xfrm>
        </p:spPr>
      </p:pic>
      <p:sp>
        <p:nvSpPr>
          <p:cNvPr id="6" name="Content Placeholder 5"/>
          <p:cNvSpPr>
            <a:spLocks noGrp="1"/>
          </p:cNvSpPr>
          <p:nvPr>
            <p:ph sz="half" idx="2"/>
          </p:nvPr>
        </p:nvSpPr>
        <p:spPr/>
        <p:txBody>
          <a:bodyPr>
            <a:normAutofit/>
          </a:bodyPr>
          <a:lstStyle/>
          <a:p>
            <a:pPr algn="ctr">
              <a:buNone/>
            </a:pPr>
            <a:r>
              <a:rPr lang="en-US" u="sng" dirty="0" smtClean="0"/>
              <a:t>What is it?</a:t>
            </a:r>
          </a:p>
          <a:p>
            <a:r>
              <a:rPr lang="en-US" dirty="0" smtClean="0"/>
              <a:t>MEG  measures magnetic fields at the scalp surface produced by electric currents in the brain</a:t>
            </a:r>
          </a:p>
          <a:p>
            <a:r>
              <a:rPr lang="en-US" dirty="0" smtClean="0"/>
              <a:t>Helmet with array of sensors; magnetically shielded room</a:t>
            </a:r>
          </a:p>
        </p:txBody>
      </p:sp>
      <p:sp>
        <p:nvSpPr>
          <p:cNvPr id="8" name="TextBox 7"/>
          <p:cNvSpPr txBox="1"/>
          <p:nvPr/>
        </p:nvSpPr>
        <p:spPr>
          <a:xfrm>
            <a:off x="0" y="6596390"/>
            <a:ext cx="7507183" cy="261610"/>
          </a:xfrm>
          <a:prstGeom prst="rect">
            <a:avLst/>
          </a:prstGeom>
          <a:noFill/>
        </p:spPr>
        <p:txBody>
          <a:bodyPr wrap="none" rtlCol="0">
            <a:spAutoFit/>
          </a:bodyPr>
          <a:lstStyle/>
          <a:p>
            <a:r>
              <a:rPr lang="en-US" sz="1100" dirty="0" smtClean="0"/>
              <a:t>http://www.nimh.nih.gov/news/science-news/2008/brains-response-to-scary-faces-imaged-faster-than-you-can-say-boo.shtml</a:t>
            </a:r>
            <a:endParaRPr lang="en-US" sz="1100" dirty="0"/>
          </a:p>
        </p:txBody>
      </p:sp>
    </p:spTree>
    <p:extLst>
      <p:ext uri="{BB962C8B-B14F-4D97-AF65-F5344CB8AC3E}">
        <p14:creationId xmlns:p14="http://schemas.microsoft.com/office/powerpoint/2010/main" val="2329114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How does MEG work?</a:t>
            </a:r>
            <a:endParaRPr lang="en-US" b="1" dirty="0"/>
          </a:p>
        </p:txBody>
      </p:sp>
      <p:sp>
        <p:nvSpPr>
          <p:cNvPr id="6" name="Content Placeholder 5"/>
          <p:cNvSpPr>
            <a:spLocks noGrp="1"/>
          </p:cNvSpPr>
          <p:nvPr>
            <p:ph sz="half" idx="1"/>
          </p:nvPr>
        </p:nvSpPr>
        <p:spPr/>
        <p:txBody>
          <a:bodyPr>
            <a:normAutofit fontScale="92500" lnSpcReduction="10000"/>
          </a:bodyPr>
          <a:lstStyle/>
          <a:p>
            <a:r>
              <a:rPr lang="en-US" dirty="0" smtClean="0"/>
              <a:t>SQUIDs: </a:t>
            </a:r>
            <a:r>
              <a:rPr lang="en-US" b="1" dirty="0" smtClean="0"/>
              <a:t>S</a:t>
            </a:r>
            <a:r>
              <a:rPr lang="en-US" dirty="0" smtClean="0"/>
              <a:t>uperconducting </a:t>
            </a:r>
            <a:r>
              <a:rPr lang="en-US" b="1" dirty="0" err="1" smtClean="0"/>
              <a:t>QU</a:t>
            </a:r>
            <a:r>
              <a:rPr lang="en-US" dirty="0" err="1" smtClean="0"/>
              <a:t>antam</a:t>
            </a:r>
            <a:r>
              <a:rPr lang="en-US" dirty="0" smtClean="0"/>
              <a:t> </a:t>
            </a:r>
            <a:r>
              <a:rPr lang="en-US" b="1" dirty="0" smtClean="0"/>
              <a:t>I</a:t>
            </a:r>
            <a:r>
              <a:rPr lang="en-US" dirty="0" smtClean="0"/>
              <a:t>nterference </a:t>
            </a:r>
            <a:r>
              <a:rPr lang="en-US" b="1" dirty="0" smtClean="0"/>
              <a:t>D</a:t>
            </a:r>
            <a:r>
              <a:rPr lang="en-US" dirty="0" smtClean="0"/>
              <a:t>evices</a:t>
            </a:r>
          </a:p>
          <a:p>
            <a:r>
              <a:rPr lang="en-US" dirty="0" smtClean="0"/>
              <a:t>Cooled by liquid helium</a:t>
            </a:r>
          </a:p>
          <a:p>
            <a:r>
              <a:rPr lang="en-US" dirty="0" smtClean="0"/>
              <a:t>Array of SQUID sensors that measure magnetic fields as small as 1 </a:t>
            </a:r>
            <a:r>
              <a:rPr lang="en-US" dirty="0" err="1" smtClean="0"/>
              <a:t>femtoTesla</a:t>
            </a:r>
            <a:endParaRPr lang="en-US" dirty="0" smtClean="0"/>
          </a:p>
          <a:p>
            <a:r>
              <a:rPr lang="en-US" dirty="0" smtClean="0"/>
              <a:t>SQUID coupled to superconducting pickup coil to enhance sensitivity</a:t>
            </a:r>
            <a:endParaRPr lang="en-US" dirty="0"/>
          </a:p>
        </p:txBody>
      </p:sp>
      <p:pic>
        <p:nvPicPr>
          <p:cNvPr id="8" name="Content Placeholder 7" descr="squid_g4_for_web.gif"/>
          <p:cNvPicPr>
            <a:picLocks noGrp="1" noChangeAspect="1"/>
          </p:cNvPicPr>
          <p:nvPr>
            <p:ph sz="half" idx="2"/>
          </p:nvPr>
        </p:nvPicPr>
        <p:blipFill>
          <a:blip r:embed="rId2" cstate="print"/>
          <a:stretch>
            <a:fillRect/>
          </a:stretch>
        </p:blipFill>
        <p:spPr>
          <a:xfrm>
            <a:off x="4648200" y="1740768"/>
            <a:ext cx="4038600" cy="4244826"/>
          </a:xfrm>
        </p:spPr>
      </p:pic>
      <p:sp>
        <p:nvSpPr>
          <p:cNvPr id="9" name="TextBox 8"/>
          <p:cNvSpPr txBox="1"/>
          <p:nvPr/>
        </p:nvSpPr>
        <p:spPr>
          <a:xfrm>
            <a:off x="0" y="6596390"/>
            <a:ext cx="4689104" cy="261610"/>
          </a:xfrm>
          <a:prstGeom prst="rect">
            <a:avLst/>
          </a:prstGeom>
          <a:noFill/>
        </p:spPr>
        <p:txBody>
          <a:bodyPr wrap="none" rtlCol="0">
            <a:spAutoFit/>
          </a:bodyPr>
          <a:lstStyle/>
          <a:p>
            <a:r>
              <a:rPr lang="en-US" sz="1100" dirty="0" smtClean="0"/>
              <a:t>http://www.lanl.gov/quarterly/q_spring03/meg_helmet_measurements.shtml</a:t>
            </a:r>
            <a:endParaRPr lang="en-US" sz="1100" dirty="0"/>
          </a:p>
        </p:txBody>
      </p:sp>
    </p:spTree>
    <p:extLst>
      <p:ext uri="{BB962C8B-B14F-4D97-AF65-F5344CB8AC3E}">
        <p14:creationId xmlns:p14="http://schemas.microsoft.com/office/powerpoint/2010/main" val="4250836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are we measuring with MEG?</a:t>
            </a:r>
            <a:endParaRPr lang="en-US" b="1" dirty="0"/>
          </a:p>
        </p:txBody>
      </p:sp>
      <p:pic>
        <p:nvPicPr>
          <p:cNvPr id="5" name="Content Placeholder 4" descr="01_MEEG_What_are_we_measuring_with_MEEG.jpg"/>
          <p:cNvPicPr>
            <a:picLocks noGrp="1" noChangeAspect="1"/>
          </p:cNvPicPr>
          <p:nvPr>
            <p:ph sz="half" idx="1"/>
          </p:nvPr>
        </p:nvPicPr>
        <p:blipFill>
          <a:blip r:embed="rId3" cstate="print"/>
          <a:stretch>
            <a:fillRect/>
          </a:stretch>
        </p:blipFill>
        <p:spPr>
          <a:xfrm>
            <a:off x="685800" y="3505200"/>
            <a:ext cx="3505200" cy="2815559"/>
          </a:xfrm>
        </p:spPr>
      </p:pic>
      <p:pic>
        <p:nvPicPr>
          <p:cNvPr id="6" name="Content Placeholder 5" descr="01_MEEG_What_are_we_measuring_with_MEEG 2.jpg"/>
          <p:cNvPicPr>
            <a:picLocks noGrp="1" noChangeAspect="1"/>
          </p:cNvPicPr>
          <p:nvPr>
            <p:ph sz="half" idx="2"/>
          </p:nvPr>
        </p:nvPicPr>
        <p:blipFill>
          <a:blip r:embed="rId4" cstate="print"/>
          <a:stretch>
            <a:fillRect/>
          </a:stretch>
        </p:blipFill>
        <p:spPr>
          <a:xfrm>
            <a:off x="5010143" y="3810000"/>
            <a:ext cx="3371857" cy="2493684"/>
          </a:xfrm>
        </p:spPr>
      </p:pic>
      <p:sp>
        <p:nvSpPr>
          <p:cNvPr id="7" name="TextBox 6"/>
          <p:cNvSpPr txBox="1"/>
          <p:nvPr/>
        </p:nvSpPr>
        <p:spPr>
          <a:xfrm>
            <a:off x="0" y="6596390"/>
            <a:ext cx="1893467" cy="261610"/>
          </a:xfrm>
          <a:prstGeom prst="rect">
            <a:avLst/>
          </a:prstGeom>
          <a:noFill/>
        </p:spPr>
        <p:txBody>
          <a:bodyPr wrap="none" rtlCol="0">
            <a:spAutoFit/>
          </a:bodyPr>
          <a:lstStyle/>
          <a:p>
            <a:r>
              <a:rPr lang="en-US" sz="1100" dirty="0" smtClean="0"/>
              <a:t>S. </a:t>
            </a:r>
            <a:r>
              <a:rPr lang="en-US" sz="1100" dirty="0" err="1" smtClean="0"/>
              <a:t>Helbling</a:t>
            </a:r>
            <a:r>
              <a:rPr lang="en-US" sz="1100" dirty="0" smtClean="0"/>
              <a:t>, SPM Course, 2014</a:t>
            </a:r>
            <a:endParaRPr lang="en-US" sz="1100" dirty="0"/>
          </a:p>
        </p:txBody>
      </p:sp>
      <p:sp>
        <p:nvSpPr>
          <p:cNvPr id="8" name="Content Placeholder 5"/>
          <p:cNvSpPr txBox="1">
            <a:spLocks/>
          </p:cNvSpPr>
          <p:nvPr/>
        </p:nvSpPr>
        <p:spPr>
          <a:xfrm>
            <a:off x="457200" y="1371600"/>
            <a:ext cx="8229600" cy="1905000"/>
          </a:xfrm>
          <a:prstGeom prst="rect">
            <a:avLst/>
          </a:prstGeom>
        </p:spPr>
        <p:txBody>
          <a:bodyPr vert="horz" lIns="91440" tIns="45720" rIns="91440" bIns="45720" rtlCol="0">
            <a:noAutofit/>
          </a:bodyPr>
          <a:lstStyle/>
          <a:p>
            <a:pPr marL="342900" indent="-342900">
              <a:lnSpc>
                <a:spcPct val="80000"/>
              </a:lnSpc>
              <a:spcBef>
                <a:spcPct val="20000"/>
              </a:spcBef>
              <a:buFont typeface="Arial" pitchFamily="34" charset="0"/>
              <a:buChar char="•"/>
            </a:pPr>
            <a:r>
              <a:rPr lang="en-US" sz="2400" dirty="0" smtClean="0"/>
              <a:t>Magnetic field from summed electric current produced by synchronously active neurons </a:t>
            </a:r>
            <a:r>
              <a:rPr lang="en-US" sz="2400" dirty="0" err="1" smtClean="0"/>
              <a:t>organised</a:t>
            </a:r>
            <a:r>
              <a:rPr lang="en-US" sz="2400" dirty="0" smtClean="0"/>
              <a:t> in parallel (mostly pyramidal cells)</a:t>
            </a:r>
          </a:p>
          <a:p>
            <a:pPr marL="342900" indent="-342900">
              <a:lnSpc>
                <a:spcPct val="80000"/>
              </a:lnSpc>
              <a:spcBef>
                <a:spcPct val="20000"/>
              </a:spcBef>
              <a:buFont typeface="Arial" pitchFamily="34" charset="0"/>
              <a:buChar char="•"/>
            </a:pPr>
            <a:r>
              <a:rPr lang="en-US" sz="2400" dirty="0" smtClean="0"/>
              <a:t>Whereas EEG measures volume currents, MEG measures mainly primary (</a:t>
            </a:r>
            <a:r>
              <a:rPr lang="en-US" sz="2400" dirty="0" err="1" smtClean="0"/>
              <a:t>intracellullar</a:t>
            </a:r>
            <a:r>
              <a:rPr lang="en-US" sz="2400" dirty="0" smtClean="0"/>
              <a:t>) currents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Magnetic</a:t>
            </a:r>
            <a:r>
              <a:rPr kumimoji="0" lang="en-US" sz="2400" b="0" i="0" u="none" strike="noStrike" kern="1200" cap="none" spc="0" normalizeH="0" noProof="0" dirty="0" smtClean="0">
                <a:ln>
                  <a:noFill/>
                </a:ln>
                <a:solidFill>
                  <a:schemeClr val="tx1"/>
                </a:solidFill>
                <a:effectLst/>
                <a:uLnTx/>
                <a:uFillTx/>
                <a:latin typeface="+mn-lt"/>
                <a:ea typeface="+mn-ea"/>
                <a:cs typeface="+mn-cs"/>
              </a:rPr>
              <a:t> field approx. perpendicular to electric current – right-hand rule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08005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gnetic fields.png"/>
          <p:cNvPicPr>
            <a:picLocks noGrp="1" noChangeAspect="1"/>
          </p:cNvPicPr>
          <p:nvPr>
            <p:ph sz="half" idx="1"/>
          </p:nvPr>
        </p:nvPicPr>
        <p:blipFill>
          <a:blip r:embed="rId2" cstate="print"/>
          <a:srcRect l="2561"/>
          <a:stretch>
            <a:fillRect/>
          </a:stretch>
        </p:blipFill>
        <p:spPr>
          <a:xfrm>
            <a:off x="0" y="2286000"/>
            <a:ext cx="5796943" cy="4114800"/>
          </a:xfrm>
        </p:spPr>
      </p:pic>
      <p:sp>
        <p:nvSpPr>
          <p:cNvPr id="2" name="Title 1"/>
          <p:cNvSpPr>
            <a:spLocks noGrp="1"/>
          </p:cNvSpPr>
          <p:nvPr>
            <p:ph type="title"/>
          </p:nvPr>
        </p:nvSpPr>
        <p:spPr/>
        <p:txBody>
          <a:bodyPr>
            <a:normAutofit fontScale="90000"/>
          </a:bodyPr>
          <a:lstStyle/>
          <a:p>
            <a:r>
              <a:rPr lang="en-US" b="1" dirty="0" smtClean="0"/>
              <a:t>Comparison of magnetic field sizes – </a:t>
            </a:r>
            <a:br>
              <a:rPr lang="en-US" b="1" dirty="0" smtClean="0"/>
            </a:br>
            <a:r>
              <a:rPr lang="en-US" b="1" dirty="0" smtClean="0"/>
              <a:t>brain responses and noise</a:t>
            </a:r>
            <a:endParaRPr lang="en-US" dirty="0"/>
          </a:p>
        </p:txBody>
      </p:sp>
      <p:sp>
        <p:nvSpPr>
          <p:cNvPr id="4" name="Content Placeholder 3"/>
          <p:cNvSpPr>
            <a:spLocks noGrp="1"/>
          </p:cNvSpPr>
          <p:nvPr>
            <p:ph sz="half" idx="2"/>
          </p:nvPr>
        </p:nvSpPr>
        <p:spPr>
          <a:xfrm>
            <a:off x="5105400" y="1976437"/>
            <a:ext cx="4038600" cy="4525963"/>
          </a:xfrm>
        </p:spPr>
        <p:txBody>
          <a:bodyPr/>
          <a:lstStyle/>
          <a:p>
            <a:r>
              <a:rPr lang="en-US" dirty="0" smtClean="0"/>
              <a:t>Spontaneous brain activity: about 1 </a:t>
            </a:r>
            <a:r>
              <a:rPr lang="en-US" dirty="0" err="1" smtClean="0"/>
              <a:t>picoTesla</a:t>
            </a:r>
            <a:endParaRPr lang="en-US" dirty="0" smtClean="0"/>
          </a:p>
          <a:p>
            <a:r>
              <a:rPr lang="en-US" dirty="0" smtClean="0"/>
              <a:t>Evoked responses: about 100 </a:t>
            </a:r>
            <a:r>
              <a:rPr lang="en-US" dirty="0" err="1" smtClean="0"/>
              <a:t>femtoTesla</a:t>
            </a:r>
            <a:r>
              <a:rPr lang="en-US" dirty="0" smtClean="0"/>
              <a:t> (i.e., one million times smaller than magnetic fields from urban environment)</a:t>
            </a:r>
          </a:p>
          <a:p>
            <a:endParaRPr lang="en-US" dirty="0"/>
          </a:p>
        </p:txBody>
      </p:sp>
      <p:sp>
        <p:nvSpPr>
          <p:cNvPr id="8" name="TextBox 7"/>
          <p:cNvSpPr txBox="1"/>
          <p:nvPr/>
        </p:nvSpPr>
        <p:spPr>
          <a:xfrm>
            <a:off x="1" y="6477000"/>
            <a:ext cx="9144000" cy="430887"/>
          </a:xfrm>
          <a:prstGeom prst="rect">
            <a:avLst/>
          </a:prstGeom>
          <a:noFill/>
        </p:spPr>
        <p:txBody>
          <a:bodyPr wrap="square" rtlCol="0">
            <a:spAutoFit/>
          </a:bodyPr>
          <a:lstStyle/>
          <a:p>
            <a:r>
              <a:rPr lang="en-US" sz="1100" dirty="0" smtClean="0"/>
              <a:t>http://www.intechopen.com/books/applications-of-high-tc-superconductivity/some-contemporary-and-prospective-applications-of-high-temperature-superconductors</a:t>
            </a:r>
            <a:endParaRPr lang="en-US" sz="1100" dirty="0"/>
          </a:p>
        </p:txBody>
      </p:sp>
    </p:spTree>
    <p:extLst>
      <p:ext uri="{BB962C8B-B14F-4D97-AF65-F5344CB8AC3E}">
        <p14:creationId xmlns:p14="http://schemas.microsoft.com/office/powerpoint/2010/main" val="1730693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t>Flux transformers: </a:t>
            </a:r>
            <a:br>
              <a:rPr lang="en-US" b="1" dirty="0" smtClean="0"/>
            </a:br>
            <a:r>
              <a:rPr lang="en-US" b="1" dirty="0" smtClean="0"/>
              <a:t>Magnetometers</a:t>
            </a:r>
            <a:endParaRPr lang="en-US" b="1" dirty="0"/>
          </a:p>
        </p:txBody>
      </p:sp>
      <p:sp>
        <p:nvSpPr>
          <p:cNvPr id="8" name="Content Placeholder 7"/>
          <p:cNvSpPr>
            <a:spLocks noGrp="1"/>
          </p:cNvSpPr>
          <p:nvPr>
            <p:ph sz="half" idx="1"/>
          </p:nvPr>
        </p:nvSpPr>
        <p:spPr>
          <a:xfrm>
            <a:off x="457200" y="1874837"/>
            <a:ext cx="4038600" cy="4525963"/>
          </a:xfrm>
        </p:spPr>
        <p:txBody>
          <a:bodyPr/>
          <a:lstStyle/>
          <a:p>
            <a:r>
              <a:rPr lang="en-US" dirty="0" smtClean="0"/>
              <a:t>Single pickup coil</a:t>
            </a:r>
          </a:p>
          <a:p>
            <a:r>
              <a:rPr lang="en-US" dirty="0" smtClean="0"/>
              <a:t>Highly sensitive to magnetic fields from neural activity, but also to environmental noise</a:t>
            </a:r>
            <a:endParaRPr lang="en-US" dirty="0"/>
          </a:p>
        </p:txBody>
      </p:sp>
      <p:pic>
        <p:nvPicPr>
          <p:cNvPr id="10" name="Content Placeholder 9" descr="01_MEEG_What_are_we_measuring_with_MEEG 3.jpg"/>
          <p:cNvPicPr>
            <a:picLocks noGrp="1" noChangeAspect="1"/>
          </p:cNvPicPr>
          <p:nvPr>
            <p:ph sz="half" idx="2"/>
          </p:nvPr>
        </p:nvPicPr>
        <p:blipFill>
          <a:blip r:embed="rId2" cstate="print"/>
          <a:srcRect r="53706"/>
          <a:stretch>
            <a:fillRect/>
          </a:stretch>
        </p:blipFill>
        <p:spPr>
          <a:xfrm>
            <a:off x="5791200" y="1447800"/>
            <a:ext cx="2209800" cy="4964340"/>
          </a:xfrm>
          <a:prstGeom prst="rect">
            <a:avLst/>
          </a:prstGeom>
        </p:spPr>
      </p:pic>
      <p:sp>
        <p:nvSpPr>
          <p:cNvPr id="11" name="TextBox 10"/>
          <p:cNvSpPr txBox="1"/>
          <p:nvPr/>
        </p:nvSpPr>
        <p:spPr>
          <a:xfrm>
            <a:off x="0" y="6596390"/>
            <a:ext cx="1893467" cy="261610"/>
          </a:xfrm>
          <a:prstGeom prst="rect">
            <a:avLst/>
          </a:prstGeom>
          <a:noFill/>
        </p:spPr>
        <p:txBody>
          <a:bodyPr wrap="none" rtlCol="0">
            <a:spAutoFit/>
          </a:bodyPr>
          <a:lstStyle/>
          <a:p>
            <a:r>
              <a:rPr lang="en-US" sz="1100" dirty="0" smtClean="0"/>
              <a:t>S. </a:t>
            </a:r>
            <a:r>
              <a:rPr lang="en-US" sz="1100" dirty="0" err="1" smtClean="0"/>
              <a:t>Helbling</a:t>
            </a:r>
            <a:r>
              <a:rPr lang="en-US" sz="1100" dirty="0" smtClean="0"/>
              <a:t>, SPM Course, 2014</a:t>
            </a:r>
            <a:endParaRPr lang="en-US" sz="1100" dirty="0"/>
          </a:p>
        </p:txBody>
      </p:sp>
    </p:spTree>
    <p:extLst>
      <p:ext uri="{BB962C8B-B14F-4D97-AF65-F5344CB8AC3E}">
        <p14:creationId xmlns:p14="http://schemas.microsoft.com/office/powerpoint/2010/main" val="3195341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1120" y="1789825"/>
            <a:ext cx="3149505" cy="3278348"/>
          </a:xfrm>
          <a:prstGeom prst="rect">
            <a:avLst/>
          </a:prstGeom>
        </p:spPr>
      </p:pic>
      <p:pic>
        <p:nvPicPr>
          <p:cNvPr id="6" name="Picture 5"/>
          <p:cNvPicPr>
            <a:picLocks noChangeAspect="1"/>
          </p:cNvPicPr>
          <p:nvPr/>
        </p:nvPicPr>
        <p:blipFill>
          <a:blip r:embed="rId4"/>
          <a:stretch>
            <a:fillRect/>
          </a:stretch>
        </p:blipFill>
        <p:spPr>
          <a:xfrm>
            <a:off x="5229574" y="698211"/>
            <a:ext cx="3252788" cy="4876801"/>
          </a:xfrm>
          <a:prstGeom prst="rect">
            <a:avLst/>
          </a:prstGeom>
        </p:spPr>
      </p:pic>
      <p:sp>
        <p:nvSpPr>
          <p:cNvPr id="7" name="TextBox 6"/>
          <p:cNvSpPr txBox="1"/>
          <p:nvPr/>
        </p:nvSpPr>
        <p:spPr>
          <a:xfrm>
            <a:off x="2065724" y="5939261"/>
            <a:ext cx="840295" cy="584775"/>
          </a:xfrm>
          <a:prstGeom prst="rect">
            <a:avLst/>
          </a:prstGeom>
          <a:noFill/>
        </p:spPr>
        <p:txBody>
          <a:bodyPr wrap="none" rtlCol="0">
            <a:spAutoFit/>
          </a:bodyPr>
          <a:lstStyle/>
          <a:p>
            <a:r>
              <a:rPr lang="en-GB" sz="3200" dirty="0" smtClean="0"/>
              <a:t>EEG</a:t>
            </a:r>
            <a:endParaRPr lang="en-GB" sz="3200" dirty="0"/>
          </a:p>
        </p:txBody>
      </p:sp>
      <p:sp>
        <p:nvSpPr>
          <p:cNvPr id="8" name="TextBox 7"/>
          <p:cNvSpPr txBox="1"/>
          <p:nvPr/>
        </p:nvSpPr>
        <p:spPr>
          <a:xfrm>
            <a:off x="6456014" y="5939260"/>
            <a:ext cx="990977" cy="584775"/>
          </a:xfrm>
          <a:prstGeom prst="rect">
            <a:avLst/>
          </a:prstGeom>
          <a:noFill/>
        </p:spPr>
        <p:txBody>
          <a:bodyPr wrap="none" rtlCol="0">
            <a:spAutoFit/>
          </a:bodyPr>
          <a:lstStyle/>
          <a:p>
            <a:r>
              <a:rPr lang="en-GB" sz="3200" dirty="0" smtClean="0"/>
              <a:t>MEG</a:t>
            </a:r>
            <a:endParaRPr lang="en-GB" sz="3200" dirty="0"/>
          </a:p>
        </p:txBody>
      </p:sp>
      <p:sp>
        <p:nvSpPr>
          <p:cNvPr id="10" name="TextBox 9"/>
          <p:cNvSpPr txBox="1"/>
          <p:nvPr/>
        </p:nvSpPr>
        <p:spPr>
          <a:xfrm>
            <a:off x="4367284" y="2844225"/>
            <a:ext cx="764275" cy="584775"/>
          </a:xfrm>
          <a:prstGeom prst="rect">
            <a:avLst/>
          </a:prstGeom>
          <a:noFill/>
        </p:spPr>
        <p:txBody>
          <a:bodyPr wrap="square" rtlCol="0">
            <a:spAutoFit/>
          </a:bodyPr>
          <a:lstStyle/>
          <a:p>
            <a:r>
              <a:rPr lang="en-GB" sz="3200" dirty="0" smtClean="0"/>
              <a:t>VS</a:t>
            </a:r>
            <a:endParaRPr lang="en-GB" sz="3200" dirty="0"/>
          </a:p>
        </p:txBody>
      </p:sp>
    </p:spTree>
    <p:extLst>
      <p:ext uri="{BB962C8B-B14F-4D97-AF65-F5344CB8AC3E}">
        <p14:creationId xmlns:p14="http://schemas.microsoft.com/office/powerpoint/2010/main" val="3706097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Flux transformers:</a:t>
            </a:r>
            <a:br>
              <a:rPr lang="en-US" b="1" dirty="0" smtClean="0"/>
            </a:br>
            <a:r>
              <a:rPr lang="en-US" b="1" dirty="0" smtClean="0"/>
              <a:t>Gradiometers</a:t>
            </a:r>
            <a:endParaRPr lang="en-US" b="1" dirty="0"/>
          </a:p>
        </p:txBody>
      </p:sp>
      <p:sp>
        <p:nvSpPr>
          <p:cNvPr id="5" name="Text Placeholder 4"/>
          <p:cNvSpPr>
            <a:spLocks noGrp="1"/>
          </p:cNvSpPr>
          <p:nvPr>
            <p:ph sz="half" idx="1"/>
          </p:nvPr>
        </p:nvSpPr>
        <p:spPr/>
        <p:txBody>
          <a:bodyPr>
            <a:normAutofit/>
          </a:bodyPr>
          <a:lstStyle/>
          <a:p>
            <a:r>
              <a:rPr lang="en-US" dirty="0" smtClean="0"/>
              <a:t>Two or more pickup coils</a:t>
            </a:r>
          </a:p>
          <a:p>
            <a:r>
              <a:rPr lang="en-US" dirty="0"/>
              <a:t>L</a:t>
            </a:r>
            <a:r>
              <a:rPr lang="en-US" dirty="0" smtClean="0"/>
              <a:t>ess sensitive to distant noise sources, e.g., heart, electrical equipment. (Distant sources have similar field strength at all coils.)</a:t>
            </a:r>
          </a:p>
        </p:txBody>
      </p:sp>
      <p:pic>
        <p:nvPicPr>
          <p:cNvPr id="10" name="Content Placeholder 9" descr="01_MEEG_What_are_we_measuring_with_MEEG 3.jpg"/>
          <p:cNvPicPr>
            <a:picLocks noGrp="1" noChangeAspect="1"/>
          </p:cNvPicPr>
          <p:nvPr>
            <p:ph sz="half" idx="2"/>
          </p:nvPr>
        </p:nvPicPr>
        <p:blipFill>
          <a:blip r:embed="rId2" cstate="print"/>
          <a:srcRect l="55588"/>
          <a:stretch>
            <a:fillRect/>
          </a:stretch>
        </p:blipFill>
        <p:spPr>
          <a:xfrm>
            <a:off x="5638800" y="1430566"/>
            <a:ext cx="2057400" cy="4817834"/>
          </a:xfrm>
          <a:prstGeom prst="rect">
            <a:avLst/>
          </a:prstGeom>
        </p:spPr>
      </p:pic>
      <p:sp>
        <p:nvSpPr>
          <p:cNvPr id="11" name="TextBox 10"/>
          <p:cNvSpPr txBox="1"/>
          <p:nvPr/>
        </p:nvSpPr>
        <p:spPr>
          <a:xfrm>
            <a:off x="0" y="6596390"/>
            <a:ext cx="1893467" cy="261610"/>
          </a:xfrm>
          <a:prstGeom prst="rect">
            <a:avLst/>
          </a:prstGeom>
          <a:noFill/>
        </p:spPr>
        <p:txBody>
          <a:bodyPr wrap="none" rtlCol="0">
            <a:spAutoFit/>
          </a:bodyPr>
          <a:lstStyle/>
          <a:p>
            <a:r>
              <a:rPr lang="en-US" sz="1100" dirty="0" smtClean="0"/>
              <a:t>S. </a:t>
            </a:r>
            <a:r>
              <a:rPr lang="en-US" sz="1100" dirty="0" err="1" smtClean="0"/>
              <a:t>Helbling</a:t>
            </a:r>
            <a:r>
              <a:rPr lang="en-US" sz="1100" dirty="0" smtClean="0"/>
              <a:t>, SPM Course, 2014</a:t>
            </a:r>
            <a:endParaRPr lang="en-US" sz="1100" dirty="0"/>
          </a:p>
        </p:txBody>
      </p:sp>
    </p:spTree>
    <p:extLst>
      <p:ext uri="{BB962C8B-B14F-4D97-AF65-F5344CB8AC3E}">
        <p14:creationId xmlns:p14="http://schemas.microsoft.com/office/powerpoint/2010/main" val="433184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Axial vs. planar gradiometers</a:t>
            </a:r>
            <a:endParaRPr lang="en-US" b="1" dirty="0"/>
          </a:p>
        </p:txBody>
      </p:sp>
      <p:pic>
        <p:nvPicPr>
          <p:cNvPr id="5" name="Content Placeholder 4" descr="01_MEEG_What_are_we_measuring_with_MEEG4.jpg"/>
          <p:cNvPicPr>
            <a:picLocks noGrp="1" noChangeAspect="1"/>
          </p:cNvPicPr>
          <p:nvPr>
            <p:ph sz="half" idx="1"/>
          </p:nvPr>
        </p:nvPicPr>
        <p:blipFill>
          <a:blip r:embed="rId2" cstate="print"/>
          <a:srcRect l="7580" r="77261" b="40084"/>
          <a:stretch>
            <a:fillRect/>
          </a:stretch>
        </p:blipFill>
        <p:spPr>
          <a:xfrm>
            <a:off x="685799" y="1219200"/>
            <a:ext cx="993913" cy="1905000"/>
          </a:xfrm>
        </p:spPr>
      </p:pic>
      <p:sp>
        <p:nvSpPr>
          <p:cNvPr id="4" name="Content Placeholder 3"/>
          <p:cNvSpPr>
            <a:spLocks noGrp="1"/>
          </p:cNvSpPr>
          <p:nvPr>
            <p:ph sz="half" idx="2"/>
          </p:nvPr>
        </p:nvSpPr>
        <p:spPr/>
        <p:txBody>
          <a:bodyPr>
            <a:normAutofit lnSpcReduction="10000"/>
          </a:bodyPr>
          <a:lstStyle/>
          <a:p>
            <a:r>
              <a:rPr lang="en-US" dirty="0" smtClean="0"/>
              <a:t>Axial gradiometers measure gradient of magnetic field orthogonal to the scalp</a:t>
            </a:r>
          </a:p>
          <a:p>
            <a:r>
              <a:rPr lang="en-US" dirty="0" smtClean="0"/>
              <a:t>Planar gradiometers measure gradient of magnetic field tangential to the scalp</a:t>
            </a:r>
          </a:p>
          <a:p>
            <a:r>
              <a:rPr lang="en-US" dirty="0" smtClean="0"/>
              <a:t>Gradiometer configuration crucial for data interpretation</a:t>
            </a:r>
          </a:p>
        </p:txBody>
      </p:sp>
      <p:pic>
        <p:nvPicPr>
          <p:cNvPr id="6" name="Picture 5" descr="fieldtrip.png"/>
          <p:cNvPicPr>
            <a:picLocks noChangeAspect="1"/>
          </p:cNvPicPr>
          <p:nvPr/>
        </p:nvPicPr>
        <p:blipFill>
          <a:blip r:embed="rId3" cstate="print"/>
          <a:srcRect l="11963" r="11774" b="6808"/>
          <a:stretch>
            <a:fillRect/>
          </a:stretch>
        </p:blipFill>
        <p:spPr>
          <a:xfrm>
            <a:off x="457200" y="3352800"/>
            <a:ext cx="3886200" cy="3128963"/>
          </a:xfrm>
          <a:prstGeom prst="rect">
            <a:avLst/>
          </a:prstGeom>
        </p:spPr>
      </p:pic>
      <p:pic>
        <p:nvPicPr>
          <p:cNvPr id="7" name="Picture 6" descr="01_MEEG_What_are_we_measuring_with_MEEG4.jpg"/>
          <p:cNvPicPr>
            <a:picLocks noChangeAspect="1"/>
          </p:cNvPicPr>
          <p:nvPr/>
        </p:nvPicPr>
        <p:blipFill>
          <a:blip r:embed="rId2" cstate="print"/>
          <a:srcRect t="60084" r="69560" b="9664"/>
          <a:stretch>
            <a:fillRect/>
          </a:stretch>
        </p:blipFill>
        <p:spPr>
          <a:xfrm>
            <a:off x="2133600" y="1600200"/>
            <a:ext cx="2055495" cy="990600"/>
          </a:xfrm>
          <a:prstGeom prst="rect">
            <a:avLst/>
          </a:prstGeom>
        </p:spPr>
      </p:pic>
      <p:sp>
        <p:nvSpPr>
          <p:cNvPr id="8" name="TextBox 7"/>
          <p:cNvSpPr txBox="1"/>
          <p:nvPr/>
        </p:nvSpPr>
        <p:spPr>
          <a:xfrm>
            <a:off x="838200" y="3048000"/>
            <a:ext cx="655949" cy="369332"/>
          </a:xfrm>
          <a:prstGeom prst="rect">
            <a:avLst/>
          </a:prstGeom>
          <a:noFill/>
        </p:spPr>
        <p:txBody>
          <a:bodyPr wrap="none" rtlCol="0">
            <a:spAutoFit/>
          </a:bodyPr>
          <a:lstStyle/>
          <a:p>
            <a:r>
              <a:rPr lang="en-US" b="1" dirty="0" smtClean="0"/>
              <a:t>Axial</a:t>
            </a:r>
            <a:endParaRPr lang="en-US" b="1" dirty="0"/>
          </a:p>
        </p:txBody>
      </p:sp>
      <p:sp>
        <p:nvSpPr>
          <p:cNvPr id="9" name="TextBox 8"/>
          <p:cNvSpPr txBox="1"/>
          <p:nvPr/>
        </p:nvSpPr>
        <p:spPr>
          <a:xfrm>
            <a:off x="2819400" y="2590800"/>
            <a:ext cx="797013" cy="369332"/>
          </a:xfrm>
          <a:prstGeom prst="rect">
            <a:avLst/>
          </a:prstGeom>
          <a:noFill/>
        </p:spPr>
        <p:txBody>
          <a:bodyPr wrap="none" rtlCol="0">
            <a:spAutoFit/>
          </a:bodyPr>
          <a:lstStyle/>
          <a:p>
            <a:r>
              <a:rPr lang="en-US" b="1" dirty="0" smtClean="0"/>
              <a:t>Planar</a:t>
            </a:r>
            <a:endParaRPr lang="en-US" b="1" dirty="0"/>
          </a:p>
        </p:txBody>
      </p:sp>
      <p:sp>
        <p:nvSpPr>
          <p:cNvPr id="10" name="TextBox 9"/>
          <p:cNvSpPr txBox="1"/>
          <p:nvPr/>
        </p:nvSpPr>
        <p:spPr>
          <a:xfrm>
            <a:off x="1325251" y="6324600"/>
            <a:ext cx="655949" cy="369332"/>
          </a:xfrm>
          <a:prstGeom prst="rect">
            <a:avLst/>
          </a:prstGeom>
          <a:noFill/>
        </p:spPr>
        <p:txBody>
          <a:bodyPr wrap="none" rtlCol="0">
            <a:spAutoFit/>
          </a:bodyPr>
          <a:lstStyle/>
          <a:p>
            <a:r>
              <a:rPr lang="en-US" b="1" dirty="0" smtClean="0"/>
              <a:t>Axial</a:t>
            </a:r>
            <a:endParaRPr lang="en-US" b="1" dirty="0"/>
          </a:p>
        </p:txBody>
      </p:sp>
      <p:sp>
        <p:nvSpPr>
          <p:cNvPr id="11" name="TextBox 10"/>
          <p:cNvSpPr txBox="1"/>
          <p:nvPr/>
        </p:nvSpPr>
        <p:spPr>
          <a:xfrm>
            <a:off x="3505200" y="6324600"/>
            <a:ext cx="797013" cy="369332"/>
          </a:xfrm>
          <a:prstGeom prst="rect">
            <a:avLst/>
          </a:prstGeom>
          <a:noFill/>
        </p:spPr>
        <p:txBody>
          <a:bodyPr wrap="none" rtlCol="0">
            <a:spAutoFit/>
          </a:bodyPr>
          <a:lstStyle/>
          <a:p>
            <a:r>
              <a:rPr lang="en-US" b="1" dirty="0" smtClean="0"/>
              <a:t>Planar</a:t>
            </a:r>
            <a:endParaRPr lang="en-US" b="1" dirty="0"/>
          </a:p>
        </p:txBody>
      </p:sp>
      <p:sp>
        <p:nvSpPr>
          <p:cNvPr id="12" name="TextBox 11"/>
          <p:cNvSpPr txBox="1"/>
          <p:nvPr/>
        </p:nvSpPr>
        <p:spPr>
          <a:xfrm>
            <a:off x="0" y="6596390"/>
            <a:ext cx="8319906" cy="261610"/>
          </a:xfrm>
          <a:prstGeom prst="rect">
            <a:avLst/>
          </a:prstGeom>
          <a:noFill/>
        </p:spPr>
        <p:txBody>
          <a:bodyPr wrap="none" rtlCol="0">
            <a:spAutoFit/>
          </a:bodyPr>
          <a:lstStyle/>
          <a:p>
            <a:r>
              <a:rPr lang="en-US" sz="1100" dirty="0" smtClean="0"/>
              <a:t>S. </a:t>
            </a:r>
            <a:r>
              <a:rPr lang="en-US" sz="1100" dirty="0" err="1" smtClean="0"/>
              <a:t>Helbling</a:t>
            </a:r>
            <a:r>
              <a:rPr lang="en-US" sz="1100" dirty="0" smtClean="0"/>
              <a:t>, SPM Course, 2014; M. </a:t>
            </a:r>
            <a:r>
              <a:rPr lang="en-US" sz="1100" dirty="0" err="1" smtClean="0"/>
              <a:t>H</a:t>
            </a:r>
            <a:r>
              <a:rPr lang="en-US" sz="1100" dirty="0" err="1" smtClean="0">
                <a:latin typeface="Arial"/>
                <a:cs typeface="Arial"/>
              </a:rPr>
              <a:t>ämäläinen</a:t>
            </a:r>
            <a:r>
              <a:rPr lang="en-US" sz="1100" dirty="0" smtClean="0">
                <a:latin typeface="Arial"/>
                <a:cs typeface="Arial"/>
              </a:rPr>
              <a:t> et al., Rev. Mod. Phys., 1993; http://fieldtrip.fcdonders.nl/tutorial/eventrelatedaveraging</a:t>
            </a:r>
            <a:endParaRPr lang="en-US" sz="1100" dirty="0"/>
          </a:p>
        </p:txBody>
      </p:sp>
    </p:spTree>
    <p:extLst>
      <p:ext uri="{BB962C8B-B14F-4D97-AF65-F5344CB8AC3E}">
        <p14:creationId xmlns:p14="http://schemas.microsoft.com/office/powerpoint/2010/main" val="979298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t>Which sources are picked up by MEG?</a:t>
            </a:r>
            <a:endParaRPr lang="en-US" b="1" dirty="0"/>
          </a:p>
        </p:txBody>
      </p:sp>
      <p:pic>
        <p:nvPicPr>
          <p:cNvPr id="10" name="Content Placeholder 9" descr="Dipolephysiology.gif"/>
          <p:cNvPicPr>
            <a:picLocks noGrp="1" noChangeAspect="1"/>
          </p:cNvPicPr>
          <p:nvPr>
            <p:ph sz="half" idx="1"/>
          </p:nvPr>
        </p:nvPicPr>
        <p:blipFill>
          <a:blip r:embed="rId3" cstate="print"/>
          <a:srcRect b="34339"/>
          <a:stretch>
            <a:fillRect/>
          </a:stretch>
        </p:blipFill>
        <p:spPr>
          <a:xfrm>
            <a:off x="152400" y="1600200"/>
            <a:ext cx="4657658" cy="4648200"/>
          </a:xfrm>
        </p:spPr>
      </p:pic>
      <p:sp>
        <p:nvSpPr>
          <p:cNvPr id="9" name="Content Placeholder 8"/>
          <p:cNvSpPr>
            <a:spLocks noGrp="1"/>
          </p:cNvSpPr>
          <p:nvPr>
            <p:ph sz="half" idx="2"/>
          </p:nvPr>
        </p:nvSpPr>
        <p:spPr>
          <a:xfrm>
            <a:off x="4876800" y="1646237"/>
            <a:ext cx="4038600" cy="4525963"/>
          </a:xfrm>
        </p:spPr>
        <p:txBody>
          <a:bodyPr>
            <a:normAutofit/>
          </a:bodyPr>
          <a:lstStyle/>
          <a:p>
            <a:r>
              <a:rPr lang="en-US" dirty="0" smtClean="0"/>
              <a:t>Mainly picks up tangential sources (parallel to the scalp)</a:t>
            </a:r>
          </a:p>
          <a:p>
            <a:r>
              <a:rPr lang="en-US" dirty="0" smtClean="0"/>
              <a:t>Less sensitive to…</a:t>
            </a:r>
          </a:p>
          <a:p>
            <a:pPr lvl="1"/>
            <a:r>
              <a:rPr lang="en-US" dirty="0" smtClean="0"/>
              <a:t>radial sources (oriented toward/away from the scalp)</a:t>
            </a:r>
          </a:p>
          <a:p>
            <a:pPr lvl="1"/>
            <a:r>
              <a:rPr lang="en-US" dirty="0" smtClean="0"/>
              <a:t>deep sources (magnetic field strength drops off rapidly with distance from sensors)</a:t>
            </a:r>
          </a:p>
        </p:txBody>
      </p:sp>
      <p:sp>
        <p:nvSpPr>
          <p:cNvPr id="11" name="TextBox 10"/>
          <p:cNvSpPr txBox="1"/>
          <p:nvPr/>
        </p:nvSpPr>
        <p:spPr>
          <a:xfrm>
            <a:off x="0" y="6596390"/>
            <a:ext cx="3280065" cy="261610"/>
          </a:xfrm>
          <a:prstGeom prst="rect">
            <a:avLst/>
          </a:prstGeom>
          <a:noFill/>
        </p:spPr>
        <p:txBody>
          <a:bodyPr wrap="none" rtlCol="0">
            <a:spAutoFit/>
          </a:bodyPr>
          <a:lstStyle/>
          <a:p>
            <a:r>
              <a:rPr lang="en-US" sz="1100" dirty="0" smtClean="0"/>
              <a:t>http://imaging.mrc-cbu.cam.ac.uk/meg/IntroEEGMEG</a:t>
            </a:r>
            <a:endParaRPr lang="en-US" sz="1100" dirty="0"/>
          </a:p>
        </p:txBody>
      </p:sp>
    </p:spTree>
    <p:extLst>
      <p:ext uri="{BB962C8B-B14F-4D97-AF65-F5344CB8AC3E}">
        <p14:creationId xmlns:p14="http://schemas.microsoft.com/office/powerpoint/2010/main" val="2200009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Which sources are picked up by MEG? (2)</a:t>
            </a:r>
            <a:endParaRPr lang="en-US" sz="3600" dirty="0"/>
          </a:p>
        </p:txBody>
      </p:sp>
      <p:sp>
        <p:nvSpPr>
          <p:cNvPr id="3" name="Content Placeholder 2"/>
          <p:cNvSpPr>
            <a:spLocks noGrp="1"/>
          </p:cNvSpPr>
          <p:nvPr>
            <p:ph sz="half" idx="1"/>
          </p:nvPr>
        </p:nvSpPr>
        <p:spPr>
          <a:xfrm>
            <a:off x="457200" y="1600201"/>
            <a:ext cx="8229600" cy="2286000"/>
          </a:xfrm>
        </p:spPr>
        <p:txBody>
          <a:bodyPr/>
          <a:lstStyle/>
          <a:p>
            <a:r>
              <a:rPr lang="en-US" dirty="0" smtClean="0"/>
              <a:t>Sources in the </a:t>
            </a:r>
            <a:r>
              <a:rPr lang="en-US" dirty="0" err="1" smtClean="0"/>
              <a:t>gyri</a:t>
            </a:r>
            <a:r>
              <a:rPr lang="en-US" dirty="0" smtClean="0"/>
              <a:t> are detectable despite being radial – proximity to the sensors</a:t>
            </a:r>
            <a:endParaRPr lang="en-US" dirty="0"/>
          </a:p>
        </p:txBody>
      </p:sp>
      <p:pic>
        <p:nvPicPr>
          <p:cNvPr id="5" name="Content Placeholder 4" descr="Hillebrand &amp; Barnes 2002.jpg"/>
          <p:cNvPicPr>
            <a:picLocks noGrp="1" noChangeAspect="1"/>
          </p:cNvPicPr>
          <p:nvPr>
            <p:ph sz="half" idx="2"/>
          </p:nvPr>
        </p:nvPicPr>
        <p:blipFill>
          <a:blip r:embed="rId2" cstate="print"/>
          <a:stretch>
            <a:fillRect/>
          </a:stretch>
        </p:blipFill>
        <p:spPr>
          <a:xfrm>
            <a:off x="304800" y="3200400"/>
            <a:ext cx="8438415" cy="2514600"/>
          </a:xfrm>
        </p:spPr>
      </p:pic>
      <p:sp>
        <p:nvSpPr>
          <p:cNvPr id="6" name="TextBox 5"/>
          <p:cNvSpPr txBox="1"/>
          <p:nvPr/>
        </p:nvSpPr>
        <p:spPr>
          <a:xfrm>
            <a:off x="0" y="6596390"/>
            <a:ext cx="2464136" cy="261610"/>
          </a:xfrm>
          <a:prstGeom prst="rect">
            <a:avLst/>
          </a:prstGeom>
          <a:noFill/>
        </p:spPr>
        <p:txBody>
          <a:bodyPr wrap="none" rtlCol="0">
            <a:spAutoFit/>
          </a:bodyPr>
          <a:lstStyle/>
          <a:p>
            <a:r>
              <a:rPr lang="en-US" sz="1100" dirty="0" err="1" smtClean="0"/>
              <a:t>Hillebrand</a:t>
            </a:r>
            <a:r>
              <a:rPr lang="en-US" sz="1100" dirty="0" smtClean="0"/>
              <a:t> &amp; Barnes, </a:t>
            </a:r>
            <a:r>
              <a:rPr lang="en-US" sz="1100" dirty="0" err="1" smtClean="0"/>
              <a:t>NeuroImage</a:t>
            </a:r>
            <a:r>
              <a:rPr lang="en-US" sz="1100" dirty="0" smtClean="0"/>
              <a:t>, 2002</a:t>
            </a:r>
            <a:endParaRPr lang="en-US" sz="1100" dirty="0"/>
          </a:p>
        </p:txBody>
      </p:sp>
    </p:spTree>
    <p:extLst>
      <p:ext uri="{BB962C8B-B14F-4D97-AF65-F5344CB8AC3E}">
        <p14:creationId xmlns:p14="http://schemas.microsoft.com/office/powerpoint/2010/main" val="3109796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Which sources are picked up by MEG? (3)</a:t>
            </a:r>
            <a:endParaRPr lang="en-US" sz="3600" b="1" dirty="0"/>
          </a:p>
        </p:txBody>
      </p:sp>
      <p:sp>
        <p:nvSpPr>
          <p:cNvPr id="6" name="Content Placeholder 5"/>
          <p:cNvSpPr>
            <a:spLocks noGrp="1"/>
          </p:cNvSpPr>
          <p:nvPr>
            <p:ph idx="1"/>
          </p:nvPr>
        </p:nvSpPr>
        <p:spPr/>
        <p:txBody>
          <a:bodyPr/>
          <a:lstStyle/>
          <a:p>
            <a:r>
              <a:rPr lang="en-US" dirty="0" smtClean="0"/>
              <a:t>Recording from auditory brainstem with EEG/MEG</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057400" y="2971800"/>
            <a:ext cx="4953000" cy="3352800"/>
          </a:xfrm>
          <a:prstGeom prst="rect">
            <a:avLst/>
          </a:prstGeom>
          <a:noFill/>
          <a:ln w="9525">
            <a:noFill/>
            <a:round/>
            <a:headEnd/>
            <a:tailEnd/>
          </a:ln>
        </p:spPr>
      </p:pic>
      <p:sp>
        <p:nvSpPr>
          <p:cNvPr id="9" name="TextBox 8"/>
          <p:cNvSpPr txBox="1"/>
          <p:nvPr/>
        </p:nvSpPr>
        <p:spPr>
          <a:xfrm>
            <a:off x="0" y="6596390"/>
            <a:ext cx="2505814" cy="261610"/>
          </a:xfrm>
          <a:prstGeom prst="rect">
            <a:avLst/>
          </a:prstGeom>
          <a:noFill/>
        </p:spPr>
        <p:txBody>
          <a:bodyPr wrap="none" rtlCol="0">
            <a:spAutoFit/>
          </a:bodyPr>
          <a:lstStyle/>
          <a:p>
            <a:r>
              <a:rPr lang="en-US" sz="1100" dirty="0" err="1" smtClean="0"/>
              <a:t>Parkkonen</a:t>
            </a:r>
            <a:r>
              <a:rPr lang="en-US" sz="1100" dirty="0" smtClean="0"/>
              <a:t> et al., Hum Brain </a:t>
            </a:r>
            <a:r>
              <a:rPr lang="en-US" sz="1100" dirty="0" err="1" smtClean="0"/>
              <a:t>Mapp</a:t>
            </a:r>
            <a:r>
              <a:rPr lang="en-US" sz="1100" dirty="0" smtClean="0"/>
              <a:t>, 2009</a:t>
            </a:r>
            <a:endParaRPr lang="en-US" sz="1100" dirty="0"/>
          </a:p>
        </p:txBody>
      </p:sp>
    </p:spTree>
    <p:extLst>
      <p:ext uri="{BB962C8B-B14F-4D97-AF65-F5344CB8AC3E}">
        <p14:creationId xmlns:p14="http://schemas.microsoft.com/office/powerpoint/2010/main" val="3384249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 Localisation </a:t>
            </a:r>
            <a:endParaRPr lang="en-GB" dirty="0"/>
          </a:p>
        </p:txBody>
      </p:sp>
      <p:pic>
        <p:nvPicPr>
          <p:cNvPr id="5" name="Picture 4"/>
          <p:cNvPicPr>
            <a:picLocks noChangeAspect="1"/>
          </p:cNvPicPr>
          <p:nvPr/>
        </p:nvPicPr>
        <p:blipFill>
          <a:blip r:embed="rId3"/>
          <a:stretch>
            <a:fillRect/>
          </a:stretch>
        </p:blipFill>
        <p:spPr>
          <a:xfrm>
            <a:off x="1389398" y="1595642"/>
            <a:ext cx="6351127" cy="2962827"/>
          </a:xfrm>
          <a:prstGeom prst="rect">
            <a:avLst/>
          </a:prstGeom>
        </p:spPr>
      </p:pic>
      <p:sp>
        <p:nvSpPr>
          <p:cNvPr id="3" name="TextBox 2"/>
          <p:cNvSpPr txBox="1"/>
          <p:nvPr/>
        </p:nvSpPr>
        <p:spPr>
          <a:xfrm>
            <a:off x="834734" y="4638143"/>
            <a:ext cx="7968700" cy="1200329"/>
          </a:xfrm>
          <a:prstGeom prst="rect">
            <a:avLst/>
          </a:prstGeom>
          <a:noFill/>
        </p:spPr>
        <p:txBody>
          <a:bodyPr wrap="square" rtlCol="0">
            <a:spAutoFit/>
          </a:bodyPr>
          <a:lstStyle/>
          <a:p>
            <a:r>
              <a:rPr lang="en-GB" sz="2400" b="1" dirty="0" smtClean="0"/>
              <a:t>FORWARD MODEL </a:t>
            </a:r>
            <a:r>
              <a:rPr lang="en-GB" sz="2400" dirty="0" smtClean="0"/>
              <a:t>= estimation of the potential or field distribution for a known source and known model of the head</a:t>
            </a:r>
          </a:p>
          <a:p>
            <a:endParaRPr lang="en-GB" sz="2400" dirty="0"/>
          </a:p>
        </p:txBody>
      </p:sp>
    </p:spTree>
    <p:extLst>
      <p:ext uri="{BB962C8B-B14F-4D97-AF65-F5344CB8AC3E}">
        <p14:creationId xmlns:p14="http://schemas.microsoft.com/office/powerpoint/2010/main" val="1512983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 </a:t>
            </a:r>
            <a:r>
              <a:rPr lang="en-GB" dirty="0" smtClean="0"/>
              <a:t>Localisation</a:t>
            </a:r>
            <a:endParaRPr lang="en-GB" dirty="0"/>
          </a:p>
        </p:txBody>
      </p:sp>
      <p:pic>
        <p:nvPicPr>
          <p:cNvPr id="4" name="Picture 3"/>
          <p:cNvPicPr>
            <a:picLocks noChangeAspect="1"/>
          </p:cNvPicPr>
          <p:nvPr/>
        </p:nvPicPr>
        <p:blipFill rotWithShape="1">
          <a:blip r:embed="rId3"/>
          <a:srcRect l="40202" t="47104" r="34925" b="30329"/>
          <a:stretch/>
        </p:blipFill>
        <p:spPr>
          <a:xfrm>
            <a:off x="748795" y="1452564"/>
            <a:ext cx="7845827" cy="4449170"/>
          </a:xfrm>
          <a:prstGeom prst="rect">
            <a:avLst/>
          </a:prstGeom>
        </p:spPr>
      </p:pic>
      <p:sp>
        <p:nvSpPr>
          <p:cNvPr id="5" name="Rectangle 4"/>
          <p:cNvSpPr/>
          <p:nvPr/>
        </p:nvSpPr>
        <p:spPr>
          <a:xfrm>
            <a:off x="748795" y="1904574"/>
            <a:ext cx="3902477" cy="23883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692146" y="1904574"/>
            <a:ext cx="3823204" cy="2388358"/>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2398455" y="4458440"/>
            <a:ext cx="4505633" cy="573003"/>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46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 Localisation </a:t>
            </a:r>
            <a:endParaRPr lang="en-GB" dirty="0"/>
          </a:p>
        </p:txBody>
      </p:sp>
      <p:pic>
        <p:nvPicPr>
          <p:cNvPr id="5" name="Picture 4"/>
          <p:cNvPicPr>
            <a:picLocks noChangeAspect="1"/>
          </p:cNvPicPr>
          <p:nvPr/>
        </p:nvPicPr>
        <p:blipFill>
          <a:blip r:embed="rId3"/>
          <a:stretch>
            <a:fillRect/>
          </a:stretch>
        </p:blipFill>
        <p:spPr>
          <a:xfrm>
            <a:off x="1389398" y="1595642"/>
            <a:ext cx="6351127" cy="2962827"/>
          </a:xfrm>
          <a:prstGeom prst="rect">
            <a:avLst/>
          </a:prstGeom>
        </p:spPr>
      </p:pic>
      <p:sp>
        <p:nvSpPr>
          <p:cNvPr id="3" name="TextBox 2"/>
          <p:cNvSpPr txBox="1"/>
          <p:nvPr/>
        </p:nvSpPr>
        <p:spPr>
          <a:xfrm>
            <a:off x="834734" y="4638143"/>
            <a:ext cx="7968700" cy="1938992"/>
          </a:xfrm>
          <a:prstGeom prst="rect">
            <a:avLst/>
          </a:prstGeom>
          <a:noFill/>
        </p:spPr>
        <p:txBody>
          <a:bodyPr wrap="square" rtlCol="0">
            <a:spAutoFit/>
          </a:bodyPr>
          <a:lstStyle/>
          <a:p>
            <a:r>
              <a:rPr lang="en-GB" sz="2400" b="1" dirty="0" smtClean="0"/>
              <a:t>FORWARD MODEL </a:t>
            </a:r>
            <a:r>
              <a:rPr lang="en-GB" sz="2400" dirty="0" smtClean="0"/>
              <a:t>= estimation of the potential or field distribution for a known source and known model of the head</a:t>
            </a:r>
          </a:p>
          <a:p>
            <a:endParaRPr lang="en-GB" sz="2400" dirty="0"/>
          </a:p>
          <a:p>
            <a:r>
              <a:rPr lang="en-GB" sz="2400" b="1" dirty="0" smtClean="0"/>
              <a:t>INVERSE MODEL </a:t>
            </a:r>
            <a:r>
              <a:rPr lang="en-GB" sz="2400" dirty="0" smtClean="0"/>
              <a:t>= estimation of unknown sources from measured M/EEG data</a:t>
            </a:r>
            <a:endParaRPr lang="en-GB" sz="2400" dirty="0"/>
          </a:p>
        </p:txBody>
      </p:sp>
    </p:spTree>
    <p:extLst>
      <p:ext uri="{BB962C8B-B14F-4D97-AF65-F5344CB8AC3E}">
        <p14:creationId xmlns:p14="http://schemas.microsoft.com/office/powerpoint/2010/main" val="3769925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 </a:t>
            </a:r>
            <a:r>
              <a:rPr lang="en-GB" dirty="0" smtClean="0"/>
              <a:t>Localisation</a:t>
            </a:r>
            <a:endParaRPr lang="en-GB" dirty="0"/>
          </a:p>
        </p:txBody>
      </p:sp>
      <p:pic>
        <p:nvPicPr>
          <p:cNvPr id="4" name="Picture 3"/>
          <p:cNvPicPr>
            <a:picLocks noChangeAspect="1"/>
          </p:cNvPicPr>
          <p:nvPr/>
        </p:nvPicPr>
        <p:blipFill rotWithShape="1">
          <a:blip r:embed="rId3"/>
          <a:srcRect l="40202" t="47104" r="34925" b="30329"/>
          <a:stretch/>
        </p:blipFill>
        <p:spPr>
          <a:xfrm>
            <a:off x="748795" y="1452564"/>
            <a:ext cx="7845827" cy="4449170"/>
          </a:xfrm>
          <a:prstGeom prst="rect">
            <a:avLst/>
          </a:prstGeom>
        </p:spPr>
      </p:pic>
      <p:sp>
        <p:nvSpPr>
          <p:cNvPr id="5" name="Rectangle 4"/>
          <p:cNvSpPr/>
          <p:nvPr/>
        </p:nvSpPr>
        <p:spPr>
          <a:xfrm>
            <a:off x="748795" y="1904574"/>
            <a:ext cx="3902477" cy="23883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692146" y="1904574"/>
            <a:ext cx="3823204" cy="2388358"/>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2398455" y="4458440"/>
            <a:ext cx="4505633" cy="573003"/>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95701" y="5833185"/>
            <a:ext cx="8352597" cy="923330"/>
          </a:xfrm>
          <a:prstGeom prst="rect">
            <a:avLst/>
          </a:prstGeom>
          <a:solidFill>
            <a:schemeClr val="accent2">
              <a:alpha val="33000"/>
            </a:schemeClr>
          </a:solidFill>
          <a:ln w="28575">
            <a:solidFill>
              <a:schemeClr val="accent2"/>
            </a:solidFill>
          </a:ln>
        </p:spPr>
        <p:txBody>
          <a:bodyPr wrap="square" rtlCol="0">
            <a:spAutoFit/>
          </a:bodyPr>
          <a:lstStyle/>
          <a:p>
            <a:r>
              <a:rPr lang="en-GB" b="1" dirty="0" smtClean="0"/>
              <a:t>SIMPLISTIC</a:t>
            </a:r>
            <a:r>
              <a:rPr lang="en-GB" dirty="0" smtClean="0"/>
              <a:t>: Predict what data should look like from source A, B + C then compare it to what the data does look like to decide if the neural signals recorded have come from source A, B or C – problem solved!</a:t>
            </a:r>
            <a:endParaRPr lang="en-GB" dirty="0"/>
          </a:p>
        </p:txBody>
      </p:sp>
    </p:spTree>
    <p:extLst>
      <p:ext uri="{BB962C8B-B14F-4D97-AF65-F5344CB8AC3E}">
        <p14:creationId xmlns:p14="http://schemas.microsoft.com/office/powerpoint/2010/main" val="3588796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Bayesian Inference</a:t>
            </a:r>
            <a:endParaRPr lang="en-GB" dirty="0"/>
          </a:p>
        </p:txBody>
      </p:sp>
      <p:pic>
        <p:nvPicPr>
          <p:cNvPr id="5"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1916113"/>
            <a:ext cx="22320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Groupe 61"/>
          <p:cNvGrpSpPr>
            <a:grpSpLocks/>
          </p:cNvGrpSpPr>
          <p:nvPr/>
        </p:nvGrpSpPr>
        <p:grpSpPr bwMode="auto">
          <a:xfrm>
            <a:off x="977900" y="1587500"/>
            <a:ext cx="4167188" cy="1308100"/>
            <a:chOff x="4048126" y="1501775"/>
            <a:chExt cx="4983162" cy="2066925"/>
          </a:xfrm>
        </p:grpSpPr>
        <p:grpSp>
          <p:nvGrpSpPr>
            <p:cNvPr id="13" name="Group 58"/>
            <p:cNvGrpSpPr>
              <a:grpSpLocks/>
            </p:cNvGrpSpPr>
            <p:nvPr/>
          </p:nvGrpSpPr>
          <p:grpSpPr bwMode="auto">
            <a:xfrm>
              <a:off x="4048126" y="1501775"/>
              <a:ext cx="4940301" cy="2016125"/>
              <a:chOff x="2575" y="1111"/>
              <a:chExt cx="3112" cy="1270"/>
            </a:xfrm>
          </p:grpSpPr>
          <p:graphicFrame>
            <p:nvGraphicFramePr>
              <p:cNvPr id="15" name="Object 35"/>
              <p:cNvGraphicFramePr>
                <a:graphicFrameLocks noChangeAspect="1"/>
              </p:cNvGraphicFramePr>
              <p:nvPr/>
            </p:nvGraphicFramePr>
            <p:xfrm>
              <a:off x="2575" y="1111"/>
              <a:ext cx="1171" cy="1270"/>
            </p:xfrm>
            <a:graphic>
              <a:graphicData uri="http://schemas.openxmlformats.org/presentationml/2006/ole">
                <mc:AlternateContent xmlns:mc="http://schemas.openxmlformats.org/markup-compatibility/2006">
                  <mc:Choice xmlns:v="urn:schemas-microsoft-com:vml" Requires="v">
                    <p:oleObj spid="_x0000_s4121" name="Image Photo Editor" r:id="rId5" imgW="5485714" imgH="5952381" progId="">
                      <p:embed/>
                    </p:oleObj>
                  </mc:Choice>
                  <mc:Fallback>
                    <p:oleObj name="Image Photo Editor" r:id="rId5" imgW="5485714" imgH="595238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5" y="1111"/>
                            <a:ext cx="1171" cy="1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16" name="Group 36"/>
              <p:cNvGrpSpPr>
                <a:grpSpLocks/>
              </p:cNvGrpSpPr>
              <p:nvPr/>
            </p:nvGrpSpPr>
            <p:grpSpPr bwMode="auto">
              <a:xfrm>
                <a:off x="4517" y="1111"/>
                <a:ext cx="1170" cy="1270"/>
                <a:chOff x="2302" y="482"/>
                <a:chExt cx="1170" cy="1270"/>
              </a:xfrm>
            </p:grpSpPr>
            <p:graphicFrame>
              <p:nvGraphicFramePr>
                <p:cNvPr id="19" name="Object 37"/>
                <p:cNvGraphicFramePr>
                  <a:graphicFrameLocks noChangeAspect="1"/>
                </p:cNvGraphicFramePr>
                <p:nvPr/>
              </p:nvGraphicFramePr>
              <p:xfrm>
                <a:off x="2302" y="482"/>
                <a:ext cx="1170" cy="1270"/>
              </p:xfrm>
              <a:graphic>
                <a:graphicData uri="http://schemas.openxmlformats.org/presentationml/2006/ole">
                  <mc:AlternateContent xmlns:mc="http://schemas.openxmlformats.org/markup-compatibility/2006">
                    <mc:Choice xmlns:v="urn:schemas-microsoft-com:vml" Requires="v">
                      <p:oleObj spid="_x0000_s4122" name="Image Photo Editor" r:id="rId7" imgW="5485714" imgH="5952381" progId="">
                        <p:embed/>
                      </p:oleObj>
                    </mc:Choice>
                    <mc:Fallback>
                      <p:oleObj name="Image Photo Editor" r:id="rId7" imgW="5485714" imgH="595238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2" y="482"/>
                              <a:ext cx="1170" cy="1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20" name="Group 38"/>
                <p:cNvGrpSpPr>
                  <a:grpSpLocks/>
                </p:cNvGrpSpPr>
                <p:nvPr/>
              </p:nvGrpSpPr>
              <p:grpSpPr bwMode="auto">
                <a:xfrm>
                  <a:off x="2542" y="733"/>
                  <a:ext cx="708" cy="384"/>
                  <a:chOff x="1680" y="2306"/>
                  <a:chExt cx="708" cy="384"/>
                </a:xfrm>
              </p:grpSpPr>
              <p:sp>
                <p:nvSpPr>
                  <p:cNvPr id="21" name="Oval 39"/>
                  <p:cNvSpPr>
                    <a:spLocks noChangeArrowheads="1"/>
                  </p:cNvSpPr>
                  <p:nvPr/>
                </p:nvSpPr>
                <p:spPr bwMode="auto">
                  <a:xfrm>
                    <a:off x="2244" y="2483"/>
                    <a:ext cx="144" cy="144"/>
                  </a:xfrm>
                  <a:prstGeom prst="ellipse">
                    <a:avLst/>
                  </a:prstGeom>
                  <a:solidFill>
                    <a:srgbClr val="FFFF00"/>
                  </a:solidFill>
                  <a:ln w="9525">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sp>
                <p:nvSpPr>
                  <p:cNvPr id="22" name="Oval 40"/>
                  <p:cNvSpPr>
                    <a:spLocks noChangeArrowheads="1"/>
                  </p:cNvSpPr>
                  <p:nvPr/>
                </p:nvSpPr>
                <p:spPr bwMode="auto">
                  <a:xfrm>
                    <a:off x="1680" y="2450"/>
                    <a:ext cx="96" cy="96"/>
                  </a:xfrm>
                  <a:prstGeom prst="ellipse">
                    <a:avLst/>
                  </a:prstGeom>
                  <a:solidFill>
                    <a:srgbClr val="CC0000"/>
                  </a:solidFill>
                  <a:ln w="9525">
                    <a:solidFill>
                      <a:srgbClr val="CC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sp>
                <p:nvSpPr>
                  <p:cNvPr id="23" name="Oval 41"/>
                  <p:cNvSpPr>
                    <a:spLocks noChangeArrowheads="1"/>
                  </p:cNvSpPr>
                  <p:nvPr/>
                </p:nvSpPr>
                <p:spPr bwMode="auto">
                  <a:xfrm>
                    <a:off x="2064" y="2306"/>
                    <a:ext cx="96" cy="96"/>
                  </a:xfrm>
                  <a:prstGeom prst="ellipse">
                    <a:avLst/>
                  </a:prstGeom>
                  <a:solidFill>
                    <a:srgbClr val="FF9900"/>
                  </a:solidFill>
                  <a:ln w="9525">
                    <a:solidFill>
                      <a:srgbClr val="FF99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sp>
                <p:nvSpPr>
                  <p:cNvPr id="24" name="Oval 42"/>
                  <p:cNvSpPr>
                    <a:spLocks noChangeArrowheads="1"/>
                  </p:cNvSpPr>
                  <p:nvPr/>
                </p:nvSpPr>
                <p:spPr bwMode="auto">
                  <a:xfrm>
                    <a:off x="1968" y="2594"/>
                    <a:ext cx="96" cy="96"/>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grpSp>
          </p:grpSp>
          <p:cxnSp>
            <p:nvCxnSpPr>
              <p:cNvPr id="17" name="AutoShape 43"/>
              <p:cNvCxnSpPr>
                <a:cxnSpLocks noChangeShapeType="1"/>
              </p:cNvCxnSpPr>
              <p:nvPr/>
            </p:nvCxnSpPr>
            <p:spPr bwMode="auto">
              <a:xfrm>
                <a:off x="3746" y="1631"/>
                <a:ext cx="771" cy="0"/>
              </a:xfrm>
              <a:prstGeom prst="straightConnector1">
                <a:avLst/>
              </a:prstGeom>
              <a:noFill/>
              <a:ln w="76200">
                <a:solidFill>
                  <a:srgbClr val="99CC00"/>
                </a:solidFill>
                <a:round/>
                <a:headEnd type="triangle" w="med" len="med"/>
                <a:tailEnd/>
              </a:ln>
              <a:effectLst>
                <a:outerShdw dist="107763" dir="2700000" algn="ctr" rotWithShape="0">
                  <a:schemeClr val="bg2"/>
                </a:outerShdw>
              </a:effectLst>
            </p:spPr>
          </p:cxnSp>
          <p:sp>
            <p:nvSpPr>
              <p:cNvPr id="18" name="Rectangle 49"/>
              <p:cNvSpPr>
                <a:spLocks noChangeArrowheads="1"/>
              </p:cNvSpPr>
              <p:nvPr/>
            </p:nvSpPr>
            <p:spPr bwMode="auto">
              <a:xfrm>
                <a:off x="3933" y="1134"/>
                <a:ext cx="529"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i="1"/>
                  <a:t>Forward</a:t>
                </a:r>
              </a:p>
              <a:p>
                <a:pPr algn="ctr" eaLnBrk="1" hangingPunct="1"/>
                <a:r>
                  <a:rPr lang="en-GB" altLang="en-US" sz="1400" i="1"/>
                  <a:t>model</a:t>
                </a:r>
                <a:endParaRPr lang="en-US" altLang="en-US" sz="1400" i="1"/>
              </a:p>
            </p:txBody>
          </p:sp>
        </p:grpSp>
        <p:sp>
          <p:nvSpPr>
            <p:cNvPr id="14" name="Rectangle 60"/>
            <p:cNvSpPr>
              <a:spLocks noChangeArrowheads="1"/>
            </p:cNvSpPr>
            <p:nvPr/>
          </p:nvSpPr>
          <p:spPr bwMode="auto">
            <a:xfrm>
              <a:off x="4054475" y="1520825"/>
              <a:ext cx="4976813" cy="2047875"/>
            </a:xfrm>
            <a:prstGeom prst="rect">
              <a:avLst/>
            </a:prstGeom>
            <a:noFill/>
            <a:ln w="28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grpSp>
      <p:sp>
        <p:nvSpPr>
          <p:cNvPr id="39" name="Text Box 35"/>
          <p:cNvSpPr txBox="1">
            <a:spLocks noChangeArrowheads="1"/>
          </p:cNvSpPr>
          <p:nvPr/>
        </p:nvSpPr>
        <p:spPr bwMode="auto">
          <a:xfrm>
            <a:off x="7492181" y="2402999"/>
            <a:ext cx="1569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smtClean="0">
                <a:solidFill>
                  <a:schemeClr val="tx2"/>
                </a:solidFill>
                <a:cs typeface="Arial" panose="020B0604020202020204" pitchFamily="34" charset="0"/>
              </a:rPr>
              <a:t>LIKELIHOOD</a:t>
            </a:r>
            <a:endParaRPr lang="en-US" altLang="en-US" dirty="0">
              <a:solidFill>
                <a:schemeClr val="tx2"/>
              </a:solidFill>
              <a:cs typeface="Arial" panose="020B0604020202020204" pitchFamily="34" charset="0"/>
            </a:endParaRPr>
          </a:p>
        </p:txBody>
      </p:sp>
      <p:cxnSp>
        <p:nvCxnSpPr>
          <p:cNvPr id="40" name="Straight Arrow Connector 39"/>
          <p:cNvCxnSpPr/>
          <p:nvPr/>
        </p:nvCxnSpPr>
        <p:spPr>
          <a:xfrm>
            <a:off x="6032090" y="1549480"/>
            <a:ext cx="0" cy="36663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6657280" y="2537650"/>
            <a:ext cx="8991" cy="3258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300453" y="1549480"/>
            <a:ext cx="348936" cy="36663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389563" y="1211185"/>
            <a:ext cx="1700530" cy="369332"/>
          </a:xfrm>
          <a:prstGeom prst="rect">
            <a:avLst/>
          </a:prstGeom>
          <a:noFill/>
        </p:spPr>
        <p:txBody>
          <a:bodyPr wrap="none" rtlCol="0">
            <a:spAutoFit/>
          </a:bodyPr>
          <a:lstStyle/>
          <a:p>
            <a:r>
              <a:rPr lang="en-GB" dirty="0" smtClean="0">
                <a:solidFill>
                  <a:schemeClr val="accent2"/>
                </a:solidFill>
              </a:rPr>
              <a:t>PREDICTED data</a:t>
            </a:r>
            <a:endParaRPr lang="en-GB" dirty="0">
              <a:solidFill>
                <a:schemeClr val="accent2"/>
              </a:solidFill>
            </a:endParaRPr>
          </a:p>
        </p:txBody>
      </p:sp>
      <p:sp>
        <p:nvSpPr>
          <p:cNvPr id="46" name="TextBox 45"/>
          <p:cNvSpPr txBox="1"/>
          <p:nvPr/>
        </p:nvSpPr>
        <p:spPr>
          <a:xfrm>
            <a:off x="7345056" y="1179936"/>
            <a:ext cx="780983" cy="369332"/>
          </a:xfrm>
          <a:prstGeom prst="rect">
            <a:avLst/>
          </a:prstGeom>
          <a:noFill/>
        </p:spPr>
        <p:txBody>
          <a:bodyPr wrap="none" rtlCol="0">
            <a:spAutoFit/>
          </a:bodyPr>
          <a:lstStyle/>
          <a:p>
            <a:r>
              <a:rPr lang="en-GB" dirty="0" smtClean="0">
                <a:solidFill>
                  <a:schemeClr val="accent2"/>
                </a:solidFill>
              </a:rPr>
              <a:t>model</a:t>
            </a:r>
            <a:endParaRPr lang="en-GB" dirty="0">
              <a:solidFill>
                <a:schemeClr val="accent2"/>
              </a:solidFill>
            </a:endParaRPr>
          </a:p>
        </p:txBody>
      </p:sp>
      <p:sp>
        <p:nvSpPr>
          <p:cNvPr id="47" name="TextBox 46"/>
          <p:cNvSpPr txBox="1"/>
          <p:nvPr/>
        </p:nvSpPr>
        <p:spPr>
          <a:xfrm>
            <a:off x="6216456" y="2812827"/>
            <a:ext cx="873637" cy="369332"/>
          </a:xfrm>
          <a:prstGeom prst="rect">
            <a:avLst/>
          </a:prstGeom>
          <a:noFill/>
        </p:spPr>
        <p:txBody>
          <a:bodyPr wrap="none" rtlCol="0">
            <a:spAutoFit/>
          </a:bodyPr>
          <a:lstStyle/>
          <a:p>
            <a:r>
              <a:rPr lang="en-GB" dirty="0" smtClean="0">
                <a:solidFill>
                  <a:schemeClr val="accent2"/>
                </a:solidFill>
              </a:rPr>
              <a:t>current</a:t>
            </a:r>
            <a:endParaRPr lang="en-GB" dirty="0">
              <a:solidFill>
                <a:schemeClr val="accent6"/>
              </a:solidFill>
            </a:endParaRPr>
          </a:p>
        </p:txBody>
      </p:sp>
      <p:sp>
        <p:nvSpPr>
          <p:cNvPr id="50" name="TextBox 49"/>
          <p:cNvSpPr txBox="1"/>
          <p:nvPr/>
        </p:nvSpPr>
        <p:spPr>
          <a:xfrm>
            <a:off x="977900" y="3259217"/>
            <a:ext cx="7411065" cy="1938992"/>
          </a:xfrm>
          <a:prstGeom prst="rect">
            <a:avLst/>
          </a:prstGeom>
          <a:noFill/>
        </p:spPr>
        <p:txBody>
          <a:bodyPr wrap="square" rtlCol="0">
            <a:spAutoFit/>
          </a:bodyPr>
          <a:lstStyle/>
          <a:p>
            <a:r>
              <a:rPr lang="en-GB" sz="2000" b="1" dirty="0" smtClean="0"/>
              <a:t>LIKELIHOOD</a:t>
            </a:r>
            <a:r>
              <a:rPr lang="en-GB" sz="2000" dirty="0" smtClean="0"/>
              <a:t> = probability of the predicted data given a set of assumptions</a:t>
            </a:r>
          </a:p>
          <a:p>
            <a:endParaRPr lang="en-GB" sz="2000" dirty="0"/>
          </a:p>
          <a:p>
            <a:r>
              <a:rPr lang="en-GB" sz="2000" dirty="0" smtClean="0"/>
              <a:t>e.g. what the M/EEG data from the scalp will look like given a known source in the brain using anatomical (head model) and spatial (channel position) information</a:t>
            </a:r>
            <a:endParaRPr lang="en-GB" sz="2000" dirty="0"/>
          </a:p>
        </p:txBody>
      </p:sp>
      <p:sp>
        <p:nvSpPr>
          <p:cNvPr id="3" name="Cloud 2"/>
          <p:cNvSpPr/>
          <p:nvPr/>
        </p:nvSpPr>
        <p:spPr>
          <a:xfrm>
            <a:off x="2878372" y="5198209"/>
            <a:ext cx="5765530" cy="12324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Where did these signals come from in the brain?</a:t>
            </a:r>
            <a:endParaRPr lang="en-GB" dirty="0"/>
          </a:p>
        </p:txBody>
      </p:sp>
      <p:sp>
        <p:nvSpPr>
          <p:cNvPr id="4" name="TextBox 3"/>
          <p:cNvSpPr txBox="1"/>
          <p:nvPr/>
        </p:nvSpPr>
        <p:spPr>
          <a:xfrm>
            <a:off x="628650" y="5441473"/>
            <a:ext cx="1255209" cy="923330"/>
          </a:xfrm>
          <a:prstGeom prst="rect">
            <a:avLst/>
          </a:prstGeom>
          <a:noFill/>
          <a:ln w="25400">
            <a:solidFill>
              <a:schemeClr val="accent6"/>
            </a:solidFill>
          </a:ln>
        </p:spPr>
        <p:txBody>
          <a:bodyPr wrap="square" rtlCol="0">
            <a:spAutoFit/>
          </a:bodyPr>
          <a:lstStyle/>
          <a:p>
            <a:pPr algn="ctr"/>
            <a:r>
              <a:rPr lang="en-GB" dirty="0" smtClean="0"/>
              <a:t>Collect functional data</a:t>
            </a:r>
            <a:endParaRPr lang="en-GB" dirty="0"/>
          </a:p>
        </p:txBody>
      </p:sp>
      <p:cxnSp>
        <p:nvCxnSpPr>
          <p:cNvPr id="7" name="Straight Arrow Connector 6"/>
          <p:cNvCxnSpPr>
            <a:stCxn id="4" idx="3"/>
          </p:cNvCxnSpPr>
          <p:nvPr/>
        </p:nvCxnSpPr>
        <p:spPr>
          <a:xfrm>
            <a:off x="1883859" y="5903138"/>
            <a:ext cx="994513"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21040039">
            <a:off x="6451140" y="5876558"/>
            <a:ext cx="2396498" cy="430887"/>
          </a:xfrm>
          <a:prstGeom prst="rect">
            <a:avLst/>
          </a:prstGeom>
          <a:solidFill>
            <a:srgbClr val="FF7C80"/>
          </a:solidFill>
          <a:ln w="25400">
            <a:solidFill>
              <a:srgbClr val="FF0000"/>
            </a:solidFill>
          </a:ln>
        </p:spPr>
        <p:txBody>
          <a:bodyPr wrap="square" rtlCol="0">
            <a:spAutoFit/>
          </a:bodyPr>
          <a:lstStyle/>
          <a:p>
            <a:r>
              <a:rPr lang="en-GB" sz="2200" dirty="0" smtClean="0"/>
              <a:t>INVERSE PROBLEM</a:t>
            </a:r>
            <a:endParaRPr lang="en-GB" sz="2200" dirty="0"/>
          </a:p>
        </p:txBody>
      </p:sp>
    </p:spTree>
    <p:extLst>
      <p:ext uri="{BB962C8B-B14F-4D97-AF65-F5344CB8AC3E}">
        <p14:creationId xmlns:p14="http://schemas.microsoft.com/office/powerpoint/2010/main" val="32929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extLst>
              <a:ext uri="{28A0092B-C50C-407E-A947-70E740481C1C}">
                <a14:useLocalDpi xmlns:a14="http://schemas.microsoft.com/office/drawing/2010/main" val="0"/>
              </a:ext>
            </a:extLst>
          </a:blip>
          <a:srcRect r="42252"/>
          <a:stretch>
            <a:fillRect/>
          </a:stretch>
        </p:blipFill>
        <p:spPr bwMode="auto">
          <a:xfrm>
            <a:off x="6050781" y="1063492"/>
            <a:ext cx="3093219" cy="2931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M/EEG: neural correlates</a:t>
            </a:r>
            <a:endParaRPr lang="en-GB" dirty="0"/>
          </a:p>
        </p:txBody>
      </p:sp>
      <p:sp>
        <p:nvSpPr>
          <p:cNvPr id="3" name="Content Placeholder 2"/>
          <p:cNvSpPr>
            <a:spLocks noGrp="1"/>
          </p:cNvSpPr>
          <p:nvPr>
            <p:ph idx="1"/>
          </p:nvPr>
        </p:nvSpPr>
        <p:spPr>
          <a:xfrm>
            <a:off x="412082" y="1808813"/>
            <a:ext cx="5844339" cy="4769986"/>
          </a:xfrm>
        </p:spPr>
        <p:txBody>
          <a:bodyPr>
            <a:normAutofit/>
          </a:bodyPr>
          <a:lstStyle/>
          <a:p>
            <a:pPr marL="0" indent="0">
              <a:buNone/>
            </a:pPr>
            <a:r>
              <a:rPr lang="en-GB" b="1" dirty="0" smtClean="0"/>
              <a:t>What is happening at a cellular level?</a:t>
            </a:r>
          </a:p>
          <a:p>
            <a:pPr marL="0" indent="0">
              <a:buNone/>
            </a:pPr>
            <a:endParaRPr lang="en-GB" sz="1200" b="1" dirty="0"/>
          </a:p>
          <a:p>
            <a:pPr marL="514350" indent="-514350">
              <a:buFont typeface="+mj-lt"/>
              <a:buAutoNum type="arabicPeriod"/>
            </a:pPr>
            <a:r>
              <a:rPr lang="en-GB" sz="2600" dirty="0" smtClean="0"/>
              <a:t>Action potential reaches axon terminal</a:t>
            </a:r>
          </a:p>
          <a:p>
            <a:pPr marL="514350" indent="-514350">
              <a:buFont typeface="+mj-lt"/>
              <a:buAutoNum type="arabicPeriod"/>
            </a:pPr>
            <a:r>
              <a:rPr lang="en-GB" sz="2600" dirty="0" smtClean="0"/>
              <a:t>Neurotransmitter released diffuses across synaptic cleft</a:t>
            </a:r>
          </a:p>
          <a:p>
            <a:pPr marL="514350" indent="-514350">
              <a:buFont typeface="+mj-lt"/>
              <a:buAutoNum type="arabicPeriod"/>
            </a:pPr>
            <a:r>
              <a:rPr lang="en-GB" sz="2600" dirty="0" smtClean="0"/>
              <a:t>Binds to post-synaptic receptors</a:t>
            </a:r>
          </a:p>
          <a:p>
            <a:pPr marL="514350" indent="-514350">
              <a:buFont typeface="+mj-lt"/>
              <a:buAutoNum type="arabicPeriod"/>
            </a:pPr>
            <a:r>
              <a:rPr lang="en-GB" sz="2600" dirty="0" smtClean="0"/>
              <a:t>Influx of positive (Na</a:t>
            </a:r>
            <a:r>
              <a:rPr lang="en-GB" sz="2600" baseline="30000" dirty="0" smtClean="0"/>
              <a:t>+</a:t>
            </a:r>
            <a:r>
              <a:rPr lang="en-GB" sz="2600" dirty="0" smtClean="0"/>
              <a:t>/Ca</a:t>
            </a:r>
            <a:r>
              <a:rPr lang="en-GB" sz="2600" baseline="30000" dirty="0" smtClean="0"/>
              <a:t>2+</a:t>
            </a:r>
            <a:r>
              <a:rPr lang="en-GB" sz="2600" dirty="0" smtClean="0"/>
              <a:t>) or negative (Cl</a:t>
            </a:r>
            <a:r>
              <a:rPr lang="en-GB" sz="2600" baseline="30000" dirty="0" smtClean="0"/>
              <a:t>-</a:t>
            </a:r>
            <a:r>
              <a:rPr lang="en-GB" sz="2600" dirty="0" smtClean="0"/>
              <a:t>)</a:t>
            </a:r>
          </a:p>
          <a:p>
            <a:pPr marL="514350" indent="-514350">
              <a:buFont typeface="+mj-lt"/>
              <a:buAutoNum type="arabicPeriod"/>
            </a:pPr>
            <a:r>
              <a:rPr lang="en-GB" sz="2600" dirty="0" smtClean="0"/>
              <a:t>Generates EPSP/IPSP</a:t>
            </a:r>
          </a:p>
          <a:p>
            <a:pPr marL="0" indent="0">
              <a:buNone/>
            </a:pPr>
            <a:endParaRPr lang="en-GB" sz="2600" dirty="0" smtClean="0"/>
          </a:p>
        </p:txBody>
      </p:sp>
      <p:pic>
        <p:nvPicPr>
          <p:cNvPr id="5"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5977" y="3995144"/>
            <a:ext cx="3438023" cy="279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3541281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Bayesian Inference</a:t>
            </a:r>
            <a:endParaRPr lang="en-GB" dirty="0"/>
          </a:p>
        </p:txBody>
      </p:sp>
      <p:pic>
        <p:nvPicPr>
          <p:cNvPr id="4"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563" y="1953263"/>
            <a:ext cx="2305050" cy="69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 name="Groupe 33"/>
          <p:cNvGrpSpPr>
            <a:grpSpLocks/>
          </p:cNvGrpSpPr>
          <p:nvPr/>
        </p:nvGrpSpPr>
        <p:grpSpPr bwMode="auto">
          <a:xfrm>
            <a:off x="711793" y="1606919"/>
            <a:ext cx="4154488" cy="1473200"/>
            <a:chOff x="4048126" y="1501775"/>
            <a:chExt cx="4983162" cy="2244725"/>
          </a:xfrm>
        </p:grpSpPr>
        <p:grpSp>
          <p:nvGrpSpPr>
            <p:cNvPr id="26" name="Group 58"/>
            <p:cNvGrpSpPr>
              <a:grpSpLocks/>
            </p:cNvGrpSpPr>
            <p:nvPr/>
          </p:nvGrpSpPr>
          <p:grpSpPr bwMode="auto">
            <a:xfrm>
              <a:off x="4048126" y="1501775"/>
              <a:ext cx="4940301" cy="2016125"/>
              <a:chOff x="2575" y="1111"/>
              <a:chExt cx="3112" cy="1270"/>
            </a:xfrm>
          </p:grpSpPr>
          <p:graphicFrame>
            <p:nvGraphicFramePr>
              <p:cNvPr id="28" name="Object 31"/>
              <p:cNvGraphicFramePr>
                <a:graphicFrameLocks noChangeAspect="1"/>
              </p:cNvGraphicFramePr>
              <p:nvPr/>
            </p:nvGraphicFramePr>
            <p:xfrm>
              <a:off x="2575" y="1111"/>
              <a:ext cx="1171" cy="1270"/>
            </p:xfrm>
            <a:graphic>
              <a:graphicData uri="http://schemas.openxmlformats.org/presentationml/2006/ole">
                <mc:AlternateContent xmlns:mc="http://schemas.openxmlformats.org/markup-compatibility/2006">
                  <mc:Choice xmlns:v="urn:schemas-microsoft-com:vml" Requires="v">
                    <p:oleObj spid="_x0000_s5143" name="Image Photo Editor" r:id="rId5" imgW="5485714" imgH="5952381" progId="">
                      <p:embed/>
                    </p:oleObj>
                  </mc:Choice>
                  <mc:Fallback>
                    <p:oleObj name="Image Photo Editor" r:id="rId5" imgW="5485714" imgH="595238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5" y="1111"/>
                            <a:ext cx="1171" cy="1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29" name="Group 36"/>
              <p:cNvGrpSpPr>
                <a:grpSpLocks/>
              </p:cNvGrpSpPr>
              <p:nvPr/>
            </p:nvGrpSpPr>
            <p:grpSpPr bwMode="auto">
              <a:xfrm>
                <a:off x="4517" y="1111"/>
                <a:ext cx="1170" cy="1270"/>
                <a:chOff x="2302" y="482"/>
                <a:chExt cx="1170" cy="1270"/>
              </a:xfrm>
            </p:grpSpPr>
            <p:graphicFrame>
              <p:nvGraphicFramePr>
                <p:cNvPr id="32" name="Object 32"/>
                <p:cNvGraphicFramePr>
                  <a:graphicFrameLocks noChangeAspect="1"/>
                </p:cNvGraphicFramePr>
                <p:nvPr/>
              </p:nvGraphicFramePr>
              <p:xfrm>
                <a:off x="2302" y="482"/>
                <a:ext cx="1170" cy="1270"/>
              </p:xfrm>
              <a:graphic>
                <a:graphicData uri="http://schemas.openxmlformats.org/presentationml/2006/ole">
                  <mc:AlternateContent xmlns:mc="http://schemas.openxmlformats.org/markup-compatibility/2006">
                    <mc:Choice xmlns:v="urn:schemas-microsoft-com:vml" Requires="v">
                      <p:oleObj spid="_x0000_s5144" name="Image Photo Editor" r:id="rId7" imgW="5485714" imgH="5952381" progId="">
                        <p:embed/>
                      </p:oleObj>
                    </mc:Choice>
                    <mc:Fallback>
                      <p:oleObj name="Image Photo Editor" r:id="rId7" imgW="5485714" imgH="595238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2" y="482"/>
                              <a:ext cx="1170" cy="1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33" name="Group 38"/>
                <p:cNvGrpSpPr>
                  <a:grpSpLocks/>
                </p:cNvGrpSpPr>
                <p:nvPr/>
              </p:nvGrpSpPr>
              <p:grpSpPr bwMode="auto">
                <a:xfrm>
                  <a:off x="2542" y="733"/>
                  <a:ext cx="708" cy="384"/>
                  <a:chOff x="1680" y="2306"/>
                  <a:chExt cx="708" cy="384"/>
                </a:xfrm>
              </p:grpSpPr>
              <p:sp>
                <p:nvSpPr>
                  <p:cNvPr id="34" name="Oval 39"/>
                  <p:cNvSpPr>
                    <a:spLocks noChangeArrowheads="1"/>
                  </p:cNvSpPr>
                  <p:nvPr/>
                </p:nvSpPr>
                <p:spPr bwMode="auto">
                  <a:xfrm>
                    <a:off x="2244" y="2483"/>
                    <a:ext cx="144" cy="144"/>
                  </a:xfrm>
                  <a:prstGeom prst="ellipse">
                    <a:avLst/>
                  </a:prstGeom>
                  <a:solidFill>
                    <a:srgbClr val="FFFF00"/>
                  </a:solidFill>
                  <a:ln w="9525">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sp>
                <p:nvSpPr>
                  <p:cNvPr id="35" name="Oval 40"/>
                  <p:cNvSpPr>
                    <a:spLocks noChangeArrowheads="1"/>
                  </p:cNvSpPr>
                  <p:nvPr/>
                </p:nvSpPr>
                <p:spPr bwMode="auto">
                  <a:xfrm>
                    <a:off x="1680" y="2450"/>
                    <a:ext cx="96" cy="96"/>
                  </a:xfrm>
                  <a:prstGeom prst="ellipse">
                    <a:avLst/>
                  </a:prstGeom>
                  <a:solidFill>
                    <a:srgbClr val="CC0000"/>
                  </a:solidFill>
                  <a:ln w="9525">
                    <a:solidFill>
                      <a:srgbClr val="CC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sp>
                <p:nvSpPr>
                  <p:cNvPr id="36" name="Oval 41"/>
                  <p:cNvSpPr>
                    <a:spLocks noChangeArrowheads="1"/>
                  </p:cNvSpPr>
                  <p:nvPr/>
                </p:nvSpPr>
                <p:spPr bwMode="auto">
                  <a:xfrm>
                    <a:off x="2064" y="2306"/>
                    <a:ext cx="96" cy="96"/>
                  </a:xfrm>
                  <a:prstGeom prst="ellipse">
                    <a:avLst/>
                  </a:prstGeom>
                  <a:solidFill>
                    <a:srgbClr val="FF9900"/>
                  </a:solidFill>
                  <a:ln w="9525">
                    <a:solidFill>
                      <a:srgbClr val="FF99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sp>
                <p:nvSpPr>
                  <p:cNvPr id="37" name="Oval 42"/>
                  <p:cNvSpPr>
                    <a:spLocks noChangeArrowheads="1"/>
                  </p:cNvSpPr>
                  <p:nvPr/>
                </p:nvSpPr>
                <p:spPr bwMode="auto">
                  <a:xfrm>
                    <a:off x="1968" y="2594"/>
                    <a:ext cx="96" cy="96"/>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grpSp>
          </p:grpSp>
          <p:cxnSp>
            <p:nvCxnSpPr>
              <p:cNvPr id="30" name="AutoShape 48"/>
              <p:cNvCxnSpPr>
                <a:cxnSpLocks noChangeShapeType="1"/>
              </p:cNvCxnSpPr>
              <p:nvPr/>
            </p:nvCxnSpPr>
            <p:spPr bwMode="auto">
              <a:xfrm rot="10800000" flipV="1">
                <a:off x="3788" y="1730"/>
                <a:ext cx="732" cy="2"/>
              </a:xfrm>
              <a:prstGeom prst="curvedConnector3">
                <a:avLst>
                  <a:gd name="adj1" fmla="val 50000"/>
                </a:avLst>
              </a:prstGeom>
              <a:noFill/>
              <a:ln w="76200">
                <a:solidFill>
                  <a:srgbClr val="99CC00"/>
                </a:solidFill>
                <a:round/>
                <a:headEnd type="triangle" w="med" len="med"/>
                <a:tailEnd/>
              </a:ln>
              <a:effectLst>
                <a:outerShdw dist="107763" dir="2700000" algn="ctr" rotWithShape="0">
                  <a:schemeClr val="bg2"/>
                </a:outerShdw>
              </a:effectLst>
            </p:spPr>
          </p:cxnSp>
          <p:sp>
            <p:nvSpPr>
              <p:cNvPr id="31" name="Rectangle 50"/>
              <p:cNvSpPr>
                <a:spLocks noChangeArrowheads="1"/>
              </p:cNvSpPr>
              <p:nvPr/>
            </p:nvSpPr>
            <p:spPr bwMode="auto">
              <a:xfrm>
                <a:off x="3854" y="1815"/>
                <a:ext cx="523"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i="1"/>
                  <a:t>Inverse</a:t>
                </a:r>
              </a:p>
              <a:p>
                <a:pPr algn="ctr" eaLnBrk="1" hangingPunct="1"/>
                <a:r>
                  <a:rPr lang="en-GB" altLang="en-US" sz="1400" i="1"/>
                  <a:t>problem</a:t>
                </a:r>
                <a:endParaRPr lang="en-US" altLang="en-US" sz="1400" i="1"/>
              </a:p>
            </p:txBody>
          </p:sp>
        </p:grpSp>
        <p:sp>
          <p:nvSpPr>
            <p:cNvPr id="27" name="Rectangle 60"/>
            <p:cNvSpPr>
              <a:spLocks noChangeArrowheads="1"/>
            </p:cNvSpPr>
            <p:nvPr/>
          </p:nvSpPr>
          <p:spPr bwMode="auto">
            <a:xfrm>
              <a:off x="4054475" y="1520825"/>
              <a:ext cx="4976813" cy="2225675"/>
            </a:xfrm>
            <a:prstGeom prst="rect">
              <a:avLst/>
            </a:prstGeom>
            <a:noFill/>
            <a:ln w="28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grpSp>
      <p:sp>
        <p:nvSpPr>
          <p:cNvPr id="38" name="Text Box 37"/>
          <p:cNvSpPr txBox="1">
            <a:spLocks noChangeArrowheads="1"/>
          </p:cNvSpPr>
          <p:nvPr/>
        </p:nvSpPr>
        <p:spPr bwMode="auto">
          <a:xfrm>
            <a:off x="7510455" y="2871599"/>
            <a:ext cx="15440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smtClean="0">
                <a:solidFill>
                  <a:schemeClr val="tx2"/>
                </a:solidFill>
                <a:cs typeface="Arial" panose="020B0604020202020204" pitchFamily="34" charset="0"/>
              </a:rPr>
              <a:t>POSTERIOR</a:t>
            </a:r>
            <a:endParaRPr lang="en-US" altLang="en-US" dirty="0">
              <a:solidFill>
                <a:schemeClr val="tx2"/>
              </a:solidFill>
              <a:cs typeface="Arial" panose="020B0604020202020204" pitchFamily="34" charset="0"/>
            </a:endParaRPr>
          </a:p>
        </p:txBody>
      </p:sp>
      <p:sp>
        <p:nvSpPr>
          <p:cNvPr id="24" name="TextBox 23"/>
          <p:cNvSpPr txBox="1"/>
          <p:nvPr/>
        </p:nvSpPr>
        <p:spPr>
          <a:xfrm>
            <a:off x="573446" y="3515946"/>
            <a:ext cx="7411065" cy="1015663"/>
          </a:xfrm>
          <a:prstGeom prst="rect">
            <a:avLst/>
          </a:prstGeom>
          <a:noFill/>
        </p:spPr>
        <p:txBody>
          <a:bodyPr wrap="square" rtlCol="0">
            <a:spAutoFit/>
          </a:bodyPr>
          <a:lstStyle/>
          <a:p>
            <a:r>
              <a:rPr lang="en-GB" sz="2000" b="1" dirty="0" smtClean="0"/>
              <a:t>POSTERIOR</a:t>
            </a:r>
            <a:r>
              <a:rPr lang="en-GB" sz="2000" dirty="0" smtClean="0"/>
              <a:t> = probability of a given state (source) given the functional data recorded</a:t>
            </a:r>
          </a:p>
          <a:p>
            <a:endParaRPr lang="en-GB" sz="2000" dirty="0"/>
          </a:p>
        </p:txBody>
      </p:sp>
      <p:grpSp>
        <p:nvGrpSpPr>
          <p:cNvPr id="39" name="Group 40"/>
          <p:cNvGrpSpPr>
            <a:grpSpLocks/>
          </p:cNvGrpSpPr>
          <p:nvPr/>
        </p:nvGrpSpPr>
        <p:grpSpPr bwMode="auto">
          <a:xfrm>
            <a:off x="694608" y="4815222"/>
            <a:ext cx="7273925" cy="1379538"/>
            <a:chOff x="589" y="2976"/>
            <a:chExt cx="4582" cy="869"/>
          </a:xfrm>
        </p:grpSpPr>
        <p:pic>
          <p:nvPicPr>
            <p:cNvPr id="4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 y="2976"/>
              <a:ext cx="4582" cy="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 Box 37"/>
            <p:cNvSpPr txBox="1">
              <a:spLocks noChangeArrowheads="1"/>
            </p:cNvSpPr>
            <p:nvPr/>
          </p:nvSpPr>
          <p:spPr bwMode="auto">
            <a:xfrm>
              <a:off x="884" y="3612"/>
              <a:ext cx="97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smtClean="0">
                  <a:solidFill>
                    <a:srgbClr val="FF3300"/>
                  </a:solidFill>
                  <a:cs typeface="Arial" panose="020B0604020202020204" pitchFamily="34" charset="0"/>
                </a:rPr>
                <a:t>POSTERIOR</a:t>
              </a:r>
              <a:endParaRPr lang="en-US" altLang="en-US" dirty="0">
                <a:solidFill>
                  <a:srgbClr val="FF3300"/>
                </a:solidFill>
                <a:cs typeface="Arial" panose="020B0604020202020204" pitchFamily="34" charset="0"/>
              </a:endParaRPr>
            </a:p>
          </p:txBody>
        </p:sp>
      </p:grpSp>
      <p:sp>
        <p:nvSpPr>
          <p:cNvPr id="42" name="Flowchart: Connector 41"/>
          <p:cNvSpPr/>
          <p:nvPr/>
        </p:nvSpPr>
        <p:spPr>
          <a:xfrm>
            <a:off x="5829708" y="4184583"/>
            <a:ext cx="2154803" cy="1877411"/>
          </a:xfrm>
          <a:prstGeom prst="flowChartConnector">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 Box 35"/>
          <p:cNvSpPr txBox="1">
            <a:spLocks noChangeArrowheads="1"/>
          </p:cNvSpPr>
          <p:nvPr/>
        </p:nvSpPr>
        <p:spPr bwMode="auto">
          <a:xfrm>
            <a:off x="4207694" y="4489010"/>
            <a:ext cx="1569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smtClean="0">
                <a:solidFill>
                  <a:srgbClr val="FF3300"/>
                </a:solidFill>
                <a:cs typeface="Arial" panose="020B0604020202020204" pitchFamily="34" charset="0"/>
              </a:rPr>
              <a:t>LIKELIHOOD</a:t>
            </a:r>
            <a:endParaRPr lang="en-US" altLang="en-US" dirty="0">
              <a:solidFill>
                <a:srgbClr val="FF3300"/>
              </a:solidFill>
              <a:cs typeface="Arial" panose="020B0604020202020204" pitchFamily="34" charset="0"/>
            </a:endParaRPr>
          </a:p>
        </p:txBody>
      </p:sp>
      <p:sp>
        <p:nvSpPr>
          <p:cNvPr id="44" name="Text Box 38"/>
          <p:cNvSpPr txBox="1">
            <a:spLocks noChangeArrowheads="1"/>
          </p:cNvSpPr>
          <p:nvPr/>
        </p:nvSpPr>
        <p:spPr bwMode="auto">
          <a:xfrm>
            <a:off x="4656983" y="6081883"/>
            <a:ext cx="22407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smtClean="0">
                <a:solidFill>
                  <a:srgbClr val="006699"/>
                </a:solidFill>
                <a:cs typeface="Arial" panose="020B0604020202020204" pitchFamily="34" charset="0"/>
              </a:rPr>
              <a:t>MODEL EVIDENCE</a:t>
            </a:r>
            <a:endParaRPr lang="en-US" altLang="en-US" dirty="0">
              <a:solidFill>
                <a:srgbClr val="006699"/>
              </a:solidFill>
              <a:cs typeface="Arial" panose="020B0604020202020204" pitchFamily="34" charset="0"/>
            </a:endParaRPr>
          </a:p>
        </p:txBody>
      </p:sp>
      <p:sp>
        <p:nvSpPr>
          <p:cNvPr id="45" name="Text Box 36"/>
          <p:cNvSpPr txBox="1">
            <a:spLocks noChangeArrowheads="1"/>
          </p:cNvSpPr>
          <p:nvPr/>
        </p:nvSpPr>
        <p:spPr bwMode="auto">
          <a:xfrm>
            <a:off x="6472805" y="4548006"/>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smtClean="0">
                <a:solidFill>
                  <a:srgbClr val="FF3300"/>
                </a:solidFill>
                <a:cs typeface="Arial" panose="020B0604020202020204" pitchFamily="34" charset="0"/>
              </a:rPr>
              <a:t>PRIOR</a:t>
            </a:r>
            <a:endParaRPr lang="en-US" altLang="en-US" dirty="0">
              <a:solidFill>
                <a:srgbClr val="FF3300"/>
              </a:solidFill>
              <a:cs typeface="Arial" panose="020B0604020202020204" pitchFamily="34" charset="0"/>
            </a:endParaRPr>
          </a:p>
        </p:txBody>
      </p:sp>
      <p:cxnSp>
        <p:nvCxnSpPr>
          <p:cNvPr id="46" name="Straight Arrow Connector 45"/>
          <p:cNvCxnSpPr/>
          <p:nvPr/>
        </p:nvCxnSpPr>
        <p:spPr>
          <a:xfrm>
            <a:off x="6648732" y="1606919"/>
            <a:ext cx="0" cy="36663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5935399" y="2565434"/>
            <a:ext cx="8991" cy="3258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7300453" y="1549480"/>
            <a:ext cx="348936" cy="36663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389563" y="1211185"/>
            <a:ext cx="1656159" cy="369332"/>
          </a:xfrm>
          <a:prstGeom prst="rect">
            <a:avLst/>
          </a:prstGeom>
          <a:noFill/>
        </p:spPr>
        <p:txBody>
          <a:bodyPr wrap="none" rtlCol="0">
            <a:spAutoFit/>
          </a:bodyPr>
          <a:lstStyle/>
          <a:p>
            <a:r>
              <a:rPr lang="en-GB" dirty="0" smtClean="0">
                <a:solidFill>
                  <a:schemeClr val="accent2"/>
                </a:solidFill>
              </a:rPr>
              <a:t>OBSERVED data</a:t>
            </a:r>
            <a:endParaRPr lang="en-GB" dirty="0">
              <a:solidFill>
                <a:schemeClr val="accent2"/>
              </a:solidFill>
            </a:endParaRPr>
          </a:p>
        </p:txBody>
      </p:sp>
      <p:sp>
        <p:nvSpPr>
          <p:cNvPr id="50" name="TextBox 49"/>
          <p:cNvSpPr txBox="1"/>
          <p:nvPr/>
        </p:nvSpPr>
        <p:spPr>
          <a:xfrm>
            <a:off x="7300453" y="1180718"/>
            <a:ext cx="780983" cy="369332"/>
          </a:xfrm>
          <a:prstGeom prst="rect">
            <a:avLst/>
          </a:prstGeom>
          <a:noFill/>
        </p:spPr>
        <p:txBody>
          <a:bodyPr wrap="none" rtlCol="0">
            <a:spAutoFit/>
          </a:bodyPr>
          <a:lstStyle/>
          <a:p>
            <a:r>
              <a:rPr lang="en-GB" dirty="0" smtClean="0">
                <a:solidFill>
                  <a:schemeClr val="accent2"/>
                </a:solidFill>
              </a:rPr>
              <a:t>model</a:t>
            </a:r>
            <a:endParaRPr lang="en-GB" dirty="0">
              <a:solidFill>
                <a:schemeClr val="accent2"/>
              </a:solidFill>
            </a:endParaRPr>
          </a:p>
        </p:txBody>
      </p:sp>
      <p:sp>
        <p:nvSpPr>
          <p:cNvPr id="51" name="TextBox 50"/>
          <p:cNvSpPr txBox="1"/>
          <p:nvPr/>
        </p:nvSpPr>
        <p:spPr>
          <a:xfrm>
            <a:off x="5507571" y="2812296"/>
            <a:ext cx="873637" cy="369332"/>
          </a:xfrm>
          <a:prstGeom prst="rect">
            <a:avLst/>
          </a:prstGeom>
          <a:noFill/>
        </p:spPr>
        <p:txBody>
          <a:bodyPr wrap="none" rtlCol="0">
            <a:spAutoFit/>
          </a:bodyPr>
          <a:lstStyle/>
          <a:p>
            <a:r>
              <a:rPr lang="en-GB" dirty="0" smtClean="0">
                <a:solidFill>
                  <a:schemeClr val="accent2"/>
                </a:solidFill>
              </a:rPr>
              <a:t>current</a:t>
            </a:r>
            <a:endParaRPr lang="en-GB" dirty="0">
              <a:solidFill>
                <a:schemeClr val="accent6"/>
              </a:solidFill>
            </a:endParaRPr>
          </a:p>
        </p:txBody>
      </p:sp>
    </p:spTree>
    <p:extLst>
      <p:ext uri="{BB962C8B-B14F-4D97-AF65-F5344CB8AC3E}">
        <p14:creationId xmlns:p14="http://schemas.microsoft.com/office/powerpoint/2010/main" val="262032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1"/>
      <p:bldP spid="44" grpId="0"/>
      <p:bldP spid="4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Bayesian Inference: Summary</a:t>
            </a:r>
            <a:endParaRPr lang="en-GB" dirty="0"/>
          </a:p>
        </p:txBody>
      </p:sp>
      <p:graphicFrame>
        <p:nvGraphicFramePr>
          <p:cNvPr id="7" name="Object 31"/>
          <p:cNvGraphicFramePr>
            <a:graphicFrameLocks noChangeAspect="1"/>
          </p:cNvGraphicFramePr>
          <p:nvPr>
            <p:extLst>
              <p:ext uri="{D42A27DB-BD31-4B8C-83A1-F6EECF244321}">
                <p14:modId xmlns:p14="http://schemas.microsoft.com/office/powerpoint/2010/main" val="1097518043"/>
              </p:ext>
            </p:extLst>
          </p:nvPr>
        </p:nvGraphicFramePr>
        <p:xfrm>
          <a:off x="895337" y="4651562"/>
          <a:ext cx="1174011" cy="1002317"/>
        </p:xfrm>
        <a:graphic>
          <a:graphicData uri="http://schemas.openxmlformats.org/presentationml/2006/ole">
            <mc:AlternateContent xmlns:mc="http://schemas.openxmlformats.org/markup-compatibility/2006">
              <mc:Choice xmlns:v="urn:schemas-microsoft-com:vml" Requires="v">
                <p:oleObj spid="_x0000_s6171" name="Image Photo Editor" r:id="rId3" imgW="5485714" imgH="5952381" progId="">
                  <p:embed/>
                </p:oleObj>
              </mc:Choice>
              <mc:Fallback>
                <p:oleObj name="Image Photo Editor" r:id="rId3" imgW="5485714" imgH="595238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37" y="4651562"/>
                        <a:ext cx="1174011" cy="1002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8" name="Group 36"/>
          <p:cNvGrpSpPr>
            <a:grpSpLocks/>
          </p:cNvGrpSpPr>
          <p:nvPr/>
        </p:nvGrpSpPr>
        <p:grpSpPr bwMode="auto">
          <a:xfrm>
            <a:off x="656474" y="2063969"/>
            <a:ext cx="1548504" cy="1323171"/>
            <a:chOff x="2302" y="482"/>
            <a:chExt cx="1170" cy="1270"/>
          </a:xfrm>
        </p:grpSpPr>
        <p:graphicFrame>
          <p:nvGraphicFramePr>
            <p:cNvPr id="11" name="Object 32"/>
            <p:cNvGraphicFramePr>
              <a:graphicFrameLocks noChangeAspect="1"/>
            </p:cNvGraphicFramePr>
            <p:nvPr/>
          </p:nvGraphicFramePr>
          <p:xfrm>
            <a:off x="2302" y="482"/>
            <a:ext cx="1170" cy="1270"/>
          </p:xfrm>
          <a:graphic>
            <a:graphicData uri="http://schemas.openxmlformats.org/presentationml/2006/ole">
              <mc:AlternateContent xmlns:mc="http://schemas.openxmlformats.org/markup-compatibility/2006">
                <mc:Choice xmlns:v="urn:schemas-microsoft-com:vml" Requires="v">
                  <p:oleObj spid="_x0000_s6172" name="Image Photo Editor" r:id="rId5" imgW="5485714" imgH="5952381" progId="">
                    <p:embed/>
                  </p:oleObj>
                </mc:Choice>
                <mc:Fallback>
                  <p:oleObj name="Image Photo Editor" r:id="rId5" imgW="5485714" imgH="595238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2" y="482"/>
                          <a:ext cx="1170" cy="1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12" name="Group 38"/>
            <p:cNvGrpSpPr>
              <a:grpSpLocks/>
            </p:cNvGrpSpPr>
            <p:nvPr/>
          </p:nvGrpSpPr>
          <p:grpSpPr bwMode="auto">
            <a:xfrm>
              <a:off x="2542" y="733"/>
              <a:ext cx="708" cy="384"/>
              <a:chOff x="1680" y="2306"/>
              <a:chExt cx="708" cy="384"/>
            </a:xfrm>
          </p:grpSpPr>
          <p:sp>
            <p:nvSpPr>
              <p:cNvPr id="13" name="Oval 39"/>
              <p:cNvSpPr>
                <a:spLocks noChangeArrowheads="1"/>
              </p:cNvSpPr>
              <p:nvPr/>
            </p:nvSpPr>
            <p:spPr bwMode="auto">
              <a:xfrm>
                <a:off x="2244" y="2483"/>
                <a:ext cx="144" cy="144"/>
              </a:xfrm>
              <a:prstGeom prst="ellipse">
                <a:avLst/>
              </a:prstGeom>
              <a:solidFill>
                <a:srgbClr val="FFFF00"/>
              </a:solidFill>
              <a:ln w="9525">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sp>
            <p:nvSpPr>
              <p:cNvPr id="14" name="Oval 40"/>
              <p:cNvSpPr>
                <a:spLocks noChangeArrowheads="1"/>
              </p:cNvSpPr>
              <p:nvPr/>
            </p:nvSpPr>
            <p:spPr bwMode="auto">
              <a:xfrm>
                <a:off x="1680" y="2450"/>
                <a:ext cx="96" cy="96"/>
              </a:xfrm>
              <a:prstGeom prst="ellipse">
                <a:avLst/>
              </a:prstGeom>
              <a:solidFill>
                <a:srgbClr val="CC0000"/>
              </a:solidFill>
              <a:ln w="9525">
                <a:solidFill>
                  <a:srgbClr val="CC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sp>
            <p:nvSpPr>
              <p:cNvPr id="15" name="Oval 41"/>
              <p:cNvSpPr>
                <a:spLocks noChangeArrowheads="1"/>
              </p:cNvSpPr>
              <p:nvPr/>
            </p:nvSpPr>
            <p:spPr bwMode="auto">
              <a:xfrm>
                <a:off x="2064" y="2306"/>
                <a:ext cx="96" cy="96"/>
              </a:xfrm>
              <a:prstGeom prst="ellipse">
                <a:avLst/>
              </a:prstGeom>
              <a:solidFill>
                <a:srgbClr val="FF9900"/>
              </a:solidFill>
              <a:ln w="9525">
                <a:solidFill>
                  <a:srgbClr val="FF99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sp>
            <p:nvSpPr>
              <p:cNvPr id="16" name="Oval 42"/>
              <p:cNvSpPr>
                <a:spLocks noChangeArrowheads="1"/>
              </p:cNvSpPr>
              <p:nvPr/>
            </p:nvSpPr>
            <p:spPr bwMode="auto">
              <a:xfrm>
                <a:off x="1968" y="2594"/>
                <a:ext cx="96" cy="96"/>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a:p>
            </p:txBody>
          </p:sp>
        </p:grpSp>
      </p:grpSp>
      <p:sp>
        <p:nvSpPr>
          <p:cNvPr id="17" name="TextBox 16"/>
          <p:cNvSpPr txBox="1"/>
          <p:nvPr/>
        </p:nvSpPr>
        <p:spPr>
          <a:xfrm>
            <a:off x="542727" y="5748845"/>
            <a:ext cx="1767022" cy="369332"/>
          </a:xfrm>
          <a:prstGeom prst="rect">
            <a:avLst/>
          </a:prstGeom>
          <a:noFill/>
        </p:spPr>
        <p:txBody>
          <a:bodyPr wrap="none" rtlCol="0">
            <a:spAutoFit/>
          </a:bodyPr>
          <a:lstStyle/>
          <a:p>
            <a:r>
              <a:rPr lang="en-GB" dirty="0" smtClean="0"/>
              <a:t>PREDICTED DATA</a:t>
            </a:r>
            <a:endParaRPr lang="en-GB" dirty="0"/>
          </a:p>
        </p:txBody>
      </p:sp>
      <p:sp>
        <p:nvSpPr>
          <p:cNvPr id="18" name="TextBox 17"/>
          <p:cNvSpPr txBox="1"/>
          <p:nvPr/>
        </p:nvSpPr>
        <p:spPr>
          <a:xfrm>
            <a:off x="3590819" y="5306846"/>
            <a:ext cx="1722651" cy="369332"/>
          </a:xfrm>
          <a:prstGeom prst="rect">
            <a:avLst/>
          </a:prstGeom>
          <a:noFill/>
        </p:spPr>
        <p:txBody>
          <a:bodyPr wrap="none" rtlCol="0">
            <a:spAutoFit/>
          </a:bodyPr>
          <a:lstStyle/>
          <a:p>
            <a:r>
              <a:rPr lang="en-GB" dirty="0" smtClean="0"/>
              <a:t>OBSERVED DATA</a:t>
            </a:r>
            <a:endParaRPr lang="en-GB" dirty="0"/>
          </a:p>
        </p:txBody>
      </p:sp>
      <p:graphicFrame>
        <p:nvGraphicFramePr>
          <p:cNvPr id="19" name="Object 31"/>
          <p:cNvGraphicFramePr>
            <a:graphicFrameLocks noChangeAspect="1"/>
          </p:cNvGraphicFramePr>
          <p:nvPr>
            <p:extLst>
              <p:ext uri="{D42A27DB-BD31-4B8C-83A1-F6EECF244321}">
                <p14:modId xmlns:p14="http://schemas.microsoft.com/office/powerpoint/2010/main" val="591569414"/>
              </p:ext>
            </p:extLst>
          </p:nvPr>
        </p:nvGraphicFramePr>
        <p:xfrm>
          <a:off x="3677232" y="3956856"/>
          <a:ext cx="1549827" cy="1323171"/>
        </p:xfrm>
        <a:graphic>
          <a:graphicData uri="http://schemas.openxmlformats.org/presentationml/2006/ole">
            <mc:AlternateContent xmlns:mc="http://schemas.openxmlformats.org/markup-compatibility/2006">
              <mc:Choice xmlns:v="urn:schemas-microsoft-com:vml" Requires="v">
                <p:oleObj spid="_x0000_s6173" name="Image Photo Editor" r:id="rId7" imgW="5485714" imgH="5952381" progId="">
                  <p:embed/>
                </p:oleObj>
              </mc:Choice>
              <mc:Fallback>
                <p:oleObj name="Image Photo Editor" r:id="rId7" imgW="5485714" imgH="595238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232" y="3956856"/>
                        <a:ext cx="1549827" cy="1323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2768572" y="4394432"/>
            <a:ext cx="420564" cy="369332"/>
          </a:xfrm>
          <a:prstGeom prst="rect">
            <a:avLst/>
          </a:prstGeom>
          <a:noFill/>
        </p:spPr>
        <p:txBody>
          <a:bodyPr wrap="none" rtlCol="0">
            <a:spAutoFit/>
          </a:bodyPr>
          <a:lstStyle/>
          <a:p>
            <a:r>
              <a:rPr lang="en-GB" dirty="0" smtClean="0"/>
              <a:t>VS</a:t>
            </a:r>
            <a:endParaRPr lang="en-GB" dirty="0"/>
          </a:p>
        </p:txBody>
      </p:sp>
      <p:sp>
        <p:nvSpPr>
          <p:cNvPr id="22" name="Rectangle 21"/>
          <p:cNvSpPr/>
          <p:nvPr/>
        </p:nvSpPr>
        <p:spPr>
          <a:xfrm>
            <a:off x="3590819" y="2027824"/>
            <a:ext cx="1285875" cy="69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PRIOR</a:t>
            </a:r>
            <a:endParaRPr lang="en-GB" sz="2400" dirty="0"/>
          </a:p>
        </p:txBody>
      </p:sp>
      <p:cxnSp>
        <p:nvCxnSpPr>
          <p:cNvPr id="26" name="Straight Arrow Connector 25"/>
          <p:cNvCxnSpPr/>
          <p:nvPr/>
        </p:nvCxnSpPr>
        <p:spPr>
          <a:xfrm>
            <a:off x="1545871" y="3295500"/>
            <a:ext cx="0" cy="12835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15866" y="2575526"/>
            <a:ext cx="1861366" cy="13545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1"/>
            <a:endCxn id="13" idx="7"/>
          </p:cNvCxnSpPr>
          <p:nvPr/>
        </p:nvCxnSpPr>
        <p:spPr>
          <a:xfrm flipH="1">
            <a:off x="1883248" y="2375487"/>
            <a:ext cx="1707571" cy="1563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897068" y="3031991"/>
            <a:ext cx="292068" cy="369332"/>
          </a:xfrm>
          <a:prstGeom prst="rect">
            <a:avLst/>
          </a:prstGeom>
          <a:noFill/>
        </p:spPr>
        <p:txBody>
          <a:bodyPr wrap="none" rtlCol="0">
            <a:spAutoFit/>
          </a:bodyPr>
          <a:lstStyle/>
          <a:p>
            <a:r>
              <a:rPr lang="en-GB" dirty="0" smtClean="0"/>
              <a:t>?</a:t>
            </a:r>
            <a:endParaRPr lang="en-GB" dirty="0"/>
          </a:p>
        </p:txBody>
      </p:sp>
      <p:cxnSp>
        <p:nvCxnSpPr>
          <p:cNvPr id="35" name="Straight Arrow Connector 34"/>
          <p:cNvCxnSpPr/>
          <p:nvPr/>
        </p:nvCxnSpPr>
        <p:spPr>
          <a:xfrm>
            <a:off x="5429405" y="4763764"/>
            <a:ext cx="73342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19018" y="6140571"/>
            <a:ext cx="3193695" cy="646331"/>
          </a:xfrm>
          <a:prstGeom prst="rect">
            <a:avLst/>
          </a:prstGeom>
          <a:noFill/>
        </p:spPr>
        <p:txBody>
          <a:bodyPr wrap="none" rtlCol="0">
            <a:spAutoFit/>
          </a:bodyPr>
          <a:lstStyle/>
          <a:p>
            <a:pPr marL="285750" indent="-285750">
              <a:buFontTx/>
              <a:buChar char="-"/>
            </a:pPr>
            <a:r>
              <a:rPr lang="en-GB" dirty="0" smtClean="0"/>
              <a:t>Using anatomical/spatial info</a:t>
            </a:r>
          </a:p>
          <a:p>
            <a:pPr marL="285750" indent="-285750">
              <a:buFontTx/>
              <a:buChar char="-"/>
            </a:pPr>
            <a:r>
              <a:rPr lang="en-GB" dirty="0" smtClean="0"/>
              <a:t>General</a:t>
            </a:r>
            <a:endParaRPr lang="en-GB" dirty="0"/>
          </a:p>
        </p:txBody>
      </p:sp>
      <p:sp>
        <p:nvSpPr>
          <p:cNvPr id="37" name="TextBox 36"/>
          <p:cNvSpPr txBox="1"/>
          <p:nvPr/>
        </p:nvSpPr>
        <p:spPr>
          <a:xfrm>
            <a:off x="4976660" y="2043232"/>
            <a:ext cx="3211648" cy="646331"/>
          </a:xfrm>
          <a:prstGeom prst="rect">
            <a:avLst/>
          </a:prstGeom>
          <a:noFill/>
        </p:spPr>
        <p:txBody>
          <a:bodyPr wrap="none" rtlCol="0">
            <a:spAutoFit/>
          </a:bodyPr>
          <a:lstStyle/>
          <a:p>
            <a:pPr marL="285750" indent="-285750">
              <a:buFontTx/>
              <a:buChar char="-"/>
            </a:pPr>
            <a:r>
              <a:rPr lang="en-GB" dirty="0" smtClean="0"/>
              <a:t>Selective</a:t>
            </a:r>
          </a:p>
          <a:p>
            <a:pPr marL="285750" indent="-285750">
              <a:buFontTx/>
              <a:buChar char="-"/>
            </a:pPr>
            <a:r>
              <a:rPr lang="en-GB" dirty="0" smtClean="0"/>
              <a:t>Based on specific hypotheses</a:t>
            </a:r>
          </a:p>
        </p:txBody>
      </p:sp>
      <p:sp>
        <p:nvSpPr>
          <p:cNvPr id="39" name="TextBox 38"/>
          <p:cNvSpPr txBox="1"/>
          <p:nvPr/>
        </p:nvSpPr>
        <p:spPr>
          <a:xfrm>
            <a:off x="5429405" y="3074874"/>
            <a:ext cx="3000375" cy="923330"/>
          </a:xfrm>
          <a:prstGeom prst="rect">
            <a:avLst/>
          </a:prstGeom>
          <a:solidFill>
            <a:schemeClr val="accent2">
              <a:alpha val="53000"/>
            </a:schemeClr>
          </a:solidFill>
          <a:ln w="25400">
            <a:solidFill>
              <a:schemeClr val="accent2"/>
            </a:solidFill>
          </a:ln>
        </p:spPr>
        <p:txBody>
          <a:bodyPr wrap="square" rtlCol="0">
            <a:spAutoFit/>
          </a:bodyPr>
          <a:lstStyle/>
          <a:p>
            <a:r>
              <a:rPr lang="en-GB" dirty="0" smtClean="0"/>
              <a:t>Bayesian inference estimates weights of PRIOR info </a:t>
            </a:r>
            <a:r>
              <a:rPr lang="en-GB" dirty="0" err="1" smtClean="0"/>
              <a:t>wrt</a:t>
            </a:r>
            <a:r>
              <a:rPr lang="en-GB" dirty="0" smtClean="0"/>
              <a:t> to observed data</a:t>
            </a:r>
            <a:endParaRPr lang="en-GB" dirty="0"/>
          </a:p>
        </p:txBody>
      </p:sp>
      <p:sp>
        <p:nvSpPr>
          <p:cNvPr id="40" name="TextBox 39"/>
          <p:cNvSpPr txBox="1"/>
          <p:nvPr/>
        </p:nvSpPr>
        <p:spPr>
          <a:xfrm>
            <a:off x="6517624" y="4618441"/>
            <a:ext cx="1997726" cy="369332"/>
          </a:xfrm>
          <a:prstGeom prst="rect">
            <a:avLst/>
          </a:prstGeom>
          <a:noFill/>
        </p:spPr>
        <p:txBody>
          <a:bodyPr wrap="none" rtlCol="0">
            <a:spAutoFit/>
          </a:bodyPr>
          <a:lstStyle/>
          <a:p>
            <a:r>
              <a:rPr lang="en-GB" dirty="0" smtClean="0"/>
              <a:t>INVERSE SOLUTION</a:t>
            </a:r>
            <a:endParaRPr lang="en-GB" dirty="0"/>
          </a:p>
        </p:txBody>
      </p:sp>
      <p:sp>
        <p:nvSpPr>
          <p:cNvPr id="41" name="Oval 40"/>
          <p:cNvSpPr/>
          <p:nvPr/>
        </p:nvSpPr>
        <p:spPr>
          <a:xfrm>
            <a:off x="6365176" y="4394432"/>
            <a:ext cx="2247900" cy="777643"/>
          </a:xfrm>
          <a:prstGeom prst="ellipse">
            <a:avLst/>
          </a:prstGeom>
          <a:solidFill>
            <a:schemeClr val="accent6">
              <a:alpha val="59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40758" y="3736594"/>
            <a:ext cx="1531060" cy="523220"/>
          </a:xfrm>
          <a:prstGeom prst="rect">
            <a:avLst/>
          </a:prstGeom>
          <a:noFill/>
        </p:spPr>
        <p:txBody>
          <a:bodyPr wrap="none" rtlCol="0">
            <a:spAutoFit/>
          </a:bodyPr>
          <a:lstStyle/>
          <a:p>
            <a:r>
              <a:rPr lang="en-GB" sz="1400" dirty="0" smtClean="0"/>
              <a:t>FORWARD MODEL</a:t>
            </a:r>
          </a:p>
          <a:p>
            <a:pPr algn="ctr"/>
            <a:r>
              <a:rPr lang="en-GB" sz="1400" dirty="0" smtClean="0"/>
              <a:t>(likelihood)</a:t>
            </a:r>
            <a:endParaRPr lang="en-GB" sz="1400" dirty="0"/>
          </a:p>
        </p:txBody>
      </p:sp>
      <p:sp>
        <p:nvSpPr>
          <p:cNvPr id="44" name="TextBox 43"/>
          <p:cNvSpPr txBox="1"/>
          <p:nvPr/>
        </p:nvSpPr>
        <p:spPr>
          <a:xfrm>
            <a:off x="6929592" y="5197723"/>
            <a:ext cx="1181477" cy="369332"/>
          </a:xfrm>
          <a:prstGeom prst="rect">
            <a:avLst/>
          </a:prstGeom>
          <a:noFill/>
        </p:spPr>
        <p:txBody>
          <a:bodyPr wrap="none" rtlCol="0">
            <a:spAutoFit/>
          </a:bodyPr>
          <a:lstStyle/>
          <a:p>
            <a:r>
              <a:rPr lang="en-GB" dirty="0" smtClean="0"/>
              <a:t>(posterior)</a:t>
            </a:r>
            <a:endParaRPr lang="en-GB" dirty="0"/>
          </a:p>
        </p:txBody>
      </p:sp>
    </p:spTree>
    <p:extLst>
      <p:ext uri="{BB962C8B-B14F-4D97-AF65-F5344CB8AC3E}">
        <p14:creationId xmlns:p14="http://schemas.microsoft.com/office/powerpoint/2010/main" val="7089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Head models / skull anisotropy</a:t>
            </a:r>
            <a:endParaRPr lang="en-US" b="1" dirty="0"/>
          </a:p>
        </p:txBody>
      </p:sp>
      <p:sp>
        <p:nvSpPr>
          <p:cNvPr id="3" name="Content Placeholder 2"/>
          <p:cNvSpPr>
            <a:spLocks noGrp="1"/>
          </p:cNvSpPr>
          <p:nvPr>
            <p:ph idx="1"/>
          </p:nvPr>
        </p:nvSpPr>
        <p:spPr>
          <a:xfrm>
            <a:off x="641350" y="1520825"/>
            <a:ext cx="7886700" cy="4351338"/>
          </a:xfrm>
        </p:spPr>
        <p:txBody>
          <a:bodyPr>
            <a:normAutofit/>
          </a:bodyPr>
          <a:lstStyle/>
          <a:p>
            <a:r>
              <a:rPr lang="en-US" sz="2800" dirty="0" smtClean="0"/>
              <a:t>Skull is </a:t>
            </a:r>
            <a:r>
              <a:rPr lang="en-US" sz="2800" dirty="0" err="1" smtClean="0"/>
              <a:t>anisotropically</a:t>
            </a:r>
            <a:r>
              <a:rPr lang="en-US" sz="2800" dirty="0" smtClean="0"/>
              <a:t> conductive, i.e., does not conduct current equally in all directions</a:t>
            </a:r>
          </a:p>
          <a:p>
            <a:r>
              <a:rPr lang="en-US" sz="2800" dirty="0" smtClean="0"/>
              <a:t>Skull anisotropy distorts EEG, but hardly affects MEG</a:t>
            </a:r>
          </a:p>
          <a:p>
            <a:r>
              <a:rPr lang="en-US" sz="2800" dirty="0" smtClean="0"/>
              <a:t>Head (forward) model more important for EEG than MEG</a:t>
            </a:r>
            <a:endParaRPr 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130" y="4340692"/>
            <a:ext cx="5280270" cy="22506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0" y="6596390"/>
            <a:ext cx="2153154" cy="261610"/>
          </a:xfrm>
          <a:prstGeom prst="rect">
            <a:avLst/>
          </a:prstGeom>
          <a:noFill/>
        </p:spPr>
        <p:txBody>
          <a:bodyPr wrap="none" rtlCol="0">
            <a:spAutoFit/>
          </a:bodyPr>
          <a:lstStyle/>
          <a:p>
            <a:r>
              <a:rPr lang="en-US" sz="1100" dirty="0" smtClean="0"/>
              <a:t>Wolters et al., </a:t>
            </a:r>
            <a:r>
              <a:rPr lang="en-US" sz="1100" dirty="0" err="1" smtClean="0"/>
              <a:t>NeuroImage</a:t>
            </a:r>
            <a:r>
              <a:rPr lang="en-US" sz="1100" dirty="0" smtClean="0"/>
              <a:t>, 2006</a:t>
            </a:r>
            <a:endParaRPr lang="en-US" sz="1100" dirty="0"/>
          </a:p>
        </p:txBody>
      </p:sp>
    </p:spTree>
    <p:extLst>
      <p:ext uri="{BB962C8B-B14F-4D97-AF65-F5344CB8AC3E}">
        <p14:creationId xmlns:p14="http://schemas.microsoft.com/office/powerpoint/2010/main" val="3164749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EEG vs. MEG – Which should I use?</a:t>
            </a:r>
            <a:endParaRPr lang="en-US" b="1" dirty="0"/>
          </a:p>
        </p:txBody>
      </p:sp>
      <p:sp>
        <p:nvSpPr>
          <p:cNvPr id="6" name="Text Placeholder 5"/>
          <p:cNvSpPr>
            <a:spLocks noGrp="1"/>
          </p:cNvSpPr>
          <p:nvPr>
            <p:ph type="body" idx="1"/>
          </p:nvPr>
        </p:nvSpPr>
        <p:spPr/>
        <p:txBody>
          <a:bodyPr/>
          <a:lstStyle/>
          <a:p>
            <a:pPr algn="ctr"/>
            <a:r>
              <a:rPr lang="en-US" u="sng" dirty="0" smtClean="0"/>
              <a:t>EEG</a:t>
            </a:r>
            <a:endParaRPr lang="en-US" u="sng" dirty="0"/>
          </a:p>
        </p:txBody>
      </p:sp>
      <p:sp>
        <p:nvSpPr>
          <p:cNvPr id="7" name="Content Placeholder 6"/>
          <p:cNvSpPr>
            <a:spLocks noGrp="1"/>
          </p:cNvSpPr>
          <p:nvPr>
            <p:ph sz="half" idx="2"/>
          </p:nvPr>
        </p:nvSpPr>
        <p:spPr/>
        <p:txBody>
          <a:bodyPr>
            <a:noAutofit/>
          </a:bodyPr>
          <a:lstStyle/>
          <a:p>
            <a:pPr>
              <a:lnSpc>
                <a:spcPct val="80000"/>
              </a:lnSpc>
            </a:pPr>
            <a:r>
              <a:rPr lang="en-US" sz="1900" dirty="0"/>
              <a:t>High temporal resolution (ms)</a:t>
            </a:r>
          </a:p>
          <a:p>
            <a:pPr>
              <a:lnSpc>
                <a:spcPct val="80000"/>
              </a:lnSpc>
            </a:pPr>
            <a:r>
              <a:rPr lang="en-US" sz="1900" dirty="0"/>
              <a:t>Poor spatial resolution</a:t>
            </a:r>
          </a:p>
          <a:p>
            <a:pPr>
              <a:lnSpc>
                <a:spcPct val="80000"/>
              </a:lnSpc>
            </a:pPr>
            <a:r>
              <a:rPr lang="en-US" sz="1900" dirty="0"/>
              <a:t>Picks up tangential and radial </a:t>
            </a:r>
            <a:r>
              <a:rPr lang="en-US" sz="1900" dirty="0" smtClean="0"/>
              <a:t>sources</a:t>
            </a:r>
            <a:endParaRPr lang="en-US" sz="1900" dirty="0"/>
          </a:p>
          <a:p>
            <a:pPr>
              <a:lnSpc>
                <a:spcPct val="80000"/>
              </a:lnSpc>
            </a:pPr>
            <a:r>
              <a:rPr lang="en-US" sz="1900" dirty="0"/>
              <a:t>Picks up superficial and deep sources</a:t>
            </a:r>
          </a:p>
          <a:p>
            <a:pPr>
              <a:lnSpc>
                <a:spcPct val="80000"/>
              </a:lnSpc>
            </a:pPr>
            <a:r>
              <a:rPr lang="en-US" sz="1900" dirty="0"/>
              <a:t>Relatively inexpensive to set up and maintain</a:t>
            </a:r>
          </a:p>
          <a:p>
            <a:pPr>
              <a:lnSpc>
                <a:spcPct val="80000"/>
              </a:lnSpc>
            </a:pPr>
            <a:r>
              <a:rPr lang="en-US" sz="1900" dirty="0"/>
              <a:t>Mobile, less sensitive to movement artifacts</a:t>
            </a:r>
          </a:p>
          <a:p>
            <a:pPr>
              <a:lnSpc>
                <a:spcPct val="80000"/>
              </a:lnSpc>
            </a:pPr>
            <a:r>
              <a:rPr lang="en-US" sz="1900" dirty="0"/>
              <a:t>Less sensitive to environmental noise</a:t>
            </a:r>
          </a:p>
          <a:p>
            <a:pPr>
              <a:lnSpc>
                <a:spcPct val="80000"/>
              </a:lnSpc>
            </a:pPr>
            <a:r>
              <a:rPr lang="en-US" sz="1900" dirty="0"/>
              <a:t>Requires conductive gel, mild scalp abrasion</a:t>
            </a:r>
          </a:p>
          <a:p>
            <a:pPr>
              <a:lnSpc>
                <a:spcPct val="80000"/>
              </a:lnSpc>
            </a:pPr>
            <a:r>
              <a:rPr lang="en-US" sz="1900" dirty="0" smtClean="0"/>
              <a:t>Sensitive to forward model (skull anisotropy)</a:t>
            </a:r>
            <a:endParaRPr lang="en-US" sz="1900" dirty="0"/>
          </a:p>
        </p:txBody>
      </p:sp>
      <p:sp>
        <p:nvSpPr>
          <p:cNvPr id="8" name="Text Placeholder 7"/>
          <p:cNvSpPr>
            <a:spLocks noGrp="1"/>
          </p:cNvSpPr>
          <p:nvPr>
            <p:ph type="body" sz="quarter" idx="3"/>
          </p:nvPr>
        </p:nvSpPr>
        <p:spPr>
          <a:xfrm>
            <a:off x="4629150" y="1521143"/>
            <a:ext cx="3887391" cy="823912"/>
          </a:xfrm>
        </p:spPr>
        <p:txBody>
          <a:bodyPr/>
          <a:lstStyle/>
          <a:p>
            <a:pPr algn="ctr"/>
            <a:r>
              <a:rPr lang="en-US" u="sng" dirty="0" smtClean="0"/>
              <a:t>MEG</a:t>
            </a:r>
            <a:endParaRPr lang="en-US" u="sng" dirty="0"/>
          </a:p>
        </p:txBody>
      </p:sp>
      <p:sp>
        <p:nvSpPr>
          <p:cNvPr id="9" name="Content Placeholder 8"/>
          <p:cNvSpPr>
            <a:spLocks noGrp="1"/>
          </p:cNvSpPr>
          <p:nvPr>
            <p:ph sz="quarter" idx="4"/>
          </p:nvPr>
        </p:nvSpPr>
        <p:spPr/>
        <p:txBody>
          <a:bodyPr>
            <a:noAutofit/>
          </a:bodyPr>
          <a:lstStyle/>
          <a:p>
            <a:pPr>
              <a:lnSpc>
                <a:spcPct val="80000"/>
              </a:lnSpc>
            </a:pPr>
            <a:r>
              <a:rPr lang="en-US" sz="1900" dirty="0" smtClean="0"/>
              <a:t>High temporal resolution (ms)</a:t>
            </a:r>
          </a:p>
          <a:p>
            <a:pPr>
              <a:lnSpc>
                <a:spcPct val="80000"/>
              </a:lnSpc>
            </a:pPr>
            <a:r>
              <a:rPr lang="en-US" sz="1900" dirty="0" smtClean="0"/>
              <a:t>Better spatial resolution</a:t>
            </a:r>
          </a:p>
          <a:p>
            <a:pPr>
              <a:lnSpc>
                <a:spcPct val="80000"/>
              </a:lnSpc>
            </a:pPr>
            <a:r>
              <a:rPr lang="en-US" sz="1900" dirty="0" smtClean="0"/>
              <a:t>Picks up mainly tangential sources</a:t>
            </a:r>
          </a:p>
          <a:p>
            <a:pPr>
              <a:lnSpc>
                <a:spcPct val="80000"/>
              </a:lnSpc>
            </a:pPr>
            <a:endParaRPr lang="en-US" sz="1900" dirty="0" smtClean="0"/>
          </a:p>
          <a:p>
            <a:pPr>
              <a:lnSpc>
                <a:spcPct val="80000"/>
              </a:lnSpc>
            </a:pPr>
            <a:r>
              <a:rPr lang="en-US" sz="1900" dirty="0" smtClean="0"/>
              <a:t>More sensitive to superficial sources</a:t>
            </a:r>
          </a:p>
          <a:p>
            <a:pPr>
              <a:lnSpc>
                <a:spcPct val="80000"/>
              </a:lnSpc>
            </a:pPr>
            <a:r>
              <a:rPr lang="en-US" sz="1900" dirty="0" smtClean="0"/>
              <a:t>Requires expensive equipment, higher maintenance costs</a:t>
            </a:r>
          </a:p>
          <a:p>
            <a:pPr>
              <a:lnSpc>
                <a:spcPct val="80000"/>
              </a:lnSpc>
            </a:pPr>
            <a:r>
              <a:rPr lang="en-US" sz="1900" dirty="0" smtClean="0"/>
              <a:t>Requires magnetically shielded environment</a:t>
            </a:r>
          </a:p>
          <a:p>
            <a:pPr>
              <a:lnSpc>
                <a:spcPct val="80000"/>
              </a:lnSpc>
            </a:pPr>
            <a:r>
              <a:rPr lang="en-US" sz="1900" dirty="0" smtClean="0"/>
              <a:t>Very sensitive to environmental noise</a:t>
            </a:r>
          </a:p>
          <a:p>
            <a:pPr>
              <a:lnSpc>
                <a:spcPct val="80000"/>
              </a:lnSpc>
            </a:pPr>
            <a:r>
              <a:rPr lang="en-US" sz="1900" dirty="0" smtClean="0"/>
              <a:t>No conductive gel or abrasion needed</a:t>
            </a:r>
          </a:p>
          <a:p>
            <a:pPr>
              <a:lnSpc>
                <a:spcPct val="80000"/>
              </a:lnSpc>
            </a:pPr>
            <a:r>
              <a:rPr lang="en-US" sz="1900" dirty="0" smtClean="0"/>
              <a:t>Less sensitive to forward model (skull anisotropy)</a:t>
            </a:r>
            <a:endParaRPr lang="en-US" sz="1900" dirty="0"/>
          </a:p>
        </p:txBody>
      </p:sp>
    </p:spTree>
    <p:extLst>
      <p:ext uri="{BB962C8B-B14F-4D97-AF65-F5344CB8AC3E}">
        <p14:creationId xmlns:p14="http://schemas.microsoft.com/office/powerpoint/2010/main" val="1940687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6405"/>
            <a:ext cx="7772400" cy="2387600"/>
          </a:xfrm>
        </p:spPr>
        <p:txBody>
          <a:bodyPr>
            <a:normAutofit/>
          </a:bodyPr>
          <a:lstStyle/>
          <a:p>
            <a:r>
              <a:rPr lang="en-GB" sz="3500" dirty="0" smtClean="0"/>
              <a:t>Thanks to Gareth Barnes for all his help!</a:t>
            </a:r>
            <a:r>
              <a:rPr lang="en-GB" sz="4000" dirty="0" smtClean="0"/>
              <a:t/>
            </a:r>
            <a:br>
              <a:rPr lang="en-GB" sz="4000" dirty="0" smtClean="0"/>
            </a:br>
            <a:r>
              <a:rPr lang="en-GB" sz="4000" dirty="0"/>
              <a:t/>
            </a:r>
            <a:br>
              <a:rPr lang="en-GB" sz="4000" dirty="0"/>
            </a:br>
            <a:r>
              <a:rPr lang="en-GB" sz="4000" dirty="0" smtClean="0">
                <a:sym typeface="Wingdings" panose="05000000000000000000" pitchFamily="2" charset="2"/>
              </a:rPr>
              <a:t></a:t>
            </a:r>
            <a:endParaRPr lang="en-GB" sz="4000" dirty="0"/>
          </a:p>
        </p:txBody>
      </p:sp>
      <p:sp>
        <p:nvSpPr>
          <p:cNvPr id="4" name="Subtitle 3"/>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38218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533137" y="2474901"/>
            <a:ext cx="6452098" cy="3813349"/>
          </a:xfrm>
          <a:prstGeom prst="rect">
            <a:avLst/>
          </a:prstGeom>
        </p:spPr>
      </p:pic>
      <p:sp>
        <p:nvSpPr>
          <p:cNvPr id="2" name="Title 1"/>
          <p:cNvSpPr>
            <a:spLocks noGrp="1"/>
          </p:cNvSpPr>
          <p:nvPr>
            <p:ph type="title"/>
          </p:nvPr>
        </p:nvSpPr>
        <p:spPr/>
        <p:txBody>
          <a:bodyPr/>
          <a:lstStyle/>
          <a:p>
            <a:r>
              <a:rPr lang="en-GB" dirty="0" smtClean="0"/>
              <a:t>M/EEG: neural correlates</a:t>
            </a:r>
            <a:endParaRPr lang="en-GB" dirty="0"/>
          </a:p>
        </p:txBody>
      </p:sp>
      <p:sp>
        <p:nvSpPr>
          <p:cNvPr id="3" name="Content Placeholder 2"/>
          <p:cNvSpPr>
            <a:spLocks noGrp="1"/>
          </p:cNvSpPr>
          <p:nvPr>
            <p:ph idx="1"/>
          </p:nvPr>
        </p:nvSpPr>
        <p:spPr>
          <a:xfrm>
            <a:off x="149772" y="1951105"/>
            <a:ext cx="3547242" cy="878805"/>
          </a:xfrm>
          <a:ln w="25400">
            <a:solidFill>
              <a:schemeClr val="accent2"/>
            </a:solidFill>
          </a:ln>
        </p:spPr>
        <p:txBody>
          <a:bodyPr>
            <a:normAutofit fontScale="92500"/>
          </a:bodyPr>
          <a:lstStyle/>
          <a:p>
            <a:pPr marL="0" indent="0">
              <a:buNone/>
            </a:pPr>
            <a:r>
              <a:rPr lang="en-GB" sz="2400" dirty="0"/>
              <a:t>I</a:t>
            </a:r>
            <a:r>
              <a:rPr lang="en-GB" sz="2400" dirty="0" smtClean="0"/>
              <a:t>nflux of +</a:t>
            </a:r>
            <a:r>
              <a:rPr lang="en-GB" sz="2400" dirty="0" err="1" smtClean="0"/>
              <a:t>ve</a:t>
            </a:r>
            <a:r>
              <a:rPr lang="en-GB" sz="2400" dirty="0" smtClean="0"/>
              <a:t> ions (EPSP)</a:t>
            </a:r>
          </a:p>
          <a:p>
            <a:pPr marL="0" indent="0">
              <a:buNone/>
            </a:pPr>
            <a:r>
              <a:rPr lang="en-GB" sz="2400" dirty="0" smtClean="0"/>
              <a:t>Extracellular charge: </a:t>
            </a:r>
            <a:r>
              <a:rPr lang="en-GB" sz="2400" dirty="0" smtClean="0">
                <a:solidFill>
                  <a:schemeClr val="accent2"/>
                </a:solidFill>
              </a:rPr>
              <a:t>negative</a:t>
            </a:r>
            <a:endParaRPr lang="en-GB" sz="2400" dirty="0">
              <a:solidFill>
                <a:schemeClr val="accent2"/>
              </a:solidFill>
            </a:endParaRPr>
          </a:p>
        </p:txBody>
      </p:sp>
      <p:sp>
        <p:nvSpPr>
          <p:cNvPr id="10" name="Content Placeholder 2"/>
          <p:cNvSpPr txBox="1">
            <a:spLocks/>
          </p:cNvSpPr>
          <p:nvPr/>
        </p:nvSpPr>
        <p:spPr>
          <a:xfrm>
            <a:off x="5621063" y="5708072"/>
            <a:ext cx="3239158" cy="763673"/>
          </a:xfrm>
          <a:prstGeom prst="rect">
            <a:avLst/>
          </a:prstGeom>
          <a:ln w="25400">
            <a:solidFill>
              <a:schemeClr val="accent2"/>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Ions flow out of neuron</a:t>
            </a:r>
          </a:p>
          <a:p>
            <a:pPr marL="0" indent="0">
              <a:buFont typeface="Arial" panose="020B0604020202020204" pitchFamily="34" charset="0"/>
              <a:buNone/>
            </a:pPr>
            <a:r>
              <a:rPr lang="en-GB" sz="2400" dirty="0" smtClean="0"/>
              <a:t>Extracellular charge: </a:t>
            </a:r>
            <a:r>
              <a:rPr lang="en-GB" sz="2400" dirty="0" smtClean="0">
                <a:solidFill>
                  <a:schemeClr val="accent2"/>
                </a:solidFill>
              </a:rPr>
              <a:t>positive</a:t>
            </a:r>
            <a:endParaRPr lang="en-GB" sz="2400" dirty="0">
              <a:solidFill>
                <a:schemeClr val="accent2"/>
              </a:solidFill>
            </a:endParaRPr>
          </a:p>
        </p:txBody>
      </p:sp>
      <p:cxnSp>
        <p:nvCxnSpPr>
          <p:cNvPr id="12" name="Straight Arrow Connector 11"/>
          <p:cNvCxnSpPr/>
          <p:nvPr/>
        </p:nvCxnSpPr>
        <p:spPr>
          <a:xfrm>
            <a:off x="4903076" y="5423338"/>
            <a:ext cx="717331" cy="38625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97014" y="2680138"/>
            <a:ext cx="1206062" cy="646386"/>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76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997" y="2469334"/>
            <a:ext cx="6468378" cy="3829584"/>
          </a:xfrm>
          <a:prstGeom prst="rect">
            <a:avLst/>
          </a:prstGeom>
        </p:spPr>
      </p:pic>
      <p:sp>
        <p:nvSpPr>
          <p:cNvPr id="2" name="Title 1"/>
          <p:cNvSpPr>
            <a:spLocks noGrp="1"/>
          </p:cNvSpPr>
          <p:nvPr>
            <p:ph type="title"/>
          </p:nvPr>
        </p:nvSpPr>
        <p:spPr/>
        <p:txBody>
          <a:bodyPr/>
          <a:lstStyle/>
          <a:p>
            <a:r>
              <a:rPr lang="en-GB" dirty="0" smtClean="0"/>
              <a:t>M/EEG: neural correlates</a:t>
            </a:r>
            <a:endParaRPr lang="en-GB" dirty="0"/>
          </a:p>
        </p:txBody>
      </p:sp>
      <p:sp>
        <p:nvSpPr>
          <p:cNvPr id="3" name="Content Placeholder 2"/>
          <p:cNvSpPr>
            <a:spLocks noGrp="1"/>
          </p:cNvSpPr>
          <p:nvPr>
            <p:ph idx="1"/>
          </p:nvPr>
        </p:nvSpPr>
        <p:spPr>
          <a:xfrm>
            <a:off x="149772" y="1951105"/>
            <a:ext cx="3547242" cy="878805"/>
          </a:xfrm>
          <a:ln w="25400">
            <a:solidFill>
              <a:schemeClr val="accent2"/>
            </a:solidFill>
          </a:ln>
        </p:spPr>
        <p:txBody>
          <a:bodyPr>
            <a:normAutofit fontScale="92500"/>
          </a:bodyPr>
          <a:lstStyle/>
          <a:p>
            <a:pPr marL="0" indent="0">
              <a:buNone/>
            </a:pPr>
            <a:r>
              <a:rPr lang="en-GB" sz="2400" dirty="0"/>
              <a:t>I</a:t>
            </a:r>
            <a:r>
              <a:rPr lang="en-GB" sz="2400" dirty="0" smtClean="0"/>
              <a:t>nflux of +</a:t>
            </a:r>
            <a:r>
              <a:rPr lang="en-GB" sz="2400" dirty="0" err="1" smtClean="0"/>
              <a:t>ve</a:t>
            </a:r>
            <a:r>
              <a:rPr lang="en-GB" sz="2400" dirty="0" smtClean="0"/>
              <a:t> ions (EPSP)</a:t>
            </a:r>
          </a:p>
          <a:p>
            <a:pPr marL="0" indent="0">
              <a:buNone/>
            </a:pPr>
            <a:r>
              <a:rPr lang="en-GB" sz="2400" dirty="0" smtClean="0"/>
              <a:t>Extracellular charge: </a:t>
            </a:r>
            <a:r>
              <a:rPr lang="en-GB" sz="2400" dirty="0" smtClean="0">
                <a:solidFill>
                  <a:schemeClr val="accent2"/>
                </a:solidFill>
              </a:rPr>
              <a:t>negative</a:t>
            </a:r>
            <a:endParaRPr lang="en-GB" sz="2400" dirty="0">
              <a:solidFill>
                <a:schemeClr val="accent2"/>
              </a:solidFill>
            </a:endParaRPr>
          </a:p>
        </p:txBody>
      </p:sp>
      <p:sp>
        <p:nvSpPr>
          <p:cNvPr id="10" name="Content Placeholder 2"/>
          <p:cNvSpPr txBox="1">
            <a:spLocks/>
          </p:cNvSpPr>
          <p:nvPr/>
        </p:nvSpPr>
        <p:spPr>
          <a:xfrm>
            <a:off x="5621063" y="5708072"/>
            <a:ext cx="3239158" cy="763673"/>
          </a:xfrm>
          <a:prstGeom prst="rect">
            <a:avLst/>
          </a:prstGeom>
          <a:ln w="25400">
            <a:solidFill>
              <a:schemeClr val="accent2"/>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Ions flow out of neuron</a:t>
            </a:r>
          </a:p>
          <a:p>
            <a:pPr marL="0" indent="0">
              <a:buFont typeface="Arial" panose="020B0604020202020204" pitchFamily="34" charset="0"/>
              <a:buNone/>
            </a:pPr>
            <a:r>
              <a:rPr lang="en-GB" sz="2400" dirty="0" smtClean="0"/>
              <a:t>Extracellular charge: </a:t>
            </a:r>
            <a:r>
              <a:rPr lang="en-GB" sz="2400" dirty="0" smtClean="0">
                <a:solidFill>
                  <a:schemeClr val="accent2"/>
                </a:solidFill>
              </a:rPr>
              <a:t>positive</a:t>
            </a:r>
            <a:endParaRPr lang="en-GB" sz="2400" dirty="0">
              <a:solidFill>
                <a:schemeClr val="accent2"/>
              </a:solidFill>
            </a:endParaRPr>
          </a:p>
        </p:txBody>
      </p:sp>
      <p:cxnSp>
        <p:nvCxnSpPr>
          <p:cNvPr id="12" name="Straight Arrow Connector 11"/>
          <p:cNvCxnSpPr/>
          <p:nvPr/>
        </p:nvCxnSpPr>
        <p:spPr>
          <a:xfrm>
            <a:off x="4903076" y="5423338"/>
            <a:ext cx="717331" cy="38625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97014" y="2680138"/>
            <a:ext cx="1206062" cy="646386"/>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72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M/EEG: neural correlates</a:t>
            </a:r>
          </a:p>
        </p:txBody>
      </p:sp>
      <p:pic>
        <p:nvPicPr>
          <p:cNvPr id="5" name="Picture 4"/>
          <p:cNvPicPr>
            <a:picLocks noChangeAspect="1"/>
          </p:cNvPicPr>
          <p:nvPr/>
        </p:nvPicPr>
        <p:blipFill rotWithShape="1">
          <a:blip r:embed="rId3">
            <a:lum contrast="40000"/>
          </a:blip>
          <a:srcRect b="1219"/>
          <a:stretch/>
        </p:blipFill>
        <p:spPr>
          <a:xfrm>
            <a:off x="628650" y="1690689"/>
            <a:ext cx="4953583" cy="4703623"/>
          </a:xfrm>
          <a:prstGeom prst="rect">
            <a:avLst/>
          </a:prstGeom>
        </p:spPr>
      </p:pic>
      <p:sp>
        <p:nvSpPr>
          <p:cNvPr id="6" name="TextBox 5"/>
          <p:cNvSpPr txBox="1"/>
          <p:nvPr/>
        </p:nvSpPr>
        <p:spPr>
          <a:xfrm>
            <a:off x="5809592" y="1619466"/>
            <a:ext cx="3141349"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MEG = magnetic field from </a:t>
            </a:r>
            <a:r>
              <a:rPr lang="en-GB" sz="2000" b="1" dirty="0" smtClean="0"/>
              <a:t>intracellular currents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EEG = electrical potential difference (V) between 2 electrodes on the scalp from </a:t>
            </a:r>
            <a:r>
              <a:rPr lang="en-GB" sz="2000" u="sng" dirty="0" smtClean="0"/>
              <a:t>volume conduction</a:t>
            </a:r>
            <a:r>
              <a:rPr lang="en-GB" sz="2000" dirty="0" smtClean="0"/>
              <a:t> of </a:t>
            </a:r>
            <a:r>
              <a:rPr lang="en-GB" sz="2000" b="1" dirty="0" smtClean="0"/>
              <a:t>extracellular currents</a:t>
            </a:r>
          </a:p>
          <a:p>
            <a:pPr marL="285750" indent="-285750">
              <a:buFont typeface="Arial" panose="020B0604020202020204" pitchFamily="34" charset="0"/>
              <a:buChar char="•"/>
            </a:pPr>
            <a:endParaRPr lang="en-GB" sz="2000" b="1" dirty="0"/>
          </a:p>
        </p:txBody>
      </p:sp>
      <p:sp>
        <p:nvSpPr>
          <p:cNvPr id="7" name="TextBox 6"/>
          <p:cNvSpPr txBox="1"/>
          <p:nvPr/>
        </p:nvSpPr>
        <p:spPr>
          <a:xfrm>
            <a:off x="5809592" y="4899923"/>
            <a:ext cx="3141349" cy="923330"/>
          </a:xfrm>
          <a:prstGeom prst="rect">
            <a:avLst/>
          </a:prstGeom>
          <a:noFill/>
          <a:ln w="25400">
            <a:solidFill>
              <a:schemeClr val="accent2"/>
            </a:solidFill>
          </a:ln>
        </p:spPr>
        <p:txBody>
          <a:bodyPr wrap="square" rtlCol="0">
            <a:spAutoFit/>
          </a:bodyPr>
          <a:lstStyle/>
          <a:p>
            <a:pPr algn="ctr"/>
            <a:r>
              <a:rPr lang="en-GB" b="1" dirty="0"/>
              <a:t>Same underlying neuronal phenomenon – but M/EEG measure different </a:t>
            </a:r>
            <a:r>
              <a:rPr lang="en-GB" b="1" dirty="0" smtClean="0"/>
              <a:t>aspects of it.</a:t>
            </a:r>
            <a:endParaRPr lang="en-GB" b="1" dirty="0"/>
          </a:p>
        </p:txBody>
      </p:sp>
    </p:spTree>
    <p:extLst>
      <p:ext uri="{BB962C8B-B14F-4D97-AF65-F5344CB8AC3E}">
        <p14:creationId xmlns:p14="http://schemas.microsoft.com/office/powerpoint/2010/main" val="1164103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EEG: neural correlates</a:t>
            </a:r>
            <a:endParaRPr lang="en-GB" dirty="0"/>
          </a:p>
        </p:txBody>
      </p:sp>
      <p:pic>
        <p:nvPicPr>
          <p:cNvPr id="7" name="Picture 6"/>
          <p:cNvPicPr>
            <a:picLocks noChangeAspect="1"/>
          </p:cNvPicPr>
          <p:nvPr/>
        </p:nvPicPr>
        <p:blipFill rotWithShape="1">
          <a:blip r:embed="rId2"/>
          <a:srcRect l="53772" t="15789" r="27193" b="52772"/>
          <a:stretch/>
        </p:blipFill>
        <p:spPr>
          <a:xfrm>
            <a:off x="2390275" y="1562351"/>
            <a:ext cx="4668252" cy="4818843"/>
          </a:xfrm>
          <a:prstGeom prst="rect">
            <a:avLst/>
          </a:prstGeom>
        </p:spPr>
      </p:pic>
      <p:cxnSp>
        <p:nvCxnSpPr>
          <p:cNvPr id="9" name="Straight Connector 8"/>
          <p:cNvCxnSpPr/>
          <p:nvPr/>
        </p:nvCxnSpPr>
        <p:spPr>
          <a:xfrm>
            <a:off x="2390275" y="3327400"/>
            <a:ext cx="527050" cy="33655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17325" y="3670300"/>
            <a:ext cx="69850" cy="191016"/>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17325" y="3663950"/>
            <a:ext cx="1905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0913" y="2887914"/>
            <a:ext cx="2197100" cy="923330"/>
          </a:xfrm>
          <a:prstGeom prst="rect">
            <a:avLst/>
          </a:prstGeom>
          <a:noFill/>
        </p:spPr>
        <p:txBody>
          <a:bodyPr wrap="square" rtlCol="0">
            <a:spAutoFit/>
          </a:bodyPr>
          <a:lstStyle/>
          <a:p>
            <a:r>
              <a:rPr lang="en-GB" b="1" dirty="0" smtClean="0">
                <a:solidFill>
                  <a:schemeClr val="accent6"/>
                </a:solidFill>
              </a:rPr>
              <a:t>Excitatory</a:t>
            </a:r>
            <a:r>
              <a:rPr lang="en-GB" dirty="0" smtClean="0">
                <a:solidFill>
                  <a:schemeClr val="accent6"/>
                </a:solidFill>
              </a:rPr>
              <a:t> synapse on apical dendrites (EPSP)</a:t>
            </a:r>
            <a:endParaRPr lang="en-GB" dirty="0">
              <a:solidFill>
                <a:schemeClr val="accent6"/>
              </a:solidFill>
            </a:endParaRPr>
          </a:p>
        </p:txBody>
      </p:sp>
      <p:cxnSp>
        <p:nvCxnSpPr>
          <p:cNvPr id="18" name="Straight Arrow Connector 17"/>
          <p:cNvCxnSpPr/>
          <p:nvPr/>
        </p:nvCxnSpPr>
        <p:spPr>
          <a:xfrm>
            <a:off x="3012575" y="4121150"/>
            <a:ext cx="0" cy="117951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46900" y="5435600"/>
            <a:ext cx="2197100" cy="646331"/>
          </a:xfrm>
          <a:prstGeom prst="rect">
            <a:avLst/>
          </a:prstGeom>
          <a:noFill/>
        </p:spPr>
        <p:txBody>
          <a:bodyPr wrap="square" rtlCol="0">
            <a:spAutoFit/>
          </a:bodyPr>
          <a:lstStyle/>
          <a:p>
            <a:r>
              <a:rPr lang="en-GB" b="1" dirty="0" smtClean="0">
                <a:solidFill>
                  <a:schemeClr val="accent6"/>
                </a:solidFill>
              </a:rPr>
              <a:t>Excitatory</a:t>
            </a:r>
            <a:r>
              <a:rPr lang="en-GB" dirty="0" smtClean="0">
                <a:solidFill>
                  <a:schemeClr val="accent6"/>
                </a:solidFill>
              </a:rPr>
              <a:t> synapse near soma (EPSP)</a:t>
            </a:r>
            <a:endParaRPr lang="en-GB" dirty="0">
              <a:solidFill>
                <a:schemeClr val="accent6"/>
              </a:solidFill>
            </a:endParaRPr>
          </a:p>
        </p:txBody>
      </p:sp>
      <p:cxnSp>
        <p:nvCxnSpPr>
          <p:cNvPr id="21" name="Straight Connector 20"/>
          <p:cNvCxnSpPr/>
          <p:nvPr/>
        </p:nvCxnSpPr>
        <p:spPr>
          <a:xfrm flipH="1" flipV="1">
            <a:off x="6472362" y="5465623"/>
            <a:ext cx="474539" cy="68486"/>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324184" y="5330986"/>
            <a:ext cx="148178" cy="121768"/>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324184" y="5452754"/>
            <a:ext cx="148178" cy="47112"/>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140450" y="4362450"/>
            <a:ext cx="0" cy="732920"/>
          </a:xfrm>
          <a:prstGeom prst="straightConnector1">
            <a:avLst/>
          </a:prstGeom>
          <a:ln w="222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90275" y="6569535"/>
            <a:ext cx="6824304" cy="246221"/>
          </a:xfrm>
          <a:prstGeom prst="rect">
            <a:avLst/>
          </a:prstGeom>
          <a:noFill/>
        </p:spPr>
        <p:txBody>
          <a:bodyPr wrap="none" rtlCol="0">
            <a:spAutoFit/>
          </a:bodyPr>
          <a:lstStyle/>
          <a:p>
            <a:r>
              <a:rPr lang="en-GB" sz="1000" b="1" dirty="0" smtClean="0"/>
              <a:t>Images from: Jackson &amp; Bolger (2014) The </a:t>
            </a:r>
            <a:r>
              <a:rPr lang="en-GB" sz="1000" b="1" dirty="0"/>
              <a:t>neurophysiological bases of EEG and EEG measurement: A review for the rest of us</a:t>
            </a:r>
            <a:endParaRPr lang="en-GB" sz="1000" dirty="0"/>
          </a:p>
        </p:txBody>
      </p:sp>
    </p:spTree>
    <p:extLst>
      <p:ext uri="{BB962C8B-B14F-4D97-AF65-F5344CB8AC3E}">
        <p14:creationId xmlns:p14="http://schemas.microsoft.com/office/powerpoint/2010/main" val="2325256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EEG: neural correlates</a:t>
            </a:r>
            <a:endParaRPr lang="en-GB" dirty="0"/>
          </a:p>
        </p:txBody>
      </p:sp>
      <p:pic>
        <p:nvPicPr>
          <p:cNvPr id="7" name="Picture 6"/>
          <p:cNvPicPr>
            <a:picLocks noChangeAspect="1"/>
          </p:cNvPicPr>
          <p:nvPr/>
        </p:nvPicPr>
        <p:blipFill rotWithShape="1">
          <a:blip r:embed="rId2"/>
          <a:srcRect l="53772" t="15789" r="27193" b="52772"/>
          <a:stretch/>
        </p:blipFill>
        <p:spPr>
          <a:xfrm>
            <a:off x="2390275" y="1562351"/>
            <a:ext cx="4668252" cy="4818843"/>
          </a:xfrm>
          <a:prstGeom prst="rect">
            <a:avLst/>
          </a:prstGeom>
        </p:spPr>
      </p:pic>
      <p:cxnSp>
        <p:nvCxnSpPr>
          <p:cNvPr id="9" name="Straight Connector 8"/>
          <p:cNvCxnSpPr/>
          <p:nvPr/>
        </p:nvCxnSpPr>
        <p:spPr>
          <a:xfrm flipV="1">
            <a:off x="2300716" y="5356306"/>
            <a:ext cx="580229" cy="744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80945" y="5362656"/>
            <a:ext cx="124648" cy="60134"/>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880945" y="5262334"/>
            <a:ext cx="89559" cy="93973"/>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97103" y="2990627"/>
            <a:ext cx="2197100" cy="923330"/>
          </a:xfrm>
          <a:prstGeom prst="rect">
            <a:avLst/>
          </a:prstGeom>
          <a:noFill/>
        </p:spPr>
        <p:txBody>
          <a:bodyPr wrap="square" rtlCol="0">
            <a:spAutoFit/>
          </a:bodyPr>
          <a:lstStyle/>
          <a:p>
            <a:r>
              <a:rPr lang="en-GB" b="1" dirty="0" smtClean="0">
                <a:solidFill>
                  <a:schemeClr val="accent2"/>
                </a:solidFill>
              </a:rPr>
              <a:t>Inhibitory</a:t>
            </a:r>
            <a:r>
              <a:rPr lang="en-GB" dirty="0" smtClean="0">
                <a:solidFill>
                  <a:schemeClr val="accent2"/>
                </a:solidFill>
              </a:rPr>
              <a:t> synapse on apical dendrites (IPSP)</a:t>
            </a:r>
            <a:endParaRPr lang="en-GB" dirty="0">
              <a:solidFill>
                <a:schemeClr val="accent2"/>
              </a:solidFill>
            </a:endParaRPr>
          </a:p>
        </p:txBody>
      </p:sp>
      <p:cxnSp>
        <p:nvCxnSpPr>
          <p:cNvPr id="18" name="Straight Arrow Connector 17"/>
          <p:cNvCxnSpPr/>
          <p:nvPr/>
        </p:nvCxnSpPr>
        <p:spPr>
          <a:xfrm flipH="1">
            <a:off x="6233823" y="4347309"/>
            <a:ext cx="6981" cy="100414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4599" y="5300661"/>
            <a:ext cx="2197100" cy="646331"/>
          </a:xfrm>
          <a:prstGeom prst="rect">
            <a:avLst/>
          </a:prstGeom>
          <a:noFill/>
        </p:spPr>
        <p:txBody>
          <a:bodyPr wrap="square" rtlCol="0">
            <a:spAutoFit/>
          </a:bodyPr>
          <a:lstStyle/>
          <a:p>
            <a:r>
              <a:rPr lang="en-GB" b="1" dirty="0" smtClean="0">
                <a:solidFill>
                  <a:schemeClr val="accent2"/>
                </a:solidFill>
              </a:rPr>
              <a:t>Inhibitory</a:t>
            </a:r>
            <a:r>
              <a:rPr lang="en-GB" dirty="0" smtClean="0">
                <a:solidFill>
                  <a:schemeClr val="accent2"/>
                </a:solidFill>
              </a:rPr>
              <a:t> synapse near soma (IPSP)</a:t>
            </a:r>
            <a:endParaRPr lang="en-GB" dirty="0">
              <a:solidFill>
                <a:schemeClr val="accent2"/>
              </a:solidFill>
            </a:endParaRPr>
          </a:p>
        </p:txBody>
      </p:sp>
      <p:cxnSp>
        <p:nvCxnSpPr>
          <p:cNvPr id="21" name="Straight Connector 20"/>
          <p:cNvCxnSpPr/>
          <p:nvPr/>
        </p:nvCxnSpPr>
        <p:spPr>
          <a:xfrm flipH="1">
            <a:off x="6504166" y="3444875"/>
            <a:ext cx="392937" cy="23495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337852" y="3663950"/>
            <a:ext cx="183734" cy="9525"/>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431272" y="3670300"/>
            <a:ext cx="79167" cy="150234"/>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039441" y="4347309"/>
            <a:ext cx="0" cy="73292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90275" y="6569535"/>
            <a:ext cx="6824304" cy="246221"/>
          </a:xfrm>
          <a:prstGeom prst="rect">
            <a:avLst/>
          </a:prstGeom>
          <a:noFill/>
        </p:spPr>
        <p:txBody>
          <a:bodyPr wrap="none" rtlCol="0">
            <a:spAutoFit/>
          </a:bodyPr>
          <a:lstStyle/>
          <a:p>
            <a:r>
              <a:rPr lang="en-GB" sz="1000" b="1" dirty="0" smtClean="0"/>
              <a:t>Images from: Jackson &amp; Bolger (2014) The </a:t>
            </a:r>
            <a:r>
              <a:rPr lang="en-GB" sz="1000" b="1" dirty="0"/>
              <a:t>neurophysiological bases of EEG and EEG measurement: A review for the rest of us</a:t>
            </a:r>
            <a:endParaRPr lang="en-GB" sz="1000" dirty="0"/>
          </a:p>
        </p:txBody>
      </p:sp>
    </p:spTree>
    <p:extLst>
      <p:ext uri="{BB962C8B-B14F-4D97-AF65-F5344CB8AC3E}">
        <p14:creationId xmlns:p14="http://schemas.microsoft.com/office/powerpoint/2010/main" val="425993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EEG: neural correlates</a:t>
            </a:r>
            <a:endParaRPr lang="en-GB" dirty="0"/>
          </a:p>
        </p:txBody>
      </p:sp>
      <p:sp>
        <p:nvSpPr>
          <p:cNvPr id="3" name="Content Placeholder 2"/>
          <p:cNvSpPr>
            <a:spLocks noGrp="1"/>
          </p:cNvSpPr>
          <p:nvPr>
            <p:ph idx="1"/>
          </p:nvPr>
        </p:nvSpPr>
        <p:spPr>
          <a:xfrm>
            <a:off x="329781" y="1825625"/>
            <a:ext cx="4183982" cy="4351338"/>
          </a:xfrm>
        </p:spPr>
        <p:txBody>
          <a:bodyPr>
            <a:normAutofit/>
          </a:bodyPr>
          <a:lstStyle/>
          <a:p>
            <a:r>
              <a:rPr lang="en-GB" sz="2400" dirty="0" smtClean="0"/>
              <a:t>Electrodes measure the sum of positive/negative charges in their vicinity</a:t>
            </a:r>
          </a:p>
          <a:p>
            <a:r>
              <a:rPr lang="en-GB" sz="2400" dirty="0"/>
              <a:t>Depending on the position of the neuron relative to the scalp you will record different changes in </a:t>
            </a:r>
            <a:r>
              <a:rPr lang="en-GB" sz="2400" dirty="0" smtClean="0"/>
              <a:t>voltage</a:t>
            </a:r>
          </a:p>
          <a:p>
            <a:r>
              <a:rPr lang="en-GB" sz="2400" dirty="0" smtClean="0"/>
              <a:t>Further away the dipole is from the scalp the lower the amplitude of the sum of charges + the broader the distribution</a:t>
            </a:r>
            <a:endParaRPr lang="en-GB" sz="2400" dirty="0"/>
          </a:p>
          <a:p>
            <a:pPr marL="0" indent="0">
              <a:buNone/>
            </a:pPr>
            <a:endParaRPr lang="en-GB" sz="2400" dirty="0"/>
          </a:p>
        </p:txBody>
      </p:sp>
      <p:pic>
        <p:nvPicPr>
          <p:cNvPr id="4" name="Picture 3"/>
          <p:cNvPicPr>
            <a:picLocks noChangeAspect="1"/>
          </p:cNvPicPr>
          <p:nvPr/>
        </p:nvPicPr>
        <p:blipFill rotWithShape="1">
          <a:blip r:embed="rId3"/>
          <a:srcRect l="50395" t="21474" r="24342" b="45009"/>
          <a:stretch/>
        </p:blipFill>
        <p:spPr>
          <a:xfrm>
            <a:off x="4606816" y="1271813"/>
            <a:ext cx="3569340" cy="2959767"/>
          </a:xfrm>
          <a:prstGeom prst="rect">
            <a:avLst/>
          </a:prstGeom>
        </p:spPr>
      </p:pic>
      <p:pic>
        <p:nvPicPr>
          <p:cNvPr id="7" name="Picture 6"/>
          <p:cNvPicPr>
            <a:picLocks noChangeAspect="1"/>
          </p:cNvPicPr>
          <p:nvPr/>
        </p:nvPicPr>
        <p:blipFill rotWithShape="1">
          <a:blip r:embed="rId3"/>
          <a:srcRect l="50395" t="54901" r="24342" b="20211"/>
          <a:stretch/>
        </p:blipFill>
        <p:spPr>
          <a:xfrm>
            <a:off x="4624122" y="4299048"/>
            <a:ext cx="3569340" cy="2197770"/>
          </a:xfrm>
          <a:prstGeom prst="rect">
            <a:avLst/>
          </a:prstGeom>
        </p:spPr>
      </p:pic>
      <p:sp>
        <p:nvSpPr>
          <p:cNvPr id="6" name="TextBox 5"/>
          <p:cNvSpPr txBox="1"/>
          <p:nvPr/>
        </p:nvSpPr>
        <p:spPr>
          <a:xfrm>
            <a:off x="7427515" y="6103920"/>
            <a:ext cx="1531894" cy="400110"/>
          </a:xfrm>
          <a:prstGeom prst="rect">
            <a:avLst/>
          </a:prstGeom>
          <a:noFill/>
        </p:spPr>
        <p:txBody>
          <a:bodyPr wrap="none" rtlCol="0">
            <a:spAutoFit/>
          </a:bodyPr>
          <a:lstStyle/>
          <a:p>
            <a:r>
              <a:rPr lang="en-GB" sz="2000" b="1" dirty="0" smtClean="0"/>
              <a:t>TANGENTIAL</a:t>
            </a:r>
            <a:endParaRPr lang="en-GB" sz="2000" b="1" dirty="0"/>
          </a:p>
        </p:txBody>
      </p:sp>
      <p:sp>
        <p:nvSpPr>
          <p:cNvPr id="5" name="TextBox 4"/>
          <p:cNvSpPr txBox="1"/>
          <p:nvPr/>
        </p:nvSpPr>
        <p:spPr>
          <a:xfrm>
            <a:off x="7686277" y="3801239"/>
            <a:ext cx="979755" cy="400110"/>
          </a:xfrm>
          <a:prstGeom prst="rect">
            <a:avLst/>
          </a:prstGeom>
          <a:noFill/>
        </p:spPr>
        <p:txBody>
          <a:bodyPr wrap="none" rtlCol="0">
            <a:spAutoFit/>
          </a:bodyPr>
          <a:lstStyle/>
          <a:p>
            <a:r>
              <a:rPr lang="en-GB" sz="2000" b="1" dirty="0" smtClean="0"/>
              <a:t>RADIAL</a:t>
            </a:r>
            <a:endParaRPr lang="en-GB" sz="2000" b="1" dirty="0"/>
          </a:p>
        </p:txBody>
      </p:sp>
      <p:sp>
        <p:nvSpPr>
          <p:cNvPr id="8" name="TextBox 7"/>
          <p:cNvSpPr txBox="1"/>
          <p:nvPr/>
        </p:nvSpPr>
        <p:spPr>
          <a:xfrm>
            <a:off x="2390275" y="6569535"/>
            <a:ext cx="6824304" cy="246221"/>
          </a:xfrm>
          <a:prstGeom prst="rect">
            <a:avLst/>
          </a:prstGeom>
          <a:noFill/>
        </p:spPr>
        <p:txBody>
          <a:bodyPr wrap="none" rtlCol="0">
            <a:spAutoFit/>
          </a:bodyPr>
          <a:lstStyle/>
          <a:p>
            <a:r>
              <a:rPr lang="en-GB" sz="1000" b="1" dirty="0" smtClean="0"/>
              <a:t>Images from: Jackson &amp; Bolger (2014) The </a:t>
            </a:r>
            <a:r>
              <a:rPr lang="en-GB" sz="1000" b="1" dirty="0"/>
              <a:t>neurophysiological bases of EEG and EEG measurement: A review for the rest of us</a:t>
            </a:r>
            <a:endParaRPr lang="en-GB" sz="1000" dirty="0"/>
          </a:p>
        </p:txBody>
      </p:sp>
    </p:spTree>
    <p:extLst>
      <p:ext uri="{BB962C8B-B14F-4D97-AF65-F5344CB8AC3E}">
        <p14:creationId xmlns:p14="http://schemas.microsoft.com/office/powerpoint/2010/main" val="499169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1860</TotalTime>
  <Words>2005</Words>
  <Application>Microsoft Office PowerPoint</Application>
  <PresentationFormat>On-screen Show (4:3)</PresentationFormat>
  <Paragraphs>287</Paragraphs>
  <Slides>34</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Calibri Light</vt:lpstr>
      <vt:lpstr>Wingdings</vt:lpstr>
      <vt:lpstr>Wingdings 2</vt:lpstr>
      <vt:lpstr>Office Theme</vt:lpstr>
      <vt:lpstr>Image Photo Editor</vt:lpstr>
      <vt:lpstr>Basis of the M/EEG Signal</vt:lpstr>
      <vt:lpstr>PowerPoint Presentation</vt:lpstr>
      <vt:lpstr>M/EEG: neural correlates</vt:lpstr>
      <vt:lpstr>M/EEG: neural correlates</vt:lpstr>
      <vt:lpstr>M/EEG: neural correlates</vt:lpstr>
      <vt:lpstr>M/EEG: neural correlates</vt:lpstr>
      <vt:lpstr>EEG: neural correlates</vt:lpstr>
      <vt:lpstr>EEG: neural correlates</vt:lpstr>
      <vt:lpstr>EEG: neural correlates</vt:lpstr>
      <vt:lpstr>EEG: neural correlates</vt:lpstr>
      <vt:lpstr>EEG: neural correlates</vt:lpstr>
      <vt:lpstr>EEG: instrumentation</vt:lpstr>
      <vt:lpstr>EEG: instrumentation</vt:lpstr>
      <vt:lpstr>EEG data</vt:lpstr>
      <vt:lpstr>MEG (Magnetoencephalography)</vt:lpstr>
      <vt:lpstr>How does MEG work?</vt:lpstr>
      <vt:lpstr>What are we measuring with MEG?</vt:lpstr>
      <vt:lpstr>Comparison of magnetic field sizes –  brain responses and noise</vt:lpstr>
      <vt:lpstr>Flux transformers:  Magnetometers</vt:lpstr>
      <vt:lpstr>Flux transformers: Gradiometers</vt:lpstr>
      <vt:lpstr>Axial vs. planar gradiometers</vt:lpstr>
      <vt:lpstr>Which sources are picked up by MEG?</vt:lpstr>
      <vt:lpstr>Which sources are picked up by MEG? (2)</vt:lpstr>
      <vt:lpstr>Which sources are picked up by MEG? (3)</vt:lpstr>
      <vt:lpstr>Source Localisation </vt:lpstr>
      <vt:lpstr>Source Localisation</vt:lpstr>
      <vt:lpstr>Source Localisation </vt:lpstr>
      <vt:lpstr>Source Localisation</vt:lpstr>
      <vt:lpstr>Bayesian Inference</vt:lpstr>
      <vt:lpstr>Bayesian Inference</vt:lpstr>
      <vt:lpstr>Bayesian Inference: Summary</vt:lpstr>
      <vt:lpstr>Head models / skull anisotropy</vt:lpstr>
      <vt:lpstr>EEG vs. MEG – Which should I use?</vt:lpstr>
      <vt:lpstr>Thanks to Gareth Barnes for all his help!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of the M/EEG Signal</dc:title>
  <dc:creator>Clare Palmer</dc:creator>
  <cp:lastModifiedBy>Clare Palmer</cp:lastModifiedBy>
  <cp:revision>54</cp:revision>
  <dcterms:created xsi:type="dcterms:W3CDTF">2015-01-22T14:35:09Z</dcterms:created>
  <dcterms:modified xsi:type="dcterms:W3CDTF">2015-02-04T16:09:13Z</dcterms:modified>
</cp:coreProperties>
</file>