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3" r:id="rId3"/>
    <p:sldId id="268" r:id="rId4"/>
    <p:sldId id="270" r:id="rId5"/>
    <p:sldId id="271" r:id="rId6"/>
    <p:sldId id="269" r:id="rId7"/>
    <p:sldId id="273" r:id="rId8"/>
    <p:sldId id="282" r:id="rId9"/>
    <p:sldId id="272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913" autoAdjust="0"/>
    <p:restoredTop sz="79425" autoAdjust="0"/>
  </p:normalViewPr>
  <p:slideViewPr>
    <p:cSldViewPr snapToGrid="0">
      <p:cViewPr varScale="1">
        <p:scale>
          <a:sx n="103" d="100"/>
          <a:sy n="103" d="100"/>
        </p:scale>
        <p:origin x="138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691F9-C783-4E5D-9019-F973098BD448}" type="datetimeFigureOut">
              <a:rPr lang="en-GB" smtClean="0"/>
              <a:pPr/>
              <a:t>07/01/2015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DD34C-2D4C-434A-9DD2-C71DCADE8E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889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  <a:p>
            <a:r>
              <a:rPr lang="en-GB" baseline="0" dirty="0" smtClean="0"/>
              <a:t>Overview on we are:</a:t>
            </a:r>
          </a:p>
          <a:p>
            <a:r>
              <a:rPr lang="en-GB" baseline="0" dirty="0" smtClean="0"/>
              <a:t>We’ve acquired our images – consecutive sets of many </a:t>
            </a:r>
            <a:r>
              <a:rPr lang="en-GB" baseline="0" dirty="0" err="1" smtClean="0"/>
              <a:t>many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voxels</a:t>
            </a:r>
            <a:endParaRPr lang="en-GB" baseline="0" dirty="0" smtClean="0"/>
          </a:p>
          <a:p>
            <a:r>
              <a:rPr lang="en-GB" baseline="0" dirty="0" smtClean="0"/>
              <a:t>May have corrected for motion </a:t>
            </a:r>
            <a:r>
              <a:rPr lang="en-GB" baseline="0" dirty="0" err="1" smtClean="0"/>
              <a:t>artfacts</a:t>
            </a:r>
            <a:endParaRPr lang="en-GB" baseline="0" dirty="0" smtClean="0"/>
          </a:p>
          <a:p>
            <a:r>
              <a:rPr lang="en-GB" baseline="0" dirty="0" smtClean="0"/>
              <a:t>Done some co-registration</a:t>
            </a:r>
          </a:p>
          <a:p>
            <a:r>
              <a:rPr lang="en-GB" baseline="0" dirty="0" smtClean="0"/>
              <a:t>Applied a smoothing kernel </a:t>
            </a:r>
          </a:p>
          <a:p>
            <a:endParaRPr lang="en-GB" baseline="0" dirty="0" smtClean="0"/>
          </a:p>
          <a:p>
            <a:r>
              <a:rPr lang="en-GB" baseline="0" dirty="0" smtClean="0"/>
              <a:t>We have modelled our data using the general linear model</a:t>
            </a:r>
          </a:p>
          <a:p>
            <a:r>
              <a:rPr lang="en-GB" dirty="0" smtClean="0"/>
              <a:t>We have fit the model that we are interested</a:t>
            </a:r>
            <a:r>
              <a:rPr lang="en-GB" baseline="0" dirty="0" smtClean="0"/>
              <a:t> in</a:t>
            </a:r>
          </a:p>
          <a:p>
            <a:r>
              <a:rPr lang="en-GB" baseline="0" dirty="0" err="1" smtClean="0"/>
              <a:t>fMRI</a:t>
            </a:r>
            <a:r>
              <a:rPr lang="en-GB" baseline="0" dirty="0" smtClean="0"/>
              <a:t> model – created statistic image</a:t>
            </a:r>
          </a:p>
          <a:p>
            <a:pPr>
              <a:buFontTx/>
              <a:buChar char="-"/>
            </a:pPr>
            <a:r>
              <a:rPr lang="en-GB" baseline="0" dirty="0" smtClean="0"/>
              <a:t>Now we need to decide what is </a:t>
            </a:r>
            <a:r>
              <a:rPr lang="en-GB" baseline="0" dirty="0" err="1" smtClean="0"/>
              <a:t>stastiscally</a:t>
            </a:r>
            <a:r>
              <a:rPr lang="en-GB" baseline="0" dirty="0" smtClean="0"/>
              <a:t> relevant or simply noise</a:t>
            </a:r>
          </a:p>
          <a:p>
            <a:pPr>
              <a:buFontTx/>
              <a:buChar char="-"/>
            </a:pPr>
            <a:endParaRPr lang="en-GB" baseline="0" dirty="0" smtClean="0"/>
          </a:p>
          <a:p>
            <a:r>
              <a:rPr lang="en-GB" baseline="0" dirty="0" smtClean="0"/>
              <a:t>&gt;100 000 </a:t>
            </a:r>
            <a:r>
              <a:rPr lang="en-GB" baseline="0" dirty="0" err="1" smtClean="0"/>
              <a:t>voxels</a:t>
            </a:r>
            <a:r>
              <a:rPr lang="en-GB" baseline="0" dirty="0" smtClean="0"/>
              <a:t> in the image</a:t>
            </a:r>
          </a:p>
          <a:p>
            <a:r>
              <a:rPr lang="en-GB" baseline="0" dirty="0" smtClean="0"/>
              <a:t>That’s over 100 thousand statistical tests to be done</a:t>
            </a:r>
          </a:p>
          <a:p>
            <a:r>
              <a:rPr lang="en-GB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DD34C-2D4C-434A-9DD2-C71DCADE8E2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641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Take desired false </a:t>
            </a:r>
            <a:r>
              <a:rPr lang="en-GB" dirty="0" err="1" smtClean="0"/>
              <a:t>postive</a:t>
            </a:r>
            <a:r>
              <a:rPr lang="en-GB" baseline="0" dirty="0" smtClean="0"/>
              <a:t> rate and divide by the number of tests</a:t>
            </a:r>
          </a:p>
          <a:p>
            <a:endParaRPr lang="en-GB" baseline="0" dirty="0" smtClean="0"/>
          </a:p>
          <a:p>
            <a:r>
              <a:rPr lang="en-GB" baseline="0" dirty="0" smtClean="0"/>
              <a:t>Standard hypothesis tests designed to control ‘per comparison rate’ and are not meant to be used repetitively for a set of related tests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Bonferroni</a:t>
            </a:r>
            <a:r>
              <a:rPr lang="en-GB" baseline="0" dirty="0" smtClean="0"/>
              <a:t> correction which allows you to find a suitable threshold for a large </a:t>
            </a:r>
            <a:r>
              <a:rPr lang="en-GB" baseline="0" dirty="0" err="1" smtClean="0"/>
              <a:t>large</a:t>
            </a:r>
            <a:r>
              <a:rPr lang="en-GB" baseline="0" dirty="0" smtClean="0"/>
              <a:t> set of related data i.e. the </a:t>
            </a:r>
            <a:r>
              <a:rPr lang="en-GB" baseline="0" dirty="0" err="1" smtClean="0"/>
              <a:t>voxels</a:t>
            </a:r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DD34C-2D4C-434A-9DD2-C71DCADE8E2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320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Proportion of noise in functional images is independent from </a:t>
            </a:r>
            <a:r>
              <a:rPr lang="en-GB" dirty="0" err="1" smtClean="0"/>
              <a:t>voxel</a:t>
            </a:r>
            <a:r>
              <a:rPr lang="en-GB" dirty="0" smtClean="0"/>
              <a:t> to </a:t>
            </a:r>
            <a:r>
              <a:rPr lang="en-GB" dirty="0" err="1" smtClean="0"/>
              <a:t>voxel</a:t>
            </a:r>
            <a:r>
              <a:rPr lang="en-GB" dirty="0" smtClean="0"/>
              <a:t> whereas the signal of interest usually extends over several </a:t>
            </a:r>
            <a:r>
              <a:rPr lang="en-GB" dirty="0" err="1" smtClean="0"/>
              <a:t>voxels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 value of</a:t>
            </a:r>
            <a:r>
              <a:rPr lang="en-GB" baseline="0" dirty="0" smtClean="0"/>
              <a:t> one </a:t>
            </a:r>
            <a:r>
              <a:rPr lang="en-GB" baseline="0" dirty="0" err="1" smtClean="0"/>
              <a:t>voxel</a:t>
            </a:r>
            <a:r>
              <a:rPr lang="en-GB" baseline="0" dirty="0" smtClean="0"/>
              <a:t> is not an independent estimate of local signal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- rather, it is highly </a:t>
            </a:r>
            <a:r>
              <a:rPr lang="en-GB" baseline="0" dirty="0" err="1" smtClean="0"/>
              <a:t>orrelated</a:t>
            </a:r>
            <a:r>
              <a:rPr lang="en-GB" baseline="0" dirty="0" smtClean="0"/>
              <a:t> with </a:t>
            </a:r>
            <a:r>
              <a:rPr lang="en-GB" baseline="0" dirty="0" err="1" smtClean="0"/>
              <a:t>valuesof</a:t>
            </a:r>
            <a:r>
              <a:rPr lang="en-GB" baseline="0" dirty="0" smtClean="0"/>
              <a:t> surrounding </a:t>
            </a:r>
            <a:r>
              <a:rPr lang="en-GB" baseline="0" dirty="0" err="1" smtClean="0"/>
              <a:t>voxels</a:t>
            </a:r>
            <a:r>
              <a:rPr lang="en-GB" baseline="0" dirty="0" smtClean="0"/>
              <a:t> due to intrinsic spatial correlation of BOLD </a:t>
            </a:r>
            <a:r>
              <a:rPr lang="en-GB" baseline="0" dirty="0" err="1" smtClean="0"/>
              <a:t>sigals</a:t>
            </a:r>
            <a:r>
              <a:rPr lang="en-GB" baseline="0" dirty="0" smtClean="0"/>
              <a:t> and due to </a:t>
            </a:r>
            <a:r>
              <a:rPr lang="en-GB" baseline="0" dirty="0" err="1" smtClean="0"/>
              <a:t>gaussian</a:t>
            </a:r>
            <a:r>
              <a:rPr lang="en-GB" baseline="0" dirty="0" smtClean="0"/>
              <a:t> smoothing applied </a:t>
            </a:r>
            <a:r>
              <a:rPr lang="en-GB" baseline="0" dirty="0" err="1" smtClean="0"/>
              <a:t>furing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preprocessing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DD34C-2D4C-434A-9DD2-C71DCADE8E2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07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leads to the argument that the </a:t>
            </a:r>
            <a:r>
              <a:rPr lang="en-GB" dirty="0" err="1" smtClean="0"/>
              <a:t>bonferroni</a:t>
            </a:r>
            <a:r>
              <a:rPr lang="en-GB" dirty="0" smtClean="0"/>
              <a:t> </a:t>
            </a:r>
            <a:r>
              <a:rPr lang="en-GB" dirty="0" err="1" smtClean="0"/>
              <a:t>corection</a:t>
            </a:r>
            <a:r>
              <a:rPr lang="en-GB" dirty="0" smtClean="0"/>
              <a:t> is then too</a:t>
            </a:r>
            <a:r>
              <a:rPr lang="en-GB" baseline="0" dirty="0" smtClean="0"/>
              <a:t> conservative and the thresholds become unnecessarily high – leading to type 2 errors and elimination of valid results.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So this leads nicely onto the </a:t>
            </a:r>
            <a:r>
              <a:rPr lang="en-GB" baseline="0" dirty="0" err="1" smtClean="0"/>
              <a:t>Gaussan</a:t>
            </a:r>
            <a:r>
              <a:rPr lang="en-GB" baseline="0" dirty="0" smtClean="0"/>
              <a:t> Random Field FWER estimation as an effective method for correcting for multiple comparisons in </a:t>
            </a:r>
            <a:r>
              <a:rPr lang="en-GB" baseline="0" dirty="0" err="1" smtClean="0"/>
              <a:t>fMRI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DD34C-2D4C-434A-9DD2-C71DCADE8E2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262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Too high</a:t>
            </a:r>
            <a:r>
              <a:rPr lang="en-GB" baseline="0" dirty="0" smtClean="0"/>
              <a:t> threshold is not good because it will increase the chance of not detecting the true effect. There’s always a trade-off between false positive and false negative and we want to find optimal cut-off. Random field theory help us to find the right threshold by taking into account the non-independent, smooth property of fMRI data.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DD34C-2D4C-434A-9DD2-C71DCADE8E23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284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Let’s first see</a:t>
            </a:r>
            <a:r>
              <a:rPr lang="en-GB" baseline="0" dirty="0" smtClean="0"/>
              <a:t> the relationship between individual voxel threshold and family-wise error rate in this 2D case. The data is derived from random Gaussian distribution. Brighter </a:t>
            </a:r>
            <a:r>
              <a:rPr lang="en-GB" baseline="0" dirty="0" err="1" smtClean="0"/>
              <a:t>color</a:t>
            </a:r>
            <a:r>
              <a:rPr lang="en-GB" baseline="0" dirty="0" smtClean="0"/>
              <a:t> means higher value.  If we apply threshold of Z&gt;2.5, three top most blobs survive. But if we increase the threshold to 2.75, only one cluster is above this threshold. If we increase threshold even further like Z&gt; 5, there will be no false-positive voxel at all.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DD34C-2D4C-434A-9DD2-C71DCADE8E2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901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</a:t>
            </a:r>
            <a:r>
              <a:rPr lang="en-GB" baseline="0" dirty="0" smtClean="0"/>
              <a:t> common norm is to control FWER at 0.05. What does it mean? If there are 100 data set derived from random Gaussian distribution, there will be less than 5 false positive. In this case, false positive is the cluster or blob above the threshold. Therefore, FWER is equal to the expected number of cluster above a threshold in this smooth field.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DD34C-2D4C-434A-9DD2-C71DCADE8E2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809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only thing we have to know is the number of </a:t>
            </a:r>
            <a:r>
              <a:rPr lang="en-GB" dirty="0" err="1" smtClean="0"/>
              <a:t>resel</a:t>
            </a:r>
            <a:r>
              <a:rPr lang="en-GB" dirty="0" smtClean="0"/>
              <a:t>.</a:t>
            </a:r>
            <a:r>
              <a:rPr lang="en-GB" baseline="0" dirty="0" smtClean="0"/>
              <a:t> And the number of </a:t>
            </a:r>
            <a:r>
              <a:rPr lang="en-GB" baseline="0" dirty="0" err="1" smtClean="0"/>
              <a:t>resel</a:t>
            </a:r>
            <a:r>
              <a:rPr lang="en-GB" baseline="0" dirty="0" smtClean="0"/>
              <a:t> is inversely proportional to smoothness of the data.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DD34C-2D4C-434A-9DD2-C71DCADE8E23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373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DD34C-2D4C-434A-9DD2-C71DCADE8E2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515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-Regular sampling frequency</a:t>
            </a:r>
            <a:r>
              <a:rPr lang="en-GB" baseline="0" dirty="0" smtClean="0"/>
              <a:t> comparable to smoothing kernel (discrete sampling, approximate to continuous random field)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DD34C-2D4C-434A-9DD2-C71DCADE8E2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571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Lets just recap some basic statistics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are trying to measure our hypothesis against the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null hypothesis whereby the null hypothesis is there is no effect</a:t>
            </a:r>
          </a:p>
          <a:p>
            <a:endParaRPr lang="en-GB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use the t-statistic to measure the evidence against the null.</a:t>
            </a:r>
          </a:p>
          <a:p>
            <a:pPr>
              <a:buFontTx/>
              <a:buChar char="-"/>
            </a:pP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can be described against a fixed alpha level</a:t>
            </a:r>
          </a:p>
          <a:p>
            <a:pPr>
              <a:buFontTx/>
              <a:buNone/>
            </a:pP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&gt; I want to ensure that only 5% of the time, I want to falsely detect something – creating a fixed threshold and if the test statistic falls above it, it’s real and you can reject the null hypothesis</a:t>
            </a:r>
          </a:p>
          <a:p>
            <a:pPr>
              <a:buFontTx/>
              <a:buNone/>
            </a:pPr>
            <a:endParaRPr lang="en-GB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None/>
            </a:pP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you can use a p-value approach where you take the observed data and you find the probability of  observing this under the null hypothesis</a:t>
            </a:r>
          </a:p>
          <a:p>
            <a:pPr>
              <a:buFontTx/>
              <a:buChar char="-"/>
            </a:pPr>
            <a:endParaRPr lang="en-GB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-statistic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a ratio of the departure of an estimated parameter from its notional value </a:t>
            </a:r>
            <a:r>
              <a:rPr lang="en-GB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its standard error</a:t>
            </a:r>
          </a:p>
          <a:p>
            <a:endParaRPr lang="en-GB" sz="1200" b="0" i="0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 level</a:t>
            </a:r>
          </a:p>
          <a:p>
            <a:pPr>
              <a:buFontTx/>
              <a:buChar char="-"/>
            </a:pPr>
            <a:r>
              <a:rPr lang="en-GB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want to be sure that only 5% of the time I will falsely detect something</a:t>
            </a:r>
          </a:p>
          <a:p>
            <a:pPr>
              <a:buFontTx/>
              <a:buChar char="-"/>
            </a:pPr>
            <a:endParaRPr lang="en-GB" sz="1200" b="0" i="0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en-GB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P-value</a:t>
            </a:r>
          </a:p>
          <a:p>
            <a:pPr>
              <a:buFontTx/>
              <a:buChar char="-"/>
            </a:pPr>
            <a:r>
              <a:rPr lang="en-GB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Taking</a:t>
            </a:r>
            <a:r>
              <a:rPr lang="en-GB" sz="1200" b="0" i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observed data, what is the probability that this could be observed under the null hypothesis</a:t>
            </a:r>
            <a:endParaRPr lang="en-GB" b="0" u="sng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DD34C-2D4C-434A-9DD2-C71DCADE8E2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286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can be described against a fixed alpha level</a:t>
            </a:r>
          </a:p>
          <a:p>
            <a:pPr>
              <a:buFontTx/>
              <a:buNone/>
            </a:pP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&gt; I want to ensure that only 5% of the time, I am falsely detect something – creating a fixed threshold and if the test statistic falls above it, it’s real and you can reject the null hypothesis</a:t>
            </a:r>
          </a:p>
          <a:p>
            <a:pPr>
              <a:buFontTx/>
              <a:buNone/>
            </a:pPr>
            <a:endParaRPr lang="en-GB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None/>
            </a:pP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you can use a p-value approach where you take the observed data and you find the probability of  observing this under the null hypothesis</a:t>
            </a:r>
          </a:p>
          <a:p>
            <a:pPr>
              <a:buFontTx/>
              <a:buNone/>
            </a:pPr>
            <a:endParaRPr lang="en-GB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None/>
            </a:pP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this is standard statistics, standard hypothesis testing.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DD34C-2D4C-434A-9DD2-C71DCADE8E2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66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err="1" smtClean="0"/>
              <a:t>fMRI</a:t>
            </a:r>
            <a:r>
              <a:rPr lang="en-GB" baseline="0" dirty="0" smtClean="0"/>
              <a:t> model – created statistic image</a:t>
            </a:r>
          </a:p>
          <a:p>
            <a:pPr>
              <a:buFontTx/>
              <a:buChar char="-"/>
            </a:pPr>
            <a:r>
              <a:rPr lang="en-GB" baseline="0" dirty="0" smtClean="0"/>
              <a:t>Now we need to decide what is </a:t>
            </a:r>
            <a:r>
              <a:rPr lang="en-GB" baseline="0" dirty="0" err="1" smtClean="0"/>
              <a:t>stastiscally</a:t>
            </a:r>
            <a:r>
              <a:rPr lang="en-GB" baseline="0" dirty="0" smtClean="0"/>
              <a:t> relevant or simply noise</a:t>
            </a:r>
          </a:p>
          <a:p>
            <a:pPr>
              <a:buFontTx/>
              <a:buChar char="-"/>
            </a:pPr>
            <a:endParaRPr lang="en-GB" baseline="0" dirty="0" smtClean="0"/>
          </a:p>
          <a:p>
            <a:r>
              <a:rPr lang="en-GB" baseline="0" dirty="0" smtClean="0"/>
              <a:t>&gt;100 000 </a:t>
            </a:r>
            <a:r>
              <a:rPr lang="en-GB" baseline="0" dirty="0" err="1" smtClean="0"/>
              <a:t>voxels</a:t>
            </a:r>
            <a:r>
              <a:rPr lang="en-GB" baseline="0" dirty="0" smtClean="0"/>
              <a:t> in the image</a:t>
            </a:r>
          </a:p>
          <a:p>
            <a:r>
              <a:rPr lang="en-GB" baseline="0" dirty="0" smtClean="0"/>
              <a:t>That’s over 100 thousand statistical tests to be done</a:t>
            </a:r>
          </a:p>
          <a:p>
            <a:endParaRPr lang="en-GB" baseline="0" dirty="0" smtClean="0"/>
          </a:p>
          <a:p>
            <a:r>
              <a:rPr lang="en-GB" baseline="0" dirty="0" smtClean="0"/>
              <a:t>If a 5% alpha level is used, then at 5% of the time, you’re going to get a false positive.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DD34C-2D4C-434A-9DD2-C71DCADE8E2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89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authors’ acceptance speech (</a:t>
            </a:r>
            <a:r>
              <a:rPr lang="en-GB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Annals of Improbable Research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(6), pp. 16-17):</a:t>
            </a:r>
          </a:p>
          <a:p>
            <a:r>
              <a:rPr lang="en-GB" dirty="0" smtClean="0"/>
              <a:t>“we…found that up to 40% of papers were using an incorrect statistical approach. And many other people had argued that they should be doing it correctly, but it wasn’t sticking. So we decided: can we use the tools of </a:t>
            </a:r>
            <a:r>
              <a:rPr lang="en-GB" dirty="0" err="1" smtClean="0"/>
              <a:t>humor</a:t>
            </a:r>
            <a:r>
              <a:rPr lang="en-GB" dirty="0" smtClean="0"/>
              <a:t> and absurdity to change a scientific field? Nay, to put a dent in the universe. And the truth is that you can. Through a dead salmon, you can get the number of people who use the incorrect statistic under 10%. So we’ve had a real impact.”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DD34C-2D4C-434A-9DD2-C71DCADE8E2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02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One mature </a:t>
            </a:r>
            <a:r>
              <a:rPr lang="en-GB" dirty="0" err="1" smtClean="0"/>
              <a:t>atlantic</a:t>
            </a:r>
            <a:r>
              <a:rPr lang="en-GB" dirty="0" smtClean="0"/>
              <a:t> salmon – not alive at time of study (to the knowledge of the investigators)</a:t>
            </a:r>
          </a:p>
          <a:p>
            <a:endParaRPr lang="en-GB" dirty="0" smtClean="0"/>
          </a:p>
          <a:p>
            <a:r>
              <a:rPr lang="en-GB" dirty="0" smtClean="0"/>
              <a:t>Image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acquistion</a:t>
            </a:r>
            <a:r>
              <a:rPr lang="en-GB" baseline="0" dirty="0" smtClean="0"/>
              <a:t> using a 1.5 T MRI</a:t>
            </a:r>
          </a:p>
          <a:p>
            <a:endParaRPr lang="en-GB" baseline="0" dirty="0" smtClean="0"/>
          </a:p>
          <a:p>
            <a:r>
              <a:rPr lang="en-GB" baseline="0" dirty="0" smtClean="0"/>
              <a:t>Foam padding was placed within the head coil to limit salmon movement during the scan but the </a:t>
            </a:r>
            <a:r>
              <a:rPr lang="en-GB" baseline="0" dirty="0" err="1" smtClean="0"/>
              <a:t>authorscommented</a:t>
            </a:r>
            <a:r>
              <a:rPr lang="en-GB" baseline="0" dirty="0" smtClean="0"/>
              <a:t> that it was </a:t>
            </a:r>
            <a:r>
              <a:rPr lang="en-GB" baseline="0" dirty="0" err="1" smtClean="0"/>
              <a:t>largenly</a:t>
            </a:r>
            <a:r>
              <a:rPr lang="en-GB" baseline="0" dirty="0" smtClean="0"/>
              <a:t> unnecessary as subject motion was </a:t>
            </a:r>
            <a:r>
              <a:rPr lang="en-GB" baseline="0" dirty="0" err="1" smtClean="0"/>
              <a:t>excptionally</a:t>
            </a:r>
            <a:r>
              <a:rPr lang="en-GB" baseline="0" dirty="0" smtClean="0"/>
              <a:t> low</a:t>
            </a:r>
          </a:p>
          <a:p>
            <a:endParaRPr lang="en-GB" baseline="0" dirty="0" smtClean="0"/>
          </a:p>
          <a:p>
            <a:r>
              <a:rPr lang="en-GB" dirty="0" smtClean="0"/>
              <a:t>Open</a:t>
            </a:r>
            <a:r>
              <a:rPr lang="en-GB" baseline="0" dirty="0" smtClean="0"/>
              <a:t>-ended </a:t>
            </a:r>
            <a:r>
              <a:rPr lang="en-GB" baseline="0" dirty="0" err="1" smtClean="0"/>
              <a:t>mentalisation</a:t>
            </a:r>
            <a:r>
              <a:rPr lang="en-GB" baseline="0" dirty="0" smtClean="0"/>
              <a:t> task – salmon was shown a series of </a:t>
            </a:r>
            <a:r>
              <a:rPr lang="en-GB" baseline="0" dirty="0" err="1" smtClean="0"/>
              <a:t>photgraphs</a:t>
            </a:r>
            <a:r>
              <a:rPr lang="en-GB" baseline="0" dirty="0" smtClean="0"/>
              <a:t> depicting humans in social situations with specified emotions  and the salmon was asked to determine which emotion the person in the photo was feeling. Photo stimuli was presented in a block design.</a:t>
            </a:r>
          </a:p>
          <a:p>
            <a:endParaRPr lang="en-GB" baseline="0" dirty="0" smtClean="0"/>
          </a:p>
          <a:p>
            <a:r>
              <a:rPr lang="en-GB" baseline="0" dirty="0" smtClean="0"/>
              <a:t>SPM2 was used for the analysis</a:t>
            </a:r>
          </a:p>
          <a:p>
            <a:r>
              <a:rPr lang="en-GB" baseline="0" dirty="0" smtClean="0"/>
              <a:t>Processing steps were </a:t>
            </a:r>
            <a:r>
              <a:rPr lang="en-GB" baseline="0" dirty="0" err="1" smtClean="0"/>
              <a:t>takin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inclyding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coregistration</a:t>
            </a:r>
            <a:r>
              <a:rPr lang="en-GB" baseline="0" dirty="0" smtClean="0"/>
              <a:t> of the functional data to a t1 </a:t>
            </a:r>
            <a:r>
              <a:rPr lang="en-GB" baseline="0" dirty="0" err="1" smtClean="0"/>
              <a:t>weightedanatomical</a:t>
            </a:r>
            <a:r>
              <a:rPr lang="en-GB" baseline="0" dirty="0" smtClean="0"/>
              <a:t> image</a:t>
            </a:r>
          </a:p>
          <a:p>
            <a:r>
              <a:rPr lang="en-GB" baseline="0" dirty="0" smtClean="0"/>
              <a:t>8mm full width at half-maximum (FWHM) </a:t>
            </a:r>
            <a:r>
              <a:rPr lang="en-GB" baseline="0" dirty="0" err="1" smtClean="0"/>
              <a:t>gaussian</a:t>
            </a:r>
            <a:r>
              <a:rPr lang="en-GB" baseline="0" dirty="0" smtClean="0"/>
              <a:t> smoothing </a:t>
            </a:r>
            <a:r>
              <a:rPr lang="en-GB" baseline="0" dirty="0" err="1" smtClean="0"/>
              <a:t>kernal</a:t>
            </a:r>
            <a:r>
              <a:rPr lang="en-GB" baseline="0" dirty="0" smtClean="0"/>
              <a:t> was </a:t>
            </a:r>
            <a:r>
              <a:rPr lang="en-GB" baseline="0" dirty="0" err="1" smtClean="0"/>
              <a:t>aplied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err="1" smtClean="0"/>
              <a:t>Voxel</a:t>
            </a:r>
            <a:r>
              <a:rPr lang="en-GB" baseline="0" dirty="0" smtClean="0"/>
              <a:t> wise statistics were performed using the GLM</a:t>
            </a:r>
          </a:p>
          <a:p>
            <a:endParaRPr lang="en-GB" baseline="0" dirty="0" smtClean="0"/>
          </a:p>
          <a:p>
            <a:r>
              <a:rPr lang="en-GB" baseline="0" dirty="0" smtClean="0"/>
              <a:t>T-contrast was used to test regions with significant BOLD signal during presentation of photos </a:t>
            </a:r>
            <a:r>
              <a:rPr lang="en-GB" baseline="0" dirty="0" err="1" smtClean="0"/>
              <a:t>vs</a:t>
            </a:r>
            <a:r>
              <a:rPr lang="en-GB" baseline="0" dirty="0" smtClean="0"/>
              <a:t> rest</a:t>
            </a:r>
          </a:p>
          <a:p>
            <a:pPr>
              <a:buFontTx/>
              <a:buChar char="-"/>
            </a:pPr>
            <a:r>
              <a:rPr lang="en-GB" baseline="0" dirty="0" smtClean="0"/>
              <a:t>Parameters included a p value of &lt;0.001, 3 </a:t>
            </a:r>
            <a:r>
              <a:rPr lang="en-GB" baseline="0" dirty="0" err="1" smtClean="0"/>
              <a:t>voxel</a:t>
            </a:r>
            <a:r>
              <a:rPr lang="en-GB" baseline="0" dirty="0" smtClean="0"/>
              <a:t> extent threshold.</a:t>
            </a:r>
          </a:p>
          <a:p>
            <a:pPr>
              <a:buFontTx/>
              <a:buChar char="-"/>
            </a:pPr>
            <a:endParaRPr lang="en-GB" baseline="0" dirty="0" smtClean="0"/>
          </a:p>
          <a:p>
            <a:pPr>
              <a:buFontTx/>
              <a:buChar char="-"/>
            </a:pPr>
            <a:r>
              <a:rPr lang="en-GB" baseline="0" dirty="0" smtClean="0"/>
              <a:t>Random noise may yield spurious </a:t>
            </a:r>
            <a:r>
              <a:rPr lang="en-GB" baseline="0" dirty="0" err="1" smtClean="0"/>
              <a:t>reslts</a:t>
            </a:r>
            <a:r>
              <a:rPr lang="en-GB" baseline="0" dirty="0" smtClean="0"/>
              <a:t> if multiple testing is not controlled for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DD34C-2D4C-434A-9DD2-C71DCADE8E2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713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FWER represents</a:t>
            </a:r>
            <a:r>
              <a:rPr lang="en-GB" baseline="0" dirty="0" smtClean="0"/>
              <a:t> the probability of observing one or more false positives after carrying out multiple significance testing</a:t>
            </a:r>
          </a:p>
          <a:p>
            <a:r>
              <a:rPr lang="en-GB" baseline="0" dirty="0" smtClean="0"/>
              <a:t>Using a FWER = 0.05, 5% of one or more false positives across the entire set of hypothesis testing</a:t>
            </a:r>
          </a:p>
          <a:p>
            <a:endParaRPr lang="en-GB" baseline="0" dirty="0" smtClean="0"/>
          </a:p>
          <a:p>
            <a:r>
              <a:rPr lang="en-GB" baseline="0" dirty="0" smtClean="0"/>
              <a:t>Various methods to control for FWER, one of which is the Gaussian Random Field Theory</a:t>
            </a:r>
          </a:p>
          <a:p>
            <a:r>
              <a:rPr lang="en-GB" baseline="0" dirty="0" smtClean="0"/>
              <a:t>- The most widely known FWER control is the </a:t>
            </a:r>
            <a:r>
              <a:rPr lang="en-GB" baseline="0" dirty="0" err="1" smtClean="0"/>
              <a:t>Bonferroni</a:t>
            </a:r>
            <a:r>
              <a:rPr lang="en-GB" baseline="0" dirty="0" smtClean="0"/>
              <a:t> correction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DD34C-2D4C-434A-9DD2-C71DCADE8E2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999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If all the test values are drawn from a null distribution, then each of</a:t>
            </a:r>
          </a:p>
          <a:p>
            <a:r>
              <a:rPr lang="en-GB" dirty="0" smtClean="0"/>
              <a:t>our n probability values has a probability α of being greater than threshold.</a:t>
            </a:r>
          </a:p>
          <a:p>
            <a:r>
              <a:rPr lang="en-GB" dirty="0" smtClean="0"/>
              <a:t>The probability of all the tests being less than α is therefore (1 − α) n</a:t>
            </a:r>
          </a:p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DD34C-2D4C-434A-9DD2-C71DCADE8E2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261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family-wise error rate (P FWE) is the probability that one or more values will be greater than α</a:t>
            </a:r>
          </a:p>
          <a:p>
            <a:endParaRPr lang="en-GB" dirty="0" smtClean="0"/>
          </a:p>
          <a:p>
            <a:r>
              <a:rPr lang="en-GB" dirty="0" smtClean="0"/>
              <a:t>Because α is small this can be approximated by the simpler expression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DD34C-2D4C-434A-9DD2-C71DCADE8E2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93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44F-9B01-41E7-B605-F6707D6C1D10}" type="datetimeFigureOut">
              <a:rPr lang="en-GB" smtClean="0"/>
              <a:pPr/>
              <a:t>07/01/2015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5D2B-5993-4913-A79E-FCD55E5CC9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22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44F-9B01-41E7-B605-F6707D6C1D10}" type="datetimeFigureOut">
              <a:rPr lang="en-GB" smtClean="0"/>
              <a:pPr/>
              <a:t>07/01/2015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5D2B-5993-4913-A79E-FCD55E5CC9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71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44F-9B01-41E7-B605-F6707D6C1D10}" type="datetimeFigureOut">
              <a:rPr lang="en-GB" smtClean="0"/>
              <a:pPr/>
              <a:t>07/01/2015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5D2B-5993-4913-A79E-FCD55E5CC9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8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44F-9B01-41E7-B605-F6707D6C1D10}" type="datetimeFigureOut">
              <a:rPr lang="en-GB" smtClean="0"/>
              <a:pPr/>
              <a:t>07/01/2015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5D2B-5993-4913-A79E-FCD55E5CC9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03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44F-9B01-41E7-B605-F6707D6C1D10}" type="datetimeFigureOut">
              <a:rPr lang="en-GB" smtClean="0"/>
              <a:pPr/>
              <a:t>07/01/2015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5D2B-5993-4913-A79E-FCD55E5CC9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638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44F-9B01-41E7-B605-F6707D6C1D10}" type="datetimeFigureOut">
              <a:rPr lang="en-GB" smtClean="0"/>
              <a:pPr/>
              <a:t>07/01/2015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5D2B-5993-4913-A79E-FCD55E5CC9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15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44F-9B01-41E7-B605-F6707D6C1D10}" type="datetimeFigureOut">
              <a:rPr lang="en-GB" smtClean="0"/>
              <a:pPr/>
              <a:t>07/01/2015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5D2B-5993-4913-A79E-FCD55E5CC9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40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44F-9B01-41E7-B605-F6707D6C1D10}" type="datetimeFigureOut">
              <a:rPr lang="en-GB" smtClean="0"/>
              <a:pPr/>
              <a:t>07/01/2015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5D2B-5993-4913-A79E-FCD55E5CC9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27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44F-9B01-41E7-B605-F6707D6C1D10}" type="datetimeFigureOut">
              <a:rPr lang="en-GB" smtClean="0"/>
              <a:pPr/>
              <a:t>07/01/2015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5D2B-5993-4913-A79E-FCD55E5CC9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999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44F-9B01-41E7-B605-F6707D6C1D10}" type="datetimeFigureOut">
              <a:rPr lang="en-GB" smtClean="0"/>
              <a:pPr/>
              <a:t>07/01/2015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5D2B-5993-4913-A79E-FCD55E5CC9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951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44F-9B01-41E7-B605-F6707D6C1D10}" type="datetimeFigureOut">
              <a:rPr lang="en-GB" smtClean="0"/>
              <a:pPr/>
              <a:t>07/01/2015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5D2B-5993-4913-A79E-FCD55E5CC9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53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AB44F-9B01-41E7-B605-F6707D6C1D10}" type="datetimeFigureOut">
              <a:rPr lang="en-GB" smtClean="0"/>
              <a:pPr/>
              <a:t>07/01/2015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65D2B-5993-4913-A79E-FCD55E5CC9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73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wmf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2485" y="681300"/>
            <a:ext cx="9144000" cy="2387600"/>
          </a:xfrm>
        </p:spPr>
        <p:txBody>
          <a:bodyPr/>
          <a:lstStyle/>
          <a:p>
            <a:r>
              <a:rPr lang="en-US" dirty="0" smtClean="0"/>
              <a:t>Random Field Theory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07/01/15</a:t>
            </a:r>
            <a:endParaRPr lang="en-GB" dirty="0" smtClean="0"/>
          </a:p>
          <a:p>
            <a:r>
              <a:rPr lang="en-GB" dirty="0" err="1" smtClean="0"/>
              <a:t>MfD</a:t>
            </a:r>
            <a:r>
              <a:rPr lang="en-GB" dirty="0" smtClean="0"/>
              <a:t> 2014</a:t>
            </a:r>
            <a:endParaRPr lang="en-GB" dirty="0" smtClean="0"/>
          </a:p>
          <a:p>
            <a:r>
              <a:rPr lang="en-GB" dirty="0" smtClean="0"/>
              <a:t>Xin </a:t>
            </a:r>
            <a:r>
              <a:rPr lang="en-GB" dirty="0" smtClean="0"/>
              <a:t>You Tai &amp; Misun Kim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58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Bonferroni</a:t>
            </a:r>
            <a:r>
              <a:rPr lang="en-GB" dirty="0" smtClean="0"/>
              <a:t> Correction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5920"/>
            <a:ext cx="10515600" cy="4531043"/>
          </a:xfrm>
        </p:spPr>
        <p:txBody>
          <a:bodyPr/>
          <a:lstStyle/>
          <a:p>
            <a:r>
              <a:rPr lang="en-GB" dirty="0" smtClean="0"/>
              <a:t>Classical approach to multiple comparison</a:t>
            </a:r>
          </a:p>
          <a:p>
            <a:endParaRPr lang="en-GB" dirty="0" smtClean="0"/>
          </a:p>
          <a:p>
            <a:r>
              <a:rPr lang="en-GB" dirty="0" smtClean="0">
                <a:ea typeface="ＭＳ Ｐゴシック" charset="0"/>
                <a:sym typeface="Wingdings" charset="0"/>
              </a:rPr>
              <a:t>Method of setting the significance threshold to control the Family-wise Error Rate (FWER)</a:t>
            </a:r>
          </a:p>
          <a:p>
            <a:endParaRPr lang="en-GB" dirty="0" smtClean="0">
              <a:ea typeface="ＭＳ Ｐゴシック" charset="0"/>
              <a:sym typeface="Wingdings" charset="0"/>
            </a:endParaRPr>
          </a:p>
          <a:p>
            <a:r>
              <a:rPr lang="en-GB" dirty="0" smtClean="0">
                <a:ea typeface="ＭＳ Ｐゴシック" charset="0"/>
                <a:sym typeface="Wingdings" charset="0"/>
              </a:rPr>
              <a:t>If all test values are drawn from a null distribution, each of the n probability values has a probability </a:t>
            </a:r>
            <a:r>
              <a:rPr lang="en-GB" dirty="0" smtClean="0">
                <a:ea typeface="ＭＳ Ｐゴシック" charset="0"/>
                <a:sym typeface="Symbol"/>
              </a:rPr>
              <a:t></a:t>
            </a:r>
            <a:r>
              <a:rPr lang="en-GB" dirty="0" smtClean="0">
                <a:ea typeface="ＭＳ Ｐゴシック" charset="0"/>
                <a:sym typeface="Wingdings" charset="0"/>
              </a:rPr>
              <a:t> of being greater than threshold</a:t>
            </a:r>
          </a:p>
          <a:p>
            <a:endParaRPr lang="en-GB" dirty="0" smtClean="0">
              <a:ea typeface="ＭＳ Ｐゴシック" charset="0"/>
              <a:sym typeface="Wingdings" charset="0"/>
            </a:endParaRPr>
          </a:p>
          <a:p>
            <a:r>
              <a:rPr lang="en-GB" dirty="0" smtClean="0">
                <a:ea typeface="ＭＳ Ｐゴシック" charset="0"/>
                <a:sym typeface="Symbol"/>
              </a:rPr>
              <a:t>Probability that all </a:t>
            </a:r>
            <a:r>
              <a:rPr lang="en-GB" i="1" dirty="0" smtClean="0">
                <a:ea typeface="ＭＳ Ｐゴシック" charset="0"/>
                <a:sym typeface="Symbol"/>
              </a:rPr>
              <a:t>n</a:t>
            </a:r>
            <a:r>
              <a:rPr lang="en-GB" dirty="0" smtClean="0">
                <a:ea typeface="ＭＳ Ｐゴシック" charset="0"/>
                <a:sym typeface="Symbol"/>
              </a:rPr>
              <a:t> tests are less than  = (1- )</a:t>
            </a:r>
            <a:r>
              <a:rPr lang="en-GB" baseline="30000" dirty="0" smtClean="0">
                <a:ea typeface="ＭＳ Ｐゴシック" charset="0"/>
                <a:sym typeface="Symbol"/>
              </a:rPr>
              <a:t>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Bonferroni</a:t>
            </a:r>
            <a:r>
              <a:rPr lang="en-GB" dirty="0" smtClean="0"/>
              <a:t> Correction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ea typeface="ＭＳ Ｐゴシック" charset="0"/>
                <a:sym typeface="Symbol"/>
              </a:rPr>
              <a:t>Probability that one or more tests are greater than :</a:t>
            </a:r>
          </a:p>
          <a:p>
            <a:pPr lvl="1"/>
            <a:r>
              <a:rPr lang="en-GB" dirty="0" smtClean="0">
                <a:latin typeface="Arial" charset="0"/>
                <a:ea typeface="ＭＳ Ｐゴシック" charset="0"/>
                <a:sym typeface="Symbol"/>
              </a:rPr>
              <a:t>P</a:t>
            </a:r>
            <a:r>
              <a:rPr lang="en-GB" baseline="-25000" dirty="0" smtClean="0">
                <a:latin typeface="Arial" charset="0"/>
                <a:ea typeface="ＭＳ Ｐゴシック" charset="0"/>
                <a:sym typeface="Symbol"/>
              </a:rPr>
              <a:t>FWER</a:t>
            </a:r>
            <a:r>
              <a:rPr lang="en-GB" dirty="0" smtClean="0">
                <a:latin typeface="Arial" charset="0"/>
                <a:ea typeface="ＭＳ Ｐゴシック" charset="0"/>
                <a:sym typeface="Symbol"/>
              </a:rPr>
              <a:t> = 1 – (1- )</a:t>
            </a:r>
            <a:r>
              <a:rPr lang="en-GB" baseline="30000" dirty="0" smtClean="0">
                <a:latin typeface="Arial" charset="0"/>
                <a:ea typeface="ＭＳ Ｐゴシック" charset="0"/>
                <a:sym typeface="Symbol"/>
              </a:rPr>
              <a:t>n</a:t>
            </a:r>
          </a:p>
          <a:p>
            <a:pPr lvl="1"/>
            <a:endParaRPr lang="en-GB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r>
              <a:rPr lang="en-GB" dirty="0" smtClean="0">
                <a:latin typeface="Arial" charset="0"/>
                <a:ea typeface="ＭＳ Ｐゴシック" charset="0"/>
                <a:sym typeface="Symbol"/>
              </a:rPr>
              <a:t>Because  is small, this can be approximated to:</a:t>
            </a:r>
          </a:p>
          <a:p>
            <a:pPr lvl="1"/>
            <a:r>
              <a:rPr lang="en-GB" dirty="0" smtClean="0">
                <a:latin typeface="Arial" charset="0"/>
                <a:ea typeface="ＭＳ Ｐゴシック" charset="0"/>
                <a:sym typeface="Symbol"/>
              </a:rPr>
              <a:t> P</a:t>
            </a:r>
            <a:r>
              <a:rPr lang="en-GB" baseline="-25000" dirty="0" smtClean="0">
                <a:latin typeface="Arial" charset="0"/>
                <a:ea typeface="ＭＳ Ｐゴシック" charset="0"/>
                <a:sym typeface="Symbol"/>
              </a:rPr>
              <a:t>FWER</a:t>
            </a:r>
            <a:r>
              <a:rPr lang="en-GB" dirty="0" smtClean="0">
                <a:latin typeface="Arial" charset="0"/>
                <a:ea typeface="ＭＳ Ｐゴシック" charset="0"/>
                <a:sym typeface="Symbol"/>
              </a:rPr>
              <a:t>  n . </a:t>
            </a:r>
            <a:endParaRPr lang="en-GB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lvl="1">
              <a:buNone/>
            </a:pPr>
            <a:endParaRPr lang="en-GB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r>
              <a:rPr lang="en-GB" dirty="0" smtClean="0">
                <a:latin typeface="Arial" charset="0"/>
                <a:ea typeface="ＭＳ Ｐゴシック" charset="0"/>
                <a:sym typeface="Symbol"/>
              </a:rPr>
              <a:t>Finding a single-</a:t>
            </a:r>
            <a:r>
              <a:rPr lang="en-GB" dirty="0" err="1" smtClean="0">
                <a:latin typeface="Arial" charset="0"/>
                <a:ea typeface="ＭＳ Ｐゴシック" charset="0"/>
                <a:sym typeface="Symbol"/>
              </a:rPr>
              <a:t>voxel</a:t>
            </a:r>
            <a:r>
              <a:rPr lang="en-GB" dirty="0" smtClean="0">
                <a:latin typeface="Arial" charset="0"/>
                <a:ea typeface="ＭＳ Ｐゴシック" charset="0"/>
                <a:sym typeface="Symbol"/>
              </a:rPr>
              <a:t> probability threshold :</a:t>
            </a:r>
          </a:p>
          <a:p>
            <a:pPr lvl="1"/>
            <a:r>
              <a:rPr lang="en-GB" dirty="0" smtClean="0">
                <a:latin typeface="Arial" charset="0"/>
                <a:ea typeface="ＭＳ Ｐゴシック" charset="0"/>
                <a:sym typeface="Symbol"/>
              </a:rPr>
              <a:t>  = P</a:t>
            </a:r>
            <a:r>
              <a:rPr lang="en-GB" baseline="-25000" dirty="0" smtClean="0">
                <a:latin typeface="Arial" charset="0"/>
                <a:ea typeface="ＭＳ Ｐゴシック" charset="0"/>
                <a:sym typeface="Symbol"/>
              </a:rPr>
              <a:t>FWE </a:t>
            </a:r>
            <a:r>
              <a:rPr lang="en-GB" dirty="0" smtClean="0">
                <a:latin typeface="Arial" charset="0"/>
                <a:ea typeface="ＭＳ Ｐゴシック" charset="0"/>
                <a:sym typeface="Symbol"/>
              </a:rPr>
              <a:t>/ n</a:t>
            </a:r>
            <a:endParaRPr lang="en-GB" baseline="30000" dirty="0" smtClean="0">
              <a:latin typeface="Arial" charset="0"/>
              <a:ea typeface="ＭＳ Ｐゴシック" charset="0"/>
              <a:sym typeface="Symbo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Bonferroni</a:t>
            </a:r>
            <a:r>
              <a:rPr lang="en-GB" dirty="0" smtClean="0"/>
              <a:t> Correction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400" dirty="0" smtClean="0"/>
              <a:t>Example using our 100 000 </a:t>
            </a:r>
            <a:r>
              <a:rPr lang="en-GB" sz="2400" dirty="0" err="1" smtClean="0"/>
              <a:t>voxel</a:t>
            </a:r>
            <a:r>
              <a:rPr lang="en-GB" sz="2400" dirty="0" smtClean="0"/>
              <a:t> image,</a:t>
            </a:r>
          </a:p>
          <a:p>
            <a:pPr>
              <a:buNone/>
            </a:pPr>
            <a:r>
              <a:rPr lang="en-GB" sz="2400" dirty="0" smtClean="0"/>
              <a:t>If we want a FWER = 0.05, then the required probability threshold for a single </a:t>
            </a:r>
            <a:r>
              <a:rPr lang="en-GB" sz="2400" dirty="0" err="1" smtClean="0"/>
              <a:t>voxel</a:t>
            </a:r>
            <a:r>
              <a:rPr lang="en-GB" sz="2400" dirty="0" smtClean="0"/>
              <a:t>:</a:t>
            </a:r>
          </a:p>
          <a:p>
            <a:pPr>
              <a:buFont typeface="Symbol"/>
              <a:buChar char="a"/>
            </a:pPr>
            <a:r>
              <a:rPr lang="en-GB" sz="2400" dirty="0" smtClean="0">
                <a:ea typeface="ＭＳ Ｐゴシック" charset="0"/>
                <a:sym typeface="Symbol"/>
              </a:rPr>
              <a:t> = P</a:t>
            </a:r>
            <a:r>
              <a:rPr lang="en-GB" sz="2400" baseline="-25000" dirty="0" smtClean="0">
                <a:ea typeface="ＭＳ Ｐゴシック" charset="0"/>
                <a:sym typeface="Symbol"/>
              </a:rPr>
              <a:t>FWE </a:t>
            </a:r>
            <a:r>
              <a:rPr lang="en-GB" sz="2400" dirty="0" smtClean="0">
                <a:ea typeface="ＭＳ Ｐゴシック" charset="0"/>
                <a:sym typeface="Symbol"/>
              </a:rPr>
              <a:t>/ n</a:t>
            </a:r>
          </a:p>
          <a:p>
            <a:pPr>
              <a:buFont typeface="Symbol"/>
              <a:buChar char="a"/>
            </a:pPr>
            <a:r>
              <a:rPr lang="en-GB" sz="2400" dirty="0" smtClean="0">
                <a:ea typeface="ＭＳ Ｐゴシック" charset="0"/>
                <a:sym typeface="Symbol"/>
              </a:rPr>
              <a:t> = 0.05/100000</a:t>
            </a:r>
          </a:p>
          <a:p>
            <a:pPr>
              <a:buFont typeface="Symbol"/>
              <a:buChar char="a"/>
            </a:pPr>
            <a:r>
              <a:rPr lang="en-GB" sz="2400" dirty="0" smtClean="0">
                <a:ea typeface="ＭＳ Ｐゴシック" charset="0"/>
                <a:sym typeface="Symbol"/>
              </a:rPr>
              <a:t> = 0.0000005</a:t>
            </a:r>
          </a:p>
          <a:p>
            <a:pPr>
              <a:buFont typeface="Symbol"/>
              <a:buChar char="a"/>
            </a:pPr>
            <a:endParaRPr lang="en-GB" sz="2400" dirty="0" smtClean="0">
              <a:ea typeface="ＭＳ Ｐゴシック" charset="0"/>
              <a:sym typeface="Symbol"/>
            </a:endParaRPr>
          </a:p>
          <a:p>
            <a:pPr>
              <a:buNone/>
            </a:pPr>
            <a:r>
              <a:rPr lang="en-GB" sz="2400" dirty="0" smtClean="0">
                <a:ea typeface="ＭＳ Ｐゴシック" charset="0"/>
                <a:sym typeface="Symbol"/>
              </a:rPr>
              <a:t>Corresponding t statistic = 5.77</a:t>
            </a:r>
          </a:p>
          <a:p>
            <a:pPr>
              <a:buNone/>
            </a:pPr>
            <a:endParaRPr lang="en-GB" sz="2400" dirty="0" smtClean="0">
              <a:ea typeface="ＭＳ Ｐゴシック" charset="0"/>
              <a:sym typeface="Symbol"/>
            </a:endParaRPr>
          </a:p>
          <a:p>
            <a:pPr>
              <a:buNone/>
            </a:pPr>
            <a:r>
              <a:rPr lang="en-GB" sz="2400" dirty="0" smtClean="0">
                <a:ea typeface="ＭＳ Ｐゴシック" charset="0"/>
                <a:sym typeface="Symbol"/>
              </a:rPr>
              <a:t>Therefore if any </a:t>
            </a:r>
            <a:r>
              <a:rPr lang="en-GB" sz="2400" dirty="0" err="1" smtClean="0">
                <a:ea typeface="ＭＳ Ｐゴシック" charset="0"/>
                <a:sym typeface="Symbol"/>
              </a:rPr>
              <a:t>voxel</a:t>
            </a:r>
            <a:r>
              <a:rPr lang="en-GB" sz="2400" dirty="0" smtClean="0">
                <a:ea typeface="ＭＳ Ｐゴシック" charset="0"/>
                <a:sym typeface="Symbol"/>
              </a:rPr>
              <a:t> statistic is above 5.77, there is only a 5% chance of it arising from ANYWHERE in a volume of 100 000 t-statistics drawn from the null distribution</a:t>
            </a:r>
            <a:endParaRPr lang="en-GB" sz="2400" dirty="0" smtClean="0"/>
          </a:p>
          <a:p>
            <a:pPr>
              <a:buNone/>
            </a:pPr>
            <a:endParaRPr lang="en-GB" sz="24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Bonferroni</a:t>
            </a:r>
            <a:r>
              <a:rPr lang="en-GB" dirty="0" smtClean="0"/>
              <a:t> Correction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Bonferroni</a:t>
            </a:r>
            <a:r>
              <a:rPr lang="en-GB" dirty="0" smtClean="0"/>
              <a:t> procedure allows you to set a corrected p value threshold for your multiple comparisons by deriving an uncorrected p value for a single </a:t>
            </a:r>
            <a:r>
              <a:rPr lang="en-GB" dirty="0" err="1" smtClean="0"/>
              <a:t>voxel</a:t>
            </a:r>
            <a:r>
              <a:rPr lang="en-GB" dirty="0" smtClean="0"/>
              <a:t> in your population of </a:t>
            </a:r>
            <a:r>
              <a:rPr lang="en-GB" dirty="0" err="1" smtClean="0"/>
              <a:t>voxels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Spatial correlation &amp; Smoothing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Data from one </a:t>
            </a:r>
            <a:r>
              <a:rPr lang="en-GB" dirty="0" err="1" smtClean="0"/>
              <a:t>voxel</a:t>
            </a:r>
            <a:r>
              <a:rPr lang="en-GB" dirty="0" smtClean="0"/>
              <a:t> in functional imaging will tend to be similar to data from nearby </a:t>
            </a:r>
            <a:r>
              <a:rPr lang="en-GB" dirty="0" err="1" smtClean="0"/>
              <a:t>voxels</a:t>
            </a:r>
            <a:endParaRPr lang="en-GB" dirty="0" smtClean="0"/>
          </a:p>
          <a:p>
            <a:pPr lvl="1"/>
            <a:r>
              <a:rPr lang="en-GB" dirty="0" smtClean="0"/>
              <a:t> even with no modelling effects</a:t>
            </a:r>
          </a:p>
          <a:p>
            <a:r>
              <a:rPr lang="en-GB" dirty="0" smtClean="0"/>
              <a:t>Errors from the statistical model tend to be correlated for nearby </a:t>
            </a:r>
            <a:r>
              <a:rPr lang="en-GB" dirty="0" err="1" smtClean="0"/>
              <a:t>voxels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Smoothing before statistical analysis</a:t>
            </a:r>
          </a:p>
          <a:p>
            <a:r>
              <a:rPr lang="en-GB" dirty="0" smtClean="0"/>
              <a:t>The signal of interest usually extends over several </a:t>
            </a:r>
            <a:r>
              <a:rPr lang="en-GB" dirty="0" err="1" smtClean="0"/>
              <a:t>voxels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Distributed nature of neuronal sources and spatial extended nature of </a:t>
            </a:r>
            <a:r>
              <a:rPr lang="en-GB" dirty="0" err="1" smtClean="0"/>
              <a:t>haemodynamic</a:t>
            </a:r>
            <a:r>
              <a:rPr lang="en-GB" dirty="0" smtClean="0"/>
              <a:t> response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Bonferroni</a:t>
            </a:r>
            <a:r>
              <a:rPr lang="en-GB" dirty="0" smtClean="0"/>
              <a:t> correction and independent observations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92587"/>
          </a:xfrm>
        </p:spPr>
        <p:txBody>
          <a:bodyPr/>
          <a:lstStyle/>
          <a:p>
            <a:r>
              <a:rPr lang="en-GB" dirty="0" smtClean="0"/>
              <a:t>Spatial correlation + Smoothing </a:t>
            </a:r>
            <a:r>
              <a:rPr lang="en-GB" dirty="0" smtClean="0">
                <a:sym typeface="Wingdings" pitchFamily="2" charset="2"/>
              </a:rPr>
              <a:t> fewer independent observations in the data than </a:t>
            </a:r>
            <a:r>
              <a:rPr lang="en-GB" dirty="0" err="1" smtClean="0">
                <a:sym typeface="Wingdings" pitchFamily="2" charset="2"/>
              </a:rPr>
              <a:t>voxels</a:t>
            </a:r>
            <a:endParaRPr lang="en-GB" dirty="0" smtClean="0">
              <a:sym typeface="Wingdings" pitchFamily="2" charset="2"/>
            </a:endParaRPr>
          </a:p>
          <a:p>
            <a:pPr>
              <a:buFont typeface="Symbol"/>
              <a:buChar char="Þ"/>
            </a:pPr>
            <a:r>
              <a:rPr lang="en-GB" dirty="0" err="1" smtClean="0">
                <a:sym typeface="Wingdings" pitchFamily="2" charset="2"/>
              </a:rPr>
              <a:t>Bonferroni</a:t>
            </a:r>
            <a:r>
              <a:rPr lang="en-GB" dirty="0" smtClean="0">
                <a:sym typeface="Wingdings" pitchFamily="2" charset="2"/>
              </a:rPr>
              <a:t> correction will be </a:t>
            </a:r>
            <a:r>
              <a:rPr lang="en-GB" b="1" dirty="0" smtClean="0">
                <a:sym typeface="Wingdings" pitchFamily="2" charset="2"/>
              </a:rPr>
              <a:t>too conservative </a:t>
            </a:r>
          </a:p>
          <a:p>
            <a:pPr>
              <a:buNone/>
            </a:pPr>
            <a:r>
              <a:rPr lang="en-GB" b="1" dirty="0" smtClean="0">
                <a:sym typeface="Wingdings" pitchFamily="2" charset="2"/>
              </a:rPr>
              <a:t>Consider a 10000 </a:t>
            </a:r>
            <a:r>
              <a:rPr lang="en-GB" b="1" dirty="0" err="1" smtClean="0">
                <a:sym typeface="Wingdings" pitchFamily="2" charset="2"/>
              </a:rPr>
              <a:t>voxel</a:t>
            </a:r>
            <a:r>
              <a:rPr lang="en-GB" b="1" dirty="0" smtClean="0">
                <a:sym typeface="Wingdings" pitchFamily="2" charset="2"/>
              </a:rPr>
              <a:t> image,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450" y="3636084"/>
            <a:ext cx="3931867" cy="306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8656" y="3818965"/>
            <a:ext cx="3438986" cy="28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660" y="2151529"/>
            <a:ext cx="5051308" cy="403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2595" y="2302136"/>
            <a:ext cx="4729904" cy="400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347011" y="978946"/>
            <a:ext cx="5317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Random number image from figure 1 after replacing values in the</a:t>
            </a:r>
          </a:p>
          <a:p>
            <a:r>
              <a:rPr lang="en-GB" dirty="0" smtClean="0"/>
              <a:t>10 by 10 squares by the value of the mean within each square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1822" y="1065007"/>
            <a:ext cx="5378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Figure 1: Simulated image slice using independent random numbers from</a:t>
            </a:r>
          </a:p>
          <a:p>
            <a:r>
              <a:rPr lang="en-GB" dirty="0" smtClean="0"/>
              <a:t>the normal distribution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050" y="2276475"/>
            <a:ext cx="9810750" cy="3900488"/>
          </a:xfrm>
        </p:spPr>
        <p:txBody>
          <a:bodyPr/>
          <a:lstStyle/>
          <a:p>
            <a:r>
              <a:rPr lang="en-GB" dirty="0" smtClean="0"/>
              <a:t>Multiple comparisons over large </a:t>
            </a:r>
            <a:r>
              <a:rPr lang="en-GB" dirty="0" err="1" smtClean="0"/>
              <a:t>voxel</a:t>
            </a:r>
            <a:r>
              <a:rPr lang="en-GB" dirty="0" smtClean="0"/>
              <a:t> images can lead to false </a:t>
            </a:r>
            <a:r>
              <a:rPr lang="en-GB" dirty="0" err="1" smtClean="0"/>
              <a:t>postive</a:t>
            </a:r>
            <a:r>
              <a:rPr lang="en-GB" dirty="0" smtClean="0"/>
              <a:t> results</a:t>
            </a:r>
          </a:p>
          <a:p>
            <a:r>
              <a:rPr lang="en-GB" dirty="0" smtClean="0"/>
              <a:t>Statistical analysis should correct for multiple comparisons</a:t>
            </a:r>
          </a:p>
          <a:p>
            <a:r>
              <a:rPr lang="en-GB" dirty="0" err="1" smtClean="0"/>
              <a:t>Bonferonni</a:t>
            </a:r>
            <a:r>
              <a:rPr lang="en-GB" dirty="0" smtClean="0"/>
              <a:t> correction is the most widely known method for FWER control</a:t>
            </a:r>
          </a:p>
          <a:p>
            <a:pPr>
              <a:buNone/>
            </a:pPr>
            <a:r>
              <a:rPr lang="en-GB" dirty="0" smtClean="0"/>
              <a:t>	- May be too conservative for </a:t>
            </a:r>
            <a:r>
              <a:rPr lang="en-GB" dirty="0" err="1" smtClean="0"/>
              <a:t>fMRI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(Mini</a:t>
            </a:r>
            <a:r>
              <a:rPr lang="en-GB" sz="4400" baseline="0" dirty="0" smtClean="0">
                <a:latin typeface="+mj-lt"/>
                <a:ea typeface="+mj-ea"/>
                <a:cs typeface="+mj-cs"/>
              </a:rPr>
              <a:t>-)</a:t>
            </a:r>
            <a:r>
              <a:rPr lang="en-GB" sz="4400" dirty="0" smtClean="0">
                <a:latin typeface="+mj-lt"/>
                <a:ea typeface="+mj-ea"/>
                <a:cs typeface="+mj-cs"/>
              </a:rPr>
              <a:t>Conclusion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of multiple comparison test: testing thousands of independent statistical test across the brain (~30,000voxels)</a:t>
            </a:r>
          </a:p>
          <a:p>
            <a:r>
              <a:rPr lang="en-US" dirty="0" smtClean="0"/>
              <a:t>We want to control the total number of false-positive.</a:t>
            </a:r>
          </a:p>
          <a:p>
            <a:r>
              <a:rPr lang="en-US" dirty="0" err="1" smtClean="0"/>
              <a:t>Bonferroni</a:t>
            </a:r>
            <a:r>
              <a:rPr lang="en-US" dirty="0" smtClean="0"/>
              <a:t> correction is one way to deal with, but </a:t>
            </a:r>
            <a:r>
              <a:rPr lang="en-US" dirty="0" err="1" smtClean="0"/>
              <a:t>Bonferroni</a:t>
            </a:r>
            <a:r>
              <a:rPr lang="en-US" dirty="0" smtClean="0"/>
              <a:t> assumes independence across every voxel and this makes the </a:t>
            </a:r>
            <a:r>
              <a:rPr lang="en-US" dirty="0" err="1" smtClean="0"/>
              <a:t>Bonferroni</a:t>
            </a:r>
            <a:r>
              <a:rPr lang="en-US" dirty="0" smtClean="0"/>
              <a:t> correction often too conservative (too high threshold)</a:t>
            </a:r>
          </a:p>
          <a:p>
            <a:r>
              <a:rPr lang="en-US" dirty="0" smtClean="0"/>
              <a:t>Random field theory is the mathematical theory about smooth statistical map, which can be applied to find the threshold of T, F value for certain family-wise error rate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849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voxel threshold and Family-wise error rate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2D example:100 x 100 voxel = 10,000 statistic values</a:t>
            </a:r>
          </a:p>
          <a:p>
            <a:r>
              <a:rPr lang="en-US" sz="2400" dirty="0" smtClean="0"/>
              <a:t>Null hypothesis: data is derived from random Gaussian distribution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074" y="3788678"/>
            <a:ext cx="2715500" cy="2074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452" y="3100478"/>
            <a:ext cx="2378697" cy="1801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2376" y="4902109"/>
            <a:ext cx="2395773" cy="186761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647414" y="3788678"/>
            <a:ext cx="1263192" cy="684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47414" y="4990386"/>
            <a:ext cx="1007097" cy="985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91520" y="3653741"/>
            <a:ext cx="838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Z&gt;2.5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859517" y="4947271"/>
            <a:ext cx="838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Z&gt;2.75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484148" y="3418290"/>
            <a:ext cx="184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Random Z map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731183" y="3602956"/>
            <a:ext cx="113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clusters survive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731183" y="5355767"/>
            <a:ext cx="113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cluster survives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451547" y="5923793"/>
            <a:ext cx="184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Mean:0, </a:t>
            </a:r>
            <a:r>
              <a:rPr lang="en-US" dirty="0" err="1" smtClean="0"/>
              <a:t>Std</a:t>
            </a:r>
            <a:r>
              <a:rPr lang="en-US" dirty="0" smtClean="0"/>
              <a:t>=1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6852" y="3584181"/>
            <a:ext cx="499456" cy="252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4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050" y="2276475"/>
            <a:ext cx="9810750" cy="3900488"/>
          </a:xfrm>
        </p:spPr>
        <p:txBody>
          <a:bodyPr/>
          <a:lstStyle/>
          <a:p>
            <a:r>
              <a:rPr lang="en-GB" dirty="0" smtClean="0"/>
              <a:t>Overview</a:t>
            </a:r>
          </a:p>
          <a:p>
            <a:r>
              <a:rPr lang="en-GB" dirty="0" smtClean="0"/>
              <a:t>Hypothesis testing</a:t>
            </a:r>
          </a:p>
          <a:p>
            <a:r>
              <a:rPr lang="en-GB" dirty="0" smtClean="0"/>
              <a:t>Multiple comparisons problem</a:t>
            </a:r>
          </a:p>
          <a:p>
            <a:r>
              <a:rPr lang="en-GB" dirty="0" smtClean="0"/>
              <a:t>Family-wise error rate and </a:t>
            </a:r>
            <a:r>
              <a:rPr lang="en-GB" dirty="0" err="1" smtClean="0"/>
              <a:t>Bonferroni</a:t>
            </a:r>
            <a:r>
              <a:rPr lang="en-GB" dirty="0" smtClean="0"/>
              <a:t> </a:t>
            </a:r>
            <a:r>
              <a:rPr lang="en-GB" dirty="0" smtClean="0"/>
              <a:t>correction</a:t>
            </a:r>
          </a:p>
          <a:p>
            <a:r>
              <a:rPr lang="en-GB" dirty="0" smtClean="0"/>
              <a:t>Random field theory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Content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947569" y="3221606"/>
            <a:ext cx="2378697" cy="1801631"/>
            <a:chOff x="6105426" y="2886807"/>
            <a:chExt cx="2378697" cy="18016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5426" y="2886807"/>
              <a:ext cx="2378697" cy="180163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975234" y="3068433"/>
              <a:ext cx="1366887" cy="106904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44041" y="3660129"/>
            <a:ext cx="2378697" cy="1801631"/>
            <a:chOff x="6105426" y="2886807"/>
            <a:chExt cx="2378697" cy="1801631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5426" y="2886807"/>
              <a:ext cx="2378697" cy="1801631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6975234" y="3068433"/>
              <a:ext cx="1366887" cy="106904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586" y="3798571"/>
            <a:ext cx="457200" cy="323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FWER = Expected number of clusters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Family-wise error rate=Expected number of clusters above </a:t>
            </a:r>
            <a:r>
              <a:rPr lang="en-US" sz="2400" dirty="0" smtClean="0"/>
              <a:t>threshold</a:t>
            </a:r>
          </a:p>
          <a:p>
            <a:r>
              <a:rPr lang="en-US" sz="2400" dirty="0"/>
              <a:t>We want to find a threshold where expected number of cluster above the threshold is less than </a:t>
            </a:r>
            <a:r>
              <a:rPr lang="en-US" sz="2400" dirty="0" smtClean="0"/>
              <a:t>0.05</a:t>
            </a:r>
            <a:endParaRPr lang="en-US" sz="2400" dirty="0"/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98" y="3374713"/>
            <a:ext cx="2715500" cy="207492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926393" y="5113958"/>
            <a:ext cx="1024505" cy="11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08583" y="4755991"/>
            <a:ext cx="838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Z&gt;2.75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997706" y="3016216"/>
            <a:ext cx="247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100 random Z map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8880" y="3169318"/>
            <a:ext cx="113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cluster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847952" y="3874060"/>
            <a:ext cx="113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cluster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805" y="3556048"/>
            <a:ext cx="2715500" cy="20749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848" y="3926121"/>
            <a:ext cx="2715500" cy="20749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803" y="4272542"/>
            <a:ext cx="2715500" cy="207492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667463" y="4358613"/>
            <a:ext cx="2378697" cy="1801631"/>
            <a:chOff x="6105426" y="2886807"/>
            <a:chExt cx="2378697" cy="180163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5426" y="2886807"/>
              <a:ext cx="2378697" cy="1801631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6975234" y="3068433"/>
              <a:ext cx="1366887" cy="106904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9196074" y="4373582"/>
            <a:ext cx="113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cluster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6425721" y="2860170"/>
            <a:ext cx="247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Less than 5 clusters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959246" y="4732238"/>
            <a:ext cx="2378697" cy="1801631"/>
            <a:chOff x="6105426" y="2886807"/>
            <a:chExt cx="2378697" cy="180163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5426" y="2886807"/>
              <a:ext cx="2378697" cy="180163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6975234" y="3068433"/>
              <a:ext cx="1366887" cy="106904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799" y="4897145"/>
            <a:ext cx="457200" cy="3238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496409" y="4963581"/>
            <a:ext cx="113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cluster survive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987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Characteristic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Euler characteristic (EC) counts the number of clusters above </a:t>
            </a:r>
            <a:r>
              <a:rPr lang="en-US" dirty="0" smtClean="0"/>
              <a:t>threshold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dirty="0" smtClean="0"/>
              <a:t>expected family-wise error rate</a:t>
            </a:r>
          </a:p>
          <a:p>
            <a:r>
              <a:rPr lang="en-US" dirty="0" smtClean="0"/>
              <a:t>We can simply calculate the </a:t>
            </a:r>
            <a:r>
              <a:rPr lang="en-US" dirty="0" smtClean="0"/>
              <a:t>EC using the formula of RFT.</a:t>
            </a:r>
            <a:endParaRPr lang="en-US" dirty="0" smtClean="0"/>
          </a:p>
          <a:p>
            <a:r>
              <a:rPr lang="en-US" dirty="0" smtClean="0"/>
              <a:t>For two dimensional case,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 is the number of “</a:t>
            </a:r>
            <a:r>
              <a:rPr lang="en-US" dirty="0" err="1" smtClean="0"/>
              <a:t>resels</a:t>
            </a:r>
            <a:r>
              <a:rPr lang="en-US" dirty="0" smtClean="0"/>
              <a:t>”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217" y="3754618"/>
            <a:ext cx="4416910" cy="6641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76" y="3338522"/>
            <a:ext cx="3600450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8691513" y="3459637"/>
            <a:ext cx="9427" cy="166854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804635" y="3815695"/>
            <a:ext cx="48076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66876" y="5380672"/>
            <a:ext cx="4339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are only interested in Z score higher than 1. In this case, higher threshold means smaller EC.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708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Resolution Element, coined by K. </a:t>
            </a:r>
            <a:r>
              <a:rPr lang="en-US" dirty="0" err="1" smtClean="0"/>
              <a:t>Worsley</a:t>
            </a:r>
            <a:endParaRPr lang="en-US" dirty="0" smtClean="0"/>
          </a:p>
          <a:p>
            <a:r>
              <a:rPr lang="en-US" dirty="0" smtClean="0"/>
              <a:t>Number of </a:t>
            </a:r>
            <a:r>
              <a:rPr lang="en-US" dirty="0" err="1" smtClean="0"/>
              <a:t>resels</a:t>
            </a:r>
            <a:r>
              <a:rPr lang="en-US" dirty="0" smtClean="0"/>
              <a:t>=Volume/smoothness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439" y="3501296"/>
            <a:ext cx="3780934" cy="28959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3868" y="2959004"/>
            <a:ext cx="3167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random numbers</a:t>
            </a:r>
          </a:p>
          <a:p>
            <a:r>
              <a:rPr lang="en-US" dirty="0" smtClean="0"/>
              <a:t>=100 </a:t>
            </a:r>
            <a:r>
              <a:rPr lang="en-US" dirty="0" err="1" smtClean="0"/>
              <a:t>resels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917977" y="2959004"/>
            <a:ext cx="4861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numbers, but smoothed by FWHM=10</a:t>
            </a:r>
          </a:p>
          <a:p>
            <a:r>
              <a:rPr lang="en-US" dirty="0" smtClean="0"/>
              <a:t>=10 </a:t>
            </a:r>
            <a:r>
              <a:rPr lang="en-US" dirty="0" err="1" smtClean="0"/>
              <a:t>resels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075" y="3605335"/>
            <a:ext cx="3653808" cy="279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02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characteristic= p-value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52627"/>
            <a:ext cx="10515600" cy="3424336"/>
          </a:xfrm>
        </p:spPr>
        <p:txBody>
          <a:bodyPr/>
          <a:lstStyle/>
          <a:p>
            <a:r>
              <a:rPr lang="en-US" dirty="0" smtClean="0"/>
              <a:t>If number of </a:t>
            </a:r>
            <a:r>
              <a:rPr lang="en-US" dirty="0" err="1" smtClean="0"/>
              <a:t>resels</a:t>
            </a:r>
            <a:r>
              <a:rPr lang="en-US" dirty="0" smtClean="0"/>
              <a:t> (R) is big, E(EC) is big.</a:t>
            </a:r>
          </a:p>
          <a:p>
            <a:r>
              <a:rPr lang="en-US" dirty="0" smtClean="0"/>
              <a:t>More statistical tests, more chance to find false-positive</a:t>
            </a:r>
          </a:p>
          <a:p>
            <a:endParaRPr lang="en-US" dirty="0"/>
          </a:p>
          <a:p>
            <a:r>
              <a:rPr lang="en-US" dirty="0" smtClean="0"/>
              <a:t>Once we know R and we have target E(EC), we can find threshold value,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t</a:t>
            </a:r>
            <a:r>
              <a:rPr lang="en-US" dirty="0" smtClean="0"/>
              <a:t> , which </a:t>
            </a:r>
            <a:r>
              <a:rPr lang="en-US" dirty="0" smtClean="0"/>
              <a:t>corresponds to target family-wise error rate.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67" y="1774989"/>
            <a:ext cx="4416910" cy="66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93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spatial smoothness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405553" cy="4351338"/>
          </a:xfrm>
        </p:spPr>
        <p:txBody>
          <a:bodyPr/>
          <a:lstStyle/>
          <a:p>
            <a:r>
              <a:rPr lang="en-US" dirty="0" smtClean="0"/>
              <a:t>Various source of smoothness</a:t>
            </a:r>
          </a:p>
          <a:p>
            <a:r>
              <a:rPr lang="en-US" dirty="0" smtClean="0"/>
              <a:t>First, inherent anatomical connection, hemodynamic smearing</a:t>
            </a:r>
          </a:p>
          <a:p>
            <a:r>
              <a:rPr lang="en-US" dirty="0" smtClean="0"/>
              <a:t>Second, preprocessing step (realign, normalization involves some interpolation)</a:t>
            </a:r>
          </a:p>
          <a:p>
            <a:r>
              <a:rPr lang="en-US" dirty="0" smtClean="0"/>
              <a:t>Third, explicit smoothing </a:t>
            </a:r>
          </a:p>
          <a:p>
            <a:endParaRPr lang="en-US" dirty="0"/>
          </a:p>
          <a:p>
            <a:r>
              <a:rPr lang="en-US" dirty="0" smtClean="0"/>
              <a:t>Therefore, smoothness is always bigger than the smoothing kernel you put during preprocessing steps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093" y="730324"/>
            <a:ext cx="1302795" cy="2055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619" y="3078351"/>
            <a:ext cx="3346381" cy="349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94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spatial smoothness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SPM estimates the smoothness from residual of general linear model.</a:t>
            </a:r>
          </a:p>
          <a:p>
            <a:r>
              <a:rPr lang="en-US" dirty="0" smtClean="0"/>
              <a:t>Spatial derivative of residual gives the estimated value of spatial correlation or smoothness.</a:t>
            </a:r>
          </a:p>
          <a:p>
            <a:r>
              <a:rPr lang="en-US" dirty="0" smtClean="0"/>
              <a:t>Saved in </a:t>
            </a:r>
            <a:r>
              <a:rPr lang="en-US" dirty="0" err="1" smtClean="0"/>
              <a:t>RPV.img</a:t>
            </a:r>
            <a:r>
              <a:rPr lang="en-US" dirty="0" smtClean="0"/>
              <a:t> (</a:t>
            </a:r>
            <a:r>
              <a:rPr lang="en-US" dirty="0" err="1" smtClean="0"/>
              <a:t>Resels</a:t>
            </a:r>
            <a:r>
              <a:rPr lang="en-US" dirty="0" smtClean="0"/>
              <a:t> Per Volume)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596" y="4275301"/>
            <a:ext cx="3819525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841" y="4275301"/>
            <a:ext cx="3895725" cy="1581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98482" y="6023728"/>
            <a:ext cx="214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FWHM=6mm</a:t>
            </a:r>
          </a:p>
          <a:p>
            <a:r>
              <a:rPr lang="en-US" dirty="0" smtClean="0"/>
              <a:t>Value 0.01-0.1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770016" y="5997607"/>
            <a:ext cx="214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smoothing</a:t>
            </a:r>
          </a:p>
          <a:p>
            <a:r>
              <a:rPr lang="en-US" dirty="0" smtClean="0"/>
              <a:t>Value 0.1-0.2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726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69" b="308"/>
          <a:stretch>
            <a:fillRect/>
          </a:stretch>
        </p:blipFill>
        <p:spPr bwMode="auto">
          <a:xfrm>
            <a:off x="1349635" y="1218606"/>
            <a:ext cx="8032677" cy="5998781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SPM result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2328"/>
            <a:ext cx="10515600" cy="43513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5051052" y="2042327"/>
            <a:ext cx="782425" cy="265835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122990" y="1928375"/>
            <a:ext cx="782425" cy="265835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695422" y="4916666"/>
            <a:ext cx="471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P_corrected</a:t>
            </a:r>
            <a:r>
              <a:rPr lang="en-US" dirty="0" smtClean="0">
                <a:solidFill>
                  <a:srgbClr val="FF0000"/>
                </a:solidFill>
              </a:rPr>
              <a:t> comes from EC calculation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779778" y="2042328"/>
            <a:ext cx="782425" cy="2658359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348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field theory assumption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 field should be reasonably smooth Gaussian distribution</a:t>
            </a:r>
          </a:p>
          <a:p>
            <a:endParaRPr lang="en-US" dirty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-level random effect analysis with small number of subject can have non-smooth error fields, in this case a threshold from RFT can be even higher (conservative) than </a:t>
            </a:r>
            <a:r>
              <a:rPr lang="en-US" dirty="0" err="1" smtClean="0"/>
              <a:t>Bonferroni</a:t>
            </a:r>
            <a:r>
              <a:rPr lang="en-US" dirty="0" smtClean="0"/>
              <a:t> correction. </a:t>
            </a:r>
          </a:p>
          <a:p>
            <a:pPr lvl="1"/>
            <a:r>
              <a:rPr lang="en-US" dirty="0" smtClean="0"/>
              <a:t>SPM automatically chooses more liberal threshold between </a:t>
            </a:r>
            <a:r>
              <a:rPr lang="en-US" dirty="0" err="1" smtClean="0"/>
              <a:t>Bonferroni</a:t>
            </a:r>
            <a:r>
              <a:rPr lang="en-US" dirty="0" smtClean="0"/>
              <a:t> and RFT.</a:t>
            </a:r>
          </a:p>
          <a:p>
            <a:pPr lvl="1"/>
            <a:r>
              <a:rPr lang="en-US" dirty="0" smtClean="0"/>
              <a:t>Alternatively, non-parametric test which does not assume specific null distribution can be used (computationally costly)</a:t>
            </a:r>
          </a:p>
          <a:p>
            <a:pPr lvl="1"/>
            <a:r>
              <a:rPr lang="en-US" dirty="0" smtClean="0"/>
              <a:t>Bayesian </a:t>
            </a:r>
            <a:r>
              <a:rPr lang="en-US" dirty="0" smtClean="0"/>
              <a:t>inference (explicitly includes smoothness into prior)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290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&amp; Question?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Guilliaum</a:t>
            </a:r>
            <a:r>
              <a:rPr lang="en-US" dirty="0" smtClean="0"/>
              <a:t> </a:t>
            </a:r>
            <a:r>
              <a:rPr lang="en-US" dirty="0" err="1" smtClean="0"/>
              <a:t>Flandin</a:t>
            </a:r>
            <a:endParaRPr lang="en-US" dirty="0" smtClean="0"/>
          </a:p>
          <a:p>
            <a:r>
              <a:rPr lang="en-US" dirty="0" smtClean="0"/>
              <a:t>Previous </a:t>
            </a:r>
            <a:r>
              <a:rPr lang="en-US" dirty="0" err="1" smtClean="0"/>
              <a:t>MfD</a:t>
            </a:r>
            <a:r>
              <a:rPr lang="en-US" dirty="0" smtClean="0"/>
              <a:t> slides</a:t>
            </a:r>
          </a:p>
          <a:p>
            <a:r>
              <a:rPr lang="en-US" dirty="0" smtClean="0"/>
              <a:t>SPM book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845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895350" y="1095375"/>
            <a:ext cx="9925050" cy="549951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6"/>
          <p:cNvSpPr>
            <a:spLocks noChangeArrowheads="1"/>
          </p:cNvSpPr>
          <p:nvPr/>
        </p:nvSpPr>
        <p:spPr bwMode="auto">
          <a:xfrm>
            <a:off x="1774526" y="2919824"/>
            <a:ext cx="1547813" cy="85883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44450" rIns="0" bIns="4445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Times New Roman" pitchFamily="33" charset="0"/>
                <a:cs typeface="Arial" charset="0"/>
              </a:rPr>
              <a:t>Motion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Times New Roman" pitchFamily="33" charset="0"/>
                <a:cs typeface="Arial" charset="0"/>
              </a:rPr>
              <a:t>Correction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latin typeface="Times New Roman" pitchFamily="33" charset="0"/>
                <a:cs typeface="Arial" charset="0"/>
              </a:rPr>
              <a:t>(Realign &amp; Unwarp)</a:t>
            </a:r>
          </a:p>
        </p:txBody>
      </p:sp>
      <p:sp>
        <p:nvSpPr>
          <p:cNvPr id="81" name="Line 8"/>
          <p:cNvSpPr>
            <a:spLocks noChangeShapeType="1"/>
          </p:cNvSpPr>
          <p:nvPr/>
        </p:nvSpPr>
        <p:spPr bwMode="auto">
          <a:xfrm>
            <a:off x="2622495" y="2672174"/>
            <a:ext cx="1466" cy="255588"/>
          </a:xfrm>
          <a:prstGeom prst="line">
            <a:avLst/>
          </a:pr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82" name="Group 9"/>
          <p:cNvGrpSpPr>
            <a:grpSpLocks/>
          </p:cNvGrpSpPr>
          <p:nvPr/>
        </p:nvGrpSpPr>
        <p:grpSpPr bwMode="auto">
          <a:xfrm>
            <a:off x="923925" y="1123950"/>
            <a:ext cx="9800930" cy="5213760"/>
            <a:chOff x="-153" y="872"/>
            <a:chExt cx="5933" cy="3304"/>
          </a:xfrm>
        </p:grpSpPr>
        <p:grpSp>
          <p:nvGrpSpPr>
            <p:cNvPr id="83" name="Group 10"/>
            <p:cNvGrpSpPr>
              <a:grpSpLocks/>
            </p:cNvGrpSpPr>
            <p:nvPr/>
          </p:nvGrpSpPr>
          <p:grpSpPr bwMode="auto">
            <a:xfrm>
              <a:off x="1029" y="887"/>
              <a:ext cx="1071" cy="1426"/>
              <a:chOff x="1115" y="887"/>
              <a:chExt cx="1161" cy="1426"/>
            </a:xfrm>
          </p:grpSpPr>
          <p:sp>
            <p:nvSpPr>
              <p:cNvPr id="112" name="Rectangle 11"/>
              <p:cNvSpPr>
                <a:spLocks noChangeArrowheads="1"/>
              </p:cNvSpPr>
              <p:nvPr/>
            </p:nvSpPr>
            <p:spPr bwMode="auto">
              <a:xfrm>
                <a:off x="1397" y="2082"/>
                <a:ext cx="816" cy="231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 smtClean="0">
                    <a:latin typeface="Times New Roman" pitchFamily="33" charset="0"/>
                    <a:cs typeface="Arial" charset="0"/>
                  </a:rPr>
                  <a:t>Smoothing</a:t>
                </a:r>
              </a:p>
            </p:txBody>
          </p:sp>
          <p:pic>
            <p:nvPicPr>
              <p:cNvPr id="113" name="Picture 12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" y="1164"/>
                <a:ext cx="981" cy="66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4" name="Rectangle 14"/>
              <p:cNvSpPr>
                <a:spLocks noChangeArrowheads="1"/>
              </p:cNvSpPr>
              <p:nvPr/>
            </p:nvSpPr>
            <p:spPr bwMode="auto">
              <a:xfrm>
                <a:off x="1582" y="887"/>
                <a:ext cx="55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 smtClean="0">
                    <a:latin typeface="Times New Roman" pitchFamily="33" charset="0"/>
                    <a:cs typeface="Arial" charset="0"/>
                  </a:rPr>
                  <a:t>Kernel</a:t>
                </a:r>
              </a:p>
            </p:txBody>
          </p:sp>
          <p:sp>
            <p:nvSpPr>
              <p:cNvPr id="115" name="Line 15"/>
              <p:cNvSpPr>
                <a:spLocks noChangeShapeType="1"/>
              </p:cNvSpPr>
              <p:nvPr/>
            </p:nvSpPr>
            <p:spPr bwMode="auto">
              <a:xfrm>
                <a:off x="1115" y="2207"/>
                <a:ext cx="226" cy="3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116" name="Line 16"/>
              <p:cNvSpPr>
                <a:spLocks noChangeShapeType="1"/>
              </p:cNvSpPr>
              <p:nvPr/>
            </p:nvSpPr>
            <p:spPr bwMode="auto">
              <a:xfrm>
                <a:off x="1780" y="1884"/>
                <a:ext cx="0" cy="239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Arial" charset="0"/>
                </a:endParaRPr>
              </a:p>
            </p:txBody>
          </p:sp>
        </p:grpSp>
        <p:grpSp>
          <p:nvGrpSpPr>
            <p:cNvPr id="84" name="Group 17"/>
            <p:cNvGrpSpPr>
              <a:grpSpLocks/>
            </p:cNvGrpSpPr>
            <p:nvPr/>
          </p:nvGrpSpPr>
          <p:grpSpPr bwMode="auto">
            <a:xfrm>
              <a:off x="322" y="2410"/>
              <a:ext cx="1862" cy="1766"/>
              <a:chOff x="322" y="2410"/>
              <a:chExt cx="1862" cy="1766"/>
            </a:xfrm>
          </p:grpSpPr>
          <p:sp>
            <p:nvSpPr>
              <p:cNvPr id="106" name="Rectangle 19"/>
              <p:cNvSpPr>
                <a:spLocks noChangeArrowheads="1"/>
              </p:cNvSpPr>
              <p:nvPr/>
            </p:nvSpPr>
            <p:spPr bwMode="auto">
              <a:xfrm>
                <a:off x="322" y="2834"/>
                <a:ext cx="1616" cy="406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488" tIns="44450" rIns="90488" bIns="44450">
                <a:spAutoFit/>
              </a:bodyPr>
              <a:lstStyle/>
              <a:p>
                <a:pPr marL="285750" indent="-28575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</a:pPr>
                <a:r>
                  <a:rPr lang="en-GB" dirty="0" smtClean="0">
                    <a:latin typeface="Times New Roman" pitchFamily="33" charset="0"/>
                    <a:cs typeface="Arial" charset="0"/>
                  </a:rPr>
                  <a:t>Co-registration</a:t>
                </a:r>
              </a:p>
              <a:p>
                <a:pPr marL="285750" indent="-28575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</a:pPr>
                <a:r>
                  <a:rPr lang="en-GB" dirty="0" smtClean="0">
                    <a:latin typeface="Times New Roman" pitchFamily="33" charset="0"/>
                    <a:cs typeface="Arial" charset="0"/>
                  </a:rPr>
                  <a:t>Spatial</a:t>
                </a:r>
                <a:r>
                  <a:rPr lang="en-GB" dirty="0">
                    <a:latin typeface="Times New Roman" pitchFamily="33" charset="0"/>
                    <a:cs typeface="Arial" charset="0"/>
                  </a:rPr>
                  <a:t> </a:t>
                </a:r>
                <a:r>
                  <a:rPr lang="en-GB" dirty="0" smtClean="0">
                    <a:latin typeface="Times New Roman" pitchFamily="33" charset="0"/>
                    <a:cs typeface="Arial" charset="0"/>
                  </a:rPr>
                  <a:t>normalisation</a:t>
                </a:r>
              </a:p>
            </p:txBody>
          </p:sp>
          <p:pic>
            <p:nvPicPr>
              <p:cNvPr id="107" name="Picture 20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" y="3425"/>
                <a:ext cx="825" cy="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" name="Rectangle 21"/>
              <p:cNvSpPr>
                <a:spLocks noChangeArrowheads="1"/>
              </p:cNvSpPr>
              <p:nvPr/>
            </p:nvSpPr>
            <p:spPr bwMode="auto">
              <a:xfrm>
                <a:off x="1552" y="3600"/>
                <a:ext cx="632" cy="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 smtClean="0">
                    <a:latin typeface="Times New Roman" pitchFamily="33" charset="0"/>
                    <a:cs typeface="Arial" charset="0"/>
                  </a:rPr>
                  <a:t>Standard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 smtClean="0">
                    <a:latin typeface="Times New Roman" pitchFamily="33" charset="0"/>
                    <a:cs typeface="Arial" charset="0"/>
                  </a:rPr>
                  <a:t>template</a:t>
                </a:r>
              </a:p>
            </p:txBody>
          </p:sp>
          <p:sp>
            <p:nvSpPr>
              <p:cNvPr id="109" name="Line 22"/>
              <p:cNvSpPr>
                <a:spLocks noChangeShapeType="1"/>
              </p:cNvSpPr>
              <p:nvPr/>
            </p:nvSpPr>
            <p:spPr bwMode="auto">
              <a:xfrm flipV="1">
                <a:off x="1067" y="3237"/>
                <a:ext cx="0" cy="186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110" name="Line 23"/>
              <p:cNvSpPr>
                <a:spLocks noChangeShapeType="1"/>
              </p:cNvSpPr>
              <p:nvPr/>
            </p:nvSpPr>
            <p:spPr bwMode="auto">
              <a:xfrm flipH="1">
                <a:off x="680" y="2538"/>
                <a:ext cx="0" cy="288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111" name="Line 24"/>
              <p:cNvSpPr>
                <a:spLocks noChangeShapeType="1"/>
              </p:cNvSpPr>
              <p:nvPr/>
            </p:nvSpPr>
            <p:spPr bwMode="auto">
              <a:xfrm flipV="1">
                <a:off x="1322" y="2410"/>
                <a:ext cx="319" cy="396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chemeClr val="bg1"/>
                  </a:solidFill>
                  <a:cs typeface="Arial" charset="0"/>
                </a:endParaRPr>
              </a:p>
            </p:txBody>
          </p:sp>
        </p:grpSp>
        <p:grpSp>
          <p:nvGrpSpPr>
            <p:cNvPr id="85" name="Group 25"/>
            <p:cNvGrpSpPr>
              <a:grpSpLocks/>
            </p:cNvGrpSpPr>
            <p:nvPr/>
          </p:nvGrpSpPr>
          <p:grpSpPr bwMode="auto">
            <a:xfrm>
              <a:off x="-153" y="872"/>
              <a:ext cx="1134" cy="1018"/>
              <a:chOff x="-165" y="872"/>
              <a:chExt cx="1227" cy="1018"/>
            </a:xfrm>
          </p:grpSpPr>
          <p:sp>
            <p:nvSpPr>
              <p:cNvPr id="102" name="Rectangle 26"/>
              <p:cNvSpPr>
                <a:spLocks noChangeArrowheads="1"/>
              </p:cNvSpPr>
              <p:nvPr/>
            </p:nvSpPr>
            <p:spPr bwMode="auto">
              <a:xfrm>
                <a:off x="-165" y="872"/>
                <a:ext cx="120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 smtClean="0">
                    <a:latin typeface="Times New Roman" pitchFamily="33" charset="0"/>
                    <a:cs typeface="Arial" charset="0"/>
                  </a:rPr>
                  <a:t>fMRI time-series</a:t>
                </a:r>
              </a:p>
            </p:txBody>
          </p:sp>
          <p:pic>
            <p:nvPicPr>
              <p:cNvPr id="103" name="Picture 27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" y="1122"/>
                <a:ext cx="720" cy="576"/>
              </a:xfrm>
              <a:prstGeom prst="rect">
                <a:avLst/>
              </a:prstGeom>
              <a:noFill/>
              <a:ln w="12700">
                <a:solidFill>
                  <a:srgbClr val="C1CE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28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" y="1218"/>
                <a:ext cx="720" cy="576"/>
              </a:xfrm>
              <a:prstGeom prst="rect">
                <a:avLst/>
              </a:prstGeom>
              <a:noFill/>
              <a:ln w="12700">
                <a:solidFill>
                  <a:srgbClr val="C1CE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29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" y="1314"/>
                <a:ext cx="720" cy="576"/>
              </a:xfrm>
              <a:prstGeom prst="rect">
                <a:avLst/>
              </a:prstGeom>
              <a:noFill/>
              <a:ln w="12700">
                <a:solidFill>
                  <a:srgbClr val="C1CE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6" name="Group 31"/>
            <p:cNvGrpSpPr>
              <a:grpSpLocks/>
            </p:cNvGrpSpPr>
            <p:nvPr/>
          </p:nvGrpSpPr>
          <p:grpSpPr bwMode="auto">
            <a:xfrm>
              <a:off x="3875" y="921"/>
              <a:ext cx="1905" cy="1725"/>
              <a:chOff x="4191" y="921"/>
              <a:chExt cx="2061" cy="1725"/>
            </a:xfrm>
          </p:grpSpPr>
          <p:pic>
            <p:nvPicPr>
              <p:cNvPr id="99" name="Picture 32"/>
              <p:cNvPicPr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0" y="1296"/>
                <a:ext cx="1622" cy="1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" name="Picture 33"/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2" y="1953"/>
                <a:ext cx="996" cy="69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1" name="Rectangle 34"/>
              <p:cNvSpPr>
                <a:spLocks noChangeArrowheads="1"/>
              </p:cNvSpPr>
              <p:nvPr/>
            </p:nvSpPr>
            <p:spPr bwMode="auto">
              <a:xfrm>
                <a:off x="4191" y="921"/>
                <a:ext cx="2061" cy="4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488" tIns="44450" rIns="90488" bIns="4445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 err="1" smtClean="0">
                    <a:latin typeface="Times New Roman" pitchFamily="33" charset="0"/>
                    <a:cs typeface="Arial" charset="0"/>
                  </a:rPr>
                  <a:t>Thresholding</a:t>
                </a:r>
                <a:r>
                  <a:rPr lang="en-GB" dirty="0" smtClean="0">
                    <a:latin typeface="Times New Roman" pitchFamily="33" charset="0"/>
                    <a:cs typeface="Arial" charset="0"/>
                  </a:rPr>
                  <a:t> and for multiple comparisons</a:t>
                </a:r>
              </a:p>
            </p:txBody>
          </p:sp>
        </p:grpSp>
        <p:grpSp>
          <p:nvGrpSpPr>
            <p:cNvPr id="87" name="Group 35"/>
            <p:cNvGrpSpPr>
              <a:grpSpLocks/>
            </p:cNvGrpSpPr>
            <p:nvPr/>
          </p:nvGrpSpPr>
          <p:grpSpPr bwMode="auto">
            <a:xfrm>
              <a:off x="2084" y="932"/>
              <a:ext cx="1672" cy="1387"/>
              <a:chOff x="2254" y="932"/>
              <a:chExt cx="1810" cy="1387"/>
            </a:xfrm>
          </p:grpSpPr>
          <p:pic>
            <p:nvPicPr>
              <p:cNvPr id="93" name="Picture 36"/>
              <p:cNvPicPr>
                <a:picLocks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757" t="30959" r="7643" b="14474"/>
              <a:stretch>
                <a:fillRect/>
              </a:stretch>
            </p:blipFill>
            <p:spPr bwMode="auto">
              <a:xfrm>
                <a:off x="3029" y="1182"/>
                <a:ext cx="485" cy="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" name="Rectangle 37"/>
              <p:cNvSpPr>
                <a:spLocks noChangeArrowheads="1"/>
              </p:cNvSpPr>
              <p:nvPr/>
            </p:nvSpPr>
            <p:spPr bwMode="auto">
              <a:xfrm>
                <a:off x="2553" y="2090"/>
                <a:ext cx="1511" cy="229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 smtClean="0">
                    <a:latin typeface="Times New Roman" pitchFamily="33" charset="0"/>
                    <a:cs typeface="Arial" charset="0"/>
                  </a:rPr>
                  <a:t>General Linear Model</a:t>
                </a:r>
              </a:p>
            </p:txBody>
          </p:sp>
          <p:sp>
            <p:nvSpPr>
              <p:cNvPr id="95" name="Rectangle 39"/>
              <p:cNvSpPr>
                <a:spLocks noChangeArrowheads="1"/>
              </p:cNvSpPr>
              <p:nvPr/>
            </p:nvSpPr>
            <p:spPr bwMode="auto">
              <a:xfrm>
                <a:off x="2779" y="932"/>
                <a:ext cx="1022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 smtClean="0">
                    <a:latin typeface="Times New Roman" pitchFamily="33" charset="0"/>
                    <a:cs typeface="Arial" charset="0"/>
                  </a:rPr>
                  <a:t>Design matrix</a:t>
                </a:r>
              </a:p>
            </p:txBody>
          </p:sp>
          <p:sp>
            <p:nvSpPr>
              <p:cNvPr id="96" name="Line 40"/>
              <p:cNvSpPr>
                <a:spLocks noChangeShapeType="1"/>
              </p:cNvSpPr>
              <p:nvPr/>
            </p:nvSpPr>
            <p:spPr bwMode="auto">
              <a:xfrm>
                <a:off x="3258" y="1943"/>
                <a:ext cx="0" cy="19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97" name="Line 41"/>
              <p:cNvSpPr>
                <a:spLocks noChangeShapeType="1"/>
              </p:cNvSpPr>
              <p:nvPr/>
            </p:nvSpPr>
            <p:spPr bwMode="auto">
              <a:xfrm>
                <a:off x="2254" y="2206"/>
                <a:ext cx="269" cy="4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chemeClr val="bg1"/>
                  </a:solidFill>
                  <a:cs typeface="Arial" charset="0"/>
                </a:endParaRPr>
              </a:p>
            </p:txBody>
          </p:sp>
        </p:grpSp>
        <p:grpSp>
          <p:nvGrpSpPr>
            <p:cNvPr id="88" name="Group 43"/>
            <p:cNvGrpSpPr>
              <a:grpSpLocks/>
            </p:cNvGrpSpPr>
            <p:nvPr/>
          </p:nvGrpSpPr>
          <p:grpSpPr bwMode="auto">
            <a:xfrm>
              <a:off x="3054" y="2405"/>
              <a:ext cx="2180" cy="1691"/>
              <a:chOff x="3311" y="2405"/>
              <a:chExt cx="2361" cy="1691"/>
            </a:xfrm>
          </p:grpSpPr>
          <p:sp>
            <p:nvSpPr>
              <p:cNvPr id="89" name="Rectangle 44"/>
              <p:cNvSpPr>
                <a:spLocks noChangeArrowheads="1"/>
              </p:cNvSpPr>
              <p:nvPr/>
            </p:nvSpPr>
            <p:spPr bwMode="auto">
              <a:xfrm>
                <a:off x="3360" y="2964"/>
                <a:ext cx="1415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 smtClean="0">
                    <a:latin typeface="Times New Roman" pitchFamily="33" charset="0"/>
                    <a:cs typeface="Arial" charset="0"/>
                  </a:rPr>
                  <a:t>Parameter Estimates</a:t>
                </a:r>
              </a:p>
            </p:txBody>
          </p:sp>
          <p:sp>
            <p:nvSpPr>
              <p:cNvPr id="90" name="Line 45"/>
              <p:cNvSpPr>
                <a:spLocks noChangeShapeType="1"/>
              </p:cNvSpPr>
              <p:nvPr/>
            </p:nvSpPr>
            <p:spPr bwMode="auto">
              <a:xfrm flipV="1">
                <a:off x="4433" y="2725"/>
                <a:ext cx="232" cy="252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91" name="Line 46"/>
              <p:cNvSpPr>
                <a:spLocks noChangeShapeType="1"/>
              </p:cNvSpPr>
              <p:nvPr/>
            </p:nvSpPr>
            <p:spPr bwMode="auto">
              <a:xfrm>
                <a:off x="3311" y="2405"/>
                <a:ext cx="350" cy="427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chemeClr val="bg1"/>
                  </a:solidFill>
                  <a:cs typeface="Arial" charset="0"/>
                </a:endParaRPr>
              </a:p>
            </p:txBody>
          </p:sp>
          <p:pic>
            <p:nvPicPr>
              <p:cNvPr id="92" name="Picture 47"/>
              <p:cNvPicPr>
                <a:picLocks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2" y="3181"/>
                <a:ext cx="2220" cy="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7" name="Rectangle 116"/>
          <p:cNvSpPr/>
          <p:nvPr/>
        </p:nvSpPr>
        <p:spPr>
          <a:xfrm>
            <a:off x="7576118" y="1171763"/>
            <a:ext cx="3091881" cy="2880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Hypothesis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390650"/>
            <a:ext cx="11020425" cy="4786313"/>
          </a:xfrm>
        </p:spPr>
        <p:txBody>
          <a:bodyPr/>
          <a:lstStyle/>
          <a:p>
            <a:r>
              <a:rPr lang="en-GB" dirty="0" smtClean="0"/>
              <a:t>Null Hypothesis</a:t>
            </a:r>
          </a:p>
          <a:p>
            <a:pPr lvl="1"/>
            <a:r>
              <a:rPr lang="en-GB" b="1" i="1" dirty="0" smtClean="0"/>
              <a:t>H</a:t>
            </a:r>
            <a:r>
              <a:rPr lang="en-GB" sz="1800" dirty="0" smtClean="0"/>
              <a:t>0</a:t>
            </a:r>
            <a:r>
              <a:rPr lang="en-GB" sz="2000" dirty="0" smtClean="0"/>
              <a:t> = Hypothesis that there is no effect</a:t>
            </a:r>
          </a:p>
          <a:p>
            <a:pPr lvl="1"/>
            <a:r>
              <a:rPr lang="en-GB" dirty="0" smtClean="0"/>
              <a:t>Test against the null hypothesis</a:t>
            </a:r>
          </a:p>
          <a:p>
            <a:pPr lvl="1"/>
            <a:r>
              <a:rPr lang="en-GB" dirty="0" smtClean="0"/>
              <a:t>Type 1 error rate = chance that we are wrong when we reject the null hypothesis</a:t>
            </a:r>
          </a:p>
          <a:p>
            <a:r>
              <a:rPr lang="en-GB" dirty="0" smtClean="0"/>
              <a:t>Alternate hypothesis</a:t>
            </a:r>
          </a:p>
          <a:p>
            <a:endParaRPr lang="en-GB" dirty="0" smtClean="0"/>
          </a:p>
          <a:p>
            <a:r>
              <a:rPr lang="en-GB" dirty="0" smtClean="0"/>
              <a:t>T statistic</a:t>
            </a:r>
          </a:p>
          <a:p>
            <a:pPr lvl="1"/>
            <a:r>
              <a:rPr lang="en-GB" dirty="0" smtClean="0"/>
              <a:t>Test statistic against the null hypothesis</a:t>
            </a:r>
          </a:p>
          <a:p>
            <a:pPr lvl="1"/>
            <a:r>
              <a:rPr lang="en-GB" dirty="0" smtClean="0"/>
              <a:t>Likelihood of the statistic to occur by chance</a:t>
            </a:r>
          </a:p>
          <a:p>
            <a:r>
              <a:rPr lang="en-GB" dirty="0" smtClean="0"/>
              <a:t>T statistic can be described against fixed alpha levels or using p-values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hypothesis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α level </a:t>
            </a:r>
          </a:p>
          <a:p>
            <a:pPr lvl="1"/>
            <a:r>
              <a:rPr lang="en-GB" dirty="0" smtClean="0"/>
              <a:t>Fixed</a:t>
            </a:r>
          </a:p>
          <a:p>
            <a:pPr lvl="1"/>
            <a:r>
              <a:rPr lang="en-GB" dirty="0" smtClean="0"/>
              <a:t>Acceptable false positive rate</a:t>
            </a:r>
            <a:endParaRPr lang="en-GB" sz="2000" dirty="0" smtClean="0"/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None/>
            </a:pPr>
            <a:r>
              <a:rPr lang="en-GB" sz="2000" dirty="0" smtClean="0"/>
              <a:t>              			 </a:t>
            </a:r>
            <a:r>
              <a:rPr lang="en-GB" sz="2000" dirty="0" smtClean="0">
                <a:sym typeface="Wingdings" pitchFamily="2" charset="2"/>
              </a:rPr>
              <a:t> </a:t>
            </a:r>
            <a:r>
              <a:rPr lang="en-GB" sz="2000" dirty="0" smtClean="0"/>
              <a:t>determined by </a:t>
            </a:r>
            <a:r>
              <a:rPr lang="en-GB" sz="2000" dirty="0" smtClean="0">
                <a:sym typeface="Wingdings" pitchFamily="2" charset="2"/>
              </a:rPr>
              <a:t> threshold </a:t>
            </a:r>
            <a:r>
              <a:rPr lang="en-GB" sz="2000" i="1" dirty="0" smtClean="0">
                <a:sym typeface="Wingdings" pitchFamily="2" charset="2"/>
              </a:rPr>
              <a:t>u</a:t>
            </a:r>
            <a:r>
              <a:rPr lang="el-GR" sz="2000" i="1" baseline="-25000" dirty="0" smtClean="0"/>
              <a:t>α</a:t>
            </a:r>
            <a:endParaRPr lang="en-GB" sz="2000" i="1" baseline="-25000" dirty="0" smtClean="0"/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None/>
            </a:pPr>
            <a:endParaRPr lang="en-GB" dirty="0" smtClean="0"/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None/>
            </a:pPr>
            <a:endParaRPr lang="en-GB" dirty="0" smtClean="0"/>
          </a:p>
          <a:p>
            <a:r>
              <a:rPr lang="en-GB" dirty="0" smtClean="0"/>
              <a:t>P-Value</a:t>
            </a:r>
          </a:p>
          <a:p>
            <a:pPr lvl="1"/>
            <a:r>
              <a:rPr lang="en-GB" dirty="0" smtClean="0"/>
              <a:t>Probability of observing </a:t>
            </a:r>
            <a:r>
              <a:rPr lang="en-GB" i="1" dirty="0" smtClean="0"/>
              <a:t>t </a:t>
            </a:r>
            <a:r>
              <a:rPr lang="en-GB" dirty="0" smtClean="0"/>
              <a:t>assuming </a:t>
            </a:r>
            <a:r>
              <a:rPr lang="en-GB" b="1" i="1" dirty="0" smtClean="0"/>
              <a:t>H</a:t>
            </a:r>
            <a:r>
              <a:rPr lang="en-GB" sz="1800" dirty="0" smtClean="0"/>
              <a:t>0</a:t>
            </a:r>
            <a:endParaRPr lang="en-GB" i="1" dirty="0" smtClean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501063" y="1671638"/>
            <a:ext cx="2462212" cy="1954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ea typeface="ＭＳ Ｐゴシック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13" y="2025650"/>
            <a:ext cx="266065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10398125" y="1665288"/>
            <a:ext cx="0" cy="1954212"/>
          </a:xfrm>
          <a:prstGeom prst="line">
            <a:avLst/>
          </a:pr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BE">
              <a:latin typeface="Arial" charset="0"/>
              <a:ea typeface="ＭＳ Ｐゴシック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8521700" y="3668713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smtClean="0"/>
              <a:t>Null Distribution of T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10598150" y="3036888"/>
            <a:ext cx="239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ym typeface="Symbol" pitchFamily="18" charset="2"/>
              </a:rPr>
              <a:t>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0406063" y="158908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u</a:t>
            </a:r>
            <a:r>
              <a:rPr lang="en-US" sz="2400" baseline="-25000"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graphicFrame>
        <p:nvGraphicFramePr>
          <p:cNvPr id="12" name="Object 26"/>
          <p:cNvGraphicFramePr>
            <a:graphicFrameLocks noChangeAspect="1"/>
          </p:cNvGraphicFramePr>
          <p:nvPr/>
        </p:nvGraphicFramePr>
        <p:xfrm>
          <a:off x="1450975" y="3473450"/>
          <a:ext cx="22098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5" imgW="1180588" imgH="241195" progId="Equation.3">
                  <p:embed/>
                </p:oleObj>
              </mc:Choice>
              <mc:Fallback>
                <p:oleObj name="Equation" r:id="rId5" imgW="1180588" imgH="241195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975" y="3473450"/>
                        <a:ext cx="2209800" cy="4524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8543925" y="4105275"/>
            <a:ext cx="2462213" cy="19542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ea typeface="ＭＳ Ｐゴシック" charset="0"/>
            </a:endParaRPr>
          </a:p>
        </p:txBody>
      </p:sp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4475163"/>
            <a:ext cx="2681288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0069513" y="4043363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i="1" smtClean="0">
                <a:latin typeface="Times New Roman" charset="0"/>
              </a:rPr>
              <a:t>t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0387013" y="5353050"/>
            <a:ext cx="944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smtClean="0"/>
              <a:t>P-val  </a:t>
            </a: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 flipV="1">
            <a:off x="10198100" y="4098925"/>
            <a:ext cx="0" cy="1954213"/>
          </a:xfrm>
          <a:prstGeom prst="line">
            <a:avLst/>
          </a:pr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BE">
              <a:latin typeface="Arial" charset="0"/>
              <a:ea typeface="ＭＳ Ｐゴシック" charset="0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8543925" y="6030913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smtClean="0"/>
              <a:t>Null Distribution of 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/>
      <p:bldP spid="14" grpId="0" animBg="1"/>
      <p:bldP spid="16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comparisons Problem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819400" y="2019300"/>
            <a:ext cx="876300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9150" y="1828800"/>
            <a:ext cx="2015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Functional imaging </a:t>
            </a:r>
          </a:p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676650" y="1816100"/>
            <a:ext cx="1337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Many </a:t>
            </a:r>
            <a:r>
              <a:rPr lang="en-GB" dirty="0" err="1" smtClean="0"/>
              <a:t>voxels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007100" y="1803400"/>
            <a:ext cx="1571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Many statistics</a:t>
            </a:r>
          </a:p>
          <a:p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972050" y="2012950"/>
            <a:ext cx="876300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569216" y="1686859"/>
            <a:ext cx="325343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GB" dirty="0" smtClean="0"/>
              <a:t>Large volume of statistics in our brain image</a:t>
            </a:r>
          </a:p>
          <a:p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620224" y="2003985"/>
            <a:ext cx="876300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795866" y="297709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 a 100 000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voxel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image,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voxel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had separate t-test applied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an α = 0.05 threshold, there is a 5% false positive rate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5% of time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5000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voxels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 false positive (type 1 errors)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19617" y="5645972"/>
            <a:ext cx="821884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GB" sz="2800" b="1" dirty="0" smtClean="0">
                <a:sym typeface="Wingdings" pitchFamily="2" charset="2"/>
              </a:rPr>
              <a:t>How do we come up with an appropriate threshold?</a:t>
            </a:r>
            <a:endParaRPr lang="en-GB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366" y="291490"/>
            <a:ext cx="11462634" cy="123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qph.cf.quoracdn.net/main-qimg-adf42cb403c80385b284a94d9591253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8799" y="1657576"/>
            <a:ext cx="5875867" cy="2859686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3035" y="4540710"/>
            <a:ext cx="11134165" cy="202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qph.cf.quoracdn.net/main-qimg-adf42cb403c80385b284a94d9591253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6409" y="4016976"/>
            <a:ext cx="4475182" cy="251929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01427" y="546650"/>
            <a:ext cx="1103634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One mature Atlantic Salmon (</a:t>
            </a:r>
            <a:r>
              <a:rPr lang="en-GB" sz="2000" dirty="0" err="1" smtClean="0"/>
              <a:t>Salmo</a:t>
            </a:r>
            <a:r>
              <a:rPr lang="en-GB" sz="2000" dirty="0" smtClean="0"/>
              <a:t> </a:t>
            </a:r>
            <a:r>
              <a:rPr lang="en-GB" sz="2000" dirty="0" err="1" smtClean="0"/>
              <a:t>salar</a:t>
            </a:r>
            <a:r>
              <a:rPr lang="en-GB" sz="2000" dirty="0" smtClean="0"/>
              <a:t>). </a:t>
            </a:r>
            <a:r>
              <a:rPr lang="en-GB" sz="2000" b="1" dirty="0" smtClean="0"/>
              <a:t>Not alive at the time of scanning</a:t>
            </a:r>
            <a:r>
              <a:rPr lang="en-GB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Completing an open-ended </a:t>
            </a:r>
            <a:r>
              <a:rPr lang="en-GB" sz="2000" dirty="0" err="1" smtClean="0"/>
              <a:t>mentalizing</a:t>
            </a:r>
            <a:r>
              <a:rPr lang="en-GB" sz="2000" dirty="0" smtClean="0"/>
              <a:t> task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Photographic stimuli were presented in a block design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</a:t>
            </a:r>
            <a:r>
              <a:rPr lang="en-GB" sz="2000" b="1" dirty="0" smtClean="0"/>
              <a:t>p(uncorrected) &lt; 0.001</a:t>
            </a:r>
            <a:r>
              <a:rPr lang="en-GB" sz="2000" dirty="0" smtClean="0"/>
              <a:t>, 3 </a:t>
            </a:r>
            <a:r>
              <a:rPr lang="en-GB" sz="2000" dirty="0" err="1" smtClean="0"/>
              <a:t>voxel</a:t>
            </a:r>
            <a:r>
              <a:rPr lang="en-GB" sz="2000" dirty="0" smtClean="0"/>
              <a:t> extent threshold.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Active </a:t>
            </a:r>
            <a:r>
              <a:rPr lang="en-GB" sz="2000" dirty="0" err="1" smtClean="0"/>
              <a:t>voxels</a:t>
            </a:r>
            <a:r>
              <a:rPr lang="en-GB" sz="2000" dirty="0" smtClean="0"/>
              <a:t> were found in the salmon brain cavity and spinal cord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Out of a search volume of 8064 </a:t>
            </a:r>
            <a:r>
              <a:rPr lang="en-GB" sz="2000" dirty="0" err="1" smtClean="0"/>
              <a:t>voxels</a:t>
            </a:r>
            <a:r>
              <a:rPr lang="en-GB" sz="2000" dirty="0" smtClean="0"/>
              <a:t> a total of </a:t>
            </a:r>
            <a:r>
              <a:rPr lang="en-GB" sz="2000" b="1" dirty="0" smtClean="0"/>
              <a:t>16 </a:t>
            </a:r>
            <a:r>
              <a:rPr lang="en-GB" sz="2000" b="1" dirty="0" err="1" smtClean="0"/>
              <a:t>voxels</a:t>
            </a:r>
            <a:r>
              <a:rPr lang="en-GB" sz="2000" b="1" dirty="0" smtClean="0"/>
              <a:t> were significant.</a:t>
            </a:r>
            <a:endParaRPr lang="en-GB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4701" y="4733365"/>
            <a:ext cx="5841403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Argument for statistical analysis controlling for multiple comparison or zombie fish?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76276" y="800380"/>
            <a:ext cx="10906910" cy="5309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Familywise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Error Rate (FWER)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 measure of type 1 error over multiple tests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Familywise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error – existence of one (or more) errors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FWER – likelihood of one (or more)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familywise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error occurring across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population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i.e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likelihood of family of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voxel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values could have arisen by chance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 smtClean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indent="-228600">
              <a:lnSpc>
                <a:spcPct val="90000"/>
              </a:lnSpc>
              <a:spcBef>
                <a:spcPts val="500"/>
              </a:spcBef>
            </a:pPr>
            <a:r>
              <a:rPr lang="en-GB" sz="2400" b="1" dirty="0" smtClean="0"/>
              <a:t>False discovery rate (FDR)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n-GB" sz="2400" dirty="0" smtClean="0"/>
              <a:t> FDR = 0.05, at he most 5% of the detected results are expected to be false positives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2422</Words>
  <Application>Microsoft Office PowerPoint</Application>
  <PresentationFormat>Widescreen</PresentationFormat>
  <Paragraphs>323</Paragraphs>
  <Slides>28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Equation</vt:lpstr>
      <vt:lpstr>Random Field Theory</vt:lpstr>
      <vt:lpstr>PowerPoint Presentation</vt:lpstr>
      <vt:lpstr>PowerPoint Presentation</vt:lpstr>
      <vt:lpstr>Hypothesis testing</vt:lpstr>
      <vt:lpstr>Further hypothesis testing</vt:lpstr>
      <vt:lpstr>Multiple comparisons Problem</vt:lpstr>
      <vt:lpstr>PowerPoint Presentation</vt:lpstr>
      <vt:lpstr>PowerPoint Presentation</vt:lpstr>
      <vt:lpstr>PowerPoint Presentation</vt:lpstr>
      <vt:lpstr>Bonferroni Correction</vt:lpstr>
      <vt:lpstr>Bonferroni Correction</vt:lpstr>
      <vt:lpstr>Bonferroni Correction</vt:lpstr>
      <vt:lpstr>Bonferroni Correction</vt:lpstr>
      <vt:lpstr>Spatial correlation &amp; Smoothing</vt:lpstr>
      <vt:lpstr>Bonferroni correction and independent observations</vt:lpstr>
      <vt:lpstr>PowerPoint Presentation</vt:lpstr>
      <vt:lpstr>PowerPoint Presentation</vt:lpstr>
      <vt:lpstr>Recap</vt:lpstr>
      <vt:lpstr>Individual voxel threshold and Family-wise error rate</vt:lpstr>
      <vt:lpstr>FWER = Expected number of clusters</vt:lpstr>
      <vt:lpstr>Euler Characteristic</vt:lpstr>
      <vt:lpstr>Resel</vt:lpstr>
      <vt:lpstr>Euler characteristic= p-value</vt:lpstr>
      <vt:lpstr>Estimating spatial smoothness</vt:lpstr>
      <vt:lpstr>Estimating spatial smoothness</vt:lpstr>
      <vt:lpstr>Example SPM result</vt:lpstr>
      <vt:lpstr>Random field theory assumption</vt:lpstr>
      <vt:lpstr>Thanks &amp; Question?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 Field Theory</dc:title>
  <dc:creator>Misun Kim</dc:creator>
  <cp:lastModifiedBy>Misun Kim</cp:lastModifiedBy>
  <cp:revision>67</cp:revision>
  <dcterms:created xsi:type="dcterms:W3CDTF">2014-12-12T19:23:25Z</dcterms:created>
  <dcterms:modified xsi:type="dcterms:W3CDTF">2015-01-07T11:07:35Z</dcterms:modified>
</cp:coreProperties>
</file>