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mp4" ContentType="video/unknown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6"/>
  </p:notesMasterIdLst>
  <p:sldIdLst>
    <p:sldId id="256" r:id="rId2"/>
    <p:sldId id="287" r:id="rId3"/>
    <p:sldId id="264" r:id="rId4"/>
    <p:sldId id="289" r:id="rId5"/>
    <p:sldId id="257" r:id="rId6"/>
    <p:sldId id="258" r:id="rId7"/>
    <p:sldId id="283" r:id="rId8"/>
    <p:sldId id="260" r:id="rId9"/>
    <p:sldId id="261" r:id="rId10"/>
    <p:sldId id="285" r:id="rId11"/>
    <p:sldId id="265" r:id="rId12"/>
    <p:sldId id="284" r:id="rId13"/>
    <p:sldId id="259" r:id="rId14"/>
    <p:sldId id="262" r:id="rId15"/>
    <p:sldId id="302" r:id="rId16"/>
    <p:sldId id="266" r:id="rId17"/>
    <p:sldId id="267" r:id="rId18"/>
    <p:sldId id="269" r:id="rId19"/>
    <p:sldId id="291" r:id="rId20"/>
    <p:sldId id="297" r:id="rId21"/>
    <p:sldId id="296" r:id="rId22"/>
    <p:sldId id="276" r:id="rId23"/>
    <p:sldId id="293" r:id="rId24"/>
    <p:sldId id="277" r:id="rId25"/>
    <p:sldId id="278" r:id="rId26"/>
    <p:sldId id="279" r:id="rId27"/>
    <p:sldId id="280" r:id="rId28"/>
    <p:sldId id="298" r:id="rId29"/>
    <p:sldId id="295" r:id="rId30"/>
    <p:sldId id="299" r:id="rId31"/>
    <p:sldId id="300" r:id="rId32"/>
    <p:sldId id="301" r:id="rId33"/>
    <p:sldId id="263" r:id="rId34"/>
    <p:sldId id="28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75" autoAdjust="0"/>
  </p:normalViewPr>
  <p:slideViewPr>
    <p:cSldViewPr>
      <p:cViewPr>
        <p:scale>
          <a:sx n="134" d="100"/>
          <a:sy n="134" d="100"/>
        </p:scale>
        <p:origin x="-942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936BE-A064-4570-9631-F71CA658287D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D19C8-E0A3-4536-93A8-87B7D2B6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8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Compare activations corresponding to the same part of the brain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D19C8-E0A3-4536-93A8-87B7D2B643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00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Compare activations corresponding to the same part of the brain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D19C8-E0A3-4536-93A8-87B7D2B643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00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D19C8-E0A3-4536-93A8-87B7D2B643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63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Mean functional image will</a:t>
            </a:r>
            <a:r>
              <a:rPr lang="en-GB" baseline="0" dirty="0" smtClean="0"/>
              <a:t> also be used at a later stage (</a:t>
            </a:r>
            <a:r>
              <a:rPr lang="en-GB" baseline="0" dirty="0" err="1" smtClean="0"/>
              <a:t>coregistration</a:t>
            </a:r>
            <a:r>
              <a:rPr lang="en-GB" baseline="0" dirty="0" smtClean="0"/>
              <a:t>) to combine functional and anatomical 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D19C8-E0A3-4536-93A8-87B7D2B643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48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mtClean="0">
                <a:sym typeface="Wingdings" panose="05000000000000000000" pitchFamily="2" charset="2"/>
              </a:rPr>
              <a:t> </a:t>
            </a:r>
            <a:r>
              <a:rPr lang="en-GB" smtClean="0"/>
              <a:t>The</a:t>
            </a:r>
            <a:r>
              <a:rPr lang="en-GB" baseline="0" smtClean="0"/>
              <a:t> </a:t>
            </a:r>
            <a:r>
              <a:rPr lang="en-GB" baseline="0" dirty="0" smtClean="0"/>
              <a:t>voxel that we are trying </a:t>
            </a:r>
            <a:r>
              <a:rPr lang="en-GB" baseline="0" smtClean="0"/>
              <a:t>to determine</a:t>
            </a:r>
            <a:r>
              <a:rPr lang="en-US" baseline="0" smtClean="0"/>
              <a:t> with interpolation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D19C8-E0A3-4536-93A8-87B7D2B643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2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F06B-23A9-44DF-B1FF-8869FD0D74B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8570B7-FDFA-432E-9C04-58A27FD1C3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F06B-23A9-44DF-B1FF-8869FD0D74B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70B7-FDFA-432E-9C04-58A27FD1C38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D8570B7-FDFA-432E-9C04-58A27FD1C38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F06B-23A9-44DF-B1FF-8869FD0D74B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F06B-23A9-44DF-B1FF-8869FD0D74B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D8570B7-FDFA-432E-9C04-58A27FD1C3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F06B-23A9-44DF-B1FF-8869FD0D74B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8570B7-FDFA-432E-9C04-58A27FD1C38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1CCF06B-23A9-44DF-B1FF-8869FD0D74B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70B7-FDFA-432E-9C04-58A27FD1C3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F06B-23A9-44DF-B1FF-8869FD0D74B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D8570B7-FDFA-432E-9C04-58A27FD1C38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F06B-23A9-44DF-B1FF-8869FD0D74B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D8570B7-FDFA-432E-9C04-58A27FD1C3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F06B-23A9-44DF-B1FF-8869FD0D74B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8570B7-FDFA-432E-9C04-58A27FD1C3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8570B7-FDFA-432E-9C04-58A27FD1C38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F06B-23A9-44DF-B1FF-8869FD0D74B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D8570B7-FDFA-432E-9C04-58A27FD1C38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1CCF06B-23A9-44DF-B1FF-8869FD0D74B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1CCF06B-23A9-44DF-B1FF-8869FD0D74B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8570B7-FDFA-432E-9C04-58A27FD1C38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wmv"/><Relationship Id="rId1" Type="http://schemas.openxmlformats.org/officeDocument/2006/relationships/video" Target="NULL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wmv"/><Relationship Id="rId1" Type="http://schemas.openxmlformats.org/officeDocument/2006/relationships/video" Target="NULL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4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info.vtc.vt.edu/spmclass/01_Preprocessing.pdf" TargetMode="External"/><Relationship Id="rId2" Type="http://schemas.openxmlformats.org/officeDocument/2006/relationships/hyperlink" Target="http://www.pet.ubc.ca/sites/default/files/01_Spatial_Preprocessing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ndysbrainblog.blogspot.co.uk/2012/10/fmri-motion-correction-afnis-3dvolreg.html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l.ion.ucl.ac.uk/spm/toolbox/unwarp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013176"/>
            <a:ext cx="2876872" cy="1752600"/>
          </a:xfrm>
        </p:spPr>
        <p:txBody>
          <a:bodyPr/>
          <a:lstStyle/>
          <a:p>
            <a:pPr algn="l"/>
            <a:r>
              <a:rPr lang="en-GB" dirty="0" smtClean="0"/>
              <a:t>Joaquín Navajas</a:t>
            </a:r>
            <a:endParaRPr lang="en-US" dirty="0" smtClean="0"/>
          </a:p>
          <a:p>
            <a:pPr algn="l"/>
            <a:r>
              <a:rPr lang="en-GB" dirty="0" smtClean="0"/>
              <a:t>Sarah Buck</a:t>
            </a:r>
          </a:p>
          <a:p>
            <a:pPr algn="l"/>
            <a:r>
              <a:rPr lang="en-GB" dirty="0" smtClean="0"/>
              <a:t>2014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 smtClean="0"/>
              <a:t>fMRI data </a:t>
            </a:r>
            <a:br>
              <a:rPr lang="en-GB" dirty="0" smtClean="0"/>
            </a:br>
            <a:r>
              <a:rPr lang="en-GB" dirty="0" smtClean="0"/>
              <a:t>pre-processing</a:t>
            </a:r>
            <a:endParaRPr lang="en-US" sz="49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25404" y="6165304"/>
            <a:ext cx="2770932" cy="761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en-GB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Methods for Dummies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http://image.slidesharecdn.com/big-data-storage-for-dummies-130722002610-phpapp01/95/big-data-storage-for-dummies-1-638.jpg?cb=137447088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272" b="100000" l="51567" r="948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1397"/>
          <a:stretch/>
        </p:blipFill>
        <p:spPr bwMode="auto">
          <a:xfrm>
            <a:off x="7308304" y="4451523"/>
            <a:ext cx="2038350" cy="243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3568" y="2780928"/>
            <a:ext cx="7772400" cy="1470025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900" dirty="0" smtClean="0"/>
              <a:t>Realigning and unwarping</a:t>
            </a: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152940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Realigning:</a:t>
            </a:r>
            <a:br>
              <a:rPr lang="en-GB" dirty="0" smtClean="0"/>
            </a:br>
            <a:r>
              <a:rPr lang="en-GB" sz="3100" dirty="0" smtClean="0"/>
              <a:t>1. Registration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51520" y="4653136"/>
            <a:ext cx="7416824" cy="1728192"/>
            <a:chOff x="533719" y="3772983"/>
            <a:chExt cx="7873971" cy="1942280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533719" y="3772983"/>
              <a:ext cx="7471943" cy="194228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graphicFrame>
          <p:nvGraphicFramePr>
            <p:cNvPr id="6" name="Object 6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97688203"/>
                </p:ext>
              </p:extLst>
            </p:nvPr>
          </p:nvGraphicFramePr>
          <p:xfrm>
            <a:off x="783878" y="4750186"/>
            <a:ext cx="7623812" cy="854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0" name="Equation" r:id="rId4" imgW="6886440" imgH="876240" progId="Equation.3">
                    <p:embed/>
                  </p:oleObj>
                </mc:Choice>
                <mc:Fallback>
                  <p:oleObj name="Equation" r:id="rId4" imgW="6886440" imgH="87624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3878" y="4750186"/>
                          <a:ext cx="7623812" cy="854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783878" y="4243342"/>
              <a:ext cx="1374051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chemeClr val="accent4">
                      <a:lumMod val="75000"/>
                    </a:schemeClr>
                  </a:solidFill>
                  <a:latin typeface="Calibri"/>
                  <a:cs typeface="Calibri"/>
                </a:rPr>
                <a:t>Translations</a:t>
              </a: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2322861" y="4158658"/>
              <a:ext cx="1617041" cy="6000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FF0000"/>
                  </a:solidFill>
                  <a:latin typeface="Calibri"/>
                  <a:cs typeface="Calibri"/>
                </a:rPr>
                <a:t>Pitch</a:t>
              </a:r>
              <a:br>
                <a:rPr lang="en-GB" kern="0" dirty="0">
                  <a:solidFill>
                    <a:srgbClr val="FF0000"/>
                  </a:solidFill>
                  <a:latin typeface="Calibri"/>
                  <a:cs typeface="Calibri"/>
                </a:rPr>
              </a:br>
              <a:r>
                <a:rPr lang="en-GB" sz="1500" kern="0" dirty="0">
                  <a:solidFill>
                    <a:srgbClr val="FF0000"/>
                  </a:solidFill>
                  <a:latin typeface="Calibri"/>
                  <a:cs typeface="Calibri"/>
                </a:rPr>
                <a:t>about X axis </a:t>
              </a: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4213175" y="4167292"/>
              <a:ext cx="1572203" cy="6000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218127"/>
                  </a:solidFill>
                  <a:latin typeface="Calibri"/>
                  <a:cs typeface="Calibri"/>
                </a:rPr>
                <a:t>Roll</a:t>
              </a:r>
              <a:br>
                <a:rPr lang="en-GB" kern="0" dirty="0">
                  <a:solidFill>
                    <a:srgbClr val="218127"/>
                  </a:solidFill>
                  <a:latin typeface="Calibri"/>
                  <a:cs typeface="Calibri"/>
                </a:rPr>
              </a:br>
              <a:r>
                <a:rPr lang="en-GB" sz="1500" kern="0" dirty="0">
                  <a:solidFill>
                    <a:srgbClr val="218127"/>
                  </a:solidFill>
                  <a:latin typeface="Calibri"/>
                  <a:cs typeface="Calibri"/>
                </a:rPr>
                <a:t>about Y axis</a:t>
              </a: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5969844" y="4150720"/>
              <a:ext cx="1851352" cy="6159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rPr>
                <a:t>Yaw </a:t>
              </a:r>
              <a:br>
                <a:rPr lang="en-GB" kern="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rPr>
              </a:br>
              <a:r>
                <a:rPr lang="en-GB" sz="1500" kern="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rPr>
                <a:t>about Z axis</a:t>
              </a:r>
            </a:p>
          </p:txBody>
        </p:sp>
      </p:grpSp>
      <p:graphicFrame>
        <p:nvGraphicFramePr>
          <p:cNvPr id="5" name="Objec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8014397"/>
              </p:ext>
            </p:extLst>
          </p:nvPr>
        </p:nvGraphicFramePr>
        <p:xfrm>
          <a:off x="611560" y="1556792"/>
          <a:ext cx="3650316" cy="319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Image" r:id="rId6" imgW="5803175" imgH="5384127" progId="Photoshop.Image.6">
                  <p:embed/>
                </p:oleObj>
              </mc:Choice>
              <mc:Fallback>
                <p:oleObj name="Image" r:id="rId6" imgW="5803175" imgH="5384127" progId="Photoshop.Image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556792"/>
                        <a:ext cx="3650316" cy="319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308304" y="4653136"/>
            <a:ext cx="15841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transformations can be represented as matrices, and are multiplied together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5975" y="1916832"/>
            <a:ext cx="4242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Estimation of the transformation parameters for </a:t>
            </a:r>
            <a:r>
              <a:rPr lang="en-GB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each</a:t>
            </a:r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image, in SPM</a:t>
            </a:r>
          </a:p>
        </p:txBody>
      </p:sp>
    </p:spTree>
    <p:extLst>
      <p:ext uri="{BB962C8B-B14F-4D97-AF65-F5344CB8AC3E}">
        <p14:creationId xmlns:p14="http://schemas.microsoft.com/office/powerpoint/2010/main" val="119537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459432"/>
            <a:ext cx="8747776" cy="1600200"/>
          </a:xfrm>
        </p:spPr>
        <p:txBody>
          <a:bodyPr>
            <a:normAutofit/>
          </a:bodyPr>
          <a:lstStyle/>
          <a:p>
            <a:r>
              <a:rPr lang="en-GB" sz="3000" dirty="0" smtClean="0"/>
              <a:t>Realigning: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smtClean="0"/>
              <a:t>2. Transformation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8147248" cy="2145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ym typeface="Wingdings" panose="05000000000000000000" pitchFamily="2" charset="2"/>
              </a:rPr>
              <a:t></a:t>
            </a:r>
            <a:r>
              <a:rPr lang="en-GB" sz="2000" i="1" dirty="0" smtClean="0"/>
              <a:t>Apply</a:t>
            </a:r>
            <a:r>
              <a:rPr lang="en-GB" sz="2000" dirty="0" smtClean="0"/>
              <a:t> the transformations to the functional images</a:t>
            </a:r>
          </a:p>
          <a:p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Each image is matched to the first image of the time series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Mean of these aligned images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691680" y="4091919"/>
            <a:ext cx="6013312" cy="2001379"/>
            <a:chOff x="3455423" y="3444531"/>
            <a:chExt cx="5595142" cy="1922733"/>
          </a:xfrm>
        </p:grpSpPr>
        <p:grpSp>
          <p:nvGrpSpPr>
            <p:cNvPr id="4" name="Group 3"/>
            <p:cNvGrpSpPr/>
            <p:nvPr/>
          </p:nvGrpSpPr>
          <p:grpSpPr>
            <a:xfrm>
              <a:off x="3455423" y="3444531"/>
              <a:ext cx="5595142" cy="1922733"/>
              <a:chOff x="5619514" y="2886762"/>
              <a:chExt cx="5595142" cy="1922733"/>
            </a:xfrm>
          </p:grpSpPr>
          <p:grpSp>
            <p:nvGrpSpPr>
              <p:cNvPr id="5" name="Group 44"/>
              <p:cNvGrpSpPr/>
              <p:nvPr/>
            </p:nvGrpSpPr>
            <p:grpSpPr>
              <a:xfrm>
                <a:off x="6027843" y="2886762"/>
                <a:ext cx="5186813" cy="1922732"/>
                <a:chOff x="283916" y="4164611"/>
                <a:chExt cx="5186813" cy="1922732"/>
              </a:xfrm>
            </p:grpSpPr>
            <p:grpSp>
              <p:nvGrpSpPr>
                <p:cNvPr id="7" name="Group 8"/>
                <p:cNvGrpSpPr/>
                <p:nvPr/>
              </p:nvGrpSpPr>
              <p:grpSpPr>
                <a:xfrm>
                  <a:off x="283916" y="4164611"/>
                  <a:ext cx="996279" cy="1531223"/>
                  <a:chOff x="-2443743" y="4264662"/>
                  <a:chExt cx="1261952" cy="1872012"/>
                </a:xfrm>
              </p:grpSpPr>
              <p:pic>
                <p:nvPicPr>
                  <p:cNvPr id="42" name="Picture 41" descr="funct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-2371735" y="4264662"/>
                    <a:ext cx="973920" cy="1262408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39" descr="funct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-2443743" y="4417062"/>
                    <a:ext cx="973920" cy="1262410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 descr="funct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-2227719" y="4569462"/>
                    <a:ext cx="973920" cy="1262409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 descr="funct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-2299728" y="4721862"/>
                    <a:ext cx="973920" cy="1262408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33" descr="funct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-2155711" y="4874261"/>
                    <a:ext cx="973920" cy="126241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" name="Group 24"/>
                <p:cNvGrpSpPr/>
                <p:nvPr/>
              </p:nvGrpSpPr>
              <p:grpSpPr>
                <a:xfrm>
                  <a:off x="1879906" y="4431209"/>
                  <a:ext cx="1057729" cy="1257146"/>
                  <a:chOff x="445272" y="4368707"/>
                  <a:chExt cx="1189945" cy="1455643"/>
                </a:xfrm>
              </p:grpSpPr>
              <p:pic>
                <p:nvPicPr>
                  <p:cNvPr id="27" name="Picture 26" descr="funct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445272" y="4368707"/>
                    <a:ext cx="973921" cy="1262409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 descr="funct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517280" y="4440715"/>
                    <a:ext cx="973921" cy="1262410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2" descr="funct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589288" y="4489935"/>
                    <a:ext cx="973921" cy="1262410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 descr="funct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661296" y="4561940"/>
                    <a:ext cx="973921" cy="126241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5" name="Picture 14" descr="funct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3589630" y="4525821"/>
                  <a:ext cx="908992" cy="1129525"/>
                </a:xfrm>
                <a:prstGeom prst="rect">
                  <a:avLst/>
                </a:prstGeom>
              </p:spPr>
            </p:pic>
            <p:sp>
              <p:nvSpPr>
                <p:cNvPr id="11" name="Down Arrow 10"/>
                <p:cNvSpPr/>
                <p:nvPr/>
              </p:nvSpPr>
              <p:spPr>
                <a:xfrm rot="16200000">
                  <a:off x="3128508" y="4918978"/>
                  <a:ext cx="253004" cy="343207"/>
                </a:xfrm>
                <a:prstGeom prst="downArrow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640236" y="5727353"/>
                  <a:ext cx="1944216" cy="3548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solidFill>
                        <a:schemeClr val="accent6"/>
                      </a:solidFill>
                      <a:latin typeface="+mj-lt"/>
                    </a:rPr>
                    <a:t>Motion corrected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3526513" y="5732524"/>
                  <a:ext cx="1944216" cy="3548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solidFill>
                        <a:schemeClr val="accent6"/>
                      </a:solidFill>
                      <a:latin typeface="+mj-lt"/>
                    </a:rPr>
                    <a:t>Mean</a:t>
                  </a:r>
                  <a:r>
                    <a:rPr lang="en-GB" sz="1600" dirty="0" smtClean="0"/>
                    <a:t> </a:t>
                  </a:r>
                  <a:r>
                    <a:rPr lang="en-GB" dirty="0">
                      <a:solidFill>
                        <a:schemeClr val="accent6"/>
                      </a:solidFill>
                      <a:latin typeface="+mj-lt"/>
                    </a:rPr>
                    <a:t>functional</a:t>
                  </a: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619514" y="4454676"/>
                <a:ext cx="1755828" cy="3548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accent6"/>
                    </a:solidFill>
                    <a:latin typeface="+mj-lt"/>
                  </a:rPr>
                  <a:t>fMRI time series</a:t>
                </a:r>
              </a:p>
            </p:txBody>
          </p:sp>
        </p:grpSp>
        <p:sp>
          <p:nvSpPr>
            <p:cNvPr id="43" name="Down Arrow 42"/>
            <p:cNvSpPr/>
            <p:nvPr/>
          </p:nvSpPr>
          <p:spPr>
            <a:xfrm rot="16200000">
              <a:off x="4993974" y="4175987"/>
              <a:ext cx="253004" cy="343207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416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42748" y="1484784"/>
            <a:ext cx="3449332" cy="4889987"/>
            <a:chOff x="2808362" y="332656"/>
            <a:chExt cx="3990331" cy="618894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04" b="21695" l="0" r="9904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52"/>
            <a:stretch/>
          </p:blipFill>
          <p:spPr bwMode="auto">
            <a:xfrm>
              <a:off x="2817243" y="332656"/>
              <a:ext cx="3981450" cy="164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119" b="5129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803" b="52265"/>
            <a:stretch/>
          </p:blipFill>
          <p:spPr bwMode="auto">
            <a:xfrm>
              <a:off x="2817243" y="1916832"/>
              <a:ext cx="3981450" cy="1511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7288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252"/>
            <a:stretch/>
          </p:blipFill>
          <p:spPr bwMode="auto">
            <a:xfrm>
              <a:off x="2808362" y="4941168"/>
              <a:ext cx="3981450" cy="1580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2429" b="7581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915" b="25310"/>
            <a:stretch/>
          </p:blipFill>
          <p:spPr bwMode="auto">
            <a:xfrm>
              <a:off x="2817243" y="3356992"/>
              <a:ext cx="3981450" cy="166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5292080" y="2012647"/>
            <a:ext cx="2736304" cy="4440689"/>
            <a:chOff x="683568" y="899428"/>
            <a:chExt cx="2016224" cy="5216896"/>
          </a:xfrm>
        </p:grpSpPr>
        <p:sp>
          <p:nvSpPr>
            <p:cNvPr id="4" name="TextBox 3"/>
            <p:cNvSpPr txBox="1"/>
            <p:nvPr/>
          </p:nvSpPr>
          <p:spPr>
            <a:xfrm>
              <a:off x="683568" y="899428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Head movement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3568" y="3493892"/>
              <a:ext cx="2016224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Estimate transformation parameters based on 1</a:t>
              </a:r>
              <a:r>
                <a:rPr lang="en-GB" baseline="30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st</a:t>
              </a:r>
              <a:r>
                <a:rPr lang="en-GB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slice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3568" y="4915994"/>
              <a:ext cx="2016224" cy="12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Apply the transformation parameters on each slice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3568" y="2132856"/>
              <a:ext cx="20162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Calculate position of the brain for the 1</a:t>
              </a:r>
              <a:r>
                <a:rPr lang="en-GB" baseline="30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st</a:t>
              </a:r>
              <a:r>
                <a:rPr lang="en-GB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slice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Realigning: </a:t>
            </a:r>
            <a:br>
              <a:rPr lang="en-GB" dirty="0" smtClean="0"/>
            </a:br>
            <a:r>
              <a:rPr lang="en-GB" sz="3100" dirty="0" smtClean="0"/>
              <a:t>2. Transformation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9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Realigning: </a:t>
            </a:r>
            <a:br>
              <a:rPr lang="en-GB" dirty="0" smtClean="0"/>
            </a:br>
            <a:r>
              <a:rPr lang="en-GB" sz="3100" dirty="0" smtClean="0"/>
              <a:t>2. Transformation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6856" y="1744216"/>
            <a:ext cx="8229600" cy="2260848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Re-sample (re-slice) source image onto the same grid of voxels as the reference image</a:t>
            </a:r>
          </a:p>
          <a:p>
            <a:r>
              <a:rPr lang="en-GB" sz="2000" dirty="0" smtClean="0"/>
              <a:t>Need to fill in the gaps</a:t>
            </a:r>
          </a:p>
          <a:p>
            <a:r>
              <a:rPr lang="en-GB" sz="2000" dirty="0" smtClean="0"/>
              <a:t>Determine values of the new voxels</a:t>
            </a:r>
          </a:p>
          <a:p>
            <a:endParaRPr lang="en-GB" dirty="0" smtClean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	</a:t>
            </a:r>
            <a:r>
              <a:rPr lang="en-GB" dirty="0" smtClean="0"/>
              <a:t>Interpolation</a:t>
            </a:r>
          </a:p>
          <a:p>
            <a:pPr marL="914400" lvl="2" indent="0">
              <a:buNone/>
            </a:pPr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21088"/>
            <a:ext cx="579159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30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Realigning:</a:t>
            </a:r>
            <a:br>
              <a:rPr lang="en-GB" dirty="0" smtClean="0"/>
            </a:br>
            <a:r>
              <a:rPr lang="en-GB" sz="3100" dirty="0" smtClean="0"/>
              <a:t>2. Transformation</a:t>
            </a:r>
            <a:r>
              <a:rPr lang="en-GB" sz="3100" dirty="0"/>
              <a:t> </a:t>
            </a:r>
            <a:r>
              <a:rPr lang="en-GB" sz="3100" dirty="0" smtClean="0"/>
              <a:t>- 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5122912" cy="4525963"/>
          </a:xfrm>
        </p:spPr>
        <p:txBody>
          <a:bodyPr/>
          <a:lstStyle/>
          <a:p>
            <a:r>
              <a:rPr lang="en-GB" dirty="0" smtClean="0"/>
              <a:t>Simple interpolation</a:t>
            </a:r>
          </a:p>
          <a:p>
            <a:pPr lvl="1"/>
            <a:r>
              <a:rPr lang="en-GB" dirty="0" smtClean="0"/>
              <a:t>Nearest neighbour: </a:t>
            </a:r>
            <a:r>
              <a:rPr lang="en-GB" sz="1600" dirty="0" smtClean="0"/>
              <a:t>take the intensity of the closest voxel</a:t>
            </a:r>
          </a:p>
          <a:p>
            <a:pPr lvl="1"/>
            <a:r>
              <a:rPr lang="en-GB" dirty="0" smtClean="0"/>
              <a:t>Tri-linear: </a:t>
            </a:r>
            <a:r>
              <a:rPr lang="en-GB" sz="1600" dirty="0" smtClean="0"/>
              <a:t>take the average of the neighbouring voxels</a:t>
            </a:r>
          </a:p>
          <a:p>
            <a:pPr lvl="3"/>
            <a:endParaRPr lang="en-GB" dirty="0"/>
          </a:p>
          <a:p>
            <a:r>
              <a:rPr lang="en-GB" dirty="0" smtClean="0"/>
              <a:t>B-spline</a:t>
            </a:r>
          </a:p>
          <a:p>
            <a:pPr lvl="1"/>
            <a:r>
              <a:rPr lang="en-GB" dirty="0" smtClean="0"/>
              <a:t>Better solution</a:t>
            </a:r>
          </a:p>
          <a:p>
            <a:pPr lvl="1"/>
            <a:r>
              <a:rPr lang="en-GB" dirty="0" smtClean="0"/>
              <a:t>Used in SPM</a:t>
            </a:r>
          </a:p>
          <a:p>
            <a:pPr lvl="1"/>
            <a:endParaRPr lang="en-GB" b="1" dirty="0" smtClean="0"/>
          </a:p>
          <a:p>
            <a:endParaRPr lang="en-US" dirty="0"/>
          </a:p>
        </p:txBody>
      </p:sp>
      <p:pic>
        <p:nvPicPr>
          <p:cNvPr id="5124" name="Picture 4" descr="http://mipav.cit.nih.gov/pubwiki/images/thumb/6/66/TrilinearInterpolation.jpg/200px-TrilinearInterpol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21088"/>
            <a:ext cx="2232248" cy="18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[Image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44824"/>
            <a:ext cx="314923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11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GB" dirty="0"/>
              <a:t>Realigning: </a:t>
            </a:r>
            <a:br>
              <a:rPr lang="en-GB" dirty="0"/>
            </a:br>
            <a:r>
              <a:rPr lang="en-GB" sz="3100" dirty="0"/>
              <a:t>2. Transformation </a:t>
            </a:r>
            <a:endParaRPr lang="en-US" sz="31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2722112" y="1530970"/>
            <a:ext cx="1682136" cy="1873962"/>
            <a:chOff x="0" y="0"/>
            <a:chExt cx="2419350" cy="3000375"/>
          </a:xfrm>
        </p:grpSpPr>
        <p:pic>
          <p:nvPicPr>
            <p:cNvPr id="28" name="Picture 27" descr="junk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263" b="9263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86386">
              <a:off x="0" y="0"/>
              <a:ext cx="2419350" cy="30003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grpSp>
          <p:nvGrpSpPr>
            <p:cNvPr id="29" name="Group 28"/>
            <p:cNvGrpSpPr/>
            <p:nvPr/>
          </p:nvGrpSpPr>
          <p:grpSpPr>
            <a:xfrm rot="20679946">
              <a:off x="533400" y="857249"/>
              <a:ext cx="1314450" cy="1343025"/>
              <a:chOff x="0" y="0"/>
              <a:chExt cx="1314450" cy="134302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0" y="0"/>
                <a:ext cx="1314450" cy="133350"/>
                <a:chOff x="0" y="0"/>
                <a:chExt cx="1314450" cy="133350"/>
              </a:xfrm>
            </p:grpSpPr>
            <p:pic>
              <p:nvPicPr>
                <p:cNvPr id="46" name="Picture 45" descr="http://t2.gstatic.com/images?q=tbn:ANd9GcSW5Ii3rjDx50VSqbSbeqqPCLo1UhTJIfdDfzKcF5FfxUd9Ny7R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3350" cy="1333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" name="Picture 46" descr="http://t2.gstatic.com/images?q=tbn:ANd9GcSW5Ii3rjDx50VSqbSbeqqPCLo1UhTJIfdDfzKcF5FfxUd9Ny7R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0525" y="0"/>
                  <a:ext cx="133350" cy="1333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8" name="Picture 47" descr="http://t2.gstatic.com/images?q=tbn:ANd9GcSW5Ii3rjDx50VSqbSbeqqPCLo1UhTJIfdDfzKcF5FfxUd9Ny7R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1050" y="0"/>
                  <a:ext cx="133350" cy="1333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9" name="Picture 48" descr="http://t2.gstatic.com/images?q=tbn:ANd9GcSW5Ii3rjDx50VSqbSbeqqPCLo1UhTJIfdDfzKcF5FfxUd9Ny7R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1100" y="0"/>
                  <a:ext cx="133350" cy="1333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1" name="Group 30"/>
              <p:cNvGrpSpPr/>
              <p:nvPr/>
            </p:nvGrpSpPr>
            <p:grpSpPr>
              <a:xfrm>
                <a:off x="0" y="409575"/>
                <a:ext cx="1314450" cy="133350"/>
                <a:chOff x="0" y="0"/>
                <a:chExt cx="1314450" cy="133350"/>
              </a:xfrm>
            </p:grpSpPr>
            <p:pic>
              <p:nvPicPr>
                <p:cNvPr id="42" name="Picture 41" descr="http://t2.gstatic.com/images?q=tbn:ANd9GcSW5Ii3rjDx50VSqbSbeqqPCLo1UhTJIfdDfzKcF5FfxUd9Ny7R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3350" cy="1333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" name="Picture 42" descr="http://t2.gstatic.com/images?q=tbn:ANd9GcSW5Ii3rjDx50VSqbSbeqqPCLo1UhTJIfdDfzKcF5FfxUd9Ny7R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0525" y="0"/>
                  <a:ext cx="133350" cy="1333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" name="Picture 43" descr="http://t2.gstatic.com/images?q=tbn:ANd9GcSW5Ii3rjDx50VSqbSbeqqPCLo1UhTJIfdDfzKcF5FfxUd9Ny7R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1050" y="0"/>
                  <a:ext cx="133350" cy="1333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5" name="Picture 44" descr="http://t2.gstatic.com/images?q=tbn:ANd9GcSW5Ii3rjDx50VSqbSbeqqPCLo1UhTJIfdDfzKcF5FfxUd9Ny7R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1100" y="0"/>
                  <a:ext cx="133350" cy="1333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2" name="Group 31"/>
              <p:cNvGrpSpPr/>
              <p:nvPr/>
            </p:nvGrpSpPr>
            <p:grpSpPr>
              <a:xfrm>
                <a:off x="0" y="800100"/>
                <a:ext cx="1314450" cy="133350"/>
                <a:chOff x="0" y="0"/>
                <a:chExt cx="1314450" cy="133350"/>
              </a:xfrm>
            </p:grpSpPr>
            <p:pic>
              <p:nvPicPr>
                <p:cNvPr id="38" name="Picture 37" descr="http://t2.gstatic.com/images?q=tbn:ANd9GcSW5Ii3rjDx50VSqbSbeqqPCLo1UhTJIfdDfzKcF5FfxUd9Ny7R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3350" cy="1333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" name="Picture 38" descr="http://t2.gstatic.com/images?q=tbn:ANd9GcSW5Ii3rjDx50VSqbSbeqqPCLo1UhTJIfdDfzKcF5FfxUd9Ny7R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0525" y="0"/>
                  <a:ext cx="133350" cy="1333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" name="Picture 39" descr="http://t2.gstatic.com/images?q=tbn:ANd9GcSW5Ii3rjDx50VSqbSbeqqPCLo1UhTJIfdDfzKcF5FfxUd9Ny7R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1050" y="0"/>
                  <a:ext cx="133350" cy="1333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" name="Picture 40" descr="http://t2.gstatic.com/images?q=tbn:ANd9GcSW5Ii3rjDx50VSqbSbeqqPCLo1UhTJIfdDfzKcF5FfxUd9Ny7R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1100" y="0"/>
                  <a:ext cx="133350" cy="1333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3" name="Group 32"/>
              <p:cNvGrpSpPr/>
              <p:nvPr/>
            </p:nvGrpSpPr>
            <p:grpSpPr>
              <a:xfrm>
                <a:off x="0" y="1209675"/>
                <a:ext cx="1314450" cy="133350"/>
                <a:chOff x="0" y="0"/>
                <a:chExt cx="1314450" cy="133350"/>
              </a:xfrm>
            </p:grpSpPr>
            <p:pic>
              <p:nvPicPr>
                <p:cNvPr id="34" name="Picture 33" descr="http://t2.gstatic.com/images?q=tbn:ANd9GcSW5Ii3rjDx50VSqbSbeqqPCLo1UhTJIfdDfzKcF5FfxUd9Ny7R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3350" cy="1333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" name="Picture 34" descr="http://t2.gstatic.com/images?q=tbn:ANd9GcSW5Ii3rjDx50VSqbSbeqqPCLo1UhTJIfdDfzKcF5FfxUd9Ny7R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0525" y="0"/>
                  <a:ext cx="133350" cy="1333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" name="Picture 35" descr="http://t2.gstatic.com/images?q=tbn:ANd9GcSW5Ii3rjDx50VSqbSbeqqPCLo1UhTJIfdDfzKcF5FfxUd9Ny7R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1050" y="0"/>
                  <a:ext cx="133350" cy="1333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7" name="Picture 36" descr="http://t2.gstatic.com/images?q=tbn:ANd9GcSW5Ii3rjDx50VSqbSbeqqPCLo1UhTJIfdDfzKcF5FfxUd9Ny7R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1100" y="0"/>
                  <a:ext cx="133350" cy="1333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sp>
        <p:nvSpPr>
          <p:cNvPr id="50" name="Right Arrow 49"/>
          <p:cNvSpPr/>
          <p:nvPr/>
        </p:nvSpPr>
        <p:spPr>
          <a:xfrm>
            <a:off x="2195736" y="2259599"/>
            <a:ext cx="576064" cy="256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051720" y="2492896"/>
            <a:ext cx="874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1"/>
                </a:solidFill>
              </a:rPr>
              <a:t>Realign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04048" y="1972958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2"/>
                </a:solidFill>
              </a:rPr>
              <a:t>After having realigned, we need to determine the intensity of each new voxel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067944" y="5816297"/>
            <a:ext cx="2081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Original voxel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067944" y="6054866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New voxel to identify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1448483" y="3573016"/>
            <a:ext cx="300487" cy="288925"/>
          </a:xfrm>
          <a:prstGeom prst="ellipse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1762854" y="4005064"/>
            <a:ext cx="331953" cy="296074"/>
          </a:xfrm>
          <a:prstGeom prst="ellips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2126860" y="4207294"/>
            <a:ext cx="300487" cy="288925"/>
          </a:xfrm>
          <a:prstGeom prst="ellipse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2127432" y="3573016"/>
            <a:ext cx="300487" cy="288925"/>
          </a:xfrm>
          <a:prstGeom prst="ellipse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1460890" y="4213027"/>
            <a:ext cx="300487" cy="288925"/>
          </a:xfrm>
          <a:prstGeom prst="ellipse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5004048" y="3139269"/>
            <a:ext cx="39604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chemeClr val="tx2"/>
                </a:solidFill>
              </a:rPr>
              <a:t>Original voxels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chemeClr val="tx2"/>
                </a:solidFill>
              </a:rPr>
              <a:t>New voxels to determine after realigning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chemeClr val="tx2"/>
                </a:solidFill>
              </a:rPr>
              <a:t>For example, want to determine this voxel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chemeClr val="tx2"/>
                </a:solidFill>
              </a:rPr>
              <a:t>3 types of interpolation possible: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 smtClean="0">
                <a:solidFill>
                  <a:schemeClr val="tx2"/>
                </a:solidFill>
              </a:rPr>
              <a:t>Nearest Neighbour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 smtClean="0">
                <a:solidFill>
                  <a:schemeClr val="tx2"/>
                </a:solidFill>
              </a:rPr>
              <a:t>Trilinear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dirty="0" smtClean="0">
                <a:solidFill>
                  <a:schemeClr val="tx2"/>
                </a:solidFill>
              </a:rPr>
              <a:t>B-Spline</a:t>
            </a:r>
          </a:p>
        </p:txBody>
      </p:sp>
      <p:grpSp>
        <p:nvGrpSpPr>
          <p:cNvPr id="159" name="Group 158"/>
          <p:cNvGrpSpPr/>
          <p:nvPr/>
        </p:nvGrpSpPr>
        <p:grpSpPr>
          <a:xfrm>
            <a:off x="529241" y="1412776"/>
            <a:ext cx="1810511" cy="2016224"/>
            <a:chOff x="529241" y="1412776"/>
            <a:chExt cx="1810511" cy="2016224"/>
          </a:xfrm>
        </p:grpSpPr>
        <p:grpSp>
          <p:nvGrpSpPr>
            <p:cNvPr id="4" name="Group 3"/>
            <p:cNvGrpSpPr/>
            <p:nvPr/>
          </p:nvGrpSpPr>
          <p:grpSpPr>
            <a:xfrm>
              <a:off x="529241" y="1555038"/>
              <a:ext cx="1682136" cy="1873962"/>
              <a:chOff x="0" y="0"/>
              <a:chExt cx="2419350" cy="3000375"/>
            </a:xfrm>
          </p:grpSpPr>
          <p:pic>
            <p:nvPicPr>
              <p:cNvPr id="5" name="Picture 4" descr="junk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263" b="92632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110755">
                <a:off x="0" y="0"/>
                <a:ext cx="2419350" cy="300037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grpSp>
            <p:nvGrpSpPr>
              <p:cNvPr id="6" name="Group 5"/>
              <p:cNvGrpSpPr/>
              <p:nvPr/>
            </p:nvGrpSpPr>
            <p:grpSpPr>
              <a:xfrm>
                <a:off x="514350" y="847725"/>
                <a:ext cx="1314450" cy="1343025"/>
                <a:chOff x="0" y="0"/>
                <a:chExt cx="1314450" cy="1343025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0" y="0"/>
                  <a:ext cx="1314450" cy="133350"/>
                  <a:chOff x="0" y="0"/>
                  <a:chExt cx="1314450" cy="133350"/>
                </a:xfrm>
              </p:grpSpPr>
              <p:pic>
                <p:nvPicPr>
                  <p:cNvPr id="23" name="Picture 22" descr="http://t2.gstatic.com/images?q=tbn:ANd9GcSW5Ii3rjDx50VSqbSbeqqPCLo1UhTJIfdDfzKcF5FfxUd9Ny7R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133350" cy="1333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4" name="Picture 23" descr="http://t2.gstatic.com/images?q=tbn:ANd9GcSW5Ii3rjDx50VSqbSbeqqPCLo1UhTJIfdDfzKcF5FfxUd9Ny7R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0525" y="0"/>
                    <a:ext cx="133350" cy="1333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5" name="Picture 24" descr="http://t2.gstatic.com/images?q=tbn:ANd9GcSW5Ii3rjDx50VSqbSbeqqPCLo1UhTJIfdDfzKcF5FfxUd9Ny7R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81050" y="0"/>
                    <a:ext cx="133350" cy="1333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6" name="Picture 25" descr="http://t2.gstatic.com/images?q=tbn:ANd9GcSW5Ii3rjDx50VSqbSbeqqPCLo1UhTJIfdDfzKcF5FfxUd9Ny7R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81100" y="0"/>
                    <a:ext cx="133350" cy="1333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0" y="409575"/>
                  <a:ext cx="1314450" cy="133350"/>
                  <a:chOff x="0" y="0"/>
                  <a:chExt cx="1314450" cy="133350"/>
                </a:xfrm>
              </p:grpSpPr>
              <p:pic>
                <p:nvPicPr>
                  <p:cNvPr id="19" name="Picture 18" descr="http://t2.gstatic.com/images?q=tbn:ANd9GcSW5Ii3rjDx50VSqbSbeqqPCLo1UhTJIfdDfzKcF5FfxUd9Ny7R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133350" cy="1333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0" name="Picture 19" descr="http://t2.gstatic.com/images?q=tbn:ANd9GcSW5Ii3rjDx50VSqbSbeqqPCLo1UhTJIfdDfzKcF5FfxUd9Ny7R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0525" y="0"/>
                    <a:ext cx="133350" cy="1333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1" name="Picture 20" descr="http://t2.gstatic.com/images?q=tbn:ANd9GcSW5Ii3rjDx50VSqbSbeqqPCLo1UhTJIfdDfzKcF5FfxUd9Ny7R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81050" y="0"/>
                    <a:ext cx="133350" cy="1333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2" name="Picture 21" descr="http://t2.gstatic.com/images?q=tbn:ANd9GcSW5Ii3rjDx50VSqbSbeqqPCLo1UhTJIfdDfzKcF5FfxUd9Ny7R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81100" y="0"/>
                    <a:ext cx="133350" cy="1333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9" name="Group 8"/>
                <p:cNvGrpSpPr/>
                <p:nvPr/>
              </p:nvGrpSpPr>
              <p:grpSpPr>
                <a:xfrm>
                  <a:off x="0" y="800100"/>
                  <a:ext cx="1314450" cy="133350"/>
                  <a:chOff x="0" y="0"/>
                  <a:chExt cx="1314450" cy="133350"/>
                </a:xfrm>
              </p:grpSpPr>
              <p:pic>
                <p:nvPicPr>
                  <p:cNvPr id="15" name="Picture 14" descr="http://t2.gstatic.com/images?q=tbn:ANd9GcSW5Ii3rjDx50VSqbSbeqqPCLo1UhTJIfdDfzKcF5FfxUd9Ny7R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133350" cy="1333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6" name="Picture 15" descr="http://t2.gstatic.com/images?q=tbn:ANd9GcSW5Ii3rjDx50VSqbSbeqqPCLo1UhTJIfdDfzKcF5FfxUd9Ny7R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0525" y="0"/>
                    <a:ext cx="133350" cy="1333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7" name="Picture 16" descr="http://t2.gstatic.com/images?q=tbn:ANd9GcSW5Ii3rjDx50VSqbSbeqqPCLo1UhTJIfdDfzKcF5FfxUd9Ny7R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81050" y="0"/>
                    <a:ext cx="133350" cy="1333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8" name="Picture 17" descr="http://t2.gstatic.com/images?q=tbn:ANd9GcSW5Ii3rjDx50VSqbSbeqqPCLo1UhTJIfdDfzKcF5FfxUd9Ny7R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81100" y="0"/>
                    <a:ext cx="133350" cy="1333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0" name="Group 9"/>
                <p:cNvGrpSpPr/>
                <p:nvPr/>
              </p:nvGrpSpPr>
              <p:grpSpPr>
                <a:xfrm>
                  <a:off x="0" y="1209675"/>
                  <a:ext cx="1314450" cy="133350"/>
                  <a:chOff x="0" y="0"/>
                  <a:chExt cx="1314450" cy="133350"/>
                </a:xfrm>
              </p:grpSpPr>
              <p:pic>
                <p:nvPicPr>
                  <p:cNvPr id="11" name="Picture 10" descr="http://t2.gstatic.com/images?q=tbn:ANd9GcSW5Ii3rjDx50VSqbSbeqqPCLo1UhTJIfdDfzKcF5FfxUd9Ny7R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133350" cy="1333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2" name="Picture 11" descr="http://t2.gstatic.com/images?q=tbn:ANd9GcSW5Ii3rjDx50VSqbSbeqqPCLo1UhTJIfdDfzKcF5FfxUd9Ny7R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0525" y="0"/>
                    <a:ext cx="133350" cy="1333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3" name="Picture 12" descr="http://t2.gstatic.com/images?q=tbn:ANd9GcSW5Ii3rjDx50VSqbSbeqqPCLo1UhTJIfdDfzKcF5FfxUd9Ny7R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81050" y="0"/>
                    <a:ext cx="133350" cy="1333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4" name="Picture 13" descr="http://t2.gstatic.com/images?q=tbn:ANd9GcSW5Ii3rjDx50VSqbSbeqqPCLo1UhTJIfdDfzKcF5FfxUd9Ny7R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81100" y="0"/>
                    <a:ext cx="133350" cy="1333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</p:grpSp>
        <p:sp>
          <p:nvSpPr>
            <p:cNvPr id="157" name="TextBox 156"/>
            <p:cNvSpPr txBox="1"/>
            <p:nvPr/>
          </p:nvSpPr>
          <p:spPr>
            <a:xfrm>
              <a:off x="832904" y="1412776"/>
              <a:ext cx="15068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accent1"/>
                  </a:solidFill>
                </a:rPr>
                <a:t>Original image</a:t>
              </a:r>
              <a:endParaRPr lang="en-US" sz="12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58" name="TextBox 157"/>
          <p:cNvSpPr txBox="1"/>
          <p:nvPr/>
        </p:nvSpPr>
        <p:spPr>
          <a:xfrm>
            <a:off x="2881764" y="1412776"/>
            <a:ext cx="1762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accent1"/>
                </a:solidFill>
              </a:rPr>
              <a:t>Resampled image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 rot="19525090">
            <a:off x="107850" y="261693"/>
            <a:ext cx="1152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schemeClr val="accent1"/>
                </a:solidFill>
              </a:rPr>
              <a:t>Put in slideshow mode to understand the process!</a:t>
            </a:r>
            <a:endParaRPr lang="en-US" sz="1050" dirty="0">
              <a:solidFill>
                <a:schemeClr val="accent1"/>
              </a:solidFill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1475656" y="3620481"/>
            <a:ext cx="2305439" cy="2112775"/>
            <a:chOff x="0" y="0"/>
            <a:chExt cx="1314450" cy="1343025"/>
          </a:xfrm>
        </p:grpSpPr>
        <p:grpSp>
          <p:nvGrpSpPr>
            <p:cNvPr id="109" name="Group 108"/>
            <p:cNvGrpSpPr/>
            <p:nvPr/>
          </p:nvGrpSpPr>
          <p:grpSpPr>
            <a:xfrm>
              <a:off x="0" y="0"/>
              <a:ext cx="1314450" cy="133350"/>
              <a:chOff x="0" y="0"/>
              <a:chExt cx="1314450" cy="133350"/>
            </a:xfrm>
          </p:grpSpPr>
          <p:pic>
            <p:nvPicPr>
              <p:cNvPr id="125" name="Picture 124" descr="http://t2.gstatic.com/images?q=tbn:ANd9GcSW5Ii3rjDx50VSqbSbeqqPCLo1UhTJIfdDfzKcF5FfxUd9Ny7R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33350" cy="133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6" name="Picture 125" descr="http://t2.gstatic.com/images?q=tbn:ANd9GcSW5Ii3rjDx50VSqbSbeqqPCLo1UhTJIfdDfzKcF5FfxUd9Ny7R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525" y="0"/>
                <a:ext cx="133350" cy="133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7" name="Picture 126" descr="http://t2.gstatic.com/images?q=tbn:ANd9GcSW5Ii3rjDx50VSqbSbeqqPCLo1UhTJIfdDfzKcF5FfxUd9Ny7R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050" y="0"/>
                <a:ext cx="133350" cy="133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8" name="Picture 127" descr="http://t2.gstatic.com/images?q=tbn:ANd9GcSW5Ii3rjDx50VSqbSbeqqPCLo1UhTJIfdDfzKcF5FfxUd9Ny7R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1100" y="0"/>
                <a:ext cx="133350" cy="133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0" name="Group 109"/>
            <p:cNvGrpSpPr/>
            <p:nvPr/>
          </p:nvGrpSpPr>
          <p:grpSpPr>
            <a:xfrm>
              <a:off x="0" y="409575"/>
              <a:ext cx="1314450" cy="133350"/>
              <a:chOff x="0" y="0"/>
              <a:chExt cx="1314450" cy="133350"/>
            </a:xfrm>
          </p:grpSpPr>
          <p:pic>
            <p:nvPicPr>
              <p:cNvPr id="121" name="Picture 120" descr="http://t2.gstatic.com/images?q=tbn:ANd9GcSW5Ii3rjDx50VSqbSbeqqPCLo1UhTJIfdDfzKcF5FfxUd9Ny7R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33350" cy="133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2" name="Picture 121" descr="http://t2.gstatic.com/images?q=tbn:ANd9GcSW5Ii3rjDx50VSqbSbeqqPCLo1UhTJIfdDfzKcF5FfxUd9Ny7R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525" y="0"/>
                <a:ext cx="133350" cy="133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3" name="Picture 122" descr="http://t2.gstatic.com/images?q=tbn:ANd9GcSW5Ii3rjDx50VSqbSbeqqPCLo1UhTJIfdDfzKcF5FfxUd9Ny7R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050" y="0"/>
                <a:ext cx="133350" cy="133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4" name="Picture 123" descr="http://t2.gstatic.com/images?q=tbn:ANd9GcSW5Ii3rjDx50VSqbSbeqqPCLo1UhTJIfdDfzKcF5FfxUd9Ny7R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1100" y="0"/>
                <a:ext cx="133350" cy="133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1" name="Group 110"/>
            <p:cNvGrpSpPr/>
            <p:nvPr/>
          </p:nvGrpSpPr>
          <p:grpSpPr>
            <a:xfrm>
              <a:off x="0" y="800100"/>
              <a:ext cx="1314450" cy="133350"/>
              <a:chOff x="0" y="0"/>
              <a:chExt cx="1314450" cy="133350"/>
            </a:xfrm>
          </p:grpSpPr>
          <p:pic>
            <p:nvPicPr>
              <p:cNvPr id="117" name="Picture 116" descr="http://t2.gstatic.com/images?q=tbn:ANd9GcSW5Ii3rjDx50VSqbSbeqqPCLo1UhTJIfdDfzKcF5FfxUd9Ny7R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33350" cy="133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" name="Picture 117" descr="http://t2.gstatic.com/images?q=tbn:ANd9GcSW5Ii3rjDx50VSqbSbeqqPCLo1UhTJIfdDfzKcF5FfxUd9Ny7R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525" y="0"/>
                <a:ext cx="133350" cy="133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9" name="Picture 118" descr="http://t2.gstatic.com/images?q=tbn:ANd9GcSW5Ii3rjDx50VSqbSbeqqPCLo1UhTJIfdDfzKcF5FfxUd9Ny7R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050" y="0"/>
                <a:ext cx="133350" cy="133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0" name="Picture 119" descr="http://t2.gstatic.com/images?q=tbn:ANd9GcSW5Ii3rjDx50VSqbSbeqqPCLo1UhTJIfdDfzKcF5FfxUd9Ny7R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1100" y="0"/>
                <a:ext cx="133350" cy="133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2" name="Group 111"/>
            <p:cNvGrpSpPr/>
            <p:nvPr/>
          </p:nvGrpSpPr>
          <p:grpSpPr>
            <a:xfrm>
              <a:off x="0" y="1209675"/>
              <a:ext cx="1314450" cy="133350"/>
              <a:chOff x="0" y="0"/>
              <a:chExt cx="1314450" cy="133350"/>
            </a:xfrm>
          </p:grpSpPr>
          <p:pic>
            <p:nvPicPr>
              <p:cNvPr id="113" name="Picture 112" descr="http://t2.gstatic.com/images?q=tbn:ANd9GcSW5Ii3rjDx50VSqbSbeqqPCLo1UhTJIfdDfzKcF5FfxUd9Ny7R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33350" cy="133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4" name="Picture 113" descr="http://t2.gstatic.com/images?q=tbn:ANd9GcSW5Ii3rjDx50VSqbSbeqqPCLo1UhTJIfdDfzKcF5FfxUd9Ny7R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525" y="0"/>
                <a:ext cx="133350" cy="133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" name="Picture 114" descr="http://t2.gstatic.com/images?q=tbn:ANd9GcSW5Ii3rjDx50VSqbSbeqqPCLo1UhTJIfdDfzKcF5FfxUd9Ny7R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050" y="0"/>
                <a:ext cx="133350" cy="133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6" name="Picture 115" descr="http://t2.gstatic.com/images?q=tbn:ANd9GcSW5Ii3rjDx50VSqbSbeqqPCLo1UhTJIfdDfzKcF5FfxUd9Ny7R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1100" y="0"/>
                <a:ext cx="133350" cy="133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29" name="Group 128"/>
          <p:cNvGrpSpPr/>
          <p:nvPr/>
        </p:nvGrpSpPr>
        <p:grpSpPr>
          <a:xfrm rot="20204963">
            <a:off x="1463553" y="3835708"/>
            <a:ext cx="2305440" cy="2112775"/>
            <a:chOff x="-1652639" y="-573645"/>
            <a:chExt cx="1314450" cy="1343025"/>
          </a:xfrm>
        </p:grpSpPr>
        <p:grpSp>
          <p:nvGrpSpPr>
            <p:cNvPr id="130" name="Group 129"/>
            <p:cNvGrpSpPr/>
            <p:nvPr/>
          </p:nvGrpSpPr>
          <p:grpSpPr>
            <a:xfrm>
              <a:off x="-1652639" y="-573645"/>
              <a:ext cx="1314450" cy="133350"/>
              <a:chOff x="-1652639" y="-573645"/>
              <a:chExt cx="1314450" cy="133350"/>
            </a:xfrm>
          </p:grpSpPr>
          <p:pic>
            <p:nvPicPr>
              <p:cNvPr id="146" name="Picture 145" descr="http://t2.gstatic.com/images?q=tbn:ANd9GcSW5Ii3rjDx50VSqbSbeqqPCLo1UhTJIfdDfzKcF5FfxUd9Ny7R"/>
              <p:cNvPicPr>
                <a:picLocks noChangeAspect="1"/>
              </p:cNvPicPr>
              <p:nvPr/>
            </p:nvPicPr>
            <p:blipFill>
              <a:blip r:embed="rId4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652639" y="-573645"/>
                <a:ext cx="133350" cy="133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7" name="Picture 146" descr="http://t2.gstatic.com/images?q=tbn:ANd9GcSW5Ii3rjDx50VSqbSbeqqPCLo1UhTJIfdDfzKcF5FfxUd9Ny7R"/>
              <p:cNvPicPr>
                <a:picLocks noChangeAspect="1"/>
              </p:cNvPicPr>
              <p:nvPr/>
            </p:nvPicPr>
            <p:blipFill>
              <a:blip r:embed="rId4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62114" y="-573645"/>
                <a:ext cx="133350" cy="133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2" name="Picture 151" descr="http://t2.gstatic.com/images?q=tbn:ANd9GcSW5Ii3rjDx50VSqbSbeqqPCLo1UhTJIfdDfzKcF5FfxUd9Ny7R"/>
              <p:cNvPicPr>
                <a:picLocks noChangeAspect="1"/>
              </p:cNvPicPr>
              <p:nvPr/>
            </p:nvPicPr>
            <p:blipFill>
              <a:blip r:embed="rId4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71589" y="-573645"/>
                <a:ext cx="133350" cy="133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3" name="Picture 152" descr="http://t2.gstatic.com/images?q=tbn:ANd9GcSW5Ii3rjDx50VSqbSbeqqPCLo1UhTJIfdDfzKcF5FfxUd9Ny7R"/>
              <p:cNvPicPr>
                <a:picLocks noChangeAspect="1"/>
              </p:cNvPicPr>
              <p:nvPr/>
            </p:nvPicPr>
            <p:blipFill>
              <a:blip r:embed="rId4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1539" y="-573645"/>
                <a:ext cx="133350" cy="133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1" name="Group 130"/>
            <p:cNvGrpSpPr/>
            <p:nvPr/>
          </p:nvGrpSpPr>
          <p:grpSpPr>
            <a:xfrm>
              <a:off x="-1652639" y="-164071"/>
              <a:ext cx="1314450" cy="133351"/>
              <a:chOff x="-1652639" y="-573646"/>
              <a:chExt cx="1314450" cy="133351"/>
            </a:xfrm>
          </p:grpSpPr>
          <p:pic>
            <p:nvPicPr>
              <p:cNvPr id="142" name="Picture 141" descr="http://t2.gstatic.com/images?q=tbn:ANd9GcSW5Ii3rjDx50VSqbSbeqqPCLo1UhTJIfdDfzKcF5FfxUd9Ny7R"/>
              <p:cNvPicPr>
                <a:picLocks noChangeAspect="1"/>
              </p:cNvPicPr>
              <p:nvPr/>
            </p:nvPicPr>
            <p:blipFill>
              <a:blip r:embed="rId4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652639" y="-573645"/>
                <a:ext cx="133350" cy="133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3" name="Picture 142" descr="http://t2.gstatic.com/images?q=tbn:ANd9GcSW5Ii3rjDx50VSqbSbeqqPCLo1UhTJIfdDfzKcF5FfxUd9Ny7R"/>
              <p:cNvPicPr>
                <a:picLocks noChangeAspect="1"/>
              </p:cNvPicPr>
              <p:nvPr/>
            </p:nvPicPr>
            <p:blipFill>
              <a:blip r:embed="rId4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62114" y="-573645"/>
                <a:ext cx="133350" cy="133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4" name="Picture 143" descr="http://t2.gstatic.com/images?q=tbn:ANd9GcSW5Ii3rjDx50VSqbSbeqqPCLo1UhTJIfdDfzKcF5FfxUd9Ny7R"/>
              <p:cNvPicPr>
                <a:picLocks noChangeAspect="1"/>
              </p:cNvPicPr>
              <p:nvPr/>
            </p:nvPicPr>
            <p:blipFill>
              <a:blip r:embed="rId4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71589" y="-573646"/>
                <a:ext cx="133350" cy="133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5" name="Picture 144" descr="http://t2.gstatic.com/images?q=tbn:ANd9GcSW5Ii3rjDx50VSqbSbeqqPCLo1UhTJIfdDfzKcF5FfxUd9Ny7R"/>
              <p:cNvPicPr>
                <a:picLocks noChangeAspect="1"/>
              </p:cNvPicPr>
              <p:nvPr/>
            </p:nvPicPr>
            <p:blipFill>
              <a:blip r:embed="rId4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1539" y="-573646"/>
                <a:ext cx="133350" cy="133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2" name="Group 131"/>
            <p:cNvGrpSpPr/>
            <p:nvPr/>
          </p:nvGrpSpPr>
          <p:grpSpPr>
            <a:xfrm>
              <a:off x="-1652639" y="226455"/>
              <a:ext cx="1314450" cy="133350"/>
              <a:chOff x="-1652639" y="-573645"/>
              <a:chExt cx="1314450" cy="133350"/>
            </a:xfrm>
          </p:grpSpPr>
          <p:pic>
            <p:nvPicPr>
              <p:cNvPr id="138" name="Picture 137" descr="http://t2.gstatic.com/images?q=tbn:ANd9GcSW5Ii3rjDx50VSqbSbeqqPCLo1UhTJIfdDfzKcF5FfxUd9Ny7R"/>
              <p:cNvPicPr>
                <a:picLocks noChangeAspect="1"/>
              </p:cNvPicPr>
              <p:nvPr/>
            </p:nvPicPr>
            <p:blipFill>
              <a:blip r:embed="rId4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652639" y="-573645"/>
                <a:ext cx="133350" cy="133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9" name="Picture 138" descr="http://t2.gstatic.com/images?q=tbn:ANd9GcSW5Ii3rjDx50VSqbSbeqqPCLo1UhTJIfdDfzKcF5FfxUd9Ny7R"/>
              <p:cNvPicPr>
                <a:picLocks noChangeAspect="1"/>
              </p:cNvPicPr>
              <p:nvPr/>
            </p:nvPicPr>
            <p:blipFill>
              <a:blip r:embed="rId4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62114" y="-573645"/>
                <a:ext cx="133350" cy="133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0" name="Picture 139" descr="http://t2.gstatic.com/images?q=tbn:ANd9GcSW5Ii3rjDx50VSqbSbeqqPCLo1UhTJIfdDfzKcF5FfxUd9Ny7R"/>
              <p:cNvPicPr>
                <a:picLocks noChangeAspect="1"/>
              </p:cNvPicPr>
              <p:nvPr/>
            </p:nvPicPr>
            <p:blipFill>
              <a:blip r:embed="rId4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71589" y="-573645"/>
                <a:ext cx="133350" cy="133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1" name="Picture 140" descr="http://t2.gstatic.com/images?q=tbn:ANd9GcSW5Ii3rjDx50VSqbSbeqqPCLo1UhTJIfdDfzKcF5FfxUd9Ny7R"/>
              <p:cNvPicPr>
                <a:picLocks noChangeAspect="1"/>
              </p:cNvPicPr>
              <p:nvPr/>
            </p:nvPicPr>
            <p:blipFill>
              <a:blip r:embed="rId4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1539" y="-573645"/>
                <a:ext cx="133350" cy="133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3" name="Group 132"/>
            <p:cNvGrpSpPr/>
            <p:nvPr/>
          </p:nvGrpSpPr>
          <p:grpSpPr>
            <a:xfrm>
              <a:off x="-1652638" y="636029"/>
              <a:ext cx="1314449" cy="133351"/>
              <a:chOff x="-1652638" y="-573646"/>
              <a:chExt cx="1314449" cy="133351"/>
            </a:xfrm>
          </p:grpSpPr>
          <p:pic>
            <p:nvPicPr>
              <p:cNvPr id="134" name="Picture 133" descr="http://t2.gstatic.com/images?q=tbn:ANd9GcSW5Ii3rjDx50VSqbSbeqqPCLo1UhTJIfdDfzKcF5FfxUd9Ny7R"/>
              <p:cNvPicPr>
                <a:picLocks noChangeAspect="1"/>
              </p:cNvPicPr>
              <p:nvPr/>
            </p:nvPicPr>
            <p:blipFill>
              <a:blip r:embed="rId4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652638" y="-573645"/>
                <a:ext cx="133350" cy="133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5" name="Picture 134" descr="http://t2.gstatic.com/images?q=tbn:ANd9GcSW5Ii3rjDx50VSqbSbeqqPCLo1UhTJIfdDfzKcF5FfxUd9Ny7R"/>
              <p:cNvPicPr>
                <a:picLocks noChangeAspect="1"/>
              </p:cNvPicPr>
              <p:nvPr/>
            </p:nvPicPr>
            <p:blipFill>
              <a:blip r:embed="rId4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62114" y="-573645"/>
                <a:ext cx="133350" cy="133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6" name="Picture 135" descr="http://t2.gstatic.com/images?q=tbn:ANd9GcSW5Ii3rjDx50VSqbSbeqqPCLo1UhTJIfdDfzKcF5FfxUd9Ny7R"/>
              <p:cNvPicPr>
                <a:picLocks noChangeAspect="1"/>
              </p:cNvPicPr>
              <p:nvPr/>
            </p:nvPicPr>
            <p:blipFill>
              <a:blip r:embed="rId4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71589" y="-573646"/>
                <a:ext cx="133350" cy="133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7" name="Picture 136" descr="http://t2.gstatic.com/images?q=tbn:ANd9GcSW5Ii3rjDx50VSqbSbeqqPCLo1UhTJIfdDfzKcF5FfxUd9Ny7R"/>
              <p:cNvPicPr>
                <a:picLocks noChangeAspect="1"/>
              </p:cNvPicPr>
              <p:nvPr/>
            </p:nvPicPr>
            <p:blipFill>
              <a:blip r:embed="rId4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1539" y="-573646"/>
                <a:ext cx="133350" cy="133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54" name="Picture 153" descr="http://t2.gstatic.com/images?q=tbn:ANd9GcSW5Ii3rjDx50VSqbSbeqqPCLo1UhTJIfdDfzKcF5FfxUd9Ny7R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59" y="5883517"/>
            <a:ext cx="233885" cy="209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Picture 154" descr="http://t2.gstatic.com/images?q=tbn:ANd9GcSW5Ii3rjDx50VSqbSbeqqPCLo1UhTJIfdDfzKcF5FfxUd9Ny7R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4963">
            <a:off x="3834058" y="6092511"/>
            <a:ext cx="233885" cy="2097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476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/>
      <p:bldP spid="96" grpId="0"/>
      <p:bldP spid="98" grpId="0"/>
      <p:bldP spid="103" grpId="0" animBg="1"/>
      <p:bldP spid="148" grpId="0" animBg="1"/>
      <p:bldP spid="149" grpId="0" animBg="1"/>
      <p:bldP spid="150" grpId="0" animBg="1"/>
      <p:bldP spid="151" grpId="0" animBg="1"/>
      <p:bldP spid="158" grpId="0"/>
      <p:bldP spid="1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Pre-processing in fMRI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4 pre-processing steps:</a:t>
            </a:r>
          </a:p>
          <a:p>
            <a:pPr marL="0" indent="0">
              <a:buNone/>
            </a:pPr>
            <a:endParaRPr lang="en-GB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Realignment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Unwarping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Co-registration</a:t>
            </a:r>
          </a:p>
          <a:p>
            <a:pPr marL="914400" lvl="1" indent="-514350"/>
            <a:r>
              <a:rPr lang="en-GB" dirty="0" smtClean="0"/>
              <a:t>linear transformation to combine functional and anatomical images for the same subject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Spatial normalisation</a:t>
            </a:r>
          </a:p>
          <a:p>
            <a:pPr marL="914400" lvl="1" indent="-514350"/>
            <a:r>
              <a:rPr lang="en-GB" dirty="0" smtClean="0"/>
              <a:t>Non-linear transformation to combine images from multiple subjects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3275856" y="2564904"/>
            <a:ext cx="288032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07904" y="284364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dirty="0">
                <a:solidFill>
                  <a:schemeClr val="accent6"/>
                </a:solidFill>
                <a:latin typeface="+mj-lt"/>
              </a:rPr>
              <a:t>Make sure we look at the same brain over </a:t>
            </a:r>
            <a:r>
              <a:rPr lang="en-GB" dirty="0" smtClean="0">
                <a:solidFill>
                  <a:schemeClr val="accent6"/>
                </a:solidFill>
                <a:latin typeface="+mj-lt"/>
              </a:rPr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43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7250" y="1838325"/>
            <a:ext cx="7429500" cy="435133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Even after realignment, there is still a lot of variance that is explained by movement (“movement-related residual variance”, or just “residual variance”)</a:t>
            </a:r>
          </a:p>
          <a:p>
            <a:endParaRPr lang="en-GB" sz="2000" dirty="0" smtClean="0"/>
          </a:p>
          <a:p>
            <a:r>
              <a:rPr lang="en-GB" sz="2000" dirty="0" smtClean="0"/>
              <a:t>This can lead to two problems, especially if movements are correlated with the task:</a:t>
            </a:r>
          </a:p>
          <a:p>
            <a:endParaRPr lang="en-GB" sz="2000" dirty="0" smtClean="0"/>
          </a:p>
          <a:p>
            <a:pPr marL="914400" lvl="1" indent="-457200">
              <a:buAutoNum type="arabicParenR"/>
            </a:pPr>
            <a:r>
              <a:rPr lang="en-GB" sz="2000" dirty="0" smtClean="0"/>
              <a:t>Loss of </a:t>
            </a:r>
            <a:r>
              <a:rPr lang="en-GB" sz="2000" u="sng" dirty="0" smtClean="0"/>
              <a:t>sensitivity</a:t>
            </a:r>
            <a:r>
              <a:rPr lang="en-GB" sz="2000" dirty="0" smtClean="0"/>
              <a:t> (we might miss “true” activations)</a:t>
            </a:r>
          </a:p>
          <a:p>
            <a:pPr marL="914400" lvl="1" indent="-457200">
              <a:buAutoNum type="arabicParenR"/>
            </a:pPr>
            <a:endParaRPr lang="en-GB" sz="2000" dirty="0" smtClean="0"/>
          </a:p>
          <a:p>
            <a:pPr marL="914400" lvl="1" indent="-457200">
              <a:buAutoNum type="arabicParenR"/>
            </a:pPr>
            <a:r>
              <a:rPr lang="en-GB" sz="2000" dirty="0" smtClean="0"/>
              <a:t>Loss of </a:t>
            </a:r>
            <a:r>
              <a:rPr lang="en-GB" sz="2000" u="sng" dirty="0" smtClean="0"/>
              <a:t>specificity</a:t>
            </a:r>
            <a:r>
              <a:rPr lang="en-GB" sz="2000" dirty="0" smtClean="0"/>
              <a:t> (we might have false positives)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-27384"/>
            <a:ext cx="84078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300" dirty="0">
                <a:solidFill>
                  <a:schemeClr val="accent3">
                    <a:shade val="75000"/>
                  </a:schemeClr>
                </a:solidFill>
              </a:rPr>
              <a:t>After realignment…we’re not quite done</a:t>
            </a:r>
          </a:p>
        </p:txBody>
      </p:sp>
    </p:spTree>
    <p:extLst>
      <p:ext uri="{BB962C8B-B14F-4D97-AF65-F5344CB8AC3E}">
        <p14:creationId xmlns:p14="http://schemas.microsoft.com/office/powerpoint/2010/main" val="407316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87424"/>
            <a:ext cx="7886700" cy="1325563"/>
          </a:xfrm>
        </p:spPr>
        <p:txBody>
          <a:bodyPr>
            <a:noAutofit/>
          </a:bodyPr>
          <a:lstStyle/>
          <a:p>
            <a:r>
              <a:rPr lang="en-GB" dirty="0"/>
              <a:t>Why do we have “residual variance”?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556792"/>
            <a:ext cx="6535638" cy="5043219"/>
          </a:xfrm>
        </p:spPr>
        <p:txBody>
          <a:bodyPr>
            <a:normAutofit/>
          </a:bodyPr>
          <a:lstStyle/>
          <a:p>
            <a:r>
              <a:rPr lang="en-GB" sz="2000" dirty="0" smtClean="0"/>
              <a:t>Many different sources of movement-related variance</a:t>
            </a:r>
          </a:p>
          <a:p>
            <a:pPr lvl="1"/>
            <a:r>
              <a:rPr lang="en-GB" sz="1500" dirty="0" smtClean="0"/>
              <a:t>SPM tackles one of them</a:t>
            </a:r>
          </a:p>
          <a:p>
            <a:pPr lvl="1"/>
            <a:endParaRPr lang="en-GB" sz="1500" dirty="0" smtClean="0"/>
          </a:p>
          <a:p>
            <a:r>
              <a:rPr lang="en-GB" sz="2000" dirty="0" smtClean="0"/>
              <a:t>Different materials </a:t>
            </a:r>
            <a:r>
              <a:rPr lang="en-GB" sz="1400" dirty="0" smtClean="0"/>
              <a:t>(e.g., air, </a:t>
            </a:r>
            <a:r>
              <a:rPr lang="en-GB" sz="1400" dirty="0" err="1" smtClean="0"/>
              <a:t>gray</a:t>
            </a:r>
            <a:r>
              <a:rPr lang="en-GB" sz="1400" dirty="0" smtClean="0"/>
              <a:t> matter, white matter) </a:t>
            </a:r>
            <a:r>
              <a:rPr lang="en-GB" sz="2000" dirty="0" smtClean="0"/>
              <a:t>have different susceptibility </a:t>
            </a:r>
            <a:r>
              <a:rPr lang="en-GB" sz="2000" dirty="0"/>
              <a:t>(</a:t>
            </a:r>
            <a:r>
              <a:rPr lang="el-GR" sz="2000" dirty="0"/>
              <a:t>χ</a:t>
            </a:r>
            <a:r>
              <a:rPr lang="en-GB" sz="2000" dirty="0" smtClean="0"/>
              <a:t>), producing a field inhomogeneity</a:t>
            </a:r>
          </a:p>
          <a:p>
            <a:endParaRPr lang="en-GB" sz="2000" dirty="0" smtClean="0"/>
          </a:p>
          <a:p>
            <a:r>
              <a:rPr lang="en-GB" sz="2000" dirty="0" smtClean="0"/>
              <a:t>A </a:t>
            </a:r>
            <a:r>
              <a:rPr lang="en-GB" sz="2000" b="1" dirty="0" smtClean="0"/>
              <a:t>deformation field </a:t>
            </a:r>
            <a:r>
              <a:rPr lang="en-GB" sz="2000" dirty="0" smtClean="0"/>
              <a:t>gives you the strength and direction of deflections in the magnetic field relative to the object</a:t>
            </a:r>
          </a:p>
          <a:p>
            <a:endParaRPr lang="en-GB" sz="2000" dirty="0" smtClean="0"/>
          </a:p>
          <a:p>
            <a:r>
              <a:rPr lang="en-GB" sz="2000" dirty="0" smtClean="0"/>
              <a:t>This deformation is particularly large when there is an air-tissue interface</a:t>
            </a:r>
          </a:p>
          <a:p>
            <a:pPr lvl="1"/>
            <a:r>
              <a:rPr lang="en-GB" sz="1500" dirty="0" smtClean="0"/>
              <a:t>Orbitofrontal cortex</a:t>
            </a:r>
          </a:p>
          <a:p>
            <a:pPr lvl="1"/>
            <a:r>
              <a:rPr lang="en-GB" sz="1500" dirty="0" smtClean="0"/>
              <a:t>Medial temporal lobe</a:t>
            </a:r>
            <a:endParaRPr lang="en-GB" sz="1500" dirty="0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0272" y="2564904"/>
            <a:ext cx="1898265" cy="2298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684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87424"/>
            <a:ext cx="7886700" cy="1325563"/>
          </a:xfrm>
        </p:spPr>
        <p:txBody>
          <a:bodyPr>
            <a:noAutofit/>
          </a:bodyPr>
          <a:lstStyle/>
          <a:p>
            <a:r>
              <a:rPr lang="en-GB" dirty="0"/>
              <a:t>Why do we have “residual variance”?</a:t>
            </a: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0738" y="2492896"/>
            <a:ext cx="1898265" cy="22987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492896"/>
            <a:ext cx="22987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6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325808" y="4418013"/>
            <a:ext cx="1852634" cy="81080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200" dirty="0">
                <a:solidFill>
                  <a:schemeClr val="tx2"/>
                </a:solidFill>
              </a:rPr>
              <a:t>Spatial</a:t>
            </a:r>
            <a:br>
              <a:rPr lang="en-GB" sz="1200" dirty="0">
                <a:solidFill>
                  <a:schemeClr val="tx2"/>
                </a:solidFill>
              </a:rPr>
            </a:br>
            <a:r>
              <a:rPr lang="en-GB" sz="1200" dirty="0" smtClean="0">
                <a:solidFill>
                  <a:schemeClr val="tx2"/>
                </a:solidFill>
              </a:rPr>
              <a:t>Normalisation </a:t>
            </a:r>
          </a:p>
          <a:p>
            <a:pPr algn="ctr"/>
            <a:r>
              <a:rPr lang="en-GB" sz="1200" dirty="0" smtClean="0">
                <a:solidFill>
                  <a:schemeClr val="tx2"/>
                </a:solidFill>
              </a:rPr>
              <a:t>(including co-registration)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93208" y="1484784"/>
            <a:ext cx="168796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600" dirty="0">
                <a:solidFill>
                  <a:schemeClr val="tx2"/>
                </a:solidFill>
              </a:rPr>
              <a:t>fMRI time-series</a:t>
            </a:r>
          </a:p>
        </p:txBody>
      </p:sp>
      <p:pic>
        <p:nvPicPr>
          <p:cNvPr id="7" name="Picture 8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72579" y="1820773"/>
            <a:ext cx="1333405" cy="1062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531264" y="2984352"/>
            <a:ext cx="1044179" cy="7000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200" dirty="0">
                <a:solidFill>
                  <a:schemeClr val="tx2"/>
                </a:solidFill>
              </a:rPr>
              <a:t>Smoothing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25892" y="5805264"/>
            <a:ext cx="1784021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GB" sz="1600" dirty="0">
                <a:solidFill>
                  <a:schemeClr val="tx2"/>
                </a:solidFill>
              </a:rPr>
              <a:t>Anatomical </a:t>
            </a:r>
            <a:r>
              <a:rPr lang="en-GB" sz="1600" dirty="0" smtClean="0">
                <a:solidFill>
                  <a:schemeClr val="tx2"/>
                </a:solidFill>
              </a:rPr>
              <a:t>reference</a:t>
            </a:r>
            <a:endParaRPr lang="en-GB" sz="1600" dirty="0">
              <a:solidFill>
                <a:schemeClr val="tx2"/>
              </a:solidFill>
            </a:endParaRPr>
          </a:p>
        </p:txBody>
      </p: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4901014" y="1354902"/>
            <a:ext cx="4032647" cy="4887913"/>
            <a:chOff x="2289" y="939"/>
            <a:chExt cx="3387" cy="3079"/>
          </a:xfrm>
        </p:grpSpPr>
        <p:grpSp>
          <p:nvGrpSpPr>
            <p:cNvPr id="12" name="Group 15"/>
            <p:cNvGrpSpPr>
              <a:grpSpLocks/>
            </p:cNvGrpSpPr>
            <p:nvPr/>
          </p:nvGrpSpPr>
          <p:grpSpPr bwMode="auto">
            <a:xfrm>
              <a:off x="2289" y="939"/>
              <a:ext cx="3387" cy="3079"/>
              <a:chOff x="2574" y="939"/>
              <a:chExt cx="3810" cy="3079"/>
            </a:xfrm>
          </p:grpSpPr>
          <p:pic>
            <p:nvPicPr>
              <p:cNvPr id="14" name="Picture 16"/>
              <p:cNvPicPr>
                <a:picLocks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36" y="1062"/>
                <a:ext cx="1948" cy="134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7"/>
              <p:cNvPicPr>
                <a:picLocks noChangeArrowheads="1"/>
              </p:cNvPicPr>
              <p:nvPr/>
            </p:nvPicPr>
            <p:blipFill>
              <a:blip r:embed="rId4"/>
              <a:srcRect l="69757" t="30959" r="7643" b="14474"/>
              <a:stretch>
                <a:fillRect/>
              </a:stretch>
            </p:blipFill>
            <p:spPr bwMode="auto">
              <a:xfrm>
                <a:off x="3081" y="1087"/>
                <a:ext cx="679" cy="70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0000D4"/>
                  </a:clrFrom>
                  <a:clrTo>
                    <a:srgbClr val="0000D4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09" y="1828"/>
                <a:ext cx="763" cy="47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7" name="Rectangle 19"/>
              <p:cNvSpPr>
                <a:spLocks noChangeArrowheads="1"/>
              </p:cNvSpPr>
              <p:nvPr/>
            </p:nvSpPr>
            <p:spPr bwMode="auto">
              <a:xfrm>
                <a:off x="4415" y="984"/>
                <a:ext cx="185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1200" dirty="0">
                    <a:solidFill>
                      <a:schemeClr val="tx2"/>
                    </a:solidFill>
                  </a:rPr>
                  <a:t>Statistical Parametric Map</a:t>
                </a:r>
              </a:p>
            </p:txBody>
          </p:sp>
          <p:sp>
            <p:nvSpPr>
              <p:cNvPr id="18" name="Rectangle 20"/>
              <p:cNvSpPr>
                <a:spLocks noChangeArrowheads="1"/>
              </p:cNvSpPr>
              <p:nvPr/>
            </p:nvSpPr>
            <p:spPr bwMode="auto">
              <a:xfrm>
                <a:off x="3942" y="2783"/>
                <a:ext cx="1488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1200" dirty="0">
                    <a:solidFill>
                      <a:schemeClr val="tx2"/>
                    </a:solidFill>
                  </a:rPr>
                  <a:t>Parameter Estimates</a:t>
                </a:r>
              </a:p>
            </p:txBody>
          </p:sp>
          <p:pic>
            <p:nvPicPr>
              <p:cNvPr id="19" name="Picture 21"/>
              <p:cNvPicPr>
                <a:picLocks noChangeArrowheads="1"/>
              </p:cNvPicPr>
              <p:nvPr/>
            </p:nvPicPr>
            <p:blipFill>
              <a:blip r:embed="rId6"/>
              <a:srcRect l="10599" t="6715" r="8142" b="6468"/>
              <a:stretch>
                <a:fillRect/>
              </a:stretch>
            </p:blipFill>
            <p:spPr bwMode="auto">
              <a:xfrm>
                <a:off x="4082" y="2971"/>
                <a:ext cx="1348" cy="1047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</p:pic>
          <p:sp>
            <p:nvSpPr>
              <p:cNvPr id="20" name="Rectangle 22"/>
              <p:cNvSpPr>
                <a:spLocks noChangeArrowheads="1"/>
              </p:cNvSpPr>
              <p:nvPr/>
            </p:nvSpPr>
            <p:spPr bwMode="auto">
              <a:xfrm>
                <a:off x="2574" y="1989"/>
                <a:ext cx="1663" cy="43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sz="1200" dirty="0">
                    <a:solidFill>
                      <a:schemeClr val="tx2"/>
                    </a:solidFill>
                  </a:rPr>
                  <a:t>General Linear Model</a:t>
                </a:r>
              </a:p>
            </p:txBody>
          </p:sp>
          <p:sp>
            <p:nvSpPr>
              <p:cNvPr id="21" name="Rectangle 23"/>
              <p:cNvSpPr>
                <a:spLocks noChangeArrowheads="1"/>
              </p:cNvSpPr>
              <p:nvPr/>
            </p:nvSpPr>
            <p:spPr bwMode="auto">
              <a:xfrm>
                <a:off x="2886" y="939"/>
                <a:ext cx="1084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1200" dirty="0">
                    <a:solidFill>
                      <a:schemeClr val="tx2"/>
                    </a:solidFill>
                  </a:rPr>
                  <a:t>Design</a:t>
                </a:r>
                <a:r>
                  <a:rPr lang="en-GB" sz="1200" i="1" dirty="0">
                    <a:solidFill>
                      <a:schemeClr val="tx2"/>
                    </a:solidFill>
                  </a:rPr>
                  <a:t> </a:t>
                </a:r>
                <a:r>
                  <a:rPr lang="en-GB" sz="1200" dirty="0">
                    <a:solidFill>
                      <a:schemeClr val="tx2"/>
                    </a:solidFill>
                  </a:rPr>
                  <a:t>matrix</a:t>
                </a:r>
              </a:p>
            </p:txBody>
          </p:sp>
          <p:sp>
            <p:nvSpPr>
              <p:cNvPr id="22" name="Line 24"/>
              <p:cNvSpPr>
                <a:spLocks noChangeShapeType="1"/>
              </p:cNvSpPr>
              <p:nvPr/>
            </p:nvSpPr>
            <p:spPr bwMode="auto">
              <a:xfrm flipV="1">
                <a:off x="3894" y="1459"/>
                <a:ext cx="567" cy="50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" name="Line 25"/>
              <p:cNvSpPr>
                <a:spLocks noChangeShapeType="1"/>
              </p:cNvSpPr>
              <p:nvPr/>
            </p:nvSpPr>
            <p:spPr bwMode="auto">
              <a:xfrm>
                <a:off x="3825" y="2435"/>
                <a:ext cx="179" cy="37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>
              <a:off x="3007" y="1787"/>
              <a:ext cx="0" cy="1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4" name="Line 27"/>
          <p:cNvSpPr>
            <a:spLocks noChangeShapeType="1"/>
          </p:cNvSpPr>
          <p:nvPr/>
        </p:nvSpPr>
        <p:spPr bwMode="auto">
          <a:xfrm>
            <a:off x="1332259" y="2855883"/>
            <a:ext cx="409157" cy="70727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 flipV="1">
            <a:off x="3068241" y="3373235"/>
            <a:ext cx="43695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 flipV="1">
            <a:off x="1332259" y="5002976"/>
            <a:ext cx="955414" cy="350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Rectangle 40"/>
          <p:cNvSpPr>
            <a:spLocks noChangeArrowheads="1"/>
          </p:cNvSpPr>
          <p:nvPr/>
        </p:nvSpPr>
        <p:spPr bwMode="auto">
          <a:xfrm>
            <a:off x="1774070" y="2903700"/>
            <a:ext cx="1222504" cy="10715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200" dirty="0">
                <a:solidFill>
                  <a:schemeClr val="tx2"/>
                </a:solidFill>
              </a:rPr>
              <a:t>Motion</a:t>
            </a:r>
            <a:br>
              <a:rPr lang="en-GB" sz="1200" dirty="0">
                <a:solidFill>
                  <a:schemeClr val="tx2"/>
                </a:solidFill>
              </a:rPr>
            </a:br>
            <a:r>
              <a:rPr lang="en-GB" sz="1200" dirty="0" smtClean="0">
                <a:solidFill>
                  <a:schemeClr val="tx2"/>
                </a:solidFill>
              </a:rPr>
              <a:t>Correction</a:t>
            </a:r>
          </a:p>
          <a:p>
            <a:pPr algn="ctr"/>
            <a:r>
              <a:rPr lang="en-GB" sz="1200" dirty="0" smtClean="0">
                <a:solidFill>
                  <a:schemeClr val="tx2"/>
                </a:solidFill>
              </a:rPr>
              <a:t>(and  unwarping)</a:t>
            </a:r>
            <a:endParaRPr lang="en-GB" sz="1200" dirty="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5448" y="1988840"/>
            <a:ext cx="1000850" cy="1219200"/>
            <a:chOff x="255448" y="2100831"/>
            <a:chExt cx="1000850" cy="1421792"/>
          </a:xfrm>
        </p:grpSpPr>
        <p:pic>
          <p:nvPicPr>
            <p:cNvPr id="32" name="Picture 46" descr="junk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2144" y="2100831"/>
              <a:ext cx="844154" cy="1219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3" name="Picture 47" descr="junk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1413" y="2154433"/>
              <a:ext cx="844154" cy="1219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4" name="Picture 48" descr="junk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835" y="2230633"/>
              <a:ext cx="845344" cy="1219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5" name="Picture 49" descr="junk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5448" y="2303423"/>
              <a:ext cx="844153" cy="12192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</p:pic>
      </p:grp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2843808" y="260648"/>
            <a:ext cx="173445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b="1" dirty="0" smtClean="0">
                <a:solidFill>
                  <a:srgbClr val="FFC000"/>
                </a:solidFill>
              </a:rPr>
              <a:t>Pre-processing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4622979" y="22990"/>
            <a:ext cx="920728" cy="74764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GB" sz="1600" b="1" dirty="0" smtClean="0">
                <a:solidFill>
                  <a:srgbClr val="FFC000"/>
                </a:solidFill>
              </a:rPr>
              <a:t>|</a:t>
            </a:r>
          </a:p>
          <a:p>
            <a:pPr eaLnBrk="0" hangingPunct="0"/>
            <a:endParaRPr lang="en-GB" sz="1600" b="1" dirty="0">
              <a:solidFill>
                <a:srgbClr val="FFC000"/>
              </a:solidFill>
            </a:endParaRPr>
          </a:p>
          <a:p>
            <a:pPr eaLnBrk="0" hangingPunct="0"/>
            <a:r>
              <a:rPr lang="en-GB" sz="1600" b="1" dirty="0" smtClean="0">
                <a:solidFill>
                  <a:srgbClr val="FFC000"/>
                </a:solidFill>
              </a:rPr>
              <a:t>|</a:t>
            </a:r>
          </a:p>
          <a:p>
            <a:pPr eaLnBrk="0" hangingPunct="0"/>
            <a:endParaRPr lang="en-GB" sz="1600" b="1" dirty="0">
              <a:solidFill>
                <a:srgbClr val="FFC000"/>
              </a:solidFill>
            </a:endParaRPr>
          </a:p>
          <a:p>
            <a:pPr eaLnBrk="0" hangingPunct="0"/>
            <a:r>
              <a:rPr lang="en-GB" sz="1600" b="1" dirty="0" smtClean="0">
                <a:solidFill>
                  <a:srgbClr val="FFC000"/>
                </a:solidFill>
              </a:rPr>
              <a:t>|</a:t>
            </a:r>
            <a:endParaRPr lang="en-GB" sz="1600" b="1" dirty="0">
              <a:solidFill>
                <a:srgbClr val="FFC000"/>
              </a:solidFill>
            </a:endParaRPr>
          </a:p>
          <a:p>
            <a:pPr eaLnBrk="0" hangingPunct="0"/>
            <a:endParaRPr lang="en-GB" sz="1600" b="1" dirty="0">
              <a:solidFill>
                <a:srgbClr val="FFC000"/>
              </a:solidFill>
            </a:endParaRPr>
          </a:p>
          <a:p>
            <a:pPr eaLnBrk="0" hangingPunct="0"/>
            <a:r>
              <a:rPr lang="en-GB" sz="1600" b="1" dirty="0">
                <a:solidFill>
                  <a:srgbClr val="FFC000"/>
                </a:solidFill>
              </a:rPr>
              <a:t>|</a:t>
            </a:r>
          </a:p>
          <a:p>
            <a:pPr eaLnBrk="0" hangingPunct="0"/>
            <a:endParaRPr lang="en-GB" sz="1600" b="1" dirty="0">
              <a:solidFill>
                <a:srgbClr val="FFC000"/>
              </a:solidFill>
            </a:endParaRPr>
          </a:p>
          <a:p>
            <a:pPr eaLnBrk="0" hangingPunct="0"/>
            <a:r>
              <a:rPr lang="en-GB" sz="1600" b="1" dirty="0" smtClean="0">
                <a:solidFill>
                  <a:srgbClr val="FFC000"/>
                </a:solidFill>
              </a:rPr>
              <a:t>|</a:t>
            </a:r>
          </a:p>
          <a:p>
            <a:pPr eaLnBrk="0" hangingPunct="0"/>
            <a:endParaRPr lang="en-GB" sz="1600" b="1" dirty="0" smtClean="0">
              <a:solidFill>
                <a:srgbClr val="FFC000"/>
              </a:solidFill>
            </a:endParaRPr>
          </a:p>
          <a:p>
            <a:pPr eaLnBrk="0" hangingPunct="0"/>
            <a:r>
              <a:rPr lang="en-GB" sz="1600" b="1" dirty="0">
                <a:solidFill>
                  <a:srgbClr val="FFC000"/>
                </a:solidFill>
              </a:rPr>
              <a:t>|</a:t>
            </a:r>
          </a:p>
          <a:p>
            <a:pPr eaLnBrk="0" hangingPunct="0"/>
            <a:endParaRPr lang="en-GB" sz="1600" b="1" dirty="0">
              <a:solidFill>
                <a:srgbClr val="FFC000"/>
              </a:solidFill>
            </a:endParaRPr>
          </a:p>
          <a:p>
            <a:pPr eaLnBrk="0" hangingPunct="0"/>
            <a:r>
              <a:rPr lang="en-GB" sz="1600" b="1" dirty="0">
                <a:solidFill>
                  <a:srgbClr val="FFC000"/>
                </a:solidFill>
              </a:rPr>
              <a:t>|</a:t>
            </a:r>
          </a:p>
          <a:p>
            <a:pPr eaLnBrk="0" hangingPunct="0"/>
            <a:endParaRPr lang="en-GB" sz="1600" b="1" dirty="0">
              <a:solidFill>
                <a:srgbClr val="FFC000"/>
              </a:solidFill>
            </a:endParaRPr>
          </a:p>
          <a:p>
            <a:pPr eaLnBrk="0" hangingPunct="0"/>
            <a:r>
              <a:rPr lang="en-GB" sz="1600" b="1" dirty="0">
                <a:solidFill>
                  <a:srgbClr val="FFC000"/>
                </a:solidFill>
              </a:rPr>
              <a:t>|</a:t>
            </a:r>
          </a:p>
          <a:p>
            <a:pPr eaLnBrk="0" hangingPunct="0"/>
            <a:endParaRPr lang="en-GB" sz="1600" b="1" dirty="0" smtClean="0">
              <a:solidFill>
                <a:srgbClr val="FFC000"/>
              </a:solidFill>
            </a:endParaRPr>
          </a:p>
          <a:p>
            <a:pPr eaLnBrk="0" hangingPunct="0"/>
            <a:r>
              <a:rPr lang="en-GB" sz="1600" b="1" dirty="0">
                <a:solidFill>
                  <a:srgbClr val="FFC000"/>
                </a:solidFill>
              </a:rPr>
              <a:t>|</a:t>
            </a:r>
          </a:p>
          <a:p>
            <a:pPr eaLnBrk="0" hangingPunct="0"/>
            <a:endParaRPr lang="en-GB" sz="1600" b="1" dirty="0">
              <a:solidFill>
                <a:srgbClr val="FFC000"/>
              </a:solidFill>
            </a:endParaRPr>
          </a:p>
          <a:p>
            <a:pPr eaLnBrk="0" hangingPunct="0"/>
            <a:r>
              <a:rPr lang="en-GB" sz="1600" b="1" dirty="0">
                <a:solidFill>
                  <a:srgbClr val="FFC000"/>
                </a:solidFill>
              </a:rPr>
              <a:t>|</a:t>
            </a:r>
          </a:p>
          <a:p>
            <a:pPr eaLnBrk="0" hangingPunct="0"/>
            <a:endParaRPr lang="en-GB" sz="1600" b="1" dirty="0">
              <a:solidFill>
                <a:srgbClr val="FFC000"/>
              </a:solidFill>
            </a:endParaRPr>
          </a:p>
          <a:p>
            <a:pPr eaLnBrk="0" hangingPunct="0"/>
            <a:r>
              <a:rPr lang="en-GB" sz="1600" b="1" dirty="0">
                <a:solidFill>
                  <a:srgbClr val="FFC000"/>
                </a:solidFill>
              </a:rPr>
              <a:t>|</a:t>
            </a:r>
          </a:p>
          <a:p>
            <a:pPr eaLnBrk="0" hangingPunct="0"/>
            <a:endParaRPr lang="en-GB" sz="1600" b="1" dirty="0" smtClean="0">
              <a:solidFill>
                <a:srgbClr val="FFC000"/>
              </a:solidFill>
            </a:endParaRPr>
          </a:p>
          <a:p>
            <a:pPr eaLnBrk="0" hangingPunct="0"/>
            <a:r>
              <a:rPr lang="en-GB" sz="1600" b="1" dirty="0">
                <a:solidFill>
                  <a:srgbClr val="FFC000"/>
                </a:solidFill>
              </a:rPr>
              <a:t>|</a:t>
            </a:r>
          </a:p>
          <a:p>
            <a:pPr eaLnBrk="0" hangingPunct="0"/>
            <a:endParaRPr lang="en-GB" sz="1600" b="1" dirty="0">
              <a:solidFill>
                <a:srgbClr val="FFC000"/>
              </a:solidFill>
            </a:endParaRPr>
          </a:p>
          <a:p>
            <a:pPr eaLnBrk="0" hangingPunct="0"/>
            <a:r>
              <a:rPr lang="en-GB" sz="1600" b="1" dirty="0" smtClean="0">
                <a:solidFill>
                  <a:srgbClr val="FFC000"/>
                </a:solidFill>
              </a:rPr>
              <a:t>|</a:t>
            </a:r>
          </a:p>
          <a:p>
            <a:pPr eaLnBrk="0" hangingPunct="0"/>
            <a:endParaRPr lang="en-GB" sz="1600" b="1" dirty="0">
              <a:solidFill>
                <a:srgbClr val="FFC000"/>
              </a:solidFill>
            </a:endParaRPr>
          </a:p>
          <a:p>
            <a:pPr eaLnBrk="0" hangingPunct="0"/>
            <a:r>
              <a:rPr lang="en-GB" sz="1600" b="1" dirty="0" smtClean="0">
                <a:solidFill>
                  <a:srgbClr val="FFC000"/>
                </a:solidFill>
              </a:rPr>
              <a:t>|</a:t>
            </a:r>
            <a:endParaRPr lang="en-GB" sz="1600" b="1" dirty="0">
              <a:solidFill>
                <a:srgbClr val="FFC000"/>
              </a:solidFill>
            </a:endParaRPr>
          </a:p>
          <a:p>
            <a:pPr eaLnBrk="0" hangingPunct="0"/>
            <a:endParaRPr lang="en-GB" sz="1600" b="1" dirty="0">
              <a:solidFill>
                <a:srgbClr val="FFC000"/>
              </a:solidFill>
            </a:endParaRPr>
          </a:p>
          <a:p>
            <a:pPr eaLnBrk="0" hangingPunct="0"/>
            <a:endParaRPr lang="en-GB" sz="1600" b="1" dirty="0">
              <a:solidFill>
                <a:srgbClr val="FFC000"/>
              </a:solidFill>
            </a:endParaRPr>
          </a:p>
          <a:p>
            <a:pPr eaLnBrk="0" hangingPunct="0"/>
            <a:endParaRPr lang="en-GB" sz="1600" b="1" dirty="0">
              <a:solidFill>
                <a:srgbClr val="FFC000"/>
              </a:solidFill>
            </a:endParaRPr>
          </a:p>
        </p:txBody>
      </p:sp>
      <p:sp>
        <p:nvSpPr>
          <p:cNvPr id="43" name="Line 28"/>
          <p:cNvSpPr>
            <a:spLocks noChangeShapeType="1"/>
          </p:cNvSpPr>
          <p:nvPr/>
        </p:nvSpPr>
        <p:spPr bwMode="auto">
          <a:xfrm>
            <a:off x="2565567" y="4027847"/>
            <a:ext cx="2486" cy="33758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Line 28"/>
          <p:cNvSpPr>
            <a:spLocks noChangeShapeType="1"/>
          </p:cNvSpPr>
          <p:nvPr/>
        </p:nvSpPr>
        <p:spPr bwMode="auto">
          <a:xfrm flipH="1" flipV="1">
            <a:off x="3740943" y="3737024"/>
            <a:ext cx="3342" cy="63276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1523461" y="2630761"/>
            <a:ext cx="1735075" cy="16174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Line 28"/>
          <p:cNvSpPr>
            <a:spLocks noChangeShapeType="1"/>
          </p:cNvSpPr>
          <p:nvPr/>
        </p:nvSpPr>
        <p:spPr bwMode="auto">
          <a:xfrm>
            <a:off x="4620652" y="3334394"/>
            <a:ext cx="239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5122" name="Picture 2" descr="http://mri.kennedykrieger.org/images/mri_t1wsmall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9" y="4767197"/>
            <a:ext cx="894885" cy="103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83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87424"/>
            <a:ext cx="7886700" cy="1325563"/>
          </a:xfrm>
        </p:spPr>
        <p:txBody>
          <a:bodyPr>
            <a:noAutofit/>
          </a:bodyPr>
          <a:lstStyle/>
          <a:p>
            <a:r>
              <a:rPr lang="en-GB" dirty="0"/>
              <a:t>Why do we have “residual variance”?</a:t>
            </a: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0738" y="2492896"/>
            <a:ext cx="1898265" cy="22987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492896"/>
            <a:ext cx="2298700" cy="229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92896"/>
            <a:ext cx="22987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0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87424"/>
            <a:ext cx="7886700" cy="1325563"/>
          </a:xfrm>
        </p:spPr>
        <p:txBody>
          <a:bodyPr>
            <a:noAutofit/>
          </a:bodyPr>
          <a:lstStyle/>
          <a:p>
            <a:r>
              <a:rPr lang="en-GB" dirty="0"/>
              <a:t>Why do we have “residual variance”?</a:t>
            </a: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0738" y="2492896"/>
            <a:ext cx="1898265" cy="22987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492896"/>
            <a:ext cx="2298700" cy="229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92896"/>
            <a:ext cx="2298700" cy="22987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326731" y="2445272"/>
            <a:ext cx="2493963" cy="2351880"/>
            <a:chOff x="3326731" y="4090762"/>
            <a:chExt cx="2493963" cy="235188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934868" y="4090762"/>
              <a:ext cx="0" cy="2344737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166518" y="4097905"/>
              <a:ext cx="0" cy="2344737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326731" y="4889552"/>
              <a:ext cx="2493963" cy="76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326731" y="5645202"/>
              <a:ext cx="2493963" cy="76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038477" y="2445272"/>
            <a:ext cx="2493963" cy="2351880"/>
            <a:chOff x="3326731" y="4090762"/>
            <a:chExt cx="2493963" cy="235188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934868" y="4090762"/>
              <a:ext cx="0" cy="2344737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166518" y="4097905"/>
              <a:ext cx="0" cy="2344737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326731" y="4889552"/>
              <a:ext cx="2493963" cy="76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326731" y="5645202"/>
              <a:ext cx="2493963" cy="76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891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7571"/>
            <a:ext cx="7886700" cy="694296"/>
          </a:xfrm>
        </p:spPr>
        <p:txBody>
          <a:bodyPr>
            <a:noAutofit/>
          </a:bodyPr>
          <a:lstStyle/>
          <a:p>
            <a:r>
              <a:rPr lang="en-GB" dirty="0" smtClean="0"/>
              <a:t>“</a:t>
            </a:r>
            <a:r>
              <a:rPr lang="en-GB" dirty="0"/>
              <a:t>S</a:t>
            </a:r>
            <a:r>
              <a:rPr lang="en-GB" dirty="0" smtClean="0"/>
              <a:t>usceptibility-by-movement</a:t>
            </a:r>
            <a:r>
              <a:rPr lang="en-GB" dirty="0"/>
              <a:t>” unwarping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How to reduce these distortions? </a:t>
            </a:r>
          </a:p>
          <a:p>
            <a:pPr marL="274320" lvl="1" indent="0">
              <a:buNone/>
            </a:pPr>
            <a:r>
              <a:rPr lang="en-GB" sz="1500" dirty="0" smtClean="0">
                <a:sym typeface="Wingdings" panose="05000000000000000000" pitchFamily="2" charset="2"/>
              </a:rPr>
              <a:t>	 </a:t>
            </a:r>
            <a:r>
              <a:rPr lang="en-GB" sz="1500" dirty="0" smtClean="0"/>
              <a:t>Measure the distortion field with </a:t>
            </a:r>
            <a:r>
              <a:rPr lang="en-GB" sz="1500" b="1" dirty="0" err="1" smtClean="0"/>
              <a:t>Fieldmap</a:t>
            </a:r>
            <a:endParaRPr lang="en-GB" sz="1500" b="1" dirty="0" smtClean="0"/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What does the Unwarp toolbox of SPM?</a:t>
            </a:r>
          </a:p>
          <a:p>
            <a:pPr marL="274320" lvl="1" indent="0">
              <a:buNone/>
            </a:pPr>
            <a:r>
              <a:rPr lang="en-GB" sz="1500" dirty="0" smtClean="0">
                <a:sym typeface="Wingdings" panose="05000000000000000000" pitchFamily="2" charset="2"/>
              </a:rPr>
              <a:t>	 </a:t>
            </a:r>
            <a:r>
              <a:rPr lang="en-GB" sz="1500" dirty="0" smtClean="0"/>
              <a:t>Eliminate the variance that comes from “moving in front of the funny mirror” 	(susceptibility-by-movement variance)</a:t>
            </a: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7591" y="4010620"/>
            <a:ext cx="1898265" cy="2298700"/>
          </a:xfrm>
          <a:prstGeom prst="rect">
            <a:avLst/>
          </a:prstGeom>
          <a:noFill/>
        </p:spPr>
      </p:pic>
      <p:pic>
        <p:nvPicPr>
          <p:cNvPr id="3" name="Delfina Distorting mirror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870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0" y="4005064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0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7571"/>
            <a:ext cx="7886700" cy="694296"/>
          </a:xfrm>
        </p:spPr>
        <p:txBody>
          <a:bodyPr>
            <a:noAutofit/>
          </a:bodyPr>
          <a:lstStyle/>
          <a:p>
            <a:r>
              <a:rPr lang="en-GB" dirty="0" smtClean="0"/>
              <a:t>“</a:t>
            </a:r>
            <a:r>
              <a:rPr lang="en-GB" dirty="0"/>
              <a:t>S</a:t>
            </a:r>
            <a:r>
              <a:rPr lang="en-GB" dirty="0" smtClean="0"/>
              <a:t>usceptibility-by-movement</a:t>
            </a:r>
            <a:r>
              <a:rPr lang="en-GB" dirty="0"/>
              <a:t>” unwarping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5208" y="2132856"/>
            <a:ext cx="2610608" cy="1371597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How much the deformation field changes with movement (i.e., spatial derivatives of the deformation field)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405310" y="2672082"/>
            <a:ext cx="1682115" cy="4470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200" smtClean="0"/>
              <a:t>Movements</a:t>
            </a:r>
            <a:endParaRPr lang="en-GB" sz="2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952811" y="2695547"/>
            <a:ext cx="36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+</a:t>
            </a:r>
            <a:endParaRPr lang="en-GB" sz="20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444163" y="2499362"/>
            <a:ext cx="1929046" cy="107365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200" dirty="0" smtClean="0"/>
              <a:t>Variance in the Time Series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292087" y="4941168"/>
            <a:ext cx="1682115" cy="8940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200" dirty="0" smtClean="0"/>
              <a:t>(Estimated)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200" dirty="0" smtClean="0"/>
              <a:t>Movements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157978" y="5247022"/>
            <a:ext cx="80264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078403" y="5070132"/>
            <a:ext cx="36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+</a:t>
            </a:r>
            <a:endParaRPr lang="en-GB" sz="2000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6508074" y="4869160"/>
            <a:ext cx="1952358" cy="10339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200" dirty="0" smtClean="0"/>
              <a:t>Variance in the Time Series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377216" y="4590246"/>
            <a:ext cx="2610608" cy="13715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400" smtClean="0"/>
              <a:t>How much the deformation field changes with movement (i.e., spatial derivatives of the deformation field)</a:t>
            </a:r>
            <a:endParaRPr lang="en-GB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72302" y="1380344"/>
            <a:ext cx="2519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/>
              <a:t>Direct Problem</a:t>
            </a:r>
            <a:endParaRPr lang="en-GB" sz="2400" u="sng" dirty="0"/>
          </a:p>
        </p:txBody>
      </p:sp>
      <p:sp>
        <p:nvSpPr>
          <p:cNvPr id="39" name="TextBox 38"/>
          <p:cNvSpPr txBox="1"/>
          <p:nvPr/>
        </p:nvSpPr>
        <p:spPr>
          <a:xfrm>
            <a:off x="272301" y="3824861"/>
            <a:ext cx="2519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/>
              <a:t>Inverse Problem</a:t>
            </a:r>
            <a:endParaRPr lang="en-GB" sz="2400" u="sng" dirty="0"/>
          </a:p>
        </p:txBody>
      </p:sp>
      <p:sp>
        <p:nvSpPr>
          <p:cNvPr id="10" name="Freeform 9"/>
          <p:cNvSpPr/>
          <p:nvPr/>
        </p:nvSpPr>
        <p:spPr>
          <a:xfrm>
            <a:off x="2895600" y="5958720"/>
            <a:ext cx="1757680" cy="296880"/>
          </a:xfrm>
          <a:custGeom>
            <a:avLst/>
            <a:gdLst>
              <a:gd name="connsiteX0" fmla="*/ 0 w 1757680"/>
              <a:gd name="connsiteY0" fmla="*/ 111760 h 296880"/>
              <a:gd name="connsiteX1" fmla="*/ 1198880 w 1757680"/>
              <a:gd name="connsiteY1" fmla="*/ 294640 h 296880"/>
              <a:gd name="connsiteX2" fmla="*/ 1757680 w 1757680"/>
              <a:gd name="connsiteY2" fmla="*/ 0 h 29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7680" h="296880">
                <a:moveTo>
                  <a:pt x="0" y="111760"/>
                </a:moveTo>
                <a:cubicBezTo>
                  <a:pt x="452966" y="212513"/>
                  <a:pt x="905933" y="313267"/>
                  <a:pt x="1198880" y="294640"/>
                </a:cubicBezTo>
                <a:cubicBezTo>
                  <a:pt x="1491827" y="276013"/>
                  <a:pt x="1624753" y="138006"/>
                  <a:pt x="1757680" y="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388281" y="2890022"/>
            <a:ext cx="80264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67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4" grpId="0" animBg="1"/>
      <p:bldP spid="6" grpId="0"/>
      <p:bldP spid="19" grpId="0" animBg="1"/>
      <p:bldP spid="21" grpId="0" animBg="1"/>
      <p:bldP spid="36" grpId="0"/>
      <p:bldP spid="37" grpId="0" animBg="1"/>
      <p:bldP spid="38" grpId="0" animBg="1"/>
      <p:bldP spid="39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1763688" y="1628800"/>
            <a:ext cx="5616624" cy="660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459432"/>
            <a:ext cx="7886700" cy="1325563"/>
          </a:xfrm>
        </p:spPr>
        <p:txBody>
          <a:bodyPr>
            <a:noAutofit/>
          </a:bodyPr>
          <a:lstStyle/>
          <a:p>
            <a:r>
              <a:rPr lang="en-GB" dirty="0"/>
              <a:t>What derivatives should we model?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3051492" y="2916119"/>
            <a:ext cx="3436108" cy="1970603"/>
            <a:chOff x="741168" y="1434584"/>
            <a:chExt cx="3436108" cy="1970603"/>
          </a:xfrm>
        </p:grpSpPr>
        <p:sp>
          <p:nvSpPr>
            <p:cNvPr id="22" name="Line 5"/>
            <p:cNvSpPr>
              <a:spLocks noChangeShapeType="1"/>
            </p:cNvSpPr>
            <p:nvPr/>
          </p:nvSpPr>
          <p:spPr bwMode="auto">
            <a:xfrm flipV="1">
              <a:off x="957068" y="1593850"/>
              <a:ext cx="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957068" y="2889250"/>
              <a:ext cx="12969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7"/>
            <p:cNvSpPr>
              <a:spLocks noChangeShapeType="1"/>
            </p:cNvSpPr>
            <p:nvPr/>
          </p:nvSpPr>
          <p:spPr bwMode="auto">
            <a:xfrm flipV="1">
              <a:off x="957068" y="2314575"/>
              <a:ext cx="720725" cy="574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 flipH="1">
              <a:off x="2469955" y="2457450"/>
              <a:ext cx="15843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9"/>
            <p:cNvSpPr>
              <a:spLocks noChangeShapeType="1"/>
            </p:cNvSpPr>
            <p:nvPr/>
          </p:nvSpPr>
          <p:spPr bwMode="auto">
            <a:xfrm flipH="1">
              <a:off x="2469955" y="2601912"/>
              <a:ext cx="15843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1388868" y="2519362"/>
              <a:ext cx="371475" cy="369888"/>
            </a:xfrm>
            <a:custGeom>
              <a:avLst/>
              <a:gdLst>
                <a:gd name="T0" fmla="*/ 0 w 234"/>
                <a:gd name="T1" fmla="*/ 11113 h 233"/>
                <a:gd name="T2" fmla="*/ 144463 w 234"/>
                <a:gd name="T3" fmla="*/ 11113 h 233"/>
                <a:gd name="T4" fmla="*/ 288925 w 234"/>
                <a:gd name="T5" fmla="*/ 82550 h 233"/>
                <a:gd name="T6" fmla="*/ 360363 w 234"/>
                <a:gd name="T7" fmla="*/ 227013 h 233"/>
                <a:gd name="T8" fmla="*/ 360363 w 234"/>
                <a:gd name="T9" fmla="*/ 298450 h 233"/>
                <a:gd name="T10" fmla="*/ 360363 w 234"/>
                <a:gd name="T11" fmla="*/ 369888 h 2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4" h="233">
                  <a:moveTo>
                    <a:pt x="0" y="7"/>
                  </a:moveTo>
                  <a:cubicBezTo>
                    <a:pt x="30" y="3"/>
                    <a:pt x="61" y="0"/>
                    <a:pt x="91" y="7"/>
                  </a:cubicBezTo>
                  <a:cubicBezTo>
                    <a:pt x="121" y="14"/>
                    <a:pt x="159" y="29"/>
                    <a:pt x="182" y="52"/>
                  </a:cubicBezTo>
                  <a:cubicBezTo>
                    <a:pt x="205" y="75"/>
                    <a:pt x="220" y="120"/>
                    <a:pt x="227" y="143"/>
                  </a:cubicBezTo>
                  <a:cubicBezTo>
                    <a:pt x="234" y="166"/>
                    <a:pt x="227" y="173"/>
                    <a:pt x="227" y="188"/>
                  </a:cubicBezTo>
                  <a:cubicBezTo>
                    <a:pt x="227" y="203"/>
                    <a:pt x="227" y="226"/>
                    <a:pt x="227" y="23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957068" y="2170112"/>
              <a:ext cx="371475" cy="719138"/>
            </a:xfrm>
            <a:custGeom>
              <a:avLst/>
              <a:gdLst>
                <a:gd name="T0" fmla="*/ 0 w 234"/>
                <a:gd name="T1" fmla="*/ 0 h 453"/>
                <a:gd name="T2" fmla="*/ 144463 w 234"/>
                <a:gd name="T3" fmla="*/ 71438 h 453"/>
                <a:gd name="T4" fmla="*/ 288925 w 234"/>
                <a:gd name="T5" fmla="*/ 287338 h 453"/>
                <a:gd name="T6" fmla="*/ 360363 w 234"/>
                <a:gd name="T7" fmla="*/ 503238 h 453"/>
                <a:gd name="T8" fmla="*/ 360363 w 234"/>
                <a:gd name="T9" fmla="*/ 719138 h 4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4" h="453">
                  <a:moveTo>
                    <a:pt x="0" y="0"/>
                  </a:moveTo>
                  <a:cubicBezTo>
                    <a:pt x="30" y="7"/>
                    <a:pt x="61" y="15"/>
                    <a:pt x="91" y="45"/>
                  </a:cubicBezTo>
                  <a:cubicBezTo>
                    <a:pt x="121" y="75"/>
                    <a:pt x="159" y="136"/>
                    <a:pt x="182" y="181"/>
                  </a:cubicBezTo>
                  <a:cubicBezTo>
                    <a:pt x="205" y="226"/>
                    <a:pt x="220" y="272"/>
                    <a:pt x="227" y="317"/>
                  </a:cubicBezTo>
                  <a:cubicBezTo>
                    <a:pt x="234" y="362"/>
                    <a:pt x="227" y="430"/>
                    <a:pt x="227" y="4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764980" y="2938462"/>
              <a:ext cx="3179763" cy="384175"/>
            </a:xfrm>
            <a:custGeom>
              <a:avLst/>
              <a:gdLst>
                <a:gd name="T0" fmla="*/ 0 w 2003"/>
                <a:gd name="T1" fmla="*/ 168275 h 242"/>
                <a:gd name="T2" fmla="*/ 73025 w 2003"/>
                <a:gd name="T3" fmla="*/ 96838 h 242"/>
                <a:gd name="T4" fmla="*/ 144463 w 2003"/>
                <a:gd name="T5" fmla="*/ 96838 h 242"/>
                <a:gd name="T6" fmla="*/ 215900 w 2003"/>
                <a:gd name="T7" fmla="*/ 23813 h 242"/>
                <a:gd name="T8" fmla="*/ 215900 w 2003"/>
                <a:gd name="T9" fmla="*/ 96838 h 242"/>
                <a:gd name="T10" fmla="*/ 288925 w 2003"/>
                <a:gd name="T11" fmla="*/ 96838 h 242"/>
                <a:gd name="T12" fmla="*/ 360363 w 2003"/>
                <a:gd name="T13" fmla="*/ 96838 h 242"/>
                <a:gd name="T14" fmla="*/ 360363 w 2003"/>
                <a:gd name="T15" fmla="*/ 168275 h 242"/>
                <a:gd name="T16" fmla="*/ 504825 w 2003"/>
                <a:gd name="T17" fmla="*/ 239713 h 242"/>
                <a:gd name="T18" fmla="*/ 720725 w 2003"/>
                <a:gd name="T19" fmla="*/ 168275 h 242"/>
                <a:gd name="T20" fmla="*/ 1152525 w 2003"/>
                <a:gd name="T21" fmla="*/ 168275 h 242"/>
                <a:gd name="T22" fmla="*/ 1584325 w 2003"/>
                <a:gd name="T23" fmla="*/ 168275 h 242"/>
                <a:gd name="T24" fmla="*/ 2160588 w 2003"/>
                <a:gd name="T25" fmla="*/ 96838 h 242"/>
                <a:gd name="T26" fmla="*/ 2305050 w 2003"/>
                <a:gd name="T27" fmla="*/ 96838 h 242"/>
                <a:gd name="T28" fmla="*/ 2736850 w 2003"/>
                <a:gd name="T29" fmla="*/ 168275 h 242"/>
                <a:gd name="T30" fmla="*/ 3024188 w 2003"/>
                <a:gd name="T31" fmla="*/ 239713 h 242"/>
                <a:gd name="T32" fmla="*/ 3097213 w 2003"/>
                <a:gd name="T33" fmla="*/ 239713 h 242"/>
                <a:gd name="T34" fmla="*/ 3097213 w 2003"/>
                <a:gd name="T35" fmla="*/ 168275 h 242"/>
                <a:gd name="T36" fmla="*/ 3097213 w 2003"/>
                <a:gd name="T37" fmla="*/ 23813 h 242"/>
                <a:gd name="T38" fmla="*/ 3168650 w 2003"/>
                <a:gd name="T39" fmla="*/ 23813 h 242"/>
                <a:gd name="T40" fmla="*/ 3168650 w 2003"/>
                <a:gd name="T41" fmla="*/ 96838 h 242"/>
                <a:gd name="T42" fmla="*/ 3168650 w 2003"/>
                <a:gd name="T43" fmla="*/ 384175 h 2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03" h="242">
                  <a:moveTo>
                    <a:pt x="0" y="106"/>
                  </a:moveTo>
                  <a:cubicBezTo>
                    <a:pt x="15" y="87"/>
                    <a:pt x="31" y="68"/>
                    <a:pt x="46" y="61"/>
                  </a:cubicBezTo>
                  <a:cubicBezTo>
                    <a:pt x="61" y="54"/>
                    <a:pt x="76" y="69"/>
                    <a:pt x="91" y="61"/>
                  </a:cubicBezTo>
                  <a:cubicBezTo>
                    <a:pt x="106" y="53"/>
                    <a:pt x="129" y="15"/>
                    <a:pt x="136" y="15"/>
                  </a:cubicBezTo>
                  <a:cubicBezTo>
                    <a:pt x="143" y="15"/>
                    <a:pt x="128" y="53"/>
                    <a:pt x="136" y="61"/>
                  </a:cubicBezTo>
                  <a:cubicBezTo>
                    <a:pt x="144" y="69"/>
                    <a:pt x="167" y="61"/>
                    <a:pt x="182" y="61"/>
                  </a:cubicBezTo>
                  <a:cubicBezTo>
                    <a:pt x="197" y="61"/>
                    <a:pt x="220" y="54"/>
                    <a:pt x="227" y="61"/>
                  </a:cubicBezTo>
                  <a:cubicBezTo>
                    <a:pt x="234" y="68"/>
                    <a:pt x="212" y="91"/>
                    <a:pt x="227" y="106"/>
                  </a:cubicBezTo>
                  <a:cubicBezTo>
                    <a:pt x="242" y="121"/>
                    <a:pt x="280" y="151"/>
                    <a:pt x="318" y="151"/>
                  </a:cubicBezTo>
                  <a:cubicBezTo>
                    <a:pt x="356" y="151"/>
                    <a:pt x="386" y="114"/>
                    <a:pt x="454" y="106"/>
                  </a:cubicBezTo>
                  <a:cubicBezTo>
                    <a:pt x="522" y="98"/>
                    <a:pt x="635" y="106"/>
                    <a:pt x="726" y="106"/>
                  </a:cubicBezTo>
                  <a:cubicBezTo>
                    <a:pt x="817" y="106"/>
                    <a:pt x="892" y="113"/>
                    <a:pt x="998" y="106"/>
                  </a:cubicBezTo>
                  <a:cubicBezTo>
                    <a:pt x="1104" y="99"/>
                    <a:pt x="1285" y="68"/>
                    <a:pt x="1361" y="61"/>
                  </a:cubicBezTo>
                  <a:cubicBezTo>
                    <a:pt x="1437" y="54"/>
                    <a:pt x="1392" y="54"/>
                    <a:pt x="1452" y="61"/>
                  </a:cubicBezTo>
                  <a:cubicBezTo>
                    <a:pt x="1512" y="68"/>
                    <a:pt x="1649" y="91"/>
                    <a:pt x="1724" y="106"/>
                  </a:cubicBezTo>
                  <a:cubicBezTo>
                    <a:pt x="1799" y="121"/>
                    <a:pt x="1867" y="144"/>
                    <a:pt x="1905" y="151"/>
                  </a:cubicBezTo>
                  <a:cubicBezTo>
                    <a:pt x="1943" y="158"/>
                    <a:pt x="1943" y="158"/>
                    <a:pt x="1951" y="151"/>
                  </a:cubicBezTo>
                  <a:cubicBezTo>
                    <a:pt x="1959" y="144"/>
                    <a:pt x="1951" y="129"/>
                    <a:pt x="1951" y="106"/>
                  </a:cubicBezTo>
                  <a:cubicBezTo>
                    <a:pt x="1951" y="83"/>
                    <a:pt x="1944" y="30"/>
                    <a:pt x="1951" y="15"/>
                  </a:cubicBezTo>
                  <a:cubicBezTo>
                    <a:pt x="1958" y="0"/>
                    <a:pt x="1989" y="7"/>
                    <a:pt x="1996" y="15"/>
                  </a:cubicBezTo>
                  <a:cubicBezTo>
                    <a:pt x="2003" y="23"/>
                    <a:pt x="1996" y="23"/>
                    <a:pt x="1996" y="61"/>
                  </a:cubicBezTo>
                  <a:cubicBezTo>
                    <a:pt x="1996" y="99"/>
                    <a:pt x="1996" y="212"/>
                    <a:pt x="1996" y="24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741168" y="3106737"/>
              <a:ext cx="3203575" cy="298450"/>
            </a:xfrm>
            <a:custGeom>
              <a:avLst/>
              <a:gdLst>
                <a:gd name="T0" fmla="*/ 3192463 w 2018"/>
                <a:gd name="T1" fmla="*/ 215900 h 188"/>
                <a:gd name="T2" fmla="*/ 3192463 w 2018"/>
                <a:gd name="T3" fmla="*/ 287338 h 188"/>
                <a:gd name="T4" fmla="*/ 3121025 w 2018"/>
                <a:gd name="T5" fmla="*/ 287338 h 188"/>
                <a:gd name="T6" fmla="*/ 3048000 w 2018"/>
                <a:gd name="T7" fmla="*/ 215900 h 188"/>
                <a:gd name="T8" fmla="*/ 2689225 w 2018"/>
                <a:gd name="T9" fmla="*/ 144463 h 188"/>
                <a:gd name="T10" fmla="*/ 2328863 w 2018"/>
                <a:gd name="T11" fmla="*/ 71438 h 188"/>
                <a:gd name="T12" fmla="*/ 1824038 w 2018"/>
                <a:gd name="T13" fmla="*/ 215900 h 188"/>
                <a:gd name="T14" fmla="*/ 1465263 w 2018"/>
                <a:gd name="T15" fmla="*/ 287338 h 188"/>
                <a:gd name="T16" fmla="*/ 1104900 w 2018"/>
                <a:gd name="T17" fmla="*/ 287338 h 188"/>
                <a:gd name="T18" fmla="*/ 600075 w 2018"/>
                <a:gd name="T19" fmla="*/ 287338 h 188"/>
                <a:gd name="T20" fmla="*/ 457200 w 2018"/>
                <a:gd name="T21" fmla="*/ 215900 h 188"/>
                <a:gd name="T22" fmla="*/ 384175 w 2018"/>
                <a:gd name="T23" fmla="*/ 215900 h 188"/>
                <a:gd name="T24" fmla="*/ 312738 w 2018"/>
                <a:gd name="T25" fmla="*/ 287338 h 188"/>
                <a:gd name="T26" fmla="*/ 168275 w 2018"/>
                <a:gd name="T27" fmla="*/ 287338 h 188"/>
                <a:gd name="T28" fmla="*/ 23813 w 2018"/>
                <a:gd name="T29" fmla="*/ 215900 h 188"/>
                <a:gd name="T30" fmla="*/ 23813 w 2018"/>
                <a:gd name="T31" fmla="*/ 0 h 1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18" h="188">
                  <a:moveTo>
                    <a:pt x="2011" y="136"/>
                  </a:moveTo>
                  <a:cubicBezTo>
                    <a:pt x="2014" y="155"/>
                    <a:pt x="2018" y="174"/>
                    <a:pt x="2011" y="181"/>
                  </a:cubicBezTo>
                  <a:cubicBezTo>
                    <a:pt x="2004" y="188"/>
                    <a:pt x="1981" y="188"/>
                    <a:pt x="1966" y="181"/>
                  </a:cubicBezTo>
                  <a:cubicBezTo>
                    <a:pt x="1951" y="174"/>
                    <a:pt x="1965" y="151"/>
                    <a:pt x="1920" y="136"/>
                  </a:cubicBezTo>
                  <a:cubicBezTo>
                    <a:pt x="1875" y="121"/>
                    <a:pt x="1769" y="106"/>
                    <a:pt x="1694" y="91"/>
                  </a:cubicBezTo>
                  <a:cubicBezTo>
                    <a:pt x="1619" y="76"/>
                    <a:pt x="1558" y="38"/>
                    <a:pt x="1467" y="45"/>
                  </a:cubicBezTo>
                  <a:cubicBezTo>
                    <a:pt x="1376" y="52"/>
                    <a:pt x="1240" y="113"/>
                    <a:pt x="1149" y="136"/>
                  </a:cubicBezTo>
                  <a:cubicBezTo>
                    <a:pt x="1058" y="159"/>
                    <a:pt x="998" y="174"/>
                    <a:pt x="923" y="181"/>
                  </a:cubicBezTo>
                  <a:cubicBezTo>
                    <a:pt x="848" y="188"/>
                    <a:pt x="787" y="181"/>
                    <a:pt x="696" y="181"/>
                  </a:cubicBezTo>
                  <a:cubicBezTo>
                    <a:pt x="605" y="181"/>
                    <a:pt x="446" y="188"/>
                    <a:pt x="378" y="181"/>
                  </a:cubicBezTo>
                  <a:cubicBezTo>
                    <a:pt x="310" y="174"/>
                    <a:pt x="311" y="143"/>
                    <a:pt x="288" y="136"/>
                  </a:cubicBezTo>
                  <a:cubicBezTo>
                    <a:pt x="265" y="129"/>
                    <a:pt x="257" y="129"/>
                    <a:pt x="242" y="136"/>
                  </a:cubicBezTo>
                  <a:cubicBezTo>
                    <a:pt x="227" y="143"/>
                    <a:pt x="220" y="174"/>
                    <a:pt x="197" y="181"/>
                  </a:cubicBezTo>
                  <a:cubicBezTo>
                    <a:pt x="174" y="188"/>
                    <a:pt x="136" y="188"/>
                    <a:pt x="106" y="181"/>
                  </a:cubicBezTo>
                  <a:cubicBezTo>
                    <a:pt x="76" y="174"/>
                    <a:pt x="30" y="166"/>
                    <a:pt x="15" y="136"/>
                  </a:cubicBezTo>
                  <a:cubicBezTo>
                    <a:pt x="0" y="106"/>
                    <a:pt x="15" y="23"/>
                    <a:pt x="15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233293" y="3094037"/>
              <a:ext cx="1558925" cy="252413"/>
            </a:xfrm>
            <a:custGeom>
              <a:avLst/>
              <a:gdLst>
                <a:gd name="T0" fmla="*/ 180975 w 982"/>
                <a:gd name="T1" fmla="*/ 84138 h 159"/>
                <a:gd name="T2" fmla="*/ 757238 w 982"/>
                <a:gd name="T3" fmla="*/ 84138 h 159"/>
                <a:gd name="T4" fmla="*/ 828675 w 982"/>
                <a:gd name="T5" fmla="*/ 84138 h 159"/>
                <a:gd name="T6" fmla="*/ 1189038 w 982"/>
                <a:gd name="T7" fmla="*/ 12700 h 159"/>
                <a:gd name="T8" fmla="*/ 1404938 w 982"/>
                <a:gd name="T9" fmla="*/ 12700 h 159"/>
                <a:gd name="T10" fmla="*/ 1476375 w 982"/>
                <a:gd name="T11" fmla="*/ 12700 h 159"/>
                <a:gd name="T12" fmla="*/ 1547813 w 982"/>
                <a:gd name="T13" fmla="*/ 12700 h 159"/>
                <a:gd name="T14" fmla="*/ 1404938 w 982"/>
                <a:gd name="T15" fmla="*/ 84138 h 159"/>
                <a:gd name="T16" fmla="*/ 1260475 w 982"/>
                <a:gd name="T17" fmla="*/ 84138 h 159"/>
                <a:gd name="T18" fmla="*/ 828675 w 982"/>
                <a:gd name="T19" fmla="*/ 228600 h 159"/>
                <a:gd name="T20" fmla="*/ 757238 w 982"/>
                <a:gd name="T21" fmla="*/ 228600 h 159"/>
                <a:gd name="T22" fmla="*/ 107950 w 982"/>
                <a:gd name="T23" fmla="*/ 228600 h 159"/>
                <a:gd name="T24" fmla="*/ 107950 w 982"/>
                <a:gd name="T25" fmla="*/ 84138 h 159"/>
                <a:gd name="T26" fmla="*/ 180975 w 982"/>
                <a:gd name="T27" fmla="*/ 84138 h 1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82" h="159">
                  <a:moveTo>
                    <a:pt x="114" y="53"/>
                  </a:moveTo>
                  <a:cubicBezTo>
                    <a:pt x="182" y="53"/>
                    <a:pt x="409" y="53"/>
                    <a:pt x="477" y="53"/>
                  </a:cubicBezTo>
                  <a:cubicBezTo>
                    <a:pt x="545" y="53"/>
                    <a:pt x="477" y="60"/>
                    <a:pt x="522" y="53"/>
                  </a:cubicBezTo>
                  <a:cubicBezTo>
                    <a:pt x="567" y="46"/>
                    <a:pt x="689" y="16"/>
                    <a:pt x="749" y="8"/>
                  </a:cubicBezTo>
                  <a:cubicBezTo>
                    <a:pt x="809" y="0"/>
                    <a:pt x="855" y="8"/>
                    <a:pt x="885" y="8"/>
                  </a:cubicBezTo>
                  <a:cubicBezTo>
                    <a:pt x="915" y="8"/>
                    <a:pt x="915" y="8"/>
                    <a:pt x="930" y="8"/>
                  </a:cubicBezTo>
                  <a:cubicBezTo>
                    <a:pt x="945" y="8"/>
                    <a:pt x="982" y="1"/>
                    <a:pt x="975" y="8"/>
                  </a:cubicBezTo>
                  <a:cubicBezTo>
                    <a:pt x="968" y="15"/>
                    <a:pt x="915" y="46"/>
                    <a:pt x="885" y="53"/>
                  </a:cubicBezTo>
                  <a:cubicBezTo>
                    <a:pt x="855" y="60"/>
                    <a:pt x="854" y="38"/>
                    <a:pt x="794" y="53"/>
                  </a:cubicBezTo>
                  <a:cubicBezTo>
                    <a:pt x="734" y="68"/>
                    <a:pt x="575" y="129"/>
                    <a:pt x="522" y="144"/>
                  </a:cubicBezTo>
                  <a:cubicBezTo>
                    <a:pt x="469" y="159"/>
                    <a:pt x="553" y="144"/>
                    <a:pt x="477" y="144"/>
                  </a:cubicBezTo>
                  <a:cubicBezTo>
                    <a:pt x="401" y="144"/>
                    <a:pt x="136" y="159"/>
                    <a:pt x="68" y="144"/>
                  </a:cubicBezTo>
                  <a:cubicBezTo>
                    <a:pt x="0" y="129"/>
                    <a:pt x="60" y="68"/>
                    <a:pt x="68" y="53"/>
                  </a:cubicBezTo>
                  <a:cubicBezTo>
                    <a:pt x="76" y="38"/>
                    <a:pt x="46" y="53"/>
                    <a:pt x="114" y="53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1011043" y="1434584"/>
              <a:ext cx="444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1672836" y="1956316"/>
              <a:ext cx="444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41" name="40 CuadroTexto"/>
            <p:cNvSpPr txBox="1"/>
            <p:nvPr/>
          </p:nvSpPr>
          <p:spPr>
            <a:xfrm>
              <a:off x="1986561" y="2542381"/>
              <a:ext cx="444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3732776" y="2057916"/>
              <a:ext cx="444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1296915" y="2513012"/>
              <a:ext cx="566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en-US" dirty="0" smtClean="0">
                  <a:solidFill>
                    <a:srgbClr val="FFFF00"/>
                  </a:solidFill>
                  <a:sym typeface="Symbol" panose="05050102010706020507" pitchFamily="18" charset="2"/>
                </a:rPr>
                <a:t> </a:t>
              </a:r>
              <a:r>
                <a:rPr lang="en-GB" altLang="en-US" dirty="0" smtClean="0">
                  <a:sym typeface="Symbol" panose="05050102010706020507" pitchFamily="18" charset="2"/>
                </a:rPr>
                <a:t></a:t>
              </a:r>
              <a:endParaRPr lang="en-US" dirty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939645" y="2309018"/>
              <a:ext cx="3241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en-US" dirty="0">
                  <a:sym typeface="Symbol" panose="05050102010706020507" pitchFamily="18" charset="2"/>
                </a:rPr>
                <a:t></a:t>
              </a:r>
              <a:endParaRPr lang="en-US" dirty="0"/>
            </a:p>
          </p:txBody>
        </p:sp>
      </p:grpSp>
      <p:sp>
        <p:nvSpPr>
          <p:cNvPr id="12" name="11 Rectángulo"/>
          <p:cNvSpPr/>
          <p:nvPr/>
        </p:nvSpPr>
        <p:spPr>
          <a:xfrm>
            <a:off x="0" y="1791224"/>
            <a:ext cx="9144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altLang="en-US" dirty="0"/>
              <a:t>B</a:t>
            </a:r>
            <a:r>
              <a:rPr lang="en-GB" altLang="en-US" baseline="-25000" dirty="0"/>
              <a:t>0</a:t>
            </a:r>
            <a:r>
              <a:rPr lang="en-GB" altLang="en-US" dirty="0"/>
              <a:t>(</a:t>
            </a:r>
            <a:r>
              <a:rPr lang="en-GB" altLang="en-US" dirty="0">
                <a:sym typeface="Symbol" panose="05050102010706020507" pitchFamily="18" charset="2"/>
              </a:rPr>
              <a:t>, </a:t>
            </a:r>
            <a:r>
              <a:rPr lang="en-GB" altLang="en-US" dirty="0"/>
              <a:t>) = B</a:t>
            </a:r>
            <a:r>
              <a:rPr lang="en-GB" altLang="en-US" baseline="-25000" dirty="0"/>
              <a:t>0</a:t>
            </a:r>
            <a:r>
              <a:rPr lang="en-GB" altLang="en-US" dirty="0"/>
              <a:t> (</a:t>
            </a:r>
            <a:r>
              <a:rPr lang="en-GB" altLang="en-US" dirty="0">
                <a:sym typeface="Symbol" panose="05050102010706020507" pitchFamily="18" charset="2"/>
              </a:rPr>
              <a:t>, </a:t>
            </a:r>
            <a:r>
              <a:rPr lang="en-GB" altLang="en-US" dirty="0"/>
              <a:t>) + [(</a:t>
            </a:r>
            <a:r>
              <a:rPr lang="el-G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altLang="en-US" b="1" dirty="0">
                <a:cs typeface="Times New Roman" panose="02020603050405020304" pitchFamily="18" charset="0"/>
              </a:rPr>
              <a:t>B</a:t>
            </a:r>
            <a:r>
              <a:rPr lang="en-GB" altLang="en-US" b="1" baseline="-25000" dirty="0">
                <a:cs typeface="Times New Roman" panose="02020603050405020304" pitchFamily="18" charset="0"/>
              </a:rPr>
              <a:t>0</a:t>
            </a:r>
            <a:r>
              <a:rPr lang="en-GB" altLang="en-US" b="1" dirty="0">
                <a:cs typeface="Times New Roman" panose="02020603050405020304" pitchFamily="18" charset="0"/>
              </a:rPr>
              <a:t>/ </a:t>
            </a:r>
            <a:r>
              <a:rPr lang="el-G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altLang="en-US" b="1" dirty="0">
                <a:sym typeface="Symbol" panose="05050102010706020507" pitchFamily="18" charset="2"/>
              </a:rPr>
              <a:t></a:t>
            </a:r>
            <a:r>
              <a:rPr lang="en-GB" altLang="en-US" dirty="0">
                <a:sym typeface="Symbol" panose="05050102010706020507" pitchFamily="18" charset="2"/>
              </a:rPr>
              <a:t>)  +</a:t>
            </a:r>
            <a:r>
              <a:rPr lang="en-GB" altLang="en-US" dirty="0">
                <a:cs typeface="Times New Roman" panose="02020603050405020304" pitchFamily="18" charset="0"/>
              </a:rPr>
              <a:t> (</a:t>
            </a:r>
            <a:r>
              <a:rPr lang="el-G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altLang="en-US" b="1" dirty="0">
                <a:cs typeface="Times New Roman" panose="02020603050405020304" pitchFamily="18" charset="0"/>
              </a:rPr>
              <a:t>B</a:t>
            </a:r>
            <a:r>
              <a:rPr lang="en-GB" altLang="en-US" b="1" baseline="-25000" dirty="0">
                <a:cs typeface="Times New Roman" panose="02020603050405020304" pitchFamily="18" charset="0"/>
              </a:rPr>
              <a:t>0</a:t>
            </a:r>
            <a:r>
              <a:rPr lang="en-GB" altLang="en-US" b="1" dirty="0">
                <a:cs typeface="Times New Roman" panose="02020603050405020304" pitchFamily="18" charset="0"/>
              </a:rPr>
              <a:t>/ </a:t>
            </a:r>
            <a:r>
              <a:rPr lang="el-G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altLang="en-US" b="1" dirty="0">
                <a:sym typeface="Symbol" panose="05050102010706020507" pitchFamily="18" charset="2"/>
              </a:rPr>
              <a:t></a:t>
            </a:r>
            <a:r>
              <a:rPr lang="el-G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altLang="en-US" dirty="0">
                <a:sym typeface="Symbol" panose="05050102010706020507" pitchFamily="18" charset="2"/>
              </a:rPr>
              <a:t></a:t>
            </a:r>
            <a:r>
              <a:rPr lang="en-GB" altLang="en-US" dirty="0">
                <a:cs typeface="Times New Roman" panose="02020603050405020304" pitchFamily="18" charset="0"/>
              </a:rPr>
              <a:t>]</a:t>
            </a:r>
            <a:endParaRPr lang="en-US" altLang="en-U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950148" y="2313225"/>
            <a:ext cx="1186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Static Field</a:t>
            </a:r>
            <a:endParaRPr lang="en-US" sz="1600" dirty="0"/>
          </a:p>
        </p:txBody>
      </p:sp>
      <p:sp>
        <p:nvSpPr>
          <p:cNvPr id="43" name="42 CuadroTexto"/>
          <p:cNvSpPr txBox="1"/>
          <p:nvPr/>
        </p:nvSpPr>
        <p:spPr>
          <a:xfrm>
            <a:off x="4324154" y="2605613"/>
            <a:ext cx="2853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Derivatives with respect to “Pitch” and “Roll” </a:t>
            </a:r>
            <a:endParaRPr lang="en-US" sz="1600" dirty="0"/>
          </a:p>
        </p:txBody>
      </p:sp>
      <p:sp>
        <p:nvSpPr>
          <p:cNvPr id="44" name="43 CuadroTexto"/>
          <p:cNvSpPr txBox="1"/>
          <p:nvPr/>
        </p:nvSpPr>
        <p:spPr>
          <a:xfrm>
            <a:off x="391182" y="3190388"/>
            <a:ext cx="1986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Laws of Physics tell you that only </a:t>
            </a:r>
            <a:r>
              <a:rPr lang="en-GB" altLang="en-US" sz="1600" dirty="0" smtClean="0">
                <a:sym typeface="Symbol" panose="05050102010706020507" pitchFamily="18" charset="2"/>
              </a:rPr>
              <a:t> and  matter, but for a constant field!</a:t>
            </a:r>
            <a:endParaRPr lang="en-US" sz="1600" dirty="0"/>
          </a:p>
        </p:txBody>
      </p:sp>
      <p:sp>
        <p:nvSpPr>
          <p:cNvPr id="45" name="44 CuadroTexto"/>
          <p:cNvSpPr txBox="1"/>
          <p:nvPr/>
        </p:nvSpPr>
        <p:spPr>
          <a:xfrm>
            <a:off x="368898" y="5348109"/>
            <a:ext cx="8165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 practice, adding any of the other 4 degrees of freedom (3 translations + “Yaw”) doesn’t add much (i.e., most of the variance is explained by “Pitch” and “Roll”)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UNWARP in SPM let you include the </a:t>
            </a:r>
            <a:r>
              <a:rPr lang="en-US" sz="1600" i="1" dirty="0" smtClean="0"/>
              <a:t>second</a:t>
            </a:r>
            <a:r>
              <a:rPr lang="en-US" sz="1600" dirty="0" smtClean="0"/>
              <a:t> derivatives in this model, but in practice this is rarely useful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698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1763688" y="1628800"/>
            <a:ext cx="5616624" cy="660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459432"/>
            <a:ext cx="7886700" cy="1325563"/>
          </a:xfrm>
        </p:spPr>
        <p:txBody>
          <a:bodyPr>
            <a:noAutofit/>
          </a:bodyPr>
          <a:lstStyle/>
          <a:p>
            <a:r>
              <a:rPr lang="en-GB" dirty="0"/>
              <a:t>What derivatives should we model?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0" y="1791224"/>
            <a:ext cx="9144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altLang="en-US" dirty="0"/>
              <a:t>B</a:t>
            </a:r>
            <a:r>
              <a:rPr lang="en-GB" altLang="en-US" baseline="-25000" dirty="0"/>
              <a:t>0</a:t>
            </a:r>
            <a:r>
              <a:rPr lang="en-GB" altLang="en-US" dirty="0"/>
              <a:t>(</a:t>
            </a:r>
            <a:r>
              <a:rPr lang="en-GB" altLang="en-US" dirty="0">
                <a:sym typeface="Symbol" panose="05050102010706020507" pitchFamily="18" charset="2"/>
              </a:rPr>
              <a:t>, </a:t>
            </a:r>
            <a:r>
              <a:rPr lang="en-GB" altLang="en-US" dirty="0"/>
              <a:t>) = B</a:t>
            </a:r>
            <a:r>
              <a:rPr lang="en-GB" altLang="en-US" baseline="-25000" dirty="0"/>
              <a:t>0</a:t>
            </a:r>
            <a:r>
              <a:rPr lang="en-GB" altLang="en-US" dirty="0"/>
              <a:t> (</a:t>
            </a:r>
            <a:r>
              <a:rPr lang="en-GB" altLang="en-US" dirty="0">
                <a:sym typeface="Symbol" panose="05050102010706020507" pitchFamily="18" charset="2"/>
              </a:rPr>
              <a:t>, </a:t>
            </a:r>
            <a:r>
              <a:rPr lang="en-GB" altLang="en-US" dirty="0"/>
              <a:t>) + [(</a:t>
            </a:r>
            <a:r>
              <a:rPr lang="el-G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altLang="en-US" b="1" dirty="0">
                <a:cs typeface="Times New Roman" panose="02020603050405020304" pitchFamily="18" charset="0"/>
              </a:rPr>
              <a:t>B</a:t>
            </a:r>
            <a:r>
              <a:rPr lang="en-GB" altLang="en-US" b="1" baseline="-25000" dirty="0">
                <a:cs typeface="Times New Roman" panose="02020603050405020304" pitchFamily="18" charset="0"/>
              </a:rPr>
              <a:t>0</a:t>
            </a:r>
            <a:r>
              <a:rPr lang="en-GB" altLang="en-US" b="1" dirty="0">
                <a:cs typeface="Times New Roman" panose="02020603050405020304" pitchFamily="18" charset="0"/>
              </a:rPr>
              <a:t>/ </a:t>
            </a:r>
            <a:r>
              <a:rPr lang="el-G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altLang="en-US" b="1" dirty="0">
                <a:sym typeface="Symbol" panose="05050102010706020507" pitchFamily="18" charset="2"/>
              </a:rPr>
              <a:t></a:t>
            </a:r>
            <a:r>
              <a:rPr lang="en-GB" altLang="en-US" dirty="0">
                <a:sym typeface="Symbol" panose="05050102010706020507" pitchFamily="18" charset="2"/>
              </a:rPr>
              <a:t>)  +</a:t>
            </a:r>
            <a:r>
              <a:rPr lang="en-GB" altLang="en-US" dirty="0">
                <a:cs typeface="Times New Roman" panose="02020603050405020304" pitchFamily="18" charset="0"/>
              </a:rPr>
              <a:t> (</a:t>
            </a:r>
            <a:r>
              <a:rPr lang="el-G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altLang="en-US" b="1" dirty="0">
                <a:cs typeface="Times New Roman" panose="02020603050405020304" pitchFamily="18" charset="0"/>
              </a:rPr>
              <a:t>B</a:t>
            </a:r>
            <a:r>
              <a:rPr lang="en-GB" altLang="en-US" b="1" baseline="-25000" dirty="0">
                <a:cs typeface="Times New Roman" panose="02020603050405020304" pitchFamily="18" charset="0"/>
              </a:rPr>
              <a:t>0</a:t>
            </a:r>
            <a:r>
              <a:rPr lang="en-GB" altLang="en-US" b="1" dirty="0">
                <a:cs typeface="Times New Roman" panose="02020603050405020304" pitchFamily="18" charset="0"/>
              </a:rPr>
              <a:t>/ </a:t>
            </a:r>
            <a:r>
              <a:rPr lang="el-G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altLang="en-US" b="1" dirty="0">
                <a:sym typeface="Symbol" panose="05050102010706020507" pitchFamily="18" charset="2"/>
              </a:rPr>
              <a:t></a:t>
            </a:r>
            <a:r>
              <a:rPr lang="el-G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altLang="en-US" dirty="0">
                <a:sym typeface="Symbol" panose="05050102010706020507" pitchFamily="18" charset="2"/>
              </a:rPr>
              <a:t></a:t>
            </a:r>
            <a:r>
              <a:rPr lang="en-GB" altLang="en-US" dirty="0">
                <a:cs typeface="Times New Roman" panose="02020603050405020304" pitchFamily="18" charset="0"/>
              </a:rPr>
              <a:t>]</a:t>
            </a:r>
            <a:endParaRPr lang="en-US" altLang="en-U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953015" y="2348880"/>
            <a:ext cx="1186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Static Field</a:t>
            </a:r>
            <a:endParaRPr lang="en-US" sz="1600" dirty="0"/>
          </a:p>
        </p:txBody>
      </p:sp>
      <p:sp>
        <p:nvSpPr>
          <p:cNvPr id="43" name="42 CuadroTexto"/>
          <p:cNvSpPr txBox="1"/>
          <p:nvPr/>
        </p:nvSpPr>
        <p:spPr>
          <a:xfrm>
            <a:off x="4311073" y="2628201"/>
            <a:ext cx="2853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Derivatives with respect to “Pitch” and “Roll” </a:t>
            </a:r>
            <a:endParaRPr lang="en-US" sz="16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275" y="3685703"/>
            <a:ext cx="2228850" cy="22383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0" y="3657128"/>
            <a:ext cx="2238375" cy="2266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76875" y="4204725"/>
            <a:ext cx="33849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en-GB" altLang="en-US" sz="1600" dirty="0"/>
              <a:t>The image is therefore re-sampled </a:t>
            </a:r>
          </a:p>
          <a:p>
            <a:r>
              <a:rPr lang="en-GB" altLang="en-US" sz="1600" dirty="0"/>
              <a:t>assuming voxels, corresponding to  </a:t>
            </a:r>
          </a:p>
          <a:p>
            <a:r>
              <a:rPr lang="en-GB" altLang="en-US" sz="1600" dirty="0"/>
              <a:t>the same bits of brain </a:t>
            </a:r>
            <a:r>
              <a:rPr lang="en-GB" altLang="en-US" sz="1600" dirty="0" smtClean="0"/>
              <a:t>tissue</a:t>
            </a:r>
            <a:r>
              <a:rPr lang="en-GB" altLang="en-US" sz="1600" dirty="0"/>
              <a:t> </a:t>
            </a:r>
            <a:r>
              <a:rPr lang="en-GB" altLang="en-US" sz="1600" dirty="0" smtClean="0"/>
              <a:t>under such deformation field</a:t>
            </a:r>
          </a:p>
        </p:txBody>
      </p:sp>
    </p:spTree>
    <p:extLst>
      <p:ext uri="{BB962C8B-B14F-4D97-AF65-F5344CB8AC3E}">
        <p14:creationId xmlns:p14="http://schemas.microsoft.com/office/powerpoint/2010/main" val="42452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87424"/>
            <a:ext cx="7886700" cy="1325563"/>
          </a:xfrm>
        </p:spPr>
        <p:txBody>
          <a:bodyPr>
            <a:noAutofit/>
          </a:bodyPr>
          <a:lstStyle/>
          <a:p>
            <a:r>
              <a:rPr lang="en-GB" dirty="0"/>
              <a:t>When and why should I use UNWARP?</a:t>
            </a:r>
          </a:p>
        </p:txBody>
      </p:sp>
      <p:sp>
        <p:nvSpPr>
          <p:cNvPr id="10" name="44 CuadroTexto"/>
          <p:cNvSpPr txBox="1"/>
          <p:nvPr/>
        </p:nvSpPr>
        <p:spPr>
          <a:xfrm>
            <a:off x="683568" y="1569566"/>
            <a:ext cx="766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there is considerable movement in your data (&gt; 1 mm or &gt; 1 </a:t>
            </a:r>
            <a:r>
              <a:rPr lang="en-US" dirty="0" err="1" smtClean="0"/>
              <a:t>deg</a:t>
            </a:r>
            <a:r>
              <a:rPr lang="en-US" dirty="0" smtClean="0"/>
              <a:t>) then UNWARP can remove </a:t>
            </a:r>
            <a:r>
              <a:rPr lang="en-US" b="1" dirty="0" smtClean="0"/>
              <a:t>SOME </a:t>
            </a:r>
            <a:r>
              <a:rPr lang="en-US" dirty="0" smtClean="0"/>
              <a:t>of the unwanted variance without removing “true” activations.</a:t>
            </a:r>
            <a:endParaRPr lang="en-US" dirty="0"/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323850" y="2593975"/>
            <a:ext cx="2735263" cy="3744251"/>
            <a:chOff x="262" y="1251"/>
            <a:chExt cx="1814" cy="2694"/>
          </a:xfrm>
        </p:grpSpPr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262" y="1616"/>
              <a:ext cx="1814" cy="2040"/>
              <a:chOff x="336" y="1200"/>
              <a:chExt cx="3360" cy="2928"/>
            </a:xfrm>
          </p:grpSpPr>
          <p:pic>
            <p:nvPicPr>
              <p:cNvPr id="18" name="Picture 11" descr="visual_mov_orig_mip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73" t="22942" r="25250" b="37074"/>
              <a:stretch>
                <a:fillRect/>
              </a:stretch>
            </p:blipFill>
            <p:spPr bwMode="auto">
              <a:xfrm>
                <a:off x="336" y="1200"/>
                <a:ext cx="3360" cy="29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12" descr="visual_womov_unwarp_dm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565" t="18637" r="8458" b="51054"/>
              <a:stretch>
                <a:fillRect/>
              </a:stretch>
            </p:blipFill>
            <p:spPr bwMode="auto">
              <a:xfrm>
                <a:off x="2420" y="2553"/>
                <a:ext cx="1084" cy="1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625" y="3657"/>
              <a:ext cx="9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 i="1" dirty="0" err="1">
                  <a:solidFill>
                    <a:schemeClr val="accent6"/>
                  </a:solidFill>
                  <a:latin typeface="+mn-lt"/>
                </a:rPr>
                <a:t>t</a:t>
              </a:r>
              <a:r>
                <a:rPr lang="en-GB" altLang="en-US" baseline="-25000" dirty="0" err="1">
                  <a:solidFill>
                    <a:schemeClr val="accent6"/>
                  </a:solidFill>
                  <a:latin typeface="+mn-lt"/>
                </a:rPr>
                <a:t>max</a:t>
              </a:r>
              <a:r>
                <a:rPr lang="en-GB" altLang="en-US" dirty="0">
                  <a:solidFill>
                    <a:schemeClr val="accent6"/>
                  </a:solidFill>
                  <a:latin typeface="+mn-lt"/>
                </a:rPr>
                <a:t>=13.38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596" y="1251"/>
              <a:ext cx="11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 dirty="0">
                  <a:solidFill>
                    <a:schemeClr val="accent6"/>
                  </a:solidFill>
                  <a:latin typeface="+mn-lt"/>
                </a:rPr>
                <a:t>No correction</a:t>
              </a:r>
              <a:endParaRPr lang="en-US" altLang="en-US" dirty="0">
                <a:solidFill>
                  <a:schemeClr val="accent6"/>
                </a:solidFill>
                <a:latin typeface="+mn-lt"/>
              </a:endParaRPr>
            </a:p>
          </p:txBody>
        </p:sp>
      </p:grpSp>
      <p:grpSp>
        <p:nvGrpSpPr>
          <p:cNvPr id="20" name="Group 15"/>
          <p:cNvGrpSpPr>
            <a:grpSpLocks/>
          </p:cNvGrpSpPr>
          <p:nvPr/>
        </p:nvGrpSpPr>
        <p:grpSpPr bwMode="auto">
          <a:xfrm>
            <a:off x="3204355" y="2593975"/>
            <a:ext cx="3064754" cy="3755777"/>
            <a:chOff x="2161" y="1253"/>
            <a:chExt cx="2069" cy="2703"/>
          </a:xfrm>
        </p:grpSpPr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2711" y="3668"/>
              <a:ext cx="8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 i="1" dirty="0" err="1">
                  <a:solidFill>
                    <a:schemeClr val="accent6"/>
                  </a:solidFill>
                  <a:latin typeface="+mn-lt"/>
                </a:rPr>
                <a:t>t</a:t>
              </a:r>
              <a:r>
                <a:rPr lang="en-GB" altLang="en-US" baseline="-25000" dirty="0" err="1">
                  <a:solidFill>
                    <a:schemeClr val="accent6"/>
                  </a:solidFill>
                  <a:latin typeface="+mn-lt"/>
                </a:rPr>
                <a:t>max</a:t>
              </a:r>
              <a:r>
                <a:rPr lang="en-GB" altLang="en-US" dirty="0">
                  <a:solidFill>
                    <a:schemeClr val="accent6"/>
                  </a:solidFill>
                  <a:latin typeface="+mn-lt"/>
                </a:rPr>
                <a:t>=5.06</a:t>
              </a:r>
            </a:p>
          </p:txBody>
        </p:sp>
        <p:grpSp>
          <p:nvGrpSpPr>
            <p:cNvPr id="22" name="Group 17"/>
            <p:cNvGrpSpPr>
              <a:grpSpLocks/>
            </p:cNvGrpSpPr>
            <p:nvPr/>
          </p:nvGrpSpPr>
          <p:grpSpPr bwMode="auto">
            <a:xfrm>
              <a:off x="2258" y="1616"/>
              <a:ext cx="1814" cy="2040"/>
              <a:chOff x="144" y="960"/>
              <a:chExt cx="2736" cy="2415"/>
            </a:xfrm>
          </p:grpSpPr>
          <p:pic>
            <p:nvPicPr>
              <p:cNvPr id="24" name="Picture 18" descr="visual_mov_origmovp_mip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36" t="15335" r="25618" b="44055"/>
              <a:stretch>
                <a:fillRect/>
              </a:stretch>
            </p:blipFill>
            <p:spPr bwMode="auto">
              <a:xfrm>
                <a:off x="144" y="960"/>
                <a:ext cx="2736" cy="2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19" descr="visual_mov_origmovp_dm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440" t="18654" r="7660" b="51033"/>
              <a:stretch>
                <a:fillRect/>
              </a:stretch>
            </p:blipFill>
            <p:spPr bwMode="auto">
              <a:xfrm>
                <a:off x="1824" y="2064"/>
                <a:ext cx="912" cy="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2161" y="1253"/>
              <a:ext cx="20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 dirty="0">
                  <a:solidFill>
                    <a:schemeClr val="accent6"/>
                  </a:solidFill>
                  <a:latin typeface="+mn-lt"/>
                </a:rPr>
                <a:t>Correction by </a:t>
              </a:r>
              <a:r>
                <a:rPr lang="en-GB" altLang="en-US" dirty="0" err="1">
                  <a:solidFill>
                    <a:schemeClr val="accent6"/>
                  </a:solidFill>
                  <a:latin typeface="+mn-lt"/>
                </a:rPr>
                <a:t>covariation</a:t>
              </a:r>
              <a:endParaRPr lang="en-US" altLang="en-US" dirty="0">
                <a:solidFill>
                  <a:schemeClr val="accent6"/>
                </a:solidFill>
                <a:latin typeface="+mn-lt"/>
              </a:endParaRPr>
            </a:p>
          </p:txBody>
        </p:sp>
      </p:grpSp>
      <p:grpSp>
        <p:nvGrpSpPr>
          <p:cNvPr id="26" name="Group 21"/>
          <p:cNvGrpSpPr>
            <a:grpSpLocks/>
          </p:cNvGrpSpPr>
          <p:nvPr/>
        </p:nvGrpSpPr>
        <p:grpSpPr bwMode="auto">
          <a:xfrm>
            <a:off x="6300789" y="2593975"/>
            <a:ext cx="2705523" cy="3756128"/>
            <a:chOff x="4254" y="1253"/>
            <a:chExt cx="1868" cy="2683"/>
          </a:xfrm>
        </p:grpSpPr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4661" y="3650"/>
              <a:ext cx="858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 i="1" dirty="0" err="1">
                  <a:solidFill>
                    <a:schemeClr val="accent6"/>
                  </a:solidFill>
                  <a:latin typeface="+mn-lt"/>
                </a:rPr>
                <a:t>t</a:t>
              </a:r>
              <a:r>
                <a:rPr lang="en-GB" altLang="en-US" baseline="-25000" dirty="0" err="1">
                  <a:solidFill>
                    <a:schemeClr val="accent6"/>
                  </a:solidFill>
                  <a:latin typeface="+mn-lt"/>
                </a:rPr>
                <a:t>max</a:t>
              </a:r>
              <a:r>
                <a:rPr lang="en-GB" altLang="en-US" dirty="0">
                  <a:solidFill>
                    <a:schemeClr val="accent6"/>
                  </a:solidFill>
                  <a:latin typeface="+mn-lt"/>
                </a:rPr>
                <a:t>=9.57</a:t>
              </a:r>
            </a:p>
          </p:txBody>
        </p:sp>
        <p:grpSp>
          <p:nvGrpSpPr>
            <p:cNvPr id="28" name="Group 23"/>
            <p:cNvGrpSpPr>
              <a:grpSpLocks/>
            </p:cNvGrpSpPr>
            <p:nvPr/>
          </p:nvGrpSpPr>
          <p:grpSpPr bwMode="auto">
            <a:xfrm>
              <a:off x="4254" y="1616"/>
              <a:ext cx="1814" cy="2040"/>
              <a:chOff x="2928" y="960"/>
              <a:chExt cx="2736" cy="2415"/>
            </a:xfrm>
          </p:grpSpPr>
          <p:pic>
            <p:nvPicPr>
              <p:cNvPr id="30" name="Picture 24" descr="visual_mov_unwarp_mip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36" t="17757" r="25618" b="41635"/>
              <a:stretch>
                <a:fillRect/>
              </a:stretch>
            </p:blipFill>
            <p:spPr bwMode="auto">
              <a:xfrm>
                <a:off x="2928" y="960"/>
                <a:ext cx="2736" cy="2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25" descr="visual_womov_unwarp_dm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565" t="18648" r="8458" b="51050"/>
              <a:stretch>
                <a:fillRect/>
              </a:stretch>
            </p:blipFill>
            <p:spPr bwMode="auto">
              <a:xfrm>
                <a:off x="4634" y="2064"/>
                <a:ext cx="886" cy="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4254" y="1253"/>
              <a:ext cx="1868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 dirty="0">
                  <a:solidFill>
                    <a:schemeClr val="accent6"/>
                  </a:solidFill>
                  <a:latin typeface="+mn-lt"/>
                </a:rPr>
                <a:t>Correction by Unwarp</a:t>
              </a:r>
              <a:endParaRPr lang="en-US" altLang="en-US" dirty="0">
                <a:solidFill>
                  <a:schemeClr val="accent6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95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87424"/>
            <a:ext cx="7886700" cy="1325563"/>
          </a:xfrm>
        </p:spPr>
        <p:txBody>
          <a:bodyPr>
            <a:noAutofit/>
          </a:bodyPr>
          <a:lstStyle/>
          <a:p>
            <a:r>
              <a:rPr lang="en-GB" dirty="0"/>
              <a:t>When and why should I use UNWARP?</a:t>
            </a:r>
          </a:p>
        </p:txBody>
      </p:sp>
      <p:sp>
        <p:nvSpPr>
          <p:cNvPr id="10" name="44 CuadroTexto"/>
          <p:cNvSpPr txBox="1"/>
          <p:nvPr/>
        </p:nvSpPr>
        <p:spPr>
          <a:xfrm>
            <a:off x="683568" y="1569566"/>
            <a:ext cx="766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there is considerable movement in your data (&gt; 1 mm or &gt; 1 </a:t>
            </a:r>
            <a:r>
              <a:rPr lang="en-US" dirty="0" err="1" smtClean="0"/>
              <a:t>deg</a:t>
            </a:r>
            <a:r>
              <a:rPr lang="en-US" dirty="0" smtClean="0"/>
              <a:t>) then UNWARP can remove </a:t>
            </a:r>
            <a:r>
              <a:rPr lang="en-US" b="1" dirty="0" smtClean="0"/>
              <a:t>SOME </a:t>
            </a:r>
            <a:r>
              <a:rPr lang="en-US" dirty="0" smtClean="0"/>
              <a:t>of the unwanted variance without removing “true” activations.</a:t>
            </a:r>
            <a:endParaRPr lang="en-US" dirty="0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641350" y="227687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Limitations</a:t>
            </a:r>
            <a:endParaRPr lang="en-GB" sz="2800" b="1" dirty="0"/>
          </a:p>
        </p:txBody>
      </p:sp>
      <p:sp>
        <p:nvSpPr>
          <p:cNvPr id="33" name="44 CuadroTexto"/>
          <p:cNvSpPr txBox="1"/>
          <p:nvPr/>
        </p:nvSpPr>
        <p:spPr>
          <a:xfrm>
            <a:off x="628650" y="3447355"/>
            <a:ext cx="76644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It doesn’t remove movement-related residual variance coming from other sources, such as:</a:t>
            </a:r>
          </a:p>
          <a:p>
            <a:pPr>
              <a:lnSpc>
                <a:spcPct val="80000"/>
              </a:lnSpc>
              <a:defRPr/>
            </a:pPr>
            <a:endParaRPr lang="en-US" altLang="en-US" sz="2000" dirty="0" smtClean="0"/>
          </a:p>
          <a:p>
            <a:pPr marL="457200" indent="-457200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altLang="en-US" sz="2000" dirty="0" smtClean="0"/>
              <a:t>Susceptibility-dropout-by-movement interaction</a:t>
            </a:r>
          </a:p>
          <a:p>
            <a:pPr marL="457200" indent="-457200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altLang="en-US" sz="2000" dirty="0" smtClean="0"/>
              <a:t>Spin-history effects</a:t>
            </a:r>
          </a:p>
          <a:p>
            <a:pPr marL="457200" indent="-457200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altLang="en-US" sz="2000" dirty="0" smtClean="0"/>
              <a:t>Slice-to-</a:t>
            </a:r>
            <a:r>
              <a:rPr lang="en-US" altLang="en-US" sz="2000" dirty="0" err="1" smtClean="0"/>
              <a:t>vol</a:t>
            </a:r>
            <a:r>
              <a:rPr lang="en-US" altLang="en-US" sz="2000" dirty="0" smtClean="0"/>
              <a:t> effects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24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87424"/>
            <a:ext cx="7886700" cy="1325563"/>
          </a:xfrm>
        </p:spPr>
        <p:txBody>
          <a:bodyPr>
            <a:noAutofit/>
          </a:bodyPr>
          <a:lstStyle/>
          <a:p>
            <a:r>
              <a:rPr lang="en-GB" dirty="0" smtClean="0"/>
              <a:t>Realign &amp; Unwarp Summary</a:t>
            </a:r>
            <a:endParaRPr lang="en-GB" dirty="0"/>
          </a:p>
        </p:txBody>
      </p:sp>
      <p:sp>
        <p:nvSpPr>
          <p:cNvPr id="10" name="44 CuadroTexto"/>
          <p:cNvSpPr txBox="1"/>
          <p:nvPr/>
        </p:nvSpPr>
        <p:spPr>
          <a:xfrm>
            <a:off x="251520" y="1628800"/>
            <a:ext cx="76644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GB" sz="2000" dirty="0"/>
              <a:t>3 issues covered:</a:t>
            </a:r>
          </a:p>
          <a:p>
            <a:pPr marL="457200" indent="-457200">
              <a:buClr>
                <a:schemeClr val="accent2"/>
              </a:buClr>
              <a:buFont typeface="Courier New" panose="02070309020205020404" pitchFamily="49" charset="0"/>
              <a:buChar char="o"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914400" lvl="1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sz="2000" dirty="0" smtClean="0"/>
              <a:t>Rigid-Body </a:t>
            </a:r>
            <a:r>
              <a:rPr lang="en-US" sz="2000" dirty="0"/>
              <a:t>Motion (</a:t>
            </a:r>
            <a:r>
              <a:rPr lang="en-US" sz="2000" dirty="0" smtClean="0"/>
              <a:t>Realign)</a:t>
            </a:r>
          </a:p>
          <a:p>
            <a:pPr marL="914400" lvl="1" indent="-457200">
              <a:buClr>
                <a:schemeClr val="accent1"/>
              </a:buClr>
              <a:buFont typeface="+mj-lt"/>
              <a:buAutoNum type="arabicPeriod"/>
            </a:pPr>
            <a:endParaRPr lang="en-GB" sz="2000" dirty="0"/>
          </a:p>
          <a:p>
            <a:pPr marL="914400" lvl="1" indent="-457200">
              <a:buClr>
                <a:schemeClr val="accent1"/>
              </a:buClr>
              <a:buFont typeface="+mj-lt"/>
              <a:buAutoNum type="arabicPeriod"/>
            </a:pPr>
            <a:endParaRPr lang="en-GB" sz="2000" dirty="0" smtClean="0"/>
          </a:p>
          <a:p>
            <a:pPr marL="914400" lvl="1" indent="-457200">
              <a:buClr>
                <a:schemeClr val="accent1"/>
              </a:buClr>
              <a:buFont typeface="+mj-lt"/>
              <a:buAutoNum type="arabicPeriod"/>
            </a:pPr>
            <a:endParaRPr lang="en-GB" sz="2000" dirty="0"/>
          </a:p>
          <a:p>
            <a:pPr marL="914400" lvl="1" indent="-457200">
              <a:buClr>
                <a:schemeClr val="accent1"/>
              </a:buClr>
              <a:buFont typeface="+mj-lt"/>
              <a:buAutoNum type="arabicPeriod"/>
            </a:pPr>
            <a:endParaRPr lang="en-US" sz="2000" dirty="0" smtClean="0"/>
          </a:p>
          <a:p>
            <a:pPr marL="914400" lvl="1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sz="2000" dirty="0" smtClean="0"/>
              <a:t>Deformations </a:t>
            </a:r>
            <a:r>
              <a:rPr lang="en-US" sz="2000" dirty="0"/>
              <a:t>(Field </a:t>
            </a:r>
            <a:r>
              <a:rPr lang="en-US" sz="2000" dirty="0" smtClean="0"/>
              <a:t>Map)</a:t>
            </a:r>
          </a:p>
          <a:p>
            <a:pPr marL="914400" lvl="1" indent="-457200">
              <a:buClr>
                <a:schemeClr val="accent1"/>
              </a:buClr>
              <a:buFont typeface="+mj-lt"/>
              <a:buAutoNum type="arabicPeriod"/>
            </a:pPr>
            <a:endParaRPr lang="en-GB" sz="2000" dirty="0"/>
          </a:p>
          <a:p>
            <a:pPr marL="914400" lvl="1" indent="-457200">
              <a:buClr>
                <a:schemeClr val="accent1"/>
              </a:buClr>
              <a:buFont typeface="+mj-lt"/>
              <a:buAutoNum type="arabicPeriod"/>
            </a:pPr>
            <a:endParaRPr lang="en-GB" sz="2000" dirty="0" smtClean="0"/>
          </a:p>
          <a:p>
            <a:pPr marL="914400" lvl="1" indent="-457200">
              <a:buClr>
                <a:schemeClr val="accent1"/>
              </a:buClr>
              <a:buFont typeface="+mj-lt"/>
              <a:buAutoNum type="arabicPeriod"/>
            </a:pPr>
            <a:endParaRPr lang="en-GB" sz="2000" dirty="0"/>
          </a:p>
          <a:p>
            <a:pPr marL="914400" lvl="1" indent="-457200">
              <a:buClr>
                <a:schemeClr val="accent1"/>
              </a:buClr>
              <a:buFont typeface="+mj-lt"/>
              <a:buAutoNum type="arabicPeriod"/>
            </a:pPr>
            <a:endParaRPr lang="en-US" sz="2000" dirty="0" smtClean="0"/>
          </a:p>
          <a:p>
            <a:pPr marL="914400" lvl="1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sz="2000" dirty="0" smtClean="0"/>
              <a:t>Interactions </a:t>
            </a:r>
            <a:r>
              <a:rPr lang="en-US" sz="2000" dirty="0"/>
              <a:t>Movement-Deformation (Unwarp)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94" b="16006"/>
          <a:stretch/>
        </p:blipFill>
        <p:spPr bwMode="auto">
          <a:xfrm>
            <a:off x="5729630" y="1646283"/>
            <a:ext cx="3018834" cy="135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4025" y="3083357"/>
            <a:ext cx="1610423" cy="1630982"/>
          </a:xfrm>
          <a:prstGeom prst="rect">
            <a:avLst/>
          </a:prstGeom>
        </p:spPr>
      </p:pic>
      <p:pic>
        <p:nvPicPr>
          <p:cNvPr id="8" name="Delfina Distorting mirror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870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04248" y="4797152"/>
            <a:ext cx="1967880" cy="147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3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87424"/>
            <a:ext cx="7886700" cy="1325563"/>
          </a:xfrm>
        </p:spPr>
        <p:txBody>
          <a:bodyPr>
            <a:noAutofit/>
          </a:bodyPr>
          <a:lstStyle/>
          <a:p>
            <a:r>
              <a:rPr lang="en-GB" dirty="0" smtClean="0"/>
              <a:t>Realign &amp; Unwarp Summary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026" y="1772816"/>
            <a:ext cx="4445948" cy="390015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349026" y="1916832"/>
            <a:ext cx="86409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3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Pre-processing in fMRI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781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4 pre-processing steps:</a:t>
            </a:r>
          </a:p>
          <a:p>
            <a:pPr marL="0" indent="0">
              <a:buNone/>
            </a:pPr>
            <a:endParaRPr lang="en-GB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Realignment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Unwarping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Co-registration</a:t>
            </a:r>
          </a:p>
          <a:p>
            <a:pPr marL="914400" lvl="1" indent="-514350"/>
            <a:r>
              <a:rPr lang="en-GB" dirty="0" smtClean="0"/>
              <a:t>Linear transformation to combine functional and anatomical images for the same subject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Spatial normalisation</a:t>
            </a:r>
          </a:p>
          <a:p>
            <a:pPr marL="914400" lvl="1" indent="-514350"/>
            <a:r>
              <a:rPr lang="en-GB" dirty="0" smtClean="0"/>
              <a:t>Non-linear transformation to combine images from multiple subjects </a:t>
            </a:r>
          </a:p>
          <a:p>
            <a:pPr marL="914400" lvl="1" indent="-514350"/>
            <a:r>
              <a:rPr lang="en-GB" dirty="0" smtClean="0"/>
              <a:t>MNI space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203848" y="2420888"/>
            <a:ext cx="5544616" cy="1008112"/>
            <a:chOff x="3203848" y="2780928"/>
            <a:chExt cx="5544616" cy="1008112"/>
          </a:xfrm>
        </p:grpSpPr>
        <p:sp>
          <p:nvSpPr>
            <p:cNvPr id="4" name="Right Brace 3"/>
            <p:cNvSpPr/>
            <p:nvPr/>
          </p:nvSpPr>
          <p:spPr>
            <a:xfrm>
              <a:off x="3203848" y="2780928"/>
              <a:ext cx="288032" cy="100811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35896" y="3070701"/>
              <a:ext cx="51125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GB" dirty="0" smtClean="0">
                  <a:solidFill>
                    <a:schemeClr val="accent6"/>
                  </a:solidFill>
                  <a:latin typeface="+mj-lt"/>
                </a:rPr>
                <a:t>Make sure we look at the same brain over time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5475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87424"/>
            <a:ext cx="7886700" cy="1325563"/>
          </a:xfrm>
        </p:spPr>
        <p:txBody>
          <a:bodyPr>
            <a:noAutofit/>
          </a:bodyPr>
          <a:lstStyle/>
          <a:p>
            <a:r>
              <a:rPr lang="en-GB" dirty="0" smtClean="0"/>
              <a:t>Realign &amp; Unwarp Summary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14" y="1844824"/>
            <a:ext cx="3185939" cy="3750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844824"/>
            <a:ext cx="3240360" cy="376986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067944" y="3719917"/>
            <a:ext cx="1008112" cy="984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300192" y="3933056"/>
            <a:ext cx="86409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03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44824"/>
            <a:ext cx="3171366" cy="3672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87424"/>
            <a:ext cx="7886700" cy="1325563"/>
          </a:xfrm>
        </p:spPr>
        <p:txBody>
          <a:bodyPr>
            <a:noAutofit/>
          </a:bodyPr>
          <a:lstStyle/>
          <a:p>
            <a:r>
              <a:rPr lang="en-GB" dirty="0" smtClean="0"/>
              <a:t>Realign &amp; Unwarp Summary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67944" y="3719917"/>
            <a:ext cx="1008112" cy="984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403648" y="4509120"/>
            <a:ext cx="86409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628" y="2492896"/>
            <a:ext cx="3315555" cy="260715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848362" y="2996952"/>
            <a:ext cx="1612069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914514" y="4005064"/>
            <a:ext cx="86409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516216" y="3610031"/>
            <a:ext cx="262394" cy="32302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8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87424"/>
            <a:ext cx="7886700" cy="1325563"/>
          </a:xfrm>
        </p:spPr>
        <p:txBody>
          <a:bodyPr>
            <a:noAutofit/>
          </a:bodyPr>
          <a:lstStyle/>
          <a:p>
            <a:r>
              <a:rPr lang="en-GB" dirty="0" smtClean="0"/>
              <a:t>Realign &amp; Unwarp Summary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88840"/>
            <a:ext cx="3524275" cy="385211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043608" y="2276872"/>
            <a:ext cx="186667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3882640"/>
            <a:ext cx="1951310" cy="229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142" y="1700808"/>
            <a:ext cx="2105330" cy="1815653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4283968" y="2780928"/>
            <a:ext cx="1224136" cy="93610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83968" y="3717032"/>
            <a:ext cx="1008112" cy="86409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40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References - Realigning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65312"/>
            <a:ext cx="8503920" cy="4572000"/>
          </a:xfrm>
        </p:spPr>
        <p:txBody>
          <a:bodyPr>
            <a:normAutofit/>
          </a:bodyPr>
          <a:lstStyle/>
          <a:p>
            <a:r>
              <a:rPr lang="en-GB" sz="2000" dirty="0" err="1" smtClean="0"/>
              <a:t>Ashburner</a:t>
            </a:r>
            <a:r>
              <a:rPr lang="en-GB" sz="2000" dirty="0" smtClean="0"/>
              <a:t> &amp; </a:t>
            </a:r>
            <a:r>
              <a:rPr lang="en-GB" sz="2000" dirty="0" err="1" smtClean="0"/>
              <a:t>Friston</a:t>
            </a:r>
            <a:r>
              <a:rPr lang="en-GB" sz="2000" dirty="0" smtClean="0"/>
              <a:t>. </a:t>
            </a:r>
            <a:r>
              <a:rPr lang="en-GB" sz="2000" i="1" dirty="0" smtClean="0"/>
              <a:t>Rigid Body Registration</a:t>
            </a:r>
            <a:r>
              <a:rPr lang="en-GB" sz="2000" dirty="0" smtClean="0"/>
              <a:t>. Chapter.</a:t>
            </a:r>
          </a:p>
          <a:p>
            <a:r>
              <a:rPr lang="en-GB" sz="2000" dirty="0" smtClean="0"/>
              <a:t>Previous years’ </a:t>
            </a:r>
            <a:r>
              <a:rPr lang="en-GB" sz="2000" dirty="0" err="1" smtClean="0"/>
              <a:t>MdF</a:t>
            </a:r>
            <a:r>
              <a:rPr lang="en-GB" sz="2000" dirty="0" smtClean="0"/>
              <a:t> presentations</a:t>
            </a:r>
          </a:p>
          <a:p>
            <a:r>
              <a:rPr lang="en-GB" sz="2000" dirty="0" smtClean="0"/>
              <a:t>Ged Ridgway (2010). </a:t>
            </a:r>
            <a:r>
              <a:rPr lang="en-GB" sz="2000" i="1" dirty="0" smtClean="0"/>
              <a:t>UBC SPM Course 2010</a:t>
            </a:r>
            <a:r>
              <a:rPr lang="en-GB" sz="2000" dirty="0" smtClean="0"/>
              <a:t>. </a:t>
            </a:r>
            <a:r>
              <a:rPr lang="en-GB" sz="2000" dirty="0" smtClean="0">
                <a:hlinkClick r:id="rId2"/>
              </a:rPr>
              <a:t>http://www.pet.ubc.ca/sites/default/files/01_Spatial_Preprocessing.pdf</a:t>
            </a:r>
            <a:endParaRPr lang="en-GB" sz="2000" dirty="0" smtClean="0"/>
          </a:p>
          <a:p>
            <a:r>
              <a:rPr lang="en-GB" sz="2000" dirty="0" smtClean="0"/>
              <a:t>Guillaume </a:t>
            </a:r>
            <a:r>
              <a:rPr lang="en-GB" sz="2000" dirty="0" err="1" smtClean="0"/>
              <a:t>Flandin</a:t>
            </a:r>
            <a:r>
              <a:rPr lang="en-GB" sz="2000" dirty="0" smtClean="0"/>
              <a:t> (2012). </a:t>
            </a:r>
            <a:r>
              <a:rPr lang="en-GB" sz="2000" i="1" dirty="0" smtClean="0"/>
              <a:t>fMRI </a:t>
            </a:r>
            <a:r>
              <a:rPr lang="en-GB" sz="2000" i="1" dirty="0" err="1" smtClean="0"/>
              <a:t>Preprocessing</a:t>
            </a:r>
            <a:r>
              <a:rPr lang="en-GB" sz="2000" i="1" dirty="0" smtClean="0"/>
              <a:t> </a:t>
            </a:r>
            <a:r>
              <a:rPr lang="en-GB" sz="2000" dirty="0" smtClean="0">
                <a:hlinkClick r:id="rId3"/>
              </a:rPr>
              <a:t>http://info.vtc.vt.edu/spmclass/01_Preprocessing.pdf</a:t>
            </a:r>
            <a:r>
              <a:rPr lang="en-GB" sz="2000" dirty="0" smtClean="0"/>
              <a:t> </a:t>
            </a:r>
          </a:p>
          <a:p>
            <a:r>
              <a:rPr lang="en-GB" sz="2000" dirty="0" smtClean="0"/>
              <a:t>Andrew </a:t>
            </a:r>
            <a:r>
              <a:rPr lang="en-GB" sz="2000" dirty="0" err="1" smtClean="0"/>
              <a:t>Jahn</a:t>
            </a:r>
            <a:r>
              <a:rPr lang="en-GB" sz="2000" dirty="0" smtClean="0"/>
              <a:t>. </a:t>
            </a:r>
            <a:r>
              <a:rPr lang="en-GB" sz="2000" i="1" dirty="0" smtClean="0"/>
              <a:t>Andy’s Brain Blog </a:t>
            </a:r>
            <a:r>
              <a:rPr lang="en-GB" sz="2000" dirty="0" smtClean="0">
                <a:hlinkClick r:id="rId4"/>
              </a:rPr>
              <a:t>http</a:t>
            </a:r>
            <a:r>
              <a:rPr lang="en-GB" sz="2000" dirty="0">
                <a:hlinkClick r:id="rId4"/>
              </a:rPr>
              <a:t>://</a:t>
            </a:r>
            <a:r>
              <a:rPr lang="en-GB" sz="2000" dirty="0" smtClean="0">
                <a:hlinkClick r:id="rId4"/>
              </a:rPr>
              <a:t>andysbrainblog.blogspot.co.uk/2012/10/fmri-motion-correction-afnis-3dvolreg.html</a:t>
            </a:r>
            <a:endParaRPr lang="en-GB" sz="2000" dirty="0" smtClean="0"/>
          </a:p>
          <a:p>
            <a:r>
              <a:rPr lang="en-GB" sz="2000" dirty="0" err="1" smtClean="0"/>
              <a:t>Matthijs</a:t>
            </a:r>
            <a:r>
              <a:rPr lang="en-GB" sz="2000" dirty="0" smtClean="0"/>
              <a:t> </a:t>
            </a:r>
            <a:r>
              <a:rPr lang="en-GB" sz="2000" dirty="0" err="1" smtClean="0"/>
              <a:t>Vink</a:t>
            </a:r>
            <a:r>
              <a:rPr lang="en-GB" sz="2000" dirty="0" smtClean="0"/>
              <a:t> (2007). </a:t>
            </a:r>
            <a:r>
              <a:rPr lang="en-GB" sz="2000" i="1" dirty="0" err="1" smtClean="0"/>
              <a:t>Preprocessing</a:t>
            </a:r>
            <a:r>
              <a:rPr lang="en-GB" sz="2000" i="1" dirty="0" smtClean="0"/>
              <a:t> and Analysis of Functional MRI data</a:t>
            </a:r>
            <a:r>
              <a:rPr lang="en-GB" sz="2000" dirty="0" smtClean="0"/>
              <a:t>. Rudolf Magnus Institute of Neuroscience.</a:t>
            </a:r>
          </a:p>
          <a:p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9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87424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 smtClean="0"/>
              <a:t>References - Unwarping</a:t>
            </a:r>
            <a:endParaRPr lang="en-GB" sz="4400" dirty="0"/>
          </a:p>
        </p:txBody>
      </p:sp>
      <p:sp>
        <p:nvSpPr>
          <p:cNvPr id="10" name="44 CuadroTexto"/>
          <p:cNvSpPr txBox="1"/>
          <p:nvPr/>
        </p:nvSpPr>
        <p:spPr>
          <a:xfrm>
            <a:off x="323528" y="1700808"/>
            <a:ext cx="842493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000" dirty="0"/>
              <a:t>SPM toolbox tutorial: </a:t>
            </a:r>
            <a:r>
              <a:rPr lang="en-US" sz="2000" dirty="0">
                <a:hlinkClick r:id="rId2"/>
              </a:rPr>
              <a:t>http://www.fil.ion.ucl.ac.uk/spm/toolbox/unwarp/</a:t>
            </a:r>
            <a:endParaRPr lang="en-US" sz="2000" dirty="0"/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000" dirty="0"/>
              <a:t>Paper presenting the method behind UNWARP: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000" dirty="0" err="1"/>
              <a:t>Andersson</a:t>
            </a:r>
            <a:r>
              <a:rPr lang="en-US" sz="2000" dirty="0"/>
              <a:t> JLR, Hutton C, </a:t>
            </a:r>
            <a:r>
              <a:rPr lang="en-US" sz="2000" dirty="0" err="1"/>
              <a:t>Ashburner</a:t>
            </a:r>
            <a:r>
              <a:rPr lang="en-US" sz="2000" dirty="0"/>
              <a:t> J, Turner R, </a:t>
            </a:r>
            <a:r>
              <a:rPr lang="en-US" sz="2000" dirty="0" err="1"/>
              <a:t>Friston</a:t>
            </a:r>
            <a:r>
              <a:rPr lang="en-US" sz="2000" dirty="0"/>
              <a:t> K (2001</a:t>
            </a:r>
            <a:r>
              <a:rPr lang="en-US" sz="2000" dirty="0" smtClean="0"/>
              <a:t>). </a:t>
            </a:r>
            <a:r>
              <a:rPr lang="en-US" sz="2000" i="1" dirty="0"/>
              <a:t>Modelling geometric deformations in EPI time series</a:t>
            </a:r>
            <a:r>
              <a:rPr lang="en-US" sz="2000" dirty="0"/>
              <a:t>. </a:t>
            </a:r>
            <a:r>
              <a:rPr lang="en-US" sz="2000" dirty="0" err="1"/>
              <a:t>NeuroImage</a:t>
            </a:r>
            <a:r>
              <a:rPr lang="en-US" sz="2000" dirty="0"/>
              <a:t> 13:90-919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000" dirty="0"/>
              <a:t>Previous years’ </a:t>
            </a:r>
            <a:r>
              <a:rPr lang="en-US" sz="2000" dirty="0" err="1"/>
              <a:t>MfD</a:t>
            </a:r>
            <a:r>
              <a:rPr lang="en-US" sz="2000" dirty="0"/>
              <a:t> slides 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000" dirty="0"/>
              <a:t>General about movement-relates issues: 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GB" sz="2000" dirty="0" err="1"/>
              <a:t>Friston</a:t>
            </a:r>
            <a:r>
              <a:rPr lang="en-GB" sz="2000" dirty="0"/>
              <a:t> KJ, Williams SR, Howard R, </a:t>
            </a:r>
            <a:r>
              <a:rPr lang="en-GB" sz="2000" dirty="0" err="1"/>
              <a:t>Frackowiak</a:t>
            </a:r>
            <a:r>
              <a:rPr lang="en-GB" sz="2000" dirty="0"/>
              <a:t> RSJ and Turner R (1995</a:t>
            </a:r>
            <a:r>
              <a:rPr lang="en-GB" sz="2000" dirty="0" smtClean="0"/>
              <a:t>). </a:t>
            </a:r>
            <a:r>
              <a:rPr lang="en-GB" sz="2000" i="1" dirty="0"/>
              <a:t>Movement-related effect in fMRI time-series</a:t>
            </a:r>
            <a:r>
              <a:rPr lang="en-GB" sz="2000" dirty="0"/>
              <a:t>. </a:t>
            </a:r>
            <a:r>
              <a:rPr lang="en-GB" sz="2000" dirty="0" err="1"/>
              <a:t>Magn</a:t>
            </a:r>
            <a:r>
              <a:rPr lang="en-GB" sz="2000" dirty="0"/>
              <a:t> </a:t>
            </a:r>
            <a:r>
              <a:rPr lang="en-GB" sz="2000" dirty="0" err="1"/>
              <a:t>Reson</a:t>
            </a:r>
            <a:r>
              <a:rPr lang="en-GB" sz="2000" dirty="0"/>
              <a:t> Med 35:346-355</a:t>
            </a:r>
            <a:endParaRPr lang="en-US" sz="2000" dirty="0"/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923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Pre-processing in fMRI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781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4 pre-processing steps:</a:t>
            </a:r>
          </a:p>
          <a:p>
            <a:pPr marL="0" indent="0">
              <a:buNone/>
            </a:pPr>
            <a:endParaRPr lang="en-GB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Realignment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Unwarping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Co-registration</a:t>
            </a:r>
          </a:p>
          <a:p>
            <a:pPr marL="914400" lvl="1" indent="-514350"/>
            <a:r>
              <a:rPr lang="en-GB" dirty="0" smtClean="0"/>
              <a:t>Linear transformation to combine functional and anatomical images for the same subject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Spatial normalisation</a:t>
            </a:r>
          </a:p>
          <a:p>
            <a:pPr marL="914400" lvl="1" indent="-514350"/>
            <a:r>
              <a:rPr lang="en-GB" dirty="0" smtClean="0"/>
              <a:t>Non-linear transformation to combine images from multiple subjects </a:t>
            </a:r>
          </a:p>
          <a:p>
            <a:pPr marL="914400" lvl="1" indent="-514350"/>
            <a:r>
              <a:rPr lang="en-GB" dirty="0" smtClean="0"/>
              <a:t>MNI space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203848" y="2420888"/>
            <a:ext cx="5544616" cy="1008112"/>
            <a:chOff x="3203848" y="2780928"/>
            <a:chExt cx="5544616" cy="1008112"/>
          </a:xfrm>
        </p:grpSpPr>
        <p:sp>
          <p:nvSpPr>
            <p:cNvPr id="4" name="Right Brace 3"/>
            <p:cNvSpPr/>
            <p:nvPr/>
          </p:nvSpPr>
          <p:spPr>
            <a:xfrm>
              <a:off x="3203848" y="2780928"/>
              <a:ext cx="288032" cy="100811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35896" y="3070701"/>
              <a:ext cx="51125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GB" dirty="0" smtClean="0">
                  <a:solidFill>
                    <a:schemeClr val="accent6"/>
                  </a:solidFill>
                  <a:latin typeface="+mj-lt"/>
                </a:rPr>
                <a:t>Make sure we look at the same brain over time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1104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Pre-processing in fMRI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8229600" cy="3268960"/>
          </a:xfrm>
        </p:spPr>
        <p:txBody>
          <a:bodyPr>
            <a:normAutofit/>
          </a:bodyPr>
          <a:lstStyle/>
          <a:p>
            <a:r>
              <a:rPr lang="en-GB" dirty="0" smtClean="0"/>
              <a:t>Signal in raw fMRI data is influenced by many factors other than brain activity</a:t>
            </a:r>
          </a:p>
          <a:p>
            <a:pPr lvl="1"/>
            <a:r>
              <a:rPr lang="en-GB" dirty="0" smtClean="0"/>
              <a:t>Heart beat, respiration, head movement, etc.</a:t>
            </a:r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2" descr="Figure 2. Axial FLAIR MRI images obtained before (A) and after (B) application of a real-time motion-correction algorithm. Images courtesy of Ellen Grant, MD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4128803" cy="23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75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Motion in fMRI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GB" dirty="0" smtClean="0"/>
              <a:t>Problem</a:t>
            </a:r>
          </a:p>
          <a:p>
            <a:pPr lvl="1"/>
            <a:r>
              <a:rPr lang="en-GB" dirty="0" smtClean="0"/>
              <a:t>Increase residual variance </a:t>
            </a:r>
          </a:p>
          <a:p>
            <a:pPr lvl="1"/>
            <a:r>
              <a:rPr lang="en-GB" dirty="0" smtClean="0"/>
              <a:t>Movement can be correlated with the conditions</a:t>
            </a:r>
          </a:p>
          <a:p>
            <a:pPr lvl="1"/>
            <a:r>
              <a:rPr lang="en-GB" dirty="0" smtClean="0"/>
              <a:t>Reduce sensitivity</a:t>
            </a:r>
          </a:p>
          <a:p>
            <a:pPr lvl="1"/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94"/>
          <a:stretch/>
        </p:blipFill>
        <p:spPr bwMode="auto">
          <a:xfrm>
            <a:off x="1979712" y="3442295"/>
            <a:ext cx="5382344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97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Motion in fMRI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891902"/>
            <a:ext cx="8229600" cy="4525963"/>
          </a:xfrm>
        </p:spPr>
        <p:txBody>
          <a:bodyPr/>
          <a:lstStyle/>
          <a:p>
            <a:r>
              <a:rPr lang="en-GB" dirty="0"/>
              <a:t>Solution: Reduce </a:t>
            </a:r>
            <a:r>
              <a:rPr lang="en-GB" dirty="0" smtClean="0"/>
              <a:t>movement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How?</a:t>
            </a:r>
          </a:p>
          <a:p>
            <a:pPr lvl="1"/>
            <a:r>
              <a:rPr lang="en-GB" dirty="0"/>
              <a:t>Prevention</a:t>
            </a:r>
          </a:p>
          <a:p>
            <a:pPr lvl="2"/>
            <a:r>
              <a:rPr lang="en-GB" dirty="0"/>
              <a:t>Short scanning sessions, instructions not to move, swallow etc., make subject comfortable, </a:t>
            </a:r>
            <a:r>
              <a:rPr lang="en-GB" dirty="0" smtClean="0"/>
              <a:t>padding</a:t>
            </a:r>
          </a:p>
          <a:p>
            <a:pPr lvl="2"/>
            <a:endParaRPr lang="en-GB" dirty="0"/>
          </a:p>
          <a:p>
            <a:pPr lvl="1"/>
            <a:r>
              <a:rPr lang="en-GB" dirty="0"/>
              <a:t>Correction</a:t>
            </a:r>
          </a:p>
          <a:p>
            <a:pPr lvl="2"/>
            <a:r>
              <a:rPr lang="en-GB" dirty="0" smtClean="0"/>
              <a:t>Filter </a:t>
            </a:r>
            <a:r>
              <a:rPr lang="en-GB" dirty="0"/>
              <a:t>the data to remove these </a:t>
            </a:r>
            <a:r>
              <a:rPr lang="en-GB" dirty="0" smtClean="0"/>
              <a:t>artefacts</a:t>
            </a:r>
          </a:p>
          <a:p>
            <a:pPr marL="914400" lvl="2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Realigning </a:t>
            </a:r>
            <a:endParaRPr lang="en-GB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084168" y="4365104"/>
            <a:ext cx="2858466" cy="2304256"/>
            <a:chOff x="5528417" y="4065182"/>
            <a:chExt cx="2858466" cy="2304256"/>
          </a:xfrm>
        </p:grpSpPr>
        <p:pic>
          <p:nvPicPr>
            <p:cNvPr id="4" name="Picture 2" descr="http://www.newmaticmedical.com/uploads/images_products/13135_a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30" b="16150"/>
            <a:stretch/>
          </p:blipFill>
          <p:spPr bwMode="auto">
            <a:xfrm>
              <a:off x="5528417" y="4065182"/>
              <a:ext cx="2858466" cy="1961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6372200" y="6030884"/>
              <a:ext cx="133280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</a:rPr>
                <a:t>Soft padding</a:t>
              </a:r>
              <a:endParaRPr lang="en-GB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390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Realigning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16224"/>
            <a:ext cx="6347048" cy="398904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Realign images acquired from the same subject over time</a:t>
            </a:r>
          </a:p>
          <a:p>
            <a:endParaRPr lang="en-GB" dirty="0" smtClean="0"/>
          </a:p>
          <a:p>
            <a:r>
              <a:rPr lang="en-GB" dirty="0" smtClean="0"/>
              <a:t>3D rigid-body transformation – size and shape of the brain images do not change</a:t>
            </a:r>
          </a:p>
          <a:p>
            <a:endParaRPr lang="en-GB" dirty="0" smtClean="0"/>
          </a:p>
          <a:p>
            <a:r>
              <a:rPr lang="en-GB" dirty="0" smtClean="0"/>
              <a:t>Images can be spatially matched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Two steps: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GB" dirty="0" smtClean="0"/>
              <a:t>Registration (estimate)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GB" dirty="0" smtClean="0"/>
              <a:t>Transformation (</a:t>
            </a:r>
            <a:r>
              <a:rPr lang="en-GB" dirty="0" err="1" smtClean="0"/>
              <a:t>reslice</a:t>
            </a:r>
            <a:r>
              <a:rPr lang="en-GB" dirty="0" smtClean="0"/>
              <a:t>)</a:t>
            </a:r>
            <a:endParaRPr lang="en-US" dirty="0"/>
          </a:p>
        </p:txBody>
      </p:sp>
      <p:pic>
        <p:nvPicPr>
          <p:cNvPr id="4" name="Picture 3" descr="funct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08" l="0" r="957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8988" y="3645024"/>
            <a:ext cx="1408977" cy="169569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261397" y="1758553"/>
            <a:ext cx="1070739" cy="1593855"/>
            <a:chOff x="2130526" y="4091920"/>
            <a:chExt cx="1070739" cy="1593855"/>
          </a:xfrm>
        </p:grpSpPr>
        <p:pic>
          <p:nvPicPr>
            <p:cNvPr id="6" name="Picture 5" descr="func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1623" y="4091920"/>
              <a:ext cx="826350" cy="1074830"/>
            </a:xfrm>
            <a:prstGeom prst="rect">
              <a:avLst/>
            </a:prstGeom>
          </p:spPr>
        </p:pic>
        <p:pic>
          <p:nvPicPr>
            <p:cNvPr id="7" name="Picture 6" descr="func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0526" y="4221675"/>
              <a:ext cx="826350" cy="1074832"/>
            </a:xfrm>
            <a:prstGeom prst="rect">
              <a:avLst/>
            </a:prstGeom>
          </p:spPr>
        </p:pic>
        <p:pic>
          <p:nvPicPr>
            <p:cNvPr id="8" name="Picture 7" descr="func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3818" y="4351431"/>
              <a:ext cx="826350" cy="1074831"/>
            </a:xfrm>
            <a:prstGeom prst="rect">
              <a:avLst/>
            </a:prstGeom>
          </p:spPr>
        </p:pic>
        <p:pic>
          <p:nvPicPr>
            <p:cNvPr id="9" name="Picture 8" descr="func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52720" y="4481186"/>
              <a:ext cx="826350" cy="1074830"/>
            </a:xfrm>
            <a:prstGeom prst="rect">
              <a:avLst/>
            </a:prstGeom>
          </p:spPr>
        </p:pic>
        <p:pic>
          <p:nvPicPr>
            <p:cNvPr id="10" name="Picture 9" descr="func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4915" y="4610940"/>
              <a:ext cx="826350" cy="1074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259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Realigning:</a:t>
            </a:r>
            <a:br>
              <a:rPr lang="en-GB" dirty="0" smtClean="0"/>
            </a:br>
            <a:r>
              <a:rPr lang="en-GB" sz="3100" dirty="0" smtClean="0"/>
              <a:t>1. Registration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8229600" cy="15841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200" dirty="0" smtClean="0">
                <a:sym typeface="Wingdings" panose="05000000000000000000" pitchFamily="2" charset="2"/>
              </a:rPr>
              <a:t></a:t>
            </a:r>
            <a:r>
              <a:rPr lang="en-GB" sz="2200" i="1" dirty="0" smtClean="0"/>
              <a:t>Estimate</a:t>
            </a:r>
            <a:r>
              <a:rPr lang="en-GB" sz="2200" dirty="0" smtClean="0"/>
              <a:t> 6 parameters for transformation between the </a:t>
            </a:r>
            <a:r>
              <a:rPr lang="en-GB" sz="2200" u="sng" dirty="0" smtClean="0"/>
              <a:t>source images </a:t>
            </a:r>
            <a:r>
              <a:rPr lang="en-GB" sz="2200" dirty="0" smtClean="0"/>
              <a:t>and a </a:t>
            </a:r>
            <a:r>
              <a:rPr lang="en-GB" sz="2200" u="sng" dirty="0" smtClean="0"/>
              <a:t>reference image </a:t>
            </a:r>
            <a:r>
              <a:rPr lang="en-GB" sz="2200" dirty="0" smtClean="0"/>
              <a:t>(1</a:t>
            </a:r>
            <a:r>
              <a:rPr lang="en-GB" sz="2200" baseline="30000" dirty="0" smtClean="0"/>
              <a:t>st</a:t>
            </a:r>
            <a:r>
              <a:rPr lang="en-GB" sz="2200" dirty="0" smtClean="0"/>
              <a:t> image)</a:t>
            </a:r>
          </a:p>
          <a:p>
            <a:endParaRPr lang="en-GB" sz="2200" dirty="0" smtClean="0"/>
          </a:p>
          <a:p>
            <a:pPr lvl="1"/>
            <a:r>
              <a:rPr lang="en-GB" sz="1900" dirty="0" smtClean="0"/>
              <a:t>3 translations (mm)</a:t>
            </a:r>
          </a:p>
          <a:p>
            <a:pPr lvl="1"/>
            <a:r>
              <a:rPr lang="en-GB" sz="1900" dirty="0" smtClean="0"/>
              <a:t>3 rotations (degrees)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9512" y="3724919"/>
            <a:ext cx="2285752" cy="2656409"/>
            <a:chOff x="-36512" y="3724919"/>
            <a:chExt cx="2717800" cy="29444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30725" t="47221" r="49793" b="23890"/>
            <a:stretch/>
          </p:blipFill>
          <p:spPr>
            <a:xfrm>
              <a:off x="-36512" y="4402410"/>
              <a:ext cx="2717800" cy="2266950"/>
            </a:xfrm>
            <a:prstGeom prst="rect">
              <a:avLst/>
            </a:prstGeom>
          </p:spPr>
        </p:pic>
        <p:sp>
          <p:nvSpPr>
            <p:cNvPr id="8" name="Title 1"/>
            <p:cNvSpPr txBox="1">
              <a:spLocks/>
            </p:cNvSpPr>
            <p:nvPr/>
          </p:nvSpPr>
          <p:spPr>
            <a:xfrm>
              <a:off x="251520" y="3724919"/>
              <a:ext cx="1944215" cy="7842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800" dirty="0">
                  <a:solidFill>
                    <a:schemeClr val="accent6"/>
                  </a:solidFill>
                  <a:ea typeface="+mn-ea"/>
                  <a:cs typeface="+mn-cs"/>
                </a:rPr>
                <a:t>Translation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16216" y="3501008"/>
            <a:ext cx="2520280" cy="2880320"/>
            <a:chOff x="6319090" y="3517231"/>
            <a:chExt cx="3005438" cy="31521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53125" t="47221" r="27292" b="23890"/>
            <a:stretch/>
          </p:blipFill>
          <p:spPr>
            <a:xfrm>
              <a:off x="6460850" y="4410746"/>
              <a:ext cx="2721919" cy="2258614"/>
            </a:xfrm>
            <a:prstGeom prst="rect">
              <a:avLst/>
            </a:prstGeom>
          </p:spPr>
        </p:pic>
        <p:sp>
          <p:nvSpPr>
            <p:cNvPr id="9" name="Title 1"/>
            <p:cNvSpPr txBox="1">
              <a:spLocks/>
            </p:cNvSpPr>
            <p:nvPr/>
          </p:nvSpPr>
          <p:spPr>
            <a:xfrm>
              <a:off x="6319090" y="3517231"/>
              <a:ext cx="3005438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800" dirty="0">
                  <a:solidFill>
                    <a:schemeClr val="accent6"/>
                  </a:solidFill>
                  <a:ea typeface="+mn-ea"/>
                  <a:cs typeface="+mn-cs"/>
                </a:rPr>
                <a:t>Rotation</a:t>
              </a:r>
            </a:p>
          </p:txBody>
        </p:sp>
      </p:grpSp>
      <p:pic>
        <p:nvPicPr>
          <p:cNvPr id="10" name="Roll, Pitch, and Yaw for FMR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39134" y="4084640"/>
            <a:ext cx="3977082" cy="222468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068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</TotalTime>
  <Words>1346</Words>
  <Application>Microsoft Office PowerPoint</Application>
  <PresentationFormat>On-screen Show (4:3)</PresentationFormat>
  <Paragraphs>283</Paragraphs>
  <Slides>34</Slides>
  <Notes>5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Civic</vt:lpstr>
      <vt:lpstr>Equation</vt:lpstr>
      <vt:lpstr>Image</vt:lpstr>
      <vt:lpstr>fMRI data  pre-processing</vt:lpstr>
      <vt:lpstr>PowerPoint Presentation</vt:lpstr>
      <vt:lpstr>Pre-processing in fMRI</vt:lpstr>
      <vt:lpstr>Pre-processing in fMRI</vt:lpstr>
      <vt:lpstr>Pre-processing in fMRI</vt:lpstr>
      <vt:lpstr>Motion in fMRI</vt:lpstr>
      <vt:lpstr>Motion in fMRI</vt:lpstr>
      <vt:lpstr>Realigning</vt:lpstr>
      <vt:lpstr>Realigning: 1. Registration</vt:lpstr>
      <vt:lpstr>Realigning: 1. Registration</vt:lpstr>
      <vt:lpstr>Realigning:  2. Transformation</vt:lpstr>
      <vt:lpstr>Realigning:  2. Transformation</vt:lpstr>
      <vt:lpstr>Realigning:  2. Transformation </vt:lpstr>
      <vt:lpstr>Realigning: 2. Transformation - Interpolation</vt:lpstr>
      <vt:lpstr>Realigning:  2. Transformation </vt:lpstr>
      <vt:lpstr>Pre-processing in fMRI</vt:lpstr>
      <vt:lpstr>PowerPoint Presentation</vt:lpstr>
      <vt:lpstr>Why do we have “residual variance”?</vt:lpstr>
      <vt:lpstr>Why do we have “residual variance”?</vt:lpstr>
      <vt:lpstr>Why do we have “residual variance”?</vt:lpstr>
      <vt:lpstr>Why do we have “residual variance”?</vt:lpstr>
      <vt:lpstr>“Susceptibility-by-movement” unwarping</vt:lpstr>
      <vt:lpstr>“Susceptibility-by-movement” unwarping</vt:lpstr>
      <vt:lpstr>What derivatives should we model?</vt:lpstr>
      <vt:lpstr>What derivatives should we model?</vt:lpstr>
      <vt:lpstr>When and why should I use UNWARP?</vt:lpstr>
      <vt:lpstr>When and why should I use UNWARP?</vt:lpstr>
      <vt:lpstr>Realign &amp; Unwarp Summary</vt:lpstr>
      <vt:lpstr>Realign &amp; Unwarp Summary</vt:lpstr>
      <vt:lpstr>Realign &amp; Unwarp Summary</vt:lpstr>
      <vt:lpstr>Realign &amp; Unwarp Summary</vt:lpstr>
      <vt:lpstr>Realign &amp; Unwarp Summary</vt:lpstr>
      <vt:lpstr>References - Realigning </vt:lpstr>
      <vt:lpstr>References - Unwarping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Preprocessing: Realignment and unwarping</dc:title>
  <dc:creator>Administrator</dc:creator>
  <cp:lastModifiedBy>Sofie Meyer</cp:lastModifiedBy>
  <cp:revision>74</cp:revision>
  <dcterms:created xsi:type="dcterms:W3CDTF">2014-10-30T09:57:15Z</dcterms:created>
  <dcterms:modified xsi:type="dcterms:W3CDTF">2014-11-06T10:17:39Z</dcterms:modified>
</cp:coreProperties>
</file>