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media1.gif" ContentType="vide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9" r:id="rId2"/>
    <p:sldId id="308" r:id="rId3"/>
    <p:sldId id="309" r:id="rId4"/>
    <p:sldId id="276" r:id="rId5"/>
    <p:sldId id="257" r:id="rId6"/>
    <p:sldId id="258" r:id="rId7"/>
    <p:sldId id="260" r:id="rId8"/>
    <p:sldId id="261" r:id="rId9"/>
    <p:sldId id="305" r:id="rId10"/>
    <p:sldId id="306" r:id="rId11"/>
    <p:sldId id="280" r:id="rId12"/>
    <p:sldId id="266" r:id="rId13"/>
    <p:sldId id="281" r:id="rId14"/>
    <p:sldId id="300" r:id="rId15"/>
    <p:sldId id="268" r:id="rId16"/>
    <p:sldId id="283" r:id="rId17"/>
    <p:sldId id="282" r:id="rId18"/>
    <p:sldId id="330" r:id="rId19"/>
    <p:sldId id="310" r:id="rId20"/>
    <p:sldId id="301" r:id="rId21"/>
    <p:sldId id="302" r:id="rId22"/>
    <p:sldId id="307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4" r:id="rId36"/>
    <p:sldId id="325" r:id="rId37"/>
    <p:sldId id="326" r:id="rId38"/>
    <p:sldId id="331" r:id="rId39"/>
    <p:sldId id="327" r:id="rId40"/>
    <p:sldId id="328" r:id="rId4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01" autoAdjust="0"/>
  </p:normalViewPr>
  <p:slideViewPr>
    <p:cSldViewPr snapToObjects="1">
      <p:cViewPr varScale="1">
        <p:scale>
          <a:sx n="72" d="100"/>
          <a:sy n="72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D15E-07C3-7143-82B0-69F8CC5611AE}" type="datetimeFigureOut">
              <a:rPr kumimoji="1" lang="zh-CN" altLang="en-US" smtClean="0"/>
              <a:t>2015/1/14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E14D8-73DE-EF4C-9B71-D8200223FC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9177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1A657-FE08-2F4D-96EB-FADB91A9D651}" type="datetimeFigureOut">
              <a:rPr kumimoji="1" lang="zh-CN" altLang="en-US" smtClean="0"/>
              <a:t>2015/1/14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85DE-9BD6-A943-8D62-965A59E911D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0488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2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7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7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Calibri" charset="0"/>
              </a:rPr>
              <a:t>Fourier transform time and frequency domains (small)" by Lucas V. Barbosa - Own work. Licensed under Public Domain via Wikimedia Commons - http://</a:t>
            </a:r>
            <a:r>
              <a:rPr lang="en-US" altLang="zh-CN" dirty="0" err="1" smtClean="0">
                <a:latin typeface="Calibri" charset="0"/>
              </a:rPr>
              <a:t>commons.wikimedia.org</a:t>
            </a:r>
            <a:r>
              <a:rPr lang="en-US" altLang="zh-CN" dirty="0" smtClean="0">
                <a:latin typeface="Calibri" charset="0"/>
              </a:rPr>
              <a:t>/wiki/</a:t>
            </a:r>
            <a:r>
              <a:rPr lang="en-US" altLang="zh-CN" dirty="0" err="1" smtClean="0">
                <a:latin typeface="Calibri" charset="0"/>
              </a:rPr>
              <a:t>File:Fourier_transform_time_and_frequency_domains</a:t>
            </a:r>
            <a:r>
              <a:rPr lang="en-US" altLang="zh-CN" dirty="0" smtClean="0">
                <a:latin typeface="Calibri" charset="0"/>
              </a:rPr>
              <a:t>_(small).</a:t>
            </a:r>
            <a:r>
              <a:rPr lang="en-US" altLang="zh-CN" dirty="0" err="1" smtClean="0">
                <a:latin typeface="Calibri" charset="0"/>
              </a:rPr>
              <a:t>gif#mediaviewer</a:t>
            </a:r>
            <a:r>
              <a:rPr lang="en-US" altLang="zh-CN" dirty="0" smtClean="0">
                <a:latin typeface="Calibri" charset="0"/>
              </a:rPr>
              <a:t>/</a:t>
            </a:r>
            <a:r>
              <a:rPr lang="en-US" altLang="zh-CN" dirty="0" err="1" smtClean="0">
                <a:latin typeface="Calibri" charset="0"/>
              </a:rPr>
              <a:t>File:Fourier_transform_time_and_frequency_domains</a:t>
            </a:r>
            <a:r>
              <a:rPr lang="en-US" altLang="zh-CN" dirty="0" smtClean="0">
                <a:latin typeface="Calibri" charset="0"/>
              </a:rPr>
              <a:t>_(small).gif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Calibri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Convolution in time equivalent to  multiplication in frequency space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Calibri" charset="0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85DE-9BD6-A943-8D62-965A59E911D6}" type="slidenum">
              <a:rPr kumimoji="1" lang="zh-CN" altLang="en-US" smtClean="0"/>
              <a:pPr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967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85DE-9BD6-A943-8D62-965A59E911D6}" type="slidenum">
              <a:rPr kumimoji="1" lang="zh-CN" altLang="en-US" smtClean="0"/>
              <a:pPr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068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9AC7-5D0F-4E68-9F2A-EA19BA2F925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2068-A0ED-D54D-98B0-67ADD7A01234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028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4DC2-83C7-724C-A96F-315E35334B5A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908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4347-A96B-FB4D-85D3-0CC0F6ECDB72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81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EEB4-0E75-0944-ABE4-801A58D0E692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712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90EF-B721-8A4C-85FC-200C63164D65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164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F15D-5065-0546-BCC3-0B86B7BBF60F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926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DAC-4B04-3549-B50C-1329888C5F28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60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8C40-1155-4546-9034-AFD590374C23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574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F39-21C3-D441-8754-40CCB652C91E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632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1FB7-19DB-AB48-971A-D88A5F77170B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47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7894-62C4-F94D-9099-756AA0167F9F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444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3118-E249-6949-AF62-1B40291FB040}" type="datetime1">
              <a:rPr kumimoji="1" lang="en-HK" altLang="zh-CN" smtClean="0"/>
              <a:t>1/14/2015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285F-76D7-024B-96BF-38C9A378D3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41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course/fmri" TargetMode="External"/><Relationship Id="rId2" Type="http://schemas.openxmlformats.org/officeDocument/2006/relationships/hyperlink" Target="http://imaging.mrc-cbu.cam.ac.uk/imaging/DesignEfficienc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8659" y="2132856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/>
              <a:t>fMRI Experiment Design &amp; Efficiency</a:t>
            </a:r>
            <a:endParaRPr kumimoji="1" lang="zh-CN" altLang="en-US" sz="36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456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 smtClean="0"/>
              <a:t>Methods for Dummies 2014/2015</a:t>
            </a:r>
            <a:endParaRPr kumimoji="1" lang="zh-CN" altLang="en-US" sz="2400" b="1" i="1" dirty="0"/>
          </a:p>
        </p:txBody>
      </p:sp>
      <p:sp>
        <p:nvSpPr>
          <p:cNvPr id="5" name="文本框 4"/>
          <p:cNvSpPr txBox="1"/>
          <p:nvPr/>
        </p:nvSpPr>
        <p:spPr>
          <a:xfrm>
            <a:off x="2730762" y="3733602"/>
            <a:ext cx="363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Evan Wright-Goff  &amp; Cheng Chen</a:t>
            </a:r>
            <a:endParaRPr kumimoji="1"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847053" y="4293096"/>
            <a:ext cx="1445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14/01/2015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83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0644" y="267528"/>
            <a:ext cx="561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fMRI Experiment Design &amp; Efficiency</a:t>
            </a:r>
            <a:endParaRPr kumimoji="1"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8722" y="1047685"/>
            <a:ext cx="526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Experimental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aradigm</a:t>
            </a:r>
            <a:endParaRPr kumimoji="1"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64085" y="4365104"/>
            <a:ext cx="413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Timing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rotocol</a:t>
            </a:r>
            <a:endParaRPr kumimoji="1"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994322" y="1673248"/>
            <a:ext cx="256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Subtraction design</a:t>
            </a:r>
            <a:endParaRPr kumimoji="1"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935398" y="2097678"/>
            <a:ext cx="226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Factorial design</a:t>
            </a:r>
            <a:endParaRPr kumimoji="1"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994322" y="2523197"/>
            <a:ext cx="248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Parametric design </a:t>
            </a:r>
            <a:endParaRPr kumimoji="1" lang="zh-CN" altLang="en-US" sz="24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996341" y="3043261"/>
            <a:ext cx="315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Repetition Suppression 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81651" y="3446341"/>
            <a:ext cx="378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Multi-voxel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attern Analysis 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2293" y="5229200"/>
            <a:ext cx="267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Efficiency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21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6" y="2747934"/>
            <a:ext cx="4682652" cy="31293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61" y="2902409"/>
            <a:ext cx="3675316" cy="25706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6731" y="137220"/>
            <a:ext cx="3644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Repetition Suppression</a:t>
            </a:r>
            <a:endParaRPr kumimoji="1"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95075" y="1272623"/>
            <a:ext cx="4478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Compare the response for stimulus pairs:</a:t>
            </a:r>
            <a:endParaRPr kumimoji="1"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4742305" y="1311107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 A</a:t>
            </a:r>
            <a:r>
              <a:rPr kumimoji="1" lang="en-US" altLang="zh-CN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CN" sz="2000" dirty="0" smtClean="0">
                <a:ea typeface="Wingdings"/>
                <a:cs typeface="Wingdings"/>
                <a:sym typeface="Wingdings"/>
              </a:rPr>
              <a:t>A &lt; A</a:t>
            </a:r>
            <a:r>
              <a:rPr kumimoji="1" lang="en-US" altLang="zh-CN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CN" sz="2000" dirty="0" smtClean="0">
                <a:latin typeface="+mj-lt"/>
                <a:ea typeface="Wingdings"/>
                <a:cs typeface="Wingdings"/>
                <a:sym typeface="Wingdings"/>
              </a:rPr>
              <a:t>B  ~  Response Selectivity </a:t>
            </a:r>
            <a:endParaRPr kumimoji="1"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306356" y="787839"/>
            <a:ext cx="409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The assumption of neural adaptation.</a:t>
            </a:r>
            <a:endParaRPr kumimoji="1" lang="zh-CN" altLang="en-US" sz="2000" dirty="0"/>
          </a:p>
        </p:txBody>
      </p:sp>
      <p:sp>
        <p:nvSpPr>
          <p:cNvPr id="10" name="TextBox 2"/>
          <p:cNvSpPr txBox="1"/>
          <p:nvPr/>
        </p:nvSpPr>
        <p:spPr>
          <a:xfrm>
            <a:off x="6876256" y="621756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(Larsson &amp; Smith, 2012) </a:t>
            </a:r>
            <a:endParaRPr lang="en-GB" sz="1400" dirty="0"/>
          </a:p>
        </p:txBody>
      </p:sp>
      <p:sp>
        <p:nvSpPr>
          <p:cNvPr id="8" name="矩形 7"/>
          <p:cNvSpPr/>
          <p:nvPr/>
        </p:nvSpPr>
        <p:spPr>
          <a:xfrm>
            <a:off x="282246" y="787840"/>
            <a:ext cx="8404554" cy="923378"/>
          </a:xfrm>
          <a:prstGeom prst="rect">
            <a:avLst/>
          </a:prstGeom>
          <a:noFill/>
          <a:ln>
            <a:solidFill>
              <a:srgbClr val="8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9592" y="5113319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800000"/>
                </a:solidFill>
              </a:rPr>
              <a:t>Face A</a:t>
            </a:r>
            <a:endParaRPr kumimoji="1" lang="zh-CN" altLang="en-US" sz="1600" b="1" dirty="0">
              <a:solidFill>
                <a:srgbClr val="8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45851" y="3062542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800000"/>
                </a:solidFill>
              </a:rPr>
              <a:t>Face A</a:t>
            </a:r>
            <a:endParaRPr kumimoji="1" lang="zh-CN" altLang="en-US" sz="1600" b="1" dirty="0">
              <a:solidFill>
                <a:srgbClr val="8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19021" y="4674622"/>
            <a:ext cx="730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800000"/>
                </a:solidFill>
              </a:rPr>
              <a:t>Face B</a:t>
            </a:r>
            <a:endParaRPr kumimoji="1" lang="zh-CN" altLang="en-US" sz="1600" b="1" dirty="0">
              <a:solidFill>
                <a:srgbClr val="8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20272" y="2987952"/>
            <a:ext cx="5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800000"/>
                </a:solidFill>
              </a:rPr>
              <a:t>A</a:t>
            </a:r>
            <a:r>
              <a:rPr kumimoji="1" lang="en-US" altLang="zh-CN" b="1" dirty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CN" b="1" dirty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A</a:t>
            </a:r>
            <a:endParaRPr lang="zh-CN" altLang="en-US" b="1" dirty="0">
              <a:solidFill>
                <a:srgbClr val="8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20272" y="3231819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A</a:t>
            </a:r>
            <a:r>
              <a:rPr kumimoji="1" lang="en-US" altLang="zh-CN" b="1" dirty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CN" b="1" dirty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B</a:t>
            </a:r>
            <a:endParaRPr lang="zh-CN" altLang="en-US" b="1" dirty="0">
              <a:solidFill>
                <a:srgbClr val="8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83997" y="2051556"/>
            <a:ext cx="602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31859C"/>
                </a:solidFill>
              </a:rPr>
              <a:t>Research question: where are the areas responding to face ?</a:t>
            </a:r>
            <a:endParaRPr kumimoji="1" lang="zh-CN" altLang="en-US" b="1" i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85544"/>
            <a:ext cx="7024980" cy="48677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9884" y="-27384"/>
            <a:ext cx="653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Repetition Suppression (Another Example)</a:t>
            </a:r>
            <a:endParaRPr kumimoji="1"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051198" y="6550223"/>
            <a:ext cx="1891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(Barron HC, et al, 2013)</a:t>
            </a:r>
            <a:endParaRPr kumimoji="1"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-36512" y="511380"/>
            <a:ext cx="9374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31859C"/>
                </a:solidFill>
              </a:rPr>
              <a:t>Research question</a:t>
            </a:r>
            <a:r>
              <a:rPr lang="en-US" altLang="zh-CN" dirty="0"/>
              <a:t>:</a:t>
            </a:r>
            <a:r>
              <a:rPr lang="en-US" altLang="zh-CN" dirty="0" smtClean="0"/>
              <a:t> </a:t>
            </a: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</a:rPr>
              <a:t>whether subjects constructed a novel representation of </a:t>
            </a:r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the new compound </a:t>
            </a:r>
          </a:p>
          <a:p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</a:rPr>
              <a:t>explicitly combining the representations of each component and, if so, which brain regions </a:t>
            </a:r>
            <a:endParaRPr lang="en-US" altLang="zh-CN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support </a:t>
            </a: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</a:rPr>
              <a:t>this construction process </a:t>
            </a:r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kumimoji="1" lang="zh-CN" alt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6372036"/>
            <a:ext cx="14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A. AB ? C. AB</a:t>
            </a:r>
            <a:endParaRPr kumimoji="1"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139625" y="6372036"/>
            <a:ext cx="114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A. B ? C. B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036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3" y="1691520"/>
            <a:ext cx="7055989" cy="50928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51198" y="6550223"/>
            <a:ext cx="1891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(Barron HC, et al, 2013)</a:t>
            </a:r>
            <a:endParaRPr kumimoji="1"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1530138" y="-99392"/>
            <a:ext cx="653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Repetition Suppression (Another Example)</a:t>
            </a:r>
            <a:endParaRPr kumimoji="1"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-36512" y="511380"/>
            <a:ext cx="9374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31859C"/>
                </a:solidFill>
              </a:rPr>
              <a:t>Research question</a:t>
            </a:r>
            <a:r>
              <a:rPr lang="en-US" altLang="zh-CN" dirty="0"/>
              <a:t>:</a:t>
            </a:r>
            <a:r>
              <a:rPr lang="en-US" altLang="zh-CN" dirty="0" smtClean="0"/>
              <a:t> </a:t>
            </a: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</a:rPr>
              <a:t>whether subjects constructed a novel representation of </a:t>
            </a:r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the novel compound </a:t>
            </a:r>
          </a:p>
          <a:p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</a:rPr>
              <a:t>explicitly combining the representations of each component and, if so, which brain regions </a:t>
            </a:r>
            <a:endParaRPr lang="en-US" altLang="zh-CN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support </a:t>
            </a: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</a:rPr>
              <a:t>this construction process </a:t>
            </a:r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kumimoji="1" lang="zh-CN" alt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4088" y="2996952"/>
            <a:ext cx="1368152" cy="288032"/>
          </a:xfrm>
          <a:prstGeom prst="rect">
            <a:avLst/>
          </a:prstGeom>
          <a:noFill/>
          <a:ln w="12700">
            <a:solidFill>
              <a:srgbClr val="8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63688" y="4612488"/>
            <a:ext cx="1368152" cy="288032"/>
          </a:xfrm>
          <a:prstGeom prst="rect">
            <a:avLst/>
          </a:prstGeom>
          <a:noFill/>
          <a:ln w="12700">
            <a:solidFill>
              <a:srgbClr val="8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32240" y="2996952"/>
            <a:ext cx="208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/>
              <a:t>Response Suppression</a:t>
            </a:r>
            <a:endParaRPr kumimoji="1" lang="zh-CN" altLang="en-US" sz="16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763688" y="4913890"/>
            <a:ext cx="208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/>
              <a:t>Response Suppression</a:t>
            </a:r>
            <a:endParaRPr kumimoji="1"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693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92" y="767723"/>
            <a:ext cx="2362200" cy="2425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77" y="3531251"/>
            <a:ext cx="4918513" cy="1565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704" y="767723"/>
            <a:ext cx="3215298" cy="2425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17272" y="103328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Stim</a:t>
            </a:r>
            <a:r>
              <a:rPr kumimoji="1" lang="en-US" altLang="zh-CN" dirty="0" smtClean="0"/>
              <a:t>./State Class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17272" y="1452378"/>
            <a:ext cx="193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Stim</a:t>
            </a:r>
            <a:r>
              <a:rPr kumimoji="1" lang="en-US" altLang="zh-CN" dirty="0" smtClean="0"/>
              <a:t>./State Class </a:t>
            </a:r>
            <a:r>
              <a:rPr kumimoji="1"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endParaRPr kumimoji="1"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476" y="5224998"/>
            <a:ext cx="1031696" cy="5619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646" y="5910013"/>
            <a:ext cx="3727702" cy="32657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58098" y="4711809"/>
            <a:ext cx="157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/>
              <a:t> Class 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A</a:t>
            </a:r>
            <a:r>
              <a:rPr kumimoji="1" lang="en-US" altLang="zh-CN" b="1" i="1" dirty="0" smtClean="0"/>
              <a:t>  or </a:t>
            </a:r>
            <a:r>
              <a:rPr kumimoji="1" lang="en-US" altLang="zh-CN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zh-CN" b="1" i="1" dirty="0" smtClean="0"/>
              <a:t>?</a:t>
            </a:r>
            <a:endParaRPr kumimoji="1" lang="zh-CN" altLang="en-US" b="1" i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4795483" y="6550223"/>
            <a:ext cx="44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(Adapted from Martin Lindquist’s fMRI course on </a:t>
            </a:r>
            <a:r>
              <a:rPr kumimoji="1" lang="en-US" altLang="zh-CN" sz="1400" dirty="0" err="1" smtClean="0"/>
              <a:t>Cousera</a:t>
            </a:r>
            <a:r>
              <a:rPr kumimoji="1" lang="en-US" altLang="zh-CN" sz="1400" dirty="0" smtClean="0"/>
              <a:t>)</a:t>
            </a:r>
            <a:endParaRPr kumimoji="1"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514175" y="5867253"/>
            <a:ext cx="24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(w, weight; b, threshold)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930750" y="5312057"/>
            <a:ext cx="259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(f, classifier; y, class label)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871613" y="80432"/>
            <a:ext cx="562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Multi-voxel Pattern Analysis (MVPA)</a:t>
            </a:r>
            <a:endParaRPr kumimoji="1"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5769554" y="620688"/>
            <a:ext cx="120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008000"/>
                </a:solidFill>
              </a:rPr>
              <a:t>f, classifier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5027732" y="5681389"/>
            <a:ext cx="1153418" cy="0"/>
          </a:xfrm>
          <a:prstGeom prst="line">
            <a:avLst/>
          </a:prstGeom>
          <a:ln>
            <a:solidFill>
              <a:srgbClr val="2EBD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83" y="919135"/>
            <a:ext cx="6469767" cy="47958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5483" y="6550223"/>
            <a:ext cx="44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(Adapted from Martin Lindquist’s fMRI course on </a:t>
            </a:r>
            <a:r>
              <a:rPr kumimoji="1" lang="en-US" altLang="zh-CN" sz="1400" dirty="0" err="1" smtClean="0"/>
              <a:t>Cousera</a:t>
            </a:r>
            <a:r>
              <a:rPr kumimoji="1" lang="en-US" altLang="zh-CN" sz="1400" dirty="0" smtClean="0"/>
              <a:t>)</a:t>
            </a:r>
            <a:endParaRPr kumimoji="1"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1871613" y="80432"/>
            <a:ext cx="562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Multi-voxel Pattern Analysis (MVPA)</a:t>
            </a:r>
            <a:endParaRPr kumimoji="1" lang="zh-CN" altLang="en-US" sz="2800" b="1" dirty="0"/>
          </a:p>
        </p:txBody>
      </p:sp>
      <p:cxnSp>
        <p:nvCxnSpPr>
          <p:cNvPr id="5" name="直线箭头连接符 4"/>
          <p:cNvCxnSpPr/>
          <p:nvPr/>
        </p:nvCxnSpPr>
        <p:spPr>
          <a:xfrm>
            <a:off x="6625208" y="4365104"/>
            <a:ext cx="395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014262" y="4149080"/>
            <a:ext cx="108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threshold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80112" y="2060848"/>
            <a:ext cx="3513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(w, vector of weight for selected voxels)</a:t>
            </a:r>
            <a:endParaRPr kumimoji="1"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827584" y="5714999"/>
            <a:ext cx="3487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(x, vector of activity for selected voxels)</a:t>
            </a:r>
            <a:endParaRPr kumimoji="1"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724128" y="5733256"/>
            <a:ext cx="1340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(y, class label)</a:t>
            </a:r>
            <a:endParaRPr kumimoji="1"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5580112" y="1115452"/>
            <a:ext cx="2995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008000"/>
                </a:solidFill>
              </a:rPr>
              <a:t>Step 1. Decide the f</a:t>
            </a:r>
            <a:r>
              <a:rPr kumimoji="1" lang="en-US" altLang="zh-CN" b="1" dirty="0">
                <a:solidFill>
                  <a:srgbClr val="008000"/>
                </a:solidFill>
              </a:rPr>
              <a:t>, classifier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2120" y="2924944"/>
            <a:ext cx="297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008000"/>
                </a:solidFill>
              </a:rPr>
              <a:t>Step 2. Predict the class label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27" y="1241785"/>
            <a:ext cx="4183567" cy="13317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9505"/>
            <a:ext cx="8077983" cy="34837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12941" y="28401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14960" y="354402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65087" y="3074423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endParaRPr kumimoji="1"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67106" y="3310383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endParaRPr kumimoji="1"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9659" y="452999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40533" y="4799705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endParaRPr kumimoji="1"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48463" y="449973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2628" y="4736018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endParaRPr kumimoji="1"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5483" y="6550223"/>
            <a:ext cx="44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(Adapted from Martin Lindquist’s fMRI course on </a:t>
            </a:r>
            <a:r>
              <a:rPr kumimoji="1" lang="en-US" altLang="zh-CN" sz="1400" dirty="0" err="1" smtClean="0"/>
              <a:t>Cousera</a:t>
            </a:r>
            <a:r>
              <a:rPr kumimoji="1" lang="en-US" altLang="zh-CN" sz="1400" dirty="0" smtClean="0"/>
              <a:t>)</a:t>
            </a:r>
            <a:endParaRPr kumimoji="1"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6115494" y="4194598"/>
            <a:ext cx="1037553" cy="2161752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283476" y="4194598"/>
            <a:ext cx="1037553" cy="2161752"/>
          </a:xfrm>
          <a:prstGeom prst="rect">
            <a:avLst/>
          </a:prstGeom>
          <a:noFill/>
          <a:ln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871613" y="-19840"/>
            <a:ext cx="562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Multi-voxel Pattern Analysis (MVPA)</a:t>
            </a:r>
            <a:endParaRPr kumimoji="1" lang="zh-CN" altLang="en-US" sz="2800" b="1" dirty="0"/>
          </a:p>
        </p:txBody>
      </p:sp>
      <p:sp>
        <p:nvSpPr>
          <p:cNvPr id="19" name="矩形 18"/>
          <p:cNvSpPr/>
          <p:nvPr/>
        </p:nvSpPr>
        <p:spPr>
          <a:xfrm>
            <a:off x="323528" y="2568350"/>
            <a:ext cx="2995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008000"/>
                </a:solidFill>
              </a:rPr>
              <a:t>Step 1. Decide the f</a:t>
            </a:r>
            <a:r>
              <a:rPr kumimoji="1" lang="en-US" altLang="zh-CN" b="1" dirty="0">
                <a:solidFill>
                  <a:srgbClr val="008000"/>
                </a:solidFill>
              </a:rPr>
              <a:t>, classifier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2143" y="4213425"/>
            <a:ext cx="297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008000"/>
                </a:solidFill>
              </a:rPr>
              <a:t>Step 2. Predict the class label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111" y="1665665"/>
            <a:ext cx="893249" cy="48650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094962" y="2199018"/>
            <a:ext cx="259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(f, classifier; y, class label)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8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59" y="903918"/>
            <a:ext cx="3107295" cy="26723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53" y="1126093"/>
            <a:ext cx="3379894" cy="718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489" y="2026235"/>
            <a:ext cx="3354494" cy="6787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05" y="599118"/>
            <a:ext cx="2757190" cy="2636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60" y="3604203"/>
            <a:ext cx="3169964" cy="30699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714" y="3659830"/>
            <a:ext cx="3045338" cy="30157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51960" y="6600359"/>
            <a:ext cx="1866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(Wager TD, et al, 2013)</a:t>
            </a:r>
            <a:endParaRPr kumimoji="1"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871613" y="-19840"/>
            <a:ext cx="562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Multi-voxel Pattern Analysis (MVPA)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2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15616" y="188640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/>
              <a:t>fMRI Experiment Design &amp; Efficiency</a:t>
            </a:r>
            <a:endParaRPr kumimoji="1" lang="zh-CN" altLang="en-US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8722" y="1240206"/>
            <a:ext cx="527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800000"/>
                </a:solidFill>
              </a:rPr>
              <a:t>Design for Experimental </a:t>
            </a:r>
            <a:r>
              <a:rPr kumimoji="1" lang="en-US" altLang="zh-CN" sz="2800" b="1" dirty="0">
                <a:solidFill>
                  <a:srgbClr val="800000"/>
                </a:solidFill>
              </a:rPr>
              <a:t>P</a:t>
            </a:r>
            <a:r>
              <a:rPr kumimoji="1" lang="en-US" altLang="zh-CN" sz="2800" b="1" dirty="0" smtClean="0">
                <a:solidFill>
                  <a:srgbClr val="800000"/>
                </a:solidFill>
              </a:rPr>
              <a:t>aradigm</a:t>
            </a:r>
            <a:endParaRPr kumimoji="1" lang="zh-CN" altLang="en-US" sz="2800" b="1" dirty="0">
              <a:solidFill>
                <a:srgbClr val="8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085" y="4273932"/>
            <a:ext cx="413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Timing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rotocol</a:t>
            </a:r>
            <a:endParaRPr kumimoji="1"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994322" y="1796043"/>
            <a:ext cx="259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Subtraction Design</a:t>
            </a:r>
            <a:endParaRPr kumimoji="1"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935398" y="2185700"/>
            <a:ext cx="228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Factorial Design</a:t>
            </a:r>
            <a:endParaRPr kumimoji="1"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994322" y="2617748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Parametric Design </a:t>
            </a:r>
            <a:endParaRPr kumimoji="1" lang="zh-CN" altLang="en-US" sz="24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18</a:t>
            </a:fld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996341" y="3049796"/>
            <a:ext cx="315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Repetition Suppression </a:t>
            </a:r>
            <a:endParaRPr kumimoji="1"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981651" y="3481844"/>
            <a:ext cx="378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Multi-voxel </a:t>
            </a:r>
            <a:r>
              <a:rPr kumimoji="1" lang="en-US" altLang="zh-CN" sz="2400" b="1" dirty="0"/>
              <a:t>P</a:t>
            </a:r>
            <a:r>
              <a:rPr kumimoji="1" lang="en-US" altLang="zh-CN" sz="2400" b="1" dirty="0" smtClean="0"/>
              <a:t>attern Analysis </a:t>
            </a:r>
            <a:endParaRPr kumimoji="1" lang="zh-CN" altLang="en-US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64401" y="5066020"/>
            <a:ext cx="267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Efficiency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36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7664" y="188640"/>
            <a:ext cx="63932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fMRI Experiment Design &amp; Efficiency</a:t>
            </a:r>
            <a:endParaRPr kumimoji="1"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8722" y="1374448"/>
            <a:ext cx="527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</a:t>
            </a:r>
            <a:r>
              <a:rPr kumimoji="1" lang="en-US" altLang="zh-CN" sz="2800" b="1" dirty="0"/>
              <a:t>E</a:t>
            </a:r>
            <a:r>
              <a:rPr kumimoji="1" lang="en-US" altLang="zh-CN" sz="2800" b="1" dirty="0" smtClean="0"/>
              <a:t>xperimental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aradigm</a:t>
            </a:r>
            <a:endParaRPr kumimoji="1"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64085" y="2041684"/>
            <a:ext cx="413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800000"/>
                </a:solidFill>
              </a:rPr>
              <a:t>Design for </a:t>
            </a:r>
            <a:r>
              <a:rPr kumimoji="1" lang="en-US" altLang="zh-CN" sz="2800" b="1" dirty="0">
                <a:solidFill>
                  <a:srgbClr val="800000"/>
                </a:solidFill>
              </a:rPr>
              <a:t>T</a:t>
            </a:r>
            <a:r>
              <a:rPr kumimoji="1" lang="en-US" altLang="zh-CN" sz="2800" b="1" dirty="0" smtClean="0">
                <a:solidFill>
                  <a:srgbClr val="800000"/>
                </a:solidFill>
              </a:rPr>
              <a:t>iming </a:t>
            </a:r>
            <a:r>
              <a:rPr kumimoji="1" lang="en-US" altLang="zh-CN" sz="2800" b="1" dirty="0">
                <a:solidFill>
                  <a:srgbClr val="800000"/>
                </a:solidFill>
              </a:rPr>
              <a:t>P</a:t>
            </a:r>
            <a:r>
              <a:rPr kumimoji="1" lang="en-US" altLang="zh-CN" sz="2800" b="1" dirty="0" smtClean="0">
                <a:solidFill>
                  <a:srgbClr val="800000"/>
                </a:solidFill>
              </a:rPr>
              <a:t>rotocol</a:t>
            </a:r>
            <a:endParaRPr kumimoji="1" lang="zh-CN" altLang="en-US" sz="2800" b="1" dirty="0">
              <a:solidFill>
                <a:srgbClr val="8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35398" y="3011230"/>
            <a:ext cx="291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Event-related Design</a:t>
            </a:r>
            <a:endParaRPr kumimoji="1"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1936598" y="2617748"/>
            <a:ext cx="187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Block </a:t>
            </a:r>
            <a:r>
              <a:rPr kumimoji="1" lang="en-US" altLang="zh-CN" sz="2400" b="1" dirty="0"/>
              <a:t>D</a:t>
            </a:r>
            <a:r>
              <a:rPr kumimoji="1" lang="en-US" altLang="zh-CN" sz="2400" b="1" dirty="0" smtClean="0"/>
              <a:t>esign</a:t>
            </a:r>
            <a:endParaRPr kumimoji="1"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930319" y="3381208"/>
            <a:ext cx="4091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Mixed Design ( block + event )</a:t>
            </a:r>
            <a:endParaRPr kumimoji="1" lang="zh-CN" altLang="en-US" sz="24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64401" y="4129916"/>
            <a:ext cx="267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Efficiency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13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0649" y="863134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/>
              <a:t>fMRI Experiment Design &amp; Efficiency</a:t>
            </a:r>
            <a:endParaRPr kumimoji="1" lang="zh-CN" altLang="en-US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64401" y="2060848"/>
            <a:ext cx="5999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Design for Experimental Paradigm</a:t>
            </a:r>
            <a:endParaRPr kumimoji="1" lang="zh-CN" altLang="en-US" sz="3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79302" y="2997474"/>
            <a:ext cx="4698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Design for </a:t>
            </a:r>
            <a:r>
              <a:rPr kumimoji="1" lang="en-US" altLang="zh-CN" sz="3200" b="1" dirty="0"/>
              <a:t>T</a:t>
            </a:r>
            <a:r>
              <a:rPr kumimoji="1" lang="en-US" altLang="zh-CN" sz="3200" b="1" dirty="0" smtClean="0"/>
              <a:t>iming Protocol</a:t>
            </a:r>
            <a:endParaRPr kumimoji="1" lang="zh-CN" altLang="en-US" sz="32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64401" y="3933056"/>
            <a:ext cx="30318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Design Efficiency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10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74650" y="1821531"/>
            <a:ext cx="303501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Achieve high efficiency by</a:t>
            </a:r>
          </a:p>
          <a:p>
            <a:r>
              <a:rPr lang="en-US" altLang="zh-CN" sz="1600" dirty="0" smtClean="0"/>
              <a:t>collapsing </a:t>
            </a:r>
            <a:r>
              <a:rPr lang="en-US" altLang="zh-CN" sz="1600" dirty="0"/>
              <a:t>across many trials</a:t>
            </a:r>
          </a:p>
          <a:p>
            <a:r>
              <a:rPr lang="en-US" altLang="zh-CN" sz="1600" dirty="0"/>
              <a:t>to attain an adequate signal-to-noise </a:t>
            </a:r>
            <a:r>
              <a:rPr lang="en-US" altLang="zh-CN" sz="1600" dirty="0" smtClean="0"/>
              <a:t>ratio.</a:t>
            </a:r>
          </a:p>
          <a:p>
            <a:r>
              <a:rPr lang="en-GB" altLang="zh-CN" sz="1600" dirty="0" smtClean="0"/>
              <a:t> </a:t>
            </a:r>
            <a:endParaRPr lang="en-GB" altLang="zh-CN" sz="1600" dirty="0"/>
          </a:p>
          <a:p>
            <a:pPr lvl="0" algn="just"/>
            <a:r>
              <a:rPr lang="en-US" altLang="zh-CN" sz="1600" dirty="0"/>
              <a:t>S</a:t>
            </a:r>
            <a:r>
              <a:rPr lang="en-US" altLang="zh-CN" sz="1600" dirty="0" smtClean="0"/>
              <a:t>uited </a:t>
            </a:r>
            <a:r>
              <a:rPr lang="en-US" altLang="zh-CN" sz="1600" dirty="0"/>
              <a:t>for detecting regions of interest (ROI) for particular </a:t>
            </a:r>
            <a:r>
              <a:rPr lang="en-US" altLang="zh-CN" sz="1600" dirty="0" smtClean="0"/>
              <a:t>tasks.</a:t>
            </a:r>
            <a:r>
              <a:rPr lang="en-US" altLang="zh-CN" sz="1600" dirty="0"/>
              <a:t> </a:t>
            </a:r>
            <a:endParaRPr lang="en-US" altLang="zh-CN" sz="1600" dirty="0" smtClean="0"/>
          </a:p>
          <a:p>
            <a:pPr lvl="0" algn="just"/>
            <a:endParaRPr lang="en-US" altLang="zh-CN" sz="1600" dirty="0"/>
          </a:p>
          <a:p>
            <a:pPr lvl="0" algn="just"/>
            <a:r>
              <a:rPr lang="en-US" altLang="zh-CN" sz="1600" dirty="0" smtClean="0"/>
              <a:t>Good for experimental </a:t>
            </a:r>
            <a:r>
              <a:rPr lang="en-US" altLang="zh-CN" sz="1600" dirty="0"/>
              <a:t>tasks that do not fit into a trial-by-trial </a:t>
            </a:r>
            <a:r>
              <a:rPr lang="en-US" altLang="zh-CN" sz="1600" dirty="0" smtClean="0"/>
              <a:t>framework.</a:t>
            </a:r>
            <a:endParaRPr lang="en-GB" altLang="zh-CN" sz="1600" dirty="0"/>
          </a:p>
        </p:txBody>
      </p:sp>
      <p:sp>
        <p:nvSpPr>
          <p:cNvPr id="6" name="矩形 5"/>
          <p:cNvSpPr/>
          <p:nvPr/>
        </p:nvSpPr>
        <p:spPr>
          <a:xfrm>
            <a:off x="1274650" y="4751273"/>
            <a:ext cx="31514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C</a:t>
            </a:r>
            <a:r>
              <a:rPr lang="en-US" altLang="zh-CN" sz="1600" dirty="0" smtClean="0"/>
              <a:t>an </a:t>
            </a:r>
            <a:r>
              <a:rPr lang="en-US" altLang="zh-CN" sz="1600" dirty="0"/>
              <a:t>not </a:t>
            </a:r>
            <a:r>
              <a:rPr lang="en-US" altLang="zh-CN" sz="1600" dirty="0" smtClean="0"/>
              <a:t>distinguish between </a:t>
            </a:r>
            <a:r>
              <a:rPr lang="en-US" altLang="zh-CN" sz="1600" dirty="0"/>
              <a:t>trial types within a block (e.g., correct versus </a:t>
            </a:r>
            <a:r>
              <a:rPr lang="en-US" altLang="zh-CN" sz="1600" dirty="0" smtClean="0"/>
              <a:t>error trials</a:t>
            </a:r>
            <a:r>
              <a:rPr lang="en-US" altLang="zh-CN" sz="1600" dirty="0"/>
              <a:t>), nor can they identify interesting within trial or across </a:t>
            </a:r>
            <a:r>
              <a:rPr lang="en-US" altLang="zh-CN" sz="1600" dirty="0" smtClean="0"/>
              <a:t>trial events.</a:t>
            </a:r>
          </a:p>
          <a:p>
            <a:endParaRPr lang="en-GB" altLang="zh-CN" sz="1600" dirty="0" smtClean="0"/>
          </a:p>
          <a:p>
            <a:r>
              <a:rPr lang="en-GB" altLang="zh-CN" sz="1600" dirty="0" smtClean="0"/>
              <a:t>Average both positive and negative</a:t>
            </a:r>
          </a:p>
          <a:p>
            <a:r>
              <a:rPr lang="en-GB" altLang="zh-CN" sz="1600" dirty="0" smtClean="0"/>
              <a:t>response</a:t>
            </a:r>
            <a:endParaRPr lang="en-GB" altLang="zh-CN" sz="1600" dirty="0"/>
          </a:p>
        </p:txBody>
      </p:sp>
      <p:sp>
        <p:nvSpPr>
          <p:cNvPr id="7" name="矩形 6"/>
          <p:cNvSpPr/>
          <p:nvPr/>
        </p:nvSpPr>
        <p:spPr>
          <a:xfrm>
            <a:off x="4554115" y="279454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altLang="zh-CN" sz="1600" dirty="0" smtClean="0"/>
              <a:t> Good at detecting trial/event related activity within a task, </a:t>
            </a:r>
            <a:r>
              <a:rPr lang="en-GB" altLang="zh-CN" sz="1600" dirty="0" err="1" smtClean="0"/>
              <a:t>eg</a:t>
            </a:r>
            <a:r>
              <a:rPr lang="en-GB" altLang="zh-CN" sz="1600" dirty="0" smtClean="0"/>
              <a:t> correct &amp; incorrect trials, and different </a:t>
            </a:r>
          </a:p>
          <a:p>
            <a:pPr algn="just"/>
            <a:r>
              <a:rPr lang="en-GB" altLang="zh-CN" sz="1600" dirty="0" smtClean="0"/>
              <a:t>components within a trial, </a:t>
            </a:r>
            <a:r>
              <a:rPr lang="en-GB" altLang="zh-CN" sz="1600" dirty="0" err="1" smtClean="0"/>
              <a:t>eg</a:t>
            </a:r>
            <a:r>
              <a:rPr lang="en-GB" altLang="zh-CN" sz="1600" dirty="0" smtClean="0"/>
              <a:t> cue onset, decision, et al. </a:t>
            </a:r>
          </a:p>
        </p:txBody>
      </p:sp>
      <p:sp>
        <p:nvSpPr>
          <p:cNvPr id="8" name="矩形 7"/>
          <p:cNvSpPr/>
          <p:nvPr/>
        </p:nvSpPr>
        <p:spPr>
          <a:xfrm>
            <a:off x="4572000" y="482667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altLang="zh-CN" sz="1600" dirty="0" smtClean="0"/>
              <a:t>Ignore the sustained activity that begins and ends with the performance of the task. </a:t>
            </a:r>
          </a:p>
          <a:p>
            <a:pPr algn="just"/>
            <a:endParaRPr lang="en-GB" altLang="zh-CN" sz="1600" dirty="0"/>
          </a:p>
          <a:p>
            <a:pPr algn="just"/>
            <a:r>
              <a:rPr lang="en-GB" altLang="zh-CN" sz="1600" dirty="0" smtClean="0"/>
              <a:t>Decrease of signal-to-noise.</a:t>
            </a:r>
          </a:p>
          <a:p>
            <a:pPr algn="just"/>
            <a:endParaRPr lang="en-GB" altLang="zh-CN" sz="1600" dirty="0"/>
          </a:p>
          <a:p>
            <a:pPr algn="just"/>
            <a:r>
              <a:rPr lang="en-GB" altLang="zh-CN" sz="1600" dirty="0" smtClean="0"/>
              <a:t>More dependent on accurate HRF modelling.</a:t>
            </a:r>
            <a:endParaRPr lang="en-GB" altLang="zh-CN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92438" y="2804184"/>
            <a:ext cx="70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PROS</a:t>
            </a:r>
            <a:endParaRPr kumimoji="1"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253665" y="5457982"/>
            <a:ext cx="72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CONS</a:t>
            </a:r>
            <a:endParaRPr kumimoji="1" lang="zh-CN" altLang="en-US" b="1" dirty="0"/>
          </a:p>
        </p:txBody>
      </p:sp>
      <p:cxnSp>
        <p:nvCxnSpPr>
          <p:cNvPr id="12" name="直线连接符 11"/>
          <p:cNvCxnSpPr/>
          <p:nvPr/>
        </p:nvCxnSpPr>
        <p:spPr>
          <a:xfrm>
            <a:off x="1274650" y="4725144"/>
            <a:ext cx="7839842" cy="0"/>
          </a:xfrm>
          <a:prstGeom prst="line">
            <a:avLst/>
          </a:prstGeom>
          <a:ln>
            <a:solidFill>
              <a:srgbClr val="4BACC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4427984" y="1821531"/>
            <a:ext cx="0" cy="4899944"/>
          </a:xfrm>
          <a:prstGeom prst="line">
            <a:avLst/>
          </a:prstGeom>
          <a:ln>
            <a:solidFill>
              <a:srgbClr val="4BACC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17125" y="44624"/>
            <a:ext cx="180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Block Design</a:t>
            </a:r>
            <a:endParaRPr kumimoji="1"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5580112" y="116632"/>
            <a:ext cx="284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Event-related Design</a:t>
            </a:r>
            <a:endParaRPr kumimoji="1" lang="zh-CN" altLang="en-US" sz="2400" b="1" dirty="0"/>
          </a:p>
        </p:txBody>
      </p:sp>
      <p:sp>
        <p:nvSpPr>
          <p:cNvPr id="15" name="TextBox 6"/>
          <p:cNvSpPr txBox="1"/>
          <p:nvPr/>
        </p:nvSpPr>
        <p:spPr>
          <a:xfrm>
            <a:off x="5289792" y="6567586"/>
            <a:ext cx="453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1400" dirty="0" smtClean="0"/>
              <a:t>(Petersen </a:t>
            </a:r>
            <a:r>
              <a:rPr lang="en-GB" altLang="zh-CN" sz="1400" dirty="0"/>
              <a:t>&amp; </a:t>
            </a:r>
            <a:r>
              <a:rPr lang="en-GB" altLang="zh-CN" sz="1400" dirty="0" err="1"/>
              <a:t>Dubis</a:t>
            </a:r>
            <a:r>
              <a:rPr lang="en-GB" altLang="zh-CN" sz="1400" dirty="0"/>
              <a:t>, </a:t>
            </a:r>
            <a:r>
              <a:rPr lang="en-GB" altLang="zh-CN" sz="1400" dirty="0" smtClean="0"/>
              <a:t>2012; </a:t>
            </a:r>
            <a:r>
              <a:rPr lang="en-GB" sz="1400" dirty="0" smtClean="0"/>
              <a:t>Donaldson, 2004)</a:t>
            </a:r>
            <a:endParaRPr lang="en-GB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90828"/>
            <a:ext cx="4223378" cy="8379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71600" y="548680"/>
            <a:ext cx="132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Block 1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555776" y="548680"/>
            <a:ext cx="132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Block 2</a:t>
            </a:r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52" y="820453"/>
            <a:ext cx="4498252" cy="8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87757" y="435147"/>
            <a:ext cx="406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Mixed design ( block + event )</a:t>
            </a:r>
            <a:endParaRPr kumimoji="1"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4572000" y="10366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GB" altLang="zh-CN" b="1" dirty="0"/>
          </a:p>
          <a:p>
            <a:pPr algn="just"/>
            <a:r>
              <a:rPr lang="en-GB" altLang="zh-CN" dirty="0"/>
              <a:t>A combination of block and event-related designs can provide information relating to ‘maintained’ versus ‘transient’ neural activity during paradigm performance. </a:t>
            </a:r>
          </a:p>
        </p:txBody>
      </p:sp>
      <p:sp>
        <p:nvSpPr>
          <p:cNvPr id="6" name="矩形 5"/>
          <p:cNvSpPr/>
          <p:nvPr/>
        </p:nvSpPr>
        <p:spPr>
          <a:xfrm>
            <a:off x="12831" y="362142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altLang="zh-CN" b="1" dirty="0" smtClean="0"/>
              <a:t>Pros:</a:t>
            </a:r>
            <a:endParaRPr lang="en-GB" altLang="zh-CN" b="1" dirty="0"/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GB" altLang="zh-CN" dirty="0"/>
              <a:t>Item-related pattern of information processing (transient activity).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GB" altLang="zh-CN" dirty="0"/>
              <a:t>Task-related information processing (sustained activity).</a:t>
            </a:r>
          </a:p>
          <a:p>
            <a:pPr algn="just"/>
            <a:endParaRPr lang="en-GB" altLang="zh-CN" dirty="0"/>
          </a:p>
        </p:txBody>
      </p:sp>
      <p:sp>
        <p:nvSpPr>
          <p:cNvPr id="7" name="矩形 6"/>
          <p:cNvSpPr/>
          <p:nvPr/>
        </p:nvSpPr>
        <p:spPr>
          <a:xfrm>
            <a:off x="4584831" y="30869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altLang="zh-CN" b="1" dirty="0"/>
              <a:t>Cons: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altLang="zh-CN" dirty="0"/>
              <a:t>Involves more assumptions than other designs.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altLang="zh-CN" dirty="0"/>
              <a:t>Issues associated with poorer HRF shape estimation.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altLang="zh-CN" dirty="0"/>
              <a:t>Post hoc analysis of behaviour correlated activation.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altLang="zh-CN" dirty="0"/>
              <a:t>Power considerations.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5444152" y="6567586"/>
            <a:ext cx="373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(Petersen </a:t>
            </a:r>
            <a:r>
              <a:rPr lang="en-GB" sz="1400" dirty="0"/>
              <a:t>&amp; </a:t>
            </a:r>
            <a:r>
              <a:rPr lang="en-GB" sz="1400" dirty="0" err="1"/>
              <a:t>Dubis</a:t>
            </a:r>
            <a:r>
              <a:rPr lang="en-GB" sz="1400" dirty="0"/>
              <a:t>, </a:t>
            </a:r>
            <a:r>
              <a:rPr lang="en-GB" sz="1400" dirty="0" smtClean="0"/>
              <a:t>2012, </a:t>
            </a:r>
            <a:r>
              <a:rPr lang="en-GB" sz="1400" dirty="0" err="1" smtClean="0"/>
              <a:t>MfD</a:t>
            </a:r>
            <a:r>
              <a:rPr lang="en-GB" sz="1400" dirty="0" smtClean="0"/>
              <a:t> 23/01/2013 slide)</a:t>
            </a:r>
            <a:endParaRPr lang="en-GB" sz="1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7193"/>
            <a:ext cx="4029720" cy="9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0644" y="332656"/>
            <a:ext cx="63932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fMRI Experiment Design &amp; Efficiency</a:t>
            </a:r>
            <a:endParaRPr kumimoji="1"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79598" y="1177588"/>
            <a:ext cx="527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Experimental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aradigm</a:t>
            </a:r>
            <a:endParaRPr kumimoji="1"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64085" y="2113692"/>
            <a:ext cx="413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</a:t>
            </a:r>
            <a:r>
              <a:rPr kumimoji="1" lang="en-US" altLang="zh-CN" sz="2800" b="1" dirty="0"/>
              <a:t>T</a:t>
            </a:r>
            <a:r>
              <a:rPr kumimoji="1" lang="en-US" altLang="zh-CN" sz="2800" b="1" dirty="0" smtClean="0"/>
              <a:t>iming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rotocol</a:t>
            </a:r>
            <a:endParaRPr kumimoji="1" lang="zh-CN" altLang="en-US" sz="28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22</a:t>
            </a:fld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5536" y="2990072"/>
            <a:ext cx="267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800000"/>
                </a:solidFill>
              </a:rPr>
              <a:t>Design Efficiency</a:t>
            </a:r>
            <a:endParaRPr kumimoji="1" lang="zh-CN" altLang="en-US" sz="2800" b="1" dirty="0">
              <a:solidFill>
                <a:srgbClr val="8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06669" y="4005064"/>
            <a:ext cx="323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Fourier Transformation</a:t>
            </a:r>
            <a:endParaRPr kumimoji="1"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507869" y="3549156"/>
            <a:ext cx="243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Signal Processing</a:t>
            </a:r>
            <a:endParaRPr kumimoji="1"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1528239" y="4437112"/>
            <a:ext cx="261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High-pass Filtering</a:t>
            </a:r>
            <a:endParaRPr kumimoji="1" lang="zh-CN" altLang="en-US" sz="2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1528239" y="4941168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Timing</a:t>
            </a:r>
            <a:endParaRPr kumimoji="1" lang="zh-CN" alt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1543048" y="5415607"/>
            <a:ext cx="22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General  Advice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43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3842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Trial- </a:t>
            </a:r>
            <a:r>
              <a:rPr lang="en-US" dirty="0"/>
              <a:t>Replications of an experimental condition.</a:t>
            </a:r>
          </a:p>
          <a:p>
            <a:endParaRPr lang="en-US" b="1" dirty="0"/>
          </a:p>
          <a:p>
            <a:r>
              <a:rPr lang="en-US" b="1" dirty="0"/>
              <a:t>Inter-Trial Interval (ITI)- </a:t>
            </a:r>
            <a:r>
              <a:rPr lang="en-US" dirty="0"/>
              <a:t>Time between onset of successive trials.</a:t>
            </a:r>
          </a:p>
          <a:p>
            <a:endParaRPr lang="en-US" dirty="0"/>
          </a:p>
          <a:p>
            <a:r>
              <a:rPr lang="en-US" b="1" dirty="0"/>
              <a:t>Stimulus Onset Asynchrony (SOA)- </a:t>
            </a:r>
            <a:r>
              <a:rPr lang="en-US" dirty="0"/>
              <a:t>Time between the onset of components.</a:t>
            </a:r>
          </a:p>
          <a:p>
            <a:endParaRPr lang="en-US" dirty="0"/>
          </a:p>
          <a:p>
            <a:r>
              <a:rPr lang="en-US" b="1" dirty="0"/>
              <a:t>Inter-Stimulus Interval (ISI)- </a:t>
            </a:r>
            <a:r>
              <a:rPr lang="en-US" dirty="0"/>
              <a:t>T</a:t>
            </a:r>
            <a:r>
              <a:rPr lang="en-US" dirty="0">
                <a:latin typeface="Calibri"/>
                <a:ea typeface="Verdana" charset="0"/>
                <a:cs typeface="Verdana" charset="0"/>
              </a:rPr>
              <a:t>ime between the offset of one component and the onset of the next.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3187406" y="548680"/>
            <a:ext cx="25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ga-IE" altLang="zh-CN" sz="3600" dirty="0"/>
              <a:t>Terminology</a:t>
            </a:r>
            <a:endParaRPr kumimoji="1" lang="zh-CN" altLang="en-US" sz="3600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57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8216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Y       =           x          .           </a:t>
            </a:r>
            <a:r>
              <a:rPr lang="el-GR" dirty="0">
                <a:latin typeface="Calibri"/>
              </a:rPr>
              <a:t>β       </a:t>
            </a:r>
            <a:r>
              <a:rPr lang="en-US" dirty="0">
                <a:latin typeface=""/>
              </a:rPr>
              <a:t>    </a:t>
            </a:r>
            <a:r>
              <a:rPr lang="el-GR" dirty="0">
                <a:latin typeface=""/>
              </a:rPr>
              <a:t>+    </a:t>
            </a:r>
            <a:r>
              <a:rPr lang="en-US" dirty="0">
                <a:latin typeface=""/>
              </a:rPr>
              <a:t>    </a:t>
            </a:r>
            <a:r>
              <a:rPr lang="en-US" dirty="0">
                <a:latin typeface="Calibri"/>
              </a:rPr>
              <a:t>   </a:t>
            </a:r>
            <a:r>
              <a:rPr lang="el-GR" dirty="0">
                <a:latin typeface="Arial" charset="0"/>
                <a:cs typeface="Arial" charset="0"/>
              </a:rPr>
              <a:t>ε</a:t>
            </a:r>
            <a:endParaRPr lang="el-G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Efficiency is measured by our ability to estimate β, given the design matrix for a chosen contrast (c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e(σ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c, X) = {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σ</a:t>
            </a:r>
            <a:r>
              <a:rPr lang="en-US" altLang="zh-CN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US" altLang="zh-CN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(X</a:t>
            </a:r>
            <a:r>
              <a:rPr lang="en-US" altLang="zh-CN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X)</a:t>
            </a:r>
            <a:r>
              <a:rPr lang="en-US" altLang="zh-CN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-1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}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-1</a:t>
            </a:r>
          </a:p>
          <a:p>
            <a:pPr marL="0" indent="0" algn="ctr">
              <a:buNone/>
            </a:pPr>
            <a:endParaRPr lang="en-US" sz="2400" i="1" baseline="30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σ</a:t>
            </a:r>
            <a:r>
              <a:rPr lang="en-US" altLang="zh-CN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noise variance,</a:t>
            </a:r>
            <a:r>
              <a:rPr lang="en-US" altLang="zh-CN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(X</a:t>
            </a:r>
            <a:r>
              <a:rPr lang="en-US" altLang="zh-CN" sz="2400" i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altLang="zh-CN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X)</a:t>
            </a:r>
            <a:r>
              <a:rPr lang="en-US" altLang="zh-CN" sz="2400" i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altLang="zh-CN" sz="2400" i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design variance</a:t>
            </a:r>
            <a:endParaRPr lang="en-US" sz="24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sz="2400" i="1" baseline="30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sz="2400" i="1" baseline="30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2" indent="0" algn="ctr">
              <a:buNone/>
            </a:pPr>
            <a:endParaRPr lang="en-US" sz="2800" dirty="0">
              <a:solidFill>
                <a:srgbClr val="000000"/>
              </a:solidFill>
              <a:latin typeface="Arial"/>
              <a:ea typeface="Verdana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230" y="2571514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445" y="2571514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Design Matrix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896" y="2571514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Observed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571514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Error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6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884296"/>
            <a:ext cx="4506326" cy="450883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67166"/>
            <a:ext cx="4038600" cy="4525963"/>
          </a:xfrm>
        </p:spPr>
        <p:txBody>
          <a:bodyPr/>
          <a:lstStyle/>
          <a:p>
            <a:r>
              <a:rPr lang="en-US"/>
              <a:t>A BOLD response to an impulse (brief stimulus) typically has 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Peak at ~4-6seconds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Undershoot from 10-30 seconds (approximately)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69812" y="2454969"/>
            <a:ext cx="862933" cy="3283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349190" y="4721547"/>
            <a:ext cx="621388" cy="6681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/>
          <p:cNvSpPr txBox="1"/>
          <p:nvPr/>
        </p:nvSpPr>
        <p:spPr>
          <a:xfrm>
            <a:off x="1808847" y="2350276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Peak Response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5653" y="4450403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Undershoot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2232745" y="620688"/>
            <a:ext cx="5217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rgbClr val="000000"/>
                </a:solidFill>
              </a:rPr>
              <a:t>BOLD Impulse Response</a:t>
            </a:r>
            <a:endParaRPr kumimoji="1"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99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/>
              <a:t>The BOLD response predicted by convolving the neural signal with a Canonical HRF.</a:t>
            </a:r>
          </a:p>
          <a:p>
            <a:endParaRPr lang="en-US"/>
          </a:p>
        </p:txBody>
      </p:sp>
      <p:sp>
        <p:nvSpPr>
          <p:cNvPr id="6" name="文本框 3"/>
          <p:cNvSpPr txBox="1"/>
          <p:nvPr/>
        </p:nvSpPr>
        <p:spPr>
          <a:xfrm>
            <a:off x="2411760" y="548680"/>
            <a:ext cx="430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rgbClr val="000000"/>
                </a:solidFill>
              </a:rPr>
              <a:t>Predicted Response</a:t>
            </a:r>
            <a:endParaRPr kumimoji="1"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52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Convolution Model- Fixed SOA</a:t>
            </a:r>
          </a:p>
        </p:txBody>
      </p:sp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5817" y="1777564"/>
            <a:ext cx="6893719" cy="2305050"/>
          </a:xfrm>
        </p:spPr>
      </p:pic>
      <p:pic>
        <p:nvPicPr>
          <p:cNvPr id="5" name="Pictur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643" y="4543260"/>
            <a:ext cx="684412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3717" y="2665068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Fixed SOA- 16s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5764" y="5405425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Fixed SOA- 4s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12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Linear Convolution Model- Stochastic Design</a:t>
            </a:r>
          </a:p>
        </p:txBody>
      </p:sp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1353" y="1861604"/>
            <a:ext cx="6836569" cy="2305050"/>
          </a:xfrm>
        </p:spPr>
      </p:pic>
      <p:pic>
        <p:nvPicPr>
          <p:cNvPr id="5" name="Pictur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354" y="4527550"/>
            <a:ext cx="6921127" cy="2222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9613" y="2848052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Random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78" y="5497300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Blocked Design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13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pPr/>
              <a:t>29</a:t>
            </a:fld>
            <a:endParaRPr kumimoji="1" lang="zh-CN" altLang="en-US"/>
          </a:p>
        </p:txBody>
      </p:sp>
      <p:pic>
        <p:nvPicPr>
          <p:cNvPr id="5" name="Fourier_transform_time_and_frequency_domains_(small)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778" y="1136385"/>
            <a:ext cx="7576136" cy="54706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Fourier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15616" y="188640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/>
              <a:t>fMRI Experiment Design &amp; Efficiency</a:t>
            </a:r>
            <a:endParaRPr kumimoji="1" lang="zh-CN" altLang="en-US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8722" y="1240206"/>
            <a:ext cx="527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800000"/>
                </a:solidFill>
              </a:rPr>
              <a:t>Design for </a:t>
            </a:r>
            <a:r>
              <a:rPr kumimoji="1" lang="en-US" altLang="zh-CN" sz="2800" b="1" dirty="0">
                <a:solidFill>
                  <a:srgbClr val="800000"/>
                </a:solidFill>
              </a:rPr>
              <a:t>E</a:t>
            </a:r>
            <a:r>
              <a:rPr kumimoji="1" lang="en-US" altLang="zh-CN" sz="2800" b="1" dirty="0" smtClean="0">
                <a:solidFill>
                  <a:srgbClr val="800000"/>
                </a:solidFill>
              </a:rPr>
              <a:t>xperimental </a:t>
            </a:r>
            <a:r>
              <a:rPr kumimoji="1" lang="en-US" altLang="zh-CN" sz="2800" b="1" dirty="0">
                <a:solidFill>
                  <a:srgbClr val="800000"/>
                </a:solidFill>
              </a:rPr>
              <a:t>P</a:t>
            </a:r>
            <a:r>
              <a:rPr kumimoji="1" lang="en-US" altLang="zh-CN" sz="2800" b="1" dirty="0" smtClean="0">
                <a:solidFill>
                  <a:srgbClr val="800000"/>
                </a:solidFill>
              </a:rPr>
              <a:t>aradigm</a:t>
            </a:r>
            <a:endParaRPr kumimoji="1" lang="zh-CN" altLang="en-US" sz="2800" b="1" dirty="0">
              <a:solidFill>
                <a:srgbClr val="8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085" y="4273932"/>
            <a:ext cx="413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Timing Protocol</a:t>
            </a:r>
            <a:endParaRPr kumimoji="1"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994322" y="1796043"/>
            <a:ext cx="259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Subtraction Design</a:t>
            </a:r>
            <a:endParaRPr kumimoji="1"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935398" y="2185700"/>
            <a:ext cx="228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Factorial Design</a:t>
            </a:r>
            <a:endParaRPr kumimoji="1"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994322" y="2617748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Parametric Design </a:t>
            </a:r>
            <a:endParaRPr kumimoji="1" lang="zh-CN" altLang="en-US" sz="24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996341" y="3049796"/>
            <a:ext cx="315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Repetition Suppression </a:t>
            </a:r>
            <a:endParaRPr kumimoji="1"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981651" y="3481844"/>
            <a:ext cx="378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Multi-voxel </a:t>
            </a:r>
            <a:r>
              <a:rPr kumimoji="1" lang="en-US" altLang="zh-CN" sz="2400" b="1" dirty="0"/>
              <a:t>P</a:t>
            </a:r>
            <a:r>
              <a:rPr kumimoji="1" lang="en-US" altLang="zh-CN" sz="2400" b="1" dirty="0" smtClean="0"/>
              <a:t>attern Analysis </a:t>
            </a:r>
            <a:endParaRPr kumimoji="1" lang="zh-CN" altLang="en-US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64401" y="5066020"/>
            <a:ext cx="267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Efficiency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25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pPr/>
              <a:t>30</a:t>
            </a:fld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348" y="1628800"/>
            <a:ext cx="7422972" cy="41654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Fourier Transformation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1"/>
            <a:ext cx="151446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mtClean="0"/>
              <a:t>Can regard the neural activity as our original data and the IR as a "filter”</a:t>
            </a:r>
          </a:p>
          <a:p>
            <a:pPr>
              <a:buFont typeface="Arial"/>
              <a:buChar char="•"/>
            </a:pPr>
            <a:endParaRPr lang="en-US" smtClean="0"/>
          </a:p>
          <a:p>
            <a:pPr>
              <a:buFont typeface="Arial"/>
              <a:buChar char="•"/>
            </a:pPr>
            <a:endParaRPr lang="en-US" smtClean="0"/>
          </a:p>
          <a:p>
            <a:pPr>
              <a:buFont typeface="Arial"/>
              <a:buChar char="•"/>
            </a:pPr>
            <a:r>
              <a:rPr lang="en-US" smtClean="0"/>
              <a:t>filter will "pass" low frequencies, but attenuate higher frequencies</a:t>
            </a:r>
          </a:p>
          <a:p>
            <a:pPr>
              <a:buFont typeface="Arial"/>
              <a:buChar char="•"/>
            </a:pPr>
            <a:endParaRPr lang="en-US" smtClean="0"/>
          </a:p>
          <a:p>
            <a:pPr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pPr/>
              <a:t>31</a:t>
            </a:fld>
            <a:endParaRPr kumimoji="1" lang="zh-CN" alt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0" y="2423174"/>
            <a:ext cx="8686799" cy="470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Modulate neural activity in  sinusoidal fashion with a frequency that matches the amplitude spectrum of the IR filter.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 Efficient Design</a:t>
            </a:r>
          </a:p>
        </p:txBody>
      </p:sp>
    </p:spTree>
    <p:extLst>
      <p:ext uri="{BB962C8B-B14F-4D97-AF65-F5344CB8AC3E}">
        <p14:creationId xmlns:p14="http://schemas.microsoft.com/office/powerpoint/2010/main" val="146686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Efficient Design</a:t>
            </a:r>
          </a:p>
        </p:txBody>
      </p:sp>
      <p:pic>
        <p:nvPicPr>
          <p:cNvPr id="9" name="Content Placeholder 8" descr="Imag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86085" y="1380511"/>
            <a:ext cx="6911277" cy="5165939"/>
          </a:xfr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3848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Highpass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fMRI noise has 2 main components: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Low-frequency "1/f" noise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</a:rPr>
              <a:t>Background "white" noise</a:t>
            </a:r>
          </a:p>
          <a:p>
            <a:pPr marL="457200" indent="-457200">
              <a:buFont typeface="+mj-lt"/>
              <a:buAutoNum type="arabicPeriod"/>
            </a:pPr>
            <a:endParaRPr lang="en-US">
              <a:solidFill>
                <a:srgbClr val="000000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Content Placeholder 4" descr="Imag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8632" y="1719263"/>
            <a:ext cx="4715992" cy="4717302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 of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5199"/>
            <a:ext cx="2220516" cy="4401764"/>
          </a:xfrm>
        </p:spPr>
        <p:txBody>
          <a:bodyPr>
            <a:normAutofit fontScale="92500" lnSpcReduction="10000"/>
          </a:bodyPr>
          <a:lstStyle/>
          <a:p>
            <a:r>
              <a:rPr lang="en-US" sz="2300" smtClean="0"/>
              <a:t>"chunk" of low-frequencies removed from the IR filter</a:t>
            </a:r>
          </a:p>
          <a:p>
            <a:endParaRPr lang="en-US" sz="2300" smtClean="0"/>
          </a:p>
          <a:p>
            <a:r>
              <a:rPr lang="en-US" sz="2270" smtClean="0"/>
              <a:t>in this design (1/160s ~ 0.006 Hz) is lower than the highpass cutoff, a large proportion of signal energy is lost</a:t>
            </a:r>
            <a:endParaRPr lang="en-US" sz="2270"/>
          </a:p>
        </p:txBody>
      </p:sp>
      <p:pic>
        <p:nvPicPr>
          <p:cNvPr id="6" name="Content Placeholder 5" descr="Imag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67862" y="1744664"/>
            <a:ext cx="6205817" cy="4351337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9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99381"/>
            <a:ext cx="4038600" cy="4525963"/>
          </a:xfrm>
        </p:spPr>
        <p:txBody>
          <a:bodyPr/>
          <a:lstStyle/>
          <a:p>
            <a:r>
              <a:rPr lang="en-GB" dirty="0" smtClean="0"/>
              <a:t>In randomised, stochastic design: </a:t>
            </a:r>
          </a:p>
          <a:p>
            <a:pPr lvl="1"/>
            <a:r>
              <a:rPr lang="en-GB" dirty="0" smtClean="0"/>
              <a:t>short SOA is optimal for Differential effect</a:t>
            </a:r>
          </a:p>
          <a:p>
            <a:pPr lvl="1"/>
            <a:r>
              <a:rPr lang="en-GB" dirty="0" smtClean="0"/>
              <a:t>Longer SOA is optimal for main/common effect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148" y="1567333"/>
            <a:ext cx="4131300" cy="4525963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12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Timing: Null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1456" y="1340768"/>
            <a:ext cx="4038600" cy="234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‘Buy’ us efficiency</a:t>
            </a:r>
            <a:endParaRPr lang="en-US" sz="3200" dirty="0"/>
          </a:p>
        </p:txBody>
      </p:sp>
      <p:pic>
        <p:nvPicPr>
          <p:cNvPr id="1026" name="Picture 2" descr="http://imaging.mrc-cbu.cam.ac.uk/images/eff_rannu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84" y="1993421"/>
            <a:ext cx="5122912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68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</a:rPr>
              <a:t>Scan for as long as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</a:rPr>
              <a:t>Keep the subject as busy as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</a:rPr>
              <a:t>Do </a:t>
            </a:r>
            <a:r>
              <a:rPr lang="en-US" u="sng">
                <a:solidFill>
                  <a:srgbClr val="000000"/>
                </a:solidFill>
                <a:latin typeface="Calibri"/>
              </a:rPr>
              <a:t>not</a:t>
            </a:r>
            <a:r>
              <a:rPr lang="en-US">
                <a:solidFill>
                  <a:srgbClr val="000000"/>
                </a:solidFill>
                <a:latin typeface="Calibri"/>
              </a:rPr>
              <a:t> contrast trials far apart in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</a:rPr>
              <a:t>Randomise the SOA of trials close together in time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75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0644" y="-27384"/>
            <a:ext cx="63932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fMRI Experiment Design &amp; Efficiency</a:t>
            </a:r>
            <a:endParaRPr kumimoji="1"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79598" y="548680"/>
            <a:ext cx="527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Experimental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aradigm</a:t>
            </a:r>
            <a:endParaRPr kumimoji="1"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64085" y="2708920"/>
            <a:ext cx="413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</a:t>
            </a:r>
            <a:r>
              <a:rPr kumimoji="1" lang="en-US" altLang="zh-CN" sz="2800" b="1" dirty="0"/>
              <a:t>T</a:t>
            </a:r>
            <a:r>
              <a:rPr kumimoji="1" lang="en-US" altLang="zh-CN" sz="2800" b="1" dirty="0" smtClean="0"/>
              <a:t>iming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rotocol</a:t>
            </a:r>
            <a:endParaRPr kumimoji="1" lang="zh-CN" altLang="en-US" sz="28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38</a:t>
            </a:fld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5536" y="4437112"/>
            <a:ext cx="267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Efficiency</a:t>
            </a:r>
            <a:endParaRPr kumimoji="1" lang="zh-CN" altLang="en-US" sz="2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1919835" y="5301208"/>
            <a:ext cx="2724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Fourier Transformation</a:t>
            </a:r>
            <a:endParaRPr kumimoji="1"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921035" y="4989316"/>
            <a:ext cx="20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Signal Processing</a:t>
            </a:r>
            <a:endParaRPr kumimoji="1" lang="zh-CN" altLang="en-US" sz="20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1941405" y="5661248"/>
            <a:ext cx="220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High-pass Filtering</a:t>
            </a:r>
            <a:endParaRPr kumimoji="1" lang="zh-CN" altLang="en-US" sz="20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1960830" y="5991671"/>
            <a:ext cx="96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Timing</a:t>
            </a:r>
            <a:endParaRPr kumimoji="1" lang="zh-CN" altLang="en-US" sz="20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1934978" y="6316200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General  Advice</a:t>
            </a:r>
            <a:endParaRPr kumimoji="1" lang="zh-CN" altLang="en-US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840775" y="3677477"/>
            <a:ext cx="2462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Event-related Design</a:t>
            </a:r>
            <a:endParaRPr kumimoji="1"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841975" y="3283995"/>
            <a:ext cx="159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Block </a:t>
            </a:r>
            <a:r>
              <a:rPr kumimoji="1" lang="en-US" altLang="zh-CN" sz="2000" b="1" dirty="0"/>
              <a:t>D</a:t>
            </a:r>
            <a:r>
              <a:rPr kumimoji="1" lang="en-US" altLang="zh-CN" sz="2000" b="1" dirty="0" smtClean="0"/>
              <a:t>esign</a:t>
            </a:r>
            <a:endParaRPr kumimoji="1"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835696" y="4047455"/>
            <a:ext cx="34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Mixed Design ( block + event )</a:t>
            </a:r>
            <a:endParaRPr kumimoji="1"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1880432" y="1052736"/>
            <a:ext cx="219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Subtraction Design</a:t>
            </a:r>
            <a:endParaRPr kumimoji="1" lang="zh-CN" altLang="en-US" sz="20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1835696" y="1389549"/>
            <a:ext cx="193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 Factorial Design</a:t>
            </a:r>
            <a:endParaRPr kumimoji="1" lang="zh-CN" altLang="en-US" sz="20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1894620" y="1696745"/>
            <a:ext cx="212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Parametric Design </a:t>
            </a:r>
            <a:endParaRPr kumimoji="1" lang="zh-CN" altLang="en-US" sz="20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1896639" y="1984777"/>
            <a:ext cx="2656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Repetition Suppression </a:t>
            </a:r>
            <a:endParaRPr kumimoji="1" lang="zh-CN" altLang="en-US" sz="20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1904757" y="2323911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Multi-voxel </a:t>
            </a:r>
            <a:r>
              <a:rPr kumimoji="1" lang="en-US" altLang="zh-CN" sz="2000" b="1" dirty="0"/>
              <a:t>P</a:t>
            </a:r>
            <a:r>
              <a:rPr kumimoji="1" lang="en-US" altLang="zh-CN" sz="2000" b="1" dirty="0" smtClean="0"/>
              <a:t>attern Analysis 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07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 to Dr Tom Fitzgerald for his guidance on the preparation of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pPr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94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11760" y="120952"/>
            <a:ext cx="4308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fMRI Experiment Design</a:t>
            </a:r>
            <a:endParaRPr kumimoji="1"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8722" y="870101"/>
            <a:ext cx="527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</a:t>
            </a:r>
            <a:r>
              <a:rPr kumimoji="1" lang="en-US" altLang="zh-CN" sz="2800" b="1" dirty="0"/>
              <a:t>E</a:t>
            </a:r>
            <a:r>
              <a:rPr kumimoji="1" lang="en-US" altLang="zh-CN" sz="2800" b="1" dirty="0" smtClean="0"/>
              <a:t>xperimental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aradigm</a:t>
            </a:r>
            <a:endParaRPr kumimoji="1"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75328" y="1557186"/>
            <a:ext cx="259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Subtraction </a:t>
            </a:r>
            <a:r>
              <a:rPr kumimoji="1" lang="en-US" altLang="zh-CN" sz="2400" b="1" dirty="0"/>
              <a:t>D</a:t>
            </a:r>
            <a:r>
              <a:rPr kumimoji="1" lang="en-US" altLang="zh-CN" sz="2400" b="1" dirty="0" smtClean="0"/>
              <a:t>esign</a:t>
            </a:r>
            <a:endParaRPr kumimoji="1"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60208" y="3096398"/>
            <a:ext cx="228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Factorial Design</a:t>
            </a:r>
            <a:endParaRPr kumimoji="1"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837152" y="5496831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Parametric Design </a:t>
            </a:r>
            <a:endParaRPr kumimoji="1" lang="zh-CN" altLang="en-US" sz="24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75753" y="2113313"/>
            <a:ext cx="60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Activity for </a:t>
            </a:r>
            <a:r>
              <a:rPr kumimoji="1" lang="en-US" altLang="zh-CN" i="1" dirty="0" smtClean="0"/>
              <a:t>P </a:t>
            </a:r>
            <a:r>
              <a:rPr kumimoji="1" lang="en-US" altLang="zh-CN" dirty="0" smtClean="0"/>
              <a:t> = Activity for task ( </a:t>
            </a:r>
            <a:r>
              <a:rPr kumimoji="1" lang="en-US" altLang="zh-CN" i="1" dirty="0" smtClean="0"/>
              <a:t>P+P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 ) - </a:t>
            </a:r>
            <a:r>
              <a:rPr kumimoji="1" lang="en-US" altLang="zh-CN" dirty="0" smtClean="0"/>
              <a:t>Activity for task ( </a:t>
            </a:r>
            <a:r>
              <a:rPr kumimoji="1" lang="en-US" altLang="zh-CN" i="1" dirty="0" smtClean="0"/>
              <a:t>P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 )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462367" y="2530533"/>
            <a:ext cx="284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P, P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 : cognitive component</a:t>
            </a:r>
            <a:endParaRPr kumimoji="1"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41833"/>
              </p:ext>
            </p:extLst>
          </p:nvPr>
        </p:nvGraphicFramePr>
        <p:xfrm>
          <a:off x="1782143" y="4208988"/>
          <a:ext cx="2030222" cy="8898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5111"/>
                <a:gridCol w="1015111"/>
              </a:tblGrid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A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 D</a:t>
                      </a:r>
                      <a:endParaRPr lang="zh-CN" altLang="en-US" b="0" dirty="0"/>
                    </a:p>
                  </a:txBody>
                  <a:tcPr/>
                </a:tc>
              </a:tr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Task 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C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296417" y="3558064"/>
            <a:ext cx="10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Factor</a:t>
            </a:r>
            <a:r>
              <a:rPr kumimoji="1" lang="en-US" altLang="zh-CN" dirty="0" smtClean="0"/>
              <a:t> M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744910" y="4481211"/>
            <a:ext cx="1045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Factor</a:t>
            </a:r>
            <a:r>
              <a:rPr kumimoji="1" lang="en-US" altLang="zh-CN" dirty="0" smtClean="0"/>
              <a:t> N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46908" y="3839656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M1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3074879" y="3839656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M2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1372145" y="4253364"/>
            <a:ext cx="45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N1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1372145" y="4714838"/>
            <a:ext cx="45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</a:t>
            </a:r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354648" y="3855145"/>
            <a:ext cx="320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Main effect for M: (C+D) – (A+B)    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4354648" y="4263421"/>
            <a:ext cx="315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Main effect for N: (B+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) – (A+D)   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348632" y="4736497"/>
            <a:ext cx="428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Interaction between M and N:  (C-D) – (B-A) 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727120" y="6171684"/>
            <a:ext cx="146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Activity = </a:t>
            </a:r>
            <a:r>
              <a:rPr kumimoji="1" lang="en-US" altLang="zh-CN" dirty="0" smtClean="0">
                <a:sym typeface="Wingdings"/>
              </a:rPr>
              <a:t>F</a:t>
            </a:r>
            <a:r>
              <a:rPr kumimoji="1" lang="en-US" altLang="zh-CN" dirty="0" smtClean="0"/>
              <a:t>(</a:t>
            </a:r>
            <a:r>
              <a:rPr kumimoji="1" lang="en-US" altLang="zh-CN" dirty="0"/>
              <a:t>X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336191" y="5941664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X, stimulus parameters or model-based variables   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326107" y="632753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</a:t>
            </a:r>
            <a:r>
              <a:rPr kumimoji="1" lang="en-US" altLang="zh-CN" dirty="0" smtClean="0"/>
              <a:t>,  function, either linear, or non-linear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8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3065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12789" cy="4525963"/>
          </a:xfrm>
        </p:spPr>
        <p:txBody>
          <a:bodyPr>
            <a:noAutofit/>
          </a:bodyPr>
          <a:lstStyle/>
          <a:p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imaging.mrc-cbu.cam.ac.uk/imaging/DesignEfficiency</a:t>
            </a:r>
            <a:endParaRPr lang="en-GB" sz="1400" dirty="0" smtClean="0"/>
          </a:p>
          <a:p>
            <a:r>
              <a:rPr lang="en-GB" sz="1400" dirty="0" smtClean="0"/>
              <a:t>Previous </a:t>
            </a:r>
            <a:r>
              <a:rPr lang="en-GB" sz="1400" dirty="0" err="1" smtClean="0"/>
              <a:t>MfD</a:t>
            </a:r>
            <a:r>
              <a:rPr lang="en-GB" sz="1400" dirty="0" smtClean="0"/>
              <a:t> Slides</a:t>
            </a:r>
          </a:p>
          <a:p>
            <a:r>
              <a:rPr lang="en-GB" sz="1400" dirty="0" err="1" smtClean="0"/>
              <a:t>Friston</a:t>
            </a:r>
            <a:r>
              <a:rPr lang="en-GB" sz="1400" dirty="0" smtClean="0"/>
              <a:t>, K. J., C. J. Price, P. Fletcher, C. Moore, R. S. </a:t>
            </a:r>
            <a:r>
              <a:rPr lang="en-GB" sz="1400" dirty="0" err="1" smtClean="0"/>
              <a:t>Frackowiak</a:t>
            </a:r>
            <a:r>
              <a:rPr lang="en-GB" sz="1400" dirty="0" smtClean="0"/>
              <a:t> and R. J. Dolan (1996). "The trouble with cognitive subtraction." </a:t>
            </a:r>
            <a:r>
              <a:rPr lang="en-GB" sz="1400" u="sng" dirty="0" err="1" smtClean="0"/>
              <a:t>Neuroimage</a:t>
            </a:r>
            <a:r>
              <a:rPr lang="en-GB" sz="1400" dirty="0" smtClean="0"/>
              <a:t> </a:t>
            </a:r>
            <a:r>
              <a:rPr lang="en-GB" sz="1400" b="1" dirty="0" smtClean="0"/>
              <a:t>4</a:t>
            </a:r>
            <a:r>
              <a:rPr lang="en-GB" sz="1400" dirty="0" smtClean="0"/>
              <a:t>(2): 97-104.</a:t>
            </a:r>
          </a:p>
          <a:p>
            <a:r>
              <a:rPr lang="en-GB" sz="1400" dirty="0" err="1" smtClean="0"/>
              <a:t>Buchel</a:t>
            </a:r>
            <a:r>
              <a:rPr lang="en-GB" sz="1400" dirty="0" smtClean="0"/>
              <a:t>, C., K. </a:t>
            </a:r>
            <a:r>
              <a:rPr lang="en-GB" sz="1400" dirty="0" err="1" smtClean="0"/>
              <a:t>Bornhovd</a:t>
            </a:r>
            <a:r>
              <a:rPr lang="en-GB" sz="1400" dirty="0" smtClean="0"/>
              <a:t>, M. </a:t>
            </a:r>
            <a:r>
              <a:rPr lang="en-GB" sz="1400" dirty="0" err="1" smtClean="0"/>
              <a:t>Quante</a:t>
            </a:r>
            <a:r>
              <a:rPr lang="en-GB" sz="1400" dirty="0" smtClean="0"/>
              <a:t>, V. </a:t>
            </a:r>
            <a:r>
              <a:rPr lang="en-GB" sz="1400" dirty="0" err="1" smtClean="0"/>
              <a:t>Glauche</a:t>
            </a:r>
            <a:r>
              <a:rPr lang="en-GB" sz="1400" dirty="0" smtClean="0"/>
              <a:t>, B. </a:t>
            </a:r>
            <a:r>
              <a:rPr lang="en-GB" sz="1400" dirty="0" err="1" smtClean="0"/>
              <a:t>Bromm</a:t>
            </a:r>
            <a:r>
              <a:rPr lang="en-GB" sz="1400" dirty="0" smtClean="0"/>
              <a:t> and C. </a:t>
            </a:r>
            <a:r>
              <a:rPr lang="en-GB" sz="1400" dirty="0" err="1" smtClean="0"/>
              <a:t>Weiller</a:t>
            </a:r>
            <a:r>
              <a:rPr lang="en-GB" sz="1400" dirty="0" smtClean="0"/>
              <a:t> (2002). "Dissociable neural responses related to pain intensity, stimulus intensity, and stimulus awareness within the anterior cingulate cortex: a parametric single-trial laser functional magnetic resonance imaging study." </a:t>
            </a:r>
            <a:r>
              <a:rPr lang="en-GB" sz="1400" u="sng" dirty="0" smtClean="0"/>
              <a:t>J </a:t>
            </a:r>
            <a:r>
              <a:rPr lang="en-GB" sz="1400" u="sng" dirty="0" err="1" smtClean="0"/>
              <a:t>Neurosci</a:t>
            </a:r>
            <a:r>
              <a:rPr lang="en-GB" sz="1400" dirty="0" smtClean="0"/>
              <a:t> </a:t>
            </a:r>
            <a:r>
              <a:rPr lang="en-GB" sz="1400" b="1" dirty="0" smtClean="0"/>
              <a:t>22</a:t>
            </a:r>
            <a:r>
              <a:rPr lang="en-GB" sz="1400" dirty="0" smtClean="0"/>
              <a:t>(3): 970-976.</a:t>
            </a:r>
            <a:endParaRPr lang="en-GB" sz="1400" b="1" dirty="0" smtClean="0"/>
          </a:p>
          <a:p>
            <a:r>
              <a:rPr lang="en-GB" sz="1400" dirty="0" err="1" smtClean="0"/>
              <a:t>O'Doherty</a:t>
            </a:r>
            <a:r>
              <a:rPr lang="en-GB" sz="1400" dirty="0" smtClean="0"/>
              <a:t>, J. P., A. Hampton and H. Kim (2007). "Model-based fMRI and its application to reward learning and decision making." </a:t>
            </a:r>
            <a:r>
              <a:rPr lang="es-ES" sz="1400" u="sng" dirty="0" smtClean="0"/>
              <a:t>Ann N Y </a:t>
            </a:r>
            <a:r>
              <a:rPr lang="es-ES" sz="1400" u="sng" dirty="0" err="1" smtClean="0"/>
              <a:t>Acad</a:t>
            </a:r>
            <a:r>
              <a:rPr lang="es-ES" sz="1400" u="sng" dirty="0" smtClean="0"/>
              <a:t> </a:t>
            </a:r>
            <a:r>
              <a:rPr lang="es-ES" sz="1400" u="sng" dirty="0" err="1" smtClean="0"/>
              <a:t>Sci</a:t>
            </a:r>
            <a:r>
              <a:rPr lang="es-ES" sz="1400" dirty="0" smtClean="0"/>
              <a:t> </a:t>
            </a:r>
            <a:r>
              <a:rPr lang="es-ES" sz="1400" b="1" dirty="0" smtClean="0"/>
              <a:t>1104</a:t>
            </a:r>
            <a:r>
              <a:rPr lang="es-ES" sz="1400" dirty="0" smtClean="0"/>
              <a:t>: 35-53.</a:t>
            </a:r>
          </a:p>
          <a:p>
            <a:r>
              <a:rPr lang="en-GB" sz="1400" dirty="0" err="1" smtClean="0"/>
              <a:t>Gläscher</a:t>
            </a:r>
            <a:r>
              <a:rPr lang="en-GB" sz="1400" dirty="0" smtClean="0"/>
              <a:t>, J. P. and J. P. </a:t>
            </a:r>
            <a:r>
              <a:rPr lang="en-GB" sz="1400" dirty="0" err="1" smtClean="0"/>
              <a:t>O'Doherty</a:t>
            </a:r>
            <a:r>
              <a:rPr lang="en-GB" sz="1400" dirty="0" smtClean="0"/>
              <a:t> (2010). "Model‐based approaches to neuroimaging: combining reinforcement learning theory with fMRI data." </a:t>
            </a:r>
            <a:r>
              <a:rPr lang="en-GB" sz="1400" u="sng" dirty="0" smtClean="0"/>
              <a:t>Wiley Interdisciplinary Reviews: Cognitive Science</a:t>
            </a:r>
            <a:r>
              <a:rPr lang="en-GB" sz="1400" dirty="0" smtClean="0"/>
              <a:t> </a:t>
            </a:r>
            <a:r>
              <a:rPr lang="en-GB" sz="1400" b="1" dirty="0" smtClean="0"/>
              <a:t>1</a:t>
            </a:r>
            <a:r>
              <a:rPr lang="en-GB" sz="1400" dirty="0" smtClean="0"/>
              <a:t>(4): 501-510.</a:t>
            </a:r>
          </a:p>
          <a:p>
            <a:r>
              <a:rPr lang="en-GB" sz="1400" dirty="0" smtClean="0"/>
              <a:t>Larsson, J. and A. T. Smith (2012). "fMRI repetition suppression: neuronal adaptation or stimulus expectation?" </a:t>
            </a:r>
            <a:r>
              <a:rPr lang="en-GB" sz="1400" u="sng" dirty="0" err="1" smtClean="0"/>
              <a:t>Cereb</a:t>
            </a:r>
            <a:r>
              <a:rPr lang="en-GB" sz="1400" u="sng" dirty="0" smtClean="0"/>
              <a:t> Cortex</a:t>
            </a:r>
            <a:r>
              <a:rPr lang="en-GB" sz="1400" dirty="0" smtClean="0"/>
              <a:t> </a:t>
            </a:r>
            <a:r>
              <a:rPr lang="en-GB" sz="1400" b="1" dirty="0" smtClean="0"/>
              <a:t>22</a:t>
            </a:r>
            <a:r>
              <a:rPr lang="en-GB" sz="1400" dirty="0" smtClean="0"/>
              <a:t>(3): 567-576.</a:t>
            </a:r>
          </a:p>
          <a:p>
            <a:r>
              <a:rPr lang="en-GB" sz="1400" dirty="0" smtClean="0"/>
              <a:t>Barron, H. C., R. J. Dolan and T. E. Behrens (2013). "Online evaluation of novel choices by simultaneous representation of multiple memories." </a:t>
            </a:r>
            <a:r>
              <a:rPr lang="en-GB" sz="1400" u="sng" dirty="0" smtClean="0"/>
              <a:t>Nat </a:t>
            </a:r>
            <a:r>
              <a:rPr lang="en-GB" sz="1400" u="sng" dirty="0" err="1" smtClean="0"/>
              <a:t>Neurosci</a:t>
            </a:r>
            <a:r>
              <a:rPr lang="en-GB" sz="1400" dirty="0" smtClean="0"/>
              <a:t> </a:t>
            </a:r>
            <a:r>
              <a:rPr lang="en-GB" sz="1400" b="1" dirty="0" smtClean="0"/>
              <a:t>16</a:t>
            </a:r>
            <a:r>
              <a:rPr lang="en-GB" sz="1400" dirty="0" smtClean="0"/>
              <a:t>(10): 1492-1498.</a:t>
            </a:r>
          </a:p>
          <a:p>
            <a:r>
              <a:rPr lang="en-GB" sz="1400" dirty="0" smtClean="0"/>
              <a:t>Petersen</a:t>
            </a:r>
            <a:r>
              <a:rPr lang="en-GB" sz="1400" dirty="0" smtClean="0"/>
              <a:t>, S. E. and J. W. </a:t>
            </a:r>
            <a:r>
              <a:rPr lang="en-GB" sz="1400" dirty="0" err="1" smtClean="0"/>
              <a:t>Dubis</a:t>
            </a:r>
            <a:r>
              <a:rPr lang="en-GB" sz="1400" dirty="0" smtClean="0"/>
              <a:t> (2012). "The mixed block/event-related design." </a:t>
            </a:r>
            <a:r>
              <a:rPr lang="en-GB" sz="1400" u="sng" dirty="0" err="1" smtClean="0"/>
              <a:t>Neuroimage</a:t>
            </a:r>
            <a:r>
              <a:rPr lang="en-GB" sz="1400" dirty="0" smtClean="0"/>
              <a:t> </a:t>
            </a:r>
            <a:r>
              <a:rPr lang="en-GB" sz="1400" b="1" dirty="0" smtClean="0"/>
              <a:t>62</a:t>
            </a:r>
            <a:r>
              <a:rPr lang="en-GB" sz="1400" dirty="0" smtClean="0"/>
              <a:t>(2): 1177-1184.</a:t>
            </a:r>
          </a:p>
          <a:p>
            <a:r>
              <a:rPr lang="en-GB" sz="1400" dirty="0" smtClean="0"/>
              <a:t>Donaldson, D. I. (2004). "Parsing brain activity with fMRI and mixed designs: what kind of a state is neuroimaging in?" </a:t>
            </a:r>
            <a:r>
              <a:rPr lang="en-GB" sz="1400" u="sng" dirty="0" smtClean="0"/>
              <a:t>Trends </a:t>
            </a:r>
            <a:r>
              <a:rPr lang="en-GB" sz="1400" u="sng" dirty="0" err="1" smtClean="0"/>
              <a:t>Neurosci</a:t>
            </a:r>
            <a:r>
              <a:rPr lang="en-GB" sz="1400" dirty="0" smtClean="0"/>
              <a:t> </a:t>
            </a:r>
            <a:r>
              <a:rPr lang="en-GB" sz="1400" b="1" dirty="0" smtClean="0"/>
              <a:t>27</a:t>
            </a:r>
            <a:r>
              <a:rPr lang="en-GB" sz="1400" dirty="0" smtClean="0"/>
              <a:t>(8): 442-444</a:t>
            </a:r>
            <a:r>
              <a:rPr lang="en-GB" sz="1400" dirty="0" smtClean="0"/>
              <a:t>.</a:t>
            </a:r>
          </a:p>
          <a:p>
            <a:r>
              <a:rPr lang="en-GB" sz="1400">
                <a:hlinkClick r:id="rId3"/>
              </a:rPr>
              <a:t>https</a:t>
            </a:r>
            <a:r>
              <a:rPr lang="en-GB" sz="1400">
                <a:hlinkClick r:id="rId3"/>
              </a:rPr>
              <a:t>://</a:t>
            </a:r>
            <a:r>
              <a:rPr lang="en-GB" sz="1400" smtClean="0">
                <a:hlinkClick r:id="rId3"/>
              </a:rPr>
              <a:t>www.coursera.org/course/fmri</a:t>
            </a:r>
            <a:endParaRPr lang="en-GB" sz="1400" dirty="0" smtClean="0"/>
          </a:p>
          <a:p>
            <a:r>
              <a:rPr lang="en-GB" sz="1400" dirty="0"/>
              <a:t>Wager, T. D., L. Y. Atlas, M. A. Lindquist, M. Roy, C. W. Woo and E. </a:t>
            </a:r>
            <a:r>
              <a:rPr lang="en-GB" sz="1400" dirty="0" err="1"/>
              <a:t>Kross</a:t>
            </a:r>
            <a:r>
              <a:rPr lang="en-GB" sz="1400" dirty="0"/>
              <a:t> (2013). "An fMRI-based neurologic signature of physical pain." </a:t>
            </a:r>
            <a:r>
              <a:rPr lang="en-GB" sz="1400" u="sng" dirty="0"/>
              <a:t>N </a:t>
            </a:r>
            <a:r>
              <a:rPr lang="en-GB" sz="1400" u="sng" dirty="0" err="1"/>
              <a:t>Engl</a:t>
            </a:r>
            <a:r>
              <a:rPr lang="en-GB" sz="1400" u="sng" dirty="0"/>
              <a:t> J Med</a:t>
            </a:r>
            <a:r>
              <a:rPr lang="en-GB" sz="1400" dirty="0"/>
              <a:t> </a:t>
            </a:r>
            <a:r>
              <a:rPr lang="en-GB" sz="1400" b="1" dirty="0"/>
              <a:t>368</a:t>
            </a:r>
            <a:r>
              <a:rPr lang="en-GB" sz="1400" dirty="0"/>
              <a:t>(15): 1388-1397.</a:t>
            </a:r>
          </a:p>
          <a:p>
            <a:endParaRPr lang="en-GB" sz="1400" dirty="0" smtClean="0"/>
          </a:p>
          <a:p>
            <a:endParaRPr lang="en-GB" sz="1400" b="1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s-ES" sz="1400" b="1" dirty="0" smtClean="0"/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pPr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53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0726" y="19052"/>
            <a:ext cx="5762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 smtClean="0"/>
              <a:t>Example for Subtraction &amp; Factorial Design</a:t>
            </a:r>
            <a:endParaRPr kumimoji="1" lang="zh-CN" altLang="en-US" sz="2400" b="1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295024" y="588797"/>
            <a:ext cx="5133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 smtClean="0">
                <a:solidFill>
                  <a:schemeClr val="accent5">
                    <a:lumMod val="75000"/>
                  </a:schemeClr>
                </a:solidFill>
              </a:rPr>
              <a:t>Research question: </a:t>
            </a:r>
          </a:p>
          <a:p>
            <a:r>
              <a:rPr kumimoji="1" lang="en-US" altLang="zh-CN" sz="2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en-US" altLang="zh-CN" sz="2000" b="1" i="1" dirty="0" smtClean="0">
                <a:solidFill>
                  <a:schemeClr val="accent5">
                    <a:lumMod val="75000"/>
                  </a:schemeClr>
                </a:solidFill>
              </a:rPr>
              <a:t>	Is the </a:t>
            </a:r>
            <a:r>
              <a:rPr kumimoji="1" lang="en-US" altLang="zh-CN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inferotemporal</a:t>
            </a:r>
            <a:r>
              <a:rPr kumimoji="1" lang="en-US" altLang="zh-CN" sz="2000" b="1" i="1" dirty="0" smtClean="0">
                <a:solidFill>
                  <a:schemeClr val="accent5">
                    <a:lumMod val="75000"/>
                  </a:schemeClr>
                </a:solidFill>
              </a:rPr>
              <a:t> region implicated in</a:t>
            </a:r>
          </a:p>
          <a:p>
            <a:r>
              <a:rPr kumimoji="1" lang="en-US" altLang="zh-CN" sz="2000" b="1" i="1" dirty="0" smtClean="0">
                <a:solidFill>
                  <a:schemeClr val="accent5">
                    <a:lumMod val="75000"/>
                  </a:schemeClr>
                </a:solidFill>
              </a:rPr>
              <a:t> phonological retrieval during object naming?</a:t>
            </a:r>
            <a:endParaRPr kumimoji="1" lang="zh-CN" alt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77654"/>
              </p:ext>
            </p:extLst>
          </p:nvPr>
        </p:nvGraphicFramePr>
        <p:xfrm>
          <a:off x="1856006" y="2135838"/>
          <a:ext cx="2030222" cy="8898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5111"/>
                <a:gridCol w="1015111"/>
              </a:tblGrid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A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/>
                    </a:p>
                  </a:txBody>
                  <a:tcPr/>
                </a:tc>
              </a:tr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Task 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C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45115" y="1712466"/>
            <a:ext cx="86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Say yes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19038" y="1712466"/>
            <a:ext cx="9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Naming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32817" y="2135838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Colored shape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23528" y="2610338"/>
            <a:ext cx="156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Colored object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355976" y="1844824"/>
            <a:ext cx="1713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Visual  analysis (V)</a:t>
            </a:r>
            <a:endParaRPr kumimoji="1"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385508" y="2442374"/>
            <a:ext cx="105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Speech (S)</a:t>
            </a:r>
            <a:endParaRPr kumimoji="1"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378773" y="2728121"/>
            <a:ext cx="2278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Phonological retrieval (P)</a:t>
            </a:r>
            <a:endParaRPr kumimoji="1"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355976" y="2147295"/>
            <a:ext cx="203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Object recognition (O)</a:t>
            </a:r>
            <a:endParaRPr kumimoji="1"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944972" y="188006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A = S + V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935219" y="2293719"/>
            <a:ext cx="182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B = S + V + O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937473" y="2677888"/>
            <a:ext cx="216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C = S + V + O + P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890094" y="984351"/>
            <a:ext cx="219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Subtraction Design</a:t>
            </a:r>
            <a:endParaRPr kumimoji="1" lang="zh-CN" altLang="en-US" sz="20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5133580" y="371703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Area responsible for O: B-A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155105" y="4117174"/>
            <a:ext cx="268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Area responsible for P: C-B</a:t>
            </a:r>
            <a:endParaRPr kumimoji="1"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61" y="3344123"/>
            <a:ext cx="3070907" cy="301222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95936" y="4797152"/>
            <a:ext cx="50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Conclusion: </a:t>
            </a:r>
            <a:r>
              <a:rPr kumimoji="1" lang="en-US" altLang="zh-CN" dirty="0" err="1" smtClean="0"/>
              <a:t>Inferotemporal</a:t>
            </a:r>
            <a:r>
              <a:rPr kumimoji="1" lang="en-US" altLang="zh-CN" dirty="0" smtClean="0"/>
              <a:t> cortex is not responsible</a:t>
            </a:r>
          </a:p>
          <a:p>
            <a:r>
              <a:rPr kumimoji="1" lang="en-US" altLang="zh-CN" dirty="0" smtClean="0"/>
              <a:t>for the phonological retrieval.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995936" y="5661248"/>
            <a:ext cx="480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 assumption of ‘pure insertion’ ! True or not?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637733" y="6487236"/>
            <a:ext cx="1606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</a:t>
            </a:r>
            <a:r>
              <a:rPr kumimoji="1" lang="en-US" altLang="zh-CN" sz="1400" dirty="0" err="1" smtClean="0"/>
              <a:t>Friston</a:t>
            </a:r>
            <a:r>
              <a:rPr kumimoji="1" lang="en-US" altLang="zh-CN" sz="1400" dirty="0" smtClean="0"/>
              <a:t> et al, 1996)</a:t>
            </a:r>
            <a:endParaRPr kumimoji="1"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5890094" y="984351"/>
            <a:ext cx="2194180" cy="400110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06517" y="6021288"/>
            <a:ext cx="5413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 </a:t>
            </a:r>
            <a:r>
              <a:rPr lang="en-US" altLang="zh-CN" i="1" dirty="0" smtClean="0"/>
              <a:t>(object </a:t>
            </a:r>
            <a:r>
              <a:rPr lang="en-US" altLang="zh-CN" i="1" dirty="0"/>
              <a:t>recognition is the same, irrespective of whether</a:t>
            </a:r>
          </a:p>
          <a:p>
            <a:r>
              <a:rPr lang="en-US" altLang="zh-CN" i="1" dirty="0"/>
              <a:t>phonological retrieval is present or </a:t>
            </a:r>
            <a:r>
              <a:rPr lang="en-US" altLang="zh-CN" i="1" dirty="0" smtClean="0"/>
              <a:t>not ? )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4918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506419" y="19052"/>
            <a:ext cx="6695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i="1" dirty="0" smtClean="0"/>
              <a:t>Example for Subtraction &amp; Factorial Design</a:t>
            </a:r>
            <a:endParaRPr kumimoji="1" lang="zh-CN" altLang="en-US" sz="2800" b="1" i="1" dirty="0"/>
          </a:p>
        </p:txBody>
      </p:sp>
      <p:sp>
        <p:nvSpPr>
          <p:cNvPr id="4" name="文本框 3"/>
          <p:cNvSpPr txBox="1"/>
          <p:nvPr/>
        </p:nvSpPr>
        <p:spPr>
          <a:xfrm>
            <a:off x="295024" y="588797"/>
            <a:ext cx="5133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 smtClean="0">
                <a:solidFill>
                  <a:srgbClr val="31859C"/>
                </a:solidFill>
              </a:rPr>
              <a:t>Research question: </a:t>
            </a:r>
          </a:p>
          <a:p>
            <a:r>
              <a:rPr kumimoji="1" lang="en-US" altLang="zh-CN" sz="2000" b="1" i="1" dirty="0">
                <a:solidFill>
                  <a:srgbClr val="31859C"/>
                </a:solidFill>
              </a:rPr>
              <a:t> </a:t>
            </a:r>
            <a:r>
              <a:rPr kumimoji="1" lang="en-US" altLang="zh-CN" sz="2000" b="1" i="1" dirty="0" smtClean="0">
                <a:solidFill>
                  <a:srgbClr val="31859C"/>
                </a:solidFill>
              </a:rPr>
              <a:t>	Is the </a:t>
            </a:r>
            <a:r>
              <a:rPr kumimoji="1" lang="en-US" altLang="zh-CN" sz="2000" b="1" i="1" dirty="0" err="1" smtClean="0">
                <a:solidFill>
                  <a:srgbClr val="31859C"/>
                </a:solidFill>
              </a:rPr>
              <a:t>inferotemporal</a:t>
            </a:r>
            <a:r>
              <a:rPr kumimoji="1" lang="en-US" altLang="zh-CN" sz="2000" b="1" i="1" dirty="0" smtClean="0">
                <a:solidFill>
                  <a:srgbClr val="31859C"/>
                </a:solidFill>
              </a:rPr>
              <a:t> region implicated in</a:t>
            </a:r>
          </a:p>
          <a:p>
            <a:r>
              <a:rPr kumimoji="1" lang="en-US" altLang="zh-CN" sz="2000" b="1" i="1" dirty="0" smtClean="0">
                <a:solidFill>
                  <a:srgbClr val="31859C"/>
                </a:solidFill>
              </a:rPr>
              <a:t> phonological retrieval during object naming?</a:t>
            </a:r>
            <a:endParaRPr kumimoji="1" lang="zh-CN" altLang="en-US" sz="2000" b="1" i="1" dirty="0">
              <a:solidFill>
                <a:srgbClr val="31859C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12924"/>
              </p:ext>
            </p:extLst>
          </p:nvPr>
        </p:nvGraphicFramePr>
        <p:xfrm>
          <a:off x="1856006" y="2135838"/>
          <a:ext cx="2030222" cy="8898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5111"/>
                <a:gridCol w="1015111"/>
              </a:tblGrid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A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Task D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Task 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C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45115" y="1712466"/>
            <a:ext cx="86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Say yes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919038" y="1712466"/>
            <a:ext cx="9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Naming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32817" y="2135838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Colored shape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5024" y="2610338"/>
            <a:ext cx="156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Colored object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365715" y="1844824"/>
            <a:ext cx="1713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Visual  analysis (V)</a:t>
            </a:r>
            <a:endParaRPr kumimoji="1"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355976" y="2442374"/>
            <a:ext cx="105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Speech (S)</a:t>
            </a:r>
            <a:endParaRPr kumimoji="1"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378773" y="2728121"/>
            <a:ext cx="2278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Phonological retrieval (P)</a:t>
            </a:r>
            <a:endParaRPr kumimoji="1"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355976" y="2147295"/>
            <a:ext cx="203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Object recognition (O)</a:t>
            </a:r>
            <a:endParaRPr kumimoji="1"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944972" y="188006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A = S + V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935219" y="2185639"/>
            <a:ext cx="182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B = S + V + O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937473" y="2475238"/>
            <a:ext cx="216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Task C = S + V + O + P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927729" y="277624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Task D = S + V + P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57438" y="984351"/>
            <a:ext cx="171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Factorial Design</a:t>
            </a:r>
            <a:endParaRPr kumimoji="1" lang="zh-CN" altLang="en-US" b="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71" y="3212976"/>
            <a:ext cx="2954792" cy="26388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907" y="3226485"/>
            <a:ext cx="2718051" cy="267449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724128" y="5169966"/>
            <a:ext cx="2840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Main effect for phonological </a:t>
            </a:r>
          </a:p>
          <a:p>
            <a:r>
              <a:rPr kumimoji="1" lang="en-US" altLang="zh-CN" dirty="0" smtClean="0"/>
              <a:t>retrieval:   (C+D) – (A+B) 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  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736362" y="4266004"/>
            <a:ext cx="340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Main effect for object recognition: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736362" y="3212976"/>
            <a:ext cx="294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Interaction between O and P:</a:t>
            </a:r>
          </a:p>
        </p:txBody>
      </p:sp>
      <p:sp>
        <p:nvSpPr>
          <p:cNvPr id="25" name="矩形 24"/>
          <p:cNvSpPr/>
          <p:nvPr/>
        </p:nvSpPr>
        <p:spPr>
          <a:xfrm>
            <a:off x="6664647" y="3621181"/>
            <a:ext cx="14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 (C-D) – (B-A) 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658631" y="4603541"/>
            <a:ext cx="1438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(B+C) – (A+D)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7495732" y="6550223"/>
            <a:ext cx="1606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</a:t>
            </a:r>
            <a:r>
              <a:rPr kumimoji="1" lang="en-US" altLang="zh-CN" sz="1400" dirty="0" err="1" smtClean="0"/>
              <a:t>Friston</a:t>
            </a:r>
            <a:r>
              <a:rPr kumimoji="1" lang="en-US" altLang="zh-CN" sz="1400" dirty="0" smtClean="0"/>
              <a:t> et al, 1996)</a:t>
            </a:r>
            <a:endParaRPr kumimoji="1" lang="zh-CN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5890094" y="984351"/>
            <a:ext cx="2194180" cy="400110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ç</a:t>
            </a:r>
            <a:endParaRPr kumimoji="1"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907704" y="5820237"/>
            <a:ext cx="52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C-D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83568" y="5829529"/>
            <a:ext cx="51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B-A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635896" y="582952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D-A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4833173" y="586798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-B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8750" y="6211669"/>
            <a:ext cx="796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Conclusion: </a:t>
            </a:r>
            <a:r>
              <a:rPr lang="en-US" altLang="zh-CN" dirty="0"/>
              <a:t>the </a:t>
            </a:r>
            <a:r>
              <a:rPr lang="en-US" altLang="zh-CN" dirty="0" err="1"/>
              <a:t>inferotemporal</a:t>
            </a:r>
            <a:r>
              <a:rPr lang="en-US" altLang="zh-CN" dirty="0"/>
              <a:t> </a:t>
            </a:r>
            <a:r>
              <a:rPr lang="en-US" altLang="zh-CN" dirty="0" smtClean="0"/>
              <a:t>region is involved in phonological retrieval,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during object </a:t>
            </a:r>
            <a:r>
              <a:rPr lang="en-US" altLang="zh-CN" dirty="0" smtClean="0"/>
              <a:t>naming, despite 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 itself does not activate this region.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1336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66431" y="908720"/>
            <a:ext cx="700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 smtClean="0"/>
              <a:t>Example for Parametric Design (Stimulus Parameter)</a:t>
            </a:r>
            <a:endParaRPr kumimoji="1" lang="zh-CN" altLang="en-US" sz="2400" b="1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416300"/>
            <a:ext cx="4635500" cy="25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416300"/>
            <a:ext cx="4635500" cy="25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086" y="2131360"/>
            <a:ext cx="3099122" cy="453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132856"/>
            <a:ext cx="1437742" cy="4526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2288073"/>
            <a:ext cx="1483515" cy="15009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3835633"/>
            <a:ext cx="1296144" cy="1465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5323780"/>
            <a:ext cx="1267491" cy="14175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10800000">
            <a:off x="1195319" y="3963788"/>
            <a:ext cx="353943" cy="7684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1100" dirty="0" smtClean="0"/>
              <a:t>BOLD signal</a:t>
            </a:r>
            <a:endParaRPr kumimoji="1" lang="zh-CN" altLang="en-US" sz="1100" dirty="0"/>
          </a:p>
        </p:txBody>
      </p:sp>
      <p:sp>
        <p:nvSpPr>
          <p:cNvPr id="14" name="文本框 13"/>
          <p:cNvSpPr txBox="1"/>
          <p:nvPr/>
        </p:nvSpPr>
        <p:spPr>
          <a:xfrm rot="10800000">
            <a:off x="1193720" y="5373216"/>
            <a:ext cx="353943" cy="7684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1100" dirty="0" smtClean="0"/>
              <a:t>BOLD signal</a:t>
            </a:r>
            <a:endParaRPr kumimoji="1" lang="zh-CN" altLang="en-US" sz="11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586994" y="6577607"/>
            <a:ext cx="1593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</a:t>
            </a:r>
            <a:r>
              <a:rPr kumimoji="1" lang="en-US" altLang="zh-CN" sz="1400" dirty="0" err="1" smtClean="0"/>
              <a:t>Büchel</a:t>
            </a:r>
            <a:r>
              <a:rPr kumimoji="1" lang="en-US" altLang="zh-CN" sz="1400" dirty="0" smtClean="0"/>
              <a:t> et al, 2002)</a:t>
            </a:r>
            <a:endParaRPr kumimoji="1"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426747" y="346652"/>
            <a:ext cx="146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Activity = </a:t>
            </a:r>
            <a:r>
              <a:rPr kumimoji="1" lang="en-US" altLang="zh-CN" dirty="0" smtClean="0">
                <a:sym typeface="Wingdings"/>
              </a:rPr>
              <a:t>F</a:t>
            </a:r>
            <a:r>
              <a:rPr kumimoji="1" lang="en-US" altLang="zh-CN" dirty="0" smtClean="0"/>
              <a:t>(</a:t>
            </a:r>
            <a:r>
              <a:rPr kumimoji="1" lang="en-US" altLang="zh-CN" dirty="0"/>
              <a:t>X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049518" y="116632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X, stimulus parameters or model-based variables   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039434" y="502506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</a:t>
            </a:r>
            <a:r>
              <a:rPr kumimoji="1" lang="en-US" altLang="zh-CN" dirty="0" smtClean="0"/>
              <a:t>,  function, either linear, or non-linear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426746" y="146596"/>
            <a:ext cx="6385613" cy="725241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ç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07504" y="1340768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i="1" dirty="0" smtClean="0">
                <a:solidFill>
                  <a:srgbClr val="31859C"/>
                </a:solidFill>
              </a:rPr>
              <a:t>Research question: How to dissociate the n</a:t>
            </a:r>
            <a:r>
              <a:rPr lang="en-US" altLang="zh-CN" sz="2000" b="1" dirty="0" smtClean="0">
                <a:solidFill>
                  <a:srgbClr val="31859C"/>
                </a:solidFill>
              </a:rPr>
              <a:t>eural </a:t>
            </a:r>
            <a:r>
              <a:rPr lang="en-US" altLang="zh-CN" sz="2000" b="1" dirty="0">
                <a:solidFill>
                  <a:srgbClr val="31859C"/>
                </a:solidFill>
              </a:rPr>
              <a:t>r</a:t>
            </a:r>
            <a:r>
              <a:rPr lang="en-US" altLang="zh-CN" sz="2000" b="1" dirty="0" smtClean="0">
                <a:solidFill>
                  <a:srgbClr val="31859C"/>
                </a:solidFill>
              </a:rPr>
              <a:t>esponses </a:t>
            </a:r>
            <a:r>
              <a:rPr lang="en-US" altLang="zh-CN" sz="2000" b="1" dirty="0">
                <a:solidFill>
                  <a:srgbClr val="31859C"/>
                </a:solidFill>
              </a:rPr>
              <a:t>r</a:t>
            </a:r>
            <a:r>
              <a:rPr lang="en-US" altLang="zh-CN" sz="2000" b="1" dirty="0" smtClean="0">
                <a:solidFill>
                  <a:srgbClr val="31859C"/>
                </a:solidFill>
              </a:rPr>
              <a:t>elated </a:t>
            </a:r>
            <a:r>
              <a:rPr lang="en-US" altLang="zh-CN" sz="2000" b="1" dirty="0">
                <a:solidFill>
                  <a:srgbClr val="31859C"/>
                </a:solidFill>
              </a:rPr>
              <a:t>to </a:t>
            </a:r>
            <a:r>
              <a:rPr lang="en-US" altLang="zh-CN" sz="2000" b="1" dirty="0" smtClean="0">
                <a:solidFill>
                  <a:srgbClr val="31859C"/>
                </a:solidFill>
              </a:rPr>
              <a:t>pain </a:t>
            </a:r>
            <a:r>
              <a:rPr lang="en-US" altLang="zh-CN" sz="2000" b="1" dirty="0">
                <a:solidFill>
                  <a:srgbClr val="31859C"/>
                </a:solidFill>
              </a:rPr>
              <a:t>i</a:t>
            </a:r>
            <a:r>
              <a:rPr lang="en-US" altLang="zh-CN" sz="2000" b="1" dirty="0" smtClean="0">
                <a:solidFill>
                  <a:srgbClr val="31859C"/>
                </a:solidFill>
              </a:rPr>
              <a:t>ntensity</a:t>
            </a:r>
            <a:r>
              <a:rPr lang="en-US" altLang="zh-CN" sz="2000" b="1" dirty="0">
                <a:solidFill>
                  <a:srgbClr val="31859C"/>
                </a:solidFill>
              </a:rPr>
              <a:t>, </a:t>
            </a:r>
            <a:r>
              <a:rPr lang="en-US" altLang="zh-CN" sz="2000" b="1" i="1" dirty="0" smtClean="0">
                <a:solidFill>
                  <a:srgbClr val="31859C"/>
                </a:solidFill>
              </a:rPr>
              <a:t>stimulus</a:t>
            </a:r>
            <a:r>
              <a:rPr lang="en-US" altLang="zh-CN" sz="2000" b="1" i="1" dirty="0">
                <a:solidFill>
                  <a:srgbClr val="31859C"/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31859C"/>
                </a:solidFill>
              </a:rPr>
              <a:t>intensity</a:t>
            </a:r>
            <a:r>
              <a:rPr lang="en-US" altLang="zh-CN" sz="2000" b="1" i="1" dirty="0">
                <a:solidFill>
                  <a:srgbClr val="31859C"/>
                </a:solidFill>
              </a:rPr>
              <a:t>, and </a:t>
            </a:r>
            <a:r>
              <a:rPr lang="en-US" altLang="zh-CN" sz="2000" b="1" i="1" dirty="0" smtClean="0">
                <a:solidFill>
                  <a:srgbClr val="31859C"/>
                </a:solidFill>
              </a:rPr>
              <a:t>stimulus awareness </a:t>
            </a:r>
            <a:r>
              <a:rPr lang="en-US" altLang="zh-CN" sz="2000" b="1" i="1" dirty="0">
                <a:solidFill>
                  <a:srgbClr val="31859C"/>
                </a:solidFill>
              </a:rPr>
              <a:t>within the </a:t>
            </a:r>
            <a:r>
              <a:rPr lang="en-US" altLang="zh-CN" sz="2000" b="1" i="1" dirty="0" smtClean="0">
                <a:solidFill>
                  <a:srgbClr val="31859C"/>
                </a:solidFill>
              </a:rPr>
              <a:t>anterior cingulate</a:t>
            </a:r>
            <a:r>
              <a:rPr lang="en-US" altLang="zh-CN" sz="2000" b="1" i="1" dirty="0">
                <a:solidFill>
                  <a:srgbClr val="31859C"/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31859C"/>
                </a:solidFill>
              </a:rPr>
              <a:t>cortex?</a:t>
            </a:r>
            <a:endParaRPr kumimoji="1" lang="zh-CN" altLang="en-US" sz="2000" b="1" i="1" dirty="0">
              <a:solidFill>
                <a:srgbClr val="31859C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503" y="2636912"/>
            <a:ext cx="10719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/>
              <a:t>s</a:t>
            </a:r>
            <a:r>
              <a:rPr kumimoji="1" lang="en-US" altLang="zh-CN" sz="1600" dirty="0" smtClean="0"/>
              <a:t>timulus</a:t>
            </a:r>
          </a:p>
          <a:p>
            <a:pPr algn="ctr"/>
            <a:r>
              <a:rPr kumimoji="1" lang="en-US" altLang="zh-CN" sz="1600" dirty="0" smtClean="0"/>
              <a:t>awareness</a:t>
            </a:r>
            <a:endParaRPr kumimoji="1" lang="zh-CN" altLang="en-US" sz="1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203641" y="4149080"/>
            <a:ext cx="9114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/>
              <a:t>s</a:t>
            </a:r>
            <a:r>
              <a:rPr kumimoji="1" lang="en-US" altLang="zh-CN" sz="1600" dirty="0" smtClean="0"/>
              <a:t>timulus</a:t>
            </a:r>
          </a:p>
          <a:p>
            <a:pPr algn="ctr"/>
            <a:r>
              <a:rPr kumimoji="1" lang="en-US" altLang="zh-CN" sz="1600" dirty="0" smtClean="0"/>
              <a:t>intensity</a:t>
            </a:r>
            <a:endParaRPr kumimoji="1"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49994" y="5580528"/>
            <a:ext cx="13144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/>
              <a:t>p</a:t>
            </a:r>
            <a:r>
              <a:rPr kumimoji="1" lang="en-US" altLang="zh-CN" sz="1600" dirty="0" smtClean="0"/>
              <a:t>ain intensity</a:t>
            </a:r>
          </a:p>
          <a:p>
            <a:pPr algn="ctr"/>
            <a:endParaRPr kumimoji="1" lang="zh-CN" altLang="en-US" sz="1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-36512" y="2010326"/>
            <a:ext cx="338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 smtClean="0"/>
              <a:t>Stimulus Response Function (SRF)</a:t>
            </a:r>
            <a:endParaRPr kumimoji="1"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940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4088" y="2340"/>
            <a:ext cx="684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 smtClean="0"/>
              <a:t>Example for Parametric Design (Model-based fMRI)</a:t>
            </a:r>
            <a:endParaRPr kumimoji="1" lang="zh-CN" altLang="en-US" sz="2400" b="1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1" y="895893"/>
            <a:ext cx="3307236" cy="5569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484" y="895893"/>
            <a:ext cx="5273871" cy="56029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5334" y="6554355"/>
            <a:ext cx="164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</a:t>
            </a:r>
            <a:r>
              <a:rPr kumimoji="1" lang="en-US" altLang="zh-CN" sz="1400" dirty="0" err="1" smtClean="0"/>
              <a:t>O’Doherty</a:t>
            </a:r>
            <a:r>
              <a:rPr kumimoji="1" lang="en-US" altLang="zh-CN" sz="1400" dirty="0" smtClean="0"/>
              <a:t> JP,2007)</a:t>
            </a:r>
            <a:endParaRPr kumimoji="1"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6551111" y="6585815"/>
            <a:ext cx="267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(</a:t>
            </a:r>
            <a:r>
              <a:rPr kumimoji="1" lang="en-US" altLang="zh-CN" sz="1400" dirty="0" err="1" smtClean="0"/>
              <a:t>Gläscher</a:t>
            </a:r>
            <a:r>
              <a:rPr kumimoji="1" lang="en-US" altLang="zh-CN" sz="1400" dirty="0" smtClean="0"/>
              <a:t> JP &amp; </a:t>
            </a:r>
            <a:r>
              <a:rPr kumimoji="1" lang="en-US" altLang="zh-CN" sz="1400" dirty="0" err="1" smtClean="0"/>
              <a:t>O’Doherty</a:t>
            </a:r>
            <a:r>
              <a:rPr kumimoji="1" lang="en-US" altLang="zh-CN" sz="1400" dirty="0" smtClean="0"/>
              <a:t> JP,2010)</a:t>
            </a:r>
            <a:endParaRPr kumimoji="1"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4539156" y="897771"/>
            <a:ext cx="1584176" cy="190370"/>
          </a:xfrm>
          <a:prstGeom prst="rect">
            <a:avLst/>
          </a:prstGeom>
          <a:noFill/>
          <a:ln>
            <a:solidFill>
              <a:srgbClr val="8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37812" y="2048220"/>
            <a:ext cx="1430456" cy="203197"/>
          </a:xfrm>
          <a:prstGeom prst="rect">
            <a:avLst/>
          </a:prstGeom>
          <a:noFill/>
          <a:ln>
            <a:solidFill>
              <a:srgbClr val="8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21654" y="476672"/>
            <a:ext cx="571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>
                <a:solidFill>
                  <a:srgbClr val="31859C"/>
                </a:solidFill>
              </a:rPr>
              <a:t>Research question: Encoding of prediction error in human brain?</a:t>
            </a:r>
            <a:endParaRPr kumimoji="1" lang="zh-CN" altLang="en-US" sz="1600" b="1" i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55776" y="120952"/>
            <a:ext cx="4308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fMRI Experiment Design</a:t>
            </a:r>
            <a:endParaRPr kumimoji="1"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8722" y="870101"/>
            <a:ext cx="527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Design for Experimental </a:t>
            </a:r>
            <a:r>
              <a:rPr kumimoji="1" lang="en-US" altLang="zh-CN" sz="2800" b="1" dirty="0"/>
              <a:t>P</a:t>
            </a:r>
            <a:r>
              <a:rPr kumimoji="1" lang="en-US" altLang="zh-CN" sz="2800" b="1" dirty="0" smtClean="0"/>
              <a:t>aradigm</a:t>
            </a:r>
            <a:endParaRPr kumimoji="1"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75328" y="1557186"/>
            <a:ext cx="259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Subtraction Design</a:t>
            </a:r>
            <a:endParaRPr kumimoji="1"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60208" y="3096398"/>
            <a:ext cx="228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 Factorial Design</a:t>
            </a:r>
            <a:endParaRPr kumimoji="1"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837152" y="5496831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Parametric Design </a:t>
            </a:r>
            <a:endParaRPr kumimoji="1" lang="zh-CN" altLang="en-US" sz="24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5F-76D7-024B-96BF-38C9A378D3CB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75753" y="2113313"/>
            <a:ext cx="60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Activity for </a:t>
            </a:r>
            <a:r>
              <a:rPr kumimoji="1" lang="en-US" altLang="zh-CN" i="1" dirty="0" smtClean="0"/>
              <a:t>P </a:t>
            </a:r>
            <a:r>
              <a:rPr kumimoji="1" lang="en-US" altLang="zh-CN" dirty="0" smtClean="0"/>
              <a:t> = Activity for task ( </a:t>
            </a:r>
            <a:r>
              <a:rPr kumimoji="1" lang="en-US" altLang="zh-CN" i="1" dirty="0" smtClean="0"/>
              <a:t>P+P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 ) - </a:t>
            </a:r>
            <a:r>
              <a:rPr kumimoji="1" lang="en-US" altLang="zh-CN" dirty="0" smtClean="0"/>
              <a:t>Activity for task ( </a:t>
            </a:r>
            <a:r>
              <a:rPr kumimoji="1" lang="en-US" altLang="zh-CN" i="1" dirty="0" smtClean="0"/>
              <a:t>P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 )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462367" y="2530533"/>
            <a:ext cx="284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P, P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 : cognitive component</a:t>
            </a:r>
            <a:endParaRPr kumimoji="1"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83993"/>
              </p:ext>
            </p:extLst>
          </p:nvPr>
        </p:nvGraphicFramePr>
        <p:xfrm>
          <a:off x="1782143" y="4208988"/>
          <a:ext cx="2030222" cy="8898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5111"/>
                <a:gridCol w="1015111"/>
              </a:tblGrid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A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 D</a:t>
                      </a:r>
                      <a:endParaRPr lang="zh-CN" altLang="en-US" b="0" dirty="0"/>
                    </a:p>
                  </a:txBody>
                  <a:tcPr/>
                </a:tc>
              </a:tr>
              <a:tr h="444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Task 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Task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dirty="0" smtClean="0"/>
                        <a:t>C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296417" y="3558064"/>
            <a:ext cx="10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Factor</a:t>
            </a:r>
            <a:r>
              <a:rPr kumimoji="1" lang="en-US" altLang="zh-CN" dirty="0" smtClean="0"/>
              <a:t> M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744910" y="4481211"/>
            <a:ext cx="1045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Factor</a:t>
            </a:r>
            <a:r>
              <a:rPr kumimoji="1" lang="en-US" altLang="zh-CN" dirty="0" smtClean="0"/>
              <a:t> N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46908" y="3839656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M1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3074879" y="3839656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M2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1372145" y="4253364"/>
            <a:ext cx="45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N1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1372145" y="4714838"/>
            <a:ext cx="45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</a:t>
            </a:r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354648" y="3855145"/>
            <a:ext cx="320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Main effect for M: (C+D) – (A+B)    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4354648" y="4263421"/>
            <a:ext cx="315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Main effect for N: (B+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) – (A+D)   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348632" y="4736497"/>
            <a:ext cx="428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Interaction between M and N:  (C-D) – (B-A) 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727120" y="6171684"/>
            <a:ext cx="146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Activity = </a:t>
            </a:r>
            <a:r>
              <a:rPr kumimoji="1" lang="en-US" altLang="zh-CN" dirty="0" smtClean="0">
                <a:sym typeface="Wingdings"/>
              </a:rPr>
              <a:t>F</a:t>
            </a:r>
            <a:r>
              <a:rPr kumimoji="1" lang="en-US" altLang="zh-CN" dirty="0" smtClean="0"/>
              <a:t>(</a:t>
            </a:r>
            <a:r>
              <a:rPr kumimoji="1" lang="en-US" altLang="zh-CN" dirty="0"/>
              <a:t>X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336191" y="5941664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X, stimulus parameters or model-based variables   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326107" y="632753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</a:t>
            </a:r>
            <a:r>
              <a:rPr kumimoji="1" lang="en-US" altLang="zh-CN" dirty="0" smtClean="0"/>
              <a:t>,  function, either linear, or non-linear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5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800000"/>
          </a:solidFill>
          <a:prstDash val="sysDash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2287</Words>
  <Application>Microsoft Office PowerPoint</Application>
  <PresentationFormat>On-screen Show (4:3)</PresentationFormat>
  <Paragraphs>436</Paragraphs>
  <Slides>40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宋体</vt:lpstr>
      <vt:lpstr>Arial</vt:lpstr>
      <vt:lpstr>Calibri</vt:lpstr>
      <vt:lpstr>Courier New</vt:lpstr>
      <vt:lpstr>Verdana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Efficiency Equation</vt:lpstr>
      <vt:lpstr>PowerPoint Presentation</vt:lpstr>
      <vt:lpstr>PowerPoint Presentation</vt:lpstr>
      <vt:lpstr>Linear Convolution Model- Fixed SOA</vt:lpstr>
      <vt:lpstr>Linear Convolution Model- Stochastic Design</vt:lpstr>
      <vt:lpstr>PowerPoint Presentation</vt:lpstr>
      <vt:lpstr>PowerPoint Presentation</vt:lpstr>
      <vt:lpstr>PowerPoint Presentation</vt:lpstr>
      <vt:lpstr>Most Efficient Design</vt:lpstr>
      <vt:lpstr>Highpass Filtering</vt:lpstr>
      <vt:lpstr>Result of Filtering</vt:lpstr>
      <vt:lpstr>Timing</vt:lpstr>
      <vt:lpstr>Timing: Null Events</vt:lpstr>
      <vt:lpstr>General Advice</vt:lpstr>
      <vt:lpstr>PowerPoint Presentation</vt:lpstr>
      <vt:lpstr>Acknowledgements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Cheng</dc:creator>
  <cp:lastModifiedBy>Cheng Chen</cp:lastModifiedBy>
  <cp:revision>159</cp:revision>
  <dcterms:created xsi:type="dcterms:W3CDTF">2015-01-03T17:20:47Z</dcterms:created>
  <dcterms:modified xsi:type="dcterms:W3CDTF">2015-01-14T16:41:40Z</dcterms:modified>
</cp:coreProperties>
</file>