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79" r:id="rId6"/>
    <p:sldId id="260" r:id="rId7"/>
    <p:sldId id="288" r:id="rId8"/>
    <p:sldId id="272" r:id="rId9"/>
    <p:sldId id="281" r:id="rId10"/>
    <p:sldId id="282" r:id="rId11"/>
    <p:sldId id="287" r:id="rId12"/>
    <p:sldId id="290" r:id="rId13"/>
    <p:sldId id="289" r:id="rId14"/>
    <p:sldId id="283" r:id="rId15"/>
    <p:sldId id="284" r:id="rId16"/>
    <p:sldId id="266" r:id="rId17"/>
    <p:sldId id="269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03" r:id="rId31"/>
    <p:sldId id="304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emf"/><Relationship Id="rId3" Type="http://schemas.openxmlformats.org/officeDocument/2006/relationships/image" Target="../media/image40.emf"/><Relationship Id="rId7" Type="http://schemas.openxmlformats.org/officeDocument/2006/relationships/image" Target="../media/image44.emf"/><Relationship Id="rId12" Type="http://schemas.openxmlformats.org/officeDocument/2006/relationships/image" Target="../media/image49.wmf"/><Relationship Id="rId2" Type="http://schemas.openxmlformats.org/officeDocument/2006/relationships/image" Target="../media/image39.emf"/><Relationship Id="rId1" Type="http://schemas.openxmlformats.org/officeDocument/2006/relationships/image" Target="../media/image38.emf"/><Relationship Id="rId6" Type="http://schemas.openxmlformats.org/officeDocument/2006/relationships/image" Target="../media/image43.emf"/><Relationship Id="rId11" Type="http://schemas.openxmlformats.org/officeDocument/2006/relationships/image" Target="../media/image48.wmf"/><Relationship Id="rId5" Type="http://schemas.openxmlformats.org/officeDocument/2006/relationships/image" Target="../media/image42.emf"/><Relationship Id="rId10" Type="http://schemas.openxmlformats.org/officeDocument/2006/relationships/image" Target="../media/image47.emf"/><Relationship Id="rId4" Type="http://schemas.openxmlformats.org/officeDocument/2006/relationships/image" Target="../media/image41.emf"/><Relationship Id="rId9" Type="http://schemas.openxmlformats.org/officeDocument/2006/relationships/image" Target="../media/image4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2" Type="http://schemas.openxmlformats.org/officeDocument/2006/relationships/image" Target="../media/image51.emf"/><Relationship Id="rId1" Type="http://schemas.openxmlformats.org/officeDocument/2006/relationships/image" Target="../media/image50.emf"/><Relationship Id="rId5" Type="http://schemas.openxmlformats.org/officeDocument/2006/relationships/image" Target="../media/image54.wmf"/><Relationship Id="rId4" Type="http://schemas.openxmlformats.org/officeDocument/2006/relationships/image" Target="../media/image5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e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9101-757F-45A5-BC5E-44F9233991BB}" type="datetimeFigureOut">
              <a:rPr lang="en-GB" smtClean="0"/>
              <a:t>05/12/2014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E7B-6D0D-4BD0-8EBD-0952783A39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94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9101-757F-45A5-BC5E-44F9233991BB}" type="datetimeFigureOut">
              <a:rPr lang="en-GB" smtClean="0"/>
              <a:t>05/12/2014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E7B-6D0D-4BD0-8EBD-0952783A39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323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9101-757F-45A5-BC5E-44F9233991BB}" type="datetimeFigureOut">
              <a:rPr lang="en-GB" smtClean="0"/>
              <a:t>05/12/2014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E7B-6D0D-4BD0-8EBD-0952783A39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30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9101-757F-45A5-BC5E-44F9233991BB}" type="datetimeFigureOut">
              <a:rPr lang="en-GB" smtClean="0"/>
              <a:t>05/12/2014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E7B-6D0D-4BD0-8EBD-0952783A39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48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9101-757F-45A5-BC5E-44F9233991BB}" type="datetimeFigureOut">
              <a:rPr lang="en-GB" smtClean="0"/>
              <a:t>05/12/2014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E7B-6D0D-4BD0-8EBD-0952783A39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643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9101-757F-45A5-BC5E-44F9233991BB}" type="datetimeFigureOut">
              <a:rPr lang="en-GB" smtClean="0"/>
              <a:t>05/12/2014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E7B-6D0D-4BD0-8EBD-0952783A39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65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9101-757F-45A5-BC5E-44F9233991BB}" type="datetimeFigureOut">
              <a:rPr lang="en-GB" smtClean="0"/>
              <a:t>05/12/2014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E7B-6D0D-4BD0-8EBD-0952783A39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408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9101-757F-45A5-BC5E-44F9233991BB}" type="datetimeFigureOut">
              <a:rPr lang="en-GB" smtClean="0"/>
              <a:t>05/12/2014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E7B-6D0D-4BD0-8EBD-0952783A39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591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9101-757F-45A5-BC5E-44F9233991BB}" type="datetimeFigureOut">
              <a:rPr lang="en-GB" smtClean="0"/>
              <a:t>05/12/2014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E7B-6D0D-4BD0-8EBD-0952783A39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1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9101-757F-45A5-BC5E-44F9233991BB}" type="datetimeFigureOut">
              <a:rPr lang="en-GB" smtClean="0"/>
              <a:t>05/12/2014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E7B-6D0D-4BD0-8EBD-0952783A39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333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9101-757F-45A5-BC5E-44F9233991BB}" type="datetimeFigureOut">
              <a:rPr lang="en-GB" smtClean="0"/>
              <a:t>05/12/2014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80E7B-6D0D-4BD0-8EBD-0952783A39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588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E9101-757F-45A5-BC5E-44F9233991BB}" type="datetimeFigureOut">
              <a:rPr lang="en-GB" smtClean="0"/>
              <a:t>05/12/2014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80E7B-6D0D-4BD0-8EBD-0952783A39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89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22.jpe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jpeg"/><Relationship Id="rId10" Type="http://schemas.openxmlformats.org/officeDocument/2006/relationships/image" Target="../media/image29.png"/><Relationship Id="rId4" Type="http://schemas.openxmlformats.org/officeDocument/2006/relationships/image" Target="../media/image23.jpeg"/><Relationship Id="rId9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7" Type="http://schemas.openxmlformats.org/officeDocument/2006/relationships/image" Target="../media/image3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e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45.emf"/><Relationship Id="rId26" Type="http://schemas.openxmlformats.org/officeDocument/2006/relationships/image" Target="../media/image49.wmf"/><Relationship Id="rId3" Type="http://schemas.openxmlformats.org/officeDocument/2006/relationships/oleObject" Target="../embeddings/oleObject2.bin"/><Relationship Id="rId21" Type="http://schemas.openxmlformats.org/officeDocument/2006/relationships/oleObject" Target="../embeddings/oleObject11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42.emf"/><Relationship Id="rId17" Type="http://schemas.openxmlformats.org/officeDocument/2006/relationships/oleObject" Target="../embeddings/oleObject9.bin"/><Relationship Id="rId25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4.emf"/><Relationship Id="rId20" Type="http://schemas.openxmlformats.org/officeDocument/2006/relationships/image" Target="../media/image46.e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39.emf"/><Relationship Id="rId11" Type="http://schemas.openxmlformats.org/officeDocument/2006/relationships/oleObject" Target="../embeddings/oleObject6.bin"/><Relationship Id="rId24" Type="http://schemas.openxmlformats.org/officeDocument/2006/relationships/image" Target="../media/image48.wmf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23" Type="http://schemas.openxmlformats.org/officeDocument/2006/relationships/oleObject" Target="../embeddings/oleObject12.bin"/><Relationship Id="rId10" Type="http://schemas.openxmlformats.org/officeDocument/2006/relationships/image" Target="../media/image41.emf"/><Relationship Id="rId19" Type="http://schemas.openxmlformats.org/officeDocument/2006/relationships/oleObject" Target="../embeddings/oleObject10.bin"/><Relationship Id="rId4" Type="http://schemas.openxmlformats.org/officeDocument/2006/relationships/image" Target="../media/image38.e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43.emf"/><Relationship Id="rId22" Type="http://schemas.openxmlformats.org/officeDocument/2006/relationships/image" Target="../media/image47.e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e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5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6.jpeg"/><Relationship Id="rId11" Type="http://schemas.openxmlformats.org/officeDocument/2006/relationships/oleObject" Target="../embeddings/oleObject17.bin"/><Relationship Id="rId5" Type="http://schemas.openxmlformats.org/officeDocument/2006/relationships/image" Target="../media/image55.jpeg"/><Relationship Id="rId15" Type="http://schemas.openxmlformats.org/officeDocument/2006/relationships/image" Target="../media/image57.jpeg"/><Relationship Id="rId10" Type="http://schemas.openxmlformats.org/officeDocument/2006/relationships/image" Target="../media/image52.emf"/><Relationship Id="rId4" Type="http://schemas.openxmlformats.org/officeDocument/2006/relationships/image" Target="../media/image50.e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54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6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9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61.wmf"/><Relationship Id="rId4" Type="http://schemas.openxmlformats.org/officeDocument/2006/relationships/image" Target="../media/image58.emf"/><Relationship Id="rId9" Type="http://schemas.openxmlformats.org/officeDocument/2006/relationships/oleObject" Target="../embeddings/oleObject2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4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63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ing.mrc-cbu.cam.ac.uk/imaging/DesignEfficiency#Correlation_between_regressors" TargetMode="External"/><Relationship Id="rId2" Type="http://schemas.openxmlformats.org/officeDocument/2006/relationships/hyperlink" Target="http://imaging.mrc-cbu.cam.ac.uk/imaging/SpmMiniCourse?action=AttachFile&amp;do=view&amp;target=SPM-Henson-3-design.pp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level analysis: basis functions and correlated </a:t>
            </a:r>
            <a:r>
              <a:rPr lang="en-US" dirty="0" err="1" smtClean="0"/>
              <a:t>regressors</a:t>
            </a:r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Methods for Dummies 03/12/2014</a:t>
            </a:r>
          </a:p>
          <a:p>
            <a:r>
              <a:rPr lang="en-US" dirty="0" smtClean="0"/>
              <a:t>Steffen Volz</a:t>
            </a:r>
          </a:p>
          <a:p>
            <a:r>
              <a:rPr lang="en-US" dirty="0" smtClean="0"/>
              <a:t>Faith Chiu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365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Temporal basis functions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2152650" y="1825626"/>
            <a:ext cx="3886200" cy="21195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Gamma </a:t>
            </a:r>
            <a:r>
              <a:rPr lang="en-GB" dirty="0" smtClean="0"/>
              <a:t>Functions:</a:t>
            </a:r>
          </a:p>
          <a:p>
            <a:r>
              <a:rPr lang="en-GB" dirty="0"/>
              <a:t>Bounded, asymmetrical (like BOLD)</a:t>
            </a:r>
          </a:p>
          <a:p>
            <a:r>
              <a:rPr lang="en-GB" dirty="0" smtClean="0"/>
              <a:t>Set </a:t>
            </a:r>
            <a:r>
              <a:rPr lang="en-GB" dirty="0"/>
              <a:t>of different lags</a:t>
            </a:r>
          </a:p>
          <a:p>
            <a:r>
              <a:rPr lang="en-GB" dirty="0" smtClean="0"/>
              <a:t>Inference </a:t>
            </a:r>
            <a:r>
              <a:rPr lang="en-GB" dirty="0"/>
              <a:t>via </a:t>
            </a:r>
            <a:r>
              <a:rPr lang="en-GB" dirty="0" smtClean="0"/>
              <a:t>F-test</a:t>
            </a:r>
          </a:p>
        </p:txBody>
      </p:sp>
      <p:pic>
        <p:nvPicPr>
          <p:cNvPr id="8" name="Picture 7" descr="fig7-gamm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4464" y="1781739"/>
            <a:ext cx="2850764" cy="1891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5212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Informed Basis Set </a:t>
            </a:r>
            <a:r>
              <a:rPr lang="en-GB" dirty="0" smtClean="0"/>
              <a:t>(</a:t>
            </a:r>
            <a:r>
              <a:rPr lang="en-GB" dirty="0" err="1"/>
              <a:t>Friston</a:t>
            </a:r>
            <a:r>
              <a:rPr lang="en-GB" dirty="0"/>
              <a:t> et al. 1998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Canonical </a:t>
            </a:r>
            <a:r>
              <a:rPr lang="en-GB" dirty="0">
                <a:solidFill>
                  <a:srgbClr val="FF0000"/>
                </a:solidFill>
              </a:rPr>
              <a:t>HRF: combination of 2 Gamma functions (best guess of BOLD response</a:t>
            </a:r>
            <a:r>
              <a:rPr lang="en-GB" dirty="0" smtClean="0">
                <a:solidFill>
                  <a:srgbClr val="FF0000"/>
                </a:solidFill>
              </a:rPr>
              <a:t>)</a:t>
            </a:r>
          </a:p>
          <a:p>
            <a:endParaRPr lang="en-GB" dirty="0">
              <a:solidFill>
                <a:srgbClr val="92D050"/>
              </a:solidFill>
            </a:endParaRPr>
          </a:p>
          <a:p>
            <a:endParaRPr lang="en-GB" dirty="0"/>
          </a:p>
        </p:txBody>
      </p:sp>
      <p:pic>
        <p:nvPicPr>
          <p:cNvPr id="6" name="Picture 5" descr="can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3" y="1847194"/>
            <a:ext cx="3037285" cy="3839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9520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Informed Basis Set </a:t>
            </a:r>
            <a:r>
              <a:rPr lang="en-GB" dirty="0" smtClean="0"/>
              <a:t>(</a:t>
            </a:r>
            <a:r>
              <a:rPr lang="en-GB" dirty="0" err="1"/>
              <a:t>Friston</a:t>
            </a:r>
            <a:r>
              <a:rPr lang="en-GB" dirty="0"/>
              <a:t> et al. 1998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Canonical </a:t>
            </a:r>
            <a:r>
              <a:rPr lang="en-GB" dirty="0">
                <a:solidFill>
                  <a:srgbClr val="FF0000"/>
                </a:solidFill>
              </a:rPr>
              <a:t>HRF: combination of 2 Gamma functions (best guess of BOLD response</a:t>
            </a:r>
            <a:r>
              <a:rPr lang="en-GB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GB" dirty="0"/>
              <a:t>Variability captured by Taylor </a:t>
            </a:r>
            <a:r>
              <a:rPr lang="en-GB" dirty="0" smtClean="0"/>
              <a:t>expansion:</a:t>
            </a:r>
            <a:endParaRPr lang="en-GB" dirty="0"/>
          </a:p>
          <a:p>
            <a:r>
              <a:rPr lang="en-GB" dirty="0">
                <a:solidFill>
                  <a:schemeClr val="accent5"/>
                </a:solidFill>
              </a:rPr>
              <a:t>Temporal derivative (account for differences in the latency of response)</a:t>
            </a:r>
          </a:p>
          <a:p>
            <a:pPr marL="0" indent="0">
              <a:buNone/>
            </a:pPr>
            <a:endParaRPr lang="en-GB" dirty="0">
              <a:solidFill>
                <a:srgbClr val="92D050"/>
              </a:solidFill>
            </a:endParaRPr>
          </a:p>
          <a:p>
            <a:endParaRPr lang="en-GB" dirty="0"/>
          </a:p>
        </p:txBody>
      </p:sp>
      <p:pic>
        <p:nvPicPr>
          <p:cNvPr id="6" name="Picture 5" descr="can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3" y="1847194"/>
            <a:ext cx="3037285" cy="3839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candev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0" y="1847197"/>
            <a:ext cx="3037284" cy="3839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4670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Informed Basis Set </a:t>
            </a:r>
            <a:r>
              <a:rPr lang="en-GB" dirty="0" smtClean="0"/>
              <a:t>(</a:t>
            </a:r>
            <a:r>
              <a:rPr lang="en-GB" dirty="0" err="1"/>
              <a:t>Friston</a:t>
            </a:r>
            <a:r>
              <a:rPr lang="en-GB" dirty="0"/>
              <a:t> et al. 1998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Canonical </a:t>
            </a:r>
            <a:r>
              <a:rPr lang="en-GB" dirty="0">
                <a:solidFill>
                  <a:srgbClr val="FF0000"/>
                </a:solidFill>
              </a:rPr>
              <a:t>HRF: combination of 2 Gamma functions (best guess of BOLD response</a:t>
            </a:r>
            <a:r>
              <a:rPr lang="en-GB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GB" dirty="0"/>
              <a:t>Variability captured by Taylor </a:t>
            </a:r>
            <a:r>
              <a:rPr lang="en-GB" dirty="0" smtClean="0"/>
              <a:t>expansion:</a:t>
            </a:r>
            <a:endParaRPr lang="en-GB" dirty="0"/>
          </a:p>
          <a:p>
            <a:r>
              <a:rPr lang="en-GB" dirty="0">
                <a:solidFill>
                  <a:schemeClr val="accent5"/>
                </a:solidFill>
              </a:rPr>
              <a:t>Temporal derivative (account for differences in the latency of response)</a:t>
            </a:r>
          </a:p>
          <a:p>
            <a:r>
              <a:rPr lang="en-GB" dirty="0">
                <a:solidFill>
                  <a:srgbClr val="92D050"/>
                </a:solidFill>
              </a:rPr>
              <a:t>Dispersion derivative (account for differences in the duration of response)</a:t>
            </a:r>
          </a:p>
          <a:p>
            <a:endParaRPr lang="en-GB" dirty="0">
              <a:solidFill>
                <a:srgbClr val="92D050"/>
              </a:solidFill>
            </a:endParaRPr>
          </a:p>
          <a:p>
            <a:endParaRPr lang="en-GB" dirty="0"/>
          </a:p>
        </p:txBody>
      </p:sp>
      <p:pic>
        <p:nvPicPr>
          <p:cNvPr id="6" name="Picture 5" descr="can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3" y="1847194"/>
            <a:ext cx="3037285" cy="3839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candev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0" y="1847197"/>
            <a:ext cx="3037284" cy="3839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candevdis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2" y="1849577"/>
            <a:ext cx="3037285" cy="3837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687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Basis functions in SPM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651" y="2151195"/>
            <a:ext cx="3011805" cy="34747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2385" y="1845444"/>
            <a:ext cx="3234690" cy="4086225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3450080" y="3366988"/>
            <a:ext cx="2188723" cy="445040"/>
          </a:xfrm>
          <a:prstGeom prst="straightConnector1">
            <a:avLst/>
          </a:prstGeom>
          <a:ln w="381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383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Basis functions in SPM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651" y="2151195"/>
            <a:ext cx="3011805" cy="34747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0592" y="1845444"/>
            <a:ext cx="3234690" cy="4086225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3450080" y="3366988"/>
            <a:ext cx="2188723" cy="445040"/>
          </a:xfrm>
          <a:prstGeom prst="straightConnector1">
            <a:avLst/>
          </a:prstGeom>
          <a:ln w="381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8244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basis to choose?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152650" y="1927337"/>
            <a:ext cx="7886700" cy="407341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1800" dirty="0" smtClean="0"/>
              <a:t>Example: rapid </a:t>
            </a:r>
            <a:r>
              <a:rPr lang="en-GB" sz="1800" dirty="0"/>
              <a:t>motor response to </a:t>
            </a:r>
            <a:r>
              <a:rPr lang="en-GB" sz="1800" dirty="0" smtClean="0"/>
              <a:t>faces (Henson </a:t>
            </a:r>
            <a:r>
              <a:rPr lang="en-GB" sz="1800" dirty="0"/>
              <a:t>et al, 2001</a:t>
            </a:r>
            <a:r>
              <a:rPr lang="en-GB" sz="1800" dirty="0" smtClean="0"/>
              <a:t>)</a:t>
            </a:r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 smtClean="0"/>
          </a:p>
          <a:p>
            <a:pPr marL="0" indent="0" algn="ctr">
              <a:buNone/>
            </a:pPr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marL="0" indent="0" algn="ctr">
              <a:buNone/>
            </a:pPr>
            <a:endParaRPr lang="en-GB" sz="1500" dirty="0"/>
          </a:p>
          <a:p>
            <a:pPr algn="ctr"/>
            <a:r>
              <a:rPr lang="en-GB" sz="1350" dirty="0"/>
              <a:t>canonical HRF alone insufficient to capture full range of BOLD responses</a:t>
            </a:r>
          </a:p>
          <a:p>
            <a:pPr algn="ctr"/>
            <a:r>
              <a:rPr lang="en-GB" sz="1350" dirty="0"/>
              <a:t>significant additional variability captured by including partial derivatives</a:t>
            </a:r>
          </a:p>
          <a:p>
            <a:pPr algn="ctr"/>
            <a:r>
              <a:rPr lang="en-GB" sz="1350" dirty="0"/>
              <a:t>combination appears sufficient (</a:t>
            </a:r>
            <a:r>
              <a:rPr lang="en-GB" sz="1200" dirty="0"/>
              <a:t>little additional variability captured by FIR set)</a:t>
            </a:r>
            <a:endParaRPr lang="en-GB" sz="1350" dirty="0"/>
          </a:p>
          <a:p>
            <a:pPr algn="ctr"/>
            <a:r>
              <a:rPr lang="en-GB" sz="1350" dirty="0"/>
              <a:t>More complex with protracted processes (</a:t>
            </a:r>
            <a:r>
              <a:rPr lang="en-GB" sz="1350" dirty="0" err="1"/>
              <a:t>eg</a:t>
            </a:r>
            <a:r>
              <a:rPr lang="en-GB" sz="1350" dirty="0"/>
              <a:t>. stimulus-delay-response) could not be captured </a:t>
            </a:r>
          </a:p>
          <a:p>
            <a:pPr marL="0" indent="0" algn="ctr">
              <a:buNone/>
            </a:pPr>
            <a:r>
              <a:rPr lang="en-GB" sz="1350" dirty="0"/>
              <a:t>by canonical set, but benefit from FIR set</a:t>
            </a:r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 bwMode="auto">
          <a:xfrm>
            <a:off x="8110539" y="2330984"/>
            <a:ext cx="1131094" cy="2040731"/>
            <a:chOff x="432" y="912"/>
            <a:chExt cx="1478" cy="2669"/>
          </a:xfrm>
        </p:grpSpPr>
        <p:pic>
          <p:nvPicPr>
            <p:cNvPr id="55" name="Picture 54" descr="FIR-candevdisFcor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912"/>
              <a:ext cx="1478" cy="26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" name="Oval 55"/>
            <p:cNvSpPr>
              <a:spLocks noChangeAspect="1" noChangeArrowheads="1"/>
            </p:cNvSpPr>
            <p:nvPr/>
          </p:nvSpPr>
          <p:spPr bwMode="auto">
            <a:xfrm>
              <a:off x="1735" y="3147"/>
              <a:ext cx="144" cy="144"/>
            </a:xfrm>
            <a:prstGeom prst="ellips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en-GB" sz="1800"/>
            </a:p>
          </p:txBody>
        </p:sp>
        <p:sp>
          <p:nvSpPr>
            <p:cNvPr id="57" name="Oval 56"/>
            <p:cNvSpPr>
              <a:spLocks noChangeAspect="1" noChangeArrowheads="1"/>
            </p:cNvSpPr>
            <p:nvPr/>
          </p:nvSpPr>
          <p:spPr bwMode="auto">
            <a:xfrm>
              <a:off x="1735" y="1563"/>
              <a:ext cx="144" cy="144"/>
            </a:xfrm>
            <a:prstGeom prst="ellips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en-GB" sz="1800"/>
            </a:p>
          </p:txBody>
        </p:sp>
      </p:grp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6396039" y="2330983"/>
            <a:ext cx="1131094" cy="2041922"/>
            <a:chOff x="480" y="864"/>
            <a:chExt cx="1478" cy="2669"/>
          </a:xfrm>
        </p:grpSpPr>
        <p:pic>
          <p:nvPicPr>
            <p:cNvPr id="52" name="Picture 51" descr="Dis-FIRcandevFcor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" y="864"/>
              <a:ext cx="1478" cy="26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3" name="Oval 52"/>
            <p:cNvSpPr>
              <a:spLocks noChangeAspect="1" noChangeArrowheads="1"/>
            </p:cNvSpPr>
            <p:nvPr/>
          </p:nvSpPr>
          <p:spPr bwMode="auto">
            <a:xfrm>
              <a:off x="1248" y="3072"/>
              <a:ext cx="144" cy="144"/>
            </a:xfrm>
            <a:prstGeom prst="ellips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en-GB" sz="1800"/>
            </a:p>
          </p:txBody>
        </p:sp>
        <p:sp>
          <p:nvSpPr>
            <p:cNvPr id="54" name="Oval 53"/>
            <p:cNvSpPr>
              <a:spLocks noChangeAspect="1" noChangeArrowheads="1"/>
            </p:cNvSpPr>
            <p:nvPr/>
          </p:nvSpPr>
          <p:spPr bwMode="auto">
            <a:xfrm>
              <a:off x="1248" y="1632"/>
              <a:ext cx="144" cy="144"/>
            </a:xfrm>
            <a:prstGeom prst="ellips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en-GB" sz="1800"/>
            </a:p>
          </p:txBody>
        </p:sp>
      </p:grpSp>
      <p:grpSp>
        <p:nvGrpSpPr>
          <p:cNvPr id="6" name="Group 5"/>
          <p:cNvGrpSpPr>
            <a:grpSpLocks noChangeAspect="1"/>
          </p:cNvGrpSpPr>
          <p:nvPr/>
        </p:nvGrpSpPr>
        <p:grpSpPr bwMode="auto">
          <a:xfrm>
            <a:off x="4681539" y="2330983"/>
            <a:ext cx="1131094" cy="2041922"/>
            <a:chOff x="665" y="825"/>
            <a:chExt cx="1478" cy="2669"/>
          </a:xfrm>
        </p:grpSpPr>
        <p:pic>
          <p:nvPicPr>
            <p:cNvPr id="49" name="Picture 48" descr="Dev-FIRcandisFcor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5" y="825"/>
              <a:ext cx="1478" cy="26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0" name="Oval 49"/>
            <p:cNvSpPr>
              <a:spLocks noChangeAspect="1" noChangeArrowheads="1"/>
            </p:cNvSpPr>
            <p:nvPr/>
          </p:nvSpPr>
          <p:spPr bwMode="auto">
            <a:xfrm>
              <a:off x="912" y="3072"/>
              <a:ext cx="144" cy="144"/>
            </a:xfrm>
            <a:prstGeom prst="ellips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en-GB" sz="1800"/>
            </a:p>
          </p:txBody>
        </p:sp>
        <p:sp>
          <p:nvSpPr>
            <p:cNvPr id="51" name="Oval 50"/>
            <p:cNvSpPr>
              <a:spLocks noChangeAspect="1" noChangeArrowheads="1"/>
            </p:cNvSpPr>
            <p:nvPr/>
          </p:nvSpPr>
          <p:spPr bwMode="auto">
            <a:xfrm>
              <a:off x="912" y="1584"/>
              <a:ext cx="144" cy="144"/>
            </a:xfrm>
            <a:prstGeom prst="ellips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en-GB" sz="1800"/>
            </a:p>
          </p:txBody>
        </p:sp>
      </p:grp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2967039" y="2330983"/>
            <a:ext cx="1131094" cy="2041922"/>
            <a:chOff x="432" y="912"/>
            <a:chExt cx="1478" cy="2669"/>
          </a:xfrm>
        </p:grpSpPr>
        <p:pic>
          <p:nvPicPr>
            <p:cNvPr id="46" name="Picture 45" descr="Can-FIRdevdisFcor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912"/>
              <a:ext cx="1478" cy="26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7" name="Oval 46"/>
            <p:cNvSpPr>
              <a:spLocks noChangeAspect="1" noChangeArrowheads="1"/>
            </p:cNvSpPr>
            <p:nvPr/>
          </p:nvSpPr>
          <p:spPr bwMode="auto">
            <a:xfrm>
              <a:off x="1051" y="2577"/>
              <a:ext cx="144" cy="144"/>
            </a:xfrm>
            <a:prstGeom prst="ellips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en-GB" sz="1800"/>
            </a:p>
          </p:txBody>
        </p:sp>
        <p:sp>
          <p:nvSpPr>
            <p:cNvPr id="48" name="Oval 47"/>
            <p:cNvSpPr>
              <a:spLocks noChangeAspect="1" noChangeArrowheads="1"/>
            </p:cNvSpPr>
            <p:nvPr/>
          </p:nvSpPr>
          <p:spPr bwMode="auto">
            <a:xfrm>
              <a:off x="1051" y="1059"/>
              <a:ext cx="144" cy="144"/>
            </a:xfrm>
            <a:prstGeom prst="ellips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en-GB" sz="1800"/>
            </a:p>
          </p:txBody>
        </p:sp>
      </p:grp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8339139" y="4388381"/>
            <a:ext cx="7312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GB" altLang="en-US" sz="1800" dirty="0"/>
              <a:t>+ FIR</a:t>
            </a:r>
            <a:endParaRPr lang="en-US" altLang="en-US" sz="1800" dirty="0"/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6338888" y="4388381"/>
            <a:ext cx="13724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GB" altLang="en-US" sz="1800" dirty="0"/>
              <a:t>+ Dispersion</a:t>
            </a:r>
            <a:endParaRPr lang="en-US" altLang="en-US" sz="1800" dirty="0"/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4624389" y="4388381"/>
            <a:ext cx="12496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GB" altLang="en-US" sz="1800" dirty="0"/>
              <a:t>+ Temporal</a:t>
            </a:r>
            <a:endParaRPr lang="en-US" altLang="en-US" sz="1800" dirty="0"/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2967038" y="4388381"/>
            <a:ext cx="11208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GB" altLang="en-US" sz="1800" dirty="0"/>
              <a:t>Canonical</a:t>
            </a:r>
            <a:endParaRPr lang="en-US" altLang="en-US" sz="1800" dirty="0"/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2738440" y="3359681"/>
            <a:ext cx="1565672" cy="1028700"/>
            <a:chOff x="432" y="1776"/>
            <a:chExt cx="1315" cy="864"/>
          </a:xfrm>
        </p:grpSpPr>
        <p:pic>
          <p:nvPicPr>
            <p:cNvPr id="40" name="Picture 39" descr="firbar_-42_-18_54"/>
            <p:cNvPicPr preferRelativeResize="0"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1776"/>
              <a:ext cx="691" cy="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1" name="Group 40"/>
            <p:cNvGrpSpPr>
              <a:grpSpLocks/>
            </p:cNvGrpSpPr>
            <p:nvPr/>
          </p:nvGrpSpPr>
          <p:grpSpPr bwMode="auto">
            <a:xfrm>
              <a:off x="432" y="1776"/>
              <a:ext cx="691" cy="864"/>
              <a:chOff x="2112" y="960"/>
              <a:chExt cx="1440" cy="1344"/>
            </a:xfrm>
          </p:grpSpPr>
          <p:pic>
            <p:nvPicPr>
              <p:cNvPr id="43" name="Picture 42" descr="canbar_-42_-18_54"/>
              <p:cNvPicPr preferRelativeResize="0"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960"/>
                <a:ext cx="1440" cy="13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4" name="Rectangle 43"/>
              <p:cNvSpPr>
                <a:spLocks noChangeArrowheads="1"/>
              </p:cNvSpPr>
              <p:nvPr/>
            </p:nvSpPr>
            <p:spPr bwMode="auto">
              <a:xfrm>
                <a:off x="2343" y="1147"/>
                <a:ext cx="288" cy="37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9pPr>
              </a:lstStyle>
              <a:p>
                <a:endParaRPr lang="en-GB" sz="1800"/>
              </a:p>
            </p:txBody>
          </p:sp>
          <p:sp>
            <p:nvSpPr>
              <p:cNvPr id="45" name="Rectangle 44"/>
              <p:cNvSpPr>
                <a:spLocks noChangeArrowheads="1"/>
              </p:cNvSpPr>
              <p:nvPr/>
            </p:nvSpPr>
            <p:spPr bwMode="auto">
              <a:xfrm>
                <a:off x="2337" y="1808"/>
                <a:ext cx="288" cy="34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9pPr>
              </a:lstStyle>
              <a:p>
                <a:endParaRPr lang="en-GB" sz="1800"/>
              </a:p>
            </p:txBody>
          </p:sp>
        </p:grp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432" y="1776"/>
              <a:ext cx="1314" cy="864"/>
            </a:xfrm>
            <a:prstGeom prst="rect">
              <a:avLst/>
            </a:prstGeom>
            <a:noFill/>
            <a:ln w="19050">
              <a:solidFill>
                <a:srgbClr val="00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en-GB" sz="1800"/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4452940" y="3359681"/>
            <a:ext cx="1565672" cy="1028700"/>
            <a:chOff x="1872" y="1776"/>
            <a:chExt cx="1315" cy="864"/>
          </a:xfrm>
        </p:grpSpPr>
        <p:pic>
          <p:nvPicPr>
            <p:cNvPr id="34" name="Picture 33" descr="firbar_27_-63_-12"/>
            <p:cNvPicPr preferRelativeResize="0">
              <a:picLocks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1776"/>
              <a:ext cx="691" cy="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5" name="Group 34"/>
            <p:cNvGrpSpPr>
              <a:grpSpLocks/>
            </p:cNvGrpSpPr>
            <p:nvPr/>
          </p:nvGrpSpPr>
          <p:grpSpPr bwMode="auto">
            <a:xfrm>
              <a:off x="1872" y="1776"/>
              <a:ext cx="691" cy="864"/>
              <a:chOff x="2106" y="1008"/>
              <a:chExt cx="1440" cy="1342"/>
            </a:xfrm>
          </p:grpSpPr>
          <p:pic>
            <p:nvPicPr>
              <p:cNvPr id="37" name="Picture 36" descr="canbar_27_-63_-12"/>
              <p:cNvPicPr preferRelativeResize="0"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06" y="1008"/>
                <a:ext cx="1440" cy="134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8" name="Rectangle 37"/>
              <p:cNvSpPr>
                <a:spLocks noChangeArrowheads="1"/>
              </p:cNvSpPr>
              <p:nvPr/>
            </p:nvSpPr>
            <p:spPr bwMode="auto">
              <a:xfrm>
                <a:off x="2706" y="1195"/>
                <a:ext cx="288" cy="37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9pPr>
              </a:lstStyle>
              <a:p>
                <a:endParaRPr lang="en-GB" sz="1800"/>
              </a:p>
            </p:txBody>
          </p:sp>
          <p:sp>
            <p:nvSpPr>
              <p:cNvPr id="39" name="Rectangle 38"/>
              <p:cNvSpPr>
                <a:spLocks noChangeArrowheads="1"/>
              </p:cNvSpPr>
              <p:nvPr/>
            </p:nvSpPr>
            <p:spPr bwMode="auto">
              <a:xfrm>
                <a:off x="2706" y="1809"/>
                <a:ext cx="288" cy="39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9pPr>
              </a:lstStyle>
              <a:p>
                <a:endParaRPr lang="en-GB" sz="1800"/>
              </a:p>
            </p:txBody>
          </p:sp>
        </p:grp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1872" y="1776"/>
              <a:ext cx="1314" cy="864"/>
            </a:xfrm>
            <a:prstGeom prst="rect">
              <a:avLst/>
            </a:prstGeom>
            <a:noFill/>
            <a:ln w="19050">
              <a:solidFill>
                <a:srgbClr val="00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en-GB" sz="1800"/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6167440" y="3359681"/>
            <a:ext cx="1565672" cy="1028700"/>
            <a:chOff x="3312" y="1776"/>
            <a:chExt cx="1315" cy="864"/>
          </a:xfrm>
        </p:grpSpPr>
        <p:pic>
          <p:nvPicPr>
            <p:cNvPr id="28" name="Picture 27" descr="firbar_24_-3_-18"/>
            <p:cNvPicPr preferRelativeResize="0">
              <a:picLocks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6" y="1776"/>
              <a:ext cx="691" cy="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9" name="Group 28"/>
            <p:cNvGrpSpPr>
              <a:grpSpLocks/>
            </p:cNvGrpSpPr>
            <p:nvPr/>
          </p:nvGrpSpPr>
          <p:grpSpPr bwMode="auto">
            <a:xfrm>
              <a:off x="3312" y="1776"/>
              <a:ext cx="691" cy="864"/>
              <a:chOff x="3216" y="1776"/>
              <a:chExt cx="691" cy="864"/>
            </a:xfrm>
          </p:grpSpPr>
          <p:pic>
            <p:nvPicPr>
              <p:cNvPr id="31" name="Picture 30" descr="canbar_24_-3_-18"/>
              <p:cNvPicPr preferRelativeResize="0">
                <a:picLocks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16" y="1776"/>
                <a:ext cx="691" cy="8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2" name="Rectangle 31"/>
              <p:cNvSpPr>
                <a:spLocks noChangeArrowheads="1"/>
              </p:cNvSpPr>
              <p:nvPr/>
            </p:nvSpPr>
            <p:spPr bwMode="auto">
              <a:xfrm>
                <a:off x="3678" y="1938"/>
                <a:ext cx="138" cy="9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9pPr>
              </a:lstStyle>
              <a:p>
                <a:endParaRPr lang="en-GB" sz="1800"/>
              </a:p>
            </p:txBody>
          </p:sp>
          <p:sp>
            <p:nvSpPr>
              <p:cNvPr id="33" name="Rectangle 32"/>
              <p:cNvSpPr>
                <a:spLocks noChangeArrowheads="1"/>
              </p:cNvSpPr>
              <p:nvPr/>
            </p:nvSpPr>
            <p:spPr bwMode="auto">
              <a:xfrm>
                <a:off x="3686" y="2346"/>
                <a:ext cx="131" cy="90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9pPr>
              </a:lstStyle>
              <a:p>
                <a:endParaRPr lang="en-GB" sz="1800"/>
              </a:p>
            </p:txBody>
          </p:sp>
        </p:grp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3312" y="1776"/>
              <a:ext cx="1314" cy="864"/>
            </a:xfrm>
            <a:prstGeom prst="rect">
              <a:avLst/>
            </a:prstGeom>
            <a:noFill/>
            <a:ln w="19050">
              <a:solidFill>
                <a:srgbClr val="00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en-GB" sz="1800"/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7881942" y="3359682"/>
            <a:ext cx="1571626" cy="1035844"/>
            <a:chOff x="4752" y="1776"/>
            <a:chExt cx="1320" cy="870"/>
          </a:xfrm>
        </p:grpSpPr>
        <p:pic>
          <p:nvPicPr>
            <p:cNvPr id="18" name="Picture 17" descr="canbar_30_63_-6"/>
            <p:cNvPicPr preferRelativeResize="0">
              <a:picLocks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1776"/>
              <a:ext cx="691" cy="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9" name="Group 18"/>
            <p:cNvGrpSpPr>
              <a:grpSpLocks/>
            </p:cNvGrpSpPr>
            <p:nvPr/>
          </p:nvGrpSpPr>
          <p:grpSpPr bwMode="auto">
            <a:xfrm>
              <a:off x="5376" y="1776"/>
              <a:ext cx="691" cy="864"/>
              <a:chOff x="5376" y="1776"/>
              <a:chExt cx="691" cy="864"/>
            </a:xfrm>
          </p:grpSpPr>
          <p:pic>
            <p:nvPicPr>
              <p:cNvPr id="21" name="Picture 20" descr="firbar_30_63_-6"/>
              <p:cNvPicPr preferRelativeResize="0">
                <a:picLocks noChangeArrowheads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76" y="1776"/>
                <a:ext cx="691" cy="8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2" name="Rectangle 21"/>
              <p:cNvSpPr>
                <a:spLocks noChangeArrowheads="1"/>
              </p:cNvSpPr>
              <p:nvPr/>
            </p:nvSpPr>
            <p:spPr bwMode="auto">
              <a:xfrm>
                <a:off x="5652" y="1996"/>
                <a:ext cx="30" cy="8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FF9999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9pPr>
              </a:lstStyle>
              <a:p>
                <a:endParaRPr lang="en-GB" sz="1800"/>
              </a:p>
            </p:txBody>
          </p:sp>
          <p:sp>
            <p:nvSpPr>
              <p:cNvPr id="23" name="Rectangle 22"/>
              <p:cNvSpPr>
                <a:spLocks noChangeArrowheads="1"/>
              </p:cNvSpPr>
              <p:nvPr/>
            </p:nvSpPr>
            <p:spPr bwMode="auto">
              <a:xfrm>
                <a:off x="5652" y="2401"/>
                <a:ext cx="30" cy="54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FF9999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9pPr>
              </a:lstStyle>
              <a:p>
                <a:endParaRPr lang="en-GB" sz="1800"/>
              </a:p>
            </p:txBody>
          </p:sp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>
                <a:off x="5694" y="1996"/>
                <a:ext cx="30" cy="6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FF9999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9pPr>
              </a:lstStyle>
              <a:p>
                <a:endParaRPr lang="en-GB" sz="1800"/>
              </a:p>
            </p:txBody>
          </p:sp>
          <p:sp>
            <p:nvSpPr>
              <p:cNvPr id="25" name="Rectangle 24"/>
              <p:cNvSpPr>
                <a:spLocks noChangeArrowheads="1"/>
              </p:cNvSpPr>
              <p:nvPr/>
            </p:nvSpPr>
            <p:spPr bwMode="auto">
              <a:xfrm>
                <a:off x="5694" y="2401"/>
                <a:ext cx="30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FF9999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9pPr>
              </a:lstStyle>
              <a:p>
                <a:endParaRPr lang="en-GB" sz="1800"/>
              </a:p>
            </p:txBody>
          </p:sp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>
                <a:off x="5739" y="1996"/>
                <a:ext cx="30" cy="104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FF9999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9pPr>
              </a:lstStyle>
              <a:p>
                <a:endParaRPr lang="en-GB" sz="1800"/>
              </a:p>
            </p:txBody>
          </p:sp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5739" y="2401"/>
                <a:ext cx="30" cy="8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rgbClr val="FF9999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9pPr>
              </a:lstStyle>
              <a:p>
                <a:endParaRPr lang="en-GB" sz="1800"/>
              </a:p>
            </p:txBody>
          </p:sp>
        </p:grp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4758" y="1782"/>
              <a:ext cx="1314" cy="864"/>
            </a:xfrm>
            <a:prstGeom prst="rect">
              <a:avLst/>
            </a:prstGeom>
            <a:noFill/>
            <a:ln w="19050">
              <a:solidFill>
                <a:srgbClr val="00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en-GB" sz="1800"/>
            </a:p>
          </p:txBody>
        </p:sp>
      </p:grpSp>
    </p:spTree>
    <p:extLst>
      <p:ext uri="{BB962C8B-B14F-4D97-AF65-F5344CB8AC3E}">
        <p14:creationId xmlns:p14="http://schemas.microsoft.com/office/powerpoint/2010/main" val="126936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part 1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</a:t>
            </a:r>
            <a:r>
              <a:rPr lang="en-GB" dirty="0" smtClean="0"/>
              <a:t>asis </a:t>
            </a:r>
            <a:r>
              <a:rPr lang="en-GB" dirty="0"/>
              <a:t>functions </a:t>
            </a:r>
            <a:r>
              <a:rPr lang="en-GB" dirty="0" smtClean="0"/>
              <a:t>are used in SPM to </a:t>
            </a:r>
            <a:r>
              <a:rPr lang="en-GB" dirty="0"/>
              <a:t>model the hemodynamic response </a:t>
            </a:r>
            <a:r>
              <a:rPr lang="en-GB" dirty="0" smtClean="0"/>
              <a:t>either using </a:t>
            </a:r>
            <a:r>
              <a:rPr lang="en-GB" dirty="0"/>
              <a:t>a single basis function or a set of functions.</a:t>
            </a:r>
          </a:p>
          <a:p>
            <a:r>
              <a:rPr lang="en-GB" dirty="0"/>
              <a:t>The most common choice is the </a:t>
            </a:r>
            <a:r>
              <a:rPr lang="en-GB" dirty="0" smtClean="0"/>
              <a:t>“Canonical HRF” </a:t>
            </a:r>
            <a:r>
              <a:rPr lang="en-GB" dirty="0"/>
              <a:t>(Default in SPM)</a:t>
            </a:r>
          </a:p>
          <a:p>
            <a:r>
              <a:rPr lang="en-GB" dirty="0" smtClean="0"/>
              <a:t>time </a:t>
            </a:r>
            <a:r>
              <a:rPr lang="en-GB" dirty="0"/>
              <a:t>and dispersion derivatives </a:t>
            </a:r>
            <a:r>
              <a:rPr lang="en-GB" dirty="0" smtClean="0"/>
              <a:t>additionally account </a:t>
            </a:r>
            <a:r>
              <a:rPr lang="en-GB" dirty="0"/>
              <a:t>for variability </a:t>
            </a:r>
            <a:r>
              <a:rPr lang="en-GB" dirty="0" smtClean="0"/>
              <a:t>of </a:t>
            </a:r>
            <a:r>
              <a:rPr lang="en-GB" dirty="0"/>
              <a:t>signal change over voxels</a:t>
            </a:r>
          </a:p>
        </p:txBody>
      </p:sp>
    </p:spTree>
    <p:extLst>
      <p:ext uri="{BB962C8B-B14F-4D97-AF65-F5344CB8AC3E}">
        <p14:creationId xmlns:p14="http://schemas.microsoft.com/office/powerpoint/2010/main" val="1312935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Correlated </a:t>
            </a:r>
            <a:r>
              <a:rPr lang="en-GB" dirty="0" err="1" smtClean="0"/>
              <a:t>Regressors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Faith Chiu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113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&gt;1 </a:t>
            </a:r>
            <a:r>
              <a:rPr lang="en-GB" dirty="0" smtClean="0">
                <a:solidFill>
                  <a:srgbClr val="FF0000"/>
                </a:solidFill>
              </a:rPr>
              <a:t>x</a:t>
            </a:r>
            <a:r>
              <a:rPr lang="en-GB" dirty="0" smtClean="0"/>
              <a:t>-value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886" y="1825625"/>
            <a:ext cx="10515600" cy="4351338"/>
          </a:xfrm>
        </p:spPr>
        <p:txBody>
          <a:bodyPr numCol="2">
            <a:normAutofit/>
          </a:bodyPr>
          <a:lstStyle/>
          <a:p>
            <a:r>
              <a:rPr lang="en-GB" dirty="0" smtClean="0"/>
              <a:t>Linear regression</a:t>
            </a:r>
          </a:p>
          <a:p>
            <a:pPr marL="457200" lvl="1" indent="0">
              <a:buNone/>
            </a:pPr>
            <a:r>
              <a:rPr lang="en-GB" sz="2800" dirty="0" smtClean="0"/>
              <a:t>	</a:t>
            </a:r>
          </a:p>
          <a:p>
            <a:pPr marL="457200" lvl="1" indent="0">
              <a:buNone/>
            </a:pPr>
            <a:r>
              <a:rPr lang="en-GB" sz="2800" dirty="0"/>
              <a:t>	</a:t>
            </a:r>
            <a:r>
              <a:rPr lang="en-GB" sz="2800" dirty="0" smtClean="0"/>
              <a:t>y = </a:t>
            </a:r>
            <a:r>
              <a:rPr lang="en-GB" sz="2800" dirty="0" smtClean="0">
                <a:solidFill>
                  <a:srgbClr val="FF0000"/>
                </a:solidFill>
              </a:rPr>
              <a:t>X</a:t>
            </a:r>
            <a:r>
              <a:rPr lang="en-GB" sz="2800" dirty="0" smtClean="0"/>
              <a:t>.</a:t>
            </a:r>
            <a:r>
              <a:rPr lang="es-ES" sz="2800" dirty="0"/>
              <a:t>b</a:t>
            </a:r>
            <a:r>
              <a:rPr lang="en-GB" sz="2800" dirty="0" smtClean="0"/>
              <a:t> + e</a:t>
            </a:r>
          </a:p>
          <a:p>
            <a:pPr marL="457200" lvl="1" indent="0">
              <a:buNone/>
            </a:pPr>
            <a:endParaRPr lang="en-GB" sz="2800" dirty="0" smtClean="0"/>
          </a:p>
          <a:p>
            <a:pPr lvl="1"/>
            <a:r>
              <a:rPr lang="en-GB" sz="2800" dirty="0" smtClean="0"/>
              <a:t>Only 1 x-variable</a:t>
            </a:r>
          </a:p>
          <a:p>
            <a:pPr lvl="1"/>
            <a:endParaRPr lang="en-GB" sz="2800" dirty="0" smtClean="0"/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Multiple regression</a:t>
            </a:r>
          </a:p>
          <a:p>
            <a:pPr marL="457200" lvl="1" indent="0">
              <a:buNone/>
            </a:pPr>
            <a:endParaRPr lang="es-ES" sz="2800" dirty="0" smtClean="0"/>
          </a:p>
          <a:p>
            <a:pPr marL="457200" lvl="1" indent="0">
              <a:buNone/>
            </a:pPr>
            <a:r>
              <a:rPr lang="es-ES" sz="2800" dirty="0" smtClean="0"/>
              <a:t>Y = β</a:t>
            </a:r>
            <a:r>
              <a:rPr lang="es-ES" sz="2800" baseline="-25000" dirty="0" smtClean="0"/>
              <a:t>1</a:t>
            </a:r>
            <a:r>
              <a:rPr lang="es-ES" sz="2800" dirty="0" smtClean="0">
                <a:solidFill>
                  <a:srgbClr val="FF0000"/>
                </a:solidFill>
              </a:rPr>
              <a:t>X</a:t>
            </a:r>
            <a:r>
              <a:rPr lang="es-ES" sz="2800" baseline="-25000" dirty="0" smtClean="0"/>
              <a:t>1</a:t>
            </a:r>
            <a:r>
              <a:rPr lang="es-ES" sz="2800" dirty="0" smtClean="0"/>
              <a:t> + β</a:t>
            </a:r>
            <a:r>
              <a:rPr lang="es-ES" sz="2800" baseline="-25000" dirty="0" smtClean="0"/>
              <a:t>2</a:t>
            </a:r>
            <a:r>
              <a:rPr lang="es-ES" sz="2800" dirty="0" smtClean="0">
                <a:solidFill>
                  <a:srgbClr val="FF0000"/>
                </a:solidFill>
              </a:rPr>
              <a:t>X</a:t>
            </a:r>
            <a:r>
              <a:rPr lang="es-ES" sz="2800" baseline="-25000" dirty="0" smtClean="0"/>
              <a:t>2</a:t>
            </a:r>
            <a:r>
              <a:rPr lang="es-ES" sz="2800" dirty="0" smtClean="0"/>
              <a:t> + … + β</a:t>
            </a:r>
            <a:r>
              <a:rPr lang="es-ES" sz="2800" baseline="-25000" dirty="0" smtClean="0"/>
              <a:t>L</a:t>
            </a:r>
            <a:r>
              <a:rPr lang="es-ES" sz="2800" dirty="0" smtClean="0">
                <a:solidFill>
                  <a:srgbClr val="FF0000"/>
                </a:solidFill>
              </a:rPr>
              <a:t>X</a:t>
            </a:r>
            <a:r>
              <a:rPr lang="es-ES" sz="2800" baseline="-25000" dirty="0" smtClean="0"/>
              <a:t>L</a:t>
            </a:r>
            <a:r>
              <a:rPr lang="es-ES" sz="2800" dirty="0" smtClean="0"/>
              <a:t> + ε</a:t>
            </a:r>
          </a:p>
          <a:p>
            <a:pPr marL="457200" lvl="1" indent="0">
              <a:buNone/>
            </a:pPr>
            <a:endParaRPr lang="es-ES" sz="2800" dirty="0" smtClean="0"/>
          </a:p>
          <a:p>
            <a:pPr lvl="1"/>
            <a:r>
              <a:rPr lang="es-ES" sz="2800" dirty="0" smtClean="0"/>
              <a:t>&gt;1 x-variable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0322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Part 1: basis functions (Steffen Volz)</a:t>
            </a:r>
          </a:p>
          <a:p>
            <a:r>
              <a:rPr lang="en-US" dirty="0" smtClean="0"/>
              <a:t>Modeling of the BOLD signal</a:t>
            </a:r>
          </a:p>
          <a:p>
            <a:r>
              <a:rPr lang="en-US" dirty="0" smtClean="0"/>
              <a:t>What are basis functions</a:t>
            </a:r>
          </a:p>
          <a:p>
            <a:r>
              <a:rPr lang="en-US" dirty="0" smtClean="0"/>
              <a:t>Which choice of basis functions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Part 2: </a:t>
            </a:r>
            <a:r>
              <a:rPr lang="en-US" dirty="0"/>
              <a:t>c</a:t>
            </a:r>
            <a:r>
              <a:rPr lang="en-US" dirty="0" smtClean="0"/>
              <a:t>orrelated </a:t>
            </a:r>
            <a:r>
              <a:rPr lang="en-US" dirty="0" err="1" smtClean="0"/>
              <a:t>regressors</a:t>
            </a:r>
            <a:r>
              <a:rPr lang="en-US" dirty="0" smtClean="0"/>
              <a:t> (Faith Chiu)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12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</a:t>
            </a:r>
            <a:r>
              <a:rPr lang="en-GB" dirty="0" smtClean="0"/>
              <a:t>ultiple regression</a:t>
            </a:r>
            <a:endParaRPr lang="en-GB" dirty="0"/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7794625" y="4678737"/>
            <a:ext cx="4397375" cy="7016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4000" dirty="0">
                <a:solidFill>
                  <a:schemeClr val="accent2"/>
                </a:solidFill>
                <a:sym typeface="CommonBullets" pitchFamily="34" charset="2"/>
              </a:rPr>
              <a:t>y = b</a:t>
            </a:r>
            <a:r>
              <a:rPr lang="en-GB" sz="4000" baseline="-25000" dirty="0">
                <a:solidFill>
                  <a:schemeClr val="accent2"/>
                </a:solidFill>
                <a:sym typeface="CommonBullets" pitchFamily="34" charset="2"/>
              </a:rPr>
              <a:t>0 </a:t>
            </a:r>
            <a:r>
              <a:rPr lang="en-GB" sz="4000" dirty="0">
                <a:solidFill>
                  <a:schemeClr val="accent2"/>
                </a:solidFill>
                <a:sym typeface="CommonBullets" pitchFamily="34" charset="2"/>
              </a:rPr>
              <a:t>+ b</a:t>
            </a:r>
            <a:r>
              <a:rPr lang="en-GB" sz="4000" baseline="-25000" dirty="0">
                <a:solidFill>
                  <a:schemeClr val="accent2"/>
                </a:solidFill>
                <a:sym typeface="CommonBullets" pitchFamily="34" charset="2"/>
              </a:rPr>
              <a:t>1</a:t>
            </a:r>
            <a:r>
              <a:rPr lang="en-GB" sz="4000" dirty="0">
                <a:solidFill>
                  <a:schemeClr val="accent2"/>
                </a:solidFill>
                <a:sym typeface="CommonBullets" pitchFamily="34" charset="2"/>
              </a:rPr>
              <a:t>.x</a:t>
            </a:r>
            <a:r>
              <a:rPr lang="en-GB" sz="4000" baseline="-25000" dirty="0">
                <a:solidFill>
                  <a:schemeClr val="accent2"/>
                </a:solidFill>
                <a:sym typeface="CommonBullets" pitchFamily="34" charset="2"/>
              </a:rPr>
              <a:t>1</a:t>
            </a:r>
            <a:r>
              <a:rPr lang="en-GB" sz="4000" dirty="0">
                <a:solidFill>
                  <a:schemeClr val="accent2"/>
                </a:solidFill>
                <a:sym typeface="CommonBullets" pitchFamily="34" charset="2"/>
              </a:rPr>
              <a:t> + b</a:t>
            </a:r>
            <a:r>
              <a:rPr lang="en-GB" sz="4000" baseline="-25000" dirty="0">
                <a:solidFill>
                  <a:schemeClr val="accent2"/>
                </a:solidFill>
                <a:sym typeface="CommonBullets" pitchFamily="34" charset="2"/>
              </a:rPr>
              <a:t>2</a:t>
            </a:r>
            <a:r>
              <a:rPr lang="en-GB" sz="4000" dirty="0">
                <a:solidFill>
                  <a:schemeClr val="accent2"/>
                </a:solidFill>
                <a:sym typeface="CommonBullets" pitchFamily="34" charset="2"/>
              </a:rPr>
              <a:t>.x</a:t>
            </a:r>
            <a:r>
              <a:rPr lang="en-GB" sz="4000" baseline="-25000" dirty="0">
                <a:solidFill>
                  <a:schemeClr val="accent2"/>
                </a:solidFill>
                <a:sym typeface="CommonBullets" pitchFamily="34" charset="2"/>
              </a:rPr>
              <a:t>2</a:t>
            </a:r>
          </a:p>
        </p:txBody>
      </p:sp>
      <p:sp>
        <p:nvSpPr>
          <p:cNvPr id="46" name="Text Box 48"/>
          <p:cNvSpPr txBox="1">
            <a:spLocks noChangeArrowheads="1"/>
          </p:cNvSpPr>
          <p:nvPr/>
        </p:nvSpPr>
        <p:spPr bwMode="auto">
          <a:xfrm>
            <a:off x="7769791" y="4476265"/>
            <a:ext cx="46569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4400" dirty="0">
                <a:solidFill>
                  <a:schemeClr val="accent2"/>
                </a:solidFill>
                <a:sym typeface="CommonBullets" pitchFamily="34" charset="2"/>
              </a:rPr>
              <a:t>^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311" y="1510484"/>
            <a:ext cx="7044788" cy="4857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2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are you telling me about this?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812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In the General Linear Model (GLM) of SPM, </a:t>
            </a:r>
          </a:p>
          <a:p>
            <a:r>
              <a:rPr lang="en-GB" dirty="0" smtClean="0"/>
              <a:t>Coefficients (b/</a:t>
            </a:r>
            <a:r>
              <a:rPr lang="el-GR" dirty="0" smtClean="0"/>
              <a:t>β</a:t>
            </a:r>
            <a:r>
              <a:rPr lang="en-GB" dirty="0" smtClean="0"/>
              <a:t>) are </a:t>
            </a:r>
            <a:r>
              <a:rPr lang="en-GB" dirty="0" smtClean="0">
                <a:solidFill>
                  <a:srgbClr val="008000"/>
                </a:solidFill>
              </a:rPr>
              <a:t>parameters</a:t>
            </a:r>
            <a:r>
              <a:rPr lang="en-GB" dirty="0" smtClean="0">
                <a:solidFill>
                  <a:schemeClr val="accent6"/>
                </a:solidFill>
              </a:rPr>
              <a:t> </a:t>
            </a:r>
            <a:r>
              <a:rPr lang="en-GB" dirty="0" smtClean="0"/>
              <a:t>which weight the value of your…</a:t>
            </a:r>
          </a:p>
          <a:p>
            <a:r>
              <a:rPr lang="en-GB" dirty="0" err="1" smtClean="0"/>
              <a:t>Regressors</a:t>
            </a:r>
            <a:r>
              <a:rPr lang="en-GB" dirty="0" smtClean="0"/>
              <a:t> (x</a:t>
            </a:r>
            <a:r>
              <a:rPr lang="en-GB" baseline="-25000" dirty="0" smtClean="0"/>
              <a:t>1</a:t>
            </a:r>
            <a:r>
              <a:rPr lang="en-GB" dirty="0" smtClean="0"/>
              <a:t>, x</a:t>
            </a:r>
            <a:r>
              <a:rPr lang="en-GB" baseline="-25000" dirty="0" smtClean="0"/>
              <a:t>2</a:t>
            </a:r>
            <a:r>
              <a:rPr lang="en-GB" dirty="0" smtClean="0"/>
              <a:t>), the </a:t>
            </a:r>
            <a:r>
              <a:rPr lang="en-GB" dirty="0" smtClean="0">
                <a:solidFill>
                  <a:srgbClr val="FF0000"/>
                </a:solidFill>
              </a:rPr>
              <a:t>design matrix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GLM deals with the </a:t>
            </a:r>
            <a:r>
              <a:rPr lang="en-GB" dirty="0" smtClean="0">
                <a:solidFill>
                  <a:srgbClr val="0000FF"/>
                </a:solidFill>
              </a:rPr>
              <a:t>time series in voxel</a:t>
            </a:r>
            <a:r>
              <a:rPr lang="en-GB" dirty="0" smtClean="0"/>
              <a:t> in a linear combination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902286" y="3686474"/>
            <a:ext cx="807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    </a:t>
            </a:r>
            <a:r>
              <a:rPr lang="en-US" sz="3200" dirty="0"/>
              <a:t>Y</a:t>
            </a:r>
            <a:r>
              <a:rPr lang="en-US" sz="3200" i="1" dirty="0"/>
              <a:t>            </a:t>
            </a:r>
            <a:r>
              <a:rPr lang="en-US" sz="3200" dirty="0"/>
              <a:t>=           X</a:t>
            </a:r>
            <a:r>
              <a:rPr lang="en-US" sz="3200" i="1" dirty="0"/>
              <a:t>         </a:t>
            </a:r>
            <a:r>
              <a:rPr lang="en-US" sz="3200" dirty="0"/>
              <a:t>.        </a:t>
            </a:r>
            <a:r>
              <a:rPr lang="el-GR" sz="3200" dirty="0">
                <a:cs typeface="Arial" charset="0"/>
              </a:rPr>
              <a:t>β</a:t>
            </a:r>
            <a:r>
              <a:rPr lang="en-US" sz="3200" i="1" dirty="0">
                <a:cs typeface="Arial" charset="0"/>
              </a:rPr>
              <a:t>        </a:t>
            </a:r>
            <a:r>
              <a:rPr lang="en-US" sz="3200" dirty="0">
                <a:cs typeface="Arial" charset="0"/>
              </a:rPr>
              <a:t>+          </a:t>
            </a:r>
            <a:r>
              <a:rPr lang="el-GR" sz="3200" dirty="0">
                <a:cs typeface="Arial" charset="0"/>
              </a:rPr>
              <a:t>ε</a:t>
            </a:r>
            <a:endParaRPr lang="en-US" sz="32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676056" y="4563484"/>
            <a:ext cx="19446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b="1" dirty="0">
                <a:solidFill>
                  <a:srgbClr val="0000FF"/>
                </a:solidFill>
              </a:rPr>
              <a:t>Observed </a:t>
            </a:r>
            <a:r>
              <a:rPr lang="en-US" sz="2000" b="1" dirty="0" smtClean="0">
                <a:solidFill>
                  <a:srgbClr val="0000FF"/>
                </a:solidFill>
              </a:rPr>
              <a:t>data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196454" y="4563484"/>
            <a:ext cx="2667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solidFill>
                  <a:srgbClr val="FF0000"/>
                </a:solidFill>
              </a:rPr>
              <a:t>Design </a:t>
            </a:r>
            <a:r>
              <a:rPr lang="en-GB" sz="2000" b="1" dirty="0" smtClean="0">
                <a:solidFill>
                  <a:srgbClr val="FF0000"/>
                </a:solidFill>
              </a:rPr>
              <a:t>matrix</a:t>
            </a:r>
            <a:endParaRPr lang="en-GB" sz="1800" dirty="0">
              <a:solidFill>
                <a:srgbClr val="FF0000"/>
              </a:solidFill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6239001" y="4563488"/>
            <a:ext cx="17827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sz="2000" b="1" dirty="0" smtClean="0">
                <a:solidFill>
                  <a:srgbClr val="008000"/>
                </a:solidFill>
              </a:rPr>
              <a:t>Parameters</a:t>
            </a:r>
            <a:endParaRPr lang="en-GB" sz="1800" dirty="0">
              <a:solidFill>
                <a:srgbClr val="008000"/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8173197" y="4563484"/>
            <a:ext cx="1905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sz="2000" b="1" dirty="0"/>
              <a:t>Error/</a:t>
            </a:r>
            <a:r>
              <a:rPr lang="en-GB" sz="2000" b="1" dirty="0" smtClean="0"/>
              <a:t>residual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48080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&gt;1 </a:t>
            </a:r>
            <a:r>
              <a:rPr lang="en-GB" dirty="0" smtClean="0">
                <a:solidFill>
                  <a:srgbClr val="0000FF"/>
                </a:solidFill>
              </a:rPr>
              <a:t>y</a:t>
            </a:r>
            <a:r>
              <a:rPr lang="en-GB" dirty="0" smtClean="0"/>
              <a:t>-value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72883" y="1825625"/>
            <a:ext cx="10515600" cy="4351338"/>
          </a:xfrm>
        </p:spPr>
        <p:txBody>
          <a:bodyPr numCol="2">
            <a:normAutofit fontScale="92500" lnSpcReduction="10000"/>
          </a:bodyPr>
          <a:lstStyle/>
          <a:p>
            <a:r>
              <a:rPr lang="en-GB" dirty="0" smtClean="0"/>
              <a:t>Linear regression</a:t>
            </a:r>
          </a:p>
          <a:p>
            <a:pPr marL="457200" lvl="1" indent="0">
              <a:buNone/>
            </a:pPr>
            <a:r>
              <a:rPr lang="en-GB" sz="2800" dirty="0" smtClean="0"/>
              <a:t>	</a:t>
            </a:r>
          </a:p>
          <a:p>
            <a:pPr marL="457200" lvl="1" indent="0">
              <a:buNone/>
            </a:pPr>
            <a:r>
              <a:rPr lang="en-GB" sz="2800" dirty="0"/>
              <a:t>	</a:t>
            </a:r>
            <a:r>
              <a:rPr lang="en-GB" sz="2800" dirty="0" smtClean="0">
                <a:solidFill>
                  <a:srgbClr val="0000FF"/>
                </a:solidFill>
              </a:rPr>
              <a:t>y</a:t>
            </a:r>
            <a:r>
              <a:rPr lang="en-GB" sz="2800" dirty="0" smtClean="0"/>
              <a:t> = X.</a:t>
            </a:r>
            <a:r>
              <a:rPr lang="es-ES" sz="2800" dirty="0"/>
              <a:t>b</a:t>
            </a:r>
            <a:r>
              <a:rPr lang="en-GB" sz="2800" dirty="0" smtClean="0"/>
              <a:t> + e</a:t>
            </a:r>
          </a:p>
          <a:p>
            <a:pPr marL="0" indent="0">
              <a:buNone/>
            </a:pPr>
            <a:endParaRPr lang="en-GB" sz="3200" dirty="0"/>
          </a:p>
          <a:p>
            <a:r>
              <a:rPr lang="en-GB" sz="2400" dirty="0" smtClean="0"/>
              <a:t>Single dependent variable y</a:t>
            </a:r>
          </a:p>
          <a:p>
            <a:r>
              <a:rPr lang="en-GB" sz="2400" dirty="0"/>
              <a:t>y</a:t>
            </a:r>
            <a:r>
              <a:rPr lang="en-GB" sz="2400" dirty="0" smtClean="0"/>
              <a:t> = scalar</a:t>
            </a:r>
            <a:endParaRPr lang="en-GB" sz="2400" dirty="0"/>
          </a:p>
          <a:p>
            <a:pPr lvl="1"/>
            <a:endParaRPr lang="en-GB" sz="2800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General linear model (GLM)</a:t>
            </a:r>
          </a:p>
          <a:p>
            <a:pPr marL="457200" lvl="1" indent="0">
              <a:buNone/>
            </a:pPr>
            <a:endParaRPr lang="es-ES" sz="2800" dirty="0" smtClean="0"/>
          </a:p>
          <a:p>
            <a:pPr marL="457200" lvl="1" indent="0">
              <a:buNone/>
            </a:pPr>
            <a:r>
              <a:rPr lang="es-ES" sz="2800" dirty="0" smtClean="0">
                <a:solidFill>
                  <a:srgbClr val="0000FF"/>
                </a:solidFill>
              </a:rPr>
              <a:t>Y</a:t>
            </a:r>
            <a:r>
              <a:rPr lang="es-ES" sz="2800" dirty="0" smtClean="0"/>
              <a:t>    =    X    .    </a:t>
            </a:r>
            <a:r>
              <a:rPr lang="el-GR" sz="2800" dirty="0" smtClean="0"/>
              <a:t>β    +    ε</a:t>
            </a:r>
          </a:p>
          <a:p>
            <a:pPr marL="457200" lvl="1" indent="0">
              <a:buNone/>
            </a:pPr>
            <a:endParaRPr lang="es-ES" sz="2800" dirty="0" smtClean="0"/>
          </a:p>
          <a:p>
            <a:r>
              <a:rPr lang="es-ES" sz="2600" dirty="0" err="1" smtClean="0"/>
              <a:t>Multiple</a:t>
            </a:r>
            <a:r>
              <a:rPr lang="es-ES" sz="2600" dirty="0" smtClean="0"/>
              <a:t> y variables: time series in </a:t>
            </a:r>
            <a:r>
              <a:rPr lang="es-ES" sz="2600" dirty="0" err="1" smtClean="0"/>
              <a:t>voxel</a:t>
            </a:r>
            <a:endParaRPr lang="es-ES" sz="2600" dirty="0" smtClean="0"/>
          </a:p>
          <a:p>
            <a:r>
              <a:rPr lang="es-ES" sz="2600" dirty="0" smtClean="0"/>
              <a:t>Y = vector</a:t>
            </a:r>
            <a:endParaRPr lang="es-ES" sz="2600" dirty="0"/>
          </a:p>
          <a:p>
            <a:pPr marL="457200" lvl="1" indent="0">
              <a:buNone/>
            </a:pPr>
            <a:endParaRPr lang="es-ES" sz="2800" dirty="0" smtClean="0"/>
          </a:p>
          <a:p>
            <a:pPr marL="457200" lvl="1" indent="0">
              <a:buNone/>
            </a:pPr>
            <a:endParaRPr lang="es-ES" sz="2800" dirty="0" smtClean="0"/>
          </a:p>
          <a:p>
            <a:pPr marL="457200" lvl="1" indent="0">
              <a:buNone/>
            </a:pPr>
            <a:endParaRPr lang="es-ES" sz="2800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0678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8149" name="Rectangle 21"/>
          <p:cNvSpPr>
            <a:spLocks noChangeArrowheads="1"/>
          </p:cNvSpPr>
          <p:nvPr/>
        </p:nvSpPr>
        <p:spPr bwMode="auto">
          <a:xfrm>
            <a:off x="5722056" y="3081616"/>
            <a:ext cx="657578" cy="369332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GB">
              <a:latin typeface="+mj-lt"/>
            </a:endParaRPr>
          </a:p>
        </p:txBody>
      </p:sp>
      <p:sp>
        <p:nvSpPr>
          <p:cNvPr id="1968150" name="Line 22"/>
          <p:cNvSpPr>
            <a:spLocks noChangeShapeType="1"/>
          </p:cNvSpPr>
          <p:nvPr/>
        </p:nvSpPr>
        <p:spPr bwMode="auto">
          <a:xfrm>
            <a:off x="3438879" y="5229225"/>
            <a:ext cx="1425222" cy="0"/>
          </a:xfrm>
          <a:prstGeom prst="line">
            <a:avLst/>
          </a:prstGeom>
          <a:noFill/>
          <a:ln w="76200">
            <a:solidFill>
              <a:srgbClr val="5F5F5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107763" dir="189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latin typeface="+mj-lt"/>
            </a:endParaRPr>
          </a:p>
        </p:txBody>
      </p:sp>
      <p:sp>
        <p:nvSpPr>
          <p:cNvPr id="1968151" name="Text Box 23"/>
          <p:cNvSpPr txBox="1">
            <a:spLocks noChangeArrowheads="1"/>
          </p:cNvSpPr>
          <p:nvPr/>
        </p:nvSpPr>
        <p:spPr bwMode="auto">
          <a:xfrm>
            <a:off x="3376647" y="5273676"/>
            <a:ext cx="16385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="" xmlns:a14="http://schemas.microsoft.com/office/drawing/2010/main" w="762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de-DE" sz="2400">
                <a:latin typeface="+mj-lt"/>
              </a:rPr>
              <a:t>BOLD signal</a:t>
            </a:r>
            <a:endParaRPr lang="en-GB" sz="2400">
              <a:latin typeface="+mj-lt"/>
            </a:endParaRPr>
          </a:p>
        </p:txBody>
      </p:sp>
      <p:sp>
        <p:nvSpPr>
          <p:cNvPr id="1968152" name="Line 24"/>
          <p:cNvSpPr>
            <a:spLocks noChangeShapeType="1"/>
          </p:cNvSpPr>
          <p:nvPr/>
        </p:nvSpPr>
        <p:spPr bwMode="auto">
          <a:xfrm flipH="1">
            <a:off x="3104444" y="1487490"/>
            <a:ext cx="0" cy="3444875"/>
          </a:xfrm>
          <a:prstGeom prst="line">
            <a:avLst/>
          </a:prstGeom>
          <a:noFill/>
          <a:ln w="76200">
            <a:solidFill>
              <a:srgbClr val="5F5F5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107763" dir="189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latin typeface="+mj-lt"/>
            </a:endParaRPr>
          </a:p>
        </p:txBody>
      </p:sp>
      <p:sp>
        <p:nvSpPr>
          <p:cNvPr id="1968153" name="Text Box 25"/>
          <p:cNvSpPr txBox="1">
            <a:spLocks noChangeArrowheads="1"/>
          </p:cNvSpPr>
          <p:nvPr/>
        </p:nvSpPr>
        <p:spPr bwMode="auto">
          <a:xfrm rot="5400000">
            <a:off x="2920428" y="3170388"/>
            <a:ext cx="7970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="" xmlns:a14="http://schemas.microsoft.com/office/drawing/2010/main" w="76200">
                <a:solidFill>
                  <a:srgbClr val="99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de-DE" sz="2400" dirty="0">
                <a:latin typeface="+mj-lt"/>
              </a:rPr>
              <a:t>Time</a:t>
            </a:r>
            <a:endParaRPr lang="en-GB" sz="2400" dirty="0">
              <a:latin typeface="+mj-lt"/>
            </a:endParaRPr>
          </a:p>
        </p:txBody>
      </p:sp>
      <p:pic>
        <p:nvPicPr>
          <p:cNvPr id="1968154" name="Picture 26" descr="da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6" t="6667" r="13879" b="14815"/>
          <a:stretch>
            <a:fillRect/>
          </a:stretch>
        </p:blipFill>
        <p:spPr bwMode="auto">
          <a:xfrm>
            <a:off x="3557412" y="1485900"/>
            <a:ext cx="1188156" cy="35321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68155" name="Picture 27" descr="constan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24" t="5556" r="43338" b="12222"/>
          <a:stretch>
            <a:fillRect/>
          </a:stretch>
        </p:blipFill>
        <p:spPr bwMode="auto">
          <a:xfrm>
            <a:off x="7191022" y="1485900"/>
            <a:ext cx="588434" cy="35321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68156" name="Text Box 28"/>
          <p:cNvSpPr txBox="1">
            <a:spLocks noChangeArrowheads="1"/>
          </p:cNvSpPr>
          <p:nvPr/>
        </p:nvSpPr>
        <p:spPr bwMode="auto">
          <a:xfrm>
            <a:off x="4855289" y="2916239"/>
            <a:ext cx="43954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="" xmlns:a14="http://schemas.microsoft.com/office/drawing/2010/main" w="76200">
                <a:solidFill>
                  <a:srgbClr val="99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de-DE" sz="4000">
                <a:latin typeface="+mj-lt"/>
              </a:rPr>
              <a:t>=</a:t>
            </a:r>
            <a:endParaRPr lang="en-GB" sz="4000">
              <a:latin typeface="+mj-lt"/>
            </a:endParaRPr>
          </a:p>
        </p:txBody>
      </p:sp>
      <p:sp>
        <p:nvSpPr>
          <p:cNvPr id="1968157" name="Text Box 29"/>
          <p:cNvSpPr txBox="1">
            <a:spLocks noChangeArrowheads="1"/>
          </p:cNvSpPr>
          <p:nvPr/>
        </p:nvSpPr>
        <p:spPr bwMode="auto">
          <a:xfrm>
            <a:off x="5092233" y="3001965"/>
            <a:ext cx="6655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="" xmlns:a14="http://schemas.microsoft.com/office/drawing/2010/main" w="76200">
                <a:solidFill>
                  <a:srgbClr val="99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de-DE" sz="3200" dirty="0">
                <a:latin typeface="+mj-lt"/>
                <a:sym typeface="Symbol" pitchFamily="18" charset="2"/>
              </a:rPr>
              <a:t></a:t>
            </a:r>
            <a:r>
              <a:rPr lang="de-DE" sz="3200" baseline="-25000" dirty="0">
                <a:latin typeface="+mj-lt"/>
              </a:rPr>
              <a:t>1</a:t>
            </a:r>
            <a:endParaRPr lang="en-GB" sz="3200" baseline="-25000" dirty="0">
              <a:latin typeface="+mj-lt"/>
            </a:endParaRPr>
          </a:p>
        </p:txBody>
      </p:sp>
      <p:sp>
        <p:nvSpPr>
          <p:cNvPr id="1968158" name="Text Box 30"/>
          <p:cNvSpPr txBox="1">
            <a:spLocks noChangeArrowheads="1"/>
          </p:cNvSpPr>
          <p:nvPr/>
        </p:nvSpPr>
        <p:spPr bwMode="auto">
          <a:xfrm>
            <a:off x="6668942" y="3001965"/>
            <a:ext cx="5629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="" xmlns:a14="http://schemas.microsoft.com/office/drawing/2010/main" w="76200">
                <a:solidFill>
                  <a:srgbClr val="99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de-DE" sz="3200">
                <a:latin typeface="+mj-lt"/>
                <a:sym typeface="Symbol" pitchFamily="18" charset="2"/>
              </a:rPr>
              <a:t></a:t>
            </a:r>
            <a:r>
              <a:rPr lang="de-DE" sz="3200" baseline="-25000">
                <a:latin typeface="+mj-lt"/>
              </a:rPr>
              <a:t>2</a:t>
            </a:r>
            <a:endParaRPr lang="en-GB" sz="3200" baseline="-25000">
              <a:latin typeface="+mj-lt"/>
            </a:endParaRPr>
          </a:p>
        </p:txBody>
      </p:sp>
      <p:sp>
        <p:nvSpPr>
          <p:cNvPr id="1968159" name="Text Box 31"/>
          <p:cNvSpPr txBox="1">
            <a:spLocks noChangeArrowheads="1"/>
          </p:cNvSpPr>
          <p:nvPr/>
        </p:nvSpPr>
        <p:spPr bwMode="auto">
          <a:xfrm>
            <a:off x="6373645" y="2916239"/>
            <a:ext cx="43954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="" xmlns:a14="http://schemas.microsoft.com/office/drawing/2010/main" w="76200">
                <a:solidFill>
                  <a:srgbClr val="99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de-DE" sz="4000">
                <a:latin typeface="+mj-lt"/>
              </a:rPr>
              <a:t>+</a:t>
            </a:r>
            <a:endParaRPr lang="en-GB" sz="4000">
              <a:latin typeface="+mj-lt"/>
            </a:endParaRPr>
          </a:p>
        </p:txBody>
      </p:sp>
      <p:sp>
        <p:nvSpPr>
          <p:cNvPr id="1968160" name="Text Box 32"/>
          <p:cNvSpPr txBox="1">
            <a:spLocks noChangeArrowheads="1"/>
          </p:cNvSpPr>
          <p:nvPr/>
        </p:nvSpPr>
        <p:spPr bwMode="auto">
          <a:xfrm>
            <a:off x="7770645" y="2960689"/>
            <a:ext cx="43954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="" xmlns:a14="http://schemas.microsoft.com/office/drawing/2010/main" w="76200">
                <a:solidFill>
                  <a:srgbClr val="99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de-DE" sz="4000">
                <a:latin typeface="+mj-lt"/>
              </a:rPr>
              <a:t>+</a:t>
            </a:r>
            <a:endParaRPr lang="en-GB" sz="4000">
              <a:latin typeface="+mj-lt"/>
            </a:endParaRPr>
          </a:p>
        </p:txBody>
      </p:sp>
      <p:sp>
        <p:nvSpPr>
          <p:cNvPr id="1968161" name="Rectangle 33"/>
          <p:cNvSpPr>
            <a:spLocks noChangeArrowheads="1"/>
          </p:cNvSpPr>
          <p:nvPr/>
        </p:nvSpPr>
        <p:spPr bwMode="auto">
          <a:xfrm>
            <a:off x="8199969" y="1487490"/>
            <a:ext cx="588433" cy="3532187"/>
          </a:xfrm>
          <a:prstGeom prst="rect">
            <a:avLst/>
          </a:prstGeom>
          <a:solidFill>
            <a:srgbClr val="B2B2B2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eaLnBrk="0" hangingPunct="0"/>
            <a:r>
              <a:rPr lang="de-DE" sz="3200">
                <a:latin typeface="+mj-lt"/>
              </a:rPr>
              <a:t>error</a:t>
            </a:r>
            <a:endParaRPr lang="en-GB" sz="3200">
              <a:latin typeface="+mj-lt"/>
            </a:endParaRPr>
          </a:p>
        </p:txBody>
      </p:sp>
      <p:sp>
        <p:nvSpPr>
          <p:cNvPr id="1968162" name="Text Box 34"/>
          <p:cNvSpPr txBox="1">
            <a:spLocks noChangeArrowheads="1"/>
          </p:cNvSpPr>
          <p:nvPr/>
        </p:nvSpPr>
        <p:spPr bwMode="auto">
          <a:xfrm>
            <a:off x="5726820" y="5043490"/>
            <a:ext cx="4956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="" xmlns:a14="http://schemas.microsoft.com/office/drawing/2010/main" w="76200">
                <a:solidFill>
                  <a:srgbClr val="99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de-DE" sz="3200">
                <a:latin typeface="+mj-lt"/>
              </a:rPr>
              <a:t>x</a:t>
            </a:r>
            <a:r>
              <a:rPr lang="de-DE" sz="3200" baseline="-25000">
                <a:latin typeface="+mj-lt"/>
              </a:rPr>
              <a:t>1</a:t>
            </a:r>
            <a:endParaRPr lang="en-GB" sz="3200" baseline="-25000">
              <a:latin typeface="+mj-lt"/>
            </a:endParaRPr>
          </a:p>
        </p:txBody>
      </p:sp>
      <p:sp>
        <p:nvSpPr>
          <p:cNvPr id="1968163" name="Text Box 35"/>
          <p:cNvSpPr txBox="1">
            <a:spLocks noChangeArrowheads="1"/>
          </p:cNvSpPr>
          <p:nvPr/>
        </p:nvSpPr>
        <p:spPr bwMode="auto">
          <a:xfrm>
            <a:off x="7300209" y="5043490"/>
            <a:ext cx="4956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="" xmlns:a14="http://schemas.microsoft.com/office/drawing/2010/main" w="76200">
                <a:solidFill>
                  <a:srgbClr val="99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de-DE" sz="3200">
                <a:latin typeface="+mj-lt"/>
              </a:rPr>
              <a:t>x</a:t>
            </a:r>
            <a:r>
              <a:rPr lang="de-DE" sz="3200" baseline="-25000">
                <a:latin typeface="+mj-lt"/>
              </a:rPr>
              <a:t>2</a:t>
            </a:r>
            <a:endParaRPr lang="en-GB" sz="3200" baseline="-25000">
              <a:latin typeface="+mj-lt"/>
            </a:endParaRPr>
          </a:p>
        </p:txBody>
      </p:sp>
      <p:sp>
        <p:nvSpPr>
          <p:cNvPr id="1968164" name="Text Box 36"/>
          <p:cNvSpPr txBox="1">
            <a:spLocks noChangeArrowheads="1"/>
          </p:cNvSpPr>
          <p:nvPr/>
        </p:nvSpPr>
        <p:spPr bwMode="auto">
          <a:xfrm>
            <a:off x="8331105" y="5030790"/>
            <a:ext cx="3882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="" xmlns:a14="http://schemas.microsoft.com/office/drawing/2010/main" w="76200">
                <a:solidFill>
                  <a:srgbClr val="99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de-DE" sz="3200">
                <a:latin typeface="+mj-lt"/>
              </a:rPr>
              <a:t>e</a:t>
            </a:r>
            <a:endParaRPr lang="en-GB" sz="3200" baseline="-25000">
              <a:latin typeface="+mj-lt"/>
            </a:endParaRPr>
          </a:p>
        </p:txBody>
      </p:sp>
      <p:pic>
        <p:nvPicPr>
          <p:cNvPr id="1968165" name="Picture 37" descr="boxc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34" t="6389" r="8362" b="14722"/>
          <a:stretch>
            <a:fillRect/>
          </a:stretch>
        </p:blipFill>
        <p:spPr bwMode="auto">
          <a:xfrm>
            <a:off x="5733345" y="1485902"/>
            <a:ext cx="608188" cy="35290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968167" name="Object 39"/>
          <p:cNvGraphicFramePr>
            <a:graphicFrameLocks noChangeAspect="1"/>
          </p:cNvGraphicFramePr>
          <p:nvPr>
            <p:extLst/>
          </p:nvPr>
        </p:nvGraphicFramePr>
        <p:xfrm>
          <a:off x="4419602" y="5892800"/>
          <a:ext cx="3366911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1180800" imgH="215640" progId="Equation.3">
                  <p:embed/>
                </p:oleObj>
              </mc:Choice>
              <mc:Fallback>
                <p:oleObj name="Equation" r:id="rId6" imgW="11808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2" y="5892800"/>
                        <a:ext cx="3366911" cy="692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Single voxel regression model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9277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9186" name="Rectangle 34"/>
          <p:cNvSpPr>
            <a:spLocks noChangeArrowheads="1"/>
          </p:cNvSpPr>
          <p:nvPr/>
        </p:nvSpPr>
        <p:spPr bwMode="auto">
          <a:xfrm rot="5400000">
            <a:off x="5025409" y="3437495"/>
            <a:ext cx="3852863" cy="4699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>
              <a:latin typeface="+mj-lt"/>
            </a:endParaRPr>
          </a:p>
        </p:txBody>
      </p:sp>
      <p:sp>
        <p:nvSpPr>
          <p:cNvPr id="1969187" name="Text Box 35"/>
          <p:cNvSpPr txBox="1">
            <a:spLocks noChangeArrowheads="1"/>
          </p:cNvSpPr>
          <p:nvPr/>
        </p:nvSpPr>
        <p:spPr bwMode="auto">
          <a:xfrm>
            <a:off x="2960749" y="3438289"/>
            <a:ext cx="46519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="" xmlns:a14="http://schemas.microsoft.com/office/drawing/2010/main" w="762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de-DE" sz="4400">
                <a:latin typeface="+mj-lt"/>
              </a:rPr>
              <a:t>=</a:t>
            </a:r>
            <a:endParaRPr lang="en-GB" sz="4400">
              <a:latin typeface="+mj-lt"/>
            </a:endParaRPr>
          </a:p>
        </p:txBody>
      </p:sp>
      <p:sp>
        <p:nvSpPr>
          <p:cNvPr id="1969188" name="Rectangle 36"/>
          <p:cNvSpPr>
            <a:spLocks noChangeArrowheads="1"/>
          </p:cNvSpPr>
          <p:nvPr/>
        </p:nvSpPr>
        <p:spPr bwMode="auto">
          <a:xfrm rot="5400000">
            <a:off x="4926807" y="2285499"/>
            <a:ext cx="1563688" cy="452966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>
              <a:latin typeface="+mj-lt"/>
            </a:endParaRPr>
          </a:p>
        </p:txBody>
      </p:sp>
      <p:graphicFrame>
        <p:nvGraphicFramePr>
          <p:cNvPr id="1969189" name="Object 37"/>
          <p:cNvGraphicFramePr>
            <a:graphicFrameLocks noChangeAspect="1"/>
          </p:cNvGraphicFramePr>
          <p:nvPr>
            <p:extLst/>
          </p:nvPr>
        </p:nvGraphicFramePr>
        <p:xfrm>
          <a:off x="5473702" y="2215915"/>
          <a:ext cx="385233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3" imgW="152280" imgH="203040" progId="Equation.3">
                  <p:embed/>
                </p:oleObj>
              </mc:Choice>
              <mc:Fallback>
                <p:oleObj name="Equation" r:id="rId3" imgW="152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3702" y="2215915"/>
                        <a:ext cx="385233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69190" name="Object 38"/>
          <p:cNvGraphicFramePr>
            <a:graphicFrameLocks noChangeAspect="1"/>
          </p:cNvGraphicFramePr>
          <p:nvPr>
            <p:extLst/>
          </p:nvPr>
        </p:nvGraphicFramePr>
        <p:xfrm>
          <a:off x="6750756" y="3370028"/>
          <a:ext cx="3937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5" imgW="114120" imgH="139680" progId="Equation.3">
                  <p:embed/>
                </p:oleObj>
              </mc:Choice>
              <mc:Fallback>
                <p:oleObj name="Equation" r:id="rId5" imgW="1141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0756" y="3370028"/>
                        <a:ext cx="39370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69191" name="Text Box 39"/>
          <p:cNvSpPr txBox="1">
            <a:spLocks noChangeArrowheads="1"/>
          </p:cNvSpPr>
          <p:nvPr/>
        </p:nvSpPr>
        <p:spPr bwMode="auto">
          <a:xfrm>
            <a:off x="6052494" y="3289064"/>
            <a:ext cx="46519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="" xmlns:a14="http://schemas.microsoft.com/office/drawing/2010/main" w="762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de-DE" sz="4400">
                <a:latin typeface="+mj-lt"/>
              </a:rPr>
              <a:t>+</a:t>
            </a:r>
            <a:endParaRPr lang="en-GB" sz="4400">
              <a:latin typeface="+mj-lt"/>
            </a:endParaRPr>
          </a:p>
        </p:txBody>
      </p:sp>
      <p:sp>
        <p:nvSpPr>
          <p:cNvPr id="1969192" name="Rectangle 40"/>
          <p:cNvSpPr>
            <a:spLocks noChangeArrowheads="1"/>
          </p:cNvSpPr>
          <p:nvPr/>
        </p:nvSpPr>
        <p:spPr bwMode="auto">
          <a:xfrm rot="5400000">
            <a:off x="578645" y="3395692"/>
            <a:ext cx="3910012" cy="588433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rot="10800000" vert="eaVert" wrap="none" anchor="ctr"/>
          <a:lstStyle/>
          <a:p>
            <a:pPr algn="ctr" eaLnBrk="0" hangingPunct="0"/>
            <a:r>
              <a:rPr lang="de-DE" sz="6000" i="1">
                <a:latin typeface="+mj-lt"/>
              </a:rPr>
              <a:t>y</a:t>
            </a:r>
            <a:endParaRPr lang="en-GB" sz="6000" i="1">
              <a:latin typeface="+mj-lt"/>
            </a:endParaRPr>
          </a:p>
        </p:txBody>
      </p:sp>
      <p:sp>
        <p:nvSpPr>
          <p:cNvPr id="1969193" name="Rectangle 41"/>
          <p:cNvSpPr>
            <a:spLocks noChangeArrowheads="1"/>
          </p:cNvSpPr>
          <p:nvPr/>
        </p:nvSpPr>
        <p:spPr bwMode="auto">
          <a:xfrm>
            <a:off x="3609623" y="1734901"/>
            <a:ext cx="1397000" cy="3910012"/>
          </a:xfrm>
          <a:prstGeom prst="rect">
            <a:avLst/>
          </a:prstGeom>
          <a:solidFill>
            <a:srgbClr val="B2B2B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GB" sz="6000" i="1">
                <a:latin typeface="+mj-lt"/>
              </a:rPr>
              <a:t>X</a:t>
            </a:r>
            <a:endParaRPr lang="en-US" sz="6000" i="1">
              <a:latin typeface="+mj-lt"/>
            </a:endParaRPr>
          </a:p>
        </p:txBody>
      </p:sp>
      <p:sp>
        <p:nvSpPr>
          <p:cNvPr id="1969195" name="Line 43"/>
          <p:cNvSpPr>
            <a:spLocks noChangeShapeType="1"/>
          </p:cNvSpPr>
          <p:nvPr/>
        </p:nvSpPr>
        <p:spPr bwMode="auto">
          <a:xfrm>
            <a:off x="2153356" y="1734901"/>
            <a:ext cx="0" cy="3910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latin typeface="+mj-lt"/>
            </a:endParaRPr>
          </a:p>
        </p:txBody>
      </p:sp>
      <p:graphicFrame>
        <p:nvGraphicFramePr>
          <p:cNvPr id="1969196" name="Object 44"/>
          <p:cNvGraphicFramePr>
            <a:graphicFrameLocks noChangeAspect="1"/>
          </p:cNvGraphicFramePr>
          <p:nvPr>
            <p:extLst/>
          </p:nvPr>
        </p:nvGraphicFramePr>
        <p:xfrm>
          <a:off x="1775179" y="5241690"/>
          <a:ext cx="341489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7" imgW="177480" imgH="177480" progId="Equation.3">
                  <p:embed/>
                </p:oleObj>
              </mc:Choice>
              <mc:Fallback>
                <p:oleObj name="Equation" r:id="rId7" imgW="1774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5179" y="5241690"/>
                        <a:ext cx="341489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69197" name="Line 45"/>
          <p:cNvSpPr>
            <a:spLocks noChangeShapeType="1"/>
          </p:cNvSpPr>
          <p:nvPr/>
        </p:nvSpPr>
        <p:spPr bwMode="auto">
          <a:xfrm>
            <a:off x="2222501" y="1634888"/>
            <a:ext cx="61524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latin typeface="+mj-lt"/>
            </a:endParaRPr>
          </a:p>
        </p:txBody>
      </p:sp>
      <p:graphicFrame>
        <p:nvGraphicFramePr>
          <p:cNvPr id="1969198" name="Object 46"/>
          <p:cNvGraphicFramePr>
            <a:graphicFrameLocks noChangeAspect="1"/>
          </p:cNvGraphicFramePr>
          <p:nvPr>
            <p:extLst/>
          </p:nvPr>
        </p:nvGraphicFramePr>
        <p:xfrm>
          <a:off x="2662768" y="1184040"/>
          <a:ext cx="170744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9" imgW="88560" imgH="164880" progId="Equation.3">
                  <p:embed/>
                </p:oleObj>
              </mc:Choice>
              <mc:Fallback>
                <p:oleObj name="Equation" r:id="rId9" imgW="8856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2768" y="1184040"/>
                        <a:ext cx="170744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69199" name="Line 47"/>
          <p:cNvSpPr>
            <a:spLocks noChangeShapeType="1"/>
          </p:cNvSpPr>
          <p:nvPr/>
        </p:nvSpPr>
        <p:spPr bwMode="auto">
          <a:xfrm>
            <a:off x="3526367" y="1734901"/>
            <a:ext cx="0" cy="3910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latin typeface="+mj-lt"/>
            </a:endParaRPr>
          </a:p>
        </p:txBody>
      </p:sp>
      <p:graphicFrame>
        <p:nvGraphicFramePr>
          <p:cNvPr id="1969200" name="Object 48"/>
          <p:cNvGraphicFramePr>
            <a:graphicFrameLocks noChangeAspect="1"/>
          </p:cNvGraphicFramePr>
          <p:nvPr>
            <p:extLst/>
          </p:nvPr>
        </p:nvGraphicFramePr>
        <p:xfrm>
          <a:off x="3143957" y="5241690"/>
          <a:ext cx="341489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11" imgW="177480" imgH="177480" progId="Equation.3">
                  <p:embed/>
                </p:oleObj>
              </mc:Choice>
              <mc:Fallback>
                <p:oleObj name="Equation" r:id="rId11" imgW="1774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957" y="5241690"/>
                        <a:ext cx="341489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69201" name="Line 49"/>
          <p:cNvSpPr>
            <a:spLocks noChangeShapeType="1"/>
          </p:cNvSpPr>
          <p:nvPr/>
        </p:nvSpPr>
        <p:spPr bwMode="auto">
          <a:xfrm>
            <a:off x="6642100" y="1798401"/>
            <a:ext cx="0" cy="3859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latin typeface="+mj-lt"/>
            </a:endParaRPr>
          </a:p>
        </p:txBody>
      </p:sp>
      <p:graphicFrame>
        <p:nvGraphicFramePr>
          <p:cNvPr id="1969202" name="Object 50"/>
          <p:cNvGraphicFramePr>
            <a:graphicFrameLocks noChangeAspect="1"/>
          </p:cNvGraphicFramePr>
          <p:nvPr>
            <p:extLst/>
          </p:nvPr>
        </p:nvGraphicFramePr>
        <p:xfrm>
          <a:off x="6245579" y="5235340"/>
          <a:ext cx="341489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13" imgW="177480" imgH="177480" progId="Equation.3">
                  <p:embed/>
                </p:oleObj>
              </mc:Choice>
              <mc:Fallback>
                <p:oleObj name="Equation" r:id="rId13" imgW="1774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5579" y="5235340"/>
                        <a:ext cx="341489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69203" name="Line 51"/>
          <p:cNvSpPr>
            <a:spLocks noChangeShapeType="1"/>
          </p:cNvSpPr>
          <p:nvPr/>
        </p:nvSpPr>
        <p:spPr bwMode="auto">
          <a:xfrm>
            <a:off x="5511801" y="1655526"/>
            <a:ext cx="45296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latin typeface="+mj-lt"/>
            </a:endParaRPr>
          </a:p>
        </p:txBody>
      </p:sp>
      <p:graphicFrame>
        <p:nvGraphicFramePr>
          <p:cNvPr id="1969204" name="Object 52"/>
          <p:cNvGraphicFramePr>
            <a:graphicFrameLocks noChangeAspect="1"/>
          </p:cNvGraphicFramePr>
          <p:nvPr>
            <p:extLst/>
          </p:nvPr>
        </p:nvGraphicFramePr>
        <p:xfrm>
          <a:off x="5796845" y="1190390"/>
          <a:ext cx="17074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15" imgW="88560" imgH="164880" progId="Equation.3">
                  <p:embed/>
                </p:oleObj>
              </mc:Choice>
              <mc:Fallback>
                <p:oleObj name="Equation" r:id="rId15" imgW="8856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845" y="1190390"/>
                        <a:ext cx="170745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69205" name="Line 53"/>
          <p:cNvSpPr>
            <a:spLocks noChangeShapeType="1"/>
          </p:cNvSpPr>
          <p:nvPr/>
        </p:nvSpPr>
        <p:spPr bwMode="auto">
          <a:xfrm>
            <a:off x="6716891" y="1668226"/>
            <a:ext cx="49953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latin typeface="+mj-lt"/>
            </a:endParaRPr>
          </a:p>
        </p:txBody>
      </p:sp>
      <p:graphicFrame>
        <p:nvGraphicFramePr>
          <p:cNvPr id="1969206" name="Object 54"/>
          <p:cNvGraphicFramePr>
            <a:graphicFrameLocks noChangeAspect="1"/>
          </p:cNvGraphicFramePr>
          <p:nvPr>
            <p:extLst/>
          </p:nvPr>
        </p:nvGraphicFramePr>
        <p:xfrm>
          <a:off x="7058379" y="1201503"/>
          <a:ext cx="17074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17" imgW="88560" imgH="164880" progId="Equation.3">
                  <p:embed/>
                </p:oleObj>
              </mc:Choice>
              <mc:Fallback>
                <p:oleObj name="Equation" r:id="rId17" imgW="8856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8379" y="1201503"/>
                        <a:ext cx="170745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69207" name="Line 55"/>
          <p:cNvSpPr>
            <a:spLocks noChangeShapeType="1"/>
          </p:cNvSpPr>
          <p:nvPr/>
        </p:nvSpPr>
        <p:spPr bwMode="auto">
          <a:xfrm>
            <a:off x="3609623" y="1649176"/>
            <a:ext cx="142522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latin typeface="+mj-lt"/>
            </a:endParaRPr>
          </a:p>
        </p:txBody>
      </p:sp>
      <p:graphicFrame>
        <p:nvGraphicFramePr>
          <p:cNvPr id="1969208" name="Object 56"/>
          <p:cNvGraphicFramePr>
            <a:graphicFrameLocks noChangeAspect="1"/>
          </p:cNvGraphicFramePr>
          <p:nvPr>
            <p:extLst/>
          </p:nvPr>
        </p:nvGraphicFramePr>
        <p:xfrm>
          <a:off x="4773790" y="1199915"/>
          <a:ext cx="293511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19" imgW="152280" imgH="164880" progId="Equation.3">
                  <p:embed/>
                </p:oleObj>
              </mc:Choice>
              <mc:Fallback>
                <p:oleObj name="Equation" r:id="rId19" imgW="1522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3790" y="1199915"/>
                        <a:ext cx="293511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69209" name="Line 57"/>
          <p:cNvSpPr>
            <a:spLocks noChangeShapeType="1"/>
          </p:cNvSpPr>
          <p:nvPr/>
        </p:nvSpPr>
        <p:spPr bwMode="auto">
          <a:xfrm rot="5400000">
            <a:off x="4626947" y="2535795"/>
            <a:ext cx="15636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>
              <a:latin typeface="+mj-lt"/>
            </a:endParaRPr>
          </a:p>
        </p:txBody>
      </p:sp>
      <p:graphicFrame>
        <p:nvGraphicFramePr>
          <p:cNvPr id="1969210" name="Object 58"/>
          <p:cNvGraphicFramePr>
            <a:graphicFrameLocks noChangeAspect="1"/>
          </p:cNvGraphicFramePr>
          <p:nvPr>
            <p:extLst/>
          </p:nvPr>
        </p:nvGraphicFramePr>
        <p:xfrm>
          <a:off x="5091290" y="3047765"/>
          <a:ext cx="2921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21" imgW="152280" imgH="164880" progId="Equation.3">
                  <p:embed/>
                </p:oleObj>
              </mc:Choice>
              <mc:Fallback>
                <p:oleObj name="Equation" r:id="rId21" imgW="1522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1290" y="3047765"/>
                        <a:ext cx="29210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69211" name="Rectangle 59"/>
          <p:cNvSpPr>
            <a:spLocks noChangeArrowheads="1"/>
          </p:cNvSpPr>
          <p:nvPr/>
        </p:nvSpPr>
        <p:spPr bwMode="auto">
          <a:xfrm>
            <a:off x="7356140" y="3605246"/>
            <a:ext cx="3204356" cy="1015663"/>
          </a:xfrm>
          <a:prstGeom prst="rect">
            <a:avLst/>
          </a:prstGeom>
          <a:solidFill>
            <a:srgbClr val="FF9900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 anchor="ctr">
            <a:spAutoFit/>
          </a:bodyPr>
          <a:lstStyle/>
          <a:p>
            <a:pPr marL="457200" indent="-457200" eaLnBrk="0" hangingPunct="0"/>
            <a:r>
              <a:rPr lang="en-GB" sz="2000" dirty="0">
                <a:latin typeface="+mj-lt"/>
              </a:rPr>
              <a:t>Model is specified by </a:t>
            </a:r>
            <a:r>
              <a:rPr lang="en-GB" sz="2000" b="1" u="sng" dirty="0">
                <a:latin typeface="+mj-lt"/>
              </a:rPr>
              <a:t>both</a:t>
            </a:r>
          </a:p>
          <a:p>
            <a:pPr marL="457200" indent="-457200" eaLnBrk="0" hangingPunct="0">
              <a:buFontTx/>
              <a:buAutoNum type="arabicPeriod"/>
            </a:pPr>
            <a:r>
              <a:rPr lang="en-GB" sz="2000" dirty="0">
                <a:latin typeface="+mj-lt"/>
              </a:rPr>
              <a:t>Design matrix </a:t>
            </a:r>
            <a:r>
              <a:rPr lang="en-GB" sz="2000" i="1" dirty="0">
                <a:latin typeface="+mj-lt"/>
              </a:rPr>
              <a:t>X</a:t>
            </a:r>
          </a:p>
          <a:p>
            <a:pPr marL="457200" indent="-457200" eaLnBrk="0" hangingPunct="0">
              <a:buFontTx/>
              <a:buAutoNum type="arabicPeriod"/>
            </a:pPr>
            <a:r>
              <a:rPr lang="en-GB" sz="2000" dirty="0">
                <a:latin typeface="+mj-lt"/>
              </a:rPr>
              <a:t>Assumptions about </a:t>
            </a:r>
            <a:r>
              <a:rPr lang="en-GB" sz="2000" i="1" dirty="0">
                <a:latin typeface="+mj-lt"/>
              </a:rPr>
              <a:t>e</a:t>
            </a:r>
          </a:p>
        </p:txBody>
      </p:sp>
      <p:graphicFrame>
        <p:nvGraphicFramePr>
          <p:cNvPr id="1969213" name="Object 61"/>
          <p:cNvGraphicFramePr>
            <a:graphicFrameLocks noChangeAspect="1"/>
          </p:cNvGraphicFramePr>
          <p:nvPr>
            <p:extLst/>
          </p:nvPr>
        </p:nvGraphicFramePr>
        <p:xfrm>
          <a:off x="7536746" y="1664050"/>
          <a:ext cx="2339675" cy="751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23" imgW="711000" imgH="203040" progId="Equation.3">
                  <p:embed/>
                </p:oleObj>
              </mc:Choice>
              <mc:Fallback>
                <p:oleObj name="Equation" r:id="rId23" imgW="7110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6746" y="1664050"/>
                        <a:ext cx="2339675" cy="75120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69214" name="Text Box 62"/>
          <p:cNvSpPr txBox="1">
            <a:spLocks noChangeArrowheads="1"/>
          </p:cNvSpPr>
          <p:nvPr/>
        </p:nvSpPr>
        <p:spPr bwMode="auto">
          <a:xfrm>
            <a:off x="1991544" y="5910372"/>
            <a:ext cx="8244916" cy="83099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9900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2400" dirty="0">
                <a:latin typeface="+mj-lt"/>
              </a:rPr>
              <a:t>The design matrix embodies all available knowledge about experimentally controlled factors and potential confounds.</a:t>
            </a:r>
            <a:endParaRPr lang="en-GB" sz="2400" dirty="0">
              <a:latin typeface="+mj-lt"/>
              <a:sym typeface="Symbol" pitchFamily="18" charset="2"/>
            </a:endParaRPr>
          </a:p>
        </p:txBody>
      </p:sp>
      <p:graphicFrame>
        <p:nvGraphicFramePr>
          <p:cNvPr id="1969215" name="Object 63"/>
          <p:cNvGraphicFramePr>
            <a:graphicFrameLocks noChangeAspect="1"/>
          </p:cNvGraphicFramePr>
          <p:nvPr>
            <p:extLst/>
          </p:nvPr>
        </p:nvGraphicFramePr>
        <p:xfrm>
          <a:off x="7542390" y="2564904"/>
          <a:ext cx="2334031" cy="694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25" imgW="863280" imgH="228600" progId="Equation.3">
                  <p:embed/>
                </p:oleObj>
              </mc:Choice>
              <mc:Fallback>
                <p:oleObj name="Equation" r:id="rId25" imgW="863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2390" y="2564904"/>
                        <a:ext cx="2334031" cy="69459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7788188" y="5193197"/>
            <a:ext cx="21714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>
                <a:latin typeface="+mj-lt"/>
                <a:cs typeface="Times New Roman"/>
              </a:rPr>
              <a:t>N</a:t>
            </a:r>
            <a:r>
              <a:rPr lang="en-GB" sz="1600" dirty="0">
                <a:latin typeface="+mj-lt"/>
              </a:rPr>
              <a:t>: number of scans</a:t>
            </a:r>
          </a:p>
          <a:p>
            <a:r>
              <a:rPr lang="en-GB" sz="1600" i="1" dirty="0">
                <a:latin typeface="+mj-lt"/>
                <a:cs typeface="Times New Roman"/>
              </a:rPr>
              <a:t>p</a:t>
            </a:r>
            <a:r>
              <a:rPr lang="en-GB" sz="1600" dirty="0">
                <a:latin typeface="+mj-lt"/>
              </a:rPr>
              <a:t>: number of regressors</a:t>
            </a: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Mass-</a:t>
            </a:r>
            <a:r>
              <a:rPr lang="en-GB" dirty="0" err="1" smtClean="0"/>
              <a:t>univariate</a:t>
            </a:r>
            <a:r>
              <a:rPr lang="en-GB" dirty="0" smtClean="0"/>
              <a:t> analysis: voxel-wise GLM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780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9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92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4755" name="Rectangle 3"/>
          <p:cNvSpPr>
            <a:spLocks noChangeArrowheads="1"/>
          </p:cNvSpPr>
          <p:nvPr/>
        </p:nvSpPr>
        <p:spPr bwMode="auto">
          <a:xfrm>
            <a:off x="2668413" y="5259390"/>
            <a:ext cx="2592211" cy="10699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5F5F5F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endParaRPr lang="en-GB" sz="240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1994756" name="Object 4"/>
          <p:cNvGraphicFramePr>
            <a:graphicFrameLocks noChangeAspect="1"/>
          </p:cNvGraphicFramePr>
          <p:nvPr>
            <p:extLst/>
          </p:nvPr>
        </p:nvGraphicFramePr>
        <p:xfrm>
          <a:off x="2827867" y="5432425"/>
          <a:ext cx="2263422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3" imgW="711000" imgH="203040" progId="Equation.3">
                  <p:embed/>
                </p:oleObj>
              </mc:Choice>
              <mc:Fallback>
                <p:oleObj name="Equation" r:id="rId3" imgW="7110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7867" y="5432425"/>
                        <a:ext cx="2263422" cy="7810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107763" dir="18900000" algn="ctr" rotWithShape="0">
                                <a:srgbClr val="808080">
                                  <a:alpha val="50000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94757" name="Picture 5" descr="data_im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75" t="7408" r="10548" b="11852"/>
          <a:stretch>
            <a:fillRect/>
          </a:stretch>
        </p:blipFill>
        <p:spPr bwMode="auto">
          <a:xfrm>
            <a:off x="2304345" y="1320800"/>
            <a:ext cx="495300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94758" name="Picture 6" descr="res_im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0" t="7408" r="10548" b="11852"/>
          <a:stretch>
            <a:fillRect/>
          </a:stretch>
        </p:blipFill>
        <p:spPr bwMode="auto">
          <a:xfrm>
            <a:off x="5786967" y="1320800"/>
            <a:ext cx="495300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94759" name="Text Box 7"/>
          <p:cNvSpPr txBox="1">
            <a:spLocks noChangeArrowheads="1"/>
          </p:cNvSpPr>
          <p:nvPr/>
        </p:nvSpPr>
        <p:spPr bwMode="auto">
          <a:xfrm>
            <a:off x="2893845" y="2435226"/>
            <a:ext cx="43954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76200">
                <a:solidFill>
                  <a:srgbClr val="99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de-DE" sz="4000">
                <a:latin typeface="+mj-lt"/>
              </a:rPr>
              <a:t>=</a:t>
            </a:r>
            <a:endParaRPr lang="en-GB" sz="4000">
              <a:latin typeface="+mj-lt"/>
            </a:endParaRPr>
          </a:p>
        </p:txBody>
      </p:sp>
      <p:sp>
        <p:nvSpPr>
          <p:cNvPr id="1994760" name="Text Box 8"/>
          <p:cNvSpPr txBox="1">
            <a:spLocks noChangeArrowheads="1"/>
          </p:cNvSpPr>
          <p:nvPr/>
        </p:nvSpPr>
        <p:spPr bwMode="auto">
          <a:xfrm>
            <a:off x="5357645" y="2443164"/>
            <a:ext cx="43954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76200">
                <a:solidFill>
                  <a:srgbClr val="99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de-DE" sz="4000">
                <a:latin typeface="+mj-lt"/>
              </a:rPr>
              <a:t>+</a:t>
            </a:r>
            <a:endParaRPr lang="en-GB" sz="4000">
              <a:latin typeface="+mj-lt"/>
            </a:endParaRPr>
          </a:p>
        </p:txBody>
      </p:sp>
      <p:graphicFrame>
        <p:nvGraphicFramePr>
          <p:cNvPr id="1994761" name="Object 9"/>
          <p:cNvGraphicFramePr>
            <a:graphicFrameLocks noChangeAspect="1"/>
          </p:cNvGraphicFramePr>
          <p:nvPr>
            <p:extLst/>
          </p:nvPr>
        </p:nvGraphicFramePr>
        <p:xfrm>
          <a:off x="5884334" y="4440238"/>
          <a:ext cx="309034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7" imgW="114120" imgH="139680" progId="Equation.3">
                  <p:embed/>
                </p:oleObj>
              </mc:Choice>
              <mc:Fallback>
                <p:oleObj name="Equation" r:id="rId7" imgW="1141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4334" y="4440238"/>
                        <a:ext cx="309034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4762" name="Object 10"/>
          <p:cNvGraphicFramePr>
            <a:graphicFrameLocks noChangeAspect="1"/>
          </p:cNvGraphicFramePr>
          <p:nvPr>
            <p:extLst/>
          </p:nvPr>
        </p:nvGraphicFramePr>
        <p:xfrm>
          <a:off x="4477456" y="2047875"/>
          <a:ext cx="889000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9" imgW="330120" imgH="482400" progId="Equation.3">
                  <p:embed/>
                </p:oleObj>
              </mc:Choice>
              <mc:Fallback>
                <p:oleObj name="Equation" r:id="rId9" imgW="3301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7456" y="2047875"/>
                        <a:ext cx="889000" cy="146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94763" name="Rectangle 11"/>
          <p:cNvSpPr>
            <a:spLocks noChangeArrowheads="1"/>
          </p:cNvSpPr>
          <p:nvPr/>
        </p:nvSpPr>
        <p:spPr bwMode="auto">
          <a:xfrm>
            <a:off x="7395634" y="4491506"/>
            <a:ext cx="2698044" cy="1938992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>
            <a:spAutoFit/>
          </a:bodyPr>
          <a:lstStyle/>
          <a:p>
            <a:pPr algn="ctr" eaLnBrk="0" hangingPunct="0"/>
            <a:r>
              <a:rPr lang="de-DE" sz="2000">
                <a:latin typeface="+mj-lt"/>
              </a:rPr>
              <a:t>Ordinary least squares estimation (OLS) (assuming i.i.d. error):</a:t>
            </a:r>
          </a:p>
          <a:p>
            <a:pPr algn="ctr" eaLnBrk="0" hangingPunct="0"/>
            <a:endParaRPr lang="de-DE" sz="2000">
              <a:latin typeface="+mj-lt"/>
            </a:endParaRPr>
          </a:p>
          <a:p>
            <a:pPr algn="ctr" eaLnBrk="0" hangingPunct="0"/>
            <a:endParaRPr lang="en-GB" sz="2000">
              <a:latin typeface="+mj-lt"/>
            </a:endParaRPr>
          </a:p>
          <a:p>
            <a:pPr algn="ctr" eaLnBrk="0" hangingPunct="0"/>
            <a:endParaRPr lang="en-GB" sz="2000">
              <a:latin typeface="+mj-lt"/>
            </a:endParaRPr>
          </a:p>
        </p:txBody>
      </p:sp>
      <p:graphicFrame>
        <p:nvGraphicFramePr>
          <p:cNvPr id="1994764" name="Object 12"/>
          <p:cNvGraphicFramePr>
            <a:graphicFrameLocks noChangeAspect="1"/>
          </p:cNvGraphicFramePr>
          <p:nvPr>
            <p:extLst/>
          </p:nvPr>
        </p:nvGraphicFramePr>
        <p:xfrm>
          <a:off x="7493001" y="5670550"/>
          <a:ext cx="2535767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11" imgW="1143000" imgH="241200" progId="Equation.3">
                  <p:embed/>
                </p:oleObj>
              </mc:Choice>
              <mc:Fallback>
                <p:oleObj name="Equation" r:id="rId11" imgW="11430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1" y="5670550"/>
                        <a:ext cx="2535767" cy="603250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="" xmlns:a14="http://schemas.microsoft.com/office/drawing/2010/main" w="1905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107763" dir="2700000" algn="ctr" rotWithShape="0">
                                <a:srgbClr val="5F5F5F">
                                  <a:alpha val="50000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94765" name="Rectangle 13"/>
          <p:cNvSpPr>
            <a:spLocks noChangeArrowheads="1"/>
          </p:cNvSpPr>
          <p:nvPr/>
        </p:nvSpPr>
        <p:spPr bwMode="auto">
          <a:xfrm>
            <a:off x="7097889" y="1467913"/>
            <a:ext cx="3278011" cy="1338787"/>
          </a:xfrm>
          <a:prstGeom prst="rect">
            <a:avLst/>
          </a:prstGeom>
          <a:solidFill>
            <a:srgbClr val="B2B2B2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wrap="square" anchor="ctr">
            <a:spAutoFit/>
          </a:bodyPr>
          <a:lstStyle/>
          <a:p>
            <a:endParaRPr lang="en-GB">
              <a:latin typeface="+mj-lt"/>
            </a:endParaRPr>
          </a:p>
        </p:txBody>
      </p:sp>
      <p:sp>
        <p:nvSpPr>
          <p:cNvPr id="1994766" name="Rectangle 14"/>
          <p:cNvSpPr>
            <a:spLocks noChangeArrowheads="1"/>
          </p:cNvSpPr>
          <p:nvPr/>
        </p:nvSpPr>
        <p:spPr bwMode="auto">
          <a:xfrm>
            <a:off x="7223479" y="1467914"/>
            <a:ext cx="212936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B2B2B2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de-DE" sz="2000" dirty="0">
                <a:latin typeface="+mj-lt"/>
              </a:rPr>
              <a:t>Objective:</a:t>
            </a:r>
          </a:p>
          <a:p>
            <a:pPr eaLnBrk="0" hangingPunct="0"/>
            <a:r>
              <a:rPr lang="de-DE" sz="2000" dirty="0">
                <a:latin typeface="+mj-lt"/>
              </a:rPr>
              <a:t>estimate parameters to minimize</a:t>
            </a:r>
            <a:endParaRPr lang="en-GB" sz="2000" dirty="0">
              <a:latin typeface="+mj-lt"/>
            </a:endParaRPr>
          </a:p>
        </p:txBody>
      </p:sp>
      <p:graphicFrame>
        <p:nvGraphicFramePr>
          <p:cNvPr id="1994767" name="Object 15"/>
          <p:cNvGraphicFramePr>
            <a:graphicFrameLocks noChangeAspect="1"/>
          </p:cNvGraphicFramePr>
          <p:nvPr>
            <p:extLst/>
          </p:nvPr>
        </p:nvGraphicFramePr>
        <p:xfrm>
          <a:off x="9380538" y="1497014"/>
          <a:ext cx="995362" cy="130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13" imgW="368280" imgH="431640" progId="Equation.3">
                  <p:embed/>
                </p:oleObj>
              </mc:Choice>
              <mc:Fallback>
                <p:oleObj name="Equation" r:id="rId13" imgW="368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80538" y="1497014"/>
                        <a:ext cx="995362" cy="1309687"/>
                      </a:xfrm>
                      <a:prstGeom prst="rect">
                        <a:avLst/>
                      </a:prstGeom>
                      <a:solidFill>
                        <a:srgbClr val="B2B2B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94769" name="Line 17"/>
          <p:cNvSpPr>
            <a:spLocks noChangeShapeType="1"/>
          </p:cNvSpPr>
          <p:nvPr/>
        </p:nvSpPr>
        <p:spPr bwMode="auto">
          <a:xfrm flipH="1">
            <a:off x="8730545" y="2964434"/>
            <a:ext cx="0" cy="129265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/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>
              <a:latin typeface="+mj-lt"/>
            </a:endParaRPr>
          </a:p>
        </p:txBody>
      </p:sp>
      <p:sp>
        <p:nvSpPr>
          <p:cNvPr id="1994770" name="Rectangle 18"/>
          <p:cNvSpPr>
            <a:spLocks noChangeAspect="1" noChangeArrowheads="1"/>
          </p:cNvSpPr>
          <p:nvPr/>
        </p:nvSpPr>
        <p:spPr bwMode="auto">
          <a:xfrm>
            <a:off x="3962401" y="1319215"/>
            <a:ext cx="389467" cy="29733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GB" sz="3200">
              <a:latin typeface="+mj-lt"/>
            </a:endParaRPr>
          </a:p>
        </p:txBody>
      </p:sp>
      <p:pic>
        <p:nvPicPr>
          <p:cNvPr id="1994771" name="Picture 19" descr="x1_im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19" t="7639" r="21652" b="11111"/>
          <a:stretch>
            <a:fillRect/>
          </a:stretch>
        </p:blipFill>
        <p:spPr bwMode="auto">
          <a:xfrm>
            <a:off x="3472746" y="1320800"/>
            <a:ext cx="489655" cy="297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94772" name="Text Box 20"/>
          <p:cNvSpPr txBox="1">
            <a:spLocks noChangeArrowheads="1"/>
          </p:cNvSpPr>
          <p:nvPr/>
        </p:nvSpPr>
        <p:spPr bwMode="auto">
          <a:xfrm>
            <a:off x="2314222" y="4416426"/>
            <a:ext cx="3674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3200" i="1">
                <a:latin typeface="+mj-lt"/>
              </a:rPr>
              <a:t>y</a:t>
            </a:r>
            <a:endParaRPr lang="en-US" sz="3200" i="1">
              <a:latin typeface="+mj-lt"/>
            </a:endParaRPr>
          </a:p>
        </p:txBody>
      </p:sp>
      <p:sp>
        <p:nvSpPr>
          <p:cNvPr id="1994773" name="Text Box 21"/>
          <p:cNvSpPr txBox="1">
            <a:spLocks noChangeArrowheads="1"/>
          </p:cNvSpPr>
          <p:nvPr/>
        </p:nvSpPr>
        <p:spPr bwMode="auto">
          <a:xfrm>
            <a:off x="3681590" y="4410076"/>
            <a:ext cx="3898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3200" i="1">
                <a:latin typeface="+mj-lt"/>
              </a:rPr>
              <a:t>X</a:t>
            </a:r>
            <a:endParaRPr lang="en-US" sz="3200" i="1">
              <a:latin typeface="+mj-lt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Parameter estimation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663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4763" grpId="0" animBg="1"/>
      <p:bldP spid="199476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1727" name="Group 47"/>
          <p:cNvGrpSpPr>
            <a:grpSpLocks/>
          </p:cNvGrpSpPr>
          <p:nvPr/>
        </p:nvGrpSpPr>
        <p:grpSpPr bwMode="auto">
          <a:xfrm>
            <a:off x="2043746" y="1350964"/>
            <a:ext cx="5060243" cy="4281487"/>
            <a:chOff x="1537" y="1093"/>
            <a:chExt cx="3586" cy="2697"/>
          </a:xfrm>
        </p:grpSpPr>
        <p:sp>
          <p:nvSpPr>
            <p:cNvPr id="1991703" name="AutoShape 23"/>
            <p:cNvSpPr>
              <a:spLocks noChangeArrowheads="1"/>
            </p:cNvSpPr>
            <p:nvPr/>
          </p:nvSpPr>
          <p:spPr bwMode="auto">
            <a:xfrm>
              <a:off x="1551" y="2263"/>
              <a:ext cx="3572" cy="887"/>
            </a:xfrm>
            <a:prstGeom prst="parallelogram">
              <a:avLst>
                <a:gd name="adj" fmla="val 123910"/>
              </a:avLst>
            </a:prstGeom>
            <a:solidFill>
              <a:schemeClr val="bg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91704" name="Line 24"/>
            <p:cNvSpPr>
              <a:spLocks noChangeShapeType="1"/>
            </p:cNvSpPr>
            <p:nvPr/>
          </p:nvSpPr>
          <p:spPr bwMode="auto">
            <a:xfrm flipV="1">
              <a:off x="2337" y="1346"/>
              <a:ext cx="1347" cy="14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91705" name="Line 25"/>
            <p:cNvSpPr>
              <a:spLocks noChangeShapeType="1"/>
            </p:cNvSpPr>
            <p:nvPr/>
          </p:nvSpPr>
          <p:spPr bwMode="auto">
            <a:xfrm>
              <a:off x="3684" y="1344"/>
              <a:ext cx="0" cy="12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91706" name="Line 26"/>
            <p:cNvSpPr>
              <a:spLocks noChangeShapeType="1"/>
            </p:cNvSpPr>
            <p:nvPr/>
          </p:nvSpPr>
          <p:spPr bwMode="auto">
            <a:xfrm flipV="1">
              <a:off x="2337" y="2588"/>
              <a:ext cx="1347" cy="2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91707" name="Rectangle 27"/>
            <p:cNvSpPr>
              <a:spLocks noChangeArrowheads="1"/>
            </p:cNvSpPr>
            <p:nvPr/>
          </p:nvSpPr>
          <p:spPr bwMode="auto">
            <a:xfrm>
              <a:off x="3203" y="1392"/>
              <a:ext cx="28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00B7A5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/>
              <a:r>
                <a:rPr lang="en-GB" sz="2800" i="1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1991708" name="Rectangle 28"/>
            <p:cNvSpPr>
              <a:spLocks noChangeArrowheads="1"/>
            </p:cNvSpPr>
            <p:nvPr/>
          </p:nvSpPr>
          <p:spPr bwMode="auto">
            <a:xfrm>
              <a:off x="3655" y="1734"/>
              <a:ext cx="25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00B7A5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/>
              <a:r>
                <a:rPr lang="en-GB" sz="2800" i="1">
                  <a:latin typeface="Times New Roman" pitchFamily="18" charset="0"/>
                </a:rPr>
                <a:t>e</a:t>
              </a:r>
            </a:p>
          </p:txBody>
        </p:sp>
        <p:sp>
          <p:nvSpPr>
            <p:cNvPr id="1991709" name="Rectangle 29"/>
            <p:cNvSpPr>
              <a:spLocks noChangeArrowheads="1"/>
            </p:cNvSpPr>
            <p:nvPr/>
          </p:nvSpPr>
          <p:spPr bwMode="auto">
            <a:xfrm>
              <a:off x="1537" y="3266"/>
              <a:ext cx="1561" cy="5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00B7A5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hangingPunct="0"/>
              <a:r>
                <a:rPr lang="en-GB" sz="2400">
                  <a:latin typeface="Arial Unicode MS" pitchFamily="34" charset="-128"/>
                </a:rPr>
                <a:t>Design space defined by </a:t>
              </a:r>
              <a:r>
                <a:rPr lang="en-GB" sz="2400" i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1991710" name="Line 30"/>
            <p:cNvSpPr>
              <a:spLocks noChangeShapeType="1"/>
            </p:cNvSpPr>
            <p:nvPr/>
          </p:nvSpPr>
          <p:spPr bwMode="auto">
            <a:xfrm>
              <a:off x="2339" y="2835"/>
              <a:ext cx="1219" cy="2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91711" name="Line 31"/>
            <p:cNvSpPr>
              <a:spLocks noChangeShapeType="1"/>
            </p:cNvSpPr>
            <p:nvPr/>
          </p:nvSpPr>
          <p:spPr bwMode="auto">
            <a:xfrm flipV="1">
              <a:off x="2339" y="2430"/>
              <a:ext cx="1026" cy="4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91712" name="Rectangle 32"/>
            <p:cNvSpPr>
              <a:spLocks noChangeArrowheads="1"/>
            </p:cNvSpPr>
            <p:nvPr/>
          </p:nvSpPr>
          <p:spPr bwMode="auto">
            <a:xfrm>
              <a:off x="2999" y="2855"/>
              <a:ext cx="3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00B7A5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GB" sz="2800" i="1">
                  <a:latin typeface="Times New Roman" pitchFamily="18" charset="0"/>
                </a:rPr>
                <a:t>x</a:t>
              </a:r>
              <a:r>
                <a:rPr lang="en-GB" sz="2800" i="1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991713" name="Rectangle 33"/>
            <p:cNvSpPr>
              <a:spLocks noChangeArrowheads="1"/>
            </p:cNvSpPr>
            <p:nvPr/>
          </p:nvSpPr>
          <p:spPr bwMode="auto">
            <a:xfrm>
              <a:off x="2708" y="2257"/>
              <a:ext cx="3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00B7A5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GB" sz="2800" i="1">
                  <a:latin typeface="Times New Roman" pitchFamily="18" charset="0"/>
                </a:rPr>
                <a:t>x</a:t>
              </a:r>
              <a:r>
                <a:rPr lang="en-GB" sz="2800" i="1" baseline="-25000">
                  <a:latin typeface="Times New Roman" pitchFamily="18" charset="0"/>
                </a:rPr>
                <a:t>2</a:t>
              </a:r>
            </a:p>
          </p:txBody>
        </p:sp>
        <p:graphicFrame>
          <p:nvGraphicFramePr>
            <p:cNvPr id="1991718" name="Object 38"/>
            <p:cNvGraphicFramePr>
              <a:graphicFrameLocks noChangeAspect="1"/>
            </p:cNvGraphicFramePr>
            <p:nvPr/>
          </p:nvGraphicFramePr>
          <p:xfrm>
            <a:off x="3652" y="2351"/>
            <a:ext cx="812" cy="3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3" name="Equation" r:id="rId3" imgW="507960" imgH="241200" progId="Equation.3">
                    <p:embed/>
                  </p:oleObj>
                </mc:Choice>
                <mc:Fallback>
                  <p:oleObj name="Equation" r:id="rId3" imgW="5079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2" y="2351"/>
                          <a:ext cx="812" cy="3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777777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2857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91719" name="Line 39"/>
            <p:cNvSpPr>
              <a:spLocks noChangeShapeType="1"/>
            </p:cNvSpPr>
            <p:nvPr/>
          </p:nvSpPr>
          <p:spPr bwMode="auto">
            <a:xfrm flipH="1">
              <a:off x="3866" y="1093"/>
              <a:ext cx="956" cy="766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GB"/>
            </a:p>
          </p:txBody>
        </p:sp>
      </p:grpSp>
      <p:sp>
        <p:nvSpPr>
          <p:cNvPr id="1991729" name="Text Box 49"/>
          <p:cNvSpPr txBox="1">
            <a:spLocks noChangeArrowheads="1"/>
          </p:cNvSpPr>
          <p:nvPr/>
        </p:nvSpPr>
        <p:spPr bwMode="auto">
          <a:xfrm>
            <a:off x="6564053" y="1644651"/>
            <a:ext cx="37165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dirty="0"/>
              <a:t>Smallest errors (shortest error vector)</a:t>
            </a:r>
          </a:p>
          <a:p>
            <a:r>
              <a:rPr lang="en-GB" dirty="0"/>
              <a:t>when e is orthogonal to X</a:t>
            </a:r>
          </a:p>
        </p:txBody>
      </p:sp>
      <p:sp>
        <p:nvSpPr>
          <p:cNvPr id="1991730" name="Text Box 50"/>
          <p:cNvSpPr txBox="1">
            <a:spLocks noChangeArrowheads="1"/>
          </p:cNvSpPr>
          <p:nvPr/>
        </p:nvSpPr>
        <p:spPr bwMode="auto">
          <a:xfrm>
            <a:off x="6744072" y="5609915"/>
            <a:ext cx="31961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/>
              <a:t>Ordinary Least Squares (OLS)</a:t>
            </a:r>
          </a:p>
        </p:txBody>
      </p:sp>
      <p:graphicFrame>
        <p:nvGraphicFramePr>
          <p:cNvPr id="1991731" name="Object 51"/>
          <p:cNvGraphicFramePr>
            <a:graphicFrameLocks noChangeAspect="1"/>
          </p:cNvGraphicFramePr>
          <p:nvPr>
            <p:extLst/>
          </p:nvPr>
        </p:nvGraphicFramePr>
        <p:xfrm>
          <a:off x="7318802" y="2888941"/>
          <a:ext cx="1238956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5" imgW="545760" imgH="203040" progId="Equation.3">
                  <p:embed/>
                </p:oleObj>
              </mc:Choice>
              <mc:Fallback>
                <p:oleObj name="Equation" r:id="rId5" imgW="5457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802" y="2888941"/>
                        <a:ext cx="1238956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1732" name="Object 52"/>
          <p:cNvGraphicFramePr>
            <a:graphicFrameLocks noChangeAspect="1"/>
          </p:cNvGraphicFramePr>
          <p:nvPr>
            <p:extLst/>
          </p:nvPr>
        </p:nvGraphicFramePr>
        <p:xfrm>
          <a:off x="7318803" y="4127189"/>
          <a:ext cx="2046111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7" imgW="901440" imgH="241200" progId="Equation.3">
                  <p:embed/>
                </p:oleObj>
              </mc:Choice>
              <mc:Fallback>
                <p:oleObj name="Equation" r:id="rId7" imgW="901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803" y="4127189"/>
                        <a:ext cx="2046111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1733" name="Object 53"/>
          <p:cNvGraphicFramePr>
            <a:graphicFrameLocks noChangeAspect="1"/>
          </p:cNvGraphicFramePr>
          <p:nvPr>
            <p:extLst/>
          </p:nvPr>
        </p:nvGraphicFramePr>
        <p:xfrm>
          <a:off x="7318802" y="3463614"/>
          <a:ext cx="2305756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9" imgW="1015920" imgH="241200" progId="Equation.3">
                  <p:embed/>
                </p:oleObj>
              </mc:Choice>
              <mc:Fallback>
                <p:oleObj name="Equation" r:id="rId9" imgW="10159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802" y="3463614"/>
                        <a:ext cx="2305756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91734" name="Object 54"/>
          <p:cNvGraphicFramePr>
            <a:graphicFrameLocks noChangeAspect="1"/>
          </p:cNvGraphicFramePr>
          <p:nvPr>
            <p:extLst/>
          </p:nvPr>
        </p:nvGraphicFramePr>
        <p:xfrm>
          <a:off x="7318802" y="4778064"/>
          <a:ext cx="2593622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11" imgW="1143000" imgH="241200" progId="Equation.3">
                  <p:embed/>
                </p:oleObj>
              </mc:Choice>
              <mc:Fallback>
                <p:oleObj name="Equation" r:id="rId11" imgW="11430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802" y="4778064"/>
                        <a:ext cx="2593622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A geometric perspective on the GLM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83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1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1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1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1729" grpId="0"/>
      <p:bldP spid="199173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3970" name="Line 2"/>
          <p:cNvSpPr>
            <a:spLocks noChangeShapeType="1"/>
          </p:cNvSpPr>
          <p:nvPr/>
        </p:nvSpPr>
        <p:spPr bwMode="auto">
          <a:xfrm flipV="1">
            <a:off x="6101644" y="2819400"/>
            <a:ext cx="14224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03971" name="Line 3"/>
          <p:cNvSpPr>
            <a:spLocks noChangeShapeType="1"/>
          </p:cNvSpPr>
          <p:nvPr/>
        </p:nvSpPr>
        <p:spPr bwMode="auto">
          <a:xfrm flipV="1">
            <a:off x="6101644" y="2438400"/>
            <a:ext cx="40640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03972" name="Line 4"/>
          <p:cNvSpPr>
            <a:spLocks noChangeShapeType="1"/>
          </p:cNvSpPr>
          <p:nvPr/>
        </p:nvSpPr>
        <p:spPr bwMode="auto">
          <a:xfrm flipV="1">
            <a:off x="6508044" y="1828800"/>
            <a:ext cx="1422400" cy="609600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03973" name="Line 5"/>
          <p:cNvSpPr>
            <a:spLocks noChangeShapeType="1"/>
          </p:cNvSpPr>
          <p:nvPr/>
        </p:nvSpPr>
        <p:spPr bwMode="auto">
          <a:xfrm flipV="1">
            <a:off x="7524044" y="1828800"/>
            <a:ext cx="406400" cy="990600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03974" name="Line 6"/>
          <p:cNvSpPr>
            <a:spLocks noChangeShapeType="1"/>
          </p:cNvSpPr>
          <p:nvPr/>
        </p:nvSpPr>
        <p:spPr bwMode="auto">
          <a:xfrm flipV="1">
            <a:off x="5898444" y="2438400"/>
            <a:ext cx="609600" cy="280988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03975" name="Line 7"/>
          <p:cNvSpPr>
            <a:spLocks noChangeShapeType="1"/>
          </p:cNvSpPr>
          <p:nvPr/>
        </p:nvSpPr>
        <p:spPr bwMode="auto">
          <a:xfrm flipH="1" flipV="1">
            <a:off x="5898444" y="2709865"/>
            <a:ext cx="203200" cy="7191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03976" name="Text Box 8"/>
          <p:cNvSpPr txBox="1">
            <a:spLocks noChangeArrowheads="1"/>
          </p:cNvSpPr>
          <p:nvPr/>
        </p:nvSpPr>
        <p:spPr bwMode="auto">
          <a:xfrm>
            <a:off x="6776156" y="2978151"/>
            <a:ext cx="45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latin typeface="Arial Unicode MS" charset="0"/>
                <a:cs typeface="Arial Unicode MS" charset="0"/>
              </a:rPr>
              <a:t>x</a:t>
            </a:r>
            <a:r>
              <a:rPr lang="de-DE" sz="2400" baseline="-25000">
                <a:latin typeface="Arial Unicode MS" charset="0"/>
                <a:cs typeface="Arial Unicode MS" charset="0"/>
              </a:rPr>
              <a:t>1</a:t>
            </a:r>
          </a:p>
        </p:txBody>
      </p:sp>
      <p:sp>
        <p:nvSpPr>
          <p:cNvPr id="2003977" name="Text Box 9"/>
          <p:cNvSpPr txBox="1">
            <a:spLocks noChangeArrowheads="1"/>
          </p:cNvSpPr>
          <p:nvPr/>
        </p:nvSpPr>
        <p:spPr bwMode="auto">
          <a:xfrm>
            <a:off x="6389512" y="2573339"/>
            <a:ext cx="4526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latin typeface="Arial Unicode MS" charset="0"/>
                <a:cs typeface="Arial Unicode MS" charset="0"/>
              </a:rPr>
              <a:t>x</a:t>
            </a:r>
            <a:r>
              <a:rPr lang="de-DE" sz="2400" baseline="-25000">
                <a:latin typeface="Arial Unicode MS" charset="0"/>
                <a:cs typeface="Arial Unicode MS" charset="0"/>
              </a:rPr>
              <a:t>2</a:t>
            </a:r>
          </a:p>
        </p:txBody>
      </p:sp>
      <p:sp>
        <p:nvSpPr>
          <p:cNvPr id="2003978" name="Text Box 10"/>
          <p:cNvSpPr txBox="1">
            <a:spLocks noChangeArrowheads="1"/>
          </p:cNvSpPr>
          <p:nvPr/>
        </p:nvSpPr>
        <p:spPr bwMode="auto">
          <a:xfrm>
            <a:off x="5441245" y="2725739"/>
            <a:ext cx="5325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latin typeface="Arial Unicode MS" charset="0"/>
                <a:cs typeface="Arial Unicode MS" charset="0"/>
              </a:rPr>
              <a:t>x</a:t>
            </a:r>
            <a:r>
              <a:rPr lang="de-DE" sz="2400" baseline="-25000">
                <a:latin typeface="Arial Unicode MS" charset="0"/>
                <a:cs typeface="Arial Unicode MS" charset="0"/>
              </a:rPr>
              <a:t>2</a:t>
            </a:r>
            <a:r>
              <a:rPr lang="de-DE" sz="2400" baseline="30000">
                <a:latin typeface="Arial Unicode MS" charset="0"/>
                <a:cs typeface="Arial Unicode MS" charset="0"/>
              </a:rPr>
              <a:t>*</a:t>
            </a:r>
          </a:p>
        </p:txBody>
      </p:sp>
      <p:sp>
        <p:nvSpPr>
          <p:cNvPr id="2003979" name="Line 11"/>
          <p:cNvSpPr>
            <a:spLocks noChangeShapeType="1"/>
          </p:cNvSpPr>
          <p:nvPr/>
        </p:nvSpPr>
        <p:spPr bwMode="auto">
          <a:xfrm flipH="1" flipV="1">
            <a:off x="7930444" y="1828800"/>
            <a:ext cx="203200" cy="71913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03980" name="Oval 12"/>
          <p:cNvSpPr>
            <a:spLocks noChangeArrowheads="1"/>
          </p:cNvSpPr>
          <p:nvPr/>
        </p:nvSpPr>
        <p:spPr bwMode="auto">
          <a:xfrm>
            <a:off x="7862712" y="1752600"/>
            <a:ext cx="135467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03981" name="Line 13"/>
          <p:cNvSpPr>
            <a:spLocks noChangeAspect="1" noChangeShapeType="1"/>
          </p:cNvSpPr>
          <p:nvPr/>
        </p:nvSpPr>
        <p:spPr bwMode="auto">
          <a:xfrm flipV="1">
            <a:off x="6101644" y="2559052"/>
            <a:ext cx="2032000" cy="868363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03982" name="Text Box 14"/>
          <p:cNvSpPr txBox="1">
            <a:spLocks noChangeArrowheads="1"/>
          </p:cNvSpPr>
          <p:nvPr/>
        </p:nvSpPr>
        <p:spPr bwMode="auto">
          <a:xfrm>
            <a:off x="7817555" y="1277939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>
                <a:latin typeface="Arial Unicode MS" charset="0"/>
                <a:cs typeface="Arial Unicode MS" charset="0"/>
              </a:rPr>
              <a:t>y</a:t>
            </a:r>
            <a:endParaRPr lang="de-DE" sz="2400" baseline="-25000">
              <a:latin typeface="Arial Unicode MS" charset="0"/>
              <a:cs typeface="Arial Unicode MS" charset="0"/>
            </a:endParaRPr>
          </a:p>
        </p:txBody>
      </p:sp>
      <p:sp>
        <p:nvSpPr>
          <p:cNvPr id="2003983" name="Line 15"/>
          <p:cNvSpPr>
            <a:spLocks noChangeShapeType="1"/>
          </p:cNvSpPr>
          <p:nvPr/>
        </p:nvSpPr>
        <p:spPr bwMode="auto">
          <a:xfrm>
            <a:off x="6101644" y="1524000"/>
            <a:ext cx="0" cy="3429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03984" name="Line 16"/>
          <p:cNvSpPr>
            <a:spLocks noChangeShapeType="1"/>
          </p:cNvSpPr>
          <p:nvPr/>
        </p:nvSpPr>
        <p:spPr bwMode="auto">
          <a:xfrm rot="-5400000">
            <a:off x="6101644" y="1193800"/>
            <a:ext cx="0" cy="447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03986" name="Text Box 18"/>
          <p:cNvSpPr txBox="1">
            <a:spLocks noChangeArrowheads="1"/>
          </p:cNvSpPr>
          <p:nvPr/>
        </p:nvSpPr>
        <p:spPr bwMode="auto">
          <a:xfrm>
            <a:off x="6420036" y="5121188"/>
            <a:ext cx="389877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/>
              <a:t>When x</a:t>
            </a:r>
            <a:r>
              <a:rPr lang="en-GB" sz="2400" baseline="-25000" dirty="0"/>
              <a:t>2</a:t>
            </a:r>
            <a:r>
              <a:rPr lang="en-GB" sz="2400" dirty="0"/>
              <a:t> is </a:t>
            </a:r>
            <a:r>
              <a:rPr lang="en-GB" sz="2400" dirty="0" err="1"/>
              <a:t>orthogonalized</a:t>
            </a:r>
            <a:r>
              <a:rPr lang="en-GB" sz="2400" dirty="0"/>
              <a:t> </a:t>
            </a:r>
            <a:r>
              <a:rPr lang="en-GB" sz="2400" dirty="0" err="1"/>
              <a:t>w.r.t</a:t>
            </a:r>
            <a:r>
              <a:rPr lang="en-GB" sz="2400" dirty="0"/>
              <a:t>. x</a:t>
            </a:r>
            <a:r>
              <a:rPr lang="en-GB" sz="2400" baseline="-25000" dirty="0"/>
              <a:t>1</a:t>
            </a:r>
            <a:r>
              <a:rPr lang="en-GB" sz="2400" dirty="0"/>
              <a:t>, only the parameter estimate for x</a:t>
            </a:r>
            <a:r>
              <a:rPr lang="en-GB" sz="2400" baseline="-25000" dirty="0"/>
              <a:t>1</a:t>
            </a:r>
            <a:r>
              <a:rPr lang="en-GB" sz="2400" dirty="0"/>
              <a:t> changes, not that for x</a:t>
            </a:r>
            <a:r>
              <a:rPr lang="en-GB" sz="2400" baseline="-25000" dirty="0"/>
              <a:t>2</a:t>
            </a:r>
            <a:r>
              <a:rPr lang="en-GB" sz="2400" dirty="0"/>
              <a:t>!</a:t>
            </a:r>
          </a:p>
        </p:txBody>
      </p:sp>
      <p:sp>
        <p:nvSpPr>
          <p:cNvPr id="2003987" name="Text Box 19"/>
          <p:cNvSpPr txBox="1">
            <a:spLocks noChangeArrowheads="1"/>
          </p:cNvSpPr>
          <p:nvPr/>
        </p:nvSpPr>
        <p:spPr bwMode="auto">
          <a:xfrm>
            <a:off x="1739517" y="5265204"/>
            <a:ext cx="3882351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/>
              <a:t>Correlated regressors = </a:t>
            </a:r>
          </a:p>
          <a:p>
            <a:pPr eaLnBrk="0" hangingPunct="0"/>
            <a:r>
              <a:rPr lang="en-GB" sz="2400" dirty="0"/>
              <a:t>explained variance is shared between regressors</a:t>
            </a:r>
          </a:p>
        </p:txBody>
      </p:sp>
      <p:graphicFrame>
        <p:nvGraphicFramePr>
          <p:cNvPr id="2003988" name="Object 20"/>
          <p:cNvGraphicFramePr>
            <a:graphicFrameLocks noChangeAspect="1"/>
          </p:cNvGraphicFramePr>
          <p:nvPr/>
        </p:nvGraphicFramePr>
        <p:xfrm>
          <a:off x="2554112" y="4013200"/>
          <a:ext cx="21590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3" imgW="1180800" imgH="457200" progId="Equation.3">
                  <p:embed/>
                </p:oleObj>
              </mc:Choice>
              <mc:Fallback>
                <p:oleObj name="Equation" r:id="rId3" imgW="1180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4112" y="4013200"/>
                        <a:ext cx="2159000" cy="939800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blurRad="63500" dist="107763" dir="18900000" algn="ctr" rotWithShape="0">
                          <a:srgbClr val="00000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03989" name="Object 21"/>
          <p:cNvGraphicFramePr>
            <a:graphicFrameLocks noChangeAspect="1"/>
          </p:cNvGraphicFramePr>
          <p:nvPr/>
        </p:nvGraphicFramePr>
        <p:xfrm>
          <a:off x="7270045" y="3981450"/>
          <a:ext cx="2159000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…quation" r:id="rId5" imgW="1180800" imgH="482400" progId="Equation.3">
                  <p:embed/>
                </p:oleObj>
              </mc:Choice>
              <mc:Fallback>
                <p:oleObj name="…quation" r:id="rId5" imgW="11808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0045" y="3981450"/>
                        <a:ext cx="2159000" cy="992188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blurRad="63500" dist="107763" dir="18900000" algn="ctr" rotWithShape="0">
                          <a:srgbClr val="00000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err="1"/>
              <a:t>O</a:t>
            </a:r>
            <a:r>
              <a:rPr lang="en-GB" dirty="0" err="1" smtClean="0"/>
              <a:t>rthogonalisation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32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3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3974" grpId="0" animBg="1"/>
      <p:bldP spid="2003975" grpId="0" animBg="1"/>
      <p:bldP spid="2003978" grpId="0"/>
      <p:bldP spid="2003979" grpId="0" animBg="1"/>
      <p:bldP spid="2003981" grpId="0" animBg="1"/>
      <p:bldP spid="2003986" grpId="0"/>
      <p:bldP spid="200398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Practicalities re: </a:t>
            </a:r>
            <a:r>
              <a:rPr lang="en-GB" dirty="0" err="1"/>
              <a:t>m</a:t>
            </a:r>
            <a:r>
              <a:rPr lang="en-GB" dirty="0" err="1" smtClean="0"/>
              <a:t>ulticollinearity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Interpreting results of multiple regression can be difficult:</a:t>
            </a:r>
          </a:p>
          <a:p>
            <a:r>
              <a:rPr lang="en-GB" dirty="0" smtClean="0"/>
              <a:t> the overall </a:t>
            </a:r>
            <a:r>
              <a:rPr lang="en-GB" i="1" dirty="0" smtClean="0"/>
              <a:t>p</a:t>
            </a:r>
            <a:r>
              <a:rPr lang="en-GB" dirty="0" smtClean="0"/>
              <a:t>-value of a fitted model is very low</a:t>
            </a:r>
          </a:p>
          <a:p>
            <a:pPr lvl="1"/>
            <a:r>
              <a:rPr lang="en-GB" dirty="0" smtClean="0"/>
              <a:t>i.e. the model fits the data well</a:t>
            </a:r>
          </a:p>
          <a:p>
            <a:r>
              <a:rPr lang="en-GB" dirty="0" smtClean="0"/>
              <a:t>but individual p values for the </a:t>
            </a:r>
            <a:r>
              <a:rPr lang="en-GB" dirty="0" err="1" smtClean="0"/>
              <a:t>regressors</a:t>
            </a:r>
            <a:r>
              <a:rPr lang="en-GB" dirty="0" smtClean="0"/>
              <a:t> are high</a:t>
            </a:r>
          </a:p>
          <a:p>
            <a:pPr lvl="1"/>
            <a:r>
              <a:rPr lang="en-GB" dirty="0" smtClean="0"/>
              <a:t>i.e. none of the  X variables has a significant impact on predicting Y</a:t>
            </a: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How is this possible?</a:t>
            </a:r>
          </a:p>
          <a:p>
            <a:r>
              <a:rPr lang="en-GB" dirty="0" smtClean="0"/>
              <a:t>caused when two (or more)  </a:t>
            </a:r>
            <a:r>
              <a:rPr lang="en-GB" dirty="0" err="1" smtClean="0"/>
              <a:t>regressors</a:t>
            </a:r>
            <a:r>
              <a:rPr lang="en-GB" dirty="0" smtClean="0"/>
              <a:t> are highly correlated: problem known as </a:t>
            </a:r>
            <a:r>
              <a:rPr lang="en-GB" dirty="0" err="1" smtClean="0"/>
              <a:t>multicollinearity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26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Multicollinearity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Are correlated </a:t>
            </a:r>
            <a:r>
              <a:rPr lang="en-GB" dirty="0" err="1" smtClean="0"/>
              <a:t>regressors</a:t>
            </a:r>
            <a:r>
              <a:rPr lang="en-GB" dirty="0" smtClean="0"/>
              <a:t> a problem?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 smtClean="0"/>
              <a:t>No</a:t>
            </a:r>
          </a:p>
          <a:p>
            <a:r>
              <a:rPr lang="en-GB" dirty="0" smtClean="0"/>
              <a:t>When you want to predict Y from X1 &amp; X2, because R</a:t>
            </a:r>
            <a:r>
              <a:rPr lang="en-GB" baseline="30000" dirty="0" smtClean="0"/>
              <a:t>2</a:t>
            </a:r>
            <a:r>
              <a:rPr lang="en-GB" dirty="0" smtClean="0"/>
              <a:t> and </a:t>
            </a:r>
            <a:r>
              <a:rPr lang="en-GB" i="1" dirty="0" smtClean="0"/>
              <a:t>p</a:t>
            </a:r>
            <a:r>
              <a:rPr lang="en-GB" dirty="0" smtClean="0"/>
              <a:t> will be correct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 smtClean="0"/>
              <a:t>Yes</a:t>
            </a:r>
          </a:p>
          <a:p>
            <a:r>
              <a:rPr lang="en-GB" dirty="0" smtClean="0"/>
              <a:t>When you want to assess the impact of individual </a:t>
            </a:r>
            <a:r>
              <a:rPr lang="en-GB" dirty="0" err="1" smtClean="0"/>
              <a:t>regressors</a:t>
            </a:r>
            <a:endParaRPr lang="en-GB" dirty="0" smtClean="0"/>
          </a:p>
          <a:p>
            <a:r>
              <a:rPr lang="en-GB" dirty="0" smtClean="0"/>
              <a:t>Because individual </a:t>
            </a:r>
            <a:r>
              <a:rPr lang="en-GB" i="1" dirty="0" smtClean="0"/>
              <a:t>p</a:t>
            </a:r>
            <a:r>
              <a:rPr lang="en-GB" dirty="0" smtClean="0"/>
              <a:t>-values can be misleading: a </a:t>
            </a:r>
            <a:r>
              <a:rPr lang="en-GB" i="1" dirty="0" smtClean="0"/>
              <a:t>p</a:t>
            </a:r>
            <a:r>
              <a:rPr lang="en-GB" dirty="0" smtClean="0"/>
              <a:t>-value can be high, even though the variable is </a:t>
            </a:r>
            <a:r>
              <a:rPr lang="en-GB" dirty="0" err="1" smtClean="0"/>
              <a:t>improtant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39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 	</a:t>
            </a:r>
            <a:endParaRPr lang="en-GB" dirty="0"/>
          </a:p>
        </p:txBody>
      </p:sp>
      <p:grpSp>
        <p:nvGrpSpPr>
          <p:cNvPr id="42" name="Group 41"/>
          <p:cNvGrpSpPr>
            <a:grpSpLocks noChangeAspect="1"/>
          </p:cNvGrpSpPr>
          <p:nvPr/>
        </p:nvGrpSpPr>
        <p:grpSpPr>
          <a:xfrm>
            <a:off x="3359155" y="2012568"/>
            <a:ext cx="5581312" cy="3686556"/>
            <a:chOff x="76200" y="273050"/>
            <a:chExt cx="8950325" cy="5911850"/>
          </a:xfrm>
        </p:grpSpPr>
        <p:sp>
          <p:nvSpPr>
            <p:cNvPr id="3" name="Rechteck 40"/>
            <p:cNvSpPr/>
            <p:nvPr/>
          </p:nvSpPr>
          <p:spPr>
            <a:xfrm>
              <a:off x="3995936" y="332656"/>
              <a:ext cx="1944216" cy="20882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pic>
          <p:nvPicPr>
            <p:cNvPr id="4" name="Picture 2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207125" y="860425"/>
              <a:ext cx="2819400" cy="24177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5" name="Picture 3"/>
            <p:cNvPicPr>
              <a:picLocks noChangeArrowheads="1"/>
            </p:cNvPicPr>
            <p:nvPr/>
          </p:nvPicPr>
          <p:blipFill>
            <a:blip r:embed="rId3" cstate="print"/>
            <a:srcRect l="68709" t="30252" r="7512" b="14130"/>
            <a:stretch>
              <a:fillRect/>
            </a:stretch>
          </p:blipFill>
          <p:spPr bwMode="auto">
            <a:xfrm>
              <a:off x="4283968" y="908720"/>
              <a:ext cx="1165225" cy="1219200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>
              <a:outerShdw blurRad="63500" dist="81320" dir="2319588" algn="ctr" rotWithShape="0">
                <a:schemeClr val="bg2">
                  <a:alpha val="74998"/>
                </a:schemeClr>
              </a:outerShdw>
            </a:effectLst>
          </p:spPr>
        </p:pic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977900" y="3775075"/>
              <a:ext cx="1585913" cy="6445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050">
                <a:latin typeface="Tahoma" pitchFamily="34" charset="0"/>
                <a:ea typeface="ＭＳ Ｐゴシック" pitchFamily="34" charset="-128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992188" y="3903663"/>
              <a:ext cx="1546225" cy="3670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 eaLnBrk="0" hangingPunct="0">
                <a:defRPr/>
              </a:pPr>
              <a:r>
                <a:rPr lang="en-US" sz="1050">
                  <a:latin typeface="Helvetica" pitchFamily="34" charset="0"/>
                  <a:ea typeface="ＭＳ Ｐゴシック" pitchFamily="34" charset="-128"/>
                </a:rPr>
                <a:t>Normalisation</a:t>
              </a:r>
              <a:endParaRPr lang="en-US" sz="1050"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  <a:ea typeface="ＭＳ Ｐゴシック" pitchFamily="34" charset="-128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6230939" y="606424"/>
              <a:ext cx="2731279" cy="3670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67866" tIns="33338" rIns="67866" bIns="33338">
              <a:spAutoFit/>
            </a:bodyPr>
            <a:lstStyle/>
            <a:p>
              <a:pPr eaLnBrk="0" hangingPunct="0"/>
              <a:r>
                <a:rPr lang="en-US" sz="1050">
                  <a:latin typeface="Helvetica" pitchFamily="34" charset="0"/>
                  <a:ea typeface="ＭＳ Ｐゴシック" pitchFamily="34" charset="-128"/>
                </a:rPr>
                <a:t>Statistical Parametric Map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76200" y="273050"/>
              <a:ext cx="1939530" cy="3670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67866" tIns="33338" rIns="67866" bIns="33338">
              <a:spAutoFit/>
            </a:bodyPr>
            <a:lstStyle/>
            <a:p>
              <a:pPr eaLnBrk="0" hangingPunct="0"/>
              <a:r>
                <a:rPr lang="en-US" sz="1050">
                  <a:latin typeface="Helvetica" pitchFamily="34" charset="0"/>
                  <a:ea typeface="ＭＳ Ｐゴシック" pitchFamily="34" charset="-128"/>
                </a:rPr>
                <a:t>Image time-series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736975" y="5378450"/>
              <a:ext cx="2214585" cy="3670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67866" tIns="33338" rIns="67866" bIns="33338">
              <a:spAutoFit/>
            </a:bodyPr>
            <a:lstStyle/>
            <a:p>
              <a:pPr eaLnBrk="0" hangingPunct="0"/>
              <a:r>
                <a:rPr lang="en-US" sz="1050">
                  <a:latin typeface="Helvetica" pitchFamily="34" charset="0"/>
                  <a:ea typeface="ＭＳ Ｐゴシック" pitchFamily="34" charset="-128"/>
                </a:rPr>
                <a:t>Parameter estimates</a:t>
              </a:r>
            </a:p>
          </p:txBody>
        </p:sp>
        <p:pic>
          <p:nvPicPr>
            <p:cNvPr id="11" name="Picture 9"/>
            <p:cNvPicPr>
              <a:picLocks noChangeArrowheads="1"/>
            </p:cNvPicPr>
            <p:nvPr/>
          </p:nvPicPr>
          <p:blipFill>
            <a:blip r:embed="rId4" cstate="print">
              <a:lum contrast="-6000"/>
            </a:blip>
            <a:srcRect/>
            <a:stretch>
              <a:fillRect/>
            </a:stretch>
          </p:blipFill>
          <p:spPr bwMode="auto">
            <a:xfrm>
              <a:off x="1924050" y="1035050"/>
              <a:ext cx="1500188" cy="106203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2" name="Picture 10"/>
            <p:cNvPicPr>
              <a:picLocks noChangeArrowheads="1"/>
            </p:cNvPicPr>
            <p:nvPr/>
          </p:nvPicPr>
          <p:blipFill>
            <a:blip r:embed="rId5" cstate="print"/>
            <a:srcRect l="10599" t="6715" r="8142" b="6468"/>
            <a:stretch>
              <a:fillRect/>
            </a:stretch>
          </p:blipFill>
          <p:spPr bwMode="auto">
            <a:xfrm>
              <a:off x="4067944" y="3789040"/>
              <a:ext cx="1617662" cy="1662112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>
                  <a:alpha val="74997"/>
                </a:schemeClr>
              </a:outerShdw>
            </a:effectLst>
          </p:spPr>
        </p:pic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3779838" y="2482850"/>
              <a:ext cx="2316162" cy="6889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GB" sz="1050">
                  <a:latin typeface="Helvetica" pitchFamily="34" charset="0"/>
                  <a:ea typeface="ＭＳ Ｐゴシック" pitchFamily="34" charset="-128"/>
                </a:rPr>
                <a:t>General Linear Model</a:t>
              </a:r>
              <a:endParaRPr lang="en-US" sz="1050">
                <a:latin typeface="Helvetica" pitchFamily="34" charset="0"/>
                <a:ea typeface="ＭＳ Ｐゴシック" pitchFamily="34" charset="-128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173038" y="2482850"/>
              <a:ext cx="1357312" cy="6889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GB" sz="1050">
                  <a:latin typeface="Helvetica" pitchFamily="34" charset="0"/>
                  <a:ea typeface="ＭＳ Ｐゴシック" pitchFamily="34" charset="-128"/>
                </a:rPr>
                <a:t>Realignment</a:t>
              </a:r>
              <a:endParaRPr lang="en-US" sz="1050">
                <a:latin typeface="Tahoma" pitchFamily="34" charset="0"/>
                <a:ea typeface="ＭＳ Ｐゴシック" pitchFamily="34" charset="-128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1960563" y="2482850"/>
              <a:ext cx="1452562" cy="7000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GB" sz="1050">
                  <a:latin typeface="Helvetica" pitchFamily="34" charset="0"/>
                  <a:ea typeface="ＭＳ Ｐゴシック" pitchFamily="34" charset="-128"/>
                </a:rPr>
                <a:t>Smoothing</a:t>
              </a:r>
              <a:endParaRPr lang="en-US" sz="1050">
                <a:latin typeface="Tahoma" pitchFamily="34" charset="0"/>
                <a:ea typeface="ＭＳ Ｐゴシック" pitchFamily="34" charset="-128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4116388" y="608013"/>
              <a:ext cx="1543656" cy="3670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67866" tIns="33338" rIns="67866" bIns="33338">
              <a:spAutoFit/>
            </a:bodyPr>
            <a:lstStyle/>
            <a:p>
              <a:pPr eaLnBrk="0" hangingPunct="0"/>
              <a:r>
                <a:rPr lang="en-US" sz="1050" dirty="0">
                  <a:latin typeface="Arial Unicode MS" pitchFamily="34" charset="-128"/>
                  <a:ea typeface="ＭＳ Ｐゴシック" pitchFamily="34" charset="-128"/>
                </a:rPr>
                <a:t>Design matrix</a:t>
              </a:r>
            </a:p>
          </p:txBody>
        </p:sp>
        <p:pic>
          <p:nvPicPr>
            <p:cNvPr id="17" name="Picture 15"/>
            <p:cNvPicPr>
              <a:picLocks noChangeArrowheads="1"/>
            </p:cNvPicPr>
            <p:nvPr/>
          </p:nvPicPr>
          <p:blipFill>
            <a:blip r:embed="rId6" cstate="print">
              <a:lum contrast="-6000"/>
            </a:blip>
            <a:srcRect/>
            <a:stretch>
              <a:fillRect/>
            </a:stretch>
          </p:blipFill>
          <p:spPr bwMode="auto">
            <a:xfrm>
              <a:off x="1073150" y="4795838"/>
              <a:ext cx="1368425" cy="11922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2414588" y="5087938"/>
              <a:ext cx="1291735" cy="6262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67866" tIns="33338" rIns="67866" bIns="33338">
              <a:spAutoFit/>
            </a:bodyPr>
            <a:lstStyle/>
            <a:p>
              <a:pPr eaLnBrk="0" hangingPunct="0"/>
              <a:r>
                <a:rPr lang="en-US" sz="1050">
                  <a:latin typeface="Helvetica" pitchFamily="34" charset="0"/>
                  <a:ea typeface="ＭＳ Ｐゴシック" pitchFamily="34" charset="-128"/>
                </a:rPr>
                <a:t>Anatomical</a:t>
              </a:r>
              <a:br>
                <a:rPr lang="en-US" sz="1050">
                  <a:latin typeface="Helvetica" pitchFamily="34" charset="0"/>
                  <a:ea typeface="ＭＳ Ｐゴシック" pitchFamily="34" charset="-128"/>
                </a:rPr>
              </a:br>
              <a:r>
                <a:rPr lang="en-US" sz="1050">
                  <a:latin typeface="Helvetica" pitchFamily="34" charset="0"/>
                  <a:ea typeface="ＭＳ Ｐゴシック" pitchFamily="34" charset="-128"/>
                </a:rPr>
                <a:t>reference</a:t>
              </a: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2006601" y="620712"/>
              <a:ext cx="1350859" cy="3670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67866" tIns="33338" rIns="67866" bIns="33338">
              <a:spAutoFit/>
            </a:bodyPr>
            <a:lstStyle/>
            <a:p>
              <a:pPr eaLnBrk="0" hangingPunct="0"/>
              <a:r>
                <a:rPr lang="en-US" sz="1050">
                  <a:latin typeface="Helvetica" pitchFamily="34" charset="0"/>
                  <a:ea typeface="ＭＳ Ｐゴシック" pitchFamily="34" charset="-128"/>
                </a:rPr>
                <a:t>Spatial filter</a:t>
              </a:r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874713" y="2154238"/>
              <a:ext cx="0" cy="3095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050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1614488" y="2860675"/>
              <a:ext cx="312737" cy="31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050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 flipV="1">
              <a:off x="6083300" y="2863850"/>
              <a:ext cx="25241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050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4857750" y="3235325"/>
              <a:ext cx="0" cy="520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050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>
              <a:off x="4852988" y="2184400"/>
              <a:ext cx="0" cy="3095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050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2749550" y="2135188"/>
              <a:ext cx="0" cy="3095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050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3435350" y="2859088"/>
              <a:ext cx="311150" cy="31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050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 flipV="1">
              <a:off x="1755775" y="4402138"/>
              <a:ext cx="0" cy="3921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050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>
              <a:off x="1271588" y="3232150"/>
              <a:ext cx="1587" cy="4889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050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 flipV="1">
              <a:off x="2292350" y="3244850"/>
              <a:ext cx="0" cy="457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050"/>
            </a:p>
          </p:txBody>
        </p: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6224588" y="3473450"/>
              <a:ext cx="1349375" cy="75565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GB" sz="1050">
                  <a:latin typeface="Helvetica" pitchFamily="34" charset="0"/>
                  <a:ea typeface="ＭＳ Ｐゴシック" pitchFamily="34" charset="-128"/>
                </a:rPr>
                <a:t>Statistical</a:t>
              </a:r>
              <a:br>
                <a:rPr lang="en-GB" sz="1050">
                  <a:latin typeface="Helvetica" pitchFamily="34" charset="0"/>
                  <a:ea typeface="ＭＳ Ｐゴシック" pitchFamily="34" charset="-128"/>
                </a:rPr>
              </a:br>
              <a:r>
                <a:rPr lang="en-GB" sz="1050">
                  <a:latin typeface="Helvetica" pitchFamily="34" charset="0"/>
                  <a:ea typeface="ＭＳ Ｐゴシック" pitchFamily="34" charset="-128"/>
                </a:rPr>
                <a:t>Inference</a:t>
              </a:r>
              <a:endParaRPr lang="en-US" sz="1050">
                <a:latin typeface="Helvetica" pitchFamily="34" charset="0"/>
                <a:ea typeface="ＭＳ Ｐゴシック" pitchFamily="34" charset="-128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8213412" y="3643313"/>
              <a:ext cx="638799" cy="3670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67866" tIns="33338" rIns="67866" bIns="33338">
              <a:spAutoFit/>
            </a:bodyPr>
            <a:lstStyle/>
            <a:p>
              <a:pPr algn="ctr" eaLnBrk="0" hangingPunct="0"/>
              <a:r>
                <a:rPr lang="en-US" sz="1050">
                  <a:latin typeface="Helvetica" pitchFamily="34" charset="0"/>
                  <a:ea typeface="ＭＳ Ｐゴシック" pitchFamily="34" charset="-128"/>
                </a:rPr>
                <a:t>RFT</a:t>
              </a:r>
              <a:endParaRPr lang="en-US" sz="1050">
                <a:latin typeface="Arial Unicode MS" pitchFamily="34" charset="-128"/>
                <a:ea typeface="ＭＳ Ｐゴシック" pitchFamily="34" charset="-128"/>
              </a:endParaRPr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>
              <a:off x="6926263" y="3135313"/>
              <a:ext cx="0" cy="3190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050"/>
            </a:p>
          </p:txBody>
        </p:sp>
        <p:pic>
          <p:nvPicPr>
            <p:cNvPr id="33" name="Picture 31"/>
            <p:cNvPicPr>
              <a:picLocks noChangeArrowheads="1"/>
            </p:cNvPicPr>
            <p:nvPr/>
          </p:nvPicPr>
          <p:blipFill>
            <a:blip r:embed="rId2" cstate="print"/>
            <a:srcRect l="5832" t="60948" r="69249" b="6488"/>
            <a:stretch>
              <a:fillRect/>
            </a:stretch>
          </p:blipFill>
          <p:spPr bwMode="auto">
            <a:xfrm>
              <a:off x="6411913" y="4997450"/>
              <a:ext cx="1057275" cy="11874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34" name="Line 32"/>
            <p:cNvSpPr>
              <a:spLocks noChangeShapeType="1"/>
            </p:cNvSpPr>
            <p:nvPr/>
          </p:nvSpPr>
          <p:spPr bwMode="auto">
            <a:xfrm flipH="1">
              <a:off x="6940550" y="4248150"/>
              <a:ext cx="0" cy="762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050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>
              <a:off x="7781924" y="4997450"/>
              <a:ext cx="947273" cy="3670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7866" tIns="33338" rIns="67866" bIns="33338">
              <a:spAutoFit/>
            </a:bodyPr>
            <a:lstStyle/>
            <a:p>
              <a:pPr eaLnBrk="0" hangingPunct="0">
                <a:defRPr/>
              </a:pPr>
              <a:r>
                <a:rPr lang="en-US" sz="105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elvetica" pitchFamily="34" charset="0"/>
                  <a:ea typeface="ＭＳ Ｐゴシック" pitchFamily="34" charset="-128"/>
                </a:rPr>
                <a:t>p &lt;0.05</a:t>
              </a:r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auto">
            <a:xfrm flipH="1" flipV="1">
              <a:off x="7626350" y="3854450"/>
              <a:ext cx="533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050"/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 flipH="1">
              <a:off x="6892925" y="5226050"/>
              <a:ext cx="903288" cy="37623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050"/>
            </a:p>
          </p:txBody>
        </p:sp>
        <p:grpSp>
          <p:nvGrpSpPr>
            <p:cNvPr id="38" name="Group 36"/>
            <p:cNvGrpSpPr>
              <a:grpSpLocks/>
            </p:cNvGrpSpPr>
            <p:nvPr/>
          </p:nvGrpSpPr>
          <p:grpSpPr bwMode="auto">
            <a:xfrm>
              <a:off x="158750" y="700088"/>
              <a:ext cx="1508125" cy="1412875"/>
              <a:chOff x="197" y="764"/>
              <a:chExt cx="987" cy="890"/>
            </a:xfrm>
          </p:grpSpPr>
          <p:pic>
            <p:nvPicPr>
              <p:cNvPr id="39" name="Picture 37"/>
              <p:cNvPicPr>
                <a:picLocks noChangeArrowheads="1"/>
              </p:cNvPicPr>
              <p:nvPr/>
            </p:nvPicPr>
            <p:blipFill>
              <a:blip r:embed="rId7" cstate="print">
                <a:lum contrast="-6000"/>
              </a:blip>
              <a:srcRect/>
              <a:stretch>
                <a:fillRect/>
              </a:stretch>
            </p:blipFill>
            <p:spPr bwMode="auto">
              <a:xfrm>
                <a:off x="197" y="764"/>
                <a:ext cx="796" cy="698"/>
              </a:xfrm>
              <a:prstGeom prst="rect">
                <a:avLst/>
              </a:prstGeom>
              <a:noFill/>
              <a:ln w="12700">
                <a:solidFill>
                  <a:srgbClr val="C1CEFF"/>
                </a:solidFill>
                <a:miter lim="800000"/>
                <a:headEnd/>
                <a:tailEnd/>
              </a:ln>
            </p:spPr>
          </p:pic>
          <p:pic>
            <p:nvPicPr>
              <p:cNvPr id="40" name="Picture 38"/>
              <p:cNvPicPr>
                <a:picLocks noChangeArrowheads="1"/>
              </p:cNvPicPr>
              <p:nvPr/>
            </p:nvPicPr>
            <p:blipFill>
              <a:blip r:embed="rId7" cstate="print">
                <a:lum contrast="-6000"/>
              </a:blip>
              <a:srcRect/>
              <a:stretch>
                <a:fillRect/>
              </a:stretch>
            </p:blipFill>
            <p:spPr bwMode="auto">
              <a:xfrm>
                <a:off x="293" y="860"/>
                <a:ext cx="795" cy="698"/>
              </a:xfrm>
              <a:prstGeom prst="rect">
                <a:avLst/>
              </a:prstGeom>
              <a:noFill/>
              <a:ln w="12700">
                <a:solidFill>
                  <a:srgbClr val="C1CEFF"/>
                </a:solidFill>
                <a:miter lim="800000"/>
                <a:headEnd/>
                <a:tailEnd/>
              </a:ln>
            </p:spPr>
          </p:pic>
          <p:pic>
            <p:nvPicPr>
              <p:cNvPr id="41" name="Picture 39"/>
              <p:cNvPicPr>
                <a:picLocks noChangeArrowheads="1"/>
              </p:cNvPicPr>
              <p:nvPr/>
            </p:nvPicPr>
            <p:blipFill>
              <a:blip r:embed="rId7" cstate="print">
                <a:lum contrast="-6000"/>
              </a:blip>
              <a:srcRect/>
              <a:stretch>
                <a:fillRect/>
              </a:stretch>
            </p:blipFill>
            <p:spPr bwMode="auto">
              <a:xfrm>
                <a:off x="389" y="956"/>
                <a:ext cx="795" cy="698"/>
              </a:xfrm>
              <a:prstGeom prst="rect">
                <a:avLst/>
              </a:prstGeom>
              <a:noFill/>
              <a:ln w="12700">
                <a:solidFill>
                  <a:srgbClr val="C1CEFF"/>
                </a:solidFill>
                <a:miter lim="800000"/>
                <a:headEnd/>
                <a:tailEnd/>
              </a:ln>
            </p:spPr>
          </p:pic>
        </p:grpSp>
      </p:grpSp>
      <p:sp>
        <p:nvSpPr>
          <p:cNvPr id="43" name="Rectangle 42"/>
          <p:cNvSpPr/>
          <p:nvPr/>
        </p:nvSpPr>
        <p:spPr>
          <a:xfrm>
            <a:off x="5609302" y="1622327"/>
            <a:ext cx="1547970" cy="42844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88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Final word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When </a:t>
            </a:r>
            <a:r>
              <a:rPr lang="en-GB" dirty="0"/>
              <a:t>you have correlated </a:t>
            </a:r>
            <a:r>
              <a:rPr lang="en-GB" dirty="0" err="1"/>
              <a:t>regressors</a:t>
            </a:r>
            <a:r>
              <a:rPr lang="en-GB" dirty="0"/>
              <a:t>, it is very rare that </a:t>
            </a:r>
            <a:r>
              <a:rPr lang="en-GB" dirty="0" err="1"/>
              <a:t>orthogonalisation</a:t>
            </a:r>
            <a:r>
              <a:rPr lang="en-GB" dirty="0"/>
              <a:t> will be a </a:t>
            </a:r>
            <a:r>
              <a:rPr lang="en-GB" dirty="0" smtClean="0"/>
              <a:t>solution.</a:t>
            </a:r>
          </a:p>
          <a:p>
            <a:pPr lvl="1"/>
            <a:r>
              <a:rPr lang="en-GB" dirty="0"/>
              <a:t>Y</a:t>
            </a:r>
            <a:r>
              <a:rPr lang="en-GB" dirty="0" smtClean="0"/>
              <a:t>ou </a:t>
            </a:r>
            <a:r>
              <a:rPr lang="en-GB" dirty="0"/>
              <a:t>usually don't have an a priori hypothesis about which </a:t>
            </a:r>
            <a:r>
              <a:rPr lang="en-GB" dirty="0" err="1"/>
              <a:t>regressor</a:t>
            </a:r>
            <a:r>
              <a:rPr lang="en-GB" dirty="0"/>
              <a:t> should be given the shared </a:t>
            </a:r>
            <a:r>
              <a:rPr lang="en-GB" dirty="0" smtClean="0"/>
              <a:t>variance.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solution is rather at the stage of the </a:t>
            </a:r>
            <a:r>
              <a:rPr lang="en-GB" dirty="0">
                <a:solidFill>
                  <a:srgbClr val="FF0000"/>
                </a:solidFill>
              </a:rPr>
              <a:t>experiment definition </a:t>
            </a:r>
            <a:r>
              <a:rPr lang="en-GB" dirty="0"/>
              <a:t>where you would make sure by experimental design to </a:t>
            </a:r>
            <a:r>
              <a:rPr lang="en-GB" dirty="0" err="1">
                <a:solidFill>
                  <a:srgbClr val="FF0000"/>
                </a:solidFill>
              </a:rPr>
              <a:t>decorrelate</a:t>
            </a:r>
            <a:r>
              <a:rPr lang="en-GB" dirty="0">
                <a:solidFill>
                  <a:srgbClr val="FF0000"/>
                </a:solidFill>
              </a:rPr>
              <a:t> as much as possible</a:t>
            </a:r>
            <a:r>
              <a:rPr lang="en-GB" dirty="0"/>
              <a:t> the </a:t>
            </a:r>
            <a:r>
              <a:rPr lang="en-GB" dirty="0" err="1"/>
              <a:t>regressors</a:t>
            </a:r>
            <a:r>
              <a:rPr lang="en-GB" dirty="0"/>
              <a:t> that you want to </a:t>
            </a:r>
            <a:r>
              <a:rPr lang="en-GB" dirty="0" smtClean="0"/>
              <a:t>look </a:t>
            </a:r>
            <a:r>
              <a:rPr lang="en-GB" dirty="0"/>
              <a:t>at independently.</a:t>
            </a:r>
          </a:p>
        </p:txBody>
      </p:sp>
    </p:spTree>
    <p:extLst>
      <p:ext uri="{BB962C8B-B14F-4D97-AF65-F5344CB8AC3E}">
        <p14:creationId xmlns:p14="http://schemas.microsoft.com/office/powerpoint/2010/main" val="177120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Guillaume </a:t>
            </a:r>
          </a:p>
          <a:p>
            <a:r>
              <a:rPr lang="en-US" dirty="0" smtClean="0"/>
              <a:t>SPM course video on GLM</a:t>
            </a:r>
          </a:p>
          <a:p>
            <a:r>
              <a:rPr lang="en-US" dirty="0" smtClean="0"/>
              <a:t>Slides from previous years</a:t>
            </a:r>
          </a:p>
          <a:p>
            <a:r>
              <a:rPr lang="en-US" dirty="0" err="1" smtClean="0"/>
              <a:t>Rik</a:t>
            </a:r>
            <a:r>
              <a:rPr lang="en-US" dirty="0" smtClean="0"/>
              <a:t> Henson’s MRC CBU page:</a:t>
            </a:r>
          </a:p>
          <a:p>
            <a:pPr marL="0" indent="0">
              <a:buNone/>
            </a:pPr>
            <a:r>
              <a:rPr lang="en-US" sz="1600" dirty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imaging.mrc-cbu.cam.ac.uk/imaging/SpmMiniCourse?action=AttachFile&amp;do=view&amp;target=SPM-Henson-3-design.ppt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>
                <a:hlinkClick r:id="rId3"/>
              </a:rPr>
              <a:t>http</a:t>
            </a:r>
            <a:r>
              <a:rPr lang="en-US" sz="1600" dirty="0">
                <a:hlinkClick r:id="rId3"/>
              </a:rPr>
              <a:t>://imaging.mrc-cbu.cam.ac.uk/</a:t>
            </a:r>
            <a:r>
              <a:rPr lang="en-US" sz="1600" dirty="0" smtClean="0">
                <a:hlinkClick r:id="rId3"/>
              </a:rPr>
              <a:t>imaging</a:t>
            </a:r>
            <a:r>
              <a:rPr lang="en-US" sz="1600" dirty="0">
                <a:hlinkClick r:id="rId3"/>
              </a:rPr>
              <a:t>/</a:t>
            </a:r>
            <a:r>
              <a:rPr lang="en-US" sz="1600" dirty="0" smtClean="0">
                <a:hlinkClick r:id="rId3"/>
              </a:rPr>
              <a:t>DesignEfficiency</a:t>
            </a:r>
            <a:r>
              <a:rPr lang="en-US" sz="1600" dirty="0">
                <a:hlinkClick r:id="rId3"/>
              </a:rPr>
              <a:t>#</a:t>
            </a:r>
            <a:r>
              <a:rPr lang="en-US" sz="1600" dirty="0" smtClean="0">
                <a:hlinkClick r:id="rId3"/>
              </a:rPr>
              <a:t>Correlation_between_regressors</a:t>
            </a:r>
            <a:endParaRPr lang="en-US" sz="1600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533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of the BOLD signal</a:t>
            </a:r>
            <a:endParaRPr lang="en-GB" dirty="0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BOLD signal is not a direct </a:t>
            </a:r>
            <a:r>
              <a:rPr lang="en-US" dirty="0"/>
              <a:t>measure of neuronal </a:t>
            </a:r>
            <a:r>
              <a:rPr lang="en-US" dirty="0" smtClean="0"/>
              <a:t>activity, but a function of the blood oxygenation, </a:t>
            </a:r>
            <a:r>
              <a:rPr lang="fr-FR" dirty="0" smtClean="0"/>
              <a:t>flow and </a:t>
            </a:r>
            <a:r>
              <a:rPr lang="fr-FR" dirty="0"/>
              <a:t>volume (Buxton et al, 1998</a:t>
            </a:r>
            <a:r>
              <a:rPr lang="fr-FR" dirty="0" smtClean="0"/>
              <a:t>)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err="1" smtClean="0">
                <a:sym typeface="Wingdings" panose="05000000000000000000" pitchFamily="2" charset="2"/>
              </a:rPr>
              <a:t>hemodynamic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response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function</a:t>
            </a:r>
            <a:r>
              <a:rPr lang="fr-FR" dirty="0" smtClean="0">
                <a:sym typeface="Wingdings" panose="05000000000000000000" pitchFamily="2" charset="2"/>
              </a:rPr>
              <a:t> (HRF)</a:t>
            </a:r>
            <a:endParaRPr lang="en-US" dirty="0" smtClean="0"/>
          </a:p>
          <a:p>
            <a:pPr algn="just"/>
            <a:r>
              <a:rPr lang="en-US" dirty="0" smtClean="0"/>
              <a:t>The response is delayed compared to stimulus</a:t>
            </a:r>
          </a:p>
          <a:p>
            <a:pPr algn="just"/>
            <a:r>
              <a:rPr lang="en-US" dirty="0" smtClean="0">
                <a:sym typeface="Wingdings" panose="05000000000000000000" pitchFamily="2" charset="2"/>
              </a:rPr>
              <a:t>The response extends over about 20s  overlap with other stimuli</a:t>
            </a:r>
          </a:p>
          <a:p>
            <a:pPr algn="just"/>
            <a:r>
              <a:rPr lang="en-US" dirty="0" smtClean="0">
                <a:sym typeface="Wingdings" panose="05000000000000000000" pitchFamily="2" charset="2"/>
              </a:rPr>
              <a:t>Response looks different </a:t>
            </a:r>
            <a:r>
              <a:rPr lang="en-US" dirty="0">
                <a:sym typeface="Wingdings" panose="05000000000000000000" pitchFamily="2" charset="2"/>
              </a:rPr>
              <a:t>between regions (</a:t>
            </a:r>
            <a:r>
              <a:rPr lang="en-US" dirty="0" err="1">
                <a:sym typeface="Wingdings" panose="05000000000000000000" pitchFamily="2" charset="2"/>
              </a:rPr>
              <a:t>Schacter</a:t>
            </a:r>
            <a:r>
              <a:rPr lang="en-US" dirty="0">
                <a:sym typeface="Wingdings" panose="05000000000000000000" pitchFamily="2" charset="2"/>
              </a:rPr>
              <a:t> et al 1997</a:t>
            </a:r>
            <a:r>
              <a:rPr lang="en-US" dirty="0" smtClean="0">
                <a:sym typeface="Wingdings" panose="05000000000000000000" pitchFamily="2" charset="2"/>
              </a:rPr>
              <a:t>) </a:t>
            </a:r>
            <a:r>
              <a:rPr lang="en-US" dirty="0">
                <a:sym typeface="Wingdings" panose="05000000000000000000" pitchFamily="2" charset="2"/>
              </a:rPr>
              <a:t>and subjects (Aguirre et al, 1998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marL="0" indent="0" algn="just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marL="0" indent="0" algn="just">
              <a:buNone/>
            </a:pPr>
            <a:r>
              <a:rPr lang="en-US" dirty="0" smtClean="0">
                <a:sym typeface="Wingdings" panose="05000000000000000000" pitchFamily="2" charset="2"/>
              </a:rPr>
              <a:t> Model signal within General Linear Model (GLM)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56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of the BOLD signal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52650" y="1825625"/>
            <a:ext cx="479573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Properties of BOLD response: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Initial undershoot (</a:t>
            </a:r>
            <a:r>
              <a:rPr lang="en-US" dirty="0" err="1"/>
              <a:t>Malonek</a:t>
            </a:r>
            <a:r>
              <a:rPr lang="en-US" dirty="0"/>
              <a:t> &amp; </a:t>
            </a:r>
            <a:r>
              <a:rPr lang="en-US" dirty="0" err="1"/>
              <a:t>Grinvald</a:t>
            </a:r>
            <a:r>
              <a:rPr lang="en-US" dirty="0"/>
              <a:t>, 1996) </a:t>
            </a:r>
            <a:endParaRPr lang="en-US" dirty="0" smtClean="0"/>
          </a:p>
          <a:p>
            <a:r>
              <a:rPr lang="en-US" dirty="0" smtClean="0"/>
              <a:t>Peak after about 4-6s</a:t>
            </a:r>
          </a:p>
          <a:p>
            <a:r>
              <a:rPr lang="en-US" dirty="0" smtClean="0"/>
              <a:t>Final undershoot</a:t>
            </a:r>
          </a:p>
          <a:p>
            <a:r>
              <a:rPr lang="en-US" dirty="0" smtClean="0"/>
              <a:t>Back to baseline after 20-30s</a:t>
            </a:r>
            <a:endParaRPr lang="en-GB" dirty="0"/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6914507" y="1804633"/>
            <a:ext cx="3062729" cy="3718322"/>
            <a:chOff x="6334331" y="1522413"/>
            <a:chExt cx="4083638" cy="4957762"/>
          </a:xfrm>
        </p:grpSpPr>
        <p:pic>
          <p:nvPicPr>
            <p:cNvPr id="6" name="Picture 5" descr="canonical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46031" y="1522413"/>
              <a:ext cx="4071938" cy="4957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Line 7"/>
            <p:cNvSpPr>
              <a:spLocks noChangeShapeType="1"/>
            </p:cNvSpPr>
            <p:nvPr/>
          </p:nvSpPr>
          <p:spPr bwMode="auto">
            <a:xfrm>
              <a:off x="6879482" y="3886200"/>
              <a:ext cx="0" cy="12065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en-GB" sz="1500"/>
            </a:p>
          </p:txBody>
        </p:sp>
        <p:sp>
          <p:nvSpPr>
            <p:cNvPr id="21" name="Text Box 8"/>
            <p:cNvSpPr txBox="1">
              <a:spLocks noChangeArrowheads="1"/>
            </p:cNvSpPr>
            <p:nvPr/>
          </p:nvSpPr>
          <p:spPr bwMode="auto">
            <a:xfrm>
              <a:off x="6334331" y="3303587"/>
              <a:ext cx="977192" cy="61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en-US" sz="1200" dirty="0">
                  <a:solidFill>
                    <a:schemeClr val="tx1"/>
                  </a:solidFill>
                </a:rPr>
                <a:t>Brief</a:t>
              </a:r>
            </a:p>
            <a:p>
              <a:pPr algn="ctr"/>
              <a:r>
                <a:rPr lang="en-US" altLang="en-US" sz="1200" dirty="0">
                  <a:solidFill>
                    <a:schemeClr val="tx1"/>
                  </a:solidFill>
                </a:rPr>
                <a:t>Stimulus</a:t>
              </a:r>
              <a:endParaRPr lang="en-US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18" name="Text Box 10"/>
            <p:cNvSpPr txBox="1">
              <a:spLocks noChangeArrowheads="1"/>
            </p:cNvSpPr>
            <p:nvPr/>
          </p:nvSpPr>
          <p:spPr bwMode="auto">
            <a:xfrm>
              <a:off x="8910863" y="3906838"/>
              <a:ext cx="12037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altLang="en-US" sz="1200" dirty="0">
                  <a:solidFill>
                    <a:schemeClr val="tx1"/>
                  </a:solidFill>
                </a:rPr>
                <a:t>Undershoot</a:t>
              </a:r>
            </a:p>
          </p:txBody>
        </p:sp>
        <p:sp>
          <p:nvSpPr>
            <p:cNvPr id="19" name="Line 11"/>
            <p:cNvSpPr>
              <a:spLocks noChangeShapeType="1"/>
            </p:cNvSpPr>
            <p:nvPr/>
          </p:nvSpPr>
          <p:spPr bwMode="auto">
            <a:xfrm flipH="1">
              <a:off x="8886406" y="4230688"/>
              <a:ext cx="276659" cy="12239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en-GB" sz="1500">
                <a:solidFill>
                  <a:schemeClr val="tx1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6879481" y="4621213"/>
              <a:ext cx="261374" cy="989012"/>
            </a:xfrm>
            <a:custGeom>
              <a:avLst/>
              <a:gdLst>
                <a:gd name="T0" fmla="*/ 0 w 171"/>
                <a:gd name="T1" fmla="*/ 397 h 623"/>
                <a:gd name="T2" fmla="*/ 17 w 171"/>
                <a:gd name="T3" fmla="*/ 490 h 623"/>
                <a:gd name="T4" fmla="*/ 33 w 171"/>
                <a:gd name="T5" fmla="*/ 562 h 623"/>
                <a:gd name="T6" fmla="*/ 61 w 171"/>
                <a:gd name="T7" fmla="*/ 617 h 623"/>
                <a:gd name="T8" fmla="*/ 105 w 171"/>
                <a:gd name="T9" fmla="*/ 600 h 623"/>
                <a:gd name="T10" fmla="*/ 116 w 171"/>
                <a:gd name="T11" fmla="*/ 551 h 623"/>
                <a:gd name="T12" fmla="*/ 132 w 171"/>
                <a:gd name="T13" fmla="*/ 435 h 623"/>
                <a:gd name="T14" fmla="*/ 171 w 171"/>
                <a:gd name="T15" fmla="*/ 0 h 62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71"/>
                <a:gd name="T25" fmla="*/ 0 h 623"/>
                <a:gd name="T26" fmla="*/ 171 w 171"/>
                <a:gd name="T27" fmla="*/ 623 h 62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71" h="623">
                  <a:moveTo>
                    <a:pt x="0" y="397"/>
                  </a:moveTo>
                  <a:cubicBezTo>
                    <a:pt x="6" y="430"/>
                    <a:pt x="12" y="463"/>
                    <a:pt x="17" y="490"/>
                  </a:cubicBezTo>
                  <a:cubicBezTo>
                    <a:pt x="22" y="517"/>
                    <a:pt x="26" y="541"/>
                    <a:pt x="33" y="562"/>
                  </a:cubicBezTo>
                  <a:cubicBezTo>
                    <a:pt x="40" y="583"/>
                    <a:pt x="49" y="611"/>
                    <a:pt x="61" y="617"/>
                  </a:cubicBezTo>
                  <a:cubicBezTo>
                    <a:pt x="73" y="623"/>
                    <a:pt x="96" y="611"/>
                    <a:pt x="105" y="600"/>
                  </a:cubicBezTo>
                  <a:cubicBezTo>
                    <a:pt x="114" y="589"/>
                    <a:pt x="112" y="578"/>
                    <a:pt x="116" y="551"/>
                  </a:cubicBezTo>
                  <a:cubicBezTo>
                    <a:pt x="120" y="524"/>
                    <a:pt x="123" y="527"/>
                    <a:pt x="132" y="435"/>
                  </a:cubicBezTo>
                  <a:cubicBezTo>
                    <a:pt x="141" y="343"/>
                    <a:pt x="153" y="61"/>
                    <a:pt x="171" y="0"/>
                  </a:cubicBezTo>
                </a:path>
              </a:pathLst>
            </a:custGeom>
            <a:noFill/>
            <a:ln w="31750" cap="flat" cmpd="sng">
              <a:solidFill>
                <a:srgbClr val="00FF00"/>
              </a:solidFill>
              <a:prstDash val="sysDot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en-GB" sz="1500">
                <a:solidFill>
                  <a:schemeClr val="tx1"/>
                </a:solidFill>
              </a:endParaRP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7066316" y="5318124"/>
              <a:ext cx="1203748" cy="61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en-US" sz="1200" dirty="0">
                  <a:solidFill>
                    <a:schemeClr val="tx1"/>
                  </a:solidFill>
                </a:rPr>
                <a:t>Initial</a:t>
              </a:r>
            </a:p>
            <a:p>
              <a:pPr algn="ctr"/>
              <a:r>
                <a:rPr lang="en-US" altLang="en-US" sz="1200" dirty="0">
                  <a:solidFill>
                    <a:schemeClr val="tx1"/>
                  </a:solidFill>
                </a:rPr>
                <a:t>Undershoot</a:t>
              </a:r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H="1" flipV="1">
              <a:off x="7090415" y="5554663"/>
              <a:ext cx="319458" cy="95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en-GB" sz="1500">
                <a:solidFill>
                  <a:schemeClr val="tx1"/>
                </a:solidFill>
              </a:endParaRP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8207753" y="2338392"/>
              <a:ext cx="64590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altLang="en-US" sz="1200" dirty="0">
                  <a:solidFill>
                    <a:schemeClr val="tx1"/>
                  </a:solidFill>
                </a:rPr>
                <a:t>Peak</a:t>
              </a:r>
            </a:p>
          </p:txBody>
        </p:sp>
        <p:sp>
          <p:nvSpPr>
            <p:cNvPr id="14" name="Line 18"/>
            <p:cNvSpPr>
              <a:spLocks noChangeShapeType="1"/>
            </p:cNvSpPr>
            <p:nvPr/>
          </p:nvSpPr>
          <p:spPr bwMode="auto">
            <a:xfrm flipH="1" flipV="1">
              <a:off x="7755316" y="2524129"/>
              <a:ext cx="426453" cy="79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000" kern="1200">
                  <a:solidFill>
                    <a:schemeClr val="bg2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en-GB" sz="15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847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 basis functions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52650" y="1825625"/>
            <a:ext cx="7886700" cy="233842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BOLD response can look different between ROIs and subjects</a:t>
            </a:r>
          </a:p>
          <a:p>
            <a:r>
              <a:rPr lang="en-US" dirty="0" smtClean="0"/>
              <a:t>To account for this temporal basis functions are used for modeling </a:t>
            </a:r>
            <a:r>
              <a:rPr lang="en-US" dirty="0">
                <a:sym typeface="Wingdings" panose="05000000000000000000" pitchFamily="2" charset="2"/>
              </a:rPr>
              <a:t>within General Linear Model (GLM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dirty="0" smtClean="0"/>
          </a:p>
          <a:p>
            <a:pPr>
              <a:buFont typeface="Wingdings" panose="05000000000000000000" pitchFamily="2" charset="2"/>
              <a:buChar char="à"/>
            </a:pPr>
            <a:r>
              <a:rPr lang="en-US" dirty="0" smtClean="0">
                <a:sym typeface="Wingdings" panose="05000000000000000000" pitchFamily="2" charset="2"/>
              </a:rPr>
              <a:t>every time course can be constructed by a set of basis functions</a:t>
            </a:r>
          </a:p>
          <a:p>
            <a:pPr>
              <a:buFont typeface="Wingdings" panose="05000000000000000000" pitchFamily="2" charset="2"/>
              <a:buChar char="à"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sym typeface="Wingdings" panose="05000000000000000000" pitchFamily="2" charset="2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53487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 basis functions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52650" y="1825625"/>
            <a:ext cx="7886700" cy="233842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BOLD response can look different between ROIs and subjects</a:t>
            </a:r>
          </a:p>
          <a:p>
            <a:r>
              <a:rPr lang="en-US" dirty="0" smtClean="0"/>
              <a:t>To account for this temporal basis functions are used for modeling </a:t>
            </a:r>
            <a:r>
              <a:rPr lang="en-US" dirty="0">
                <a:sym typeface="Wingdings" panose="05000000000000000000" pitchFamily="2" charset="2"/>
              </a:rPr>
              <a:t>within General Linear Model (GLM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dirty="0" smtClean="0"/>
          </a:p>
          <a:p>
            <a:pPr>
              <a:buFont typeface="Wingdings" panose="05000000000000000000" pitchFamily="2" charset="2"/>
              <a:buChar char="à"/>
            </a:pPr>
            <a:r>
              <a:rPr lang="en-US" dirty="0" smtClean="0">
                <a:sym typeface="Wingdings" panose="05000000000000000000" pitchFamily="2" charset="2"/>
              </a:rPr>
              <a:t>every time course can be constructed by a set of basis functions</a:t>
            </a:r>
          </a:p>
          <a:p>
            <a:pPr>
              <a:buFont typeface="Wingdings" panose="05000000000000000000" pitchFamily="2" charset="2"/>
              <a:buChar char="à"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Different basis functions:</a:t>
            </a:r>
          </a:p>
        </p:txBody>
      </p:sp>
      <p:pic>
        <p:nvPicPr>
          <p:cNvPr id="11" name="Picture 10" descr="fig7-fouri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639" y="4463292"/>
            <a:ext cx="2160000" cy="1433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fig6-fi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028" y="4463293"/>
            <a:ext cx="2160000" cy="143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fig7-gamm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998" y="4463692"/>
            <a:ext cx="2160000" cy="143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 descr="candevdi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7070" y="4463291"/>
            <a:ext cx="2160932" cy="14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20563" y="4154787"/>
            <a:ext cx="183497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Fourier basis</a:t>
            </a:r>
            <a:endParaRPr lang="en-GB" sz="1350" dirty="0"/>
          </a:p>
        </p:txBody>
      </p:sp>
      <p:sp>
        <p:nvSpPr>
          <p:cNvPr id="15" name="TextBox 14"/>
          <p:cNvSpPr txBox="1"/>
          <p:nvPr/>
        </p:nvSpPr>
        <p:spPr>
          <a:xfrm>
            <a:off x="4126992" y="4157874"/>
            <a:ext cx="183497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Finite impulse response</a:t>
            </a:r>
            <a:endParaRPr lang="en-GB" sz="1350" dirty="0"/>
          </a:p>
        </p:txBody>
      </p:sp>
      <p:sp>
        <p:nvSpPr>
          <p:cNvPr id="16" name="TextBox 15"/>
          <p:cNvSpPr txBox="1"/>
          <p:nvPr/>
        </p:nvSpPr>
        <p:spPr>
          <a:xfrm>
            <a:off x="6364066" y="4160962"/>
            <a:ext cx="183497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Gamma functions</a:t>
            </a:r>
            <a:endParaRPr lang="en-GB" sz="1350" dirty="0"/>
          </a:p>
        </p:txBody>
      </p:sp>
      <p:sp>
        <p:nvSpPr>
          <p:cNvPr id="17" name="TextBox 16"/>
          <p:cNvSpPr txBox="1"/>
          <p:nvPr/>
        </p:nvSpPr>
        <p:spPr>
          <a:xfrm>
            <a:off x="8754004" y="4164049"/>
            <a:ext cx="183497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Informed basis set</a:t>
            </a:r>
            <a:endParaRPr lang="en-GB" sz="1350" dirty="0"/>
          </a:p>
        </p:txBody>
      </p:sp>
    </p:spTree>
    <p:extLst>
      <p:ext uri="{BB962C8B-B14F-4D97-AF65-F5344CB8AC3E}">
        <p14:creationId xmlns:p14="http://schemas.microsoft.com/office/powerpoint/2010/main" val="2783948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Temporal basis functions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2152650" y="1825626"/>
            <a:ext cx="4570156" cy="198141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Finite </a:t>
            </a:r>
            <a:r>
              <a:rPr lang="en-GB" dirty="0" smtClean="0"/>
              <a:t>Impulse </a:t>
            </a:r>
            <a:r>
              <a:rPr lang="en-GB" dirty="0"/>
              <a:t>Response (FIR</a:t>
            </a:r>
            <a:r>
              <a:rPr lang="en-GB" dirty="0" smtClean="0"/>
              <a:t>):</a:t>
            </a:r>
          </a:p>
          <a:p>
            <a:r>
              <a:rPr lang="en-US" dirty="0" err="1" smtClean="0"/>
              <a:t>poststimulus</a:t>
            </a:r>
            <a:r>
              <a:rPr lang="en-US" dirty="0" smtClean="0"/>
              <a:t> </a:t>
            </a:r>
            <a:r>
              <a:rPr lang="en-US" dirty="0" err="1" smtClean="0"/>
              <a:t>timebins</a:t>
            </a:r>
            <a:r>
              <a:rPr lang="en-US" dirty="0" smtClean="0"/>
              <a:t> (“mini-boxcars”)</a:t>
            </a:r>
          </a:p>
          <a:p>
            <a:r>
              <a:rPr lang="en-GB" dirty="0" smtClean="0"/>
              <a:t>Captures any shape (bin width)</a:t>
            </a:r>
            <a:endParaRPr lang="en-GB" dirty="0"/>
          </a:p>
          <a:p>
            <a:r>
              <a:rPr lang="en-GB" dirty="0"/>
              <a:t>Inference via F-test</a:t>
            </a:r>
          </a:p>
          <a:p>
            <a:endParaRPr lang="en-US" dirty="0"/>
          </a:p>
          <a:p>
            <a:endParaRPr lang="en-GB" dirty="0"/>
          </a:p>
        </p:txBody>
      </p:sp>
      <p:pic>
        <p:nvPicPr>
          <p:cNvPr id="6" name="Picture 5" descr="fig6-fi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5564" y="1803034"/>
            <a:ext cx="2850764" cy="1891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3645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Temporal basis functions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2152650" y="1825625"/>
            <a:ext cx="4599653" cy="44445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Finite </a:t>
            </a:r>
            <a:r>
              <a:rPr lang="en-GB" dirty="0" smtClean="0"/>
              <a:t>Impulse </a:t>
            </a:r>
            <a:r>
              <a:rPr lang="en-GB" dirty="0"/>
              <a:t>Response (FIR</a:t>
            </a:r>
            <a:r>
              <a:rPr lang="en-GB" dirty="0" smtClean="0"/>
              <a:t>):</a:t>
            </a:r>
          </a:p>
          <a:p>
            <a:r>
              <a:rPr lang="en-US" dirty="0" err="1"/>
              <a:t>poststimulus</a:t>
            </a:r>
            <a:r>
              <a:rPr lang="en-US" dirty="0"/>
              <a:t> </a:t>
            </a:r>
            <a:r>
              <a:rPr lang="en-US" dirty="0" err="1"/>
              <a:t>timebins</a:t>
            </a:r>
            <a:r>
              <a:rPr lang="en-US" dirty="0"/>
              <a:t> (“mini-boxcars”)</a:t>
            </a:r>
          </a:p>
          <a:p>
            <a:r>
              <a:rPr lang="en-GB" dirty="0"/>
              <a:t>Captures any shape (bin width)</a:t>
            </a:r>
          </a:p>
          <a:p>
            <a:r>
              <a:rPr lang="en-GB" dirty="0" smtClean="0"/>
              <a:t>Inference </a:t>
            </a:r>
            <a:r>
              <a:rPr lang="en-GB" dirty="0"/>
              <a:t>via F-test</a:t>
            </a:r>
          </a:p>
          <a:p>
            <a:endParaRPr lang="en-US" dirty="0"/>
          </a:p>
          <a:p>
            <a:pPr marL="0" indent="0">
              <a:buNone/>
            </a:pPr>
            <a:r>
              <a:rPr lang="en-GB" dirty="0" smtClean="0"/>
              <a:t>Fourier Base:</a:t>
            </a:r>
          </a:p>
          <a:p>
            <a:r>
              <a:rPr lang="en-GB" dirty="0" smtClean="0"/>
              <a:t>Windowed </a:t>
            </a:r>
            <a:r>
              <a:rPr lang="en-GB" dirty="0" err="1"/>
              <a:t>sines</a:t>
            </a:r>
            <a:r>
              <a:rPr lang="en-GB" dirty="0"/>
              <a:t> &amp; </a:t>
            </a:r>
            <a:r>
              <a:rPr lang="en-GB" dirty="0" smtClean="0"/>
              <a:t>cosines</a:t>
            </a:r>
          </a:p>
          <a:p>
            <a:r>
              <a:rPr lang="en-GB" dirty="0" smtClean="0"/>
              <a:t>Captures any shape (frequency limit) </a:t>
            </a:r>
          </a:p>
          <a:p>
            <a:r>
              <a:rPr lang="en-GB" dirty="0" smtClean="0"/>
              <a:t>Inference </a:t>
            </a:r>
            <a:r>
              <a:rPr lang="en-GB" dirty="0"/>
              <a:t>via F-test</a:t>
            </a:r>
          </a:p>
          <a:p>
            <a:endParaRPr lang="en-GB" dirty="0"/>
          </a:p>
        </p:txBody>
      </p:sp>
      <p:pic>
        <p:nvPicPr>
          <p:cNvPr id="6" name="Picture 5" descr="fig6-fi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5564" y="1803034"/>
            <a:ext cx="2850764" cy="1891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fig7-fouri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4464" y="3842155"/>
            <a:ext cx="2851864" cy="189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2977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766</TotalTime>
  <Words>1129</Words>
  <PresentationFormat>Widescreen</PresentationFormat>
  <Paragraphs>253</Paragraphs>
  <Slides>31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45" baseType="lpstr">
      <vt:lpstr>Arial Unicode MS</vt:lpstr>
      <vt:lpstr>ＭＳ Ｐゴシック</vt:lpstr>
      <vt:lpstr>Arial</vt:lpstr>
      <vt:lpstr>Calibri</vt:lpstr>
      <vt:lpstr>Calibri Light</vt:lpstr>
      <vt:lpstr>CommonBullets</vt:lpstr>
      <vt:lpstr>Helvetica</vt:lpstr>
      <vt:lpstr>Symbol</vt:lpstr>
      <vt:lpstr>Tahoma</vt:lpstr>
      <vt:lpstr>Times New Roman</vt:lpstr>
      <vt:lpstr>Wingdings</vt:lpstr>
      <vt:lpstr>Office Theme</vt:lpstr>
      <vt:lpstr>Equation</vt:lpstr>
      <vt:lpstr>…quation</vt:lpstr>
      <vt:lpstr>1st level analysis: basis functions and correlated regressors </vt:lpstr>
      <vt:lpstr>Overview</vt:lpstr>
      <vt:lpstr>Where are we?  </vt:lpstr>
      <vt:lpstr>Modeling of the BOLD signal</vt:lpstr>
      <vt:lpstr>Modeling of the BOLD signal</vt:lpstr>
      <vt:lpstr>Temporal basis functions</vt:lpstr>
      <vt:lpstr>Temporal basis functions</vt:lpstr>
      <vt:lpstr>Temporal basis functions</vt:lpstr>
      <vt:lpstr>Temporal basis functions</vt:lpstr>
      <vt:lpstr>Temporal basis functions</vt:lpstr>
      <vt:lpstr>Informed Basis Set (Friston et al. 1998)</vt:lpstr>
      <vt:lpstr>Informed Basis Set (Friston et al. 1998)</vt:lpstr>
      <vt:lpstr>Informed Basis Set (Friston et al. 1998)</vt:lpstr>
      <vt:lpstr>Basis functions in SPM</vt:lpstr>
      <vt:lpstr>Basis functions in SPM</vt:lpstr>
      <vt:lpstr>Which basis to choose?</vt:lpstr>
      <vt:lpstr>Summary part 1</vt:lpstr>
      <vt:lpstr>Correlated Regressors</vt:lpstr>
      <vt:lpstr>&gt;1 x-value</vt:lpstr>
      <vt:lpstr>Multiple regression</vt:lpstr>
      <vt:lpstr>Why are you telling me about this?</vt:lpstr>
      <vt:lpstr>&gt;1 y-value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Practicalities re: multicollinearity</vt:lpstr>
      <vt:lpstr>Multicollinearity</vt:lpstr>
      <vt:lpstr>Final word</vt:lpstr>
      <vt:lpstr>Thanks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2014-11-27T17:54:00Z</dcterms:created>
  <dcterms:modified xsi:type="dcterms:W3CDTF">2014-12-05T13:27:05Z</dcterms:modified>
</cp:coreProperties>
</file>