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84" r:id="rId5"/>
    <p:sldId id="285" r:id="rId6"/>
    <p:sldId id="282" r:id="rId7"/>
    <p:sldId id="281" r:id="rId8"/>
    <p:sldId id="276" r:id="rId9"/>
    <p:sldId id="286" r:id="rId10"/>
    <p:sldId id="273" r:id="rId11"/>
    <p:sldId id="287" r:id="rId12"/>
    <p:sldId id="293" r:id="rId13"/>
    <p:sldId id="295" r:id="rId14"/>
    <p:sldId id="294" r:id="rId15"/>
    <p:sldId id="262" r:id="rId16"/>
    <p:sldId id="309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1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1EF51B-3449-846E-7038-C725F8A605C0}" name="Helen scott" initials="Hs" userId="b37a4e9b5d492d3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edel, Nadine" initials="GN" lastIdx="24" clrIdx="0">
    <p:extLst>
      <p:ext uri="{19B8F6BF-5375-455C-9EA6-DF929625EA0E}">
        <p15:presenceInfo xmlns:p15="http://schemas.microsoft.com/office/powerpoint/2012/main" userId="Graedel, Nadine" providerId="None"/>
      </p:ext>
    </p:extLst>
  </p:cmAuthor>
  <p:cmAuthor id="2" name="Helen scott" initials="Hs" lastIdx="1" clrIdx="1">
    <p:extLst>
      <p:ext uri="{19B8F6BF-5375-455C-9EA6-DF929625EA0E}">
        <p15:presenceInfo xmlns:p15="http://schemas.microsoft.com/office/powerpoint/2012/main" userId="b37a4e9b5d492d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735317-F119-45E1-A4B0-E149C650DE97}" v="1" dt="2023-02-22T09:50:56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45" autoAdjust="0"/>
  </p:normalViewPr>
  <p:slideViewPr>
    <p:cSldViewPr snapToGrid="0">
      <p:cViewPr varScale="1">
        <p:scale>
          <a:sx n="63" d="100"/>
          <a:sy n="63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scott" userId="b37a4e9b5d492d3b" providerId="LiveId" clId="{C3735317-F119-45E1-A4B0-E149C650DE97}"/>
    <pc:docChg chg="undo custSel delSld modSld">
      <pc:chgData name="Helen scott" userId="b37a4e9b5d492d3b" providerId="LiveId" clId="{C3735317-F119-45E1-A4B0-E149C650DE97}" dt="2023-02-22T10:50:40.198" v="232" actId="5900"/>
      <pc:docMkLst>
        <pc:docMk/>
      </pc:docMkLst>
      <pc:sldChg chg="modSp mod delCm modCm">
        <pc:chgData name="Helen scott" userId="b37a4e9b5d492d3b" providerId="LiveId" clId="{C3735317-F119-45E1-A4B0-E149C650DE97}" dt="2023-02-22T10:50:40.198" v="232" actId="5900"/>
        <pc:sldMkLst>
          <pc:docMk/>
          <pc:sldMk cId="2473708551" sldId="273"/>
        </pc:sldMkLst>
        <pc:spChg chg="mod">
          <ac:chgData name="Helen scott" userId="b37a4e9b5d492d3b" providerId="LiveId" clId="{C3735317-F119-45E1-A4B0-E149C650DE97}" dt="2023-02-22T10:50:20.434" v="230" actId="20577"/>
          <ac:spMkLst>
            <pc:docMk/>
            <pc:sldMk cId="2473708551" sldId="273"/>
            <ac:spMk id="4" creationId="{33D8731E-4977-402E-8BFD-895B4D0544CC}"/>
          </ac:spMkLst>
        </pc:spChg>
      </pc:sldChg>
      <pc:sldChg chg="modSp mod addCm modCm">
        <pc:chgData name="Helen scott" userId="b37a4e9b5d492d3b" providerId="LiveId" clId="{C3735317-F119-45E1-A4B0-E149C650DE97}" dt="2023-02-22T10:13:17.114" v="30" actId="20577"/>
        <pc:sldMkLst>
          <pc:docMk/>
          <pc:sldMk cId="698846176" sldId="287"/>
        </pc:sldMkLst>
        <pc:spChg chg="mod">
          <ac:chgData name="Helen scott" userId="b37a4e9b5d492d3b" providerId="LiveId" clId="{C3735317-F119-45E1-A4B0-E149C650DE97}" dt="2023-02-22T10:13:17.114" v="30" actId="20577"/>
          <ac:spMkLst>
            <pc:docMk/>
            <pc:sldMk cId="698846176" sldId="287"/>
            <ac:spMk id="2" creationId="{CE1BA231-2CA3-9CA4-B5D5-6968331A86C2}"/>
          </ac:spMkLst>
        </pc:spChg>
      </pc:sldChg>
      <pc:sldChg chg="modSp mod">
        <pc:chgData name="Helen scott" userId="b37a4e9b5d492d3b" providerId="LiveId" clId="{C3735317-F119-45E1-A4B0-E149C650DE97}" dt="2023-02-22T10:28:50.391" v="59" actId="20577"/>
        <pc:sldMkLst>
          <pc:docMk/>
          <pc:sldMk cId="1451889421" sldId="293"/>
        </pc:sldMkLst>
        <pc:spChg chg="mod">
          <ac:chgData name="Helen scott" userId="b37a4e9b5d492d3b" providerId="LiveId" clId="{C3735317-F119-45E1-A4B0-E149C650DE97}" dt="2023-02-22T10:28:50.391" v="59" actId="20577"/>
          <ac:spMkLst>
            <pc:docMk/>
            <pc:sldMk cId="1451889421" sldId="293"/>
            <ac:spMk id="2" creationId="{CE1BA231-2CA3-9CA4-B5D5-6968331A86C2}"/>
          </ac:spMkLst>
        </pc:spChg>
      </pc:sldChg>
      <pc:sldChg chg="modSp mod modCm">
        <pc:chgData name="Helen scott" userId="b37a4e9b5d492d3b" providerId="LiveId" clId="{C3735317-F119-45E1-A4B0-E149C650DE97}" dt="2023-02-22T10:39:10.096" v="120" actId="20577"/>
        <pc:sldMkLst>
          <pc:docMk/>
          <pc:sldMk cId="2836701751" sldId="294"/>
        </pc:sldMkLst>
        <pc:spChg chg="mod">
          <ac:chgData name="Helen scott" userId="b37a4e9b5d492d3b" providerId="LiveId" clId="{C3735317-F119-45E1-A4B0-E149C650DE97}" dt="2023-02-22T10:39:10.096" v="120" actId="20577"/>
          <ac:spMkLst>
            <pc:docMk/>
            <pc:sldMk cId="2836701751" sldId="294"/>
            <ac:spMk id="4" creationId="{2BFAA586-1DDE-532C-7114-D95119414F38}"/>
          </ac:spMkLst>
        </pc:spChg>
      </pc:sldChg>
      <pc:sldChg chg="modSp mod">
        <pc:chgData name="Helen scott" userId="b37a4e9b5d492d3b" providerId="LiveId" clId="{C3735317-F119-45E1-A4B0-E149C650DE97}" dt="2023-02-22T10:38:21.354" v="86" actId="20577"/>
        <pc:sldMkLst>
          <pc:docMk/>
          <pc:sldMk cId="2582717367" sldId="295"/>
        </pc:sldMkLst>
        <pc:spChg chg="mod">
          <ac:chgData name="Helen scott" userId="b37a4e9b5d492d3b" providerId="LiveId" clId="{C3735317-F119-45E1-A4B0-E149C650DE97}" dt="2023-02-22T10:38:21.354" v="86" actId="20577"/>
          <ac:spMkLst>
            <pc:docMk/>
            <pc:sldMk cId="2582717367" sldId="295"/>
            <ac:spMk id="2" creationId="{CE1BA231-2CA3-9CA4-B5D5-6968331A86C2}"/>
          </ac:spMkLst>
        </pc:spChg>
      </pc:sldChg>
      <pc:sldChg chg="del">
        <pc:chgData name="Helen scott" userId="b37a4e9b5d492d3b" providerId="LiveId" clId="{C3735317-F119-45E1-A4B0-E149C650DE97}" dt="2023-02-22T10:13:25.091" v="31" actId="2696"/>
        <pc:sldMkLst>
          <pc:docMk/>
          <pc:sldMk cId="243103016" sldId="311"/>
        </pc:sldMkLst>
      </pc:sldChg>
      <pc:sldChg chg="del">
        <pc:chgData name="Helen scott" userId="b37a4e9b5d492d3b" providerId="LiveId" clId="{C3735317-F119-45E1-A4B0-E149C650DE97}" dt="2023-02-22T10:29:05.270" v="60" actId="47"/>
        <pc:sldMkLst>
          <pc:docMk/>
          <pc:sldMk cId="1872193280" sldId="312"/>
        </pc:sldMkLst>
      </pc:sldChg>
      <pc:sldChg chg="del">
        <pc:chgData name="Helen scott" userId="b37a4e9b5d492d3b" providerId="LiveId" clId="{C3735317-F119-45E1-A4B0-E149C650DE97}" dt="2023-02-22T10:38:44.974" v="87" actId="2696"/>
        <pc:sldMkLst>
          <pc:docMk/>
          <pc:sldMk cId="579161652" sldId="313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1T09:19:30.869" idx="4">
    <p:pos x="3997" y="2595"/>
    <p:text>No need to change this but in case there is a question keep in mind that BOLD is sensitive to blood flow, blood volume and the rate of oxygen consumption (CMRR). It is not a pure measurement of CBF like other methods (for example ASL MRI)</p:text>
    <p:extLst>
      <p:ext uri="{C676402C-5697-4E1C-873F-D02D1690AC5C}">
        <p15:threadingInfo xmlns:p15="http://schemas.microsoft.com/office/powerpoint/2012/main" timeZoneBias="0"/>
      </p:ext>
    </p:extLst>
  </p:cm>
  <p:cm authorId="1" dt="2023-02-21T09:22:02.469" idx="5">
    <p:pos x="3997" y="2731"/>
    <p:text>see slide 18 - but again, this amount of detail is not required for an intro slide, fine to leave it as it is. just wanted to give a pointer in case there is a question on this. :)</p:text>
    <p:extLst>
      <p:ext uri="{C676402C-5697-4E1C-873F-D02D1690AC5C}">
        <p15:threadingInfo xmlns:p15="http://schemas.microsoft.com/office/powerpoint/2012/main" timeZoneBias="0">
          <p15:parentCm authorId="1" idx="4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1T11:21:11.600" idx="9">
    <p:pos x="7499" y="2654"/>
    <p:text>longitudinal component of M</p:text>
    <p:extLst>
      <p:ext uri="{C676402C-5697-4E1C-873F-D02D1690AC5C}">
        <p15:threadingInfo xmlns:p15="http://schemas.microsoft.com/office/powerpoint/2012/main" timeZoneBias="0"/>
      </p:ext>
    </p:extLst>
  </p:cm>
  <p:cm authorId="1" dt="2023-02-21T11:21:25.379" idx="10">
    <p:pos x="7552" y="3509"/>
    <p:text>transverse component of M</p:text>
    <p:extLst>
      <p:ext uri="{C676402C-5697-4E1C-873F-D02D1690AC5C}">
        <p15:threadingInfo xmlns:p15="http://schemas.microsoft.com/office/powerpoint/2012/main" timeZoneBias="0"/>
      </p:ext>
    </p:extLst>
  </p:cm>
  <p:cm authorId="1" dt="2023-02-21T11:21:59.794" idx="11">
    <p:pos x="4694" y="2702"/>
    <p:text>I thought here it might be good to add (as I did above) that T1 descrives the recovery of the longitudinal component of M whereas T2 describes the loss/decay of the transverse component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1T11:24:36.646" idx="12">
    <p:pos x="2040" y="424"/>
    <p:text>On this slide there are a few things that need correcting...  I've created new text and added some explanations with it. I duplocated your original slide.</p:text>
    <p:extLst>
      <p:ext uri="{C676402C-5697-4E1C-873F-D02D1690AC5C}">
        <p15:threadingInfo xmlns:p15="http://schemas.microsoft.com/office/powerpoint/2012/main" timeZoneBias="0"/>
      </p:ext>
    </p:extLst>
  </p:cm>
  <p:cm authorId="2" dt="2023-02-22T09:50:51.879" idx="1">
    <p:pos x="10" y="10"/>
    <p:text>We don't typically measure the time but instead we chose our experimental timings TE/TR such that the different tissues have different signal levels (i.e. such that there is contrast between tissues)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1T14:35:50.628" idx="18">
    <p:pos x="1664" y="1641"/>
    <p:text>You could seway onto this something like: "T1 describes the recovery of the longitudinal component of M (i.e. the one pointing along B0), now let's have a look at the behaviour of the transverse component."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1T14:32:05.995" idx="17">
    <p:pos x="5876" y="1029"/>
    <p:text>gradient (not gradated)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1T15:14:36.753" idx="22">
    <p:pos x="10" y="10"/>
    <p:text>I think it would make sense to include some arrows or words next to Oxygen metabolism, DEoxyhaemogolbin etc... just to indicate visually what is happening with these things?</p:text>
    <p:extLst>
      <p:ext uri="{C676402C-5697-4E1C-873F-D02D1690AC5C}">
        <p15:threadingInfo xmlns:p15="http://schemas.microsoft.com/office/powerpoint/2012/main" timeZoneBias="0"/>
      </p:ext>
    </p:extLst>
  </p:cm>
  <p:cm authorId="1" dt="2023-02-21T15:17:38.589" idx="23">
    <p:pos x="10" y="146"/>
    <p:text>I've copied in how I had the arrows in my presentation... if you prefer you can also just describe in words.</p:text>
    <p:extLst>
      <p:ext uri="{C676402C-5697-4E1C-873F-D02D1690AC5C}">
        <p15:threadingInfo xmlns:p15="http://schemas.microsoft.com/office/powerpoint/2012/main" timeZoneBias="0">
          <p15:parentCm authorId="1" idx="22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1T15:19:43.092" idx="24">
    <p:pos x="3264" y="3625"/>
    <p:text>I've added the T2* bit to tie it back to the basic MR physics part</p:text>
    <p:extLst>
      <p:ext uri="{C676402C-5697-4E1C-873F-D02D1690AC5C}">
        <p15:threadingInfo xmlns:p15="http://schemas.microsoft.com/office/powerpoint/2012/main" timeZoneBias="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2/22/2023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49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2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1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0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11" Type="http://schemas.openxmlformats.org/officeDocument/2006/relationships/image" Target="../media/image29.gif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2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3CF71F-9BBF-2FCB-B136-8C7B4D65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365125"/>
            <a:ext cx="3482340" cy="2225675"/>
          </a:xfrm>
        </p:spPr>
        <p:txBody>
          <a:bodyPr>
            <a:normAutofit/>
          </a:bodyPr>
          <a:lstStyle/>
          <a:p>
            <a:r>
              <a:rPr lang="en-US" sz="4000" dirty="0"/>
              <a:t>Basis of the BOLD signal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0ED087-512E-3ADB-E19F-CC47BE4E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3429000"/>
            <a:ext cx="4366260" cy="2519363"/>
          </a:xfrm>
        </p:spPr>
        <p:txBody>
          <a:bodyPr>
            <a:normAutofit/>
          </a:bodyPr>
          <a:lstStyle/>
          <a:p>
            <a:r>
              <a:rPr lang="en-US" sz="2000" dirty="0"/>
              <a:t>Ryan </a:t>
            </a:r>
            <a:r>
              <a:rPr lang="en-US" sz="2000" dirty="0" err="1"/>
              <a:t>Oakeson</a:t>
            </a:r>
            <a:r>
              <a:rPr lang="en-US" sz="2000" dirty="0"/>
              <a:t> &amp; Helen Olawole-Scott</a:t>
            </a:r>
          </a:p>
          <a:p>
            <a:r>
              <a:rPr lang="en-US" sz="2000" dirty="0"/>
              <a:t>Expert: Nadine </a:t>
            </a:r>
            <a:r>
              <a:rPr lang="en-US" sz="2000" dirty="0" err="1"/>
              <a:t>Graedel</a:t>
            </a:r>
            <a:endParaRPr lang="en-US" sz="20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FCB6AD8-ED3C-DE04-724D-530D783A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6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BA231-2CA3-9CA4-B5D5-6968331A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823" y="661457"/>
            <a:ext cx="4135438" cy="1325563"/>
          </a:xfrm>
        </p:spPr>
        <p:txBody>
          <a:bodyPr/>
          <a:lstStyle/>
          <a:p>
            <a:r>
              <a:rPr lang="en-GB" cap="none" dirty="0"/>
              <a:t>T2* weighted images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67E47D-8E4D-5269-02BE-0254EBD3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B0CE081-4DEE-008E-764E-116F58CA75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706"/>
          <a:stretch>
            <a:fillRect/>
          </a:stretch>
        </p:blipFill>
        <p:spPr>
          <a:xfrm>
            <a:off x="7261179" y="3984625"/>
            <a:ext cx="3894014" cy="2434479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7E9B240-5574-356F-012B-877086B0A7F1}"/>
              </a:ext>
            </a:extLst>
          </p:cNvPr>
          <p:cNvSpPr txBox="1">
            <a:spLocks/>
          </p:cNvSpPr>
          <p:nvPr/>
        </p:nvSpPr>
        <p:spPr>
          <a:xfrm>
            <a:off x="2271067" y="2205241"/>
            <a:ext cx="4341746" cy="4213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Magnetic field inhomogeneities also cause dephasing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Time constant T2* describes signal decay caused by T2 as well as field inhomogeneities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T2* is defined as the time for the transverse component of the magnetisation to loose 63% of its value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T2* imaging is the contrast typically used in BOLD fMRI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765230-1721-982A-FB8E-F35E63F4DEC1}"/>
              </a:ext>
            </a:extLst>
          </p:cNvPr>
          <p:cNvGrpSpPr/>
          <p:nvPr/>
        </p:nvGrpSpPr>
        <p:grpSpPr>
          <a:xfrm>
            <a:off x="7850079" y="667103"/>
            <a:ext cx="2716213" cy="2917825"/>
            <a:chOff x="8975725" y="3475038"/>
            <a:chExt cx="2716213" cy="291782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012A8F1-71D6-E593-196A-FA8303F4A42D}"/>
                </a:ext>
              </a:extLst>
            </p:cNvPr>
            <p:cNvCxnSpPr/>
            <p:nvPr/>
          </p:nvCxnSpPr>
          <p:spPr>
            <a:xfrm>
              <a:off x="11088688" y="3998913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C7B67EC-D3E0-1654-931F-80F0E87C6EC4}"/>
                </a:ext>
              </a:extLst>
            </p:cNvPr>
            <p:cNvCxnSpPr/>
            <p:nvPr/>
          </p:nvCxnSpPr>
          <p:spPr>
            <a:xfrm>
              <a:off x="11088688" y="4014788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37C52A5-D377-4FF9-4F83-345C608A82BF}"/>
                </a:ext>
              </a:extLst>
            </p:cNvPr>
            <p:cNvCxnSpPr/>
            <p:nvPr/>
          </p:nvCxnSpPr>
          <p:spPr>
            <a:xfrm>
              <a:off x="11095038" y="3965575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CBD4A2-4D7A-DBEC-23D6-B03A7EDF4FCE}"/>
                </a:ext>
              </a:extLst>
            </p:cNvPr>
            <p:cNvSpPr/>
            <p:nvPr/>
          </p:nvSpPr>
          <p:spPr>
            <a:xfrm>
              <a:off x="8975725" y="3500438"/>
              <a:ext cx="981075" cy="10318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121229-42C7-7048-57EE-51BDB764A60C}"/>
                </a:ext>
              </a:extLst>
            </p:cNvPr>
            <p:cNvSpPr/>
            <p:nvPr/>
          </p:nvSpPr>
          <p:spPr>
            <a:xfrm>
              <a:off x="9085263" y="5305425"/>
              <a:ext cx="981075" cy="1030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grpSp>
          <p:nvGrpSpPr>
            <p:cNvPr id="15" name="Group 68">
              <a:extLst>
                <a:ext uri="{FF2B5EF4-FFF2-40B4-BE49-F238E27FC236}">
                  <a16:creationId xmlns:a16="http://schemas.microsoft.com/office/drawing/2014/main" id="{FF87E81E-B073-071E-EB27-CB7F284EE5A4}"/>
                </a:ext>
              </a:extLst>
            </p:cNvPr>
            <p:cNvGrpSpPr>
              <a:grpSpLocks/>
            </p:cNvGrpSpPr>
            <p:nvPr/>
          </p:nvGrpSpPr>
          <p:grpSpPr bwMode="auto">
            <a:xfrm rot="21410749" flipV="1">
              <a:off x="9537700" y="5543550"/>
              <a:ext cx="549275" cy="285750"/>
              <a:chOff x="3344487" y="4073879"/>
              <a:chExt cx="549453" cy="285706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494BF926-BA8C-58A8-A32F-2C8DAF4784B8}"/>
                  </a:ext>
                </a:extLst>
              </p:cNvPr>
              <p:cNvCxnSpPr/>
              <p:nvPr/>
            </p:nvCxnSpPr>
            <p:spPr>
              <a:xfrm>
                <a:off x="3341352" y="4093406"/>
                <a:ext cx="535161" cy="13332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BE215721-CFBF-54B2-0B87-3E4223765630}"/>
                  </a:ext>
                </a:extLst>
              </p:cNvPr>
              <p:cNvCxnSpPr/>
              <p:nvPr/>
            </p:nvCxnSpPr>
            <p:spPr>
              <a:xfrm>
                <a:off x="3360374" y="4075714"/>
                <a:ext cx="450996" cy="28411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D4BF76D1-B521-B3C1-6040-123C6A4F7D59}"/>
                  </a:ext>
                </a:extLst>
              </p:cNvPr>
              <p:cNvCxnSpPr/>
              <p:nvPr/>
            </p:nvCxnSpPr>
            <p:spPr>
              <a:xfrm rot="21410749">
                <a:off x="3382799" y="4074324"/>
                <a:ext cx="508165" cy="6031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501BDE8-1116-2A28-542B-F4035E3A2D02}"/>
                </a:ext>
              </a:extLst>
            </p:cNvPr>
            <p:cNvCxnSpPr/>
            <p:nvPr/>
          </p:nvCxnSpPr>
          <p:spPr>
            <a:xfrm>
              <a:off x="9523413" y="5848350"/>
              <a:ext cx="527050" cy="1619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A37D76F-69E0-A253-26F8-BF52E25868B0}"/>
                </a:ext>
              </a:extLst>
            </p:cNvPr>
            <p:cNvCxnSpPr/>
            <p:nvPr/>
          </p:nvCxnSpPr>
          <p:spPr>
            <a:xfrm>
              <a:off x="9540875" y="5832475"/>
              <a:ext cx="433388" cy="3079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063C674-BAD3-EF59-F551-3D46759ACF08}"/>
                </a:ext>
              </a:extLst>
            </p:cNvPr>
            <p:cNvCxnSpPr/>
            <p:nvPr/>
          </p:nvCxnSpPr>
          <p:spPr>
            <a:xfrm>
              <a:off x="9563100" y="5846763"/>
              <a:ext cx="508000" cy="5873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8171B1-F309-6A2C-8134-C553EFD9C708}"/>
                </a:ext>
              </a:extLst>
            </p:cNvPr>
            <p:cNvCxnSpPr/>
            <p:nvPr/>
          </p:nvCxnSpPr>
          <p:spPr>
            <a:xfrm>
              <a:off x="9478963" y="4017963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C16D11-19AF-0626-4A6F-1D6F59A14B58}"/>
                </a:ext>
              </a:extLst>
            </p:cNvPr>
            <p:cNvCxnSpPr>
              <a:endCxn id="13" idx="3"/>
            </p:cNvCxnSpPr>
            <p:nvPr/>
          </p:nvCxnSpPr>
          <p:spPr>
            <a:xfrm flipH="1" flipV="1">
              <a:off x="9120188" y="4379913"/>
              <a:ext cx="69850" cy="1524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2A511F-4C63-F2E0-7BE9-2770E4F5BC5D}"/>
                </a:ext>
              </a:extLst>
            </p:cNvPr>
            <p:cNvCxnSpPr/>
            <p:nvPr/>
          </p:nvCxnSpPr>
          <p:spPr>
            <a:xfrm flipH="1">
              <a:off x="9093200" y="4379913"/>
              <a:ext cx="20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6862B1-C49E-778D-5ACF-EC20139450E9}"/>
                </a:ext>
              </a:extLst>
            </p:cNvPr>
            <p:cNvCxnSpPr/>
            <p:nvPr/>
          </p:nvCxnSpPr>
          <p:spPr>
            <a:xfrm flipH="1" flipV="1">
              <a:off x="9296400" y="6242050"/>
              <a:ext cx="71438" cy="1508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EE6B62-1413-D5F0-4C27-00ACC816FA01}"/>
                </a:ext>
              </a:extLst>
            </p:cNvPr>
            <p:cNvCxnSpPr/>
            <p:nvPr/>
          </p:nvCxnSpPr>
          <p:spPr>
            <a:xfrm flipH="1">
              <a:off x="9271000" y="6242050"/>
              <a:ext cx="19526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714B9E4-6C05-23B5-F05B-F07AAA78FC7E}"/>
                </a:ext>
              </a:extLst>
            </p:cNvPr>
            <p:cNvCxnSpPr/>
            <p:nvPr/>
          </p:nvCxnSpPr>
          <p:spPr>
            <a:xfrm>
              <a:off x="9483725" y="4024313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BD580E1-F06B-BCC0-247B-59C237A948F0}"/>
                </a:ext>
              </a:extLst>
            </p:cNvPr>
            <p:cNvCxnSpPr/>
            <p:nvPr/>
          </p:nvCxnSpPr>
          <p:spPr>
            <a:xfrm>
              <a:off x="9483725" y="4040188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AB7DB-F038-A4E2-3204-572A4E8E8951}"/>
                </a:ext>
              </a:extLst>
            </p:cNvPr>
            <p:cNvSpPr/>
            <p:nvPr/>
          </p:nvSpPr>
          <p:spPr>
            <a:xfrm>
              <a:off x="10580688" y="3475038"/>
              <a:ext cx="981075" cy="10318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0454926-DF79-4EC0-E5A3-6F9EDDB1D61B}"/>
                </a:ext>
              </a:extLst>
            </p:cNvPr>
            <p:cNvSpPr/>
            <p:nvPr/>
          </p:nvSpPr>
          <p:spPr>
            <a:xfrm>
              <a:off x="10690225" y="5280025"/>
              <a:ext cx="981075" cy="1030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grpSp>
          <p:nvGrpSpPr>
            <p:cNvPr id="28" name="Group 132">
              <a:extLst>
                <a:ext uri="{FF2B5EF4-FFF2-40B4-BE49-F238E27FC236}">
                  <a16:creationId xmlns:a16="http://schemas.microsoft.com/office/drawing/2014/main" id="{84920DF1-93D9-7A96-6D08-C8687ABAE335}"/>
                </a:ext>
              </a:extLst>
            </p:cNvPr>
            <p:cNvGrpSpPr>
              <a:grpSpLocks/>
            </p:cNvGrpSpPr>
            <p:nvPr/>
          </p:nvGrpSpPr>
          <p:grpSpPr bwMode="auto">
            <a:xfrm rot="21410749" flipV="1">
              <a:off x="11142663" y="5518150"/>
              <a:ext cx="549275" cy="285750"/>
              <a:chOff x="3344487" y="4073879"/>
              <a:chExt cx="549453" cy="285706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5CBF7BF5-D121-AF6D-B8C0-82C277D13FC0}"/>
                  </a:ext>
                </a:extLst>
              </p:cNvPr>
              <p:cNvCxnSpPr/>
              <p:nvPr/>
            </p:nvCxnSpPr>
            <p:spPr>
              <a:xfrm>
                <a:off x="3341352" y="4093406"/>
                <a:ext cx="535160" cy="13332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41223255-6AA5-AF39-D7F5-059E1341C559}"/>
                  </a:ext>
                </a:extLst>
              </p:cNvPr>
              <p:cNvCxnSpPr/>
              <p:nvPr/>
            </p:nvCxnSpPr>
            <p:spPr>
              <a:xfrm>
                <a:off x="3360374" y="4075714"/>
                <a:ext cx="450996" cy="28411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2FEB215-0E5A-EB3A-3A3D-AAA85C5BB16D}"/>
                  </a:ext>
                </a:extLst>
              </p:cNvPr>
              <p:cNvCxnSpPr/>
              <p:nvPr/>
            </p:nvCxnSpPr>
            <p:spPr>
              <a:xfrm rot="21410749">
                <a:off x="3382799" y="4074324"/>
                <a:ext cx="508165" cy="6031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615BA8B-804E-B607-736B-70CD794D4C68}"/>
                </a:ext>
              </a:extLst>
            </p:cNvPr>
            <p:cNvCxnSpPr/>
            <p:nvPr/>
          </p:nvCxnSpPr>
          <p:spPr>
            <a:xfrm>
              <a:off x="11128375" y="5822950"/>
              <a:ext cx="525463" cy="1619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2C3CFFC-5F8A-1FE3-10E0-D9F16AF6C34C}"/>
                </a:ext>
              </a:extLst>
            </p:cNvPr>
            <p:cNvCxnSpPr/>
            <p:nvPr/>
          </p:nvCxnSpPr>
          <p:spPr>
            <a:xfrm>
              <a:off x="11144250" y="5807075"/>
              <a:ext cx="434975" cy="3079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09D7592-E44F-3B9A-0EA1-EAFC14FC2056}"/>
                </a:ext>
              </a:extLst>
            </p:cNvPr>
            <p:cNvCxnSpPr/>
            <p:nvPr/>
          </p:nvCxnSpPr>
          <p:spPr>
            <a:xfrm>
              <a:off x="11168063" y="5821363"/>
              <a:ext cx="508000" cy="603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F948100-2851-5BAD-E0AC-D2DDB431B1F5}"/>
                </a:ext>
              </a:extLst>
            </p:cNvPr>
            <p:cNvCxnSpPr/>
            <p:nvPr/>
          </p:nvCxnSpPr>
          <p:spPr>
            <a:xfrm>
              <a:off x="11083925" y="3992563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D5F87D1-8EF6-F1AD-479F-F3FF2DFE7CF8}"/>
                </a:ext>
              </a:extLst>
            </p:cNvPr>
            <p:cNvCxnSpPr/>
            <p:nvPr/>
          </p:nvCxnSpPr>
          <p:spPr>
            <a:xfrm>
              <a:off x="11139488" y="5799138"/>
              <a:ext cx="222250" cy="127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143A7D6-74E9-D8AE-4071-22B9BF01EC78}"/>
                </a:ext>
              </a:extLst>
            </p:cNvPr>
            <p:cNvCxnSpPr>
              <a:endCxn id="26" idx="6"/>
            </p:cNvCxnSpPr>
            <p:nvPr/>
          </p:nvCxnSpPr>
          <p:spPr>
            <a:xfrm flipV="1">
              <a:off x="11071225" y="3990975"/>
              <a:ext cx="490538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E3FF587-2C51-70FD-E48B-054BC0F54A53}"/>
                </a:ext>
              </a:extLst>
            </p:cNvPr>
            <p:cNvCxnSpPr>
              <a:endCxn id="26" idx="3"/>
            </p:cNvCxnSpPr>
            <p:nvPr/>
          </p:nvCxnSpPr>
          <p:spPr>
            <a:xfrm flipH="1" flipV="1">
              <a:off x="10725150" y="4356100"/>
              <a:ext cx="69850" cy="1508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EC9478-DD6E-CF59-280B-B4D1357DB46F}"/>
                </a:ext>
              </a:extLst>
            </p:cNvPr>
            <p:cNvCxnSpPr/>
            <p:nvPr/>
          </p:nvCxnSpPr>
          <p:spPr>
            <a:xfrm flipH="1">
              <a:off x="10698163" y="4356100"/>
              <a:ext cx="20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971297-0FBE-8C09-7414-4EBA43E40154}"/>
                </a:ext>
              </a:extLst>
            </p:cNvPr>
            <p:cNvCxnSpPr/>
            <p:nvPr/>
          </p:nvCxnSpPr>
          <p:spPr>
            <a:xfrm flipH="1" flipV="1">
              <a:off x="10901363" y="6216650"/>
              <a:ext cx="69850" cy="1508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2D7309-FD40-CCC6-E719-74E3C047EBF0}"/>
                </a:ext>
              </a:extLst>
            </p:cNvPr>
            <p:cNvCxnSpPr/>
            <p:nvPr/>
          </p:nvCxnSpPr>
          <p:spPr>
            <a:xfrm flipH="1">
              <a:off x="10874375" y="6216650"/>
              <a:ext cx="1968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146">
              <a:extLst>
                <a:ext uri="{FF2B5EF4-FFF2-40B4-BE49-F238E27FC236}">
                  <a16:creationId xmlns:a16="http://schemas.microsoft.com/office/drawing/2014/main" id="{72ABD777-841C-440C-6B0B-6E9F97172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9638" y="3568700"/>
              <a:ext cx="3921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fr-FR">
                  <a:solidFill>
                    <a:srgbClr val="C00000"/>
                  </a:solidFill>
                </a:rPr>
                <a:t>M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556EEC9-ACF3-4861-A61E-4F4AB3048DD8}"/>
                </a:ext>
              </a:extLst>
            </p:cNvPr>
            <p:cNvCxnSpPr/>
            <p:nvPr/>
          </p:nvCxnSpPr>
          <p:spPr>
            <a:xfrm>
              <a:off x="9480550" y="3989388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TextBox 31">
              <a:extLst>
                <a:ext uri="{FF2B5EF4-FFF2-40B4-BE49-F238E27FC236}">
                  <a16:creationId xmlns:a16="http://schemas.microsoft.com/office/drawing/2014/main" id="{522AE962-0243-1B41-A48C-8DF985362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6292" y="4571836"/>
              <a:ext cx="14587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fr-FR" dirty="0"/>
                <a:t>Dephasing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EE56166-B7AA-5AF0-D102-878202D80A4D}"/>
                </a:ext>
              </a:extLst>
            </p:cNvPr>
            <p:cNvCxnSpPr/>
            <p:nvPr/>
          </p:nvCxnSpPr>
          <p:spPr>
            <a:xfrm>
              <a:off x="10255249" y="5013176"/>
              <a:ext cx="11908" cy="464743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271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7D65-6234-2849-2821-9CD62CFA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932" y="577268"/>
            <a:ext cx="8421688" cy="1325563"/>
          </a:xfrm>
        </p:spPr>
        <p:txBody>
          <a:bodyPr/>
          <a:lstStyle/>
          <a:p>
            <a:r>
              <a:rPr lang="en-GB" cap="none" dirty="0"/>
              <a:t>Gradient Coils give us Spatial Localisation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A586-1DDE-532C-7114-D95119414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71700" y="1760540"/>
            <a:ext cx="9348552" cy="35944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Gradient coils produce gradient magnetic field in X/Y/Z planes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Alter the strength of the primary magnetic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Change the precession frequency of slices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Allows for spatial encoding for MRI images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20FFE6-6D43-37BD-63C5-463712EFC2F6}"/>
              </a:ext>
            </a:extLst>
          </p:cNvPr>
          <p:cNvGrpSpPr/>
          <p:nvPr/>
        </p:nvGrpSpPr>
        <p:grpSpPr>
          <a:xfrm>
            <a:off x="1837223" y="3722459"/>
            <a:ext cx="5184001" cy="2980503"/>
            <a:chOff x="6600923" y="2639283"/>
            <a:chExt cx="5591077" cy="3193190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558C53C3-2677-DF2A-201E-F4DC9266E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600923" y="2639283"/>
              <a:ext cx="5091477" cy="319319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29BBC8-69B8-66DF-5815-FC951F3627E6}"/>
                </a:ext>
              </a:extLst>
            </p:cNvPr>
            <p:cNvSpPr/>
            <p:nvPr/>
          </p:nvSpPr>
          <p:spPr>
            <a:xfrm>
              <a:off x="9289117" y="3834606"/>
              <a:ext cx="2902883" cy="1684162"/>
            </a:xfrm>
            <a:prstGeom prst="ellipse">
              <a:avLst/>
            </a:prstGeom>
            <a:noFill/>
            <a:ln w="889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Google Shape;131;p9" descr="https://upload.wikimedia.org/wikibooks/en/2/22/ZGradient.jpg">
            <a:extLst>
              <a:ext uri="{FF2B5EF4-FFF2-40B4-BE49-F238E27FC236}">
                <a16:creationId xmlns:a16="http://schemas.microsoft.com/office/drawing/2014/main" id="{04BA5CAB-C667-B969-1BD1-E3D78F88A53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2777" y="3765330"/>
            <a:ext cx="3280982" cy="277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701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1" y="2148840"/>
            <a:ext cx="3454976" cy="1715531"/>
          </a:xfrm>
        </p:spPr>
        <p:txBody>
          <a:bodyPr/>
          <a:lstStyle/>
          <a:p>
            <a:r>
              <a:rPr lang="en-US" cap="none" dirty="0"/>
              <a:t>Any questions so far…?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93CF71F-9BBF-2FCB-B136-8C7B4D65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736725"/>
            <a:ext cx="3482340" cy="2225675"/>
          </a:xfrm>
        </p:spPr>
        <p:txBody>
          <a:bodyPr>
            <a:normAutofit/>
          </a:bodyPr>
          <a:lstStyle/>
          <a:p>
            <a:r>
              <a:rPr lang="en-US" sz="4000" dirty="0"/>
              <a:t>Basis of the BOLD signal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FCB6AD8-ED3C-DE04-724D-530D783A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4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C0D31EB-A163-596E-92C1-939E5881A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50" y="365125"/>
            <a:ext cx="8168575" cy="1325563"/>
          </a:xfrm>
        </p:spPr>
        <p:txBody>
          <a:bodyPr/>
          <a:lstStyle/>
          <a:p>
            <a:r>
              <a:rPr lang="en-US" cap="none" dirty="0"/>
              <a:t>Blood Oxygen-level Dependent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3569CC-7FF3-DE19-CDB8-E9ED87049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89"/>
          <a:stretch/>
        </p:blipFill>
        <p:spPr>
          <a:xfrm>
            <a:off x="2394102" y="4838701"/>
            <a:ext cx="8168575" cy="169182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59948B4-C74C-DE0E-19DD-37B55E7F32CC}"/>
              </a:ext>
            </a:extLst>
          </p:cNvPr>
          <p:cNvSpPr txBox="1">
            <a:spLocks/>
          </p:cNvSpPr>
          <p:nvPr/>
        </p:nvSpPr>
        <p:spPr>
          <a:xfrm>
            <a:off x="2394102" y="1597819"/>
            <a:ext cx="5181600" cy="3148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Part 1 – Hemoglobin and metabolism (Cerebral Metabolic Rate of O2)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One of blood’s main functions is to deliver oxygen and nutrients through the body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Much like the muscles in our body, neurons require oxygen to function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771161C-05B6-A7BB-796D-2A69743AE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5702" y="1504951"/>
            <a:ext cx="4387698" cy="33337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 2 – Hemodynamic response function and BOLD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Oxygenated and deoxygenated blood have different magnetic properties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This change in oxygenation and magnetic property in blood is the BOLD signaling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Active vs resting contrasts</a:t>
            </a:r>
          </a:p>
        </p:txBody>
      </p:sp>
    </p:spTree>
    <p:extLst>
      <p:ext uri="{BB962C8B-B14F-4D97-AF65-F5344CB8AC3E}">
        <p14:creationId xmlns:p14="http://schemas.microsoft.com/office/powerpoint/2010/main" val="1390447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D97DA4-F19C-1C02-C12A-7E76FDD5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Hemoglobin</a:t>
            </a:r>
            <a:endParaRPr lang="en-GB" sz="3200" cap="non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99349C-A045-72AE-8272-7ED104EFF375}"/>
              </a:ext>
            </a:extLst>
          </p:cNvPr>
          <p:cNvSpPr txBox="1">
            <a:spLocks/>
          </p:cNvSpPr>
          <p:nvPr/>
        </p:nvSpPr>
        <p:spPr>
          <a:xfrm>
            <a:off x="2382838" y="2217740"/>
            <a:ext cx="8972550" cy="4335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Protein that contains iron in red blood cells which carry oxygen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Oxyhemoglobin</a:t>
            </a:r>
            <a:r>
              <a:rPr lang="en-GB" dirty="0">
                <a:latin typeface="+mn-lt"/>
              </a:rPr>
              <a:t> (HbO2)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0" dirty="0"/>
              <a:t>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0" dirty="0"/>
              <a:t>Unstable bond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0" dirty="0"/>
              <a:t>Diamagnetic (</a:t>
            </a:r>
            <a:r>
              <a:rPr lang="en-GB" b="0" dirty="0">
                <a:solidFill>
                  <a:srgbClr val="000000"/>
                </a:solidFill>
              </a:rPr>
              <a:t>less magnetic effect on its environment</a:t>
            </a:r>
            <a:r>
              <a:rPr lang="en-GB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+mn-lt"/>
              </a:rPr>
              <a:t>Deoxyhemoglobin</a:t>
            </a:r>
            <a:r>
              <a:rPr lang="en-GB" dirty="0">
                <a:latin typeface="+mn-lt"/>
              </a:rPr>
              <a:t> (</a:t>
            </a:r>
            <a:r>
              <a:rPr lang="en-GB" dirty="0" err="1">
                <a:latin typeface="+mn-lt"/>
              </a:rPr>
              <a:t>HbR</a:t>
            </a:r>
            <a:r>
              <a:rPr lang="en-GB" dirty="0">
                <a:latin typeface="+mn-lt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0" dirty="0"/>
              <a:t>Blue/purple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0" dirty="0"/>
              <a:t>Paramagnetic (</a:t>
            </a:r>
            <a:r>
              <a:rPr lang="en-GB" b="0" dirty="0">
                <a:solidFill>
                  <a:srgbClr val="000000"/>
                </a:solidFill>
              </a:rPr>
              <a:t>more magnetic effect on its environment</a:t>
            </a:r>
            <a:r>
              <a:rPr lang="en-GB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Blood becomes deoxygenated due to increased metabolic processes involved in neural activation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47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FCAB5F77-84B9-7A98-3613-766B0DBFD86B}"/>
              </a:ext>
            </a:extLst>
          </p:cNvPr>
          <p:cNvSpPr txBox="1">
            <a:spLocks/>
          </p:cNvSpPr>
          <p:nvPr/>
        </p:nvSpPr>
        <p:spPr>
          <a:xfrm>
            <a:off x="2563796" y="581510"/>
            <a:ext cx="8074196" cy="36475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Resting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u="sng" dirty="0"/>
          </a:p>
          <a:p>
            <a:endParaRPr lang="en-GB" u="sng" dirty="0"/>
          </a:p>
          <a:p>
            <a:endParaRPr lang="en-GB" u="sng" dirty="0"/>
          </a:p>
          <a:p>
            <a:r>
              <a:rPr lang="en-GB" u="sng" dirty="0"/>
              <a:t>Active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E9E80-B5F7-C0B1-BDE4-E0C53DB1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363" y="4246054"/>
            <a:ext cx="2938527" cy="2487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C31213-5A29-F068-4300-267747BC7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741" y="622664"/>
            <a:ext cx="6474513" cy="2389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B91AAB-D10D-7288-D76C-E41C1879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952" y="5041670"/>
            <a:ext cx="5661792" cy="16495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142E0F-A18A-AAAB-269B-F24BED07B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116" y="3122582"/>
            <a:ext cx="5446628" cy="1649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671668-8346-53BA-ADE8-333EF6FE2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25" y="4479539"/>
            <a:ext cx="3580642" cy="1556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1297ED-FE34-4232-82D2-F9B58DFB1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3785" y="431695"/>
            <a:ext cx="32956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1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B900B0-1699-E165-2F12-14443DF12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132" y="3167175"/>
            <a:ext cx="7806145" cy="27986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3745A-E649-224F-F250-26568B013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112" y="1290070"/>
            <a:ext cx="8421688" cy="1325563"/>
          </a:xfrm>
        </p:spPr>
        <p:txBody>
          <a:bodyPr/>
          <a:lstStyle/>
          <a:p>
            <a:r>
              <a:rPr lang="en-US" cap="none" dirty="0"/>
              <a:t>Hemodynamic Response Function (HRF)</a:t>
            </a:r>
            <a:endParaRPr lang="en-GB" cap="non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7D66F-A98B-61CB-4080-3A8C54D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B5F7BB16-A9BB-AB73-4A6F-E32375EC7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28" b="-1"/>
          <a:stretch/>
        </p:blipFill>
        <p:spPr>
          <a:xfrm>
            <a:off x="853029" y="3473678"/>
            <a:ext cx="3401863" cy="2328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45C779-6D78-3C87-0E5F-B10C1DE77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708" y="3922469"/>
            <a:ext cx="4818722" cy="19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52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8C936B-16C7-519F-EE40-1CBBF2844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3EA1AC-1BDF-7E05-B818-D08A9F0978D0}"/>
              </a:ext>
            </a:extLst>
          </p:cNvPr>
          <p:cNvSpPr txBox="1">
            <a:spLocks/>
          </p:cNvSpPr>
          <p:nvPr/>
        </p:nvSpPr>
        <p:spPr>
          <a:xfrm>
            <a:off x="3659819" y="275038"/>
            <a:ext cx="7693981" cy="1637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 Interplay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CBF (cerebral blood flow)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CMRO2 (cerebral metabolic rate of oxygen)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CBV (cerebral blood volume)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2EE38C-BA97-C6F6-9D10-86E17FA6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313" y="2084831"/>
            <a:ext cx="3572749" cy="4649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C8347B-2C09-1E37-EAD1-63DD39706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63197"/>
            <a:ext cx="5419302" cy="19418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16D607-77C0-7DC2-9C75-52F21F297381}"/>
              </a:ext>
            </a:extLst>
          </p:cNvPr>
          <p:cNvSpPr txBox="1"/>
          <p:nvPr/>
        </p:nvSpPr>
        <p:spPr>
          <a:xfrm>
            <a:off x="6528273" y="5679242"/>
            <a:ext cx="535619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Balloon model: </a:t>
            </a:r>
            <a:r>
              <a:rPr lang="en-GB" altLang="en-US" dirty="0"/>
              <a:t>CBV inflates venule during activation and the slowly deflates during the undershoot</a:t>
            </a:r>
            <a:r>
              <a:rPr lang="en-GB" altLang="en-US" sz="2000" dirty="0"/>
              <a:t>.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76B590-639C-C703-C65B-1A2B76D6B8A5}"/>
              </a:ext>
            </a:extLst>
          </p:cNvPr>
          <p:cNvGrpSpPr/>
          <p:nvPr/>
        </p:nvGrpSpPr>
        <p:grpSpPr>
          <a:xfrm>
            <a:off x="6765519" y="4187805"/>
            <a:ext cx="4294436" cy="1368446"/>
            <a:chOff x="6087815" y="4358443"/>
            <a:chExt cx="4294436" cy="13684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20A184-D2C5-1A46-B988-6DBC06BEF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7815" y="4647195"/>
              <a:ext cx="4294436" cy="9227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46DB32-5812-B74B-A38F-1CB38F92E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2491" y="4358443"/>
              <a:ext cx="685860" cy="32311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008EFB-04FF-B15C-B8D2-A994B4F99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1857" y="5405359"/>
              <a:ext cx="1534852" cy="321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32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16DA1-201B-5722-98A2-BA422649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F84117F-9533-E629-3992-B34A4B7B5E54}"/>
              </a:ext>
            </a:extLst>
          </p:cNvPr>
          <p:cNvSpPr txBox="1">
            <a:spLocks/>
          </p:cNvSpPr>
          <p:nvPr/>
        </p:nvSpPr>
        <p:spPr>
          <a:xfrm>
            <a:off x="1583290" y="497374"/>
            <a:ext cx="10441204" cy="4856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Oxygenated and deoxygenated blood have different magnetic susceptibility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0D306-A902-76DE-44F8-E79AA033D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934" y="2676685"/>
            <a:ext cx="3970629" cy="29049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B60A89-262E-2679-CA8C-A9992B547422}"/>
              </a:ext>
            </a:extLst>
          </p:cNvPr>
          <p:cNvSpPr txBox="1"/>
          <p:nvPr/>
        </p:nvSpPr>
        <p:spPr>
          <a:xfrm>
            <a:off x="8178933" y="2024419"/>
            <a:ext cx="397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HbR</a:t>
            </a:r>
            <a:r>
              <a:rPr lang="en-US" dirty="0"/>
              <a:t> is </a:t>
            </a:r>
            <a:r>
              <a:rPr lang="en-GB" dirty="0"/>
              <a:t>paramagnetic and causes a local field distortion </a:t>
            </a:r>
            <a:endParaRPr lang="en-US" dirty="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22BC1A4-0598-D683-0F22-B76C99F47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051" y="5581622"/>
            <a:ext cx="23604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altLang="en-US" sz="1400" dirty="0" err="1"/>
              <a:t>Bandettini</a:t>
            </a:r>
            <a:r>
              <a:rPr lang="en-GB" altLang="en-US" sz="1400" dirty="0"/>
              <a:t> and Wong, 1995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45632F-6B74-BC08-6703-262683EE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06" y="1229865"/>
            <a:ext cx="3231653" cy="2503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ECADE8-3DA2-8FAC-3D6E-4251596A8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06" y="3959193"/>
            <a:ext cx="3228681" cy="25039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9BEC07-669A-74A2-3729-06F6F1BFFA57}"/>
              </a:ext>
            </a:extLst>
          </p:cNvPr>
          <p:cNvSpPr txBox="1"/>
          <p:nvPr/>
        </p:nvSpPr>
        <p:spPr>
          <a:xfrm>
            <a:off x="3609843" y="1272102"/>
            <a:ext cx="45661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Oxyhemoglobin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Diamagnetic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less magnetic effect on its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weak field inhomogeneities in high concentrations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 Bold"/>
              </a:rPr>
              <a:t>slower</a:t>
            </a: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 dephasing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Deoxyhemoglobin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Paramagnetic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more magnetic effect on its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strong field inhomogeneities in high concentrations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 Bold"/>
              </a:rPr>
              <a:t>faster</a:t>
            </a: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 dephasing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3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0FD35DB-BC2C-EA74-4AED-B125670A6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6215" y="692483"/>
            <a:ext cx="4179570" cy="823991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05287-987D-DC6B-E611-9F2ED82D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727B2-4D7F-328B-7B83-4BB58EFCE1DF}"/>
              </a:ext>
            </a:extLst>
          </p:cNvPr>
          <p:cNvSpPr txBox="1">
            <a:spLocks/>
          </p:cNvSpPr>
          <p:nvPr/>
        </p:nvSpPr>
        <p:spPr>
          <a:xfrm>
            <a:off x="3800592" y="1856231"/>
            <a:ext cx="5294640" cy="43092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>
                <a:solidFill>
                  <a:schemeClr val="bg1"/>
                </a:solidFill>
                <a:latin typeface="Montserrat Classic"/>
              </a:rPr>
              <a:t>MRI basics</a:t>
            </a: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  <a:latin typeface="Montserrat Classic"/>
              </a:rPr>
              <a:t> The MRI scanner </a:t>
            </a: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  <a:latin typeface="Montserrat Classic"/>
              </a:rPr>
              <a:t>Precession </a:t>
            </a: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  <a:latin typeface="Montserrat Classic"/>
              </a:rPr>
              <a:t>Excitation (Radio Frequency) </a:t>
            </a: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  <a:latin typeface="Montserrat Classic"/>
              </a:rPr>
              <a:t>T1, T2, T2* weighted images </a:t>
            </a: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  <a:latin typeface="Montserrat Classic"/>
              </a:rPr>
              <a:t>Gradient coils </a:t>
            </a:r>
          </a:p>
          <a:p>
            <a:pPr marL="285750" indent="-285750"/>
            <a:r>
              <a:rPr lang="en-US" sz="2400" dirty="0">
                <a:solidFill>
                  <a:schemeClr val="bg1"/>
                </a:solidFill>
                <a:latin typeface="Montserrat Classic"/>
              </a:rPr>
              <a:t>BOLD signal</a:t>
            </a:r>
            <a:endParaRPr lang="en-US" sz="1800" dirty="0">
              <a:solidFill>
                <a:schemeClr val="bg1"/>
              </a:solidFill>
              <a:latin typeface="Montserrat Classic"/>
            </a:endParaRP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  <a:latin typeface="Montserrat Classic"/>
              </a:rPr>
              <a:t>Hemoglobin </a:t>
            </a: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  <a:latin typeface="Montserrat Classic"/>
              </a:rPr>
              <a:t>Hemodynamic response function (HRF)</a:t>
            </a: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  <a:latin typeface="Montserrat Classic"/>
              </a:rPr>
              <a:t>Magnetic susceptibility </a:t>
            </a:r>
          </a:p>
          <a:p>
            <a:pPr marL="742950" lvl="1" indent="-285750"/>
            <a:r>
              <a:rPr lang="en-US" sz="1800" dirty="0">
                <a:solidFill>
                  <a:schemeClr val="bg1"/>
                </a:solidFill>
                <a:latin typeface="Montserrat Classic"/>
              </a:rPr>
              <a:t>fMRI pros and cons </a:t>
            </a:r>
          </a:p>
          <a:p>
            <a:pPr marL="742950" lvl="1" indent="-285750"/>
            <a:r>
              <a:rPr lang="en-US" sz="1800" dirty="0" err="1">
                <a:solidFill>
                  <a:schemeClr val="bg1"/>
                </a:solidFill>
                <a:latin typeface="Montserrat Classic"/>
              </a:rPr>
              <a:t>fNIRS</a:t>
            </a:r>
            <a:r>
              <a:rPr lang="en-US" sz="1800" dirty="0">
                <a:solidFill>
                  <a:schemeClr val="bg1"/>
                </a:solidFill>
                <a:latin typeface="Montserrat Classic"/>
              </a:rPr>
              <a:t> </a:t>
            </a:r>
          </a:p>
          <a:p>
            <a:pPr marL="742950" lvl="1" indent="-285750"/>
            <a:r>
              <a:rPr lang="en-US" sz="1800" dirty="0" err="1">
                <a:solidFill>
                  <a:schemeClr val="bg1"/>
                </a:solidFill>
                <a:latin typeface="Montserrat Classic"/>
              </a:rPr>
              <a:t>fNRIS</a:t>
            </a:r>
            <a:r>
              <a:rPr lang="en-US" sz="1800" dirty="0">
                <a:solidFill>
                  <a:schemeClr val="bg1"/>
                </a:solidFill>
                <a:latin typeface="Montserrat Classic"/>
              </a:rPr>
              <a:t> pros and cons </a:t>
            </a:r>
          </a:p>
          <a:p>
            <a:pPr marL="742950" lvl="1" indent="-285750"/>
            <a:endParaRPr lang="en-US" sz="1400" dirty="0">
              <a:solidFill>
                <a:schemeClr val="bg1"/>
              </a:solidFill>
              <a:latin typeface="Montserrat Classic"/>
            </a:endParaRPr>
          </a:p>
          <a:p>
            <a:pPr marL="742950" lvl="1" indent="-285750"/>
            <a:endParaRPr lang="en-US" sz="1400" dirty="0">
              <a:solidFill>
                <a:schemeClr val="bg1"/>
              </a:solidFill>
              <a:latin typeface="Montserrat Classic"/>
            </a:endParaRPr>
          </a:p>
          <a:p>
            <a:pPr marL="285750" indent="-285750"/>
            <a:endParaRPr lang="en-US" sz="1800" dirty="0">
              <a:solidFill>
                <a:schemeClr val="bg1"/>
              </a:solidFill>
              <a:latin typeface="Montserrat Classic"/>
            </a:endParaRPr>
          </a:p>
          <a:p>
            <a:pPr marL="285750" indent="-285750"/>
            <a:endParaRPr lang="en-US" sz="1800" dirty="0">
              <a:solidFill>
                <a:schemeClr val="bg1"/>
              </a:solidFill>
            </a:endParaRPr>
          </a:p>
          <a:p>
            <a:pPr marL="285750" indent="-285750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39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1786C-3915-5B50-E8D3-ABB7C67A3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3D87766-D99E-C639-2A56-47081875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86" y="3753644"/>
            <a:ext cx="5836414" cy="1091622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Impact Of Magnetic Susceptibility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0BACAF-0E8D-94A5-9AE7-D4AE0B3A68BD}"/>
              </a:ext>
            </a:extLst>
          </p:cNvPr>
          <p:cNvSpPr txBox="1">
            <a:spLocks/>
          </p:cNvSpPr>
          <p:nvPr/>
        </p:nvSpPr>
        <p:spPr>
          <a:xfrm>
            <a:off x="243396" y="2830471"/>
            <a:ext cx="5181600" cy="3525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HbO</a:t>
            </a:r>
            <a:r>
              <a:rPr lang="en-US" sz="1800" dirty="0"/>
              <a:t>2</a:t>
            </a:r>
            <a:r>
              <a:rPr lang="en-US" dirty="0"/>
              <a:t> relaxes slower maintaining and has higher BOLD signal over time (less field distortion, longer T2*)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32A99-0B35-730B-19AF-FDA44EB6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7536"/>
            <a:ext cx="5928804" cy="3168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79FAE8-9BFE-7C82-4B4B-6DB2489FD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552967"/>
            <a:ext cx="5868795" cy="316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6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3013C-F9A0-0AA6-5EBB-350916CE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8CB601-FC44-6892-0AF1-5714F56E4B86}"/>
              </a:ext>
            </a:extLst>
          </p:cNvPr>
          <p:cNvSpPr txBox="1">
            <a:spLocks/>
          </p:cNvSpPr>
          <p:nvPr/>
        </p:nvSpPr>
        <p:spPr>
          <a:xfrm>
            <a:off x="2476500" y="766764"/>
            <a:ext cx="8371272" cy="1365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This change in oxygenation and magnetic property in blood is the BOLD signaling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dirty="0"/>
              <a:t>Active vs resting contrasts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FE70D7-EFBE-5FB9-BC11-9B012DD76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75"/>
          <a:stretch/>
        </p:blipFill>
        <p:spPr>
          <a:xfrm>
            <a:off x="129817" y="2135324"/>
            <a:ext cx="4316342" cy="3307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E7306D-2F76-3011-2923-6663B63B6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26"/>
          <a:stretch/>
        </p:blipFill>
        <p:spPr>
          <a:xfrm>
            <a:off x="4167882" y="1912636"/>
            <a:ext cx="4493141" cy="40153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B4425F-61F8-ADBF-CB7F-A38714BAE496}"/>
              </a:ext>
            </a:extLst>
          </p:cNvPr>
          <p:cNvSpPr txBox="1"/>
          <p:nvPr/>
        </p:nvSpPr>
        <p:spPr>
          <a:xfrm>
            <a:off x="7311155" y="2483213"/>
            <a:ext cx="81682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/>
              <a:t>*At 3T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55545-D5AC-FC17-A18F-97FCBF2CB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78" y="1942929"/>
            <a:ext cx="2737341" cy="32372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AE84E-C7B5-2D8A-FDF3-CD5D44296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733" y="5530904"/>
            <a:ext cx="3429799" cy="39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56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5F3D5-7267-51AC-E6A2-19C3E144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CDDC1D-35A1-7E4A-844F-F22A53E2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365125"/>
            <a:ext cx="8877300" cy="1325563"/>
          </a:xfrm>
        </p:spPr>
        <p:txBody>
          <a:bodyPr/>
          <a:lstStyle/>
          <a:p>
            <a:r>
              <a:rPr lang="en-US" cap="none" dirty="0"/>
              <a:t>fMRI Pros and Cons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63C67F2-D864-6032-539B-6B159A164506}"/>
              </a:ext>
            </a:extLst>
          </p:cNvPr>
          <p:cNvSpPr txBox="1">
            <a:spLocks/>
          </p:cNvSpPr>
          <p:nvPr/>
        </p:nvSpPr>
        <p:spPr>
          <a:xfrm>
            <a:off x="2152650" y="1825625"/>
            <a:ext cx="44577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High spatial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Non-invasive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605FA6-3A79-A057-94F2-F404636A9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1800" y="1825625"/>
            <a:ext cx="405765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Not a direct measure of neural activity (BOLD signal)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Poor temporal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Loud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Can’t have metal in or on 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Claustrophobic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Movement artifacts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89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D1117-DAE2-7A5A-2571-4038E20E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209" y="6384007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724C17-4943-126A-736B-194DC590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365125"/>
            <a:ext cx="8896350" cy="1325563"/>
          </a:xfrm>
        </p:spPr>
        <p:txBody>
          <a:bodyPr/>
          <a:lstStyle/>
          <a:p>
            <a:r>
              <a:rPr lang="en-US" cap="none" dirty="0" err="1"/>
              <a:t>fNIRS</a:t>
            </a:r>
            <a:r>
              <a:rPr lang="en-US" cap="none" dirty="0"/>
              <a:t> (Functional Near-infrared Spectroscopy)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C22ABD-A36E-85C1-0C82-CBDA5CF3C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067" y="1402778"/>
            <a:ext cx="5976684" cy="3242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40040-5D0B-FF04-B38E-FAAC9511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350" y="4531001"/>
            <a:ext cx="4682134" cy="22374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A8D3BE-0C6D-0DE5-585C-959F6A154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892" y="4072756"/>
            <a:ext cx="3395766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8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F0A67-6C61-A6A7-45DE-3E328F13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AA55D6-93E8-DF1E-EFE0-3AC47DBB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50" y="365125"/>
            <a:ext cx="8705850" cy="1325563"/>
          </a:xfrm>
        </p:spPr>
        <p:txBody>
          <a:bodyPr/>
          <a:lstStyle/>
          <a:p>
            <a:r>
              <a:rPr lang="en-US" cap="none" dirty="0" err="1"/>
              <a:t>fNIRS</a:t>
            </a:r>
            <a:r>
              <a:rPr lang="en-US" cap="none" dirty="0"/>
              <a:t> Pros and Cons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F08A7FA-CFC1-EB8A-D884-480B0842559B}"/>
              </a:ext>
            </a:extLst>
          </p:cNvPr>
          <p:cNvSpPr txBox="1">
            <a:spLocks/>
          </p:cNvSpPr>
          <p:nvPr/>
        </p:nvSpPr>
        <p:spPr>
          <a:xfrm>
            <a:off x="2228850" y="1847850"/>
            <a:ext cx="447675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High temporal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Low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Quiet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Less movement artifacts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BC2C6A-D059-CE7C-EF91-6442715BC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7050" y="1847850"/>
            <a:ext cx="447675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Not a direct measure of neural activity (BOLD)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Poor spatial resolution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Really only good for the cortex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34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9451" y="2571234"/>
            <a:ext cx="3454976" cy="1715531"/>
          </a:xfrm>
        </p:spPr>
        <p:txBody>
          <a:bodyPr/>
          <a:lstStyle/>
          <a:p>
            <a:r>
              <a:rPr lang="en-US" cap="none" dirty="0"/>
              <a:t>Thank you for listening! 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0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543" y="341851"/>
            <a:ext cx="8421688" cy="1325563"/>
          </a:xfrm>
        </p:spPr>
        <p:txBody>
          <a:bodyPr>
            <a:normAutofit/>
          </a:bodyPr>
          <a:lstStyle/>
          <a:p>
            <a:r>
              <a:rPr lang="en-US" sz="3200" cap="none" dirty="0"/>
              <a:t>Magnetic Resonance imaging (MRI)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7552" y="1629592"/>
            <a:ext cx="4427905" cy="45359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Non-invasive imaging method used for detection, diagnosis and treatment monitoring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MRI - </a:t>
            </a: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uses spatial difference in resonance frequencies in different locations to form anatomical images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fMRI - </a:t>
            </a: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uses magnetic properties of </a:t>
            </a:r>
            <a:r>
              <a:rPr lang="en-US" sz="1800" dirty="0" err="1">
                <a:solidFill>
                  <a:srgbClr val="000000"/>
                </a:solidFill>
                <a:latin typeface="Montserrat Classic"/>
              </a:rPr>
              <a:t>haemoglobin</a:t>
            </a: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 to create images illustrating changes in cortical blood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MRI strength between 1.5-7 tesla (**now 11.7T!**)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Scanner has many coils to produce different magnetic fields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Montserrat Class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6FFDC-ADE8-4009-A466-A8178725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E537FA2-8649-A3A7-D252-8C15A2A8BF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9"/>
          <a:stretch>
            <a:fillRect/>
          </a:stretch>
        </p:blipFill>
        <p:spPr>
          <a:xfrm>
            <a:off x="7355580" y="1424266"/>
            <a:ext cx="4427905" cy="2942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798A61-0ACB-F83A-1039-A7D0B0817A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125" t="33770" r="15250" b="37933"/>
          <a:stretch/>
        </p:blipFill>
        <p:spPr>
          <a:xfrm>
            <a:off x="7202824" y="4734527"/>
            <a:ext cx="4733416" cy="1430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E19A18-820B-E049-420F-62B580E39C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50" t="20753" r="26875" b="4963"/>
          <a:stretch/>
        </p:blipFill>
        <p:spPr>
          <a:xfrm>
            <a:off x="7990581" y="1476206"/>
            <a:ext cx="3154680" cy="5091883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D68958E9-680C-FBBD-8331-68A31CFD7E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844763" y="1979590"/>
            <a:ext cx="5091477" cy="31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9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BCD01-1467-2097-D61E-07720AFE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112" y="432456"/>
            <a:ext cx="8421688" cy="1325563"/>
          </a:xfrm>
        </p:spPr>
        <p:txBody>
          <a:bodyPr>
            <a:normAutofit/>
          </a:bodyPr>
          <a:lstStyle/>
          <a:p>
            <a:r>
              <a:rPr lang="en-GB" sz="3200" cap="none" dirty="0"/>
              <a:t>The benefits of water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FCEBF-ABE0-A7EC-5BF9-6FA501FA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EB7B98-CF6E-BAB5-6221-B616F4B9E1A0}"/>
              </a:ext>
            </a:extLst>
          </p:cNvPr>
          <p:cNvGrpSpPr/>
          <p:nvPr/>
        </p:nvGrpSpPr>
        <p:grpSpPr>
          <a:xfrm>
            <a:off x="8795658" y="356256"/>
            <a:ext cx="3396342" cy="6204606"/>
            <a:chOff x="2547258" y="1367017"/>
            <a:chExt cx="4185219" cy="7891283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E47DB4DE-1670-4CAB-D0F8-80262859F11A}"/>
                </a:ext>
              </a:extLst>
            </p:cNvPr>
            <p:cNvGrpSpPr/>
            <p:nvPr/>
          </p:nvGrpSpPr>
          <p:grpSpPr>
            <a:xfrm>
              <a:off x="2547258" y="1367017"/>
              <a:ext cx="4185219" cy="7891283"/>
              <a:chOff x="0" y="0"/>
              <a:chExt cx="5580293" cy="10521711"/>
            </a:xfrm>
          </p:grpSpPr>
          <p:pic>
            <p:nvPicPr>
              <p:cNvPr id="17" name="Picture 5">
                <a:extLst>
                  <a:ext uri="{FF2B5EF4-FFF2-40B4-BE49-F238E27FC236}">
                    <a16:creationId xmlns:a16="http://schemas.microsoft.com/office/drawing/2014/main" id="{1C4D22AE-DBC6-8D14-0864-7C7A74DCF8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40624" y="7650228"/>
                <a:ext cx="3773309" cy="2394336"/>
              </a:xfrm>
              <a:prstGeom prst="rect">
                <a:avLst/>
              </a:prstGeom>
            </p:spPr>
          </p:pic>
          <p:pic>
            <p:nvPicPr>
              <p:cNvPr id="18" name="Picture 6">
                <a:extLst>
                  <a:ext uri="{FF2B5EF4-FFF2-40B4-BE49-F238E27FC236}">
                    <a16:creationId xmlns:a16="http://schemas.microsoft.com/office/drawing/2014/main" id="{472A1300-590C-A16D-70FD-5745AE617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9540" y="3590949"/>
                <a:ext cx="4776709" cy="2362300"/>
              </a:xfrm>
              <a:prstGeom prst="rect">
                <a:avLst/>
              </a:prstGeom>
            </p:spPr>
          </p:pic>
          <p:pic>
            <p:nvPicPr>
              <p:cNvPr id="19" name="Picture 7">
                <a:extLst>
                  <a:ext uri="{FF2B5EF4-FFF2-40B4-BE49-F238E27FC236}">
                    <a16:creationId xmlns:a16="http://schemas.microsoft.com/office/drawing/2014/main" id="{7F9BE92D-F307-8AF2-C054-D05C15684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-10666653">
                <a:off x="972964" y="5695699"/>
                <a:ext cx="3773309" cy="2394336"/>
              </a:xfrm>
              <a:prstGeom prst="rect">
                <a:avLst/>
              </a:prstGeom>
            </p:spPr>
          </p:pic>
          <p:pic>
            <p:nvPicPr>
              <p:cNvPr id="20" name="Picture 8">
                <a:extLst>
                  <a:ext uri="{FF2B5EF4-FFF2-40B4-BE49-F238E27FC236}">
                    <a16:creationId xmlns:a16="http://schemas.microsoft.com/office/drawing/2014/main" id="{8651BDFD-10B0-95E8-1B21-197DBD398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4816310">
                <a:off x="-387906" y="5656983"/>
                <a:ext cx="3773309" cy="2394336"/>
              </a:xfrm>
              <a:prstGeom prst="rect">
                <a:avLst/>
              </a:prstGeom>
            </p:spPr>
          </p:pic>
          <p:pic>
            <p:nvPicPr>
              <p:cNvPr id="21" name="Picture 9">
                <a:extLst>
                  <a:ext uri="{FF2B5EF4-FFF2-40B4-BE49-F238E27FC236}">
                    <a16:creationId xmlns:a16="http://schemas.microsoft.com/office/drawing/2014/main" id="{2666C02B-FE8A-74B0-9F9E-FAB5F7E53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-5269245">
                <a:off x="1910318" y="5787985"/>
                <a:ext cx="3773309" cy="2394336"/>
              </a:xfrm>
              <a:prstGeom prst="rect">
                <a:avLst/>
              </a:prstGeom>
            </p:spPr>
          </p:pic>
          <p:pic>
            <p:nvPicPr>
              <p:cNvPr id="22" name="Picture 10">
                <a:extLst>
                  <a:ext uri="{FF2B5EF4-FFF2-40B4-BE49-F238E27FC236}">
                    <a16:creationId xmlns:a16="http://schemas.microsoft.com/office/drawing/2014/main" id="{D0E94529-BD30-ECFE-04A0-F30454440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 rot="-3532081">
                <a:off x="3872129" y="5819090"/>
                <a:ext cx="1658276" cy="1052251"/>
              </a:xfrm>
              <a:prstGeom prst="rect">
                <a:avLst/>
              </a:prstGeom>
            </p:spPr>
          </p:pic>
          <p:pic>
            <p:nvPicPr>
              <p:cNvPr id="23" name="Picture 11">
                <a:extLst>
                  <a:ext uri="{FF2B5EF4-FFF2-40B4-BE49-F238E27FC236}">
                    <a16:creationId xmlns:a16="http://schemas.microsoft.com/office/drawing/2014/main" id="{AF24B471-0D5B-A8B4-099D-B458E3698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 rot="5400000">
                <a:off x="-2533577" y="2683036"/>
                <a:ext cx="10521711" cy="5155638"/>
              </a:xfrm>
              <a:prstGeom prst="rect">
                <a:avLst/>
              </a:prstGeom>
            </p:spPr>
          </p:pic>
        </p:grpSp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9ADE13BD-7905-045C-523A-3B229ED80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903098" y="2799855"/>
              <a:ext cx="1473540" cy="53287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F0BF92-8F56-3A02-F8CC-313199767155}"/>
                </a:ext>
              </a:extLst>
            </p:cNvPr>
            <p:cNvSpPr txBox="1"/>
            <p:nvPr/>
          </p:nvSpPr>
          <p:spPr>
            <a:xfrm>
              <a:off x="3552628" y="2309198"/>
              <a:ext cx="2174480" cy="490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28"/>
                </a:lnSpc>
              </a:pPr>
              <a:r>
                <a:rPr lang="en-US" sz="2663" dirty="0">
                  <a:solidFill>
                    <a:srgbClr val="000000"/>
                  </a:solidFill>
                  <a:latin typeface="Hatton"/>
                </a:rPr>
                <a:t>72% water</a:t>
              </a:r>
            </a:p>
          </p:txBody>
        </p:sp>
      </p:grp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D3D289A-8234-729E-20EE-C8045A7DB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8861" y="1629592"/>
            <a:ext cx="5316098" cy="46498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Hydrogen atoms (protons) spin and have an overall positive charge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Net Magnetization Vector (M) = net direction of the protons’ magnetic fields in one unit of volume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Montserrat Class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Resonant characteristics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Absorbing and re-radiating resonant (Larmor) frequency radiation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Montserrat Classic"/>
              </a:rPr>
              <a:t>Magnetic resonance (MR) signal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Montserrat Classic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Montserrat Classic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0000"/>
              </a:solidFill>
              <a:latin typeface="Montserrat Classi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3" name="Google Shape;178;p15" descr="effect of an applied magnetic field on nuclear spins">
            <a:extLst>
              <a:ext uri="{FF2B5EF4-FFF2-40B4-BE49-F238E27FC236}">
                <a16:creationId xmlns:a16="http://schemas.microsoft.com/office/drawing/2014/main" id="{D28C5543-F7C7-CA64-3DB9-FBE0FD177AEF}"/>
              </a:ext>
            </a:extLst>
          </p:cNvPr>
          <p:cNvPicPr/>
          <p:nvPr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7" b="-4"/>
          <a:stretch/>
        </p:blipFill>
        <p:spPr bwMode="auto">
          <a:xfrm>
            <a:off x="8265489" y="1816859"/>
            <a:ext cx="3759019" cy="3521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658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BCD01-1467-2097-D61E-07720AFE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112" y="186808"/>
            <a:ext cx="8421688" cy="1325563"/>
          </a:xfrm>
        </p:spPr>
        <p:txBody>
          <a:bodyPr>
            <a:normAutofit/>
          </a:bodyPr>
          <a:lstStyle/>
          <a:p>
            <a:r>
              <a:rPr lang="en-GB" sz="3200" cap="none" dirty="0"/>
              <a:t>What happens inside the scanner? </a:t>
            </a:r>
          </a:p>
        </p:txBody>
      </p:sp>
      <p:pic>
        <p:nvPicPr>
          <p:cNvPr id="5" name="Google Shape;178;p15" descr="effect of an applied magnetic field on nuclear spins">
            <a:extLst>
              <a:ext uri="{FF2B5EF4-FFF2-40B4-BE49-F238E27FC236}">
                <a16:creationId xmlns:a16="http://schemas.microsoft.com/office/drawing/2014/main" id="{7FA06BF7-563D-3F69-331D-66329C05DA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3051"/>
          <a:stretch/>
        </p:blipFill>
        <p:spPr>
          <a:xfrm>
            <a:off x="173040" y="2965255"/>
            <a:ext cx="2765313" cy="289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621EC-1E2B-CC54-ED15-74521E353F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0"/>
          <a:stretch/>
        </p:blipFill>
        <p:spPr>
          <a:xfrm>
            <a:off x="9275760" y="3038385"/>
            <a:ext cx="2743200" cy="28248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E6085DF-20E1-9DCD-F2A9-2F9E51B00F94}"/>
              </a:ext>
            </a:extLst>
          </p:cNvPr>
          <p:cNvGrpSpPr/>
          <p:nvPr/>
        </p:nvGrpSpPr>
        <p:grpSpPr>
          <a:xfrm>
            <a:off x="3181613" y="2712669"/>
            <a:ext cx="6094147" cy="3779493"/>
            <a:chOff x="6378902" y="3587326"/>
            <a:chExt cx="4911287" cy="2897965"/>
          </a:xfrm>
        </p:grpSpPr>
        <p:pic>
          <p:nvPicPr>
            <p:cNvPr id="8" name="Google Shape;120;p7" descr="MRI transmitter, receiver, and coils.">
              <a:extLst>
                <a:ext uri="{FF2B5EF4-FFF2-40B4-BE49-F238E27FC236}">
                  <a16:creationId xmlns:a16="http://schemas.microsoft.com/office/drawing/2014/main" id="{81A77469-D9B5-7550-8402-D04636795FC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378902" y="3587326"/>
              <a:ext cx="4782582" cy="28979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7D26F10-DFFE-8B57-6100-AF66699AC764}"/>
                </a:ext>
              </a:extLst>
            </p:cNvPr>
            <p:cNvSpPr/>
            <p:nvPr/>
          </p:nvSpPr>
          <p:spPr>
            <a:xfrm>
              <a:off x="9592906" y="4138366"/>
              <a:ext cx="1697283" cy="777760"/>
            </a:xfrm>
            <a:prstGeom prst="ellipse">
              <a:avLst/>
            </a:prstGeom>
            <a:noFill/>
            <a:ln w="889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DF48931-E780-723C-938C-757C28645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73191" y="1556967"/>
            <a:ext cx="9240811" cy="6625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= the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 direction of the protons’ magnetic fields in one unit of volume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2E6F7-2AF8-9E9D-922B-37C42209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E5BA50-B88E-0FCD-E3CB-9B601EAAA41C}"/>
              </a:ext>
            </a:extLst>
          </p:cNvPr>
          <p:cNvGrpSpPr/>
          <p:nvPr/>
        </p:nvGrpSpPr>
        <p:grpSpPr>
          <a:xfrm>
            <a:off x="3930492" y="2965255"/>
            <a:ext cx="4436686" cy="2853452"/>
            <a:chOff x="1324253" y="1896767"/>
            <a:chExt cx="7115182" cy="4480514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FCB57677-7A44-ABF1-34AC-26461CCFC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324253" y="1896767"/>
              <a:ext cx="7115182" cy="4480514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28B0C7C-4357-3CED-28D3-725D8D620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3549" y="2579218"/>
              <a:ext cx="0" cy="1607771"/>
            </a:xfrm>
            <a:prstGeom prst="straightConnector1">
              <a:avLst/>
            </a:prstGeom>
            <a:ln w="142875">
              <a:solidFill>
                <a:srgbClr val="0070C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007780-BECC-3FC7-5A3E-05E11F123F77}"/>
                </a:ext>
              </a:extLst>
            </p:cNvPr>
            <p:cNvSpPr txBox="1"/>
            <p:nvPr/>
          </p:nvSpPr>
          <p:spPr>
            <a:xfrm>
              <a:off x="4150600" y="3136612"/>
              <a:ext cx="490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70C0"/>
                  </a:solidFill>
                </a:rPr>
                <a:t>M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76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BCD01-1467-2097-D61E-07720AFE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08" y="197839"/>
            <a:ext cx="6355080" cy="1325563"/>
          </a:xfrm>
        </p:spPr>
        <p:txBody>
          <a:bodyPr>
            <a:normAutofit/>
          </a:bodyPr>
          <a:lstStyle/>
          <a:p>
            <a:r>
              <a:rPr lang="en-GB" sz="3200" cap="none" dirty="0"/>
              <a:t>Precession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DF48931-E780-723C-938C-757C28645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600" y="1841413"/>
            <a:ext cx="6355080" cy="39802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Spins rotate or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precess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about an applied magnetic field, at the Larmor Frequency</a:t>
            </a:r>
          </a:p>
          <a:p>
            <a:pPr marL="457206" lvl="1" indent="0" algn="ct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l-GR" sz="1800" b="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</a:t>
            </a:r>
            <a:r>
              <a:rPr lang="el-GR" sz="4400" b="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ω</a:t>
            </a:r>
            <a:r>
              <a:rPr lang="el-GR" sz="44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0</a:t>
            </a:r>
            <a:r>
              <a:rPr lang="el-GR" sz="4400" b="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= γ Β</a:t>
            </a:r>
            <a:r>
              <a:rPr lang="el-GR" sz="4400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0</a:t>
            </a:r>
          </a:p>
          <a:p>
            <a:pPr marL="457206" lvl="1" indent="0" algn="ct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l-GR" b="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ω</a:t>
            </a:r>
            <a:r>
              <a:rPr lang="el-GR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0</a:t>
            </a:r>
            <a:r>
              <a:rPr lang="el-GR" b="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 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resonant frequency (e.g., 63.87 Hz for 1.5 T scanner)</a:t>
            </a:r>
          </a:p>
          <a:p>
            <a:pPr marL="457206" lvl="1" indent="0" algn="ct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l-GR" b="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γ    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gyromagnetic ratio (42.58Hz for Hydrogen)</a:t>
            </a:r>
          </a:p>
          <a:p>
            <a:pPr marL="457206" lvl="1" indent="0" algn="ct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l-GR" b="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Β</a:t>
            </a:r>
            <a:r>
              <a:rPr lang="el-GR" b="0" baseline="-2500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0    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magnetic field strength (1.5-7 T)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Precession frequency depends on the strength of the magnetic field  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4B2A09F-AC15-0577-8600-CC1987F3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2" r="1812"/>
          <a:stretch>
            <a:fillRect/>
          </a:stretch>
        </p:blipFill>
        <p:spPr>
          <a:xfrm>
            <a:off x="1800661" y="885999"/>
            <a:ext cx="2823978" cy="2695401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95A7A504-8F9F-6947-6F01-2DBA6C1DE5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45" b="1445"/>
          <a:stretch>
            <a:fillRect/>
          </a:stretch>
        </p:blipFill>
        <p:spPr>
          <a:xfrm>
            <a:off x="1800661" y="3831546"/>
            <a:ext cx="2823977" cy="2695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E017C-EF96-A2FE-FE66-C73FA1F4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6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701807-9F1F-AC79-2271-EA3247F73EBC}"/>
              </a:ext>
            </a:extLst>
          </p:cNvPr>
          <p:cNvGrpSpPr/>
          <p:nvPr/>
        </p:nvGrpSpPr>
        <p:grpSpPr>
          <a:xfrm>
            <a:off x="395196" y="2113026"/>
            <a:ext cx="6097044" cy="3670167"/>
            <a:chOff x="395196" y="2113026"/>
            <a:chExt cx="6097044" cy="36701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EE10EE6-748F-C953-0DF9-0151BC93F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5196" y="2209869"/>
              <a:ext cx="5700804" cy="357332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5AD687-E9F5-E74B-03C9-33B6CBBC4D8E}"/>
                </a:ext>
              </a:extLst>
            </p:cNvPr>
            <p:cNvSpPr/>
            <p:nvPr/>
          </p:nvSpPr>
          <p:spPr>
            <a:xfrm>
              <a:off x="4069080" y="2113026"/>
              <a:ext cx="2423160" cy="929571"/>
            </a:xfrm>
            <a:prstGeom prst="ellipse">
              <a:avLst/>
            </a:prstGeom>
            <a:noFill/>
            <a:ln w="730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313057"/>
            <a:ext cx="9075420" cy="1325563"/>
          </a:xfrm>
        </p:spPr>
        <p:txBody>
          <a:bodyPr>
            <a:normAutofit/>
          </a:bodyPr>
          <a:lstStyle/>
          <a:p>
            <a:r>
              <a:rPr lang="en-US" sz="3200" cap="none" dirty="0"/>
              <a:t>Excitation - Radio Frequency (B1) 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6240" y="1911670"/>
            <a:ext cx="5394938" cy="4171630"/>
          </a:xfrm>
        </p:spPr>
        <p:txBody>
          <a:bodyPr>
            <a:norm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Radio Frequency (RF) transmitter introduces a second field – B1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RF pulses knock the </a:t>
            </a:r>
            <a:r>
              <a:rPr lang="en-US" sz="1800" dirty="0" err="1"/>
              <a:t>precessing</a:t>
            </a:r>
            <a:r>
              <a:rPr lang="en-US" sz="1800" dirty="0"/>
              <a:t> protons in the transverse (X/Y) plane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When RF pulses stop, protons </a:t>
            </a:r>
            <a:r>
              <a:rPr lang="en-US" sz="1800" dirty="0" err="1"/>
              <a:t>precess</a:t>
            </a:r>
            <a:r>
              <a:rPr lang="en-US" sz="1800" dirty="0"/>
              <a:t> back to their original alignment with B0, releasing the absorbed energy = MR 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Spin recovery (T1) – precession back towards B0 (longitudinal component o 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Phase decay (T2) – Dephasing of spins along the transverse component of M </a:t>
            </a:r>
          </a:p>
          <a:p>
            <a:pPr lvl="1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3342C-7809-A544-A255-8B90E5EEE6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5"/>
          <a:stretch/>
        </p:blipFill>
        <p:spPr bwMode="auto">
          <a:xfrm>
            <a:off x="330399" y="1662391"/>
            <a:ext cx="5830396" cy="1684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BE134-638A-96C3-5342-E0D746DB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2" descr="MRI Physics: MRI Pulse Sequences - XRayPhysics">
            <a:extLst>
              <a:ext uri="{FF2B5EF4-FFF2-40B4-BE49-F238E27FC236}">
                <a16:creationId xmlns:a16="http://schemas.microsoft.com/office/drawing/2014/main" id="{5BFEB77C-B46E-658F-455F-EA67F16D24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436" y="3743005"/>
            <a:ext cx="3271187" cy="281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7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BA231-2CA3-9CA4-B5D5-6968331A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112" y="453265"/>
            <a:ext cx="8421688" cy="1325563"/>
          </a:xfrm>
        </p:spPr>
        <p:txBody>
          <a:bodyPr>
            <a:normAutofit/>
          </a:bodyPr>
          <a:lstStyle/>
          <a:p>
            <a:r>
              <a:rPr lang="en-GB" sz="3200" cap="none" dirty="0"/>
              <a:t>T1 weighted images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02C61-FACE-93F9-73FA-39C6222F1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9282" y="1683961"/>
            <a:ext cx="4775450" cy="296424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T1 (i.e. the rate at which protons transfer energy to the environment) depends on tissue composition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MRI contrast is determined by the relaxation times as well as experimental timing (TE and TR)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T1-weighting is typically achieved using short repetition time, such that tissues are at different stages of T1-recovery when the RF pulse is played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67E47D-8E4D-5269-02BE-0254EBD3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EC78DDF-DE11-95CB-FBAF-D5D9AF651C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7268" y="2499329"/>
            <a:ext cx="5488732" cy="2964241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6360CBB-D131-60A4-1A67-102A8BE3BF9F}"/>
              </a:ext>
            </a:extLst>
          </p:cNvPr>
          <p:cNvSpPr txBox="1">
            <a:spLocks/>
          </p:cNvSpPr>
          <p:nvPr/>
        </p:nvSpPr>
        <p:spPr>
          <a:xfrm>
            <a:off x="7142956" y="4868926"/>
            <a:ext cx="4285438" cy="148742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</a:pPr>
            <a:endParaRPr lang="en-GB" sz="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Repetition times </a:t>
            </a:r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(TR) = is the amount of time between successive RF pulses applied to the same slice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Echo times </a:t>
            </a:r>
            <a:r>
              <a:rPr lang="en-GB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(TE) = is the time between the delivery of the RF pulse and the receipt of the echo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69884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BA231-2CA3-9CA4-B5D5-6968331A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75" y="449330"/>
            <a:ext cx="4135438" cy="1325563"/>
          </a:xfrm>
        </p:spPr>
        <p:txBody>
          <a:bodyPr/>
          <a:lstStyle/>
          <a:p>
            <a:r>
              <a:rPr lang="en-GB" cap="none" dirty="0"/>
              <a:t>T2 weighted images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02C61-FACE-93F9-73FA-39C6222F1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15264" y="2264865"/>
            <a:ext cx="4497549" cy="3980708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RF pulse “knocks” the magnetisation vector M out of alignment with B0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MRI signal measured is proportional to the length of the magnetization vector M in the transverse plane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Over time interactions between the spins mean they lose coherence and </a:t>
            </a:r>
            <a:r>
              <a:rPr lang="en-GB" sz="2000" dirty="0" err="1"/>
              <a:t>dephase</a:t>
            </a:r>
            <a:r>
              <a:rPr lang="en-GB" sz="2000" dirty="0"/>
              <a:t>, resulting in lower MRI signal.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process is called T2-relaxation and is governed by the time-constant T2.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Like for T1, T2 is tissue-dependent and with appropriate choice of TE/TR T2-weighted images can be generated.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C67E47D-8E4D-5269-02BE-0254EBD3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4B0CE081-4DEE-008E-764E-116F58CA75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2706"/>
          <a:stretch>
            <a:fillRect/>
          </a:stretch>
        </p:blipFill>
        <p:spPr>
          <a:xfrm>
            <a:off x="7232791" y="3852021"/>
            <a:ext cx="3894014" cy="243447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4765230-1721-982A-FB8E-F35E63F4DEC1}"/>
              </a:ext>
            </a:extLst>
          </p:cNvPr>
          <p:cNvGrpSpPr/>
          <p:nvPr/>
        </p:nvGrpSpPr>
        <p:grpSpPr>
          <a:xfrm>
            <a:off x="7821691" y="726727"/>
            <a:ext cx="2716213" cy="2917825"/>
            <a:chOff x="8975725" y="3475038"/>
            <a:chExt cx="2716213" cy="291782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012A8F1-71D6-E593-196A-FA8303F4A42D}"/>
                </a:ext>
              </a:extLst>
            </p:cNvPr>
            <p:cNvCxnSpPr/>
            <p:nvPr/>
          </p:nvCxnSpPr>
          <p:spPr>
            <a:xfrm>
              <a:off x="11088688" y="3998913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C7B67EC-D3E0-1654-931F-80F0E87C6EC4}"/>
                </a:ext>
              </a:extLst>
            </p:cNvPr>
            <p:cNvCxnSpPr/>
            <p:nvPr/>
          </p:nvCxnSpPr>
          <p:spPr>
            <a:xfrm>
              <a:off x="11088688" y="4014788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37C52A5-D377-4FF9-4F83-345C608A82BF}"/>
                </a:ext>
              </a:extLst>
            </p:cNvPr>
            <p:cNvCxnSpPr/>
            <p:nvPr/>
          </p:nvCxnSpPr>
          <p:spPr>
            <a:xfrm>
              <a:off x="11095038" y="3965575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CBD4A2-4D7A-DBEC-23D6-B03A7EDF4FCE}"/>
                </a:ext>
              </a:extLst>
            </p:cNvPr>
            <p:cNvSpPr/>
            <p:nvPr/>
          </p:nvSpPr>
          <p:spPr>
            <a:xfrm>
              <a:off x="8975725" y="3500438"/>
              <a:ext cx="981075" cy="10318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121229-42C7-7048-57EE-51BDB764A60C}"/>
                </a:ext>
              </a:extLst>
            </p:cNvPr>
            <p:cNvSpPr/>
            <p:nvPr/>
          </p:nvSpPr>
          <p:spPr>
            <a:xfrm>
              <a:off x="9085263" y="5305425"/>
              <a:ext cx="981075" cy="1030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grpSp>
          <p:nvGrpSpPr>
            <p:cNvPr id="15" name="Group 68">
              <a:extLst>
                <a:ext uri="{FF2B5EF4-FFF2-40B4-BE49-F238E27FC236}">
                  <a16:creationId xmlns:a16="http://schemas.microsoft.com/office/drawing/2014/main" id="{FF87E81E-B073-071E-EB27-CB7F284EE5A4}"/>
                </a:ext>
              </a:extLst>
            </p:cNvPr>
            <p:cNvGrpSpPr>
              <a:grpSpLocks/>
            </p:cNvGrpSpPr>
            <p:nvPr/>
          </p:nvGrpSpPr>
          <p:grpSpPr bwMode="auto">
            <a:xfrm rot="21410749" flipV="1">
              <a:off x="9537700" y="5543550"/>
              <a:ext cx="549275" cy="285750"/>
              <a:chOff x="3344487" y="4073879"/>
              <a:chExt cx="549453" cy="285706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494BF926-BA8C-58A8-A32F-2C8DAF4784B8}"/>
                  </a:ext>
                </a:extLst>
              </p:cNvPr>
              <p:cNvCxnSpPr/>
              <p:nvPr/>
            </p:nvCxnSpPr>
            <p:spPr>
              <a:xfrm>
                <a:off x="3341352" y="4093406"/>
                <a:ext cx="535161" cy="13332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BE215721-CFBF-54B2-0B87-3E4223765630}"/>
                  </a:ext>
                </a:extLst>
              </p:cNvPr>
              <p:cNvCxnSpPr/>
              <p:nvPr/>
            </p:nvCxnSpPr>
            <p:spPr>
              <a:xfrm>
                <a:off x="3360374" y="4075714"/>
                <a:ext cx="450996" cy="28411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D4BF76D1-B521-B3C1-6040-123C6A4F7D59}"/>
                  </a:ext>
                </a:extLst>
              </p:cNvPr>
              <p:cNvCxnSpPr/>
              <p:nvPr/>
            </p:nvCxnSpPr>
            <p:spPr>
              <a:xfrm rot="21410749">
                <a:off x="3382799" y="4074324"/>
                <a:ext cx="508165" cy="6031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501BDE8-1116-2A28-542B-F4035E3A2D02}"/>
                </a:ext>
              </a:extLst>
            </p:cNvPr>
            <p:cNvCxnSpPr/>
            <p:nvPr/>
          </p:nvCxnSpPr>
          <p:spPr>
            <a:xfrm>
              <a:off x="9523413" y="5848350"/>
              <a:ext cx="527050" cy="1619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A37D76F-69E0-A253-26F8-BF52E25868B0}"/>
                </a:ext>
              </a:extLst>
            </p:cNvPr>
            <p:cNvCxnSpPr/>
            <p:nvPr/>
          </p:nvCxnSpPr>
          <p:spPr>
            <a:xfrm>
              <a:off x="9540875" y="5832475"/>
              <a:ext cx="433388" cy="3079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063C674-BAD3-EF59-F551-3D46759ACF08}"/>
                </a:ext>
              </a:extLst>
            </p:cNvPr>
            <p:cNvCxnSpPr/>
            <p:nvPr/>
          </p:nvCxnSpPr>
          <p:spPr>
            <a:xfrm>
              <a:off x="9563100" y="5846763"/>
              <a:ext cx="508000" cy="5873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8171B1-F309-6A2C-8134-C553EFD9C708}"/>
                </a:ext>
              </a:extLst>
            </p:cNvPr>
            <p:cNvCxnSpPr/>
            <p:nvPr/>
          </p:nvCxnSpPr>
          <p:spPr>
            <a:xfrm>
              <a:off x="9478963" y="4017963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C16D11-19AF-0626-4A6F-1D6F59A14B58}"/>
                </a:ext>
              </a:extLst>
            </p:cNvPr>
            <p:cNvCxnSpPr>
              <a:endCxn id="13" idx="3"/>
            </p:cNvCxnSpPr>
            <p:nvPr/>
          </p:nvCxnSpPr>
          <p:spPr>
            <a:xfrm flipH="1" flipV="1">
              <a:off x="9120188" y="4379913"/>
              <a:ext cx="69850" cy="1524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D2A511F-4C63-F2E0-7BE9-2770E4F5BC5D}"/>
                </a:ext>
              </a:extLst>
            </p:cNvPr>
            <p:cNvCxnSpPr/>
            <p:nvPr/>
          </p:nvCxnSpPr>
          <p:spPr>
            <a:xfrm flipH="1">
              <a:off x="9093200" y="4379913"/>
              <a:ext cx="20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E6862B1-C49E-778D-5ACF-EC20139450E9}"/>
                </a:ext>
              </a:extLst>
            </p:cNvPr>
            <p:cNvCxnSpPr/>
            <p:nvPr/>
          </p:nvCxnSpPr>
          <p:spPr>
            <a:xfrm flipH="1" flipV="1">
              <a:off x="9296400" y="6242050"/>
              <a:ext cx="71438" cy="1508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EE6B62-1413-D5F0-4C27-00ACC816FA01}"/>
                </a:ext>
              </a:extLst>
            </p:cNvPr>
            <p:cNvCxnSpPr/>
            <p:nvPr/>
          </p:nvCxnSpPr>
          <p:spPr>
            <a:xfrm flipH="1">
              <a:off x="9271000" y="6242050"/>
              <a:ext cx="19526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714B9E4-6C05-23B5-F05B-F07AAA78FC7E}"/>
                </a:ext>
              </a:extLst>
            </p:cNvPr>
            <p:cNvCxnSpPr/>
            <p:nvPr/>
          </p:nvCxnSpPr>
          <p:spPr>
            <a:xfrm>
              <a:off x="9483725" y="4024313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BD580E1-F06B-BCC0-247B-59C237A948F0}"/>
                </a:ext>
              </a:extLst>
            </p:cNvPr>
            <p:cNvCxnSpPr/>
            <p:nvPr/>
          </p:nvCxnSpPr>
          <p:spPr>
            <a:xfrm>
              <a:off x="9483725" y="4040188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5AB7DB-F038-A4E2-3204-572A4E8E8951}"/>
                </a:ext>
              </a:extLst>
            </p:cNvPr>
            <p:cNvSpPr/>
            <p:nvPr/>
          </p:nvSpPr>
          <p:spPr>
            <a:xfrm>
              <a:off x="10580688" y="3475038"/>
              <a:ext cx="981075" cy="10318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0454926-DF79-4EC0-E5A3-6F9EDDB1D61B}"/>
                </a:ext>
              </a:extLst>
            </p:cNvPr>
            <p:cNvSpPr/>
            <p:nvPr/>
          </p:nvSpPr>
          <p:spPr>
            <a:xfrm>
              <a:off x="10690225" y="5280025"/>
              <a:ext cx="981075" cy="10302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grpSp>
          <p:nvGrpSpPr>
            <p:cNvPr id="28" name="Group 132">
              <a:extLst>
                <a:ext uri="{FF2B5EF4-FFF2-40B4-BE49-F238E27FC236}">
                  <a16:creationId xmlns:a16="http://schemas.microsoft.com/office/drawing/2014/main" id="{84920DF1-93D9-7A96-6D08-C8687ABAE335}"/>
                </a:ext>
              </a:extLst>
            </p:cNvPr>
            <p:cNvGrpSpPr>
              <a:grpSpLocks/>
            </p:cNvGrpSpPr>
            <p:nvPr/>
          </p:nvGrpSpPr>
          <p:grpSpPr bwMode="auto">
            <a:xfrm rot="21410749" flipV="1">
              <a:off x="11142663" y="5518150"/>
              <a:ext cx="549275" cy="285750"/>
              <a:chOff x="3344487" y="4073879"/>
              <a:chExt cx="549453" cy="285706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5CBF7BF5-D121-AF6D-B8C0-82C277D13FC0}"/>
                  </a:ext>
                </a:extLst>
              </p:cNvPr>
              <p:cNvCxnSpPr/>
              <p:nvPr/>
            </p:nvCxnSpPr>
            <p:spPr>
              <a:xfrm>
                <a:off x="3341352" y="4093406"/>
                <a:ext cx="535160" cy="13332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41223255-6AA5-AF39-D7F5-059E1341C559}"/>
                  </a:ext>
                </a:extLst>
              </p:cNvPr>
              <p:cNvCxnSpPr/>
              <p:nvPr/>
            </p:nvCxnSpPr>
            <p:spPr>
              <a:xfrm>
                <a:off x="3360374" y="4075714"/>
                <a:ext cx="450996" cy="284118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2FEB215-0E5A-EB3A-3A3D-AAA85C5BB16D}"/>
                  </a:ext>
                </a:extLst>
              </p:cNvPr>
              <p:cNvCxnSpPr/>
              <p:nvPr/>
            </p:nvCxnSpPr>
            <p:spPr>
              <a:xfrm rot="21410749">
                <a:off x="3382799" y="4074324"/>
                <a:ext cx="508165" cy="6031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615BA8B-804E-B607-736B-70CD794D4C68}"/>
                </a:ext>
              </a:extLst>
            </p:cNvPr>
            <p:cNvCxnSpPr/>
            <p:nvPr/>
          </p:nvCxnSpPr>
          <p:spPr>
            <a:xfrm>
              <a:off x="11128375" y="5822950"/>
              <a:ext cx="525463" cy="1619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2C3CFFC-5F8A-1FE3-10E0-D9F16AF6C34C}"/>
                </a:ext>
              </a:extLst>
            </p:cNvPr>
            <p:cNvCxnSpPr/>
            <p:nvPr/>
          </p:nvCxnSpPr>
          <p:spPr>
            <a:xfrm>
              <a:off x="11144250" y="5807075"/>
              <a:ext cx="434975" cy="3079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09D7592-E44F-3B9A-0EA1-EAFC14FC2056}"/>
                </a:ext>
              </a:extLst>
            </p:cNvPr>
            <p:cNvCxnSpPr/>
            <p:nvPr/>
          </p:nvCxnSpPr>
          <p:spPr>
            <a:xfrm>
              <a:off x="11168063" y="5821363"/>
              <a:ext cx="508000" cy="6032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F948100-2851-5BAD-E0AC-D2DDB431B1F5}"/>
                </a:ext>
              </a:extLst>
            </p:cNvPr>
            <p:cNvCxnSpPr/>
            <p:nvPr/>
          </p:nvCxnSpPr>
          <p:spPr>
            <a:xfrm>
              <a:off x="11083925" y="3992563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D5F87D1-8EF6-F1AD-479F-F3FF2DFE7CF8}"/>
                </a:ext>
              </a:extLst>
            </p:cNvPr>
            <p:cNvCxnSpPr/>
            <p:nvPr/>
          </p:nvCxnSpPr>
          <p:spPr>
            <a:xfrm>
              <a:off x="11139488" y="5799138"/>
              <a:ext cx="222250" cy="127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143A7D6-74E9-D8AE-4071-22B9BF01EC78}"/>
                </a:ext>
              </a:extLst>
            </p:cNvPr>
            <p:cNvCxnSpPr>
              <a:endCxn id="26" idx="6"/>
            </p:cNvCxnSpPr>
            <p:nvPr/>
          </p:nvCxnSpPr>
          <p:spPr>
            <a:xfrm flipV="1">
              <a:off x="11071225" y="3990975"/>
              <a:ext cx="490538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E3FF587-2C51-70FD-E48B-054BC0F54A53}"/>
                </a:ext>
              </a:extLst>
            </p:cNvPr>
            <p:cNvCxnSpPr>
              <a:endCxn id="26" idx="3"/>
            </p:cNvCxnSpPr>
            <p:nvPr/>
          </p:nvCxnSpPr>
          <p:spPr>
            <a:xfrm flipH="1" flipV="1">
              <a:off x="10725150" y="4356100"/>
              <a:ext cx="69850" cy="1508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EC9478-DD6E-CF59-280B-B4D1357DB46F}"/>
                </a:ext>
              </a:extLst>
            </p:cNvPr>
            <p:cNvCxnSpPr/>
            <p:nvPr/>
          </p:nvCxnSpPr>
          <p:spPr>
            <a:xfrm flipH="1">
              <a:off x="10698163" y="4356100"/>
              <a:ext cx="2032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C971297-0FBE-8C09-7414-4EBA43E40154}"/>
                </a:ext>
              </a:extLst>
            </p:cNvPr>
            <p:cNvCxnSpPr/>
            <p:nvPr/>
          </p:nvCxnSpPr>
          <p:spPr>
            <a:xfrm flipH="1" flipV="1">
              <a:off x="10901363" y="6216650"/>
              <a:ext cx="69850" cy="15081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62D7309-FD40-CCC6-E719-74E3C047EBF0}"/>
                </a:ext>
              </a:extLst>
            </p:cNvPr>
            <p:cNvCxnSpPr/>
            <p:nvPr/>
          </p:nvCxnSpPr>
          <p:spPr>
            <a:xfrm flipH="1">
              <a:off x="10874375" y="6216650"/>
              <a:ext cx="19685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146">
              <a:extLst>
                <a:ext uri="{FF2B5EF4-FFF2-40B4-BE49-F238E27FC236}">
                  <a16:creationId xmlns:a16="http://schemas.microsoft.com/office/drawing/2014/main" id="{72ABD777-841C-440C-6B0B-6E9F97172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9638" y="3568700"/>
              <a:ext cx="3921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fr-FR">
                  <a:solidFill>
                    <a:srgbClr val="C00000"/>
                  </a:solidFill>
                </a:rPr>
                <a:t>M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556EEC9-ACF3-4861-A61E-4F4AB3048DD8}"/>
                </a:ext>
              </a:extLst>
            </p:cNvPr>
            <p:cNvCxnSpPr/>
            <p:nvPr/>
          </p:nvCxnSpPr>
          <p:spPr>
            <a:xfrm>
              <a:off x="9480550" y="3989388"/>
              <a:ext cx="47307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TextBox 31">
              <a:extLst>
                <a:ext uri="{FF2B5EF4-FFF2-40B4-BE49-F238E27FC236}">
                  <a16:creationId xmlns:a16="http://schemas.microsoft.com/office/drawing/2014/main" id="{522AE962-0243-1B41-A48C-8DF985362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6292" y="4571836"/>
              <a:ext cx="14587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fr-FR" dirty="0"/>
                <a:t>Dephasing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EE56166-B7AA-5AF0-D102-878202D80A4D}"/>
                </a:ext>
              </a:extLst>
            </p:cNvPr>
            <p:cNvCxnSpPr/>
            <p:nvPr/>
          </p:nvCxnSpPr>
          <p:spPr>
            <a:xfrm>
              <a:off x="10255249" y="5013176"/>
              <a:ext cx="11908" cy="464743"/>
            </a:xfrm>
            <a:prstGeom prst="straightConnector1">
              <a:avLst/>
            </a:prstGeom>
            <a:ln w="57150">
              <a:solidFill>
                <a:srgbClr val="00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1889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8329FDD747748BE595ADE6C908581" ma:contentTypeVersion="8" ma:contentTypeDescription="Create a new document." ma:contentTypeScope="" ma:versionID="4639e0d934ec344208a3f639ae3b4ff6">
  <xsd:schema xmlns:xsd="http://www.w3.org/2001/XMLSchema" xmlns:xs="http://www.w3.org/2001/XMLSchema" xmlns:p="http://schemas.microsoft.com/office/2006/metadata/properties" xmlns:ns3="56fe7dca-0c98-49ef-b984-5abf5a969383" xmlns:ns4="48bfa155-bd0a-49f7-87b0-bc494da502bb" targetNamespace="http://schemas.microsoft.com/office/2006/metadata/properties" ma:root="true" ma:fieldsID="d6350aaca527162a5c49b1686a4f5104" ns3:_="" ns4:_="">
    <xsd:import namespace="56fe7dca-0c98-49ef-b984-5abf5a969383"/>
    <xsd:import namespace="48bfa155-bd0a-49f7-87b0-bc494da502b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e7dca-0c98-49ef-b984-5abf5a9693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fa155-bd0a-49f7-87b0-bc494da50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48bfa155-bd0a-49f7-87b0-bc494da502bb"/>
    <ds:schemaRef ds:uri="http://purl.org/dc/dcmitype/"/>
    <ds:schemaRef ds:uri="http://www.w3.org/XML/1998/namespace"/>
    <ds:schemaRef ds:uri="56fe7dca-0c98-49ef-b984-5abf5a969383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F307DD-8A1D-4B6C-87F2-F8EA55861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fe7dca-0c98-49ef-b984-5abf5a969383"/>
    <ds:schemaRef ds:uri="48bfa155-bd0a-49f7-87b0-bc494da50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3751</TotalTime>
  <Words>1044</Words>
  <Application>Microsoft Office PowerPoint</Application>
  <PresentationFormat>Widescreen</PresentationFormat>
  <Paragraphs>183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Hatton</vt:lpstr>
      <vt:lpstr>Montserrat Classic</vt:lpstr>
      <vt:lpstr>Montserrat Classic Bold</vt:lpstr>
      <vt:lpstr>Tenorite</vt:lpstr>
      <vt:lpstr>Office Theme</vt:lpstr>
      <vt:lpstr>Basis of the BOLD signal</vt:lpstr>
      <vt:lpstr>overview</vt:lpstr>
      <vt:lpstr>Magnetic Resonance imaging (MRI)</vt:lpstr>
      <vt:lpstr>The benefits of water </vt:lpstr>
      <vt:lpstr>What happens inside the scanner? </vt:lpstr>
      <vt:lpstr>Precession </vt:lpstr>
      <vt:lpstr>Excitation - Radio Frequency (B1) </vt:lpstr>
      <vt:lpstr>T1 weighted images</vt:lpstr>
      <vt:lpstr>T2 weighted images</vt:lpstr>
      <vt:lpstr>T2* weighted images</vt:lpstr>
      <vt:lpstr>Gradient Coils give us Spatial Localisation </vt:lpstr>
      <vt:lpstr>Any questions so far…?</vt:lpstr>
      <vt:lpstr>Basis of the BOLD signal</vt:lpstr>
      <vt:lpstr>Blood Oxygen-level Dependent</vt:lpstr>
      <vt:lpstr>Hemoglobin</vt:lpstr>
      <vt:lpstr>PowerPoint Presentation</vt:lpstr>
      <vt:lpstr>Hemodynamic Response Function (HRF)</vt:lpstr>
      <vt:lpstr>PowerPoint Presentation</vt:lpstr>
      <vt:lpstr>PowerPoint Presentation</vt:lpstr>
      <vt:lpstr>Impact Of Magnetic Susceptibility </vt:lpstr>
      <vt:lpstr>PowerPoint Presentation</vt:lpstr>
      <vt:lpstr>fMRI Pros and Cons</vt:lpstr>
      <vt:lpstr>fNIRS (Functional Near-infrared Spectroscopy)</vt:lpstr>
      <vt:lpstr>fNIRS Pros and Cons</vt:lpstr>
      <vt:lpstr>Thank you for listening! 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Expectations about precision and their effects on perceptual awareness (AND RTS???)</dc:title>
  <dc:creator>Helen scott</dc:creator>
  <cp:lastModifiedBy>Helen scott</cp:lastModifiedBy>
  <cp:revision>15</cp:revision>
  <dcterms:created xsi:type="dcterms:W3CDTF">2022-11-25T15:22:00Z</dcterms:created>
  <dcterms:modified xsi:type="dcterms:W3CDTF">2023-02-22T10:50:44Z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0x010100C418329FDD747748BE595ADE6C908581</vt:lpwstr>
  </property>
</Properties>
</file>