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jkcx68h4sS8S8tYLIj8xw9yIlf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l.ion.ucl.ac.uk/mfd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400"/>
              <a:buFont typeface="Arial"/>
              <a:buNone/>
            </a:pPr>
            <a:r>
              <a:rPr lang="en-GB" b="1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Methods for Dummies</a:t>
            </a:r>
            <a:br>
              <a:rPr lang="en-GB" b="1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b="1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Overview and Introduction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214282" y="3929066"/>
            <a:ext cx="8643998" cy="2714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 dirty="0">
                <a:solidFill>
                  <a:schemeClr val="dk1"/>
                </a:solidFill>
              </a:rPr>
              <a:t>Benjy Barnett, Yan Wu, </a:t>
            </a:r>
            <a:r>
              <a:rPr lang="en-GB" dirty="0" err="1">
                <a:solidFill>
                  <a:schemeClr val="dk1"/>
                </a:solidFill>
              </a:rPr>
              <a:t>Dorottya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n-GB" dirty="0" err="1">
                <a:solidFill>
                  <a:schemeClr val="dk1"/>
                </a:solidFill>
              </a:rPr>
              <a:t>Hetenyi</a:t>
            </a:r>
            <a:endParaRPr dirty="0"/>
          </a:p>
        </p:txBody>
      </p:sp>
      <p:grpSp>
        <p:nvGrpSpPr>
          <p:cNvPr id="91" name="Google Shape;91;p1"/>
          <p:cNvGrpSpPr/>
          <p:nvPr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92" name="Google Shape;92;p1"/>
            <p:cNvSpPr/>
            <p:nvPr/>
          </p:nvSpPr>
          <p:spPr>
            <a:xfrm>
              <a:off x="0" y="-1588"/>
              <a:ext cx="9144000" cy="741363"/>
            </a:xfrm>
            <a:custGeom>
              <a:avLst/>
              <a:gdLst/>
              <a:ahLst/>
              <a:cxnLst/>
              <a:rect l="l" t="t" r="r" b="b"/>
              <a:pathLst>
                <a:path w="1123" h="90" extrusionOk="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93" name="Google Shape;93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71406" y="78579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400"/>
              <a:buFont typeface="Calibri"/>
              <a:buNone/>
            </a:pPr>
            <a:r>
              <a:rPr lang="en-GB" b="1">
                <a:solidFill>
                  <a:srgbClr val="FFC000"/>
                </a:solidFill>
              </a:rPr>
              <a:t>What is Methods for Dummies</a:t>
            </a:r>
            <a:endParaRPr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428596" y="200024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indent="-342931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2900" dirty="0"/>
              <a:t>Aim: provide a </a:t>
            </a:r>
            <a:r>
              <a:rPr lang="en-GB" sz="2900" dirty="0">
                <a:solidFill>
                  <a:srgbClr val="FFC000"/>
                </a:solidFill>
              </a:rPr>
              <a:t>basic introduction to human brain imaging analysis methods </a:t>
            </a:r>
            <a:r>
              <a:rPr lang="en-GB" sz="2900" dirty="0"/>
              <a:t>(fMRI and M/EEG) </a:t>
            </a:r>
            <a:endParaRPr dirty="0"/>
          </a:p>
          <a:p>
            <a:pPr marL="342900" lvl="0" indent="-272415" algn="l" rtl="0">
              <a:lnSpc>
                <a:spcPct val="12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200" dirty="0"/>
          </a:p>
          <a:p>
            <a:pPr marL="342900" lvl="0" indent="-342931" algn="l" rtl="0">
              <a:lnSpc>
                <a:spcPct val="120000"/>
              </a:lnSpc>
              <a:spcBef>
                <a:spcPts val="53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2900" dirty="0"/>
              <a:t>Wednesdays </a:t>
            </a:r>
            <a:r>
              <a:rPr lang="en-GB" sz="2900" dirty="0">
                <a:solidFill>
                  <a:srgbClr val="FFC000"/>
                </a:solidFill>
              </a:rPr>
              <a:t>13.00-14.00</a:t>
            </a:r>
            <a:r>
              <a:rPr lang="en-GB" sz="2900" dirty="0"/>
              <a:t> hrs </a:t>
            </a:r>
            <a:r>
              <a:rPr lang="en-US" sz="2900" dirty="0"/>
              <a:t>here </a:t>
            </a:r>
            <a:r>
              <a:rPr lang="en-US" sz="2900"/>
              <a:t>in the FIL and on MS Teams!</a:t>
            </a:r>
            <a:endParaRPr sz="1300" dirty="0"/>
          </a:p>
          <a:p>
            <a:pPr marL="342900" lvl="0" indent="-342931" algn="l" rtl="0">
              <a:lnSpc>
                <a:spcPct val="120000"/>
              </a:lnSpc>
              <a:spcBef>
                <a:spcPts val="53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2900" dirty="0"/>
              <a:t>Each talk: </a:t>
            </a:r>
            <a:endParaRPr dirty="0"/>
          </a:p>
          <a:p>
            <a:pPr marL="742950" lvl="1" indent="-285781" algn="l" rtl="0">
              <a:lnSpc>
                <a:spcPct val="120000"/>
              </a:lnSpc>
              <a:spcBef>
                <a:spcPts val="536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Noto Sans Symbols"/>
              <a:buChar char="▪"/>
            </a:pPr>
            <a:r>
              <a:rPr lang="en-GB" sz="2900" dirty="0">
                <a:solidFill>
                  <a:srgbClr val="FFC000"/>
                </a:solidFill>
              </a:rPr>
              <a:t>2-3</a:t>
            </a:r>
            <a:r>
              <a:rPr lang="en-GB" sz="2900" dirty="0"/>
              <a:t> presenters </a:t>
            </a:r>
            <a:endParaRPr dirty="0"/>
          </a:p>
          <a:p>
            <a:pPr marL="742950" lvl="1" indent="-285781" algn="l" rtl="0">
              <a:lnSpc>
                <a:spcPct val="120000"/>
              </a:lnSpc>
              <a:spcBef>
                <a:spcPts val="53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GB" sz="2900" dirty="0"/>
              <a:t>Lasts about </a:t>
            </a:r>
            <a:r>
              <a:rPr lang="en-GB" sz="2900" dirty="0">
                <a:solidFill>
                  <a:srgbClr val="FFC000"/>
                </a:solidFill>
              </a:rPr>
              <a:t>45 minutes + 15 minutes for questions</a:t>
            </a:r>
            <a:endParaRPr dirty="0"/>
          </a:p>
          <a:p>
            <a:pPr marL="742950" lvl="1" indent="-285781" algn="l" rtl="0">
              <a:lnSpc>
                <a:spcPct val="120000"/>
              </a:lnSpc>
              <a:spcBef>
                <a:spcPts val="53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GB" sz="2900" dirty="0"/>
              <a:t>Introduce the </a:t>
            </a:r>
            <a:r>
              <a:rPr lang="en-GB" sz="2900" dirty="0">
                <a:solidFill>
                  <a:srgbClr val="FFC000"/>
                </a:solidFill>
              </a:rPr>
              <a:t>theory </a:t>
            </a:r>
            <a:r>
              <a:rPr lang="en-GB" sz="2900" dirty="0"/>
              <a:t>and be followed by a </a:t>
            </a:r>
            <a:r>
              <a:rPr lang="en-GB" sz="2900" dirty="0">
                <a:solidFill>
                  <a:srgbClr val="FFC000"/>
                </a:solidFill>
              </a:rPr>
              <a:t>demonstration</a:t>
            </a:r>
            <a:r>
              <a:rPr lang="en-GB" sz="2900" dirty="0"/>
              <a:t> whenever appropriate.</a:t>
            </a:r>
            <a:endParaRPr dirty="0"/>
          </a:p>
          <a:p>
            <a:pPr marL="342900" lvl="0" indent="-178435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800" dirty="0"/>
          </a:p>
          <a:p>
            <a:pPr marL="342900" lvl="0" indent="-15494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dirty="0"/>
          </a:p>
        </p:txBody>
      </p:sp>
      <p:grpSp>
        <p:nvGrpSpPr>
          <p:cNvPr id="101" name="Google Shape;101;p2"/>
          <p:cNvGrpSpPr/>
          <p:nvPr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102" name="Google Shape;102;p2"/>
            <p:cNvSpPr/>
            <p:nvPr/>
          </p:nvSpPr>
          <p:spPr>
            <a:xfrm>
              <a:off x="0" y="-1588"/>
              <a:ext cx="9144000" cy="741363"/>
            </a:xfrm>
            <a:custGeom>
              <a:avLst/>
              <a:gdLst/>
              <a:ahLst/>
              <a:cxnLst/>
              <a:rect l="l" t="t" r="r" b="b"/>
              <a:pathLst>
                <a:path w="1123" h="90" extrusionOk="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3" name="Google Shape;103;p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71406" y="78579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400"/>
              <a:buFont typeface="Calibri"/>
              <a:buNone/>
            </a:pPr>
            <a:r>
              <a:rPr lang="en-GB" b="1">
                <a:solidFill>
                  <a:srgbClr val="FFC000"/>
                </a:solidFill>
              </a:rPr>
              <a:t>How to Prepare</a:t>
            </a:r>
            <a:endParaRPr/>
          </a:p>
        </p:txBody>
      </p:sp>
      <p:sp>
        <p:nvSpPr>
          <p:cNvPr id="110" name="Google Shape;110;p3"/>
          <p:cNvSpPr txBox="1">
            <a:spLocks noGrp="1"/>
          </p:cNvSpPr>
          <p:nvPr>
            <p:ph type="body" idx="1"/>
          </p:nvPr>
        </p:nvSpPr>
        <p:spPr>
          <a:xfrm>
            <a:off x="323528" y="19287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lang="en-GB" sz="2700"/>
              <a:t>Read the </a:t>
            </a:r>
            <a:r>
              <a:rPr lang="en-GB" sz="2700">
                <a:solidFill>
                  <a:srgbClr val="FFC000"/>
                </a:solidFill>
              </a:rPr>
              <a:t>Presenter’s Guide</a:t>
            </a:r>
            <a:endParaRPr/>
          </a:p>
          <a:p>
            <a:pPr marL="342900" lvl="0" indent="-342900" algn="l" rtl="0"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lang="en-GB" sz="2700"/>
              <a:t>Prepare the slides with your </a:t>
            </a:r>
            <a:r>
              <a:rPr lang="en-GB" sz="2700">
                <a:solidFill>
                  <a:srgbClr val="FFC000"/>
                </a:solidFill>
              </a:rPr>
              <a:t>partner</a:t>
            </a:r>
            <a:endParaRPr/>
          </a:p>
          <a:p>
            <a:pPr marL="342900" lvl="0" indent="-342900" algn="l" rtl="0"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lang="en-GB" sz="2700"/>
              <a:t>Meet with your </a:t>
            </a:r>
            <a:r>
              <a:rPr lang="en-GB" sz="2700">
                <a:solidFill>
                  <a:srgbClr val="FFC000"/>
                </a:solidFill>
              </a:rPr>
              <a:t>expert</a:t>
            </a:r>
            <a:endParaRPr/>
          </a:p>
          <a:p>
            <a:pPr marL="342900" lvl="0" indent="-342900" algn="l" rtl="0"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lang="en-GB" sz="2700"/>
              <a:t>Remember your audience are </a:t>
            </a:r>
            <a:r>
              <a:rPr lang="en-GB" sz="2700">
                <a:solidFill>
                  <a:srgbClr val="FFC000"/>
                </a:solidFill>
              </a:rPr>
              <a:t>not experts</a:t>
            </a:r>
            <a:endParaRPr sz="2700">
              <a:solidFill>
                <a:srgbClr val="FFC000"/>
              </a:solidFill>
            </a:endParaRPr>
          </a:p>
          <a:p>
            <a:pPr marL="342900" lvl="0" indent="-342900" algn="l" rtl="0"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lang="en-GB" sz="2700"/>
              <a:t>Email us if you have </a:t>
            </a:r>
            <a:r>
              <a:rPr lang="en-GB" sz="2700">
                <a:solidFill>
                  <a:srgbClr val="FFC000"/>
                </a:solidFill>
              </a:rPr>
              <a:t>any questions</a:t>
            </a:r>
            <a:r>
              <a:rPr lang="en-GB" sz="2700"/>
              <a:t>! </a:t>
            </a:r>
            <a:endParaRPr/>
          </a:p>
          <a:p>
            <a:pPr marL="457200" lvl="1" indent="0" algn="l" rtl="0"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endParaRPr sz="2700"/>
          </a:p>
          <a:p>
            <a:pPr marL="457200" lvl="1" indent="0" algn="l" rtl="0"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endParaRPr sz="2700"/>
          </a:p>
          <a:p>
            <a:pPr marL="0" lvl="0" indent="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endParaRPr sz="2700"/>
          </a:p>
        </p:txBody>
      </p:sp>
      <p:grpSp>
        <p:nvGrpSpPr>
          <p:cNvPr id="111" name="Google Shape;111;p3"/>
          <p:cNvGrpSpPr/>
          <p:nvPr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112" name="Google Shape;112;p3"/>
            <p:cNvSpPr/>
            <p:nvPr/>
          </p:nvSpPr>
          <p:spPr>
            <a:xfrm>
              <a:off x="0" y="-1588"/>
              <a:ext cx="9144000" cy="741363"/>
            </a:xfrm>
            <a:custGeom>
              <a:avLst/>
              <a:gdLst/>
              <a:ahLst/>
              <a:cxnLst/>
              <a:rect l="l" t="t" r="r" b="b"/>
              <a:pathLst>
                <a:path w="1123" h="90" extrusionOk="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13" name="Google Shape;113;p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 txBox="1">
            <a:spLocks noGrp="1"/>
          </p:cNvSpPr>
          <p:nvPr>
            <p:ph type="title"/>
          </p:nvPr>
        </p:nvSpPr>
        <p:spPr>
          <a:xfrm>
            <a:off x="0" y="78579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400"/>
              <a:buFont typeface="Calibri"/>
              <a:buNone/>
            </a:pPr>
            <a:r>
              <a:rPr lang="en-GB" b="1">
                <a:solidFill>
                  <a:srgbClr val="FFC000"/>
                </a:solidFill>
              </a:rPr>
              <a:t>Where to find information</a:t>
            </a:r>
            <a:endParaRPr/>
          </a:p>
        </p:txBody>
      </p:sp>
      <p:sp>
        <p:nvSpPr>
          <p:cNvPr id="120" name="Google Shape;120;p4"/>
          <p:cNvSpPr txBox="1">
            <a:spLocks noGrp="1"/>
          </p:cNvSpPr>
          <p:nvPr>
            <p:ph type="body" idx="1"/>
          </p:nvPr>
        </p:nvSpPr>
        <p:spPr>
          <a:xfrm>
            <a:off x="285720" y="200024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0" algn="l"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 b="1">
                <a:solidFill>
                  <a:srgbClr val="FFC000"/>
                </a:solidFill>
              </a:rPr>
              <a:t>-&gt; MfD website</a:t>
            </a:r>
            <a:r>
              <a:rPr lang="en-GB" sz="2700" b="1"/>
              <a:t>: </a:t>
            </a:r>
            <a:r>
              <a:rPr lang="en-GB" sz="2700" u="sng">
                <a:solidFill>
                  <a:srgbClr val="0066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http://www.fil.ion.ucl.ac.uk/mfd/</a:t>
            </a:r>
            <a:endParaRPr sz="2100">
              <a:solidFill>
                <a:srgbClr val="0066FF"/>
              </a:solidFill>
            </a:endParaRPr>
          </a:p>
          <a:p>
            <a:pPr marL="342900" lvl="0" indent="-342900" algn="l" rtl="0">
              <a:lnSpc>
                <a:spcPct val="11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lang="en-GB" sz="2700"/>
              <a:t>Previous years’ </a:t>
            </a:r>
            <a:r>
              <a:rPr lang="en-GB" sz="2700">
                <a:solidFill>
                  <a:srgbClr val="FFC000"/>
                </a:solidFill>
              </a:rPr>
              <a:t>slides</a:t>
            </a:r>
            <a:endParaRPr sz="2700"/>
          </a:p>
          <a:p>
            <a:pPr marL="342900" lvl="0" indent="-342900" algn="l" rtl="0">
              <a:lnSpc>
                <a:spcPct val="11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lang="en-GB" sz="2700"/>
              <a:t>Human Brain Function </a:t>
            </a:r>
            <a:r>
              <a:rPr lang="en-GB" sz="2700">
                <a:solidFill>
                  <a:srgbClr val="FFC000"/>
                </a:solidFill>
              </a:rPr>
              <a:t>Textbook</a:t>
            </a:r>
            <a:r>
              <a:rPr lang="en-GB" sz="2700"/>
              <a:t> (online)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1350"/>
              </a:spcBef>
              <a:spcAft>
                <a:spcPts val="0"/>
              </a:spcAft>
              <a:buClr>
                <a:srgbClr val="FFC000"/>
              </a:buClr>
              <a:buSzPts val="2700"/>
              <a:buFont typeface="Calibri"/>
              <a:buChar char="•"/>
            </a:pPr>
            <a:r>
              <a:rPr lang="en-GB" sz="2700">
                <a:solidFill>
                  <a:srgbClr val="FFC000"/>
                </a:solidFill>
              </a:rPr>
              <a:t>SPM course </a:t>
            </a:r>
            <a:r>
              <a:rPr lang="en-GB" sz="2700"/>
              <a:t>slides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lang="en-GB" sz="2700"/>
              <a:t>Cambridge CBU homepage (</a:t>
            </a:r>
            <a:r>
              <a:rPr lang="en-GB" sz="2700">
                <a:solidFill>
                  <a:srgbClr val="FFC000"/>
                </a:solidFill>
              </a:rPr>
              <a:t>Rik Henson’s slides</a:t>
            </a:r>
            <a:r>
              <a:rPr lang="en-GB" sz="2700"/>
              <a:t>)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1350"/>
              </a:spcBef>
              <a:spcAft>
                <a:spcPts val="0"/>
              </a:spcAft>
              <a:buClr>
                <a:srgbClr val="FFC000"/>
              </a:buClr>
              <a:buSzPts val="2700"/>
              <a:buFont typeface="Calibri"/>
              <a:buChar char="•"/>
            </a:pPr>
            <a:r>
              <a:rPr lang="en-GB" sz="2700">
                <a:solidFill>
                  <a:srgbClr val="FFC000"/>
                </a:solidFill>
              </a:rPr>
              <a:t>Experts</a:t>
            </a:r>
            <a:endParaRPr sz="2700">
              <a:solidFill>
                <a:srgbClr val="FFC000"/>
              </a:solidFill>
            </a:endParaRPr>
          </a:p>
        </p:txBody>
      </p:sp>
      <p:grpSp>
        <p:nvGrpSpPr>
          <p:cNvPr id="121" name="Google Shape;121;p4"/>
          <p:cNvGrpSpPr/>
          <p:nvPr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122" name="Google Shape;122;p4"/>
            <p:cNvSpPr/>
            <p:nvPr/>
          </p:nvSpPr>
          <p:spPr>
            <a:xfrm>
              <a:off x="0" y="-1588"/>
              <a:ext cx="9144000" cy="741363"/>
            </a:xfrm>
            <a:custGeom>
              <a:avLst/>
              <a:gdLst/>
              <a:ahLst/>
              <a:cxnLst/>
              <a:rect l="l" t="t" r="r" b="b"/>
              <a:pathLst>
                <a:path w="1123" h="90" extrusionOk="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3" name="Google Shape;123;p4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 txBox="1">
            <a:spLocks noGrp="1"/>
          </p:cNvSpPr>
          <p:nvPr>
            <p:ph type="body" idx="1"/>
          </p:nvPr>
        </p:nvSpPr>
        <p:spPr>
          <a:xfrm>
            <a:off x="214282" y="1785926"/>
            <a:ext cx="8643998" cy="4811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GB" sz="2600"/>
              <a:t>Course only works if everyone </a:t>
            </a:r>
            <a:r>
              <a:rPr lang="en-GB" sz="2600">
                <a:solidFill>
                  <a:srgbClr val="FFC000"/>
                </a:solidFill>
              </a:rPr>
              <a:t>participates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GB" sz="2600"/>
              <a:t>E-mail us in case of any changes</a:t>
            </a:r>
            <a:endParaRPr sz="2600"/>
          </a:p>
          <a:p>
            <a:pPr marL="457200" lvl="1" indent="0" algn="l" rtl="0">
              <a:lnSpc>
                <a:spcPct val="15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GB" sz="2200"/>
              <a:t>Rules for swaps: Ask your friends or on Teams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GB" sz="2600"/>
              <a:t>Some of the topics seem hard but </a:t>
            </a:r>
            <a:r>
              <a:rPr lang="en-GB" sz="2600">
                <a:solidFill>
                  <a:srgbClr val="FFC000"/>
                </a:solidFill>
              </a:rPr>
              <a:t>please don’t worry </a:t>
            </a:r>
            <a:endParaRPr/>
          </a:p>
          <a:p>
            <a:pPr marL="457200" lvl="1" indent="0" algn="l" rtl="0">
              <a:lnSpc>
                <a:spcPct val="15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GB" sz="2200"/>
              <a:t>“</a:t>
            </a:r>
            <a:r>
              <a:rPr lang="en-GB" sz="2200" i="1"/>
              <a:t>I have no idea what 90% of these words mean</a:t>
            </a:r>
            <a:r>
              <a:rPr lang="en-GB" sz="2200"/>
              <a:t>” (Anonymous, 2017)</a:t>
            </a:r>
            <a:endParaRPr/>
          </a:p>
          <a:p>
            <a:pPr marL="342900" lvl="0" indent="-34290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C000"/>
              </a:buClr>
              <a:buSzPts val="2600"/>
              <a:buChar char="•"/>
            </a:pPr>
            <a:r>
              <a:rPr lang="en-GB" sz="2600">
                <a:solidFill>
                  <a:srgbClr val="FFC000"/>
                </a:solidFill>
              </a:rPr>
              <a:t>Send us the slides </a:t>
            </a:r>
            <a:r>
              <a:rPr lang="en-GB" sz="2600"/>
              <a:t>so we can post them </a:t>
            </a:r>
            <a:endParaRPr sz="2600"/>
          </a:p>
          <a:p>
            <a:pPr marL="342900" lvl="0" indent="-34290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GB" sz="2600"/>
              <a:t>Enjoy!</a:t>
            </a:r>
            <a:endParaRPr sz="2600"/>
          </a:p>
          <a:p>
            <a:pPr marL="342900" lvl="0" indent="-17780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sz="2600"/>
          </a:p>
          <a:p>
            <a:pPr marL="0" lvl="0" indent="0" algn="l" rtl="0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</p:txBody>
      </p:sp>
      <p:sp>
        <p:nvSpPr>
          <p:cNvPr id="130" name="Google Shape;130;p5"/>
          <p:cNvSpPr txBox="1"/>
          <p:nvPr/>
        </p:nvSpPr>
        <p:spPr>
          <a:xfrm>
            <a:off x="71406" y="78579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4400" b="1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5"/>
          <p:cNvSpPr txBox="1"/>
          <p:nvPr/>
        </p:nvSpPr>
        <p:spPr>
          <a:xfrm>
            <a:off x="71406" y="78579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400"/>
              <a:buFont typeface="Calibri"/>
              <a:buNone/>
            </a:pPr>
            <a:r>
              <a:rPr lang="en-GB" sz="4400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Final Points</a:t>
            </a:r>
            <a:endParaRPr/>
          </a:p>
        </p:txBody>
      </p:sp>
      <p:grpSp>
        <p:nvGrpSpPr>
          <p:cNvPr id="132" name="Google Shape;132;p5"/>
          <p:cNvGrpSpPr/>
          <p:nvPr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133" name="Google Shape;133;p5"/>
            <p:cNvSpPr/>
            <p:nvPr/>
          </p:nvSpPr>
          <p:spPr>
            <a:xfrm>
              <a:off x="0" y="-1588"/>
              <a:ext cx="9144000" cy="741363"/>
            </a:xfrm>
            <a:custGeom>
              <a:avLst/>
              <a:gdLst/>
              <a:ahLst/>
              <a:cxnLst/>
              <a:rect l="l" t="t" r="r" b="b"/>
              <a:pathLst>
                <a:path w="1123" h="90" extrusionOk="0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4" name="Google Shape;134;p5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224</Words>
  <Application>Microsoft Macintosh PowerPoint</Application>
  <PresentationFormat>On-screen Show (4:3)</PresentationFormat>
  <Paragraphs>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Noto Sans Symbols</vt:lpstr>
      <vt:lpstr>Office Theme</vt:lpstr>
      <vt:lpstr>Methods for Dummies Overview and Introduction</vt:lpstr>
      <vt:lpstr>What is Methods for Dummies</vt:lpstr>
      <vt:lpstr>How to Prepare</vt:lpstr>
      <vt:lpstr>Where to find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for Dummies Overview and Introduction</dc:title>
  <dc:creator>Flauschilein</dc:creator>
  <cp:lastModifiedBy>Benjy Barnett</cp:lastModifiedBy>
  <cp:revision>3</cp:revision>
  <dcterms:created xsi:type="dcterms:W3CDTF">2014-10-22T20:05:16Z</dcterms:created>
  <dcterms:modified xsi:type="dcterms:W3CDTF">2023-01-16T09:44:44Z</dcterms:modified>
</cp:coreProperties>
</file>