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Lst>
  <p:notesMasterIdLst>
    <p:notesMasterId r:id="rId14"/>
  </p:notesMasterIdLst>
  <p:sldIdLst>
    <p:sldId id="256" r:id="rId2"/>
    <p:sldId id="259" r:id="rId3"/>
    <p:sldId id="260" r:id="rId4"/>
    <p:sldId id="290" r:id="rId5"/>
    <p:sldId id="291" r:id="rId6"/>
    <p:sldId id="292" r:id="rId7"/>
    <p:sldId id="293" r:id="rId8"/>
    <p:sldId id="296" r:id="rId9"/>
    <p:sldId id="298" r:id="rId10"/>
    <p:sldId id="294" r:id="rId11"/>
    <p:sldId id="268"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9"/>
    <p:restoredTop sz="83427"/>
  </p:normalViewPr>
  <p:slideViewPr>
    <p:cSldViewPr snapToGrid="0">
      <p:cViewPr>
        <p:scale>
          <a:sx n="160" d="100"/>
          <a:sy n="160" d="100"/>
        </p:scale>
        <p:origin x="-1240" y="-2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D50DD-D33E-0C40-87D0-65FA1D15E0EA}" type="datetimeFigureOut">
              <a:rPr lang="en-GB" smtClean="0"/>
              <a:t>30/01/2023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B445F-54ED-E441-8F49-C3E3813C911D}" type="slidenum">
              <a:rPr lang="en-GB" smtClean="0"/>
              <a:t>‹#›</a:t>
            </a:fld>
            <a:endParaRPr lang="en-GB"/>
          </a:p>
        </p:txBody>
      </p:sp>
    </p:spTree>
    <p:extLst>
      <p:ext uri="{BB962C8B-B14F-4D97-AF65-F5344CB8AC3E}">
        <p14:creationId xmlns:p14="http://schemas.microsoft.com/office/powerpoint/2010/main" val="1996551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Likelihood-ratio_te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2daac48c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2daac48c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4: what is a model? A model is simplification of reality, it helps us plotting reality in simpler terms to understand how something works or will work.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Models could be exploring relationships between variables such as how x predicts y (how height predicts weight)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Models could also equations, with the data we already have, we can build equations and they can tell us about data we haven’t acquired yet, it is an approximation of reality. For example, climate change models can be very useful when predicting future behaviour because it allows us to take action, they can guide policies even when not very precise!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Through model comparison and statistics, we can determine whether the model makes a good approximation of the real data, is it a good approximation of reality?</a:t>
            </a:r>
          </a:p>
          <a:p>
            <a:pPr marL="457200" lvl="0" indent="-317500" algn="l" rtl="0">
              <a:lnSpc>
                <a:spcPct val="115000"/>
              </a:lnSpc>
              <a:spcBef>
                <a:spcPts val="0"/>
              </a:spcBef>
              <a:spcAft>
                <a:spcPts val="0"/>
              </a:spcAft>
              <a:buClr>
                <a:srgbClr val="595959"/>
              </a:buClr>
              <a:buSzPts val="1400"/>
              <a:buFont typeface="Avenir"/>
              <a:buChar char="-"/>
            </a:pPr>
            <a:endParaRPr sz="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c7204b1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c7204b1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Importantly, a model is representation for a purpose; such that it allows you to identify and disentangle relevant influences for the question about the real world that you want to ask, and allows you to create hypotheses about how the system being modelled actually works, and finally classify existing observations into conclusions or evaluations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 in a sense, all models are are approximations of reality - like abstractions. If they were perfect, then they would be the system we are modelling. If we explain all aspects of something – it isn’t very useful as it can’t be generalized to other situations.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050">
                <a:solidFill>
                  <a:srgbClr val="202122"/>
                </a:solidFill>
                <a:highlight>
                  <a:schemeClr val="lt1"/>
                </a:highlight>
              </a:rPr>
              <a:t>As a model of a complex system becomes more complete, it becomes less understandable. Alternatively, as a model grows more realistic, it also becomes just as difficult to understand as the real-world processes it represents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So actually, useful models are those that find the balance between how complex and how generalisable they are.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It is our job to find the value for these parameters that help us best describe the data.</a:t>
            </a:r>
          </a:p>
          <a:p>
            <a:pPr marL="628650" lvl="1" indent="-171450">
              <a:buFontTx/>
              <a:buChar char="-"/>
            </a:pPr>
            <a:r>
              <a:rPr lang="en-GB" dirty="0"/>
              <a:t>I.e. which one can predict subject’s </a:t>
            </a:r>
            <a:r>
              <a:rPr lang="en-GB" dirty="0" err="1"/>
              <a:t>resopnses</a:t>
            </a:r>
            <a:r>
              <a:rPr lang="en-GB" dirty="0"/>
              <a:t> in the task better</a:t>
            </a:r>
          </a:p>
        </p:txBody>
      </p:sp>
      <p:sp>
        <p:nvSpPr>
          <p:cNvPr id="4" name="Slide Number Placeholder 3"/>
          <p:cNvSpPr>
            <a:spLocks noGrp="1"/>
          </p:cNvSpPr>
          <p:nvPr>
            <p:ph type="sldNum" sz="quarter" idx="5"/>
          </p:nvPr>
        </p:nvSpPr>
        <p:spPr/>
        <p:txBody>
          <a:bodyPr/>
          <a:lstStyle/>
          <a:p>
            <a:fld id="{241B445F-54ED-E441-8F49-C3E3813C911D}" type="slidenum">
              <a:rPr lang="en-GB" smtClean="0"/>
              <a:t>4</a:t>
            </a:fld>
            <a:endParaRPr lang="en-GB"/>
          </a:p>
        </p:txBody>
      </p:sp>
    </p:spTree>
    <p:extLst>
      <p:ext uri="{BB962C8B-B14F-4D97-AF65-F5344CB8AC3E}">
        <p14:creationId xmlns:p14="http://schemas.microsoft.com/office/powerpoint/2010/main" val="376674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1B445F-54ED-E441-8F49-C3E3813C911D}" type="slidenum">
              <a:rPr lang="en-GB" smtClean="0"/>
              <a:t>6</a:t>
            </a:fld>
            <a:endParaRPr lang="en-GB"/>
          </a:p>
        </p:txBody>
      </p:sp>
    </p:spTree>
    <p:extLst>
      <p:ext uri="{BB962C8B-B14F-4D97-AF65-F5344CB8AC3E}">
        <p14:creationId xmlns:p14="http://schemas.microsoft.com/office/powerpoint/2010/main" val="106664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TO see which explains our data better</a:t>
            </a:r>
          </a:p>
          <a:p>
            <a:pPr marL="171450" indent="-171450">
              <a:buFontTx/>
              <a:buChar char="-"/>
            </a:pPr>
            <a:r>
              <a:rPr lang="en-GB" dirty="0"/>
              <a:t>This might seem unnecessary in this example, since the M1 and M2 give </a:t>
            </a:r>
            <a:r>
              <a:rPr lang="en-GB" dirty="0" err="1"/>
              <a:t>qualitivatively</a:t>
            </a:r>
            <a:r>
              <a:rPr lang="en-GB" dirty="0"/>
              <a:t> different results</a:t>
            </a:r>
          </a:p>
          <a:p>
            <a:pPr marL="628650" lvl="1" indent="-171450">
              <a:buFontTx/>
              <a:buChar char="-"/>
            </a:pPr>
            <a:r>
              <a:rPr lang="en-GB" dirty="0"/>
              <a:t>We can imaging that the random model wont explain our behavioural data and that we’d be able to see that just by eye</a:t>
            </a:r>
          </a:p>
          <a:p>
            <a:pPr marL="171450" lvl="0" indent="-171450">
              <a:buFontTx/>
              <a:buChar char="-"/>
            </a:pPr>
            <a:r>
              <a:rPr lang="en-GB" dirty="0"/>
              <a:t>But what about comparing between model 3 and 5? They make qualitatively similar predictions, but differ quantitatively.</a:t>
            </a:r>
          </a:p>
          <a:p>
            <a:pPr marL="628650" lvl="1" indent="-171450">
              <a:buFontTx/>
              <a:buChar char="-"/>
            </a:pPr>
            <a:r>
              <a:rPr lang="en-GB" dirty="0"/>
              <a:t>This is when we need </a:t>
            </a:r>
            <a:r>
              <a:rPr lang="en-GB" dirty="0" err="1"/>
              <a:t>tehcniques</a:t>
            </a:r>
            <a:r>
              <a:rPr lang="en-GB" dirty="0"/>
              <a:t> to compare between models</a:t>
            </a:r>
          </a:p>
        </p:txBody>
      </p:sp>
      <p:sp>
        <p:nvSpPr>
          <p:cNvPr id="4" name="Slide Number Placeholder 3"/>
          <p:cNvSpPr>
            <a:spLocks noGrp="1"/>
          </p:cNvSpPr>
          <p:nvPr>
            <p:ph type="sldNum" sz="quarter" idx="5"/>
          </p:nvPr>
        </p:nvSpPr>
        <p:spPr/>
        <p:txBody>
          <a:bodyPr/>
          <a:lstStyle/>
          <a:p>
            <a:fld id="{241B445F-54ED-E441-8F49-C3E3813C911D}" type="slidenum">
              <a:rPr lang="en-GB" smtClean="0"/>
              <a:t>9</a:t>
            </a:fld>
            <a:endParaRPr lang="en-GB"/>
          </a:p>
        </p:txBody>
      </p:sp>
    </p:spTree>
    <p:extLst>
      <p:ext uri="{BB962C8B-B14F-4D97-AF65-F5344CB8AC3E}">
        <p14:creationId xmlns:p14="http://schemas.microsoft.com/office/powerpoint/2010/main" val="69681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a:t>
            </a:r>
          </a:p>
          <a:p>
            <a:r>
              <a:rPr lang="en-GB" dirty="0"/>
              <a:t>First let’s look at AIC and BIC. </a:t>
            </a:r>
          </a:p>
          <a:p>
            <a:r>
              <a:rPr lang="en-GB" dirty="0"/>
              <a:t>They both define accuracy as -2 times the the negative log of the maximum likelihood function of the model. This is the likelihood of the best fitting parameters given the data. They both define complexity in terms of k, which is the number of parameters in the model. </a:t>
            </a:r>
          </a:p>
          <a:p>
            <a:endParaRPr lang="en-GB" dirty="0"/>
          </a:p>
          <a:p>
            <a:r>
              <a:rPr lang="en-GB" dirty="0"/>
              <a:t>Click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Both penalize for the number of parameters to address overfitting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 you can see in their equations, a lower number of parameters would result in a lower AIC and BIC, and so lower AIC and BIC values indicate lower penalty terms and hence a better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BIC has a greater penalty for complexity than AIC</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Calculate BIC individually for each subject and then sum it together to get the BIC for the model over the whole group</a:t>
            </a:r>
          </a:p>
        </p:txBody>
      </p:sp>
      <p:sp>
        <p:nvSpPr>
          <p:cNvPr id="4" name="Slide Number Placeholder 3"/>
          <p:cNvSpPr>
            <a:spLocks noGrp="1"/>
          </p:cNvSpPr>
          <p:nvPr>
            <p:ph type="sldNum" sz="quarter" idx="5"/>
          </p:nvPr>
        </p:nvSpPr>
        <p:spPr/>
        <p:txBody>
          <a:bodyPr/>
          <a:lstStyle/>
          <a:p>
            <a:fld id="{42FA6ABE-D71D-443E-8EE3-EAEE29D2EDF0}" type="slidenum">
              <a:rPr lang="en-GB" smtClean="0"/>
              <a:t>11</a:t>
            </a:fld>
            <a:endParaRPr lang="en-GB"/>
          </a:p>
        </p:txBody>
      </p:sp>
    </p:spTree>
    <p:extLst>
      <p:ext uri="{BB962C8B-B14F-4D97-AF65-F5344CB8AC3E}">
        <p14:creationId xmlns:p14="http://schemas.microsoft.com/office/powerpoint/2010/main" val="198927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6558972a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6558972a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202122"/>
                </a:solidFill>
                <a:effectLst/>
                <a:latin typeface="Arial" panose="020B0604020202020204" pitchFamily="34" charset="0"/>
              </a:rPr>
              <a:t>The Bayes factor can be thought of as a Bayesian analog to the </a:t>
            </a:r>
            <a:r>
              <a:rPr lang="en-US" b="0" i="0" u="none" strike="noStrike">
                <a:solidFill>
                  <a:srgbClr val="3366CC"/>
                </a:solidFill>
                <a:effectLst/>
                <a:latin typeface="Arial" panose="020B0604020202020204" pitchFamily="34" charset="0"/>
                <a:hlinkClick r:id="rId3" tooltip="Likelihood-ratio test"/>
              </a:rPr>
              <a:t>likelihood-ratio test</a:t>
            </a:r>
            <a:r>
              <a:rPr lang="en-US" b="0" i="0">
                <a:solidFill>
                  <a:srgbClr val="202122"/>
                </a:solidFill>
                <a:effectLst/>
                <a:latin typeface="Arial" panose="020B0604020202020204" pitchFamily="34" charset="0"/>
              </a:rPr>
              <a:t>, but since it uses the (integrated) marginal likelihood instead of the maximized likelihood, both tests only coincide under simple hypotheses (e.g., two specific parameter values)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267065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140015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324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2475865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31352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362885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394130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1467452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 smtClean="0"/>
              <a:pPr/>
              <a:t>‹#›</a:t>
            </a:fld>
            <a:endParaRPr lang="fr"/>
          </a:p>
        </p:txBody>
      </p:sp>
    </p:spTree>
    <p:extLst>
      <p:ext uri="{BB962C8B-B14F-4D97-AF65-F5344CB8AC3E}">
        <p14:creationId xmlns:p14="http://schemas.microsoft.com/office/powerpoint/2010/main" val="79861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249902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6AD370-5290-E144-8293-A8AB273613DD}"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21594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E6AD370-5290-E144-8293-A8AB273613DD}" type="datetimeFigureOut">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296610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E6AD370-5290-E144-8293-A8AB273613DD}" type="datetimeFigureOut">
              <a:rPr lang="en-GB" smtClean="0"/>
              <a:t>30/01/2023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244630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6AD370-5290-E144-8293-A8AB273613DD}" type="datetimeFigureOut">
              <a:rPr lang="en-GB" smtClean="0"/>
              <a:t>30/01/2023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221264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AD370-5290-E144-8293-A8AB273613DD}" type="datetimeFigureOut">
              <a:rPr lang="en-GB" smtClean="0"/>
              <a:t>30/01/2023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49144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E6AD370-5290-E144-8293-A8AB273613DD}" type="datetimeFigureOut">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95677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E6AD370-5290-E144-8293-A8AB273613DD}" type="datetimeFigureOut">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59FC05-550A-FC44-A4A1-DE741376B618}" type="slidenum">
              <a:rPr lang="en-GB" smtClean="0"/>
              <a:t>‹#›</a:t>
            </a:fld>
            <a:endParaRPr lang="en-GB"/>
          </a:p>
        </p:txBody>
      </p:sp>
    </p:spTree>
    <p:extLst>
      <p:ext uri="{BB962C8B-B14F-4D97-AF65-F5344CB8AC3E}">
        <p14:creationId xmlns:p14="http://schemas.microsoft.com/office/powerpoint/2010/main" val="190123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6AD370-5290-E144-8293-A8AB273613DD}" type="datetimeFigureOut">
              <a:rPr lang="en-GB" smtClean="0"/>
              <a:t>30/01/2023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759FC05-550A-FC44-A4A1-DE741376B618}" type="slidenum">
              <a:rPr lang="en-GB" smtClean="0"/>
              <a:t>‹#›</a:t>
            </a:fld>
            <a:endParaRPr lang="en-GB"/>
          </a:p>
        </p:txBody>
      </p:sp>
    </p:spTree>
    <p:extLst>
      <p:ext uri="{BB962C8B-B14F-4D97-AF65-F5344CB8AC3E}">
        <p14:creationId xmlns:p14="http://schemas.microsoft.com/office/powerpoint/2010/main" val="327615803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AE0C-0FC2-5109-2FBA-7A1A708C5B18}"/>
              </a:ext>
            </a:extLst>
          </p:cNvPr>
          <p:cNvSpPr>
            <a:spLocks noGrp="1"/>
          </p:cNvSpPr>
          <p:nvPr>
            <p:ph type="ctrTitle"/>
          </p:nvPr>
        </p:nvSpPr>
        <p:spPr/>
        <p:txBody>
          <a:bodyPr/>
          <a:lstStyle/>
          <a:p>
            <a:r>
              <a:rPr lang="en-GB" dirty="0"/>
              <a:t>Model Selection</a:t>
            </a:r>
          </a:p>
        </p:txBody>
      </p:sp>
      <p:sp>
        <p:nvSpPr>
          <p:cNvPr id="3" name="Subtitle 2">
            <a:extLst>
              <a:ext uri="{FF2B5EF4-FFF2-40B4-BE49-F238E27FC236}">
                <a16:creationId xmlns:a16="http://schemas.microsoft.com/office/drawing/2014/main" id="{BF57977A-C03C-EC9B-F3FC-2CC61259B2A7}"/>
              </a:ext>
            </a:extLst>
          </p:cNvPr>
          <p:cNvSpPr>
            <a:spLocks noGrp="1"/>
          </p:cNvSpPr>
          <p:nvPr>
            <p:ph type="subTitle" idx="1"/>
          </p:nvPr>
        </p:nvSpPr>
        <p:spPr/>
        <p:txBody>
          <a:bodyPr/>
          <a:lstStyle/>
          <a:p>
            <a:r>
              <a:rPr lang="en-GB" dirty="0"/>
              <a:t>Methods for Dummies 2023</a:t>
            </a:r>
          </a:p>
        </p:txBody>
      </p:sp>
    </p:spTree>
    <p:extLst>
      <p:ext uri="{BB962C8B-B14F-4D97-AF65-F5344CB8AC3E}">
        <p14:creationId xmlns:p14="http://schemas.microsoft.com/office/powerpoint/2010/main" val="139054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8FFE-59FC-7DE0-511F-4BE1649FB879}"/>
              </a:ext>
            </a:extLst>
          </p:cNvPr>
          <p:cNvSpPr>
            <a:spLocks noGrp="1"/>
          </p:cNvSpPr>
          <p:nvPr>
            <p:ph type="title"/>
          </p:nvPr>
        </p:nvSpPr>
        <p:spPr/>
        <p:txBody>
          <a:bodyPr/>
          <a:lstStyle/>
          <a:p>
            <a:r>
              <a:rPr lang="en-GB" dirty="0"/>
              <a:t>Model Selection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6AF67C3-9801-CB3A-9398-906C863CF1F4}"/>
                  </a:ext>
                </a:extLst>
              </p:cNvPr>
              <p:cNvSpPr>
                <a:spLocks noGrp="1"/>
              </p:cNvSpPr>
              <p:nvPr>
                <p:ph type="body" idx="1"/>
              </p:nvPr>
            </p:nvSpPr>
            <p:spPr>
              <a:xfrm>
                <a:off x="415600" y="1536633"/>
                <a:ext cx="9174714" cy="4555200"/>
              </a:xfrm>
            </p:spPr>
            <p:txBody>
              <a:bodyPr/>
              <a:lstStyle/>
              <a:p>
                <a:r>
                  <a:rPr lang="en-GB" dirty="0"/>
                  <a:t>What is a good model?</a:t>
                </a:r>
              </a:p>
              <a:p>
                <a:pPr lvl="1"/>
                <a:r>
                  <a:rPr lang="en-GB" dirty="0"/>
                  <a:t>One that has high accuracy but low complexity</a:t>
                </a:r>
              </a:p>
              <a:p>
                <a:pPr lvl="1"/>
                <a14:m>
                  <m:oMath xmlns:m="http://schemas.openxmlformats.org/officeDocument/2006/math">
                    <m:r>
                      <a:rPr lang="en-US" b="0" i="1" smtClean="0">
                        <a:latin typeface="Cambria Math" panose="02040503050406030204" pitchFamily="18" charset="0"/>
                        <a:ea typeface="Cambria Math" panose="02040503050406030204" pitchFamily="18" charset="0"/>
                      </a:rPr>
                      <m:t>𝑚𝑜𝑑𝑒𝑙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𝑒𝑣𝑖𝑑𝑒𝑛𝑐𝑒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𝑎𝑐𝑐𝑢𝑟𝑎𝑐𝑦</m:t>
                    </m:r>
                    <m:r>
                      <a:rPr lang="en-US" b="0" i="1" smtClean="0">
                        <a:latin typeface="Cambria Math" panose="02040503050406030204" pitchFamily="18" charset="0"/>
                        <a:ea typeface="Cambria Math" panose="02040503050406030204" pitchFamily="18" charset="0"/>
                      </a:rPr>
                      <m:t> −</m:t>
                    </m:r>
                    <m:r>
                      <a:rPr lang="en-US" b="0" i="1" smtClean="0">
                        <a:solidFill>
                          <a:schemeClr val="accent2"/>
                        </a:solidFill>
                        <a:latin typeface="Cambria Math" panose="02040503050406030204" pitchFamily="18" charset="0"/>
                        <a:ea typeface="Cambria Math" panose="02040503050406030204" pitchFamily="18" charset="0"/>
                      </a:rPr>
                      <m:t>𝑐𝑜𝑚𝑝𝑙𝑒𝑥𝑖𝑡𝑦</m:t>
                    </m:r>
                  </m:oMath>
                </a14:m>
                <a:endParaRPr lang="en-US" sz="2000" dirty="0">
                  <a:ea typeface="Cambria Math" panose="02040503050406030204" pitchFamily="18" charset="0"/>
                </a:endParaRPr>
              </a:p>
              <a:p>
                <a:pPr lvl="1"/>
                <a:endParaRPr lang="en-GB" dirty="0"/>
              </a:p>
              <a:p>
                <a:r>
                  <a:rPr lang="en-GB" dirty="0"/>
                  <a:t>Overly complex models will </a:t>
                </a:r>
                <a:r>
                  <a:rPr lang="en-GB" b="1" dirty="0"/>
                  <a:t>overfit</a:t>
                </a:r>
                <a:r>
                  <a:rPr lang="en-GB" dirty="0"/>
                  <a:t> data</a:t>
                </a:r>
              </a:p>
              <a:p>
                <a:pPr lvl="1"/>
                <a:r>
                  <a:rPr lang="en-GB" dirty="0"/>
                  <a:t>Meaning they will not generalise to new datasets and will not explain underlying behavioural mechanisms</a:t>
                </a:r>
              </a:p>
            </p:txBody>
          </p:sp>
        </mc:Choice>
        <mc:Fallback xmlns="">
          <p:sp>
            <p:nvSpPr>
              <p:cNvPr id="3" name="Text Placeholder 2">
                <a:extLst>
                  <a:ext uri="{FF2B5EF4-FFF2-40B4-BE49-F238E27FC236}">
                    <a16:creationId xmlns:a16="http://schemas.microsoft.com/office/drawing/2014/main" id="{36AF67C3-9801-CB3A-9398-906C863CF1F4}"/>
                  </a:ext>
                </a:extLst>
              </p:cNvPr>
              <p:cNvSpPr>
                <a:spLocks noGrp="1" noRot="1" noChangeAspect="1" noMove="1" noResize="1" noEditPoints="1" noAdjustHandles="1" noChangeArrowheads="1" noChangeShapeType="1" noTextEdit="1"/>
              </p:cNvSpPr>
              <p:nvPr>
                <p:ph type="body" idx="1"/>
              </p:nvPr>
            </p:nvSpPr>
            <p:spPr>
              <a:xfrm>
                <a:off x="415600" y="1536633"/>
                <a:ext cx="9174714" cy="4555200"/>
              </a:xfrm>
              <a:blipFill>
                <a:blip r:embed="rId2"/>
                <a:stretch>
                  <a:fillRect/>
                </a:stretch>
              </a:blipFill>
            </p:spPr>
            <p:txBody>
              <a:bodyPr/>
              <a:lstStyle/>
              <a:p>
                <a:r>
                  <a:rPr lang="en-GB">
                    <a:noFill/>
                  </a:rPr>
                  <a:t> </a:t>
                </a:r>
              </a:p>
            </p:txBody>
          </p:sp>
        </mc:Fallback>
      </mc:AlternateContent>
      <p:pic>
        <p:nvPicPr>
          <p:cNvPr id="5122" name="Picture 2" descr="What is underfitting and overfitting in machine learning and how to deal  with it. | by Anup Bhande | GreyAtom | Medium">
            <a:extLst>
              <a:ext uri="{FF2B5EF4-FFF2-40B4-BE49-F238E27FC236}">
                <a16:creationId xmlns:a16="http://schemas.microsoft.com/office/drawing/2014/main" id="{887B5EDF-C8BF-A34B-2B28-7E47D89A8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685" y="3536340"/>
            <a:ext cx="7870371" cy="273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ED08-1F17-4511-B091-87B3B1A6A8FF}"/>
              </a:ext>
            </a:extLst>
          </p:cNvPr>
          <p:cNvSpPr>
            <a:spLocks noGrp="1"/>
          </p:cNvSpPr>
          <p:nvPr>
            <p:ph type="title"/>
          </p:nvPr>
        </p:nvSpPr>
        <p:spPr/>
        <p:txBody>
          <a:bodyPr/>
          <a:lstStyle/>
          <a:p>
            <a:r>
              <a:rPr lang="en-US" dirty="0"/>
              <a:t>Approximations of model evidence</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2E9F99-E3DD-4FAA-AEED-16B4335AA3F4}"/>
                  </a:ext>
                </a:extLst>
              </p:cNvPr>
              <p:cNvSpPr>
                <a:spLocks noGrp="1"/>
              </p:cNvSpPr>
              <p:nvPr>
                <p:ph idx="1"/>
              </p:nvPr>
            </p:nvSpPr>
            <p:spPr>
              <a:xfrm>
                <a:off x="152400" y="1372268"/>
                <a:ext cx="11013832" cy="5278901"/>
              </a:xfrm>
            </p:spPr>
            <p:txBody>
              <a:bodyPr>
                <a:no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𝑚𝑜𝑑𝑒𝑙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𝑒𝑣𝑖𝑑𝑒𝑛𝑐𝑒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𝑎𝑐𝑐𝑢𝑟𝑎𝑐𝑦</m:t>
                      </m:r>
                      <m:r>
                        <a:rPr lang="en-US" b="0" i="1" smtClean="0">
                          <a:latin typeface="Cambria Math" panose="02040503050406030204" pitchFamily="18" charset="0"/>
                          <a:ea typeface="Cambria Math" panose="02040503050406030204" pitchFamily="18" charset="0"/>
                        </a:rPr>
                        <m:t> −</m:t>
                      </m:r>
                      <m:r>
                        <a:rPr lang="en-US" b="0" i="1" smtClean="0">
                          <a:solidFill>
                            <a:schemeClr val="accent2"/>
                          </a:solidFill>
                          <a:latin typeface="Cambria Math" panose="02040503050406030204" pitchFamily="18" charset="0"/>
                          <a:ea typeface="Cambria Math" panose="02040503050406030204" pitchFamily="18" charset="0"/>
                        </a:rPr>
                        <m:t>𝑐𝑜𝑚𝑝𝑙𝑒𝑥𝑖𝑡𝑦</m:t>
                      </m:r>
                    </m:oMath>
                  </m:oMathPara>
                </a14:m>
                <a:endParaRPr lang="en-US" sz="2800" dirty="0"/>
              </a:p>
              <a:p>
                <a:pPr lvl="1">
                  <a:lnSpc>
                    <a:spcPct val="150000"/>
                  </a:lnSpc>
                </a:pPr>
                <a:r>
                  <a:rPr lang="en-US" sz="2800" b="1" dirty="0"/>
                  <a:t>Akaike information criterion </a:t>
                </a:r>
                <a:r>
                  <a:rPr lang="en-US" sz="2800" dirty="0"/>
                  <a:t>		AIC = </a:t>
                </a:r>
                <a14:m>
                  <m:oMath xmlns:m="http://schemas.openxmlformats.org/officeDocument/2006/math">
                    <m:r>
                      <a:rPr lang="en-US" sz="2800" b="0" i="1" smtClean="0">
                        <a:solidFill>
                          <a:schemeClr val="accent2"/>
                        </a:solidFill>
                        <a:latin typeface="Cambria Math" panose="02040503050406030204" pitchFamily="18" charset="0"/>
                      </a:rPr>
                      <m:t>2</m:t>
                    </m:r>
                    <m:r>
                      <a:rPr lang="en-US" sz="2800" b="0" i="1" smtClean="0">
                        <a:solidFill>
                          <a:schemeClr val="accent2"/>
                        </a:solidFill>
                        <a:latin typeface="Cambria Math" panose="02040503050406030204" pitchFamily="18" charset="0"/>
                      </a:rPr>
                      <m:t>𝑘</m:t>
                    </m:r>
                    <m:r>
                      <a:rPr lang="en-US" sz="2800" b="0" i="1" smtClean="0">
                        <a:solidFill>
                          <a:sysClr val="windowText" lastClr="000000"/>
                        </a:solidFill>
                        <a:latin typeface="Cambria Math" panose="02040503050406030204" pitchFamily="18" charset="0"/>
                      </a:rPr>
                      <m:t>−2</m:t>
                    </m:r>
                    <m:r>
                      <m:rPr>
                        <m:sty m:val="p"/>
                      </m:rPr>
                      <a:rPr lang="en-US" sz="2800" b="0" i="0" smtClean="0">
                        <a:solidFill>
                          <a:sysClr val="windowText" lastClr="000000"/>
                        </a:solidFill>
                        <a:latin typeface="Cambria Math" panose="02040503050406030204" pitchFamily="18" charset="0"/>
                      </a:rPr>
                      <m:t>ln</m:t>
                    </m:r>
                    <m:r>
                      <a:rPr lang="en-US" sz="2800" b="0" i="1" smtClean="0">
                        <a:solidFill>
                          <a:sysClr val="windowText" lastClr="000000"/>
                        </a:solidFill>
                        <a:latin typeface="Cambria Math" panose="02040503050406030204" pitchFamily="18" charset="0"/>
                      </a:rPr>
                      <m:t>⁡</m:t>
                    </m:r>
                    <m:d>
                      <m:dPr>
                        <m:ctrlPr>
                          <a:rPr lang="en-US" sz="2800" i="1" smtClean="0">
                            <a:solidFill>
                              <a:sysClr val="windowText" lastClr="000000"/>
                            </a:solidFill>
                            <a:latin typeface="Cambria Math" panose="02040503050406030204" pitchFamily="18" charset="0"/>
                            <a:ea typeface="Cambria Math" panose="02040503050406030204" pitchFamily="18" charset="0"/>
                          </a:rPr>
                        </m:ctrlPr>
                      </m:dPr>
                      <m:e>
                        <m:acc>
                          <m:accPr>
                            <m:chr m:val="̂"/>
                            <m:ctrlPr>
                              <a:rPr lang="en-US" sz="2800" i="1" smtClean="0">
                                <a:solidFill>
                                  <a:sysClr val="windowText" lastClr="000000"/>
                                </a:solidFill>
                                <a:latin typeface="Cambria Math" panose="02040503050406030204" pitchFamily="18" charset="0"/>
                                <a:ea typeface="Cambria Math" panose="02040503050406030204" pitchFamily="18" charset="0"/>
                              </a:rPr>
                            </m:ctrlPr>
                          </m:accPr>
                          <m:e>
                            <m:r>
                              <a:rPr lang="en-US" sz="2800" b="0" i="1" smtClean="0">
                                <a:solidFill>
                                  <a:sysClr val="windowText" lastClr="000000"/>
                                </a:solidFill>
                                <a:latin typeface="Cambria Math" panose="02040503050406030204" pitchFamily="18" charset="0"/>
                                <a:ea typeface="Cambria Math" panose="02040503050406030204" pitchFamily="18" charset="0"/>
                              </a:rPr>
                              <m:t>𝐿</m:t>
                            </m:r>
                          </m:e>
                        </m:acc>
                      </m:e>
                    </m:d>
                  </m:oMath>
                </a14:m>
                <a:endParaRPr lang="en-US" sz="2800" dirty="0"/>
              </a:p>
              <a:p>
                <a:pPr lvl="1">
                  <a:lnSpc>
                    <a:spcPct val="150000"/>
                  </a:lnSpc>
                </a:pPr>
                <a:r>
                  <a:rPr lang="en-US" sz="2800" b="1" dirty="0"/>
                  <a:t>Bayesian information criterion</a:t>
                </a:r>
                <a:r>
                  <a:rPr lang="en-US" sz="2800" dirty="0"/>
                  <a:t>		BIC = </a:t>
                </a:r>
                <a14:m>
                  <m:oMath xmlns:m="http://schemas.openxmlformats.org/officeDocument/2006/math">
                    <m:r>
                      <a:rPr lang="en-US" sz="2800" b="0" i="1" smtClean="0">
                        <a:solidFill>
                          <a:schemeClr val="accent2"/>
                        </a:solidFill>
                        <a:latin typeface="Cambria Math" panose="02040503050406030204" pitchFamily="18" charset="0"/>
                      </a:rPr>
                      <m:t>𝑘</m:t>
                    </m:r>
                    <m:r>
                      <m:rPr>
                        <m:sty m:val="p"/>
                      </m:rPr>
                      <a:rPr lang="en-US" sz="2800" b="0" i="0" smtClean="0">
                        <a:solidFill>
                          <a:schemeClr val="accent2"/>
                        </a:solidFill>
                        <a:latin typeface="Cambria Math" panose="02040503050406030204" pitchFamily="18" charset="0"/>
                      </a:rPr>
                      <m:t>ln</m:t>
                    </m:r>
                    <m:r>
                      <a:rPr lang="en-US" sz="2800" b="0" i="1" smtClean="0">
                        <a:solidFill>
                          <a:schemeClr val="accent2"/>
                        </a:solidFill>
                        <a:latin typeface="Cambria Math" panose="02040503050406030204" pitchFamily="18" charset="0"/>
                      </a:rPr>
                      <m:t>⁡</m:t>
                    </m:r>
                    <m:d>
                      <m:dPr>
                        <m:ctrlPr>
                          <a:rPr lang="en-US" sz="2800" i="1" smtClean="0">
                            <a:solidFill>
                              <a:schemeClr val="accent2"/>
                            </a:solidFill>
                            <a:latin typeface="Cambria Math" panose="02040503050406030204" pitchFamily="18" charset="0"/>
                            <a:ea typeface="Cambria Math" panose="02040503050406030204" pitchFamily="18" charset="0"/>
                          </a:rPr>
                        </m:ctrlPr>
                      </m:dPr>
                      <m:e>
                        <m:r>
                          <a:rPr lang="en-US" sz="2800" b="0" i="1" smtClean="0">
                            <a:solidFill>
                              <a:schemeClr val="accent2"/>
                            </a:solidFill>
                            <a:latin typeface="Cambria Math" panose="02040503050406030204" pitchFamily="18" charset="0"/>
                            <a:ea typeface="Cambria Math" panose="02040503050406030204" pitchFamily="18" charset="0"/>
                          </a:rPr>
                          <m:t>𝑛</m:t>
                        </m:r>
                      </m:e>
                    </m:d>
                    <m:r>
                      <a:rPr lang="en-US" sz="2800" b="0" i="1" smtClean="0">
                        <a:solidFill>
                          <a:sysClr val="windowText" lastClr="000000"/>
                        </a:solidFill>
                        <a:latin typeface="Cambria Math" panose="02040503050406030204" pitchFamily="18" charset="0"/>
                      </a:rPr>
                      <m:t>−2</m:t>
                    </m:r>
                    <m:r>
                      <m:rPr>
                        <m:sty m:val="p"/>
                      </m:rPr>
                      <a:rPr lang="en-US" sz="2800" b="0" i="0" smtClean="0">
                        <a:solidFill>
                          <a:sysClr val="windowText" lastClr="000000"/>
                        </a:solidFill>
                        <a:latin typeface="Cambria Math" panose="02040503050406030204" pitchFamily="18" charset="0"/>
                      </a:rPr>
                      <m:t>ln</m:t>
                    </m:r>
                    <m:r>
                      <a:rPr lang="en-US" sz="2800" b="0" i="1" smtClean="0">
                        <a:solidFill>
                          <a:sysClr val="windowText" lastClr="000000"/>
                        </a:solidFill>
                        <a:latin typeface="Cambria Math" panose="02040503050406030204" pitchFamily="18" charset="0"/>
                      </a:rPr>
                      <m:t>⁡</m:t>
                    </m:r>
                    <m:d>
                      <m:dPr>
                        <m:ctrlPr>
                          <a:rPr lang="en-US" sz="2800" i="1" smtClean="0">
                            <a:solidFill>
                              <a:sysClr val="windowText" lastClr="000000"/>
                            </a:solidFill>
                            <a:latin typeface="Cambria Math" panose="02040503050406030204" pitchFamily="18" charset="0"/>
                            <a:ea typeface="Cambria Math" panose="02040503050406030204" pitchFamily="18" charset="0"/>
                          </a:rPr>
                        </m:ctrlPr>
                      </m:dPr>
                      <m:e>
                        <m:acc>
                          <m:accPr>
                            <m:chr m:val="̂"/>
                            <m:ctrlPr>
                              <a:rPr lang="en-US" sz="2800" i="1" smtClean="0">
                                <a:solidFill>
                                  <a:sysClr val="windowText" lastClr="000000"/>
                                </a:solidFill>
                                <a:latin typeface="Cambria Math" panose="02040503050406030204" pitchFamily="18" charset="0"/>
                                <a:ea typeface="Cambria Math" panose="02040503050406030204" pitchFamily="18" charset="0"/>
                              </a:rPr>
                            </m:ctrlPr>
                          </m:accPr>
                          <m:e>
                            <m:r>
                              <a:rPr lang="en-US" sz="2800" b="0" i="1" smtClean="0">
                                <a:solidFill>
                                  <a:sysClr val="windowText" lastClr="000000"/>
                                </a:solidFill>
                                <a:latin typeface="Cambria Math" panose="02040503050406030204" pitchFamily="18" charset="0"/>
                                <a:ea typeface="Cambria Math" panose="02040503050406030204" pitchFamily="18" charset="0"/>
                              </a:rPr>
                              <m:t>𝐿</m:t>
                            </m:r>
                          </m:e>
                        </m:acc>
                      </m:e>
                    </m:d>
                  </m:oMath>
                </a14:m>
                <a:endParaRPr lang="en-US" dirty="0"/>
              </a:p>
              <a:p>
                <a:pPr>
                  <a:lnSpc>
                    <a:spcPct val="100000"/>
                  </a:lnSpc>
                </a:pPr>
                <a:endParaRPr lang="en-US" sz="2500" dirty="0"/>
              </a:p>
              <a:p>
                <a:pPr>
                  <a:lnSpc>
                    <a:spcPct val="100000"/>
                  </a:lnSpc>
                </a:pPr>
                <a:r>
                  <a:rPr lang="en-US" sz="2500" dirty="0"/>
                  <a:t>Both </a:t>
                </a:r>
                <a:r>
                  <a:rPr lang="en-US" sz="2500" dirty="0" err="1"/>
                  <a:t>penalise</a:t>
                </a:r>
                <a:r>
                  <a:rPr lang="en-US" sz="2500" dirty="0"/>
                  <a:t> for the number of parameters </a:t>
                </a:r>
                <a14:m>
                  <m:oMath xmlns:m="http://schemas.openxmlformats.org/officeDocument/2006/math">
                    <m:r>
                      <a:rPr lang="en-US" sz="2500" i="1">
                        <a:solidFill>
                          <a:schemeClr val="accent2"/>
                        </a:solidFill>
                        <a:latin typeface="Cambria Math" panose="02040503050406030204" pitchFamily="18" charset="0"/>
                      </a:rPr>
                      <m:t>𝑘</m:t>
                    </m:r>
                    <m:r>
                      <a:rPr lang="en-US" sz="2500" i="1">
                        <a:solidFill>
                          <a:schemeClr val="accent2"/>
                        </a:solidFill>
                        <a:latin typeface="Cambria Math" panose="02040503050406030204" pitchFamily="18" charset="0"/>
                      </a:rPr>
                      <m:t> </m:t>
                    </m:r>
                  </m:oMath>
                </a14:m>
                <a:r>
                  <a:rPr lang="en-US" sz="2500" dirty="0"/>
                  <a:t>to address overfitting</a:t>
                </a:r>
              </a:p>
              <a:p>
                <a:pPr>
                  <a:lnSpc>
                    <a:spcPct val="100000"/>
                  </a:lnSpc>
                </a:pPr>
                <a:r>
                  <a:rPr lang="en-GB" sz="2500" dirty="0"/>
                  <a:t>Lower AIC and BIC values indicate lower penalty terms hence a better model.</a:t>
                </a:r>
              </a:p>
              <a:p>
                <a:pPr>
                  <a:lnSpc>
                    <a:spcPct val="100000"/>
                  </a:lnSpc>
                </a:pPr>
                <a:r>
                  <a:rPr lang="en-US" sz="2500" dirty="0"/>
                  <a:t>BIC has a greater penalty for complexity than AIC</a:t>
                </a:r>
              </a:p>
            </p:txBody>
          </p:sp>
        </mc:Choice>
        <mc:Fallback xmlns="">
          <p:sp>
            <p:nvSpPr>
              <p:cNvPr id="3" name="Content Placeholder 2">
                <a:extLst>
                  <a:ext uri="{FF2B5EF4-FFF2-40B4-BE49-F238E27FC236}">
                    <a16:creationId xmlns:a16="http://schemas.microsoft.com/office/drawing/2014/main" id="{B02E9F99-E3DD-4FAA-AEED-16B4335AA3F4}"/>
                  </a:ext>
                </a:extLst>
              </p:cNvPr>
              <p:cNvSpPr>
                <a:spLocks noGrp="1" noRot="1" noChangeAspect="1" noMove="1" noResize="1" noEditPoints="1" noAdjustHandles="1" noChangeArrowheads="1" noChangeShapeType="1" noTextEdit="1"/>
              </p:cNvSpPr>
              <p:nvPr>
                <p:ph idx="1"/>
              </p:nvPr>
            </p:nvSpPr>
            <p:spPr>
              <a:xfrm>
                <a:off x="152400" y="1372268"/>
                <a:ext cx="11013832" cy="5278901"/>
              </a:xfrm>
              <a:blipFill>
                <a:blip r:embed="rId3"/>
                <a:stretch>
                  <a:fillRect l="-576"/>
                </a:stretch>
              </a:blipFill>
            </p:spPr>
            <p:txBody>
              <a:bodyPr/>
              <a:lstStyle/>
              <a:p>
                <a:r>
                  <a:rPr lang="en-GB">
                    <a:noFill/>
                  </a:rPr>
                  <a:t> </a:t>
                </a:r>
              </a:p>
            </p:txBody>
          </p:sp>
        </mc:Fallback>
      </mc:AlternateContent>
    </p:spTree>
    <p:extLst>
      <p:ext uri="{BB962C8B-B14F-4D97-AF65-F5344CB8AC3E}">
        <p14:creationId xmlns:p14="http://schemas.microsoft.com/office/powerpoint/2010/main" val="44736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4" name="Google Shape;228;p37">
            <a:extLst>
              <a:ext uri="{FF2B5EF4-FFF2-40B4-BE49-F238E27FC236}">
                <a16:creationId xmlns:a16="http://schemas.microsoft.com/office/drawing/2014/main" id="{14BE7870-921A-2482-E751-50011945345F}"/>
              </a:ext>
            </a:extLst>
          </p:cNvPr>
          <p:cNvSpPr txBox="1">
            <a:spLocks/>
          </p:cNvSpPr>
          <p:nvPr/>
        </p:nvSpPr>
        <p:spPr>
          <a:xfrm>
            <a:off x="415600" y="332110"/>
            <a:ext cx="11360800" cy="763600"/>
          </a:xfrm>
          <a:prstGeom prst="rect">
            <a:avLst/>
          </a:prstGeom>
        </p:spPr>
        <p:txBody>
          <a:bodyPr spcFirstLastPara="1" vert="horz" wrap="square" lIns="121900" tIns="121900" rIns="121900" bIns="121900" rtlCol="0" anchor="t" anchorCtr="0">
            <a:normAutofit fontScale="97500" lnSpcReduction="10000"/>
          </a:bodyPr>
          <a:lstStyle>
            <a:lvl1pPr lvl="0" algn="l" defTabSz="457200" rtl="0" eaLnBrk="1" latinLnBrk="0" hangingPunct="1">
              <a:spcBef>
                <a:spcPts val="0"/>
              </a:spcBef>
              <a:spcAft>
                <a:spcPts val="0"/>
              </a:spcAft>
              <a:buSzPts val="2800"/>
              <a:buNone/>
              <a:defRPr sz="3600" kern="1200">
                <a:solidFill>
                  <a:schemeClr val="accent1">
                    <a:lumMod val="75000"/>
                  </a:schemeClr>
                </a:solidFill>
                <a:latin typeface="+mj-lt"/>
                <a:ea typeface="+mj-ea"/>
                <a:cs typeface="+mj-cs"/>
              </a:defRPr>
            </a:lvl1pPr>
            <a:lvl2pPr lvl="1" eaLnBrk="1" hangingPunct="1">
              <a:spcBef>
                <a:spcPts val="0"/>
              </a:spcBef>
              <a:spcAft>
                <a:spcPts val="0"/>
              </a:spcAft>
              <a:buSzPts val="2800"/>
              <a:buNone/>
              <a:defRPr>
                <a:solidFill>
                  <a:schemeClr val="tx2"/>
                </a:solidFill>
              </a:defRPr>
            </a:lvl2pPr>
            <a:lvl3pPr lvl="2" eaLnBrk="1" hangingPunct="1">
              <a:spcBef>
                <a:spcPts val="0"/>
              </a:spcBef>
              <a:spcAft>
                <a:spcPts val="0"/>
              </a:spcAft>
              <a:buSzPts val="2800"/>
              <a:buNone/>
              <a:defRPr>
                <a:solidFill>
                  <a:schemeClr val="tx2"/>
                </a:solidFill>
              </a:defRPr>
            </a:lvl3pPr>
            <a:lvl4pPr lvl="3" eaLnBrk="1" hangingPunct="1">
              <a:spcBef>
                <a:spcPts val="0"/>
              </a:spcBef>
              <a:spcAft>
                <a:spcPts val="0"/>
              </a:spcAft>
              <a:buSzPts val="2800"/>
              <a:buNone/>
              <a:defRPr>
                <a:solidFill>
                  <a:schemeClr val="tx2"/>
                </a:solidFill>
              </a:defRPr>
            </a:lvl4pPr>
            <a:lvl5pPr lvl="4" eaLnBrk="1" hangingPunct="1">
              <a:spcBef>
                <a:spcPts val="0"/>
              </a:spcBef>
              <a:spcAft>
                <a:spcPts val="0"/>
              </a:spcAft>
              <a:buSzPts val="2800"/>
              <a:buNone/>
              <a:defRPr>
                <a:solidFill>
                  <a:schemeClr val="tx2"/>
                </a:solidFill>
              </a:defRPr>
            </a:lvl5pPr>
            <a:lvl6pPr lvl="5" eaLnBrk="1" hangingPunct="1">
              <a:spcBef>
                <a:spcPts val="0"/>
              </a:spcBef>
              <a:spcAft>
                <a:spcPts val="0"/>
              </a:spcAft>
              <a:buSzPts val="2800"/>
              <a:buNone/>
              <a:defRPr>
                <a:solidFill>
                  <a:schemeClr val="tx2"/>
                </a:solidFill>
              </a:defRPr>
            </a:lvl6pPr>
            <a:lvl7pPr lvl="6" eaLnBrk="1" hangingPunct="1">
              <a:spcBef>
                <a:spcPts val="0"/>
              </a:spcBef>
              <a:spcAft>
                <a:spcPts val="0"/>
              </a:spcAft>
              <a:buSzPts val="2800"/>
              <a:buNone/>
              <a:defRPr>
                <a:solidFill>
                  <a:schemeClr val="tx2"/>
                </a:solidFill>
              </a:defRPr>
            </a:lvl7pPr>
            <a:lvl8pPr lvl="7" eaLnBrk="1" hangingPunct="1">
              <a:spcBef>
                <a:spcPts val="0"/>
              </a:spcBef>
              <a:spcAft>
                <a:spcPts val="0"/>
              </a:spcAft>
              <a:buSzPts val="2800"/>
              <a:buNone/>
              <a:defRPr>
                <a:solidFill>
                  <a:schemeClr val="tx2"/>
                </a:solidFill>
              </a:defRPr>
            </a:lvl8pPr>
            <a:lvl9pPr lvl="8" eaLnBrk="1" hangingPunct="1">
              <a:spcBef>
                <a:spcPts val="0"/>
              </a:spcBef>
              <a:spcAft>
                <a:spcPts val="0"/>
              </a:spcAft>
              <a:buSzPts val="2800"/>
              <a:buNone/>
              <a:defRPr>
                <a:solidFill>
                  <a:schemeClr val="tx2"/>
                </a:solidFill>
              </a:defRPr>
            </a:lvl9pPr>
          </a:lstStyle>
          <a:p>
            <a:r>
              <a:rPr lang="en-US" dirty="0">
                <a:latin typeface="Avenir"/>
                <a:ea typeface="Avenir"/>
                <a:cs typeface="Avenir"/>
                <a:sym typeface="Avenir"/>
              </a:rPr>
              <a:t>Which model has the higher evidence?</a:t>
            </a:r>
          </a:p>
        </p:txBody>
      </p:sp>
      <mc:AlternateContent xmlns:mc="http://schemas.openxmlformats.org/markup-compatibility/2006" xmlns:a14="http://schemas.microsoft.com/office/drawing/2010/main">
        <mc:Choice Requires="a14">
          <p:sp>
            <p:nvSpPr>
              <p:cNvPr id="7" name="Text Placeholder 3">
                <a:extLst>
                  <a:ext uri="{FF2B5EF4-FFF2-40B4-BE49-F238E27FC236}">
                    <a16:creationId xmlns:a16="http://schemas.microsoft.com/office/drawing/2014/main" id="{CD6354FB-C153-3CAE-BBFE-A439E1C9EB44}"/>
                  </a:ext>
                </a:extLst>
              </p:cNvPr>
              <p:cNvSpPr txBox="1">
                <a:spLocks/>
              </p:cNvSpPr>
              <p:nvPr/>
            </p:nvSpPr>
            <p:spPr>
              <a:xfrm>
                <a:off x="415500" y="1373347"/>
                <a:ext cx="9185700" cy="4555200"/>
              </a:xfrm>
              <a:prstGeom prst="rect">
                <a:avLst/>
              </a:prstGeom>
            </p:spPr>
            <p:txBody>
              <a:bodyPr spcFirstLastPara="1" vert="horz" wrap="square" lIns="91425" tIns="91425" rIns="91425" bIns="91425" rtlCol="0" anchor="t" anchorCtr="0">
                <a:normAutofit/>
              </a:bodyPr>
              <a:lstStyle>
                <a:lvl1pPr marL="609585" lvl="0" indent="-457189" algn="l" defTabSz="457200" rtl="0" eaLnBrk="1" latinLnBrk="0" hangingPunct="1">
                  <a:spcBef>
                    <a:spcPts val="0"/>
                  </a:spcBef>
                  <a:spcAft>
                    <a:spcPts val="0"/>
                  </a:spcAft>
                  <a:buClr>
                    <a:schemeClr val="accent1">
                      <a:lumMod val="75000"/>
                    </a:schemeClr>
                  </a:buClr>
                  <a:buSzPts val="1800"/>
                  <a:buFont typeface="Wingdings 3" charset="2"/>
                  <a:buChar char="●"/>
                  <a:defRPr sz="1800" kern="1200">
                    <a:solidFill>
                      <a:schemeClr val="tx1">
                        <a:lumMod val="75000"/>
                        <a:lumOff val="25000"/>
                      </a:schemeClr>
                    </a:solidFill>
                    <a:latin typeface="+mn-lt"/>
                    <a:ea typeface="+mn-ea"/>
                    <a:cs typeface="+mn-cs"/>
                  </a:defRPr>
                </a:lvl1pPr>
                <a:lvl2pPr marL="1219170" lvl="1" indent="-423323" algn="l" defTabSz="457200" rtl="0" eaLnBrk="1" latinLnBrk="0" hangingPunct="1">
                  <a:spcBef>
                    <a:spcPts val="0"/>
                  </a:spcBef>
                  <a:spcAft>
                    <a:spcPts val="0"/>
                  </a:spcAft>
                  <a:buClr>
                    <a:schemeClr val="accent1">
                      <a:lumMod val="75000"/>
                    </a:schemeClr>
                  </a:buClr>
                  <a:buSzPts val="1400"/>
                  <a:buFont typeface="Wingdings 3" charset="2"/>
                  <a:buChar char="○"/>
                  <a:defRPr sz="1600" kern="1200">
                    <a:solidFill>
                      <a:schemeClr val="tx1">
                        <a:lumMod val="75000"/>
                        <a:lumOff val="25000"/>
                      </a:schemeClr>
                    </a:solidFill>
                    <a:latin typeface="+mn-lt"/>
                    <a:ea typeface="+mn-ea"/>
                    <a:cs typeface="+mn-cs"/>
                  </a:defRPr>
                </a:lvl2pPr>
                <a:lvl3pPr marL="1828754" lvl="2" indent="-423323" algn="l" defTabSz="457200" rtl="0" eaLnBrk="1" latinLnBrk="0" hangingPunct="1">
                  <a:spcBef>
                    <a:spcPts val="0"/>
                  </a:spcBef>
                  <a:spcAft>
                    <a:spcPts val="0"/>
                  </a:spcAft>
                  <a:buClr>
                    <a:schemeClr val="accent1">
                      <a:lumMod val="75000"/>
                    </a:schemeClr>
                  </a:buClr>
                  <a:buSzPts val="1400"/>
                  <a:buFont typeface="Wingdings 3" charset="2"/>
                  <a:buChar char="■"/>
                  <a:defRPr sz="1400" kern="1200">
                    <a:solidFill>
                      <a:schemeClr val="tx1">
                        <a:lumMod val="75000"/>
                        <a:lumOff val="25000"/>
                      </a:schemeClr>
                    </a:solidFill>
                    <a:latin typeface="+mn-lt"/>
                    <a:ea typeface="+mn-ea"/>
                    <a:cs typeface="+mn-cs"/>
                  </a:defRPr>
                </a:lvl3pPr>
                <a:lvl4pPr marL="2438339" lvl="3"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4pPr>
                <a:lvl5pPr marL="3047924" lvl="4"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5pPr>
                <a:lvl6pPr marL="3657509" lvl="5"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6pPr>
                <a:lvl7pPr marL="4267093" lvl="6"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7pPr>
                <a:lvl8pPr marL="4876678" lvl="7"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8pPr>
                <a:lvl9pPr marL="5486263" lvl="8"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9pPr>
              </a:lstStyle>
              <a:p>
                <a:r>
                  <a:rPr lang="en-GB" dirty="0"/>
                  <a:t>Likelihood Ratio</a:t>
                </a:r>
              </a:p>
              <a:p>
                <a:pPr lvl="1"/>
                <a:r>
                  <a:rPr lang="en-GB" dirty="0"/>
                  <a:t>We can directly compare the maximised likelihood with the likelihood of the null hypothesis</a:t>
                </a:r>
              </a:p>
              <a:p>
                <a:pPr lvl="1"/>
                <a14:m>
                  <m:oMath xmlns:m="http://schemas.openxmlformats.org/officeDocument/2006/math">
                    <m:f>
                      <m:fPr>
                        <m:ctrlPr>
                          <a:rPr lang="en-US" sz="2800" b="0" i="1" smtClean="0">
                            <a:latin typeface="Cambria Math" panose="02040503050406030204" pitchFamily="18" charset="0"/>
                          </a:rPr>
                        </m:ctrlPr>
                      </m:fPr>
                      <m:num>
                        <m:r>
                          <a:rPr lang="en-US" sz="2800" i="1">
                            <a:latin typeface="Cambria Math" panose="02040503050406030204" pitchFamily="18" charset="0"/>
                          </a:rPr>
                          <m:t>𝐿</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smtClean="0">
                                <a:latin typeface="Cambria Math" panose="02040503050406030204" pitchFamily="18" charset="0"/>
                              </a:rPr>
                              <m:t>0</m:t>
                            </m:r>
                          </m:sub>
                        </m:sSub>
                        <m:r>
                          <a:rPr lang="en-US" sz="2800" i="1">
                            <a:latin typeface="Cambria Math" panose="02040503050406030204" pitchFamily="18" charset="0"/>
                          </a:rPr>
                          <m:t>|</m:t>
                        </m:r>
                        <m:r>
                          <a:rPr lang="en-US" sz="2800" i="1">
                            <a:latin typeface="Cambria Math" panose="02040503050406030204" pitchFamily="18" charset="0"/>
                          </a:rPr>
                          <m:t>𝑦</m:t>
                        </m:r>
                        <m:r>
                          <a:rPr lang="en-US" sz="2800" i="1">
                            <a:latin typeface="Cambria Math" panose="02040503050406030204" pitchFamily="18" charset="0"/>
                          </a:rPr>
                          <m:t>)</m:t>
                        </m:r>
                        <m:r>
                          <m:rPr>
                            <m:nor/>
                          </m:rPr>
                          <a:rPr lang="en-GB" sz="2800" dirty="0"/>
                          <m:t> </m:t>
                        </m:r>
                      </m:num>
                      <m:den>
                        <m:r>
                          <a:rPr lang="en-US" sz="2800" b="0" i="1" smtClean="0">
                            <a:latin typeface="Cambria Math" panose="02040503050406030204" pitchFamily="18" charset="0"/>
                          </a:rPr>
                          <m:t>𝐿</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den>
                    </m:f>
                  </m:oMath>
                </a14:m>
                <a:endParaRPr lang="en-GB" sz="2800" dirty="0"/>
              </a:p>
              <a:p>
                <a:pPr lvl="1"/>
                <a:r>
                  <a:rPr lang="en-GB" dirty="0"/>
                  <a:t>Can only compare models that are special cases of each other</a:t>
                </a:r>
              </a:p>
              <a:p>
                <a:pPr lvl="2"/>
                <a:r>
                  <a:rPr lang="en-GB" dirty="0"/>
                  <a:t>E.g. they share various parameters</a:t>
                </a:r>
              </a:p>
              <a:p>
                <a:pPr lvl="1"/>
                <a:endParaRPr lang="en-GB" dirty="0"/>
              </a:p>
              <a:p>
                <a:endParaRPr lang="en-GB" dirty="0"/>
              </a:p>
              <a:p>
                <a:r>
                  <a:rPr lang="en-GB" dirty="0"/>
                  <a:t>Bayes Factor</a:t>
                </a:r>
              </a:p>
              <a:p>
                <a:pPr lvl="1"/>
                <a:r>
                  <a:rPr lang="en-GB" dirty="0"/>
                  <a:t>Compares two models based on the marginalised likelihood function for each model</a:t>
                </a:r>
              </a:p>
              <a:p>
                <a:pPr lvl="1"/>
                <a:r>
                  <a:rPr lang="en-GB" dirty="0"/>
                  <a:t>Can indicate positive evidence for the null</a:t>
                </a:r>
              </a:p>
              <a:p>
                <a:pPr lvl="1"/>
                <a:endParaRPr lang="en-GB" b="1" dirty="0"/>
              </a:p>
              <a:p>
                <a:endParaRPr lang="en-GB" dirty="0"/>
              </a:p>
              <a:p>
                <a:endParaRPr lang="en-GB" dirty="0"/>
              </a:p>
            </p:txBody>
          </p:sp>
        </mc:Choice>
        <mc:Fallback xmlns="">
          <p:sp>
            <p:nvSpPr>
              <p:cNvPr id="7" name="Text Placeholder 3">
                <a:extLst>
                  <a:ext uri="{FF2B5EF4-FFF2-40B4-BE49-F238E27FC236}">
                    <a16:creationId xmlns:a16="http://schemas.microsoft.com/office/drawing/2014/main" id="{CD6354FB-C153-3CAE-BBFE-A439E1C9EB44}"/>
                  </a:ext>
                </a:extLst>
              </p:cNvPr>
              <p:cNvSpPr txBox="1">
                <a:spLocks noRot="1" noChangeAspect="1" noMove="1" noResize="1" noEditPoints="1" noAdjustHandles="1" noChangeArrowheads="1" noChangeShapeType="1" noTextEdit="1"/>
              </p:cNvSpPr>
              <p:nvPr/>
            </p:nvSpPr>
            <p:spPr>
              <a:xfrm>
                <a:off x="415500" y="1373347"/>
                <a:ext cx="9185700" cy="4555200"/>
              </a:xfrm>
              <a:prstGeom prst="rect">
                <a:avLst/>
              </a:prstGeom>
              <a:blipFill>
                <a:blip r:embed="rId3"/>
                <a:stretch>
                  <a:fillRect/>
                </a:stretch>
              </a:blipFill>
            </p:spPr>
            <p:txBody>
              <a:bodyPr/>
              <a:lstStyle/>
              <a:p>
                <a:r>
                  <a:rPr lang="en-GB">
                    <a:noFill/>
                  </a:rPr>
                  <a:t> </a:t>
                </a:r>
              </a:p>
            </p:txBody>
          </p:sp>
        </mc:Fallback>
      </mc:AlternateContent>
      <p:pic>
        <p:nvPicPr>
          <p:cNvPr id="9" name="Google Shape;231;p37">
            <a:extLst>
              <a:ext uri="{FF2B5EF4-FFF2-40B4-BE49-F238E27FC236}">
                <a16:creationId xmlns:a16="http://schemas.microsoft.com/office/drawing/2014/main" id="{418D5ED1-AA14-B7E8-BB7F-562BE66935FF}"/>
              </a:ext>
            </a:extLst>
          </p:cNvPr>
          <p:cNvPicPr preferRelativeResize="0"/>
          <p:nvPr/>
        </p:nvPicPr>
        <p:blipFill>
          <a:blip r:embed="rId4">
            <a:alphaModFix/>
          </a:blip>
          <a:stretch>
            <a:fillRect/>
          </a:stretch>
        </p:blipFill>
        <p:spPr>
          <a:xfrm>
            <a:off x="8567059" y="4517572"/>
            <a:ext cx="3614057" cy="2136294"/>
          </a:xfrm>
          <a:prstGeom prst="rect">
            <a:avLst/>
          </a:prstGeom>
          <a:noFill/>
          <a:ln>
            <a:noFill/>
          </a:ln>
        </p:spPr>
      </p:pic>
      <p:pic>
        <p:nvPicPr>
          <p:cNvPr id="3" name="Picture 2">
            <a:extLst>
              <a:ext uri="{FF2B5EF4-FFF2-40B4-BE49-F238E27FC236}">
                <a16:creationId xmlns:a16="http://schemas.microsoft.com/office/drawing/2014/main" id="{A16C16ED-029D-4494-E6C9-849DEC17F28B}"/>
              </a:ext>
            </a:extLst>
          </p:cNvPr>
          <p:cNvPicPr>
            <a:picLocks noChangeAspect="1"/>
          </p:cNvPicPr>
          <p:nvPr/>
        </p:nvPicPr>
        <p:blipFill>
          <a:blip r:embed="rId5"/>
          <a:stretch>
            <a:fillRect/>
          </a:stretch>
        </p:blipFill>
        <p:spPr>
          <a:xfrm>
            <a:off x="2315497" y="4860697"/>
            <a:ext cx="5855504" cy="18787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fr">
                <a:latin typeface="Avenir"/>
                <a:ea typeface="Avenir"/>
                <a:cs typeface="Avenir"/>
                <a:sym typeface="Avenir"/>
              </a:rPr>
              <a:t>What is a model?</a:t>
            </a:r>
            <a:endParaRPr>
              <a:latin typeface="Avenir"/>
              <a:ea typeface="Avenir"/>
              <a:cs typeface="Avenir"/>
              <a:sym typeface="Avenir"/>
            </a:endParaRPr>
          </a:p>
        </p:txBody>
      </p:sp>
      <p:sp>
        <p:nvSpPr>
          <p:cNvPr id="72" name="Google Shape;72;p16"/>
          <p:cNvSpPr txBox="1">
            <a:spLocks noGrp="1"/>
          </p:cNvSpPr>
          <p:nvPr>
            <p:ph type="body" idx="1"/>
          </p:nvPr>
        </p:nvSpPr>
        <p:spPr>
          <a:xfrm>
            <a:off x="415600" y="1634065"/>
            <a:ext cx="11360800" cy="4555200"/>
          </a:xfrm>
          <a:prstGeom prst="rect">
            <a:avLst/>
          </a:prstGeom>
        </p:spPr>
        <p:txBody>
          <a:bodyPr spcFirstLastPara="1" vert="horz" wrap="square" lIns="121900" tIns="121900" rIns="121900" bIns="121900" rtlCol="0" anchor="t" anchorCtr="0">
            <a:noAutofit/>
          </a:bodyPr>
          <a:lstStyle/>
          <a:p>
            <a:pPr marL="126997" indent="0">
              <a:lnSpc>
                <a:spcPct val="150000"/>
              </a:lnSpc>
              <a:buSzPts val="2100"/>
              <a:buNone/>
            </a:pPr>
            <a:r>
              <a:rPr lang="fr" dirty="0">
                <a:latin typeface="Avenir"/>
                <a:ea typeface="Avenir"/>
                <a:cs typeface="Avenir"/>
                <a:sym typeface="Avenir"/>
              </a:rPr>
              <a:t>A simplification of reality </a:t>
            </a:r>
            <a:endParaRPr dirty="0">
              <a:latin typeface="Avenir"/>
              <a:ea typeface="Avenir"/>
              <a:cs typeface="Avenir"/>
              <a:sym typeface="Avenir"/>
            </a:endParaRPr>
          </a:p>
          <a:p>
            <a:pPr marL="126997" indent="0">
              <a:lnSpc>
                <a:spcPct val="150000"/>
              </a:lnSpc>
              <a:spcBef>
                <a:spcPts val="1600"/>
              </a:spcBef>
              <a:buSzPts val="2100"/>
              <a:buNone/>
            </a:pPr>
            <a:r>
              <a:rPr lang="fr" b="1" dirty="0">
                <a:latin typeface="Avenir"/>
                <a:ea typeface="Avenir"/>
                <a:cs typeface="Avenir"/>
                <a:sym typeface="Avenir"/>
              </a:rPr>
              <a:t>Relationship </a:t>
            </a:r>
            <a:r>
              <a:rPr lang="fr" dirty="0">
                <a:latin typeface="Avenir"/>
                <a:ea typeface="Avenir"/>
                <a:cs typeface="Avenir"/>
                <a:sym typeface="Avenir"/>
              </a:rPr>
              <a:t>between variables (how x </a:t>
            </a:r>
            <a:r>
              <a:rPr lang="fr" dirty="0" err="1">
                <a:latin typeface="Avenir"/>
                <a:ea typeface="Avenir"/>
                <a:cs typeface="Avenir"/>
                <a:sym typeface="Avenir"/>
              </a:rPr>
              <a:t>predicts</a:t>
            </a:r>
            <a:r>
              <a:rPr lang="fr" dirty="0">
                <a:latin typeface="Avenir"/>
                <a:ea typeface="Avenir"/>
                <a:cs typeface="Avenir"/>
                <a:sym typeface="Avenir"/>
              </a:rPr>
              <a:t> y)</a:t>
            </a:r>
          </a:p>
          <a:p>
            <a:pPr marL="126997" indent="0">
              <a:lnSpc>
                <a:spcPct val="150000"/>
              </a:lnSpc>
              <a:spcBef>
                <a:spcPts val="1600"/>
              </a:spcBef>
              <a:buSzPts val="2100"/>
              <a:buNone/>
            </a:pPr>
            <a:endParaRPr dirty="0">
              <a:latin typeface="Avenir"/>
              <a:ea typeface="Avenir"/>
              <a:cs typeface="Avenir"/>
              <a:sym typeface="Avenir"/>
            </a:endParaRPr>
          </a:p>
          <a:p>
            <a:pPr marL="126997" indent="0">
              <a:lnSpc>
                <a:spcPct val="150000"/>
              </a:lnSpc>
              <a:buSzPts val="2100"/>
              <a:buNone/>
            </a:pPr>
            <a:r>
              <a:rPr lang="fr" b="1" dirty="0">
                <a:latin typeface="Avenir"/>
                <a:ea typeface="Avenir"/>
                <a:cs typeface="Avenir"/>
                <a:sym typeface="Avenir"/>
              </a:rPr>
              <a:t>Equation</a:t>
            </a:r>
            <a:r>
              <a:rPr lang="fr" dirty="0">
                <a:latin typeface="Avenir"/>
                <a:ea typeface="Avenir"/>
                <a:cs typeface="Avenir"/>
                <a:sym typeface="Avenir"/>
              </a:rPr>
              <a:t> could tell us about data we haven’t </a:t>
            </a:r>
            <a:r>
              <a:rPr lang="fr" dirty="0" err="1">
                <a:latin typeface="Avenir"/>
                <a:ea typeface="Avenir"/>
                <a:cs typeface="Avenir"/>
                <a:sym typeface="Avenir"/>
              </a:rPr>
              <a:t>acquired</a:t>
            </a:r>
            <a:r>
              <a:rPr lang="fr" dirty="0">
                <a:latin typeface="Avenir"/>
                <a:ea typeface="Avenir"/>
                <a:cs typeface="Avenir"/>
                <a:sym typeface="Avenir"/>
              </a:rPr>
              <a:t> </a:t>
            </a:r>
            <a:r>
              <a:rPr lang="fr" dirty="0" err="1">
                <a:latin typeface="Avenir"/>
                <a:ea typeface="Avenir"/>
                <a:cs typeface="Avenir"/>
                <a:sym typeface="Avenir"/>
              </a:rPr>
              <a:t>yet</a:t>
            </a:r>
            <a:endParaRPr lang="fr" dirty="0">
              <a:latin typeface="Avenir"/>
              <a:ea typeface="Avenir"/>
              <a:cs typeface="Avenir"/>
              <a:sym typeface="Avenir"/>
            </a:endParaRPr>
          </a:p>
          <a:p>
            <a:pPr marL="126997" indent="0">
              <a:lnSpc>
                <a:spcPct val="150000"/>
              </a:lnSpc>
              <a:buSzPts val="2100"/>
              <a:buNone/>
            </a:pPr>
            <a:endParaRPr dirty="0">
              <a:latin typeface="Avenir"/>
              <a:ea typeface="Avenir"/>
              <a:cs typeface="Avenir"/>
              <a:sym typeface="Avenir"/>
            </a:endParaRPr>
          </a:p>
          <a:p>
            <a:pPr marL="126997" indent="0">
              <a:lnSpc>
                <a:spcPct val="150000"/>
              </a:lnSpc>
              <a:buSzPts val="2100"/>
              <a:buNone/>
            </a:pPr>
            <a:r>
              <a:rPr lang="fr" dirty="0">
                <a:latin typeface="Avenir"/>
                <a:ea typeface="Avenir"/>
                <a:cs typeface="Avenir"/>
                <a:sym typeface="Avenir"/>
              </a:rPr>
              <a:t>An </a:t>
            </a:r>
            <a:r>
              <a:rPr lang="fr" b="1" dirty="0">
                <a:latin typeface="Avenir"/>
                <a:ea typeface="Avenir"/>
                <a:cs typeface="Avenir"/>
                <a:sym typeface="Avenir"/>
              </a:rPr>
              <a:t>approximation</a:t>
            </a:r>
            <a:r>
              <a:rPr lang="fr" dirty="0">
                <a:latin typeface="Avenir"/>
                <a:ea typeface="Avenir"/>
                <a:cs typeface="Avenir"/>
                <a:sym typeface="Avenir"/>
              </a:rPr>
              <a:t> of the real data/</a:t>
            </a:r>
            <a:r>
              <a:rPr lang="en-GB" dirty="0">
                <a:latin typeface="Avenir"/>
                <a:ea typeface="Avenir"/>
                <a:cs typeface="Avenir"/>
                <a:sym typeface="Avenir"/>
              </a:rPr>
              <a:t>complex</a:t>
            </a:r>
            <a:r>
              <a:rPr lang="fr" dirty="0">
                <a:latin typeface="Avenir"/>
                <a:ea typeface="Avenir"/>
                <a:cs typeface="Avenir"/>
                <a:sym typeface="Avenir"/>
              </a:rPr>
              <a:t> </a:t>
            </a:r>
            <a:r>
              <a:rPr lang="fr" dirty="0" err="1">
                <a:latin typeface="Avenir"/>
                <a:ea typeface="Avenir"/>
                <a:cs typeface="Avenir"/>
                <a:sym typeface="Avenir"/>
              </a:rPr>
              <a:t>processes</a:t>
            </a:r>
            <a:endParaRPr lang="fr" dirty="0">
              <a:latin typeface="Avenir"/>
              <a:ea typeface="Avenir"/>
              <a:cs typeface="Avenir"/>
              <a:sym typeface="Avenir"/>
            </a:endParaRPr>
          </a:p>
          <a:p>
            <a:pPr marL="126997" indent="0">
              <a:lnSpc>
                <a:spcPct val="150000"/>
              </a:lnSpc>
              <a:buSzPts val="2100"/>
              <a:buNone/>
            </a:pPr>
            <a:r>
              <a:rPr lang="en-US" dirty="0">
                <a:latin typeface="Avenir"/>
                <a:ea typeface="Avenir"/>
                <a:cs typeface="Avenir"/>
                <a:sym typeface="Avenir"/>
              </a:rPr>
              <a:t>	- Describes patterns in data in reduced dimensions</a:t>
            </a:r>
          </a:p>
          <a:p>
            <a:pPr marL="126997" indent="0">
              <a:lnSpc>
                <a:spcPct val="150000"/>
              </a:lnSpc>
              <a:buSzPts val="2100"/>
              <a:buNone/>
            </a:pPr>
            <a:endParaRPr dirty="0">
              <a:latin typeface="Avenir"/>
              <a:ea typeface="Avenir"/>
              <a:cs typeface="Avenir"/>
              <a:sym typeface="Avenir"/>
            </a:endParaRPr>
          </a:p>
        </p:txBody>
      </p:sp>
      <p:pic>
        <p:nvPicPr>
          <p:cNvPr id="1028" name="Picture 4" descr="Regression analysis - Wikipedia">
            <a:extLst>
              <a:ext uri="{FF2B5EF4-FFF2-40B4-BE49-F238E27FC236}">
                <a16:creationId xmlns:a16="http://schemas.microsoft.com/office/drawing/2014/main" id="{3C836EA1-AD16-12D5-A035-360772269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517" y="1768475"/>
            <a:ext cx="4040883" cy="3321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372BF3-7F40-6817-335E-CBD52D4E0F00}"/>
              </a:ext>
            </a:extLst>
          </p:cNvPr>
          <p:cNvSpPr txBox="1"/>
          <p:nvPr/>
        </p:nvSpPr>
        <p:spPr>
          <a:xfrm>
            <a:off x="8458551" y="5089525"/>
            <a:ext cx="2945037" cy="369332"/>
          </a:xfrm>
          <a:prstGeom prst="rect">
            <a:avLst/>
          </a:prstGeom>
          <a:noFill/>
        </p:spPr>
        <p:txBody>
          <a:bodyPr wrap="none" rtlCol="0">
            <a:spAutoFit/>
          </a:bodyPr>
          <a:lstStyle/>
          <a:p>
            <a:r>
              <a:rPr lang="en-GB" dirty="0"/>
              <a:t>Hours Spent Studying Stats</a:t>
            </a:r>
          </a:p>
        </p:txBody>
      </p:sp>
      <p:sp>
        <p:nvSpPr>
          <p:cNvPr id="3" name="TextBox 2">
            <a:extLst>
              <a:ext uri="{FF2B5EF4-FFF2-40B4-BE49-F238E27FC236}">
                <a16:creationId xmlns:a16="http://schemas.microsoft.com/office/drawing/2014/main" id="{37D1AFBE-E38A-4FD3-3867-274195FD07D8}"/>
              </a:ext>
            </a:extLst>
          </p:cNvPr>
          <p:cNvSpPr txBox="1"/>
          <p:nvPr/>
        </p:nvSpPr>
        <p:spPr>
          <a:xfrm rot="16200000">
            <a:off x="6281112" y="3244334"/>
            <a:ext cx="2539478" cy="369332"/>
          </a:xfrm>
          <a:prstGeom prst="rect">
            <a:avLst/>
          </a:prstGeom>
          <a:noFill/>
        </p:spPr>
        <p:txBody>
          <a:bodyPr wrap="none" rtlCol="0">
            <a:spAutoFit/>
          </a:bodyPr>
          <a:lstStyle/>
          <a:p>
            <a:r>
              <a:rPr lang="en-GB" dirty="0"/>
              <a:t>Intensity of Headaches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dirty="0">
                <a:latin typeface="Lora"/>
                <a:ea typeface="Lora"/>
                <a:cs typeface="Lora"/>
                <a:sym typeface="Lora"/>
              </a:rPr>
              <a:t>Why is it useful?</a:t>
            </a:r>
            <a:endParaRPr dirty="0">
              <a:latin typeface="Lora"/>
              <a:ea typeface="Lora"/>
              <a:cs typeface="Lora"/>
              <a:sym typeface="Lora"/>
            </a:endParaRPr>
          </a:p>
        </p:txBody>
      </p:sp>
      <p:sp>
        <p:nvSpPr>
          <p:cNvPr id="83" name="Google Shape;83;p17"/>
          <p:cNvSpPr txBox="1"/>
          <p:nvPr/>
        </p:nvSpPr>
        <p:spPr>
          <a:xfrm>
            <a:off x="339400" y="5511140"/>
            <a:ext cx="9714000" cy="883278"/>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3600" dirty="0">
                <a:solidFill>
                  <a:srgbClr val="FF0000"/>
                </a:solidFill>
                <a:latin typeface="Lora"/>
                <a:ea typeface="Lora"/>
                <a:cs typeface="Lora"/>
                <a:sym typeface="Lora"/>
              </a:rPr>
              <a:t>“All models are wrong, but some are useful”</a:t>
            </a:r>
            <a:endParaRPr sz="4933" dirty="0">
              <a:solidFill>
                <a:srgbClr val="FF0000"/>
              </a:solidFill>
              <a:latin typeface="Lora"/>
              <a:ea typeface="Lora"/>
              <a:cs typeface="Lora"/>
              <a:sym typeface="Lora"/>
            </a:endParaRPr>
          </a:p>
        </p:txBody>
      </p:sp>
      <p:sp>
        <p:nvSpPr>
          <p:cNvPr id="3" name="Text Placeholder 2">
            <a:extLst>
              <a:ext uri="{FF2B5EF4-FFF2-40B4-BE49-F238E27FC236}">
                <a16:creationId xmlns:a16="http://schemas.microsoft.com/office/drawing/2014/main" id="{210DEA71-9941-885A-318F-31486A7F534E}"/>
              </a:ext>
            </a:extLst>
          </p:cNvPr>
          <p:cNvSpPr>
            <a:spLocks noGrp="1"/>
          </p:cNvSpPr>
          <p:nvPr>
            <p:ph type="body" idx="1"/>
          </p:nvPr>
        </p:nvSpPr>
        <p:spPr>
          <a:xfrm>
            <a:off x="1138528" y="2486363"/>
            <a:ext cx="9914943" cy="1691033"/>
          </a:xfrm>
        </p:spPr>
        <p:txBody>
          <a:bodyPr/>
          <a:lstStyle/>
          <a:p>
            <a:r>
              <a:rPr lang="en-GB" dirty="0"/>
              <a:t>Identifies and disentangles influences</a:t>
            </a:r>
          </a:p>
          <a:p>
            <a:endParaRPr lang="en-GB" dirty="0"/>
          </a:p>
          <a:p>
            <a:r>
              <a:rPr lang="en-GB" dirty="0"/>
              <a:t>Generates hypotheses</a:t>
            </a:r>
          </a:p>
          <a:p>
            <a:endParaRPr lang="en-GB" dirty="0"/>
          </a:p>
        </p:txBody>
      </p:sp>
      <p:pic>
        <p:nvPicPr>
          <p:cNvPr id="4" name="Picture 3" descr="Diagram&#10;&#10;Description automatically generated">
            <a:extLst>
              <a:ext uri="{FF2B5EF4-FFF2-40B4-BE49-F238E27FC236}">
                <a16:creationId xmlns:a16="http://schemas.microsoft.com/office/drawing/2014/main" id="{20507CF2-ED07-CE00-E2D9-25F975EA3AED}"/>
              </a:ext>
            </a:extLst>
          </p:cNvPr>
          <p:cNvPicPr>
            <a:picLocks noChangeAspect="1"/>
          </p:cNvPicPr>
          <p:nvPr/>
        </p:nvPicPr>
        <p:blipFill>
          <a:blip r:embed="rId3"/>
          <a:stretch>
            <a:fillRect/>
          </a:stretch>
        </p:blipFill>
        <p:spPr>
          <a:xfrm>
            <a:off x="6630205" y="1559139"/>
            <a:ext cx="3016121" cy="3545482"/>
          </a:xfrm>
          <a:prstGeom prst="rect">
            <a:avLst/>
          </a:prstGeom>
        </p:spPr>
      </p:pic>
      <p:sp>
        <p:nvSpPr>
          <p:cNvPr id="5" name="Rectangle 4">
            <a:extLst>
              <a:ext uri="{FF2B5EF4-FFF2-40B4-BE49-F238E27FC236}">
                <a16:creationId xmlns:a16="http://schemas.microsoft.com/office/drawing/2014/main" id="{CFE7FA01-A08A-CE49-5600-FAD13EE03843}"/>
              </a:ext>
            </a:extLst>
          </p:cNvPr>
          <p:cNvSpPr/>
          <p:nvPr/>
        </p:nvSpPr>
        <p:spPr>
          <a:xfrm>
            <a:off x="6920211" y="1559139"/>
            <a:ext cx="286936" cy="302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8884-96F1-2FC5-2B7D-B980676240D4}"/>
              </a:ext>
            </a:extLst>
          </p:cNvPr>
          <p:cNvSpPr>
            <a:spLocks noGrp="1"/>
          </p:cNvSpPr>
          <p:nvPr>
            <p:ph type="title"/>
          </p:nvPr>
        </p:nvSpPr>
        <p:spPr/>
        <p:txBody>
          <a:bodyPr/>
          <a:lstStyle/>
          <a:p>
            <a:r>
              <a:rPr lang="en-GB" dirty="0"/>
              <a:t>Example of psychological models</a:t>
            </a:r>
          </a:p>
        </p:txBody>
      </p:sp>
      <p:pic>
        <p:nvPicPr>
          <p:cNvPr id="3074" name="Picture 2" descr="The Multi-Armed Bandit Problem and Its Solutions | Lil'Log">
            <a:extLst>
              <a:ext uri="{FF2B5EF4-FFF2-40B4-BE49-F238E27FC236}">
                <a16:creationId xmlns:a16="http://schemas.microsoft.com/office/drawing/2014/main" id="{633A3F4A-2CC6-D19D-83CD-C6BF5B327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930"/>
          <a:stretch/>
        </p:blipFill>
        <p:spPr bwMode="auto">
          <a:xfrm>
            <a:off x="4026229" y="1484562"/>
            <a:ext cx="2743200" cy="25572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2845B354-925D-E311-6C6B-363EEE769903}"/>
                  </a:ext>
                </a:extLst>
              </p:cNvPr>
              <p:cNvSpPr>
                <a:spLocks noGrp="1"/>
              </p:cNvSpPr>
              <p:nvPr>
                <p:ph type="body" idx="1"/>
              </p:nvPr>
            </p:nvSpPr>
            <p:spPr>
              <a:xfrm>
                <a:off x="143457" y="4094800"/>
                <a:ext cx="5146999" cy="2479259"/>
              </a:xfrm>
            </p:spPr>
            <p:txBody>
              <a:bodyPr>
                <a:normAutofit/>
              </a:bodyPr>
              <a:lstStyle/>
              <a:p>
                <a:r>
                  <a:rPr lang="en-GB" b="1" dirty="0"/>
                  <a:t>Model One – Random Responding</a:t>
                </a:r>
              </a:p>
              <a:p>
                <a:pPr lvl="1"/>
                <a:r>
                  <a:rPr lang="en-GB" i="1" dirty="0"/>
                  <a:t>Subject decides randomly, with a slight bias towards one machine</a:t>
                </a:r>
              </a:p>
              <a:p>
                <a:pPr lvl="1"/>
                <a:endParaRPr lang="en-GB" i="1" dirty="0"/>
              </a:p>
              <a:p>
                <a:pPr lvl="1"/>
                <a14:m>
                  <m:oMath xmlns:m="http://schemas.openxmlformats.org/officeDocument/2006/math">
                    <m:sSubSup>
                      <m:sSubSupPr>
                        <m:ctrlPr>
                          <a:rPr lang="en-GB"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𝑡</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𝑎𝑛𝑑</m:t>
                    </m:r>
                    <m:sSubSup>
                      <m:sSubSupPr>
                        <m:ctrlPr>
                          <a:rPr lang="en-GB" i="1">
                            <a:latin typeface="Cambria Math" panose="02040503050406030204" pitchFamily="18" charset="0"/>
                          </a:rPr>
                        </m:ctrlPr>
                      </m:sSubSupPr>
                      <m:e>
                        <m:r>
                          <a:rPr lang="en-US" b="0" i="1" smtClean="0">
                            <a:latin typeface="Cambria Math" panose="02040503050406030204" pitchFamily="18" charset="0"/>
                          </a:rPr>
                          <m:t> </m:t>
                        </m:r>
                        <m:r>
                          <a:rPr lang="en-US" i="1">
                            <a:latin typeface="Cambria Math" panose="02040503050406030204" pitchFamily="18" charset="0"/>
                          </a:rPr>
                          <m:t>𝑝</m:t>
                        </m:r>
                      </m:e>
                      <m:sub>
                        <m:r>
                          <a:rPr lang="en-US" i="1">
                            <a:latin typeface="Cambria Math" panose="02040503050406030204" pitchFamily="18" charset="0"/>
                          </a:rPr>
                          <m:t>𝑡</m:t>
                        </m:r>
                      </m:sub>
                      <m:sup>
                        <m:r>
                          <a:rPr lang="en-US" b="0" i="1" smtClean="0">
                            <a:latin typeface="Cambria Math" panose="02040503050406030204" pitchFamily="18" charset="0"/>
                          </a:rPr>
                          <m:t>2</m:t>
                        </m:r>
                      </m:sup>
                    </m:sSubSup>
                    <m:r>
                      <a:rPr lang="en-US" b="0" i="1" smtClean="0">
                        <a:latin typeface="Cambria Math" panose="02040503050406030204" pitchFamily="18" charset="0"/>
                      </a:rPr>
                      <m:t>=1 −</m:t>
                    </m:r>
                    <m:r>
                      <a:rPr lang="en-US" b="0" i="1" smtClean="0">
                        <a:latin typeface="Cambria Math" panose="02040503050406030204" pitchFamily="18" charset="0"/>
                      </a:rPr>
                      <m:t>𝑏</m:t>
                    </m:r>
                  </m:oMath>
                </a14:m>
                <a:endParaRPr lang="en-GB" i="1" dirty="0"/>
              </a:p>
              <a:p>
                <a:pPr lvl="1"/>
                <a:endParaRPr lang="en-GB" i="1" dirty="0"/>
              </a:p>
              <a:p>
                <a:pPr lvl="1"/>
                <a:r>
                  <a:rPr lang="en-GB" dirty="0"/>
                  <a:t>Random Responding model has just one free parameter </a:t>
                </a:r>
              </a:p>
              <a:p>
                <a:pPr lvl="2"/>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GB" dirty="0"/>
              </a:p>
            </p:txBody>
          </p:sp>
        </mc:Choice>
        <mc:Fallback xmlns="">
          <p:sp>
            <p:nvSpPr>
              <p:cNvPr id="4" name="Text Placeholder 2">
                <a:extLst>
                  <a:ext uri="{FF2B5EF4-FFF2-40B4-BE49-F238E27FC236}">
                    <a16:creationId xmlns:a16="http://schemas.microsoft.com/office/drawing/2014/main" id="{2845B354-925D-E311-6C6B-363EEE769903}"/>
                  </a:ext>
                </a:extLst>
              </p:cNvPr>
              <p:cNvSpPr>
                <a:spLocks noGrp="1" noRot="1" noChangeAspect="1" noMove="1" noResize="1" noEditPoints="1" noAdjustHandles="1" noChangeArrowheads="1" noChangeShapeType="1" noTextEdit="1"/>
              </p:cNvSpPr>
              <p:nvPr>
                <p:ph type="body" idx="1"/>
              </p:nvPr>
            </p:nvSpPr>
            <p:spPr>
              <a:xfrm>
                <a:off x="143457" y="4094800"/>
                <a:ext cx="5146999" cy="2479259"/>
              </a:xfrm>
              <a:blipFill>
                <a:blip r:embed="rId4"/>
                <a:stretch>
                  <a:fillRect/>
                </a:stretch>
              </a:blipFill>
            </p:spPr>
            <p:txBody>
              <a:bodyPr/>
              <a:lstStyle/>
              <a:p>
                <a:r>
                  <a:rPr lang="en-GB">
                    <a:noFill/>
                  </a:rPr>
                  <a:t> </a:t>
                </a:r>
              </a:p>
            </p:txBody>
          </p:sp>
        </mc:Fallback>
      </mc:AlternateContent>
      <p:pic>
        <p:nvPicPr>
          <p:cNvPr id="3076" name="Picture 4" descr="The Multi-Armed Bandit Problem and Its Solutions | Lil'Log">
            <a:extLst>
              <a:ext uri="{FF2B5EF4-FFF2-40B4-BE49-F238E27FC236}">
                <a16:creationId xmlns:a16="http://schemas.microsoft.com/office/drawing/2014/main" id="{D66AD187-7A62-049A-F5FF-D2F10857D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339"/>
          <a:stretch/>
        </p:blipFill>
        <p:spPr bwMode="auto">
          <a:xfrm>
            <a:off x="6862838" y="1484562"/>
            <a:ext cx="1216779" cy="25572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22100CD0-5C4E-CFA9-C925-FF088179A980}"/>
                  </a:ext>
                </a:extLst>
              </p:cNvPr>
              <p:cNvSpPr txBox="1">
                <a:spLocks/>
              </p:cNvSpPr>
              <p:nvPr/>
            </p:nvSpPr>
            <p:spPr>
              <a:xfrm>
                <a:off x="5597200" y="4094800"/>
                <a:ext cx="5146999" cy="2479259"/>
              </a:xfrm>
              <a:prstGeom prst="rect">
                <a:avLst/>
              </a:prstGeom>
            </p:spPr>
            <p:txBody>
              <a:bodyPr spcFirstLastPara="1" vert="horz" wrap="square" lIns="91425" tIns="91425" rIns="91425" bIns="91425" rtlCol="0" anchor="t" anchorCtr="0">
                <a:normAutofit/>
              </a:bodyPr>
              <a:lstStyle>
                <a:lvl1pPr marL="609585" lvl="0" indent="-457189" algn="l" defTabSz="457200" rtl="0" eaLnBrk="1" latinLnBrk="0" hangingPunct="1">
                  <a:spcBef>
                    <a:spcPts val="0"/>
                  </a:spcBef>
                  <a:spcAft>
                    <a:spcPts val="0"/>
                  </a:spcAft>
                  <a:buClr>
                    <a:schemeClr val="accent1">
                      <a:lumMod val="75000"/>
                    </a:schemeClr>
                  </a:buClr>
                  <a:buSzPts val="1800"/>
                  <a:buFont typeface="Wingdings 3" charset="2"/>
                  <a:buChar char="●"/>
                  <a:defRPr sz="1800" kern="1200">
                    <a:solidFill>
                      <a:schemeClr val="tx1">
                        <a:lumMod val="75000"/>
                        <a:lumOff val="25000"/>
                      </a:schemeClr>
                    </a:solidFill>
                    <a:latin typeface="+mn-lt"/>
                    <a:ea typeface="+mn-ea"/>
                    <a:cs typeface="+mn-cs"/>
                  </a:defRPr>
                </a:lvl1pPr>
                <a:lvl2pPr marL="1219170" lvl="1" indent="-423323" algn="l" defTabSz="457200" rtl="0" eaLnBrk="1" latinLnBrk="0" hangingPunct="1">
                  <a:spcBef>
                    <a:spcPts val="0"/>
                  </a:spcBef>
                  <a:spcAft>
                    <a:spcPts val="0"/>
                  </a:spcAft>
                  <a:buClr>
                    <a:schemeClr val="accent1">
                      <a:lumMod val="75000"/>
                    </a:schemeClr>
                  </a:buClr>
                  <a:buSzPts val="1400"/>
                  <a:buFont typeface="Wingdings 3" charset="2"/>
                  <a:buChar char="○"/>
                  <a:defRPr sz="1600" kern="1200">
                    <a:solidFill>
                      <a:schemeClr val="tx1">
                        <a:lumMod val="75000"/>
                        <a:lumOff val="25000"/>
                      </a:schemeClr>
                    </a:solidFill>
                    <a:latin typeface="+mn-lt"/>
                    <a:ea typeface="+mn-ea"/>
                    <a:cs typeface="+mn-cs"/>
                  </a:defRPr>
                </a:lvl2pPr>
                <a:lvl3pPr marL="1828754" lvl="2" indent="-423323" algn="l" defTabSz="457200" rtl="0" eaLnBrk="1" latinLnBrk="0" hangingPunct="1">
                  <a:spcBef>
                    <a:spcPts val="0"/>
                  </a:spcBef>
                  <a:spcAft>
                    <a:spcPts val="0"/>
                  </a:spcAft>
                  <a:buClr>
                    <a:schemeClr val="accent1">
                      <a:lumMod val="75000"/>
                    </a:schemeClr>
                  </a:buClr>
                  <a:buSzPts val="1400"/>
                  <a:buFont typeface="Wingdings 3" charset="2"/>
                  <a:buChar char="■"/>
                  <a:defRPr sz="1400" kern="1200">
                    <a:solidFill>
                      <a:schemeClr val="tx1">
                        <a:lumMod val="75000"/>
                        <a:lumOff val="25000"/>
                      </a:schemeClr>
                    </a:solidFill>
                    <a:latin typeface="+mn-lt"/>
                    <a:ea typeface="+mn-ea"/>
                    <a:cs typeface="+mn-cs"/>
                  </a:defRPr>
                </a:lvl3pPr>
                <a:lvl4pPr marL="2438339" lvl="3"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4pPr>
                <a:lvl5pPr marL="3047924" lvl="4"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5pPr>
                <a:lvl6pPr marL="3657509" lvl="5"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6pPr>
                <a:lvl7pPr marL="4267093" lvl="6"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7pPr>
                <a:lvl8pPr marL="4876678" lvl="7"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8pPr>
                <a:lvl9pPr marL="5486263" lvl="8"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9pPr>
              </a:lstStyle>
              <a:p>
                <a:r>
                  <a:rPr lang="en-GB" b="1" dirty="0"/>
                  <a:t>Model Two – Noisy Win-Stay-Lose-Shift</a:t>
                </a:r>
              </a:p>
              <a:p>
                <a:pPr lvl="1"/>
                <a:r>
                  <a:rPr lang="en-GB" i="1" dirty="0"/>
                  <a:t>Repeat rewarded action, switch away from unrewarded actions (with noise)</a:t>
                </a:r>
              </a:p>
              <a:p>
                <a:pPr lvl="1"/>
                <a:endParaRPr lang="en-GB" i="1" dirty="0"/>
              </a:p>
              <a:p>
                <a:pPr lvl="1"/>
                <a:endParaRPr lang="en-GB" i="1" dirty="0"/>
              </a:p>
              <a:p>
                <a:pPr lvl="1"/>
                <a:endParaRPr lang="en-GB" i="1" dirty="0"/>
              </a:p>
              <a:p>
                <a:pPr lvl="1"/>
                <a:endParaRPr lang="en-GB" i="1" dirty="0"/>
              </a:p>
              <a:p>
                <a:pPr lvl="1"/>
                <a:r>
                  <a:rPr lang="en-GB" dirty="0"/>
                  <a:t>Model 2 also has one free parameter </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rPr>
                      <m:t> </m:t>
                    </m:r>
                  </m:oMath>
                </a14:m>
                <a:endParaRPr lang="en-GB" dirty="0"/>
              </a:p>
            </p:txBody>
          </p:sp>
        </mc:Choice>
        <mc:Fallback xmlns="">
          <p:sp>
            <p:nvSpPr>
              <p:cNvPr id="6" name="Text Placeholder 2">
                <a:extLst>
                  <a:ext uri="{FF2B5EF4-FFF2-40B4-BE49-F238E27FC236}">
                    <a16:creationId xmlns:a16="http://schemas.microsoft.com/office/drawing/2014/main" id="{22100CD0-5C4E-CFA9-C925-FF088179A980}"/>
                  </a:ext>
                </a:extLst>
              </p:cNvPr>
              <p:cNvSpPr txBox="1">
                <a:spLocks noRot="1" noChangeAspect="1" noMove="1" noResize="1" noEditPoints="1" noAdjustHandles="1" noChangeArrowheads="1" noChangeShapeType="1" noTextEdit="1"/>
              </p:cNvSpPr>
              <p:nvPr/>
            </p:nvSpPr>
            <p:spPr>
              <a:xfrm>
                <a:off x="5597200" y="4094800"/>
                <a:ext cx="5146999" cy="2479259"/>
              </a:xfrm>
              <a:prstGeom prst="rect">
                <a:avLst/>
              </a:prstGeom>
              <a:blipFill>
                <a:blip r:embed="rId5"/>
                <a:stretch>
                  <a:fillRect/>
                </a:stretch>
              </a:blipFill>
            </p:spPr>
            <p:txBody>
              <a:bodyPr/>
              <a:lstStyle/>
              <a:p>
                <a:r>
                  <a:rPr lang="en-GB">
                    <a:noFill/>
                  </a:rPr>
                  <a:t> </a:t>
                </a:r>
              </a:p>
            </p:txBody>
          </p:sp>
        </mc:Fallback>
      </mc:AlternateContent>
      <p:pic>
        <p:nvPicPr>
          <p:cNvPr id="8" name="Picture 7" descr="A picture containing graphical user interface&#10;&#10;Description automatically generated">
            <a:extLst>
              <a:ext uri="{FF2B5EF4-FFF2-40B4-BE49-F238E27FC236}">
                <a16:creationId xmlns:a16="http://schemas.microsoft.com/office/drawing/2014/main" id="{5F2802F9-8AC7-B9E0-4915-C5DFAA8AF2E7}"/>
              </a:ext>
            </a:extLst>
          </p:cNvPr>
          <p:cNvPicPr>
            <a:picLocks noChangeAspect="1"/>
          </p:cNvPicPr>
          <p:nvPr/>
        </p:nvPicPr>
        <p:blipFill>
          <a:blip r:embed="rId6"/>
          <a:stretch>
            <a:fillRect/>
          </a:stretch>
        </p:blipFill>
        <p:spPr>
          <a:xfrm>
            <a:off x="6862838" y="4953429"/>
            <a:ext cx="3403600" cy="762000"/>
          </a:xfrm>
          <a:prstGeom prst="rect">
            <a:avLst/>
          </a:prstGeom>
        </p:spPr>
      </p:pic>
    </p:spTree>
    <p:extLst>
      <p:ext uri="{BB962C8B-B14F-4D97-AF65-F5344CB8AC3E}">
        <p14:creationId xmlns:p14="http://schemas.microsoft.com/office/powerpoint/2010/main" val="155573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AC37-DEE2-575D-84AB-E8EA2469897B}"/>
              </a:ext>
            </a:extLst>
          </p:cNvPr>
          <p:cNvSpPr>
            <a:spLocks noGrp="1"/>
          </p:cNvSpPr>
          <p:nvPr>
            <p:ph type="title"/>
          </p:nvPr>
        </p:nvSpPr>
        <p:spPr/>
        <p:txBody>
          <a:bodyPr/>
          <a:lstStyle/>
          <a:p>
            <a:r>
              <a:rPr lang="en-GB" dirty="0"/>
              <a:t>Model Fitting</a:t>
            </a:r>
          </a:p>
        </p:txBody>
      </p:sp>
      <p:sp>
        <p:nvSpPr>
          <p:cNvPr id="3" name="Text Placeholder 2">
            <a:extLst>
              <a:ext uri="{FF2B5EF4-FFF2-40B4-BE49-F238E27FC236}">
                <a16:creationId xmlns:a16="http://schemas.microsoft.com/office/drawing/2014/main" id="{DBD20351-9FEA-8E94-B109-E03C10FB5FC9}"/>
              </a:ext>
            </a:extLst>
          </p:cNvPr>
          <p:cNvSpPr>
            <a:spLocks noGrp="1"/>
          </p:cNvSpPr>
          <p:nvPr>
            <p:ph type="body" idx="1"/>
          </p:nvPr>
        </p:nvSpPr>
        <p:spPr>
          <a:xfrm>
            <a:off x="415600" y="2908233"/>
            <a:ext cx="11360800" cy="4555200"/>
          </a:xfrm>
        </p:spPr>
        <p:txBody>
          <a:bodyPr>
            <a:normAutofit/>
          </a:bodyPr>
          <a:lstStyle/>
          <a:p>
            <a:pPr marL="152396" indent="0">
              <a:buNone/>
            </a:pPr>
            <a:r>
              <a:rPr lang="en-GB" sz="2800" dirty="0"/>
              <a:t>Finding the parameter values that best describe our data</a:t>
            </a:r>
          </a:p>
        </p:txBody>
      </p:sp>
    </p:spTree>
    <p:extLst>
      <p:ext uri="{BB962C8B-B14F-4D97-AF65-F5344CB8AC3E}">
        <p14:creationId xmlns:p14="http://schemas.microsoft.com/office/powerpoint/2010/main" val="273055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ACDA-5C26-C722-5805-DD2FF3D55BF4}"/>
              </a:ext>
            </a:extLst>
          </p:cNvPr>
          <p:cNvSpPr>
            <a:spLocks noGrp="1"/>
          </p:cNvSpPr>
          <p:nvPr>
            <p:ph type="title"/>
          </p:nvPr>
        </p:nvSpPr>
        <p:spPr/>
        <p:txBody>
          <a:bodyPr/>
          <a:lstStyle/>
          <a:p>
            <a:r>
              <a:rPr lang="en-GB" dirty="0"/>
              <a:t>Maximum Likelihood Estimation (MLE)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CE66DCC-8E7A-EE42-6FBF-A1DD81536EC4}"/>
                  </a:ext>
                </a:extLst>
              </p:cNvPr>
              <p:cNvSpPr>
                <a:spLocks noGrp="1"/>
              </p:cNvSpPr>
              <p:nvPr>
                <p:ph type="body" idx="1"/>
              </p:nvPr>
            </p:nvSpPr>
            <p:spPr/>
            <p:txBody>
              <a:bodyPr/>
              <a:lstStyle/>
              <a:p>
                <a:r>
                  <a:rPr lang="en-GB" dirty="0"/>
                  <a:t>Likelihood function</a:t>
                </a:r>
              </a:p>
              <a:p>
                <a:pPr lvl="1"/>
                <a:r>
                  <a:rPr lang="en-GB" dirty="0"/>
                  <a:t>Describes the likelihood of observing the parameter values (</a:t>
                </a:r>
                <a14:m>
                  <m:oMath xmlns:m="http://schemas.openxmlformats.org/officeDocument/2006/math">
                    <m:r>
                      <a:rPr lang="en-GB" i="1" smtClean="0">
                        <a:latin typeface="Cambria Math" panose="02040503050406030204" pitchFamily="18" charset="0"/>
                        <a:ea typeface="Cambria Math" panose="02040503050406030204" pitchFamily="18" charset="0"/>
                      </a:rPr>
                      <m:t>𝜃</m:t>
                    </m:r>
                  </m:oMath>
                </a14:m>
                <a:r>
                  <a:rPr lang="en-GB" dirty="0"/>
                  <a:t>) given the data (</a:t>
                </a:r>
                <a14:m>
                  <m:oMath xmlns:m="http://schemas.openxmlformats.org/officeDocument/2006/math">
                    <m:r>
                      <a:rPr lang="en-US" b="0" i="1" smtClean="0">
                        <a:latin typeface="Cambria Math" panose="02040503050406030204" pitchFamily="18" charset="0"/>
                      </a:rPr>
                      <m:t>𝑦</m:t>
                    </m:r>
                  </m:oMath>
                </a14:m>
                <a:r>
                  <a:rPr lang="en-GB" dirty="0"/>
                  <a:t>)</a:t>
                </a:r>
              </a:p>
              <a:p>
                <a:pPr lvl="1"/>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a14:m>
                <a:endParaRPr lang="en-GB" dirty="0"/>
              </a:p>
              <a:p>
                <a:pPr lvl="1"/>
                <a:endParaRPr lang="en-GB" dirty="0"/>
              </a:p>
              <a:p>
                <a:r>
                  <a:rPr lang="en-GB" dirty="0"/>
                  <a:t>MLE</a:t>
                </a:r>
              </a:p>
              <a:p>
                <a:pPr lvl="1"/>
                <a:r>
                  <a:rPr lang="en-GB" dirty="0"/>
                  <a:t>We find the parameter values that make the likelihood as big as possible</a:t>
                </a:r>
              </a:p>
              <a:p>
                <a:endParaRPr lang="en-GB" dirty="0"/>
              </a:p>
              <a:p>
                <a:r>
                  <a:rPr lang="en-GB" dirty="0"/>
                  <a:t>Convention</a:t>
                </a:r>
              </a:p>
              <a:p>
                <a:pPr lvl="1"/>
                <a:r>
                  <a:rPr lang="en-GB" dirty="0"/>
                  <a:t>We usually do this using the log of the likelihood function</a:t>
                </a:r>
              </a:p>
              <a:p>
                <a:endParaRPr lang="en-GB" dirty="0"/>
              </a:p>
              <a:p>
                <a:endParaRPr lang="en-GB" dirty="0"/>
              </a:p>
            </p:txBody>
          </p:sp>
        </mc:Choice>
        <mc:Fallback xmlns="">
          <p:sp>
            <p:nvSpPr>
              <p:cNvPr id="3" name="Text Placeholder 2">
                <a:extLst>
                  <a:ext uri="{FF2B5EF4-FFF2-40B4-BE49-F238E27FC236}">
                    <a16:creationId xmlns:a16="http://schemas.microsoft.com/office/drawing/2014/main" id="{8CE66DCC-8E7A-EE42-6FBF-A1DD81536EC4}"/>
                  </a:ext>
                </a:extLst>
              </p:cNvPr>
              <p:cNvSpPr>
                <a:spLocks noGrp="1" noRot="1" noChangeAspect="1" noMove="1" noResize="1" noEditPoints="1" noAdjustHandles="1" noChangeArrowheads="1" noChangeShapeType="1" noTextEdit="1"/>
              </p:cNvSpPr>
              <p:nvPr>
                <p:ph type="body" idx="1"/>
              </p:nvPr>
            </p:nvSpPr>
            <p:spPr>
              <a:blipFill>
                <a:blip r:embed="rId3"/>
                <a:stretch>
                  <a:fillRect/>
                </a:stretch>
              </a:blipFill>
            </p:spPr>
            <p:txBody>
              <a:bodyPr/>
              <a:lstStyle/>
              <a:p>
                <a:r>
                  <a:rPr lang="en-GB">
                    <a:noFill/>
                  </a:rPr>
                  <a:t> </a:t>
                </a:r>
              </a:p>
            </p:txBody>
          </p:sp>
        </mc:Fallback>
      </mc:AlternateContent>
      <p:pic>
        <p:nvPicPr>
          <p:cNvPr id="5" name="Picture 4" descr="A picture containing chart&#10;&#10;Description automatically generated">
            <a:extLst>
              <a:ext uri="{FF2B5EF4-FFF2-40B4-BE49-F238E27FC236}">
                <a16:creationId xmlns:a16="http://schemas.microsoft.com/office/drawing/2014/main" id="{15F30A43-FE8E-6A3A-BC99-2856E327DDD7}"/>
              </a:ext>
            </a:extLst>
          </p:cNvPr>
          <p:cNvPicPr>
            <a:picLocks noChangeAspect="1"/>
          </p:cNvPicPr>
          <p:nvPr/>
        </p:nvPicPr>
        <p:blipFill>
          <a:blip r:embed="rId4"/>
          <a:stretch>
            <a:fillRect/>
          </a:stretch>
        </p:blipFill>
        <p:spPr>
          <a:xfrm>
            <a:off x="-6657" y="4778477"/>
            <a:ext cx="4393445" cy="2088364"/>
          </a:xfrm>
          <a:prstGeom prst="rect">
            <a:avLst/>
          </a:prstGeom>
        </p:spPr>
      </p:pic>
      <p:pic>
        <p:nvPicPr>
          <p:cNvPr id="7" name="Picture 6" descr="Chart, scatter chart&#10;&#10;Description automatically generated">
            <a:extLst>
              <a:ext uri="{FF2B5EF4-FFF2-40B4-BE49-F238E27FC236}">
                <a16:creationId xmlns:a16="http://schemas.microsoft.com/office/drawing/2014/main" id="{C9D7CFD3-022D-1598-9C6D-F4E5EAA7B1C7}"/>
              </a:ext>
            </a:extLst>
          </p:cNvPr>
          <p:cNvPicPr>
            <a:picLocks noChangeAspect="1"/>
          </p:cNvPicPr>
          <p:nvPr/>
        </p:nvPicPr>
        <p:blipFill>
          <a:blip r:embed="rId5"/>
          <a:stretch>
            <a:fillRect/>
          </a:stretch>
        </p:blipFill>
        <p:spPr>
          <a:xfrm>
            <a:off x="8186815" y="4814013"/>
            <a:ext cx="4026590" cy="2052828"/>
          </a:xfrm>
          <a:prstGeom prst="rect">
            <a:avLst/>
          </a:prstGeom>
        </p:spPr>
      </p:pic>
      <p:pic>
        <p:nvPicPr>
          <p:cNvPr id="6" name="Picture 5">
            <a:extLst>
              <a:ext uri="{FF2B5EF4-FFF2-40B4-BE49-F238E27FC236}">
                <a16:creationId xmlns:a16="http://schemas.microsoft.com/office/drawing/2014/main" id="{A516235E-A0FF-E503-26F1-B4B3E958B49E}"/>
              </a:ext>
            </a:extLst>
          </p:cNvPr>
          <p:cNvPicPr>
            <a:picLocks noChangeAspect="1"/>
          </p:cNvPicPr>
          <p:nvPr/>
        </p:nvPicPr>
        <p:blipFill>
          <a:blip r:embed="rId6"/>
          <a:stretch>
            <a:fillRect/>
          </a:stretch>
        </p:blipFill>
        <p:spPr>
          <a:xfrm>
            <a:off x="4386789" y="4796245"/>
            <a:ext cx="3785277" cy="2088363"/>
          </a:xfrm>
          <a:prstGeom prst="rect">
            <a:avLst/>
          </a:prstGeom>
        </p:spPr>
      </p:pic>
    </p:spTree>
    <p:extLst>
      <p:ext uri="{BB962C8B-B14F-4D97-AF65-F5344CB8AC3E}">
        <p14:creationId xmlns:p14="http://schemas.microsoft.com/office/powerpoint/2010/main" val="37314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12A7-BA5E-E720-792E-0461F3EAB30A}"/>
              </a:ext>
            </a:extLst>
          </p:cNvPr>
          <p:cNvSpPr>
            <a:spLocks noGrp="1"/>
          </p:cNvSpPr>
          <p:nvPr>
            <p:ph type="title"/>
          </p:nvPr>
        </p:nvSpPr>
        <p:spPr/>
        <p:txBody>
          <a:bodyPr/>
          <a:lstStyle/>
          <a:p>
            <a:r>
              <a:rPr lang="en-GB" dirty="0"/>
              <a:t>Bayesian Parameter Estimation</a:t>
            </a:r>
          </a:p>
        </p:txBody>
      </p:sp>
      <p:sp>
        <p:nvSpPr>
          <p:cNvPr id="3" name="Text Placeholder 2">
            <a:extLst>
              <a:ext uri="{FF2B5EF4-FFF2-40B4-BE49-F238E27FC236}">
                <a16:creationId xmlns:a16="http://schemas.microsoft.com/office/drawing/2014/main" id="{653611EC-C6A1-5BB7-16AE-ACA3319C1EF0}"/>
              </a:ext>
            </a:extLst>
          </p:cNvPr>
          <p:cNvSpPr>
            <a:spLocks noGrp="1"/>
          </p:cNvSpPr>
          <p:nvPr>
            <p:ph type="body" idx="1"/>
          </p:nvPr>
        </p:nvSpPr>
        <p:spPr>
          <a:xfrm>
            <a:off x="415600" y="1536633"/>
            <a:ext cx="9338000" cy="4555200"/>
          </a:xfrm>
        </p:spPr>
        <p:txBody>
          <a:bodyPr/>
          <a:lstStyle/>
          <a:p>
            <a:r>
              <a:rPr lang="en-GB" dirty="0"/>
              <a:t>We can combine the likelihood with prior beliefs about the parameters’ values using Bayes Theorem</a:t>
            </a:r>
          </a:p>
          <a:p>
            <a:endParaRPr lang="en-GB" dirty="0"/>
          </a:p>
          <a:p>
            <a:r>
              <a:rPr lang="en-GB" dirty="0"/>
              <a:t>Generates a Posterior Distribution</a:t>
            </a:r>
          </a:p>
          <a:p>
            <a:pPr lvl="1"/>
            <a:r>
              <a:rPr lang="en-GB" dirty="0"/>
              <a:t>The probability of observing certain parameter values given the data</a:t>
            </a:r>
          </a:p>
        </p:txBody>
      </p:sp>
      <p:pic>
        <p:nvPicPr>
          <p:cNvPr id="4098" name="Picture 2" descr="BayesianMethodsForML_week1 – THE LITTLE STEPS">
            <a:extLst>
              <a:ext uri="{FF2B5EF4-FFF2-40B4-BE49-F238E27FC236}">
                <a16:creationId xmlns:a16="http://schemas.microsoft.com/office/drawing/2014/main" id="{11344E0C-7C54-B24D-5F82-8134C6D58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542" y="3121737"/>
            <a:ext cx="6270171" cy="351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3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D6D0-0EF5-9C10-D614-A96E2CCFAAA6}"/>
              </a:ext>
            </a:extLst>
          </p:cNvPr>
          <p:cNvSpPr>
            <a:spLocks noGrp="1"/>
          </p:cNvSpPr>
          <p:nvPr>
            <p:ph type="title"/>
          </p:nvPr>
        </p:nvSpPr>
        <p:spPr>
          <a:xfrm>
            <a:off x="2004914" y="2868481"/>
            <a:ext cx="11360800" cy="763600"/>
          </a:xfrm>
        </p:spPr>
        <p:txBody>
          <a:bodyPr/>
          <a:lstStyle/>
          <a:p>
            <a:r>
              <a:rPr lang="en-GB" dirty="0"/>
              <a:t>Model Selection and Comparison</a:t>
            </a:r>
          </a:p>
        </p:txBody>
      </p:sp>
    </p:spTree>
    <p:extLst>
      <p:ext uri="{BB962C8B-B14F-4D97-AF65-F5344CB8AC3E}">
        <p14:creationId xmlns:p14="http://schemas.microsoft.com/office/powerpoint/2010/main" val="314174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8884-96F1-2FC5-2B7D-B980676240D4}"/>
              </a:ext>
            </a:extLst>
          </p:cNvPr>
          <p:cNvSpPr>
            <a:spLocks noGrp="1"/>
          </p:cNvSpPr>
          <p:nvPr>
            <p:ph type="title"/>
          </p:nvPr>
        </p:nvSpPr>
        <p:spPr/>
        <p:txBody>
          <a:bodyPr/>
          <a:lstStyle/>
          <a:p>
            <a:r>
              <a:rPr lang="en-GB" dirty="0"/>
              <a:t>Why Compare Models?</a:t>
            </a:r>
          </a:p>
        </p:txBody>
      </p:sp>
      <p:pic>
        <p:nvPicPr>
          <p:cNvPr id="3074" name="Picture 2" descr="The Multi-Armed Bandit Problem and Its Solutions | Lil'Log">
            <a:extLst>
              <a:ext uri="{FF2B5EF4-FFF2-40B4-BE49-F238E27FC236}">
                <a16:creationId xmlns:a16="http://schemas.microsoft.com/office/drawing/2014/main" id="{633A3F4A-2CC6-D19D-83CD-C6BF5B327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930"/>
          <a:stretch/>
        </p:blipFill>
        <p:spPr bwMode="auto">
          <a:xfrm>
            <a:off x="3429000" y="1484912"/>
            <a:ext cx="2743200" cy="25572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2845B354-925D-E311-6C6B-363EEE769903}"/>
                  </a:ext>
                </a:extLst>
              </p:cNvPr>
              <p:cNvSpPr>
                <a:spLocks noGrp="1"/>
              </p:cNvSpPr>
              <p:nvPr>
                <p:ph type="body" idx="1"/>
              </p:nvPr>
            </p:nvSpPr>
            <p:spPr>
              <a:xfrm>
                <a:off x="143457" y="4094800"/>
                <a:ext cx="5146999" cy="2479259"/>
              </a:xfrm>
            </p:spPr>
            <p:txBody>
              <a:bodyPr>
                <a:normAutofit/>
              </a:bodyPr>
              <a:lstStyle/>
              <a:p>
                <a:r>
                  <a:rPr lang="en-GB" b="1" dirty="0">
                    <a:solidFill>
                      <a:srgbClr val="0070C0"/>
                    </a:solidFill>
                  </a:rPr>
                  <a:t>Model One – Random Responding</a:t>
                </a:r>
              </a:p>
              <a:p>
                <a:pPr lvl="1"/>
                <a:r>
                  <a:rPr lang="en-GB" i="1" dirty="0"/>
                  <a:t>Subject decides randomly, with a slight bias towards one machine</a:t>
                </a:r>
              </a:p>
              <a:p>
                <a:pPr lvl="1"/>
                <a:endParaRPr lang="en-GB" i="1" dirty="0"/>
              </a:p>
              <a:p>
                <a:pPr lvl="1"/>
                <a14:m>
                  <m:oMath xmlns:m="http://schemas.openxmlformats.org/officeDocument/2006/math">
                    <m:sSubSup>
                      <m:sSubSupPr>
                        <m:ctrlPr>
                          <a:rPr lang="en-GB"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𝑡</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𝑎𝑛𝑑</m:t>
                    </m:r>
                    <m:sSubSup>
                      <m:sSubSupPr>
                        <m:ctrlPr>
                          <a:rPr lang="en-GB" i="1">
                            <a:latin typeface="Cambria Math" panose="02040503050406030204" pitchFamily="18" charset="0"/>
                          </a:rPr>
                        </m:ctrlPr>
                      </m:sSubSupPr>
                      <m:e>
                        <m:r>
                          <a:rPr lang="en-US" b="0" i="1" smtClean="0">
                            <a:latin typeface="Cambria Math" panose="02040503050406030204" pitchFamily="18" charset="0"/>
                          </a:rPr>
                          <m:t> </m:t>
                        </m:r>
                        <m:r>
                          <a:rPr lang="en-US" i="1">
                            <a:latin typeface="Cambria Math" panose="02040503050406030204" pitchFamily="18" charset="0"/>
                          </a:rPr>
                          <m:t>𝑝</m:t>
                        </m:r>
                      </m:e>
                      <m:sub>
                        <m:r>
                          <a:rPr lang="en-US" i="1">
                            <a:latin typeface="Cambria Math" panose="02040503050406030204" pitchFamily="18" charset="0"/>
                          </a:rPr>
                          <m:t>𝑡</m:t>
                        </m:r>
                      </m:sub>
                      <m:sup>
                        <m:r>
                          <a:rPr lang="en-US" b="0" i="1" smtClean="0">
                            <a:latin typeface="Cambria Math" panose="02040503050406030204" pitchFamily="18" charset="0"/>
                          </a:rPr>
                          <m:t>2</m:t>
                        </m:r>
                      </m:sup>
                    </m:sSubSup>
                    <m:r>
                      <a:rPr lang="en-US" b="0" i="1" smtClean="0">
                        <a:latin typeface="Cambria Math" panose="02040503050406030204" pitchFamily="18" charset="0"/>
                      </a:rPr>
                      <m:t>=1 −</m:t>
                    </m:r>
                    <m:r>
                      <a:rPr lang="en-US" b="0" i="1" smtClean="0">
                        <a:latin typeface="Cambria Math" panose="02040503050406030204" pitchFamily="18" charset="0"/>
                      </a:rPr>
                      <m:t>𝑏</m:t>
                    </m:r>
                  </m:oMath>
                </a14:m>
                <a:endParaRPr lang="en-GB" i="1" dirty="0"/>
              </a:p>
              <a:p>
                <a:pPr lvl="1"/>
                <a:endParaRPr lang="en-GB" i="1" dirty="0"/>
              </a:p>
              <a:p>
                <a:pPr lvl="1"/>
                <a:r>
                  <a:rPr lang="en-GB" dirty="0"/>
                  <a:t>Random Responding model has just one free parameter </a:t>
                </a:r>
              </a:p>
              <a:p>
                <a:pPr lvl="2"/>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endParaRPr lang="en-GB" dirty="0"/>
              </a:p>
            </p:txBody>
          </p:sp>
        </mc:Choice>
        <mc:Fallback xmlns="">
          <p:sp>
            <p:nvSpPr>
              <p:cNvPr id="4" name="Text Placeholder 2">
                <a:extLst>
                  <a:ext uri="{FF2B5EF4-FFF2-40B4-BE49-F238E27FC236}">
                    <a16:creationId xmlns:a16="http://schemas.microsoft.com/office/drawing/2014/main" id="{2845B354-925D-E311-6C6B-363EEE769903}"/>
                  </a:ext>
                </a:extLst>
              </p:cNvPr>
              <p:cNvSpPr>
                <a:spLocks noGrp="1" noRot="1" noChangeAspect="1" noMove="1" noResize="1" noEditPoints="1" noAdjustHandles="1" noChangeArrowheads="1" noChangeShapeType="1" noTextEdit="1"/>
              </p:cNvSpPr>
              <p:nvPr>
                <p:ph type="body" idx="1"/>
              </p:nvPr>
            </p:nvSpPr>
            <p:spPr>
              <a:xfrm>
                <a:off x="143457" y="4094800"/>
                <a:ext cx="5146999" cy="2479259"/>
              </a:xfrm>
              <a:blipFill>
                <a:blip r:embed="rId4"/>
                <a:stretch>
                  <a:fillRect/>
                </a:stretch>
              </a:blipFill>
            </p:spPr>
            <p:txBody>
              <a:bodyPr/>
              <a:lstStyle/>
              <a:p>
                <a:r>
                  <a:rPr lang="en-GB">
                    <a:noFill/>
                  </a:rPr>
                  <a:t> </a:t>
                </a:r>
              </a:p>
            </p:txBody>
          </p:sp>
        </mc:Fallback>
      </mc:AlternateContent>
      <p:pic>
        <p:nvPicPr>
          <p:cNvPr id="3076" name="Picture 4" descr="The Multi-Armed Bandit Problem and Its Solutions | Lil'Log">
            <a:extLst>
              <a:ext uri="{FF2B5EF4-FFF2-40B4-BE49-F238E27FC236}">
                <a16:creationId xmlns:a16="http://schemas.microsoft.com/office/drawing/2014/main" id="{D66AD187-7A62-049A-F5FF-D2F10857D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339"/>
          <a:stretch/>
        </p:blipFill>
        <p:spPr bwMode="auto">
          <a:xfrm>
            <a:off x="6324601" y="1484912"/>
            <a:ext cx="1216779" cy="25572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22100CD0-5C4E-CFA9-C925-FF088179A980}"/>
                  </a:ext>
                </a:extLst>
              </p:cNvPr>
              <p:cNvSpPr txBox="1">
                <a:spLocks/>
              </p:cNvSpPr>
              <p:nvPr/>
            </p:nvSpPr>
            <p:spPr>
              <a:xfrm>
                <a:off x="5597200" y="4094800"/>
                <a:ext cx="5146999" cy="2479259"/>
              </a:xfrm>
              <a:prstGeom prst="rect">
                <a:avLst/>
              </a:prstGeom>
            </p:spPr>
            <p:txBody>
              <a:bodyPr spcFirstLastPara="1" vert="horz" wrap="square" lIns="91425" tIns="91425" rIns="91425" bIns="91425" rtlCol="0" anchor="t" anchorCtr="0">
                <a:normAutofit/>
              </a:bodyPr>
              <a:lstStyle>
                <a:lvl1pPr marL="609585" lvl="0" indent="-457189" algn="l" defTabSz="457200" rtl="0" eaLnBrk="1" latinLnBrk="0" hangingPunct="1">
                  <a:spcBef>
                    <a:spcPts val="0"/>
                  </a:spcBef>
                  <a:spcAft>
                    <a:spcPts val="0"/>
                  </a:spcAft>
                  <a:buClr>
                    <a:schemeClr val="accent1">
                      <a:lumMod val="75000"/>
                    </a:schemeClr>
                  </a:buClr>
                  <a:buSzPts val="1800"/>
                  <a:buFont typeface="Wingdings 3" charset="2"/>
                  <a:buChar char="●"/>
                  <a:defRPr sz="1800" kern="1200">
                    <a:solidFill>
                      <a:schemeClr val="tx1">
                        <a:lumMod val="75000"/>
                        <a:lumOff val="25000"/>
                      </a:schemeClr>
                    </a:solidFill>
                    <a:latin typeface="+mn-lt"/>
                    <a:ea typeface="+mn-ea"/>
                    <a:cs typeface="+mn-cs"/>
                  </a:defRPr>
                </a:lvl1pPr>
                <a:lvl2pPr marL="1219170" lvl="1" indent="-423323" algn="l" defTabSz="457200" rtl="0" eaLnBrk="1" latinLnBrk="0" hangingPunct="1">
                  <a:spcBef>
                    <a:spcPts val="0"/>
                  </a:spcBef>
                  <a:spcAft>
                    <a:spcPts val="0"/>
                  </a:spcAft>
                  <a:buClr>
                    <a:schemeClr val="accent1">
                      <a:lumMod val="75000"/>
                    </a:schemeClr>
                  </a:buClr>
                  <a:buSzPts val="1400"/>
                  <a:buFont typeface="Wingdings 3" charset="2"/>
                  <a:buChar char="○"/>
                  <a:defRPr sz="1600" kern="1200">
                    <a:solidFill>
                      <a:schemeClr val="tx1">
                        <a:lumMod val="75000"/>
                        <a:lumOff val="25000"/>
                      </a:schemeClr>
                    </a:solidFill>
                    <a:latin typeface="+mn-lt"/>
                    <a:ea typeface="+mn-ea"/>
                    <a:cs typeface="+mn-cs"/>
                  </a:defRPr>
                </a:lvl2pPr>
                <a:lvl3pPr marL="1828754" lvl="2" indent="-423323" algn="l" defTabSz="457200" rtl="0" eaLnBrk="1" latinLnBrk="0" hangingPunct="1">
                  <a:spcBef>
                    <a:spcPts val="0"/>
                  </a:spcBef>
                  <a:spcAft>
                    <a:spcPts val="0"/>
                  </a:spcAft>
                  <a:buClr>
                    <a:schemeClr val="accent1">
                      <a:lumMod val="75000"/>
                    </a:schemeClr>
                  </a:buClr>
                  <a:buSzPts val="1400"/>
                  <a:buFont typeface="Wingdings 3" charset="2"/>
                  <a:buChar char="■"/>
                  <a:defRPr sz="1400" kern="1200">
                    <a:solidFill>
                      <a:schemeClr val="tx1">
                        <a:lumMod val="75000"/>
                        <a:lumOff val="25000"/>
                      </a:schemeClr>
                    </a:solidFill>
                    <a:latin typeface="+mn-lt"/>
                    <a:ea typeface="+mn-ea"/>
                    <a:cs typeface="+mn-cs"/>
                  </a:defRPr>
                </a:lvl3pPr>
                <a:lvl4pPr marL="2438339" lvl="3"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4pPr>
                <a:lvl5pPr marL="3047924" lvl="4"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5pPr>
                <a:lvl6pPr marL="3657509" lvl="5"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6pPr>
                <a:lvl7pPr marL="4267093" lvl="6"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7pPr>
                <a:lvl8pPr marL="4876678" lvl="7"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8pPr>
                <a:lvl9pPr marL="5486263" lvl="8" indent="-423323" algn="l" defTabSz="457200" rtl="0" eaLnBrk="1" latinLnBrk="0" hangingPunct="1">
                  <a:spcBef>
                    <a:spcPts val="0"/>
                  </a:spcBef>
                  <a:spcAft>
                    <a:spcPts val="0"/>
                  </a:spcAft>
                  <a:buClr>
                    <a:schemeClr val="accent1">
                      <a:lumMod val="75000"/>
                    </a:schemeClr>
                  </a:buClr>
                  <a:buSzPts val="1400"/>
                  <a:buFont typeface="Wingdings 3" charset="2"/>
                  <a:buChar char="■"/>
                  <a:defRPr sz="1200" kern="1200">
                    <a:solidFill>
                      <a:schemeClr val="tx1">
                        <a:lumMod val="75000"/>
                        <a:lumOff val="25000"/>
                      </a:schemeClr>
                    </a:solidFill>
                    <a:latin typeface="+mn-lt"/>
                    <a:ea typeface="+mn-ea"/>
                    <a:cs typeface="+mn-cs"/>
                  </a:defRPr>
                </a:lvl9pPr>
              </a:lstStyle>
              <a:p>
                <a:r>
                  <a:rPr lang="en-GB" b="1" dirty="0">
                    <a:solidFill>
                      <a:schemeClr val="accent4">
                        <a:lumMod val="75000"/>
                      </a:schemeClr>
                    </a:solidFill>
                  </a:rPr>
                  <a:t>Model Two – Noisy Win-Stay-Lose-Shift</a:t>
                </a:r>
              </a:p>
              <a:p>
                <a:pPr lvl="1"/>
                <a:r>
                  <a:rPr lang="en-GB" i="1" dirty="0"/>
                  <a:t>Repeat rewarded action, switch away from unrewarded actions (with noise)</a:t>
                </a:r>
              </a:p>
              <a:p>
                <a:pPr lvl="1"/>
                <a:endParaRPr lang="en-GB" i="1" dirty="0"/>
              </a:p>
              <a:p>
                <a:pPr lvl="1"/>
                <a:endParaRPr lang="en-GB" i="1" dirty="0"/>
              </a:p>
              <a:p>
                <a:pPr lvl="1"/>
                <a:endParaRPr lang="en-GB" i="1" dirty="0"/>
              </a:p>
              <a:p>
                <a:pPr lvl="1"/>
                <a:endParaRPr lang="en-GB" i="1" dirty="0"/>
              </a:p>
              <a:p>
                <a:pPr lvl="1"/>
                <a:r>
                  <a:rPr lang="en-GB" dirty="0"/>
                  <a:t>Model 2 also has one free parameter </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rPr>
                      <m:t> </m:t>
                    </m:r>
                  </m:oMath>
                </a14:m>
                <a:endParaRPr lang="en-GB" dirty="0"/>
              </a:p>
            </p:txBody>
          </p:sp>
        </mc:Choice>
        <mc:Fallback xmlns="">
          <p:sp>
            <p:nvSpPr>
              <p:cNvPr id="6" name="Text Placeholder 2">
                <a:extLst>
                  <a:ext uri="{FF2B5EF4-FFF2-40B4-BE49-F238E27FC236}">
                    <a16:creationId xmlns:a16="http://schemas.microsoft.com/office/drawing/2014/main" id="{22100CD0-5C4E-CFA9-C925-FF088179A980}"/>
                  </a:ext>
                </a:extLst>
              </p:cNvPr>
              <p:cNvSpPr txBox="1">
                <a:spLocks noRot="1" noChangeAspect="1" noMove="1" noResize="1" noEditPoints="1" noAdjustHandles="1" noChangeArrowheads="1" noChangeShapeType="1" noTextEdit="1"/>
              </p:cNvSpPr>
              <p:nvPr/>
            </p:nvSpPr>
            <p:spPr>
              <a:xfrm>
                <a:off x="5597200" y="4094800"/>
                <a:ext cx="5146999" cy="2479259"/>
              </a:xfrm>
              <a:prstGeom prst="rect">
                <a:avLst/>
              </a:prstGeom>
              <a:blipFill>
                <a:blip r:embed="rId5"/>
                <a:stretch>
                  <a:fillRect/>
                </a:stretch>
              </a:blipFill>
            </p:spPr>
            <p:txBody>
              <a:bodyPr/>
              <a:lstStyle/>
              <a:p>
                <a:r>
                  <a:rPr lang="en-GB">
                    <a:noFill/>
                  </a:rPr>
                  <a:t> </a:t>
                </a:r>
              </a:p>
            </p:txBody>
          </p:sp>
        </mc:Fallback>
      </mc:AlternateContent>
      <p:pic>
        <p:nvPicPr>
          <p:cNvPr id="8" name="Picture 7" descr="A picture containing graphical user interface&#10;&#10;Description automatically generated">
            <a:extLst>
              <a:ext uri="{FF2B5EF4-FFF2-40B4-BE49-F238E27FC236}">
                <a16:creationId xmlns:a16="http://schemas.microsoft.com/office/drawing/2014/main" id="{5F2802F9-8AC7-B9E0-4915-C5DFAA8AF2E7}"/>
              </a:ext>
            </a:extLst>
          </p:cNvPr>
          <p:cNvPicPr>
            <a:picLocks noChangeAspect="1"/>
          </p:cNvPicPr>
          <p:nvPr/>
        </p:nvPicPr>
        <p:blipFill>
          <a:blip r:embed="rId6"/>
          <a:stretch>
            <a:fillRect/>
          </a:stretch>
        </p:blipFill>
        <p:spPr>
          <a:xfrm>
            <a:off x="6862838" y="4953429"/>
            <a:ext cx="3403600" cy="762000"/>
          </a:xfrm>
          <a:prstGeom prst="rect">
            <a:avLst/>
          </a:prstGeom>
        </p:spPr>
      </p:pic>
      <p:pic>
        <p:nvPicPr>
          <p:cNvPr id="5" name="Picture 4" descr="Diagram&#10;&#10;Description automatically generated">
            <a:extLst>
              <a:ext uri="{FF2B5EF4-FFF2-40B4-BE49-F238E27FC236}">
                <a16:creationId xmlns:a16="http://schemas.microsoft.com/office/drawing/2014/main" id="{1DA12B7B-8859-27D3-A4D3-5BE3453AB43C}"/>
              </a:ext>
            </a:extLst>
          </p:cNvPr>
          <p:cNvPicPr>
            <a:picLocks noChangeAspect="1"/>
          </p:cNvPicPr>
          <p:nvPr/>
        </p:nvPicPr>
        <p:blipFill>
          <a:blip r:embed="rId7"/>
          <a:stretch>
            <a:fillRect/>
          </a:stretch>
        </p:blipFill>
        <p:spPr>
          <a:xfrm>
            <a:off x="8650514" y="593367"/>
            <a:ext cx="2946400" cy="3378200"/>
          </a:xfrm>
          <a:prstGeom prst="rect">
            <a:avLst/>
          </a:prstGeom>
        </p:spPr>
      </p:pic>
      <p:sp>
        <p:nvSpPr>
          <p:cNvPr id="7" name="Rectangle 6">
            <a:extLst>
              <a:ext uri="{FF2B5EF4-FFF2-40B4-BE49-F238E27FC236}">
                <a16:creationId xmlns:a16="http://schemas.microsoft.com/office/drawing/2014/main" id="{82A60AAA-71F6-EBE5-DAA7-88EF5AB784E7}"/>
              </a:ext>
            </a:extLst>
          </p:cNvPr>
          <p:cNvSpPr/>
          <p:nvPr/>
        </p:nvSpPr>
        <p:spPr>
          <a:xfrm>
            <a:off x="8694058" y="718027"/>
            <a:ext cx="293915" cy="35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01885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{C2E597BC-7339-434F-8AD8-0C0183C9D336}tf10001060</Template>
  <TotalTime>1214</TotalTime>
  <Words>1124</Words>
  <Application>Microsoft Macintosh PowerPoint</Application>
  <PresentationFormat>Widescreen</PresentationFormat>
  <Paragraphs>132</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Avenir</vt:lpstr>
      <vt:lpstr>Calibri</vt:lpstr>
      <vt:lpstr>Cambria Math</vt:lpstr>
      <vt:lpstr>Lora</vt:lpstr>
      <vt:lpstr>Trebuchet MS</vt:lpstr>
      <vt:lpstr>Wingdings 3</vt:lpstr>
      <vt:lpstr>Facet</vt:lpstr>
      <vt:lpstr>Model Selection</vt:lpstr>
      <vt:lpstr>What is a model?</vt:lpstr>
      <vt:lpstr>Why is it useful?</vt:lpstr>
      <vt:lpstr>Example of psychological models</vt:lpstr>
      <vt:lpstr>Model Fitting</vt:lpstr>
      <vt:lpstr>Maximum Likelihood Estimation (MLE)</vt:lpstr>
      <vt:lpstr>Bayesian Parameter Estimation</vt:lpstr>
      <vt:lpstr>Model Selection and Comparison</vt:lpstr>
      <vt:lpstr>Why Compare Models?</vt:lpstr>
      <vt:lpstr>Model Selection</vt:lpstr>
      <vt:lpstr>Approximations of model evidence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Benjy Barnett</dc:creator>
  <cp:lastModifiedBy>Benjy Barnett</cp:lastModifiedBy>
  <cp:revision>20</cp:revision>
  <dcterms:created xsi:type="dcterms:W3CDTF">2023-01-23T09:34:57Z</dcterms:created>
  <dcterms:modified xsi:type="dcterms:W3CDTF">2023-01-30T17:45:33Z</dcterms:modified>
</cp:coreProperties>
</file>