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74" r:id="rId11"/>
    <p:sldId id="266" r:id="rId12"/>
    <p:sldId id="268" r:id="rId13"/>
    <p:sldId id="267" r:id="rId14"/>
    <p:sldId id="269" r:id="rId15"/>
    <p:sldId id="270" r:id="rId16"/>
    <p:sldId id="271" r:id="rId17"/>
    <p:sldId id="272" r:id="rId18"/>
    <p:sldId id="273" r:id="rId19"/>
    <p:sldId id="298" r:id="rId20"/>
    <p:sldId id="275" r:id="rId21"/>
    <p:sldId id="276" r:id="rId22"/>
    <p:sldId id="277" r:id="rId23"/>
    <p:sldId id="285" r:id="rId24"/>
    <p:sldId id="278" r:id="rId25"/>
    <p:sldId id="279" r:id="rId26"/>
    <p:sldId id="296" r:id="rId27"/>
    <p:sldId id="297"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111" autoAdjust="0"/>
  </p:normalViewPr>
  <p:slideViewPr>
    <p:cSldViewPr snapToGrid="0">
      <p:cViewPr varScale="1">
        <p:scale>
          <a:sx n="58" d="100"/>
          <a:sy n="58" d="100"/>
        </p:scale>
        <p:origin x="1646"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2A5B4-7A9B-4AC1-8A89-952AC1DB347C}" type="datetimeFigureOut">
              <a:rPr lang="en-GB" smtClean="0"/>
              <a:t>01/03/2023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94763-0F39-4D52-949C-1BBA0563D54D}" type="slidenum">
              <a:rPr lang="en-GB" smtClean="0"/>
              <a:t>‹#›</a:t>
            </a:fld>
            <a:endParaRPr lang="en-GB"/>
          </a:p>
        </p:txBody>
      </p:sp>
    </p:spTree>
    <p:extLst>
      <p:ext uri="{BB962C8B-B14F-4D97-AF65-F5344CB8AC3E}">
        <p14:creationId xmlns:p14="http://schemas.microsoft.com/office/powerpoint/2010/main" val="38012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a:t>
            </a:fld>
            <a:endParaRPr lang="en-GB"/>
          </a:p>
        </p:txBody>
      </p:sp>
    </p:spTree>
    <p:extLst>
      <p:ext uri="{BB962C8B-B14F-4D97-AF65-F5344CB8AC3E}">
        <p14:creationId xmlns:p14="http://schemas.microsoft.com/office/powerpoint/2010/main" val="2903880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 summary, we want to include in our model: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Expected time course for our experimental conditions (called X1 here) – experimental conditions regressor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Expected time course for any potential confounds (X2) – nuisance regressor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t>Time course for a constant (X3), i.e. the mean level of fMRI signal over time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specify our conditions and additional regressors in the design matrix, which should include everything we know about our conditions and confounds that may additionally affect our data. </a:t>
            </a:r>
            <a:endParaRPr lang="en-GB" dirty="0"/>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10</a:t>
            </a:fld>
            <a:endParaRPr lang="en-GB"/>
          </a:p>
        </p:txBody>
      </p:sp>
    </p:spTree>
    <p:extLst>
      <p:ext uri="{BB962C8B-B14F-4D97-AF65-F5344CB8AC3E}">
        <p14:creationId xmlns:p14="http://schemas.microsoft.com/office/powerpoint/2010/main" val="335818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we try to model our data with a simple box-car function, where the signal simply reacts (it is either on of off) to a condition. The actual haemodynamic response function (HRF), however, doesn’t quite work like this. </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a:t>
            </a:r>
            <a:r>
              <a:rPr lang="en-GB" baseline="0" dirty="0"/>
              <a:t>s discussed in a previous lecture in fMRI we acquire a correlate of a neural activity – blood oxygenation levels. So if we see a spike in the neuronal response, what we measure is the release of oxygen to the neurons, the BOLD signal.</a:t>
            </a:r>
          </a:p>
          <a:p>
            <a:endParaRPr lang="en-GB" dirty="0"/>
          </a:p>
          <a:p>
            <a:r>
              <a:rPr lang="en-GB" dirty="0"/>
              <a:t>Haemodynamic response function = changes in the fMRI signal triggered by neuronal activity.</a:t>
            </a:r>
            <a:r>
              <a:rPr lang="en-GB" baseline="0" dirty="0"/>
              <a:t> I</a:t>
            </a:r>
            <a:r>
              <a:rPr lang="en-GB" dirty="0"/>
              <a:t>t</a:t>
            </a:r>
            <a:r>
              <a:rPr lang="en-GB" baseline="0" dirty="0"/>
              <a:t> p</a:t>
            </a:r>
            <a:r>
              <a:rPr lang="en-GB" dirty="0"/>
              <a:t>eaks</a:t>
            </a:r>
            <a:r>
              <a:rPr lang="en-GB" baseline="0" dirty="0"/>
              <a:t> at</a:t>
            </a:r>
            <a:r>
              <a:rPr lang="en-GB" dirty="0"/>
              <a:t> 4-6s post-stimulus, and goes back to baseline after 20-30s.</a:t>
            </a:r>
            <a:r>
              <a:rPr lang="en-GB" baseline="0" dirty="0"/>
              <a:t> So, as we have seen in a previous presentation, </a:t>
            </a:r>
            <a:r>
              <a:rPr lang="en-GB" dirty="0"/>
              <a:t>BOLD responses are delayed and dispersed (blurred).</a:t>
            </a:r>
            <a:r>
              <a:rPr lang="en-GB" baseline="0" dirty="0"/>
              <a:t> </a:t>
            </a:r>
            <a:r>
              <a:rPr lang="en-GB" dirty="0"/>
              <a:t>We need to adjust our model for this.</a:t>
            </a:r>
          </a:p>
          <a:p>
            <a:endParaRPr lang="en-GB" sz="1200" b="0" i="0" kern="1200" baseline="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all trials were of the same duration however, and that duration were below ~2s, then they can be effectively modelled as events (</a:t>
            </a:r>
            <a:r>
              <a:rPr lang="en-GB" sz="1200" b="0" i="0" kern="1200" dirty="0" err="1">
                <a:solidFill>
                  <a:schemeClr val="tx1"/>
                </a:solidFill>
                <a:effectLst/>
                <a:latin typeface="+mn-lt"/>
                <a:ea typeface="+mn-ea"/>
                <a:cs typeface="+mn-cs"/>
              </a:rPr>
              <a:t>i.e</a:t>
            </a:r>
            <a:r>
              <a:rPr lang="en-GB" sz="1200" b="0" i="0" kern="1200" dirty="0">
                <a:solidFill>
                  <a:schemeClr val="tx1"/>
                </a:solidFill>
                <a:effectLst/>
                <a:latin typeface="+mn-lt"/>
                <a:ea typeface="+mn-ea"/>
                <a:cs typeface="+mn-cs"/>
              </a:rPr>
              <a:t>, delta functions with zero duration). This is because, after convolution with the IR, a difference in the duration of a trial causes a difference in the scaling of the predicted response, but has little effect on its shape. Since it is the scaling of the predicted response that is being estimated in the statistical models discussed above, changing the duration of all trials</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simply changes the size of the resulting parameter estimates, with little effect on the statistical inferences.</a:t>
            </a:r>
            <a:endParaRPr lang="en-GB" dirty="0"/>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11</a:t>
            </a:fld>
            <a:endParaRPr lang="en-GB"/>
          </a:p>
        </p:txBody>
      </p:sp>
    </p:spTree>
    <p:extLst>
      <p:ext uri="{BB962C8B-B14F-4D97-AF65-F5344CB8AC3E}">
        <p14:creationId xmlns:p14="http://schemas.microsoft.com/office/powerpoint/2010/main" val="2290080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 can model this using the HRF (If you mix your input function with the HRF, you can derive the expected BOLD response).</a:t>
            </a:r>
            <a:r>
              <a:rPr lang="en-GB" sz="1200" b="0" i="0" kern="1200" baseline="0" dirty="0">
                <a:solidFill>
                  <a:schemeClr val="tx1"/>
                </a:solidFill>
                <a:effectLst/>
                <a:latin typeface="+mn-lt"/>
                <a:ea typeface="+mn-ea"/>
                <a:cs typeface="+mn-cs"/>
              </a:rPr>
              <a:t> </a:t>
            </a:r>
            <a:r>
              <a:rPr lang="en-GB" dirty="0"/>
              <a:t>We</a:t>
            </a:r>
            <a:r>
              <a:rPr lang="en-GB" baseline="0" dirty="0"/>
              <a:t> take into account by convolving the input function with the </a:t>
            </a:r>
            <a:r>
              <a:rPr lang="en-GB" baseline="0" dirty="0" err="1"/>
              <a:t>Hemondynamic</a:t>
            </a:r>
            <a:r>
              <a:rPr lang="en-GB" baseline="0" dirty="0"/>
              <a:t> response function and we can do that because this function is linear time-invariant and it does this by 3 steps: scales with the neuronal response, its additive meaning that two stimulation in time will lead to a </a:t>
            </a:r>
            <a:r>
              <a:rPr lang="en-GB" baseline="0" dirty="0" err="1"/>
              <a:t>reponse</a:t>
            </a:r>
            <a:r>
              <a:rPr lang="en-GB" baseline="0" dirty="0"/>
              <a:t> which is the sum of the two responses and it is shift invariant so a stimuli presented at later stage shift the response accordingly</a:t>
            </a:r>
            <a:endParaRPr lang="en-GB" dirty="0"/>
          </a:p>
          <a:p>
            <a:endParaRPr lang="en-GB" sz="1200" b="1"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Scaling</a:t>
            </a:r>
          </a:p>
          <a:p>
            <a:r>
              <a:rPr lang="en-GB" sz="1200" b="0" i="0" kern="1200" dirty="0">
                <a:solidFill>
                  <a:schemeClr val="tx1"/>
                </a:solidFill>
                <a:effectLst/>
                <a:latin typeface="+mn-lt"/>
                <a:ea typeface="+mn-ea"/>
                <a:cs typeface="+mn-cs"/>
              </a:rPr>
              <a:t>For a system operating in the time domain, scaling means that the time-course of the output directly scales with the strength of the input.</a:t>
            </a:r>
            <a:r>
              <a:rPr lang="en-GB" sz="1200" b="0" i="0" kern="1200" baseline="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If this system shows scaling, then when the input is scaled the </a:t>
            </a:r>
            <a:r>
              <a:rPr lang="en-GB" sz="1200" b="0" i="1" kern="1200" dirty="0">
                <a:solidFill>
                  <a:schemeClr val="tx1"/>
                </a:solidFill>
                <a:effectLst/>
                <a:latin typeface="+mn-lt"/>
                <a:ea typeface="+mn-ea"/>
                <a:cs typeface="+mn-cs"/>
              </a:rPr>
              <a:t>shape</a:t>
            </a:r>
            <a:r>
              <a:rPr lang="en-GB" sz="1200" b="0" i="0" kern="1200" dirty="0">
                <a:solidFill>
                  <a:schemeClr val="tx1"/>
                </a:solidFill>
                <a:effectLst/>
                <a:latin typeface="+mn-lt"/>
                <a:ea typeface="+mn-ea"/>
                <a:cs typeface="+mn-cs"/>
              </a:rPr>
              <a:t> of the output will always remain the same except that it is scaled by the same factor.</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Additivity</a:t>
            </a:r>
          </a:p>
          <a:p>
            <a:r>
              <a:rPr lang="en-GB" sz="1200" b="0" i="0" kern="1200" dirty="0">
                <a:solidFill>
                  <a:schemeClr val="tx1"/>
                </a:solidFill>
                <a:effectLst/>
                <a:latin typeface="+mn-lt"/>
                <a:ea typeface="+mn-ea"/>
                <a:cs typeface="+mn-cs"/>
              </a:rPr>
              <a:t>The property of additivity states that given two inputs, the response to the sum of the inputs is equal to the sum of the responses to each of the inputs alone.</a:t>
            </a:r>
          </a:p>
          <a:p>
            <a:r>
              <a:rPr lang="en-GB" sz="1200" b="0" i="0" kern="1200" dirty="0">
                <a:solidFill>
                  <a:schemeClr val="tx1"/>
                </a:solidFill>
                <a:effectLst/>
                <a:latin typeface="+mn-lt"/>
                <a:ea typeface="+mn-ea"/>
                <a:cs typeface="+mn-cs"/>
              </a:rPr>
              <a:t>For the hemodynamic response, the additivity property is best illustrated for two neuronal responses that follow closely in time. If they fall within a few seconds of each other, the output hemodynamic response to the first input will still be ongoing when the hemodynamic response to the second input begins. The additivity principal says that this second hemodynamic response should simply add to the first response, without interacting in any way.</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Shift Invariance</a:t>
            </a:r>
          </a:p>
          <a:p>
            <a:r>
              <a:rPr lang="en-GB" sz="1200" b="0" i="0" kern="1200" dirty="0">
                <a:solidFill>
                  <a:schemeClr val="tx1"/>
                </a:solidFill>
                <a:effectLst/>
                <a:latin typeface="+mn-lt"/>
                <a:ea typeface="+mn-ea"/>
                <a:cs typeface="+mn-cs"/>
              </a:rPr>
              <a:t>The additional property of </a:t>
            </a:r>
            <a:r>
              <a:rPr lang="en-GB" sz="1200" b="0" i="1" kern="1200" dirty="0">
                <a:solidFill>
                  <a:schemeClr val="tx1"/>
                </a:solidFill>
                <a:effectLst/>
                <a:latin typeface="+mn-lt"/>
                <a:ea typeface="+mn-ea"/>
                <a:cs typeface="+mn-cs"/>
              </a:rPr>
              <a:t>shift invariance</a:t>
            </a:r>
            <a:r>
              <a:rPr lang="en-GB" sz="1200" b="0" i="0" kern="1200" dirty="0">
                <a:solidFill>
                  <a:schemeClr val="tx1"/>
                </a:solidFill>
                <a:effectLst/>
                <a:latin typeface="+mn-lt"/>
                <a:ea typeface="+mn-ea"/>
                <a:cs typeface="+mn-cs"/>
              </a:rPr>
              <a:t> is also assumed in the linear transform model. Shift invariance means that the hemodynamic response to a later input neuronal response should look just like the response to an earlier, identical input, but shifted in time by the delay between the two inputs.</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When</a:t>
            </a:r>
            <a:r>
              <a:rPr lang="en-GB" sz="1200" b="0" i="0" kern="1200" baseline="0" dirty="0">
                <a:solidFill>
                  <a:schemeClr val="tx1"/>
                </a:solidFill>
                <a:effectLst/>
                <a:latin typeface="+mn-lt"/>
                <a:ea typeface="+mn-ea"/>
                <a:cs typeface="+mn-cs"/>
              </a:rPr>
              <a:t> a linear relationship is assumed between the stimulus onset and BOLD response such that if I present a stimulus every 2 seconds you would observe a BOLD signal every 2 seconds, then you can convolve the box car function to look more like a BOLD response. It is not linear if a second stimuli is presented too close to the first one, as likely influences the activity of the first. = Linear time-invariant system</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On the bottom line we can see how actual neural response may be convolved into a HRF as here the sum of the HRFs on the bottom (of right figure) is taken to form the convolution of the higher line.</a:t>
            </a:r>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12</a:t>
            </a:fld>
            <a:endParaRPr lang="en-GB"/>
          </a:p>
        </p:txBody>
      </p:sp>
    </p:spTree>
    <p:extLst>
      <p:ext uri="{BB962C8B-B14F-4D97-AF65-F5344CB8AC3E}">
        <p14:creationId xmlns:p14="http://schemas.microsoft.com/office/powerpoint/2010/main" val="3912153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is an example of a design matrix now convolved to match</a:t>
            </a:r>
            <a:r>
              <a:rPr lang="en-GB" baseline="0" dirty="0"/>
              <a:t> a HRF more closely. </a:t>
            </a:r>
            <a:r>
              <a:rPr lang="en-GB" dirty="0"/>
              <a:t>This </a:t>
            </a:r>
            <a:r>
              <a:rPr lang="en-GB" baseline="0" dirty="0"/>
              <a:t>is done by SPM. Now we get something that better shape our response. There is a s</a:t>
            </a:r>
            <a:r>
              <a:rPr lang="en-GB" dirty="0"/>
              <a:t>light delay, and also</a:t>
            </a:r>
            <a:r>
              <a:rPr lang="en-GB" baseline="0" dirty="0"/>
              <a:t> not completely flat which reflects some noise. This is more representative of the actual signal that is being recorded (i.e. Improve your model). On the right you can see the neuronal activity in blue and in red what would be predicted from a simple boxcar style model, but these two merged creates the green convolved function which accounts more closely for the shape of the HRF.</a:t>
            </a:r>
            <a:endParaRPr lang="en-GB" dirty="0"/>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13</a:t>
            </a:fld>
            <a:endParaRPr lang="en-GB"/>
          </a:p>
        </p:txBody>
      </p:sp>
    </p:spTree>
    <p:extLst>
      <p:ext uri="{BB962C8B-B14F-4D97-AF65-F5344CB8AC3E}">
        <p14:creationId xmlns:p14="http://schemas.microsoft.com/office/powerpoint/2010/main" val="2927824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Cardiac noise shown in the slide</a:t>
            </a:r>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14</a:t>
            </a:fld>
            <a:endParaRPr lang="en-GB"/>
          </a:p>
        </p:txBody>
      </p:sp>
    </p:spTree>
    <p:extLst>
      <p:ext uri="{BB962C8B-B14F-4D97-AF65-F5344CB8AC3E}">
        <p14:creationId xmlns:p14="http://schemas.microsoft.com/office/powerpoint/2010/main" val="1599100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a:t>
            </a:r>
            <a:r>
              <a:rPr lang="en-GB" baseline="0" dirty="0"/>
              <a:t> we do with the remaining noise? </a:t>
            </a:r>
          </a:p>
          <a:p>
            <a:r>
              <a:rPr lang="en-GB" baseline="0" dirty="0"/>
              <a:t>We can add regressors to our model that capture the expected signal associated with the noise, e.g. particular regressors to deal with motion artefacts, to explain some additional variance in our data, because the model doesn’t know how movement might happen over time for example.</a:t>
            </a:r>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15</a:t>
            </a:fld>
            <a:endParaRPr lang="en-GB"/>
          </a:p>
        </p:txBody>
      </p:sp>
    </p:spTree>
    <p:extLst>
      <p:ext uri="{BB962C8B-B14F-4D97-AF65-F5344CB8AC3E}">
        <p14:creationId xmlns:p14="http://schemas.microsoft.com/office/powerpoint/2010/main" val="425385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Applying high-pass filter to increase signal to noise ratio</a:t>
            </a: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Scanner heats up over time </a:t>
            </a:r>
            <a:r>
              <a:rPr lang="en-GB"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200" dirty="0">
                <a:effectLst/>
                <a:latin typeface="Calibri" panose="020F0502020204030204" pitchFamily="34" charset="0"/>
                <a:ea typeface="Calibri" panose="020F0502020204030204" pitchFamily="34" charset="0"/>
                <a:cs typeface="Times New Roman" panose="02020603050405020304" pitchFamily="18" charset="0"/>
              </a:rPr>
              <a:t> decrease in signal intensity – but this decrease has nothing to do with our task of interest!</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decrease in signal intensity affects mainly low frequencies</a:t>
            </a: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Assumption: most low frequencies in our signal are due to scanner heating up (noise)</a:t>
            </a:r>
          </a:p>
          <a:p>
            <a:pPr algn="just">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Solution: in SPM, we select high-pass filter </a:t>
            </a:r>
            <a:r>
              <a:rPr lang="en-GB" sz="12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GB" sz="1200" dirty="0">
                <a:effectLst/>
                <a:latin typeface="Calibri" panose="020F0502020204030204" pitchFamily="34" charset="0"/>
                <a:ea typeface="Calibri" panose="020F0502020204030204" pitchFamily="34" charset="0"/>
                <a:cs typeface="Times New Roman" panose="02020603050405020304" pitchFamily="18" charset="0"/>
              </a:rPr>
              <a:t> low-frequencies are filtered out</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Default high-pass filter in SPM filters out signals which last longer than 128 seconds</a:t>
            </a:r>
          </a:p>
          <a:p>
            <a:pPr algn="just">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When using this filter, we need to accept that some task-relevant info may be filtered out as well</a:t>
            </a:r>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16</a:t>
            </a:fld>
            <a:endParaRPr lang="en-GB"/>
          </a:p>
        </p:txBody>
      </p:sp>
    </p:spTree>
    <p:extLst>
      <p:ext uri="{BB962C8B-B14F-4D97-AF65-F5344CB8AC3E}">
        <p14:creationId xmlns:p14="http://schemas.microsoft.com/office/powerpoint/2010/main" val="2135824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specified our design matrix, SPM estimates our parameters, or slopes, such that our</a:t>
            </a:r>
            <a:r>
              <a:rPr lang="en-GB" baseline="0" dirty="0"/>
              <a:t> estimated slope best fits, or describes, the relationship between our regressors X and the observed data Y. The good thing is that our model for one voxel will fit the whole time-series (but with different parameter values for each voxel). This is the mass-univariate approach. </a:t>
            </a:r>
          </a:p>
          <a:p>
            <a:r>
              <a:rPr lang="en-GB" baseline="0" dirty="0"/>
              <a:t>In order to estimate the parameters, we use the method of ordinary least squares. This means that we are estimating parameter values that will minimise the sum of squared errors (so the sum of the squared differences between the actual value and the predicted value).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beta value for a specific voxel is the “slope” of the model fit and reflects the relationship between regressor X1 and the BOLD signal Y</a:t>
            </a:r>
            <a:endParaRPr lang="en-GB" baseline="0" dirty="0"/>
          </a:p>
          <a:p>
            <a:endParaRPr lang="en-GB" baseline="0" dirty="0"/>
          </a:p>
          <a:p>
            <a:r>
              <a:rPr lang="en-GB" baseline="0" dirty="0"/>
              <a:t>And now we are ready to test our hypotheses!</a:t>
            </a:r>
            <a:endParaRPr lang="en-GB" dirty="0"/>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17</a:t>
            </a:fld>
            <a:endParaRPr lang="en-GB"/>
          </a:p>
        </p:txBody>
      </p:sp>
    </p:spTree>
    <p:extLst>
      <p:ext uri="{BB962C8B-B14F-4D97-AF65-F5344CB8AC3E}">
        <p14:creationId xmlns:p14="http://schemas.microsoft.com/office/powerpoint/2010/main" val="2089391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we have the model </a:t>
            </a:r>
            <a:r>
              <a:rPr lang="en-GB" baseline="0" dirty="0"/>
              <a:t>we want to see if there is any significant activation in a particular brain region/voxel due to our experimental conditions. Asking this question means asking if any of parameter weights of interest we calculated with our model justify the signal changes.</a:t>
            </a:r>
          </a:p>
          <a:p>
            <a:endParaRPr lang="en-GB" baseline="0" dirty="0"/>
          </a:p>
          <a:p>
            <a:r>
              <a:rPr lang="en-GB" baseline="0" dirty="0"/>
              <a:t>In order to do that we use contrasts. So in general contrast specify effect of interest by weighting our parameters and selecting regressors of interest. </a:t>
            </a:r>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18</a:t>
            </a:fld>
            <a:endParaRPr lang="en-GB"/>
          </a:p>
        </p:txBody>
      </p:sp>
    </p:spTree>
    <p:extLst>
      <p:ext uri="{BB962C8B-B14F-4D97-AF65-F5344CB8AC3E}">
        <p14:creationId xmlns:p14="http://schemas.microsoft.com/office/powerpoint/2010/main" val="2270677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20</a:t>
            </a:fld>
            <a:endParaRPr lang="en-GB"/>
          </a:p>
        </p:txBody>
      </p:sp>
    </p:spTree>
    <p:extLst>
      <p:ext uri="{BB962C8B-B14F-4D97-AF65-F5344CB8AC3E}">
        <p14:creationId xmlns:p14="http://schemas.microsoft.com/office/powerpoint/2010/main" val="152812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previous two presentations have already covered the pre-processing steps we need to let SPM carry out on our data, to put all our images into the same anatomical space. </a:t>
            </a:r>
          </a:p>
          <a:p>
            <a:endParaRPr lang="en-GB" baseline="0" dirty="0"/>
          </a:p>
          <a:p>
            <a:r>
              <a:rPr lang="en-GB" baseline="0" dirty="0"/>
              <a:t>This presentation covers the next step. Now, we are beginning our statistical analysis of the data. This step is looking at how data in our different experimental conditions can predict the fMRI data. This reflects a linear combination of multiple variables encoded with a design matrix. All of this is based on the General Linear Model, which estimates parameters voxel by voxel.</a:t>
            </a:r>
          </a:p>
          <a:p>
            <a:endParaRPr lang="en-GB" dirty="0"/>
          </a:p>
          <a:p>
            <a:r>
              <a:rPr lang="en-GB" dirty="0"/>
              <a:t>Now, we need to fit a model to the pre-processed data. In other words, how much BOLD activity there was for each condition within each voxel of the brain image.</a:t>
            </a:r>
          </a:p>
        </p:txBody>
      </p:sp>
      <p:sp>
        <p:nvSpPr>
          <p:cNvPr id="4" name="Slide Number Placeholder 3"/>
          <p:cNvSpPr>
            <a:spLocks noGrp="1"/>
          </p:cNvSpPr>
          <p:nvPr>
            <p:ph type="sldNum" sz="quarter" idx="5"/>
          </p:nvPr>
        </p:nvSpPr>
        <p:spPr/>
        <p:txBody>
          <a:bodyPr/>
          <a:lstStyle/>
          <a:p>
            <a:fld id="{69E94763-0F39-4D52-949C-1BBA0563D54D}" type="slidenum">
              <a:rPr lang="en-GB" smtClean="0"/>
              <a:t>2</a:t>
            </a:fld>
            <a:endParaRPr lang="en-GB"/>
          </a:p>
        </p:txBody>
      </p:sp>
    </p:spTree>
    <p:extLst>
      <p:ext uri="{BB962C8B-B14F-4D97-AF65-F5344CB8AC3E}">
        <p14:creationId xmlns:p14="http://schemas.microsoft.com/office/powerpoint/2010/main" val="407937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21</a:t>
            </a:fld>
            <a:endParaRPr lang="en-GB"/>
          </a:p>
        </p:txBody>
      </p:sp>
    </p:spTree>
    <p:extLst>
      <p:ext uri="{BB962C8B-B14F-4D97-AF65-F5344CB8AC3E}">
        <p14:creationId xmlns:p14="http://schemas.microsoft.com/office/powerpoint/2010/main" val="786278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lower the threshold </a:t>
            </a:r>
          </a:p>
          <a:p>
            <a:endParaRPr lang="en-GB" dirty="0"/>
          </a:p>
          <a:p>
            <a:endParaRPr lang="en-GB" dirty="0"/>
          </a:p>
          <a:p>
            <a:r>
              <a:rPr lang="en-GB" dirty="0"/>
              <a:t>Then we can see the Z score(which is not significant)</a:t>
            </a:r>
          </a:p>
          <a:p>
            <a:endParaRPr lang="en-GB" dirty="0"/>
          </a:p>
          <a:p>
            <a:r>
              <a:rPr lang="en-GB" dirty="0"/>
              <a:t>P value here</a:t>
            </a:r>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24</a:t>
            </a:fld>
            <a:endParaRPr lang="en-GB"/>
          </a:p>
        </p:txBody>
      </p:sp>
    </p:spTree>
    <p:extLst>
      <p:ext uri="{BB962C8B-B14F-4D97-AF65-F5344CB8AC3E}">
        <p14:creationId xmlns:p14="http://schemas.microsoft.com/office/powerpoint/2010/main" val="343369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when we want to see it in the brain.,</a:t>
            </a:r>
          </a:p>
          <a:p>
            <a:endParaRPr lang="en-GB" dirty="0"/>
          </a:p>
          <a:p>
            <a:r>
              <a:rPr lang="en-GB" dirty="0"/>
              <a:t>Overlay in GUI</a:t>
            </a:r>
          </a:p>
          <a:p>
            <a:endParaRPr lang="en-GB" dirty="0"/>
          </a:p>
          <a:p>
            <a:r>
              <a:rPr lang="en-GB" dirty="0"/>
              <a:t>So here we can see in </a:t>
            </a:r>
            <a:r>
              <a:rPr lang="en-GB" dirty="0" err="1"/>
              <a:t>righ-parecentral</a:t>
            </a:r>
            <a:r>
              <a:rPr lang="en-GB" dirty="0"/>
              <a:t> </a:t>
            </a:r>
            <a:r>
              <a:rPr lang="en-GB" dirty="0" err="1"/>
              <a:t>gyris</a:t>
            </a:r>
            <a:r>
              <a:rPr lang="en-GB" dirty="0"/>
              <a:t>.</a:t>
            </a:r>
          </a:p>
        </p:txBody>
      </p:sp>
      <p:sp>
        <p:nvSpPr>
          <p:cNvPr id="4" name="Slide Number Placeholder 3"/>
          <p:cNvSpPr>
            <a:spLocks noGrp="1"/>
          </p:cNvSpPr>
          <p:nvPr>
            <p:ph type="sldNum" sz="quarter" idx="5"/>
          </p:nvPr>
        </p:nvSpPr>
        <p:spPr/>
        <p:txBody>
          <a:bodyPr/>
          <a:lstStyle/>
          <a:p>
            <a:fld id="{69E94763-0F39-4D52-949C-1BBA0563D54D}" type="slidenum">
              <a:rPr lang="en-GB" smtClean="0"/>
              <a:t>25</a:t>
            </a:fld>
            <a:endParaRPr lang="en-GB"/>
          </a:p>
        </p:txBody>
      </p:sp>
    </p:spTree>
    <p:extLst>
      <p:ext uri="{BB962C8B-B14F-4D97-AF65-F5344CB8AC3E}">
        <p14:creationId xmlns:p14="http://schemas.microsoft.com/office/powerpoint/2010/main" val="3358821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a:lstStyle/>
          <a:p>
            <a:fld id="{F50B1CC5-0D3E-4CA2-9341-5FBBF769D474}" type="slidenum">
              <a:rPr lang="en-US" altLang="zh-TW"/>
              <a:pPr/>
              <a:t>26</a:t>
            </a:fld>
            <a:endParaRPr lang="en-US" altLang="zh-TW"/>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28</a:t>
            </a:fld>
            <a:endParaRPr lang="en-GB"/>
          </a:p>
        </p:txBody>
      </p:sp>
    </p:spTree>
    <p:extLst>
      <p:ext uri="{BB962C8B-B14F-4D97-AF65-F5344CB8AC3E}">
        <p14:creationId xmlns:p14="http://schemas.microsoft.com/office/powerpoint/2010/main" val="1283821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 Data – Preprocessed </a:t>
            </a:r>
            <a:r>
              <a:rPr lang="en-US" dirty="0" err="1"/>
              <a:t>swr</a:t>
            </a:r>
            <a:r>
              <a:rPr lang="en-US" dirty="0"/>
              <a:t>* images</a:t>
            </a:r>
          </a:p>
          <a:p>
            <a:endParaRPr lang="en-US" dirty="0"/>
          </a:p>
          <a:p>
            <a:r>
              <a:rPr lang="en-US" dirty="0" err="1"/>
              <a:t>Swr</a:t>
            </a:r>
            <a:r>
              <a:rPr lang="en-US" dirty="0"/>
              <a:t>* images(Normalized images) - Realigned, Warped to MNI space i.e. boundaries around brain expressed in MNI space or a specific coordinate system and smoothed using spatial filters.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SPM, we analyse data from multiple subjects in two stages – 1</a:t>
            </a:r>
            <a:r>
              <a:rPr lang="en-GB" baseline="30000" dirty="0"/>
              <a:t>st</a:t>
            </a:r>
            <a:r>
              <a:rPr lang="en-GB" dirty="0"/>
              <a:t> level and 2</a:t>
            </a:r>
            <a:r>
              <a:rPr lang="en-GB" baseline="30000" dirty="0"/>
              <a:t>nd</a:t>
            </a:r>
            <a:r>
              <a:rPr lang="en-GB" dirty="0"/>
              <a:t> level. For</a:t>
            </a:r>
            <a:r>
              <a:rPr lang="en-GB" baseline="0" dirty="0"/>
              <a:t> each subject, we have collected data in sessions called scanning periods. For each session, we collect several 3D volumes of brain regions, organized in slices, which again consist of many voxels. </a:t>
            </a:r>
          </a:p>
          <a:p>
            <a:endParaRPr lang="en-GB" dirty="0"/>
          </a:p>
          <a:p>
            <a:r>
              <a:rPr lang="en-GB" dirty="0"/>
              <a:t>First,</a:t>
            </a:r>
            <a:r>
              <a:rPr lang="en-GB" baseline="0" dirty="0"/>
              <a:t> we do a within-subject analysis. So typically, we will have to do as many first-level analyses as we have participants, thus every analysis is run independently for each voxel in each subject. What we want from this step are contrast images (more about this later) for every single subject. </a:t>
            </a:r>
          </a:p>
          <a:p>
            <a:endParaRPr lang="en-GB" baseline="0" dirty="0"/>
          </a:p>
          <a:p>
            <a:r>
              <a:rPr lang="en-GB" baseline="0" dirty="0"/>
              <a:t>Thus, at this level (1</a:t>
            </a:r>
            <a:r>
              <a:rPr lang="en-GB" baseline="30000" dirty="0"/>
              <a:t>st</a:t>
            </a:r>
            <a:r>
              <a:rPr lang="en-GB" baseline="0" dirty="0"/>
              <a:t> level) all we can conclude is that if the exact same person does the same task, would we expect to see the same activity.</a:t>
            </a:r>
          </a:p>
          <a:p>
            <a:endParaRPr lang="en-GB" dirty="0"/>
          </a:p>
          <a:p>
            <a:r>
              <a:rPr lang="en-GB" dirty="0"/>
              <a:t>In 2</a:t>
            </a:r>
            <a:r>
              <a:rPr lang="en-GB" baseline="30000" dirty="0"/>
              <a:t>nd</a:t>
            </a:r>
            <a:r>
              <a:rPr lang="en-GB" dirty="0"/>
              <a:t> level analysis, it occurs between different subjects aka group-level analysis which will be discussed in the coming weeks.</a:t>
            </a:r>
          </a:p>
        </p:txBody>
      </p:sp>
      <p:sp>
        <p:nvSpPr>
          <p:cNvPr id="4" name="Slide Number Placeholder 3"/>
          <p:cNvSpPr>
            <a:spLocks noGrp="1"/>
          </p:cNvSpPr>
          <p:nvPr>
            <p:ph type="sldNum" sz="quarter" idx="5"/>
          </p:nvPr>
        </p:nvSpPr>
        <p:spPr/>
        <p:txBody>
          <a:bodyPr/>
          <a:lstStyle/>
          <a:p>
            <a:fld id="{69E94763-0F39-4D52-949C-1BBA0563D54D}" type="slidenum">
              <a:rPr lang="en-GB" smtClean="0"/>
              <a:t>3</a:t>
            </a:fld>
            <a:endParaRPr lang="en-GB"/>
          </a:p>
        </p:txBody>
      </p:sp>
    </p:spTree>
    <p:extLst>
      <p:ext uri="{BB962C8B-B14F-4D97-AF65-F5344CB8AC3E}">
        <p14:creationId xmlns:p14="http://schemas.microsoft.com/office/powerpoint/2010/main" val="77892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pre-processing we made sure that the each voxel is consistent over time by putting them in the same anatomical space. So for each voxel, we have </a:t>
            </a:r>
            <a:r>
              <a:rPr lang="en-GB" dirty="0"/>
              <a:t>a time-series of </a:t>
            </a:r>
            <a:r>
              <a:rPr lang="en-GB" baseline="0" dirty="0"/>
              <a:t>the changes in BOLD signal throughout the experiment. 1 time series = for 1 voxel.</a:t>
            </a:r>
          </a:p>
          <a:p>
            <a:endParaRPr lang="en-GB" baseline="0" dirty="0"/>
          </a:p>
          <a:p>
            <a:r>
              <a:rPr lang="en-GB" baseline="0" dirty="0"/>
              <a:t>We want to model the time series so that we can make an inference (later on) about the effect of interests, by testing hypothesis on this particular voxel. The effects we’re interested in, + noise or errors that are not fit by the model</a:t>
            </a:r>
            <a:endParaRPr lang="en-GB" dirty="0"/>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4</a:t>
            </a:fld>
            <a:endParaRPr lang="en-GB"/>
          </a:p>
        </p:txBody>
      </p:sp>
    </p:spTree>
    <p:extLst>
      <p:ext uri="{BB962C8B-B14F-4D97-AF65-F5344CB8AC3E}">
        <p14:creationId xmlns:p14="http://schemas.microsoft.com/office/powerpoint/2010/main" val="62045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we want to model</a:t>
            </a:r>
            <a:r>
              <a:rPr lang="en-GB" baseline="0" dirty="0"/>
              <a:t> the data before we can make any inferences about it. </a:t>
            </a:r>
            <a:r>
              <a:rPr lang="en-GB" dirty="0"/>
              <a:t>SPM deals with this data using a mass-univariate statistical approach.</a:t>
            </a:r>
            <a:r>
              <a:rPr lang="en-GB" baseline="0" dirty="0"/>
              <a:t> All this means is that the statistical steps we use are the same for each and every voxel. So this data for the whole brain is our Y or dependent variable. For each voxel, we want to see whether our experimental manipulation e.g. condition (expressed as a regressor called X) has an effect on this brain activity, using a GLM.</a:t>
            </a:r>
          </a:p>
          <a:p>
            <a:endParaRPr lang="en-GB" baseline="0" dirty="0"/>
          </a:p>
          <a:p>
            <a:r>
              <a:rPr lang="en-GB" baseline="0" dirty="0"/>
              <a:t>Y – Bold Signal</a:t>
            </a:r>
          </a:p>
          <a:p>
            <a:r>
              <a:rPr lang="en-GB" baseline="0" dirty="0"/>
              <a:t>X – Experimental conditions</a:t>
            </a:r>
          </a:p>
          <a:p>
            <a:endParaRPr lang="en-GB" baseline="0" dirty="0"/>
          </a:p>
          <a:p>
            <a:r>
              <a:rPr lang="en-GB" baseline="0" dirty="0"/>
              <a:t>The data we put into SPM is a single time-series on a voxel, which we want to transform into a single statistical value. SPM does this simultaneously at all of our voxels. The result we will get is a Statistical Parametric Map, with one of these statistics for each voxel.</a:t>
            </a:r>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5</a:t>
            </a:fld>
            <a:endParaRPr lang="en-GB"/>
          </a:p>
        </p:txBody>
      </p:sp>
    </p:spTree>
    <p:extLst>
      <p:ext uri="{BB962C8B-B14F-4D97-AF65-F5344CB8AC3E}">
        <p14:creationId xmlns:p14="http://schemas.microsoft.com/office/powerpoint/2010/main" val="402602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We want to model each and every voxel using the mass univariate approach. What we would then get in a similar way to the previous equation is rows and rows of these equations, one for each time point e.g. scans over time for the same voxel. So really our model contains matrices, of these equations. We can save ourselves from having to look at this horrible mess of equations by simply rewriting all of this as a simple, matrix model at the top, where:</a:t>
            </a:r>
          </a:p>
          <a:p>
            <a:pPr marL="171450" indent="-171450">
              <a:buFontTx/>
              <a:buChar char="-"/>
            </a:pPr>
            <a:r>
              <a:rPr lang="en-GB" dirty="0"/>
              <a:t>Y stands for a matrix of BOLD signals</a:t>
            </a:r>
            <a:r>
              <a:rPr lang="en-GB" baseline="0" dirty="0"/>
              <a:t> for a single voxel. (AKA from our data files that we feed into SPM)</a:t>
            </a:r>
          </a:p>
          <a:p>
            <a:pPr marL="171450" indent="-171450">
              <a:buFontTx/>
              <a:buChar char="-"/>
            </a:pPr>
            <a:r>
              <a:rPr lang="en-GB" baseline="0" dirty="0"/>
              <a:t>Our constant or intercept is simply the mean level of fMRI signal over time across all of our conditions. In SPM, this constant is included as a regressor automatically, so it is not shown in this equation explicitly.</a:t>
            </a:r>
          </a:p>
          <a:p>
            <a:pPr marL="171450" indent="-171450">
              <a:buFontTx/>
              <a:buChar char="-"/>
            </a:pPr>
            <a:r>
              <a:rPr lang="en-GB" baseline="0" dirty="0"/>
              <a:t>All our regressors X makes up the so-called design matrix. We know this too (expected time course of reactions to our experimental conditions).</a:t>
            </a:r>
          </a:p>
          <a:p>
            <a:endParaRPr lang="en-GB" baseline="0" dirty="0"/>
          </a:p>
          <a:p>
            <a:r>
              <a:rPr lang="en-GB" baseline="0" dirty="0"/>
              <a:t>What we do not know: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baseline="0" dirty="0"/>
              <a:t>The exact error in our model</a:t>
            </a:r>
          </a:p>
          <a:p>
            <a:pPr marL="228600" indent="-228600">
              <a:buAutoNum type="arabicParenR"/>
            </a:pPr>
            <a:r>
              <a:rPr lang="en-GB" baseline="0" dirty="0"/>
              <a:t>The values of our parameters for each regressor. Luckily, SPM will estimate them for us. </a:t>
            </a:r>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6</a:t>
            </a:fld>
            <a:endParaRPr lang="en-GB"/>
          </a:p>
        </p:txBody>
      </p:sp>
    </p:spTree>
    <p:extLst>
      <p:ext uri="{BB962C8B-B14F-4D97-AF65-F5344CB8AC3E}">
        <p14:creationId xmlns:p14="http://schemas.microsoft.com/office/powerpoint/2010/main" val="122138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Design Matrix is a neat graphical representation of your experimental design. It </a:t>
            </a:r>
            <a:r>
              <a:rPr lang="en-GB" sz="1200" dirty="0">
                <a:latin typeface="Arial Unicode MS" pitchFamily="34" charset="-128"/>
              </a:rPr>
              <a:t>embodies all available knowledge about experimentally controlled factors and potential confounds.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Unicode MS"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Unicode MS" pitchFamily="34" charset="-128"/>
              </a:rPr>
              <a:t>Black - </a:t>
            </a:r>
            <a:r>
              <a:rPr lang="en-GB" dirty="0">
                <a:latin typeface="Arial Rounded MT Bold" pitchFamily="34" charset="0"/>
              </a:rPr>
              <a:t>illustrates when the regressor is at its smallest value</a:t>
            </a:r>
            <a:endParaRPr lang="en-GB" sz="1200" dirty="0">
              <a:latin typeface="Arial Rounded MT Bold"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Rounded MT Bold" pitchFamily="34" charset="0"/>
              </a:rPr>
              <a:t>White - illustrates when the regressor is at its largest value</a:t>
            </a:r>
            <a:endParaRPr lang="en-GB" sz="1200" dirty="0">
              <a:latin typeface="Arial Unicode MS" pitchFamily="34" charset="-128"/>
            </a:endParaRPr>
          </a:p>
          <a:p>
            <a:r>
              <a:rPr lang="en-GB" dirty="0"/>
              <a:t>Grey - </a:t>
            </a:r>
            <a:r>
              <a:rPr lang="en-GB" dirty="0">
                <a:latin typeface="Arial Rounded MT Bold" pitchFamily="34" charset="0"/>
              </a:rPr>
              <a:t>illustrates when the regressor is at its intermediate value</a:t>
            </a:r>
          </a:p>
          <a:p>
            <a:endParaRPr lang="en-GB" dirty="0">
              <a:latin typeface="Arial Rounded MT Bold" pitchFamily="34" charset="0"/>
            </a:endParaRPr>
          </a:p>
          <a:p>
            <a:r>
              <a:rPr lang="en-GB" sz="1200" dirty="0">
                <a:latin typeface="Arial Unicode MS" pitchFamily="34" charset="-128"/>
                <a:sym typeface="Symbol" pitchFamily="18" charset="2"/>
              </a:rPr>
              <a:t>Here</a:t>
            </a:r>
            <a:r>
              <a:rPr lang="en-GB" sz="1200" baseline="0" dirty="0">
                <a:latin typeface="Arial Unicode MS" pitchFamily="34" charset="-128"/>
                <a:sym typeface="Symbol" pitchFamily="18" charset="2"/>
              </a:rPr>
              <a:t> we have 2 regressors which each predicting activity at different points in time (the white proportion) as well as a constant (all white – mean signal) and an error term which could represent any other factors not accounted for by our conditions (noise) which shows very varied activation. </a:t>
            </a:r>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7</a:t>
            </a:fld>
            <a:endParaRPr lang="en-GB"/>
          </a:p>
        </p:txBody>
      </p:sp>
    </p:spTree>
    <p:extLst>
      <p:ext uri="{BB962C8B-B14F-4D97-AF65-F5344CB8AC3E}">
        <p14:creationId xmlns:p14="http://schemas.microsoft.com/office/powerpoint/2010/main" val="387818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We want SPM to know which bits of fMRI signal are associated with which experimental condition. We can represent our experimental condition with this kind of boxcar function modelling when the stimulus is “on” or “off”.</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SPM visualises our Design Matrix as a grey-scale table where each row represents an observation, and e</a:t>
            </a:r>
            <a:r>
              <a:rPr lang="en-GB" dirty="0"/>
              <a:t>ach</a:t>
            </a:r>
            <a:r>
              <a:rPr lang="en-GB" baseline="0" dirty="0"/>
              <a:t> column represents a regressor. Take a simple block design, with a condition of listening to words, with periods of rest in between. The regressor column here is the column that codes for the listening condition. SPM visually codes for whether the condition is “on” or “off” by assigning a colour value (white vs. black). The white column is how SPM codes for our constant regressor, the mean BOLD signal level over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are modelling the listening condition as </a:t>
            </a:r>
            <a:r>
              <a:rPr lang="en-GB" baseline="0" dirty="0"/>
              <a:t>a so-called boxcar function. </a:t>
            </a:r>
            <a:r>
              <a:rPr lang="en-GB" dirty="0"/>
              <a:t>In this function, the line goes “up” </a:t>
            </a:r>
            <a:r>
              <a:rPr lang="en-GB" b="0" u="none" dirty="0">
                <a:solidFill>
                  <a:schemeClr val="tx1"/>
                </a:solidFill>
              </a:rPr>
              <a:t>(i.e.</a:t>
            </a:r>
            <a:r>
              <a:rPr lang="en-GB" b="0" u="none" baseline="0" dirty="0">
                <a:solidFill>
                  <a:schemeClr val="tx1"/>
                </a:solidFill>
              </a:rPr>
              <a:t> where the condition is </a:t>
            </a:r>
            <a:r>
              <a:rPr lang="en-GB" b="0" i="1" u="none" baseline="0" dirty="0">
                <a:solidFill>
                  <a:schemeClr val="tx1"/>
                </a:solidFill>
              </a:rPr>
              <a:t>on</a:t>
            </a:r>
            <a:r>
              <a:rPr lang="en-GB" b="0" u="none" baseline="0" dirty="0">
                <a:solidFill>
                  <a:schemeClr val="tx1"/>
                </a:solidFill>
              </a:rPr>
              <a:t>) and “down” again (where the condition is </a:t>
            </a:r>
            <a:r>
              <a:rPr lang="en-GB" b="0" i="1" u="none" baseline="0" dirty="0">
                <a:solidFill>
                  <a:schemeClr val="tx1"/>
                </a:solidFill>
              </a:rPr>
              <a:t>off</a:t>
            </a:r>
            <a:r>
              <a:rPr lang="en-GB" b="0" u="none" baseline="0" dirty="0">
                <a:solidFill>
                  <a:schemeClr val="tx1"/>
                </a:solidFill>
              </a:rPr>
              <a:t>) in neat jumps. The constant is the mean signal over time, while the condition model shows where the signal deviates from the mean.</a:t>
            </a:r>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8</a:t>
            </a:fld>
            <a:endParaRPr lang="en-GB"/>
          </a:p>
        </p:txBody>
      </p:sp>
    </p:spTree>
    <p:extLst>
      <p:ext uri="{BB962C8B-B14F-4D97-AF65-F5344CB8AC3E}">
        <p14:creationId xmlns:p14="http://schemas.microsoft.com/office/powerpoint/2010/main" val="3988034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trying to find a good way of PREDICTING</a:t>
            </a:r>
            <a:r>
              <a:rPr lang="en-GB" baseline="0" dirty="0"/>
              <a:t> the dependent variable (the fMRI signal), using everything we know about our own experimental manipulation and more general things that affect such a signal. Thus, this model simply tries to fit a line that describes the relationship between the dependent variable Y and the predictor variable, or regressor, X. If you remember that X is the experimental manipulation or condition we are using to predict the fMRI data (Y), in this example we have a boxcar function which represents a block design for example where a stimulus goes on and off. As mentioned before, we will fit this model to each voxel independently.</a:t>
            </a:r>
            <a:endParaRPr lang="en-GB" dirty="0"/>
          </a:p>
          <a:p>
            <a:endParaRPr lang="en-GB" dirty="0"/>
          </a:p>
          <a:p>
            <a:r>
              <a:rPr lang="en-GB" dirty="0"/>
              <a:t>Y =  this </a:t>
            </a:r>
            <a:r>
              <a:rPr lang="en-GB" baseline="0" dirty="0"/>
              <a:t>is the fMRI time course in a particular voxel, i.e. the intensity value of our voxel for a single scan/observation.</a:t>
            </a:r>
          </a:p>
          <a:p>
            <a:r>
              <a:rPr lang="en-GB" baseline="0" dirty="0"/>
              <a:t>C = The intercept is a constant, and in our case, it is the mean level of fMRI signal over time, and across all conditions, for our particular voxel. </a:t>
            </a:r>
          </a:p>
          <a:p>
            <a:r>
              <a:rPr lang="en-GB" baseline="0" dirty="0"/>
              <a:t>X = The regressor is a component of our model which explains the observed data Y to some degree. </a:t>
            </a:r>
          </a:p>
          <a:p>
            <a:r>
              <a:rPr lang="en-GB" baseline="0" dirty="0"/>
              <a:t>B = The regressor comes with an associated parameter beta, which defines the contribution/weighting of X to the value of Y. As seen before, it can be viewed as the slope of our regression line.</a:t>
            </a:r>
          </a:p>
          <a:p>
            <a:r>
              <a:rPr lang="en-GB" baseline="0" dirty="0"/>
              <a:t>Indicates how strong response was at each voxel</a:t>
            </a:r>
          </a:p>
          <a:p>
            <a:r>
              <a:rPr lang="en-GB" baseline="0" dirty="0"/>
              <a:t>E = </a:t>
            </a:r>
            <a:r>
              <a:rPr lang="en-GB" sz="1200" dirty="0"/>
              <a:t>proportion of variance in Y which is not explained by regressor X</a:t>
            </a:r>
            <a:endParaRPr lang="en-GB" baseline="0" dirty="0"/>
          </a:p>
          <a:p>
            <a:endParaRPr lang="en-GB" baseline="0" dirty="0"/>
          </a:p>
          <a:p>
            <a:r>
              <a:rPr lang="en-GB" dirty="0"/>
              <a:t>The GLM expresses the dependent variable Y</a:t>
            </a:r>
            <a:r>
              <a:rPr lang="en-GB" baseline="0" dirty="0"/>
              <a:t> in terms of a linear combination of some regressors X plus a well-defined error term. We want this linear combination of regressors to be able to explain all possible responses to our experiment, up to the level of error. The error is noise in the data, which explains some additional variance in our observed data, but has not been controlled by us in our experiment.</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result of our model is calculation the Beta parameters. </a:t>
            </a:r>
          </a:p>
          <a:p>
            <a:endParaRPr lang="en-GB" dirty="0"/>
          </a:p>
        </p:txBody>
      </p:sp>
      <p:sp>
        <p:nvSpPr>
          <p:cNvPr id="4" name="Slide Number Placeholder 3"/>
          <p:cNvSpPr>
            <a:spLocks noGrp="1"/>
          </p:cNvSpPr>
          <p:nvPr>
            <p:ph type="sldNum" sz="quarter" idx="5"/>
          </p:nvPr>
        </p:nvSpPr>
        <p:spPr/>
        <p:txBody>
          <a:bodyPr/>
          <a:lstStyle/>
          <a:p>
            <a:fld id="{69E94763-0F39-4D52-949C-1BBA0563D54D}" type="slidenum">
              <a:rPr lang="en-GB" smtClean="0"/>
              <a:t>9</a:t>
            </a:fld>
            <a:endParaRPr lang="en-GB"/>
          </a:p>
        </p:txBody>
      </p:sp>
    </p:spTree>
    <p:extLst>
      <p:ext uri="{BB962C8B-B14F-4D97-AF65-F5344CB8AC3E}">
        <p14:creationId xmlns:p14="http://schemas.microsoft.com/office/powerpoint/2010/main" val="815115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F7ECB-77A0-6056-F24C-CFC962B5E5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720AEC8-1B18-6C40-742F-801D7A57C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006B-0097-94C9-9976-9CD9E2A70BEB}"/>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5" name="Footer Placeholder 4">
            <a:extLst>
              <a:ext uri="{FF2B5EF4-FFF2-40B4-BE49-F238E27FC236}">
                <a16:creationId xmlns:a16="http://schemas.microsoft.com/office/drawing/2014/main" id="{97C9A86F-BE01-71A9-E38E-09B613293A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0ABC38-2F23-3A5B-38C2-C395C4328770}"/>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322528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4E12-F54C-04D2-D46F-708D0A0D2A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7EB559-BF5C-B268-CB88-F9792D311D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6C1E87-D9F9-AF63-B87A-5355C57B08DA}"/>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5" name="Footer Placeholder 4">
            <a:extLst>
              <a:ext uri="{FF2B5EF4-FFF2-40B4-BE49-F238E27FC236}">
                <a16:creationId xmlns:a16="http://schemas.microsoft.com/office/drawing/2014/main" id="{00509DD5-FFCB-B0F9-0EE0-9EA5E81009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64647E-8AEC-6F1F-F19B-B4E94D00D0A5}"/>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265696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445F0A-9988-9220-56DB-75DAC088DE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04298FA-69CD-38EA-C0F7-EFA8790B48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47B15A-5EC5-1C33-9CC1-6F70B58F78BD}"/>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5" name="Footer Placeholder 4">
            <a:extLst>
              <a:ext uri="{FF2B5EF4-FFF2-40B4-BE49-F238E27FC236}">
                <a16:creationId xmlns:a16="http://schemas.microsoft.com/office/drawing/2014/main" id="{5FF4DA78-875C-4D5B-82BA-D29BF9BA83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AA368F-6831-D067-BEDB-48F8209EE89F}"/>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216476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0F19-57FC-3EE9-0C6B-625741C8FF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849E82-D72C-899E-00BE-3F8803D263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DD712-FCEE-3A15-E5EB-75928FDA2468}"/>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5" name="Footer Placeholder 4">
            <a:extLst>
              <a:ext uri="{FF2B5EF4-FFF2-40B4-BE49-F238E27FC236}">
                <a16:creationId xmlns:a16="http://schemas.microsoft.com/office/drawing/2014/main" id="{FD497C63-7CDE-11A7-2FC8-0F5FA29E23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1949D9-28B2-02B3-86DD-9211DFC7873C}"/>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24909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646FC-B053-A7A9-7BF3-D78D60FFE2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51BAFEE-7229-D81A-2E43-135D67718A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A5911A-4014-682C-84EB-61400B87B826}"/>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5" name="Footer Placeholder 4">
            <a:extLst>
              <a:ext uri="{FF2B5EF4-FFF2-40B4-BE49-F238E27FC236}">
                <a16:creationId xmlns:a16="http://schemas.microsoft.com/office/drawing/2014/main" id="{E18AD8CB-6AD4-3F67-9D07-EF935CE6C0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590E18-29E7-6118-4F91-3004219C7E44}"/>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164955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B3385-AA53-1590-1587-8CF7E87FC9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F4B554-1E06-F1B8-5755-9AEC965186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1E9567-737B-8B1B-D679-3E84D855F0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85A2BA7-2CFC-5048-63A1-62933BD9B81D}"/>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6" name="Footer Placeholder 5">
            <a:extLst>
              <a:ext uri="{FF2B5EF4-FFF2-40B4-BE49-F238E27FC236}">
                <a16:creationId xmlns:a16="http://schemas.microsoft.com/office/drawing/2014/main" id="{96B04C9B-4A67-FDAA-803E-A9613F28A3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857B3B-E55B-86F3-4267-792FBE90EBEE}"/>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93153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9369-BCB8-AB5D-0C29-394DF5AD19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CE345-A3D8-EBF1-109F-EA50977B49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9C6DD-81CA-C896-978B-A94ABAB68B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E7A824-D62E-1AAF-A0B3-92EDA059F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30283D-9D6C-6FEA-ADC4-B702B323D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A40ECE5-747D-D560-53B1-296C5A96D885}"/>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8" name="Footer Placeholder 7">
            <a:extLst>
              <a:ext uri="{FF2B5EF4-FFF2-40B4-BE49-F238E27FC236}">
                <a16:creationId xmlns:a16="http://schemas.microsoft.com/office/drawing/2014/main" id="{F6027B02-5448-C541-F807-F76CF5017EC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5D667E-95EA-7AEB-D2A5-5E9E1AEABF2F}"/>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266351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4141A-0B7E-C1D7-61B3-D9758F18A5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4FA2CC-B2A4-7FF5-3026-555E36E666B9}"/>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4" name="Footer Placeholder 3">
            <a:extLst>
              <a:ext uri="{FF2B5EF4-FFF2-40B4-BE49-F238E27FC236}">
                <a16:creationId xmlns:a16="http://schemas.microsoft.com/office/drawing/2014/main" id="{9DC8E56B-BA65-01F9-5BBE-D402677B32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1450D1-F439-8D1C-1548-099BA87D244A}"/>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339505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B3AF4-AF55-EA76-92A2-6D029DBE740F}"/>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3" name="Footer Placeholder 2">
            <a:extLst>
              <a:ext uri="{FF2B5EF4-FFF2-40B4-BE49-F238E27FC236}">
                <a16:creationId xmlns:a16="http://schemas.microsoft.com/office/drawing/2014/main" id="{3B625411-DC34-EF29-496C-961CB0EF17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B15B5D1-0406-9309-7C1F-68A0288B65C0}"/>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61180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8204-8E52-7BFB-7446-8EC1E45F9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494B3F-D781-6208-718F-FFA277EAA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32408D4-0DC9-B34F-4793-653DE4F1A5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471EEB-EB1A-3B83-CF7D-99FE7C4892F7}"/>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6" name="Footer Placeholder 5">
            <a:extLst>
              <a:ext uri="{FF2B5EF4-FFF2-40B4-BE49-F238E27FC236}">
                <a16:creationId xmlns:a16="http://schemas.microsoft.com/office/drawing/2014/main" id="{BCD00508-56F2-D28E-527E-D48FA5A11F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9DD74A-EA49-D29D-D0F8-6BAEE6BD7168}"/>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115066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1B10F-1EBF-D502-0F4B-612312329E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31602D-FD09-55A7-D943-5624D6DAD5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BB055F4-3D58-9068-EDFA-DF70F5D36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E7974-C0F7-2CB5-F347-DC7C9572ED7C}"/>
              </a:ext>
            </a:extLst>
          </p:cNvPr>
          <p:cNvSpPr>
            <a:spLocks noGrp="1"/>
          </p:cNvSpPr>
          <p:nvPr>
            <p:ph type="dt" sz="half" idx="10"/>
          </p:nvPr>
        </p:nvSpPr>
        <p:spPr/>
        <p:txBody>
          <a:bodyPr/>
          <a:lstStyle/>
          <a:p>
            <a:fld id="{138BCBE9-FFAE-4DC8-9772-5AD3B50C2DE6}" type="datetimeFigureOut">
              <a:rPr lang="en-GB" smtClean="0"/>
              <a:t>01/03/2023</a:t>
            </a:fld>
            <a:endParaRPr lang="en-GB"/>
          </a:p>
        </p:txBody>
      </p:sp>
      <p:sp>
        <p:nvSpPr>
          <p:cNvPr id="6" name="Footer Placeholder 5">
            <a:extLst>
              <a:ext uri="{FF2B5EF4-FFF2-40B4-BE49-F238E27FC236}">
                <a16:creationId xmlns:a16="http://schemas.microsoft.com/office/drawing/2014/main" id="{3D0E63F3-6FCF-AB60-893F-6AFC420792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B58F2A-F30C-8D4E-9972-769F6EA85A1B}"/>
              </a:ext>
            </a:extLst>
          </p:cNvPr>
          <p:cNvSpPr>
            <a:spLocks noGrp="1"/>
          </p:cNvSpPr>
          <p:nvPr>
            <p:ph type="sldNum" sz="quarter" idx="12"/>
          </p:nvPr>
        </p:nvSpPr>
        <p:spPr/>
        <p:txBody>
          <a:bodyPr/>
          <a:lstStyle/>
          <a:p>
            <a:fld id="{EF27653A-AD10-47AF-A8FE-A681E1F44EA3}" type="slidenum">
              <a:rPr lang="en-GB" smtClean="0"/>
              <a:t>‹#›</a:t>
            </a:fld>
            <a:endParaRPr lang="en-GB"/>
          </a:p>
        </p:txBody>
      </p:sp>
    </p:spTree>
    <p:extLst>
      <p:ext uri="{BB962C8B-B14F-4D97-AF65-F5344CB8AC3E}">
        <p14:creationId xmlns:p14="http://schemas.microsoft.com/office/powerpoint/2010/main" val="275227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F495C3-C4E8-3A00-D59A-12EC2074D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44F110-9049-F75A-0231-C4C1C040B4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C2B9CF-27C2-DB7A-9F9D-459903E1AA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BCBE9-FFAE-4DC8-9772-5AD3B50C2DE6}" type="datetimeFigureOut">
              <a:rPr lang="en-GB" smtClean="0"/>
              <a:t>01/03/2023</a:t>
            </a:fld>
            <a:endParaRPr lang="en-GB"/>
          </a:p>
        </p:txBody>
      </p:sp>
      <p:sp>
        <p:nvSpPr>
          <p:cNvPr id="5" name="Footer Placeholder 4">
            <a:extLst>
              <a:ext uri="{FF2B5EF4-FFF2-40B4-BE49-F238E27FC236}">
                <a16:creationId xmlns:a16="http://schemas.microsoft.com/office/drawing/2014/main" id="{A4B540E1-BBC0-99FC-E633-2351F5CB3F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A83FF53-F6AD-6293-E71C-F7E5CBED13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7653A-AD10-47AF-A8FE-A681E1F44EA3}" type="slidenum">
              <a:rPr lang="en-GB" smtClean="0"/>
              <a:t>‹#›</a:t>
            </a:fld>
            <a:endParaRPr lang="en-GB"/>
          </a:p>
        </p:txBody>
      </p:sp>
    </p:spTree>
    <p:extLst>
      <p:ext uri="{BB962C8B-B14F-4D97-AF65-F5344CB8AC3E}">
        <p14:creationId xmlns:p14="http://schemas.microsoft.com/office/powerpoint/2010/main" val="3458581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1.png"/><Relationship Id="rId7"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A6FEE-951A-FF85-4122-8943D9679A11}"/>
              </a:ext>
            </a:extLst>
          </p:cNvPr>
          <p:cNvSpPr>
            <a:spLocks noGrp="1"/>
          </p:cNvSpPr>
          <p:nvPr>
            <p:ph type="ctrTitle"/>
          </p:nvPr>
        </p:nvSpPr>
        <p:spPr>
          <a:xfrm>
            <a:off x="1524000" y="1122363"/>
            <a:ext cx="9144000" cy="2387600"/>
          </a:xfrm>
        </p:spPr>
        <p:txBody>
          <a:bodyPr>
            <a:normAutofit/>
          </a:bodyPr>
          <a:lstStyle/>
          <a:p>
            <a:r>
              <a:rPr lang="en-US" sz="4400" dirty="0"/>
              <a:t>1</a:t>
            </a:r>
            <a:r>
              <a:rPr lang="en-US" sz="4400" baseline="30000" dirty="0"/>
              <a:t>st</a:t>
            </a:r>
            <a:r>
              <a:rPr lang="en-US" sz="4400" dirty="0"/>
              <a:t> Level Analysis: Design Matrix, Contrasts, General Linear Modelling</a:t>
            </a:r>
            <a:endParaRPr lang="en-GB" sz="4400" dirty="0"/>
          </a:p>
        </p:txBody>
      </p:sp>
      <p:sp>
        <p:nvSpPr>
          <p:cNvPr id="3" name="Subtitle 2">
            <a:extLst>
              <a:ext uri="{FF2B5EF4-FFF2-40B4-BE49-F238E27FC236}">
                <a16:creationId xmlns:a16="http://schemas.microsoft.com/office/drawing/2014/main" id="{7B42E721-BACD-B3E7-A5E1-5D6D979E4FCF}"/>
              </a:ext>
            </a:extLst>
          </p:cNvPr>
          <p:cNvSpPr>
            <a:spLocks noGrp="1"/>
          </p:cNvSpPr>
          <p:nvPr>
            <p:ph type="subTitle" idx="1"/>
          </p:nvPr>
        </p:nvSpPr>
        <p:spPr/>
        <p:txBody>
          <a:bodyPr/>
          <a:lstStyle/>
          <a:p>
            <a:endParaRPr lang="en-US" dirty="0"/>
          </a:p>
          <a:p>
            <a:r>
              <a:rPr lang="en-GB" dirty="0"/>
              <a:t>Presenters: Alan Jacob and </a:t>
            </a:r>
            <a:r>
              <a:rPr lang="en-GB" dirty="0" err="1"/>
              <a:t>Aygun</a:t>
            </a:r>
            <a:r>
              <a:rPr lang="en-GB" dirty="0"/>
              <a:t> </a:t>
            </a:r>
            <a:r>
              <a:rPr lang="en-GB" dirty="0" err="1"/>
              <a:t>Badalova</a:t>
            </a:r>
            <a:endParaRPr lang="en-GB" dirty="0"/>
          </a:p>
          <a:p>
            <a:r>
              <a:rPr lang="en-GB" b="0" i="0" dirty="0">
                <a:effectLst/>
              </a:rPr>
              <a:t>Expert: </a:t>
            </a:r>
            <a:r>
              <a:rPr lang="en-GB" b="0" i="0" dirty="0" err="1">
                <a:effectLst/>
              </a:rPr>
              <a:t>Dr.</a:t>
            </a:r>
            <a:r>
              <a:rPr lang="en-GB" b="0" i="0" dirty="0">
                <a:effectLst/>
              </a:rPr>
              <a:t> Guillaume </a:t>
            </a:r>
            <a:r>
              <a:rPr lang="en-GB" b="0" i="0" dirty="0" err="1">
                <a:effectLst/>
              </a:rPr>
              <a:t>Flandin</a:t>
            </a:r>
            <a:endParaRPr lang="en-US" dirty="0"/>
          </a:p>
        </p:txBody>
      </p:sp>
    </p:spTree>
    <p:extLst>
      <p:ext uri="{BB962C8B-B14F-4D97-AF65-F5344CB8AC3E}">
        <p14:creationId xmlns:p14="http://schemas.microsoft.com/office/powerpoint/2010/main" val="34113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D9ED-EE47-CA46-3055-E84A48D950D2}"/>
              </a:ext>
            </a:extLst>
          </p:cNvPr>
          <p:cNvSpPr>
            <a:spLocks noGrp="1"/>
          </p:cNvSpPr>
          <p:nvPr>
            <p:ph type="title"/>
          </p:nvPr>
        </p:nvSpPr>
        <p:spPr/>
        <p:txBody>
          <a:bodyPr/>
          <a:lstStyle/>
          <a:p>
            <a:r>
              <a:rPr lang="en-US" dirty="0"/>
              <a:t>Example of GLM</a:t>
            </a:r>
            <a:endParaRPr lang="en-GB" dirty="0"/>
          </a:p>
        </p:txBody>
      </p:sp>
      <p:pic>
        <p:nvPicPr>
          <p:cNvPr id="4" name="Content Placeholder 3" descr="Bar chart&#10;&#10;Description automatically generated">
            <a:extLst>
              <a:ext uri="{FF2B5EF4-FFF2-40B4-BE49-F238E27FC236}">
                <a16:creationId xmlns:a16="http://schemas.microsoft.com/office/drawing/2014/main" id="{E659FE47-B2D5-BE54-90C2-6E952023A475}"/>
              </a:ext>
            </a:extLst>
          </p:cNvPr>
          <p:cNvPicPr>
            <a:picLocks noGrp="1" noChangeAspect="1"/>
          </p:cNvPicPr>
          <p:nvPr>
            <p:ph idx="1"/>
          </p:nvPr>
        </p:nvPicPr>
        <p:blipFill>
          <a:blip r:embed="rId3"/>
          <a:stretch>
            <a:fillRect/>
          </a:stretch>
        </p:blipFill>
        <p:spPr>
          <a:xfrm>
            <a:off x="2321405" y="1793393"/>
            <a:ext cx="7367165" cy="3746016"/>
          </a:xfrm>
          <a:prstGeom prst="rect">
            <a:avLst/>
          </a:prstGeom>
          <a:ln w="19050">
            <a:solidFill>
              <a:schemeClr val="tx1"/>
            </a:solidFill>
          </a:ln>
        </p:spPr>
      </p:pic>
      <p:sp>
        <p:nvSpPr>
          <p:cNvPr id="6" name="TextBox 5">
            <a:extLst>
              <a:ext uri="{FF2B5EF4-FFF2-40B4-BE49-F238E27FC236}">
                <a16:creationId xmlns:a16="http://schemas.microsoft.com/office/drawing/2014/main" id="{6E32A206-4776-561F-86E8-043A3D05149F}"/>
              </a:ext>
            </a:extLst>
          </p:cNvPr>
          <p:cNvSpPr txBox="1"/>
          <p:nvPr/>
        </p:nvSpPr>
        <p:spPr>
          <a:xfrm>
            <a:off x="838200" y="6183652"/>
            <a:ext cx="6096000" cy="430887"/>
          </a:xfrm>
          <a:prstGeom prst="rect">
            <a:avLst/>
          </a:prstGeom>
          <a:noFill/>
        </p:spPr>
        <p:txBody>
          <a:bodyPr wrap="square">
            <a:spAutoFit/>
          </a:bodyPr>
          <a:lstStyle/>
          <a:p>
            <a:r>
              <a:rPr lang="en-GB" sz="1100" dirty="0"/>
              <a:t>Example Source: https://www.brainvoyager.com/bv/doc/UsersGuide/StatisticalAnalysis/TheGeneralLinearModel.html</a:t>
            </a:r>
          </a:p>
        </p:txBody>
      </p:sp>
    </p:spTree>
    <p:extLst>
      <p:ext uri="{BB962C8B-B14F-4D97-AF65-F5344CB8AC3E}">
        <p14:creationId xmlns:p14="http://schemas.microsoft.com/office/powerpoint/2010/main" val="145741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36B9-70FC-E6D4-D45E-22E2E7D708AE}"/>
              </a:ext>
            </a:extLst>
          </p:cNvPr>
          <p:cNvSpPr>
            <a:spLocks noGrp="1"/>
          </p:cNvSpPr>
          <p:nvPr>
            <p:ph type="title"/>
          </p:nvPr>
        </p:nvSpPr>
        <p:spPr/>
        <p:txBody>
          <a:bodyPr/>
          <a:lstStyle/>
          <a:p>
            <a:r>
              <a:rPr lang="en-US" dirty="0"/>
              <a:t>Issues with Current Data and HRF</a:t>
            </a:r>
            <a:endParaRPr lang="en-GB" dirty="0"/>
          </a:p>
        </p:txBody>
      </p:sp>
      <p:sp>
        <p:nvSpPr>
          <p:cNvPr id="3" name="Content Placeholder 2">
            <a:extLst>
              <a:ext uri="{FF2B5EF4-FFF2-40B4-BE49-F238E27FC236}">
                <a16:creationId xmlns:a16="http://schemas.microsoft.com/office/drawing/2014/main" id="{C3CE4A4D-0933-5667-8007-ED81FB0B0A68}"/>
              </a:ext>
            </a:extLst>
          </p:cNvPr>
          <p:cNvSpPr>
            <a:spLocks noGrp="1"/>
          </p:cNvSpPr>
          <p:nvPr>
            <p:ph idx="1"/>
          </p:nvPr>
        </p:nvSpPr>
        <p:spPr/>
        <p:txBody>
          <a:bodyPr/>
          <a:lstStyle/>
          <a:p>
            <a:pPr marL="285750" indent="-285750">
              <a:buFont typeface="Arial" panose="020B0604020202020204" pitchFamily="34" charset="0"/>
              <a:buChar char="•"/>
            </a:pPr>
            <a:r>
              <a:rPr lang="en-GB" sz="2800" dirty="0"/>
              <a:t>BOLD response has a delayed and dispersed shape</a:t>
            </a:r>
          </a:p>
          <a:p>
            <a:pPr marL="285750" indent="-285750">
              <a:buFont typeface="Arial" panose="020B0604020202020204" pitchFamily="34" charset="0"/>
              <a:buChar char="•"/>
            </a:pPr>
            <a:r>
              <a:rPr lang="en-GB" sz="2800" dirty="0"/>
              <a:t>So the box-car function used to model our data in previous steps won’t fit the actual data very well</a:t>
            </a:r>
          </a:p>
          <a:p>
            <a:pPr marL="285750" indent="-285750">
              <a:buFont typeface="Arial" panose="020B0604020202020204" pitchFamily="34" charset="0"/>
              <a:buChar char="•"/>
            </a:pPr>
            <a:r>
              <a:rPr lang="en-GB" dirty="0"/>
              <a:t>Haemodynamic Response Function (HRF)</a:t>
            </a:r>
          </a:p>
        </p:txBody>
      </p:sp>
      <p:pic>
        <p:nvPicPr>
          <p:cNvPr id="4" name="Picture 8">
            <a:extLst>
              <a:ext uri="{FF2B5EF4-FFF2-40B4-BE49-F238E27FC236}">
                <a16:creationId xmlns:a16="http://schemas.microsoft.com/office/drawing/2014/main" id="{F92A0497-2694-93D8-5AFF-7C8F361761E9}"/>
              </a:ext>
            </a:extLst>
          </p:cNvPr>
          <p:cNvPicPr>
            <a:picLocks noChangeAspect="1" noChangeArrowheads="1"/>
          </p:cNvPicPr>
          <p:nvPr/>
        </p:nvPicPr>
        <p:blipFill>
          <a:blip r:embed="rId3" cstate="print"/>
          <a:srcRect l="2219" t="4445" r="9436" b="1482"/>
          <a:stretch>
            <a:fillRect/>
          </a:stretch>
        </p:blipFill>
        <p:spPr bwMode="auto">
          <a:xfrm>
            <a:off x="1227432" y="4001294"/>
            <a:ext cx="3959225" cy="1800225"/>
          </a:xfrm>
          <a:prstGeom prst="rect">
            <a:avLst/>
          </a:prstGeom>
          <a:noFill/>
          <a:ln w="9525">
            <a:noFill/>
            <a:miter lim="800000"/>
            <a:headEnd/>
            <a:tailEnd/>
          </a:ln>
        </p:spPr>
      </p:pic>
      <p:pic>
        <p:nvPicPr>
          <p:cNvPr id="6" name="Picture 2">
            <a:extLst>
              <a:ext uri="{FF2B5EF4-FFF2-40B4-BE49-F238E27FC236}">
                <a16:creationId xmlns:a16="http://schemas.microsoft.com/office/drawing/2014/main" id="{1F20895D-9470-8559-B310-0440B4FFA2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020" t="22327" r="21132" b="59967"/>
          <a:stretch/>
        </p:blipFill>
        <p:spPr bwMode="auto">
          <a:xfrm>
            <a:off x="5717894" y="3887779"/>
            <a:ext cx="5246674" cy="18822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ectangle 6">
            <a:extLst>
              <a:ext uri="{FF2B5EF4-FFF2-40B4-BE49-F238E27FC236}">
                <a16:creationId xmlns:a16="http://schemas.microsoft.com/office/drawing/2014/main" id="{90FEED44-A12F-3937-6FE8-6B8F29ADB48B}"/>
              </a:ext>
            </a:extLst>
          </p:cNvPr>
          <p:cNvSpPr/>
          <p:nvPr/>
        </p:nvSpPr>
        <p:spPr>
          <a:xfrm>
            <a:off x="5752618" y="4097438"/>
            <a:ext cx="5211950" cy="1597306"/>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78124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0177-0BA3-2605-F068-4CBE6717A7BA}"/>
              </a:ext>
            </a:extLst>
          </p:cNvPr>
          <p:cNvSpPr>
            <a:spLocks noGrp="1"/>
          </p:cNvSpPr>
          <p:nvPr>
            <p:ph type="title"/>
          </p:nvPr>
        </p:nvSpPr>
        <p:spPr/>
        <p:txBody>
          <a:bodyPr/>
          <a:lstStyle/>
          <a:p>
            <a:r>
              <a:rPr lang="en-US" dirty="0"/>
              <a:t>HRF Convolution</a:t>
            </a:r>
            <a:endParaRPr lang="en-GB" dirty="0"/>
          </a:p>
        </p:txBody>
      </p:sp>
      <p:sp>
        <p:nvSpPr>
          <p:cNvPr id="3" name="Content Placeholder 2">
            <a:extLst>
              <a:ext uri="{FF2B5EF4-FFF2-40B4-BE49-F238E27FC236}">
                <a16:creationId xmlns:a16="http://schemas.microsoft.com/office/drawing/2014/main" id="{D4ECD8BB-679F-9A02-79A5-E4BC613881C0}"/>
              </a:ext>
            </a:extLst>
          </p:cNvPr>
          <p:cNvSpPr>
            <a:spLocks noGrp="1"/>
          </p:cNvSpPr>
          <p:nvPr>
            <p:ph idx="1"/>
          </p:nvPr>
        </p:nvSpPr>
        <p:spPr/>
        <p:txBody>
          <a:bodyPr/>
          <a:lstStyle/>
          <a:p>
            <a:pPr marL="0" indent="0">
              <a:buNone/>
            </a:pPr>
            <a:r>
              <a:rPr lang="en-US" dirty="0"/>
              <a:t>3 main steps:</a:t>
            </a:r>
          </a:p>
          <a:p>
            <a:pPr marL="342900" indent="-342900">
              <a:buFont typeface="Arial" panose="020B0604020202020204" pitchFamily="34" charset="0"/>
              <a:buChar char="•"/>
            </a:pPr>
            <a:r>
              <a:rPr lang="en-GB" sz="2800" b="1" dirty="0"/>
              <a:t>Scaling</a:t>
            </a:r>
            <a:r>
              <a:rPr lang="en-GB" sz="2800" dirty="0"/>
              <a:t> </a:t>
            </a:r>
            <a:r>
              <a:rPr lang="en-GB" dirty="0"/>
              <a:t>- </a:t>
            </a:r>
            <a:r>
              <a:rPr lang="en-GB" sz="2800" dirty="0"/>
              <a:t>time-course of the output directly scales with the strength of the input.</a:t>
            </a:r>
          </a:p>
          <a:p>
            <a:pPr marL="342900" indent="-342900">
              <a:buFont typeface="Arial" panose="020B0604020202020204" pitchFamily="34" charset="0"/>
              <a:buChar char="•"/>
            </a:pPr>
            <a:r>
              <a:rPr lang="en-GB" sz="2800" b="1" dirty="0"/>
              <a:t>Additivity</a:t>
            </a:r>
            <a:r>
              <a:rPr lang="en-GB" sz="2800" dirty="0"/>
              <a:t> - sum of inputs is equal to the sum of the hemodynamic responses.</a:t>
            </a:r>
          </a:p>
          <a:p>
            <a:pPr marL="342900" indent="-342900">
              <a:buFont typeface="Arial" panose="020B0604020202020204" pitchFamily="34" charset="0"/>
              <a:buChar char="•"/>
            </a:pPr>
            <a:r>
              <a:rPr lang="en-GB" sz="2800" b="1" dirty="0"/>
              <a:t>Shift invariance </a:t>
            </a:r>
            <a:r>
              <a:rPr lang="en-GB" b="1" dirty="0"/>
              <a:t>- </a:t>
            </a:r>
            <a:r>
              <a:rPr lang="en-GB" sz="2800" dirty="0"/>
              <a:t>shifted in time hemodynamic response by the delay between the two inputs.</a:t>
            </a:r>
          </a:p>
          <a:p>
            <a:pPr marL="0" indent="0">
              <a:buNone/>
            </a:pPr>
            <a:endParaRPr lang="en-GB" sz="2800" dirty="0"/>
          </a:p>
          <a:p>
            <a:pPr marL="0" indent="0">
              <a:buNone/>
            </a:pPr>
            <a:endParaRPr lang="en-GB" dirty="0"/>
          </a:p>
        </p:txBody>
      </p:sp>
      <p:pic>
        <p:nvPicPr>
          <p:cNvPr id="4" name="Picture 3">
            <a:extLst>
              <a:ext uri="{FF2B5EF4-FFF2-40B4-BE49-F238E27FC236}">
                <a16:creationId xmlns:a16="http://schemas.microsoft.com/office/drawing/2014/main" id="{1038BBB2-A696-C168-57DB-4FAFD599C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2450" y="5142690"/>
            <a:ext cx="5642736" cy="1564127"/>
          </a:xfrm>
          <a:prstGeom prst="rect">
            <a:avLst/>
          </a:prstGeom>
        </p:spPr>
      </p:pic>
    </p:spTree>
    <p:extLst>
      <p:ext uri="{BB962C8B-B14F-4D97-AF65-F5344CB8AC3E}">
        <p14:creationId xmlns:p14="http://schemas.microsoft.com/office/powerpoint/2010/main" val="244130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E5AA-835A-AC52-CBCF-36578C86D8D4}"/>
              </a:ext>
            </a:extLst>
          </p:cNvPr>
          <p:cNvSpPr>
            <a:spLocks noGrp="1"/>
          </p:cNvSpPr>
          <p:nvPr>
            <p:ph type="title"/>
          </p:nvPr>
        </p:nvSpPr>
        <p:spPr/>
        <p:txBody>
          <a:bodyPr/>
          <a:lstStyle/>
          <a:p>
            <a:r>
              <a:rPr lang="en-US" dirty="0"/>
              <a:t>HRF Convolution in SPM</a:t>
            </a:r>
            <a:endParaRPr lang="en-GB" dirty="0"/>
          </a:p>
        </p:txBody>
      </p:sp>
      <p:pic>
        <p:nvPicPr>
          <p:cNvPr id="5" name="Picture 4">
            <a:extLst>
              <a:ext uri="{FF2B5EF4-FFF2-40B4-BE49-F238E27FC236}">
                <a16:creationId xmlns:a16="http://schemas.microsoft.com/office/drawing/2014/main" id="{08F11001-5708-49F3-EF7A-2A3DE2E5119E}"/>
              </a:ext>
            </a:extLst>
          </p:cNvPr>
          <p:cNvPicPr>
            <a:picLocks noChangeAspect="1" noChangeArrowheads="1"/>
          </p:cNvPicPr>
          <p:nvPr/>
        </p:nvPicPr>
        <p:blipFill>
          <a:blip r:embed="rId3" cstate="print"/>
          <a:srcRect l="15254" t="6679" r="14992" b="11111"/>
          <a:stretch>
            <a:fillRect/>
          </a:stretch>
        </p:blipFill>
        <p:spPr bwMode="auto">
          <a:xfrm rot="16200000">
            <a:off x="4209493" y="3098374"/>
            <a:ext cx="3945889" cy="1130508"/>
          </a:xfrm>
          <a:prstGeom prst="rect">
            <a:avLst/>
          </a:prstGeom>
          <a:noFill/>
          <a:ln w="28575">
            <a:solidFill>
              <a:schemeClr val="accent6"/>
            </a:solidFill>
            <a:miter lim="800000"/>
            <a:headEnd/>
            <a:tailEnd/>
          </a:ln>
        </p:spPr>
      </p:pic>
      <p:pic>
        <p:nvPicPr>
          <p:cNvPr id="8" name="Picture 15" descr="x1_img">
            <a:extLst>
              <a:ext uri="{FF2B5EF4-FFF2-40B4-BE49-F238E27FC236}">
                <a16:creationId xmlns:a16="http://schemas.microsoft.com/office/drawing/2014/main" id="{747581C3-19EA-F3A3-A8F4-2372D96DCAE9}"/>
              </a:ext>
            </a:extLst>
          </p:cNvPr>
          <p:cNvPicPr>
            <a:picLocks noGrp="1" noChangeAspect="1" noChangeArrowheads="1"/>
          </p:cNvPicPr>
          <p:nvPr>
            <p:ph idx="1"/>
          </p:nvPr>
        </p:nvPicPr>
        <p:blipFill>
          <a:blip r:embed="rId4"/>
          <a:srcRect l="20830" t="7640" r="21660" b="11111"/>
          <a:stretch>
            <a:fillRect/>
          </a:stretch>
        </p:blipFill>
        <p:spPr bwMode="auto">
          <a:xfrm>
            <a:off x="2044005" y="1690684"/>
            <a:ext cx="1159373" cy="3945889"/>
          </a:xfrm>
          <a:prstGeom prst="rect">
            <a:avLst/>
          </a:prstGeom>
          <a:noFill/>
          <a:ln w="38100">
            <a:solidFill>
              <a:srgbClr val="FF0000"/>
            </a:solidFill>
            <a:miter lim="800000"/>
            <a:headEnd/>
            <a:tailEnd/>
          </a:ln>
        </p:spPr>
      </p:pic>
      <p:cxnSp>
        <p:nvCxnSpPr>
          <p:cNvPr id="10" name="Straight Arrow Connector 9">
            <a:extLst>
              <a:ext uri="{FF2B5EF4-FFF2-40B4-BE49-F238E27FC236}">
                <a16:creationId xmlns:a16="http://schemas.microsoft.com/office/drawing/2014/main" id="{AB9D8AB2-3412-9F0C-3F38-63E9E90D5AE3}"/>
              </a:ext>
            </a:extLst>
          </p:cNvPr>
          <p:cNvCxnSpPr/>
          <p:nvPr/>
        </p:nvCxnSpPr>
        <p:spPr>
          <a:xfrm>
            <a:off x="3358655" y="3821482"/>
            <a:ext cx="207186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D43C9E-3075-EFAC-E1E9-A5856D12E69B}"/>
              </a:ext>
            </a:extLst>
          </p:cNvPr>
          <p:cNvSpPr txBox="1"/>
          <p:nvPr/>
        </p:nvSpPr>
        <p:spPr>
          <a:xfrm>
            <a:off x="3719297" y="3478964"/>
            <a:ext cx="1159373" cy="369332"/>
          </a:xfrm>
          <a:prstGeom prst="rect">
            <a:avLst/>
          </a:prstGeom>
          <a:noFill/>
        </p:spPr>
        <p:txBody>
          <a:bodyPr wrap="square" rtlCol="0">
            <a:spAutoFit/>
          </a:bodyPr>
          <a:lstStyle/>
          <a:p>
            <a:pPr algn="ctr"/>
            <a:r>
              <a:rPr lang="en-GB" sz="1800" dirty="0">
                <a:latin typeface="Arial Unicode MS" pitchFamily="34" charset="-128"/>
                <a:sym typeface="Symbol" pitchFamily="18" charset="2"/>
              </a:rPr>
              <a:t> HRF</a:t>
            </a:r>
            <a:endParaRPr lang="en-GB" dirty="0"/>
          </a:p>
        </p:txBody>
      </p:sp>
      <p:pic>
        <p:nvPicPr>
          <p:cNvPr id="12" name="Picture 3">
            <a:extLst>
              <a:ext uri="{FF2B5EF4-FFF2-40B4-BE49-F238E27FC236}">
                <a16:creationId xmlns:a16="http://schemas.microsoft.com/office/drawing/2014/main" id="{1C1761EE-E18E-5785-D1FB-5BB4BFE93825}"/>
              </a:ext>
            </a:extLst>
          </p:cNvPr>
          <p:cNvPicPr>
            <a:picLocks noChangeAspect="1" noChangeArrowheads="1"/>
          </p:cNvPicPr>
          <p:nvPr/>
        </p:nvPicPr>
        <p:blipFill>
          <a:blip r:embed="rId5" cstate="print"/>
          <a:srcRect l="3609" t="4814" r="9436" b="1851"/>
          <a:stretch>
            <a:fillRect/>
          </a:stretch>
        </p:blipFill>
        <p:spPr bwMode="auto">
          <a:xfrm>
            <a:off x="7299544" y="2763518"/>
            <a:ext cx="4158419" cy="1800225"/>
          </a:xfrm>
          <a:prstGeom prst="rect">
            <a:avLst/>
          </a:prstGeom>
          <a:noFill/>
          <a:ln w="9525">
            <a:noFill/>
            <a:miter lim="800000"/>
            <a:headEnd/>
            <a:tailEnd/>
          </a:ln>
        </p:spPr>
      </p:pic>
    </p:spTree>
    <p:extLst>
      <p:ext uri="{BB962C8B-B14F-4D97-AF65-F5344CB8AC3E}">
        <p14:creationId xmlns:p14="http://schemas.microsoft.com/office/powerpoint/2010/main" val="346453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2CA11-62EF-5234-2F72-7ACCBB2C4A53}"/>
              </a:ext>
            </a:extLst>
          </p:cNvPr>
          <p:cNvSpPr>
            <a:spLocks noGrp="1"/>
          </p:cNvSpPr>
          <p:nvPr>
            <p:ph type="title"/>
          </p:nvPr>
        </p:nvSpPr>
        <p:spPr/>
        <p:txBody>
          <a:bodyPr/>
          <a:lstStyle/>
          <a:p>
            <a:r>
              <a:rPr lang="en-US" dirty="0"/>
              <a:t>Problems with Noise in Image Data</a:t>
            </a:r>
            <a:endParaRPr lang="en-GB" dirty="0"/>
          </a:p>
        </p:txBody>
      </p:sp>
      <p:sp>
        <p:nvSpPr>
          <p:cNvPr id="3" name="Content Placeholder 2">
            <a:extLst>
              <a:ext uri="{FF2B5EF4-FFF2-40B4-BE49-F238E27FC236}">
                <a16:creationId xmlns:a16="http://schemas.microsoft.com/office/drawing/2014/main" id="{4C596A67-769E-FEA6-9561-67D8F8C602FF}"/>
              </a:ext>
            </a:extLst>
          </p:cNvPr>
          <p:cNvSpPr>
            <a:spLocks noGrp="1"/>
          </p:cNvSpPr>
          <p:nvPr>
            <p:ph idx="1"/>
          </p:nvPr>
        </p:nvSpPr>
        <p:spPr>
          <a:xfrm>
            <a:off x="838200" y="1605471"/>
            <a:ext cx="10515600" cy="4755572"/>
          </a:xfrm>
        </p:spPr>
        <p:txBody>
          <a:bodyPr>
            <a:normAutofit/>
          </a:bodyPr>
          <a:lstStyle/>
          <a:p>
            <a:pPr marL="0" indent="0">
              <a:buNone/>
            </a:pPr>
            <a:r>
              <a:rPr lang="en-US" dirty="0"/>
              <a:t>Noise occurs due to:</a:t>
            </a:r>
          </a:p>
          <a:p>
            <a:r>
              <a:rPr lang="en-US" dirty="0"/>
              <a:t>Scanner</a:t>
            </a:r>
          </a:p>
          <a:p>
            <a:r>
              <a:rPr lang="en-US" dirty="0"/>
              <a:t>Subject’s physiology</a:t>
            </a:r>
          </a:p>
          <a:p>
            <a:r>
              <a:rPr lang="en-US" dirty="0"/>
              <a:t>Subject’s motion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Preprocessing helps partially but how to deal with remaining noise?</a:t>
            </a:r>
          </a:p>
          <a:p>
            <a:pPr marL="0" indent="0">
              <a:buNone/>
            </a:pPr>
            <a:endParaRPr lang="en-US" dirty="0"/>
          </a:p>
        </p:txBody>
      </p:sp>
      <p:pic>
        <p:nvPicPr>
          <p:cNvPr id="5" name="Picture 4" descr="A picture containing arranged&#10;&#10;Description automatically generated">
            <a:extLst>
              <a:ext uri="{FF2B5EF4-FFF2-40B4-BE49-F238E27FC236}">
                <a16:creationId xmlns:a16="http://schemas.microsoft.com/office/drawing/2014/main" id="{5B91F822-7C2E-6FDA-8553-19CD9C985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043" y="1605470"/>
            <a:ext cx="4992757" cy="3802579"/>
          </a:xfrm>
          <a:prstGeom prst="rect">
            <a:avLst/>
          </a:prstGeom>
        </p:spPr>
      </p:pic>
      <p:sp>
        <p:nvSpPr>
          <p:cNvPr id="6" name="TextBox 5">
            <a:extLst>
              <a:ext uri="{FF2B5EF4-FFF2-40B4-BE49-F238E27FC236}">
                <a16:creationId xmlns:a16="http://schemas.microsoft.com/office/drawing/2014/main" id="{A873CAB9-4FAF-7678-579C-78608F3572EA}"/>
              </a:ext>
            </a:extLst>
          </p:cNvPr>
          <p:cNvSpPr txBox="1"/>
          <p:nvPr/>
        </p:nvSpPr>
        <p:spPr>
          <a:xfrm>
            <a:off x="993913" y="6387548"/>
            <a:ext cx="7752522" cy="261610"/>
          </a:xfrm>
          <a:prstGeom prst="rect">
            <a:avLst/>
          </a:prstGeom>
          <a:noFill/>
        </p:spPr>
        <p:txBody>
          <a:bodyPr wrap="square" rtlCol="0">
            <a:spAutoFit/>
          </a:bodyPr>
          <a:lstStyle/>
          <a:p>
            <a:r>
              <a:rPr lang="en-US" sz="1100" dirty="0" err="1"/>
              <a:t>Dagli</a:t>
            </a:r>
            <a:r>
              <a:rPr lang="en-US" sz="1100" dirty="0"/>
              <a:t> et al, Localization of cardiac-induced signal change in fMRI. Neuroimage 9 </a:t>
            </a:r>
            <a:endParaRPr lang="en-GB" sz="1100" dirty="0"/>
          </a:p>
        </p:txBody>
      </p:sp>
    </p:spTree>
    <p:extLst>
      <p:ext uri="{BB962C8B-B14F-4D97-AF65-F5344CB8AC3E}">
        <p14:creationId xmlns:p14="http://schemas.microsoft.com/office/powerpoint/2010/main" val="400884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31074-88E0-1BF9-77C7-ED8515BE4622}"/>
              </a:ext>
            </a:extLst>
          </p:cNvPr>
          <p:cNvSpPr>
            <a:spLocks noGrp="1"/>
          </p:cNvSpPr>
          <p:nvPr>
            <p:ph type="title"/>
          </p:nvPr>
        </p:nvSpPr>
        <p:spPr/>
        <p:txBody>
          <a:bodyPr/>
          <a:lstStyle/>
          <a:p>
            <a:r>
              <a:rPr lang="en-US" dirty="0"/>
              <a:t>Solution I – Noise Regressors</a:t>
            </a:r>
            <a:endParaRPr lang="en-GB" dirty="0"/>
          </a:p>
        </p:txBody>
      </p:sp>
      <p:sp>
        <p:nvSpPr>
          <p:cNvPr id="3" name="Content Placeholder 2">
            <a:extLst>
              <a:ext uri="{FF2B5EF4-FFF2-40B4-BE49-F238E27FC236}">
                <a16:creationId xmlns:a16="http://schemas.microsoft.com/office/drawing/2014/main" id="{B0D5BB54-ADD3-6BD1-36A3-C9FC84F27E90}"/>
              </a:ext>
            </a:extLst>
          </p:cNvPr>
          <p:cNvSpPr>
            <a:spLocks noGrp="1"/>
          </p:cNvSpPr>
          <p:nvPr>
            <p:ph idx="1"/>
          </p:nvPr>
        </p:nvSpPr>
        <p:spPr/>
        <p:txBody>
          <a:bodyPr/>
          <a:lstStyle/>
          <a:p>
            <a:r>
              <a:rPr lang="en-GB" sz="2800" dirty="0"/>
              <a:t>Include Nuisance regressors (e.g. head motion) in Design Matrix.</a:t>
            </a:r>
          </a:p>
          <a:p>
            <a:pPr lvl="1"/>
            <a:r>
              <a:rPr lang="en-GB" dirty="0"/>
              <a:t>To explain additional variance and reduce noise of model</a:t>
            </a:r>
          </a:p>
          <a:p>
            <a:r>
              <a:rPr lang="en-GB" sz="2800" dirty="0"/>
              <a:t>Regressors can be </a:t>
            </a:r>
            <a:r>
              <a:rPr lang="en-GB" sz="2800" u="sng" dirty="0"/>
              <a:t>any</a:t>
            </a:r>
            <a:r>
              <a:rPr lang="en-GB" sz="2800" dirty="0"/>
              <a:t> hypothesised contributors in experiment</a:t>
            </a:r>
          </a:p>
          <a:p>
            <a:pPr lvl="1"/>
            <a:r>
              <a:rPr lang="en-GB" dirty="0"/>
              <a:t>Regressors of interest - </a:t>
            </a:r>
            <a:r>
              <a:rPr lang="en-GB" sz="2400" dirty="0"/>
              <a:t>intentionally manipulated</a:t>
            </a:r>
          </a:p>
          <a:p>
            <a:pPr lvl="1"/>
            <a:r>
              <a:rPr lang="en-GB" dirty="0"/>
              <a:t>Regressors not of interest - </a:t>
            </a:r>
            <a:r>
              <a:rPr lang="en-GB" sz="2400" dirty="0"/>
              <a:t>not manipulated, potential confound – e.g. head movement (6 regressors)</a:t>
            </a:r>
          </a:p>
          <a:p>
            <a:pPr marL="457200" lvl="1" indent="0">
              <a:buNone/>
            </a:pPr>
            <a:endParaRPr lang="en-GB" dirty="0"/>
          </a:p>
        </p:txBody>
      </p:sp>
      <p:pic>
        <p:nvPicPr>
          <p:cNvPr id="4" name="Picture 3">
            <a:extLst>
              <a:ext uri="{FF2B5EF4-FFF2-40B4-BE49-F238E27FC236}">
                <a16:creationId xmlns:a16="http://schemas.microsoft.com/office/drawing/2014/main" id="{111FD40A-AD46-8437-65B9-B46FF012A7E2}"/>
              </a:ext>
            </a:extLst>
          </p:cNvPr>
          <p:cNvPicPr>
            <a:picLocks noChangeAspect="1"/>
          </p:cNvPicPr>
          <p:nvPr/>
        </p:nvPicPr>
        <p:blipFill>
          <a:blip r:embed="rId3"/>
          <a:stretch>
            <a:fillRect/>
          </a:stretch>
        </p:blipFill>
        <p:spPr>
          <a:xfrm>
            <a:off x="8219990" y="4132099"/>
            <a:ext cx="2540776" cy="2333196"/>
          </a:xfrm>
          <a:prstGeom prst="rect">
            <a:avLst/>
          </a:prstGeom>
          <a:ln w="19050">
            <a:solidFill>
              <a:schemeClr val="tx1"/>
            </a:solidFill>
          </a:ln>
        </p:spPr>
      </p:pic>
      <p:sp>
        <p:nvSpPr>
          <p:cNvPr id="5" name="TextBox 4">
            <a:extLst>
              <a:ext uri="{FF2B5EF4-FFF2-40B4-BE49-F238E27FC236}">
                <a16:creationId xmlns:a16="http://schemas.microsoft.com/office/drawing/2014/main" id="{306320F2-CED7-DCAE-1514-51FD71D18E68}"/>
              </a:ext>
            </a:extLst>
          </p:cNvPr>
          <p:cNvSpPr txBox="1"/>
          <p:nvPr/>
        </p:nvSpPr>
        <p:spPr>
          <a:xfrm>
            <a:off x="838200" y="6427113"/>
            <a:ext cx="4731026" cy="430887"/>
          </a:xfrm>
          <a:prstGeom prst="rect">
            <a:avLst/>
          </a:prstGeom>
          <a:noFill/>
        </p:spPr>
        <p:txBody>
          <a:bodyPr wrap="square" rtlCol="0">
            <a:spAutoFit/>
          </a:bodyPr>
          <a:lstStyle/>
          <a:p>
            <a:r>
              <a:rPr lang="en-US" sz="1100" dirty="0"/>
              <a:t>Image Source: </a:t>
            </a:r>
            <a:r>
              <a:rPr lang="en-GB" sz="1100" dirty="0">
                <a:solidFill>
                  <a:schemeClr val="tx1"/>
                </a:solidFill>
              </a:rPr>
              <a:t>Rita Bertani and </a:t>
            </a:r>
            <a:r>
              <a:rPr lang="en-GB" sz="1100" dirty="0" err="1">
                <a:solidFill>
                  <a:schemeClr val="tx1"/>
                </a:solidFill>
              </a:rPr>
              <a:t>Mansoureh</a:t>
            </a:r>
            <a:r>
              <a:rPr lang="en-GB" sz="1100" dirty="0">
                <a:solidFill>
                  <a:schemeClr val="tx1"/>
                </a:solidFill>
              </a:rPr>
              <a:t> </a:t>
            </a:r>
            <a:r>
              <a:rPr lang="en-GB" sz="1100" dirty="0" err="1">
                <a:solidFill>
                  <a:schemeClr val="tx1"/>
                </a:solidFill>
              </a:rPr>
              <a:t>Fahimi</a:t>
            </a:r>
            <a:endParaRPr lang="en-GB" sz="1100" dirty="0">
              <a:solidFill>
                <a:schemeClr val="tx1"/>
              </a:solidFill>
            </a:endParaRPr>
          </a:p>
          <a:p>
            <a:r>
              <a:rPr lang="en-GB" sz="1100" dirty="0"/>
              <a:t>Methods for Dummies 2021-22</a:t>
            </a:r>
          </a:p>
        </p:txBody>
      </p:sp>
    </p:spTree>
    <p:extLst>
      <p:ext uri="{BB962C8B-B14F-4D97-AF65-F5344CB8AC3E}">
        <p14:creationId xmlns:p14="http://schemas.microsoft.com/office/powerpoint/2010/main" val="343823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33DF-E794-A774-AF6B-0DB6FDC4DB5A}"/>
              </a:ext>
            </a:extLst>
          </p:cNvPr>
          <p:cNvSpPr>
            <a:spLocks noGrp="1"/>
          </p:cNvSpPr>
          <p:nvPr>
            <p:ph type="title"/>
          </p:nvPr>
        </p:nvSpPr>
        <p:spPr/>
        <p:txBody>
          <a:bodyPr/>
          <a:lstStyle/>
          <a:p>
            <a:r>
              <a:rPr lang="en-US" dirty="0"/>
              <a:t>Solution II – High-Pass Filter</a:t>
            </a:r>
            <a:endParaRPr lang="en-GB" dirty="0"/>
          </a:p>
        </p:txBody>
      </p:sp>
      <p:sp>
        <p:nvSpPr>
          <p:cNvPr id="3" name="Content Placeholder 2">
            <a:extLst>
              <a:ext uri="{FF2B5EF4-FFF2-40B4-BE49-F238E27FC236}">
                <a16:creationId xmlns:a16="http://schemas.microsoft.com/office/drawing/2014/main" id="{378C4DEE-2248-0717-4C41-A933D982D447}"/>
              </a:ext>
            </a:extLst>
          </p:cNvPr>
          <p:cNvSpPr>
            <a:spLocks noGrp="1"/>
          </p:cNvSpPr>
          <p:nvPr>
            <p:ph idx="1"/>
          </p:nvPr>
        </p:nvSpPr>
        <p:spPr/>
        <p:txBody>
          <a:bodyPr/>
          <a:lstStyle/>
          <a:p>
            <a:r>
              <a:rPr lang="en-GB" sz="2800" dirty="0"/>
              <a:t>High-pass filter to filter out low frequencies </a:t>
            </a:r>
          </a:p>
          <a:p>
            <a:r>
              <a:rPr lang="en-GB" sz="2800" dirty="0"/>
              <a:t>Over time slow signal drift in voxel intensity e.g. due to </a:t>
            </a:r>
            <a:br>
              <a:rPr lang="en-GB" sz="2800" dirty="0"/>
            </a:br>
            <a:r>
              <a:rPr lang="en-GB" sz="2800" dirty="0"/>
              <a:t>scanner heating </a:t>
            </a:r>
          </a:p>
          <a:p>
            <a:r>
              <a:rPr lang="en-GB" sz="2800" dirty="0">
                <a:latin typeface="Calibri" panose="020F0502020204030204" pitchFamily="34" charset="0"/>
                <a:ea typeface="Calibri" panose="020F0502020204030204" pitchFamily="34" charset="0"/>
                <a:cs typeface="Times New Roman" panose="02020603050405020304" pitchFamily="18" charset="0"/>
              </a:rPr>
              <a:t>By default, SPM filter leaves out signals lasting longer than 128 seconds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800" dirty="0"/>
          </a:p>
          <a:p>
            <a:endParaRPr lang="en-GB" dirty="0"/>
          </a:p>
        </p:txBody>
      </p:sp>
      <p:pic>
        <p:nvPicPr>
          <p:cNvPr id="4" name="Picture 3">
            <a:extLst>
              <a:ext uri="{FF2B5EF4-FFF2-40B4-BE49-F238E27FC236}">
                <a16:creationId xmlns:a16="http://schemas.microsoft.com/office/drawing/2014/main" id="{AD7B66FB-B9A0-9612-C9F1-E2C8E5EB558F}"/>
              </a:ext>
            </a:extLst>
          </p:cNvPr>
          <p:cNvPicPr>
            <a:picLocks noChangeAspect="1"/>
          </p:cNvPicPr>
          <p:nvPr/>
        </p:nvPicPr>
        <p:blipFill>
          <a:blip r:embed="rId3"/>
          <a:stretch>
            <a:fillRect/>
          </a:stretch>
        </p:blipFill>
        <p:spPr>
          <a:xfrm>
            <a:off x="6990524" y="3707433"/>
            <a:ext cx="3226904" cy="2984315"/>
          </a:xfrm>
          <a:prstGeom prst="rect">
            <a:avLst/>
          </a:prstGeom>
          <a:ln w="19050">
            <a:solidFill>
              <a:schemeClr val="tx1"/>
            </a:solidFill>
          </a:ln>
        </p:spPr>
      </p:pic>
      <p:sp>
        <p:nvSpPr>
          <p:cNvPr id="6" name="TextBox 5">
            <a:extLst>
              <a:ext uri="{FF2B5EF4-FFF2-40B4-BE49-F238E27FC236}">
                <a16:creationId xmlns:a16="http://schemas.microsoft.com/office/drawing/2014/main" id="{D1FC81D4-C6ED-03D5-4AA8-C2B93B3FA9FE}"/>
              </a:ext>
            </a:extLst>
          </p:cNvPr>
          <p:cNvSpPr txBox="1"/>
          <p:nvPr/>
        </p:nvSpPr>
        <p:spPr>
          <a:xfrm>
            <a:off x="838200" y="6402059"/>
            <a:ext cx="6096000" cy="430887"/>
          </a:xfrm>
          <a:prstGeom prst="rect">
            <a:avLst/>
          </a:prstGeom>
          <a:noFill/>
        </p:spPr>
        <p:txBody>
          <a:bodyPr wrap="square">
            <a:spAutoFit/>
          </a:bodyPr>
          <a:lstStyle/>
          <a:p>
            <a:r>
              <a:rPr lang="en-US" sz="1100" dirty="0"/>
              <a:t>Image Source: </a:t>
            </a:r>
            <a:r>
              <a:rPr lang="en-GB" sz="1100" dirty="0"/>
              <a:t>Emily Thomas</a:t>
            </a:r>
            <a:r>
              <a:rPr lang="en-GB" sz="1100" dirty="0">
                <a:solidFill>
                  <a:schemeClr val="tx1"/>
                </a:solidFill>
              </a:rPr>
              <a:t> and </a:t>
            </a:r>
            <a:r>
              <a:rPr lang="en-GB" sz="1100" dirty="0"/>
              <a:t>Joao Santos</a:t>
            </a:r>
            <a:endParaRPr lang="en-GB" sz="1100" dirty="0">
              <a:solidFill>
                <a:schemeClr val="tx1"/>
              </a:solidFill>
            </a:endParaRPr>
          </a:p>
          <a:p>
            <a:r>
              <a:rPr lang="en-GB" sz="1100" dirty="0"/>
              <a:t>Methods for Dummies 2021-22</a:t>
            </a:r>
          </a:p>
        </p:txBody>
      </p:sp>
    </p:spTree>
    <p:extLst>
      <p:ext uri="{BB962C8B-B14F-4D97-AF65-F5344CB8AC3E}">
        <p14:creationId xmlns:p14="http://schemas.microsoft.com/office/powerpoint/2010/main" val="161399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ACBB-9037-DC5F-B7B7-34654DC85616}"/>
              </a:ext>
            </a:extLst>
          </p:cNvPr>
          <p:cNvSpPr>
            <a:spLocks noGrp="1"/>
          </p:cNvSpPr>
          <p:nvPr>
            <p:ph type="title"/>
          </p:nvPr>
        </p:nvSpPr>
        <p:spPr>
          <a:xfrm>
            <a:off x="838200" y="285612"/>
            <a:ext cx="10515600" cy="1325563"/>
          </a:xfrm>
        </p:spPr>
        <p:txBody>
          <a:bodyPr/>
          <a:lstStyle/>
          <a:p>
            <a:r>
              <a:rPr lang="en-US" dirty="0"/>
              <a:t>Beta Parameter Estimation</a:t>
            </a:r>
            <a:endParaRPr lang="en-GB" dirty="0"/>
          </a:p>
        </p:txBody>
      </p:sp>
      <p:pic>
        <p:nvPicPr>
          <p:cNvPr id="4" name="Content Placeholder 3">
            <a:extLst>
              <a:ext uri="{FF2B5EF4-FFF2-40B4-BE49-F238E27FC236}">
                <a16:creationId xmlns:a16="http://schemas.microsoft.com/office/drawing/2014/main" id="{A39B2692-3B13-DE4C-DD5A-3F6DF2B60284}"/>
              </a:ext>
            </a:extLst>
          </p:cNvPr>
          <p:cNvPicPr>
            <a:picLocks noGrp="1" noChangeAspect="1"/>
          </p:cNvPicPr>
          <p:nvPr>
            <p:ph idx="1"/>
          </p:nvPr>
        </p:nvPicPr>
        <p:blipFill>
          <a:blip r:embed="rId3"/>
          <a:stretch>
            <a:fillRect/>
          </a:stretch>
        </p:blipFill>
        <p:spPr>
          <a:xfrm>
            <a:off x="7040217" y="1926719"/>
            <a:ext cx="4950381" cy="3255546"/>
          </a:xfrm>
          <a:prstGeom prst="rect">
            <a:avLst/>
          </a:prstGeom>
          <a:ln w="19050">
            <a:solidFill>
              <a:schemeClr val="tx1"/>
            </a:solidFill>
          </a:ln>
        </p:spPr>
      </p:pic>
      <p:sp>
        <p:nvSpPr>
          <p:cNvPr id="6" name="TextBox 5">
            <a:extLst>
              <a:ext uri="{FF2B5EF4-FFF2-40B4-BE49-F238E27FC236}">
                <a16:creationId xmlns:a16="http://schemas.microsoft.com/office/drawing/2014/main" id="{350F732F-E494-9330-53C6-83EEAA0F6D9D}"/>
              </a:ext>
            </a:extLst>
          </p:cNvPr>
          <p:cNvSpPr txBox="1"/>
          <p:nvPr/>
        </p:nvSpPr>
        <p:spPr>
          <a:xfrm>
            <a:off x="838200" y="6356944"/>
            <a:ext cx="6096000" cy="430887"/>
          </a:xfrm>
          <a:prstGeom prst="rect">
            <a:avLst/>
          </a:prstGeom>
          <a:noFill/>
        </p:spPr>
        <p:txBody>
          <a:bodyPr wrap="square">
            <a:spAutoFit/>
          </a:bodyPr>
          <a:lstStyle/>
          <a:p>
            <a:r>
              <a:rPr lang="en-GB" sz="1100" dirty="0"/>
              <a:t>Image Source: Emily Thomas &amp; Joao Santos</a:t>
            </a:r>
          </a:p>
          <a:p>
            <a:r>
              <a:rPr lang="en-GB" sz="1100" dirty="0"/>
              <a:t>Methods for Dummies 2019/20</a:t>
            </a:r>
          </a:p>
        </p:txBody>
      </p:sp>
      <p:sp>
        <p:nvSpPr>
          <p:cNvPr id="8" name="TextBox 7">
            <a:extLst>
              <a:ext uri="{FF2B5EF4-FFF2-40B4-BE49-F238E27FC236}">
                <a16:creationId xmlns:a16="http://schemas.microsoft.com/office/drawing/2014/main" id="{746E98AD-4873-F78F-8E20-8023053AFF37}"/>
              </a:ext>
            </a:extLst>
          </p:cNvPr>
          <p:cNvSpPr txBox="1"/>
          <p:nvPr/>
        </p:nvSpPr>
        <p:spPr>
          <a:xfrm>
            <a:off x="944217" y="1932680"/>
            <a:ext cx="6096000" cy="4401205"/>
          </a:xfrm>
          <a:prstGeom prst="rect">
            <a:avLst/>
          </a:prstGeom>
          <a:noFill/>
        </p:spPr>
        <p:txBody>
          <a:bodyPr wrap="square">
            <a:spAutoFit/>
          </a:bodyPr>
          <a:lstStyle/>
          <a:p>
            <a:pPr marL="285750" indent="-285750">
              <a:buFont typeface="Arial" panose="020B0604020202020204" pitchFamily="34" charset="0"/>
              <a:buChar char="•"/>
            </a:pPr>
            <a:r>
              <a:rPr lang="en-US" sz="2800" dirty="0">
                <a:solidFill>
                  <a:schemeClr val="tx1"/>
                </a:solidFill>
              </a:rPr>
              <a:t>Once the design matrix is specified, SPM calculates the parameters (β) for each regressor </a:t>
            </a:r>
          </a:p>
          <a:p>
            <a:pPr marL="285750" indent="-285750">
              <a:buFont typeface="Arial" panose="020B0604020202020204" pitchFamily="34" charset="0"/>
              <a:buChar char="•"/>
            </a:pPr>
            <a:r>
              <a:rPr lang="en-US" sz="2800" dirty="0"/>
              <a:t>It</a:t>
            </a:r>
            <a:r>
              <a:rPr lang="en-US" sz="2800" dirty="0">
                <a:solidFill>
                  <a:schemeClr val="tx1"/>
                </a:solidFill>
              </a:rPr>
              <a:t> is still just for 1 voxel, so data on the graph represents different observations in the time-series</a:t>
            </a:r>
          </a:p>
          <a:p>
            <a:pPr marL="285750" indent="-285750">
              <a:buFont typeface="Arial" panose="020B0604020202020204" pitchFamily="34" charset="0"/>
              <a:buChar char="•"/>
            </a:pPr>
            <a:r>
              <a:rPr lang="en-US" sz="2800" dirty="0"/>
              <a:t>Method – Ordinary Least Squares</a:t>
            </a:r>
            <a:r>
              <a:rPr lang="en-US" sz="2800" dirty="0">
                <a:solidFill>
                  <a:schemeClr val="tx1"/>
                </a:solidFill>
              </a:rPr>
              <a:t> </a:t>
            </a:r>
          </a:p>
          <a:p>
            <a:pPr marL="742950" lvl="1" indent="-285750">
              <a:buFont typeface="Arial" panose="020B0604020202020204" pitchFamily="34" charset="0"/>
              <a:buChar char="•"/>
            </a:pPr>
            <a:r>
              <a:rPr lang="en-US" sz="2800" dirty="0"/>
              <a:t>M</a:t>
            </a:r>
            <a:r>
              <a:rPr lang="en-US" sz="2800" dirty="0">
                <a:solidFill>
                  <a:schemeClr val="tx1"/>
                </a:solidFill>
              </a:rPr>
              <a:t>inimizing the Sum of Squared Errors (SSE)</a:t>
            </a:r>
          </a:p>
          <a:p>
            <a:pPr lvl="1"/>
            <a:endParaRPr lang="en-US" sz="2800" dirty="0">
              <a:solidFill>
                <a:schemeClr val="tx1"/>
              </a:solidFill>
            </a:endParaRPr>
          </a:p>
        </p:txBody>
      </p:sp>
    </p:spTree>
    <p:extLst>
      <p:ext uri="{BB962C8B-B14F-4D97-AF65-F5344CB8AC3E}">
        <p14:creationId xmlns:p14="http://schemas.microsoft.com/office/powerpoint/2010/main" val="262133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0DB3-0667-EE3B-BFD8-A2165DFA6292}"/>
              </a:ext>
            </a:extLst>
          </p:cNvPr>
          <p:cNvSpPr>
            <a:spLocks noGrp="1"/>
          </p:cNvSpPr>
          <p:nvPr>
            <p:ph type="title"/>
          </p:nvPr>
        </p:nvSpPr>
        <p:spPr/>
        <p:txBody>
          <a:bodyPr/>
          <a:lstStyle/>
          <a:p>
            <a:r>
              <a:rPr lang="en-US" dirty="0"/>
              <a:t>Contrasts</a:t>
            </a:r>
            <a:endParaRPr lang="en-GB" dirty="0"/>
          </a:p>
        </p:txBody>
      </p:sp>
      <p:sp>
        <p:nvSpPr>
          <p:cNvPr id="3" name="Content Placeholder 2">
            <a:extLst>
              <a:ext uri="{FF2B5EF4-FFF2-40B4-BE49-F238E27FC236}">
                <a16:creationId xmlns:a16="http://schemas.microsoft.com/office/drawing/2014/main" id="{70E5A474-0849-4B87-1CDB-6770244893B2}"/>
              </a:ext>
            </a:extLst>
          </p:cNvPr>
          <p:cNvSpPr>
            <a:spLocks noGrp="1"/>
          </p:cNvSpPr>
          <p:nvPr>
            <p:ph idx="1"/>
          </p:nvPr>
        </p:nvSpPr>
        <p:spPr/>
        <p:txBody>
          <a:bodyPr/>
          <a:lstStyle/>
          <a:p>
            <a:r>
              <a:rPr lang="en-GB" dirty="0"/>
              <a:t>T</a:t>
            </a:r>
            <a:r>
              <a:rPr lang="en-GB" dirty="0">
                <a:solidFill>
                  <a:schemeClr val="tx1"/>
                </a:solidFill>
              </a:rPr>
              <a:t>o find if there is a significant activation in a particular voxel due to experiment conditions applied</a:t>
            </a:r>
            <a:endParaRPr lang="en-GB" dirty="0"/>
          </a:p>
          <a:p>
            <a:r>
              <a:rPr lang="en-GB" dirty="0">
                <a:solidFill>
                  <a:schemeClr val="tx1"/>
                </a:solidFill>
              </a:rPr>
              <a:t>Evaluates whether the experimental manipulation caused a significant change in the parameter weights such as </a:t>
            </a:r>
            <a:r>
              <a:rPr lang="el-GR" dirty="0">
                <a:solidFill>
                  <a:schemeClr val="tx1"/>
                </a:solidFill>
              </a:rPr>
              <a:t>β</a:t>
            </a:r>
            <a:endParaRPr lang="en-US" dirty="0">
              <a:solidFill>
                <a:schemeClr val="tx1"/>
              </a:solidFill>
            </a:endParaRPr>
          </a:p>
          <a:p>
            <a:r>
              <a:rPr lang="en-GB" dirty="0"/>
              <a:t>D</a:t>
            </a:r>
            <a:r>
              <a:rPr lang="en-GB" dirty="0">
                <a:solidFill>
                  <a:schemeClr val="tx1"/>
                </a:solidFill>
              </a:rPr>
              <a:t>epend on the model specification and design of the experiment</a:t>
            </a:r>
          </a:p>
          <a:p>
            <a:r>
              <a:rPr lang="en-GB" dirty="0"/>
              <a:t>Combination of </a:t>
            </a:r>
            <a:r>
              <a:rPr lang="el-GR" dirty="0">
                <a:solidFill>
                  <a:schemeClr val="tx1"/>
                </a:solidFill>
              </a:rPr>
              <a:t>β</a:t>
            </a:r>
            <a:r>
              <a:rPr lang="en-US" dirty="0">
                <a:solidFill>
                  <a:schemeClr val="tx1"/>
                </a:solidFill>
              </a:rPr>
              <a:t> helps in finding the effects of stimuli in certain parts of th</a:t>
            </a:r>
            <a:r>
              <a:rPr lang="en-US" dirty="0"/>
              <a:t>e brain.</a:t>
            </a:r>
          </a:p>
          <a:p>
            <a:r>
              <a:rPr lang="en-US" dirty="0">
                <a:solidFill>
                  <a:schemeClr val="tx1"/>
                </a:solidFill>
              </a:rPr>
              <a:t>Based on </a:t>
            </a:r>
            <a:r>
              <a:rPr lang="el-GR" dirty="0">
                <a:solidFill>
                  <a:schemeClr val="tx1"/>
                </a:solidFill>
              </a:rPr>
              <a:t>β</a:t>
            </a:r>
            <a:r>
              <a:rPr lang="en-US" dirty="0">
                <a:solidFill>
                  <a:schemeClr val="tx1"/>
                </a:solidFill>
              </a:rPr>
              <a:t> of interest, we can apply Null hypothesis, Alternative hypothesis and T-test to look for voxels having higher/lower </a:t>
            </a:r>
            <a:r>
              <a:rPr lang="el-GR" dirty="0">
                <a:solidFill>
                  <a:schemeClr val="tx1"/>
                </a:solidFill>
              </a:rPr>
              <a:t>β</a:t>
            </a:r>
            <a:r>
              <a:rPr lang="en-US" dirty="0">
                <a:solidFill>
                  <a:schemeClr val="tx1"/>
                </a:solidFill>
              </a:rPr>
              <a:t>.</a:t>
            </a:r>
          </a:p>
          <a:p>
            <a:endParaRPr lang="en-GB" dirty="0">
              <a:solidFill>
                <a:schemeClr val="tx1"/>
              </a:solidFill>
            </a:endParaRPr>
          </a:p>
          <a:p>
            <a:endParaRPr lang="en-GB" dirty="0"/>
          </a:p>
        </p:txBody>
      </p:sp>
    </p:spTree>
    <p:extLst>
      <p:ext uri="{BB962C8B-B14F-4D97-AF65-F5344CB8AC3E}">
        <p14:creationId xmlns:p14="http://schemas.microsoft.com/office/powerpoint/2010/main" val="3222503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4E6F-9E80-86B6-93B9-283848614B93}"/>
              </a:ext>
            </a:extLst>
          </p:cNvPr>
          <p:cNvSpPr>
            <a:spLocks noGrp="1"/>
          </p:cNvSpPr>
          <p:nvPr>
            <p:ph type="title"/>
          </p:nvPr>
        </p:nvSpPr>
        <p:spPr/>
        <p:txBody>
          <a:bodyPr/>
          <a:lstStyle/>
          <a:p>
            <a:r>
              <a:rPr lang="en-US" dirty="0"/>
              <a:t>Contrast Definition</a:t>
            </a:r>
            <a:endParaRPr lang="en-GB" dirty="0"/>
          </a:p>
        </p:txBody>
      </p:sp>
      <p:pic>
        <p:nvPicPr>
          <p:cNvPr id="4" name="Content Placeholder 3">
            <a:extLst>
              <a:ext uri="{FF2B5EF4-FFF2-40B4-BE49-F238E27FC236}">
                <a16:creationId xmlns:a16="http://schemas.microsoft.com/office/drawing/2014/main" id="{0A670E1B-D99F-FE84-4877-8A51C73FD16F}"/>
              </a:ext>
            </a:extLst>
          </p:cNvPr>
          <p:cNvPicPr>
            <a:picLocks noGrp="1" noChangeAspect="1"/>
          </p:cNvPicPr>
          <p:nvPr>
            <p:ph idx="1"/>
          </p:nvPr>
        </p:nvPicPr>
        <p:blipFill>
          <a:blip r:embed="rId2"/>
          <a:stretch>
            <a:fillRect/>
          </a:stretch>
        </p:blipFill>
        <p:spPr>
          <a:xfrm>
            <a:off x="3015075" y="2199862"/>
            <a:ext cx="5863881" cy="730643"/>
          </a:xfrm>
          <a:prstGeom prst="rect">
            <a:avLst/>
          </a:prstGeom>
          <a:ln w="19050">
            <a:solidFill>
              <a:schemeClr val="tx1"/>
            </a:solidFill>
          </a:ln>
        </p:spPr>
      </p:pic>
      <p:sp>
        <p:nvSpPr>
          <p:cNvPr id="6" name="TextBox 5">
            <a:extLst>
              <a:ext uri="{FF2B5EF4-FFF2-40B4-BE49-F238E27FC236}">
                <a16:creationId xmlns:a16="http://schemas.microsoft.com/office/drawing/2014/main" id="{1EE7612B-EAA8-C1F3-A634-693A4068531C}"/>
              </a:ext>
            </a:extLst>
          </p:cNvPr>
          <p:cNvSpPr txBox="1"/>
          <p:nvPr/>
        </p:nvSpPr>
        <p:spPr>
          <a:xfrm>
            <a:off x="3015075" y="3160934"/>
            <a:ext cx="6096000" cy="2708434"/>
          </a:xfrm>
          <a:prstGeom prst="rect">
            <a:avLst/>
          </a:prstGeom>
          <a:noFill/>
        </p:spPr>
        <p:txBody>
          <a:bodyPr wrap="square">
            <a:spAutoFit/>
          </a:bodyPr>
          <a:lstStyle/>
          <a:p>
            <a:pPr eaLnBrk="0" hangingPunct="0">
              <a:spcBef>
                <a:spcPct val="50000"/>
              </a:spcBef>
            </a:pPr>
            <a:r>
              <a:rPr lang="en-GB" sz="2000" dirty="0"/>
              <a:t>With : </a:t>
            </a:r>
          </a:p>
          <a:p>
            <a:pPr marL="285750" indent="-285750" eaLnBrk="0" hangingPunct="0">
              <a:spcBef>
                <a:spcPct val="50000"/>
              </a:spcBef>
              <a:buFont typeface="Arial" panose="020B0604020202020204" pitchFamily="34" charset="0"/>
              <a:buChar char="•"/>
            </a:pPr>
            <a:r>
              <a:rPr lang="en-GB" sz="2000" dirty="0"/>
              <a:t>C: contrast vector, entered manually when using SPM </a:t>
            </a:r>
          </a:p>
          <a:p>
            <a:pPr eaLnBrk="0" hangingPunct="0">
              <a:spcBef>
                <a:spcPct val="50000"/>
              </a:spcBef>
            </a:pPr>
            <a:r>
              <a:rPr lang="en-GB" sz="2000" dirty="0"/>
              <a:t>Example of c : [1 0 0 0 0 0]</a:t>
            </a:r>
          </a:p>
          <a:p>
            <a:pPr eaLnBrk="0" hangingPunct="0">
              <a:spcBef>
                <a:spcPct val="50000"/>
              </a:spcBef>
            </a:pPr>
            <a:r>
              <a:rPr lang="en-GB" sz="2000" dirty="0"/>
              <a:t>	1 -&gt; ON ; 0 -&gt; OFF</a:t>
            </a:r>
          </a:p>
          <a:p>
            <a:pPr marL="285750" indent="-285750" eaLnBrk="0" hangingPunct="0">
              <a:spcBef>
                <a:spcPct val="50000"/>
              </a:spcBef>
              <a:buFont typeface="Arial" panose="020B0604020202020204" pitchFamily="34" charset="0"/>
              <a:buChar char="•"/>
            </a:pPr>
            <a:r>
              <a:rPr lang="en-GB" sz="2000" i="1" dirty="0" err="1"/>
              <a:t>c</a:t>
            </a:r>
            <a:r>
              <a:rPr lang="en-GB" sz="2000" i="1" baseline="30000" dirty="0" err="1"/>
              <a:t>T</a:t>
            </a:r>
            <a:r>
              <a:rPr lang="en-GB" sz="2000" dirty="0">
                <a:latin typeface="Times New Roman" panose="02020603050405020304" pitchFamily="18" charset="0"/>
                <a:cs typeface="Times New Roman" panose="02020603050405020304" pitchFamily="18" charset="0"/>
              </a:rPr>
              <a:t>β: the linear combinaison of the estimated parameters</a:t>
            </a:r>
          </a:p>
          <a:p>
            <a:pPr marL="285750" indent="-285750" eaLnBrk="0" hangingPunct="0">
              <a:spcBef>
                <a:spcPct val="50000"/>
              </a:spcBef>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n: the number of parameters </a:t>
            </a:r>
            <a:endParaRPr lang="en-GB" sz="2000" dirty="0"/>
          </a:p>
        </p:txBody>
      </p:sp>
      <p:grpSp>
        <p:nvGrpSpPr>
          <p:cNvPr id="7" name="Group 15">
            <a:extLst>
              <a:ext uri="{FF2B5EF4-FFF2-40B4-BE49-F238E27FC236}">
                <a16:creationId xmlns:a16="http://schemas.microsoft.com/office/drawing/2014/main" id="{A5E5D4A0-7D7A-4AE1-11D3-565A4437AC77}"/>
              </a:ext>
            </a:extLst>
          </p:cNvPr>
          <p:cNvGrpSpPr/>
          <p:nvPr/>
        </p:nvGrpSpPr>
        <p:grpSpPr>
          <a:xfrm>
            <a:off x="440244" y="3099583"/>
            <a:ext cx="2467193" cy="2769785"/>
            <a:chOff x="4612759" y="2785630"/>
            <a:chExt cx="2628900" cy="2873375"/>
          </a:xfrm>
        </p:grpSpPr>
        <p:pic>
          <p:nvPicPr>
            <p:cNvPr id="8" name="Picture 17" descr="x1improved_img">
              <a:extLst>
                <a:ext uri="{FF2B5EF4-FFF2-40B4-BE49-F238E27FC236}">
                  <a16:creationId xmlns:a16="http://schemas.microsoft.com/office/drawing/2014/main" id="{86C6ABE4-A209-E4A3-D551-18A4BD787316}"/>
                </a:ext>
              </a:extLst>
            </p:cNvPr>
            <p:cNvPicPr>
              <a:picLocks noChangeAspect="1" noChangeArrowheads="1"/>
            </p:cNvPicPr>
            <p:nvPr/>
          </p:nvPicPr>
          <p:blipFill>
            <a:blip r:embed="rId3"/>
            <a:srcRect l="15256" t="6679" r="14993" b="11111"/>
            <a:stretch>
              <a:fillRect/>
            </a:stretch>
          </p:blipFill>
          <p:spPr bwMode="auto">
            <a:xfrm>
              <a:off x="4612759" y="2785630"/>
              <a:ext cx="230135" cy="2873375"/>
            </a:xfrm>
            <a:prstGeom prst="rect">
              <a:avLst/>
            </a:prstGeom>
            <a:noFill/>
            <a:ln w="9525">
              <a:noFill/>
              <a:miter lim="800000"/>
              <a:headEnd/>
              <a:tailEnd/>
            </a:ln>
          </p:spPr>
        </p:pic>
        <p:sp>
          <p:nvSpPr>
            <p:cNvPr id="9" name="Rectangle 18">
              <a:extLst>
                <a:ext uri="{FF2B5EF4-FFF2-40B4-BE49-F238E27FC236}">
                  <a16:creationId xmlns:a16="http://schemas.microsoft.com/office/drawing/2014/main" id="{90144A5D-BF64-1A56-4CDF-795EF1172F97}"/>
                </a:ext>
              </a:extLst>
            </p:cNvPr>
            <p:cNvSpPr>
              <a:spLocks noChangeArrowheads="1"/>
            </p:cNvSpPr>
            <p:nvPr/>
          </p:nvSpPr>
          <p:spPr bwMode="auto">
            <a:xfrm>
              <a:off x="4842894" y="2785630"/>
              <a:ext cx="228723" cy="2873375"/>
            </a:xfrm>
            <a:prstGeom prst="rect">
              <a:avLst/>
            </a:prstGeom>
            <a:solidFill>
              <a:schemeClr val="bg1"/>
            </a:solidFill>
            <a:ln w="9525">
              <a:noFill/>
              <a:miter lim="800000"/>
              <a:headEnd/>
              <a:tailEnd/>
            </a:ln>
          </p:spPr>
          <p:txBody>
            <a:bodyPr wrap="none" anchor="ctr"/>
            <a:lstStyle/>
            <a:p>
              <a:pPr algn="ctr" eaLnBrk="0" hangingPunct="0"/>
              <a:endParaRPr lang="en-GB" sz="3200" dirty="0">
                <a:latin typeface="Arial Unicode MS" pitchFamily="34" charset="-128"/>
              </a:endParaRPr>
            </a:p>
          </p:txBody>
        </p:sp>
        <p:pic>
          <p:nvPicPr>
            <p:cNvPr id="10" name="Picture 19" descr="highpass">
              <a:extLst>
                <a:ext uri="{FF2B5EF4-FFF2-40B4-BE49-F238E27FC236}">
                  <a16:creationId xmlns:a16="http://schemas.microsoft.com/office/drawing/2014/main" id="{7E50B83A-5F18-5C48-8278-3E1E9712D677}"/>
                </a:ext>
              </a:extLst>
            </p:cNvPr>
            <p:cNvPicPr>
              <a:picLocks noChangeAspect="1" noChangeArrowheads="1"/>
            </p:cNvPicPr>
            <p:nvPr/>
          </p:nvPicPr>
          <p:blipFill>
            <a:blip r:embed="rId4"/>
            <a:srcRect l="13324" t="7777" r="9993" b="11111"/>
            <a:stretch>
              <a:fillRect/>
            </a:stretch>
          </p:blipFill>
          <p:spPr bwMode="auto">
            <a:xfrm>
              <a:off x="5071616" y="2785630"/>
              <a:ext cx="2170043" cy="2873375"/>
            </a:xfrm>
            <a:prstGeom prst="rect">
              <a:avLst/>
            </a:prstGeom>
            <a:noFill/>
            <a:ln w="9525">
              <a:noFill/>
              <a:miter lim="800000"/>
              <a:headEnd/>
              <a:tailEnd/>
            </a:ln>
          </p:spPr>
        </p:pic>
      </p:grpSp>
    </p:spTree>
    <p:extLst>
      <p:ext uri="{BB962C8B-B14F-4D97-AF65-F5344CB8AC3E}">
        <p14:creationId xmlns:p14="http://schemas.microsoft.com/office/powerpoint/2010/main" val="2660189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8A99A-272A-CE36-EDC5-97FBB667363A}"/>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0ED7A05-3515-96BC-3EBF-34C3E456D511}"/>
              </a:ext>
            </a:extLst>
          </p:cNvPr>
          <p:cNvSpPr>
            <a:spLocks noGrp="1"/>
          </p:cNvSpPr>
          <p:nvPr>
            <p:ph idx="1"/>
          </p:nvPr>
        </p:nvSpPr>
        <p:spPr/>
        <p:txBody>
          <a:bodyPr/>
          <a:lstStyle/>
          <a:p>
            <a:pPr marL="0" indent="0">
              <a:buNone/>
            </a:pPr>
            <a:r>
              <a:rPr lang="en-US" dirty="0"/>
              <a:t> </a:t>
            </a:r>
            <a:endParaRPr lang="en-GB" dirty="0"/>
          </a:p>
        </p:txBody>
      </p:sp>
      <p:grpSp>
        <p:nvGrpSpPr>
          <p:cNvPr id="4" name="Group 3">
            <a:extLst>
              <a:ext uri="{FF2B5EF4-FFF2-40B4-BE49-F238E27FC236}">
                <a16:creationId xmlns:a16="http://schemas.microsoft.com/office/drawing/2014/main" id="{4735CB6F-9449-0F37-E012-5C06F52678C0}"/>
              </a:ext>
            </a:extLst>
          </p:cNvPr>
          <p:cNvGrpSpPr/>
          <p:nvPr/>
        </p:nvGrpSpPr>
        <p:grpSpPr>
          <a:xfrm>
            <a:off x="1629820" y="760809"/>
            <a:ext cx="8932361" cy="5336383"/>
            <a:chOff x="1644315" y="1437394"/>
            <a:chExt cx="8932361" cy="5336383"/>
          </a:xfrm>
        </p:grpSpPr>
        <p:pic>
          <p:nvPicPr>
            <p:cNvPr id="5" name="Picture 4">
              <a:extLst>
                <a:ext uri="{FF2B5EF4-FFF2-40B4-BE49-F238E27FC236}">
                  <a16:creationId xmlns:a16="http://schemas.microsoft.com/office/drawing/2014/main" id="{7ECC152D-8566-5418-8823-E28E59CB65F1}"/>
                </a:ext>
              </a:extLst>
            </p:cNvPr>
            <p:cNvPicPr>
              <a:picLocks noChangeArrowheads="1"/>
            </p:cNvPicPr>
            <p:nvPr/>
          </p:nvPicPr>
          <p:blipFill>
            <a:blip r:embed="rId3"/>
            <a:srcRect/>
            <a:stretch>
              <a:fillRect/>
            </a:stretch>
          </p:blipFill>
          <p:spPr bwMode="auto">
            <a:xfrm>
              <a:off x="7689910" y="1716114"/>
              <a:ext cx="2818104" cy="2384775"/>
            </a:xfrm>
            <a:prstGeom prst="rect">
              <a:avLst/>
            </a:prstGeom>
            <a:noFill/>
            <a:ln w="9525">
              <a:noFill/>
              <a:miter lim="800000"/>
              <a:headEnd/>
              <a:tailEnd/>
            </a:ln>
          </p:spPr>
        </p:pic>
        <p:pic>
          <p:nvPicPr>
            <p:cNvPr id="6" name="Picture 5">
              <a:extLst>
                <a:ext uri="{FF2B5EF4-FFF2-40B4-BE49-F238E27FC236}">
                  <a16:creationId xmlns:a16="http://schemas.microsoft.com/office/drawing/2014/main" id="{B873F37B-7B91-8120-0E86-9B103C5F0602}"/>
                </a:ext>
              </a:extLst>
            </p:cNvPr>
            <p:cNvPicPr>
              <a:picLocks noChangeArrowheads="1"/>
            </p:cNvPicPr>
            <p:nvPr/>
          </p:nvPicPr>
          <p:blipFill>
            <a:blip r:embed="rId4"/>
            <a:srcRect l="68709" t="30252" r="7512" b="14130"/>
            <a:stretch>
              <a:fillRect/>
            </a:stretch>
          </p:blipFill>
          <p:spPr bwMode="auto">
            <a:xfrm>
              <a:off x="5735009" y="1813196"/>
              <a:ext cx="1164689" cy="1202565"/>
            </a:xfrm>
            <a:prstGeom prst="rect">
              <a:avLst/>
            </a:prstGeom>
            <a:noFill/>
            <a:ln>
              <a:noFill/>
            </a:ln>
            <a:effectLst>
              <a:outerShdw dist="81320" dir="2319588" algn="ctr" rotWithShape="0">
                <a:schemeClr val="bg2"/>
              </a:outerShdw>
            </a:effectLst>
          </p:spPr>
        </p:pic>
        <p:sp>
          <p:nvSpPr>
            <p:cNvPr id="7" name="Rectangle 6">
              <a:extLst>
                <a:ext uri="{FF2B5EF4-FFF2-40B4-BE49-F238E27FC236}">
                  <a16:creationId xmlns:a16="http://schemas.microsoft.com/office/drawing/2014/main" id="{502ADABA-9F70-7D32-BC09-79EF57B041C0}"/>
                </a:ext>
              </a:extLst>
            </p:cNvPr>
            <p:cNvSpPr>
              <a:spLocks noChangeArrowheads="1"/>
            </p:cNvSpPr>
            <p:nvPr/>
          </p:nvSpPr>
          <p:spPr bwMode="auto">
            <a:xfrm>
              <a:off x="2463088" y="4590996"/>
              <a:ext cx="1585184" cy="635731"/>
            </a:xfrm>
            <a:prstGeom prst="rect">
              <a:avLst/>
            </a:prstGeom>
            <a:noFill/>
            <a:ln w="12700">
              <a:solidFill>
                <a:schemeClr val="tx1"/>
              </a:solidFill>
              <a:miter lim="800000"/>
              <a:headEnd/>
              <a:tailEn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39FBF5D9-0C1A-8422-7594-D09C5E0EBA31}"/>
                </a:ext>
              </a:extLst>
            </p:cNvPr>
            <p:cNvSpPr>
              <a:spLocks noChangeArrowheads="1"/>
            </p:cNvSpPr>
            <p:nvPr/>
          </p:nvSpPr>
          <p:spPr bwMode="auto">
            <a:xfrm>
              <a:off x="2477370" y="4717830"/>
              <a:ext cx="1593386" cy="366767"/>
            </a:xfrm>
            <a:prstGeom prst="rect">
              <a:avLst/>
            </a:prstGeom>
            <a:noFill/>
            <a:ln>
              <a:noFill/>
            </a:ln>
            <a:effectLst/>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Normalisation</a:t>
              </a:r>
            </a:p>
          </p:txBody>
        </p:sp>
        <p:sp>
          <p:nvSpPr>
            <p:cNvPr id="9" name="Rectangle 8">
              <a:extLst>
                <a:ext uri="{FF2B5EF4-FFF2-40B4-BE49-F238E27FC236}">
                  <a16:creationId xmlns:a16="http://schemas.microsoft.com/office/drawing/2014/main" id="{23734E8F-B4BD-517C-9A20-93C3FBEAD6BF}"/>
                </a:ext>
              </a:extLst>
            </p:cNvPr>
            <p:cNvSpPr>
              <a:spLocks noChangeArrowheads="1"/>
            </p:cNvSpPr>
            <p:nvPr/>
          </p:nvSpPr>
          <p:spPr bwMode="auto">
            <a:xfrm>
              <a:off x="7713712" y="1437394"/>
              <a:ext cx="2862964" cy="366767"/>
            </a:xfrm>
            <a:prstGeom prst="rect">
              <a:avLst/>
            </a:prstGeom>
            <a:noFill/>
            <a:ln>
              <a:noFill/>
            </a:ln>
            <a:effectLst/>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Statistical Parametric Map</a:t>
              </a:r>
            </a:p>
          </p:txBody>
        </p:sp>
        <p:sp>
          <p:nvSpPr>
            <p:cNvPr id="10" name="Rectangle 9">
              <a:extLst>
                <a:ext uri="{FF2B5EF4-FFF2-40B4-BE49-F238E27FC236}">
                  <a16:creationId xmlns:a16="http://schemas.microsoft.com/office/drawing/2014/main" id="{7011ACF3-69C2-E286-8645-1D90E2B95EC5}"/>
                </a:ext>
              </a:extLst>
            </p:cNvPr>
            <p:cNvSpPr>
              <a:spLocks noChangeArrowheads="1"/>
            </p:cNvSpPr>
            <p:nvPr/>
          </p:nvSpPr>
          <p:spPr bwMode="auto">
            <a:xfrm>
              <a:off x="5166945" y="6264880"/>
              <a:ext cx="2311531" cy="366767"/>
            </a:xfrm>
            <a:prstGeom prst="rect">
              <a:avLst/>
            </a:prstGeom>
            <a:noFill/>
            <a:ln>
              <a:noFill/>
            </a:ln>
            <a:effectLst/>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Parameter estimates</a:t>
              </a:r>
            </a:p>
          </p:txBody>
        </p:sp>
        <p:pic>
          <p:nvPicPr>
            <p:cNvPr id="11" name="Picture 10">
              <a:extLst>
                <a:ext uri="{FF2B5EF4-FFF2-40B4-BE49-F238E27FC236}">
                  <a16:creationId xmlns:a16="http://schemas.microsoft.com/office/drawing/2014/main" id="{3782C1B9-A0D9-C2CA-5C02-B240FC552AC3}"/>
                </a:ext>
              </a:extLst>
            </p:cNvPr>
            <p:cNvPicPr>
              <a:picLocks noChangeArrowheads="1"/>
            </p:cNvPicPr>
            <p:nvPr/>
          </p:nvPicPr>
          <p:blipFill>
            <a:blip r:embed="rId5">
              <a:lum contrast="-6000"/>
            </a:blip>
            <a:srcRect/>
            <a:stretch>
              <a:fillRect/>
            </a:stretch>
          </p:blipFill>
          <p:spPr bwMode="auto">
            <a:xfrm>
              <a:off x="3408804" y="1888356"/>
              <a:ext cx="1499498" cy="1047547"/>
            </a:xfrm>
            <a:prstGeom prst="rect">
              <a:avLst/>
            </a:prstGeom>
            <a:noFill/>
            <a:ln w="12700">
              <a:solidFill>
                <a:schemeClr val="tx1"/>
              </a:solidFill>
              <a:miter lim="800000"/>
              <a:headEnd/>
              <a:tailEnd/>
            </a:ln>
          </p:spPr>
        </p:pic>
        <p:pic>
          <p:nvPicPr>
            <p:cNvPr id="12" name="Picture 11">
              <a:extLst>
                <a:ext uri="{FF2B5EF4-FFF2-40B4-BE49-F238E27FC236}">
                  <a16:creationId xmlns:a16="http://schemas.microsoft.com/office/drawing/2014/main" id="{5C3BDECD-B6B8-CC7C-1E68-21C40147F4C4}"/>
                </a:ext>
              </a:extLst>
            </p:cNvPr>
            <p:cNvPicPr>
              <a:picLocks noChangeArrowheads="1"/>
            </p:cNvPicPr>
            <p:nvPr/>
          </p:nvPicPr>
          <p:blipFill>
            <a:blip r:embed="rId6"/>
            <a:srcRect l="10599" t="6715" r="8142" b="6468"/>
            <a:stretch>
              <a:fillRect/>
            </a:stretch>
          </p:blipFill>
          <p:spPr bwMode="auto">
            <a:xfrm>
              <a:off x="5530316" y="4567509"/>
              <a:ext cx="1616918" cy="1639434"/>
            </a:xfrm>
            <a:prstGeom prst="rect">
              <a:avLst/>
            </a:prstGeom>
            <a:noFill/>
            <a:ln w="12700">
              <a:solidFill>
                <a:schemeClr val="bg2"/>
              </a:solidFill>
              <a:miter lim="800000"/>
              <a:headEnd/>
              <a:tailEnd/>
            </a:ln>
            <a:effectLst>
              <a:outerShdw dist="35921" dir="2700000" algn="ctr" rotWithShape="0">
                <a:schemeClr val="bg2"/>
              </a:outerShdw>
            </a:effectLst>
          </p:spPr>
        </p:pic>
        <p:sp>
          <p:nvSpPr>
            <p:cNvPr id="13" name="Rectangle 12">
              <a:extLst>
                <a:ext uri="{FF2B5EF4-FFF2-40B4-BE49-F238E27FC236}">
                  <a16:creationId xmlns:a16="http://schemas.microsoft.com/office/drawing/2014/main" id="{752675D1-FFE8-AE54-D3EE-B4B884D448B4}"/>
                </a:ext>
              </a:extLst>
            </p:cNvPr>
            <p:cNvSpPr>
              <a:spLocks noChangeArrowheads="1"/>
            </p:cNvSpPr>
            <p:nvPr/>
          </p:nvSpPr>
          <p:spPr bwMode="auto">
            <a:xfrm>
              <a:off x="5263739" y="3316402"/>
              <a:ext cx="2196090" cy="679575"/>
            </a:xfrm>
            <a:prstGeom prst="rect">
              <a:avLst/>
            </a:prstGeom>
            <a:noFill/>
            <a:ln w="12700">
              <a:solidFill>
                <a:schemeClr val="tx1"/>
              </a:solidFill>
              <a:miter lim="800000"/>
              <a:headEnd/>
              <a:tailEn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rPr>
                <a:t>General Linear Model</a:t>
              </a:r>
              <a:endPar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4" name="Rectangle 13">
              <a:extLst>
                <a:ext uri="{FF2B5EF4-FFF2-40B4-BE49-F238E27FC236}">
                  <a16:creationId xmlns:a16="http://schemas.microsoft.com/office/drawing/2014/main" id="{B875707B-0AED-F42A-B3B1-E4C153D7F7DF}"/>
                </a:ext>
              </a:extLst>
            </p:cNvPr>
            <p:cNvSpPr>
              <a:spLocks noChangeArrowheads="1"/>
            </p:cNvSpPr>
            <p:nvPr/>
          </p:nvSpPr>
          <p:spPr bwMode="auto">
            <a:xfrm>
              <a:off x="1658596" y="3316402"/>
              <a:ext cx="1356688" cy="679575"/>
            </a:xfrm>
            <a:prstGeom prst="rect">
              <a:avLst/>
            </a:prstGeom>
            <a:noFill/>
            <a:ln w="12700">
              <a:solidFill>
                <a:schemeClr val="tx1"/>
              </a:solidFill>
              <a:miter lim="800000"/>
              <a:headEnd/>
              <a:tailEn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Realignment</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5" name="Rectangle 14">
              <a:extLst>
                <a:ext uri="{FF2B5EF4-FFF2-40B4-BE49-F238E27FC236}">
                  <a16:creationId xmlns:a16="http://schemas.microsoft.com/office/drawing/2014/main" id="{CB560A63-BF27-8A9B-9AF1-C8025BE60D0E}"/>
                </a:ext>
              </a:extLst>
            </p:cNvPr>
            <p:cNvSpPr>
              <a:spLocks noChangeArrowheads="1"/>
            </p:cNvSpPr>
            <p:nvPr/>
          </p:nvSpPr>
          <p:spPr bwMode="auto">
            <a:xfrm>
              <a:off x="3445300" y="3316402"/>
              <a:ext cx="1451894" cy="690536"/>
            </a:xfrm>
            <a:prstGeom prst="rect">
              <a:avLst/>
            </a:prstGeom>
            <a:noFill/>
            <a:ln w="12700">
              <a:solidFill>
                <a:schemeClr val="tx1"/>
              </a:solidFill>
              <a:miter lim="800000"/>
              <a:headEnd/>
              <a:tailEn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Smoothing</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16" name="Rectangle 15">
              <a:extLst>
                <a:ext uri="{FF2B5EF4-FFF2-40B4-BE49-F238E27FC236}">
                  <a16:creationId xmlns:a16="http://schemas.microsoft.com/office/drawing/2014/main" id="{D349C1F0-8536-D2AD-C532-224DAE42A72F}"/>
                </a:ext>
              </a:extLst>
            </p:cNvPr>
            <p:cNvSpPr>
              <a:spLocks noChangeArrowheads="1"/>
            </p:cNvSpPr>
            <p:nvPr/>
          </p:nvSpPr>
          <p:spPr bwMode="auto">
            <a:xfrm>
              <a:off x="5600134" y="1467146"/>
              <a:ext cx="1593386" cy="366767"/>
            </a:xfrm>
            <a:prstGeom prst="rect">
              <a:avLst/>
            </a:prstGeom>
            <a:noFill/>
            <a:ln w="9525">
              <a:noFill/>
              <a:miter lim="800000"/>
              <a:headEnd/>
              <a:tailEnd/>
            </a:ln>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Design matrix</a:t>
              </a:r>
            </a:p>
          </p:txBody>
        </p:sp>
        <p:pic>
          <p:nvPicPr>
            <p:cNvPr id="17" name="Picture 16">
              <a:extLst>
                <a:ext uri="{FF2B5EF4-FFF2-40B4-BE49-F238E27FC236}">
                  <a16:creationId xmlns:a16="http://schemas.microsoft.com/office/drawing/2014/main" id="{2A2179A3-DD29-9759-5E5E-D901F2EDE9A4}"/>
                </a:ext>
              </a:extLst>
            </p:cNvPr>
            <p:cNvPicPr>
              <a:picLocks noChangeArrowheads="1"/>
            </p:cNvPicPr>
            <p:nvPr/>
          </p:nvPicPr>
          <p:blipFill>
            <a:blip r:embed="rId7">
              <a:lum contrast="-6000"/>
            </a:blip>
            <a:srcRect/>
            <a:stretch>
              <a:fillRect/>
            </a:stretch>
          </p:blipFill>
          <p:spPr bwMode="auto">
            <a:xfrm>
              <a:off x="2558295" y="5597832"/>
              <a:ext cx="1367796" cy="1175945"/>
            </a:xfrm>
            <a:prstGeom prst="rect">
              <a:avLst/>
            </a:prstGeom>
            <a:noFill/>
            <a:ln w="12700">
              <a:solidFill>
                <a:schemeClr val="tx1"/>
              </a:solidFill>
              <a:miter lim="800000"/>
              <a:headEnd/>
              <a:tailEnd/>
            </a:ln>
          </p:spPr>
        </p:pic>
        <p:sp>
          <p:nvSpPr>
            <p:cNvPr id="18" name="Rectangle 17">
              <a:extLst>
                <a:ext uri="{FF2B5EF4-FFF2-40B4-BE49-F238E27FC236}">
                  <a16:creationId xmlns:a16="http://schemas.microsoft.com/office/drawing/2014/main" id="{7B41A6E6-5C47-051D-5626-DEF60FEC81CD}"/>
                </a:ext>
              </a:extLst>
            </p:cNvPr>
            <p:cNvSpPr>
              <a:spLocks noChangeArrowheads="1"/>
            </p:cNvSpPr>
            <p:nvPr/>
          </p:nvSpPr>
          <p:spPr bwMode="auto">
            <a:xfrm>
              <a:off x="3899116" y="5885946"/>
              <a:ext cx="1324081" cy="643766"/>
            </a:xfrm>
            <a:prstGeom prst="rect">
              <a:avLst/>
            </a:prstGeom>
            <a:noFill/>
            <a:ln>
              <a:noFill/>
            </a:ln>
            <a:effectLst/>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Anatomical</a:t>
              </a:r>
              <a:b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reference</a:t>
              </a:r>
            </a:p>
          </p:txBody>
        </p:sp>
        <p:sp>
          <p:nvSpPr>
            <p:cNvPr id="19" name="Rectangle 18">
              <a:extLst>
                <a:ext uri="{FF2B5EF4-FFF2-40B4-BE49-F238E27FC236}">
                  <a16:creationId xmlns:a16="http://schemas.microsoft.com/office/drawing/2014/main" id="{AC4E34FB-B356-3A63-2328-E42A6221437C}"/>
                </a:ext>
              </a:extLst>
            </p:cNvPr>
            <p:cNvSpPr>
              <a:spLocks noChangeArrowheads="1"/>
            </p:cNvSpPr>
            <p:nvPr/>
          </p:nvSpPr>
          <p:spPr bwMode="auto">
            <a:xfrm>
              <a:off x="3491316" y="1479673"/>
              <a:ext cx="1388202" cy="366767"/>
            </a:xfrm>
            <a:prstGeom prst="rect">
              <a:avLst/>
            </a:prstGeom>
            <a:noFill/>
            <a:ln>
              <a:noFill/>
            </a:ln>
            <a:effectLst/>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Spatial filter</a:t>
              </a:r>
            </a:p>
          </p:txBody>
        </p:sp>
        <p:sp>
          <p:nvSpPr>
            <p:cNvPr id="20" name="Line 24">
              <a:extLst>
                <a:ext uri="{FF2B5EF4-FFF2-40B4-BE49-F238E27FC236}">
                  <a16:creationId xmlns:a16="http://schemas.microsoft.com/office/drawing/2014/main" id="{78EE0A4D-3019-CAD0-2B68-C2EC211275FE}"/>
                </a:ext>
              </a:extLst>
            </p:cNvPr>
            <p:cNvSpPr>
              <a:spLocks noChangeShapeType="1"/>
            </p:cNvSpPr>
            <p:nvPr/>
          </p:nvSpPr>
          <p:spPr bwMode="auto">
            <a:xfrm>
              <a:off x="2372643" y="2992274"/>
              <a:ext cx="0" cy="305338"/>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1" name="Line 25">
              <a:extLst>
                <a:ext uri="{FF2B5EF4-FFF2-40B4-BE49-F238E27FC236}">
                  <a16:creationId xmlns:a16="http://schemas.microsoft.com/office/drawing/2014/main" id="{A7215406-81DC-C0D9-8960-B7363E9757FA}"/>
                </a:ext>
              </a:extLst>
            </p:cNvPr>
            <p:cNvSpPr>
              <a:spLocks noChangeShapeType="1"/>
            </p:cNvSpPr>
            <p:nvPr/>
          </p:nvSpPr>
          <p:spPr bwMode="auto">
            <a:xfrm>
              <a:off x="3099384" y="3689072"/>
              <a:ext cx="312593" cy="3132"/>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2" name="Line 26">
              <a:extLst>
                <a:ext uri="{FF2B5EF4-FFF2-40B4-BE49-F238E27FC236}">
                  <a16:creationId xmlns:a16="http://schemas.microsoft.com/office/drawing/2014/main" id="{DFCFA754-BBE2-9A79-66FC-D08FAC175602}"/>
                </a:ext>
              </a:extLst>
            </p:cNvPr>
            <p:cNvSpPr>
              <a:spLocks noChangeShapeType="1"/>
            </p:cNvSpPr>
            <p:nvPr/>
          </p:nvSpPr>
          <p:spPr bwMode="auto">
            <a:xfrm flipV="1">
              <a:off x="7509018" y="3692204"/>
              <a:ext cx="252297" cy="0"/>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3" name="Line 27">
              <a:extLst>
                <a:ext uri="{FF2B5EF4-FFF2-40B4-BE49-F238E27FC236}">
                  <a16:creationId xmlns:a16="http://schemas.microsoft.com/office/drawing/2014/main" id="{39B0E692-5D15-6EA6-D390-8E99FCA76DED}"/>
                </a:ext>
              </a:extLst>
            </p:cNvPr>
            <p:cNvSpPr>
              <a:spLocks noChangeShapeType="1"/>
            </p:cNvSpPr>
            <p:nvPr/>
          </p:nvSpPr>
          <p:spPr bwMode="auto">
            <a:xfrm>
              <a:off x="6341155" y="4058611"/>
              <a:ext cx="0" cy="513596"/>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4" name="Line 28">
              <a:extLst>
                <a:ext uri="{FF2B5EF4-FFF2-40B4-BE49-F238E27FC236}">
                  <a16:creationId xmlns:a16="http://schemas.microsoft.com/office/drawing/2014/main" id="{3011B991-37D5-202F-A4C4-FE28EDD5EAD5}"/>
                </a:ext>
              </a:extLst>
            </p:cNvPr>
            <p:cNvSpPr>
              <a:spLocks noChangeShapeType="1"/>
            </p:cNvSpPr>
            <p:nvPr/>
          </p:nvSpPr>
          <p:spPr bwMode="auto">
            <a:xfrm>
              <a:off x="6336395" y="3022024"/>
              <a:ext cx="0" cy="305339"/>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5" name="Line 29">
              <a:extLst>
                <a:ext uri="{FF2B5EF4-FFF2-40B4-BE49-F238E27FC236}">
                  <a16:creationId xmlns:a16="http://schemas.microsoft.com/office/drawing/2014/main" id="{6B27A64E-74AA-4646-BE13-53884BFBC80F}"/>
                </a:ext>
              </a:extLst>
            </p:cNvPr>
            <p:cNvSpPr>
              <a:spLocks noChangeShapeType="1"/>
            </p:cNvSpPr>
            <p:nvPr/>
          </p:nvSpPr>
          <p:spPr bwMode="auto">
            <a:xfrm>
              <a:off x="4167280" y="2973484"/>
              <a:ext cx="0" cy="305338"/>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6" name="Line 30">
              <a:extLst>
                <a:ext uri="{FF2B5EF4-FFF2-40B4-BE49-F238E27FC236}">
                  <a16:creationId xmlns:a16="http://schemas.microsoft.com/office/drawing/2014/main" id="{C625A2D4-D059-FBA0-57B4-330770AB7469}"/>
                </a:ext>
              </a:extLst>
            </p:cNvPr>
            <p:cNvSpPr>
              <a:spLocks noChangeShapeType="1"/>
            </p:cNvSpPr>
            <p:nvPr/>
          </p:nvSpPr>
          <p:spPr bwMode="auto">
            <a:xfrm>
              <a:off x="4919409" y="3687507"/>
              <a:ext cx="311007" cy="3132"/>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7" name="Line 31">
              <a:extLst>
                <a:ext uri="{FF2B5EF4-FFF2-40B4-BE49-F238E27FC236}">
                  <a16:creationId xmlns:a16="http://schemas.microsoft.com/office/drawing/2014/main" id="{8E838ED7-F83A-8C3D-DFD4-0A15EB8B0ECD}"/>
                </a:ext>
              </a:extLst>
            </p:cNvPr>
            <p:cNvSpPr>
              <a:spLocks noChangeShapeType="1"/>
            </p:cNvSpPr>
            <p:nvPr/>
          </p:nvSpPr>
          <p:spPr bwMode="auto">
            <a:xfrm flipV="1">
              <a:off x="3240606" y="5209503"/>
              <a:ext cx="0" cy="386762"/>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8" name="Line 32">
              <a:extLst>
                <a:ext uri="{FF2B5EF4-FFF2-40B4-BE49-F238E27FC236}">
                  <a16:creationId xmlns:a16="http://schemas.microsoft.com/office/drawing/2014/main" id="{CE40D064-47F8-27D9-5477-C2E9CCCF1DC8}"/>
                </a:ext>
              </a:extLst>
            </p:cNvPr>
            <p:cNvSpPr>
              <a:spLocks noChangeShapeType="1"/>
            </p:cNvSpPr>
            <p:nvPr/>
          </p:nvSpPr>
          <p:spPr bwMode="auto">
            <a:xfrm>
              <a:off x="2756642" y="4055479"/>
              <a:ext cx="1586" cy="482279"/>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29" name="Line 33">
              <a:extLst>
                <a:ext uri="{FF2B5EF4-FFF2-40B4-BE49-F238E27FC236}">
                  <a16:creationId xmlns:a16="http://schemas.microsoft.com/office/drawing/2014/main" id="{18B9FC2C-C513-8F2C-E9DF-DD1729BE1DFD}"/>
                </a:ext>
              </a:extLst>
            </p:cNvPr>
            <p:cNvSpPr>
              <a:spLocks noChangeShapeType="1"/>
            </p:cNvSpPr>
            <p:nvPr/>
          </p:nvSpPr>
          <p:spPr bwMode="auto">
            <a:xfrm flipV="1">
              <a:off x="3776934" y="4068006"/>
              <a:ext cx="0" cy="450962"/>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0" name="Rectangle 29">
              <a:extLst>
                <a:ext uri="{FF2B5EF4-FFF2-40B4-BE49-F238E27FC236}">
                  <a16:creationId xmlns:a16="http://schemas.microsoft.com/office/drawing/2014/main" id="{F3F15232-FDFA-C756-2D7C-7F6760BBF86C}"/>
                </a:ext>
              </a:extLst>
            </p:cNvPr>
            <p:cNvSpPr>
              <a:spLocks noChangeArrowheads="1"/>
            </p:cNvSpPr>
            <p:nvPr/>
          </p:nvSpPr>
          <p:spPr bwMode="auto">
            <a:xfrm>
              <a:off x="7707365" y="4293487"/>
              <a:ext cx="1348755" cy="745340"/>
            </a:xfrm>
            <a:prstGeom prst="rect">
              <a:avLst/>
            </a:prstGeom>
            <a:noFill/>
            <a:ln w="12700">
              <a:solidFill>
                <a:schemeClr val="tx1"/>
              </a:solidFill>
              <a:miter lim="800000"/>
              <a:headEnd/>
              <a:tailEnd/>
            </a:ln>
            <a:effec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Statistical</a:t>
              </a:r>
              <a:b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br>
              <a:r>
                <a:rPr kumimoji="0" lang="en-GB"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rPr>
                <a:t>Inference</a:t>
              </a:r>
              <a:endParaRPr kumimoji="0" lang="en-US" sz="1800" b="0" i="0" u="none" strike="noStrike" kern="1200" cap="none" spc="0" normalizeH="0" baseline="0" noProof="0">
                <a:ln>
                  <a:noFill/>
                </a:ln>
                <a:solidFill>
                  <a:prstClr val="black"/>
                </a:solidFill>
                <a:effectLst>
                  <a:outerShdw blurRad="38100" dist="38100" dir="2700000" algn="tl">
                    <a:srgbClr val="C0C0C0"/>
                  </a:outerShdw>
                </a:effectLst>
                <a:uLnTx/>
                <a:uFillTx/>
                <a:latin typeface="Arial" pitchFamily="34" charset="0"/>
                <a:ea typeface="+mn-ea"/>
                <a:cs typeface="+mn-cs"/>
              </a:endParaRPr>
            </a:p>
          </p:txBody>
        </p:sp>
        <p:sp>
          <p:nvSpPr>
            <p:cNvPr id="31" name="Rectangle 30">
              <a:extLst>
                <a:ext uri="{FF2B5EF4-FFF2-40B4-BE49-F238E27FC236}">
                  <a16:creationId xmlns:a16="http://schemas.microsoft.com/office/drawing/2014/main" id="{1AA4F4D4-9659-0DC4-6AB6-F330DB379B8B}"/>
                </a:ext>
              </a:extLst>
            </p:cNvPr>
            <p:cNvSpPr>
              <a:spLocks noChangeArrowheads="1"/>
            </p:cNvSpPr>
            <p:nvPr/>
          </p:nvSpPr>
          <p:spPr bwMode="auto">
            <a:xfrm>
              <a:off x="9698737" y="4461032"/>
              <a:ext cx="631584" cy="366767"/>
            </a:xfrm>
            <a:prstGeom prst="rect">
              <a:avLst/>
            </a:prstGeom>
            <a:noFill/>
            <a:ln>
              <a:noFill/>
            </a:ln>
            <a:effectLst/>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RFT</a:t>
              </a:r>
            </a:p>
          </p:txBody>
        </p:sp>
        <p:sp>
          <p:nvSpPr>
            <p:cNvPr id="32" name="Line 36">
              <a:extLst>
                <a:ext uri="{FF2B5EF4-FFF2-40B4-BE49-F238E27FC236}">
                  <a16:creationId xmlns:a16="http://schemas.microsoft.com/office/drawing/2014/main" id="{80EDEBFE-063C-5305-ED2D-BFA7E924F7B4}"/>
                </a:ext>
              </a:extLst>
            </p:cNvPr>
            <p:cNvSpPr>
              <a:spLocks noChangeShapeType="1"/>
            </p:cNvSpPr>
            <p:nvPr/>
          </p:nvSpPr>
          <p:spPr bwMode="auto">
            <a:xfrm>
              <a:off x="8408717" y="3959963"/>
              <a:ext cx="0" cy="314733"/>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pic>
          <p:nvPicPr>
            <p:cNvPr id="33" name="Picture 32">
              <a:extLst>
                <a:ext uri="{FF2B5EF4-FFF2-40B4-BE49-F238E27FC236}">
                  <a16:creationId xmlns:a16="http://schemas.microsoft.com/office/drawing/2014/main" id="{4A013AF6-7FD2-58E3-87D8-FB32E09F5077}"/>
                </a:ext>
              </a:extLst>
            </p:cNvPr>
            <p:cNvPicPr>
              <a:picLocks noChangeArrowheads="1"/>
            </p:cNvPicPr>
            <p:nvPr/>
          </p:nvPicPr>
          <p:blipFill>
            <a:blip r:embed="rId3"/>
            <a:srcRect l="5832" t="60948" r="69249" b="6488"/>
            <a:stretch>
              <a:fillRect/>
            </a:stretch>
          </p:blipFill>
          <p:spPr bwMode="auto">
            <a:xfrm>
              <a:off x="7894604" y="5496052"/>
              <a:ext cx="1056789" cy="1171248"/>
            </a:xfrm>
            <a:prstGeom prst="rect">
              <a:avLst/>
            </a:prstGeom>
            <a:noFill/>
            <a:ln w="9525">
              <a:noFill/>
              <a:miter lim="800000"/>
              <a:headEnd/>
              <a:tailEnd/>
            </a:ln>
          </p:spPr>
        </p:pic>
        <p:sp>
          <p:nvSpPr>
            <p:cNvPr id="34" name="Line 38">
              <a:extLst>
                <a:ext uri="{FF2B5EF4-FFF2-40B4-BE49-F238E27FC236}">
                  <a16:creationId xmlns:a16="http://schemas.microsoft.com/office/drawing/2014/main" id="{78F8B867-53C5-AB87-DB92-916746479C92}"/>
                </a:ext>
              </a:extLst>
            </p:cNvPr>
            <p:cNvSpPr>
              <a:spLocks noChangeShapeType="1"/>
            </p:cNvSpPr>
            <p:nvPr/>
          </p:nvSpPr>
          <p:spPr bwMode="auto">
            <a:xfrm flipH="1">
              <a:off x="8432518" y="5045090"/>
              <a:ext cx="0" cy="450962"/>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B037513D-EA09-7DD7-9A46-171A67EA24C9}"/>
                </a:ext>
              </a:extLst>
            </p:cNvPr>
            <p:cNvSpPr>
              <a:spLocks noChangeArrowheads="1"/>
            </p:cNvSpPr>
            <p:nvPr/>
          </p:nvSpPr>
          <p:spPr bwMode="auto">
            <a:xfrm>
              <a:off x="9263986" y="5796693"/>
              <a:ext cx="958597" cy="366767"/>
            </a:xfrm>
            <a:prstGeom prst="rect">
              <a:avLst/>
            </a:prstGeom>
            <a:noFill/>
            <a:ln>
              <a:noFill/>
            </a:ln>
            <a:effectLst/>
          </p:spPr>
          <p:txBody>
            <a:bodyPr wrap="none" lIns="90488" tIns="44450" rIns="90488" bIns="4445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p &lt;0.05</a:t>
              </a:r>
            </a:p>
          </p:txBody>
        </p:sp>
        <p:sp>
          <p:nvSpPr>
            <p:cNvPr id="36" name="Line 41">
              <a:extLst>
                <a:ext uri="{FF2B5EF4-FFF2-40B4-BE49-F238E27FC236}">
                  <a16:creationId xmlns:a16="http://schemas.microsoft.com/office/drawing/2014/main" id="{28DEDCE0-6F85-AFD9-F119-A98F4FBE2993}"/>
                </a:ext>
              </a:extLst>
            </p:cNvPr>
            <p:cNvSpPr>
              <a:spLocks noChangeShapeType="1"/>
            </p:cNvSpPr>
            <p:nvPr/>
          </p:nvSpPr>
          <p:spPr bwMode="auto">
            <a:xfrm flipH="1" flipV="1">
              <a:off x="9108483" y="4669288"/>
              <a:ext cx="533155" cy="0"/>
            </a:xfrm>
            <a:prstGeom prst="line">
              <a:avLst/>
            </a:prstGeom>
            <a:noFill/>
            <a:ln w="25400">
              <a:solidFill>
                <a:schemeClr val="tx1"/>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
          <p:nvSpPr>
            <p:cNvPr id="37" name="Line 42">
              <a:extLst>
                <a:ext uri="{FF2B5EF4-FFF2-40B4-BE49-F238E27FC236}">
                  <a16:creationId xmlns:a16="http://schemas.microsoft.com/office/drawing/2014/main" id="{67F36BFA-B9D8-B891-DA7E-AC106BDAA2D1}"/>
                </a:ext>
              </a:extLst>
            </p:cNvPr>
            <p:cNvSpPr>
              <a:spLocks noChangeShapeType="1"/>
            </p:cNvSpPr>
            <p:nvPr/>
          </p:nvSpPr>
          <p:spPr bwMode="auto">
            <a:xfrm flipH="1">
              <a:off x="8375395" y="6022174"/>
              <a:ext cx="902873" cy="371105"/>
            </a:xfrm>
            <a:prstGeom prst="line">
              <a:avLst/>
            </a:prstGeom>
            <a:noFill/>
            <a:ln w="25400">
              <a:solidFill>
                <a:srgbClr val="FF0000"/>
              </a:solidFill>
              <a:round/>
              <a:headEnd/>
              <a:tailEnd type="triangle" w="med" len="med"/>
            </a:ln>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grpSp>
          <p:nvGrpSpPr>
            <p:cNvPr id="38" name="Group 37">
              <a:extLst>
                <a:ext uri="{FF2B5EF4-FFF2-40B4-BE49-F238E27FC236}">
                  <a16:creationId xmlns:a16="http://schemas.microsoft.com/office/drawing/2014/main" id="{0A8BBFAC-5BC2-DD87-006C-37A2623AE4D0}"/>
                </a:ext>
              </a:extLst>
            </p:cNvPr>
            <p:cNvGrpSpPr>
              <a:grpSpLocks/>
            </p:cNvGrpSpPr>
            <p:nvPr/>
          </p:nvGrpSpPr>
          <p:grpSpPr bwMode="auto">
            <a:xfrm>
              <a:off x="1644315" y="1557965"/>
              <a:ext cx="1507431" cy="1393599"/>
              <a:chOff x="197" y="764"/>
              <a:chExt cx="987" cy="890"/>
            </a:xfrm>
          </p:grpSpPr>
          <p:pic>
            <p:nvPicPr>
              <p:cNvPr id="39" name="Picture 38">
                <a:extLst>
                  <a:ext uri="{FF2B5EF4-FFF2-40B4-BE49-F238E27FC236}">
                    <a16:creationId xmlns:a16="http://schemas.microsoft.com/office/drawing/2014/main" id="{3EA57992-A2F2-8C84-54DF-96AD49F90AF9}"/>
                  </a:ext>
                </a:extLst>
              </p:cNvPr>
              <p:cNvPicPr>
                <a:picLocks noChangeArrowheads="1"/>
              </p:cNvPicPr>
              <p:nvPr/>
            </p:nvPicPr>
            <p:blipFill>
              <a:blip r:embed="rId8">
                <a:lum contrast="-6000"/>
              </a:blip>
              <a:srcRect/>
              <a:stretch>
                <a:fillRect/>
              </a:stretch>
            </p:blipFill>
            <p:spPr bwMode="auto">
              <a:xfrm>
                <a:off x="197" y="764"/>
                <a:ext cx="796" cy="698"/>
              </a:xfrm>
              <a:prstGeom prst="rect">
                <a:avLst/>
              </a:prstGeom>
              <a:noFill/>
              <a:ln w="12700">
                <a:solidFill>
                  <a:srgbClr val="C1CEFF"/>
                </a:solidFill>
                <a:miter lim="800000"/>
                <a:headEnd/>
                <a:tailEnd/>
              </a:ln>
            </p:spPr>
          </p:pic>
          <p:pic>
            <p:nvPicPr>
              <p:cNvPr id="40" name="Picture 39">
                <a:extLst>
                  <a:ext uri="{FF2B5EF4-FFF2-40B4-BE49-F238E27FC236}">
                    <a16:creationId xmlns:a16="http://schemas.microsoft.com/office/drawing/2014/main" id="{CEE406E1-E50B-D40A-8077-6C77EE760C9D}"/>
                  </a:ext>
                </a:extLst>
              </p:cNvPr>
              <p:cNvPicPr>
                <a:picLocks noChangeArrowheads="1"/>
              </p:cNvPicPr>
              <p:nvPr/>
            </p:nvPicPr>
            <p:blipFill>
              <a:blip r:embed="rId8">
                <a:lum contrast="-6000"/>
              </a:blip>
              <a:srcRect/>
              <a:stretch>
                <a:fillRect/>
              </a:stretch>
            </p:blipFill>
            <p:spPr bwMode="auto">
              <a:xfrm>
                <a:off x="293" y="860"/>
                <a:ext cx="795" cy="698"/>
              </a:xfrm>
              <a:prstGeom prst="rect">
                <a:avLst/>
              </a:prstGeom>
              <a:noFill/>
              <a:ln w="12700">
                <a:solidFill>
                  <a:srgbClr val="C1CEFF"/>
                </a:solidFill>
                <a:miter lim="800000"/>
                <a:headEnd/>
                <a:tailEnd/>
              </a:ln>
            </p:spPr>
          </p:pic>
          <p:pic>
            <p:nvPicPr>
              <p:cNvPr id="41" name="Picture 40">
                <a:extLst>
                  <a:ext uri="{FF2B5EF4-FFF2-40B4-BE49-F238E27FC236}">
                    <a16:creationId xmlns:a16="http://schemas.microsoft.com/office/drawing/2014/main" id="{B6312B7F-750E-E765-493F-BFF7B8F90950}"/>
                  </a:ext>
                </a:extLst>
              </p:cNvPr>
              <p:cNvPicPr>
                <a:picLocks noChangeArrowheads="1"/>
              </p:cNvPicPr>
              <p:nvPr/>
            </p:nvPicPr>
            <p:blipFill>
              <a:blip r:embed="rId8">
                <a:lum contrast="-6000"/>
              </a:blip>
              <a:srcRect/>
              <a:stretch>
                <a:fillRect/>
              </a:stretch>
            </p:blipFill>
            <p:spPr bwMode="auto">
              <a:xfrm>
                <a:off x="389" y="956"/>
                <a:ext cx="795" cy="698"/>
              </a:xfrm>
              <a:prstGeom prst="rect">
                <a:avLst/>
              </a:prstGeom>
              <a:noFill/>
              <a:ln w="12700">
                <a:solidFill>
                  <a:srgbClr val="C1CEFF"/>
                </a:solidFill>
                <a:miter lim="800000"/>
                <a:headEnd/>
                <a:tailEnd/>
              </a:ln>
            </p:spPr>
          </p:pic>
        </p:grpSp>
      </p:grpSp>
      <p:sp>
        <p:nvSpPr>
          <p:cNvPr id="42" name="Rectangle 41">
            <a:extLst>
              <a:ext uri="{FF2B5EF4-FFF2-40B4-BE49-F238E27FC236}">
                <a16:creationId xmlns:a16="http://schemas.microsoft.com/office/drawing/2014/main" id="{5DEAC1D0-FA85-BD76-FDC1-D8970D006060}"/>
              </a:ext>
            </a:extLst>
          </p:cNvPr>
          <p:cNvSpPr/>
          <p:nvPr/>
        </p:nvSpPr>
        <p:spPr>
          <a:xfrm>
            <a:off x="1118804" y="752990"/>
            <a:ext cx="9423918" cy="562645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
        <p:nvSpPr>
          <p:cNvPr id="43" name="TextBox 42">
            <a:extLst>
              <a:ext uri="{FF2B5EF4-FFF2-40B4-BE49-F238E27FC236}">
                <a16:creationId xmlns:a16="http://schemas.microsoft.com/office/drawing/2014/main" id="{6AB2E558-1B2B-E364-F17C-98B908C324FB}"/>
              </a:ext>
            </a:extLst>
          </p:cNvPr>
          <p:cNvSpPr txBox="1"/>
          <p:nvPr/>
        </p:nvSpPr>
        <p:spPr>
          <a:xfrm>
            <a:off x="5098572" y="815616"/>
            <a:ext cx="2438002" cy="5139446"/>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endParaRPr lang="en-GB" dirty="0"/>
          </a:p>
        </p:txBody>
      </p:sp>
      <p:sp>
        <p:nvSpPr>
          <p:cNvPr id="44" name="TextBox 43">
            <a:extLst>
              <a:ext uri="{FF2B5EF4-FFF2-40B4-BE49-F238E27FC236}">
                <a16:creationId xmlns:a16="http://schemas.microsoft.com/office/drawing/2014/main" id="{2568F5F3-F013-B8B9-4FF9-17FFD9429140}"/>
              </a:ext>
            </a:extLst>
          </p:cNvPr>
          <p:cNvSpPr txBox="1"/>
          <p:nvPr/>
        </p:nvSpPr>
        <p:spPr>
          <a:xfrm>
            <a:off x="1431235" y="6429150"/>
            <a:ext cx="9130946" cy="261610"/>
          </a:xfrm>
          <a:prstGeom prst="rect">
            <a:avLst/>
          </a:prstGeom>
          <a:noFill/>
        </p:spPr>
        <p:txBody>
          <a:bodyPr wrap="square" rtlCol="0">
            <a:spAutoFit/>
          </a:bodyPr>
          <a:lstStyle/>
          <a:p>
            <a:r>
              <a:rPr lang="en-GB" sz="1100" dirty="0"/>
              <a:t>Source: L.M. Harrison, W. Penny, J. </a:t>
            </a:r>
            <a:r>
              <a:rPr lang="en-GB" sz="1100" dirty="0" err="1"/>
              <a:t>Daunizeau</a:t>
            </a:r>
            <a:r>
              <a:rPr lang="en-GB" sz="1100" dirty="0"/>
              <a:t>, K.J. Friston, Diffusion-based spatial priors for functional magnetic resonance images, </a:t>
            </a:r>
            <a:r>
              <a:rPr lang="en-GB" sz="1100" dirty="0" err="1"/>
              <a:t>NeuroImage</a:t>
            </a:r>
            <a:endParaRPr lang="en-GB" sz="1100" dirty="0"/>
          </a:p>
        </p:txBody>
      </p:sp>
    </p:spTree>
    <p:extLst>
      <p:ext uri="{BB962C8B-B14F-4D97-AF65-F5344CB8AC3E}">
        <p14:creationId xmlns:p14="http://schemas.microsoft.com/office/powerpoint/2010/main" val="3131382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33DF-E794-A774-AF6B-0DB6FDC4DB5A}"/>
              </a:ext>
            </a:extLst>
          </p:cNvPr>
          <p:cNvSpPr>
            <a:spLocks noGrp="1"/>
          </p:cNvSpPr>
          <p:nvPr>
            <p:ph type="title"/>
          </p:nvPr>
        </p:nvSpPr>
        <p:spPr>
          <a:xfrm>
            <a:off x="514513" y="28373"/>
            <a:ext cx="10515600" cy="1325563"/>
          </a:xfrm>
        </p:spPr>
        <p:txBody>
          <a:bodyPr/>
          <a:lstStyle/>
          <a:p>
            <a:r>
              <a:rPr lang="en-GB" b="1" dirty="0"/>
              <a:t>Running the First-Level Analysis</a:t>
            </a:r>
          </a:p>
        </p:txBody>
      </p:sp>
      <p:sp>
        <p:nvSpPr>
          <p:cNvPr id="3" name="Content Placeholder 2">
            <a:extLst>
              <a:ext uri="{FF2B5EF4-FFF2-40B4-BE49-F238E27FC236}">
                <a16:creationId xmlns:a16="http://schemas.microsoft.com/office/drawing/2014/main" id="{378C4DEE-2248-0717-4C41-A933D982D447}"/>
              </a:ext>
            </a:extLst>
          </p:cNvPr>
          <p:cNvSpPr>
            <a:spLocks noGrp="1"/>
          </p:cNvSpPr>
          <p:nvPr>
            <p:ph idx="1"/>
          </p:nvPr>
        </p:nvSpPr>
        <p:spPr>
          <a:xfrm>
            <a:off x="838200" y="2129055"/>
            <a:ext cx="10515600" cy="4351338"/>
          </a:xfrm>
        </p:spPr>
        <p:txBody>
          <a:bodyPr/>
          <a:lstStyle/>
          <a:p>
            <a:pPr marL="0" indent="0">
              <a:buNone/>
            </a:pPr>
            <a:endParaRPr lang="en-GB" sz="3200" dirty="0"/>
          </a:p>
          <a:p>
            <a:r>
              <a:rPr lang="en-GB" sz="3200" dirty="0"/>
              <a:t>Design new general linear model</a:t>
            </a:r>
          </a:p>
          <a:p>
            <a:r>
              <a:rPr lang="en-GB" sz="3200" dirty="0"/>
              <a:t>Specify the model</a:t>
            </a:r>
          </a:p>
          <a:p>
            <a:r>
              <a:rPr lang="en-GB" sz="3200" dirty="0"/>
              <a:t>Estimate the model</a:t>
            </a:r>
          </a:p>
          <a:p>
            <a:endParaRPr lang="en-GB" dirty="0"/>
          </a:p>
        </p:txBody>
      </p:sp>
      <p:sp>
        <p:nvSpPr>
          <p:cNvPr id="6" name="TextBox 5">
            <a:extLst>
              <a:ext uri="{FF2B5EF4-FFF2-40B4-BE49-F238E27FC236}">
                <a16:creationId xmlns:a16="http://schemas.microsoft.com/office/drawing/2014/main" id="{D1FC81D4-C6ED-03D5-4AA8-C2B93B3FA9FE}"/>
              </a:ext>
            </a:extLst>
          </p:cNvPr>
          <p:cNvSpPr txBox="1"/>
          <p:nvPr/>
        </p:nvSpPr>
        <p:spPr>
          <a:xfrm>
            <a:off x="838200" y="6402059"/>
            <a:ext cx="6096000" cy="261610"/>
          </a:xfrm>
          <a:prstGeom prst="rect">
            <a:avLst/>
          </a:prstGeom>
          <a:noFill/>
        </p:spPr>
        <p:txBody>
          <a:bodyPr wrap="square">
            <a:spAutoFit/>
          </a:bodyPr>
          <a:lstStyle/>
          <a:p>
            <a:endParaRPr lang="en-GB" sz="1100" dirty="0"/>
          </a:p>
        </p:txBody>
      </p:sp>
      <p:sp>
        <p:nvSpPr>
          <p:cNvPr id="7" name="Rectangle 2">
            <a:extLst>
              <a:ext uri="{FF2B5EF4-FFF2-40B4-BE49-F238E27FC236}">
                <a16:creationId xmlns:a16="http://schemas.microsoft.com/office/drawing/2014/main" id="{9DE1F09F-BE72-46CB-B8B8-FEFC82D06DE6}"/>
              </a:ext>
            </a:extLst>
          </p:cNvPr>
          <p:cNvSpPr>
            <a:spLocks noChangeArrowheads="1"/>
          </p:cNvSpPr>
          <p:nvPr/>
        </p:nvSpPr>
        <p:spPr bwMode="auto">
          <a:xfrm>
            <a:off x="514513" y="1805889"/>
            <a:ext cx="6079741"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 typeface="Arial" panose="020B0604020202020204" pitchFamily="34" charset="0"/>
              <a:buChar char="•"/>
            </a:pPr>
            <a:r>
              <a:rPr kumimoji="0" lang="en-US" altLang="en-US" i="0" u="none" strike="noStrike" cap="none" normalizeH="0" baseline="0" dirty="0">
                <a:ln>
                  <a:noFill/>
                </a:ln>
                <a:effectLst/>
                <a:latin typeface="Lato"/>
              </a:rPr>
              <a:t>To begin, from the </a:t>
            </a:r>
            <a:r>
              <a:rPr kumimoji="0" lang="en-US" altLang="en-US" b="1" i="0" u="none" strike="noStrike" cap="none" normalizeH="0" baseline="0" dirty="0">
                <a:ln>
                  <a:noFill/>
                </a:ln>
                <a:effectLst/>
                <a:latin typeface="Lato"/>
              </a:rPr>
              <a:t>SPM GUI </a:t>
            </a:r>
            <a:r>
              <a:rPr kumimoji="0" lang="en-US" altLang="en-US" i="0" u="none" strike="noStrike" cap="none" normalizeH="0" baseline="0" dirty="0">
                <a:ln>
                  <a:noFill/>
                </a:ln>
                <a:effectLst/>
                <a:latin typeface="Lato"/>
              </a:rPr>
              <a:t>click on </a:t>
            </a:r>
            <a:r>
              <a:rPr lang="en-US" altLang="en-US" b="1" dirty="0">
                <a:latin typeface="SFMono-Regular"/>
              </a:rPr>
              <a:t>Specify 1st-Level</a:t>
            </a:r>
            <a:endParaRPr lang="en-US" altLang="en-US" b="1" dirty="0">
              <a:latin typeface="Lato"/>
            </a:endParaRPr>
          </a:p>
          <a:p>
            <a:pPr marL="285750" lvl="0" indent="-285750">
              <a:buFont typeface="Arial" panose="020B0604020202020204" pitchFamily="34" charset="0"/>
              <a:buChar char="•"/>
            </a:pPr>
            <a:r>
              <a:rPr kumimoji="0" lang="en-US" altLang="en-US" i="0" u="none" strike="noStrike" cap="none" normalizeH="0" baseline="0" dirty="0">
                <a:ln>
                  <a:noFill/>
                </a:ln>
                <a:effectLst/>
                <a:latin typeface="Lato"/>
              </a:rPr>
              <a:t>The first field that need</a:t>
            </a:r>
            <a:r>
              <a:rPr lang="en-US" altLang="en-US" dirty="0">
                <a:latin typeface="Lato"/>
              </a:rPr>
              <a:t>s to be filled in is the </a:t>
            </a:r>
            <a:r>
              <a:rPr lang="en-US" altLang="en-US" b="1" dirty="0">
                <a:latin typeface="Lato"/>
              </a:rPr>
              <a:t>Directory</a:t>
            </a:r>
            <a:r>
              <a:rPr kumimoji="0" lang="en-US" altLang="en-US" b="1" i="0" u="none" strike="noStrike" cap="none" normalizeH="0" baseline="0" dirty="0">
                <a:ln>
                  <a:noFill/>
                </a:ln>
                <a:effectLst/>
                <a:latin typeface="Lato"/>
              </a:rPr>
              <a:t> </a:t>
            </a:r>
            <a:endParaRPr kumimoji="0" lang="en-US" altLang="en-US" b="1" i="0" u="none" strike="noStrike" cap="none" normalizeH="0" baseline="0" dirty="0">
              <a:ln>
                <a:noFill/>
              </a:ln>
              <a:effectLst/>
            </a:endParaRPr>
          </a:p>
        </p:txBody>
      </p:sp>
      <p:pic>
        <p:nvPicPr>
          <p:cNvPr id="10" name="Picture 9">
            <a:extLst>
              <a:ext uri="{FF2B5EF4-FFF2-40B4-BE49-F238E27FC236}">
                <a16:creationId xmlns:a16="http://schemas.microsoft.com/office/drawing/2014/main" id="{49413861-BD5A-4792-A91F-7BDE1C0E45C9}"/>
              </a:ext>
            </a:extLst>
          </p:cNvPr>
          <p:cNvPicPr>
            <a:picLocks noChangeAspect="1"/>
          </p:cNvPicPr>
          <p:nvPr/>
        </p:nvPicPr>
        <p:blipFill rotWithShape="1">
          <a:blip r:embed="rId3">
            <a:extLst>
              <a:ext uri="{28A0092B-C50C-407E-A947-70E740481C1C}">
                <a14:useLocalDpi xmlns:a14="http://schemas.microsoft.com/office/drawing/2010/main" val="0"/>
              </a:ext>
            </a:extLst>
          </a:blip>
          <a:srcRect l="23797" t="1505" r="31545" b="8841"/>
          <a:stretch/>
        </p:blipFill>
        <p:spPr>
          <a:xfrm>
            <a:off x="6785139" y="1027906"/>
            <a:ext cx="5237019" cy="5913912"/>
          </a:xfrm>
          <a:prstGeom prst="rect">
            <a:avLst/>
          </a:prstGeom>
        </p:spPr>
      </p:pic>
    </p:spTree>
    <p:extLst>
      <p:ext uri="{BB962C8B-B14F-4D97-AF65-F5344CB8AC3E}">
        <p14:creationId xmlns:p14="http://schemas.microsoft.com/office/powerpoint/2010/main" val="165838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91E7DF-A814-4A99-A394-05261229B35A}"/>
              </a:ext>
            </a:extLst>
          </p:cNvPr>
          <p:cNvPicPr>
            <a:picLocks noChangeAspect="1"/>
          </p:cNvPicPr>
          <p:nvPr/>
        </p:nvPicPr>
        <p:blipFill rotWithShape="1">
          <a:blip r:embed="rId3">
            <a:extLst>
              <a:ext uri="{28A0092B-C50C-407E-A947-70E740481C1C}">
                <a14:useLocalDpi xmlns:a14="http://schemas.microsoft.com/office/drawing/2010/main" val="0"/>
              </a:ext>
            </a:extLst>
          </a:blip>
          <a:srcRect l="32533" t="3117" r="34935" b="10303"/>
          <a:stretch/>
        </p:blipFill>
        <p:spPr>
          <a:xfrm>
            <a:off x="478973" y="148473"/>
            <a:ext cx="6032664" cy="6323547"/>
          </a:xfrm>
          <a:prstGeom prst="rect">
            <a:avLst/>
          </a:prstGeom>
        </p:spPr>
      </p:pic>
    </p:spTree>
    <p:extLst>
      <p:ext uri="{BB962C8B-B14F-4D97-AF65-F5344CB8AC3E}">
        <p14:creationId xmlns:p14="http://schemas.microsoft.com/office/powerpoint/2010/main" val="1091789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63B18-8AFA-472A-A7FF-CAC3C66758E8}"/>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679B357-A23A-41D0-BEB6-73BA318A3880}"/>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9B721653-BF9A-4248-968D-582C62C67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044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1524000" y="0"/>
            <a:ext cx="4725290" cy="3933056"/>
          </a:xfrm>
          <a:prstGeom prst="rect">
            <a:avLst/>
          </a:prstGeom>
          <a:noFill/>
          <a:ln w="9525">
            <a:noFill/>
            <a:miter lim="800000"/>
            <a:headEnd/>
            <a:tailEnd/>
          </a:ln>
          <a:effectLst/>
        </p:spPr>
      </p:pic>
      <p:pic>
        <p:nvPicPr>
          <p:cNvPr id="5" name="Picture 9"/>
          <p:cNvPicPr>
            <a:picLocks noChangeAspect="1" noChangeArrowheads="1"/>
          </p:cNvPicPr>
          <p:nvPr/>
        </p:nvPicPr>
        <p:blipFill>
          <a:blip r:embed="rId3" cstate="print"/>
          <a:srcRect/>
          <a:stretch>
            <a:fillRect/>
          </a:stretch>
        </p:blipFill>
        <p:spPr bwMode="auto">
          <a:xfrm>
            <a:off x="6096000" y="3040748"/>
            <a:ext cx="4572000" cy="3817252"/>
          </a:xfrm>
          <a:prstGeom prst="rect">
            <a:avLst/>
          </a:prstGeom>
          <a:noFill/>
          <a:ln w="9525">
            <a:noFill/>
            <a:miter lim="800000"/>
            <a:headEnd/>
            <a:tailEnd/>
          </a:ln>
          <a:effectLst/>
        </p:spPr>
      </p:pic>
      <p:sp>
        <p:nvSpPr>
          <p:cNvPr id="6" name="Oval 5"/>
          <p:cNvSpPr/>
          <p:nvPr/>
        </p:nvSpPr>
        <p:spPr>
          <a:xfrm>
            <a:off x="7680176" y="3717032"/>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Oval 6"/>
          <p:cNvSpPr/>
          <p:nvPr/>
        </p:nvSpPr>
        <p:spPr>
          <a:xfrm>
            <a:off x="8832304" y="3789040"/>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F3AC6A-661C-477E-A6A5-B81CFD925FF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34" r="8859" b="6555"/>
          <a:stretch/>
        </p:blipFill>
        <p:spPr>
          <a:xfrm>
            <a:off x="299803" y="1435308"/>
            <a:ext cx="6234319" cy="3766279"/>
          </a:xfrm>
        </p:spPr>
      </p:pic>
      <p:pic>
        <p:nvPicPr>
          <p:cNvPr id="9" name="Picture 8">
            <a:extLst>
              <a:ext uri="{FF2B5EF4-FFF2-40B4-BE49-F238E27FC236}">
                <a16:creationId xmlns:a16="http://schemas.microsoft.com/office/drawing/2014/main" id="{1A149B10-3329-4244-9DF9-928FA22D2220}"/>
              </a:ext>
            </a:extLst>
          </p:cNvPr>
          <p:cNvPicPr>
            <a:picLocks noChangeAspect="1"/>
          </p:cNvPicPr>
          <p:nvPr/>
        </p:nvPicPr>
        <p:blipFill rotWithShape="1">
          <a:blip r:embed="rId4">
            <a:extLst>
              <a:ext uri="{28A0092B-C50C-407E-A947-70E740481C1C}">
                <a14:useLocalDpi xmlns:a14="http://schemas.microsoft.com/office/drawing/2010/main" val="0"/>
              </a:ext>
            </a:extLst>
          </a:blip>
          <a:srcRect l="32705" t="4864" r="35328" b="9071"/>
          <a:stretch/>
        </p:blipFill>
        <p:spPr>
          <a:xfrm>
            <a:off x="7345181" y="644576"/>
            <a:ext cx="3897442" cy="5902377"/>
          </a:xfrm>
          <a:prstGeom prst="rect">
            <a:avLst/>
          </a:prstGeom>
        </p:spPr>
      </p:pic>
    </p:spTree>
    <p:extLst>
      <p:ext uri="{BB962C8B-B14F-4D97-AF65-F5344CB8AC3E}">
        <p14:creationId xmlns:p14="http://schemas.microsoft.com/office/powerpoint/2010/main" val="95296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48FC21-BB61-4799-816B-971018D0B96C}"/>
              </a:ext>
            </a:extLst>
          </p:cNvPr>
          <p:cNvPicPr>
            <a:picLocks noChangeAspect="1"/>
          </p:cNvPicPr>
          <p:nvPr/>
        </p:nvPicPr>
        <p:blipFill rotWithShape="1">
          <a:blip r:embed="rId3">
            <a:extLst>
              <a:ext uri="{28A0092B-C50C-407E-A947-70E740481C1C}">
                <a14:useLocalDpi xmlns:a14="http://schemas.microsoft.com/office/drawing/2010/main" val="0"/>
              </a:ext>
            </a:extLst>
          </a:blip>
          <a:srcRect l="44508" r="22418" b="8634"/>
          <a:stretch/>
        </p:blipFill>
        <p:spPr>
          <a:xfrm>
            <a:off x="134131" y="82296"/>
            <a:ext cx="5138513" cy="6775704"/>
          </a:xfrm>
          <a:prstGeom prst="rect">
            <a:avLst/>
          </a:prstGeom>
        </p:spPr>
      </p:pic>
      <p:pic>
        <p:nvPicPr>
          <p:cNvPr id="7" name="Picture 6">
            <a:extLst>
              <a:ext uri="{FF2B5EF4-FFF2-40B4-BE49-F238E27FC236}">
                <a16:creationId xmlns:a16="http://schemas.microsoft.com/office/drawing/2014/main" id="{5ED0280C-C9E0-4697-BE42-CBC5A0907ED2}"/>
              </a:ext>
            </a:extLst>
          </p:cNvPr>
          <p:cNvPicPr>
            <a:picLocks noChangeAspect="1"/>
          </p:cNvPicPr>
          <p:nvPr/>
        </p:nvPicPr>
        <p:blipFill rotWithShape="1">
          <a:blip r:embed="rId4">
            <a:extLst>
              <a:ext uri="{28A0092B-C50C-407E-A947-70E740481C1C}">
                <a14:useLocalDpi xmlns:a14="http://schemas.microsoft.com/office/drawing/2010/main" val="0"/>
              </a:ext>
            </a:extLst>
          </a:blip>
          <a:srcRect l="61353" r="6434" b="8634"/>
          <a:stretch/>
        </p:blipFill>
        <p:spPr>
          <a:xfrm>
            <a:off x="6096000" y="0"/>
            <a:ext cx="5138512" cy="6775703"/>
          </a:xfrm>
          <a:prstGeom prst="rect">
            <a:avLst/>
          </a:prstGeom>
        </p:spPr>
      </p:pic>
    </p:spTree>
    <p:extLst>
      <p:ext uri="{BB962C8B-B14F-4D97-AF65-F5344CB8AC3E}">
        <p14:creationId xmlns:p14="http://schemas.microsoft.com/office/powerpoint/2010/main" val="3943094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2"/>
          </p:nvPr>
        </p:nvSpPr>
        <p:spPr>
          <a:xfrm>
            <a:off x="1981200" y="6356351"/>
            <a:ext cx="2133600" cy="365125"/>
          </a:xfrm>
        </p:spPr>
        <p:txBody>
          <a:bodyPr/>
          <a:lstStyle/>
          <a:p>
            <a:pPr algn="l"/>
            <a:endParaRPr lang="en-US" altLang="zh-TW" dirty="0"/>
          </a:p>
        </p:txBody>
      </p:sp>
      <p:sp>
        <p:nvSpPr>
          <p:cNvPr id="1260546" name="Rectangle 2"/>
          <p:cNvSpPr>
            <a:spLocks noGrp="1" noChangeArrowheads="1"/>
          </p:cNvSpPr>
          <p:nvPr>
            <p:ph type="title"/>
          </p:nvPr>
        </p:nvSpPr>
        <p:spPr>
          <a:xfrm>
            <a:off x="2209800" y="0"/>
            <a:ext cx="7772400" cy="908720"/>
          </a:xfrm>
        </p:spPr>
        <p:txBody>
          <a:bodyPr rtlCol="0">
            <a:normAutofit/>
          </a:bodyPr>
          <a:lstStyle/>
          <a:p>
            <a:pPr>
              <a:defRPr/>
            </a:pPr>
            <a:r>
              <a:rPr lang="en-GB" dirty="0"/>
              <a:t>Factorial design</a:t>
            </a:r>
          </a:p>
        </p:txBody>
      </p:sp>
      <p:sp>
        <p:nvSpPr>
          <p:cNvPr id="21508" name="Text Box 8"/>
          <p:cNvSpPr txBox="1">
            <a:spLocks noChangeArrowheads="1"/>
          </p:cNvSpPr>
          <p:nvPr/>
        </p:nvSpPr>
        <p:spPr bwMode="auto">
          <a:xfrm>
            <a:off x="7176120" y="2420888"/>
            <a:ext cx="1008112" cy="1200329"/>
          </a:xfrm>
          <a:prstGeom prst="rect">
            <a:avLst/>
          </a:prstGeom>
          <a:noFill/>
          <a:ln w="9525">
            <a:noFill/>
            <a:miter lim="800000"/>
            <a:headEnd/>
            <a:tailEnd/>
          </a:ln>
        </p:spPr>
        <p:txBody>
          <a:bodyPr wrap="square">
            <a:spAutoFit/>
          </a:bodyPr>
          <a:lstStyle/>
          <a:p>
            <a:pPr algn="r">
              <a:spcBef>
                <a:spcPct val="50000"/>
              </a:spcBef>
            </a:pPr>
            <a:r>
              <a:rPr lang="en-GB" dirty="0">
                <a:latin typeface="Calibri" pitchFamily="34" charset="0"/>
              </a:rPr>
              <a:t>T1</a:t>
            </a:r>
          </a:p>
          <a:p>
            <a:pPr algn="r">
              <a:spcBef>
                <a:spcPct val="50000"/>
              </a:spcBef>
            </a:pPr>
            <a:endParaRPr lang="en-GB" dirty="0">
              <a:latin typeface="Calibri" pitchFamily="34" charset="0"/>
            </a:endParaRPr>
          </a:p>
          <a:p>
            <a:pPr algn="r">
              <a:spcBef>
                <a:spcPct val="50000"/>
              </a:spcBef>
            </a:pPr>
            <a:r>
              <a:rPr lang="en-GB" dirty="0">
                <a:latin typeface="Calibri" pitchFamily="34" charset="0"/>
              </a:rPr>
              <a:t>T2</a:t>
            </a:r>
            <a:endParaRPr lang="en-US" altLang="zh-TW" dirty="0">
              <a:latin typeface="Calibri" pitchFamily="34" charset="0"/>
            </a:endParaRPr>
          </a:p>
        </p:txBody>
      </p:sp>
      <p:grpSp>
        <p:nvGrpSpPr>
          <p:cNvPr id="2" name="Group 27"/>
          <p:cNvGrpSpPr>
            <a:grpSpLocks/>
          </p:cNvGrpSpPr>
          <p:nvPr/>
        </p:nvGrpSpPr>
        <p:grpSpPr bwMode="auto">
          <a:xfrm>
            <a:off x="8129539" y="2223804"/>
            <a:ext cx="2881312" cy="2500589"/>
            <a:chOff x="6228226" y="1462088"/>
            <a:chExt cx="2881489" cy="2500313"/>
          </a:xfrm>
        </p:grpSpPr>
        <p:sp>
          <p:nvSpPr>
            <p:cNvPr id="21528" name="Rectangle 4"/>
            <p:cNvSpPr>
              <a:spLocks noChangeArrowheads="1"/>
            </p:cNvSpPr>
            <p:nvPr/>
          </p:nvSpPr>
          <p:spPr bwMode="auto">
            <a:xfrm>
              <a:off x="6372578" y="1946276"/>
              <a:ext cx="2376311" cy="2016125"/>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21529" name="Text Box 5"/>
            <p:cNvSpPr txBox="1">
              <a:spLocks noChangeArrowheads="1"/>
            </p:cNvSpPr>
            <p:nvPr/>
          </p:nvSpPr>
          <p:spPr bwMode="auto">
            <a:xfrm>
              <a:off x="6525740" y="1774435"/>
              <a:ext cx="2376311" cy="2169825"/>
            </a:xfrm>
            <a:prstGeom prst="rect">
              <a:avLst/>
            </a:prstGeom>
            <a:noFill/>
            <a:ln w="9525">
              <a:noFill/>
              <a:miter lim="800000"/>
              <a:headEnd/>
              <a:tailEnd/>
            </a:ln>
          </p:spPr>
          <p:txBody>
            <a:bodyPr wrap="square">
              <a:spAutoFit/>
            </a:bodyPr>
            <a:lstStyle/>
            <a:p>
              <a:pPr>
                <a:spcBef>
                  <a:spcPct val="50000"/>
                </a:spcBef>
              </a:pPr>
              <a:r>
                <a:rPr lang="en-GB" sz="5400" dirty="0">
                  <a:latin typeface="Calibri" pitchFamily="34" charset="0"/>
                </a:rPr>
                <a:t>A     B</a:t>
              </a:r>
            </a:p>
            <a:p>
              <a:pPr>
                <a:spcBef>
                  <a:spcPct val="50000"/>
                </a:spcBef>
              </a:pPr>
              <a:r>
                <a:rPr lang="en-GB" sz="5400" dirty="0">
                  <a:latin typeface="Calibri" pitchFamily="34" charset="0"/>
                </a:rPr>
                <a:t>C     D</a:t>
              </a:r>
              <a:endParaRPr lang="en-US" altLang="zh-TW" sz="5400" dirty="0">
                <a:latin typeface="Calibri" pitchFamily="34" charset="0"/>
              </a:endParaRPr>
            </a:p>
          </p:txBody>
        </p:sp>
        <p:sp>
          <p:nvSpPr>
            <p:cNvPr id="21530" name="Line 6"/>
            <p:cNvSpPr>
              <a:spLocks noChangeShapeType="1"/>
            </p:cNvSpPr>
            <p:nvPr/>
          </p:nvSpPr>
          <p:spPr bwMode="auto">
            <a:xfrm>
              <a:off x="7525456" y="1946276"/>
              <a:ext cx="0" cy="2016125"/>
            </a:xfrm>
            <a:prstGeom prst="line">
              <a:avLst/>
            </a:prstGeom>
            <a:noFill/>
            <a:ln w="9525">
              <a:solidFill>
                <a:schemeClr val="tx1"/>
              </a:solidFill>
              <a:round/>
              <a:headEnd/>
              <a:tailEnd/>
            </a:ln>
          </p:spPr>
          <p:txBody>
            <a:bodyPr/>
            <a:lstStyle/>
            <a:p>
              <a:endParaRPr lang="zh-TW" altLang="en-US"/>
            </a:p>
          </p:txBody>
        </p:sp>
        <p:sp>
          <p:nvSpPr>
            <p:cNvPr id="21531" name="Line 7"/>
            <p:cNvSpPr>
              <a:spLocks noChangeShapeType="1"/>
            </p:cNvSpPr>
            <p:nvPr/>
          </p:nvSpPr>
          <p:spPr bwMode="auto">
            <a:xfrm>
              <a:off x="6372578" y="2971800"/>
              <a:ext cx="2376311" cy="0"/>
            </a:xfrm>
            <a:prstGeom prst="line">
              <a:avLst/>
            </a:prstGeom>
            <a:noFill/>
            <a:ln w="9525">
              <a:solidFill>
                <a:schemeClr val="tx1"/>
              </a:solidFill>
              <a:round/>
              <a:headEnd/>
              <a:tailEnd/>
            </a:ln>
          </p:spPr>
          <p:txBody>
            <a:bodyPr/>
            <a:lstStyle/>
            <a:p>
              <a:endParaRPr lang="zh-TW" altLang="en-US"/>
            </a:p>
          </p:txBody>
        </p:sp>
        <p:sp>
          <p:nvSpPr>
            <p:cNvPr id="21532" name="Text Box 9"/>
            <p:cNvSpPr txBox="1">
              <a:spLocks noChangeArrowheads="1"/>
            </p:cNvSpPr>
            <p:nvPr/>
          </p:nvSpPr>
          <p:spPr bwMode="auto">
            <a:xfrm>
              <a:off x="6228226" y="1462088"/>
              <a:ext cx="2881489" cy="369291"/>
            </a:xfrm>
            <a:prstGeom prst="rect">
              <a:avLst/>
            </a:prstGeom>
            <a:noFill/>
            <a:ln w="9525">
              <a:noFill/>
              <a:miter lim="800000"/>
              <a:headEnd/>
              <a:tailEnd/>
            </a:ln>
          </p:spPr>
          <p:txBody>
            <a:bodyPr>
              <a:spAutoFit/>
            </a:bodyPr>
            <a:lstStyle/>
            <a:p>
              <a:pPr>
                <a:spcBef>
                  <a:spcPct val="50000"/>
                </a:spcBef>
              </a:pPr>
              <a:r>
                <a:rPr lang="en-GB" dirty="0">
                  <a:latin typeface="Calibri" pitchFamily="34" charset="0"/>
                </a:rPr>
                <a:t>  </a:t>
              </a:r>
              <a:r>
                <a:rPr lang="en-GB" sz="1200" b="1" dirty="0">
                  <a:latin typeface="Calibri" pitchFamily="34" charset="0"/>
                </a:rPr>
                <a:t>Trained items      Untrained items</a:t>
              </a:r>
              <a:endParaRPr lang="en-US" altLang="zh-TW" b="1" dirty="0">
                <a:latin typeface="Calibri" pitchFamily="34" charset="0"/>
              </a:endParaRPr>
            </a:p>
          </p:txBody>
        </p:sp>
      </p:grpSp>
      <p:sp>
        <p:nvSpPr>
          <p:cNvPr id="1260557" name="Rectangle 13"/>
          <p:cNvSpPr>
            <a:spLocks noGrp="1" noChangeArrowheads="1"/>
          </p:cNvSpPr>
          <p:nvPr>
            <p:ph type="body" idx="1"/>
          </p:nvPr>
        </p:nvSpPr>
        <p:spPr>
          <a:xfrm>
            <a:off x="1963738" y="764704"/>
            <a:ext cx="5130800" cy="5904656"/>
          </a:xfrm>
        </p:spPr>
        <p:txBody>
          <a:bodyPr>
            <a:normAutofit/>
          </a:bodyPr>
          <a:lstStyle/>
          <a:p>
            <a:pPr eaLnBrk="1" hangingPunct="1">
              <a:lnSpc>
                <a:spcPct val="90000"/>
              </a:lnSpc>
            </a:pPr>
            <a:r>
              <a:rPr lang="en-GB" sz="1800" dirty="0"/>
              <a:t>Simple main effect</a:t>
            </a:r>
          </a:p>
          <a:p>
            <a:pPr lvl="1" eaLnBrk="1" hangingPunct="1">
              <a:lnSpc>
                <a:spcPct val="90000"/>
              </a:lnSpc>
            </a:pPr>
            <a:r>
              <a:rPr lang="en-GB" sz="1800" dirty="0"/>
              <a:t>A – B</a:t>
            </a:r>
          </a:p>
          <a:p>
            <a:pPr lvl="1" eaLnBrk="1" hangingPunct="1">
              <a:lnSpc>
                <a:spcPct val="90000"/>
              </a:lnSpc>
            </a:pPr>
            <a:r>
              <a:rPr lang="en-GB" sz="1800" dirty="0"/>
              <a:t>Simple main effect of </a:t>
            </a:r>
            <a:r>
              <a:rPr lang="en-GB" sz="1800" dirty="0">
                <a:solidFill>
                  <a:srgbClr val="FF0000"/>
                </a:solidFill>
              </a:rPr>
              <a:t>trained items</a:t>
            </a:r>
            <a:r>
              <a:rPr lang="en-GB" sz="1800" dirty="0"/>
              <a:t> (vs. untrained ) </a:t>
            </a:r>
            <a:r>
              <a:rPr lang="en-US" altLang="zh-TW" sz="1800" dirty="0">
                <a:cs typeface="Arial" pitchFamily="34" charset="0"/>
              </a:rPr>
              <a:t>[ 1   -1    0     0] </a:t>
            </a:r>
            <a:endParaRPr lang="en-GB" sz="1800" dirty="0"/>
          </a:p>
          <a:p>
            <a:pPr lvl="1" eaLnBrk="1" hangingPunct="1">
              <a:lnSpc>
                <a:spcPct val="90000"/>
              </a:lnSpc>
              <a:buFont typeface="Wingdings" pitchFamily="2" charset="2"/>
              <a:buNone/>
            </a:pPr>
            <a:endParaRPr lang="en-GB" sz="1800" dirty="0"/>
          </a:p>
          <a:p>
            <a:pPr eaLnBrk="1" hangingPunct="1">
              <a:lnSpc>
                <a:spcPct val="90000"/>
              </a:lnSpc>
            </a:pPr>
            <a:r>
              <a:rPr lang="en-GB" sz="1800" dirty="0"/>
              <a:t>Main effect</a:t>
            </a:r>
          </a:p>
          <a:p>
            <a:pPr lvl="1" eaLnBrk="1" hangingPunct="1">
              <a:lnSpc>
                <a:spcPct val="90000"/>
              </a:lnSpc>
            </a:pPr>
            <a:r>
              <a:rPr lang="en-GB" sz="1800" dirty="0"/>
              <a:t>(A + B) – (C + D) </a:t>
            </a:r>
          </a:p>
          <a:p>
            <a:pPr lvl="1" eaLnBrk="1" hangingPunct="1">
              <a:lnSpc>
                <a:spcPct val="90000"/>
              </a:lnSpc>
            </a:pPr>
            <a:r>
              <a:rPr lang="en-GB" sz="1800" dirty="0"/>
              <a:t>The main effect of  trained items(vs. untrained ) </a:t>
            </a:r>
            <a:r>
              <a:rPr lang="en-GB" sz="1800" dirty="0">
                <a:sym typeface="Wingdings" pitchFamily="2" charset="2"/>
              </a:rPr>
              <a:t>Main effect of training</a:t>
            </a:r>
          </a:p>
          <a:p>
            <a:pPr lvl="1" eaLnBrk="1" hangingPunct="1">
              <a:lnSpc>
                <a:spcPct val="90000"/>
              </a:lnSpc>
            </a:pPr>
            <a:r>
              <a:rPr lang="en-US" altLang="zh-TW" sz="1800" dirty="0">
                <a:cs typeface="Arial" pitchFamily="34" charset="0"/>
              </a:rPr>
              <a:t>[ 1    1    -1    -1]</a:t>
            </a:r>
            <a:endParaRPr lang="en-GB" sz="1800" dirty="0">
              <a:sym typeface="Wingdings" pitchFamily="2" charset="2"/>
            </a:endParaRPr>
          </a:p>
          <a:p>
            <a:pPr lvl="1" eaLnBrk="1" hangingPunct="1">
              <a:lnSpc>
                <a:spcPct val="90000"/>
              </a:lnSpc>
              <a:buFont typeface="Wingdings" pitchFamily="2" charset="2"/>
              <a:buNone/>
            </a:pPr>
            <a:endParaRPr lang="en-GB" sz="1800" dirty="0"/>
          </a:p>
          <a:p>
            <a:pPr eaLnBrk="1" hangingPunct="1">
              <a:lnSpc>
                <a:spcPct val="90000"/>
              </a:lnSpc>
            </a:pPr>
            <a:r>
              <a:rPr lang="en-GB" sz="1800" dirty="0"/>
              <a:t>INTERACTION</a:t>
            </a:r>
          </a:p>
          <a:p>
            <a:pPr lvl="1" eaLnBrk="1" hangingPunct="1">
              <a:lnSpc>
                <a:spcPct val="90000"/>
              </a:lnSpc>
            </a:pPr>
            <a:r>
              <a:rPr lang="en-GB" sz="1800" dirty="0"/>
              <a:t>(A - B) – (C - D) </a:t>
            </a:r>
          </a:p>
          <a:p>
            <a:pPr lvl="1" eaLnBrk="1" hangingPunct="1">
              <a:lnSpc>
                <a:spcPct val="90000"/>
              </a:lnSpc>
            </a:pPr>
            <a:r>
              <a:rPr lang="en-GB" sz="1800" dirty="0"/>
              <a:t>The interaction effect of trained items (vs untrained items)</a:t>
            </a:r>
          </a:p>
          <a:p>
            <a:pPr lvl="1" eaLnBrk="1" hangingPunct="1">
              <a:lnSpc>
                <a:spcPct val="90000"/>
              </a:lnSpc>
            </a:pPr>
            <a:r>
              <a:rPr lang="en-US" altLang="zh-TW" sz="1800" dirty="0">
                <a:cs typeface="Arial" pitchFamily="34" charset="0"/>
              </a:rPr>
              <a:t>[ 1    -1    -1    1]</a:t>
            </a:r>
            <a:endParaRPr lang="en-GB" sz="1800" dirty="0"/>
          </a:p>
          <a:p>
            <a:pPr>
              <a:lnSpc>
                <a:spcPct val="90000"/>
              </a:lnSpc>
            </a:pPr>
            <a:endParaRPr lang="en-US" altLang="zh-TW" sz="1800" dirty="0"/>
          </a:p>
          <a:p>
            <a:pPr>
              <a:lnSpc>
                <a:spcPct val="90000"/>
              </a:lnSpc>
            </a:pPr>
            <a:r>
              <a:rPr lang="en-US" altLang="zh-TW" sz="1800" dirty="0"/>
              <a:t>Still, sum of the weights = 0 in each T contrast</a:t>
            </a:r>
            <a:endParaRPr lang="fr-FR" sz="1800" dirty="0"/>
          </a:p>
        </p:txBody>
      </p:sp>
      <p:sp>
        <p:nvSpPr>
          <p:cNvPr id="1260559" name="Rectangle 15"/>
          <p:cNvSpPr>
            <a:spLocks noChangeArrowheads="1"/>
          </p:cNvSpPr>
          <p:nvPr/>
        </p:nvSpPr>
        <p:spPr bwMode="auto">
          <a:xfrm>
            <a:off x="5380460" y="1916833"/>
            <a:ext cx="136525" cy="360363"/>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60" name="Rectangle 16"/>
          <p:cNvSpPr>
            <a:spLocks noChangeArrowheads="1"/>
          </p:cNvSpPr>
          <p:nvPr/>
        </p:nvSpPr>
        <p:spPr bwMode="auto">
          <a:xfrm>
            <a:off x="5583660" y="2318470"/>
            <a:ext cx="136525" cy="360362"/>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61" name="Text Box 17"/>
          <p:cNvSpPr txBox="1">
            <a:spLocks noChangeArrowheads="1"/>
          </p:cNvSpPr>
          <p:nvPr/>
        </p:nvSpPr>
        <p:spPr bwMode="auto">
          <a:xfrm>
            <a:off x="5255046" y="2297832"/>
            <a:ext cx="2497138" cy="274638"/>
          </a:xfrm>
          <a:prstGeom prst="rect">
            <a:avLst/>
          </a:prstGeom>
          <a:noFill/>
          <a:ln w="9525">
            <a:noFill/>
            <a:miter lim="800000"/>
            <a:headEnd/>
            <a:tailEnd/>
          </a:ln>
        </p:spPr>
        <p:txBody>
          <a:bodyPr>
            <a:spAutoFit/>
          </a:bodyPr>
          <a:lstStyle/>
          <a:p>
            <a:pPr>
              <a:spcBef>
                <a:spcPct val="50000"/>
              </a:spcBef>
            </a:pPr>
            <a:r>
              <a:rPr lang="en-GB" sz="1200">
                <a:latin typeface="Calibri" pitchFamily="34" charset="0"/>
              </a:rPr>
              <a:t> A    B    C    D</a:t>
            </a:r>
            <a:endParaRPr lang="en-US" altLang="zh-TW" sz="1200">
              <a:latin typeface="Calibri" pitchFamily="34" charset="0"/>
            </a:endParaRPr>
          </a:p>
        </p:txBody>
      </p:sp>
      <p:sp>
        <p:nvSpPr>
          <p:cNvPr id="1260562" name="Line 18"/>
          <p:cNvSpPr>
            <a:spLocks noChangeShapeType="1"/>
          </p:cNvSpPr>
          <p:nvPr/>
        </p:nvSpPr>
        <p:spPr bwMode="auto">
          <a:xfrm>
            <a:off x="5048672" y="2297832"/>
            <a:ext cx="1281113" cy="0"/>
          </a:xfrm>
          <a:prstGeom prst="line">
            <a:avLst/>
          </a:prstGeom>
          <a:noFill/>
          <a:ln w="9525">
            <a:solidFill>
              <a:schemeClr val="tx1"/>
            </a:solidFill>
            <a:round/>
            <a:headEnd/>
            <a:tailEnd/>
          </a:ln>
        </p:spPr>
        <p:txBody>
          <a:bodyPr/>
          <a:lstStyle/>
          <a:p>
            <a:endParaRPr lang="zh-TW" altLang="en-US"/>
          </a:p>
        </p:txBody>
      </p:sp>
      <p:sp>
        <p:nvSpPr>
          <p:cNvPr id="1260563" name="Rectangle 19"/>
          <p:cNvSpPr>
            <a:spLocks noChangeArrowheads="1"/>
          </p:cNvSpPr>
          <p:nvPr/>
        </p:nvSpPr>
        <p:spPr bwMode="auto">
          <a:xfrm>
            <a:off x="5397824" y="3284985"/>
            <a:ext cx="134937" cy="360363"/>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64" name="Rectangle 20"/>
          <p:cNvSpPr>
            <a:spLocks noChangeArrowheads="1"/>
          </p:cNvSpPr>
          <p:nvPr/>
        </p:nvSpPr>
        <p:spPr bwMode="auto">
          <a:xfrm>
            <a:off x="5601024" y="3284985"/>
            <a:ext cx="134937" cy="360363"/>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65" name="Rectangle 21"/>
          <p:cNvSpPr>
            <a:spLocks noChangeArrowheads="1"/>
          </p:cNvSpPr>
          <p:nvPr/>
        </p:nvSpPr>
        <p:spPr bwMode="auto">
          <a:xfrm>
            <a:off x="5804224" y="3686622"/>
            <a:ext cx="134937" cy="360362"/>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66" name="Rectangle 22"/>
          <p:cNvSpPr>
            <a:spLocks noChangeArrowheads="1"/>
          </p:cNvSpPr>
          <p:nvPr/>
        </p:nvSpPr>
        <p:spPr bwMode="auto">
          <a:xfrm>
            <a:off x="6007424" y="3686622"/>
            <a:ext cx="134937" cy="360362"/>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67" name="Line 23"/>
          <p:cNvSpPr>
            <a:spLocks noChangeShapeType="1"/>
          </p:cNvSpPr>
          <p:nvPr/>
        </p:nvSpPr>
        <p:spPr bwMode="auto">
          <a:xfrm>
            <a:off x="5132711" y="3665984"/>
            <a:ext cx="1281113" cy="0"/>
          </a:xfrm>
          <a:prstGeom prst="line">
            <a:avLst/>
          </a:prstGeom>
          <a:noFill/>
          <a:ln w="9525">
            <a:solidFill>
              <a:schemeClr val="tx1"/>
            </a:solidFill>
            <a:round/>
            <a:headEnd/>
            <a:tailEnd/>
          </a:ln>
        </p:spPr>
        <p:txBody>
          <a:bodyPr/>
          <a:lstStyle/>
          <a:p>
            <a:endParaRPr lang="zh-TW" altLang="en-US"/>
          </a:p>
        </p:txBody>
      </p:sp>
      <p:sp>
        <p:nvSpPr>
          <p:cNvPr id="1260568" name="Text Box 24"/>
          <p:cNvSpPr txBox="1">
            <a:spLocks noChangeArrowheads="1"/>
          </p:cNvSpPr>
          <p:nvPr/>
        </p:nvSpPr>
        <p:spPr bwMode="auto">
          <a:xfrm>
            <a:off x="5204148" y="3742184"/>
            <a:ext cx="1251892" cy="280392"/>
          </a:xfrm>
          <a:prstGeom prst="rect">
            <a:avLst/>
          </a:prstGeom>
          <a:noFill/>
          <a:ln w="9525">
            <a:noFill/>
            <a:miter lim="800000"/>
            <a:headEnd/>
            <a:tailEnd/>
          </a:ln>
        </p:spPr>
        <p:txBody>
          <a:bodyPr wrap="square">
            <a:spAutoFit/>
          </a:bodyPr>
          <a:lstStyle/>
          <a:p>
            <a:pPr>
              <a:spcBef>
                <a:spcPct val="50000"/>
              </a:spcBef>
            </a:pPr>
            <a:r>
              <a:rPr lang="en-GB" sz="1200" dirty="0">
                <a:latin typeface="Calibri" pitchFamily="34" charset="0"/>
              </a:rPr>
              <a:t>  A    B    C    D</a:t>
            </a:r>
            <a:endParaRPr lang="en-US" altLang="zh-TW" sz="1200" dirty="0">
              <a:latin typeface="Calibri" pitchFamily="34" charset="0"/>
            </a:endParaRPr>
          </a:p>
        </p:txBody>
      </p:sp>
      <p:sp>
        <p:nvSpPr>
          <p:cNvPr id="1260569" name="Rectangle 25"/>
          <p:cNvSpPr>
            <a:spLocks noChangeArrowheads="1"/>
          </p:cNvSpPr>
          <p:nvPr/>
        </p:nvSpPr>
        <p:spPr bwMode="auto">
          <a:xfrm>
            <a:off x="7383464" y="4869161"/>
            <a:ext cx="134937" cy="360363"/>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70" name="Rectangle 26"/>
          <p:cNvSpPr>
            <a:spLocks noChangeArrowheads="1"/>
          </p:cNvSpPr>
          <p:nvPr/>
        </p:nvSpPr>
        <p:spPr bwMode="auto">
          <a:xfrm>
            <a:off x="7586664" y="5250161"/>
            <a:ext cx="134937" cy="360363"/>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71" name="Line 27"/>
          <p:cNvSpPr>
            <a:spLocks noChangeShapeType="1"/>
          </p:cNvSpPr>
          <p:nvPr/>
        </p:nvSpPr>
        <p:spPr bwMode="auto">
          <a:xfrm>
            <a:off x="7112001" y="5250160"/>
            <a:ext cx="1279525" cy="0"/>
          </a:xfrm>
          <a:prstGeom prst="line">
            <a:avLst/>
          </a:prstGeom>
          <a:noFill/>
          <a:ln w="9525">
            <a:solidFill>
              <a:schemeClr val="tx1"/>
            </a:solidFill>
            <a:round/>
            <a:headEnd/>
            <a:tailEnd/>
          </a:ln>
        </p:spPr>
        <p:txBody>
          <a:bodyPr/>
          <a:lstStyle/>
          <a:p>
            <a:endParaRPr lang="zh-TW" altLang="en-US"/>
          </a:p>
        </p:txBody>
      </p:sp>
      <p:sp>
        <p:nvSpPr>
          <p:cNvPr id="1260572" name="Rectangle 28"/>
          <p:cNvSpPr>
            <a:spLocks noChangeArrowheads="1"/>
          </p:cNvSpPr>
          <p:nvPr/>
        </p:nvSpPr>
        <p:spPr bwMode="auto">
          <a:xfrm>
            <a:off x="7789864" y="5250161"/>
            <a:ext cx="134937" cy="360363"/>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73" name="Rectangle 29"/>
          <p:cNvSpPr>
            <a:spLocks noChangeArrowheads="1"/>
          </p:cNvSpPr>
          <p:nvPr/>
        </p:nvSpPr>
        <p:spPr bwMode="auto">
          <a:xfrm>
            <a:off x="7993064" y="4869161"/>
            <a:ext cx="134937" cy="360363"/>
          </a:xfrm>
          <a:prstGeom prst="rect">
            <a:avLst/>
          </a:prstGeom>
          <a:solidFill>
            <a:schemeClr val="accent1"/>
          </a:solidFill>
          <a:ln w="9525">
            <a:solidFill>
              <a:schemeClr val="tx1"/>
            </a:solidFill>
            <a:miter lim="800000"/>
            <a:headEnd/>
            <a:tailEnd/>
          </a:ln>
        </p:spPr>
        <p:txBody>
          <a:bodyPr wrap="none" anchor="ctr"/>
          <a:lstStyle/>
          <a:p>
            <a:endParaRPr lang="en-GB">
              <a:latin typeface="Calibri" pitchFamily="34" charset="0"/>
            </a:endParaRPr>
          </a:p>
        </p:txBody>
      </p:sp>
      <p:sp>
        <p:nvSpPr>
          <p:cNvPr id="1260574" name="Text Box 30"/>
          <p:cNvSpPr txBox="1">
            <a:spLocks noChangeArrowheads="1"/>
          </p:cNvSpPr>
          <p:nvPr/>
        </p:nvSpPr>
        <p:spPr bwMode="auto">
          <a:xfrm>
            <a:off x="7258050" y="5204124"/>
            <a:ext cx="2495550" cy="274637"/>
          </a:xfrm>
          <a:prstGeom prst="rect">
            <a:avLst/>
          </a:prstGeom>
          <a:noFill/>
          <a:ln w="9525">
            <a:noFill/>
            <a:miter lim="800000"/>
            <a:headEnd/>
            <a:tailEnd/>
          </a:ln>
        </p:spPr>
        <p:txBody>
          <a:bodyPr>
            <a:spAutoFit/>
          </a:bodyPr>
          <a:lstStyle/>
          <a:p>
            <a:pPr>
              <a:spcBef>
                <a:spcPct val="50000"/>
              </a:spcBef>
            </a:pPr>
            <a:r>
              <a:rPr lang="en-GB" sz="1200">
                <a:latin typeface="Calibri" pitchFamily="34" charset="0"/>
              </a:rPr>
              <a:t> A    B   C    D</a:t>
            </a:r>
            <a:endParaRPr lang="en-US" altLang="zh-TW" sz="1200">
              <a:latin typeface="Calibri"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B09A-78A1-9300-1BAF-4C86695A54EB}"/>
              </a:ext>
            </a:extLst>
          </p:cNvPr>
          <p:cNvSpPr>
            <a:spLocks noGrp="1"/>
          </p:cNvSpPr>
          <p:nvPr>
            <p:ph type="title"/>
          </p:nvPr>
        </p:nvSpPr>
        <p:spPr/>
        <p:txBody>
          <a:bodyPr/>
          <a:lstStyle/>
          <a:p>
            <a:r>
              <a:rPr lang="en-US" dirty="0"/>
              <a:t>References</a:t>
            </a:r>
            <a:endParaRPr lang="en-GB" dirty="0"/>
          </a:p>
        </p:txBody>
      </p:sp>
      <p:sp>
        <p:nvSpPr>
          <p:cNvPr id="3" name="Content Placeholder 2">
            <a:extLst>
              <a:ext uri="{FF2B5EF4-FFF2-40B4-BE49-F238E27FC236}">
                <a16:creationId xmlns:a16="http://schemas.microsoft.com/office/drawing/2014/main" id="{2999B7A5-C304-AD19-4F35-135E0C61EACE}"/>
              </a:ext>
            </a:extLst>
          </p:cNvPr>
          <p:cNvSpPr>
            <a:spLocks noGrp="1"/>
          </p:cNvSpPr>
          <p:nvPr>
            <p:ph idx="1"/>
          </p:nvPr>
        </p:nvSpPr>
        <p:spPr/>
        <p:txBody>
          <a:bodyPr/>
          <a:lstStyle/>
          <a:p>
            <a:r>
              <a:rPr lang="en-GB" altLang="zh-TW" dirty="0">
                <a:ea typeface="新細明體" pitchFamily="18" charset="-120"/>
              </a:rPr>
              <a:t>Previous </a:t>
            </a:r>
            <a:r>
              <a:rPr lang="en-GB" altLang="zh-TW" dirty="0" err="1">
                <a:ea typeface="新細明體" pitchFamily="18" charset="-120"/>
              </a:rPr>
              <a:t>MfD</a:t>
            </a:r>
            <a:r>
              <a:rPr lang="en-GB" altLang="zh-TW" dirty="0">
                <a:ea typeface="新細明體" pitchFamily="18" charset="-120"/>
              </a:rPr>
              <a:t> Slides </a:t>
            </a:r>
          </a:p>
          <a:p>
            <a:r>
              <a:rPr lang="en-GB" altLang="zh-TW" dirty="0">
                <a:ea typeface="新細明體" pitchFamily="18" charset="-120"/>
              </a:rPr>
              <a:t>Guillaume </a:t>
            </a:r>
            <a:r>
              <a:rPr lang="en-GB" altLang="zh-TW" dirty="0" err="1">
                <a:ea typeface="新細明體" pitchFamily="18" charset="-120"/>
              </a:rPr>
              <a:t>Flandin’s</a:t>
            </a:r>
            <a:r>
              <a:rPr lang="en-GB" altLang="zh-TW" dirty="0">
                <a:ea typeface="新細明體" pitchFamily="18" charset="-120"/>
              </a:rPr>
              <a:t> SPM course slides</a:t>
            </a:r>
            <a:endParaRPr lang="zh-TW" altLang="en-US" dirty="0"/>
          </a:p>
          <a:p>
            <a:r>
              <a:rPr lang="en-GB" dirty="0">
                <a:solidFill>
                  <a:schemeClr val="tx1"/>
                </a:solidFill>
              </a:rPr>
              <a:t>SPM12 Manual: </a:t>
            </a:r>
            <a:r>
              <a:rPr lang="en-GB" u="sng" dirty="0">
                <a:solidFill>
                  <a:schemeClr val="tx1"/>
                </a:solidFill>
              </a:rPr>
              <a:t>http://www.fil.ion.ucl.ac.uk/spm/doc/manual.pdf</a:t>
            </a:r>
            <a:r>
              <a:rPr lang="en-GB" dirty="0">
                <a:solidFill>
                  <a:schemeClr val="tx1"/>
                </a:solidFill>
              </a:rPr>
              <a:t> (Ashburner et al., 2015)</a:t>
            </a:r>
          </a:p>
          <a:p>
            <a:r>
              <a:rPr lang="en-GB" dirty="0">
                <a:solidFill>
                  <a:schemeClr val="tx1"/>
                </a:solidFill>
              </a:rPr>
              <a:t>Introduction to Statistical Parametric Mapping: </a:t>
            </a:r>
            <a:r>
              <a:rPr lang="en-GB" u="sng" dirty="0">
                <a:solidFill>
                  <a:schemeClr val="tx1"/>
                </a:solidFill>
              </a:rPr>
              <a:t>http://www.fil.ion.ucl.ac.uk/spm/doc/intro/</a:t>
            </a:r>
            <a:r>
              <a:rPr lang="en-GB" dirty="0">
                <a:solidFill>
                  <a:schemeClr val="tx1"/>
                </a:solidFill>
              </a:rPr>
              <a:t> (Friston, 2003)</a:t>
            </a:r>
          </a:p>
          <a:p>
            <a:pPr marL="0" indent="0">
              <a:buNone/>
            </a:pPr>
            <a:endParaRPr lang="en-GB" dirty="0">
              <a:solidFill>
                <a:schemeClr val="tx1"/>
              </a:solidFill>
            </a:endParaRPr>
          </a:p>
          <a:p>
            <a:pPr marL="0" indent="0">
              <a:buNone/>
            </a:pPr>
            <a:endParaRPr lang="en-GB" dirty="0"/>
          </a:p>
        </p:txBody>
      </p:sp>
    </p:spTree>
    <p:extLst>
      <p:ext uri="{BB962C8B-B14F-4D97-AF65-F5344CB8AC3E}">
        <p14:creationId xmlns:p14="http://schemas.microsoft.com/office/powerpoint/2010/main" val="2934665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342A0B-3635-4A69-A38C-31414DD63EF2}"/>
              </a:ext>
            </a:extLst>
          </p:cNvPr>
          <p:cNvSpPr>
            <a:spLocks noGrp="1"/>
          </p:cNvSpPr>
          <p:nvPr>
            <p:ph idx="1"/>
          </p:nvPr>
        </p:nvSpPr>
        <p:spPr>
          <a:xfrm>
            <a:off x="4436423" y="3429000"/>
            <a:ext cx="10515600" cy="4351338"/>
          </a:xfrm>
        </p:spPr>
        <p:txBody>
          <a:bodyPr/>
          <a:lstStyle/>
          <a:p>
            <a:pPr marL="0" indent="0">
              <a:buNone/>
            </a:pPr>
            <a:r>
              <a:rPr lang="en-GB" dirty="0"/>
              <a:t>Thank you.</a:t>
            </a:r>
          </a:p>
        </p:txBody>
      </p:sp>
    </p:spTree>
    <p:extLst>
      <p:ext uri="{BB962C8B-B14F-4D97-AF65-F5344CB8AC3E}">
        <p14:creationId xmlns:p14="http://schemas.microsoft.com/office/powerpoint/2010/main" val="2667147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98A6-371E-1893-39AB-EA432CA67FAB}"/>
              </a:ext>
            </a:extLst>
          </p:cNvPr>
          <p:cNvSpPr>
            <a:spLocks noGrp="1"/>
          </p:cNvSpPr>
          <p:nvPr>
            <p:ph type="title"/>
          </p:nvPr>
        </p:nvSpPr>
        <p:spPr/>
        <p:txBody>
          <a:bodyPr/>
          <a:lstStyle/>
          <a:p>
            <a:r>
              <a:rPr lang="en-US" dirty="0"/>
              <a:t>First level Analysis =&gt; Within Subjects Analysis</a:t>
            </a:r>
            <a:endParaRPr lang="en-GB" dirty="0"/>
          </a:p>
        </p:txBody>
      </p:sp>
      <p:pic>
        <p:nvPicPr>
          <p:cNvPr id="7" name="Content Placeholder 6" descr="Diagram&#10;&#10;Description automatically generated">
            <a:extLst>
              <a:ext uri="{FF2B5EF4-FFF2-40B4-BE49-F238E27FC236}">
                <a16:creationId xmlns:a16="http://schemas.microsoft.com/office/drawing/2014/main" id="{7BE79A51-E3EF-8865-8F02-6F2C9A2CCAF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54053" y="2498849"/>
            <a:ext cx="5838825" cy="3295650"/>
          </a:xfrm>
        </p:spPr>
      </p:pic>
      <p:pic>
        <p:nvPicPr>
          <p:cNvPr id="5" name="Picture 4" descr="Diagram&#10;&#10;Description automatically generated">
            <a:extLst>
              <a:ext uri="{FF2B5EF4-FFF2-40B4-BE49-F238E27FC236}">
                <a16:creationId xmlns:a16="http://schemas.microsoft.com/office/drawing/2014/main" id="{D26D63C9-2F19-4AF1-9621-6733B717C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790" y="1717839"/>
            <a:ext cx="3365916" cy="4919416"/>
          </a:xfrm>
          <a:prstGeom prst="rect">
            <a:avLst/>
          </a:prstGeom>
        </p:spPr>
      </p:pic>
      <p:cxnSp>
        <p:nvCxnSpPr>
          <p:cNvPr id="23" name="Straight Arrow Connector 22">
            <a:extLst>
              <a:ext uri="{FF2B5EF4-FFF2-40B4-BE49-F238E27FC236}">
                <a16:creationId xmlns:a16="http://schemas.microsoft.com/office/drawing/2014/main" id="{DC7B129A-A673-922E-77AC-3A793D621B9C}"/>
              </a:ext>
            </a:extLst>
          </p:cNvPr>
          <p:cNvCxnSpPr>
            <a:cxnSpLocks/>
          </p:cNvCxnSpPr>
          <p:nvPr/>
        </p:nvCxnSpPr>
        <p:spPr>
          <a:xfrm>
            <a:off x="4572000" y="4425793"/>
            <a:ext cx="7820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E19BC29-F181-769C-D6E6-3B085134F463}"/>
              </a:ext>
            </a:extLst>
          </p:cNvPr>
          <p:cNvCxnSpPr>
            <a:cxnSpLocks/>
          </p:cNvCxnSpPr>
          <p:nvPr/>
        </p:nvCxnSpPr>
        <p:spPr>
          <a:xfrm flipV="1">
            <a:off x="4572000" y="2815389"/>
            <a:ext cx="974558" cy="635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00E248EB-B126-A892-A749-E033FC6070E7}"/>
              </a:ext>
            </a:extLst>
          </p:cNvPr>
          <p:cNvCxnSpPr/>
          <p:nvPr/>
        </p:nvCxnSpPr>
        <p:spPr>
          <a:xfrm rot="5400000" flipH="1" flipV="1">
            <a:off x="4457700" y="4782554"/>
            <a:ext cx="1455821" cy="1227221"/>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2FA0D8C-F39C-8090-A491-4D029BBB873D}"/>
              </a:ext>
            </a:extLst>
          </p:cNvPr>
          <p:cNvCxnSpPr/>
          <p:nvPr/>
        </p:nvCxnSpPr>
        <p:spPr>
          <a:xfrm flipV="1">
            <a:off x="4572000" y="4668254"/>
            <a:ext cx="1094874" cy="48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Left Brace 29">
            <a:extLst>
              <a:ext uri="{FF2B5EF4-FFF2-40B4-BE49-F238E27FC236}">
                <a16:creationId xmlns:a16="http://schemas.microsoft.com/office/drawing/2014/main" id="{7A58821D-D61B-0F9B-4C78-A7F62948EC22}"/>
              </a:ext>
            </a:extLst>
          </p:cNvPr>
          <p:cNvSpPr/>
          <p:nvPr/>
        </p:nvSpPr>
        <p:spPr>
          <a:xfrm>
            <a:off x="5426241" y="3509566"/>
            <a:ext cx="240633" cy="18324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36390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9330-7D44-F5F8-5ECA-F83C7CFB0CA8}"/>
              </a:ext>
            </a:extLst>
          </p:cNvPr>
          <p:cNvSpPr>
            <a:spLocks noGrp="1"/>
          </p:cNvSpPr>
          <p:nvPr>
            <p:ph type="title"/>
          </p:nvPr>
        </p:nvSpPr>
        <p:spPr>
          <a:xfrm>
            <a:off x="838200" y="304968"/>
            <a:ext cx="10515600" cy="1325563"/>
          </a:xfrm>
        </p:spPr>
        <p:txBody>
          <a:bodyPr/>
          <a:lstStyle/>
          <a:p>
            <a:r>
              <a:rPr lang="en-US" dirty="0"/>
              <a:t>Voxel-wise Time series</a:t>
            </a:r>
            <a:endParaRPr lang="en-GB" dirty="0"/>
          </a:p>
        </p:txBody>
      </p:sp>
      <p:sp>
        <p:nvSpPr>
          <p:cNvPr id="3" name="Content Placeholder 2">
            <a:extLst>
              <a:ext uri="{FF2B5EF4-FFF2-40B4-BE49-F238E27FC236}">
                <a16:creationId xmlns:a16="http://schemas.microsoft.com/office/drawing/2014/main" id="{39C85E79-7965-0EC6-8C23-5BAD0F3C479C}"/>
              </a:ext>
            </a:extLst>
          </p:cNvPr>
          <p:cNvSpPr>
            <a:spLocks noGrp="1"/>
          </p:cNvSpPr>
          <p:nvPr>
            <p:ph idx="1"/>
          </p:nvPr>
        </p:nvSpPr>
        <p:spPr>
          <a:xfrm>
            <a:off x="838200" y="1630531"/>
            <a:ext cx="10515600" cy="4351338"/>
          </a:xfrm>
        </p:spPr>
        <p:txBody>
          <a:bodyPr/>
          <a:lstStyle/>
          <a:p>
            <a:r>
              <a:rPr lang="en-US" dirty="0"/>
              <a:t>Time series of each voxel capturing changes in the BOLD signal over the duration of the experiment</a:t>
            </a:r>
          </a:p>
          <a:p>
            <a:endParaRPr lang="en-US" dirty="0"/>
          </a:p>
          <a:p>
            <a:pPr marL="0" indent="0">
              <a:buNone/>
            </a:pPr>
            <a:endParaRPr lang="en-US" dirty="0"/>
          </a:p>
        </p:txBody>
      </p:sp>
      <p:pic>
        <p:nvPicPr>
          <p:cNvPr id="5" name="Picture 4" descr="Diagram&#10;&#10;Description automatically generated">
            <a:extLst>
              <a:ext uri="{FF2B5EF4-FFF2-40B4-BE49-F238E27FC236}">
                <a16:creationId xmlns:a16="http://schemas.microsoft.com/office/drawing/2014/main" id="{DE06A614-C382-A63B-C731-EFD50508EBA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797420" y="2552059"/>
            <a:ext cx="6597160" cy="4000973"/>
          </a:xfrm>
          <a:prstGeom prst="rect">
            <a:avLst/>
          </a:prstGeom>
          <a:ln>
            <a:solidFill>
              <a:schemeClr val="tx1"/>
            </a:solidFill>
          </a:ln>
        </p:spPr>
      </p:pic>
      <p:sp>
        <p:nvSpPr>
          <p:cNvPr id="6" name="TextBox 5">
            <a:extLst>
              <a:ext uri="{FF2B5EF4-FFF2-40B4-BE49-F238E27FC236}">
                <a16:creationId xmlns:a16="http://schemas.microsoft.com/office/drawing/2014/main" id="{DE562E7E-E100-DC7D-09B7-32BDA47C7B9C}"/>
              </a:ext>
            </a:extLst>
          </p:cNvPr>
          <p:cNvSpPr txBox="1"/>
          <p:nvPr/>
        </p:nvSpPr>
        <p:spPr>
          <a:xfrm>
            <a:off x="2917736" y="6553032"/>
            <a:ext cx="6597160" cy="261610"/>
          </a:xfrm>
          <a:prstGeom prst="rect">
            <a:avLst/>
          </a:prstGeom>
          <a:noFill/>
        </p:spPr>
        <p:txBody>
          <a:bodyPr wrap="square" rtlCol="0">
            <a:spAutoFit/>
          </a:bodyPr>
          <a:lstStyle/>
          <a:p>
            <a:r>
              <a:rPr lang="en-US" sz="1100" dirty="0"/>
              <a:t>Source: Principles of fMRI by </a:t>
            </a:r>
            <a:r>
              <a:rPr lang="en-US" sz="1100" b="0" i="0" dirty="0">
                <a:solidFill>
                  <a:srgbClr val="000000"/>
                </a:solidFill>
                <a:effectLst/>
                <a:latin typeface="Inter"/>
              </a:rPr>
              <a:t>Tor D. Wager</a:t>
            </a:r>
            <a:r>
              <a:rPr lang="en-US" sz="1100" b="0" i="0" dirty="0">
                <a:solidFill>
                  <a:srgbClr val="222222"/>
                </a:solidFill>
                <a:effectLst/>
                <a:latin typeface="Inter"/>
              </a:rPr>
              <a:t> and </a:t>
            </a:r>
            <a:r>
              <a:rPr lang="en-US" sz="1100" b="0" i="0" dirty="0">
                <a:solidFill>
                  <a:srgbClr val="000000"/>
                </a:solidFill>
                <a:effectLst/>
                <a:latin typeface="Inter"/>
              </a:rPr>
              <a:t>Martin A. Lindquist</a:t>
            </a:r>
            <a:endParaRPr lang="en-GB" sz="1100" dirty="0"/>
          </a:p>
        </p:txBody>
      </p:sp>
    </p:spTree>
    <p:extLst>
      <p:ext uri="{BB962C8B-B14F-4D97-AF65-F5344CB8AC3E}">
        <p14:creationId xmlns:p14="http://schemas.microsoft.com/office/powerpoint/2010/main" val="2384218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03B1-822A-BEE5-9A82-6953D986A381}"/>
              </a:ext>
            </a:extLst>
          </p:cNvPr>
          <p:cNvSpPr>
            <a:spLocks noGrp="1"/>
          </p:cNvSpPr>
          <p:nvPr>
            <p:ph type="title"/>
          </p:nvPr>
        </p:nvSpPr>
        <p:spPr/>
        <p:txBody>
          <a:bodyPr/>
          <a:lstStyle/>
          <a:p>
            <a:r>
              <a:rPr lang="en-US" dirty="0"/>
              <a:t>Statistical Modelling of Brain Image Data</a:t>
            </a:r>
            <a:endParaRPr lang="en-GB" dirty="0"/>
          </a:p>
        </p:txBody>
      </p:sp>
      <p:sp>
        <p:nvSpPr>
          <p:cNvPr id="3" name="Content Placeholder 2">
            <a:extLst>
              <a:ext uri="{FF2B5EF4-FFF2-40B4-BE49-F238E27FC236}">
                <a16:creationId xmlns:a16="http://schemas.microsoft.com/office/drawing/2014/main" id="{1AFDF3DF-1982-1571-74EA-046CE24A1F89}"/>
              </a:ext>
            </a:extLst>
          </p:cNvPr>
          <p:cNvSpPr>
            <a:spLocks noGrp="1"/>
          </p:cNvSpPr>
          <p:nvPr>
            <p:ph idx="1"/>
          </p:nvPr>
        </p:nvSpPr>
        <p:spPr/>
        <p:txBody>
          <a:bodyPr/>
          <a:lstStyle/>
          <a:p>
            <a:r>
              <a:rPr lang="en-US" dirty="0"/>
              <a:t>SPM – Mass Univariate Approach -&gt; Same statistical analysis on every single voxel</a:t>
            </a:r>
          </a:p>
          <a:p>
            <a:r>
              <a:rPr lang="en-US" dirty="0"/>
              <a:t>Looking for a relationship between dependent variable Y and regressor X </a:t>
            </a:r>
          </a:p>
          <a:p>
            <a:r>
              <a:rPr lang="en-US" dirty="0"/>
              <a:t>General Linear Modelling to compute this relationship in the form below</a:t>
            </a:r>
          </a:p>
          <a:p>
            <a:pPr marL="0" indent="0">
              <a:buNone/>
            </a:pPr>
            <a:endParaRPr lang="en-US" dirty="0"/>
          </a:p>
          <a:p>
            <a:pPr marL="0" indent="0">
              <a:buNone/>
            </a:pPr>
            <a:endParaRPr lang="en-GB" dirty="0"/>
          </a:p>
        </p:txBody>
      </p:sp>
      <p:sp>
        <p:nvSpPr>
          <p:cNvPr id="4" name="TextBox 3">
            <a:extLst>
              <a:ext uri="{FF2B5EF4-FFF2-40B4-BE49-F238E27FC236}">
                <a16:creationId xmlns:a16="http://schemas.microsoft.com/office/drawing/2014/main" id="{9FF84435-8A81-051F-A86D-0C13F1082E7C}"/>
              </a:ext>
            </a:extLst>
          </p:cNvPr>
          <p:cNvSpPr txBox="1"/>
          <p:nvPr/>
        </p:nvSpPr>
        <p:spPr>
          <a:xfrm>
            <a:off x="4681331" y="4706034"/>
            <a:ext cx="2584174" cy="646331"/>
          </a:xfrm>
          <a:prstGeom prst="rect">
            <a:avLst/>
          </a:prstGeom>
          <a:noFill/>
        </p:spPr>
        <p:txBody>
          <a:bodyPr wrap="square" rtlCol="0">
            <a:spAutoFit/>
          </a:bodyPr>
          <a:lstStyle/>
          <a:p>
            <a:r>
              <a:rPr lang="en-US" sz="3600" dirty="0"/>
              <a:t>Y = X</a:t>
            </a:r>
            <a:r>
              <a:rPr lang="el-GR" sz="3600" dirty="0"/>
              <a:t>β</a:t>
            </a:r>
            <a:r>
              <a:rPr lang="en-US" sz="3600" dirty="0"/>
              <a:t> + </a:t>
            </a:r>
            <a:r>
              <a:rPr lang="el-GR" sz="3600" dirty="0"/>
              <a:t>ε</a:t>
            </a:r>
            <a:endParaRPr lang="en-GB" sz="3600" dirty="0"/>
          </a:p>
        </p:txBody>
      </p:sp>
      <p:sp>
        <p:nvSpPr>
          <p:cNvPr id="5" name="Rectangle 4">
            <a:extLst>
              <a:ext uri="{FF2B5EF4-FFF2-40B4-BE49-F238E27FC236}">
                <a16:creationId xmlns:a16="http://schemas.microsoft.com/office/drawing/2014/main" id="{BEC317B3-8794-134D-5419-CBFCA7994ED4}"/>
              </a:ext>
            </a:extLst>
          </p:cNvPr>
          <p:cNvSpPr/>
          <p:nvPr/>
        </p:nvSpPr>
        <p:spPr>
          <a:xfrm>
            <a:off x="4293704" y="4572000"/>
            <a:ext cx="2849218" cy="91440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4055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64885-6728-7B4E-D97C-AC48638B22B8}"/>
              </a:ext>
            </a:extLst>
          </p:cNvPr>
          <p:cNvSpPr>
            <a:spLocks noGrp="1"/>
          </p:cNvSpPr>
          <p:nvPr>
            <p:ph type="title"/>
          </p:nvPr>
        </p:nvSpPr>
        <p:spPr>
          <a:xfrm>
            <a:off x="838200" y="285612"/>
            <a:ext cx="10515600" cy="1325563"/>
          </a:xfrm>
        </p:spPr>
        <p:txBody>
          <a:bodyPr/>
          <a:lstStyle/>
          <a:p>
            <a:r>
              <a:rPr lang="en-US" dirty="0"/>
              <a:t>Mass Univariate Approach</a:t>
            </a:r>
            <a:endParaRPr lang="en-GB" dirty="0"/>
          </a:p>
        </p:txBody>
      </p:sp>
      <p:sp>
        <p:nvSpPr>
          <p:cNvPr id="3" name="Content Placeholder 2">
            <a:extLst>
              <a:ext uri="{FF2B5EF4-FFF2-40B4-BE49-F238E27FC236}">
                <a16:creationId xmlns:a16="http://schemas.microsoft.com/office/drawing/2014/main" id="{58FA2F22-AA7A-02C9-20A0-8E4C4E9A8F8C}"/>
              </a:ext>
            </a:extLst>
          </p:cNvPr>
          <p:cNvSpPr>
            <a:spLocks noGrp="1"/>
          </p:cNvSpPr>
          <p:nvPr>
            <p:ph idx="1"/>
          </p:nvPr>
        </p:nvSpPr>
        <p:spPr>
          <a:xfrm>
            <a:off x="838200" y="1520825"/>
            <a:ext cx="10515600" cy="4351338"/>
          </a:xfrm>
        </p:spPr>
        <p:txBody>
          <a:bodyPr/>
          <a:lstStyle/>
          <a:p>
            <a:pPr marL="0" indent="0" algn="ctr">
              <a:buNone/>
            </a:pPr>
            <a:r>
              <a:rPr lang="en-US" sz="4400" dirty="0"/>
              <a:t>Y = X</a:t>
            </a:r>
            <a:r>
              <a:rPr lang="el-GR" sz="4400" dirty="0"/>
              <a:t>β</a:t>
            </a:r>
            <a:r>
              <a:rPr lang="en-US" sz="4400" dirty="0"/>
              <a:t> + </a:t>
            </a:r>
            <a:r>
              <a:rPr lang="el-GR" sz="4400" dirty="0"/>
              <a:t>ε</a:t>
            </a:r>
            <a:endParaRPr lang="en-US" sz="4400" dirty="0"/>
          </a:p>
          <a:p>
            <a:pPr marL="0" indent="0" algn="ctr">
              <a:buNone/>
            </a:pPr>
            <a:endParaRPr lang="en-GB" dirty="0"/>
          </a:p>
          <a:p>
            <a:pPr marL="0" indent="0">
              <a:buNone/>
            </a:pPr>
            <a:endParaRPr lang="en-GB" dirty="0"/>
          </a:p>
        </p:txBody>
      </p:sp>
      <p:pic>
        <p:nvPicPr>
          <p:cNvPr id="5" name="Picture 4" descr="A picture containing text, clock, device&#10;&#10;Description automatically generated">
            <a:extLst>
              <a:ext uri="{FF2B5EF4-FFF2-40B4-BE49-F238E27FC236}">
                <a16:creationId xmlns:a16="http://schemas.microsoft.com/office/drawing/2014/main" id="{FEB0BA0F-9639-FEAF-0424-C5552EDEB94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665356" y="2384541"/>
            <a:ext cx="6861288" cy="2088917"/>
          </a:xfrm>
          <a:prstGeom prst="rect">
            <a:avLst/>
          </a:prstGeom>
        </p:spPr>
      </p:pic>
      <p:cxnSp>
        <p:nvCxnSpPr>
          <p:cNvPr id="7" name="Straight Arrow Connector 6">
            <a:extLst>
              <a:ext uri="{FF2B5EF4-FFF2-40B4-BE49-F238E27FC236}">
                <a16:creationId xmlns:a16="http://schemas.microsoft.com/office/drawing/2014/main" id="{8E82D485-521D-9E64-A5AE-018DF9137865}"/>
              </a:ext>
            </a:extLst>
          </p:cNvPr>
          <p:cNvCxnSpPr/>
          <p:nvPr/>
        </p:nvCxnSpPr>
        <p:spPr>
          <a:xfrm flipV="1">
            <a:off x="3246783" y="4346713"/>
            <a:ext cx="0" cy="1046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0384CBD-27D5-88FA-E6EF-30FFCCD172AB}"/>
              </a:ext>
            </a:extLst>
          </p:cNvPr>
          <p:cNvCxnSpPr>
            <a:cxnSpLocks/>
          </p:cNvCxnSpPr>
          <p:nvPr/>
        </p:nvCxnSpPr>
        <p:spPr>
          <a:xfrm flipV="1">
            <a:off x="4518991" y="4346713"/>
            <a:ext cx="0" cy="1525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Left Brace 9">
            <a:extLst>
              <a:ext uri="{FF2B5EF4-FFF2-40B4-BE49-F238E27FC236}">
                <a16:creationId xmlns:a16="http://schemas.microsoft.com/office/drawing/2014/main" id="{BC20C6DE-60DE-4E68-B540-655B3D734365}"/>
              </a:ext>
            </a:extLst>
          </p:cNvPr>
          <p:cNvSpPr/>
          <p:nvPr/>
        </p:nvSpPr>
        <p:spPr>
          <a:xfrm rot="16200000">
            <a:off x="5713046" y="3380664"/>
            <a:ext cx="447855" cy="219985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id="{AAB09800-EDEA-6E55-E1C2-95AF39156E88}"/>
              </a:ext>
            </a:extLst>
          </p:cNvPr>
          <p:cNvCxnSpPr>
            <a:cxnSpLocks/>
          </p:cNvCxnSpPr>
          <p:nvPr/>
        </p:nvCxnSpPr>
        <p:spPr>
          <a:xfrm flipV="1">
            <a:off x="5943600" y="4790661"/>
            <a:ext cx="0" cy="1081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D4971F6-F31E-2B10-00A0-5F1305F6F1EF}"/>
              </a:ext>
            </a:extLst>
          </p:cNvPr>
          <p:cNvCxnSpPr>
            <a:cxnSpLocks/>
          </p:cNvCxnSpPr>
          <p:nvPr/>
        </p:nvCxnSpPr>
        <p:spPr>
          <a:xfrm flipV="1">
            <a:off x="7798904" y="4346713"/>
            <a:ext cx="0" cy="1525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A7AC6E5-7616-BB82-D334-F514A94A6C7C}"/>
              </a:ext>
            </a:extLst>
          </p:cNvPr>
          <p:cNvCxnSpPr>
            <a:cxnSpLocks/>
          </p:cNvCxnSpPr>
          <p:nvPr/>
        </p:nvCxnSpPr>
        <p:spPr>
          <a:xfrm flipV="1">
            <a:off x="9071113" y="4346713"/>
            <a:ext cx="0" cy="1525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B9F19CA-47D3-4BD8-EE40-F6FDCC8FA98F}"/>
              </a:ext>
            </a:extLst>
          </p:cNvPr>
          <p:cNvSpPr txBox="1"/>
          <p:nvPr/>
        </p:nvSpPr>
        <p:spPr>
          <a:xfrm>
            <a:off x="4962939" y="5931799"/>
            <a:ext cx="1961322" cy="369332"/>
          </a:xfrm>
          <a:prstGeom prst="rect">
            <a:avLst/>
          </a:prstGeom>
          <a:noFill/>
        </p:spPr>
        <p:txBody>
          <a:bodyPr wrap="square" rtlCol="0">
            <a:spAutoFit/>
          </a:bodyPr>
          <a:lstStyle/>
          <a:p>
            <a:pPr algn="ctr"/>
            <a:r>
              <a:rPr lang="en-US" b="1" dirty="0"/>
              <a:t>Regressors</a:t>
            </a:r>
            <a:endParaRPr lang="en-GB" b="1" dirty="0"/>
          </a:p>
        </p:txBody>
      </p:sp>
      <p:sp>
        <p:nvSpPr>
          <p:cNvPr id="18" name="TextBox 17">
            <a:extLst>
              <a:ext uri="{FF2B5EF4-FFF2-40B4-BE49-F238E27FC236}">
                <a16:creationId xmlns:a16="http://schemas.microsoft.com/office/drawing/2014/main" id="{3505B2F2-8F93-78C1-CD18-EFEFA797FBAA}"/>
              </a:ext>
            </a:extLst>
          </p:cNvPr>
          <p:cNvSpPr txBox="1"/>
          <p:nvPr/>
        </p:nvSpPr>
        <p:spPr>
          <a:xfrm>
            <a:off x="2439211" y="5386011"/>
            <a:ext cx="1644939" cy="369332"/>
          </a:xfrm>
          <a:prstGeom prst="rect">
            <a:avLst/>
          </a:prstGeom>
          <a:noFill/>
        </p:spPr>
        <p:txBody>
          <a:bodyPr wrap="square" rtlCol="0">
            <a:spAutoFit/>
          </a:bodyPr>
          <a:lstStyle/>
          <a:p>
            <a:pPr algn="ctr"/>
            <a:r>
              <a:rPr lang="en-US" b="1" dirty="0"/>
              <a:t>BOLD</a:t>
            </a:r>
            <a:r>
              <a:rPr lang="en-US" dirty="0"/>
              <a:t> </a:t>
            </a:r>
            <a:r>
              <a:rPr lang="en-US" b="1" dirty="0"/>
              <a:t>signals</a:t>
            </a:r>
            <a:endParaRPr lang="en-GB" b="1" dirty="0"/>
          </a:p>
        </p:txBody>
      </p:sp>
      <p:sp>
        <p:nvSpPr>
          <p:cNvPr id="20" name="TextBox 19">
            <a:extLst>
              <a:ext uri="{FF2B5EF4-FFF2-40B4-BE49-F238E27FC236}">
                <a16:creationId xmlns:a16="http://schemas.microsoft.com/office/drawing/2014/main" id="{13D5050D-9BED-2008-E205-010B6482FDAF}"/>
              </a:ext>
            </a:extLst>
          </p:cNvPr>
          <p:cNvSpPr txBox="1"/>
          <p:nvPr/>
        </p:nvSpPr>
        <p:spPr>
          <a:xfrm>
            <a:off x="3930511" y="5929940"/>
            <a:ext cx="1176959" cy="369332"/>
          </a:xfrm>
          <a:prstGeom prst="rect">
            <a:avLst/>
          </a:prstGeom>
          <a:noFill/>
        </p:spPr>
        <p:txBody>
          <a:bodyPr wrap="square" rtlCol="0">
            <a:spAutoFit/>
          </a:bodyPr>
          <a:lstStyle/>
          <a:p>
            <a:r>
              <a:rPr lang="en-US" b="1" dirty="0"/>
              <a:t>Constants</a:t>
            </a:r>
            <a:endParaRPr lang="en-GB" b="1" dirty="0"/>
          </a:p>
        </p:txBody>
      </p:sp>
      <p:sp>
        <p:nvSpPr>
          <p:cNvPr id="22" name="TextBox 21">
            <a:extLst>
              <a:ext uri="{FF2B5EF4-FFF2-40B4-BE49-F238E27FC236}">
                <a16:creationId xmlns:a16="http://schemas.microsoft.com/office/drawing/2014/main" id="{C2A552EE-447A-9695-52E6-336DFCF798B5}"/>
              </a:ext>
            </a:extLst>
          </p:cNvPr>
          <p:cNvSpPr txBox="1"/>
          <p:nvPr/>
        </p:nvSpPr>
        <p:spPr>
          <a:xfrm>
            <a:off x="7142923" y="5872163"/>
            <a:ext cx="1311961" cy="646331"/>
          </a:xfrm>
          <a:prstGeom prst="rect">
            <a:avLst/>
          </a:prstGeom>
          <a:noFill/>
        </p:spPr>
        <p:txBody>
          <a:bodyPr wrap="square" rtlCol="0">
            <a:spAutoFit/>
          </a:bodyPr>
          <a:lstStyle/>
          <a:p>
            <a:pPr algn="ctr"/>
            <a:r>
              <a:rPr lang="en-US" b="1" dirty="0"/>
              <a:t>Model</a:t>
            </a:r>
            <a:r>
              <a:rPr lang="en-US" dirty="0"/>
              <a:t> </a:t>
            </a:r>
            <a:r>
              <a:rPr lang="en-US" b="1" dirty="0"/>
              <a:t>Parameters</a:t>
            </a:r>
            <a:endParaRPr lang="en-GB" b="1" dirty="0"/>
          </a:p>
        </p:txBody>
      </p:sp>
      <p:sp>
        <p:nvSpPr>
          <p:cNvPr id="23" name="TextBox 22">
            <a:extLst>
              <a:ext uri="{FF2B5EF4-FFF2-40B4-BE49-F238E27FC236}">
                <a16:creationId xmlns:a16="http://schemas.microsoft.com/office/drawing/2014/main" id="{D1E5A70F-3469-27F7-4698-D008C64B05D1}"/>
              </a:ext>
            </a:extLst>
          </p:cNvPr>
          <p:cNvSpPr txBox="1"/>
          <p:nvPr/>
        </p:nvSpPr>
        <p:spPr>
          <a:xfrm>
            <a:off x="8278673" y="5872163"/>
            <a:ext cx="1876424" cy="369332"/>
          </a:xfrm>
          <a:prstGeom prst="rect">
            <a:avLst/>
          </a:prstGeom>
          <a:noFill/>
        </p:spPr>
        <p:txBody>
          <a:bodyPr wrap="square" rtlCol="0">
            <a:spAutoFit/>
          </a:bodyPr>
          <a:lstStyle/>
          <a:p>
            <a:pPr algn="ctr"/>
            <a:r>
              <a:rPr lang="en-US" b="1" dirty="0"/>
              <a:t>Residuals/Errors</a:t>
            </a:r>
            <a:endParaRPr lang="en-GB" b="1" dirty="0"/>
          </a:p>
        </p:txBody>
      </p:sp>
      <p:sp>
        <p:nvSpPr>
          <p:cNvPr id="24" name="Rectangle: Rounded Corners 23">
            <a:extLst>
              <a:ext uri="{FF2B5EF4-FFF2-40B4-BE49-F238E27FC236}">
                <a16:creationId xmlns:a16="http://schemas.microsoft.com/office/drawing/2014/main" id="{B588AF6F-3CFD-EB9D-4440-B751A5BB88B8}"/>
              </a:ext>
            </a:extLst>
          </p:cNvPr>
          <p:cNvSpPr/>
          <p:nvPr/>
        </p:nvSpPr>
        <p:spPr>
          <a:xfrm>
            <a:off x="8527769" y="1484285"/>
            <a:ext cx="3097469" cy="9001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Design Matrix -&gt; Constants + Regressors</a:t>
            </a:r>
            <a:endParaRPr lang="en-GB" b="1" dirty="0"/>
          </a:p>
        </p:txBody>
      </p:sp>
      <p:cxnSp>
        <p:nvCxnSpPr>
          <p:cNvPr id="26" name="Connector: Curved 25">
            <a:extLst>
              <a:ext uri="{FF2B5EF4-FFF2-40B4-BE49-F238E27FC236}">
                <a16:creationId xmlns:a16="http://schemas.microsoft.com/office/drawing/2014/main" id="{73B0D503-4E43-D556-66A6-84D0598A13FC}"/>
              </a:ext>
            </a:extLst>
          </p:cNvPr>
          <p:cNvCxnSpPr>
            <a:stCxn id="24" idx="1"/>
            <a:endCxn id="5" idx="0"/>
          </p:cNvCxnSpPr>
          <p:nvPr/>
        </p:nvCxnSpPr>
        <p:spPr>
          <a:xfrm rot="10800000" flipV="1">
            <a:off x="6096001" y="1934341"/>
            <a:ext cx="2431769" cy="45020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0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A779-7151-AFA7-B371-8698CB68A380}"/>
              </a:ext>
            </a:extLst>
          </p:cNvPr>
          <p:cNvSpPr>
            <a:spLocks noGrp="1"/>
          </p:cNvSpPr>
          <p:nvPr>
            <p:ph type="title"/>
          </p:nvPr>
        </p:nvSpPr>
        <p:spPr/>
        <p:txBody>
          <a:bodyPr/>
          <a:lstStyle/>
          <a:p>
            <a:r>
              <a:rPr lang="en-US" dirty="0"/>
              <a:t>Design Matrix</a:t>
            </a:r>
            <a:endParaRPr lang="en-GB" dirty="0"/>
          </a:p>
        </p:txBody>
      </p:sp>
      <p:pic>
        <p:nvPicPr>
          <p:cNvPr id="4" name="Picture 6">
            <a:extLst>
              <a:ext uri="{FF2B5EF4-FFF2-40B4-BE49-F238E27FC236}">
                <a16:creationId xmlns:a16="http://schemas.microsoft.com/office/drawing/2014/main" id="{EAA017E6-941A-54A4-6DCE-EBE53A4D6D6B}"/>
              </a:ext>
            </a:extLst>
          </p:cNvPr>
          <p:cNvPicPr>
            <a:picLocks noGrp="1" noChangeArrowheads="1"/>
          </p:cNvPicPr>
          <p:nvPr>
            <p:ph idx="1"/>
          </p:nvPr>
        </p:nvPicPr>
        <p:blipFill>
          <a:blip r:embed="rId3" cstate="print"/>
          <a:srcRect/>
          <a:stretch>
            <a:fillRect/>
          </a:stretch>
        </p:blipFill>
        <p:spPr bwMode="auto">
          <a:xfrm>
            <a:off x="1782601" y="1690688"/>
            <a:ext cx="2749640" cy="3677055"/>
          </a:xfrm>
          <a:prstGeom prst="rect">
            <a:avLst/>
          </a:prstGeom>
          <a:noFill/>
          <a:ln w="9525">
            <a:noFill/>
            <a:miter lim="800000"/>
            <a:headEnd/>
            <a:tailEnd/>
          </a:ln>
        </p:spPr>
      </p:pic>
      <p:cxnSp>
        <p:nvCxnSpPr>
          <p:cNvPr id="6" name="Straight Arrow Connector 5">
            <a:extLst>
              <a:ext uri="{FF2B5EF4-FFF2-40B4-BE49-F238E27FC236}">
                <a16:creationId xmlns:a16="http://schemas.microsoft.com/office/drawing/2014/main" id="{BB0B9BA2-B9A5-3B4A-5AF5-5D51FB5416D9}"/>
              </a:ext>
            </a:extLst>
          </p:cNvPr>
          <p:cNvCxnSpPr/>
          <p:nvPr/>
        </p:nvCxnSpPr>
        <p:spPr>
          <a:xfrm>
            <a:off x="1524001" y="1690688"/>
            <a:ext cx="0" cy="3636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397D1A1-CE90-7B77-37B2-DFDFDF9FE879}"/>
              </a:ext>
            </a:extLst>
          </p:cNvPr>
          <p:cNvSpPr txBox="1"/>
          <p:nvPr/>
        </p:nvSpPr>
        <p:spPr>
          <a:xfrm>
            <a:off x="662610" y="2975217"/>
            <a:ext cx="861391" cy="369332"/>
          </a:xfrm>
          <a:prstGeom prst="rect">
            <a:avLst/>
          </a:prstGeom>
          <a:noFill/>
        </p:spPr>
        <p:txBody>
          <a:bodyPr wrap="square" rtlCol="0">
            <a:spAutoFit/>
          </a:bodyPr>
          <a:lstStyle/>
          <a:p>
            <a:pPr algn="ctr"/>
            <a:r>
              <a:rPr lang="en-US" b="1" dirty="0"/>
              <a:t>Time</a:t>
            </a:r>
            <a:endParaRPr lang="en-GB" b="1" dirty="0"/>
          </a:p>
        </p:txBody>
      </p:sp>
      <p:cxnSp>
        <p:nvCxnSpPr>
          <p:cNvPr id="9" name="Straight Arrow Connector 8">
            <a:extLst>
              <a:ext uri="{FF2B5EF4-FFF2-40B4-BE49-F238E27FC236}">
                <a16:creationId xmlns:a16="http://schemas.microsoft.com/office/drawing/2014/main" id="{5A39F337-01E6-1934-F975-72847AD5BA5B}"/>
              </a:ext>
            </a:extLst>
          </p:cNvPr>
          <p:cNvCxnSpPr/>
          <p:nvPr/>
        </p:nvCxnSpPr>
        <p:spPr>
          <a:xfrm>
            <a:off x="1782601" y="5512904"/>
            <a:ext cx="2749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096931-3033-3C71-5C9C-BF64DB8CA9AA}"/>
              </a:ext>
            </a:extLst>
          </p:cNvPr>
          <p:cNvSpPr txBox="1"/>
          <p:nvPr/>
        </p:nvSpPr>
        <p:spPr>
          <a:xfrm>
            <a:off x="2368917" y="5473400"/>
            <a:ext cx="1577008" cy="369332"/>
          </a:xfrm>
          <a:prstGeom prst="rect">
            <a:avLst/>
          </a:prstGeom>
          <a:noFill/>
        </p:spPr>
        <p:txBody>
          <a:bodyPr wrap="square" rtlCol="0">
            <a:spAutoFit/>
          </a:bodyPr>
          <a:lstStyle/>
          <a:p>
            <a:pPr algn="ctr"/>
            <a:r>
              <a:rPr lang="en-US" b="1" dirty="0"/>
              <a:t>Regressors</a:t>
            </a:r>
            <a:endParaRPr lang="en-GB" b="1" dirty="0"/>
          </a:p>
        </p:txBody>
      </p:sp>
      <p:pic>
        <p:nvPicPr>
          <p:cNvPr id="12" name="Picture 11" descr="Graphical user interface, application&#10;&#10;Description automatically generated">
            <a:extLst>
              <a:ext uri="{FF2B5EF4-FFF2-40B4-BE49-F238E27FC236}">
                <a16:creationId xmlns:a16="http://schemas.microsoft.com/office/drawing/2014/main" id="{6AB7FE83-002B-2C2D-C845-070513458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050" y="1690688"/>
            <a:ext cx="6122125" cy="3782712"/>
          </a:xfrm>
          <a:prstGeom prst="rect">
            <a:avLst/>
          </a:prstGeom>
          <a:ln>
            <a:solidFill>
              <a:schemeClr val="tx1"/>
            </a:solidFill>
          </a:ln>
        </p:spPr>
      </p:pic>
    </p:spTree>
    <p:extLst>
      <p:ext uri="{BB962C8B-B14F-4D97-AF65-F5344CB8AC3E}">
        <p14:creationId xmlns:p14="http://schemas.microsoft.com/office/powerpoint/2010/main" val="1026645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FEE3-DB87-5E97-123C-AF2C355255D1}"/>
              </a:ext>
            </a:extLst>
          </p:cNvPr>
          <p:cNvSpPr>
            <a:spLocks noGrp="1"/>
          </p:cNvSpPr>
          <p:nvPr>
            <p:ph type="title"/>
          </p:nvPr>
        </p:nvSpPr>
        <p:spPr/>
        <p:txBody>
          <a:bodyPr/>
          <a:lstStyle/>
          <a:p>
            <a:r>
              <a:rPr lang="en-US" dirty="0"/>
              <a:t>Design Matrix - SPM</a:t>
            </a:r>
            <a:endParaRPr lang="en-GB" dirty="0"/>
          </a:p>
        </p:txBody>
      </p:sp>
      <p:pic>
        <p:nvPicPr>
          <p:cNvPr id="5" name="Content Placeholder 4" descr="Text&#10;&#10;Description automatically generated with low confidence">
            <a:extLst>
              <a:ext uri="{FF2B5EF4-FFF2-40B4-BE49-F238E27FC236}">
                <a16:creationId xmlns:a16="http://schemas.microsoft.com/office/drawing/2014/main" id="{AEB38E3D-15E5-A0BD-DA8B-24E7AD31EB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08202" y="1690688"/>
            <a:ext cx="4664598" cy="4698960"/>
          </a:xfrm>
        </p:spPr>
      </p:pic>
      <p:pic>
        <p:nvPicPr>
          <p:cNvPr id="11" name="Picture 10" descr="A picture containing bar chart&#10;&#10;Description automatically generated">
            <a:extLst>
              <a:ext uri="{FF2B5EF4-FFF2-40B4-BE49-F238E27FC236}">
                <a16:creationId xmlns:a16="http://schemas.microsoft.com/office/drawing/2014/main" id="{BCCF59F0-A842-E26A-E779-E120CA8EE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584" y="2838393"/>
            <a:ext cx="3214517" cy="2845343"/>
          </a:xfrm>
          <a:prstGeom prst="rect">
            <a:avLst/>
          </a:prstGeom>
        </p:spPr>
      </p:pic>
      <p:cxnSp>
        <p:nvCxnSpPr>
          <p:cNvPr id="13" name="Straight Arrow Connector 12">
            <a:extLst>
              <a:ext uri="{FF2B5EF4-FFF2-40B4-BE49-F238E27FC236}">
                <a16:creationId xmlns:a16="http://schemas.microsoft.com/office/drawing/2014/main" id="{674C9545-BC17-8E64-0E41-BA93731D636D}"/>
              </a:ext>
            </a:extLst>
          </p:cNvPr>
          <p:cNvCxnSpPr/>
          <p:nvPr/>
        </p:nvCxnSpPr>
        <p:spPr>
          <a:xfrm>
            <a:off x="2476982" y="2476982"/>
            <a:ext cx="0" cy="361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C4D0511-74B3-5B07-58FD-D8F224300EA8}"/>
              </a:ext>
            </a:extLst>
          </p:cNvPr>
          <p:cNvCxnSpPr/>
          <p:nvPr/>
        </p:nvCxnSpPr>
        <p:spPr>
          <a:xfrm>
            <a:off x="4527631" y="2497570"/>
            <a:ext cx="0" cy="361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52EAB41-22AA-6FF3-4139-672D53F72916}"/>
              </a:ext>
            </a:extLst>
          </p:cNvPr>
          <p:cNvSpPr txBox="1"/>
          <p:nvPr/>
        </p:nvSpPr>
        <p:spPr>
          <a:xfrm>
            <a:off x="1689904" y="2083443"/>
            <a:ext cx="1551006" cy="369332"/>
          </a:xfrm>
          <a:prstGeom prst="rect">
            <a:avLst/>
          </a:prstGeom>
          <a:noFill/>
        </p:spPr>
        <p:txBody>
          <a:bodyPr wrap="square" rtlCol="0">
            <a:spAutoFit/>
          </a:bodyPr>
          <a:lstStyle/>
          <a:p>
            <a:pPr algn="ctr"/>
            <a:r>
              <a:rPr lang="en-US" dirty="0"/>
              <a:t>Regressor</a:t>
            </a:r>
            <a:endParaRPr lang="en-GB" dirty="0"/>
          </a:p>
        </p:txBody>
      </p:sp>
      <p:sp>
        <p:nvSpPr>
          <p:cNvPr id="16" name="TextBox 15">
            <a:extLst>
              <a:ext uri="{FF2B5EF4-FFF2-40B4-BE49-F238E27FC236}">
                <a16:creationId xmlns:a16="http://schemas.microsoft.com/office/drawing/2014/main" id="{FD3A5508-51DE-7F60-0C5D-3BC65FFAA321}"/>
              </a:ext>
            </a:extLst>
          </p:cNvPr>
          <p:cNvSpPr txBox="1"/>
          <p:nvPr/>
        </p:nvSpPr>
        <p:spPr>
          <a:xfrm>
            <a:off x="3991343" y="1806444"/>
            <a:ext cx="1165176" cy="646331"/>
          </a:xfrm>
          <a:prstGeom prst="rect">
            <a:avLst/>
          </a:prstGeom>
          <a:noFill/>
        </p:spPr>
        <p:txBody>
          <a:bodyPr wrap="square" rtlCol="0">
            <a:spAutoFit/>
          </a:bodyPr>
          <a:lstStyle/>
          <a:p>
            <a:pPr algn="ctr"/>
            <a:r>
              <a:rPr lang="en-US" dirty="0"/>
              <a:t>Constant Regressor</a:t>
            </a:r>
            <a:endParaRPr lang="en-GB" dirty="0"/>
          </a:p>
        </p:txBody>
      </p:sp>
      <p:pic>
        <p:nvPicPr>
          <p:cNvPr id="18" name="Picture 17" descr="Diagram&#10;&#10;Description automatically generated">
            <a:extLst>
              <a:ext uri="{FF2B5EF4-FFF2-40B4-BE49-F238E27FC236}">
                <a16:creationId xmlns:a16="http://schemas.microsoft.com/office/drawing/2014/main" id="{2538F3F1-5074-A3F3-7E65-EBC22A01F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648" y="5803373"/>
            <a:ext cx="2280675" cy="586275"/>
          </a:xfrm>
          <a:prstGeom prst="rect">
            <a:avLst/>
          </a:prstGeom>
        </p:spPr>
      </p:pic>
      <p:cxnSp>
        <p:nvCxnSpPr>
          <p:cNvPr id="20" name="Connector: Elbow 19">
            <a:extLst>
              <a:ext uri="{FF2B5EF4-FFF2-40B4-BE49-F238E27FC236}">
                <a16:creationId xmlns:a16="http://schemas.microsoft.com/office/drawing/2014/main" id="{F7EEA636-5321-DF29-32D4-647BF6FBF59E}"/>
              </a:ext>
            </a:extLst>
          </p:cNvPr>
          <p:cNvCxnSpPr>
            <a:stCxn id="18" idx="0"/>
          </p:cNvCxnSpPr>
          <p:nvPr/>
        </p:nvCxnSpPr>
        <p:spPr>
          <a:xfrm rot="5400000" flipH="1" flipV="1">
            <a:off x="1590914" y="5168703"/>
            <a:ext cx="513743" cy="75559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7FF8EE2-FED4-608C-DFEE-0DC702D42C08}"/>
              </a:ext>
            </a:extLst>
          </p:cNvPr>
          <p:cNvCxnSpPr/>
          <p:nvPr/>
        </p:nvCxnSpPr>
        <p:spPr>
          <a:xfrm>
            <a:off x="3991343" y="6096510"/>
            <a:ext cx="116517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24E51C8-FED1-3F00-5566-E503219F9305}"/>
              </a:ext>
            </a:extLst>
          </p:cNvPr>
          <p:cNvCxnSpPr/>
          <p:nvPr/>
        </p:nvCxnSpPr>
        <p:spPr>
          <a:xfrm>
            <a:off x="3991343" y="5683736"/>
            <a:ext cx="0" cy="41277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048EDD5-29EF-0249-BED3-6746DAA42119}"/>
              </a:ext>
            </a:extLst>
          </p:cNvPr>
          <p:cNvCxnSpPr/>
          <p:nvPr/>
        </p:nvCxnSpPr>
        <p:spPr>
          <a:xfrm>
            <a:off x="3991343" y="5890123"/>
            <a:ext cx="1165176" cy="0"/>
          </a:xfrm>
          <a:prstGeom prst="line">
            <a:avLst/>
          </a:prstGeom>
        </p:spPr>
        <p:style>
          <a:lnRef idx="2">
            <a:schemeClr val="accent2"/>
          </a:lnRef>
          <a:fillRef idx="0">
            <a:schemeClr val="accent2"/>
          </a:fillRef>
          <a:effectRef idx="1">
            <a:schemeClr val="accent2"/>
          </a:effectRef>
          <a:fontRef idx="minor">
            <a:schemeClr val="tx1"/>
          </a:fontRef>
        </p:style>
      </p:cxnSp>
      <p:sp>
        <p:nvSpPr>
          <p:cNvPr id="29" name="Rectangle 28">
            <a:extLst>
              <a:ext uri="{FF2B5EF4-FFF2-40B4-BE49-F238E27FC236}">
                <a16:creationId xmlns:a16="http://schemas.microsoft.com/office/drawing/2014/main" id="{9B2489E3-3027-BA72-AF19-6494B4ADC4C5}"/>
              </a:ext>
            </a:extLst>
          </p:cNvPr>
          <p:cNvSpPr/>
          <p:nvPr/>
        </p:nvSpPr>
        <p:spPr>
          <a:xfrm>
            <a:off x="3832842" y="5683736"/>
            <a:ext cx="1689666" cy="5862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GB"/>
          </a:p>
        </p:txBody>
      </p:sp>
      <p:cxnSp>
        <p:nvCxnSpPr>
          <p:cNvPr id="31" name="Connector: Elbow 30">
            <a:extLst>
              <a:ext uri="{FF2B5EF4-FFF2-40B4-BE49-F238E27FC236}">
                <a16:creationId xmlns:a16="http://schemas.microsoft.com/office/drawing/2014/main" id="{3ACD2E20-30BD-BC64-C2C4-6F87932629D8}"/>
              </a:ext>
            </a:extLst>
          </p:cNvPr>
          <p:cNvCxnSpPr>
            <a:stCxn id="29" idx="3"/>
            <a:endCxn id="11" idx="3"/>
          </p:cNvCxnSpPr>
          <p:nvPr/>
        </p:nvCxnSpPr>
        <p:spPr>
          <a:xfrm flipH="1" flipV="1">
            <a:off x="5440101" y="4261065"/>
            <a:ext cx="82407" cy="1715804"/>
          </a:xfrm>
          <a:prstGeom prst="bentConnector3">
            <a:avLst>
              <a:gd name="adj1" fmla="val -277404"/>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8511EF3-CF87-9C22-58E4-E17937A16B4E}"/>
              </a:ext>
            </a:extLst>
          </p:cNvPr>
          <p:cNvSpPr txBox="1"/>
          <p:nvPr/>
        </p:nvSpPr>
        <p:spPr>
          <a:xfrm>
            <a:off x="6632294" y="6343929"/>
            <a:ext cx="4340506" cy="261610"/>
          </a:xfrm>
          <a:prstGeom prst="rect">
            <a:avLst/>
          </a:prstGeom>
          <a:noFill/>
        </p:spPr>
        <p:txBody>
          <a:bodyPr wrap="square" rtlCol="0">
            <a:spAutoFit/>
          </a:bodyPr>
          <a:lstStyle/>
          <a:p>
            <a:r>
              <a:rPr lang="en-US" sz="1100" dirty="0"/>
              <a:t>Source: Bold Insights, Bradley J </a:t>
            </a:r>
            <a:r>
              <a:rPr lang="en-US" sz="1100" dirty="0" err="1"/>
              <a:t>Mattan</a:t>
            </a:r>
            <a:endParaRPr lang="en-GB" sz="1100" dirty="0"/>
          </a:p>
        </p:txBody>
      </p:sp>
    </p:spTree>
    <p:extLst>
      <p:ext uri="{BB962C8B-B14F-4D97-AF65-F5344CB8AC3E}">
        <p14:creationId xmlns:p14="http://schemas.microsoft.com/office/powerpoint/2010/main" val="367864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2BB-AF5C-0CAB-94B8-047624399707}"/>
              </a:ext>
            </a:extLst>
          </p:cNvPr>
          <p:cNvSpPr>
            <a:spLocks noGrp="1"/>
          </p:cNvSpPr>
          <p:nvPr>
            <p:ph type="title"/>
          </p:nvPr>
        </p:nvSpPr>
        <p:spPr/>
        <p:txBody>
          <a:bodyPr/>
          <a:lstStyle/>
          <a:p>
            <a:r>
              <a:rPr lang="en-US" dirty="0"/>
              <a:t>General Linear Model (GLM)</a:t>
            </a:r>
            <a:endParaRPr lang="en-GB" dirty="0"/>
          </a:p>
        </p:txBody>
      </p:sp>
      <p:sp>
        <p:nvSpPr>
          <p:cNvPr id="3" name="Content Placeholder 2">
            <a:extLst>
              <a:ext uri="{FF2B5EF4-FFF2-40B4-BE49-F238E27FC236}">
                <a16:creationId xmlns:a16="http://schemas.microsoft.com/office/drawing/2014/main" id="{84F73EA6-1ADF-4990-EFA7-100FAB7B488E}"/>
              </a:ext>
            </a:extLst>
          </p:cNvPr>
          <p:cNvSpPr>
            <a:spLocks noGrp="1"/>
          </p:cNvSpPr>
          <p:nvPr>
            <p:ph idx="1"/>
          </p:nvPr>
        </p:nvSpPr>
        <p:spPr/>
        <p:txBody>
          <a:bodyPr/>
          <a:lstStyle/>
          <a:p>
            <a:pPr marL="0" indent="0">
              <a:buNone/>
            </a:pPr>
            <a:endParaRPr lang="en-US" dirty="0"/>
          </a:p>
          <a:p>
            <a:pPr marL="0" indent="0">
              <a:buNone/>
            </a:pPr>
            <a:endParaRPr lang="en-GB" dirty="0"/>
          </a:p>
          <a:p>
            <a:r>
              <a:rPr lang="en-GB" dirty="0"/>
              <a:t>Y – fMRI time course in a particular voxel</a:t>
            </a:r>
          </a:p>
          <a:p>
            <a:r>
              <a:rPr lang="en-GB" dirty="0"/>
              <a:t>X – Regressors</a:t>
            </a:r>
          </a:p>
          <a:p>
            <a:r>
              <a:rPr lang="el-GR" dirty="0"/>
              <a:t>β</a:t>
            </a:r>
            <a:r>
              <a:rPr lang="en-GB" dirty="0"/>
              <a:t> – Regression coefficients</a:t>
            </a:r>
            <a:endParaRPr lang="en-GB" sz="2800" dirty="0"/>
          </a:p>
          <a:p>
            <a:r>
              <a:rPr lang="el-GR" dirty="0"/>
              <a:t>ε</a:t>
            </a:r>
            <a:r>
              <a:rPr lang="en-GB" dirty="0"/>
              <a:t> – Noise</a:t>
            </a:r>
          </a:p>
          <a:p>
            <a:pPr marL="0" indent="0">
              <a:buNone/>
            </a:pPr>
            <a:endParaRPr lang="en-GB" dirty="0"/>
          </a:p>
          <a:p>
            <a:endParaRPr lang="en-GB" dirty="0"/>
          </a:p>
        </p:txBody>
      </p:sp>
      <p:sp>
        <p:nvSpPr>
          <p:cNvPr id="4" name="TextBox 3">
            <a:extLst>
              <a:ext uri="{FF2B5EF4-FFF2-40B4-BE49-F238E27FC236}">
                <a16:creationId xmlns:a16="http://schemas.microsoft.com/office/drawing/2014/main" id="{E93FAB33-DA30-5E66-3E5F-325BFA286648}"/>
              </a:ext>
            </a:extLst>
          </p:cNvPr>
          <p:cNvSpPr txBox="1"/>
          <p:nvPr/>
        </p:nvSpPr>
        <p:spPr>
          <a:xfrm>
            <a:off x="2338086" y="1825625"/>
            <a:ext cx="7998105" cy="584775"/>
          </a:xfrm>
          <a:prstGeom prst="rect">
            <a:avLst/>
          </a:prstGeom>
          <a:noFill/>
        </p:spPr>
        <p:txBody>
          <a:bodyPr wrap="square" rtlCol="0">
            <a:spAutoFit/>
          </a:bodyPr>
          <a:lstStyle/>
          <a:p>
            <a:pPr algn="ctr"/>
            <a:r>
              <a:rPr lang="en-US" sz="3200" dirty="0"/>
              <a:t>Y = Constant  + X * </a:t>
            </a:r>
            <a:r>
              <a:rPr lang="el-GR" sz="3200" dirty="0"/>
              <a:t>β</a:t>
            </a:r>
            <a:r>
              <a:rPr lang="en-US" sz="3200" dirty="0"/>
              <a:t> + </a:t>
            </a:r>
            <a:r>
              <a:rPr lang="el-GR" sz="3200" dirty="0"/>
              <a:t>ε</a:t>
            </a:r>
            <a:endParaRPr lang="en-GB" sz="3200" dirty="0"/>
          </a:p>
        </p:txBody>
      </p:sp>
      <p:pic>
        <p:nvPicPr>
          <p:cNvPr id="5" name="Picture 4">
            <a:extLst>
              <a:ext uri="{FF2B5EF4-FFF2-40B4-BE49-F238E27FC236}">
                <a16:creationId xmlns:a16="http://schemas.microsoft.com/office/drawing/2014/main" id="{B62050B2-0597-1E92-8054-3B97086FE01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974741" y="4283013"/>
            <a:ext cx="3882259" cy="2028887"/>
          </a:xfrm>
          <a:prstGeom prst="rect">
            <a:avLst/>
          </a:prstGeom>
        </p:spPr>
      </p:pic>
      <p:sp>
        <p:nvSpPr>
          <p:cNvPr id="6" name="TextBox 5">
            <a:extLst>
              <a:ext uri="{FF2B5EF4-FFF2-40B4-BE49-F238E27FC236}">
                <a16:creationId xmlns:a16="http://schemas.microsoft.com/office/drawing/2014/main" id="{EB2D1E7C-D996-61DB-73CD-620611FCD60B}"/>
              </a:ext>
            </a:extLst>
          </p:cNvPr>
          <p:cNvSpPr txBox="1"/>
          <p:nvPr/>
        </p:nvSpPr>
        <p:spPr>
          <a:xfrm>
            <a:off x="5150732" y="6257836"/>
            <a:ext cx="3530279" cy="553998"/>
          </a:xfrm>
          <a:prstGeom prst="rect">
            <a:avLst/>
          </a:prstGeom>
          <a:noFill/>
        </p:spPr>
        <p:txBody>
          <a:bodyPr wrap="square" rtlCol="0">
            <a:spAutoFit/>
          </a:bodyPr>
          <a:lstStyle/>
          <a:p>
            <a:r>
              <a:rPr lang="it-IT" sz="1000" dirty="0"/>
              <a:t>Source:https://www.researchgate.net/publication/278826818_Feature_extraction_and_supervised_learning_on_fMRI_from_practice_to_theory</a:t>
            </a:r>
            <a:endParaRPr lang="en-GB" sz="1000" dirty="0"/>
          </a:p>
        </p:txBody>
      </p:sp>
    </p:spTree>
    <p:extLst>
      <p:ext uri="{BB962C8B-B14F-4D97-AF65-F5344CB8AC3E}">
        <p14:creationId xmlns:p14="http://schemas.microsoft.com/office/powerpoint/2010/main" val="22537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TotalTime>
  <Words>3939</Words>
  <Application>Microsoft Office PowerPoint</Application>
  <PresentationFormat>Widescreen</PresentationFormat>
  <Paragraphs>289</Paragraphs>
  <Slides>28</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Arial Rounded MT Bold</vt:lpstr>
      <vt:lpstr>Arial Unicode MS</vt:lpstr>
      <vt:lpstr>Calibri</vt:lpstr>
      <vt:lpstr>Calibri Light</vt:lpstr>
      <vt:lpstr>Gill Sans MT</vt:lpstr>
      <vt:lpstr>Inter</vt:lpstr>
      <vt:lpstr>Lato</vt:lpstr>
      <vt:lpstr>SFMono-Regular</vt:lpstr>
      <vt:lpstr>Times New Roman</vt:lpstr>
      <vt:lpstr>Wingdings</vt:lpstr>
      <vt:lpstr>Office Theme</vt:lpstr>
      <vt:lpstr>1st Level Analysis: Design Matrix, Contrasts, General Linear Modelling</vt:lpstr>
      <vt:lpstr>PowerPoint Presentation</vt:lpstr>
      <vt:lpstr>First level Analysis =&gt; Within Subjects Analysis</vt:lpstr>
      <vt:lpstr>Voxel-wise Time series</vt:lpstr>
      <vt:lpstr>Statistical Modelling of Brain Image Data</vt:lpstr>
      <vt:lpstr>Mass Univariate Approach</vt:lpstr>
      <vt:lpstr>Design Matrix</vt:lpstr>
      <vt:lpstr>Design Matrix - SPM</vt:lpstr>
      <vt:lpstr>General Linear Model (GLM)</vt:lpstr>
      <vt:lpstr>Example of GLM</vt:lpstr>
      <vt:lpstr>Issues with Current Data and HRF</vt:lpstr>
      <vt:lpstr>HRF Convolution</vt:lpstr>
      <vt:lpstr>HRF Convolution in SPM</vt:lpstr>
      <vt:lpstr>Problems with Noise in Image Data</vt:lpstr>
      <vt:lpstr>Solution I – Noise Regressors</vt:lpstr>
      <vt:lpstr>Solution II – High-Pass Filter</vt:lpstr>
      <vt:lpstr>Beta Parameter Estimation</vt:lpstr>
      <vt:lpstr>Contrasts</vt:lpstr>
      <vt:lpstr>Contrast Definition</vt:lpstr>
      <vt:lpstr>Running the First-Level Analysis</vt:lpstr>
      <vt:lpstr>PowerPoint Presentation</vt:lpstr>
      <vt:lpstr>PowerPoint Presentation</vt:lpstr>
      <vt:lpstr>PowerPoint Presentation</vt:lpstr>
      <vt:lpstr>PowerPoint Presentation</vt:lpstr>
      <vt:lpstr>PowerPoint Presentation</vt:lpstr>
      <vt:lpstr>Factorial design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Level Analysis: Design Matrix, Contrasts, General Linear Modelling</dc:title>
  <dc:creator>Alan Bince</dc:creator>
  <cp:lastModifiedBy>Alan Bince</cp:lastModifiedBy>
  <cp:revision>24</cp:revision>
  <dcterms:created xsi:type="dcterms:W3CDTF">2023-02-26T22:20:48Z</dcterms:created>
  <dcterms:modified xsi:type="dcterms:W3CDTF">2023-03-01T13:43:54Z</dcterms:modified>
</cp:coreProperties>
</file>