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2" r:id="rId9"/>
    <p:sldId id="260" r:id="rId10"/>
    <p:sldId id="268" r:id="rId11"/>
    <p:sldId id="269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19" autoAdjust="0"/>
  </p:normalViewPr>
  <p:slideViewPr>
    <p:cSldViewPr snapToGrid="0" snapToObjects="1">
      <p:cViewPr varScale="1">
        <p:scale>
          <a:sx n="74" d="100"/>
          <a:sy n="74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93C20-9BC6-FD42-876C-4AC1322F139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9D9E8-98FD-3146-9122-5E68CCE42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86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2F0E-16B4-164D-8892-8C8A3CC506B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51B9-3F70-3F41-83AA-16D8B677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890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contrast will test for crossover interactions as well as non-crossover interactions so remember to do post-hoc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1B9-3F70-3F41-83AA-16D8B67786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</a:t>
            </a:r>
            <a:r>
              <a:rPr lang="en-US" baseline="0" dirty="0" smtClean="0"/>
              <a:t> SOA 4s = </a:t>
            </a:r>
            <a:r>
              <a:rPr lang="en-US" baseline="0" dirty="0" err="1" smtClean="0"/>
              <a:t>doesnt</a:t>
            </a:r>
            <a:r>
              <a:rPr lang="en-US" baseline="0" dirty="0" smtClean="0"/>
              <a:t> go back to baseline, small oscillations around raised baseline, little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</a:t>
            </a:r>
            <a:r>
              <a:rPr lang="en-US" dirty="0" err="1" smtClean="0"/>
              <a:t>soa</a:t>
            </a:r>
            <a:r>
              <a:rPr lang="en-US" dirty="0" smtClean="0"/>
              <a:t> 4s = more variation,</a:t>
            </a:r>
            <a:r>
              <a:rPr lang="en-US" baseline="0" dirty="0" smtClean="0"/>
              <a:t> we know how it varies, so  more efficient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Blocked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vary so 5 stimuli 4s then 20s 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Ie</a:t>
            </a:r>
            <a:r>
              <a:rPr lang="en-US" baseline="0" dirty="0" smtClean="0"/>
              <a:t> </a:t>
            </a:r>
            <a:r>
              <a:rPr lang="en-US" baseline="0" dirty="0" smtClean="0"/>
              <a:t>representing a signal in frequency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Way of </a:t>
            </a:r>
            <a:r>
              <a:rPr lang="en-US" baseline="0" dirty="0" err="1" smtClean="0"/>
              <a:t>summarising</a:t>
            </a:r>
            <a:r>
              <a:rPr lang="en-US" baseline="0" dirty="0" smtClean="0"/>
              <a:t> our data</a:t>
            </a:r>
          </a:p>
          <a:p>
            <a:endParaRPr lang="en-US" baseline="0" dirty="0" smtClean="0"/>
          </a:p>
          <a:p>
            <a:r>
              <a:rPr lang="en-GB" dirty="0" smtClean="0"/>
              <a:t>frequency-domain graph shows how much of the signal lies within each given frequency band over a range of frequencies.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optimal design would be to modulate the neural activity in a sinusoidal fashion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sinusoidally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varying the luminance of a visual stimulus), with a frequency that matches the peak of the amplitude spectrum of the IR filter.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1 peak at a low frequency, so it allows low frequencies through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 HPF</a:t>
            </a:r>
            <a:r>
              <a:rPr lang="en-GB" baseline="0" dirty="0" smtClean="0"/>
              <a:t> filters out v low freq (assume its noise) and BOLD filters out high frequency</a:t>
            </a:r>
          </a:p>
          <a:p>
            <a:r>
              <a:rPr lang="en-GB" baseline="0" dirty="0" smtClean="0"/>
              <a:t>So if have long block, main signal is filtered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effect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SOA is to "spread" the signal energy across a range of frequencies, as shown in Fig 10. Some of the high and low frequency components are lost to the effective IR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bandpass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filter, but much is passed, making it a reasonably efficient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sz="1200" dirty="0" smtClean="0">
                <a:solidFill>
                  <a:srgbClr val="FFFFFF"/>
                </a:solidFill>
                <a:latin typeface="Times New Roman" charset="0"/>
              </a:rPr>
              <a:t>We can </a:t>
            </a:r>
            <a:r>
              <a:rPr lang="en-GB" sz="1200" dirty="0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  <a:t>influence </a:t>
            </a:r>
            <a:r>
              <a:rPr lang="en-GB" sz="1200" i="1" dirty="0" err="1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  <a:t>e</a:t>
            </a:r>
            <a:r>
              <a:rPr lang="en-GB" sz="1200" dirty="0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  <a:t> (a priori) by the spacing and sequencing of    </a:t>
            </a:r>
            <a:br>
              <a:rPr lang="en-GB" sz="1200" dirty="0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</a:br>
            <a:r>
              <a:rPr lang="en-GB" sz="1200" dirty="0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  <a:t>      epochs/events in our design matrix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GB" sz="1200" dirty="0" err="1" smtClean="0">
                <a:solidFill>
                  <a:srgbClr val="FFFF00"/>
                </a:solidFill>
                <a:latin typeface="Times New Roman" charset="0"/>
                <a:sym typeface="Wingdings" charset="2"/>
              </a:rPr>
              <a:t></a:t>
            </a:r>
            <a:r>
              <a:rPr lang="en-GB" sz="1200" dirty="0" smtClean="0">
                <a:solidFill>
                  <a:srgbClr val="FFFF00"/>
                </a:solidFill>
                <a:latin typeface="Times New Roman" charset="0"/>
                <a:sym typeface="Wingdings" charset="2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  <a:t>e</a:t>
            </a:r>
            <a:r>
              <a:rPr lang="en-GB" sz="1200" i="1" dirty="0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  <a:t> </a:t>
            </a:r>
            <a:r>
              <a:rPr lang="en-GB" sz="1200" dirty="0" smtClean="0">
                <a:solidFill>
                  <a:srgbClr val="FFFFFF"/>
                </a:solidFill>
                <a:latin typeface="Times New Roman" charset="0"/>
                <a:sym typeface="Wingdings" charset="2"/>
              </a:rPr>
              <a:t>is specific for a given contrast!</a:t>
            </a:r>
            <a:endParaRPr lang="en-US" sz="1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Because A+B is comparing to baseline…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1B9-3F70-3F41-83AA-16D8B677863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Jitter – randomise SOA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&amp; event related designs achieve this through different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1B9-3F70-3F41-83AA-16D8B67786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1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1B9-3F70-3F41-83AA-16D8B677863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more repetitions, bigger and reliable the signal</a:t>
            </a:r>
          </a:p>
          <a:p>
            <a:endParaRPr lang="en-US" dirty="0" smtClean="0"/>
          </a:p>
          <a:p>
            <a:r>
              <a:rPr lang="en-US" dirty="0" smtClean="0"/>
              <a:t>Good signal to noise ratio, approximately 50% better than event related</a:t>
            </a:r>
          </a:p>
          <a:p>
            <a:endParaRPr lang="en-US" dirty="0" smtClean="0"/>
          </a:p>
          <a:p>
            <a:r>
              <a:rPr lang="en-US" dirty="0" err="1" smtClean="0"/>
              <a:t>Johnstone</a:t>
            </a:r>
            <a:r>
              <a:rPr lang="en-US" dirty="0" smtClean="0"/>
              <a:t> &amp; colleagues found BOLD contrast in the amygdala showed greater test-retest reliability when calculated between responses to viewed fear faces and a passive fixation then fear faces and neutral faces </a:t>
            </a:r>
          </a:p>
          <a:p>
            <a:endParaRPr lang="en-US" dirty="0" smtClean="0"/>
          </a:p>
          <a:p>
            <a:r>
              <a:rPr lang="en-US" dirty="0" smtClean="0"/>
              <a:t>With blocks shorter then 20 </a:t>
            </a:r>
            <a:r>
              <a:rPr lang="en-US" dirty="0" err="1" smtClean="0"/>
              <a:t>secs</a:t>
            </a:r>
            <a:r>
              <a:rPr lang="en-US" dirty="0" smtClean="0"/>
              <a:t> statistical power advantage starts to disappear, with blocks longer than 40 sec the slow fluctuations of the BOLD</a:t>
            </a:r>
            <a:r>
              <a:rPr lang="en-US" baseline="0" dirty="0" smtClean="0"/>
              <a:t> signal start to compromise the </a:t>
            </a:r>
            <a:r>
              <a:rPr lang="en-US" baseline="0" dirty="0" err="1" smtClean="0"/>
              <a:t>relaibility</a:t>
            </a:r>
            <a:r>
              <a:rPr lang="en-US" baseline="0" dirty="0" smtClean="0"/>
              <a:t> of mean activation over a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1B9-3F70-3F41-83AA-16D8B67786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09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1B9-3F70-3F41-83AA-16D8B67786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09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1B9-3F70-3F41-83AA-16D8B67786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39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Arial Rounded MT Bold" charset="0"/>
                <a:ea typeface="Arial" charset="0"/>
                <a:cs typeface="Arial" charset="0"/>
              </a:rPr>
              <a:t>β</a:t>
            </a:r>
            <a:r>
              <a:rPr lang="en-GB" dirty="0" smtClean="0">
                <a:latin typeface="Arial Rounded MT Bold" charset="0"/>
                <a:ea typeface="Arial" charset="0"/>
                <a:cs typeface="Arial" charset="0"/>
              </a:rPr>
              <a:t> = relative contribution that each </a:t>
            </a:r>
            <a:r>
              <a:rPr lang="en-GB" dirty="0" err="1" smtClean="0">
                <a:latin typeface="Arial Rounded MT Bold" charset="0"/>
                <a:ea typeface="Arial" charset="0"/>
                <a:cs typeface="Arial" charset="0"/>
              </a:rPr>
              <a:t>regressor</a:t>
            </a:r>
            <a:r>
              <a:rPr lang="en-GB" dirty="0" smtClean="0">
                <a:latin typeface="Arial Rounded MT Bold" charset="0"/>
                <a:ea typeface="Arial" charset="0"/>
                <a:cs typeface="Arial" charset="0"/>
              </a:rPr>
              <a:t> has, the larger the </a:t>
            </a:r>
            <a:r>
              <a:rPr lang="en-GB" b="1" dirty="0" smtClean="0">
                <a:latin typeface="Arial Rounded MT Bold" charset="0"/>
              </a:rPr>
              <a:t> </a:t>
            </a:r>
            <a:r>
              <a:rPr lang="el-GR" b="1" dirty="0" smtClean="0">
                <a:latin typeface="Arial Rounded MT Bold" charset="0"/>
              </a:rPr>
              <a:t>β</a:t>
            </a:r>
            <a:r>
              <a:rPr lang="en-GB" dirty="0" smtClean="0">
                <a:latin typeface="Arial Rounded MT Bold" charset="0"/>
              </a:rPr>
              <a:t> value = the greater the </a:t>
            </a:r>
            <a:r>
              <a:rPr lang="en-GB" dirty="0" smtClean="0">
                <a:latin typeface="Arial Rounded MT Bold" charset="0"/>
              </a:rPr>
              <a:t>contribution</a:t>
            </a:r>
            <a:endParaRPr lang="en-GB" dirty="0" smtClean="0">
              <a:latin typeface="Arial Rounded MT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concept of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fMRI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to have the person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 the scanner performing a series of cognitive tasks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paradigm, which contains epochs or events of interest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with control epochs or events) whilst BOLD images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representing the brain are collected (Le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Bihan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1995).</a:t>
            </a:r>
          </a:p>
          <a:p>
            <a:endPara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4032-28FD-AD46-B577-1B6ADDD9A4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B21D9E8-E9B7-6D45-AE3F-7FC1D03D448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18C8F1B-2E7E-3E42-8200-603FDA7A6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imaging.mrc-cbu.cam.ac.uk/imaging/DesignEfficienc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1444" y="1757906"/>
            <a:ext cx="6477000" cy="1914144"/>
          </a:xfrm>
        </p:spPr>
        <p:txBody>
          <a:bodyPr/>
          <a:lstStyle/>
          <a:p>
            <a:r>
              <a:rPr lang="en-US" dirty="0" smtClean="0"/>
              <a:t>fMRI Design &amp; Efficiency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4219222"/>
            <a:ext cx="7088716" cy="20114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Patricia Lockwood &amp; </a:t>
            </a:r>
            <a:r>
              <a:rPr lang="en-US" sz="3200" dirty="0" err="1" smtClean="0">
                <a:solidFill>
                  <a:srgbClr val="3366FF"/>
                </a:solidFill>
              </a:rPr>
              <a:t>Rumana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</a:rPr>
              <a:t>Chowdhury</a:t>
            </a:r>
            <a:endParaRPr lang="en-US" sz="3200" dirty="0" smtClean="0">
              <a:solidFill>
                <a:srgbClr val="3366FF"/>
              </a:solidFill>
            </a:endParaRPr>
          </a:p>
          <a:p>
            <a:endParaRPr lang="en-US" sz="3200" dirty="0">
              <a:solidFill>
                <a:srgbClr val="3366FF"/>
              </a:solidFill>
            </a:endParaRPr>
          </a:p>
          <a:p>
            <a:r>
              <a:rPr lang="en-US" sz="3200" dirty="0" smtClean="0">
                <a:solidFill>
                  <a:srgbClr val="3366FF"/>
                </a:solidFill>
              </a:rPr>
              <a:t>MFD </a:t>
            </a:r>
            <a:r>
              <a:rPr lang="en-US" sz="3200" smtClean="0">
                <a:solidFill>
                  <a:srgbClr val="3366FF"/>
                </a:solidFill>
              </a:rPr>
              <a:t>– Wednesday </a:t>
            </a:r>
            <a:r>
              <a:rPr lang="en-US" sz="3200" dirty="0" smtClean="0">
                <a:solidFill>
                  <a:srgbClr val="3366FF"/>
                </a:solidFill>
              </a:rPr>
              <a:t>12</a:t>
            </a:r>
            <a:r>
              <a:rPr lang="en-US" sz="3200" baseline="30000" dirty="0" smtClean="0">
                <a:solidFill>
                  <a:srgbClr val="3366FF"/>
                </a:solidFill>
              </a:rPr>
              <a:t>th</a:t>
            </a:r>
            <a:r>
              <a:rPr lang="en-US" sz="3200" dirty="0" smtClean="0">
                <a:solidFill>
                  <a:srgbClr val="3366FF"/>
                </a:solidFill>
              </a:rPr>
              <a:t> 2011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ucl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05" y="232833"/>
            <a:ext cx="2267655" cy="941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2346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43138"/>
            <a:ext cx="7313613" cy="4056062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7BA2"/>
                </a:solidFill>
              </a:rPr>
              <a:t>Experimental Design</a:t>
            </a:r>
          </a:p>
          <a:p>
            <a:pPr lvl="1">
              <a:defRPr/>
            </a:pPr>
            <a:r>
              <a:rPr lang="en-GB" dirty="0">
                <a:solidFill>
                  <a:srgbClr val="007BA2"/>
                </a:solidFill>
              </a:rPr>
              <a:t>Types of Experimental Design</a:t>
            </a:r>
          </a:p>
          <a:p>
            <a:pPr lvl="1">
              <a:defRPr/>
            </a:pPr>
            <a:r>
              <a:rPr lang="en-GB" dirty="0">
                <a:solidFill>
                  <a:srgbClr val="000000"/>
                </a:solidFill>
              </a:rPr>
              <a:t>Timing parameters – </a:t>
            </a:r>
            <a:r>
              <a:rPr lang="en-GB" dirty="0" smtClean="0">
                <a:solidFill>
                  <a:srgbClr val="000000"/>
                </a:solidFill>
              </a:rPr>
              <a:t>Blocked, Event</a:t>
            </a: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smtClean="0">
                <a:solidFill>
                  <a:srgbClr val="000000"/>
                </a:solidFill>
              </a:rPr>
              <a:t>Related &amp; Mixed </a:t>
            </a:r>
            <a:r>
              <a:rPr lang="en-GB" dirty="0">
                <a:solidFill>
                  <a:srgbClr val="000000"/>
                </a:solidFill>
              </a:rPr>
              <a:t>Design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19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based on the BOLD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0916"/>
            <a:ext cx="7313613" cy="405606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A brief burst of neural activity corresponding to presentation of a short discrete stimulus or event will produce a more gradual BOLD response lasting about 15sec.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ue to noisiness of the BOLD signal multiple repetitions of each condition are required in order to achieve sufficient reliability and statistical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9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Blocked design</a:t>
            </a:r>
            <a:endParaRPr lang="en-US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930098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5" descr="C:\Documents and Settings\jculham.SSC\My Documents\My Pictures\teach\block_space_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814"/>
          <a:stretch>
            <a:fillRect/>
          </a:stretch>
        </p:blipFill>
        <p:spPr bwMode="auto">
          <a:xfrm>
            <a:off x="928511" y="1986845"/>
            <a:ext cx="73152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2624666" y="2318457"/>
            <a:ext cx="98778" cy="239889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4288" y="21660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= trial of one type 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(e.g., face image)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459111" y="2318457"/>
            <a:ext cx="98778" cy="239889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035778"/>
            <a:ext cx="6620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repetitions from a given experimental condition are strung together in a condition block which alternates between one or more condition blocks or control blocks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0333" y="2116625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trial of another type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(e.g., place image)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5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9360"/>
            <a:ext cx="7313613" cy="58707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Advantages and considerations in Block design</a:t>
            </a:r>
          </a:p>
          <a:p>
            <a:pPr>
              <a:buFont typeface="Wingdings" charset="0"/>
              <a:buChar char="J"/>
            </a:pPr>
            <a:r>
              <a:rPr lang="en-US" sz="1800" dirty="0"/>
              <a:t>T</a:t>
            </a:r>
            <a:r>
              <a:rPr lang="en-US" sz="1800" dirty="0" smtClean="0"/>
              <a:t>he BOLD signal from multiple repetitions is additive</a:t>
            </a:r>
          </a:p>
          <a:p>
            <a:pPr>
              <a:buFont typeface="Wingdings" charset="0"/>
              <a:buChar char="J"/>
            </a:pPr>
            <a:r>
              <a:rPr lang="en-US" sz="1800" dirty="0" smtClean="0"/>
              <a:t>Blocked designs remain the most statistically powerful designs for fMRI experiments (</a:t>
            </a:r>
            <a:r>
              <a:rPr lang="en-US" sz="1800" dirty="0" err="1" smtClean="0"/>
              <a:t>Bandetti</a:t>
            </a:r>
            <a:r>
              <a:rPr lang="en-US" sz="1800" dirty="0" smtClean="0"/>
              <a:t> &amp; Cox, 2000)</a:t>
            </a:r>
          </a:p>
          <a:p>
            <a:pPr>
              <a:buFont typeface="Wingdings" charset="0"/>
              <a:buChar char="J"/>
            </a:pPr>
            <a:r>
              <a:rPr lang="en-US" sz="1800" dirty="0" smtClean="0"/>
              <a:t>Can look at resting baseline </a:t>
            </a:r>
            <a:r>
              <a:rPr lang="en-US" sz="1800" dirty="0" err="1" smtClean="0"/>
              <a:t>e.g</a:t>
            </a:r>
            <a:r>
              <a:rPr lang="en-US" sz="1800" dirty="0" smtClean="0"/>
              <a:t> </a:t>
            </a:r>
            <a:r>
              <a:rPr lang="en-US" sz="1800" dirty="0" err="1" smtClean="0"/>
              <a:t>Johnstone</a:t>
            </a:r>
            <a:r>
              <a:rPr lang="en-US" sz="1800" dirty="0" smtClean="0"/>
              <a:t> &amp; colleagues</a:t>
            </a:r>
          </a:p>
          <a:p>
            <a:pPr>
              <a:buFont typeface="Wingdings" charset="0"/>
              <a:buChar char="J"/>
            </a:pPr>
            <a:r>
              <a:rPr lang="en-US" sz="1800" dirty="0" smtClean="0"/>
              <a:t>Each block should be about 16-40sec</a:t>
            </a:r>
          </a:p>
          <a:p>
            <a:pPr>
              <a:buFont typeface="Wingdings" charset="0"/>
              <a:buChar char="J"/>
            </a:pPr>
            <a:endParaRPr lang="en-US" sz="1800" dirty="0"/>
          </a:p>
          <a:p>
            <a:r>
              <a:rPr lang="en-US" dirty="0" smtClean="0">
                <a:solidFill>
                  <a:srgbClr val="3366FF"/>
                </a:solidFill>
              </a:rPr>
              <a:t>Disadvantages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</a:p>
          <a:p>
            <a:pPr>
              <a:buFont typeface="Wingdings" charset="0"/>
              <a:buChar char="L"/>
            </a:pPr>
            <a:r>
              <a:rPr lang="en-US" sz="1800" dirty="0" smtClean="0">
                <a:sym typeface="Wingdings"/>
              </a:rPr>
              <a:t>Although block designs  are more statistically efficient event related       designs often necessary in experimental conditions</a:t>
            </a:r>
          </a:p>
          <a:p>
            <a:pPr>
              <a:buFont typeface="Wingdings" charset="0"/>
              <a:buChar char="L"/>
            </a:pPr>
            <a:r>
              <a:rPr lang="en-US" sz="1800" dirty="0" smtClean="0">
                <a:sym typeface="Wingdings"/>
              </a:rPr>
              <a:t>Habituation  effects</a:t>
            </a:r>
          </a:p>
          <a:p>
            <a:pPr>
              <a:buFont typeface="Wingdings" charset="0"/>
              <a:buChar char="L"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In affective sciences their may be cumulative effects of emotional or social stimuli on participants moods</a:t>
            </a:r>
          </a:p>
          <a:p>
            <a:pPr>
              <a:buFont typeface="Wingdings" charset="0"/>
              <a:buChar char="L"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1592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related design</a:t>
            </a:r>
            <a:endParaRPr lang="en-US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algn="ctr">
              <a:spcBef>
                <a:spcPct val="20000"/>
              </a:spcBef>
              <a:buNone/>
              <a:defRPr/>
            </a:pPr>
            <a:endParaRPr lang="en-US" kern="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945982" y="2531533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4246" y="2682333"/>
            <a:ext cx="59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kern="0" dirty="0">
                <a:cs typeface="Times New Roman" pitchFamily="18" charset="0"/>
              </a:rPr>
              <a:t>time</a:t>
            </a:r>
            <a:endParaRPr lang="en-US" kern="0" dirty="0"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261887" y="1859844"/>
            <a:ext cx="628650" cy="636588"/>
            <a:chOff x="864" y="2815"/>
            <a:chExt cx="396" cy="401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888920" y="1813279"/>
            <a:ext cx="628650" cy="636588"/>
            <a:chOff x="864" y="2815"/>
            <a:chExt cx="396" cy="401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4554353" y="1813279"/>
            <a:ext cx="628650" cy="636588"/>
            <a:chOff x="864" y="2815"/>
            <a:chExt cx="396" cy="401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4278506" y="1820336"/>
            <a:ext cx="628650" cy="636588"/>
            <a:chOff x="864" y="2815"/>
            <a:chExt cx="396" cy="401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122825" y="1813279"/>
            <a:ext cx="628650" cy="636588"/>
            <a:chOff x="864" y="2815"/>
            <a:chExt cx="396" cy="401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2525378" y="1826773"/>
            <a:ext cx="628650" cy="636588"/>
            <a:chOff x="864" y="2815"/>
            <a:chExt cx="396" cy="401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1576212" y="1824655"/>
            <a:ext cx="628650" cy="636588"/>
            <a:chOff x="864" y="2815"/>
            <a:chExt cx="396" cy="401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6846713" y="1811783"/>
            <a:ext cx="628650" cy="636588"/>
            <a:chOff x="864" y="2815"/>
            <a:chExt cx="396" cy="401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5480579" y="1770417"/>
            <a:ext cx="628650" cy="636588"/>
            <a:chOff x="864" y="2815"/>
            <a:chExt cx="396" cy="40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7461607" y="1811783"/>
            <a:ext cx="628650" cy="636588"/>
            <a:chOff x="864" y="2815"/>
            <a:chExt cx="396" cy="401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06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" name="Picture 4" descr="check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15"/>
              <a:ext cx="39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1224493" y="3302000"/>
            <a:ext cx="6642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 an event related design, presentations of trials from different experimental conditions are interspersed in a </a:t>
            </a:r>
            <a:r>
              <a:rPr lang="en-US" dirty="0" err="1" smtClean="0">
                <a:solidFill>
                  <a:srgbClr val="3366FF"/>
                </a:solidFill>
              </a:rPr>
              <a:t>randomised</a:t>
            </a:r>
            <a:r>
              <a:rPr lang="en-US" dirty="0" smtClean="0">
                <a:solidFill>
                  <a:srgbClr val="3366FF"/>
                </a:solidFill>
              </a:rPr>
              <a:t> order, rather then being blocked together by condition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In order to control for possible overlapping BOLD signal responses to stimuli and to reduce the time needed for an experiment you can introduce ‘jittering’ (i.e. use variable length ITI’s)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9360"/>
            <a:ext cx="7313613" cy="58707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Advantages and considerations in Event-related design</a:t>
            </a:r>
          </a:p>
          <a:p>
            <a:pPr>
              <a:buFont typeface="Wingdings" charset="0"/>
              <a:buChar char="J"/>
            </a:pPr>
            <a:r>
              <a:rPr lang="en-US" sz="1800" dirty="0" smtClean="0"/>
              <a:t>Avoids the problems of habituation and expectation</a:t>
            </a:r>
          </a:p>
          <a:p>
            <a:pPr>
              <a:buFont typeface="Wingdings" charset="0"/>
              <a:buChar char="J"/>
            </a:pPr>
            <a:r>
              <a:rPr lang="en-US" sz="1800" dirty="0" smtClean="0"/>
              <a:t>Allows subsequent analysis on a trial by trial basis, using </a:t>
            </a:r>
            <a:r>
              <a:rPr lang="en-US" sz="1800" dirty="0" err="1" smtClean="0"/>
              <a:t>behavioural</a:t>
            </a:r>
            <a:r>
              <a:rPr lang="en-US" sz="1800" dirty="0" smtClean="0"/>
              <a:t> measures such as judgment time, subjective reports or physiological responses to correlate with BOLD</a:t>
            </a:r>
          </a:p>
          <a:p>
            <a:pPr>
              <a:buFont typeface="Wingdings" charset="0"/>
              <a:buChar char="J"/>
            </a:pPr>
            <a:r>
              <a:rPr lang="en-US" sz="1800" dirty="0" smtClean="0"/>
              <a:t>Using jittered ITIs and </a:t>
            </a:r>
            <a:r>
              <a:rPr lang="en-US" sz="1800" dirty="0" err="1" smtClean="0"/>
              <a:t>randomised</a:t>
            </a:r>
            <a:r>
              <a:rPr lang="en-US" sz="1800" dirty="0" smtClean="0"/>
              <a:t> event order can increase statistical power</a:t>
            </a:r>
          </a:p>
          <a:p>
            <a:pPr>
              <a:buFont typeface="Wingdings" charset="0"/>
              <a:buChar char="J"/>
            </a:pPr>
            <a:endParaRPr lang="en-US" sz="1800" dirty="0"/>
          </a:p>
          <a:p>
            <a:r>
              <a:rPr lang="en-US" dirty="0" smtClean="0">
                <a:solidFill>
                  <a:srgbClr val="3366FF"/>
                </a:solidFill>
              </a:rPr>
              <a:t>Disadvantages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</a:p>
          <a:p>
            <a:pPr>
              <a:buFont typeface="Wingdings" charset="0"/>
              <a:buChar char="L"/>
            </a:pPr>
            <a:r>
              <a:rPr lang="en-US" sz="1800" dirty="0"/>
              <a:t>More complex design and analysis (esp. timing and baseline issues)</a:t>
            </a:r>
            <a:r>
              <a:rPr lang="en-US" sz="1800" dirty="0" smtClean="0"/>
              <a:t>.</a:t>
            </a:r>
          </a:p>
          <a:p>
            <a:pPr>
              <a:buFont typeface="Wingdings" charset="0"/>
              <a:buChar char="L"/>
            </a:pPr>
            <a:r>
              <a:rPr lang="en-US" sz="1800" dirty="0"/>
              <a:t> Generally have reduced statistical </a:t>
            </a:r>
            <a:r>
              <a:rPr lang="en-US" sz="1800" dirty="0" smtClean="0"/>
              <a:t>power</a:t>
            </a:r>
          </a:p>
          <a:p>
            <a:pPr>
              <a:buFont typeface="Wingdings" charset="0"/>
              <a:buChar char="L"/>
            </a:pPr>
            <a:r>
              <a:rPr lang="en-US" sz="1800" dirty="0"/>
              <a:t> May be unsuitable when conditions have large switching cost</a:t>
            </a:r>
            <a:endParaRPr lang="en-US" sz="1800" dirty="0" smtClean="0"/>
          </a:p>
          <a:p>
            <a:pPr>
              <a:buFont typeface="Wingdings" charset="0"/>
              <a:buChar char="L"/>
            </a:pPr>
            <a:endParaRPr lang="en-US" sz="1800" dirty="0">
              <a:cs typeface="Times New Roman" pitchFamily="18" charset="0"/>
            </a:endParaRPr>
          </a:p>
          <a:p>
            <a:pPr>
              <a:buFont typeface="Wingdings" charset="0"/>
              <a:buChar char="L"/>
            </a:pPr>
            <a:endParaRPr lang="en-US" sz="1800" dirty="0" smtClean="0"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9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467600" cy="40560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More recently, researchers have </a:t>
            </a:r>
            <a:r>
              <a:rPr lang="en-US" dirty="0" err="1" smtClean="0"/>
              <a:t>recognised</a:t>
            </a:r>
            <a:r>
              <a:rPr lang="en-US" dirty="0" smtClean="0"/>
              <a:t> the need to take into account two distinct types of neural processes during fMRI tasks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1 – sustained activity throughout task (‘sustained activity’)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e.g. taking exams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2 – brain activity evoked by each trial of a task (‘transient activity’)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/>
              <a:buChar char="J"/>
            </a:pPr>
            <a:r>
              <a:rPr lang="en-US" dirty="0" smtClean="0">
                <a:sym typeface="Wingdings"/>
              </a:rPr>
              <a:t>Mixed designs can dissociate these transient and sustained events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(but this is actually quite hard!)</a:t>
            </a:r>
          </a:p>
        </p:txBody>
      </p:sp>
    </p:spTree>
    <p:extLst>
      <p:ext uri="{BB962C8B-B14F-4D97-AF65-F5344CB8AC3E}">
        <p14:creationId xmlns="" xmlns:p14="http://schemas.microsoft.com/office/powerpoint/2010/main" val="19881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design and efficiency 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Rumana</a:t>
            </a:r>
            <a:r>
              <a:rPr lang="en-GB" dirty="0" smtClean="0"/>
              <a:t> </a:t>
            </a:r>
            <a:r>
              <a:rPr lang="en-GB" dirty="0" err="1" smtClean="0"/>
              <a:t>Chowdhury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898"/>
            <a:ext cx="414478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Trials: replication of a condition</a:t>
            </a:r>
          </a:p>
          <a:p>
            <a:endParaRPr lang="en-US" sz="2400" dirty="0" smtClean="0"/>
          </a:p>
          <a:p>
            <a:r>
              <a:rPr lang="en-US" sz="2400" dirty="0" smtClean="0"/>
              <a:t>Trial may consist of ‘events’ (burst of neural activity) or ‘epochs’ (sustained neural activity)</a:t>
            </a:r>
          </a:p>
          <a:p>
            <a:endParaRPr lang="en-US" sz="2400" dirty="0" smtClean="0"/>
          </a:p>
          <a:p>
            <a:r>
              <a:rPr lang="en-US" sz="2400" dirty="0" smtClean="0"/>
              <a:t>ITI: time between onset of successive trials</a:t>
            </a:r>
          </a:p>
          <a:p>
            <a:endParaRPr lang="en-US" sz="2400" dirty="0" smtClean="0"/>
          </a:p>
          <a:p>
            <a:r>
              <a:rPr lang="en-US" sz="2400" dirty="0" smtClean="0"/>
              <a:t>SOA (stimulus onset asynchrony): time between the onset of components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Documents\Powerpoint presentations\memory task 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4934" y="2342748"/>
            <a:ext cx="3828995" cy="274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" y="69057"/>
            <a:ext cx="8835886" cy="868362"/>
          </a:xfrm>
        </p:spPr>
        <p:txBody>
          <a:bodyPr/>
          <a:lstStyle/>
          <a:p>
            <a:r>
              <a:rPr lang="en-US" dirty="0" smtClean="0"/>
              <a:t>Background: General Linear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07950" y="1417639"/>
            <a:ext cx="9251950" cy="4955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-107950" y="1471612"/>
            <a:ext cx="9577388" cy="4325938"/>
            <a:chOff x="-107950" y="2349500"/>
            <a:chExt cx="9577388" cy="4325938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57238" y="4868863"/>
              <a:ext cx="0" cy="144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73025" y="5222875"/>
              <a:ext cx="827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 Rounded MT Bold" charset="0"/>
                </a:rPr>
                <a:t>Time</a:t>
              </a: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649287" y="6302375"/>
              <a:ext cx="1042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err="1">
                  <a:latin typeface="Arial Rounded MT Bold" charset="0"/>
                </a:rPr>
                <a:t>Voxels</a:t>
              </a:r>
              <a:endParaRPr lang="en-GB" dirty="0">
                <a:latin typeface="Arial Rounded MT Bold" charset="0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3059113" y="4868863"/>
              <a:ext cx="0" cy="144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338388" y="5222874"/>
              <a:ext cx="827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 Rounded MT Bold" charset="0"/>
                </a:rPr>
                <a:t>Time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627314" y="6308725"/>
              <a:ext cx="15128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err="1">
                  <a:latin typeface="Arial Rounded MT Bold" charset="0"/>
                </a:rPr>
                <a:t>Regressors</a:t>
              </a:r>
              <a:endParaRPr lang="en-GB" dirty="0">
                <a:latin typeface="Arial Rounded MT Bold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83075" y="5502275"/>
              <a:ext cx="15128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 Rounded MT Bold" charset="0"/>
                </a:rPr>
                <a:t>Regressors</a:t>
              </a:r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5795963" y="5221288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5616575" y="5942012"/>
              <a:ext cx="10429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 Rounded MT Bold" charset="0"/>
                </a:rPr>
                <a:t>Voxels</a:t>
              </a: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7956550" y="4789488"/>
              <a:ext cx="0" cy="144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7235824" y="5143500"/>
              <a:ext cx="827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 Rounded MT Bold" charset="0"/>
                </a:rPr>
                <a:t>Time</a:t>
              </a: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7850189" y="6302375"/>
              <a:ext cx="1042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 Rounded MT Bold" charset="0"/>
                </a:rPr>
                <a:t>Voxels</a:t>
              </a:r>
            </a:p>
          </p:txBody>
        </p:sp>
        <p:grpSp>
          <p:nvGrpSpPr>
            <p:cNvPr id="5" name="Group 37"/>
            <p:cNvGrpSpPr/>
            <p:nvPr/>
          </p:nvGrpSpPr>
          <p:grpSpPr>
            <a:xfrm>
              <a:off x="-107950" y="2349500"/>
              <a:ext cx="9577388" cy="3959225"/>
              <a:chOff x="-107950" y="2349500"/>
              <a:chExt cx="9577388" cy="3959225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2484437" y="2636838"/>
                <a:ext cx="720725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5400" baseline="30000" dirty="0"/>
                  <a:t>=</a:t>
                </a:r>
                <a:endParaRPr lang="el-GR" sz="6600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3276601" y="2401888"/>
                <a:ext cx="936624" cy="109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6600" dirty="0"/>
                  <a:t>X</a:t>
                </a:r>
                <a:endParaRPr lang="el-GR" sz="6600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4283075" y="2565400"/>
                <a:ext cx="865188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5400" baseline="30000" dirty="0" err="1"/>
                  <a:t>x</a:t>
                </a:r>
                <a:endParaRPr lang="el-GR" sz="6600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51" name="Text Box 13"/>
              <p:cNvSpPr txBox="1">
                <a:spLocks noChangeArrowheads="1"/>
              </p:cNvSpPr>
              <p:nvPr/>
            </p:nvSpPr>
            <p:spPr bwMode="auto">
              <a:xfrm>
                <a:off x="5073650" y="2349500"/>
                <a:ext cx="793750" cy="109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6600" dirty="0">
                    <a:ea typeface="Arial" charset="0"/>
                    <a:cs typeface="Arial" charset="0"/>
                  </a:rPr>
                  <a:t>β</a:t>
                </a:r>
              </a:p>
            </p:txBody>
          </p:sp>
          <p:sp>
            <p:nvSpPr>
              <p:cNvPr id="52" name="Text Box 14"/>
              <p:cNvSpPr txBox="1">
                <a:spLocks noChangeArrowheads="1"/>
              </p:cNvSpPr>
              <p:nvPr/>
            </p:nvSpPr>
            <p:spPr bwMode="auto">
              <a:xfrm>
                <a:off x="5722938" y="2420939"/>
                <a:ext cx="1296988" cy="109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6600" dirty="0">
                    <a:ea typeface="Arial" charset="0"/>
                    <a:cs typeface="Arial" charset="0"/>
                  </a:rPr>
                  <a:t>  </a:t>
                </a:r>
                <a:r>
                  <a:rPr lang="en-GB" sz="5400" baseline="30000" dirty="0">
                    <a:ea typeface="Arial" charset="0"/>
                    <a:cs typeface="Arial" charset="0"/>
                  </a:rPr>
                  <a:t>+</a:t>
                </a:r>
                <a:r>
                  <a:rPr lang="en-GB" sz="6600" dirty="0">
                    <a:ea typeface="Arial" charset="0"/>
                    <a:cs typeface="Arial" charset="0"/>
                  </a:rPr>
                  <a:t>  </a:t>
                </a:r>
                <a:endParaRPr lang="el-GR" sz="6600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7019925" y="2401888"/>
                <a:ext cx="865188" cy="109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6600" dirty="0">
                    <a:ea typeface="Arial" charset="0"/>
                    <a:cs typeface="Arial" charset="0"/>
                  </a:rPr>
                  <a:t>E</a:t>
                </a:r>
                <a:endParaRPr lang="el-GR" sz="6600" dirty="0"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6" name="Group 36"/>
              <p:cNvGrpSpPr/>
              <p:nvPr/>
            </p:nvGrpSpPr>
            <p:grpSpPr>
              <a:xfrm>
                <a:off x="-107950" y="2401888"/>
                <a:ext cx="9577388" cy="3906837"/>
                <a:chOff x="-107950" y="2401888"/>
                <a:chExt cx="9577388" cy="3906837"/>
              </a:xfrm>
            </p:grpSpPr>
            <p:sp>
              <p:nvSpPr>
                <p:cNvPr id="5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03350" y="2401888"/>
                  <a:ext cx="7416800" cy="1098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600" dirty="0"/>
                    <a:t>Y</a:t>
                  </a:r>
                  <a:endParaRPr lang="el-GR" sz="6600" dirty="0"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-107950" y="3573463"/>
                  <a:ext cx="2879725" cy="779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FF0000"/>
                      </a:solidFill>
                      <a:latin typeface="Arial Rounded MT Bold" charset="0"/>
                    </a:rPr>
                    <a:t>Matrix of BOLD signals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FF0000"/>
                      </a:solidFill>
                      <a:latin typeface="Arial Rounded MT Bold" charset="0"/>
                    </a:rPr>
                    <a:t>(What you collect)</a:t>
                  </a:r>
                </a:p>
              </p:txBody>
            </p:sp>
            <p:sp>
              <p:nvSpPr>
                <p:cNvPr id="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39975" y="3573463"/>
                  <a:ext cx="2592387" cy="1466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33CC"/>
                      </a:solidFill>
                      <a:latin typeface="Arial Rounded MT Bold" charset="0"/>
                    </a:rPr>
                    <a:t>Design matrix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33CC"/>
                      </a:solidFill>
                      <a:latin typeface="Arial Rounded MT Bold" charset="0"/>
                    </a:rPr>
                    <a:t>(This is what is put into SPM)</a:t>
                  </a:r>
                </a:p>
                <a:p>
                  <a:pPr>
                    <a:spcBef>
                      <a:spcPct val="50000"/>
                    </a:spcBef>
                  </a:pPr>
                  <a:endParaRPr lang="en-GB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5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27538" y="3573463"/>
                  <a:ext cx="2736850" cy="1054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8000"/>
                      </a:solidFill>
                      <a:latin typeface="Arial Rounded MT Bold" charset="0"/>
                    </a:rPr>
                    <a:t>Matrix parameters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8000"/>
                      </a:solidFill>
                      <a:latin typeface="Arial Rounded MT Bold" charset="0"/>
                    </a:rPr>
                    <a:t> (These need to be estimated)</a:t>
                  </a:r>
                </a:p>
              </p:txBody>
            </p:sp>
            <p:sp>
              <p:nvSpPr>
                <p:cNvPr id="5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732588" y="3573463"/>
                  <a:ext cx="2736850" cy="1054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dirty="0">
                      <a:solidFill>
                        <a:srgbClr val="6600FF"/>
                      </a:solidFill>
                      <a:latin typeface="Arial Rounded MT Bold" charset="0"/>
                    </a:rPr>
                    <a:t>Error matrix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GB" dirty="0">
                      <a:solidFill>
                        <a:srgbClr val="6600FF"/>
                      </a:solidFill>
                      <a:latin typeface="Arial Rounded MT Bold" charset="0"/>
                    </a:rPr>
                    <a:t>(residual error for each </a:t>
                  </a:r>
                  <a:r>
                    <a:rPr lang="en-GB" dirty="0" err="1">
                      <a:solidFill>
                        <a:srgbClr val="6600FF"/>
                      </a:solidFill>
                      <a:latin typeface="Arial Rounded MT Bold" charset="0"/>
                    </a:rPr>
                    <a:t>voxel</a:t>
                  </a:r>
                  <a:r>
                    <a:rPr lang="en-GB" dirty="0">
                      <a:solidFill>
                        <a:srgbClr val="6600FF"/>
                      </a:solidFill>
                      <a:latin typeface="Arial Rounded MT Bold" charset="0"/>
                    </a:rPr>
                    <a:t>)</a:t>
                  </a:r>
                </a:p>
              </p:txBody>
            </p:sp>
            <p:sp>
              <p:nvSpPr>
                <p:cNvPr id="60" name="Rectangle 17"/>
                <p:cNvSpPr>
                  <a:spLocks noChangeArrowheads="1"/>
                </p:cNvSpPr>
                <p:nvPr/>
              </p:nvSpPr>
              <p:spPr bwMode="auto">
                <a:xfrm>
                  <a:off x="828675" y="4868863"/>
                  <a:ext cx="576263" cy="1439862"/>
                </a:xfrm>
                <a:prstGeom prst="rect">
                  <a:avLst/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22"/>
                <p:cNvSpPr>
                  <a:spLocks noChangeArrowheads="1"/>
                </p:cNvSpPr>
                <p:nvPr/>
              </p:nvSpPr>
              <p:spPr bwMode="auto">
                <a:xfrm>
                  <a:off x="3130550" y="4868863"/>
                  <a:ext cx="576263" cy="1439862"/>
                </a:xfrm>
                <a:prstGeom prst="rect">
                  <a:avLst/>
                </a:prstGeom>
                <a:solidFill>
                  <a:srgbClr val="0033CC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31"/>
                <p:cNvSpPr>
                  <a:spLocks noChangeArrowheads="1"/>
                </p:cNvSpPr>
                <p:nvPr/>
              </p:nvSpPr>
              <p:spPr bwMode="auto">
                <a:xfrm>
                  <a:off x="8027988" y="4789488"/>
                  <a:ext cx="576262" cy="1439862"/>
                </a:xfrm>
                <a:prstGeom prst="rect">
                  <a:avLst/>
                </a:prstGeom>
                <a:solidFill>
                  <a:srgbClr val="6600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36"/>
                <p:cNvSpPr>
                  <a:spLocks noChangeArrowheads="1"/>
                </p:cNvSpPr>
                <p:nvPr/>
              </p:nvSpPr>
              <p:spPr bwMode="auto">
                <a:xfrm rot="5400000">
                  <a:off x="5831682" y="5257006"/>
                  <a:ext cx="576262" cy="504825"/>
                </a:xfrm>
                <a:prstGeom prst="rect">
                  <a:avLst/>
                </a:prstGeom>
                <a:solidFill>
                  <a:srgbClr val="0080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5" name="Straight Arrow Connector 64"/>
          <p:cNvCxnSpPr/>
          <p:nvPr/>
        </p:nvCxnSpPr>
        <p:spPr>
          <a:xfrm>
            <a:off x="7971911" y="5453121"/>
            <a:ext cx="6922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867400" y="5064125"/>
            <a:ext cx="6922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130550" y="5500865"/>
            <a:ext cx="6922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77931" y="5499277"/>
            <a:ext cx="6922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43138"/>
            <a:ext cx="7313613" cy="4056062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7BA2"/>
                </a:solidFill>
              </a:rPr>
              <a:t>Experimental Design</a:t>
            </a:r>
          </a:p>
          <a:p>
            <a:pPr lvl="1">
              <a:defRPr/>
            </a:pPr>
            <a:r>
              <a:rPr lang="en-GB" dirty="0">
                <a:solidFill>
                  <a:srgbClr val="007BA2"/>
                </a:solidFill>
              </a:rPr>
              <a:t>Types of Experimental Design</a:t>
            </a:r>
          </a:p>
          <a:p>
            <a:pPr lvl="1">
              <a:defRPr/>
            </a:pPr>
            <a:r>
              <a:rPr lang="en-GB" dirty="0">
                <a:solidFill>
                  <a:srgbClr val="007BA2"/>
                </a:solidFill>
              </a:rPr>
              <a:t>Timing parameters – Blocked and Event-Related </a:t>
            </a:r>
            <a:r>
              <a:rPr lang="en-GB" dirty="0" smtClean="0">
                <a:solidFill>
                  <a:srgbClr val="007BA2"/>
                </a:solidFill>
              </a:rPr>
              <a:t>&amp; Mixed design</a:t>
            </a:r>
            <a:endParaRPr lang="en-GB" dirty="0">
              <a:solidFill>
                <a:srgbClr val="007BA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519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95" y="5032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BOLD impulse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18" y="1600200"/>
            <a:ext cx="3884446" cy="2911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700644"/>
            <a:ext cx="822960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A BOLD response to an impulse (brief burst) of activity typically has the following characteristics: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- A peak occurring at 4-6s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- Followed by an undershoot from approximately 10-30s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obtain predicted </a:t>
            </a:r>
            <a:r>
              <a:rPr lang="en-US" dirty="0" err="1" smtClean="0"/>
              <a:t>fMRI</a:t>
            </a:r>
            <a:r>
              <a:rPr lang="en-US" dirty="0" smtClean="0"/>
              <a:t> time series: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Convolve </a:t>
            </a:r>
            <a:r>
              <a:rPr lang="en-US" dirty="0" smtClean="0"/>
              <a:t>stimulus with the </a:t>
            </a:r>
            <a:r>
              <a:rPr lang="en-US" dirty="0" err="1" smtClean="0"/>
              <a:t>haemodynamic</a:t>
            </a:r>
            <a:r>
              <a:rPr lang="en-US" dirty="0" smtClean="0"/>
              <a:t> response</a:t>
            </a:r>
          </a:p>
        </p:txBody>
      </p:sp>
      <p:grpSp>
        <p:nvGrpSpPr>
          <p:cNvPr id="6" name="Group 13"/>
          <p:cNvGrpSpPr/>
          <p:nvPr/>
        </p:nvGrpSpPr>
        <p:grpSpPr>
          <a:xfrm>
            <a:off x="1179227" y="3974403"/>
            <a:ext cx="7629412" cy="946558"/>
            <a:chOff x="822715" y="3751563"/>
            <a:chExt cx="7629412" cy="946558"/>
          </a:xfrm>
        </p:grpSpPr>
        <p:pic>
          <p:nvPicPr>
            <p:cNvPr id="4" name="Picture 1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715" y="3777371"/>
              <a:ext cx="362267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0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5639" y="3751563"/>
              <a:ext cx="3646488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1036"/>
          <p:cNvGrpSpPr>
            <a:grpSpLocks/>
          </p:cNvGrpSpPr>
          <p:nvPr/>
        </p:nvGrpSpPr>
        <p:grpSpPr bwMode="auto">
          <a:xfrm>
            <a:off x="-67017" y="5225283"/>
            <a:ext cx="8882063" cy="938213"/>
            <a:chOff x="42" y="3629"/>
            <a:chExt cx="5595" cy="591"/>
          </a:xfrm>
        </p:grpSpPr>
        <p:pic>
          <p:nvPicPr>
            <p:cNvPr id="7" name="Picture 103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" y="3629"/>
              <a:ext cx="230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03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0" y="3635"/>
              <a:ext cx="2277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1039"/>
            <p:cNvSpPr txBox="1">
              <a:spLocks noChangeArrowheads="1"/>
            </p:cNvSpPr>
            <p:nvPr/>
          </p:nvSpPr>
          <p:spPr bwMode="auto">
            <a:xfrm>
              <a:off x="42" y="3781"/>
              <a:ext cx="7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CONVOLVED</a:t>
              </a:r>
            </a:p>
            <a:p>
              <a:pPr algn="ctr"/>
              <a:r>
                <a:rPr lang="en-US" sz="1200" dirty="0"/>
                <a:t>WITH HRF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8332" y="4278590"/>
            <a:ext cx="295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BOXCAR</a:t>
            </a:r>
            <a:endParaRPr lang="en-US" sz="1400" dirty="0"/>
          </a:p>
        </p:txBody>
      </p:sp>
      <p:sp>
        <p:nvSpPr>
          <p:cNvPr id="19" name="Text Box 1040"/>
          <p:cNvSpPr txBox="1">
            <a:spLocks noChangeArrowheads="1"/>
          </p:cNvSpPr>
          <p:nvPr/>
        </p:nvSpPr>
        <p:spPr bwMode="auto">
          <a:xfrm>
            <a:off x="5481638" y="3502680"/>
            <a:ext cx="3210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PREDICTED ACTIVATION IN OBJECT AREA</a:t>
            </a:r>
          </a:p>
        </p:txBody>
      </p:sp>
      <p:sp>
        <p:nvSpPr>
          <p:cNvPr id="20" name="Text Box 1040"/>
          <p:cNvSpPr txBox="1">
            <a:spLocks noChangeArrowheads="1"/>
          </p:cNvSpPr>
          <p:nvPr/>
        </p:nvSpPr>
        <p:spPr bwMode="auto">
          <a:xfrm>
            <a:off x="1757576" y="3502681"/>
            <a:ext cx="2723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PREDICTED ACTIVATION IN</a:t>
            </a:r>
            <a:r>
              <a:rPr lang="en-US" sz="1200" dirty="0" smtClean="0"/>
              <a:t> VISUAL AREA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712563" y="6519446"/>
            <a:ext cx="2985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[From </a:t>
            </a:r>
            <a:r>
              <a:rPr lang="en-US" sz="1600" dirty="0" err="1" smtClean="0">
                <a:solidFill>
                  <a:srgbClr val="FFFFFF"/>
                </a:solidFill>
              </a:rPr>
              <a:t>fMRI</a:t>
            </a:r>
            <a:r>
              <a:rPr lang="en-US" sz="1600" dirty="0" smtClean="0">
                <a:solidFill>
                  <a:srgbClr val="FFFFFF"/>
                </a:solidFill>
              </a:rPr>
              <a:t> for </a:t>
            </a:r>
            <a:r>
              <a:rPr lang="en-US" sz="1600" dirty="0" err="1" smtClean="0">
                <a:solidFill>
                  <a:srgbClr val="FFFFFF"/>
                </a:solidFill>
              </a:rPr>
              <a:t>newbies</a:t>
            </a:r>
            <a:r>
              <a:rPr lang="en-US" sz="1600" dirty="0" smtClean="0">
                <a:solidFill>
                  <a:srgbClr val="FFFFFF"/>
                </a:solidFill>
              </a:rPr>
              <a:t>]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93" y="862288"/>
            <a:ext cx="8189507" cy="205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68" y="4261195"/>
            <a:ext cx="8294263" cy="209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2546" y="353665"/>
            <a:ext cx="159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Fixed SOA 16s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" y="3891863"/>
            <a:ext cx="67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Fixed SOA 4s: low variance, lose stimulus energy after filtering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1" y="806048"/>
            <a:ext cx="8686800" cy="2196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10" y="297044"/>
            <a:ext cx="852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Random SOA minimum 4s e.g. event-related: larger variability in signa</a:t>
            </a:r>
            <a:r>
              <a:rPr lang="en-US" b="1" u="sng" dirty="0"/>
              <a:t>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11" y="4281422"/>
            <a:ext cx="8912954" cy="2253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811" y="3798634"/>
            <a:ext cx="67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Blocked, SOA 4s: larger variability in signa</a:t>
            </a:r>
            <a:r>
              <a:rPr lang="en-US" b="1" u="sng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376" y="4378308"/>
            <a:ext cx="3340663" cy="2411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948" y="14176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Operation that decomposes a signal into its constituent frequencies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0453" y="6501289"/>
            <a:ext cx="305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[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dirty="0" smtClean="0">
                <a:solidFill>
                  <a:srgbClr val="FFFFFF"/>
                </a:solidFill>
              </a:rPr>
              <a:t>from XKCD]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3" descr="epo_blk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507" y="1983317"/>
            <a:ext cx="2276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162" y="1983318"/>
            <a:ext cx="2276475" cy="19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efficient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686800" cy="4874607"/>
          </a:xfrm>
          <a:prstGeom prst="rect">
            <a:avLst/>
          </a:prstGeom>
        </p:spPr>
      </p:pic>
      <p:grpSp>
        <p:nvGrpSpPr>
          <p:cNvPr id="3" name="Group 20"/>
          <p:cNvGrpSpPr/>
          <p:nvPr/>
        </p:nvGrpSpPr>
        <p:grpSpPr>
          <a:xfrm>
            <a:off x="766119" y="1902940"/>
            <a:ext cx="1556953" cy="1210965"/>
            <a:chOff x="766119" y="1902940"/>
            <a:chExt cx="1556953" cy="1210965"/>
          </a:xfrm>
        </p:grpSpPr>
        <p:cxnSp>
          <p:nvCxnSpPr>
            <p:cNvPr id="7" name="Straight Connector 6"/>
            <p:cNvCxnSpPr/>
            <p:nvPr/>
          </p:nvCxnSpPr>
          <p:spPr>
            <a:xfrm rot="5400000" flipH="1" flipV="1">
              <a:off x="172994" y="2496066"/>
              <a:ext cx="1210963" cy="24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56055" y="2496066"/>
              <a:ext cx="1210963" cy="24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963827" y="2496066"/>
              <a:ext cx="1210963" cy="24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1334528" y="2496065"/>
              <a:ext cx="1210963" cy="24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0833" y="1902942"/>
              <a:ext cx="3768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94023" y="1902940"/>
              <a:ext cx="3768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80069" y="3113904"/>
              <a:ext cx="3768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46190" y="3113905"/>
              <a:ext cx="3768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5" y="1234373"/>
            <a:ext cx="8466667" cy="475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28" y="1417638"/>
            <a:ext cx="8699901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000" dirty="0" err="1" smtClean="0"/>
              <a:t>fMRI</a:t>
            </a:r>
            <a:r>
              <a:rPr lang="en-GB" sz="2000" dirty="0" smtClean="0"/>
              <a:t> noise tends to have two components:</a:t>
            </a:r>
          </a:p>
          <a:p>
            <a:pPr lvl="1">
              <a:lnSpc>
                <a:spcPct val="150000"/>
              </a:lnSpc>
            </a:pPr>
            <a:r>
              <a:rPr lang="en-GB" sz="2000" b="1" dirty="0" smtClean="0"/>
              <a:t>Low frequency ‘1/f’ noise </a:t>
            </a:r>
          </a:p>
          <a:p>
            <a:pPr lvl="1">
              <a:lnSpc>
                <a:spcPct val="150000"/>
              </a:lnSpc>
              <a:buNone/>
            </a:pPr>
            <a:r>
              <a:rPr lang="en-GB" sz="2000" dirty="0" smtClean="0"/>
              <a:t>e.g</a:t>
            </a:r>
            <a:r>
              <a:rPr lang="en-GB" sz="2000" dirty="0" smtClean="0"/>
              <a:t>. physical (scanner drifts); </a:t>
            </a:r>
          </a:p>
          <a:p>
            <a:pPr lvl="1">
              <a:lnSpc>
                <a:spcPct val="150000"/>
              </a:lnSpc>
              <a:buNone/>
            </a:pPr>
            <a:r>
              <a:rPr lang="en-GB" sz="2000" dirty="0" smtClean="0"/>
              <a:t>physiological [cardiac (~1 Hz); </a:t>
            </a:r>
          </a:p>
          <a:p>
            <a:pPr lvl="1">
              <a:lnSpc>
                <a:spcPct val="150000"/>
              </a:lnSpc>
              <a:buNone/>
            </a:pPr>
            <a:r>
              <a:rPr lang="en-GB" sz="2000" dirty="0" smtClean="0"/>
              <a:t>respiratory (~0.25 Hz)]</a:t>
            </a:r>
          </a:p>
          <a:p>
            <a:pPr lvl="1">
              <a:lnSpc>
                <a:spcPct val="150000"/>
              </a:lnSpc>
            </a:pPr>
            <a:r>
              <a:rPr lang="en-GB" sz="2000" b="1" dirty="0" smtClean="0"/>
              <a:t>Background white noise</a:t>
            </a:r>
          </a:p>
          <a:p>
            <a:pPr>
              <a:lnSpc>
                <a:spcPct val="150000"/>
              </a:lnSpc>
              <a:buNone/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SPM uses a </a:t>
            </a:r>
            <a:r>
              <a:rPr lang="en-GB" sz="2000" dirty="0" err="1" smtClean="0"/>
              <a:t>highpass</a:t>
            </a:r>
            <a:r>
              <a:rPr lang="en-GB" sz="2000" dirty="0" smtClean="0"/>
              <a:t> filter to maximise the loss of noise &amp; minimise the loss of signal.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Apply </a:t>
            </a:r>
            <a:r>
              <a:rPr lang="en-GB" sz="2000" dirty="0" err="1" smtClean="0"/>
              <a:t>highpass</a:t>
            </a:r>
            <a:r>
              <a:rPr lang="en-GB" sz="2000" dirty="0" smtClean="0"/>
              <a:t> filter to the </a:t>
            </a:r>
            <a:r>
              <a:rPr lang="en-GB" sz="2000" dirty="0" err="1" smtClean="0"/>
              <a:t>lowpass</a:t>
            </a:r>
            <a:r>
              <a:rPr lang="en-GB" sz="2000" dirty="0" smtClean="0"/>
              <a:t> filter inherent in the IR to create a single ‘band-pass’ filter (or ‘effective HRF’).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03" y="1417638"/>
            <a:ext cx="2903326" cy="217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260"/>
            <a:ext cx="7869696" cy="4416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36833"/>
            <a:ext cx="847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fundamental frequency is lower than </a:t>
            </a:r>
            <a:r>
              <a:rPr lang="en-US" dirty="0" err="1" smtClean="0"/>
              <a:t>highpass</a:t>
            </a:r>
            <a:r>
              <a:rPr lang="en-US" dirty="0" smtClean="0"/>
              <a:t> cutoff so most is lost</a:t>
            </a:r>
          </a:p>
          <a:p>
            <a:r>
              <a:rPr lang="en-US" dirty="0" smtClean="0"/>
              <a:t>i.e. make sure block length is not too long (16s on, 16s off is optimal)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657601" y="4347149"/>
            <a:ext cx="1364111" cy="108968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436833"/>
            <a:ext cx="847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Randomised</a:t>
            </a:r>
            <a:r>
              <a:rPr lang="en-US" dirty="0" smtClean="0"/>
              <a:t> SOA – some low and high frequency lost but majority is passed</a:t>
            </a:r>
          </a:p>
          <a:p>
            <a:r>
              <a:rPr lang="en-US" dirty="0" smtClean="0"/>
              <a:t>i.e. this is a reasonable design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22405"/>
            <a:ext cx="7738552" cy="402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take home message of experimental design…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01409"/>
            <a:ext cx="7313613" cy="405606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007BA2"/>
                </a:solidFill>
              </a:rPr>
              <a:t>Make sure you’ve chosen your analysis method and contrasts </a:t>
            </a:r>
            <a:r>
              <a:rPr lang="en-GB" b="1" dirty="0"/>
              <a:t>before</a:t>
            </a:r>
            <a:r>
              <a:rPr lang="en-GB" dirty="0"/>
              <a:t> </a:t>
            </a:r>
            <a:r>
              <a:rPr lang="en-GB" dirty="0">
                <a:solidFill>
                  <a:srgbClr val="007BA2"/>
                </a:solidFill>
              </a:rPr>
              <a:t>you start your </a:t>
            </a:r>
            <a:r>
              <a:rPr lang="en-GB" dirty="0" smtClean="0">
                <a:solidFill>
                  <a:srgbClr val="007BA2"/>
                </a:solidFill>
              </a:rPr>
              <a:t>experiment!</a:t>
            </a:r>
            <a:endParaRPr lang="en-GB" dirty="0">
              <a:solidFill>
                <a:srgbClr val="007BA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952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399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600" b="1" dirty="0" smtClean="0"/>
              <a:t>General Linear Model:  </a:t>
            </a:r>
          </a:p>
          <a:p>
            <a:pPr>
              <a:buNone/>
            </a:pPr>
            <a:r>
              <a:rPr lang="en-GB" sz="2600" b="1" dirty="0" smtClean="0"/>
              <a:t>                    Y        =          X              .	       </a:t>
            </a:r>
            <a:r>
              <a:rPr lang="en-GB" sz="2600" b="1" dirty="0" err="1" smtClean="0"/>
              <a:t>β</a:t>
            </a:r>
            <a:r>
              <a:rPr lang="en-GB" sz="2600" b="1" dirty="0" smtClean="0"/>
              <a:t> 	    +         </a:t>
            </a:r>
            <a:r>
              <a:rPr lang="el-GR" sz="2600" b="1" dirty="0" smtClean="0"/>
              <a:t>ε</a:t>
            </a:r>
            <a:endParaRPr lang="en-GB" sz="2600" b="1" dirty="0" smtClean="0"/>
          </a:p>
          <a:p>
            <a:pPr>
              <a:buNone/>
            </a:pPr>
            <a:r>
              <a:rPr lang="en-GB" sz="2600" b="1" dirty="0" smtClean="0"/>
              <a:t>  	           Data        Design Matrix       Parameters          error</a:t>
            </a:r>
          </a:p>
          <a:p>
            <a:endParaRPr lang="en-US" sz="2600" dirty="0" smtClean="0"/>
          </a:p>
          <a:p>
            <a:r>
              <a:rPr lang="en-US" sz="2600" dirty="0" smtClean="0"/>
              <a:t>Efficiency is the ability to estimate </a:t>
            </a:r>
            <a:r>
              <a:rPr lang="en-GB" sz="2600" b="1" dirty="0" err="1" smtClean="0"/>
              <a:t>β</a:t>
            </a:r>
            <a:r>
              <a:rPr lang="en-US" sz="2600" dirty="0" smtClean="0"/>
              <a:t>, given your design matrix (X) for a particular contrast (</a:t>
            </a:r>
            <a:r>
              <a:rPr lang="en-US" sz="2600" dirty="0" err="1" smtClean="0"/>
              <a:t>c</a:t>
            </a:r>
            <a:r>
              <a:rPr lang="en-US" sz="2600" dirty="0" smtClean="0"/>
              <a:t>)</a:t>
            </a:r>
          </a:p>
          <a:p>
            <a:endParaRPr lang="en-US" sz="2600" dirty="0" smtClean="0"/>
          </a:p>
          <a:p>
            <a:pPr marL="342900" lvl="1" indent="-342900" algn="ctr">
              <a:buNone/>
            </a:pPr>
            <a:r>
              <a:rPr lang="en-GB" sz="3400" b="1" dirty="0" err="1" smtClean="0">
                <a:solidFill>
                  <a:schemeClr val="accent1"/>
                </a:solidFill>
              </a:rPr>
              <a:t>e</a:t>
            </a:r>
            <a:r>
              <a:rPr lang="en-GB" sz="3400" b="1" dirty="0" smtClean="0">
                <a:solidFill>
                  <a:schemeClr val="accent1"/>
                </a:solidFill>
              </a:rPr>
              <a:t> (</a:t>
            </a:r>
            <a:r>
              <a:rPr lang="en-GB" sz="3400" b="1" dirty="0" err="1" smtClean="0">
                <a:solidFill>
                  <a:schemeClr val="accent1"/>
                </a:solidFill>
              </a:rPr>
              <a:t>c</a:t>
            </a:r>
            <a:r>
              <a:rPr lang="en-GB" sz="3400" b="1" dirty="0" smtClean="0">
                <a:solidFill>
                  <a:schemeClr val="accent1"/>
                </a:solidFill>
              </a:rPr>
              <a:t>, X) = inverse (</a:t>
            </a:r>
            <a:r>
              <a:rPr lang="el-GR" sz="3400" b="1" dirty="0" smtClean="0">
                <a:solidFill>
                  <a:schemeClr val="accent1"/>
                </a:solidFill>
              </a:rPr>
              <a:t>σ</a:t>
            </a:r>
            <a:r>
              <a:rPr lang="en-GB" sz="3400" b="1" baseline="30000" dirty="0" smtClean="0">
                <a:solidFill>
                  <a:schemeClr val="accent1"/>
                </a:solidFill>
              </a:rPr>
              <a:t>2</a:t>
            </a:r>
            <a:r>
              <a:rPr lang="en-GB" sz="3400" b="1" dirty="0" smtClean="0">
                <a:solidFill>
                  <a:schemeClr val="accent1"/>
                </a:solidFill>
              </a:rPr>
              <a:t> </a:t>
            </a:r>
            <a:r>
              <a:rPr lang="en-GB" sz="3400" b="1" dirty="0" err="1" smtClean="0">
                <a:solidFill>
                  <a:schemeClr val="accent1"/>
                </a:solidFill>
              </a:rPr>
              <a:t>c</a:t>
            </a:r>
            <a:r>
              <a:rPr lang="en-GB" sz="3400" b="1" baseline="30000" dirty="0" err="1" smtClean="0">
                <a:solidFill>
                  <a:schemeClr val="accent1"/>
                </a:solidFill>
              </a:rPr>
              <a:t>T</a:t>
            </a:r>
            <a:r>
              <a:rPr lang="en-GB" sz="3400" b="1" dirty="0" smtClean="0">
                <a:solidFill>
                  <a:schemeClr val="accent1"/>
                </a:solidFill>
              </a:rPr>
              <a:t> </a:t>
            </a:r>
            <a:r>
              <a:rPr lang="en-GB" sz="3400" b="1" dirty="0" err="1" smtClean="0">
                <a:solidFill>
                  <a:schemeClr val="accent1"/>
                </a:solidFill>
              </a:rPr>
              <a:t>Inverse(X</a:t>
            </a:r>
            <a:r>
              <a:rPr lang="en-GB" sz="3400" b="1" baseline="30000" dirty="0" err="1" smtClean="0">
                <a:solidFill>
                  <a:schemeClr val="accent1"/>
                </a:solidFill>
              </a:rPr>
              <a:t>T</a:t>
            </a:r>
            <a:r>
              <a:rPr lang="en-GB" sz="3400" b="1" dirty="0" err="1" smtClean="0">
                <a:solidFill>
                  <a:schemeClr val="accent1"/>
                </a:solidFill>
              </a:rPr>
              <a:t>X</a:t>
            </a:r>
            <a:r>
              <a:rPr lang="en-GB" sz="3400" b="1" dirty="0" smtClean="0">
                <a:solidFill>
                  <a:schemeClr val="accent1"/>
                </a:solidFill>
              </a:rPr>
              <a:t>) </a:t>
            </a:r>
            <a:r>
              <a:rPr lang="en-GB" sz="3400" b="1" dirty="0" err="1" smtClean="0">
                <a:solidFill>
                  <a:schemeClr val="accent1"/>
                </a:solidFill>
              </a:rPr>
              <a:t>c</a:t>
            </a:r>
            <a:r>
              <a:rPr lang="en-GB" sz="3400" b="1" dirty="0" smtClean="0">
                <a:solidFill>
                  <a:schemeClr val="accent1"/>
                </a:solidFill>
              </a:rPr>
              <a:t>)</a:t>
            </a:r>
          </a:p>
          <a:p>
            <a:endParaRPr lang="en-GB" sz="2600" baseline="30000" dirty="0" smtClean="0"/>
          </a:p>
          <a:p>
            <a:pPr>
              <a:buNone/>
            </a:pPr>
            <a:endParaRPr lang="en-GB" sz="2600" dirty="0" smtClean="0"/>
          </a:p>
          <a:p>
            <a:pPr marL="342900" lvl="1" indent="-342900"/>
            <a:r>
              <a:rPr lang="en-GB" sz="2600" dirty="0" smtClean="0"/>
              <a:t>All we can alter in this equation is c and X </a:t>
            </a:r>
          </a:p>
          <a:p>
            <a:pPr marL="342900" lvl="1" indent="-342900"/>
            <a:endParaRPr lang="en-GB" sz="14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SPM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670" r="20201" b="50000"/>
          <a:stretch>
            <a:fillRect/>
          </a:stretch>
        </p:blipFill>
        <p:spPr>
          <a:xfrm>
            <a:off x="1301444" y="1541558"/>
            <a:ext cx="6934994" cy="400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55" y="1419576"/>
            <a:ext cx="8415867" cy="2068689"/>
          </a:xfrm>
        </p:spPr>
        <p:txBody>
          <a:bodyPr>
            <a:normAutofit/>
          </a:bodyPr>
          <a:lstStyle/>
          <a:p>
            <a:endParaRPr lang="en-US" sz="2162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00"/>
              </a:solidFill>
              <a:latin typeface="Times New Roman" charset="0"/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5260469" y="1431927"/>
            <a:ext cx="3673087" cy="5087938"/>
            <a:chOff x="5501366" y="3496755"/>
            <a:chExt cx="3420043" cy="3023109"/>
          </a:xfrm>
        </p:grpSpPr>
        <p:grpSp>
          <p:nvGrpSpPr>
            <p:cNvPr id="5" name="Group 7"/>
            <p:cNvGrpSpPr/>
            <p:nvPr/>
          </p:nvGrpSpPr>
          <p:grpSpPr>
            <a:xfrm>
              <a:off x="5501366" y="3496755"/>
              <a:ext cx="3420043" cy="3023109"/>
              <a:chOff x="5508638" y="1512888"/>
              <a:chExt cx="4165606" cy="5087938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508638" y="1512888"/>
                <a:ext cx="4165606" cy="5087938"/>
                <a:chOff x="3470" y="953"/>
                <a:chExt cx="2624" cy="3205"/>
              </a:xfrm>
            </p:grpSpPr>
            <p:sp>
              <p:nvSpPr>
                <p:cNvPr id="13" name="Rectangle 4"/>
                <p:cNvSpPr>
                  <a:spLocks noChangeArrowheads="1"/>
                </p:cNvSpPr>
                <p:nvPr/>
              </p:nvSpPr>
              <p:spPr bwMode="auto">
                <a:xfrm>
                  <a:off x="3490" y="3810"/>
                  <a:ext cx="2604" cy="348"/>
                </a:xfrm>
                <a:prstGeom prst="rect">
                  <a:avLst/>
                </a:prstGeom>
                <a:gradFill rotWithShape="0">
                  <a:gsLst>
                    <a:gs pos="0">
                      <a:srgbClr val="081D58">
                        <a:gamma/>
                        <a:shade val="29804"/>
                        <a:invGamma/>
                      </a:srgbClr>
                    </a:gs>
                    <a:gs pos="50000">
                      <a:srgbClr val="081D58"/>
                    </a:gs>
                    <a:gs pos="100000">
                      <a:srgbClr val="081D58">
                        <a:gamma/>
                        <a:shade val="29804"/>
                        <a:invGamma/>
                      </a:srgbClr>
                    </a:gs>
                  </a:gsLst>
                  <a:lin ang="2700000" scaled="1"/>
                </a:gradFill>
                <a:ln w="57150" cmpd="thickThin">
                  <a:solidFill>
                    <a:srgbClr val="C1CEFF"/>
                  </a:solidFill>
                  <a:miter lim="800000"/>
                  <a:headEnd/>
                  <a:tailEnd/>
                </a:ln>
                <a:effectLst>
                  <a:outerShdw blurRad="63500" dist="71842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46038" tIns="46038" rIns="46038" bIns="46038">
                  <a:prstTxWarp prst="textNoShape">
                    <a:avLst/>
                  </a:prstTxWarp>
                </a:bodyPr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sz="16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4s smoothing; 1/60s </a:t>
                  </a:r>
                  <a:r>
                    <a:rPr lang="en-US" sz="1600" i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highpass</a:t>
                  </a:r>
                  <a:r>
                    <a:rPr lang="en-US" sz="16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filtering</a:t>
                  </a:r>
                </a:p>
              </p:txBody>
            </p:sp>
            <p:pic>
              <p:nvPicPr>
                <p:cNvPr id="14" name="Picture 5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70" y="953"/>
                  <a:ext cx="2624" cy="28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Rectangle 10"/>
                <p:cNvSpPr>
                  <a:spLocks noChangeArrowheads="1"/>
                </p:cNvSpPr>
                <p:nvPr/>
              </p:nvSpPr>
              <p:spPr bwMode="auto">
                <a:xfrm>
                  <a:off x="5023" y="1012"/>
                  <a:ext cx="863" cy="5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11"/>
              <p:cNvGrpSpPr>
                <a:grpSpLocks/>
              </p:cNvGrpSpPr>
              <p:nvPr/>
            </p:nvGrpSpPr>
            <p:grpSpPr bwMode="auto">
              <a:xfrm>
                <a:off x="5962651" y="2420938"/>
                <a:ext cx="2833688" cy="671512"/>
                <a:chOff x="3756" y="1525"/>
                <a:chExt cx="1785" cy="423"/>
              </a:xfrm>
            </p:grpSpPr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068" y="1525"/>
                  <a:ext cx="1473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800" dirty="0"/>
                    <a:t>Differential Effect (A-B)</a:t>
                  </a:r>
                  <a:endParaRPr lang="en-GB" dirty="0"/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756" y="1759"/>
                  <a:ext cx="321" cy="18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566429" y="4628444"/>
              <a:ext cx="219079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/>
                <a:t>Common Effect (A+B)</a:t>
              </a:r>
              <a:endParaRPr lang="en-GB" dirty="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6781115" y="4997776"/>
              <a:ext cx="319596" cy="4469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8293" y="2137158"/>
            <a:ext cx="435751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With </a:t>
            </a:r>
            <a:r>
              <a:rPr lang="en-US" sz="2400" dirty="0" err="1" smtClean="0"/>
              <a:t>randomised</a:t>
            </a:r>
            <a:r>
              <a:rPr lang="en-US" sz="2400" dirty="0" smtClean="0"/>
              <a:t> designs, optimal SOA for differential effect (A-B) is minimal SOA (&gt;2 seconds, and assuming no saturation), whereas optimal SOA for main effect (A+B) is 16-20s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8"/>
            <a:ext cx="8229600" cy="1143000"/>
          </a:xfrm>
        </p:spPr>
        <p:txBody>
          <a:bodyPr/>
          <a:lstStyle/>
          <a:p>
            <a:r>
              <a:rPr lang="en-US" dirty="0" smtClean="0"/>
              <a:t>Timing: sampling &amp;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7778"/>
            <a:ext cx="8415867" cy="3107454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60000"/>
              </a:spcBef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60000"/>
              </a:spcBef>
              <a:buFontTx/>
              <a:buNone/>
            </a:pPr>
            <a:endParaRPr lang="en-US" i="1" dirty="0" smtClean="0">
              <a:solidFill>
                <a:schemeClr val="bg1"/>
              </a:solidFill>
              <a:latin typeface="Times New Roman" charset="0"/>
            </a:endParaRPr>
          </a:p>
          <a:p>
            <a:pPr>
              <a:spcBef>
                <a:spcPct val="60000"/>
              </a:spcBef>
              <a:buFontTx/>
              <a:buNone/>
            </a:pPr>
            <a:endParaRPr lang="en-US" i="1" dirty="0" smtClean="0">
              <a:solidFill>
                <a:schemeClr val="bg1"/>
              </a:solidFill>
              <a:latin typeface="Times New Roman" charset="0"/>
            </a:endParaRPr>
          </a:p>
          <a:p>
            <a:pPr>
              <a:spcBef>
                <a:spcPct val="60000"/>
              </a:spcBef>
              <a:buFontTx/>
              <a:buNone/>
            </a:pPr>
            <a:endParaRPr lang="en-US" dirty="0" smtClean="0">
              <a:solidFill>
                <a:schemeClr val="bg1"/>
              </a:solidFill>
              <a:latin typeface="Times New Roman" charset="0"/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193" y="1417638"/>
            <a:ext cx="435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2632" y="1207778"/>
            <a:ext cx="3971608" cy="49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" y="2253803"/>
            <a:ext cx="3888606" cy="265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60000"/>
              </a:spcBef>
              <a:buFont typeface="Arial" pitchFamily="34" charset="0"/>
              <a:buChar char="•"/>
            </a:pPr>
            <a:r>
              <a:rPr lang="en-US" sz="2400" dirty="0" smtClean="0"/>
              <a:t>Jitter can also be used to introduce null events</a:t>
            </a:r>
          </a:p>
          <a:p>
            <a:pPr>
              <a:spcBef>
                <a:spcPct val="60000"/>
              </a:spcBef>
              <a:buFont typeface="Arial" pitchFamily="34" charset="0"/>
              <a:buChar char="•"/>
            </a:pPr>
            <a:r>
              <a:rPr lang="en-US" sz="2400" dirty="0" smtClean="0"/>
              <a:t>Efficient for differential and main effects at short SOA</a:t>
            </a:r>
          </a:p>
          <a:p>
            <a:pPr>
              <a:spcBef>
                <a:spcPct val="60000"/>
              </a:spcBef>
              <a:buFont typeface="Arial" pitchFamily="34" charset="0"/>
              <a:buChar char="•"/>
            </a:pPr>
            <a:endParaRPr lang="en-US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38" y="434715"/>
            <a:ext cx="8896662" cy="5756223"/>
          </a:xfrm>
        </p:spPr>
        <p:txBody>
          <a:bodyPr>
            <a:normAutofit fontScale="92500" lnSpcReduction="20000"/>
          </a:bodyPr>
          <a:lstStyle/>
          <a:p>
            <a:pPr marL="514350" indent="-514350" defTabSz="9144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US" sz="2400" b="1" dirty="0" smtClean="0"/>
              <a:t>Conclusions</a:t>
            </a:r>
          </a:p>
          <a:p>
            <a:pPr marL="514350" lvl="0" indent="-514350" defTabSz="9144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GB" sz="2400" kern="0" dirty="0" smtClean="0"/>
          </a:p>
          <a:p>
            <a:pPr marL="514350" lvl="0" indent="-514350" defTabSz="9144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GB" sz="2400" kern="0" dirty="0" smtClean="0"/>
              <a:t>From </a:t>
            </a:r>
            <a:r>
              <a:rPr lang="en-GB" sz="2400" kern="0" dirty="0" err="1" smtClean="0"/>
              <a:t>Rik</a:t>
            </a:r>
            <a:r>
              <a:rPr lang="en-GB" sz="2400" kern="0" dirty="0" smtClean="0"/>
              <a:t> Henson:</a:t>
            </a:r>
          </a:p>
          <a:p>
            <a:pPr marL="514350" lvl="0" indent="-514350" defTabSz="914400" fontAlgn="base">
              <a:lnSpc>
                <a:spcPct val="90000"/>
              </a:lnSpc>
              <a:spcAft>
                <a:spcPct val="0"/>
              </a:spcAft>
              <a:buFontTx/>
              <a:buAutoNum type="arabicPeriod"/>
              <a:defRPr/>
            </a:pPr>
            <a:r>
              <a:rPr lang="en-GB" sz="2400" kern="0" dirty="0" smtClean="0"/>
              <a:t>Do not contrast conditions that are far apart in time (because of low-frequency noise in the data).</a:t>
            </a:r>
          </a:p>
          <a:p>
            <a:pPr marL="514350" lvl="0" indent="-514350" defTabSz="914400" fontAlgn="base">
              <a:lnSpc>
                <a:spcPct val="90000"/>
              </a:lnSpc>
              <a:spcAft>
                <a:spcPct val="0"/>
              </a:spcAft>
              <a:buFontTx/>
              <a:buAutoNum type="arabicPeriod"/>
              <a:defRPr/>
            </a:pPr>
            <a:endParaRPr lang="en-GB" sz="2400" kern="0" dirty="0" smtClean="0"/>
          </a:p>
          <a:p>
            <a:pPr marL="514350" lvl="0" indent="-514350" defTabSz="914400" fontAlgn="base">
              <a:lnSpc>
                <a:spcPct val="90000"/>
              </a:lnSpc>
              <a:spcAft>
                <a:spcPct val="0"/>
              </a:spcAft>
              <a:buFontTx/>
              <a:buAutoNum type="arabicPeriod"/>
              <a:defRPr/>
            </a:pPr>
            <a:r>
              <a:rPr lang="en-GB" sz="2400" kern="0" dirty="0" smtClean="0"/>
              <a:t>Randomize the order, or randomize the SOA, of conditions that are close in time.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Also:</a:t>
            </a:r>
            <a:endParaRPr lang="en-US" sz="2400" dirty="0" smtClean="0"/>
          </a:p>
          <a:p>
            <a:r>
              <a:rPr lang="en-US" sz="2400" dirty="0" smtClean="0"/>
              <a:t>Blocked designs generally most efficient (with short SOAs, given optimal block length is not exceeded)</a:t>
            </a:r>
          </a:p>
          <a:p>
            <a:r>
              <a:rPr lang="en-US" sz="2400" dirty="0" smtClean="0"/>
              <a:t>Think about both your study design and contrasts before you start!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>
                <a:hlinkClick r:id="rId2"/>
              </a:rPr>
              <a:t>http://imaging.mrc-cbu.cam.ac.uk/imaging/DesignEfficiency</a:t>
            </a:r>
            <a:endParaRPr lang="en-GB" sz="2400" dirty="0" smtClean="0"/>
          </a:p>
          <a:p>
            <a:r>
              <a:rPr lang="en-GB" sz="2400" dirty="0" smtClean="0"/>
              <a:t>Harmon-Jones, E. y Beer, J. S. (Eds.) (2009). Methods in social neuroscience. Nueva York: The Guilford Press. </a:t>
            </a:r>
          </a:p>
          <a:p>
            <a:r>
              <a:rPr lang="en-GB" sz="2400" dirty="0" err="1" smtClean="0"/>
              <a:t>Johnstone</a:t>
            </a:r>
            <a:r>
              <a:rPr lang="en-GB" sz="2400" dirty="0" smtClean="0"/>
              <a:t> T et al., 2005.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25(4):1112-1123</a:t>
            </a:r>
          </a:p>
          <a:p>
            <a:r>
              <a:rPr lang="en-US" sz="2400" dirty="0" smtClean="0"/>
              <a:t>Previous </a:t>
            </a:r>
            <a:r>
              <a:rPr lang="en-US" sz="2400" dirty="0" err="1" smtClean="0"/>
              <a:t>MfD</a:t>
            </a:r>
            <a:r>
              <a:rPr lang="en-US" sz="2400" dirty="0" smtClean="0"/>
              <a:t> slides</a:t>
            </a:r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Thanks to our expert Steve </a:t>
            </a:r>
            <a:r>
              <a:rPr lang="en-US" sz="2400" dirty="0" err="1" smtClean="0"/>
              <a:t>Flemming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Why is it so important to correctly design your experiment?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472"/>
            <a:ext cx="7313613" cy="405606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GB" dirty="0">
                <a:solidFill>
                  <a:srgbClr val="007BA2"/>
                </a:solidFill>
              </a:rPr>
              <a:t>Main design goal: </a:t>
            </a:r>
            <a:r>
              <a:rPr lang="en-GB" dirty="0"/>
              <a:t>To test specific hypotheses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n-GB" dirty="0">
              <a:solidFill>
                <a:srgbClr val="007BA2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dirty="0">
                <a:solidFill>
                  <a:srgbClr val="007BA2"/>
                </a:solidFill>
                <a:cs typeface="Times New Roman" charset="0"/>
              </a:rPr>
              <a:t>We want to manipulate the </a:t>
            </a:r>
            <a:r>
              <a:rPr lang="en-US" dirty="0" smtClean="0">
                <a:solidFill>
                  <a:srgbClr val="007BA2"/>
                </a:solidFill>
                <a:cs typeface="Times New Roman" charset="0"/>
              </a:rPr>
              <a:t>participants 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experience</a:t>
            </a:r>
            <a:r>
              <a:rPr lang="en-US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7BA2"/>
                </a:solidFill>
                <a:cs typeface="Times New Roman" charset="0"/>
              </a:rPr>
              <a:t>and</a:t>
            </a:r>
            <a:r>
              <a:rPr lang="en-US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charset="0"/>
              </a:rPr>
              <a:t>behaviour</a:t>
            </a:r>
            <a:r>
              <a:rPr lang="en-US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7BA2"/>
                </a:solidFill>
                <a:cs typeface="Times New Roman" charset="0"/>
              </a:rPr>
              <a:t>in some way that is likely to produce a functionally</a:t>
            </a:r>
            <a:r>
              <a:rPr lang="en-US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specific neurovascular response</a:t>
            </a:r>
            <a:r>
              <a:rPr lang="en-US" dirty="0">
                <a:solidFill>
                  <a:schemeClr val="folHlink"/>
                </a:solidFill>
                <a:cs typeface="Times New Roman" charset="0"/>
              </a:rPr>
              <a:t>. </a:t>
            </a:r>
          </a:p>
          <a:p>
            <a:pPr algn="just">
              <a:lnSpc>
                <a:spcPct val="90000"/>
              </a:lnSpc>
              <a:defRPr/>
            </a:pPr>
            <a:endParaRPr lang="en-US" dirty="0">
              <a:solidFill>
                <a:schemeClr val="folHlink"/>
              </a:solidFill>
              <a:cs typeface="Times New Roman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dirty="0">
                <a:solidFill>
                  <a:srgbClr val="007BA2"/>
                </a:solidFill>
                <a:cs typeface="Times New Roman" charset="0"/>
              </a:rPr>
              <a:t>What can we manipulate?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>
                <a:solidFill>
                  <a:srgbClr val="007BA2"/>
                </a:solidFill>
                <a:cs typeface="Times New Roman" charset="0"/>
              </a:rPr>
              <a:t>Stimulus</a:t>
            </a:r>
            <a:r>
              <a:rPr lang="en-US" sz="2000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type</a:t>
            </a:r>
            <a:r>
              <a:rPr lang="en-US" sz="2000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7BA2"/>
                </a:solidFill>
                <a:cs typeface="Times New Roman" charset="0"/>
              </a:rPr>
              <a:t>and</a:t>
            </a:r>
            <a:r>
              <a:rPr lang="en-US" sz="2000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properties</a:t>
            </a:r>
            <a:endParaRPr lang="en-US" sz="2000" dirty="0">
              <a:solidFill>
                <a:schemeClr val="folHlink"/>
              </a:solidFill>
              <a:cs typeface="Times New Roman" charset="0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>
                <a:solidFill>
                  <a:srgbClr val="007BA2"/>
                </a:solidFill>
                <a:cs typeface="Times New Roman" charset="0"/>
              </a:rPr>
              <a:t>Stimulus</a:t>
            </a:r>
            <a:r>
              <a:rPr lang="en-US" sz="2000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timing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>
                <a:solidFill>
                  <a:srgbClr val="007BA2"/>
                </a:solidFill>
                <a:cs typeface="Times New Roman" charset="0"/>
              </a:rPr>
              <a:t>Participant</a:t>
            </a:r>
            <a:r>
              <a:rPr lang="en-US" sz="2000" dirty="0">
                <a:solidFill>
                  <a:schemeClr val="folHlink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7117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467600" cy="4473751"/>
          </a:xfrm>
        </p:spPr>
        <p:txBody>
          <a:bodyPr>
            <a:normAutofit/>
          </a:bodyPr>
          <a:lstStyle/>
          <a:p>
            <a:pPr marL="533400" indent="-533400" algn="just">
              <a:buFontTx/>
              <a:buAutoNum type="arabicPeriod"/>
              <a:defRPr/>
            </a:pPr>
            <a:r>
              <a:rPr lang="en-GB" b="1" dirty="0">
                <a:solidFill>
                  <a:schemeClr val="accent2"/>
                </a:solidFill>
              </a:rPr>
              <a:t>Categorical</a:t>
            </a:r>
            <a:r>
              <a:rPr lang="en-GB" dirty="0">
                <a:solidFill>
                  <a:schemeClr val="folHlink"/>
                </a:solidFill>
              </a:rPr>
              <a:t> </a:t>
            </a:r>
            <a:r>
              <a:rPr lang="en-GB" dirty="0">
                <a:solidFill>
                  <a:srgbClr val="007BA2"/>
                </a:solidFill>
              </a:rPr>
              <a:t>-</a:t>
            </a:r>
            <a:r>
              <a:rPr lang="en-GB" dirty="0" smtClean="0">
                <a:solidFill>
                  <a:srgbClr val="007BA2"/>
                </a:solidFill>
              </a:rPr>
              <a:t> </a:t>
            </a:r>
            <a:r>
              <a:rPr lang="en-GB" dirty="0">
                <a:solidFill>
                  <a:srgbClr val="007BA2"/>
                </a:solidFill>
              </a:rPr>
              <a:t>comparing the activity </a:t>
            </a:r>
            <a:r>
              <a:rPr lang="en-GB" dirty="0" smtClean="0">
                <a:solidFill>
                  <a:srgbClr val="007BA2"/>
                </a:solidFill>
              </a:rPr>
              <a:t>between stimulus types</a:t>
            </a:r>
            <a:endParaRPr lang="en-GB" dirty="0">
              <a:solidFill>
                <a:schemeClr val="folHlink"/>
              </a:solidFill>
            </a:endParaRPr>
          </a:p>
          <a:p>
            <a:pPr marL="533400" indent="-533400" algn="just">
              <a:buFontTx/>
              <a:buAutoNum type="arabicPeriod"/>
              <a:defRPr/>
            </a:pPr>
            <a:r>
              <a:rPr lang="en-GB" b="1" dirty="0">
                <a:solidFill>
                  <a:schemeClr val="accent2"/>
                </a:solidFill>
              </a:rPr>
              <a:t>Factorial</a:t>
            </a:r>
            <a:r>
              <a:rPr lang="en-GB" dirty="0">
                <a:solidFill>
                  <a:schemeClr val="folHlink"/>
                </a:solidFill>
              </a:rPr>
              <a:t> </a:t>
            </a:r>
            <a:r>
              <a:rPr lang="en-GB" dirty="0">
                <a:solidFill>
                  <a:srgbClr val="007BA2"/>
                </a:solidFill>
              </a:rPr>
              <a:t>- combining two or more factors within a task and looking at the effect of one factor on the response to other factor</a:t>
            </a:r>
            <a:r>
              <a:rPr lang="de-DE" dirty="0">
                <a:solidFill>
                  <a:srgbClr val="007BA2"/>
                </a:solidFill>
              </a:rPr>
              <a:t> </a:t>
            </a:r>
            <a:endParaRPr lang="de-DE" dirty="0" smtClean="0">
              <a:solidFill>
                <a:srgbClr val="007BA2"/>
              </a:solidFill>
            </a:endParaRPr>
          </a:p>
          <a:p>
            <a:pPr marL="533400" indent="-533400" algn="just">
              <a:buFontTx/>
              <a:buAutoNum type="arabicPeriod"/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Parametric </a:t>
            </a:r>
            <a:r>
              <a:rPr lang="en-GB" dirty="0" smtClean="0">
                <a:solidFill>
                  <a:srgbClr val="007BA2"/>
                </a:solidFill>
              </a:rPr>
              <a:t>- exploring </a:t>
            </a:r>
            <a:r>
              <a:rPr lang="en-GB" dirty="0">
                <a:solidFill>
                  <a:srgbClr val="007BA2"/>
                </a:solidFill>
              </a:rPr>
              <a:t>systematic changes in </a:t>
            </a:r>
            <a:r>
              <a:rPr lang="en-GB" dirty="0" smtClean="0">
                <a:solidFill>
                  <a:srgbClr val="007BA2"/>
                </a:solidFill>
              </a:rPr>
              <a:t>brain responses according to some performance attributes of the task</a:t>
            </a:r>
            <a:endParaRPr lang="de-DE" dirty="0">
              <a:solidFill>
                <a:srgbClr val="007BA2"/>
              </a:solidFill>
            </a:endParaRPr>
          </a:p>
          <a:p>
            <a:pPr marL="533400" indent="-533400" algn="just">
              <a:defRPr/>
            </a:pPr>
            <a:endParaRPr lang="en-GB" dirty="0">
              <a:solidFill>
                <a:schemeClr val="folHlink"/>
              </a:solidFill>
            </a:endParaRPr>
          </a:p>
          <a:p>
            <a:pPr marL="0" indent="0" algn="just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32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cs typeface="Times New Roman" charset="0"/>
              </a:rPr>
              <a:t>Categorical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200" y="1643063"/>
            <a:ext cx="8489950" cy="4522787"/>
          </a:xfrm>
        </p:spPr>
        <p:txBody>
          <a:bodyPr/>
          <a:lstStyle/>
          <a:p>
            <a:pPr marL="342900" lvl="1" indent="-342900">
              <a:buNone/>
              <a:defRPr/>
            </a:pPr>
            <a:r>
              <a:rPr lang="en-GB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Categorical design:</a:t>
            </a:r>
            <a:r>
              <a:rPr lang="en-GB" sz="20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7BA2"/>
                </a:solidFill>
              </a:rPr>
              <a:t>comparing the activity between stimulus types</a:t>
            </a:r>
            <a:endParaRPr lang="en-GB" sz="2000" dirty="0">
              <a:latin typeface="+mj-lt"/>
              <a:ea typeface="+mn-ea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GB" sz="2000" dirty="0">
                <a:latin typeface="+mj-lt"/>
                <a:ea typeface="+mn-ea"/>
                <a:cs typeface="Times New Roman" pitchFamily="18" charset="0"/>
              </a:rPr>
              <a:t>Example: </a:t>
            </a:r>
          </a:p>
          <a:p>
            <a:pPr>
              <a:buFontTx/>
              <a:buNone/>
              <a:defRPr/>
            </a:pPr>
            <a:r>
              <a:rPr lang="en-GB" sz="2000" dirty="0">
                <a:latin typeface="+mj-lt"/>
                <a:ea typeface="+mn-ea"/>
                <a:cs typeface="Times New Roman" pitchFamily="18" charset="0"/>
              </a:rPr>
              <a:t>	Stimulus:  </a:t>
            </a:r>
            <a:r>
              <a:rPr lang="en-GB" sz="2000" dirty="0" smtClean="0">
                <a:latin typeface="+mj-lt"/>
                <a:ea typeface="+mn-ea"/>
                <a:cs typeface="Times New Roman" pitchFamily="18" charset="0"/>
              </a:rPr>
              <a:t>visual </a:t>
            </a:r>
            <a:r>
              <a:rPr lang="en-GB" sz="2000" dirty="0">
                <a:latin typeface="+mj-lt"/>
                <a:ea typeface="+mn-ea"/>
                <a:cs typeface="Times New Roman" pitchFamily="18" charset="0"/>
              </a:rPr>
              <a:t>presentation of 12 common nouns. </a:t>
            </a:r>
          </a:p>
          <a:p>
            <a:pPr>
              <a:buFontTx/>
              <a:buNone/>
              <a:defRPr/>
            </a:pPr>
            <a:r>
              <a:rPr lang="en-GB" sz="2000" dirty="0">
                <a:latin typeface="+mj-lt"/>
                <a:ea typeface="+mn-ea"/>
                <a:cs typeface="Times New Roman" pitchFamily="18" charset="0"/>
              </a:rPr>
              <a:t>	Tasks: decide for each noun whether it refers to an </a:t>
            </a:r>
            <a:r>
              <a:rPr lang="en-GB" sz="2000" dirty="0">
                <a:solidFill>
                  <a:srgbClr val="0070C0"/>
                </a:solidFill>
                <a:latin typeface="+mj-lt"/>
                <a:ea typeface="+mn-ea"/>
                <a:cs typeface="Times New Roman" pitchFamily="18" charset="0"/>
              </a:rPr>
              <a:t>animate</a:t>
            </a:r>
            <a:r>
              <a:rPr lang="en-GB" sz="2000" dirty="0">
                <a:latin typeface="+mj-lt"/>
                <a:ea typeface="+mn-ea"/>
                <a:cs typeface="Times New Roman" pitchFamily="18" charset="0"/>
              </a:rPr>
              <a:t> or </a:t>
            </a:r>
            <a:r>
              <a:rPr lang="en-GB" sz="2000" dirty="0">
                <a:solidFill>
                  <a:srgbClr val="FF6600"/>
                </a:solidFill>
                <a:latin typeface="+mj-lt"/>
                <a:ea typeface="+mn-ea"/>
                <a:cs typeface="Times New Roman" pitchFamily="18" charset="0"/>
              </a:rPr>
              <a:t>inanimate</a:t>
            </a:r>
            <a:r>
              <a:rPr lang="en-GB" sz="2000" dirty="0">
                <a:latin typeface="+mj-lt"/>
                <a:ea typeface="+mn-ea"/>
                <a:cs typeface="Times New Roman" pitchFamily="18" charset="0"/>
              </a:rPr>
              <a:t> object. </a:t>
            </a:r>
          </a:p>
          <a:p>
            <a:pPr>
              <a:buNone/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3048000" y="5325358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goat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422422" y="5325358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bucket</a:t>
            </a:r>
          </a:p>
        </p:txBody>
      </p:sp>
    </p:spTree>
    <p:extLst>
      <p:ext uri="{BB962C8B-B14F-4D97-AF65-F5344CB8AC3E}">
        <p14:creationId xmlns="" xmlns:p14="http://schemas.microsoft.com/office/powerpoint/2010/main" val="17780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81"/>
            <a:ext cx="8489950" cy="129698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Factorial design</a:t>
            </a:r>
            <a:br>
              <a:rPr lang="en-GB" dirty="0" smtClean="0">
                <a:cs typeface="+mj-cs"/>
              </a:rPr>
            </a:br>
            <a:r>
              <a:rPr lang="en-GB" dirty="0" smtClean="0">
                <a:solidFill>
                  <a:srgbClr val="007BA2"/>
                </a:solidFill>
              </a:rPr>
              <a:t> </a:t>
            </a:r>
            <a:r>
              <a:rPr lang="en-GB" sz="1600" dirty="0" smtClean="0">
                <a:solidFill>
                  <a:srgbClr val="007BA2"/>
                </a:solidFill>
              </a:rPr>
              <a:t>combining two or more factors within a task and looking at the effect of one factor on the response to other factor</a:t>
            </a:r>
            <a:r>
              <a:rPr lang="de-DE" sz="1600" dirty="0" smtClean="0">
                <a:solidFill>
                  <a:srgbClr val="007BA2"/>
                </a:solidFill>
              </a:rPr>
              <a:t> </a:t>
            </a:r>
            <a:endParaRPr lang="en-GB" sz="1600" dirty="0" smtClean="0"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3669"/>
            <a:ext cx="5040313" cy="482441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GB" sz="2000" dirty="0" smtClean="0">
              <a:solidFill>
                <a:srgbClr val="007BA2"/>
              </a:solidFill>
            </a:endParaRPr>
          </a:p>
          <a:p>
            <a:pPr eaLnBrk="1" hangingPunct="1">
              <a:defRPr/>
            </a:pPr>
            <a:r>
              <a:rPr lang="en-GB" sz="2000" dirty="0" smtClean="0"/>
              <a:t>Simple main effects</a:t>
            </a:r>
          </a:p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0070C0"/>
                </a:solidFill>
              </a:rPr>
              <a:t>e.g. A-B = Simple </a:t>
            </a:r>
            <a:r>
              <a:rPr lang="en-GB" sz="2000" dirty="0">
                <a:solidFill>
                  <a:srgbClr val="0070C0"/>
                </a:solidFill>
              </a:rPr>
              <a:t>main effect of motion (vs. no motion) in the context of low </a:t>
            </a:r>
            <a:r>
              <a:rPr lang="en-GB" sz="2000" dirty="0" smtClean="0">
                <a:solidFill>
                  <a:srgbClr val="0070C0"/>
                </a:solidFill>
              </a:rPr>
              <a:t>load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Main effects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GB" sz="2000" dirty="0" smtClean="0">
                <a:solidFill>
                  <a:srgbClr val="0070C0"/>
                </a:solidFill>
              </a:rPr>
              <a:t>e.g. </a:t>
            </a:r>
            <a:r>
              <a:rPr lang="en-GB" sz="2000" dirty="0">
                <a:solidFill>
                  <a:srgbClr val="0070C0"/>
                </a:solidFill>
              </a:rPr>
              <a:t>(A + B) – (C + D</a:t>
            </a:r>
            <a:r>
              <a:rPr lang="en-GB" sz="2000" dirty="0" smtClean="0">
                <a:solidFill>
                  <a:srgbClr val="0070C0"/>
                </a:solidFill>
              </a:rPr>
              <a:t>)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= the </a:t>
            </a:r>
            <a:r>
              <a:rPr lang="en-GB" sz="2000" dirty="0">
                <a:solidFill>
                  <a:srgbClr val="0070C0"/>
                </a:solidFill>
              </a:rPr>
              <a:t>main effect of low load (vs. high load) irrelevant of </a:t>
            </a:r>
            <a:r>
              <a:rPr lang="en-GB" sz="2000" dirty="0" smtClean="0">
                <a:solidFill>
                  <a:srgbClr val="0070C0"/>
                </a:solidFill>
              </a:rPr>
              <a:t>motion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Interaction terms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GB" sz="2000" dirty="0" smtClean="0">
                <a:solidFill>
                  <a:srgbClr val="0070C0"/>
                </a:solidFill>
              </a:rPr>
              <a:t>e.g. </a:t>
            </a:r>
            <a:r>
              <a:rPr lang="en-GB" sz="2000" dirty="0">
                <a:solidFill>
                  <a:srgbClr val="0070C0"/>
                </a:solidFill>
              </a:rPr>
              <a:t>(A - B) – (C </a:t>
            </a:r>
            <a:r>
              <a:rPr lang="en-GB" sz="2000" dirty="0" smtClean="0">
                <a:solidFill>
                  <a:srgbClr val="0070C0"/>
                </a:solidFill>
              </a:rPr>
              <a:t>– </a:t>
            </a:r>
            <a:r>
              <a:rPr lang="en-GB" sz="2000" dirty="0">
                <a:solidFill>
                  <a:srgbClr val="0070C0"/>
                </a:solidFill>
              </a:rPr>
              <a:t>D</a:t>
            </a:r>
            <a:r>
              <a:rPr lang="en-GB" sz="2000" dirty="0" smtClean="0">
                <a:solidFill>
                  <a:srgbClr val="0070C0"/>
                </a:solidFill>
              </a:rPr>
              <a:t>)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= the </a:t>
            </a:r>
            <a:r>
              <a:rPr lang="en-GB" sz="2000" dirty="0">
                <a:solidFill>
                  <a:srgbClr val="0070C0"/>
                </a:solidFill>
              </a:rPr>
              <a:t>interaction effect of motion (vs. no motion) greater under low (vs. high) load</a:t>
            </a:r>
          </a:p>
          <a:p>
            <a:pPr marL="0" indent="0" eaLnBrk="1" hangingPunct="1">
              <a:buNone/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GB" sz="3200" dirty="0" smtClean="0">
              <a:solidFill>
                <a:schemeClr val="folHlink"/>
              </a:solidFill>
              <a:cs typeface="+mn-cs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373813" y="2382485"/>
            <a:ext cx="2376488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550201" y="2330714"/>
            <a:ext cx="2376488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5400" dirty="0">
                <a:cs typeface="+mn-cs"/>
              </a:rPr>
              <a:t>A    B</a:t>
            </a:r>
          </a:p>
          <a:p>
            <a:pPr>
              <a:spcBef>
                <a:spcPct val="50000"/>
              </a:spcBef>
              <a:defRPr/>
            </a:pPr>
            <a:r>
              <a:rPr lang="en-GB" sz="5400" dirty="0">
                <a:cs typeface="+mn-cs"/>
              </a:rPr>
              <a:t>C    D</a:t>
            </a:r>
            <a:endParaRPr lang="en-US" sz="5400" dirty="0">
              <a:cs typeface="+mn-cs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7524750" y="238248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6336506" y="3404658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966493" y="2808551"/>
            <a:ext cx="1370013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dirty="0">
                <a:solidFill>
                  <a:schemeClr val="tx2"/>
                </a:solidFill>
                <a:cs typeface="+mn-cs"/>
              </a:rPr>
              <a:t>LOW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tx2"/>
                </a:solidFill>
                <a:cs typeface="+mn-cs"/>
              </a:rPr>
              <a:t>LOAD   </a:t>
            </a:r>
          </a:p>
          <a:p>
            <a:pPr algn="r">
              <a:spcBef>
                <a:spcPct val="50000"/>
              </a:spcBef>
              <a:defRPr/>
            </a:pPr>
            <a:r>
              <a:rPr lang="en-GB" dirty="0">
                <a:solidFill>
                  <a:schemeClr val="tx2"/>
                </a:solidFill>
                <a:cs typeface="+mn-cs"/>
              </a:rPr>
              <a:t>HIGH</a:t>
            </a:r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66556" y="1894064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tx2"/>
                </a:solidFill>
                <a:cs typeface="+mn-cs"/>
              </a:rPr>
              <a:t>MOTION      NO MOTION</a:t>
            </a:r>
            <a:endParaRPr lang="en-US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092950" y="5373688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372225" y="5373688"/>
            <a:ext cx="3603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443663" y="3573463"/>
            <a:ext cx="360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-27781"/>
            <a:ext cx="8489950" cy="129698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Factorial design in SPM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74889"/>
            <a:ext cx="5178425" cy="59831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GB" sz="2000" dirty="0" smtClean="0">
              <a:solidFill>
                <a:srgbClr val="007BA2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0000"/>
                </a:solidFill>
                <a:cs typeface="+mn-cs"/>
              </a:rPr>
              <a:t>Main effect of low load: 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7BA2"/>
                </a:solidFill>
                <a:cs typeface="+mn-cs"/>
              </a:rPr>
              <a:t>(A + B) – (C + D)</a:t>
            </a:r>
          </a:p>
          <a:p>
            <a:pPr eaLnBrk="1" hangingPunct="1">
              <a:defRPr/>
            </a:pPr>
            <a:endParaRPr lang="en-GB" sz="2000" dirty="0" smtClean="0">
              <a:solidFill>
                <a:srgbClr val="007BA2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0000"/>
                </a:solidFill>
                <a:cs typeface="+mn-cs"/>
              </a:rPr>
              <a:t>Simple main effect of motion in the context of low load: 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7BA2"/>
                </a:solidFill>
                <a:cs typeface="+mn-cs"/>
              </a:rPr>
              <a:t>(A – B)</a:t>
            </a:r>
          </a:p>
          <a:p>
            <a:pPr eaLnBrk="1" hangingPunct="1">
              <a:defRPr/>
            </a:pPr>
            <a:endParaRPr lang="en-GB" sz="2000" dirty="0" smtClean="0">
              <a:solidFill>
                <a:srgbClr val="007BA2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0000"/>
                </a:solidFill>
                <a:cs typeface="+mn-cs"/>
              </a:rPr>
              <a:t>Interaction term of motion greater under low load: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7BA2"/>
                </a:solidFill>
                <a:cs typeface="+mn-cs"/>
              </a:rPr>
              <a:t>(A – B) – (C – D)</a:t>
            </a:r>
            <a:endParaRPr lang="en-US" sz="2000" dirty="0" smtClean="0">
              <a:solidFill>
                <a:srgbClr val="007BA2"/>
              </a:solidFill>
              <a:cs typeface="+mn-cs"/>
            </a:endParaRP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5580063" y="1888772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760243" y="1456972"/>
            <a:ext cx="3603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458480" y="1456972"/>
            <a:ext cx="360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5580063" y="5373688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760243" y="5420960"/>
            <a:ext cx="298846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cs typeface="+mn-cs"/>
              </a:rPr>
              <a:t>A        B        C       </a:t>
            </a:r>
            <a:r>
              <a:rPr lang="en-GB" sz="2000" dirty="0" smtClean="0">
                <a:cs typeface="+mn-cs"/>
              </a:rPr>
              <a:t>  D</a:t>
            </a:r>
            <a:endParaRPr lang="en-US" sz="2000" dirty="0">
              <a:cs typeface="+mn-cs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735813" y="5945011"/>
            <a:ext cx="356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cs typeface="+mn-cs"/>
              </a:rPr>
              <a:t>[1          -1       </a:t>
            </a:r>
            <a:r>
              <a:rPr lang="en-GB" dirty="0" smtClean="0">
                <a:cs typeface="+mn-cs"/>
              </a:rPr>
              <a:t>  </a:t>
            </a:r>
            <a:r>
              <a:rPr lang="en-GB" dirty="0">
                <a:cs typeface="+mn-cs"/>
              </a:rPr>
              <a:t>-1         </a:t>
            </a:r>
            <a:r>
              <a:rPr lang="en-GB" dirty="0" smtClean="0">
                <a:cs typeface="+mn-cs"/>
              </a:rPr>
              <a:t>  1</a:t>
            </a:r>
            <a:r>
              <a:rPr lang="en-GB" dirty="0">
                <a:cs typeface="+mn-cs"/>
              </a:rPr>
              <a:t>]</a:t>
            </a:r>
            <a:endParaRPr lang="en-US" dirty="0">
              <a:cs typeface="+mn-cs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760243" y="2320572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cs typeface="+mn-cs"/>
              </a:rPr>
              <a:t>[1          1         -1       </a:t>
            </a:r>
            <a:r>
              <a:rPr lang="en-GB" dirty="0" smtClean="0">
                <a:cs typeface="+mn-cs"/>
              </a:rPr>
              <a:t>     </a:t>
            </a:r>
            <a:r>
              <a:rPr lang="en-GB" dirty="0">
                <a:cs typeface="+mn-cs"/>
              </a:rPr>
              <a:t>-1]</a:t>
            </a:r>
            <a:endParaRPr lang="en-US" dirty="0">
              <a:cs typeface="+mn-cs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164388" y="1888772"/>
            <a:ext cx="360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885113" y="1888772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795962" y="1844675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cs typeface="+mn-cs"/>
              </a:rPr>
              <a:t>A        B        C         D</a:t>
            </a:r>
            <a:endParaRPr lang="en-US" sz="2000" dirty="0">
              <a:cs typeface="+mn-cs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760244" y="3608388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cs typeface="+mn-cs"/>
              </a:rPr>
              <a:t>A        B        C         D</a:t>
            </a:r>
            <a:endParaRPr lang="en-US" sz="2000" dirty="0">
              <a:cs typeface="+mn-cs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5651500" y="3573463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5962" y="3141663"/>
            <a:ext cx="3603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651500" y="39338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cs typeface="+mn-cs"/>
              </a:rPr>
              <a:t>[1          -1        </a:t>
            </a:r>
            <a:r>
              <a:rPr lang="en-GB" dirty="0" smtClean="0">
                <a:cs typeface="+mn-cs"/>
              </a:rPr>
              <a:t>  </a:t>
            </a:r>
            <a:r>
              <a:rPr lang="en-GB" dirty="0">
                <a:cs typeface="+mn-cs"/>
              </a:rPr>
              <a:t>0             0]</a:t>
            </a:r>
            <a:endParaRPr lang="en-US" dirty="0">
              <a:cs typeface="+mn-cs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724525" y="4941888"/>
            <a:ext cx="3603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776368" y="4941888"/>
            <a:ext cx="3603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6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7" grpId="0" animBg="1"/>
      <p:bldP spid="56325" grpId="0" animBg="1"/>
      <p:bldP spid="56326" grpId="0" animBg="1"/>
      <p:bldP spid="56335" grpId="0"/>
      <p:bldP spid="56336" grpId="0"/>
      <p:bldP spid="56337" grpId="0"/>
      <p:bldP spid="19" grpId="0" animBg="1"/>
      <p:bldP spid="20" grpId="0" animBg="1"/>
      <p:bldP spid="23" grpId="0"/>
      <p:bldP spid="25" grpId="0" animBg="1"/>
      <p:bldP spid="26" grpId="0"/>
      <p:bldP spid="2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369"/>
            <a:ext cx="7313613" cy="868362"/>
          </a:xfrm>
        </p:spPr>
        <p:txBody>
          <a:bodyPr/>
          <a:lstStyle/>
          <a:p>
            <a:r>
              <a:rPr lang="en-US" dirty="0" smtClean="0"/>
              <a:t>Parametric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3613" cy="40560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Parametric designs use continuous rather than categorical design.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For example, we could correlate RTs with brain activity.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15" y="1360731"/>
            <a:ext cx="817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BA2"/>
                </a:solidFill>
              </a:rPr>
              <a:t>= exploring systematic changes in brain responses according to some performance attributes of the task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417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210</TotalTime>
  <Words>1872</Words>
  <Application>Microsoft Office PowerPoint</Application>
  <PresentationFormat>On-screen Show (4:3)</PresentationFormat>
  <Paragraphs>287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Inkwell</vt:lpstr>
      <vt:lpstr>fMRI Design &amp; Efficiency</vt:lpstr>
      <vt:lpstr>Overview</vt:lpstr>
      <vt:lpstr>Main take home message of experimental design…</vt:lpstr>
      <vt:lpstr>Why is it so important to correctly design your experiment?</vt:lpstr>
      <vt:lpstr>Types of experimental design</vt:lpstr>
      <vt:lpstr>Categorical Design</vt:lpstr>
      <vt:lpstr>Factorial design  combining two or more factors within a task and looking at the effect of one factor on the response to other factor </vt:lpstr>
      <vt:lpstr>Factorial design in SPM</vt:lpstr>
      <vt:lpstr>Parametric design </vt:lpstr>
      <vt:lpstr>Overview</vt:lpstr>
      <vt:lpstr>Experimental design based on the BOLD signal</vt:lpstr>
      <vt:lpstr>Blocked design</vt:lpstr>
      <vt:lpstr>Slide 13</vt:lpstr>
      <vt:lpstr>Event related design</vt:lpstr>
      <vt:lpstr>Slide 15</vt:lpstr>
      <vt:lpstr>Mixed designs</vt:lpstr>
      <vt:lpstr>Study design and efficiency  Part 2</vt:lpstr>
      <vt:lpstr>Background: terminology</vt:lpstr>
      <vt:lpstr>Background: General Linear Model</vt:lpstr>
      <vt:lpstr>Background: BOLD impulse response</vt:lpstr>
      <vt:lpstr>Predicted response</vt:lpstr>
      <vt:lpstr>Slide 22</vt:lpstr>
      <vt:lpstr>Slide 23</vt:lpstr>
      <vt:lpstr>Fourier transform</vt:lpstr>
      <vt:lpstr>Most efficient design</vt:lpstr>
      <vt:lpstr>Fourier transform</vt:lpstr>
      <vt:lpstr>High pass filter</vt:lpstr>
      <vt:lpstr>Slide 28</vt:lpstr>
      <vt:lpstr>Slide 29</vt:lpstr>
      <vt:lpstr>Efficiency equation</vt:lpstr>
      <vt:lpstr>In SPM</vt:lpstr>
      <vt:lpstr>Timing</vt:lpstr>
      <vt:lpstr>Timing: sampling &amp; jitter</vt:lpstr>
      <vt:lpstr>Slide 34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fMRI Design &amp; Efficiency</dc:title>
  <dc:creator>Pat Lockwood</dc:creator>
  <cp:lastModifiedBy>rumana chowdhury</cp:lastModifiedBy>
  <cp:revision>31</cp:revision>
  <cp:lastPrinted>2011-01-12T09:00:10Z</cp:lastPrinted>
  <dcterms:created xsi:type="dcterms:W3CDTF">2011-01-03T15:55:09Z</dcterms:created>
  <dcterms:modified xsi:type="dcterms:W3CDTF">2011-01-14T16:33:03Z</dcterms:modified>
</cp:coreProperties>
</file>