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3" r:id="rId10"/>
    <p:sldId id="270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ki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73" d="100"/>
          <a:sy n="73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9C91-DD3A-4EDB-95A8-D7F13ED3B249}" type="datetimeFigureOut">
              <a:rPr lang="zh-TW" altLang="en-US" smtClean="0"/>
              <a:pPr/>
              <a:t>2012/1/31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4DF6D-B096-4D67-9864-7E73F15D5D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50B1CC5-0D3E-4CA2-9341-5FBBF769D474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2B83-D343-4159-B6B1-3FFC1B043F38}" type="datetimeFigureOut">
              <a:rPr lang="en-GB" smtClean="0"/>
              <a:pPr/>
              <a:t>31/01/2012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B14A-9B3B-4B90-A04A-F8B93C4CD1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70943"/>
            <a:ext cx="7772400" cy="893961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1st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Level</a:t>
            </a:r>
            <a:r>
              <a:rPr lang="fr-FR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Analysis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560840" cy="12961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Methods for dummies 2011-12, </a:t>
            </a:r>
            <a:r>
              <a:rPr lang="en-US" dirty="0" err="1" smtClean="0">
                <a:solidFill>
                  <a:schemeClr val="tx1"/>
                </a:solidFill>
              </a:rPr>
              <a:t>Hikaru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Tsujimura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Hsuan</a:t>
            </a:r>
            <a:r>
              <a:rPr lang="en-US" dirty="0" smtClean="0">
                <a:solidFill>
                  <a:schemeClr val="tx1"/>
                </a:solidFill>
              </a:rPr>
              <a:t>-Chen Wu</a:t>
            </a:r>
            <a:endParaRPr lang="fr-C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91623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Design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Matrix</a:t>
            </a:r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Contrasts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Inference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7950" y="-100013"/>
            <a:ext cx="691356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latin typeface="Georgia" pitchFamily="18" charset="0"/>
                <a:cs typeface="Arial" pitchFamily="34" charset="0"/>
              </a:rPr>
              <a:t>Modelling </a:t>
            </a:r>
            <a:r>
              <a:rPr lang="en-GB" sz="3600" b="1" dirty="0" err="1">
                <a:latin typeface="Georgia" pitchFamily="18" charset="0"/>
                <a:cs typeface="Arial" pitchFamily="34" charset="0"/>
              </a:rPr>
              <a:t>Haemodynamics</a:t>
            </a:r>
            <a:r>
              <a:rPr lang="en-GB" sz="4400" b="1" dirty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2" cstate="print"/>
          <a:srcRect l="2219" t="4445" r="9436" b="1482"/>
          <a:stretch>
            <a:fillRect/>
          </a:stretch>
        </p:blipFill>
        <p:spPr bwMode="auto">
          <a:xfrm>
            <a:off x="107950" y="908050"/>
            <a:ext cx="3959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 l="3609" t="4814" r="9436" b="1851"/>
          <a:stretch>
            <a:fillRect/>
          </a:stretch>
        </p:blipFill>
        <p:spPr bwMode="auto">
          <a:xfrm>
            <a:off x="4787900" y="981075"/>
            <a:ext cx="38163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 l="15254" t="6679" r="14992" b="11111"/>
          <a:stretch>
            <a:fillRect/>
          </a:stretch>
        </p:blipFill>
        <p:spPr bwMode="auto">
          <a:xfrm>
            <a:off x="5219700" y="5264150"/>
            <a:ext cx="2854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219700" y="1196975"/>
            <a:ext cx="352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33CC"/>
                </a:solidFill>
                <a:latin typeface="Arial Rounded MT Bold" pitchFamily="34" charset="0"/>
              </a:rPr>
              <a:t>Changes in the bold activation associated with  the presentation of a stimulus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 l="15254" t="6679" r="78345" b="11111"/>
          <a:stretch>
            <a:fillRect/>
          </a:stretch>
        </p:blipFill>
        <p:spPr bwMode="auto">
          <a:xfrm>
            <a:off x="8101013" y="5264150"/>
            <a:ext cx="261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5219700" y="5302250"/>
            <a:ext cx="3384550" cy="6477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79388" y="2636838"/>
            <a:ext cx="43926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latin typeface="Arial Rounded MT Bold" pitchFamily="34" charset="0"/>
              </a:rPr>
              <a:t> Haemodynamic response function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latin typeface="Arial Rounded MT Bold" pitchFamily="34" charset="0"/>
              </a:rPr>
              <a:t> Peak of intensity after stimulus onset, followed by a return to baseline then an undershoot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179388" y="4149725"/>
            <a:ext cx="44640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solidFill>
                  <a:srgbClr val="00FF00"/>
                </a:solidFill>
                <a:latin typeface="Arial Rounded MT Bold" pitchFamily="34" charset="0"/>
              </a:rPr>
              <a:t> Box-car model is combined with the HRF to create a convolved regressor which matches the rise and fall in BOLD signal (greyscale)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/>
              <a:t> </a:t>
            </a:r>
            <a:r>
              <a:rPr lang="en-GB">
                <a:latin typeface="Arial Rounded MT Bold" pitchFamily="34" charset="0"/>
              </a:rPr>
              <a:t>Even with this, not always a perfect fit so can include </a:t>
            </a:r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temporal derivatives</a:t>
            </a:r>
            <a:r>
              <a:rPr lang="en-GB">
                <a:latin typeface="Arial Rounded MT Bold" pitchFamily="34" charset="0"/>
              </a:rPr>
              <a:t> (shift the signal slightly) or </a:t>
            </a:r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dispersion derivatives</a:t>
            </a:r>
            <a:r>
              <a:rPr lang="en-GB">
                <a:latin typeface="Arial Rounded MT Bold" pitchFamily="34" charset="0"/>
              </a:rPr>
              <a:t> (change width of the HRF response) *</a:t>
            </a:r>
            <a:r>
              <a:rPr lang="en-GB" sz="1600">
                <a:latin typeface="Arial Rounded MT Bold" pitchFamily="34" charset="0"/>
              </a:rPr>
              <a:t>more later in this course</a:t>
            </a:r>
            <a:r>
              <a:rPr lang="en-GB">
                <a:latin typeface="Arial Rounded MT Bold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GB">
              <a:solidFill>
                <a:srgbClr val="00FF00"/>
              </a:solidFill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endParaRPr lang="en-GB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/>
          <a:srcRect l="24326" t="7640" r="26884" b="11111"/>
          <a:stretch>
            <a:fillRect/>
          </a:stretch>
        </p:blipFill>
        <p:spPr bwMode="auto">
          <a:xfrm>
            <a:off x="5040313" y="4308475"/>
            <a:ext cx="21955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 cstate="print"/>
          <a:srcRect l="24323" t="7632" r="39090" b="11121"/>
          <a:stretch>
            <a:fillRect/>
          </a:stretch>
        </p:blipFill>
        <p:spPr bwMode="auto">
          <a:xfrm>
            <a:off x="7092950" y="4332288"/>
            <a:ext cx="15843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5219700" y="4365625"/>
            <a:ext cx="3313113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011863" y="6021388"/>
            <a:ext cx="1890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FF00"/>
                </a:solidFill>
                <a:latin typeface="Arial Rounded MT Bold" pitchFamily="34" charset="0"/>
              </a:rPr>
              <a:t>HRF Convolved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-100013"/>
            <a:ext cx="691356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latin typeface="Georgia" pitchFamily="18" charset="0"/>
                <a:cs typeface="Arial" pitchFamily="34" charset="0"/>
              </a:rPr>
              <a:t>Covariates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9666"/>
          <a:stretch>
            <a:fillRect/>
          </a:stretch>
        </p:blipFill>
        <p:spPr bwMode="auto">
          <a:xfrm>
            <a:off x="6300788" y="1125538"/>
            <a:ext cx="13128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1071563"/>
            <a:ext cx="439261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latin typeface="Arial Rounded MT Bold" pitchFamily="34" charset="0"/>
              </a:rPr>
              <a:t> What if you variable can’t be described using conditions?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GB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latin typeface="Arial Rounded MT Bold" pitchFamily="34" charset="0"/>
              </a:rPr>
              <a:t> E.g</a:t>
            </a:r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 Movement regressors – </a:t>
            </a:r>
            <a:r>
              <a:rPr lang="en-GB">
                <a:latin typeface="Arial Rounded MT Bold" pitchFamily="34" charset="0"/>
              </a:rPr>
              <a:t>not simply just one state or another</a:t>
            </a:r>
          </a:p>
          <a:p>
            <a:pPr lvl="1"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GB">
                <a:latin typeface="Arial Rounded MT Bold" pitchFamily="34" charset="0"/>
              </a:rPr>
              <a:t>The value can take any place along the X,Y,Z continuum for both rotations and translations</a:t>
            </a:r>
          </a:p>
          <a:p>
            <a:pPr lvl="1"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GB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Covariates – </a:t>
            </a:r>
            <a:r>
              <a:rPr lang="en-GB">
                <a:latin typeface="Arial Rounded MT Bold" pitchFamily="34" charset="0"/>
              </a:rPr>
              <a:t>Regressors that can take any of a continuous range of values (parametric)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endParaRPr lang="en-GB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>
                <a:latin typeface="Arial Rounded MT Bold" pitchFamily="34" charset="0"/>
              </a:rPr>
              <a:t> Thus the type of variable affects the design matrix – the </a:t>
            </a:r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type of design</a:t>
            </a:r>
            <a:r>
              <a:rPr lang="en-GB">
                <a:latin typeface="Arial Rounded MT Bold" pitchFamily="34" charset="0"/>
              </a:rPr>
              <a:t> is also important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00788" y="1125538"/>
            <a:ext cx="1295400" cy="5256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 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32408"/>
            <a:ext cx="4398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Picture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532408"/>
            <a:ext cx="4557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608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the best fitting model: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23258"/>
            <a:ext cx="8229600" cy="1570038"/>
          </a:xfrm>
          <a:prstGeom prst="rect">
            <a:avLst/>
          </a:prstGeom>
          <a:noFill/>
          <a:ln w="444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These optimal fitting values are saved in beta image files for each EV. The residual signal variance in the </a:t>
            </a:r>
            <a:r>
              <a:rPr lang="en-GB" sz="2400" b="1" dirty="0" err="1">
                <a:latin typeface="+mn-lt"/>
              </a:rPr>
              <a:t>voxel</a:t>
            </a:r>
            <a:r>
              <a:rPr lang="en-GB" sz="2400" b="1" dirty="0">
                <a:latin typeface="+mn-lt"/>
              </a:rPr>
              <a:t>, unexplained by the model (within subject error) is saved in </a:t>
            </a:r>
            <a:r>
              <a:rPr lang="en-GB" sz="2400" b="1" dirty="0" err="1">
                <a:latin typeface="+mn-lt"/>
              </a:rPr>
              <a:t>MSres</a:t>
            </a:r>
            <a:r>
              <a:rPr lang="en-GB" sz="2400" b="1" dirty="0">
                <a:latin typeface="+mn-lt"/>
              </a:rPr>
              <a:t> image files.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r>
              <a:rPr lang="en-US" altLang="zh-TW" dirty="0" smtClean="0"/>
              <a:t>Why do we need contrasts?</a:t>
            </a:r>
          </a:p>
          <a:p>
            <a:r>
              <a:rPr lang="en-US" altLang="zh-TW" dirty="0" smtClean="0"/>
              <a:t>What are contrasts?</a:t>
            </a:r>
          </a:p>
          <a:p>
            <a:r>
              <a:rPr lang="en-US" altLang="zh-TW" dirty="0" smtClean="0"/>
              <a:t>T contrasts</a:t>
            </a:r>
          </a:p>
          <a:p>
            <a:r>
              <a:rPr lang="en-US" altLang="zh-TW" dirty="0" smtClean="0"/>
              <a:t>F contrasts</a:t>
            </a:r>
          </a:p>
          <a:p>
            <a:r>
              <a:rPr lang="en-US" altLang="zh-TW" dirty="0" smtClean="0"/>
              <a:t>Factorial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Why do we need contrasts?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Because </a:t>
            </a:r>
            <a:r>
              <a:rPr lang="en-US" altLang="zh-TW" sz="2400" dirty="0" err="1" smtClean="0"/>
              <a:t>fMRI</a:t>
            </a:r>
            <a:r>
              <a:rPr lang="en-US" altLang="zh-TW" sz="2400" dirty="0" smtClean="0"/>
              <a:t> provides no information about </a:t>
            </a:r>
            <a:r>
              <a:rPr lang="en-US" altLang="zh-TW" sz="2400" dirty="0" smtClean="0">
                <a:solidFill>
                  <a:srgbClr val="FF0000"/>
                </a:solidFill>
              </a:rPr>
              <a:t>absolute levels </a:t>
            </a:r>
            <a:r>
              <a:rPr lang="en-US" altLang="zh-TW" sz="2400" dirty="0" smtClean="0"/>
              <a:t>of activation, only about </a:t>
            </a:r>
            <a:r>
              <a:rPr lang="en-US" altLang="zh-TW" sz="2400" dirty="0" smtClean="0">
                <a:solidFill>
                  <a:srgbClr val="FF0000"/>
                </a:solidFill>
              </a:rPr>
              <a:t>changes in activation over time</a:t>
            </a:r>
          </a:p>
          <a:p>
            <a:r>
              <a:rPr lang="en-US" altLang="zh-TW" sz="2400" dirty="0" smtClean="0"/>
              <a:t>Research hypotheses involve </a:t>
            </a:r>
            <a:r>
              <a:rPr lang="en-US" altLang="zh-TW" sz="2400" dirty="0" smtClean="0">
                <a:solidFill>
                  <a:srgbClr val="FF0000"/>
                </a:solidFill>
              </a:rPr>
              <a:t>comparison</a:t>
            </a:r>
            <a:r>
              <a:rPr lang="en-US" altLang="zh-TW" sz="2400" dirty="0" smtClean="0"/>
              <a:t> of activation between conditions</a:t>
            </a:r>
          </a:p>
          <a:p>
            <a:r>
              <a:rPr lang="en-US" altLang="zh-TW" sz="2400" dirty="0" smtClean="0"/>
              <a:t>Researcher constructs a design matrix consisting of a set of </a:t>
            </a:r>
            <a:r>
              <a:rPr lang="en-US" altLang="zh-TW" sz="2400" dirty="0" err="1" smtClean="0"/>
              <a:t>regressors</a:t>
            </a:r>
            <a:r>
              <a:rPr lang="en-US" altLang="zh-TW" sz="2400" dirty="0" smtClean="0"/>
              <a:t>, and then determines </a:t>
            </a:r>
            <a:r>
              <a:rPr lang="en-US" altLang="zh-TW" sz="2400" dirty="0" smtClean="0">
                <a:solidFill>
                  <a:srgbClr val="FF0000"/>
                </a:solidFill>
              </a:rPr>
              <a:t>how strongly </a:t>
            </a:r>
            <a:r>
              <a:rPr lang="en-US" altLang="zh-TW" sz="2400" dirty="0" smtClean="0"/>
              <a:t>each of those </a:t>
            </a:r>
            <a:r>
              <a:rPr lang="en-US" altLang="zh-TW" sz="2400" dirty="0" err="1" smtClean="0"/>
              <a:t>regressors</a:t>
            </a:r>
            <a:r>
              <a:rPr lang="en-US" altLang="zh-TW" sz="2400" dirty="0" smtClean="0"/>
              <a:t> matches changes in the measured BOLD signal</a:t>
            </a:r>
          </a:p>
          <a:p>
            <a:pPr lvl="1"/>
            <a:r>
              <a:rPr lang="en-US" altLang="zh-TW" sz="2000" dirty="0" err="1" smtClean="0"/>
              <a:t>Regressors</a:t>
            </a:r>
            <a:r>
              <a:rPr lang="en-US" altLang="zh-TW" sz="2000" dirty="0" smtClean="0"/>
              <a:t> explain much of the BOLD signal have </a:t>
            </a:r>
            <a:r>
              <a:rPr lang="en-US" altLang="zh-TW" sz="2000" dirty="0" smtClean="0">
                <a:solidFill>
                  <a:srgbClr val="FF0000"/>
                </a:solidFill>
              </a:rPr>
              <a:t>high</a:t>
            </a:r>
            <a:r>
              <a:rPr lang="en-US" altLang="zh-TW" sz="2000" dirty="0" smtClean="0"/>
              <a:t> magnitude parameter weights (</a:t>
            </a:r>
            <a:r>
              <a:rPr lang="en-US" altLang="zh-TW" sz="2000" dirty="0" smtClean="0">
                <a:solidFill>
                  <a:srgbClr val="FF0000"/>
                </a:solidFill>
              </a:rPr>
              <a:t>larger </a:t>
            </a:r>
            <a:r>
              <a:rPr lang="el-GR" altLang="zh-TW" sz="2000" dirty="0" smtClean="0">
                <a:solidFill>
                  <a:srgbClr val="FF0000"/>
                </a:solidFill>
              </a:rPr>
              <a:t>β</a:t>
            </a:r>
            <a:r>
              <a:rPr lang="en-US" altLang="zh-TW" sz="2000" dirty="0" smtClean="0">
                <a:solidFill>
                  <a:srgbClr val="FF0000"/>
                </a:solidFill>
              </a:rPr>
              <a:t> values</a:t>
            </a:r>
            <a:r>
              <a:rPr lang="en-US" altLang="zh-TW" sz="2000" dirty="0" smtClean="0"/>
              <a:t>), whereas </a:t>
            </a:r>
            <a:r>
              <a:rPr lang="en-US" altLang="zh-TW" sz="2000" dirty="0" err="1" smtClean="0"/>
              <a:t>regressors</a:t>
            </a:r>
            <a:r>
              <a:rPr lang="en-US" altLang="zh-TW" sz="2000" dirty="0" smtClean="0"/>
              <a:t> explain </a:t>
            </a:r>
            <a:r>
              <a:rPr lang="en-US" altLang="zh-TW" sz="2000" dirty="0" smtClean="0">
                <a:solidFill>
                  <a:srgbClr val="FF0000"/>
                </a:solidFill>
              </a:rPr>
              <a:t>little</a:t>
            </a:r>
            <a:r>
              <a:rPr lang="en-US" altLang="zh-TW" sz="2000" dirty="0" smtClean="0"/>
              <a:t> of BOLD signal have parameter weights near </a:t>
            </a:r>
            <a:r>
              <a:rPr lang="en-US" altLang="zh-TW" sz="2000" dirty="0" smtClean="0">
                <a:solidFill>
                  <a:srgbClr val="FF0000"/>
                </a:solidFill>
              </a:rPr>
              <a:t>zero</a:t>
            </a:r>
          </a:p>
          <a:p>
            <a:endParaRPr lang="zh-TW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486916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solidFill>
                  <a:srgbClr val="FF0000"/>
                </a:solidFill>
              </a:rPr>
              <a:t>Y  </a:t>
            </a:r>
            <a:r>
              <a:rPr lang="en-US" altLang="zh-TW" sz="6000" dirty="0" smtClean="0"/>
              <a:t> </a:t>
            </a:r>
            <a:r>
              <a:rPr lang="en-US" altLang="zh-TW" sz="6000" dirty="0" smtClean="0"/>
              <a:t>  </a:t>
            </a:r>
            <a:r>
              <a:rPr lang="en-US" altLang="zh-TW" sz="6000" dirty="0" smtClean="0"/>
              <a:t>=  </a:t>
            </a:r>
            <a:r>
              <a:rPr lang="en-US" altLang="zh-TW" sz="6000" dirty="0" smtClean="0"/>
              <a:t>   </a:t>
            </a:r>
            <a:r>
              <a:rPr lang="en-US" altLang="zh-TW" sz="6000" dirty="0" smtClean="0">
                <a:solidFill>
                  <a:srgbClr val="0070C0"/>
                </a:solidFill>
              </a:rPr>
              <a:t>X</a:t>
            </a:r>
            <a:r>
              <a:rPr lang="en-US" altLang="zh-TW" sz="6000" dirty="0" smtClean="0"/>
              <a:t>  </a:t>
            </a:r>
            <a:r>
              <a:rPr lang="en-US" altLang="zh-TW" sz="6000" dirty="0" smtClean="0"/>
              <a:t>   </a:t>
            </a:r>
            <a:r>
              <a:rPr lang="en-US" altLang="zh-TW" sz="4800" dirty="0" err="1" smtClean="0"/>
              <a:t>x</a:t>
            </a:r>
            <a:r>
              <a:rPr lang="en-US" altLang="zh-TW" sz="6000" dirty="0" smtClean="0"/>
              <a:t>   </a:t>
            </a:r>
            <a:r>
              <a:rPr lang="en-US" altLang="zh-TW" sz="6000" dirty="0" smtClean="0"/>
              <a:t>  </a:t>
            </a:r>
            <a:r>
              <a:rPr lang="el-GR" altLang="zh-TW" sz="6000" dirty="0" smtClean="0">
                <a:solidFill>
                  <a:srgbClr val="00B050"/>
                </a:solidFill>
              </a:rPr>
              <a:t>β</a:t>
            </a:r>
            <a:r>
              <a:rPr lang="en-US" altLang="zh-TW" sz="6000" dirty="0" smtClean="0"/>
              <a:t>  </a:t>
            </a:r>
            <a:r>
              <a:rPr lang="en-US" altLang="zh-TW" sz="6000" dirty="0" smtClean="0"/>
              <a:t>   </a:t>
            </a:r>
            <a:r>
              <a:rPr lang="en-US" altLang="zh-TW" sz="4800" dirty="0" smtClean="0"/>
              <a:t>+</a:t>
            </a:r>
            <a:r>
              <a:rPr lang="en-US" altLang="zh-TW" sz="6000" dirty="0" smtClean="0"/>
              <a:t>   </a:t>
            </a:r>
            <a:r>
              <a:rPr lang="en-US" altLang="zh-TW" sz="6000" dirty="0" smtClean="0"/>
              <a:t>  </a:t>
            </a:r>
            <a:r>
              <a:rPr lang="el-GR" altLang="zh-TW" sz="6000" dirty="0" smtClean="0"/>
              <a:t>ε</a:t>
            </a:r>
            <a:endParaRPr lang="zh-TW" altLang="en-US" sz="6000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-107950" y="5805264"/>
            <a:ext cx="2879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Matrix of BOLD signals </a:t>
            </a:r>
          </a:p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(What you collect)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339975" y="5805264"/>
            <a:ext cx="25923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0070C0"/>
                </a:solidFill>
                <a:latin typeface="Arial Rounded MT Bold" pitchFamily="34" charset="0"/>
                <a:ea typeface="新細明體" pitchFamily="18" charset="-120"/>
              </a:rPr>
              <a:t>Design matrix </a:t>
            </a:r>
          </a:p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0070C0"/>
                </a:solidFill>
                <a:latin typeface="Arial Rounded MT Bold" pitchFamily="34" charset="0"/>
                <a:ea typeface="新細明體" pitchFamily="18" charset="-120"/>
              </a:rPr>
              <a:t>(This is what is put into SPM)</a:t>
            </a:r>
          </a:p>
          <a:p>
            <a:pPr>
              <a:spcBef>
                <a:spcPct val="50000"/>
              </a:spcBef>
            </a:pPr>
            <a:endParaRPr lang="en-GB" altLang="zh-TW" dirty="0">
              <a:solidFill>
                <a:srgbClr val="0033CC"/>
              </a:solidFill>
              <a:ea typeface="新細明體" pitchFamily="18" charset="-12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427538" y="5805264"/>
            <a:ext cx="27368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00B050"/>
                </a:solidFill>
                <a:latin typeface="Arial Rounded MT Bold" pitchFamily="34" charset="0"/>
                <a:ea typeface="新細明體" pitchFamily="18" charset="-120"/>
              </a:rPr>
              <a:t>Matrix parameters</a:t>
            </a:r>
          </a:p>
          <a:p>
            <a:pPr algn="ctr">
              <a:spcBef>
                <a:spcPct val="50000"/>
              </a:spcBef>
            </a:pPr>
            <a:r>
              <a:rPr lang="en-GB" altLang="zh-TW" dirty="0">
                <a:solidFill>
                  <a:srgbClr val="00B050"/>
                </a:solidFill>
                <a:latin typeface="Arial Rounded MT Bold" pitchFamily="34" charset="0"/>
                <a:ea typeface="新細明體" pitchFamily="18" charset="-120"/>
              </a:rPr>
              <a:t> (These need to be estimated)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732588" y="5805264"/>
            <a:ext cx="27368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TW" dirty="0">
                <a:latin typeface="Arial Rounded MT Bold" pitchFamily="34" charset="0"/>
                <a:ea typeface="新細明體" pitchFamily="18" charset="-120"/>
              </a:rPr>
              <a:t>Error matrix </a:t>
            </a:r>
          </a:p>
          <a:p>
            <a:pPr algn="ctr">
              <a:spcBef>
                <a:spcPct val="50000"/>
              </a:spcBef>
            </a:pPr>
            <a:r>
              <a:rPr lang="en-GB" altLang="zh-TW" dirty="0">
                <a:latin typeface="Arial Rounded MT Bold" pitchFamily="34" charset="0"/>
                <a:ea typeface="新細明體" pitchFamily="18" charset="-120"/>
              </a:rPr>
              <a:t>(residual error for each </a:t>
            </a:r>
            <a:r>
              <a:rPr lang="en-GB" altLang="zh-TW" dirty="0" err="1">
                <a:latin typeface="Arial Rounded MT Bold" pitchFamily="34" charset="0"/>
                <a:ea typeface="新細明體" pitchFamily="18" charset="-120"/>
              </a:rPr>
              <a:t>voxel</a:t>
            </a:r>
            <a:r>
              <a:rPr lang="en-GB" altLang="zh-TW" dirty="0">
                <a:latin typeface="Arial Rounded MT Bold" pitchFamily="34" charset="0"/>
                <a:ea typeface="新細明體" pitchFamily="18" charset="-12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6016" y="4869160"/>
            <a:ext cx="2160240" cy="19888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What are contrasts?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In GLM, </a:t>
            </a:r>
            <a:r>
              <a:rPr lang="el-GR" altLang="zh-TW" sz="2400" dirty="0" smtClean="0"/>
              <a:t>β</a:t>
            </a:r>
            <a:r>
              <a:rPr lang="en-US" altLang="zh-TW" sz="2400" dirty="0" smtClean="0"/>
              <a:t> represents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parameter weight</a:t>
            </a:r>
            <a:r>
              <a:rPr lang="en-US" altLang="zh-TW" sz="2400" dirty="0" smtClean="0"/>
              <a:t>, or how much each regression factor contributes to the overall data</a:t>
            </a:r>
          </a:p>
          <a:p>
            <a:pPr lvl="1"/>
            <a:r>
              <a:rPr lang="el-GR" altLang="zh-TW" sz="2000" dirty="0" smtClean="0"/>
              <a:t>β</a:t>
            </a:r>
            <a:r>
              <a:rPr lang="en-US" altLang="zh-TW" sz="2000" baseline="-25000" dirty="0" smtClean="0"/>
              <a:t>0</a:t>
            </a:r>
            <a:r>
              <a:rPr lang="en-US" altLang="zh-TW" sz="2000" dirty="0" smtClean="0"/>
              <a:t> reflects the total contribution of all factors that are held </a:t>
            </a:r>
            <a:r>
              <a:rPr lang="en-US" altLang="zh-TW" sz="2000" dirty="0" smtClean="0">
                <a:solidFill>
                  <a:srgbClr val="FF0000"/>
                </a:solidFill>
              </a:rPr>
              <a:t>constant </a:t>
            </a:r>
            <a:r>
              <a:rPr lang="en-US" altLang="zh-TW" sz="2000" dirty="0" smtClean="0"/>
              <a:t>throughout the experiment (ex.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baseline</a:t>
            </a:r>
            <a:r>
              <a:rPr lang="en-US" altLang="zh-TW" sz="2000" dirty="0" smtClean="0"/>
              <a:t> signal intensity  in each </a:t>
            </a:r>
            <a:r>
              <a:rPr lang="en-US" altLang="zh-TW" sz="2000" dirty="0" err="1" smtClean="0"/>
              <a:t>voxel</a:t>
            </a:r>
            <a:r>
              <a:rPr lang="en-US" altLang="zh-TW" sz="2000" dirty="0" smtClean="0"/>
              <a:t> for </a:t>
            </a:r>
            <a:r>
              <a:rPr lang="en-US" altLang="zh-TW" sz="2000" dirty="0" err="1" smtClean="0"/>
              <a:t>fMRI</a:t>
            </a:r>
            <a:r>
              <a:rPr lang="en-US" altLang="zh-TW" sz="2000" dirty="0" smtClean="0"/>
              <a:t> data)</a:t>
            </a:r>
          </a:p>
          <a:p>
            <a:r>
              <a:rPr lang="en-US" altLang="zh-TW" sz="2400" dirty="0" smtClean="0"/>
              <a:t>The parameter matrix consists of parameters (</a:t>
            </a:r>
            <a:r>
              <a:rPr lang="el-GR" altLang="zh-TW" sz="2400" dirty="0" smtClean="0"/>
              <a:t>β</a:t>
            </a:r>
            <a:r>
              <a:rPr lang="en-US" altLang="zh-TW" sz="2400" dirty="0" smtClean="0"/>
              <a:t>) </a:t>
            </a:r>
            <a:r>
              <a:rPr lang="en-US" altLang="zh-TW" sz="2400" dirty="0" smtClean="0">
                <a:solidFill>
                  <a:srgbClr val="FF0000"/>
                </a:solidFill>
              </a:rPr>
              <a:t>for each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regressor</a:t>
            </a:r>
            <a:r>
              <a:rPr lang="en-US" altLang="zh-TW" sz="2400" dirty="0" smtClean="0">
                <a:solidFill>
                  <a:srgbClr val="FF0000"/>
                </a:solidFill>
              </a:rPr>
              <a:t> in each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voxel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/>
              <a:t>To test the hypotheses, researcher evaluates whether the experimental manipulation caused a significant change in those parameter weights</a:t>
            </a:r>
          </a:p>
          <a:p>
            <a:r>
              <a:rPr lang="en-US" altLang="zh-TW" sz="2400" dirty="0" smtClean="0"/>
              <a:t>The form of the hypotheses determines the form of the contrast, or which parameter weights contribute to the test statistics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altLang="zh-TW" sz="2400" i="1" dirty="0" err="1" smtClean="0">
                <a:sym typeface="Wingdings" pitchFamily="2" charset="2"/>
              </a:rPr>
              <a:t>c</a:t>
            </a:r>
            <a:r>
              <a:rPr lang="en-GB" altLang="zh-TW" sz="2400" i="1" baseline="30000" dirty="0" err="1" smtClean="0">
                <a:sym typeface="Wingdings" pitchFamily="2" charset="2"/>
              </a:rPr>
              <a:t>T</a:t>
            </a:r>
            <a:r>
              <a:rPr lang="el-GR" altLang="zh-TW" sz="2400" dirty="0" smtClean="0">
                <a:cs typeface="Arial" charset="0"/>
              </a:rPr>
              <a:t>β</a:t>
            </a:r>
            <a:r>
              <a:rPr lang="en-GB" altLang="zh-TW" sz="2400" i="1" dirty="0" smtClean="0">
                <a:cs typeface="Arial" charset="0"/>
              </a:rPr>
              <a:t> </a:t>
            </a:r>
            <a:r>
              <a:rPr lang="en-GB" altLang="zh-TW" sz="2400" dirty="0" smtClean="0">
                <a:cs typeface="Arial" charset="0"/>
              </a:rPr>
              <a:t>is a linear combination of regression coefficients </a:t>
            </a:r>
            <a:r>
              <a:rPr lang="el-GR" altLang="zh-TW" sz="2400" dirty="0" smtClean="0">
                <a:cs typeface="Arial" charset="0"/>
              </a:rPr>
              <a:t>β</a:t>
            </a:r>
            <a:endParaRPr lang="en-GB" altLang="zh-TW" sz="2400" dirty="0" smtClean="0"/>
          </a:p>
          <a:p>
            <a:endParaRPr lang="zh-TW" altLang="en-US" sz="2400" dirty="0" smtClean="0"/>
          </a:p>
          <a:p>
            <a:endParaRPr lang="zh-TW" altLang="en-US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 contrasts</a:t>
            </a:r>
          </a:p>
          <a:p>
            <a:pPr lvl="1"/>
            <a:r>
              <a:rPr lang="en-US" altLang="zh-TW" sz="2000" dirty="0" err="1" smtClean="0"/>
              <a:t>Uni</a:t>
            </a:r>
            <a:r>
              <a:rPr lang="en-US" altLang="zh-TW" sz="2000" dirty="0" smtClean="0"/>
              <a:t>-dimensional (vectors)</a:t>
            </a:r>
          </a:p>
          <a:p>
            <a:pPr lvl="1"/>
            <a:r>
              <a:rPr lang="en-US" altLang="zh-TW" sz="2000" dirty="0" smtClean="0">
                <a:solidFill>
                  <a:srgbClr val="FF0000"/>
                </a:solidFill>
              </a:rPr>
              <a:t>Directional</a:t>
            </a:r>
          </a:p>
          <a:p>
            <a:pPr lvl="1"/>
            <a:r>
              <a:rPr lang="en-US" altLang="zh-TW" sz="2000" dirty="0" smtClean="0"/>
              <a:t>Assess different levels of one parameter or compare combinations of different parameters</a:t>
            </a:r>
          </a:p>
          <a:p>
            <a:r>
              <a:rPr lang="en-US" altLang="zh-TW" sz="2800" dirty="0" smtClean="0"/>
              <a:t>F contrasts</a:t>
            </a:r>
          </a:p>
          <a:p>
            <a:pPr lvl="1"/>
            <a:r>
              <a:rPr lang="en-US" altLang="zh-TW" sz="2000" dirty="0" smtClean="0"/>
              <a:t>Multi-dimensional (matrix)</a:t>
            </a:r>
          </a:p>
          <a:p>
            <a:pPr lvl="1"/>
            <a:r>
              <a:rPr lang="en-US" altLang="zh-TW" sz="2000" dirty="0" smtClean="0"/>
              <a:t>matrix of many T contrasts</a:t>
            </a:r>
          </a:p>
          <a:p>
            <a:pPr lvl="1"/>
            <a:r>
              <a:rPr lang="en-US" altLang="zh-TW" sz="2000" dirty="0" smtClean="0">
                <a:solidFill>
                  <a:srgbClr val="FF0000"/>
                </a:solidFill>
              </a:rPr>
              <a:t>Non-directional 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en-US" altLang="zh-TW" sz="2000" dirty="0" smtClean="0"/>
              <a:t>SPM multiplies the parameter weights by your chosen contrast weights, scale the resulting quantity by the residual error, and then evaluates the scaled value against a null hypothesis of zero</a:t>
            </a:r>
          </a:p>
          <a:p>
            <a:pPr>
              <a:buNone/>
            </a:pPr>
            <a:r>
              <a:rPr lang="en-US" altLang="zh-TW" sz="2000" dirty="0" smtClean="0"/>
              <a:t>	ex. </a:t>
            </a:r>
            <a:r>
              <a:rPr lang="en-GB" altLang="ja-JP" sz="2000" dirty="0" err="1" smtClean="0">
                <a:ea typeface="ＭＳ Ｐゴシック" pitchFamily="34" charset="-128"/>
              </a:rPr>
              <a:t>c</a:t>
            </a:r>
            <a:r>
              <a:rPr lang="en-GB" altLang="ja-JP" sz="2000" baseline="30000" dirty="0" err="1" smtClean="0">
                <a:ea typeface="ＭＳ Ｐゴシック" pitchFamily="34" charset="-128"/>
              </a:rPr>
              <a:t>T</a:t>
            </a:r>
            <a:r>
              <a:rPr lang="en-GB" altLang="ja-JP" sz="2000" baseline="30000" dirty="0" smtClean="0">
                <a:ea typeface="ＭＳ Ｐゴシック" pitchFamily="34" charset="-128"/>
              </a:rPr>
              <a:t> </a:t>
            </a:r>
            <a:r>
              <a:rPr lang="el-GR" altLang="ja-JP" sz="2000" dirty="0" smtClean="0"/>
              <a:t>β</a:t>
            </a:r>
            <a:r>
              <a:rPr lang="en-GB" altLang="ja-JP" sz="2000" i="1" dirty="0" smtClean="0">
                <a:ea typeface="ＭＳ Ｐゴシック" pitchFamily="34" charset="-128"/>
              </a:rPr>
              <a:t> = </a:t>
            </a:r>
            <a:r>
              <a:rPr lang="en-GB" altLang="ja-JP" sz="2000" dirty="0" smtClean="0">
                <a:ea typeface="ＭＳ Ｐゴシック" pitchFamily="34" charset="-128"/>
              </a:rPr>
              <a:t>1 x b1 + 0 x b2 + 0 x b3 + 0 x b4 + 0 x b5 + . . . </a:t>
            </a:r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25112"/>
            <a:ext cx="2868116" cy="9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275856" cy="11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-Point Star 7"/>
          <p:cNvSpPr/>
          <p:nvPr/>
        </p:nvSpPr>
        <p:spPr>
          <a:xfrm>
            <a:off x="251520" y="50131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1: T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6408712" cy="5544616"/>
          </a:xfrm>
        </p:spPr>
        <p:txBody>
          <a:bodyPr/>
          <a:lstStyle/>
          <a:p>
            <a:r>
              <a:rPr lang="en-US" altLang="zh-TW" sz="2400" dirty="0" smtClean="0"/>
              <a:t>Contrast 1: to identify </a:t>
            </a:r>
            <a:r>
              <a:rPr lang="en-US" altLang="zh-TW" sz="2400" dirty="0" err="1" smtClean="0"/>
              <a:t>voxels</a:t>
            </a:r>
            <a:r>
              <a:rPr lang="en-US" altLang="zh-TW" sz="2400" dirty="0" smtClean="0"/>
              <a:t> whose activation </a:t>
            </a:r>
            <a:r>
              <a:rPr lang="en-US" altLang="zh-TW" sz="2400" dirty="0" smtClean="0">
                <a:solidFill>
                  <a:srgbClr val="FF0000"/>
                </a:solidFill>
              </a:rPr>
              <a:t>increased </a:t>
            </a:r>
            <a:r>
              <a:rPr lang="en-US" altLang="zh-TW" sz="2400" dirty="0" smtClean="0"/>
              <a:t>in response to the biological motion stimulus</a:t>
            </a:r>
          </a:p>
          <a:p>
            <a:r>
              <a:rPr lang="en-US" altLang="zh-TW" sz="2400" dirty="0" smtClean="0"/>
              <a:t>Contrast 2: to identify </a:t>
            </a:r>
            <a:r>
              <a:rPr lang="en-US" altLang="zh-TW" sz="2400" dirty="0" err="1" smtClean="0"/>
              <a:t>voxels</a:t>
            </a:r>
            <a:r>
              <a:rPr lang="en-US" altLang="zh-TW" sz="2400" dirty="0" smtClean="0"/>
              <a:t> whose activation </a:t>
            </a:r>
            <a:r>
              <a:rPr lang="en-US" altLang="zh-TW" sz="2400" dirty="0" smtClean="0">
                <a:solidFill>
                  <a:srgbClr val="FF0000"/>
                </a:solidFill>
              </a:rPr>
              <a:t>decreased</a:t>
            </a:r>
            <a:r>
              <a:rPr lang="en-US" altLang="zh-TW" sz="2400" dirty="0" smtClean="0"/>
              <a:t> in response to the biological motion stimulus </a:t>
            </a:r>
          </a:p>
          <a:p>
            <a:r>
              <a:rPr lang="en-US" altLang="zh-TW" sz="2400" dirty="0" smtClean="0"/>
              <a:t>These contrasts use the parameter weight from the biological motion condition, but ignore the other conditions (by putting in zero)</a:t>
            </a:r>
            <a:endParaRPr lang="zh-TW" altLang="en-US" sz="2400" dirty="0" smtClean="0"/>
          </a:p>
          <a:p>
            <a:r>
              <a:rPr lang="en-US" altLang="zh-TW" sz="2400" dirty="0" smtClean="0"/>
              <a:t>However, these main effects of a condition lack experimental control..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82406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8144" y="61653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Contrast 1: [  1          0          0    ]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Contrast 2: [ -1          0          0    ]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T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r>
              <a:rPr lang="en-GB" altLang="zh-TW" sz="2400" dirty="0" smtClean="0">
                <a:ea typeface="新細明體" pitchFamily="18" charset="-120"/>
                <a:cs typeface="Arial" pitchFamily="34" charset="0"/>
              </a:rPr>
              <a:t>H</a:t>
            </a:r>
            <a:r>
              <a:rPr lang="en-GB" altLang="zh-TW" sz="2400" baseline="-25000" dirty="0" smtClean="0">
                <a:ea typeface="新細明體" pitchFamily="18" charset="-120"/>
                <a:cs typeface="Arial" pitchFamily="34" charset="0"/>
              </a:rPr>
              <a:t>0 </a:t>
            </a:r>
            <a:r>
              <a:rPr lang="en-GB" altLang="zh-TW" sz="2400" dirty="0" smtClean="0">
                <a:ea typeface="新細明體" pitchFamily="18" charset="-120"/>
                <a:cs typeface="Arial" pitchFamily="34" charset="0"/>
              </a:rPr>
              <a:t>: </a:t>
            </a:r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l-GR" altLang="ja-JP" sz="2400" dirty="0" smtClean="0"/>
              <a:t>β</a:t>
            </a:r>
            <a:r>
              <a:rPr lang="en-GB" altLang="ja-JP" sz="2400" dirty="0" smtClean="0">
                <a:ea typeface="ＭＳ Ｐゴシック" pitchFamily="34" charset="-128"/>
              </a:rPr>
              <a:t> = 0</a:t>
            </a:r>
          </a:p>
          <a:p>
            <a:r>
              <a:rPr lang="en-GB" altLang="ja-JP" sz="2400" dirty="0" smtClean="0">
                <a:ea typeface="ＭＳ Ｐゴシック" pitchFamily="34" charset="-128"/>
              </a:rPr>
              <a:t>Experimental Hypotheses</a:t>
            </a:r>
          </a:p>
          <a:p>
            <a:pPr lvl="1"/>
            <a:r>
              <a:rPr lang="en-GB" altLang="ja-JP" sz="2400" dirty="0" smtClean="0">
                <a:ea typeface="ＭＳ Ｐゴシック" pitchFamily="34" charset="-128"/>
              </a:rPr>
              <a:t>H</a:t>
            </a:r>
            <a:r>
              <a:rPr lang="en-GB" altLang="ja-JP" sz="2400" baseline="-25000" dirty="0" smtClean="0">
                <a:ea typeface="ＭＳ Ｐゴシック" pitchFamily="34" charset="-128"/>
              </a:rPr>
              <a:t>1</a:t>
            </a:r>
            <a:r>
              <a:rPr lang="en-GB" altLang="ja-JP" sz="2400" dirty="0" smtClean="0">
                <a:ea typeface="ＭＳ Ｐゴシック" pitchFamily="34" charset="-128"/>
              </a:rPr>
              <a:t>: </a:t>
            </a:r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l-GR" altLang="ja-JP" sz="2400" i="1" dirty="0" smtClean="0"/>
              <a:t>β</a:t>
            </a:r>
            <a:r>
              <a:rPr lang="en-GB" altLang="ja-JP" sz="2400" i="1" dirty="0" smtClean="0"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ea typeface="ＭＳ Ｐゴシック" pitchFamily="34" charset="-128"/>
              </a:rPr>
              <a:t>&gt; 0 or </a:t>
            </a:r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l-GR" altLang="ja-JP" sz="2400" i="1" dirty="0" smtClean="0"/>
              <a:t>β</a:t>
            </a:r>
            <a:r>
              <a:rPr lang="en-GB" altLang="ja-JP" sz="2400" i="1" dirty="0" smtClean="0"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ea typeface="ＭＳ Ｐゴシック" pitchFamily="34" charset="-128"/>
              </a:rPr>
              <a:t>&lt; 0</a:t>
            </a:r>
          </a:p>
          <a:p>
            <a:r>
              <a:rPr lang="en-US" altLang="zh-TW" sz="2400" dirty="0" smtClean="0"/>
              <a:t>Compare two </a:t>
            </a:r>
            <a:r>
              <a:rPr lang="en-US" altLang="zh-TW" sz="2400" dirty="0" err="1" smtClean="0"/>
              <a:t>regressors</a:t>
            </a:r>
            <a:r>
              <a:rPr lang="en-US" altLang="zh-TW" sz="2400" dirty="0" smtClean="0"/>
              <a:t> by following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subtractive logic </a:t>
            </a:r>
            <a:r>
              <a:rPr lang="en-US" altLang="zh-TW" sz="2400" dirty="0" smtClean="0"/>
              <a:t>(the direct comparison of two conditions that are assumed to differ only in one property, the independent variable)</a:t>
            </a:r>
            <a:endParaRPr lang="en-GB" altLang="zh-TW" sz="2400" dirty="0" smtClean="0">
              <a:ea typeface="新細明體" pitchFamily="18" charset="-120"/>
            </a:endParaRPr>
          </a:p>
          <a:p>
            <a:r>
              <a:rPr lang="en-GB" altLang="zh-TW" sz="2400" dirty="0" smtClean="0">
                <a:ea typeface="新細明體" pitchFamily="18" charset="-120"/>
              </a:rPr>
              <a:t>T-test is a </a:t>
            </a:r>
            <a:r>
              <a:rPr lang="en-GB" altLang="zh-TW" sz="2400" dirty="0" smtClean="0">
                <a:solidFill>
                  <a:srgbClr val="FF0000"/>
                </a:solidFill>
                <a:ea typeface="新細明體" pitchFamily="18" charset="-120"/>
              </a:rPr>
              <a:t>signal-to-noise</a:t>
            </a:r>
            <a:r>
              <a:rPr lang="en-GB" altLang="zh-TW" sz="2400" dirty="0" smtClean="0">
                <a:ea typeface="新細明體" pitchFamily="18" charset="-120"/>
              </a:rPr>
              <a:t> measure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908175" y="4648224"/>
            <a:ext cx="5111750" cy="1589088"/>
            <a:chOff x="1066" y="2205"/>
            <a:chExt cx="3220" cy="100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066" y="2659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T </a:t>
              </a:r>
              <a:r>
                <a:rPr lang="en-GB" altLang="zh-TW" sz="2000" baseline="-25000">
                  <a:latin typeface="Arial Rounded MT Bold" pitchFamily="34" charset="0"/>
                  <a:ea typeface="新細明體" pitchFamily="18" charset="-120"/>
                </a:rPr>
                <a:t>df  </a:t>
              </a:r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 =  </a:t>
              </a:r>
              <a:endParaRPr lang="en-GB" altLang="zh-TW" sz="2000" baseline="-25000">
                <a:latin typeface="Arial Rounded MT Bold" pitchFamily="34" charset="0"/>
                <a:ea typeface="新細明體" pitchFamily="18" charset="-12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515" y="2387"/>
              <a:ext cx="4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c</a:t>
              </a:r>
              <a:r>
                <a:rPr lang="en-GB" altLang="zh-TW" sz="2000" baseline="30000">
                  <a:latin typeface="Arial Rounded MT Bold" pitchFamily="34" charset="0"/>
                  <a:ea typeface="新細明體" pitchFamily="18" charset="-120"/>
                </a:rPr>
                <a:t>T</a:t>
              </a:r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 </a:t>
              </a:r>
              <a:r>
                <a:rPr lang="el-GR" altLang="ja-JP" sz="2000" i="1"/>
                <a:t>β</a:t>
              </a:r>
              <a:r>
                <a:rPr lang="en-GB" altLang="ja-JP">
                  <a:ea typeface="ＭＳ Ｐゴシック" pitchFamily="34" charset="-128"/>
                </a:rPr>
                <a:t> </a:t>
              </a:r>
              <a:endParaRPr lang="en-GB" altLang="zh-TW">
                <a:ea typeface="新細明體" pitchFamily="18" charset="-12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243" y="2750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01" y="2750"/>
              <a:ext cx="10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701" y="2205"/>
              <a:ext cx="108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altLang="zh-TW" sz="1600" dirty="0">
                  <a:latin typeface="Arial Rounded MT Bold" pitchFamily="34" charset="0"/>
                  <a:ea typeface="新細明體" pitchFamily="18" charset="-120"/>
                </a:rPr>
                <a:t>Contrast of estimated parameters</a:t>
              </a:r>
              <a:endParaRPr lang="en-GB" altLang="zh-TW" sz="1600" b="1" dirty="0">
                <a:latin typeface="Arial Rounded MT Bold" pitchFamily="34" charset="0"/>
                <a:ea typeface="新細明體" pitchFamily="18" charset="-12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701" y="2840"/>
              <a:ext cx="108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altLang="zh-TW" sz="1600">
                  <a:latin typeface="Arial Rounded MT Bold" pitchFamily="34" charset="0"/>
                  <a:ea typeface="新細明體" pitchFamily="18" charset="-120"/>
                </a:rPr>
                <a:t>Variance estimate</a:t>
              </a:r>
              <a:endParaRPr lang="en-GB" altLang="zh-TW" sz="1600" b="1">
                <a:latin typeface="Arial Rounded MT Bold" pitchFamily="34" charset="0"/>
                <a:ea typeface="新細明體" pitchFamily="18" charset="-120"/>
              </a:endParaRPr>
            </a:p>
          </p:txBody>
        </p: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656" y="2840"/>
              <a:ext cx="1088" cy="318"/>
              <a:chOff x="1837" y="2840"/>
              <a:chExt cx="1088" cy="318"/>
            </a:xfrm>
          </p:grpSpPr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1927" y="2840"/>
                <a:ext cx="0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1927" y="2840"/>
                <a:ext cx="9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835" y="2840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1837" y="3067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334" y="2840"/>
              <a:ext cx="8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ja-JP">
                  <a:ea typeface="ＭＳ Ｐゴシック" pitchFamily="34" charset="-128"/>
                </a:rPr>
                <a:t> </a:t>
              </a:r>
              <a:r>
                <a:rPr lang="en-GB" altLang="ja-JP" sz="2000" i="1">
                  <a:latin typeface="Arial Rounded MT Bold" pitchFamily="34" charset="0"/>
                  <a:ea typeface="ＭＳ Ｐゴシック" pitchFamily="34" charset="-128"/>
                </a:rPr>
                <a:t>SD</a:t>
              </a:r>
              <a:r>
                <a:rPr lang="en-GB" altLang="ja-JP" sz="2000">
                  <a:latin typeface="Arial Rounded MT Bold" pitchFamily="34" charset="0"/>
                  <a:ea typeface="ＭＳ Ｐゴシック" pitchFamily="34" charset="-128"/>
                </a:rPr>
                <a:t> (c</a:t>
              </a:r>
              <a:r>
                <a:rPr lang="en-GB" altLang="ja-JP" sz="2000" baseline="30000">
                  <a:latin typeface="Arial Rounded MT Bold" pitchFamily="34" charset="0"/>
                  <a:ea typeface="ＭＳ Ｐゴシック" pitchFamily="34" charset="-128"/>
                </a:rPr>
                <a:t>T</a:t>
              </a:r>
              <a:r>
                <a:rPr lang="el-GR" altLang="ja-JP" sz="2000" i="1">
                  <a:latin typeface="Arial Rounded MT Bold" pitchFamily="34" charset="0"/>
                </a:rPr>
                <a:t>β</a:t>
              </a:r>
              <a:r>
                <a:rPr lang="en-GB" altLang="ja-JP" sz="2000">
                  <a:latin typeface="Arial Rounded MT Bold" pitchFamily="34" charset="0"/>
                  <a:ea typeface="ＭＳ Ｐゴシック" pitchFamily="34" charset="-128"/>
                </a:rPr>
                <a:t>)</a:t>
              </a:r>
              <a:r>
                <a:rPr lang="en-GB" altLang="ja-JP">
                  <a:ea typeface="ＭＳ Ｐゴシック" pitchFamily="34" charset="-128"/>
                </a:rPr>
                <a:t> </a:t>
              </a:r>
              <a:endParaRPr lang="en-GB" altLang="zh-TW">
                <a:ea typeface="新細明體" pitchFamily="18" charset="-12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2943" y="2681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1: T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6408712" cy="5544616"/>
          </a:xfrm>
        </p:spPr>
        <p:txBody>
          <a:bodyPr/>
          <a:lstStyle/>
          <a:p>
            <a:r>
              <a:rPr lang="en-US" altLang="zh-TW" sz="2400" dirty="0" smtClean="0"/>
              <a:t>Contrast 3: to test biological motion evokes </a:t>
            </a:r>
            <a:r>
              <a:rPr lang="en-US" altLang="zh-TW" sz="2400" dirty="0" smtClean="0">
                <a:solidFill>
                  <a:srgbClr val="FF0000"/>
                </a:solidFill>
              </a:rPr>
              <a:t>increased</a:t>
            </a:r>
            <a:r>
              <a:rPr lang="en-US" altLang="zh-TW" sz="2400" dirty="0" smtClean="0"/>
              <a:t> activation compared with non-biological motion</a:t>
            </a:r>
          </a:p>
          <a:p>
            <a:r>
              <a:rPr lang="en-US" altLang="zh-TW" sz="2400" dirty="0" smtClean="0"/>
              <a:t>Contrast 4: to test whether biological motion evokes </a:t>
            </a:r>
            <a:r>
              <a:rPr lang="en-US" altLang="zh-TW" sz="2400" dirty="0" smtClean="0">
                <a:solidFill>
                  <a:srgbClr val="FF0000"/>
                </a:solidFill>
              </a:rPr>
              <a:t>greater</a:t>
            </a:r>
            <a:r>
              <a:rPr lang="en-US" altLang="zh-TW" sz="2400" dirty="0" smtClean="0"/>
              <a:t> activation than both other forms of motion</a:t>
            </a:r>
          </a:p>
          <a:p>
            <a:pPr>
              <a:buNone/>
            </a:pPr>
            <a:r>
              <a:rPr lang="en-US" altLang="zh-TW" sz="2400" dirty="0" smtClean="0"/>
              <a:t>	Contrast between conditions generally use weights that </a:t>
            </a:r>
            <a:r>
              <a:rPr lang="en-US" altLang="zh-TW" sz="2400" dirty="0" smtClean="0">
                <a:solidFill>
                  <a:srgbClr val="FF0000"/>
                </a:solidFill>
              </a:rPr>
              <a:t>sum to zero</a:t>
            </a:r>
            <a:r>
              <a:rPr lang="en-US" altLang="zh-TW" sz="2400" dirty="0" smtClean="0"/>
              <a:t>, reflecting the null hypothesis that the experimental manipulation had no effect</a:t>
            </a:r>
            <a:endParaRPr lang="zh-TW" altLang="en-US" sz="2400" dirty="0" smtClean="0"/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82406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32648" y="6165304"/>
            <a:ext cx="331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Contrast 3: [  1         -1          0    ]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Contrast 4 : [  2        -1         -1    ]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1520" y="350100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14623" y="3142828"/>
            <a:ext cx="1409700" cy="1027112"/>
            <a:chOff x="158" y="1776"/>
            <a:chExt cx="888" cy="647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02" y="2016"/>
              <a:ext cx="57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400">
                  <a:latin typeface="Times New Roman" pitchFamily="18" charset="0"/>
                </a:rPr>
                <a:t>Motion</a:t>
              </a:r>
            </a:p>
            <a:p>
              <a:pPr algn="ctr" eaLnBrk="0" hangingPunct="0"/>
              <a:r>
                <a:rPr lang="en-GB" sz="1400">
                  <a:latin typeface="Times New Roman" pitchFamily="18" charset="0"/>
                </a:rPr>
                <a:t>correction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58" y="1989"/>
              <a:ext cx="888" cy="4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76" y="1776"/>
              <a:ext cx="1" cy="1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2130673" y="1774403"/>
            <a:ext cx="1649413" cy="2157412"/>
            <a:chOff x="1063" y="791"/>
            <a:chExt cx="1183" cy="1639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397" y="2081"/>
              <a:ext cx="69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400">
                  <a:latin typeface="Times New Roman" pitchFamily="18" charset="0"/>
                </a:rPr>
                <a:t>Smoothing</a:t>
              </a:r>
            </a:p>
          </p:txBody>
        </p:sp>
        <p:pic>
          <p:nvPicPr>
            <p:cNvPr id="17" name="Picture 1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5" y="1056"/>
              <a:ext cx="981" cy="66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89" y="1989"/>
              <a:ext cx="950" cy="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536" y="791"/>
              <a:ext cx="453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400">
                  <a:latin typeface="Times New Roman" pitchFamily="18" charset="0"/>
                </a:rPr>
                <a:t>kernel</a:t>
              </a: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063" y="2207"/>
              <a:ext cx="203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762" y="1749"/>
              <a:ext cx="0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1324223" y="4149303"/>
            <a:ext cx="2318488" cy="2232025"/>
            <a:chOff x="646" y="2448"/>
            <a:chExt cx="1600" cy="1728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646" y="2782"/>
              <a:ext cx="1038" cy="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769" y="2814"/>
              <a:ext cx="808" cy="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 anchorCtr="1">
              <a:spAutoFit/>
            </a:bodyPr>
            <a:lstStyle/>
            <a:p>
              <a:pPr algn="ctr" eaLnBrk="0" hangingPunct="0"/>
              <a:r>
                <a:rPr lang="en-GB" sz="1400">
                  <a:latin typeface="Times New Roman" pitchFamily="18" charset="0"/>
                </a:rPr>
                <a:t>Spatial</a:t>
              </a:r>
            </a:p>
            <a:p>
              <a:pPr algn="ctr" eaLnBrk="0" hangingPunct="0"/>
              <a:r>
                <a:rPr lang="en-GB" sz="1400">
                  <a:latin typeface="Times New Roman" pitchFamily="18" charset="0"/>
                </a:rPr>
                <a:t>normalisation</a:t>
              </a:r>
            </a:p>
          </p:txBody>
        </p:sp>
        <p:pic>
          <p:nvPicPr>
            <p:cNvPr id="25" name="Picture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" y="3425"/>
              <a:ext cx="894" cy="7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680" y="3600"/>
              <a:ext cx="566" cy="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400">
                  <a:latin typeface="Times New Roman" pitchFamily="18" charset="0"/>
                </a:rPr>
                <a:t>Standard</a:t>
              </a:r>
            </a:p>
            <a:p>
              <a:pPr eaLnBrk="0" hangingPunct="0"/>
              <a:r>
                <a:rPr lang="en-GB" sz="1400">
                  <a:latin typeface="Times New Roman" pitchFamily="18" charset="0"/>
                </a:rPr>
                <a:t>template</a:t>
              </a: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1155" y="3177"/>
              <a:ext cx="0" cy="2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816" y="2448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1584" y="244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395536" y="1629940"/>
            <a:ext cx="1579563" cy="1573213"/>
            <a:chOff x="61" y="785"/>
            <a:chExt cx="995" cy="991"/>
          </a:xfrm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61" y="785"/>
              <a:ext cx="8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400" dirty="0" err="1">
                  <a:latin typeface="Times New Roman" pitchFamily="18" charset="0"/>
                </a:rPr>
                <a:t>fMRI</a:t>
              </a:r>
              <a:r>
                <a:rPr lang="en-GB" sz="1400" dirty="0">
                  <a:latin typeface="Times New Roman" pitchFamily="18" charset="0"/>
                </a:rPr>
                <a:t> time-series</a:t>
              </a:r>
            </a:p>
          </p:txBody>
        </p:sp>
        <p:pic>
          <p:nvPicPr>
            <p:cNvPr id="32" name="Picture 2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008"/>
              <a:ext cx="720" cy="576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33" name="Picture 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104"/>
              <a:ext cx="720" cy="576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34" name="Picture 2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200"/>
              <a:ext cx="720" cy="576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3851524" y="1774403"/>
            <a:ext cx="2808912" cy="2219325"/>
            <a:chOff x="2254" y="776"/>
            <a:chExt cx="1981" cy="1647"/>
          </a:xfrm>
        </p:grpSpPr>
        <p:pic>
          <p:nvPicPr>
            <p:cNvPr id="40" name="Picture 35"/>
            <p:cNvPicPr>
              <a:picLocks noChangeArrowheads="1"/>
            </p:cNvPicPr>
            <p:nvPr/>
          </p:nvPicPr>
          <p:blipFill>
            <a:blip r:embed="rId5" cstate="print"/>
            <a:srcRect l="69757" t="30959" r="7643" b="14474"/>
            <a:stretch>
              <a:fillRect/>
            </a:stretch>
          </p:blipFill>
          <p:spPr bwMode="auto">
            <a:xfrm>
              <a:off x="3118" y="1062"/>
              <a:ext cx="485" cy="7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508" y="2090"/>
              <a:ext cx="1682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dirty="0">
                  <a:latin typeface="Times New Roman" pitchFamily="18" charset="0"/>
                </a:rPr>
                <a:t>General Linear Model</a:t>
              </a: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479" y="2004"/>
              <a:ext cx="1756" cy="4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820" y="776"/>
              <a:ext cx="1110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dirty="0">
                  <a:latin typeface="Times New Roman" pitchFamily="18" charset="0"/>
                </a:rPr>
                <a:t>Design matrix</a:t>
              </a: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2254" y="2205"/>
              <a:ext cx="203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3372" y="1787"/>
              <a:ext cx="0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 sz="1400"/>
            </a:p>
          </p:txBody>
        </p:sp>
      </p:grp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3923928" y="1340768"/>
            <a:ext cx="3024336" cy="309634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6" name="TextBox 55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So far, we learned </a:t>
            </a:r>
            <a:r>
              <a:rPr lang="en-GB" sz="3600" b="1" dirty="0" err="1" smtClean="0"/>
              <a:t>preprocessing</a:t>
            </a:r>
            <a:r>
              <a:rPr lang="en-GB" sz="3600" b="1" dirty="0" smtClean="0"/>
              <a:t>, then what is next?</a:t>
            </a:r>
            <a:endParaRPr lang="en-GB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39952" y="4780309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After realigning, filtering, spatial normalization, images are ready to be </a:t>
            </a:r>
            <a:r>
              <a:rPr lang="en-GB" sz="2800" dirty="0" smtClean="0">
                <a:solidFill>
                  <a:srgbClr val="FF0000"/>
                </a:solidFill>
              </a:rPr>
              <a:t>analyzed!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F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r>
              <a:rPr lang="en-GB" altLang="zh-TW" sz="2400" dirty="0" smtClean="0">
                <a:ea typeface="新細明體" pitchFamily="18" charset="-120"/>
                <a:cs typeface="Arial" pitchFamily="34" charset="0"/>
              </a:rPr>
              <a:t>H</a:t>
            </a:r>
            <a:r>
              <a:rPr lang="en-GB" altLang="zh-TW" sz="2400" baseline="-25000" dirty="0" smtClean="0">
                <a:ea typeface="新細明體" pitchFamily="18" charset="-120"/>
                <a:cs typeface="Arial" pitchFamily="34" charset="0"/>
              </a:rPr>
              <a:t>0 </a:t>
            </a:r>
            <a:r>
              <a:rPr lang="en-GB" altLang="zh-TW" sz="2400" dirty="0" smtClean="0">
                <a:ea typeface="新細明體" pitchFamily="18" charset="-120"/>
                <a:cs typeface="Arial" pitchFamily="34" charset="0"/>
              </a:rPr>
              <a:t>: </a:t>
            </a:r>
            <a:r>
              <a:rPr lang="el-GR" altLang="ja-JP" sz="2400" dirty="0" smtClean="0"/>
              <a:t>β</a:t>
            </a:r>
            <a:r>
              <a:rPr lang="en-GB" altLang="ja-JP" sz="2400" baseline="-25000" dirty="0" smtClean="0">
                <a:ea typeface="ＭＳ Ｐゴシック" pitchFamily="34" charset="-128"/>
              </a:rPr>
              <a:t>1</a:t>
            </a:r>
            <a:r>
              <a:rPr lang="en-GB" altLang="ja-JP" sz="2400" dirty="0" smtClean="0">
                <a:ea typeface="ＭＳ Ｐゴシック" pitchFamily="34" charset="-128"/>
              </a:rPr>
              <a:t> = </a:t>
            </a:r>
            <a:r>
              <a:rPr lang="el-GR" altLang="ja-JP" sz="2400" dirty="0" smtClean="0"/>
              <a:t>β</a:t>
            </a:r>
            <a:r>
              <a:rPr lang="en-GB" altLang="ja-JP" sz="2400" baseline="-25000" dirty="0" smtClean="0">
                <a:ea typeface="ＭＳ Ｐゴシック" pitchFamily="34" charset="-128"/>
              </a:rPr>
              <a:t>2</a:t>
            </a:r>
            <a:r>
              <a:rPr lang="en-GB" altLang="ja-JP" sz="2400" dirty="0" smtClean="0">
                <a:ea typeface="ＭＳ Ｐゴシック" pitchFamily="34" charset="-128"/>
              </a:rPr>
              <a:t> = 0</a:t>
            </a:r>
          </a:p>
          <a:p>
            <a:r>
              <a:rPr lang="en-GB" altLang="ja-JP" sz="2400" dirty="0" smtClean="0">
                <a:ea typeface="ＭＳ Ｐゴシック" pitchFamily="34" charset="-128"/>
              </a:rPr>
              <a:t>Experimental Hypotheses</a:t>
            </a:r>
          </a:p>
          <a:p>
            <a:pPr lvl="1"/>
            <a:r>
              <a:rPr lang="en-GB" altLang="ja-JP" sz="2400" dirty="0" smtClean="0">
                <a:ea typeface="ＭＳ Ｐゴシック" pitchFamily="34" charset="-128"/>
              </a:rPr>
              <a:t>H</a:t>
            </a:r>
            <a:r>
              <a:rPr lang="en-GB" altLang="ja-JP" sz="2400" baseline="-25000" dirty="0" smtClean="0">
                <a:ea typeface="ＭＳ Ｐゴシック" pitchFamily="34" charset="-128"/>
              </a:rPr>
              <a:t>1</a:t>
            </a:r>
            <a:r>
              <a:rPr lang="en-GB" altLang="ja-JP" sz="2400" dirty="0" smtClean="0">
                <a:ea typeface="ＭＳ Ｐゴシック" pitchFamily="34" charset="-128"/>
              </a:rPr>
              <a:t>: at least one </a:t>
            </a:r>
            <a:r>
              <a:rPr lang="el-GR" altLang="ja-JP" sz="2400" dirty="0" smtClean="0"/>
              <a:t>β</a:t>
            </a:r>
            <a:r>
              <a:rPr lang="en-GB" altLang="ja-JP" sz="2400" dirty="0" smtClean="0">
                <a:ea typeface="ＭＳ Ｐゴシック" pitchFamily="34" charset="-128"/>
              </a:rPr>
              <a:t> ≠ 0</a:t>
            </a:r>
          </a:p>
          <a:p>
            <a:r>
              <a:rPr lang="en-US" altLang="zh-TW" sz="2400" dirty="0" smtClean="0"/>
              <a:t>The F-test evaluates whether any contrast or any combination of contrasts explains a significant amount of </a:t>
            </a:r>
            <a:r>
              <a:rPr lang="en-US" altLang="zh-TW" sz="2400" dirty="0" smtClean="0">
                <a:solidFill>
                  <a:srgbClr val="FF0000"/>
                </a:solidFill>
              </a:rPr>
              <a:t>variability</a:t>
            </a:r>
            <a:r>
              <a:rPr lang="en-US" altLang="zh-TW" sz="2400" dirty="0" smtClean="0"/>
              <a:t> in the measured data</a:t>
            </a:r>
          </a:p>
          <a:p>
            <a:endParaRPr lang="zh-TW" altLang="en-US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08684" y="4509120"/>
            <a:ext cx="3619500" cy="887413"/>
            <a:chOff x="872" y="2024"/>
            <a:chExt cx="2280" cy="559"/>
          </a:xfrm>
        </p:grpSpPr>
        <p:sp>
          <p:nvSpPr>
            <p:cNvPr id="5" name="Text Box 34"/>
            <p:cNvSpPr txBox="1">
              <a:spLocks noChangeArrowheads="1"/>
            </p:cNvSpPr>
            <p:nvPr/>
          </p:nvSpPr>
          <p:spPr bwMode="auto">
            <a:xfrm>
              <a:off x="872" y="2201"/>
              <a:ext cx="5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sz="2000">
                  <a:latin typeface="Arial Rounded MT Bold" pitchFamily="34" charset="0"/>
                  <a:ea typeface="新細明體" pitchFamily="18" charset="-120"/>
                </a:rPr>
                <a:t>F   =   </a:t>
              </a:r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1488" y="2024"/>
              <a:ext cx="1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>
                  <a:latin typeface="Arial Rounded MT Bold" pitchFamily="34" charset="0"/>
                  <a:ea typeface="新細明體" pitchFamily="18" charset="-120"/>
                </a:rPr>
                <a:t>Explained variability</a:t>
              </a:r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1474" y="2296"/>
              <a:ext cx="15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1377" y="2352"/>
              <a:ext cx="17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zh-TW" dirty="0">
                  <a:latin typeface="Arial Rounded MT Bold" pitchFamily="34" charset="0"/>
                  <a:ea typeface="新細明體" pitchFamily="18" charset="-120"/>
                </a:rPr>
                <a:t>Error variance estimate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1: F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6408712" cy="554461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Contrast 5: to test </a:t>
            </a:r>
            <a:r>
              <a:rPr lang="en-US" altLang="zh-TW" sz="2400" dirty="0" err="1" smtClean="0"/>
              <a:t>voxels</a:t>
            </a:r>
            <a:r>
              <a:rPr lang="en-US" altLang="zh-TW" sz="2400" dirty="0" smtClean="0"/>
              <a:t> exhibit significant </a:t>
            </a:r>
            <a:r>
              <a:rPr lang="en-US" altLang="zh-TW" sz="2400" dirty="0" smtClean="0">
                <a:solidFill>
                  <a:srgbClr val="FF0000"/>
                </a:solidFill>
              </a:rPr>
              <a:t>increases</a:t>
            </a:r>
            <a:r>
              <a:rPr lang="en-US" altLang="zh-TW" sz="2400" dirty="0" smtClean="0"/>
              <a:t> in activation in respond to any of the three motion conditions</a:t>
            </a:r>
          </a:p>
          <a:p>
            <a:r>
              <a:rPr lang="en-US" altLang="zh-TW" sz="2400" dirty="0" smtClean="0"/>
              <a:t>F-contrasts are combination of multiple T </a:t>
            </a:r>
            <a:r>
              <a:rPr lang="en-US" altLang="zh-TW" sz="2400" dirty="0" smtClean="0"/>
              <a:t>contrasts in different rows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426" y="477272"/>
            <a:ext cx="182406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76664" y="5877272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Contrast 5:  [  1         0         0    ]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                     [  0         1         0    ]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                      [  0         0         1   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2: T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192688" cy="554461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Question: which brain region respond more Left than to Right button presses?</a:t>
            </a:r>
          </a:p>
          <a:p>
            <a:pPr lvl="1"/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n-GB" altLang="ja-JP" sz="2400" dirty="0" smtClean="0">
                <a:ea typeface="ＭＳ Ｐゴシック" pitchFamily="34" charset="-128"/>
              </a:rPr>
              <a:t> = [1 -1  0 ]</a:t>
            </a:r>
          </a:p>
          <a:p>
            <a:pPr lvl="1"/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n-GB" altLang="ja-JP" sz="2400" dirty="0" smtClean="0">
                <a:ea typeface="ＭＳ Ｐゴシック" pitchFamily="34" charset="-128"/>
              </a:rPr>
              <a:t> = [1 -1  0 ]    </a:t>
            </a:r>
            <a:r>
              <a:rPr lang="en-GB" altLang="ja-JP" sz="2400" dirty="0" smtClean="0">
                <a:solidFill>
                  <a:srgbClr val="FF0000"/>
                </a:solidFill>
                <a:ea typeface="ＭＳ Ｐゴシック" pitchFamily="34" charset="-128"/>
              </a:rPr>
              <a:t>≠</a:t>
            </a:r>
            <a:r>
              <a:rPr lang="en-GB" altLang="ja-JP" sz="2400" dirty="0" smtClean="0">
                <a:ea typeface="ＭＳ Ｐゴシック" pitchFamily="34" charset="-128"/>
              </a:rPr>
              <a:t>      </a:t>
            </a:r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n-GB" altLang="ja-JP" sz="2400" dirty="0" smtClean="0">
                <a:ea typeface="ＭＳ Ｐゴシック" pitchFamily="34" charset="-128"/>
              </a:rPr>
              <a:t>= [-1  1  0 ]</a:t>
            </a:r>
          </a:p>
          <a:p>
            <a:pPr lvl="1"/>
            <a:r>
              <a:rPr lang="el-GR" altLang="zh-TW" sz="2400" dirty="0" smtClean="0"/>
              <a:t>β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reflects the total contribution of all factors that are held </a:t>
            </a:r>
            <a:r>
              <a:rPr lang="en-US" altLang="zh-TW" sz="2400" dirty="0" smtClean="0">
                <a:solidFill>
                  <a:srgbClr val="FF0000"/>
                </a:solidFill>
              </a:rPr>
              <a:t>constant</a:t>
            </a:r>
            <a:r>
              <a:rPr lang="en-US" altLang="zh-TW" sz="2400" dirty="0" smtClean="0"/>
              <a:t> throughout the experiment (ex.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baseline</a:t>
            </a:r>
            <a:r>
              <a:rPr lang="en-US" altLang="zh-TW" sz="2400" dirty="0" smtClean="0"/>
              <a:t> signal intensity  in each </a:t>
            </a:r>
            <a:r>
              <a:rPr lang="en-US" altLang="zh-TW" sz="2400" dirty="0" err="1" smtClean="0"/>
              <a:t>voxel</a:t>
            </a:r>
            <a:r>
              <a:rPr lang="en-US" altLang="zh-TW" sz="2400" dirty="0" smtClean="0"/>
              <a:t> for </a:t>
            </a:r>
            <a:r>
              <a:rPr lang="en-US" altLang="zh-TW" sz="2400" dirty="0" err="1" smtClean="0"/>
              <a:t>fMRI</a:t>
            </a:r>
            <a:r>
              <a:rPr lang="en-US" altLang="zh-TW" sz="2400" dirty="0" smtClean="0"/>
              <a:t> data)</a:t>
            </a:r>
          </a:p>
          <a:p>
            <a:pPr lvl="1"/>
            <a:r>
              <a:rPr lang="en-US" altLang="zh-TW" sz="2400" dirty="0" smtClean="0"/>
              <a:t>SPM subtracts the mean value from each </a:t>
            </a:r>
            <a:r>
              <a:rPr lang="en-US" altLang="zh-TW" sz="2400" dirty="0" err="1" smtClean="0"/>
              <a:t>regressor</a:t>
            </a:r>
            <a:r>
              <a:rPr lang="en-US" altLang="zh-TW" sz="2400" dirty="0" smtClean="0"/>
              <a:t> so the variance associated with the mean signal intensity is not assigned to any experimental condition</a:t>
            </a:r>
            <a:endParaRPr lang="zh-TW" altLang="en-US" sz="2400" dirty="0" smtClean="0"/>
          </a:p>
          <a:p>
            <a:pPr lvl="1"/>
            <a:endParaRPr lang="zh-TW" altLang="en-US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76872"/>
            <a:ext cx="1658367" cy="43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28631" y="1979548"/>
            <a:ext cx="206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b="1" dirty="0">
                <a:solidFill>
                  <a:srgbClr val="FF0000"/>
                </a:solidFill>
                <a:ea typeface="新細明體" pitchFamily="18" charset="-120"/>
              </a:rPr>
              <a:t>Left   </a:t>
            </a:r>
            <a:r>
              <a:rPr lang="en-GB" altLang="zh-TW" b="1" dirty="0" smtClean="0">
                <a:solidFill>
                  <a:srgbClr val="FF0000"/>
                </a:solidFill>
                <a:ea typeface="新細明體" pitchFamily="18" charset="-120"/>
              </a:rPr>
              <a:t>Right</a:t>
            </a:r>
            <a:endParaRPr lang="en-GB" altLang="zh-TW" b="1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5473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572000" cy="38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076056" y="3717032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7308304" y="378904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2: T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248472" cy="5544616"/>
          </a:xfrm>
        </p:spPr>
        <p:txBody>
          <a:bodyPr/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Contralateral</a:t>
            </a:r>
            <a:r>
              <a:rPr lang="en-US" altLang="zh-TW" sz="2400" dirty="0" smtClean="0"/>
              <a:t> motor cortex responses</a:t>
            </a:r>
          </a:p>
          <a:p>
            <a:r>
              <a:rPr lang="en-US" altLang="zh-TW" sz="2400" dirty="0" smtClean="0"/>
              <a:t>The contrast file</a:t>
            </a:r>
          </a:p>
          <a:p>
            <a:pPr lvl="1"/>
            <a:r>
              <a:rPr lang="en-US" altLang="zh-TW" sz="2400" dirty="0" smtClean="0"/>
              <a:t>con_*.</a:t>
            </a:r>
            <a:r>
              <a:rPr lang="en-US" altLang="zh-TW" sz="2400" dirty="0" err="1" smtClean="0"/>
              <a:t>img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Files for </a:t>
            </a:r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TW" sz="2400" dirty="0" smtClean="0">
                <a:solidFill>
                  <a:srgbClr val="FF0000"/>
                </a:solidFill>
              </a:rPr>
              <a:t> level analysis</a:t>
            </a:r>
          </a:p>
          <a:p>
            <a:r>
              <a:rPr lang="en-US" altLang="zh-TW" sz="2400" dirty="0" smtClean="0"/>
              <a:t>The T-map file</a:t>
            </a:r>
          </a:p>
          <a:p>
            <a:pPr lvl="1"/>
            <a:r>
              <a:rPr lang="en-US" altLang="zh-TW" sz="2400" dirty="0" err="1" smtClean="0"/>
              <a:t>spmT</a:t>
            </a:r>
            <a:r>
              <a:rPr lang="en-US" altLang="zh-TW" sz="2400" dirty="0" smtClean="0"/>
              <a:t>_*.</a:t>
            </a:r>
            <a:r>
              <a:rPr lang="en-US" altLang="zh-TW" sz="2400" dirty="0" err="1" smtClean="0"/>
              <a:t>img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T value for each </a:t>
            </a:r>
            <a:r>
              <a:rPr lang="en-US" altLang="zh-TW" sz="2400" dirty="0" err="1" smtClean="0"/>
              <a:t>voxel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The variances differ across brain regions</a:t>
            </a:r>
          </a:p>
          <a:p>
            <a:pPr lvl="1"/>
            <a:endParaRPr lang="en-US" altLang="zh-TW" sz="2400" dirty="0"/>
          </a:p>
          <a:p>
            <a:pPr>
              <a:buNone/>
            </a:pPr>
            <a:r>
              <a:rPr lang="en-US" altLang="zh-TW" sz="2400" dirty="0" smtClean="0"/>
              <a:t>* = number in contrast manager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68664"/>
            <a:ext cx="4716016" cy="425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2: F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192688" cy="554461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Question: which brain region respond to Left and/or Right button presses?</a:t>
            </a:r>
          </a:p>
          <a:p>
            <a:pPr lvl="1"/>
            <a:r>
              <a:rPr lang="en-GB" altLang="ja-JP" sz="2400" dirty="0" err="1" smtClean="0">
                <a:ea typeface="ＭＳ Ｐゴシック" pitchFamily="34" charset="-128"/>
              </a:rPr>
              <a:t>c</a:t>
            </a:r>
            <a:r>
              <a:rPr lang="en-GB" altLang="ja-JP" sz="2400" baseline="30000" dirty="0" err="1" smtClean="0">
                <a:ea typeface="ＭＳ Ｐゴシック" pitchFamily="34" charset="-128"/>
              </a:rPr>
              <a:t>T</a:t>
            </a:r>
            <a:r>
              <a:rPr lang="en-GB" altLang="ja-JP" sz="2400" dirty="0" smtClean="0">
                <a:ea typeface="ＭＳ Ｐゴシック" pitchFamily="34" charset="-128"/>
              </a:rPr>
              <a:t> = [1  0  0]</a:t>
            </a:r>
          </a:p>
          <a:p>
            <a:pPr lvl="1">
              <a:buNone/>
            </a:pPr>
            <a:r>
              <a:rPr lang="en-GB" altLang="ja-JP" sz="2400" dirty="0" smtClean="0">
                <a:ea typeface="ＭＳ Ｐゴシック" pitchFamily="34" charset="-128"/>
              </a:rPr>
              <a:t>		     [0  1  0] </a:t>
            </a:r>
          </a:p>
          <a:p>
            <a:pPr lvl="1"/>
            <a:r>
              <a:rPr lang="en-US" altLang="zh-TW" sz="2400" dirty="0" smtClean="0"/>
              <a:t>F contrast </a:t>
            </a:r>
          </a:p>
          <a:p>
            <a:pPr lvl="2"/>
            <a:r>
              <a:rPr lang="en-US" altLang="zh-TW" sz="2000" dirty="0" smtClean="0">
                <a:solidFill>
                  <a:srgbClr val="FF0000"/>
                </a:solidFill>
              </a:rPr>
              <a:t>do not </a:t>
            </a:r>
            <a:r>
              <a:rPr lang="en-US" altLang="zh-TW" sz="2000" dirty="0" smtClean="0"/>
              <a:t>indicate the direction of any of the contrasts</a:t>
            </a:r>
          </a:p>
          <a:p>
            <a:pPr lvl="2"/>
            <a:r>
              <a:rPr lang="en-US" altLang="zh-TW" sz="2000" dirty="0" smtClean="0">
                <a:solidFill>
                  <a:srgbClr val="FF0000"/>
                </a:solidFill>
              </a:rPr>
              <a:t>do not </a:t>
            </a:r>
            <a:r>
              <a:rPr lang="en-US" altLang="zh-TW" sz="2000" dirty="0" smtClean="0"/>
              <a:t>provide information about which contrasts drive significance</a:t>
            </a:r>
          </a:p>
          <a:p>
            <a:pPr lvl="2"/>
            <a:r>
              <a:rPr lang="en-US" altLang="zh-TW" sz="2000" dirty="0" smtClean="0"/>
              <a:t>only demonstrate that there is a significant difference exists among the conditions, to identify </a:t>
            </a:r>
            <a:r>
              <a:rPr lang="en-US" altLang="zh-TW" sz="2000" dirty="0" err="1" smtClean="0"/>
              <a:t>voxels</a:t>
            </a:r>
            <a:r>
              <a:rPr lang="en-US" altLang="zh-TW" sz="2000" dirty="0" smtClean="0"/>
              <a:t> that show modulation in response to the experimental task</a:t>
            </a:r>
            <a:endParaRPr lang="zh-TW" altLang="en-US" sz="2000" dirty="0" smtClean="0"/>
          </a:p>
          <a:p>
            <a:pPr lvl="1"/>
            <a:endParaRPr lang="zh-TW" altLang="en-US" sz="24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76872"/>
            <a:ext cx="1658367" cy="43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28631" y="1979548"/>
            <a:ext cx="2063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TW" b="1" dirty="0">
                <a:solidFill>
                  <a:srgbClr val="FF0000"/>
                </a:solidFill>
                <a:ea typeface="新細明體" pitchFamily="18" charset="-120"/>
              </a:rPr>
              <a:t>Left   </a:t>
            </a:r>
            <a:r>
              <a:rPr lang="en-GB" altLang="zh-TW" b="1" dirty="0" smtClean="0">
                <a:solidFill>
                  <a:srgbClr val="FF0000"/>
                </a:solidFill>
                <a:ea typeface="新細明體" pitchFamily="18" charset="-120"/>
              </a:rPr>
              <a:t>Right</a:t>
            </a:r>
            <a:endParaRPr lang="en-GB" altLang="zh-TW" b="1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529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0748"/>
            <a:ext cx="4572000" cy="381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156176" y="3717032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7308304" y="378904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2: F contrasts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248472" cy="5544616"/>
          </a:xfrm>
        </p:spPr>
        <p:txBody>
          <a:bodyPr/>
          <a:lstStyle/>
          <a:p>
            <a:r>
              <a:rPr lang="en-US" altLang="zh-TW" sz="2400" dirty="0" smtClean="0"/>
              <a:t>Motor cortex responses on </a:t>
            </a:r>
            <a:r>
              <a:rPr lang="en-US" altLang="zh-TW" sz="2400" dirty="0" smtClean="0">
                <a:solidFill>
                  <a:srgbClr val="FF0000"/>
                </a:solidFill>
              </a:rPr>
              <a:t>both</a:t>
            </a:r>
            <a:r>
              <a:rPr lang="en-US" altLang="zh-TW" sz="2400" dirty="0" smtClean="0"/>
              <a:t> sides</a:t>
            </a:r>
          </a:p>
          <a:p>
            <a:r>
              <a:rPr lang="en-US" altLang="zh-TW" sz="2400" dirty="0" smtClean="0"/>
              <a:t>The F-map file</a:t>
            </a:r>
          </a:p>
          <a:p>
            <a:pPr lvl="1"/>
            <a:r>
              <a:rPr lang="en-US" altLang="zh-TW" sz="2400" dirty="0" err="1" smtClean="0"/>
              <a:t>spmF</a:t>
            </a:r>
            <a:r>
              <a:rPr lang="en-US" altLang="zh-TW" sz="2400" dirty="0" smtClean="0"/>
              <a:t>_*.</a:t>
            </a:r>
            <a:r>
              <a:rPr lang="en-US" altLang="zh-TW" sz="2400" dirty="0" err="1" smtClean="0"/>
              <a:t>img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F value for each </a:t>
            </a:r>
            <a:r>
              <a:rPr lang="en-US" altLang="zh-TW" sz="2400" dirty="0" err="1" smtClean="0"/>
              <a:t>voxel</a:t>
            </a:r>
            <a:endParaRPr lang="en-US" altLang="zh-TW" sz="2400" dirty="0" smtClean="0"/>
          </a:p>
          <a:p>
            <a:r>
              <a:rPr lang="en-US" altLang="zh-TW" sz="2400" dirty="0" smtClean="0"/>
              <a:t>Extra-sum-square image</a:t>
            </a:r>
          </a:p>
          <a:p>
            <a:pPr lvl="1"/>
            <a:r>
              <a:rPr lang="en-US" altLang="zh-TW" sz="2400" dirty="0" err="1" smtClean="0"/>
              <a:t>ess</a:t>
            </a:r>
            <a:r>
              <a:rPr lang="en-US" altLang="zh-TW" sz="2400" dirty="0" smtClean="0"/>
              <a:t>_*.</a:t>
            </a:r>
            <a:r>
              <a:rPr lang="en-US" altLang="zh-TW" sz="2400" dirty="0" err="1" smtClean="0"/>
              <a:t>img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Difference between </a:t>
            </a:r>
            <a:r>
              <a:rPr lang="en-US" altLang="zh-TW" sz="2400" dirty="0" err="1" smtClean="0"/>
              <a:t>regressors</a:t>
            </a:r>
            <a:endParaRPr lang="en-US" altLang="zh-TW" sz="2400" dirty="0" smtClean="0"/>
          </a:p>
          <a:p>
            <a:pPr lvl="1"/>
            <a:endParaRPr lang="en-US" altLang="zh-TW" sz="2400" dirty="0"/>
          </a:p>
          <a:p>
            <a:pPr>
              <a:buNone/>
            </a:pPr>
            <a:r>
              <a:rPr lang="en-US" altLang="zh-TW" sz="2400" dirty="0" smtClean="0"/>
              <a:t>* = number in contrast manager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3238"/>
            <a:ext cx="4742405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435E3CA7-98B7-4F11-B3C8-F725EF4AB1C7}" type="slidenum">
              <a:rPr lang="en-US" altLang="zh-TW"/>
              <a:pPr algn="l"/>
              <a:t>28</a:t>
            </a:fld>
            <a:endParaRPr lang="en-US" altLang="zh-TW"/>
          </a:p>
        </p:txBody>
      </p:sp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Factorial </a:t>
            </a:r>
            <a:r>
              <a:rPr lang="en-GB" dirty="0"/>
              <a:t>design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652120" y="2420888"/>
            <a:ext cx="10081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</a:rPr>
              <a:t>Low load</a:t>
            </a:r>
            <a:endParaRPr lang="en-GB" dirty="0">
              <a:latin typeface="Calibri" pitchFamily="34" charset="0"/>
            </a:endParaRPr>
          </a:p>
          <a:p>
            <a:pPr algn="r">
              <a:spcBef>
                <a:spcPct val="50000"/>
              </a:spcBef>
            </a:pPr>
            <a:endParaRPr lang="en-GB" dirty="0" smtClean="0">
              <a:latin typeface="Calibri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</a:rPr>
              <a:t>High load</a:t>
            </a:r>
            <a:endParaRPr lang="en-US" altLang="zh-TW" dirty="0">
              <a:latin typeface="Calibri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516216" y="1730375"/>
            <a:ext cx="2881312" cy="2613025"/>
            <a:chOff x="6228226" y="1462088"/>
            <a:chExt cx="2881489" cy="2612737"/>
          </a:xfrm>
        </p:grpSpPr>
        <p:sp>
          <p:nvSpPr>
            <p:cNvPr id="21528" name="Rectangle 4"/>
            <p:cNvSpPr>
              <a:spLocks noChangeArrowheads="1"/>
            </p:cNvSpPr>
            <p:nvPr/>
          </p:nvSpPr>
          <p:spPr bwMode="auto">
            <a:xfrm>
              <a:off x="6372578" y="1946276"/>
              <a:ext cx="2376311" cy="2016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1529" name="Text Box 5"/>
            <p:cNvSpPr txBox="1">
              <a:spLocks noChangeArrowheads="1"/>
            </p:cNvSpPr>
            <p:nvPr/>
          </p:nvSpPr>
          <p:spPr bwMode="auto">
            <a:xfrm>
              <a:off x="6588478" y="1905000"/>
              <a:ext cx="2376311" cy="216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400" dirty="0">
                  <a:latin typeface="Calibri" pitchFamily="34" charset="0"/>
                </a:rPr>
                <a:t>A    </a:t>
              </a:r>
              <a:r>
                <a:rPr lang="en-GB" sz="5400" dirty="0" smtClean="0">
                  <a:latin typeface="Calibri" pitchFamily="34" charset="0"/>
                </a:rPr>
                <a:t> B</a:t>
              </a:r>
              <a:endParaRPr lang="en-GB" sz="5400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5400" dirty="0">
                  <a:latin typeface="Calibri" pitchFamily="34" charset="0"/>
                </a:rPr>
                <a:t>C    </a:t>
              </a:r>
              <a:r>
                <a:rPr lang="en-GB" sz="5400" dirty="0" smtClean="0">
                  <a:latin typeface="Calibri" pitchFamily="34" charset="0"/>
                </a:rPr>
                <a:t> D</a:t>
              </a:r>
              <a:endParaRPr lang="en-US" altLang="zh-TW" sz="5400" dirty="0">
                <a:latin typeface="Calibri" pitchFamily="34" charset="0"/>
              </a:endParaRPr>
            </a:p>
          </p:txBody>
        </p:sp>
        <p:sp>
          <p:nvSpPr>
            <p:cNvPr id="21530" name="Line 6"/>
            <p:cNvSpPr>
              <a:spLocks noChangeShapeType="1"/>
            </p:cNvSpPr>
            <p:nvPr/>
          </p:nvSpPr>
          <p:spPr bwMode="auto">
            <a:xfrm>
              <a:off x="7525456" y="1946276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1" name="Line 7"/>
            <p:cNvSpPr>
              <a:spLocks noChangeShapeType="1"/>
            </p:cNvSpPr>
            <p:nvPr/>
          </p:nvSpPr>
          <p:spPr bwMode="auto">
            <a:xfrm>
              <a:off x="6372578" y="2971800"/>
              <a:ext cx="2376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32" name="Text Box 9"/>
            <p:cNvSpPr txBox="1">
              <a:spLocks noChangeArrowheads="1"/>
            </p:cNvSpPr>
            <p:nvPr/>
          </p:nvSpPr>
          <p:spPr bwMode="auto">
            <a:xfrm>
              <a:off x="6228226" y="1462088"/>
              <a:ext cx="2881489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>
                  <a:latin typeface="Calibri" pitchFamily="34" charset="0"/>
                </a:rPr>
                <a:t>   Motion       No Motion</a:t>
              </a:r>
              <a:endParaRPr lang="en-US" altLang="zh-TW" dirty="0">
                <a:latin typeface="Calibri" pitchFamily="34" charset="0"/>
              </a:endParaRPr>
            </a:p>
          </p:txBody>
        </p:sp>
      </p:grpSp>
      <p:sp>
        <p:nvSpPr>
          <p:cNvPr id="12605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39738" y="764704"/>
            <a:ext cx="5130800" cy="59046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Simple main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A – B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Simple main effect of </a:t>
            </a:r>
            <a:r>
              <a:rPr lang="en-GB" sz="1800" dirty="0" smtClean="0">
                <a:solidFill>
                  <a:srgbClr val="FF0000"/>
                </a:solidFill>
              </a:rPr>
              <a:t>motion</a:t>
            </a:r>
            <a:r>
              <a:rPr lang="en-GB" sz="1800" dirty="0" smtClean="0"/>
              <a:t> (vs. no motion) in the context of </a:t>
            </a:r>
            <a:r>
              <a:rPr lang="en-GB" sz="1800" dirty="0" smtClean="0">
                <a:solidFill>
                  <a:srgbClr val="FF0000"/>
                </a:solidFill>
              </a:rPr>
              <a:t>low</a:t>
            </a:r>
            <a:r>
              <a:rPr lang="en-GB" sz="1800" dirty="0" smtClean="0"/>
              <a:t> 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cs typeface="Arial" pitchFamily="34" charset="0"/>
              </a:rPr>
              <a:t>[ 1   -1    0     0] </a:t>
            </a:r>
            <a:endParaRPr lang="en-GB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Main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(A + B) – (C + D)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The main effect of low load (vs. high load) irrelevant of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>
                <a:sym typeface="Wingdings" pitchFamily="2" charset="2"/>
              </a:rPr>
              <a:t> Main effect of 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cs typeface="Arial" pitchFamily="34" charset="0"/>
              </a:rPr>
              <a:t>[ 1    1    -1    -1]</a:t>
            </a:r>
            <a:endParaRPr lang="en-GB" sz="1800" dirty="0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INTERACTION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(A - B) – (C - D)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The interaction effect of motion (vs. no motion) greater under low (vs. high) 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cs typeface="Arial" pitchFamily="34" charset="0"/>
              </a:rPr>
              <a:t>[ 1    -1    -1    1]</a:t>
            </a:r>
            <a:endParaRPr lang="en-GB" sz="1800" dirty="0" smtClean="0"/>
          </a:p>
          <a:p>
            <a:pPr>
              <a:lnSpc>
                <a:spcPct val="90000"/>
              </a:lnSpc>
            </a:pPr>
            <a:endParaRPr lang="en-US" altLang="zh-TW" sz="1800" dirty="0" smtClean="0"/>
          </a:p>
          <a:p>
            <a:pPr>
              <a:lnSpc>
                <a:spcPct val="90000"/>
              </a:lnSpc>
            </a:pPr>
            <a:r>
              <a:rPr lang="en-US" altLang="zh-TW" sz="1800" dirty="0" smtClean="0"/>
              <a:t>Still</a:t>
            </a:r>
            <a:r>
              <a:rPr lang="en-US" altLang="zh-TW" sz="1800" dirty="0" smtClean="0"/>
              <a:t>, sum of the weights = 0 in each T </a:t>
            </a:r>
            <a:r>
              <a:rPr lang="en-US" altLang="zh-TW" sz="1800" dirty="0" smtClean="0"/>
              <a:t>contrast</a:t>
            </a:r>
            <a:endParaRPr lang="fr-FR" sz="1800" dirty="0" smtClean="0"/>
          </a:p>
        </p:txBody>
      </p:sp>
      <p:sp>
        <p:nvSpPr>
          <p:cNvPr id="1260559" name="Rectangle 15"/>
          <p:cNvSpPr>
            <a:spLocks noChangeArrowheads="1"/>
          </p:cNvSpPr>
          <p:nvPr/>
        </p:nvSpPr>
        <p:spPr bwMode="auto">
          <a:xfrm>
            <a:off x="3856459" y="1916832"/>
            <a:ext cx="136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0" name="Rectangle 16"/>
          <p:cNvSpPr>
            <a:spLocks noChangeArrowheads="1"/>
          </p:cNvSpPr>
          <p:nvPr/>
        </p:nvSpPr>
        <p:spPr bwMode="auto">
          <a:xfrm>
            <a:off x="4059659" y="2318470"/>
            <a:ext cx="136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1" name="Text Box 17"/>
          <p:cNvSpPr txBox="1">
            <a:spLocks noChangeArrowheads="1"/>
          </p:cNvSpPr>
          <p:nvPr/>
        </p:nvSpPr>
        <p:spPr bwMode="auto">
          <a:xfrm>
            <a:off x="3731046" y="2297832"/>
            <a:ext cx="2497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alibri" pitchFamily="34" charset="0"/>
              </a:rPr>
              <a:t> A    B    C    D</a:t>
            </a:r>
            <a:endParaRPr lang="en-US" altLang="zh-TW" sz="1200">
              <a:latin typeface="Calibri" pitchFamily="34" charset="0"/>
            </a:endParaRPr>
          </a:p>
        </p:txBody>
      </p:sp>
      <p:sp>
        <p:nvSpPr>
          <p:cNvPr id="1260562" name="Line 18"/>
          <p:cNvSpPr>
            <a:spLocks noChangeShapeType="1"/>
          </p:cNvSpPr>
          <p:nvPr/>
        </p:nvSpPr>
        <p:spPr bwMode="auto">
          <a:xfrm>
            <a:off x="3524671" y="2297832"/>
            <a:ext cx="1281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0563" name="Rectangle 19"/>
          <p:cNvSpPr>
            <a:spLocks noChangeArrowheads="1"/>
          </p:cNvSpPr>
          <p:nvPr/>
        </p:nvSpPr>
        <p:spPr bwMode="auto">
          <a:xfrm>
            <a:off x="3873823" y="3284984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4" name="Rectangle 20"/>
          <p:cNvSpPr>
            <a:spLocks noChangeArrowheads="1"/>
          </p:cNvSpPr>
          <p:nvPr/>
        </p:nvSpPr>
        <p:spPr bwMode="auto">
          <a:xfrm>
            <a:off x="4077023" y="3284984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5" name="Rectangle 21"/>
          <p:cNvSpPr>
            <a:spLocks noChangeArrowheads="1"/>
          </p:cNvSpPr>
          <p:nvPr/>
        </p:nvSpPr>
        <p:spPr bwMode="auto">
          <a:xfrm>
            <a:off x="4280223" y="3686622"/>
            <a:ext cx="1349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6" name="Rectangle 22"/>
          <p:cNvSpPr>
            <a:spLocks noChangeArrowheads="1"/>
          </p:cNvSpPr>
          <p:nvPr/>
        </p:nvSpPr>
        <p:spPr bwMode="auto">
          <a:xfrm>
            <a:off x="4483423" y="3686622"/>
            <a:ext cx="1349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67" name="Line 23"/>
          <p:cNvSpPr>
            <a:spLocks noChangeShapeType="1"/>
          </p:cNvSpPr>
          <p:nvPr/>
        </p:nvSpPr>
        <p:spPr bwMode="auto">
          <a:xfrm>
            <a:off x="3608710" y="3665984"/>
            <a:ext cx="1281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0568" name="Text Box 24"/>
          <p:cNvSpPr txBox="1">
            <a:spLocks noChangeArrowheads="1"/>
          </p:cNvSpPr>
          <p:nvPr/>
        </p:nvSpPr>
        <p:spPr bwMode="auto">
          <a:xfrm>
            <a:off x="3680148" y="3742184"/>
            <a:ext cx="1251892" cy="2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alibri" pitchFamily="34" charset="0"/>
              </a:rPr>
              <a:t>  </a:t>
            </a:r>
            <a:r>
              <a:rPr lang="en-GB" sz="1200" dirty="0">
                <a:latin typeface="Calibri" pitchFamily="34" charset="0"/>
              </a:rPr>
              <a:t>A    B    C    D</a:t>
            </a:r>
            <a:endParaRPr lang="en-US" altLang="zh-TW" sz="1200" dirty="0">
              <a:latin typeface="Calibri" pitchFamily="34" charset="0"/>
            </a:endParaRPr>
          </a:p>
        </p:txBody>
      </p:sp>
      <p:sp>
        <p:nvSpPr>
          <p:cNvPr id="1260569" name="Rectangle 25"/>
          <p:cNvSpPr>
            <a:spLocks noChangeArrowheads="1"/>
          </p:cNvSpPr>
          <p:nvPr/>
        </p:nvSpPr>
        <p:spPr bwMode="auto">
          <a:xfrm>
            <a:off x="5859463" y="4869160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70" name="Rectangle 26"/>
          <p:cNvSpPr>
            <a:spLocks noChangeArrowheads="1"/>
          </p:cNvSpPr>
          <p:nvPr/>
        </p:nvSpPr>
        <p:spPr bwMode="auto">
          <a:xfrm>
            <a:off x="6062663" y="5250160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71" name="Line 27"/>
          <p:cNvSpPr>
            <a:spLocks noChangeShapeType="1"/>
          </p:cNvSpPr>
          <p:nvPr/>
        </p:nvSpPr>
        <p:spPr bwMode="auto">
          <a:xfrm>
            <a:off x="5588000" y="5250160"/>
            <a:ext cx="127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0572" name="Rectangle 28"/>
          <p:cNvSpPr>
            <a:spLocks noChangeArrowheads="1"/>
          </p:cNvSpPr>
          <p:nvPr/>
        </p:nvSpPr>
        <p:spPr bwMode="auto">
          <a:xfrm>
            <a:off x="6265863" y="5250160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73" name="Rectangle 29"/>
          <p:cNvSpPr>
            <a:spLocks noChangeArrowheads="1"/>
          </p:cNvSpPr>
          <p:nvPr/>
        </p:nvSpPr>
        <p:spPr bwMode="auto">
          <a:xfrm>
            <a:off x="6469063" y="4869160"/>
            <a:ext cx="1349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60574" name="Text Box 30"/>
          <p:cNvSpPr txBox="1">
            <a:spLocks noChangeArrowheads="1"/>
          </p:cNvSpPr>
          <p:nvPr/>
        </p:nvSpPr>
        <p:spPr bwMode="auto">
          <a:xfrm>
            <a:off x="5734050" y="5204123"/>
            <a:ext cx="249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alibri" pitchFamily="34" charset="0"/>
              </a:rPr>
              <a:t> A    B   C    D</a:t>
            </a:r>
            <a:endParaRPr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65300" y="21288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 sz="200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Motion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95963" y="212883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 sz="200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No Motion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260475" y="24892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268538" y="2489200"/>
            <a:ext cx="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844800" y="2489200"/>
            <a:ext cx="5032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5581650" y="2489200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589713" y="2489200"/>
            <a:ext cx="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7165975" y="2489200"/>
            <a:ext cx="5032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2411413" y="1484313"/>
            <a:ext cx="10810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291138" y="1484313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635375" y="1052513"/>
            <a:ext cx="1728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 sz="3200" dirty="0">
                <a:latin typeface="Arial Rounded MT Bold" pitchFamily="34" charset="0"/>
                <a:ea typeface="新細明體" pitchFamily="18" charset="-120"/>
              </a:rPr>
              <a:t>Design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39750" y="4638675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80"/>
              </a:buClr>
            </a:pPr>
            <a:r>
              <a:rPr lang="en-GB" altLang="zh-TW" sz="2000" dirty="0" smtClean="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IV </a:t>
            </a:r>
            <a:r>
              <a:rPr lang="en-GB" altLang="zh-TW" sz="2000" dirty="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1</a:t>
            </a:r>
            <a:r>
              <a:rPr lang="en-GB" altLang="zh-TW" sz="2000" dirty="0">
                <a:latin typeface="Arial Rounded MT Bold" pitchFamily="34" charset="0"/>
                <a:ea typeface="新細明體" pitchFamily="18" charset="-120"/>
              </a:rPr>
              <a:t> = Movement, 2 levels (Motion and No Motion)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GB" altLang="zh-TW" sz="2000" dirty="0">
              <a:latin typeface="Arial Rounded MT Bold" pitchFamily="34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</a:pPr>
            <a:r>
              <a:rPr lang="en-GB" altLang="zh-TW" sz="2000" dirty="0" smtClean="0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IV </a:t>
            </a:r>
            <a:r>
              <a:rPr lang="en-GB" altLang="zh-TW" sz="2000" dirty="0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2</a:t>
            </a:r>
            <a:r>
              <a:rPr lang="en-GB" altLang="zh-TW" sz="2000" dirty="0">
                <a:latin typeface="Arial Rounded MT Bold" pitchFamily="34" charset="0"/>
                <a:ea typeface="新細明體" pitchFamily="18" charset="-120"/>
              </a:rPr>
              <a:t> = </a:t>
            </a:r>
            <a:r>
              <a:rPr lang="en-GB" altLang="zh-TW" sz="2000" dirty="0" err="1">
                <a:latin typeface="Arial Rounded MT Bold" pitchFamily="34" charset="0"/>
                <a:ea typeface="新細明體" pitchFamily="18" charset="-120"/>
              </a:rPr>
              <a:t>Attentional</a:t>
            </a:r>
            <a:r>
              <a:rPr lang="en-GB" altLang="zh-TW" sz="2000" dirty="0">
                <a:latin typeface="Arial Rounded MT Bold" pitchFamily="34" charset="0"/>
                <a:ea typeface="新細明體" pitchFamily="18" charset="-120"/>
              </a:rPr>
              <a:t> Load, 3 levels (High, Medium or Low)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427538" y="3213100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ea typeface="新細明體" pitchFamily="18" charset="-120"/>
              </a:rPr>
              <a:t>           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High          Medium          Low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5496" y="3212976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ea typeface="新細明體" pitchFamily="18" charset="-120"/>
              </a:rPr>
              <a:t>           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High          Medium         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Outline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What is </a:t>
            </a:r>
            <a:r>
              <a:rPr lang="en-GB" b="1" dirty="0" smtClean="0">
                <a:solidFill>
                  <a:srgbClr val="FF0000"/>
                </a:solidFill>
              </a:rPr>
              <a:t>First Level Analysis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Role of </a:t>
            </a:r>
            <a:r>
              <a:rPr lang="en-GB" b="1" dirty="0" smtClean="0">
                <a:solidFill>
                  <a:srgbClr val="FF0000"/>
                </a:solidFill>
              </a:rPr>
              <a:t>Design Matrix </a:t>
            </a:r>
            <a:r>
              <a:rPr lang="en-GB" sz="2800" dirty="0" smtClean="0"/>
              <a:t>in analysis</a:t>
            </a:r>
            <a:endParaRPr lang="en-GB" sz="2800" dirty="0"/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Role of </a:t>
            </a:r>
            <a:r>
              <a:rPr lang="en-GB" b="1" dirty="0" smtClean="0">
                <a:solidFill>
                  <a:srgbClr val="FF0000"/>
                </a:solidFill>
              </a:rPr>
              <a:t>Contrast</a:t>
            </a:r>
            <a:r>
              <a:rPr lang="en-GB" dirty="0" smtClean="0"/>
              <a:t> </a:t>
            </a:r>
            <a:r>
              <a:rPr lang="en-GB" sz="2800" dirty="0" smtClean="0"/>
              <a:t>in analysis</a:t>
            </a:r>
          </a:p>
          <a:p>
            <a:pPr>
              <a:buFont typeface="Wingdings" pitchFamily="2" charset="2"/>
              <a:buChar char="§"/>
            </a:pPr>
            <a:r>
              <a:rPr lang="en-GB" sz="2800" dirty="0" smtClean="0"/>
              <a:t>How to </a:t>
            </a:r>
            <a:r>
              <a:rPr lang="en-GB" b="1" dirty="0" smtClean="0">
                <a:solidFill>
                  <a:srgbClr val="FF0000"/>
                </a:solidFill>
              </a:rPr>
              <a:t>Infer</a:t>
            </a:r>
            <a:r>
              <a:rPr lang="en-GB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052736"/>
            <a:ext cx="6048672" cy="324036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Enable to test main effect</a:t>
            </a:r>
          </a:p>
          <a:p>
            <a:r>
              <a:rPr lang="en-US" altLang="zh-TW" sz="2400" dirty="0" smtClean="0"/>
              <a:t>What about interactions? For example,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M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h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N</a:t>
            </a:r>
            <a:r>
              <a:rPr lang="en-US" altLang="zh-TW" sz="2400" dirty="0" smtClean="0">
                <a:solidFill>
                  <a:srgbClr val="0070C0"/>
                </a:solidFill>
              </a:rPr>
              <a:t>m</a:t>
            </a:r>
          </a:p>
          <a:p>
            <a:r>
              <a:rPr lang="en-US" altLang="zh-TW" sz="2400" dirty="0" smtClean="0"/>
              <a:t>In this design matrix, </a:t>
            </a:r>
            <a:r>
              <a:rPr lang="en-US" altLang="zh-TW" sz="2400" dirty="0" err="1" smtClean="0"/>
              <a:t>regressors</a:t>
            </a:r>
            <a:r>
              <a:rPr lang="en-US" altLang="zh-TW" sz="2400" dirty="0" smtClean="0"/>
              <a:t> are correlated and show overlapping variance</a:t>
            </a:r>
            <a:endParaRPr lang="zh-TW" altLang="en-US" sz="24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1520" y="1777940"/>
            <a:ext cx="4752975" cy="4592699"/>
            <a:chOff x="3717" y="2162"/>
            <a:chExt cx="2091" cy="1836"/>
          </a:xfrm>
        </p:grpSpPr>
        <p:pic>
          <p:nvPicPr>
            <p:cNvPr id="5" name="Picture 26" descr="Xfac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7" y="2162"/>
              <a:ext cx="1047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7" descr="Xfac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" y="3168"/>
              <a:ext cx="804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04270" y="4221163"/>
            <a:ext cx="18716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20170" y="4652963"/>
            <a:ext cx="1439862" cy="15128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420170" y="42862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N</a:t>
            </a:r>
            <a:r>
              <a:rPr lang="en-GB" altLang="zh-TW">
                <a:latin typeface="Arial Rounded MT Bold" pitchFamily="34" charset="0"/>
                <a:ea typeface="新細明體" pitchFamily="18" charset="-120"/>
              </a:rPr>
              <a:t> 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m  l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988370" y="4700588"/>
            <a:ext cx="3603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MN</a:t>
            </a:r>
            <a:r>
              <a:rPr lang="en-GB" altLang="zh-TW">
                <a:latin typeface="Arial Rounded MT Bold" pitchFamily="34" charset="0"/>
                <a:ea typeface="新細明體" pitchFamily="18" charset="-120"/>
              </a:rPr>
              <a:t> 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  ml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1560" y="1484313"/>
            <a:ext cx="1800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 sz="2000" dirty="0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N</a:t>
            </a:r>
            <a:r>
              <a:rPr lang="en-GB" altLang="zh-TW" sz="2000" dirty="0">
                <a:latin typeface="Arial Rounded MT Bold" pitchFamily="34" charset="0"/>
                <a:ea typeface="新細明體" pitchFamily="18" charset="-120"/>
              </a:rPr>
              <a:t>  </a:t>
            </a:r>
            <a:r>
              <a:rPr lang="en-GB" altLang="zh-TW" sz="2000" dirty="0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m 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052736"/>
            <a:ext cx="5760640" cy="273630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Enable to test main effects</a:t>
            </a:r>
          </a:p>
          <a:p>
            <a:r>
              <a:rPr lang="en-US" altLang="zh-TW" sz="2400" dirty="0" smtClean="0"/>
              <a:t>Enable to test interactions</a:t>
            </a:r>
          </a:p>
          <a:p>
            <a:r>
              <a:rPr lang="en-US" altLang="zh-TW" sz="2400" dirty="0" smtClean="0"/>
              <a:t>In this design matrix, </a:t>
            </a:r>
            <a:r>
              <a:rPr lang="en-US" altLang="zh-TW" sz="2400" dirty="0" err="1" smtClean="0"/>
              <a:t>regressors</a:t>
            </a:r>
            <a:r>
              <a:rPr lang="en-US" altLang="zh-TW" sz="2400" dirty="0" smtClean="0"/>
              <a:t> are not correlated and explain separate variance</a:t>
            </a:r>
          </a:p>
          <a:p>
            <a:pPr lvl="1"/>
            <a:r>
              <a:rPr lang="en-US" altLang="zh-TW" sz="2000" dirty="0" smtClean="0"/>
              <a:t>Make it </a:t>
            </a:r>
            <a:r>
              <a:rPr lang="en-US" altLang="zh-TW" sz="2000" dirty="0" smtClean="0">
                <a:solidFill>
                  <a:srgbClr val="FF0000"/>
                </a:solidFill>
              </a:rPr>
              <a:t>orthogonal</a:t>
            </a:r>
            <a:r>
              <a:rPr lang="en-US" altLang="zh-TW" sz="2000" dirty="0" smtClean="0"/>
              <a:t> !!</a:t>
            </a:r>
            <a:endParaRPr lang="zh-TW" altLang="en-US" sz="2000" dirty="0"/>
          </a:p>
        </p:txBody>
      </p:sp>
      <p:pic>
        <p:nvPicPr>
          <p:cNvPr id="4" name="Picture 16" descr="Xfact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076700"/>
            <a:ext cx="2074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3575" y="3933825"/>
            <a:ext cx="23050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63938" y="4365625"/>
            <a:ext cx="1655762" cy="1655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4213" y="14128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m  l    h   m  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4213" y="11255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</a:t>
            </a: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M  M  N  N  N</a:t>
            </a:r>
            <a:r>
              <a:rPr lang="en-GB" altLang="zh-TW">
                <a:ea typeface="新細明體" pitchFamily="18" charset="-120"/>
              </a:rPr>
              <a:t>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940425" y="4365625"/>
            <a:ext cx="2879725" cy="16557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940425" y="515778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877050" y="43656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812088" y="43656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62575" y="4613275"/>
            <a:ext cx="5048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</a:p>
          <a:p>
            <a:pPr>
              <a:spcBef>
                <a:spcPct val="50000"/>
              </a:spcBef>
            </a:pPr>
            <a:endParaRPr lang="en-GB" altLang="zh-TW">
              <a:solidFill>
                <a:srgbClr val="FF0000"/>
              </a:solidFill>
              <a:latin typeface="Arial Rounded MT Bold" pitchFamily="34" charset="0"/>
              <a:ea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56325" y="393382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          m             l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56325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156325" y="53736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027988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l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92950" y="45815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092950" y="53736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027988" y="53673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l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419475" y="40767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m  l    h   m  l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419475" y="38544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</a:t>
            </a: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M  M  N  N  N</a:t>
            </a:r>
            <a:r>
              <a:rPr lang="en-GB" altLang="zh-TW">
                <a:ea typeface="新細明體" pitchFamily="18" charset="-120"/>
              </a:rPr>
              <a:t> 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203575" y="4410075"/>
            <a:ext cx="5762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ea typeface="新細明體" pitchFamily="18" charset="-120"/>
              </a:rPr>
              <a:t> </a:t>
            </a: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m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l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h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m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0033CC"/>
                </a:solidFill>
                <a:latin typeface="Arial Rounded MT Bold" pitchFamily="34" charset="0"/>
                <a:ea typeface="新細明體" pitchFamily="18" charset="-120"/>
              </a:rPr>
              <a:t>l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987675" y="4410075"/>
            <a:ext cx="431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M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altLang="zh-TW">
                <a:solidFill>
                  <a:srgbClr val="FF0000"/>
                </a:solidFill>
                <a:latin typeface="Arial Rounded MT Bold" pitchFamily="34" charset="0"/>
                <a:ea typeface="新細明體" pitchFamily="18" charset="-120"/>
              </a:rPr>
              <a:t>N</a:t>
            </a:r>
            <a:r>
              <a:rPr lang="en-GB" altLang="zh-TW">
                <a:ea typeface="新細明體" pitchFamily="18" charset="-120"/>
              </a:rPr>
              <a:t> </a:t>
            </a:r>
          </a:p>
        </p:txBody>
      </p:sp>
      <p:pic>
        <p:nvPicPr>
          <p:cNvPr id="26" name="Picture 27" descr="Xfac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773238"/>
            <a:ext cx="2660650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08720"/>
            <a:ext cx="4355976" cy="1224136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Question:  </a:t>
            </a:r>
          </a:p>
          <a:p>
            <a:pPr>
              <a:buNone/>
            </a:pPr>
            <a:r>
              <a:rPr lang="en-US" altLang="zh-TW" sz="2800" dirty="0" smtClean="0"/>
              <a:t>	Main effect – Movement ?</a:t>
            </a:r>
          </a:p>
        </p:txBody>
      </p:sp>
      <p:pic>
        <p:nvPicPr>
          <p:cNvPr id="6" name="Picture 10" descr="Xfa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8668"/>
            <a:ext cx="2486745" cy="4506636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441" y="1724875"/>
            <a:ext cx="1720528" cy="40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66057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089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121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0153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185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7" y="9209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1772816"/>
            <a:ext cx="1728192" cy="12961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2987824" y="3068960"/>
            <a:ext cx="1728192" cy="12961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Rectangle 18"/>
          <p:cNvSpPr/>
          <p:nvPr/>
        </p:nvSpPr>
        <p:spPr>
          <a:xfrm>
            <a:off x="2987824" y="4365104"/>
            <a:ext cx="1728192" cy="12961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932040" y="22768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M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h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–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N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h</a:t>
            </a:r>
            <a:r>
              <a:rPr lang="en-US" altLang="zh-TW" sz="2400" dirty="0" smtClean="0">
                <a:solidFill>
                  <a:srgbClr val="0070C0"/>
                </a:solidFill>
              </a:rPr>
              <a:t> 	</a:t>
            </a:r>
            <a:r>
              <a:rPr lang="en-US" altLang="zh-TW" sz="2400" dirty="0" smtClean="0"/>
              <a:t>[1 0 0 -1 0 0]</a:t>
            </a:r>
            <a:endParaRPr lang="zh-TW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34290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</a:t>
            </a:r>
            <a:r>
              <a:rPr lang="en-US" altLang="zh-TW" sz="2400" dirty="0" smtClean="0">
                <a:solidFill>
                  <a:srgbClr val="0070C0"/>
                </a:solidFill>
              </a:rPr>
              <a:t>m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–</a:t>
            </a:r>
            <a:r>
              <a:rPr lang="en-US" altLang="zh-TW" sz="2400" dirty="0" smtClean="0">
                <a:solidFill>
                  <a:srgbClr val="FF0000"/>
                </a:solidFill>
              </a:rPr>
              <a:t> N</a:t>
            </a:r>
            <a:r>
              <a:rPr lang="en-US" altLang="zh-TW" sz="2400" dirty="0" smtClean="0">
                <a:solidFill>
                  <a:srgbClr val="0070C0"/>
                </a:solidFill>
              </a:rPr>
              <a:t>m 	</a:t>
            </a:r>
            <a:r>
              <a:rPr lang="en-US" altLang="zh-TW" sz="2400" dirty="0" smtClean="0"/>
              <a:t>[0 1 0 0 -1 0]</a:t>
            </a:r>
            <a:endParaRPr lang="zh-TW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46955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</a:t>
            </a:r>
            <a:r>
              <a:rPr lang="en-US" altLang="zh-TW" sz="2400" dirty="0" smtClean="0">
                <a:solidFill>
                  <a:srgbClr val="0070C0"/>
                </a:solidFill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–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N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l</a:t>
            </a:r>
            <a:r>
              <a:rPr lang="en-US" altLang="zh-TW" sz="2400" dirty="0" smtClean="0">
                <a:solidFill>
                  <a:srgbClr val="0070C0"/>
                </a:solidFill>
              </a:rPr>
              <a:t> 	</a:t>
            </a:r>
            <a:r>
              <a:rPr lang="en-US" altLang="zh-TW" sz="2400" dirty="0" smtClean="0"/>
              <a:t>[0 0 1 0 0 -1]</a:t>
            </a:r>
            <a:endParaRPr lang="zh-TW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55172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Main effect: Movement</a:t>
            </a:r>
          </a:p>
          <a:p>
            <a:r>
              <a:rPr lang="en-US" altLang="zh-TW" sz="2400" dirty="0" smtClean="0"/>
              <a:t>(regardless of attention level)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908720"/>
            <a:ext cx="4104456" cy="122413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Question: </a:t>
            </a:r>
          </a:p>
          <a:p>
            <a:pPr>
              <a:buNone/>
            </a:pPr>
            <a:r>
              <a:rPr lang="en-US" altLang="zh-TW" sz="2800" dirty="0" smtClean="0"/>
              <a:t>	Main effect – Attention ?</a:t>
            </a:r>
          </a:p>
        </p:txBody>
      </p:sp>
      <p:pic>
        <p:nvPicPr>
          <p:cNvPr id="6" name="Picture 10" descr="Xfa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8668"/>
            <a:ext cx="2486745" cy="4506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66057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089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121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0153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185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7" y="9209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253528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h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&gt;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m </a:t>
            </a:r>
            <a:r>
              <a:rPr lang="en-US" altLang="zh-TW" sz="2400" dirty="0" smtClean="0"/>
              <a:t>in </a:t>
            </a:r>
            <a:r>
              <a:rPr lang="en-US" altLang="zh-TW" sz="2400" dirty="0" smtClean="0">
                <a:solidFill>
                  <a:srgbClr val="FF0000"/>
                </a:solidFill>
              </a:rPr>
              <a:t>M N</a:t>
            </a:r>
            <a:r>
              <a:rPr lang="en-US" altLang="zh-TW" sz="2400" dirty="0" smtClean="0">
                <a:solidFill>
                  <a:srgbClr val="0070C0"/>
                </a:solidFill>
              </a:rPr>
              <a:t>	</a:t>
            </a:r>
            <a:r>
              <a:rPr lang="en-US" altLang="zh-TW" sz="2400" dirty="0" smtClean="0"/>
              <a:t>[1 -1 0 1 -1 0]</a:t>
            </a:r>
            <a:endParaRPr lang="zh-TW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40050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m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&gt;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l </a:t>
            </a:r>
            <a:r>
              <a:rPr lang="en-US" altLang="zh-TW" sz="2400" dirty="0" smtClean="0"/>
              <a:t>in </a:t>
            </a:r>
            <a:r>
              <a:rPr lang="en-US" altLang="zh-TW" sz="2400" dirty="0" smtClean="0">
                <a:solidFill>
                  <a:srgbClr val="FF0000"/>
                </a:solidFill>
              </a:rPr>
              <a:t>M N </a:t>
            </a:r>
            <a:r>
              <a:rPr lang="en-US" altLang="zh-TW" sz="2400" dirty="0" smtClean="0">
                <a:solidFill>
                  <a:srgbClr val="0070C0"/>
                </a:solidFill>
              </a:rPr>
              <a:t>	</a:t>
            </a:r>
            <a:r>
              <a:rPr lang="en-US" altLang="zh-TW" sz="2400" dirty="0" smtClean="0"/>
              <a:t>[0 1 -1 0 1 -1]</a:t>
            </a:r>
            <a:endParaRPr lang="zh-TW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551723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Main effect: Attention</a:t>
            </a:r>
          </a:p>
          <a:p>
            <a:r>
              <a:rPr lang="en-US" altLang="zh-TW" sz="2400" dirty="0" smtClean="0"/>
              <a:t>(regardless of movement level)</a:t>
            </a:r>
            <a:endParaRPr lang="zh-TW" altLang="en-US" sz="2400" dirty="0"/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19856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2987824" y="1988840"/>
            <a:ext cx="1944216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Rectangle 25"/>
          <p:cNvSpPr/>
          <p:nvPr/>
        </p:nvSpPr>
        <p:spPr>
          <a:xfrm>
            <a:off x="2987824" y="3501008"/>
            <a:ext cx="1944216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Example 3: Factorial design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052736"/>
            <a:ext cx="4211960" cy="1944216"/>
          </a:xfrm>
        </p:spPr>
        <p:txBody>
          <a:bodyPr/>
          <a:lstStyle/>
          <a:p>
            <a:r>
              <a:rPr lang="en-US" altLang="zh-TW" sz="2800" dirty="0" smtClean="0"/>
              <a:t>Question: Interaction?</a:t>
            </a:r>
          </a:p>
          <a:p>
            <a:pPr lvl="1"/>
            <a:r>
              <a:rPr lang="en-US" altLang="zh-TW" sz="2400" dirty="0" smtClean="0"/>
              <a:t>Difference of difference</a:t>
            </a:r>
          </a:p>
          <a:p>
            <a:pPr lvl="1"/>
            <a:r>
              <a:rPr lang="en-US" altLang="zh-TW" sz="2400" dirty="0" smtClean="0"/>
              <a:t>(A-B)-(C-D) = A-B-C+D</a:t>
            </a:r>
          </a:p>
          <a:p>
            <a:pPr lvl="1"/>
            <a:endParaRPr lang="zh-TW" altLang="en-US" sz="2400" dirty="0"/>
          </a:p>
        </p:txBody>
      </p:sp>
      <p:pic>
        <p:nvPicPr>
          <p:cNvPr id="4" name="Picture 10" descr="Xfa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8668"/>
            <a:ext cx="2486745" cy="45066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6057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089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121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M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0153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h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8185" y="90872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m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217" y="9209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n-US" altLang="zh-TW" sz="2000" b="1" dirty="0" smtClean="0">
                <a:solidFill>
                  <a:srgbClr val="0070C0"/>
                </a:solidFill>
              </a:rPr>
              <a:t>l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20284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987824" y="2636912"/>
            <a:ext cx="1944216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Rectangle 15"/>
          <p:cNvSpPr/>
          <p:nvPr/>
        </p:nvSpPr>
        <p:spPr>
          <a:xfrm>
            <a:off x="2987824" y="4149080"/>
            <a:ext cx="1944216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004048" y="318335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h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&gt;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m </a:t>
            </a:r>
            <a:r>
              <a:rPr lang="en-US" altLang="zh-TW" sz="2400" dirty="0" smtClean="0"/>
              <a:t>in </a:t>
            </a:r>
            <a:r>
              <a:rPr lang="en-US" altLang="zh-TW" sz="2400" dirty="0" smtClean="0">
                <a:solidFill>
                  <a:srgbClr val="FF0000"/>
                </a:solidFill>
              </a:rPr>
              <a:t>M N</a:t>
            </a:r>
            <a:r>
              <a:rPr lang="en-US" altLang="zh-TW" sz="2400" dirty="0" smtClean="0">
                <a:solidFill>
                  <a:srgbClr val="0070C0"/>
                </a:solidFill>
              </a:rPr>
              <a:t>	</a:t>
            </a:r>
            <a:r>
              <a:rPr lang="en-US" altLang="zh-TW" sz="2400" dirty="0" smtClean="0"/>
              <a:t>[1 -1 0 -1 1 0]</a:t>
            </a:r>
            <a:endParaRPr lang="zh-TW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46955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m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&gt;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</a:rPr>
              <a:t>l </a:t>
            </a:r>
            <a:r>
              <a:rPr lang="en-US" altLang="zh-TW" sz="2400" dirty="0" smtClean="0"/>
              <a:t>in </a:t>
            </a:r>
            <a:r>
              <a:rPr lang="en-US" altLang="zh-TW" sz="2400" dirty="0" smtClean="0">
                <a:solidFill>
                  <a:srgbClr val="FF0000"/>
                </a:solidFill>
              </a:rPr>
              <a:t>M N </a:t>
            </a:r>
            <a:r>
              <a:rPr lang="en-US" altLang="zh-TW" sz="2400" dirty="0" smtClean="0">
                <a:solidFill>
                  <a:srgbClr val="0070C0"/>
                </a:solidFill>
              </a:rPr>
              <a:t>	</a:t>
            </a:r>
            <a:r>
              <a:rPr lang="en-US" altLang="zh-TW" sz="2400" dirty="0" smtClean="0"/>
              <a:t>[0 1 -1 0 -1 1]</a:t>
            </a:r>
            <a:endParaRPr lang="zh-TW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5301208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000" dirty="0" smtClean="0">
                <a:ea typeface="新細明體" pitchFamily="18" charset="-120"/>
              </a:rPr>
              <a:t>Shows </a:t>
            </a:r>
            <a:r>
              <a:rPr lang="en-GB" altLang="zh-TW" sz="2000" dirty="0" err="1" smtClean="0">
                <a:ea typeface="新細明體" pitchFamily="18" charset="-120"/>
              </a:rPr>
              <a:t>voxels</a:t>
            </a:r>
            <a:r>
              <a:rPr lang="en-GB" altLang="zh-TW" sz="2000" dirty="0" smtClean="0">
                <a:ea typeface="新細明體" pitchFamily="18" charset="-120"/>
              </a:rPr>
              <a:t> </a:t>
            </a:r>
            <a:r>
              <a:rPr lang="en-GB" altLang="ja-JP" sz="2000" dirty="0" smtClean="0">
                <a:solidFill>
                  <a:srgbClr val="000000"/>
                </a:solidFill>
                <a:ea typeface="MS Mincho" pitchFamily="49" charset="-128"/>
                <a:cs typeface="Times New Roman" pitchFamily="18" charset="0"/>
              </a:rPr>
              <a:t>where the attention manipulation elicits a brain response that is differ between each motion level</a:t>
            </a:r>
            <a:r>
              <a:rPr lang="en-GB" altLang="ja-JP" sz="2000" dirty="0" smtClean="0">
                <a:ea typeface="ＭＳ Ｐゴシック" pitchFamily="34" charset="-128"/>
              </a:rPr>
              <a:t> </a:t>
            </a:r>
            <a:endParaRPr lang="en-GB" altLang="zh-TW" sz="2000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zh-TW" dirty="0" smtClean="0"/>
              <a:t>Resources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r>
              <a:rPr lang="en-GB" altLang="zh-TW" dirty="0" err="1" smtClean="0">
                <a:ea typeface="新細明體" pitchFamily="18" charset="-120"/>
              </a:rPr>
              <a:t>Huettel</a:t>
            </a:r>
            <a:r>
              <a:rPr lang="en-GB" altLang="zh-TW" dirty="0" smtClean="0">
                <a:ea typeface="新細明體" pitchFamily="18" charset="-120"/>
              </a:rPr>
              <a:t>.</a:t>
            </a:r>
            <a:r>
              <a:rPr lang="en-GB" altLang="zh-TW" dirty="0" smtClean="0">
                <a:solidFill>
                  <a:srgbClr val="FF0000"/>
                </a:solidFill>
                <a:ea typeface="新細明體" pitchFamily="18" charset="-120"/>
              </a:rPr>
              <a:t> </a:t>
            </a:r>
            <a:r>
              <a:rPr lang="en-US" altLang="zh-TW" dirty="0" smtClean="0"/>
              <a:t>Functional magnetic resonance imaging (Chap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10)</a:t>
            </a:r>
          </a:p>
          <a:p>
            <a:r>
              <a:rPr lang="en-GB" altLang="zh-TW" dirty="0" smtClean="0">
                <a:ea typeface="新細明體" pitchFamily="18" charset="-120"/>
              </a:rPr>
              <a:t>Previous </a:t>
            </a:r>
            <a:r>
              <a:rPr lang="en-GB" altLang="zh-TW" dirty="0" err="1" smtClean="0">
                <a:ea typeface="新細明體" pitchFamily="18" charset="-120"/>
              </a:rPr>
              <a:t>MfD</a:t>
            </a:r>
            <a:r>
              <a:rPr lang="en-GB" altLang="zh-TW" dirty="0" smtClean="0">
                <a:ea typeface="新細明體" pitchFamily="18" charset="-120"/>
              </a:rPr>
              <a:t> Slides </a:t>
            </a:r>
          </a:p>
          <a:p>
            <a:r>
              <a:rPr lang="en-GB" altLang="zh-TW" dirty="0" err="1" smtClean="0">
                <a:ea typeface="新細明體" pitchFamily="18" charset="-120"/>
              </a:rPr>
              <a:t>Rik</a:t>
            </a:r>
            <a:r>
              <a:rPr lang="en-GB" altLang="zh-TW" dirty="0" smtClean="0">
                <a:ea typeface="新細明體" pitchFamily="18" charset="-120"/>
              </a:rPr>
              <a:t> Henson and Guillaume </a:t>
            </a:r>
            <a:r>
              <a:rPr lang="en-GB" altLang="zh-TW" dirty="0" err="1" smtClean="0">
                <a:ea typeface="新細明體" pitchFamily="18" charset="-120"/>
              </a:rPr>
              <a:t>Flandin’s</a:t>
            </a:r>
            <a:r>
              <a:rPr lang="en-GB" altLang="zh-TW" dirty="0" smtClean="0">
                <a:ea typeface="新細明體" pitchFamily="18" charset="-120"/>
              </a:rPr>
              <a:t> slides from SPM courses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First level Analysis = Within Subjects Analysis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457200" y="1600200"/>
            <a:ext cx="3733800" cy="4027488"/>
            <a:chOff x="457201" y="1600201"/>
            <a:chExt cx="4571999" cy="451928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57201" y="1600201"/>
              <a:ext cx="1981200" cy="2285999"/>
              <a:chOff x="457200" y="1600201"/>
              <a:chExt cx="3408655" cy="3237885"/>
            </a:xfrm>
          </p:grpSpPr>
          <p:sp>
            <p:nvSpPr>
              <p:cNvPr id="80" name="Text Box 164"/>
              <p:cNvSpPr txBox="1">
                <a:spLocks noChangeArrowheads="1"/>
              </p:cNvSpPr>
              <p:nvPr/>
            </p:nvSpPr>
            <p:spPr bwMode="auto">
              <a:xfrm rot="2760000">
                <a:off x="1073036" y="4166791"/>
                <a:ext cx="837317" cy="50527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800" b="1"/>
                  <a:t>Time</a:t>
                </a:r>
                <a:endParaRPr lang="en-GB" sz="2800" b="1"/>
              </a:p>
            </p:txBody>
          </p:sp>
          <p:grpSp>
            <p:nvGrpSpPr>
              <p:cNvPr id="81" name="Group 180"/>
              <p:cNvGrpSpPr>
                <a:grpSpLocks/>
              </p:cNvGrpSpPr>
              <p:nvPr/>
            </p:nvGrpSpPr>
            <p:grpSpPr bwMode="auto">
              <a:xfrm>
                <a:off x="457200" y="1600201"/>
                <a:ext cx="1035267" cy="1162284"/>
                <a:chOff x="192" y="720"/>
                <a:chExt cx="670" cy="887"/>
              </a:xfrm>
            </p:grpSpPr>
            <p:pic>
              <p:nvPicPr>
                <p:cNvPr id="145" name="Picture 18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2" name="Group 184"/>
              <p:cNvGrpSpPr>
                <a:grpSpLocks/>
              </p:cNvGrpSpPr>
              <p:nvPr/>
            </p:nvGrpSpPr>
            <p:grpSpPr bwMode="auto">
              <a:xfrm>
                <a:off x="605537" y="1725995"/>
                <a:ext cx="1035267" cy="1162284"/>
                <a:chOff x="192" y="720"/>
                <a:chExt cx="670" cy="887"/>
              </a:xfrm>
            </p:grpSpPr>
            <p:pic>
              <p:nvPicPr>
                <p:cNvPr id="142" name="Picture 18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3" name="Group 188"/>
              <p:cNvGrpSpPr>
                <a:grpSpLocks/>
              </p:cNvGrpSpPr>
              <p:nvPr/>
            </p:nvGrpSpPr>
            <p:grpSpPr bwMode="auto">
              <a:xfrm>
                <a:off x="753874" y="1851789"/>
                <a:ext cx="1035267" cy="1162284"/>
                <a:chOff x="192" y="720"/>
                <a:chExt cx="670" cy="887"/>
              </a:xfrm>
            </p:grpSpPr>
            <p:pic>
              <p:nvPicPr>
                <p:cNvPr id="139" name="Picture 18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4" name="Group 192"/>
              <p:cNvGrpSpPr>
                <a:grpSpLocks/>
              </p:cNvGrpSpPr>
              <p:nvPr/>
            </p:nvGrpSpPr>
            <p:grpSpPr bwMode="auto">
              <a:xfrm>
                <a:off x="902210" y="1977582"/>
                <a:ext cx="1035267" cy="1162284"/>
                <a:chOff x="192" y="720"/>
                <a:chExt cx="670" cy="887"/>
              </a:xfrm>
            </p:grpSpPr>
            <p:pic>
              <p:nvPicPr>
                <p:cNvPr id="136" name="Picture 19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7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5" name="Group 196"/>
              <p:cNvGrpSpPr>
                <a:grpSpLocks/>
              </p:cNvGrpSpPr>
              <p:nvPr/>
            </p:nvGrpSpPr>
            <p:grpSpPr bwMode="auto">
              <a:xfrm>
                <a:off x="1050547" y="2103376"/>
                <a:ext cx="1035267" cy="1162284"/>
                <a:chOff x="192" y="720"/>
                <a:chExt cx="670" cy="887"/>
              </a:xfrm>
            </p:grpSpPr>
            <p:pic>
              <p:nvPicPr>
                <p:cNvPr id="133" name="Picture 19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5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6" name="Group 200"/>
              <p:cNvGrpSpPr>
                <a:grpSpLocks/>
              </p:cNvGrpSpPr>
              <p:nvPr/>
            </p:nvGrpSpPr>
            <p:grpSpPr bwMode="auto">
              <a:xfrm>
                <a:off x="1198884" y="2229170"/>
                <a:ext cx="1035267" cy="1162284"/>
                <a:chOff x="192" y="720"/>
                <a:chExt cx="670" cy="887"/>
              </a:xfrm>
            </p:grpSpPr>
            <p:pic>
              <p:nvPicPr>
                <p:cNvPr id="130" name="Picture 20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7" name="Group 204"/>
              <p:cNvGrpSpPr>
                <a:grpSpLocks/>
              </p:cNvGrpSpPr>
              <p:nvPr/>
            </p:nvGrpSpPr>
            <p:grpSpPr bwMode="auto">
              <a:xfrm>
                <a:off x="1347221" y="2354964"/>
                <a:ext cx="1035267" cy="1162284"/>
                <a:chOff x="192" y="720"/>
                <a:chExt cx="670" cy="887"/>
              </a:xfrm>
            </p:grpSpPr>
            <p:pic>
              <p:nvPicPr>
                <p:cNvPr id="127" name="Picture 20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8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9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8" name="Group 208"/>
              <p:cNvGrpSpPr>
                <a:grpSpLocks/>
              </p:cNvGrpSpPr>
              <p:nvPr/>
            </p:nvGrpSpPr>
            <p:grpSpPr bwMode="auto">
              <a:xfrm>
                <a:off x="1495557" y="2480758"/>
                <a:ext cx="1035267" cy="1162284"/>
                <a:chOff x="192" y="720"/>
                <a:chExt cx="670" cy="887"/>
              </a:xfrm>
            </p:grpSpPr>
            <p:pic>
              <p:nvPicPr>
                <p:cNvPr id="124" name="Picture 20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5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6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212"/>
              <p:cNvGrpSpPr>
                <a:grpSpLocks/>
              </p:cNvGrpSpPr>
              <p:nvPr/>
            </p:nvGrpSpPr>
            <p:grpSpPr bwMode="auto">
              <a:xfrm>
                <a:off x="1643894" y="2606552"/>
                <a:ext cx="1035267" cy="1162284"/>
                <a:chOff x="192" y="720"/>
                <a:chExt cx="670" cy="887"/>
              </a:xfrm>
            </p:grpSpPr>
            <p:pic>
              <p:nvPicPr>
                <p:cNvPr id="121" name="Picture 21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2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3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216"/>
              <p:cNvGrpSpPr>
                <a:grpSpLocks/>
              </p:cNvGrpSpPr>
              <p:nvPr/>
            </p:nvGrpSpPr>
            <p:grpSpPr bwMode="auto">
              <a:xfrm>
                <a:off x="1792231" y="2732346"/>
                <a:ext cx="1035267" cy="1162284"/>
                <a:chOff x="192" y="720"/>
                <a:chExt cx="670" cy="887"/>
              </a:xfrm>
            </p:grpSpPr>
            <p:pic>
              <p:nvPicPr>
                <p:cNvPr id="118" name="Picture 21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0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220"/>
              <p:cNvGrpSpPr>
                <a:grpSpLocks/>
              </p:cNvGrpSpPr>
              <p:nvPr/>
            </p:nvGrpSpPr>
            <p:grpSpPr bwMode="auto">
              <a:xfrm>
                <a:off x="1940568" y="2858140"/>
                <a:ext cx="1035267" cy="1162284"/>
                <a:chOff x="192" y="720"/>
                <a:chExt cx="670" cy="887"/>
              </a:xfrm>
            </p:grpSpPr>
            <p:pic>
              <p:nvPicPr>
                <p:cNvPr id="115" name="Picture 22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224"/>
              <p:cNvGrpSpPr>
                <a:grpSpLocks/>
              </p:cNvGrpSpPr>
              <p:nvPr/>
            </p:nvGrpSpPr>
            <p:grpSpPr bwMode="auto">
              <a:xfrm>
                <a:off x="2088904" y="2983934"/>
                <a:ext cx="1035267" cy="1162284"/>
                <a:chOff x="192" y="720"/>
                <a:chExt cx="670" cy="887"/>
              </a:xfrm>
            </p:grpSpPr>
            <p:pic>
              <p:nvPicPr>
                <p:cNvPr id="112" name="Picture 22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228"/>
              <p:cNvGrpSpPr>
                <a:grpSpLocks/>
              </p:cNvGrpSpPr>
              <p:nvPr/>
            </p:nvGrpSpPr>
            <p:grpSpPr bwMode="auto">
              <a:xfrm>
                <a:off x="2237241" y="3109728"/>
                <a:ext cx="1035267" cy="1162284"/>
                <a:chOff x="192" y="720"/>
                <a:chExt cx="670" cy="887"/>
              </a:xfrm>
            </p:grpSpPr>
            <p:pic>
              <p:nvPicPr>
                <p:cNvPr id="109" name="Picture 22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1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4" name="Group 232"/>
              <p:cNvGrpSpPr>
                <a:grpSpLocks/>
              </p:cNvGrpSpPr>
              <p:nvPr/>
            </p:nvGrpSpPr>
            <p:grpSpPr bwMode="auto">
              <a:xfrm>
                <a:off x="2385578" y="3235522"/>
                <a:ext cx="1035267" cy="1162284"/>
                <a:chOff x="192" y="720"/>
                <a:chExt cx="670" cy="887"/>
              </a:xfrm>
            </p:grpSpPr>
            <p:pic>
              <p:nvPicPr>
                <p:cNvPr id="106" name="Picture 23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7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5" name="Group 236"/>
              <p:cNvGrpSpPr>
                <a:grpSpLocks/>
              </p:cNvGrpSpPr>
              <p:nvPr/>
            </p:nvGrpSpPr>
            <p:grpSpPr bwMode="auto">
              <a:xfrm>
                <a:off x="2533915" y="3361316"/>
                <a:ext cx="1035267" cy="1162284"/>
                <a:chOff x="192" y="720"/>
                <a:chExt cx="670" cy="887"/>
              </a:xfrm>
            </p:grpSpPr>
            <p:pic>
              <p:nvPicPr>
                <p:cNvPr id="103" name="Picture 23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oup 240"/>
              <p:cNvGrpSpPr>
                <a:grpSpLocks/>
              </p:cNvGrpSpPr>
              <p:nvPr/>
            </p:nvGrpSpPr>
            <p:grpSpPr bwMode="auto">
              <a:xfrm>
                <a:off x="2682251" y="3487110"/>
                <a:ext cx="1035267" cy="1162284"/>
                <a:chOff x="192" y="720"/>
                <a:chExt cx="670" cy="887"/>
              </a:xfrm>
            </p:grpSpPr>
            <p:pic>
              <p:nvPicPr>
                <p:cNvPr id="100" name="Picture 24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97" name="Picture 244" descr="slic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081" t="28236" r="54173" b="42599"/>
              <a:stretch>
                <a:fillRect/>
              </a:stretch>
            </p:blipFill>
            <p:spPr bwMode="auto">
              <a:xfrm>
                <a:off x="2830588" y="3612904"/>
                <a:ext cx="1035267" cy="1162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Line 245"/>
              <p:cNvSpPr>
                <a:spLocks noChangeShapeType="1"/>
              </p:cNvSpPr>
              <p:nvPr/>
            </p:nvSpPr>
            <p:spPr bwMode="auto">
              <a:xfrm flipV="1">
                <a:off x="3748422" y="3612904"/>
                <a:ext cx="0" cy="1162284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" name="Line 246"/>
              <p:cNvSpPr>
                <a:spLocks noChangeShapeType="1"/>
              </p:cNvSpPr>
              <p:nvPr/>
            </p:nvSpPr>
            <p:spPr bwMode="auto">
              <a:xfrm flipV="1">
                <a:off x="2830588" y="4252357"/>
                <a:ext cx="103526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" name="TextBox 7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Run 1</a:t>
              </a: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2819400" y="1752600"/>
              <a:ext cx="1981200" cy="2285999"/>
              <a:chOff x="457200" y="1600201"/>
              <a:chExt cx="3408655" cy="3237885"/>
            </a:xfrm>
          </p:grpSpPr>
          <p:sp>
            <p:nvSpPr>
              <p:cNvPr id="12" name="Text Box 164"/>
              <p:cNvSpPr txBox="1">
                <a:spLocks noChangeArrowheads="1"/>
              </p:cNvSpPr>
              <p:nvPr/>
            </p:nvSpPr>
            <p:spPr bwMode="auto">
              <a:xfrm rot="2760000">
                <a:off x="1073036" y="4166791"/>
                <a:ext cx="837317" cy="50527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800" b="1"/>
                  <a:t>Time</a:t>
                </a:r>
                <a:endParaRPr lang="en-GB" sz="2800" b="1"/>
              </a:p>
            </p:txBody>
          </p:sp>
          <p:grpSp>
            <p:nvGrpSpPr>
              <p:cNvPr id="13" name="Group 180"/>
              <p:cNvGrpSpPr>
                <a:grpSpLocks/>
              </p:cNvGrpSpPr>
              <p:nvPr/>
            </p:nvGrpSpPr>
            <p:grpSpPr bwMode="auto">
              <a:xfrm>
                <a:off x="457200" y="1600201"/>
                <a:ext cx="1035267" cy="1162284"/>
                <a:chOff x="192" y="720"/>
                <a:chExt cx="670" cy="887"/>
              </a:xfrm>
            </p:grpSpPr>
            <p:pic>
              <p:nvPicPr>
                <p:cNvPr id="77" name="Picture 18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184"/>
              <p:cNvGrpSpPr>
                <a:grpSpLocks/>
              </p:cNvGrpSpPr>
              <p:nvPr/>
            </p:nvGrpSpPr>
            <p:grpSpPr bwMode="auto">
              <a:xfrm>
                <a:off x="605537" y="1725995"/>
                <a:ext cx="1035267" cy="1162284"/>
                <a:chOff x="192" y="720"/>
                <a:chExt cx="670" cy="887"/>
              </a:xfrm>
            </p:grpSpPr>
            <p:pic>
              <p:nvPicPr>
                <p:cNvPr id="74" name="Picture 18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5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188"/>
              <p:cNvGrpSpPr>
                <a:grpSpLocks/>
              </p:cNvGrpSpPr>
              <p:nvPr/>
            </p:nvGrpSpPr>
            <p:grpSpPr bwMode="auto">
              <a:xfrm>
                <a:off x="753874" y="1851789"/>
                <a:ext cx="1035267" cy="1162284"/>
                <a:chOff x="192" y="720"/>
                <a:chExt cx="670" cy="887"/>
              </a:xfrm>
            </p:grpSpPr>
            <p:pic>
              <p:nvPicPr>
                <p:cNvPr id="71" name="Picture 18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92"/>
              <p:cNvGrpSpPr>
                <a:grpSpLocks/>
              </p:cNvGrpSpPr>
              <p:nvPr/>
            </p:nvGrpSpPr>
            <p:grpSpPr bwMode="auto">
              <a:xfrm>
                <a:off x="902210" y="1977582"/>
                <a:ext cx="1035267" cy="1162284"/>
                <a:chOff x="192" y="720"/>
                <a:chExt cx="670" cy="887"/>
              </a:xfrm>
            </p:grpSpPr>
            <p:pic>
              <p:nvPicPr>
                <p:cNvPr id="68" name="Picture 19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0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196"/>
              <p:cNvGrpSpPr>
                <a:grpSpLocks/>
              </p:cNvGrpSpPr>
              <p:nvPr/>
            </p:nvGrpSpPr>
            <p:grpSpPr bwMode="auto">
              <a:xfrm>
                <a:off x="1050547" y="2103376"/>
                <a:ext cx="1035267" cy="1162284"/>
                <a:chOff x="192" y="720"/>
                <a:chExt cx="670" cy="887"/>
              </a:xfrm>
            </p:grpSpPr>
            <p:pic>
              <p:nvPicPr>
                <p:cNvPr id="65" name="Picture 19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200"/>
              <p:cNvGrpSpPr>
                <a:grpSpLocks/>
              </p:cNvGrpSpPr>
              <p:nvPr/>
            </p:nvGrpSpPr>
            <p:grpSpPr bwMode="auto">
              <a:xfrm>
                <a:off x="1198884" y="2229170"/>
                <a:ext cx="1035267" cy="1162284"/>
                <a:chOff x="192" y="720"/>
                <a:chExt cx="670" cy="887"/>
              </a:xfrm>
            </p:grpSpPr>
            <p:pic>
              <p:nvPicPr>
                <p:cNvPr id="62" name="Picture 20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204"/>
              <p:cNvGrpSpPr>
                <a:grpSpLocks/>
              </p:cNvGrpSpPr>
              <p:nvPr/>
            </p:nvGrpSpPr>
            <p:grpSpPr bwMode="auto">
              <a:xfrm>
                <a:off x="1347221" y="2354964"/>
                <a:ext cx="1035267" cy="1162284"/>
                <a:chOff x="192" y="720"/>
                <a:chExt cx="670" cy="887"/>
              </a:xfrm>
            </p:grpSpPr>
            <p:pic>
              <p:nvPicPr>
                <p:cNvPr id="59" name="Picture 20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208"/>
              <p:cNvGrpSpPr>
                <a:grpSpLocks/>
              </p:cNvGrpSpPr>
              <p:nvPr/>
            </p:nvGrpSpPr>
            <p:grpSpPr bwMode="auto">
              <a:xfrm>
                <a:off x="1495557" y="2480758"/>
                <a:ext cx="1035267" cy="1162284"/>
                <a:chOff x="192" y="720"/>
                <a:chExt cx="670" cy="887"/>
              </a:xfrm>
            </p:grpSpPr>
            <p:pic>
              <p:nvPicPr>
                <p:cNvPr id="56" name="Picture 20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1" name="Group 212"/>
              <p:cNvGrpSpPr>
                <a:grpSpLocks/>
              </p:cNvGrpSpPr>
              <p:nvPr/>
            </p:nvGrpSpPr>
            <p:grpSpPr bwMode="auto">
              <a:xfrm>
                <a:off x="1643894" y="2606552"/>
                <a:ext cx="1035267" cy="1162284"/>
                <a:chOff x="192" y="720"/>
                <a:chExt cx="670" cy="887"/>
              </a:xfrm>
            </p:grpSpPr>
            <p:pic>
              <p:nvPicPr>
                <p:cNvPr id="53" name="Picture 21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216"/>
              <p:cNvGrpSpPr>
                <a:grpSpLocks/>
              </p:cNvGrpSpPr>
              <p:nvPr/>
            </p:nvGrpSpPr>
            <p:grpSpPr bwMode="auto">
              <a:xfrm>
                <a:off x="1792231" y="2732346"/>
                <a:ext cx="1035267" cy="1162284"/>
                <a:chOff x="192" y="720"/>
                <a:chExt cx="670" cy="887"/>
              </a:xfrm>
            </p:grpSpPr>
            <p:pic>
              <p:nvPicPr>
                <p:cNvPr id="50" name="Picture 21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220"/>
              <p:cNvGrpSpPr>
                <a:grpSpLocks/>
              </p:cNvGrpSpPr>
              <p:nvPr/>
            </p:nvGrpSpPr>
            <p:grpSpPr bwMode="auto">
              <a:xfrm>
                <a:off x="1940568" y="2858140"/>
                <a:ext cx="1035267" cy="1162284"/>
                <a:chOff x="192" y="720"/>
                <a:chExt cx="670" cy="887"/>
              </a:xfrm>
            </p:grpSpPr>
            <p:pic>
              <p:nvPicPr>
                <p:cNvPr id="47" name="Picture 22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" name="Group 224"/>
              <p:cNvGrpSpPr>
                <a:grpSpLocks/>
              </p:cNvGrpSpPr>
              <p:nvPr/>
            </p:nvGrpSpPr>
            <p:grpSpPr bwMode="auto">
              <a:xfrm>
                <a:off x="2088904" y="2983934"/>
                <a:ext cx="1035267" cy="1162284"/>
                <a:chOff x="192" y="720"/>
                <a:chExt cx="670" cy="887"/>
              </a:xfrm>
            </p:grpSpPr>
            <p:pic>
              <p:nvPicPr>
                <p:cNvPr id="44" name="Picture 22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5" name="Group 228"/>
              <p:cNvGrpSpPr>
                <a:grpSpLocks/>
              </p:cNvGrpSpPr>
              <p:nvPr/>
            </p:nvGrpSpPr>
            <p:grpSpPr bwMode="auto">
              <a:xfrm>
                <a:off x="2237241" y="3109728"/>
                <a:ext cx="1035267" cy="1162284"/>
                <a:chOff x="192" y="720"/>
                <a:chExt cx="670" cy="887"/>
              </a:xfrm>
            </p:grpSpPr>
            <p:pic>
              <p:nvPicPr>
                <p:cNvPr id="41" name="Picture 22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6" name="Group 232"/>
              <p:cNvGrpSpPr>
                <a:grpSpLocks/>
              </p:cNvGrpSpPr>
              <p:nvPr/>
            </p:nvGrpSpPr>
            <p:grpSpPr bwMode="auto">
              <a:xfrm>
                <a:off x="2385578" y="3235522"/>
                <a:ext cx="1035267" cy="1162284"/>
                <a:chOff x="192" y="720"/>
                <a:chExt cx="670" cy="887"/>
              </a:xfrm>
            </p:grpSpPr>
            <p:pic>
              <p:nvPicPr>
                <p:cNvPr id="38" name="Picture 23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7" name="Group 236"/>
              <p:cNvGrpSpPr>
                <a:grpSpLocks/>
              </p:cNvGrpSpPr>
              <p:nvPr/>
            </p:nvGrpSpPr>
            <p:grpSpPr bwMode="auto">
              <a:xfrm>
                <a:off x="2533915" y="3361316"/>
                <a:ext cx="1035267" cy="1162284"/>
                <a:chOff x="192" y="720"/>
                <a:chExt cx="670" cy="887"/>
              </a:xfrm>
            </p:grpSpPr>
            <p:pic>
              <p:nvPicPr>
                <p:cNvPr id="35" name="Picture 23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8" name="Group 240"/>
              <p:cNvGrpSpPr>
                <a:grpSpLocks/>
              </p:cNvGrpSpPr>
              <p:nvPr/>
            </p:nvGrpSpPr>
            <p:grpSpPr bwMode="auto">
              <a:xfrm>
                <a:off x="2682251" y="3487110"/>
                <a:ext cx="1035267" cy="1162284"/>
                <a:chOff x="192" y="720"/>
                <a:chExt cx="670" cy="887"/>
              </a:xfrm>
            </p:grpSpPr>
            <p:pic>
              <p:nvPicPr>
                <p:cNvPr id="32" name="Picture 24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29" name="Picture 244" descr="slic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081" t="28236" r="54173" b="42599"/>
              <a:stretch>
                <a:fillRect/>
              </a:stretch>
            </p:blipFill>
            <p:spPr bwMode="auto">
              <a:xfrm>
                <a:off x="2830588" y="3612904"/>
                <a:ext cx="1035267" cy="1162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Line 245"/>
              <p:cNvSpPr>
                <a:spLocks noChangeShapeType="1"/>
              </p:cNvSpPr>
              <p:nvPr/>
            </p:nvSpPr>
            <p:spPr bwMode="auto">
              <a:xfrm flipV="1">
                <a:off x="3748422" y="3612904"/>
                <a:ext cx="0" cy="1162284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Line 246"/>
              <p:cNvSpPr>
                <a:spLocks noChangeShapeType="1"/>
              </p:cNvSpPr>
              <p:nvPr/>
            </p:nvSpPr>
            <p:spPr bwMode="auto">
              <a:xfrm flipV="1">
                <a:off x="2830588" y="4252357"/>
                <a:ext cx="103526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" name="TextBox 142"/>
            <p:cNvSpPr txBox="1">
              <a:spLocks noChangeArrowheads="1"/>
            </p:cNvSpPr>
            <p:nvPr/>
          </p:nvSpPr>
          <p:spPr bwMode="auto">
            <a:xfrm>
              <a:off x="4038600" y="44196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Run 2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2286470" y="3124012"/>
              <a:ext cx="1067028" cy="4115187"/>
            </a:xfrm>
            <a:prstGeom prst="leftBrac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11" name="TextBox 144"/>
            <p:cNvSpPr txBox="1">
              <a:spLocks noChangeArrowheads="1"/>
            </p:cNvSpPr>
            <p:nvPr/>
          </p:nvSpPr>
          <p:spPr bwMode="auto">
            <a:xfrm>
              <a:off x="2136710" y="5704998"/>
              <a:ext cx="1530220" cy="41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Subject 1</a:t>
              </a:r>
            </a:p>
          </p:txBody>
        </p:sp>
      </p:grpSp>
      <p:grpSp>
        <p:nvGrpSpPr>
          <p:cNvPr id="148" name="Group 289"/>
          <p:cNvGrpSpPr>
            <a:grpSpLocks/>
          </p:cNvGrpSpPr>
          <p:nvPr/>
        </p:nvGrpSpPr>
        <p:grpSpPr bwMode="auto">
          <a:xfrm>
            <a:off x="4724400" y="1600200"/>
            <a:ext cx="3733800" cy="4038600"/>
            <a:chOff x="457203" y="1600200"/>
            <a:chExt cx="4571997" cy="4532383"/>
          </a:xfrm>
        </p:grpSpPr>
        <p:grpSp>
          <p:nvGrpSpPr>
            <p:cNvPr id="149" name="Group 3"/>
            <p:cNvGrpSpPr>
              <a:grpSpLocks/>
            </p:cNvGrpSpPr>
            <p:nvPr/>
          </p:nvGrpSpPr>
          <p:grpSpPr bwMode="auto">
            <a:xfrm>
              <a:off x="457203" y="1600200"/>
              <a:ext cx="1981198" cy="2285998"/>
              <a:chOff x="457200" y="1600201"/>
              <a:chExt cx="3408655" cy="3237885"/>
            </a:xfrm>
          </p:grpSpPr>
          <p:sp>
            <p:nvSpPr>
              <p:cNvPr id="223" name="Text Box 164"/>
              <p:cNvSpPr txBox="1">
                <a:spLocks noChangeArrowheads="1"/>
              </p:cNvSpPr>
              <p:nvPr/>
            </p:nvSpPr>
            <p:spPr bwMode="auto">
              <a:xfrm rot="2760000">
                <a:off x="1073036" y="4166791"/>
                <a:ext cx="837317" cy="50527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800" b="1"/>
                  <a:t>Time</a:t>
                </a:r>
                <a:endParaRPr lang="en-GB" sz="2800" b="1"/>
              </a:p>
            </p:txBody>
          </p:sp>
          <p:grpSp>
            <p:nvGrpSpPr>
              <p:cNvPr id="224" name="Group 180"/>
              <p:cNvGrpSpPr>
                <a:grpSpLocks/>
              </p:cNvGrpSpPr>
              <p:nvPr/>
            </p:nvGrpSpPr>
            <p:grpSpPr bwMode="auto">
              <a:xfrm>
                <a:off x="457200" y="1600201"/>
                <a:ext cx="1035267" cy="1162284"/>
                <a:chOff x="192" y="720"/>
                <a:chExt cx="670" cy="887"/>
              </a:xfrm>
            </p:grpSpPr>
            <p:pic>
              <p:nvPicPr>
                <p:cNvPr id="288" name="Picture 18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9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0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5" name="Group 184"/>
              <p:cNvGrpSpPr>
                <a:grpSpLocks/>
              </p:cNvGrpSpPr>
              <p:nvPr/>
            </p:nvGrpSpPr>
            <p:grpSpPr bwMode="auto">
              <a:xfrm>
                <a:off x="605537" y="1725995"/>
                <a:ext cx="1035267" cy="1162284"/>
                <a:chOff x="192" y="720"/>
                <a:chExt cx="670" cy="887"/>
              </a:xfrm>
            </p:grpSpPr>
            <p:pic>
              <p:nvPicPr>
                <p:cNvPr id="285" name="Picture 18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7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6" name="Group 188"/>
              <p:cNvGrpSpPr>
                <a:grpSpLocks/>
              </p:cNvGrpSpPr>
              <p:nvPr/>
            </p:nvGrpSpPr>
            <p:grpSpPr bwMode="auto">
              <a:xfrm>
                <a:off x="753874" y="1851789"/>
                <a:ext cx="1035267" cy="1162284"/>
                <a:chOff x="192" y="720"/>
                <a:chExt cx="670" cy="887"/>
              </a:xfrm>
            </p:grpSpPr>
            <p:pic>
              <p:nvPicPr>
                <p:cNvPr id="282" name="Picture 18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3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4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7" name="Group 192"/>
              <p:cNvGrpSpPr>
                <a:grpSpLocks/>
              </p:cNvGrpSpPr>
              <p:nvPr/>
            </p:nvGrpSpPr>
            <p:grpSpPr bwMode="auto">
              <a:xfrm>
                <a:off x="902210" y="1977582"/>
                <a:ext cx="1035267" cy="1162284"/>
                <a:chOff x="192" y="720"/>
                <a:chExt cx="670" cy="887"/>
              </a:xfrm>
            </p:grpSpPr>
            <p:pic>
              <p:nvPicPr>
                <p:cNvPr id="279" name="Picture 19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8" name="Group 196"/>
              <p:cNvGrpSpPr>
                <a:grpSpLocks/>
              </p:cNvGrpSpPr>
              <p:nvPr/>
            </p:nvGrpSpPr>
            <p:grpSpPr bwMode="auto">
              <a:xfrm>
                <a:off x="1050547" y="2103376"/>
                <a:ext cx="1035267" cy="1162284"/>
                <a:chOff x="192" y="720"/>
                <a:chExt cx="670" cy="887"/>
              </a:xfrm>
            </p:grpSpPr>
            <p:pic>
              <p:nvPicPr>
                <p:cNvPr id="276" name="Picture 19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7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8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29" name="Group 200"/>
              <p:cNvGrpSpPr>
                <a:grpSpLocks/>
              </p:cNvGrpSpPr>
              <p:nvPr/>
            </p:nvGrpSpPr>
            <p:grpSpPr bwMode="auto">
              <a:xfrm>
                <a:off x="1198884" y="2229170"/>
                <a:ext cx="1035267" cy="1162284"/>
                <a:chOff x="192" y="720"/>
                <a:chExt cx="670" cy="887"/>
              </a:xfrm>
            </p:grpSpPr>
            <p:pic>
              <p:nvPicPr>
                <p:cNvPr id="273" name="Picture 20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5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0" name="Group 204"/>
              <p:cNvGrpSpPr>
                <a:grpSpLocks/>
              </p:cNvGrpSpPr>
              <p:nvPr/>
            </p:nvGrpSpPr>
            <p:grpSpPr bwMode="auto">
              <a:xfrm>
                <a:off x="1347221" y="2354964"/>
                <a:ext cx="1035267" cy="1162284"/>
                <a:chOff x="192" y="720"/>
                <a:chExt cx="670" cy="887"/>
              </a:xfrm>
            </p:grpSpPr>
            <p:pic>
              <p:nvPicPr>
                <p:cNvPr id="270" name="Picture 20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1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2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1" name="Group 208"/>
              <p:cNvGrpSpPr>
                <a:grpSpLocks/>
              </p:cNvGrpSpPr>
              <p:nvPr/>
            </p:nvGrpSpPr>
            <p:grpSpPr bwMode="auto">
              <a:xfrm>
                <a:off x="1495557" y="2480758"/>
                <a:ext cx="1035267" cy="1162284"/>
                <a:chOff x="192" y="720"/>
                <a:chExt cx="670" cy="887"/>
              </a:xfrm>
            </p:grpSpPr>
            <p:pic>
              <p:nvPicPr>
                <p:cNvPr id="267" name="Picture 20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8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9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2" name="Group 212"/>
              <p:cNvGrpSpPr>
                <a:grpSpLocks/>
              </p:cNvGrpSpPr>
              <p:nvPr/>
            </p:nvGrpSpPr>
            <p:grpSpPr bwMode="auto">
              <a:xfrm>
                <a:off x="1643894" y="2606552"/>
                <a:ext cx="1035267" cy="1162284"/>
                <a:chOff x="192" y="720"/>
                <a:chExt cx="670" cy="887"/>
              </a:xfrm>
            </p:grpSpPr>
            <p:pic>
              <p:nvPicPr>
                <p:cNvPr id="264" name="Picture 21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5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6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3" name="Group 216"/>
              <p:cNvGrpSpPr>
                <a:grpSpLocks/>
              </p:cNvGrpSpPr>
              <p:nvPr/>
            </p:nvGrpSpPr>
            <p:grpSpPr bwMode="auto">
              <a:xfrm>
                <a:off x="1792231" y="2732346"/>
                <a:ext cx="1035267" cy="1162284"/>
                <a:chOff x="192" y="720"/>
                <a:chExt cx="670" cy="887"/>
              </a:xfrm>
            </p:grpSpPr>
            <p:pic>
              <p:nvPicPr>
                <p:cNvPr id="261" name="Picture 21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4" name="Group 220"/>
              <p:cNvGrpSpPr>
                <a:grpSpLocks/>
              </p:cNvGrpSpPr>
              <p:nvPr/>
            </p:nvGrpSpPr>
            <p:grpSpPr bwMode="auto">
              <a:xfrm>
                <a:off x="1940568" y="2858140"/>
                <a:ext cx="1035267" cy="1162284"/>
                <a:chOff x="192" y="720"/>
                <a:chExt cx="670" cy="887"/>
              </a:xfrm>
            </p:grpSpPr>
            <p:pic>
              <p:nvPicPr>
                <p:cNvPr id="258" name="Picture 22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9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5" name="Group 224"/>
              <p:cNvGrpSpPr>
                <a:grpSpLocks/>
              </p:cNvGrpSpPr>
              <p:nvPr/>
            </p:nvGrpSpPr>
            <p:grpSpPr bwMode="auto">
              <a:xfrm>
                <a:off x="2088904" y="2983934"/>
                <a:ext cx="1035267" cy="1162284"/>
                <a:chOff x="192" y="720"/>
                <a:chExt cx="670" cy="887"/>
              </a:xfrm>
            </p:grpSpPr>
            <p:pic>
              <p:nvPicPr>
                <p:cNvPr id="255" name="Picture 22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7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6" name="Group 228"/>
              <p:cNvGrpSpPr>
                <a:grpSpLocks/>
              </p:cNvGrpSpPr>
              <p:nvPr/>
            </p:nvGrpSpPr>
            <p:grpSpPr bwMode="auto">
              <a:xfrm>
                <a:off x="2237241" y="3109728"/>
                <a:ext cx="1035267" cy="1162284"/>
                <a:chOff x="192" y="720"/>
                <a:chExt cx="670" cy="887"/>
              </a:xfrm>
            </p:grpSpPr>
            <p:pic>
              <p:nvPicPr>
                <p:cNvPr id="252" name="Picture 22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3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4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7" name="Group 232"/>
              <p:cNvGrpSpPr>
                <a:grpSpLocks/>
              </p:cNvGrpSpPr>
              <p:nvPr/>
            </p:nvGrpSpPr>
            <p:grpSpPr bwMode="auto">
              <a:xfrm>
                <a:off x="2385578" y="3235522"/>
                <a:ext cx="1035267" cy="1162284"/>
                <a:chOff x="192" y="720"/>
                <a:chExt cx="670" cy="887"/>
              </a:xfrm>
            </p:grpSpPr>
            <p:pic>
              <p:nvPicPr>
                <p:cNvPr id="249" name="Picture 23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0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8" name="Group 236"/>
              <p:cNvGrpSpPr>
                <a:grpSpLocks/>
              </p:cNvGrpSpPr>
              <p:nvPr/>
            </p:nvGrpSpPr>
            <p:grpSpPr bwMode="auto">
              <a:xfrm>
                <a:off x="2533915" y="3361316"/>
                <a:ext cx="1035267" cy="1162284"/>
                <a:chOff x="192" y="720"/>
                <a:chExt cx="670" cy="887"/>
              </a:xfrm>
            </p:grpSpPr>
            <p:pic>
              <p:nvPicPr>
                <p:cNvPr id="246" name="Picture 23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8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9" name="Group 240"/>
              <p:cNvGrpSpPr>
                <a:grpSpLocks/>
              </p:cNvGrpSpPr>
              <p:nvPr/>
            </p:nvGrpSpPr>
            <p:grpSpPr bwMode="auto">
              <a:xfrm>
                <a:off x="2682251" y="3487110"/>
                <a:ext cx="1035267" cy="1162284"/>
                <a:chOff x="192" y="720"/>
                <a:chExt cx="670" cy="887"/>
              </a:xfrm>
            </p:grpSpPr>
            <p:pic>
              <p:nvPicPr>
                <p:cNvPr id="243" name="Picture 24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4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5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240" name="Picture 244" descr="slic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081" t="28236" r="54173" b="42599"/>
              <a:stretch>
                <a:fillRect/>
              </a:stretch>
            </p:blipFill>
            <p:spPr bwMode="auto">
              <a:xfrm>
                <a:off x="2830588" y="3612904"/>
                <a:ext cx="1035267" cy="1162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1" name="Line 245"/>
              <p:cNvSpPr>
                <a:spLocks noChangeShapeType="1"/>
              </p:cNvSpPr>
              <p:nvPr/>
            </p:nvSpPr>
            <p:spPr bwMode="auto">
              <a:xfrm flipV="1">
                <a:off x="3748422" y="3612904"/>
                <a:ext cx="0" cy="1162284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2" name="Line 246"/>
              <p:cNvSpPr>
                <a:spLocks noChangeShapeType="1"/>
              </p:cNvSpPr>
              <p:nvPr/>
            </p:nvSpPr>
            <p:spPr bwMode="auto">
              <a:xfrm flipV="1">
                <a:off x="2830588" y="4252357"/>
                <a:ext cx="103526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0" name="TextBox 291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Run 1</a:t>
              </a:r>
            </a:p>
          </p:txBody>
        </p:sp>
        <p:grpSp>
          <p:nvGrpSpPr>
            <p:cNvPr id="151" name="Group 73"/>
            <p:cNvGrpSpPr>
              <a:grpSpLocks/>
            </p:cNvGrpSpPr>
            <p:nvPr/>
          </p:nvGrpSpPr>
          <p:grpSpPr bwMode="auto">
            <a:xfrm>
              <a:off x="2819402" y="1752599"/>
              <a:ext cx="1981198" cy="2285998"/>
              <a:chOff x="457200" y="1600201"/>
              <a:chExt cx="3408655" cy="3237885"/>
            </a:xfrm>
          </p:grpSpPr>
          <p:sp>
            <p:nvSpPr>
              <p:cNvPr id="155" name="Text Box 164"/>
              <p:cNvSpPr txBox="1">
                <a:spLocks noChangeArrowheads="1"/>
              </p:cNvSpPr>
              <p:nvPr/>
            </p:nvSpPr>
            <p:spPr bwMode="auto">
              <a:xfrm rot="2760000">
                <a:off x="1073036" y="4166791"/>
                <a:ext cx="837317" cy="50527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800" b="1"/>
                  <a:t>Time</a:t>
                </a:r>
                <a:endParaRPr lang="en-GB" sz="2800" b="1"/>
              </a:p>
            </p:txBody>
          </p:sp>
          <p:grpSp>
            <p:nvGrpSpPr>
              <p:cNvPr id="156" name="Group 180"/>
              <p:cNvGrpSpPr>
                <a:grpSpLocks/>
              </p:cNvGrpSpPr>
              <p:nvPr/>
            </p:nvGrpSpPr>
            <p:grpSpPr bwMode="auto">
              <a:xfrm>
                <a:off x="457200" y="1600201"/>
                <a:ext cx="1035267" cy="1162284"/>
                <a:chOff x="192" y="720"/>
                <a:chExt cx="670" cy="887"/>
              </a:xfrm>
            </p:grpSpPr>
            <p:pic>
              <p:nvPicPr>
                <p:cNvPr id="220" name="Picture 18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1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2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7" name="Group 184"/>
              <p:cNvGrpSpPr>
                <a:grpSpLocks/>
              </p:cNvGrpSpPr>
              <p:nvPr/>
            </p:nvGrpSpPr>
            <p:grpSpPr bwMode="auto">
              <a:xfrm>
                <a:off x="605537" y="1725995"/>
                <a:ext cx="1035267" cy="1162284"/>
                <a:chOff x="192" y="720"/>
                <a:chExt cx="670" cy="887"/>
              </a:xfrm>
            </p:grpSpPr>
            <p:pic>
              <p:nvPicPr>
                <p:cNvPr id="217" name="Picture 18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8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9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8" name="Group 188"/>
              <p:cNvGrpSpPr>
                <a:grpSpLocks/>
              </p:cNvGrpSpPr>
              <p:nvPr/>
            </p:nvGrpSpPr>
            <p:grpSpPr bwMode="auto">
              <a:xfrm>
                <a:off x="753874" y="1851789"/>
                <a:ext cx="1035267" cy="1162284"/>
                <a:chOff x="192" y="720"/>
                <a:chExt cx="670" cy="887"/>
              </a:xfrm>
            </p:grpSpPr>
            <p:pic>
              <p:nvPicPr>
                <p:cNvPr id="214" name="Picture 18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9" name="Group 192"/>
              <p:cNvGrpSpPr>
                <a:grpSpLocks/>
              </p:cNvGrpSpPr>
              <p:nvPr/>
            </p:nvGrpSpPr>
            <p:grpSpPr bwMode="auto">
              <a:xfrm>
                <a:off x="902210" y="1977582"/>
                <a:ext cx="1035267" cy="1162284"/>
                <a:chOff x="192" y="720"/>
                <a:chExt cx="670" cy="887"/>
              </a:xfrm>
            </p:grpSpPr>
            <p:pic>
              <p:nvPicPr>
                <p:cNvPr id="211" name="Picture 19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0" name="Group 196"/>
              <p:cNvGrpSpPr>
                <a:grpSpLocks/>
              </p:cNvGrpSpPr>
              <p:nvPr/>
            </p:nvGrpSpPr>
            <p:grpSpPr bwMode="auto">
              <a:xfrm>
                <a:off x="1050547" y="2103376"/>
                <a:ext cx="1035267" cy="1162284"/>
                <a:chOff x="192" y="720"/>
                <a:chExt cx="670" cy="887"/>
              </a:xfrm>
            </p:grpSpPr>
            <p:pic>
              <p:nvPicPr>
                <p:cNvPr id="208" name="Picture 19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9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1" name="Group 200"/>
              <p:cNvGrpSpPr>
                <a:grpSpLocks/>
              </p:cNvGrpSpPr>
              <p:nvPr/>
            </p:nvGrpSpPr>
            <p:grpSpPr bwMode="auto">
              <a:xfrm>
                <a:off x="1198884" y="2229170"/>
                <a:ext cx="1035267" cy="1162284"/>
                <a:chOff x="192" y="720"/>
                <a:chExt cx="670" cy="887"/>
              </a:xfrm>
            </p:grpSpPr>
            <p:pic>
              <p:nvPicPr>
                <p:cNvPr id="205" name="Picture 20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6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2" name="Group 204"/>
              <p:cNvGrpSpPr>
                <a:grpSpLocks/>
              </p:cNvGrpSpPr>
              <p:nvPr/>
            </p:nvGrpSpPr>
            <p:grpSpPr bwMode="auto">
              <a:xfrm>
                <a:off x="1347221" y="2354964"/>
                <a:ext cx="1035267" cy="1162284"/>
                <a:chOff x="192" y="720"/>
                <a:chExt cx="670" cy="887"/>
              </a:xfrm>
            </p:grpSpPr>
            <p:pic>
              <p:nvPicPr>
                <p:cNvPr id="202" name="Picture 20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3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4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3" name="Group 208"/>
              <p:cNvGrpSpPr>
                <a:grpSpLocks/>
              </p:cNvGrpSpPr>
              <p:nvPr/>
            </p:nvGrpSpPr>
            <p:grpSpPr bwMode="auto">
              <a:xfrm>
                <a:off x="1495557" y="2480758"/>
                <a:ext cx="1035267" cy="1162284"/>
                <a:chOff x="192" y="720"/>
                <a:chExt cx="670" cy="887"/>
              </a:xfrm>
            </p:grpSpPr>
            <p:pic>
              <p:nvPicPr>
                <p:cNvPr id="199" name="Picture 20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0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1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4" name="Group 212"/>
              <p:cNvGrpSpPr>
                <a:grpSpLocks/>
              </p:cNvGrpSpPr>
              <p:nvPr/>
            </p:nvGrpSpPr>
            <p:grpSpPr bwMode="auto">
              <a:xfrm>
                <a:off x="1643894" y="2606552"/>
                <a:ext cx="1035267" cy="1162284"/>
                <a:chOff x="192" y="720"/>
                <a:chExt cx="670" cy="887"/>
              </a:xfrm>
            </p:grpSpPr>
            <p:pic>
              <p:nvPicPr>
                <p:cNvPr id="196" name="Picture 21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7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8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5" name="Group 216"/>
              <p:cNvGrpSpPr>
                <a:grpSpLocks/>
              </p:cNvGrpSpPr>
              <p:nvPr/>
            </p:nvGrpSpPr>
            <p:grpSpPr bwMode="auto">
              <a:xfrm>
                <a:off x="1792231" y="2732346"/>
                <a:ext cx="1035267" cy="1162284"/>
                <a:chOff x="192" y="720"/>
                <a:chExt cx="670" cy="887"/>
              </a:xfrm>
            </p:grpSpPr>
            <p:pic>
              <p:nvPicPr>
                <p:cNvPr id="193" name="Picture 21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5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6" name="Group 220"/>
              <p:cNvGrpSpPr>
                <a:grpSpLocks/>
              </p:cNvGrpSpPr>
              <p:nvPr/>
            </p:nvGrpSpPr>
            <p:grpSpPr bwMode="auto">
              <a:xfrm>
                <a:off x="1940568" y="2858140"/>
                <a:ext cx="1035267" cy="1162284"/>
                <a:chOff x="192" y="720"/>
                <a:chExt cx="670" cy="887"/>
              </a:xfrm>
            </p:grpSpPr>
            <p:pic>
              <p:nvPicPr>
                <p:cNvPr id="190" name="Picture 22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1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2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7" name="Group 224"/>
              <p:cNvGrpSpPr>
                <a:grpSpLocks/>
              </p:cNvGrpSpPr>
              <p:nvPr/>
            </p:nvGrpSpPr>
            <p:grpSpPr bwMode="auto">
              <a:xfrm>
                <a:off x="2088904" y="2983934"/>
                <a:ext cx="1035267" cy="1162284"/>
                <a:chOff x="192" y="720"/>
                <a:chExt cx="670" cy="887"/>
              </a:xfrm>
            </p:grpSpPr>
            <p:pic>
              <p:nvPicPr>
                <p:cNvPr id="187" name="Picture 225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8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9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8" name="Group 228"/>
              <p:cNvGrpSpPr>
                <a:grpSpLocks/>
              </p:cNvGrpSpPr>
              <p:nvPr/>
            </p:nvGrpSpPr>
            <p:grpSpPr bwMode="auto">
              <a:xfrm>
                <a:off x="2237241" y="3109728"/>
                <a:ext cx="1035267" cy="1162284"/>
                <a:chOff x="192" y="720"/>
                <a:chExt cx="670" cy="887"/>
              </a:xfrm>
            </p:grpSpPr>
            <p:pic>
              <p:nvPicPr>
                <p:cNvPr id="184" name="Picture 229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5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9" name="Group 232"/>
              <p:cNvGrpSpPr>
                <a:grpSpLocks/>
              </p:cNvGrpSpPr>
              <p:nvPr/>
            </p:nvGrpSpPr>
            <p:grpSpPr bwMode="auto">
              <a:xfrm>
                <a:off x="2385578" y="3235522"/>
                <a:ext cx="1035267" cy="1162284"/>
                <a:chOff x="192" y="720"/>
                <a:chExt cx="670" cy="887"/>
              </a:xfrm>
            </p:grpSpPr>
            <p:pic>
              <p:nvPicPr>
                <p:cNvPr id="181" name="Picture 233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0" name="Group 236"/>
              <p:cNvGrpSpPr>
                <a:grpSpLocks/>
              </p:cNvGrpSpPr>
              <p:nvPr/>
            </p:nvGrpSpPr>
            <p:grpSpPr bwMode="auto">
              <a:xfrm>
                <a:off x="2533915" y="3361316"/>
                <a:ext cx="1035267" cy="1162284"/>
                <a:chOff x="192" y="720"/>
                <a:chExt cx="670" cy="887"/>
              </a:xfrm>
            </p:grpSpPr>
            <p:pic>
              <p:nvPicPr>
                <p:cNvPr id="178" name="Picture 237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1" name="Group 240"/>
              <p:cNvGrpSpPr>
                <a:grpSpLocks/>
              </p:cNvGrpSpPr>
              <p:nvPr/>
            </p:nvGrpSpPr>
            <p:grpSpPr bwMode="auto">
              <a:xfrm>
                <a:off x="2682251" y="3487110"/>
                <a:ext cx="1035267" cy="1162284"/>
                <a:chOff x="192" y="720"/>
                <a:chExt cx="670" cy="887"/>
              </a:xfrm>
            </p:grpSpPr>
            <p:pic>
              <p:nvPicPr>
                <p:cNvPr id="175" name="Picture 241" descr="sli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4081" t="28236" r="54173" b="42599"/>
                <a:stretch>
                  <a:fillRect/>
                </a:stretch>
              </p:blipFill>
              <p:spPr bwMode="auto">
                <a:xfrm>
                  <a:off x="192" y="720"/>
                  <a:ext cx="670" cy="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6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86" y="720"/>
                  <a:ext cx="0" cy="88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92" y="1208"/>
                  <a:ext cx="670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pic>
            <p:nvPicPr>
              <p:cNvPr id="172" name="Picture 244" descr="slic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081" t="28236" r="54173" b="42599"/>
              <a:stretch>
                <a:fillRect/>
              </a:stretch>
            </p:blipFill>
            <p:spPr bwMode="auto">
              <a:xfrm>
                <a:off x="2830588" y="3612904"/>
                <a:ext cx="1035267" cy="1162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3" name="Line 245"/>
              <p:cNvSpPr>
                <a:spLocks noChangeShapeType="1"/>
              </p:cNvSpPr>
              <p:nvPr/>
            </p:nvSpPr>
            <p:spPr bwMode="auto">
              <a:xfrm flipV="1">
                <a:off x="3748422" y="3612904"/>
                <a:ext cx="0" cy="1162284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" name="Line 246"/>
              <p:cNvSpPr>
                <a:spLocks noChangeShapeType="1"/>
              </p:cNvSpPr>
              <p:nvPr/>
            </p:nvSpPr>
            <p:spPr bwMode="auto">
              <a:xfrm flipV="1">
                <a:off x="2830588" y="4252357"/>
                <a:ext cx="103526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2" name="TextBox 293"/>
            <p:cNvSpPr txBox="1">
              <a:spLocks noChangeArrowheads="1"/>
            </p:cNvSpPr>
            <p:nvPr/>
          </p:nvSpPr>
          <p:spPr bwMode="auto">
            <a:xfrm>
              <a:off x="4038600" y="44196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Run 2</a:t>
              </a:r>
            </a:p>
          </p:txBody>
        </p:sp>
        <p:sp>
          <p:nvSpPr>
            <p:cNvPr id="153" name="Left Brace 152"/>
            <p:cNvSpPr/>
            <p:nvPr/>
          </p:nvSpPr>
          <p:spPr>
            <a:xfrm rot="16200000">
              <a:off x="2286397" y="3124508"/>
              <a:ext cx="1067176" cy="4115185"/>
            </a:xfrm>
            <a:prstGeom prst="leftBrac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GB"/>
            </a:p>
          </p:txBody>
        </p:sp>
        <p:sp>
          <p:nvSpPr>
            <p:cNvPr id="154" name="TextBox 295"/>
            <p:cNvSpPr txBox="1">
              <a:spLocks noChangeArrowheads="1"/>
            </p:cNvSpPr>
            <p:nvPr/>
          </p:nvSpPr>
          <p:spPr bwMode="auto">
            <a:xfrm>
              <a:off x="2230017" y="5718094"/>
              <a:ext cx="1530221" cy="41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Subject n</a:t>
              </a:r>
            </a:p>
          </p:txBody>
        </p:sp>
      </p:grpSp>
      <p:sp>
        <p:nvSpPr>
          <p:cNvPr id="291" name="Left Brace 290"/>
          <p:cNvSpPr/>
          <p:nvPr/>
        </p:nvSpPr>
        <p:spPr>
          <a:xfrm rot="16200000">
            <a:off x="4100512" y="4281488"/>
            <a:ext cx="950913" cy="336073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GB"/>
          </a:p>
        </p:txBody>
      </p:sp>
      <p:sp>
        <p:nvSpPr>
          <p:cNvPr id="292" name="TextBox 433"/>
          <p:cNvSpPr txBox="1">
            <a:spLocks noChangeArrowheads="1"/>
          </p:cNvSpPr>
          <p:nvPr/>
        </p:nvSpPr>
        <p:spPr bwMode="auto">
          <a:xfrm>
            <a:off x="304800" y="5562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First level</a:t>
            </a:r>
          </a:p>
        </p:txBody>
      </p:sp>
      <p:sp>
        <p:nvSpPr>
          <p:cNvPr id="293" name="TextBox 434"/>
          <p:cNvSpPr txBox="1">
            <a:spLocks noChangeArrowheads="1"/>
          </p:cNvSpPr>
          <p:nvPr/>
        </p:nvSpPr>
        <p:spPr bwMode="auto">
          <a:xfrm>
            <a:off x="1143000" y="6400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Second level</a:t>
            </a:r>
          </a:p>
        </p:txBody>
      </p:sp>
      <p:sp>
        <p:nvSpPr>
          <p:cNvPr id="294" name="TextBox 435"/>
          <p:cNvSpPr txBox="1">
            <a:spLocks noChangeArrowheads="1"/>
          </p:cNvSpPr>
          <p:nvPr/>
        </p:nvSpPr>
        <p:spPr bwMode="auto">
          <a:xfrm>
            <a:off x="4114800" y="64119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group(s)</a:t>
            </a:r>
          </a:p>
        </p:txBody>
      </p:sp>
      <p:sp>
        <p:nvSpPr>
          <p:cNvPr id="295" name="Oval 48"/>
          <p:cNvSpPr>
            <a:spLocks noChangeArrowheads="1"/>
          </p:cNvSpPr>
          <p:nvPr/>
        </p:nvSpPr>
        <p:spPr bwMode="auto">
          <a:xfrm>
            <a:off x="0" y="1052736"/>
            <a:ext cx="4572000" cy="460851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2591097"/>
            <a:ext cx="741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/>
              <a:t>Y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3740447"/>
            <a:ext cx="27368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0033CC"/>
                </a:solidFill>
              </a:rPr>
              <a:t>Design Matrix</a:t>
            </a:r>
          </a:p>
          <a:p>
            <a:pPr eaLnBrk="0" hangingPunct="0"/>
            <a:r>
              <a:rPr lang="en-GB" dirty="0" smtClean="0">
                <a:solidFill>
                  <a:srgbClr val="0033CC"/>
                </a:solidFill>
              </a:rPr>
              <a:t>(Variables that explain the observed data (EV))</a:t>
            </a:r>
            <a:endParaRPr lang="en-GB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83422" y="3742035"/>
            <a:ext cx="27368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 b="1" dirty="0">
                <a:solidFill>
                  <a:srgbClr val="008000"/>
                </a:solidFill>
              </a:rPr>
              <a:t>Relative Contribution</a:t>
            </a:r>
            <a:br>
              <a:rPr lang="en-GB" sz="1700" b="1" dirty="0">
                <a:solidFill>
                  <a:srgbClr val="008000"/>
                </a:solidFill>
              </a:rPr>
            </a:br>
            <a:r>
              <a:rPr lang="en-GB" sz="1700" b="1" dirty="0">
                <a:solidFill>
                  <a:srgbClr val="008000"/>
                </a:solidFill>
              </a:rPr>
              <a:t>of X to the overall</a:t>
            </a:r>
            <a:br>
              <a:rPr lang="en-GB" sz="1700" b="1" dirty="0">
                <a:solidFill>
                  <a:srgbClr val="008000"/>
                </a:solidFill>
              </a:rPr>
            </a:br>
            <a:r>
              <a:rPr lang="en-GB" sz="1700" b="1" dirty="0">
                <a:solidFill>
                  <a:srgbClr val="008000"/>
                </a:solidFill>
              </a:rPr>
              <a:t>data (These need to</a:t>
            </a:r>
            <a:br>
              <a:rPr lang="en-GB" sz="1700" b="1" dirty="0">
                <a:solidFill>
                  <a:srgbClr val="008000"/>
                </a:solidFill>
              </a:rPr>
            </a:br>
            <a:r>
              <a:rPr lang="en-GB" sz="1700" b="1" dirty="0">
                <a:solidFill>
                  <a:srgbClr val="008000"/>
                </a:solidFill>
              </a:rPr>
              <a:t>be estimated)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99895" y="3742035"/>
            <a:ext cx="27368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 b="1" dirty="0">
                <a:solidFill>
                  <a:srgbClr val="6600FF"/>
                </a:solidFill>
              </a:rPr>
              <a:t>Error (The difference between the observed data and that which is predicted by the model)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48507" y="2806997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 dirty="0"/>
              <a:t>=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340670" y="2591097"/>
            <a:ext cx="93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/>
              <a:t>X</a:t>
            </a:r>
            <a:endParaRPr lang="el-GR" sz="6600"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067944" y="2733972"/>
            <a:ext cx="865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5400" baseline="30000" dirty="0"/>
              <a:t>x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786362" y="2518072"/>
            <a:ext cx="793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6600" dirty="0">
                <a:cs typeface="Arial" pitchFamily="34" charset="0"/>
              </a:rPr>
              <a:t>β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51277" y="2587922"/>
            <a:ext cx="1296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600" dirty="0">
                <a:cs typeface="Arial" pitchFamily="34" charset="0"/>
              </a:rPr>
              <a:t>  </a:t>
            </a:r>
            <a:r>
              <a:rPr lang="en-GB" sz="5400" baseline="30000" dirty="0">
                <a:cs typeface="Arial" pitchFamily="34" charset="0"/>
              </a:rPr>
              <a:t>+</a:t>
            </a:r>
            <a:r>
              <a:rPr lang="en-GB" sz="6600" dirty="0">
                <a:cs typeface="Arial" pitchFamily="34" charset="0"/>
              </a:rPr>
              <a:t>  </a:t>
            </a:r>
            <a:endParaRPr lang="el-GR" sz="6600" dirty="0"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236296" y="2568872"/>
            <a:ext cx="8651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6600">
                <a:cs typeface="Arial" pitchFamily="34" charset="0"/>
              </a:rPr>
              <a:t>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3768" y="2060848"/>
            <a:ext cx="3677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The GLM for </a:t>
            </a:r>
            <a:r>
              <a:rPr lang="en-US" sz="2400" dirty="0" err="1" smtClean="0">
                <a:latin typeface="Calibri" pitchFamily="34" charset="0"/>
              </a:rPr>
              <a:t>fMRI</a:t>
            </a:r>
            <a:r>
              <a:rPr lang="en-US" sz="2400" dirty="0" smtClean="0">
                <a:latin typeface="Calibri" pitchFamily="34" charset="0"/>
              </a:rPr>
              <a:t>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7841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Key in 1</a:t>
            </a:r>
            <a:r>
              <a:rPr lang="en-GB" sz="3600" b="1" baseline="30000" dirty="0" smtClean="0"/>
              <a:t>st</a:t>
            </a:r>
            <a:r>
              <a:rPr lang="en-GB" sz="3600" b="1" dirty="0" smtClean="0"/>
              <a:t> Level Analysis</a:t>
            </a:r>
            <a:endParaRPr lang="en-GB" sz="3600" b="1" dirty="0"/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1547664" y="2636912"/>
            <a:ext cx="2664296" cy="25922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" name="Rectangle 16"/>
          <p:cNvSpPr/>
          <p:nvPr/>
        </p:nvSpPr>
        <p:spPr>
          <a:xfrm>
            <a:off x="197768" y="3717032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BOLD signal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35696" y="116632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GB" sz="3600" dirty="0">
                <a:latin typeface="Arial Rounded MT Bold" pitchFamily="34" charset="0"/>
              </a:rPr>
              <a:t>X  = Design Matrix</a:t>
            </a: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716" y="908720"/>
            <a:ext cx="259238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99816" y="1405409"/>
            <a:ext cx="0" cy="4129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35961" y="2697634"/>
            <a:ext cx="8577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80"/>
                </a:solidFill>
                <a:latin typeface="Arial Rounded MT Bold" pitchFamily="34" charset="0"/>
              </a:rPr>
              <a:t>Time</a:t>
            </a:r>
          </a:p>
          <a:p>
            <a:pPr algn="ctr"/>
            <a:r>
              <a:rPr lang="en-GB" sz="2400" dirty="0">
                <a:solidFill>
                  <a:srgbClr val="008080"/>
                </a:solidFill>
                <a:latin typeface="Arial Rounded MT Bold" pitchFamily="34" charset="0"/>
              </a:rPr>
              <a:t>(n)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061766" y="5517232"/>
            <a:ext cx="2374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276029" y="5589240"/>
            <a:ext cx="2141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 err="1" smtClean="0">
                <a:solidFill>
                  <a:srgbClr val="008080"/>
                </a:solidFill>
                <a:latin typeface="Arial Rounded MT Bold" pitchFamily="34" charset="0"/>
              </a:rPr>
              <a:t>Regressors</a:t>
            </a:r>
            <a:r>
              <a:rPr lang="en-GB" sz="2400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GB" sz="2400" dirty="0">
                <a:solidFill>
                  <a:srgbClr val="008080"/>
                </a:solidFill>
                <a:latin typeface="Arial Rounded MT Bold" pitchFamily="34" charset="0"/>
              </a:rPr>
              <a:t>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solidFill>
                  <a:srgbClr val="008080"/>
                </a:solidFill>
                <a:latin typeface="Arial Rounded MT Bold" pitchFamily="34" charset="0"/>
                <a:cs typeface="Arial" charset="0"/>
              </a:rPr>
              <a:t>Regressors</a:t>
            </a:r>
            <a:r>
              <a:rPr lang="en-GB" dirty="0" smtClean="0">
                <a:latin typeface="Arial Rounded MT Bold" pitchFamily="34" charset="0"/>
                <a:cs typeface="Arial" charset="0"/>
              </a:rPr>
              <a:t> – represent hypothesised contributors in your experiment. They are represented by columns in the design matrix (1column = 1  </a:t>
            </a:r>
            <a:r>
              <a:rPr lang="en-GB" dirty="0" err="1" smtClean="0">
                <a:latin typeface="Arial Rounded MT Bold" pitchFamily="34" charset="0"/>
                <a:cs typeface="Arial" charset="0"/>
              </a:rPr>
              <a:t>regressor</a:t>
            </a:r>
            <a:r>
              <a:rPr lang="en-GB" dirty="0" smtClean="0">
                <a:latin typeface="Arial Rounded MT Bold" pitchFamily="34" charset="0"/>
                <a:cs typeface="Arial" charset="0"/>
              </a:rPr>
              <a:t>) 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dirty="0" smtClean="0">
              <a:solidFill>
                <a:srgbClr val="008080"/>
              </a:solidFill>
              <a:latin typeface="Arial Rounded MT Bold" pitchFamily="34" charset="0"/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r>
              <a:rPr lang="en-GB" dirty="0" smtClean="0"/>
              <a:t> </a:t>
            </a:r>
            <a:r>
              <a:rPr lang="en-GB" dirty="0" err="1" smtClean="0">
                <a:solidFill>
                  <a:srgbClr val="008080"/>
                </a:solidFill>
                <a:latin typeface="Arial Rounded MT Bold" pitchFamily="34" charset="0"/>
              </a:rPr>
              <a:t>Regressors</a:t>
            </a: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of Interest </a:t>
            </a:r>
            <a:r>
              <a:rPr lang="en-GB" dirty="0" smtClean="0">
                <a:latin typeface="Arial Rounded MT Bold" pitchFamily="34" charset="0"/>
              </a:rPr>
              <a:t>or Experimental </a:t>
            </a:r>
            <a:r>
              <a:rPr lang="en-GB" dirty="0" err="1" smtClean="0">
                <a:latin typeface="Arial Rounded MT Bold" pitchFamily="34" charset="0"/>
              </a:rPr>
              <a:t>Regressors</a:t>
            </a: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GB" dirty="0" smtClean="0">
                <a:latin typeface="Arial Rounded MT Bold" pitchFamily="34" charset="0"/>
              </a:rPr>
              <a:t>– represent those variables which you intentionally manipulated. The type of variable used affects how it will be represented in the design matrix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dirty="0" smtClean="0">
              <a:latin typeface="Arial Rounded MT Bold" pitchFamily="34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r>
              <a:rPr lang="en-GB" dirty="0" smtClean="0"/>
              <a:t> </a:t>
            </a:r>
            <a:r>
              <a:rPr lang="en-GB" dirty="0" err="1" smtClean="0">
                <a:solidFill>
                  <a:srgbClr val="008080"/>
                </a:solidFill>
                <a:latin typeface="Arial Rounded MT Bold" pitchFamily="34" charset="0"/>
              </a:rPr>
              <a:t>Regressors</a:t>
            </a: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of no interest </a:t>
            </a:r>
            <a:r>
              <a:rPr lang="en-GB" dirty="0" smtClean="0">
                <a:latin typeface="Arial Rounded MT Bold" pitchFamily="34" charset="0"/>
              </a:rPr>
              <a:t>or nuisance </a:t>
            </a:r>
            <a:r>
              <a:rPr lang="en-GB" dirty="0" err="1" smtClean="0">
                <a:latin typeface="Arial Rounded MT Bold" pitchFamily="34" charset="0"/>
              </a:rPr>
              <a:t>regressors</a:t>
            </a:r>
            <a:r>
              <a:rPr lang="en-GB" dirty="0" smtClean="0">
                <a:latin typeface="Arial Rounded MT Bold" pitchFamily="34" charset="0"/>
              </a:rPr>
              <a:t> – represent those variables which you did not manipulate but you suspect may have an effect. By including nuisance </a:t>
            </a:r>
            <a:r>
              <a:rPr lang="en-GB" dirty="0" err="1" smtClean="0">
                <a:latin typeface="Arial Rounded MT Bold" pitchFamily="34" charset="0"/>
              </a:rPr>
              <a:t>regressors</a:t>
            </a:r>
            <a:r>
              <a:rPr lang="en-GB" dirty="0" smtClean="0">
                <a:latin typeface="Arial Rounded MT Bold" pitchFamily="34" charset="0"/>
              </a:rPr>
              <a:t> in your design matrix you decrease the amount of error.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dirty="0" smtClean="0">
              <a:latin typeface="Arial Rounded MT Bold" pitchFamily="34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GB" dirty="0" smtClean="0">
                <a:latin typeface="Arial Rounded MT Bold" pitchFamily="34" charset="0"/>
              </a:rPr>
              <a:t>E.g.  -</a:t>
            </a: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</a:t>
            </a:r>
            <a:r>
              <a:rPr lang="en-GB" dirty="0" smtClean="0">
                <a:latin typeface="Arial Rounded MT Bold" pitchFamily="34" charset="0"/>
              </a:rPr>
              <a:t>The 6</a:t>
            </a:r>
            <a:r>
              <a:rPr lang="en-GB" dirty="0" smtClean="0">
                <a:solidFill>
                  <a:srgbClr val="008080"/>
                </a:solidFill>
                <a:latin typeface="Arial Rounded MT Bold" pitchFamily="34" charset="0"/>
              </a:rPr>
              <a:t> movement </a:t>
            </a:r>
            <a:r>
              <a:rPr lang="en-GB" dirty="0" err="1" smtClean="0">
                <a:solidFill>
                  <a:srgbClr val="008080"/>
                </a:solidFill>
                <a:latin typeface="Arial Rounded MT Bold" pitchFamily="34" charset="0"/>
              </a:rPr>
              <a:t>regressors</a:t>
            </a:r>
            <a:r>
              <a:rPr lang="en-GB" dirty="0" smtClean="0">
                <a:latin typeface="Arial Rounded MT Bold" pitchFamily="34" charset="0"/>
              </a:rPr>
              <a:t> (rotations x3 &amp; translations x3 )    or physiological factors e.g. heart rate  </a:t>
            </a:r>
            <a:endParaRPr lang="en-GB" dirty="0" smtClean="0">
              <a:solidFill>
                <a:srgbClr val="008080"/>
              </a:solidFill>
              <a:latin typeface="Arial Rounded MT Bold" pitchFamily="34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dirty="0" smtClean="0">
              <a:solidFill>
                <a:srgbClr val="008080"/>
              </a:solidFill>
              <a:latin typeface="Arial Rounded MT Bold" pitchFamily="34" charset="0"/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dirty="0" smtClean="0">
              <a:latin typeface="Arial Rounded MT Bold" pitchFamily="34" charset="0"/>
              <a:cs typeface="Arial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None/>
            </a:pPr>
            <a:endParaRPr lang="en-GB" sz="3600" dirty="0" smtClean="0">
              <a:latin typeface="Arial Rounded MT Bold" pitchFamily="34" charset="0"/>
              <a:cs typeface="Arial" charset="0"/>
            </a:endParaRPr>
          </a:p>
          <a:p>
            <a:pPr>
              <a:lnSpc>
                <a:spcPct val="35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endParaRPr lang="en-GB" sz="3600" dirty="0" smtClean="0">
              <a:latin typeface="Arial Rounded MT Bold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v"/>
            </a:pPr>
            <a:endParaRPr lang="en-GB" dirty="0" smtClean="0">
              <a:cs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2" y="74711"/>
            <a:ext cx="691356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latin typeface="Georgia" pitchFamily="18" charset="0"/>
                <a:cs typeface="Arial" charset="0"/>
              </a:rPr>
              <a:t>Designs</a:t>
            </a:r>
            <a:r>
              <a:rPr lang="en-GB" sz="4400" b="1" dirty="0">
                <a:solidFill>
                  <a:schemeClr val="accent1"/>
                </a:solidFill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60049"/>
            <a:ext cx="896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Arial Rounded MT Bold" pitchFamily="34" charset="0"/>
              </a:rPr>
              <a:t>Block design        </a:t>
            </a:r>
            <a:r>
              <a:rPr lang="en-GB" sz="3200" dirty="0" smtClean="0">
                <a:latin typeface="Arial Rounded MT Bold" pitchFamily="34" charset="0"/>
              </a:rPr>
              <a:t>               Event- </a:t>
            </a:r>
            <a:r>
              <a:rPr lang="en-GB" sz="3200" dirty="0">
                <a:latin typeface="Arial Rounded MT Bold" pitchFamily="34" charset="0"/>
              </a:rPr>
              <a:t>related design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1997075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26051" t="8437" r="26050" b="43137"/>
          <a:stretch>
            <a:fillRect/>
          </a:stretch>
        </p:blipFill>
        <p:spPr bwMode="auto">
          <a:xfrm>
            <a:off x="5289550" y="1989138"/>
            <a:ext cx="3746500" cy="2808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4" cstate="print"/>
          <a:srcRect r="10909" b="21793"/>
          <a:stretch>
            <a:fillRect/>
          </a:stretch>
        </p:blipFill>
        <p:spPr bwMode="auto">
          <a:xfrm rot="16200000">
            <a:off x="1308101" y="3956050"/>
            <a:ext cx="622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4" cstate="print"/>
          <a:srcRect r="10909" b="86205"/>
          <a:stretch>
            <a:fillRect/>
          </a:stretch>
        </p:blipFill>
        <p:spPr bwMode="auto">
          <a:xfrm rot="16200000">
            <a:off x="2820988" y="4964113"/>
            <a:ext cx="622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94375" y="4941888"/>
            <a:ext cx="29527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865813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81713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24588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369050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15100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729413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881938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024813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8169275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8313738" y="4941888"/>
            <a:ext cx="730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9750" y="4941888"/>
            <a:ext cx="2665413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39750" y="5661025"/>
            <a:ext cx="309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80"/>
                </a:solidFill>
                <a:latin typeface="Arial Rounded MT Bold" pitchFamily="34" charset="0"/>
              </a:rPr>
              <a:t>Intentionally design events of interest into blocks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140200" y="5662613"/>
            <a:ext cx="500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80"/>
                </a:solidFill>
                <a:latin typeface="Arial Rounded MT Bold" pitchFamily="34" charset="0"/>
              </a:rPr>
              <a:t>Retrospectively look at when the events of interest occurred. Need to code the onset time for each regressor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77963"/>
            <a:ext cx="259238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84888" y="1549400"/>
            <a:ext cx="0" cy="4129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357813" y="1916113"/>
            <a:ext cx="72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Time</a:t>
            </a:r>
          </a:p>
          <a:p>
            <a:pPr algn="ctr"/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(n)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6446838" y="5797550"/>
            <a:ext cx="2374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823075" y="5870575"/>
            <a:ext cx="214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8080"/>
                </a:solidFill>
                <a:latin typeface="Arial Rounded MT Bold" pitchFamily="34" charset="0"/>
              </a:rPr>
              <a:t>Regressors (m)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0825" y="1341438"/>
            <a:ext cx="439261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 dirty="0">
                <a:latin typeface="Arial Rounded MT Bold" pitchFamily="34" charset="0"/>
              </a:rPr>
              <a:t> A dark-light colour map is used to show the value of each </a:t>
            </a:r>
            <a:r>
              <a:rPr lang="en-GB" dirty="0" err="1">
                <a:latin typeface="Arial Rounded MT Bold" pitchFamily="34" charset="0"/>
              </a:rPr>
              <a:t>regressor</a:t>
            </a:r>
            <a:r>
              <a:rPr lang="en-GB" dirty="0">
                <a:latin typeface="Arial Rounded MT Bold" pitchFamily="34" charset="0"/>
              </a:rPr>
              <a:t> within a specific time point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GB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 dirty="0">
                <a:latin typeface="Arial Rounded MT Bold" pitchFamily="34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rial Rounded MT Bold" pitchFamily="34" charset="0"/>
              </a:rPr>
              <a:t>Black = 0</a:t>
            </a:r>
            <a:r>
              <a:rPr lang="en-GB" dirty="0">
                <a:latin typeface="Arial Rounded MT Bold" pitchFamily="34" charset="0"/>
              </a:rPr>
              <a:t> and illustrates when the </a:t>
            </a:r>
            <a:r>
              <a:rPr lang="en-GB" dirty="0" err="1">
                <a:latin typeface="Arial Rounded MT Bold" pitchFamily="34" charset="0"/>
              </a:rPr>
              <a:t>regressor</a:t>
            </a:r>
            <a:r>
              <a:rPr lang="en-GB" dirty="0">
                <a:latin typeface="Arial Rounded MT Bold" pitchFamily="34" charset="0"/>
              </a:rPr>
              <a:t> is at its smallest value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 dirty="0"/>
              <a:t> </a:t>
            </a:r>
            <a:r>
              <a:rPr lang="en-GB" dirty="0">
                <a:solidFill>
                  <a:srgbClr val="008080"/>
                </a:solidFill>
                <a:latin typeface="Arial Rounded MT Bold" pitchFamily="34" charset="0"/>
              </a:rPr>
              <a:t>White = 1</a:t>
            </a:r>
            <a:r>
              <a:rPr lang="en-GB" dirty="0">
                <a:latin typeface="Arial Rounded MT Bold" pitchFamily="34" charset="0"/>
              </a:rPr>
              <a:t> and illustrates when the </a:t>
            </a:r>
            <a:r>
              <a:rPr lang="en-GB" dirty="0" err="1">
                <a:latin typeface="Arial Rounded MT Bold" pitchFamily="34" charset="0"/>
              </a:rPr>
              <a:t>regressor</a:t>
            </a:r>
            <a:r>
              <a:rPr lang="en-GB" dirty="0">
                <a:latin typeface="Arial Rounded MT Bold" pitchFamily="34" charset="0"/>
              </a:rPr>
              <a:t> is at its largest value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 dirty="0">
                <a:solidFill>
                  <a:srgbClr val="008080"/>
                </a:solidFill>
                <a:latin typeface="Arial Rounded MT Bold" pitchFamily="34" charset="0"/>
              </a:rPr>
              <a:t> Grey</a:t>
            </a:r>
            <a:r>
              <a:rPr lang="en-GB" dirty="0">
                <a:latin typeface="Arial Rounded MT Bold" pitchFamily="34" charset="0"/>
              </a:rPr>
              <a:t> represents intermediate values</a:t>
            </a: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endParaRPr lang="en-GB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v"/>
            </a:pPr>
            <a:r>
              <a:rPr lang="en-GB" dirty="0">
                <a:latin typeface="Arial Rounded MT Bold" pitchFamily="34" charset="0"/>
              </a:rPr>
              <a:t> The representation of each </a:t>
            </a:r>
            <a:r>
              <a:rPr lang="en-GB" dirty="0" err="1">
                <a:latin typeface="Arial Rounded MT Bold" pitchFamily="34" charset="0"/>
              </a:rPr>
              <a:t>regressor</a:t>
            </a:r>
            <a:r>
              <a:rPr lang="en-GB" dirty="0">
                <a:latin typeface="Arial Rounded MT Bold" pitchFamily="34" charset="0"/>
              </a:rPr>
              <a:t> column depends upon the type of variable specified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643438" y="2860675"/>
            <a:ext cx="360362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643438" y="3436938"/>
            <a:ext cx="360362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4084638"/>
            <a:ext cx="360362" cy="36036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9512" y="116632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latin typeface="Georgia" pitchFamily="18" charset="0"/>
                <a:cs typeface="Arial" charset="0"/>
              </a:rPr>
              <a:t>Regressors</a:t>
            </a:r>
            <a:endParaRPr lang="en-GB" sz="3200" b="1" dirty="0"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1937</Words>
  <Application>Microsoft Office PowerPoint</Application>
  <PresentationFormat>On-screen Show (4:3)</PresentationFormat>
  <Paragraphs>352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1st Level Analysis</vt:lpstr>
      <vt:lpstr>Slide 2</vt:lpstr>
      <vt:lpstr>Outline</vt:lpstr>
      <vt:lpstr>First level Analysis = Within Subjects Analysis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Outline</vt:lpstr>
      <vt:lpstr>Why do we need contrasts?</vt:lpstr>
      <vt:lpstr>What are contrasts?</vt:lpstr>
      <vt:lpstr>Contrasts</vt:lpstr>
      <vt:lpstr>Example 1: T contrasts</vt:lpstr>
      <vt:lpstr>T contrasts</vt:lpstr>
      <vt:lpstr>Example 1: T contrasts</vt:lpstr>
      <vt:lpstr>F contrasts</vt:lpstr>
      <vt:lpstr>Example 1: F contrasts</vt:lpstr>
      <vt:lpstr>Example 2: T contrasts</vt:lpstr>
      <vt:lpstr>Slide 23</vt:lpstr>
      <vt:lpstr>Example 2: T contrasts</vt:lpstr>
      <vt:lpstr>Example 2: F contrasts</vt:lpstr>
      <vt:lpstr>Slide 26</vt:lpstr>
      <vt:lpstr>Example 2: F contrasts</vt:lpstr>
      <vt:lpstr>Factorial design</vt:lpstr>
      <vt:lpstr>Example 3: Factorial design</vt:lpstr>
      <vt:lpstr>Example 3: Factorial design</vt:lpstr>
      <vt:lpstr>Example 3: Factorial design</vt:lpstr>
      <vt:lpstr>Example 3: Factorial design</vt:lpstr>
      <vt:lpstr>Example 3: Factorial design</vt:lpstr>
      <vt:lpstr>Example 3: Factorial design</vt:lpstr>
      <vt:lpstr>Resources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Level Analysis</dc:title>
  <dc:creator>Hiki</dc:creator>
  <cp:lastModifiedBy>VincentWu</cp:lastModifiedBy>
  <cp:revision>45</cp:revision>
  <dcterms:created xsi:type="dcterms:W3CDTF">2012-01-20T17:40:39Z</dcterms:created>
  <dcterms:modified xsi:type="dcterms:W3CDTF">2012-01-31T16:33:56Z</dcterms:modified>
</cp:coreProperties>
</file>