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63" r:id="rId4"/>
    <p:sldId id="264" r:id="rId5"/>
    <p:sldId id="265" r:id="rId6"/>
    <p:sldId id="266" r:id="rId7"/>
    <p:sldId id="269" r:id="rId8"/>
    <p:sldId id="267" r:id="rId9"/>
    <p:sldId id="261" r:id="rId10"/>
    <p:sldId id="259" r:id="rId11"/>
    <p:sldId id="260"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62" r:id="rId3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24" autoAdjust="0"/>
  </p:normalViewPr>
  <p:slideViewPr>
    <p:cSldViewPr>
      <p:cViewPr>
        <p:scale>
          <a:sx n="70" d="100"/>
          <a:sy n="70" d="100"/>
        </p:scale>
        <p:origin x="-540"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xVal>
            <c:numRef>
              <c:f>Sheet1!$A$1:$A$14</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xVal>
          <c:yVal>
            <c:numRef>
              <c:f>Sheet1!$B$1:$B$14</c:f>
              <c:numCache>
                <c:formatCode>General</c:formatCode>
                <c:ptCount val="14"/>
                <c:pt idx="0">
                  <c:v>1</c:v>
                </c:pt>
                <c:pt idx="1">
                  <c:v>3</c:v>
                </c:pt>
                <c:pt idx="2">
                  <c:v>4</c:v>
                </c:pt>
                <c:pt idx="3">
                  <c:v>10</c:v>
                </c:pt>
                <c:pt idx="4">
                  <c:v>7</c:v>
                </c:pt>
                <c:pt idx="5">
                  <c:v>15</c:v>
                </c:pt>
                <c:pt idx="6">
                  <c:v>10</c:v>
                </c:pt>
                <c:pt idx="7">
                  <c:v>21</c:v>
                </c:pt>
                <c:pt idx="8">
                  <c:v>16</c:v>
                </c:pt>
                <c:pt idx="9">
                  <c:v>20</c:v>
                </c:pt>
                <c:pt idx="10">
                  <c:v>24</c:v>
                </c:pt>
                <c:pt idx="11">
                  <c:v>33</c:v>
                </c:pt>
                <c:pt idx="12">
                  <c:v>30</c:v>
                </c:pt>
                <c:pt idx="13">
                  <c:v>32</c:v>
                </c:pt>
              </c:numCache>
            </c:numRef>
          </c:yVal>
        </c:ser>
        <c:axId val="35555968"/>
        <c:axId val="33874688"/>
      </c:scatterChart>
      <c:valAx>
        <c:axId val="35555968"/>
        <c:scaling>
          <c:orientation val="minMax"/>
        </c:scaling>
        <c:axPos val="b"/>
        <c:numFmt formatCode="General" sourceLinked="1"/>
        <c:tickLblPos val="nextTo"/>
        <c:crossAx val="33874688"/>
        <c:crosses val="autoZero"/>
        <c:crossBetween val="midCat"/>
      </c:valAx>
      <c:valAx>
        <c:axId val="33874688"/>
        <c:scaling>
          <c:orientation val="minMax"/>
        </c:scaling>
        <c:axPos val="l"/>
        <c:majorGridlines/>
        <c:numFmt formatCode="General" sourceLinked="1"/>
        <c:tickLblPos val="nextTo"/>
        <c:crossAx val="35555968"/>
        <c:crosses val="autoZero"/>
        <c:crossBetween val="midCat"/>
      </c:valAx>
    </c:plotArea>
    <c:plotVisOnly val="1"/>
  </c:chart>
  <c:txPr>
    <a:bodyPr/>
    <a:lstStyle/>
    <a:p>
      <a:pPr>
        <a:defRPr sz="1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0"/>
          <c:order val="0"/>
          <c:spPr>
            <a:ln w="28575">
              <a:noFill/>
            </a:ln>
          </c:spPr>
          <c:trendline>
            <c:trendlineType val="linear"/>
          </c:trendline>
          <c:xVal>
            <c:numRef>
              <c:f>Sheet1!$A$1:$A$14</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xVal>
          <c:yVal>
            <c:numRef>
              <c:f>Sheet1!$B$1:$B$14</c:f>
              <c:numCache>
                <c:formatCode>General</c:formatCode>
                <c:ptCount val="14"/>
                <c:pt idx="0">
                  <c:v>1</c:v>
                </c:pt>
                <c:pt idx="1">
                  <c:v>3</c:v>
                </c:pt>
                <c:pt idx="2">
                  <c:v>4</c:v>
                </c:pt>
                <c:pt idx="3">
                  <c:v>10</c:v>
                </c:pt>
                <c:pt idx="4">
                  <c:v>7</c:v>
                </c:pt>
                <c:pt idx="5">
                  <c:v>15</c:v>
                </c:pt>
                <c:pt idx="6">
                  <c:v>10</c:v>
                </c:pt>
                <c:pt idx="7">
                  <c:v>21</c:v>
                </c:pt>
                <c:pt idx="8">
                  <c:v>16</c:v>
                </c:pt>
                <c:pt idx="9">
                  <c:v>20</c:v>
                </c:pt>
                <c:pt idx="10">
                  <c:v>24</c:v>
                </c:pt>
                <c:pt idx="11">
                  <c:v>33</c:v>
                </c:pt>
                <c:pt idx="12">
                  <c:v>30</c:v>
                </c:pt>
                <c:pt idx="13">
                  <c:v>32</c:v>
                </c:pt>
              </c:numCache>
            </c:numRef>
          </c:yVal>
        </c:ser>
        <c:axId val="34505472"/>
        <c:axId val="34507008"/>
      </c:scatterChart>
      <c:valAx>
        <c:axId val="34505472"/>
        <c:scaling>
          <c:orientation val="minMax"/>
        </c:scaling>
        <c:axPos val="b"/>
        <c:numFmt formatCode="General" sourceLinked="1"/>
        <c:tickLblPos val="nextTo"/>
        <c:crossAx val="34507008"/>
        <c:crosses val="autoZero"/>
        <c:crossBetween val="midCat"/>
      </c:valAx>
      <c:valAx>
        <c:axId val="34507008"/>
        <c:scaling>
          <c:orientation val="minMax"/>
        </c:scaling>
        <c:axPos val="l"/>
        <c:majorGridlines/>
        <c:numFmt formatCode="General" sourceLinked="1"/>
        <c:tickLblPos val="nextTo"/>
        <c:crossAx val="34505472"/>
        <c:crosses val="autoZero"/>
        <c:crossBetween val="midCat"/>
      </c:valAx>
    </c:plotArea>
    <c:plotVisOnly val="1"/>
  </c:chart>
  <c:txPr>
    <a:bodyPr/>
    <a:lstStyle/>
    <a:p>
      <a:pPr>
        <a:defRPr sz="14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46CDDA-A13B-4BD7-9378-77B6D5F91E3B}" type="datetimeFigureOut">
              <a:rPr lang="zh-TW" altLang="en-US" smtClean="0"/>
              <a:pPr/>
              <a:t>2012/11/28</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0793E1-29EF-4FA9-9FCC-F93466A799C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BOLD signal does not respond immediately and it responds in this shape (middle picture), but the impulses or conditions change in a 0 to 1 or on/off way (left-hand picture). The model needs to be altered to accommodate the </a:t>
            </a:r>
            <a:r>
              <a:rPr lang="en-US" dirty="0" err="1" smtClean="0"/>
              <a:t>haemodynamic</a:t>
            </a:r>
            <a:r>
              <a:rPr lang="en-US" dirty="0" smtClean="0"/>
              <a:t> response function (right-hand picture). This is termed the convolution model.</a:t>
            </a:r>
          </a:p>
          <a:p>
            <a:endParaRPr lang="en-GB" dirty="0"/>
          </a:p>
        </p:txBody>
      </p:sp>
      <p:sp>
        <p:nvSpPr>
          <p:cNvPr id="4" name="Slide Number Placeholder 3"/>
          <p:cNvSpPr>
            <a:spLocks noGrp="1"/>
          </p:cNvSpPr>
          <p:nvPr>
            <p:ph type="sldNum" sz="quarter" idx="10"/>
          </p:nvPr>
        </p:nvSpPr>
        <p:spPr/>
        <p:txBody>
          <a:bodyPr/>
          <a:lstStyle/>
          <a:p>
            <a:fld id="{2779192C-164F-43BF-8D9C-5F91FFC48256}" type="slidenum">
              <a:rPr lang="en-GB" smtClean="0"/>
              <a:pPr/>
              <a:t>14</a:t>
            </a:fld>
            <a:endParaRPr lang="en-GB"/>
          </a:p>
        </p:txBody>
      </p:sp>
    </p:spTree>
    <p:extLst>
      <p:ext uri="{BB962C8B-B14F-4D97-AF65-F5344CB8AC3E}">
        <p14:creationId xmlns:p14="http://schemas.microsoft.com/office/powerpoint/2010/main" xmlns="" val="2602659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http://www.elderlab.yorku.ca/~aaron/Classes/Stats/Correlation%20and%20Regression_files/image096.jpg</a:t>
            </a:r>
            <a:endParaRPr lang="en-GB" dirty="0"/>
          </a:p>
        </p:txBody>
      </p:sp>
      <p:sp>
        <p:nvSpPr>
          <p:cNvPr id="4" name="Slide Number Placeholder 3"/>
          <p:cNvSpPr>
            <a:spLocks noGrp="1"/>
          </p:cNvSpPr>
          <p:nvPr>
            <p:ph type="sldNum" sz="quarter" idx="10"/>
          </p:nvPr>
        </p:nvSpPr>
        <p:spPr/>
        <p:txBody>
          <a:bodyPr/>
          <a:lstStyle/>
          <a:p>
            <a:fld id="{2779192C-164F-43BF-8D9C-5F91FFC48256}" type="slidenum">
              <a:rPr lang="en-GB" smtClean="0"/>
              <a:pPr/>
              <a:t>27</a:t>
            </a:fld>
            <a:endParaRPr lang="en-GB"/>
          </a:p>
        </p:txBody>
      </p:sp>
    </p:spTree>
    <p:extLst>
      <p:ext uri="{BB962C8B-B14F-4D97-AF65-F5344CB8AC3E}">
        <p14:creationId xmlns:p14="http://schemas.microsoft.com/office/powerpoint/2010/main" xmlns="" val="2809792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order to correct this, SPM uses something called an autoregressive model. This equation simply shows that for an error at time t, there is an </a:t>
            </a:r>
            <a:r>
              <a:rPr lang="en-GB" dirty="0" err="1" smtClean="0"/>
              <a:t>autocovariance</a:t>
            </a:r>
            <a:r>
              <a:rPr lang="en-GB" dirty="0" smtClean="0"/>
              <a:t> function a which shows its correlation with error at time t-1. The error at one point is correlated to the previous time point and to a lesser degree the time point before that but it slopes off quickly. So it is possible to use this equation to calculate to what degree the error is correlated and then remove it from the GLM equation. All you basically need to understand is that: GLM assumes that the error is not correlated but it is, SPM is able to perform an ‘autoregressive model’ which is able to calculate this correlation and then remove it from the data so it is no longer a problem.</a:t>
            </a:r>
            <a:endParaRPr lang="en-GB" dirty="0"/>
          </a:p>
        </p:txBody>
      </p:sp>
      <p:sp>
        <p:nvSpPr>
          <p:cNvPr id="4" name="Slide Number Placeholder 3"/>
          <p:cNvSpPr>
            <a:spLocks noGrp="1"/>
          </p:cNvSpPr>
          <p:nvPr>
            <p:ph type="sldNum" sz="quarter" idx="10"/>
          </p:nvPr>
        </p:nvSpPr>
        <p:spPr/>
        <p:txBody>
          <a:bodyPr/>
          <a:lstStyle/>
          <a:p>
            <a:fld id="{2779192C-164F-43BF-8D9C-5F91FFC48256}" type="slidenum">
              <a:rPr lang="en-GB" smtClean="0"/>
              <a:pPr/>
              <a:t>29</a:t>
            </a:fld>
            <a:endParaRPr lang="en-GB"/>
          </a:p>
        </p:txBody>
      </p:sp>
    </p:spTree>
    <p:extLst>
      <p:ext uri="{BB962C8B-B14F-4D97-AF65-F5344CB8AC3E}">
        <p14:creationId xmlns:p14="http://schemas.microsoft.com/office/powerpoint/2010/main" xmlns="" val="1368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 you alter the model from being an on-off (red column on left) to a more smoothed convolved model (green column on left). This graph (right hand side) shows the BOLD response against scan number and shows how the model can be adjusted to have a closer match with the actual HRF.</a:t>
            </a:r>
          </a:p>
          <a:p>
            <a:endParaRPr lang="en-GB" dirty="0"/>
          </a:p>
        </p:txBody>
      </p:sp>
      <p:sp>
        <p:nvSpPr>
          <p:cNvPr id="4" name="Slide Number Placeholder 3"/>
          <p:cNvSpPr>
            <a:spLocks noGrp="1"/>
          </p:cNvSpPr>
          <p:nvPr>
            <p:ph type="sldNum" sz="quarter" idx="10"/>
          </p:nvPr>
        </p:nvSpPr>
        <p:spPr/>
        <p:txBody>
          <a:bodyPr/>
          <a:lstStyle/>
          <a:p>
            <a:fld id="{2779192C-164F-43BF-8D9C-5F91FFC48256}" type="slidenum">
              <a:rPr lang="en-GB" smtClean="0"/>
              <a:pPr/>
              <a:t>15</a:t>
            </a:fld>
            <a:endParaRPr lang="en-GB"/>
          </a:p>
        </p:txBody>
      </p:sp>
    </p:spTree>
    <p:extLst>
      <p:ext uri="{BB962C8B-B14F-4D97-AF65-F5344CB8AC3E}">
        <p14:creationId xmlns:p14="http://schemas.microsoft.com/office/powerpoint/2010/main" xmlns="" val="2006157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http://fc02.deviantart.net/fs70/f/2010/226/e/c/Animation__Head_Movement_by_Kai_tun.gif</a:t>
            </a:r>
            <a:endParaRPr lang="en-GB" dirty="0"/>
          </a:p>
        </p:txBody>
      </p:sp>
      <p:sp>
        <p:nvSpPr>
          <p:cNvPr id="4" name="Slide Number Placeholder 3"/>
          <p:cNvSpPr>
            <a:spLocks noGrp="1"/>
          </p:cNvSpPr>
          <p:nvPr>
            <p:ph type="sldNum" sz="quarter" idx="10"/>
          </p:nvPr>
        </p:nvSpPr>
        <p:spPr/>
        <p:txBody>
          <a:bodyPr/>
          <a:lstStyle/>
          <a:p>
            <a:fld id="{2779192C-164F-43BF-8D9C-5F91FFC48256}" type="slidenum">
              <a:rPr lang="en-GB" smtClean="0"/>
              <a:pPr/>
              <a:t>16</a:t>
            </a:fld>
            <a:endParaRPr lang="en-GB"/>
          </a:p>
        </p:txBody>
      </p:sp>
    </p:spTree>
    <p:extLst>
      <p:ext uri="{BB962C8B-B14F-4D97-AF65-F5344CB8AC3E}">
        <p14:creationId xmlns:p14="http://schemas.microsoft.com/office/powerpoint/2010/main" xmlns="" val="232174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http://upload.wikimedia.org/wikipedia/commons/thumb/b/b2/Pulse_evaluation.JPG/800px-Pulse_evaluation.JPG</a:t>
            </a:r>
            <a:endParaRPr lang="en-GB" dirty="0"/>
          </a:p>
        </p:txBody>
      </p:sp>
      <p:sp>
        <p:nvSpPr>
          <p:cNvPr id="4" name="Slide Number Placeholder 3"/>
          <p:cNvSpPr>
            <a:spLocks noGrp="1"/>
          </p:cNvSpPr>
          <p:nvPr>
            <p:ph type="sldNum" sz="quarter" idx="10"/>
          </p:nvPr>
        </p:nvSpPr>
        <p:spPr/>
        <p:txBody>
          <a:bodyPr/>
          <a:lstStyle/>
          <a:p>
            <a:fld id="{2779192C-164F-43BF-8D9C-5F91FFC48256}" type="slidenum">
              <a:rPr lang="en-GB" smtClean="0"/>
              <a:pPr/>
              <a:t>17</a:t>
            </a:fld>
            <a:endParaRPr lang="en-GB"/>
          </a:p>
        </p:txBody>
      </p:sp>
    </p:spTree>
    <p:extLst>
      <p:ext uri="{BB962C8B-B14F-4D97-AF65-F5344CB8AC3E}">
        <p14:creationId xmlns:p14="http://schemas.microsoft.com/office/powerpoint/2010/main" xmlns="" val="3537139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http://upload.wikimedia.org/wikipedia/commons/9/9c/Diaphragmatic_breathing.gif</a:t>
            </a:r>
            <a:endParaRPr lang="en-GB" dirty="0"/>
          </a:p>
        </p:txBody>
      </p:sp>
      <p:sp>
        <p:nvSpPr>
          <p:cNvPr id="4" name="Slide Number Placeholder 3"/>
          <p:cNvSpPr>
            <a:spLocks noGrp="1"/>
          </p:cNvSpPr>
          <p:nvPr>
            <p:ph type="sldNum" sz="quarter" idx="10"/>
          </p:nvPr>
        </p:nvSpPr>
        <p:spPr/>
        <p:txBody>
          <a:bodyPr/>
          <a:lstStyle/>
          <a:p>
            <a:fld id="{2779192C-164F-43BF-8D9C-5F91FFC48256}" type="slidenum">
              <a:rPr lang="en-GB" smtClean="0"/>
              <a:pPr/>
              <a:t>18</a:t>
            </a:fld>
            <a:endParaRPr lang="en-GB"/>
          </a:p>
        </p:txBody>
      </p:sp>
    </p:spTree>
    <p:extLst>
      <p:ext uri="{BB962C8B-B14F-4D97-AF65-F5344CB8AC3E}">
        <p14:creationId xmlns:p14="http://schemas.microsoft.com/office/powerpoint/2010/main" xmlns="" val="3764434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biorhythms, coil heating, etc…</a:t>
            </a:r>
          </a:p>
          <a:p>
            <a:endParaRPr lang="en-GB" dirty="0"/>
          </a:p>
        </p:txBody>
      </p:sp>
      <p:sp>
        <p:nvSpPr>
          <p:cNvPr id="4" name="Slide Number Placeholder 3"/>
          <p:cNvSpPr>
            <a:spLocks noGrp="1"/>
          </p:cNvSpPr>
          <p:nvPr>
            <p:ph type="sldNum" sz="quarter" idx="10"/>
          </p:nvPr>
        </p:nvSpPr>
        <p:spPr/>
        <p:txBody>
          <a:bodyPr/>
          <a:lstStyle/>
          <a:p>
            <a:fld id="{2779192C-164F-43BF-8D9C-5F91FFC48256}" type="slidenum">
              <a:rPr lang="en-GB" smtClean="0"/>
              <a:pPr/>
              <a:t>19</a:t>
            </a:fld>
            <a:endParaRPr lang="en-GB"/>
          </a:p>
        </p:txBody>
      </p:sp>
    </p:spTree>
    <p:extLst>
      <p:ext uri="{BB962C8B-B14F-4D97-AF65-F5344CB8AC3E}">
        <p14:creationId xmlns:p14="http://schemas.microsoft.com/office/powerpoint/2010/main" xmlns="" val="1953971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order to remove this we can add a high-pass filter. This figure shows columns in the matrix that are very low frequency which can be modelled in the data in order to take account of this low-frequency noise.</a:t>
            </a:r>
            <a:endParaRPr lang="en-GB" dirty="0"/>
          </a:p>
        </p:txBody>
      </p:sp>
      <p:sp>
        <p:nvSpPr>
          <p:cNvPr id="4" name="Slide Number Placeholder 3"/>
          <p:cNvSpPr>
            <a:spLocks noGrp="1"/>
          </p:cNvSpPr>
          <p:nvPr>
            <p:ph type="sldNum" sz="quarter" idx="10"/>
          </p:nvPr>
        </p:nvSpPr>
        <p:spPr/>
        <p:txBody>
          <a:bodyPr/>
          <a:lstStyle/>
          <a:p>
            <a:fld id="{2779192C-164F-43BF-8D9C-5F91FFC48256}" type="slidenum">
              <a:rPr lang="en-GB" smtClean="0"/>
              <a:pPr/>
              <a:t>20</a:t>
            </a:fld>
            <a:endParaRPr lang="en-GB"/>
          </a:p>
        </p:txBody>
      </p:sp>
    </p:spTree>
    <p:extLst>
      <p:ext uri="{BB962C8B-B14F-4D97-AF65-F5344CB8AC3E}">
        <p14:creationId xmlns:p14="http://schemas.microsoft.com/office/powerpoint/2010/main" xmlns="" val="2170345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Mean of zero</a:t>
            </a:r>
            <a:endParaRPr lang="en-GB" dirty="0"/>
          </a:p>
        </p:txBody>
      </p:sp>
      <p:sp>
        <p:nvSpPr>
          <p:cNvPr id="4" name="Slide Number Placeholder 3"/>
          <p:cNvSpPr>
            <a:spLocks noGrp="1"/>
          </p:cNvSpPr>
          <p:nvPr>
            <p:ph type="sldNum" sz="quarter" idx="10"/>
          </p:nvPr>
        </p:nvSpPr>
        <p:spPr/>
        <p:txBody>
          <a:bodyPr/>
          <a:lstStyle/>
          <a:p>
            <a:fld id="{2779192C-164F-43BF-8D9C-5F91FFC48256}" type="slidenum">
              <a:rPr lang="en-GB" smtClean="0"/>
              <a:pPr/>
              <a:t>22</a:t>
            </a:fld>
            <a:endParaRPr lang="en-GB"/>
          </a:p>
        </p:txBody>
      </p:sp>
    </p:spTree>
    <p:extLst>
      <p:ext uri="{BB962C8B-B14F-4D97-AF65-F5344CB8AC3E}">
        <p14:creationId xmlns:p14="http://schemas.microsoft.com/office/powerpoint/2010/main" xmlns="" val="1742562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http://www.elderlab.yorku.ca/~aaron/Classes/Stats/Correlation%20and%20Regression_files/image093.jpg</a:t>
            </a:r>
          </a:p>
          <a:p>
            <a:endParaRPr lang="en-GB" dirty="0" smtClean="0"/>
          </a:p>
          <a:p>
            <a:r>
              <a:rPr lang="en-GB" sz="1200" b="0" i="0" u="none" strike="noStrike" kern="1200" baseline="0" dirty="0" smtClean="0">
                <a:solidFill>
                  <a:schemeClr val="tx1"/>
                </a:solidFill>
                <a:latin typeface="+mn-lt"/>
                <a:ea typeface="+mn-ea"/>
                <a:cs typeface="+mn-cs"/>
              </a:rPr>
              <a:t>has constant variance</a:t>
            </a:r>
            <a:endParaRPr lang="en-GB" dirty="0"/>
          </a:p>
        </p:txBody>
      </p:sp>
      <p:sp>
        <p:nvSpPr>
          <p:cNvPr id="4" name="Slide Number Placeholder 3"/>
          <p:cNvSpPr>
            <a:spLocks noGrp="1"/>
          </p:cNvSpPr>
          <p:nvPr>
            <p:ph type="sldNum" sz="quarter" idx="10"/>
          </p:nvPr>
        </p:nvSpPr>
        <p:spPr/>
        <p:txBody>
          <a:bodyPr/>
          <a:lstStyle/>
          <a:p>
            <a:fld id="{2779192C-164F-43BF-8D9C-5F91FFC48256}" type="slidenum">
              <a:rPr lang="en-GB" smtClean="0"/>
              <a:pPr/>
              <a:t>25</a:t>
            </a:fld>
            <a:endParaRPr lang="en-GB"/>
          </a:p>
        </p:txBody>
      </p:sp>
    </p:spTree>
    <p:extLst>
      <p:ext uri="{BB962C8B-B14F-4D97-AF65-F5344CB8AC3E}">
        <p14:creationId xmlns:p14="http://schemas.microsoft.com/office/powerpoint/2010/main" xmlns="" val="2400466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smtClean="0"/>
              <a:t>Click to edit Master title style</a:t>
            </a:r>
            <a:endParaRPr lang="zh-TW"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zh-TW" altLang="en-US"/>
          </a:p>
        </p:txBody>
      </p:sp>
      <p:sp>
        <p:nvSpPr>
          <p:cNvPr id="4" name="Date Placeholder 3"/>
          <p:cNvSpPr>
            <a:spLocks noGrp="1"/>
          </p:cNvSpPr>
          <p:nvPr>
            <p:ph type="dt" sz="half" idx="10"/>
          </p:nvPr>
        </p:nvSpPr>
        <p:spPr/>
        <p:txBody>
          <a:bodyPr/>
          <a:lstStyle/>
          <a:p>
            <a:fld id="{528F01E6-97E7-4D71-8753-CD88A1094D44}" type="datetimeFigureOut">
              <a:rPr lang="zh-TW" altLang="en-US" smtClean="0"/>
              <a:pPr/>
              <a:t>2012/11/28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B16FA6C-565A-4127-AD32-E4F38FBC072B}"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p>
            <a:fld id="{528F01E6-97E7-4D71-8753-CD88A1094D44}" type="datetimeFigureOut">
              <a:rPr lang="zh-TW" altLang="en-US" smtClean="0"/>
              <a:pPr/>
              <a:t>2012/11/28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B16FA6C-565A-4127-AD32-E4F38FBC072B}"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p>
            <a:fld id="{528F01E6-97E7-4D71-8753-CD88A1094D44}" type="datetimeFigureOut">
              <a:rPr lang="zh-TW" altLang="en-US" smtClean="0"/>
              <a:pPr/>
              <a:t>2012/11/28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B16FA6C-565A-4127-AD32-E4F38FBC072B}"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p>
            <a:fld id="{528F01E6-97E7-4D71-8753-CD88A1094D44}" type="datetimeFigureOut">
              <a:rPr lang="zh-TW" altLang="en-US" smtClean="0"/>
              <a:pPr/>
              <a:t>2012/11/28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B16FA6C-565A-4127-AD32-E4F38FBC072B}"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fld id="{528F01E6-97E7-4D71-8753-CD88A1094D44}" type="datetimeFigureOut">
              <a:rPr lang="zh-TW" altLang="en-US" smtClean="0"/>
              <a:pPr/>
              <a:t>2012/11/28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B16FA6C-565A-4127-AD32-E4F38FBC072B}"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Date Placeholder 4"/>
          <p:cNvSpPr>
            <a:spLocks noGrp="1"/>
          </p:cNvSpPr>
          <p:nvPr>
            <p:ph type="dt" sz="half" idx="10"/>
          </p:nvPr>
        </p:nvSpPr>
        <p:spPr/>
        <p:txBody>
          <a:bodyPr/>
          <a:lstStyle/>
          <a:p>
            <a:fld id="{528F01E6-97E7-4D71-8753-CD88A1094D44}" type="datetimeFigureOut">
              <a:rPr lang="zh-TW" altLang="en-US" smtClean="0"/>
              <a:pPr/>
              <a:t>2012/11/28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B16FA6C-565A-4127-AD32-E4F38FBC072B}"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Date Placeholder 6"/>
          <p:cNvSpPr>
            <a:spLocks noGrp="1"/>
          </p:cNvSpPr>
          <p:nvPr>
            <p:ph type="dt" sz="half" idx="10"/>
          </p:nvPr>
        </p:nvSpPr>
        <p:spPr/>
        <p:txBody>
          <a:bodyPr/>
          <a:lstStyle/>
          <a:p>
            <a:fld id="{528F01E6-97E7-4D71-8753-CD88A1094D44}" type="datetimeFigureOut">
              <a:rPr lang="zh-TW" altLang="en-US" smtClean="0"/>
              <a:pPr/>
              <a:t>2012/11/28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B16FA6C-565A-4127-AD32-E4F38FBC072B}"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Date Placeholder 2"/>
          <p:cNvSpPr>
            <a:spLocks noGrp="1"/>
          </p:cNvSpPr>
          <p:nvPr>
            <p:ph type="dt" sz="half" idx="10"/>
          </p:nvPr>
        </p:nvSpPr>
        <p:spPr/>
        <p:txBody>
          <a:bodyPr/>
          <a:lstStyle/>
          <a:p>
            <a:fld id="{528F01E6-97E7-4D71-8753-CD88A1094D44}" type="datetimeFigureOut">
              <a:rPr lang="zh-TW" altLang="en-US" smtClean="0"/>
              <a:pPr/>
              <a:t>2012/11/28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B16FA6C-565A-4127-AD32-E4F38FBC072B}"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F01E6-97E7-4D71-8753-CD88A1094D44}" type="datetimeFigureOut">
              <a:rPr lang="zh-TW" altLang="en-US" smtClean="0"/>
              <a:pPr/>
              <a:t>2012/11/28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2B16FA6C-565A-4127-AD32-E4F38FBC072B}"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528F01E6-97E7-4D71-8753-CD88A1094D44}" type="datetimeFigureOut">
              <a:rPr lang="zh-TW" altLang="en-US" smtClean="0"/>
              <a:pPr/>
              <a:t>2012/11/28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B16FA6C-565A-4127-AD32-E4F38FBC072B}"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zh-TW"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528F01E6-97E7-4D71-8753-CD88A1094D44}" type="datetimeFigureOut">
              <a:rPr lang="zh-TW" altLang="en-US" smtClean="0"/>
              <a:pPr/>
              <a:t>2012/11/28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B16FA6C-565A-4127-AD32-E4F38FBC072B}"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8F01E6-97E7-4D71-8753-CD88A1094D44}" type="datetimeFigureOut">
              <a:rPr lang="zh-TW" altLang="en-US" smtClean="0"/>
              <a:pPr/>
              <a:t>2012/11/28</a:t>
            </a:fld>
            <a:endParaRPr lang="zh-TW"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6FA6C-565A-4127-AD32-E4F38FBC072B}"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fil.ion.ucl.ac.uk/spm/course/slides10-vancouver/02_General_Linear_Model.pdf" TargetMode="External"/><Relationship Id="rId2" Type="http://schemas.openxmlformats.org/officeDocument/2006/relationships/hyperlink" Target="http://www.fil.ion.ucl.ac.uk/spm/doc/books/hbf2/pdfs/Ch7.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TW" dirty="0" smtClean="0">
                <a:latin typeface="+mn-lt"/>
              </a:rPr>
              <a:t>General Linear Model</a:t>
            </a:r>
            <a:endParaRPr lang="zh-TW" altLang="en-US" dirty="0">
              <a:latin typeface="+mn-lt"/>
            </a:endParaRPr>
          </a:p>
        </p:txBody>
      </p:sp>
      <p:sp>
        <p:nvSpPr>
          <p:cNvPr id="3" name="Subtitle 2"/>
          <p:cNvSpPr>
            <a:spLocks noGrp="1"/>
          </p:cNvSpPr>
          <p:nvPr>
            <p:ph type="subTitle" idx="1"/>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mn-lt"/>
              </a:rPr>
              <a:t>Ordinary Least Squares</a:t>
            </a:r>
            <a:endParaRPr lang="zh-TW" altLang="en-US" dirty="0">
              <a:latin typeface="+mn-lt"/>
            </a:endParaRPr>
          </a:p>
        </p:txBody>
      </p:sp>
      <p:grpSp>
        <p:nvGrpSpPr>
          <p:cNvPr id="9" name="Group 8"/>
          <p:cNvGrpSpPr/>
          <p:nvPr/>
        </p:nvGrpSpPr>
        <p:grpSpPr>
          <a:xfrm>
            <a:off x="4355976" y="1700808"/>
            <a:ext cx="4392488" cy="4752528"/>
            <a:chOff x="3275856" y="1700808"/>
            <a:chExt cx="5328592" cy="4824536"/>
          </a:xfrm>
        </p:grpSpPr>
        <p:graphicFrame>
          <p:nvGraphicFramePr>
            <p:cNvPr id="5" name="Chart 4"/>
            <p:cNvGraphicFramePr/>
            <p:nvPr/>
          </p:nvGraphicFramePr>
          <p:xfrm>
            <a:off x="3275856" y="1700808"/>
            <a:ext cx="5328592"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896475" y="4219405"/>
              <a:ext cx="364034" cy="374928"/>
            </a:xfrm>
            <a:prstGeom prst="rect">
              <a:avLst/>
            </a:prstGeom>
            <a:noFill/>
          </p:spPr>
          <p:txBody>
            <a:bodyPr wrap="none" rtlCol="0">
              <a:spAutoFit/>
            </a:bodyPr>
            <a:lstStyle/>
            <a:p>
              <a:r>
                <a:rPr lang="en-US" altLang="zh-TW" dirty="0">
                  <a:solidFill>
                    <a:srgbClr val="FF0000"/>
                  </a:solidFill>
                </a:rPr>
                <a:t>e</a:t>
              </a:r>
              <a:endParaRPr lang="zh-TW" altLang="en-US" dirty="0">
                <a:solidFill>
                  <a:srgbClr val="FF0000"/>
                </a:solidFill>
              </a:endParaRPr>
            </a:p>
          </p:txBody>
        </p:sp>
        <p:sp>
          <p:nvSpPr>
            <p:cNvPr id="7" name="Straight Arrow Connector 6"/>
            <p:cNvSpPr/>
            <p:nvPr/>
          </p:nvSpPr>
          <p:spPr>
            <a:xfrm>
              <a:off x="5915614" y="4090927"/>
              <a:ext cx="0" cy="576064"/>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zh-TW"/>
            </a:p>
          </p:txBody>
        </p:sp>
      </p:grpSp>
      <p:grpSp>
        <p:nvGrpSpPr>
          <p:cNvPr id="26" name="Group 25"/>
          <p:cNvGrpSpPr/>
          <p:nvPr/>
        </p:nvGrpSpPr>
        <p:grpSpPr>
          <a:xfrm>
            <a:off x="899592" y="2420888"/>
            <a:ext cx="2808312" cy="1162050"/>
            <a:chOff x="684585" y="2257251"/>
            <a:chExt cx="2808312" cy="1162050"/>
          </a:xfrm>
        </p:grpSpPr>
        <p:sp>
          <p:nvSpPr>
            <p:cNvPr id="17" name="Rectangle 27"/>
            <p:cNvSpPr>
              <a:spLocks noChangeArrowheads="1"/>
            </p:cNvSpPr>
            <p:nvPr/>
          </p:nvSpPr>
          <p:spPr bwMode="auto">
            <a:xfrm>
              <a:off x="684585" y="2373139"/>
              <a:ext cx="461962" cy="777875"/>
            </a:xfrm>
            <a:prstGeom prst="rect">
              <a:avLst/>
            </a:prstGeom>
            <a:noFill/>
            <a:ln w="9525">
              <a:noFill/>
              <a:miter lim="800000"/>
              <a:headEnd/>
              <a:tailEnd/>
            </a:ln>
          </p:spPr>
          <p:txBody>
            <a:bodyPr wrap="none" lIns="0" tIns="0" rIns="0" bIns="0">
              <a:spAutoFit/>
            </a:bodyPr>
            <a:lstStyle/>
            <a:p>
              <a:r>
                <a:rPr lang="en-GB" sz="5100" b="0">
                  <a:solidFill>
                    <a:srgbClr val="000000"/>
                  </a:solidFill>
                  <a:latin typeface="Symbol" pitchFamily="18" charset="2"/>
                  <a:cs typeface="Arial" charset="0"/>
                </a:rPr>
                <a:t>å</a:t>
              </a:r>
              <a:endParaRPr lang="en-GB" b="0">
                <a:cs typeface="Arial" charset="0"/>
              </a:endParaRPr>
            </a:p>
          </p:txBody>
        </p:sp>
        <p:sp>
          <p:nvSpPr>
            <p:cNvPr id="18" name="Rectangle 28"/>
            <p:cNvSpPr>
              <a:spLocks noChangeArrowheads="1"/>
            </p:cNvSpPr>
            <p:nvPr/>
          </p:nvSpPr>
          <p:spPr bwMode="auto">
            <a:xfrm>
              <a:off x="859210" y="3087514"/>
              <a:ext cx="139700" cy="304800"/>
            </a:xfrm>
            <a:prstGeom prst="rect">
              <a:avLst/>
            </a:prstGeom>
            <a:noFill/>
            <a:ln w="9525">
              <a:noFill/>
              <a:miter lim="800000"/>
              <a:headEnd/>
              <a:tailEnd/>
            </a:ln>
          </p:spPr>
          <p:txBody>
            <a:bodyPr wrap="none" lIns="0" tIns="0" rIns="0" bIns="0">
              <a:spAutoFit/>
            </a:bodyPr>
            <a:lstStyle/>
            <a:p>
              <a:r>
                <a:rPr lang="en-GB" sz="2000" b="0">
                  <a:solidFill>
                    <a:srgbClr val="000000"/>
                  </a:solidFill>
                  <a:latin typeface="Symbol" pitchFamily="18" charset="2"/>
                  <a:cs typeface="Arial" charset="0"/>
                </a:rPr>
                <a:t>=</a:t>
              </a:r>
              <a:endParaRPr lang="en-GB" b="0">
                <a:cs typeface="Arial" charset="0"/>
              </a:endParaRPr>
            </a:p>
          </p:txBody>
        </p:sp>
        <p:sp>
          <p:nvSpPr>
            <p:cNvPr id="19" name="Rectangle 29"/>
            <p:cNvSpPr>
              <a:spLocks noChangeArrowheads="1"/>
            </p:cNvSpPr>
            <p:nvPr/>
          </p:nvSpPr>
          <p:spPr bwMode="auto">
            <a:xfrm>
              <a:off x="835397" y="2257251"/>
              <a:ext cx="169862" cy="304800"/>
            </a:xfrm>
            <a:prstGeom prst="rect">
              <a:avLst/>
            </a:prstGeom>
            <a:noFill/>
            <a:ln w="9525">
              <a:noFill/>
              <a:miter lim="800000"/>
              <a:headEnd/>
              <a:tailEnd/>
            </a:ln>
          </p:spPr>
          <p:txBody>
            <a:bodyPr wrap="none" lIns="0" tIns="0" rIns="0" bIns="0">
              <a:spAutoFit/>
            </a:bodyPr>
            <a:lstStyle/>
            <a:p>
              <a:r>
                <a:rPr lang="en-GB" sz="2000" b="0" i="1">
                  <a:solidFill>
                    <a:srgbClr val="000000"/>
                  </a:solidFill>
                  <a:latin typeface="Times New Roman" pitchFamily="18" charset="0"/>
                  <a:cs typeface="Arial" charset="0"/>
                </a:rPr>
                <a:t>N</a:t>
              </a:r>
              <a:endParaRPr lang="en-GB" b="0">
                <a:cs typeface="Arial" charset="0"/>
              </a:endParaRPr>
            </a:p>
          </p:txBody>
        </p:sp>
        <p:sp>
          <p:nvSpPr>
            <p:cNvPr id="20" name="Rectangle 30"/>
            <p:cNvSpPr>
              <a:spLocks noChangeArrowheads="1"/>
            </p:cNvSpPr>
            <p:nvPr/>
          </p:nvSpPr>
          <p:spPr bwMode="auto">
            <a:xfrm>
              <a:off x="754435" y="3114501"/>
              <a:ext cx="69850" cy="304800"/>
            </a:xfrm>
            <a:prstGeom prst="rect">
              <a:avLst/>
            </a:prstGeom>
            <a:noFill/>
            <a:ln w="9525">
              <a:noFill/>
              <a:miter lim="800000"/>
              <a:headEnd/>
              <a:tailEnd/>
            </a:ln>
          </p:spPr>
          <p:txBody>
            <a:bodyPr wrap="none" lIns="0" tIns="0" rIns="0" bIns="0">
              <a:spAutoFit/>
            </a:bodyPr>
            <a:lstStyle/>
            <a:p>
              <a:r>
                <a:rPr lang="en-GB" sz="2000" b="0" i="1">
                  <a:solidFill>
                    <a:srgbClr val="000000"/>
                  </a:solidFill>
                  <a:latin typeface="Times New Roman" pitchFamily="18" charset="0"/>
                  <a:cs typeface="Arial" charset="0"/>
                </a:rPr>
                <a:t>t</a:t>
              </a:r>
              <a:endParaRPr lang="en-GB" b="0">
                <a:cs typeface="Arial" charset="0"/>
              </a:endParaRPr>
            </a:p>
          </p:txBody>
        </p:sp>
        <p:sp>
          <p:nvSpPr>
            <p:cNvPr id="21" name="Rectangle 31"/>
            <p:cNvSpPr>
              <a:spLocks noChangeArrowheads="1"/>
            </p:cNvSpPr>
            <p:nvPr/>
          </p:nvSpPr>
          <p:spPr bwMode="auto">
            <a:xfrm>
              <a:off x="1467222" y="2808114"/>
              <a:ext cx="69850" cy="304800"/>
            </a:xfrm>
            <a:prstGeom prst="rect">
              <a:avLst/>
            </a:prstGeom>
            <a:noFill/>
            <a:ln w="9525">
              <a:noFill/>
              <a:miter lim="800000"/>
              <a:headEnd/>
              <a:tailEnd/>
            </a:ln>
          </p:spPr>
          <p:txBody>
            <a:bodyPr wrap="none" lIns="0" tIns="0" rIns="0" bIns="0">
              <a:spAutoFit/>
            </a:bodyPr>
            <a:lstStyle/>
            <a:p>
              <a:r>
                <a:rPr lang="en-GB" sz="2000" b="0" i="1">
                  <a:solidFill>
                    <a:srgbClr val="000000"/>
                  </a:solidFill>
                  <a:latin typeface="Times New Roman" pitchFamily="18" charset="0"/>
                  <a:cs typeface="Arial" charset="0"/>
                </a:rPr>
                <a:t>t</a:t>
              </a:r>
              <a:endParaRPr lang="en-GB" b="0">
                <a:cs typeface="Arial" charset="0"/>
              </a:endParaRPr>
            </a:p>
          </p:txBody>
        </p:sp>
        <p:sp>
          <p:nvSpPr>
            <p:cNvPr id="22" name="Rectangle 32"/>
            <p:cNvSpPr>
              <a:spLocks noChangeArrowheads="1"/>
            </p:cNvSpPr>
            <p:nvPr/>
          </p:nvSpPr>
          <p:spPr bwMode="auto">
            <a:xfrm>
              <a:off x="1262435" y="2541414"/>
              <a:ext cx="192087" cy="517525"/>
            </a:xfrm>
            <a:prstGeom prst="rect">
              <a:avLst/>
            </a:prstGeom>
            <a:noFill/>
            <a:ln w="9525">
              <a:noFill/>
              <a:miter lim="800000"/>
              <a:headEnd/>
              <a:tailEnd/>
            </a:ln>
          </p:spPr>
          <p:txBody>
            <a:bodyPr wrap="none" lIns="0" tIns="0" rIns="0" bIns="0">
              <a:spAutoFit/>
            </a:bodyPr>
            <a:lstStyle/>
            <a:p>
              <a:r>
                <a:rPr lang="en-GB" sz="3400" b="0" i="1">
                  <a:solidFill>
                    <a:srgbClr val="000000"/>
                  </a:solidFill>
                  <a:latin typeface="Times New Roman" pitchFamily="18" charset="0"/>
                  <a:cs typeface="Arial" charset="0"/>
                </a:rPr>
                <a:t>e</a:t>
              </a:r>
              <a:endParaRPr lang="en-GB" b="0">
                <a:cs typeface="Arial" charset="0"/>
              </a:endParaRPr>
            </a:p>
          </p:txBody>
        </p:sp>
        <p:sp>
          <p:nvSpPr>
            <p:cNvPr id="23" name="Rectangle 33"/>
            <p:cNvSpPr>
              <a:spLocks noChangeArrowheads="1"/>
            </p:cNvSpPr>
            <p:nvPr/>
          </p:nvSpPr>
          <p:spPr bwMode="auto">
            <a:xfrm>
              <a:off x="1003672" y="3114501"/>
              <a:ext cx="127000" cy="304800"/>
            </a:xfrm>
            <a:prstGeom prst="rect">
              <a:avLst/>
            </a:prstGeom>
            <a:noFill/>
            <a:ln w="9525">
              <a:noFill/>
              <a:miter lim="800000"/>
              <a:headEnd/>
              <a:tailEnd/>
            </a:ln>
          </p:spPr>
          <p:txBody>
            <a:bodyPr wrap="none" lIns="0" tIns="0" rIns="0" bIns="0">
              <a:spAutoFit/>
            </a:bodyPr>
            <a:lstStyle/>
            <a:p>
              <a:r>
                <a:rPr lang="en-GB" sz="2000" b="0">
                  <a:solidFill>
                    <a:srgbClr val="000000"/>
                  </a:solidFill>
                  <a:latin typeface="Times New Roman" pitchFamily="18" charset="0"/>
                  <a:cs typeface="Arial" charset="0"/>
                </a:rPr>
                <a:t>1</a:t>
              </a:r>
              <a:endParaRPr lang="en-GB" b="0">
                <a:cs typeface="Arial" charset="0"/>
              </a:endParaRPr>
            </a:p>
          </p:txBody>
        </p:sp>
        <p:sp>
          <p:nvSpPr>
            <p:cNvPr id="24" name="Rectangle 34"/>
            <p:cNvSpPr>
              <a:spLocks noChangeArrowheads="1"/>
            </p:cNvSpPr>
            <p:nvPr/>
          </p:nvSpPr>
          <p:spPr bwMode="auto">
            <a:xfrm>
              <a:off x="1497385" y="2506489"/>
              <a:ext cx="127000" cy="304800"/>
            </a:xfrm>
            <a:prstGeom prst="rect">
              <a:avLst/>
            </a:prstGeom>
            <a:noFill/>
            <a:ln w="9525">
              <a:noFill/>
              <a:miter lim="800000"/>
              <a:headEnd/>
              <a:tailEnd/>
            </a:ln>
          </p:spPr>
          <p:txBody>
            <a:bodyPr wrap="none" lIns="0" tIns="0" rIns="0" bIns="0">
              <a:spAutoFit/>
            </a:bodyPr>
            <a:lstStyle/>
            <a:p>
              <a:r>
                <a:rPr lang="en-GB" sz="2000" b="0" dirty="0">
                  <a:solidFill>
                    <a:srgbClr val="000000"/>
                  </a:solidFill>
                  <a:latin typeface="Times New Roman" pitchFamily="18" charset="0"/>
                  <a:cs typeface="Arial" charset="0"/>
                </a:rPr>
                <a:t>2</a:t>
              </a:r>
              <a:endParaRPr lang="en-GB" b="0" dirty="0">
                <a:cs typeface="Arial" charset="0"/>
              </a:endParaRPr>
            </a:p>
          </p:txBody>
        </p:sp>
        <p:sp>
          <p:nvSpPr>
            <p:cNvPr id="25" name="Text Box 35"/>
            <p:cNvSpPr txBox="1">
              <a:spLocks noChangeArrowheads="1"/>
            </p:cNvSpPr>
            <p:nvPr/>
          </p:nvSpPr>
          <p:spPr bwMode="auto">
            <a:xfrm>
              <a:off x="1692647" y="2587674"/>
              <a:ext cx="1800250" cy="461665"/>
            </a:xfrm>
            <a:prstGeom prst="rect">
              <a:avLst/>
            </a:prstGeom>
            <a:noFill/>
            <a:ln w="9525">
              <a:noFill/>
              <a:miter lim="800000"/>
              <a:headEnd/>
              <a:tailEnd/>
            </a:ln>
          </p:spPr>
          <p:txBody>
            <a:bodyPr wrap="square">
              <a:spAutoFit/>
            </a:bodyPr>
            <a:lstStyle/>
            <a:p>
              <a:pPr>
                <a:spcBef>
                  <a:spcPct val="50000"/>
                </a:spcBef>
              </a:pPr>
              <a:r>
                <a:rPr lang="en-GB" sz="2400" dirty="0">
                  <a:cs typeface="Arial" charset="0"/>
                </a:rPr>
                <a:t>= minimum</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mn-lt"/>
              </a:rPr>
              <a:t>Ordinary Least Squares</a:t>
            </a:r>
            <a:endParaRPr lang="zh-TW" altLang="en-US" dirty="0">
              <a:latin typeface="+mn-lt"/>
            </a:endParaRPr>
          </a:p>
        </p:txBody>
      </p:sp>
      <p:grpSp>
        <p:nvGrpSpPr>
          <p:cNvPr id="29" name="Group 28"/>
          <p:cNvGrpSpPr/>
          <p:nvPr/>
        </p:nvGrpSpPr>
        <p:grpSpPr>
          <a:xfrm>
            <a:off x="4283968" y="2276872"/>
            <a:ext cx="4392488" cy="2952328"/>
            <a:chOff x="3923928" y="2708920"/>
            <a:chExt cx="4392488" cy="2952328"/>
          </a:xfrm>
        </p:grpSpPr>
        <p:sp>
          <p:nvSpPr>
            <p:cNvPr id="4" name="Parallelogram 3"/>
            <p:cNvSpPr/>
            <p:nvPr/>
          </p:nvSpPr>
          <p:spPr>
            <a:xfrm>
              <a:off x="3923928" y="3356992"/>
              <a:ext cx="4392488" cy="2304256"/>
            </a:xfrm>
            <a:prstGeom prst="parallelogram">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6" name="Straight Arrow Connector 5"/>
            <p:cNvCxnSpPr/>
            <p:nvPr/>
          </p:nvCxnSpPr>
          <p:spPr>
            <a:xfrm flipV="1">
              <a:off x="5148064" y="4077072"/>
              <a:ext cx="576064" cy="7920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148064" y="4581128"/>
              <a:ext cx="1512168"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148064" y="3861048"/>
              <a:ext cx="2016224" cy="1008112"/>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60032" y="4077072"/>
              <a:ext cx="792088" cy="400110"/>
            </a:xfrm>
            <a:prstGeom prst="rect">
              <a:avLst/>
            </a:prstGeom>
            <a:noFill/>
          </p:spPr>
          <p:txBody>
            <a:bodyPr wrap="square" rtlCol="0">
              <a:spAutoFit/>
            </a:bodyPr>
            <a:lstStyle/>
            <a:p>
              <a:r>
                <a:rPr lang="en-US" altLang="zh-TW" sz="2000" dirty="0" smtClean="0"/>
                <a:t>x</a:t>
              </a:r>
              <a:r>
                <a:rPr lang="en-US" altLang="zh-TW" sz="2000" baseline="-25000" dirty="0" smtClean="0"/>
                <a:t>1</a:t>
              </a:r>
              <a:r>
                <a:rPr lang="el-GR" altLang="zh-TW" sz="2000" dirty="0" smtClean="0">
                  <a:ea typeface="新細明體"/>
                </a:rPr>
                <a:t>β</a:t>
              </a:r>
              <a:r>
                <a:rPr lang="en-US" altLang="zh-TW" sz="2000" baseline="-25000" dirty="0" smtClean="0">
                  <a:ea typeface="新細明體"/>
                </a:rPr>
                <a:t>1</a:t>
              </a:r>
              <a:endParaRPr lang="zh-TW" altLang="en-US" sz="2000" baseline="-25000" dirty="0"/>
            </a:p>
          </p:txBody>
        </p:sp>
        <p:sp>
          <p:nvSpPr>
            <p:cNvPr id="17" name="TextBox 16"/>
            <p:cNvSpPr txBox="1"/>
            <p:nvPr/>
          </p:nvSpPr>
          <p:spPr>
            <a:xfrm>
              <a:off x="5796136" y="4725144"/>
              <a:ext cx="792088" cy="400110"/>
            </a:xfrm>
            <a:prstGeom prst="rect">
              <a:avLst/>
            </a:prstGeom>
            <a:noFill/>
          </p:spPr>
          <p:txBody>
            <a:bodyPr wrap="square" rtlCol="0">
              <a:spAutoFit/>
            </a:bodyPr>
            <a:lstStyle/>
            <a:p>
              <a:r>
                <a:rPr lang="en-US" altLang="zh-TW" sz="2000" dirty="0" smtClean="0"/>
                <a:t>x</a:t>
              </a:r>
              <a:r>
                <a:rPr lang="en-US" altLang="zh-TW" sz="2000" baseline="-25000" dirty="0" smtClean="0"/>
                <a:t>2</a:t>
              </a:r>
              <a:r>
                <a:rPr lang="el-GR" altLang="zh-TW" sz="2000" dirty="0" smtClean="0"/>
                <a:t>β</a:t>
              </a:r>
              <a:r>
                <a:rPr lang="en-US" altLang="zh-TW" sz="2000" baseline="-25000" dirty="0" smtClean="0"/>
                <a:t>2</a:t>
              </a:r>
              <a:endParaRPr lang="zh-TW" altLang="en-US" sz="2000" baseline="-25000" dirty="0"/>
            </a:p>
          </p:txBody>
        </p:sp>
        <p:sp>
          <p:nvSpPr>
            <p:cNvPr id="18" name="TextBox 17"/>
            <p:cNvSpPr txBox="1"/>
            <p:nvPr/>
          </p:nvSpPr>
          <p:spPr>
            <a:xfrm>
              <a:off x="6228184" y="3861048"/>
              <a:ext cx="576064" cy="297517"/>
            </a:xfrm>
            <a:prstGeom prst="rect">
              <a:avLst/>
            </a:prstGeom>
            <a:noFill/>
          </p:spPr>
          <p:txBody>
            <a:bodyPr wrap="square" rtlCol="0">
              <a:spAutoFit/>
            </a:bodyPr>
            <a:lstStyle/>
            <a:p>
              <a:endParaRPr lang="zh-TW" altLang="en-US" sz="2000" baseline="-25000" dirty="0"/>
            </a:p>
          </p:txBody>
        </p:sp>
        <p:cxnSp>
          <p:nvCxnSpPr>
            <p:cNvPr id="21" name="Straight Arrow Connector 20"/>
            <p:cNvCxnSpPr/>
            <p:nvPr/>
          </p:nvCxnSpPr>
          <p:spPr>
            <a:xfrm flipV="1">
              <a:off x="5148064" y="2708920"/>
              <a:ext cx="2016224" cy="216024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164288" y="2708920"/>
              <a:ext cx="0" cy="1152128"/>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444208" y="2780928"/>
              <a:ext cx="293670" cy="369332"/>
            </a:xfrm>
            <a:prstGeom prst="rect">
              <a:avLst/>
            </a:prstGeom>
            <a:noFill/>
          </p:spPr>
          <p:txBody>
            <a:bodyPr wrap="none" rtlCol="0">
              <a:spAutoFit/>
            </a:bodyPr>
            <a:lstStyle/>
            <a:p>
              <a:r>
                <a:rPr lang="en-US" altLang="zh-TW" b="1" dirty="0" smtClean="0">
                  <a:solidFill>
                    <a:srgbClr val="7030A0"/>
                  </a:solidFill>
                </a:rPr>
                <a:t>y</a:t>
              </a:r>
              <a:endParaRPr lang="zh-TW" altLang="en-US" b="1" dirty="0">
                <a:solidFill>
                  <a:srgbClr val="7030A0"/>
                </a:solidFill>
              </a:endParaRPr>
            </a:p>
          </p:txBody>
        </p:sp>
        <p:sp>
          <p:nvSpPr>
            <p:cNvPr id="28" name="TextBox 27"/>
            <p:cNvSpPr txBox="1"/>
            <p:nvPr/>
          </p:nvSpPr>
          <p:spPr>
            <a:xfrm>
              <a:off x="7152238" y="2996952"/>
              <a:ext cx="300082" cy="369332"/>
            </a:xfrm>
            <a:prstGeom prst="rect">
              <a:avLst/>
            </a:prstGeom>
            <a:noFill/>
          </p:spPr>
          <p:txBody>
            <a:bodyPr wrap="none" rtlCol="0">
              <a:spAutoFit/>
            </a:bodyPr>
            <a:lstStyle/>
            <a:p>
              <a:r>
                <a:rPr lang="en-US" altLang="zh-TW" b="1" dirty="0" smtClean="0">
                  <a:solidFill>
                    <a:srgbClr val="FF0000"/>
                  </a:solidFill>
                </a:rPr>
                <a:t>e</a:t>
              </a:r>
              <a:endParaRPr lang="zh-TW" altLang="en-US" b="1" dirty="0">
                <a:solidFill>
                  <a:srgbClr val="FF0000"/>
                </a:solidFill>
              </a:endParaRPr>
            </a:p>
          </p:txBody>
        </p:sp>
      </p:grpSp>
      <p:sp>
        <p:nvSpPr>
          <p:cNvPr id="30" name="Rectangle 29"/>
          <p:cNvSpPr/>
          <p:nvPr/>
        </p:nvSpPr>
        <p:spPr>
          <a:xfrm>
            <a:off x="6660232" y="3356992"/>
            <a:ext cx="428322" cy="369332"/>
          </a:xfrm>
          <a:prstGeom prst="rect">
            <a:avLst/>
          </a:prstGeom>
        </p:spPr>
        <p:txBody>
          <a:bodyPr wrap="none">
            <a:spAutoFit/>
          </a:bodyPr>
          <a:lstStyle/>
          <a:p>
            <a:r>
              <a:rPr lang="en-US" altLang="zh-TW" dirty="0" smtClean="0"/>
              <a:t>X</a:t>
            </a:r>
            <a:r>
              <a:rPr lang="el-GR" altLang="zh-TW" dirty="0" smtClean="0"/>
              <a:t>β</a:t>
            </a:r>
            <a:endParaRPr lang="zh-TW" altLang="en-US" baseline="-25000" dirty="0"/>
          </a:p>
        </p:txBody>
      </p:sp>
      <p:sp>
        <p:nvSpPr>
          <p:cNvPr id="31" name="TextBox 30"/>
          <p:cNvSpPr txBox="1"/>
          <p:nvPr/>
        </p:nvSpPr>
        <p:spPr>
          <a:xfrm>
            <a:off x="539552" y="1548075"/>
            <a:ext cx="6480720" cy="5016758"/>
          </a:xfrm>
          <a:prstGeom prst="rect">
            <a:avLst/>
          </a:prstGeom>
          <a:noFill/>
        </p:spPr>
        <p:txBody>
          <a:bodyPr wrap="square" rtlCol="0">
            <a:spAutoFit/>
          </a:bodyPr>
          <a:lstStyle/>
          <a:p>
            <a:r>
              <a:rPr lang="en-US" altLang="zh-TW" sz="4000" dirty="0" smtClean="0"/>
              <a:t>Y = X</a:t>
            </a:r>
            <a:r>
              <a:rPr lang="el-GR" altLang="zh-TW" sz="4000" dirty="0" smtClean="0"/>
              <a:t>β</a:t>
            </a:r>
            <a:r>
              <a:rPr lang="en-US" altLang="zh-TW" sz="4000" dirty="0" smtClean="0"/>
              <a:t>+e</a:t>
            </a:r>
          </a:p>
          <a:p>
            <a:r>
              <a:rPr lang="en-US" altLang="zh-TW" sz="4000" dirty="0" smtClean="0"/>
              <a:t>e = Y-X</a:t>
            </a:r>
            <a:r>
              <a:rPr lang="el-GR" altLang="zh-TW" sz="4000" dirty="0" smtClean="0"/>
              <a:t>β</a:t>
            </a:r>
            <a:endParaRPr lang="en-US" altLang="zh-TW" sz="4000" dirty="0" smtClean="0"/>
          </a:p>
          <a:p>
            <a:endParaRPr lang="en-US" altLang="zh-TW" sz="4000" dirty="0" smtClean="0"/>
          </a:p>
          <a:p>
            <a:r>
              <a:rPr lang="en-US" altLang="zh-TW" sz="4000" dirty="0" err="1" smtClean="0"/>
              <a:t>X</a:t>
            </a:r>
            <a:r>
              <a:rPr lang="en-US" altLang="zh-TW" sz="4000" baseline="30000" dirty="0" err="1" smtClean="0"/>
              <a:t>T</a:t>
            </a:r>
            <a:r>
              <a:rPr lang="en-US" altLang="zh-TW" sz="4000" dirty="0" err="1" smtClean="0"/>
              <a:t>e</a:t>
            </a:r>
            <a:r>
              <a:rPr lang="en-US" altLang="zh-TW" sz="4000" dirty="0" smtClean="0"/>
              <a:t>=0</a:t>
            </a:r>
          </a:p>
          <a:p>
            <a:r>
              <a:rPr lang="en-US" altLang="zh-TW" sz="4000" dirty="0" smtClean="0"/>
              <a:t>=&gt; X</a:t>
            </a:r>
            <a:r>
              <a:rPr lang="en-US" altLang="zh-TW" sz="4000" baseline="30000" dirty="0" smtClean="0"/>
              <a:t>T</a:t>
            </a:r>
            <a:r>
              <a:rPr lang="en-US" altLang="zh-TW" sz="4000" dirty="0" smtClean="0"/>
              <a:t>(Y-X</a:t>
            </a:r>
            <a:r>
              <a:rPr lang="el-GR" altLang="zh-TW" sz="4000" dirty="0" smtClean="0"/>
              <a:t>β</a:t>
            </a:r>
            <a:r>
              <a:rPr lang="en-US" altLang="zh-TW" sz="4000" dirty="0" smtClean="0"/>
              <a:t>)=0</a:t>
            </a:r>
          </a:p>
          <a:p>
            <a:r>
              <a:rPr lang="en-US" altLang="zh-TW" sz="4000" dirty="0" smtClean="0"/>
              <a:t>=&gt; X</a:t>
            </a:r>
            <a:r>
              <a:rPr lang="en-US" altLang="zh-TW" sz="4000" baseline="30000" dirty="0" smtClean="0"/>
              <a:t>T</a:t>
            </a:r>
            <a:r>
              <a:rPr lang="en-US" altLang="zh-TW" sz="4000" dirty="0" smtClean="0"/>
              <a:t>Y-X</a:t>
            </a:r>
            <a:r>
              <a:rPr lang="en-US" altLang="zh-TW" sz="4000" baseline="30000" dirty="0" smtClean="0"/>
              <a:t>T</a:t>
            </a:r>
            <a:r>
              <a:rPr lang="en-US" altLang="zh-TW" sz="4000" dirty="0" smtClean="0"/>
              <a:t>X</a:t>
            </a:r>
            <a:r>
              <a:rPr lang="el-GR" altLang="zh-TW" sz="4000" dirty="0" smtClean="0"/>
              <a:t>β</a:t>
            </a:r>
            <a:r>
              <a:rPr lang="en-US" altLang="zh-TW" sz="4000" dirty="0" smtClean="0"/>
              <a:t>=0</a:t>
            </a:r>
          </a:p>
          <a:p>
            <a:r>
              <a:rPr lang="en-US" altLang="zh-TW" sz="4000" dirty="0" smtClean="0"/>
              <a:t>=&gt; X</a:t>
            </a:r>
            <a:r>
              <a:rPr lang="en-US" altLang="zh-TW" sz="4000" baseline="30000" dirty="0" smtClean="0"/>
              <a:t>T</a:t>
            </a:r>
            <a:r>
              <a:rPr lang="en-US" altLang="zh-TW" sz="4000" dirty="0" smtClean="0"/>
              <a:t>X</a:t>
            </a:r>
            <a:r>
              <a:rPr lang="el-GR" altLang="zh-TW" sz="4000" dirty="0" smtClean="0"/>
              <a:t>β</a:t>
            </a:r>
            <a:r>
              <a:rPr lang="en-US" altLang="zh-TW" sz="4000" dirty="0" smtClean="0"/>
              <a:t>=X</a:t>
            </a:r>
            <a:r>
              <a:rPr lang="en-US" altLang="zh-TW" sz="4000" baseline="30000" dirty="0" smtClean="0"/>
              <a:t>T</a:t>
            </a:r>
            <a:r>
              <a:rPr lang="en-US" altLang="zh-TW" sz="4000" dirty="0" smtClean="0"/>
              <a:t>Y</a:t>
            </a:r>
          </a:p>
          <a:p>
            <a:r>
              <a:rPr lang="en-US" altLang="zh-TW" sz="4000" dirty="0" smtClean="0"/>
              <a:t>=&gt; </a:t>
            </a:r>
            <a:r>
              <a:rPr lang="el-GR" altLang="zh-TW" sz="4000" b="1" dirty="0" smtClean="0"/>
              <a:t>β</a:t>
            </a:r>
            <a:r>
              <a:rPr lang="en-US" altLang="zh-TW" sz="4000" b="1" dirty="0" smtClean="0"/>
              <a:t>=(X</a:t>
            </a:r>
            <a:r>
              <a:rPr lang="en-US" altLang="zh-TW" sz="4000" b="1" baseline="30000" dirty="0" smtClean="0"/>
              <a:t>T</a:t>
            </a:r>
            <a:r>
              <a:rPr lang="en-US" altLang="zh-TW" sz="4000" b="1" dirty="0" smtClean="0"/>
              <a:t>X)</a:t>
            </a:r>
            <a:r>
              <a:rPr lang="en-US" altLang="zh-TW" sz="4000" b="1" baseline="30000" dirty="0" smtClean="0"/>
              <a:t>-1</a:t>
            </a:r>
            <a:r>
              <a:rPr lang="en-US" altLang="zh-TW" sz="4000" b="1" dirty="0" smtClean="0"/>
              <a:t>X</a:t>
            </a:r>
            <a:r>
              <a:rPr lang="en-US" altLang="zh-TW" sz="4000" b="1" baseline="30000" dirty="0" smtClean="0"/>
              <a:t>T</a:t>
            </a:r>
            <a:r>
              <a:rPr lang="en-US" altLang="zh-TW" sz="4000" b="1" dirty="0" smtClean="0"/>
              <a:t>Y </a:t>
            </a:r>
            <a:endParaRPr lang="zh-TW" altLang="en-US" sz="4000" b="1" dirty="0"/>
          </a:p>
        </p:txBody>
      </p:sp>
      <p:grpSp>
        <p:nvGrpSpPr>
          <p:cNvPr id="34" name="Group 33"/>
          <p:cNvGrpSpPr/>
          <p:nvPr/>
        </p:nvGrpSpPr>
        <p:grpSpPr>
          <a:xfrm>
            <a:off x="7380312" y="3212976"/>
            <a:ext cx="144016" cy="274384"/>
            <a:chOff x="7380312" y="3212976"/>
            <a:chExt cx="144016" cy="274384"/>
          </a:xfrm>
        </p:grpSpPr>
        <p:cxnSp>
          <p:nvCxnSpPr>
            <p:cNvPr id="20" name="Straight Connector 19"/>
            <p:cNvCxnSpPr/>
            <p:nvPr/>
          </p:nvCxnSpPr>
          <p:spPr>
            <a:xfrm flipV="1">
              <a:off x="7380312" y="3212976"/>
              <a:ext cx="144016" cy="720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393960" y="3271336"/>
              <a:ext cx="0" cy="216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err="1" smtClean="0"/>
              <a:t>fMRI</a:t>
            </a:r>
            <a:endParaRPr lang="zh-TW" altLang="en-US" dirty="0"/>
          </a:p>
        </p:txBody>
      </p:sp>
      <p:sp>
        <p:nvSpPr>
          <p:cNvPr id="4" name="投影片編號版面配置區 5"/>
          <p:cNvSpPr>
            <a:spLocks noGrp="1"/>
          </p:cNvSpPr>
          <p:nvPr>
            <p:ph type="sldNum" sz="quarter" idx="12"/>
          </p:nvPr>
        </p:nvSpPr>
        <p:spPr>
          <a:xfrm>
            <a:off x="6921500" y="6294438"/>
            <a:ext cx="2133600" cy="476250"/>
          </a:xfrm>
          <a:noFill/>
        </p:spPr>
        <p:txBody>
          <a:bodyPr/>
          <a:lstStyle/>
          <a:p>
            <a:endParaRPr lang="en-US" altLang="zh-TW">
              <a:ea typeface="新細明體" charset="-120"/>
            </a:endParaRPr>
          </a:p>
          <a:p>
            <a:fld id="{3F2DC1F0-7345-4776-923E-7C18F691C4F1}" type="slidenum">
              <a:rPr lang="en-US" altLang="zh-TW">
                <a:ea typeface="新細明體" charset="-120"/>
              </a:rPr>
              <a:pPr/>
              <a:t>12</a:t>
            </a:fld>
            <a:endParaRPr lang="en-US" altLang="zh-TW">
              <a:ea typeface="新細明體" charset="-120"/>
            </a:endParaRPr>
          </a:p>
        </p:txBody>
      </p:sp>
      <p:pic>
        <p:nvPicPr>
          <p:cNvPr id="5" name="Picture 2" descr="BoldUnrelalted"/>
          <p:cNvPicPr>
            <a:picLocks noChangeArrowheads="1"/>
          </p:cNvPicPr>
          <p:nvPr/>
        </p:nvPicPr>
        <p:blipFill>
          <a:blip r:embed="rId2" cstate="print"/>
          <a:srcRect/>
          <a:stretch>
            <a:fillRect/>
          </a:stretch>
        </p:blipFill>
        <p:spPr bwMode="auto">
          <a:xfrm>
            <a:off x="395536" y="5373216"/>
            <a:ext cx="6873875" cy="914400"/>
          </a:xfrm>
          <a:prstGeom prst="rect">
            <a:avLst/>
          </a:prstGeom>
          <a:noFill/>
          <a:ln w="9525">
            <a:noFill/>
            <a:miter lim="800000"/>
            <a:headEnd/>
            <a:tailEnd/>
          </a:ln>
        </p:spPr>
      </p:pic>
      <p:pic>
        <p:nvPicPr>
          <p:cNvPr id="6" name="Picture 3" descr="BoldRelalted"/>
          <p:cNvPicPr>
            <a:picLocks noChangeArrowheads="1"/>
          </p:cNvPicPr>
          <p:nvPr/>
        </p:nvPicPr>
        <p:blipFill>
          <a:blip r:embed="rId3" cstate="print"/>
          <a:srcRect/>
          <a:stretch>
            <a:fillRect/>
          </a:stretch>
        </p:blipFill>
        <p:spPr bwMode="auto">
          <a:xfrm>
            <a:off x="395536" y="3429000"/>
            <a:ext cx="6858000" cy="1600200"/>
          </a:xfrm>
          <a:prstGeom prst="rect">
            <a:avLst/>
          </a:prstGeom>
          <a:noFill/>
          <a:ln w="9525">
            <a:noFill/>
            <a:miter lim="800000"/>
            <a:headEnd/>
            <a:tailEnd/>
          </a:ln>
        </p:spPr>
      </p:pic>
      <p:pic>
        <p:nvPicPr>
          <p:cNvPr id="7" name="Picture 4" descr="Act_motor"/>
          <p:cNvPicPr>
            <a:picLocks noChangeAspect="1" noChangeArrowheads="1"/>
          </p:cNvPicPr>
          <p:nvPr/>
        </p:nvPicPr>
        <p:blipFill>
          <a:blip r:embed="rId4" cstate="print"/>
          <a:srcRect/>
          <a:stretch>
            <a:fillRect/>
          </a:stretch>
        </p:blipFill>
        <p:spPr bwMode="auto">
          <a:xfrm>
            <a:off x="7292008" y="4572000"/>
            <a:ext cx="1219200" cy="1371600"/>
          </a:xfrm>
          <a:prstGeom prst="rect">
            <a:avLst/>
          </a:prstGeom>
          <a:noFill/>
          <a:ln w="9525">
            <a:noFill/>
            <a:miter lim="800000"/>
            <a:headEnd/>
            <a:tailEnd/>
          </a:ln>
        </p:spPr>
      </p:pic>
      <p:sp>
        <p:nvSpPr>
          <p:cNvPr id="8" name="Line 38"/>
          <p:cNvSpPr>
            <a:spLocks noChangeShapeType="1"/>
          </p:cNvSpPr>
          <p:nvPr/>
        </p:nvSpPr>
        <p:spPr bwMode="auto">
          <a:xfrm flipH="1">
            <a:off x="7092280" y="5486400"/>
            <a:ext cx="809328" cy="246856"/>
          </a:xfrm>
          <a:prstGeom prst="line">
            <a:avLst/>
          </a:prstGeom>
          <a:noFill/>
          <a:ln w="28575">
            <a:solidFill>
              <a:srgbClr val="66FF66"/>
            </a:solidFill>
            <a:round/>
            <a:headEnd/>
            <a:tailEnd type="triangle" w="med" len="med"/>
          </a:ln>
        </p:spPr>
        <p:txBody>
          <a:bodyPr wrap="none" anchor="ctr"/>
          <a:lstStyle/>
          <a:p>
            <a:endParaRPr lang="zh-TW" altLang="en-US"/>
          </a:p>
        </p:txBody>
      </p:sp>
      <p:sp>
        <p:nvSpPr>
          <p:cNvPr id="9" name="Line 39"/>
          <p:cNvSpPr>
            <a:spLocks noChangeShapeType="1"/>
          </p:cNvSpPr>
          <p:nvPr/>
        </p:nvSpPr>
        <p:spPr bwMode="auto">
          <a:xfrm flipH="1" flipV="1">
            <a:off x="6516216" y="4797152"/>
            <a:ext cx="1025030" cy="265386"/>
          </a:xfrm>
          <a:prstGeom prst="line">
            <a:avLst/>
          </a:prstGeom>
          <a:noFill/>
          <a:ln w="28575">
            <a:solidFill>
              <a:srgbClr val="66FF66"/>
            </a:solidFill>
            <a:round/>
            <a:headEnd/>
            <a:tailEnd type="triangle" w="med" len="med"/>
          </a:ln>
        </p:spPr>
        <p:txBody>
          <a:bodyPr wrap="none" anchor="ctr"/>
          <a:lstStyle/>
          <a:p>
            <a:endParaRPr lang="zh-TW" altLang="en-US"/>
          </a:p>
        </p:txBody>
      </p:sp>
      <p:sp>
        <p:nvSpPr>
          <p:cNvPr id="12" name="Oval 43"/>
          <p:cNvSpPr>
            <a:spLocks noChangeArrowheads="1"/>
          </p:cNvSpPr>
          <p:nvPr/>
        </p:nvSpPr>
        <p:spPr bwMode="auto">
          <a:xfrm>
            <a:off x="7520608" y="5029200"/>
            <a:ext cx="219075" cy="215900"/>
          </a:xfrm>
          <a:prstGeom prst="ellipse">
            <a:avLst/>
          </a:prstGeom>
          <a:noFill/>
          <a:ln w="19050">
            <a:solidFill>
              <a:srgbClr val="66FF66"/>
            </a:solidFill>
            <a:round/>
            <a:headEnd/>
            <a:tailEnd/>
          </a:ln>
        </p:spPr>
        <p:txBody>
          <a:bodyPr wrap="none" anchor="ctr"/>
          <a:lstStyle/>
          <a:p>
            <a:endParaRPr lang="zh-TW" altLang="en-US">
              <a:ea typeface="新細明體" charset="-120"/>
            </a:endParaRPr>
          </a:p>
        </p:txBody>
      </p:sp>
      <p:sp>
        <p:nvSpPr>
          <p:cNvPr id="13" name="Oval 44"/>
          <p:cNvSpPr>
            <a:spLocks noChangeArrowheads="1"/>
          </p:cNvSpPr>
          <p:nvPr/>
        </p:nvSpPr>
        <p:spPr bwMode="auto">
          <a:xfrm>
            <a:off x="7901608" y="5334000"/>
            <a:ext cx="209550" cy="228600"/>
          </a:xfrm>
          <a:prstGeom prst="ellipse">
            <a:avLst/>
          </a:prstGeom>
          <a:noFill/>
          <a:ln w="19050">
            <a:solidFill>
              <a:srgbClr val="66FF66"/>
            </a:solidFill>
            <a:round/>
            <a:headEnd/>
            <a:tailEnd/>
          </a:ln>
        </p:spPr>
        <p:txBody>
          <a:bodyPr wrap="none" anchor="ctr"/>
          <a:lstStyle/>
          <a:p>
            <a:endParaRPr lang="zh-TW" altLang="en-US">
              <a:ea typeface="新細明體" charset="-120"/>
            </a:endParaRPr>
          </a:p>
        </p:txBody>
      </p:sp>
      <p:sp>
        <p:nvSpPr>
          <p:cNvPr id="18" name="Text Box 15"/>
          <p:cNvSpPr txBox="1">
            <a:spLocks noChangeArrowheads="1"/>
          </p:cNvSpPr>
          <p:nvPr/>
        </p:nvSpPr>
        <p:spPr bwMode="auto">
          <a:xfrm>
            <a:off x="1259632" y="2132856"/>
            <a:ext cx="6756978" cy="646331"/>
          </a:xfrm>
          <a:prstGeom prst="rect">
            <a:avLst/>
          </a:prstGeom>
          <a:noFill/>
          <a:ln w="9525">
            <a:noFill/>
            <a:miter lim="800000"/>
            <a:headEnd/>
            <a:tailEnd/>
          </a:ln>
          <a:effectLst/>
        </p:spPr>
        <p:txBody>
          <a:bodyPr wrap="none">
            <a:spAutoFit/>
          </a:bodyPr>
          <a:lstStyle/>
          <a:p>
            <a:r>
              <a:rPr lang="en-GB" altLang="zh-TW" sz="3600" dirty="0">
                <a:solidFill>
                  <a:schemeClr val="tx1"/>
                </a:solidFill>
                <a:ea typeface="新細明體" charset="-120"/>
              </a:rPr>
              <a:t>Y     =               X           </a:t>
            </a:r>
            <a:r>
              <a:rPr lang="en-GB" altLang="zh-TW" sz="3600" dirty="0">
                <a:ea typeface="新細明體" charset="-120"/>
              </a:rPr>
              <a:t>*</a:t>
            </a:r>
            <a:r>
              <a:rPr lang="en-GB" altLang="zh-TW" sz="3600" dirty="0" smtClean="0">
                <a:solidFill>
                  <a:schemeClr val="tx1"/>
                </a:solidFill>
                <a:ea typeface="新細明體" charset="-120"/>
              </a:rPr>
              <a:t>      </a:t>
            </a:r>
            <a:r>
              <a:rPr lang="el-GR" sz="3600" dirty="0">
                <a:solidFill>
                  <a:schemeClr val="tx1"/>
                </a:solidFill>
              </a:rPr>
              <a:t>β</a:t>
            </a:r>
            <a:r>
              <a:rPr lang="en-GB" altLang="zh-TW" sz="3600" dirty="0">
                <a:solidFill>
                  <a:schemeClr val="tx1"/>
                </a:solidFill>
                <a:ea typeface="新細明體" charset="-120"/>
              </a:rPr>
              <a:t>     +     </a:t>
            </a:r>
            <a:r>
              <a:rPr lang="el-GR" sz="3600" dirty="0">
                <a:solidFill>
                  <a:schemeClr val="tx1"/>
                </a:solidFill>
              </a:rPr>
              <a:t>ε</a:t>
            </a:r>
            <a:r>
              <a:rPr lang="en-GB" altLang="zh-TW" sz="2800" dirty="0">
                <a:ea typeface="新細明體" charset="-120"/>
              </a:rPr>
              <a:t> </a:t>
            </a:r>
            <a:endParaRPr lang="en-US" sz="2800" dirty="0">
              <a:solidFill>
                <a:schemeClr val="tx1"/>
              </a:solidFill>
            </a:endParaRPr>
          </a:p>
        </p:txBody>
      </p:sp>
      <p:sp>
        <p:nvSpPr>
          <p:cNvPr id="19" name="Text Box 16"/>
          <p:cNvSpPr txBox="1">
            <a:spLocks noChangeArrowheads="1"/>
          </p:cNvSpPr>
          <p:nvPr/>
        </p:nvSpPr>
        <p:spPr bwMode="auto">
          <a:xfrm>
            <a:off x="395536" y="2780928"/>
            <a:ext cx="2007024" cy="461665"/>
          </a:xfrm>
          <a:prstGeom prst="rect">
            <a:avLst/>
          </a:prstGeom>
          <a:noFill/>
          <a:ln w="9525">
            <a:noFill/>
            <a:miter lim="800000"/>
            <a:headEnd/>
            <a:tailEnd/>
          </a:ln>
          <a:effectLst/>
        </p:spPr>
        <p:txBody>
          <a:bodyPr wrap="none">
            <a:spAutoFit/>
          </a:bodyPr>
          <a:lstStyle/>
          <a:p>
            <a:r>
              <a:rPr lang="en-GB" altLang="zh-TW" sz="2400" dirty="0">
                <a:solidFill>
                  <a:schemeClr val="tx1"/>
                </a:solidFill>
                <a:ea typeface="新細明體" charset="-120"/>
              </a:rPr>
              <a:t>Observed data</a:t>
            </a:r>
            <a:endParaRPr lang="en-US" sz="2400" dirty="0">
              <a:solidFill>
                <a:schemeClr val="tx1"/>
              </a:solidFill>
            </a:endParaRPr>
          </a:p>
        </p:txBody>
      </p:sp>
      <p:sp>
        <p:nvSpPr>
          <p:cNvPr id="20" name="Text Box 17"/>
          <p:cNvSpPr txBox="1">
            <a:spLocks noChangeArrowheads="1"/>
          </p:cNvSpPr>
          <p:nvPr/>
        </p:nvSpPr>
        <p:spPr bwMode="auto">
          <a:xfrm>
            <a:off x="3114601" y="2780928"/>
            <a:ext cx="1914627" cy="461665"/>
          </a:xfrm>
          <a:prstGeom prst="rect">
            <a:avLst/>
          </a:prstGeom>
          <a:noFill/>
          <a:ln w="9525">
            <a:noFill/>
            <a:miter lim="800000"/>
            <a:headEnd/>
            <a:tailEnd/>
          </a:ln>
          <a:effectLst/>
        </p:spPr>
        <p:txBody>
          <a:bodyPr wrap="none">
            <a:spAutoFit/>
          </a:bodyPr>
          <a:lstStyle/>
          <a:p>
            <a:r>
              <a:rPr lang="en-GB" altLang="zh-TW" sz="2400" dirty="0">
                <a:solidFill>
                  <a:schemeClr val="tx1"/>
                </a:solidFill>
                <a:ea typeface="新細明體" charset="-120"/>
              </a:rPr>
              <a:t>Design Matrix</a:t>
            </a:r>
            <a:endParaRPr lang="en-US" sz="2400" dirty="0">
              <a:solidFill>
                <a:schemeClr val="tx1"/>
              </a:solidFill>
            </a:endParaRPr>
          </a:p>
        </p:txBody>
      </p:sp>
      <p:sp>
        <p:nvSpPr>
          <p:cNvPr id="21" name="Text Box 18"/>
          <p:cNvSpPr txBox="1">
            <a:spLocks noChangeArrowheads="1"/>
          </p:cNvSpPr>
          <p:nvPr/>
        </p:nvSpPr>
        <p:spPr bwMode="auto">
          <a:xfrm>
            <a:off x="5292080" y="2780928"/>
            <a:ext cx="1605824" cy="461665"/>
          </a:xfrm>
          <a:prstGeom prst="rect">
            <a:avLst/>
          </a:prstGeom>
          <a:noFill/>
          <a:ln w="9525">
            <a:noFill/>
            <a:miter lim="800000"/>
            <a:headEnd/>
            <a:tailEnd/>
          </a:ln>
          <a:effectLst/>
        </p:spPr>
        <p:txBody>
          <a:bodyPr wrap="none">
            <a:spAutoFit/>
          </a:bodyPr>
          <a:lstStyle/>
          <a:p>
            <a:r>
              <a:rPr lang="en-GB" altLang="zh-TW" sz="2400" dirty="0">
                <a:solidFill>
                  <a:schemeClr val="tx1"/>
                </a:solidFill>
                <a:ea typeface="新細明體" charset="-120"/>
              </a:rPr>
              <a:t>Parameters</a:t>
            </a:r>
            <a:endParaRPr lang="en-US" sz="2400" dirty="0">
              <a:solidFill>
                <a:schemeClr val="tx1"/>
              </a:solidFill>
            </a:endParaRPr>
          </a:p>
        </p:txBody>
      </p:sp>
      <p:sp>
        <p:nvSpPr>
          <p:cNvPr id="22" name="Text Box 19"/>
          <p:cNvSpPr txBox="1">
            <a:spLocks noChangeArrowheads="1"/>
          </p:cNvSpPr>
          <p:nvPr/>
        </p:nvSpPr>
        <p:spPr bwMode="auto">
          <a:xfrm>
            <a:off x="6876256" y="2780928"/>
            <a:ext cx="2101153" cy="461665"/>
          </a:xfrm>
          <a:prstGeom prst="rect">
            <a:avLst/>
          </a:prstGeom>
          <a:noFill/>
          <a:ln w="9525">
            <a:noFill/>
            <a:miter lim="800000"/>
            <a:headEnd/>
            <a:tailEnd/>
          </a:ln>
          <a:effectLst/>
        </p:spPr>
        <p:txBody>
          <a:bodyPr wrap="none">
            <a:spAutoFit/>
          </a:bodyPr>
          <a:lstStyle/>
          <a:p>
            <a:r>
              <a:rPr lang="en-GB" altLang="zh-TW" sz="2400" dirty="0">
                <a:solidFill>
                  <a:schemeClr val="tx1"/>
                </a:solidFill>
                <a:ea typeface="新細明體" charset="-120"/>
              </a:rPr>
              <a:t>Residuals/Error</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with the model</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xmlns="" val="3028364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Convolution Model</a:t>
            </a:r>
            <a:endParaRPr lang="en-GB" dirty="0"/>
          </a:p>
        </p:txBody>
      </p:sp>
      <p:sp>
        <p:nvSpPr>
          <p:cNvPr id="4" name="Rectangle 3"/>
          <p:cNvSpPr>
            <a:spLocks noChangeArrowheads="1"/>
          </p:cNvSpPr>
          <p:nvPr/>
        </p:nvSpPr>
        <p:spPr bwMode="auto">
          <a:xfrm>
            <a:off x="177800" y="3418681"/>
            <a:ext cx="8788400" cy="3683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endParaRPr lang="en-GB" b="0"/>
          </a:p>
        </p:txBody>
      </p:sp>
      <p:pic>
        <p:nvPicPr>
          <p:cNvPr id="5" name="Picture 4" descr="eve_fix"/>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125" y="2629694"/>
            <a:ext cx="2274887"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hr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46450" y="2629694"/>
            <a:ext cx="2274887"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eve_fix_conv"/>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57925" y="2629694"/>
            <a:ext cx="2274887"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33"/>
          <p:cNvSpPr txBox="1">
            <a:spLocks noChangeArrowheads="1"/>
          </p:cNvSpPr>
          <p:nvPr/>
        </p:nvSpPr>
        <p:spPr bwMode="auto">
          <a:xfrm>
            <a:off x="2736850" y="3239294"/>
            <a:ext cx="53816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eaLnBrk="0" hangingPunct="0"/>
            <a:r>
              <a:rPr lang="en-US" sz="3600" b="0">
                <a:latin typeface="Times New Roman" pitchFamily="18" charset="0"/>
                <a:sym typeface="Symbol" pitchFamily="18" charset="2"/>
              </a:rPr>
              <a:t></a:t>
            </a:r>
          </a:p>
        </p:txBody>
      </p:sp>
      <p:sp>
        <p:nvSpPr>
          <p:cNvPr id="9" name="Text Box 34"/>
          <p:cNvSpPr txBox="1">
            <a:spLocks noChangeArrowheads="1"/>
          </p:cNvSpPr>
          <p:nvPr/>
        </p:nvSpPr>
        <p:spPr bwMode="auto">
          <a:xfrm>
            <a:off x="5716587" y="3239294"/>
            <a:ext cx="4445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eaLnBrk="0" hangingPunct="0"/>
            <a:r>
              <a:rPr lang="en-GB" sz="3600" b="0">
                <a:latin typeface="Times New Roman" pitchFamily="18" charset="0"/>
              </a:rPr>
              <a:t>=</a:t>
            </a:r>
            <a:endParaRPr lang="en-US" sz="3600" b="0">
              <a:latin typeface="Times New Roman" pitchFamily="18" charset="0"/>
            </a:endParaRPr>
          </a:p>
        </p:txBody>
      </p:sp>
      <p:sp>
        <p:nvSpPr>
          <p:cNvPr id="10" name="Text Box 36"/>
          <p:cNvSpPr txBox="1">
            <a:spLocks noChangeArrowheads="1"/>
          </p:cNvSpPr>
          <p:nvPr/>
        </p:nvSpPr>
        <p:spPr bwMode="auto">
          <a:xfrm>
            <a:off x="920750" y="2383631"/>
            <a:ext cx="11080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GB" b="0"/>
              <a:t>Impulses</a:t>
            </a:r>
          </a:p>
        </p:txBody>
      </p:sp>
      <p:sp>
        <p:nvSpPr>
          <p:cNvPr id="11" name="Text Box 37"/>
          <p:cNvSpPr txBox="1">
            <a:spLocks noChangeArrowheads="1"/>
          </p:cNvSpPr>
          <p:nvPr/>
        </p:nvSpPr>
        <p:spPr bwMode="auto">
          <a:xfrm>
            <a:off x="4148137" y="2358231"/>
            <a:ext cx="6588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GB" b="0"/>
              <a:t>HRF</a:t>
            </a:r>
          </a:p>
        </p:txBody>
      </p:sp>
      <p:sp>
        <p:nvSpPr>
          <p:cNvPr id="12" name="Text Box 39"/>
          <p:cNvSpPr txBox="1">
            <a:spLocks noChangeArrowheads="1"/>
          </p:cNvSpPr>
          <p:nvPr/>
        </p:nvSpPr>
        <p:spPr bwMode="auto">
          <a:xfrm>
            <a:off x="6700837" y="2307431"/>
            <a:ext cx="18383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GB" b="0"/>
              <a:t>Expected BOLD</a:t>
            </a:r>
          </a:p>
        </p:txBody>
      </p:sp>
    </p:spTree>
    <p:extLst>
      <p:ext uri="{BB962C8B-B14F-4D97-AF65-F5344CB8AC3E}">
        <p14:creationId xmlns:p14="http://schemas.microsoft.com/office/powerpoint/2010/main" xmlns="" val="2460191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889375" y="3465513"/>
            <a:ext cx="185737" cy="369888"/>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GB" b="0"/>
          </a:p>
        </p:txBody>
      </p:sp>
      <p:sp>
        <p:nvSpPr>
          <p:cNvPr id="5" name="Rectangle 4"/>
          <p:cNvSpPr>
            <a:spLocks noChangeArrowheads="1"/>
          </p:cNvSpPr>
          <p:nvPr/>
        </p:nvSpPr>
        <p:spPr bwMode="auto">
          <a:xfrm>
            <a:off x="311150" y="1055688"/>
            <a:ext cx="3346450" cy="1254125"/>
          </a:xfrm>
          <a:prstGeom prst="rect">
            <a:avLst/>
          </a:prstGeom>
          <a:solidFill>
            <a:srgbClr val="B2B2B2"/>
          </a:solidFill>
          <a:ln w="19050">
            <a:solidFill>
              <a:schemeClr val="tx1"/>
            </a:solidFill>
            <a:miter lim="800000"/>
            <a:headEnd/>
            <a:tailEnd/>
          </a:ln>
        </p:spPr>
        <p:txBody>
          <a:bodyPr anchor="ct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eaLnBrk="0" hangingPunct="0"/>
            <a:r>
              <a:rPr lang="de-DE" sz="2000" b="0"/>
              <a:t>Convolve stimulus function with a canonical hemodynamic response function (HRF):</a:t>
            </a:r>
            <a:endParaRPr lang="en-GB" sz="2000" b="0"/>
          </a:p>
        </p:txBody>
      </p:sp>
      <p:pic>
        <p:nvPicPr>
          <p:cNvPr id="6" name="Picture 5" descr="x1improved_img"/>
          <p:cNvPicPr>
            <a:picLocks noChangeAspect="1" noChangeArrowheads="1"/>
          </p:cNvPicPr>
          <p:nvPr/>
        </p:nvPicPr>
        <p:blipFill>
          <a:blip r:embed="rId3" cstate="print">
            <a:extLst>
              <a:ext uri="{28A0092B-C50C-407E-A947-70E740481C1C}">
                <a14:useLocalDpi xmlns:a14="http://schemas.microsoft.com/office/drawing/2010/main" xmlns="" val="0"/>
              </a:ext>
            </a:extLst>
          </a:blip>
          <a:srcRect l="15256" t="6679" r="14993" b="11111"/>
          <a:stretch>
            <a:fillRect/>
          </a:stretch>
        </p:blipFill>
        <p:spPr bwMode="auto">
          <a:xfrm>
            <a:off x="2368550" y="2628901"/>
            <a:ext cx="390525" cy="2873375"/>
          </a:xfrm>
          <a:prstGeom prst="rect">
            <a:avLst/>
          </a:prstGeom>
          <a:noFill/>
          <a:ln w="38100">
            <a:solidFill>
              <a:srgbClr val="00FF00"/>
            </a:solidFill>
            <a:miter lim="800000"/>
            <a:headEnd/>
            <a:tailEnd/>
          </a:ln>
          <a:extLst>
            <a:ext uri="{909E8E84-426E-40DD-AFC4-6F175D3DCCD1}">
              <a14:hiddenFill xmlns:a14="http://schemas.microsoft.com/office/drawing/2010/main" xmlns="">
                <a:solidFill>
                  <a:srgbClr val="FFFFFF"/>
                </a:solidFill>
              </a14:hiddenFill>
            </a:ext>
          </a:extLst>
        </p:spPr>
      </p:pic>
      <p:pic>
        <p:nvPicPr>
          <p:cNvPr id="7" name="Picture 6" descr="x1_img"/>
          <p:cNvPicPr>
            <a:picLocks noChangeAspect="1" noChangeArrowheads="1"/>
          </p:cNvPicPr>
          <p:nvPr/>
        </p:nvPicPr>
        <p:blipFill>
          <a:blip r:embed="rId4" cstate="print">
            <a:extLst>
              <a:ext uri="{28A0092B-C50C-407E-A947-70E740481C1C}">
                <a14:useLocalDpi xmlns:a14="http://schemas.microsoft.com/office/drawing/2010/main" xmlns="" val="0"/>
              </a:ext>
            </a:extLst>
          </a:blip>
          <a:srcRect l="20830" t="7640" r="21660" b="11111"/>
          <a:stretch>
            <a:fillRect/>
          </a:stretch>
        </p:blipFill>
        <p:spPr bwMode="auto">
          <a:xfrm>
            <a:off x="949325" y="2628901"/>
            <a:ext cx="390525" cy="2873375"/>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8" name="Line 16"/>
          <p:cNvSpPr>
            <a:spLocks noChangeShapeType="1"/>
          </p:cNvSpPr>
          <p:nvPr/>
        </p:nvSpPr>
        <p:spPr bwMode="auto">
          <a:xfrm>
            <a:off x="1395412" y="4111626"/>
            <a:ext cx="887413"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GB"/>
          </a:p>
        </p:txBody>
      </p:sp>
      <p:pic>
        <p:nvPicPr>
          <p:cNvPr id="9" name="Picture 8" descr="newestimates"/>
          <p:cNvPicPr>
            <a:picLocks noChangeAspect="1" noChangeArrowheads="1"/>
          </p:cNvPicPr>
          <p:nvPr/>
        </p:nvPicPr>
        <p:blipFill>
          <a:blip r:embed="rId5" cstate="print">
            <a:extLst>
              <a:ext uri="{28A0092B-C50C-407E-A947-70E740481C1C}">
                <a14:useLocalDpi xmlns:a14="http://schemas.microsoft.com/office/drawing/2010/main" xmlns="" val="0"/>
              </a:ext>
            </a:extLst>
          </a:blip>
          <a:srcRect l="3609" t="4814" r="9438" b="1852"/>
          <a:stretch>
            <a:fillRect/>
          </a:stretch>
        </p:blipFill>
        <p:spPr bwMode="auto">
          <a:xfrm>
            <a:off x="4006850" y="1433513"/>
            <a:ext cx="4826000" cy="436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18"/>
          <p:cNvSpPr txBox="1">
            <a:spLocks noChangeArrowheads="1"/>
          </p:cNvSpPr>
          <p:nvPr/>
        </p:nvSpPr>
        <p:spPr bwMode="auto">
          <a:xfrm>
            <a:off x="1347787" y="3578226"/>
            <a:ext cx="10461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eaLnBrk="0" hangingPunct="0">
              <a:spcBef>
                <a:spcPct val="50000"/>
              </a:spcBef>
            </a:pPr>
            <a:r>
              <a:rPr lang="en-GB" sz="2000" b="0">
                <a:latin typeface="Arial Unicode MS" pitchFamily="34" charset="-128"/>
                <a:sym typeface="Symbol" pitchFamily="18" charset="2"/>
              </a:rPr>
              <a:t> </a:t>
            </a:r>
            <a:r>
              <a:rPr lang="en-GB" sz="2000" b="0">
                <a:latin typeface="Arial Unicode MS" pitchFamily="34" charset="-128"/>
              </a:rPr>
              <a:t>HRF</a:t>
            </a:r>
            <a:endParaRPr lang="en-US" sz="2000" b="0">
              <a:latin typeface="Arial Unicode MS" pitchFamily="34" charset="-128"/>
            </a:endParaRPr>
          </a:p>
        </p:txBody>
      </p:sp>
      <p:sp>
        <p:nvSpPr>
          <p:cNvPr id="11" name="Text Box 8"/>
          <p:cNvSpPr txBox="1">
            <a:spLocks noChangeArrowheads="1"/>
          </p:cNvSpPr>
          <p:nvPr/>
        </p:nvSpPr>
        <p:spPr bwMode="auto">
          <a:xfrm>
            <a:off x="7273925" y="1660526"/>
            <a:ext cx="1439862"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spcBef>
                <a:spcPct val="50000"/>
              </a:spcBef>
            </a:pPr>
            <a:r>
              <a:rPr lang="en-GB" b="0">
                <a:solidFill>
                  <a:srgbClr val="FF0000"/>
                </a:solidFill>
              </a:rPr>
              <a:t>Original</a:t>
            </a:r>
            <a:br>
              <a:rPr lang="en-GB" b="0">
                <a:solidFill>
                  <a:srgbClr val="FF0000"/>
                </a:solidFill>
              </a:rPr>
            </a:br>
            <a:r>
              <a:rPr lang="en-GB" b="0">
                <a:solidFill>
                  <a:srgbClr val="00FF00"/>
                </a:solidFill>
              </a:rPr>
              <a:t>Convolved</a:t>
            </a:r>
            <a:br>
              <a:rPr lang="en-GB" b="0">
                <a:solidFill>
                  <a:srgbClr val="00FF00"/>
                </a:solidFill>
              </a:rPr>
            </a:br>
            <a:r>
              <a:rPr lang="en-GB" b="0">
                <a:solidFill>
                  <a:srgbClr val="0000FF"/>
                </a:solidFill>
              </a:rPr>
              <a:t>HRF</a:t>
            </a:r>
            <a:endParaRPr lang="en-US" b="0">
              <a:solidFill>
                <a:srgbClr val="0000FF"/>
              </a:solidFill>
            </a:endParaRPr>
          </a:p>
        </p:txBody>
      </p:sp>
    </p:spTree>
    <p:extLst>
      <p:ext uri="{BB962C8B-B14F-4D97-AF65-F5344CB8AC3E}">
        <p14:creationId xmlns:p14="http://schemas.microsoft.com/office/powerpoint/2010/main" xmlns="" val="2395861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Physiological Problems</a:t>
            </a:r>
            <a:endParaRPr lang="en-GB" dirty="0"/>
          </a:p>
        </p:txBody>
      </p:sp>
      <p:pic>
        <p:nvPicPr>
          <p:cNvPr id="5122" name="Picture 2" descr="http://www.deviantart.com/download/175358514/Animation__Head_Movement_by_Kai_tun.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808" y="1628800"/>
            <a:ext cx="3514725" cy="42005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2305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thumb/b/b2/Pulse_evaluation.JPG/800px-Pulse_evaluat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548680"/>
            <a:ext cx="7620000"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6248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9/9c/Diaphragmatic_breathing.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692696"/>
            <a:ext cx="7029781" cy="51125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0704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Noise</a:t>
            </a:r>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r>
              <a:rPr lang="en-GB" dirty="0" smtClean="0"/>
              <a:t>Low-frequency noise </a:t>
            </a:r>
            <a:endParaRPr lang="en-GB" dirty="0"/>
          </a:p>
        </p:txBody>
      </p:sp>
      <p:sp>
        <p:nvSpPr>
          <p:cNvPr id="4" name="Title 1"/>
          <p:cNvSpPr txBox="1">
            <a:spLocks/>
          </p:cNvSpPr>
          <p:nvPr/>
        </p:nvSpPr>
        <p:spPr>
          <a:xfrm>
            <a:off x="627668" y="40770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Solution: High pass filtering</a:t>
            </a:r>
            <a:endParaRPr lang="en-GB" dirty="0"/>
          </a:p>
        </p:txBody>
      </p:sp>
    </p:spTree>
    <p:extLst>
      <p:ext uri="{BB962C8B-B14F-4D97-AF65-F5344CB8AC3E}">
        <p14:creationId xmlns:p14="http://schemas.microsoft.com/office/powerpoint/2010/main" xmlns="" val="37351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mn-lt"/>
              </a:rPr>
              <a:t>General Linear Model</a:t>
            </a:r>
            <a:endParaRPr lang="zh-TW" altLang="en-US" dirty="0">
              <a:latin typeface="+mn-lt"/>
            </a:endParaRPr>
          </a:p>
        </p:txBody>
      </p:sp>
      <p:sp>
        <p:nvSpPr>
          <p:cNvPr id="5" name="Text Box 4"/>
          <p:cNvSpPr txBox="1">
            <a:spLocks noChangeArrowheads="1"/>
          </p:cNvSpPr>
          <p:nvPr/>
        </p:nvSpPr>
        <p:spPr bwMode="auto">
          <a:xfrm>
            <a:off x="1279556" y="1773759"/>
            <a:ext cx="481222" cy="2534026"/>
          </a:xfrm>
          <a:prstGeom prst="rect">
            <a:avLst/>
          </a:prstGeom>
          <a:noFill/>
          <a:ln w="9525">
            <a:noFill/>
            <a:miter lim="800000"/>
            <a:headEnd/>
            <a:tailEnd/>
          </a:ln>
          <a:effectLst/>
        </p:spPr>
        <p:txBody>
          <a:bodyPr wrap="none">
            <a:spAutoFit/>
          </a:bodyPr>
          <a:lstStyle/>
          <a:p>
            <a:r>
              <a:rPr lang="en-GB" altLang="zh-TW" sz="2800" dirty="0">
                <a:solidFill>
                  <a:schemeClr val="tx1"/>
                </a:solidFill>
                <a:ea typeface="新細明體" charset="-120"/>
              </a:rPr>
              <a:t>Y</a:t>
            </a:r>
            <a:r>
              <a:rPr lang="en-GB" altLang="zh-TW" sz="2800" baseline="-25000" dirty="0">
                <a:solidFill>
                  <a:schemeClr val="tx1"/>
                </a:solidFill>
                <a:ea typeface="新細明體" charset="-120"/>
              </a:rPr>
              <a:t>1</a:t>
            </a:r>
          </a:p>
          <a:p>
            <a:r>
              <a:rPr lang="en-GB" altLang="zh-TW" sz="2800" dirty="0" smtClean="0">
                <a:solidFill>
                  <a:schemeClr val="tx1"/>
                </a:solidFill>
                <a:ea typeface="新細明體" charset="-120"/>
              </a:rPr>
              <a:t>Y</a:t>
            </a:r>
            <a:r>
              <a:rPr lang="en-GB" altLang="zh-TW" sz="2800" baseline="-25000" dirty="0" smtClean="0">
                <a:ea typeface="新細明體" charset="-120"/>
              </a:rPr>
              <a:t>2</a:t>
            </a:r>
          </a:p>
          <a:p>
            <a:r>
              <a:rPr lang="en-GB" altLang="zh-TW" sz="2800" b="1" baseline="-25000" dirty="0" smtClean="0">
                <a:solidFill>
                  <a:schemeClr val="tx1"/>
                </a:solidFill>
                <a:ea typeface="新細明體" charset="-120"/>
              </a:rPr>
              <a:t>.</a:t>
            </a:r>
          </a:p>
          <a:p>
            <a:r>
              <a:rPr lang="en-GB" altLang="zh-TW" sz="2800" b="1" baseline="-25000" dirty="0" smtClean="0">
                <a:ea typeface="新細明體" charset="-120"/>
              </a:rPr>
              <a:t>.</a:t>
            </a:r>
          </a:p>
          <a:p>
            <a:r>
              <a:rPr lang="en-GB" altLang="zh-TW" sz="2800" b="1" baseline="-25000" dirty="0" smtClean="0">
                <a:solidFill>
                  <a:schemeClr val="tx1"/>
                </a:solidFill>
                <a:ea typeface="新細明體" charset="-120"/>
              </a:rPr>
              <a:t>.</a:t>
            </a:r>
          </a:p>
          <a:p>
            <a:endParaRPr lang="en-GB" altLang="zh-TW" sz="2800" baseline="-25000" dirty="0">
              <a:solidFill>
                <a:schemeClr val="tx1"/>
              </a:solidFill>
              <a:ea typeface="新細明體" charset="-120"/>
            </a:endParaRPr>
          </a:p>
          <a:p>
            <a:r>
              <a:rPr lang="en-GB" altLang="zh-TW" sz="2800" dirty="0" smtClean="0">
                <a:solidFill>
                  <a:schemeClr val="tx1"/>
                </a:solidFill>
                <a:ea typeface="新細明體" charset="-120"/>
              </a:rPr>
              <a:t>Y</a:t>
            </a:r>
            <a:r>
              <a:rPr lang="en-GB" altLang="zh-TW" sz="2800" baseline="-25000" dirty="0" smtClean="0">
                <a:ea typeface="新細明體" charset="-120"/>
              </a:rPr>
              <a:t>J</a:t>
            </a:r>
            <a:endParaRPr lang="en-US" sz="2800" dirty="0">
              <a:solidFill>
                <a:schemeClr val="tx1"/>
              </a:solidFill>
            </a:endParaRPr>
          </a:p>
        </p:txBody>
      </p:sp>
      <p:sp>
        <p:nvSpPr>
          <p:cNvPr id="6" name="Text Box 5"/>
          <p:cNvSpPr txBox="1">
            <a:spLocks noChangeArrowheads="1"/>
          </p:cNvSpPr>
          <p:nvPr/>
        </p:nvSpPr>
        <p:spPr bwMode="auto">
          <a:xfrm>
            <a:off x="2154442" y="2833983"/>
            <a:ext cx="364202" cy="523220"/>
          </a:xfrm>
          <a:prstGeom prst="rect">
            <a:avLst/>
          </a:prstGeom>
          <a:noFill/>
          <a:ln w="9525">
            <a:noFill/>
            <a:miter lim="800000"/>
            <a:headEnd/>
            <a:tailEnd/>
          </a:ln>
          <a:effectLst/>
        </p:spPr>
        <p:txBody>
          <a:bodyPr wrap="none">
            <a:spAutoFit/>
          </a:bodyPr>
          <a:lstStyle/>
          <a:p>
            <a:r>
              <a:rPr lang="en-GB" altLang="zh-TW" sz="2800" dirty="0">
                <a:solidFill>
                  <a:schemeClr val="tx1"/>
                </a:solidFill>
                <a:ea typeface="新細明體" charset="-120"/>
              </a:rPr>
              <a:t>=</a:t>
            </a:r>
            <a:endParaRPr lang="en-US" sz="2800" dirty="0">
              <a:solidFill>
                <a:schemeClr val="tx1"/>
              </a:solidFill>
            </a:endParaRPr>
          </a:p>
        </p:txBody>
      </p:sp>
      <p:sp>
        <p:nvSpPr>
          <p:cNvPr id="7" name="Text Box 6"/>
          <p:cNvSpPr txBox="1">
            <a:spLocks noChangeArrowheads="1"/>
          </p:cNvSpPr>
          <p:nvPr/>
        </p:nvSpPr>
        <p:spPr bwMode="auto">
          <a:xfrm>
            <a:off x="3117220" y="1773759"/>
            <a:ext cx="2238113" cy="2534027"/>
          </a:xfrm>
          <a:prstGeom prst="rect">
            <a:avLst/>
          </a:prstGeom>
          <a:noFill/>
          <a:ln w="9525">
            <a:noFill/>
            <a:miter lim="800000"/>
            <a:headEnd/>
            <a:tailEnd/>
          </a:ln>
          <a:effectLst/>
        </p:spPr>
        <p:txBody>
          <a:bodyPr wrap="none">
            <a:spAutoFit/>
          </a:bodyPr>
          <a:lstStyle/>
          <a:p>
            <a:r>
              <a:rPr lang="en-GB" altLang="zh-TW" sz="2800" dirty="0">
                <a:solidFill>
                  <a:schemeClr val="tx1"/>
                </a:solidFill>
                <a:ea typeface="新細明體" charset="-120"/>
              </a:rPr>
              <a:t>X</a:t>
            </a:r>
            <a:r>
              <a:rPr lang="en-GB" altLang="zh-TW" sz="2800" baseline="-25000" dirty="0">
                <a:solidFill>
                  <a:schemeClr val="tx1"/>
                </a:solidFill>
                <a:ea typeface="新細明體" charset="-120"/>
              </a:rPr>
              <a:t>11</a:t>
            </a:r>
            <a:r>
              <a:rPr lang="en-GB" altLang="zh-TW" sz="2800" dirty="0">
                <a:solidFill>
                  <a:schemeClr val="tx1"/>
                </a:solidFill>
                <a:ea typeface="新細明體" charset="-120"/>
              </a:rPr>
              <a:t> … X</a:t>
            </a:r>
            <a:r>
              <a:rPr lang="en-GB" altLang="zh-TW" sz="2800" baseline="-25000" dirty="0">
                <a:solidFill>
                  <a:schemeClr val="tx1"/>
                </a:solidFill>
                <a:ea typeface="新細明體" charset="-120"/>
              </a:rPr>
              <a:t>1</a:t>
            </a:r>
            <a:r>
              <a:rPr lang="en-GB" altLang="zh-TW" sz="2800" i="1" baseline="-25000" dirty="0">
                <a:solidFill>
                  <a:schemeClr val="tx1"/>
                </a:solidFill>
                <a:ea typeface="新細明體" charset="-120"/>
              </a:rPr>
              <a:t>l</a:t>
            </a:r>
            <a:r>
              <a:rPr lang="en-GB" altLang="zh-TW" sz="2800" dirty="0">
                <a:solidFill>
                  <a:schemeClr val="tx1"/>
                </a:solidFill>
                <a:ea typeface="新細明體" charset="-120"/>
              </a:rPr>
              <a:t> … X</a:t>
            </a:r>
            <a:r>
              <a:rPr lang="en-GB" altLang="zh-TW" sz="2800" baseline="-25000" dirty="0">
                <a:solidFill>
                  <a:schemeClr val="tx1"/>
                </a:solidFill>
                <a:ea typeface="新細明體" charset="-120"/>
              </a:rPr>
              <a:t>1L</a:t>
            </a:r>
            <a:endParaRPr lang="en-GB" altLang="zh-TW" sz="2800" dirty="0">
              <a:solidFill>
                <a:schemeClr val="tx1"/>
              </a:solidFill>
              <a:ea typeface="新細明體" charset="-120"/>
            </a:endParaRPr>
          </a:p>
          <a:p>
            <a:r>
              <a:rPr lang="en-GB" altLang="zh-TW" sz="2800" dirty="0" smtClean="0">
                <a:solidFill>
                  <a:schemeClr val="tx1"/>
                </a:solidFill>
                <a:ea typeface="新細明體" charset="-120"/>
              </a:rPr>
              <a:t>X</a:t>
            </a:r>
            <a:r>
              <a:rPr lang="en-GB" altLang="zh-TW" sz="2800" i="1" baseline="-25000" dirty="0" smtClean="0">
                <a:ea typeface="新細明體" charset="-120"/>
              </a:rPr>
              <a:t>2</a:t>
            </a:r>
            <a:r>
              <a:rPr lang="en-GB" altLang="zh-TW" sz="2800" baseline="-25000" dirty="0" smtClean="0">
                <a:solidFill>
                  <a:schemeClr val="tx1"/>
                </a:solidFill>
                <a:ea typeface="新細明體" charset="-120"/>
              </a:rPr>
              <a:t>1</a:t>
            </a:r>
            <a:r>
              <a:rPr lang="en-GB" altLang="zh-TW" sz="2800" dirty="0" smtClean="0">
                <a:solidFill>
                  <a:schemeClr val="tx1"/>
                </a:solidFill>
                <a:ea typeface="新細明體" charset="-120"/>
              </a:rPr>
              <a:t> </a:t>
            </a:r>
            <a:r>
              <a:rPr lang="en-GB" altLang="zh-TW" sz="2800" dirty="0">
                <a:solidFill>
                  <a:schemeClr val="tx1"/>
                </a:solidFill>
                <a:ea typeface="新細明體" charset="-120"/>
              </a:rPr>
              <a:t>… </a:t>
            </a:r>
            <a:r>
              <a:rPr lang="en-GB" altLang="zh-TW" sz="2800" dirty="0" smtClean="0">
                <a:solidFill>
                  <a:schemeClr val="tx1"/>
                </a:solidFill>
                <a:ea typeface="新細明體" charset="-120"/>
              </a:rPr>
              <a:t>X</a:t>
            </a:r>
            <a:r>
              <a:rPr lang="en-GB" altLang="zh-TW" sz="2800" baseline="-25000" dirty="0" smtClean="0">
                <a:ea typeface="新細明體" charset="-120"/>
              </a:rPr>
              <a:t>2</a:t>
            </a:r>
            <a:r>
              <a:rPr lang="en-GB" altLang="zh-TW" sz="2800" i="1" baseline="-25000" dirty="0" smtClean="0">
                <a:solidFill>
                  <a:schemeClr val="tx1"/>
                </a:solidFill>
                <a:ea typeface="新細明體" charset="-120"/>
              </a:rPr>
              <a:t>l</a:t>
            </a:r>
            <a:r>
              <a:rPr lang="en-GB" altLang="zh-TW" sz="2800" baseline="-25000" dirty="0" smtClean="0">
                <a:solidFill>
                  <a:schemeClr val="tx1"/>
                </a:solidFill>
                <a:ea typeface="新細明體" charset="-120"/>
              </a:rPr>
              <a:t> </a:t>
            </a:r>
            <a:r>
              <a:rPr lang="en-GB" altLang="zh-TW" sz="2800" dirty="0">
                <a:solidFill>
                  <a:schemeClr val="tx1"/>
                </a:solidFill>
                <a:ea typeface="新細明體" charset="-120"/>
              </a:rPr>
              <a:t>… </a:t>
            </a:r>
            <a:r>
              <a:rPr lang="en-GB" altLang="zh-TW" sz="2800" dirty="0" smtClean="0">
                <a:solidFill>
                  <a:schemeClr val="tx1"/>
                </a:solidFill>
                <a:ea typeface="新細明體" charset="-120"/>
              </a:rPr>
              <a:t>X</a:t>
            </a:r>
            <a:r>
              <a:rPr lang="en-GB" altLang="zh-TW" sz="2800" baseline="-25000" dirty="0" smtClean="0">
                <a:ea typeface="新細明體" charset="-120"/>
              </a:rPr>
              <a:t>2</a:t>
            </a:r>
            <a:r>
              <a:rPr lang="en-GB" altLang="zh-TW" sz="2800" baseline="-25000" dirty="0" smtClean="0">
                <a:solidFill>
                  <a:schemeClr val="tx1"/>
                </a:solidFill>
                <a:ea typeface="新細明體" charset="-120"/>
              </a:rPr>
              <a:t>L</a:t>
            </a:r>
          </a:p>
          <a:p>
            <a:r>
              <a:rPr lang="en-GB" altLang="zh-TW" sz="2800" b="1" baseline="-25000" dirty="0" smtClean="0">
                <a:ea typeface="新細明體" charset="-120"/>
              </a:rPr>
              <a:t>.</a:t>
            </a:r>
          </a:p>
          <a:p>
            <a:r>
              <a:rPr lang="en-GB" altLang="zh-TW" sz="2800" b="1" baseline="-25000" dirty="0" smtClean="0">
                <a:solidFill>
                  <a:schemeClr val="tx1"/>
                </a:solidFill>
                <a:ea typeface="新細明體" charset="-120"/>
              </a:rPr>
              <a:t>.</a:t>
            </a:r>
          </a:p>
          <a:p>
            <a:r>
              <a:rPr lang="en-GB" altLang="zh-TW" sz="2800" b="1" baseline="-25000" dirty="0" smtClean="0">
                <a:ea typeface="新細明體" charset="-120"/>
              </a:rPr>
              <a:t>.</a:t>
            </a:r>
          </a:p>
          <a:p>
            <a:endParaRPr lang="en-GB" altLang="zh-TW" sz="2800" baseline="-25000" dirty="0">
              <a:solidFill>
                <a:schemeClr val="tx1"/>
              </a:solidFill>
              <a:ea typeface="新細明體" charset="-120"/>
            </a:endParaRPr>
          </a:p>
          <a:p>
            <a:r>
              <a:rPr lang="en-GB" altLang="zh-TW" sz="2800" dirty="0" smtClean="0">
                <a:solidFill>
                  <a:schemeClr val="tx1"/>
                </a:solidFill>
                <a:ea typeface="新細明體" charset="-120"/>
              </a:rPr>
              <a:t>X</a:t>
            </a:r>
            <a:r>
              <a:rPr lang="en-GB" altLang="zh-TW" sz="2800" baseline="-25000" dirty="0" smtClean="0">
                <a:solidFill>
                  <a:schemeClr val="tx1"/>
                </a:solidFill>
                <a:ea typeface="新細明體" charset="-120"/>
              </a:rPr>
              <a:t>J1 </a:t>
            </a:r>
            <a:r>
              <a:rPr lang="en-GB" altLang="zh-TW" sz="2800" dirty="0" smtClean="0">
                <a:solidFill>
                  <a:schemeClr val="tx1"/>
                </a:solidFill>
                <a:ea typeface="新細明體" charset="-120"/>
              </a:rPr>
              <a:t>…  </a:t>
            </a:r>
            <a:r>
              <a:rPr lang="en-GB" altLang="zh-TW" sz="2800" dirty="0" err="1" smtClean="0">
                <a:solidFill>
                  <a:schemeClr val="tx1"/>
                </a:solidFill>
                <a:ea typeface="新細明體" charset="-120"/>
              </a:rPr>
              <a:t>X</a:t>
            </a:r>
            <a:r>
              <a:rPr lang="en-GB" altLang="zh-TW" sz="2800" baseline="-25000" dirty="0" err="1" smtClean="0">
                <a:solidFill>
                  <a:schemeClr val="tx1"/>
                </a:solidFill>
                <a:ea typeface="新細明體" charset="-120"/>
              </a:rPr>
              <a:t>J</a:t>
            </a:r>
            <a:r>
              <a:rPr lang="en-GB" altLang="zh-TW" sz="2800" i="1" baseline="-25000" dirty="0" err="1" smtClean="0">
                <a:solidFill>
                  <a:schemeClr val="tx1"/>
                </a:solidFill>
                <a:ea typeface="新細明體" charset="-120"/>
              </a:rPr>
              <a:t>l</a:t>
            </a:r>
            <a:r>
              <a:rPr lang="en-GB" altLang="zh-TW" sz="2800" baseline="-25000" dirty="0" smtClean="0">
                <a:solidFill>
                  <a:schemeClr val="tx1"/>
                </a:solidFill>
                <a:ea typeface="新細明體" charset="-120"/>
              </a:rPr>
              <a:t>  </a:t>
            </a:r>
            <a:r>
              <a:rPr lang="en-GB" altLang="zh-TW" sz="2800" dirty="0" smtClean="0">
                <a:solidFill>
                  <a:schemeClr val="tx1"/>
                </a:solidFill>
                <a:ea typeface="新細明體" charset="-120"/>
              </a:rPr>
              <a:t>…  X</a:t>
            </a:r>
            <a:r>
              <a:rPr lang="en-GB" altLang="zh-TW" sz="2800" baseline="-25000" dirty="0" smtClean="0">
                <a:solidFill>
                  <a:schemeClr val="tx1"/>
                </a:solidFill>
                <a:ea typeface="新細明體" charset="-120"/>
              </a:rPr>
              <a:t>JL</a:t>
            </a:r>
            <a:endParaRPr lang="en-US" sz="2800" baseline="-25000" dirty="0">
              <a:solidFill>
                <a:schemeClr val="tx1"/>
              </a:solidFill>
            </a:endParaRPr>
          </a:p>
        </p:txBody>
      </p:sp>
      <p:sp>
        <p:nvSpPr>
          <p:cNvPr id="8" name="Text Box 8"/>
          <p:cNvSpPr txBox="1">
            <a:spLocks noChangeArrowheads="1"/>
          </p:cNvSpPr>
          <p:nvPr/>
        </p:nvSpPr>
        <p:spPr bwMode="auto">
          <a:xfrm>
            <a:off x="6219232" y="1768362"/>
            <a:ext cx="497252" cy="2534027"/>
          </a:xfrm>
          <a:prstGeom prst="rect">
            <a:avLst/>
          </a:prstGeom>
          <a:noFill/>
          <a:ln w="9525">
            <a:noFill/>
            <a:miter lim="800000"/>
            <a:headEnd/>
            <a:tailEnd/>
          </a:ln>
          <a:effectLst/>
        </p:spPr>
        <p:txBody>
          <a:bodyPr wrap="none">
            <a:spAutoFit/>
          </a:bodyPr>
          <a:lstStyle/>
          <a:p>
            <a:r>
              <a:rPr lang="el-GR" sz="2800" dirty="0">
                <a:solidFill>
                  <a:schemeClr val="tx1"/>
                </a:solidFill>
              </a:rPr>
              <a:t>β</a:t>
            </a:r>
            <a:r>
              <a:rPr lang="en-GB" altLang="zh-TW" sz="2800" baseline="-25000" dirty="0">
                <a:solidFill>
                  <a:schemeClr val="tx1"/>
                </a:solidFill>
                <a:ea typeface="新細明體" charset="-120"/>
              </a:rPr>
              <a:t>1</a:t>
            </a:r>
            <a:endParaRPr lang="en-GB" altLang="zh-TW" sz="2800" dirty="0">
              <a:solidFill>
                <a:schemeClr val="tx1"/>
              </a:solidFill>
              <a:ea typeface="新細明體" charset="-120"/>
              <a:cs typeface="Arial" charset="0"/>
            </a:endParaRPr>
          </a:p>
          <a:p>
            <a:r>
              <a:rPr lang="el-GR" altLang="zh-TW" sz="2800" dirty="0" smtClean="0"/>
              <a:t>β</a:t>
            </a:r>
            <a:r>
              <a:rPr lang="en-US" sz="2800" baseline="-25000" dirty="0" smtClean="0"/>
              <a:t>2</a:t>
            </a:r>
          </a:p>
          <a:p>
            <a:r>
              <a:rPr lang="en-US" altLang="zh-TW" sz="2800" b="1" baseline="-25000" dirty="0" smtClean="0">
                <a:solidFill>
                  <a:schemeClr val="tx1"/>
                </a:solidFill>
                <a:ea typeface="新細明體" charset="-120"/>
                <a:cs typeface="Arial" charset="0"/>
              </a:rPr>
              <a:t>.</a:t>
            </a:r>
          </a:p>
          <a:p>
            <a:r>
              <a:rPr lang="en-US" altLang="zh-TW" sz="2800" b="1" baseline="-25000" dirty="0" smtClean="0">
                <a:ea typeface="新細明體" charset="-120"/>
                <a:cs typeface="Arial" charset="0"/>
              </a:rPr>
              <a:t>.</a:t>
            </a:r>
          </a:p>
          <a:p>
            <a:r>
              <a:rPr lang="en-US" altLang="zh-TW" sz="2800" b="1" baseline="-25000" dirty="0" smtClean="0">
                <a:solidFill>
                  <a:schemeClr val="tx1"/>
                </a:solidFill>
                <a:ea typeface="新細明體" charset="-120"/>
                <a:cs typeface="Arial" charset="0"/>
              </a:rPr>
              <a:t>.</a:t>
            </a:r>
          </a:p>
          <a:p>
            <a:endParaRPr lang="en-GB" altLang="zh-TW" sz="2800" baseline="-25000" dirty="0">
              <a:solidFill>
                <a:schemeClr val="tx1"/>
              </a:solidFill>
              <a:ea typeface="新細明體" charset="-120"/>
              <a:cs typeface="Arial" charset="0"/>
            </a:endParaRPr>
          </a:p>
          <a:p>
            <a:r>
              <a:rPr lang="el-GR" sz="2800" dirty="0" smtClean="0">
                <a:solidFill>
                  <a:schemeClr val="tx1"/>
                </a:solidFill>
                <a:cs typeface="Arial" charset="0"/>
              </a:rPr>
              <a:t>β</a:t>
            </a:r>
            <a:r>
              <a:rPr lang="en-GB" sz="2800" baseline="-25000" dirty="0" smtClean="0">
                <a:ea typeface="新細明體" charset="-120"/>
                <a:cs typeface="Arial" charset="0"/>
              </a:rPr>
              <a:t>L</a:t>
            </a:r>
            <a:endParaRPr lang="el-GR" sz="2800" dirty="0">
              <a:solidFill>
                <a:schemeClr val="tx1"/>
              </a:solidFill>
              <a:cs typeface="Arial" charset="0"/>
            </a:endParaRPr>
          </a:p>
        </p:txBody>
      </p:sp>
      <p:sp>
        <p:nvSpPr>
          <p:cNvPr id="9" name="Text Box 9"/>
          <p:cNvSpPr txBox="1">
            <a:spLocks noChangeArrowheads="1"/>
          </p:cNvSpPr>
          <p:nvPr/>
        </p:nvSpPr>
        <p:spPr bwMode="auto">
          <a:xfrm>
            <a:off x="7005473" y="2833983"/>
            <a:ext cx="364202" cy="523220"/>
          </a:xfrm>
          <a:prstGeom prst="rect">
            <a:avLst/>
          </a:prstGeom>
          <a:noFill/>
          <a:ln w="9525">
            <a:noFill/>
            <a:miter lim="800000"/>
            <a:headEnd/>
            <a:tailEnd/>
          </a:ln>
          <a:effectLst/>
        </p:spPr>
        <p:txBody>
          <a:bodyPr wrap="none">
            <a:spAutoFit/>
          </a:bodyPr>
          <a:lstStyle/>
          <a:p>
            <a:r>
              <a:rPr lang="en-GB" altLang="zh-TW" sz="2800">
                <a:solidFill>
                  <a:schemeClr val="tx1"/>
                </a:solidFill>
                <a:ea typeface="新細明體" charset="-120"/>
              </a:rPr>
              <a:t>+</a:t>
            </a:r>
            <a:endParaRPr lang="en-US" sz="2800">
              <a:solidFill>
                <a:schemeClr val="tx1"/>
              </a:solidFill>
            </a:endParaRPr>
          </a:p>
        </p:txBody>
      </p:sp>
      <p:sp>
        <p:nvSpPr>
          <p:cNvPr id="10" name="Text Box 10"/>
          <p:cNvSpPr txBox="1">
            <a:spLocks noChangeArrowheads="1"/>
          </p:cNvSpPr>
          <p:nvPr/>
        </p:nvSpPr>
        <p:spPr bwMode="auto">
          <a:xfrm>
            <a:off x="7704997" y="1768362"/>
            <a:ext cx="470000" cy="2534026"/>
          </a:xfrm>
          <a:prstGeom prst="rect">
            <a:avLst/>
          </a:prstGeom>
          <a:noFill/>
          <a:ln w="9525">
            <a:noFill/>
            <a:miter lim="800000"/>
            <a:headEnd/>
            <a:tailEnd/>
          </a:ln>
          <a:effectLst/>
        </p:spPr>
        <p:txBody>
          <a:bodyPr wrap="none">
            <a:spAutoFit/>
          </a:bodyPr>
          <a:lstStyle/>
          <a:p>
            <a:r>
              <a:rPr lang="el-GR" sz="2800" dirty="0">
                <a:solidFill>
                  <a:schemeClr val="tx1"/>
                </a:solidFill>
              </a:rPr>
              <a:t>ε</a:t>
            </a:r>
            <a:r>
              <a:rPr lang="en-GB" altLang="zh-TW" sz="2800" baseline="-25000" dirty="0">
                <a:solidFill>
                  <a:schemeClr val="tx1"/>
                </a:solidFill>
                <a:ea typeface="新細明體" charset="-120"/>
              </a:rPr>
              <a:t>1</a:t>
            </a:r>
            <a:endParaRPr lang="en-GB" altLang="zh-TW" sz="2800" dirty="0">
              <a:solidFill>
                <a:schemeClr val="tx1"/>
              </a:solidFill>
              <a:ea typeface="新細明體" charset="-120"/>
              <a:cs typeface="Arial" charset="0"/>
            </a:endParaRPr>
          </a:p>
          <a:p>
            <a:r>
              <a:rPr lang="el-GR" sz="2800" dirty="0" smtClean="0">
                <a:solidFill>
                  <a:schemeClr val="tx1"/>
                </a:solidFill>
                <a:cs typeface="Arial" charset="0"/>
              </a:rPr>
              <a:t>ε</a:t>
            </a:r>
            <a:r>
              <a:rPr lang="el-GR" sz="2800" baseline="-25000" dirty="0" smtClean="0">
                <a:solidFill>
                  <a:schemeClr val="tx1"/>
                </a:solidFill>
                <a:cs typeface="Arial" charset="0"/>
              </a:rPr>
              <a:t>2</a:t>
            </a:r>
            <a:endParaRPr lang="en-GB" sz="2800" baseline="-25000" dirty="0" smtClean="0">
              <a:ea typeface="新細明體" charset="-120"/>
              <a:cs typeface="Arial" charset="0"/>
            </a:endParaRPr>
          </a:p>
          <a:p>
            <a:r>
              <a:rPr lang="en-GB" altLang="zh-TW" sz="2800" baseline="-25000" dirty="0" smtClean="0">
                <a:solidFill>
                  <a:schemeClr val="tx1"/>
                </a:solidFill>
                <a:ea typeface="新細明體" charset="-120"/>
                <a:cs typeface="Arial" charset="0"/>
              </a:rPr>
              <a:t>.</a:t>
            </a:r>
          </a:p>
          <a:p>
            <a:r>
              <a:rPr lang="en-GB" altLang="zh-TW" sz="2800" baseline="-25000" dirty="0" smtClean="0">
                <a:ea typeface="新細明體" charset="-120"/>
                <a:cs typeface="Arial" charset="0"/>
              </a:rPr>
              <a:t>.</a:t>
            </a:r>
          </a:p>
          <a:p>
            <a:r>
              <a:rPr lang="en-GB" altLang="zh-TW" sz="2800" baseline="-25000" dirty="0" smtClean="0">
                <a:solidFill>
                  <a:schemeClr val="tx1"/>
                </a:solidFill>
                <a:ea typeface="新細明體" charset="-120"/>
                <a:cs typeface="Arial" charset="0"/>
              </a:rPr>
              <a:t>.</a:t>
            </a:r>
          </a:p>
          <a:p>
            <a:endParaRPr lang="en-GB" altLang="zh-TW" sz="2800" baseline="-25000" dirty="0">
              <a:solidFill>
                <a:schemeClr val="tx1"/>
              </a:solidFill>
              <a:ea typeface="新細明體" charset="-120"/>
              <a:cs typeface="Arial" charset="0"/>
            </a:endParaRPr>
          </a:p>
          <a:p>
            <a:r>
              <a:rPr lang="el-GR" sz="2800" dirty="0" smtClean="0">
                <a:solidFill>
                  <a:schemeClr val="tx1"/>
                </a:solidFill>
              </a:rPr>
              <a:t>ε</a:t>
            </a:r>
            <a:r>
              <a:rPr lang="en-GB" sz="2800" baseline="-25000" dirty="0" smtClean="0">
                <a:ea typeface="新細明體" charset="-120"/>
              </a:rPr>
              <a:t>J</a:t>
            </a:r>
            <a:endParaRPr lang="el-GR" sz="2800" dirty="0">
              <a:solidFill>
                <a:schemeClr val="tx1"/>
              </a:solidFill>
              <a:cs typeface="Arial" charset="0"/>
            </a:endParaRPr>
          </a:p>
        </p:txBody>
      </p:sp>
      <p:sp>
        <p:nvSpPr>
          <p:cNvPr id="11" name="AutoShape 11"/>
          <p:cNvSpPr>
            <a:spLocks noChangeArrowheads="1"/>
          </p:cNvSpPr>
          <p:nvPr/>
        </p:nvSpPr>
        <p:spPr bwMode="auto">
          <a:xfrm>
            <a:off x="1192628" y="1773760"/>
            <a:ext cx="715075" cy="2646705"/>
          </a:xfrm>
          <a:prstGeom prst="bracketPair">
            <a:avLst>
              <a:gd name="adj" fmla="val 16667"/>
            </a:avLst>
          </a:prstGeom>
          <a:noFill/>
          <a:ln w="9525">
            <a:solidFill>
              <a:schemeClr val="tx1"/>
            </a:solidFill>
            <a:round/>
            <a:headEnd/>
            <a:tailEnd/>
          </a:ln>
          <a:effectLst/>
        </p:spPr>
        <p:txBody>
          <a:bodyPr wrap="none" anchor="ctr"/>
          <a:lstStyle/>
          <a:p>
            <a:pPr algn="ctr"/>
            <a:endParaRPr lang="en-US" sz="2000">
              <a:solidFill>
                <a:schemeClr val="tx1"/>
              </a:solidFill>
            </a:endParaRPr>
          </a:p>
        </p:txBody>
      </p:sp>
      <p:sp>
        <p:nvSpPr>
          <p:cNvPr id="12" name="AutoShape 12"/>
          <p:cNvSpPr>
            <a:spLocks noChangeArrowheads="1"/>
          </p:cNvSpPr>
          <p:nvPr/>
        </p:nvSpPr>
        <p:spPr bwMode="auto">
          <a:xfrm>
            <a:off x="7616352" y="1684159"/>
            <a:ext cx="700064" cy="2740161"/>
          </a:xfrm>
          <a:prstGeom prst="bracketPair">
            <a:avLst>
              <a:gd name="adj" fmla="val 16667"/>
            </a:avLst>
          </a:prstGeom>
          <a:noFill/>
          <a:ln w="9525">
            <a:solidFill>
              <a:schemeClr val="tx1"/>
            </a:solidFill>
            <a:round/>
            <a:headEnd/>
            <a:tailEnd/>
          </a:ln>
          <a:effectLst/>
        </p:spPr>
        <p:txBody>
          <a:bodyPr wrap="none" anchor="ctr"/>
          <a:lstStyle/>
          <a:p>
            <a:endParaRPr lang="zh-TW" altLang="en-US" sz="2000"/>
          </a:p>
        </p:txBody>
      </p:sp>
      <p:sp>
        <p:nvSpPr>
          <p:cNvPr id="13" name="AutoShape 13"/>
          <p:cNvSpPr>
            <a:spLocks noChangeArrowheads="1"/>
          </p:cNvSpPr>
          <p:nvPr/>
        </p:nvSpPr>
        <p:spPr bwMode="auto">
          <a:xfrm>
            <a:off x="6130587" y="1684159"/>
            <a:ext cx="699854" cy="2740161"/>
          </a:xfrm>
          <a:prstGeom prst="bracketPair">
            <a:avLst>
              <a:gd name="adj" fmla="val 16667"/>
            </a:avLst>
          </a:prstGeom>
          <a:noFill/>
          <a:ln w="9525">
            <a:solidFill>
              <a:schemeClr val="tx1"/>
            </a:solidFill>
            <a:round/>
            <a:headEnd/>
            <a:tailEnd/>
          </a:ln>
          <a:effectLst/>
        </p:spPr>
        <p:txBody>
          <a:bodyPr wrap="none" anchor="ctr"/>
          <a:lstStyle/>
          <a:p>
            <a:endParaRPr lang="zh-TW" altLang="en-US" sz="2000"/>
          </a:p>
        </p:txBody>
      </p:sp>
      <p:sp>
        <p:nvSpPr>
          <p:cNvPr id="14" name="AutoShape 14"/>
          <p:cNvSpPr>
            <a:spLocks noChangeArrowheads="1"/>
          </p:cNvSpPr>
          <p:nvPr/>
        </p:nvSpPr>
        <p:spPr bwMode="auto">
          <a:xfrm>
            <a:off x="2854989" y="1685407"/>
            <a:ext cx="2797131" cy="2827265"/>
          </a:xfrm>
          <a:prstGeom prst="bracketPair">
            <a:avLst>
              <a:gd name="adj" fmla="val 16667"/>
            </a:avLst>
          </a:prstGeom>
          <a:noFill/>
          <a:ln w="9525">
            <a:solidFill>
              <a:schemeClr val="tx1"/>
            </a:solidFill>
            <a:round/>
            <a:headEnd/>
            <a:tailEnd/>
          </a:ln>
          <a:effectLst/>
        </p:spPr>
        <p:txBody>
          <a:bodyPr wrap="none" anchor="ctr"/>
          <a:lstStyle/>
          <a:p>
            <a:endParaRPr lang="zh-TW" altLang="en-US" sz="2000"/>
          </a:p>
        </p:txBody>
      </p:sp>
      <p:sp>
        <p:nvSpPr>
          <p:cNvPr id="15" name="Text Box 15"/>
          <p:cNvSpPr txBox="1">
            <a:spLocks noChangeArrowheads="1"/>
          </p:cNvSpPr>
          <p:nvPr/>
        </p:nvSpPr>
        <p:spPr bwMode="auto">
          <a:xfrm>
            <a:off x="1835696" y="4941168"/>
            <a:ext cx="5333511" cy="523220"/>
          </a:xfrm>
          <a:prstGeom prst="rect">
            <a:avLst/>
          </a:prstGeom>
          <a:noFill/>
          <a:ln w="9525">
            <a:noFill/>
            <a:miter lim="800000"/>
            <a:headEnd/>
            <a:tailEnd/>
          </a:ln>
          <a:effectLst/>
        </p:spPr>
        <p:txBody>
          <a:bodyPr wrap="none">
            <a:spAutoFit/>
          </a:bodyPr>
          <a:lstStyle/>
          <a:p>
            <a:r>
              <a:rPr lang="en-GB" altLang="zh-TW" sz="2800" dirty="0">
                <a:solidFill>
                  <a:schemeClr val="tx1"/>
                </a:solidFill>
                <a:ea typeface="新細明體" charset="-120"/>
              </a:rPr>
              <a:t>Y     =               X           </a:t>
            </a:r>
            <a:r>
              <a:rPr lang="en-GB" altLang="zh-TW" sz="2800" dirty="0">
                <a:ea typeface="新細明體" charset="-120"/>
              </a:rPr>
              <a:t>*</a:t>
            </a:r>
            <a:r>
              <a:rPr lang="en-GB" altLang="zh-TW" sz="2800" dirty="0" smtClean="0">
                <a:solidFill>
                  <a:schemeClr val="tx1"/>
                </a:solidFill>
                <a:ea typeface="新細明體" charset="-120"/>
              </a:rPr>
              <a:t>      </a:t>
            </a:r>
            <a:r>
              <a:rPr lang="el-GR" sz="2800" dirty="0">
                <a:solidFill>
                  <a:schemeClr val="tx1"/>
                </a:solidFill>
              </a:rPr>
              <a:t>β</a:t>
            </a:r>
            <a:r>
              <a:rPr lang="en-GB" altLang="zh-TW" sz="2800" dirty="0">
                <a:solidFill>
                  <a:schemeClr val="tx1"/>
                </a:solidFill>
                <a:ea typeface="新細明體" charset="-120"/>
              </a:rPr>
              <a:t>     +     </a:t>
            </a:r>
            <a:r>
              <a:rPr lang="el-GR" sz="2800" dirty="0">
                <a:solidFill>
                  <a:schemeClr val="tx1"/>
                </a:solidFill>
              </a:rPr>
              <a:t>ε</a:t>
            </a:r>
            <a:r>
              <a:rPr lang="en-GB" altLang="zh-TW" sz="2000" dirty="0">
                <a:ea typeface="新細明體" charset="-120"/>
              </a:rPr>
              <a:t> </a:t>
            </a:r>
            <a:endParaRPr lang="en-US" sz="2000" dirty="0">
              <a:solidFill>
                <a:schemeClr val="tx1"/>
              </a:solidFill>
            </a:endParaRPr>
          </a:p>
        </p:txBody>
      </p:sp>
      <p:sp>
        <p:nvSpPr>
          <p:cNvPr id="16" name="Text Box 16"/>
          <p:cNvSpPr txBox="1">
            <a:spLocks noChangeArrowheads="1"/>
          </p:cNvSpPr>
          <p:nvPr/>
        </p:nvSpPr>
        <p:spPr bwMode="auto">
          <a:xfrm>
            <a:off x="755576" y="5518235"/>
            <a:ext cx="1552221" cy="369332"/>
          </a:xfrm>
          <a:prstGeom prst="rect">
            <a:avLst/>
          </a:prstGeom>
          <a:noFill/>
          <a:ln w="9525">
            <a:noFill/>
            <a:miter lim="800000"/>
            <a:headEnd/>
            <a:tailEnd/>
          </a:ln>
          <a:effectLst/>
        </p:spPr>
        <p:txBody>
          <a:bodyPr wrap="none">
            <a:spAutoFit/>
          </a:bodyPr>
          <a:lstStyle/>
          <a:p>
            <a:r>
              <a:rPr lang="en-GB" altLang="zh-TW" dirty="0">
                <a:solidFill>
                  <a:schemeClr val="tx1"/>
                </a:solidFill>
                <a:ea typeface="新細明體" charset="-120"/>
              </a:rPr>
              <a:t>Observed data</a:t>
            </a:r>
            <a:endParaRPr lang="en-US" dirty="0">
              <a:solidFill>
                <a:schemeClr val="tx1"/>
              </a:solidFill>
            </a:endParaRPr>
          </a:p>
        </p:txBody>
      </p:sp>
      <p:sp>
        <p:nvSpPr>
          <p:cNvPr id="17" name="Text Box 17"/>
          <p:cNvSpPr txBox="1">
            <a:spLocks noChangeArrowheads="1"/>
          </p:cNvSpPr>
          <p:nvPr/>
        </p:nvSpPr>
        <p:spPr bwMode="auto">
          <a:xfrm>
            <a:off x="3114601" y="5517232"/>
            <a:ext cx="1484189" cy="369332"/>
          </a:xfrm>
          <a:prstGeom prst="rect">
            <a:avLst/>
          </a:prstGeom>
          <a:noFill/>
          <a:ln w="9525">
            <a:noFill/>
            <a:miter lim="800000"/>
            <a:headEnd/>
            <a:tailEnd/>
          </a:ln>
          <a:effectLst/>
        </p:spPr>
        <p:txBody>
          <a:bodyPr wrap="none">
            <a:spAutoFit/>
          </a:bodyPr>
          <a:lstStyle/>
          <a:p>
            <a:r>
              <a:rPr lang="en-GB" altLang="zh-TW" dirty="0">
                <a:solidFill>
                  <a:schemeClr val="tx1"/>
                </a:solidFill>
                <a:ea typeface="新細明體" charset="-120"/>
              </a:rPr>
              <a:t>Design Matrix</a:t>
            </a:r>
            <a:endParaRPr lang="en-US" dirty="0">
              <a:solidFill>
                <a:schemeClr val="tx1"/>
              </a:solidFill>
            </a:endParaRPr>
          </a:p>
        </p:txBody>
      </p:sp>
      <p:sp>
        <p:nvSpPr>
          <p:cNvPr id="18" name="Text Box 18"/>
          <p:cNvSpPr txBox="1">
            <a:spLocks noChangeArrowheads="1"/>
          </p:cNvSpPr>
          <p:nvPr/>
        </p:nvSpPr>
        <p:spPr bwMode="auto">
          <a:xfrm>
            <a:off x="5038682" y="5518235"/>
            <a:ext cx="1249315" cy="369332"/>
          </a:xfrm>
          <a:prstGeom prst="rect">
            <a:avLst/>
          </a:prstGeom>
          <a:noFill/>
          <a:ln w="9525">
            <a:noFill/>
            <a:miter lim="800000"/>
            <a:headEnd/>
            <a:tailEnd/>
          </a:ln>
          <a:effectLst/>
        </p:spPr>
        <p:txBody>
          <a:bodyPr wrap="none">
            <a:spAutoFit/>
          </a:bodyPr>
          <a:lstStyle/>
          <a:p>
            <a:r>
              <a:rPr lang="en-GB" altLang="zh-TW" dirty="0">
                <a:solidFill>
                  <a:schemeClr val="tx1"/>
                </a:solidFill>
                <a:ea typeface="新細明體" charset="-120"/>
              </a:rPr>
              <a:t>Parameters</a:t>
            </a:r>
            <a:endParaRPr lang="en-US" dirty="0">
              <a:solidFill>
                <a:schemeClr val="tx1"/>
              </a:solidFill>
            </a:endParaRPr>
          </a:p>
        </p:txBody>
      </p:sp>
      <p:sp>
        <p:nvSpPr>
          <p:cNvPr id="19" name="Text Box 19"/>
          <p:cNvSpPr txBox="1">
            <a:spLocks noChangeArrowheads="1"/>
          </p:cNvSpPr>
          <p:nvPr/>
        </p:nvSpPr>
        <p:spPr bwMode="auto">
          <a:xfrm>
            <a:off x="6612068" y="5518235"/>
            <a:ext cx="1621214" cy="369332"/>
          </a:xfrm>
          <a:prstGeom prst="rect">
            <a:avLst/>
          </a:prstGeom>
          <a:noFill/>
          <a:ln w="9525">
            <a:noFill/>
            <a:miter lim="800000"/>
            <a:headEnd/>
            <a:tailEnd/>
          </a:ln>
          <a:effectLst/>
        </p:spPr>
        <p:txBody>
          <a:bodyPr wrap="none">
            <a:spAutoFit/>
          </a:bodyPr>
          <a:lstStyle/>
          <a:p>
            <a:r>
              <a:rPr lang="en-GB" altLang="zh-TW" dirty="0">
                <a:solidFill>
                  <a:schemeClr val="tx1"/>
                </a:solidFill>
                <a:ea typeface="新細明體" charset="-120"/>
              </a:rPr>
              <a:t>Residuals/Error</a:t>
            </a:r>
            <a:endParaRPr lang="en-US" dirty="0">
              <a:solidFill>
                <a:schemeClr val="tx1"/>
              </a:solidFill>
            </a:endParaRPr>
          </a:p>
        </p:txBody>
      </p:sp>
      <p:cxnSp>
        <p:nvCxnSpPr>
          <p:cNvPr id="21" name="Straight Arrow Connector 20"/>
          <p:cNvCxnSpPr/>
          <p:nvPr/>
        </p:nvCxnSpPr>
        <p:spPr>
          <a:xfrm>
            <a:off x="1043608" y="1854116"/>
            <a:ext cx="0" cy="252028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36002" y="4365104"/>
            <a:ext cx="767646" cy="646331"/>
          </a:xfrm>
          <a:prstGeom prst="rect">
            <a:avLst/>
          </a:prstGeom>
          <a:noFill/>
          <a:ln>
            <a:noFill/>
          </a:ln>
        </p:spPr>
        <p:txBody>
          <a:bodyPr wrap="none" rtlCol="0">
            <a:spAutoFit/>
          </a:bodyPr>
          <a:lstStyle/>
          <a:p>
            <a:r>
              <a:rPr lang="en-US" altLang="zh-TW" dirty="0" smtClean="0">
                <a:solidFill>
                  <a:srgbClr val="0070C0"/>
                </a:solidFill>
              </a:rPr>
              <a:t>time</a:t>
            </a:r>
          </a:p>
          <a:p>
            <a:r>
              <a:rPr lang="en-US" altLang="zh-TW" dirty="0" smtClean="0">
                <a:solidFill>
                  <a:srgbClr val="0070C0"/>
                </a:solidFill>
              </a:rPr>
              <a:t>points</a:t>
            </a:r>
            <a:endParaRPr lang="zh-TW" altLang="en-US" dirty="0">
              <a:solidFill>
                <a:srgbClr val="0070C0"/>
              </a:solidFill>
            </a:endParaRPr>
          </a:p>
        </p:txBody>
      </p:sp>
      <p:cxnSp>
        <p:nvCxnSpPr>
          <p:cNvPr id="23" name="Straight Arrow Connector 22"/>
          <p:cNvCxnSpPr/>
          <p:nvPr/>
        </p:nvCxnSpPr>
        <p:spPr>
          <a:xfrm>
            <a:off x="2699792" y="1854116"/>
            <a:ext cx="0" cy="252028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95736" y="4366845"/>
            <a:ext cx="767646" cy="646331"/>
          </a:xfrm>
          <a:prstGeom prst="rect">
            <a:avLst/>
          </a:prstGeom>
          <a:noFill/>
          <a:ln>
            <a:noFill/>
          </a:ln>
        </p:spPr>
        <p:txBody>
          <a:bodyPr wrap="none" rtlCol="0">
            <a:spAutoFit/>
          </a:bodyPr>
          <a:lstStyle/>
          <a:p>
            <a:r>
              <a:rPr lang="en-US" altLang="zh-TW" dirty="0" smtClean="0">
                <a:solidFill>
                  <a:srgbClr val="0070C0"/>
                </a:solidFill>
              </a:rPr>
              <a:t>time</a:t>
            </a:r>
          </a:p>
          <a:p>
            <a:r>
              <a:rPr lang="en-US" altLang="zh-TW" dirty="0" smtClean="0">
                <a:solidFill>
                  <a:srgbClr val="0070C0"/>
                </a:solidFill>
              </a:rPr>
              <a:t>points</a:t>
            </a:r>
            <a:endParaRPr lang="zh-TW" altLang="en-US" dirty="0">
              <a:solidFill>
                <a:srgbClr val="0070C0"/>
              </a:solidFill>
            </a:endParaRPr>
          </a:p>
        </p:txBody>
      </p:sp>
      <p:cxnSp>
        <p:nvCxnSpPr>
          <p:cNvPr id="26" name="Straight Arrow Connector 25"/>
          <p:cNvCxnSpPr/>
          <p:nvPr/>
        </p:nvCxnSpPr>
        <p:spPr>
          <a:xfrm>
            <a:off x="3131840" y="1494076"/>
            <a:ext cx="216024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641941" y="1124744"/>
            <a:ext cx="1146083" cy="369332"/>
          </a:xfrm>
          <a:prstGeom prst="rect">
            <a:avLst/>
          </a:prstGeom>
          <a:noFill/>
          <a:ln>
            <a:noFill/>
          </a:ln>
        </p:spPr>
        <p:txBody>
          <a:bodyPr wrap="none" rtlCol="0">
            <a:spAutoFit/>
          </a:bodyPr>
          <a:lstStyle/>
          <a:p>
            <a:r>
              <a:rPr lang="en-US" altLang="zh-TW" dirty="0" err="1" smtClean="0">
                <a:solidFill>
                  <a:srgbClr val="0070C0"/>
                </a:solidFill>
              </a:rPr>
              <a:t>regressors</a:t>
            </a:r>
            <a:endParaRPr lang="zh-TW" altLang="en-US" dirty="0">
              <a:solidFill>
                <a:srgbClr val="0070C0"/>
              </a:solidFill>
            </a:endParaRPr>
          </a:p>
        </p:txBody>
      </p:sp>
      <p:cxnSp>
        <p:nvCxnSpPr>
          <p:cNvPr id="32" name="Straight Arrow Connector 31"/>
          <p:cNvCxnSpPr/>
          <p:nvPr/>
        </p:nvCxnSpPr>
        <p:spPr>
          <a:xfrm>
            <a:off x="5940152" y="1854116"/>
            <a:ext cx="0" cy="252028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364088" y="4427820"/>
            <a:ext cx="1146083" cy="369332"/>
          </a:xfrm>
          <a:prstGeom prst="rect">
            <a:avLst/>
          </a:prstGeom>
          <a:noFill/>
          <a:ln>
            <a:noFill/>
          </a:ln>
        </p:spPr>
        <p:txBody>
          <a:bodyPr wrap="none" rtlCol="0">
            <a:spAutoFit/>
          </a:bodyPr>
          <a:lstStyle/>
          <a:p>
            <a:r>
              <a:rPr lang="en-US" altLang="zh-TW" dirty="0" err="1" smtClean="0">
                <a:solidFill>
                  <a:srgbClr val="0070C0"/>
                </a:solidFill>
              </a:rPr>
              <a:t>regressors</a:t>
            </a:r>
            <a:endParaRPr lang="zh-TW" altLang="en-US" dirty="0">
              <a:solidFill>
                <a:srgbClr val="0070C0"/>
              </a:solidFill>
            </a:endParaRPr>
          </a:p>
        </p:txBody>
      </p:sp>
      <p:cxnSp>
        <p:nvCxnSpPr>
          <p:cNvPr id="34" name="Straight Arrow Connector 33"/>
          <p:cNvCxnSpPr/>
          <p:nvPr/>
        </p:nvCxnSpPr>
        <p:spPr>
          <a:xfrm>
            <a:off x="7472176" y="1855857"/>
            <a:ext cx="0" cy="252028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064570" y="4366845"/>
            <a:ext cx="767646" cy="646331"/>
          </a:xfrm>
          <a:prstGeom prst="rect">
            <a:avLst/>
          </a:prstGeom>
          <a:noFill/>
          <a:ln>
            <a:noFill/>
          </a:ln>
        </p:spPr>
        <p:txBody>
          <a:bodyPr wrap="none" rtlCol="0">
            <a:spAutoFit/>
          </a:bodyPr>
          <a:lstStyle/>
          <a:p>
            <a:r>
              <a:rPr lang="en-US" altLang="zh-TW" dirty="0" smtClean="0">
                <a:solidFill>
                  <a:srgbClr val="0070C0"/>
                </a:solidFill>
              </a:rPr>
              <a:t>time</a:t>
            </a:r>
          </a:p>
          <a:p>
            <a:r>
              <a:rPr lang="en-US" altLang="zh-TW" dirty="0" smtClean="0">
                <a:solidFill>
                  <a:srgbClr val="0070C0"/>
                </a:solidFill>
              </a:rPr>
              <a:t>points</a:t>
            </a:r>
            <a:endParaRPr lang="zh-TW" altLang="en-US" dirty="0">
              <a:solidFill>
                <a:srgbClr val="0070C0"/>
              </a:solidFill>
            </a:endParaRPr>
          </a:p>
        </p:txBody>
      </p:sp>
      <p:sp>
        <p:nvSpPr>
          <p:cNvPr id="28" name="Rectangle 27"/>
          <p:cNvSpPr/>
          <p:nvPr/>
        </p:nvSpPr>
        <p:spPr>
          <a:xfrm>
            <a:off x="3100776" y="1700808"/>
            <a:ext cx="576064" cy="273630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9937" y="2851174"/>
            <a:ext cx="185738" cy="3683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GB" b="0"/>
          </a:p>
        </p:txBody>
      </p:sp>
      <p:grpSp>
        <p:nvGrpSpPr>
          <p:cNvPr id="2" name="Group 4"/>
          <p:cNvGrpSpPr>
            <a:grpSpLocks/>
          </p:cNvGrpSpPr>
          <p:nvPr/>
        </p:nvGrpSpPr>
        <p:grpSpPr bwMode="auto">
          <a:xfrm>
            <a:off x="927101" y="1203349"/>
            <a:ext cx="2628903" cy="2873375"/>
            <a:chOff x="443" y="715"/>
            <a:chExt cx="1862" cy="1810"/>
          </a:xfrm>
        </p:grpSpPr>
        <p:pic>
          <p:nvPicPr>
            <p:cNvPr id="10" name="Picture 9" descr="x1improved_img"/>
            <p:cNvPicPr>
              <a:picLocks noChangeAspect="1" noChangeArrowheads="1"/>
            </p:cNvPicPr>
            <p:nvPr/>
          </p:nvPicPr>
          <p:blipFill>
            <a:blip r:embed="rId3" cstate="print">
              <a:extLst>
                <a:ext uri="{28A0092B-C50C-407E-A947-70E740481C1C}">
                  <a14:useLocalDpi xmlns:a14="http://schemas.microsoft.com/office/drawing/2010/main" xmlns="" val="0"/>
                </a:ext>
              </a:extLst>
            </a:blip>
            <a:srcRect l="15256" t="6679" r="14993" b="11111"/>
            <a:stretch>
              <a:fillRect/>
            </a:stretch>
          </p:blipFill>
          <p:spPr bwMode="auto">
            <a:xfrm>
              <a:off x="443" y="715"/>
              <a:ext cx="163" cy="1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11" name="Rectangle 10"/>
            <p:cNvSpPr>
              <a:spLocks noChangeArrowheads="1"/>
            </p:cNvSpPr>
            <p:nvPr/>
          </p:nvSpPr>
          <p:spPr bwMode="auto">
            <a:xfrm>
              <a:off x="606" y="715"/>
              <a:ext cx="162" cy="1810"/>
            </a:xfrm>
            <a:prstGeom prst="rect">
              <a:avLst/>
            </a:prstGeom>
            <a:solidFill>
              <a:srgbClr val="000000"/>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eaLnBrk="0" hangingPunct="0"/>
              <a:endParaRPr lang="en-GB" sz="3200" b="0">
                <a:latin typeface="Arial Unicode MS" pitchFamily="34" charset="-128"/>
              </a:endParaRPr>
            </a:p>
          </p:txBody>
        </p:sp>
        <p:pic>
          <p:nvPicPr>
            <p:cNvPr id="12" name="Picture 11" descr="highpass"/>
            <p:cNvPicPr>
              <a:picLocks noChangeAspect="1" noChangeArrowheads="1"/>
            </p:cNvPicPr>
            <p:nvPr/>
          </p:nvPicPr>
          <p:blipFill>
            <a:blip r:embed="rId4" cstate="print">
              <a:extLst>
                <a:ext uri="{28A0092B-C50C-407E-A947-70E740481C1C}">
                  <a14:useLocalDpi xmlns:a14="http://schemas.microsoft.com/office/drawing/2010/main" xmlns="" val="0"/>
                </a:ext>
              </a:extLst>
            </a:blip>
            <a:srcRect l="13324" t="7777" r="9993" b="11111"/>
            <a:stretch>
              <a:fillRect/>
            </a:stretch>
          </p:blipFill>
          <p:spPr bwMode="auto">
            <a:xfrm>
              <a:off x="768" y="715"/>
              <a:ext cx="1537" cy="1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 5"/>
          <p:cNvGrpSpPr>
            <a:grpSpLocks/>
          </p:cNvGrpSpPr>
          <p:nvPr/>
        </p:nvGrpSpPr>
        <p:grpSpPr bwMode="auto">
          <a:xfrm>
            <a:off x="4059237" y="863624"/>
            <a:ext cx="4314825" cy="5373688"/>
            <a:chOff x="2858" y="728"/>
            <a:chExt cx="3057" cy="3385"/>
          </a:xfrm>
        </p:grpSpPr>
        <p:pic>
          <p:nvPicPr>
            <p:cNvPr id="8" name="Picture 7" descr="hpfit"/>
            <p:cNvPicPr>
              <a:picLocks noChangeAspect="1" noChangeArrowheads="1"/>
            </p:cNvPicPr>
            <p:nvPr/>
          </p:nvPicPr>
          <p:blipFill>
            <a:blip r:embed="rId5" cstate="print">
              <a:extLst>
                <a:ext uri="{28A0092B-C50C-407E-A947-70E740481C1C}">
                  <a14:useLocalDpi xmlns:a14="http://schemas.microsoft.com/office/drawing/2010/main" xmlns="" val="0"/>
                </a:ext>
              </a:extLst>
            </a:blip>
            <a:srcRect l="3886" t="3488" r="9715" b="1550"/>
            <a:stretch>
              <a:fillRect/>
            </a:stretch>
          </p:blipFill>
          <p:spPr bwMode="auto">
            <a:xfrm>
              <a:off x="2858" y="728"/>
              <a:ext cx="3057" cy="2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25"/>
            <p:cNvSpPr txBox="1">
              <a:spLocks noChangeAspect="1" noChangeArrowheads="1"/>
            </p:cNvSpPr>
            <p:nvPr/>
          </p:nvSpPr>
          <p:spPr bwMode="auto">
            <a:xfrm>
              <a:off x="2858" y="3033"/>
              <a:ext cx="3056" cy="1080"/>
            </a:xfrm>
            <a:prstGeom prst="rect">
              <a:avLst/>
            </a:prstGeom>
            <a:solidFill>
              <a:srgbClr val="FFFFFF"/>
            </a:solidFill>
            <a:ln w="9525" algn="ctr">
              <a:solidFill>
                <a:srgbClr val="FFFFFF"/>
              </a:solidFill>
              <a:miter lim="800000"/>
              <a:headEnd/>
              <a:tailEnd/>
            </a:ln>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eaLnBrk="0" hangingPunct="0">
                <a:spcBef>
                  <a:spcPct val="50000"/>
                </a:spcBef>
              </a:pPr>
              <a:r>
                <a:rPr lang="en-GB" sz="1600" b="0">
                  <a:solidFill>
                    <a:srgbClr val="003399"/>
                  </a:solidFill>
                </a:rPr>
                <a:t>blue</a:t>
              </a:r>
              <a:r>
                <a:rPr lang="en-GB" sz="1600" b="0">
                  <a:solidFill>
                    <a:srgbClr val="FFFFFF"/>
                  </a:solidFill>
                </a:rPr>
                <a:t> 	</a:t>
              </a:r>
              <a:r>
                <a:rPr lang="en-GB" sz="1600" b="0">
                  <a:solidFill>
                    <a:srgbClr val="000000"/>
                  </a:solidFill>
                </a:rPr>
                <a:t>= data</a:t>
              </a:r>
            </a:p>
            <a:p>
              <a:pPr eaLnBrk="0" hangingPunct="0">
                <a:spcBef>
                  <a:spcPct val="20000"/>
                </a:spcBef>
              </a:pPr>
              <a:r>
                <a:rPr lang="en-GB" sz="1600" b="0">
                  <a:solidFill>
                    <a:srgbClr val="000000"/>
                  </a:solidFill>
                </a:rPr>
                <a:t>black 	= mean + low-frequency drift</a:t>
              </a:r>
            </a:p>
            <a:p>
              <a:pPr eaLnBrk="0" hangingPunct="0">
                <a:spcBef>
                  <a:spcPct val="20000"/>
                </a:spcBef>
              </a:pPr>
              <a:r>
                <a:rPr lang="en-GB" sz="1600" b="0">
                  <a:solidFill>
                    <a:srgbClr val="00FF00"/>
                  </a:solidFill>
                </a:rPr>
                <a:t>green</a:t>
              </a:r>
              <a:r>
                <a:rPr lang="en-GB" sz="1600" b="0">
                  <a:solidFill>
                    <a:srgbClr val="FFFFFF"/>
                  </a:solidFill>
                </a:rPr>
                <a:t> 	</a:t>
              </a:r>
              <a:r>
                <a:rPr lang="en-GB" sz="1600" b="0">
                  <a:solidFill>
                    <a:srgbClr val="000000"/>
                  </a:solidFill>
                </a:rPr>
                <a:t>= predicted response, taking into 	account low-frequency drift</a:t>
              </a:r>
            </a:p>
            <a:p>
              <a:pPr eaLnBrk="0" hangingPunct="0">
                <a:spcBef>
                  <a:spcPct val="20000"/>
                </a:spcBef>
              </a:pPr>
              <a:r>
                <a:rPr lang="en-GB" sz="1600" b="0">
                  <a:solidFill>
                    <a:srgbClr val="FF0000"/>
                  </a:solidFill>
                </a:rPr>
                <a:t>red</a:t>
              </a:r>
              <a:r>
                <a:rPr lang="en-GB" sz="1600" b="0">
                  <a:solidFill>
                    <a:srgbClr val="FFFFFF"/>
                  </a:solidFill>
                </a:rPr>
                <a:t> 	</a:t>
              </a:r>
              <a:r>
                <a:rPr lang="en-GB" sz="1600" b="0">
                  <a:solidFill>
                    <a:srgbClr val="000000"/>
                  </a:solidFill>
                </a:rPr>
                <a:t>= predicted response, NOT taking 	into account low-frequency drift</a:t>
              </a:r>
              <a:endParaRPr lang="en-US" sz="1600" b="0">
                <a:solidFill>
                  <a:srgbClr val="000000"/>
                </a:solidFill>
              </a:endParaRPr>
            </a:p>
          </p:txBody>
        </p:sp>
      </p:grpSp>
      <p:sp>
        <p:nvSpPr>
          <p:cNvPr id="7" name="Rectangle 6"/>
          <p:cNvSpPr>
            <a:spLocks noChangeArrowheads="1"/>
          </p:cNvSpPr>
          <p:nvPr/>
        </p:nvSpPr>
        <p:spPr bwMode="auto">
          <a:xfrm>
            <a:off x="1098550" y="4187849"/>
            <a:ext cx="2227262" cy="1016000"/>
          </a:xfrm>
          <a:prstGeom prst="rect">
            <a:avLst/>
          </a:prstGeom>
          <a:solidFill>
            <a:srgbClr val="B2B2B2"/>
          </a:solidFill>
          <a:ln w="25400">
            <a:solidFill>
              <a:schemeClr val="tx1"/>
            </a:solidFill>
            <a:miter lim="800000"/>
            <a:headEnd/>
            <a:tailEnd/>
          </a:ln>
          <a:effectLst>
            <a:outerShdw dist="107763" dir="18900000" algn="ctr" rotWithShape="0">
              <a:schemeClr val="bg2">
                <a:alpha val="50000"/>
              </a:schemeClr>
            </a:outerShdw>
          </a:effectLst>
        </p:spPr>
        <p:txBody>
          <a:bodyPr anchor="ctr">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eaLnBrk="0" hangingPunct="0">
              <a:defRPr/>
            </a:pPr>
            <a:r>
              <a:rPr lang="de-DE" sz="2000" b="0" dirty="0">
                <a:latin typeface="Arial Unicode MS" pitchFamily="34" charset="-128"/>
              </a:rPr>
              <a:t>discrete cosine transform (DCT) set</a:t>
            </a:r>
            <a:endParaRPr lang="en-GB" sz="2000" b="0" dirty="0">
              <a:latin typeface="Arial Unicode MS" pitchFamily="34" charset="-128"/>
            </a:endParaRPr>
          </a:p>
        </p:txBody>
      </p:sp>
    </p:spTree>
    <p:extLst>
      <p:ext uri="{BB962C8B-B14F-4D97-AF65-F5344CB8AC3E}">
        <p14:creationId xmlns:p14="http://schemas.microsoft.com/office/powerpoint/2010/main" xmlns="" val="4158419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Assumptions of GLM using OLS</a:t>
            </a:r>
            <a:endParaRPr lang="en-GB" dirty="0"/>
          </a:p>
        </p:txBody>
      </p:sp>
      <p:sp>
        <p:nvSpPr>
          <p:cNvPr id="3" name="Content Placeholder 2"/>
          <p:cNvSpPr>
            <a:spLocks noGrp="1"/>
          </p:cNvSpPr>
          <p:nvPr>
            <p:ph idx="1"/>
          </p:nvPr>
        </p:nvSpPr>
        <p:spPr>
          <a:xfrm>
            <a:off x="457200" y="1268760"/>
            <a:ext cx="8229600" cy="4349080"/>
          </a:xfrm>
        </p:spPr>
        <p:txBody>
          <a:bodyPr/>
          <a:lstStyle/>
          <a:p>
            <a:pPr marL="0" indent="0" algn="ctr">
              <a:buNone/>
            </a:pPr>
            <a:endParaRPr lang="en-GB" dirty="0"/>
          </a:p>
          <a:p>
            <a:pPr marL="0" indent="0" algn="ctr">
              <a:buNone/>
            </a:pPr>
            <a:endParaRPr lang="en-GB" dirty="0" smtClean="0"/>
          </a:p>
          <a:p>
            <a:pPr marL="0" indent="0" algn="ctr">
              <a:buNone/>
            </a:pPr>
            <a:r>
              <a:rPr lang="en-GB" dirty="0" smtClean="0"/>
              <a:t>All</a:t>
            </a:r>
            <a:endParaRPr lang="en-GB" dirty="0"/>
          </a:p>
        </p:txBody>
      </p:sp>
      <p:sp>
        <p:nvSpPr>
          <p:cNvPr id="4" name="Content Placeholder 2"/>
          <p:cNvSpPr txBox="1">
            <a:spLocks/>
          </p:cNvSpPr>
          <p:nvPr/>
        </p:nvSpPr>
        <p:spPr>
          <a:xfrm>
            <a:off x="467544" y="1883964"/>
            <a:ext cx="8229600" cy="38778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GB" dirty="0" smtClean="0"/>
          </a:p>
          <a:p>
            <a:pPr marL="0" indent="0" algn="ctr">
              <a:buFont typeface="Arial" pitchFamily="34" charset="0"/>
              <a:buNone/>
            </a:pPr>
            <a:endParaRPr lang="en-GB" dirty="0" smtClean="0"/>
          </a:p>
          <a:p>
            <a:pPr marL="0" indent="0" algn="ctr">
              <a:buFont typeface="Arial" pitchFamily="34" charset="0"/>
              <a:buNone/>
            </a:pPr>
            <a:r>
              <a:rPr lang="en-GB" dirty="0" smtClean="0"/>
              <a:t>About</a:t>
            </a:r>
            <a:endParaRPr lang="en-GB" dirty="0"/>
          </a:p>
        </p:txBody>
      </p:sp>
      <p:sp>
        <p:nvSpPr>
          <p:cNvPr id="5" name="Content Placeholder 2"/>
          <p:cNvSpPr txBox="1">
            <a:spLocks/>
          </p:cNvSpPr>
          <p:nvPr/>
        </p:nvSpPr>
        <p:spPr>
          <a:xfrm>
            <a:off x="467544" y="2521495"/>
            <a:ext cx="8229600" cy="4248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GB" dirty="0" smtClean="0"/>
          </a:p>
          <a:p>
            <a:pPr marL="0" indent="0" algn="ctr">
              <a:buFont typeface="Arial" pitchFamily="34" charset="0"/>
              <a:buNone/>
            </a:pPr>
            <a:endParaRPr lang="en-GB" dirty="0" smtClean="0"/>
          </a:p>
          <a:p>
            <a:pPr marL="0" indent="0" algn="ctr">
              <a:buFont typeface="Arial" pitchFamily="34" charset="0"/>
              <a:buNone/>
            </a:pPr>
            <a:r>
              <a:rPr lang="en-GB" dirty="0" smtClean="0"/>
              <a:t>Error</a:t>
            </a:r>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xmlns="" val="4262165515"/>
              </p:ext>
            </p:extLst>
          </p:nvPr>
        </p:nvGraphicFramePr>
        <p:xfrm>
          <a:off x="3174231" y="4854053"/>
          <a:ext cx="2816225" cy="838200"/>
        </p:xfrm>
        <a:graphic>
          <a:graphicData uri="http://schemas.openxmlformats.org/presentationml/2006/ole">
            <p:oleObj spid="_x0000_s46082" name="Equation" r:id="rId3" imgW="863225" imgH="228501" progId="Equation.3">
              <p:embed/>
            </p:oleObj>
          </a:graphicData>
        </a:graphic>
      </p:graphicFrame>
    </p:spTree>
    <p:extLst>
      <p:ext uri="{BB962C8B-B14F-4D97-AF65-F5344CB8AC3E}">
        <p14:creationId xmlns:p14="http://schemas.microsoft.com/office/powerpoint/2010/main" xmlns="" val="42371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GB" dirty="0" err="1" smtClean="0"/>
              <a:t>Unbiasedness</a:t>
            </a:r>
            <a:endParaRPr lang="en-GB" dirty="0"/>
          </a:p>
        </p:txBody>
      </p:sp>
      <p:sp>
        <p:nvSpPr>
          <p:cNvPr id="3" name="Content Placeholder 2"/>
          <p:cNvSpPr>
            <a:spLocks noGrp="1"/>
          </p:cNvSpPr>
          <p:nvPr>
            <p:ph idx="1"/>
          </p:nvPr>
        </p:nvSpPr>
        <p:spPr/>
        <p:txBody>
          <a:bodyPr/>
          <a:lstStyle/>
          <a:p>
            <a:pPr marL="457200" lvl="1" indent="0" algn="ctr">
              <a:buNone/>
            </a:pPr>
            <a:endParaRPr lang="en-GB" dirty="0"/>
          </a:p>
          <a:p>
            <a:pPr marL="457200" lvl="1" indent="0" algn="ctr">
              <a:buNone/>
            </a:pPr>
            <a:endParaRPr lang="en-GB" dirty="0" smtClean="0"/>
          </a:p>
          <a:p>
            <a:pPr marL="457200" lvl="1" indent="0" algn="ctr">
              <a:buNone/>
            </a:pPr>
            <a:r>
              <a:rPr lang="en-GB" sz="5000" dirty="0" smtClean="0"/>
              <a:t>Expected value of beta </a:t>
            </a:r>
          </a:p>
          <a:p>
            <a:pPr marL="457200" lvl="1" indent="0" algn="ctr">
              <a:buNone/>
            </a:pPr>
            <a:r>
              <a:rPr lang="en-GB" sz="5000" dirty="0" smtClean="0"/>
              <a:t>=</a:t>
            </a:r>
          </a:p>
          <a:p>
            <a:pPr marL="457200" lvl="1" indent="0" algn="ctr">
              <a:buNone/>
            </a:pPr>
            <a:r>
              <a:rPr lang="en-GB" sz="5000" dirty="0" smtClean="0"/>
              <a:t>beta </a:t>
            </a:r>
            <a:endParaRPr lang="en-GB" sz="5000" dirty="0"/>
          </a:p>
        </p:txBody>
      </p:sp>
    </p:spTree>
    <p:extLst>
      <p:ext uri="{BB962C8B-B14F-4D97-AF65-F5344CB8AC3E}">
        <p14:creationId xmlns:p14="http://schemas.microsoft.com/office/powerpoint/2010/main" xmlns="" val="1007557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Normality</a:t>
            </a:r>
            <a:endParaRPr lang="en-GB" dirty="0"/>
          </a:p>
        </p:txBody>
      </p:sp>
      <p:pic>
        <p:nvPicPr>
          <p:cNvPr id="1028" name="Picture 4" descr="http://upload.wikimedia.org/wikipedia/commons/thumb/8/8c/Standard_deviation_diagram.svg/500px-Standard_deviation_diagram.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6424" y="2060848"/>
            <a:ext cx="7635976" cy="38179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6944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Sphericity</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xmlns="" val="3410045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Homoscedasticity</a:t>
            </a:r>
            <a:endParaRPr lang="en-GB" dirty="0"/>
          </a:p>
        </p:txBody>
      </p:sp>
      <p:pic>
        <p:nvPicPr>
          <p:cNvPr id="3074" name="Picture 2" descr="http://www.elderlab.yorku.ca/~aaron/Classes/Stats/Correlation%20and%20Regression_files/image09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3648" y="1556792"/>
            <a:ext cx="6380708" cy="47855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12922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4904"/>
            <a:ext cx="8229600" cy="1143000"/>
          </a:xfrm>
        </p:spPr>
        <p:txBody>
          <a:bodyPr/>
          <a:lstStyle/>
          <a:p>
            <a:r>
              <a:rPr lang="en-GB" dirty="0" smtClean="0"/>
              <a:t>not</a:t>
            </a:r>
            <a:endParaRPr lang="en-GB" dirty="0"/>
          </a:p>
        </p:txBody>
      </p:sp>
    </p:spTree>
    <p:extLst>
      <p:ext uri="{BB962C8B-B14F-4D97-AF65-F5344CB8AC3E}">
        <p14:creationId xmlns:p14="http://schemas.microsoft.com/office/powerpoint/2010/main" xmlns="" val="1510268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elderlab.yorku.ca/~aaron/Classes/Stats/Correlation%20and%20Regression_files/image09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836712"/>
            <a:ext cx="7296811" cy="547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24266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Independence</a:t>
            </a:r>
            <a:endParaRPr lang="en-GB" dirty="0"/>
          </a:p>
        </p:txBody>
      </p:sp>
      <p:pic>
        <p:nvPicPr>
          <p:cNvPr id="5" name="Picture 4" descr="Screen Clippi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800" y="1842866"/>
            <a:ext cx="9043200" cy="4223542"/>
          </a:xfrm>
          <a:prstGeom prst="rect">
            <a:avLst/>
          </a:prstGeom>
        </p:spPr>
      </p:pic>
    </p:spTree>
    <p:extLst>
      <p:ext uri="{BB962C8B-B14F-4D97-AF65-F5344CB8AC3E}">
        <p14:creationId xmlns:p14="http://schemas.microsoft.com/office/powerpoint/2010/main" xmlns="" val="36971648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Autoregressive Model</a:t>
            </a:r>
            <a:endParaRPr lang="en-GB" dirty="0"/>
          </a:p>
        </p:txBody>
      </p:sp>
      <p:sp>
        <p:nvSpPr>
          <p:cNvPr id="3" name="Content Placeholder 2"/>
          <p:cNvSpPr>
            <a:spLocks noGrp="1"/>
          </p:cNvSpPr>
          <p:nvPr>
            <p:ph idx="1"/>
          </p:nvPr>
        </p:nvSpPr>
        <p:spPr>
          <a:xfrm>
            <a:off x="457200" y="1600200"/>
            <a:ext cx="8229600" cy="4853136"/>
          </a:xfrm>
        </p:spPr>
        <p:txBody>
          <a:bodyPr>
            <a:normAutofit/>
          </a:bodyPr>
          <a:lstStyle/>
          <a:p>
            <a:pPr marL="0" indent="0" algn="ctr">
              <a:buNone/>
            </a:pPr>
            <a:endParaRPr lang="en-GB" dirty="0" smtClean="0"/>
          </a:p>
          <a:p>
            <a:pPr marL="0" indent="0" algn="ctr">
              <a:buNone/>
            </a:pPr>
            <a:endParaRPr lang="en-GB" dirty="0"/>
          </a:p>
          <a:p>
            <a:pPr marL="0" indent="0" algn="ctr">
              <a:spcBef>
                <a:spcPct val="5000"/>
              </a:spcBef>
              <a:buNone/>
              <a:defRPr/>
            </a:pPr>
            <a:r>
              <a:rPr lang="en-US" i="1" kern="0" dirty="0" smtClean="0"/>
              <a:t>y </a:t>
            </a:r>
            <a:r>
              <a:rPr lang="en-US" i="1" kern="0" dirty="0"/>
              <a:t>= X</a:t>
            </a:r>
            <a:r>
              <a:rPr lang="el-GR" i="1" kern="0" dirty="0"/>
              <a:t>β</a:t>
            </a:r>
            <a:r>
              <a:rPr lang="es-ES" i="1" kern="0" dirty="0"/>
              <a:t> + e </a:t>
            </a:r>
            <a:r>
              <a:rPr lang="es-ES" i="1" kern="0" dirty="0" err="1"/>
              <a:t>over</a:t>
            </a:r>
            <a:r>
              <a:rPr lang="es-ES" i="1" kern="0" dirty="0"/>
              <a:t> </a:t>
            </a:r>
            <a:r>
              <a:rPr lang="es-ES" i="1" kern="0" dirty="0" smtClean="0"/>
              <a:t>time</a:t>
            </a:r>
          </a:p>
          <a:p>
            <a:pPr marL="0" indent="0" algn="ctr">
              <a:spcBef>
                <a:spcPct val="5000"/>
              </a:spcBef>
              <a:buNone/>
              <a:defRPr/>
            </a:pPr>
            <a:r>
              <a:rPr lang="en-US" kern="0" dirty="0" smtClean="0">
                <a:latin typeface="Arial Unicode MS" pitchFamily="34" charset="-128"/>
              </a:rPr>
              <a:t>e</a:t>
            </a:r>
            <a:r>
              <a:rPr lang="en-US" i="1" kern="0" baseline="-25000" dirty="0" smtClean="0">
                <a:latin typeface="Arial Unicode MS" pitchFamily="34" charset="-128"/>
              </a:rPr>
              <a:t>t</a:t>
            </a:r>
            <a:r>
              <a:rPr lang="en-US" kern="0" baseline="-25000" dirty="0" smtClean="0">
                <a:latin typeface="Arial Unicode MS" pitchFamily="34" charset="-128"/>
              </a:rPr>
              <a:t> </a:t>
            </a:r>
            <a:r>
              <a:rPr lang="en-US" kern="0" dirty="0">
                <a:latin typeface="Arial Unicode MS" pitchFamily="34" charset="-128"/>
              </a:rPr>
              <a:t>= </a:t>
            </a:r>
            <a:r>
              <a:rPr lang="es-ES" kern="0" dirty="0">
                <a:solidFill>
                  <a:srgbClr val="FF0000"/>
                </a:solidFill>
                <a:latin typeface="Arial Unicode MS" pitchFamily="34" charset="-128"/>
                <a:ea typeface="Arial Unicode MS" pitchFamily="34" charset="-128"/>
                <a:cs typeface="Arial Unicode MS" pitchFamily="34" charset="-128"/>
              </a:rPr>
              <a:t>a</a:t>
            </a:r>
            <a:r>
              <a:rPr lang="en-US" kern="0" dirty="0">
                <a:latin typeface="Arial Unicode MS" pitchFamily="34" charset="-128"/>
              </a:rPr>
              <a:t>e</a:t>
            </a:r>
            <a:r>
              <a:rPr lang="en-US" i="1" kern="0" baseline="-25000" dirty="0">
                <a:latin typeface="Arial Unicode MS" pitchFamily="34" charset="-128"/>
              </a:rPr>
              <a:t>t-1</a:t>
            </a:r>
            <a:r>
              <a:rPr lang="en-US" kern="0" dirty="0">
                <a:latin typeface="Arial Unicode MS" pitchFamily="34" charset="-128"/>
              </a:rPr>
              <a:t> + </a:t>
            </a:r>
            <a:r>
              <a:rPr lang="el-GR" kern="0" dirty="0">
                <a:latin typeface="Arial Unicode MS" pitchFamily="34" charset="-128"/>
                <a:ea typeface="Arial Unicode MS" pitchFamily="34" charset="-128"/>
                <a:cs typeface="Arial Unicode MS" pitchFamily="34" charset="-128"/>
              </a:rPr>
              <a:t>ε</a:t>
            </a:r>
            <a:endParaRPr lang="es-ES" kern="0" dirty="0">
              <a:latin typeface="Arial Unicode MS" pitchFamily="34" charset="-128"/>
              <a:ea typeface="Arial Unicode MS" pitchFamily="34" charset="-128"/>
              <a:cs typeface="Arial Unicode MS" pitchFamily="34" charset="-128"/>
            </a:endParaRPr>
          </a:p>
          <a:p>
            <a:pPr marL="609600" indent="-609600">
              <a:spcBef>
                <a:spcPct val="5000"/>
              </a:spcBef>
              <a:defRPr/>
            </a:pPr>
            <a:endParaRPr lang="es-ES" kern="0" dirty="0">
              <a:latin typeface="Arial Unicode MS" pitchFamily="34" charset="-128"/>
              <a:ea typeface="Arial Unicode MS" pitchFamily="34" charset="-128"/>
              <a:cs typeface="Arial Unicode MS" pitchFamily="34" charset="-128"/>
            </a:endParaRPr>
          </a:p>
          <a:p>
            <a:pPr marL="0" indent="0" algn="ctr">
              <a:buNone/>
            </a:pPr>
            <a:endParaRPr lang="en-GB" dirty="0"/>
          </a:p>
        </p:txBody>
      </p:sp>
      <p:sp>
        <p:nvSpPr>
          <p:cNvPr id="4" name="Text Box 5"/>
          <p:cNvSpPr txBox="1">
            <a:spLocks noChangeArrowheads="1"/>
          </p:cNvSpPr>
          <p:nvPr/>
        </p:nvSpPr>
        <p:spPr bwMode="auto">
          <a:xfrm>
            <a:off x="3059832" y="4293096"/>
            <a:ext cx="2597150" cy="366712"/>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b="0" dirty="0" err="1">
                <a:solidFill>
                  <a:schemeClr val="bg1"/>
                </a:solidFill>
              </a:rPr>
              <a:t>autocovariance</a:t>
            </a:r>
            <a:r>
              <a:rPr lang="en-US" b="0" dirty="0">
                <a:solidFill>
                  <a:schemeClr val="bg1"/>
                </a:solidFill>
              </a:rPr>
              <a:t> function</a:t>
            </a:r>
          </a:p>
        </p:txBody>
      </p:sp>
      <p:sp>
        <p:nvSpPr>
          <p:cNvPr id="5" name="Line 6"/>
          <p:cNvSpPr>
            <a:spLocks noChangeShapeType="1"/>
          </p:cNvSpPr>
          <p:nvPr/>
        </p:nvSpPr>
        <p:spPr bwMode="auto">
          <a:xfrm>
            <a:off x="4283968" y="3789040"/>
            <a:ext cx="0" cy="288925"/>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GB"/>
          </a:p>
        </p:txBody>
      </p:sp>
      <p:sp>
        <p:nvSpPr>
          <p:cNvPr id="6" name="TextBox 5"/>
          <p:cNvSpPr txBox="1"/>
          <p:nvPr/>
        </p:nvSpPr>
        <p:spPr>
          <a:xfrm>
            <a:off x="2673490" y="5158353"/>
            <a:ext cx="3369833" cy="861774"/>
          </a:xfrm>
          <a:prstGeom prst="rect">
            <a:avLst/>
          </a:prstGeom>
          <a:noFill/>
        </p:spPr>
        <p:txBody>
          <a:bodyPr wrap="none" rtlCol="0">
            <a:spAutoFit/>
          </a:bodyPr>
          <a:lstStyle/>
          <a:p>
            <a:r>
              <a:rPr lang="en-GB" sz="5000" b="1" dirty="0" smtClean="0"/>
              <a:t>a should = 0</a:t>
            </a:r>
            <a:endParaRPr lang="en-GB" sz="5000" b="1" dirty="0"/>
          </a:p>
        </p:txBody>
      </p:sp>
    </p:spTree>
    <p:extLst>
      <p:ext uri="{BB962C8B-B14F-4D97-AF65-F5344CB8AC3E}">
        <p14:creationId xmlns:p14="http://schemas.microsoft.com/office/powerpoint/2010/main" xmlns="" val="2797848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p:cNvGrpSpPr/>
          <p:nvPr/>
        </p:nvGrpSpPr>
        <p:grpSpPr>
          <a:xfrm>
            <a:off x="1331640" y="1268760"/>
            <a:ext cx="914400" cy="5126423"/>
            <a:chOff x="1835696" y="1268760"/>
            <a:chExt cx="914400" cy="5126423"/>
          </a:xfrm>
        </p:grpSpPr>
        <p:grpSp>
          <p:nvGrpSpPr>
            <p:cNvPr id="24" name="Group 5"/>
            <p:cNvGrpSpPr>
              <a:grpSpLocks/>
            </p:cNvGrpSpPr>
            <p:nvPr/>
          </p:nvGrpSpPr>
          <p:grpSpPr bwMode="auto">
            <a:xfrm rot="16200000">
              <a:off x="665943" y="4721375"/>
              <a:ext cx="2952328" cy="395288"/>
              <a:chOff x="984" y="3120"/>
              <a:chExt cx="4072" cy="249"/>
            </a:xfrm>
          </p:grpSpPr>
          <p:grpSp>
            <p:nvGrpSpPr>
              <p:cNvPr id="25" name="Group 6"/>
              <p:cNvGrpSpPr>
                <a:grpSpLocks/>
              </p:cNvGrpSpPr>
              <p:nvPr/>
            </p:nvGrpSpPr>
            <p:grpSpPr bwMode="auto">
              <a:xfrm>
                <a:off x="984" y="3120"/>
                <a:ext cx="905" cy="249"/>
                <a:chOff x="984" y="3120"/>
                <a:chExt cx="905" cy="249"/>
              </a:xfrm>
            </p:grpSpPr>
            <p:sp>
              <p:nvSpPr>
                <p:cNvPr id="47" name="Line 7"/>
                <p:cNvSpPr>
                  <a:spLocks noChangeShapeType="1"/>
                </p:cNvSpPr>
                <p:nvPr/>
              </p:nvSpPr>
              <p:spPr bwMode="auto">
                <a:xfrm flipH="1">
                  <a:off x="984" y="3368"/>
                  <a:ext cx="448" cy="1"/>
                </a:xfrm>
                <a:prstGeom prst="line">
                  <a:avLst/>
                </a:prstGeom>
                <a:noFill/>
                <a:ln w="38100">
                  <a:solidFill>
                    <a:srgbClr val="FF6666"/>
                  </a:solidFill>
                  <a:round/>
                  <a:headEnd/>
                  <a:tailEnd/>
                </a:ln>
              </p:spPr>
              <p:txBody>
                <a:bodyPr/>
                <a:lstStyle/>
                <a:p>
                  <a:endParaRPr lang="zh-TW" altLang="en-US"/>
                </a:p>
              </p:txBody>
            </p:sp>
            <p:sp>
              <p:nvSpPr>
                <p:cNvPr id="48" name="Line 8"/>
                <p:cNvSpPr>
                  <a:spLocks noChangeShapeType="1"/>
                </p:cNvSpPr>
                <p:nvPr/>
              </p:nvSpPr>
              <p:spPr bwMode="auto">
                <a:xfrm>
                  <a:off x="1432" y="3120"/>
                  <a:ext cx="1" cy="248"/>
                </a:xfrm>
                <a:prstGeom prst="line">
                  <a:avLst/>
                </a:prstGeom>
                <a:noFill/>
                <a:ln w="38100">
                  <a:solidFill>
                    <a:srgbClr val="FF6666"/>
                  </a:solidFill>
                  <a:round/>
                  <a:headEnd/>
                  <a:tailEnd/>
                </a:ln>
              </p:spPr>
              <p:txBody>
                <a:bodyPr/>
                <a:lstStyle/>
                <a:p>
                  <a:endParaRPr lang="zh-TW" altLang="en-US"/>
                </a:p>
              </p:txBody>
            </p:sp>
            <p:sp>
              <p:nvSpPr>
                <p:cNvPr id="49" name="Line 9"/>
                <p:cNvSpPr>
                  <a:spLocks noChangeShapeType="1"/>
                </p:cNvSpPr>
                <p:nvPr/>
              </p:nvSpPr>
              <p:spPr bwMode="auto">
                <a:xfrm flipH="1">
                  <a:off x="1432" y="3120"/>
                  <a:ext cx="456" cy="1"/>
                </a:xfrm>
                <a:prstGeom prst="line">
                  <a:avLst/>
                </a:prstGeom>
                <a:noFill/>
                <a:ln w="38100">
                  <a:solidFill>
                    <a:srgbClr val="FF6666"/>
                  </a:solidFill>
                  <a:round/>
                  <a:headEnd/>
                  <a:tailEnd/>
                </a:ln>
              </p:spPr>
              <p:txBody>
                <a:bodyPr/>
                <a:lstStyle/>
                <a:p>
                  <a:endParaRPr lang="zh-TW" altLang="en-US"/>
                </a:p>
              </p:txBody>
            </p:sp>
            <p:sp>
              <p:nvSpPr>
                <p:cNvPr id="50" name="Line 10"/>
                <p:cNvSpPr>
                  <a:spLocks noChangeShapeType="1"/>
                </p:cNvSpPr>
                <p:nvPr/>
              </p:nvSpPr>
              <p:spPr bwMode="auto">
                <a:xfrm>
                  <a:off x="1888" y="3120"/>
                  <a:ext cx="1" cy="248"/>
                </a:xfrm>
                <a:prstGeom prst="line">
                  <a:avLst/>
                </a:prstGeom>
                <a:noFill/>
                <a:ln w="38100">
                  <a:solidFill>
                    <a:srgbClr val="FF6666"/>
                  </a:solidFill>
                  <a:round/>
                  <a:headEnd/>
                  <a:tailEnd/>
                </a:ln>
              </p:spPr>
              <p:txBody>
                <a:bodyPr/>
                <a:lstStyle/>
                <a:p>
                  <a:endParaRPr lang="zh-TW" altLang="en-US"/>
                </a:p>
              </p:txBody>
            </p:sp>
            <p:sp>
              <p:nvSpPr>
                <p:cNvPr id="51" name="Line 11"/>
                <p:cNvSpPr>
                  <a:spLocks noChangeShapeType="1"/>
                </p:cNvSpPr>
                <p:nvPr/>
              </p:nvSpPr>
              <p:spPr bwMode="auto">
                <a:xfrm flipH="1">
                  <a:off x="984" y="3368"/>
                  <a:ext cx="448" cy="1"/>
                </a:xfrm>
                <a:prstGeom prst="line">
                  <a:avLst/>
                </a:prstGeom>
                <a:noFill/>
                <a:ln w="38100">
                  <a:solidFill>
                    <a:srgbClr val="FF6666"/>
                  </a:solidFill>
                  <a:round/>
                  <a:headEnd/>
                  <a:tailEnd/>
                </a:ln>
              </p:spPr>
              <p:txBody>
                <a:bodyPr/>
                <a:lstStyle/>
                <a:p>
                  <a:endParaRPr lang="zh-TW" altLang="en-US"/>
                </a:p>
              </p:txBody>
            </p:sp>
            <p:sp>
              <p:nvSpPr>
                <p:cNvPr id="52" name="Line 12"/>
                <p:cNvSpPr>
                  <a:spLocks noChangeShapeType="1"/>
                </p:cNvSpPr>
                <p:nvPr/>
              </p:nvSpPr>
              <p:spPr bwMode="auto">
                <a:xfrm>
                  <a:off x="1432" y="3120"/>
                  <a:ext cx="1" cy="248"/>
                </a:xfrm>
                <a:prstGeom prst="line">
                  <a:avLst/>
                </a:prstGeom>
                <a:noFill/>
                <a:ln w="38100">
                  <a:solidFill>
                    <a:srgbClr val="FF6666"/>
                  </a:solidFill>
                  <a:round/>
                  <a:headEnd/>
                  <a:tailEnd/>
                </a:ln>
              </p:spPr>
              <p:txBody>
                <a:bodyPr/>
                <a:lstStyle/>
                <a:p>
                  <a:endParaRPr lang="zh-TW" altLang="en-US"/>
                </a:p>
              </p:txBody>
            </p:sp>
            <p:sp>
              <p:nvSpPr>
                <p:cNvPr id="53" name="Line 13"/>
                <p:cNvSpPr>
                  <a:spLocks noChangeShapeType="1"/>
                </p:cNvSpPr>
                <p:nvPr/>
              </p:nvSpPr>
              <p:spPr bwMode="auto">
                <a:xfrm>
                  <a:off x="1888" y="3120"/>
                  <a:ext cx="1" cy="248"/>
                </a:xfrm>
                <a:prstGeom prst="line">
                  <a:avLst/>
                </a:prstGeom>
                <a:noFill/>
                <a:ln w="38100">
                  <a:solidFill>
                    <a:srgbClr val="FF6666"/>
                  </a:solidFill>
                  <a:round/>
                  <a:headEnd/>
                  <a:tailEnd/>
                </a:ln>
              </p:spPr>
              <p:txBody>
                <a:bodyPr/>
                <a:lstStyle/>
                <a:p>
                  <a:endParaRPr lang="zh-TW" altLang="en-US"/>
                </a:p>
              </p:txBody>
            </p:sp>
          </p:grpSp>
          <p:grpSp>
            <p:nvGrpSpPr>
              <p:cNvPr id="26" name="Group 14"/>
              <p:cNvGrpSpPr>
                <a:grpSpLocks/>
              </p:cNvGrpSpPr>
              <p:nvPr/>
            </p:nvGrpSpPr>
            <p:grpSpPr bwMode="auto">
              <a:xfrm>
                <a:off x="1888" y="3120"/>
                <a:ext cx="905" cy="249"/>
                <a:chOff x="1888" y="3120"/>
                <a:chExt cx="905" cy="249"/>
              </a:xfrm>
            </p:grpSpPr>
            <p:sp>
              <p:nvSpPr>
                <p:cNvPr id="40" name="Line 15"/>
                <p:cNvSpPr>
                  <a:spLocks noChangeShapeType="1"/>
                </p:cNvSpPr>
                <p:nvPr/>
              </p:nvSpPr>
              <p:spPr bwMode="auto">
                <a:xfrm flipH="1">
                  <a:off x="1888" y="3368"/>
                  <a:ext cx="448" cy="1"/>
                </a:xfrm>
                <a:prstGeom prst="line">
                  <a:avLst/>
                </a:prstGeom>
                <a:noFill/>
                <a:ln w="38100">
                  <a:solidFill>
                    <a:srgbClr val="FF6666"/>
                  </a:solidFill>
                  <a:round/>
                  <a:headEnd/>
                  <a:tailEnd/>
                </a:ln>
              </p:spPr>
              <p:txBody>
                <a:bodyPr/>
                <a:lstStyle/>
                <a:p>
                  <a:endParaRPr lang="zh-TW" altLang="en-US"/>
                </a:p>
              </p:txBody>
            </p:sp>
            <p:sp>
              <p:nvSpPr>
                <p:cNvPr id="41" name="Line 16"/>
                <p:cNvSpPr>
                  <a:spLocks noChangeShapeType="1"/>
                </p:cNvSpPr>
                <p:nvPr/>
              </p:nvSpPr>
              <p:spPr bwMode="auto">
                <a:xfrm>
                  <a:off x="2336" y="3120"/>
                  <a:ext cx="1" cy="248"/>
                </a:xfrm>
                <a:prstGeom prst="line">
                  <a:avLst/>
                </a:prstGeom>
                <a:noFill/>
                <a:ln w="38100">
                  <a:solidFill>
                    <a:srgbClr val="FF6666"/>
                  </a:solidFill>
                  <a:round/>
                  <a:headEnd/>
                  <a:tailEnd/>
                </a:ln>
              </p:spPr>
              <p:txBody>
                <a:bodyPr/>
                <a:lstStyle/>
                <a:p>
                  <a:endParaRPr lang="zh-TW" altLang="en-US"/>
                </a:p>
              </p:txBody>
            </p:sp>
            <p:sp>
              <p:nvSpPr>
                <p:cNvPr id="42" name="Line 17"/>
                <p:cNvSpPr>
                  <a:spLocks noChangeShapeType="1"/>
                </p:cNvSpPr>
                <p:nvPr/>
              </p:nvSpPr>
              <p:spPr bwMode="auto">
                <a:xfrm flipH="1">
                  <a:off x="2336" y="3120"/>
                  <a:ext cx="456" cy="1"/>
                </a:xfrm>
                <a:prstGeom prst="line">
                  <a:avLst/>
                </a:prstGeom>
                <a:noFill/>
                <a:ln w="38100">
                  <a:solidFill>
                    <a:srgbClr val="FF6666"/>
                  </a:solidFill>
                  <a:round/>
                  <a:headEnd/>
                  <a:tailEnd/>
                </a:ln>
              </p:spPr>
              <p:txBody>
                <a:bodyPr/>
                <a:lstStyle/>
                <a:p>
                  <a:endParaRPr lang="zh-TW" altLang="en-US"/>
                </a:p>
              </p:txBody>
            </p:sp>
            <p:sp>
              <p:nvSpPr>
                <p:cNvPr id="43" name="Line 18"/>
                <p:cNvSpPr>
                  <a:spLocks noChangeShapeType="1"/>
                </p:cNvSpPr>
                <p:nvPr/>
              </p:nvSpPr>
              <p:spPr bwMode="auto">
                <a:xfrm>
                  <a:off x="2792" y="3120"/>
                  <a:ext cx="1" cy="248"/>
                </a:xfrm>
                <a:prstGeom prst="line">
                  <a:avLst/>
                </a:prstGeom>
                <a:noFill/>
                <a:ln w="38100">
                  <a:solidFill>
                    <a:srgbClr val="FF6666"/>
                  </a:solidFill>
                  <a:round/>
                  <a:headEnd/>
                  <a:tailEnd/>
                </a:ln>
              </p:spPr>
              <p:txBody>
                <a:bodyPr/>
                <a:lstStyle/>
                <a:p>
                  <a:endParaRPr lang="zh-TW" altLang="en-US"/>
                </a:p>
              </p:txBody>
            </p:sp>
            <p:sp>
              <p:nvSpPr>
                <p:cNvPr id="44" name="Line 19"/>
                <p:cNvSpPr>
                  <a:spLocks noChangeShapeType="1"/>
                </p:cNvSpPr>
                <p:nvPr/>
              </p:nvSpPr>
              <p:spPr bwMode="auto">
                <a:xfrm flipH="1">
                  <a:off x="1888" y="3368"/>
                  <a:ext cx="448" cy="1"/>
                </a:xfrm>
                <a:prstGeom prst="line">
                  <a:avLst/>
                </a:prstGeom>
                <a:noFill/>
                <a:ln w="38100">
                  <a:solidFill>
                    <a:srgbClr val="FF6666"/>
                  </a:solidFill>
                  <a:round/>
                  <a:headEnd/>
                  <a:tailEnd/>
                </a:ln>
              </p:spPr>
              <p:txBody>
                <a:bodyPr/>
                <a:lstStyle/>
                <a:p>
                  <a:endParaRPr lang="zh-TW" altLang="en-US"/>
                </a:p>
              </p:txBody>
            </p:sp>
            <p:sp>
              <p:nvSpPr>
                <p:cNvPr id="45" name="Line 20"/>
                <p:cNvSpPr>
                  <a:spLocks noChangeShapeType="1"/>
                </p:cNvSpPr>
                <p:nvPr/>
              </p:nvSpPr>
              <p:spPr bwMode="auto">
                <a:xfrm>
                  <a:off x="2336" y="3120"/>
                  <a:ext cx="1" cy="248"/>
                </a:xfrm>
                <a:prstGeom prst="line">
                  <a:avLst/>
                </a:prstGeom>
                <a:noFill/>
                <a:ln w="38100">
                  <a:solidFill>
                    <a:srgbClr val="FF6666"/>
                  </a:solidFill>
                  <a:round/>
                  <a:headEnd/>
                  <a:tailEnd/>
                </a:ln>
              </p:spPr>
              <p:txBody>
                <a:bodyPr/>
                <a:lstStyle/>
                <a:p>
                  <a:endParaRPr lang="zh-TW" altLang="en-US"/>
                </a:p>
              </p:txBody>
            </p:sp>
            <p:sp>
              <p:nvSpPr>
                <p:cNvPr id="46" name="Line 21"/>
                <p:cNvSpPr>
                  <a:spLocks noChangeShapeType="1"/>
                </p:cNvSpPr>
                <p:nvPr/>
              </p:nvSpPr>
              <p:spPr bwMode="auto">
                <a:xfrm>
                  <a:off x="2792" y="3120"/>
                  <a:ext cx="1" cy="248"/>
                </a:xfrm>
                <a:prstGeom prst="line">
                  <a:avLst/>
                </a:prstGeom>
                <a:noFill/>
                <a:ln w="38100">
                  <a:solidFill>
                    <a:srgbClr val="FF6666"/>
                  </a:solidFill>
                  <a:round/>
                  <a:headEnd/>
                  <a:tailEnd/>
                </a:ln>
              </p:spPr>
              <p:txBody>
                <a:bodyPr/>
                <a:lstStyle/>
                <a:p>
                  <a:endParaRPr lang="zh-TW" altLang="en-US"/>
                </a:p>
              </p:txBody>
            </p:sp>
          </p:grpSp>
          <p:grpSp>
            <p:nvGrpSpPr>
              <p:cNvPr id="27" name="Group 22"/>
              <p:cNvGrpSpPr>
                <a:grpSpLocks/>
              </p:cNvGrpSpPr>
              <p:nvPr/>
            </p:nvGrpSpPr>
            <p:grpSpPr bwMode="auto">
              <a:xfrm>
                <a:off x="2792" y="3120"/>
                <a:ext cx="905" cy="249"/>
                <a:chOff x="2792" y="3120"/>
                <a:chExt cx="905" cy="249"/>
              </a:xfrm>
            </p:grpSpPr>
            <p:sp>
              <p:nvSpPr>
                <p:cNvPr id="33" name="Line 23"/>
                <p:cNvSpPr>
                  <a:spLocks noChangeShapeType="1"/>
                </p:cNvSpPr>
                <p:nvPr/>
              </p:nvSpPr>
              <p:spPr bwMode="auto">
                <a:xfrm flipH="1">
                  <a:off x="2792" y="3368"/>
                  <a:ext cx="448" cy="1"/>
                </a:xfrm>
                <a:prstGeom prst="line">
                  <a:avLst/>
                </a:prstGeom>
                <a:noFill/>
                <a:ln w="38100">
                  <a:solidFill>
                    <a:srgbClr val="FF6666"/>
                  </a:solidFill>
                  <a:round/>
                  <a:headEnd/>
                  <a:tailEnd/>
                </a:ln>
              </p:spPr>
              <p:txBody>
                <a:bodyPr/>
                <a:lstStyle/>
                <a:p>
                  <a:endParaRPr lang="zh-TW" altLang="en-US"/>
                </a:p>
              </p:txBody>
            </p:sp>
            <p:sp>
              <p:nvSpPr>
                <p:cNvPr id="34" name="Line 24"/>
                <p:cNvSpPr>
                  <a:spLocks noChangeShapeType="1"/>
                </p:cNvSpPr>
                <p:nvPr/>
              </p:nvSpPr>
              <p:spPr bwMode="auto">
                <a:xfrm>
                  <a:off x="3240" y="3120"/>
                  <a:ext cx="1" cy="248"/>
                </a:xfrm>
                <a:prstGeom prst="line">
                  <a:avLst/>
                </a:prstGeom>
                <a:noFill/>
                <a:ln w="38100">
                  <a:solidFill>
                    <a:srgbClr val="FF6666"/>
                  </a:solidFill>
                  <a:round/>
                  <a:headEnd/>
                  <a:tailEnd/>
                </a:ln>
              </p:spPr>
              <p:txBody>
                <a:bodyPr/>
                <a:lstStyle/>
                <a:p>
                  <a:endParaRPr lang="zh-TW" altLang="en-US"/>
                </a:p>
              </p:txBody>
            </p:sp>
            <p:sp>
              <p:nvSpPr>
                <p:cNvPr id="35" name="Line 25"/>
                <p:cNvSpPr>
                  <a:spLocks noChangeShapeType="1"/>
                </p:cNvSpPr>
                <p:nvPr/>
              </p:nvSpPr>
              <p:spPr bwMode="auto">
                <a:xfrm flipH="1">
                  <a:off x="3240" y="3120"/>
                  <a:ext cx="456" cy="1"/>
                </a:xfrm>
                <a:prstGeom prst="line">
                  <a:avLst/>
                </a:prstGeom>
                <a:noFill/>
                <a:ln w="38100">
                  <a:solidFill>
                    <a:srgbClr val="FF6666"/>
                  </a:solidFill>
                  <a:round/>
                  <a:headEnd/>
                  <a:tailEnd/>
                </a:ln>
              </p:spPr>
              <p:txBody>
                <a:bodyPr/>
                <a:lstStyle/>
                <a:p>
                  <a:endParaRPr lang="zh-TW" altLang="en-US"/>
                </a:p>
              </p:txBody>
            </p:sp>
            <p:sp>
              <p:nvSpPr>
                <p:cNvPr id="36" name="Line 26"/>
                <p:cNvSpPr>
                  <a:spLocks noChangeShapeType="1"/>
                </p:cNvSpPr>
                <p:nvPr/>
              </p:nvSpPr>
              <p:spPr bwMode="auto">
                <a:xfrm>
                  <a:off x="3696" y="3120"/>
                  <a:ext cx="1" cy="248"/>
                </a:xfrm>
                <a:prstGeom prst="line">
                  <a:avLst/>
                </a:prstGeom>
                <a:noFill/>
                <a:ln w="38100">
                  <a:solidFill>
                    <a:srgbClr val="FF6666"/>
                  </a:solidFill>
                  <a:round/>
                  <a:headEnd/>
                  <a:tailEnd/>
                </a:ln>
              </p:spPr>
              <p:txBody>
                <a:bodyPr/>
                <a:lstStyle/>
                <a:p>
                  <a:endParaRPr lang="zh-TW" altLang="en-US"/>
                </a:p>
              </p:txBody>
            </p:sp>
            <p:sp>
              <p:nvSpPr>
                <p:cNvPr id="37" name="Line 27"/>
                <p:cNvSpPr>
                  <a:spLocks noChangeShapeType="1"/>
                </p:cNvSpPr>
                <p:nvPr/>
              </p:nvSpPr>
              <p:spPr bwMode="auto">
                <a:xfrm flipH="1">
                  <a:off x="2792" y="3368"/>
                  <a:ext cx="448" cy="1"/>
                </a:xfrm>
                <a:prstGeom prst="line">
                  <a:avLst/>
                </a:prstGeom>
                <a:noFill/>
                <a:ln w="38100">
                  <a:solidFill>
                    <a:srgbClr val="FF6666"/>
                  </a:solidFill>
                  <a:round/>
                  <a:headEnd/>
                  <a:tailEnd/>
                </a:ln>
              </p:spPr>
              <p:txBody>
                <a:bodyPr/>
                <a:lstStyle/>
                <a:p>
                  <a:endParaRPr lang="zh-TW" altLang="en-US"/>
                </a:p>
              </p:txBody>
            </p:sp>
            <p:sp>
              <p:nvSpPr>
                <p:cNvPr id="38" name="Line 28"/>
                <p:cNvSpPr>
                  <a:spLocks noChangeShapeType="1"/>
                </p:cNvSpPr>
                <p:nvPr/>
              </p:nvSpPr>
              <p:spPr bwMode="auto">
                <a:xfrm>
                  <a:off x="3240" y="3120"/>
                  <a:ext cx="1" cy="248"/>
                </a:xfrm>
                <a:prstGeom prst="line">
                  <a:avLst/>
                </a:prstGeom>
                <a:noFill/>
                <a:ln w="38100">
                  <a:solidFill>
                    <a:srgbClr val="FF6666"/>
                  </a:solidFill>
                  <a:round/>
                  <a:headEnd/>
                  <a:tailEnd/>
                </a:ln>
              </p:spPr>
              <p:txBody>
                <a:bodyPr/>
                <a:lstStyle/>
                <a:p>
                  <a:endParaRPr lang="zh-TW" altLang="en-US"/>
                </a:p>
              </p:txBody>
            </p:sp>
            <p:sp>
              <p:nvSpPr>
                <p:cNvPr id="39" name="Line 29"/>
                <p:cNvSpPr>
                  <a:spLocks noChangeShapeType="1"/>
                </p:cNvSpPr>
                <p:nvPr/>
              </p:nvSpPr>
              <p:spPr bwMode="auto">
                <a:xfrm>
                  <a:off x="3696" y="3120"/>
                  <a:ext cx="1" cy="248"/>
                </a:xfrm>
                <a:prstGeom prst="line">
                  <a:avLst/>
                </a:prstGeom>
                <a:noFill/>
                <a:ln w="38100">
                  <a:solidFill>
                    <a:srgbClr val="FF6666"/>
                  </a:solidFill>
                  <a:round/>
                  <a:headEnd/>
                  <a:tailEnd/>
                </a:ln>
              </p:spPr>
              <p:txBody>
                <a:bodyPr/>
                <a:lstStyle/>
                <a:p>
                  <a:endParaRPr lang="zh-TW" altLang="en-US"/>
                </a:p>
              </p:txBody>
            </p:sp>
          </p:grpSp>
          <p:sp>
            <p:nvSpPr>
              <p:cNvPr id="28" name="Line 30"/>
              <p:cNvSpPr>
                <a:spLocks noChangeShapeType="1"/>
              </p:cNvSpPr>
              <p:nvPr/>
            </p:nvSpPr>
            <p:spPr bwMode="auto">
              <a:xfrm flipH="1">
                <a:off x="4152" y="3120"/>
                <a:ext cx="456" cy="1"/>
              </a:xfrm>
              <a:prstGeom prst="line">
                <a:avLst/>
              </a:prstGeom>
              <a:noFill/>
              <a:ln w="38100">
                <a:solidFill>
                  <a:srgbClr val="FF6666"/>
                </a:solidFill>
                <a:round/>
                <a:headEnd/>
                <a:tailEnd/>
              </a:ln>
            </p:spPr>
            <p:txBody>
              <a:bodyPr/>
              <a:lstStyle/>
              <a:p>
                <a:endParaRPr lang="zh-TW" altLang="en-US"/>
              </a:p>
            </p:txBody>
          </p:sp>
          <p:sp>
            <p:nvSpPr>
              <p:cNvPr id="29" name="Line 31"/>
              <p:cNvSpPr>
                <a:spLocks noChangeShapeType="1"/>
              </p:cNvSpPr>
              <p:nvPr/>
            </p:nvSpPr>
            <p:spPr bwMode="auto">
              <a:xfrm flipH="1">
                <a:off x="3696" y="3368"/>
                <a:ext cx="456" cy="1"/>
              </a:xfrm>
              <a:prstGeom prst="line">
                <a:avLst/>
              </a:prstGeom>
              <a:noFill/>
              <a:ln w="38100">
                <a:solidFill>
                  <a:srgbClr val="FF6666"/>
                </a:solidFill>
                <a:round/>
                <a:headEnd/>
                <a:tailEnd/>
              </a:ln>
            </p:spPr>
            <p:txBody>
              <a:bodyPr/>
              <a:lstStyle/>
              <a:p>
                <a:endParaRPr lang="zh-TW" altLang="en-US"/>
              </a:p>
            </p:txBody>
          </p:sp>
          <p:sp>
            <p:nvSpPr>
              <p:cNvPr id="30" name="Line 32"/>
              <p:cNvSpPr>
                <a:spLocks noChangeShapeType="1"/>
              </p:cNvSpPr>
              <p:nvPr/>
            </p:nvSpPr>
            <p:spPr bwMode="auto">
              <a:xfrm>
                <a:off x="4152" y="3120"/>
                <a:ext cx="1" cy="248"/>
              </a:xfrm>
              <a:prstGeom prst="line">
                <a:avLst/>
              </a:prstGeom>
              <a:noFill/>
              <a:ln w="38100">
                <a:solidFill>
                  <a:srgbClr val="FF6666"/>
                </a:solidFill>
                <a:round/>
                <a:headEnd/>
                <a:tailEnd/>
              </a:ln>
            </p:spPr>
            <p:txBody>
              <a:bodyPr/>
              <a:lstStyle/>
              <a:p>
                <a:endParaRPr lang="zh-TW" altLang="en-US"/>
              </a:p>
            </p:txBody>
          </p:sp>
          <p:sp>
            <p:nvSpPr>
              <p:cNvPr id="31" name="Line 33"/>
              <p:cNvSpPr>
                <a:spLocks noChangeShapeType="1"/>
              </p:cNvSpPr>
              <p:nvPr/>
            </p:nvSpPr>
            <p:spPr bwMode="auto">
              <a:xfrm>
                <a:off x="4608" y="3120"/>
                <a:ext cx="1" cy="248"/>
              </a:xfrm>
              <a:prstGeom prst="line">
                <a:avLst/>
              </a:prstGeom>
              <a:noFill/>
              <a:ln w="38100">
                <a:solidFill>
                  <a:srgbClr val="FF6666"/>
                </a:solidFill>
                <a:round/>
                <a:headEnd/>
                <a:tailEnd/>
              </a:ln>
            </p:spPr>
            <p:txBody>
              <a:bodyPr/>
              <a:lstStyle/>
              <a:p>
                <a:endParaRPr lang="zh-TW" altLang="en-US"/>
              </a:p>
            </p:txBody>
          </p:sp>
          <p:sp>
            <p:nvSpPr>
              <p:cNvPr id="32" name="Line 34"/>
              <p:cNvSpPr>
                <a:spLocks noChangeShapeType="1"/>
              </p:cNvSpPr>
              <p:nvPr/>
            </p:nvSpPr>
            <p:spPr bwMode="auto">
              <a:xfrm flipH="1">
                <a:off x="4608" y="3368"/>
                <a:ext cx="448" cy="1"/>
              </a:xfrm>
              <a:prstGeom prst="line">
                <a:avLst/>
              </a:prstGeom>
              <a:noFill/>
              <a:ln w="38100">
                <a:solidFill>
                  <a:srgbClr val="FF6666"/>
                </a:solidFill>
                <a:round/>
                <a:headEnd/>
                <a:tailEnd/>
              </a:ln>
            </p:spPr>
            <p:txBody>
              <a:bodyPr/>
              <a:lstStyle/>
              <a:p>
                <a:endParaRPr lang="zh-TW" altLang="en-US"/>
              </a:p>
            </p:txBody>
          </p:sp>
        </p:grpSp>
        <p:grpSp>
          <p:nvGrpSpPr>
            <p:cNvPr id="54" name="Group 5"/>
            <p:cNvGrpSpPr>
              <a:grpSpLocks/>
            </p:cNvGrpSpPr>
            <p:nvPr/>
          </p:nvGrpSpPr>
          <p:grpSpPr bwMode="auto">
            <a:xfrm rot="16200000">
              <a:off x="665943" y="2735594"/>
              <a:ext cx="2952328" cy="395288"/>
              <a:chOff x="984" y="3120"/>
              <a:chExt cx="4072" cy="249"/>
            </a:xfrm>
          </p:grpSpPr>
          <p:grpSp>
            <p:nvGrpSpPr>
              <p:cNvPr id="55" name="Group 6"/>
              <p:cNvGrpSpPr>
                <a:grpSpLocks/>
              </p:cNvGrpSpPr>
              <p:nvPr/>
            </p:nvGrpSpPr>
            <p:grpSpPr bwMode="auto">
              <a:xfrm>
                <a:off x="984" y="3120"/>
                <a:ext cx="905" cy="249"/>
                <a:chOff x="984" y="3120"/>
                <a:chExt cx="905" cy="249"/>
              </a:xfrm>
            </p:grpSpPr>
            <p:sp>
              <p:nvSpPr>
                <p:cNvPr id="77" name="Line 7"/>
                <p:cNvSpPr>
                  <a:spLocks noChangeShapeType="1"/>
                </p:cNvSpPr>
                <p:nvPr/>
              </p:nvSpPr>
              <p:spPr bwMode="auto">
                <a:xfrm flipH="1">
                  <a:off x="984" y="3368"/>
                  <a:ext cx="448" cy="1"/>
                </a:xfrm>
                <a:prstGeom prst="line">
                  <a:avLst/>
                </a:prstGeom>
                <a:noFill/>
                <a:ln w="38100">
                  <a:solidFill>
                    <a:srgbClr val="FF6666"/>
                  </a:solidFill>
                  <a:round/>
                  <a:headEnd/>
                  <a:tailEnd/>
                </a:ln>
              </p:spPr>
              <p:txBody>
                <a:bodyPr/>
                <a:lstStyle/>
                <a:p>
                  <a:endParaRPr lang="zh-TW" altLang="en-US"/>
                </a:p>
              </p:txBody>
            </p:sp>
            <p:sp>
              <p:nvSpPr>
                <p:cNvPr id="78" name="Line 8"/>
                <p:cNvSpPr>
                  <a:spLocks noChangeShapeType="1"/>
                </p:cNvSpPr>
                <p:nvPr/>
              </p:nvSpPr>
              <p:spPr bwMode="auto">
                <a:xfrm>
                  <a:off x="1432" y="3120"/>
                  <a:ext cx="1" cy="248"/>
                </a:xfrm>
                <a:prstGeom prst="line">
                  <a:avLst/>
                </a:prstGeom>
                <a:noFill/>
                <a:ln w="38100">
                  <a:solidFill>
                    <a:srgbClr val="FF6666"/>
                  </a:solidFill>
                  <a:round/>
                  <a:headEnd/>
                  <a:tailEnd/>
                </a:ln>
              </p:spPr>
              <p:txBody>
                <a:bodyPr/>
                <a:lstStyle/>
                <a:p>
                  <a:endParaRPr lang="zh-TW" altLang="en-US"/>
                </a:p>
              </p:txBody>
            </p:sp>
            <p:sp>
              <p:nvSpPr>
                <p:cNvPr id="79" name="Line 9"/>
                <p:cNvSpPr>
                  <a:spLocks noChangeShapeType="1"/>
                </p:cNvSpPr>
                <p:nvPr/>
              </p:nvSpPr>
              <p:spPr bwMode="auto">
                <a:xfrm flipH="1">
                  <a:off x="1432" y="3120"/>
                  <a:ext cx="456" cy="1"/>
                </a:xfrm>
                <a:prstGeom prst="line">
                  <a:avLst/>
                </a:prstGeom>
                <a:noFill/>
                <a:ln w="38100">
                  <a:solidFill>
                    <a:srgbClr val="FF6666"/>
                  </a:solidFill>
                  <a:round/>
                  <a:headEnd/>
                  <a:tailEnd/>
                </a:ln>
              </p:spPr>
              <p:txBody>
                <a:bodyPr/>
                <a:lstStyle/>
                <a:p>
                  <a:endParaRPr lang="zh-TW" altLang="en-US"/>
                </a:p>
              </p:txBody>
            </p:sp>
            <p:sp>
              <p:nvSpPr>
                <p:cNvPr id="80" name="Line 10"/>
                <p:cNvSpPr>
                  <a:spLocks noChangeShapeType="1"/>
                </p:cNvSpPr>
                <p:nvPr/>
              </p:nvSpPr>
              <p:spPr bwMode="auto">
                <a:xfrm>
                  <a:off x="1888" y="3120"/>
                  <a:ext cx="1" cy="248"/>
                </a:xfrm>
                <a:prstGeom prst="line">
                  <a:avLst/>
                </a:prstGeom>
                <a:noFill/>
                <a:ln w="38100">
                  <a:solidFill>
                    <a:srgbClr val="FF6666"/>
                  </a:solidFill>
                  <a:round/>
                  <a:headEnd/>
                  <a:tailEnd/>
                </a:ln>
              </p:spPr>
              <p:txBody>
                <a:bodyPr/>
                <a:lstStyle/>
                <a:p>
                  <a:endParaRPr lang="zh-TW" altLang="en-US"/>
                </a:p>
              </p:txBody>
            </p:sp>
            <p:sp>
              <p:nvSpPr>
                <p:cNvPr id="81" name="Line 11"/>
                <p:cNvSpPr>
                  <a:spLocks noChangeShapeType="1"/>
                </p:cNvSpPr>
                <p:nvPr/>
              </p:nvSpPr>
              <p:spPr bwMode="auto">
                <a:xfrm flipH="1">
                  <a:off x="984" y="3368"/>
                  <a:ext cx="448" cy="1"/>
                </a:xfrm>
                <a:prstGeom prst="line">
                  <a:avLst/>
                </a:prstGeom>
                <a:noFill/>
                <a:ln w="38100">
                  <a:solidFill>
                    <a:srgbClr val="FF6666"/>
                  </a:solidFill>
                  <a:round/>
                  <a:headEnd/>
                  <a:tailEnd/>
                </a:ln>
              </p:spPr>
              <p:txBody>
                <a:bodyPr/>
                <a:lstStyle/>
                <a:p>
                  <a:endParaRPr lang="zh-TW" altLang="en-US"/>
                </a:p>
              </p:txBody>
            </p:sp>
            <p:sp>
              <p:nvSpPr>
                <p:cNvPr id="82" name="Line 12"/>
                <p:cNvSpPr>
                  <a:spLocks noChangeShapeType="1"/>
                </p:cNvSpPr>
                <p:nvPr/>
              </p:nvSpPr>
              <p:spPr bwMode="auto">
                <a:xfrm>
                  <a:off x="1432" y="3120"/>
                  <a:ext cx="1" cy="248"/>
                </a:xfrm>
                <a:prstGeom prst="line">
                  <a:avLst/>
                </a:prstGeom>
                <a:noFill/>
                <a:ln w="38100">
                  <a:solidFill>
                    <a:srgbClr val="FF6666"/>
                  </a:solidFill>
                  <a:round/>
                  <a:headEnd/>
                  <a:tailEnd/>
                </a:ln>
              </p:spPr>
              <p:txBody>
                <a:bodyPr/>
                <a:lstStyle/>
                <a:p>
                  <a:endParaRPr lang="zh-TW" altLang="en-US"/>
                </a:p>
              </p:txBody>
            </p:sp>
            <p:sp>
              <p:nvSpPr>
                <p:cNvPr id="83" name="Line 13"/>
                <p:cNvSpPr>
                  <a:spLocks noChangeShapeType="1"/>
                </p:cNvSpPr>
                <p:nvPr/>
              </p:nvSpPr>
              <p:spPr bwMode="auto">
                <a:xfrm>
                  <a:off x="1888" y="3120"/>
                  <a:ext cx="1" cy="248"/>
                </a:xfrm>
                <a:prstGeom prst="line">
                  <a:avLst/>
                </a:prstGeom>
                <a:noFill/>
                <a:ln w="38100">
                  <a:solidFill>
                    <a:srgbClr val="FF6666"/>
                  </a:solidFill>
                  <a:round/>
                  <a:headEnd/>
                  <a:tailEnd/>
                </a:ln>
              </p:spPr>
              <p:txBody>
                <a:bodyPr/>
                <a:lstStyle/>
                <a:p>
                  <a:endParaRPr lang="zh-TW" altLang="en-US"/>
                </a:p>
              </p:txBody>
            </p:sp>
          </p:grpSp>
          <p:grpSp>
            <p:nvGrpSpPr>
              <p:cNvPr id="56" name="Group 14"/>
              <p:cNvGrpSpPr>
                <a:grpSpLocks/>
              </p:cNvGrpSpPr>
              <p:nvPr/>
            </p:nvGrpSpPr>
            <p:grpSpPr bwMode="auto">
              <a:xfrm>
                <a:off x="1888" y="3120"/>
                <a:ext cx="905" cy="249"/>
                <a:chOff x="1888" y="3120"/>
                <a:chExt cx="905" cy="249"/>
              </a:xfrm>
            </p:grpSpPr>
            <p:sp>
              <p:nvSpPr>
                <p:cNvPr id="70" name="Line 15"/>
                <p:cNvSpPr>
                  <a:spLocks noChangeShapeType="1"/>
                </p:cNvSpPr>
                <p:nvPr/>
              </p:nvSpPr>
              <p:spPr bwMode="auto">
                <a:xfrm flipH="1">
                  <a:off x="1888" y="3368"/>
                  <a:ext cx="448" cy="1"/>
                </a:xfrm>
                <a:prstGeom prst="line">
                  <a:avLst/>
                </a:prstGeom>
                <a:noFill/>
                <a:ln w="38100">
                  <a:solidFill>
                    <a:srgbClr val="FF6666"/>
                  </a:solidFill>
                  <a:round/>
                  <a:headEnd/>
                  <a:tailEnd/>
                </a:ln>
              </p:spPr>
              <p:txBody>
                <a:bodyPr/>
                <a:lstStyle/>
                <a:p>
                  <a:endParaRPr lang="zh-TW" altLang="en-US"/>
                </a:p>
              </p:txBody>
            </p:sp>
            <p:sp>
              <p:nvSpPr>
                <p:cNvPr id="71" name="Line 16"/>
                <p:cNvSpPr>
                  <a:spLocks noChangeShapeType="1"/>
                </p:cNvSpPr>
                <p:nvPr/>
              </p:nvSpPr>
              <p:spPr bwMode="auto">
                <a:xfrm>
                  <a:off x="2336" y="3120"/>
                  <a:ext cx="1" cy="248"/>
                </a:xfrm>
                <a:prstGeom prst="line">
                  <a:avLst/>
                </a:prstGeom>
                <a:noFill/>
                <a:ln w="38100">
                  <a:solidFill>
                    <a:srgbClr val="FF6666"/>
                  </a:solidFill>
                  <a:round/>
                  <a:headEnd/>
                  <a:tailEnd/>
                </a:ln>
              </p:spPr>
              <p:txBody>
                <a:bodyPr/>
                <a:lstStyle/>
                <a:p>
                  <a:endParaRPr lang="zh-TW" altLang="en-US"/>
                </a:p>
              </p:txBody>
            </p:sp>
            <p:sp>
              <p:nvSpPr>
                <p:cNvPr id="72" name="Line 17"/>
                <p:cNvSpPr>
                  <a:spLocks noChangeShapeType="1"/>
                </p:cNvSpPr>
                <p:nvPr/>
              </p:nvSpPr>
              <p:spPr bwMode="auto">
                <a:xfrm flipH="1">
                  <a:off x="2336" y="3120"/>
                  <a:ext cx="456" cy="1"/>
                </a:xfrm>
                <a:prstGeom prst="line">
                  <a:avLst/>
                </a:prstGeom>
                <a:noFill/>
                <a:ln w="38100">
                  <a:solidFill>
                    <a:srgbClr val="FF6666"/>
                  </a:solidFill>
                  <a:round/>
                  <a:headEnd/>
                  <a:tailEnd/>
                </a:ln>
              </p:spPr>
              <p:txBody>
                <a:bodyPr/>
                <a:lstStyle/>
                <a:p>
                  <a:endParaRPr lang="zh-TW" altLang="en-US"/>
                </a:p>
              </p:txBody>
            </p:sp>
            <p:sp>
              <p:nvSpPr>
                <p:cNvPr id="73" name="Line 18"/>
                <p:cNvSpPr>
                  <a:spLocks noChangeShapeType="1"/>
                </p:cNvSpPr>
                <p:nvPr/>
              </p:nvSpPr>
              <p:spPr bwMode="auto">
                <a:xfrm>
                  <a:off x="2792" y="3120"/>
                  <a:ext cx="1" cy="248"/>
                </a:xfrm>
                <a:prstGeom prst="line">
                  <a:avLst/>
                </a:prstGeom>
                <a:noFill/>
                <a:ln w="38100">
                  <a:solidFill>
                    <a:srgbClr val="FF6666"/>
                  </a:solidFill>
                  <a:round/>
                  <a:headEnd/>
                  <a:tailEnd/>
                </a:ln>
              </p:spPr>
              <p:txBody>
                <a:bodyPr/>
                <a:lstStyle/>
                <a:p>
                  <a:endParaRPr lang="zh-TW" altLang="en-US"/>
                </a:p>
              </p:txBody>
            </p:sp>
            <p:sp>
              <p:nvSpPr>
                <p:cNvPr id="74" name="Line 19"/>
                <p:cNvSpPr>
                  <a:spLocks noChangeShapeType="1"/>
                </p:cNvSpPr>
                <p:nvPr/>
              </p:nvSpPr>
              <p:spPr bwMode="auto">
                <a:xfrm flipH="1">
                  <a:off x="1888" y="3368"/>
                  <a:ext cx="448" cy="1"/>
                </a:xfrm>
                <a:prstGeom prst="line">
                  <a:avLst/>
                </a:prstGeom>
                <a:noFill/>
                <a:ln w="38100">
                  <a:solidFill>
                    <a:srgbClr val="FF6666"/>
                  </a:solidFill>
                  <a:round/>
                  <a:headEnd/>
                  <a:tailEnd/>
                </a:ln>
              </p:spPr>
              <p:txBody>
                <a:bodyPr/>
                <a:lstStyle/>
                <a:p>
                  <a:endParaRPr lang="zh-TW" altLang="en-US"/>
                </a:p>
              </p:txBody>
            </p:sp>
            <p:sp>
              <p:nvSpPr>
                <p:cNvPr id="75" name="Line 20"/>
                <p:cNvSpPr>
                  <a:spLocks noChangeShapeType="1"/>
                </p:cNvSpPr>
                <p:nvPr/>
              </p:nvSpPr>
              <p:spPr bwMode="auto">
                <a:xfrm>
                  <a:off x="2336" y="3120"/>
                  <a:ext cx="1" cy="248"/>
                </a:xfrm>
                <a:prstGeom prst="line">
                  <a:avLst/>
                </a:prstGeom>
                <a:noFill/>
                <a:ln w="38100">
                  <a:solidFill>
                    <a:srgbClr val="FF6666"/>
                  </a:solidFill>
                  <a:round/>
                  <a:headEnd/>
                  <a:tailEnd/>
                </a:ln>
              </p:spPr>
              <p:txBody>
                <a:bodyPr/>
                <a:lstStyle/>
                <a:p>
                  <a:endParaRPr lang="zh-TW" altLang="en-US"/>
                </a:p>
              </p:txBody>
            </p:sp>
            <p:sp>
              <p:nvSpPr>
                <p:cNvPr id="76" name="Line 21"/>
                <p:cNvSpPr>
                  <a:spLocks noChangeShapeType="1"/>
                </p:cNvSpPr>
                <p:nvPr/>
              </p:nvSpPr>
              <p:spPr bwMode="auto">
                <a:xfrm>
                  <a:off x="2792" y="3120"/>
                  <a:ext cx="1" cy="248"/>
                </a:xfrm>
                <a:prstGeom prst="line">
                  <a:avLst/>
                </a:prstGeom>
                <a:noFill/>
                <a:ln w="38100">
                  <a:solidFill>
                    <a:srgbClr val="FF6666"/>
                  </a:solidFill>
                  <a:round/>
                  <a:headEnd/>
                  <a:tailEnd/>
                </a:ln>
              </p:spPr>
              <p:txBody>
                <a:bodyPr/>
                <a:lstStyle/>
                <a:p>
                  <a:endParaRPr lang="zh-TW" altLang="en-US"/>
                </a:p>
              </p:txBody>
            </p:sp>
          </p:grpSp>
          <p:grpSp>
            <p:nvGrpSpPr>
              <p:cNvPr id="57" name="Group 22"/>
              <p:cNvGrpSpPr>
                <a:grpSpLocks/>
              </p:cNvGrpSpPr>
              <p:nvPr/>
            </p:nvGrpSpPr>
            <p:grpSpPr bwMode="auto">
              <a:xfrm>
                <a:off x="2792" y="3120"/>
                <a:ext cx="905" cy="249"/>
                <a:chOff x="2792" y="3120"/>
                <a:chExt cx="905" cy="249"/>
              </a:xfrm>
            </p:grpSpPr>
            <p:sp>
              <p:nvSpPr>
                <p:cNvPr id="63" name="Line 23"/>
                <p:cNvSpPr>
                  <a:spLocks noChangeShapeType="1"/>
                </p:cNvSpPr>
                <p:nvPr/>
              </p:nvSpPr>
              <p:spPr bwMode="auto">
                <a:xfrm flipH="1">
                  <a:off x="2792" y="3368"/>
                  <a:ext cx="448" cy="1"/>
                </a:xfrm>
                <a:prstGeom prst="line">
                  <a:avLst/>
                </a:prstGeom>
                <a:noFill/>
                <a:ln w="38100">
                  <a:solidFill>
                    <a:srgbClr val="FF6666"/>
                  </a:solidFill>
                  <a:round/>
                  <a:headEnd/>
                  <a:tailEnd/>
                </a:ln>
              </p:spPr>
              <p:txBody>
                <a:bodyPr/>
                <a:lstStyle/>
                <a:p>
                  <a:endParaRPr lang="zh-TW" altLang="en-US"/>
                </a:p>
              </p:txBody>
            </p:sp>
            <p:sp>
              <p:nvSpPr>
                <p:cNvPr id="64" name="Line 24"/>
                <p:cNvSpPr>
                  <a:spLocks noChangeShapeType="1"/>
                </p:cNvSpPr>
                <p:nvPr/>
              </p:nvSpPr>
              <p:spPr bwMode="auto">
                <a:xfrm>
                  <a:off x="3240" y="3120"/>
                  <a:ext cx="1" cy="248"/>
                </a:xfrm>
                <a:prstGeom prst="line">
                  <a:avLst/>
                </a:prstGeom>
                <a:noFill/>
                <a:ln w="38100">
                  <a:solidFill>
                    <a:srgbClr val="FF6666"/>
                  </a:solidFill>
                  <a:round/>
                  <a:headEnd/>
                  <a:tailEnd/>
                </a:ln>
              </p:spPr>
              <p:txBody>
                <a:bodyPr/>
                <a:lstStyle/>
                <a:p>
                  <a:endParaRPr lang="zh-TW" altLang="en-US"/>
                </a:p>
              </p:txBody>
            </p:sp>
            <p:sp>
              <p:nvSpPr>
                <p:cNvPr id="65" name="Line 25"/>
                <p:cNvSpPr>
                  <a:spLocks noChangeShapeType="1"/>
                </p:cNvSpPr>
                <p:nvPr/>
              </p:nvSpPr>
              <p:spPr bwMode="auto">
                <a:xfrm flipH="1">
                  <a:off x="3240" y="3120"/>
                  <a:ext cx="456" cy="1"/>
                </a:xfrm>
                <a:prstGeom prst="line">
                  <a:avLst/>
                </a:prstGeom>
                <a:noFill/>
                <a:ln w="38100">
                  <a:solidFill>
                    <a:srgbClr val="FF6666"/>
                  </a:solidFill>
                  <a:round/>
                  <a:headEnd/>
                  <a:tailEnd/>
                </a:ln>
              </p:spPr>
              <p:txBody>
                <a:bodyPr/>
                <a:lstStyle/>
                <a:p>
                  <a:endParaRPr lang="zh-TW" altLang="en-US"/>
                </a:p>
              </p:txBody>
            </p:sp>
            <p:sp>
              <p:nvSpPr>
                <p:cNvPr id="66" name="Line 26"/>
                <p:cNvSpPr>
                  <a:spLocks noChangeShapeType="1"/>
                </p:cNvSpPr>
                <p:nvPr/>
              </p:nvSpPr>
              <p:spPr bwMode="auto">
                <a:xfrm>
                  <a:off x="3696" y="3120"/>
                  <a:ext cx="1" cy="248"/>
                </a:xfrm>
                <a:prstGeom prst="line">
                  <a:avLst/>
                </a:prstGeom>
                <a:noFill/>
                <a:ln w="38100">
                  <a:solidFill>
                    <a:srgbClr val="FF6666"/>
                  </a:solidFill>
                  <a:round/>
                  <a:headEnd/>
                  <a:tailEnd/>
                </a:ln>
              </p:spPr>
              <p:txBody>
                <a:bodyPr/>
                <a:lstStyle/>
                <a:p>
                  <a:endParaRPr lang="zh-TW" altLang="en-US"/>
                </a:p>
              </p:txBody>
            </p:sp>
            <p:sp>
              <p:nvSpPr>
                <p:cNvPr id="67" name="Line 27"/>
                <p:cNvSpPr>
                  <a:spLocks noChangeShapeType="1"/>
                </p:cNvSpPr>
                <p:nvPr/>
              </p:nvSpPr>
              <p:spPr bwMode="auto">
                <a:xfrm flipH="1">
                  <a:off x="2792" y="3368"/>
                  <a:ext cx="448" cy="1"/>
                </a:xfrm>
                <a:prstGeom prst="line">
                  <a:avLst/>
                </a:prstGeom>
                <a:noFill/>
                <a:ln w="38100">
                  <a:solidFill>
                    <a:srgbClr val="FF6666"/>
                  </a:solidFill>
                  <a:round/>
                  <a:headEnd/>
                  <a:tailEnd/>
                </a:ln>
              </p:spPr>
              <p:txBody>
                <a:bodyPr/>
                <a:lstStyle/>
                <a:p>
                  <a:endParaRPr lang="zh-TW" altLang="en-US"/>
                </a:p>
              </p:txBody>
            </p:sp>
            <p:sp>
              <p:nvSpPr>
                <p:cNvPr id="68" name="Line 28"/>
                <p:cNvSpPr>
                  <a:spLocks noChangeShapeType="1"/>
                </p:cNvSpPr>
                <p:nvPr/>
              </p:nvSpPr>
              <p:spPr bwMode="auto">
                <a:xfrm>
                  <a:off x="3240" y="3120"/>
                  <a:ext cx="1" cy="248"/>
                </a:xfrm>
                <a:prstGeom prst="line">
                  <a:avLst/>
                </a:prstGeom>
                <a:noFill/>
                <a:ln w="38100">
                  <a:solidFill>
                    <a:srgbClr val="FF6666"/>
                  </a:solidFill>
                  <a:round/>
                  <a:headEnd/>
                  <a:tailEnd/>
                </a:ln>
              </p:spPr>
              <p:txBody>
                <a:bodyPr/>
                <a:lstStyle/>
                <a:p>
                  <a:endParaRPr lang="zh-TW" altLang="en-US"/>
                </a:p>
              </p:txBody>
            </p:sp>
            <p:sp>
              <p:nvSpPr>
                <p:cNvPr id="69" name="Line 29"/>
                <p:cNvSpPr>
                  <a:spLocks noChangeShapeType="1"/>
                </p:cNvSpPr>
                <p:nvPr/>
              </p:nvSpPr>
              <p:spPr bwMode="auto">
                <a:xfrm>
                  <a:off x="3696" y="3120"/>
                  <a:ext cx="1" cy="248"/>
                </a:xfrm>
                <a:prstGeom prst="line">
                  <a:avLst/>
                </a:prstGeom>
                <a:noFill/>
                <a:ln w="38100">
                  <a:solidFill>
                    <a:srgbClr val="FF6666"/>
                  </a:solidFill>
                  <a:round/>
                  <a:headEnd/>
                  <a:tailEnd/>
                </a:ln>
              </p:spPr>
              <p:txBody>
                <a:bodyPr/>
                <a:lstStyle/>
                <a:p>
                  <a:endParaRPr lang="zh-TW" altLang="en-US"/>
                </a:p>
              </p:txBody>
            </p:sp>
          </p:grpSp>
          <p:sp>
            <p:nvSpPr>
              <p:cNvPr id="58" name="Line 30"/>
              <p:cNvSpPr>
                <a:spLocks noChangeShapeType="1"/>
              </p:cNvSpPr>
              <p:nvPr/>
            </p:nvSpPr>
            <p:spPr bwMode="auto">
              <a:xfrm flipH="1">
                <a:off x="4152" y="3120"/>
                <a:ext cx="456" cy="1"/>
              </a:xfrm>
              <a:prstGeom prst="line">
                <a:avLst/>
              </a:prstGeom>
              <a:noFill/>
              <a:ln w="38100">
                <a:solidFill>
                  <a:srgbClr val="FF6666"/>
                </a:solidFill>
                <a:round/>
                <a:headEnd/>
                <a:tailEnd/>
              </a:ln>
            </p:spPr>
            <p:txBody>
              <a:bodyPr/>
              <a:lstStyle/>
              <a:p>
                <a:endParaRPr lang="zh-TW" altLang="en-US"/>
              </a:p>
            </p:txBody>
          </p:sp>
          <p:sp>
            <p:nvSpPr>
              <p:cNvPr id="59" name="Line 31"/>
              <p:cNvSpPr>
                <a:spLocks noChangeShapeType="1"/>
              </p:cNvSpPr>
              <p:nvPr/>
            </p:nvSpPr>
            <p:spPr bwMode="auto">
              <a:xfrm flipH="1">
                <a:off x="3696" y="3368"/>
                <a:ext cx="456" cy="1"/>
              </a:xfrm>
              <a:prstGeom prst="line">
                <a:avLst/>
              </a:prstGeom>
              <a:noFill/>
              <a:ln w="38100">
                <a:solidFill>
                  <a:srgbClr val="FF6666"/>
                </a:solidFill>
                <a:round/>
                <a:headEnd/>
                <a:tailEnd/>
              </a:ln>
            </p:spPr>
            <p:txBody>
              <a:bodyPr/>
              <a:lstStyle/>
              <a:p>
                <a:endParaRPr lang="zh-TW" altLang="en-US"/>
              </a:p>
            </p:txBody>
          </p:sp>
          <p:sp>
            <p:nvSpPr>
              <p:cNvPr id="60" name="Line 32"/>
              <p:cNvSpPr>
                <a:spLocks noChangeShapeType="1"/>
              </p:cNvSpPr>
              <p:nvPr/>
            </p:nvSpPr>
            <p:spPr bwMode="auto">
              <a:xfrm>
                <a:off x="4152" y="3120"/>
                <a:ext cx="1" cy="248"/>
              </a:xfrm>
              <a:prstGeom prst="line">
                <a:avLst/>
              </a:prstGeom>
              <a:noFill/>
              <a:ln w="38100">
                <a:solidFill>
                  <a:srgbClr val="FF6666"/>
                </a:solidFill>
                <a:round/>
                <a:headEnd/>
                <a:tailEnd/>
              </a:ln>
            </p:spPr>
            <p:txBody>
              <a:bodyPr/>
              <a:lstStyle/>
              <a:p>
                <a:endParaRPr lang="zh-TW" altLang="en-US"/>
              </a:p>
            </p:txBody>
          </p:sp>
          <p:sp>
            <p:nvSpPr>
              <p:cNvPr id="61" name="Line 33"/>
              <p:cNvSpPr>
                <a:spLocks noChangeShapeType="1"/>
              </p:cNvSpPr>
              <p:nvPr/>
            </p:nvSpPr>
            <p:spPr bwMode="auto">
              <a:xfrm>
                <a:off x="4608" y="3120"/>
                <a:ext cx="1" cy="248"/>
              </a:xfrm>
              <a:prstGeom prst="line">
                <a:avLst/>
              </a:prstGeom>
              <a:noFill/>
              <a:ln w="38100">
                <a:solidFill>
                  <a:srgbClr val="FF6666"/>
                </a:solidFill>
                <a:round/>
                <a:headEnd/>
                <a:tailEnd/>
              </a:ln>
            </p:spPr>
            <p:txBody>
              <a:bodyPr/>
              <a:lstStyle/>
              <a:p>
                <a:endParaRPr lang="zh-TW" altLang="en-US"/>
              </a:p>
            </p:txBody>
          </p:sp>
          <p:sp>
            <p:nvSpPr>
              <p:cNvPr id="62" name="Line 34"/>
              <p:cNvSpPr>
                <a:spLocks noChangeShapeType="1"/>
              </p:cNvSpPr>
              <p:nvPr/>
            </p:nvSpPr>
            <p:spPr bwMode="auto">
              <a:xfrm flipH="1">
                <a:off x="4608" y="3368"/>
                <a:ext cx="448" cy="1"/>
              </a:xfrm>
              <a:prstGeom prst="line">
                <a:avLst/>
              </a:prstGeom>
              <a:noFill/>
              <a:ln w="38100">
                <a:solidFill>
                  <a:srgbClr val="FF6666"/>
                </a:solidFill>
                <a:round/>
                <a:headEnd/>
                <a:tailEnd/>
              </a:ln>
            </p:spPr>
            <p:txBody>
              <a:bodyPr/>
              <a:lstStyle/>
              <a:p>
                <a:endParaRPr lang="zh-TW" altLang="en-US"/>
              </a:p>
            </p:txBody>
          </p:sp>
        </p:grpSp>
        <p:sp>
          <p:nvSpPr>
            <p:cNvPr id="84" name="Rectangle 83"/>
            <p:cNvSpPr/>
            <p:nvPr/>
          </p:nvSpPr>
          <p:spPr>
            <a:xfrm>
              <a:off x="1835696" y="1268760"/>
              <a:ext cx="914400" cy="554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Title 1"/>
          <p:cNvSpPr>
            <a:spLocks noGrp="1"/>
          </p:cNvSpPr>
          <p:nvPr>
            <p:ph type="title"/>
          </p:nvPr>
        </p:nvSpPr>
        <p:spPr/>
        <p:txBody>
          <a:bodyPr/>
          <a:lstStyle/>
          <a:p>
            <a:r>
              <a:rPr lang="en-US" altLang="zh-TW" dirty="0" smtClean="0">
                <a:latin typeface="+mn-lt"/>
              </a:rPr>
              <a:t>Design Matrix</a:t>
            </a:r>
            <a:endParaRPr lang="zh-TW" altLang="en-US" dirty="0">
              <a:latin typeface="+mn-lt"/>
            </a:endParaRPr>
          </a:p>
        </p:txBody>
      </p:sp>
      <p:sp>
        <p:nvSpPr>
          <p:cNvPr id="7" name="Line 6"/>
          <p:cNvSpPr>
            <a:spLocks noChangeShapeType="1"/>
          </p:cNvSpPr>
          <p:nvPr/>
        </p:nvSpPr>
        <p:spPr bwMode="auto">
          <a:xfrm rot="5400000">
            <a:off x="-1333971" y="4149080"/>
            <a:ext cx="4608512" cy="0"/>
          </a:xfrm>
          <a:prstGeom prst="line">
            <a:avLst/>
          </a:prstGeom>
          <a:noFill/>
          <a:ln w="38100">
            <a:solidFill>
              <a:srgbClr val="00B0F0"/>
            </a:solidFill>
            <a:round/>
            <a:headEnd/>
            <a:tailEnd type="triangle" w="med" len="med"/>
          </a:ln>
        </p:spPr>
        <p:txBody>
          <a:bodyPr/>
          <a:lstStyle/>
          <a:p>
            <a:endParaRPr lang="zh-TW" altLang="en-US">
              <a:solidFill>
                <a:srgbClr val="00B0F0"/>
              </a:solidFill>
            </a:endParaRPr>
          </a:p>
        </p:txBody>
      </p:sp>
      <p:sp>
        <p:nvSpPr>
          <p:cNvPr id="8" name="Text Box 7"/>
          <p:cNvSpPr txBox="1">
            <a:spLocks noChangeArrowheads="1"/>
          </p:cNvSpPr>
          <p:nvPr/>
        </p:nvSpPr>
        <p:spPr bwMode="auto">
          <a:xfrm rot="5400000">
            <a:off x="461506" y="5832108"/>
            <a:ext cx="620683" cy="369332"/>
          </a:xfrm>
          <a:prstGeom prst="rect">
            <a:avLst/>
          </a:prstGeom>
          <a:noFill/>
          <a:ln w="38100">
            <a:noFill/>
            <a:miter lim="800000"/>
            <a:headEnd/>
            <a:tailEnd/>
          </a:ln>
        </p:spPr>
        <p:txBody>
          <a:bodyPr wrap="none">
            <a:spAutoFit/>
          </a:bodyPr>
          <a:lstStyle/>
          <a:p>
            <a:r>
              <a:rPr lang="en-US" b="1" dirty="0">
                <a:solidFill>
                  <a:srgbClr val="00B0F0"/>
                </a:solidFill>
                <a:latin typeface="Times New Roman" pitchFamily="18" charset="0"/>
              </a:rPr>
              <a:t>time</a:t>
            </a:r>
            <a:endParaRPr lang="en-GB" altLang="zh-TW" sz="1600" b="1" dirty="0">
              <a:solidFill>
                <a:srgbClr val="00B0F0"/>
              </a:solidFill>
              <a:latin typeface="Times New Roman" pitchFamily="18" charset="0"/>
            </a:endParaRPr>
          </a:p>
        </p:txBody>
      </p:sp>
      <p:pic>
        <p:nvPicPr>
          <p:cNvPr id="9" name="Picture 32" descr="stimulus"/>
          <p:cNvPicPr>
            <a:picLocks noChangeAspect="1" noChangeArrowheads="1"/>
          </p:cNvPicPr>
          <p:nvPr/>
        </p:nvPicPr>
        <p:blipFill>
          <a:blip r:embed="rId2" cstate="print">
            <a:lum bright="52000" contrast="-70000"/>
          </a:blip>
          <a:srcRect l="40741" t="13333" r="9624" b="10272"/>
          <a:stretch>
            <a:fillRect/>
          </a:stretch>
        </p:blipFill>
        <p:spPr bwMode="auto">
          <a:xfrm>
            <a:off x="3474070" y="1844824"/>
            <a:ext cx="377825" cy="4535487"/>
          </a:xfrm>
          <a:prstGeom prst="rect">
            <a:avLst/>
          </a:prstGeom>
          <a:noFill/>
          <a:ln w="12700">
            <a:solidFill>
              <a:schemeClr val="tx1"/>
            </a:solidFill>
            <a:miter lim="800000"/>
            <a:headEnd/>
            <a:tailEnd/>
          </a:ln>
        </p:spPr>
      </p:pic>
      <p:sp>
        <p:nvSpPr>
          <p:cNvPr id="11" name="Rectangle 35"/>
          <p:cNvSpPr>
            <a:spLocks noChangeArrowheads="1"/>
          </p:cNvSpPr>
          <p:nvPr/>
        </p:nvSpPr>
        <p:spPr bwMode="auto">
          <a:xfrm>
            <a:off x="5147295" y="1124099"/>
            <a:ext cx="504825" cy="2087562"/>
          </a:xfrm>
          <a:prstGeom prst="rect">
            <a:avLst/>
          </a:prstGeom>
          <a:noFill/>
          <a:ln w="12700">
            <a:solidFill>
              <a:schemeClr val="tx1"/>
            </a:solidFill>
            <a:miter lim="800000"/>
            <a:headEnd/>
            <a:tailEnd/>
          </a:ln>
        </p:spPr>
        <p:txBody>
          <a:bodyPr wrap="none" anchor="ctr"/>
          <a:lstStyle/>
          <a:p>
            <a:endParaRPr lang="en-US"/>
          </a:p>
        </p:txBody>
      </p:sp>
      <p:sp>
        <p:nvSpPr>
          <p:cNvPr id="12" name="Rectangle 36"/>
          <p:cNvSpPr>
            <a:spLocks noChangeArrowheads="1"/>
          </p:cNvSpPr>
          <p:nvPr/>
        </p:nvSpPr>
        <p:spPr bwMode="auto">
          <a:xfrm>
            <a:off x="5147295" y="3211661"/>
            <a:ext cx="504825" cy="2160588"/>
          </a:xfrm>
          <a:prstGeom prst="rect">
            <a:avLst/>
          </a:prstGeom>
          <a:noFill/>
          <a:ln w="12700">
            <a:solidFill>
              <a:schemeClr val="tx1"/>
            </a:solidFill>
            <a:miter lim="800000"/>
            <a:headEnd/>
            <a:tailEnd/>
          </a:ln>
        </p:spPr>
        <p:txBody>
          <a:bodyPr wrap="none" anchor="ctr"/>
          <a:lstStyle/>
          <a:p>
            <a:endParaRPr lang="en-US"/>
          </a:p>
        </p:txBody>
      </p:sp>
      <p:sp>
        <p:nvSpPr>
          <p:cNvPr id="13" name="Line 37"/>
          <p:cNvSpPr>
            <a:spLocks noChangeShapeType="1"/>
          </p:cNvSpPr>
          <p:nvPr/>
        </p:nvSpPr>
        <p:spPr bwMode="auto">
          <a:xfrm flipH="1">
            <a:off x="3851895" y="1124099"/>
            <a:ext cx="1295400" cy="720725"/>
          </a:xfrm>
          <a:prstGeom prst="line">
            <a:avLst/>
          </a:prstGeom>
          <a:noFill/>
          <a:ln w="12700">
            <a:solidFill>
              <a:schemeClr val="tx1"/>
            </a:solidFill>
            <a:round/>
            <a:headEnd/>
            <a:tailEnd/>
          </a:ln>
        </p:spPr>
        <p:txBody>
          <a:bodyPr/>
          <a:lstStyle/>
          <a:p>
            <a:endParaRPr lang="zh-TW" altLang="en-US"/>
          </a:p>
        </p:txBody>
      </p:sp>
      <p:sp>
        <p:nvSpPr>
          <p:cNvPr id="14" name="Line 38"/>
          <p:cNvSpPr>
            <a:spLocks noChangeShapeType="1"/>
          </p:cNvSpPr>
          <p:nvPr/>
        </p:nvSpPr>
        <p:spPr bwMode="auto">
          <a:xfrm flipH="1" flipV="1">
            <a:off x="3851895" y="2132161"/>
            <a:ext cx="1295400" cy="1079500"/>
          </a:xfrm>
          <a:prstGeom prst="line">
            <a:avLst/>
          </a:prstGeom>
          <a:noFill/>
          <a:ln w="12700">
            <a:solidFill>
              <a:schemeClr val="tx1"/>
            </a:solidFill>
            <a:round/>
            <a:headEnd/>
            <a:tailEnd/>
          </a:ln>
        </p:spPr>
        <p:txBody>
          <a:bodyPr/>
          <a:lstStyle/>
          <a:p>
            <a:endParaRPr lang="zh-TW" altLang="en-US"/>
          </a:p>
        </p:txBody>
      </p:sp>
      <p:sp>
        <p:nvSpPr>
          <p:cNvPr id="15" name="Line 39"/>
          <p:cNvSpPr>
            <a:spLocks noChangeShapeType="1"/>
          </p:cNvSpPr>
          <p:nvPr/>
        </p:nvSpPr>
        <p:spPr bwMode="auto">
          <a:xfrm flipH="1" flipV="1">
            <a:off x="3851895" y="2492524"/>
            <a:ext cx="1295400" cy="2879725"/>
          </a:xfrm>
          <a:prstGeom prst="line">
            <a:avLst/>
          </a:prstGeom>
          <a:noFill/>
          <a:ln w="12700">
            <a:solidFill>
              <a:schemeClr val="tx1"/>
            </a:solidFill>
            <a:round/>
            <a:headEnd/>
            <a:tailEnd/>
          </a:ln>
        </p:spPr>
        <p:txBody>
          <a:bodyPr/>
          <a:lstStyle/>
          <a:p>
            <a:endParaRPr lang="zh-TW" altLang="en-US"/>
          </a:p>
        </p:txBody>
      </p:sp>
      <p:sp>
        <p:nvSpPr>
          <p:cNvPr id="17" name="Text Box 41"/>
          <p:cNvSpPr txBox="1">
            <a:spLocks noChangeArrowheads="1"/>
          </p:cNvSpPr>
          <p:nvPr/>
        </p:nvSpPr>
        <p:spPr bwMode="auto">
          <a:xfrm>
            <a:off x="1979712" y="1700808"/>
            <a:ext cx="518091" cy="369332"/>
          </a:xfrm>
          <a:prstGeom prst="rect">
            <a:avLst/>
          </a:prstGeom>
          <a:noFill/>
          <a:ln w="38100">
            <a:noFill/>
            <a:miter lim="800000"/>
            <a:headEnd/>
            <a:tailEnd/>
          </a:ln>
        </p:spPr>
        <p:txBody>
          <a:bodyPr wrap="square">
            <a:spAutoFit/>
          </a:bodyPr>
          <a:lstStyle/>
          <a:p>
            <a:r>
              <a:rPr lang="en-US" dirty="0" smtClean="0">
                <a:latin typeface="Times New Roman" pitchFamily="18" charset="0"/>
              </a:rPr>
              <a:t>rest</a:t>
            </a:r>
            <a:endParaRPr lang="en-GB" altLang="zh-TW" dirty="0">
              <a:latin typeface="Times New Roman" pitchFamily="18" charset="0"/>
            </a:endParaRPr>
          </a:p>
        </p:txBody>
      </p:sp>
      <p:pic>
        <p:nvPicPr>
          <p:cNvPr id="18" name="Picture 42"/>
          <p:cNvPicPr>
            <a:picLocks noChangeAspect="1" noChangeArrowheads="1"/>
          </p:cNvPicPr>
          <p:nvPr/>
        </p:nvPicPr>
        <p:blipFill>
          <a:blip r:embed="rId3" cstate="print"/>
          <a:srcRect/>
          <a:stretch>
            <a:fillRect/>
          </a:stretch>
        </p:blipFill>
        <p:spPr bwMode="auto">
          <a:xfrm>
            <a:off x="6083622" y="2557611"/>
            <a:ext cx="2505075" cy="2166938"/>
          </a:xfrm>
          <a:prstGeom prst="rect">
            <a:avLst/>
          </a:prstGeom>
          <a:noFill/>
          <a:ln w="9525">
            <a:noFill/>
            <a:miter lim="800000"/>
            <a:headEnd/>
            <a:tailEnd/>
          </a:ln>
        </p:spPr>
      </p:pic>
      <p:sp>
        <p:nvSpPr>
          <p:cNvPr id="19" name="Text Box 43"/>
          <p:cNvSpPr txBox="1">
            <a:spLocks noChangeArrowheads="1"/>
          </p:cNvSpPr>
          <p:nvPr/>
        </p:nvSpPr>
        <p:spPr bwMode="auto">
          <a:xfrm>
            <a:off x="5651822" y="2929086"/>
            <a:ext cx="3168650" cy="1435100"/>
          </a:xfrm>
          <a:prstGeom prst="rect">
            <a:avLst/>
          </a:prstGeom>
          <a:noFill/>
          <a:ln w="9525">
            <a:noFill/>
            <a:miter lim="800000"/>
            <a:headEnd/>
            <a:tailEnd/>
          </a:ln>
        </p:spPr>
        <p:txBody>
          <a:bodyPr lIns="0" tIns="0" rIns="0" bIns="0" anchor="ctr">
            <a:spAutoFit/>
          </a:bodyPr>
          <a:lstStyle/>
          <a:p>
            <a:pPr marL="1143000" lvl="2" indent="-228600" algn="l">
              <a:lnSpc>
                <a:spcPct val="93000"/>
              </a:lnSpc>
              <a:buClr>
                <a:srgbClr val="000000"/>
              </a:buClr>
              <a:buSzPct val="150000"/>
              <a:buFont typeface="Arial" charset="0"/>
              <a:buNone/>
              <a:tabLst>
                <a:tab pos="1300163" algn="l"/>
                <a:tab pos="1749425" algn="l"/>
                <a:tab pos="2198688" algn="l"/>
                <a:tab pos="2647950" algn="l"/>
                <a:tab pos="3097213" algn="l"/>
                <a:tab pos="3546475" algn="l"/>
                <a:tab pos="3995738" algn="l"/>
                <a:tab pos="4445000" algn="l"/>
                <a:tab pos="4894263" algn="l"/>
                <a:tab pos="5343525" algn="l"/>
                <a:tab pos="5792788" algn="l"/>
                <a:tab pos="6242050" algn="l"/>
                <a:tab pos="6691313" algn="l"/>
                <a:tab pos="7140575" algn="l"/>
                <a:tab pos="7589838" algn="l"/>
                <a:tab pos="8039100" algn="l"/>
                <a:tab pos="8488363" algn="l"/>
                <a:tab pos="8937625" algn="l"/>
                <a:tab pos="9386888" algn="l"/>
                <a:tab pos="9836150" algn="l"/>
              </a:tabLst>
            </a:pPr>
            <a:r>
              <a:rPr lang="en-GB" altLang="zh-TW" sz="2400">
                <a:latin typeface="Times New Roman" pitchFamily="18" charset="0"/>
              </a:rPr>
              <a:t>On	   	   Off	</a:t>
            </a:r>
          </a:p>
          <a:p>
            <a:pPr marL="1143000" lvl="2" indent="-228600" algn="l">
              <a:buClr>
                <a:srgbClr val="000000"/>
              </a:buClr>
              <a:buSzPct val="150000"/>
              <a:buFont typeface="Arial" charset="0"/>
              <a:buNone/>
              <a:tabLst>
                <a:tab pos="1300163" algn="l"/>
                <a:tab pos="1749425" algn="l"/>
                <a:tab pos="2198688" algn="l"/>
                <a:tab pos="2647950" algn="l"/>
                <a:tab pos="3097213" algn="l"/>
                <a:tab pos="3546475" algn="l"/>
                <a:tab pos="3995738" algn="l"/>
                <a:tab pos="4445000" algn="l"/>
                <a:tab pos="4894263" algn="l"/>
                <a:tab pos="5343525" algn="l"/>
                <a:tab pos="5792788" algn="l"/>
                <a:tab pos="6242050" algn="l"/>
                <a:tab pos="6691313" algn="l"/>
                <a:tab pos="7140575" algn="l"/>
                <a:tab pos="7589838" algn="l"/>
                <a:tab pos="8039100" algn="l"/>
                <a:tab pos="8488363" algn="l"/>
                <a:tab pos="8937625" algn="l"/>
                <a:tab pos="9386888" algn="l"/>
                <a:tab pos="9836150" algn="l"/>
              </a:tabLst>
            </a:pPr>
            <a:endParaRPr lang="en-GB" altLang="zh-TW" sz="2400">
              <a:latin typeface="Times New Roman" pitchFamily="18" charset="0"/>
            </a:endParaRPr>
          </a:p>
          <a:p>
            <a:pPr marL="1143000" lvl="2" indent="-228600" algn="l">
              <a:buClr>
                <a:srgbClr val="000000"/>
              </a:buClr>
              <a:buSzPct val="150000"/>
              <a:buFont typeface="Arial" charset="0"/>
              <a:buNone/>
              <a:tabLst>
                <a:tab pos="1300163" algn="l"/>
                <a:tab pos="1749425" algn="l"/>
                <a:tab pos="2198688" algn="l"/>
                <a:tab pos="2647950" algn="l"/>
                <a:tab pos="3097213" algn="l"/>
                <a:tab pos="3546475" algn="l"/>
                <a:tab pos="3995738" algn="l"/>
                <a:tab pos="4445000" algn="l"/>
                <a:tab pos="4894263" algn="l"/>
                <a:tab pos="5343525" algn="l"/>
                <a:tab pos="5792788" algn="l"/>
                <a:tab pos="6242050" algn="l"/>
                <a:tab pos="6691313" algn="l"/>
                <a:tab pos="7140575" algn="l"/>
                <a:tab pos="7589838" algn="l"/>
                <a:tab pos="8039100" algn="l"/>
                <a:tab pos="8488363" algn="l"/>
                <a:tab pos="8937625" algn="l"/>
                <a:tab pos="9386888" algn="l"/>
                <a:tab pos="9836150" algn="l"/>
              </a:tabLst>
            </a:pPr>
            <a:endParaRPr lang="en-GB" altLang="zh-TW" sz="2400">
              <a:latin typeface="Times New Roman" pitchFamily="18" charset="0"/>
            </a:endParaRPr>
          </a:p>
          <a:p>
            <a:pPr marL="1143000" lvl="2" indent="-228600" algn="l">
              <a:buClr>
                <a:srgbClr val="000000"/>
              </a:buClr>
              <a:buSzPct val="150000"/>
              <a:buFont typeface="Arial" charset="0"/>
              <a:buNone/>
              <a:tabLst>
                <a:tab pos="1300163" algn="l"/>
                <a:tab pos="1749425" algn="l"/>
                <a:tab pos="2198688" algn="l"/>
                <a:tab pos="2647950" algn="l"/>
                <a:tab pos="3097213" algn="l"/>
                <a:tab pos="3546475" algn="l"/>
                <a:tab pos="3995738" algn="l"/>
                <a:tab pos="4445000" algn="l"/>
                <a:tab pos="4894263" algn="l"/>
                <a:tab pos="5343525" algn="l"/>
                <a:tab pos="5792788" algn="l"/>
                <a:tab pos="6242050" algn="l"/>
                <a:tab pos="6691313" algn="l"/>
                <a:tab pos="7140575" algn="l"/>
                <a:tab pos="7589838" algn="l"/>
                <a:tab pos="8039100" algn="l"/>
                <a:tab pos="8488363" algn="l"/>
                <a:tab pos="8937625" algn="l"/>
                <a:tab pos="9386888" algn="l"/>
                <a:tab pos="9836150" algn="l"/>
              </a:tabLst>
            </a:pPr>
            <a:r>
              <a:rPr lang="en-GB" altLang="zh-TW" sz="2400">
                <a:latin typeface="Times New Roman" pitchFamily="18" charset="0"/>
              </a:rPr>
              <a:t>Off	   On</a:t>
            </a:r>
          </a:p>
        </p:txBody>
      </p:sp>
      <p:sp>
        <p:nvSpPr>
          <p:cNvPr id="20" name="Text Box 44"/>
          <p:cNvSpPr txBox="1">
            <a:spLocks noChangeArrowheads="1"/>
          </p:cNvSpPr>
          <p:nvPr/>
        </p:nvSpPr>
        <p:spPr bwMode="auto">
          <a:xfrm>
            <a:off x="6632897" y="2062311"/>
            <a:ext cx="1370013" cy="396875"/>
          </a:xfrm>
          <a:prstGeom prst="rect">
            <a:avLst/>
          </a:prstGeom>
          <a:noFill/>
          <a:ln w="9525">
            <a:noFill/>
            <a:miter lim="800000"/>
            <a:headEnd/>
            <a:tailEnd/>
          </a:ln>
        </p:spPr>
        <p:txBody>
          <a:bodyPr wrap="none">
            <a:spAutoFit/>
          </a:bodyPr>
          <a:lstStyle/>
          <a:p>
            <a:r>
              <a:rPr lang="en-US" sz="2000" b="1">
                <a:latin typeface="Times New Roman" pitchFamily="18" charset="0"/>
              </a:rPr>
              <a:t>Conditions</a:t>
            </a:r>
            <a:endParaRPr lang="en-GB" altLang="zh-TW" sz="2000" b="1">
              <a:latin typeface="Times New Roman" pitchFamily="18" charset="0"/>
            </a:endParaRPr>
          </a:p>
        </p:txBody>
      </p:sp>
      <p:sp>
        <p:nvSpPr>
          <p:cNvPr id="21" name="Text Box 45"/>
          <p:cNvSpPr txBox="1">
            <a:spLocks noChangeArrowheads="1"/>
          </p:cNvSpPr>
          <p:nvPr/>
        </p:nvSpPr>
        <p:spPr bwMode="auto">
          <a:xfrm>
            <a:off x="6285235" y="4653111"/>
            <a:ext cx="2231188" cy="1077218"/>
          </a:xfrm>
          <a:prstGeom prst="rect">
            <a:avLst/>
          </a:prstGeom>
          <a:noFill/>
          <a:ln w="9525">
            <a:noFill/>
            <a:miter lim="800000"/>
            <a:headEnd/>
            <a:tailEnd/>
          </a:ln>
        </p:spPr>
        <p:txBody>
          <a:bodyPr wrap="none">
            <a:spAutoFit/>
          </a:bodyPr>
          <a:lstStyle/>
          <a:p>
            <a:r>
              <a:rPr lang="en-US" sz="1600" b="1" dirty="0">
                <a:solidFill>
                  <a:srgbClr val="000066"/>
                </a:solidFill>
                <a:latin typeface="Times New Roman" pitchFamily="18" charset="0"/>
              </a:rPr>
              <a:t>Use ‘dummy codes’ to </a:t>
            </a:r>
          </a:p>
          <a:p>
            <a:r>
              <a:rPr lang="en-US" sz="1600" b="1" dirty="0">
                <a:solidFill>
                  <a:srgbClr val="000066"/>
                </a:solidFill>
                <a:latin typeface="Times New Roman" pitchFamily="18" charset="0"/>
              </a:rPr>
              <a:t>label </a:t>
            </a:r>
            <a:r>
              <a:rPr lang="en-GB" altLang="zh-TW" sz="1600" b="1" dirty="0">
                <a:solidFill>
                  <a:srgbClr val="000066"/>
                </a:solidFill>
                <a:latin typeface="Times New Roman" pitchFamily="18" charset="0"/>
              </a:rPr>
              <a:t>different levels of </a:t>
            </a:r>
          </a:p>
          <a:p>
            <a:r>
              <a:rPr lang="en-GB" altLang="zh-TW" sz="1600" b="1" dirty="0">
                <a:solidFill>
                  <a:srgbClr val="000066"/>
                </a:solidFill>
                <a:latin typeface="Times New Roman" pitchFamily="18" charset="0"/>
              </a:rPr>
              <a:t>an experimental factor </a:t>
            </a:r>
          </a:p>
          <a:p>
            <a:r>
              <a:rPr lang="en-GB" altLang="zh-TW" sz="1600" b="1" dirty="0">
                <a:solidFill>
                  <a:srgbClr val="000066"/>
                </a:solidFill>
                <a:latin typeface="Times New Roman" pitchFamily="18" charset="0"/>
              </a:rPr>
              <a:t>(</a:t>
            </a:r>
            <a:r>
              <a:rPr lang="en-GB" altLang="zh-TW" sz="1600" b="1" dirty="0" err="1">
                <a:solidFill>
                  <a:srgbClr val="000066"/>
                </a:solidFill>
                <a:latin typeface="Times New Roman" pitchFamily="18" charset="0"/>
              </a:rPr>
              <a:t>eg</a:t>
            </a:r>
            <a:r>
              <a:rPr lang="en-GB" altLang="zh-TW" sz="1600" b="1" dirty="0">
                <a:solidFill>
                  <a:srgbClr val="000066"/>
                </a:solidFill>
                <a:latin typeface="Times New Roman" pitchFamily="18" charset="0"/>
              </a:rPr>
              <a:t>. On = 1, Off = 0</a:t>
            </a:r>
            <a:r>
              <a:rPr lang="en-GB" altLang="zh-TW" sz="1600" b="1" dirty="0" smtClean="0">
                <a:solidFill>
                  <a:srgbClr val="000066"/>
                </a:solidFill>
                <a:latin typeface="Times New Roman" pitchFamily="18" charset="0"/>
              </a:rPr>
              <a:t>).</a:t>
            </a:r>
            <a:endParaRPr lang="en-GB" altLang="zh-TW" sz="1600" b="1" dirty="0">
              <a:solidFill>
                <a:srgbClr val="000066"/>
              </a:solidFill>
              <a:latin typeface="Times New Roman" pitchFamily="18" charset="0"/>
            </a:endParaRPr>
          </a:p>
        </p:txBody>
      </p:sp>
      <p:sp>
        <p:nvSpPr>
          <p:cNvPr id="22" name="Rectangle 46"/>
          <p:cNvSpPr>
            <a:spLocks noChangeArrowheads="1"/>
          </p:cNvSpPr>
          <p:nvPr/>
        </p:nvSpPr>
        <p:spPr bwMode="auto">
          <a:xfrm>
            <a:off x="5939160" y="1628924"/>
            <a:ext cx="2808287" cy="4824412"/>
          </a:xfrm>
          <a:prstGeom prst="rect">
            <a:avLst/>
          </a:prstGeom>
          <a:noFill/>
          <a:ln w="57150">
            <a:solidFill>
              <a:srgbClr val="660066"/>
            </a:solidFill>
            <a:miter lim="800000"/>
            <a:headEnd/>
            <a:tailEnd/>
          </a:ln>
        </p:spPr>
        <p:txBody>
          <a:bodyPr wrap="none" anchor="ctr"/>
          <a:lstStyle/>
          <a:p>
            <a:endParaRPr lang="en-US"/>
          </a:p>
        </p:txBody>
      </p:sp>
      <p:sp>
        <p:nvSpPr>
          <p:cNvPr id="23" name="Text Box 41"/>
          <p:cNvSpPr txBox="1">
            <a:spLocks noChangeArrowheads="1"/>
          </p:cNvSpPr>
          <p:nvPr/>
        </p:nvSpPr>
        <p:spPr bwMode="auto">
          <a:xfrm>
            <a:off x="1979712" y="2060848"/>
            <a:ext cx="556563" cy="369332"/>
          </a:xfrm>
          <a:prstGeom prst="rect">
            <a:avLst/>
          </a:prstGeom>
          <a:noFill/>
          <a:ln w="38100">
            <a:noFill/>
            <a:miter lim="800000"/>
            <a:headEnd/>
            <a:tailEnd/>
          </a:ln>
        </p:spPr>
        <p:txBody>
          <a:bodyPr wrap="none">
            <a:spAutoFit/>
          </a:bodyPr>
          <a:lstStyle/>
          <a:p>
            <a:r>
              <a:rPr lang="en-US" dirty="0" smtClean="0">
                <a:latin typeface="Times New Roman" pitchFamily="18" charset="0"/>
              </a:rPr>
              <a:t>task</a:t>
            </a:r>
            <a:endParaRPr lang="en-GB" altLang="zh-TW" dirty="0">
              <a:latin typeface="Times New Roman" pitchFamily="18" charset="0"/>
            </a:endParaRPr>
          </a:p>
        </p:txBody>
      </p:sp>
      <p:sp>
        <p:nvSpPr>
          <p:cNvPr id="86" name="TextBox 85"/>
          <p:cNvSpPr txBox="1"/>
          <p:nvPr/>
        </p:nvSpPr>
        <p:spPr>
          <a:xfrm>
            <a:off x="5278225" y="1182897"/>
            <a:ext cx="301686" cy="2031325"/>
          </a:xfrm>
          <a:prstGeom prst="rect">
            <a:avLst/>
          </a:prstGeom>
          <a:noFill/>
        </p:spPr>
        <p:txBody>
          <a:bodyPr wrap="none" rtlCol="0">
            <a:spAutoFit/>
          </a:bodyPr>
          <a:lstStyle/>
          <a:p>
            <a:r>
              <a:rPr lang="en-US" altLang="zh-TW" dirty="0" smtClean="0"/>
              <a:t>0</a:t>
            </a:r>
          </a:p>
          <a:p>
            <a:r>
              <a:rPr lang="en-US" altLang="zh-TW" dirty="0" smtClean="0"/>
              <a:t>0</a:t>
            </a:r>
          </a:p>
          <a:p>
            <a:r>
              <a:rPr lang="en-US" altLang="zh-TW" dirty="0" smtClean="0"/>
              <a:t>0</a:t>
            </a:r>
          </a:p>
          <a:p>
            <a:r>
              <a:rPr lang="en-US" altLang="zh-TW" dirty="0" smtClean="0"/>
              <a:t>0</a:t>
            </a:r>
          </a:p>
          <a:p>
            <a:r>
              <a:rPr lang="en-US" altLang="zh-TW" dirty="0" smtClean="0"/>
              <a:t>0</a:t>
            </a:r>
          </a:p>
          <a:p>
            <a:r>
              <a:rPr lang="en-US" altLang="zh-TW" dirty="0" smtClean="0"/>
              <a:t>0</a:t>
            </a:r>
          </a:p>
          <a:p>
            <a:r>
              <a:rPr lang="en-US" altLang="zh-TW" dirty="0" smtClean="0"/>
              <a:t>0</a:t>
            </a:r>
            <a:endParaRPr lang="zh-TW" altLang="en-US" dirty="0"/>
          </a:p>
        </p:txBody>
      </p:sp>
      <p:sp>
        <p:nvSpPr>
          <p:cNvPr id="87" name="TextBox 86"/>
          <p:cNvSpPr txBox="1"/>
          <p:nvPr/>
        </p:nvSpPr>
        <p:spPr>
          <a:xfrm>
            <a:off x="5264370" y="3284984"/>
            <a:ext cx="301686" cy="2031325"/>
          </a:xfrm>
          <a:prstGeom prst="rect">
            <a:avLst/>
          </a:prstGeom>
          <a:noFill/>
        </p:spPr>
        <p:txBody>
          <a:bodyPr wrap="none" rtlCol="0">
            <a:spAutoFit/>
          </a:bodyPr>
          <a:lstStyle/>
          <a:p>
            <a:r>
              <a:rPr lang="en-US" altLang="zh-TW" dirty="0" smtClean="0"/>
              <a:t>1</a:t>
            </a:r>
          </a:p>
          <a:p>
            <a:r>
              <a:rPr lang="en-US" altLang="zh-TW" dirty="0" smtClean="0"/>
              <a:t>1</a:t>
            </a:r>
          </a:p>
          <a:p>
            <a:r>
              <a:rPr lang="en-US" altLang="zh-TW" dirty="0" smtClean="0"/>
              <a:t>1</a:t>
            </a:r>
          </a:p>
          <a:p>
            <a:r>
              <a:rPr lang="en-US" altLang="zh-TW" dirty="0" smtClean="0"/>
              <a:t>1</a:t>
            </a:r>
          </a:p>
          <a:p>
            <a:r>
              <a:rPr lang="en-US" altLang="zh-TW" dirty="0" smtClean="0"/>
              <a:t>1</a:t>
            </a:r>
          </a:p>
          <a:p>
            <a:r>
              <a:rPr lang="en-US" altLang="zh-TW" dirty="0" smtClean="0"/>
              <a:t>1</a:t>
            </a:r>
          </a:p>
          <a:p>
            <a:r>
              <a:rPr lang="en-US" altLang="zh-TW" dirty="0" smtClean="0"/>
              <a:t>1</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animBg="1"/>
      <p:bldP spid="12" grpId="0" animBg="1"/>
      <p:bldP spid="13" grpId="0" animBg="1"/>
      <p:bldP spid="14" grpId="0" animBg="1"/>
      <p:bldP spid="15" grpId="0" animBg="1"/>
      <p:bldP spid="17" grpId="0"/>
      <p:bldP spid="19" grpId="0"/>
      <p:bldP spid="20" grpId="0"/>
      <p:bldP spid="21" grpId="0"/>
      <p:bldP spid="22" grpId="0" animBg="1"/>
      <p:bldP spid="23" grpId="0"/>
      <p:bldP spid="86" grpId="0"/>
      <p:bldP spid="8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Thanks to…</a:t>
            </a:r>
            <a:endParaRPr lang="en-GB" dirty="0"/>
          </a:p>
        </p:txBody>
      </p:sp>
      <p:sp>
        <p:nvSpPr>
          <p:cNvPr id="3" name="Content Placeholder 2"/>
          <p:cNvSpPr>
            <a:spLocks noGrp="1"/>
          </p:cNvSpPr>
          <p:nvPr>
            <p:ph idx="1"/>
          </p:nvPr>
        </p:nvSpPr>
        <p:spPr/>
        <p:txBody>
          <a:bodyPr/>
          <a:lstStyle/>
          <a:p>
            <a:r>
              <a:rPr lang="en-GB" dirty="0" err="1" smtClean="0"/>
              <a:t>Dr.</a:t>
            </a:r>
            <a:r>
              <a:rPr lang="en-GB" dirty="0" smtClean="0"/>
              <a:t> Guillaume </a:t>
            </a:r>
            <a:r>
              <a:rPr lang="en-GB" dirty="0" err="1" smtClean="0"/>
              <a:t>Flandin</a:t>
            </a:r>
            <a:endParaRPr lang="en-GB" dirty="0" smtClean="0"/>
          </a:p>
        </p:txBody>
      </p:sp>
    </p:spTree>
    <p:extLst>
      <p:ext uri="{BB962C8B-B14F-4D97-AF65-F5344CB8AC3E}">
        <p14:creationId xmlns:p14="http://schemas.microsoft.com/office/powerpoint/2010/main" xmlns="" val="2872094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dirty="0" smtClean="0">
                <a:latin typeface="+mn-lt"/>
              </a:rPr>
              <a:t>References</a:t>
            </a:r>
            <a:endParaRPr lang="zh-TW" altLang="en-US" dirty="0">
              <a:latin typeface="+mn-lt"/>
            </a:endParaRPr>
          </a:p>
        </p:txBody>
      </p:sp>
      <p:sp>
        <p:nvSpPr>
          <p:cNvPr id="3" name="Content Placeholder 2"/>
          <p:cNvSpPr>
            <a:spLocks noGrp="1"/>
          </p:cNvSpPr>
          <p:nvPr>
            <p:ph idx="1"/>
          </p:nvPr>
        </p:nvSpPr>
        <p:spPr/>
        <p:txBody>
          <a:bodyPr/>
          <a:lstStyle/>
          <a:p>
            <a:r>
              <a:rPr lang="en-US" altLang="zh-TW" sz="2000" dirty="0" smtClean="0">
                <a:latin typeface="+mn-lt"/>
                <a:hlinkClick r:id="rId2"/>
              </a:rPr>
              <a:t>http://www.fil.ion.ucl.ac.uk/spm/doc/books/hbf2/pdfs/Ch7.pdf</a:t>
            </a:r>
            <a:endParaRPr lang="en-US" altLang="zh-TW" sz="2000" dirty="0" smtClean="0">
              <a:latin typeface="+mn-lt"/>
            </a:endParaRPr>
          </a:p>
          <a:p>
            <a:r>
              <a:rPr lang="en-US" altLang="zh-TW" sz="2000" dirty="0" smtClean="0">
                <a:latin typeface="+mn-lt"/>
                <a:hlinkClick r:id="rId3"/>
              </a:rPr>
              <a:t>http://www.fil.ion.ucl.ac.uk/spm/course/slides10-vancouver/02_General_Linear_Model.pdf</a:t>
            </a:r>
            <a:endParaRPr lang="en-US" altLang="zh-TW" sz="2000" dirty="0" smtClean="0">
              <a:latin typeface="+mn-lt"/>
            </a:endParaRPr>
          </a:p>
          <a:p>
            <a:r>
              <a:rPr lang="en-US" altLang="zh-TW" sz="2000" dirty="0" smtClean="0">
                <a:latin typeface="+mn-lt"/>
              </a:rPr>
              <a:t>Previous </a:t>
            </a:r>
            <a:r>
              <a:rPr lang="en-US" altLang="zh-TW" sz="2000" dirty="0" err="1" smtClean="0">
                <a:latin typeface="+mn-lt"/>
              </a:rPr>
              <a:t>MfD</a:t>
            </a:r>
            <a:r>
              <a:rPr lang="en-US" altLang="zh-TW" sz="2000" dirty="0" smtClean="0">
                <a:latin typeface="+mn-lt"/>
              </a:rPr>
              <a:t> presentations</a:t>
            </a:r>
          </a:p>
          <a:p>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mn-lt"/>
              </a:rPr>
              <a:t>Design Matrix</a:t>
            </a:r>
            <a:endParaRPr lang="zh-TW" altLang="en-US" dirty="0">
              <a:latin typeface="+mn-lt"/>
            </a:endParaRPr>
          </a:p>
        </p:txBody>
      </p:sp>
      <p:sp>
        <p:nvSpPr>
          <p:cNvPr id="5" name="Rectangle 11"/>
          <p:cNvSpPr>
            <a:spLocks noChangeArrowheads="1"/>
          </p:cNvSpPr>
          <p:nvPr/>
        </p:nvSpPr>
        <p:spPr bwMode="auto">
          <a:xfrm>
            <a:off x="5020265" y="1556792"/>
            <a:ext cx="487840" cy="3528392"/>
          </a:xfrm>
          <a:prstGeom prst="rect">
            <a:avLst/>
          </a:prstGeom>
          <a:noFill/>
          <a:ln w="12700">
            <a:solidFill>
              <a:schemeClr val="tx1"/>
            </a:solidFill>
            <a:miter lim="800000"/>
            <a:headEnd/>
            <a:tailEnd/>
          </a:ln>
        </p:spPr>
        <p:txBody>
          <a:bodyPr wrap="none" anchor="ctr"/>
          <a:lstStyle/>
          <a:p>
            <a:endParaRPr lang="en-US"/>
          </a:p>
        </p:txBody>
      </p:sp>
      <p:sp>
        <p:nvSpPr>
          <p:cNvPr id="6" name="Line 13"/>
          <p:cNvSpPr>
            <a:spLocks noChangeShapeType="1"/>
          </p:cNvSpPr>
          <p:nvPr/>
        </p:nvSpPr>
        <p:spPr bwMode="auto">
          <a:xfrm flipH="1">
            <a:off x="3707904" y="1556793"/>
            <a:ext cx="1312360" cy="504055"/>
          </a:xfrm>
          <a:prstGeom prst="line">
            <a:avLst/>
          </a:prstGeom>
          <a:noFill/>
          <a:ln w="12700">
            <a:solidFill>
              <a:schemeClr val="tx1"/>
            </a:solidFill>
            <a:round/>
            <a:headEnd/>
            <a:tailEnd/>
          </a:ln>
        </p:spPr>
        <p:txBody>
          <a:bodyPr/>
          <a:lstStyle/>
          <a:p>
            <a:endParaRPr lang="zh-TW" altLang="en-US"/>
          </a:p>
        </p:txBody>
      </p:sp>
      <p:sp>
        <p:nvSpPr>
          <p:cNvPr id="7" name="Line 15"/>
          <p:cNvSpPr>
            <a:spLocks noChangeShapeType="1"/>
          </p:cNvSpPr>
          <p:nvPr/>
        </p:nvSpPr>
        <p:spPr bwMode="auto">
          <a:xfrm flipH="1" flipV="1">
            <a:off x="3719124" y="2693012"/>
            <a:ext cx="1296144" cy="2376264"/>
          </a:xfrm>
          <a:prstGeom prst="line">
            <a:avLst/>
          </a:prstGeom>
          <a:noFill/>
          <a:ln w="12700">
            <a:solidFill>
              <a:schemeClr val="tx1"/>
            </a:solidFill>
            <a:round/>
            <a:headEnd/>
            <a:tailEnd/>
          </a:ln>
        </p:spPr>
        <p:txBody>
          <a:bodyPr/>
          <a:lstStyle/>
          <a:p>
            <a:endParaRPr lang="zh-TW" altLang="en-US"/>
          </a:p>
        </p:txBody>
      </p:sp>
      <p:sp>
        <p:nvSpPr>
          <p:cNvPr id="8" name="Text Box 20"/>
          <p:cNvSpPr txBox="1">
            <a:spLocks noChangeArrowheads="1"/>
          </p:cNvSpPr>
          <p:nvPr/>
        </p:nvSpPr>
        <p:spPr bwMode="auto">
          <a:xfrm>
            <a:off x="6715125" y="2062187"/>
            <a:ext cx="1355725" cy="396875"/>
          </a:xfrm>
          <a:prstGeom prst="rect">
            <a:avLst/>
          </a:prstGeom>
          <a:noFill/>
          <a:ln w="9525">
            <a:noFill/>
            <a:miter lim="800000"/>
            <a:headEnd/>
            <a:tailEnd/>
          </a:ln>
        </p:spPr>
        <p:txBody>
          <a:bodyPr wrap="none">
            <a:spAutoFit/>
          </a:bodyPr>
          <a:lstStyle/>
          <a:p>
            <a:r>
              <a:rPr lang="en-US" sz="2000" b="1">
                <a:latin typeface="Times New Roman" pitchFamily="18" charset="0"/>
              </a:rPr>
              <a:t>Covariates</a:t>
            </a:r>
            <a:endParaRPr lang="en-GB" altLang="zh-TW" sz="2000" b="1">
              <a:latin typeface="Times New Roman" pitchFamily="18" charset="0"/>
            </a:endParaRPr>
          </a:p>
        </p:txBody>
      </p:sp>
      <p:sp>
        <p:nvSpPr>
          <p:cNvPr id="9" name="Text Box 21"/>
          <p:cNvSpPr txBox="1">
            <a:spLocks noChangeArrowheads="1"/>
          </p:cNvSpPr>
          <p:nvPr/>
        </p:nvSpPr>
        <p:spPr bwMode="auto">
          <a:xfrm>
            <a:off x="6215063" y="4652987"/>
            <a:ext cx="2531462" cy="1323439"/>
          </a:xfrm>
          <a:prstGeom prst="rect">
            <a:avLst/>
          </a:prstGeom>
          <a:noFill/>
          <a:ln w="9525">
            <a:noFill/>
            <a:miter lim="800000"/>
            <a:headEnd/>
            <a:tailEnd/>
          </a:ln>
        </p:spPr>
        <p:txBody>
          <a:bodyPr wrap="none">
            <a:spAutoFit/>
          </a:bodyPr>
          <a:lstStyle/>
          <a:p>
            <a:r>
              <a:rPr lang="en-US" sz="1600" b="1" dirty="0">
                <a:solidFill>
                  <a:srgbClr val="000066"/>
                </a:solidFill>
                <a:latin typeface="Times New Roman" pitchFamily="18" charset="0"/>
              </a:rPr>
              <a:t>Parametric variation</a:t>
            </a:r>
          </a:p>
          <a:p>
            <a:r>
              <a:rPr lang="en-US" sz="1600" b="1" dirty="0">
                <a:solidFill>
                  <a:srgbClr val="000066"/>
                </a:solidFill>
                <a:latin typeface="Times New Roman" pitchFamily="18" charset="0"/>
              </a:rPr>
              <a:t>of a single variable</a:t>
            </a:r>
            <a:r>
              <a:rPr lang="en-GB" altLang="zh-TW" sz="1600" b="1" dirty="0">
                <a:solidFill>
                  <a:srgbClr val="000066"/>
                </a:solidFill>
                <a:latin typeface="Times New Roman" pitchFamily="18" charset="0"/>
              </a:rPr>
              <a:t> </a:t>
            </a:r>
          </a:p>
          <a:p>
            <a:r>
              <a:rPr lang="en-GB" altLang="zh-TW" sz="1600" b="1" dirty="0">
                <a:solidFill>
                  <a:srgbClr val="000066"/>
                </a:solidFill>
                <a:latin typeface="Times New Roman" pitchFamily="18" charset="0"/>
              </a:rPr>
              <a:t>(</a:t>
            </a:r>
            <a:r>
              <a:rPr lang="en-GB" altLang="zh-TW" sz="1600" b="1" dirty="0" err="1">
                <a:solidFill>
                  <a:srgbClr val="000066"/>
                </a:solidFill>
                <a:latin typeface="Times New Roman" pitchFamily="18" charset="0"/>
              </a:rPr>
              <a:t>eg</a:t>
            </a:r>
            <a:r>
              <a:rPr lang="en-GB" altLang="zh-TW" sz="1600" b="1" dirty="0">
                <a:solidFill>
                  <a:srgbClr val="000066"/>
                </a:solidFill>
                <a:latin typeface="Times New Roman" pitchFamily="18" charset="0"/>
              </a:rPr>
              <a:t>. Task difficulty = 1-6)</a:t>
            </a:r>
          </a:p>
          <a:p>
            <a:r>
              <a:rPr lang="en-GB" altLang="zh-TW" sz="1600" b="1" dirty="0">
                <a:solidFill>
                  <a:srgbClr val="000066"/>
                </a:solidFill>
                <a:latin typeface="Times New Roman" pitchFamily="18" charset="0"/>
              </a:rPr>
              <a:t>or measured values of</a:t>
            </a:r>
          </a:p>
          <a:p>
            <a:r>
              <a:rPr lang="en-GB" altLang="zh-TW" sz="1600" b="1" dirty="0">
                <a:solidFill>
                  <a:srgbClr val="000066"/>
                </a:solidFill>
                <a:latin typeface="Times New Roman" pitchFamily="18" charset="0"/>
              </a:rPr>
              <a:t>a variable (</a:t>
            </a:r>
            <a:r>
              <a:rPr lang="en-GB" altLang="zh-TW" sz="1600" b="1" dirty="0" err="1">
                <a:solidFill>
                  <a:srgbClr val="000066"/>
                </a:solidFill>
                <a:latin typeface="Times New Roman" pitchFamily="18" charset="0"/>
              </a:rPr>
              <a:t>eg</a:t>
            </a:r>
            <a:r>
              <a:rPr lang="en-GB" altLang="zh-TW" sz="1600" b="1" dirty="0">
                <a:solidFill>
                  <a:srgbClr val="000066"/>
                </a:solidFill>
                <a:latin typeface="Times New Roman" pitchFamily="18" charset="0"/>
              </a:rPr>
              <a:t>. Movement</a:t>
            </a:r>
            <a:r>
              <a:rPr lang="en-GB" altLang="zh-TW" sz="1600" b="1" dirty="0" smtClean="0">
                <a:solidFill>
                  <a:srgbClr val="000066"/>
                </a:solidFill>
                <a:latin typeface="Times New Roman" pitchFamily="18" charset="0"/>
              </a:rPr>
              <a:t>).</a:t>
            </a:r>
            <a:endParaRPr lang="en-GB" altLang="zh-TW" sz="1600" b="1" dirty="0">
              <a:solidFill>
                <a:srgbClr val="000066"/>
              </a:solidFill>
              <a:latin typeface="Times New Roman" pitchFamily="18" charset="0"/>
            </a:endParaRPr>
          </a:p>
        </p:txBody>
      </p:sp>
      <p:sp>
        <p:nvSpPr>
          <p:cNvPr id="10" name="Rectangle 22"/>
          <p:cNvSpPr>
            <a:spLocks noChangeArrowheads="1"/>
          </p:cNvSpPr>
          <p:nvPr/>
        </p:nvSpPr>
        <p:spPr bwMode="auto">
          <a:xfrm>
            <a:off x="6011863" y="1628800"/>
            <a:ext cx="2808287" cy="4824412"/>
          </a:xfrm>
          <a:prstGeom prst="rect">
            <a:avLst/>
          </a:prstGeom>
          <a:noFill/>
          <a:ln w="57150">
            <a:solidFill>
              <a:srgbClr val="660066"/>
            </a:solidFill>
            <a:miter lim="800000"/>
            <a:headEnd/>
            <a:tailEnd/>
          </a:ln>
        </p:spPr>
        <p:txBody>
          <a:bodyPr wrap="none" anchor="ctr"/>
          <a:lstStyle/>
          <a:p>
            <a:endParaRPr lang="en-US"/>
          </a:p>
        </p:txBody>
      </p:sp>
      <p:pic>
        <p:nvPicPr>
          <p:cNvPr id="11" name="Picture 23"/>
          <p:cNvPicPr>
            <a:picLocks noChangeAspect="1" noChangeArrowheads="1"/>
          </p:cNvPicPr>
          <p:nvPr/>
        </p:nvPicPr>
        <p:blipFill>
          <a:blip r:embed="rId2" cstate="print">
            <a:grayscl/>
          </a:blip>
          <a:srcRect/>
          <a:stretch>
            <a:fillRect/>
          </a:stretch>
        </p:blipFill>
        <p:spPr bwMode="auto">
          <a:xfrm>
            <a:off x="6284913" y="2652737"/>
            <a:ext cx="2319337" cy="1927225"/>
          </a:xfrm>
          <a:prstGeom prst="rect">
            <a:avLst/>
          </a:prstGeom>
          <a:noFill/>
          <a:ln w="9525">
            <a:noFill/>
            <a:miter lim="800000"/>
            <a:headEnd/>
            <a:tailEnd/>
          </a:ln>
        </p:spPr>
      </p:pic>
      <p:grpSp>
        <p:nvGrpSpPr>
          <p:cNvPr id="12" name="Group 45"/>
          <p:cNvGrpSpPr>
            <a:grpSpLocks/>
          </p:cNvGrpSpPr>
          <p:nvPr/>
        </p:nvGrpSpPr>
        <p:grpSpPr bwMode="auto">
          <a:xfrm>
            <a:off x="3293064" y="2060848"/>
            <a:ext cx="431800" cy="3886200"/>
            <a:chOff x="2200" y="845"/>
            <a:chExt cx="272" cy="2448"/>
          </a:xfrm>
        </p:grpSpPr>
        <p:pic>
          <p:nvPicPr>
            <p:cNvPr id="13" name="Picture 27"/>
            <p:cNvPicPr>
              <a:picLocks noChangeAspect="1" noChangeArrowheads="1"/>
            </p:cNvPicPr>
            <p:nvPr/>
          </p:nvPicPr>
          <p:blipFill>
            <a:blip r:embed="rId2" cstate="print">
              <a:grayscl/>
            </a:blip>
            <a:srcRect r="49692"/>
            <a:stretch>
              <a:fillRect/>
            </a:stretch>
          </p:blipFill>
          <p:spPr bwMode="auto">
            <a:xfrm>
              <a:off x="2200" y="845"/>
              <a:ext cx="272" cy="408"/>
            </a:xfrm>
            <a:prstGeom prst="rect">
              <a:avLst/>
            </a:prstGeom>
            <a:noFill/>
            <a:ln w="9525">
              <a:solidFill>
                <a:schemeClr val="tx1"/>
              </a:solidFill>
              <a:miter lim="800000"/>
              <a:headEnd/>
              <a:tailEnd/>
            </a:ln>
          </p:spPr>
        </p:pic>
        <p:pic>
          <p:nvPicPr>
            <p:cNvPr id="15" name="Picture 28"/>
            <p:cNvPicPr>
              <a:picLocks noChangeAspect="1" noChangeArrowheads="1"/>
            </p:cNvPicPr>
            <p:nvPr/>
          </p:nvPicPr>
          <p:blipFill>
            <a:blip r:embed="rId2" cstate="print">
              <a:grayscl/>
            </a:blip>
            <a:srcRect r="49692"/>
            <a:stretch>
              <a:fillRect/>
            </a:stretch>
          </p:blipFill>
          <p:spPr bwMode="auto">
            <a:xfrm>
              <a:off x="2200" y="1253"/>
              <a:ext cx="272" cy="408"/>
            </a:xfrm>
            <a:prstGeom prst="rect">
              <a:avLst/>
            </a:prstGeom>
            <a:noFill/>
            <a:ln w="9525">
              <a:solidFill>
                <a:schemeClr val="tx1"/>
              </a:solidFill>
              <a:miter lim="800000"/>
              <a:headEnd/>
              <a:tailEnd/>
            </a:ln>
          </p:spPr>
        </p:pic>
        <p:pic>
          <p:nvPicPr>
            <p:cNvPr id="16" name="Picture 29"/>
            <p:cNvPicPr>
              <a:picLocks noChangeAspect="1" noChangeArrowheads="1"/>
            </p:cNvPicPr>
            <p:nvPr/>
          </p:nvPicPr>
          <p:blipFill>
            <a:blip r:embed="rId2" cstate="print">
              <a:grayscl/>
            </a:blip>
            <a:srcRect r="49692"/>
            <a:stretch>
              <a:fillRect/>
            </a:stretch>
          </p:blipFill>
          <p:spPr bwMode="auto">
            <a:xfrm flipV="1">
              <a:off x="2200" y="1661"/>
              <a:ext cx="272" cy="408"/>
            </a:xfrm>
            <a:prstGeom prst="rect">
              <a:avLst/>
            </a:prstGeom>
            <a:noFill/>
            <a:ln w="9525">
              <a:solidFill>
                <a:schemeClr val="tx1"/>
              </a:solidFill>
              <a:miter lim="800000"/>
              <a:headEnd/>
              <a:tailEnd/>
            </a:ln>
          </p:spPr>
        </p:pic>
        <p:pic>
          <p:nvPicPr>
            <p:cNvPr id="17" name="Picture 30"/>
            <p:cNvPicPr>
              <a:picLocks noChangeAspect="1" noChangeArrowheads="1"/>
            </p:cNvPicPr>
            <p:nvPr/>
          </p:nvPicPr>
          <p:blipFill>
            <a:blip r:embed="rId2" cstate="print">
              <a:grayscl/>
            </a:blip>
            <a:srcRect r="49692"/>
            <a:stretch>
              <a:fillRect/>
            </a:stretch>
          </p:blipFill>
          <p:spPr bwMode="auto">
            <a:xfrm>
              <a:off x="2200" y="2069"/>
              <a:ext cx="272" cy="408"/>
            </a:xfrm>
            <a:prstGeom prst="rect">
              <a:avLst/>
            </a:prstGeom>
            <a:noFill/>
            <a:ln w="9525">
              <a:solidFill>
                <a:schemeClr val="tx1"/>
              </a:solidFill>
              <a:miter lim="800000"/>
              <a:headEnd/>
              <a:tailEnd/>
            </a:ln>
          </p:spPr>
        </p:pic>
        <p:pic>
          <p:nvPicPr>
            <p:cNvPr id="18" name="Picture 31"/>
            <p:cNvPicPr>
              <a:picLocks noChangeAspect="1" noChangeArrowheads="1"/>
            </p:cNvPicPr>
            <p:nvPr/>
          </p:nvPicPr>
          <p:blipFill>
            <a:blip r:embed="rId2" cstate="print">
              <a:grayscl/>
            </a:blip>
            <a:srcRect r="49692"/>
            <a:stretch>
              <a:fillRect/>
            </a:stretch>
          </p:blipFill>
          <p:spPr bwMode="auto">
            <a:xfrm flipV="1">
              <a:off x="2200" y="2477"/>
              <a:ext cx="272" cy="408"/>
            </a:xfrm>
            <a:prstGeom prst="rect">
              <a:avLst/>
            </a:prstGeom>
            <a:noFill/>
            <a:ln w="9525">
              <a:solidFill>
                <a:schemeClr val="tx1"/>
              </a:solidFill>
              <a:miter lim="800000"/>
              <a:headEnd/>
              <a:tailEnd/>
            </a:ln>
          </p:spPr>
        </p:pic>
        <p:pic>
          <p:nvPicPr>
            <p:cNvPr id="19" name="Picture 32"/>
            <p:cNvPicPr>
              <a:picLocks noChangeAspect="1" noChangeArrowheads="1"/>
            </p:cNvPicPr>
            <p:nvPr/>
          </p:nvPicPr>
          <p:blipFill>
            <a:blip r:embed="rId2" cstate="print">
              <a:grayscl/>
            </a:blip>
            <a:srcRect r="49692"/>
            <a:stretch>
              <a:fillRect/>
            </a:stretch>
          </p:blipFill>
          <p:spPr bwMode="auto">
            <a:xfrm flipV="1">
              <a:off x="2200" y="2885"/>
              <a:ext cx="272" cy="408"/>
            </a:xfrm>
            <a:prstGeom prst="rect">
              <a:avLst/>
            </a:prstGeom>
            <a:noFill/>
            <a:ln w="9525">
              <a:solidFill>
                <a:schemeClr val="tx1"/>
              </a:solidFill>
              <a:miter lim="800000"/>
              <a:headEnd/>
              <a:tailEnd/>
            </a:ln>
          </p:spPr>
        </p:pic>
      </p:grpSp>
      <p:grpSp>
        <p:nvGrpSpPr>
          <p:cNvPr id="20" name="Group 46"/>
          <p:cNvGrpSpPr>
            <a:grpSpLocks/>
          </p:cNvGrpSpPr>
          <p:nvPr/>
        </p:nvGrpSpPr>
        <p:grpSpPr bwMode="auto">
          <a:xfrm>
            <a:off x="2857663" y="2060849"/>
            <a:ext cx="431800" cy="3887788"/>
            <a:chOff x="1928" y="845"/>
            <a:chExt cx="272" cy="2449"/>
          </a:xfrm>
        </p:grpSpPr>
        <p:sp>
          <p:nvSpPr>
            <p:cNvPr id="22" name="Rectangle 35"/>
            <p:cNvSpPr>
              <a:spLocks noChangeArrowheads="1"/>
            </p:cNvSpPr>
            <p:nvPr/>
          </p:nvSpPr>
          <p:spPr bwMode="auto">
            <a:xfrm>
              <a:off x="1928" y="845"/>
              <a:ext cx="272" cy="408"/>
            </a:xfrm>
            <a:prstGeom prst="rect">
              <a:avLst/>
            </a:prstGeom>
            <a:solidFill>
              <a:schemeClr val="bg1"/>
            </a:solidFill>
            <a:ln w="12700">
              <a:noFill/>
              <a:miter lim="800000"/>
              <a:headEnd/>
              <a:tailEnd/>
            </a:ln>
          </p:spPr>
          <p:txBody>
            <a:bodyPr wrap="none" anchor="ctr"/>
            <a:lstStyle/>
            <a:p>
              <a:endParaRPr lang="en-US"/>
            </a:p>
          </p:txBody>
        </p:sp>
        <p:sp>
          <p:nvSpPr>
            <p:cNvPr id="23" name="Rectangle 36"/>
            <p:cNvSpPr>
              <a:spLocks noChangeArrowheads="1"/>
            </p:cNvSpPr>
            <p:nvPr/>
          </p:nvSpPr>
          <p:spPr bwMode="auto">
            <a:xfrm>
              <a:off x="1928" y="1253"/>
              <a:ext cx="272" cy="408"/>
            </a:xfrm>
            <a:prstGeom prst="rect">
              <a:avLst/>
            </a:prstGeom>
            <a:solidFill>
              <a:srgbClr val="C0C0C0"/>
            </a:solidFill>
            <a:ln w="12700">
              <a:noFill/>
              <a:miter lim="800000"/>
              <a:headEnd/>
              <a:tailEnd/>
            </a:ln>
          </p:spPr>
          <p:txBody>
            <a:bodyPr wrap="none" anchor="ctr"/>
            <a:lstStyle/>
            <a:p>
              <a:endParaRPr lang="en-US"/>
            </a:p>
          </p:txBody>
        </p:sp>
        <p:sp>
          <p:nvSpPr>
            <p:cNvPr id="24" name="Rectangle 37"/>
            <p:cNvSpPr>
              <a:spLocks noChangeArrowheads="1"/>
            </p:cNvSpPr>
            <p:nvPr/>
          </p:nvSpPr>
          <p:spPr bwMode="auto">
            <a:xfrm>
              <a:off x="1928" y="1661"/>
              <a:ext cx="272" cy="408"/>
            </a:xfrm>
            <a:prstGeom prst="rect">
              <a:avLst/>
            </a:prstGeom>
            <a:solidFill>
              <a:schemeClr val="bg1"/>
            </a:solidFill>
            <a:ln w="12700">
              <a:noFill/>
              <a:miter lim="800000"/>
              <a:headEnd/>
              <a:tailEnd/>
            </a:ln>
          </p:spPr>
          <p:txBody>
            <a:bodyPr wrap="none" anchor="ctr"/>
            <a:lstStyle/>
            <a:p>
              <a:endParaRPr lang="en-US"/>
            </a:p>
          </p:txBody>
        </p:sp>
        <p:sp>
          <p:nvSpPr>
            <p:cNvPr id="25" name="Rectangle 38"/>
            <p:cNvSpPr>
              <a:spLocks noChangeArrowheads="1"/>
            </p:cNvSpPr>
            <p:nvPr/>
          </p:nvSpPr>
          <p:spPr bwMode="auto">
            <a:xfrm>
              <a:off x="1928" y="2069"/>
              <a:ext cx="272" cy="408"/>
            </a:xfrm>
            <a:prstGeom prst="rect">
              <a:avLst/>
            </a:prstGeom>
            <a:solidFill>
              <a:srgbClr val="C0C0C0"/>
            </a:solidFill>
            <a:ln w="12700">
              <a:noFill/>
              <a:miter lim="800000"/>
              <a:headEnd/>
              <a:tailEnd/>
            </a:ln>
          </p:spPr>
          <p:txBody>
            <a:bodyPr wrap="none" anchor="ctr"/>
            <a:lstStyle/>
            <a:p>
              <a:endParaRPr lang="en-US"/>
            </a:p>
          </p:txBody>
        </p:sp>
        <p:sp>
          <p:nvSpPr>
            <p:cNvPr id="26" name="Rectangle 39"/>
            <p:cNvSpPr>
              <a:spLocks noChangeArrowheads="1"/>
            </p:cNvSpPr>
            <p:nvPr/>
          </p:nvSpPr>
          <p:spPr bwMode="auto">
            <a:xfrm>
              <a:off x="1928" y="2477"/>
              <a:ext cx="272" cy="408"/>
            </a:xfrm>
            <a:prstGeom prst="rect">
              <a:avLst/>
            </a:prstGeom>
            <a:solidFill>
              <a:schemeClr val="bg1"/>
            </a:solidFill>
            <a:ln w="12700">
              <a:noFill/>
              <a:miter lim="800000"/>
              <a:headEnd/>
              <a:tailEnd/>
            </a:ln>
          </p:spPr>
          <p:txBody>
            <a:bodyPr wrap="none" anchor="ctr"/>
            <a:lstStyle/>
            <a:p>
              <a:endParaRPr lang="en-US"/>
            </a:p>
          </p:txBody>
        </p:sp>
        <p:sp>
          <p:nvSpPr>
            <p:cNvPr id="27" name="Rectangle 40"/>
            <p:cNvSpPr>
              <a:spLocks noChangeArrowheads="1"/>
            </p:cNvSpPr>
            <p:nvPr/>
          </p:nvSpPr>
          <p:spPr bwMode="auto">
            <a:xfrm>
              <a:off x="1928" y="2885"/>
              <a:ext cx="272" cy="408"/>
            </a:xfrm>
            <a:prstGeom prst="rect">
              <a:avLst/>
            </a:prstGeom>
            <a:solidFill>
              <a:srgbClr val="C0C0C0"/>
            </a:solidFill>
            <a:ln w="12700">
              <a:noFill/>
              <a:miter lim="800000"/>
              <a:headEnd/>
              <a:tailEnd/>
            </a:ln>
          </p:spPr>
          <p:txBody>
            <a:bodyPr wrap="none" anchor="ctr"/>
            <a:lstStyle/>
            <a:p>
              <a:endParaRPr lang="en-US"/>
            </a:p>
          </p:txBody>
        </p:sp>
        <p:sp>
          <p:nvSpPr>
            <p:cNvPr id="28" name="Rectangle 43"/>
            <p:cNvSpPr>
              <a:spLocks noChangeArrowheads="1"/>
            </p:cNvSpPr>
            <p:nvPr/>
          </p:nvSpPr>
          <p:spPr bwMode="auto">
            <a:xfrm>
              <a:off x="1928" y="845"/>
              <a:ext cx="272" cy="2449"/>
            </a:xfrm>
            <a:prstGeom prst="rect">
              <a:avLst/>
            </a:prstGeom>
            <a:noFill/>
            <a:ln w="12700">
              <a:solidFill>
                <a:schemeClr val="tx1"/>
              </a:solidFill>
              <a:miter lim="800000"/>
              <a:headEnd/>
              <a:tailEnd/>
            </a:ln>
          </p:spPr>
          <p:txBody>
            <a:bodyPr wrap="none" anchor="ctr"/>
            <a:lstStyle/>
            <a:p>
              <a:endParaRPr lang="en-US"/>
            </a:p>
          </p:txBody>
        </p:sp>
      </p:grpSp>
      <p:sp>
        <p:nvSpPr>
          <p:cNvPr id="39" name="TextBox 38"/>
          <p:cNvSpPr txBox="1"/>
          <p:nvPr/>
        </p:nvSpPr>
        <p:spPr>
          <a:xfrm>
            <a:off x="5134410" y="1628800"/>
            <a:ext cx="301686" cy="3416320"/>
          </a:xfrm>
          <a:prstGeom prst="rect">
            <a:avLst/>
          </a:prstGeom>
          <a:noFill/>
        </p:spPr>
        <p:txBody>
          <a:bodyPr wrap="none" rtlCol="0">
            <a:spAutoFit/>
          </a:bodyPr>
          <a:lstStyle/>
          <a:p>
            <a:r>
              <a:rPr lang="en-US" altLang="zh-TW" dirty="0" smtClean="0"/>
              <a:t>5</a:t>
            </a:r>
          </a:p>
          <a:p>
            <a:r>
              <a:rPr lang="en-US" altLang="zh-TW" dirty="0" smtClean="0"/>
              <a:t>4</a:t>
            </a:r>
          </a:p>
          <a:p>
            <a:r>
              <a:rPr lang="en-US" altLang="zh-TW" dirty="0" smtClean="0"/>
              <a:t>4</a:t>
            </a:r>
          </a:p>
          <a:p>
            <a:r>
              <a:rPr lang="en-US" altLang="zh-TW" dirty="0" smtClean="0"/>
              <a:t>2</a:t>
            </a:r>
          </a:p>
          <a:p>
            <a:r>
              <a:rPr lang="en-US" altLang="zh-TW" dirty="0" smtClean="0"/>
              <a:t>3</a:t>
            </a:r>
          </a:p>
          <a:p>
            <a:r>
              <a:rPr lang="en-US" altLang="zh-TW" dirty="0" smtClean="0"/>
              <a:t>1</a:t>
            </a:r>
          </a:p>
          <a:p>
            <a:r>
              <a:rPr lang="en-US" altLang="zh-TW" dirty="0" smtClean="0"/>
              <a:t>6</a:t>
            </a:r>
          </a:p>
          <a:p>
            <a:r>
              <a:rPr lang="en-US" altLang="zh-TW" dirty="0" smtClean="0"/>
              <a:t>3</a:t>
            </a:r>
          </a:p>
          <a:p>
            <a:r>
              <a:rPr lang="en-US" altLang="zh-TW" dirty="0" smtClean="0"/>
              <a:t>1</a:t>
            </a:r>
          </a:p>
          <a:p>
            <a:r>
              <a:rPr lang="en-US" altLang="zh-TW" dirty="0" smtClean="0"/>
              <a:t>6</a:t>
            </a:r>
          </a:p>
          <a:p>
            <a:r>
              <a:rPr lang="en-US" altLang="zh-TW" dirty="0" smtClean="0"/>
              <a:t>5</a:t>
            </a:r>
          </a:p>
          <a:p>
            <a:r>
              <a:rPr lang="en-US" altLang="zh-TW" dirty="0" smtClean="0"/>
              <a:t>2</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mn-lt"/>
              </a:rPr>
              <a:t>Design Matrix</a:t>
            </a:r>
            <a:endParaRPr lang="zh-TW" altLang="en-US" dirty="0">
              <a:latin typeface="+mn-lt"/>
            </a:endParaRPr>
          </a:p>
        </p:txBody>
      </p:sp>
      <p:sp>
        <p:nvSpPr>
          <p:cNvPr id="5" name="Text Box 1032"/>
          <p:cNvSpPr txBox="1">
            <a:spLocks noChangeArrowheads="1"/>
          </p:cNvSpPr>
          <p:nvPr/>
        </p:nvSpPr>
        <p:spPr bwMode="auto">
          <a:xfrm>
            <a:off x="6811963" y="2134319"/>
            <a:ext cx="1171575" cy="701675"/>
          </a:xfrm>
          <a:prstGeom prst="rect">
            <a:avLst/>
          </a:prstGeom>
          <a:noFill/>
          <a:ln w="9525">
            <a:noFill/>
            <a:miter lim="800000"/>
            <a:headEnd/>
            <a:tailEnd/>
          </a:ln>
        </p:spPr>
        <p:txBody>
          <a:bodyPr wrap="none">
            <a:spAutoFit/>
          </a:bodyPr>
          <a:lstStyle/>
          <a:p>
            <a:r>
              <a:rPr lang="en-US" sz="2000" b="1">
                <a:latin typeface="Times New Roman" pitchFamily="18" charset="0"/>
              </a:rPr>
              <a:t>Constant</a:t>
            </a:r>
          </a:p>
          <a:p>
            <a:r>
              <a:rPr lang="en-US" sz="2000" b="1">
                <a:latin typeface="Times New Roman" pitchFamily="18" charset="0"/>
              </a:rPr>
              <a:t>Variable</a:t>
            </a:r>
            <a:endParaRPr lang="en-GB" altLang="zh-TW" sz="2000" b="1">
              <a:latin typeface="Times New Roman" pitchFamily="18" charset="0"/>
            </a:endParaRPr>
          </a:p>
        </p:txBody>
      </p:sp>
      <p:sp>
        <p:nvSpPr>
          <p:cNvPr id="6" name="Text Box 1033"/>
          <p:cNvSpPr txBox="1">
            <a:spLocks noChangeArrowheads="1"/>
          </p:cNvSpPr>
          <p:nvPr/>
        </p:nvSpPr>
        <p:spPr bwMode="auto">
          <a:xfrm>
            <a:off x="6626225" y="5109294"/>
            <a:ext cx="1596912" cy="1077218"/>
          </a:xfrm>
          <a:prstGeom prst="rect">
            <a:avLst/>
          </a:prstGeom>
          <a:noFill/>
          <a:ln w="9525">
            <a:noFill/>
            <a:miter lim="800000"/>
            <a:headEnd/>
            <a:tailEnd/>
          </a:ln>
        </p:spPr>
        <p:txBody>
          <a:bodyPr wrap="none">
            <a:spAutoFit/>
          </a:bodyPr>
          <a:lstStyle/>
          <a:p>
            <a:r>
              <a:rPr lang="en-US" sz="1600" b="1" dirty="0" smtClean="0">
                <a:solidFill>
                  <a:srgbClr val="000066"/>
                </a:solidFill>
                <a:latin typeface="Times New Roman" pitchFamily="18" charset="0"/>
              </a:rPr>
              <a:t>Models </a:t>
            </a:r>
            <a:r>
              <a:rPr lang="en-US" sz="1600" b="1" dirty="0">
                <a:solidFill>
                  <a:srgbClr val="000066"/>
                </a:solidFill>
                <a:latin typeface="Times New Roman" pitchFamily="18" charset="0"/>
              </a:rPr>
              <a:t>the </a:t>
            </a:r>
          </a:p>
          <a:p>
            <a:r>
              <a:rPr lang="en-US" sz="1600" b="1" dirty="0">
                <a:solidFill>
                  <a:srgbClr val="000066"/>
                </a:solidFill>
                <a:latin typeface="Times New Roman" pitchFamily="18" charset="0"/>
              </a:rPr>
              <a:t>baseline </a:t>
            </a:r>
            <a:r>
              <a:rPr lang="en-US" sz="1600" b="1" dirty="0" smtClean="0">
                <a:solidFill>
                  <a:srgbClr val="000066"/>
                </a:solidFill>
                <a:latin typeface="Times New Roman" pitchFamily="18" charset="0"/>
              </a:rPr>
              <a:t>activity</a:t>
            </a:r>
          </a:p>
          <a:p>
            <a:r>
              <a:rPr lang="en-US" altLang="zh-TW" sz="1600" b="1" dirty="0" smtClean="0">
                <a:solidFill>
                  <a:srgbClr val="000066"/>
                </a:solidFill>
                <a:latin typeface="Times New Roman" pitchFamily="18" charset="0"/>
              </a:rPr>
              <a:t>(</a:t>
            </a:r>
            <a:r>
              <a:rPr lang="en-US" altLang="zh-TW" sz="1600" b="1" dirty="0" err="1" smtClean="0">
                <a:solidFill>
                  <a:srgbClr val="000066"/>
                </a:solidFill>
                <a:latin typeface="Times New Roman" pitchFamily="18" charset="0"/>
              </a:rPr>
              <a:t>eg</a:t>
            </a:r>
            <a:r>
              <a:rPr lang="en-US" altLang="zh-TW" sz="1600" b="1" dirty="0" smtClean="0">
                <a:solidFill>
                  <a:srgbClr val="000066"/>
                </a:solidFill>
                <a:latin typeface="Times New Roman" pitchFamily="18" charset="0"/>
              </a:rPr>
              <a:t>. Always = 1)</a:t>
            </a:r>
          </a:p>
          <a:p>
            <a:endParaRPr lang="en-GB" altLang="zh-TW" sz="1600" b="1" dirty="0">
              <a:solidFill>
                <a:srgbClr val="000066"/>
              </a:solidFill>
              <a:latin typeface="Times New Roman" pitchFamily="18" charset="0"/>
            </a:endParaRPr>
          </a:p>
        </p:txBody>
      </p:sp>
      <p:sp>
        <p:nvSpPr>
          <p:cNvPr id="7" name="Rectangle 1034"/>
          <p:cNvSpPr>
            <a:spLocks noChangeArrowheads="1"/>
          </p:cNvSpPr>
          <p:nvPr/>
        </p:nvSpPr>
        <p:spPr bwMode="auto">
          <a:xfrm>
            <a:off x="6011863" y="1700932"/>
            <a:ext cx="2808287" cy="4824412"/>
          </a:xfrm>
          <a:prstGeom prst="rect">
            <a:avLst/>
          </a:prstGeom>
          <a:noFill/>
          <a:ln w="57150">
            <a:solidFill>
              <a:srgbClr val="660066"/>
            </a:solidFill>
            <a:miter lim="800000"/>
            <a:headEnd/>
            <a:tailEnd/>
          </a:ln>
        </p:spPr>
        <p:txBody>
          <a:bodyPr wrap="none" anchor="ctr"/>
          <a:lstStyle/>
          <a:p>
            <a:endParaRPr lang="en-US"/>
          </a:p>
        </p:txBody>
      </p:sp>
      <p:pic>
        <p:nvPicPr>
          <p:cNvPr id="10" name="Picture 1065"/>
          <p:cNvPicPr>
            <a:picLocks noChangeAspect="1" noChangeArrowheads="1"/>
          </p:cNvPicPr>
          <p:nvPr/>
        </p:nvPicPr>
        <p:blipFill>
          <a:blip r:embed="rId2" cstate="print">
            <a:grayscl/>
          </a:blip>
          <a:srcRect/>
          <a:stretch>
            <a:fillRect/>
          </a:stretch>
        </p:blipFill>
        <p:spPr bwMode="auto">
          <a:xfrm>
            <a:off x="6084888" y="2851869"/>
            <a:ext cx="2663825" cy="2268538"/>
          </a:xfrm>
          <a:prstGeom prst="rect">
            <a:avLst/>
          </a:prstGeom>
          <a:noFill/>
          <a:ln w="9525">
            <a:noFill/>
            <a:miter lim="800000"/>
            <a:headEnd/>
            <a:tailEnd/>
          </a:ln>
        </p:spPr>
      </p:pic>
      <p:sp>
        <p:nvSpPr>
          <p:cNvPr id="12" name="Rectangle 1075"/>
          <p:cNvSpPr>
            <a:spLocks noChangeArrowheads="1"/>
          </p:cNvSpPr>
          <p:nvPr/>
        </p:nvSpPr>
        <p:spPr bwMode="auto">
          <a:xfrm>
            <a:off x="5004048" y="2132856"/>
            <a:ext cx="504056" cy="3168352"/>
          </a:xfrm>
          <a:prstGeom prst="rect">
            <a:avLst/>
          </a:prstGeom>
          <a:noFill/>
          <a:ln w="12700">
            <a:solidFill>
              <a:schemeClr val="tx1"/>
            </a:solidFill>
            <a:miter lim="800000"/>
            <a:headEnd/>
            <a:tailEnd/>
          </a:ln>
        </p:spPr>
        <p:txBody>
          <a:bodyPr wrap="none" anchor="ctr"/>
          <a:lstStyle/>
          <a:p>
            <a:endParaRPr lang="en-US"/>
          </a:p>
        </p:txBody>
      </p:sp>
      <p:sp>
        <p:nvSpPr>
          <p:cNvPr id="13" name="Line 1076"/>
          <p:cNvSpPr>
            <a:spLocks noChangeShapeType="1"/>
          </p:cNvSpPr>
          <p:nvPr/>
        </p:nvSpPr>
        <p:spPr bwMode="auto">
          <a:xfrm flipH="1" flipV="1">
            <a:off x="3707903" y="1844823"/>
            <a:ext cx="1296143" cy="288031"/>
          </a:xfrm>
          <a:prstGeom prst="line">
            <a:avLst/>
          </a:prstGeom>
          <a:noFill/>
          <a:ln w="12700">
            <a:solidFill>
              <a:schemeClr val="tx1"/>
            </a:solidFill>
            <a:round/>
            <a:headEnd/>
            <a:tailEnd/>
          </a:ln>
        </p:spPr>
        <p:txBody>
          <a:bodyPr/>
          <a:lstStyle/>
          <a:p>
            <a:endParaRPr lang="zh-TW" altLang="en-US"/>
          </a:p>
        </p:txBody>
      </p:sp>
      <p:sp>
        <p:nvSpPr>
          <p:cNvPr id="14" name="Line 1077"/>
          <p:cNvSpPr>
            <a:spLocks noChangeShapeType="1"/>
          </p:cNvSpPr>
          <p:nvPr/>
        </p:nvSpPr>
        <p:spPr bwMode="auto">
          <a:xfrm flipH="1" flipV="1">
            <a:off x="3707904" y="2492896"/>
            <a:ext cx="1296144" cy="2808312"/>
          </a:xfrm>
          <a:prstGeom prst="line">
            <a:avLst/>
          </a:prstGeom>
          <a:noFill/>
          <a:ln w="12700">
            <a:solidFill>
              <a:schemeClr val="tx1"/>
            </a:solidFill>
            <a:round/>
            <a:headEnd/>
            <a:tailEnd/>
          </a:ln>
        </p:spPr>
        <p:txBody>
          <a:bodyPr/>
          <a:lstStyle/>
          <a:p>
            <a:endParaRPr lang="zh-TW" altLang="en-US"/>
          </a:p>
        </p:txBody>
      </p:sp>
      <p:sp>
        <p:nvSpPr>
          <p:cNvPr id="15" name="Freeform 1085"/>
          <p:cNvSpPr>
            <a:spLocks/>
          </p:cNvSpPr>
          <p:nvPr/>
        </p:nvSpPr>
        <p:spPr bwMode="auto">
          <a:xfrm>
            <a:off x="8040688" y="2491507"/>
            <a:ext cx="419100" cy="792162"/>
          </a:xfrm>
          <a:custGeom>
            <a:avLst/>
            <a:gdLst>
              <a:gd name="T0" fmla="*/ 0 w 264"/>
              <a:gd name="T1" fmla="*/ 0 h 499"/>
              <a:gd name="T2" fmla="*/ 2147483647 w 264"/>
              <a:gd name="T3" fmla="*/ 2147483647 h 499"/>
              <a:gd name="T4" fmla="*/ 2147483647 w 264"/>
              <a:gd name="T5" fmla="*/ 2147483647 h 499"/>
              <a:gd name="T6" fmla="*/ 0 60000 65536"/>
              <a:gd name="T7" fmla="*/ 0 60000 65536"/>
              <a:gd name="T8" fmla="*/ 0 60000 65536"/>
              <a:gd name="T9" fmla="*/ 0 w 264"/>
              <a:gd name="T10" fmla="*/ 0 h 499"/>
              <a:gd name="T11" fmla="*/ 264 w 264"/>
              <a:gd name="T12" fmla="*/ 499 h 499"/>
            </a:gdLst>
            <a:ahLst/>
            <a:cxnLst>
              <a:cxn ang="T6">
                <a:pos x="T0" y="T1"/>
              </a:cxn>
              <a:cxn ang="T7">
                <a:pos x="T2" y="T3"/>
              </a:cxn>
              <a:cxn ang="T8">
                <a:pos x="T4" y="T5"/>
              </a:cxn>
            </a:cxnLst>
            <a:rect l="T9" t="T10" r="T11" b="T12"/>
            <a:pathLst>
              <a:path w="264" h="499">
                <a:moveTo>
                  <a:pt x="0" y="0"/>
                </a:moveTo>
                <a:cubicBezTo>
                  <a:pt x="94" y="72"/>
                  <a:pt x="188" y="144"/>
                  <a:pt x="226" y="227"/>
                </a:cubicBezTo>
                <a:cubicBezTo>
                  <a:pt x="264" y="310"/>
                  <a:pt x="245" y="404"/>
                  <a:pt x="226" y="499"/>
                </a:cubicBezTo>
              </a:path>
            </a:pathLst>
          </a:custGeom>
          <a:noFill/>
          <a:ln w="38100">
            <a:solidFill>
              <a:schemeClr val="tx1"/>
            </a:solidFill>
            <a:round/>
            <a:headEnd/>
            <a:tailEnd type="triangle" w="med" len="med"/>
          </a:ln>
        </p:spPr>
        <p:txBody>
          <a:bodyPr/>
          <a:lstStyle/>
          <a:p>
            <a:endParaRPr lang="en-US"/>
          </a:p>
        </p:txBody>
      </p:sp>
      <p:pic>
        <p:nvPicPr>
          <p:cNvPr id="16" name="Picture 1088" descr="stimulus"/>
          <p:cNvPicPr>
            <a:picLocks noChangeAspect="1" noChangeArrowheads="1"/>
          </p:cNvPicPr>
          <p:nvPr/>
        </p:nvPicPr>
        <p:blipFill>
          <a:blip r:embed="rId3" cstate="print">
            <a:lum bright="52000" contrast="-70000"/>
          </a:blip>
          <a:srcRect l="40741" t="13333" r="9624" b="10272"/>
          <a:stretch>
            <a:fillRect/>
          </a:stretch>
        </p:blipFill>
        <p:spPr bwMode="auto">
          <a:xfrm>
            <a:off x="2915816" y="1844824"/>
            <a:ext cx="377825" cy="4535487"/>
          </a:xfrm>
          <a:prstGeom prst="rect">
            <a:avLst/>
          </a:prstGeom>
          <a:noFill/>
          <a:ln w="12700">
            <a:solidFill>
              <a:schemeClr val="tx1"/>
            </a:solidFill>
            <a:miter lim="800000"/>
            <a:headEnd/>
            <a:tailEnd/>
          </a:ln>
        </p:spPr>
      </p:pic>
      <p:sp>
        <p:nvSpPr>
          <p:cNvPr id="17" name="TextBox 16"/>
          <p:cNvSpPr txBox="1"/>
          <p:nvPr/>
        </p:nvSpPr>
        <p:spPr>
          <a:xfrm>
            <a:off x="5148064" y="2132856"/>
            <a:ext cx="301686" cy="3416320"/>
          </a:xfrm>
          <a:prstGeom prst="rect">
            <a:avLst/>
          </a:prstGeom>
          <a:noFill/>
        </p:spPr>
        <p:txBody>
          <a:bodyPr wrap="none" rtlCol="0">
            <a:spAutoFit/>
          </a:bodyPr>
          <a:lstStyle/>
          <a:p>
            <a:r>
              <a:rPr lang="en-US" altLang="zh-TW" dirty="0" smtClean="0"/>
              <a:t>1</a:t>
            </a:r>
          </a:p>
          <a:p>
            <a:r>
              <a:rPr lang="en-US" altLang="zh-TW" dirty="0" smtClean="0"/>
              <a:t>1</a:t>
            </a:r>
          </a:p>
          <a:p>
            <a:r>
              <a:rPr lang="en-US" altLang="zh-TW" dirty="0" smtClean="0"/>
              <a:t>1</a:t>
            </a:r>
          </a:p>
          <a:p>
            <a:r>
              <a:rPr lang="en-US" altLang="zh-TW" dirty="0" smtClean="0"/>
              <a:t>1</a:t>
            </a:r>
          </a:p>
          <a:p>
            <a:r>
              <a:rPr lang="en-US" altLang="zh-TW" dirty="0" smtClean="0"/>
              <a:t>1</a:t>
            </a:r>
          </a:p>
          <a:p>
            <a:r>
              <a:rPr lang="en-US" altLang="zh-TW" dirty="0" smtClean="0"/>
              <a:t>1</a:t>
            </a:r>
          </a:p>
          <a:p>
            <a:r>
              <a:rPr lang="en-US" altLang="zh-TW" dirty="0" smtClean="0"/>
              <a:t>1</a:t>
            </a:r>
          </a:p>
          <a:p>
            <a:r>
              <a:rPr lang="en-US" altLang="zh-TW" dirty="0" smtClean="0"/>
              <a:t>1</a:t>
            </a:r>
          </a:p>
          <a:p>
            <a:r>
              <a:rPr lang="en-US" altLang="zh-TW" dirty="0" smtClean="0"/>
              <a:t>.</a:t>
            </a:r>
          </a:p>
          <a:p>
            <a:r>
              <a:rPr lang="en-US" altLang="zh-TW" dirty="0" smtClean="0"/>
              <a:t>.</a:t>
            </a:r>
          </a:p>
          <a:p>
            <a:r>
              <a:rPr lang="en-US" altLang="zh-TW" dirty="0" smtClean="0"/>
              <a:t>.</a:t>
            </a:r>
          </a:p>
          <a:p>
            <a:endParaRPr lang="zh-TW" altLang="en-US" dirty="0"/>
          </a:p>
        </p:txBody>
      </p:sp>
      <p:sp>
        <p:nvSpPr>
          <p:cNvPr id="9" name="Rectangle 1064"/>
          <p:cNvSpPr>
            <a:spLocks noChangeArrowheads="1"/>
          </p:cNvSpPr>
          <p:nvPr/>
        </p:nvSpPr>
        <p:spPr bwMode="auto">
          <a:xfrm>
            <a:off x="3294261" y="1844824"/>
            <a:ext cx="433388" cy="4535487"/>
          </a:xfrm>
          <a:prstGeom prst="rect">
            <a:avLst/>
          </a:prstGeom>
          <a:solidFill>
            <a:schemeClr val="bg1"/>
          </a:solidFill>
          <a:ln w="1270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mn-lt"/>
              </a:rPr>
              <a:t>Design Matrix</a:t>
            </a:r>
            <a:endParaRPr lang="zh-TW" altLang="en-US" dirty="0">
              <a:latin typeface="+mn-lt"/>
            </a:endParaRPr>
          </a:p>
        </p:txBody>
      </p:sp>
      <p:sp>
        <p:nvSpPr>
          <p:cNvPr id="4" name="Text Box 5"/>
          <p:cNvSpPr txBox="1">
            <a:spLocks noChangeArrowheads="1"/>
          </p:cNvSpPr>
          <p:nvPr/>
        </p:nvSpPr>
        <p:spPr bwMode="auto">
          <a:xfrm>
            <a:off x="1907704" y="5775027"/>
            <a:ext cx="5687711" cy="830997"/>
          </a:xfrm>
          <a:prstGeom prst="rect">
            <a:avLst/>
          </a:prstGeom>
          <a:noFill/>
          <a:ln w="9525">
            <a:noFill/>
            <a:miter lim="800000"/>
            <a:headEnd/>
            <a:tailEnd/>
          </a:ln>
        </p:spPr>
        <p:txBody>
          <a:bodyPr wrap="none">
            <a:spAutoFit/>
          </a:bodyPr>
          <a:lstStyle/>
          <a:p>
            <a:r>
              <a:rPr lang="en-US" sz="2400" dirty="0"/>
              <a:t>The design matrix should include </a:t>
            </a:r>
            <a:r>
              <a:rPr lang="en-US" sz="2400" i="1" dirty="0"/>
              <a:t>everything</a:t>
            </a:r>
            <a:endParaRPr lang="en-US" sz="2400" dirty="0"/>
          </a:p>
          <a:p>
            <a:r>
              <a:rPr lang="en-GB" altLang="zh-TW" sz="2400" dirty="0"/>
              <a:t>that might explain the data.</a:t>
            </a:r>
          </a:p>
        </p:txBody>
      </p:sp>
      <p:pic>
        <p:nvPicPr>
          <p:cNvPr id="12" name="Picture 6"/>
          <p:cNvPicPr>
            <a:picLocks noChangeArrowheads="1"/>
          </p:cNvPicPr>
          <p:nvPr/>
        </p:nvPicPr>
        <p:blipFill>
          <a:blip r:embed="rId2" cstate="print"/>
          <a:srcRect/>
          <a:stretch>
            <a:fillRect/>
          </a:stretch>
        </p:blipFill>
        <p:spPr bwMode="auto">
          <a:xfrm>
            <a:off x="3422377" y="1556792"/>
            <a:ext cx="2448272" cy="3524895"/>
          </a:xfrm>
          <a:prstGeom prst="rect">
            <a:avLst/>
          </a:prstGeom>
          <a:noFill/>
          <a:ln w="9525">
            <a:noFill/>
            <a:miter lim="800000"/>
            <a:headEnd/>
            <a:tailEnd/>
          </a:ln>
          <a:effectLst/>
        </p:spPr>
      </p:pic>
      <p:sp>
        <p:nvSpPr>
          <p:cNvPr id="13" name="Line 9"/>
          <p:cNvSpPr>
            <a:spLocks noChangeShapeType="1"/>
          </p:cNvSpPr>
          <p:nvPr/>
        </p:nvSpPr>
        <p:spPr bwMode="auto">
          <a:xfrm flipV="1">
            <a:off x="3422377" y="5293519"/>
            <a:ext cx="2374900" cy="0"/>
          </a:xfrm>
          <a:prstGeom prst="line">
            <a:avLst/>
          </a:prstGeom>
          <a:noFill/>
          <a:ln w="25400">
            <a:solidFill>
              <a:srgbClr val="FF0000"/>
            </a:solidFill>
            <a:round/>
            <a:headEnd/>
            <a:tailEnd type="triangle" w="lg" len="med"/>
          </a:ln>
          <a:effectLst/>
        </p:spPr>
        <p:txBody>
          <a:bodyPr/>
          <a:lstStyle/>
          <a:p>
            <a:endParaRPr lang="zh-TW" altLang="en-US"/>
          </a:p>
        </p:txBody>
      </p:sp>
      <p:sp>
        <p:nvSpPr>
          <p:cNvPr id="14" name="Rectangle 10"/>
          <p:cNvSpPr>
            <a:spLocks noChangeArrowheads="1"/>
          </p:cNvSpPr>
          <p:nvPr/>
        </p:nvSpPr>
        <p:spPr bwMode="auto">
          <a:xfrm>
            <a:off x="4014639" y="5366544"/>
            <a:ext cx="1565473" cy="366712"/>
          </a:xfrm>
          <a:prstGeom prst="rect">
            <a:avLst/>
          </a:prstGeom>
          <a:noFill/>
          <a:ln w="9525">
            <a:noFill/>
            <a:miter lim="800000"/>
            <a:headEnd/>
            <a:tailEnd/>
          </a:ln>
          <a:effectLst/>
        </p:spPr>
        <p:txBody>
          <a:bodyPr wrap="square">
            <a:spAutoFit/>
          </a:bodyPr>
          <a:lstStyle/>
          <a:p>
            <a:r>
              <a:rPr lang="en-GB" altLang="zh-TW" b="1" dirty="0" err="1">
                <a:solidFill>
                  <a:srgbClr val="008080"/>
                </a:solidFill>
                <a:ea typeface="新細明體" pitchFamily="18" charset="-120"/>
              </a:rPr>
              <a:t>Regressors</a:t>
            </a:r>
            <a:r>
              <a:rPr lang="en-GB" altLang="zh-TW" b="1" dirty="0">
                <a:solidFill>
                  <a:srgbClr val="008080"/>
                </a:solidFill>
                <a:ea typeface="新細明體" pitchFamily="18" charset="-120"/>
              </a:rPr>
              <a:t> </a:t>
            </a:r>
          </a:p>
        </p:txBody>
      </p:sp>
      <p:sp>
        <p:nvSpPr>
          <p:cNvPr id="15" name="Line 7"/>
          <p:cNvSpPr>
            <a:spLocks noChangeShapeType="1"/>
          </p:cNvSpPr>
          <p:nvPr/>
        </p:nvSpPr>
        <p:spPr bwMode="auto">
          <a:xfrm>
            <a:off x="3131840" y="1628800"/>
            <a:ext cx="0" cy="3481015"/>
          </a:xfrm>
          <a:prstGeom prst="line">
            <a:avLst/>
          </a:prstGeom>
          <a:noFill/>
          <a:ln w="25400">
            <a:solidFill>
              <a:srgbClr val="FF0000"/>
            </a:solidFill>
            <a:round/>
            <a:headEnd/>
            <a:tailEnd type="triangle" w="lg" len="med"/>
          </a:ln>
          <a:effectLst/>
        </p:spPr>
        <p:txBody>
          <a:bodyPr/>
          <a:lstStyle/>
          <a:p>
            <a:endParaRPr lang="zh-TW" altLang="en-US"/>
          </a:p>
        </p:txBody>
      </p:sp>
      <p:sp>
        <p:nvSpPr>
          <p:cNvPr id="16" name="Rectangle 8"/>
          <p:cNvSpPr>
            <a:spLocks noChangeArrowheads="1"/>
          </p:cNvSpPr>
          <p:nvPr/>
        </p:nvSpPr>
        <p:spPr bwMode="auto">
          <a:xfrm>
            <a:off x="2330272" y="2632993"/>
            <a:ext cx="657552" cy="369332"/>
          </a:xfrm>
          <a:prstGeom prst="rect">
            <a:avLst/>
          </a:prstGeom>
          <a:noFill/>
          <a:ln w="9525">
            <a:noFill/>
            <a:miter lim="800000"/>
            <a:headEnd/>
            <a:tailEnd/>
          </a:ln>
          <a:effectLst/>
        </p:spPr>
        <p:txBody>
          <a:bodyPr wrap="none">
            <a:spAutoFit/>
          </a:bodyPr>
          <a:lstStyle/>
          <a:p>
            <a:pPr algn="ctr"/>
            <a:r>
              <a:rPr lang="en-GB" altLang="zh-TW" b="1" dirty="0" smtClean="0">
                <a:solidFill>
                  <a:srgbClr val="008080"/>
                </a:solidFill>
                <a:ea typeface="新細明體" pitchFamily="18" charset="-120"/>
              </a:rPr>
              <a:t>Time</a:t>
            </a:r>
            <a:endParaRPr lang="en-GB" altLang="zh-TW" b="1" dirty="0">
              <a:solidFill>
                <a:srgbClr val="008080"/>
              </a:solidFill>
              <a:ea typeface="新細明體" pitchFamily="18"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mn-lt"/>
              </a:rPr>
              <a:t>General Linear Model</a:t>
            </a:r>
            <a:endParaRPr lang="zh-TW" altLang="en-US" dirty="0">
              <a:latin typeface="+mn-lt"/>
            </a:endParaRPr>
          </a:p>
        </p:txBody>
      </p:sp>
      <p:sp>
        <p:nvSpPr>
          <p:cNvPr id="5" name="Text Box 4"/>
          <p:cNvSpPr txBox="1">
            <a:spLocks noChangeArrowheads="1"/>
          </p:cNvSpPr>
          <p:nvPr/>
        </p:nvSpPr>
        <p:spPr bwMode="auto">
          <a:xfrm>
            <a:off x="1279556" y="1773759"/>
            <a:ext cx="481222" cy="2534026"/>
          </a:xfrm>
          <a:prstGeom prst="rect">
            <a:avLst/>
          </a:prstGeom>
          <a:noFill/>
          <a:ln w="9525">
            <a:noFill/>
            <a:miter lim="800000"/>
            <a:headEnd/>
            <a:tailEnd/>
          </a:ln>
          <a:effectLst/>
        </p:spPr>
        <p:txBody>
          <a:bodyPr wrap="none">
            <a:spAutoFit/>
          </a:bodyPr>
          <a:lstStyle/>
          <a:p>
            <a:r>
              <a:rPr lang="en-GB" altLang="zh-TW" sz="2800" dirty="0">
                <a:solidFill>
                  <a:schemeClr val="tx1"/>
                </a:solidFill>
                <a:ea typeface="新細明體" charset="-120"/>
              </a:rPr>
              <a:t>Y</a:t>
            </a:r>
            <a:r>
              <a:rPr lang="en-GB" altLang="zh-TW" sz="2800" baseline="-25000" dirty="0">
                <a:solidFill>
                  <a:schemeClr val="tx1"/>
                </a:solidFill>
                <a:ea typeface="新細明體" charset="-120"/>
              </a:rPr>
              <a:t>1</a:t>
            </a:r>
          </a:p>
          <a:p>
            <a:r>
              <a:rPr lang="en-GB" altLang="zh-TW" sz="2800" dirty="0" smtClean="0">
                <a:solidFill>
                  <a:schemeClr val="tx1"/>
                </a:solidFill>
                <a:ea typeface="新細明體" charset="-120"/>
              </a:rPr>
              <a:t>Y</a:t>
            </a:r>
            <a:r>
              <a:rPr lang="en-GB" altLang="zh-TW" sz="2800" baseline="-25000" dirty="0" smtClean="0">
                <a:ea typeface="新細明體" charset="-120"/>
              </a:rPr>
              <a:t>2</a:t>
            </a:r>
          </a:p>
          <a:p>
            <a:r>
              <a:rPr lang="en-GB" altLang="zh-TW" sz="2800" b="1" baseline="-25000" dirty="0" smtClean="0">
                <a:solidFill>
                  <a:schemeClr val="tx1"/>
                </a:solidFill>
                <a:ea typeface="新細明體" charset="-120"/>
              </a:rPr>
              <a:t>.</a:t>
            </a:r>
          </a:p>
          <a:p>
            <a:r>
              <a:rPr lang="en-GB" altLang="zh-TW" sz="2800" b="1" baseline="-25000" dirty="0" smtClean="0">
                <a:ea typeface="新細明體" charset="-120"/>
              </a:rPr>
              <a:t>.</a:t>
            </a:r>
          </a:p>
          <a:p>
            <a:r>
              <a:rPr lang="en-GB" altLang="zh-TW" sz="2800" b="1" baseline="-25000" dirty="0" smtClean="0">
                <a:solidFill>
                  <a:schemeClr val="tx1"/>
                </a:solidFill>
                <a:ea typeface="新細明體" charset="-120"/>
              </a:rPr>
              <a:t>.</a:t>
            </a:r>
          </a:p>
          <a:p>
            <a:endParaRPr lang="en-GB" altLang="zh-TW" sz="2800" baseline="-25000" dirty="0">
              <a:solidFill>
                <a:schemeClr val="tx1"/>
              </a:solidFill>
              <a:ea typeface="新細明體" charset="-120"/>
            </a:endParaRPr>
          </a:p>
          <a:p>
            <a:r>
              <a:rPr lang="en-GB" altLang="zh-TW" sz="2800" dirty="0" smtClean="0">
                <a:solidFill>
                  <a:schemeClr val="tx1"/>
                </a:solidFill>
                <a:ea typeface="新細明體" charset="-120"/>
              </a:rPr>
              <a:t>Y</a:t>
            </a:r>
            <a:r>
              <a:rPr lang="en-GB" altLang="zh-TW" sz="2800" baseline="-25000" dirty="0" smtClean="0">
                <a:ea typeface="新細明體" charset="-120"/>
              </a:rPr>
              <a:t>J</a:t>
            </a:r>
            <a:endParaRPr lang="en-US" sz="2800" dirty="0">
              <a:solidFill>
                <a:schemeClr val="tx1"/>
              </a:solidFill>
            </a:endParaRPr>
          </a:p>
        </p:txBody>
      </p:sp>
      <p:sp>
        <p:nvSpPr>
          <p:cNvPr id="6" name="Text Box 5"/>
          <p:cNvSpPr txBox="1">
            <a:spLocks noChangeArrowheads="1"/>
          </p:cNvSpPr>
          <p:nvPr/>
        </p:nvSpPr>
        <p:spPr bwMode="auto">
          <a:xfrm>
            <a:off x="2154442" y="2833983"/>
            <a:ext cx="364202" cy="523220"/>
          </a:xfrm>
          <a:prstGeom prst="rect">
            <a:avLst/>
          </a:prstGeom>
          <a:noFill/>
          <a:ln w="9525">
            <a:noFill/>
            <a:miter lim="800000"/>
            <a:headEnd/>
            <a:tailEnd/>
          </a:ln>
          <a:effectLst/>
        </p:spPr>
        <p:txBody>
          <a:bodyPr wrap="none">
            <a:spAutoFit/>
          </a:bodyPr>
          <a:lstStyle/>
          <a:p>
            <a:r>
              <a:rPr lang="en-GB" altLang="zh-TW" sz="2800" dirty="0">
                <a:solidFill>
                  <a:schemeClr val="tx1"/>
                </a:solidFill>
                <a:ea typeface="新細明體" charset="-120"/>
              </a:rPr>
              <a:t>=</a:t>
            </a:r>
            <a:endParaRPr lang="en-US" sz="2800" dirty="0">
              <a:solidFill>
                <a:schemeClr val="tx1"/>
              </a:solidFill>
            </a:endParaRPr>
          </a:p>
        </p:txBody>
      </p:sp>
      <p:sp>
        <p:nvSpPr>
          <p:cNvPr id="7" name="Text Box 6"/>
          <p:cNvSpPr txBox="1">
            <a:spLocks noChangeArrowheads="1"/>
          </p:cNvSpPr>
          <p:nvPr/>
        </p:nvSpPr>
        <p:spPr bwMode="auto">
          <a:xfrm>
            <a:off x="3117220" y="1773759"/>
            <a:ext cx="2238113" cy="2534027"/>
          </a:xfrm>
          <a:prstGeom prst="rect">
            <a:avLst/>
          </a:prstGeom>
          <a:noFill/>
          <a:ln w="9525">
            <a:noFill/>
            <a:miter lim="800000"/>
            <a:headEnd/>
            <a:tailEnd/>
          </a:ln>
          <a:effectLst/>
        </p:spPr>
        <p:txBody>
          <a:bodyPr wrap="none">
            <a:spAutoFit/>
          </a:bodyPr>
          <a:lstStyle/>
          <a:p>
            <a:r>
              <a:rPr lang="en-GB" altLang="zh-TW" sz="2800" dirty="0">
                <a:solidFill>
                  <a:schemeClr val="tx1"/>
                </a:solidFill>
                <a:ea typeface="新細明體" charset="-120"/>
              </a:rPr>
              <a:t>X</a:t>
            </a:r>
            <a:r>
              <a:rPr lang="en-GB" altLang="zh-TW" sz="2800" baseline="-25000" dirty="0">
                <a:solidFill>
                  <a:schemeClr val="tx1"/>
                </a:solidFill>
                <a:ea typeface="新細明體" charset="-120"/>
              </a:rPr>
              <a:t>11</a:t>
            </a:r>
            <a:r>
              <a:rPr lang="en-GB" altLang="zh-TW" sz="2800" dirty="0">
                <a:solidFill>
                  <a:schemeClr val="tx1"/>
                </a:solidFill>
                <a:ea typeface="新細明體" charset="-120"/>
              </a:rPr>
              <a:t> … X</a:t>
            </a:r>
            <a:r>
              <a:rPr lang="en-GB" altLang="zh-TW" sz="2800" baseline="-25000" dirty="0">
                <a:solidFill>
                  <a:schemeClr val="tx1"/>
                </a:solidFill>
                <a:ea typeface="新細明體" charset="-120"/>
              </a:rPr>
              <a:t>1</a:t>
            </a:r>
            <a:r>
              <a:rPr lang="en-GB" altLang="zh-TW" sz="2800" i="1" baseline="-25000" dirty="0">
                <a:solidFill>
                  <a:schemeClr val="tx1"/>
                </a:solidFill>
                <a:ea typeface="新細明體" charset="-120"/>
              </a:rPr>
              <a:t>l</a:t>
            </a:r>
            <a:r>
              <a:rPr lang="en-GB" altLang="zh-TW" sz="2800" dirty="0">
                <a:solidFill>
                  <a:schemeClr val="tx1"/>
                </a:solidFill>
                <a:ea typeface="新細明體" charset="-120"/>
              </a:rPr>
              <a:t> … X</a:t>
            </a:r>
            <a:r>
              <a:rPr lang="en-GB" altLang="zh-TW" sz="2800" baseline="-25000" dirty="0">
                <a:solidFill>
                  <a:schemeClr val="tx1"/>
                </a:solidFill>
                <a:ea typeface="新細明體" charset="-120"/>
              </a:rPr>
              <a:t>1L</a:t>
            </a:r>
            <a:endParaRPr lang="en-GB" altLang="zh-TW" sz="2800" dirty="0">
              <a:solidFill>
                <a:schemeClr val="tx1"/>
              </a:solidFill>
              <a:ea typeface="新細明體" charset="-120"/>
            </a:endParaRPr>
          </a:p>
          <a:p>
            <a:r>
              <a:rPr lang="en-GB" altLang="zh-TW" sz="2800" dirty="0" smtClean="0">
                <a:solidFill>
                  <a:schemeClr val="tx1"/>
                </a:solidFill>
                <a:ea typeface="新細明體" charset="-120"/>
              </a:rPr>
              <a:t>X</a:t>
            </a:r>
            <a:r>
              <a:rPr lang="en-GB" altLang="zh-TW" sz="2800" i="1" baseline="-25000" dirty="0" smtClean="0">
                <a:ea typeface="新細明體" charset="-120"/>
              </a:rPr>
              <a:t>2</a:t>
            </a:r>
            <a:r>
              <a:rPr lang="en-GB" altLang="zh-TW" sz="2800" baseline="-25000" dirty="0" smtClean="0">
                <a:solidFill>
                  <a:schemeClr val="tx1"/>
                </a:solidFill>
                <a:ea typeface="新細明體" charset="-120"/>
              </a:rPr>
              <a:t>1</a:t>
            </a:r>
            <a:r>
              <a:rPr lang="en-GB" altLang="zh-TW" sz="2800" dirty="0" smtClean="0">
                <a:solidFill>
                  <a:schemeClr val="tx1"/>
                </a:solidFill>
                <a:ea typeface="新細明體" charset="-120"/>
              </a:rPr>
              <a:t> </a:t>
            </a:r>
            <a:r>
              <a:rPr lang="en-GB" altLang="zh-TW" sz="2800" dirty="0">
                <a:solidFill>
                  <a:schemeClr val="tx1"/>
                </a:solidFill>
                <a:ea typeface="新細明體" charset="-120"/>
              </a:rPr>
              <a:t>… </a:t>
            </a:r>
            <a:r>
              <a:rPr lang="en-GB" altLang="zh-TW" sz="2800" dirty="0" smtClean="0">
                <a:solidFill>
                  <a:schemeClr val="tx1"/>
                </a:solidFill>
                <a:ea typeface="新細明體" charset="-120"/>
              </a:rPr>
              <a:t>X</a:t>
            </a:r>
            <a:r>
              <a:rPr lang="en-GB" altLang="zh-TW" sz="2800" baseline="-25000" dirty="0" smtClean="0">
                <a:ea typeface="新細明體" charset="-120"/>
              </a:rPr>
              <a:t>2</a:t>
            </a:r>
            <a:r>
              <a:rPr lang="en-GB" altLang="zh-TW" sz="2800" i="1" baseline="-25000" dirty="0" smtClean="0">
                <a:solidFill>
                  <a:schemeClr val="tx1"/>
                </a:solidFill>
                <a:ea typeface="新細明體" charset="-120"/>
              </a:rPr>
              <a:t>l</a:t>
            </a:r>
            <a:r>
              <a:rPr lang="en-GB" altLang="zh-TW" sz="2800" baseline="-25000" dirty="0" smtClean="0">
                <a:solidFill>
                  <a:schemeClr val="tx1"/>
                </a:solidFill>
                <a:ea typeface="新細明體" charset="-120"/>
              </a:rPr>
              <a:t> </a:t>
            </a:r>
            <a:r>
              <a:rPr lang="en-GB" altLang="zh-TW" sz="2800" dirty="0">
                <a:solidFill>
                  <a:schemeClr val="tx1"/>
                </a:solidFill>
                <a:ea typeface="新細明體" charset="-120"/>
              </a:rPr>
              <a:t>… </a:t>
            </a:r>
            <a:r>
              <a:rPr lang="en-GB" altLang="zh-TW" sz="2800" dirty="0" smtClean="0">
                <a:solidFill>
                  <a:schemeClr val="tx1"/>
                </a:solidFill>
                <a:ea typeface="新細明體" charset="-120"/>
              </a:rPr>
              <a:t>X</a:t>
            </a:r>
            <a:r>
              <a:rPr lang="en-GB" altLang="zh-TW" sz="2800" baseline="-25000" dirty="0" smtClean="0">
                <a:ea typeface="新細明體" charset="-120"/>
              </a:rPr>
              <a:t>2</a:t>
            </a:r>
            <a:r>
              <a:rPr lang="en-GB" altLang="zh-TW" sz="2800" baseline="-25000" dirty="0" smtClean="0">
                <a:solidFill>
                  <a:schemeClr val="tx1"/>
                </a:solidFill>
                <a:ea typeface="新細明體" charset="-120"/>
              </a:rPr>
              <a:t>L</a:t>
            </a:r>
          </a:p>
          <a:p>
            <a:r>
              <a:rPr lang="en-GB" altLang="zh-TW" sz="2800" b="1" baseline="-25000" dirty="0" smtClean="0">
                <a:ea typeface="新細明體" charset="-120"/>
              </a:rPr>
              <a:t>.</a:t>
            </a:r>
          </a:p>
          <a:p>
            <a:r>
              <a:rPr lang="en-GB" altLang="zh-TW" sz="2800" b="1" baseline="-25000" dirty="0" smtClean="0">
                <a:solidFill>
                  <a:schemeClr val="tx1"/>
                </a:solidFill>
                <a:ea typeface="新細明體" charset="-120"/>
              </a:rPr>
              <a:t>.</a:t>
            </a:r>
          </a:p>
          <a:p>
            <a:r>
              <a:rPr lang="en-GB" altLang="zh-TW" sz="2800" b="1" baseline="-25000" dirty="0" smtClean="0">
                <a:ea typeface="新細明體" charset="-120"/>
              </a:rPr>
              <a:t>.</a:t>
            </a:r>
          </a:p>
          <a:p>
            <a:endParaRPr lang="en-GB" altLang="zh-TW" sz="2800" baseline="-25000" dirty="0">
              <a:solidFill>
                <a:schemeClr val="tx1"/>
              </a:solidFill>
              <a:ea typeface="新細明體" charset="-120"/>
            </a:endParaRPr>
          </a:p>
          <a:p>
            <a:r>
              <a:rPr lang="en-GB" altLang="zh-TW" sz="2800" dirty="0" smtClean="0">
                <a:solidFill>
                  <a:schemeClr val="tx1"/>
                </a:solidFill>
                <a:ea typeface="新細明體" charset="-120"/>
              </a:rPr>
              <a:t>X</a:t>
            </a:r>
            <a:r>
              <a:rPr lang="en-GB" altLang="zh-TW" sz="2800" baseline="-25000" dirty="0" smtClean="0">
                <a:solidFill>
                  <a:schemeClr val="tx1"/>
                </a:solidFill>
                <a:ea typeface="新細明體" charset="-120"/>
              </a:rPr>
              <a:t>J1 </a:t>
            </a:r>
            <a:r>
              <a:rPr lang="en-GB" altLang="zh-TW" sz="2800" dirty="0" smtClean="0">
                <a:solidFill>
                  <a:schemeClr val="tx1"/>
                </a:solidFill>
                <a:ea typeface="新細明體" charset="-120"/>
              </a:rPr>
              <a:t>…  </a:t>
            </a:r>
            <a:r>
              <a:rPr lang="en-GB" altLang="zh-TW" sz="2800" dirty="0" err="1" smtClean="0">
                <a:solidFill>
                  <a:schemeClr val="tx1"/>
                </a:solidFill>
                <a:ea typeface="新細明體" charset="-120"/>
              </a:rPr>
              <a:t>X</a:t>
            </a:r>
            <a:r>
              <a:rPr lang="en-GB" altLang="zh-TW" sz="2800" baseline="-25000" dirty="0" err="1" smtClean="0">
                <a:solidFill>
                  <a:schemeClr val="tx1"/>
                </a:solidFill>
                <a:ea typeface="新細明體" charset="-120"/>
              </a:rPr>
              <a:t>J</a:t>
            </a:r>
            <a:r>
              <a:rPr lang="en-GB" altLang="zh-TW" sz="2800" i="1" baseline="-25000" dirty="0" err="1" smtClean="0">
                <a:solidFill>
                  <a:schemeClr val="tx1"/>
                </a:solidFill>
                <a:ea typeface="新細明體" charset="-120"/>
              </a:rPr>
              <a:t>l</a:t>
            </a:r>
            <a:r>
              <a:rPr lang="en-GB" altLang="zh-TW" sz="2800" baseline="-25000" dirty="0" smtClean="0">
                <a:solidFill>
                  <a:schemeClr val="tx1"/>
                </a:solidFill>
                <a:ea typeface="新細明體" charset="-120"/>
              </a:rPr>
              <a:t>  </a:t>
            </a:r>
            <a:r>
              <a:rPr lang="en-GB" altLang="zh-TW" sz="2800" dirty="0" smtClean="0">
                <a:solidFill>
                  <a:schemeClr val="tx1"/>
                </a:solidFill>
                <a:ea typeface="新細明體" charset="-120"/>
              </a:rPr>
              <a:t>…  X</a:t>
            </a:r>
            <a:r>
              <a:rPr lang="en-GB" altLang="zh-TW" sz="2800" baseline="-25000" dirty="0" smtClean="0">
                <a:solidFill>
                  <a:schemeClr val="tx1"/>
                </a:solidFill>
                <a:ea typeface="新細明體" charset="-120"/>
              </a:rPr>
              <a:t>JL</a:t>
            </a:r>
            <a:endParaRPr lang="en-US" sz="2800" baseline="-25000" dirty="0">
              <a:solidFill>
                <a:schemeClr val="tx1"/>
              </a:solidFill>
            </a:endParaRPr>
          </a:p>
        </p:txBody>
      </p:sp>
      <p:sp>
        <p:nvSpPr>
          <p:cNvPr id="8" name="Text Box 8"/>
          <p:cNvSpPr txBox="1">
            <a:spLocks noChangeArrowheads="1"/>
          </p:cNvSpPr>
          <p:nvPr/>
        </p:nvSpPr>
        <p:spPr bwMode="auto">
          <a:xfrm>
            <a:off x="6219232" y="1768362"/>
            <a:ext cx="497252" cy="2534027"/>
          </a:xfrm>
          <a:prstGeom prst="rect">
            <a:avLst/>
          </a:prstGeom>
          <a:noFill/>
          <a:ln w="9525">
            <a:noFill/>
            <a:miter lim="800000"/>
            <a:headEnd/>
            <a:tailEnd/>
          </a:ln>
          <a:effectLst/>
        </p:spPr>
        <p:txBody>
          <a:bodyPr wrap="none">
            <a:spAutoFit/>
          </a:bodyPr>
          <a:lstStyle/>
          <a:p>
            <a:r>
              <a:rPr lang="el-GR" sz="2800" dirty="0">
                <a:solidFill>
                  <a:schemeClr val="tx1"/>
                </a:solidFill>
              </a:rPr>
              <a:t>β</a:t>
            </a:r>
            <a:r>
              <a:rPr lang="en-GB" altLang="zh-TW" sz="2800" baseline="-25000" dirty="0">
                <a:solidFill>
                  <a:schemeClr val="tx1"/>
                </a:solidFill>
                <a:ea typeface="新細明體" charset="-120"/>
              </a:rPr>
              <a:t>1</a:t>
            </a:r>
            <a:endParaRPr lang="en-GB" altLang="zh-TW" sz="2800" dirty="0">
              <a:solidFill>
                <a:schemeClr val="tx1"/>
              </a:solidFill>
              <a:ea typeface="新細明體" charset="-120"/>
              <a:cs typeface="Arial" charset="0"/>
            </a:endParaRPr>
          </a:p>
          <a:p>
            <a:r>
              <a:rPr lang="el-GR" altLang="zh-TW" sz="2800" dirty="0" smtClean="0"/>
              <a:t>β</a:t>
            </a:r>
            <a:r>
              <a:rPr lang="en-US" sz="2800" baseline="-25000" dirty="0" smtClean="0"/>
              <a:t>2</a:t>
            </a:r>
          </a:p>
          <a:p>
            <a:r>
              <a:rPr lang="en-US" altLang="zh-TW" sz="2800" b="1" baseline="-25000" dirty="0" smtClean="0">
                <a:solidFill>
                  <a:schemeClr val="tx1"/>
                </a:solidFill>
                <a:ea typeface="新細明體" charset="-120"/>
                <a:cs typeface="Arial" charset="0"/>
              </a:rPr>
              <a:t>.</a:t>
            </a:r>
          </a:p>
          <a:p>
            <a:r>
              <a:rPr lang="en-US" altLang="zh-TW" sz="2800" b="1" baseline="-25000" dirty="0" smtClean="0">
                <a:ea typeface="新細明體" charset="-120"/>
                <a:cs typeface="Arial" charset="0"/>
              </a:rPr>
              <a:t>.</a:t>
            </a:r>
          </a:p>
          <a:p>
            <a:r>
              <a:rPr lang="en-US" altLang="zh-TW" sz="2800" b="1" baseline="-25000" dirty="0" smtClean="0">
                <a:solidFill>
                  <a:schemeClr val="tx1"/>
                </a:solidFill>
                <a:ea typeface="新細明體" charset="-120"/>
                <a:cs typeface="Arial" charset="0"/>
              </a:rPr>
              <a:t>.</a:t>
            </a:r>
          </a:p>
          <a:p>
            <a:endParaRPr lang="en-GB" altLang="zh-TW" sz="2800" baseline="-25000" dirty="0">
              <a:solidFill>
                <a:schemeClr val="tx1"/>
              </a:solidFill>
              <a:ea typeface="新細明體" charset="-120"/>
              <a:cs typeface="Arial" charset="0"/>
            </a:endParaRPr>
          </a:p>
          <a:p>
            <a:r>
              <a:rPr lang="el-GR" sz="2800" dirty="0" smtClean="0">
                <a:solidFill>
                  <a:schemeClr val="tx1"/>
                </a:solidFill>
                <a:cs typeface="Arial" charset="0"/>
              </a:rPr>
              <a:t>β</a:t>
            </a:r>
            <a:r>
              <a:rPr lang="en-GB" sz="2800" baseline="-25000" dirty="0" smtClean="0">
                <a:ea typeface="新細明體" charset="-120"/>
                <a:cs typeface="Arial" charset="0"/>
              </a:rPr>
              <a:t>L</a:t>
            </a:r>
            <a:endParaRPr lang="el-GR" sz="2800" dirty="0">
              <a:solidFill>
                <a:schemeClr val="tx1"/>
              </a:solidFill>
              <a:cs typeface="Arial" charset="0"/>
            </a:endParaRPr>
          </a:p>
        </p:txBody>
      </p:sp>
      <p:sp>
        <p:nvSpPr>
          <p:cNvPr id="9" name="Text Box 9"/>
          <p:cNvSpPr txBox="1">
            <a:spLocks noChangeArrowheads="1"/>
          </p:cNvSpPr>
          <p:nvPr/>
        </p:nvSpPr>
        <p:spPr bwMode="auto">
          <a:xfrm>
            <a:off x="7005473" y="2833983"/>
            <a:ext cx="364202" cy="523220"/>
          </a:xfrm>
          <a:prstGeom prst="rect">
            <a:avLst/>
          </a:prstGeom>
          <a:noFill/>
          <a:ln w="9525">
            <a:noFill/>
            <a:miter lim="800000"/>
            <a:headEnd/>
            <a:tailEnd/>
          </a:ln>
          <a:effectLst/>
        </p:spPr>
        <p:txBody>
          <a:bodyPr wrap="none">
            <a:spAutoFit/>
          </a:bodyPr>
          <a:lstStyle/>
          <a:p>
            <a:r>
              <a:rPr lang="en-GB" altLang="zh-TW" sz="2800">
                <a:solidFill>
                  <a:schemeClr val="tx1"/>
                </a:solidFill>
                <a:ea typeface="新細明體" charset="-120"/>
              </a:rPr>
              <a:t>+</a:t>
            </a:r>
            <a:endParaRPr lang="en-US" sz="2800">
              <a:solidFill>
                <a:schemeClr val="tx1"/>
              </a:solidFill>
            </a:endParaRPr>
          </a:p>
        </p:txBody>
      </p:sp>
      <p:sp>
        <p:nvSpPr>
          <p:cNvPr id="10" name="Text Box 10"/>
          <p:cNvSpPr txBox="1">
            <a:spLocks noChangeArrowheads="1"/>
          </p:cNvSpPr>
          <p:nvPr/>
        </p:nvSpPr>
        <p:spPr bwMode="auto">
          <a:xfrm>
            <a:off x="7704997" y="1768362"/>
            <a:ext cx="470000" cy="2534026"/>
          </a:xfrm>
          <a:prstGeom prst="rect">
            <a:avLst/>
          </a:prstGeom>
          <a:noFill/>
          <a:ln w="9525">
            <a:noFill/>
            <a:miter lim="800000"/>
            <a:headEnd/>
            <a:tailEnd/>
          </a:ln>
          <a:effectLst/>
        </p:spPr>
        <p:txBody>
          <a:bodyPr wrap="none">
            <a:spAutoFit/>
          </a:bodyPr>
          <a:lstStyle/>
          <a:p>
            <a:r>
              <a:rPr lang="el-GR" sz="2800" dirty="0">
                <a:solidFill>
                  <a:schemeClr val="tx1"/>
                </a:solidFill>
              </a:rPr>
              <a:t>ε</a:t>
            </a:r>
            <a:r>
              <a:rPr lang="en-GB" altLang="zh-TW" sz="2800" baseline="-25000" dirty="0">
                <a:solidFill>
                  <a:schemeClr val="tx1"/>
                </a:solidFill>
                <a:ea typeface="新細明體" charset="-120"/>
              </a:rPr>
              <a:t>1</a:t>
            </a:r>
            <a:endParaRPr lang="en-GB" altLang="zh-TW" sz="2800" dirty="0">
              <a:solidFill>
                <a:schemeClr val="tx1"/>
              </a:solidFill>
              <a:ea typeface="新細明體" charset="-120"/>
              <a:cs typeface="Arial" charset="0"/>
            </a:endParaRPr>
          </a:p>
          <a:p>
            <a:r>
              <a:rPr lang="el-GR" sz="2800" dirty="0" smtClean="0">
                <a:solidFill>
                  <a:schemeClr val="tx1"/>
                </a:solidFill>
                <a:cs typeface="Arial" charset="0"/>
              </a:rPr>
              <a:t>ε</a:t>
            </a:r>
            <a:r>
              <a:rPr lang="el-GR" sz="2800" baseline="-25000" dirty="0" smtClean="0">
                <a:solidFill>
                  <a:schemeClr val="tx1"/>
                </a:solidFill>
                <a:cs typeface="Arial" charset="0"/>
              </a:rPr>
              <a:t>2</a:t>
            </a:r>
            <a:endParaRPr lang="en-GB" sz="2800" baseline="-25000" dirty="0" smtClean="0">
              <a:ea typeface="新細明體" charset="-120"/>
              <a:cs typeface="Arial" charset="0"/>
            </a:endParaRPr>
          </a:p>
          <a:p>
            <a:r>
              <a:rPr lang="en-GB" altLang="zh-TW" sz="2800" baseline="-25000" dirty="0" smtClean="0">
                <a:solidFill>
                  <a:schemeClr val="tx1"/>
                </a:solidFill>
                <a:ea typeface="新細明體" charset="-120"/>
                <a:cs typeface="Arial" charset="0"/>
              </a:rPr>
              <a:t>.</a:t>
            </a:r>
          </a:p>
          <a:p>
            <a:r>
              <a:rPr lang="en-GB" altLang="zh-TW" sz="2800" baseline="-25000" dirty="0" smtClean="0">
                <a:ea typeface="新細明體" charset="-120"/>
                <a:cs typeface="Arial" charset="0"/>
              </a:rPr>
              <a:t>.</a:t>
            </a:r>
          </a:p>
          <a:p>
            <a:r>
              <a:rPr lang="en-GB" altLang="zh-TW" sz="2800" baseline="-25000" dirty="0" smtClean="0">
                <a:solidFill>
                  <a:schemeClr val="tx1"/>
                </a:solidFill>
                <a:ea typeface="新細明體" charset="-120"/>
                <a:cs typeface="Arial" charset="0"/>
              </a:rPr>
              <a:t>.</a:t>
            </a:r>
          </a:p>
          <a:p>
            <a:endParaRPr lang="en-GB" altLang="zh-TW" sz="2800" baseline="-25000" dirty="0">
              <a:solidFill>
                <a:schemeClr val="tx1"/>
              </a:solidFill>
              <a:ea typeface="新細明體" charset="-120"/>
              <a:cs typeface="Arial" charset="0"/>
            </a:endParaRPr>
          </a:p>
          <a:p>
            <a:r>
              <a:rPr lang="el-GR" sz="2800" dirty="0" smtClean="0">
                <a:solidFill>
                  <a:schemeClr val="tx1"/>
                </a:solidFill>
              </a:rPr>
              <a:t>ε</a:t>
            </a:r>
            <a:r>
              <a:rPr lang="en-GB" sz="2800" baseline="-25000" dirty="0" smtClean="0">
                <a:ea typeface="新細明體" charset="-120"/>
              </a:rPr>
              <a:t>J</a:t>
            </a:r>
            <a:endParaRPr lang="el-GR" sz="2800" dirty="0">
              <a:solidFill>
                <a:schemeClr val="tx1"/>
              </a:solidFill>
              <a:cs typeface="Arial" charset="0"/>
            </a:endParaRPr>
          </a:p>
        </p:txBody>
      </p:sp>
      <p:sp>
        <p:nvSpPr>
          <p:cNvPr id="11" name="AutoShape 11"/>
          <p:cNvSpPr>
            <a:spLocks noChangeArrowheads="1"/>
          </p:cNvSpPr>
          <p:nvPr/>
        </p:nvSpPr>
        <p:spPr bwMode="auto">
          <a:xfrm>
            <a:off x="1192628" y="1773760"/>
            <a:ext cx="715075" cy="2646705"/>
          </a:xfrm>
          <a:prstGeom prst="bracketPair">
            <a:avLst>
              <a:gd name="adj" fmla="val 16667"/>
            </a:avLst>
          </a:prstGeom>
          <a:noFill/>
          <a:ln w="9525">
            <a:solidFill>
              <a:schemeClr val="tx1"/>
            </a:solidFill>
            <a:round/>
            <a:headEnd/>
            <a:tailEnd/>
          </a:ln>
          <a:effectLst/>
        </p:spPr>
        <p:txBody>
          <a:bodyPr wrap="none" anchor="ctr"/>
          <a:lstStyle/>
          <a:p>
            <a:pPr algn="ctr"/>
            <a:endParaRPr lang="en-US" sz="2000">
              <a:solidFill>
                <a:schemeClr val="tx1"/>
              </a:solidFill>
            </a:endParaRPr>
          </a:p>
        </p:txBody>
      </p:sp>
      <p:sp>
        <p:nvSpPr>
          <p:cNvPr id="12" name="AutoShape 12"/>
          <p:cNvSpPr>
            <a:spLocks noChangeArrowheads="1"/>
          </p:cNvSpPr>
          <p:nvPr/>
        </p:nvSpPr>
        <p:spPr bwMode="auto">
          <a:xfrm>
            <a:off x="7616352" y="1684159"/>
            <a:ext cx="700064" cy="2740161"/>
          </a:xfrm>
          <a:prstGeom prst="bracketPair">
            <a:avLst>
              <a:gd name="adj" fmla="val 16667"/>
            </a:avLst>
          </a:prstGeom>
          <a:noFill/>
          <a:ln w="9525">
            <a:solidFill>
              <a:schemeClr val="tx1"/>
            </a:solidFill>
            <a:round/>
            <a:headEnd/>
            <a:tailEnd/>
          </a:ln>
          <a:effectLst/>
        </p:spPr>
        <p:txBody>
          <a:bodyPr wrap="none" anchor="ctr"/>
          <a:lstStyle/>
          <a:p>
            <a:endParaRPr lang="zh-TW" altLang="en-US" sz="2000"/>
          </a:p>
        </p:txBody>
      </p:sp>
      <p:sp>
        <p:nvSpPr>
          <p:cNvPr id="13" name="AutoShape 13"/>
          <p:cNvSpPr>
            <a:spLocks noChangeArrowheads="1"/>
          </p:cNvSpPr>
          <p:nvPr/>
        </p:nvSpPr>
        <p:spPr bwMode="auto">
          <a:xfrm>
            <a:off x="6130587" y="1684159"/>
            <a:ext cx="699854" cy="2740161"/>
          </a:xfrm>
          <a:prstGeom prst="bracketPair">
            <a:avLst>
              <a:gd name="adj" fmla="val 16667"/>
            </a:avLst>
          </a:prstGeom>
          <a:noFill/>
          <a:ln w="9525">
            <a:solidFill>
              <a:schemeClr val="tx1"/>
            </a:solidFill>
            <a:round/>
            <a:headEnd/>
            <a:tailEnd/>
          </a:ln>
          <a:effectLst/>
        </p:spPr>
        <p:txBody>
          <a:bodyPr wrap="none" anchor="ctr"/>
          <a:lstStyle/>
          <a:p>
            <a:endParaRPr lang="zh-TW" altLang="en-US" sz="2000"/>
          </a:p>
        </p:txBody>
      </p:sp>
      <p:sp>
        <p:nvSpPr>
          <p:cNvPr id="14" name="AutoShape 14"/>
          <p:cNvSpPr>
            <a:spLocks noChangeArrowheads="1"/>
          </p:cNvSpPr>
          <p:nvPr/>
        </p:nvSpPr>
        <p:spPr bwMode="auto">
          <a:xfrm>
            <a:off x="2854989" y="1685407"/>
            <a:ext cx="2797131" cy="2827265"/>
          </a:xfrm>
          <a:prstGeom prst="bracketPair">
            <a:avLst>
              <a:gd name="adj" fmla="val 16667"/>
            </a:avLst>
          </a:prstGeom>
          <a:noFill/>
          <a:ln w="9525">
            <a:solidFill>
              <a:schemeClr val="tx1"/>
            </a:solidFill>
            <a:round/>
            <a:headEnd/>
            <a:tailEnd/>
          </a:ln>
          <a:effectLst/>
        </p:spPr>
        <p:txBody>
          <a:bodyPr wrap="none" anchor="ctr"/>
          <a:lstStyle/>
          <a:p>
            <a:endParaRPr lang="zh-TW" altLang="en-US" sz="2000"/>
          </a:p>
        </p:txBody>
      </p:sp>
      <p:sp>
        <p:nvSpPr>
          <p:cNvPr id="15" name="Text Box 15"/>
          <p:cNvSpPr txBox="1">
            <a:spLocks noChangeArrowheads="1"/>
          </p:cNvSpPr>
          <p:nvPr/>
        </p:nvSpPr>
        <p:spPr bwMode="auto">
          <a:xfrm>
            <a:off x="1835696" y="4941168"/>
            <a:ext cx="5333511" cy="523220"/>
          </a:xfrm>
          <a:prstGeom prst="rect">
            <a:avLst/>
          </a:prstGeom>
          <a:noFill/>
          <a:ln w="9525">
            <a:noFill/>
            <a:miter lim="800000"/>
            <a:headEnd/>
            <a:tailEnd/>
          </a:ln>
          <a:effectLst/>
        </p:spPr>
        <p:txBody>
          <a:bodyPr wrap="none">
            <a:spAutoFit/>
          </a:bodyPr>
          <a:lstStyle/>
          <a:p>
            <a:r>
              <a:rPr lang="en-GB" altLang="zh-TW" sz="2800" dirty="0">
                <a:solidFill>
                  <a:schemeClr val="tx1"/>
                </a:solidFill>
                <a:ea typeface="新細明體" charset="-120"/>
              </a:rPr>
              <a:t>Y     =               X           </a:t>
            </a:r>
            <a:r>
              <a:rPr lang="en-GB" altLang="zh-TW" sz="2800" dirty="0">
                <a:ea typeface="新細明體" charset="-120"/>
              </a:rPr>
              <a:t>*</a:t>
            </a:r>
            <a:r>
              <a:rPr lang="en-GB" altLang="zh-TW" sz="2800" dirty="0" smtClean="0">
                <a:solidFill>
                  <a:schemeClr val="tx1"/>
                </a:solidFill>
                <a:ea typeface="新細明體" charset="-120"/>
              </a:rPr>
              <a:t>      </a:t>
            </a:r>
            <a:r>
              <a:rPr lang="el-GR" sz="2800" dirty="0">
                <a:solidFill>
                  <a:schemeClr val="tx1"/>
                </a:solidFill>
              </a:rPr>
              <a:t>β</a:t>
            </a:r>
            <a:r>
              <a:rPr lang="en-GB" altLang="zh-TW" sz="2800" dirty="0">
                <a:solidFill>
                  <a:schemeClr val="tx1"/>
                </a:solidFill>
                <a:ea typeface="新細明體" charset="-120"/>
              </a:rPr>
              <a:t>     +     </a:t>
            </a:r>
            <a:r>
              <a:rPr lang="el-GR" sz="2800" dirty="0">
                <a:solidFill>
                  <a:schemeClr val="tx1"/>
                </a:solidFill>
              </a:rPr>
              <a:t>ε</a:t>
            </a:r>
            <a:r>
              <a:rPr lang="en-GB" altLang="zh-TW" sz="2000" dirty="0">
                <a:ea typeface="新細明體" charset="-120"/>
              </a:rPr>
              <a:t> </a:t>
            </a:r>
            <a:endParaRPr lang="en-US" sz="2000" dirty="0">
              <a:solidFill>
                <a:schemeClr val="tx1"/>
              </a:solidFill>
            </a:endParaRPr>
          </a:p>
        </p:txBody>
      </p:sp>
      <p:sp>
        <p:nvSpPr>
          <p:cNvPr id="16" name="Text Box 16"/>
          <p:cNvSpPr txBox="1">
            <a:spLocks noChangeArrowheads="1"/>
          </p:cNvSpPr>
          <p:nvPr/>
        </p:nvSpPr>
        <p:spPr bwMode="auto">
          <a:xfrm>
            <a:off x="755576" y="5518235"/>
            <a:ext cx="1552221" cy="369332"/>
          </a:xfrm>
          <a:prstGeom prst="rect">
            <a:avLst/>
          </a:prstGeom>
          <a:noFill/>
          <a:ln w="9525">
            <a:noFill/>
            <a:miter lim="800000"/>
            <a:headEnd/>
            <a:tailEnd/>
          </a:ln>
          <a:effectLst/>
        </p:spPr>
        <p:txBody>
          <a:bodyPr wrap="none">
            <a:spAutoFit/>
          </a:bodyPr>
          <a:lstStyle/>
          <a:p>
            <a:r>
              <a:rPr lang="en-GB" altLang="zh-TW" dirty="0">
                <a:solidFill>
                  <a:schemeClr val="tx1"/>
                </a:solidFill>
                <a:ea typeface="新細明體" charset="-120"/>
              </a:rPr>
              <a:t>Observed data</a:t>
            </a:r>
            <a:endParaRPr lang="en-US" dirty="0">
              <a:solidFill>
                <a:schemeClr val="tx1"/>
              </a:solidFill>
            </a:endParaRPr>
          </a:p>
        </p:txBody>
      </p:sp>
      <p:sp>
        <p:nvSpPr>
          <p:cNvPr id="17" name="Text Box 17"/>
          <p:cNvSpPr txBox="1">
            <a:spLocks noChangeArrowheads="1"/>
          </p:cNvSpPr>
          <p:nvPr/>
        </p:nvSpPr>
        <p:spPr bwMode="auto">
          <a:xfrm>
            <a:off x="3114601" y="5517232"/>
            <a:ext cx="1484189" cy="369332"/>
          </a:xfrm>
          <a:prstGeom prst="rect">
            <a:avLst/>
          </a:prstGeom>
          <a:noFill/>
          <a:ln w="9525">
            <a:noFill/>
            <a:miter lim="800000"/>
            <a:headEnd/>
            <a:tailEnd/>
          </a:ln>
          <a:effectLst/>
        </p:spPr>
        <p:txBody>
          <a:bodyPr wrap="none">
            <a:spAutoFit/>
          </a:bodyPr>
          <a:lstStyle/>
          <a:p>
            <a:r>
              <a:rPr lang="en-GB" altLang="zh-TW" dirty="0">
                <a:solidFill>
                  <a:schemeClr val="tx1"/>
                </a:solidFill>
                <a:ea typeface="新細明體" charset="-120"/>
              </a:rPr>
              <a:t>Design Matrix</a:t>
            </a:r>
            <a:endParaRPr lang="en-US" dirty="0">
              <a:solidFill>
                <a:schemeClr val="tx1"/>
              </a:solidFill>
            </a:endParaRPr>
          </a:p>
        </p:txBody>
      </p:sp>
      <p:sp>
        <p:nvSpPr>
          <p:cNvPr id="18" name="Text Box 18"/>
          <p:cNvSpPr txBox="1">
            <a:spLocks noChangeArrowheads="1"/>
          </p:cNvSpPr>
          <p:nvPr/>
        </p:nvSpPr>
        <p:spPr bwMode="auto">
          <a:xfrm>
            <a:off x="5038682" y="5518235"/>
            <a:ext cx="1249315" cy="369332"/>
          </a:xfrm>
          <a:prstGeom prst="rect">
            <a:avLst/>
          </a:prstGeom>
          <a:noFill/>
          <a:ln w="9525">
            <a:noFill/>
            <a:miter lim="800000"/>
            <a:headEnd/>
            <a:tailEnd/>
          </a:ln>
          <a:effectLst/>
        </p:spPr>
        <p:txBody>
          <a:bodyPr wrap="none">
            <a:spAutoFit/>
          </a:bodyPr>
          <a:lstStyle/>
          <a:p>
            <a:r>
              <a:rPr lang="en-GB" altLang="zh-TW" dirty="0">
                <a:solidFill>
                  <a:schemeClr val="tx1"/>
                </a:solidFill>
                <a:ea typeface="新細明體" charset="-120"/>
              </a:rPr>
              <a:t>Parameters</a:t>
            </a:r>
            <a:endParaRPr lang="en-US" dirty="0">
              <a:solidFill>
                <a:schemeClr val="tx1"/>
              </a:solidFill>
            </a:endParaRPr>
          </a:p>
        </p:txBody>
      </p:sp>
      <p:sp>
        <p:nvSpPr>
          <p:cNvPr id="19" name="Text Box 19"/>
          <p:cNvSpPr txBox="1">
            <a:spLocks noChangeArrowheads="1"/>
          </p:cNvSpPr>
          <p:nvPr/>
        </p:nvSpPr>
        <p:spPr bwMode="auto">
          <a:xfrm>
            <a:off x="6612068" y="5518235"/>
            <a:ext cx="1621214" cy="369332"/>
          </a:xfrm>
          <a:prstGeom prst="rect">
            <a:avLst/>
          </a:prstGeom>
          <a:noFill/>
          <a:ln w="9525">
            <a:noFill/>
            <a:miter lim="800000"/>
            <a:headEnd/>
            <a:tailEnd/>
          </a:ln>
          <a:effectLst/>
        </p:spPr>
        <p:txBody>
          <a:bodyPr wrap="none">
            <a:spAutoFit/>
          </a:bodyPr>
          <a:lstStyle/>
          <a:p>
            <a:r>
              <a:rPr lang="en-GB" altLang="zh-TW" dirty="0">
                <a:solidFill>
                  <a:schemeClr val="tx1"/>
                </a:solidFill>
                <a:ea typeface="新細明體" charset="-120"/>
              </a:rPr>
              <a:t>Residuals/Error</a:t>
            </a:r>
            <a:endParaRPr lang="en-US" dirty="0">
              <a:solidFill>
                <a:schemeClr val="tx1"/>
              </a:solidFill>
            </a:endParaRPr>
          </a:p>
        </p:txBody>
      </p:sp>
      <p:cxnSp>
        <p:nvCxnSpPr>
          <p:cNvPr id="21" name="Straight Arrow Connector 20"/>
          <p:cNvCxnSpPr/>
          <p:nvPr/>
        </p:nvCxnSpPr>
        <p:spPr>
          <a:xfrm>
            <a:off x="1043608" y="1854116"/>
            <a:ext cx="0" cy="252028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36002" y="4365104"/>
            <a:ext cx="767646" cy="646331"/>
          </a:xfrm>
          <a:prstGeom prst="rect">
            <a:avLst/>
          </a:prstGeom>
          <a:noFill/>
          <a:ln>
            <a:noFill/>
          </a:ln>
        </p:spPr>
        <p:txBody>
          <a:bodyPr wrap="none" rtlCol="0">
            <a:spAutoFit/>
          </a:bodyPr>
          <a:lstStyle/>
          <a:p>
            <a:r>
              <a:rPr lang="en-US" altLang="zh-TW" dirty="0" smtClean="0">
                <a:solidFill>
                  <a:srgbClr val="0070C0"/>
                </a:solidFill>
              </a:rPr>
              <a:t>time</a:t>
            </a:r>
          </a:p>
          <a:p>
            <a:r>
              <a:rPr lang="en-US" altLang="zh-TW" dirty="0" smtClean="0">
                <a:solidFill>
                  <a:srgbClr val="0070C0"/>
                </a:solidFill>
              </a:rPr>
              <a:t>points</a:t>
            </a:r>
            <a:endParaRPr lang="zh-TW" altLang="en-US" dirty="0">
              <a:solidFill>
                <a:srgbClr val="0070C0"/>
              </a:solidFill>
            </a:endParaRPr>
          </a:p>
        </p:txBody>
      </p:sp>
      <p:cxnSp>
        <p:nvCxnSpPr>
          <p:cNvPr id="23" name="Straight Arrow Connector 22"/>
          <p:cNvCxnSpPr/>
          <p:nvPr/>
        </p:nvCxnSpPr>
        <p:spPr>
          <a:xfrm>
            <a:off x="2699792" y="1854116"/>
            <a:ext cx="0" cy="252028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95736" y="4366845"/>
            <a:ext cx="767646" cy="646331"/>
          </a:xfrm>
          <a:prstGeom prst="rect">
            <a:avLst/>
          </a:prstGeom>
          <a:noFill/>
          <a:ln>
            <a:noFill/>
          </a:ln>
        </p:spPr>
        <p:txBody>
          <a:bodyPr wrap="none" rtlCol="0">
            <a:spAutoFit/>
          </a:bodyPr>
          <a:lstStyle/>
          <a:p>
            <a:r>
              <a:rPr lang="en-US" altLang="zh-TW" dirty="0" smtClean="0">
                <a:solidFill>
                  <a:srgbClr val="0070C0"/>
                </a:solidFill>
              </a:rPr>
              <a:t>time</a:t>
            </a:r>
          </a:p>
          <a:p>
            <a:r>
              <a:rPr lang="en-US" altLang="zh-TW" dirty="0" smtClean="0">
                <a:solidFill>
                  <a:srgbClr val="0070C0"/>
                </a:solidFill>
              </a:rPr>
              <a:t>points</a:t>
            </a:r>
            <a:endParaRPr lang="zh-TW" altLang="en-US" dirty="0">
              <a:solidFill>
                <a:srgbClr val="0070C0"/>
              </a:solidFill>
            </a:endParaRPr>
          </a:p>
        </p:txBody>
      </p:sp>
      <p:cxnSp>
        <p:nvCxnSpPr>
          <p:cNvPr id="26" name="Straight Arrow Connector 25"/>
          <p:cNvCxnSpPr/>
          <p:nvPr/>
        </p:nvCxnSpPr>
        <p:spPr>
          <a:xfrm>
            <a:off x="3131840" y="1494076"/>
            <a:ext cx="216024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641941" y="1124744"/>
            <a:ext cx="1146083" cy="369332"/>
          </a:xfrm>
          <a:prstGeom prst="rect">
            <a:avLst/>
          </a:prstGeom>
          <a:noFill/>
          <a:ln>
            <a:noFill/>
          </a:ln>
        </p:spPr>
        <p:txBody>
          <a:bodyPr wrap="none" rtlCol="0">
            <a:spAutoFit/>
          </a:bodyPr>
          <a:lstStyle/>
          <a:p>
            <a:r>
              <a:rPr lang="en-US" altLang="zh-TW" dirty="0" err="1" smtClean="0">
                <a:solidFill>
                  <a:srgbClr val="0070C0"/>
                </a:solidFill>
              </a:rPr>
              <a:t>regressors</a:t>
            </a:r>
            <a:endParaRPr lang="zh-TW" altLang="en-US" dirty="0">
              <a:solidFill>
                <a:srgbClr val="0070C0"/>
              </a:solidFill>
            </a:endParaRPr>
          </a:p>
        </p:txBody>
      </p:sp>
      <p:cxnSp>
        <p:nvCxnSpPr>
          <p:cNvPr id="32" name="Straight Arrow Connector 31"/>
          <p:cNvCxnSpPr/>
          <p:nvPr/>
        </p:nvCxnSpPr>
        <p:spPr>
          <a:xfrm>
            <a:off x="5940152" y="1854116"/>
            <a:ext cx="0" cy="252028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364088" y="4427820"/>
            <a:ext cx="1146083" cy="369332"/>
          </a:xfrm>
          <a:prstGeom prst="rect">
            <a:avLst/>
          </a:prstGeom>
          <a:noFill/>
          <a:ln>
            <a:noFill/>
          </a:ln>
        </p:spPr>
        <p:txBody>
          <a:bodyPr wrap="none" rtlCol="0">
            <a:spAutoFit/>
          </a:bodyPr>
          <a:lstStyle/>
          <a:p>
            <a:r>
              <a:rPr lang="en-US" altLang="zh-TW" dirty="0" err="1" smtClean="0">
                <a:solidFill>
                  <a:srgbClr val="0070C0"/>
                </a:solidFill>
              </a:rPr>
              <a:t>regressors</a:t>
            </a:r>
            <a:endParaRPr lang="zh-TW" altLang="en-US" dirty="0">
              <a:solidFill>
                <a:srgbClr val="0070C0"/>
              </a:solidFill>
            </a:endParaRPr>
          </a:p>
        </p:txBody>
      </p:sp>
      <p:cxnSp>
        <p:nvCxnSpPr>
          <p:cNvPr id="34" name="Straight Arrow Connector 33"/>
          <p:cNvCxnSpPr/>
          <p:nvPr/>
        </p:nvCxnSpPr>
        <p:spPr>
          <a:xfrm>
            <a:off x="7472176" y="1855857"/>
            <a:ext cx="0" cy="252028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064570" y="4366845"/>
            <a:ext cx="767646" cy="646331"/>
          </a:xfrm>
          <a:prstGeom prst="rect">
            <a:avLst/>
          </a:prstGeom>
          <a:noFill/>
          <a:ln>
            <a:noFill/>
          </a:ln>
        </p:spPr>
        <p:txBody>
          <a:bodyPr wrap="none" rtlCol="0">
            <a:spAutoFit/>
          </a:bodyPr>
          <a:lstStyle/>
          <a:p>
            <a:r>
              <a:rPr lang="en-US" altLang="zh-TW" dirty="0" smtClean="0">
                <a:solidFill>
                  <a:srgbClr val="0070C0"/>
                </a:solidFill>
              </a:rPr>
              <a:t>time</a:t>
            </a:r>
          </a:p>
          <a:p>
            <a:r>
              <a:rPr lang="en-US" altLang="zh-TW" dirty="0" smtClean="0">
                <a:solidFill>
                  <a:srgbClr val="0070C0"/>
                </a:solidFill>
              </a:rPr>
              <a:t>points</a:t>
            </a:r>
            <a:endParaRPr lang="zh-TW" altLang="en-US" dirty="0">
              <a:solidFill>
                <a:srgbClr val="0070C0"/>
              </a:solidFill>
            </a:endParaRPr>
          </a:p>
        </p:txBody>
      </p:sp>
      <p:sp>
        <p:nvSpPr>
          <p:cNvPr id="29" name="Oval 28"/>
          <p:cNvSpPr/>
          <p:nvPr/>
        </p:nvSpPr>
        <p:spPr>
          <a:xfrm>
            <a:off x="5796136" y="1340768"/>
            <a:ext cx="1368152" cy="33843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mn-lt"/>
              </a:rPr>
              <a:t>Error</a:t>
            </a:r>
            <a:endParaRPr lang="zh-TW" altLang="en-US" dirty="0">
              <a:latin typeface="+mn-lt"/>
            </a:endParaRPr>
          </a:p>
        </p:txBody>
      </p:sp>
      <p:sp>
        <p:nvSpPr>
          <p:cNvPr id="3" name="Content Placeholder 2"/>
          <p:cNvSpPr>
            <a:spLocks noGrp="1"/>
          </p:cNvSpPr>
          <p:nvPr>
            <p:ph idx="1"/>
          </p:nvPr>
        </p:nvSpPr>
        <p:spPr/>
        <p:txBody>
          <a:bodyPr/>
          <a:lstStyle/>
          <a:p>
            <a:r>
              <a:rPr lang="en-US" altLang="zh-TW" dirty="0" smtClean="0">
                <a:latin typeface="+mn-lt"/>
              </a:rPr>
              <a:t>Independent and identically distributed</a:t>
            </a:r>
          </a:p>
          <a:p>
            <a:endParaRPr lang="zh-TW" altLang="en-US" dirty="0">
              <a:latin typeface="+mn-lt"/>
            </a:endParaRPr>
          </a:p>
        </p:txBody>
      </p:sp>
      <p:grpSp>
        <p:nvGrpSpPr>
          <p:cNvPr id="6" name="Group 5"/>
          <p:cNvGrpSpPr/>
          <p:nvPr/>
        </p:nvGrpSpPr>
        <p:grpSpPr>
          <a:xfrm>
            <a:off x="1259632" y="3429000"/>
            <a:ext cx="2651125" cy="838200"/>
            <a:chOff x="1115616" y="4941168"/>
            <a:chExt cx="2651125" cy="838200"/>
          </a:xfrm>
        </p:grpSpPr>
        <p:graphicFrame>
          <p:nvGraphicFramePr>
            <p:cNvPr id="4" name="Object 28"/>
            <p:cNvGraphicFramePr>
              <a:graphicFrameLocks noChangeAspect="1"/>
            </p:cNvGraphicFramePr>
            <p:nvPr/>
          </p:nvGraphicFramePr>
          <p:xfrm>
            <a:off x="1115616" y="4941168"/>
            <a:ext cx="2651125" cy="838200"/>
          </p:xfrm>
          <a:graphic>
            <a:graphicData uri="http://schemas.openxmlformats.org/presentationml/2006/ole">
              <p:oleObj spid="_x0000_s22530" name="方程式" r:id="rId3" imgW="812520" imgH="228600" progId="Equation.3">
                <p:embed/>
              </p:oleObj>
            </a:graphicData>
          </a:graphic>
        </p:graphicFrame>
        <p:sp>
          <p:nvSpPr>
            <p:cNvPr id="5" name="TextBox 4"/>
            <p:cNvSpPr txBox="1"/>
            <p:nvPr/>
          </p:nvSpPr>
          <p:spPr>
            <a:xfrm>
              <a:off x="1502952" y="4968464"/>
              <a:ext cx="428322" cy="369332"/>
            </a:xfrm>
            <a:prstGeom prst="rect">
              <a:avLst/>
            </a:prstGeom>
            <a:noFill/>
          </p:spPr>
          <p:txBody>
            <a:bodyPr wrap="none" rtlCol="0">
              <a:spAutoFit/>
            </a:bodyPr>
            <a:lstStyle/>
            <a:p>
              <a:r>
                <a:rPr lang="en-US" altLang="zh-TW" i="1" dirty="0" err="1" smtClean="0">
                  <a:latin typeface="Times New Roman" pitchFamily="18" charset="0"/>
                  <a:cs typeface="Times New Roman" pitchFamily="18" charset="0"/>
                </a:rPr>
                <a:t>iid</a:t>
              </a:r>
              <a:endParaRPr lang="zh-TW" altLang="en-US" i="1" dirty="0">
                <a:latin typeface="Times New Roman" pitchFamily="18" charset="0"/>
                <a:cs typeface="Times New Roman" pitchFamily="18" charset="0"/>
              </a:endParaRPr>
            </a:p>
          </p:txBody>
        </p:sp>
      </p:grpSp>
      <p:pic>
        <p:nvPicPr>
          <p:cNvPr id="22531" name="Picture 3"/>
          <p:cNvPicPr>
            <a:picLocks noChangeAspect="1" noChangeArrowheads="1"/>
          </p:cNvPicPr>
          <p:nvPr/>
        </p:nvPicPr>
        <p:blipFill>
          <a:blip r:embed="rId4" cstate="print"/>
          <a:srcRect/>
          <a:stretch>
            <a:fillRect/>
          </a:stretch>
        </p:blipFill>
        <p:spPr bwMode="auto">
          <a:xfrm>
            <a:off x="4355976" y="2564904"/>
            <a:ext cx="3600400" cy="27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latin typeface="+mn-lt"/>
              </a:rPr>
              <a:t>Ordinary Least Squares</a:t>
            </a:r>
            <a:endParaRPr lang="zh-TW" altLang="en-US" dirty="0">
              <a:latin typeface="+mn-lt"/>
            </a:endParaRPr>
          </a:p>
        </p:txBody>
      </p:sp>
      <p:graphicFrame>
        <p:nvGraphicFramePr>
          <p:cNvPr id="5" name="Chart 4"/>
          <p:cNvGraphicFramePr/>
          <p:nvPr/>
        </p:nvGraphicFramePr>
        <p:xfrm>
          <a:off x="4355976" y="1700808"/>
          <a:ext cx="4392488" cy="4752528"/>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flipV="1">
            <a:off x="5004048" y="4005064"/>
            <a:ext cx="3456384" cy="1944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7544" y="1988840"/>
            <a:ext cx="3312368" cy="2308324"/>
          </a:xfrm>
          <a:prstGeom prst="rect">
            <a:avLst/>
          </a:prstGeom>
          <a:noFill/>
        </p:spPr>
        <p:txBody>
          <a:bodyPr wrap="square" rtlCol="0">
            <a:spAutoFit/>
          </a:bodyPr>
          <a:lstStyle/>
          <a:p>
            <a:r>
              <a:rPr lang="en-US" altLang="zh-TW" sz="2400" dirty="0" smtClean="0"/>
              <a:t>Residual sum of square:</a:t>
            </a:r>
          </a:p>
          <a:p>
            <a:endParaRPr lang="en-US" altLang="zh-TW" sz="2400" dirty="0" smtClean="0"/>
          </a:p>
          <a:p>
            <a:r>
              <a:rPr lang="en-US" altLang="zh-TW" sz="2400" dirty="0" smtClean="0"/>
              <a:t>The sum of the square difference between actual value and fitted value.</a:t>
            </a:r>
            <a:endParaRPr lang="zh-TW" altLang="en-US" sz="2400" dirty="0"/>
          </a:p>
        </p:txBody>
      </p:sp>
      <p:cxnSp>
        <p:nvCxnSpPr>
          <p:cNvPr id="10" name="Straight Arrow Connector 9"/>
          <p:cNvCxnSpPr/>
          <p:nvPr/>
        </p:nvCxnSpPr>
        <p:spPr>
          <a:xfrm>
            <a:off x="6776538" y="3586871"/>
            <a:ext cx="0" cy="136815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16216" y="3933056"/>
            <a:ext cx="300082" cy="369332"/>
          </a:xfrm>
          <a:prstGeom prst="rect">
            <a:avLst/>
          </a:prstGeom>
          <a:noFill/>
        </p:spPr>
        <p:txBody>
          <a:bodyPr wrap="none" rtlCol="0">
            <a:spAutoFit/>
          </a:bodyPr>
          <a:lstStyle/>
          <a:p>
            <a:r>
              <a:rPr lang="en-US" altLang="zh-TW" b="1" dirty="0" smtClean="0">
                <a:solidFill>
                  <a:srgbClr val="FF0000"/>
                </a:solidFill>
              </a:rPr>
              <a:t>e</a:t>
            </a:r>
            <a:endParaRPr lang="zh-TW" alt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TotalTime>
  <Words>821</Words>
  <Application>Microsoft Office PowerPoint</Application>
  <PresentationFormat>On-screen Show (4:3)</PresentationFormat>
  <Paragraphs>277</Paragraphs>
  <Slides>31</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Office Theme</vt:lpstr>
      <vt:lpstr>方程式</vt:lpstr>
      <vt:lpstr>Equation</vt:lpstr>
      <vt:lpstr>General Linear Model</vt:lpstr>
      <vt:lpstr>General Linear Model</vt:lpstr>
      <vt:lpstr>Design Matrix</vt:lpstr>
      <vt:lpstr>Design Matrix</vt:lpstr>
      <vt:lpstr>Design Matrix</vt:lpstr>
      <vt:lpstr>Design Matrix</vt:lpstr>
      <vt:lpstr>General Linear Model</vt:lpstr>
      <vt:lpstr>Error</vt:lpstr>
      <vt:lpstr>Ordinary Least Squares</vt:lpstr>
      <vt:lpstr>Ordinary Least Squares</vt:lpstr>
      <vt:lpstr>Ordinary Least Squares</vt:lpstr>
      <vt:lpstr>fMRI</vt:lpstr>
      <vt:lpstr>Problems with the model</vt:lpstr>
      <vt:lpstr>The Convolution Model</vt:lpstr>
      <vt:lpstr>Slide 15</vt:lpstr>
      <vt:lpstr>Physiological Problems</vt:lpstr>
      <vt:lpstr>Slide 17</vt:lpstr>
      <vt:lpstr>Slide 18</vt:lpstr>
      <vt:lpstr>Noise</vt:lpstr>
      <vt:lpstr>Slide 20</vt:lpstr>
      <vt:lpstr>Assumptions of GLM using OLS</vt:lpstr>
      <vt:lpstr>    Unbiasedness</vt:lpstr>
      <vt:lpstr>Normality</vt:lpstr>
      <vt:lpstr>Sphericity</vt:lpstr>
      <vt:lpstr>Homoscedasticity</vt:lpstr>
      <vt:lpstr>not</vt:lpstr>
      <vt:lpstr>Slide 27</vt:lpstr>
      <vt:lpstr>Independence</vt:lpstr>
      <vt:lpstr>Autoregressive Model</vt:lpstr>
      <vt:lpstr>Thanks to…</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 Tseng</dc:creator>
  <cp:lastModifiedBy>Guest</cp:lastModifiedBy>
  <cp:revision>102</cp:revision>
  <dcterms:created xsi:type="dcterms:W3CDTF">2012-11-14T07:57:49Z</dcterms:created>
  <dcterms:modified xsi:type="dcterms:W3CDTF">2012-11-28T13:34:53Z</dcterms:modified>
</cp:coreProperties>
</file>