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embeddings/Microsoft_Equation1.bin" ContentType="application/vnd.openxmlformats-officedocument.oleObject"/>
  <Override PartName="/ppt/embeddings/Microsoft_Equation2.bin" ContentType="application/vnd.openxmlformats-officedocument.oleObject"/>
  <Override PartName="/ppt/embeddings/oleObject1.bin" ContentType="application/vnd.openxmlformats-officedocument.oleObject"/>
  <Override PartName="/ppt/embeddings/Microsoft_Equation3.bin" ContentType="application/vnd.openxmlformats-officedocument.oleObject"/>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3"/>
  </p:notesMasterIdLst>
  <p:sldIdLst>
    <p:sldId id="256" r:id="rId2"/>
    <p:sldId id="257" r:id="rId3"/>
    <p:sldId id="259" r:id="rId4"/>
    <p:sldId id="260" r:id="rId5"/>
    <p:sldId id="261" r:id="rId6"/>
    <p:sldId id="262" r:id="rId7"/>
    <p:sldId id="263" r:id="rId8"/>
    <p:sldId id="268" r:id="rId9"/>
    <p:sldId id="264" r:id="rId10"/>
    <p:sldId id="265" r:id="rId11"/>
    <p:sldId id="266" r:id="rId12"/>
    <p:sldId id="269" r:id="rId13"/>
    <p:sldId id="267"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4881" autoAdjust="0"/>
  </p:normalViewPr>
  <p:slideViewPr>
    <p:cSldViewPr snapToGrid="0" snapToObjects="1">
      <p:cViewPr varScale="1">
        <p:scale>
          <a:sx n="49" d="100"/>
          <a:sy n="49" d="100"/>
        </p:scale>
        <p:origin x="-416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 Id="rId2"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1E59B1-315F-0246-A19A-C383F43A4E35}" type="datetimeFigureOut">
              <a:rPr lang="en-US" smtClean="0"/>
              <a:t>13/12/2013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933A03-A008-164B-AAA3-5DE776ED40BD}" type="slidenum">
              <a:rPr lang="en-US" smtClean="0"/>
              <a:t>‹#›</a:t>
            </a:fld>
            <a:endParaRPr lang="en-US"/>
          </a:p>
        </p:txBody>
      </p:sp>
    </p:spTree>
    <p:extLst>
      <p:ext uri="{BB962C8B-B14F-4D97-AF65-F5344CB8AC3E}">
        <p14:creationId xmlns:p14="http://schemas.microsoft.com/office/powerpoint/2010/main" val="38154118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Today, Samira and I</a:t>
            </a:r>
            <a:r>
              <a:rPr lang="en-US" baseline="0" dirty="0" smtClean="0"/>
              <a:t> will be discussing second level analysis – taking the data we got from individual subjects and </a:t>
            </a:r>
            <a:r>
              <a:rPr lang="en-US" baseline="0" dirty="0" err="1" smtClean="0"/>
              <a:t>analysing</a:t>
            </a:r>
            <a:r>
              <a:rPr lang="en-US" baseline="0" dirty="0" smtClean="0"/>
              <a:t> the effects demonstrated throughout the group.</a:t>
            </a:r>
            <a:endParaRPr lang="en-US" dirty="0"/>
          </a:p>
        </p:txBody>
      </p:sp>
      <p:sp>
        <p:nvSpPr>
          <p:cNvPr id="4" name="Slide Number Placeholder 3"/>
          <p:cNvSpPr>
            <a:spLocks noGrp="1"/>
          </p:cNvSpPr>
          <p:nvPr>
            <p:ph type="sldNum" sz="quarter" idx="10"/>
          </p:nvPr>
        </p:nvSpPr>
        <p:spPr/>
        <p:txBody>
          <a:bodyPr/>
          <a:lstStyle/>
          <a:p>
            <a:fld id="{6F933A03-A008-164B-AAA3-5DE776ED40BD}" type="slidenum">
              <a:rPr lang="en-US" smtClean="0"/>
              <a:t>1</a:t>
            </a:fld>
            <a:endParaRPr lang="en-US"/>
          </a:p>
        </p:txBody>
      </p:sp>
    </p:spTree>
    <p:extLst>
      <p:ext uri="{BB962C8B-B14F-4D97-AF65-F5344CB8AC3E}">
        <p14:creationId xmlns:p14="http://schemas.microsoft.com/office/powerpoint/2010/main" val="4168337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illustration. For the first 8 rows, we can see</a:t>
            </a:r>
            <a:r>
              <a:rPr lang="en-US" baseline="0" dirty="0" smtClean="0"/>
              <a:t> the distribution of each individual’s responses – the mean is at the peak, and the width of the curve indicates the within-subject variance. So, in the fixed effects analysis, the mean of the individuals is taken as the peak, and the variance is the mean variance among the individuals [check this]. If we look at the random (aka mixed) effects bit at the bottom, which estimates the variance of responses across the population, we can see that the variance is much greater. This means that our statistical tests will be more conservative – we will only infer that an effect is a likely true population effect if it is large enough to be seen when the distributions of the two populations, males and females, overlap more.</a:t>
            </a:r>
            <a:endParaRPr lang="en-US" dirty="0" smtClean="0"/>
          </a:p>
        </p:txBody>
      </p:sp>
      <p:sp>
        <p:nvSpPr>
          <p:cNvPr id="4" name="Slide Number Placeholder 3"/>
          <p:cNvSpPr>
            <a:spLocks noGrp="1"/>
          </p:cNvSpPr>
          <p:nvPr>
            <p:ph type="sldNum" sz="quarter" idx="10"/>
          </p:nvPr>
        </p:nvSpPr>
        <p:spPr/>
        <p:txBody>
          <a:bodyPr/>
          <a:lstStyle/>
          <a:p>
            <a:fld id="{6F933A03-A008-164B-AAA3-5DE776ED40BD}" type="slidenum">
              <a:rPr lang="en-US" smtClean="0"/>
              <a:t>10</a:t>
            </a:fld>
            <a:endParaRPr lang="en-US"/>
          </a:p>
        </p:txBody>
      </p:sp>
    </p:spTree>
    <p:extLst>
      <p:ext uri="{BB962C8B-B14F-4D97-AF65-F5344CB8AC3E}">
        <p14:creationId xmlns:p14="http://schemas.microsoft.com/office/powerpoint/2010/main" val="4104065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a:t>
            </a:r>
            <a:r>
              <a:rPr lang="en-US" dirty="0" err="1" smtClean="0"/>
              <a:t>generalise</a:t>
            </a:r>
            <a:r>
              <a:rPr lang="en-US" dirty="0" smtClean="0"/>
              <a:t> our findings to the wider population, we need to consider how our subjects differ from each other, and the likely variance of the population that we have sampled from – which is what we’re interested in. The population variance will be greater than the variance within our sample, so to make these </a:t>
            </a:r>
            <a:r>
              <a:rPr lang="en-US" dirty="0" err="1" smtClean="0"/>
              <a:t>generalised</a:t>
            </a:r>
            <a:r>
              <a:rPr lang="en-US" dirty="0" smtClean="0"/>
              <a:t> inferences we need to use an estimate of the population variance to test the significance of the mean differences in activation that we see in our sample. This is dubbed “random effects analysis”, as we assume that our sample is a random set of individuals from the population of interest.</a:t>
            </a:r>
          </a:p>
          <a:p>
            <a:endParaRPr lang="en-US" dirty="0" smtClean="0"/>
          </a:p>
          <a:p>
            <a:endParaRPr lang="en-US" dirty="0" smtClean="0"/>
          </a:p>
          <a:p>
            <a:r>
              <a:rPr lang="en-US" dirty="0" smtClean="0"/>
              <a:t>Go back to</a:t>
            </a:r>
            <a:r>
              <a:rPr lang="en-US" baseline="0" dirty="0" smtClean="0"/>
              <a:t> previous slide to show this stuff again. Observe how the increase in variance means there is more overlap in the male/female distributions – so an effect must be significantly great for us to be able to distinguish male from female.</a:t>
            </a:r>
            <a:endParaRPr lang="en-US" dirty="0"/>
          </a:p>
        </p:txBody>
      </p:sp>
      <p:sp>
        <p:nvSpPr>
          <p:cNvPr id="4" name="Slide Number Placeholder 3"/>
          <p:cNvSpPr>
            <a:spLocks noGrp="1"/>
          </p:cNvSpPr>
          <p:nvPr>
            <p:ph type="sldNum" sz="quarter" idx="10"/>
          </p:nvPr>
        </p:nvSpPr>
        <p:spPr/>
        <p:txBody>
          <a:bodyPr/>
          <a:lstStyle/>
          <a:p>
            <a:fld id="{6F933A03-A008-164B-AAA3-5DE776ED40BD}" type="slidenum">
              <a:rPr lang="en-US" smtClean="0"/>
              <a:t>11</a:t>
            </a:fld>
            <a:endParaRPr lang="en-US"/>
          </a:p>
        </p:txBody>
      </p:sp>
    </p:spTree>
    <p:extLst>
      <p:ext uri="{BB962C8B-B14F-4D97-AF65-F5344CB8AC3E}">
        <p14:creationId xmlns:p14="http://schemas.microsoft.com/office/powerpoint/2010/main" val="2234990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there are a couple of methods for running your random effects analysis. The most accurate method is to use a hierarchical model – this involves setting up a GLM containing parameters for the effects and variances at both the subject and group levels, to all be estimated at once. This happens via iterative looping, and though I haven’t run it myself, it’s apparently often seen to be a bit too much of a faff, really. Because using a hierarchical model is so computationally intensive, it would be ideal to use a quicker method, that might not be as accurate but good enough for us to be confident in our findings…</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F933A03-A008-164B-AAA3-5DE776ED40BD}" type="slidenum">
              <a:rPr lang="en-US" smtClean="0"/>
              <a:t>13</a:t>
            </a:fld>
            <a:endParaRPr lang="en-US"/>
          </a:p>
        </p:txBody>
      </p:sp>
    </p:spTree>
    <p:extLst>
      <p:ext uri="{BB962C8B-B14F-4D97-AF65-F5344CB8AC3E}">
        <p14:creationId xmlns:p14="http://schemas.microsoft.com/office/powerpoint/2010/main" val="1534824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such a method seems to exist. What SPM uses is known as the summary statistics approach, where you estimate effects at each level in turn and use this in modeling the next level – so essentially we bring the means forward from the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level analysis. This method generally does the trick, if the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level design is the same for all subjects, and there aren’t crazy outliers. If the within-subject variance is the same for all subjects, the results of the summary stats analysis will be the same as if we used a hierarchical model.</a:t>
            </a:r>
            <a:endParaRPr lang="en-GB" sz="1200" kern="1200" dirty="0" smtClean="0">
              <a:solidFill>
                <a:schemeClr val="tx1"/>
              </a:solidFill>
              <a:effectLst/>
              <a:latin typeface="+mn-lt"/>
              <a:ea typeface="+mn-ea"/>
              <a:cs typeface="+mn-cs"/>
            </a:endParaRPr>
          </a:p>
          <a:p>
            <a:endParaRPr lang="en-US" dirty="0" smtClean="0"/>
          </a:p>
          <a:p>
            <a:endParaRPr lang="en-US" dirty="0" smtClean="0"/>
          </a:p>
          <a:p>
            <a:r>
              <a:rPr lang="en-US" dirty="0" smtClean="0"/>
              <a:t>…next up: Samira with the</a:t>
            </a:r>
            <a:r>
              <a:rPr lang="en-US" baseline="0" dirty="0" smtClean="0"/>
              <a:t> SPM analyses.</a:t>
            </a:r>
            <a:endParaRPr lang="en-US" dirty="0"/>
          </a:p>
        </p:txBody>
      </p:sp>
      <p:sp>
        <p:nvSpPr>
          <p:cNvPr id="4" name="Slide Number Placeholder 3"/>
          <p:cNvSpPr>
            <a:spLocks noGrp="1"/>
          </p:cNvSpPr>
          <p:nvPr>
            <p:ph type="sldNum" sz="quarter" idx="10"/>
          </p:nvPr>
        </p:nvSpPr>
        <p:spPr/>
        <p:txBody>
          <a:bodyPr/>
          <a:lstStyle/>
          <a:p>
            <a:fld id="{6F933A03-A008-164B-AAA3-5DE776ED40BD}" type="slidenum">
              <a:rPr lang="en-US" smtClean="0"/>
              <a:t>14</a:t>
            </a:fld>
            <a:endParaRPr lang="en-US"/>
          </a:p>
        </p:txBody>
      </p:sp>
    </p:spTree>
    <p:extLst>
      <p:ext uri="{BB962C8B-B14F-4D97-AF65-F5344CB8AC3E}">
        <p14:creationId xmlns:p14="http://schemas.microsoft.com/office/powerpoint/2010/main" val="1255175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Date Placeholder 4"/>
          <p:cNvSpPr>
            <a:spLocks noGrp="1"/>
          </p:cNvSpPr>
          <p:nvPr>
            <p:ph type="dt" idx="11"/>
          </p:nvPr>
        </p:nvSpPr>
        <p:spPr/>
        <p:txBody>
          <a:bodyPr/>
          <a:lstStyle/>
          <a:p>
            <a:endParaRPr lang="en-GB"/>
          </a:p>
        </p:txBody>
      </p:sp>
      <p:sp>
        <p:nvSpPr>
          <p:cNvPr id="6" name="Slide Number Placeholder 5"/>
          <p:cNvSpPr>
            <a:spLocks noGrp="1"/>
          </p:cNvSpPr>
          <p:nvPr>
            <p:ph type="sldNum" sz="quarter" idx="12"/>
          </p:nvPr>
        </p:nvSpPr>
        <p:spPr/>
        <p:txBody>
          <a:bodyPr/>
          <a:lstStyle/>
          <a:p>
            <a:fld id="{11BA8C04-6E8A-48A8-A2C1-66D2F0E72C27}" type="slidenum">
              <a:rPr lang="en-GB" smtClean="0"/>
              <a:pPr/>
              <a:t>15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Date Placeholder 4"/>
          <p:cNvSpPr>
            <a:spLocks noGrp="1"/>
          </p:cNvSpPr>
          <p:nvPr>
            <p:ph type="dt" idx="11"/>
          </p:nvPr>
        </p:nvSpPr>
        <p:spPr/>
        <p:txBody>
          <a:bodyPr/>
          <a:lstStyle/>
          <a:p>
            <a:endParaRPr lang="en-GB"/>
          </a:p>
        </p:txBody>
      </p:sp>
      <p:sp>
        <p:nvSpPr>
          <p:cNvPr id="6" name="Slide Number Placeholder 5"/>
          <p:cNvSpPr>
            <a:spLocks noGrp="1"/>
          </p:cNvSpPr>
          <p:nvPr>
            <p:ph type="sldNum" sz="quarter" idx="12"/>
          </p:nvPr>
        </p:nvSpPr>
        <p:spPr/>
        <p:txBody>
          <a:bodyPr/>
          <a:lstStyle/>
          <a:p>
            <a:fld id="{11BA8C04-6E8A-48A8-A2C1-66D2F0E72C27}" type="slidenum">
              <a:rPr lang="en-GB" smtClean="0"/>
              <a:pPr/>
              <a:t>16</a:t>
            </a:fld>
            <a:endParaRPr lang="en-GB"/>
          </a:p>
        </p:txBody>
      </p:sp>
    </p:spTree>
    <p:extLst>
      <p:ext uri="{BB962C8B-B14F-4D97-AF65-F5344CB8AC3E}">
        <p14:creationId xmlns:p14="http://schemas.microsoft.com/office/powerpoint/2010/main" val="4111136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Date Placeholder 4"/>
          <p:cNvSpPr>
            <a:spLocks noGrp="1"/>
          </p:cNvSpPr>
          <p:nvPr>
            <p:ph type="dt" idx="11"/>
          </p:nvPr>
        </p:nvSpPr>
        <p:spPr/>
        <p:txBody>
          <a:bodyPr/>
          <a:lstStyle/>
          <a:p>
            <a:endParaRPr lang="en-GB"/>
          </a:p>
        </p:txBody>
      </p:sp>
      <p:sp>
        <p:nvSpPr>
          <p:cNvPr id="6" name="Slide Number Placeholder 5"/>
          <p:cNvSpPr>
            <a:spLocks noGrp="1"/>
          </p:cNvSpPr>
          <p:nvPr>
            <p:ph type="sldNum" sz="quarter" idx="12"/>
          </p:nvPr>
        </p:nvSpPr>
        <p:spPr/>
        <p:txBody>
          <a:bodyPr/>
          <a:lstStyle/>
          <a:p>
            <a:fld id="{11BA8C04-6E8A-48A8-A2C1-66D2F0E72C27}" type="slidenum">
              <a:rPr lang="en-GB" smtClean="0"/>
              <a:pPr/>
              <a:t>17</a:t>
            </a:fld>
            <a:endParaRPr lang="en-GB"/>
          </a:p>
        </p:txBody>
      </p:sp>
    </p:spTree>
    <p:extLst>
      <p:ext uri="{BB962C8B-B14F-4D97-AF65-F5344CB8AC3E}">
        <p14:creationId xmlns:p14="http://schemas.microsoft.com/office/powerpoint/2010/main" val="4111136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Date Placeholder 4"/>
          <p:cNvSpPr>
            <a:spLocks noGrp="1"/>
          </p:cNvSpPr>
          <p:nvPr>
            <p:ph type="dt" idx="11"/>
          </p:nvPr>
        </p:nvSpPr>
        <p:spPr/>
        <p:txBody>
          <a:bodyPr/>
          <a:lstStyle/>
          <a:p>
            <a:endParaRPr lang="en-GB"/>
          </a:p>
        </p:txBody>
      </p:sp>
      <p:sp>
        <p:nvSpPr>
          <p:cNvPr id="6" name="Slide Number Placeholder 5"/>
          <p:cNvSpPr>
            <a:spLocks noGrp="1"/>
          </p:cNvSpPr>
          <p:nvPr>
            <p:ph type="sldNum" sz="quarter" idx="12"/>
          </p:nvPr>
        </p:nvSpPr>
        <p:spPr/>
        <p:txBody>
          <a:bodyPr/>
          <a:lstStyle/>
          <a:p>
            <a:fld id="{11BA8C04-6E8A-48A8-A2C1-66D2F0E72C27}" type="slidenum">
              <a:rPr lang="en-GB" smtClean="0"/>
              <a:pPr/>
              <a:t>18</a:t>
            </a:fld>
            <a:endParaRPr lang="en-GB"/>
          </a:p>
        </p:txBody>
      </p:sp>
    </p:spTree>
    <p:extLst>
      <p:ext uri="{BB962C8B-B14F-4D97-AF65-F5344CB8AC3E}">
        <p14:creationId xmlns:p14="http://schemas.microsoft.com/office/powerpoint/2010/main" val="2437821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Date Placeholder 4"/>
          <p:cNvSpPr>
            <a:spLocks noGrp="1"/>
          </p:cNvSpPr>
          <p:nvPr>
            <p:ph type="dt" idx="11"/>
          </p:nvPr>
        </p:nvSpPr>
        <p:spPr/>
        <p:txBody>
          <a:bodyPr/>
          <a:lstStyle/>
          <a:p>
            <a:endParaRPr lang="en-GB"/>
          </a:p>
        </p:txBody>
      </p:sp>
      <p:sp>
        <p:nvSpPr>
          <p:cNvPr id="6" name="Slide Number Placeholder 5"/>
          <p:cNvSpPr>
            <a:spLocks noGrp="1"/>
          </p:cNvSpPr>
          <p:nvPr>
            <p:ph type="sldNum" sz="quarter" idx="12"/>
          </p:nvPr>
        </p:nvSpPr>
        <p:spPr/>
        <p:txBody>
          <a:bodyPr/>
          <a:lstStyle/>
          <a:p>
            <a:fld id="{11BA8C04-6E8A-48A8-A2C1-66D2F0E72C27}" type="slidenum">
              <a:rPr lang="en-GB" smtClean="0"/>
              <a:pPr/>
              <a:t>19</a:t>
            </a:fld>
            <a:endParaRPr lang="en-GB"/>
          </a:p>
        </p:txBody>
      </p:sp>
    </p:spTree>
    <p:extLst>
      <p:ext uri="{BB962C8B-B14F-4D97-AF65-F5344CB8AC3E}">
        <p14:creationId xmlns:p14="http://schemas.microsoft.com/office/powerpoint/2010/main" val="1239938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Date Placeholder 4"/>
          <p:cNvSpPr>
            <a:spLocks noGrp="1"/>
          </p:cNvSpPr>
          <p:nvPr>
            <p:ph type="dt" idx="11"/>
          </p:nvPr>
        </p:nvSpPr>
        <p:spPr/>
        <p:txBody>
          <a:bodyPr/>
          <a:lstStyle/>
          <a:p>
            <a:endParaRPr lang="en-GB"/>
          </a:p>
        </p:txBody>
      </p:sp>
      <p:sp>
        <p:nvSpPr>
          <p:cNvPr id="6" name="Slide Number Placeholder 5"/>
          <p:cNvSpPr>
            <a:spLocks noGrp="1"/>
          </p:cNvSpPr>
          <p:nvPr>
            <p:ph type="sldNum" sz="quarter" idx="12"/>
          </p:nvPr>
        </p:nvSpPr>
        <p:spPr/>
        <p:txBody>
          <a:bodyPr/>
          <a:lstStyle/>
          <a:p>
            <a:fld id="{11BA8C04-6E8A-48A8-A2C1-66D2F0E72C27}" type="slidenum">
              <a:rPr lang="en-GB" smtClean="0"/>
              <a:pPr/>
              <a:t>20</a:t>
            </a:fld>
            <a:endParaRPr lang="en-GB"/>
          </a:p>
        </p:txBody>
      </p:sp>
    </p:spTree>
    <p:extLst>
      <p:ext uri="{BB962C8B-B14F-4D97-AF65-F5344CB8AC3E}">
        <p14:creationId xmlns:p14="http://schemas.microsoft.com/office/powerpoint/2010/main" val="1239938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first, I’ll be going through the theory</a:t>
            </a:r>
            <a:r>
              <a:rPr lang="en-US" baseline="0" dirty="0" smtClean="0"/>
              <a:t> – zooming through what we did in first level analysis, and then how we can see what activations are consistent/seen on average in our participants, and the extent to which we might </a:t>
            </a:r>
            <a:r>
              <a:rPr lang="en-US" baseline="0" dirty="0" err="1" smtClean="0"/>
              <a:t>generalise</a:t>
            </a:r>
            <a:r>
              <a:rPr lang="en-US" baseline="0" dirty="0" smtClean="0"/>
              <a:t> our findings to the wider population. I’ve tried to put most of the information on the slides, so it’s easy for you to look back and understand them in your own time. Then we’ll go on to how to run these analyses – and Samira will be showing you how this works in SPM.</a:t>
            </a:r>
            <a:endParaRPr lang="en-US" dirty="0"/>
          </a:p>
        </p:txBody>
      </p:sp>
      <p:sp>
        <p:nvSpPr>
          <p:cNvPr id="4" name="Slide Number Placeholder 3"/>
          <p:cNvSpPr>
            <a:spLocks noGrp="1"/>
          </p:cNvSpPr>
          <p:nvPr>
            <p:ph type="sldNum" sz="quarter" idx="10"/>
          </p:nvPr>
        </p:nvSpPr>
        <p:spPr/>
        <p:txBody>
          <a:bodyPr/>
          <a:lstStyle/>
          <a:p>
            <a:fld id="{6F933A03-A008-164B-AAA3-5DE776ED40BD}" type="slidenum">
              <a:rPr lang="en-US" smtClean="0"/>
              <a:t>2</a:t>
            </a:fld>
            <a:endParaRPr lang="en-US"/>
          </a:p>
        </p:txBody>
      </p:sp>
    </p:spTree>
    <p:extLst>
      <p:ext uri="{BB962C8B-B14F-4D97-AF65-F5344CB8AC3E}">
        <p14:creationId xmlns:p14="http://schemas.microsoft.com/office/powerpoint/2010/main" val="3459062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Date Placeholder 4"/>
          <p:cNvSpPr>
            <a:spLocks noGrp="1"/>
          </p:cNvSpPr>
          <p:nvPr>
            <p:ph type="dt" idx="11"/>
          </p:nvPr>
        </p:nvSpPr>
        <p:spPr/>
        <p:txBody>
          <a:bodyPr/>
          <a:lstStyle/>
          <a:p>
            <a:endParaRPr lang="en-GB"/>
          </a:p>
        </p:txBody>
      </p:sp>
      <p:sp>
        <p:nvSpPr>
          <p:cNvPr id="6" name="Slide Number Placeholder 5"/>
          <p:cNvSpPr>
            <a:spLocks noGrp="1"/>
          </p:cNvSpPr>
          <p:nvPr>
            <p:ph type="sldNum" sz="quarter" idx="12"/>
          </p:nvPr>
        </p:nvSpPr>
        <p:spPr/>
        <p:txBody>
          <a:bodyPr/>
          <a:lstStyle/>
          <a:p>
            <a:fld id="{11BA8C04-6E8A-48A8-A2C1-66D2F0E72C27}" type="slidenum">
              <a:rPr lang="en-GB" smtClean="0"/>
              <a:pPr/>
              <a:t>21</a:t>
            </a:fld>
            <a:endParaRPr lang="en-GB"/>
          </a:p>
        </p:txBody>
      </p:sp>
    </p:spTree>
    <p:extLst>
      <p:ext uri="{BB962C8B-B14F-4D97-AF65-F5344CB8AC3E}">
        <p14:creationId xmlns:p14="http://schemas.microsoft.com/office/powerpoint/2010/main" val="1239938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Date Placeholder 4"/>
          <p:cNvSpPr>
            <a:spLocks noGrp="1"/>
          </p:cNvSpPr>
          <p:nvPr>
            <p:ph type="dt" idx="11"/>
          </p:nvPr>
        </p:nvSpPr>
        <p:spPr/>
        <p:txBody>
          <a:bodyPr/>
          <a:lstStyle/>
          <a:p>
            <a:endParaRPr lang="en-GB"/>
          </a:p>
        </p:txBody>
      </p:sp>
      <p:sp>
        <p:nvSpPr>
          <p:cNvPr id="6" name="Slide Number Placeholder 5"/>
          <p:cNvSpPr>
            <a:spLocks noGrp="1"/>
          </p:cNvSpPr>
          <p:nvPr>
            <p:ph type="sldNum" sz="quarter" idx="12"/>
          </p:nvPr>
        </p:nvSpPr>
        <p:spPr/>
        <p:txBody>
          <a:bodyPr/>
          <a:lstStyle/>
          <a:p>
            <a:fld id="{11BA8C04-6E8A-48A8-A2C1-66D2F0E72C27}" type="slidenum">
              <a:rPr lang="en-GB" smtClean="0"/>
              <a:pPr/>
              <a:t>22</a:t>
            </a:fld>
            <a:endParaRPr lang="en-GB"/>
          </a:p>
        </p:txBody>
      </p:sp>
    </p:spTree>
    <p:extLst>
      <p:ext uri="{BB962C8B-B14F-4D97-AF65-F5344CB8AC3E}">
        <p14:creationId xmlns:p14="http://schemas.microsoft.com/office/powerpoint/2010/main" val="1239938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Date Placeholder 4"/>
          <p:cNvSpPr>
            <a:spLocks noGrp="1"/>
          </p:cNvSpPr>
          <p:nvPr>
            <p:ph type="dt" idx="11"/>
          </p:nvPr>
        </p:nvSpPr>
        <p:spPr/>
        <p:txBody>
          <a:bodyPr/>
          <a:lstStyle/>
          <a:p>
            <a:endParaRPr lang="en-GB"/>
          </a:p>
        </p:txBody>
      </p:sp>
      <p:sp>
        <p:nvSpPr>
          <p:cNvPr id="6" name="Slide Number Placeholder 5"/>
          <p:cNvSpPr>
            <a:spLocks noGrp="1"/>
          </p:cNvSpPr>
          <p:nvPr>
            <p:ph type="sldNum" sz="quarter" idx="12"/>
          </p:nvPr>
        </p:nvSpPr>
        <p:spPr/>
        <p:txBody>
          <a:bodyPr/>
          <a:lstStyle/>
          <a:p>
            <a:fld id="{11BA8C04-6E8A-48A8-A2C1-66D2F0E72C27}" type="slidenum">
              <a:rPr lang="en-GB" smtClean="0"/>
              <a:pPr/>
              <a:t>23</a:t>
            </a:fld>
            <a:endParaRPr lang="en-GB"/>
          </a:p>
        </p:txBody>
      </p:sp>
    </p:spTree>
    <p:extLst>
      <p:ext uri="{BB962C8B-B14F-4D97-AF65-F5344CB8AC3E}">
        <p14:creationId xmlns:p14="http://schemas.microsoft.com/office/powerpoint/2010/main" val="3059009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Date Placeholder 4"/>
          <p:cNvSpPr>
            <a:spLocks noGrp="1"/>
          </p:cNvSpPr>
          <p:nvPr>
            <p:ph type="dt" idx="11"/>
          </p:nvPr>
        </p:nvSpPr>
        <p:spPr/>
        <p:txBody>
          <a:bodyPr/>
          <a:lstStyle/>
          <a:p>
            <a:endParaRPr lang="en-GB"/>
          </a:p>
        </p:txBody>
      </p:sp>
      <p:sp>
        <p:nvSpPr>
          <p:cNvPr id="6" name="Slide Number Placeholder 5"/>
          <p:cNvSpPr>
            <a:spLocks noGrp="1"/>
          </p:cNvSpPr>
          <p:nvPr>
            <p:ph type="sldNum" sz="quarter" idx="12"/>
          </p:nvPr>
        </p:nvSpPr>
        <p:spPr/>
        <p:txBody>
          <a:bodyPr/>
          <a:lstStyle/>
          <a:p>
            <a:fld id="{11BA8C04-6E8A-48A8-A2C1-66D2F0E72C27}" type="slidenum">
              <a:rPr lang="en-GB" smtClean="0"/>
              <a:pPr/>
              <a:t>24</a:t>
            </a:fld>
            <a:endParaRPr lang="en-GB"/>
          </a:p>
        </p:txBody>
      </p:sp>
    </p:spTree>
    <p:extLst>
      <p:ext uri="{BB962C8B-B14F-4D97-AF65-F5344CB8AC3E}">
        <p14:creationId xmlns:p14="http://schemas.microsoft.com/office/powerpoint/2010/main" val="1239938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Date Placeholder 4"/>
          <p:cNvSpPr>
            <a:spLocks noGrp="1"/>
          </p:cNvSpPr>
          <p:nvPr>
            <p:ph type="dt" idx="11"/>
          </p:nvPr>
        </p:nvSpPr>
        <p:spPr/>
        <p:txBody>
          <a:bodyPr/>
          <a:lstStyle/>
          <a:p>
            <a:endParaRPr lang="en-GB"/>
          </a:p>
        </p:txBody>
      </p:sp>
      <p:sp>
        <p:nvSpPr>
          <p:cNvPr id="6" name="Slide Number Placeholder 5"/>
          <p:cNvSpPr>
            <a:spLocks noGrp="1"/>
          </p:cNvSpPr>
          <p:nvPr>
            <p:ph type="sldNum" sz="quarter" idx="12"/>
          </p:nvPr>
        </p:nvSpPr>
        <p:spPr/>
        <p:txBody>
          <a:bodyPr/>
          <a:lstStyle/>
          <a:p>
            <a:fld id="{11BA8C04-6E8A-48A8-A2C1-66D2F0E72C27}" type="slidenum">
              <a:rPr lang="en-GB" smtClean="0"/>
              <a:pPr/>
              <a:t>25</a:t>
            </a:fld>
            <a:endParaRPr lang="en-GB"/>
          </a:p>
        </p:txBody>
      </p:sp>
    </p:spTree>
    <p:extLst>
      <p:ext uri="{BB962C8B-B14F-4D97-AF65-F5344CB8AC3E}">
        <p14:creationId xmlns:p14="http://schemas.microsoft.com/office/powerpoint/2010/main" val="1239938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Date Placeholder 4"/>
          <p:cNvSpPr>
            <a:spLocks noGrp="1"/>
          </p:cNvSpPr>
          <p:nvPr>
            <p:ph type="dt" idx="11"/>
          </p:nvPr>
        </p:nvSpPr>
        <p:spPr/>
        <p:txBody>
          <a:bodyPr/>
          <a:lstStyle/>
          <a:p>
            <a:endParaRPr lang="en-GB"/>
          </a:p>
        </p:txBody>
      </p:sp>
      <p:sp>
        <p:nvSpPr>
          <p:cNvPr id="6" name="Slide Number Placeholder 5"/>
          <p:cNvSpPr>
            <a:spLocks noGrp="1"/>
          </p:cNvSpPr>
          <p:nvPr>
            <p:ph type="sldNum" sz="quarter" idx="12"/>
          </p:nvPr>
        </p:nvSpPr>
        <p:spPr/>
        <p:txBody>
          <a:bodyPr/>
          <a:lstStyle/>
          <a:p>
            <a:fld id="{11BA8C04-6E8A-48A8-A2C1-66D2F0E72C27}" type="slidenum">
              <a:rPr lang="en-GB" smtClean="0"/>
              <a:pPr/>
              <a:t>26</a:t>
            </a:fld>
            <a:endParaRPr lang="en-GB"/>
          </a:p>
        </p:txBody>
      </p:sp>
    </p:spTree>
    <p:extLst>
      <p:ext uri="{BB962C8B-B14F-4D97-AF65-F5344CB8AC3E}">
        <p14:creationId xmlns:p14="http://schemas.microsoft.com/office/powerpoint/2010/main" val="2654808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43991">
              <a:defRPr/>
            </a:pPr>
            <a:r>
              <a:rPr lang="en-US" baseline="0" smtClean="0">
                <a:latin typeface="Calibri" charset="0"/>
              </a:rPr>
              <a:t>Each subject is then entered as a separate session before contrast images are generated across all subjects before proceeding to a one sample t test. </a:t>
            </a:r>
          </a:p>
          <a:p>
            <a:endParaRPr lang="en-GB" dirty="0"/>
          </a:p>
        </p:txBody>
      </p:sp>
      <p:sp>
        <p:nvSpPr>
          <p:cNvPr id="4" name="Header Placeholder 3"/>
          <p:cNvSpPr>
            <a:spLocks noGrp="1"/>
          </p:cNvSpPr>
          <p:nvPr>
            <p:ph type="hdr" sz="quarter" idx="10"/>
          </p:nvPr>
        </p:nvSpPr>
        <p:spPr/>
        <p:txBody>
          <a:bodyPr/>
          <a:lstStyle/>
          <a:p>
            <a:endParaRPr lang="en-GB"/>
          </a:p>
        </p:txBody>
      </p:sp>
      <p:sp>
        <p:nvSpPr>
          <p:cNvPr id="5" name="Date Placeholder 4"/>
          <p:cNvSpPr>
            <a:spLocks noGrp="1"/>
          </p:cNvSpPr>
          <p:nvPr>
            <p:ph type="dt" idx="11"/>
          </p:nvPr>
        </p:nvSpPr>
        <p:spPr/>
        <p:txBody>
          <a:bodyPr/>
          <a:lstStyle/>
          <a:p>
            <a:endParaRPr lang="en-GB"/>
          </a:p>
        </p:txBody>
      </p:sp>
      <p:sp>
        <p:nvSpPr>
          <p:cNvPr id="6" name="Slide Number Placeholder 5"/>
          <p:cNvSpPr>
            <a:spLocks noGrp="1"/>
          </p:cNvSpPr>
          <p:nvPr>
            <p:ph type="sldNum" sz="quarter" idx="12"/>
          </p:nvPr>
        </p:nvSpPr>
        <p:spPr/>
        <p:txBody>
          <a:bodyPr/>
          <a:lstStyle/>
          <a:p>
            <a:fld id="{11BA8C04-6E8A-48A8-A2C1-66D2F0E72C27}" type="slidenum">
              <a:rPr lang="en-GB" smtClean="0"/>
              <a:pPr/>
              <a:t>27</a:t>
            </a:fld>
            <a:endParaRPr lang="en-GB"/>
          </a:p>
        </p:txBody>
      </p:sp>
    </p:spTree>
    <p:extLst>
      <p:ext uri="{BB962C8B-B14F-4D97-AF65-F5344CB8AC3E}">
        <p14:creationId xmlns:p14="http://schemas.microsoft.com/office/powerpoint/2010/main" val="2654808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Date Placeholder 4"/>
          <p:cNvSpPr>
            <a:spLocks noGrp="1"/>
          </p:cNvSpPr>
          <p:nvPr>
            <p:ph type="dt" idx="11"/>
          </p:nvPr>
        </p:nvSpPr>
        <p:spPr/>
        <p:txBody>
          <a:bodyPr/>
          <a:lstStyle/>
          <a:p>
            <a:endParaRPr lang="en-GB"/>
          </a:p>
        </p:txBody>
      </p:sp>
      <p:sp>
        <p:nvSpPr>
          <p:cNvPr id="6" name="Slide Number Placeholder 5"/>
          <p:cNvSpPr>
            <a:spLocks noGrp="1"/>
          </p:cNvSpPr>
          <p:nvPr>
            <p:ph type="sldNum" sz="quarter" idx="12"/>
          </p:nvPr>
        </p:nvSpPr>
        <p:spPr/>
        <p:txBody>
          <a:bodyPr/>
          <a:lstStyle/>
          <a:p>
            <a:fld id="{11BA8C04-6E8A-48A8-A2C1-66D2F0E72C27}" type="slidenum">
              <a:rPr lang="en-GB" smtClean="0"/>
              <a:pPr/>
              <a:t>28</a:t>
            </a:fld>
            <a:endParaRPr lang="en-GB"/>
          </a:p>
        </p:txBody>
      </p:sp>
    </p:spTree>
    <p:extLst>
      <p:ext uri="{BB962C8B-B14F-4D97-AF65-F5344CB8AC3E}">
        <p14:creationId xmlns:p14="http://schemas.microsoft.com/office/powerpoint/2010/main" val="1194619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148">
              <a:defRPr/>
            </a:pPr>
            <a:r>
              <a:rPr lang="en-US" dirty="0" smtClean="0">
                <a:latin typeface="Calibri" charset="0"/>
              </a:rPr>
              <a:t>Now we will look in</a:t>
            </a:r>
            <a:r>
              <a:rPr lang="en-US" baseline="0" dirty="0" smtClean="0">
                <a:latin typeface="Calibri" charset="0"/>
              </a:rPr>
              <a:t> a bit more detail at the two methods that can be used for random effects. The first and gold standard method is a h</a:t>
            </a:r>
            <a:r>
              <a:rPr lang="en-US" dirty="0" smtClean="0">
                <a:latin typeface="Calibri" charset="0"/>
              </a:rPr>
              <a:t>ierarchical model</a:t>
            </a:r>
            <a:r>
              <a:rPr lang="en-US" baseline="0" dirty="0" smtClean="0">
                <a:latin typeface="Calibri" charset="0"/>
              </a:rPr>
              <a:t> where the variance of the population mean contains contributions from within and between subject variance. At each level, distribution of parameters is given by the level above. What we don’t know is the exact distribution and variance of the parameters so we estimate the effect size and variance at the level of the subject and the group simultaneously.  It is computationally more demanding because it works by using iterative loops. It is used for epilepsy research where the number of seizures/trials is not under experimental control and highly variable over subjects. </a:t>
            </a:r>
          </a:p>
          <a:p>
            <a:r>
              <a:rPr lang="en-US" baseline="0" dirty="0" smtClean="0">
                <a:latin typeface="Calibri" charset="0"/>
              </a:rPr>
              <a:t>The alternative is the summary statistics approach which is quicker because it does not iterate back and forth. The results are only exactly the same as the hierarchical model if for each session or subject the variances are the same and the number of and design of the trials at the first level is the same.</a:t>
            </a:r>
          </a:p>
          <a:p>
            <a:endParaRPr lang="en-US" dirty="0">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recap first level analysis. In</a:t>
            </a:r>
            <a:r>
              <a:rPr lang="en-US" baseline="0" dirty="0" smtClean="0"/>
              <a:t> first level analysis, we took each participant in turn, first doing our spatial preprocessing – realigning, </a:t>
            </a:r>
            <a:r>
              <a:rPr lang="en-US" baseline="0" dirty="0" err="1" smtClean="0"/>
              <a:t>standardising</a:t>
            </a:r>
            <a:r>
              <a:rPr lang="en-US" baseline="0" dirty="0" smtClean="0"/>
              <a:t> and smoothing individuals’ scans so we can identify the regions of activation in relation to e.g. MNI space, and can easily compare the effects seen across subjects and between groups of subjects.</a:t>
            </a:r>
            <a:endParaRPr lang="en-US" dirty="0"/>
          </a:p>
        </p:txBody>
      </p:sp>
      <p:sp>
        <p:nvSpPr>
          <p:cNvPr id="4" name="Slide Number Placeholder 3"/>
          <p:cNvSpPr>
            <a:spLocks noGrp="1"/>
          </p:cNvSpPr>
          <p:nvPr>
            <p:ph type="sldNum" sz="quarter" idx="10"/>
          </p:nvPr>
        </p:nvSpPr>
        <p:spPr/>
        <p:txBody>
          <a:bodyPr/>
          <a:lstStyle/>
          <a:p>
            <a:fld id="{6F933A03-A008-164B-AAA3-5DE776ED40BD}" type="slidenum">
              <a:rPr lang="en-US" smtClean="0"/>
              <a:t>3</a:t>
            </a:fld>
            <a:endParaRPr lang="en-US"/>
          </a:p>
        </p:txBody>
      </p:sp>
    </p:spTree>
    <p:extLst>
      <p:ext uri="{BB962C8B-B14F-4D97-AF65-F5344CB8AC3E}">
        <p14:creationId xmlns:p14="http://schemas.microsoft.com/office/powerpoint/2010/main" val="1102983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Date Placeholder 4"/>
          <p:cNvSpPr>
            <a:spLocks noGrp="1"/>
          </p:cNvSpPr>
          <p:nvPr>
            <p:ph type="dt" idx="11"/>
          </p:nvPr>
        </p:nvSpPr>
        <p:spPr/>
        <p:txBody>
          <a:bodyPr/>
          <a:lstStyle/>
          <a:p>
            <a:endParaRPr lang="en-GB"/>
          </a:p>
        </p:txBody>
      </p:sp>
      <p:sp>
        <p:nvSpPr>
          <p:cNvPr id="6" name="Slide Number Placeholder 5"/>
          <p:cNvSpPr>
            <a:spLocks noGrp="1"/>
          </p:cNvSpPr>
          <p:nvPr>
            <p:ph type="sldNum" sz="quarter" idx="12"/>
          </p:nvPr>
        </p:nvSpPr>
        <p:spPr/>
        <p:txBody>
          <a:bodyPr/>
          <a:lstStyle/>
          <a:p>
            <a:fld id="{11BA8C04-6E8A-48A8-A2C1-66D2F0E72C27}" type="slidenum">
              <a:rPr lang="en-GB" smtClean="0"/>
              <a:pPr/>
              <a:t>36</a:t>
            </a:fld>
            <a:endParaRPr lang="en-GB"/>
          </a:p>
        </p:txBody>
      </p:sp>
    </p:spTree>
    <p:extLst>
      <p:ext uri="{BB962C8B-B14F-4D97-AF65-F5344CB8AC3E}">
        <p14:creationId xmlns:p14="http://schemas.microsoft.com/office/powerpoint/2010/main" val="1306785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voxel, we set up</a:t>
            </a:r>
            <a:r>
              <a:rPr lang="en-US" baseline="0" dirty="0" smtClean="0"/>
              <a:t> a GLM to model the activity in that voxel, and how it changes with different types of trial – we can only do this as we </a:t>
            </a:r>
            <a:r>
              <a:rPr lang="en-US" baseline="0" dirty="0" err="1" smtClean="0"/>
              <a:t>synchronise</a:t>
            </a:r>
            <a:r>
              <a:rPr lang="en-US" baseline="0" dirty="0" smtClean="0"/>
              <a:t> the scan data with our stimulus presentations. We can test the effects of trial types here</a:t>
            </a:r>
            <a:r>
              <a:rPr lang="en-US" sz="1200" kern="1200" dirty="0" smtClean="0">
                <a:solidFill>
                  <a:schemeClr val="tx1"/>
                </a:solidFill>
                <a:effectLst/>
                <a:latin typeface="+mn-lt"/>
                <a:ea typeface="+mn-ea"/>
                <a:cs typeface="+mn-cs"/>
              </a:rPr>
              <a:t>, by seeing if beta, the effect of X on Y, is significantly different from zero. </a:t>
            </a:r>
            <a:endParaRPr lang="en-US" dirty="0"/>
          </a:p>
        </p:txBody>
      </p:sp>
      <p:sp>
        <p:nvSpPr>
          <p:cNvPr id="4" name="Slide Number Placeholder 3"/>
          <p:cNvSpPr>
            <a:spLocks noGrp="1"/>
          </p:cNvSpPr>
          <p:nvPr>
            <p:ph type="sldNum" sz="quarter" idx="10"/>
          </p:nvPr>
        </p:nvSpPr>
        <p:spPr/>
        <p:txBody>
          <a:bodyPr/>
          <a:lstStyle/>
          <a:p>
            <a:fld id="{6F933A03-A008-164B-AAA3-5DE776ED40BD}" type="slidenum">
              <a:rPr lang="en-US" smtClean="0"/>
              <a:t>4</a:t>
            </a:fld>
            <a:endParaRPr lang="en-US"/>
          </a:p>
        </p:txBody>
      </p:sp>
    </p:spTree>
    <p:extLst>
      <p:ext uri="{BB962C8B-B14F-4D97-AF65-F5344CB8AC3E}">
        <p14:creationId xmlns:p14="http://schemas.microsoft.com/office/powerpoint/2010/main" val="916805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 just generally try to make our</a:t>
            </a:r>
            <a:r>
              <a:rPr lang="en-US" baseline="0" dirty="0" smtClean="0"/>
              <a:t> model useful – reducing any known error to increase statistical power, incorporating the </a:t>
            </a:r>
            <a:r>
              <a:rPr lang="en-US" baseline="0" dirty="0" err="1" smtClean="0"/>
              <a:t>haemodynamic</a:t>
            </a:r>
            <a:r>
              <a:rPr lang="en-US" baseline="0" dirty="0" smtClean="0"/>
              <a:t> response function and so on.</a:t>
            </a:r>
            <a:endParaRPr lang="en-US" dirty="0"/>
          </a:p>
        </p:txBody>
      </p:sp>
      <p:sp>
        <p:nvSpPr>
          <p:cNvPr id="4" name="Slide Number Placeholder 3"/>
          <p:cNvSpPr>
            <a:spLocks noGrp="1"/>
          </p:cNvSpPr>
          <p:nvPr>
            <p:ph type="sldNum" sz="quarter" idx="10"/>
          </p:nvPr>
        </p:nvSpPr>
        <p:spPr/>
        <p:txBody>
          <a:bodyPr/>
          <a:lstStyle/>
          <a:p>
            <a:fld id="{6F933A03-A008-164B-AAA3-5DE776ED40BD}" type="slidenum">
              <a:rPr lang="en-US" smtClean="0"/>
              <a:t>5</a:t>
            </a:fld>
            <a:endParaRPr lang="en-US"/>
          </a:p>
        </p:txBody>
      </p:sp>
    </p:spTree>
    <p:extLst>
      <p:ext uri="{BB962C8B-B14F-4D97-AF65-F5344CB8AC3E}">
        <p14:creationId xmlns:p14="http://schemas.microsoft.com/office/powerpoint/2010/main" val="2402463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for each participant we can, through </a:t>
            </a:r>
            <a:r>
              <a:rPr lang="en-US" baseline="0" dirty="0" err="1" smtClean="0"/>
              <a:t>modelling</a:t>
            </a:r>
            <a:r>
              <a:rPr lang="en-US" baseline="0" dirty="0" smtClean="0"/>
              <a:t> activity at each individual voxel separately, build up a map of where there is a significant effect of X – i.e. of trial conditions. Bear in mind there are lots of comparisons going on!</a:t>
            </a:r>
            <a:endParaRPr lang="en-US" dirty="0"/>
          </a:p>
        </p:txBody>
      </p:sp>
      <p:sp>
        <p:nvSpPr>
          <p:cNvPr id="4" name="Slide Number Placeholder 3"/>
          <p:cNvSpPr>
            <a:spLocks noGrp="1"/>
          </p:cNvSpPr>
          <p:nvPr>
            <p:ph type="sldNum" sz="quarter" idx="10"/>
          </p:nvPr>
        </p:nvSpPr>
        <p:spPr/>
        <p:txBody>
          <a:bodyPr/>
          <a:lstStyle/>
          <a:p>
            <a:fld id="{6F933A03-A008-164B-AAA3-5DE776ED40BD}" type="slidenum">
              <a:rPr lang="en-US" smtClean="0"/>
              <a:t>6</a:t>
            </a:fld>
            <a:endParaRPr lang="en-US"/>
          </a:p>
        </p:txBody>
      </p:sp>
    </p:spTree>
    <p:extLst>
      <p:ext uri="{BB962C8B-B14F-4D97-AF65-F5344CB8AC3E}">
        <p14:creationId xmlns:p14="http://schemas.microsoft.com/office/powerpoint/2010/main" val="3316332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level analysis is when we try to see how often the effects we see in a participant are observed across a group. This could be within our sample, but we almost always want to see if the effects are likely to be found in the population generally.</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F933A03-A008-164B-AAA3-5DE776ED40BD}" type="slidenum">
              <a:rPr lang="en-US" smtClean="0"/>
              <a:t>7</a:t>
            </a:fld>
            <a:endParaRPr lang="en-US"/>
          </a:p>
        </p:txBody>
      </p:sp>
    </p:spTree>
    <p:extLst>
      <p:ext uri="{BB962C8B-B14F-4D97-AF65-F5344CB8AC3E}">
        <p14:creationId xmlns:p14="http://schemas.microsoft.com/office/powerpoint/2010/main" val="2927706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see how strong these effects found are beyond a single participant, we need to consider the average effect in our sample (the beta I showed you earlier), and how much the effect varies.</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F933A03-A008-164B-AAA3-5DE776ED40BD}" type="slidenum">
              <a:rPr lang="en-US" smtClean="0"/>
              <a:t>8</a:t>
            </a:fld>
            <a:endParaRPr lang="en-US"/>
          </a:p>
        </p:txBody>
      </p:sp>
    </p:spTree>
    <p:extLst>
      <p:ext uri="{BB962C8B-B14F-4D97-AF65-F5344CB8AC3E}">
        <p14:creationId xmlns:p14="http://schemas.microsoft.com/office/powerpoint/2010/main" val="2933751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the GLM from each participant is a model of how they act, based on lots of repetitions of each trial type given. Responses won’t always be the same for a given trial type; the variation in a subject’s responses gives us the within-subjects variance.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If we just want to look at how strong an effect is within our sample, we can </a:t>
            </a:r>
            <a:r>
              <a:rPr lang="en-US" sz="1200" kern="1200" dirty="0" err="1" smtClean="0">
                <a:solidFill>
                  <a:schemeClr val="tx1"/>
                </a:solidFill>
                <a:effectLst/>
                <a:latin typeface="+mn-lt"/>
                <a:ea typeface="+mn-ea"/>
                <a:cs typeface="+mn-cs"/>
              </a:rPr>
              <a:t>analyse</a:t>
            </a:r>
            <a:r>
              <a:rPr lang="en-US" sz="1200" kern="1200" dirty="0" smtClean="0">
                <a:solidFill>
                  <a:schemeClr val="tx1"/>
                </a:solidFill>
                <a:effectLst/>
                <a:latin typeface="+mn-lt"/>
                <a:ea typeface="+mn-ea"/>
                <a:cs typeface="+mn-cs"/>
              </a:rPr>
              <a:t> the average effect per participant, in relation to the within-subs variance – this tells us which voxels on average show a significant difference in activation for different levels of the design matrix – but only within our specific sample. This is fixed effects analysis – to generalize to the wider population, we need to also consider the variation between subjects: this is called mixed or random effects analysis.</a:t>
            </a: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our 1</a:t>
            </a:r>
            <a:r>
              <a:rPr lang="en-US" baseline="30000" dirty="0" smtClean="0"/>
              <a:t>st</a:t>
            </a:r>
            <a:r>
              <a:rPr lang="en-US" dirty="0" smtClean="0"/>
              <a:t> level analysis, the observations that vary are the individual repetitions of trials of a certain type, occurring many times in a session.]</a:t>
            </a:r>
          </a:p>
        </p:txBody>
      </p:sp>
      <p:sp>
        <p:nvSpPr>
          <p:cNvPr id="4" name="Slide Number Placeholder 3"/>
          <p:cNvSpPr>
            <a:spLocks noGrp="1"/>
          </p:cNvSpPr>
          <p:nvPr>
            <p:ph type="sldNum" sz="quarter" idx="10"/>
          </p:nvPr>
        </p:nvSpPr>
        <p:spPr/>
        <p:txBody>
          <a:bodyPr/>
          <a:lstStyle/>
          <a:p>
            <a:fld id="{6F933A03-A008-164B-AAA3-5DE776ED40BD}" type="slidenum">
              <a:rPr lang="en-US" smtClean="0"/>
              <a:t>9</a:t>
            </a:fld>
            <a:endParaRPr lang="en-US"/>
          </a:p>
        </p:txBody>
      </p:sp>
    </p:spTree>
    <p:extLst>
      <p:ext uri="{BB962C8B-B14F-4D97-AF65-F5344CB8AC3E}">
        <p14:creationId xmlns:p14="http://schemas.microsoft.com/office/powerpoint/2010/main" val="2731141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63B3CA08-4E6B-384A-8370-04911AACAEAC}" type="datetimeFigureOut">
              <a:rPr lang="en-US" smtClean="0"/>
              <a:t>13/12/2013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117CB-CCD1-E34B-BF0F-093880CC76F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GB"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3B3CA08-4E6B-384A-8370-04911AACAEAC}" type="datetimeFigureOut">
              <a:rPr lang="en-US" smtClean="0"/>
              <a:t>13/12/2013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D117CB-CCD1-E34B-BF0F-093880CC76F4}"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63B3CA08-4E6B-384A-8370-04911AACAEAC}" type="datetimeFigureOut">
              <a:rPr lang="en-US" smtClean="0"/>
              <a:t>13/12/2013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117CB-CCD1-E34B-BF0F-093880CC76F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63B3CA08-4E6B-384A-8370-04911AACAEAC}" type="datetimeFigureOut">
              <a:rPr lang="en-US" smtClean="0"/>
              <a:t>13/12/2013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117CB-CCD1-E34B-BF0F-093880CC76F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63B3CA08-4E6B-384A-8370-04911AACAEAC}" type="datetimeFigureOut">
              <a:rPr lang="en-US" smtClean="0"/>
              <a:t>13/12/2013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117CB-CCD1-E34B-BF0F-093880CC76F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GB"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63B3CA08-4E6B-384A-8370-04911AACAEAC}" type="datetimeFigureOut">
              <a:rPr lang="en-US" smtClean="0"/>
              <a:t>13/12/2013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117CB-CCD1-E34B-BF0F-093880CC76F4}"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3B3CA08-4E6B-384A-8370-04911AACAEAC}" type="datetimeFigureOut">
              <a:rPr lang="en-US" smtClean="0"/>
              <a:t>13/12/2013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117CB-CCD1-E34B-BF0F-093880CC76F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GB"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63B3CA08-4E6B-384A-8370-04911AACAEAC}" type="datetimeFigureOut">
              <a:rPr lang="en-US" smtClean="0"/>
              <a:t>13/12/2013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D117CB-CCD1-E34B-BF0F-093880CC76F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63B3CA08-4E6B-384A-8370-04911AACAEAC}" type="datetimeFigureOut">
              <a:rPr lang="en-US" smtClean="0"/>
              <a:t>13/12/2013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D117CB-CCD1-E34B-BF0F-093880CC76F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63B3CA08-4E6B-384A-8370-04911AACAEAC}" type="datetimeFigureOut">
              <a:rPr lang="en-US" smtClean="0"/>
              <a:t>13/12/2013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D117CB-CCD1-E34B-BF0F-093880CC76F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B3CA08-4E6B-384A-8370-04911AACAEAC}" type="datetimeFigureOut">
              <a:rPr lang="en-US" smtClean="0"/>
              <a:t>13/12/2013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D117CB-CCD1-E34B-BF0F-093880CC76F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GB"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3B3CA08-4E6B-384A-8370-04911AACAEAC}" type="datetimeFigureOut">
              <a:rPr lang="en-US" smtClean="0"/>
              <a:t>13/12/2013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D117CB-CCD1-E34B-BF0F-093880CC76F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63B3CA08-4E6B-384A-8370-04911AACAEAC}" type="datetimeFigureOut">
              <a:rPr lang="en-US" smtClean="0"/>
              <a:t>13/12/2013</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CAD117CB-CCD1-E34B-BF0F-093880CC76F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wmf"/><Relationship Id="rId7" Type="http://schemas.openxmlformats.org/officeDocument/2006/relationships/image" Target="../media/image8.wmf"/><Relationship Id="rId8" Type="http://schemas.openxmlformats.org/officeDocument/2006/relationships/image" Target="../media/image9.w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image" Target="../media/image26.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Equation2.bin"/><Relationship Id="rId4" Type="http://schemas.openxmlformats.org/officeDocument/2006/relationships/image" Target="../media/image27.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8.emf"/><Relationship Id="rId5" Type="http://schemas.openxmlformats.org/officeDocument/2006/relationships/oleObject" Target="../embeddings/Microsoft_Equation3.bin"/><Relationship Id="rId6" Type="http://schemas.openxmlformats.org/officeDocument/2006/relationships/image" Target="../media/image29.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fil.ion.ucl.ac.uk/spm/course/slides10-vancouver/04_Group_Analysis.pdf" TargetMode="External"/><Relationship Id="rId3" Type="http://schemas.openxmlformats.org/officeDocument/2006/relationships/hyperlink" Target="http://www.humanconnectome.org/documentation/Q1/Q1_Release_Reference_Manual.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Methods for Dummies</a:t>
            </a:r>
            <a:br>
              <a:rPr lang="en-US" sz="4000" dirty="0" smtClean="0"/>
            </a:br>
            <a:r>
              <a:rPr lang="en-US" sz="4000" dirty="0" smtClean="0"/>
              <a:t/>
            </a:r>
            <a:br>
              <a:rPr lang="en-US" sz="4000" dirty="0" smtClean="0"/>
            </a:br>
            <a:r>
              <a:rPr lang="en-US" sz="4000" dirty="0" smtClean="0"/>
              <a:t>Second level analysis</a:t>
            </a:r>
            <a:endParaRPr lang="en-US" sz="4000" dirty="0"/>
          </a:p>
        </p:txBody>
      </p:sp>
      <p:sp>
        <p:nvSpPr>
          <p:cNvPr id="3" name="Subtitle 2"/>
          <p:cNvSpPr>
            <a:spLocks noGrp="1"/>
          </p:cNvSpPr>
          <p:nvPr>
            <p:ph type="subTitle" idx="1"/>
          </p:nvPr>
        </p:nvSpPr>
        <p:spPr/>
        <p:txBody>
          <a:bodyPr>
            <a:normAutofit lnSpcReduction="10000"/>
          </a:bodyPr>
          <a:lstStyle/>
          <a:p>
            <a:r>
              <a:rPr lang="en-US" dirty="0" smtClean="0"/>
              <a:t>By Samira Kazan and Bex Bond</a:t>
            </a:r>
          </a:p>
          <a:p>
            <a:endParaRPr lang="en-US" dirty="0"/>
          </a:p>
          <a:p>
            <a:r>
              <a:rPr lang="en-US" dirty="0" smtClean="0"/>
              <a:t>Expert: </a:t>
            </a:r>
            <a:r>
              <a:rPr lang="en-US" dirty="0" err="1" smtClean="0"/>
              <a:t>Ged</a:t>
            </a:r>
            <a:r>
              <a:rPr lang="en-US" dirty="0" smtClean="0"/>
              <a:t> Ridgway</a:t>
            </a:r>
            <a:endParaRPr lang="en-US" dirty="0"/>
          </a:p>
        </p:txBody>
      </p:sp>
    </p:spTree>
    <p:extLst>
      <p:ext uri="{BB962C8B-B14F-4D97-AF65-F5344CB8AC3E}">
        <p14:creationId xmlns:p14="http://schemas.microsoft.com/office/powerpoint/2010/main" val="32497644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An illustration (from </a:t>
            </a:r>
            <a:r>
              <a:rPr lang="en-US" sz="2800" dirty="0" err="1" smtClean="0"/>
              <a:t>Poldrack</a:t>
            </a:r>
            <a:r>
              <a:rPr lang="en-US" sz="2800" dirty="0" smtClean="0"/>
              <a:t>, Mumford and Nichol’s ‘Handbook of fMRI analyses’)</a:t>
            </a:r>
            <a:endParaRPr lang="en-US" sz="2800" dirty="0"/>
          </a:p>
        </p:txBody>
      </p:sp>
      <p:pic>
        <p:nvPicPr>
          <p:cNvPr id="4" name="Content Placeholder 3"/>
          <p:cNvPicPr>
            <a:picLocks noGrp="1" noChangeAspect="1"/>
          </p:cNvPicPr>
          <p:nvPr>
            <p:ph idx="1"/>
          </p:nvPr>
        </p:nvPicPr>
        <p:blipFill>
          <a:blip r:embed="rId3"/>
          <a:srcRect l="-14713" r="-14713"/>
          <a:stretch>
            <a:fillRect/>
          </a:stretch>
        </p:blipFill>
        <p:spPr>
          <a:xfrm>
            <a:off x="176540" y="1600201"/>
            <a:ext cx="8770388" cy="4736632"/>
          </a:xfrm>
        </p:spPr>
      </p:pic>
      <p:sp>
        <p:nvSpPr>
          <p:cNvPr id="5" name="TextBox 4"/>
          <p:cNvSpPr txBox="1"/>
          <p:nvPr/>
        </p:nvSpPr>
        <p:spPr>
          <a:xfrm>
            <a:off x="1240116" y="5617883"/>
            <a:ext cx="1120589" cy="584776"/>
          </a:xfrm>
          <a:prstGeom prst="rect">
            <a:avLst/>
          </a:prstGeom>
          <a:solidFill>
            <a:schemeClr val="bg1"/>
          </a:solidFill>
        </p:spPr>
        <p:txBody>
          <a:bodyPr wrap="square" rtlCol="0">
            <a:spAutoFit/>
          </a:bodyPr>
          <a:lstStyle/>
          <a:p>
            <a:pPr algn="ctr"/>
            <a:r>
              <a:rPr lang="en-US" sz="1600" dirty="0" smtClean="0">
                <a:latin typeface="Calibri"/>
                <a:cs typeface="Calibri"/>
              </a:rPr>
              <a:t>Random effects</a:t>
            </a:r>
            <a:endParaRPr lang="en-US" sz="1600" dirty="0">
              <a:latin typeface="Calibri"/>
              <a:cs typeface="Calibri"/>
            </a:endParaRPr>
          </a:p>
        </p:txBody>
      </p:sp>
    </p:spTree>
    <p:extLst>
      <p:ext uri="{BB962C8B-B14F-4D97-AF65-F5344CB8AC3E}">
        <p14:creationId xmlns:p14="http://schemas.microsoft.com/office/powerpoint/2010/main" val="17357057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2</a:t>
            </a:r>
            <a:r>
              <a:rPr lang="en-US" sz="4000" baseline="30000" dirty="0" smtClean="0"/>
              <a:t>nd</a:t>
            </a:r>
            <a:r>
              <a:rPr lang="en-US" sz="4000" dirty="0" smtClean="0"/>
              <a:t> level analysis – </a:t>
            </a:r>
            <a:br>
              <a:rPr lang="en-US" sz="4000" dirty="0" smtClean="0"/>
            </a:br>
            <a:r>
              <a:rPr lang="en-US" sz="4000" dirty="0" smtClean="0"/>
              <a:t>Random effects analysis (RFX)</a:t>
            </a:r>
            <a:endParaRPr lang="en-US" sz="4000" dirty="0"/>
          </a:p>
        </p:txBody>
      </p:sp>
      <p:sp>
        <p:nvSpPr>
          <p:cNvPr id="3" name="Content Placeholder 2"/>
          <p:cNvSpPr>
            <a:spLocks noGrp="1"/>
          </p:cNvSpPr>
          <p:nvPr>
            <p:ph idx="1"/>
          </p:nvPr>
        </p:nvSpPr>
        <p:spPr/>
        <p:txBody>
          <a:bodyPr>
            <a:normAutofit/>
          </a:bodyPr>
          <a:lstStyle/>
          <a:p>
            <a:r>
              <a:rPr lang="en-US" dirty="0" smtClean="0"/>
              <a:t>In order to make inferences about the population from which we assume our subjects are randomly sampled from, we must incorporate this assumption into our model.</a:t>
            </a:r>
          </a:p>
          <a:p>
            <a:pPr lvl="1"/>
            <a:r>
              <a:rPr lang="en-US" dirty="0" smtClean="0"/>
              <a:t>To do this, we must consider the between-subject variance (σ</a:t>
            </a:r>
            <a:r>
              <a:rPr lang="en-US" baseline="-25000" dirty="0" smtClean="0"/>
              <a:t>b</a:t>
            </a:r>
            <a:r>
              <a:rPr lang="en-US" baseline="30000" dirty="0" smtClean="0"/>
              <a:t>2</a:t>
            </a:r>
            <a:r>
              <a:rPr lang="en-US" dirty="0" smtClean="0"/>
              <a:t>), as well as within subject-variance (σ</a:t>
            </a:r>
            <a:r>
              <a:rPr lang="en-US" baseline="-25000" dirty="0" smtClean="0"/>
              <a:t>w</a:t>
            </a:r>
            <a:r>
              <a:rPr lang="en-US" baseline="30000" dirty="0" smtClean="0"/>
              <a:t>2</a:t>
            </a:r>
            <a:r>
              <a:rPr lang="en-US" dirty="0" smtClean="0"/>
              <a:t>) – and estimate the likely variance of the population from which our sample is derived.</a:t>
            </a:r>
          </a:p>
          <a:p>
            <a:pPr lvl="1"/>
            <a:r>
              <a:rPr lang="en-US" dirty="0" smtClean="0"/>
              <a:t>This is referred to as “random effects analysis”, as we are assuming that our sample is a random set of individuals from the population.</a:t>
            </a:r>
          </a:p>
          <a:p>
            <a:endParaRPr lang="en-US" dirty="0"/>
          </a:p>
        </p:txBody>
      </p:sp>
    </p:spTree>
    <p:extLst>
      <p:ext uri="{BB962C8B-B14F-4D97-AF65-F5344CB8AC3E}">
        <p14:creationId xmlns:p14="http://schemas.microsoft.com/office/powerpoint/2010/main" val="32240915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a:xfrm>
            <a:off x="549275" y="1600200"/>
            <a:ext cx="8042276" cy="4854387"/>
          </a:xfrm>
        </p:spPr>
        <p:txBody>
          <a:bodyPr>
            <a:normAutofit/>
          </a:bodyPr>
          <a:lstStyle/>
          <a:p>
            <a:r>
              <a:rPr lang="en-US" dirty="0" smtClean="0"/>
              <a:t>In fMRI, between-subject variance is much greater than within-subject variance. We need to consider both aspects of variance to make any inferences about the wider population, rather than just our sample.</a:t>
            </a:r>
          </a:p>
          <a:p>
            <a:r>
              <a:rPr lang="en-US" dirty="0" smtClean="0"/>
              <a:t>As the population variance is much greater than the within-subjects variance, fixed effects analysis ‘overestimates’ the significance of effects – random effects analysis is more conservative, highlighting the greater effects, that may be seen across the population. Fixed effects may be swayed by outliers.</a:t>
            </a:r>
            <a:endParaRPr lang="en-US" dirty="0"/>
          </a:p>
        </p:txBody>
      </p:sp>
    </p:spTree>
    <p:extLst>
      <p:ext uri="{BB962C8B-B14F-4D97-AF65-F5344CB8AC3E}">
        <p14:creationId xmlns:p14="http://schemas.microsoft.com/office/powerpoint/2010/main" val="7512443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2</a:t>
            </a:r>
            <a:r>
              <a:rPr lang="en-US" sz="4000" baseline="30000" dirty="0" smtClean="0"/>
              <a:t>nd</a:t>
            </a:r>
            <a:r>
              <a:rPr lang="en-US" sz="4000" dirty="0" smtClean="0"/>
              <a:t> level analysis – </a:t>
            </a:r>
            <a:br>
              <a:rPr lang="en-US" sz="4000" dirty="0" smtClean="0"/>
            </a:br>
            <a:r>
              <a:rPr lang="en-US" sz="4000" dirty="0" smtClean="0"/>
              <a:t>Methods for RFX analysis</a:t>
            </a:r>
            <a:endParaRPr lang="en-US" sz="4000" dirty="0"/>
          </a:p>
        </p:txBody>
      </p:sp>
      <p:sp>
        <p:nvSpPr>
          <p:cNvPr id="3" name="Content Placeholder 2"/>
          <p:cNvSpPr>
            <a:spLocks noGrp="1"/>
          </p:cNvSpPr>
          <p:nvPr>
            <p:ph idx="1"/>
          </p:nvPr>
        </p:nvSpPr>
        <p:spPr/>
        <p:txBody>
          <a:bodyPr/>
          <a:lstStyle/>
          <a:p>
            <a:endParaRPr lang="en-US" dirty="0" smtClean="0"/>
          </a:p>
          <a:p>
            <a:r>
              <a:rPr lang="en-US" dirty="0" smtClean="0"/>
              <a:t>Hierarchical model</a:t>
            </a:r>
          </a:p>
          <a:p>
            <a:pPr lvl="1"/>
            <a:r>
              <a:rPr lang="en-US" dirty="0" smtClean="0"/>
              <a:t>Estimates subject and group stats at once via iterative looping</a:t>
            </a:r>
          </a:p>
          <a:p>
            <a:pPr lvl="1"/>
            <a:r>
              <a:rPr lang="en-US" dirty="0" smtClean="0"/>
              <a:t>Ideal method in terms of accuracy…</a:t>
            </a:r>
          </a:p>
          <a:p>
            <a:pPr lvl="1"/>
            <a:r>
              <a:rPr lang="en-US" dirty="0" smtClean="0"/>
              <a:t>…but computationally intensive, and not always practical!</a:t>
            </a:r>
          </a:p>
          <a:p>
            <a:pPr lvl="2"/>
            <a:r>
              <a:rPr lang="en-US" dirty="0" smtClean="0"/>
              <a:t>(e.g. adding in subjects means the entire estimation process has to start from scratch again)</a:t>
            </a:r>
          </a:p>
          <a:p>
            <a:pPr lvl="1"/>
            <a:r>
              <a:rPr lang="en-US" dirty="0" smtClean="0"/>
              <a:t>Can we get a good, quick approximation? A valid one?</a:t>
            </a:r>
            <a:endParaRPr lang="en-US" dirty="0"/>
          </a:p>
        </p:txBody>
      </p:sp>
    </p:spTree>
    <p:extLst>
      <p:ext uri="{BB962C8B-B14F-4D97-AF65-F5344CB8AC3E}">
        <p14:creationId xmlns:p14="http://schemas.microsoft.com/office/powerpoint/2010/main" val="1562364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2</a:t>
            </a:r>
            <a:r>
              <a:rPr lang="en-US" sz="4000" baseline="30000" dirty="0"/>
              <a:t>nd</a:t>
            </a:r>
            <a:r>
              <a:rPr lang="en-US" sz="4000" dirty="0"/>
              <a:t> level analysis – </a:t>
            </a:r>
            <a:br>
              <a:rPr lang="en-US" sz="4000" dirty="0"/>
            </a:br>
            <a:r>
              <a:rPr lang="en-US" sz="4000" dirty="0"/>
              <a:t>Methods for RFX analysis</a:t>
            </a:r>
          </a:p>
        </p:txBody>
      </p:sp>
      <p:sp>
        <p:nvSpPr>
          <p:cNvPr id="3" name="Content Placeholder 2"/>
          <p:cNvSpPr>
            <a:spLocks noGrp="1"/>
          </p:cNvSpPr>
          <p:nvPr>
            <p:ph idx="1"/>
          </p:nvPr>
        </p:nvSpPr>
        <p:spPr>
          <a:xfrm>
            <a:off x="549275" y="1600201"/>
            <a:ext cx="8042276" cy="4734858"/>
          </a:xfrm>
        </p:spPr>
        <p:txBody>
          <a:bodyPr>
            <a:normAutofit/>
          </a:bodyPr>
          <a:lstStyle/>
          <a:p>
            <a:r>
              <a:rPr lang="en-US" dirty="0" smtClean="0"/>
              <a:t>Summary Statistics Approach</a:t>
            </a:r>
          </a:p>
          <a:p>
            <a:pPr lvl="1"/>
            <a:r>
              <a:rPr lang="en-US" dirty="0"/>
              <a:t>T</a:t>
            </a:r>
            <a:r>
              <a:rPr lang="en-US" dirty="0" smtClean="0"/>
              <a:t>his is what SPM uses!</a:t>
            </a:r>
          </a:p>
          <a:p>
            <a:pPr lvl="1"/>
            <a:r>
              <a:rPr lang="en-US" dirty="0"/>
              <a:t>I</a:t>
            </a:r>
            <a:r>
              <a:rPr lang="en-US" dirty="0" smtClean="0"/>
              <a:t>nvolves bringing sample means forward from 1</a:t>
            </a:r>
            <a:r>
              <a:rPr lang="en-US" baseline="30000" dirty="0" smtClean="0"/>
              <a:t>st</a:t>
            </a:r>
            <a:r>
              <a:rPr lang="en-US" dirty="0" smtClean="0"/>
              <a:t> level analysis. Less computationally demanding!</a:t>
            </a:r>
          </a:p>
          <a:p>
            <a:pPr lvl="1"/>
            <a:r>
              <a:rPr lang="en-US" dirty="0"/>
              <a:t>G</a:t>
            </a:r>
            <a:r>
              <a:rPr lang="en-US" dirty="0" smtClean="0"/>
              <a:t>enerally valid; quite robust</a:t>
            </a:r>
          </a:p>
          <a:p>
            <a:pPr lvl="2"/>
            <a:r>
              <a:rPr lang="en-US" dirty="0" smtClean="0"/>
              <a:t>valid when the 1</a:t>
            </a:r>
            <a:r>
              <a:rPr lang="en-US" baseline="30000" dirty="0" smtClean="0"/>
              <a:t>st</a:t>
            </a:r>
            <a:r>
              <a:rPr lang="en-US" dirty="0" smtClean="0"/>
              <a:t> level design is the same for all subjects (e.g. number of trials)</a:t>
            </a:r>
          </a:p>
          <a:p>
            <a:pPr lvl="2"/>
            <a:r>
              <a:rPr lang="en-US" dirty="0" smtClean="0"/>
              <a:t>exact same results as a hierarchical model when the within-subject variance is the same for all subjects – so it’s a good approximation when they are roughly the same</a:t>
            </a:r>
          </a:p>
          <a:p>
            <a:pPr lvl="2"/>
            <a:r>
              <a:rPr lang="en-US" dirty="0" smtClean="0"/>
              <a:t>validity undermined by extreme outliers</a:t>
            </a:r>
          </a:p>
          <a:p>
            <a:pPr lvl="2"/>
            <a:endParaRPr lang="en-US" dirty="0" smtClean="0"/>
          </a:p>
          <a:p>
            <a:pPr marL="349250" lvl="1" indent="0">
              <a:buNone/>
            </a:pPr>
            <a:endParaRPr lang="en-US" dirty="0"/>
          </a:p>
        </p:txBody>
      </p:sp>
    </p:spTree>
    <p:extLst>
      <p:ext uri="{BB962C8B-B14F-4D97-AF65-F5344CB8AC3E}">
        <p14:creationId xmlns:p14="http://schemas.microsoft.com/office/powerpoint/2010/main" val="1635028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rrowheads="1"/>
          </p:cNvPicPr>
          <p:nvPr/>
        </p:nvPicPr>
        <p:blipFill>
          <a:blip r:embed="rId3"/>
          <a:srcRect/>
          <a:stretch>
            <a:fillRect/>
          </a:stretch>
        </p:blipFill>
        <p:spPr bwMode="auto">
          <a:xfrm>
            <a:off x="6111875" y="1501775"/>
            <a:ext cx="2600325" cy="2417763"/>
          </a:xfrm>
          <a:prstGeom prst="rect">
            <a:avLst/>
          </a:prstGeom>
          <a:noFill/>
          <a:ln w="12700">
            <a:noFill/>
            <a:miter lim="800000"/>
            <a:headEnd/>
            <a:tailEnd/>
          </a:ln>
          <a:effectLst/>
        </p:spPr>
      </p:pic>
      <p:pic>
        <p:nvPicPr>
          <p:cNvPr id="5" name="Picture 3"/>
          <p:cNvPicPr>
            <a:picLocks noChangeArrowheads="1"/>
          </p:cNvPicPr>
          <p:nvPr/>
        </p:nvPicPr>
        <p:blipFill>
          <a:blip r:embed="rId4"/>
          <a:srcRect l="69757" t="30959" r="7643" b="14474"/>
          <a:stretch>
            <a:fillRect/>
          </a:stretch>
        </p:blipFill>
        <p:spPr bwMode="auto">
          <a:xfrm>
            <a:off x="4278313" y="1697038"/>
            <a:ext cx="684212" cy="1119187"/>
          </a:xfrm>
          <a:prstGeom prst="rect">
            <a:avLst/>
          </a:prstGeom>
          <a:noFill/>
          <a:ln w="12700">
            <a:noFill/>
            <a:miter lim="800000"/>
            <a:headEnd/>
            <a:tailEnd/>
          </a:ln>
          <a:effectLst/>
        </p:spPr>
      </p:pic>
      <p:sp>
        <p:nvSpPr>
          <p:cNvPr id="7" name="Rectangle 5"/>
          <p:cNvSpPr>
            <a:spLocks noChangeArrowheads="1"/>
          </p:cNvSpPr>
          <p:nvPr/>
        </p:nvSpPr>
        <p:spPr bwMode="auto">
          <a:xfrm>
            <a:off x="1055688" y="4416425"/>
            <a:ext cx="1465262" cy="644525"/>
          </a:xfrm>
          <a:prstGeom prst="rect">
            <a:avLst/>
          </a:prstGeom>
          <a:noFill/>
          <a:ln w="12700">
            <a:solidFill>
              <a:schemeClr val="tx1"/>
            </a:solidFill>
            <a:miter lim="800000"/>
            <a:headEnd/>
            <a:tailEnd/>
          </a:ln>
          <a:effectLst/>
        </p:spPr>
        <p:txBody>
          <a:bodyPr wrap="none" anchor="ctr"/>
          <a:lstStyle/>
          <a:p>
            <a:endParaRPr lang="en-GB"/>
          </a:p>
        </p:txBody>
      </p:sp>
      <p:sp>
        <p:nvSpPr>
          <p:cNvPr id="8" name="Rectangle 6"/>
          <p:cNvSpPr>
            <a:spLocks noChangeArrowheads="1"/>
          </p:cNvSpPr>
          <p:nvPr/>
        </p:nvSpPr>
        <p:spPr bwMode="auto">
          <a:xfrm>
            <a:off x="346075" y="3305175"/>
            <a:ext cx="1319213" cy="333375"/>
          </a:xfrm>
          <a:prstGeom prst="rect">
            <a:avLst/>
          </a:prstGeom>
          <a:noFill/>
          <a:ln w="12700">
            <a:noFill/>
            <a:miter lim="800000"/>
            <a:headEnd/>
            <a:tailEnd/>
          </a:ln>
          <a:effectLst/>
        </p:spPr>
        <p:txBody>
          <a:bodyPr wrap="none" lIns="90488" tIns="44450" rIns="90488" bIns="44450">
            <a:spAutoFit/>
          </a:bodyPr>
          <a:lstStyle/>
          <a:p>
            <a:pPr eaLnBrk="0" hangingPunct="0"/>
            <a:r>
              <a:rPr lang="en-US" sz="1600">
                <a:effectLst>
                  <a:outerShdw blurRad="38100" dist="38100" dir="2700000" algn="tl">
                    <a:srgbClr val="C0C0C0"/>
                  </a:outerShdw>
                </a:effectLst>
                <a:latin typeface="Arial Unicode MS" pitchFamily="34" charset="-128"/>
              </a:rPr>
              <a:t>Realignment</a:t>
            </a:r>
          </a:p>
        </p:txBody>
      </p:sp>
      <p:sp>
        <p:nvSpPr>
          <p:cNvPr id="9" name="Rectangle 7"/>
          <p:cNvSpPr>
            <a:spLocks noChangeArrowheads="1"/>
          </p:cNvSpPr>
          <p:nvPr/>
        </p:nvSpPr>
        <p:spPr bwMode="auto">
          <a:xfrm>
            <a:off x="2063750" y="3305175"/>
            <a:ext cx="1150938" cy="333375"/>
          </a:xfrm>
          <a:prstGeom prst="rect">
            <a:avLst/>
          </a:prstGeom>
          <a:noFill/>
          <a:ln w="12700">
            <a:noFill/>
            <a:miter lim="800000"/>
            <a:headEnd/>
            <a:tailEnd/>
          </a:ln>
          <a:effectLst/>
        </p:spPr>
        <p:txBody>
          <a:bodyPr wrap="none" lIns="90488" tIns="44450" rIns="90488" bIns="44450">
            <a:spAutoFit/>
          </a:bodyPr>
          <a:lstStyle/>
          <a:p>
            <a:pPr eaLnBrk="0" hangingPunct="0"/>
            <a:r>
              <a:rPr lang="en-US" sz="1600">
                <a:effectLst>
                  <a:outerShdw blurRad="38100" dist="38100" dir="2700000" algn="tl">
                    <a:srgbClr val="C0C0C0"/>
                  </a:outerShdw>
                </a:effectLst>
                <a:latin typeface="Arial Unicode MS" pitchFamily="34" charset="-128"/>
              </a:rPr>
              <a:t>Smoothing</a:t>
            </a:r>
          </a:p>
        </p:txBody>
      </p:sp>
      <p:sp>
        <p:nvSpPr>
          <p:cNvPr id="10" name="Rectangle 8"/>
          <p:cNvSpPr>
            <a:spLocks noChangeArrowheads="1"/>
          </p:cNvSpPr>
          <p:nvPr/>
        </p:nvSpPr>
        <p:spPr bwMode="auto">
          <a:xfrm>
            <a:off x="1131888" y="4519613"/>
            <a:ext cx="1420812" cy="333375"/>
          </a:xfrm>
          <a:prstGeom prst="rect">
            <a:avLst/>
          </a:prstGeom>
          <a:noFill/>
          <a:ln w="12700">
            <a:noFill/>
            <a:miter lim="800000"/>
            <a:headEnd/>
            <a:tailEnd/>
          </a:ln>
          <a:effectLst/>
        </p:spPr>
        <p:txBody>
          <a:bodyPr wrap="none" lIns="90488" tIns="44450" rIns="90488" bIns="44450">
            <a:spAutoFit/>
          </a:bodyPr>
          <a:lstStyle/>
          <a:p>
            <a:pPr eaLnBrk="0" hangingPunct="0"/>
            <a:r>
              <a:rPr lang="en-US" sz="1600">
                <a:effectLst>
                  <a:outerShdw blurRad="38100" dist="38100" dir="2700000" algn="tl">
                    <a:srgbClr val="C0C0C0"/>
                  </a:outerShdw>
                </a:effectLst>
                <a:latin typeface="Arial Unicode MS" pitchFamily="34" charset="-128"/>
              </a:rPr>
              <a:t>Normalisation</a:t>
            </a:r>
          </a:p>
        </p:txBody>
      </p:sp>
      <p:sp>
        <p:nvSpPr>
          <p:cNvPr id="11" name="Rectangle 9"/>
          <p:cNvSpPr>
            <a:spLocks noChangeArrowheads="1"/>
          </p:cNvSpPr>
          <p:nvPr/>
        </p:nvSpPr>
        <p:spPr bwMode="auto">
          <a:xfrm>
            <a:off x="3613150" y="3317875"/>
            <a:ext cx="2065338" cy="333375"/>
          </a:xfrm>
          <a:prstGeom prst="rect">
            <a:avLst/>
          </a:prstGeom>
          <a:noFill/>
          <a:ln w="12700">
            <a:noFill/>
            <a:miter lim="800000"/>
            <a:headEnd/>
            <a:tailEnd/>
          </a:ln>
          <a:effectLst/>
        </p:spPr>
        <p:txBody>
          <a:bodyPr wrap="none" lIns="90488" tIns="44450" rIns="90488" bIns="44450">
            <a:spAutoFit/>
          </a:bodyPr>
          <a:lstStyle/>
          <a:p>
            <a:pPr eaLnBrk="0" hangingPunct="0"/>
            <a:r>
              <a:rPr lang="en-US" sz="1600">
                <a:effectLst>
                  <a:outerShdw blurRad="38100" dist="38100" dir="2700000" algn="tl">
                    <a:srgbClr val="C0C0C0"/>
                  </a:outerShdw>
                </a:effectLst>
                <a:latin typeface="Arial Unicode MS" pitchFamily="34" charset="-128"/>
              </a:rPr>
              <a:t>General linear model</a:t>
            </a:r>
          </a:p>
        </p:txBody>
      </p:sp>
      <p:sp>
        <p:nvSpPr>
          <p:cNvPr id="12" name="Rectangle 10"/>
          <p:cNvSpPr>
            <a:spLocks noChangeArrowheads="1"/>
          </p:cNvSpPr>
          <p:nvPr/>
        </p:nvSpPr>
        <p:spPr bwMode="auto">
          <a:xfrm>
            <a:off x="6092032" y="1016000"/>
            <a:ext cx="2800448" cy="305212"/>
          </a:xfrm>
          <a:prstGeom prst="rect">
            <a:avLst/>
          </a:prstGeom>
          <a:noFill/>
          <a:ln w="12700">
            <a:noFill/>
            <a:miter lim="800000"/>
            <a:headEnd/>
            <a:tailEnd/>
          </a:ln>
          <a:effectLst/>
        </p:spPr>
        <p:txBody>
          <a:bodyPr wrap="none" lIns="90488" tIns="44450" rIns="90488" bIns="44450">
            <a:spAutoFit/>
          </a:bodyPr>
          <a:lstStyle/>
          <a:p>
            <a:pPr eaLnBrk="0" hangingPunct="0"/>
            <a:r>
              <a:rPr lang="en-US" sz="1400" dirty="0">
                <a:effectLst>
                  <a:outerShdw blurRad="38100" dist="38100" dir="2700000" algn="tl">
                    <a:srgbClr val="C0C0C0"/>
                  </a:outerShdw>
                </a:effectLst>
                <a:latin typeface="Arial Unicode MS" pitchFamily="34" charset="-128"/>
              </a:rPr>
              <a:t>Statistical parametric map (SPM)</a:t>
            </a:r>
          </a:p>
        </p:txBody>
      </p:sp>
      <p:sp>
        <p:nvSpPr>
          <p:cNvPr id="13" name="Rectangle 11"/>
          <p:cNvSpPr>
            <a:spLocks noChangeArrowheads="1"/>
          </p:cNvSpPr>
          <p:nvPr/>
        </p:nvSpPr>
        <p:spPr bwMode="auto">
          <a:xfrm>
            <a:off x="249238" y="1246188"/>
            <a:ext cx="1797050" cy="333375"/>
          </a:xfrm>
          <a:prstGeom prst="rect">
            <a:avLst/>
          </a:prstGeom>
          <a:noFill/>
          <a:ln w="12700">
            <a:noFill/>
            <a:miter lim="800000"/>
            <a:headEnd/>
            <a:tailEnd/>
          </a:ln>
          <a:effectLst/>
        </p:spPr>
        <p:txBody>
          <a:bodyPr wrap="none" lIns="90488" tIns="44450" rIns="90488" bIns="44450">
            <a:spAutoFit/>
          </a:bodyPr>
          <a:lstStyle/>
          <a:p>
            <a:pPr eaLnBrk="0" hangingPunct="0"/>
            <a:r>
              <a:rPr lang="en-US" sz="1600">
                <a:effectLst>
                  <a:outerShdw blurRad="38100" dist="38100" dir="2700000" algn="tl">
                    <a:srgbClr val="C0C0C0"/>
                  </a:outerShdw>
                </a:effectLst>
                <a:latin typeface="Arial Unicode MS" pitchFamily="34" charset="-128"/>
              </a:rPr>
              <a:t>Image time-series</a:t>
            </a:r>
          </a:p>
        </p:txBody>
      </p:sp>
      <p:sp>
        <p:nvSpPr>
          <p:cNvPr id="14" name="Rectangle 12"/>
          <p:cNvSpPr>
            <a:spLocks noChangeArrowheads="1"/>
          </p:cNvSpPr>
          <p:nvPr/>
        </p:nvSpPr>
        <p:spPr bwMode="auto">
          <a:xfrm>
            <a:off x="3635375" y="6176963"/>
            <a:ext cx="2057400" cy="333375"/>
          </a:xfrm>
          <a:prstGeom prst="rect">
            <a:avLst/>
          </a:prstGeom>
          <a:noFill/>
          <a:ln w="12700">
            <a:noFill/>
            <a:miter lim="800000"/>
            <a:headEnd/>
            <a:tailEnd/>
          </a:ln>
          <a:effectLst/>
        </p:spPr>
        <p:txBody>
          <a:bodyPr wrap="none" lIns="90488" tIns="44450" rIns="90488" bIns="44450">
            <a:spAutoFit/>
          </a:bodyPr>
          <a:lstStyle/>
          <a:p>
            <a:pPr eaLnBrk="0" hangingPunct="0"/>
            <a:r>
              <a:rPr lang="en-US" sz="1600">
                <a:effectLst>
                  <a:outerShdw blurRad="38100" dist="38100" dir="2700000" algn="tl">
                    <a:srgbClr val="C0C0C0"/>
                  </a:outerShdw>
                </a:effectLst>
                <a:latin typeface="Arial Unicode MS" pitchFamily="34" charset="-128"/>
              </a:rPr>
              <a:t>Parameter estimates</a:t>
            </a:r>
          </a:p>
        </p:txBody>
      </p:sp>
      <p:pic>
        <p:nvPicPr>
          <p:cNvPr id="15" name="Picture 13"/>
          <p:cNvPicPr>
            <a:picLocks noChangeArrowheads="1"/>
          </p:cNvPicPr>
          <p:nvPr/>
        </p:nvPicPr>
        <p:blipFill>
          <a:blip r:embed="rId5"/>
          <a:srcRect/>
          <a:stretch>
            <a:fillRect/>
          </a:stretch>
        </p:blipFill>
        <p:spPr bwMode="auto">
          <a:xfrm>
            <a:off x="1928813" y="1676400"/>
            <a:ext cx="1384300" cy="1062038"/>
          </a:xfrm>
          <a:prstGeom prst="rect">
            <a:avLst/>
          </a:prstGeom>
          <a:noFill/>
          <a:ln w="12700">
            <a:solidFill>
              <a:schemeClr val="tx1"/>
            </a:solidFill>
            <a:miter lim="800000"/>
            <a:headEnd/>
            <a:tailEnd/>
          </a:ln>
          <a:effectLst/>
        </p:spPr>
      </p:pic>
      <p:pic>
        <p:nvPicPr>
          <p:cNvPr id="16" name="Picture 14"/>
          <p:cNvPicPr>
            <a:picLocks noChangeArrowheads="1"/>
          </p:cNvPicPr>
          <p:nvPr/>
        </p:nvPicPr>
        <p:blipFill>
          <a:blip r:embed="rId6"/>
          <a:srcRect l="10599" t="6715" r="8142" b="6468"/>
          <a:stretch>
            <a:fillRect/>
          </a:stretch>
        </p:blipFill>
        <p:spPr bwMode="auto">
          <a:xfrm>
            <a:off x="3889375" y="4392613"/>
            <a:ext cx="1492250" cy="1662112"/>
          </a:xfrm>
          <a:prstGeom prst="rect">
            <a:avLst/>
          </a:prstGeom>
          <a:noFill/>
          <a:ln w="12700">
            <a:solidFill>
              <a:schemeClr val="bg2"/>
            </a:solidFill>
            <a:miter lim="800000"/>
            <a:headEnd/>
            <a:tailEnd/>
          </a:ln>
          <a:effectLst/>
        </p:spPr>
      </p:pic>
      <p:pic>
        <p:nvPicPr>
          <p:cNvPr id="17" name="Picture 15"/>
          <p:cNvPicPr>
            <a:picLocks noChangeArrowheads="1"/>
          </p:cNvPicPr>
          <p:nvPr/>
        </p:nvPicPr>
        <p:blipFill>
          <a:blip r:embed="rId7"/>
          <a:srcRect/>
          <a:stretch>
            <a:fillRect/>
          </a:stretch>
        </p:blipFill>
        <p:spPr bwMode="auto">
          <a:xfrm>
            <a:off x="387350" y="1676400"/>
            <a:ext cx="1179513" cy="1120775"/>
          </a:xfrm>
          <a:prstGeom prst="rect">
            <a:avLst/>
          </a:prstGeom>
          <a:noFill/>
          <a:ln w="12700">
            <a:noFill/>
            <a:miter lim="800000"/>
            <a:headEnd/>
            <a:tailEnd/>
          </a:ln>
          <a:effectLst/>
        </p:spPr>
      </p:pic>
      <p:sp>
        <p:nvSpPr>
          <p:cNvPr id="18" name="Rectangle 16"/>
          <p:cNvSpPr>
            <a:spLocks noChangeArrowheads="1"/>
          </p:cNvSpPr>
          <p:nvPr/>
        </p:nvSpPr>
        <p:spPr bwMode="auto">
          <a:xfrm>
            <a:off x="3641725" y="3157538"/>
            <a:ext cx="1989138" cy="688975"/>
          </a:xfrm>
          <a:prstGeom prst="rect">
            <a:avLst/>
          </a:prstGeom>
          <a:noFill/>
          <a:ln w="12700">
            <a:solidFill>
              <a:schemeClr val="tx1"/>
            </a:solidFill>
            <a:miter lim="800000"/>
            <a:headEnd/>
            <a:tailEnd/>
          </a:ln>
          <a:effectLst/>
        </p:spPr>
        <p:txBody>
          <a:bodyPr wrap="none" anchor="ctr"/>
          <a:lstStyle/>
          <a:p>
            <a:endParaRPr lang="en-GB"/>
          </a:p>
        </p:txBody>
      </p:sp>
      <p:sp>
        <p:nvSpPr>
          <p:cNvPr id="19" name="Rectangle 17"/>
          <p:cNvSpPr>
            <a:spLocks noChangeArrowheads="1"/>
          </p:cNvSpPr>
          <p:nvPr/>
        </p:nvSpPr>
        <p:spPr bwMode="auto">
          <a:xfrm>
            <a:off x="366713" y="3157538"/>
            <a:ext cx="1252537" cy="688975"/>
          </a:xfrm>
          <a:prstGeom prst="rect">
            <a:avLst/>
          </a:prstGeom>
          <a:noFill/>
          <a:ln w="12700">
            <a:solidFill>
              <a:schemeClr val="tx1"/>
            </a:solidFill>
            <a:miter lim="800000"/>
            <a:headEnd/>
            <a:tailEnd/>
          </a:ln>
          <a:effectLst/>
        </p:spPr>
        <p:txBody>
          <a:bodyPr wrap="none" anchor="ctr"/>
          <a:lstStyle/>
          <a:p>
            <a:endParaRPr lang="en-GB"/>
          </a:p>
        </p:txBody>
      </p:sp>
      <p:sp>
        <p:nvSpPr>
          <p:cNvPr id="20" name="Rectangle 18"/>
          <p:cNvSpPr>
            <a:spLocks noChangeArrowheads="1"/>
          </p:cNvSpPr>
          <p:nvPr/>
        </p:nvSpPr>
        <p:spPr bwMode="auto">
          <a:xfrm>
            <a:off x="1962150" y="3157538"/>
            <a:ext cx="1341438" cy="700087"/>
          </a:xfrm>
          <a:prstGeom prst="rect">
            <a:avLst/>
          </a:prstGeom>
          <a:noFill/>
          <a:ln w="12700">
            <a:solidFill>
              <a:schemeClr val="tx1"/>
            </a:solidFill>
            <a:miter lim="800000"/>
            <a:headEnd/>
            <a:tailEnd/>
          </a:ln>
          <a:effectLst/>
        </p:spPr>
        <p:txBody>
          <a:bodyPr wrap="none" anchor="ctr"/>
          <a:lstStyle/>
          <a:p>
            <a:endParaRPr lang="en-GB"/>
          </a:p>
        </p:txBody>
      </p:sp>
      <p:sp>
        <p:nvSpPr>
          <p:cNvPr id="21" name="Rectangle 19"/>
          <p:cNvSpPr>
            <a:spLocks noChangeArrowheads="1"/>
          </p:cNvSpPr>
          <p:nvPr/>
        </p:nvSpPr>
        <p:spPr bwMode="auto">
          <a:xfrm>
            <a:off x="3946525" y="1243013"/>
            <a:ext cx="1422400" cy="333375"/>
          </a:xfrm>
          <a:prstGeom prst="rect">
            <a:avLst/>
          </a:prstGeom>
          <a:noFill/>
          <a:ln w="12700">
            <a:noFill/>
            <a:miter lim="800000"/>
            <a:headEnd/>
            <a:tailEnd/>
          </a:ln>
          <a:effectLst/>
        </p:spPr>
        <p:txBody>
          <a:bodyPr wrap="none" lIns="90488" tIns="44450" rIns="90488" bIns="44450">
            <a:spAutoFit/>
          </a:bodyPr>
          <a:lstStyle/>
          <a:p>
            <a:pPr eaLnBrk="0" hangingPunct="0"/>
            <a:r>
              <a:rPr lang="en-US" sz="1600">
                <a:effectLst>
                  <a:outerShdw blurRad="38100" dist="38100" dir="2700000" algn="tl">
                    <a:srgbClr val="C0C0C0"/>
                  </a:outerShdw>
                </a:effectLst>
                <a:latin typeface="Arial Unicode MS" pitchFamily="34" charset="-128"/>
              </a:rPr>
              <a:t>Design matrix</a:t>
            </a:r>
          </a:p>
        </p:txBody>
      </p:sp>
      <p:pic>
        <p:nvPicPr>
          <p:cNvPr id="22" name="Picture 20"/>
          <p:cNvPicPr>
            <a:picLocks noChangeArrowheads="1"/>
          </p:cNvPicPr>
          <p:nvPr/>
        </p:nvPicPr>
        <p:blipFill>
          <a:blip r:embed="rId8"/>
          <a:srcRect/>
          <a:stretch>
            <a:fillRect/>
          </a:stretch>
        </p:blipFill>
        <p:spPr bwMode="auto">
          <a:xfrm>
            <a:off x="1189038" y="5437188"/>
            <a:ext cx="1262062" cy="1192212"/>
          </a:xfrm>
          <a:prstGeom prst="rect">
            <a:avLst/>
          </a:prstGeom>
          <a:noFill/>
          <a:ln w="12700">
            <a:noFill/>
            <a:miter lim="800000"/>
            <a:headEnd/>
            <a:tailEnd/>
          </a:ln>
          <a:effectLst/>
        </p:spPr>
      </p:pic>
      <p:sp>
        <p:nvSpPr>
          <p:cNvPr id="23" name="Rectangle 21"/>
          <p:cNvSpPr>
            <a:spLocks noChangeArrowheads="1"/>
          </p:cNvSpPr>
          <p:nvPr/>
        </p:nvSpPr>
        <p:spPr bwMode="auto">
          <a:xfrm>
            <a:off x="2484438" y="5832475"/>
            <a:ext cx="1027112" cy="333375"/>
          </a:xfrm>
          <a:prstGeom prst="rect">
            <a:avLst/>
          </a:prstGeom>
          <a:noFill/>
          <a:ln w="12700">
            <a:noFill/>
            <a:miter lim="800000"/>
            <a:headEnd/>
            <a:tailEnd/>
          </a:ln>
          <a:effectLst/>
        </p:spPr>
        <p:txBody>
          <a:bodyPr wrap="none" lIns="90488" tIns="44450" rIns="90488" bIns="44450">
            <a:spAutoFit/>
          </a:bodyPr>
          <a:lstStyle/>
          <a:p>
            <a:pPr eaLnBrk="0" hangingPunct="0"/>
            <a:r>
              <a:rPr lang="en-US" sz="1600">
                <a:effectLst>
                  <a:outerShdw blurRad="38100" dist="38100" dir="2700000" algn="tl">
                    <a:srgbClr val="C0C0C0"/>
                  </a:outerShdw>
                </a:effectLst>
                <a:latin typeface="Arial Unicode MS" pitchFamily="34" charset="-128"/>
              </a:rPr>
              <a:t>Template</a:t>
            </a:r>
          </a:p>
        </p:txBody>
      </p:sp>
      <p:sp>
        <p:nvSpPr>
          <p:cNvPr id="24" name="Rectangle 22"/>
          <p:cNvSpPr>
            <a:spLocks noChangeArrowheads="1"/>
          </p:cNvSpPr>
          <p:nvPr/>
        </p:nvSpPr>
        <p:spPr bwMode="auto">
          <a:xfrm>
            <a:off x="2311400" y="1255713"/>
            <a:ext cx="766763" cy="333375"/>
          </a:xfrm>
          <a:prstGeom prst="rect">
            <a:avLst/>
          </a:prstGeom>
          <a:noFill/>
          <a:ln w="12700">
            <a:noFill/>
            <a:miter lim="800000"/>
            <a:headEnd/>
            <a:tailEnd/>
          </a:ln>
          <a:effectLst/>
        </p:spPr>
        <p:txBody>
          <a:bodyPr wrap="none" lIns="90488" tIns="44450" rIns="90488" bIns="44450">
            <a:spAutoFit/>
          </a:bodyPr>
          <a:lstStyle/>
          <a:p>
            <a:pPr eaLnBrk="0" hangingPunct="0"/>
            <a:r>
              <a:rPr lang="en-US" sz="1600">
                <a:effectLst>
                  <a:outerShdw blurRad="38100" dist="38100" dir="2700000" algn="tl">
                    <a:srgbClr val="C0C0C0"/>
                  </a:outerShdw>
                </a:effectLst>
                <a:latin typeface="Arial Unicode MS" pitchFamily="34" charset="-128"/>
              </a:rPr>
              <a:t>Kernel</a:t>
            </a:r>
          </a:p>
        </p:txBody>
      </p:sp>
      <p:sp>
        <p:nvSpPr>
          <p:cNvPr id="25" name="Line 23"/>
          <p:cNvSpPr>
            <a:spLocks noChangeShapeType="1"/>
          </p:cNvSpPr>
          <p:nvPr/>
        </p:nvSpPr>
        <p:spPr bwMode="auto">
          <a:xfrm>
            <a:off x="971550" y="2795588"/>
            <a:ext cx="0" cy="309562"/>
          </a:xfrm>
          <a:prstGeom prst="line">
            <a:avLst/>
          </a:prstGeom>
          <a:noFill/>
          <a:ln w="25400">
            <a:solidFill>
              <a:schemeClr val="tx1"/>
            </a:solidFill>
            <a:round/>
            <a:headEnd/>
            <a:tailEnd type="triangle" w="med" len="med"/>
          </a:ln>
          <a:effectLst/>
        </p:spPr>
        <p:txBody>
          <a:bodyPr wrap="none" anchor="ctr"/>
          <a:lstStyle/>
          <a:p>
            <a:endParaRPr lang="en-GB"/>
          </a:p>
        </p:txBody>
      </p:sp>
      <p:sp>
        <p:nvSpPr>
          <p:cNvPr id="26" name="Line 24"/>
          <p:cNvSpPr>
            <a:spLocks noChangeShapeType="1"/>
          </p:cNvSpPr>
          <p:nvPr/>
        </p:nvSpPr>
        <p:spPr bwMode="auto">
          <a:xfrm>
            <a:off x="1644650" y="3503613"/>
            <a:ext cx="285750" cy="3175"/>
          </a:xfrm>
          <a:prstGeom prst="line">
            <a:avLst/>
          </a:prstGeom>
          <a:noFill/>
          <a:ln w="25400">
            <a:solidFill>
              <a:schemeClr val="tx1"/>
            </a:solidFill>
            <a:round/>
            <a:headEnd/>
            <a:tailEnd type="triangle" w="med" len="med"/>
          </a:ln>
          <a:effectLst/>
        </p:spPr>
        <p:txBody>
          <a:bodyPr wrap="none" anchor="ctr"/>
          <a:lstStyle/>
          <a:p>
            <a:endParaRPr lang="en-GB"/>
          </a:p>
        </p:txBody>
      </p:sp>
      <p:sp>
        <p:nvSpPr>
          <p:cNvPr id="27" name="Line 25"/>
          <p:cNvSpPr>
            <a:spLocks noChangeShapeType="1"/>
          </p:cNvSpPr>
          <p:nvPr/>
        </p:nvSpPr>
        <p:spPr bwMode="auto">
          <a:xfrm flipV="1">
            <a:off x="5630863" y="3502025"/>
            <a:ext cx="330200" cy="3175"/>
          </a:xfrm>
          <a:prstGeom prst="line">
            <a:avLst/>
          </a:prstGeom>
          <a:noFill/>
          <a:ln w="25400">
            <a:solidFill>
              <a:schemeClr val="tx1"/>
            </a:solidFill>
            <a:round/>
            <a:headEnd/>
            <a:tailEnd type="triangle" w="med" len="med"/>
          </a:ln>
          <a:effectLst/>
        </p:spPr>
        <p:txBody>
          <a:bodyPr wrap="none" anchor="ctr"/>
          <a:lstStyle/>
          <a:p>
            <a:endParaRPr lang="en-GB"/>
          </a:p>
        </p:txBody>
      </p:sp>
      <p:sp>
        <p:nvSpPr>
          <p:cNvPr id="28" name="Line 26"/>
          <p:cNvSpPr>
            <a:spLocks noChangeShapeType="1"/>
          </p:cNvSpPr>
          <p:nvPr/>
        </p:nvSpPr>
        <p:spPr bwMode="auto">
          <a:xfrm>
            <a:off x="4635500" y="3876675"/>
            <a:ext cx="0" cy="520700"/>
          </a:xfrm>
          <a:prstGeom prst="line">
            <a:avLst/>
          </a:prstGeom>
          <a:noFill/>
          <a:ln w="25400">
            <a:solidFill>
              <a:schemeClr val="tx1"/>
            </a:solidFill>
            <a:round/>
            <a:headEnd/>
            <a:tailEnd type="triangle" w="med" len="med"/>
          </a:ln>
          <a:effectLst/>
        </p:spPr>
        <p:txBody>
          <a:bodyPr wrap="none" anchor="ctr"/>
          <a:lstStyle/>
          <a:p>
            <a:endParaRPr lang="en-GB"/>
          </a:p>
        </p:txBody>
      </p:sp>
      <p:sp>
        <p:nvSpPr>
          <p:cNvPr id="29" name="Line 27"/>
          <p:cNvSpPr>
            <a:spLocks noChangeShapeType="1"/>
          </p:cNvSpPr>
          <p:nvPr/>
        </p:nvSpPr>
        <p:spPr bwMode="auto">
          <a:xfrm>
            <a:off x="4632325" y="2825750"/>
            <a:ext cx="0" cy="309563"/>
          </a:xfrm>
          <a:prstGeom prst="line">
            <a:avLst/>
          </a:prstGeom>
          <a:noFill/>
          <a:ln w="25400">
            <a:solidFill>
              <a:schemeClr val="tx1"/>
            </a:solidFill>
            <a:round/>
            <a:headEnd/>
            <a:tailEnd type="triangle" w="med" len="med"/>
          </a:ln>
          <a:effectLst/>
        </p:spPr>
        <p:txBody>
          <a:bodyPr wrap="none" anchor="ctr"/>
          <a:lstStyle/>
          <a:p>
            <a:endParaRPr lang="en-GB"/>
          </a:p>
        </p:txBody>
      </p:sp>
      <p:sp>
        <p:nvSpPr>
          <p:cNvPr id="30" name="Line 28"/>
          <p:cNvSpPr>
            <a:spLocks noChangeShapeType="1"/>
          </p:cNvSpPr>
          <p:nvPr/>
        </p:nvSpPr>
        <p:spPr bwMode="auto">
          <a:xfrm>
            <a:off x="2630488" y="2776538"/>
            <a:ext cx="0" cy="309562"/>
          </a:xfrm>
          <a:prstGeom prst="line">
            <a:avLst/>
          </a:prstGeom>
          <a:noFill/>
          <a:ln w="25400">
            <a:solidFill>
              <a:schemeClr val="tx1"/>
            </a:solidFill>
            <a:round/>
            <a:headEnd/>
            <a:tailEnd type="triangle" w="med" len="med"/>
          </a:ln>
          <a:effectLst/>
        </p:spPr>
        <p:txBody>
          <a:bodyPr wrap="none" anchor="ctr"/>
          <a:lstStyle/>
          <a:p>
            <a:endParaRPr lang="en-GB"/>
          </a:p>
        </p:txBody>
      </p:sp>
      <p:sp>
        <p:nvSpPr>
          <p:cNvPr id="31" name="Line 29"/>
          <p:cNvSpPr>
            <a:spLocks noChangeShapeType="1"/>
          </p:cNvSpPr>
          <p:nvPr/>
        </p:nvSpPr>
        <p:spPr bwMode="auto">
          <a:xfrm flipV="1">
            <a:off x="1773238" y="5043488"/>
            <a:ext cx="0" cy="392112"/>
          </a:xfrm>
          <a:prstGeom prst="line">
            <a:avLst/>
          </a:prstGeom>
          <a:noFill/>
          <a:ln w="25400">
            <a:solidFill>
              <a:schemeClr val="tx1"/>
            </a:solidFill>
            <a:round/>
            <a:headEnd/>
            <a:tailEnd type="triangle" w="med" len="med"/>
          </a:ln>
          <a:effectLst/>
        </p:spPr>
        <p:txBody>
          <a:bodyPr wrap="none" anchor="ctr"/>
          <a:lstStyle/>
          <a:p>
            <a:endParaRPr lang="en-GB"/>
          </a:p>
        </p:txBody>
      </p:sp>
      <p:sp>
        <p:nvSpPr>
          <p:cNvPr id="32" name="Rectangle 30"/>
          <p:cNvSpPr>
            <a:spLocks noChangeArrowheads="1"/>
          </p:cNvSpPr>
          <p:nvPr/>
        </p:nvSpPr>
        <p:spPr bwMode="auto">
          <a:xfrm>
            <a:off x="6127750" y="4114800"/>
            <a:ext cx="1244600" cy="755650"/>
          </a:xfrm>
          <a:prstGeom prst="rect">
            <a:avLst/>
          </a:prstGeom>
          <a:noFill/>
          <a:ln w="12700">
            <a:solidFill>
              <a:schemeClr val="tx1"/>
            </a:solidFill>
            <a:miter lim="800000"/>
            <a:headEnd/>
            <a:tailEnd/>
          </a:ln>
          <a:effectLst/>
        </p:spPr>
        <p:txBody>
          <a:bodyPr wrap="none" anchor="ctr"/>
          <a:lstStyle/>
          <a:p>
            <a:endParaRPr lang="en-GB"/>
          </a:p>
        </p:txBody>
      </p:sp>
      <p:sp>
        <p:nvSpPr>
          <p:cNvPr id="33" name="Rectangle 31"/>
          <p:cNvSpPr>
            <a:spLocks noChangeArrowheads="1"/>
          </p:cNvSpPr>
          <p:nvPr/>
        </p:nvSpPr>
        <p:spPr bwMode="auto">
          <a:xfrm>
            <a:off x="7659688" y="4138613"/>
            <a:ext cx="1154112" cy="638175"/>
          </a:xfrm>
          <a:prstGeom prst="rect">
            <a:avLst/>
          </a:prstGeom>
          <a:noFill/>
          <a:ln w="12700">
            <a:noFill/>
            <a:miter lim="800000"/>
            <a:headEnd/>
            <a:tailEnd/>
          </a:ln>
          <a:effectLst/>
        </p:spPr>
        <p:txBody>
          <a:bodyPr wrap="none" lIns="90488" tIns="44450" rIns="90488" bIns="44450">
            <a:spAutoFit/>
          </a:bodyPr>
          <a:lstStyle/>
          <a:p>
            <a:pPr algn="ctr" eaLnBrk="0" hangingPunct="0"/>
            <a:r>
              <a:rPr lang="en-US" sz="1800">
                <a:effectLst>
                  <a:outerShdw blurRad="38100" dist="38100" dir="2700000" algn="tl">
                    <a:srgbClr val="C0C0C0"/>
                  </a:outerShdw>
                </a:effectLst>
                <a:latin typeface="Arial Unicode MS" pitchFamily="34" charset="-128"/>
              </a:rPr>
              <a:t>Gaussian </a:t>
            </a:r>
          </a:p>
          <a:p>
            <a:pPr algn="ctr" eaLnBrk="0" hangingPunct="0"/>
            <a:r>
              <a:rPr lang="en-US" sz="1800">
                <a:effectLst>
                  <a:outerShdw blurRad="38100" dist="38100" dir="2700000" algn="tl">
                    <a:srgbClr val="C0C0C0"/>
                  </a:outerShdw>
                </a:effectLst>
                <a:latin typeface="Arial Unicode MS" pitchFamily="34" charset="-128"/>
              </a:rPr>
              <a:t>field theory</a:t>
            </a:r>
          </a:p>
        </p:txBody>
      </p:sp>
      <p:sp>
        <p:nvSpPr>
          <p:cNvPr id="35" name="Rectangle 33"/>
          <p:cNvSpPr>
            <a:spLocks noChangeArrowheads="1"/>
          </p:cNvSpPr>
          <p:nvPr/>
        </p:nvSpPr>
        <p:spPr bwMode="auto">
          <a:xfrm>
            <a:off x="7559675" y="5656263"/>
            <a:ext cx="917575" cy="393700"/>
          </a:xfrm>
          <a:prstGeom prst="rect">
            <a:avLst/>
          </a:prstGeom>
          <a:noFill/>
          <a:ln w="12700">
            <a:noFill/>
            <a:miter lim="800000"/>
            <a:headEnd/>
            <a:tailEnd/>
          </a:ln>
          <a:effectLst/>
        </p:spPr>
        <p:txBody>
          <a:bodyPr wrap="none" lIns="90488" tIns="44450" rIns="90488" bIns="44450">
            <a:spAutoFit/>
          </a:bodyPr>
          <a:lstStyle/>
          <a:p>
            <a:pPr eaLnBrk="0" hangingPunct="0"/>
            <a:r>
              <a:rPr lang="en-US" sz="2000">
                <a:effectLst>
                  <a:outerShdw blurRad="38100" dist="38100" dir="2700000" algn="tl">
                    <a:srgbClr val="C0C0C0"/>
                  </a:outerShdw>
                </a:effectLst>
                <a:latin typeface="Arial Unicode MS" pitchFamily="34" charset="-128"/>
              </a:rPr>
              <a:t>p &lt;0.05</a:t>
            </a:r>
          </a:p>
        </p:txBody>
      </p:sp>
      <p:sp>
        <p:nvSpPr>
          <p:cNvPr id="36" name="Rectangle 34"/>
          <p:cNvSpPr>
            <a:spLocks noChangeArrowheads="1"/>
          </p:cNvSpPr>
          <p:nvPr/>
        </p:nvSpPr>
        <p:spPr bwMode="auto">
          <a:xfrm>
            <a:off x="6234113" y="4197350"/>
            <a:ext cx="1049337" cy="577850"/>
          </a:xfrm>
          <a:prstGeom prst="rect">
            <a:avLst/>
          </a:prstGeom>
          <a:noFill/>
          <a:ln w="12700">
            <a:noFill/>
            <a:miter lim="800000"/>
            <a:headEnd/>
            <a:tailEnd/>
          </a:ln>
          <a:effectLst/>
        </p:spPr>
        <p:txBody>
          <a:bodyPr wrap="none" lIns="90488" tIns="44450" rIns="90488" bIns="44450">
            <a:spAutoFit/>
          </a:bodyPr>
          <a:lstStyle/>
          <a:p>
            <a:pPr eaLnBrk="0" hangingPunct="0"/>
            <a:r>
              <a:rPr lang="en-US" sz="1600">
                <a:effectLst>
                  <a:outerShdw blurRad="38100" dist="38100" dir="2700000" algn="tl">
                    <a:srgbClr val="C0C0C0"/>
                  </a:outerShdw>
                </a:effectLst>
                <a:latin typeface="Arial Unicode MS" pitchFamily="34" charset="-128"/>
              </a:rPr>
              <a:t>Statistical</a:t>
            </a:r>
          </a:p>
          <a:p>
            <a:pPr eaLnBrk="0" hangingPunct="0"/>
            <a:r>
              <a:rPr lang="en-US" sz="1600">
                <a:effectLst>
                  <a:outerShdw blurRad="38100" dist="38100" dir="2700000" algn="tl">
                    <a:srgbClr val="C0C0C0"/>
                  </a:outerShdw>
                </a:effectLst>
                <a:latin typeface="Arial Unicode MS" pitchFamily="34" charset="-128"/>
              </a:rPr>
              <a:t>inference</a:t>
            </a:r>
          </a:p>
        </p:txBody>
      </p:sp>
      <p:sp>
        <p:nvSpPr>
          <p:cNvPr id="37" name="Line 35"/>
          <p:cNvSpPr>
            <a:spLocks noChangeShapeType="1"/>
          </p:cNvSpPr>
          <p:nvPr/>
        </p:nvSpPr>
        <p:spPr bwMode="auto">
          <a:xfrm flipH="1">
            <a:off x="7358063" y="4465638"/>
            <a:ext cx="330200" cy="0"/>
          </a:xfrm>
          <a:prstGeom prst="line">
            <a:avLst/>
          </a:prstGeom>
          <a:noFill/>
          <a:ln w="25400">
            <a:solidFill>
              <a:schemeClr val="tx1"/>
            </a:solidFill>
            <a:round/>
            <a:headEnd/>
            <a:tailEnd type="triangle" w="med" len="med"/>
          </a:ln>
          <a:effectLst/>
        </p:spPr>
        <p:txBody>
          <a:bodyPr wrap="none" anchor="ctr"/>
          <a:lstStyle/>
          <a:p>
            <a:endParaRPr lang="en-GB"/>
          </a:p>
        </p:txBody>
      </p:sp>
      <p:pic>
        <p:nvPicPr>
          <p:cNvPr id="38" name="Picture 36"/>
          <p:cNvPicPr>
            <a:picLocks noChangeArrowheads="1"/>
          </p:cNvPicPr>
          <p:nvPr/>
        </p:nvPicPr>
        <p:blipFill>
          <a:blip r:embed="rId3"/>
          <a:srcRect l="5832" t="58859" r="69249" b="6488"/>
          <a:stretch>
            <a:fillRect/>
          </a:stretch>
        </p:blipFill>
        <p:spPr bwMode="auto">
          <a:xfrm>
            <a:off x="6240463" y="5410200"/>
            <a:ext cx="1042987" cy="1263650"/>
          </a:xfrm>
          <a:prstGeom prst="rect">
            <a:avLst/>
          </a:prstGeom>
          <a:noFill/>
          <a:ln w="12700">
            <a:noFill/>
            <a:miter lim="800000"/>
            <a:headEnd/>
            <a:tailEnd/>
          </a:ln>
          <a:effectLst/>
        </p:spPr>
      </p:pic>
      <p:sp>
        <p:nvSpPr>
          <p:cNvPr id="39" name="Line 37"/>
          <p:cNvSpPr>
            <a:spLocks noChangeShapeType="1"/>
          </p:cNvSpPr>
          <p:nvPr/>
        </p:nvSpPr>
        <p:spPr bwMode="auto">
          <a:xfrm>
            <a:off x="6781800" y="4876800"/>
            <a:ext cx="0" cy="520700"/>
          </a:xfrm>
          <a:prstGeom prst="line">
            <a:avLst/>
          </a:prstGeom>
          <a:noFill/>
          <a:ln w="25400">
            <a:solidFill>
              <a:schemeClr val="tx1"/>
            </a:solidFill>
            <a:round/>
            <a:headEnd/>
            <a:tailEnd type="triangle" w="med" len="med"/>
          </a:ln>
          <a:effectLst/>
        </p:spPr>
        <p:txBody>
          <a:bodyPr wrap="none" anchor="ctr"/>
          <a:lstStyle/>
          <a:p>
            <a:endParaRPr lang="en-GB"/>
          </a:p>
        </p:txBody>
      </p:sp>
      <p:sp>
        <p:nvSpPr>
          <p:cNvPr id="40" name="Line 38"/>
          <p:cNvSpPr>
            <a:spLocks noChangeShapeType="1"/>
          </p:cNvSpPr>
          <p:nvPr/>
        </p:nvSpPr>
        <p:spPr bwMode="auto">
          <a:xfrm>
            <a:off x="1363663" y="3886200"/>
            <a:ext cx="0" cy="520700"/>
          </a:xfrm>
          <a:prstGeom prst="line">
            <a:avLst/>
          </a:prstGeom>
          <a:noFill/>
          <a:ln w="25400">
            <a:solidFill>
              <a:schemeClr val="tx1"/>
            </a:solidFill>
            <a:round/>
            <a:headEnd/>
            <a:tailEnd type="triangle" w="med" len="med"/>
          </a:ln>
          <a:effectLst/>
        </p:spPr>
        <p:txBody>
          <a:bodyPr wrap="none" anchor="ctr"/>
          <a:lstStyle/>
          <a:p>
            <a:endParaRPr lang="en-GB"/>
          </a:p>
        </p:txBody>
      </p:sp>
      <p:sp>
        <p:nvSpPr>
          <p:cNvPr id="41" name="Line 39"/>
          <p:cNvSpPr>
            <a:spLocks noChangeShapeType="1"/>
          </p:cNvSpPr>
          <p:nvPr/>
        </p:nvSpPr>
        <p:spPr bwMode="auto">
          <a:xfrm>
            <a:off x="2176463" y="3886200"/>
            <a:ext cx="0" cy="520700"/>
          </a:xfrm>
          <a:prstGeom prst="line">
            <a:avLst/>
          </a:prstGeom>
          <a:noFill/>
          <a:ln w="25400">
            <a:solidFill>
              <a:schemeClr val="tx1"/>
            </a:solidFill>
            <a:round/>
            <a:headEnd type="triangle" w="med" len="med"/>
            <a:tailEnd/>
          </a:ln>
          <a:effectLst/>
        </p:spPr>
        <p:txBody>
          <a:bodyPr wrap="none" anchor="ctr"/>
          <a:lstStyle/>
          <a:p>
            <a:endParaRPr lang="en-GB"/>
          </a:p>
        </p:txBody>
      </p:sp>
      <p:sp>
        <p:nvSpPr>
          <p:cNvPr id="42" name="Line 40"/>
          <p:cNvSpPr>
            <a:spLocks noChangeShapeType="1"/>
          </p:cNvSpPr>
          <p:nvPr/>
        </p:nvSpPr>
        <p:spPr bwMode="auto">
          <a:xfrm>
            <a:off x="3327400" y="3505200"/>
            <a:ext cx="338138" cy="0"/>
          </a:xfrm>
          <a:prstGeom prst="line">
            <a:avLst/>
          </a:prstGeom>
          <a:noFill/>
          <a:ln w="25400">
            <a:solidFill>
              <a:schemeClr val="tx1"/>
            </a:solidFill>
            <a:round/>
            <a:headEnd/>
            <a:tailEnd type="triangle" w="med" len="med"/>
          </a:ln>
          <a:effectLst/>
        </p:spPr>
        <p:txBody>
          <a:bodyPr wrap="none" anchor="ctr"/>
          <a:lstStyle/>
          <a:p>
            <a:endParaRPr lang="en-GB"/>
          </a:p>
        </p:txBody>
      </p:sp>
      <p:sp>
        <p:nvSpPr>
          <p:cNvPr id="43" name="Line 41"/>
          <p:cNvSpPr>
            <a:spLocks noChangeShapeType="1"/>
          </p:cNvSpPr>
          <p:nvPr/>
        </p:nvSpPr>
        <p:spPr bwMode="auto">
          <a:xfrm flipH="1">
            <a:off x="6743700" y="5926138"/>
            <a:ext cx="833438" cy="376237"/>
          </a:xfrm>
          <a:prstGeom prst="line">
            <a:avLst/>
          </a:prstGeom>
          <a:noFill/>
          <a:ln w="25400">
            <a:solidFill>
              <a:schemeClr val="hlink"/>
            </a:solidFill>
            <a:round/>
            <a:headEnd/>
            <a:tailEnd type="triangle" w="med" len="med"/>
          </a:ln>
          <a:effectLst/>
        </p:spPr>
        <p:txBody>
          <a:bodyPr wrap="none" anchor="ctr"/>
          <a:lstStyle/>
          <a:p>
            <a:endParaRPr lang="en-GB"/>
          </a:p>
        </p:txBody>
      </p:sp>
      <p:sp>
        <p:nvSpPr>
          <p:cNvPr id="44" name="Rectangle 42"/>
          <p:cNvSpPr>
            <a:spLocks noChangeArrowheads="1"/>
          </p:cNvSpPr>
          <p:nvPr/>
        </p:nvSpPr>
        <p:spPr bwMode="auto">
          <a:xfrm>
            <a:off x="6029075" y="921097"/>
            <a:ext cx="2935413" cy="2939951"/>
          </a:xfrm>
          <a:prstGeom prst="rect">
            <a:avLst/>
          </a:prstGeom>
          <a:noFill/>
          <a:ln w="76200" algn="ctr">
            <a:solidFill>
              <a:srgbClr val="FF0000"/>
            </a:solidFill>
            <a:miter lim="800000"/>
            <a:headEnd/>
            <a:tailEnd/>
          </a:ln>
          <a:effectLst/>
        </p:spPr>
        <p:txBody>
          <a:bodyPr wrap="square" anchor="ctr">
            <a:spAutoFit/>
          </a:bodyPr>
          <a:lstStyle/>
          <a:p>
            <a:endParaRPr lang="en-GB"/>
          </a:p>
        </p:txBody>
      </p:sp>
      <p:sp>
        <p:nvSpPr>
          <p:cNvPr id="45" name="Rectangle 43"/>
          <p:cNvSpPr>
            <a:spLocks noChangeArrowheads="1"/>
          </p:cNvSpPr>
          <p:nvPr/>
        </p:nvSpPr>
        <p:spPr bwMode="auto">
          <a:xfrm>
            <a:off x="261938" y="1255713"/>
            <a:ext cx="1641475" cy="1830387"/>
          </a:xfrm>
          <a:prstGeom prst="rect">
            <a:avLst/>
          </a:prstGeom>
          <a:noFill/>
          <a:ln w="38100" algn="ctr">
            <a:noFill/>
            <a:prstDash val="sysDot"/>
            <a:miter lim="800000"/>
            <a:headEnd/>
            <a:tailEnd/>
          </a:ln>
          <a:effectLst/>
        </p:spPr>
        <p:txBody>
          <a:bodyPr anchor="ctr">
            <a:spAutoFit/>
          </a:bodyPr>
          <a:lstStyle/>
          <a:p>
            <a:endParaRPr lang="en-GB"/>
          </a:p>
        </p:txBody>
      </p:sp>
      <p:sp>
        <p:nvSpPr>
          <p:cNvPr id="46" name="Rectangle 45"/>
          <p:cNvSpPr>
            <a:spLocks noChangeArrowheads="1"/>
          </p:cNvSpPr>
          <p:nvPr/>
        </p:nvSpPr>
        <p:spPr bwMode="auto">
          <a:xfrm>
            <a:off x="6049963" y="1576388"/>
            <a:ext cx="2700337" cy="2309812"/>
          </a:xfrm>
          <a:prstGeom prst="rect">
            <a:avLst/>
          </a:prstGeom>
          <a:noFill/>
          <a:ln w="38100" algn="ctr">
            <a:noFill/>
            <a:prstDash val="sysDot"/>
            <a:miter lim="800000"/>
            <a:headEnd/>
            <a:tailEnd/>
          </a:ln>
          <a:effectLst/>
        </p:spPr>
        <p:txBody>
          <a:bodyPr anchor="ctr">
            <a:spAutoFit/>
          </a:bodyPr>
          <a:lstStyle/>
          <a:p>
            <a:endParaRPr lang="en-GB"/>
          </a:p>
        </p:txBody>
      </p:sp>
      <p:sp>
        <p:nvSpPr>
          <p:cNvPr id="47" name="Title 1"/>
          <p:cNvSpPr>
            <a:spLocks noGrp="1"/>
          </p:cNvSpPr>
          <p:nvPr>
            <p:ph type="title"/>
          </p:nvPr>
        </p:nvSpPr>
        <p:spPr>
          <a:xfrm>
            <a:off x="0" y="-24"/>
            <a:ext cx="8489950" cy="1296988"/>
          </a:xfrm>
        </p:spPr>
        <p:txBody>
          <a:bodyPr/>
          <a:lstStyle/>
          <a:p>
            <a:r>
              <a:rPr lang="en-GB" dirty="0" smtClean="0">
                <a:solidFill>
                  <a:schemeClr val="bg1"/>
                </a:solidFill>
              </a:rPr>
              <a:t>Overview of SPM</a:t>
            </a:r>
            <a:endParaRPr lang="en-GB" dirty="0">
              <a:solidFill>
                <a:schemeClr val="bg1"/>
              </a:solidFill>
            </a:endParaRPr>
          </a:p>
        </p:txBody>
      </p:sp>
      <p:sp>
        <p:nvSpPr>
          <p:cNvPr id="48" name="Line 37"/>
          <p:cNvSpPr>
            <a:spLocks noChangeShapeType="1"/>
          </p:cNvSpPr>
          <p:nvPr/>
        </p:nvSpPr>
        <p:spPr bwMode="auto">
          <a:xfrm>
            <a:off x="6753225" y="3878263"/>
            <a:ext cx="0" cy="260350"/>
          </a:xfrm>
          <a:prstGeom prst="line">
            <a:avLst/>
          </a:prstGeom>
          <a:noFill/>
          <a:ln w="25400">
            <a:solidFill>
              <a:schemeClr val="tx1"/>
            </a:solidFill>
            <a:round/>
            <a:headEnd/>
            <a:tailEnd type="triangle" w="med" len="med"/>
          </a:ln>
          <a:effectLst/>
        </p:spPr>
        <p:txBody>
          <a:bodyPr wrap="none" anchor="ctr"/>
          <a:lstStyle/>
          <a:p>
            <a:endParaRPr lang="en-GB"/>
          </a:p>
        </p:txBody>
      </p:sp>
    </p:spTree>
    <p:extLst>
      <p:ext uri="{BB962C8B-B14F-4D97-AF65-F5344CB8AC3E}">
        <p14:creationId xmlns:p14="http://schemas.microsoft.com/office/powerpoint/2010/main" val="94261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039" t="13000" r="12892" b="1631"/>
          <a:stretch/>
        </p:blipFill>
        <p:spPr bwMode="auto">
          <a:xfrm>
            <a:off x="4644008" y="692696"/>
            <a:ext cx="4015308" cy="548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0" y="-24"/>
            <a:ext cx="8489950" cy="1296988"/>
          </a:xfrm>
        </p:spPr>
        <p:txBody>
          <a:bodyPr/>
          <a:lstStyle/>
          <a:p>
            <a:r>
              <a:rPr lang="en-GB" dirty="0" smtClean="0">
                <a:solidFill>
                  <a:schemeClr val="bg1"/>
                </a:solidFill>
              </a:rPr>
              <a:t>Fixed vs. Random Effects in fMRI </a:t>
            </a:r>
            <a:endParaRPr lang="en-GB" dirty="0">
              <a:solidFill>
                <a:schemeClr val="bg1"/>
              </a:solidFill>
            </a:endParaRPr>
          </a:p>
        </p:txBody>
      </p:sp>
      <p:sp>
        <p:nvSpPr>
          <p:cNvPr id="6" name="Content Placeholder 3"/>
          <p:cNvSpPr>
            <a:spLocks noGrp="1"/>
          </p:cNvSpPr>
          <p:nvPr>
            <p:ph sz="half" idx="4294967295"/>
          </p:nvPr>
        </p:nvSpPr>
        <p:spPr>
          <a:xfrm>
            <a:off x="467544" y="1052736"/>
            <a:ext cx="4038600" cy="4525963"/>
          </a:xfrm>
          <a:prstGeom prst="rect">
            <a:avLst/>
          </a:prstGeom>
        </p:spPr>
        <p:txBody>
          <a:bodyPr>
            <a:normAutofit/>
          </a:bodyPr>
          <a:lstStyle/>
          <a:p>
            <a:pPr>
              <a:buFont typeface="Arial" charset="0"/>
              <a:buNone/>
            </a:pPr>
            <a:r>
              <a:rPr lang="en-GB" sz="2600" u="sng" dirty="0">
                <a:solidFill>
                  <a:srgbClr val="000000"/>
                </a:solidFill>
                <a:latin typeface="Calibri" charset="0"/>
              </a:rPr>
              <a:t>Fixed-effects</a:t>
            </a:r>
            <a:endParaRPr lang="en-GB" sz="2200" dirty="0">
              <a:solidFill>
                <a:srgbClr val="000000"/>
              </a:solidFill>
              <a:latin typeface="Calibri" charset="0"/>
            </a:endParaRPr>
          </a:p>
          <a:p>
            <a:r>
              <a:rPr lang="en-GB" sz="2200" b="1" dirty="0" smtClean="0">
                <a:solidFill>
                  <a:srgbClr val="0000FF"/>
                </a:solidFill>
                <a:latin typeface="Calibri" charset="0"/>
              </a:rPr>
              <a:t>Intra-subject variation</a:t>
            </a:r>
          </a:p>
          <a:p>
            <a:pPr marL="457200" lvl="1" indent="0">
              <a:buNone/>
            </a:pPr>
            <a:r>
              <a:rPr lang="en-GB" sz="1800" dirty="0" smtClean="0">
                <a:solidFill>
                  <a:srgbClr val="000000"/>
                </a:solidFill>
                <a:latin typeface="Calibri" charset="0"/>
              </a:rPr>
              <a:t>Inferences specific to the group </a:t>
            </a:r>
            <a:endParaRPr lang="en-GB" sz="1800" dirty="0">
              <a:solidFill>
                <a:srgbClr val="000000"/>
              </a:solidFill>
              <a:latin typeface="Calibri" charset="0"/>
            </a:endParaRPr>
          </a:p>
          <a:p>
            <a:pPr>
              <a:buFont typeface="Arial" charset="0"/>
              <a:buNone/>
            </a:pPr>
            <a:r>
              <a:rPr lang="en-GB" sz="2400" u="sng" dirty="0" smtClean="0">
                <a:solidFill>
                  <a:srgbClr val="000000"/>
                </a:solidFill>
                <a:latin typeface="Calibri" charset="0"/>
              </a:rPr>
              <a:t>Random-effects</a:t>
            </a:r>
            <a:endParaRPr lang="en-GB" sz="2000" dirty="0">
              <a:solidFill>
                <a:srgbClr val="000000"/>
              </a:solidFill>
              <a:latin typeface="Calibri" charset="0"/>
            </a:endParaRPr>
          </a:p>
          <a:p>
            <a:r>
              <a:rPr lang="en-GB" sz="2200" b="1" dirty="0" smtClean="0">
                <a:solidFill>
                  <a:srgbClr val="FF0000"/>
                </a:solidFill>
                <a:latin typeface="Calibri" charset="0"/>
              </a:rPr>
              <a:t>Inter-subject </a:t>
            </a:r>
            <a:r>
              <a:rPr lang="en-GB" sz="2200" b="1" dirty="0">
                <a:solidFill>
                  <a:srgbClr val="FF0000"/>
                </a:solidFill>
                <a:latin typeface="Calibri" charset="0"/>
              </a:rPr>
              <a:t>variation</a:t>
            </a:r>
          </a:p>
          <a:p>
            <a:pPr marL="457200" lvl="1" indent="0">
              <a:buNone/>
            </a:pPr>
            <a:r>
              <a:rPr lang="en-GB" sz="1800" dirty="0" smtClean="0">
                <a:solidFill>
                  <a:srgbClr val="000000"/>
                </a:solidFill>
                <a:latin typeface="Calibri" charset="0"/>
              </a:rPr>
              <a:t>Inferences generalised to the population </a:t>
            </a:r>
            <a:endParaRPr lang="en-GB" sz="1800" dirty="0">
              <a:solidFill>
                <a:srgbClr val="000000"/>
              </a:solidFill>
              <a:latin typeface="Calibri" charset="0"/>
            </a:endParaRPr>
          </a:p>
          <a:p>
            <a:pPr marL="0" indent="0">
              <a:buNone/>
            </a:pPr>
            <a:endParaRPr lang="en-GB" sz="2200" dirty="0">
              <a:solidFill>
                <a:srgbClr val="000000"/>
              </a:solidFill>
              <a:latin typeface="Calibri" charset="0"/>
            </a:endParaRPr>
          </a:p>
          <a:p>
            <a:pPr>
              <a:buFont typeface="Arial" charset="0"/>
              <a:buNone/>
            </a:pPr>
            <a:endParaRPr lang="en-GB" sz="2200" dirty="0">
              <a:solidFill>
                <a:srgbClr val="000000"/>
              </a:solidFill>
              <a:latin typeface="Calibri" charset="0"/>
            </a:endParaRPr>
          </a:p>
          <a:p>
            <a:pPr>
              <a:buFont typeface="Arial" charset="0"/>
              <a:buNone/>
            </a:pPr>
            <a:endParaRPr lang="en-GB" sz="2200" dirty="0">
              <a:solidFill>
                <a:srgbClr val="000000"/>
              </a:solidFill>
              <a:latin typeface="Calibri" charset="0"/>
            </a:endParaRPr>
          </a:p>
          <a:p>
            <a:pPr>
              <a:buFont typeface="Arial" charset="0"/>
              <a:buNone/>
            </a:pPr>
            <a:endParaRPr lang="en-GB" sz="2200" dirty="0">
              <a:solidFill>
                <a:srgbClr val="000000"/>
              </a:solidFill>
              <a:latin typeface="Calibri" charset="0"/>
            </a:endParaRPr>
          </a:p>
          <a:p>
            <a:pPr>
              <a:buFont typeface="Arial" charset="0"/>
              <a:buNone/>
            </a:pPr>
            <a:endParaRPr lang="en-GB" sz="2200" dirty="0">
              <a:solidFill>
                <a:srgbClr val="000000"/>
              </a:solidFill>
              <a:latin typeface="Calibri" charset="0"/>
            </a:endParaRPr>
          </a:p>
          <a:p>
            <a:pPr>
              <a:buFont typeface="Arial" charset="0"/>
              <a:buNone/>
            </a:pPr>
            <a:endParaRPr lang="en-GB" sz="2200" dirty="0">
              <a:solidFill>
                <a:srgbClr val="000000"/>
              </a:solidFill>
              <a:latin typeface="Calibri" charset="0"/>
            </a:endParaRPr>
          </a:p>
          <a:p>
            <a:pPr>
              <a:buFont typeface="Arial" charset="0"/>
              <a:buNone/>
            </a:pPr>
            <a:endParaRPr lang="en-GB" sz="2200" dirty="0">
              <a:solidFill>
                <a:srgbClr val="000000"/>
              </a:solidFill>
              <a:latin typeface="Calibri" charset="0"/>
            </a:endParaRPr>
          </a:p>
          <a:p>
            <a:pPr>
              <a:buFont typeface="Arial" charset="0"/>
              <a:buNone/>
            </a:pPr>
            <a:endParaRPr lang="en-GB" sz="2200" dirty="0">
              <a:solidFill>
                <a:srgbClr val="000000"/>
              </a:solidFill>
              <a:latin typeface="Calibri" charset="0"/>
            </a:endParaRPr>
          </a:p>
        </p:txBody>
      </p:sp>
      <p:sp>
        <p:nvSpPr>
          <p:cNvPr id="7" name="TextBox 6"/>
          <p:cNvSpPr txBox="1"/>
          <p:nvPr/>
        </p:nvSpPr>
        <p:spPr>
          <a:xfrm>
            <a:off x="6911752" y="6421978"/>
            <a:ext cx="2232248" cy="369332"/>
          </a:xfrm>
          <a:prstGeom prst="rect">
            <a:avLst/>
          </a:prstGeom>
          <a:noFill/>
        </p:spPr>
        <p:txBody>
          <a:bodyPr wrap="square" rtlCol="0">
            <a:spAutoFit/>
          </a:bodyPr>
          <a:lstStyle/>
          <a:p>
            <a:r>
              <a:rPr lang="en-GB" dirty="0" smtClean="0"/>
              <a:t>Courtesy of [1]</a:t>
            </a:r>
            <a:endParaRPr lang="en-GB" dirty="0"/>
          </a:p>
        </p:txBody>
      </p:sp>
    </p:spTree>
    <p:extLst>
      <p:ext uri="{BB962C8B-B14F-4D97-AF65-F5344CB8AC3E}">
        <p14:creationId xmlns:p14="http://schemas.microsoft.com/office/powerpoint/2010/main" val="428577178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408" t="29049" r="30048" b="48938"/>
          <a:stretch/>
        </p:blipFill>
        <p:spPr bwMode="auto">
          <a:xfrm>
            <a:off x="6123756" y="1439863"/>
            <a:ext cx="2505075" cy="1599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0" y="-24"/>
            <a:ext cx="8489950" cy="1296988"/>
          </a:xfrm>
        </p:spPr>
        <p:txBody>
          <a:bodyPr/>
          <a:lstStyle/>
          <a:p>
            <a:r>
              <a:rPr lang="en-GB" dirty="0" smtClean="0">
                <a:solidFill>
                  <a:schemeClr val="bg1"/>
                </a:solidFill>
              </a:rPr>
              <a:t>Fixed vs. Random Effects in fMRI </a:t>
            </a:r>
            <a:endParaRPr lang="en-GB" dirty="0">
              <a:solidFill>
                <a:schemeClr val="bg1"/>
              </a:solidFill>
            </a:endParaRPr>
          </a:p>
        </p:txBody>
      </p:sp>
      <p:sp>
        <p:nvSpPr>
          <p:cNvPr id="6" name="Content Placeholder 3"/>
          <p:cNvSpPr>
            <a:spLocks noGrp="1"/>
          </p:cNvSpPr>
          <p:nvPr>
            <p:ph sz="half" idx="4294967295"/>
          </p:nvPr>
        </p:nvSpPr>
        <p:spPr>
          <a:xfrm>
            <a:off x="467544" y="1052736"/>
            <a:ext cx="5904656" cy="4525963"/>
          </a:xfrm>
          <a:prstGeom prst="rect">
            <a:avLst/>
          </a:prstGeom>
        </p:spPr>
        <p:txBody>
          <a:bodyPr>
            <a:normAutofit fontScale="77500" lnSpcReduction="20000"/>
          </a:bodyPr>
          <a:lstStyle/>
          <a:p>
            <a:pPr>
              <a:buFont typeface="Arial" charset="0"/>
              <a:buNone/>
            </a:pPr>
            <a:r>
              <a:rPr lang="en-GB" sz="2600" u="sng" dirty="0">
                <a:solidFill>
                  <a:srgbClr val="000000"/>
                </a:solidFill>
                <a:latin typeface="Calibri" charset="0"/>
              </a:rPr>
              <a:t>Fixed-effects</a:t>
            </a:r>
            <a:endParaRPr lang="en-GB" sz="2200" dirty="0">
              <a:solidFill>
                <a:srgbClr val="000000"/>
              </a:solidFill>
              <a:latin typeface="Calibri" charset="0"/>
            </a:endParaRPr>
          </a:p>
          <a:p>
            <a:r>
              <a:rPr lang="en-GB" sz="2200" dirty="0" smtClean="0">
                <a:latin typeface="Calibri" charset="0"/>
              </a:rPr>
              <a:t>Is not of interest across a population</a:t>
            </a:r>
          </a:p>
          <a:p>
            <a:r>
              <a:rPr lang="en-GB" sz="2200" dirty="0" smtClean="0">
                <a:latin typeface="Calibri" charset="0"/>
              </a:rPr>
              <a:t>Used for a case study </a:t>
            </a:r>
          </a:p>
          <a:p>
            <a:r>
              <a:rPr lang="en-GB" sz="2200" dirty="0" smtClean="0">
                <a:latin typeface="Calibri" charset="0"/>
              </a:rPr>
              <a:t>Only source of variation is measurement error (Response magnitude is </a:t>
            </a:r>
            <a:r>
              <a:rPr lang="en-GB" sz="2200" b="1" dirty="0" smtClean="0">
                <a:latin typeface="Calibri" charset="0"/>
              </a:rPr>
              <a:t>fixed</a:t>
            </a:r>
            <a:r>
              <a:rPr lang="en-GB" sz="2200" dirty="0" smtClean="0">
                <a:latin typeface="Calibri" charset="0"/>
              </a:rPr>
              <a:t>) </a:t>
            </a:r>
          </a:p>
          <a:p>
            <a:pPr marL="457200" lvl="1" indent="0">
              <a:buNone/>
            </a:pPr>
            <a:endParaRPr lang="en-GB" sz="1800" dirty="0">
              <a:solidFill>
                <a:srgbClr val="000000"/>
              </a:solidFill>
              <a:latin typeface="Calibri" charset="0"/>
            </a:endParaRPr>
          </a:p>
          <a:p>
            <a:pPr>
              <a:buFont typeface="Arial" charset="0"/>
              <a:buNone/>
            </a:pPr>
            <a:r>
              <a:rPr lang="en-GB" sz="2400" u="sng" dirty="0" smtClean="0">
                <a:solidFill>
                  <a:srgbClr val="000000"/>
                </a:solidFill>
                <a:latin typeface="Calibri" charset="0"/>
              </a:rPr>
              <a:t>Random-effects</a:t>
            </a:r>
            <a:endParaRPr lang="en-GB" sz="2000" dirty="0">
              <a:solidFill>
                <a:srgbClr val="000000"/>
              </a:solidFill>
              <a:latin typeface="Calibri" charset="0"/>
            </a:endParaRPr>
          </a:p>
          <a:p>
            <a:r>
              <a:rPr lang="en-GB" sz="2200" dirty="0" smtClean="0">
                <a:latin typeface="Calibri" charset="0"/>
              </a:rPr>
              <a:t>If I have to take another sample from the population, I would get the same result</a:t>
            </a:r>
          </a:p>
          <a:p>
            <a:r>
              <a:rPr lang="en-GB" sz="2200" dirty="0" smtClean="0">
                <a:latin typeface="Calibri" charset="0"/>
              </a:rPr>
              <a:t>Two sources of variation </a:t>
            </a:r>
          </a:p>
          <a:p>
            <a:pPr lvl="1"/>
            <a:r>
              <a:rPr lang="en-GB" sz="1800" dirty="0" smtClean="0">
                <a:latin typeface="Calibri" charset="0"/>
              </a:rPr>
              <a:t>Measurement error </a:t>
            </a:r>
          </a:p>
          <a:p>
            <a:pPr lvl="1"/>
            <a:r>
              <a:rPr lang="en-GB" sz="1800" dirty="0" smtClean="0">
                <a:latin typeface="Calibri" charset="0"/>
              </a:rPr>
              <a:t>Response magnitude is </a:t>
            </a:r>
            <a:r>
              <a:rPr lang="en-GB" sz="1800" b="1" dirty="0" smtClean="0">
                <a:latin typeface="Calibri" charset="0"/>
              </a:rPr>
              <a:t>random </a:t>
            </a:r>
            <a:r>
              <a:rPr lang="en-GB" sz="1800" dirty="0" smtClean="0">
                <a:latin typeface="Calibri" charset="0"/>
              </a:rPr>
              <a:t>(population mean magnitude is fixed) </a:t>
            </a:r>
            <a:endParaRPr lang="en-GB" sz="1800" b="1" dirty="0">
              <a:latin typeface="Calibri" charset="0"/>
            </a:endParaRPr>
          </a:p>
          <a:p>
            <a:pPr marL="0" indent="0">
              <a:buNone/>
            </a:pPr>
            <a:endParaRPr lang="en-GB" sz="2200" dirty="0">
              <a:solidFill>
                <a:srgbClr val="000000"/>
              </a:solidFill>
              <a:latin typeface="Calibri" charset="0"/>
            </a:endParaRPr>
          </a:p>
          <a:p>
            <a:pPr>
              <a:buFont typeface="Arial" charset="0"/>
              <a:buNone/>
            </a:pPr>
            <a:endParaRPr lang="en-GB" sz="2200" dirty="0" smtClean="0">
              <a:solidFill>
                <a:srgbClr val="000000"/>
              </a:solidFill>
              <a:latin typeface="Calibri" charset="0"/>
            </a:endParaRPr>
          </a:p>
          <a:p>
            <a:pPr>
              <a:buFont typeface="Arial" charset="0"/>
              <a:buNone/>
            </a:pPr>
            <a:endParaRPr lang="en-GB" sz="2200" dirty="0">
              <a:solidFill>
                <a:srgbClr val="000000"/>
              </a:solidFill>
              <a:latin typeface="Calibri" charset="0"/>
            </a:endParaRPr>
          </a:p>
          <a:p>
            <a:pPr>
              <a:buFont typeface="Arial" charset="0"/>
              <a:buNone/>
            </a:pPr>
            <a:endParaRPr lang="en-GB" sz="2200" dirty="0">
              <a:solidFill>
                <a:srgbClr val="000000"/>
              </a:solidFill>
              <a:latin typeface="Calibri" charset="0"/>
            </a:endParaRPr>
          </a:p>
          <a:p>
            <a:pPr>
              <a:buFont typeface="Arial" charset="0"/>
              <a:buNone/>
            </a:pPr>
            <a:endParaRPr lang="en-GB" sz="2200" dirty="0">
              <a:solidFill>
                <a:srgbClr val="000000"/>
              </a:solidFill>
              <a:latin typeface="Calibri" charset="0"/>
            </a:endParaRPr>
          </a:p>
          <a:p>
            <a:pPr>
              <a:buFont typeface="Arial" charset="0"/>
              <a:buNone/>
            </a:pPr>
            <a:endParaRPr lang="en-GB" sz="2200" dirty="0">
              <a:solidFill>
                <a:srgbClr val="000000"/>
              </a:solidFill>
              <a:latin typeface="Calibri" charset="0"/>
            </a:endParaRPr>
          </a:p>
          <a:p>
            <a:pPr>
              <a:buFont typeface="Arial" charset="0"/>
              <a:buNone/>
            </a:pPr>
            <a:endParaRPr lang="en-GB" sz="2200" dirty="0">
              <a:solidFill>
                <a:srgbClr val="000000"/>
              </a:solidFill>
              <a:latin typeface="Calibri" charset="0"/>
            </a:endParaRPr>
          </a:p>
          <a:p>
            <a:pPr>
              <a:buFont typeface="Arial" charset="0"/>
              <a:buNone/>
            </a:pPr>
            <a:endParaRPr lang="en-GB" sz="2200" dirty="0">
              <a:solidFill>
                <a:srgbClr val="000000"/>
              </a:solidFill>
              <a:latin typeface="Calibri" charset="0"/>
            </a:endParaRPr>
          </a:p>
        </p:txBody>
      </p:sp>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9892" t="26334" r="31156" b="47868"/>
          <a:stretch/>
        </p:blipFill>
        <p:spPr bwMode="auto">
          <a:xfrm>
            <a:off x="6228687" y="3789040"/>
            <a:ext cx="2457294" cy="2090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reeform 2"/>
          <p:cNvSpPr/>
          <p:nvPr/>
        </p:nvSpPr>
        <p:spPr>
          <a:xfrm>
            <a:off x="6219825" y="3927116"/>
            <a:ext cx="2466156" cy="1648594"/>
          </a:xfrm>
          <a:custGeom>
            <a:avLst/>
            <a:gdLst>
              <a:gd name="connsiteX0" fmla="*/ 0 w 2514600"/>
              <a:gd name="connsiteY0" fmla="*/ 1267540 h 1334215"/>
              <a:gd name="connsiteX1" fmla="*/ 238125 w 2514600"/>
              <a:gd name="connsiteY1" fmla="*/ 1277065 h 1334215"/>
              <a:gd name="connsiteX2" fmla="*/ 428625 w 2514600"/>
              <a:gd name="connsiteY2" fmla="*/ 1153240 h 1334215"/>
              <a:gd name="connsiteX3" fmla="*/ 628650 w 2514600"/>
              <a:gd name="connsiteY3" fmla="*/ 800815 h 1334215"/>
              <a:gd name="connsiteX4" fmla="*/ 752475 w 2514600"/>
              <a:gd name="connsiteY4" fmla="*/ 353140 h 1334215"/>
              <a:gd name="connsiteX5" fmla="*/ 847725 w 2514600"/>
              <a:gd name="connsiteY5" fmla="*/ 143590 h 1334215"/>
              <a:gd name="connsiteX6" fmla="*/ 1019175 w 2514600"/>
              <a:gd name="connsiteY6" fmla="*/ 10240 h 1334215"/>
              <a:gd name="connsiteX7" fmla="*/ 1257300 w 2514600"/>
              <a:gd name="connsiteY7" fmla="*/ 10240 h 1334215"/>
              <a:gd name="connsiteX8" fmla="*/ 1447800 w 2514600"/>
              <a:gd name="connsiteY8" fmla="*/ 19765 h 1334215"/>
              <a:gd name="connsiteX9" fmla="*/ 1562100 w 2514600"/>
              <a:gd name="connsiteY9" fmla="*/ 143590 h 1334215"/>
              <a:gd name="connsiteX10" fmla="*/ 1638300 w 2514600"/>
              <a:gd name="connsiteY10" fmla="*/ 353140 h 1334215"/>
              <a:gd name="connsiteX11" fmla="*/ 1771650 w 2514600"/>
              <a:gd name="connsiteY11" fmla="*/ 715090 h 1334215"/>
              <a:gd name="connsiteX12" fmla="*/ 1895475 w 2514600"/>
              <a:gd name="connsiteY12" fmla="*/ 972265 h 1334215"/>
              <a:gd name="connsiteX13" fmla="*/ 1971675 w 2514600"/>
              <a:gd name="connsiteY13" fmla="*/ 1191340 h 1334215"/>
              <a:gd name="connsiteX14" fmla="*/ 2143125 w 2514600"/>
              <a:gd name="connsiteY14" fmla="*/ 1305640 h 1334215"/>
              <a:gd name="connsiteX15" fmla="*/ 2352675 w 2514600"/>
              <a:gd name="connsiteY15" fmla="*/ 1334215 h 1334215"/>
              <a:gd name="connsiteX16" fmla="*/ 2514600 w 2514600"/>
              <a:gd name="connsiteY16" fmla="*/ 1305640 h 133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14600" h="1334215">
                <a:moveTo>
                  <a:pt x="0" y="1267540"/>
                </a:moveTo>
                <a:cubicBezTo>
                  <a:pt x="83344" y="1281827"/>
                  <a:pt x="166688" y="1296115"/>
                  <a:pt x="238125" y="1277065"/>
                </a:cubicBezTo>
                <a:cubicBezTo>
                  <a:pt x="309563" y="1258015"/>
                  <a:pt x="363538" y="1232615"/>
                  <a:pt x="428625" y="1153240"/>
                </a:cubicBezTo>
                <a:cubicBezTo>
                  <a:pt x="493712" y="1073865"/>
                  <a:pt x="574675" y="934165"/>
                  <a:pt x="628650" y="800815"/>
                </a:cubicBezTo>
                <a:cubicBezTo>
                  <a:pt x="682625" y="667465"/>
                  <a:pt x="715962" y="462678"/>
                  <a:pt x="752475" y="353140"/>
                </a:cubicBezTo>
                <a:cubicBezTo>
                  <a:pt x="788988" y="243602"/>
                  <a:pt x="803275" y="200740"/>
                  <a:pt x="847725" y="143590"/>
                </a:cubicBezTo>
                <a:cubicBezTo>
                  <a:pt x="892175" y="86440"/>
                  <a:pt x="950913" y="32465"/>
                  <a:pt x="1019175" y="10240"/>
                </a:cubicBezTo>
                <a:cubicBezTo>
                  <a:pt x="1087437" y="-11985"/>
                  <a:pt x="1185863" y="8652"/>
                  <a:pt x="1257300" y="10240"/>
                </a:cubicBezTo>
                <a:cubicBezTo>
                  <a:pt x="1328738" y="11827"/>
                  <a:pt x="1397000" y="-2460"/>
                  <a:pt x="1447800" y="19765"/>
                </a:cubicBezTo>
                <a:cubicBezTo>
                  <a:pt x="1498600" y="41990"/>
                  <a:pt x="1530350" y="88028"/>
                  <a:pt x="1562100" y="143590"/>
                </a:cubicBezTo>
                <a:cubicBezTo>
                  <a:pt x="1593850" y="199152"/>
                  <a:pt x="1603375" y="257890"/>
                  <a:pt x="1638300" y="353140"/>
                </a:cubicBezTo>
                <a:cubicBezTo>
                  <a:pt x="1673225" y="448390"/>
                  <a:pt x="1728788" y="611903"/>
                  <a:pt x="1771650" y="715090"/>
                </a:cubicBezTo>
                <a:cubicBezTo>
                  <a:pt x="1814512" y="818277"/>
                  <a:pt x="1862138" y="892890"/>
                  <a:pt x="1895475" y="972265"/>
                </a:cubicBezTo>
                <a:cubicBezTo>
                  <a:pt x="1928812" y="1051640"/>
                  <a:pt x="1930400" y="1135777"/>
                  <a:pt x="1971675" y="1191340"/>
                </a:cubicBezTo>
                <a:cubicBezTo>
                  <a:pt x="2012950" y="1246902"/>
                  <a:pt x="2079625" y="1281828"/>
                  <a:pt x="2143125" y="1305640"/>
                </a:cubicBezTo>
                <a:cubicBezTo>
                  <a:pt x="2206625" y="1329452"/>
                  <a:pt x="2290763" y="1334215"/>
                  <a:pt x="2352675" y="1334215"/>
                </a:cubicBezTo>
                <a:cubicBezTo>
                  <a:pt x="2414587" y="1334215"/>
                  <a:pt x="2464593" y="1319927"/>
                  <a:pt x="2514600" y="130564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020272" y="6410890"/>
            <a:ext cx="2232248" cy="369332"/>
          </a:xfrm>
          <a:prstGeom prst="rect">
            <a:avLst/>
          </a:prstGeom>
          <a:noFill/>
        </p:spPr>
        <p:txBody>
          <a:bodyPr wrap="square" rtlCol="0">
            <a:spAutoFit/>
          </a:bodyPr>
          <a:lstStyle/>
          <a:p>
            <a:r>
              <a:rPr lang="en-GB" dirty="0" smtClean="0"/>
              <a:t>Courtesy of [1]</a:t>
            </a:r>
            <a:endParaRPr lang="en-GB" dirty="0"/>
          </a:p>
        </p:txBody>
      </p:sp>
    </p:spTree>
    <p:extLst>
      <p:ext uri="{BB962C8B-B14F-4D97-AF65-F5344CB8AC3E}">
        <p14:creationId xmlns:p14="http://schemas.microsoft.com/office/powerpoint/2010/main" val="339028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4808" y="-18256"/>
            <a:ext cx="8229600" cy="1143000"/>
          </a:xfrm>
        </p:spPr>
        <p:txBody>
          <a:bodyPr/>
          <a:lstStyle/>
          <a:p>
            <a:r>
              <a:rPr lang="en-GB" dirty="0" smtClean="0">
                <a:solidFill>
                  <a:schemeClr val="bg1"/>
                </a:solidFill>
                <a:latin typeface="Calibri" charset="0"/>
              </a:rPr>
              <a:t>Data set from the Human </a:t>
            </a:r>
            <a:r>
              <a:rPr lang="en-GB" dirty="0" err="1" smtClean="0">
                <a:solidFill>
                  <a:schemeClr val="bg1"/>
                </a:solidFill>
                <a:latin typeface="Calibri" charset="0"/>
              </a:rPr>
              <a:t>Connectume</a:t>
            </a:r>
            <a:r>
              <a:rPr lang="en-GB" dirty="0" smtClean="0">
                <a:solidFill>
                  <a:schemeClr val="bg1"/>
                </a:solidFill>
                <a:latin typeface="Calibri" charset="0"/>
              </a:rPr>
              <a:t> Project</a:t>
            </a:r>
            <a:endParaRPr lang="en-GB" dirty="0">
              <a:solidFill>
                <a:schemeClr val="bg1"/>
              </a:solidFill>
              <a:latin typeface="Calibri" charset="0"/>
            </a:endParaRPr>
          </a:p>
        </p:txBody>
      </p:sp>
      <p:pic>
        <p:nvPicPr>
          <p:cNvPr id="348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900" t="23416" r="17717" b="27137"/>
          <a:stretch/>
        </p:blipFill>
        <p:spPr bwMode="auto">
          <a:xfrm>
            <a:off x="395536" y="1119199"/>
            <a:ext cx="8208912" cy="4937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020272" y="6410890"/>
            <a:ext cx="2232248" cy="369332"/>
          </a:xfrm>
          <a:prstGeom prst="rect">
            <a:avLst/>
          </a:prstGeom>
          <a:noFill/>
        </p:spPr>
        <p:txBody>
          <a:bodyPr wrap="square" rtlCol="0">
            <a:spAutoFit/>
          </a:bodyPr>
          <a:lstStyle/>
          <a:p>
            <a:r>
              <a:rPr lang="en-GB" dirty="0" smtClean="0"/>
              <a:t>Courtesy of [2]</a:t>
            </a:r>
            <a:endParaRPr lang="en-GB" dirty="0"/>
          </a:p>
        </p:txBody>
      </p:sp>
    </p:spTree>
    <p:extLst>
      <p:ext uri="{BB962C8B-B14F-4D97-AF65-F5344CB8AC3E}">
        <p14:creationId xmlns:p14="http://schemas.microsoft.com/office/powerpoint/2010/main" val="40356424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4808" y="-18256"/>
            <a:ext cx="8229600" cy="1143000"/>
          </a:xfrm>
        </p:spPr>
        <p:txBody>
          <a:bodyPr/>
          <a:lstStyle/>
          <a:p>
            <a:r>
              <a:rPr lang="en-GB" dirty="0" smtClean="0">
                <a:solidFill>
                  <a:schemeClr val="bg1"/>
                </a:solidFill>
                <a:latin typeface="Calibri" charset="0"/>
              </a:rPr>
              <a:t>SPM 1</a:t>
            </a:r>
            <a:r>
              <a:rPr lang="en-GB" baseline="30000" dirty="0" smtClean="0">
                <a:solidFill>
                  <a:schemeClr val="bg1"/>
                </a:solidFill>
                <a:latin typeface="Calibri" charset="0"/>
              </a:rPr>
              <a:t>st</a:t>
            </a:r>
            <a:r>
              <a:rPr lang="en-GB" dirty="0" smtClean="0">
                <a:solidFill>
                  <a:schemeClr val="bg1"/>
                </a:solidFill>
                <a:latin typeface="Calibri" charset="0"/>
              </a:rPr>
              <a:t> Level </a:t>
            </a:r>
            <a:endParaRPr lang="en-GB" dirty="0">
              <a:solidFill>
                <a:schemeClr val="bg1"/>
              </a:solidFill>
              <a:latin typeface="Calibri" charset="0"/>
            </a:endParaRPr>
          </a:p>
        </p:txBody>
      </p:sp>
      <p:pic>
        <p:nvPicPr>
          <p:cNvPr id="378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156" t="28396" r="57161" b="20691"/>
          <a:stretch/>
        </p:blipFill>
        <p:spPr bwMode="auto">
          <a:xfrm>
            <a:off x="2483768" y="620688"/>
            <a:ext cx="5062611" cy="5819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515703" y="2204866"/>
            <a:ext cx="4416338" cy="1224130"/>
            <a:chOff x="2842859" y="2374204"/>
            <a:chExt cx="3564596" cy="760995"/>
          </a:xfrm>
        </p:grpSpPr>
        <p:sp>
          <p:nvSpPr>
            <p:cNvPr id="8" name="Oval 7"/>
            <p:cNvSpPr/>
            <p:nvPr/>
          </p:nvSpPr>
          <p:spPr>
            <a:xfrm>
              <a:off x="4813576" y="2374204"/>
              <a:ext cx="1593879" cy="53717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9" name="Straight Arrow Connector 8"/>
            <p:cNvCxnSpPr/>
            <p:nvPr/>
          </p:nvCxnSpPr>
          <p:spPr>
            <a:xfrm flipV="1">
              <a:off x="2842859" y="2732320"/>
              <a:ext cx="1970717" cy="402879"/>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grpSp>
    </p:spTree>
    <p:extLst>
      <p:ext uri="{BB962C8B-B14F-4D97-AF65-F5344CB8AC3E}">
        <p14:creationId xmlns:p14="http://schemas.microsoft.com/office/powerpoint/2010/main" val="12624444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62302"/>
            <a:ext cx="8042276" cy="837080"/>
          </a:xfrm>
        </p:spPr>
        <p:txBody>
          <a:bodyPr/>
          <a:lstStyle/>
          <a:p>
            <a:r>
              <a:rPr lang="en-US" dirty="0" smtClean="0"/>
              <a:t>Today’s talk</a:t>
            </a:r>
            <a:endParaRPr lang="en-US" dirty="0"/>
          </a:p>
        </p:txBody>
      </p:sp>
      <p:sp>
        <p:nvSpPr>
          <p:cNvPr id="3" name="Content Placeholder 2"/>
          <p:cNvSpPr>
            <a:spLocks noGrp="1"/>
          </p:cNvSpPr>
          <p:nvPr>
            <p:ph idx="1"/>
          </p:nvPr>
        </p:nvSpPr>
        <p:spPr>
          <a:xfrm>
            <a:off x="894400" y="1214904"/>
            <a:ext cx="7360912" cy="5301403"/>
          </a:xfrm>
        </p:spPr>
        <p:txBody>
          <a:bodyPr>
            <a:normAutofit/>
          </a:bodyPr>
          <a:lstStyle/>
          <a:p>
            <a:r>
              <a:rPr lang="en-US" sz="2000" dirty="0" smtClean="0"/>
              <a:t>What is second level analysis?</a:t>
            </a:r>
          </a:p>
          <a:p>
            <a:pPr lvl="1"/>
            <a:r>
              <a:rPr lang="en-US" sz="2000" dirty="0" smtClean="0"/>
              <a:t>Building on our first level analysis – look at a group</a:t>
            </a:r>
          </a:p>
          <a:p>
            <a:pPr lvl="1"/>
            <a:endParaRPr lang="en-US" sz="2000" dirty="0" smtClean="0"/>
          </a:p>
          <a:p>
            <a:r>
              <a:rPr lang="en-US" sz="2000" dirty="0" smtClean="0"/>
              <a:t>Explaining fixed and random effects</a:t>
            </a:r>
          </a:p>
          <a:p>
            <a:pPr lvl="1"/>
            <a:r>
              <a:rPr lang="en-US" sz="2000" dirty="0"/>
              <a:t>H</a:t>
            </a:r>
            <a:r>
              <a:rPr lang="en-US" sz="2000" dirty="0" smtClean="0"/>
              <a:t>ow do we </a:t>
            </a:r>
            <a:r>
              <a:rPr lang="en-US" sz="2000" dirty="0" err="1" smtClean="0"/>
              <a:t>generalise</a:t>
            </a:r>
            <a:r>
              <a:rPr lang="en-US" sz="2000" dirty="0" smtClean="0"/>
              <a:t> our findings to the population at large?</a:t>
            </a:r>
          </a:p>
          <a:p>
            <a:pPr lvl="1"/>
            <a:endParaRPr lang="en-US" sz="2000" dirty="0" smtClean="0"/>
          </a:p>
          <a:p>
            <a:r>
              <a:rPr lang="en-US" sz="2000" dirty="0" smtClean="0"/>
              <a:t>Implementing random effects analysis</a:t>
            </a:r>
          </a:p>
          <a:p>
            <a:pPr lvl="1"/>
            <a:r>
              <a:rPr lang="en-US" sz="2000" dirty="0" smtClean="0"/>
              <a:t>Hierarchical models vs. summary statistics approach</a:t>
            </a:r>
          </a:p>
          <a:p>
            <a:endParaRPr lang="en-US" sz="2000" dirty="0"/>
          </a:p>
          <a:p>
            <a:r>
              <a:rPr lang="en-US" sz="2000" dirty="0" smtClean="0"/>
              <a:t>Implementing second-level analyses in SPM</a:t>
            </a:r>
          </a:p>
        </p:txBody>
      </p:sp>
    </p:spTree>
    <p:extLst>
      <p:ext uri="{BB962C8B-B14F-4D97-AF65-F5344CB8AC3E}">
        <p14:creationId xmlns:p14="http://schemas.microsoft.com/office/powerpoint/2010/main" val="19028031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753" t="14567" r="28683" b="35000"/>
          <a:stretch/>
        </p:blipFill>
        <p:spPr bwMode="auto">
          <a:xfrm>
            <a:off x="2483768" y="620688"/>
            <a:ext cx="5040907" cy="576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a:spLocks noGrp="1"/>
          </p:cNvSpPr>
          <p:nvPr>
            <p:ph type="title"/>
          </p:nvPr>
        </p:nvSpPr>
        <p:spPr>
          <a:xfrm>
            <a:off x="14808" y="-18256"/>
            <a:ext cx="8229600" cy="1143000"/>
          </a:xfrm>
        </p:spPr>
        <p:txBody>
          <a:bodyPr/>
          <a:lstStyle/>
          <a:p>
            <a:r>
              <a:rPr lang="en-GB" dirty="0" smtClean="0">
                <a:solidFill>
                  <a:schemeClr val="bg1"/>
                </a:solidFill>
                <a:latin typeface="Calibri" charset="0"/>
              </a:rPr>
              <a:t>SPM 1</a:t>
            </a:r>
            <a:r>
              <a:rPr lang="en-GB" baseline="30000" dirty="0" smtClean="0">
                <a:solidFill>
                  <a:schemeClr val="bg1"/>
                </a:solidFill>
                <a:latin typeface="Calibri" charset="0"/>
              </a:rPr>
              <a:t>st</a:t>
            </a:r>
            <a:r>
              <a:rPr lang="en-GB" dirty="0" smtClean="0">
                <a:solidFill>
                  <a:schemeClr val="bg1"/>
                </a:solidFill>
                <a:latin typeface="Calibri" charset="0"/>
              </a:rPr>
              <a:t> Level </a:t>
            </a:r>
            <a:endParaRPr lang="en-GB" dirty="0">
              <a:solidFill>
                <a:schemeClr val="bg1"/>
              </a:solidFill>
              <a:latin typeface="Calibri" charset="0"/>
            </a:endParaRPr>
          </a:p>
        </p:txBody>
      </p:sp>
      <p:cxnSp>
        <p:nvCxnSpPr>
          <p:cNvPr id="9" name="Straight Arrow Connector 8"/>
          <p:cNvCxnSpPr/>
          <p:nvPr/>
        </p:nvCxnSpPr>
        <p:spPr>
          <a:xfrm flipH="1">
            <a:off x="7022928" y="2276872"/>
            <a:ext cx="1308428" cy="626783"/>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sp>
        <p:nvSpPr>
          <p:cNvPr id="10" name="Oval 9"/>
          <p:cNvSpPr/>
          <p:nvPr/>
        </p:nvSpPr>
        <p:spPr>
          <a:xfrm>
            <a:off x="5076056" y="2636912"/>
            <a:ext cx="1974728" cy="86409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extLst>
      <p:ext uri="{BB962C8B-B14F-4D97-AF65-F5344CB8AC3E}">
        <p14:creationId xmlns:p14="http://schemas.microsoft.com/office/powerpoint/2010/main" val="35006862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4808" y="-18256"/>
            <a:ext cx="8229600" cy="1143000"/>
          </a:xfrm>
        </p:spPr>
        <p:txBody>
          <a:bodyPr/>
          <a:lstStyle/>
          <a:p>
            <a:r>
              <a:rPr lang="en-GB" dirty="0" smtClean="0">
                <a:solidFill>
                  <a:schemeClr val="bg1"/>
                </a:solidFill>
                <a:latin typeface="Calibri" charset="0"/>
              </a:rPr>
              <a:t>SPM 1</a:t>
            </a:r>
            <a:r>
              <a:rPr lang="en-GB" baseline="30000" dirty="0" smtClean="0">
                <a:solidFill>
                  <a:schemeClr val="bg1"/>
                </a:solidFill>
                <a:latin typeface="Calibri" charset="0"/>
              </a:rPr>
              <a:t>st</a:t>
            </a:r>
            <a:r>
              <a:rPr lang="en-GB" dirty="0" smtClean="0">
                <a:solidFill>
                  <a:schemeClr val="bg1"/>
                </a:solidFill>
                <a:latin typeface="Calibri" charset="0"/>
              </a:rPr>
              <a:t> Level </a:t>
            </a:r>
            <a:endParaRPr lang="en-GB" dirty="0">
              <a:solidFill>
                <a:schemeClr val="bg1"/>
              </a:solidFill>
              <a:latin typeface="Calibri" charset="0"/>
            </a:endParaRPr>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92" r="65955" b="51647"/>
          <a:stretch/>
        </p:blipFill>
        <p:spPr bwMode="auto">
          <a:xfrm>
            <a:off x="1744664" y="620688"/>
            <a:ext cx="2551112"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2502818" y="1945407"/>
            <a:ext cx="1008112" cy="43204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9" name="Straight Arrow Connector 8"/>
          <p:cNvCxnSpPr>
            <a:endCxn id="10" idx="2"/>
          </p:cNvCxnSpPr>
          <p:nvPr/>
        </p:nvCxnSpPr>
        <p:spPr>
          <a:xfrm flipV="1">
            <a:off x="971600" y="2161431"/>
            <a:ext cx="1531218" cy="216024"/>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pic>
        <p:nvPicPr>
          <p:cNvPr id="317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5089" t="5417" r="30665" b="48749"/>
          <a:stretch/>
        </p:blipFill>
        <p:spPr bwMode="auto">
          <a:xfrm>
            <a:off x="4211960" y="620688"/>
            <a:ext cx="3528393" cy="2951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642" t="50000" r="65763" b="3907"/>
          <a:stretch/>
        </p:blipFill>
        <p:spPr bwMode="auto">
          <a:xfrm>
            <a:off x="1530710" y="3572161"/>
            <a:ext cx="2952328" cy="3082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46532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4808" y="-18256"/>
            <a:ext cx="8229600" cy="1143000"/>
          </a:xfrm>
        </p:spPr>
        <p:txBody>
          <a:bodyPr/>
          <a:lstStyle/>
          <a:p>
            <a:r>
              <a:rPr lang="en-GB" dirty="0" smtClean="0">
                <a:solidFill>
                  <a:schemeClr val="bg1"/>
                </a:solidFill>
                <a:latin typeface="Calibri" charset="0"/>
              </a:rPr>
              <a:t>SPM 1</a:t>
            </a:r>
            <a:r>
              <a:rPr lang="en-GB" baseline="30000" dirty="0" smtClean="0">
                <a:solidFill>
                  <a:schemeClr val="bg1"/>
                </a:solidFill>
                <a:latin typeface="Calibri" charset="0"/>
              </a:rPr>
              <a:t>st</a:t>
            </a:r>
            <a:r>
              <a:rPr lang="en-GB" dirty="0" smtClean="0">
                <a:solidFill>
                  <a:schemeClr val="bg1"/>
                </a:solidFill>
                <a:latin typeface="Calibri" charset="0"/>
              </a:rPr>
              <a:t> Level </a:t>
            </a:r>
            <a:endParaRPr lang="en-GB" dirty="0">
              <a:solidFill>
                <a:schemeClr val="bg1"/>
              </a:solidFill>
              <a:latin typeface="Calibri" charset="0"/>
            </a:endParaRPr>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92" r="25594"/>
          <a:stretch/>
        </p:blipFill>
        <p:spPr bwMode="auto">
          <a:xfrm>
            <a:off x="1744663" y="620688"/>
            <a:ext cx="6301745" cy="5807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2502818" y="1945407"/>
            <a:ext cx="1008112" cy="43204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9" name="Straight Arrow Connector 8"/>
          <p:cNvCxnSpPr>
            <a:endCxn id="10" idx="2"/>
          </p:cNvCxnSpPr>
          <p:nvPr/>
        </p:nvCxnSpPr>
        <p:spPr>
          <a:xfrm flipV="1">
            <a:off x="971600" y="2161431"/>
            <a:ext cx="1531218" cy="216024"/>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32893626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610" t="29418" r="42276" b="28751"/>
          <a:stretch/>
        </p:blipFill>
        <p:spPr bwMode="auto">
          <a:xfrm>
            <a:off x="539552" y="980728"/>
            <a:ext cx="7887354"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2339752" y="2204864"/>
            <a:ext cx="6300192" cy="2277547"/>
            <a:chOff x="2339752" y="2204864"/>
            <a:chExt cx="6300192" cy="2277547"/>
          </a:xfrm>
        </p:grpSpPr>
        <p:sp>
          <p:nvSpPr>
            <p:cNvPr id="5" name="Rectangle 4"/>
            <p:cNvSpPr/>
            <p:nvPr/>
          </p:nvSpPr>
          <p:spPr>
            <a:xfrm>
              <a:off x="2339752" y="2204864"/>
              <a:ext cx="1008112" cy="208823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067944" y="2204864"/>
              <a:ext cx="4572000" cy="2277547"/>
            </a:xfrm>
            <a:prstGeom prst="rect">
              <a:avLst/>
            </a:prstGeom>
            <a:solidFill>
              <a:schemeClr val="bg1"/>
            </a:solidFill>
            <a:ln>
              <a:solidFill>
                <a:srgbClr val="FF0000"/>
              </a:solidFill>
            </a:ln>
          </p:spPr>
          <p:txBody>
            <a:bodyPr>
              <a:spAutoFit/>
            </a:bodyPr>
            <a:lstStyle/>
            <a:p>
              <a:pPr eaLnBrk="0" hangingPunct="0"/>
              <a:r>
                <a:rPr lang="en-US" altLang="en-US" sz="3200" b="1" dirty="0">
                  <a:solidFill>
                    <a:srgbClr val="FF0000"/>
                  </a:solidFill>
                </a:rPr>
                <a:t>b</a:t>
              </a:r>
              <a:r>
                <a:rPr lang="en-US" altLang="en-US" sz="3200" b="1" dirty="0" smtClean="0">
                  <a:solidFill>
                    <a:srgbClr val="FF0000"/>
                  </a:solidFill>
                </a:rPr>
                <a:t>eta. </a:t>
              </a:r>
              <a:r>
                <a:rPr lang="en-US" altLang="en-US" sz="3200" b="1" dirty="0">
                  <a:solidFill>
                    <a:srgbClr val="FF0000"/>
                  </a:solidFill>
                </a:rPr>
                <a:t>images </a:t>
              </a:r>
              <a:r>
                <a:rPr lang="en-GB" altLang="en-US" sz="2600" dirty="0" smtClean="0">
                  <a:solidFill>
                    <a:srgbClr val="FF0000"/>
                  </a:solidFill>
                </a:rPr>
                <a:t>of </a:t>
              </a:r>
              <a:r>
                <a:rPr lang="en-GB" altLang="en-US" sz="2600" dirty="0">
                  <a:solidFill>
                    <a:srgbClr val="FF0000"/>
                  </a:solidFill>
                </a:rPr>
                <a:t>estimated regression </a:t>
              </a:r>
              <a:r>
                <a:rPr lang="en-GB" altLang="en-US" sz="2600" dirty="0" smtClean="0">
                  <a:solidFill>
                    <a:srgbClr val="FF0000"/>
                  </a:solidFill>
                </a:rPr>
                <a:t>coefficients (</a:t>
              </a:r>
              <a:r>
                <a:rPr lang="en-US" altLang="en-US" sz="2600" dirty="0">
                  <a:solidFill>
                    <a:srgbClr val="FF0000"/>
                  </a:solidFill>
                </a:rPr>
                <a:t>parameter estimate). Combined to </a:t>
              </a:r>
              <a:r>
                <a:rPr lang="en-US" altLang="en-US" sz="2600" dirty="0" smtClean="0">
                  <a:solidFill>
                    <a:srgbClr val="FF0000"/>
                  </a:solidFill>
                </a:rPr>
                <a:t>produce     </a:t>
              </a:r>
              <a:r>
                <a:rPr lang="en-US" altLang="en-US" sz="3200" b="1" dirty="0" smtClean="0">
                  <a:solidFill>
                    <a:srgbClr val="FF0000"/>
                  </a:solidFill>
                </a:rPr>
                <a:t>con</a:t>
              </a:r>
              <a:r>
                <a:rPr lang="en-US" altLang="en-US" sz="3200" b="1" dirty="0">
                  <a:solidFill>
                    <a:srgbClr val="FF0000"/>
                  </a:solidFill>
                </a:rPr>
                <a:t>. images.</a:t>
              </a:r>
            </a:p>
          </p:txBody>
        </p:sp>
        <p:cxnSp>
          <p:nvCxnSpPr>
            <p:cNvPr id="9" name="Straight Arrow Connector 8"/>
            <p:cNvCxnSpPr/>
            <p:nvPr/>
          </p:nvCxnSpPr>
          <p:spPr>
            <a:xfrm>
              <a:off x="3419872" y="3429000"/>
              <a:ext cx="57606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2339752" y="3861048"/>
            <a:ext cx="6228184" cy="1292662"/>
            <a:chOff x="2411760" y="1744366"/>
            <a:chExt cx="6228184" cy="1292662"/>
          </a:xfrm>
        </p:grpSpPr>
        <p:sp>
          <p:nvSpPr>
            <p:cNvPr id="14" name="Rectangle 13"/>
            <p:cNvSpPr/>
            <p:nvPr/>
          </p:nvSpPr>
          <p:spPr>
            <a:xfrm>
              <a:off x="2411760" y="2132856"/>
              <a:ext cx="1008112" cy="25958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067944" y="1744366"/>
              <a:ext cx="4572000" cy="1292662"/>
            </a:xfrm>
            <a:prstGeom prst="rect">
              <a:avLst/>
            </a:prstGeom>
            <a:solidFill>
              <a:schemeClr val="bg1"/>
            </a:solidFill>
            <a:ln>
              <a:solidFill>
                <a:srgbClr val="FF0000"/>
              </a:solidFill>
            </a:ln>
          </p:spPr>
          <p:txBody>
            <a:bodyPr>
              <a:spAutoFit/>
            </a:bodyPr>
            <a:lstStyle/>
            <a:p>
              <a:pPr lvl="0" eaLnBrk="0" fontAlgn="base" hangingPunct="0">
                <a:spcBef>
                  <a:spcPct val="0"/>
                </a:spcBef>
                <a:spcAft>
                  <a:spcPct val="0"/>
                </a:spcAft>
              </a:pPr>
              <a:r>
                <a:rPr lang="en-US" altLang="en-US" sz="2600" dirty="0" smtClean="0">
                  <a:solidFill>
                    <a:srgbClr val="FF0000"/>
                  </a:solidFill>
                </a:rPr>
                <a:t>This </a:t>
              </a:r>
              <a:r>
                <a:rPr lang="en-US" altLang="en-US" sz="2600" dirty="0">
                  <a:solidFill>
                    <a:srgbClr val="FF0000"/>
                  </a:solidFill>
                </a:rPr>
                <a:t>defines the search space for the </a:t>
              </a:r>
              <a:r>
                <a:rPr lang="en-US" altLang="en-US" sz="2600" dirty="0" smtClean="0">
                  <a:solidFill>
                    <a:srgbClr val="FF0000"/>
                  </a:solidFill>
                </a:rPr>
                <a:t>statistical </a:t>
              </a:r>
              <a:r>
                <a:rPr lang="en-US" altLang="en-US" sz="2600" dirty="0">
                  <a:solidFill>
                    <a:srgbClr val="FF0000"/>
                  </a:solidFill>
                </a:rPr>
                <a:t>analysis.</a:t>
              </a:r>
            </a:p>
          </p:txBody>
        </p:sp>
        <p:cxnSp>
          <p:nvCxnSpPr>
            <p:cNvPr id="16" name="Straight Arrow Connector 15"/>
            <p:cNvCxnSpPr/>
            <p:nvPr/>
          </p:nvCxnSpPr>
          <p:spPr>
            <a:xfrm>
              <a:off x="3491880" y="2320430"/>
              <a:ext cx="57606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339752" y="4077072"/>
            <a:ext cx="6228184" cy="1292662"/>
            <a:chOff x="2411760" y="1744366"/>
            <a:chExt cx="6228184" cy="1292662"/>
          </a:xfrm>
        </p:grpSpPr>
        <p:sp>
          <p:nvSpPr>
            <p:cNvPr id="18" name="Rectangle 17"/>
            <p:cNvSpPr/>
            <p:nvPr/>
          </p:nvSpPr>
          <p:spPr>
            <a:xfrm>
              <a:off x="2411760" y="2132856"/>
              <a:ext cx="1008112" cy="25958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4067944" y="1744366"/>
              <a:ext cx="4572000" cy="1292662"/>
            </a:xfrm>
            <a:prstGeom prst="rect">
              <a:avLst/>
            </a:prstGeom>
            <a:solidFill>
              <a:schemeClr val="bg1"/>
            </a:solidFill>
            <a:ln>
              <a:solidFill>
                <a:srgbClr val="FF0000"/>
              </a:solidFill>
            </a:ln>
          </p:spPr>
          <p:txBody>
            <a:bodyPr>
              <a:spAutoFit/>
            </a:bodyPr>
            <a:lstStyle/>
            <a:p>
              <a:pPr eaLnBrk="0" hangingPunct="0"/>
              <a:r>
                <a:rPr lang="en-GB" altLang="en-US" sz="2600" dirty="0">
                  <a:solidFill>
                    <a:srgbClr val="FF0000"/>
                  </a:solidFill>
                </a:rPr>
                <a:t>Image of the variance of the error and is used to produce </a:t>
              </a:r>
              <a:r>
                <a:rPr lang="en-GB" altLang="en-US" sz="2600" dirty="0" err="1">
                  <a:solidFill>
                    <a:srgbClr val="FF0000"/>
                  </a:solidFill>
                </a:rPr>
                <a:t>spmT</a:t>
              </a:r>
              <a:r>
                <a:rPr lang="en-GB" altLang="en-US" sz="2600" dirty="0">
                  <a:solidFill>
                    <a:srgbClr val="FF0000"/>
                  </a:solidFill>
                </a:rPr>
                <a:t> images.</a:t>
              </a:r>
            </a:p>
          </p:txBody>
        </p:sp>
        <p:cxnSp>
          <p:nvCxnSpPr>
            <p:cNvPr id="20" name="Straight Arrow Connector 19"/>
            <p:cNvCxnSpPr/>
            <p:nvPr/>
          </p:nvCxnSpPr>
          <p:spPr>
            <a:xfrm>
              <a:off x="3491880" y="2320430"/>
              <a:ext cx="57606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2339752" y="4296578"/>
            <a:ext cx="6228184" cy="892552"/>
            <a:chOff x="2411760" y="1744366"/>
            <a:chExt cx="6228184" cy="892552"/>
          </a:xfrm>
        </p:grpSpPr>
        <p:sp>
          <p:nvSpPr>
            <p:cNvPr id="22" name="Rectangle 21"/>
            <p:cNvSpPr/>
            <p:nvPr/>
          </p:nvSpPr>
          <p:spPr>
            <a:xfrm>
              <a:off x="2411760" y="2132856"/>
              <a:ext cx="1008112" cy="25958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4067944" y="1744366"/>
              <a:ext cx="4572000" cy="892552"/>
            </a:xfrm>
            <a:prstGeom prst="rect">
              <a:avLst/>
            </a:prstGeom>
            <a:solidFill>
              <a:schemeClr val="bg1"/>
            </a:solidFill>
            <a:ln>
              <a:solidFill>
                <a:srgbClr val="FF0000"/>
              </a:solidFill>
            </a:ln>
          </p:spPr>
          <p:txBody>
            <a:bodyPr>
              <a:spAutoFit/>
            </a:bodyPr>
            <a:lstStyle/>
            <a:p>
              <a:pPr eaLnBrk="0" hangingPunct="0"/>
              <a:r>
                <a:rPr lang="en-GB" altLang="en-US" sz="2600" dirty="0">
                  <a:solidFill>
                    <a:srgbClr val="FF0000"/>
                  </a:solidFill>
                </a:rPr>
                <a:t>The estimated </a:t>
              </a:r>
              <a:r>
                <a:rPr lang="en-GB" altLang="en-US" sz="2600" dirty="0" err="1">
                  <a:solidFill>
                    <a:srgbClr val="FF0000"/>
                  </a:solidFill>
                </a:rPr>
                <a:t>resels</a:t>
              </a:r>
              <a:r>
                <a:rPr lang="en-GB" altLang="en-US" sz="2600" dirty="0">
                  <a:solidFill>
                    <a:srgbClr val="FF0000"/>
                  </a:solidFill>
                </a:rPr>
                <a:t> per voxel (</a:t>
              </a:r>
              <a:r>
                <a:rPr lang="en-GB" altLang="en-US" sz="2600" dirty="0" smtClean="0">
                  <a:solidFill>
                    <a:srgbClr val="FF0000"/>
                  </a:solidFill>
                </a:rPr>
                <a:t>not currently </a:t>
              </a:r>
              <a:r>
                <a:rPr lang="en-GB" altLang="en-US" sz="2600" dirty="0">
                  <a:solidFill>
                    <a:srgbClr val="FF0000"/>
                  </a:solidFill>
                </a:rPr>
                <a:t>used).</a:t>
              </a:r>
              <a:endParaRPr lang="en-US" altLang="en-US" sz="2600" dirty="0">
                <a:solidFill>
                  <a:srgbClr val="FF0000"/>
                </a:solidFill>
              </a:endParaRPr>
            </a:p>
          </p:txBody>
        </p:sp>
        <p:cxnSp>
          <p:nvCxnSpPr>
            <p:cNvPr id="24" name="Straight Arrow Connector 23"/>
            <p:cNvCxnSpPr/>
            <p:nvPr/>
          </p:nvCxnSpPr>
          <p:spPr>
            <a:xfrm>
              <a:off x="3491880" y="2320430"/>
              <a:ext cx="57606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72341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4808" y="-18256"/>
            <a:ext cx="8229600" cy="1143000"/>
          </a:xfrm>
        </p:spPr>
        <p:txBody>
          <a:bodyPr/>
          <a:lstStyle/>
          <a:p>
            <a:r>
              <a:rPr lang="en-GB" dirty="0">
                <a:solidFill>
                  <a:schemeClr val="bg1"/>
                </a:solidFill>
                <a:latin typeface="Calibri" charset="0"/>
              </a:rPr>
              <a:t>Fixed-effects Analysis in SPM</a:t>
            </a:r>
          </a:p>
        </p:txBody>
      </p:sp>
      <p:pic>
        <p:nvPicPr>
          <p:cNvPr id="378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156" t="28396" r="57161" b="20691"/>
          <a:stretch/>
        </p:blipFill>
        <p:spPr bwMode="auto">
          <a:xfrm>
            <a:off x="2483768" y="620688"/>
            <a:ext cx="5062611" cy="5819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515703" y="2204866"/>
            <a:ext cx="4416338" cy="1224130"/>
            <a:chOff x="2842859" y="2374204"/>
            <a:chExt cx="3564596" cy="760995"/>
          </a:xfrm>
        </p:grpSpPr>
        <p:sp>
          <p:nvSpPr>
            <p:cNvPr id="8" name="Oval 7"/>
            <p:cNvSpPr/>
            <p:nvPr/>
          </p:nvSpPr>
          <p:spPr>
            <a:xfrm>
              <a:off x="4813576" y="2374204"/>
              <a:ext cx="1593879" cy="53717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9" name="Straight Arrow Connector 8"/>
            <p:cNvCxnSpPr/>
            <p:nvPr/>
          </p:nvCxnSpPr>
          <p:spPr>
            <a:xfrm flipV="1">
              <a:off x="2842859" y="2732320"/>
              <a:ext cx="1970717" cy="402879"/>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grpSp>
    </p:spTree>
    <p:extLst>
      <p:ext uri="{BB962C8B-B14F-4D97-AF65-F5344CB8AC3E}">
        <p14:creationId xmlns:p14="http://schemas.microsoft.com/office/powerpoint/2010/main" val="120117311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573" t="18417" r="33750" b="14500"/>
          <a:stretch/>
        </p:blipFill>
        <p:spPr bwMode="auto">
          <a:xfrm>
            <a:off x="2576464" y="822970"/>
            <a:ext cx="4536504" cy="5331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848272" y="2708920"/>
            <a:ext cx="4608512" cy="2016224"/>
            <a:chOff x="3275856" y="1700808"/>
            <a:chExt cx="2952328" cy="1224137"/>
          </a:xfrm>
        </p:grpSpPr>
        <p:sp>
          <p:nvSpPr>
            <p:cNvPr id="8" name="Oval 7"/>
            <p:cNvSpPr/>
            <p:nvPr/>
          </p:nvSpPr>
          <p:spPr>
            <a:xfrm>
              <a:off x="5148064" y="2276872"/>
              <a:ext cx="1080120" cy="64807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9" name="Straight Arrow Connector 8"/>
            <p:cNvCxnSpPr/>
            <p:nvPr/>
          </p:nvCxnSpPr>
          <p:spPr>
            <a:xfrm>
              <a:off x="3275856" y="1700808"/>
              <a:ext cx="1872208" cy="720080"/>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grpSp>
      <p:sp>
        <p:nvSpPr>
          <p:cNvPr id="11" name="Title 1"/>
          <p:cNvSpPr>
            <a:spLocks noGrp="1"/>
          </p:cNvSpPr>
          <p:nvPr>
            <p:ph type="title"/>
          </p:nvPr>
        </p:nvSpPr>
        <p:spPr>
          <a:xfrm>
            <a:off x="14808" y="-18256"/>
            <a:ext cx="8229600" cy="1143000"/>
          </a:xfrm>
        </p:spPr>
        <p:txBody>
          <a:bodyPr/>
          <a:lstStyle/>
          <a:p>
            <a:r>
              <a:rPr lang="en-GB" dirty="0">
                <a:solidFill>
                  <a:schemeClr val="bg1"/>
                </a:solidFill>
                <a:latin typeface="Calibri" charset="0"/>
              </a:rPr>
              <a:t>Fixed-effects Analysis in SPM</a:t>
            </a:r>
          </a:p>
        </p:txBody>
      </p:sp>
    </p:spTree>
    <p:extLst>
      <p:ext uri="{BB962C8B-B14F-4D97-AF65-F5344CB8AC3E}">
        <p14:creationId xmlns:p14="http://schemas.microsoft.com/office/powerpoint/2010/main" val="19727071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506" t="9083" r="27760" b="26457"/>
          <a:stretch/>
        </p:blipFill>
        <p:spPr bwMode="auto">
          <a:xfrm>
            <a:off x="1793007" y="548680"/>
            <a:ext cx="5328592" cy="5844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395536" y="1988840"/>
            <a:ext cx="2736305" cy="1152128"/>
            <a:chOff x="395536" y="1988840"/>
            <a:chExt cx="2736305" cy="1152128"/>
          </a:xfrm>
        </p:grpSpPr>
        <p:sp>
          <p:nvSpPr>
            <p:cNvPr id="6" name="Rounded Rectangle 5"/>
            <p:cNvSpPr/>
            <p:nvPr/>
          </p:nvSpPr>
          <p:spPr bwMode="auto">
            <a:xfrm>
              <a:off x="1979713" y="1988840"/>
              <a:ext cx="1152128" cy="115212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000000"/>
                </a:solidFill>
              </a:endParaRPr>
            </a:p>
          </p:txBody>
        </p:sp>
        <p:sp>
          <p:nvSpPr>
            <p:cNvPr id="9" name="TextBox 8"/>
            <p:cNvSpPr txBox="1"/>
            <p:nvPr/>
          </p:nvSpPr>
          <p:spPr>
            <a:xfrm>
              <a:off x="395536" y="2339588"/>
              <a:ext cx="1368152" cy="369332"/>
            </a:xfrm>
            <a:prstGeom prst="rect">
              <a:avLst/>
            </a:prstGeom>
            <a:noFill/>
            <a:ln>
              <a:solidFill>
                <a:schemeClr val="bg1"/>
              </a:solidFill>
            </a:ln>
          </p:spPr>
          <p:txBody>
            <a:bodyPr wrap="square">
              <a:spAutoFit/>
            </a:bodyPr>
            <a:lstStyle/>
            <a:p>
              <a:pPr fontAlgn="auto">
                <a:spcBef>
                  <a:spcPts val="0"/>
                </a:spcBef>
                <a:spcAft>
                  <a:spcPts val="0"/>
                </a:spcAft>
                <a:defRPr/>
              </a:pPr>
              <a:r>
                <a:rPr lang="en-GB" b="1" dirty="0" smtClean="0">
                  <a:solidFill>
                    <a:srgbClr val="FF0000"/>
                  </a:solidFill>
                  <a:latin typeface="Calibri"/>
                  <a:ea typeface="+mn-ea"/>
                  <a:cs typeface="Calibri"/>
                </a:rPr>
                <a:t>Subject 1</a:t>
              </a:r>
              <a:endParaRPr lang="en-GB" b="1" dirty="0">
                <a:solidFill>
                  <a:srgbClr val="FF0000"/>
                </a:solidFill>
                <a:latin typeface="Calibri"/>
                <a:ea typeface="+mn-ea"/>
                <a:cs typeface="Calibri"/>
              </a:endParaRPr>
            </a:p>
          </p:txBody>
        </p:sp>
        <p:cxnSp>
          <p:nvCxnSpPr>
            <p:cNvPr id="10" name="Straight Arrow Connector 9"/>
            <p:cNvCxnSpPr/>
            <p:nvPr/>
          </p:nvCxnSpPr>
          <p:spPr>
            <a:xfrm>
              <a:off x="1403648" y="2524254"/>
              <a:ext cx="504057"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395536" y="3068960"/>
            <a:ext cx="3816424" cy="1152128"/>
            <a:chOff x="395536" y="3068960"/>
            <a:chExt cx="3816424" cy="1152128"/>
          </a:xfrm>
        </p:grpSpPr>
        <p:sp>
          <p:nvSpPr>
            <p:cNvPr id="7" name="Rounded Rectangle 6"/>
            <p:cNvSpPr/>
            <p:nvPr/>
          </p:nvSpPr>
          <p:spPr bwMode="auto">
            <a:xfrm>
              <a:off x="3059832" y="3068960"/>
              <a:ext cx="1152128" cy="115212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0000FF"/>
                </a:solidFill>
              </a:endParaRPr>
            </a:p>
          </p:txBody>
        </p:sp>
        <p:sp>
          <p:nvSpPr>
            <p:cNvPr id="13" name="TextBox 12"/>
            <p:cNvSpPr txBox="1"/>
            <p:nvPr/>
          </p:nvSpPr>
          <p:spPr>
            <a:xfrm>
              <a:off x="395536" y="3491716"/>
              <a:ext cx="1368152" cy="369332"/>
            </a:xfrm>
            <a:prstGeom prst="rect">
              <a:avLst/>
            </a:prstGeom>
            <a:noFill/>
            <a:ln>
              <a:solidFill>
                <a:schemeClr val="bg1"/>
              </a:solidFill>
            </a:ln>
          </p:spPr>
          <p:txBody>
            <a:bodyPr wrap="square">
              <a:spAutoFit/>
            </a:bodyPr>
            <a:lstStyle/>
            <a:p>
              <a:pPr fontAlgn="auto">
                <a:spcBef>
                  <a:spcPts val="0"/>
                </a:spcBef>
                <a:spcAft>
                  <a:spcPts val="0"/>
                </a:spcAft>
                <a:defRPr/>
              </a:pPr>
              <a:r>
                <a:rPr lang="en-GB" b="1" dirty="0" smtClean="0">
                  <a:latin typeface="Calibri"/>
                  <a:ea typeface="+mn-ea"/>
                  <a:cs typeface="Calibri"/>
                </a:rPr>
                <a:t>Subject 2</a:t>
              </a:r>
              <a:endParaRPr lang="en-GB" b="1" dirty="0">
                <a:latin typeface="Calibri"/>
                <a:ea typeface="+mn-ea"/>
                <a:cs typeface="Calibri"/>
              </a:endParaRPr>
            </a:p>
          </p:txBody>
        </p:sp>
        <p:cxnSp>
          <p:nvCxnSpPr>
            <p:cNvPr id="14" name="Straight Arrow Connector 13"/>
            <p:cNvCxnSpPr/>
            <p:nvPr/>
          </p:nvCxnSpPr>
          <p:spPr>
            <a:xfrm>
              <a:off x="1403648" y="3676382"/>
              <a:ext cx="158417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467544" y="4221088"/>
            <a:ext cx="4752528" cy="1080120"/>
            <a:chOff x="395536" y="3068960"/>
            <a:chExt cx="4752528" cy="1080120"/>
          </a:xfrm>
        </p:grpSpPr>
        <p:sp>
          <p:nvSpPr>
            <p:cNvPr id="20" name="Rounded Rectangle 19"/>
            <p:cNvSpPr/>
            <p:nvPr/>
          </p:nvSpPr>
          <p:spPr bwMode="auto">
            <a:xfrm>
              <a:off x="3923928" y="3068960"/>
              <a:ext cx="1224136" cy="1080120"/>
            </a:xfrm>
            <a:prstGeom prst="round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n>
                  <a:solidFill>
                    <a:srgbClr val="7030A0"/>
                  </a:solidFill>
                </a:ln>
                <a:solidFill>
                  <a:srgbClr val="0000FF"/>
                </a:solidFill>
              </a:endParaRPr>
            </a:p>
          </p:txBody>
        </p:sp>
        <p:sp>
          <p:nvSpPr>
            <p:cNvPr id="21" name="TextBox 20"/>
            <p:cNvSpPr txBox="1"/>
            <p:nvPr/>
          </p:nvSpPr>
          <p:spPr>
            <a:xfrm>
              <a:off x="395536" y="3491716"/>
              <a:ext cx="1368152" cy="369332"/>
            </a:xfrm>
            <a:prstGeom prst="rect">
              <a:avLst/>
            </a:prstGeom>
            <a:noFill/>
            <a:ln>
              <a:solidFill>
                <a:schemeClr val="bg1"/>
              </a:solidFill>
            </a:ln>
          </p:spPr>
          <p:txBody>
            <a:bodyPr wrap="square">
              <a:spAutoFit/>
            </a:bodyPr>
            <a:lstStyle/>
            <a:p>
              <a:pPr fontAlgn="auto">
                <a:spcBef>
                  <a:spcPts val="0"/>
                </a:spcBef>
                <a:spcAft>
                  <a:spcPts val="0"/>
                </a:spcAft>
                <a:defRPr/>
              </a:pPr>
              <a:r>
                <a:rPr lang="en-GB" b="1" dirty="0" smtClean="0">
                  <a:solidFill>
                    <a:srgbClr val="0000FF"/>
                  </a:solidFill>
                  <a:latin typeface="Calibri"/>
                  <a:ea typeface="+mn-ea"/>
                  <a:cs typeface="Calibri"/>
                </a:rPr>
                <a:t>Subject 3</a:t>
              </a:r>
              <a:endParaRPr lang="en-GB" b="1" dirty="0">
                <a:solidFill>
                  <a:srgbClr val="0000FF"/>
                </a:solidFill>
                <a:latin typeface="Calibri"/>
                <a:ea typeface="+mn-ea"/>
                <a:cs typeface="Calibri"/>
              </a:endParaRPr>
            </a:p>
          </p:txBody>
        </p:sp>
        <p:cxnSp>
          <p:nvCxnSpPr>
            <p:cNvPr id="22" name="Straight Arrow Connector 21"/>
            <p:cNvCxnSpPr/>
            <p:nvPr/>
          </p:nvCxnSpPr>
          <p:spPr>
            <a:xfrm>
              <a:off x="1403648" y="3676382"/>
              <a:ext cx="2448272" cy="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17728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15505" y="908720"/>
            <a:ext cx="5328592" cy="4144286"/>
            <a:chOff x="1793007" y="1456415"/>
            <a:chExt cx="5328592" cy="4144286"/>
          </a:xfrm>
        </p:grpSpPr>
        <p:pic>
          <p:nvPicPr>
            <p:cNvPr id="368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506" t="24568" r="27760" b="35194"/>
            <a:stretch/>
          </p:blipFill>
          <p:spPr bwMode="auto">
            <a:xfrm>
              <a:off x="1793007" y="1952625"/>
              <a:ext cx="5328592" cy="3648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8565" t="17433" r="29211" b="75584"/>
            <a:stretch/>
          </p:blipFill>
          <p:spPr bwMode="auto">
            <a:xfrm>
              <a:off x="1815505" y="1456980"/>
              <a:ext cx="1388342" cy="495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0202" t="17120" r="29211" b="75584"/>
            <a:stretch/>
          </p:blipFill>
          <p:spPr bwMode="auto">
            <a:xfrm>
              <a:off x="3131839" y="1456415"/>
              <a:ext cx="1152129" cy="496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0202" t="17567" r="29211" b="75584"/>
            <a:stretch/>
          </p:blipFill>
          <p:spPr bwMode="auto">
            <a:xfrm>
              <a:off x="4139952" y="1511247"/>
              <a:ext cx="1116786" cy="451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Rectangle 1"/>
          <p:cNvSpPr/>
          <p:nvPr/>
        </p:nvSpPr>
        <p:spPr>
          <a:xfrm>
            <a:off x="223676" y="5229200"/>
            <a:ext cx="8596796" cy="1477328"/>
          </a:xfrm>
          <a:prstGeom prst="rect">
            <a:avLst/>
          </a:prstGeom>
        </p:spPr>
        <p:txBody>
          <a:bodyPr wrap="square">
            <a:spAutoFit/>
          </a:bodyPr>
          <a:lstStyle/>
          <a:p>
            <a:r>
              <a:rPr lang="en-GB" dirty="0">
                <a:solidFill>
                  <a:srgbClr val="000000"/>
                </a:solidFill>
                <a:latin typeface="Calibri" charset="0"/>
              </a:rPr>
              <a:t>multi-subject 1</a:t>
            </a:r>
            <a:r>
              <a:rPr lang="en-GB" baseline="30000" dirty="0">
                <a:solidFill>
                  <a:srgbClr val="000000"/>
                </a:solidFill>
                <a:latin typeface="Calibri" charset="0"/>
              </a:rPr>
              <a:t>st</a:t>
            </a:r>
            <a:r>
              <a:rPr lang="en-GB" dirty="0">
                <a:solidFill>
                  <a:srgbClr val="000000"/>
                </a:solidFill>
                <a:latin typeface="Calibri" charset="0"/>
              </a:rPr>
              <a:t> level design </a:t>
            </a:r>
          </a:p>
          <a:p>
            <a:r>
              <a:rPr lang="en-GB" dirty="0">
                <a:solidFill>
                  <a:srgbClr val="000000"/>
                </a:solidFill>
                <a:latin typeface="Calibri" charset="0"/>
              </a:rPr>
              <a:t>each subjects entered as separate sessions</a:t>
            </a:r>
          </a:p>
          <a:p>
            <a:r>
              <a:rPr lang="en-GB" dirty="0">
                <a:solidFill>
                  <a:srgbClr val="000000"/>
                </a:solidFill>
                <a:latin typeface="Calibri" charset="0"/>
              </a:rPr>
              <a:t>create contrast across all subjects</a:t>
            </a:r>
          </a:p>
          <a:p>
            <a:pPr>
              <a:buFont typeface="Arial" charset="0"/>
              <a:buNone/>
            </a:pPr>
            <a:r>
              <a:rPr lang="en-GB" dirty="0">
                <a:solidFill>
                  <a:srgbClr val="000000"/>
                </a:solidFill>
                <a:latin typeface="Calibri" charset="0"/>
              </a:rPr>
              <a:t>	c = [ </a:t>
            </a:r>
            <a:r>
              <a:rPr lang="en-GB" dirty="0" smtClean="0">
                <a:solidFill>
                  <a:srgbClr val="FF0000"/>
                </a:solidFill>
                <a:latin typeface="Calibri" charset="0"/>
              </a:rPr>
              <a:t>-1 1 -1 1 </a:t>
            </a:r>
            <a:r>
              <a:rPr lang="en-GB" dirty="0">
                <a:solidFill>
                  <a:srgbClr val="FF0000"/>
                </a:solidFill>
                <a:latin typeface="Calibri" charset="0"/>
              </a:rPr>
              <a:t>-1 1 -1 1 </a:t>
            </a:r>
            <a:r>
              <a:rPr lang="en-GB" dirty="0">
                <a:solidFill>
                  <a:srgbClr val="000000"/>
                </a:solidFill>
                <a:latin typeface="Calibri" charset="0"/>
              </a:rPr>
              <a:t>-1 1 -1 1 -1 1 -1 </a:t>
            </a:r>
            <a:r>
              <a:rPr lang="en-GB" dirty="0" smtClean="0">
                <a:solidFill>
                  <a:srgbClr val="000000"/>
                </a:solidFill>
                <a:latin typeface="Calibri" charset="0"/>
              </a:rPr>
              <a:t>1 </a:t>
            </a:r>
            <a:r>
              <a:rPr lang="en-GB" dirty="0">
                <a:solidFill>
                  <a:srgbClr val="0000FF"/>
                </a:solidFill>
                <a:latin typeface="Calibri" charset="0"/>
              </a:rPr>
              <a:t>-1 1 -1 1 -1 1 -1 </a:t>
            </a:r>
            <a:r>
              <a:rPr lang="en-GB" dirty="0" smtClean="0">
                <a:solidFill>
                  <a:srgbClr val="0000FF"/>
                </a:solidFill>
                <a:latin typeface="Calibri" charset="0"/>
              </a:rPr>
              <a:t>1</a:t>
            </a:r>
            <a:r>
              <a:rPr lang="en-GB" dirty="0" smtClean="0">
                <a:solidFill>
                  <a:srgbClr val="000000"/>
                </a:solidFill>
                <a:latin typeface="Calibri" charset="0"/>
              </a:rPr>
              <a:t>]</a:t>
            </a:r>
            <a:endParaRPr lang="en-GB" dirty="0">
              <a:solidFill>
                <a:srgbClr val="000000"/>
              </a:solidFill>
              <a:latin typeface="Calibri" charset="0"/>
            </a:endParaRPr>
          </a:p>
          <a:p>
            <a:r>
              <a:rPr lang="en-GB" dirty="0">
                <a:solidFill>
                  <a:srgbClr val="000000"/>
                </a:solidFill>
                <a:latin typeface="Calibri" charset="0"/>
              </a:rPr>
              <a:t>perform one sample t-test</a:t>
            </a:r>
          </a:p>
        </p:txBody>
      </p:sp>
      <p:sp>
        <p:nvSpPr>
          <p:cNvPr id="24" name="Title 1"/>
          <p:cNvSpPr>
            <a:spLocks noGrp="1"/>
          </p:cNvSpPr>
          <p:nvPr>
            <p:ph type="title"/>
          </p:nvPr>
        </p:nvSpPr>
        <p:spPr>
          <a:xfrm>
            <a:off x="14808" y="-18256"/>
            <a:ext cx="8229600" cy="1143000"/>
          </a:xfrm>
        </p:spPr>
        <p:txBody>
          <a:bodyPr/>
          <a:lstStyle/>
          <a:p>
            <a:r>
              <a:rPr lang="en-GB" dirty="0">
                <a:solidFill>
                  <a:schemeClr val="bg1"/>
                </a:solidFill>
                <a:latin typeface="Calibri" charset="0"/>
              </a:rPr>
              <a:t>Fixed-effects Analysis in SPM</a:t>
            </a:r>
          </a:p>
        </p:txBody>
      </p:sp>
      <p:grpSp>
        <p:nvGrpSpPr>
          <p:cNvPr id="25" name="Group 24"/>
          <p:cNvGrpSpPr/>
          <p:nvPr/>
        </p:nvGrpSpPr>
        <p:grpSpPr>
          <a:xfrm>
            <a:off x="395536" y="1412776"/>
            <a:ext cx="2736305" cy="1152128"/>
            <a:chOff x="395536" y="1988840"/>
            <a:chExt cx="2736305" cy="1152128"/>
          </a:xfrm>
        </p:grpSpPr>
        <p:sp>
          <p:nvSpPr>
            <p:cNvPr id="26" name="Rounded Rectangle 25"/>
            <p:cNvSpPr/>
            <p:nvPr/>
          </p:nvSpPr>
          <p:spPr bwMode="auto">
            <a:xfrm>
              <a:off x="1979713" y="1988840"/>
              <a:ext cx="1152128" cy="115212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000000"/>
                </a:solidFill>
              </a:endParaRPr>
            </a:p>
          </p:txBody>
        </p:sp>
        <p:sp>
          <p:nvSpPr>
            <p:cNvPr id="27" name="TextBox 26"/>
            <p:cNvSpPr txBox="1"/>
            <p:nvPr/>
          </p:nvSpPr>
          <p:spPr>
            <a:xfrm>
              <a:off x="395536" y="2339588"/>
              <a:ext cx="1368152" cy="369332"/>
            </a:xfrm>
            <a:prstGeom prst="rect">
              <a:avLst/>
            </a:prstGeom>
            <a:noFill/>
            <a:ln>
              <a:solidFill>
                <a:schemeClr val="bg1"/>
              </a:solidFill>
            </a:ln>
          </p:spPr>
          <p:txBody>
            <a:bodyPr wrap="square">
              <a:spAutoFit/>
            </a:bodyPr>
            <a:lstStyle/>
            <a:p>
              <a:pPr fontAlgn="auto">
                <a:spcBef>
                  <a:spcPts val="0"/>
                </a:spcBef>
                <a:spcAft>
                  <a:spcPts val="0"/>
                </a:spcAft>
                <a:defRPr/>
              </a:pPr>
              <a:r>
                <a:rPr lang="en-GB" b="1" dirty="0" smtClean="0">
                  <a:solidFill>
                    <a:srgbClr val="FF0000"/>
                  </a:solidFill>
                  <a:latin typeface="Calibri"/>
                  <a:ea typeface="+mn-ea"/>
                  <a:cs typeface="Calibri"/>
                </a:rPr>
                <a:t>Subject 1</a:t>
              </a:r>
              <a:endParaRPr lang="en-GB" b="1" dirty="0">
                <a:solidFill>
                  <a:srgbClr val="FF0000"/>
                </a:solidFill>
                <a:latin typeface="Calibri"/>
                <a:ea typeface="+mn-ea"/>
                <a:cs typeface="Calibri"/>
              </a:endParaRPr>
            </a:p>
          </p:txBody>
        </p:sp>
        <p:cxnSp>
          <p:nvCxnSpPr>
            <p:cNvPr id="28" name="Straight Arrow Connector 27"/>
            <p:cNvCxnSpPr/>
            <p:nvPr/>
          </p:nvCxnSpPr>
          <p:spPr>
            <a:xfrm>
              <a:off x="1403648" y="2524254"/>
              <a:ext cx="504057"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395536" y="2492896"/>
            <a:ext cx="3816424" cy="1152128"/>
            <a:chOff x="395536" y="3068960"/>
            <a:chExt cx="3816424" cy="1152128"/>
          </a:xfrm>
        </p:grpSpPr>
        <p:sp>
          <p:nvSpPr>
            <p:cNvPr id="30" name="Rounded Rectangle 29"/>
            <p:cNvSpPr/>
            <p:nvPr/>
          </p:nvSpPr>
          <p:spPr bwMode="auto">
            <a:xfrm>
              <a:off x="3059832" y="3068960"/>
              <a:ext cx="1152128" cy="115212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0000FF"/>
                </a:solidFill>
              </a:endParaRPr>
            </a:p>
          </p:txBody>
        </p:sp>
        <p:sp>
          <p:nvSpPr>
            <p:cNvPr id="31" name="TextBox 30"/>
            <p:cNvSpPr txBox="1"/>
            <p:nvPr/>
          </p:nvSpPr>
          <p:spPr>
            <a:xfrm>
              <a:off x="395536" y="3491716"/>
              <a:ext cx="1368152" cy="369332"/>
            </a:xfrm>
            <a:prstGeom prst="rect">
              <a:avLst/>
            </a:prstGeom>
            <a:noFill/>
            <a:ln>
              <a:solidFill>
                <a:schemeClr val="bg1"/>
              </a:solidFill>
            </a:ln>
          </p:spPr>
          <p:txBody>
            <a:bodyPr wrap="square">
              <a:spAutoFit/>
            </a:bodyPr>
            <a:lstStyle/>
            <a:p>
              <a:pPr fontAlgn="auto">
                <a:spcBef>
                  <a:spcPts val="0"/>
                </a:spcBef>
                <a:spcAft>
                  <a:spcPts val="0"/>
                </a:spcAft>
                <a:defRPr/>
              </a:pPr>
              <a:r>
                <a:rPr lang="en-GB" b="1" dirty="0" smtClean="0">
                  <a:latin typeface="Calibri"/>
                  <a:ea typeface="+mn-ea"/>
                  <a:cs typeface="Calibri"/>
                </a:rPr>
                <a:t>Subject 2</a:t>
              </a:r>
              <a:endParaRPr lang="en-GB" b="1" dirty="0">
                <a:latin typeface="Calibri"/>
                <a:ea typeface="+mn-ea"/>
                <a:cs typeface="Calibri"/>
              </a:endParaRPr>
            </a:p>
          </p:txBody>
        </p:sp>
        <p:cxnSp>
          <p:nvCxnSpPr>
            <p:cNvPr id="32" name="Straight Arrow Connector 31"/>
            <p:cNvCxnSpPr/>
            <p:nvPr/>
          </p:nvCxnSpPr>
          <p:spPr>
            <a:xfrm>
              <a:off x="1403648" y="3676382"/>
              <a:ext cx="158417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467544" y="3645024"/>
            <a:ext cx="4752528" cy="1080120"/>
            <a:chOff x="395536" y="3068960"/>
            <a:chExt cx="4752528" cy="1080120"/>
          </a:xfrm>
        </p:grpSpPr>
        <p:sp>
          <p:nvSpPr>
            <p:cNvPr id="34" name="Rounded Rectangle 33"/>
            <p:cNvSpPr/>
            <p:nvPr/>
          </p:nvSpPr>
          <p:spPr bwMode="auto">
            <a:xfrm>
              <a:off x="3923928" y="3068960"/>
              <a:ext cx="1224136" cy="1080120"/>
            </a:xfrm>
            <a:prstGeom prst="round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n>
                  <a:solidFill>
                    <a:srgbClr val="7030A0"/>
                  </a:solidFill>
                </a:ln>
                <a:solidFill>
                  <a:srgbClr val="0000FF"/>
                </a:solidFill>
              </a:endParaRPr>
            </a:p>
          </p:txBody>
        </p:sp>
        <p:sp>
          <p:nvSpPr>
            <p:cNvPr id="35" name="TextBox 34"/>
            <p:cNvSpPr txBox="1"/>
            <p:nvPr/>
          </p:nvSpPr>
          <p:spPr>
            <a:xfrm>
              <a:off x="395536" y="3491716"/>
              <a:ext cx="1368152" cy="369332"/>
            </a:xfrm>
            <a:prstGeom prst="rect">
              <a:avLst/>
            </a:prstGeom>
            <a:noFill/>
            <a:ln>
              <a:solidFill>
                <a:schemeClr val="bg1"/>
              </a:solidFill>
            </a:ln>
          </p:spPr>
          <p:txBody>
            <a:bodyPr wrap="square">
              <a:spAutoFit/>
            </a:bodyPr>
            <a:lstStyle/>
            <a:p>
              <a:pPr fontAlgn="auto">
                <a:spcBef>
                  <a:spcPts val="0"/>
                </a:spcBef>
                <a:spcAft>
                  <a:spcPts val="0"/>
                </a:spcAft>
                <a:defRPr/>
              </a:pPr>
              <a:r>
                <a:rPr lang="en-GB" b="1" dirty="0" smtClean="0">
                  <a:solidFill>
                    <a:srgbClr val="0000FF"/>
                  </a:solidFill>
                  <a:latin typeface="Calibri"/>
                  <a:ea typeface="+mn-ea"/>
                  <a:cs typeface="Calibri"/>
                </a:rPr>
                <a:t>Subject 3</a:t>
              </a:r>
              <a:endParaRPr lang="en-GB" b="1" dirty="0">
                <a:solidFill>
                  <a:srgbClr val="0000FF"/>
                </a:solidFill>
                <a:latin typeface="Calibri"/>
                <a:ea typeface="+mn-ea"/>
                <a:cs typeface="Calibri"/>
              </a:endParaRPr>
            </a:p>
          </p:txBody>
        </p:sp>
        <p:cxnSp>
          <p:nvCxnSpPr>
            <p:cNvPr id="36" name="Straight Arrow Connector 35"/>
            <p:cNvCxnSpPr/>
            <p:nvPr/>
          </p:nvCxnSpPr>
          <p:spPr>
            <a:xfrm>
              <a:off x="1403648" y="3676382"/>
              <a:ext cx="2448272" cy="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043827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226" t="11916" r="38518" b="9994"/>
          <a:stretch/>
        </p:blipFill>
        <p:spPr bwMode="auto">
          <a:xfrm>
            <a:off x="4355976" y="914078"/>
            <a:ext cx="4112060"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3275856" y="1700808"/>
            <a:ext cx="2952328" cy="1224137"/>
            <a:chOff x="3275856" y="1700808"/>
            <a:chExt cx="2952328" cy="1224137"/>
          </a:xfrm>
        </p:grpSpPr>
        <p:sp>
          <p:nvSpPr>
            <p:cNvPr id="6" name="Oval 5"/>
            <p:cNvSpPr/>
            <p:nvPr/>
          </p:nvSpPr>
          <p:spPr>
            <a:xfrm>
              <a:off x="5148064" y="2276872"/>
              <a:ext cx="1080120" cy="64807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7" name="Straight Arrow Connector 6"/>
            <p:cNvCxnSpPr/>
            <p:nvPr/>
          </p:nvCxnSpPr>
          <p:spPr>
            <a:xfrm>
              <a:off x="3275856" y="1700808"/>
              <a:ext cx="1872208" cy="720080"/>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grpSp>
      <p:sp>
        <p:nvSpPr>
          <p:cNvPr id="10" name="Content Placeholder 3"/>
          <p:cNvSpPr>
            <a:spLocks noGrp="1"/>
          </p:cNvSpPr>
          <p:nvPr>
            <p:ph sz="half" idx="2"/>
          </p:nvPr>
        </p:nvSpPr>
        <p:spPr>
          <a:xfrm>
            <a:off x="101352" y="2204864"/>
            <a:ext cx="4038600" cy="4525963"/>
          </a:xfrm>
        </p:spPr>
        <p:txBody>
          <a:bodyPr>
            <a:normAutofit/>
          </a:bodyPr>
          <a:lstStyle/>
          <a:p>
            <a:pPr>
              <a:buFont typeface="Arial" charset="0"/>
              <a:buNone/>
            </a:pPr>
            <a:r>
              <a:rPr lang="en-GB" sz="2000" dirty="0" smtClean="0">
                <a:solidFill>
                  <a:srgbClr val="000000"/>
                </a:solidFill>
                <a:latin typeface="Calibri" charset="0"/>
              </a:rPr>
              <a:t>Used for:</a:t>
            </a:r>
            <a:endParaRPr lang="en-GB" sz="2000" dirty="0">
              <a:solidFill>
                <a:srgbClr val="000000"/>
              </a:solidFill>
              <a:latin typeface="Calibri" charset="0"/>
            </a:endParaRPr>
          </a:p>
          <a:p>
            <a:pPr marL="457200" indent="-457200">
              <a:buFont typeface="+mj-lt"/>
              <a:buAutoNum type="arabicPeriod"/>
            </a:pPr>
            <a:r>
              <a:rPr lang="en-GB" sz="2000" dirty="0" smtClean="0">
                <a:solidFill>
                  <a:srgbClr val="000000"/>
                </a:solidFill>
                <a:latin typeface="Calibri" charset="0"/>
              </a:rPr>
              <a:t>Setting up analysis for random effects</a:t>
            </a:r>
          </a:p>
          <a:p>
            <a:pPr marL="0" indent="0">
              <a:buNone/>
            </a:pPr>
            <a:r>
              <a:rPr lang="en-GB" sz="2000" dirty="0" smtClean="0">
                <a:solidFill>
                  <a:srgbClr val="000000"/>
                </a:solidFill>
                <a:latin typeface="Calibri" charset="0"/>
              </a:rPr>
              <a:t> </a:t>
            </a:r>
            <a:endParaRPr lang="en-GB" sz="2000" dirty="0">
              <a:solidFill>
                <a:srgbClr val="000000"/>
              </a:solidFill>
              <a:latin typeface="Calibri" charset="0"/>
            </a:endParaRPr>
          </a:p>
          <a:p>
            <a:pPr>
              <a:buFontTx/>
              <a:buChar char="-"/>
            </a:pPr>
            <a:endParaRPr lang="en-GB" sz="2000" dirty="0">
              <a:solidFill>
                <a:srgbClr val="000000"/>
              </a:solidFill>
              <a:latin typeface="Calibri" charset="0"/>
            </a:endParaRPr>
          </a:p>
          <a:p>
            <a:pPr>
              <a:buFont typeface="Arial" charset="0"/>
              <a:buNone/>
            </a:pPr>
            <a:endParaRPr lang="en-GB" sz="2000" dirty="0">
              <a:solidFill>
                <a:srgbClr val="000000"/>
              </a:solidFill>
              <a:latin typeface="Calibri" charset="0"/>
            </a:endParaRPr>
          </a:p>
          <a:p>
            <a:pPr>
              <a:buFont typeface="Arial" charset="0"/>
              <a:buNone/>
            </a:pPr>
            <a:endParaRPr lang="en-GB" sz="2000" dirty="0">
              <a:solidFill>
                <a:srgbClr val="000000"/>
              </a:solidFill>
              <a:latin typeface="Calibri" charset="0"/>
            </a:endParaRPr>
          </a:p>
          <a:p>
            <a:pPr>
              <a:buFont typeface="Arial" charset="0"/>
              <a:buNone/>
            </a:pPr>
            <a:endParaRPr lang="en-GB" sz="2000" dirty="0">
              <a:solidFill>
                <a:srgbClr val="000000"/>
              </a:solidFill>
              <a:latin typeface="Calibri" charset="0"/>
            </a:endParaRPr>
          </a:p>
          <a:p>
            <a:pPr>
              <a:buFont typeface="Arial" charset="0"/>
              <a:buNone/>
            </a:pPr>
            <a:endParaRPr lang="en-GB" sz="2000" dirty="0">
              <a:solidFill>
                <a:srgbClr val="000000"/>
              </a:solidFill>
              <a:latin typeface="Calibri" charset="0"/>
            </a:endParaRPr>
          </a:p>
          <a:p>
            <a:pPr>
              <a:buFont typeface="Arial" charset="0"/>
              <a:buNone/>
            </a:pPr>
            <a:endParaRPr lang="en-GB" sz="2000" dirty="0">
              <a:solidFill>
                <a:srgbClr val="000000"/>
              </a:solidFill>
              <a:latin typeface="Calibri" charset="0"/>
            </a:endParaRPr>
          </a:p>
          <a:p>
            <a:pPr>
              <a:buFont typeface="Arial" charset="0"/>
              <a:buNone/>
            </a:pPr>
            <a:endParaRPr lang="en-GB" sz="2000" dirty="0">
              <a:solidFill>
                <a:srgbClr val="000000"/>
              </a:solidFill>
              <a:latin typeface="Calibri" charset="0"/>
            </a:endParaRPr>
          </a:p>
          <a:p>
            <a:pPr>
              <a:buFont typeface="Arial" charset="0"/>
              <a:buNone/>
            </a:pPr>
            <a:endParaRPr lang="en-GB" sz="2000" dirty="0">
              <a:solidFill>
                <a:srgbClr val="000000"/>
              </a:solidFill>
              <a:latin typeface="Calibri" charset="0"/>
            </a:endParaRPr>
          </a:p>
        </p:txBody>
      </p:sp>
      <p:sp>
        <p:nvSpPr>
          <p:cNvPr id="12" name="Title 1"/>
          <p:cNvSpPr>
            <a:spLocks noGrp="1"/>
          </p:cNvSpPr>
          <p:nvPr>
            <p:ph type="title"/>
          </p:nvPr>
        </p:nvSpPr>
        <p:spPr>
          <a:xfrm>
            <a:off x="35496" y="53752"/>
            <a:ext cx="8229600" cy="1143000"/>
          </a:xfrm>
        </p:spPr>
        <p:txBody>
          <a:bodyPr/>
          <a:lstStyle/>
          <a:p>
            <a:r>
              <a:rPr lang="en-GB" dirty="0" smtClean="0">
                <a:solidFill>
                  <a:schemeClr val="bg1"/>
                </a:solidFill>
                <a:latin typeface="Calibri" charset="0"/>
              </a:rPr>
              <a:t>Random-effects in SPM</a:t>
            </a:r>
            <a:endParaRPr lang="en-GB" dirty="0">
              <a:solidFill>
                <a:schemeClr val="bg1"/>
              </a:solidFill>
              <a:latin typeface="Calibri" charset="0"/>
            </a:endParaRPr>
          </a:p>
        </p:txBody>
      </p:sp>
    </p:spTree>
    <p:extLst>
      <p:ext uri="{BB962C8B-B14F-4D97-AF65-F5344CB8AC3E}">
        <p14:creationId xmlns:p14="http://schemas.microsoft.com/office/powerpoint/2010/main" val="2936649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5496" y="53752"/>
            <a:ext cx="8229600" cy="1143000"/>
          </a:xfrm>
        </p:spPr>
        <p:txBody>
          <a:bodyPr/>
          <a:lstStyle/>
          <a:p>
            <a:r>
              <a:rPr lang="en-GB" dirty="0">
                <a:solidFill>
                  <a:schemeClr val="bg1"/>
                </a:solidFill>
                <a:latin typeface="Calibri" charset="0"/>
              </a:rPr>
              <a:t>Methods for Random-effects</a:t>
            </a:r>
          </a:p>
        </p:txBody>
      </p:sp>
      <p:sp>
        <p:nvSpPr>
          <p:cNvPr id="3" name="Content Placeholder 2"/>
          <p:cNvSpPr>
            <a:spLocks noGrp="1"/>
          </p:cNvSpPr>
          <p:nvPr>
            <p:ph sz="half" idx="1"/>
          </p:nvPr>
        </p:nvSpPr>
        <p:spPr>
          <a:xfrm>
            <a:off x="395536" y="836712"/>
            <a:ext cx="8401050" cy="4829175"/>
          </a:xfrm>
        </p:spPr>
        <p:txBody>
          <a:bodyPr>
            <a:noAutofit/>
          </a:bodyPr>
          <a:lstStyle/>
          <a:p>
            <a:pPr>
              <a:buFont typeface="Arial" charset="0"/>
              <a:buNone/>
            </a:pPr>
            <a:r>
              <a:rPr lang="en-GB" sz="2600" u="sng" dirty="0">
                <a:solidFill>
                  <a:srgbClr val="000000"/>
                </a:solidFill>
                <a:latin typeface="Calibri" charset="0"/>
              </a:rPr>
              <a:t>Hierarchical model</a:t>
            </a:r>
            <a:endParaRPr lang="en-GB" sz="2600" dirty="0">
              <a:solidFill>
                <a:srgbClr val="000000"/>
              </a:solidFill>
              <a:latin typeface="Calibri" charset="0"/>
            </a:endParaRPr>
          </a:p>
          <a:p>
            <a:r>
              <a:rPr lang="en-GB" sz="2200" dirty="0">
                <a:solidFill>
                  <a:srgbClr val="000000"/>
                </a:solidFill>
                <a:latin typeface="Calibri" charset="0"/>
              </a:rPr>
              <a:t>Estimates subject &amp; group stats at once</a:t>
            </a:r>
          </a:p>
          <a:p>
            <a:r>
              <a:rPr lang="en-GB" sz="2200" dirty="0">
                <a:solidFill>
                  <a:srgbClr val="000000"/>
                </a:solidFill>
                <a:latin typeface="Calibri" charset="0"/>
              </a:rPr>
              <a:t>Variance of population mean contains contributions</a:t>
            </a:r>
          </a:p>
          <a:p>
            <a:pPr>
              <a:buFont typeface="Arial" charset="0"/>
              <a:buNone/>
            </a:pPr>
            <a:r>
              <a:rPr lang="en-GB" sz="2200" dirty="0">
                <a:solidFill>
                  <a:srgbClr val="000000"/>
                </a:solidFill>
                <a:latin typeface="Calibri" charset="0"/>
              </a:rPr>
              <a:t>	from within- &amp; between- subject variance</a:t>
            </a:r>
          </a:p>
          <a:p>
            <a:r>
              <a:rPr lang="en-GB" sz="2200" dirty="0">
                <a:solidFill>
                  <a:srgbClr val="000000"/>
                </a:solidFill>
                <a:latin typeface="Calibri" charset="0"/>
              </a:rPr>
              <a:t>Iterative looping </a:t>
            </a:r>
            <a:r>
              <a:rPr lang="en-GB" sz="2200" dirty="0">
                <a:solidFill>
                  <a:srgbClr val="000000"/>
                </a:solidFill>
                <a:latin typeface="Calibri" charset="0"/>
                <a:sym typeface="Wingdings" charset="0"/>
              </a:rPr>
              <a:t> </a:t>
            </a:r>
            <a:r>
              <a:rPr lang="en-GB" sz="2200" dirty="0">
                <a:solidFill>
                  <a:srgbClr val="000000"/>
                </a:solidFill>
                <a:latin typeface="Calibri" charset="0"/>
              </a:rPr>
              <a:t>computationally demanding</a:t>
            </a:r>
          </a:p>
          <a:p>
            <a:endParaRPr lang="en-GB" sz="2200" u="sng" dirty="0">
              <a:solidFill>
                <a:srgbClr val="000000"/>
              </a:solidFill>
              <a:latin typeface="Calibri" charset="0"/>
            </a:endParaRPr>
          </a:p>
          <a:p>
            <a:pPr>
              <a:buFont typeface="Arial" charset="0"/>
              <a:buNone/>
            </a:pPr>
            <a:r>
              <a:rPr lang="en-GB" sz="2600" u="sng" dirty="0">
                <a:solidFill>
                  <a:srgbClr val="000000"/>
                </a:solidFill>
                <a:latin typeface="Calibri" charset="0"/>
              </a:rPr>
              <a:t>Summary statistics approach</a:t>
            </a:r>
            <a:r>
              <a:rPr lang="en-GB" sz="2600" dirty="0">
                <a:solidFill>
                  <a:srgbClr val="000000"/>
                </a:solidFill>
                <a:latin typeface="Calibri" charset="0"/>
              </a:rPr>
              <a:t> </a:t>
            </a:r>
            <a:r>
              <a:rPr lang="en-GB" sz="2600" dirty="0">
                <a:solidFill>
                  <a:srgbClr val="000000"/>
                </a:solidFill>
                <a:latin typeface="Calibri" charset="0"/>
                <a:sym typeface="Wingdings" charset="0"/>
              </a:rPr>
              <a:t> </a:t>
            </a:r>
            <a:r>
              <a:rPr lang="en-GB" sz="2600" dirty="0" smtClean="0">
                <a:solidFill>
                  <a:srgbClr val="000000"/>
                </a:solidFill>
                <a:latin typeface="Calibri" charset="0"/>
                <a:sym typeface="Wingdings" charset="0"/>
              </a:rPr>
              <a:t>Most commonly used!</a:t>
            </a:r>
            <a:endParaRPr lang="en-GB" sz="2600" dirty="0">
              <a:solidFill>
                <a:srgbClr val="000000"/>
              </a:solidFill>
              <a:latin typeface="Calibri" charset="0"/>
            </a:endParaRPr>
          </a:p>
          <a:p>
            <a:r>
              <a:rPr lang="en-GB" sz="2200" dirty="0" smtClean="0">
                <a:solidFill>
                  <a:srgbClr val="000000"/>
                </a:solidFill>
                <a:latin typeface="Calibri" charset="0"/>
              </a:rPr>
              <a:t>1</a:t>
            </a:r>
            <a:r>
              <a:rPr lang="en-GB" sz="2200" baseline="30000" dirty="0" smtClean="0">
                <a:solidFill>
                  <a:srgbClr val="000000"/>
                </a:solidFill>
                <a:latin typeface="Calibri" charset="0"/>
              </a:rPr>
              <a:t>st</a:t>
            </a:r>
            <a:r>
              <a:rPr lang="en-GB" sz="2200" dirty="0" smtClean="0">
                <a:solidFill>
                  <a:srgbClr val="000000"/>
                </a:solidFill>
                <a:latin typeface="Calibri" charset="0"/>
              </a:rPr>
              <a:t> </a:t>
            </a:r>
            <a:r>
              <a:rPr lang="en-GB" sz="2200" dirty="0">
                <a:solidFill>
                  <a:srgbClr val="000000"/>
                </a:solidFill>
                <a:latin typeface="Calibri" charset="0"/>
              </a:rPr>
              <a:t>level </a:t>
            </a:r>
            <a:r>
              <a:rPr lang="en-GB" sz="2200" dirty="0" smtClean="0">
                <a:solidFill>
                  <a:srgbClr val="000000"/>
                </a:solidFill>
                <a:latin typeface="Calibri" charset="0"/>
              </a:rPr>
              <a:t>design for all subjects </a:t>
            </a:r>
            <a:r>
              <a:rPr lang="en-GB" sz="2200" dirty="0">
                <a:solidFill>
                  <a:srgbClr val="000000"/>
                </a:solidFill>
                <a:latin typeface="Calibri" charset="0"/>
              </a:rPr>
              <a:t>must be the SAME</a:t>
            </a:r>
          </a:p>
          <a:p>
            <a:r>
              <a:rPr lang="en-GB" sz="2200" dirty="0">
                <a:solidFill>
                  <a:srgbClr val="000000"/>
                </a:solidFill>
                <a:latin typeface="Calibri" charset="0"/>
              </a:rPr>
              <a:t>Sample means brought forward to 2</a:t>
            </a:r>
            <a:r>
              <a:rPr lang="en-GB" sz="2200" baseline="30000" dirty="0">
                <a:solidFill>
                  <a:srgbClr val="000000"/>
                </a:solidFill>
                <a:latin typeface="Calibri" charset="0"/>
              </a:rPr>
              <a:t>nd</a:t>
            </a:r>
            <a:r>
              <a:rPr lang="en-GB" sz="2200" dirty="0">
                <a:solidFill>
                  <a:srgbClr val="000000"/>
                </a:solidFill>
                <a:latin typeface="Calibri" charset="0"/>
              </a:rPr>
              <a:t> level</a:t>
            </a:r>
          </a:p>
          <a:p>
            <a:r>
              <a:rPr lang="en-GB" sz="2200" dirty="0">
                <a:solidFill>
                  <a:srgbClr val="000000"/>
                </a:solidFill>
                <a:latin typeface="Calibri" charset="0"/>
              </a:rPr>
              <a:t>Computationally less demanding</a:t>
            </a:r>
          </a:p>
          <a:p>
            <a:r>
              <a:rPr lang="en-GB" sz="2200" dirty="0">
                <a:solidFill>
                  <a:srgbClr val="000000"/>
                </a:solidFill>
                <a:latin typeface="Calibri" charset="0"/>
              </a:rPr>
              <a:t>Good approximation, unless subject extreme outlier</a:t>
            </a:r>
          </a:p>
        </p:txBody>
      </p:sp>
    </p:spTree>
    <p:extLst>
      <p:ext uri="{BB962C8B-B14F-4D97-AF65-F5344CB8AC3E}">
        <p14:creationId xmlns:p14="http://schemas.microsoft.com/office/powerpoint/2010/main" val="3761816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1</a:t>
            </a:r>
            <a:r>
              <a:rPr lang="en-US" sz="4000" baseline="30000" dirty="0" smtClean="0"/>
              <a:t>st</a:t>
            </a:r>
            <a:r>
              <a:rPr lang="en-US" sz="4000" dirty="0" smtClean="0"/>
              <a:t> level analysis – single subject</a:t>
            </a:r>
            <a:endParaRPr lang="en-US" sz="4000" dirty="0"/>
          </a:p>
        </p:txBody>
      </p:sp>
      <p:sp>
        <p:nvSpPr>
          <p:cNvPr id="3" name="Content Placeholder 2"/>
          <p:cNvSpPr>
            <a:spLocks noGrp="1"/>
          </p:cNvSpPr>
          <p:nvPr>
            <p:ph idx="1"/>
          </p:nvPr>
        </p:nvSpPr>
        <p:spPr/>
        <p:txBody>
          <a:bodyPr/>
          <a:lstStyle/>
          <a:p>
            <a:pPr marL="0" indent="0">
              <a:buNone/>
            </a:pPr>
            <a:r>
              <a:rPr lang="en-US" dirty="0" smtClean="0"/>
              <a:t>For each participant individually:</a:t>
            </a:r>
          </a:p>
          <a:p>
            <a:pPr lvl="1"/>
            <a:endParaRPr lang="en-US" dirty="0" smtClean="0"/>
          </a:p>
          <a:p>
            <a:r>
              <a:rPr lang="en-US" dirty="0" smtClean="0"/>
              <a:t>Spatial preprocessing</a:t>
            </a:r>
          </a:p>
          <a:p>
            <a:pPr lvl="2"/>
            <a:r>
              <a:rPr lang="en-US" dirty="0" smtClean="0"/>
              <a:t>accounting for movement in the scanner</a:t>
            </a:r>
          </a:p>
          <a:p>
            <a:pPr lvl="2"/>
            <a:r>
              <a:rPr lang="en-US" dirty="0" smtClean="0"/>
              <a:t>fitting individuals’ scans into a standard space</a:t>
            </a:r>
          </a:p>
          <a:p>
            <a:pPr lvl="2"/>
            <a:r>
              <a:rPr lang="en-US" dirty="0" smtClean="0"/>
              <a:t>smoothing and so on for statistical power</a:t>
            </a:r>
          </a:p>
          <a:p>
            <a:r>
              <a:rPr lang="en-US" dirty="0" smtClean="0"/>
              <a:t>…</a:t>
            </a:r>
          </a:p>
        </p:txBody>
      </p:sp>
    </p:spTree>
    <p:extLst>
      <p:ext uri="{BB962C8B-B14F-4D97-AF65-F5344CB8AC3E}">
        <p14:creationId xmlns:p14="http://schemas.microsoft.com/office/powerpoint/2010/main" val="20065660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955" t="15736" r="45039" b="32616"/>
          <a:stretch/>
        </p:blipFill>
        <p:spPr bwMode="auto">
          <a:xfrm>
            <a:off x="539552" y="1475656"/>
            <a:ext cx="3436099"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4" name="Title 1"/>
          <p:cNvSpPr>
            <a:spLocks noGrp="1"/>
          </p:cNvSpPr>
          <p:nvPr>
            <p:ph type="title"/>
          </p:nvPr>
        </p:nvSpPr>
        <p:spPr>
          <a:xfrm>
            <a:off x="-36512" y="-18256"/>
            <a:ext cx="8229600" cy="1143000"/>
          </a:xfrm>
        </p:spPr>
        <p:txBody>
          <a:bodyPr/>
          <a:lstStyle/>
          <a:p>
            <a:r>
              <a:rPr lang="en-GB" dirty="0" smtClean="0">
                <a:solidFill>
                  <a:schemeClr val="bg1"/>
                </a:solidFill>
              </a:rPr>
              <a:t>SPM 2</a:t>
            </a:r>
            <a:r>
              <a:rPr lang="en-GB" baseline="30000" dirty="0" smtClean="0">
                <a:solidFill>
                  <a:schemeClr val="bg1"/>
                </a:solidFill>
              </a:rPr>
              <a:t>nd</a:t>
            </a:r>
            <a:r>
              <a:rPr lang="en-GB" dirty="0" smtClean="0">
                <a:solidFill>
                  <a:schemeClr val="bg1"/>
                </a:solidFill>
              </a:rPr>
              <a:t> Level: How to Set-Up</a:t>
            </a:r>
          </a:p>
        </p:txBody>
      </p:sp>
      <p:sp>
        <p:nvSpPr>
          <p:cNvPr id="8" name="Oval 7"/>
          <p:cNvSpPr/>
          <p:nvPr/>
        </p:nvSpPr>
        <p:spPr>
          <a:xfrm>
            <a:off x="857250" y="2915816"/>
            <a:ext cx="1428750" cy="428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 name="Isosceles Triangle 14"/>
          <p:cNvSpPr/>
          <p:nvPr/>
        </p:nvSpPr>
        <p:spPr bwMode="auto">
          <a:xfrm rot="16200000">
            <a:off x="857250" y="2558629"/>
            <a:ext cx="5000625" cy="2143125"/>
          </a:xfrm>
          <a:prstGeom prst="triangle">
            <a:avLst>
              <a:gd name="adj" fmla="val 60479"/>
            </a:avLst>
          </a:prstGeom>
          <a:solidFill>
            <a:srgbClr val="FFFFFF">
              <a:alpha val="65098"/>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327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9369" t="10823" r="30965" b="32671"/>
          <a:stretch/>
        </p:blipFill>
        <p:spPr bwMode="auto">
          <a:xfrm>
            <a:off x="4427984" y="1029626"/>
            <a:ext cx="4366789" cy="5198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5508104" y="2278613"/>
            <a:ext cx="3168352" cy="646331"/>
          </a:xfrm>
          <a:prstGeom prst="rect">
            <a:avLst/>
          </a:prstGeom>
          <a:solidFill>
            <a:schemeClr val="bg1"/>
          </a:solidFill>
          <a:ln>
            <a:solidFill>
              <a:srgbClr val="FF0000"/>
            </a:solidFill>
          </a:ln>
        </p:spPr>
        <p:txBody>
          <a:bodyPr wrap="square">
            <a:spAutoFit/>
          </a:bodyPr>
          <a:lstStyle/>
          <a:p>
            <a:pPr eaLnBrk="0" hangingPunct="0"/>
            <a:r>
              <a:rPr lang="en-GB" altLang="en-US" dirty="0" smtClean="0">
                <a:solidFill>
                  <a:srgbClr val="FF0000"/>
                </a:solidFill>
              </a:rPr>
              <a:t>Directory for the results of the second level analysis</a:t>
            </a:r>
            <a:endParaRPr lang="en-US" altLang="en-US" dirty="0">
              <a:solidFill>
                <a:srgbClr val="FF0000"/>
              </a:solidFill>
            </a:endParaRPr>
          </a:p>
        </p:txBody>
      </p:sp>
    </p:spTree>
    <p:extLst>
      <p:ext uri="{BB962C8B-B14F-4D97-AF65-F5344CB8AC3E}">
        <p14:creationId xmlns:p14="http://schemas.microsoft.com/office/powerpoint/2010/main" val="31949144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6512" y="-18256"/>
            <a:ext cx="8229600" cy="1143000"/>
          </a:xfrm>
        </p:spPr>
        <p:txBody>
          <a:bodyPr/>
          <a:lstStyle/>
          <a:p>
            <a:r>
              <a:rPr lang="en-GB" dirty="0" smtClean="0">
                <a:solidFill>
                  <a:schemeClr val="bg1"/>
                </a:solidFill>
              </a:rPr>
              <a:t>SPM 2</a:t>
            </a:r>
            <a:r>
              <a:rPr lang="en-GB" baseline="30000" dirty="0" smtClean="0">
                <a:solidFill>
                  <a:schemeClr val="bg1"/>
                </a:solidFill>
              </a:rPr>
              <a:t>nd</a:t>
            </a:r>
            <a:r>
              <a:rPr lang="en-GB" dirty="0" smtClean="0">
                <a:solidFill>
                  <a:schemeClr val="bg1"/>
                </a:solidFill>
              </a:rPr>
              <a:t> Level: How to Set-Up</a:t>
            </a:r>
          </a:p>
        </p:txBody>
      </p:sp>
      <p:sp>
        <p:nvSpPr>
          <p:cNvPr id="2" name="Rectangle 1"/>
          <p:cNvSpPr/>
          <p:nvPr/>
        </p:nvSpPr>
        <p:spPr>
          <a:xfrm>
            <a:off x="42789" y="836712"/>
            <a:ext cx="4572000" cy="3477875"/>
          </a:xfrm>
          <a:prstGeom prst="rect">
            <a:avLst/>
          </a:prstGeom>
        </p:spPr>
        <p:txBody>
          <a:bodyPr>
            <a:spAutoFit/>
          </a:bodyPr>
          <a:lstStyle/>
          <a:p>
            <a:pPr fontAlgn="auto">
              <a:spcAft>
                <a:spcPts val="0"/>
              </a:spcAft>
              <a:buFont typeface="Arial" pitchFamily="34" charset="0"/>
              <a:buNone/>
              <a:defRPr/>
            </a:pPr>
            <a:r>
              <a:rPr lang="en-GB" sz="2800" u="sng" dirty="0">
                <a:latin typeface="Times New Roman" panose="02020603050405020304" pitchFamily="18" charset="0"/>
                <a:cs typeface="Times New Roman" panose="02020603050405020304" pitchFamily="18" charset="0"/>
              </a:rPr>
              <a:t>Design</a:t>
            </a:r>
            <a:r>
              <a:rPr lang="en-GB" sz="2800" dirty="0">
                <a:latin typeface="Times New Roman" panose="02020603050405020304" pitchFamily="18" charset="0"/>
                <a:cs typeface="Times New Roman" panose="02020603050405020304" pitchFamily="18" charset="0"/>
              </a:rPr>
              <a:t> </a:t>
            </a:r>
            <a:endParaRPr lang="en-GB" sz="2800" dirty="0" smtClean="0">
              <a:latin typeface="Times New Roman" panose="02020603050405020304" pitchFamily="18" charset="0"/>
              <a:cs typeface="Times New Roman" panose="02020603050405020304" pitchFamily="18" charset="0"/>
            </a:endParaRPr>
          </a:p>
          <a:p>
            <a:pPr fontAlgn="auto">
              <a:spcAft>
                <a:spcPts val="0"/>
              </a:spcAft>
              <a:buFont typeface="Arial" pitchFamily="34" charset="0"/>
              <a:buNone/>
              <a:defRPr/>
            </a:pPr>
            <a:endParaRPr lang="en-GB" sz="2800" dirty="0" smtClean="0">
              <a:latin typeface="Times New Roman" panose="02020603050405020304" pitchFamily="18" charset="0"/>
              <a:cs typeface="Times New Roman" panose="02020603050405020304" pitchFamily="18" charset="0"/>
            </a:endParaRPr>
          </a:p>
          <a:p>
            <a:pPr fontAlgn="auto">
              <a:spcAft>
                <a:spcPts val="0"/>
              </a:spcAft>
              <a:buFont typeface="Arial" pitchFamily="34" charset="0"/>
              <a:buNone/>
              <a:defRPr/>
            </a:pPr>
            <a:r>
              <a:rPr lang="en-GB" sz="2000" dirty="0" smtClean="0">
                <a:latin typeface="Times New Roman" panose="02020603050405020304" pitchFamily="18" charset="0"/>
                <a:cs typeface="Times New Roman" panose="02020603050405020304" pitchFamily="18" charset="0"/>
              </a:rPr>
              <a:t>- several design types</a:t>
            </a:r>
            <a:endParaRPr lang="en-GB"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defRPr/>
            </a:pPr>
            <a:r>
              <a:rPr lang="en-GB" dirty="0" smtClean="0">
                <a:latin typeface="Times New Roman" panose="02020603050405020304" pitchFamily="18" charset="0"/>
                <a:cs typeface="Times New Roman" panose="02020603050405020304" pitchFamily="18" charset="0"/>
              </a:rPr>
              <a:t>	one sample t-test</a:t>
            </a:r>
          </a:p>
          <a:p>
            <a:pPr marL="742950" lvl="1" indent="-285750">
              <a:buFont typeface="Arial" panose="020B0604020202020204" pitchFamily="34" charset="0"/>
              <a:buChar char="•"/>
              <a:defRPr/>
            </a:pPr>
            <a:r>
              <a:rPr lang="en-GB" dirty="0" smtClean="0">
                <a:latin typeface="Times New Roman" panose="02020603050405020304" pitchFamily="18" charset="0"/>
                <a:cs typeface="Times New Roman" panose="02020603050405020304" pitchFamily="18" charset="0"/>
              </a:rPr>
              <a:t>	 two sample t-test	</a:t>
            </a:r>
          </a:p>
          <a:p>
            <a:pPr marL="742950" lvl="1" indent="-285750">
              <a:buFont typeface="Arial" panose="020B0604020202020204" pitchFamily="34" charset="0"/>
              <a:buChar char="•"/>
              <a:defRPr/>
            </a:pPr>
            <a:r>
              <a:rPr lang="en-GB" dirty="0" smtClean="0">
                <a:latin typeface="Times New Roman" panose="02020603050405020304" pitchFamily="18" charset="0"/>
                <a:cs typeface="Times New Roman" panose="02020603050405020304" pitchFamily="18" charset="0"/>
              </a:rPr>
              <a:t>	 paired t-test</a:t>
            </a:r>
          </a:p>
          <a:p>
            <a:pPr marL="742950" lvl="1" indent="-285750">
              <a:buFont typeface="Arial" panose="020B0604020202020204" pitchFamily="34" charset="0"/>
              <a:buChar char="•"/>
              <a:defRPr/>
            </a:pPr>
            <a:r>
              <a:rPr lang="en-GB" dirty="0" smtClean="0">
                <a:latin typeface="Times New Roman" panose="02020603050405020304" pitchFamily="18" charset="0"/>
                <a:cs typeface="Times New Roman" panose="02020603050405020304" pitchFamily="18" charset="0"/>
              </a:rPr>
              <a:t>	 multiple regression</a:t>
            </a:r>
          </a:p>
          <a:p>
            <a:pPr marL="742950" lvl="1" indent="-285750">
              <a:buFont typeface="Arial" panose="020B0604020202020204" pitchFamily="34" charset="0"/>
              <a:buChar char="•"/>
              <a:defRPr/>
            </a:pPr>
            <a:r>
              <a:rPr lang="en-GB" dirty="0" smtClean="0">
                <a:latin typeface="Times New Roman" panose="02020603050405020304" pitchFamily="18" charset="0"/>
                <a:cs typeface="Times New Roman" panose="02020603050405020304" pitchFamily="18" charset="0"/>
              </a:rPr>
              <a:t>	 one way ANOVA </a:t>
            </a:r>
          </a:p>
          <a:p>
            <a:pPr lvl="1">
              <a:defRPr/>
            </a:pPr>
            <a:r>
              <a:rPr lang="en-GB" dirty="0" smtClean="0">
                <a:latin typeface="Times New Roman" panose="02020603050405020304" pitchFamily="18" charset="0"/>
                <a:cs typeface="Times New Roman" panose="02020603050405020304" pitchFamily="18" charset="0"/>
              </a:rPr>
              <a:t>         (+/-within subject)</a:t>
            </a:r>
          </a:p>
          <a:p>
            <a:pPr marL="742950" lvl="1" indent="-285750">
              <a:buFont typeface="Arial" panose="020B0604020202020204" pitchFamily="34" charset="0"/>
              <a:buChar char="•"/>
              <a:defRPr/>
            </a:pPr>
            <a:r>
              <a:rPr lang="en-GB" dirty="0" smtClean="0">
                <a:latin typeface="Times New Roman" panose="02020603050405020304" pitchFamily="18" charset="0"/>
                <a:cs typeface="Times New Roman" panose="02020603050405020304" pitchFamily="18" charset="0"/>
              </a:rPr>
              <a:t>	full factorial</a:t>
            </a:r>
          </a:p>
          <a:p>
            <a:pPr marL="742950" lvl="1" indent="-285750">
              <a:buFont typeface="Arial" panose="020B0604020202020204" pitchFamily="34" charset="0"/>
              <a:buChar char="•"/>
              <a:defRPr/>
            </a:pPr>
            <a:endParaRPr lang="en-GB" dirty="0">
              <a:latin typeface="Times New Roman" panose="02020603050405020304" pitchFamily="18" charset="0"/>
              <a:cs typeface="Times New Roman" panose="02020603050405020304" pitchFamily="18" charset="0"/>
            </a:endParaRPr>
          </a:p>
        </p:txBody>
      </p:sp>
      <p:pic>
        <p:nvPicPr>
          <p:cNvPr id="337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264" t="3498" r="24823" b="33548"/>
          <a:stretch/>
        </p:blipFill>
        <p:spPr bwMode="auto">
          <a:xfrm>
            <a:off x="3275856" y="1268760"/>
            <a:ext cx="5215890"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le 10"/>
          <p:cNvSpPr/>
          <p:nvPr/>
        </p:nvSpPr>
        <p:spPr bwMode="auto">
          <a:xfrm>
            <a:off x="4716016" y="4725144"/>
            <a:ext cx="3600400" cy="93610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000000"/>
              </a:solidFill>
            </a:endParaRPr>
          </a:p>
        </p:txBody>
      </p:sp>
    </p:spTree>
    <p:extLst>
      <p:ext uri="{BB962C8B-B14F-4D97-AF65-F5344CB8AC3E}">
        <p14:creationId xmlns:p14="http://schemas.microsoft.com/office/powerpoint/2010/main" val="21716449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8489950" cy="1296988"/>
          </a:xfrm>
        </p:spPr>
        <p:txBody>
          <a:bodyPr>
            <a:normAutofit fontScale="90000"/>
          </a:bodyPr>
          <a:lstStyle/>
          <a:p>
            <a:r>
              <a:rPr lang="en-US" dirty="0" smtClean="0"/>
              <a:t>Two sample T test </a:t>
            </a:r>
            <a:br>
              <a:rPr lang="en-US" dirty="0" smtClean="0"/>
            </a:b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380847743"/>
              </p:ext>
            </p:extLst>
          </p:nvPr>
        </p:nvGraphicFramePr>
        <p:xfrm>
          <a:off x="344707" y="1678462"/>
          <a:ext cx="2286000" cy="4927600"/>
        </p:xfrm>
        <a:graphic>
          <a:graphicData uri="http://schemas.openxmlformats.org/presentationml/2006/ole">
            <mc:AlternateContent xmlns:mc="http://schemas.openxmlformats.org/markup-compatibility/2006">
              <mc:Choice xmlns:v="urn:schemas-microsoft-com:vml" Requires="v">
                <p:oleObj spid="_x0000_s1025" name="Equation" r:id="rId3" imgW="2276280" imgH="4918680" progId="Equation.3">
                  <p:embed/>
                </p:oleObj>
              </mc:Choice>
              <mc:Fallback>
                <p:oleObj name="Equation" r:id="rId3" imgW="2276280" imgH="4918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707" y="1678462"/>
                        <a:ext cx="2286000" cy="492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Straight Arrow Connector 5"/>
          <p:cNvCxnSpPr/>
          <p:nvPr/>
        </p:nvCxnSpPr>
        <p:spPr>
          <a:xfrm flipV="1">
            <a:off x="2290607" y="2721654"/>
            <a:ext cx="1768983" cy="83917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290607" y="4570110"/>
            <a:ext cx="1077265" cy="78247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059590" y="2352322"/>
            <a:ext cx="1608133" cy="369332"/>
          </a:xfrm>
          <a:prstGeom prst="rect">
            <a:avLst/>
          </a:prstGeom>
          <a:noFill/>
        </p:spPr>
        <p:txBody>
          <a:bodyPr wrap="none" rtlCol="0">
            <a:spAutoFit/>
          </a:bodyPr>
          <a:lstStyle/>
          <a:p>
            <a:r>
              <a:rPr lang="en-US" dirty="0" smtClean="0"/>
              <a:t>Group 1 mean</a:t>
            </a:r>
            <a:endParaRPr lang="en-US" dirty="0"/>
          </a:p>
        </p:txBody>
      </p:sp>
      <p:sp>
        <p:nvSpPr>
          <p:cNvPr id="10" name="TextBox 9"/>
          <p:cNvSpPr txBox="1"/>
          <p:nvPr/>
        </p:nvSpPr>
        <p:spPr>
          <a:xfrm>
            <a:off x="3367872" y="5349362"/>
            <a:ext cx="1608133" cy="369332"/>
          </a:xfrm>
          <a:prstGeom prst="rect">
            <a:avLst/>
          </a:prstGeom>
          <a:noFill/>
        </p:spPr>
        <p:txBody>
          <a:bodyPr wrap="none" rtlCol="0">
            <a:spAutoFit/>
          </a:bodyPr>
          <a:lstStyle/>
          <a:p>
            <a:r>
              <a:rPr lang="en-US" dirty="0" smtClean="0"/>
              <a:t>Group 2 mean</a:t>
            </a:r>
            <a:endParaRPr lang="en-US" dirty="0"/>
          </a:p>
        </p:txBody>
      </p:sp>
      <p:sp>
        <p:nvSpPr>
          <p:cNvPr id="11" name="TextBox 10"/>
          <p:cNvSpPr txBox="1"/>
          <p:nvPr/>
        </p:nvSpPr>
        <p:spPr>
          <a:xfrm>
            <a:off x="4422459" y="3651552"/>
            <a:ext cx="4120314" cy="1200329"/>
          </a:xfrm>
          <a:prstGeom prst="rect">
            <a:avLst/>
          </a:prstGeom>
          <a:noFill/>
        </p:spPr>
        <p:txBody>
          <a:bodyPr wrap="none" rtlCol="0">
            <a:spAutoFit/>
          </a:bodyPr>
          <a:lstStyle/>
          <a:p>
            <a:r>
              <a:rPr lang="en-US" dirty="0" smtClean="0"/>
              <a:t>(1   0)</a:t>
            </a:r>
            <a:r>
              <a:rPr lang="en-US" dirty="0" smtClean="0">
                <a:sym typeface="Wingdings"/>
              </a:rPr>
              <a:t> mean group 1</a:t>
            </a:r>
          </a:p>
          <a:p>
            <a:r>
              <a:rPr lang="en-US" dirty="0" smtClean="0">
                <a:sym typeface="Wingdings"/>
              </a:rPr>
              <a:t>(0   1)  mean group 2</a:t>
            </a:r>
          </a:p>
          <a:p>
            <a:r>
              <a:rPr lang="en-US" dirty="0" smtClean="0"/>
              <a:t>(1   -1) </a:t>
            </a:r>
            <a:r>
              <a:rPr lang="en-US" dirty="0" smtClean="0">
                <a:sym typeface="Wingdings"/>
              </a:rPr>
              <a:t> mean group 1 -  mean group 2</a:t>
            </a:r>
          </a:p>
          <a:p>
            <a:r>
              <a:rPr lang="en-US" dirty="0" smtClean="0"/>
              <a:t>(0.5   0.5) </a:t>
            </a:r>
            <a:r>
              <a:rPr lang="en-US" dirty="0" smtClean="0">
                <a:sym typeface="Wingdings"/>
              </a:rPr>
              <a:t> mean (group 1, group 2)</a:t>
            </a:r>
            <a:endParaRPr lang="en-US" dirty="0"/>
          </a:p>
        </p:txBody>
      </p:sp>
      <p:sp>
        <p:nvSpPr>
          <p:cNvPr id="12" name="TextBox 11"/>
          <p:cNvSpPr txBox="1"/>
          <p:nvPr/>
        </p:nvSpPr>
        <p:spPr>
          <a:xfrm>
            <a:off x="4422459" y="3376164"/>
            <a:ext cx="1167620" cy="369332"/>
          </a:xfrm>
          <a:prstGeom prst="rect">
            <a:avLst/>
          </a:prstGeom>
          <a:noFill/>
        </p:spPr>
        <p:txBody>
          <a:bodyPr wrap="none" rtlCol="0">
            <a:spAutoFit/>
          </a:bodyPr>
          <a:lstStyle/>
          <a:p>
            <a:r>
              <a:rPr lang="en-US" b="1" dirty="0" smtClean="0"/>
              <a:t>Contrasts</a:t>
            </a:r>
            <a:endParaRPr lang="en-US" b="1" dirty="0"/>
          </a:p>
        </p:txBody>
      </p:sp>
    </p:spTree>
    <p:extLst>
      <p:ext uri="{BB962C8B-B14F-4D97-AF65-F5344CB8AC3E}">
        <p14:creationId xmlns:p14="http://schemas.microsoft.com/office/powerpoint/2010/main" val="268116020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way between subject ANOVA</a:t>
            </a:r>
            <a:endParaRPr lang="en-US" dirty="0"/>
          </a:p>
        </p:txBody>
      </p:sp>
      <p:sp>
        <p:nvSpPr>
          <p:cNvPr id="3" name="Content Placeholder 2"/>
          <p:cNvSpPr>
            <a:spLocks noGrp="1"/>
          </p:cNvSpPr>
          <p:nvPr>
            <p:ph idx="1"/>
          </p:nvPr>
        </p:nvSpPr>
        <p:spPr/>
        <p:txBody>
          <a:bodyPr/>
          <a:lstStyle/>
          <a:p>
            <a:r>
              <a:rPr lang="en-US" dirty="0" smtClean="0"/>
              <a:t>Consider a one-way ANOVA with 4 groups and each group having 3 subjects, 12 observations in total</a:t>
            </a:r>
          </a:p>
          <a:p>
            <a:r>
              <a:rPr lang="en-US" dirty="0" smtClean="0"/>
              <a:t>SPM rule</a:t>
            </a:r>
          </a:p>
          <a:p>
            <a:pPr lvl="1"/>
            <a:r>
              <a:rPr lang="en-US" dirty="0" smtClean="0"/>
              <a:t>Number of regressors = number of groups</a:t>
            </a:r>
            <a:endParaRPr lang="en-US" dirty="0"/>
          </a:p>
        </p:txBody>
      </p:sp>
    </p:spTree>
    <p:extLst>
      <p:ext uri="{BB962C8B-B14F-4D97-AF65-F5344CB8AC3E}">
        <p14:creationId xmlns:p14="http://schemas.microsoft.com/office/powerpoint/2010/main" val="6128723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7384"/>
            <a:ext cx="8001000" cy="1143000"/>
          </a:xfrm>
        </p:spPr>
        <p:txBody>
          <a:bodyPr/>
          <a:lstStyle/>
          <a:p>
            <a:r>
              <a:rPr lang="en-US" dirty="0" smtClean="0">
                <a:solidFill>
                  <a:schemeClr val="bg1"/>
                </a:solidFill>
              </a:rPr>
              <a:t>One way ANOVA</a:t>
            </a:r>
            <a:endParaRPr lang="en-US" dirty="0">
              <a:solidFill>
                <a:schemeClr val="bg1"/>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028150354"/>
              </p:ext>
            </p:extLst>
          </p:nvPr>
        </p:nvGraphicFramePr>
        <p:xfrm>
          <a:off x="341477" y="604847"/>
          <a:ext cx="3937000" cy="6045200"/>
        </p:xfrm>
        <a:graphic>
          <a:graphicData uri="http://schemas.openxmlformats.org/presentationml/2006/ole">
            <mc:AlternateContent xmlns:mc="http://schemas.openxmlformats.org/markup-compatibility/2006">
              <mc:Choice xmlns:v="urn:schemas-microsoft-com:vml" Requires="v">
                <p:oleObj spid="_x0000_s2049" name="Equation" r:id="rId3" imgW="3922200" imgH="6033960" progId="Equation.3">
                  <p:embed/>
                </p:oleObj>
              </mc:Choice>
              <mc:Fallback>
                <p:oleObj name="Equation" r:id="rId3" imgW="3922200" imgH="60339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477" y="604847"/>
                        <a:ext cx="3937000" cy="604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5079633" y="2500433"/>
            <a:ext cx="1343787" cy="369332"/>
          </a:xfrm>
          <a:prstGeom prst="rect">
            <a:avLst/>
          </a:prstGeom>
          <a:noFill/>
        </p:spPr>
        <p:txBody>
          <a:bodyPr wrap="none" rtlCol="0">
            <a:spAutoFit/>
          </a:bodyPr>
          <a:lstStyle/>
          <a:p>
            <a:r>
              <a:rPr lang="en-US" dirty="0" smtClean="0"/>
              <a:t>H</a:t>
            </a:r>
            <a:r>
              <a:rPr lang="en-US" baseline="-25000" dirty="0" smtClean="0"/>
              <a:t>0</a:t>
            </a:r>
            <a:r>
              <a:rPr lang="en-US" dirty="0" smtClean="0"/>
              <a:t>= G1-G2</a:t>
            </a:r>
            <a:endParaRPr lang="en-US" baseline="-25000" dirty="0"/>
          </a:p>
        </p:txBody>
      </p:sp>
      <p:sp>
        <p:nvSpPr>
          <p:cNvPr id="11" name="TextBox 10"/>
          <p:cNvSpPr txBox="1"/>
          <p:nvPr/>
        </p:nvSpPr>
        <p:spPr>
          <a:xfrm>
            <a:off x="5079633" y="3188934"/>
            <a:ext cx="1721482" cy="369332"/>
          </a:xfrm>
          <a:prstGeom prst="rect">
            <a:avLst/>
          </a:prstGeom>
          <a:noFill/>
        </p:spPr>
        <p:txBody>
          <a:bodyPr wrap="none" rtlCol="0">
            <a:spAutoFit/>
          </a:bodyPr>
          <a:lstStyle/>
          <a:p>
            <a:r>
              <a:rPr lang="en-US" dirty="0" smtClean="0"/>
              <a:t>C=[1   -1   0   0]</a:t>
            </a:r>
            <a:endParaRPr lang="en-US" dirty="0"/>
          </a:p>
        </p:txBody>
      </p:sp>
    </p:spTree>
    <p:extLst>
      <p:ext uri="{BB962C8B-B14F-4D97-AF65-F5344CB8AC3E}">
        <p14:creationId xmlns:p14="http://schemas.microsoft.com/office/powerpoint/2010/main" val="349423741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8256"/>
            <a:ext cx="8001000" cy="1143000"/>
          </a:xfrm>
        </p:spPr>
        <p:txBody>
          <a:bodyPr/>
          <a:lstStyle/>
          <a:p>
            <a:r>
              <a:rPr lang="en-US" dirty="0" smtClean="0">
                <a:solidFill>
                  <a:schemeClr val="bg1"/>
                </a:solidFill>
              </a:rPr>
              <a:t>One way ANOVA</a:t>
            </a:r>
            <a:endParaRPr lang="en-US" dirty="0">
              <a:solidFill>
                <a:schemeClr val="bg1"/>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277337071"/>
              </p:ext>
            </p:extLst>
          </p:nvPr>
        </p:nvGraphicFramePr>
        <p:xfrm>
          <a:off x="341477" y="604847"/>
          <a:ext cx="3937000" cy="6045200"/>
        </p:xfrm>
        <a:graphic>
          <a:graphicData uri="http://schemas.openxmlformats.org/presentationml/2006/ole">
            <mc:AlternateContent xmlns:mc="http://schemas.openxmlformats.org/markup-compatibility/2006">
              <mc:Choice xmlns:v="urn:schemas-microsoft-com:vml" Requires="v">
                <p:oleObj spid="_x0000_s3073" name="Equation" r:id="rId3" imgW="3922200" imgH="6033960" progId="Equation.3">
                  <p:embed/>
                </p:oleObj>
              </mc:Choice>
              <mc:Fallback>
                <p:oleObj name="Equation" r:id="rId3" imgW="3922200" imgH="60339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477" y="604847"/>
                        <a:ext cx="3937000" cy="604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5037681" y="1848348"/>
            <a:ext cx="2625313" cy="369332"/>
          </a:xfrm>
          <a:prstGeom prst="rect">
            <a:avLst/>
          </a:prstGeom>
          <a:noFill/>
        </p:spPr>
        <p:txBody>
          <a:bodyPr wrap="none" rtlCol="0">
            <a:spAutoFit/>
          </a:bodyPr>
          <a:lstStyle/>
          <a:p>
            <a:r>
              <a:rPr lang="en-US" dirty="0" smtClean="0"/>
              <a:t>H</a:t>
            </a:r>
            <a:r>
              <a:rPr lang="en-US" baseline="-25000" dirty="0" smtClean="0"/>
              <a:t>0</a:t>
            </a:r>
            <a:r>
              <a:rPr lang="en-US" dirty="0" smtClean="0"/>
              <a:t>= G1=G2=G3=G4=0</a:t>
            </a:r>
            <a:endParaRPr lang="en-US" baseline="-25000" dirty="0"/>
          </a:p>
        </p:txBody>
      </p:sp>
      <p:sp>
        <p:nvSpPr>
          <p:cNvPr id="6" name="TextBox 5"/>
          <p:cNvSpPr txBox="1"/>
          <p:nvPr/>
        </p:nvSpPr>
        <p:spPr>
          <a:xfrm>
            <a:off x="5013492" y="3413290"/>
            <a:ext cx="442098" cy="369332"/>
          </a:xfrm>
          <a:prstGeom prst="rect">
            <a:avLst/>
          </a:prstGeom>
          <a:noFill/>
        </p:spPr>
        <p:txBody>
          <a:bodyPr wrap="none" rtlCol="0">
            <a:spAutoFit/>
          </a:bodyPr>
          <a:lstStyle/>
          <a:p>
            <a:r>
              <a:rPr lang="en-US" dirty="0" smtClean="0"/>
              <a:t>c=</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4039751116"/>
              </p:ext>
            </p:extLst>
          </p:nvPr>
        </p:nvGraphicFramePr>
        <p:xfrm>
          <a:off x="5455590" y="2692400"/>
          <a:ext cx="1663700" cy="1790700"/>
        </p:xfrm>
        <a:graphic>
          <a:graphicData uri="http://schemas.openxmlformats.org/presentationml/2006/ole">
            <mc:AlternateContent xmlns:mc="http://schemas.openxmlformats.org/markup-compatibility/2006">
              <mc:Choice xmlns:v="urn:schemas-microsoft-com:vml" Requires="v">
                <p:oleObj spid="_x0000_s3074" name="Equation" r:id="rId5" imgW="1654560" imgH="1782720" progId="Equation.3">
                  <p:embed/>
                </p:oleObj>
              </mc:Choice>
              <mc:Fallback>
                <p:oleObj name="Equation" r:id="rId5" imgW="1654560" imgH="17827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5590" y="2692400"/>
                        <a:ext cx="1663700" cy="179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8664201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6062" t="1615" r="20529" b="29075"/>
          <a:stretch/>
        </p:blipFill>
        <p:spPr bwMode="auto">
          <a:xfrm>
            <a:off x="3502855" y="1130931"/>
            <a:ext cx="5339693"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a:spLocks noGrp="1"/>
          </p:cNvSpPr>
          <p:nvPr>
            <p:ph sz="half" idx="1"/>
          </p:nvPr>
        </p:nvSpPr>
        <p:spPr>
          <a:xfrm>
            <a:off x="113209" y="1052736"/>
            <a:ext cx="4038600" cy="5043488"/>
          </a:xfrm>
        </p:spPr>
        <p:txBody>
          <a:bodyPr rtlCol="0">
            <a:normAutofit/>
          </a:bodyPr>
          <a:lstStyle/>
          <a:p>
            <a:pPr fontAlgn="auto">
              <a:spcAft>
                <a:spcPts val="0"/>
              </a:spcAft>
              <a:buFont typeface="Arial" pitchFamily="34" charset="0"/>
              <a:buNone/>
              <a:defRPr/>
            </a:pPr>
            <a:endParaRPr lang="en-GB" sz="1800" dirty="0" smtClean="0"/>
          </a:p>
          <a:p>
            <a:pPr fontAlgn="auto">
              <a:spcAft>
                <a:spcPts val="0"/>
              </a:spcAft>
              <a:buFont typeface="Arial" pitchFamily="34" charset="0"/>
              <a:buNone/>
              <a:defRPr/>
            </a:pPr>
            <a:endParaRPr lang="en-GB" sz="1800" dirty="0"/>
          </a:p>
          <a:p>
            <a:pPr fontAlgn="auto">
              <a:spcAft>
                <a:spcPts val="0"/>
              </a:spcAft>
              <a:buFont typeface="Arial" pitchFamily="34" charset="0"/>
              <a:buNone/>
              <a:defRPr/>
            </a:pPr>
            <a:endParaRPr lang="en-GB" sz="1800" dirty="0" smtClean="0"/>
          </a:p>
          <a:p>
            <a:pPr fontAlgn="auto">
              <a:spcAft>
                <a:spcPts val="0"/>
              </a:spcAft>
              <a:buFont typeface="Arial" pitchFamily="34" charset="0"/>
              <a:buNone/>
              <a:defRPr/>
            </a:pPr>
            <a:r>
              <a:rPr lang="en-GB" sz="1800" dirty="0" smtClean="0"/>
              <a:t>	</a:t>
            </a:r>
          </a:p>
          <a:p>
            <a:pPr fontAlgn="auto">
              <a:spcAft>
                <a:spcPts val="0"/>
              </a:spcAft>
              <a:buFont typeface="Arial" pitchFamily="34" charset="0"/>
              <a:buNone/>
              <a:defRPr/>
            </a:pPr>
            <a:endParaRPr lang="en-GB" sz="1800" dirty="0"/>
          </a:p>
          <a:p>
            <a:pPr fontAlgn="auto">
              <a:spcAft>
                <a:spcPts val="0"/>
              </a:spcAft>
              <a:buFont typeface="Arial" pitchFamily="34" charset="0"/>
              <a:buNone/>
              <a:defRPr/>
            </a:pPr>
            <a:endParaRPr lang="en-GB" sz="1800" dirty="0" smtClean="0"/>
          </a:p>
        </p:txBody>
      </p:sp>
      <p:grpSp>
        <p:nvGrpSpPr>
          <p:cNvPr id="11" name="Group 10"/>
          <p:cNvGrpSpPr/>
          <p:nvPr/>
        </p:nvGrpSpPr>
        <p:grpSpPr>
          <a:xfrm>
            <a:off x="323528" y="2349750"/>
            <a:ext cx="8280920" cy="646331"/>
            <a:chOff x="323528" y="2349750"/>
            <a:chExt cx="8280920" cy="646331"/>
          </a:xfrm>
        </p:grpSpPr>
        <p:sp>
          <p:nvSpPr>
            <p:cNvPr id="8" name="Rectangle 7"/>
            <p:cNvSpPr/>
            <p:nvPr/>
          </p:nvSpPr>
          <p:spPr>
            <a:xfrm>
              <a:off x="5004048" y="2564904"/>
              <a:ext cx="3600400" cy="21602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 name="Straight Arrow Connector 9"/>
            <p:cNvCxnSpPr/>
            <p:nvPr/>
          </p:nvCxnSpPr>
          <p:spPr>
            <a:xfrm>
              <a:off x="3275856" y="2672916"/>
              <a:ext cx="158417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23528" y="2349750"/>
              <a:ext cx="3672408" cy="646331"/>
            </a:xfrm>
            <a:prstGeom prst="rect">
              <a:avLst/>
            </a:prstGeom>
            <a:solidFill>
              <a:schemeClr val="bg1"/>
            </a:solidFill>
            <a:ln>
              <a:solidFill>
                <a:srgbClr val="FF0000"/>
              </a:solidFill>
            </a:ln>
          </p:spPr>
          <p:txBody>
            <a:bodyPr wrap="square">
              <a:spAutoFit/>
            </a:bodyPr>
            <a:lstStyle/>
            <a:p>
              <a:pPr fontAlgn="auto">
                <a:spcAft>
                  <a:spcPts val="0"/>
                </a:spcAft>
                <a:buFont typeface="Arial" pitchFamily="34" charset="0"/>
                <a:buNone/>
                <a:defRPr/>
              </a:pPr>
              <a:r>
                <a:rPr lang="en-GB" dirty="0"/>
                <a:t>- covariates &amp; nuisance variables</a:t>
              </a:r>
            </a:p>
            <a:p>
              <a:pPr fontAlgn="auto">
                <a:spcAft>
                  <a:spcPts val="0"/>
                </a:spcAft>
                <a:buFont typeface="Arial" pitchFamily="34" charset="0"/>
                <a:buNone/>
                <a:defRPr/>
              </a:pPr>
              <a:r>
                <a:rPr lang="en-GB" dirty="0" smtClean="0"/>
                <a:t>- </a:t>
              </a:r>
              <a:r>
                <a:rPr lang="en-GB" dirty="0"/>
                <a:t>1 value per con*.</a:t>
              </a:r>
              <a:r>
                <a:rPr lang="en-GB" dirty="0" err="1"/>
                <a:t>img</a:t>
              </a:r>
              <a:r>
                <a:rPr lang="en-GB" dirty="0"/>
                <a:t> 	</a:t>
              </a:r>
              <a:endParaRPr lang="en-US" altLang="en-US" dirty="0">
                <a:solidFill>
                  <a:srgbClr val="FF0000"/>
                </a:solidFill>
              </a:endParaRPr>
            </a:p>
          </p:txBody>
        </p:sp>
      </p:grpSp>
      <p:grpSp>
        <p:nvGrpSpPr>
          <p:cNvPr id="15" name="Group 14"/>
          <p:cNvGrpSpPr/>
          <p:nvPr/>
        </p:nvGrpSpPr>
        <p:grpSpPr>
          <a:xfrm>
            <a:off x="325277" y="2348880"/>
            <a:ext cx="8279171" cy="1754326"/>
            <a:chOff x="251520" y="1195881"/>
            <a:chExt cx="8279171" cy="1754326"/>
          </a:xfrm>
        </p:grpSpPr>
        <p:sp>
          <p:nvSpPr>
            <p:cNvPr id="16" name="Rectangle 15"/>
            <p:cNvSpPr/>
            <p:nvPr/>
          </p:nvSpPr>
          <p:spPr>
            <a:xfrm>
              <a:off x="5004048" y="1519918"/>
              <a:ext cx="3526643" cy="75608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Straight Arrow Connector 16"/>
            <p:cNvCxnSpPr/>
            <p:nvPr/>
          </p:nvCxnSpPr>
          <p:spPr>
            <a:xfrm>
              <a:off x="3275856" y="1915961"/>
              <a:ext cx="158417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51520" y="1195881"/>
              <a:ext cx="3672408" cy="1754326"/>
            </a:xfrm>
            <a:prstGeom prst="rect">
              <a:avLst/>
            </a:prstGeom>
            <a:solidFill>
              <a:schemeClr val="bg1"/>
            </a:solidFill>
            <a:ln>
              <a:solidFill>
                <a:srgbClr val="FF0000"/>
              </a:solidFill>
            </a:ln>
          </p:spPr>
          <p:txBody>
            <a:bodyPr wrap="square">
              <a:spAutoFit/>
            </a:bodyPr>
            <a:lstStyle/>
            <a:p>
              <a:pPr algn="just" fontAlgn="auto">
                <a:spcAft>
                  <a:spcPts val="0"/>
                </a:spcAft>
                <a:buFont typeface="Arial" pitchFamily="34" charset="0"/>
                <a:buNone/>
                <a:defRPr/>
              </a:pPr>
              <a:r>
                <a:rPr lang="en-GB" dirty="0"/>
                <a:t>Specifies voxels within image which are to be assessed</a:t>
              </a:r>
            </a:p>
            <a:p>
              <a:pPr fontAlgn="auto">
                <a:spcAft>
                  <a:spcPts val="0"/>
                </a:spcAft>
                <a:buFont typeface="Arial" pitchFamily="34" charset="0"/>
                <a:buNone/>
                <a:defRPr/>
              </a:pPr>
              <a:r>
                <a:rPr lang="en-GB" dirty="0" smtClean="0"/>
                <a:t>- </a:t>
              </a:r>
              <a:r>
                <a:rPr lang="en-GB" dirty="0"/>
                <a:t>3 masks types:</a:t>
              </a:r>
              <a:endParaRPr lang="en-GB" sz="1600" dirty="0"/>
            </a:p>
            <a:p>
              <a:pPr lvl="1">
                <a:defRPr/>
              </a:pPr>
              <a:r>
                <a:rPr lang="en-GB" sz="1200" dirty="0"/>
                <a:t> threshold (voxel &gt; threshold used)</a:t>
              </a:r>
            </a:p>
            <a:p>
              <a:pPr lvl="1">
                <a:defRPr/>
              </a:pPr>
              <a:r>
                <a:rPr lang="en-GB" sz="1200" dirty="0"/>
                <a:t> implicit (voxels &gt;0 are used)</a:t>
              </a:r>
            </a:p>
            <a:p>
              <a:pPr lvl="1">
                <a:defRPr/>
              </a:pPr>
              <a:r>
                <a:rPr lang="en-GB" sz="1200" dirty="0"/>
                <a:t> explicit (image for implicit mask)</a:t>
              </a:r>
            </a:p>
            <a:p>
              <a:pPr fontAlgn="auto">
                <a:spcAft>
                  <a:spcPts val="0"/>
                </a:spcAft>
                <a:buFont typeface="Arial" pitchFamily="34" charset="0"/>
                <a:buNone/>
                <a:defRPr/>
              </a:pPr>
              <a:r>
                <a:rPr lang="en-GB" dirty="0"/>
                <a:t>	</a:t>
              </a:r>
              <a:endParaRPr lang="en-US" altLang="en-US" dirty="0">
                <a:solidFill>
                  <a:srgbClr val="FF0000"/>
                </a:solidFill>
              </a:endParaRPr>
            </a:p>
          </p:txBody>
        </p:sp>
      </p:grpSp>
    </p:spTree>
    <p:extLst>
      <p:ext uri="{BB962C8B-B14F-4D97-AF65-F5344CB8AC3E}">
        <p14:creationId xmlns:p14="http://schemas.microsoft.com/office/powerpoint/2010/main" val="40479764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854" t="17114" r="30375" b="39522"/>
          <a:stretch/>
        </p:blipFill>
        <p:spPr bwMode="auto">
          <a:xfrm>
            <a:off x="4713166" y="2290307"/>
            <a:ext cx="4217044" cy="3384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664" t="8529" r="63674" b="40651"/>
          <a:stretch/>
        </p:blipFill>
        <p:spPr bwMode="auto">
          <a:xfrm>
            <a:off x="899592" y="1772816"/>
            <a:ext cx="3276600" cy="3762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0" name="Title 1"/>
          <p:cNvSpPr>
            <a:spLocks noGrp="1"/>
          </p:cNvSpPr>
          <p:nvPr>
            <p:ph type="title"/>
          </p:nvPr>
        </p:nvSpPr>
        <p:spPr>
          <a:xfrm>
            <a:off x="35496" y="-27384"/>
            <a:ext cx="8229600" cy="1143000"/>
          </a:xfrm>
        </p:spPr>
        <p:txBody>
          <a:bodyPr/>
          <a:lstStyle/>
          <a:p>
            <a:r>
              <a:rPr lang="en-GB" dirty="0" smtClean="0">
                <a:solidFill>
                  <a:schemeClr val="bg1"/>
                </a:solidFill>
              </a:rPr>
              <a:t>SPM 2</a:t>
            </a:r>
            <a:r>
              <a:rPr lang="en-GB" baseline="30000" dirty="0" smtClean="0">
                <a:solidFill>
                  <a:schemeClr val="bg1"/>
                </a:solidFill>
              </a:rPr>
              <a:t>nd</a:t>
            </a:r>
            <a:r>
              <a:rPr lang="en-GB" dirty="0" smtClean="0">
                <a:solidFill>
                  <a:schemeClr val="bg1"/>
                </a:solidFill>
              </a:rPr>
              <a:t> Level: Results</a:t>
            </a:r>
          </a:p>
        </p:txBody>
      </p:sp>
      <p:sp>
        <p:nvSpPr>
          <p:cNvPr id="8" name="Oval 7"/>
          <p:cNvSpPr/>
          <p:nvPr/>
        </p:nvSpPr>
        <p:spPr>
          <a:xfrm>
            <a:off x="1775098" y="3501008"/>
            <a:ext cx="1428750" cy="428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Isosceles Triangle 14"/>
          <p:cNvSpPr>
            <a:spLocks noChangeArrowheads="1"/>
          </p:cNvSpPr>
          <p:nvPr/>
        </p:nvSpPr>
        <p:spPr bwMode="auto">
          <a:xfrm rot="16200000">
            <a:off x="2513421" y="3257194"/>
            <a:ext cx="3095501" cy="1709438"/>
          </a:xfrm>
          <a:prstGeom prst="triangle">
            <a:avLst>
              <a:gd name="adj" fmla="val 63134"/>
            </a:avLst>
          </a:prstGeom>
          <a:solidFill>
            <a:srgbClr val="FFFFFF">
              <a:alpha val="65097"/>
            </a:srgbClr>
          </a:solidFill>
          <a:ln w="25400" algn="ctr">
            <a:solidFill>
              <a:srgbClr val="FF0000"/>
            </a:solidFill>
            <a:miter lim="800000"/>
            <a:headEnd/>
            <a:tailEnd/>
          </a:ln>
        </p:spPr>
        <p:txBody>
          <a:bodyPr vert="eaVert" anchor="ctr"/>
          <a:lstStyle/>
          <a:p>
            <a:pPr algn="ctr" fontAlgn="auto">
              <a:spcBef>
                <a:spcPts val="0"/>
              </a:spcBef>
              <a:spcAft>
                <a:spcPts val="0"/>
              </a:spcAft>
              <a:defRPr/>
            </a:pPr>
            <a:endParaRPr lang="en-GB">
              <a:solidFill>
                <a:schemeClr val="lt1"/>
              </a:solidFill>
              <a:latin typeface="+mn-lt"/>
              <a:cs typeface="+mn-cs"/>
            </a:endParaRPr>
          </a:p>
        </p:txBody>
      </p:sp>
      <p:sp>
        <p:nvSpPr>
          <p:cNvPr id="5" name="Content Placeholder 3"/>
          <p:cNvSpPr>
            <a:spLocks/>
          </p:cNvSpPr>
          <p:nvPr/>
        </p:nvSpPr>
        <p:spPr bwMode="auto">
          <a:xfrm>
            <a:off x="4713166" y="1196752"/>
            <a:ext cx="4038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n-GB" sz="2600" dirty="0">
                <a:latin typeface="Calibri" pitchFamily="16" charset="0"/>
              </a:rPr>
              <a:t>Click RESULTS</a:t>
            </a:r>
          </a:p>
          <a:p>
            <a:pPr marL="342900" indent="-342900">
              <a:lnSpc>
                <a:spcPct val="90000"/>
              </a:lnSpc>
              <a:spcBef>
                <a:spcPct val="20000"/>
              </a:spcBef>
              <a:buFontTx/>
              <a:buChar char="•"/>
            </a:pPr>
            <a:r>
              <a:rPr lang="en-GB" sz="2600" dirty="0">
                <a:latin typeface="Calibri" pitchFamily="16" charset="0"/>
              </a:rPr>
              <a:t>Select your 2</a:t>
            </a:r>
            <a:r>
              <a:rPr lang="en-GB" sz="2600" baseline="30000" dirty="0">
                <a:latin typeface="Calibri" pitchFamily="16" charset="0"/>
              </a:rPr>
              <a:t>nd</a:t>
            </a:r>
            <a:r>
              <a:rPr lang="en-GB" sz="2600" dirty="0">
                <a:latin typeface="Calibri" pitchFamily="16" charset="0"/>
              </a:rPr>
              <a:t> Level SPM</a:t>
            </a:r>
          </a:p>
        </p:txBody>
      </p:sp>
      <p:sp>
        <p:nvSpPr>
          <p:cNvPr id="21" name="Oval 7"/>
          <p:cNvSpPr/>
          <p:nvPr/>
        </p:nvSpPr>
        <p:spPr bwMode="auto">
          <a:xfrm>
            <a:off x="6792245" y="3068960"/>
            <a:ext cx="732083"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extLst>
      <p:ext uri="{BB962C8B-B14F-4D97-AF65-F5344CB8AC3E}">
        <p14:creationId xmlns:p14="http://schemas.microsoft.com/office/powerpoint/2010/main" val="210044809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023" t="21848" r="27888" b="31517"/>
          <a:stretch/>
        </p:blipFill>
        <p:spPr bwMode="auto">
          <a:xfrm>
            <a:off x="251520" y="1438176"/>
            <a:ext cx="4324350" cy="3697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0" name="Title 1"/>
          <p:cNvSpPr>
            <a:spLocks noGrp="1"/>
          </p:cNvSpPr>
          <p:nvPr>
            <p:ph type="title" idx="4294967295"/>
          </p:nvPr>
        </p:nvSpPr>
        <p:spPr>
          <a:xfrm>
            <a:off x="179512" y="53752"/>
            <a:ext cx="8229600" cy="1143000"/>
          </a:xfrm>
        </p:spPr>
        <p:txBody>
          <a:bodyPr/>
          <a:lstStyle/>
          <a:p>
            <a:r>
              <a:rPr lang="en-GB" dirty="0" smtClean="0">
                <a:solidFill>
                  <a:schemeClr val="bg1"/>
                </a:solidFill>
              </a:rPr>
              <a:t>SPM 2</a:t>
            </a:r>
            <a:r>
              <a:rPr lang="en-GB" baseline="30000" dirty="0" smtClean="0">
                <a:solidFill>
                  <a:schemeClr val="bg1"/>
                </a:solidFill>
              </a:rPr>
              <a:t>nd</a:t>
            </a:r>
            <a:r>
              <a:rPr lang="en-GB" dirty="0" smtClean="0">
                <a:solidFill>
                  <a:schemeClr val="bg1"/>
                </a:solidFill>
              </a:rPr>
              <a:t> Level: Results</a:t>
            </a:r>
          </a:p>
        </p:txBody>
      </p:sp>
      <p:sp>
        <p:nvSpPr>
          <p:cNvPr id="4" name="Content Placeholder 3"/>
          <p:cNvSpPr>
            <a:spLocks/>
          </p:cNvSpPr>
          <p:nvPr/>
        </p:nvSpPr>
        <p:spPr bwMode="auto">
          <a:xfrm>
            <a:off x="4643438" y="1889125"/>
            <a:ext cx="4038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GB" sz="2600" u="sng" dirty="0">
                <a:latin typeface="Calibri" pitchFamily="16" charset="0"/>
              </a:rPr>
              <a:t>2</a:t>
            </a:r>
            <a:r>
              <a:rPr lang="en-GB" sz="2600" u="sng" baseline="30000" dirty="0">
                <a:latin typeface="Calibri" pitchFamily="16" charset="0"/>
              </a:rPr>
              <a:t>nd</a:t>
            </a:r>
            <a:r>
              <a:rPr lang="en-GB" sz="2600" u="sng" dirty="0">
                <a:latin typeface="Calibri" pitchFamily="16" charset="0"/>
              </a:rPr>
              <a:t> level  one sample t-test </a:t>
            </a:r>
          </a:p>
          <a:p>
            <a:pPr marL="342900" indent="-342900">
              <a:lnSpc>
                <a:spcPct val="90000"/>
              </a:lnSpc>
              <a:spcBef>
                <a:spcPct val="20000"/>
              </a:spcBef>
              <a:buFontTx/>
              <a:buChar char="•"/>
            </a:pPr>
            <a:endParaRPr lang="en-GB" sz="2600" dirty="0">
              <a:latin typeface="Calibri" pitchFamily="16" charset="0"/>
            </a:endParaRPr>
          </a:p>
          <a:p>
            <a:pPr marL="342900" indent="-342900">
              <a:lnSpc>
                <a:spcPct val="90000"/>
              </a:lnSpc>
              <a:spcBef>
                <a:spcPct val="20000"/>
              </a:spcBef>
              <a:buFontTx/>
              <a:buChar char="•"/>
            </a:pPr>
            <a:r>
              <a:rPr lang="en-GB" sz="2600" dirty="0">
                <a:latin typeface="Calibri" pitchFamily="16" charset="0"/>
              </a:rPr>
              <a:t>Select t-contrast</a:t>
            </a:r>
          </a:p>
          <a:p>
            <a:pPr marL="342900" indent="-342900">
              <a:lnSpc>
                <a:spcPct val="90000"/>
              </a:lnSpc>
              <a:spcBef>
                <a:spcPct val="20000"/>
              </a:spcBef>
              <a:buFontTx/>
              <a:buChar char="•"/>
            </a:pPr>
            <a:r>
              <a:rPr lang="en-GB" sz="2600" dirty="0">
                <a:latin typeface="Calibri" pitchFamily="16" charset="0"/>
              </a:rPr>
              <a:t>Define new contrast ….</a:t>
            </a:r>
          </a:p>
          <a:p>
            <a:pPr marL="742950" lvl="1" indent="-285750">
              <a:lnSpc>
                <a:spcPct val="90000"/>
              </a:lnSpc>
              <a:spcBef>
                <a:spcPct val="20000"/>
              </a:spcBef>
              <a:buFontTx/>
              <a:buChar char="•"/>
            </a:pPr>
            <a:r>
              <a:rPr lang="en-GB" sz="2200" dirty="0">
                <a:latin typeface="Calibri" pitchFamily="16" charset="0"/>
              </a:rPr>
              <a:t>c = +1   (e.g. A&gt;B)</a:t>
            </a:r>
          </a:p>
          <a:p>
            <a:pPr marL="742950" lvl="1" indent="-285750">
              <a:lnSpc>
                <a:spcPct val="90000"/>
              </a:lnSpc>
              <a:spcBef>
                <a:spcPct val="20000"/>
              </a:spcBef>
              <a:buFontTx/>
              <a:buChar char="•"/>
            </a:pPr>
            <a:r>
              <a:rPr lang="en-GB" sz="2200" dirty="0">
                <a:latin typeface="Calibri" pitchFamily="16" charset="0"/>
              </a:rPr>
              <a:t>c = -1    (e.g. B&gt;A)</a:t>
            </a:r>
          </a:p>
          <a:p>
            <a:pPr marL="342900" indent="-342900">
              <a:lnSpc>
                <a:spcPct val="90000"/>
              </a:lnSpc>
              <a:spcBef>
                <a:spcPct val="20000"/>
              </a:spcBef>
              <a:buFontTx/>
              <a:buChar char="•"/>
            </a:pPr>
            <a:r>
              <a:rPr lang="en-GB" sz="2600" dirty="0">
                <a:latin typeface="Calibri" pitchFamily="16" charset="0"/>
              </a:rPr>
              <a:t>Select desired contrast</a:t>
            </a:r>
          </a:p>
        </p:txBody>
      </p:sp>
    </p:spTree>
    <p:extLst>
      <p:ext uri="{BB962C8B-B14F-4D97-AF65-F5344CB8AC3E}">
        <p14:creationId xmlns:p14="http://schemas.microsoft.com/office/powerpoint/2010/main" val="194400536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idx="4294967295"/>
          </p:nvPr>
        </p:nvSpPr>
        <p:spPr>
          <a:xfrm>
            <a:off x="323528" y="-18256"/>
            <a:ext cx="8229600" cy="1143000"/>
          </a:xfrm>
        </p:spPr>
        <p:txBody>
          <a:bodyPr/>
          <a:lstStyle/>
          <a:p>
            <a:r>
              <a:rPr lang="en-GB" dirty="0" smtClean="0">
                <a:solidFill>
                  <a:schemeClr val="bg1"/>
                </a:solidFill>
              </a:rPr>
              <a:t>SPM 2</a:t>
            </a:r>
            <a:r>
              <a:rPr lang="en-GB" baseline="30000" dirty="0" smtClean="0">
                <a:solidFill>
                  <a:schemeClr val="bg1"/>
                </a:solidFill>
              </a:rPr>
              <a:t>nd</a:t>
            </a:r>
            <a:r>
              <a:rPr lang="en-GB" dirty="0" smtClean="0">
                <a:solidFill>
                  <a:schemeClr val="bg1"/>
                </a:solidFill>
              </a:rPr>
              <a:t> Level: Results</a:t>
            </a:r>
          </a:p>
        </p:txBody>
      </p:sp>
      <p:sp>
        <p:nvSpPr>
          <p:cNvPr id="4" name="Content Placeholder 3"/>
          <p:cNvSpPr>
            <a:spLocks/>
          </p:cNvSpPr>
          <p:nvPr/>
        </p:nvSpPr>
        <p:spPr bwMode="auto">
          <a:xfrm>
            <a:off x="4643438" y="1889125"/>
            <a:ext cx="4038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n-GB" sz="2600" dirty="0">
                <a:latin typeface="Calibri" pitchFamily="16" charset="0"/>
              </a:rPr>
              <a:t>Select options for displaying result:</a:t>
            </a:r>
          </a:p>
          <a:p>
            <a:pPr marL="742950" lvl="1" indent="-285750">
              <a:lnSpc>
                <a:spcPct val="90000"/>
              </a:lnSpc>
              <a:spcBef>
                <a:spcPct val="20000"/>
              </a:spcBef>
              <a:buFontTx/>
              <a:buChar char="•"/>
            </a:pPr>
            <a:r>
              <a:rPr lang="en-GB" sz="2200" dirty="0">
                <a:latin typeface="Calibri" pitchFamily="16" charset="0"/>
              </a:rPr>
              <a:t>Mask with other contrast</a:t>
            </a:r>
          </a:p>
          <a:p>
            <a:pPr marL="742950" lvl="1" indent="-285750">
              <a:lnSpc>
                <a:spcPct val="90000"/>
              </a:lnSpc>
              <a:spcBef>
                <a:spcPct val="20000"/>
              </a:spcBef>
              <a:buFontTx/>
              <a:buChar char="•"/>
            </a:pPr>
            <a:r>
              <a:rPr lang="en-GB" sz="2200" dirty="0">
                <a:latin typeface="Calibri" pitchFamily="16" charset="0"/>
              </a:rPr>
              <a:t>Title</a:t>
            </a:r>
          </a:p>
          <a:p>
            <a:pPr marL="742950" lvl="1" indent="-285750">
              <a:lnSpc>
                <a:spcPct val="90000"/>
              </a:lnSpc>
              <a:spcBef>
                <a:spcPct val="20000"/>
              </a:spcBef>
              <a:buFontTx/>
              <a:buChar char="•"/>
            </a:pPr>
            <a:r>
              <a:rPr lang="en-GB" sz="2200" dirty="0">
                <a:latin typeface="Calibri" pitchFamily="16" charset="0"/>
              </a:rPr>
              <a:t>Threshold (</a:t>
            </a:r>
            <a:r>
              <a:rPr lang="en-GB" sz="2200" dirty="0" err="1">
                <a:latin typeface="Calibri" pitchFamily="16" charset="0"/>
              </a:rPr>
              <a:t>p</a:t>
            </a:r>
            <a:r>
              <a:rPr lang="en-GB" sz="2200" baseline="-25000" dirty="0" err="1">
                <a:latin typeface="Calibri" pitchFamily="16" charset="0"/>
              </a:rPr>
              <a:t>FWE</a:t>
            </a:r>
            <a:r>
              <a:rPr lang="en-GB" sz="2200" dirty="0">
                <a:latin typeface="Calibri" pitchFamily="16" charset="0"/>
              </a:rPr>
              <a:t>, </a:t>
            </a:r>
            <a:r>
              <a:rPr lang="en-GB" sz="2200" dirty="0" err="1">
                <a:latin typeface="Calibri" pitchFamily="16" charset="0"/>
              </a:rPr>
              <a:t>p</a:t>
            </a:r>
            <a:r>
              <a:rPr lang="en-GB" sz="2200" baseline="-25000" dirty="0" err="1">
                <a:latin typeface="Calibri" pitchFamily="16" charset="0"/>
              </a:rPr>
              <a:t>FDR</a:t>
            </a:r>
            <a:r>
              <a:rPr lang="en-GB" sz="2200" dirty="0">
                <a:latin typeface="Calibri" pitchFamily="16" charset="0"/>
              </a:rPr>
              <a:t>  </a:t>
            </a:r>
            <a:r>
              <a:rPr lang="en-GB" sz="2200" dirty="0" err="1">
                <a:latin typeface="Calibri" pitchFamily="16" charset="0"/>
              </a:rPr>
              <a:t>p</a:t>
            </a:r>
            <a:r>
              <a:rPr lang="en-GB" sz="2200" baseline="-25000" dirty="0" err="1">
                <a:latin typeface="Calibri" pitchFamily="16" charset="0"/>
              </a:rPr>
              <a:t>UNC</a:t>
            </a:r>
            <a:r>
              <a:rPr lang="en-GB" sz="2200" dirty="0">
                <a:latin typeface="Calibri" pitchFamily="16" charset="0"/>
              </a:rPr>
              <a:t>)</a:t>
            </a:r>
            <a:endParaRPr lang="en-GB" sz="2200" baseline="-25000" dirty="0">
              <a:latin typeface="Calibri" pitchFamily="16" charset="0"/>
            </a:endParaRPr>
          </a:p>
          <a:p>
            <a:pPr marL="742950" lvl="1" indent="-285750">
              <a:lnSpc>
                <a:spcPct val="90000"/>
              </a:lnSpc>
              <a:spcBef>
                <a:spcPct val="20000"/>
              </a:spcBef>
              <a:buFontTx/>
              <a:buChar char="•"/>
            </a:pPr>
            <a:r>
              <a:rPr lang="en-GB" sz="2200" dirty="0">
                <a:latin typeface="Calibri" pitchFamily="16" charset="0"/>
              </a:rPr>
              <a:t>Size of cluster</a:t>
            </a:r>
          </a:p>
        </p:txBody>
      </p:sp>
      <p:pic>
        <p:nvPicPr>
          <p:cNvPr id="378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79" t="50000" r="65476" b="3329"/>
          <a:stretch/>
        </p:blipFill>
        <p:spPr bwMode="auto">
          <a:xfrm>
            <a:off x="1331640" y="1628800"/>
            <a:ext cx="3240360" cy="3311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86600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1</a:t>
            </a:r>
            <a:r>
              <a:rPr lang="en-US" sz="4000" baseline="30000" dirty="0" smtClean="0"/>
              <a:t>st</a:t>
            </a:r>
            <a:r>
              <a:rPr lang="en-US" sz="4000" dirty="0" smtClean="0"/>
              <a:t> level analysis – single subject</a:t>
            </a:r>
            <a:endParaRPr lang="en-US" sz="4000" dirty="0"/>
          </a:p>
        </p:txBody>
      </p:sp>
      <p:sp>
        <p:nvSpPr>
          <p:cNvPr id="3" name="Content Placeholder 2"/>
          <p:cNvSpPr>
            <a:spLocks noGrp="1"/>
          </p:cNvSpPr>
          <p:nvPr>
            <p:ph idx="1"/>
          </p:nvPr>
        </p:nvSpPr>
        <p:spPr>
          <a:xfrm>
            <a:off x="549275" y="1600201"/>
            <a:ext cx="8042276" cy="4971330"/>
          </a:xfrm>
        </p:spPr>
        <p:txBody>
          <a:bodyPr>
            <a:normAutofit fontScale="92500" lnSpcReduction="10000"/>
          </a:bodyPr>
          <a:lstStyle/>
          <a:p>
            <a:pPr marL="0" lvl="1" indent="0">
              <a:spcBef>
                <a:spcPts val="2000"/>
              </a:spcBef>
              <a:buClr>
                <a:schemeClr val="accent1">
                  <a:lumMod val="60000"/>
                  <a:lumOff val="40000"/>
                </a:schemeClr>
              </a:buClr>
              <a:buNone/>
            </a:pPr>
            <a:r>
              <a:rPr lang="en-US" dirty="0"/>
              <a:t>For each participant </a:t>
            </a:r>
            <a:r>
              <a:rPr lang="en-US" dirty="0" smtClean="0"/>
              <a:t>individually:</a:t>
            </a:r>
          </a:p>
          <a:p>
            <a:pPr marL="342900" lvl="1" indent="-342900">
              <a:spcBef>
                <a:spcPts val="2000"/>
              </a:spcBef>
              <a:buClr>
                <a:schemeClr val="accent1">
                  <a:lumMod val="60000"/>
                  <a:lumOff val="40000"/>
                </a:schemeClr>
              </a:buClr>
            </a:pPr>
            <a:r>
              <a:rPr lang="en-US" dirty="0" smtClean="0"/>
              <a:t>Set </a:t>
            </a:r>
            <a:r>
              <a:rPr lang="en-US" dirty="0"/>
              <a:t>up a </a:t>
            </a:r>
            <a:r>
              <a:rPr lang="en-US" dirty="0" smtClean="0"/>
              <a:t>General Linear Model </a:t>
            </a:r>
            <a:r>
              <a:rPr lang="en-US" dirty="0"/>
              <a:t>for each individual </a:t>
            </a:r>
            <a:r>
              <a:rPr lang="en-US" dirty="0" smtClean="0"/>
              <a:t>voxel</a:t>
            </a:r>
          </a:p>
          <a:p>
            <a:pPr marL="739775" lvl="2" indent="-457200">
              <a:spcBef>
                <a:spcPts val="2000"/>
              </a:spcBef>
            </a:pPr>
            <a:r>
              <a:rPr lang="en-GB" sz="3000" dirty="0"/>
              <a:t>Y=</a:t>
            </a:r>
            <a:r>
              <a:rPr lang="en-GB" sz="3000" dirty="0" smtClean="0"/>
              <a:t>βX + </a:t>
            </a:r>
            <a:r>
              <a:rPr lang="en-GB" sz="3000" dirty="0" err="1" smtClean="0"/>
              <a:t>ε</a:t>
            </a:r>
            <a:endParaRPr lang="en-GB" sz="3000" dirty="0"/>
          </a:p>
          <a:p>
            <a:pPr marL="631825" lvl="2" indent="-349250">
              <a:spcBef>
                <a:spcPts val="2000"/>
              </a:spcBef>
            </a:pPr>
            <a:r>
              <a:rPr lang="en-US" dirty="0" smtClean="0"/>
              <a:t>Y is the activity in the voxel – </a:t>
            </a:r>
            <a:r>
              <a:rPr lang="en-GB" dirty="0" smtClean="0"/>
              <a:t>βX is our prediction of this activity, </a:t>
            </a:r>
            <a:r>
              <a:rPr lang="en-GB" dirty="0" err="1" smtClean="0"/>
              <a:t>εis</a:t>
            </a:r>
            <a:r>
              <a:rPr lang="en-GB" dirty="0" smtClean="0"/>
              <a:t> the error of our model in its predictions.</a:t>
            </a:r>
          </a:p>
          <a:p>
            <a:pPr marL="631825" lvl="2" indent="-349250">
              <a:spcBef>
                <a:spcPts val="2000"/>
              </a:spcBef>
            </a:pPr>
            <a:r>
              <a:rPr lang="en-GB" dirty="0" smtClean="0"/>
              <a:t>X represents the variables we use to predict the data – mainly, we use the design matrix to specify X, so we can change our predictions between different trial types (levels of X), e.g. seeing famous faces and seeing non-famous faces. Thus need to incorporate stimulus onset times.</a:t>
            </a:r>
          </a:p>
          <a:p>
            <a:pPr marL="631825" lvl="2" indent="-349250">
              <a:spcBef>
                <a:spcPts val="2000"/>
              </a:spcBef>
            </a:pPr>
            <a:r>
              <a:rPr lang="en-GB" dirty="0" smtClean="0"/>
              <a:t>We estimate β: </a:t>
            </a:r>
            <a:r>
              <a:rPr lang="en-GB" dirty="0"/>
              <a:t>how much X affects Y – its significance indicates the predictive value of X</a:t>
            </a:r>
          </a:p>
          <a:p>
            <a:pPr marL="927100" lvl="3" indent="-349250">
              <a:spcBef>
                <a:spcPts val="2000"/>
              </a:spcBef>
            </a:pPr>
            <a:endParaRPr lang="en-US" dirty="0"/>
          </a:p>
          <a:p>
            <a:endParaRPr lang="en-US" dirty="0"/>
          </a:p>
        </p:txBody>
      </p:sp>
    </p:spTree>
    <p:extLst>
      <p:ext uri="{BB962C8B-B14F-4D97-AF65-F5344CB8AC3E}">
        <p14:creationId xmlns:p14="http://schemas.microsoft.com/office/powerpoint/2010/main" val="21036790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500063" y="-27384"/>
            <a:ext cx="8229600" cy="1143000"/>
          </a:xfrm>
        </p:spPr>
        <p:txBody>
          <a:bodyPr/>
          <a:lstStyle/>
          <a:p>
            <a:r>
              <a:rPr lang="en-GB" dirty="0" smtClean="0">
                <a:solidFill>
                  <a:schemeClr val="bg1"/>
                </a:solidFill>
              </a:rPr>
              <a:t>SPM 2</a:t>
            </a:r>
            <a:r>
              <a:rPr lang="en-GB" baseline="30000" dirty="0" smtClean="0">
                <a:solidFill>
                  <a:schemeClr val="bg1"/>
                </a:solidFill>
              </a:rPr>
              <a:t>nd</a:t>
            </a:r>
            <a:r>
              <a:rPr lang="en-GB" dirty="0" smtClean="0">
                <a:solidFill>
                  <a:schemeClr val="bg1"/>
                </a:solidFill>
              </a:rPr>
              <a:t> Level: Results</a:t>
            </a:r>
          </a:p>
        </p:txBody>
      </p:sp>
      <p:sp>
        <p:nvSpPr>
          <p:cNvPr id="4" name="Content Placeholder 3"/>
          <p:cNvSpPr>
            <a:spLocks/>
          </p:cNvSpPr>
          <p:nvPr/>
        </p:nvSpPr>
        <p:spPr bwMode="auto">
          <a:xfrm>
            <a:off x="107950" y="620018"/>
            <a:ext cx="5616575" cy="252095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GB" sz="2600" dirty="0">
                <a:latin typeface="Calibri" pitchFamily="16" charset="0"/>
              </a:rPr>
              <a:t>Here are your </a:t>
            </a:r>
            <a:r>
              <a:rPr lang="en-GB" sz="2600" dirty="0" smtClean="0">
                <a:latin typeface="Calibri" pitchFamily="16" charset="0"/>
              </a:rPr>
              <a:t>results…</a:t>
            </a:r>
            <a:endParaRPr lang="en-GB" sz="2600" dirty="0">
              <a:latin typeface="Calibri" pitchFamily="16" charset="0"/>
            </a:endParaRPr>
          </a:p>
          <a:p>
            <a:pPr marL="342900" indent="-342900">
              <a:lnSpc>
                <a:spcPct val="90000"/>
              </a:lnSpc>
              <a:spcBef>
                <a:spcPct val="20000"/>
              </a:spcBef>
            </a:pPr>
            <a:r>
              <a:rPr lang="en-GB" sz="2600" dirty="0" smtClean="0">
                <a:latin typeface="Calibri" pitchFamily="16" charset="0"/>
              </a:rPr>
              <a:t>Now </a:t>
            </a:r>
            <a:r>
              <a:rPr lang="en-GB" sz="2600" dirty="0">
                <a:latin typeface="Calibri" pitchFamily="16" charset="0"/>
              </a:rPr>
              <a:t>you can </a:t>
            </a:r>
            <a:r>
              <a:rPr lang="en-GB" sz="2600" dirty="0" smtClean="0">
                <a:latin typeface="Calibri" pitchFamily="16" charset="0"/>
              </a:rPr>
              <a:t>view:</a:t>
            </a:r>
            <a:endParaRPr lang="en-GB" sz="2600" dirty="0">
              <a:latin typeface="Calibri" pitchFamily="16" charset="0"/>
            </a:endParaRPr>
          </a:p>
          <a:p>
            <a:pPr marL="285750" indent="-285750">
              <a:lnSpc>
                <a:spcPct val="90000"/>
              </a:lnSpc>
              <a:spcBef>
                <a:spcPct val="20000"/>
              </a:spcBef>
              <a:buFontTx/>
              <a:buChar char="•"/>
            </a:pPr>
            <a:r>
              <a:rPr lang="en-GB" sz="2200" dirty="0">
                <a:latin typeface="Calibri" pitchFamily="16" charset="0"/>
              </a:rPr>
              <a:t>Table of results [whole brain]</a:t>
            </a:r>
          </a:p>
          <a:p>
            <a:pPr marL="742950" lvl="1" indent="-285750">
              <a:lnSpc>
                <a:spcPct val="90000"/>
              </a:lnSpc>
              <a:spcBef>
                <a:spcPct val="20000"/>
              </a:spcBef>
              <a:buFontTx/>
              <a:buChar char="•"/>
            </a:pPr>
            <a:r>
              <a:rPr lang="en-GB" sz="2200" dirty="0">
                <a:latin typeface="Calibri" pitchFamily="16" charset="0"/>
              </a:rPr>
              <a:t>Look at t-value for a voxel of choice</a:t>
            </a:r>
          </a:p>
          <a:p>
            <a:pPr marL="742950" lvl="1" indent="-285750">
              <a:lnSpc>
                <a:spcPct val="90000"/>
              </a:lnSpc>
              <a:spcBef>
                <a:spcPct val="20000"/>
              </a:spcBef>
              <a:buFontTx/>
              <a:buChar char="•"/>
            </a:pPr>
            <a:r>
              <a:rPr lang="en-GB" sz="2200" dirty="0">
                <a:latin typeface="Calibri" pitchFamily="16" charset="0"/>
              </a:rPr>
              <a:t>Display results on anatomy [ overlays ]</a:t>
            </a:r>
          </a:p>
          <a:p>
            <a:pPr marL="1143000" lvl="2" indent="-228600">
              <a:lnSpc>
                <a:spcPct val="90000"/>
              </a:lnSpc>
              <a:spcBef>
                <a:spcPct val="20000"/>
              </a:spcBef>
              <a:buFontTx/>
              <a:buChar char="•"/>
            </a:pPr>
            <a:r>
              <a:rPr lang="en-GB" sz="1600" dirty="0">
                <a:latin typeface="Calibri" pitchFamily="16" charset="0"/>
              </a:rPr>
              <a:t>SPM templates</a:t>
            </a:r>
          </a:p>
          <a:p>
            <a:pPr marL="1143000" lvl="2" indent="-228600">
              <a:lnSpc>
                <a:spcPct val="90000"/>
              </a:lnSpc>
              <a:spcBef>
                <a:spcPct val="20000"/>
              </a:spcBef>
              <a:buFontTx/>
              <a:buChar char="•"/>
            </a:pPr>
            <a:r>
              <a:rPr lang="en-GB" sz="1600" dirty="0">
                <a:latin typeface="Calibri" pitchFamily="16" charset="0"/>
              </a:rPr>
              <a:t>mean of subjects</a:t>
            </a:r>
          </a:p>
          <a:p>
            <a:pPr marL="742950" lvl="1" indent="-285750">
              <a:lnSpc>
                <a:spcPct val="90000"/>
              </a:lnSpc>
              <a:spcBef>
                <a:spcPct val="20000"/>
              </a:spcBef>
              <a:buFontTx/>
              <a:buChar char="•"/>
            </a:pPr>
            <a:r>
              <a:rPr lang="en-GB" sz="2200" dirty="0">
                <a:latin typeface="Calibri" pitchFamily="16" charset="0"/>
              </a:rPr>
              <a:t>Small Volume </a:t>
            </a:r>
            <a:r>
              <a:rPr lang="en-GB" sz="2200" dirty="0" smtClean="0">
                <a:latin typeface="Calibri" pitchFamily="16" charset="0"/>
              </a:rPr>
              <a:t>Correct</a:t>
            </a:r>
            <a:endParaRPr lang="en-GB" sz="2200" dirty="0">
              <a:latin typeface="Calibri" pitchFamily="16" charset="0"/>
            </a:endParaRPr>
          </a:p>
        </p:txBody>
      </p:sp>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756" t="2124" r="25074" b="1546"/>
          <a:stretch/>
        </p:blipFill>
        <p:spPr bwMode="auto">
          <a:xfrm>
            <a:off x="5337522" y="1648156"/>
            <a:ext cx="3384376" cy="4949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926" t="47727" r="65420" b="3572"/>
          <a:stretch/>
        </p:blipFill>
        <p:spPr bwMode="auto">
          <a:xfrm>
            <a:off x="2267744" y="3429000"/>
            <a:ext cx="2935436" cy="3118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791528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1668984"/>
            <a:ext cx="8229600" cy="3421632"/>
          </a:xfrm>
          <a:prstGeom prst="rect">
            <a:avLst/>
          </a:prstGeom>
        </p:spPr>
        <p:txBody>
          <a:bodyPr vert="horz" lIns="91440" tIns="45720" rIns="91440" bIns="45720" rtlCol="0" anchor="ctr">
            <a:normAutofit fontScale="3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dirty="0" smtClean="0"/>
          </a:p>
          <a:p>
            <a:pPr algn="just"/>
            <a:endParaRPr lang="en-GB" dirty="0"/>
          </a:p>
          <a:p>
            <a:pPr marL="742950" indent="-742950" algn="just">
              <a:buAutoNum type="arabicParenR"/>
            </a:pPr>
            <a:r>
              <a:rPr lang="en-GB" dirty="0" smtClean="0">
                <a:hlinkClick r:id="rId2"/>
              </a:rPr>
              <a:t>http://www.fil.ion.ucl.ac.uk/spm/course/slides10-vancouver/04_Group_Analysis.pdf</a:t>
            </a:r>
            <a:endParaRPr lang="en-GB" dirty="0" smtClean="0"/>
          </a:p>
          <a:p>
            <a:pPr marL="742950" indent="-742950" algn="just">
              <a:buAutoNum type="arabicParenR"/>
            </a:pPr>
            <a:endParaRPr lang="en-GB" dirty="0" smtClean="0"/>
          </a:p>
          <a:p>
            <a:pPr marL="742950" indent="-742950" algn="just">
              <a:buAutoNum type="arabicParenR"/>
            </a:pPr>
            <a:r>
              <a:rPr lang="en-GB" dirty="0" err="1" smtClean="0"/>
              <a:t>Humman</a:t>
            </a:r>
            <a:r>
              <a:rPr lang="en-GB" dirty="0" smtClean="0"/>
              <a:t> </a:t>
            </a:r>
            <a:r>
              <a:rPr lang="en-GB" dirty="0" err="1" smtClean="0"/>
              <a:t>Connectome</a:t>
            </a:r>
            <a:r>
              <a:rPr lang="en-GB" dirty="0" smtClean="0"/>
              <a:t> Project (Working Memory example)</a:t>
            </a:r>
          </a:p>
          <a:p>
            <a:pPr marL="742950" indent="-742950" algn="just"/>
            <a:r>
              <a:rPr lang="en-GB" dirty="0" smtClean="0"/>
              <a:t>	</a:t>
            </a:r>
            <a:r>
              <a:rPr lang="en-GB" dirty="0" smtClean="0">
                <a:hlinkClick r:id="rId3"/>
              </a:rPr>
              <a:t>http</a:t>
            </a:r>
            <a:r>
              <a:rPr lang="en-GB" smtClean="0">
                <a:hlinkClick r:id="rId3"/>
              </a:rPr>
              <a:t>://www.humanconnectome.org/documentation/Q1/Q1_Release_Reference_Manual.pdf</a:t>
            </a:r>
            <a:endParaRPr lang="en-GB" smtClean="0"/>
          </a:p>
          <a:p>
            <a:pPr marL="742950" indent="-742950" algn="just"/>
            <a:endParaRPr lang="en-GB" dirty="0" smtClean="0"/>
          </a:p>
          <a:p>
            <a:pPr marL="742950" indent="-742950" algn="just"/>
            <a:r>
              <a:rPr lang="en-GB" dirty="0" smtClean="0"/>
              <a:t>3)        Previous MFD slides</a:t>
            </a:r>
          </a:p>
          <a:p>
            <a:pPr algn="just"/>
            <a:endParaRPr lang="en-GB" dirty="0" smtClean="0"/>
          </a:p>
          <a:p>
            <a:pPr algn="just"/>
            <a:endParaRPr lang="en-GB" dirty="0" smtClean="0"/>
          </a:p>
          <a:p>
            <a:pPr algn="just"/>
            <a:endParaRPr lang="en-GB" dirty="0" smtClean="0"/>
          </a:p>
          <a:p>
            <a:pPr algn="just"/>
            <a:endParaRPr lang="en-GB" dirty="0" smtClean="0"/>
          </a:p>
          <a:p>
            <a:pPr algn="just"/>
            <a:endParaRPr lang="en-GB" dirty="0" smtClean="0"/>
          </a:p>
          <a:p>
            <a:pPr algn="just"/>
            <a:r>
              <a:rPr lang="en-GB" dirty="0" smtClean="0"/>
              <a:t>Thanks to Ged Ridgway</a:t>
            </a:r>
            <a:endParaRPr lang="en-GB" dirty="0"/>
          </a:p>
        </p:txBody>
      </p:sp>
      <p:sp>
        <p:nvSpPr>
          <p:cNvPr id="6" name="Title 1"/>
          <p:cNvSpPr>
            <a:spLocks noGrp="1"/>
          </p:cNvSpPr>
          <p:nvPr/>
        </p:nvSpPr>
        <p:spPr bwMode="auto">
          <a:xfrm>
            <a:off x="609600" y="661194"/>
            <a:ext cx="8229600" cy="1512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pitchFamily="34" charset="0"/>
              </a:defRPr>
            </a:lvl2pPr>
            <a:lvl3pPr algn="l" rtl="0" eaLnBrk="0" fontAlgn="base" hangingPunct="0">
              <a:spcBef>
                <a:spcPct val="0"/>
              </a:spcBef>
              <a:spcAft>
                <a:spcPct val="0"/>
              </a:spcAft>
              <a:defRPr sz="3000" b="1">
                <a:solidFill>
                  <a:schemeClr val="tx2"/>
                </a:solidFill>
                <a:latin typeface="Arial" pitchFamily="34" charset="0"/>
              </a:defRPr>
            </a:lvl3pPr>
            <a:lvl4pPr algn="l" rtl="0" eaLnBrk="0" fontAlgn="base" hangingPunct="0">
              <a:spcBef>
                <a:spcPct val="0"/>
              </a:spcBef>
              <a:spcAft>
                <a:spcPct val="0"/>
              </a:spcAft>
              <a:defRPr sz="3000" b="1">
                <a:solidFill>
                  <a:schemeClr val="tx2"/>
                </a:solidFill>
                <a:latin typeface="Arial" pitchFamily="34" charset="0"/>
              </a:defRPr>
            </a:lvl4pPr>
            <a:lvl5pPr algn="l" rtl="0" eaLnBrk="0" fontAlgn="base" hangingPunct="0">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a:lstStyle>
          <a:p>
            <a:pPr eaLnBrk="1" hangingPunct="1"/>
            <a:r>
              <a:rPr lang="en-GB" sz="4000" dirty="0" smtClean="0"/>
              <a:t>Thank you</a:t>
            </a:r>
            <a:r>
              <a:rPr lang="en-GB" sz="3200" dirty="0" smtClean="0"/>
              <a:t/>
            </a:r>
            <a:br>
              <a:rPr lang="en-GB" sz="3200" dirty="0" smtClean="0"/>
            </a:br>
            <a:r>
              <a:rPr lang="en-GB" sz="3200" dirty="0" smtClean="0"/>
              <a:t/>
            </a:r>
            <a:br>
              <a:rPr lang="en-GB" sz="3200" dirty="0" smtClean="0"/>
            </a:br>
            <a:r>
              <a:rPr lang="en-GB" sz="4000" dirty="0" smtClean="0"/>
              <a:t>Resources:</a:t>
            </a:r>
          </a:p>
        </p:txBody>
      </p:sp>
    </p:spTree>
    <p:extLst>
      <p:ext uri="{BB962C8B-B14F-4D97-AF65-F5344CB8AC3E}">
        <p14:creationId xmlns:p14="http://schemas.microsoft.com/office/powerpoint/2010/main" val="481686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1</a:t>
            </a:r>
            <a:r>
              <a:rPr lang="en-US" sz="4000" baseline="30000" dirty="0" smtClean="0"/>
              <a:t>st</a:t>
            </a:r>
            <a:r>
              <a:rPr lang="en-US" sz="4000" dirty="0" smtClean="0"/>
              <a:t> level analysis – single subject</a:t>
            </a:r>
            <a:endParaRPr lang="en-US" sz="4000" dirty="0"/>
          </a:p>
        </p:txBody>
      </p:sp>
      <p:sp>
        <p:nvSpPr>
          <p:cNvPr id="3" name="Content Placeholder 2"/>
          <p:cNvSpPr>
            <a:spLocks noGrp="1"/>
          </p:cNvSpPr>
          <p:nvPr>
            <p:ph idx="1"/>
          </p:nvPr>
        </p:nvSpPr>
        <p:spPr/>
        <p:txBody>
          <a:bodyPr/>
          <a:lstStyle/>
          <a:p>
            <a:pPr lvl="1"/>
            <a:endParaRPr lang="en-US" dirty="0" smtClean="0"/>
          </a:p>
          <a:p>
            <a:pPr lvl="1"/>
            <a:r>
              <a:rPr lang="en-US" dirty="0" smtClean="0"/>
              <a:t>In the above GLM, </a:t>
            </a:r>
            <a:r>
              <a:rPr lang="en-GB" dirty="0" smtClean="0"/>
              <a:t>we </a:t>
            </a:r>
            <a:r>
              <a:rPr lang="en-GB" dirty="0"/>
              <a:t>can also </a:t>
            </a:r>
            <a:r>
              <a:rPr lang="en-GB" dirty="0" smtClean="0"/>
              <a:t>incorporate other predictor variables to improve the model:</a:t>
            </a:r>
          </a:p>
          <a:p>
            <a:pPr lvl="2"/>
            <a:r>
              <a:rPr lang="en-GB" dirty="0"/>
              <a:t>M</a:t>
            </a:r>
            <a:r>
              <a:rPr lang="en-GB" dirty="0" smtClean="0"/>
              <a:t>ovement parameters</a:t>
            </a:r>
          </a:p>
          <a:p>
            <a:pPr lvl="3"/>
            <a:r>
              <a:rPr lang="en-GB" dirty="0" smtClean="0"/>
              <a:t>we can measure and thus account for this known error – thus increasing our power</a:t>
            </a:r>
          </a:p>
          <a:p>
            <a:pPr lvl="2"/>
            <a:r>
              <a:rPr lang="en-GB" dirty="0"/>
              <a:t>P</a:t>
            </a:r>
            <a:r>
              <a:rPr lang="en-GB" dirty="0" smtClean="0"/>
              <a:t>hysiological functions</a:t>
            </a:r>
            <a:r>
              <a:rPr lang="en-GB" sz="1600" dirty="0" smtClean="0"/>
              <a:t>, e.g. Haemodynamic Response Function</a:t>
            </a:r>
          </a:p>
          <a:p>
            <a:pPr lvl="3"/>
            <a:r>
              <a:rPr lang="en-GB" dirty="0" smtClean="0"/>
              <a:t>modelling how neuronal activity may be transformed into a haemodynamic response by neurophysiology may improve our ability to claim that our data based on the BOLD signal represents ‘activity’</a:t>
            </a:r>
            <a:endParaRPr lang="en-US" dirty="0"/>
          </a:p>
        </p:txBody>
      </p:sp>
    </p:spTree>
    <p:extLst>
      <p:ext uri="{BB962C8B-B14F-4D97-AF65-F5344CB8AC3E}">
        <p14:creationId xmlns:p14="http://schemas.microsoft.com/office/powerpoint/2010/main" val="24656770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1</a:t>
            </a:r>
            <a:r>
              <a:rPr lang="en-US" sz="4000" baseline="30000" dirty="0" smtClean="0"/>
              <a:t>st</a:t>
            </a:r>
            <a:r>
              <a:rPr lang="en-US" sz="4000" dirty="0" smtClean="0"/>
              <a:t> level analysis – single subject</a:t>
            </a:r>
            <a:endParaRPr lang="en-US" sz="4000" dirty="0"/>
          </a:p>
        </p:txBody>
      </p:sp>
      <p:sp>
        <p:nvSpPr>
          <p:cNvPr id="3" name="Content Placeholder 2"/>
          <p:cNvSpPr>
            <a:spLocks noGrp="1"/>
          </p:cNvSpPr>
          <p:nvPr>
            <p:ph idx="1"/>
          </p:nvPr>
        </p:nvSpPr>
        <p:spPr/>
        <p:txBody>
          <a:bodyPr/>
          <a:lstStyle/>
          <a:p>
            <a:r>
              <a:rPr lang="en-US" dirty="0" smtClean="0"/>
              <a:t>For each participant, we get a Maximum Intensity Projection for our contrasts tested</a:t>
            </a:r>
          </a:p>
          <a:p>
            <a:pPr lvl="1"/>
            <a:r>
              <a:rPr lang="en-US" sz="1800" dirty="0"/>
              <a:t>W</a:t>
            </a:r>
            <a:r>
              <a:rPr lang="en-US" sz="1800" dirty="0" smtClean="0"/>
              <a:t>e can see where, on average, this individual showed a significant difference in activation. Can overlay this with structural images.</a:t>
            </a:r>
          </a:p>
          <a:p>
            <a:pPr lvl="1"/>
            <a:r>
              <a:rPr lang="en-US" sz="1800" dirty="0" smtClean="0"/>
              <a:t>Remember, the voxels are each </a:t>
            </a:r>
            <a:r>
              <a:rPr lang="en-US" sz="1800" dirty="0" err="1" smtClean="0"/>
              <a:t>analysed</a:t>
            </a:r>
            <a:r>
              <a:rPr lang="en-US" sz="1800" dirty="0" smtClean="0"/>
              <a:t> individually to build up this map. Also beware multiple comparisons inflating α.</a:t>
            </a:r>
            <a:endParaRPr lang="en-US" sz="1800" dirty="0"/>
          </a:p>
        </p:txBody>
      </p:sp>
      <p:pic>
        <p:nvPicPr>
          <p:cNvPr id="4" name="Picture 3"/>
          <p:cNvPicPr>
            <a:picLocks noChangeAspect="1"/>
          </p:cNvPicPr>
          <p:nvPr/>
        </p:nvPicPr>
        <p:blipFill rotWithShape="1">
          <a:blip r:embed="rId3"/>
          <a:srcRect b="51887"/>
          <a:stretch/>
        </p:blipFill>
        <p:spPr>
          <a:xfrm>
            <a:off x="549275" y="3686082"/>
            <a:ext cx="4186820" cy="2816420"/>
          </a:xfrm>
          <a:prstGeom prst="rect">
            <a:avLst/>
          </a:prstGeom>
        </p:spPr>
      </p:pic>
      <p:pic>
        <p:nvPicPr>
          <p:cNvPr id="5" name="Picture 4"/>
          <p:cNvPicPr>
            <a:picLocks noChangeAspect="1"/>
          </p:cNvPicPr>
          <p:nvPr/>
        </p:nvPicPr>
        <p:blipFill rotWithShape="1">
          <a:blip r:embed="rId3"/>
          <a:srcRect t="48508"/>
          <a:stretch/>
        </p:blipFill>
        <p:spPr>
          <a:xfrm>
            <a:off x="4722290" y="3686082"/>
            <a:ext cx="3912015" cy="2816420"/>
          </a:xfrm>
          <a:prstGeom prst="rect">
            <a:avLst/>
          </a:prstGeom>
        </p:spPr>
      </p:pic>
    </p:spTree>
    <p:extLst>
      <p:ext uri="{BB962C8B-B14F-4D97-AF65-F5344CB8AC3E}">
        <p14:creationId xmlns:p14="http://schemas.microsoft.com/office/powerpoint/2010/main" val="3518926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2</a:t>
            </a:r>
            <a:r>
              <a:rPr lang="en-US" sz="3600" baseline="30000" dirty="0" smtClean="0"/>
              <a:t>nd</a:t>
            </a:r>
            <a:r>
              <a:rPr lang="en-US" sz="3600" dirty="0" smtClean="0"/>
              <a:t> level analysis – across subjects</a:t>
            </a:r>
            <a:endParaRPr lang="en-US" sz="3600" dirty="0"/>
          </a:p>
        </p:txBody>
      </p:sp>
      <p:sp>
        <p:nvSpPr>
          <p:cNvPr id="3" name="Content Placeholder 2"/>
          <p:cNvSpPr>
            <a:spLocks noGrp="1"/>
          </p:cNvSpPr>
          <p:nvPr>
            <p:ph idx="1"/>
          </p:nvPr>
        </p:nvSpPr>
        <p:spPr>
          <a:xfrm>
            <a:off x="549275" y="1600200"/>
            <a:ext cx="8042276" cy="4899211"/>
          </a:xfrm>
        </p:spPr>
        <p:txBody>
          <a:bodyPr>
            <a:normAutofit/>
          </a:bodyPr>
          <a:lstStyle/>
          <a:p>
            <a:endParaRPr lang="en-US" dirty="0" smtClean="0"/>
          </a:p>
          <a:p>
            <a:r>
              <a:rPr lang="en-US" dirty="0" smtClean="0"/>
              <a:t>Significant differences in activation between different levels of X are unlikely to be manifest identically in all individuals. We might ask:</a:t>
            </a:r>
          </a:p>
          <a:p>
            <a:pPr lvl="1"/>
            <a:r>
              <a:rPr lang="en-US" dirty="0" smtClean="0"/>
              <a:t>Is this contrast in activation seen on average in the population?</a:t>
            </a:r>
          </a:p>
          <a:p>
            <a:pPr lvl="1"/>
            <a:r>
              <a:rPr lang="en-US" dirty="0" smtClean="0"/>
              <a:t>Is this contrast in activation different on average between groups? e.g. males vs. females?</a:t>
            </a:r>
          </a:p>
        </p:txBody>
      </p:sp>
    </p:spTree>
    <p:extLst>
      <p:ext uri="{BB962C8B-B14F-4D97-AF65-F5344CB8AC3E}">
        <p14:creationId xmlns:p14="http://schemas.microsoft.com/office/powerpoint/2010/main" val="27478890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2</a:t>
            </a:r>
            <a:r>
              <a:rPr lang="en-US" sz="3600" baseline="30000" dirty="0"/>
              <a:t>nd</a:t>
            </a:r>
            <a:r>
              <a:rPr lang="en-US" sz="3600" dirty="0"/>
              <a:t> level analysis – across subjects</a:t>
            </a:r>
          </a:p>
        </p:txBody>
      </p:sp>
      <p:sp>
        <p:nvSpPr>
          <p:cNvPr id="3" name="Content Placeholder 2"/>
          <p:cNvSpPr>
            <a:spLocks noGrp="1"/>
          </p:cNvSpPr>
          <p:nvPr>
            <p:ph idx="1"/>
          </p:nvPr>
        </p:nvSpPr>
        <p:spPr/>
        <p:txBody>
          <a:bodyPr/>
          <a:lstStyle/>
          <a:p>
            <a:endParaRPr lang="en-US" dirty="0" smtClean="0"/>
          </a:p>
          <a:p>
            <a:r>
              <a:rPr lang="en-US" dirty="0"/>
              <a:t>We need to look at which voxels are </a:t>
            </a:r>
            <a:r>
              <a:rPr lang="en-US" dirty="0" smtClean="0"/>
              <a:t>showing </a:t>
            </a:r>
            <a:r>
              <a:rPr lang="en-US" dirty="0"/>
              <a:t>a significant activation difference between levels of </a:t>
            </a:r>
            <a:r>
              <a:rPr lang="en-US" dirty="0" smtClean="0"/>
              <a:t>X </a:t>
            </a:r>
            <a:r>
              <a:rPr lang="en-US" dirty="0"/>
              <a:t>consistently </a:t>
            </a:r>
            <a:r>
              <a:rPr lang="en-US" dirty="0" smtClean="0"/>
              <a:t>within a group.</a:t>
            </a:r>
            <a:endParaRPr lang="en-US" dirty="0"/>
          </a:p>
          <a:p>
            <a:r>
              <a:rPr lang="en-US" dirty="0"/>
              <a:t>To do this, we need to consider:</a:t>
            </a:r>
          </a:p>
          <a:p>
            <a:pPr lvl="2"/>
            <a:r>
              <a:rPr lang="en-US" dirty="0"/>
              <a:t>the average contrast effect across our sample</a:t>
            </a:r>
          </a:p>
          <a:p>
            <a:pPr lvl="2"/>
            <a:r>
              <a:rPr lang="en-US" dirty="0"/>
              <a:t>the variation of this contrast </a:t>
            </a:r>
            <a:r>
              <a:rPr lang="en-US" dirty="0" smtClean="0"/>
              <a:t>effect</a:t>
            </a:r>
          </a:p>
          <a:p>
            <a:pPr lvl="2"/>
            <a:r>
              <a:rPr lang="en-US" dirty="0" smtClean="0"/>
              <a:t>t tests involve mean divided by standard error of mean</a:t>
            </a:r>
            <a:endParaRPr lang="en-US" dirty="0"/>
          </a:p>
          <a:p>
            <a:pPr marL="0" indent="0">
              <a:buNone/>
            </a:pPr>
            <a:endParaRPr lang="en-US" dirty="0"/>
          </a:p>
        </p:txBody>
      </p:sp>
    </p:spTree>
    <p:extLst>
      <p:ext uri="{BB962C8B-B14F-4D97-AF65-F5344CB8AC3E}">
        <p14:creationId xmlns:p14="http://schemas.microsoft.com/office/powerpoint/2010/main" val="36202004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2</a:t>
            </a:r>
            <a:r>
              <a:rPr lang="en-US" sz="4000" baseline="30000" dirty="0" smtClean="0"/>
              <a:t>nd</a:t>
            </a:r>
            <a:r>
              <a:rPr lang="en-US" sz="4000" dirty="0" smtClean="0"/>
              <a:t> level analysis – </a:t>
            </a:r>
            <a:br>
              <a:rPr lang="en-US" sz="4000" dirty="0" smtClean="0"/>
            </a:br>
            <a:r>
              <a:rPr lang="en-US" sz="4000" dirty="0" smtClean="0"/>
              <a:t>Fixed effects analysis (FFX)</a:t>
            </a:r>
            <a:endParaRPr lang="en-US" sz="4000" dirty="0"/>
          </a:p>
        </p:txBody>
      </p:sp>
      <p:sp>
        <p:nvSpPr>
          <p:cNvPr id="3" name="Content Placeholder 2"/>
          <p:cNvSpPr>
            <a:spLocks noGrp="1"/>
          </p:cNvSpPr>
          <p:nvPr>
            <p:ph idx="1"/>
          </p:nvPr>
        </p:nvSpPr>
        <p:spPr>
          <a:xfrm>
            <a:off x="549275" y="1600201"/>
            <a:ext cx="8042276" cy="4943718"/>
          </a:xfrm>
        </p:spPr>
        <p:txBody>
          <a:bodyPr>
            <a:normAutofit lnSpcReduction="10000"/>
          </a:bodyPr>
          <a:lstStyle/>
          <a:p>
            <a:r>
              <a:rPr lang="en-US" dirty="0" smtClean="0"/>
              <a:t>Each </a:t>
            </a:r>
            <a:r>
              <a:rPr lang="en-US" dirty="0"/>
              <a:t>subject repeats trials of each type many times – the variation amongst the </a:t>
            </a:r>
            <a:r>
              <a:rPr lang="en-US" dirty="0" smtClean="0"/>
              <a:t>responses </a:t>
            </a:r>
            <a:r>
              <a:rPr lang="en-US" dirty="0"/>
              <a:t>recorded for each level of the design matrix (X</a:t>
            </a:r>
            <a:r>
              <a:rPr lang="en-US" dirty="0" smtClean="0"/>
              <a:t>) for a given subject </a:t>
            </a:r>
            <a:r>
              <a:rPr lang="en-US" dirty="0"/>
              <a:t>gives us the within-subjects variance</a:t>
            </a:r>
            <a:r>
              <a:rPr lang="en-US" dirty="0" smtClean="0"/>
              <a:t>,σ</a:t>
            </a:r>
            <a:r>
              <a:rPr lang="en-US" baseline="-25000" dirty="0" smtClean="0"/>
              <a:t>w</a:t>
            </a:r>
            <a:r>
              <a:rPr lang="en-US" baseline="30000" dirty="0" smtClean="0"/>
              <a:t>2</a:t>
            </a:r>
          </a:p>
          <a:p>
            <a:r>
              <a:rPr lang="en-US" dirty="0" smtClean="0"/>
              <a:t>If we take the group effect size as the mean of responses across our subjects, and </a:t>
            </a:r>
            <a:r>
              <a:rPr lang="en-US" dirty="0" err="1" smtClean="0"/>
              <a:t>analyse</a:t>
            </a:r>
            <a:r>
              <a:rPr lang="en-US" dirty="0" smtClean="0"/>
              <a:t> it with respect to σ</a:t>
            </a:r>
            <a:r>
              <a:rPr lang="en-US" baseline="-25000" dirty="0" smtClean="0"/>
              <a:t>w</a:t>
            </a:r>
            <a:r>
              <a:rPr lang="en-US" baseline="30000" dirty="0" smtClean="0"/>
              <a:t>2</a:t>
            </a:r>
            <a:r>
              <a:rPr lang="en-US" dirty="0" smtClean="0"/>
              <a:t>, we can infer which voxels on average show a significant difference in activation between levels of X in our sample…</a:t>
            </a:r>
          </a:p>
          <a:p>
            <a:pPr lvl="1"/>
            <a:r>
              <a:rPr lang="en-US" dirty="0" smtClean="0"/>
              <a:t>…and ONLY in our specific sample. We cannot infer anything about the wider population unless we also consider between-subjects variation. This is called fixed-effects analysis.</a:t>
            </a:r>
            <a:endParaRPr lang="en-US" dirty="0"/>
          </a:p>
          <a:p>
            <a:endParaRPr lang="en-US" dirty="0"/>
          </a:p>
        </p:txBody>
      </p:sp>
    </p:spTree>
    <p:extLst>
      <p:ext uri="{BB962C8B-B14F-4D97-AF65-F5344CB8AC3E}">
        <p14:creationId xmlns:p14="http://schemas.microsoft.com/office/powerpoint/2010/main" val="11076186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392</TotalTime>
  <Words>2938</Words>
  <Application>Microsoft Macintosh PowerPoint</Application>
  <PresentationFormat>On-screen Show (4:3)</PresentationFormat>
  <Paragraphs>313</Paragraphs>
  <Slides>41</Slides>
  <Notes>35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44" baseType="lpstr">
      <vt:lpstr>Breeze</vt:lpstr>
      <vt:lpstr>Microsoft Equation</vt:lpstr>
      <vt:lpstr>Equation</vt:lpstr>
      <vt:lpstr>Methods for Dummies  Second level analysis</vt:lpstr>
      <vt:lpstr>Today’s talk</vt:lpstr>
      <vt:lpstr>1st level analysis – single subject</vt:lpstr>
      <vt:lpstr>1st level analysis – single subject</vt:lpstr>
      <vt:lpstr>1st level analysis – single subject</vt:lpstr>
      <vt:lpstr>1st level analysis – single subject</vt:lpstr>
      <vt:lpstr>2nd level analysis – across subjects</vt:lpstr>
      <vt:lpstr>2nd level analysis – across subjects</vt:lpstr>
      <vt:lpstr>2nd level analysis –  Fixed effects analysis (FFX)</vt:lpstr>
      <vt:lpstr>An illustration (from Poldrack, Mumford and Nichol’s ‘Handbook of fMRI analyses’)</vt:lpstr>
      <vt:lpstr>2nd level analysis –  Random effects analysis (RFX)</vt:lpstr>
      <vt:lpstr>Take home message</vt:lpstr>
      <vt:lpstr>2nd level analysis –  Methods for RFX analysis</vt:lpstr>
      <vt:lpstr>2nd level analysis –  Methods for RFX analysis</vt:lpstr>
      <vt:lpstr>Overview of SPM</vt:lpstr>
      <vt:lpstr>Fixed vs. Random Effects in fMRI </vt:lpstr>
      <vt:lpstr>Fixed vs. Random Effects in fMRI </vt:lpstr>
      <vt:lpstr>Data set from the Human Connectume Project</vt:lpstr>
      <vt:lpstr>SPM 1st Level </vt:lpstr>
      <vt:lpstr>SPM 1st Level </vt:lpstr>
      <vt:lpstr>SPM 1st Level </vt:lpstr>
      <vt:lpstr>SPM 1st Level </vt:lpstr>
      <vt:lpstr>PowerPoint Presentation</vt:lpstr>
      <vt:lpstr>Fixed-effects Analysis in SPM</vt:lpstr>
      <vt:lpstr>Fixed-effects Analysis in SPM</vt:lpstr>
      <vt:lpstr>PowerPoint Presentation</vt:lpstr>
      <vt:lpstr>Fixed-effects Analysis in SPM</vt:lpstr>
      <vt:lpstr>Random-effects in SPM</vt:lpstr>
      <vt:lpstr>Methods for Random-effects</vt:lpstr>
      <vt:lpstr>SPM 2nd Level: How to Set-Up</vt:lpstr>
      <vt:lpstr>SPM 2nd Level: How to Set-Up</vt:lpstr>
      <vt:lpstr>Two sample T test  </vt:lpstr>
      <vt:lpstr>One way between subject ANOVA</vt:lpstr>
      <vt:lpstr>One way ANOVA</vt:lpstr>
      <vt:lpstr>One way ANOVA</vt:lpstr>
      <vt:lpstr>PowerPoint Presentation</vt:lpstr>
      <vt:lpstr>SPM 2nd Level: Results</vt:lpstr>
      <vt:lpstr>SPM 2nd Level: Results</vt:lpstr>
      <vt:lpstr>SPM 2nd Level: Results</vt:lpstr>
      <vt:lpstr>SPM 2nd Level: Results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Methods for Dummies  Second level analysis</dc:title>
  <dc:creator>Bex Bond</dc:creator>
  <cp:lastModifiedBy>Archy  de Berker</cp:lastModifiedBy>
  <cp:revision>53</cp:revision>
  <dcterms:created xsi:type="dcterms:W3CDTF">2013-11-29T10:44:42Z</dcterms:created>
  <dcterms:modified xsi:type="dcterms:W3CDTF">2013-12-13T10:29:41Z</dcterms:modified>
</cp:coreProperties>
</file>