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5" r:id="rId2"/>
    <p:sldId id="294" r:id="rId3"/>
    <p:sldId id="292" r:id="rId4"/>
    <p:sldId id="276" r:id="rId5"/>
    <p:sldId id="277" r:id="rId6"/>
    <p:sldId id="278" r:id="rId7"/>
    <p:sldId id="279" r:id="rId8"/>
    <p:sldId id="295" r:id="rId9"/>
    <p:sldId id="296" r:id="rId10"/>
    <p:sldId id="280" r:id="rId11"/>
    <p:sldId id="281" r:id="rId12"/>
    <p:sldId id="282" r:id="rId13"/>
    <p:sldId id="283" r:id="rId14"/>
    <p:sldId id="284" r:id="rId15"/>
    <p:sldId id="285" r:id="rId16"/>
    <p:sldId id="286" r:id="rId17"/>
    <p:sldId id="287" r:id="rId18"/>
    <p:sldId id="288" r:id="rId19"/>
    <p:sldId id="289" r:id="rId20"/>
    <p:sldId id="297" r:id="rId21"/>
    <p:sldId id="298" r:id="rId22"/>
    <p:sldId id="299" r:id="rId23"/>
    <p:sldId id="300" r:id="rId24"/>
    <p:sldId id="301" r:id="rId25"/>
    <p:sldId id="302" r:id="rId26"/>
    <p:sldId id="303"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4" d="100"/>
          <a:sy n="64" d="100"/>
        </p:scale>
        <p:origin x="168" y="72"/>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1601A-67D2-4C8F-8AF0-69389370B22C}" type="datetimeFigureOut">
              <a:rPr lang="en-GB" smtClean="0"/>
              <a:t>02/03/2016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35C82-081E-4B36-8893-DCE05D2977E2}" type="slidenum">
              <a:rPr lang="en-GB" smtClean="0"/>
              <a:t>‹#›</a:t>
            </a:fld>
            <a:endParaRPr lang="en-GB"/>
          </a:p>
        </p:txBody>
      </p:sp>
    </p:spTree>
    <p:extLst>
      <p:ext uri="{BB962C8B-B14F-4D97-AF65-F5344CB8AC3E}">
        <p14:creationId xmlns:p14="http://schemas.microsoft.com/office/powerpoint/2010/main" val="282385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Meaning</a:t>
            </a:r>
            <a:r>
              <a:rPr lang="en-GB" baseline="0" dirty="0" smtClean="0"/>
              <a:t> of affine: In many imaging systems, detected images are subject to geometric distortion introduced by perspective irregularities wherein the position of the camera(s) with respect to the scene alters the apparent dimensions of the scene geometry. Applying an affine transformation to a uniformly distorted image can correct for a range of perspective distortions by transforming the measurements from the ideal coordinates to those actually used. (For example, this is useful in satellite imaging where geometrically correct ground maps are desired.)</a:t>
            </a:r>
          </a:p>
          <a:p>
            <a:endParaRPr lang="en-GB" baseline="0" dirty="0" smtClean="0"/>
          </a:p>
          <a:p>
            <a:r>
              <a:rPr lang="en-GB" baseline="0" dirty="0" smtClean="0"/>
              <a:t>An affine transformation is an important class of linear 2-D geometric transformations which maps variables (e.g. pixel intensity values located at position Eqn:eqnxy1 in an input image) into new variables (e.g. Eqn:eqnxy2 in an output image) by applying a linear combination of translation, rotation, scaling and/or shearing (i.e. non-uniform scaling in some directions) operations.</a:t>
            </a:r>
            <a:endParaRPr lang="en-GB" dirty="0"/>
          </a:p>
        </p:txBody>
      </p:sp>
      <p:sp>
        <p:nvSpPr>
          <p:cNvPr id="4" name="Slide Number Placeholder 3"/>
          <p:cNvSpPr>
            <a:spLocks noGrp="1"/>
          </p:cNvSpPr>
          <p:nvPr>
            <p:ph type="sldNum" sz="quarter" idx="10"/>
          </p:nvPr>
        </p:nvSpPr>
        <p:spPr/>
        <p:txBody>
          <a:bodyPr/>
          <a:lstStyle/>
          <a:p>
            <a:fld id="{B7335C82-081E-4B36-8893-DCE05D2977E2}" type="slidenum">
              <a:rPr lang="en-GB" smtClean="0"/>
              <a:t>6</a:t>
            </a:fld>
            <a:endParaRPr lang="en-GB"/>
          </a:p>
        </p:txBody>
      </p:sp>
    </p:spTree>
    <p:extLst>
      <p:ext uri="{BB962C8B-B14F-4D97-AF65-F5344CB8AC3E}">
        <p14:creationId xmlns:p14="http://schemas.microsoft.com/office/powerpoint/2010/main" val="21649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63E3CC-5786-49A9-9831-6D2892CB785B}"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17207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63E3CC-5786-49A9-9831-6D2892CB785B}"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289250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63E3CC-5786-49A9-9831-6D2892CB785B}"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204848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63E3CC-5786-49A9-9831-6D2892CB785B}"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6823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3E3CC-5786-49A9-9831-6D2892CB785B}"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221625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63E3CC-5786-49A9-9831-6D2892CB785B}" type="datetimeFigureOut">
              <a:rPr lang="en-GB" smtClean="0"/>
              <a:t>02/03/2016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354550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63E3CC-5786-49A9-9831-6D2892CB785B}" type="datetimeFigureOut">
              <a:rPr lang="en-GB" smtClean="0"/>
              <a:t>02/03/2016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18670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63E3CC-5786-49A9-9831-6D2892CB785B}" type="datetimeFigureOut">
              <a:rPr lang="en-GB" smtClean="0"/>
              <a:t>02/03/2016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346225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3E3CC-5786-49A9-9831-6D2892CB785B}" type="datetimeFigureOut">
              <a:rPr lang="en-GB" smtClean="0"/>
              <a:t>02/03/2016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124851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3E3CC-5786-49A9-9831-6D2892CB785B}" type="datetimeFigureOut">
              <a:rPr lang="en-GB" smtClean="0"/>
              <a:t>02/03/2016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189538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3E3CC-5786-49A9-9831-6D2892CB785B}" type="datetimeFigureOut">
              <a:rPr lang="en-GB" smtClean="0"/>
              <a:t>02/03/2016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3BE0F-D76F-4B93-A05B-E796CA81AF5F}" type="slidenum">
              <a:rPr lang="en-GB" smtClean="0"/>
              <a:t>‹#›</a:t>
            </a:fld>
            <a:endParaRPr lang="en-GB"/>
          </a:p>
        </p:txBody>
      </p:sp>
    </p:spTree>
    <p:extLst>
      <p:ext uri="{BB962C8B-B14F-4D97-AF65-F5344CB8AC3E}">
        <p14:creationId xmlns:p14="http://schemas.microsoft.com/office/powerpoint/2010/main" val="80112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3E3CC-5786-49A9-9831-6D2892CB785B}" type="datetimeFigureOut">
              <a:rPr lang="en-GB" smtClean="0"/>
              <a:t>02/03/2016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3BE0F-D76F-4B93-A05B-E796CA81AF5F}" type="slidenum">
              <a:rPr lang="en-GB" smtClean="0"/>
              <a:t>‹#›</a:t>
            </a:fld>
            <a:endParaRPr lang="en-GB"/>
          </a:p>
        </p:txBody>
      </p:sp>
    </p:spTree>
    <p:extLst>
      <p:ext uri="{BB962C8B-B14F-4D97-AF65-F5344CB8AC3E}">
        <p14:creationId xmlns:p14="http://schemas.microsoft.com/office/powerpoint/2010/main" val="419299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3416" y="244539"/>
            <a:ext cx="9144000" cy="2387600"/>
          </a:xfrm>
        </p:spPr>
        <p:txBody>
          <a:bodyPr>
            <a:normAutofit fontScale="90000"/>
          </a:bodyPr>
          <a:lstStyle/>
          <a:p>
            <a:r>
              <a:rPr lang="en-GB" dirty="0" err="1" smtClean="0"/>
              <a:t>MfD</a:t>
            </a:r>
            <a:r>
              <a:rPr lang="en-GB" dirty="0" smtClean="0"/>
              <a:t/>
            </a:r>
            <a:br>
              <a:rPr lang="en-GB" dirty="0" smtClean="0"/>
            </a:br>
            <a:r>
              <a:rPr lang="en-GB" dirty="0" smtClean="0"/>
              <a:t>Co-registration and Normalisation in SPM</a:t>
            </a:r>
            <a:endParaRPr lang="en-GB" dirty="0"/>
          </a:p>
        </p:txBody>
      </p:sp>
      <p:sp>
        <p:nvSpPr>
          <p:cNvPr id="5" name="Subtitle 4"/>
          <p:cNvSpPr>
            <a:spLocks noGrp="1"/>
          </p:cNvSpPr>
          <p:nvPr>
            <p:ph type="subTitle" idx="1"/>
          </p:nvPr>
        </p:nvSpPr>
        <p:spPr/>
        <p:txBody>
          <a:bodyPr>
            <a:normAutofit lnSpcReduction="10000"/>
          </a:bodyPr>
          <a:lstStyle/>
          <a:p>
            <a:r>
              <a:rPr lang="en-GB" dirty="0" err="1" smtClean="0"/>
              <a:t>Ziyuan</a:t>
            </a:r>
            <a:r>
              <a:rPr lang="en-GB" dirty="0" smtClean="0"/>
              <a:t> Pan and Ruth-Mary </a:t>
            </a:r>
            <a:r>
              <a:rPr lang="en-GB" dirty="0" err="1" smtClean="0"/>
              <a:t>deSouza</a:t>
            </a:r>
            <a:endParaRPr lang="en-GB" dirty="0" smtClean="0"/>
          </a:p>
          <a:p>
            <a:r>
              <a:rPr lang="en-GB" dirty="0" smtClean="0"/>
              <a:t>With thanks to Ged Ridgway</a:t>
            </a:r>
          </a:p>
          <a:p>
            <a:endParaRPr lang="en-GB" dirty="0"/>
          </a:p>
          <a:p>
            <a:r>
              <a:rPr lang="en-GB" dirty="0" smtClean="0"/>
              <a:t>December 2015</a:t>
            </a:r>
            <a:endParaRPr lang="en-GB" dirty="0"/>
          </a:p>
        </p:txBody>
      </p:sp>
    </p:spTree>
    <p:extLst>
      <p:ext uri="{BB962C8B-B14F-4D97-AF65-F5344CB8AC3E}">
        <p14:creationId xmlns:p14="http://schemas.microsoft.com/office/powerpoint/2010/main" val="361163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p:nvPr/>
        </p:nvSpPr>
        <p:spPr>
          <a:xfrm>
            <a:off x="2613185" y="292365"/>
            <a:ext cx="6864149" cy="984885"/>
          </a:xfrm>
          <a:prstGeom prst="rect">
            <a:avLst/>
          </a:prstGeom>
        </p:spPr>
        <p:txBody>
          <a:bodyPr wrap="square">
            <a:spAutoFit/>
          </a:bodyPr>
          <a:lstStyle/>
          <a:p>
            <a:r>
              <a:rPr lang="en-GB" sz="5800" dirty="0"/>
              <a:t>Spatial </a:t>
            </a:r>
            <a:r>
              <a:rPr lang="en-GB" sz="5800" dirty="0" err="1"/>
              <a:t>Normalization</a:t>
            </a:r>
            <a:endParaRPr lang="en-US" sz="5800" dirty="0"/>
          </a:p>
        </p:txBody>
      </p:sp>
      <p:grpSp>
        <p:nvGrpSpPr>
          <p:cNvPr id="6" name="Group 16"/>
          <p:cNvGrpSpPr>
            <a:grpSpLocks/>
          </p:cNvGrpSpPr>
          <p:nvPr/>
        </p:nvGrpSpPr>
        <p:grpSpPr bwMode="auto">
          <a:xfrm>
            <a:off x="2533623" y="1729075"/>
            <a:ext cx="7023272" cy="4528506"/>
            <a:chOff x="1020" y="799"/>
            <a:chExt cx="3765" cy="3521"/>
          </a:xfrm>
        </p:grpSpPr>
        <p:sp>
          <p:nvSpPr>
            <p:cNvPr id="7"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fontAlgn="base">
                <a:spcBef>
                  <a:spcPct val="0"/>
                </a:spcBef>
                <a:spcAft>
                  <a:spcPct val="0"/>
                </a:spcAft>
              </a:pPr>
              <a:endParaRPr lang="en-US" smtClean="0">
                <a:solidFill>
                  <a:prstClr val="white"/>
                </a:solidFill>
                <a:cs typeface="Arial" charset="0"/>
              </a:endParaRPr>
            </a:p>
          </p:txBody>
        </p:sp>
        <p:pic>
          <p:nvPicPr>
            <p:cNvPr id="8" name="Picture 5" descr="s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s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7" descr="s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8" descr="s2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descr="s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0" descr="s2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icture 11" descr="s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12" descr="s2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3" descr="s2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09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66239" cy="1006475"/>
          </a:xfrm>
        </p:spPr>
        <p:txBody>
          <a:bodyPr/>
          <a:lstStyle/>
          <a:p>
            <a:r>
              <a:rPr lang="en-GB" dirty="0" smtClean="0"/>
              <a:t>What is Spatial Normalization?</a:t>
            </a:r>
            <a:endParaRPr lang="en-GB" dirty="0"/>
          </a:p>
        </p:txBody>
      </p:sp>
      <p:sp>
        <p:nvSpPr>
          <p:cNvPr id="3" name="Content Placeholder 2"/>
          <p:cNvSpPr>
            <a:spLocks noGrp="1"/>
          </p:cNvSpPr>
          <p:nvPr>
            <p:ph idx="1"/>
          </p:nvPr>
        </p:nvSpPr>
        <p:spPr>
          <a:xfrm>
            <a:off x="838200" y="2371725"/>
            <a:ext cx="10796824" cy="4486275"/>
          </a:xfrm>
        </p:spPr>
        <p:txBody>
          <a:bodyPr>
            <a:normAutofit/>
          </a:bodyPr>
          <a:lstStyle/>
          <a:p>
            <a:pPr marL="0" indent="0">
              <a:buNone/>
            </a:pPr>
            <a:endParaRPr lang="en-US" dirty="0" smtClean="0"/>
          </a:p>
          <a:p>
            <a:r>
              <a:rPr lang="en-GB" dirty="0" smtClean="0"/>
              <a:t>A form of </a:t>
            </a:r>
            <a:r>
              <a:rPr lang="en-GB" dirty="0" err="1" smtClean="0"/>
              <a:t>coregistration</a:t>
            </a:r>
            <a:r>
              <a:rPr lang="en-GB" dirty="0" smtClean="0"/>
              <a:t>: between subjects</a:t>
            </a:r>
          </a:p>
          <a:p>
            <a:r>
              <a:rPr lang="en-US" dirty="0" smtClean="0"/>
              <a:t>To </a:t>
            </a:r>
            <a:r>
              <a:rPr lang="en-US" dirty="0"/>
              <a:t>warp images </a:t>
            </a:r>
            <a:r>
              <a:rPr lang="en-US" dirty="0" smtClean="0"/>
              <a:t>from </a:t>
            </a:r>
            <a:r>
              <a:rPr lang="en-US" dirty="0"/>
              <a:t>individuals </a:t>
            </a:r>
            <a:r>
              <a:rPr lang="en-US" dirty="0" smtClean="0"/>
              <a:t>into </a:t>
            </a:r>
            <a:r>
              <a:rPr lang="en-US" dirty="0"/>
              <a:t>the </a:t>
            </a:r>
            <a:r>
              <a:rPr lang="en-US" dirty="0" smtClean="0"/>
              <a:t>same standard space(a template) </a:t>
            </a:r>
            <a:r>
              <a:rPr lang="en-US" dirty="0"/>
              <a:t>to </a:t>
            </a:r>
            <a:r>
              <a:rPr lang="en-US" dirty="0" smtClean="0"/>
              <a:t>allow </a:t>
            </a:r>
            <a:r>
              <a:rPr lang="en-US" dirty="0"/>
              <a:t>averaging across subjects. </a:t>
            </a:r>
            <a:r>
              <a:rPr lang="en-US" dirty="0" smtClean="0"/>
              <a:t>(</a:t>
            </a:r>
            <a:r>
              <a:rPr lang="en-US" dirty="0" err="1"/>
              <a:t>Ashburner</a:t>
            </a:r>
            <a:r>
              <a:rPr lang="en-US" dirty="0"/>
              <a:t> &amp; Karl J, 1999) </a:t>
            </a:r>
            <a:endParaRPr lang="en-GB"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45968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normalise?</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r>
              <a:rPr lang="en-US" dirty="0"/>
              <a:t>I</a:t>
            </a:r>
            <a:r>
              <a:rPr lang="en-US" dirty="0" smtClean="0"/>
              <a:t>s </a:t>
            </a:r>
            <a:r>
              <a:rPr lang="en-US" dirty="0"/>
              <a:t>important for analyzing fMRI data at the </a:t>
            </a:r>
            <a:r>
              <a:rPr lang="en-US" dirty="0" smtClean="0"/>
              <a:t>between-subject </a:t>
            </a:r>
            <a:r>
              <a:rPr lang="en-GB" dirty="0" smtClean="0"/>
              <a:t>level.</a:t>
            </a:r>
          </a:p>
          <a:p>
            <a:r>
              <a:rPr lang="en-US" dirty="0" smtClean="0"/>
              <a:t>To </a:t>
            </a:r>
            <a:r>
              <a:rPr lang="en-US" dirty="0"/>
              <a:t>transform the brain images </a:t>
            </a:r>
            <a:r>
              <a:rPr lang="en-US" dirty="0" smtClean="0"/>
              <a:t>from each </a:t>
            </a:r>
            <a:r>
              <a:rPr lang="en-US" dirty="0"/>
              <a:t>individual in order to reduce the variability between individuals and </a:t>
            </a:r>
            <a:r>
              <a:rPr lang="en-US" dirty="0" smtClean="0"/>
              <a:t>allow meaningful </a:t>
            </a:r>
            <a:r>
              <a:rPr lang="en-US" dirty="0"/>
              <a:t>group analyses to be successfully </a:t>
            </a:r>
            <a:r>
              <a:rPr lang="en-US" dirty="0" smtClean="0"/>
              <a:t>performed</a:t>
            </a:r>
          </a:p>
          <a:p>
            <a:r>
              <a:rPr lang="en-US" dirty="0" smtClean="0"/>
              <a:t>Improve the statistical power of the analysis</a:t>
            </a:r>
          </a:p>
          <a:p>
            <a:r>
              <a:rPr lang="en-US" dirty="0" smtClean="0"/>
              <a:t>Generalize findings to the population level</a:t>
            </a:r>
          </a:p>
          <a:p>
            <a:r>
              <a:rPr lang="en-US" dirty="0" smtClean="0"/>
              <a:t>Facilitates cross-study comparison</a:t>
            </a:r>
            <a:endParaRPr lang="en-GB" dirty="0" smtClean="0"/>
          </a:p>
        </p:txBody>
      </p:sp>
    </p:spTree>
    <p:extLst>
      <p:ext uri="{BB962C8B-B14F-4D97-AF65-F5344CB8AC3E}">
        <p14:creationId xmlns:p14="http://schemas.microsoft.com/office/powerpoint/2010/main" val="1188037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perform Spatial Normalization?</a:t>
            </a:r>
          </a:p>
        </p:txBody>
      </p:sp>
      <p:sp>
        <p:nvSpPr>
          <p:cNvPr id="3" name="Content Placeholder 2"/>
          <p:cNvSpPr>
            <a:spLocks noGrp="1"/>
          </p:cNvSpPr>
          <p:nvPr>
            <p:ph idx="1"/>
          </p:nvPr>
        </p:nvSpPr>
        <p:spPr>
          <a:xfrm>
            <a:off x="838200" y="2277316"/>
            <a:ext cx="10515600" cy="4351338"/>
          </a:xfrm>
        </p:spPr>
        <p:txBody>
          <a:bodyPr/>
          <a:lstStyle/>
          <a:p>
            <a:r>
              <a:rPr lang="en-US" dirty="0" smtClean="0"/>
              <a:t>The </a:t>
            </a:r>
            <a:r>
              <a:rPr lang="en-US" dirty="0"/>
              <a:t>template of each brain is squashed or stretched to fit into the standard space(voxel to voxel correspondence)</a:t>
            </a:r>
          </a:p>
          <a:p>
            <a:r>
              <a:rPr lang="en-GB" dirty="0"/>
              <a:t>Each brain is divided up into thousands of small volumes, called voxels</a:t>
            </a:r>
            <a:r>
              <a:rPr lang="en-GB" dirty="0" smtClean="0"/>
              <a:t>.</a:t>
            </a:r>
          </a:p>
          <a:p>
            <a:r>
              <a:rPr lang="en-GB" dirty="0"/>
              <a:t>Each voxel can be given three-dimensional spatial coordinated(</a:t>
            </a:r>
            <a:r>
              <a:rPr lang="en-GB" dirty="0" err="1"/>
              <a:t>x,y,z</a:t>
            </a:r>
            <a:r>
              <a:rPr lang="en-GB" dirty="0"/>
              <a:t>).</a:t>
            </a:r>
          </a:p>
          <a:p>
            <a:pPr marL="0" indent="0">
              <a:buNone/>
            </a:pPr>
            <a:endParaRPr lang="en-GB" dirty="0"/>
          </a:p>
          <a:p>
            <a:endParaRPr lang="en-GB" dirty="0"/>
          </a:p>
        </p:txBody>
      </p:sp>
    </p:spTree>
    <p:extLst>
      <p:ext uri="{BB962C8B-B14F-4D97-AF65-F5344CB8AC3E}">
        <p14:creationId xmlns:p14="http://schemas.microsoft.com/office/powerpoint/2010/main" val="2263061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perform Spatial Normalization?</a:t>
            </a:r>
            <a:endParaRPr lang="en-GB" dirty="0"/>
          </a:p>
        </p:txBody>
      </p:sp>
      <p:sp>
        <p:nvSpPr>
          <p:cNvPr id="3" name="Content Placeholder 2"/>
          <p:cNvSpPr>
            <a:spLocks noGrp="1"/>
          </p:cNvSpPr>
          <p:nvPr>
            <p:ph idx="1"/>
          </p:nvPr>
        </p:nvSpPr>
        <p:spPr/>
        <p:txBody>
          <a:bodyPr>
            <a:normAutofit/>
          </a:bodyPr>
          <a:lstStyle/>
          <a:p>
            <a:r>
              <a:rPr lang="en-GB" dirty="0" smtClean="0"/>
              <a:t>Template fitting:</a:t>
            </a:r>
          </a:p>
          <a:p>
            <a:pPr lvl="1">
              <a:buFont typeface="Wingdings" panose="05000000000000000000" pitchFamily="2" charset="2"/>
              <a:buChar char="Ø"/>
            </a:pPr>
            <a:r>
              <a:rPr lang="en-GB" dirty="0" smtClean="0"/>
              <a:t>The x-coordinate: left and right;</a:t>
            </a:r>
          </a:p>
          <a:p>
            <a:pPr lvl="1">
              <a:buFont typeface="Wingdings" panose="05000000000000000000" pitchFamily="2" charset="2"/>
              <a:buChar char="Ø"/>
            </a:pPr>
            <a:r>
              <a:rPr lang="en-GB" dirty="0" smtClean="0"/>
              <a:t>The y-coordinate: anterior and posterior;</a:t>
            </a:r>
          </a:p>
          <a:p>
            <a:pPr lvl="1">
              <a:buFont typeface="Wingdings" panose="05000000000000000000" pitchFamily="2" charset="2"/>
              <a:buChar char="Ø"/>
            </a:pPr>
            <a:r>
              <a:rPr lang="en-GB" dirty="0" smtClean="0"/>
              <a:t>The z-coordinate: superior and inferior.</a:t>
            </a: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a:p>
            <a:r>
              <a:rPr lang="en-US" dirty="0"/>
              <a:t>Every </a:t>
            </a:r>
            <a:r>
              <a:rPr lang="en-US" dirty="0" err="1"/>
              <a:t>x,y,z</a:t>
            </a:r>
            <a:r>
              <a:rPr lang="en-US" dirty="0"/>
              <a:t> coordinate on the brain maps onto the corresponding coordinate on any other brain.</a:t>
            </a:r>
          </a:p>
          <a:p>
            <a:endParaRPr lang="en-GB"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99068" y="1547469"/>
            <a:ext cx="3727968" cy="2761235"/>
          </a:xfrm>
          <a:prstGeom prst="rect">
            <a:avLst/>
          </a:prstGeom>
          <a:noFill/>
        </p:spPr>
      </p:pic>
    </p:spTree>
    <p:extLst>
      <p:ext uri="{BB962C8B-B14F-4D97-AF65-F5344CB8AC3E}">
        <p14:creationId xmlns:p14="http://schemas.microsoft.com/office/powerpoint/2010/main" val="3908311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800" dirty="0" smtClean="0">
                <a:latin typeface="Calibri" panose="020F0502020204030204" pitchFamily="34" charset="0"/>
                <a:cs typeface="Calibri" panose="020F0502020204030204" pitchFamily="34" charset="0"/>
              </a:rPr>
              <a:t>Standard space: </a:t>
            </a:r>
            <a:r>
              <a:rPr lang="en-US" altLang="en-US" sz="4800" dirty="0" err="1" smtClean="0">
                <a:latin typeface="Calibri" panose="020F0502020204030204" pitchFamily="34" charset="0"/>
                <a:cs typeface="Calibri" panose="020F0502020204030204" pitchFamily="34" charset="0"/>
              </a:rPr>
              <a:t>Talairach</a:t>
            </a:r>
            <a:r>
              <a:rPr lang="en-US" altLang="en-US" sz="4800" dirty="0" smtClean="0">
                <a:latin typeface="Calibri" panose="020F0502020204030204" pitchFamily="34" charset="0"/>
                <a:cs typeface="Calibri" panose="020F0502020204030204" pitchFamily="34" charset="0"/>
              </a:rPr>
              <a:t> </a:t>
            </a:r>
            <a:r>
              <a:rPr lang="en-US" altLang="en-US" sz="4800" dirty="0">
                <a:latin typeface="Calibri" panose="020F0502020204030204" pitchFamily="34" charset="0"/>
                <a:cs typeface="Calibri" panose="020F0502020204030204" pitchFamily="34" charset="0"/>
              </a:rPr>
              <a:t>Atlas </a:t>
            </a:r>
            <a:endParaRPr lang="en-GB" sz="4800" dirty="0"/>
          </a:p>
        </p:txBody>
      </p:sp>
      <p:pic>
        <p:nvPicPr>
          <p:cNvPr id="4" name="Picture 4" descr="Brett_mnitalc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2429"/>
          <a:stretch>
            <a:fillRect/>
          </a:stretch>
        </p:blipFill>
        <p:spPr bwMode="auto">
          <a:xfrm>
            <a:off x="939679" y="1835896"/>
            <a:ext cx="4366233" cy="38645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757801" y="2937183"/>
            <a:ext cx="6160737" cy="2708434"/>
          </a:xfrm>
          <a:prstGeom prst="rect">
            <a:avLst/>
          </a:prstGeom>
        </p:spPr>
        <p:txBody>
          <a:bodyPr wrap="square">
            <a:spAutoFit/>
          </a:bodyPr>
          <a:lstStyle/>
          <a:p>
            <a:pPr marL="457200" indent="-457200">
              <a:buFont typeface="Arial" charset="0"/>
              <a:buChar char="•"/>
            </a:pPr>
            <a:r>
              <a:rPr lang="en-GB" sz="3400" dirty="0" smtClean="0"/>
              <a:t>A commonly used space for normalisation of fMRI data</a:t>
            </a:r>
          </a:p>
          <a:p>
            <a:pPr marL="457200" indent="-457200">
              <a:buFont typeface="Arial" charset="0"/>
              <a:buChar char="•"/>
            </a:pPr>
            <a:r>
              <a:rPr lang="en-GB" sz="3400" dirty="0" smtClean="0"/>
              <a:t>Its coordinates are based on measurements from a single brain</a:t>
            </a:r>
            <a:endParaRPr lang="en-GB" sz="3400" dirty="0"/>
          </a:p>
        </p:txBody>
      </p:sp>
    </p:spTree>
    <p:extLst>
      <p:ext uri="{BB962C8B-B14F-4D97-AF65-F5344CB8AC3E}">
        <p14:creationId xmlns:p14="http://schemas.microsoft.com/office/powerpoint/2010/main" val="342848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panose="020F0502020204030204" pitchFamily="34" charset="0"/>
                <a:cs typeface="Calibri" panose="020F0502020204030204" pitchFamily="34" charset="0"/>
              </a:rPr>
              <a:t>Standard space: </a:t>
            </a:r>
            <a:r>
              <a:rPr lang="en-US" altLang="en-US" dirty="0" smtClean="0">
                <a:latin typeface="Calibri" panose="020F0502020204030204" pitchFamily="34" charset="0"/>
                <a:cs typeface="Calibri" panose="020F0502020204030204" pitchFamily="34" charset="0"/>
              </a:rPr>
              <a:t>MNI Template</a:t>
            </a:r>
            <a:endParaRPr lang="en-GB" dirty="0"/>
          </a:p>
        </p:txBody>
      </p:sp>
      <p:pic>
        <p:nvPicPr>
          <p:cNvPr id="4" name="Picture 14" descr="http://imaging.mrc-cbu.cam.ac.uk/images/mnitalc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7745"/>
          <a:stretch>
            <a:fillRect/>
          </a:stretch>
        </p:blipFill>
        <p:spPr bwMode="auto">
          <a:xfrm>
            <a:off x="577254" y="2218045"/>
            <a:ext cx="4569026" cy="368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19807" y="2641573"/>
            <a:ext cx="6506313" cy="2862322"/>
          </a:xfrm>
          <a:prstGeom prst="rect">
            <a:avLst/>
          </a:prstGeom>
        </p:spPr>
        <p:txBody>
          <a:bodyPr wrap="square">
            <a:spAutoFit/>
          </a:bodyPr>
          <a:lstStyle/>
          <a:p>
            <a:pPr marL="457200" indent="-457200">
              <a:buFont typeface="Arial" charset="0"/>
              <a:buChar char="•"/>
            </a:pPr>
            <a:r>
              <a:rPr lang="en-GB" sz="3000" dirty="0" smtClean="0"/>
              <a:t>A commonly used space for </a:t>
            </a:r>
            <a:r>
              <a:rPr lang="en-GB" sz="3000" dirty="0" err="1" smtClean="0"/>
              <a:t>Normalization</a:t>
            </a:r>
            <a:r>
              <a:rPr lang="en-GB" sz="3000" dirty="0" smtClean="0"/>
              <a:t> of fMRI data</a:t>
            </a:r>
          </a:p>
          <a:p>
            <a:pPr marL="457200" indent="-457200">
              <a:buFont typeface="Arial" charset="0"/>
              <a:buChar char="•"/>
            </a:pPr>
            <a:r>
              <a:rPr lang="en-GB" sz="3000" dirty="0" smtClean="0"/>
              <a:t>Its coordinates are derived from an average of MRI structural images from more than one hundred individuals</a:t>
            </a:r>
            <a:endParaRPr lang="en-US" sz="3000" dirty="0"/>
          </a:p>
        </p:txBody>
      </p:sp>
    </p:spTree>
    <p:extLst>
      <p:ext uri="{BB962C8B-B14F-4D97-AF65-F5344CB8AC3E}">
        <p14:creationId xmlns:p14="http://schemas.microsoft.com/office/powerpoint/2010/main" val="2710117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Spatial </a:t>
            </a:r>
            <a:r>
              <a:rPr lang="en-GB" dirty="0"/>
              <a:t>N</a:t>
            </a:r>
            <a:r>
              <a:rPr lang="en-GB" dirty="0" smtClean="0"/>
              <a:t>ormalisation </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b="1" dirty="0"/>
              <a:t>Affine </a:t>
            </a:r>
            <a:r>
              <a:rPr lang="en-GB" b="1" dirty="0" smtClean="0"/>
              <a:t>Transformation</a:t>
            </a:r>
          </a:p>
          <a:p>
            <a:pPr marL="0" indent="0">
              <a:buNone/>
            </a:pPr>
            <a:endParaRPr lang="en-GB" dirty="0" smtClean="0"/>
          </a:p>
          <a:p>
            <a:pPr>
              <a:lnSpc>
                <a:spcPct val="80000"/>
              </a:lnSpc>
            </a:pPr>
            <a:r>
              <a:rPr lang="en-GB" sz="2400" dirty="0"/>
              <a:t>Determines the optimum 12-parameter affine transformation to match the</a:t>
            </a:r>
            <a:r>
              <a:rPr lang="en-GB" sz="2400" dirty="0">
                <a:solidFill>
                  <a:srgbClr val="8EB4E3"/>
                </a:solidFill>
              </a:rPr>
              <a:t> size </a:t>
            </a:r>
            <a:r>
              <a:rPr lang="en-GB" sz="2400" dirty="0"/>
              <a:t>and </a:t>
            </a:r>
            <a:r>
              <a:rPr lang="en-GB" sz="2400" dirty="0">
                <a:solidFill>
                  <a:srgbClr val="8EB4E3"/>
                </a:solidFill>
              </a:rPr>
              <a:t>position</a:t>
            </a:r>
            <a:r>
              <a:rPr lang="en-GB" sz="2400" dirty="0"/>
              <a:t> of the images</a:t>
            </a:r>
          </a:p>
          <a:p>
            <a:pPr>
              <a:lnSpc>
                <a:spcPct val="80000"/>
              </a:lnSpc>
            </a:pPr>
            <a:r>
              <a:rPr lang="en-GB" sz="2400" dirty="0"/>
              <a:t>12 parameters = </a:t>
            </a:r>
          </a:p>
          <a:p>
            <a:pPr lvl="1">
              <a:lnSpc>
                <a:spcPct val="80000"/>
              </a:lnSpc>
            </a:pPr>
            <a:r>
              <a:rPr lang="en-GB" sz="2000" dirty="0"/>
              <a:t>3df translation</a:t>
            </a:r>
          </a:p>
          <a:p>
            <a:pPr lvl="1">
              <a:lnSpc>
                <a:spcPct val="80000"/>
              </a:lnSpc>
            </a:pPr>
            <a:r>
              <a:rPr lang="en-GB" sz="2000" dirty="0"/>
              <a:t>3 </a:t>
            </a:r>
            <a:r>
              <a:rPr lang="en-GB" sz="2000" dirty="0" err="1"/>
              <a:t>df</a:t>
            </a:r>
            <a:r>
              <a:rPr lang="en-GB" sz="2000" dirty="0"/>
              <a:t> rotation</a:t>
            </a:r>
          </a:p>
          <a:p>
            <a:pPr lvl="1">
              <a:lnSpc>
                <a:spcPct val="80000"/>
              </a:lnSpc>
            </a:pPr>
            <a:r>
              <a:rPr lang="en-GB" sz="2000" dirty="0"/>
              <a:t>3 </a:t>
            </a:r>
            <a:r>
              <a:rPr lang="en-GB" sz="2000" dirty="0" err="1"/>
              <a:t>df</a:t>
            </a:r>
            <a:r>
              <a:rPr lang="en-GB" sz="2000" dirty="0"/>
              <a:t> scaling/zooming</a:t>
            </a:r>
          </a:p>
          <a:p>
            <a:pPr lvl="1">
              <a:lnSpc>
                <a:spcPct val="80000"/>
              </a:lnSpc>
            </a:pPr>
            <a:r>
              <a:rPr lang="en-GB" sz="2000" dirty="0"/>
              <a:t>3 </a:t>
            </a:r>
            <a:r>
              <a:rPr lang="en-GB" sz="2000" dirty="0" err="1"/>
              <a:t>df</a:t>
            </a:r>
            <a:r>
              <a:rPr lang="en-GB" sz="2000" dirty="0"/>
              <a:t> for shearing or skewing</a:t>
            </a:r>
          </a:p>
          <a:p>
            <a:pPr>
              <a:lnSpc>
                <a:spcPct val="80000"/>
              </a:lnSpc>
            </a:pPr>
            <a:r>
              <a:rPr lang="en-GB" sz="2400" dirty="0"/>
              <a:t>Fits the overall position, size and  shape </a:t>
            </a:r>
            <a:endParaRPr lang="en-US" sz="2400" dirty="0"/>
          </a:p>
          <a:p>
            <a:pPr marL="914400" lvl="2"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8009" y="3594291"/>
            <a:ext cx="5342964" cy="1484484"/>
          </a:xfrm>
          <a:prstGeom prst="rect">
            <a:avLst/>
          </a:prstGeom>
        </p:spPr>
      </p:pic>
    </p:spTree>
    <p:extLst>
      <p:ext uri="{BB962C8B-B14F-4D97-AF65-F5344CB8AC3E}">
        <p14:creationId xmlns:p14="http://schemas.microsoft.com/office/powerpoint/2010/main" val="39505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Spatial Normalisation </a:t>
            </a:r>
          </a:p>
        </p:txBody>
      </p:sp>
      <p:sp>
        <p:nvSpPr>
          <p:cNvPr id="3" name="Content Placeholder 2"/>
          <p:cNvSpPr>
            <a:spLocks noGrp="1"/>
          </p:cNvSpPr>
          <p:nvPr>
            <p:ph idx="1"/>
          </p:nvPr>
        </p:nvSpPr>
        <p:spPr/>
        <p:txBody>
          <a:bodyPr/>
          <a:lstStyle/>
          <a:p>
            <a:pPr marL="0" indent="0">
              <a:buNone/>
            </a:pPr>
            <a:r>
              <a:rPr lang="en-GB" b="1" dirty="0"/>
              <a:t>2. Non-linear Registration (warping</a:t>
            </a:r>
            <a:r>
              <a:rPr lang="en-GB" b="1" dirty="0" smtClean="0"/>
              <a:t>)</a:t>
            </a:r>
          </a:p>
          <a:p>
            <a:pPr marL="0" indent="0">
              <a:buNone/>
            </a:pPr>
            <a:endParaRPr lang="en-GB" dirty="0" smtClean="0"/>
          </a:p>
          <a:p>
            <a:r>
              <a:rPr lang="en-US" dirty="0"/>
              <a:t>Warp images, by constructing a deformation map (a linear combination of low-frequency periodic basis functions)</a:t>
            </a:r>
          </a:p>
          <a:p>
            <a:r>
              <a:rPr lang="en-US" dirty="0"/>
              <a:t>For every voxel, we model what the components of displacement are</a:t>
            </a:r>
          </a:p>
          <a:p>
            <a:r>
              <a:rPr lang="en-US" dirty="0"/>
              <a:t>Gets rid of small-scale anatomical differences</a:t>
            </a:r>
          </a:p>
          <a:p>
            <a:pPr marL="0" indent="0">
              <a:buNone/>
            </a:pPr>
            <a:endParaRPr lang="en-GB" dirty="0"/>
          </a:p>
        </p:txBody>
      </p:sp>
    </p:spTree>
    <p:extLst>
      <p:ext uri="{BB962C8B-B14F-4D97-AF65-F5344CB8AC3E}">
        <p14:creationId xmlns:p14="http://schemas.microsoft.com/office/powerpoint/2010/main" val="375310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8051"/>
            <a:ext cx="10515600" cy="1325563"/>
          </a:xfrm>
        </p:spPr>
        <p:txBody>
          <a:bodyPr/>
          <a:lstStyle/>
          <a:p>
            <a:r>
              <a:rPr lang="en-GB" dirty="0" smtClean="0"/>
              <a:t>Drawbacks of Spatial Normalisation</a:t>
            </a:r>
            <a:endParaRPr lang="en-GB" dirty="0"/>
          </a:p>
        </p:txBody>
      </p:sp>
      <p:sp>
        <p:nvSpPr>
          <p:cNvPr id="3" name="Content Placeholder 2"/>
          <p:cNvSpPr>
            <a:spLocks noGrp="1"/>
          </p:cNvSpPr>
          <p:nvPr>
            <p:ph idx="1"/>
          </p:nvPr>
        </p:nvSpPr>
        <p:spPr>
          <a:xfrm>
            <a:off x="838200" y="2506662"/>
            <a:ext cx="10515600" cy="4351338"/>
          </a:xfrm>
        </p:spPr>
        <p:txBody>
          <a:bodyPr>
            <a:normAutofit/>
          </a:bodyPr>
          <a:lstStyle/>
          <a:p>
            <a:r>
              <a:rPr lang="en-GB" dirty="0" smtClean="0"/>
              <a:t>May mask important group differences between different subject groups</a:t>
            </a:r>
          </a:p>
          <a:p>
            <a:r>
              <a:rPr lang="en-GB" dirty="0" smtClean="0"/>
              <a:t>Small but meaningful variation among different subjects' functional anatomy may be lost</a:t>
            </a:r>
          </a:p>
          <a:p>
            <a:pPr marL="0" indent="0">
              <a:buNone/>
            </a:pPr>
            <a:endParaRPr lang="en-GB" dirty="0" smtClean="0"/>
          </a:p>
        </p:txBody>
      </p:sp>
    </p:spTree>
    <p:extLst>
      <p:ext uri="{BB962C8B-B14F-4D97-AF65-F5344CB8AC3E}">
        <p14:creationId xmlns:p14="http://schemas.microsoft.com/office/powerpoint/2010/main" val="192734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Co-registration – the theory</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44955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How to do it</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7855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480631"/>
            <a:ext cx="3441192" cy="5570835"/>
          </a:xfrm>
          <a:prstGeom prst="rect">
            <a:avLst/>
          </a:prstGeom>
        </p:spPr>
      </p:pic>
      <p:sp>
        <p:nvSpPr>
          <p:cNvPr id="5" name="Oval 4"/>
          <p:cNvSpPr/>
          <p:nvPr/>
        </p:nvSpPr>
        <p:spPr>
          <a:xfrm>
            <a:off x="1399032" y="1188720"/>
            <a:ext cx="859536" cy="384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81728" y="480631"/>
            <a:ext cx="5641848" cy="369332"/>
          </a:xfrm>
          <a:prstGeom prst="rect">
            <a:avLst/>
          </a:prstGeom>
          <a:noFill/>
        </p:spPr>
        <p:txBody>
          <a:bodyPr wrap="square" rtlCol="0">
            <a:spAutoFit/>
          </a:bodyPr>
          <a:lstStyle/>
          <a:p>
            <a:r>
              <a:rPr lang="en-GB" dirty="0" smtClean="0"/>
              <a:t>SELECT CO-REGISTRATION</a:t>
            </a:r>
            <a:endParaRPr lang="en-GB" dirty="0"/>
          </a:p>
        </p:txBody>
      </p:sp>
    </p:spTree>
    <p:extLst>
      <p:ext uri="{BB962C8B-B14F-4D97-AF65-F5344CB8AC3E}">
        <p14:creationId xmlns:p14="http://schemas.microsoft.com/office/powerpoint/2010/main" val="154798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8576" y="559879"/>
            <a:ext cx="7467600" cy="4238625"/>
          </a:xfrm>
          <a:prstGeom prst="rect">
            <a:avLst/>
          </a:prstGeom>
          <a:ln>
            <a:solidFill>
              <a:srgbClr val="FF0000"/>
            </a:solidFill>
          </a:ln>
        </p:spPr>
      </p:pic>
      <p:sp>
        <p:nvSpPr>
          <p:cNvPr id="5" name="Oval 4"/>
          <p:cNvSpPr/>
          <p:nvPr/>
        </p:nvSpPr>
        <p:spPr>
          <a:xfrm>
            <a:off x="5641848" y="559879"/>
            <a:ext cx="1773936" cy="384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764792" y="173735"/>
            <a:ext cx="7123176" cy="501091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98576" y="5358384"/>
            <a:ext cx="10777728" cy="923330"/>
          </a:xfrm>
          <a:prstGeom prst="rect">
            <a:avLst/>
          </a:prstGeom>
          <a:noFill/>
        </p:spPr>
        <p:txBody>
          <a:bodyPr wrap="square" rtlCol="0">
            <a:spAutoFit/>
          </a:bodyPr>
          <a:lstStyle/>
          <a:p>
            <a:r>
              <a:rPr lang="en-GB" dirty="0" smtClean="0"/>
              <a:t>AFTER YOU HAVE SELECTED “COREGISTER” FROM THE PREVIOUS SLIDE, THE WINDOW IN GREEN WILL POP UP. SELECT “NEW COREG: ESTIMATE” </a:t>
            </a:r>
          </a:p>
          <a:p>
            <a:r>
              <a:rPr lang="en-GB" dirty="0" smtClean="0"/>
              <a:t>Remember </a:t>
            </a:r>
            <a:r>
              <a:rPr lang="en-GB" dirty="0" err="1" smtClean="0"/>
              <a:t>reslice</a:t>
            </a:r>
            <a:r>
              <a:rPr lang="en-GB" dirty="0" smtClean="0"/>
              <a:t> option is not always needed </a:t>
            </a:r>
            <a:endParaRPr lang="en-GB" dirty="0"/>
          </a:p>
        </p:txBody>
      </p:sp>
    </p:spTree>
    <p:extLst>
      <p:ext uri="{BB962C8B-B14F-4D97-AF65-F5344CB8AC3E}">
        <p14:creationId xmlns:p14="http://schemas.microsoft.com/office/powerpoint/2010/main" val="1278235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441" y="196406"/>
            <a:ext cx="6531103" cy="4233484"/>
          </a:xfrm>
          <a:prstGeom prst="rect">
            <a:avLst/>
          </a:prstGeom>
        </p:spPr>
      </p:pic>
      <p:sp>
        <p:nvSpPr>
          <p:cNvPr id="3" name="Rectangle 2"/>
          <p:cNvSpPr/>
          <p:nvPr/>
        </p:nvSpPr>
        <p:spPr>
          <a:xfrm>
            <a:off x="2871216" y="434149"/>
            <a:ext cx="722376" cy="137160"/>
          </a:xfrm>
          <a:prstGeom prst="rect">
            <a:avLst/>
          </a:prstGeom>
          <a:solidFill>
            <a:srgbClr val="9669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379208" y="196406"/>
            <a:ext cx="3794760" cy="5909310"/>
          </a:xfrm>
          <a:prstGeom prst="rect">
            <a:avLst/>
          </a:prstGeom>
          <a:noFill/>
        </p:spPr>
        <p:txBody>
          <a:bodyPr wrap="square" rtlCol="0">
            <a:spAutoFit/>
          </a:bodyPr>
          <a:lstStyle/>
          <a:p>
            <a:r>
              <a:rPr lang="en-GB" dirty="0" smtClean="0"/>
              <a:t>REFERENCE IMAGE IS THE STRUCTURAL</a:t>
            </a:r>
          </a:p>
          <a:p>
            <a:endParaRPr lang="en-GB" dirty="0"/>
          </a:p>
          <a:p>
            <a:r>
              <a:rPr lang="en-GB" dirty="0" smtClean="0"/>
              <a:t>SOURCE IMAGE IS THE MEAN IMAGE GENERATED AS A RESULT OF THE REALIGNMENT PROCESS</a:t>
            </a:r>
          </a:p>
          <a:p>
            <a:endParaRPr lang="en-GB" dirty="0"/>
          </a:p>
          <a:p>
            <a:r>
              <a:rPr lang="en-GB" dirty="0" smtClean="0"/>
              <a:t>OTHER IMAGES ARE THE MULTIPLE F.MRI FILES (IE EACH VOLUME – SELECT WHOLE LIST OF FILES)</a:t>
            </a:r>
          </a:p>
          <a:p>
            <a:endParaRPr lang="en-GB" dirty="0"/>
          </a:p>
          <a:p>
            <a:r>
              <a:rPr lang="en-GB" dirty="0" smtClean="0"/>
              <a:t>DON’T CHANGE ANY OTHER PARAMETERS AT THIS POINT (can for example increase interpolation spline for increased accuracy but will be slow)</a:t>
            </a:r>
          </a:p>
          <a:p>
            <a:endParaRPr lang="en-GB" dirty="0"/>
          </a:p>
          <a:p>
            <a:r>
              <a:rPr lang="en-GB" dirty="0" smtClean="0"/>
              <a:t>ANTERIOR COMMISURE SHOULD BE SELECTED POINT ON THE STRUCTURAL IMAGE (DONE DURING EARLIER PRE-PROCESSING)</a:t>
            </a:r>
            <a:endParaRPr lang="en-GB" dirty="0"/>
          </a:p>
        </p:txBody>
      </p:sp>
    </p:spTree>
    <p:extLst>
      <p:ext uri="{BB962C8B-B14F-4D97-AF65-F5344CB8AC3E}">
        <p14:creationId xmlns:p14="http://schemas.microsoft.com/office/powerpoint/2010/main" val="53591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375" y="3324416"/>
            <a:ext cx="5469065" cy="3425152"/>
          </a:xfrm>
          <a:prstGeom prst="rect">
            <a:avLst/>
          </a:prstGeom>
        </p:spPr>
      </p:pic>
      <p:pic>
        <p:nvPicPr>
          <p:cNvPr id="3" name="Picture 2"/>
          <p:cNvPicPr>
            <a:picLocks noChangeAspect="1"/>
          </p:cNvPicPr>
          <p:nvPr/>
        </p:nvPicPr>
        <p:blipFill>
          <a:blip r:embed="rId3"/>
          <a:stretch>
            <a:fillRect/>
          </a:stretch>
        </p:blipFill>
        <p:spPr>
          <a:xfrm>
            <a:off x="253365" y="131445"/>
            <a:ext cx="3962019" cy="3118395"/>
          </a:xfrm>
          <a:prstGeom prst="rect">
            <a:avLst/>
          </a:prstGeom>
        </p:spPr>
      </p:pic>
      <p:sp>
        <p:nvSpPr>
          <p:cNvPr id="4" name="Oval 3"/>
          <p:cNvSpPr/>
          <p:nvPr/>
        </p:nvSpPr>
        <p:spPr>
          <a:xfrm>
            <a:off x="2642139" y="2587752"/>
            <a:ext cx="686277" cy="32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03136" y="1045845"/>
            <a:ext cx="4873752" cy="4524315"/>
          </a:xfrm>
          <a:prstGeom prst="rect">
            <a:avLst/>
          </a:prstGeom>
          <a:noFill/>
        </p:spPr>
        <p:txBody>
          <a:bodyPr wrap="square" rtlCol="0">
            <a:spAutoFit/>
          </a:bodyPr>
          <a:lstStyle/>
          <a:p>
            <a:r>
              <a:rPr lang="en-GB" dirty="0" smtClean="0"/>
              <a:t>NOW YOU HAVE SET ALL YOUR CO-REG PARAMETERS – SOURCE, REF AND OTHER IMAGES, WHETHER YOU WANT TO RESLICE AND ANY PARAMETER CHANGES. </a:t>
            </a:r>
          </a:p>
          <a:p>
            <a:endParaRPr lang="en-GB" dirty="0"/>
          </a:p>
          <a:p>
            <a:r>
              <a:rPr lang="en-GB" dirty="0" smtClean="0"/>
              <a:t>NOW HIT RUN</a:t>
            </a:r>
          </a:p>
          <a:p>
            <a:endParaRPr lang="en-GB" dirty="0"/>
          </a:p>
          <a:p>
            <a:r>
              <a:rPr lang="en-GB" dirty="0" smtClean="0"/>
              <a:t>THE CO-REGISTRATION WILL BE DEMONSTRATED ON THE SCREEN AND YOU WILL BE READY TO MOVE ON TO NORMALISATION</a:t>
            </a:r>
          </a:p>
          <a:p>
            <a:endParaRPr lang="en-GB" dirty="0"/>
          </a:p>
          <a:p>
            <a:r>
              <a:rPr lang="en-GB" dirty="0" smtClean="0"/>
              <a:t>REMEMBER ALL PRE-PROCESSING CAN BE DONE AS A BATCH WHERE YOU PUT IN THE PRE-SETS FOR EACH STEP AS A DEPENDENCY</a:t>
            </a:r>
          </a:p>
          <a:p>
            <a:endParaRPr lang="en-GB" dirty="0"/>
          </a:p>
          <a:p>
            <a:endParaRPr lang="en-GB" dirty="0"/>
          </a:p>
        </p:txBody>
      </p:sp>
    </p:spTree>
    <p:extLst>
      <p:ext uri="{BB962C8B-B14F-4D97-AF65-F5344CB8AC3E}">
        <p14:creationId xmlns:p14="http://schemas.microsoft.com/office/powerpoint/2010/main" val="203520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0068" y="312801"/>
            <a:ext cx="4828032" cy="5237608"/>
          </a:xfrm>
          <a:prstGeom prst="rect">
            <a:avLst/>
          </a:prstGeom>
        </p:spPr>
      </p:pic>
      <p:sp>
        <p:nvSpPr>
          <p:cNvPr id="3" name="Oval 2"/>
          <p:cNvSpPr/>
          <p:nvPr/>
        </p:nvSpPr>
        <p:spPr>
          <a:xfrm>
            <a:off x="2002536" y="950976"/>
            <a:ext cx="859536" cy="384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181344" y="444055"/>
            <a:ext cx="5641848" cy="369332"/>
          </a:xfrm>
          <a:prstGeom prst="rect">
            <a:avLst/>
          </a:prstGeom>
          <a:noFill/>
        </p:spPr>
        <p:txBody>
          <a:bodyPr wrap="square" rtlCol="0">
            <a:spAutoFit/>
          </a:bodyPr>
          <a:lstStyle/>
          <a:p>
            <a:r>
              <a:rPr lang="en-GB" dirty="0" smtClean="0"/>
              <a:t>SELECT NORMALISATION</a:t>
            </a:r>
            <a:endParaRPr lang="en-GB" dirty="0"/>
          </a:p>
        </p:txBody>
      </p:sp>
    </p:spTree>
    <p:extLst>
      <p:ext uri="{BB962C8B-B14F-4D97-AF65-F5344CB8AC3E}">
        <p14:creationId xmlns:p14="http://schemas.microsoft.com/office/powerpoint/2010/main" val="410327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679" y="197739"/>
            <a:ext cx="5597081" cy="3676914"/>
          </a:xfrm>
          <a:prstGeom prst="rect">
            <a:avLst/>
          </a:prstGeom>
        </p:spPr>
      </p:pic>
      <p:sp>
        <p:nvSpPr>
          <p:cNvPr id="3" name="Oval 2"/>
          <p:cNvSpPr/>
          <p:nvPr/>
        </p:nvSpPr>
        <p:spPr>
          <a:xfrm>
            <a:off x="1490472" y="425767"/>
            <a:ext cx="2093976" cy="384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671816" y="444055"/>
            <a:ext cx="4151376" cy="3970318"/>
          </a:xfrm>
          <a:prstGeom prst="rect">
            <a:avLst/>
          </a:prstGeom>
          <a:noFill/>
        </p:spPr>
        <p:txBody>
          <a:bodyPr wrap="square" rtlCol="0">
            <a:spAutoFit/>
          </a:bodyPr>
          <a:lstStyle/>
          <a:p>
            <a:r>
              <a:rPr lang="en-GB" dirty="0" smtClean="0"/>
              <a:t>SELECT NORMALISE AND REWRITE </a:t>
            </a:r>
          </a:p>
          <a:p>
            <a:endParaRPr lang="en-GB" dirty="0"/>
          </a:p>
          <a:p>
            <a:r>
              <a:rPr lang="en-GB" dirty="0" smtClean="0"/>
              <a:t>The structural is the best image to use for normalisation as it has the best spatial definition</a:t>
            </a:r>
          </a:p>
          <a:p>
            <a:endParaRPr lang="en-GB" dirty="0"/>
          </a:p>
          <a:p>
            <a:r>
              <a:rPr lang="en-GB" dirty="0" smtClean="0"/>
              <a:t>UNDER THE PROMPT “IMAGE TO ALIGN”, CHOOSE THE STRUCTURAL</a:t>
            </a:r>
          </a:p>
          <a:p>
            <a:endParaRPr lang="en-GB" dirty="0"/>
          </a:p>
          <a:p>
            <a:r>
              <a:rPr lang="en-GB" dirty="0" smtClean="0"/>
              <a:t>UNDER THE PROMPT “IMAGE TO WRITE” CHOOSE THE STRUCTURAL AGAIN</a:t>
            </a:r>
          </a:p>
          <a:p>
            <a:endParaRPr lang="en-GB" dirty="0"/>
          </a:p>
          <a:p>
            <a:r>
              <a:rPr lang="en-GB" dirty="0" smtClean="0"/>
              <a:t>So, by this point in normalisation, you have only used the structural image</a:t>
            </a:r>
            <a:endParaRPr lang="en-GB" dirty="0"/>
          </a:p>
        </p:txBody>
      </p:sp>
      <p:sp>
        <p:nvSpPr>
          <p:cNvPr id="5" name="TextBox 4"/>
          <p:cNvSpPr txBox="1"/>
          <p:nvPr/>
        </p:nvSpPr>
        <p:spPr>
          <a:xfrm>
            <a:off x="310419" y="4562856"/>
            <a:ext cx="11339513" cy="1477328"/>
          </a:xfrm>
          <a:prstGeom prst="rect">
            <a:avLst/>
          </a:prstGeom>
          <a:noFill/>
        </p:spPr>
        <p:txBody>
          <a:bodyPr wrap="square" rtlCol="0">
            <a:spAutoFit/>
          </a:bodyPr>
          <a:lstStyle/>
          <a:p>
            <a:r>
              <a:rPr lang="en-GB" dirty="0" smtClean="0"/>
              <a:t>LEAVE THE PARAMETERS ALONE</a:t>
            </a:r>
          </a:p>
          <a:p>
            <a:endParaRPr lang="en-GB" dirty="0"/>
          </a:p>
          <a:p>
            <a:r>
              <a:rPr lang="en-GB" dirty="0" smtClean="0"/>
              <a:t>NOW CHOOSE NORMALISE AGAIN</a:t>
            </a:r>
          </a:p>
          <a:p>
            <a:endParaRPr lang="en-GB" dirty="0"/>
          </a:p>
          <a:p>
            <a:r>
              <a:rPr lang="en-GB" dirty="0" smtClean="0"/>
              <a:t>NOW CHOOSE “NORMALISE WRITE” – this is bringing the images into MNI space</a:t>
            </a:r>
            <a:endParaRPr lang="en-GB" dirty="0"/>
          </a:p>
        </p:txBody>
      </p:sp>
    </p:spTree>
    <p:extLst>
      <p:ext uri="{BB962C8B-B14F-4D97-AF65-F5344CB8AC3E}">
        <p14:creationId xmlns:p14="http://schemas.microsoft.com/office/powerpoint/2010/main" val="3772868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5504" y="246888"/>
            <a:ext cx="6208776" cy="3416320"/>
          </a:xfrm>
          <a:prstGeom prst="rect">
            <a:avLst/>
          </a:prstGeom>
          <a:noFill/>
        </p:spPr>
        <p:txBody>
          <a:bodyPr wrap="square" rtlCol="0">
            <a:spAutoFit/>
          </a:bodyPr>
          <a:lstStyle/>
          <a:p>
            <a:r>
              <a:rPr lang="en-GB" dirty="0" smtClean="0"/>
              <a:t>NOW YOU ARE READY FOR YOUR PRE-PROCESSED REALIGNED AND COREGISTERED FUNCTIONAL IMAGES</a:t>
            </a:r>
          </a:p>
          <a:p>
            <a:endParaRPr lang="en-GB" dirty="0"/>
          </a:p>
          <a:p>
            <a:r>
              <a:rPr lang="en-GB" dirty="0" smtClean="0"/>
              <a:t>YOU WILL BE PROMPTED AGAIN FOR “IMAGES TO WRITE” (note this is second time you will see this command). CHOOSE THE PRE-PROCESSED IMAGES</a:t>
            </a:r>
          </a:p>
          <a:p>
            <a:endParaRPr lang="en-GB" dirty="0"/>
          </a:p>
          <a:p>
            <a:r>
              <a:rPr lang="en-GB" dirty="0" smtClean="0"/>
              <a:t>CLICK RUN </a:t>
            </a:r>
          </a:p>
          <a:p>
            <a:endParaRPr lang="en-GB" dirty="0"/>
          </a:p>
          <a:p>
            <a:endParaRPr lang="en-GB" dirty="0" smtClean="0"/>
          </a:p>
          <a:p>
            <a:endParaRPr lang="en-GB" dirty="0"/>
          </a:p>
          <a:p>
            <a:endParaRPr lang="en-GB" dirty="0"/>
          </a:p>
        </p:txBody>
      </p:sp>
      <p:pic>
        <p:nvPicPr>
          <p:cNvPr id="3" name="Picture 2"/>
          <p:cNvPicPr>
            <a:picLocks noChangeAspect="1"/>
          </p:cNvPicPr>
          <p:nvPr/>
        </p:nvPicPr>
        <p:blipFill>
          <a:blip r:embed="rId2"/>
          <a:stretch>
            <a:fillRect/>
          </a:stretch>
        </p:blipFill>
        <p:spPr>
          <a:xfrm>
            <a:off x="172022" y="137094"/>
            <a:ext cx="4892708" cy="3081909"/>
          </a:xfrm>
          <a:prstGeom prst="rect">
            <a:avLst/>
          </a:prstGeom>
        </p:spPr>
      </p:pic>
      <p:sp>
        <p:nvSpPr>
          <p:cNvPr id="4" name="TextBox 3"/>
          <p:cNvSpPr txBox="1"/>
          <p:nvPr/>
        </p:nvSpPr>
        <p:spPr>
          <a:xfrm>
            <a:off x="658368" y="3663208"/>
            <a:ext cx="10533888" cy="1477328"/>
          </a:xfrm>
          <a:prstGeom prst="rect">
            <a:avLst/>
          </a:prstGeom>
          <a:noFill/>
        </p:spPr>
        <p:txBody>
          <a:bodyPr wrap="square" rtlCol="0">
            <a:spAutoFit/>
          </a:bodyPr>
          <a:lstStyle/>
          <a:p>
            <a:r>
              <a:rPr lang="en-GB" dirty="0" smtClean="0"/>
              <a:t>SMOOTHING:</a:t>
            </a:r>
          </a:p>
          <a:p>
            <a:r>
              <a:rPr lang="en-GB" dirty="0" smtClean="0"/>
              <a:t>CHOOSE SMOOTHING</a:t>
            </a:r>
          </a:p>
          <a:p>
            <a:r>
              <a:rPr lang="en-GB" dirty="0" smtClean="0"/>
              <a:t>CHOOSE YOUR RELAIGNED, COREGSITERED AND NORMALISED DATA </a:t>
            </a:r>
          </a:p>
          <a:p>
            <a:r>
              <a:rPr lang="en-GB" dirty="0" smtClean="0"/>
              <a:t>CLICK RUN</a:t>
            </a:r>
          </a:p>
          <a:p>
            <a:r>
              <a:rPr lang="en-GB" dirty="0" smtClean="0"/>
              <a:t>THIS IS THE LAST PRE-PROCESSING STEP</a:t>
            </a:r>
            <a:endParaRPr lang="en-GB" dirty="0"/>
          </a:p>
        </p:txBody>
      </p:sp>
    </p:spTree>
    <p:extLst>
      <p:ext uri="{BB962C8B-B14F-4D97-AF65-F5344CB8AC3E}">
        <p14:creationId xmlns:p14="http://schemas.microsoft.com/office/powerpoint/2010/main" val="367173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p:nvPr/>
        </p:nvSpPr>
        <p:spPr>
          <a:xfrm>
            <a:off x="1224332" y="421761"/>
            <a:ext cx="8816815" cy="984885"/>
          </a:xfrm>
          <a:prstGeom prst="rect">
            <a:avLst/>
          </a:prstGeom>
        </p:spPr>
        <p:txBody>
          <a:bodyPr wrap="square">
            <a:spAutoFit/>
          </a:bodyPr>
          <a:lstStyle/>
          <a:p>
            <a:r>
              <a:rPr lang="en-GB" sz="5800" dirty="0" smtClean="0"/>
              <a:t>Recap of pre-pre-processing</a:t>
            </a:r>
            <a:endParaRPr lang="en-US" sz="5800" dirty="0"/>
          </a:p>
        </p:txBody>
      </p:sp>
      <p:sp>
        <p:nvSpPr>
          <p:cNvPr id="7" name="Content Placeholder 6"/>
          <p:cNvSpPr>
            <a:spLocks noGrp="1"/>
          </p:cNvSpPr>
          <p:nvPr>
            <p:ph idx="1"/>
          </p:nvPr>
        </p:nvSpPr>
        <p:spPr/>
        <p:txBody>
          <a:bodyPr/>
          <a:lstStyle/>
          <a:p>
            <a:r>
              <a:rPr lang="en-GB" dirty="0" smtClean="0"/>
              <a:t>Recap of pre-processing steps so far:</a:t>
            </a:r>
          </a:p>
          <a:p>
            <a:pPr marL="0" indent="0">
              <a:buNone/>
            </a:pPr>
            <a:r>
              <a:rPr lang="en-GB" dirty="0" smtClean="0"/>
              <a:t>NIFTI files or (.</a:t>
            </a:r>
            <a:r>
              <a:rPr lang="en-GB" dirty="0" err="1" smtClean="0"/>
              <a:t>hdr</a:t>
            </a:r>
            <a:r>
              <a:rPr lang="en-GB" dirty="0" smtClean="0"/>
              <a:t> +.</a:t>
            </a:r>
            <a:r>
              <a:rPr lang="en-GB" dirty="0" err="1" smtClean="0"/>
              <a:t>img</a:t>
            </a:r>
            <a:r>
              <a:rPr lang="en-GB" dirty="0" smtClean="0"/>
              <a:t>) - .</a:t>
            </a:r>
            <a:r>
              <a:rPr lang="en-GB" dirty="0" err="1" smtClean="0"/>
              <a:t>hdr</a:t>
            </a:r>
            <a:r>
              <a:rPr lang="en-GB" dirty="0" smtClean="0"/>
              <a:t> contains the file “admin” and .</a:t>
            </a:r>
            <a:r>
              <a:rPr lang="en-GB" dirty="0" err="1" smtClean="0"/>
              <a:t>img</a:t>
            </a:r>
            <a:r>
              <a:rPr lang="en-GB" dirty="0" smtClean="0"/>
              <a:t> the image</a:t>
            </a:r>
          </a:p>
          <a:p>
            <a:pPr marL="0" indent="0">
              <a:buNone/>
            </a:pPr>
            <a:r>
              <a:rPr lang="en-GB" dirty="0" smtClean="0"/>
              <a:t>Check </a:t>
            </a:r>
            <a:r>
              <a:rPr lang="en-GB" dirty="0" err="1" smtClean="0"/>
              <a:t>reg</a:t>
            </a:r>
            <a:r>
              <a:rPr lang="en-GB" dirty="0" smtClean="0"/>
              <a:t> function – visual check that images grossly normal</a:t>
            </a:r>
          </a:p>
          <a:p>
            <a:pPr marL="0" indent="0">
              <a:buNone/>
            </a:pPr>
            <a:r>
              <a:rPr lang="en-GB" dirty="0" smtClean="0"/>
              <a:t>Create dummy file – first 6 volumes to be essentially discarded (but not deleted) due to a heavy T1 effect</a:t>
            </a:r>
          </a:p>
          <a:p>
            <a:pPr marL="0" indent="0">
              <a:buNone/>
            </a:pPr>
            <a:r>
              <a:rPr lang="en-GB" dirty="0" smtClean="0"/>
              <a:t>Now ready to start pre-processing</a:t>
            </a:r>
          </a:p>
          <a:p>
            <a:pPr marL="0" indent="0">
              <a:buNone/>
            </a:pPr>
            <a:r>
              <a:rPr lang="en-GB" dirty="0" smtClean="0"/>
              <a:t> </a:t>
            </a:r>
            <a:endParaRPr lang="en-GB" dirty="0"/>
          </a:p>
        </p:txBody>
      </p:sp>
    </p:spTree>
    <p:extLst>
      <p:ext uri="{BB962C8B-B14F-4D97-AF65-F5344CB8AC3E}">
        <p14:creationId xmlns:p14="http://schemas.microsoft.com/office/powerpoint/2010/main" val="151720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mn-lt"/>
              </a:rPr>
              <a:t>Recap of pre-processing</a:t>
            </a:r>
            <a:endParaRPr lang="en-GB" sz="5400" dirty="0">
              <a:latin typeface="+mn-lt"/>
            </a:endParaRPr>
          </a:p>
        </p:txBody>
      </p:sp>
      <p:sp>
        <p:nvSpPr>
          <p:cNvPr id="3" name="Content Placeholder 2"/>
          <p:cNvSpPr>
            <a:spLocks noGrp="1"/>
          </p:cNvSpPr>
          <p:nvPr>
            <p:ph idx="1"/>
          </p:nvPr>
        </p:nvSpPr>
        <p:spPr/>
        <p:txBody>
          <a:bodyPr/>
          <a:lstStyle/>
          <a:p>
            <a:r>
              <a:rPr lang="en-GB" dirty="0" smtClean="0"/>
              <a:t>Decide now if you want to do each stage as a batch or individually</a:t>
            </a:r>
          </a:p>
          <a:p>
            <a:r>
              <a:rPr lang="en-GB" dirty="0" smtClean="0"/>
              <a:t>To use the batch function, it is the “modules” bar on the screen</a:t>
            </a:r>
          </a:p>
          <a:p>
            <a:r>
              <a:rPr lang="en-GB" dirty="0" smtClean="0"/>
              <a:t>Realignment (remember this is for </a:t>
            </a:r>
            <a:r>
              <a:rPr lang="en-GB" dirty="0" err="1" smtClean="0"/>
              <a:t>f.MRI</a:t>
            </a:r>
            <a:r>
              <a:rPr lang="en-GB" dirty="0" smtClean="0"/>
              <a:t> and only works intra-subject for motion correction (</a:t>
            </a:r>
            <a:r>
              <a:rPr lang="en-GB" dirty="0" smtClean="0">
                <a:solidFill>
                  <a:srgbClr val="FF0000"/>
                </a:solidFill>
              </a:rPr>
              <a:t>intra-subject and intra-modality</a:t>
            </a:r>
            <a:r>
              <a:rPr lang="en-GB" dirty="0" smtClean="0"/>
              <a:t>). The structural scan is not involved in this process and remains untouched). Unwarping adjusts for local differences in field strengths. </a:t>
            </a:r>
          </a:p>
          <a:p>
            <a:r>
              <a:rPr lang="en-GB" dirty="0" smtClean="0"/>
              <a:t>Co-</a:t>
            </a:r>
            <a:r>
              <a:rPr lang="en-GB" dirty="0" err="1" smtClean="0"/>
              <a:t>reg</a:t>
            </a:r>
            <a:r>
              <a:rPr lang="en-GB" dirty="0" smtClean="0"/>
              <a:t> is to achieve functional structural matching (</a:t>
            </a:r>
            <a:r>
              <a:rPr lang="en-GB" dirty="0" smtClean="0">
                <a:solidFill>
                  <a:srgbClr val="FF0000"/>
                </a:solidFill>
              </a:rPr>
              <a:t>intra-subject</a:t>
            </a:r>
            <a:r>
              <a:rPr lang="en-GB" dirty="0" smtClean="0"/>
              <a:t>)</a:t>
            </a:r>
          </a:p>
          <a:p>
            <a:r>
              <a:rPr lang="en-GB" dirty="0" smtClean="0"/>
              <a:t>Normalisation is to fit the image to standard space and facilitate </a:t>
            </a:r>
            <a:r>
              <a:rPr lang="en-GB" dirty="0" smtClean="0">
                <a:solidFill>
                  <a:srgbClr val="FF0000"/>
                </a:solidFill>
              </a:rPr>
              <a:t>inter-subject</a:t>
            </a:r>
            <a:r>
              <a:rPr lang="en-GB" dirty="0" smtClean="0"/>
              <a:t> analyses</a:t>
            </a:r>
          </a:p>
        </p:txBody>
      </p:sp>
    </p:spTree>
    <p:extLst>
      <p:ext uri="{BB962C8B-B14F-4D97-AF65-F5344CB8AC3E}">
        <p14:creationId xmlns:p14="http://schemas.microsoft.com/office/powerpoint/2010/main" val="224154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36" y="111873"/>
            <a:ext cx="10515600" cy="1325563"/>
          </a:xfrm>
        </p:spPr>
        <p:txBody>
          <a:bodyPr>
            <a:normAutofit/>
          </a:bodyPr>
          <a:lstStyle/>
          <a:p>
            <a:pPr algn="ctr"/>
            <a:r>
              <a:rPr lang="en-GB" sz="5400" dirty="0" smtClean="0">
                <a:latin typeface="+mn-lt"/>
              </a:rPr>
              <a:t>Co-registration</a:t>
            </a:r>
            <a:endParaRPr lang="en-GB" sz="5400" dirty="0">
              <a:latin typeface="+mn-lt"/>
            </a:endParaRPr>
          </a:p>
        </p:txBody>
      </p:sp>
      <p:sp>
        <p:nvSpPr>
          <p:cNvPr id="3" name="Content Placeholder 2"/>
          <p:cNvSpPr>
            <a:spLocks noGrp="1"/>
          </p:cNvSpPr>
          <p:nvPr>
            <p:ph idx="1"/>
          </p:nvPr>
        </p:nvSpPr>
        <p:spPr>
          <a:xfrm>
            <a:off x="751936" y="1221776"/>
            <a:ext cx="10515600" cy="4351338"/>
          </a:xfrm>
        </p:spPr>
        <p:txBody>
          <a:bodyPr/>
          <a:lstStyle/>
          <a:p>
            <a:r>
              <a:rPr lang="en-GB" dirty="0" smtClean="0"/>
              <a:t>The next stage is co-registration.</a:t>
            </a:r>
          </a:p>
          <a:p>
            <a:r>
              <a:rPr lang="en-GB" dirty="0" smtClean="0"/>
              <a:t>Function is to achieve matching of inter-modality intra-subject data. </a:t>
            </a:r>
          </a:p>
          <a:p>
            <a:r>
              <a:rPr lang="en-GB" dirty="0" smtClean="0"/>
              <a:t>The realigned functional images need to be linked to the structural – the structural has superior </a:t>
            </a:r>
            <a:r>
              <a:rPr lang="en-GB" dirty="0" smtClean="0">
                <a:solidFill>
                  <a:srgbClr val="FF0000"/>
                </a:solidFill>
              </a:rPr>
              <a:t>anatomical localisation</a:t>
            </a:r>
            <a:r>
              <a:rPr lang="en-GB" dirty="0" smtClean="0"/>
              <a:t>, the functional has the </a:t>
            </a:r>
            <a:r>
              <a:rPr lang="en-GB" dirty="0" smtClean="0">
                <a:solidFill>
                  <a:srgbClr val="FF0000"/>
                </a:solidFill>
              </a:rPr>
              <a:t>BOLD signal </a:t>
            </a:r>
            <a:r>
              <a:rPr lang="en-GB" dirty="0" smtClean="0"/>
              <a:t>– need the two overlaid together</a:t>
            </a:r>
          </a:p>
          <a:p>
            <a:r>
              <a:rPr lang="en-GB" dirty="0" smtClean="0"/>
              <a:t>Paves the way for improved translation into MNI (standard) space  - which is the next pre-processing step</a:t>
            </a:r>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1324786" y="4384627"/>
            <a:ext cx="1347333" cy="1487553"/>
          </a:xfrm>
          <a:prstGeom prst="rect">
            <a:avLst/>
          </a:prstGeom>
        </p:spPr>
      </p:pic>
      <p:sp>
        <p:nvSpPr>
          <p:cNvPr id="5" name="Plus 4"/>
          <p:cNvSpPr/>
          <p:nvPr/>
        </p:nvSpPr>
        <p:spPr>
          <a:xfrm>
            <a:off x="3158705" y="4580625"/>
            <a:ext cx="1224951" cy="10955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5068650" y="4396820"/>
            <a:ext cx="1347333" cy="1475360"/>
          </a:xfrm>
          <a:prstGeom prst="rect">
            <a:avLst/>
          </a:prstGeom>
        </p:spPr>
      </p:pic>
      <p:sp>
        <p:nvSpPr>
          <p:cNvPr id="7" name="TextBox 6"/>
          <p:cNvSpPr txBox="1"/>
          <p:nvPr/>
        </p:nvSpPr>
        <p:spPr>
          <a:xfrm>
            <a:off x="931653" y="6003985"/>
            <a:ext cx="2544792" cy="861774"/>
          </a:xfrm>
          <a:prstGeom prst="rect">
            <a:avLst/>
          </a:prstGeom>
          <a:noFill/>
        </p:spPr>
        <p:txBody>
          <a:bodyPr wrap="square" rtlCol="0">
            <a:spAutoFit/>
          </a:bodyPr>
          <a:lstStyle/>
          <a:p>
            <a:r>
              <a:rPr lang="en-GB" dirty="0" smtClean="0"/>
              <a:t>FUNCTIONAL – </a:t>
            </a:r>
            <a:r>
              <a:rPr lang="en-GB" dirty="0" smtClean="0">
                <a:solidFill>
                  <a:srgbClr val="FF0000"/>
                </a:solidFill>
              </a:rPr>
              <a:t>T2*</a:t>
            </a:r>
            <a:r>
              <a:rPr lang="en-GB" dirty="0" smtClean="0"/>
              <a:t> </a:t>
            </a:r>
            <a:r>
              <a:rPr lang="en-GB" sz="1600" dirty="0" smtClean="0"/>
              <a:t>– note the poor structural definition</a:t>
            </a:r>
            <a:endParaRPr lang="en-GB" sz="1600" dirty="0"/>
          </a:p>
        </p:txBody>
      </p:sp>
      <p:sp>
        <p:nvSpPr>
          <p:cNvPr id="8" name="TextBox 7"/>
          <p:cNvSpPr txBox="1"/>
          <p:nvPr/>
        </p:nvSpPr>
        <p:spPr>
          <a:xfrm>
            <a:off x="5068650" y="6003985"/>
            <a:ext cx="1996384" cy="369332"/>
          </a:xfrm>
          <a:prstGeom prst="rect">
            <a:avLst/>
          </a:prstGeom>
          <a:noFill/>
        </p:spPr>
        <p:txBody>
          <a:bodyPr wrap="square" rtlCol="0">
            <a:spAutoFit/>
          </a:bodyPr>
          <a:lstStyle/>
          <a:p>
            <a:r>
              <a:rPr lang="en-GB" dirty="0" smtClean="0"/>
              <a:t>STRUCTURAL – </a:t>
            </a:r>
            <a:r>
              <a:rPr lang="en-GB" dirty="0" smtClean="0">
                <a:solidFill>
                  <a:srgbClr val="FF0000"/>
                </a:solidFill>
              </a:rPr>
              <a:t>T1</a:t>
            </a:r>
            <a:endParaRPr lang="en-GB" dirty="0">
              <a:solidFill>
                <a:srgbClr val="FF0000"/>
              </a:solidFill>
            </a:endParaRPr>
          </a:p>
        </p:txBody>
      </p:sp>
      <p:sp>
        <p:nvSpPr>
          <p:cNvPr id="9" name="Equal 8"/>
          <p:cNvSpPr/>
          <p:nvPr/>
        </p:nvSpPr>
        <p:spPr>
          <a:xfrm>
            <a:off x="7065034" y="4822166"/>
            <a:ext cx="1061049" cy="6383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p:cNvSpPr txBox="1"/>
          <p:nvPr/>
        </p:nvSpPr>
        <p:spPr>
          <a:xfrm>
            <a:off x="8677052" y="4956677"/>
            <a:ext cx="2932981" cy="369332"/>
          </a:xfrm>
          <a:prstGeom prst="rect">
            <a:avLst/>
          </a:prstGeom>
          <a:noFill/>
        </p:spPr>
        <p:txBody>
          <a:bodyPr wrap="square" rtlCol="0">
            <a:spAutoFit/>
          </a:bodyPr>
          <a:lstStyle/>
          <a:p>
            <a:r>
              <a:rPr lang="en-GB" dirty="0" smtClean="0"/>
              <a:t>CO-REGISTATION</a:t>
            </a:r>
            <a:endParaRPr lang="en-GB" dirty="0"/>
          </a:p>
        </p:txBody>
      </p:sp>
    </p:spTree>
    <p:extLst>
      <p:ext uri="{BB962C8B-B14F-4D97-AF65-F5344CB8AC3E}">
        <p14:creationId xmlns:p14="http://schemas.microsoft.com/office/powerpoint/2010/main" val="399965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mn-lt"/>
              </a:rPr>
              <a:t>Co-registration</a:t>
            </a:r>
            <a:endParaRPr lang="en-GB" sz="5400" dirty="0">
              <a:latin typeface="+mn-lt"/>
            </a:endParaRPr>
          </a:p>
        </p:txBody>
      </p:sp>
      <p:sp>
        <p:nvSpPr>
          <p:cNvPr id="3" name="Content Placeholder 2"/>
          <p:cNvSpPr>
            <a:spLocks noGrp="1"/>
          </p:cNvSpPr>
          <p:nvPr>
            <p:ph idx="1"/>
          </p:nvPr>
        </p:nvSpPr>
        <p:spPr/>
        <p:txBody>
          <a:bodyPr/>
          <a:lstStyle/>
          <a:p>
            <a:r>
              <a:rPr lang="en-GB" dirty="0" smtClean="0"/>
              <a:t>Of course, it is not as simple as merging the two types of images!</a:t>
            </a:r>
          </a:p>
          <a:p>
            <a:r>
              <a:rPr lang="en-GB" dirty="0" smtClean="0"/>
              <a:t>We need to know how well one set of images matches the other – this is achieved by fitting the source image with a fixed reference image (</a:t>
            </a:r>
            <a:r>
              <a:rPr lang="en-GB" dirty="0" err="1" smtClean="0"/>
              <a:t>ie</a:t>
            </a:r>
            <a:r>
              <a:rPr lang="en-GB" dirty="0" smtClean="0"/>
              <a:t> fitting the functional to the fixed, anatomically superior structural) and then looking at the intensity of the voxels in the functional w.r.t the structural. </a:t>
            </a:r>
            <a:r>
              <a:rPr lang="en-GB" dirty="0"/>
              <a:t>This works by </a:t>
            </a:r>
            <a:r>
              <a:rPr lang="en-GB" dirty="0" smtClean="0"/>
              <a:t>estimating </a:t>
            </a:r>
            <a:r>
              <a:rPr lang="en-GB" dirty="0"/>
              <a:t>the intensity of </a:t>
            </a:r>
            <a:r>
              <a:rPr lang="en-GB" dirty="0" smtClean="0"/>
              <a:t>groups of voxels </a:t>
            </a:r>
            <a:r>
              <a:rPr lang="en-GB" dirty="0"/>
              <a:t>in functional image </a:t>
            </a:r>
            <a:r>
              <a:rPr lang="en-GB" dirty="0" smtClean="0"/>
              <a:t>and relating to the structural – interpolation. Cannot do a voxel by voxel match as fMRI and </a:t>
            </a:r>
            <a:r>
              <a:rPr lang="en-GB" dirty="0" err="1" smtClean="0"/>
              <a:t>sMRI</a:t>
            </a:r>
            <a:r>
              <a:rPr lang="en-GB" dirty="0" smtClean="0"/>
              <a:t> completely different. </a:t>
            </a:r>
          </a:p>
          <a:p>
            <a:r>
              <a:rPr lang="en-GB" dirty="0" smtClean="0"/>
              <a:t>Principle is affine registration and maximisation of mutual data</a:t>
            </a:r>
          </a:p>
          <a:p>
            <a:pPr marL="0" indent="0">
              <a:buNone/>
            </a:pPr>
            <a:endParaRPr lang="en-GB" dirty="0" smtClean="0"/>
          </a:p>
        </p:txBody>
      </p:sp>
    </p:spTree>
    <p:extLst>
      <p:ext uri="{BB962C8B-B14F-4D97-AF65-F5344CB8AC3E}">
        <p14:creationId xmlns:p14="http://schemas.microsoft.com/office/powerpoint/2010/main" val="59591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mn-lt"/>
              </a:rPr>
              <a:t>Formation of a joint histogram</a:t>
            </a:r>
            <a:endParaRPr lang="en-GB" sz="5400" dirty="0">
              <a:latin typeface="+mn-lt"/>
            </a:endParaRPr>
          </a:p>
        </p:txBody>
      </p:sp>
      <p:pic>
        <p:nvPicPr>
          <p:cNvPr id="5" name="Picture 4"/>
          <p:cNvPicPr>
            <a:picLocks noChangeAspect="1"/>
          </p:cNvPicPr>
          <p:nvPr/>
        </p:nvPicPr>
        <p:blipFill rotWithShape="1">
          <a:blip r:embed="rId2"/>
          <a:srcRect t="29248"/>
          <a:stretch/>
        </p:blipFill>
        <p:spPr>
          <a:xfrm>
            <a:off x="3947704" y="2009954"/>
            <a:ext cx="7344112" cy="3897069"/>
          </a:xfrm>
          <a:prstGeom prst="rect">
            <a:avLst/>
          </a:prstGeom>
        </p:spPr>
      </p:pic>
      <p:sp>
        <p:nvSpPr>
          <p:cNvPr id="6" name="Content Placeholder 5"/>
          <p:cNvSpPr>
            <a:spLocks noGrp="1"/>
          </p:cNvSpPr>
          <p:nvPr>
            <p:ph idx="1"/>
          </p:nvPr>
        </p:nvSpPr>
        <p:spPr>
          <a:xfrm>
            <a:off x="838200" y="1825625"/>
            <a:ext cx="3514344" cy="4351338"/>
          </a:xfrm>
        </p:spPr>
        <p:txBody>
          <a:bodyPr/>
          <a:lstStyle/>
          <a:p>
            <a:r>
              <a:rPr lang="en-GB" dirty="0" smtClean="0"/>
              <a:t>Tissues with similar properties in T2* and T1 such as CSF are assigned the highest “matching” values and appear bright on the joint histogram</a:t>
            </a:r>
            <a:endParaRPr lang="en-GB" dirty="0"/>
          </a:p>
        </p:txBody>
      </p:sp>
      <p:pic>
        <p:nvPicPr>
          <p:cNvPr id="7" name="Picture 6"/>
          <p:cNvPicPr>
            <a:picLocks noChangeAspect="1"/>
          </p:cNvPicPr>
          <p:nvPr/>
        </p:nvPicPr>
        <p:blipFill>
          <a:blip r:embed="rId3"/>
          <a:stretch>
            <a:fillRect/>
          </a:stretch>
        </p:blipFill>
        <p:spPr>
          <a:xfrm>
            <a:off x="8665211" y="4260926"/>
            <a:ext cx="3395726" cy="2387620"/>
          </a:xfrm>
          <a:prstGeom prst="rect">
            <a:avLst/>
          </a:prstGeom>
        </p:spPr>
      </p:pic>
    </p:spTree>
    <p:extLst>
      <p:ext uri="{BB962C8B-B14F-4D97-AF65-F5344CB8AC3E}">
        <p14:creationId xmlns:p14="http://schemas.microsoft.com/office/powerpoint/2010/main" val="47779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latin typeface="+mn-lt"/>
              </a:rPr>
              <a:t>Reslicing</a:t>
            </a:r>
            <a:endParaRPr lang="en-GB" dirty="0">
              <a:latin typeface="+mn-lt"/>
            </a:endParaRPr>
          </a:p>
        </p:txBody>
      </p:sp>
      <p:sp>
        <p:nvSpPr>
          <p:cNvPr id="3" name="Content Placeholder 2"/>
          <p:cNvSpPr>
            <a:spLocks noGrp="1"/>
          </p:cNvSpPr>
          <p:nvPr>
            <p:ph idx="1"/>
          </p:nvPr>
        </p:nvSpPr>
        <p:spPr/>
        <p:txBody>
          <a:bodyPr/>
          <a:lstStyle/>
          <a:p>
            <a:r>
              <a:rPr lang="en-GB" dirty="0" smtClean="0"/>
              <a:t>Changes </a:t>
            </a:r>
            <a:r>
              <a:rPr lang="en-GB" dirty="0"/>
              <a:t>image dimensions from 3x3x3 to </a:t>
            </a:r>
            <a:r>
              <a:rPr lang="en-GB" dirty="0" smtClean="0"/>
              <a:t>2x2x2 or plane, </a:t>
            </a:r>
            <a:r>
              <a:rPr lang="en-GB" dirty="0" err="1" smtClean="0"/>
              <a:t>eg</a:t>
            </a:r>
            <a:r>
              <a:rPr lang="en-GB" dirty="0" smtClean="0"/>
              <a:t> coronal/axial</a:t>
            </a:r>
          </a:p>
          <a:p>
            <a:r>
              <a:rPr lang="en-GB" dirty="0" smtClean="0"/>
              <a:t>Useful </a:t>
            </a:r>
            <a:r>
              <a:rPr lang="en-GB" dirty="0"/>
              <a:t>if two images have </a:t>
            </a:r>
            <a:r>
              <a:rPr lang="en-GB" dirty="0" smtClean="0"/>
              <a:t>significantly </a:t>
            </a:r>
            <a:r>
              <a:rPr lang="en-GB" dirty="0"/>
              <a:t>different voxel </a:t>
            </a:r>
            <a:r>
              <a:rPr lang="en-GB" dirty="0" smtClean="0"/>
              <a:t>sizes</a:t>
            </a:r>
          </a:p>
          <a:p>
            <a:r>
              <a:rPr lang="en-GB" dirty="0" smtClean="0"/>
              <a:t>Not so much an issue with MRI data, so rarely need to choose this option from the module menu</a:t>
            </a:r>
            <a:endParaRPr lang="en-GB" dirty="0"/>
          </a:p>
          <a:p>
            <a:endParaRPr lang="en-GB" dirty="0"/>
          </a:p>
        </p:txBody>
      </p:sp>
    </p:spTree>
    <p:extLst>
      <p:ext uri="{BB962C8B-B14F-4D97-AF65-F5344CB8AC3E}">
        <p14:creationId xmlns:p14="http://schemas.microsoft.com/office/powerpoint/2010/main" val="160188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Normalisation – the theory</a:t>
            </a:r>
            <a:endParaRPr lang="en-GB" dirty="0"/>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2397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1308</Words>
  <Application>Microsoft Office PowerPoint</Application>
  <PresentationFormat>Widescreen</PresentationFormat>
  <Paragraphs>139</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MfD Co-registration and Normalisation in SPM</vt:lpstr>
      <vt:lpstr>Co-registration – the theory</vt:lpstr>
      <vt:lpstr>PowerPoint Presentation</vt:lpstr>
      <vt:lpstr>Recap of pre-processing</vt:lpstr>
      <vt:lpstr>Co-registration</vt:lpstr>
      <vt:lpstr>Co-registration</vt:lpstr>
      <vt:lpstr>Formation of a joint histogram</vt:lpstr>
      <vt:lpstr>Reslicing</vt:lpstr>
      <vt:lpstr>Normalisation – the theory</vt:lpstr>
      <vt:lpstr>PowerPoint Presentation</vt:lpstr>
      <vt:lpstr>What is Spatial Normalization?</vt:lpstr>
      <vt:lpstr>Why normalise?</vt:lpstr>
      <vt:lpstr>How to perform Spatial Normalization?</vt:lpstr>
      <vt:lpstr>How to perform Spatial Normalization?</vt:lpstr>
      <vt:lpstr>Standard space: Talairach Atlas </vt:lpstr>
      <vt:lpstr>Standard space: MNI Template</vt:lpstr>
      <vt:lpstr>Methods of Spatial Normalisation </vt:lpstr>
      <vt:lpstr>Methods of Spatial Normalisation </vt:lpstr>
      <vt:lpstr>Drawbacks of Spatial Normalisation</vt:lpstr>
      <vt:lpstr>How to do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Preprocessing: Coregistration and Spatial Nomalization</dc:title>
  <dc:creator>Ziyuan Pan</dc:creator>
  <cp:lastModifiedBy>Taposhri Ganguly</cp:lastModifiedBy>
  <cp:revision>62</cp:revision>
  <dcterms:created xsi:type="dcterms:W3CDTF">2015-11-23T11:24:48Z</dcterms:created>
  <dcterms:modified xsi:type="dcterms:W3CDTF">2016-03-02T12:50:03Z</dcterms:modified>
</cp:coreProperties>
</file>