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sldIdLst>
    <p:sldId id="257" r:id="rId2"/>
    <p:sldId id="258" r:id="rId3"/>
    <p:sldId id="309" r:id="rId4"/>
    <p:sldId id="312" r:id="rId5"/>
    <p:sldId id="313" r:id="rId6"/>
    <p:sldId id="264" r:id="rId7"/>
    <p:sldId id="311" r:id="rId8"/>
    <p:sldId id="259" r:id="rId9"/>
    <p:sldId id="289" r:id="rId10"/>
    <p:sldId id="307" r:id="rId11"/>
    <p:sldId id="308" r:id="rId12"/>
    <p:sldId id="262" r:id="rId13"/>
    <p:sldId id="290" r:id="rId14"/>
    <p:sldId id="261" r:id="rId15"/>
    <p:sldId id="314" r:id="rId16"/>
    <p:sldId id="315" r:id="rId17"/>
    <p:sldId id="316" r:id="rId18"/>
    <p:sldId id="268" r:id="rId19"/>
    <p:sldId id="317" r:id="rId20"/>
    <p:sldId id="295" r:id="rId21"/>
    <p:sldId id="271" r:id="rId22"/>
    <p:sldId id="300" r:id="rId23"/>
    <p:sldId id="299" r:id="rId24"/>
    <p:sldId id="303" r:id="rId25"/>
    <p:sldId id="302" r:id="rId26"/>
    <p:sldId id="304" r:id="rId27"/>
    <p:sldId id="301" r:id="rId28"/>
    <p:sldId id="305" r:id="rId29"/>
    <p:sldId id="263" r:id="rId30"/>
    <p:sldId id="265" r:id="rId31"/>
    <p:sldId id="293" r:id="rId32"/>
    <p:sldId id="270" r:id="rId33"/>
    <p:sldId id="296" r:id="rId34"/>
    <p:sldId id="288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w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9.w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3" Type="http://schemas.openxmlformats.org/officeDocument/2006/relationships/image" Target="../media/image87.emf"/><Relationship Id="rId7" Type="http://schemas.openxmlformats.org/officeDocument/2006/relationships/image" Target="../media/image91.emf"/><Relationship Id="rId2" Type="http://schemas.openxmlformats.org/officeDocument/2006/relationships/image" Target="../media/image86.emf"/><Relationship Id="rId1" Type="http://schemas.openxmlformats.org/officeDocument/2006/relationships/image" Target="../media/image85.emf"/><Relationship Id="rId6" Type="http://schemas.openxmlformats.org/officeDocument/2006/relationships/image" Target="../media/image90.emf"/><Relationship Id="rId5" Type="http://schemas.openxmlformats.org/officeDocument/2006/relationships/image" Target="../media/image89.emf"/><Relationship Id="rId4" Type="http://schemas.openxmlformats.org/officeDocument/2006/relationships/image" Target="../media/image88.emf"/><Relationship Id="rId9" Type="http://schemas.openxmlformats.org/officeDocument/2006/relationships/image" Target="../media/image93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image" Target="../media/image10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image" Target="../media/image121.emf"/><Relationship Id="rId4" Type="http://schemas.openxmlformats.org/officeDocument/2006/relationships/image" Target="../media/image124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image" Target="../media/image72.emf"/><Relationship Id="rId7" Type="http://schemas.openxmlformats.org/officeDocument/2006/relationships/image" Target="../media/image76.emf"/><Relationship Id="rId2" Type="http://schemas.openxmlformats.org/officeDocument/2006/relationships/image" Target="../media/image71.emf"/><Relationship Id="rId1" Type="http://schemas.openxmlformats.org/officeDocument/2006/relationships/image" Target="../media/image70.emf"/><Relationship Id="rId6" Type="http://schemas.openxmlformats.org/officeDocument/2006/relationships/image" Target="../media/image75.emf"/><Relationship Id="rId11" Type="http://schemas.openxmlformats.org/officeDocument/2006/relationships/image" Target="../media/image80.emf"/><Relationship Id="rId5" Type="http://schemas.openxmlformats.org/officeDocument/2006/relationships/image" Target="../media/image74.emf"/><Relationship Id="rId10" Type="http://schemas.openxmlformats.org/officeDocument/2006/relationships/image" Target="../media/image79.emf"/><Relationship Id="rId4" Type="http://schemas.openxmlformats.org/officeDocument/2006/relationships/image" Target="../media/image73.emf"/><Relationship Id="rId9" Type="http://schemas.openxmlformats.org/officeDocument/2006/relationships/image" Target="../media/image7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7DD71023-AD1F-4B9A-A724-296BCF900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98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F8135-8776-4F4F-976B-51EF14A22388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0638" y="796925"/>
            <a:ext cx="4275137" cy="3206750"/>
          </a:xfrm>
          <a:ln w="12700" cap="flat">
            <a:solidFill>
              <a:schemeClr val="tx1"/>
            </a:solidFill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57688"/>
            <a:ext cx="5041900" cy="4127500"/>
          </a:xfrm>
          <a:noFill/>
          <a:ln/>
        </p:spPr>
        <p:txBody>
          <a:bodyPr lIns="90364" tIns="45182" rIns="90364" bIns="45182"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22E3E8-B7D3-4386-8040-C0FBF1A412AC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0638" y="796925"/>
            <a:ext cx="4275137" cy="3206750"/>
          </a:xfrm>
          <a:ln w="12700" cap="flat">
            <a:solidFill>
              <a:schemeClr val="tx1"/>
            </a:solidFill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57688"/>
            <a:ext cx="5041900" cy="4127500"/>
          </a:xfrm>
          <a:noFill/>
          <a:ln/>
        </p:spPr>
        <p:txBody>
          <a:bodyPr lIns="90364" tIns="45182" rIns="90364" bIns="45182"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22E3E8-B7D3-4386-8040-C0FBF1A412AC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0638" y="796925"/>
            <a:ext cx="4275137" cy="3206750"/>
          </a:xfrm>
          <a:ln w="12700" cap="flat">
            <a:solidFill>
              <a:schemeClr val="tx1"/>
            </a:solidFill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57688"/>
            <a:ext cx="5041900" cy="4127500"/>
          </a:xfrm>
          <a:noFill/>
          <a:ln/>
        </p:spPr>
        <p:txBody>
          <a:bodyPr lIns="90364" tIns="45182" rIns="90364" bIns="45182"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22E3E8-B7D3-4386-8040-C0FBF1A412AC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0638" y="796925"/>
            <a:ext cx="4275137" cy="3206750"/>
          </a:xfrm>
          <a:ln w="12700" cap="flat">
            <a:solidFill>
              <a:schemeClr val="tx1"/>
            </a:solidFill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57688"/>
            <a:ext cx="5041900" cy="4127500"/>
          </a:xfrm>
          <a:noFill/>
          <a:ln/>
        </p:spPr>
        <p:txBody>
          <a:bodyPr lIns="90364" tIns="45182" rIns="90364" bIns="45182"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22E3E8-B7D3-4386-8040-C0FBF1A412AC}" type="slidenum">
              <a:rPr lang="en-US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0638" y="796925"/>
            <a:ext cx="4275137" cy="3206750"/>
          </a:xfrm>
          <a:ln w="12700" cap="flat">
            <a:solidFill>
              <a:schemeClr val="tx1"/>
            </a:solidFill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57688"/>
            <a:ext cx="5041900" cy="4127500"/>
          </a:xfrm>
          <a:noFill/>
          <a:ln/>
        </p:spPr>
        <p:txBody>
          <a:bodyPr lIns="90364" tIns="45182" rIns="90364" bIns="45182"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87FA4-1495-42D3-8874-4BD166D74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00D62-831F-4217-9BAD-1B003C855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A66B-C623-40BC-B7A3-A774FEEA9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579438"/>
            <a:ext cx="8382000" cy="5546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BCB53-215E-4D06-B014-B1CC64069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96701-98AB-4FB6-80FF-3E821F622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AB199-B87C-46DA-B0A1-5BEDE99AE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66DB9-12A8-4F46-AB76-6BE38E5B4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4363-97C6-4E47-A6FC-0B0D8931B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2A811-9976-4464-AAD2-E4864E714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36D37-BBE1-4CF2-8465-056483DB0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F740-64F1-4E8D-A54A-8455D7759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4C4D8-6469-4C44-8E6D-FDE38AC6B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D1649-2AAC-43A1-9CE0-1A6B5E99F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814B127F-E0D4-4820-9221-0AA390C98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7" descr="spm_header"/>
          <p:cNvPicPr>
            <a:picLocks noChangeAspect="1" noChangeArrowheads="1"/>
          </p:cNvPicPr>
          <p:nvPr/>
        </p:nvPicPr>
        <p:blipFill>
          <a:blip r:embed="rId15" cstate="print"/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xmlns:mc="http://schemas.openxmlformats.org/markup-compatibility/2006" xmlns:a14="http://schemas.microsoft.com/office/drawing/2010/main" val="993366" mc:Ignorable="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6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74.emf"/><Relationship Id="rId18" Type="http://schemas.openxmlformats.org/officeDocument/2006/relationships/oleObject" Target="../embeddings/oleObject49.bin"/><Relationship Id="rId3" Type="http://schemas.openxmlformats.org/officeDocument/2006/relationships/oleObject" Target="../embeddings/oleObject42.bin"/><Relationship Id="rId21" Type="http://schemas.openxmlformats.org/officeDocument/2006/relationships/image" Target="../media/image78.emf"/><Relationship Id="rId7" Type="http://schemas.openxmlformats.org/officeDocument/2006/relationships/image" Target="../media/image71.e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76.emf"/><Relationship Id="rId25" Type="http://schemas.openxmlformats.org/officeDocument/2006/relationships/image" Target="../media/image80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8.bin"/><Relationship Id="rId20" Type="http://schemas.openxmlformats.org/officeDocument/2006/relationships/oleObject" Target="../embeddings/oleObject50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73.emf"/><Relationship Id="rId24" Type="http://schemas.openxmlformats.org/officeDocument/2006/relationships/oleObject" Target="../embeddings/oleObject52.bin"/><Relationship Id="rId5" Type="http://schemas.openxmlformats.org/officeDocument/2006/relationships/image" Target="../media/image63.jpeg"/><Relationship Id="rId15" Type="http://schemas.openxmlformats.org/officeDocument/2006/relationships/image" Target="../media/image75.emf"/><Relationship Id="rId23" Type="http://schemas.openxmlformats.org/officeDocument/2006/relationships/image" Target="../media/image79.emf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77.emf"/><Relationship Id="rId4" Type="http://schemas.openxmlformats.org/officeDocument/2006/relationships/image" Target="../media/image70.emf"/><Relationship Id="rId9" Type="http://schemas.openxmlformats.org/officeDocument/2006/relationships/image" Target="../media/image72.emf"/><Relationship Id="rId14" Type="http://schemas.openxmlformats.org/officeDocument/2006/relationships/oleObject" Target="../embeddings/oleObject47.bin"/><Relationship Id="rId22" Type="http://schemas.openxmlformats.org/officeDocument/2006/relationships/oleObject" Target="../embeddings/oleObject5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1.emf"/><Relationship Id="rId4" Type="http://schemas.openxmlformats.org/officeDocument/2006/relationships/oleObject" Target="../embeddings/oleObject5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83.emf"/><Relationship Id="rId4" Type="http://schemas.openxmlformats.org/officeDocument/2006/relationships/oleObject" Target="../embeddings/oleObject5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2.png"/><Relationship Id="rId18" Type="http://schemas.openxmlformats.org/officeDocument/2006/relationships/image" Target="../media/image86.emf"/><Relationship Id="rId26" Type="http://schemas.openxmlformats.org/officeDocument/2006/relationships/image" Target="../media/image90.e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58.bin"/><Relationship Id="rId7" Type="http://schemas.openxmlformats.org/officeDocument/2006/relationships/image" Target="../media/image97.jpeg"/><Relationship Id="rId12" Type="http://schemas.openxmlformats.org/officeDocument/2006/relationships/image" Target="../media/image37.jpeg"/><Relationship Id="rId17" Type="http://schemas.openxmlformats.org/officeDocument/2006/relationships/oleObject" Target="../embeddings/oleObject56.bin"/><Relationship Id="rId25" Type="http://schemas.openxmlformats.org/officeDocument/2006/relationships/oleObject" Target="../embeddings/oleObject60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5.emf"/><Relationship Id="rId20" Type="http://schemas.openxmlformats.org/officeDocument/2006/relationships/image" Target="../media/image87.emf"/><Relationship Id="rId29" Type="http://schemas.openxmlformats.org/officeDocument/2006/relationships/oleObject" Target="../embeddings/oleObject62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24" Type="http://schemas.openxmlformats.org/officeDocument/2006/relationships/image" Target="../media/image89.emf"/><Relationship Id="rId32" Type="http://schemas.openxmlformats.org/officeDocument/2006/relationships/image" Target="../media/image93.emf"/><Relationship Id="rId5" Type="http://schemas.openxmlformats.org/officeDocument/2006/relationships/image" Target="../media/image95.png"/><Relationship Id="rId15" Type="http://schemas.openxmlformats.org/officeDocument/2006/relationships/oleObject" Target="../embeddings/oleObject55.bin"/><Relationship Id="rId23" Type="http://schemas.openxmlformats.org/officeDocument/2006/relationships/oleObject" Target="../embeddings/oleObject59.bin"/><Relationship Id="rId28" Type="http://schemas.openxmlformats.org/officeDocument/2006/relationships/image" Target="../media/image91.emf"/><Relationship Id="rId10" Type="http://schemas.openxmlformats.org/officeDocument/2006/relationships/image" Target="../media/image100.png"/><Relationship Id="rId19" Type="http://schemas.openxmlformats.org/officeDocument/2006/relationships/oleObject" Target="../embeddings/oleObject57.bin"/><Relationship Id="rId31" Type="http://schemas.openxmlformats.org/officeDocument/2006/relationships/oleObject" Target="../embeddings/oleObject63.bin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55.png"/><Relationship Id="rId22" Type="http://schemas.openxmlformats.org/officeDocument/2006/relationships/image" Target="../media/image88.emf"/><Relationship Id="rId27" Type="http://schemas.openxmlformats.org/officeDocument/2006/relationships/oleObject" Target="../embeddings/oleObject61.bin"/><Relationship Id="rId30" Type="http://schemas.openxmlformats.org/officeDocument/2006/relationships/image" Target="../media/image9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64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111.emf"/><Relationship Id="rId3" Type="http://schemas.openxmlformats.org/officeDocument/2006/relationships/image" Target="../media/image112.jpeg"/><Relationship Id="rId7" Type="http://schemas.openxmlformats.org/officeDocument/2006/relationships/image" Target="../media/image116.jpeg"/><Relationship Id="rId12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5.jpeg"/><Relationship Id="rId11" Type="http://schemas.openxmlformats.org/officeDocument/2006/relationships/image" Target="../media/image110.emf"/><Relationship Id="rId5" Type="http://schemas.openxmlformats.org/officeDocument/2006/relationships/image" Target="../media/image114.jpeg"/><Relationship Id="rId10" Type="http://schemas.openxmlformats.org/officeDocument/2006/relationships/oleObject" Target="../embeddings/oleObject67.bin"/><Relationship Id="rId4" Type="http://schemas.openxmlformats.org/officeDocument/2006/relationships/image" Target="../media/image113.jpeg"/><Relationship Id="rId9" Type="http://schemas.openxmlformats.org/officeDocument/2006/relationships/image" Target="../media/image10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9.wmf"/><Relationship Id="rId5" Type="http://schemas.openxmlformats.org/officeDocument/2006/relationships/image" Target="../media/image118.jpeg"/><Relationship Id="rId4" Type="http://schemas.openxmlformats.org/officeDocument/2006/relationships/image" Target="../media/image11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emf"/><Relationship Id="rId13" Type="http://schemas.openxmlformats.org/officeDocument/2006/relationships/image" Target="../media/image127.jpeg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1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5.jpeg"/><Relationship Id="rId11" Type="http://schemas.openxmlformats.org/officeDocument/2006/relationships/image" Target="../media/image115.jpeg"/><Relationship Id="rId5" Type="http://schemas.openxmlformats.org/officeDocument/2006/relationships/image" Target="../media/image118.jpeg"/><Relationship Id="rId15" Type="http://schemas.openxmlformats.org/officeDocument/2006/relationships/image" Target="../media/image124.emf"/><Relationship Id="rId10" Type="http://schemas.openxmlformats.org/officeDocument/2006/relationships/image" Target="../media/image123.emf"/><Relationship Id="rId4" Type="http://schemas.openxmlformats.org/officeDocument/2006/relationships/image" Target="../media/image121.emf"/><Relationship Id="rId9" Type="http://schemas.openxmlformats.org/officeDocument/2006/relationships/oleObject" Target="../embeddings/oleObject72.bin"/><Relationship Id="rId14" Type="http://schemas.openxmlformats.org/officeDocument/2006/relationships/oleObject" Target="../embeddings/oleObject73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5.emf"/><Relationship Id="rId26" Type="http://schemas.openxmlformats.org/officeDocument/2006/relationships/image" Target="../media/image19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e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emf"/><Relationship Id="rId20" Type="http://schemas.openxmlformats.org/officeDocument/2006/relationships/image" Target="../media/image16.e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8.e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20.wmf"/><Relationship Id="rId10" Type="http://schemas.openxmlformats.org/officeDocument/2006/relationships/image" Target="../media/image11.e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8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emf"/><Relationship Id="rId22" Type="http://schemas.openxmlformats.org/officeDocument/2006/relationships/image" Target="../media/image17.e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2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5.emf"/><Relationship Id="rId26" Type="http://schemas.openxmlformats.org/officeDocument/2006/relationships/image" Target="../media/image29.emf"/><Relationship Id="rId3" Type="http://schemas.openxmlformats.org/officeDocument/2006/relationships/image" Target="../media/image30.png"/><Relationship Id="rId21" Type="http://schemas.openxmlformats.org/officeDocument/2006/relationships/oleObject" Target="../embeddings/oleObject20.bin"/><Relationship Id="rId7" Type="http://schemas.openxmlformats.org/officeDocument/2006/relationships/image" Target="../media/image34.png"/><Relationship Id="rId12" Type="http://schemas.openxmlformats.org/officeDocument/2006/relationships/image" Target="../media/image22.emf"/><Relationship Id="rId17" Type="http://schemas.openxmlformats.org/officeDocument/2006/relationships/oleObject" Target="../embeddings/oleObject18.bin"/><Relationship Id="rId25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emf"/><Relationship Id="rId20" Type="http://schemas.openxmlformats.org/officeDocument/2006/relationships/image" Target="../media/image26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png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28.emf"/><Relationship Id="rId5" Type="http://schemas.openxmlformats.org/officeDocument/2006/relationships/image" Target="../media/image32.png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10" Type="http://schemas.openxmlformats.org/officeDocument/2006/relationships/image" Target="../media/image37.jpeg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23.emf"/><Relationship Id="rId22" Type="http://schemas.openxmlformats.org/officeDocument/2006/relationships/image" Target="../media/image27.emf"/><Relationship Id="rId27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42.emf"/><Relationship Id="rId26" Type="http://schemas.openxmlformats.org/officeDocument/2006/relationships/image" Target="../media/image46.emf"/><Relationship Id="rId3" Type="http://schemas.openxmlformats.org/officeDocument/2006/relationships/image" Target="../media/image47.png"/><Relationship Id="rId21" Type="http://schemas.openxmlformats.org/officeDocument/2006/relationships/oleObject" Target="../embeddings/oleObject28.bin"/><Relationship Id="rId7" Type="http://schemas.openxmlformats.org/officeDocument/2006/relationships/image" Target="../media/image51.png"/><Relationship Id="rId12" Type="http://schemas.openxmlformats.org/officeDocument/2006/relationships/image" Target="../media/image39.emf"/><Relationship Id="rId17" Type="http://schemas.openxmlformats.org/officeDocument/2006/relationships/oleObject" Target="../embeddings/oleObject26.bin"/><Relationship Id="rId25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emf"/><Relationship Id="rId20" Type="http://schemas.openxmlformats.org/officeDocument/2006/relationships/image" Target="../media/image43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50.png"/><Relationship Id="rId11" Type="http://schemas.openxmlformats.org/officeDocument/2006/relationships/oleObject" Target="../embeddings/oleObject23.bin"/><Relationship Id="rId24" Type="http://schemas.openxmlformats.org/officeDocument/2006/relationships/image" Target="../media/image45.emf"/><Relationship Id="rId5" Type="http://schemas.openxmlformats.org/officeDocument/2006/relationships/image" Target="../media/image49.png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29.bin"/><Relationship Id="rId28" Type="http://schemas.openxmlformats.org/officeDocument/2006/relationships/image" Target="../media/image55.png"/><Relationship Id="rId10" Type="http://schemas.openxmlformats.org/officeDocument/2006/relationships/image" Target="../media/image37.jpeg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40.emf"/><Relationship Id="rId22" Type="http://schemas.openxmlformats.org/officeDocument/2006/relationships/image" Target="../media/image44.emf"/><Relationship Id="rId27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60.emf"/><Relationship Id="rId3" Type="http://schemas.openxmlformats.org/officeDocument/2006/relationships/image" Target="../media/image63.jpeg"/><Relationship Id="rId7" Type="http://schemas.openxmlformats.org/officeDocument/2006/relationships/image" Target="../media/image57.e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6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59.emf"/><Relationship Id="rId5" Type="http://schemas.openxmlformats.org/officeDocument/2006/relationships/image" Target="../media/image56.emf"/><Relationship Id="rId15" Type="http://schemas.openxmlformats.org/officeDocument/2006/relationships/image" Target="../media/image61.e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58.emf"/><Relationship Id="rId14" Type="http://schemas.openxmlformats.org/officeDocument/2006/relationships/oleObject" Target="../embeddings/oleObject3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6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43188"/>
            <a:ext cx="7772400" cy="1470025"/>
          </a:xfrm>
        </p:spPr>
        <p:txBody>
          <a:bodyPr/>
          <a:lstStyle/>
          <a:p>
            <a:pPr algn="ctr" eaLnBrk="1" hangingPunct="1"/>
            <a:r>
              <a:rPr lang="en-GB" sz="5400" dirty="0" smtClean="0"/>
              <a:t>Group analysis</a:t>
            </a:r>
            <a:endParaRPr lang="en-US" sz="54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333875"/>
            <a:ext cx="8305800" cy="1219200"/>
          </a:xfrm>
        </p:spPr>
        <p:txBody>
          <a:bodyPr/>
          <a:lstStyle/>
          <a:p>
            <a:pPr eaLnBrk="1" hangingPunct="1"/>
            <a:r>
              <a:rPr lang="en-GB" sz="1600" i="1" dirty="0" err="1" smtClean="0"/>
              <a:t>Kherif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Ferath</a:t>
            </a:r>
            <a:endParaRPr lang="en-GB" sz="1600" i="1" dirty="0" smtClean="0"/>
          </a:p>
          <a:p>
            <a:pPr eaLnBrk="1" hangingPunct="1"/>
            <a:r>
              <a:rPr lang="en-GB" sz="1600" dirty="0" err="1" smtClean="0"/>
              <a:t>Wellcome</a:t>
            </a:r>
            <a:r>
              <a:rPr lang="en-GB" sz="1600" dirty="0" smtClean="0"/>
              <a:t> Trust Centre for Neuroimaging</a:t>
            </a:r>
          </a:p>
          <a:p>
            <a:pPr eaLnBrk="1" hangingPunct="1"/>
            <a:r>
              <a:rPr lang="en-GB" sz="1600" dirty="0" smtClean="0"/>
              <a:t>University College London</a:t>
            </a:r>
            <a:endParaRPr lang="en-US" sz="1600" dirty="0" smtClean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993366" mc:Ignorable="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SPM Course</a:t>
            </a:r>
          </a:p>
          <a:p>
            <a:pPr algn="ctr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L</a:t>
            </a:r>
            <a:r>
              <a:rPr lang="en-GB" sz="1600" b="1" dirty="0" smtClean="0">
                <a:solidFill>
                  <a:schemeClr val="bg1"/>
                </a:solidFill>
              </a:rPr>
              <a:t>ondon, Oct 2010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7173" name="Picture 5" descr="spm_header"/>
          <p:cNvPicPr>
            <a:picLocks noChangeAspect="1" noChangeArrowheads="1"/>
          </p:cNvPicPr>
          <p:nvPr/>
        </p:nvPicPr>
        <p:blipFill>
          <a:blip r:embed="rId2" cstate="print"/>
          <a:srcRect t="26147"/>
          <a:stretch>
            <a:fillRect/>
          </a:stretch>
        </p:blipFill>
        <p:spPr bwMode="auto">
          <a:xfrm>
            <a:off x="0" y="9525"/>
            <a:ext cx="91440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055688" y="2133600"/>
          <a:ext cx="2601912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8" name="Equation" r:id="rId3" imgW="1409400" imgH="914400" progId="Equation.3">
                  <p:embed/>
                </p:oleObj>
              </mc:Choice>
              <mc:Fallback>
                <p:oleObj name="Equation" r:id="rId3" imgW="1409400" imgH="914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2133600"/>
                        <a:ext cx="2601912" cy="1828800"/>
                      </a:xfrm>
                      <a:prstGeom prst="rect">
                        <a:avLst/>
                      </a:prstGeom>
                      <a:solidFill>
                        <a:srgbClr xmlns:a14="http://schemas.microsoft.com/office/drawing/2010/main" val="FFFFFF" mc:Ignorable="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994275" y="2438400"/>
            <a:ext cx="3378200" cy="12954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alpha val="50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5383213" y="2754313"/>
          <a:ext cx="2617787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9" name="Equation" r:id="rId5" imgW="2171520" imgH="558720" progId="Equation.3">
                  <p:embed/>
                </p:oleObj>
              </mc:Choice>
              <mc:Fallback>
                <p:oleObj name="Equation" r:id="rId5" imgW="2171520" imgH="558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213" y="2754313"/>
                        <a:ext cx="2617787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6443662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4400" b="1" dirty="0">
                <a:solidFill>
                  <a:schemeClr val="bg1"/>
                </a:solidFill>
              </a:rPr>
              <a:t>Hierarchical model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000125" y="1489075"/>
            <a:ext cx="2743200" cy="482600"/>
          </a:xfrm>
          <a:prstGeom prst="rect">
            <a:avLst/>
          </a:prstGeom>
          <a:gradFill rotWithShape="0">
            <a:gsLst>
              <a:gs pos="0">
                <a:srgbClr xmlns:mc="http://schemas.openxmlformats.org/markup-compatibility/2006" xmlns:a14="http://schemas.microsoft.com/office/drawing/2010/main" val="FFFF99" mc:Ignorable=""/>
              </a:gs>
              <a:gs pos="100000">
                <a:srgbClr xmlns:mc="http://schemas.openxmlformats.org/markup-compatibility/2006" xmlns:a14="http://schemas.microsoft.com/office/drawing/2010/main" val="FFFF99" mc:Ignorable="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r>
              <a:rPr lang="de-DE"/>
              <a:t>Hierarchical model</a:t>
            </a:r>
            <a:endParaRPr lang="en-GB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814888" y="1409700"/>
            <a:ext cx="3648075" cy="847725"/>
          </a:xfrm>
          <a:prstGeom prst="rect">
            <a:avLst/>
          </a:prstGeom>
          <a:gradFill rotWithShape="0">
            <a:gsLst>
              <a:gs pos="0">
                <a:srgbClr xmlns:mc="http://schemas.openxmlformats.org/markup-compatibility/2006" xmlns:a14="http://schemas.microsoft.com/office/drawing/2010/main" val="FFFF99" mc:Ignorable=""/>
              </a:gs>
              <a:gs pos="100000">
                <a:srgbClr xmlns:mc="http://schemas.openxmlformats.org/markup-compatibility/2006" xmlns:a14="http://schemas.microsoft.com/office/drawing/2010/main" val="FFFF99" mc:Ignorable="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r>
              <a:rPr lang="de-DE"/>
              <a:t>Multiple variance components at each level</a:t>
            </a:r>
            <a:endParaRPr lang="en-GB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905000" y="4191000"/>
            <a:ext cx="4876800" cy="847725"/>
          </a:xfrm>
          <a:prstGeom prst="rect">
            <a:avLst/>
          </a:prstGeom>
          <a:gradFill rotWithShape="0">
            <a:gsLst>
              <a:gs pos="0">
                <a:srgbClr xmlns:mc="http://schemas.openxmlformats.org/markup-compatibility/2006" xmlns:a14="http://schemas.microsoft.com/office/drawing/2010/main" val="D9FFFF" mc:Ignorable=""/>
              </a:gs>
              <a:gs pos="100000">
                <a:srgbClr xmlns:mc="http://schemas.openxmlformats.org/markup-compatibility/2006" xmlns:a14="http://schemas.microsoft.com/office/drawing/2010/main" val="D9FFFF" mc:Ignorable="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r>
              <a:rPr lang="en-GB"/>
              <a:t>At each level, distribution of parameters is given by level above.</a:t>
            </a:r>
            <a:endParaRPr lang="en-US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1752600" y="5257800"/>
            <a:ext cx="5334000" cy="847725"/>
          </a:xfrm>
          <a:prstGeom prst="rect">
            <a:avLst/>
          </a:prstGeom>
          <a:gradFill rotWithShape="0">
            <a:gsLst>
              <a:gs pos="0">
                <a:srgbClr xmlns:mc="http://schemas.openxmlformats.org/markup-compatibility/2006" xmlns:a14="http://schemas.microsoft.com/office/drawing/2010/main" val="D9FFFF" mc:Ignorable=""/>
              </a:gs>
              <a:gs pos="100000">
                <a:srgbClr xmlns:mc="http://schemas.openxmlformats.org/markup-compatibility/2006" xmlns:a14="http://schemas.microsoft.com/office/drawing/2010/main" val="D9FFFF" mc:Ignorable="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r>
              <a:rPr lang="en-GB"/>
              <a:t>What we don’t know: distribution of parameters and variance parameters.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6443662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4400" b="1" dirty="0">
                <a:solidFill>
                  <a:schemeClr val="bg1"/>
                </a:solidFill>
              </a:rPr>
              <a:t>Hierarchical model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08025" y="3933825"/>
            <a:ext cx="503238" cy="762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4400" b="1"/>
              <a:t>=</a:t>
            </a:r>
            <a:endParaRPr lang="en-GB" sz="4400" b="1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119938" y="4070359"/>
            <a:ext cx="598487" cy="64452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C0C0C0" mc:Ignorable="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 rot="5400000">
            <a:off x="2297113" y="4086225"/>
            <a:ext cx="3586162" cy="52863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C0C0C0" mc:Ignorable="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857620" y="1000108"/>
            <a:ext cx="5286380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de-DE" sz="3200" b="1" dirty="0">
                <a:solidFill>
                  <a:schemeClr val="tx2"/>
                </a:solidFill>
              </a:rPr>
              <a:t>Example: Two level model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30200" y="1116013"/>
            <a:ext cx="3351213" cy="1249362"/>
          </a:xfrm>
          <a:prstGeom prst="rect">
            <a:avLst/>
          </a:prstGeom>
          <a:gradFill rotWithShape="0">
            <a:gsLst>
              <a:gs pos="0">
                <a:srgbClr xmlns:mc="http://schemas.openxmlformats.org/markup-compatibility/2006" xmlns:a14="http://schemas.microsoft.com/office/drawing/2010/main" val="D9FFFF" mc:Ignorable=""/>
              </a:gs>
              <a:gs pos="100000">
                <a:srgbClr xmlns:mc="http://schemas.openxmlformats.org/markup-compatibility/2006" xmlns:a14="http://schemas.microsoft.com/office/drawing/2010/main" val="D9FFFF" mc:Ignorable="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>
              <a:solidFill>
                <a:schemeClr val="tx2"/>
              </a:solidFill>
            </a:endParaRPr>
          </a:p>
        </p:txBody>
      </p:sp>
      <p:graphicFrame>
        <p:nvGraphicFramePr>
          <p:cNvPr id="17" name="Object 13"/>
          <p:cNvGraphicFramePr>
            <a:graphicFrameLocks noChangeAspect="1"/>
          </p:cNvGraphicFramePr>
          <p:nvPr/>
        </p:nvGraphicFramePr>
        <p:xfrm>
          <a:off x="547688" y="1171575"/>
          <a:ext cx="302895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0" name="Equation" r:id="rId3" imgW="1193760" imgH="457200" progId="Equation.3">
                  <p:embed/>
                </p:oleObj>
              </mc:Choice>
              <mc:Fallback>
                <p:oleObj name="Equation" r:id="rId3" imgW="119376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1171575"/>
                        <a:ext cx="3028950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4" descr="design1st_1"/>
          <p:cNvPicPr>
            <a:picLocks noChangeAspect="1" noChangeArrowheads="1"/>
          </p:cNvPicPr>
          <p:nvPr/>
        </p:nvPicPr>
        <p:blipFill>
          <a:blip r:embed="rId5" cstate="print"/>
          <a:srcRect l="13048" t="7466" r="9587" b="11200"/>
          <a:stretch>
            <a:fillRect/>
          </a:stretch>
        </p:blipFill>
        <p:spPr bwMode="auto">
          <a:xfrm>
            <a:off x="1211263" y="2566988"/>
            <a:ext cx="1539875" cy="35877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 rot="5400000">
            <a:off x="2168525" y="4132275"/>
            <a:ext cx="1798637" cy="50958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C0C0C0" mc:Ignorable="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2824163" y="4071942"/>
          <a:ext cx="4905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1" name="Equation" r:id="rId6" imgW="228600" imgH="203040" progId="Equation.3">
                  <p:embed/>
                </p:oleObj>
              </mc:Choice>
              <mc:Fallback>
                <p:oleObj name="Equation" r:id="rId6" imgW="22860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4071942"/>
                        <a:ext cx="490537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1"/>
          <p:cNvGraphicFramePr>
            <a:graphicFrameLocks noChangeAspect="1"/>
          </p:cNvGraphicFramePr>
          <p:nvPr/>
        </p:nvGraphicFramePr>
        <p:xfrm>
          <a:off x="3830638" y="4138613"/>
          <a:ext cx="5111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2" name="Equation" r:id="rId8" imgW="228600" imgH="203040" progId="Equation.3">
                  <p:embed/>
                </p:oleObj>
              </mc:Choice>
              <mc:Fallback>
                <p:oleObj name="Equation" r:id="rId8" imgW="22860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638" y="4138613"/>
                        <a:ext cx="5111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322638" y="3933825"/>
            <a:ext cx="503237" cy="762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4400" b="1"/>
              <a:t>+</a:t>
            </a:r>
            <a:endParaRPr lang="en-GB" sz="4400" b="1"/>
          </a:p>
        </p:txBody>
      </p:sp>
      <p:sp>
        <p:nvSpPr>
          <p:cNvPr id="23" name="AutoShape 23"/>
          <p:cNvSpPr>
            <a:spLocks/>
          </p:cNvSpPr>
          <p:nvPr/>
        </p:nvSpPr>
        <p:spPr bwMode="auto">
          <a:xfrm>
            <a:off x="4560888" y="2576513"/>
            <a:ext cx="685800" cy="3670300"/>
          </a:xfrm>
          <a:prstGeom prst="rightBrace">
            <a:avLst>
              <a:gd name="adj1" fmla="val 44599"/>
              <a:gd name="adj2" fmla="val 50000"/>
            </a:avLst>
          </a:prstGeom>
          <a:noFill/>
          <a:ln w="76200">
            <a:solidFill>
              <a:srgbClr xmlns:mc="http://schemas.openxmlformats.org/markup-compatibility/2006" xmlns:a14="http://schemas.microsoft.com/office/drawing/2010/main" val="00CCFF" mc:Ignorable="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 rot="5400000">
            <a:off x="4818063" y="4122738"/>
            <a:ext cx="1841500" cy="60325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C0C0C0" mc:Ignorable="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5" name="Object 25"/>
          <p:cNvGraphicFramePr>
            <a:graphicFrameLocks noChangeAspect="1"/>
          </p:cNvGraphicFramePr>
          <p:nvPr/>
        </p:nvGraphicFramePr>
        <p:xfrm>
          <a:off x="5446713" y="4135438"/>
          <a:ext cx="5937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3" name="Equation" r:id="rId10" imgW="228600" imgH="203040" progId="Equation.3">
                  <p:embed/>
                </p:oleObj>
              </mc:Choice>
              <mc:Fallback>
                <p:oleObj name="Equation" r:id="rId10" imgW="22860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713" y="4135438"/>
                        <a:ext cx="59372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978525" y="4133850"/>
            <a:ext cx="415925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b="1"/>
              <a:t>=</a:t>
            </a:r>
            <a:endParaRPr lang="en-GB" sz="3200" b="1"/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 rot="5400000">
            <a:off x="5780882" y="4040981"/>
            <a:ext cx="1841500" cy="7667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8" name="Object 28"/>
          <p:cNvGraphicFramePr>
            <a:graphicFrameLocks noChangeAspect="1"/>
          </p:cNvGraphicFramePr>
          <p:nvPr/>
        </p:nvGraphicFramePr>
        <p:xfrm>
          <a:off x="6381750" y="4262438"/>
          <a:ext cx="6175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4" name="Equation" r:id="rId12" imgW="291960" imgH="190440" progId="Equation.3">
                  <p:embed/>
                </p:oleObj>
              </mc:Choice>
              <mc:Fallback>
                <p:oleObj name="Equation" r:id="rId12" imgW="291960" imgH="1904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4262438"/>
                        <a:ext cx="61753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9"/>
          <p:cNvGraphicFramePr>
            <a:graphicFrameLocks noChangeAspect="1"/>
          </p:cNvGraphicFramePr>
          <p:nvPr/>
        </p:nvGraphicFramePr>
        <p:xfrm>
          <a:off x="7112000" y="4183071"/>
          <a:ext cx="6096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5" name="Equation" r:id="rId14" imgW="253800" imgH="203040" progId="Equation.3">
                  <p:embed/>
                </p:oleObj>
              </mc:Choice>
              <mc:Fallback>
                <p:oleObj name="Equation" r:id="rId14" imgW="25380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0" y="4183071"/>
                        <a:ext cx="6096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7605713" y="4121150"/>
            <a:ext cx="415925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b="1"/>
              <a:t>+</a:t>
            </a:r>
            <a:endParaRPr lang="en-GB" sz="3200" b="1"/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 rot="5400000">
            <a:off x="7441407" y="4064794"/>
            <a:ext cx="1841500" cy="706437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C0C0C0" mc:Ignorable="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2" name="Object 32"/>
          <p:cNvGraphicFramePr>
            <a:graphicFrameLocks noChangeAspect="1"/>
          </p:cNvGraphicFramePr>
          <p:nvPr/>
        </p:nvGraphicFramePr>
        <p:xfrm>
          <a:off x="8070850" y="4200525"/>
          <a:ext cx="53816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6" name="Equation" r:id="rId16" imgW="241200" imgH="203040" progId="Equation.3">
                  <p:embed/>
                </p:oleObj>
              </mc:Choice>
              <mc:Fallback>
                <p:oleObj name="Equation" r:id="rId16" imgW="241200" imgH="203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0850" y="4200525"/>
                        <a:ext cx="538163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5"/>
          <p:cNvGraphicFramePr>
            <a:graphicFrameLocks noChangeAspect="1"/>
          </p:cNvGraphicFramePr>
          <p:nvPr/>
        </p:nvGraphicFramePr>
        <p:xfrm>
          <a:off x="293688" y="4108450"/>
          <a:ext cx="3333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7" name="Equation" r:id="rId18" imgW="139680" imgH="164880" progId="Equation.3">
                  <p:embed/>
                </p:oleObj>
              </mc:Choice>
              <mc:Fallback>
                <p:oleObj name="Equation" r:id="rId18" imgW="139680" imgH="1648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4108450"/>
                        <a:ext cx="33337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6"/>
          <p:cNvGraphicFramePr>
            <a:graphicFrameLocks noChangeAspect="1"/>
          </p:cNvGraphicFramePr>
          <p:nvPr/>
        </p:nvGraphicFramePr>
        <p:xfrm>
          <a:off x="1211263" y="3057525"/>
          <a:ext cx="46513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8" name="Equation" r:id="rId20" imgW="279360" imgH="228600" progId="Equation.3">
                  <p:embed/>
                </p:oleObj>
              </mc:Choice>
              <mc:Fallback>
                <p:oleObj name="Equation" r:id="rId20" imgW="27936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3" y="3057525"/>
                        <a:ext cx="465137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7"/>
          <p:cNvGraphicFramePr>
            <a:graphicFrameLocks noChangeAspect="1"/>
          </p:cNvGraphicFramePr>
          <p:nvPr/>
        </p:nvGraphicFramePr>
        <p:xfrm>
          <a:off x="1733550" y="4173538"/>
          <a:ext cx="46513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9" name="Equation" r:id="rId22" imgW="279360" imgH="228600" progId="Equation.3">
                  <p:embed/>
                </p:oleObj>
              </mc:Choice>
              <mc:Fallback>
                <p:oleObj name="Equation" r:id="rId22" imgW="279360" imgH="228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4173538"/>
                        <a:ext cx="465138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8"/>
          <p:cNvGraphicFramePr>
            <a:graphicFrameLocks noChangeAspect="1"/>
          </p:cNvGraphicFramePr>
          <p:nvPr/>
        </p:nvGraphicFramePr>
        <p:xfrm>
          <a:off x="2254250" y="5291138"/>
          <a:ext cx="4651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0" name="Equation" r:id="rId24" imgW="279360" imgH="241200" progId="Equation.3">
                  <p:embed/>
                </p:oleObj>
              </mc:Choice>
              <mc:Fallback>
                <p:oleObj name="Equation" r:id="rId24" imgW="279360" imgH="2412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5291138"/>
                        <a:ext cx="465138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5865813" y="5764213"/>
            <a:ext cx="2287587" cy="482600"/>
          </a:xfrm>
          <a:prstGeom prst="rect">
            <a:avLst/>
          </a:prstGeom>
          <a:gradFill rotWithShape="0">
            <a:gsLst>
              <a:gs pos="0">
                <a:srgbClr xmlns:mc="http://schemas.openxmlformats.org/markup-compatibility/2006" xmlns:a14="http://schemas.microsoft.com/office/drawing/2010/main" val="FFFF99" mc:Ignorable=""/>
              </a:gs>
              <a:gs pos="100000">
                <a:srgbClr xmlns:mc="http://schemas.openxmlformats.org/markup-compatibility/2006" xmlns:a14="http://schemas.microsoft.com/office/drawing/2010/main" val="FFFF99" mc:Ignorable="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r>
              <a:rPr lang="de-DE"/>
              <a:t>Second level</a:t>
            </a:r>
            <a:endParaRPr lang="en-GB"/>
          </a:p>
        </p:txBody>
      </p:sp>
      <p:sp>
        <p:nvSpPr>
          <p:cNvPr id="38" name="Rectangle 40"/>
          <p:cNvSpPr>
            <a:spLocks noChangeArrowheads="1"/>
          </p:cNvSpPr>
          <p:nvPr/>
        </p:nvSpPr>
        <p:spPr bwMode="auto">
          <a:xfrm>
            <a:off x="1449388" y="6246813"/>
            <a:ext cx="2376487" cy="482600"/>
          </a:xfrm>
          <a:prstGeom prst="rect">
            <a:avLst/>
          </a:prstGeom>
          <a:gradFill rotWithShape="0">
            <a:gsLst>
              <a:gs pos="0">
                <a:srgbClr xmlns:mc="http://schemas.openxmlformats.org/markup-compatibility/2006" xmlns:a14="http://schemas.microsoft.com/office/drawing/2010/main" val="FFFF99" mc:Ignorable=""/>
              </a:gs>
              <a:gs pos="100000">
                <a:srgbClr xmlns:mc="http://schemas.openxmlformats.org/markup-compatibility/2006" xmlns:a14="http://schemas.microsoft.com/office/drawing/2010/main" val="FFFF99" mc:Ignorable="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r>
              <a:rPr lang="de-DE"/>
              <a:t>First level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test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463" y="1214439"/>
            <a:ext cx="8572500" cy="157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42910" y="3227402"/>
            <a:ext cx="7958138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400" kern="0" dirty="0">
                <a:latin typeface="+mn-lt"/>
              </a:rPr>
              <a:t>Only source of variation (over sessions)</a:t>
            </a: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defRPr/>
            </a:pPr>
            <a:r>
              <a:rPr lang="en-GB" sz="2400" kern="0" dirty="0">
                <a:latin typeface="+mn-lt"/>
              </a:rPr>
              <a:t>	is </a:t>
            </a:r>
            <a:r>
              <a:rPr lang="en-GB" sz="2400" kern="0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+mn-lt"/>
              </a:rPr>
              <a:t>measurement error</a:t>
            </a:r>
            <a:endParaRPr lang="en-GB" sz="2400" i="1" kern="0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400" kern="0" dirty="0" err="1">
                <a:latin typeface="+mn-lt"/>
              </a:rPr>
              <a:t>Tru</a:t>
            </a:r>
            <a:r>
              <a:rPr lang="en-GB" sz="2400" kern="0" dirty="0">
                <a:latin typeface="+mn-lt"/>
              </a:rPr>
              <a:t>e response magnitude is </a:t>
            </a:r>
            <a:r>
              <a:rPr lang="en-GB" sz="2400" i="1" kern="0" dirty="0">
                <a:latin typeface="+mn-lt"/>
              </a:rPr>
              <a:t>fixed</a:t>
            </a:r>
            <a:endParaRPr lang="en-GB" sz="2400" i="1" kern="0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defRPr/>
            </a:pPr>
            <a:endParaRPr lang="en-US" sz="2800" kern="0" dirty="0">
              <a:latin typeface="+mn-lt"/>
            </a:endParaRP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2714612" y="714356"/>
          <a:ext cx="3574828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4" imgW="1041120" imgH="228600" progId="Equation.3">
                  <p:embed/>
                </p:oleObj>
              </mc:Choice>
              <mc:Fallback>
                <p:oleObj name="Equation" r:id="rId4" imgW="104112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12" y="714356"/>
                        <a:ext cx="3574828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1364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Fixed effect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2909887" cy="792162"/>
          </a:xfrm>
        </p:spPr>
        <p:txBody>
          <a:bodyPr/>
          <a:lstStyle/>
          <a:p>
            <a:pPr eaLnBrk="1" hangingPunct="1"/>
            <a:r>
              <a:rPr lang="en-GB" sz="2800" b="1" dirty="0" smtClean="0">
                <a:solidFill>
                  <a:schemeClr val="bg1"/>
                </a:solidFill>
              </a:rPr>
              <a:t>Random effects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14339" name="Picture 4" descr="test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463" y="1714505"/>
            <a:ext cx="8572500" cy="150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406" y="3143270"/>
            <a:ext cx="8786874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400" kern="0" dirty="0">
                <a:latin typeface="Arial" pitchFamily="34" charset="0"/>
              </a:rPr>
              <a:t>Two sources of variation</a:t>
            </a: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i="1" kern="0" dirty="0">
                <a:latin typeface="Arial" pitchFamily="34" charset="0"/>
              </a:rPr>
              <a:t> </a:t>
            </a:r>
            <a:r>
              <a:rPr lang="en-GB" sz="2400" kern="0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Arial" pitchFamily="34" charset="0"/>
              </a:rPr>
              <a:t>measurement </a:t>
            </a:r>
            <a:r>
              <a:rPr lang="en-GB" sz="2400" kern="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Arial" pitchFamily="34" charset="0"/>
              </a:rPr>
              <a:t>errors + </a:t>
            </a:r>
            <a:r>
              <a:rPr lang="en-GB" sz="2400" kern="0" dirty="0" smtClean="0">
                <a:solidFill>
                  <a:srgbClr xmlns:mc="http://schemas.openxmlformats.org/markup-compatibility/2006" xmlns:a14="http://schemas.microsoft.com/office/drawing/2010/main" val="92D050" mc:Ignorable=""/>
                </a:solidFill>
                <a:latin typeface="Arial" pitchFamily="34" charset="0"/>
              </a:rPr>
              <a:t>response </a:t>
            </a:r>
            <a:r>
              <a:rPr lang="en-GB" sz="2400" kern="0" dirty="0">
                <a:solidFill>
                  <a:srgbClr xmlns:mc="http://schemas.openxmlformats.org/markup-compatibility/2006" xmlns:a14="http://schemas.microsoft.com/office/drawing/2010/main" val="92D050" mc:Ignorable=""/>
                </a:solidFill>
                <a:latin typeface="Arial" pitchFamily="34" charset="0"/>
              </a:rPr>
              <a:t>magnitude </a:t>
            </a:r>
            <a:r>
              <a:rPr lang="en-GB" sz="2400" kern="0" dirty="0">
                <a:latin typeface="Arial" pitchFamily="34" charset="0"/>
              </a:rPr>
              <a:t>(over subjects)</a:t>
            </a:r>
            <a:endParaRPr lang="en-GB" sz="2400" kern="0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400" kern="0" dirty="0">
                <a:latin typeface="Arial" pitchFamily="34" charset="0"/>
              </a:rPr>
              <a:t>Response magnitude is </a:t>
            </a:r>
            <a:r>
              <a:rPr lang="en-GB" sz="2400" i="1" kern="0" dirty="0">
                <a:latin typeface="Arial" pitchFamily="34" charset="0"/>
              </a:rPr>
              <a:t>random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i="1" kern="0" dirty="0">
                <a:latin typeface="Arial" pitchFamily="34" charset="0"/>
              </a:rPr>
              <a:t> </a:t>
            </a:r>
            <a:r>
              <a:rPr lang="en-GB" sz="2400" kern="0" dirty="0">
                <a:latin typeface="Arial" pitchFamily="34" charset="0"/>
              </a:rPr>
              <a:t>each subject/session has random </a:t>
            </a:r>
            <a:r>
              <a:rPr lang="en-GB" sz="2400" kern="0" dirty="0" smtClean="0">
                <a:latin typeface="Arial" pitchFamily="34" charset="0"/>
              </a:rPr>
              <a:t>magnitude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kern="0" dirty="0">
                <a:latin typeface="Arial" pitchFamily="34" charset="0"/>
              </a:rPr>
              <a:t>but note, population mean magnitude is </a:t>
            </a:r>
            <a:r>
              <a:rPr lang="en-GB" sz="2400" i="1" kern="0" dirty="0">
                <a:latin typeface="Arial" pitchFamily="34" charset="0"/>
              </a:rPr>
              <a:t>fixed</a:t>
            </a:r>
            <a:endParaRPr lang="en-GB" sz="2400" dirty="0"/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endParaRPr lang="en-GB" sz="2400" kern="0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US" sz="2400" kern="0" dirty="0">
              <a:latin typeface="+mn-lt"/>
            </a:endParaRPr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2928926" y="714356"/>
          <a:ext cx="302895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4" imgW="1193760" imgH="457200" progId="Equation.3">
                  <p:embed/>
                </p:oleObj>
              </mc:Choice>
              <mc:Fallback>
                <p:oleObj name="Equation" r:id="rId4" imgW="119376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714356"/>
                        <a:ext cx="3028950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571500"/>
            <a:ext cx="8229600" cy="792163"/>
          </a:xfrm>
        </p:spPr>
        <p:txBody>
          <a:bodyPr/>
          <a:lstStyle/>
          <a:p>
            <a:pPr eaLnBrk="1" hangingPunct="1"/>
            <a:r>
              <a:rPr lang="en-GB" sz="2800" b="1" smtClean="0"/>
              <a:t>Fixed vs random effects</a:t>
            </a:r>
            <a:endParaRPr lang="en-US" sz="2800" smtClean="0"/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114300" y="1592263"/>
            <a:ext cx="47434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+mn-lt"/>
              </a:rPr>
              <a:t>Fixed effects:</a:t>
            </a: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defRPr/>
            </a:pPr>
            <a:r>
              <a:rPr lang="en-GB" sz="2800" kern="0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+mn-lt"/>
              </a:rPr>
              <a:t>Intra-subjects variation</a:t>
            </a: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defRPr/>
            </a:pPr>
            <a:r>
              <a:rPr lang="en-GB" sz="2800" kern="0" dirty="0">
                <a:latin typeface="+mn-lt"/>
              </a:rPr>
              <a:t>suggests </a:t>
            </a:r>
            <a:r>
              <a:rPr lang="en-GB" sz="2800" i="1" kern="0" dirty="0">
                <a:latin typeface="+mn-lt"/>
              </a:rPr>
              <a:t>all these subjects </a:t>
            </a: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defRPr/>
            </a:pPr>
            <a:r>
              <a:rPr lang="en-GB" sz="2800" i="1" kern="0" dirty="0">
                <a:latin typeface="+mn-lt"/>
              </a:rPr>
              <a:t>different from zero</a:t>
            </a: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defRPr/>
            </a:pPr>
            <a:endParaRPr lang="en-GB" sz="2800" i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+mn-lt"/>
              </a:rPr>
              <a:t>Random effects:</a:t>
            </a: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defRPr/>
            </a:pPr>
            <a:r>
              <a:rPr lang="en-GB" sz="2800" kern="0" dirty="0">
                <a:solidFill>
                  <a:srgbClr xmlns:mc="http://schemas.openxmlformats.org/markup-compatibility/2006" xmlns:a14="http://schemas.microsoft.com/office/drawing/2010/main" val="92D050" mc:Ignorable=""/>
                </a:solidFill>
                <a:latin typeface="Arial" pitchFamily="34" charset="0"/>
              </a:rPr>
              <a:t>Inter-subjects variation</a:t>
            </a: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defRPr/>
            </a:pPr>
            <a:r>
              <a:rPr lang="en-GB" sz="2800" kern="0" dirty="0">
                <a:latin typeface="Arial" pitchFamily="34" charset="0"/>
              </a:rPr>
              <a:t>suggests </a:t>
            </a:r>
            <a:r>
              <a:rPr lang="en-GB" sz="2800" i="1" kern="0" dirty="0">
                <a:latin typeface="Arial" pitchFamily="34" charset="0"/>
              </a:rPr>
              <a:t>population </a:t>
            </a: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defRPr/>
            </a:pPr>
            <a:r>
              <a:rPr lang="en-GB" sz="2800" i="1" kern="0" dirty="0">
                <a:latin typeface="Arial" pitchFamily="34" charset="0"/>
              </a:rPr>
              <a:t>not different from zero</a:t>
            </a: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defRPr/>
            </a:pPr>
            <a:endParaRPr lang="en-US" sz="2800" kern="0" dirty="0">
              <a:latin typeface="+mn-lt"/>
            </a:endParaRPr>
          </a:p>
        </p:txBody>
      </p:sp>
      <p:sp>
        <p:nvSpPr>
          <p:cNvPr id="12292" name="Line 2"/>
          <p:cNvSpPr>
            <a:spLocks noChangeShapeType="1"/>
          </p:cNvSpPr>
          <p:nvPr/>
        </p:nvSpPr>
        <p:spPr bwMode="auto">
          <a:xfrm flipV="1">
            <a:off x="7069138" y="2030413"/>
            <a:ext cx="0" cy="441483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293" name="Line 4"/>
          <p:cNvSpPr>
            <a:spLocks noChangeShapeType="1"/>
          </p:cNvSpPr>
          <p:nvPr/>
        </p:nvSpPr>
        <p:spPr bwMode="auto">
          <a:xfrm>
            <a:off x="5465763" y="2022475"/>
            <a:ext cx="306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>
            <a:off x="5465763" y="2574925"/>
            <a:ext cx="306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295" name="Line 6"/>
          <p:cNvSpPr>
            <a:spLocks noChangeShapeType="1"/>
          </p:cNvSpPr>
          <p:nvPr/>
        </p:nvSpPr>
        <p:spPr bwMode="auto">
          <a:xfrm>
            <a:off x="5465763" y="3127375"/>
            <a:ext cx="306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296" name="Line 7"/>
          <p:cNvSpPr>
            <a:spLocks noChangeShapeType="1"/>
          </p:cNvSpPr>
          <p:nvPr/>
        </p:nvSpPr>
        <p:spPr bwMode="auto">
          <a:xfrm>
            <a:off x="5465763" y="3681413"/>
            <a:ext cx="306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>
            <a:off x="5465763" y="4787900"/>
            <a:ext cx="306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298" name="Line 9"/>
          <p:cNvSpPr>
            <a:spLocks noChangeShapeType="1"/>
          </p:cNvSpPr>
          <p:nvPr/>
        </p:nvSpPr>
        <p:spPr bwMode="auto">
          <a:xfrm>
            <a:off x="5465763" y="4233863"/>
            <a:ext cx="306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299" name="Line 10"/>
          <p:cNvSpPr>
            <a:spLocks noChangeShapeType="1"/>
          </p:cNvSpPr>
          <p:nvPr/>
        </p:nvSpPr>
        <p:spPr bwMode="auto">
          <a:xfrm>
            <a:off x="6143625" y="1006475"/>
            <a:ext cx="0" cy="54181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" name="Freeform 17"/>
          <p:cNvSpPr>
            <a:spLocks/>
          </p:cNvSpPr>
          <p:nvPr/>
        </p:nvSpPr>
        <p:spPr bwMode="auto">
          <a:xfrm>
            <a:off x="6105525" y="3494088"/>
            <a:ext cx="615950" cy="1287462"/>
          </a:xfrm>
          <a:custGeom>
            <a:avLst/>
            <a:gdLst>
              <a:gd name="T0" fmla="*/ 0 w 1588"/>
              <a:gd name="T1" fmla="*/ 1287462 h 559"/>
              <a:gd name="T2" fmla="*/ 228848 w 1588"/>
              <a:gd name="T3" fmla="*/ 1080178 h 559"/>
              <a:gd name="T4" fmla="*/ 334351 w 1588"/>
              <a:gd name="T5" fmla="*/ 138189 h 559"/>
              <a:gd name="T6" fmla="*/ 404944 w 1588"/>
              <a:gd name="T7" fmla="*/ 244134 h 559"/>
              <a:gd name="T8" fmla="*/ 475150 w 1588"/>
              <a:gd name="T9" fmla="*/ 974233 h 559"/>
              <a:gd name="T10" fmla="*/ 615950 w 1588"/>
              <a:gd name="T11" fmla="*/ 1287462 h 5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8"/>
              <a:gd name="T19" fmla="*/ 0 h 559"/>
              <a:gd name="T20" fmla="*/ 1588 w 1588"/>
              <a:gd name="T21" fmla="*/ 559 h 5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8" h="559">
                <a:moveTo>
                  <a:pt x="0" y="559"/>
                </a:moveTo>
                <a:cubicBezTo>
                  <a:pt x="223" y="555"/>
                  <a:pt x="446" y="552"/>
                  <a:pt x="590" y="469"/>
                </a:cubicBezTo>
                <a:cubicBezTo>
                  <a:pt x="734" y="386"/>
                  <a:pt x="786" y="120"/>
                  <a:pt x="862" y="60"/>
                </a:cubicBezTo>
                <a:cubicBezTo>
                  <a:pt x="938" y="0"/>
                  <a:pt x="984" y="46"/>
                  <a:pt x="1044" y="106"/>
                </a:cubicBezTo>
                <a:cubicBezTo>
                  <a:pt x="1104" y="166"/>
                  <a:pt x="1134" y="347"/>
                  <a:pt x="1225" y="423"/>
                </a:cubicBezTo>
                <a:cubicBezTo>
                  <a:pt x="1316" y="499"/>
                  <a:pt x="1452" y="529"/>
                  <a:pt x="1588" y="559"/>
                </a:cubicBezTo>
              </a:path>
            </a:pathLst>
          </a:custGeom>
          <a:noFill/>
          <a:ln w="38100">
            <a:solidFill>
              <a:schemeClr val="bg2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47" name="Freeform 18"/>
          <p:cNvSpPr>
            <a:spLocks/>
          </p:cNvSpPr>
          <p:nvPr/>
        </p:nvSpPr>
        <p:spPr bwMode="auto">
          <a:xfrm>
            <a:off x="7521575" y="2933700"/>
            <a:ext cx="615950" cy="1287463"/>
          </a:xfrm>
          <a:custGeom>
            <a:avLst/>
            <a:gdLst>
              <a:gd name="T0" fmla="*/ 0 w 1588"/>
              <a:gd name="T1" fmla="*/ 1287463 h 559"/>
              <a:gd name="T2" fmla="*/ 228848 w 1588"/>
              <a:gd name="T3" fmla="*/ 1080179 h 559"/>
              <a:gd name="T4" fmla="*/ 334351 w 1588"/>
              <a:gd name="T5" fmla="*/ 138189 h 559"/>
              <a:gd name="T6" fmla="*/ 404944 w 1588"/>
              <a:gd name="T7" fmla="*/ 244134 h 559"/>
              <a:gd name="T8" fmla="*/ 475150 w 1588"/>
              <a:gd name="T9" fmla="*/ 974234 h 559"/>
              <a:gd name="T10" fmla="*/ 615950 w 1588"/>
              <a:gd name="T11" fmla="*/ 1287463 h 5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8"/>
              <a:gd name="T19" fmla="*/ 0 h 559"/>
              <a:gd name="T20" fmla="*/ 1588 w 1588"/>
              <a:gd name="T21" fmla="*/ 559 h 5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8" h="559">
                <a:moveTo>
                  <a:pt x="0" y="559"/>
                </a:moveTo>
                <a:cubicBezTo>
                  <a:pt x="223" y="555"/>
                  <a:pt x="446" y="552"/>
                  <a:pt x="590" y="469"/>
                </a:cubicBezTo>
                <a:cubicBezTo>
                  <a:pt x="734" y="386"/>
                  <a:pt x="786" y="120"/>
                  <a:pt x="862" y="60"/>
                </a:cubicBezTo>
                <a:cubicBezTo>
                  <a:pt x="938" y="0"/>
                  <a:pt x="984" y="46"/>
                  <a:pt x="1044" y="106"/>
                </a:cubicBezTo>
                <a:cubicBezTo>
                  <a:pt x="1104" y="166"/>
                  <a:pt x="1134" y="347"/>
                  <a:pt x="1225" y="423"/>
                </a:cubicBezTo>
                <a:cubicBezTo>
                  <a:pt x="1316" y="499"/>
                  <a:pt x="1452" y="529"/>
                  <a:pt x="1588" y="559"/>
                </a:cubicBezTo>
              </a:path>
            </a:pathLst>
          </a:custGeom>
          <a:noFill/>
          <a:ln w="38100">
            <a:solidFill>
              <a:schemeClr val="bg2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48" name="Freeform 19"/>
          <p:cNvSpPr>
            <a:spLocks/>
          </p:cNvSpPr>
          <p:nvPr/>
        </p:nvSpPr>
        <p:spPr bwMode="auto">
          <a:xfrm>
            <a:off x="6962775" y="2390775"/>
            <a:ext cx="615950" cy="1287463"/>
          </a:xfrm>
          <a:custGeom>
            <a:avLst/>
            <a:gdLst>
              <a:gd name="T0" fmla="*/ 0 w 1588"/>
              <a:gd name="T1" fmla="*/ 1287463 h 559"/>
              <a:gd name="T2" fmla="*/ 228848 w 1588"/>
              <a:gd name="T3" fmla="*/ 1080179 h 559"/>
              <a:gd name="T4" fmla="*/ 334351 w 1588"/>
              <a:gd name="T5" fmla="*/ 138189 h 559"/>
              <a:gd name="T6" fmla="*/ 404944 w 1588"/>
              <a:gd name="T7" fmla="*/ 244134 h 559"/>
              <a:gd name="T8" fmla="*/ 475150 w 1588"/>
              <a:gd name="T9" fmla="*/ 974234 h 559"/>
              <a:gd name="T10" fmla="*/ 615950 w 1588"/>
              <a:gd name="T11" fmla="*/ 1287463 h 5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8"/>
              <a:gd name="T19" fmla="*/ 0 h 559"/>
              <a:gd name="T20" fmla="*/ 1588 w 1588"/>
              <a:gd name="T21" fmla="*/ 559 h 5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8" h="559">
                <a:moveTo>
                  <a:pt x="0" y="559"/>
                </a:moveTo>
                <a:cubicBezTo>
                  <a:pt x="223" y="555"/>
                  <a:pt x="446" y="552"/>
                  <a:pt x="590" y="469"/>
                </a:cubicBezTo>
                <a:cubicBezTo>
                  <a:pt x="734" y="386"/>
                  <a:pt x="786" y="120"/>
                  <a:pt x="862" y="60"/>
                </a:cubicBezTo>
                <a:cubicBezTo>
                  <a:pt x="938" y="0"/>
                  <a:pt x="984" y="46"/>
                  <a:pt x="1044" y="106"/>
                </a:cubicBezTo>
                <a:cubicBezTo>
                  <a:pt x="1104" y="166"/>
                  <a:pt x="1134" y="347"/>
                  <a:pt x="1225" y="423"/>
                </a:cubicBezTo>
                <a:cubicBezTo>
                  <a:pt x="1316" y="499"/>
                  <a:pt x="1452" y="529"/>
                  <a:pt x="1588" y="559"/>
                </a:cubicBezTo>
              </a:path>
            </a:pathLst>
          </a:custGeom>
          <a:noFill/>
          <a:ln w="38100">
            <a:solidFill>
              <a:schemeClr val="bg2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49" name="Freeform 20"/>
          <p:cNvSpPr>
            <a:spLocks/>
          </p:cNvSpPr>
          <p:nvPr/>
        </p:nvSpPr>
        <p:spPr bwMode="auto">
          <a:xfrm>
            <a:off x="5924550" y="1828800"/>
            <a:ext cx="615950" cy="1287463"/>
          </a:xfrm>
          <a:custGeom>
            <a:avLst/>
            <a:gdLst>
              <a:gd name="T0" fmla="*/ 0 w 1588"/>
              <a:gd name="T1" fmla="*/ 1287463 h 559"/>
              <a:gd name="T2" fmla="*/ 228848 w 1588"/>
              <a:gd name="T3" fmla="*/ 1080179 h 559"/>
              <a:gd name="T4" fmla="*/ 334351 w 1588"/>
              <a:gd name="T5" fmla="*/ 138189 h 559"/>
              <a:gd name="T6" fmla="*/ 404944 w 1588"/>
              <a:gd name="T7" fmla="*/ 244134 h 559"/>
              <a:gd name="T8" fmla="*/ 475150 w 1588"/>
              <a:gd name="T9" fmla="*/ 974234 h 559"/>
              <a:gd name="T10" fmla="*/ 615950 w 1588"/>
              <a:gd name="T11" fmla="*/ 1287463 h 5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8"/>
              <a:gd name="T19" fmla="*/ 0 h 559"/>
              <a:gd name="T20" fmla="*/ 1588 w 1588"/>
              <a:gd name="T21" fmla="*/ 559 h 5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8" h="559">
                <a:moveTo>
                  <a:pt x="0" y="559"/>
                </a:moveTo>
                <a:cubicBezTo>
                  <a:pt x="223" y="555"/>
                  <a:pt x="446" y="552"/>
                  <a:pt x="590" y="469"/>
                </a:cubicBezTo>
                <a:cubicBezTo>
                  <a:pt x="734" y="386"/>
                  <a:pt x="786" y="120"/>
                  <a:pt x="862" y="60"/>
                </a:cubicBezTo>
                <a:cubicBezTo>
                  <a:pt x="938" y="0"/>
                  <a:pt x="984" y="46"/>
                  <a:pt x="1044" y="106"/>
                </a:cubicBezTo>
                <a:cubicBezTo>
                  <a:pt x="1104" y="166"/>
                  <a:pt x="1134" y="347"/>
                  <a:pt x="1225" y="423"/>
                </a:cubicBezTo>
                <a:cubicBezTo>
                  <a:pt x="1316" y="499"/>
                  <a:pt x="1452" y="529"/>
                  <a:pt x="1588" y="559"/>
                </a:cubicBezTo>
              </a:path>
            </a:pathLst>
          </a:custGeom>
          <a:noFill/>
          <a:ln w="38100">
            <a:solidFill>
              <a:schemeClr val="bg2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50" name="Freeform 21"/>
          <p:cNvSpPr>
            <a:spLocks/>
          </p:cNvSpPr>
          <p:nvPr/>
        </p:nvSpPr>
        <p:spPr bwMode="auto">
          <a:xfrm>
            <a:off x="7894638" y="1276350"/>
            <a:ext cx="615950" cy="1287463"/>
          </a:xfrm>
          <a:custGeom>
            <a:avLst/>
            <a:gdLst>
              <a:gd name="T0" fmla="*/ 0 w 1588"/>
              <a:gd name="T1" fmla="*/ 1287463 h 559"/>
              <a:gd name="T2" fmla="*/ 228848 w 1588"/>
              <a:gd name="T3" fmla="*/ 1080179 h 559"/>
              <a:gd name="T4" fmla="*/ 334351 w 1588"/>
              <a:gd name="T5" fmla="*/ 138189 h 559"/>
              <a:gd name="T6" fmla="*/ 404944 w 1588"/>
              <a:gd name="T7" fmla="*/ 244134 h 559"/>
              <a:gd name="T8" fmla="*/ 475150 w 1588"/>
              <a:gd name="T9" fmla="*/ 974234 h 559"/>
              <a:gd name="T10" fmla="*/ 615950 w 1588"/>
              <a:gd name="T11" fmla="*/ 1287463 h 5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8"/>
              <a:gd name="T19" fmla="*/ 0 h 559"/>
              <a:gd name="T20" fmla="*/ 1588 w 1588"/>
              <a:gd name="T21" fmla="*/ 559 h 5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8" h="559">
                <a:moveTo>
                  <a:pt x="0" y="559"/>
                </a:moveTo>
                <a:cubicBezTo>
                  <a:pt x="223" y="555"/>
                  <a:pt x="446" y="552"/>
                  <a:pt x="590" y="469"/>
                </a:cubicBezTo>
                <a:cubicBezTo>
                  <a:pt x="734" y="386"/>
                  <a:pt x="786" y="120"/>
                  <a:pt x="862" y="60"/>
                </a:cubicBezTo>
                <a:cubicBezTo>
                  <a:pt x="938" y="0"/>
                  <a:pt x="984" y="46"/>
                  <a:pt x="1044" y="106"/>
                </a:cubicBezTo>
                <a:cubicBezTo>
                  <a:pt x="1104" y="166"/>
                  <a:pt x="1134" y="347"/>
                  <a:pt x="1225" y="423"/>
                </a:cubicBezTo>
                <a:cubicBezTo>
                  <a:pt x="1316" y="499"/>
                  <a:pt x="1452" y="529"/>
                  <a:pt x="1588" y="559"/>
                </a:cubicBezTo>
              </a:path>
            </a:pathLst>
          </a:custGeom>
          <a:noFill/>
          <a:ln w="38100">
            <a:solidFill>
              <a:schemeClr val="bg2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51" name="Freeform 22"/>
          <p:cNvSpPr>
            <a:spLocks/>
          </p:cNvSpPr>
          <p:nvPr/>
        </p:nvSpPr>
        <p:spPr bwMode="auto">
          <a:xfrm>
            <a:off x="6683375" y="723900"/>
            <a:ext cx="615950" cy="1287463"/>
          </a:xfrm>
          <a:custGeom>
            <a:avLst/>
            <a:gdLst>
              <a:gd name="T0" fmla="*/ 0 w 1588"/>
              <a:gd name="T1" fmla="*/ 1287463 h 559"/>
              <a:gd name="T2" fmla="*/ 228848 w 1588"/>
              <a:gd name="T3" fmla="*/ 1080179 h 559"/>
              <a:gd name="T4" fmla="*/ 334351 w 1588"/>
              <a:gd name="T5" fmla="*/ 138189 h 559"/>
              <a:gd name="T6" fmla="*/ 404944 w 1588"/>
              <a:gd name="T7" fmla="*/ 244134 h 559"/>
              <a:gd name="T8" fmla="*/ 475150 w 1588"/>
              <a:gd name="T9" fmla="*/ 974234 h 559"/>
              <a:gd name="T10" fmla="*/ 615950 w 1588"/>
              <a:gd name="T11" fmla="*/ 1287463 h 5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8"/>
              <a:gd name="T19" fmla="*/ 0 h 559"/>
              <a:gd name="T20" fmla="*/ 1588 w 1588"/>
              <a:gd name="T21" fmla="*/ 559 h 5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8" h="559">
                <a:moveTo>
                  <a:pt x="0" y="559"/>
                </a:moveTo>
                <a:cubicBezTo>
                  <a:pt x="223" y="555"/>
                  <a:pt x="446" y="552"/>
                  <a:pt x="590" y="469"/>
                </a:cubicBezTo>
                <a:cubicBezTo>
                  <a:pt x="734" y="386"/>
                  <a:pt x="786" y="120"/>
                  <a:pt x="862" y="60"/>
                </a:cubicBezTo>
                <a:cubicBezTo>
                  <a:pt x="938" y="0"/>
                  <a:pt x="984" y="46"/>
                  <a:pt x="1044" y="106"/>
                </a:cubicBezTo>
                <a:cubicBezTo>
                  <a:pt x="1104" y="166"/>
                  <a:pt x="1134" y="347"/>
                  <a:pt x="1225" y="423"/>
                </a:cubicBezTo>
                <a:cubicBezTo>
                  <a:pt x="1316" y="499"/>
                  <a:pt x="1452" y="529"/>
                  <a:pt x="1588" y="559"/>
                </a:cubicBezTo>
              </a:path>
            </a:pathLst>
          </a:custGeom>
          <a:noFill/>
          <a:ln w="38100">
            <a:solidFill>
              <a:schemeClr val="bg2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2306" name="Text Box 23"/>
          <p:cNvSpPr txBox="1">
            <a:spLocks noChangeArrowheads="1"/>
          </p:cNvSpPr>
          <p:nvPr/>
        </p:nvSpPr>
        <p:spPr bwMode="auto">
          <a:xfrm>
            <a:off x="5883275" y="4722813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12307" name="Line 24"/>
          <p:cNvSpPr>
            <a:spLocks noChangeShapeType="1"/>
          </p:cNvSpPr>
          <p:nvPr/>
        </p:nvSpPr>
        <p:spPr bwMode="auto">
          <a:xfrm flipV="1">
            <a:off x="6470650" y="4799013"/>
            <a:ext cx="0" cy="274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308" name="Line 25"/>
          <p:cNvSpPr>
            <a:spLocks noChangeShapeType="1"/>
          </p:cNvSpPr>
          <p:nvPr/>
        </p:nvSpPr>
        <p:spPr bwMode="auto">
          <a:xfrm flipV="1">
            <a:off x="7893050" y="6440488"/>
            <a:ext cx="0" cy="274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309" name="Line 26"/>
          <p:cNvSpPr>
            <a:spLocks noChangeShapeType="1"/>
          </p:cNvSpPr>
          <p:nvPr/>
        </p:nvSpPr>
        <p:spPr bwMode="auto">
          <a:xfrm flipV="1">
            <a:off x="7329488" y="3695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310" name="Line 27"/>
          <p:cNvSpPr>
            <a:spLocks noChangeShapeType="1"/>
          </p:cNvSpPr>
          <p:nvPr/>
        </p:nvSpPr>
        <p:spPr bwMode="auto">
          <a:xfrm flipV="1">
            <a:off x="6289675" y="3140075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311" name="Line 28"/>
          <p:cNvSpPr>
            <a:spLocks noChangeShapeType="1"/>
          </p:cNvSpPr>
          <p:nvPr/>
        </p:nvSpPr>
        <p:spPr bwMode="auto">
          <a:xfrm flipV="1">
            <a:off x="8267700" y="2573338"/>
            <a:ext cx="0" cy="274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312" name="Line 29"/>
          <p:cNvSpPr>
            <a:spLocks noChangeShapeType="1"/>
          </p:cNvSpPr>
          <p:nvPr/>
        </p:nvSpPr>
        <p:spPr bwMode="auto">
          <a:xfrm flipV="1">
            <a:off x="7067550" y="2017713"/>
            <a:ext cx="0" cy="274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9" name="Freeform 30"/>
          <p:cNvSpPr>
            <a:spLocks/>
          </p:cNvSpPr>
          <p:nvPr/>
        </p:nvSpPr>
        <p:spPr bwMode="auto">
          <a:xfrm>
            <a:off x="4286250" y="5137150"/>
            <a:ext cx="4806950" cy="1287463"/>
          </a:xfrm>
          <a:custGeom>
            <a:avLst/>
            <a:gdLst>
              <a:gd name="T0" fmla="*/ 0 w 1588"/>
              <a:gd name="T1" fmla="*/ 1287463 h 559"/>
              <a:gd name="T2" fmla="*/ 1785957 w 1588"/>
              <a:gd name="T3" fmla="*/ 1080179 h 559"/>
              <a:gd name="T4" fmla="*/ 2609314 w 1588"/>
              <a:gd name="T5" fmla="*/ 138189 h 559"/>
              <a:gd name="T6" fmla="*/ 3160237 w 1588"/>
              <a:gd name="T7" fmla="*/ 244134 h 559"/>
              <a:gd name="T8" fmla="*/ 3708132 w 1588"/>
              <a:gd name="T9" fmla="*/ 974234 h 559"/>
              <a:gd name="T10" fmla="*/ 4806950 w 1588"/>
              <a:gd name="T11" fmla="*/ 1287463 h 5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8"/>
              <a:gd name="T19" fmla="*/ 0 h 559"/>
              <a:gd name="T20" fmla="*/ 1588 w 1588"/>
              <a:gd name="T21" fmla="*/ 559 h 5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8" h="559">
                <a:moveTo>
                  <a:pt x="0" y="559"/>
                </a:moveTo>
                <a:cubicBezTo>
                  <a:pt x="223" y="555"/>
                  <a:pt x="446" y="552"/>
                  <a:pt x="590" y="469"/>
                </a:cubicBezTo>
                <a:cubicBezTo>
                  <a:pt x="734" y="386"/>
                  <a:pt x="786" y="120"/>
                  <a:pt x="862" y="60"/>
                </a:cubicBezTo>
                <a:cubicBezTo>
                  <a:pt x="938" y="0"/>
                  <a:pt x="984" y="46"/>
                  <a:pt x="1044" y="106"/>
                </a:cubicBezTo>
                <a:cubicBezTo>
                  <a:pt x="1104" y="166"/>
                  <a:pt x="1134" y="347"/>
                  <a:pt x="1225" y="423"/>
                </a:cubicBezTo>
                <a:cubicBezTo>
                  <a:pt x="1316" y="499"/>
                  <a:pt x="1452" y="529"/>
                  <a:pt x="1588" y="559"/>
                </a:cubicBezTo>
              </a:path>
            </a:pathLst>
          </a:custGeom>
          <a:noFill/>
          <a:ln w="38100">
            <a:solidFill>
              <a:schemeClr val="bg2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2314" name="Line 32"/>
          <p:cNvSpPr>
            <a:spLocks noChangeShapeType="1"/>
          </p:cNvSpPr>
          <p:nvPr/>
        </p:nvSpPr>
        <p:spPr bwMode="auto">
          <a:xfrm flipV="1">
            <a:off x="6448425" y="6440488"/>
            <a:ext cx="0" cy="274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315" name="Line 33"/>
          <p:cNvSpPr>
            <a:spLocks noChangeShapeType="1"/>
          </p:cNvSpPr>
          <p:nvPr/>
        </p:nvSpPr>
        <p:spPr bwMode="auto">
          <a:xfrm flipV="1">
            <a:off x="6296025" y="6440488"/>
            <a:ext cx="0" cy="274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316" name="Line 34"/>
          <p:cNvSpPr>
            <a:spLocks noChangeShapeType="1"/>
          </p:cNvSpPr>
          <p:nvPr/>
        </p:nvSpPr>
        <p:spPr bwMode="auto">
          <a:xfrm flipV="1">
            <a:off x="7329488" y="6440488"/>
            <a:ext cx="0" cy="274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317" name="Line 35"/>
          <p:cNvSpPr>
            <a:spLocks noChangeShapeType="1"/>
          </p:cNvSpPr>
          <p:nvPr/>
        </p:nvSpPr>
        <p:spPr bwMode="auto">
          <a:xfrm flipV="1">
            <a:off x="7067550" y="6440488"/>
            <a:ext cx="0" cy="274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318" name="Line 36"/>
          <p:cNvSpPr>
            <a:spLocks noChangeShapeType="1"/>
          </p:cNvSpPr>
          <p:nvPr/>
        </p:nvSpPr>
        <p:spPr bwMode="auto">
          <a:xfrm flipV="1">
            <a:off x="8269288" y="6440488"/>
            <a:ext cx="0" cy="274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319" name="Line 37"/>
          <p:cNvSpPr>
            <a:spLocks noChangeShapeType="1"/>
          </p:cNvSpPr>
          <p:nvPr/>
        </p:nvSpPr>
        <p:spPr bwMode="auto">
          <a:xfrm flipV="1">
            <a:off x="7893050" y="4240213"/>
            <a:ext cx="0" cy="274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320" name="Line 41"/>
          <p:cNvSpPr>
            <a:spLocks noChangeShapeType="1"/>
          </p:cNvSpPr>
          <p:nvPr/>
        </p:nvSpPr>
        <p:spPr bwMode="auto">
          <a:xfrm flipV="1">
            <a:off x="6469063" y="4792663"/>
            <a:ext cx="0" cy="165258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21" name="Line 42"/>
          <p:cNvSpPr>
            <a:spLocks noChangeShapeType="1"/>
          </p:cNvSpPr>
          <p:nvPr/>
        </p:nvSpPr>
        <p:spPr bwMode="auto">
          <a:xfrm flipV="1">
            <a:off x="7326313" y="3697288"/>
            <a:ext cx="0" cy="2747962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22" name="Line 43"/>
          <p:cNvSpPr>
            <a:spLocks noChangeShapeType="1"/>
          </p:cNvSpPr>
          <p:nvPr/>
        </p:nvSpPr>
        <p:spPr bwMode="auto">
          <a:xfrm flipV="1">
            <a:off x="7888288" y="4240213"/>
            <a:ext cx="0" cy="220503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23" name="Line 44"/>
          <p:cNvSpPr>
            <a:spLocks noChangeShapeType="1"/>
          </p:cNvSpPr>
          <p:nvPr/>
        </p:nvSpPr>
        <p:spPr bwMode="auto">
          <a:xfrm flipV="1">
            <a:off x="8269288" y="2592388"/>
            <a:ext cx="0" cy="3852862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24" name="Line 45"/>
          <p:cNvSpPr>
            <a:spLocks noChangeShapeType="1"/>
          </p:cNvSpPr>
          <p:nvPr/>
        </p:nvSpPr>
        <p:spPr bwMode="auto">
          <a:xfrm flipV="1">
            <a:off x="6288088" y="3116263"/>
            <a:ext cx="0" cy="332898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25" name="Rectangle 47"/>
          <p:cNvSpPr>
            <a:spLocks noChangeArrowheads="1"/>
          </p:cNvSpPr>
          <p:nvPr/>
        </p:nvSpPr>
        <p:spPr bwMode="auto">
          <a:xfrm>
            <a:off x="7148513" y="1276350"/>
            <a:ext cx="700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sym typeface="Symbol" pitchFamily="18" charset="2"/>
              </a:rPr>
              <a:t></a:t>
            </a:r>
            <a:r>
              <a:rPr lang="en-US" baseline="3000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sym typeface="Symbol" pitchFamily="18" charset="2"/>
              </a:rPr>
              <a:t>2</a:t>
            </a:r>
            <a:r>
              <a:rPr lang="en-US" baseline="-2500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sym typeface="Symbol" pitchFamily="18" charset="2"/>
              </a:rPr>
              <a:t>FFX</a:t>
            </a:r>
          </a:p>
        </p:txBody>
      </p:sp>
      <p:sp>
        <p:nvSpPr>
          <p:cNvPr id="12326" name="Line 48"/>
          <p:cNvSpPr>
            <a:spLocks noChangeShapeType="1"/>
          </p:cNvSpPr>
          <p:nvPr/>
        </p:nvSpPr>
        <p:spPr bwMode="auto">
          <a:xfrm>
            <a:off x="6913563" y="1792288"/>
            <a:ext cx="265112" cy="0"/>
          </a:xfrm>
          <a:prstGeom prst="line">
            <a:avLst/>
          </a:prstGeom>
          <a:noFill/>
          <a:ln w="31750">
            <a:solidFill>
              <a:srgbClr xmlns:mc="http://schemas.openxmlformats.org/markup-compatibility/2006" xmlns:a14="http://schemas.microsoft.com/office/drawing/2010/main" val="FF0000" mc:Ignorable="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327" name="Rectangle 49"/>
          <p:cNvSpPr>
            <a:spLocks noChangeArrowheads="1"/>
          </p:cNvSpPr>
          <p:nvPr/>
        </p:nvSpPr>
        <p:spPr bwMode="auto">
          <a:xfrm>
            <a:off x="7808913" y="5389563"/>
            <a:ext cx="717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xmlns:mc="http://schemas.openxmlformats.org/markup-compatibility/2006" xmlns:a14="http://schemas.microsoft.com/office/drawing/2010/main" val="92D050" mc:Ignorable=""/>
                </a:solidFill>
                <a:sym typeface="Symbol" pitchFamily="18" charset="2"/>
              </a:rPr>
              <a:t></a:t>
            </a:r>
            <a:r>
              <a:rPr lang="en-US" baseline="30000">
                <a:solidFill>
                  <a:srgbClr xmlns:mc="http://schemas.openxmlformats.org/markup-compatibility/2006" xmlns:a14="http://schemas.microsoft.com/office/drawing/2010/main" val="92D050" mc:Ignorable=""/>
                </a:solidFill>
                <a:sym typeface="Symbol" pitchFamily="18" charset="2"/>
              </a:rPr>
              <a:t>2</a:t>
            </a:r>
            <a:r>
              <a:rPr lang="en-US" baseline="-25000">
                <a:solidFill>
                  <a:srgbClr xmlns:mc="http://schemas.openxmlformats.org/markup-compatibility/2006" xmlns:a14="http://schemas.microsoft.com/office/drawing/2010/main" val="92D050" mc:Ignorable=""/>
                </a:solidFill>
                <a:sym typeface="Symbol" pitchFamily="18" charset="2"/>
              </a:rPr>
              <a:t>RFX</a:t>
            </a:r>
          </a:p>
        </p:txBody>
      </p:sp>
      <p:sp>
        <p:nvSpPr>
          <p:cNvPr id="12328" name="Line 50"/>
          <p:cNvSpPr>
            <a:spLocks noChangeShapeType="1"/>
          </p:cNvSpPr>
          <p:nvPr/>
        </p:nvSpPr>
        <p:spPr bwMode="auto">
          <a:xfrm>
            <a:off x="6415088" y="5940425"/>
            <a:ext cx="1379537" cy="0"/>
          </a:xfrm>
          <a:prstGeom prst="line">
            <a:avLst/>
          </a:prstGeom>
          <a:noFill/>
          <a:ln w="31750">
            <a:solidFill>
              <a:srgbClr xmlns:mc="http://schemas.openxmlformats.org/markup-compatibility/2006" xmlns:a14="http://schemas.microsoft.com/office/drawing/2010/main" val="92D050" mc:Ignorable="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cxnSp>
        <p:nvCxnSpPr>
          <p:cNvPr id="77" name="Straight Connector 76"/>
          <p:cNvCxnSpPr/>
          <p:nvPr/>
        </p:nvCxnSpPr>
        <p:spPr>
          <a:xfrm>
            <a:off x="4449763" y="6421438"/>
            <a:ext cx="46434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30" name="Rectangle 12"/>
          <p:cNvSpPr>
            <a:spLocks noChangeArrowheads="1"/>
          </p:cNvSpPr>
          <p:nvPr/>
        </p:nvSpPr>
        <p:spPr bwMode="auto">
          <a:xfrm>
            <a:off x="4429125" y="928688"/>
            <a:ext cx="205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None/>
            </a:pPr>
            <a:r>
              <a:rPr lang="en-US" sz="1600" b="1" i="1">
                <a:sym typeface="Symbol" pitchFamily="18" charset="2"/>
              </a:rPr>
              <a:t>Distributions of</a:t>
            </a: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None/>
            </a:pPr>
            <a:r>
              <a:rPr lang="en-US" sz="1600" b="1" i="1">
                <a:sym typeface="Symbol" pitchFamily="18" charset="2"/>
              </a:rPr>
              <a:t>each subject’s</a:t>
            </a: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None/>
            </a:pPr>
            <a:r>
              <a:rPr lang="en-US" sz="1600" b="1" i="1">
                <a:sym typeface="Symbol" pitchFamily="18" charset="2"/>
              </a:rPr>
              <a:t>estimated effect</a:t>
            </a:r>
          </a:p>
        </p:txBody>
      </p:sp>
      <p:sp>
        <p:nvSpPr>
          <p:cNvPr id="12331" name="Rectangle 12"/>
          <p:cNvSpPr>
            <a:spLocks noChangeArrowheads="1"/>
          </p:cNvSpPr>
          <p:nvPr/>
        </p:nvSpPr>
        <p:spPr bwMode="auto">
          <a:xfrm>
            <a:off x="4764088" y="1857375"/>
            <a:ext cx="10795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None/>
            </a:pPr>
            <a:r>
              <a:rPr lang="en-US" sz="1600" i="1">
                <a:sym typeface="Symbol" pitchFamily="18" charset="2"/>
              </a:rPr>
              <a:t>subj. 1</a:t>
            </a:r>
          </a:p>
        </p:txBody>
      </p:sp>
      <p:sp>
        <p:nvSpPr>
          <p:cNvPr id="12332" name="Rectangle 12"/>
          <p:cNvSpPr>
            <a:spLocks noChangeArrowheads="1"/>
          </p:cNvSpPr>
          <p:nvPr/>
        </p:nvSpPr>
        <p:spPr bwMode="auto">
          <a:xfrm>
            <a:off x="4764088" y="2395538"/>
            <a:ext cx="10795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None/>
            </a:pPr>
            <a:r>
              <a:rPr lang="en-US" sz="1600" i="1">
                <a:sym typeface="Symbol" pitchFamily="18" charset="2"/>
              </a:rPr>
              <a:t>subj. 2</a:t>
            </a:r>
          </a:p>
        </p:txBody>
      </p:sp>
      <p:sp>
        <p:nvSpPr>
          <p:cNvPr id="12333" name="Rectangle 12"/>
          <p:cNvSpPr>
            <a:spLocks noChangeArrowheads="1"/>
          </p:cNvSpPr>
          <p:nvPr/>
        </p:nvSpPr>
        <p:spPr bwMode="auto">
          <a:xfrm>
            <a:off x="4764088" y="2951163"/>
            <a:ext cx="10795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None/>
            </a:pPr>
            <a:r>
              <a:rPr lang="en-US" sz="1600" i="1">
                <a:sym typeface="Symbol" pitchFamily="18" charset="2"/>
              </a:rPr>
              <a:t>subj. 3</a:t>
            </a:r>
          </a:p>
        </p:txBody>
      </p:sp>
      <p:sp>
        <p:nvSpPr>
          <p:cNvPr id="12334" name="Rectangle 12"/>
          <p:cNvSpPr>
            <a:spLocks noChangeArrowheads="1"/>
          </p:cNvSpPr>
          <p:nvPr/>
        </p:nvSpPr>
        <p:spPr bwMode="auto">
          <a:xfrm>
            <a:off x="4764088" y="3486150"/>
            <a:ext cx="10795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None/>
            </a:pPr>
            <a:r>
              <a:rPr lang="en-US" sz="1600" i="1">
                <a:sym typeface="Symbol" pitchFamily="18" charset="2"/>
              </a:rPr>
              <a:t>subj. 4</a:t>
            </a:r>
          </a:p>
        </p:txBody>
      </p:sp>
      <p:sp>
        <p:nvSpPr>
          <p:cNvPr id="12335" name="Rectangle 12"/>
          <p:cNvSpPr>
            <a:spLocks noChangeArrowheads="1"/>
          </p:cNvSpPr>
          <p:nvPr/>
        </p:nvSpPr>
        <p:spPr bwMode="auto">
          <a:xfrm>
            <a:off x="4764088" y="4051300"/>
            <a:ext cx="10795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None/>
            </a:pPr>
            <a:r>
              <a:rPr lang="en-US" sz="1600" i="1">
                <a:sym typeface="Symbol" pitchFamily="18" charset="2"/>
              </a:rPr>
              <a:t>subj. 5</a:t>
            </a:r>
          </a:p>
        </p:txBody>
      </p:sp>
      <p:sp>
        <p:nvSpPr>
          <p:cNvPr id="12336" name="Rectangle 12"/>
          <p:cNvSpPr>
            <a:spLocks noChangeArrowheads="1"/>
          </p:cNvSpPr>
          <p:nvPr/>
        </p:nvSpPr>
        <p:spPr bwMode="auto">
          <a:xfrm>
            <a:off x="4764088" y="4592638"/>
            <a:ext cx="10795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None/>
            </a:pPr>
            <a:r>
              <a:rPr lang="en-US" sz="1600" i="1">
                <a:sym typeface="Symbol" pitchFamily="18" charset="2"/>
              </a:rPr>
              <a:t>subj. 6</a:t>
            </a:r>
          </a:p>
        </p:txBody>
      </p:sp>
      <p:sp>
        <p:nvSpPr>
          <p:cNvPr id="12337" name="Rectangle 12"/>
          <p:cNvSpPr>
            <a:spLocks noChangeArrowheads="1"/>
          </p:cNvSpPr>
          <p:nvPr/>
        </p:nvSpPr>
        <p:spPr bwMode="auto">
          <a:xfrm>
            <a:off x="4286250" y="5643563"/>
            <a:ext cx="205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None/>
            </a:pPr>
            <a:r>
              <a:rPr lang="en-US" sz="1600" b="1" i="1">
                <a:sym typeface="Symbol" pitchFamily="18" charset="2"/>
              </a:rPr>
              <a:t>Distribution of</a:t>
            </a: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None/>
            </a:pPr>
            <a:r>
              <a:rPr lang="en-US" sz="1600" b="1" i="1">
                <a:sym typeface="Symbol" pitchFamily="18" charset="2"/>
              </a:rPr>
              <a:t>population effect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25413" y="76200"/>
            <a:ext cx="8256587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de-DE" sz="3200" b="1" dirty="0">
                <a:solidFill>
                  <a:schemeClr val="bg1"/>
                </a:solidFill>
              </a:rPr>
              <a:t>Group analysis in practice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495444" y="1142984"/>
            <a:ext cx="5791200" cy="971550"/>
          </a:xfrm>
          <a:prstGeom prst="rect">
            <a:avLst/>
          </a:prstGeom>
          <a:gradFill rotWithShape="0">
            <a:gsLst>
              <a:gs pos="0">
                <a:srgbClr xmlns:mc="http://schemas.openxmlformats.org/markup-compatibility/2006" xmlns:a14="http://schemas.microsoft.com/office/drawing/2010/main" val="FFFF99" mc:Ignorable=""/>
              </a:gs>
              <a:gs pos="100000">
                <a:srgbClr xmlns:mc="http://schemas.openxmlformats.org/markup-compatibility/2006" xmlns:a14="http://schemas.microsoft.com/office/drawing/2010/main" val="FFFF99" mc:Ignorable="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r>
              <a:rPr lang="de-DE" sz="2800"/>
              <a:t>Many 2-level models are just too big to compute. </a:t>
            </a:r>
            <a:endParaRPr lang="en-GB" sz="280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495444" y="3047984"/>
            <a:ext cx="5791200" cy="544513"/>
          </a:xfrm>
          <a:prstGeom prst="rect">
            <a:avLst/>
          </a:prstGeom>
          <a:gradFill rotWithShape="0">
            <a:gsLst>
              <a:gs pos="0">
                <a:srgbClr xmlns:mc="http://schemas.openxmlformats.org/markup-compatibility/2006" xmlns:a14="http://schemas.microsoft.com/office/drawing/2010/main" val="FFFF99" mc:Ignorable=""/>
              </a:gs>
              <a:gs pos="100000">
                <a:srgbClr xmlns:mc="http://schemas.openxmlformats.org/markup-compatibility/2006" xmlns:a14="http://schemas.microsoft.com/office/drawing/2010/main" val="FFFF99" mc:Ignorable="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r>
              <a:rPr lang="de-DE" sz="2800"/>
              <a:t>And even if, it takes a long time! </a:t>
            </a:r>
            <a:endParaRPr lang="en-GB" sz="280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495444" y="4968859"/>
            <a:ext cx="5791200" cy="544513"/>
          </a:xfrm>
          <a:prstGeom prst="rect">
            <a:avLst/>
          </a:prstGeom>
          <a:gradFill rotWithShape="0">
            <a:gsLst>
              <a:gs pos="0">
                <a:srgbClr xmlns:mc="http://schemas.openxmlformats.org/markup-compatibility/2006" xmlns:a14="http://schemas.microsoft.com/office/drawing/2010/main" val="D9FFFF" mc:Ignorable=""/>
              </a:gs>
              <a:gs pos="100000">
                <a:srgbClr xmlns:mc="http://schemas.openxmlformats.org/markup-compatibility/2006" xmlns:a14="http://schemas.microsoft.com/office/drawing/2010/main" val="D9FFFF" mc:Ignorable="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r>
              <a:rPr lang="de-DE" sz="2800"/>
              <a:t>Is there a fast approximation?</a:t>
            </a:r>
            <a:endParaRPr lang="en-GB" sz="28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32" y="233346"/>
            <a:ext cx="8256587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de-DE" sz="3200" b="1" dirty="0" smtClean="0">
                <a:solidFill>
                  <a:schemeClr val="bg1"/>
                </a:solidFill>
              </a:rPr>
              <a:t>Summary Statistics approach</a:t>
            </a:r>
            <a:endParaRPr lang="en-US" sz="3200" b="1" dirty="0" smtClean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68"/>
          <p:cNvSpPr>
            <a:spLocks noChangeArrowheads="1"/>
          </p:cNvSpPr>
          <p:nvPr/>
        </p:nvSpPr>
        <p:spPr bwMode="auto">
          <a:xfrm>
            <a:off x="6942138" y="1033463"/>
            <a:ext cx="2078037" cy="1071562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alpha val="50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9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0563" y="3309938"/>
            <a:ext cx="517525" cy="642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7388" y="2065338"/>
            <a:ext cx="520700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0563" y="5821363"/>
            <a:ext cx="517525" cy="642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7388" y="4511675"/>
            <a:ext cx="520700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3" name="Picture 6" descr="SensT"/>
          <p:cNvPicPr>
            <a:picLocks noChangeAspect="1" noChangeArrowheads="1"/>
          </p:cNvPicPr>
          <p:nvPr/>
        </p:nvPicPr>
        <p:blipFill>
          <a:blip r:embed="rId7" cstate="print"/>
          <a:srcRect l="47688" t="8951" r="9554" b="51018"/>
          <a:stretch>
            <a:fillRect/>
          </a:stretch>
        </p:blipFill>
        <p:spPr bwMode="auto">
          <a:xfrm>
            <a:off x="5078413" y="2725738"/>
            <a:ext cx="1395412" cy="1881187"/>
          </a:xfrm>
          <a:prstGeom prst="rect">
            <a:avLst/>
          </a:prstGeom>
          <a:noFill/>
        </p:spPr>
      </p:pic>
      <p:pic>
        <p:nvPicPr>
          <p:cNvPr id="14" name="Picture 8"/>
          <p:cNvPicPr>
            <a:picLocks noChangeArrowheads="1"/>
          </p:cNvPicPr>
          <p:nvPr/>
        </p:nvPicPr>
        <p:blipFill>
          <a:blip r:embed="rId8" cstate="print"/>
          <a:srcRect r="34105"/>
          <a:stretch>
            <a:fillRect/>
          </a:stretch>
        </p:blipFill>
        <p:spPr bwMode="auto">
          <a:xfrm>
            <a:off x="396875" y="5816600"/>
            <a:ext cx="993775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5" name="Picture 9"/>
          <p:cNvPicPr>
            <a:picLocks noChangeArrowheads="1"/>
          </p:cNvPicPr>
          <p:nvPr/>
        </p:nvPicPr>
        <p:blipFill>
          <a:blip r:embed="rId9" cstate="print"/>
          <a:srcRect r="33159"/>
          <a:stretch>
            <a:fillRect/>
          </a:stretch>
        </p:blipFill>
        <p:spPr bwMode="auto">
          <a:xfrm>
            <a:off x="396875" y="4541838"/>
            <a:ext cx="1017588" cy="654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6" name="Picture 10"/>
          <p:cNvPicPr>
            <a:picLocks noChangeArrowheads="1"/>
          </p:cNvPicPr>
          <p:nvPr/>
        </p:nvPicPr>
        <p:blipFill>
          <a:blip r:embed="rId10" cstate="print"/>
          <a:srcRect r="32773"/>
          <a:stretch>
            <a:fillRect/>
          </a:stretch>
        </p:blipFill>
        <p:spPr bwMode="auto">
          <a:xfrm>
            <a:off x="396875" y="3300413"/>
            <a:ext cx="1016000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7" name="Picture 11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6875" y="2081213"/>
            <a:ext cx="1016000" cy="679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8" name="Picture 36" descr="para"/>
          <p:cNvPicPr>
            <a:picLocks noChangeAspect="1" noChangeArrowheads="1"/>
          </p:cNvPicPr>
          <p:nvPr/>
        </p:nvPicPr>
        <p:blipFill>
          <a:blip r:embed="rId12" cstate="print"/>
          <a:srcRect l="17607" t="10152" r="51744" b="42168"/>
          <a:stretch>
            <a:fillRect/>
          </a:stretch>
        </p:blipFill>
        <p:spPr bwMode="auto">
          <a:xfrm>
            <a:off x="2028825" y="1985963"/>
            <a:ext cx="606425" cy="931862"/>
          </a:xfrm>
          <a:prstGeom prst="rect">
            <a:avLst/>
          </a:prstGeom>
          <a:noFill/>
        </p:spPr>
      </p:pic>
      <p:pic>
        <p:nvPicPr>
          <p:cNvPr id="19" name="Picture 37" descr="para"/>
          <p:cNvPicPr>
            <a:picLocks noChangeAspect="1" noChangeArrowheads="1"/>
          </p:cNvPicPr>
          <p:nvPr/>
        </p:nvPicPr>
        <p:blipFill>
          <a:blip r:embed="rId12" cstate="print"/>
          <a:srcRect l="17607" t="10152" r="51744" b="42168"/>
          <a:stretch>
            <a:fillRect/>
          </a:stretch>
        </p:blipFill>
        <p:spPr bwMode="auto">
          <a:xfrm>
            <a:off x="2028825" y="4386263"/>
            <a:ext cx="606425" cy="931862"/>
          </a:xfrm>
          <a:prstGeom prst="rect">
            <a:avLst/>
          </a:prstGeom>
          <a:noFill/>
        </p:spPr>
      </p:pic>
      <p:pic>
        <p:nvPicPr>
          <p:cNvPr id="20" name="Picture 38" descr="para"/>
          <p:cNvPicPr>
            <a:picLocks noChangeAspect="1" noChangeArrowheads="1"/>
          </p:cNvPicPr>
          <p:nvPr/>
        </p:nvPicPr>
        <p:blipFill>
          <a:blip r:embed="rId12" cstate="print"/>
          <a:srcRect l="17607" t="10152" r="51744" b="42168"/>
          <a:stretch>
            <a:fillRect/>
          </a:stretch>
        </p:blipFill>
        <p:spPr bwMode="auto">
          <a:xfrm>
            <a:off x="2028825" y="5586413"/>
            <a:ext cx="606425" cy="931862"/>
          </a:xfrm>
          <a:prstGeom prst="rect">
            <a:avLst/>
          </a:prstGeom>
          <a:noFill/>
        </p:spPr>
      </p:pic>
      <p:pic>
        <p:nvPicPr>
          <p:cNvPr id="21" name="Picture 39" descr="para"/>
          <p:cNvPicPr>
            <a:picLocks noChangeAspect="1" noChangeArrowheads="1"/>
          </p:cNvPicPr>
          <p:nvPr/>
        </p:nvPicPr>
        <p:blipFill>
          <a:blip r:embed="rId12" cstate="print"/>
          <a:srcRect l="17607" t="10152" r="51744" b="42168"/>
          <a:stretch>
            <a:fillRect/>
          </a:stretch>
        </p:blipFill>
        <p:spPr bwMode="auto">
          <a:xfrm>
            <a:off x="2028825" y="3148013"/>
            <a:ext cx="606425" cy="931862"/>
          </a:xfrm>
          <a:prstGeom prst="rect">
            <a:avLst/>
          </a:prstGeom>
          <a:noFill/>
        </p:spPr>
      </p:pic>
      <p:pic>
        <p:nvPicPr>
          <p:cNvPr id="22" name="Picture 40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84788" y="4867275"/>
            <a:ext cx="981075" cy="1123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561975" y="1676400"/>
            <a:ext cx="3729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sz="1200">
                <a:latin typeface="Arial" charset="0"/>
              </a:rPr>
              <a:t>Data</a:t>
            </a:r>
            <a:r>
              <a:rPr lang="en-GB" sz="1400">
                <a:latin typeface="Arial" charset="0"/>
              </a:rPr>
              <a:t>	       </a:t>
            </a:r>
            <a:r>
              <a:rPr lang="en-GB" sz="1200">
                <a:latin typeface="Arial" charset="0"/>
              </a:rPr>
              <a:t>Design Matrix</a:t>
            </a:r>
            <a:r>
              <a:rPr lang="en-GB" sz="1400">
                <a:latin typeface="Arial" charset="0"/>
              </a:rPr>
              <a:t>    </a:t>
            </a:r>
            <a:r>
              <a:rPr lang="en-GB" sz="1200">
                <a:latin typeface="Arial" charset="0"/>
              </a:rPr>
              <a:t>Contrast Images</a:t>
            </a:r>
            <a:endParaRPr lang="en-GB" sz="1400"/>
          </a:p>
        </p:txBody>
      </p:sp>
      <p:sp>
        <p:nvSpPr>
          <p:cNvPr id="24" name="Line 45"/>
          <p:cNvSpPr>
            <a:spLocks noChangeShapeType="1"/>
          </p:cNvSpPr>
          <p:nvPr/>
        </p:nvSpPr>
        <p:spPr bwMode="auto">
          <a:xfrm>
            <a:off x="942975" y="4067175"/>
            <a:ext cx="0" cy="466725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26" name="Picture 51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62775" y="2743200"/>
            <a:ext cx="2057400" cy="2112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7" name="Text Box 52"/>
          <p:cNvSpPr txBox="1">
            <a:spLocks noChangeArrowheads="1"/>
          </p:cNvSpPr>
          <p:nvPr/>
        </p:nvSpPr>
        <p:spPr bwMode="auto">
          <a:xfrm>
            <a:off x="7512050" y="2251075"/>
            <a:ext cx="998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dirty="0"/>
              <a:t>SPM(t)</a:t>
            </a:r>
            <a:endParaRPr lang="en-US" dirty="0"/>
          </a:p>
        </p:txBody>
      </p:sp>
      <p:sp>
        <p:nvSpPr>
          <p:cNvPr id="28" name="Line 54"/>
          <p:cNvSpPr>
            <a:spLocks noChangeShapeType="1"/>
          </p:cNvSpPr>
          <p:nvPr/>
        </p:nvSpPr>
        <p:spPr bwMode="auto">
          <a:xfrm>
            <a:off x="4291013" y="1143000"/>
            <a:ext cx="0" cy="54102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aphicFrame>
        <p:nvGraphicFramePr>
          <p:cNvPr id="29" name="Object 58"/>
          <p:cNvGraphicFramePr>
            <a:graphicFrameLocks noChangeAspect="1"/>
          </p:cNvGraphicFramePr>
          <p:nvPr/>
        </p:nvGraphicFramePr>
        <p:xfrm>
          <a:off x="1508125" y="2105025"/>
          <a:ext cx="24288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1" name="Equation" r:id="rId15" imgW="177480" imgH="215640" progId="Equation.3">
                  <p:embed/>
                </p:oleObj>
              </mc:Choice>
              <mc:Fallback>
                <p:oleObj name="Equation" r:id="rId15" imgW="17748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2105025"/>
                        <a:ext cx="242888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59"/>
          <p:cNvGraphicFramePr>
            <a:graphicFrameLocks noChangeAspect="1"/>
          </p:cNvGraphicFramePr>
          <p:nvPr/>
        </p:nvGraphicFramePr>
        <p:xfrm>
          <a:off x="1524000" y="3300413"/>
          <a:ext cx="258763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2" name="Equation" r:id="rId17" imgW="190440" imgH="215640" progId="Equation.3">
                  <p:embed/>
                </p:oleObj>
              </mc:Choice>
              <mc:Fallback>
                <p:oleObj name="Equation" r:id="rId17" imgW="19044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300413"/>
                        <a:ext cx="258763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0"/>
          <p:cNvGraphicFramePr>
            <a:graphicFrameLocks noChangeAspect="1"/>
          </p:cNvGraphicFramePr>
          <p:nvPr/>
        </p:nvGraphicFramePr>
        <p:xfrm>
          <a:off x="1489075" y="4562475"/>
          <a:ext cx="29368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3" name="Equation" r:id="rId19" imgW="215640" imgH="215640" progId="Equation.3">
                  <p:embed/>
                </p:oleObj>
              </mc:Choice>
              <mc:Fallback>
                <p:oleObj name="Equation" r:id="rId19" imgW="21564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075" y="4562475"/>
                        <a:ext cx="293688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1"/>
          <p:cNvGraphicFramePr>
            <a:graphicFrameLocks noChangeAspect="1"/>
          </p:cNvGraphicFramePr>
          <p:nvPr/>
        </p:nvGraphicFramePr>
        <p:xfrm>
          <a:off x="1524000" y="5821363"/>
          <a:ext cx="3079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4" name="Equation" r:id="rId21" imgW="228600" imgH="215640" progId="Equation.3">
                  <p:embed/>
                </p:oleObj>
              </mc:Choice>
              <mc:Fallback>
                <p:oleObj name="Equation" r:id="rId21" imgW="22860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821363"/>
                        <a:ext cx="307975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2"/>
          <p:cNvGraphicFramePr>
            <a:graphicFrameLocks noChangeAspect="1"/>
          </p:cNvGraphicFramePr>
          <p:nvPr/>
        </p:nvGraphicFramePr>
        <p:xfrm>
          <a:off x="1492250" y="2452688"/>
          <a:ext cx="27463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5" name="Equation" r:id="rId23" imgW="203040" imgH="228600" progId="Equation.3">
                  <p:embed/>
                </p:oleObj>
              </mc:Choice>
              <mc:Fallback>
                <p:oleObj name="Equation" r:id="rId23" imgW="20304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2452688"/>
                        <a:ext cx="274638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3"/>
          <p:cNvGraphicFramePr>
            <a:graphicFrameLocks noChangeAspect="1"/>
          </p:cNvGraphicFramePr>
          <p:nvPr/>
        </p:nvGraphicFramePr>
        <p:xfrm>
          <a:off x="1508125" y="3592513"/>
          <a:ext cx="27463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6" name="Equation" r:id="rId25" imgW="203040" imgH="228600" progId="Equation.3">
                  <p:embed/>
                </p:oleObj>
              </mc:Choice>
              <mc:Fallback>
                <p:oleObj name="Equation" r:id="rId25" imgW="20304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3592513"/>
                        <a:ext cx="274638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4"/>
          <p:cNvGraphicFramePr>
            <a:graphicFrameLocks noChangeAspect="1"/>
          </p:cNvGraphicFramePr>
          <p:nvPr/>
        </p:nvGraphicFramePr>
        <p:xfrm>
          <a:off x="1524000" y="4887913"/>
          <a:ext cx="2921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7" name="Equation" r:id="rId27" imgW="215640" imgH="228600" progId="Equation.3">
                  <p:embed/>
                </p:oleObj>
              </mc:Choice>
              <mc:Fallback>
                <p:oleObj name="Equation" r:id="rId27" imgW="21564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887913"/>
                        <a:ext cx="292100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65"/>
          <p:cNvGraphicFramePr>
            <a:graphicFrameLocks noChangeAspect="1"/>
          </p:cNvGraphicFramePr>
          <p:nvPr/>
        </p:nvGraphicFramePr>
        <p:xfrm>
          <a:off x="1524000" y="6113463"/>
          <a:ext cx="3079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8" name="Equation" r:id="rId29" imgW="228600" imgH="228600" progId="Equation.3">
                  <p:embed/>
                </p:oleObj>
              </mc:Choice>
              <mc:Fallback>
                <p:oleObj name="Equation" r:id="rId29" imgW="22860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6113463"/>
                        <a:ext cx="307975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66"/>
          <p:cNvSpPr>
            <a:spLocks noChangeArrowheads="1"/>
          </p:cNvSpPr>
          <p:nvPr/>
        </p:nvSpPr>
        <p:spPr bwMode="auto">
          <a:xfrm>
            <a:off x="5072066" y="6072206"/>
            <a:ext cx="2287588" cy="482600"/>
          </a:xfrm>
          <a:prstGeom prst="rect">
            <a:avLst/>
          </a:prstGeom>
          <a:gradFill rotWithShape="0">
            <a:gsLst>
              <a:gs pos="0">
                <a:srgbClr xmlns:mc="http://schemas.openxmlformats.org/markup-compatibility/2006" xmlns:a14="http://schemas.microsoft.com/office/drawing/2010/main" val="FFFF99" mc:Ignorable=""/>
              </a:gs>
              <a:gs pos="100000">
                <a:srgbClr xmlns:mc="http://schemas.openxmlformats.org/markup-compatibility/2006" xmlns:a14="http://schemas.microsoft.com/office/drawing/2010/main" val="FFFF99" mc:Ignorable="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r>
              <a:rPr lang="de-DE" dirty="0"/>
              <a:t>Second level</a:t>
            </a:r>
            <a:endParaRPr lang="en-GB" dirty="0"/>
          </a:p>
        </p:txBody>
      </p:sp>
      <p:sp>
        <p:nvSpPr>
          <p:cNvPr id="38" name="Rectangle 67"/>
          <p:cNvSpPr>
            <a:spLocks noChangeArrowheads="1"/>
          </p:cNvSpPr>
          <p:nvPr/>
        </p:nvSpPr>
        <p:spPr bwMode="auto">
          <a:xfrm>
            <a:off x="0" y="928670"/>
            <a:ext cx="2376487" cy="482600"/>
          </a:xfrm>
          <a:prstGeom prst="rect">
            <a:avLst/>
          </a:prstGeom>
          <a:gradFill rotWithShape="0">
            <a:gsLst>
              <a:gs pos="0">
                <a:srgbClr xmlns:mc="http://schemas.openxmlformats.org/markup-compatibility/2006" xmlns:a14="http://schemas.microsoft.com/office/drawing/2010/main" val="FFFF99" mc:Ignorable=""/>
              </a:gs>
              <a:gs pos="100000">
                <a:srgbClr xmlns:mc="http://schemas.openxmlformats.org/markup-compatibility/2006" xmlns:a14="http://schemas.microsoft.com/office/drawing/2010/main" val="FFFF99" mc:Ignorable="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r>
              <a:rPr lang="de-DE"/>
              <a:t>First level</a:t>
            </a:r>
            <a:endParaRPr lang="en-GB"/>
          </a:p>
        </p:txBody>
      </p:sp>
      <p:cxnSp>
        <p:nvCxnSpPr>
          <p:cNvPr id="40" name="AutoShape 71"/>
          <p:cNvCxnSpPr>
            <a:cxnSpLocks noChangeShapeType="1"/>
          </p:cNvCxnSpPr>
          <p:nvPr/>
        </p:nvCxnSpPr>
        <p:spPr bwMode="auto">
          <a:xfrm>
            <a:off x="3762375" y="2217738"/>
            <a:ext cx="1181100" cy="468312"/>
          </a:xfrm>
          <a:prstGeom prst="straightConnector1">
            <a:avLst/>
          </a:prstGeom>
          <a:noFill/>
          <a:ln w="76200">
            <a:solidFill>
              <a:srgbClr xmlns:mc="http://schemas.openxmlformats.org/markup-compatibility/2006" xmlns:a14="http://schemas.microsoft.com/office/drawing/2010/main" val="99CC00" mc:Ignorable="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</p:cxnSp>
      <p:cxnSp>
        <p:nvCxnSpPr>
          <p:cNvPr id="41" name="AutoShape 72"/>
          <p:cNvCxnSpPr>
            <a:cxnSpLocks noChangeShapeType="1"/>
          </p:cNvCxnSpPr>
          <p:nvPr/>
        </p:nvCxnSpPr>
        <p:spPr bwMode="auto">
          <a:xfrm flipV="1">
            <a:off x="3886200" y="5816600"/>
            <a:ext cx="1057275" cy="431800"/>
          </a:xfrm>
          <a:prstGeom prst="straightConnector1">
            <a:avLst/>
          </a:prstGeom>
          <a:noFill/>
          <a:ln w="76200">
            <a:solidFill>
              <a:srgbClr xmlns:mc="http://schemas.openxmlformats.org/markup-compatibility/2006" xmlns:a14="http://schemas.microsoft.com/office/drawing/2010/main" val="99CC00" mc:Ignorable="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</p:cxnSp>
      <p:graphicFrame>
        <p:nvGraphicFramePr>
          <p:cNvPr id="59403" name="Object 11"/>
          <p:cNvGraphicFramePr>
            <a:graphicFrameLocks noChangeAspect="1"/>
          </p:cNvGraphicFramePr>
          <p:nvPr/>
        </p:nvGraphicFramePr>
        <p:xfrm>
          <a:off x="4929190" y="928670"/>
          <a:ext cx="302895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9" name="Equation" r:id="rId31" imgW="1193760" imgH="457200" progId="Equation.3">
                  <p:embed/>
                </p:oleObj>
              </mc:Choice>
              <mc:Fallback>
                <p:oleObj name="Equation" r:id="rId31" imgW="1193760" imgH="457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928670"/>
                        <a:ext cx="3028950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32" y="233346"/>
            <a:ext cx="8256587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de-DE" sz="3200" b="1" dirty="0" smtClean="0">
                <a:solidFill>
                  <a:schemeClr val="bg1"/>
                </a:solidFill>
              </a:rPr>
              <a:t>Summary Statistics approach</a:t>
            </a:r>
            <a:endParaRPr lang="en-US" sz="3200" b="1" dirty="0" smtClean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214313" y="1285860"/>
            <a:ext cx="84296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Procedure: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Arial" pitchFamily="34" charset="0"/>
              </a:rPr>
              <a:t>Fit GLM for each subject </a:t>
            </a:r>
            <a:r>
              <a:rPr lang="en-GB" sz="2800" i="1" kern="0" dirty="0">
                <a:latin typeface="Times New Roman" pitchFamily="18" charset="0"/>
                <a:cs typeface="Times New Roman" pitchFamily="18" charset="0"/>
              </a:rPr>
              <a:t>i</a:t>
            </a:r>
            <a:endParaRPr lang="en-GB" sz="2800" kern="0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GB" sz="2800" kern="0" dirty="0">
                <a:latin typeface="Arial" pitchFamily="34" charset="0"/>
              </a:rPr>
              <a:t>   and compute contrast estimate	(first level)   </a:t>
            </a:r>
            <a:endParaRPr lang="en-GB" sz="2800" i="1" kern="0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err="1"/>
              <a:t>Analyze</a:t>
            </a:r>
            <a:r>
              <a:rPr lang="en-GB" sz="2800" kern="0" dirty="0"/>
              <a:t> 		    (second level</a:t>
            </a:r>
            <a:r>
              <a:rPr lang="en-GB" sz="2800" kern="0" dirty="0" smtClean="0"/>
              <a:t>)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defRPr/>
            </a:pPr>
            <a:endParaRPr lang="en-GB" sz="2800" kern="0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1- or 2- sample </a:t>
            </a:r>
            <a:r>
              <a:rPr lang="en-GB" sz="2800" i="1" kern="0" dirty="0">
                <a:latin typeface="Arial" pitchFamily="34" charset="0"/>
              </a:rPr>
              <a:t>t</a:t>
            </a:r>
            <a:r>
              <a:rPr lang="en-GB" sz="2800" kern="0" dirty="0">
                <a:latin typeface="Arial" pitchFamily="34" charset="0"/>
              </a:rPr>
              <a:t> test on contrast image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Arial" pitchFamily="34" charset="0"/>
              </a:rPr>
              <a:t>intra-subject variance not </a:t>
            </a:r>
            <a:r>
              <a:rPr lang="en-GB" sz="2800" kern="0" dirty="0" smtClean="0">
                <a:latin typeface="Arial" pitchFamily="34" charset="0"/>
              </a:rPr>
              <a:t>used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endParaRPr lang="en-US" sz="2800" kern="0" dirty="0">
              <a:latin typeface="+mn-lt"/>
            </a:endParaRPr>
          </a:p>
        </p:txBody>
      </p:sp>
      <p:graphicFrame>
        <p:nvGraphicFramePr>
          <p:cNvPr id="4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6750"/>
              </p:ext>
            </p:extLst>
          </p:nvPr>
        </p:nvGraphicFramePr>
        <p:xfrm>
          <a:off x="6012160" y="2204864"/>
          <a:ext cx="64293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7" name="Equation" r:id="rId4" imgW="241200" imgH="253800" progId="Equation.DSMT4">
                  <p:embed/>
                </p:oleObj>
              </mc:Choice>
              <mc:Fallback>
                <p:oleObj name="Equation" r:id="rId4" imgW="241200" imgH="2538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2204864"/>
                        <a:ext cx="642938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584797"/>
              </p:ext>
            </p:extLst>
          </p:nvPr>
        </p:nvGraphicFramePr>
        <p:xfrm>
          <a:off x="2402648" y="2708920"/>
          <a:ext cx="1725613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8" name="Equation" r:id="rId6" imgW="647640" imgH="330120" progId="Equation.DSMT4">
                  <p:embed/>
                </p:oleObj>
              </mc:Choice>
              <mc:Fallback>
                <p:oleObj name="Equation" r:id="rId6" imgW="647640" imgH="33012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2648" y="2708920"/>
                        <a:ext cx="1725613" cy="877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Assumptions</a:t>
            </a:r>
            <a:endParaRPr lang="en-US" sz="2800" dirty="0" smtClean="0"/>
          </a:p>
        </p:txBody>
      </p:sp>
      <p:sp>
        <p:nvSpPr>
          <p:cNvPr id="295" name="Rectangle 3"/>
          <p:cNvSpPr txBox="1">
            <a:spLocks noChangeArrowheads="1"/>
          </p:cNvSpPr>
          <p:nvPr/>
        </p:nvSpPr>
        <p:spPr bwMode="auto">
          <a:xfrm>
            <a:off x="214313" y="1643063"/>
            <a:ext cx="84296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Distribution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Arial" pitchFamily="34" charset="0"/>
              </a:rPr>
              <a:t>Normality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Arial" pitchFamily="34" charset="0"/>
              </a:rPr>
              <a:t>Independent subjects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endParaRPr lang="en-GB" sz="2800" kern="0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Homogeneous variance: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Arial" pitchFamily="34" charset="0"/>
              </a:rPr>
              <a:t>Residual error the same for all subjects   </a:t>
            </a:r>
            <a:endParaRPr lang="en-GB" sz="2800" i="1" kern="0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+mn-lt"/>
              </a:rPr>
              <a:t>Balanced designs</a:t>
            </a:r>
            <a:endParaRPr lang="en-US" sz="2800" kern="0" dirty="0">
              <a:latin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32" y="182493"/>
            <a:ext cx="8256587" cy="582211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r>
              <a:rPr lang="de-DE" sz="3200" b="1" dirty="0" smtClean="0">
                <a:solidFill>
                  <a:schemeClr val="bg1"/>
                </a:solidFill>
              </a:rPr>
              <a:t>Summary Statistics approach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Robustness</a:t>
            </a:r>
            <a:endParaRPr lang="en-US" sz="2800" dirty="0" smtClean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1219200"/>
            <a:ext cx="2382838" cy="2352675"/>
          </a:xfrm>
          <a:noFill/>
          <a:ln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00400" y="3962400"/>
            <a:ext cx="2382838" cy="2352675"/>
          </a:xfrm>
          <a:prstGeom prst="rect">
            <a:avLst/>
          </a:prstGeom>
          <a:noFill/>
          <a:ln/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400800" y="5464175"/>
            <a:ext cx="2286000" cy="850900"/>
          </a:xfrm>
          <a:prstGeom prst="rect">
            <a:avLst/>
          </a:prstGeom>
          <a:gradFill rotWithShape="0">
            <a:gsLst>
              <a:gs pos="0">
                <a:srgbClr xmlns:mc="http://schemas.openxmlformats.org/markup-compatibility/2006" xmlns:a14="http://schemas.microsoft.com/office/drawing/2010/main" val="FFFF99" mc:Ignorable=""/>
              </a:gs>
              <a:gs pos="100000">
                <a:srgbClr xmlns:mc="http://schemas.openxmlformats.org/markup-compatibility/2006" xmlns:a14="http://schemas.microsoft.com/office/drawing/2010/main" val="FFFF99" mc:Ignorable="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l"/>
            <a:r>
              <a:rPr lang="en-GB" sz="1600" i="1"/>
              <a:t>Friston et al. (2004) Mixed effects and fMRI studies, Neuroimage</a:t>
            </a:r>
            <a:endParaRPr lang="en-US" sz="1600" i="1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57200" y="1878013"/>
            <a:ext cx="1752600" cy="914400"/>
          </a:xfrm>
          <a:prstGeom prst="rect">
            <a:avLst/>
          </a:prstGeom>
          <a:gradFill rotWithShape="0">
            <a:gsLst>
              <a:gs pos="0">
                <a:srgbClr xmlns:mc="http://schemas.openxmlformats.org/markup-compatibility/2006" xmlns:a14="http://schemas.microsoft.com/office/drawing/2010/main" val="D9FFFF" mc:Ignorable=""/>
              </a:gs>
              <a:gs pos="100000">
                <a:srgbClr xmlns:mc="http://schemas.openxmlformats.org/markup-compatibility/2006" xmlns:a14="http://schemas.microsoft.com/office/drawing/2010/main" val="D9FFFF" mc:Ignorable="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de-DE">
                <a:solidFill>
                  <a:schemeClr val="tx2"/>
                </a:solidFill>
              </a:rPr>
              <a:t>Summary</a:t>
            </a:r>
          </a:p>
          <a:p>
            <a:r>
              <a:rPr lang="de-DE">
                <a:solidFill>
                  <a:schemeClr val="tx2"/>
                </a:solidFill>
              </a:rPr>
              <a:t>statistics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457200" y="4648200"/>
            <a:ext cx="1752600" cy="914400"/>
          </a:xfrm>
          <a:prstGeom prst="rect">
            <a:avLst/>
          </a:prstGeom>
          <a:gradFill rotWithShape="0">
            <a:gsLst>
              <a:gs pos="0">
                <a:srgbClr xmlns:mc="http://schemas.openxmlformats.org/markup-compatibility/2006" xmlns:a14="http://schemas.microsoft.com/office/drawing/2010/main" val="D9FFFF" mc:Ignorable=""/>
              </a:gs>
              <a:gs pos="100000">
                <a:srgbClr xmlns:mc="http://schemas.openxmlformats.org/markup-compatibility/2006" xmlns:a14="http://schemas.microsoft.com/office/drawing/2010/main" val="D9FFFF" mc:Ignorable="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de-DE">
                <a:solidFill>
                  <a:schemeClr val="tx2"/>
                </a:solidFill>
              </a:rPr>
              <a:t>Hierarchical</a:t>
            </a:r>
          </a:p>
          <a:p>
            <a:r>
              <a:rPr lang="de-DE">
                <a:solidFill>
                  <a:schemeClr val="tx2"/>
                </a:solidFill>
              </a:rPr>
              <a:t>Model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-32" y="182493"/>
            <a:ext cx="8256587" cy="582211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r>
              <a:rPr lang="de-DE" sz="3200" b="1" dirty="0" smtClean="0">
                <a:solidFill>
                  <a:schemeClr val="bg1"/>
                </a:solidFill>
              </a:rPr>
              <a:t>Summary Statistics approach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rrowheads="1"/>
          </p:cNvPicPr>
          <p:nvPr/>
        </p:nvPicPr>
        <p:blipFill>
          <a:blip r:embed="rId3" cstate="print"/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>
            <a:outerShdw dist="81320" dir="2319588" algn="ctr" rotWithShape="0">
              <a:schemeClr val="bg2"/>
            </a:outerShdw>
          </a:effec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8201" name="Picture 9"/>
          <p:cNvPicPr>
            <a:picLocks noChangeArrowheads="1"/>
          </p:cNvPicPr>
          <p:nvPr/>
        </p:nvPicPr>
        <p:blipFill>
          <a:blip r:embed="rId4" cstate="print">
            <a:lum contrast="-6000"/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70" name="Picture 10"/>
          <p:cNvPicPr>
            <a:picLocks noChangeArrowheads="1"/>
          </p:cNvPicPr>
          <p:nvPr/>
        </p:nvPicPr>
        <p:blipFill>
          <a:blip r:embed="rId5" cstate="print"/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Arial" pitchFamily="34" charset="0"/>
              </a:rPr>
              <a:t>General Linear Model</a:t>
            </a:r>
            <a:endParaRPr lang="en-US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C0C0C0" mc:Ignorable=""/>
                </a:outerShdw>
              </a:effectLst>
              <a:latin typeface="Arial" pitchFamily="34" charset="0"/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Arial" pitchFamily="34" charset="0"/>
              </a:rPr>
              <a:t>Realignment</a:t>
            </a:r>
            <a:endParaRPr lang="en-US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C0C0C0" mc:Ignorable=""/>
                </a:outerShdw>
              </a:effectLst>
              <a:latin typeface="Arial" pitchFamily="34" charset="0"/>
            </a:endParaRP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Arial" pitchFamily="34" charset="0"/>
              </a:rPr>
              <a:t>Smoothing</a:t>
            </a:r>
            <a:endParaRPr lang="en-US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C0C0C0" mc:Ignorable=""/>
                </a:outerShdw>
              </a:effectLst>
              <a:latin typeface="Arial" pitchFamily="34" charset="0"/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8207" name="Picture 15"/>
          <p:cNvPicPr>
            <a:picLocks noChangeArrowheads="1"/>
          </p:cNvPicPr>
          <p:nvPr/>
        </p:nvPicPr>
        <p:blipFill>
          <a:blip r:embed="rId6" cstate="print">
            <a:lum contrast="-6000"/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Arial" pitchFamily="34" charset="0"/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Arial" pitchFamily="34" charset="0"/>
              </a:rPr>
            </a:br>
            <a:r>
              <a:rPr lang="en-GB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Arial" pitchFamily="34" charset="0"/>
              </a:rPr>
              <a:t>Inference</a:t>
            </a:r>
            <a:endParaRPr lang="en-US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C0C0C0" mc:Ignorable=""/>
                </a:outerShdw>
              </a:effectLst>
              <a:latin typeface="Arial" pitchFamily="34" charset="0"/>
            </a:endParaRPr>
          </a:p>
        </p:txBody>
      </p:sp>
      <p:sp>
        <p:nvSpPr>
          <p:cNvPr id="40989" name="Rectangle 29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8223" name="Picture 31"/>
          <p:cNvPicPr>
            <a:picLocks noChangeArrowheads="1"/>
          </p:cNvPicPr>
          <p:nvPr/>
        </p:nvPicPr>
        <p:blipFill>
          <a:blip r:embed="rId2" cstate="print"/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224" name="Line 32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xmlns:mc="http://schemas.openxmlformats.org/markup-compatibility/2006" xmlns:a14="http://schemas.microsoft.com/office/drawing/2010/main" val="FF0000" mc:Ignorable="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228" name="Group 36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8233" name="Picture 37"/>
            <p:cNvPicPr>
              <a:picLocks noChangeArrowheads="1"/>
            </p:cNvPicPr>
            <p:nvPr/>
          </p:nvPicPr>
          <p:blipFill>
            <a:blip r:embed="rId7" cstate="print">
              <a:lum contrast="-6000"/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xmlns:mc="http://schemas.openxmlformats.org/markup-compatibility/2006" xmlns:a14="http://schemas.microsoft.com/office/drawing/2010/main" val="C1CEFF" mc:Ignorable=""/>
              </a:solidFill>
              <a:miter lim="800000"/>
              <a:headEnd/>
              <a:tailEnd/>
            </a:ln>
          </p:spPr>
        </p:pic>
        <p:pic>
          <p:nvPicPr>
            <p:cNvPr id="8234" name="Picture 38"/>
            <p:cNvPicPr>
              <a:picLocks noChangeArrowheads="1"/>
            </p:cNvPicPr>
            <p:nvPr/>
          </p:nvPicPr>
          <p:blipFill>
            <a:blip r:embed="rId7" cstate="print">
              <a:lum contrast="-6000"/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xmlns:mc="http://schemas.openxmlformats.org/markup-compatibility/2006" xmlns:a14="http://schemas.microsoft.com/office/drawing/2010/main" val="C1CEFF" mc:Ignorable=""/>
              </a:solidFill>
              <a:miter lim="800000"/>
              <a:headEnd/>
              <a:tailEnd/>
            </a:ln>
          </p:spPr>
        </p:pic>
        <p:pic>
          <p:nvPicPr>
            <p:cNvPr id="8235" name="Picture 39"/>
            <p:cNvPicPr>
              <a:picLocks noChangeArrowheads="1"/>
            </p:cNvPicPr>
            <p:nvPr/>
          </p:nvPicPr>
          <p:blipFill>
            <a:blip r:embed="rId7" cstate="print">
              <a:lum contrast="-6000"/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xmlns:mc="http://schemas.openxmlformats.org/markup-compatibility/2006" xmlns:a14="http://schemas.microsoft.com/office/drawing/2010/main" val="C1CEFF" mc:Ignorable=""/>
              </a:solidFill>
              <a:miter lim="800000"/>
              <a:headEnd/>
              <a:tailEnd/>
            </a:ln>
          </p:spPr>
        </p:pic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6096000" y="1143000"/>
            <a:ext cx="3048000" cy="5486400"/>
            <a:chOff x="3840" y="720"/>
            <a:chExt cx="1920" cy="3456"/>
          </a:xfrm>
        </p:grpSpPr>
        <p:sp>
          <p:nvSpPr>
            <p:cNvPr id="8230" name="Rectangle 41"/>
            <p:cNvSpPr>
              <a:spLocks noChangeArrowheads="1"/>
            </p:cNvSpPr>
            <p:nvPr/>
          </p:nvSpPr>
          <p:spPr bwMode="auto">
            <a:xfrm>
              <a:off x="3840" y="720"/>
              <a:ext cx="1872" cy="3456"/>
            </a:xfrm>
            <a:prstGeom prst="rect">
              <a:avLst/>
            </a:prstGeom>
            <a:noFill/>
            <a:ln w="38100">
              <a:solidFill>
                <a:srgbClr xmlns:mc="http://schemas.openxmlformats.org/markup-compatibility/2006" xmlns:a14="http://schemas.microsoft.com/office/drawing/2010/main" val="CC3300" mc:Ignorable="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31" name="Rectangle 42"/>
            <p:cNvSpPr>
              <a:spLocks noChangeArrowheads="1"/>
            </p:cNvSpPr>
            <p:nvPr/>
          </p:nvSpPr>
          <p:spPr bwMode="auto">
            <a:xfrm>
              <a:off x="4944" y="2448"/>
              <a:ext cx="768" cy="720"/>
            </a:xfrm>
            <a:prstGeom prst="rect">
              <a:avLst/>
            </a:prstGeom>
            <a:noFill/>
            <a:ln w="38100">
              <a:solidFill>
                <a:srgbClr xmlns:mc="http://schemas.openxmlformats.org/markup-compatibility/2006" xmlns:a14="http://schemas.microsoft.com/office/drawing/2010/main" val="CC3300" mc:Ignorable="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32" name="Rectangle 43"/>
            <p:cNvSpPr>
              <a:spLocks noChangeArrowheads="1"/>
            </p:cNvSpPr>
            <p:nvPr/>
          </p:nvSpPr>
          <p:spPr bwMode="auto">
            <a:xfrm>
              <a:off x="5697" y="2461"/>
              <a:ext cx="63" cy="69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374636" y="168257"/>
            <a:ext cx="2197100" cy="688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</a:rPr>
              <a:t>GLM : individual level</a:t>
            </a:r>
            <a:endParaRPr lang="en-US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b="1" i="1" smtClean="0"/>
              <a:t>HF approach</a:t>
            </a:r>
            <a:r>
              <a:rPr lang="en-GB" sz="2800" smtClean="0"/>
              <a:t>: robustness</a:t>
            </a:r>
            <a:endParaRPr lang="en-US" sz="2800" smtClean="0"/>
          </a:p>
        </p:txBody>
      </p:sp>
      <p:pic>
        <p:nvPicPr>
          <p:cNvPr id="25603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500" y="2571750"/>
            <a:ext cx="61404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67"/>
          <p:cNvSpPr txBox="1">
            <a:spLocks noChangeArrowheads="1"/>
          </p:cNvSpPr>
          <p:nvPr/>
        </p:nvSpPr>
        <p:spPr bwMode="auto">
          <a:xfrm>
            <a:off x="1571625" y="5160963"/>
            <a:ext cx="6137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 sz="1000"/>
              <a:t>Mumford &amp; Nichols.  Simple group fMRI modeling and inference.  </a:t>
            </a:r>
            <a:r>
              <a:rPr lang="en-US" sz="1000" i="1"/>
              <a:t>Neuroimage</a:t>
            </a:r>
            <a:r>
              <a:rPr lang="en-US" sz="1000"/>
              <a:t>, 47(4):1469--1475, 2009.</a:t>
            </a:r>
          </a:p>
          <a:p>
            <a:pPr marL="0" lvl="1"/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69" name="Rectangle 3"/>
          <p:cNvSpPr txBox="1">
            <a:spLocks noChangeArrowheads="1"/>
          </p:cNvSpPr>
          <p:nvPr/>
        </p:nvSpPr>
        <p:spPr bwMode="auto">
          <a:xfrm>
            <a:off x="500063" y="1428750"/>
            <a:ext cx="84296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In practice, validity and efficiency are excellent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Arial" pitchFamily="34" charset="0"/>
              </a:rPr>
              <a:t>For 1-sample case, HF impossible to break</a:t>
            </a:r>
          </a:p>
        </p:txBody>
      </p:sp>
      <p:sp>
        <p:nvSpPr>
          <p:cNvPr id="79" name="Rectangle 3"/>
          <p:cNvSpPr txBox="1">
            <a:spLocks noChangeArrowheads="1"/>
          </p:cNvSpPr>
          <p:nvPr/>
        </p:nvSpPr>
        <p:spPr bwMode="auto">
          <a:xfrm>
            <a:off x="500063" y="5500688"/>
            <a:ext cx="84296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2-sample and correlation might give trouble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Arial" pitchFamily="34" charset="0"/>
              </a:rPr>
              <a:t>Dramatic imbalance and/or </a:t>
            </a:r>
            <a:r>
              <a:rPr lang="en-GB" sz="2800" kern="0" dirty="0" err="1">
                <a:latin typeface="Arial" pitchFamily="34" charset="0"/>
              </a:rPr>
              <a:t>heteroscedasticity</a:t>
            </a:r>
            <a:endParaRPr lang="en-GB" sz="2800" kern="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b="1" i="1" smtClean="0"/>
              <a:t>Non sphericity modelling</a:t>
            </a:r>
            <a:r>
              <a:rPr lang="en-GB" sz="2800" smtClean="0"/>
              <a:t> – basics</a:t>
            </a:r>
            <a:endParaRPr lang="en-US" sz="2800" smtClean="0"/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214313" y="1643063"/>
            <a:ext cx="84296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1 effect per subject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Summary statistics approach</a:t>
            </a:r>
            <a:endParaRPr lang="en-GB" sz="2800" kern="0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endParaRPr lang="en-GB" sz="2800" kern="0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&gt;1 effects per subject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non </a:t>
            </a:r>
            <a:r>
              <a:rPr lang="en-GB" sz="2800" kern="0" dirty="0" err="1">
                <a:latin typeface="Arial" pitchFamily="34" charset="0"/>
              </a:rPr>
              <a:t>sphericity</a:t>
            </a:r>
            <a:r>
              <a:rPr lang="en-GB" sz="2800" kern="0" dirty="0">
                <a:latin typeface="Arial" pitchFamily="34" charset="0"/>
              </a:rPr>
              <a:t> modelling</a:t>
            </a:r>
            <a:endParaRPr lang="en-GB" sz="2800" i="1" kern="0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+mn-lt"/>
              </a:rPr>
              <a:t>Covariance components and </a:t>
            </a:r>
            <a:r>
              <a:rPr lang="en-GB" sz="2800" kern="0" dirty="0" err="1" smtClean="0">
                <a:latin typeface="+mn-lt"/>
              </a:rPr>
              <a:t>ReML</a:t>
            </a:r>
            <a:endParaRPr lang="en-GB" sz="2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b="1" i="1" smtClean="0"/>
              <a:t>Example 1</a:t>
            </a:r>
            <a:r>
              <a:rPr lang="en-GB" sz="2800" i="1" smtClean="0"/>
              <a:t>: data</a:t>
            </a:r>
            <a:endParaRPr lang="en-US" sz="2800" b="1" i="1" smtClean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14313" y="1643063"/>
            <a:ext cx="84296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Stimuli: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Arial" pitchFamily="34" charset="0"/>
              </a:rPr>
              <a:t>Auditory presentation (SOA = 4 sec)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Arial" pitchFamily="34" charset="0"/>
              </a:rPr>
              <a:t>250 scans per subject, block design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Arial" pitchFamily="34" charset="0"/>
              </a:rPr>
              <a:t>Words, e.g. “book”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Arial" pitchFamily="34" charset="0"/>
              </a:rPr>
              <a:t>Words spoken backwards, e.g. “</a:t>
            </a:r>
            <a:r>
              <a:rPr lang="en-GB" sz="2800" kern="0" dirty="0" err="1">
                <a:latin typeface="Arial" pitchFamily="34" charset="0"/>
              </a:rPr>
              <a:t>koob</a:t>
            </a:r>
            <a:r>
              <a:rPr lang="en-GB" sz="2800" kern="0" dirty="0">
                <a:latin typeface="Arial" pitchFamily="34" charset="0"/>
              </a:rPr>
              <a:t>”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endParaRPr lang="en-GB" sz="2800" kern="0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Subjects: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Arial" pitchFamily="34" charset="0"/>
              </a:rPr>
              <a:t>12 controls</a:t>
            </a:r>
            <a:endParaRPr lang="en-GB" sz="2800" i="1" kern="0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+mn-lt"/>
              </a:rPr>
              <a:t>11 blind people</a:t>
            </a:r>
            <a:endParaRPr lang="en-US" sz="2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b="1" i="1" smtClean="0"/>
              <a:t>Multiple covariance components (I)</a:t>
            </a:r>
            <a:endParaRPr lang="en-US" sz="2800" b="1" i="1" smtClean="0"/>
          </a:p>
        </p:txBody>
      </p:sp>
      <p:sp>
        <p:nvSpPr>
          <p:cNvPr id="29699" name="Rectangle 120"/>
          <p:cNvSpPr>
            <a:spLocks noChangeArrowheads="1"/>
          </p:cNvSpPr>
          <p:nvPr/>
        </p:nvSpPr>
        <p:spPr bwMode="auto">
          <a:xfrm>
            <a:off x="2863850" y="6481763"/>
            <a:ext cx="2351088" cy="3048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400"/>
              <a:t>residuals covariance matrix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5750" y="1571625"/>
            <a:ext cx="5572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E.g., 2-sample t-test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Arial" pitchFamily="34" charset="0"/>
              </a:rPr>
              <a:t>Errors are independent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GB" sz="2800" kern="0" dirty="0">
                <a:latin typeface="Arial" pitchFamily="34" charset="0"/>
              </a:rPr>
              <a:t>	but not identical.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Arial" pitchFamily="34" charset="0"/>
              </a:rPr>
              <a:t>2 covariance components</a:t>
            </a:r>
          </a:p>
        </p:txBody>
      </p:sp>
      <p:pic>
        <p:nvPicPr>
          <p:cNvPr id="29701" name="Picture 4" descr="Cov2"/>
          <p:cNvPicPr>
            <a:picLocks noChangeAspect="1" noChangeArrowheads="1"/>
          </p:cNvPicPr>
          <p:nvPr/>
        </p:nvPicPr>
        <p:blipFill>
          <a:blip r:embed="rId2" cstate="print"/>
          <a:srcRect l="9431" t="5653" r="6635" b="6400"/>
          <a:stretch>
            <a:fillRect/>
          </a:stretch>
        </p:blipFill>
        <p:spPr bwMode="auto">
          <a:xfrm>
            <a:off x="2428875" y="3786188"/>
            <a:ext cx="3373438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6338888" y="1566863"/>
            <a:ext cx="1155700" cy="10906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9703" name="Rectangle 9"/>
          <p:cNvSpPr>
            <a:spLocks noChangeArrowheads="1"/>
          </p:cNvSpPr>
          <p:nvPr/>
        </p:nvSpPr>
        <p:spPr bwMode="auto">
          <a:xfrm>
            <a:off x="6348413" y="1576388"/>
            <a:ext cx="42862" cy="44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4" name="Rectangle 10"/>
          <p:cNvSpPr>
            <a:spLocks noChangeArrowheads="1"/>
          </p:cNvSpPr>
          <p:nvPr/>
        </p:nvSpPr>
        <p:spPr bwMode="auto">
          <a:xfrm>
            <a:off x="6397625" y="1622425"/>
            <a:ext cx="42863" cy="44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5" name="Rectangle 11"/>
          <p:cNvSpPr>
            <a:spLocks noChangeArrowheads="1"/>
          </p:cNvSpPr>
          <p:nvPr/>
        </p:nvSpPr>
        <p:spPr bwMode="auto">
          <a:xfrm>
            <a:off x="6446838" y="1668463"/>
            <a:ext cx="42862" cy="44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6" name="Rectangle 12"/>
          <p:cNvSpPr>
            <a:spLocks noChangeArrowheads="1"/>
          </p:cNvSpPr>
          <p:nvPr/>
        </p:nvSpPr>
        <p:spPr bwMode="auto">
          <a:xfrm>
            <a:off x="6497638" y="1716088"/>
            <a:ext cx="42862" cy="44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7" name="Rectangle 13"/>
          <p:cNvSpPr>
            <a:spLocks noChangeArrowheads="1"/>
          </p:cNvSpPr>
          <p:nvPr/>
        </p:nvSpPr>
        <p:spPr bwMode="auto">
          <a:xfrm>
            <a:off x="6546850" y="1762125"/>
            <a:ext cx="42863" cy="44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8" name="Rectangle 14"/>
          <p:cNvSpPr>
            <a:spLocks noChangeArrowheads="1"/>
          </p:cNvSpPr>
          <p:nvPr/>
        </p:nvSpPr>
        <p:spPr bwMode="auto">
          <a:xfrm>
            <a:off x="6596063" y="1809750"/>
            <a:ext cx="42862" cy="44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9" name="Rectangle 15"/>
          <p:cNvSpPr>
            <a:spLocks noChangeArrowheads="1"/>
          </p:cNvSpPr>
          <p:nvPr/>
        </p:nvSpPr>
        <p:spPr bwMode="auto">
          <a:xfrm>
            <a:off x="6646863" y="1855788"/>
            <a:ext cx="42862" cy="44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10" name="Rectangle 16"/>
          <p:cNvSpPr>
            <a:spLocks noChangeArrowheads="1"/>
          </p:cNvSpPr>
          <p:nvPr/>
        </p:nvSpPr>
        <p:spPr bwMode="auto">
          <a:xfrm>
            <a:off x="6696075" y="1901825"/>
            <a:ext cx="42863" cy="44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11" name="Rectangle 17"/>
          <p:cNvSpPr>
            <a:spLocks noChangeArrowheads="1"/>
          </p:cNvSpPr>
          <p:nvPr/>
        </p:nvSpPr>
        <p:spPr bwMode="auto">
          <a:xfrm>
            <a:off x="6745288" y="1949450"/>
            <a:ext cx="42862" cy="44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12" name="Rectangle 18"/>
          <p:cNvSpPr>
            <a:spLocks noChangeArrowheads="1"/>
          </p:cNvSpPr>
          <p:nvPr/>
        </p:nvSpPr>
        <p:spPr bwMode="auto">
          <a:xfrm>
            <a:off x="6796088" y="1995488"/>
            <a:ext cx="42862" cy="44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13" name="Rectangle 19"/>
          <p:cNvSpPr>
            <a:spLocks noChangeArrowheads="1"/>
          </p:cNvSpPr>
          <p:nvPr/>
        </p:nvSpPr>
        <p:spPr bwMode="auto">
          <a:xfrm>
            <a:off x="6845300" y="2043113"/>
            <a:ext cx="42863" cy="44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Rectangle 35"/>
          <p:cNvSpPr>
            <a:spLocks noChangeArrowheads="1"/>
          </p:cNvSpPr>
          <p:nvPr/>
        </p:nvSpPr>
        <p:spPr bwMode="auto">
          <a:xfrm>
            <a:off x="6827838" y="2455863"/>
            <a:ext cx="1155700" cy="10906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9715" name="Rectangle 47"/>
          <p:cNvSpPr>
            <a:spLocks noChangeArrowheads="1"/>
          </p:cNvSpPr>
          <p:nvPr/>
        </p:nvSpPr>
        <p:spPr bwMode="auto">
          <a:xfrm>
            <a:off x="7385050" y="2978150"/>
            <a:ext cx="42863" cy="44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16" name="Rectangle 48"/>
          <p:cNvSpPr>
            <a:spLocks noChangeArrowheads="1"/>
          </p:cNvSpPr>
          <p:nvPr/>
        </p:nvSpPr>
        <p:spPr bwMode="auto">
          <a:xfrm>
            <a:off x="7434263" y="3024188"/>
            <a:ext cx="42862" cy="44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17" name="Rectangle 49"/>
          <p:cNvSpPr>
            <a:spLocks noChangeArrowheads="1"/>
          </p:cNvSpPr>
          <p:nvPr/>
        </p:nvSpPr>
        <p:spPr bwMode="auto">
          <a:xfrm>
            <a:off x="7483475" y="3071813"/>
            <a:ext cx="42863" cy="44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18" name="Rectangle 50"/>
          <p:cNvSpPr>
            <a:spLocks noChangeArrowheads="1"/>
          </p:cNvSpPr>
          <p:nvPr/>
        </p:nvSpPr>
        <p:spPr bwMode="auto">
          <a:xfrm>
            <a:off x="7534275" y="3117850"/>
            <a:ext cx="42863" cy="44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19" name="Rectangle 51"/>
          <p:cNvSpPr>
            <a:spLocks noChangeArrowheads="1"/>
          </p:cNvSpPr>
          <p:nvPr/>
        </p:nvSpPr>
        <p:spPr bwMode="auto">
          <a:xfrm>
            <a:off x="7583488" y="3165475"/>
            <a:ext cx="42862" cy="44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20" name="Rectangle 52"/>
          <p:cNvSpPr>
            <a:spLocks noChangeArrowheads="1"/>
          </p:cNvSpPr>
          <p:nvPr/>
        </p:nvSpPr>
        <p:spPr bwMode="auto">
          <a:xfrm>
            <a:off x="7632700" y="3211513"/>
            <a:ext cx="42863" cy="44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21" name="Rectangle 53"/>
          <p:cNvSpPr>
            <a:spLocks noChangeArrowheads="1"/>
          </p:cNvSpPr>
          <p:nvPr/>
        </p:nvSpPr>
        <p:spPr bwMode="auto">
          <a:xfrm>
            <a:off x="7683500" y="3257550"/>
            <a:ext cx="42863" cy="44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22" name="Rectangle 54"/>
          <p:cNvSpPr>
            <a:spLocks noChangeArrowheads="1"/>
          </p:cNvSpPr>
          <p:nvPr/>
        </p:nvSpPr>
        <p:spPr bwMode="auto">
          <a:xfrm>
            <a:off x="7732713" y="3305175"/>
            <a:ext cx="42862" cy="44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23" name="Rectangle 55"/>
          <p:cNvSpPr>
            <a:spLocks noChangeArrowheads="1"/>
          </p:cNvSpPr>
          <p:nvPr/>
        </p:nvSpPr>
        <p:spPr bwMode="auto">
          <a:xfrm>
            <a:off x="7781925" y="3351213"/>
            <a:ext cx="42863" cy="44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24" name="Rectangle 56"/>
          <p:cNvSpPr>
            <a:spLocks noChangeArrowheads="1"/>
          </p:cNvSpPr>
          <p:nvPr/>
        </p:nvSpPr>
        <p:spPr bwMode="auto">
          <a:xfrm>
            <a:off x="7832725" y="3398838"/>
            <a:ext cx="42863" cy="44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25" name="Rectangle 57"/>
          <p:cNvSpPr>
            <a:spLocks noChangeArrowheads="1"/>
          </p:cNvSpPr>
          <p:nvPr/>
        </p:nvSpPr>
        <p:spPr bwMode="auto">
          <a:xfrm>
            <a:off x="7881938" y="3444875"/>
            <a:ext cx="42862" cy="44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26" name="Rectangle 58"/>
          <p:cNvSpPr>
            <a:spLocks noChangeArrowheads="1"/>
          </p:cNvSpPr>
          <p:nvPr/>
        </p:nvSpPr>
        <p:spPr bwMode="auto">
          <a:xfrm>
            <a:off x="7932738" y="3492500"/>
            <a:ext cx="42862" cy="44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27" name="Text Box 59"/>
          <p:cNvSpPr txBox="1">
            <a:spLocks noChangeArrowheads="1"/>
          </p:cNvSpPr>
          <p:nvPr/>
        </p:nvSpPr>
        <p:spPr bwMode="auto">
          <a:xfrm>
            <a:off x="5502275" y="1846263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Q</a:t>
            </a:r>
            <a:r>
              <a:rPr lang="en-US" i="1" baseline="-25000"/>
              <a:t>k</a:t>
            </a:r>
            <a:r>
              <a:rPr lang="en-US"/>
              <a:t>’s: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b="1" i="1" smtClean="0"/>
              <a:t>Example 1</a:t>
            </a:r>
            <a:r>
              <a:rPr lang="en-GB" sz="2800" i="1" smtClean="0"/>
              <a:t>: population differences</a:t>
            </a:r>
            <a:endParaRPr lang="en-US" sz="2800" b="1" i="1" smtClean="0"/>
          </a:p>
        </p:txBody>
      </p:sp>
      <p:pic>
        <p:nvPicPr>
          <p:cNvPr id="3078" name="Picture 3" descr="Blindsingle"/>
          <p:cNvPicPr>
            <a:picLocks noChangeAspect="1" noChangeArrowheads="1"/>
          </p:cNvPicPr>
          <p:nvPr/>
        </p:nvPicPr>
        <p:blipFill>
          <a:blip r:embed="rId3" cstate="print"/>
          <a:srcRect l="47705" t="9604" r="4669" b="49692"/>
          <a:stretch>
            <a:fillRect/>
          </a:stretch>
        </p:blipFill>
        <p:spPr bwMode="auto">
          <a:xfrm>
            <a:off x="2959100" y="1812925"/>
            <a:ext cx="1717675" cy="21161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3079" name="Picture 4" descr="Blindsingle"/>
          <p:cNvPicPr>
            <a:picLocks noChangeAspect="1" noChangeArrowheads="1"/>
          </p:cNvPicPr>
          <p:nvPr/>
        </p:nvPicPr>
        <p:blipFill>
          <a:blip r:embed="rId3" cstate="print"/>
          <a:srcRect l="47705" t="9604" r="4669" b="49692"/>
          <a:stretch>
            <a:fillRect/>
          </a:stretch>
        </p:blipFill>
        <p:spPr bwMode="auto">
          <a:xfrm>
            <a:off x="6130925" y="1812925"/>
            <a:ext cx="1717675" cy="21161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3080" name="Picture 9" descr="Cov2"/>
          <p:cNvPicPr>
            <a:picLocks noChangeAspect="1" noChangeArrowheads="1"/>
          </p:cNvPicPr>
          <p:nvPr/>
        </p:nvPicPr>
        <p:blipFill>
          <a:blip r:embed="rId4" cstate="print"/>
          <a:srcRect l="6078" t="4422" r="3868" b="5898"/>
          <a:stretch>
            <a:fillRect/>
          </a:stretch>
        </p:blipFill>
        <p:spPr bwMode="auto">
          <a:xfrm>
            <a:off x="2752725" y="4143375"/>
            <a:ext cx="164306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81" name="Group 10"/>
          <p:cNvGrpSpPr>
            <a:grpSpLocks/>
          </p:cNvGrpSpPr>
          <p:nvPr/>
        </p:nvGrpSpPr>
        <p:grpSpPr bwMode="auto">
          <a:xfrm>
            <a:off x="5957888" y="4572000"/>
            <a:ext cx="1368425" cy="1933575"/>
            <a:chOff x="1737" y="2148"/>
            <a:chExt cx="663" cy="810"/>
          </a:xfrm>
        </p:grpSpPr>
        <p:pic>
          <p:nvPicPr>
            <p:cNvPr id="3091" name="Picture 11" descr="Blindrandom"/>
            <p:cNvPicPr>
              <a:picLocks noChangeAspect="1" noChangeArrowheads="1"/>
            </p:cNvPicPr>
            <p:nvPr/>
          </p:nvPicPr>
          <p:blipFill>
            <a:blip r:embed="rId5" cstate="print"/>
            <a:srcRect l="61807" t="4584" r="8783" b="52148"/>
            <a:stretch>
              <a:fillRect/>
            </a:stretch>
          </p:blipFill>
          <p:spPr bwMode="auto">
            <a:xfrm>
              <a:off x="1737" y="2148"/>
              <a:ext cx="663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2" name="Picture 12" descr="Blindrandom"/>
            <p:cNvPicPr>
              <a:picLocks noChangeAspect="1" noChangeArrowheads="1"/>
            </p:cNvPicPr>
            <p:nvPr/>
          </p:nvPicPr>
          <p:blipFill>
            <a:blip r:embed="rId5" cstate="print"/>
            <a:srcRect l="47424" t="15881" r="38065" b="79581"/>
            <a:stretch>
              <a:fillRect/>
            </a:stretch>
          </p:blipFill>
          <p:spPr bwMode="auto">
            <a:xfrm>
              <a:off x="2109" y="2160"/>
              <a:ext cx="267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82" name="Picture 13" descr="frender"/>
          <p:cNvPicPr>
            <a:picLocks noChangeAspect="1" noChangeArrowheads="1"/>
          </p:cNvPicPr>
          <p:nvPr/>
        </p:nvPicPr>
        <p:blipFill>
          <a:blip r:embed="rId6" cstate="print"/>
          <a:srcRect l="60120" t="66930" r="11456" b="16557"/>
          <a:stretch>
            <a:fillRect/>
          </a:stretch>
        </p:blipFill>
        <p:spPr bwMode="auto">
          <a:xfrm>
            <a:off x="2609850" y="5486400"/>
            <a:ext cx="1354138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4" descr="frender"/>
          <p:cNvPicPr>
            <a:picLocks noChangeAspect="1" noChangeArrowheads="1"/>
          </p:cNvPicPr>
          <p:nvPr/>
        </p:nvPicPr>
        <p:blipFill>
          <a:blip r:embed="rId6" cstate="print"/>
          <a:srcRect l="9349" t="66930" r="61064" b="16557"/>
          <a:stretch>
            <a:fillRect/>
          </a:stretch>
        </p:blipFill>
        <p:spPr bwMode="auto">
          <a:xfrm>
            <a:off x="3963988" y="5486400"/>
            <a:ext cx="1408112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5" descr="1m1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61063" y="4529138"/>
            <a:ext cx="1371600" cy="6556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3085" name="Line 16"/>
          <p:cNvSpPr>
            <a:spLocks noChangeShapeType="1"/>
          </p:cNvSpPr>
          <p:nvPr/>
        </p:nvSpPr>
        <p:spPr bwMode="auto">
          <a:xfrm>
            <a:off x="5961063" y="5222875"/>
            <a:ext cx="13684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3074" name="Object 1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7400925" y="5643563"/>
          <a:ext cx="4476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8" imgW="177480" imgH="164880" progId="Equation.DSMT4">
                  <p:embed/>
                </p:oleObj>
              </mc:Choice>
              <mc:Fallback>
                <p:oleObj name="Equation" r:id="rId8" imgW="177480" imgH="1648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925" y="5643563"/>
                        <a:ext cx="44767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8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7402513" y="4638675"/>
          <a:ext cx="13843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10" imgW="787320" imgH="228600" progId="Equation.DSMT4">
                  <p:embed/>
                </p:oleObj>
              </mc:Choice>
              <mc:Fallback>
                <p:oleObj name="Equation" r:id="rId10" imgW="787320" imgH="2286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2513" y="4638675"/>
                        <a:ext cx="13843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19"/>
          <p:cNvGraphicFramePr>
            <a:graphicFrameLocks noGrp="1" noChangeAspect="1"/>
          </p:cNvGraphicFramePr>
          <p:nvPr>
            <p:ph sz="half" idx="1"/>
          </p:nvPr>
        </p:nvGraphicFramePr>
        <p:xfrm>
          <a:off x="4467225" y="4500563"/>
          <a:ext cx="11049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12" imgW="507960" imgH="253800" progId="Equation.DSMT4">
                  <p:embed/>
                </p:oleObj>
              </mc:Choice>
              <mc:Fallback>
                <p:oleObj name="Equation" r:id="rId12" imgW="507960" imgH="253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4500563"/>
                        <a:ext cx="11049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285750" y="2500313"/>
            <a:ext cx="235743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1</a:t>
            </a:r>
            <a:r>
              <a:rPr lang="en-GB" sz="2800" kern="0" baseline="30000" dirty="0">
                <a:latin typeface="Arial" pitchFamily="34" charset="0"/>
              </a:rPr>
              <a:t>st</a:t>
            </a:r>
            <a:r>
              <a:rPr lang="en-GB" sz="2800" kern="0" dirty="0">
                <a:latin typeface="Arial" pitchFamily="34" charset="0"/>
              </a:rPr>
              <a:t> level</a:t>
            </a: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endParaRPr lang="en-GB" sz="2800" kern="0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endParaRPr lang="en-GB" sz="2800" kern="0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endParaRPr lang="en-GB" sz="2800" kern="0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endParaRPr lang="en-GB" sz="2800" kern="0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2</a:t>
            </a:r>
            <a:r>
              <a:rPr lang="en-GB" sz="2800" kern="0" baseline="30000" dirty="0">
                <a:latin typeface="Arial" pitchFamily="34" charset="0"/>
              </a:rPr>
              <a:t>nd</a:t>
            </a:r>
            <a:r>
              <a:rPr lang="en-GB" sz="2800" kern="0" dirty="0">
                <a:latin typeface="Arial" pitchFamily="34" charset="0"/>
              </a:rPr>
              <a:t> level</a:t>
            </a:r>
          </a:p>
        </p:txBody>
      </p:sp>
      <p:sp>
        <p:nvSpPr>
          <p:cNvPr id="3087" name="Rectangle 120"/>
          <p:cNvSpPr>
            <a:spLocks noChangeArrowheads="1"/>
          </p:cNvSpPr>
          <p:nvPr/>
        </p:nvSpPr>
        <p:spPr bwMode="auto">
          <a:xfrm>
            <a:off x="3324225" y="1409700"/>
            <a:ext cx="809625" cy="3048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400"/>
              <a:t>controls</a:t>
            </a:r>
          </a:p>
        </p:txBody>
      </p:sp>
      <p:sp>
        <p:nvSpPr>
          <p:cNvPr id="3088" name="Rectangle 120"/>
          <p:cNvSpPr>
            <a:spLocks noChangeArrowheads="1"/>
          </p:cNvSpPr>
          <p:nvPr/>
        </p:nvSpPr>
        <p:spPr bwMode="auto">
          <a:xfrm>
            <a:off x="6707188" y="1428750"/>
            <a:ext cx="650875" cy="3048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400"/>
              <a:t>blinds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929313" y="6478588"/>
            <a:ext cx="1500187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90" name="Rectangle 120"/>
          <p:cNvSpPr>
            <a:spLocks noChangeArrowheads="1"/>
          </p:cNvSpPr>
          <p:nvPr/>
        </p:nvSpPr>
        <p:spPr bwMode="auto">
          <a:xfrm>
            <a:off x="6072188" y="6481763"/>
            <a:ext cx="1277937" cy="3048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400"/>
              <a:t>design matrix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b="1" i="1" smtClean="0"/>
              <a:t>Example 2</a:t>
            </a:r>
            <a:endParaRPr lang="en-US" sz="2800" b="1" i="1" smtClean="0"/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214313" y="1428750"/>
            <a:ext cx="84296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Stimuli: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Arial" pitchFamily="34" charset="0"/>
              </a:rPr>
              <a:t>Auditory presentation (SOA = 4 sec)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Arial" pitchFamily="34" charset="0"/>
              </a:rPr>
              <a:t>250 scans per subject, block design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Arial" pitchFamily="34" charset="0"/>
              </a:rPr>
              <a:t>Words: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endParaRPr lang="en-GB" sz="2800" kern="0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Subjects: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Arial" pitchFamily="34" charset="0"/>
              </a:rPr>
              <a:t>12 controls</a:t>
            </a:r>
            <a:endParaRPr lang="en-GB" sz="2800" i="1" kern="0" dirty="0">
              <a:latin typeface="Arial" pitchFamily="34" charset="0"/>
            </a:endParaRPr>
          </a:p>
        </p:txBody>
      </p:sp>
      <p:grpSp>
        <p:nvGrpSpPr>
          <p:cNvPr id="33796" name="Group 28"/>
          <p:cNvGrpSpPr>
            <a:grpSpLocks noRot="1"/>
          </p:cNvGrpSpPr>
          <p:nvPr/>
        </p:nvGrpSpPr>
        <p:grpSpPr bwMode="auto">
          <a:xfrm>
            <a:off x="2670175" y="3071813"/>
            <a:ext cx="5330825" cy="1104900"/>
            <a:chOff x="960" y="880"/>
            <a:chExt cx="3840" cy="2560"/>
          </a:xfrm>
        </p:grpSpPr>
        <p:sp>
          <p:nvSpPr>
            <p:cNvPr id="33798" name="Rectangle 29"/>
            <p:cNvSpPr>
              <a:spLocks noChangeArrowheads="1"/>
            </p:cNvSpPr>
            <p:nvPr/>
          </p:nvSpPr>
          <p:spPr bwMode="auto">
            <a:xfrm>
              <a:off x="3840" y="2160"/>
              <a:ext cx="960" cy="128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800">
                  <a:latin typeface="Times New Roman" pitchFamily="18" charset="0"/>
                </a:rPr>
                <a:t>“turn”</a:t>
              </a:r>
              <a:endParaRPr lang="en-US"/>
            </a:p>
          </p:txBody>
        </p:sp>
        <p:sp>
          <p:nvSpPr>
            <p:cNvPr id="33799" name="Rectangle 30"/>
            <p:cNvSpPr>
              <a:spLocks noChangeArrowheads="1"/>
            </p:cNvSpPr>
            <p:nvPr/>
          </p:nvSpPr>
          <p:spPr bwMode="auto">
            <a:xfrm>
              <a:off x="2880" y="2160"/>
              <a:ext cx="960" cy="128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800">
                  <a:latin typeface="Times New Roman" pitchFamily="18" charset="0"/>
                </a:rPr>
                <a:t>“pink”</a:t>
              </a:r>
              <a:endParaRPr lang="en-US"/>
            </a:p>
          </p:txBody>
        </p:sp>
        <p:sp>
          <p:nvSpPr>
            <p:cNvPr id="33800" name="Rectangle 31"/>
            <p:cNvSpPr>
              <a:spLocks noChangeArrowheads="1"/>
            </p:cNvSpPr>
            <p:nvPr/>
          </p:nvSpPr>
          <p:spPr bwMode="auto">
            <a:xfrm>
              <a:off x="1920" y="2160"/>
              <a:ext cx="960" cy="128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800">
                  <a:latin typeface="Times New Roman" pitchFamily="18" charset="0"/>
                </a:rPr>
                <a:t>“click”</a:t>
              </a:r>
              <a:endParaRPr lang="en-US"/>
            </a:p>
          </p:txBody>
        </p:sp>
        <p:sp>
          <p:nvSpPr>
            <p:cNvPr id="33801" name="Rectangle 32"/>
            <p:cNvSpPr>
              <a:spLocks noChangeArrowheads="1"/>
            </p:cNvSpPr>
            <p:nvPr/>
          </p:nvSpPr>
          <p:spPr bwMode="auto">
            <a:xfrm>
              <a:off x="960" y="2160"/>
              <a:ext cx="960" cy="128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800">
                  <a:latin typeface="Times New Roman" pitchFamily="18" charset="0"/>
                </a:rPr>
                <a:t>“jump”</a:t>
              </a:r>
              <a:endParaRPr lang="en-US"/>
            </a:p>
          </p:txBody>
        </p:sp>
        <p:sp>
          <p:nvSpPr>
            <p:cNvPr id="33802" name="Rectangle 33"/>
            <p:cNvSpPr>
              <a:spLocks noChangeArrowheads="1"/>
            </p:cNvSpPr>
            <p:nvPr/>
          </p:nvSpPr>
          <p:spPr bwMode="auto">
            <a:xfrm>
              <a:off x="3840" y="880"/>
              <a:ext cx="960" cy="128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800">
                  <a:latin typeface="Times New Roman" pitchFamily="18" charset="0"/>
                </a:rPr>
                <a:t>Action</a:t>
              </a:r>
              <a:endParaRPr lang="en-US"/>
            </a:p>
          </p:txBody>
        </p:sp>
        <p:sp>
          <p:nvSpPr>
            <p:cNvPr id="33803" name="Rectangle 34"/>
            <p:cNvSpPr>
              <a:spLocks noChangeArrowheads="1"/>
            </p:cNvSpPr>
            <p:nvPr/>
          </p:nvSpPr>
          <p:spPr bwMode="auto">
            <a:xfrm>
              <a:off x="2880" y="880"/>
              <a:ext cx="960" cy="128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800">
                  <a:latin typeface="Times New Roman" pitchFamily="18" charset="0"/>
                </a:rPr>
                <a:t>Visual</a:t>
              </a:r>
              <a:endParaRPr lang="en-US"/>
            </a:p>
          </p:txBody>
        </p:sp>
        <p:sp>
          <p:nvSpPr>
            <p:cNvPr id="33804" name="Rectangle 35"/>
            <p:cNvSpPr>
              <a:spLocks noChangeArrowheads="1"/>
            </p:cNvSpPr>
            <p:nvPr/>
          </p:nvSpPr>
          <p:spPr bwMode="auto">
            <a:xfrm>
              <a:off x="1920" y="880"/>
              <a:ext cx="960" cy="128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800">
                  <a:latin typeface="Times New Roman" pitchFamily="18" charset="0"/>
                </a:rPr>
                <a:t>Sound</a:t>
              </a:r>
              <a:endParaRPr lang="en-US"/>
            </a:p>
          </p:txBody>
        </p:sp>
        <p:sp>
          <p:nvSpPr>
            <p:cNvPr id="33805" name="Rectangle 36"/>
            <p:cNvSpPr>
              <a:spLocks noChangeArrowheads="1"/>
            </p:cNvSpPr>
            <p:nvPr/>
          </p:nvSpPr>
          <p:spPr bwMode="auto">
            <a:xfrm>
              <a:off x="960" y="880"/>
              <a:ext cx="960" cy="128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800">
                  <a:latin typeface="Times New Roman" pitchFamily="18" charset="0"/>
                </a:rPr>
                <a:t>Motion</a:t>
              </a:r>
              <a:endParaRPr lang="en-US"/>
            </a:p>
          </p:txBody>
        </p:sp>
        <p:sp>
          <p:nvSpPr>
            <p:cNvPr id="33806" name="Line 37"/>
            <p:cNvSpPr>
              <a:spLocks noChangeShapeType="1"/>
            </p:cNvSpPr>
            <p:nvPr/>
          </p:nvSpPr>
          <p:spPr bwMode="auto">
            <a:xfrm>
              <a:off x="960" y="880"/>
              <a:ext cx="38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07" name="Line 38"/>
            <p:cNvSpPr>
              <a:spLocks noChangeShapeType="1"/>
            </p:cNvSpPr>
            <p:nvPr/>
          </p:nvSpPr>
          <p:spPr bwMode="auto">
            <a:xfrm>
              <a:off x="960" y="2160"/>
              <a:ext cx="38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08" name="Line 39"/>
            <p:cNvSpPr>
              <a:spLocks noChangeShapeType="1"/>
            </p:cNvSpPr>
            <p:nvPr/>
          </p:nvSpPr>
          <p:spPr bwMode="auto">
            <a:xfrm>
              <a:off x="960" y="3440"/>
              <a:ext cx="38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09" name="Line 40"/>
            <p:cNvSpPr>
              <a:spLocks noChangeShapeType="1"/>
            </p:cNvSpPr>
            <p:nvPr/>
          </p:nvSpPr>
          <p:spPr bwMode="auto">
            <a:xfrm>
              <a:off x="960" y="880"/>
              <a:ext cx="0" cy="256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10" name="Line 41"/>
            <p:cNvSpPr>
              <a:spLocks noChangeShapeType="1"/>
            </p:cNvSpPr>
            <p:nvPr/>
          </p:nvSpPr>
          <p:spPr bwMode="auto">
            <a:xfrm>
              <a:off x="1920" y="880"/>
              <a:ext cx="0" cy="25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11" name="Line 42"/>
            <p:cNvSpPr>
              <a:spLocks noChangeShapeType="1"/>
            </p:cNvSpPr>
            <p:nvPr/>
          </p:nvSpPr>
          <p:spPr bwMode="auto">
            <a:xfrm>
              <a:off x="2880" y="880"/>
              <a:ext cx="0" cy="25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12" name="Line 43"/>
            <p:cNvSpPr>
              <a:spLocks noChangeShapeType="1"/>
            </p:cNvSpPr>
            <p:nvPr/>
          </p:nvSpPr>
          <p:spPr bwMode="auto">
            <a:xfrm>
              <a:off x="3840" y="880"/>
              <a:ext cx="0" cy="25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13" name="Line 44"/>
            <p:cNvSpPr>
              <a:spLocks noChangeShapeType="1"/>
            </p:cNvSpPr>
            <p:nvPr/>
          </p:nvSpPr>
          <p:spPr bwMode="auto">
            <a:xfrm>
              <a:off x="4800" y="880"/>
              <a:ext cx="0" cy="256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3" name="Rectangle 3"/>
          <p:cNvSpPr txBox="1">
            <a:spLocks noChangeArrowheads="1"/>
          </p:cNvSpPr>
          <p:nvPr/>
        </p:nvSpPr>
        <p:spPr bwMode="auto">
          <a:xfrm>
            <a:off x="214313" y="5214938"/>
            <a:ext cx="8429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Question: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Arial" pitchFamily="34" charset="0"/>
              </a:rPr>
              <a:t>What regions are affected by the semantic content of the words?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b="1" i="1" smtClean="0"/>
              <a:t>Example 2</a:t>
            </a:r>
            <a:r>
              <a:rPr lang="en-GB" sz="2800" i="1" smtClean="0"/>
              <a:t>: repeated measures ANOVA</a:t>
            </a:r>
            <a:endParaRPr lang="en-US" sz="2800" b="1" i="1" smtClean="0"/>
          </a:p>
        </p:txBody>
      </p:sp>
      <p:graphicFrame>
        <p:nvGraphicFramePr>
          <p:cNvPr id="4098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311900" y="2889250"/>
          <a:ext cx="1778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3" imgW="177480" imgH="164880" progId="Equation.DSMT4">
                  <p:embed/>
                </p:oleObj>
              </mc:Choice>
              <mc:Fallback>
                <p:oleObj name="Equation" r:id="rId3" imgW="177480" imgH="1648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2889250"/>
                        <a:ext cx="1778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7" descr="singlef"/>
          <p:cNvPicPr>
            <a:picLocks noChangeAspect="1" noChangeArrowheads="1"/>
          </p:cNvPicPr>
          <p:nvPr/>
        </p:nvPicPr>
        <p:blipFill>
          <a:blip r:embed="rId5" cstate="print"/>
          <a:srcRect l="47705" t="9273" r="8119" b="50684"/>
          <a:stretch>
            <a:fillRect/>
          </a:stretch>
        </p:blipFill>
        <p:spPr bwMode="auto">
          <a:xfrm>
            <a:off x="2438400" y="1927225"/>
            <a:ext cx="914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singlef"/>
          <p:cNvPicPr>
            <a:picLocks noChangeAspect="1" noChangeArrowheads="1"/>
          </p:cNvPicPr>
          <p:nvPr/>
        </p:nvPicPr>
        <p:blipFill>
          <a:blip r:embed="rId5" cstate="print"/>
          <a:srcRect l="47705" t="9273" r="8119" b="50684"/>
          <a:stretch>
            <a:fillRect/>
          </a:stretch>
        </p:blipFill>
        <p:spPr bwMode="auto">
          <a:xfrm>
            <a:off x="4267200" y="1927225"/>
            <a:ext cx="914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9" descr="singlef"/>
          <p:cNvPicPr>
            <a:picLocks noChangeAspect="1" noChangeArrowheads="1"/>
          </p:cNvPicPr>
          <p:nvPr/>
        </p:nvPicPr>
        <p:blipFill>
          <a:blip r:embed="rId5" cstate="print"/>
          <a:srcRect l="47705" t="9273" r="8119" b="50684"/>
          <a:stretch>
            <a:fillRect/>
          </a:stretch>
        </p:blipFill>
        <p:spPr bwMode="auto">
          <a:xfrm>
            <a:off x="6111875" y="1927225"/>
            <a:ext cx="914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0" descr="singlef"/>
          <p:cNvPicPr>
            <a:picLocks noChangeAspect="1" noChangeArrowheads="1"/>
          </p:cNvPicPr>
          <p:nvPr/>
        </p:nvPicPr>
        <p:blipFill>
          <a:blip r:embed="rId5" cstate="print"/>
          <a:srcRect l="47705" t="9273" r="8119" b="50684"/>
          <a:stretch>
            <a:fillRect/>
          </a:stretch>
        </p:blipFill>
        <p:spPr bwMode="auto">
          <a:xfrm>
            <a:off x="7772400" y="1927225"/>
            <a:ext cx="914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5494338" y="2133600"/>
            <a:ext cx="4413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000">
                <a:latin typeface="Times New Roman" pitchFamily="18" charset="0"/>
              </a:rPr>
              <a:t>?</a:t>
            </a:r>
          </a:p>
          <a:p>
            <a:pPr algn="ctr"/>
            <a:r>
              <a:rPr lang="en-GB" sz="3600">
                <a:latin typeface="Times New Roman" pitchFamily="18" charset="0"/>
              </a:rPr>
              <a:t>=</a:t>
            </a:r>
            <a:endParaRPr lang="en-US"/>
          </a:p>
        </p:txBody>
      </p: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3657600" y="2133600"/>
            <a:ext cx="4413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000">
                <a:latin typeface="Times New Roman" pitchFamily="18" charset="0"/>
              </a:rPr>
              <a:t>?</a:t>
            </a:r>
          </a:p>
          <a:p>
            <a:pPr algn="ctr"/>
            <a:r>
              <a:rPr lang="en-GB" sz="3600">
                <a:latin typeface="Times New Roman" pitchFamily="18" charset="0"/>
              </a:rPr>
              <a:t>=</a:t>
            </a:r>
            <a:endParaRPr lang="en-US"/>
          </a:p>
        </p:txBody>
      </p:sp>
      <p:sp>
        <p:nvSpPr>
          <p:cNvPr id="4106" name="Text Box 13"/>
          <p:cNvSpPr txBox="1">
            <a:spLocks noChangeArrowheads="1"/>
          </p:cNvSpPr>
          <p:nvPr/>
        </p:nvSpPr>
        <p:spPr bwMode="auto">
          <a:xfrm>
            <a:off x="7216775" y="2117725"/>
            <a:ext cx="4413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000">
                <a:latin typeface="Times New Roman" pitchFamily="18" charset="0"/>
              </a:rPr>
              <a:t>?</a:t>
            </a:r>
          </a:p>
          <a:p>
            <a:pPr algn="ctr"/>
            <a:r>
              <a:rPr lang="en-GB" sz="3600">
                <a:latin typeface="Times New Roman" pitchFamily="18" charset="0"/>
              </a:rPr>
              <a:t>=</a:t>
            </a:r>
            <a:endParaRPr lang="en-US"/>
          </a:p>
        </p:txBody>
      </p:sp>
      <p:pic>
        <p:nvPicPr>
          <p:cNvPr id="4107" name="Picture 16" descr="ellip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25" y="3429000"/>
            <a:ext cx="3873500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Rectangle 120"/>
          <p:cNvSpPr>
            <a:spLocks noChangeArrowheads="1"/>
          </p:cNvSpPr>
          <p:nvPr/>
        </p:nvSpPr>
        <p:spPr bwMode="auto">
          <a:xfrm>
            <a:off x="2571750" y="1428750"/>
            <a:ext cx="919163" cy="3048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400"/>
              <a:t>1: motion</a:t>
            </a:r>
          </a:p>
        </p:txBody>
      </p:sp>
      <p:sp>
        <p:nvSpPr>
          <p:cNvPr id="4109" name="Rectangle 120"/>
          <p:cNvSpPr>
            <a:spLocks noChangeArrowheads="1"/>
          </p:cNvSpPr>
          <p:nvPr/>
        </p:nvSpPr>
        <p:spPr bwMode="auto">
          <a:xfrm>
            <a:off x="4398963" y="1428750"/>
            <a:ext cx="958850" cy="3048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400"/>
              <a:t>2: sounds</a:t>
            </a:r>
          </a:p>
        </p:txBody>
      </p:sp>
      <p:sp>
        <p:nvSpPr>
          <p:cNvPr id="4110" name="Rectangle 120"/>
          <p:cNvSpPr>
            <a:spLocks noChangeArrowheads="1"/>
          </p:cNvSpPr>
          <p:nvPr/>
        </p:nvSpPr>
        <p:spPr bwMode="auto">
          <a:xfrm>
            <a:off x="6232525" y="1428750"/>
            <a:ext cx="839788" cy="3048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400"/>
              <a:t>3: visual</a:t>
            </a:r>
          </a:p>
        </p:txBody>
      </p:sp>
      <p:sp>
        <p:nvSpPr>
          <p:cNvPr id="4111" name="Rectangle 120"/>
          <p:cNvSpPr>
            <a:spLocks noChangeArrowheads="1"/>
          </p:cNvSpPr>
          <p:nvPr/>
        </p:nvSpPr>
        <p:spPr bwMode="auto">
          <a:xfrm>
            <a:off x="7856538" y="1428750"/>
            <a:ext cx="858837" cy="3048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400"/>
              <a:t>4: action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214313" y="2143125"/>
            <a:ext cx="235743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1</a:t>
            </a:r>
            <a:r>
              <a:rPr lang="en-GB" sz="2800" kern="0" baseline="30000" dirty="0">
                <a:latin typeface="Arial" pitchFamily="34" charset="0"/>
              </a:rPr>
              <a:t>st</a:t>
            </a:r>
            <a:r>
              <a:rPr lang="en-GB" sz="2800" kern="0" dirty="0">
                <a:latin typeface="Arial" pitchFamily="34" charset="0"/>
              </a:rPr>
              <a:t> level</a:t>
            </a: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endParaRPr lang="en-GB" sz="2800" kern="0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endParaRPr lang="en-GB" sz="2800" kern="0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defRPr/>
            </a:pPr>
            <a:endParaRPr lang="en-GB" sz="2800" kern="0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2</a:t>
            </a:r>
            <a:r>
              <a:rPr lang="en-GB" sz="2800" kern="0" baseline="30000" dirty="0">
                <a:latin typeface="Arial" pitchFamily="34" charset="0"/>
              </a:rPr>
              <a:t>nd</a:t>
            </a:r>
            <a:r>
              <a:rPr lang="en-GB" sz="2800" kern="0" dirty="0">
                <a:latin typeface="Arial" pitchFamily="34" charset="0"/>
              </a:rPr>
              <a:t>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b="1" i="1" smtClean="0"/>
              <a:t>Multiple covariance components (II)</a:t>
            </a:r>
            <a:endParaRPr lang="en-US" sz="2800" b="1" i="1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5750" y="1571625"/>
            <a:ext cx="5572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Errors are not independent</a:t>
            </a: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defRPr/>
            </a:pPr>
            <a:r>
              <a:rPr lang="en-GB" sz="2800" kern="0" dirty="0">
                <a:latin typeface="Arial" pitchFamily="34" charset="0"/>
              </a:rPr>
              <a:t>	and not identical</a:t>
            </a:r>
          </a:p>
        </p:txBody>
      </p:sp>
      <p:sp>
        <p:nvSpPr>
          <p:cNvPr id="58" name="Rectangle 240"/>
          <p:cNvSpPr>
            <a:spLocks noChangeArrowheads="1"/>
          </p:cNvSpPr>
          <p:nvPr/>
        </p:nvSpPr>
        <p:spPr bwMode="auto">
          <a:xfrm>
            <a:off x="7150100" y="4613275"/>
            <a:ext cx="1460500" cy="1377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grpSp>
        <p:nvGrpSpPr>
          <p:cNvPr id="30725" name="Group 241"/>
          <p:cNvGrpSpPr>
            <a:grpSpLocks/>
          </p:cNvGrpSpPr>
          <p:nvPr/>
        </p:nvGrpSpPr>
        <p:grpSpPr bwMode="auto">
          <a:xfrm>
            <a:off x="8205788" y="5286375"/>
            <a:ext cx="368300" cy="354013"/>
            <a:chOff x="2891" y="3040"/>
            <a:chExt cx="372" cy="352"/>
          </a:xfrm>
        </p:grpSpPr>
        <p:sp>
          <p:nvSpPr>
            <p:cNvPr id="73" name="Rectangle 242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74" name="Rectangle 243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75" name="Rectangle 244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76" name="Rectangle 245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77" name="Rectangle 246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78" name="Rectangle 247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79" name="Rectangle 248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80" name="Rectangle 249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81" name="Rectangle 250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82" name="Rectangle 251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83" name="Rectangle 252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84" name="Rectangle 253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grpSp>
        <p:nvGrpSpPr>
          <p:cNvPr id="30726" name="Group 254"/>
          <p:cNvGrpSpPr>
            <a:grpSpLocks/>
          </p:cNvGrpSpPr>
          <p:nvPr/>
        </p:nvGrpSpPr>
        <p:grpSpPr bwMode="auto">
          <a:xfrm>
            <a:off x="7820025" y="5643563"/>
            <a:ext cx="368300" cy="354012"/>
            <a:chOff x="2891" y="3040"/>
            <a:chExt cx="372" cy="352"/>
          </a:xfrm>
        </p:grpSpPr>
        <p:sp>
          <p:nvSpPr>
            <p:cNvPr id="61" name="Rectangle 255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86" name="Rectangle 35"/>
          <p:cNvSpPr>
            <a:spLocks noChangeArrowheads="1"/>
          </p:cNvSpPr>
          <p:nvPr/>
        </p:nvSpPr>
        <p:spPr bwMode="auto">
          <a:xfrm>
            <a:off x="3067050" y="2940050"/>
            <a:ext cx="1460500" cy="1377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grpSp>
        <p:nvGrpSpPr>
          <p:cNvPr id="30728" name="Group 36"/>
          <p:cNvGrpSpPr>
            <a:grpSpLocks/>
          </p:cNvGrpSpPr>
          <p:nvPr/>
        </p:nvGrpSpPr>
        <p:grpSpPr bwMode="auto">
          <a:xfrm>
            <a:off x="3444875" y="2973388"/>
            <a:ext cx="368300" cy="354012"/>
            <a:chOff x="2891" y="3040"/>
            <a:chExt cx="372" cy="352"/>
          </a:xfrm>
        </p:grpSpPr>
        <p:sp>
          <p:nvSpPr>
            <p:cNvPr id="101" name="Rectangle 37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2" name="Rectangle 38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3" name="Rectangle 39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4" name="Rectangle 40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5" name="Rectangle 41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6" name="Rectangle 42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7" name="Rectangle 43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8" name="Rectangle 44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9" name="Rectangle 45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10" name="Rectangle 46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11" name="Rectangle 47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12" name="Rectangle 48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grpSp>
        <p:nvGrpSpPr>
          <p:cNvPr id="30729" name="Group 49"/>
          <p:cNvGrpSpPr>
            <a:grpSpLocks/>
          </p:cNvGrpSpPr>
          <p:nvPr/>
        </p:nvGrpSpPr>
        <p:grpSpPr bwMode="auto">
          <a:xfrm>
            <a:off x="3059113" y="3330575"/>
            <a:ext cx="368300" cy="354013"/>
            <a:chOff x="2891" y="3040"/>
            <a:chExt cx="372" cy="352"/>
          </a:xfrm>
        </p:grpSpPr>
        <p:sp>
          <p:nvSpPr>
            <p:cNvPr id="89" name="Rectangle 50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90" name="Rectangle 51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91" name="Rectangle 52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92" name="Rectangle 53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93" name="Rectangle 54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94" name="Rectangle 55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95" name="Rectangle 56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96" name="Rectangle 57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97" name="Rectangle 58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98" name="Rectangle 59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99" name="Rectangle 60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0" name="Rectangle 61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14" name="Rectangle 63"/>
          <p:cNvSpPr>
            <a:spLocks noChangeArrowheads="1"/>
          </p:cNvSpPr>
          <p:nvPr/>
        </p:nvSpPr>
        <p:spPr bwMode="auto">
          <a:xfrm>
            <a:off x="860425" y="2838450"/>
            <a:ext cx="1460500" cy="1377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grpSp>
        <p:nvGrpSpPr>
          <p:cNvPr id="30731" name="Group 64"/>
          <p:cNvGrpSpPr>
            <a:grpSpLocks/>
          </p:cNvGrpSpPr>
          <p:nvPr/>
        </p:nvGrpSpPr>
        <p:grpSpPr bwMode="auto">
          <a:xfrm>
            <a:off x="874713" y="2849563"/>
            <a:ext cx="369887" cy="354012"/>
            <a:chOff x="2893" y="3040"/>
            <a:chExt cx="370" cy="354"/>
          </a:xfrm>
        </p:grpSpPr>
        <p:sp>
          <p:nvSpPr>
            <p:cNvPr id="116" name="Rectangle 65"/>
            <p:cNvSpPr>
              <a:spLocks noChangeArrowheads="1"/>
            </p:cNvSpPr>
            <p:nvPr/>
          </p:nvSpPr>
          <p:spPr bwMode="auto">
            <a:xfrm>
              <a:off x="2893" y="3040"/>
              <a:ext cx="27" cy="2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17" name="Rectangle 66"/>
            <p:cNvSpPr>
              <a:spLocks noChangeArrowheads="1"/>
            </p:cNvSpPr>
            <p:nvPr/>
          </p:nvSpPr>
          <p:spPr bwMode="auto">
            <a:xfrm>
              <a:off x="2923" y="3069"/>
              <a:ext cx="25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18" name="Rectangle 67"/>
            <p:cNvSpPr>
              <a:spLocks noChangeArrowheads="1"/>
            </p:cNvSpPr>
            <p:nvPr/>
          </p:nvSpPr>
          <p:spPr bwMode="auto">
            <a:xfrm>
              <a:off x="2955" y="3099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19" name="Rectangle 68"/>
            <p:cNvSpPr>
              <a:spLocks noChangeArrowheads="1"/>
            </p:cNvSpPr>
            <p:nvPr/>
          </p:nvSpPr>
          <p:spPr bwMode="auto">
            <a:xfrm>
              <a:off x="2985" y="3129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20" name="Rectangle 69"/>
            <p:cNvSpPr>
              <a:spLocks noChangeArrowheads="1"/>
            </p:cNvSpPr>
            <p:nvPr/>
          </p:nvSpPr>
          <p:spPr bwMode="auto">
            <a:xfrm>
              <a:off x="3017" y="3157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21" name="Rectangle 70"/>
            <p:cNvSpPr>
              <a:spLocks noChangeArrowheads="1"/>
            </p:cNvSpPr>
            <p:nvPr/>
          </p:nvSpPr>
          <p:spPr bwMode="auto">
            <a:xfrm>
              <a:off x="3047" y="3188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22" name="Rectangle 71"/>
            <p:cNvSpPr>
              <a:spLocks noChangeArrowheads="1"/>
            </p:cNvSpPr>
            <p:nvPr/>
          </p:nvSpPr>
          <p:spPr bwMode="auto">
            <a:xfrm>
              <a:off x="3079" y="3216"/>
              <a:ext cx="27" cy="2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23" name="Rectangle 72"/>
            <p:cNvSpPr>
              <a:spLocks noChangeArrowheads="1"/>
            </p:cNvSpPr>
            <p:nvPr/>
          </p:nvSpPr>
          <p:spPr bwMode="auto">
            <a:xfrm>
              <a:off x="3111" y="3246"/>
              <a:ext cx="27" cy="2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24" name="Rectangle 73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25" name="Rectangle 74"/>
            <p:cNvSpPr>
              <a:spLocks noChangeArrowheads="1"/>
            </p:cNvSpPr>
            <p:nvPr/>
          </p:nvSpPr>
          <p:spPr bwMode="auto">
            <a:xfrm>
              <a:off x="3172" y="3305"/>
              <a:ext cx="27" cy="2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26" name="Rectangle 75"/>
            <p:cNvSpPr>
              <a:spLocks noChangeArrowheads="1"/>
            </p:cNvSpPr>
            <p:nvPr/>
          </p:nvSpPr>
          <p:spPr bwMode="auto">
            <a:xfrm>
              <a:off x="3204" y="3334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27" name="Rectangle 76"/>
            <p:cNvSpPr>
              <a:spLocks noChangeArrowheads="1"/>
            </p:cNvSpPr>
            <p:nvPr/>
          </p:nvSpPr>
          <p:spPr bwMode="auto">
            <a:xfrm>
              <a:off x="3236" y="3364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29" name="Rectangle 78"/>
          <p:cNvSpPr>
            <a:spLocks noChangeArrowheads="1"/>
          </p:cNvSpPr>
          <p:nvPr/>
        </p:nvSpPr>
        <p:spPr bwMode="auto">
          <a:xfrm>
            <a:off x="3467100" y="3975100"/>
            <a:ext cx="1460500" cy="1377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grpSp>
        <p:nvGrpSpPr>
          <p:cNvPr id="30733" name="Group 79"/>
          <p:cNvGrpSpPr>
            <a:grpSpLocks/>
          </p:cNvGrpSpPr>
          <p:nvPr/>
        </p:nvGrpSpPr>
        <p:grpSpPr bwMode="auto">
          <a:xfrm>
            <a:off x="4221163" y="4016375"/>
            <a:ext cx="368300" cy="354013"/>
            <a:chOff x="2891" y="3040"/>
            <a:chExt cx="372" cy="352"/>
          </a:xfrm>
        </p:grpSpPr>
        <p:sp>
          <p:nvSpPr>
            <p:cNvPr id="144" name="Rectangle 80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45" name="Rectangle 81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46" name="Rectangle 82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47" name="Rectangle 83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48" name="Rectangle 84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49" name="Rectangle 85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50" name="Rectangle 86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51" name="Rectangle 87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52" name="Rectangle 88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53" name="Rectangle 89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54" name="Rectangle 90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55" name="Rectangle 91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grpSp>
        <p:nvGrpSpPr>
          <p:cNvPr id="30734" name="Group 92"/>
          <p:cNvGrpSpPr>
            <a:grpSpLocks/>
          </p:cNvGrpSpPr>
          <p:nvPr/>
        </p:nvGrpSpPr>
        <p:grpSpPr bwMode="auto">
          <a:xfrm>
            <a:off x="3460750" y="4722813"/>
            <a:ext cx="368300" cy="354012"/>
            <a:chOff x="2891" y="3040"/>
            <a:chExt cx="372" cy="352"/>
          </a:xfrm>
        </p:grpSpPr>
        <p:sp>
          <p:nvSpPr>
            <p:cNvPr id="132" name="Rectangle 93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3" name="Rectangle 94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4" name="Rectangle 95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5" name="Rectangle 96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6" name="Rectangle 97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7" name="Rectangle 98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8" name="Rectangle 99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9" name="Rectangle 100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40" name="Rectangle 101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41" name="Rectangle 102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42" name="Rectangle 103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43" name="Rectangle 104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57" name="Rectangle 106"/>
          <p:cNvSpPr>
            <a:spLocks noChangeArrowheads="1"/>
          </p:cNvSpPr>
          <p:nvPr/>
        </p:nvSpPr>
        <p:spPr bwMode="auto">
          <a:xfrm>
            <a:off x="3182938" y="4910138"/>
            <a:ext cx="1460500" cy="1377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grpSp>
        <p:nvGrpSpPr>
          <p:cNvPr id="30736" name="Group 107"/>
          <p:cNvGrpSpPr>
            <a:grpSpLocks/>
          </p:cNvGrpSpPr>
          <p:nvPr/>
        </p:nvGrpSpPr>
        <p:grpSpPr bwMode="auto">
          <a:xfrm>
            <a:off x="3937000" y="5300663"/>
            <a:ext cx="368300" cy="354012"/>
            <a:chOff x="2891" y="3040"/>
            <a:chExt cx="372" cy="352"/>
          </a:xfrm>
        </p:grpSpPr>
        <p:sp>
          <p:nvSpPr>
            <p:cNvPr id="172" name="Rectangle 108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73" name="Rectangle 109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74" name="Rectangle 110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75" name="Rectangle 111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76" name="Rectangle 112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77" name="Rectangle 113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78" name="Rectangle 114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79" name="Rectangle 115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80" name="Rectangle 116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81" name="Rectangle 117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82" name="Rectangle 118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83" name="Rectangle 119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grpSp>
        <p:nvGrpSpPr>
          <p:cNvPr id="30737" name="Group 120"/>
          <p:cNvGrpSpPr>
            <a:grpSpLocks/>
          </p:cNvGrpSpPr>
          <p:nvPr/>
        </p:nvGrpSpPr>
        <p:grpSpPr bwMode="auto">
          <a:xfrm>
            <a:off x="3551238" y="5657850"/>
            <a:ext cx="368300" cy="354013"/>
            <a:chOff x="2891" y="3040"/>
            <a:chExt cx="372" cy="352"/>
          </a:xfrm>
        </p:grpSpPr>
        <p:sp>
          <p:nvSpPr>
            <p:cNvPr id="160" name="Rectangle 121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61" name="Rectangle 122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62" name="Rectangle 123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63" name="Rectangle 124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64" name="Rectangle 125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65" name="Rectangle 126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66" name="Rectangle 127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67" name="Rectangle 128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68" name="Rectangle 129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69" name="Rectangle 130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70" name="Rectangle 131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71" name="Rectangle 132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5" name="Rectangle 134"/>
          <p:cNvSpPr>
            <a:spLocks noChangeArrowheads="1"/>
          </p:cNvSpPr>
          <p:nvPr/>
        </p:nvSpPr>
        <p:spPr bwMode="auto">
          <a:xfrm>
            <a:off x="1308100" y="3398838"/>
            <a:ext cx="1460500" cy="1377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grpSp>
        <p:nvGrpSpPr>
          <p:cNvPr id="30739" name="Group 135"/>
          <p:cNvGrpSpPr>
            <a:grpSpLocks/>
          </p:cNvGrpSpPr>
          <p:nvPr/>
        </p:nvGrpSpPr>
        <p:grpSpPr bwMode="auto">
          <a:xfrm>
            <a:off x="1671638" y="3779838"/>
            <a:ext cx="368300" cy="354012"/>
            <a:chOff x="2891" y="3040"/>
            <a:chExt cx="372" cy="352"/>
          </a:xfrm>
        </p:grpSpPr>
        <p:sp>
          <p:nvSpPr>
            <p:cNvPr id="187" name="Rectangle 136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88" name="Rectangle 137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89" name="Rectangle 138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90" name="Rectangle 139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91" name="Rectangle 140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92" name="Rectangle 141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93" name="Rectangle 142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94" name="Rectangle 143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95" name="Rectangle 144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96" name="Rectangle 145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97" name="Rectangle 146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98" name="Rectangle 147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200" name="Rectangle 149"/>
          <p:cNvSpPr>
            <a:spLocks noChangeArrowheads="1"/>
          </p:cNvSpPr>
          <p:nvPr/>
        </p:nvSpPr>
        <p:spPr bwMode="auto">
          <a:xfrm>
            <a:off x="950913" y="4132263"/>
            <a:ext cx="1460500" cy="1377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grpSp>
        <p:nvGrpSpPr>
          <p:cNvPr id="30741" name="Group 150"/>
          <p:cNvGrpSpPr>
            <a:grpSpLocks/>
          </p:cNvGrpSpPr>
          <p:nvPr/>
        </p:nvGrpSpPr>
        <p:grpSpPr bwMode="auto">
          <a:xfrm>
            <a:off x="1690688" y="4870450"/>
            <a:ext cx="368300" cy="354013"/>
            <a:chOff x="2891" y="3040"/>
            <a:chExt cx="372" cy="352"/>
          </a:xfrm>
        </p:grpSpPr>
        <p:sp>
          <p:nvSpPr>
            <p:cNvPr id="202" name="Rectangle 151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03" name="Rectangle 152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04" name="Rectangle 153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05" name="Rectangle 154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06" name="Rectangle 155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07" name="Rectangle 156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08" name="Rectangle 157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09" name="Rectangle 158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10" name="Rectangle 159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11" name="Rectangle 160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12" name="Rectangle 161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13" name="Rectangle 162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215" name="Rectangle 164"/>
          <p:cNvSpPr>
            <a:spLocks noChangeArrowheads="1"/>
          </p:cNvSpPr>
          <p:nvPr/>
        </p:nvSpPr>
        <p:spPr bwMode="auto">
          <a:xfrm>
            <a:off x="1152525" y="5226050"/>
            <a:ext cx="1460500" cy="1377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grpSp>
        <p:nvGrpSpPr>
          <p:cNvPr id="30743" name="Group 165"/>
          <p:cNvGrpSpPr>
            <a:grpSpLocks/>
          </p:cNvGrpSpPr>
          <p:nvPr/>
        </p:nvGrpSpPr>
        <p:grpSpPr bwMode="auto">
          <a:xfrm>
            <a:off x="2206625" y="6249988"/>
            <a:ext cx="368300" cy="354012"/>
            <a:chOff x="2891" y="3040"/>
            <a:chExt cx="372" cy="352"/>
          </a:xfrm>
        </p:grpSpPr>
        <p:sp>
          <p:nvSpPr>
            <p:cNvPr id="217" name="Rectangle 166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18" name="Rectangle 167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19" name="Rectangle 168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20" name="Rectangle 169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21" name="Rectangle 170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22" name="Rectangle 171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23" name="Rectangle 172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24" name="Rectangle 173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25" name="Rectangle 174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26" name="Rectangle 175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27" name="Rectangle 176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28" name="Rectangle 177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30744" name="Text Box 179"/>
          <p:cNvSpPr txBox="1">
            <a:spLocks noChangeArrowheads="1"/>
          </p:cNvSpPr>
          <p:nvPr/>
        </p:nvSpPr>
        <p:spPr bwMode="auto">
          <a:xfrm>
            <a:off x="0" y="4173538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Q</a:t>
            </a:r>
            <a:r>
              <a:rPr lang="en-US" i="1" baseline="-25000"/>
              <a:t>k</a:t>
            </a:r>
            <a:r>
              <a:rPr lang="en-US"/>
              <a:t>’s:</a:t>
            </a:r>
          </a:p>
        </p:txBody>
      </p:sp>
      <p:sp>
        <p:nvSpPr>
          <p:cNvPr id="231" name="Rectangle 184"/>
          <p:cNvSpPr>
            <a:spLocks noChangeArrowheads="1"/>
          </p:cNvSpPr>
          <p:nvPr/>
        </p:nvSpPr>
        <p:spPr bwMode="auto">
          <a:xfrm>
            <a:off x="5830888" y="5118100"/>
            <a:ext cx="1460500" cy="1377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grpSp>
        <p:nvGrpSpPr>
          <p:cNvPr id="30746" name="Group 185"/>
          <p:cNvGrpSpPr>
            <a:grpSpLocks/>
          </p:cNvGrpSpPr>
          <p:nvPr/>
        </p:nvGrpSpPr>
        <p:grpSpPr bwMode="auto">
          <a:xfrm>
            <a:off x="6873875" y="5503863"/>
            <a:ext cx="368300" cy="354012"/>
            <a:chOff x="2891" y="3040"/>
            <a:chExt cx="372" cy="352"/>
          </a:xfrm>
        </p:grpSpPr>
        <p:sp>
          <p:nvSpPr>
            <p:cNvPr id="246" name="Rectangle 186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47" name="Rectangle 187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48" name="Rectangle 188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49" name="Rectangle 189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50" name="Rectangle 190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51" name="Rectangle 191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52" name="Rectangle 192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53" name="Rectangle 193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54" name="Rectangle 194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55" name="Rectangle 195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56" name="Rectangle 196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57" name="Rectangle 197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grpSp>
        <p:nvGrpSpPr>
          <p:cNvPr id="30747" name="Group 198"/>
          <p:cNvGrpSpPr>
            <a:grpSpLocks/>
          </p:cNvGrpSpPr>
          <p:nvPr/>
        </p:nvGrpSpPr>
        <p:grpSpPr bwMode="auto">
          <a:xfrm>
            <a:off x="6224588" y="6151563"/>
            <a:ext cx="368300" cy="354012"/>
            <a:chOff x="2891" y="3040"/>
            <a:chExt cx="372" cy="352"/>
          </a:xfrm>
        </p:grpSpPr>
        <p:sp>
          <p:nvSpPr>
            <p:cNvPr id="234" name="Rectangle 199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35" name="Rectangle 200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36" name="Rectangle 201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37" name="Rectangle 202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38" name="Rectangle 203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39" name="Rectangle 204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40" name="Rectangle 205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41" name="Rectangle 206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42" name="Rectangle 207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43" name="Rectangle 208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44" name="Rectangle 209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45" name="Rectangle 210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259" name="Rectangle 212"/>
          <p:cNvSpPr>
            <a:spLocks noChangeArrowheads="1"/>
          </p:cNvSpPr>
          <p:nvPr/>
        </p:nvSpPr>
        <p:spPr bwMode="auto">
          <a:xfrm>
            <a:off x="5210175" y="4425950"/>
            <a:ext cx="1460500" cy="1377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grpSp>
        <p:nvGrpSpPr>
          <p:cNvPr id="30749" name="Group 213"/>
          <p:cNvGrpSpPr>
            <a:grpSpLocks/>
          </p:cNvGrpSpPr>
          <p:nvPr/>
        </p:nvGrpSpPr>
        <p:grpSpPr bwMode="auto">
          <a:xfrm>
            <a:off x="6286500" y="4467225"/>
            <a:ext cx="368300" cy="354013"/>
            <a:chOff x="2891" y="3040"/>
            <a:chExt cx="372" cy="352"/>
          </a:xfrm>
        </p:grpSpPr>
        <p:sp>
          <p:nvSpPr>
            <p:cNvPr id="274" name="Rectangle 214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75" name="Rectangle 215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76" name="Rectangle 216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77" name="Rectangle 217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78" name="Rectangle 218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79" name="Rectangle 219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80" name="Rectangle 220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81" name="Rectangle 221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82" name="Rectangle 222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83" name="Rectangle 223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84" name="Rectangle 224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85" name="Rectangle 225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grpSp>
        <p:nvGrpSpPr>
          <p:cNvPr id="30750" name="Group 226"/>
          <p:cNvGrpSpPr>
            <a:grpSpLocks/>
          </p:cNvGrpSpPr>
          <p:nvPr/>
        </p:nvGrpSpPr>
        <p:grpSpPr bwMode="auto">
          <a:xfrm>
            <a:off x="5203825" y="5454650"/>
            <a:ext cx="368300" cy="354013"/>
            <a:chOff x="2891" y="3040"/>
            <a:chExt cx="372" cy="352"/>
          </a:xfrm>
        </p:grpSpPr>
        <p:sp>
          <p:nvSpPr>
            <p:cNvPr id="262" name="Rectangle 227"/>
            <p:cNvSpPr>
              <a:spLocks noChangeArrowheads="1"/>
            </p:cNvSpPr>
            <p:nvPr/>
          </p:nvSpPr>
          <p:spPr bwMode="auto">
            <a:xfrm>
              <a:off x="2891" y="3040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63" name="Rectangle 228"/>
            <p:cNvSpPr>
              <a:spLocks noChangeArrowheads="1"/>
            </p:cNvSpPr>
            <p:nvPr/>
          </p:nvSpPr>
          <p:spPr bwMode="auto">
            <a:xfrm>
              <a:off x="2923" y="3068"/>
              <a:ext cx="26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64" name="Rectangle 229"/>
            <p:cNvSpPr>
              <a:spLocks noChangeArrowheads="1"/>
            </p:cNvSpPr>
            <p:nvPr/>
          </p:nvSpPr>
          <p:spPr bwMode="auto">
            <a:xfrm>
              <a:off x="2954" y="3098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65" name="Rectangle 230"/>
            <p:cNvSpPr>
              <a:spLocks noChangeArrowheads="1"/>
            </p:cNvSpPr>
            <p:nvPr/>
          </p:nvSpPr>
          <p:spPr bwMode="auto">
            <a:xfrm>
              <a:off x="2986" y="3128"/>
              <a:ext cx="2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66" name="Rectangle 231"/>
            <p:cNvSpPr>
              <a:spLocks noChangeArrowheads="1"/>
            </p:cNvSpPr>
            <p:nvPr/>
          </p:nvSpPr>
          <p:spPr bwMode="auto">
            <a:xfrm>
              <a:off x="3018" y="315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67" name="Rectangle 232"/>
            <p:cNvSpPr>
              <a:spLocks noChangeArrowheads="1"/>
            </p:cNvSpPr>
            <p:nvPr/>
          </p:nvSpPr>
          <p:spPr bwMode="auto">
            <a:xfrm>
              <a:off x="3047" y="3187"/>
              <a:ext cx="27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68" name="Rectangle 233"/>
            <p:cNvSpPr>
              <a:spLocks noChangeArrowheads="1"/>
            </p:cNvSpPr>
            <p:nvPr/>
          </p:nvSpPr>
          <p:spPr bwMode="auto">
            <a:xfrm>
              <a:off x="3079" y="3217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69" name="Rectangle 234"/>
            <p:cNvSpPr>
              <a:spLocks noChangeArrowheads="1"/>
            </p:cNvSpPr>
            <p:nvPr/>
          </p:nvSpPr>
          <p:spPr bwMode="auto">
            <a:xfrm>
              <a:off x="3111" y="3247"/>
              <a:ext cx="26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70" name="Rectangle 235"/>
            <p:cNvSpPr>
              <a:spLocks noChangeArrowheads="1"/>
            </p:cNvSpPr>
            <p:nvPr/>
          </p:nvSpPr>
          <p:spPr bwMode="auto">
            <a:xfrm>
              <a:off x="3141" y="3275"/>
              <a:ext cx="27" cy="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71" name="Rectangle 236"/>
            <p:cNvSpPr>
              <a:spLocks noChangeArrowheads="1"/>
            </p:cNvSpPr>
            <p:nvPr/>
          </p:nvSpPr>
          <p:spPr bwMode="auto">
            <a:xfrm>
              <a:off x="3172" y="3305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72" name="Rectangle 237"/>
            <p:cNvSpPr>
              <a:spLocks noChangeArrowheads="1"/>
            </p:cNvSpPr>
            <p:nvPr/>
          </p:nvSpPr>
          <p:spPr bwMode="auto">
            <a:xfrm>
              <a:off x="3204" y="333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73" name="Rectangle 238"/>
            <p:cNvSpPr>
              <a:spLocks noChangeArrowheads="1"/>
            </p:cNvSpPr>
            <p:nvPr/>
          </p:nvSpPr>
          <p:spPr bwMode="auto">
            <a:xfrm>
              <a:off x="3236" y="3364"/>
              <a:ext cx="27" cy="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30751" name="Picture 178" descr="Cov1"/>
          <p:cNvPicPr>
            <a:picLocks noChangeAspect="1" noChangeArrowheads="1"/>
          </p:cNvPicPr>
          <p:nvPr/>
        </p:nvPicPr>
        <p:blipFill>
          <a:blip r:embed="rId2" cstate="print"/>
          <a:srcRect l="11591" t="5440" r="6314" b="5974"/>
          <a:stretch>
            <a:fillRect/>
          </a:stretch>
        </p:blipFill>
        <p:spPr bwMode="auto">
          <a:xfrm>
            <a:off x="5576888" y="1562100"/>
            <a:ext cx="3281362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2" name="Rectangle 120"/>
          <p:cNvSpPr>
            <a:spLocks noChangeArrowheads="1"/>
          </p:cNvSpPr>
          <p:nvPr/>
        </p:nvSpPr>
        <p:spPr bwMode="auto">
          <a:xfrm>
            <a:off x="5776913" y="1316038"/>
            <a:ext cx="2351087" cy="3048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400"/>
              <a:t>residuals covariance matrix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b="1" i="1" smtClean="0"/>
              <a:t>Example 2</a:t>
            </a:r>
            <a:r>
              <a:rPr lang="en-GB" sz="2800" i="1" smtClean="0"/>
              <a:t>: repeated measures ANOVA</a:t>
            </a:r>
            <a:endParaRPr lang="en-US" sz="2800" b="1" i="1" smtClean="0"/>
          </a:p>
        </p:txBody>
      </p:sp>
      <p:graphicFrame>
        <p:nvGraphicFramePr>
          <p:cNvPr id="5122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311900" y="2889250"/>
          <a:ext cx="1778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3" imgW="177480" imgH="164880" progId="Equation.DSMT4">
                  <p:embed/>
                </p:oleObj>
              </mc:Choice>
              <mc:Fallback>
                <p:oleObj name="Equation" r:id="rId3" imgW="177480" imgH="1648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2889250"/>
                        <a:ext cx="1778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7" name="Picture 7" descr="singlef"/>
          <p:cNvPicPr>
            <a:picLocks noChangeAspect="1" noChangeArrowheads="1"/>
          </p:cNvPicPr>
          <p:nvPr/>
        </p:nvPicPr>
        <p:blipFill>
          <a:blip r:embed="rId5" cstate="print"/>
          <a:srcRect l="47705" t="9273" r="8119" b="50684"/>
          <a:stretch>
            <a:fillRect/>
          </a:stretch>
        </p:blipFill>
        <p:spPr bwMode="auto">
          <a:xfrm>
            <a:off x="2438400" y="1927225"/>
            <a:ext cx="914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singlef"/>
          <p:cNvPicPr>
            <a:picLocks noChangeAspect="1" noChangeArrowheads="1"/>
          </p:cNvPicPr>
          <p:nvPr/>
        </p:nvPicPr>
        <p:blipFill>
          <a:blip r:embed="rId5" cstate="print"/>
          <a:srcRect l="47705" t="9273" r="8119" b="50684"/>
          <a:stretch>
            <a:fillRect/>
          </a:stretch>
        </p:blipFill>
        <p:spPr bwMode="auto">
          <a:xfrm>
            <a:off x="4267200" y="1927225"/>
            <a:ext cx="914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singlef"/>
          <p:cNvPicPr>
            <a:picLocks noChangeAspect="1" noChangeArrowheads="1"/>
          </p:cNvPicPr>
          <p:nvPr/>
        </p:nvPicPr>
        <p:blipFill>
          <a:blip r:embed="rId5" cstate="print"/>
          <a:srcRect l="47705" t="9273" r="8119" b="50684"/>
          <a:stretch>
            <a:fillRect/>
          </a:stretch>
        </p:blipFill>
        <p:spPr bwMode="auto">
          <a:xfrm>
            <a:off x="6111875" y="1927225"/>
            <a:ext cx="914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singlef"/>
          <p:cNvPicPr>
            <a:picLocks noChangeAspect="1" noChangeArrowheads="1"/>
          </p:cNvPicPr>
          <p:nvPr/>
        </p:nvPicPr>
        <p:blipFill>
          <a:blip r:embed="rId5" cstate="print"/>
          <a:srcRect l="47705" t="9273" r="8119" b="50684"/>
          <a:stretch>
            <a:fillRect/>
          </a:stretch>
        </p:blipFill>
        <p:spPr bwMode="auto">
          <a:xfrm>
            <a:off x="7772400" y="1927225"/>
            <a:ext cx="914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494338" y="2133600"/>
            <a:ext cx="4413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000">
                <a:latin typeface="Times New Roman" pitchFamily="18" charset="0"/>
              </a:rPr>
              <a:t>?</a:t>
            </a:r>
          </a:p>
          <a:p>
            <a:pPr algn="ctr"/>
            <a:r>
              <a:rPr lang="en-GB" sz="3600">
                <a:latin typeface="Times New Roman" pitchFamily="18" charset="0"/>
              </a:rPr>
              <a:t>=</a:t>
            </a:r>
            <a:endParaRPr 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657600" y="2133600"/>
            <a:ext cx="4413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000">
                <a:latin typeface="Times New Roman" pitchFamily="18" charset="0"/>
              </a:rPr>
              <a:t>?</a:t>
            </a:r>
          </a:p>
          <a:p>
            <a:pPr algn="ctr"/>
            <a:r>
              <a:rPr lang="en-GB" sz="3600">
                <a:latin typeface="Times New Roman" pitchFamily="18" charset="0"/>
              </a:rPr>
              <a:t>=</a:t>
            </a:r>
            <a:endParaRPr lang="en-US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7216775" y="2117725"/>
            <a:ext cx="4413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000">
                <a:latin typeface="Times New Roman" pitchFamily="18" charset="0"/>
              </a:rPr>
              <a:t>?</a:t>
            </a:r>
          </a:p>
          <a:p>
            <a:pPr algn="ctr"/>
            <a:r>
              <a:rPr lang="en-GB" sz="3600">
                <a:latin typeface="Times New Roman" pitchFamily="18" charset="0"/>
              </a:rPr>
              <a:t>=</a:t>
            </a:r>
            <a:endParaRPr lang="en-US"/>
          </a:p>
        </p:txBody>
      </p:sp>
      <p:sp>
        <p:nvSpPr>
          <p:cNvPr id="5134" name="Rectangle 120"/>
          <p:cNvSpPr>
            <a:spLocks noChangeArrowheads="1"/>
          </p:cNvSpPr>
          <p:nvPr/>
        </p:nvSpPr>
        <p:spPr bwMode="auto">
          <a:xfrm>
            <a:off x="2571750" y="1428750"/>
            <a:ext cx="919163" cy="3048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400"/>
              <a:t>1: motion</a:t>
            </a:r>
          </a:p>
        </p:txBody>
      </p:sp>
      <p:sp>
        <p:nvSpPr>
          <p:cNvPr id="5135" name="Rectangle 120"/>
          <p:cNvSpPr>
            <a:spLocks noChangeArrowheads="1"/>
          </p:cNvSpPr>
          <p:nvPr/>
        </p:nvSpPr>
        <p:spPr bwMode="auto">
          <a:xfrm>
            <a:off x="4398963" y="1428750"/>
            <a:ext cx="958850" cy="3048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400"/>
              <a:t>2: sounds</a:t>
            </a:r>
          </a:p>
        </p:txBody>
      </p:sp>
      <p:sp>
        <p:nvSpPr>
          <p:cNvPr id="5136" name="Rectangle 120"/>
          <p:cNvSpPr>
            <a:spLocks noChangeArrowheads="1"/>
          </p:cNvSpPr>
          <p:nvPr/>
        </p:nvSpPr>
        <p:spPr bwMode="auto">
          <a:xfrm>
            <a:off x="6232525" y="1428750"/>
            <a:ext cx="839788" cy="3048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400"/>
              <a:t>3: visual</a:t>
            </a:r>
          </a:p>
        </p:txBody>
      </p:sp>
      <p:sp>
        <p:nvSpPr>
          <p:cNvPr id="5137" name="Rectangle 120"/>
          <p:cNvSpPr>
            <a:spLocks noChangeArrowheads="1"/>
          </p:cNvSpPr>
          <p:nvPr/>
        </p:nvSpPr>
        <p:spPr bwMode="auto">
          <a:xfrm>
            <a:off x="7856538" y="1428750"/>
            <a:ext cx="858837" cy="3048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400"/>
              <a:t>4: action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214313" y="2143125"/>
            <a:ext cx="235743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1</a:t>
            </a:r>
            <a:r>
              <a:rPr lang="en-GB" sz="2800" kern="0" baseline="30000" dirty="0">
                <a:latin typeface="Arial" pitchFamily="34" charset="0"/>
              </a:rPr>
              <a:t>st</a:t>
            </a:r>
            <a:r>
              <a:rPr lang="en-GB" sz="2800" kern="0" dirty="0">
                <a:latin typeface="Arial" pitchFamily="34" charset="0"/>
              </a:rPr>
              <a:t> level</a:t>
            </a: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endParaRPr lang="en-GB" sz="2800" kern="0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endParaRPr lang="en-GB" sz="2800" kern="0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defRPr/>
            </a:pPr>
            <a:endParaRPr lang="en-GB" sz="2800" kern="0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2</a:t>
            </a:r>
            <a:r>
              <a:rPr lang="en-GB" sz="2800" kern="0" baseline="30000" dirty="0">
                <a:latin typeface="Arial" pitchFamily="34" charset="0"/>
              </a:rPr>
              <a:t>nd</a:t>
            </a:r>
            <a:r>
              <a:rPr lang="en-GB" sz="2800" kern="0" dirty="0">
                <a:latin typeface="Arial" pitchFamily="34" charset="0"/>
              </a:rPr>
              <a:t> level</a:t>
            </a:r>
          </a:p>
        </p:txBody>
      </p:sp>
      <p:pic>
        <p:nvPicPr>
          <p:cNvPr id="5139" name="Picture 3" descr="Cov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905000" y="3678238"/>
            <a:ext cx="2514600" cy="1884362"/>
          </a:xfrm>
          <a:noFill/>
        </p:spPr>
      </p:pic>
      <p:graphicFrame>
        <p:nvGraphicFramePr>
          <p:cNvPr id="5123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7143750" y="4071938"/>
          <a:ext cx="1884363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7" imgW="1460160" imgH="711000" progId="Equation.DSMT4">
                  <p:embed/>
                </p:oleObj>
              </mc:Choice>
              <mc:Fallback>
                <p:oleObj name="Equation" r:id="rId7" imgW="146016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4071938"/>
                        <a:ext cx="1884363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419600" y="4429125"/>
          <a:ext cx="12239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9" imgW="507960" imgH="253800" progId="Equation.DSMT4">
                  <p:embed/>
                </p:oleObj>
              </mc:Choice>
              <mc:Fallback>
                <p:oleObj name="Equation" r:id="rId9" imgW="50796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429125"/>
                        <a:ext cx="1223963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40" name="Picture 6" descr="frender"/>
          <p:cNvPicPr>
            <a:picLocks noChangeAspect="1" noChangeArrowheads="1"/>
          </p:cNvPicPr>
          <p:nvPr/>
        </p:nvPicPr>
        <p:blipFill>
          <a:blip r:embed="rId11" cstate="print"/>
          <a:srcRect l="60120" t="66930" r="11456" b="16557"/>
          <a:stretch>
            <a:fillRect/>
          </a:stretch>
        </p:blipFill>
        <p:spPr bwMode="auto">
          <a:xfrm>
            <a:off x="2979738" y="5562600"/>
            <a:ext cx="1354137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7" descr="frender"/>
          <p:cNvPicPr>
            <a:picLocks noChangeAspect="1" noChangeArrowheads="1"/>
          </p:cNvPicPr>
          <p:nvPr/>
        </p:nvPicPr>
        <p:blipFill>
          <a:blip r:embed="rId11" cstate="print"/>
          <a:srcRect l="9349" t="66930" r="61064" b="16557"/>
          <a:stretch>
            <a:fillRect/>
          </a:stretch>
        </p:blipFill>
        <p:spPr bwMode="auto">
          <a:xfrm>
            <a:off x="4333875" y="5562600"/>
            <a:ext cx="1408113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8" descr="Ftest"/>
          <p:cNvPicPr>
            <a:picLocks noChangeAspect="1" noChangeArrowheads="1"/>
          </p:cNvPicPr>
          <p:nvPr/>
        </p:nvPicPr>
        <p:blipFill>
          <a:blip r:embed="rId12" cstate="print"/>
          <a:srcRect l="61760" t="9607" r="6578" b="51027"/>
          <a:stretch>
            <a:fillRect/>
          </a:stretch>
        </p:blipFill>
        <p:spPr bwMode="auto">
          <a:xfrm>
            <a:off x="5938838" y="4267200"/>
            <a:ext cx="12446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9" descr="Fco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13438" y="4319588"/>
            <a:ext cx="1247775" cy="5191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graphicFrame>
        <p:nvGraphicFramePr>
          <p:cNvPr id="5125" name="Object 11"/>
          <p:cNvGraphicFramePr>
            <a:graphicFrameLocks noChangeAspect="1"/>
          </p:cNvGraphicFramePr>
          <p:nvPr/>
        </p:nvGraphicFramePr>
        <p:xfrm>
          <a:off x="7183438" y="5357813"/>
          <a:ext cx="4476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14" imgW="177480" imgH="164880" progId="Equation.DSMT4">
                  <p:embed/>
                </p:oleObj>
              </mc:Choice>
              <mc:Fallback>
                <p:oleObj name="Equation" r:id="rId14" imgW="177480" imgH="1648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3438" y="5357813"/>
                        <a:ext cx="44767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5929313" y="6403975"/>
            <a:ext cx="1500187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45" name="Rectangle 120"/>
          <p:cNvSpPr>
            <a:spLocks noChangeArrowheads="1"/>
          </p:cNvSpPr>
          <p:nvPr/>
        </p:nvSpPr>
        <p:spPr bwMode="auto">
          <a:xfrm>
            <a:off x="5937250" y="6410325"/>
            <a:ext cx="1277938" cy="3048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400"/>
              <a:t>design matrix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850900"/>
            <a:ext cx="8229600" cy="792163"/>
          </a:xfrm>
        </p:spPr>
        <p:txBody>
          <a:bodyPr/>
          <a:lstStyle/>
          <a:p>
            <a:pPr eaLnBrk="1" hangingPunct="1"/>
            <a:r>
              <a:rPr lang="en-GB" sz="2800" b="1" smtClean="0"/>
              <a:t>Fixed vs random effects</a:t>
            </a:r>
            <a:endParaRPr lang="en-US" sz="2800" smtClean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81000" y="1556792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Fixed isn’t “wrong”, just usually isn’t of interest</a:t>
            </a: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endParaRPr lang="en-GB" sz="2800" kern="0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Summary: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i="1" kern="0" dirty="0">
                <a:latin typeface="Arial" pitchFamily="34" charset="0"/>
              </a:rPr>
              <a:t> </a:t>
            </a:r>
            <a:r>
              <a:rPr lang="en-GB" sz="2800" b="1" kern="0" dirty="0">
                <a:latin typeface="Arial" pitchFamily="34" charset="0"/>
              </a:rPr>
              <a:t>Fixed effect inference</a:t>
            </a:r>
            <a:r>
              <a:rPr lang="en-GB" sz="2800" kern="0" dirty="0">
                <a:latin typeface="Arial" pitchFamily="34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GB" sz="2800" i="1" kern="0" dirty="0">
                <a:latin typeface="Arial" pitchFamily="34" charset="0"/>
              </a:rPr>
              <a:t>“I can see this effect in this cohort”</a:t>
            </a:r>
            <a:endParaRPr lang="en-GB" sz="2800" kern="0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i="1" kern="0" dirty="0">
                <a:latin typeface="Arial" pitchFamily="34" charset="0"/>
              </a:rPr>
              <a:t> </a:t>
            </a:r>
            <a:r>
              <a:rPr lang="en-GB" sz="2800" b="1" kern="0" dirty="0">
                <a:latin typeface="Arial" pitchFamily="34" charset="0"/>
              </a:rPr>
              <a:t>Random effect inference</a:t>
            </a:r>
            <a:r>
              <a:rPr lang="en-GB" sz="2800" kern="0" dirty="0">
                <a:latin typeface="Arial" pitchFamily="34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GB" sz="2800" i="1" kern="0" dirty="0">
                <a:latin typeface="Arial" pitchFamily="34" charset="0"/>
              </a:rPr>
              <a:t>“If I were to sample a new cohort from the same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GB" sz="2800" i="1" kern="0" dirty="0">
                <a:latin typeface="Arial" pitchFamily="34" charset="0"/>
              </a:rPr>
              <a:t>population I would get the same result”</a:t>
            </a:r>
            <a:endParaRPr lang="en-GB" sz="2800" kern="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374636" y="168257"/>
            <a:ext cx="2197100" cy="688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</a:rPr>
              <a:t>GLM : individual level</a:t>
            </a:r>
            <a:endParaRPr lang="en-US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 rot="5400000">
            <a:off x="4179888" y="3197225"/>
            <a:ext cx="3852862" cy="52863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C0C0C0" mc:Ignorable=""/>
          </a:solidFill>
          <a:ln w="762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9" name="Object 6"/>
          <p:cNvGraphicFramePr>
            <a:graphicFrameLocks noChangeAspect="1"/>
          </p:cNvGraphicFramePr>
          <p:nvPr/>
        </p:nvGraphicFramePr>
        <p:xfrm>
          <a:off x="6929454" y="1714488"/>
          <a:ext cx="180498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5" name="Equation" r:id="rId3" imgW="711000" imgH="203040" progId="Equation.3">
                  <p:embed/>
                </p:oleObj>
              </mc:Choice>
              <mc:Fallback>
                <p:oleObj name="Equation" r:id="rId3" imgW="7110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54" y="1714488"/>
                        <a:ext cx="1804987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1492250" y="3070225"/>
            <a:ext cx="503238" cy="762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4400" b="1"/>
              <a:t>=</a:t>
            </a:r>
            <a:endParaRPr lang="en-GB" sz="4400" b="1"/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 rot="5400000">
            <a:off x="3930645" y="3254366"/>
            <a:ext cx="1563687" cy="50958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C0C0C0" mc:Ignorable=""/>
          </a:solidFill>
          <a:ln w="762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52" name="Object 9"/>
          <p:cNvGraphicFramePr>
            <a:graphicFrameLocks noChangeAspect="1"/>
          </p:cNvGraphicFramePr>
          <p:nvPr/>
        </p:nvGraphicFramePr>
        <p:xfrm>
          <a:off x="4591045" y="3333741"/>
          <a:ext cx="2730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6" name="Equation" r:id="rId5" imgW="126720" imgH="177480" progId="Equation.3">
                  <p:embed/>
                </p:oleObj>
              </mc:Choice>
              <mc:Fallback>
                <p:oleObj name="Equation" r:id="rId5" imgW="12672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45" y="3333741"/>
                        <a:ext cx="27305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10"/>
          <p:cNvGraphicFramePr>
            <a:graphicFrameLocks noChangeAspect="1"/>
          </p:cNvGraphicFramePr>
          <p:nvPr/>
        </p:nvGraphicFramePr>
        <p:xfrm>
          <a:off x="5965825" y="3240088"/>
          <a:ext cx="28257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7" name="Equation" r:id="rId7" imgW="126720" imgH="139680" progId="Equation.3">
                  <p:embed/>
                </p:oleObj>
              </mc:Choice>
              <mc:Fallback>
                <p:oleObj name="Equation" r:id="rId7" imgW="126720" imgH="1396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825" y="3240088"/>
                        <a:ext cx="282575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5103813" y="3087688"/>
            <a:ext cx="503237" cy="762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4400" b="1"/>
              <a:t>+</a:t>
            </a:r>
            <a:endParaRPr lang="en-GB" sz="4400" b="1"/>
          </a:p>
        </p:txBody>
      </p:sp>
      <p:sp>
        <p:nvSpPr>
          <p:cNvPr id="55" name="Rectangle 12"/>
          <p:cNvSpPr>
            <a:spLocks noChangeArrowheads="1"/>
          </p:cNvSpPr>
          <p:nvPr/>
        </p:nvSpPr>
        <p:spPr bwMode="auto">
          <a:xfrm rot="5400000">
            <a:off x="-806450" y="3240088"/>
            <a:ext cx="3910013" cy="509587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C0C0C0" mc:Ignorable=""/>
          </a:solidFill>
          <a:ln w="762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endParaRPr lang="en-GB" sz="3200"/>
          </a:p>
        </p:txBody>
      </p:sp>
      <p:sp>
        <p:nvSpPr>
          <p:cNvPr id="56" name="Rectangle 13"/>
          <p:cNvSpPr>
            <a:spLocks noChangeArrowheads="1"/>
          </p:cNvSpPr>
          <p:nvPr/>
        </p:nvSpPr>
        <p:spPr bwMode="auto">
          <a:xfrm>
            <a:off x="2212975" y="1539875"/>
            <a:ext cx="1571625" cy="3910013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>
            <a:off x="752475" y="1539875"/>
            <a:ext cx="0" cy="3910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59" name="Object 16"/>
          <p:cNvGraphicFramePr>
            <a:graphicFrameLocks noChangeAspect="1"/>
          </p:cNvGraphicFramePr>
          <p:nvPr/>
        </p:nvGraphicFramePr>
        <p:xfrm>
          <a:off x="304800" y="5046663"/>
          <a:ext cx="3841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8" name="Equation" r:id="rId9" imgW="177480" imgH="177480" progId="Equation.3">
                  <p:embed/>
                </p:oleObj>
              </mc:Choice>
              <mc:Fallback>
                <p:oleObj name="Equation" r:id="rId9" imgW="17748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046663"/>
                        <a:ext cx="38417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841375" y="1428750"/>
            <a:ext cx="561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61" name="Object 18"/>
          <p:cNvGraphicFramePr>
            <a:graphicFrameLocks noChangeAspect="1"/>
          </p:cNvGraphicFramePr>
          <p:nvPr/>
        </p:nvGraphicFramePr>
        <p:xfrm>
          <a:off x="1403350" y="1000125"/>
          <a:ext cx="1920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9" name="Equation" r:id="rId11" imgW="88560" imgH="164880" progId="Equation.3">
                  <p:embed/>
                </p:oleObj>
              </mc:Choice>
              <mc:Fallback>
                <p:oleObj name="Equation" r:id="rId11" imgW="88560" imgH="1648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000125"/>
                        <a:ext cx="192088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Line 19"/>
          <p:cNvSpPr>
            <a:spLocks noChangeShapeType="1"/>
          </p:cNvSpPr>
          <p:nvPr/>
        </p:nvSpPr>
        <p:spPr bwMode="auto">
          <a:xfrm>
            <a:off x="2074863" y="1539875"/>
            <a:ext cx="0" cy="3910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63" name="Object 20"/>
          <p:cNvGraphicFramePr>
            <a:graphicFrameLocks noChangeAspect="1"/>
          </p:cNvGraphicFramePr>
          <p:nvPr/>
        </p:nvGraphicFramePr>
        <p:xfrm>
          <a:off x="1611313" y="5046663"/>
          <a:ext cx="3841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0" name="Equation" r:id="rId13" imgW="177480" imgH="177480" progId="Equation.3">
                  <p:embed/>
                </p:oleObj>
              </mc:Choice>
              <mc:Fallback>
                <p:oleObj name="Equation" r:id="rId13" imgW="177480" imgH="177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5046663"/>
                        <a:ext cx="38417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Line 21"/>
          <p:cNvSpPr>
            <a:spLocks noChangeShapeType="1"/>
          </p:cNvSpPr>
          <p:nvPr/>
        </p:nvSpPr>
        <p:spPr bwMode="auto">
          <a:xfrm>
            <a:off x="5691188" y="1565275"/>
            <a:ext cx="0" cy="3859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65" name="Object 22"/>
          <p:cNvGraphicFramePr>
            <a:graphicFrameLocks noChangeAspect="1"/>
          </p:cNvGraphicFramePr>
          <p:nvPr/>
        </p:nvGraphicFramePr>
        <p:xfrm>
          <a:off x="5245100" y="5002213"/>
          <a:ext cx="3841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1" name="Equation" r:id="rId15" imgW="177480" imgH="177480" progId="Equation.3">
                  <p:embed/>
                </p:oleObj>
              </mc:Choice>
              <mc:Fallback>
                <p:oleObj name="Equation" r:id="rId15" imgW="177480" imgH="177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5002213"/>
                        <a:ext cx="38417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Line 23"/>
          <p:cNvSpPr>
            <a:spLocks noChangeShapeType="1"/>
          </p:cNvSpPr>
          <p:nvPr/>
        </p:nvSpPr>
        <p:spPr bwMode="auto">
          <a:xfrm>
            <a:off x="4470395" y="2565391"/>
            <a:ext cx="509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67" name="Object 24"/>
          <p:cNvGraphicFramePr>
            <a:graphicFrameLocks noChangeAspect="1"/>
          </p:cNvGraphicFramePr>
          <p:nvPr/>
        </p:nvGraphicFramePr>
        <p:xfrm>
          <a:off x="4945058" y="2143116"/>
          <a:ext cx="1920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2" name="Equation" r:id="rId17" imgW="88560" imgH="164880" progId="Equation.3">
                  <p:embed/>
                </p:oleObj>
              </mc:Choice>
              <mc:Fallback>
                <p:oleObj name="Equation" r:id="rId17" imgW="88560" imgH="1648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58" y="2143116"/>
                        <a:ext cx="19208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Line 25"/>
          <p:cNvSpPr>
            <a:spLocks noChangeShapeType="1"/>
          </p:cNvSpPr>
          <p:nvPr/>
        </p:nvSpPr>
        <p:spPr bwMode="auto">
          <a:xfrm>
            <a:off x="5842000" y="1412875"/>
            <a:ext cx="561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69" name="Object 26"/>
          <p:cNvGraphicFramePr>
            <a:graphicFrameLocks noChangeAspect="1"/>
          </p:cNvGraphicFramePr>
          <p:nvPr/>
        </p:nvGraphicFramePr>
        <p:xfrm>
          <a:off x="6403975" y="1057275"/>
          <a:ext cx="1920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3" name="Equation" r:id="rId19" imgW="88560" imgH="164880" progId="Equation.3">
                  <p:embed/>
                </p:oleObj>
              </mc:Choice>
              <mc:Fallback>
                <p:oleObj name="Equation" r:id="rId19" imgW="88560" imgH="1648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3975" y="1057275"/>
                        <a:ext cx="192088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Line 27"/>
          <p:cNvSpPr>
            <a:spLocks noChangeShapeType="1"/>
          </p:cNvSpPr>
          <p:nvPr/>
        </p:nvSpPr>
        <p:spPr bwMode="auto">
          <a:xfrm>
            <a:off x="2212975" y="1409700"/>
            <a:ext cx="1603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71" name="Object 28"/>
          <p:cNvGraphicFramePr>
            <a:graphicFrameLocks noChangeAspect="1"/>
          </p:cNvGraphicFramePr>
          <p:nvPr/>
        </p:nvGraphicFramePr>
        <p:xfrm>
          <a:off x="3756025" y="1082675"/>
          <a:ext cx="3302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4" name="Equation" r:id="rId21" imgW="152280" imgH="164880" progId="Equation.3">
                  <p:embed/>
                </p:oleObj>
              </mc:Choice>
              <mc:Fallback>
                <p:oleObj name="Equation" r:id="rId21" imgW="152280" imgH="1648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025" y="1082675"/>
                        <a:ext cx="3302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Line 29"/>
          <p:cNvSpPr>
            <a:spLocks noChangeShapeType="1"/>
          </p:cNvSpPr>
          <p:nvPr/>
        </p:nvSpPr>
        <p:spPr bwMode="auto">
          <a:xfrm rot="5400000">
            <a:off x="3504401" y="3521860"/>
            <a:ext cx="156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73" name="Object 30"/>
          <p:cNvGraphicFramePr>
            <a:graphicFrameLocks noChangeAspect="1"/>
          </p:cNvGraphicFramePr>
          <p:nvPr/>
        </p:nvGraphicFramePr>
        <p:xfrm>
          <a:off x="3929058" y="3357562"/>
          <a:ext cx="3286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5" name="Equation" r:id="rId23" imgW="152280" imgH="164880" progId="Equation.3">
                  <p:embed/>
                </p:oleObj>
              </mc:Choice>
              <mc:Fallback>
                <p:oleObj name="Equation" r:id="rId23" imgW="152280" imgH="1648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3357562"/>
                        <a:ext cx="32861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31"/>
          <p:cNvSpPr>
            <a:spLocks noChangeArrowheads="1"/>
          </p:cNvSpPr>
          <p:nvPr/>
        </p:nvSpPr>
        <p:spPr bwMode="auto">
          <a:xfrm>
            <a:off x="6016625" y="5500702"/>
            <a:ext cx="2844800" cy="1323439"/>
          </a:xfrm>
          <a:prstGeom prst="rect">
            <a:avLst/>
          </a:prstGeom>
          <a:gradFill rotWithShape="0">
            <a:gsLst>
              <a:gs pos="0">
                <a:srgbClr xmlns:mc="http://schemas.openxmlformats.org/markup-compatibility/2006" xmlns:a14="http://schemas.microsoft.com/office/drawing/2010/main" val="CCFFCC" mc:Ignorable=""/>
              </a:gs>
              <a:gs pos="100000">
                <a:srgbClr xmlns:mc="http://schemas.openxmlformats.org/markup-compatibility/2006" xmlns:a14="http://schemas.microsoft.com/office/drawing/2010/main" val="CCFFCC" mc:Ignorable="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/>
          <a:p>
            <a:pPr marL="457200" indent="-457200" algn="l"/>
            <a:r>
              <a:rPr lang="de-DE" sz="2000" dirty="0"/>
              <a:t>Model is specified by</a:t>
            </a:r>
          </a:p>
          <a:p>
            <a:pPr marL="457200" indent="-457200" algn="l">
              <a:buFontTx/>
              <a:buAutoNum type="arabicPeriod"/>
            </a:pPr>
            <a:r>
              <a:rPr lang="de-DE" sz="2000" dirty="0"/>
              <a:t>Design matrix </a:t>
            </a:r>
            <a:r>
              <a:rPr lang="de-DE" sz="2000" i="1" dirty="0"/>
              <a:t>X</a:t>
            </a:r>
          </a:p>
          <a:p>
            <a:pPr marL="457200" indent="-457200" algn="l">
              <a:buFontTx/>
              <a:buAutoNum type="arabicPeriod"/>
            </a:pPr>
            <a:r>
              <a:rPr lang="de-DE" sz="2000" dirty="0"/>
              <a:t>Assumptions about </a:t>
            </a:r>
            <a:r>
              <a:rPr lang="de-DE" sz="2000" i="1" dirty="0">
                <a:latin typeface="Symbol" pitchFamily="18" charset="2"/>
              </a:rPr>
              <a:t>e</a:t>
            </a:r>
            <a:endParaRPr lang="en-GB" sz="2000" i="1" dirty="0">
              <a:latin typeface="Symbol" pitchFamily="18" charset="2"/>
            </a:endParaRPr>
          </a:p>
        </p:txBody>
      </p:sp>
      <p:sp>
        <p:nvSpPr>
          <p:cNvPr id="75" name="Rectangle 32"/>
          <p:cNvSpPr>
            <a:spLocks noChangeArrowheads="1"/>
          </p:cNvSpPr>
          <p:nvPr/>
        </p:nvSpPr>
        <p:spPr bwMode="auto">
          <a:xfrm>
            <a:off x="752475" y="5907088"/>
            <a:ext cx="2816225" cy="666750"/>
          </a:xfrm>
          <a:prstGeom prst="rect">
            <a:avLst/>
          </a:prstGeom>
          <a:gradFill rotWithShape="0">
            <a:gsLst>
              <a:gs pos="0">
                <a:srgbClr xmlns:mc="http://schemas.openxmlformats.org/markup-compatibility/2006" xmlns:a14="http://schemas.microsoft.com/office/drawing/2010/main" val="FFFF99" mc:Ignorable=""/>
              </a:gs>
              <a:gs pos="100000">
                <a:srgbClr xmlns:mc="http://schemas.openxmlformats.org/markup-compatibility/2006" xmlns:a14="http://schemas.microsoft.com/office/drawing/2010/main" val="FFFF99" mc:Ignorable="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l"/>
            <a:r>
              <a:rPr lang="de-DE" sz="1800" b="1" i="1"/>
              <a:t>N</a:t>
            </a:r>
            <a:r>
              <a:rPr lang="de-DE" sz="1800"/>
              <a:t>: number of scans</a:t>
            </a:r>
          </a:p>
          <a:p>
            <a:pPr algn="l"/>
            <a:r>
              <a:rPr lang="de-DE" sz="1800" b="1" i="1"/>
              <a:t>p</a:t>
            </a:r>
            <a:r>
              <a:rPr lang="de-DE" sz="1800"/>
              <a:t>: number of regressors</a:t>
            </a:r>
          </a:p>
        </p:txBody>
      </p:sp>
      <p:graphicFrame>
        <p:nvGraphicFramePr>
          <p:cNvPr id="76" name="Object 33"/>
          <p:cNvGraphicFramePr>
            <a:graphicFrameLocks noChangeAspect="1"/>
          </p:cNvGraphicFramePr>
          <p:nvPr/>
        </p:nvGraphicFramePr>
        <p:xfrm>
          <a:off x="942975" y="3219450"/>
          <a:ext cx="4238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6" name="Equation" r:id="rId25" imgW="139680" imgH="164880" progId="Equation.3">
                  <p:embed/>
                </p:oleObj>
              </mc:Choice>
              <mc:Fallback>
                <p:oleObj name="Equation" r:id="rId25" imgW="139680" imgH="1648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3219450"/>
                        <a:ext cx="423863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35"/>
          <p:cNvGraphicFramePr>
            <a:graphicFrameLocks noChangeAspect="1"/>
          </p:cNvGraphicFramePr>
          <p:nvPr/>
        </p:nvGraphicFramePr>
        <p:xfrm>
          <a:off x="6596063" y="4441825"/>
          <a:ext cx="24003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7" name="Equation" r:id="rId27" imgW="965160" imgH="330120" progId="Equation.DSMT4">
                  <p:embed/>
                </p:oleObj>
              </mc:Choice>
              <mc:Fallback>
                <p:oleObj name="Equation" r:id="rId27" imgW="965160" imgH="33012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3" y="4441825"/>
                        <a:ext cx="2400300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 Box 36"/>
          <p:cNvSpPr txBox="1">
            <a:spLocks noChangeArrowheads="1"/>
          </p:cNvSpPr>
          <p:nvPr/>
        </p:nvSpPr>
        <p:spPr bwMode="auto">
          <a:xfrm>
            <a:off x="6707188" y="3984625"/>
            <a:ext cx="2289175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Error Covariance</a:t>
            </a:r>
          </a:p>
        </p:txBody>
      </p:sp>
      <p:graphicFrame>
        <p:nvGraphicFramePr>
          <p:cNvPr id="55312" name="Object 16"/>
          <p:cNvGraphicFramePr>
            <a:graphicFrameLocks noChangeAspect="1"/>
          </p:cNvGraphicFramePr>
          <p:nvPr/>
        </p:nvGraphicFramePr>
        <p:xfrm>
          <a:off x="2517775" y="2917825"/>
          <a:ext cx="81756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8" name="Equation" r:id="rId29" imgW="177480" imgH="164880" progId="Equation.3">
                  <p:embed/>
                </p:oleObj>
              </mc:Choice>
              <mc:Fallback>
                <p:oleObj name="Equation" r:id="rId29" imgW="177480" imgH="16488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2917825"/>
                        <a:ext cx="817563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b="1" smtClean="0"/>
              <a:t>Group analysis: efficiency and power</a:t>
            </a:r>
            <a:endParaRPr lang="en-US" sz="2800" b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14313" y="1500188"/>
            <a:ext cx="8786812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Efficiency = 1/ [estimator variance]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i="1" kern="0" dirty="0">
                <a:latin typeface="Arial" pitchFamily="34" charset="0"/>
              </a:rPr>
              <a:t> </a:t>
            </a:r>
            <a:r>
              <a:rPr lang="en-GB" sz="2800" kern="0" dirty="0">
                <a:latin typeface="Arial" pitchFamily="34" charset="0"/>
              </a:rPr>
              <a:t>goes up with </a:t>
            </a:r>
            <a:r>
              <a:rPr lang="en-GB" sz="2800" i="1" kern="0" dirty="0">
                <a:latin typeface="Arial" pitchFamily="34" charset="0"/>
              </a:rPr>
              <a:t>n</a:t>
            </a:r>
            <a:r>
              <a:rPr lang="en-GB" sz="2800" kern="0" dirty="0">
                <a:latin typeface="Arial" pitchFamily="34" charset="0"/>
              </a:rPr>
              <a:t> (number of subjects)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i="1" kern="0" dirty="0">
                <a:latin typeface="Arial" pitchFamily="34" charset="0"/>
              </a:rPr>
              <a:t> </a:t>
            </a:r>
            <a:r>
              <a:rPr lang="en-GB" sz="2800" kern="0" dirty="0">
                <a:latin typeface="Arial" pitchFamily="34" charset="0"/>
              </a:rPr>
              <a:t>c.f. “experimental design” talk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endParaRPr lang="en-GB" sz="2800" kern="0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Power = chance of detecting an effect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i="1" kern="0" dirty="0">
                <a:latin typeface="Arial" pitchFamily="34" charset="0"/>
              </a:rPr>
              <a:t> </a:t>
            </a:r>
            <a:r>
              <a:rPr lang="en-GB" sz="2800" kern="0" dirty="0">
                <a:latin typeface="Arial" pitchFamily="34" charset="0"/>
              </a:rPr>
              <a:t>goes up with degrees of freedom (</a:t>
            </a:r>
            <a:r>
              <a:rPr lang="en-GB" sz="2800" i="1" kern="0" dirty="0" err="1">
                <a:latin typeface="Arial" pitchFamily="34" charset="0"/>
              </a:rPr>
              <a:t>dof</a:t>
            </a:r>
            <a:r>
              <a:rPr lang="en-GB" sz="2800" kern="0" dirty="0">
                <a:latin typeface="Arial" pitchFamily="34" charset="0"/>
              </a:rPr>
              <a:t> = </a:t>
            </a:r>
            <a:r>
              <a:rPr lang="en-GB" sz="2800" i="1" kern="0" dirty="0">
                <a:latin typeface="Arial" pitchFamily="34" charset="0"/>
              </a:rPr>
              <a:t>n-p</a:t>
            </a:r>
            <a:r>
              <a:rPr lang="en-GB" sz="2800" kern="0" dirty="0" smtClean="0">
                <a:latin typeface="Arial" pitchFamily="34" charset="0"/>
              </a:rPr>
              <a:t>).</a:t>
            </a:r>
            <a:endParaRPr lang="en-GB" sz="2800" kern="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b="1" smtClean="0"/>
              <a:t>Overview</a:t>
            </a:r>
            <a:endParaRPr lang="en-US" sz="2800" b="1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92263"/>
            <a:ext cx="8458200" cy="4752975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Group analysis: fixed versus random effects</a:t>
            </a:r>
          </a:p>
          <a:p>
            <a:pPr eaLnBrk="1" hangingPunct="1">
              <a:defRPr/>
            </a:pPr>
            <a:r>
              <a:rPr lang="en-GB" sz="2800" dirty="0" smtClean="0"/>
              <a:t>Two RFX methods:</a:t>
            </a:r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i="1" dirty="0" smtClean="0"/>
              <a:t> summary statistics approach</a:t>
            </a:r>
            <a:endParaRPr lang="en-GB" sz="2800" dirty="0" smtClean="0"/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i="1" dirty="0" smtClean="0"/>
              <a:t> </a:t>
            </a:r>
            <a:r>
              <a:rPr lang="en-GB" sz="28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non-</a:t>
            </a:r>
            <a:r>
              <a:rPr lang="en-GB" sz="28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sphericity</a:t>
            </a:r>
            <a:r>
              <a:rPr lang="en-GB" sz="28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modelling</a:t>
            </a:r>
            <a:endParaRPr lang="en-GB" sz="28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eaLnBrk="1" hangingPunct="1">
              <a:defRPr/>
            </a:pPr>
            <a:r>
              <a:rPr lang="en-GB" sz="2800" dirty="0" smtClean="0">
                <a:solidFill>
                  <a:schemeClr val="bg1">
                    <a:lumMod val="85000"/>
                  </a:schemeClr>
                </a:solidFill>
              </a:rPr>
              <a:t>Examples</a:t>
            </a:r>
            <a:endParaRPr lang="en-US" sz="28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b="1" i="1" smtClean="0"/>
              <a:t>HF approach</a:t>
            </a:r>
            <a:r>
              <a:rPr lang="en-GB" sz="2800" smtClean="0"/>
              <a:t>: efficiency &amp; validity</a:t>
            </a:r>
            <a:endParaRPr lang="en-US" sz="2800" smtClean="0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 flipV="1">
            <a:off x="7013575" y="2157413"/>
            <a:ext cx="0" cy="441483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5410200" y="2149475"/>
            <a:ext cx="306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1" name="Line 7"/>
          <p:cNvSpPr>
            <a:spLocks noChangeShapeType="1"/>
          </p:cNvSpPr>
          <p:nvPr/>
        </p:nvSpPr>
        <p:spPr bwMode="auto">
          <a:xfrm>
            <a:off x="5410200" y="2701925"/>
            <a:ext cx="306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2" name="Line 8"/>
          <p:cNvSpPr>
            <a:spLocks noChangeShapeType="1"/>
          </p:cNvSpPr>
          <p:nvPr/>
        </p:nvSpPr>
        <p:spPr bwMode="auto">
          <a:xfrm>
            <a:off x="5410200" y="3254375"/>
            <a:ext cx="306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3" name="Line 9"/>
          <p:cNvSpPr>
            <a:spLocks noChangeShapeType="1"/>
          </p:cNvSpPr>
          <p:nvPr/>
        </p:nvSpPr>
        <p:spPr bwMode="auto">
          <a:xfrm>
            <a:off x="5410200" y="3808413"/>
            <a:ext cx="306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4" name="Line 10"/>
          <p:cNvSpPr>
            <a:spLocks noChangeShapeType="1"/>
          </p:cNvSpPr>
          <p:nvPr/>
        </p:nvSpPr>
        <p:spPr bwMode="auto">
          <a:xfrm>
            <a:off x="5410200" y="4914900"/>
            <a:ext cx="306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5" name="Line 11"/>
          <p:cNvSpPr>
            <a:spLocks noChangeShapeType="1"/>
          </p:cNvSpPr>
          <p:nvPr/>
        </p:nvSpPr>
        <p:spPr bwMode="auto">
          <a:xfrm>
            <a:off x="5410200" y="4360863"/>
            <a:ext cx="306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6" name="Line 12"/>
          <p:cNvSpPr>
            <a:spLocks noChangeShapeType="1"/>
          </p:cNvSpPr>
          <p:nvPr/>
        </p:nvSpPr>
        <p:spPr bwMode="auto">
          <a:xfrm>
            <a:off x="6088063" y="1133475"/>
            <a:ext cx="0" cy="54181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" name="Freeform 13"/>
          <p:cNvSpPr>
            <a:spLocks/>
          </p:cNvSpPr>
          <p:nvPr/>
        </p:nvSpPr>
        <p:spPr bwMode="auto">
          <a:xfrm>
            <a:off x="4638675" y="4127500"/>
            <a:ext cx="3001963" cy="781050"/>
          </a:xfrm>
          <a:custGeom>
            <a:avLst/>
            <a:gdLst>
              <a:gd name="T0" fmla="*/ 0 w 1588"/>
              <a:gd name="T1" fmla="*/ 781050 h 559"/>
              <a:gd name="T2" fmla="*/ 1115339 w 1588"/>
              <a:gd name="T3" fmla="*/ 655300 h 559"/>
              <a:gd name="T4" fmla="*/ 1629528 w 1588"/>
              <a:gd name="T5" fmla="*/ 83834 h 559"/>
              <a:gd name="T6" fmla="*/ 1973582 w 1588"/>
              <a:gd name="T7" fmla="*/ 148106 h 559"/>
              <a:gd name="T8" fmla="*/ 2315745 w 1588"/>
              <a:gd name="T9" fmla="*/ 591027 h 559"/>
              <a:gd name="T10" fmla="*/ 3001962 w 1588"/>
              <a:gd name="T11" fmla="*/ 781050 h 5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8"/>
              <a:gd name="T19" fmla="*/ 0 h 559"/>
              <a:gd name="T20" fmla="*/ 1588 w 1588"/>
              <a:gd name="T21" fmla="*/ 559 h 5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8" h="559">
                <a:moveTo>
                  <a:pt x="0" y="559"/>
                </a:moveTo>
                <a:cubicBezTo>
                  <a:pt x="223" y="555"/>
                  <a:pt x="446" y="552"/>
                  <a:pt x="590" y="469"/>
                </a:cubicBezTo>
                <a:cubicBezTo>
                  <a:pt x="734" y="386"/>
                  <a:pt x="786" y="120"/>
                  <a:pt x="862" y="60"/>
                </a:cubicBezTo>
                <a:cubicBezTo>
                  <a:pt x="938" y="0"/>
                  <a:pt x="984" y="46"/>
                  <a:pt x="1044" y="106"/>
                </a:cubicBezTo>
                <a:cubicBezTo>
                  <a:pt x="1104" y="166"/>
                  <a:pt x="1134" y="347"/>
                  <a:pt x="1225" y="423"/>
                </a:cubicBezTo>
                <a:cubicBezTo>
                  <a:pt x="1316" y="499"/>
                  <a:pt x="1452" y="529"/>
                  <a:pt x="1588" y="559"/>
                </a:cubicBezTo>
              </a:path>
            </a:pathLst>
          </a:cu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xmlns:mc="http://schemas.openxmlformats.org/markup-compatibility/2006" xmlns:a14="http://schemas.microsoft.com/office/drawing/2010/main" val="FF0000" mc:Ignorable=""/>
              </a:solidFill>
              <a:latin typeface="Arial" pitchFamily="34" charset="0"/>
            </a:endParaRPr>
          </a:p>
        </p:txBody>
      </p:sp>
      <p:sp>
        <p:nvSpPr>
          <p:cNvPr id="49" name="Freeform 14"/>
          <p:cNvSpPr>
            <a:spLocks/>
          </p:cNvSpPr>
          <p:nvPr/>
        </p:nvSpPr>
        <p:spPr bwMode="auto">
          <a:xfrm>
            <a:off x="5983288" y="1955800"/>
            <a:ext cx="417512" cy="1287463"/>
          </a:xfrm>
          <a:custGeom>
            <a:avLst/>
            <a:gdLst>
              <a:gd name="T0" fmla="*/ 0 w 1588"/>
              <a:gd name="T1" fmla="*/ 1287463 h 559"/>
              <a:gd name="T2" fmla="*/ 155121 w 1588"/>
              <a:gd name="T3" fmla="*/ 1080179 h 559"/>
              <a:gd name="T4" fmla="*/ 226635 w 1588"/>
              <a:gd name="T5" fmla="*/ 138189 h 559"/>
              <a:gd name="T6" fmla="*/ 274486 w 1588"/>
              <a:gd name="T7" fmla="*/ 244134 h 559"/>
              <a:gd name="T8" fmla="*/ 322074 w 1588"/>
              <a:gd name="T9" fmla="*/ 974234 h 559"/>
              <a:gd name="T10" fmla="*/ 417513 w 1588"/>
              <a:gd name="T11" fmla="*/ 1287463 h 5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8"/>
              <a:gd name="T19" fmla="*/ 0 h 559"/>
              <a:gd name="T20" fmla="*/ 1588 w 1588"/>
              <a:gd name="T21" fmla="*/ 559 h 5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8" h="559">
                <a:moveTo>
                  <a:pt x="0" y="559"/>
                </a:moveTo>
                <a:cubicBezTo>
                  <a:pt x="223" y="555"/>
                  <a:pt x="446" y="552"/>
                  <a:pt x="590" y="469"/>
                </a:cubicBezTo>
                <a:cubicBezTo>
                  <a:pt x="734" y="386"/>
                  <a:pt x="786" y="120"/>
                  <a:pt x="862" y="60"/>
                </a:cubicBezTo>
                <a:cubicBezTo>
                  <a:pt x="938" y="0"/>
                  <a:pt x="984" y="46"/>
                  <a:pt x="1044" y="106"/>
                </a:cubicBezTo>
                <a:cubicBezTo>
                  <a:pt x="1104" y="166"/>
                  <a:pt x="1134" y="347"/>
                  <a:pt x="1225" y="423"/>
                </a:cubicBezTo>
                <a:cubicBezTo>
                  <a:pt x="1316" y="499"/>
                  <a:pt x="1452" y="529"/>
                  <a:pt x="1588" y="559"/>
                </a:cubicBezTo>
              </a:path>
            </a:pathLst>
          </a:cu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xmlns:mc="http://schemas.openxmlformats.org/markup-compatibility/2006" xmlns:a14="http://schemas.microsoft.com/office/drawing/2010/main" val="FF0000" mc:Ignorable=""/>
              </a:solidFill>
              <a:latin typeface="Arial" pitchFamily="34" charset="0"/>
            </a:endParaRPr>
          </a:p>
        </p:txBody>
      </p:sp>
      <p:sp>
        <p:nvSpPr>
          <p:cNvPr id="24589" name="Text Box 15"/>
          <p:cNvSpPr txBox="1">
            <a:spLocks noChangeArrowheads="1"/>
          </p:cNvSpPr>
          <p:nvPr/>
        </p:nvSpPr>
        <p:spPr bwMode="auto">
          <a:xfrm>
            <a:off x="5786438" y="49101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4590" name="Line 16"/>
          <p:cNvSpPr>
            <a:spLocks noChangeShapeType="1"/>
          </p:cNvSpPr>
          <p:nvPr/>
        </p:nvSpPr>
        <p:spPr bwMode="auto">
          <a:xfrm flipV="1">
            <a:off x="6415088" y="4926013"/>
            <a:ext cx="0" cy="274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91" name="Line 17"/>
          <p:cNvSpPr>
            <a:spLocks noChangeShapeType="1"/>
          </p:cNvSpPr>
          <p:nvPr/>
        </p:nvSpPr>
        <p:spPr bwMode="auto">
          <a:xfrm flipV="1">
            <a:off x="7273925" y="3822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92" name="Line 18"/>
          <p:cNvSpPr>
            <a:spLocks noChangeShapeType="1"/>
          </p:cNvSpPr>
          <p:nvPr/>
        </p:nvSpPr>
        <p:spPr bwMode="auto">
          <a:xfrm flipV="1">
            <a:off x="6234113" y="3267075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93" name="Line 19"/>
          <p:cNvSpPr>
            <a:spLocks noChangeShapeType="1"/>
          </p:cNvSpPr>
          <p:nvPr/>
        </p:nvSpPr>
        <p:spPr bwMode="auto">
          <a:xfrm flipV="1">
            <a:off x="8212138" y="2700338"/>
            <a:ext cx="0" cy="274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94" name="Line 20"/>
          <p:cNvSpPr>
            <a:spLocks noChangeShapeType="1"/>
          </p:cNvSpPr>
          <p:nvPr/>
        </p:nvSpPr>
        <p:spPr bwMode="auto">
          <a:xfrm flipV="1">
            <a:off x="7011988" y="2144713"/>
            <a:ext cx="0" cy="274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95" name="Line 21"/>
          <p:cNvSpPr>
            <a:spLocks noChangeShapeType="1"/>
          </p:cNvSpPr>
          <p:nvPr/>
        </p:nvSpPr>
        <p:spPr bwMode="auto">
          <a:xfrm flipV="1">
            <a:off x="7837488" y="4367213"/>
            <a:ext cx="0" cy="274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96" name="Line 22"/>
          <p:cNvSpPr>
            <a:spLocks noChangeShapeType="1"/>
          </p:cNvSpPr>
          <p:nvPr/>
        </p:nvSpPr>
        <p:spPr bwMode="auto">
          <a:xfrm flipV="1">
            <a:off x="6413500" y="4919663"/>
            <a:ext cx="0" cy="165258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97" name="Line 23"/>
          <p:cNvSpPr>
            <a:spLocks noChangeShapeType="1"/>
          </p:cNvSpPr>
          <p:nvPr/>
        </p:nvSpPr>
        <p:spPr bwMode="auto">
          <a:xfrm flipV="1">
            <a:off x="7270750" y="3824288"/>
            <a:ext cx="0" cy="2747962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98" name="Line 24"/>
          <p:cNvSpPr>
            <a:spLocks noChangeShapeType="1"/>
          </p:cNvSpPr>
          <p:nvPr/>
        </p:nvSpPr>
        <p:spPr bwMode="auto">
          <a:xfrm flipV="1">
            <a:off x="7832725" y="4367213"/>
            <a:ext cx="0" cy="220503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99" name="Line 25"/>
          <p:cNvSpPr>
            <a:spLocks noChangeShapeType="1"/>
          </p:cNvSpPr>
          <p:nvPr/>
        </p:nvSpPr>
        <p:spPr bwMode="auto">
          <a:xfrm flipV="1">
            <a:off x="8213725" y="2719388"/>
            <a:ext cx="0" cy="3852862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00" name="Line 26"/>
          <p:cNvSpPr>
            <a:spLocks noChangeShapeType="1"/>
          </p:cNvSpPr>
          <p:nvPr/>
        </p:nvSpPr>
        <p:spPr bwMode="auto">
          <a:xfrm flipV="1">
            <a:off x="6232525" y="3243263"/>
            <a:ext cx="0" cy="332898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" name="Freeform 27"/>
          <p:cNvSpPr>
            <a:spLocks/>
          </p:cNvSpPr>
          <p:nvPr/>
        </p:nvSpPr>
        <p:spPr bwMode="auto">
          <a:xfrm>
            <a:off x="6088063" y="3570288"/>
            <a:ext cx="2928937" cy="781050"/>
          </a:xfrm>
          <a:custGeom>
            <a:avLst/>
            <a:gdLst>
              <a:gd name="T0" fmla="*/ 0 w 1588"/>
              <a:gd name="T1" fmla="*/ 781050 h 559"/>
              <a:gd name="T2" fmla="*/ 1683919 w 1588"/>
              <a:gd name="T3" fmla="*/ 655300 h 559"/>
              <a:gd name="T4" fmla="*/ 2460235 w 1588"/>
              <a:gd name="T5" fmla="*/ 83834 h 559"/>
              <a:gd name="T6" fmla="*/ 2979681 w 1588"/>
              <a:gd name="T7" fmla="*/ 148106 h 559"/>
              <a:gd name="T8" fmla="*/ 3496273 w 1588"/>
              <a:gd name="T9" fmla="*/ 591027 h 559"/>
              <a:gd name="T10" fmla="*/ 4532312 w 1588"/>
              <a:gd name="T11" fmla="*/ 781050 h 5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8"/>
              <a:gd name="T19" fmla="*/ 0 h 559"/>
              <a:gd name="T20" fmla="*/ 1588 w 1588"/>
              <a:gd name="T21" fmla="*/ 559 h 5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8" h="559">
                <a:moveTo>
                  <a:pt x="0" y="559"/>
                </a:moveTo>
                <a:cubicBezTo>
                  <a:pt x="223" y="555"/>
                  <a:pt x="446" y="552"/>
                  <a:pt x="590" y="469"/>
                </a:cubicBezTo>
                <a:cubicBezTo>
                  <a:pt x="734" y="386"/>
                  <a:pt x="786" y="120"/>
                  <a:pt x="862" y="60"/>
                </a:cubicBezTo>
                <a:cubicBezTo>
                  <a:pt x="938" y="0"/>
                  <a:pt x="984" y="46"/>
                  <a:pt x="1044" y="106"/>
                </a:cubicBezTo>
                <a:cubicBezTo>
                  <a:pt x="1104" y="166"/>
                  <a:pt x="1134" y="347"/>
                  <a:pt x="1225" y="423"/>
                </a:cubicBezTo>
                <a:cubicBezTo>
                  <a:pt x="1316" y="499"/>
                  <a:pt x="1452" y="529"/>
                  <a:pt x="1588" y="559"/>
                </a:cubicBezTo>
              </a:path>
            </a:pathLst>
          </a:cu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xmlns:mc="http://schemas.openxmlformats.org/markup-compatibility/2006" xmlns:a14="http://schemas.microsoft.com/office/drawing/2010/main" val="FF0000" mc:Ignorable=""/>
              </a:solidFill>
              <a:latin typeface="Arial" pitchFamily="34" charset="0"/>
            </a:endParaRPr>
          </a:p>
        </p:txBody>
      </p:sp>
      <p:sp>
        <p:nvSpPr>
          <p:cNvPr id="63" name="Freeform 28"/>
          <p:cNvSpPr>
            <a:spLocks/>
          </p:cNvSpPr>
          <p:nvPr/>
        </p:nvSpPr>
        <p:spPr bwMode="auto">
          <a:xfrm>
            <a:off x="5032375" y="3024188"/>
            <a:ext cx="3825875" cy="781050"/>
          </a:xfrm>
          <a:custGeom>
            <a:avLst/>
            <a:gdLst>
              <a:gd name="T0" fmla="*/ 0 w 1588"/>
              <a:gd name="T1" fmla="*/ 781050 h 559"/>
              <a:gd name="T2" fmla="*/ 1367189 w 1588"/>
              <a:gd name="T3" fmla="*/ 655300 h 559"/>
              <a:gd name="T4" fmla="*/ 1997487 w 1588"/>
              <a:gd name="T5" fmla="*/ 83834 h 559"/>
              <a:gd name="T6" fmla="*/ 2419230 w 1588"/>
              <a:gd name="T7" fmla="*/ 148106 h 559"/>
              <a:gd name="T8" fmla="*/ 2838656 w 1588"/>
              <a:gd name="T9" fmla="*/ 591027 h 559"/>
              <a:gd name="T10" fmla="*/ 3679825 w 1588"/>
              <a:gd name="T11" fmla="*/ 781050 h 5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8"/>
              <a:gd name="T19" fmla="*/ 0 h 559"/>
              <a:gd name="T20" fmla="*/ 1588 w 1588"/>
              <a:gd name="T21" fmla="*/ 559 h 5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8" h="559">
                <a:moveTo>
                  <a:pt x="0" y="559"/>
                </a:moveTo>
                <a:cubicBezTo>
                  <a:pt x="223" y="555"/>
                  <a:pt x="446" y="552"/>
                  <a:pt x="590" y="469"/>
                </a:cubicBezTo>
                <a:cubicBezTo>
                  <a:pt x="734" y="386"/>
                  <a:pt x="786" y="120"/>
                  <a:pt x="862" y="60"/>
                </a:cubicBezTo>
                <a:cubicBezTo>
                  <a:pt x="938" y="0"/>
                  <a:pt x="984" y="46"/>
                  <a:pt x="1044" y="106"/>
                </a:cubicBezTo>
                <a:cubicBezTo>
                  <a:pt x="1104" y="166"/>
                  <a:pt x="1134" y="347"/>
                  <a:pt x="1225" y="423"/>
                </a:cubicBezTo>
                <a:cubicBezTo>
                  <a:pt x="1316" y="499"/>
                  <a:pt x="1452" y="529"/>
                  <a:pt x="1588" y="559"/>
                </a:cubicBezTo>
              </a:path>
            </a:pathLst>
          </a:cu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xmlns:mc="http://schemas.openxmlformats.org/markup-compatibility/2006" xmlns:a14="http://schemas.microsoft.com/office/drawing/2010/main" val="FF0000" mc:Ignorable=""/>
              </a:solidFill>
              <a:latin typeface="Arial" pitchFamily="34" charset="0"/>
            </a:endParaRPr>
          </a:p>
        </p:txBody>
      </p:sp>
      <p:sp>
        <p:nvSpPr>
          <p:cNvPr id="64" name="Freeform 29"/>
          <p:cNvSpPr>
            <a:spLocks/>
          </p:cNvSpPr>
          <p:nvPr/>
        </p:nvSpPr>
        <p:spPr bwMode="auto">
          <a:xfrm>
            <a:off x="6767513" y="852488"/>
            <a:ext cx="417512" cy="1287462"/>
          </a:xfrm>
          <a:custGeom>
            <a:avLst/>
            <a:gdLst>
              <a:gd name="T0" fmla="*/ 0 w 1588"/>
              <a:gd name="T1" fmla="*/ 1287462 h 559"/>
              <a:gd name="T2" fmla="*/ 155121 w 1588"/>
              <a:gd name="T3" fmla="*/ 1080178 h 559"/>
              <a:gd name="T4" fmla="*/ 226635 w 1588"/>
              <a:gd name="T5" fmla="*/ 138189 h 559"/>
              <a:gd name="T6" fmla="*/ 274486 w 1588"/>
              <a:gd name="T7" fmla="*/ 244134 h 559"/>
              <a:gd name="T8" fmla="*/ 322074 w 1588"/>
              <a:gd name="T9" fmla="*/ 974233 h 559"/>
              <a:gd name="T10" fmla="*/ 417513 w 1588"/>
              <a:gd name="T11" fmla="*/ 1287462 h 5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8"/>
              <a:gd name="T19" fmla="*/ 0 h 559"/>
              <a:gd name="T20" fmla="*/ 1588 w 1588"/>
              <a:gd name="T21" fmla="*/ 559 h 5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8" h="559">
                <a:moveTo>
                  <a:pt x="0" y="559"/>
                </a:moveTo>
                <a:cubicBezTo>
                  <a:pt x="223" y="555"/>
                  <a:pt x="446" y="552"/>
                  <a:pt x="590" y="469"/>
                </a:cubicBezTo>
                <a:cubicBezTo>
                  <a:pt x="734" y="386"/>
                  <a:pt x="786" y="120"/>
                  <a:pt x="862" y="60"/>
                </a:cubicBezTo>
                <a:cubicBezTo>
                  <a:pt x="938" y="0"/>
                  <a:pt x="984" y="46"/>
                  <a:pt x="1044" y="106"/>
                </a:cubicBezTo>
                <a:cubicBezTo>
                  <a:pt x="1104" y="166"/>
                  <a:pt x="1134" y="347"/>
                  <a:pt x="1225" y="423"/>
                </a:cubicBezTo>
                <a:cubicBezTo>
                  <a:pt x="1316" y="499"/>
                  <a:pt x="1452" y="529"/>
                  <a:pt x="1588" y="559"/>
                </a:cubicBezTo>
              </a:path>
            </a:pathLst>
          </a:cu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xmlns:mc="http://schemas.openxmlformats.org/markup-compatibility/2006" xmlns:a14="http://schemas.microsoft.com/office/drawing/2010/main" val="FF0000" mc:Ignorable=""/>
              </a:solidFill>
              <a:latin typeface="Arial" pitchFamily="34" charset="0"/>
            </a:endParaRPr>
          </a:p>
        </p:txBody>
      </p:sp>
      <p:sp>
        <p:nvSpPr>
          <p:cNvPr id="65" name="Freeform 30"/>
          <p:cNvSpPr>
            <a:spLocks/>
          </p:cNvSpPr>
          <p:nvPr/>
        </p:nvSpPr>
        <p:spPr bwMode="auto">
          <a:xfrm>
            <a:off x="7969250" y="1409700"/>
            <a:ext cx="417513" cy="1287463"/>
          </a:xfrm>
          <a:custGeom>
            <a:avLst/>
            <a:gdLst>
              <a:gd name="T0" fmla="*/ 0 w 1588"/>
              <a:gd name="T1" fmla="*/ 1287463 h 559"/>
              <a:gd name="T2" fmla="*/ 155121 w 1588"/>
              <a:gd name="T3" fmla="*/ 1080179 h 559"/>
              <a:gd name="T4" fmla="*/ 226634 w 1588"/>
              <a:gd name="T5" fmla="*/ 138189 h 559"/>
              <a:gd name="T6" fmla="*/ 274485 w 1588"/>
              <a:gd name="T7" fmla="*/ 244134 h 559"/>
              <a:gd name="T8" fmla="*/ 322073 w 1588"/>
              <a:gd name="T9" fmla="*/ 974234 h 559"/>
              <a:gd name="T10" fmla="*/ 417512 w 1588"/>
              <a:gd name="T11" fmla="*/ 1287463 h 5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8"/>
              <a:gd name="T19" fmla="*/ 0 h 559"/>
              <a:gd name="T20" fmla="*/ 1588 w 1588"/>
              <a:gd name="T21" fmla="*/ 559 h 5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8" h="559">
                <a:moveTo>
                  <a:pt x="0" y="559"/>
                </a:moveTo>
                <a:cubicBezTo>
                  <a:pt x="223" y="555"/>
                  <a:pt x="446" y="552"/>
                  <a:pt x="590" y="469"/>
                </a:cubicBezTo>
                <a:cubicBezTo>
                  <a:pt x="734" y="386"/>
                  <a:pt x="786" y="120"/>
                  <a:pt x="862" y="60"/>
                </a:cubicBezTo>
                <a:cubicBezTo>
                  <a:pt x="938" y="0"/>
                  <a:pt x="984" y="46"/>
                  <a:pt x="1044" y="106"/>
                </a:cubicBezTo>
                <a:cubicBezTo>
                  <a:pt x="1104" y="166"/>
                  <a:pt x="1134" y="347"/>
                  <a:pt x="1225" y="423"/>
                </a:cubicBezTo>
                <a:cubicBezTo>
                  <a:pt x="1316" y="499"/>
                  <a:pt x="1452" y="529"/>
                  <a:pt x="1588" y="559"/>
                </a:cubicBezTo>
              </a:path>
            </a:pathLst>
          </a:cu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xmlns:mc="http://schemas.openxmlformats.org/markup-compatibility/2006" xmlns:a14="http://schemas.microsoft.com/office/drawing/2010/main" val="FF0000" mc:Ignorable=""/>
              </a:solidFill>
              <a:latin typeface="Arial" pitchFamily="34" charset="0"/>
            </a:endParaRPr>
          </a:p>
        </p:txBody>
      </p:sp>
      <p:sp>
        <p:nvSpPr>
          <p:cNvPr id="24605" name="Line 31"/>
          <p:cNvSpPr>
            <a:spLocks noChangeShapeType="1"/>
          </p:cNvSpPr>
          <p:nvPr/>
        </p:nvSpPr>
        <p:spPr bwMode="auto">
          <a:xfrm>
            <a:off x="4429125" y="6564313"/>
            <a:ext cx="4608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0" name="Rectangle 3"/>
          <p:cNvSpPr txBox="1">
            <a:spLocks noChangeArrowheads="1"/>
          </p:cNvSpPr>
          <p:nvPr/>
        </p:nvSpPr>
        <p:spPr bwMode="auto">
          <a:xfrm>
            <a:off x="214313" y="1643063"/>
            <a:ext cx="84296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If assumptions true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Arial" pitchFamily="34" charset="0"/>
              </a:rPr>
              <a:t>Optimal, fully efficient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Arial" pitchFamily="34" charset="0"/>
              </a:rPr>
              <a:t>Exact p-values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endParaRPr lang="en-GB" sz="2800" kern="0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If </a:t>
            </a:r>
            <a:r>
              <a:rPr lang="en-US" sz="2800" i="1" dirty="0">
                <a:latin typeface="Arial" pitchFamily="34" charset="0"/>
                <a:sym typeface="Symbol" pitchFamily="18" charset="2"/>
              </a:rPr>
              <a:t></a:t>
            </a:r>
            <a:r>
              <a:rPr lang="en-US" sz="2800" baseline="30000" dirty="0">
                <a:latin typeface="Arial" pitchFamily="34" charset="0"/>
                <a:sym typeface="Symbol" pitchFamily="18" charset="2"/>
              </a:rPr>
              <a:t>2</a:t>
            </a:r>
            <a:r>
              <a:rPr lang="en-US" sz="2800" baseline="-25000" dirty="0">
                <a:latin typeface="Arial" pitchFamily="34" charset="0"/>
              </a:rPr>
              <a:t>FFX</a:t>
            </a:r>
            <a:r>
              <a:rPr lang="en-US" sz="2800" dirty="0">
                <a:latin typeface="Arial" pitchFamily="34" charset="0"/>
              </a:rPr>
              <a:t> differs btw subj.</a:t>
            </a:r>
            <a:endParaRPr lang="en-GB" sz="2800" kern="0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Arial" pitchFamily="34" charset="0"/>
              </a:rPr>
              <a:t>Reduced efficiency</a:t>
            </a:r>
            <a:endParaRPr lang="en-GB" sz="2800" i="1" kern="0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>
                <a:latin typeface="+mn-lt"/>
              </a:rPr>
              <a:t>Biased</a:t>
            </a:r>
            <a:r>
              <a:rPr lang="en-GB" sz="2800" kern="0" dirty="0">
                <a:latin typeface="Arial" pitchFamily="34" charset="0"/>
              </a:rPr>
              <a:t> </a:t>
            </a:r>
            <a:r>
              <a:rPr lang="en-US" sz="2800" i="1" dirty="0">
                <a:latin typeface="Arial" pitchFamily="34" charset="0"/>
                <a:sym typeface="Symbol" pitchFamily="18" charset="2"/>
              </a:rPr>
              <a:t></a:t>
            </a:r>
            <a:r>
              <a:rPr lang="en-US" sz="2800" baseline="30000" dirty="0">
                <a:latin typeface="Arial" pitchFamily="34" charset="0"/>
                <a:sym typeface="Symbol" pitchFamily="18" charset="2"/>
              </a:rPr>
              <a:t>2</a:t>
            </a:r>
            <a:r>
              <a:rPr lang="en-US" sz="2800" baseline="-25000" dirty="0">
                <a:latin typeface="Arial" pitchFamily="34" charset="0"/>
                <a:sym typeface="Symbol" pitchFamily="18" charset="2"/>
              </a:rPr>
              <a:t>RFX</a:t>
            </a:r>
            <a:endParaRPr lang="en-GB" sz="2800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US" sz="2800" dirty="0">
                <a:latin typeface="Arial" pitchFamily="34" charset="0"/>
                <a:sym typeface="Symbol" pitchFamily="18" charset="2"/>
              </a:rPr>
              <a:t>Liberal </a:t>
            </a:r>
            <a:r>
              <a:rPr lang="en-US" sz="2800" dirty="0" err="1">
                <a:latin typeface="Arial" pitchFamily="34" charset="0"/>
                <a:sym typeface="Symbol" pitchFamily="18" charset="2"/>
              </a:rPr>
              <a:t>dof</a:t>
            </a:r>
            <a:endParaRPr lang="en-US" sz="2800" dirty="0">
              <a:latin typeface="Arial" pitchFamily="34" charset="0"/>
              <a:sym typeface="Symbol" pitchFamily="18" charset="2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800" dirty="0">
                <a:latin typeface="Arial" pitchFamily="34" charset="0"/>
                <a:sym typeface="Symbol" pitchFamily="18" charset="2"/>
              </a:rPr>
              <a:t>(here 3 subj. dominate) </a:t>
            </a:r>
            <a:endParaRPr lang="en-US" sz="2800" kern="0" dirty="0">
              <a:latin typeface="+mn-lt"/>
            </a:endParaRPr>
          </a:p>
        </p:txBody>
      </p:sp>
      <p:sp>
        <p:nvSpPr>
          <p:cNvPr id="24607" name="Rectangle 49"/>
          <p:cNvSpPr>
            <a:spLocks noChangeArrowheads="1"/>
          </p:cNvSpPr>
          <p:nvPr/>
        </p:nvSpPr>
        <p:spPr bwMode="auto">
          <a:xfrm>
            <a:off x="6786563" y="5695950"/>
            <a:ext cx="717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sym typeface="Symbol" pitchFamily="18" charset="2"/>
              </a:rPr>
              <a:t></a:t>
            </a:r>
            <a:r>
              <a:rPr lang="en-US" baseline="3000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sym typeface="Symbol" pitchFamily="18" charset="2"/>
              </a:rPr>
              <a:t>2</a:t>
            </a:r>
            <a:r>
              <a:rPr lang="en-US" baseline="-2500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sym typeface="Symbol" pitchFamily="18" charset="2"/>
              </a:rPr>
              <a:t>RFX</a:t>
            </a:r>
          </a:p>
        </p:txBody>
      </p:sp>
      <p:sp>
        <p:nvSpPr>
          <p:cNvPr id="24608" name="Line 50"/>
          <p:cNvSpPr>
            <a:spLocks noChangeShapeType="1"/>
          </p:cNvSpPr>
          <p:nvPr/>
        </p:nvSpPr>
        <p:spPr bwMode="auto">
          <a:xfrm>
            <a:off x="6415088" y="6135688"/>
            <a:ext cx="1379537" cy="0"/>
          </a:xfrm>
          <a:prstGeom prst="line">
            <a:avLst/>
          </a:prstGeom>
          <a:noFill/>
          <a:ln w="31750">
            <a:solidFill>
              <a:srgbClr xmlns:mc="http://schemas.openxmlformats.org/markup-compatibility/2006" xmlns:a14="http://schemas.microsoft.com/office/drawing/2010/main" val="FF0000" mc:Ignorable="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609" name="Rectangle 12"/>
          <p:cNvSpPr>
            <a:spLocks noChangeArrowheads="1"/>
          </p:cNvSpPr>
          <p:nvPr/>
        </p:nvSpPr>
        <p:spPr bwMode="auto">
          <a:xfrm>
            <a:off x="4699000" y="1976438"/>
            <a:ext cx="10795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None/>
            </a:pPr>
            <a:r>
              <a:rPr lang="en-US" sz="1600" i="1">
                <a:sym typeface="Symbol" pitchFamily="18" charset="2"/>
              </a:rPr>
              <a:t>subj. 1</a:t>
            </a:r>
          </a:p>
        </p:txBody>
      </p:sp>
      <p:sp>
        <p:nvSpPr>
          <p:cNvPr id="24610" name="Rectangle 12"/>
          <p:cNvSpPr>
            <a:spLocks noChangeArrowheads="1"/>
          </p:cNvSpPr>
          <p:nvPr/>
        </p:nvSpPr>
        <p:spPr bwMode="auto">
          <a:xfrm>
            <a:off x="4699000" y="2514600"/>
            <a:ext cx="10795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None/>
            </a:pPr>
            <a:r>
              <a:rPr lang="en-US" sz="1600" i="1">
                <a:sym typeface="Symbol" pitchFamily="18" charset="2"/>
              </a:rPr>
              <a:t>subj. 2</a:t>
            </a:r>
          </a:p>
        </p:txBody>
      </p:sp>
      <p:sp>
        <p:nvSpPr>
          <p:cNvPr id="24611" name="Rectangle 12"/>
          <p:cNvSpPr>
            <a:spLocks noChangeArrowheads="1"/>
          </p:cNvSpPr>
          <p:nvPr/>
        </p:nvSpPr>
        <p:spPr bwMode="auto">
          <a:xfrm>
            <a:off x="4699000" y="3071813"/>
            <a:ext cx="10795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None/>
            </a:pPr>
            <a:r>
              <a:rPr lang="en-US" sz="1600" i="1">
                <a:sym typeface="Symbol" pitchFamily="18" charset="2"/>
              </a:rPr>
              <a:t>subj. 3</a:t>
            </a:r>
          </a:p>
        </p:txBody>
      </p:sp>
      <p:sp>
        <p:nvSpPr>
          <p:cNvPr id="24612" name="Rectangle 12"/>
          <p:cNvSpPr>
            <a:spLocks noChangeArrowheads="1"/>
          </p:cNvSpPr>
          <p:nvPr/>
        </p:nvSpPr>
        <p:spPr bwMode="auto">
          <a:xfrm>
            <a:off x="4699000" y="3606800"/>
            <a:ext cx="10795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None/>
            </a:pPr>
            <a:r>
              <a:rPr lang="en-US" sz="1600" i="1">
                <a:sym typeface="Symbol" pitchFamily="18" charset="2"/>
              </a:rPr>
              <a:t>subj. 4</a:t>
            </a:r>
          </a:p>
        </p:txBody>
      </p:sp>
      <p:sp>
        <p:nvSpPr>
          <p:cNvPr id="24613" name="Rectangle 12"/>
          <p:cNvSpPr>
            <a:spLocks noChangeArrowheads="1"/>
          </p:cNvSpPr>
          <p:nvPr/>
        </p:nvSpPr>
        <p:spPr bwMode="auto">
          <a:xfrm>
            <a:off x="4699000" y="4170363"/>
            <a:ext cx="10795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None/>
            </a:pPr>
            <a:r>
              <a:rPr lang="en-US" sz="1600" i="1">
                <a:sym typeface="Symbol" pitchFamily="18" charset="2"/>
              </a:rPr>
              <a:t>subj. 5</a:t>
            </a:r>
          </a:p>
        </p:txBody>
      </p:sp>
      <p:sp>
        <p:nvSpPr>
          <p:cNvPr id="24614" name="Rectangle 12"/>
          <p:cNvSpPr>
            <a:spLocks noChangeArrowheads="1"/>
          </p:cNvSpPr>
          <p:nvPr/>
        </p:nvSpPr>
        <p:spPr bwMode="auto">
          <a:xfrm>
            <a:off x="4699000" y="4711700"/>
            <a:ext cx="10795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None/>
            </a:pPr>
            <a:r>
              <a:rPr lang="en-US" sz="1600" i="1">
                <a:sym typeface="Symbol" pitchFamily="18" charset="2"/>
              </a:rPr>
              <a:t>subj. 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b="1" smtClean="0"/>
              <a:t>Overview</a:t>
            </a:r>
            <a:endParaRPr lang="en-US" sz="2800" b="1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92263"/>
            <a:ext cx="8458200" cy="4752975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Group analysis: fixed versus random effects</a:t>
            </a:r>
          </a:p>
          <a:p>
            <a:pPr eaLnBrk="1" hangingPunct="1">
              <a:defRPr/>
            </a:pPr>
            <a:r>
              <a:rPr lang="en-GB" sz="2800" dirty="0" smtClean="0"/>
              <a:t>Two RFX methods:</a:t>
            </a:r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i="1" dirty="0" smtClean="0"/>
              <a:t> </a:t>
            </a:r>
            <a:r>
              <a:rPr lang="en-GB" sz="28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summary statistics approach</a:t>
            </a:r>
            <a:endParaRPr lang="en-GB" sz="28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i="1" dirty="0" smtClean="0"/>
              <a:t> non-</a:t>
            </a:r>
            <a:r>
              <a:rPr lang="en-GB" sz="2800" i="1" dirty="0" err="1" smtClean="0"/>
              <a:t>sphericity</a:t>
            </a:r>
            <a:r>
              <a:rPr lang="en-GB" sz="2800" i="1" dirty="0" smtClean="0"/>
              <a:t> modelling</a:t>
            </a:r>
            <a:endParaRPr lang="en-GB" sz="2800" dirty="0" smtClean="0"/>
          </a:p>
          <a:p>
            <a:pPr eaLnBrk="1" hangingPunct="1">
              <a:defRPr/>
            </a:pPr>
            <a:r>
              <a:rPr lang="en-GB" sz="2800" dirty="0" smtClean="0">
                <a:solidFill>
                  <a:schemeClr val="bg1">
                    <a:lumMod val="85000"/>
                  </a:schemeClr>
                </a:solidFill>
              </a:rPr>
              <a:t>Examples</a:t>
            </a:r>
            <a:endParaRPr lang="en-US" sz="28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84238"/>
            <a:ext cx="8229600" cy="792162"/>
          </a:xfrm>
        </p:spPr>
        <p:txBody>
          <a:bodyPr/>
          <a:lstStyle/>
          <a:p>
            <a:pPr eaLnBrk="1" hangingPunct="1"/>
            <a:r>
              <a:rPr lang="en-GB" smtClean="0"/>
              <a:t>Bibliography:</a:t>
            </a:r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6523038" cy="11414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1800" i="1" smtClean="0"/>
              <a:t>Statistical Parametric Mapping: The Analysis of Functional Brain Images</a:t>
            </a:r>
            <a:r>
              <a:rPr lang="en-GB" sz="1800" smtClean="0"/>
              <a:t>. Elsevier, 2007.</a:t>
            </a:r>
            <a:endParaRPr lang="en-US" sz="1800" smtClean="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942975" y="6419850"/>
            <a:ext cx="748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With many thanks to G. Flandin, J.-B. Poline and Tom Nichols for slides.</a:t>
            </a:r>
            <a:endParaRPr lang="en-US"/>
          </a:p>
        </p:txBody>
      </p:sp>
      <p:pic>
        <p:nvPicPr>
          <p:cNvPr id="34821" name="Picture 5" descr="SPM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5800" y="947738"/>
            <a:ext cx="1693863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87350" y="2928938"/>
            <a:ext cx="8229600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>
              <a:lnSpc>
                <a:spcPct val="80000"/>
              </a:lnSpc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</a:pPr>
            <a:r>
              <a:rPr lang="en-US" i="1"/>
              <a:t>Generalisability, Random Effects &amp; Population Inference</a:t>
            </a:r>
            <a:r>
              <a:rPr lang="en-US"/>
              <a:t>.</a:t>
            </a:r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</a:pPr>
            <a:r>
              <a:rPr lang="en-US"/>
              <a:t>	Holmes &amp; Friston, NeuroImage,1999.</a:t>
            </a:r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</a:pPr>
            <a:endParaRPr lang="en-US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</a:pPr>
            <a:r>
              <a:rPr lang="en-US" i="1"/>
              <a:t>Classical and Bayesian inference in neuroimaging: theory</a:t>
            </a:r>
            <a:r>
              <a:rPr lang="en-US"/>
              <a:t>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</a:pPr>
            <a:r>
              <a:rPr lang="en-US"/>
              <a:t>	 Friston et al., NeuroImage, 2002.</a:t>
            </a:r>
            <a:r>
              <a:rPr lang="en-GB"/>
              <a:t/>
            </a:r>
            <a:br>
              <a:rPr lang="en-GB"/>
            </a:br>
            <a:endParaRPr lang="en-GB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</a:pPr>
            <a:r>
              <a:rPr lang="en-US" i="1"/>
              <a:t>Classical and Bayesian inference in neuroimaging:  variance component estimation in fMRI</a:t>
            </a:r>
            <a:r>
              <a:rPr lang="en-US"/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</a:pPr>
            <a:r>
              <a:rPr lang="en-US"/>
              <a:t>	 Friston et al., NeuroImage, 2002.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</a:pPr>
            <a:endParaRPr lang="en-US"/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</a:pPr>
            <a:r>
              <a:rPr lang="en-US"/>
              <a:t>Simple group fMRI modeling and inference. </a:t>
            </a:r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</a:pPr>
            <a:r>
              <a:rPr lang="en-US" i="1"/>
              <a:t>	</a:t>
            </a:r>
            <a:r>
              <a:rPr lang="en-US"/>
              <a:t> Mumford &amp; Nichols, </a:t>
            </a:r>
            <a:r>
              <a:rPr lang="en-US" i="1"/>
              <a:t>Neuroimage</a:t>
            </a:r>
            <a:r>
              <a:rPr lang="en-US"/>
              <a:t>, 2009.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</a:pP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466076" y="168257"/>
            <a:ext cx="2197100" cy="688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</a:rPr>
              <a:t>GLM : Several individuals</a:t>
            </a:r>
            <a:endParaRPr lang="en-US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1000100" y="1142984"/>
            <a:ext cx="5786479" cy="5072098"/>
            <a:chOff x="396875" y="1676400"/>
            <a:chExt cx="4096432" cy="4841875"/>
          </a:xfrm>
        </p:grpSpPr>
        <p:pic>
          <p:nvPicPr>
            <p:cNvPr id="35" name="Picture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0563" y="3309938"/>
              <a:ext cx="517525" cy="6429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27388" y="2065338"/>
              <a:ext cx="520700" cy="6461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0563" y="5821363"/>
              <a:ext cx="517525" cy="6429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5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27388" y="4511675"/>
              <a:ext cx="520700" cy="646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40" name="Picture 8"/>
            <p:cNvPicPr>
              <a:picLocks noChangeArrowheads="1"/>
            </p:cNvPicPr>
            <p:nvPr/>
          </p:nvPicPr>
          <p:blipFill>
            <a:blip r:embed="rId6" cstate="print"/>
            <a:srcRect r="34105"/>
            <a:stretch>
              <a:fillRect/>
            </a:stretch>
          </p:blipFill>
          <p:spPr bwMode="auto">
            <a:xfrm>
              <a:off x="396875" y="5816600"/>
              <a:ext cx="993775" cy="647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41" name="Picture 9"/>
            <p:cNvPicPr>
              <a:picLocks noChangeArrowheads="1"/>
            </p:cNvPicPr>
            <p:nvPr/>
          </p:nvPicPr>
          <p:blipFill>
            <a:blip r:embed="rId7" cstate="print"/>
            <a:srcRect r="33159"/>
            <a:stretch>
              <a:fillRect/>
            </a:stretch>
          </p:blipFill>
          <p:spPr bwMode="auto">
            <a:xfrm>
              <a:off x="396875" y="4541838"/>
              <a:ext cx="1017588" cy="654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42" name="Picture 10"/>
            <p:cNvPicPr>
              <a:picLocks noChangeArrowheads="1"/>
            </p:cNvPicPr>
            <p:nvPr/>
          </p:nvPicPr>
          <p:blipFill>
            <a:blip r:embed="rId8" cstate="print"/>
            <a:srcRect r="32773"/>
            <a:stretch>
              <a:fillRect/>
            </a:stretch>
          </p:blipFill>
          <p:spPr bwMode="auto">
            <a:xfrm>
              <a:off x="396875" y="3300413"/>
              <a:ext cx="1016000" cy="660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43" name="Picture 11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6875" y="2081213"/>
              <a:ext cx="1016000" cy="679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45" name="Picture 36" descr="para"/>
            <p:cNvPicPr>
              <a:picLocks noChangeAspect="1" noChangeArrowheads="1"/>
            </p:cNvPicPr>
            <p:nvPr/>
          </p:nvPicPr>
          <p:blipFill>
            <a:blip r:embed="rId10" cstate="print"/>
            <a:srcRect l="17607" t="10152" r="51744" b="42168"/>
            <a:stretch>
              <a:fillRect/>
            </a:stretch>
          </p:blipFill>
          <p:spPr bwMode="auto">
            <a:xfrm>
              <a:off x="2028825" y="1985963"/>
              <a:ext cx="606425" cy="931862"/>
            </a:xfrm>
            <a:prstGeom prst="rect">
              <a:avLst/>
            </a:prstGeom>
            <a:noFill/>
          </p:spPr>
        </p:pic>
        <p:pic>
          <p:nvPicPr>
            <p:cNvPr id="46" name="Picture 37" descr="para"/>
            <p:cNvPicPr>
              <a:picLocks noChangeAspect="1" noChangeArrowheads="1"/>
            </p:cNvPicPr>
            <p:nvPr/>
          </p:nvPicPr>
          <p:blipFill>
            <a:blip r:embed="rId10" cstate="print"/>
            <a:srcRect l="17607" t="10152" r="51744" b="42168"/>
            <a:stretch>
              <a:fillRect/>
            </a:stretch>
          </p:blipFill>
          <p:spPr bwMode="auto">
            <a:xfrm>
              <a:off x="2028825" y="4386263"/>
              <a:ext cx="606425" cy="931862"/>
            </a:xfrm>
            <a:prstGeom prst="rect">
              <a:avLst/>
            </a:prstGeom>
            <a:noFill/>
          </p:spPr>
        </p:pic>
        <p:pic>
          <p:nvPicPr>
            <p:cNvPr id="48" name="Picture 38" descr="para"/>
            <p:cNvPicPr>
              <a:picLocks noChangeAspect="1" noChangeArrowheads="1"/>
            </p:cNvPicPr>
            <p:nvPr/>
          </p:nvPicPr>
          <p:blipFill>
            <a:blip r:embed="rId10" cstate="print"/>
            <a:srcRect l="17607" t="10152" r="51744" b="42168"/>
            <a:stretch>
              <a:fillRect/>
            </a:stretch>
          </p:blipFill>
          <p:spPr bwMode="auto">
            <a:xfrm>
              <a:off x="2028825" y="5586413"/>
              <a:ext cx="606425" cy="931862"/>
            </a:xfrm>
            <a:prstGeom prst="rect">
              <a:avLst/>
            </a:prstGeom>
            <a:noFill/>
          </p:spPr>
        </p:pic>
        <p:pic>
          <p:nvPicPr>
            <p:cNvPr id="57" name="Picture 39" descr="para"/>
            <p:cNvPicPr>
              <a:picLocks noChangeAspect="1" noChangeArrowheads="1"/>
            </p:cNvPicPr>
            <p:nvPr/>
          </p:nvPicPr>
          <p:blipFill>
            <a:blip r:embed="rId10" cstate="print"/>
            <a:srcRect l="17607" t="10152" r="51744" b="42168"/>
            <a:stretch>
              <a:fillRect/>
            </a:stretch>
          </p:blipFill>
          <p:spPr bwMode="auto">
            <a:xfrm>
              <a:off x="2028825" y="3148013"/>
              <a:ext cx="606425" cy="931862"/>
            </a:xfrm>
            <a:prstGeom prst="rect">
              <a:avLst/>
            </a:prstGeom>
            <a:noFill/>
          </p:spPr>
        </p:pic>
        <p:sp>
          <p:nvSpPr>
            <p:cNvPr id="80" name="Text Box 44"/>
            <p:cNvSpPr txBox="1">
              <a:spLocks noChangeArrowheads="1"/>
            </p:cNvSpPr>
            <p:nvPr/>
          </p:nvSpPr>
          <p:spPr bwMode="auto">
            <a:xfrm>
              <a:off x="447449" y="1676400"/>
              <a:ext cx="4045858" cy="352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GB" sz="1600" dirty="0" smtClean="0">
                  <a:latin typeface="Arial" charset="0"/>
                </a:rPr>
                <a:t>Data</a:t>
              </a:r>
              <a:r>
                <a:rPr lang="en-GB" dirty="0">
                  <a:latin typeface="Arial" charset="0"/>
                </a:rPr>
                <a:t>	      </a:t>
              </a:r>
              <a:r>
                <a:rPr lang="en-GB" dirty="0" smtClean="0">
                  <a:latin typeface="Arial" charset="0"/>
                </a:rPr>
                <a:t>        </a:t>
              </a:r>
              <a:r>
                <a:rPr lang="en-GB" sz="1600" dirty="0">
                  <a:latin typeface="Arial" charset="0"/>
                </a:rPr>
                <a:t>Design Matrix</a:t>
              </a:r>
              <a:r>
                <a:rPr lang="en-GB" dirty="0">
                  <a:latin typeface="Arial" charset="0"/>
                </a:rPr>
                <a:t>    </a:t>
              </a:r>
              <a:r>
                <a:rPr lang="en-GB" sz="1600" dirty="0">
                  <a:latin typeface="Arial" charset="0"/>
                </a:rPr>
                <a:t>Contrast Images</a:t>
              </a:r>
              <a:endParaRPr lang="en-GB" dirty="0"/>
            </a:p>
          </p:txBody>
        </p:sp>
        <p:sp>
          <p:nvSpPr>
            <p:cNvPr id="81" name="Line 45"/>
            <p:cNvSpPr>
              <a:spLocks noChangeShapeType="1"/>
            </p:cNvSpPr>
            <p:nvPr/>
          </p:nvSpPr>
          <p:spPr bwMode="auto">
            <a:xfrm>
              <a:off x="942975" y="4067175"/>
              <a:ext cx="0" cy="466725"/>
            </a:xfrm>
            <a:prstGeom prst="line">
              <a:avLst/>
            </a:prstGeom>
            <a:noFill/>
            <a:ln w="508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2400"/>
            </a:p>
          </p:txBody>
        </p:sp>
        <p:graphicFrame>
          <p:nvGraphicFramePr>
            <p:cNvPr id="88" name="Object 58"/>
            <p:cNvGraphicFramePr>
              <a:graphicFrameLocks noChangeAspect="1"/>
            </p:cNvGraphicFramePr>
            <p:nvPr/>
          </p:nvGraphicFramePr>
          <p:xfrm>
            <a:off x="1508125" y="2105025"/>
            <a:ext cx="242888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01" name="Equation" r:id="rId11" imgW="177480" imgH="215640" progId="Equation.3">
                    <p:embed/>
                  </p:oleObj>
                </mc:Choice>
                <mc:Fallback>
                  <p:oleObj name="Equation" r:id="rId11" imgW="177480" imgH="21564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8125" y="2105025"/>
                          <a:ext cx="242888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 mc:Ignorable="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59"/>
            <p:cNvGraphicFramePr>
              <a:graphicFrameLocks noChangeAspect="1"/>
            </p:cNvGraphicFramePr>
            <p:nvPr/>
          </p:nvGraphicFramePr>
          <p:xfrm>
            <a:off x="1524000" y="3300413"/>
            <a:ext cx="258763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02" name="Equation" r:id="rId13" imgW="190440" imgH="215640" progId="Equation.3">
                    <p:embed/>
                  </p:oleObj>
                </mc:Choice>
                <mc:Fallback>
                  <p:oleObj name="Equation" r:id="rId13" imgW="190440" imgH="215640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3300413"/>
                          <a:ext cx="258763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 mc:Ignorable="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60"/>
            <p:cNvGraphicFramePr>
              <a:graphicFrameLocks noChangeAspect="1"/>
            </p:cNvGraphicFramePr>
            <p:nvPr/>
          </p:nvGraphicFramePr>
          <p:xfrm>
            <a:off x="1489075" y="4562475"/>
            <a:ext cx="293688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03" name="Equation" r:id="rId15" imgW="215640" imgH="215640" progId="Equation.3">
                    <p:embed/>
                  </p:oleObj>
                </mc:Choice>
                <mc:Fallback>
                  <p:oleObj name="Equation" r:id="rId15" imgW="215640" imgH="21564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9075" y="4562475"/>
                          <a:ext cx="293688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 mc:Ignorable="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61"/>
            <p:cNvGraphicFramePr>
              <a:graphicFrameLocks noChangeAspect="1"/>
            </p:cNvGraphicFramePr>
            <p:nvPr/>
          </p:nvGraphicFramePr>
          <p:xfrm>
            <a:off x="1524000" y="5821363"/>
            <a:ext cx="307975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04" name="Equation" r:id="rId17" imgW="228600" imgH="215640" progId="Equation.3">
                    <p:embed/>
                  </p:oleObj>
                </mc:Choice>
                <mc:Fallback>
                  <p:oleObj name="Equation" r:id="rId17" imgW="228600" imgH="215640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5821363"/>
                          <a:ext cx="307975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 mc:Ignorable="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62"/>
            <p:cNvGraphicFramePr>
              <a:graphicFrameLocks noChangeAspect="1"/>
            </p:cNvGraphicFramePr>
            <p:nvPr/>
          </p:nvGraphicFramePr>
          <p:xfrm>
            <a:off x="1492250" y="2452688"/>
            <a:ext cx="274638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05" name="Equation" r:id="rId19" imgW="203040" imgH="228600" progId="Equation.3">
                    <p:embed/>
                  </p:oleObj>
                </mc:Choice>
                <mc:Fallback>
                  <p:oleObj name="Equation" r:id="rId19" imgW="203040" imgH="228600" progId="Equation.3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2250" y="2452688"/>
                          <a:ext cx="274638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 mc:Ignorable="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63"/>
            <p:cNvGraphicFramePr>
              <a:graphicFrameLocks noChangeAspect="1"/>
            </p:cNvGraphicFramePr>
            <p:nvPr/>
          </p:nvGraphicFramePr>
          <p:xfrm>
            <a:off x="1508125" y="3592513"/>
            <a:ext cx="274638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06" name="Equation" r:id="rId21" imgW="203040" imgH="228600" progId="Equation.3">
                    <p:embed/>
                  </p:oleObj>
                </mc:Choice>
                <mc:Fallback>
                  <p:oleObj name="Equation" r:id="rId21" imgW="203040" imgH="228600" progId="Equation.3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8125" y="3592513"/>
                          <a:ext cx="274638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 mc:Ignorable="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64"/>
            <p:cNvGraphicFramePr>
              <a:graphicFrameLocks noChangeAspect="1"/>
            </p:cNvGraphicFramePr>
            <p:nvPr/>
          </p:nvGraphicFramePr>
          <p:xfrm>
            <a:off x="1524000" y="4887913"/>
            <a:ext cx="292100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07" name="Equation" r:id="rId23" imgW="215640" imgH="228600" progId="Equation.3">
                    <p:embed/>
                  </p:oleObj>
                </mc:Choice>
                <mc:Fallback>
                  <p:oleObj name="Equation" r:id="rId23" imgW="215640" imgH="228600" progId="Equation.3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4887913"/>
                          <a:ext cx="292100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 mc:Ignorable="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65"/>
            <p:cNvGraphicFramePr>
              <a:graphicFrameLocks noChangeAspect="1"/>
            </p:cNvGraphicFramePr>
            <p:nvPr/>
          </p:nvGraphicFramePr>
          <p:xfrm>
            <a:off x="1524000" y="6113463"/>
            <a:ext cx="30797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08" name="Equation" r:id="rId25" imgW="228600" imgH="228600" progId="Equation.3">
                    <p:embed/>
                  </p:oleObj>
                </mc:Choice>
                <mc:Fallback>
                  <p:oleObj name="Equation" r:id="rId25" imgW="228600" imgH="228600" progId="Equation.3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6113463"/>
                          <a:ext cx="307975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 mc:Ignorable="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2" name="Picture 51"/>
          <p:cNvPicPr>
            <a:picLocks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000893" y="1214422"/>
            <a:ext cx="1143008" cy="11144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3" name="Picture 51"/>
          <p:cNvPicPr>
            <a:picLocks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000893" y="2643182"/>
            <a:ext cx="1143008" cy="11144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4" name="Picture 51"/>
          <p:cNvPicPr>
            <a:picLocks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000893" y="4071942"/>
            <a:ext cx="1143008" cy="11144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5" name="Picture 51"/>
          <p:cNvPicPr>
            <a:picLocks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000893" y="5457820"/>
            <a:ext cx="1143008" cy="11144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6" name="Text Box 52"/>
          <p:cNvSpPr txBox="1">
            <a:spLocks noChangeArrowheads="1"/>
          </p:cNvSpPr>
          <p:nvPr/>
        </p:nvSpPr>
        <p:spPr bwMode="auto">
          <a:xfrm>
            <a:off x="7072330" y="714356"/>
            <a:ext cx="998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dirty="0"/>
              <a:t>SPM(t)</a:t>
            </a:r>
            <a:endParaRPr lang="en-US" dirty="0"/>
          </a:p>
        </p:txBody>
      </p:sp>
      <p:cxnSp>
        <p:nvCxnSpPr>
          <p:cNvPr id="107" name="AutoShape 71"/>
          <p:cNvCxnSpPr>
            <a:cxnSpLocks noChangeShapeType="1"/>
            <a:endCxn id="102" idx="1"/>
          </p:cNvCxnSpPr>
          <p:nvPr/>
        </p:nvCxnSpPr>
        <p:spPr bwMode="auto">
          <a:xfrm flipV="1">
            <a:off x="5857884" y="1771648"/>
            <a:ext cx="1143009" cy="85716"/>
          </a:xfrm>
          <a:prstGeom prst="straightConnector1">
            <a:avLst/>
          </a:prstGeom>
          <a:noFill/>
          <a:ln w="76200">
            <a:solidFill>
              <a:srgbClr xmlns:mc="http://schemas.openxmlformats.org/markup-compatibility/2006" xmlns:a14="http://schemas.microsoft.com/office/drawing/2010/main" val="99CC00" mc:Ignorable="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</p:cxnSp>
      <p:cxnSp>
        <p:nvCxnSpPr>
          <p:cNvPr id="110" name="AutoShape 71"/>
          <p:cNvCxnSpPr>
            <a:cxnSpLocks noChangeShapeType="1"/>
            <a:endCxn id="103" idx="1"/>
          </p:cNvCxnSpPr>
          <p:nvPr/>
        </p:nvCxnSpPr>
        <p:spPr bwMode="auto">
          <a:xfrm>
            <a:off x="5786446" y="3157526"/>
            <a:ext cx="1214447" cy="42882"/>
          </a:xfrm>
          <a:prstGeom prst="straightConnector1">
            <a:avLst/>
          </a:prstGeom>
          <a:noFill/>
          <a:ln w="76200">
            <a:solidFill>
              <a:srgbClr xmlns:mc="http://schemas.openxmlformats.org/markup-compatibility/2006" xmlns:a14="http://schemas.microsoft.com/office/drawing/2010/main" val="99CC00" mc:Ignorable="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</p:cxnSp>
      <p:cxnSp>
        <p:nvCxnSpPr>
          <p:cNvPr id="112" name="AutoShape 71"/>
          <p:cNvCxnSpPr>
            <a:cxnSpLocks noChangeShapeType="1"/>
            <a:endCxn id="104" idx="1"/>
          </p:cNvCxnSpPr>
          <p:nvPr/>
        </p:nvCxnSpPr>
        <p:spPr bwMode="auto">
          <a:xfrm>
            <a:off x="5786446" y="4371972"/>
            <a:ext cx="1214447" cy="257196"/>
          </a:xfrm>
          <a:prstGeom prst="straightConnector1">
            <a:avLst/>
          </a:prstGeom>
          <a:noFill/>
          <a:ln w="76200">
            <a:solidFill>
              <a:srgbClr xmlns:mc="http://schemas.openxmlformats.org/markup-compatibility/2006" xmlns:a14="http://schemas.microsoft.com/office/drawing/2010/main" val="99CC00" mc:Ignorable="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</p:cxnSp>
      <p:cxnSp>
        <p:nvCxnSpPr>
          <p:cNvPr id="114" name="AutoShape 71"/>
          <p:cNvCxnSpPr>
            <a:cxnSpLocks noChangeShapeType="1"/>
            <a:endCxn id="105" idx="1"/>
          </p:cNvCxnSpPr>
          <p:nvPr/>
        </p:nvCxnSpPr>
        <p:spPr bwMode="auto">
          <a:xfrm>
            <a:off x="5786446" y="5657856"/>
            <a:ext cx="1214447" cy="357190"/>
          </a:xfrm>
          <a:prstGeom prst="straightConnector1">
            <a:avLst/>
          </a:prstGeom>
          <a:noFill/>
          <a:ln w="76200">
            <a:solidFill>
              <a:srgbClr xmlns:mc="http://schemas.openxmlformats.org/markup-compatibility/2006" xmlns:a14="http://schemas.microsoft.com/office/drawing/2010/main" val="99CC00" mc:Ignorable="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0"/>
          <p:cNvGrpSpPr/>
          <p:nvPr/>
        </p:nvGrpSpPr>
        <p:grpSpPr>
          <a:xfrm>
            <a:off x="285720" y="1375919"/>
            <a:ext cx="3506524" cy="3410403"/>
            <a:chOff x="396875" y="1985963"/>
            <a:chExt cx="3351213" cy="4532312"/>
          </a:xfrm>
        </p:grpSpPr>
        <p:pic>
          <p:nvPicPr>
            <p:cNvPr id="35" name="Picture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0563" y="3309938"/>
              <a:ext cx="517525" cy="6429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27388" y="2065338"/>
              <a:ext cx="520700" cy="6461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0563" y="5821363"/>
              <a:ext cx="517525" cy="6429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5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27388" y="4511675"/>
              <a:ext cx="520700" cy="646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40" name="Picture 8"/>
            <p:cNvPicPr>
              <a:picLocks noChangeArrowheads="1"/>
            </p:cNvPicPr>
            <p:nvPr/>
          </p:nvPicPr>
          <p:blipFill>
            <a:blip r:embed="rId6" cstate="print"/>
            <a:srcRect r="34105"/>
            <a:stretch>
              <a:fillRect/>
            </a:stretch>
          </p:blipFill>
          <p:spPr bwMode="auto">
            <a:xfrm>
              <a:off x="396875" y="5816600"/>
              <a:ext cx="993775" cy="647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41" name="Picture 9"/>
            <p:cNvPicPr>
              <a:picLocks noChangeArrowheads="1"/>
            </p:cNvPicPr>
            <p:nvPr/>
          </p:nvPicPr>
          <p:blipFill>
            <a:blip r:embed="rId7" cstate="print"/>
            <a:srcRect r="33159"/>
            <a:stretch>
              <a:fillRect/>
            </a:stretch>
          </p:blipFill>
          <p:spPr bwMode="auto">
            <a:xfrm>
              <a:off x="396875" y="4541838"/>
              <a:ext cx="1017588" cy="654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42" name="Picture 10"/>
            <p:cNvPicPr>
              <a:picLocks noChangeArrowheads="1"/>
            </p:cNvPicPr>
            <p:nvPr/>
          </p:nvPicPr>
          <p:blipFill>
            <a:blip r:embed="rId8" cstate="print"/>
            <a:srcRect r="32773"/>
            <a:stretch>
              <a:fillRect/>
            </a:stretch>
          </p:blipFill>
          <p:spPr bwMode="auto">
            <a:xfrm>
              <a:off x="396875" y="3300413"/>
              <a:ext cx="1016000" cy="660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43" name="Picture 11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6875" y="2081213"/>
              <a:ext cx="1016000" cy="679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45" name="Picture 36" descr="para"/>
            <p:cNvPicPr>
              <a:picLocks noChangeAspect="1" noChangeArrowheads="1"/>
            </p:cNvPicPr>
            <p:nvPr/>
          </p:nvPicPr>
          <p:blipFill>
            <a:blip r:embed="rId10" cstate="print"/>
            <a:srcRect l="17607" t="10152" r="51744" b="42168"/>
            <a:stretch>
              <a:fillRect/>
            </a:stretch>
          </p:blipFill>
          <p:spPr bwMode="auto">
            <a:xfrm>
              <a:off x="2028825" y="1985963"/>
              <a:ext cx="606425" cy="931862"/>
            </a:xfrm>
            <a:prstGeom prst="rect">
              <a:avLst/>
            </a:prstGeom>
            <a:noFill/>
          </p:spPr>
        </p:pic>
        <p:pic>
          <p:nvPicPr>
            <p:cNvPr id="46" name="Picture 37" descr="para"/>
            <p:cNvPicPr>
              <a:picLocks noChangeAspect="1" noChangeArrowheads="1"/>
            </p:cNvPicPr>
            <p:nvPr/>
          </p:nvPicPr>
          <p:blipFill>
            <a:blip r:embed="rId10" cstate="print"/>
            <a:srcRect l="17607" t="10152" r="51744" b="42168"/>
            <a:stretch>
              <a:fillRect/>
            </a:stretch>
          </p:blipFill>
          <p:spPr bwMode="auto">
            <a:xfrm>
              <a:off x="2028825" y="4386263"/>
              <a:ext cx="606425" cy="931862"/>
            </a:xfrm>
            <a:prstGeom prst="rect">
              <a:avLst/>
            </a:prstGeom>
            <a:noFill/>
          </p:spPr>
        </p:pic>
        <p:pic>
          <p:nvPicPr>
            <p:cNvPr id="48" name="Picture 38" descr="para"/>
            <p:cNvPicPr>
              <a:picLocks noChangeAspect="1" noChangeArrowheads="1"/>
            </p:cNvPicPr>
            <p:nvPr/>
          </p:nvPicPr>
          <p:blipFill>
            <a:blip r:embed="rId10" cstate="print"/>
            <a:srcRect l="17607" t="10152" r="51744" b="42168"/>
            <a:stretch>
              <a:fillRect/>
            </a:stretch>
          </p:blipFill>
          <p:spPr bwMode="auto">
            <a:xfrm>
              <a:off x="2028825" y="5586413"/>
              <a:ext cx="606425" cy="931862"/>
            </a:xfrm>
            <a:prstGeom prst="rect">
              <a:avLst/>
            </a:prstGeom>
            <a:noFill/>
          </p:spPr>
        </p:pic>
        <p:pic>
          <p:nvPicPr>
            <p:cNvPr id="57" name="Picture 39" descr="para"/>
            <p:cNvPicPr>
              <a:picLocks noChangeAspect="1" noChangeArrowheads="1"/>
            </p:cNvPicPr>
            <p:nvPr/>
          </p:nvPicPr>
          <p:blipFill>
            <a:blip r:embed="rId10" cstate="print"/>
            <a:srcRect l="17607" t="10152" r="51744" b="42168"/>
            <a:stretch>
              <a:fillRect/>
            </a:stretch>
          </p:blipFill>
          <p:spPr bwMode="auto">
            <a:xfrm>
              <a:off x="2028825" y="3148013"/>
              <a:ext cx="606425" cy="931862"/>
            </a:xfrm>
            <a:prstGeom prst="rect">
              <a:avLst/>
            </a:prstGeom>
            <a:noFill/>
          </p:spPr>
        </p:pic>
        <p:sp>
          <p:nvSpPr>
            <p:cNvPr id="81" name="Line 45"/>
            <p:cNvSpPr>
              <a:spLocks noChangeShapeType="1"/>
            </p:cNvSpPr>
            <p:nvPr/>
          </p:nvSpPr>
          <p:spPr bwMode="auto">
            <a:xfrm>
              <a:off x="942975" y="4067175"/>
              <a:ext cx="0" cy="466725"/>
            </a:xfrm>
            <a:prstGeom prst="line">
              <a:avLst/>
            </a:prstGeom>
            <a:noFill/>
            <a:ln w="508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graphicFrame>
          <p:nvGraphicFramePr>
            <p:cNvPr id="88" name="Object 58"/>
            <p:cNvGraphicFramePr>
              <a:graphicFrameLocks noChangeAspect="1"/>
            </p:cNvGraphicFramePr>
            <p:nvPr/>
          </p:nvGraphicFramePr>
          <p:xfrm>
            <a:off x="1508125" y="2105025"/>
            <a:ext cx="242888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10" name="Equation" r:id="rId11" imgW="177480" imgH="215640" progId="Equation.3">
                    <p:embed/>
                  </p:oleObj>
                </mc:Choice>
                <mc:Fallback>
                  <p:oleObj name="Equation" r:id="rId11" imgW="177480" imgH="21564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8125" y="2105025"/>
                          <a:ext cx="242888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 mc:Ignorable="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59"/>
            <p:cNvGraphicFramePr>
              <a:graphicFrameLocks noChangeAspect="1"/>
            </p:cNvGraphicFramePr>
            <p:nvPr/>
          </p:nvGraphicFramePr>
          <p:xfrm>
            <a:off x="1524000" y="3300413"/>
            <a:ext cx="258763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11" name="Equation" r:id="rId13" imgW="190440" imgH="215640" progId="Equation.3">
                    <p:embed/>
                  </p:oleObj>
                </mc:Choice>
                <mc:Fallback>
                  <p:oleObj name="Equation" r:id="rId13" imgW="190440" imgH="21564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3300413"/>
                          <a:ext cx="258763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 mc:Ignorable="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60"/>
            <p:cNvGraphicFramePr>
              <a:graphicFrameLocks noChangeAspect="1"/>
            </p:cNvGraphicFramePr>
            <p:nvPr/>
          </p:nvGraphicFramePr>
          <p:xfrm>
            <a:off x="1489075" y="4562475"/>
            <a:ext cx="293688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12" name="Equation" r:id="rId15" imgW="215640" imgH="215640" progId="Equation.3">
                    <p:embed/>
                  </p:oleObj>
                </mc:Choice>
                <mc:Fallback>
                  <p:oleObj name="Equation" r:id="rId15" imgW="215640" imgH="21564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9075" y="4562475"/>
                          <a:ext cx="293688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 mc:Ignorable="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61"/>
            <p:cNvGraphicFramePr>
              <a:graphicFrameLocks noChangeAspect="1"/>
            </p:cNvGraphicFramePr>
            <p:nvPr/>
          </p:nvGraphicFramePr>
          <p:xfrm>
            <a:off x="1524000" y="5821363"/>
            <a:ext cx="307975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13" name="Equation" r:id="rId17" imgW="228600" imgH="215640" progId="Equation.3">
                    <p:embed/>
                  </p:oleObj>
                </mc:Choice>
                <mc:Fallback>
                  <p:oleObj name="Equation" r:id="rId17" imgW="228600" imgH="21564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5821363"/>
                          <a:ext cx="307975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 mc:Ignorable="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62"/>
            <p:cNvGraphicFramePr>
              <a:graphicFrameLocks noChangeAspect="1"/>
            </p:cNvGraphicFramePr>
            <p:nvPr/>
          </p:nvGraphicFramePr>
          <p:xfrm>
            <a:off x="1492250" y="2452688"/>
            <a:ext cx="274638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14" name="Equation" r:id="rId19" imgW="203040" imgH="228600" progId="Equation.3">
                    <p:embed/>
                  </p:oleObj>
                </mc:Choice>
                <mc:Fallback>
                  <p:oleObj name="Equation" r:id="rId19" imgW="203040" imgH="22860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2250" y="2452688"/>
                          <a:ext cx="274638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 mc:Ignorable="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63"/>
            <p:cNvGraphicFramePr>
              <a:graphicFrameLocks noChangeAspect="1"/>
            </p:cNvGraphicFramePr>
            <p:nvPr/>
          </p:nvGraphicFramePr>
          <p:xfrm>
            <a:off x="1508125" y="3592513"/>
            <a:ext cx="274638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15" name="Equation" r:id="rId21" imgW="203040" imgH="228600" progId="Equation.3">
                    <p:embed/>
                  </p:oleObj>
                </mc:Choice>
                <mc:Fallback>
                  <p:oleObj name="Equation" r:id="rId21" imgW="203040" imgH="22860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8125" y="3592513"/>
                          <a:ext cx="274638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 mc:Ignorable="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64"/>
            <p:cNvGraphicFramePr>
              <a:graphicFrameLocks noChangeAspect="1"/>
            </p:cNvGraphicFramePr>
            <p:nvPr/>
          </p:nvGraphicFramePr>
          <p:xfrm>
            <a:off x="1524000" y="4887913"/>
            <a:ext cx="292100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16" name="Equation" r:id="rId23" imgW="215640" imgH="228600" progId="Equation.3">
                    <p:embed/>
                  </p:oleObj>
                </mc:Choice>
                <mc:Fallback>
                  <p:oleObj name="Equation" r:id="rId23" imgW="215640" imgH="22860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4887913"/>
                          <a:ext cx="292100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 mc:Ignorable="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65"/>
            <p:cNvGraphicFramePr>
              <a:graphicFrameLocks noChangeAspect="1"/>
            </p:cNvGraphicFramePr>
            <p:nvPr/>
          </p:nvGraphicFramePr>
          <p:xfrm>
            <a:off x="1524000" y="6113463"/>
            <a:ext cx="30797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17" name="Equation" r:id="rId25" imgW="228600" imgH="228600" progId="Equation.3">
                    <p:embed/>
                  </p:oleObj>
                </mc:Choice>
                <mc:Fallback>
                  <p:oleObj name="Equation" r:id="rId25" imgW="228600" imgH="228600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6113463"/>
                          <a:ext cx="307975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 mc:Ignorable="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Group 38"/>
          <p:cNvGrpSpPr/>
          <p:nvPr/>
        </p:nvGrpSpPr>
        <p:grpSpPr>
          <a:xfrm>
            <a:off x="4429124" y="928670"/>
            <a:ext cx="2176484" cy="4075112"/>
            <a:chOff x="5538788" y="1744663"/>
            <a:chExt cx="2176484" cy="4075112"/>
          </a:xfrm>
        </p:grpSpPr>
        <p:pic>
          <p:nvPicPr>
            <p:cNvPr id="47" name="Picture 4"/>
            <p:cNvPicPr>
              <a:picLocks noChangeArrowheads="1"/>
            </p:cNvPicPr>
            <p:nvPr/>
          </p:nvPicPr>
          <p:blipFill>
            <a:blip r:embed="rId27" cstate="print"/>
            <a:srcRect l="6589" t="5357" r="68494" b="49870"/>
            <a:stretch>
              <a:fillRect/>
            </a:stretch>
          </p:blipFill>
          <p:spPr bwMode="auto">
            <a:xfrm>
              <a:off x="6764338" y="2489200"/>
              <a:ext cx="950934" cy="331787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9" name="Rectangle 6"/>
            <p:cNvSpPr>
              <a:spLocks noChangeArrowheads="1"/>
            </p:cNvSpPr>
            <p:nvPr/>
          </p:nvSpPr>
          <p:spPr bwMode="auto">
            <a:xfrm>
              <a:off x="6757988" y="1744663"/>
              <a:ext cx="73025" cy="642937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50" name="Rectangle 7"/>
            <p:cNvSpPr>
              <a:spLocks noChangeArrowheads="1"/>
            </p:cNvSpPr>
            <p:nvPr/>
          </p:nvSpPr>
          <p:spPr bwMode="auto">
            <a:xfrm>
              <a:off x="6869113" y="1744663"/>
              <a:ext cx="77787" cy="642937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51" name="Rectangle 8"/>
            <p:cNvSpPr>
              <a:spLocks noChangeArrowheads="1"/>
            </p:cNvSpPr>
            <p:nvPr/>
          </p:nvSpPr>
          <p:spPr bwMode="auto">
            <a:xfrm>
              <a:off x="6985000" y="1744663"/>
              <a:ext cx="73025" cy="642937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52" name="Line 12"/>
            <p:cNvSpPr>
              <a:spLocks noChangeShapeType="1"/>
            </p:cNvSpPr>
            <p:nvPr/>
          </p:nvSpPr>
          <p:spPr bwMode="auto">
            <a:xfrm>
              <a:off x="6715125" y="2389189"/>
              <a:ext cx="10001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" name="Rectangle 12"/>
            <p:cNvSpPr>
              <a:spLocks noChangeArrowheads="1"/>
            </p:cNvSpPr>
            <p:nvPr/>
          </p:nvSpPr>
          <p:spPr bwMode="auto">
            <a:xfrm>
              <a:off x="5538788" y="2854325"/>
              <a:ext cx="1079500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xmlns:mc="http://schemas.openxmlformats.org/markup-compatibility/2006" xmlns:a14="http://schemas.microsoft.com/office/drawing/2010/main" val="993366" mc:Ignorable=""/>
                </a:buClr>
                <a:buFont typeface="Wingdings" pitchFamily="2" charset="2"/>
                <a:buNone/>
              </a:pPr>
              <a:r>
                <a:rPr lang="en-US" sz="1600" i="1">
                  <a:sym typeface="Symbol" pitchFamily="18" charset="2"/>
                </a:rPr>
                <a:t>subj. 1</a:t>
              </a:r>
            </a:p>
          </p:txBody>
        </p:sp>
        <p:sp>
          <p:nvSpPr>
            <p:cNvPr id="54" name="Rectangle 12"/>
            <p:cNvSpPr>
              <a:spLocks noChangeArrowheads="1"/>
            </p:cNvSpPr>
            <p:nvPr/>
          </p:nvSpPr>
          <p:spPr bwMode="auto">
            <a:xfrm>
              <a:off x="5538788" y="3978275"/>
              <a:ext cx="1079500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xmlns:mc="http://schemas.openxmlformats.org/markup-compatibility/2006" xmlns:a14="http://schemas.microsoft.com/office/drawing/2010/main" val="993366" mc:Ignorable=""/>
                </a:buClr>
                <a:buFont typeface="Wingdings" pitchFamily="2" charset="2"/>
                <a:buNone/>
              </a:pPr>
              <a:r>
                <a:rPr lang="en-US" sz="1600" i="1">
                  <a:sym typeface="Symbol" pitchFamily="18" charset="2"/>
                </a:rPr>
                <a:t>subj. 2</a:t>
              </a:r>
            </a:p>
          </p:txBody>
        </p:sp>
        <p:sp>
          <p:nvSpPr>
            <p:cNvPr id="55" name="Rectangle 12"/>
            <p:cNvSpPr>
              <a:spLocks noChangeArrowheads="1"/>
            </p:cNvSpPr>
            <p:nvPr/>
          </p:nvSpPr>
          <p:spPr bwMode="auto">
            <a:xfrm>
              <a:off x="5538788" y="5102225"/>
              <a:ext cx="1079500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xmlns:mc="http://schemas.openxmlformats.org/markup-compatibility/2006" xmlns:a14="http://schemas.microsoft.com/office/drawing/2010/main" val="993366" mc:Ignorable=""/>
                </a:buClr>
                <a:buFont typeface="Wingdings" pitchFamily="2" charset="2"/>
                <a:buNone/>
              </a:pPr>
              <a:r>
                <a:rPr lang="en-US" sz="1600" i="1">
                  <a:sym typeface="Symbol" pitchFamily="18" charset="2"/>
                </a:rPr>
                <a:t>subj. 3</a:t>
              </a:r>
            </a:p>
          </p:txBody>
        </p:sp>
        <p:sp>
          <p:nvSpPr>
            <p:cNvPr id="56" name="Left Brace 55"/>
            <p:cNvSpPr/>
            <p:nvPr/>
          </p:nvSpPr>
          <p:spPr>
            <a:xfrm>
              <a:off x="6286500" y="4748213"/>
              <a:ext cx="357188" cy="107156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8" name="Left Brace 57"/>
            <p:cNvSpPr/>
            <p:nvPr/>
          </p:nvSpPr>
          <p:spPr>
            <a:xfrm>
              <a:off x="6286500" y="3621088"/>
              <a:ext cx="357188" cy="107156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9" name="Left Brace 58"/>
            <p:cNvSpPr/>
            <p:nvPr/>
          </p:nvSpPr>
          <p:spPr>
            <a:xfrm>
              <a:off x="6286500" y="2500313"/>
              <a:ext cx="357188" cy="107156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60" name="Picture 51"/>
          <p:cNvPicPr>
            <a:picLocks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786578" y="2143116"/>
            <a:ext cx="2057400" cy="2112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1" name="Text Box 52"/>
          <p:cNvSpPr txBox="1">
            <a:spLocks noChangeArrowheads="1"/>
          </p:cNvSpPr>
          <p:nvPr/>
        </p:nvSpPr>
        <p:spPr bwMode="auto">
          <a:xfrm>
            <a:off x="7335853" y="1650991"/>
            <a:ext cx="998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dirty="0"/>
              <a:t>SPM(t)</a:t>
            </a:r>
            <a:endParaRPr lang="en-US" dirty="0"/>
          </a:p>
        </p:txBody>
      </p:sp>
      <p:sp>
        <p:nvSpPr>
          <p:cNvPr id="62" name="Rectangle 2"/>
          <p:cNvSpPr txBox="1">
            <a:spLocks noChangeArrowheads="1"/>
          </p:cNvSpPr>
          <p:nvPr/>
        </p:nvSpPr>
        <p:spPr>
          <a:xfrm>
            <a:off x="0" y="260574"/>
            <a:ext cx="8229600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Fixed effect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857356" y="5072074"/>
            <a:ext cx="4572000" cy="14711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Arial" pitchFamily="34" charset="0"/>
              </a:rPr>
              <a:t>Grand GLM approach</a:t>
            </a:r>
          </a:p>
          <a:p>
            <a:pPr marL="342900" lvl="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defRPr/>
            </a:pPr>
            <a:r>
              <a:rPr lang="en-GB" sz="2800" kern="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Arial" pitchFamily="34" charset="0"/>
              </a:rPr>
              <a:t>	(model all subjects at once)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08646"/>
            <a:ext cx="8229600" cy="792162"/>
          </a:xfrm>
        </p:spPr>
        <p:txBody>
          <a:bodyPr/>
          <a:lstStyle/>
          <a:p>
            <a:pPr eaLnBrk="1" hangingPunct="1"/>
            <a:r>
              <a:rPr lang="en-GB" sz="2800" b="1" dirty="0" smtClean="0"/>
              <a:t>Fixed effect modelling in SPM</a:t>
            </a:r>
            <a:endParaRPr lang="en-US" sz="2800" b="1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6286512" y="1785926"/>
            <a:ext cx="2176484" cy="4075112"/>
            <a:chOff x="5538788" y="1744663"/>
            <a:chExt cx="2176484" cy="4075112"/>
          </a:xfrm>
        </p:grpSpPr>
        <p:pic>
          <p:nvPicPr>
            <p:cNvPr id="17411" name="Picture 4"/>
            <p:cNvPicPr>
              <a:picLocks noChangeArrowheads="1"/>
            </p:cNvPicPr>
            <p:nvPr/>
          </p:nvPicPr>
          <p:blipFill>
            <a:blip r:embed="rId2" cstate="print"/>
            <a:srcRect l="6589" t="5357" r="68494" b="49870"/>
            <a:stretch>
              <a:fillRect/>
            </a:stretch>
          </p:blipFill>
          <p:spPr bwMode="auto">
            <a:xfrm>
              <a:off x="6764338" y="2489200"/>
              <a:ext cx="950934" cy="331787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6757988" y="1744663"/>
              <a:ext cx="73025" cy="642937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6869113" y="1744663"/>
              <a:ext cx="77787" cy="642937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6985000" y="1744663"/>
              <a:ext cx="73025" cy="642937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17415" name="Line 12"/>
            <p:cNvSpPr>
              <a:spLocks noChangeShapeType="1"/>
            </p:cNvSpPr>
            <p:nvPr/>
          </p:nvSpPr>
          <p:spPr bwMode="auto">
            <a:xfrm>
              <a:off x="6715125" y="2389189"/>
              <a:ext cx="10001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6" name="Rectangle 12"/>
            <p:cNvSpPr>
              <a:spLocks noChangeArrowheads="1"/>
            </p:cNvSpPr>
            <p:nvPr/>
          </p:nvSpPr>
          <p:spPr bwMode="auto">
            <a:xfrm>
              <a:off x="5538788" y="2854325"/>
              <a:ext cx="1079500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xmlns:mc="http://schemas.openxmlformats.org/markup-compatibility/2006" xmlns:a14="http://schemas.microsoft.com/office/drawing/2010/main" val="993366" mc:Ignorable=""/>
                </a:buClr>
                <a:buFont typeface="Wingdings" pitchFamily="2" charset="2"/>
                <a:buNone/>
              </a:pPr>
              <a:r>
                <a:rPr lang="en-US" sz="1600" i="1">
                  <a:sym typeface="Symbol" pitchFamily="18" charset="2"/>
                </a:rPr>
                <a:t>subj. 1</a:t>
              </a:r>
            </a:p>
          </p:txBody>
        </p:sp>
        <p:sp>
          <p:nvSpPr>
            <p:cNvPr id="17417" name="Rectangle 12"/>
            <p:cNvSpPr>
              <a:spLocks noChangeArrowheads="1"/>
            </p:cNvSpPr>
            <p:nvPr/>
          </p:nvSpPr>
          <p:spPr bwMode="auto">
            <a:xfrm>
              <a:off x="5538788" y="3978275"/>
              <a:ext cx="1079500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xmlns:mc="http://schemas.openxmlformats.org/markup-compatibility/2006" xmlns:a14="http://schemas.microsoft.com/office/drawing/2010/main" val="993366" mc:Ignorable=""/>
                </a:buClr>
                <a:buFont typeface="Wingdings" pitchFamily="2" charset="2"/>
                <a:buNone/>
              </a:pPr>
              <a:r>
                <a:rPr lang="en-US" sz="1600" i="1">
                  <a:sym typeface="Symbol" pitchFamily="18" charset="2"/>
                </a:rPr>
                <a:t>subj. 2</a:t>
              </a:r>
            </a:p>
          </p:txBody>
        </p:sp>
        <p:sp>
          <p:nvSpPr>
            <p:cNvPr id="17418" name="Rectangle 12"/>
            <p:cNvSpPr>
              <a:spLocks noChangeArrowheads="1"/>
            </p:cNvSpPr>
            <p:nvPr/>
          </p:nvSpPr>
          <p:spPr bwMode="auto">
            <a:xfrm>
              <a:off x="5538788" y="5102225"/>
              <a:ext cx="1079500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xmlns:mc="http://schemas.openxmlformats.org/markup-compatibility/2006" xmlns:a14="http://schemas.microsoft.com/office/drawing/2010/main" val="993366" mc:Ignorable=""/>
                </a:buClr>
                <a:buFont typeface="Wingdings" pitchFamily="2" charset="2"/>
                <a:buNone/>
              </a:pPr>
              <a:r>
                <a:rPr lang="en-US" sz="1600" i="1">
                  <a:sym typeface="Symbol" pitchFamily="18" charset="2"/>
                </a:rPr>
                <a:t>subj. 3</a:t>
              </a:r>
            </a:p>
          </p:txBody>
        </p:sp>
        <p:sp>
          <p:nvSpPr>
            <p:cNvPr id="35" name="Left Brace 34"/>
            <p:cNvSpPr/>
            <p:nvPr/>
          </p:nvSpPr>
          <p:spPr>
            <a:xfrm>
              <a:off x="6286500" y="4748213"/>
              <a:ext cx="357188" cy="107156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" name="Left Brace 35"/>
            <p:cNvSpPr/>
            <p:nvPr/>
          </p:nvSpPr>
          <p:spPr>
            <a:xfrm>
              <a:off x="6286500" y="3621088"/>
              <a:ext cx="357188" cy="107156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" name="Left Brace 36"/>
            <p:cNvSpPr/>
            <p:nvPr/>
          </p:nvSpPr>
          <p:spPr>
            <a:xfrm>
              <a:off x="6286500" y="2500313"/>
              <a:ext cx="357188" cy="107156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142875" y="1857375"/>
            <a:ext cx="57150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Grand GLM approach</a:t>
            </a: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defRPr/>
            </a:pPr>
            <a:r>
              <a:rPr lang="en-GB" sz="2800" kern="0" dirty="0">
                <a:latin typeface="Arial" pitchFamily="34" charset="0"/>
              </a:rPr>
              <a:t>	(model all subjects at once</a:t>
            </a:r>
            <a:r>
              <a:rPr lang="en-GB" sz="2800" kern="0" dirty="0" smtClean="0">
                <a:latin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defRPr/>
            </a:pPr>
            <a:endParaRPr lang="en-GB" sz="2800" kern="0" dirty="0" smtClean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defRPr/>
            </a:pPr>
            <a:endParaRPr lang="en-GB" sz="2800" kern="0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Good: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i="1" kern="0" dirty="0">
                <a:latin typeface="Arial" pitchFamily="34" charset="0"/>
              </a:rPr>
              <a:t> max </a:t>
            </a:r>
            <a:r>
              <a:rPr lang="en-GB" sz="2800" i="1" kern="0" dirty="0" err="1">
                <a:latin typeface="Arial" pitchFamily="34" charset="0"/>
              </a:rPr>
              <a:t>dof</a:t>
            </a:r>
            <a:endParaRPr lang="en-GB" sz="2800" kern="0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i="1" kern="0" dirty="0">
                <a:latin typeface="Arial" pitchFamily="34" charset="0"/>
              </a:rPr>
              <a:t> simple </a:t>
            </a:r>
            <a:r>
              <a:rPr lang="en-GB" sz="2800" i="1" kern="0" dirty="0" smtClean="0">
                <a:latin typeface="Arial" pitchFamily="34" charset="0"/>
              </a:rPr>
              <a:t>model</a:t>
            </a:r>
            <a:endParaRPr lang="en-GB" sz="2800" kern="0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latin typeface="Arial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260574"/>
            <a:ext cx="8229600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Fixed effect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3648"/>
            <a:ext cx="8229600" cy="792162"/>
          </a:xfrm>
        </p:spPr>
        <p:txBody>
          <a:bodyPr/>
          <a:lstStyle/>
          <a:p>
            <a:pPr eaLnBrk="1" hangingPunct="1"/>
            <a:r>
              <a:rPr lang="en-GB" sz="2800" b="1" dirty="0" smtClean="0">
                <a:solidFill>
                  <a:schemeClr val="bg1"/>
                </a:solidFill>
              </a:rPr>
              <a:t>Fixed effect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142875" y="1857375"/>
            <a:ext cx="57150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>
                <a:latin typeface="Arial" pitchFamily="34" charset="0"/>
              </a:rPr>
              <a:t>Grand GLM approach</a:t>
            </a: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defRPr/>
            </a:pPr>
            <a:r>
              <a:rPr lang="en-GB" sz="2800" kern="0" dirty="0">
                <a:latin typeface="Arial" pitchFamily="34" charset="0"/>
              </a:rPr>
              <a:t>	(model all subjects at once)</a:t>
            </a: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defRPr/>
            </a:pPr>
            <a:endParaRPr lang="en-GB" sz="2800" kern="0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800" kern="0" dirty="0" smtClean="0">
                <a:latin typeface="Arial" pitchFamily="34" charset="0"/>
              </a:rPr>
              <a:t>Bad</a:t>
            </a:r>
            <a:r>
              <a:rPr lang="en-GB" sz="2800" kern="0" dirty="0">
                <a:latin typeface="Arial" pitchFamily="34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i="1" kern="0" dirty="0">
                <a:latin typeface="Arial" pitchFamily="34" charset="0"/>
              </a:rPr>
              <a:t> assumes common variance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GB" sz="2800" i="1" kern="0" dirty="0">
                <a:latin typeface="Arial" pitchFamily="34" charset="0"/>
              </a:rPr>
              <a:t>over subjects at each </a:t>
            </a:r>
            <a:r>
              <a:rPr lang="en-GB" sz="2800" i="1" kern="0" dirty="0" err="1">
                <a:latin typeface="Arial" pitchFamily="34" charset="0"/>
              </a:rPr>
              <a:t>voxel</a:t>
            </a:r>
            <a:endParaRPr lang="en-GB" sz="2800" kern="0" dirty="0">
              <a:latin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786314" y="1928802"/>
            <a:ext cx="4060825" cy="3597275"/>
            <a:chOff x="293688" y="2557463"/>
            <a:chExt cx="4060825" cy="3597275"/>
          </a:xfrm>
        </p:grpSpPr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708025" y="3933825"/>
              <a:ext cx="503238" cy="7620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4400" b="1"/>
                <a:t>=</a:t>
              </a:r>
              <a:endParaRPr lang="en-GB" sz="4400" b="1"/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 rot="5400000">
              <a:off x="2297113" y="4086225"/>
              <a:ext cx="3586162" cy="52863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C0C0C0" mc:Ignorable=""/>
            </a:solidFill>
            <a:ln w="762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8" name="Picture 14" descr="design1st_1"/>
            <p:cNvPicPr>
              <a:picLocks noChangeAspect="1" noChangeArrowheads="1"/>
            </p:cNvPicPr>
            <p:nvPr/>
          </p:nvPicPr>
          <p:blipFill>
            <a:blip r:embed="rId3" cstate="print"/>
            <a:srcRect l="13048" t="7466" r="9587" b="11200"/>
            <a:stretch>
              <a:fillRect/>
            </a:stretch>
          </p:blipFill>
          <p:spPr bwMode="auto">
            <a:xfrm>
              <a:off x="1211263" y="2566988"/>
              <a:ext cx="1539875" cy="35877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 rot="5400000">
              <a:off x="2168525" y="4117994"/>
              <a:ext cx="1798637" cy="5095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C0C0C0" mc:Ignorable=""/>
            </a:solidFill>
            <a:ln w="762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2824163" y="4035444"/>
            <a:ext cx="490537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57" name="Equation" r:id="rId4" imgW="228600" imgH="203040" progId="Equation.3">
                    <p:embed/>
                  </p:oleObj>
                </mc:Choice>
                <mc:Fallback>
                  <p:oleObj name="Equation" r:id="rId4" imgW="228600" imgH="2030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4163" y="4035444"/>
                          <a:ext cx="490537" cy="504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 mc:Ignorable="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1"/>
            <p:cNvGraphicFramePr>
              <a:graphicFrameLocks noChangeAspect="1"/>
            </p:cNvGraphicFramePr>
            <p:nvPr/>
          </p:nvGraphicFramePr>
          <p:xfrm>
            <a:off x="3830638" y="4138613"/>
            <a:ext cx="511175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58" name="Equation" r:id="rId6" imgW="228600" imgH="203040" progId="Equation.3">
                    <p:embed/>
                  </p:oleObj>
                </mc:Choice>
                <mc:Fallback>
                  <p:oleObj name="Equation" r:id="rId6" imgW="228600" imgH="2030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0638" y="4138613"/>
                          <a:ext cx="511175" cy="504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 mc:Ignorable="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3322638" y="3933825"/>
              <a:ext cx="503237" cy="7620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4400" b="1"/>
                <a:t>+</a:t>
              </a:r>
              <a:endParaRPr lang="en-GB" sz="4400" b="1"/>
            </a:p>
          </p:txBody>
        </p:sp>
        <p:graphicFrame>
          <p:nvGraphicFramePr>
            <p:cNvPr id="23" name="Object 35"/>
            <p:cNvGraphicFramePr>
              <a:graphicFrameLocks noChangeAspect="1"/>
            </p:cNvGraphicFramePr>
            <p:nvPr/>
          </p:nvGraphicFramePr>
          <p:xfrm>
            <a:off x="293688" y="4108450"/>
            <a:ext cx="333375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59" name="Equation" r:id="rId8" imgW="139680" imgH="164880" progId="Equation.3">
                    <p:embed/>
                  </p:oleObj>
                </mc:Choice>
                <mc:Fallback>
                  <p:oleObj name="Equation" r:id="rId8" imgW="139680" imgH="1648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688" y="4108450"/>
                          <a:ext cx="333375" cy="514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 mc:Ignorable="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36"/>
            <p:cNvGraphicFramePr>
              <a:graphicFrameLocks noChangeAspect="1"/>
            </p:cNvGraphicFramePr>
            <p:nvPr/>
          </p:nvGraphicFramePr>
          <p:xfrm>
            <a:off x="1211263" y="3057525"/>
            <a:ext cx="465137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60" name="Equation" r:id="rId10" imgW="279360" imgH="228600" progId="Equation.3">
                    <p:embed/>
                  </p:oleObj>
                </mc:Choice>
                <mc:Fallback>
                  <p:oleObj name="Equation" r:id="rId10" imgW="27936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1263" y="3057525"/>
                          <a:ext cx="465137" cy="439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 mc:Ignorable="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37"/>
            <p:cNvGraphicFramePr>
              <a:graphicFrameLocks noChangeAspect="1"/>
            </p:cNvGraphicFramePr>
            <p:nvPr/>
          </p:nvGraphicFramePr>
          <p:xfrm>
            <a:off x="1733550" y="4173538"/>
            <a:ext cx="465138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61" name="Equation" r:id="rId12" imgW="279360" imgH="228600" progId="Equation.3">
                    <p:embed/>
                  </p:oleObj>
                </mc:Choice>
                <mc:Fallback>
                  <p:oleObj name="Equation" r:id="rId12" imgW="279360" imgH="2286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3550" y="4173538"/>
                          <a:ext cx="465138" cy="439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 mc:Ignorable="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38"/>
            <p:cNvGraphicFramePr>
              <a:graphicFrameLocks noChangeAspect="1"/>
            </p:cNvGraphicFramePr>
            <p:nvPr/>
          </p:nvGraphicFramePr>
          <p:xfrm>
            <a:off x="2254250" y="5291138"/>
            <a:ext cx="465138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62" name="Equation" r:id="rId14" imgW="279360" imgH="241200" progId="Equation.3">
                    <p:embed/>
                  </p:oleObj>
                </mc:Choice>
                <mc:Fallback>
                  <p:oleObj name="Equation" r:id="rId14" imgW="279360" imgH="2412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4250" y="5291138"/>
                          <a:ext cx="465138" cy="463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 mc:Ignorable="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6328" name="Object 8"/>
          <p:cNvGraphicFramePr>
            <a:graphicFrameLocks noChangeAspect="1"/>
          </p:cNvGraphicFramePr>
          <p:nvPr/>
        </p:nvGraphicFramePr>
        <p:xfrm>
          <a:off x="6000760" y="928670"/>
          <a:ext cx="264318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3" name="Equation" r:id="rId16" imgW="1041120" imgH="228600" progId="Equation.3">
                  <p:embed/>
                </p:oleObj>
              </mc:Choice>
              <mc:Fallback>
                <p:oleObj name="Equation" r:id="rId16" imgW="104112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928670"/>
                        <a:ext cx="2643187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152400" y="603250"/>
            <a:ext cx="8574088" cy="61595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800" b="1">
                <a:solidFill>
                  <a:schemeClr val="tx2"/>
                </a:solidFill>
              </a:rPr>
              <a:t>Between subjects variability</a:t>
            </a:r>
          </a:p>
        </p:txBody>
      </p:sp>
      <p:pic>
        <p:nvPicPr>
          <p:cNvPr id="1029" name="Picture 94" descr="rfx2"/>
          <p:cNvPicPr>
            <a:picLocks noChangeAspect="1" noChangeArrowheads="1"/>
          </p:cNvPicPr>
          <p:nvPr/>
        </p:nvPicPr>
        <p:blipFill>
          <a:blip r:embed="rId4" cstate="print"/>
          <a:srcRect l="5448" b="7004"/>
          <a:stretch>
            <a:fillRect/>
          </a:stretch>
        </p:blipFill>
        <p:spPr bwMode="auto">
          <a:xfrm>
            <a:off x="5286380" y="4038600"/>
            <a:ext cx="3636958" cy="267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95" descr="rfx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6663" y="1052513"/>
            <a:ext cx="3846512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96"/>
          <p:cNvSpPr>
            <a:spLocks noChangeArrowheads="1"/>
          </p:cNvSpPr>
          <p:nvPr/>
        </p:nvSpPr>
        <p:spPr bwMode="auto">
          <a:xfrm>
            <a:off x="5580063" y="6627813"/>
            <a:ext cx="2951162" cy="217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32" name="Rectangle 97"/>
          <p:cNvSpPr>
            <a:spLocks noChangeArrowheads="1"/>
          </p:cNvSpPr>
          <p:nvPr/>
        </p:nvSpPr>
        <p:spPr bwMode="auto">
          <a:xfrm>
            <a:off x="5581650" y="3660775"/>
            <a:ext cx="2951163" cy="217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12"/>
          <p:cNvSpPr>
            <a:spLocks noChangeArrowheads="1"/>
          </p:cNvSpPr>
          <p:nvPr/>
        </p:nvSpPr>
        <p:spPr bwMode="auto">
          <a:xfrm>
            <a:off x="323850" y="1773238"/>
            <a:ext cx="4983163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None/>
            </a:pPr>
            <a:endParaRPr lang="en-US" sz="3200" i="1">
              <a:sym typeface="Symbol" pitchFamily="18" charset="2"/>
            </a:endParaRPr>
          </a:p>
        </p:txBody>
      </p:sp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5580063" y="908050"/>
            <a:ext cx="29670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None/>
            </a:pPr>
            <a:r>
              <a:rPr lang="en-US" sz="1600" b="1" i="1" dirty="0">
                <a:sym typeface="Symbol" pitchFamily="18" charset="2"/>
              </a:rPr>
              <a:t>RTs</a:t>
            </a:r>
            <a:r>
              <a:rPr lang="en-US" sz="1600" i="1" dirty="0">
                <a:sym typeface="Symbol" pitchFamily="18" charset="2"/>
              </a:rPr>
              <a:t>: 3 subjects, 4 conditions</a:t>
            </a:r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6588125" y="3932238"/>
            <a:ext cx="10795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None/>
            </a:pPr>
            <a:r>
              <a:rPr lang="en-US" sz="1600" b="1" i="1">
                <a:sym typeface="Symbol" pitchFamily="18" charset="2"/>
              </a:rPr>
              <a:t>residuals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5580063" y="3573463"/>
            <a:ext cx="10795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None/>
            </a:pPr>
            <a:r>
              <a:rPr lang="en-US" sz="1600" i="1">
                <a:sym typeface="Symbol" pitchFamily="18" charset="2"/>
              </a:rPr>
              <a:t>subject 1</a:t>
            </a:r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6588125" y="3573463"/>
            <a:ext cx="10795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None/>
            </a:pPr>
            <a:r>
              <a:rPr lang="en-US" sz="1600" i="1">
                <a:sym typeface="Symbol" pitchFamily="18" charset="2"/>
              </a:rPr>
              <a:t>subject 2</a:t>
            </a: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7596188" y="3573463"/>
            <a:ext cx="10795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None/>
            </a:pPr>
            <a:r>
              <a:rPr lang="en-US" sz="1600" i="1">
                <a:sym typeface="Symbol" pitchFamily="18" charset="2"/>
              </a:rPr>
              <a:t>subject 3</a:t>
            </a:r>
          </a:p>
        </p:txBody>
      </p:sp>
      <p:sp>
        <p:nvSpPr>
          <p:cNvPr id="1039" name="Rectangle 12"/>
          <p:cNvSpPr>
            <a:spLocks noChangeArrowheads="1"/>
          </p:cNvSpPr>
          <p:nvPr/>
        </p:nvSpPr>
        <p:spPr bwMode="auto">
          <a:xfrm>
            <a:off x="5572125" y="5643563"/>
            <a:ext cx="10795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None/>
            </a:pPr>
            <a:r>
              <a:rPr lang="en-US" sz="1600" i="1">
                <a:sym typeface="Symbol" pitchFamily="18" charset="2"/>
              </a:rPr>
              <a:t>subject 1</a:t>
            </a:r>
          </a:p>
        </p:txBody>
      </p:sp>
      <p:sp>
        <p:nvSpPr>
          <p:cNvPr id="1040" name="Rectangle 12"/>
          <p:cNvSpPr>
            <a:spLocks noChangeArrowheads="1"/>
          </p:cNvSpPr>
          <p:nvPr/>
        </p:nvSpPr>
        <p:spPr bwMode="auto">
          <a:xfrm>
            <a:off x="6580188" y="5643563"/>
            <a:ext cx="10795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None/>
            </a:pPr>
            <a:r>
              <a:rPr lang="en-US" sz="1600" i="1">
                <a:sym typeface="Symbol" pitchFamily="18" charset="2"/>
              </a:rPr>
              <a:t>subject 2</a:t>
            </a:r>
          </a:p>
        </p:txBody>
      </p:sp>
      <p:sp>
        <p:nvSpPr>
          <p:cNvPr id="1041" name="Rectangle 12"/>
          <p:cNvSpPr>
            <a:spLocks noChangeArrowheads="1"/>
          </p:cNvSpPr>
          <p:nvPr/>
        </p:nvSpPr>
        <p:spPr bwMode="auto">
          <a:xfrm>
            <a:off x="7588250" y="5643563"/>
            <a:ext cx="10795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None/>
            </a:pPr>
            <a:r>
              <a:rPr lang="en-US" sz="1600" i="1">
                <a:sym typeface="Symbol" pitchFamily="18" charset="2"/>
              </a:rPr>
              <a:t>subject 3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285750" y="1428750"/>
            <a:ext cx="5048250" cy="475297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400" kern="0" dirty="0">
                <a:latin typeface="+mn-lt"/>
              </a:rPr>
              <a:t>Standard GLM</a:t>
            </a: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defRPr/>
            </a:pPr>
            <a:endParaRPr lang="en-GB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defRPr/>
            </a:pPr>
            <a:endParaRPr lang="en-GB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defRPr/>
            </a:pPr>
            <a:r>
              <a:rPr lang="en-GB" sz="2400" kern="0" dirty="0">
                <a:latin typeface="+mn-lt"/>
              </a:rPr>
              <a:t>assumes only one source</a:t>
            </a: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defRPr/>
            </a:pPr>
            <a:r>
              <a:rPr lang="en-GB" sz="2400" kern="0" dirty="0">
                <a:latin typeface="+mn-lt"/>
              </a:rPr>
              <a:t>of </a:t>
            </a:r>
            <a:r>
              <a:rPr lang="en-GB" sz="2400" kern="0" dirty="0" err="1">
                <a:latin typeface="+mn-lt"/>
              </a:rPr>
              <a:t>i.i.d</a:t>
            </a:r>
            <a:r>
              <a:rPr lang="en-GB" sz="2400" kern="0" dirty="0">
                <a:latin typeface="+mn-lt"/>
              </a:rPr>
              <a:t>. random variation</a:t>
            </a: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400" kern="0" dirty="0">
                <a:latin typeface="+mn-lt"/>
              </a:rPr>
              <a:t>But, in general, there are at least two sources: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i="1" kern="0" dirty="0">
                <a:latin typeface="+mn-lt"/>
              </a:rPr>
              <a:t> within subj. variance</a:t>
            </a:r>
            <a:endParaRPr lang="en-GB" sz="2400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i="1" kern="0" dirty="0">
                <a:latin typeface="+mn-lt"/>
              </a:rPr>
              <a:t> between subj. variance</a:t>
            </a:r>
            <a:endParaRPr lang="en-GB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  <a:defRPr/>
            </a:pPr>
            <a:r>
              <a:rPr lang="en-GB" sz="2400" kern="0" dirty="0">
                <a:latin typeface="+mn-lt"/>
              </a:rPr>
              <a:t>Causes dependences in </a:t>
            </a:r>
            <a:r>
              <a:rPr lang="en-GB" sz="2400" kern="0" dirty="0">
                <a:latin typeface="+mn-lt"/>
                <a:sym typeface="Symbol"/>
              </a:rPr>
              <a:t></a:t>
            </a:r>
            <a:endParaRPr lang="en-US" sz="2400" kern="0" dirty="0">
              <a:latin typeface="+mn-lt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-32" y="207946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993366" mc:Ignorable=""/>
              </a:buClr>
              <a:buSzTx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Fixed effect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43" name="Object 19"/>
          <p:cNvGraphicFramePr>
            <a:graphicFrameLocks noChangeAspect="1"/>
          </p:cNvGraphicFramePr>
          <p:nvPr/>
        </p:nvGraphicFramePr>
        <p:xfrm>
          <a:off x="785786" y="2143116"/>
          <a:ext cx="264318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6" imgW="1041120" imgH="228600" progId="Equation.3">
                  <p:embed/>
                </p:oleObj>
              </mc:Choice>
              <mc:Fallback>
                <p:oleObj name="Equation" r:id="rId6" imgW="1041120" imgH="2286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2143116"/>
                        <a:ext cx="2643188" cy="581025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" name="Object 20"/>
          <p:cNvGraphicFramePr>
            <a:graphicFrameLocks noChangeAspect="1"/>
          </p:cNvGraphicFramePr>
          <p:nvPr/>
        </p:nvGraphicFramePr>
        <p:xfrm>
          <a:off x="8562975" y="1928802"/>
          <a:ext cx="5810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8" imgW="228600" imgH="304560" progId="Equation.3">
                  <p:embed/>
                </p:oleObj>
              </mc:Choice>
              <mc:Fallback>
                <p:oleObj name="Equation" r:id="rId8" imgW="228600" imgH="30456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2975" y="1928802"/>
                        <a:ext cx="581025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ChangeArrowheads="1"/>
          </p:cNvSpPr>
          <p:nvPr/>
        </p:nvSpPr>
        <p:spPr bwMode="auto">
          <a:xfrm>
            <a:off x="152400" y="603250"/>
            <a:ext cx="8574088" cy="61595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800" b="1">
                <a:solidFill>
                  <a:schemeClr val="tx2"/>
                </a:solidFill>
              </a:rPr>
              <a:t>Lexicon</a:t>
            </a:r>
          </a:p>
        </p:txBody>
      </p:sp>
      <p:sp>
        <p:nvSpPr>
          <p:cNvPr id="9219" name="Rectangle 12"/>
          <p:cNvSpPr>
            <a:spLocks noChangeArrowheads="1"/>
          </p:cNvSpPr>
          <p:nvPr/>
        </p:nvSpPr>
        <p:spPr bwMode="auto">
          <a:xfrm>
            <a:off x="893763" y="1557338"/>
            <a:ext cx="75358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</a:pPr>
            <a:r>
              <a:rPr lang="en-US" sz="2800"/>
              <a:t>Hierarchical models</a:t>
            </a: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</a:pPr>
            <a:r>
              <a:rPr lang="en-US" sz="2800"/>
              <a:t>Mixed effect models</a:t>
            </a: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</a:pPr>
            <a:r>
              <a:rPr lang="en-US" sz="2800"/>
              <a:t>Random effect (RFX) models</a:t>
            </a: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</a:pPr>
            <a:r>
              <a:rPr lang="en-US" sz="2800"/>
              <a:t>Components of variance</a:t>
            </a: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Char char="q"/>
            </a:pPr>
            <a:endParaRPr lang="en-US" sz="2800"/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</a:pPr>
            <a:r>
              <a:rPr lang="en-US" sz="2800"/>
              <a:t>… all the same</a:t>
            </a: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</a:pPr>
            <a:r>
              <a:rPr lang="en-US" sz="2800"/>
              <a:t>… all alluding to multiple sources of variation</a:t>
            </a:r>
          </a:p>
          <a:p>
            <a:pPr marL="342900" indent="-342900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</a:pPr>
            <a:r>
              <a:rPr lang="en-US" sz="2800"/>
              <a:t>	(in contrast to fixed effects)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BBE0E3" mc:Ignorable=""/>
      </a:accent1>
      <a:accent2>
        <a:srgbClr xmlns:mc="http://schemas.openxmlformats.org/markup-compatibility/2006" xmlns:a14="http://schemas.microsoft.com/office/drawing/2010/main" val="333399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DAEDEF" mc:Ignorable=""/>
      </a:accent5>
      <a:accent6>
        <a:srgbClr xmlns:mc="http://schemas.openxmlformats.org/markup-compatibility/2006" xmlns:a14="http://schemas.microsoft.com/office/drawing/2010/main" val="2D2D8A" mc:Ignorable=""/>
      </a:accent6>
      <a:hlink>
        <a:srgbClr xmlns:mc="http://schemas.openxmlformats.org/markup-compatibility/2006" xmlns:a14="http://schemas.microsoft.com/office/drawing/2010/main" val="009999" mc:Ignorable=""/>
      </a:hlink>
      <a:folHlink>
        <a:srgbClr xmlns:mc="http://schemas.openxmlformats.org/markup-compatibility/2006" xmlns:a14="http://schemas.microsoft.com/office/drawing/2010/main" val="99CC00" mc:Ignorable="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BBE0E3" mc:Ignorable=""/>
        </a:accent1>
        <a:accent2>
          <a:srgbClr xmlns:mc="http://schemas.openxmlformats.org/markup-compatibility/2006" xmlns:a14="http://schemas.microsoft.com/office/drawing/2010/main" val="333399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DAEDEF" mc:Ignorable=""/>
        </a:accent5>
        <a:accent6>
          <a:srgbClr xmlns:mc="http://schemas.openxmlformats.org/markup-compatibility/2006" xmlns:a14="http://schemas.microsoft.com/office/drawing/2010/main" val="2D2D8A" mc:Ignorable=""/>
        </a:accent6>
        <a:hlink>
          <a:srgbClr xmlns:mc="http://schemas.openxmlformats.org/markup-compatibility/2006" xmlns:a14="http://schemas.microsoft.com/office/drawing/2010/main" val="009999" mc:Ignorable=""/>
        </a:hlink>
        <a:folHlink>
          <a:srgbClr xmlns:mc="http://schemas.openxmlformats.org/markup-compatibility/2006" xmlns:a14="http://schemas.microsoft.com/office/drawing/2010/main" val="99CC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969696" mc:Ignorable=""/>
        </a:lt2>
        <a:accent1>
          <a:srgbClr xmlns:mc="http://schemas.openxmlformats.org/markup-compatibility/2006" xmlns:a14="http://schemas.microsoft.com/office/drawing/2010/main" val="FBDF53" mc:Ignorable=""/>
        </a:accent1>
        <a:accent2>
          <a:srgbClr xmlns:mc="http://schemas.openxmlformats.org/markup-compatibility/2006" xmlns:a14="http://schemas.microsoft.com/office/drawing/2010/main" val="FF9966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DECB3" mc:Ignorable=""/>
        </a:accent5>
        <a:accent6>
          <a:srgbClr xmlns:mc="http://schemas.openxmlformats.org/markup-compatibility/2006" xmlns:a14="http://schemas.microsoft.com/office/drawing/2010/main" val="E78A5C" mc:Ignorable=""/>
        </a:accent6>
        <a:hlink>
          <a:srgbClr xmlns:mc="http://schemas.openxmlformats.org/markup-compatibility/2006" xmlns:a14="http://schemas.microsoft.com/office/drawing/2010/main" val="CC3300" mc:Ignorable=""/>
        </a:hlink>
        <a:folHlink>
          <a:srgbClr xmlns:mc="http://schemas.openxmlformats.org/markup-compatibility/2006" xmlns:a14="http://schemas.microsoft.com/office/drawing/2010/main" val="9966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99CCFF" mc:Ignorable=""/>
        </a:accent1>
        <a:accent2>
          <a:srgbClr xmlns:mc="http://schemas.openxmlformats.org/markup-compatibility/2006" xmlns:a14="http://schemas.microsoft.com/office/drawing/2010/main" val="CCCCFF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CAE2FF" mc:Ignorable=""/>
        </a:accent5>
        <a:accent6>
          <a:srgbClr xmlns:mc="http://schemas.openxmlformats.org/markup-compatibility/2006" xmlns:a14="http://schemas.microsoft.com/office/drawing/2010/main" val="B9B9E7" mc:Ignorable=""/>
        </a:accent6>
        <a:hlink>
          <a:srgbClr xmlns:mc="http://schemas.openxmlformats.org/markup-compatibility/2006" xmlns:a14="http://schemas.microsoft.com/office/drawing/2010/main" val="3333CC" mc:Ignorable=""/>
        </a:hlink>
        <a:folHlink>
          <a:srgbClr xmlns:mc="http://schemas.openxmlformats.org/markup-compatibility/2006" xmlns:a14="http://schemas.microsoft.com/office/drawing/2010/main" val="AF67FF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DEF6F1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969696" mc:Ignorable=""/>
        </a:lt2>
        <a:accent1>
          <a:srgbClr xmlns:mc="http://schemas.openxmlformats.org/markup-compatibility/2006" xmlns:a14="http://schemas.microsoft.com/office/drawing/2010/main" val="FFFFFF" mc:Ignorable=""/>
        </a:accent1>
        <a:accent2>
          <a:srgbClr xmlns:mc="http://schemas.openxmlformats.org/markup-compatibility/2006" xmlns:a14="http://schemas.microsoft.com/office/drawing/2010/main" val="8DC6FF" mc:Ignorable=""/>
        </a:accent2>
        <a:accent3>
          <a:srgbClr xmlns:mc="http://schemas.openxmlformats.org/markup-compatibility/2006" xmlns:a14="http://schemas.microsoft.com/office/drawing/2010/main" val="ECFAF7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FFFFF" mc:Ignorable=""/>
        </a:accent5>
        <a:accent6>
          <a:srgbClr xmlns:mc="http://schemas.openxmlformats.org/markup-compatibility/2006" xmlns:a14="http://schemas.microsoft.com/office/drawing/2010/main" val="7FB3E7" mc:Ignorable=""/>
        </a:accent6>
        <a:hlink>
          <a:srgbClr xmlns:mc="http://schemas.openxmlformats.org/markup-compatibility/2006" xmlns:a14="http://schemas.microsoft.com/office/drawing/2010/main" val="0066CC" mc:Ignorable=""/>
        </a:hlink>
        <a:folHlink>
          <a:srgbClr xmlns:mc="http://schemas.openxmlformats.org/markup-compatibility/2006" xmlns:a14="http://schemas.microsoft.com/office/drawing/2010/main" val="00A8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D9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777777" mc:Ignorable=""/>
        </a:lt2>
        <a:accent1>
          <a:srgbClr xmlns:mc="http://schemas.openxmlformats.org/markup-compatibility/2006" xmlns:a14="http://schemas.microsoft.com/office/drawing/2010/main" val="FFFFF7" mc:Ignorable=""/>
        </a:accent1>
        <a:accent2>
          <a:srgbClr xmlns:mc="http://schemas.openxmlformats.org/markup-compatibility/2006" xmlns:a14="http://schemas.microsoft.com/office/drawing/2010/main" val="33CCCC" mc:Ignorable=""/>
        </a:accent2>
        <a:accent3>
          <a:srgbClr xmlns:mc="http://schemas.openxmlformats.org/markup-compatibility/2006" xmlns:a14="http://schemas.microsoft.com/office/drawing/2010/main" val="FFFFE9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FFFFA" mc:Ignorable=""/>
        </a:accent5>
        <a:accent6>
          <a:srgbClr xmlns:mc="http://schemas.openxmlformats.org/markup-compatibility/2006" xmlns:a14="http://schemas.microsoft.com/office/drawing/2010/main" val="2DB9B9" mc:Ignorable=""/>
        </a:accent6>
        <a:hlink>
          <a:srgbClr xmlns:mc="http://schemas.openxmlformats.org/markup-compatibility/2006" xmlns:a14="http://schemas.microsoft.com/office/drawing/2010/main" val="FF5050" mc:Ignorable=""/>
        </a:hlink>
        <a:folHlink>
          <a:srgbClr xmlns:mc="http://schemas.openxmlformats.org/markup-compatibility/2006" xmlns:a14="http://schemas.microsoft.com/office/drawing/2010/main" val="FF99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xmlns:mc="http://schemas.openxmlformats.org/markup-compatibility/2006" xmlns:a14="http://schemas.microsoft.com/office/drawing/2010/main" val="005A58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8080" mc:Ignorable=""/>
        </a:dk2>
        <a:lt2>
          <a:srgbClr xmlns:mc="http://schemas.openxmlformats.org/markup-compatibility/2006" xmlns:a14="http://schemas.microsoft.com/office/drawing/2010/main" val="FFFF99" mc:Ignorable=""/>
        </a:lt2>
        <a:accent1>
          <a:srgbClr xmlns:mc="http://schemas.openxmlformats.org/markup-compatibility/2006" xmlns:a14="http://schemas.microsoft.com/office/drawing/2010/main" val="006462" mc:Ignorable=""/>
        </a:accent1>
        <a:accent2>
          <a:srgbClr xmlns:mc="http://schemas.openxmlformats.org/markup-compatibility/2006" xmlns:a14="http://schemas.microsoft.com/office/drawing/2010/main" val="6D6FC7" mc:Ignorable=""/>
        </a:accent2>
        <a:accent3>
          <a:srgbClr xmlns:mc="http://schemas.openxmlformats.org/markup-compatibility/2006" xmlns:a14="http://schemas.microsoft.com/office/drawing/2010/main" val="AAC0C0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AB8B7" mc:Ignorable=""/>
        </a:accent5>
        <a:accent6>
          <a:srgbClr xmlns:mc="http://schemas.openxmlformats.org/markup-compatibility/2006" xmlns:a14="http://schemas.microsoft.com/office/drawing/2010/main" val="6264B4" mc:Ignorable=""/>
        </a:accent6>
        <a:hlink>
          <a:srgbClr xmlns:mc="http://schemas.openxmlformats.org/markup-compatibility/2006" xmlns:a14="http://schemas.microsoft.com/office/drawing/2010/main" val="00FFFF" mc:Ignorable=""/>
        </a:hlink>
        <a:folHlink>
          <a:srgbClr xmlns:mc="http://schemas.openxmlformats.org/markup-compatibility/2006" xmlns:a14="http://schemas.microsoft.com/office/drawing/2010/main" val="00FF0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xmlns:mc="http://schemas.openxmlformats.org/markup-compatibility/2006" xmlns:a14="http://schemas.microsoft.com/office/drawing/2010/main" val="5C1F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800000" mc:Ignorable=""/>
        </a:dk2>
        <a:lt2>
          <a:srgbClr xmlns:mc="http://schemas.openxmlformats.org/markup-compatibility/2006" xmlns:a14="http://schemas.microsoft.com/office/drawing/2010/main" val="DFD293" mc:Ignorable=""/>
        </a:lt2>
        <a:accent1>
          <a:srgbClr xmlns:mc="http://schemas.openxmlformats.org/markup-compatibility/2006" xmlns:a14="http://schemas.microsoft.com/office/drawing/2010/main" val="CC3300" mc:Ignorable=""/>
        </a:accent1>
        <a:accent2>
          <a:srgbClr xmlns:mc="http://schemas.openxmlformats.org/markup-compatibility/2006" xmlns:a14="http://schemas.microsoft.com/office/drawing/2010/main" val="BE7960" mc:Ignorable=""/>
        </a:accent2>
        <a:accent3>
          <a:srgbClr xmlns:mc="http://schemas.openxmlformats.org/markup-compatibility/2006" xmlns:a14="http://schemas.microsoft.com/office/drawing/2010/main" val="C0AAA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E2ADAA" mc:Ignorable=""/>
        </a:accent5>
        <a:accent6>
          <a:srgbClr xmlns:mc="http://schemas.openxmlformats.org/markup-compatibility/2006" xmlns:a14="http://schemas.microsoft.com/office/drawing/2010/main" val="AC6D56" mc:Ignorable=""/>
        </a:accent6>
        <a:hlink>
          <a:srgbClr xmlns:mc="http://schemas.openxmlformats.org/markup-compatibility/2006" xmlns:a14="http://schemas.microsoft.com/office/drawing/2010/main" val="FFFF99" mc:Ignorable=""/>
        </a:hlink>
        <a:folHlink>
          <a:srgbClr xmlns:mc="http://schemas.openxmlformats.org/markup-compatibility/2006" xmlns:a14="http://schemas.microsoft.com/office/drawing/2010/main" val="D3A21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xmlns:mc="http://schemas.openxmlformats.org/markup-compatibility/2006" xmlns:a14="http://schemas.microsoft.com/office/drawing/2010/main" val="003366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99" mc:Ignorable=""/>
        </a:dk2>
        <a:lt2>
          <a:srgbClr xmlns:mc="http://schemas.openxmlformats.org/markup-compatibility/2006" xmlns:a14="http://schemas.microsoft.com/office/drawing/2010/main" val="CCFFFF" mc:Ignorable=""/>
        </a:lt2>
        <a:accent1>
          <a:srgbClr xmlns:mc="http://schemas.openxmlformats.org/markup-compatibility/2006" xmlns:a14="http://schemas.microsoft.com/office/drawing/2010/main" val="3366CC" mc:Ignorable=""/>
        </a:accent1>
        <a:accent2>
          <a:srgbClr xmlns:mc="http://schemas.openxmlformats.org/markup-compatibility/2006" xmlns:a14="http://schemas.microsoft.com/office/drawing/2010/main" val="00B000" mc:Ignorable=""/>
        </a:accent2>
        <a:accent3>
          <a:srgbClr xmlns:mc="http://schemas.openxmlformats.org/markup-compatibility/2006" xmlns:a14="http://schemas.microsoft.com/office/drawing/2010/main" val="AAAAC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DB8E2" mc:Ignorable=""/>
        </a:accent5>
        <a:accent6>
          <a:srgbClr xmlns:mc="http://schemas.openxmlformats.org/markup-compatibility/2006" xmlns:a14="http://schemas.microsoft.com/office/drawing/2010/main" val="009F00" mc:Ignorable=""/>
        </a:accent6>
        <a:hlink>
          <a:srgbClr xmlns:mc="http://schemas.openxmlformats.org/markup-compatibility/2006" xmlns:a14="http://schemas.microsoft.com/office/drawing/2010/main" val="66CCFF" mc:Ignorable=""/>
        </a:hlink>
        <a:folHlink>
          <a:srgbClr xmlns:mc="http://schemas.openxmlformats.org/markup-compatibility/2006" xmlns:a14="http://schemas.microsoft.com/office/drawing/2010/main" val="FFE701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xmlns:mc="http://schemas.openxmlformats.org/markup-compatibility/2006" xmlns:a14="http://schemas.microsoft.com/office/drawing/2010/main" val="336699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E3EBF1" mc:Ignorable=""/>
        </a:lt2>
        <a:accent1>
          <a:srgbClr xmlns:mc="http://schemas.openxmlformats.org/markup-compatibility/2006" xmlns:a14="http://schemas.microsoft.com/office/drawing/2010/main" val="003399" mc:Ignorable=""/>
        </a:accent1>
        <a:accent2>
          <a:srgbClr xmlns:mc="http://schemas.openxmlformats.org/markup-compatibility/2006" xmlns:a14="http://schemas.microsoft.com/office/drawing/2010/main" val="468A4B" mc:Ignorable=""/>
        </a:accent2>
        <a:accent3>
          <a:srgbClr xmlns:mc="http://schemas.openxmlformats.org/markup-compatibility/2006" xmlns:a14="http://schemas.microsoft.com/office/drawing/2010/main" val="AAAAA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AADCA" mc:Ignorable=""/>
        </a:accent5>
        <a:accent6>
          <a:srgbClr xmlns:mc="http://schemas.openxmlformats.org/markup-compatibility/2006" xmlns:a14="http://schemas.microsoft.com/office/drawing/2010/main" val="3F7D43" mc:Ignorable=""/>
        </a:accent6>
        <a:hlink>
          <a:srgbClr xmlns:mc="http://schemas.openxmlformats.org/markup-compatibility/2006" xmlns:a14="http://schemas.microsoft.com/office/drawing/2010/main" val="66CCFF" mc:Ignorable=""/>
        </a:hlink>
        <a:folHlink>
          <a:srgbClr xmlns:mc="http://schemas.openxmlformats.org/markup-compatibility/2006" xmlns:a14="http://schemas.microsoft.com/office/drawing/2010/main" val="F0E50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xmlns:mc="http://schemas.openxmlformats.org/markup-compatibility/2006" xmlns:a14="http://schemas.microsoft.com/office/drawing/2010/main" val="777777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686B5D" mc:Ignorable=""/>
        </a:dk2>
        <a:lt2>
          <a:srgbClr xmlns:mc="http://schemas.openxmlformats.org/markup-compatibility/2006" xmlns:a14="http://schemas.microsoft.com/office/drawing/2010/main" val="D1D1CB" mc:Ignorable=""/>
        </a:lt2>
        <a:accent1>
          <a:srgbClr xmlns:mc="http://schemas.openxmlformats.org/markup-compatibility/2006" xmlns:a14="http://schemas.microsoft.com/office/drawing/2010/main" val="909082" mc:Ignorable=""/>
        </a:accent1>
        <a:accent2>
          <a:srgbClr xmlns:mc="http://schemas.openxmlformats.org/markup-compatibility/2006" xmlns:a14="http://schemas.microsoft.com/office/drawing/2010/main" val="809EA8" mc:Ignorable=""/>
        </a:accent2>
        <a:accent3>
          <a:srgbClr xmlns:mc="http://schemas.openxmlformats.org/markup-compatibility/2006" xmlns:a14="http://schemas.microsoft.com/office/drawing/2010/main" val="B9BAB6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C6C6C1" mc:Ignorable=""/>
        </a:accent5>
        <a:accent6>
          <a:srgbClr xmlns:mc="http://schemas.openxmlformats.org/markup-compatibility/2006" xmlns:a14="http://schemas.microsoft.com/office/drawing/2010/main" val="738F98" mc:Ignorable=""/>
        </a:accent6>
        <a:hlink>
          <a:srgbClr xmlns:mc="http://schemas.openxmlformats.org/markup-compatibility/2006" xmlns:a14="http://schemas.microsoft.com/office/drawing/2010/main" val="FFCC66" mc:Ignorable=""/>
        </a:hlink>
        <a:folHlink>
          <a:srgbClr xmlns:mc="http://schemas.openxmlformats.org/markup-compatibility/2006" xmlns:a14="http://schemas.microsoft.com/office/drawing/2010/main" val="E9DCB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xmlns:mc="http://schemas.openxmlformats.org/markup-compatibility/2006" xmlns:a14="http://schemas.microsoft.com/office/drawing/2010/main" val="3E3E5C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666699" mc:Ignorable=""/>
        </a:dk2>
        <a:lt2>
          <a:srgbClr xmlns:mc="http://schemas.openxmlformats.org/markup-compatibility/2006" xmlns:a14="http://schemas.microsoft.com/office/drawing/2010/main" val="FFFFFF" mc:Ignorable=""/>
        </a:lt2>
        <a:accent1>
          <a:srgbClr xmlns:mc="http://schemas.openxmlformats.org/markup-compatibility/2006" xmlns:a14="http://schemas.microsoft.com/office/drawing/2010/main" val="60597B" mc:Ignorable=""/>
        </a:accent1>
        <a:accent2>
          <a:srgbClr xmlns:mc="http://schemas.openxmlformats.org/markup-compatibility/2006" xmlns:a14="http://schemas.microsoft.com/office/drawing/2010/main" val="6666FF" mc:Ignorable=""/>
        </a:accent2>
        <a:accent3>
          <a:srgbClr xmlns:mc="http://schemas.openxmlformats.org/markup-compatibility/2006" xmlns:a14="http://schemas.microsoft.com/office/drawing/2010/main" val="B8B8C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B6B5BF" mc:Ignorable=""/>
        </a:accent5>
        <a:accent6>
          <a:srgbClr xmlns:mc="http://schemas.openxmlformats.org/markup-compatibility/2006" xmlns:a14="http://schemas.microsoft.com/office/drawing/2010/main" val="5C5CE7" mc:Ignorable=""/>
        </a:accent6>
        <a:hlink>
          <a:srgbClr xmlns:mc="http://schemas.openxmlformats.org/markup-compatibility/2006" xmlns:a14="http://schemas.microsoft.com/office/drawing/2010/main" val="99CCFF" mc:Ignorable=""/>
        </a:hlink>
        <a:folHlink>
          <a:srgbClr xmlns:mc="http://schemas.openxmlformats.org/markup-compatibility/2006" xmlns:a14="http://schemas.microsoft.com/office/drawing/2010/main" val="FFFF9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xmlns:mc="http://schemas.openxmlformats.org/markup-compatibility/2006" xmlns:a14="http://schemas.microsoft.com/office/drawing/2010/main" val="2D2015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523E26" mc:Ignorable=""/>
        </a:dk2>
        <a:lt2>
          <a:srgbClr xmlns:mc="http://schemas.openxmlformats.org/markup-compatibility/2006" xmlns:a14="http://schemas.microsoft.com/office/drawing/2010/main" val="DFC08D" mc:Ignorable=""/>
        </a:lt2>
        <a:accent1>
          <a:srgbClr xmlns:mc="http://schemas.openxmlformats.org/markup-compatibility/2006" xmlns:a14="http://schemas.microsoft.com/office/drawing/2010/main" val="8C7B70" mc:Ignorable=""/>
        </a:accent1>
        <a:accent2>
          <a:srgbClr xmlns:mc="http://schemas.openxmlformats.org/markup-compatibility/2006" xmlns:a14="http://schemas.microsoft.com/office/drawing/2010/main" val="8F5F2F" mc:Ignorable=""/>
        </a:accent2>
        <a:accent3>
          <a:srgbClr xmlns:mc="http://schemas.openxmlformats.org/markup-compatibility/2006" xmlns:a14="http://schemas.microsoft.com/office/drawing/2010/main" val="B3AFAC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C5BFBB" mc:Ignorable=""/>
        </a:accent5>
        <a:accent6>
          <a:srgbClr xmlns:mc="http://schemas.openxmlformats.org/markup-compatibility/2006" xmlns:a14="http://schemas.microsoft.com/office/drawing/2010/main" val="81552A" mc:Ignorable=""/>
        </a:accent6>
        <a:hlink>
          <a:srgbClr xmlns:mc="http://schemas.openxmlformats.org/markup-compatibility/2006" xmlns:a14="http://schemas.microsoft.com/office/drawing/2010/main" val="CCB400" mc:Ignorable=""/>
        </a:hlink>
        <a:folHlink>
          <a:srgbClr xmlns:mc="http://schemas.openxmlformats.org/markup-compatibility/2006" xmlns:a14="http://schemas.microsoft.com/office/drawing/2010/main" val="8C9EA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BBE0E3" mc:Ignorable=""/>
      </a:accent1>
      <a:accent2>
        <a:srgbClr xmlns:mc="http://schemas.openxmlformats.org/markup-compatibility/2006" xmlns:a14="http://schemas.microsoft.com/office/drawing/2010/main" val="333399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DAEDEF" mc:Ignorable=""/>
      </a:accent5>
      <a:accent6>
        <a:srgbClr xmlns:mc="http://schemas.openxmlformats.org/markup-compatibility/2006" xmlns:a14="http://schemas.microsoft.com/office/drawing/2010/main" val="2D2D8A" mc:Ignorable=""/>
      </a:accent6>
      <a:hlink>
        <a:srgbClr xmlns:mc="http://schemas.openxmlformats.org/markup-compatibility/2006" xmlns:a14="http://schemas.microsoft.com/office/drawing/2010/main" val="009999" mc:Ignorable=""/>
      </a:hlink>
      <a:folHlink>
        <a:srgbClr xmlns:mc="http://schemas.openxmlformats.org/markup-compatibility/2006" xmlns:a14="http://schemas.microsoft.com/office/drawing/2010/main" val="99CC0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994</Words>
  <Application>Microsoft Office PowerPoint</Application>
  <PresentationFormat>On-screen Show (4:3)</PresentationFormat>
  <Paragraphs>328</Paragraphs>
  <Slides>34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1_Default Design</vt:lpstr>
      <vt:lpstr>Equation</vt:lpstr>
      <vt:lpstr>Group analysis</vt:lpstr>
      <vt:lpstr>PowerPoint Presentation</vt:lpstr>
      <vt:lpstr>PowerPoint Presentation</vt:lpstr>
      <vt:lpstr>PowerPoint Presentation</vt:lpstr>
      <vt:lpstr>PowerPoint Presentation</vt:lpstr>
      <vt:lpstr>Fixed effect modelling in SPM</vt:lpstr>
      <vt:lpstr>Fixed effect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Random effects</vt:lpstr>
      <vt:lpstr>Fixed vs random effects</vt:lpstr>
      <vt:lpstr>PowerPoint Presentation</vt:lpstr>
      <vt:lpstr>PowerPoint Presentation</vt:lpstr>
      <vt:lpstr>PowerPoint Presentation</vt:lpstr>
      <vt:lpstr>Assumptions</vt:lpstr>
      <vt:lpstr>Robustness</vt:lpstr>
      <vt:lpstr>HF approach: robustness</vt:lpstr>
      <vt:lpstr>Non sphericity modelling – basics</vt:lpstr>
      <vt:lpstr>Example 1: data</vt:lpstr>
      <vt:lpstr>Multiple covariance components (I)</vt:lpstr>
      <vt:lpstr>Example 1: population differences</vt:lpstr>
      <vt:lpstr>Example 2</vt:lpstr>
      <vt:lpstr>Example 2: repeated measures ANOVA</vt:lpstr>
      <vt:lpstr>Multiple covariance components (II)</vt:lpstr>
      <vt:lpstr>Example 2: repeated measures ANOVA</vt:lpstr>
      <vt:lpstr>Fixed vs random effects</vt:lpstr>
      <vt:lpstr>Group analysis: efficiency and power</vt:lpstr>
      <vt:lpstr>Overview</vt:lpstr>
      <vt:lpstr>HF approach: efficiency &amp; validity</vt:lpstr>
      <vt:lpstr>Overview</vt:lpstr>
      <vt:lpstr>Bibliography: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Inference</dc:title>
  <dc:creator>Guillaume Flandin</dc:creator>
  <cp:lastModifiedBy>localadmin</cp:lastModifiedBy>
  <cp:revision>93</cp:revision>
  <dcterms:created xsi:type="dcterms:W3CDTF">2010-02-26T18:03:33Z</dcterms:created>
  <dcterms:modified xsi:type="dcterms:W3CDTF">2010-11-01T12:57:10Z</dcterms:modified>
</cp:coreProperties>
</file>