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2" r:id="rId1"/>
    <p:sldMasterId id="2147483653" r:id="rId2"/>
  </p:sldMasterIdLst>
  <p:notesMasterIdLst>
    <p:notesMasterId r:id="rId29"/>
  </p:notesMasterIdLst>
  <p:handoutMasterIdLst>
    <p:handoutMasterId r:id="rId30"/>
  </p:handoutMasterIdLst>
  <p:sldIdLst>
    <p:sldId id="1442" r:id="rId3"/>
    <p:sldId id="1481" r:id="rId4"/>
    <p:sldId id="1534" r:id="rId5"/>
    <p:sldId id="1536" r:id="rId6"/>
    <p:sldId id="1533" r:id="rId7"/>
    <p:sldId id="1535" r:id="rId8"/>
    <p:sldId id="1542" r:id="rId9"/>
    <p:sldId id="1544" r:id="rId10"/>
    <p:sldId id="1537" r:id="rId11"/>
    <p:sldId id="1546" r:id="rId12"/>
    <p:sldId id="1568" r:id="rId13"/>
    <p:sldId id="1555" r:id="rId14"/>
    <p:sldId id="1506" r:id="rId15"/>
    <p:sldId id="1510" r:id="rId16"/>
    <p:sldId id="1569" r:id="rId17"/>
    <p:sldId id="1554" r:id="rId18"/>
    <p:sldId id="1567" r:id="rId19"/>
    <p:sldId id="1507" r:id="rId20"/>
    <p:sldId id="1508" r:id="rId21"/>
    <p:sldId id="1511" r:id="rId22"/>
    <p:sldId id="1513" r:id="rId23"/>
    <p:sldId id="1531" r:id="rId24"/>
    <p:sldId id="1509" r:id="rId25"/>
    <p:sldId id="1527" r:id="rId26"/>
    <p:sldId id="1529" r:id="rId27"/>
    <p:sldId id="1498" r:id="rId28"/>
  </p:sldIdLst>
  <p:sldSz cx="10287000" cy="6858000" type="35mm"/>
  <p:notesSz cx="6794500" cy="9931400"/>
  <p:defaultTextStyle>
    <a:defPPr>
      <a:defRPr lang="de-DE"/>
    </a:defPPr>
    <a:lvl1pPr algn="l" rtl="0" fontAlgn="base">
      <a:spcBef>
        <a:spcPct val="0"/>
      </a:spcBef>
      <a:spcAft>
        <a:spcPct val="0"/>
      </a:spcAft>
      <a:defRPr sz="1400" b="1" kern="1200">
        <a:solidFill>
          <a:schemeClr val="tx1"/>
        </a:solidFill>
        <a:latin typeface="Arial" pitchFamily="34" charset="0"/>
        <a:ea typeface="+mn-ea"/>
        <a:cs typeface="+mn-cs"/>
      </a:defRPr>
    </a:lvl1pPr>
    <a:lvl2pPr marL="457200" algn="l" rtl="0" fontAlgn="base">
      <a:spcBef>
        <a:spcPct val="0"/>
      </a:spcBef>
      <a:spcAft>
        <a:spcPct val="0"/>
      </a:spcAft>
      <a:defRPr sz="1400" b="1" kern="1200">
        <a:solidFill>
          <a:schemeClr val="tx1"/>
        </a:solidFill>
        <a:latin typeface="Arial" pitchFamily="34" charset="0"/>
        <a:ea typeface="+mn-ea"/>
        <a:cs typeface="+mn-cs"/>
      </a:defRPr>
    </a:lvl2pPr>
    <a:lvl3pPr marL="914400" algn="l" rtl="0" fontAlgn="base">
      <a:spcBef>
        <a:spcPct val="0"/>
      </a:spcBef>
      <a:spcAft>
        <a:spcPct val="0"/>
      </a:spcAft>
      <a:defRPr sz="1400" b="1" kern="1200">
        <a:solidFill>
          <a:schemeClr val="tx1"/>
        </a:solidFill>
        <a:latin typeface="Arial" pitchFamily="34" charset="0"/>
        <a:ea typeface="+mn-ea"/>
        <a:cs typeface="+mn-cs"/>
      </a:defRPr>
    </a:lvl3pPr>
    <a:lvl4pPr marL="1371600" algn="l" rtl="0" fontAlgn="base">
      <a:spcBef>
        <a:spcPct val="0"/>
      </a:spcBef>
      <a:spcAft>
        <a:spcPct val="0"/>
      </a:spcAft>
      <a:defRPr sz="1400" b="1" kern="1200">
        <a:solidFill>
          <a:schemeClr val="tx1"/>
        </a:solidFill>
        <a:latin typeface="Arial" pitchFamily="34" charset="0"/>
        <a:ea typeface="+mn-ea"/>
        <a:cs typeface="+mn-cs"/>
      </a:defRPr>
    </a:lvl4pPr>
    <a:lvl5pPr marL="1828800" algn="l" rtl="0" fontAlgn="base">
      <a:spcBef>
        <a:spcPct val="0"/>
      </a:spcBef>
      <a:spcAft>
        <a:spcPct val="0"/>
      </a:spcAft>
      <a:defRPr sz="1400" b="1" kern="1200">
        <a:solidFill>
          <a:schemeClr val="tx1"/>
        </a:solidFill>
        <a:latin typeface="Arial" pitchFamily="34" charset="0"/>
        <a:ea typeface="+mn-ea"/>
        <a:cs typeface="+mn-cs"/>
      </a:defRPr>
    </a:lvl5pPr>
    <a:lvl6pPr marL="2286000" algn="l" defTabSz="914400" rtl="0" eaLnBrk="1" latinLnBrk="0" hangingPunct="1">
      <a:defRPr sz="1400" b="1" kern="1200">
        <a:solidFill>
          <a:schemeClr val="tx1"/>
        </a:solidFill>
        <a:latin typeface="Arial" pitchFamily="34" charset="0"/>
        <a:ea typeface="+mn-ea"/>
        <a:cs typeface="+mn-cs"/>
      </a:defRPr>
    </a:lvl6pPr>
    <a:lvl7pPr marL="2743200" algn="l" defTabSz="914400" rtl="0" eaLnBrk="1" latinLnBrk="0" hangingPunct="1">
      <a:defRPr sz="1400" b="1" kern="1200">
        <a:solidFill>
          <a:schemeClr val="tx1"/>
        </a:solidFill>
        <a:latin typeface="Arial" pitchFamily="34" charset="0"/>
        <a:ea typeface="+mn-ea"/>
        <a:cs typeface="+mn-cs"/>
      </a:defRPr>
    </a:lvl7pPr>
    <a:lvl8pPr marL="3200400" algn="l" defTabSz="914400" rtl="0" eaLnBrk="1" latinLnBrk="0" hangingPunct="1">
      <a:defRPr sz="1400" b="1" kern="1200">
        <a:solidFill>
          <a:schemeClr val="tx1"/>
        </a:solidFill>
        <a:latin typeface="Arial" pitchFamily="34" charset="0"/>
        <a:ea typeface="+mn-ea"/>
        <a:cs typeface="+mn-cs"/>
      </a:defRPr>
    </a:lvl8pPr>
    <a:lvl9pPr marL="3657600" algn="l" defTabSz="914400" rtl="0" eaLnBrk="1" latinLnBrk="0" hangingPunct="1">
      <a:defRPr sz="1400" b="1"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CC00CC"/>
    <a:srgbClr val="C0C0C0"/>
    <a:srgbClr val="EAEAEA"/>
    <a:srgbClr val="3333FF"/>
    <a:srgbClr val="33CC33"/>
    <a:srgbClr val="FF0000"/>
    <a:srgbClr val="006699"/>
    <a:srgbClr val="DDDDD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961" autoAdjust="0"/>
    <p:restoredTop sz="84123" autoAdjust="0"/>
  </p:normalViewPr>
  <p:slideViewPr>
    <p:cSldViewPr snapToGrid="0">
      <p:cViewPr varScale="1">
        <p:scale>
          <a:sx n="91" d="100"/>
          <a:sy n="91" d="100"/>
        </p:scale>
        <p:origin x="-930" y="-114"/>
      </p:cViewPr>
      <p:guideLst>
        <p:guide orient="horz" pos="2295"/>
        <p:guide pos="32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9331"/>
    </p:cViewPr>
  </p:sorterViewPr>
  <p:notesViewPr>
    <p:cSldViewPr snapToGrid="0">
      <p:cViewPr varScale="1">
        <p:scale>
          <a:sx n="82" d="100"/>
          <a:sy n="82" d="100"/>
        </p:scale>
        <p:origin x="-2172" y="-96"/>
      </p:cViewPr>
      <p:guideLst>
        <p:guide orient="horz" pos="3128"/>
        <p:guide pos="214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7.wmf"/><Relationship Id="rId4" Type="http://schemas.openxmlformats.org/officeDocument/2006/relationships/image" Target="../media/image13.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3225" cy="495300"/>
          </a:xfrm>
          <a:prstGeom prst="rect">
            <a:avLst/>
          </a:prstGeom>
          <a:noFill/>
          <a:ln w="9525">
            <a:noFill/>
            <a:miter lim="800000"/>
            <a:headEnd/>
            <a:tailEnd/>
          </a:ln>
          <a:effectLst/>
        </p:spPr>
        <p:txBody>
          <a:bodyPr vert="horz" wrap="square" lIns="89474" tIns="44737" rIns="89474" bIns="44737" numCol="1" anchor="t" anchorCtr="0" compatLnSpc="1">
            <a:prstTxWarp prst="textNoShape">
              <a:avLst/>
            </a:prstTxWarp>
          </a:bodyPr>
          <a:lstStyle>
            <a:lvl1pPr defTabSz="895350" eaLnBrk="0" hangingPunct="0">
              <a:defRPr sz="1200" b="0">
                <a:latin typeface="Times New Roman" pitchFamily="18" charset="0"/>
              </a:defRPr>
            </a:lvl1pPr>
          </a:lstStyle>
          <a:p>
            <a:pPr>
              <a:defRPr/>
            </a:pPr>
            <a:endParaRPr lang="en-GB"/>
          </a:p>
        </p:txBody>
      </p:sp>
      <p:sp>
        <p:nvSpPr>
          <p:cNvPr id="36867" name="Rectangle 3"/>
          <p:cNvSpPr>
            <a:spLocks noGrp="1" noChangeArrowheads="1"/>
          </p:cNvSpPr>
          <p:nvPr>
            <p:ph type="dt" sz="quarter" idx="1"/>
          </p:nvPr>
        </p:nvSpPr>
        <p:spPr bwMode="auto">
          <a:xfrm>
            <a:off x="3851275" y="0"/>
            <a:ext cx="2943225" cy="495300"/>
          </a:xfrm>
          <a:prstGeom prst="rect">
            <a:avLst/>
          </a:prstGeom>
          <a:noFill/>
          <a:ln w="9525">
            <a:noFill/>
            <a:miter lim="800000"/>
            <a:headEnd/>
            <a:tailEnd/>
          </a:ln>
          <a:effectLst/>
        </p:spPr>
        <p:txBody>
          <a:bodyPr vert="horz" wrap="square" lIns="89474" tIns="44737" rIns="89474" bIns="44737" numCol="1" anchor="t" anchorCtr="0" compatLnSpc="1">
            <a:prstTxWarp prst="textNoShape">
              <a:avLst/>
            </a:prstTxWarp>
          </a:bodyPr>
          <a:lstStyle>
            <a:lvl1pPr algn="r" defTabSz="895350" eaLnBrk="0" hangingPunct="0">
              <a:defRPr sz="1200" b="0">
                <a:latin typeface="Times New Roman" pitchFamily="18" charset="0"/>
              </a:defRPr>
            </a:lvl1pPr>
          </a:lstStyle>
          <a:p>
            <a:pPr>
              <a:defRPr/>
            </a:pPr>
            <a:endParaRPr lang="en-GB"/>
          </a:p>
        </p:txBody>
      </p:sp>
      <p:sp>
        <p:nvSpPr>
          <p:cNvPr id="36868" name="Rectangle 4"/>
          <p:cNvSpPr>
            <a:spLocks noGrp="1" noChangeArrowheads="1"/>
          </p:cNvSpPr>
          <p:nvPr>
            <p:ph type="ftr" sz="quarter" idx="2"/>
          </p:nvPr>
        </p:nvSpPr>
        <p:spPr bwMode="auto">
          <a:xfrm>
            <a:off x="0" y="9436100"/>
            <a:ext cx="2943225" cy="495300"/>
          </a:xfrm>
          <a:prstGeom prst="rect">
            <a:avLst/>
          </a:prstGeom>
          <a:noFill/>
          <a:ln w="9525">
            <a:noFill/>
            <a:miter lim="800000"/>
            <a:headEnd/>
            <a:tailEnd/>
          </a:ln>
          <a:effectLst/>
        </p:spPr>
        <p:txBody>
          <a:bodyPr vert="horz" wrap="square" lIns="89474" tIns="44737" rIns="89474" bIns="44737" numCol="1" anchor="b" anchorCtr="0" compatLnSpc="1">
            <a:prstTxWarp prst="textNoShape">
              <a:avLst/>
            </a:prstTxWarp>
          </a:bodyPr>
          <a:lstStyle>
            <a:lvl1pPr defTabSz="895350" eaLnBrk="0" hangingPunct="0">
              <a:defRPr sz="1200" b="0">
                <a:latin typeface="Times New Roman" pitchFamily="18" charset="0"/>
              </a:defRPr>
            </a:lvl1pPr>
          </a:lstStyle>
          <a:p>
            <a:pPr>
              <a:defRPr/>
            </a:pPr>
            <a:endParaRPr lang="en-GB"/>
          </a:p>
        </p:txBody>
      </p:sp>
      <p:sp>
        <p:nvSpPr>
          <p:cNvPr id="36869" name="Rectangle 5"/>
          <p:cNvSpPr>
            <a:spLocks noGrp="1" noChangeArrowheads="1"/>
          </p:cNvSpPr>
          <p:nvPr>
            <p:ph type="sldNum" sz="quarter" idx="3"/>
          </p:nvPr>
        </p:nvSpPr>
        <p:spPr bwMode="auto">
          <a:xfrm>
            <a:off x="3851275" y="9436100"/>
            <a:ext cx="2943225" cy="495300"/>
          </a:xfrm>
          <a:prstGeom prst="rect">
            <a:avLst/>
          </a:prstGeom>
          <a:noFill/>
          <a:ln w="9525">
            <a:noFill/>
            <a:miter lim="800000"/>
            <a:headEnd/>
            <a:tailEnd/>
          </a:ln>
          <a:effectLst/>
        </p:spPr>
        <p:txBody>
          <a:bodyPr vert="horz" wrap="square" lIns="89474" tIns="44737" rIns="89474" bIns="44737" numCol="1" anchor="b" anchorCtr="0" compatLnSpc="1">
            <a:prstTxWarp prst="textNoShape">
              <a:avLst/>
            </a:prstTxWarp>
          </a:bodyPr>
          <a:lstStyle>
            <a:lvl1pPr algn="r" defTabSz="895350" eaLnBrk="0" hangingPunct="0">
              <a:defRPr sz="1200" b="0">
                <a:latin typeface="Times New Roman" pitchFamily="18" charset="0"/>
              </a:defRPr>
            </a:lvl1pPr>
          </a:lstStyle>
          <a:p>
            <a:pPr>
              <a:defRPr/>
            </a:pPr>
            <a:fld id="{9DA12B95-1EA7-4837-87E2-882D152AEFF5}"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43225" cy="495300"/>
          </a:xfrm>
          <a:prstGeom prst="rect">
            <a:avLst/>
          </a:prstGeom>
          <a:noFill/>
          <a:ln w="9525">
            <a:noFill/>
            <a:miter lim="800000"/>
            <a:headEnd/>
            <a:tailEnd/>
          </a:ln>
          <a:effectLst/>
        </p:spPr>
        <p:txBody>
          <a:bodyPr vert="horz" wrap="square" lIns="89474" tIns="44737" rIns="89474" bIns="44737" numCol="1" anchor="t" anchorCtr="0" compatLnSpc="1">
            <a:prstTxWarp prst="textNoShape">
              <a:avLst/>
            </a:prstTxWarp>
          </a:bodyPr>
          <a:lstStyle>
            <a:lvl1pPr defTabSz="895350" eaLnBrk="0" hangingPunct="0">
              <a:defRPr sz="1200" b="0">
                <a:latin typeface="Times New Roman" pitchFamily="18" charset="0"/>
              </a:defRPr>
            </a:lvl1pPr>
          </a:lstStyle>
          <a:p>
            <a:pPr>
              <a:defRPr/>
            </a:pPr>
            <a:endParaRPr lang="en-GB"/>
          </a:p>
        </p:txBody>
      </p:sp>
      <p:sp>
        <p:nvSpPr>
          <p:cNvPr id="34819" name="Rectangle 3"/>
          <p:cNvSpPr>
            <a:spLocks noGrp="1" noChangeArrowheads="1"/>
          </p:cNvSpPr>
          <p:nvPr>
            <p:ph type="dt" idx="1"/>
          </p:nvPr>
        </p:nvSpPr>
        <p:spPr bwMode="auto">
          <a:xfrm>
            <a:off x="3851275" y="0"/>
            <a:ext cx="2943225" cy="495300"/>
          </a:xfrm>
          <a:prstGeom prst="rect">
            <a:avLst/>
          </a:prstGeom>
          <a:noFill/>
          <a:ln w="9525">
            <a:noFill/>
            <a:miter lim="800000"/>
            <a:headEnd/>
            <a:tailEnd/>
          </a:ln>
          <a:effectLst/>
        </p:spPr>
        <p:txBody>
          <a:bodyPr vert="horz" wrap="square" lIns="89474" tIns="44737" rIns="89474" bIns="44737" numCol="1" anchor="t" anchorCtr="0" compatLnSpc="1">
            <a:prstTxWarp prst="textNoShape">
              <a:avLst/>
            </a:prstTxWarp>
          </a:bodyPr>
          <a:lstStyle>
            <a:lvl1pPr algn="r" defTabSz="895350" eaLnBrk="0" hangingPunct="0">
              <a:defRPr sz="1200" b="0">
                <a:latin typeface="Times New Roman" pitchFamily="18" charset="0"/>
              </a:defRPr>
            </a:lvl1pPr>
          </a:lstStyle>
          <a:p>
            <a:pPr>
              <a:defRPr/>
            </a:pPr>
            <a:endParaRPr lang="en-GB"/>
          </a:p>
        </p:txBody>
      </p:sp>
      <p:sp>
        <p:nvSpPr>
          <p:cNvPr id="34820" name="Rectangle 4"/>
          <p:cNvSpPr>
            <a:spLocks noGrp="1" noRot="1" noChangeAspect="1" noChangeArrowheads="1" noTextEdit="1"/>
          </p:cNvSpPr>
          <p:nvPr>
            <p:ph type="sldImg" idx="2"/>
          </p:nvPr>
        </p:nvSpPr>
        <p:spPr bwMode="auto">
          <a:xfrm>
            <a:off x="603250" y="746125"/>
            <a:ext cx="5588000" cy="3724275"/>
          </a:xfrm>
          <a:prstGeom prst="rect">
            <a:avLst/>
          </a:prstGeom>
          <a:noFill/>
          <a:ln w="9525">
            <a:solidFill>
              <a:srgbClr val="000000"/>
            </a:solidFill>
            <a:miter lim="800000"/>
            <a:headEnd/>
            <a:tailEnd/>
          </a:ln>
        </p:spPr>
      </p:sp>
      <p:sp>
        <p:nvSpPr>
          <p:cNvPr id="34821" name="Rectangle 5"/>
          <p:cNvSpPr>
            <a:spLocks noGrp="1" noChangeArrowheads="1"/>
          </p:cNvSpPr>
          <p:nvPr>
            <p:ph type="body" sz="quarter" idx="3"/>
          </p:nvPr>
        </p:nvSpPr>
        <p:spPr bwMode="auto">
          <a:xfrm>
            <a:off x="904875" y="4718050"/>
            <a:ext cx="4984750" cy="4467225"/>
          </a:xfrm>
          <a:prstGeom prst="rect">
            <a:avLst/>
          </a:prstGeom>
          <a:noFill/>
          <a:ln w="9525">
            <a:noFill/>
            <a:miter lim="800000"/>
            <a:headEnd/>
            <a:tailEnd/>
          </a:ln>
          <a:effectLst/>
        </p:spPr>
        <p:txBody>
          <a:bodyPr vert="horz" wrap="square" lIns="89474" tIns="44737" rIns="89474" bIns="44737"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4822" name="Rectangle 6"/>
          <p:cNvSpPr>
            <a:spLocks noGrp="1" noChangeArrowheads="1"/>
          </p:cNvSpPr>
          <p:nvPr>
            <p:ph type="ftr" sz="quarter" idx="4"/>
          </p:nvPr>
        </p:nvSpPr>
        <p:spPr bwMode="auto">
          <a:xfrm>
            <a:off x="0" y="9436100"/>
            <a:ext cx="2943225" cy="495300"/>
          </a:xfrm>
          <a:prstGeom prst="rect">
            <a:avLst/>
          </a:prstGeom>
          <a:noFill/>
          <a:ln w="9525">
            <a:noFill/>
            <a:miter lim="800000"/>
            <a:headEnd/>
            <a:tailEnd/>
          </a:ln>
          <a:effectLst/>
        </p:spPr>
        <p:txBody>
          <a:bodyPr vert="horz" wrap="square" lIns="89474" tIns="44737" rIns="89474" bIns="44737" numCol="1" anchor="b" anchorCtr="0" compatLnSpc="1">
            <a:prstTxWarp prst="textNoShape">
              <a:avLst/>
            </a:prstTxWarp>
          </a:bodyPr>
          <a:lstStyle>
            <a:lvl1pPr defTabSz="895350" eaLnBrk="0" hangingPunct="0">
              <a:defRPr sz="1200" b="0">
                <a:latin typeface="Times New Roman" pitchFamily="18" charset="0"/>
              </a:defRPr>
            </a:lvl1pPr>
          </a:lstStyle>
          <a:p>
            <a:pPr>
              <a:defRPr/>
            </a:pPr>
            <a:endParaRPr lang="en-GB"/>
          </a:p>
        </p:txBody>
      </p:sp>
      <p:sp>
        <p:nvSpPr>
          <p:cNvPr id="34823" name="Rectangle 7"/>
          <p:cNvSpPr>
            <a:spLocks noGrp="1" noChangeArrowheads="1"/>
          </p:cNvSpPr>
          <p:nvPr>
            <p:ph type="sldNum" sz="quarter" idx="5"/>
          </p:nvPr>
        </p:nvSpPr>
        <p:spPr bwMode="auto">
          <a:xfrm>
            <a:off x="3851275" y="9436100"/>
            <a:ext cx="2943225" cy="495300"/>
          </a:xfrm>
          <a:prstGeom prst="rect">
            <a:avLst/>
          </a:prstGeom>
          <a:noFill/>
          <a:ln w="9525">
            <a:noFill/>
            <a:miter lim="800000"/>
            <a:headEnd/>
            <a:tailEnd/>
          </a:ln>
          <a:effectLst/>
        </p:spPr>
        <p:txBody>
          <a:bodyPr vert="horz" wrap="square" lIns="89474" tIns="44737" rIns="89474" bIns="44737" numCol="1" anchor="b" anchorCtr="0" compatLnSpc="1">
            <a:prstTxWarp prst="textNoShape">
              <a:avLst/>
            </a:prstTxWarp>
          </a:bodyPr>
          <a:lstStyle>
            <a:lvl1pPr algn="r" defTabSz="895350" eaLnBrk="0" hangingPunct="0">
              <a:defRPr sz="1200" b="0">
                <a:latin typeface="Times New Roman" pitchFamily="18" charset="0"/>
              </a:defRPr>
            </a:lvl1pPr>
          </a:lstStyle>
          <a:p>
            <a:pPr>
              <a:defRPr/>
            </a:pPr>
            <a:fld id="{76A1A48A-A186-4366-BB92-889CDB69E325}"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Describe </a:t>
            </a:r>
            <a:r>
              <a:rPr lang="en-US" dirty="0" err="1" smtClean="0"/>
              <a:t>thresholded</a:t>
            </a:r>
            <a:r>
              <a:rPr lang="en-US" dirty="0" smtClean="0"/>
              <a:t> images</a:t>
            </a:r>
          </a:p>
          <a:p>
            <a:r>
              <a:rPr lang="en-US" dirty="0" smtClean="0"/>
              <a:t>One number</a:t>
            </a:r>
            <a:r>
              <a:rPr lang="en-US" baseline="0" dirty="0" smtClean="0"/>
              <a:t> for each spatial location (that gives the estimated effect size). </a:t>
            </a:r>
            <a:endParaRPr lang="en-US" dirty="0" smtClean="0"/>
          </a:p>
          <a:p>
            <a:r>
              <a:rPr lang="en-US" dirty="0" smtClean="0"/>
              <a:t>Two schools:</a:t>
            </a:r>
            <a:r>
              <a:rPr lang="en-US" baseline="0" dirty="0" smtClean="0"/>
              <a:t> 1) decide on </a:t>
            </a:r>
            <a:r>
              <a:rPr lang="en-US" baseline="0" dirty="0" err="1" smtClean="0"/>
              <a:t>voxels</a:t>
            </a:r>
            <a:r>
              <a:rPr lang="en-US" baseline="0" dirty="0" smtClean="0"/>
              <a:t> 2) decide on regions/blobs </a:t>
            </a:r>
          </a:p>
          <a:p>
            <a:r>
              <a:rPr lang="en-US" baseline="0" dirty="0" smtClean="0"/>
              <a:t>(</a:t>
            </a:r>
            <a:r>
              <a:rPr lang="en-US" baseline="0" dirty="0" err="1" smtClean="0"/>
              <a:t>voxels</a:t>
            </a:r>
            <a:r>
              <a:rPr lang="en-US" baseline="0" dirty="0" smtClean="0"/>
              <a:t> are arbitrary in number and location, and smoothing means that effects are blurred and don’t really have </a:t>
            </a:r>
            <a:r>
              <a:rPr lang="en-US" baseline="0" dirty="0" err="1" smtClean="0"/>
              <a:t>voxel</a:t>
            </a:r>
            <a:r>
              <a:rPr lang="en-US" baseline="0" dirty="0" smtClean="0"/>
              <a:t> resolution). </a:t>
            </a:r>
            <a:endParaRPr lang="en-US" dirty="0"/>
          </a:p>
        </p:txBody>
      </p:sp>
      <p:sp>
        <p:nvSpPr>
          <p:cNvPr id="4" name="Slide Number Placeholder 3"/>
          <p:cNvSpPr>
            <a:spLocks noGrp="1"/>
          </p:cNvSpPr>
          <p:nvPr>
            <p:ph type="sldNum" sz="quarter" idx="10"/>
          </p:nvPr>
        </p:nvSpPr>
        <p:spPr/>
        <p:txBody>
          <a:bodyPr/>
          <a:lstStyle/>
          <a:p>
            <a:pPr>
              <a:defRPr/>
            </a:pPr>
            <a:fld id="{76A1A48A-A186-4366-BB92-889CDB69E325}" type="slidenum">
              <a:rPr lang="en-GB" smtClean="0"/>
              <a:pPr>
                <a:defRPr/>
              </a:pPr>
              <a:t>2</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r>
              <a:rPr lang="en-US" dirty="0" smtClean="0"/>
              <a:t>LIKE THROWING</a:t>
            </a:r>
            <a:r>
              <a:rPr lang="en-US" baseline="0" dirty="0" smtClean="0"/>
              <a:t> A DICE. YOU CAN CONTROL THE FALSE POSITIVE RATE.</a:t>
            </a:r>
            <a:endParaRPr lang="en-US" dirty="0" smtClean="0"/>
          </a:p>
        </p:txBody>
      </p:sp>
      <p:sp>
        <p:nvSpPr>
          <p:cNvPr id="35844" name="Slide Number Placeholder 3"/>
          <p:cNvSpPr>
            <a:spLocks noGrp="1"/>
          </p:cNvSpPr>
          <p:nvPr>
            <p:ph type="sldNum" sz="quarter" idx="5"/>
          </p:nvPr>
        </p:nvSpPr>
        <p:spPr>
          <a:noFill/>
        </p:spPr>
        <p:txBody>
          <a:bodyPr/>
          <a:lstStyle/>
          <a:p>
            <a:fld id="{B8291815-B77E-4C7A-8C00-989BA6EDB9F5}" type="slidenum">
              <a:rPr lang="en-GB" smtClean="0"/>
              <a:pPr/>
              <a:t>11</a:t>
            </a:fld>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r>
              <a:rPr lang="en-US" dirty="0" smtClean="0"/>
              <a:t>LIKE THROWING</a:t>
            </a:r>
            <a:r>
              <a:rPr lang="en-US" baseline="0" dirty="0" smtClean="0"/>
              <a:t> A DICE. YOU CAN CONTROL THE FALSE POSITIVE RATE.</a:t>
            </a:r>
            <a:endParaRPr lang="en-US" dirty="0" smtClean="0"/>
          </a:p>
        </p:txBody>
      </p:sp>
      <p:sp>
        <p:nvSpPr>
          <p:cNvPr id="35844" name="Slide Number Placeholder 3"/>
          <p:cNvSpPr>
            <a:spLocks noGrp="1"/>
          </p:cNvSpPr>
          <p:nvPr>
            <p:ph type="sldNum" sz="quarter" idx="5"/>
          </p:nvPr>
        </p:nvSpPr>
        <p:spPr>
          <a:noFill/>
        </p:spPr>
        <p:txBody>
          <a:bodyPr/>
          <a:lstStyle/>
          <a:p>
            <a:fld id="{B8291815-B77E-4C7A-8C00-989BA6EDB9F5}" type="slidenum">
              <a:rPr lang="en-GB" smtClean="0"/>
              <a:pPr/>
              <a:t>12</a:t>
            </a:fld>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p:spPr>
        <p:txBody>
          <a:bodyPr/>
          <a:lstStyle/>
          <a:p>
            <a:r>
              <a:rPr lang="en-US" dirty="0" err="1" smtClean="0"/>
              <a:t>Suprathreshold</a:t>
            </a:r>
            <a:r>
              <a:rPr lang="en-US" dirty="0" smtClean="0"/>
              <a:t> BLOBS not </a:t>
            </a:r>
            <a:r>
              <a:rPr lang="en-US" dirty="0" err="1" smtClean="0"/>
              <a:t>voxels</a:t>
            </a:r>
            <a:r>
              <a:rPr lang="en-US" baseline="0" dirty="0" smtClean="0"/>
              <a:t>, under the null</a:t>
            </a:r>
          </a:p>
          <a:p>
            <a:r>
              <a:rPr lang="en-US" baseline="0" dirty="0" smtClean="0"/>
              <a:t>Not really interested in </a:t>
            </a:r>
            <a:r>
              <a:rPr lang="en-US" baseline="0" dirty="0" err="1" smtClean="0"/>
              <a:t>infering</a:t>
            </a:r>
            <a:r>
              <a:rPr lang="en-US" baseline="0" dirty="0" smtClean="0"/>
              <a:t> </a:t>
            </a:r>
            <a:r>
              <a:rPr lang="en-US" baseline="0" dirty="0" err="1" smtClean="0"/>
              <a:t>voxels</a:t>
            </a:r>
            <a:r>
              <a:rPr lang="en-US" baseline="0" dirty="0" smtClean="0"/>
              <a:t> anyway</a:t>
            </a:r>
          </a:p>
        </p:txBody>
      </p:sp>
      <p:sp>
        <p:nvSpPr>
          <p:cNvPr id="38916" name="Slide Number Placeholder 3"/>
          <p:cNvSpPr>
            <a:spLocks noGrp="1"/>
          </p:cNvSpPr>
          <p:nvPr>
            <p:ph type="sldNum" sz="quarter" idx="5"/>
          </p:nvPr>
        </p:nvSpPr>
        <p:spPr>
          <a:noFill/>
        </p:spPr>
        <p:txBody>
          <a:bodyPr/>
          <a:lstStyle/>
          <a:p>
            <a:fld id="{6900B40C-A27D-4BF2-91D9-2B0C2DFD00AB}" type="slidenum">
              <a:rPr lang="en-GB" smtClean="0"/>
              <a:pPr/>
              <a:t>13</a:t>
            </a:fld>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Two surprising</a:t>
            </a:r>
            <a:r>
              <a:rPr lang="en-US" baseline="0" dirty="0" smtClean="0"/>
              <a:t> features!</a:t>
            </a:r>
            <a:br>
              <a:rPr lang="en-US" baseline="0" dirty="0" smtClean="0"/>
            </a:br>
            <a:r>
              <a:rPr lang="en-US" baseline="0" dirty="0" smtClean="0"/>
              <a:t>Two thresholds!</a:t>
            </a:r>
          </a:p>
        </p:txBody>
      </p:sp>
      <p:sp>
        <p:nvSpPr>
          <p:cNvPr id="4" name="Slide Number Placeholder 3"/>
          <p:cNvSpPr>
            <a:spLocks noGrp="1"/>
          </p:cNvSpPr>
          <p:nvPr>
            <p:ph type="sldNum" sz="quarter" idx="10"/>
          </p:nvPr>
        </p:nvSpPr>
        <p:spPr/>
        <p:txBody>
          <a:bodyPr/>
          <a:lstStyle/>
          <a:p>
            <a:pPr>
              <a:defRPr/>
            </a:pPr>
            <a:fld id="{76A1A48A-A186-4366-BB92-889CDB69E325}" type="slidenum">
              <a:rPr lang="en-GB" smtClean="0"/>
              <a:pPr>
                <a:defRPr/>
              </a:pPr>
              <a:t>15</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Two surprising</a:t>
            </a:r>
            <a:r>
              <a:rPr lang="en-US" baseline="0" dirty="0" smtClean="0"/>
              <a:t> features!</a:t>
            </a:r>
            <a:br>
              <a:rPr lang="en-US" baseline="0" dirty="0" smtClean="0"/>
            </a:br>
            <a:r>
              <a:rPr lang="en-US" baseline="0" dirty="0" smtClean="0"/>
              <a:t>Two thresholds!</a:t>
            </a:r>
          </a:p>
        </p:txBody>
      </p:sp>
      <p:sp>
        <p:nvSpPr>
          <p:cNvPr id="4" name="Slide Number Placeholder 3"/>
          <p:cNvSpPr>
            <a:spLocks noGrp="1"/>
          </p:cNvSpPr>
          <p:nvPr>
            <p:ph type="sldNum" sz="quarter" idx="10"/>
          </p:nvPr>
        </p:nvSpPr>
        <p:spPr/>
        <p:txBody>
          <a:bodyPr/>
          <a:lstStyle/>
          <a:p>
            <a:pPr>
              <a:defRPr/>
            </a:pPr>
            <a:fld id="{76A1A48A-A186-4366-BB92-889CDB69E325}" type="slidenum">
              <a:rPr lang="en-GB" smtClean="0"/>
              <a:pPr>
                <a:defRPr/>
              </a:pPr>
              <a:t>16</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Two surprising</a:t>
            </a:r>
            <a:r>
              <a:rPr lang="en-US" baseline="0" dirty="0" smtClean="0"/>
              <a:t> features!</a:t>
            </a:r>
            <a:br>
              <a:rPr lang="en-US" baseline="0" dirty="0" smtClean="0"/>
            </a:br>
            <a:r>
              <a:rPr lang="en-US" baseline="0" dirty="0" smtClean="0"/>
              <a:t>Two thresholds!</a:t>
            </a:r>
          </a:p>
        </p:txBody>
      </p:sp>
      <p:sp>
        <p:nvSpPr>
          <p:cNvPr id="4" name="Slide Number Placeholder 3"/>
          <p:cNvSpPr>
            <a:spLocks noGrp="1"/>
          </p:cNvSpPr>
          <p:nvPr>
            <p:ph type="sldNum" sz="quarter" idx="10"/>
          </p:nvPr>
        </p:nvSpPr>
        <p:spPr/>
        <p:txBody>
          <a:bodyPr/>
          <a:lstStyle/>
          <a:p>
            <a:pPr>
              <a:defRPr/>
            </a:pPr>
            <a:fld id="{76A1A48A-A186-4366-BB92-889CDB69E325}" type="slidenum">
              <a:rPr lang="en-GB" smtClean="0"/>
              <a:pPr>
                <a:defRPr/>
              </a:pPr>
              <a:t>17</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endParaRPr lang="en-US" baseline="0" dirty="0" smtClean="0"/>
          </a:p>
        </p:txBody>
      </p:sp>
      <p:sp>
        <p:nvSpPr>
          <p:cNvPr id="35844" name="Slide Number Placeholder 3"/>
          <p:cNvSpPr>
            <a:spLocks noGrp="1"/>
          </p:cNvSpPr>
          <p:nvPr>
            <p:ph type="sldNum" sz="quarter" idx="5"/>
          </p:nvPr>
        </p:nvSpPr>
        <p:spPr>
          <a:noFill/>
        </p:spPr>
        <p:txBody>
          <a:bodyPr/>
          <a:lstStyle/>
          <a:p>
            <a:fld id="{B8291815-B77E-4C7A-8C00-989BA6EDB9F5}" type="slidenum">
              <a:rPr lang="en-GB" smtClean="0"/>
              <a:pPr/>
              <a:t>3</a:t>
            </a:fld>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endParaRPr lang="en-US" dirty="0" smtClean="0"/>
          </a:p>
        </p:txBody>
      </p:sp>
      <p:sp>
        <p:nvSpPr>
          <p:cNvPr id="35844" name="Slide Number Placeholder 3"/>
          <p:cNvSpPr>
            <a:spLocks noGrp="1"/>
          </p:cNvSpPr>
          <p:nvPr>
            <p:ph type="sldNum" sz="quarter" idx="5"/>
          </p:nvPr>
        </p:nvSpPr>
        <p:spPr>
          <a:noFill/>
        </p:spPr>
        <p:txBody>
          <a:bodyPr/>
          <a:lstStyle/>
          <a:p>
            <a:fld id="{B8291815-B77E-4C7A-8C00-989BA6EDB9F5}" type="slidenum">
              <a:rPr lang="en-GB" smtClean="0"/>
              <a:pPr/>
              <a:t>4</a:t>
            </a:fld>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 Aim: Deciding</a:t>
            </a:r>
            <a:r>
              <a:rPr lang="en-US" baseline="0" dirty="0" smtClean="0"/>
              <a:t> which </a:t>
            </a:r>
            <a:r>
              <a:rPr lang="en-US" baseline="0" dirty="0" err="1" smtClean="0"/>
              <a:t>dn</a:t>
            </a:r>
            <a:r>
              <a:rPr lang="en-US" baseline="0" dirty="0" smtClean="0"/>
              <a:t> the data came from</a:t>
            </a:r>
            <a:endParaRPr lang="en-US" dirty="0" smtClean="0"/>
          </a:p>
          <a:p>
            <a:r>
              <a:rPr lang="en-US" dirty="0" smtClean="0"/>
              <a:t>How?</a:t>
            </a:r>
            <a:r>
              <a:rPr lang="en-US" baseline="0" dirty="0" smtClean="0"/>
              <a:t> Decision rule</a:t>
            </a:r>
            <a:endParaRPr lang="en-US" dirty="0" smtClean="0"/>
          </a:p>
        </p:txBody>
      </p:sp>
      <p:sp>
        <p:nvSpPr>
          <p:cNvPr id="35844" name="Slide Number Placeholder 3"/>
          <p:cNvSpPr>
            <a:spLocks noGrp="1"/>
          </p:cNvSpPr>
          <p:nvPr>
            <p:ph type="sldNum" sz="quarter" idx="5"/>
          </p:nvPr>
        </p:nvSpPr>
        <p:spPr>
          <a:noFill/>
        </p:spPr>
        <p:txBody>
          <a:bodyPr/>
          <a:lstStyle/>
          <a:p>
            <a:fld id="{B8291815-B77E-4C7A-8C00-989BA6EDB9F5}" type="slidenum">
              <a:rPr lang="en-GB" smtClean="0"/>
              <a:pPr/>
              <a:t>5</a:t>
            </a:fld>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r>
              <a:rPr lang="en-US" dirty="0" smtClean="0"/>
              <a:t>LIKE THROWING</a:t>
            </a:r>
            <a:r>
              <a:rPr lang="en-US" baseline="0" dirty="0" smtClean="0"/>
              <a:t> A DICE. YOU CAN CONTROL THE FALSE POSITIVE RATE.</a:t>
            </a:r>
            <a:endParaRPr lang="en-US" dirty="0" smtClean="0"/>
          </a:p>
        </p:txBody>
      </p:sp>
      <p:sp>
        <p:nvSpPr>
          <p:cNvPr id="35844" name="Slide Number Placeholder 3"/>
          <p:cNvSpPr>
            <a:spLocks noGrp="1"/>
          </p:cNvSpPr>
          <p:nvPr>
            <p:ph type="sldNum" sz="quarter" idx="5"/>
          </p:nvPr>
        </p:nvSpPr>
        <p:spPr>
          <a:noFill/>
        </p:spPr>
        <p:txBody>
          <a:bodyPr/>
          <a:lstStyle/>
          <a:p>
            <a:fld id="{B8291815-B77E-4C7A-8C00-989BA6EDB9F5}" type="slidenum">
              <a:rPr lang="en-GB" smtClean="0"/>
              <a:pPr/>
              <a:t>6</a:t>
            </a:fld>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r>
              <a:rPr lang="en-US" dirty="0" smtClean="0"/>
              <a:t>LIKE THROWING</a:t>
            </a:r>
            <a:r>
              <a:rPr lang="en-US" baseline="0" dirty="0" smtClean="0"/>
              <a:t> A DICE. YOU CAN CONTROL THE FALSE POSITIVE RATE.</a:t>
            </a:r>
            <a:endParaRPr lang="en-US" dirty="0" smtClean="0"/>
          </a:p>
        </p:txBody>
      </p:sp>
      <p:sp>
        <p:nvSpPr>
          <p:cNvPr id="35844" name="Slide Number Placeholder 3"/>
          <p:cNvSpPr>
            <a:spLocks noGrp="1"/>
          </p:cNvSpPr>
          <p:nvPr>
            <p:ph type="sldNum" sz="quarter" idx="5"/>
          </p:nvPr>
        </p:nvSpPr>
        <p:spPr>
          <a:noFill/>
        </p:spPr>
        <p:txBody>
          <a:bodyPr/>
          <a:lstStyle/>
          <a:p>
            <a:fld id="{B8291815-B77E-4C7A-8C00-989BA6EDB9F5}" type="slidenum">
              <a:rPr lang="en-GB" smtClean="0"/>
              <a:pPr/>
              <a:t>7</a:t>
            </a:fld>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r>
              <a:rPr lang="en-US" dirty="0" smtClean="0"/>
              <a:t>LIKE THROWING</a:t>
            </a:r>
            <a:r>
              <a:rPr lang="en-US" baseline="0" dirty="0" smtClean="0"/>
              <a:t> A DICE. YOU CAN CONTROL THE FALSE POSITIVE RATE.</a:t>
            </a:r>
            <a:endParaRPr lang="en-US" dirty="0" smtClean="0"/>
          </a:p>
        </p:txBody>
      </p:sp>
      <p:sp>
        <p:nvSpPr>
          <p:cNvPr id="35844" name="Slide Number Placeholder 3"/>
          <p:cNvSpPr>
            <a:spLocks noGrp="1"/>
          </p:cNvSpPr>
          <p:nvPr>
            <p:ph type="sldNum" sz="quarter" idx="5"/>
          </p:nvPr>
        </p:nvSpPr>
        <p:spPr>
          <a:noFill/>
        </p:spPr>
        <p:txBody>
          <a:bodyPr/>
          <a:lstStyle/>
          <a:p>
            <a:fld id="{B8291815-B77E-4C7A-8C00-989BA6EDB9F5}" type="slidenum">
              <a:rPr lang="en-GB" smtClean="0"/>
              <a:pPr/>
              <a:t>8</a:t>
            </a:fld>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r>
              <a:rPr lang="en-US" dirty="0" smtClean="0"/>
              <a:t>Deciding which distributio</a:t>
            </a:r>
            <a:r>
              <a:rPr lang="en-US" baseline="0" dirty="0" smtClean="0"/>
              <a:t>n the data comes from (</a:t>
            </a:r>
            <a:r>
              <a:rPr lang="en-US" dirty="0" smtClean="0"/>
              <a:t>between two probability</a:t>
            </a:r>
            <a:r>
              <a:rPr lang="en-US" baseline="0" dirty="0" smtClean="0"/>
              <a:t> </a:t>
            </a:r>
            <a:r>
              <a:rPr lang="en-US" dirty="0" smtClean="0"/>
              <a:t>models) .</a:t>
            </a:r>
          </a:p>
        </p:txBody>
      </p:sp>
      <p:sp>
        <p:nvSpPr>
          <p:cNvPr id="36868" name="Slide Number Placeholder 3"/>
          <p:cNvSpPr>
            <a:spLocks noGrp="1"/>
          </p:cNvSpPr>
          <p:nvPr>
            <p:ph type="sldNum" sz="quarter" idx="5"/>
          </p:nvPr>
        </p:nvSpPr>
        <p:spPr>
          <a:noFill/>
        </p:spPr>
        <p:txBody>
          <a:bodyPr/>
          <a:lstStyle/>
          <a:p>
            <a:fld id="{57B9C619-8B11-4C0C-94CC-2C79EE403BC0}" type="slidenum">
              <a:rPr lang="en-GB" smtClean="0"/>
              <a:pPr/>
              <a:t>9</a:t>
            </a:fld>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r>
              <a:rPr lang="en-US" dirty="0" smtClean="0"/>
              <a:t>LIKE THROWING</a:t>
            </a:r>
            <a:r>
              <a:rPr lang="en-US" baseline="0" dirty="0" smtClean="0"/>
              <a:t> A DICE. YOU CAN CONTROL THE FALSE POSITIVE RATE.</a:t>
            </a:r>
            <a:endParaRPr lang="en-US" dirty="0" smtClean="0"/>
          </a:p>
        </p:txBody>
      </p:sp>
      <p:sp>
        <p:nvSpPr>
          <p:cNvPr id="35844" name="Slide Number Placeholder 3"/>
          <p:cNvSpPr>
            <a:spLocks noGrp="1"/>
          </p:cNvSpPr>
          <p:nvPr>
            <p:ph type="sldNum" sz="quarter" idx="5"/>
          </p:nvPr>
        </p:nvSpPr>
        <p:spPr>
          <a:noFill/>
        </p:spPr>
        <p:txBody>
          <a:bodyPr/>
          <a:lstStyle/>
          <a:p>
            <a:fld id="{B8291815-B77E-4C7A-8C00-989BA6EDB9F5}" type="slidenum">
              <a:rPr lang="en-GB" smtClean="0"/>
              <a:pPr/>
              <a:t>10</a:t>
            </a:fld>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25"/>
            <a:ext cx="874395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pt-PT"/>
          </a:p>
        </p:txBody>
      </p:sp>
      <p:sp>
        <p:nvSpPr>
          <p:cNvPr id="5" name="Rectangle 5"/>
          <p:cNvSpPr>
            <a:spLocks noGrp="1" noChangeArrowheads="1"/>
          </p:cNvSpPr>
          <p:nvPr>
            <p:ph type="ftr" sz="quarter" idx="11"/>
          </p:nvPr>
        </p:nvSpPr>
        <p:spPr>
          <a:ln/>
        </p:spPr>
        <p:txBody>
          <a:bodyPr/>
          <a:lstStyle>
            <a:lvl1pPr>
              <a:defRPr/>
            </a:lvl1pPr>
          </a:lstStyle>
          <a:p>
            <a:pPr>
              <a:defRPr/>
            </a:pPr>
            <a:endParaRPr lang="pt-PT"/>
          </a:p>
        </p:txBody>
      </p:sp>
      <p:sp>
        <p:nvSpPr>
          <p:cNvPr id="6" name="Rectangle 6"/>
          <p:cNvSpPr>
            <a:spLocks noGrp="1" noChangeArrowheads="1"/>
          </p:cNvSpPr>
          <p:nvPr>
            <p:ph type="sldNum" sz="quarter" idx="12"/>
          </p:nvPr>
        </p:nvSpPr>
        <p:spPr>
          <a:ln/>
        </p:spPr>
        <p:txBody>
          <a:bodyPr/>
          <a:lstStyle>
            <a:lvl1pPr>
              <a:defRPr/>
            </a:lvl1pPr>
          </a:lstStyle>
          <a:p>
            <a:pPr>
              <a:defRPr/>
            </a:pPr>
            <a:fld id="{D6644111-74AB-43D3-892B-1A6A45889D7B}" type="slidenum">
              <a:rPr lang="pt-PT"/>
              <a:pPr>
                <a:defRPr/>
              </a:pPr>
              <a:t>‹#›</a:t>
            </a:fld>
            <a:endParaRPr lang="pt-P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pt-PT"/>
          </a:p>
        </p:txBody>
      </p:sp>
      <p:sp>
        <p:nvSpPr>
          <p:cNvPr id="5" name="Rectangle 5"/>
          <p:cNvSpPr>
            <a:spLocks noGrp="1" noChangeArrowheads="1"/>
          </p:cNvSpPr>
          <p:nvPr>
            <p:ph type="ftr" sz="quarter" idx="11"/>
          </p:nvPr>
        </p:nvSpPr>
        <p:spPr>
          <a:ln/>
        </p:spPr>
        <p:txBody>
          <a:bodyPr/>
          <a:lstStyle>
            <a:lvl1pPr>
              <a:defRPr/>
            </a:lvl1pPr>
          </a:lstStyle>
          <a:p>
            <a:pPr>
              <a:defRPr/>
            </a:pPr>
            <a:endParaRPr lang="pt-PT"/>
          </a:p>
        </p:txBody>
      </p:sp>
      <p:sp>
        <p:nvSpPr>
          <p:cNvPr id="6" name="Rectangle 6"/>
          <p:cNvSpPr>
            <a:spLocks noGrp="1" noChangeArrowheads="1"/>
          </p:cNvSpPr>
          <p:nvPr>
            <p:ph type="sldNum" sz="quarter" idx="12"/>
          </p:nvPr>
        </p:nvSpPr>
        <p:spPr>
          <a:ln/>
        </p:spPr>
        <p:txBody>
          <a:bodyPr/>
          <a:lstStyle>
            <a:lvl1pPr>
              <a:defRPr/>
            </a:lvl1pPr>
          </a:lstStyle>
          <a:p>
            <a:pPr>
              <a:defRPr/>
            </a:pPr>
            <a:fld id="{B088D72C-06E2-4EF8-A319-D4FFF48FEEF8}" type="slidenum">
              <a:rPr lang="pt-PT"/>
              <a:pPr>
                <a:defRPr/>
              </a:pPr>
              <a:t>‹#›</a:t>
            </a:fld>
            <a:endParaRPr lang="pt-P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58075" y="274638"/>
            <a:ext cx="2314575"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14350" y="274638"/>
            <a:ext cx="6791325"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pt-PT"/>
          </a:p>
        </p:txBody>
      </p:sp>
      <p:sp>
        <p:nvSpPr>
          <p:cNvPr id="5" name="Rectangle 5"/>
          <p:cNvSpPr>
            <a:spLocks noGrp="1" noChangeArrowheads="1"/>
          </p:cNvSpPr>
          <p:nvPr>
            <p:ph type="ftr" sz="quarter" idx="11"/>
          </p:nvPr>
        </p:nvSpPr>
        <p:spPr>
          <a:ln/>
        </p:spPr>
        <p:txBody>
          <a:bodyPr/>
          <a:lstStyle>
            <a:lvl1pPr>
              <a:defRPr/>
            </a:lvl1pPr>
          </a:lstStyle>
          <a:p>
            <a:pPr>
              <a:defRPr/>
            </a:pPr>
            <a:endParaRPr lang="pt-PT"/>
          </a:p>
        </p:txBody>
      </p:sp>
      <p:sp>
        <p:nvSpPr>
          <p:cNvPr id="6" name="Rectangle 6"/>
          <p:cNvSpPr>
            <a:spLocks noGrp="1" noChangeArrowheads="1"/>
          </p:cNvSpPr>
          <p:nvPr>
            <p:ph type="sldNum" sz="quarter" idx="12"/>
          </p:nvPr>
        </p:nvSpPr>
        <p:spPr>
          <a:ln/>
        </p:spPr>
        <p:txBody>
          <a:bodyPr/>
          <a:lstStyle>
            <a:lvl1pPr>
              <a:defRPr/>
            </a:lvl1pPr>
          </a:lstStyle>
          <a:p>
            <a:pPr>
              <a:defRPr/>
            </a:pPr>
            <a:fld id="{BC9748A3-C28B-4C08-8BB3-4DDA75BDCDB8}" type="slidenum">
              <a:rPr lang="pt-PT"/>
              <a:pPr>
                <a:defRPr/>
              </a:pPr>
              <a:t>‹#›</a:t>
            </a:fld>
            <a:endParaRPr lang="pt-P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25"/>
            <a:ext cx="874395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pt-PT"/>
          </a:p>
        </p:txBody>
      </p:sp>
      <p:sp>
        <p:nvSpPr>
          <p:cNvPr id="5" name="Rectangle 5"/>
          <p:cNvSpPr>
            <a:spLocks noGrp="1" noChangeArrowheads="1"/>
          </p:cNvSpPr>
          <p:nvPr>
            <p:ph type="ftr" sz="quarter" idx="11"/>
          </p:nvPr>
        </p:nvSpPr>
        <p:spPr>
          <a:ln/>
        </p:spPr>
        <p:txBody>
          <a:bodyPr/>
          <a:lstStyle>
            <a:lvl1pPr>
              <a:defRPr/>
            </a:lvl1pPr>
          </a:lstStyle>
          <a:p>
            <a:pPr>
              <a:defRPr/>
            </a:pPr>
            <a:endParaRPr lang="pt-PT"/>
          </a:p>
        </p:txBody>
      </p:sp>
      <p:sp>
        <p:nvSpPr>
          <p:cNvPr id="6" name="Rectangle 6"/>
          <p:cNvSpPr>
            <a:spLocks noGrp="1" noChangeArrowheads="1"/>
          </p:cNvSpPr>
          <p:nvPr>
            <p:ph type="sldNum" sz="quarter" idx="12"/>
          </p:nvPr>
        </p:nvSpPr>
        <p:spPr>
          <a:ln/>
        </p:spPr>
        <p:txBody>
          <a:bodyPr/>
          <a:lstStyle>
            <a:lvl1pPr>
              <a:defRPr/>
            </a:lvl1pPr>
          </a:lstStyle>
          <a:p>
            <a:pPr>
              <a:defRPr/>
            </a:pPr>
            <a:fld id="{0DE81B13-9451-4F13-81E5-70BB6423AE1A}" type="slidenum">
              <a:rPr lang="pt-PT"/>
              <a:pPr>
                <a:defRPr/>
              </a:pPr>
              <a:t>‹#›</a:t>
            </a:fld>
            <a:endParaRPr lang="pt-PT"/>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pt-PT"/>
          </a:p>
        </p:txBody>
      </p:sp>
      <p:sp>
        <p:nvSpPr>
          <p:cNvPr id="5" name="Rectangle 5"/>
          <p:cNvSpPr>
            <a:spLocks noGrp="1" noChangeArrowheads="1"/>
          </p:cNvSpPr>
          <p:nvPr>
            <p:ph type="ftr" sz="quarter" idx="11"/>
          </p:nvPr>
        </p:nvSpPr>
        <p:spPr>
          <a:ln/>
        </p:spPr>
        <p:txBody>
          <a:bodyPr/>
          <a:lstStyle>
            <a:lvl1pPr>
              <a:defRPr/>
            </a:lvl1pPr>
          </a:lstStyle>
          <a:p>
            <a:pPr>
              <a:defRPr/>
            </a:pPr>
            <a:endParaRPr lang="pt-PT"/>
          </a:p>
        </p:txBody>
      </p:sp>
      <p:sp>
        <p:nvSpPr>
          <p:cNvPr id="6" name="Rectangle 6"/>
          <p:cNvSpPr>
            <a:spLocks noGrp="1" noChangeArrowheads="1"/>
          </p:cNvSpPr>
          <p:nvPr>
            <p:ph type="sldNum" sz="quarter" idx="12"/>
          </p:nvPr>
        </p:nvSpPr>
        <p:spPr>
          <a:ln/>
        </p:spPr>
        <p:txBody>
          <a:bodyPr/>
          <a:lstStyle>
            <a:lvl1pPr>
              <a:defRPr/>
            </a:lvl1pPr>
          </a:lstStyle>
          <a:p>
            <a:pPr>
              <a:defRPr/>
            </a:pPr>
            <a:fld id="{9535FF65-1735-4D92-98D9-5C391017432D}" type="slidenum">
              <a:rPr lang="pt-PT"/>
              <a:pPr>
                <a:defRPr/>
              </a:pPr>
              <a:t>‹#›</a:t>
            </a:fld>
            <a:endParaRPr lang="pt-PT"/>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800" y="4406900"/>
            <a:ext cx="874395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12800"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pt-PT"/>
          </a:p>
        </p:txBody>
      </p:sp>
      <p:sp>
        <p:nvSpPr>
          <p:cNvPr id="5" name="Rectangle 5"/>
          <p:cNvSpPr>
            <a:spLocks noGrp="1" noChangeArrowheads="1"/>
          </p:cNvSpPr>
          <p:nvPr>
            <p:ph type="ftr" sz="quarter" idx="11"/>
          </p:nvPr>
        </p:nvSpPr>
        <p:spPr>
          <a:ln/>
        </p:spPr>
        <p:txBody>
          <a:bodyPr/>
          <a:lstStyle>
            <a:lvl1pPr>
              <a:defRPr/>
            </a:lvl1pPr>
          </a:lstStyle>
          <a:p>
            <a:pPr>
              <a:defRPr/>
            </a:pPr>
            <a:endParaRPr lang="pt-PT"/>
          </a:p>
        </p:txBody>
      </p:sp>
      <p:sp>
        <p:nvSpPr>
          <p:cNvPr id="6" name="Rectangle 6"/>
          <p:cNvSpPr>
            <a:spLocks noGrp="1" noChangeArrowheads="1"/>
          </p:cNvSpPr>
          <p:nvPr>
            <p:ph type="sldNum" sz="quarter" idx="12"/>
          </p:nvPr>
        </p:nvSpPr>
        <p:spPr>
          <a:ln/>
        </p:spPr>
        <p:txBody>
          <a:bodyPr/>
          <a:lstStyle>
            <a:lvl1pPr>
              <a:defRPr/>
            </a:lvl1pPr>
          </a:lstStyle>
          <a:p>
            <a:pPr>
              <a:defRPr/>
            </a:pPr>
            <a:fld id="{C59FD99C-2B6A-403E-8CAA-BDEA68C75883}" type="slidenum">
              <a:rPr lang="pt-PT"/>
              <a:pPr>
                <a:defRPr/>
              </a:pPr>
              <a:t>‹#›</a:t>
            </a:fld>
            <a:endParaRPr lang="pt-PT"/>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14350" y="1600200"/>
            <a:ext cx="45529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0" y="1600200"/>
            <a:ext cx="45529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pt-PT"/>
          </a:p>
        </p:txBody>
      </p:sp>
      <p:sp>
        <p:nvSpPr>
          <p:cNvPr id="6" name="Rectangle 5"/>
          <p:cNvSpPr>
            <a:spLocks noGrp="1" noChangeArrowheads="1"/>
          </p:cNvSpPr>
          <p:nvPr>
            <p:ph type="ftr" sz="quarter" idx="11"/>
          </p:nvPr>
        </p:nvSpPr>
        <p:spPr>
          <a:ln/>
        </p:spPr>
        <p:txBody>
          <a:bodyPr/>
          <a:lstStyle>
            <a:lvl1pPr>
              <a:defRPr/>
            </a:lvl1pPr>
          </a:lstStyle>
          <a:p>
            <a:pPr>
              <a:defRPr/>
            </a:pPr>
            <a:endParaRPr lang="pt-PT"/>
          </a:p>
        </p:txBody>
      </p:sp>
      <p:sp>
        <p:nvSpPr>
          <p:cNvPr id="7" name="Rectangle 6"/>
          <p:cNvSpPr>
            <a:spLocks noGrp="1" noChangeArrowheads="1"/>
          </p:cNvSpPr>
          <p:nvPr>
            <p:ph type="sldNum" sz="quarter" idx="12"/>
          </p:nvPr>
        </p:nvSpPr>
        <p:spPr>
          <a:ln/>
        </p:spPr>
        <p:txBody>
          <a:bodyPr/>
          <a:lstStyle>
            <a:lvl1pPr>
              <a:defRPr/>
            </a:lvl1pPr>
          </a:lstStyle>
          <a:p>
            <a:pPr>
              <a:defRPr/>
            </a:pPr>
            <a:fld id="{E17DB3F1-4414-4BFE-996F-DE866254F752}" type="slidenum">
              <a:rPr lang="pt-PT"/>
              <a:pPr>
                <a:defRPr/>
              </a:pPr>
              <a:t>‹#›</a:t>
            </a:fld>
            <a:endParaRPr lang="pt-PT"/>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14350" y="1535113"/>
            <a:ext cx="45450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4350" y="2174875"/>
            <a:ext cx="45450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226050" y="1535113"/>
            <a:ext cx="4546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26050" y="2174875"/>
            <a:ext cx="4546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pt-PT"/>
          </a:p>
        </p:txBody>
      </p:sp>
      <p:sp>
        <p:nvSpPr>
          <p:cNvPr id="8" name="Rectangle 5"/>
          <p:cNvSpPr>
            <a:spLocks noGrp="1" noChangeArrowheads="1"/>
          </p:cNvSpPr>
          <p:nvPr>
            <p:ph type="ftr" sz="quarter" idx="11"/>
          </p:nvPr>
        </p:nvSpPr>
        <p:spPr>
          <a:ln/>
        </p:spPr>
        <p:txBody>
          <a:bodyPr/>
          <a:lstStyle>
            <a:lvl1pPr>
              <a:defRPr/>
            </a:lvl1pPr>
          </a:lstStyle>
          <a:p>
            <a:pPr>
              <a:defRPr/>
            </a:pPr>
            <a:endParaRPr lang="pt-PT"/>
          </a:p>
        </p:txBody>
      </p:sp>
      <p:sp>
        <p:nvSpPr>
          <p:cNvPr id="9" name="Rectangle 6"/>
          <p:cNvSpPr>
            <a:spLocks noGrp="1" noChangeArrowheads="1"/>
          </p:cNvSpPr>
          <p:nvPr>
            <p:ph type="sldNum" sz="quarter" idx="12"/>
          </p:nvPr>
        </p:nvSpPr>
        <p:spPr>
          <a:ln/>
        </p:spPr>
        <p:txBody>
          <a:bodyPr/>
          <a:lstStyle>
            <a:lvl1pPr>
              <a:defRPr/>
            </a:lvl1pPr>
          </a:lstStyle>
          <a:p>
            <a:pPr>
              <a:defRPr/>
            </a:pPr>
            <a:fld id="{2E60F932-3F1B-4A30-910E-6DB8573BB1C0}" type="slidenum">
              <a:rPr lang="pt-PT"/>
              <a:pPr>
                <a:defRPr/>
              </a:pPr>
              <a:t>‹#›</a:t>
            </a:fld>
            <a:endParaRPr lang="pt-PT"/>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pt-PT"/>
          </a:p>
        </p:txBody>
      </p:sp>
      <p:sp>
        <p:nvSpPr>
          <p:cNvPr id="4" name="Rectangle 5"/>
          <p:cNvSpPr>
            <a:spLocks noGrp="1" noChangeArrowheads="1"/>
          </p:cNvSpPr>
          <p:nvPr>
            <p:ph type="ftr" sz="quarter" idx="11"/>
          </p:nvPr>
        </p:nvSpPr>
        <p:spPr>
          <a:ln/>
        </p:spPr>
        <p:txBody>
          <a:bodyPr/>
          <a:lstStyle>
            <a:lvl1pPr>
              <a:defRPr/>
            </a:lvl1pPr>
          </a:lstStyle>
          <a:p>
            <a:pPr>
              <a:defRPr/>
            </a:pPr>
            <a:endParaRPr lang="pt-PT"/>
          </a:p>
        </p:txBody>
      </p:sp>
      <p:sp>
        <p:nvSpPr>
          <p:cNvPr id="5" name="Rectangle 6"/>
          <p:cNvSpPr>
            <a:spLocks noGrp="1" noChangeArrowheads="1"/>
          </p:cNvSpPr>
          <p:nvPr>
            <p:ph type="sldNum" sz="quarter" idx="12"/>
          </p:nvPr>
        </p:nvSpPr>
        <p:spPr>
          <a:ln/>
        </p:spPr>
        <p:txBody>
          <a:bodyPr/>
          <a:lstStyle>
            <a:lvl1pPr>
              <a:defRPr/>
            </a:lvl1pPr>
          </a:lstStyle>
          <a:p>
            <a:pPr>
              <a:defRPr/>
            </a:pPr>
            <a:fld id="{213AB8C6-DDB1-4AF0-94EC-029DA3B015E1}" type="slidenum">
              <a:rPr lang="pt-PT"/>
              <a:pPr>
                <a:defRPr/>
              </a:pPr>
              <a:t>‹#›</a:t>
            </a:fld>
            <a:endParaRPr lang="pt-PT"/>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pt-PT"/>
          </a:p>
        </p:txBody>
      </p:sp>
      <p:sp>
        <p:nvSpPr>
          <p:cNvPr id="3" name="Rectangle 5"/>
          <p:cNvSpPr>
            <a:spLocks noGrp="1" noChangeArrowheads="1"/>
          </p:cNvSpPr>
          <p:nvPr>
            <p:ph type="ftr" sz="quarter" idx="11"/>
          </p:nvPr>
        </p:nvSpPr>
        <p:spPr>
          <a:ln/>
        </p:spPr>
        <p:txBody>
          <a:bodyPr/>
          <a:lstStyle>
            <a:lvl1pPr>
              <a:defRPr/>
            </a:lvl1pPr>
          </a:lstStyle>
          <a:p>
            <a:pPr>
              <a:defRPr/>
            </a:pPr>
            <a:endParaRPr lang="pt-PT"/>
          </a:p>
        </p:txBody>
      </p:sp>
      <p:sp>
        <p:nvSpPr>
          <p:cNvPr id="4" name="Rectangle 6"/>
          <p:cNvSpPr>
            <a:spLocks noGrp="1" noChangeArrowheads="1"/>
          </p:cNvSpPr>
          <p:nvPr>
            <p:ph type="sldNum" sz="quarter" idx="12"/>
          </p:nvPr>
        </p:nvSpPr>
        <p:spPr>
          <a:ln/>
        </p:spPr>
        <p:txBody>
          <a:bodyPr/>
          <a:lstStyle>
            <a:lvl1pPr>
              <a:defRPr/>
            </a:lvl1pPr>
          </a:lstStyle>
          <a:p>
            <a:pPr>
              <a:defRPr/>
            </a:pPr>
            <a:fld id="{0F333C72-6347-45B5-B4AB-EA4C3B58C9E6}" type="slidenum">
              <a:rPr lang="pt-PT"/>
              <a:pPr>
                <a:defRPr/>
              </a:pPr>
              <a:t>‹#›</a:t>
            </a:fld>
            <a:endParaRPr lang="pt-PT"/>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3050"/>
            <a:ext cx="338455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022725" y="273050"/>
            <a:ext cx="57499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14350" y="1435100"/>
            <a:ext cx="3384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pt-PT"/>
          </a:p>
        </p:txBody>
      </p:sp>
      <p:sp>
        <p:nvSpPr>
          <p:cNvPr id="6" name="Rectangle 5"/>
          <p:cNvSpPr>
            <a:spLocks noGrp="1" noChangeArrowheads="1"/>
          </p:cNvSpPr>
          <p:nvPr>
            <p:ph type="ftr" sz="quarter" idx="11"/>
          </p:nvPr>
        </p:nvSpPr>
        <p:spPr>
          <a:ln/>
        </p:spPr>
        <p:txBody>
          <a:bodyPr/>
          <a:lstStyle>
            <a:lvl1pPr>
              <a:defRPr/>
            </a:lvl1pPr>
          </a:lstStyle>
          <a:p>
            <a:pPr>
              <a:defRPr/>
            </a:pPr>
            <a:endParaRPr lang="pt-PT"/>
          </a:p>
        </p:txBody>
      </p:sp>
      <p:sp>
        <p:nvSpPr>
          <p:cNvPr id="7" name="Rectangle 6"/>
          <p:cNvSpPr>
            <a:spLocks noGrp="1" noChangeArrowheads="1"/>
          </p:cNvSpPr>
          <p:nvPr>
            <p:ph type="sldNum" sz="quarter" idx="12"/>
          </p:nvPr>
        </p:nvSpPr>
        <p:spPr>
          <a:ln/>
        </p:spPr>
        <p:txBody>
          <a:bodyPr/>
          <a:lstStyle>
            <a:lvl1pPr>
              <a:defRPr/>
            </a:lvl1pPr>
          </a:lstStyle>
          <a:p>
            <a:pPr>
              <a:defRPr/>
            </a:pPr>
            <a:fld id="{E06AE63F-27AA-4703-8EFF-27ED51C0AEBE}" type="slidenum">
              <a:rPr lang="pt-PT"/>
              <a:pPr>
                <a:defRPr/>
              </a:pPr>
              <a:t>‹#›</a:t>
            </a:fld>
            <a:endParaRPr lang="pt-P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pt-PT"/>
          </a:p>
        </p:txBody>
      </p:sp>
      <p:sp>
        <p:nvSpPr>
          <p:cNvPr id="5" name="Rectangle 5"/>
          <p:cNvSpPr>
            <a:spLocks noGrp="1" noChangeArrowheads="1"/>
          </p:cNvSpPr>
          <p:nvPr>
            <p:ph type="ftr" sz="quarter" idx="11"/>
          </p:nvPr>
        </p:nvSpPr>
        <p:spPr>
          <a:ln/>
        </p:spPr>
        <p:txBody>
          <a:bodyPr/>
          <a:lstStyle>
            <a:lvl1pPr>
              <a:defRPr/>
            </a:lvl1pPr>
          </a:lstStyle>
          <a:p>
            <a:pPr>
              <a:defRPr/>
            </a:pPr>
            <a:endParaRPr lang="pt-PT"/>
          </a:p>
        </p:txBody>
      </p:sp>
      <p:sp>
        <p:nvSpPr>
          <p:cNvPr id="6" name="Rectangle 6"/>
          <p:cNvSpPr>
            <a:spLocks noGrp="1" noChangeArrowheads="1"/>
          </p:cNvSpPr>
          <p:nvPr>
            <p:ph type="sldNum" sz="quarter" idx="12"/>
          </p:nvPr>
        </p:nvSpPr>
        <p:spPr>
          <a:ln/>
        </p:spPr>
        <p:txBody>
          <a:bodyPr/>
          <a:lstStyle>
            <a:lvl1pPr>
              <a:defRPr/>
            </a:lvl1pPr>
          </a:lstStyle>
          <a:p>
            <a:pPr>
              <a:defRPr/>
            </a:pPr>
            <a:fld id="{4CCAC48B-1151-448E-9BA8-3DC631BE5882}" type="slidenum">
              <a:rPr lang="pt-PT"/>
              <a:pPr>
                <a:defRPr/>
              </a:pPr>
              <a:t>‹#›</a:t>
            </a:fld>
            <a:endParaRPr lang="pt-PT"/>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125" y="4800600"/>
            <a:ext cx="6172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016125"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016125"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pt-PT"/>
          </a:p>
        </p:txBody>
      </p:sp>
      <p:sp>
        <p:nvSpPr>
          <p:cNvPr id="6" name="Rectangle 5"/>
          <p:cNvSpPr>
            <a:spLocks noGrp="1" noChangeArrowheads="1"/>
          </p:cNvSpPr>
          <p:nvPr>
            <p:ph type="ftr" sz="quarter" idx="11"/>
          </p:nvPr>
        </p:nvSpPr>
        <p:spPr>
          <a:ln/>
        </p:spPr>
        <p:txBody>
          <a:bodyPr/>
          <a:lstStyle>
            <a:lvl1pPr>
              <a:defRPr/>
            </a:lvl1pPr>
          </a:lstStyle>
          <a:p>
            <a:pPr>
              <a:defRPr/>
            </a:pPr>
            <a:endParaRPr lang="pt-PT"/>
          </a:p>
        </p:txBody>
      </p:sp>
      <p:sp>
        <p:nvSpPr>
          <p:cNvPr id="7" name="Rectangle 6"/>
          <p:cNvSpPr>
            <a:spLocks noGrp="1" noChangeArrowheads="1"/>
          </p:cNvSpPr>
          <p:nvPr>
            <p:ph type="sldNum" sz="quarter" idx="12"/>
          </p:nvPr>
        </p:nvSpPr>
        <p:spPr>
          <a:ln/>
        </p:spPr>
        <p:txBody>
          <a:bodyPr/>
          <a:lstStyle>
            <a:lvl1pPr>
              <a:defRPr/>
            </a:lvl1pPr>
          </a:lstStyle>
          <a:p>
            <a:pPr>
              <a:defRPr/>
            </a:pPr>
            <a:fld id="{EC6ACFE3-CCAE-4613-93BB-83529B0910F2}" type="slidenum">
              <a:rPr lang="pt-PT"/>
              <a:pPr>
                <a:defRPr/>
              </a:pPr>
              <a:t>‹#›</a:t>
            </a:fld>
            <a:endParaRPr lang="pt-PT"/>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pt-PT"/>
          </a:p>
        </p:txBody>
      </p:sp>
      <p:sp>
        <p:nvSpPr>
          <p:cNvPr id="5" name="Rectangle 5"/>
          <p:cNvSpPr>
            <a:spLocks noGrp="1" noChangeArrowheads="1"/>
          </p:cNvSpPr>
          <p:nvPr>
            <p:ph type="ftr" sz="quarter" idx="11"/>
          </p:nvPr>
        </p:nvSpPr>
        <p:spPr>
          <a:ln/>
        </p:spPr>
        <p:txBody>
          <a:bodyPr/>
          <a:lstStyle>
            <a:lvl1pPr>
              <a:defRPr/>
            </a:lvl1pPr>
          </a:lstStyle>
          <a:p>
            <a:pPr>
              <a:defRPr/>
            </a:pPr>
            <a:endParaRPr lang="pt-PT"/>
          </a:p>
        </p:txBody>
      </p:sp>
      <p:sp>
        <p:nvSpPr>
          <p:cNvPr id="6" name="Rectangle 6"/>
          <p:cNvSpPr>
            <a:spLocks noGrp="1" noChangeArrowheads="1"/>
          </p:cNvSpPr>
          <p:nvPr>
            <p:ph type="sldNum" sz="quarter" idx="12"/>
          </p:nvPr>
        </p:nvSpPr>
        <p:spPr>
          <a:ln/>
        </p:spPr>
        <p:txBody>
          <a:bodyPr/>
          <a:lstStyle>
            <a:lvl1pPr>
              <a:defRPr/>
            </a:lvl1pPr>
          </a:lstStyle>
          <a:p>
            <a:pPr>
              <a:defRPr/>
            </a:pPr>
            <a:fld id="{F5A25868-E9CD-4878-8189-2BDF3802A2E0}" type="slidenum">
              <a:rPr lang="pt-PT"/>
              <a:pPr>
                <a:defRPr/>
              </a:pPr>
              <a:t>‹#›</a:t>
            </a:fld>
            <a:endParaRPr lang="pt-PT"/>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58075" y="274638"/>
            <a:ext cx="2314575"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14350" y="274638"/>
            <a:ext cx="6791325"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pt-PT"/>
          </a:p>
        </p:txBody>
      </p:sp>
      <p:sp>
        <p:nvSpPr>
          <p:cNvPr id="5" name="Rectangle 5"/>
          <p:cNvSpPr>
            <a:spLocks noGrp="1" noChangeArrowheads="1"/>
          </p:cNvSpPr>
          <p:nvPr>
            <p:ph type="ftr" sz="quarter" idx="11"/>
          </p:nvPr>
        </p:nvSpPr>
        <p:spPr>
          <a:ln/>
        </p:spPr>
        <p:txBody>
          <a:bodyPr/>
          <a:lstStyle>
            <a:lvl1pPr>
              <a:defRPr/>
            </a:lvl1pPr>
          </a:lstStyle>
          <a:p>
            <a:pPr>
              <a:defRPr/>
            </a:pPr>
            <a:endParaRPr lang="pt-PT"/>
          </a:p>
        </p:txBody>
      </p:sp>
      <p:sp>
        <p:nvSpPr>
          <p:cNvPr id="6" name="Rectangle 6"/>
          <p:cNvSpPr>
            <a:spLocks noGrp="1" noChangeArrowheads="1"/>
          </p:cNvSpPr>
          <p:nvPr>
            <p:ph type="sldNum" sz="quarter" idx="12"/>
          </p:nvPr>
        </p:nvSpPr>
        <p:spPr>
          <a:ln/>
        </p:spPr>
        <p:txBody>
          <a:bodyPr/>
          <a:lstStyle>
            <a:lvl1pPr>
              <a:defRPr/>
            </a:lvl1pPr>
          </a:lstStyle>
          <a:p>
            <a:pPr>
              <a:defRPr/>
            </a:pPr>
            <a:fld id="{A963EEFD-AB10-41B4-8B65-21C63E9C4F1D}" type="slidenum">
              <a:rPr lang="pt-PT"/>
              <a:pPr>
                <a:defRPr/>
              </a:pPr>
              <a:t>‹#›</a:t>
            </a:fld>
            <a:endParaRPr lang="pt-P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800" y="4406900"/>
            <a:ext cx="874395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12800"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pt-PT"/>
          </a:p>
        </p:txBody>
      </p:sp>
      <p:sp>
        <p:nvSpPr>
          <p:cNvPr id="5" name="Rectangle 5"/>
          <p:cNvSpPr>
            <a:spLocks noGrp="1" noChangeArrowheads="1"/>
          </p:cNvSpPr>
          <p:nvPr>
            <p:ph type="ftr" sz="quarter" idx="11"/>
          </p:nvPr>
        </p:nvSpPr>
        <p:spPr>
          <a:ln/>
        </p:spPr>
        <p:txBody>
          <a:bodyPr/>
          <a:lstStyle>
            <a:lvl1pPr>
              <a:defRPr/>
            </a:lvl1pPr>
          </a:lstStyle>
          <a:p>
            <a:pPr>
              <a:defRPr/>
            </a:pPr>
            <a:endParaRPr lang="pt-PT"/>
          </a:p>
        </p:txBody>
      </p:sp>
      <p:sp>
        <p:nvSpPr>
          <p:cNvPr id="6" name="Rectangle 6"/>
          <p:cNvSpPr>
            <a:spLocks noGrp="1" noChangeArrowheads="1"/>
          </p:cNvSpPr>
          <p:nvPr>
            <p:ph type="sldNum" sz="quarter" idx="12"/>
          </p:nvPr>
        </p:nvSpPr>
        <p:spPr>
          <a:ln/>
        </p:spPr>
        <p:txBody>
          <a:bodyPr/>
          <a:lstStyle>
            <a:lvl1pPr>
              <a:defRPr/>
            </a:lvl1pPr>
          </a:lstStyle>
          <a:p>
            <a:pPr>
              <a:defRPr/>
            </a:pPr>
            <a:fld id="{D2F3FB75-8C29-48ED-9A01-D6CFA1AC63D6}" type="slidenum">
              <a:rPr lang="pt-PT"/>
              <a:pPr>
                <a:defRPr/>
              </a:pPr>
              <a:t>‹#›</a:t>
            </a:fld>
            <a:endParaRPr lang="pt-P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14350" y="1600200"/>
            <a:ext cx="45529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0" y="1600200"/>
            <a:ext cx="45529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pt-PT"/>
          </a:p>
        </p:txBody>
      </p:sp>
      <p:sp>
        <p:nvSpPr>
          <p:cNvPr id="6" name="Rectangle 5"/>
          <p:cNvSpPr>
            <a:spLocks noGrp="1" noChangeArrowheads="1"/>
          </p:cNvSpPr>
          <p:nvPr>
            <p:ph type="ftr" sz="quarter" idx="11"/>
          </p:nvPr>
        </p:nvSpPr>
        <p:spPr>
          <a:ln/>
        </p:spPr>
        <p:txBody>
          <a:bodyPr/>
          <a:lstStyle>
            <a:lvl1pPr>
              <a:defRPr/>
            </a:lvl1pPr>
          </a:lstStyle>
          <a:p>
            <a:pPr>
              <a:defRPr/>
            </a:pPr>
            <a:endParaRPr lang="pt-PT"/>
          </a:p>
        </p:txBody>
      </p:sp>
      <p:sp>
        <p:nvSpPr>
          <p:cNvPr id="7" name="Rectangle 6"/>
          <p:cNvSpPr>
            <a:spLocks noGrp="1" noChangeArrowheads="1"/>
          </p:cNvSpPr>
          <p:nvPr>
            <p:ph type="sldNum" sz="quarter" idx="12"/>
          </p:nvPr>
        </p:nvSpPr>
        <p:spPr>
          <a:ln/>
        </p:spPr>
        <p:txBody>
          <a:bodyPr/>
          <a:lstStyle>
            <a:lvl1pPr>
              <a:defRPr/>
            </a:lvl1pPr>
          </a:lstStyle>
          <a:p>
            <a:pPr>
              <a:defRPr/>
            </a:pPr>
            <a:fld id="{425EE2FA-7A4F-4E19-8452-74752E3DA834}" type="slidenum">
              <a:rPr lang="pt-PT"/>
              <a:pPr>
                <a:defRPr/>
              </a:pPr>
              <a:t>‹#›</a:t>
            </a:fld>
            <a:endParaRPr lang="pt-P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14350" y="1535113"/>
            <a:ext cx="45450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4350" y="2174875"/>
            <a:ext cx="45450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226050" y="1535113"/>
            <a:ext cx="4546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26050" y="2174875"/>
            <a:ext cx="4546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pt-PT"/>
          </a:p>
        </p:txBody>
      </p:sp>
      <p:sp>
        <p:nvSpPr>
          <p:cNvPr id="8" name="Rectangle 5"/>
          <p:cNvSpPr>
            <a:spLocks noGrp="1" noChangeArrowheads="1"/>
          </p:cNvSpPr>
          <p:nvPr>
            <p:ph type="ftr" sz="quarter" idx="11"/>
          </p:nvPr>
        </p:nvSpPr>
        <p:spPr>
          <a:ln/>
        </p:spPr>
        <p:txBody>
          <a:bodyPr/>
          <a:lstStyle>
            <a:lvl1pPr>
              <a:defRPr/>
            </a:lvl1pPr>
          </a:lstStyle>
          <a:p>
            <a:pPr>
              <a:defRPr/>
            </a:pPr>
            <a:endParaRPr lang="pt-PT"/>
          </a:p>
        </p:txBody>
      </p:sp>
      <p:sp>
        <p:nvSpPr>
          <p:cNvPr id="9" name="Rectangle 6"/>
          <p:cNvSpPr>
            <a:spLocks noGrp="1" noChangeArrowheads="1"/>
          </p:cNvSpPr>
          <p:nvPr>
            <p:ph type="sldNum" sz="quarter" idx="12"/>
          </p:nvPr>
        </p:nvSpPr>
        <p:spPr>
          <a:ln/>
        </p:spPr>
        <p:txBody>
          <a:bodyPr/>
          <a:lstStyle>
            <a:lvl1pPr>
              <a:defRPr/>
            </a:lvl1pPr>
          </a:lstStyle>
          <a:p>
            <a:pPr>
              <a:defRPr/>
            </a:pPr>
            <a:fld id="{63A4DAA1-85F5-4506-AFB5-F95CE6276F63}" type="slidenum">
              <a:rPr lang="pt-PT"/>
              <a:pPr>
                <a:defRPr/>
              </a:pPr>
              <a:t>‹#›</a:t>
            </a:fld>
            <a:endParaRPr lang="pt-P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pt-PT"/>
          </a:p>
        </p:txBody>
      </p:sp>
      <p:sp>
        <p:nvSpPr>
          <p:cNvPr id="4" name="Rectangle 5"/>
          <p:cNvSpPr>
            <a:spLocks noGrp="1" noChangeArrowheads="1"/>
          </p:cNvSpPr>
          <p:nvPr>
            <p:ph type="ftr" sz="quarter" idx="11"/>
          </p:nvPr>
        </p:nvSpPr>
        <p:spPr>
          <a:ln/>
        </p:spPr>
        <p:txBody>
          <a:bodyPr/>
          <a:lstStyle>
            <a:lvl1pPr>
              <a:defRPr/>
            </a:lvl1pPr>
          </a:lstStyle>
          <a:p>
            <a:pPr>
              <a:defRPr/>
            </a:pPr>
            <a:endParaRPr lang="pt-PT"/>
          </a:p>
        </p:txBody>
      </p:sp>
      <p:sp>
        <p:nvSpPr>
          <p:cNvPr id="5" name="Rectangle 6"/>
          <p:cNvSpPr>
            <a:spLocks noGrp="1" noChangeArrowheads="1"/>
          </p:cNvSpPr>
          <p:nvPr>
            <p:ph type="sldNum" sz="quarter" idx="12"/>
          </p:nvPr>
        </p:nvSpPr>
        <p:spPr>
          <a:ln/>
        </p:spPr>
        <p:txBody>
          <a:bodyPr/>
          <a:lstStyle>
            <a:lvl1pPr>
              <a:defRPr/>
            </a:lvl1pPr>
          </a:lstStyle>
          <a:p>
            <a:pPr>
              <a:defRPr/>
            </a:pPr>
            <a:fld id="{1569FAFC-EE32-488E-8FF6-0E11FC06DA62}" type="slidenum">
              <a:rPr lang="pt-PT"/>
              <a:pPr>
                <a:defRPr/>
              </a:pPr>
              <a:t>‹#›</a:t>
            </a:fld>
            <a:endParaRPr lang="pt-P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pt-PT"/>
          </a:p>
        </p:txBody>
      </p:sp>
      <p:sp>
        <p:nvSpPr>
          <p:cNvPr id="3" name="Rectangle 5"/>
          <p:cNvSpPr>
            <a:spLocks noGrp="1" noChangeArrowheads="1"/>
          </p:cNvSpPr>
          <p:nvPr>
            <p:ph type="ftr" sz="quarter" idx="11"/>
          </p:nvPr>
        </p:nvSpPr>
        <p:spPr>
          <a:ln/>
        </p:spPr>
        <p:txBody>
          <a:bodyPr/>
          <a:lstStyle>
            <a:lvl1pPr>
              <a:defRPr/>
            </a:lvl1pPr>
          </a:lstStyle>
          <a:p>
            <a:pPr>
              <a:defRPr/>
            </a:pPr>
            <a:endParaRPr lang="pt-PT"/>
          </a:p>
        </p:txBody>
      </p:sp>
      <p:sp>
        <p:nvSpPr>
          <p:cNvPr id="4" name="Rectangle 6"/>
          <p:cNvSpPr>
            <a:spLocks noGrp="1" noChangeArrowheads="1"/>
          </p:cNvSpPr>
          <p:nvPr>
            <p:ph type="sldNum" sz="quarter" idx="12"/>
          </p:nvPr>
        </p:nvSpPr>
        <p:spPr>
          <a:ln/>
        </p:spPr>
        <p:txBody>
          <a:bodyPr/>
          <a:lstStyle>
            <a:lvl1pPr>
              <a:defRPr/>
            </a:lvl1pPr>
          </a:lstStyle>
          <a:p>
            <a:pPr>
              <a:defRPr/>
            </a:pPr>
            <a:fld id="{88C8A5E0-945B-4D85-B8DA-EC13CAA5C1E1}" type="slidenum">
              <a:rPr lang="pt-PT"/>
              <a:pPr>
                <a:defRPr/>
              </a:pPr>
              <a:t>‹#›</a:t>
            </a:fld>
            <a:endParaRPr lang="pt-P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3050"/>
            <a:ext cx="338455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022725" y="273050"/>
            <a:ext cx="57499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14350" y="1435100"/>
            <a:ext cx="3384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pt-PT"/>
          </a:p>
        </p:txBody>
      </p:sp>
      <p:sp>
        <p:nvSpPr>
          <p:cNvPr id="6" name="Rectangle 5"/>
          <p:cNvSpPr>
            <a:spLocks noGrp="1" noChangeArrowheads="1"/>
          </p:cNvSpPr>
          <p:nvPr>
            <p:ph type="ftr" sz="quarter" idx="11"/>
          </p:nvPr>
        </p:nvSpPr>
        <p:spPr>
          <a:ln/>
        </p:spPr>
        <p:txBody>
          <a:bodyPr/>
          <a:lstStyle>
            <a:lvl1pPr>
              <a:defRPr/>
            </a:lvl1pPr>
          </a:lstStyle>
          <a:p>
            <a:pPr>
              <a:defRPr/>
            </a:pPr>
            <a:endParaRPr lang="pt-PT"/>
          </a:p>
        </p:txBody>
      </p:sp>
      <p:sp>
        <p:nvSpPr>
          <p:cNvPr id="7" name="Rectangle 6"/>
          <p:cNvSpPr>
            <a:spLocks noGrp="1" noChangeArrowheads="1"/>
          </p:cNvSpPr>
          <p:nvPr>
            <p:ph type="sldNum" sz="quarter" idx="12"/>
          </p:nvPr>
        </p:nvSpPr>
        <p:spPr>
          <a:ln/>
        </p:spPr>
        <p:txBody>
          <a:bodyPr/>
          <a:lstStyle>
            <a:lvl1pPr>
              <a:defRPr/>
            </a:lvl1pPr>
          </a:lstStyle>
          <a:p>
            <a:pPr>
              <a:defRPr/>
            </a:pPr>
            <a:fld id="{6FD85B48-6945-4A7D-B73C-41D37F1CE462}" type="slidenum">
              <a:rPr lang="pt-PT"/>
              <a:pPr>
                <a:defRPr/>
              </a:pPr>
              <a:t>‹#›</a:t>
            </a:fld>
            <a:endParaRPr lang="pt-P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125" y="4800600"/>
            <a:ext cx="6172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016125"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016125"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pt-PT"/>
          </a:p>
        </p:txBody>
      </p:sp>
      <p:sp>
        <p:nvSpPr>
          <p:cNvPr id="6" name="Rectangle 5"/>
          <p:cNvSpPr>
            <a:spLocks noGrp="1" noChangeArrowheads="1"/>
          </p:cNvSpPr>
          <p:nvPr>
            <p:ph type="ftr" sz="quarter" idx="11"/>
          </p:nvPr>
        </p:nvSpPr>
        <p:spPr>
          <a:ln/>
        </p:spPr>
        <p:txBody>
          <a:bodyPr/>
          <a:lstStyle>
            <a:lvl1pPr>
              <a:defRPr/>
            </a:lvl1pPr>
          </a:lstStyle>
          <a:p>
            <a:pPr>
              <a:defRPr/>
            </a:pPr>
            <a:endParaRPr lang="pt-PT"/>
          </a:p>
        </p:txBody>
      </p:sp>
      <p:sp>
        <p:nvSpPr>
          <p:cNvPr id="7" name="Rectangle 6"/>
          <p:cNvSpPr>
            <a:spLocks noGrp="1" noChangeArrowheads="1"/>
          </p:cNvSpPr>
          <p:nvPr>
            <p:ph type="sldNum" sz="quarter" idx="12"/>
          </p:nvPr>
        </p:nvSpPr>
        <p:spPr>
          <a:ln/>
        </p:spPr>
        <p:txBody>
          <a:bodyPr/>
          <a:lstStyle>
            <a:lvl1pPr>
              <a:defRPr/>
            </a:lvl1pPr>
          </a:lstStyle>
          <a:p>
            <a:pPr>
              <a:defRPr/>
            </a:pPr>
            <a:fld id="{EEC67C04-EFC3-4A82-B5CC-F54F77112C12}" type="slidenum">
              <a:rPr lang="pt-PT"/>
              <a:pPr>
                <a:defRPr/>
              </a:pPr>
              <a:t>‹#›</a:t>
            </a:fld>
            <a:endParaRPr lang="pt-P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514350" y="274638"/>
            <a:ext cx="92583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pt-PT" smtClean="0"/>
              <a:t>Click to edit Master title style</a:t>
            </a:r>
          </a:p>
        </p:txBody>
      </p:sp>
      <p:sp>
        <p:nvSpPr>
          <p:cNvPr id="6147" name="Rectangle 3"/>
          <p:cNvSpPr>
            <a:spLocks noGrp="1" noChangeArrowheads="1"/>
          </p:cNvSpPr>
          <p:nvPr>
            <p:ph type="body" idx="1"/>
          </p:nvPr>
        </p:nvSpPr>
        <p:spPr bwMode="auto">
          <a:xfrm>
            <a:off x="514350" y="1600200"/>
            <a:ext cx="92583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p>
        </p:txBody>
      </p:sp>
      <p:sp>
        <p:nvSpPr>
          <p:cNvPr id="1338372" name="Rectangle 4"/>
          <p:cNvSpPr>
            <a:spLocks noGrp="1" noChangeArrowheads="1"/>
          </p:cNvSpPr>
          <p:nvPr>
            <p:ph type="dt" sz="half" idx="2"/>
          </p:nvPr>
        </p:nvSpPr>
        <p:spPr bwMode="auto">
          <a:xfrm>
            <a:off x="514350" y="6245225"/>
            <a:ext cx="24003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b="0"/>
            </a:lvl1pPr>
          </a:lstStyle>
          <a:p>
            <a:pPr>
              <a:defRPr/>
            </a:pPr>
            <a:endParaRPr lang="pt-PT"/>
          </a:p>
        </p:txBody>
      </p:sp>
      <p:sp>
        <p:nvSpPr>
          <p:cNvPr id="1338373" name="Rectangle 5"/>
          <p:cNvSpPr>
            <a:spLocks noGrp="1" noChangeArrowheads="1"/>
          </p:cNvSpPr>
          <p:nvPr>
            <p:ph type="ftr" sz="quarter" idx="3"/>
          </p:nvPr>
        </p:nvSpPr>
        <p:spPr bwMode="auto">
          <a:xfrm>
            <a:off x="3514725" y="6245225"/>
            <a:ext cx="325755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b="0"/>
            </a:lvl1pPr>
          </a:lstStyle>
          <a:p>
            <a:pPr>
              <a:defRPr/>
            </a:pPr>
            <a:endParaRPr lang="pt-PT"/>
          </a:p>
        </p:txBody>
      </p:sp>
      <p:sp>
        <p:nvSpPr>
          <p:cNvPr id="1338374" name="Rectangle 6"/>
          <p:cNvSpPr>
            <a:spLocks noGrp="1" noChangeArrowheads="1"/>
          </p:cNvSpPr>
          <p:nvPr>
            <p:ph type="sldNum" sz="quarter" idx="4"/>
          </p:nvPr>
        </p:nvSpPr>
        <p:spPr bwMode="auto">
          <a:xfrm>
            <a:off x="7372350" y="6245225"/>
            <a:ext cx="24003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b="0"/>
            </a:lvl1pPr>
          </a:lstStyle>
          <a:p>
            <a:pPr>
              <a:defRPr/>
            </a:pPr>
            <a:fld id="{FB466868-C9A1-47C5-B3D4-C0A64A91A010}" type="slidenum">
              <a:rPr lang="pt-PT"/>
              <a:pPr>
                <a:defRPr/>
              </a:pPr>
              <a:t>‹#›</a:t>
            </a:fld>
            <a:endParaRPr lang="pt-PT"/>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514350" y="274638"/>
            <a:ext cx="92583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pt-PT" smtClean="0"/>
              <a:t>Click to edit Master title style</a:t>
            </a:r>
          </a:p>
        </p:txBody>
      </p:sp>
      <p:sp>
        <p:nvSpPr>
          <p:cNvPr id="7171" name="Rectangle 3"/>
          <p:cNvSpPr>
            <a:spLocks noGrp="1" noChangeArrowheads="1"/>
          </p:cNvSpPr>
          <p:nvPr>
            <p:ph type="body" idx="1"/>
          </p:nvPr>
        </p:nvSpPr>
        <p:spPr bwMode="auto">
          <a:xfrm>
            <a:off x="514350" y="1600200"/>
            <a:ext cx="92583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p>
        </p:txBody>
      </p:sp>
      <p:sp>
        <p:nvSpPr>
          <p:cNvPr id="2120708" name="Rectangle 4"/>
          <p:cNvSpPr>
            <a:spLocks noGrp="1" noChangeArrowheads="1"/>
          </p:cNvSpPr>
          <p:nvPr>
            <p:ph type="dt" sz="half" idx="2"/>
          </p:nvPr>
        </p:nvSpPr>
        <p:spPr bwMode="auto">
          <a:xfrm>
            <a:off x="514350" y="6245225"/>
            <a:ext cx="24003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b="0"/>
            </a:lvl1pPr>
          </a:lstStyle>
          <a:p>
            <a:pPr>
              <a:defRPr/>
            </a:pPr>
            <a:endParaRPr lang="pt-PT"/>
          </a:p>
        </p:txBody>
      </p:sp>
      <p:sp>
        <p:nvSpPr>
          <p:cNvPr id="2120709" name="Rectangle 5"/>
          <p:cNvSpPr>
            <a:spLocks noGrp="1" noChangeArrowheads="1"/>
          </p:cNvSpPr>
          <p:nvPr>
            <p:ph type="ftr" sz="quarter" idx="3"/>
          </p:nvPr>
        </p:nvSpPr>
        <p:spPr bwMode="auto">
          <a:xfrm>
            <a:off x="3514725" y="6245225"/>
            <a:ext cx="325755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b="0"/>
            </a:lvl1pPr>
          </a:lstStyle>
          <a:p>
            <a:pPr>
              <a:defRPr/>
            </a:pPr>
            <a:endParaRPr lang="pt-PT"/>
          </a:p>
        </p:txBody>
      </p:sp>
      <p:sp>
        <p:nvSpPr>
          <p:cNvPr id="2120710" name="Rectangle 6"/>
          <p:cNvSpPr>
            <a:spLocks noGrp="1" noChangeArrowheads="1"/>
          </p:cNvSpPr>
          <p:nvPr>
            <p:ph type="sldNum" sz="quarter" idx="4"/>
          </p:nvPr>
        </p:nvSpPr>
        <p:spPr bwMode="auto">
          <a:xfrm>
            <a:off x="7372350" y="6245225"/>
            <a:ext cx="24003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b="0"/>
            </a:lvl1pPr>
          </a:lstStyle>
          <a:p>
            <a:pPr>
              <a:defRPr/>
            </a:pPr>
            <a:fld id="{46A44CDE-215E-47D4-87C8-51702E257F8E}" type="slidenum">
              <a:rPr lang="pt-PT"/>
              <a:pPr>
                <a:defRPr/>
              </a:pPr>
              <a:t>‹#›</a:t>
            </a:fld>
            <a:endParaRPr lang="pt-PT"/>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Unicode MS" pitchFamily="34" charset="-128"/>
          <a:ea typeface="Arial Unicode MS" pitchFamily="34" charset="-128"/>
          <a:cs typeface="Arial Unicode MS" pitchFamily="34" charset="-128"/>
        </a:defRPr>
      </a:lvl2pPr>
      <a:lvl3pPr algn="ctr" rtl="0" eaLnBrk="0" fontAlgn="base" hangingPunct="0">
        <a:spcBef>
          <a:spcPct val="0"/>
        </a:spcBef>
        <a:spcAft>
          <a:spcPct val="0"/>
        </a:spcAft>
        <a:defRPr sz="3200" b="1">
          <a:solidFill>
            <a:schemeClr val="tx2"/>
          </a:solidFill>
          <a:latin typeface="Arial Unicode MS" pitchFamily="34" charset="-128"/>
          <a:ea typeface="Arial Unicode MS" pitchFamily="34" charset="-128"/>
          <a:cs typeface="Arial Unicode MS" pitchFamily="34" charset="-128"/>
        </a:defRPr>
      </a:lvl3pPr>
      <a:lvl4pPr algn="ctr" rtl="0" eaLnBrk="0" fontAlgn="base" hangingPunct="0">
        <a:spcBef>
          <a:spcPct val="0"/>
        </a:spcBef>
        <a:spcAft>
          <a:spcPct val="0"/>
        </a:spcAft>
        <a:defRPr sz="3200" b="1">
          <a:solidFill>
            <a:schemeClr val="tx2"/>
          </a:solidFill>
          <a:latin typeface="Arial Unicode MS" pitchFamily="34" charset="-128"/>
          <a:ea typeface="Arial Unicode MS" pitchFamily="34" charset="-128"/>
          <a:cs typeface="Arial Unicode MS" pitchFamily="34" charset="-128"/>
        </a:defRPr>
      </a:lvl4pPr>
      <a:lvl5pPr algn="ctr" rtl="0" eaLnBrk="0" fontAlgn="base" hangingPunct="0">
        <a:spcBef>
          <a:spcPct val="0"/>
        </a:spcBef>
        <a:spcAft>
          <a:spcPct val="0"/>
        </a:spcAft>
        <a:defRPr sz="3200" b="1">
          <a:solidFill>
            <a:schemeClr val="tx2"/>
          </a:solidFill>
          <a:latin typeface="Arial Unicode MS" pitchFamily="34" charset="-128"/>
          <a:ea typeface="Arial Unicode MS" pitchFamily="34" charset="-128"/>
          <a:cs typeface="Arial Unicode MS" pitchFamily="34" charset="-128"/>
        </a:defRPr>
      </a:lvl5pPr>
      <a:lvl6pPr marL="457200" algn="ctr" rtl="0" fontAlgn="base">
        <a:spcBef>
          <a:spcPct val="0"/>
        </a:spcBef>
        <a:spcAft>
          <a:spcPct val="0"/>
        </a:spcAft>
        <a:defRPr sz="3200" b="1">
          <a:solidFill>
            <a:schemeClr val="tx2"/>
          </a:solidFill>
          <a:latin typeface="Arial Unicode MS" pitchFamily="34" charset="-128"/>
          <a:ea typeface="Arial Unicode MS" pitchFamily="34" charset="-128"/>
          <a:cs typeface="Arial Unicode MS" pitchFamily="34" charset="-128"/>
        </a:defRPr>
      </a:lvl6pPr>
      <a:lvl7pPr marL="914400" algn="ctr" rtl="0" fontAlgn="base">
        <a:spcBef>
          <a:spcPct val="0"/>
        </a:spcBef>
        <a:spcAft>
          <a:spcPct val="0"/>
        </a:spcAft>
        <a:defRPr sz="3200" b="1">
          <a:solidFill>
            <a:schemeClr val="tx2"/>
          </a:solidFill>
          <a:latin typeface="Arial Unicode MS" pitchFamily="34" charset="-128"/>
          <a:ea typeface="Arial Unicode MS" pitchFamily="34" charset="-128"/>
          <a:cs typeface="Arial Unicode MS" pitchFamily="34" charset="-128"/>
        </a:defRPr>
      </a:lvl7pPr>
      <a:lvl8pPr marL="1371600" algn="ctr" rtl="0" fontAlgn="base">
        <a:spcBef>
          <a:spcPct val="0"/>
        </a:spcBef>
        <a:spcAft>
          <a:spcPct val="0"/>
        </a:spcAft>
        <a:defRPr sz="3200" b="1">
          <a:solidFill>
            <a:schemeClr val="tx2"/>
          </a:solidFill>
          <a:latin typeface="Arial Unicode MS" pitchFamily="34" charset="-128"/>
          <a:ea typeface="Arial Unicode MS" pitchFamily="34" charset="-128"/>
          <a:cs typeface="Arial Unicode MS" pitchFamily="34" charset="-128"/>
        </a:defRPr>
      </a:lvl8pPr>
      <a:lvl9pPr marL="1828800" algn="ctr" rtl="0" fontAlgn="base">
        <a:spcBef>
          <a:spcPct val="0"/>
        </a:spcBef>
        <a:spcAft>
          <a:spcPct val="0"/>
        </a:spcAft>
        <a:defRPr sz="3200" b="1">
          <a:solidFill>
            <a:schemeClr val="tx2"/>
          </a:solidFill>
          <a:latin typeface="Arial Unicode MS" pitchFamily="34" charset="-128"/>
          <a:ea typeface="Arial Unicode MS" pitchFamily="34" charset="-128"/>
          <a:cs typeface="Arial Unicode MS" pitchFamily="34" charset="-128"/>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sz="1600">
          <a:solidFill>
            <a:schemeClr val="tx1"/>
          </a:solidFill>
          <a:latin typeface="+mn-lt"/>
        </a:defRPr>
      </a:lvl4pPr>
      <a:lvl5pPr marL="2057400" indent="-228600" algn="l" rtl="0" eaLnBrk="0" fontAlgn="base" hangingPunct="0">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oleObject" Target="../embeddings/oleObject14.bin"/><Relationship Id="rId5" Type="http://schemas.openxmlformats.org/officeDocument/2006/relationships/oleObject" Target="../embeddings/oleObject13.bin"/><Relationship Id="rId4" Type="http://schemas.openxmlformats.org/officeDocument/2006/relationships/oleObject" Target="../embeddings/oleObject12.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7" Type="http://schemas.openxmlformats.org/officeDocument/2006/relationships/oleObject" Target="../embeddings/oleObject18.bin"/><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oleObject" Target="../embeddings/oleObject17.bin"/><Relationship Id="rId5" Type="http://schemas.openxmlformats.org/officeDocument/2006/relationships/oleObject" Target="../embeddings/oleObject16.bin"/><Relationship Id="rId4" Type="http://schemas.openxmlformats.org/officeDocument/2006/relationships/oleObject" Target="../embeddings/oleObject15.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23.bin"/><Relationship Id="rId3" Type="http://schemas.openxmlformats.org/officeDocument/2006/relationships/notesSlide" Target="../notesSlides/notesSlide11.xml"/><Relationship Id="rId7" Type="http://schemas.openxmlformats.org/officeDocument/2006/relationships/oleObject" Target="../embeddings/oleObject22.bin"/><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oleObject" Target="../embeddings/oleObject21.bin"/><Relationship Id="rId5" Type="http://schemas.openxmlformats.org/officeDocument/2006/relationships/oleObject" Target="../embeddings/oleObject20.bin"/><Relationship Id="rId4" Type="http://schemas.openxmlformats.org/officeDocument/2006/relationships/oleObject" Target="../embeddings/oleObject19.bin"/><Relationship Id="rId9" Type="http://schemas.openxmlformats.org/officeDocument/2006/relationships/oleObject" Target="../embeddings/oleObject24.bin"/></Relationships>
</file>

<file path=ppt/slides/_rels/slide13.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15.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 Id="rId9" Type="http://schemas.openxmlformats.org/officeDocument/2006/relationships/image" Target="../media/image22.png"/></Relationships>
</file>

<file path=ppt/slides/_rels/slide16.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 Id="rId9" Type="http://schemas.openxmlformats.org/officeDocument/2006/relationships/image" Target="../media/image22.png"/></Relationships>
</file>

<file path=ppt/slides/_rels/slide17.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image" Target="../media/image19.png"/><Relationship Id="rId5" Type="http://schemas.openxmlformats.org/officeDocument/2006/relationships/image" Target="../media/image18.png"/><Relationship Id="rId10" Type="http://schemas.openxmlformats.org/officeDocument/2006/relationships/image" Target="../media/image23.png"/><Relationship Id="rId4" Type="http://schemas.openxmlformats.org/officeDocument/2006/relationships/image" Target="../media/image17.png"/><Relationship Id="rId9" Type="http://schemas.openxmlformats.org/officeDocument/2006/relationships/image" Target="../media/image22.png"/></Relationships>
</file>

<file path=ppt/slides/_rels/slide1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slideLayout" Target="../slideLayouts/slideLayout7.xml"/><Relationship Id="rId1" Type="http://schemas.openxmlformats.org/officeDocument/2006/relationships/vmlDrawing" Target="../drawings/vmlDrawing8.vml"/><Relationship Id="rId5" Type="http://schemas.openxmlformats.org/officeDocument/2006/relationships/oleObject" Target="../embeddings/oleObject25.bin"/><Relationship Id="rId4" Type="http://schemas.openxmlformats.org/officeDocument/2006/relationships/image" Target="../media/image16.png"/></Relationships>
</file>

<file path=ppt/slides/_rels/slide19.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png"/><Relationship Id="rId1" Type="http://schemas.openxmlformats.org/officeDocument/2006/relationships/slideLayout" Target="../slideLayouts/slideLayout7.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image" Target="../media/image1.png"/><Relationship Id="rId7" Type="http://schemas.openxmlformats.org/officeDocument/2006/relationships/image" Target="../media/image5.wmf"/><Relationship Id="rId2" Type="http://schemas.openxmlformats.org/officeDocument/2006/relationships/notesSlide" Target="../notesSlides/notesSlide1.xml"/><Relationship Id="rId1" Type="http://schemas.openxmlformats.org/officeDocument/2006/relationships/slideLayout" Target="../slideLayouts/slideLayout18.xml"/><Relationship Id="rId6" Type="http://schemas.openxmlformats.org/officeDocument/2006/relationships/image" Target="../media/image4.wmf"/><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7.xml"/><Relationship Id="rId1" Type="http://schemas.openxmlformats.org/officeDocument/2006/relationships/vmlDrawing" Target="../drawings/vmlDrawing9.vml"/><Relationship Id="rId4" Type="http://schemas.openxmlformats.org/officeDocument/2006/relationships/image" Target="../media/image26.wmf"/></Relationships>
</file>

<file path=ppt/slides/_rels/slide21.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notesSlide" Target="../notesSlides/notesSlide7.xml"/><Relationship Id="rId7" Type="http://schemas.openxmlformats.org/officeDocument/2006/relationships/oleObject" Target="../embeddings/oleObject6.bin"/><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oleObject" Target="../embeddings/oleObject5.bin"/><Relationship Id="rId5" Type="http://schemas.openxmlformats.org/officeDocument/2006/relationships/oleObject" Target="../embeddings/oleObject4.bin"/><Relationship Id="rId4" Type="http://schemas.openxmlformats.org/officeDocument/2006/relationships/oleObject" Target="../embeddings/oleObject3.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7"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oleObject" Target="../embeddings/oleObject10.bin"/><Relationship Id="rId5" Type="http://schemas.openxmlformats.org/officeDocument/2006/relationships/oleObject" Target="../embeddings/oleObject9.bin"/><Relationship Id="rId4" Type="http://schemas.openxmlformats.org/officeDocument/2006/relationships/oleObject" Target="../embeddings/oleObject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6"/>
          <p:cNvSpPr>
            <a:spLocks noChangeArrowheads="1"/>
          </p:cNvSpPr>
          <p:nvPr/>
        </p:nvSpPr>
        <p:spPr bwMode="auto">
          <a:xfrm>
            <a:off x="223838" y="230188"/>
            <a:ext cx="9829800" cy="1295400"/>
          </a:xfrm>
          <a:prstGeom prst="rect">
            <a:avLst/>
          </a:prstGeom>
          <a:noFill/>
          <a:ln w="9525">
            <a:noFill/>
            <a:miter lim="800000"/>
            <a:headEnd/>
            <a:tailEnd/>
          </a:ln>
        </p:spPr>
        <p:txBody>
          <a:bodyPr anchor="ctr"/>
          <a:lstStyle/>
          <a:p>
            <a:pPr algn="ctr"/>
            <a:r>
              <a:rPr lang="en-US" sz="3200" dirty="0" smtClean="0">
                <a:solidFill>
                  <a:schemeClr val="tx2"/>
                </a:solidFill>
                <a:latin typeface="Arial Unicode MS" pitchFamily="34" charset="-128"/>
                <a:ea typeface="Arial Unicode MS" pitchFamily="34" charset="-128"/>
                <a:cs typeface="Arial Unicode MS" pitchFamily="34" charset="-128"/>
              </a:rPr>
              <a:t>Multiple testing</a:t>
            </a:r>
          </a:p>
        </p:txBody>
      </p:sp>
      <p:sp>
        <p:nvSpPr>
          <p:cNvPr id="8195" name="Rectangle 47"/>
          <p:cNvSpPr>
            <a:spLocks noChangeArrowheads="1"/>
          </p:cNvSpPr>
          <p:nvPr/>
        </p:nvSpPr>
        <p:spPr bwMode="auto">
          <a:xfrm>
            <a:off x="222250" y="5722938"/>
            <a:ext cx="9829800" cy="935037"/>
          </a:xfrm>
          <a:prstGeom prst="rect">
            <a:avLst/>
          </a:prstGeom>
          <a:noFill/>
          <a:ln w="9525">
            <a:noFill/>
            <a:miter lim="800000"/>
            <a:headEnd/>
            <a:tailEnd/>
          </a:ln>
        </p:spPr>
        <p:txBody>
          <a:bodyPr anchor="ctr"/>
          <a:lstStyle/>
          <a:p>
            <a:pPr algn="ctr"/>
            <a:r>
              <a:rPr lang="en-US" sz="2000" b="0" dirty="0" smtClean="0"/>
              <a:t> </a:t>
            </a:r>
            <a:endParaRPr lang="en-US" sz="2000" b="0" dirty="0"/>
          </a:p>
        </p:txBody>
      </p:sp>
      <p:sp>
        <p:nvSpPr>
          <p:cNvPr id="8196" name="Rectangle 48"/>
          <p:cNvSpPr>
            <a:spLocks noChangeArrowheads="1"/>
          </p:cNvSpPr>
          <p:nvPr/>
        </p:nvSpPr>
        <p:spPr bwMode="auto">
          <a:xfrm>
            <a:off x="833438" y="1873250"/>
            <a:ext cx="5503862" cy="2735263"/>
          </a:xfrm>
          <a:prstGeom prst="rect">
            <a:avLst/>
          </a:prstGeom>
          <a:noFill/>
          <a:ln w="9525">
            <a:noFill/>
            <a:miter lim="800000"/>
            <a:headEnd/>
            <a:tailEnd/>
          </a:ln>
        </p:spPr>
        <p:txBody>
          <a:bodyPr/>
          <a:lstStyle/>
          <a:p>
            <a:pPr marL="377825">
              <a:lnSpc>
                <a:spcPct val="80000"/>
              </a:lnSpc>
              <a:spcBef>
                <a:spcPct val="100000"/>
              </a:spcBef>
            </a:pPr>
            <a:r>
              <a:rPr lang="en-US" sz="2400" b="0" dirty="0" smtClean="0">
                <a:latin typeface="Arial Unicode MS" pitchFamily="34" charset="-128"/>
              </a:rPr>
              <a:t>Justin </a:t>
            </a:r>
            <a:r>
              <a:rPr lang="en-US" sz="2400" b="0" dirty="0" err="1" smtClean="0">
                <a:latin typeface="Arial Unicode MS" pitchFamily="34" charset="-128"/>
              </a:rPr>
              <a:t>Chumbley</a:t>
            </a:r>
            <a:r>
              <a:rPr lang="en-US" sz="2000" b="0" dirty="0">
                <a:latin typeface="Arial Unicode MS" pitchFamily="34" charset="-128"/>
              </a:rPr>
              <a:t/>
            </a:r>
            <a:br>
              <a:rPr lang="en-US" sz="2000" b="0" dirty="0">
                <a:latin typeface="Arial Unicode MS" pitchFamily="34" charset="-128"/>
              </a:rPr>
            </a:br>
            <a:r>
              <a:rPr lang="en-US" sz="2400" dirty="0">
                <a:latin typeface="Arial Unicode MS" pitchFamily="34" charset="-128"/>
              </a:rPr>
              <a:t/>
            </a:r>
            <a:br>
              <a:rPr lang="en-US" sz="2400" dirty="0">
                <a:latin typeface="Arial Unicode MS" pitchFamily="34" charset="-128"/>
              </a:rPr>
            </a:br>
            <a:r>
              <a:rPr lang="en-GB" b="0" dirty="0">
                <a:latin typeface="Arial Unicode MS" pitchFamily="34" charset="-128"/>
              </a:rPr>
              <a:t>Laboratory for Social and Neural Systems Research</a:t>
            </a:r>
          </a:p>
          <a:p>
            <a:pPr marL="377825">
              <a:lnSpc>
                <a:spcPct val="80000"/>
              </a:lnSpc>
              <a:spcBef>
                <a:spcPct val="30000"/>
              </a:spcBef>
            </a:pPr>
            <a:r>
              <a:rPr lang="en-GB" b="0" dirty="0">
                <a:latin typeface="Arial Unicode MS" pitchFamily="34" charset="-128"/>
              </a:rPr>
              <a:t>Institute for Empirical Research in Economics</a:t>
            </a:r>
          </a:p>
          <a:p>
            <a:pPr marL="377825">
              <a:lnSpc>
                <a:spcPct val="80000"/>
              </a:lnSpc>
              <a:spcBef>
                <a:spcPct val="30000"/>
              </a:spcBef>
            </a:pPr>
            <a:r>
              <a:rPr lang="en-GB" b="0" dirty="0">
                <a:latin typeface="Arial Unicode MS" pitchFamily="34" charset="-128"/>
              </a:rPr>
              <a:t>University of Zurich</a:t>
            </a:r>
            <a:endParaRPr lang="en-US" b="0" dirty="0">
              <a:latin typeface="Arial Unicode MS" pitchFamily="34" charset="-128"/>
            </a:endParaRPr>
          </a:p>
          <a:p>
            <a:pPr marL="377825">
              <a:lnSpc>
                <a:spcPct val="80000"/>
              </a:lnSpc>
              <a:spcBef>
                <a:spcPct val="20000"/>
              </a:spcBef>
            </a:pPr>
            <a:endParaRPr lang="en-US" b="0" dirty="0">
              <a:latin typeface="Arial Unicode MS" pitchFamily="34" charset="-128"/>
            </a:endParaRPr>
          </a:p>
          <a:p>
            <a:pPr marL="377825">
              <a:lnSpc>
                <a:spcPct val="80000"/>
              </a:lnSpc>
              <a:spcBef>
                <a:spcPct val="20000"/>
              </a:spcBef>
            </a:pPr>
            <a:r>
              <a:rPr lang="en-US" b="0" dirty="0" smtClean="0">
                <a:latin typeface="Arial Unicode MS" pitchFamily="34" charset="-128"/>
              </a:rPr>
              <a:t> </a:t>
            </a:r>
            <a:endParaRPr lang="en-GB" b="0" dirty="0">
              <a:latin typeface="Arial Unicode MS" pitchFamily="34" charset="-128"/>
            </a:endParaRPr>
          </a:p>
        </p:txBody>
      </p:sp>
      <p:sp>
        <p:nvSpPr>
          <p:cNvPr id="8197" name="Text Box 49"/>
          <p:cNvSpPr txBox="1">
            <a:spLocks noChangeArrowheads="1"/>
          </p:cNvSpPr>
          <p:nvPr/>
        </p:nvSpPr>
        <p:spPr bwMode="auto">
          <a:xfrm>
            <a:off x="1181100" y="4605338"/>
            <a:ext cx="4164013" cy="679450"/>
          </a:xfrm>
          <a:prstGeom prst="rect">
            <a:avLst/>
          </a:prstGeom>
          <a:noFill/>
          <a:ln w="9525" algn="ctr">
            <a:noFill/>
            <a:miter lim="800000"/>
            <a:headEnd/>
            <a:tailEnd/>
          </a:ln>
        </p:spPr>
        <p:txBody>
          <a:bodyPr wrap="none">
            <a:spAutoFit/>
          </a:bodyPr>
          <a:lstStyle/>
          <a:p>
            <a:r>
              <a:rPr lang="en-GB" sz="1600"/>
              <a:t>With many thanks for slides &amp; images to:</a:t>
            </a:r>
          </a:p>
          <a:p>
            <a:pPr>
              <a:spcBef>
                <a:spcPct val="40000"/>
              </a:spcBef>
            </a:pPr>
            <a:r>
              <a:rPr lang="en-GB" sz="1600" b="0"/>
              <a:t>FIL Methods group</a:t>
            </a:r>
            <a:endParaRPr lang="en-US" sz="1600" b="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ChangeArrowheads="1"/>
          </p:cNvSpPr>
          <p:nvPr/>
        </p:nvSpPr>
        <p:spPr bwMode="auto">
          <a:xfrm>
            <a:off x="904875" y="257175"/>
            <a:ext cx="8477250" cy="933450"/>
          </a:xfrm>
          <a:prstGeom prst="rect">
            <a:avLst/>
          </a:prstGeom>
          <a:solidFill>
            <a:schemeClr val="bg1"/>
          </a:solidFill>
          <a:ln w="57150" cmpd="thickThin">
            <a:noFill/>
            <a:miter lim="800000"/>
            <a:headEnd/>
            <a:tailEnd/>
          </a:ln>
        </p:spPr>
        <p:txBody>
          <a:bodyPr lIns="90488" tIns="44450" rIns="90488" bIns="44450" anchor="ctr"/>
          <a:lstStyle/>
          <a:p>
            <a:pPr algn="ctr"/>
            <a:r>
              <a:rPr lang="en-GB" sz="3200" dirty="0" smtClean="0">
                <a:solidFill>
                  <a:schemeClr val="tx2"/>
                </a:solidFill>
                <a:latin typeface="Arial Unicode MS" pitchFamily="34" charset="-128"/>
              </a:rPr>
              <a:t>Multiple tests</a:t>
            </a:r>
            <a:endParaRPr lang="en-US" sz="3200" dirty="0">
              <a:solidFill>
                <a:schemeClr val="tx2"/>
              </a:solidFill>
              <a:latin typeface="Arial Unicode MS" pitchFamily="34" charset="-128"/>
            </a:endParaRPr>
          </a:p>
        </p:txBody>
      </p:sp>
      <p:grpSp>
        <p:nvGrpSpPr>
          <p:cNvPr id="2" name="Group 10"/>
          <p:cNvGrpSpPr>
            <a:grpSpLocks/>
          </p:cNvGrpSpPr>
          <p:nvPr/>
        </p:nvGrpSpPr>
        <p:grpSpPr bwMode="auto">
          <a:xfrm>
            <a:off x="671513" y="4895850"/>
            <a:ext cx="2192337" cy="1714500"/>
            <a:chOff x="1409" y="3010"/>
            <a:chExt cx="1228" cy="1080"/>
          </a:xfrm>
        </p:grpSpPr>
        <p:sp>
          <p:nvSpPr>
            <p:cNvPr id="1038" name="Rectangle 11"/>
            <p:cNvSpPr>
              <a:spLocks noChangeArrowheads="1"/>
            </p:cNvSpPr>
            <p:nvPr/>
          </p:nvSpPr>
          <p:spPr bwMode="auto">
            <a:xfrm>
              <a:off x="1409" y="3543"/>
              <a:ext cx="301" cy="248"/>
            </a:xfrm>
            <a:prstGeom prst="rect">
              <a:avLst/>
            </a:prstGeom>
            <a:noFill/>
            <a:ln w="9525">
              <a:noFill/>
              <a:miter lim="800000"/>
              <a:headEnd/>
              <a:tailEnd/>
            </a:ln>
          </p:spPr>
          <p:txBody>
            <a:bodyPr wrap="none" lIns="90488" tIns="44450" rIns="90488" bIns="44450">
              <a:spAutoFit/>
            </a:bodyPr>
            <a:lstStyle/>
            <a:p>
              <a:pPr eaLnBrk="0" hangingPunct="0"/>
              <a:r>
                <a:rPr lang="en-GB" sz="2000" b="0" i="1">
                  <a:latin typeface="Times New Roman" pitchFamily="18" charset="0"/>
                </a:rPr>
                <a:t>t</a:t>
              </a:r>
              <a:r>
                <a:rPr lang="en-GB" sz="2000"/>
                <a:t> = </a:t>
              </a:r>
            </a:p>
          </p:txBody>
        </p:sp>
        <p:sp>
          <p:nvSpPr>
            <p:cNvPr id="1039" name="Rectangle 12"/>
            <p:cNvSpPr>
              <a:spLocks noChangeArrowheads="1"/>
            </p:cNvSpPr>
            <p:nvPr/>
          </p:nvSpPr>
          <p:spPr bwMode="auto">
            <a:xfrm>
              <a:off x="1756" y="3010"/>
              <a:ext cx="791" cy="575"/>
            </a:xfrm>
            <a:prstGeom prst="rect">
              <a:avLst/>
            </a:prstGeom>
            <a:noFill/>
            <a:ln w="9525">
              <a:noFill/>
              <a:miter lim="800000"/>
              <a:headEnd/>
              <a:tailEnd/>
            </a:ln>
          </p:spPr>
          <p:txBody>
            <a:bodyPr wrap="none" lIns="90488" tIns="44450" rIns="90488" bIns="44450">
              <a:spAutoFit/>
            </a:bodyPr>
            <a:lstStyle/>
            <a:p>
              <a:pPr algn="ctr" eaLnBrk="0" hangingPunct="0"/>
              <a:r>
                <a:rPr lang="en-GB" sz="1800" i="1"/>
                <a:t>contrast</a:t>
              </a:r>
              <a:r>
                <a:rPr lang="en-GB" sz="1800"/>
                <a:t> of</a:t>
              </a:r>
              <a:br>
                <a:rPr lang="en-GB" sz="1800"/>
              </a:br>
              <a:r>
                <a:rPr lang="en-GB" sz="1800"/>
                <a:t>estimated</a:t>
              </a:r>
              <a:br>
                <a:rPr lang="en-GB" sz="1800"/>
              </a:br>
              <a:r>
                <a:rPr lang="en-GB" sz="1800"/>
                <a:t>parameters</a:t>
              </a:r>
            </a:p>
          </p:txBody>
        </p:sp>
        <p:sp>
          <p:nvSpPr>
            <p:cNvPr id="1040" name="Rectangle 13"/>
            <p:cNvSpPr>
              <a:spLocks noChangeArrowheads="1"/>
            </p:cNvSpPr>
            <p:nvPr/>
          </p:nvSpPr>
          <p:spPr bwMode="auto">
            <a:xfrm>
              <a:off x="1871" y="3688"/>
              <a:ext cx="621" cy="402"/>
            </a:xfrm>
            <a:prstGeom prst="rect">
              <a:avLst/>
            </a:prstGeom>
            <a:noFill/>
            <a:ln w="9525">
              <a:noFill/>
              <a:miter lim="800000"/>
              <a:headEnd/>
              <a:tailEnd/>
            </a:ln>
          </p:spPr>
          <p:txBody>
            <a:bodyPr wrap="none" lIns="90488" tIns="44450" rIns="90488" bIns="44450">
              <a:spAutoFit/>
            </a:bodyPr>
            <a:lstStyle/>
            <a:p>
              <a:pPr algn="ctr" eaLnBrk="0" hangingPunct="0"/>
              <a:r>
                <a:rPr lang="en-GB" sz="1800"/>
                <a:t>variance</a:t>
              </a:r>
              <a:br>
                <a:rPr lang="en-GB" sz="1800"/>
              </a:br>
              <a:r>
                <a:rPr lang="en-GB" sz="1800"/>
                <a:t>estimate</a:t>
              </a:r>
            </a:p>
          </p:txBody>
        </p:sp>
        <p:sp>
          <p:nvSpPr>
            <p:cNvPr id="1041" name="Line 14"/>
            <p:cNvSpPr>
              <a:spLocks noChangeShapeType="1"/>
            </p:cNvSpPr>
            <p:nvPr/>
          </p:nvSpPr>
          <p:spPr bwMode="auto">
            <a:xfrm flipV="1">
              <a:off x="1763" y="3648"/>
              <a:ext cx="816" cy="2"/>
            </a:xfrm>
            <a:prstGeom prst="line">
              <a:avLst/>
            </a:prstGeom>
            <a:noFill/>
            <a:ln w="25400">
              <a:solidFill>
                <a:schemeClr val="tx1"/>
              </a:solidFill>
              <a:round/>
              <a:headEnd type="none" w="sm" len="sm"/>
              <a:tailEnd type="none" w="sm" len="sm"/>
            </a:ln>
          </p:spPr>
          <p:txBody>
            <a:bodyPr wrap="none" anchor="ctr"/>
            <a:lstStyle/>
            <a:p>
              <a:endParaRPr lang="en-US"/>
            </a:p>
          </p:txBody>
        </p:sp>
        <p:sp>
          <p:nvSpPr>
            <p:cNvPr id="1042" name="Freeform 15"/>
            <p:cNvSpPr>
              <a:spLocks/>
            </p:cNvSpPr>
            <p:nvPr/>
          </p:nvSpPr>
          <p:spPr bwMode="auto">
            <a:xfrm>
              <a:off x="1649" y="3724"/>
              <a:ext cx="988" cy="364"/>
            </a:xfrm>
            <a:custGeom>
              <a:avLst/>
              <a:gdLst>
                <a:gd name="T0" fmla="*/ 0 w 1070"/>
                <a:gd name="T1" fmla="*/ 245 h 364"/>
                <a:gd name="T2" fmla="*/ 97 w 1070"/>
                <a:gd name="T3" fmla="*/ 363 h 364"/>
                <a:gd name="T4" fmla="*/ 97 w 1070"/>
                <a:gd name="T5" fmla="*/ 0 h 364"/>
                <a:gd name="T6" fmla="*/ 867 w 1070"/>
                <a:gd name="T7" fmla="*/ 0 h 364"/>
                <a:gd name="T8" fmla="*/ 911 w 1070"/>
                <a:gd name="T9" fmla="*/ 54 h 364"/>
                <a:gd name="T10" fmla="*/ 0 60000 65536"/>
                <a:gd name="T11" fmla="*/ 0 60000 65536"/>
                <a:gd name="T12" fmla="*/ 0 60000 65536"/>
                <a:gd name="T13" fmla="*/ 0 60000 65536"/>
                <a:gd name="T14" fmla="*/ 0 60000 65536"/>
                <a:gd name="T15" fmla="*/ 0 w 1070"/>
                <a:gd name="T16" fmla="*/ 0 h 364"/>
                <a:gd name="T17" fmla="*/ 1070 w 1070"/>
                <a:gd name="T18" fmla="*/ 364 h 364"/>
              </a:gdLst>
              <a:ahLst/>
              <a:cxnLst>
                <a:cxn ang="T10">
                  <a:pos x="T0" y="T1"/>
                </a:cxn>
                <a:cxn ang="T11">
                  <a:pos x="T2" y="T3"/>
                </a:cxn>
                <a:cxn ang="T12">
                  <a:pos x="T4" y="T5"/>
                </a:cxn>
                <a:cxn ang="T13">
                  <a:pos x="T6" y="T7"/>
                </a:cxn>
                <a:cxn ang="T14">
                  <a:pos x="T8" y="T9"/>
                </a:cxn>
              </a:cxnLst>
              <a:rect l="T15" t="T16" r="T17" b="T18"/>
              <a:pathLst>
                <a:path w="1070" h="364">
                  <a:moveTo>
                    <a:pt x="0" y="245"/>
                  </a:moveTo>
                  <a:lnTo>
                    <a:pt x="114" y="363"/>
                  </a:lnTo>
                  <a:lnTo>
                    <a:pt x="114" y="0"/>
                  </a:lnTo>
                  <a:lnTo>
                    <a:pt x="1017" y="0"/>
                  </a:lnTo>
                  <a:lnTo>
                    <a:pt x="1069" y="54"/>
                  </a:lnTo>
                </a:path>
              </a:pathLst>
            </a:custGeom>
            <a:noFill/>
            <a:ln w="25400" cap="rnd" cmpd="sng">
              <a:solidFill>
                <a:schemeClr val="tx1"/>
              </a:solidFill>
              <a:prstDash val="solid"/>
              <a:round/>
              <a:headEnd type="none" w="sm" len="sm"/>
              <a:tailEnd type="none" w="sm" len="sm"/>
            </a:ln>
          </p:spPr>
          <p:txBody>
            <a:bodyPr/>
            <a:lstStyle/>
            <a:p>
              <a:endParaRPr lang="en-US"/>
            </a:p>
          </p:txBody>
        </p:sp>
      </p:grpSp>
      <p:sp>
        <p:nvSpPr>
          <p:cNvPr id="166" name="Text Box 21"/>
          <p:cNvSpPr txBox="1">
            <a:spLocks noChangeArrowheads="1"/>
          </p:cNvSpPr>
          <p:nvPr/>
        </p:nvSpPr>
        <p:spPr bwMode="auto">
          <a:xfrm>
            <a:off x="889000" y="35448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167" name="Text Box 22"/>
          <p:cNvSpPr txBox="1">
            <a:spLocks noChangeArrowheads="1"/>
          </p:cNvSpPr>
          <p:nvPr/>
        </p:nvSpPr>
        <p:spPr bwMode="auto">
          <a:xfrm>
            <a:off x="3233738" y="29098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168" name="Group 5"/>
          <p:cNvGrpSpPr>
            <a:grpSpLocks noChangeAspect="1"/>
          </p:cNvGrpSpPr>
          <p:nvPr/>
        </p:nvGrpSpPr>
        <p:grpSpPr bwMode="auto">
          <a:xfrm>
            <a:off x="758825" y="1901825"/>
            <a:ext cx="2994025" cy="1766888"/>
            <a:chOff x="478" y="1198"/>
            <a:chExt cx="1886" cy="1113"/>
          </a:xfrm>
        </p:grpSpPr>
        <p:sp>
          <p:nvSpPr>
            <p:cNvPr id="169"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1"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2"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3"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74" name="Freeform 6"/>
          <p:cNvSpPr>
            <a:spLocks/>
          </p:cNvSpPr>
          <p:nvPr/>
        </p:nvSpPr>
        <p:spPr bwMode="auto">
          <a:xfrm>
            <a:off x="2165578" y="20905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 name="Line 20"/>
          <p:cNvSpPr>
            <a:spLocks noChangeShapeType="1"/>
          </p:cNvSpPr>
          <p:nvPr/>
        </p:nvSpPr>
        <p:spPr bwMode="auto">
          <a:xfrm flipV="1">
            <a:off x="3000375" y="1541463"/>
            <a:ext cx="0" cy="1954212"/>
          </a:xfrm>
          <a:prstGeom prst="line">
            <a:avLst/>
          </a:prstGeom>
          <a:noFill/>
          <a:ln w="25400">
            <a:solidFill>
              <a:schemeClr val="tx1"/>
            </a:solidFill>
            <a:prstDash val="sysDot"/>
            <a:round/>
            <a:headEnd/>
            <a:tailEnd/>
          </a:ln>
        </p:spPr>
        <p:txBody>
          <a:bodyPr/>
          <a:lstStyle/>
          <a:p>
            <a:endParaRPr lang="en-US"/>
          </a:p>
        </p:txBody>
      </p:sp>
      <p:sp>
        <p:nvSpPr>
          <p:cNvPr id="176" name="Text Box 23"/>
          <p:cNvSpPr txBox="1">
            <a:spLocks noChangeArrowheads="1"/>
          </p:cNvSpPr>
          <p:nvPr/>
        </p:nvSpPr>
        <p:spPr bwMode="auto">
          <a:xfrm>
            <a:off x="2890838" y="15208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177" name="Freeform 24"/>
          <p:cNvSpPr>
            <a:spLocks/>
          </p:cNvSpPr>
          <p:nvPr/>
        </p:nvSpPr>
        <p:spPr bwMode="auto">
          <a:xfrm>
            <a:off x="3011257" y="31334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TextBox 177"/>
          <p:cNvSpPr txBox="1"/>
          <p:nvPr/>
        </p:nvSpPr>
        <p:spPr>
          <a:xfrm>
            <a:off x="3156857" y="3516086"/>
            <a:ext cx="229550" cy="307777"/>
          </a:xfrm>
          <a:prstGeom prst="rect">
            <a:avLst/>
          </a:prstGeom>
          <a:noFill/>
        </p:spPr>
        <p:txBody>
          <a:bodyPr wrap="none" rtlCol="0">
            <a:spAutoFit/>
          </a:bodyPr>
          <a:lstStyle/>
          <a:p>
            <a:r>
              <a:rPr lang="en-US" dirty="0" smtClean="0">
                <a:sym typeface="Symbol"/>
              </a:rPr>
              <a:t></a:t>
            </a:r>
            <a:endParaRPr lang="en-US" dirty="0"/>
          </a:p>
        </p:txBody>
      </p:sp>
      <p:graphicFrame>
        <p:nvGraphicFramePr>
          <p:cNvPr id="179" name="Object 178"/>
          <p:cNvGraphicFramePr>
            <a:graphicFrameLocks noChangeAspect="1"/>
          </p:cNvGraphicFramePr>
          <p:nvPr/>
        </p:nvGraphicFramePr>
        <p:xfrm>
          <a:off x="3090635" y="3429227"/>
          <a:ext cx="381907" cy="458288"/>
        </p:xfrm>
        <a:graphic>
          <a:graphicData uri="http://schemas.openxmlformats.org/presentationml/2006/ole">
            <p:oleObj spid="_x0000_s67595" name="Equation" r:id="rId4" imgW="190440" imgH="228600" progId="Equation.DSMT4">
              <p:embed/>
            </p:oleObj>
          </a:graphicData>
        </a:graphic>
      </p:graphicFrame>
      <p:sp>
        <p:nvSpPr>
          <p:cNvPr id="180" name="Text Box 21"/>
          <p:cNvSpPr txBox="1">
            <a:spLocks noChangeArrowheads="1"/>
          </p:cNvSpPr>
          <p:nvPr/>
        </p:nvSpPr>
        <p:spPr bwMode="auto">
          <a:xfrm>
            <a:off x="1041400" y="36972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181" name="Text Box 22"/>
          <p:cNvSpPr txBox="1">
            <a:spLocks noChangeArrowheads="1"/>
          </p:cNvSpPr>
          <p:nvPr/>
        </p:nvSpPr>
        <p:spPr bwMode="auto">
          <a:xfrm>
            <a:off x="3386138" y="30622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182" name="Group 5"/>
          <p:cNvGrpSpPr>
            <a:grpSpLocks noChangeAspect="1"/>
          </p:cNvGrpSpPr>
          <p:nvPr/>
        </p:nvGrpSpPr>
        <p:grpSpPr bwMode="auto">
          <a:xfrm>
            <a:off x="911225" y="2054225"/>
            <a:ext cx="2994025" cy="1766888"/>
            <a:chOff x="478" y="1198"/>
            <a:chExt cx="1886" cy="1113"/>
          </a:xfrm>
        </p:grpSpPr>
        <p:sp>
          <p:nvSpPr>
            <p:cNvPr id="183"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84"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5"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6"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7"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88" name="Freeform 6"/>
          <p:cNvSpPr>
            <a:spLocks/>
          </p:cNvSpPr>
          <p:nvPr/>
        </p:nvSpPr>
        <p:spPr bwMode="auto">
          <a:xfrm>
            <a:off x="2317978" y="22429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9" name="Line 20"/>
          <p:cNvSpPr>
            <a:spLocks noChangeShapeType="1"/>
          </p:cNvSpPr>
          <p:nvPr/>
        </p:nvSpPr>
        <p:spPr bwMode="auto">
          <a:xfrm flipV="1">
            <a:off x="3152775" y="1693863"/>
            <a:ext cx="0" cy="1954212"/>
          </a:xfrm>
          <a:prstGeom prst="line">
            <a:avLst/>
          </a:prstGeom>
          <a:noFill/>
          <a:ln w="25400">
            <a:solidFill>
              <a:schemeClr val="tx1"/>
            </a:solidFill>
            <a:prstDash val="sysDot"/>
            <a:round/>
            <a:headEnd/>
            <a:tailEnd/>
          </a:ln>
        </p:spPr>
        <p:txBody>
          <a:bodyPr/>
          <a:lstStyle/>
          <a:p>
            <a:endParaRPr lang="en-US"/>
          </a:p>
        </p:txBody>
      </p:sp>
      <p:sp>
        <p:nvSpPr>
          <p:cNvPr id="190" name="Text Box 23"/>
          <p:cNvSpPr txBox="1">
            <a:spLocks noChangeArrowheads="1"/>
          </p:cNvSpPr>
          <p:nvPr/>
        </p:nvSpPr>
        <p:spPr bwMode="auto">
          <a:xfrm>
            <a:off x="3043238" y="16732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191" name="Freeform 24"/>
          <p:cNvSpPr>
            <a:spLocks/>
          </p:cNvSpPr>
          <p:nvPr/>
        </p:nvSpPr>
        <p:spPr bwMode="auto">
          <a:xfrm>
            <a:off x="3163657" y="32858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2" name="TextBox 191"/>
          <p:cNvSpPr txBox="1"/>
          <p:nvPr/>
        </p:nvSpPr>
        <p:spPr>
          <a:xfrm>
            <a:off x="3309257" y="3668486"/>
            <a:ext cx="229550" cy="307777"/>
          </a:xfrm>
          <a:prstGeom prst="rect">
            <a:avLst/>
          </a:prstGeom>
          <a:noFill/>
        </p:spPr>
        <p:txBody>
          <a:bodyPr wrap="none" rtlCol="0">
            <a:spAutoFit/>
          </a:bodyPr>
          <a:lstStyle/>
          <a:p>
            <a:r>
              <a:rPr lang="en-US" dirty="0" smtClean="0">
                <a:sym typeface="Symbol"/>
              </a:rPr>
              <a:t></a:t>
            </a:r>
            <a:endParaRPr lang="en-US" dirty="0"/>
          </a:p>
        </p:txBody>
      </p:sp>
      <p:graphicFrame>
        <p:nvGraphicFramePr>
          <p:cNvPr id="193" name="Object 192"/>
          <p:cNvGraphicFramePr>
            <a:graphicFrameLocks noChangeAspect="1"/>
          </p:cNvGraphicFramePr>
          <p:nvPr/>
        </p:nvGraphicFramePr>
        <p:xfrm>
          <a:off x="3243035" y="3581627"/>
          <a:ext cx="381907" cy="458288"/>
        </p:xfrm>
        <a:graphic>
          <a:graphicData uri="http://schemas.openxmlformats.org/presentationml/2006/ole">
            <p:oleObj spid="_x0000_s67596" name="Equation" r:id="rId5" imgW="190440" imgH="228600" progId="Equation.DSMT4">
              <p:embed/>
            </p:oleObj>
          </a:graphicData>
        </a:graphic>
      </p:graphicFrame>
      <p:sp>
        <p:nvSpPr>
          <p:cNvPr id="195" name="Text Box 22"/>
          <p:cNvSpPr txBox="1">
            <a:spLocks noChangeArrowheads="1"/>
          </p:cNvSpPr>
          <p:nvPr/>
        </p:nvSpPr>
        <p:spPr bwMode="auto">
          <a:xfrm>
            <a:off x="3538538" y="32146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196" name="Group 5"/>
          <p:cNvGrpSpPr>
            <a:grpSpLocks noChangeAspect="1"/>
          </p:cNvGrpSpPr>
          <p:nvPr/>
        </p:nvGrpSpPr>
        <p:grpSpPr bwMode="auto">
          <a:xfrm>
            <a:off x="1063625" y="2206625"/>
            <a:ext cx="2994025" cy="1766888"/>
            <a:chOff x="478" y="1198"/>
            <a:chExt cx="1886" cy="1113"/>
          </a:xfrm>
        </p:grpSpPr>
        <p:sp>
          <p:nvSpPr>
            <p:cNvPr id="197"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98"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9"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0"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1"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02" name="Freeform 6"/>
          <p:cNvSpPr>
            <a:spLocks/>
          </p:cNvSpPr>
          <p:nvPr/>
        </p:nvSpPr>
        <p:spPr bwMode="auto">
          <a:xfrm>
            <a:off x="2470378" y="23953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3" name="Line 20"/>
          <p:cNvSpPr>
            <a:spLocks noChangeShapeType="1"/>
          </p:cNvSpPr>
          <p:nvPr/>
        </p:nvSpPr>
        <p:spPr bwMode="auto">
          <a:xfrm flipV="1">
            <a:off x="3305175" y="1846263"/>
            <a:ext cx="0" cy="1954212"/>
          </a:xfrm>
          <a:prstGeom prst="line">
            <a:avLst/>
          </a:prstGeom>
          <a:noFill/>
          <a:ln w="25400">
            <a:solidFill>
              <a:schemeClr val="tx1"/>
            </a:solidFill>
            <a:prstDash val="sysDot"/>
            <a:round/>
            <a:headEnd/>
            <a:tailEnd/>
          </a:ln>
        </p:spPr>
        <p:txBody>
          <a:bodyPr/>
          <a:lstStyle/>
          <a:p>
            <a:endParaRPr lang="en-US"/>
          </a:p>
        </p:txBody>
      </p:sp>
      <p:sp>
        <p:nvSpPr>
          <p:cNvPr id="204" name="Text Box 23"/>
          <p:cNvSpPr txBox="1">
            <a:spLocks noChangeArrowheads="1"/>
          </p:cNvSpPr>
          <p:nvPr/>
        </p:nvSpPr>
        <p:spPr bwMode="auto">
          <a:xfrm>
            <a:off x="3195638" y="18256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205" name="Freeform 24"/>
          <p:cNvSpPr>
            <a:spLocks/>
          </p:cNvSpPr>
          <p:nvPr/>
        </p:nvSpPr>
        <p:spPr bwMode="auto">
          <a:xfrm>
            <a:off x="3316057" y="34382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 name="TextBox 205"/>
          <p:cNvSpPr txBox="1"/>
          <p:nvPr/>
        </p:nvSpPr>
        <p:spPr>
          <a:xfrm>
            <a:off x="3461657" y="3820886"/>
            <a:ext cx="229550" cy="307777"/>
          </a:xfrm>
          <a:prstGeom prst="rect">
            <a:avLst/>
          </a:prstGeom>
          <a:noFill/>
        </p:spPr>
        <p:txBody>
          <a:bodyPr wrap="none" rtlCol="0">
            <a:spAutoFit/>
          </a:bodyPr>
          <a:lstStyle/>
          <a:p>
            <a:r>
              <a:rPr lang="en-US" dirty="0" smtClean="0">
                <a:sym typeface="Symbol"/>
              </a:rPr>
              <a:t></a:t>
            </a:r>
            <a:endParaRPr lang="en-US" dirty="0"/>
          </a:p>
        </p:txBody>
      </p:sp>
      <p:sp>
        <p:nvSpPr>
          <p:cNvPr id="208" name="Text Box 21"/>
          <p:cNvSpPr txBox="1">
            <a:spLocks noChangeArrowheads="1"/>
          </p:cNvSpPr>
          <p:nvPr/>
        </p:nvSpPr>
        <p:spPr bwMode="auto">
          <a:xfrm>
            <a:off x="1346200" y="40020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209" name="Text Box 22"/>
          <p:cNvSpPr txBox="1">
            <a:spLocks noChangeArrowheads="1"/>
          </p:cNvSpPr>
          <p:nvPr/>
        </p:nvSpPr>
        <p:spPr bwMode="auto">
          <a:xfrm>
            <a:off x="3690938" y="33670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210" name="Group 5"/>
          <p:cNvGrpSpPr>
            <a:grpSpLocks noChangeAspect="1"/>
          </p:cNvGrpSpPr>
          <p:nvPr/>
        </p:nvGrpSpPr>
        <p:grpSpPr bwMode="auto">
          <a:xfrm>
            <a:off x="1216025" y="2359025"/>
            <a:ext cx="2994025" cy="1766888"/>
            <a:chOff x="478" y="1198"/>
            <a:chExt cx="1886" cy="1113"/>
          </a:xfrm>
        </p:grpSpPr>
        <p:sp>
          <p:nvSpPr>
            <p:cNvPr id="211"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2"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5"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16" name="Freeform 6"/>
          <p:cNvSpPr>
            <a:spLocks/>
          </p:cNvSpPr>
          <p:nvPr/>
        </p:nvSpPr>
        <p:spPr bwMode="auto">
          <a:xfrm>
            <a:off x="2622778" y="25477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Line 20"/>
          <p:cNvSpPr>
            <a:spLocks noChangeShapeType="1"/>
          </p:cNvSpPr>
          <p:nvPr/>
        </p:nvSpPr>
        <p:spPr bwMode="auto">
          <a:xfrm flipV="1">
            <a:off x="3457575" y="1998663"/>
            <a:ext cx="0" cy="1954212"/>
          </a:xfrm>
          <a:prstGeom prst="line">
            <a:avLst/>
          </a:prstGeom>
          <a:noFill/>
          <a:ln w="25400">
            <a:solidFill>
              <a:schemeClr val="tx1"/>
            </a:solidFill>
            <a:prstDash val="sysDot"/>
            <a:round/>
            <a:headEnd/>
            <a:tailEnd/>
          </a:ln>
        </p:spPr>
        <p:txBody>
          <a:bodyPr/>
          <a:lstStyle/>
          <a:p>
            <a:endParaRPr lang="en-US"/>
          </a:p>
        </p:txBody>
      </p:sp>
      <p:sp>
        <p:nvSpPr>
          <p:cNvPr id="218" name="Text Box 23"/>
          <p:cNvSpPr txBox="1">
            <a:spLocks noChangeArrowheads="1"/>
          </p:cNvSpPr>
          <p:nvPr/>
        </p:nvSpPr>
        <p:spPr bwMode="auto">
          <a:xfrm>
            <a:off x="3348038" y="19780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219" name="Freeform 24"/>
          <p:cNvSpPr>
            <a:spLocks/>
          </p:cNvSpPr>
          <p:nvPr/>
        </p:nvSpPr>
        <p:spPr bwMode="auto">
          <a:xfrm>
            <a:off x="3468457" y="35906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0" name="TextBox 219"/>
          <p:cNvSpPr txBox="1"/>
          <p:nvPr/>
        </p:nvSpPr>
        <p:spPr>
          <a:xfrm>
            <a:off x="3614057" y="3973286"/>
            <a:ext cx="229550" cy="307777"/>
          </a:xfrm>
          <a:prstGeom prst="rect">
            <a:avLst/>
          </a:prstGeom>
          <a:noFill/>
        </p:spPr>
        <p:txBody>
          <a:bodyPr wrap="none" rtlCol="0">
            <a:spAutoFit/>
          </a:bodyPr>
          <a:lstStyle/>
          <a:p>
            <a:r>
              <a:rPr lang="en-US" dirty="0" smtClean="0">
                <a:sym typeface="Symbol"/>
              </a:rPr>
              <a:t></a:t>
            </a:r>
            <a:endParaRPr lang="en-US" dirty="0"/>
          </a:p>
        </p:txBody>
      </p:sp>
      <p:graphicFrame>
        <p:nvGraphicFramePr>
          <p:cNvPr id="221" name="Object 220"/>
          <p:cNvGraphicFramePr>
            <a:graphicFrameLocks noChangeAspect="1"/>
          </p:cNvGraphicFramePr>
          <p:nvPr/>
        </p:nvGraphicFramePr>
        <p:xfrm>
          <a:off x="3547835" y="3886427"/>
          <a:ext cx="381907" cy="458288"/>
        </p:xfrm>
        <a:graphic>
          <a:graphicData uri="http://schemas.openxmlformats.org/presentationml/2006/ole">
            <p:oleObj spid="_x0000_s67598" name="Equation" r:id="rId6" imgW="190440" imgH="228600" progId="Equation.DSMT4">
              <p:embed/>
            </p:oleObj>
          </a:graphicData>
        </a:graphic>
      </p:graphicFrame>
      <p:sp>
        <p:nvSpPr>
          <p:cNvPr id="222" name="TextBox 221"/>
          <p:cNvSpPr txBox="1"/>
          <p:nvPr/>
        </p:nvSpPr>
        <p:spPr>
          <a:xfrm>
            <a:off x="6433457" y="2253343"/>
            <a:ext cx="3310522" cy="461665"/>
          </a:xfrm>
          <a:prstGeom prst="rect">
            <a:avLst/>
          </a:prstGeom>
          <a:noFill/>
        </p:spPr>
        <p:txBody>
          <a:bodyPr wrap="none" rtlCol="0">
            <a:spAutoFit/>
          </a:bodyPr>
          <a:lstStyle/>
          <a:p>
            <a:r>
              <a:rPr lang="en-US" sz="2400" dirty="0" smtClean="0"/>
              <a:t>What is the problem?</a:t>
            </a:r>
            <a:endParaRPr lang="en-US" sz="2400"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ChangeArrowheads="1"/>
          </p:cNvSpPr>
          <p:nvPr/>
        </p:nvSpPr>
        <p:spPr bwMode="auto">
          <a:xfrm>
            <a:off x="904875" y="257175"/>
            <a:ext cx="8477250" cy="933450"/>
          </a:xfrm>
          <a:prstGeom prst="rect">
            <a:avLst/>
          </a:prstGeom>
          <a:solidFill>
            <a:schemeClr val="bg1"/>
          </a:solidFill>
          <a:ln w="57150" cmpd="thickThin">
            <a:noFill/>
            <a:miter lim="800000"/>
            <a:headEnd/>
            <a:tailEnd/>
          </a:ln>
        </p:spPr>
        <p:txBody>
          <a:bodyPr lIns="90488" tIns="44450" rIns="90488" bIns="44450" anchor="ctr"/>
          <a:lstStyle/>
          <a:p>
            <a:pPr algn="ctr"/>
            <a:r>
              <a:rPr lang="en-GB" sz="3200" dirty="0" smtClean="0">
                <a:solidFill>
                  <a:schemeClr val="tx2"/>
                </a:solidFill>
                <a:latin typeface="Arial Unicode MS" pitchFamily="34" charset="-128"/>
              </a:rPr>
              <a:t>Multiple tests</a:t>
            </a:r>
            <a:endParaRPr lang="en-US" sz="3200" dirty="0">
              <a:solidFill>
                <a:schemeClr val="tx2"/>
              </a:solidFill>
              <a:latin typeface="Arial Unicode MS" pitchFamily="34" charset="-128"/>
            </a:endParaRPr>
          </a:p>
        </p:txBody>
      </p:sp>
      <p:grpSp>
        <p:nvGrpSpPr>
          <p:cNvPr id="2" name="Group 10"/>
          <p:cNvGrpSpPr>
            <a:grpSpLocks/>
          </p:cNvGrpSpPr>
          <p:nvPr/>
        </p:nvGrpSpPr>
        <p:grpSpPr bwMode="auto">
          <a:xfrm>
            <a:off x="671513" y="4895850"/>
            <a:ext cx="2192337" cy="1714500"/>
            <a:chOff x="1409" y="3010"/>
            <a:chExt cx="1228" cy="1080"/>
          </a:xfrm>
        </p:grpSpPr>
        <p:sp>
          <p:nvSpPr>
            <p:cNvPr id="1038" name="Rectangle 11"/>
            <p:cNvSpPr>
              <a:spLocks noChangeArrowheads="1"/>
            </p:cNvSpPr>
            <p:nvPr/>
          </p:nvSpPr>
          <p:spPr bwMode="auto">
            <a:xfrm>
              <a:off x="1409" y="3543"/>
              <a:ext cx="301" cy="248"/>
            </a:xfrm>
            <a:prstGeom prst="rect">
              <a:avLst/>
            </a:prstGeom>
            <a:noFill/>
            <a:ln w="9525">
              <a:noFill/>
              <a:miter lim="800000"/>
              <a:headEnd/>
              <a:tailEnd/>
            </a:ln>
          </p:spPr>
          <p:txBody>
            <a:bodyPr wrap="none" lIns="90488" tIns="44450" rIns="90488" bIns="44450">
              <a:spAutoFit/>
            </a:bodyPr>
            <a:lstStyle/>
            <a:p>
              <a:pPr eaLnBrk="0" hangingPunct="0"/>
              <a:r>
                <a:rPr lang="en-GB" sz="2000" b="0" i="1">
                  <a:latin typeface="Times New Roman" pitchFamily="18" charset="0"/>
                </a:rPr>
                <a:t>t</a:t>
              </a:r>
              <a:r>
                <a:rPr lang="en-GB" sz="2000"/>
                <a:t> = </a:t>
              </a:r>
            </a:p>
          </p:txBody>
        </p:sp>
        <p:sp>
          <p:nvSpPr>
            <p:cNvPr id="1039" name="Rectangle 12"/>
            <p:cNvSpPr>
              <a:spLocks noChangeArrowheads="1"/>
            </p:cNvSpPr>
            <p:nvPr/>
          </p:nvSpPr>
          <p:spPr bwMode="auto">
            <a:xfrm>
              <a:off x="1756" y="3010"/>
              <a:ext cx="791" cy="575"/>
            </a:xfrm>
            <a:prstGeom prst="rect">
              <a:avLst/>
            </a:prstGeom>
            <a:noFill/>
            <a:ln w="9525">
              <a:noFill/>
              <a:miter lim="800000"/>
              <a:headEnd/>
              <a:tailEnd/>
            </a:ln>
          </p:spPr>
          <p:txBody>
            <a:bodyPr wrap="none" lIns="90488" tIns="44450" rIns="90488" bIns="44450">
              <a:spAutoFit/>
            </a:bodyPr>
            <a:lstStyle/>
            <a:p>
              <a:pPr algn="ctr" eaLnBrk="0" hangingPunct="0"/>
              <a:r>
                <a:rPr lang="en-GB" sz="1800" i="1"/>
                <a:t>contrast</a:t>
              </a:r>
              <a:r>
                <a:rPr lang="en-GB" sz="1800"/>
                <a:t> of</a:t>
              </a:r>
              <a:br>
                <a:rPr lang="en-GB" sz="1800"/>
              </a:br>
              <a:r>
                <a:rPr lang="en-GB" sz="1800"/>
                <a:t>estimated</a:t>
              </a:r>
              <a:br>
                <a:rPr lang="en-GB" sz="1800"/>
              </a:br>
              <a:r>
                <a:rPr lang="en-GB" sz="1800"/>
                <a:t>parameters</a:t>
              </a:r>
            </a:p>
          </p:txBody>
        </p:sp>
        <p:sp>
          <p:nvSpPr>
            <p:cNvPr id="1040" name="Rectangle 13"/>
            <p:cNvSpPr>
              <a:spLocks noChangeArrowheads="1"/>
            </p:cNvSpPr>
            <p:nvPr/>
          </p:nvSpPr>
          <p:spPr bwMode="auto">
            <a:xfrm>
              <a:off x="1871" y="3688"/>
              <a:ext cx="621" cy="402"/>
            </a:xfrm>
            <a:prstGeom prst="rect">
              <a:avLst/>
            </a:prstGeom>
            <a:noFill/>
            <a:ln w="9525">
              <a:noFill/>
              <a:miter lim="800000"/>
              <a:headEnd/>
              <a:tailEnd/>
            </a:ln>
          </p:spPr>
          <p:txBody>
            <a:bodyPr wrap="none" lIns="90488" tIns="44450" rIns="90488" bIns="44450">
              <a:spAutoFit/>
            </a:bodyPr>
            <a:lstStyle/>
            <a:p>
              <a:pPr algn="ctr" eaLnBrk="0" hangingPunct="0"/>
              <a:r>
                <a:rPr lang="en-GB" sz="1800"/>
                <a:t>variance</a:t>
              </a:r>
              <a:br>
                <a:rPr lang="en-GB" sz="1800"/>
              </a:br>
              <a:r>
                <a:rPr lang="en-GB" sz="1800"/>
                <a:t>estimate</a:t>
              </a:r>
            </a:p>
          </p:txBody>
        </p:sp>
        <p:sp>
          <p:nvSpPr>
            <p:cNvPr id="1041" name="Line 14"/>
            <p:cNvSpPr>
              <a:spLocks noChangeShapeType="1"/>
            </p:cNvSpPr>
            <p:nvPr/>
          </p:nvSpPr>
          <p:spPr bwMode="auto">
            <a:xfrm flipV="1">
              <a:off x="1763" y="3648"/>
              <a:ext cx="816" cy="2"/>
            </a:xfrm>
            <a:prstGeom prst="line">
              <a:avLst/>
            </a:prstGeom>
            <a:noFill/>
            <a:ln w="25400">
              <a:solidFill>
                <a:schemeClr val="tx1"/>
              </a:solidFill>
              <a:round/>
              <a:headEnd type="none" w="sm" len="sm"/>
              <a:tailEnd type="none" w="sm" len="sm"/>
            </a:ln>
          </p:spPr>
          <p:txBody>
            <a:bodyPr wrap="none" anchor="ctr"/>
            <a:lstStyle/>
            <a:p>
              <a:endParaRPr lang="en-US"/>
            </a:p>
          </p:txBody>
        </p:sp>
        <p:sp>
          <p:nvSpPr>
            <p:cNvPr id="1042" name="Freeform 15"/>
            <p:cNvSpPr>
              <a:spLocks/>
            </p:cNvSpPr>
            <p:nvPr/>
          </p:nvSpPr>
          <p:spPr bwMode="auto">
            <a:xfrm>
              <a:off x="1649" y="3724"/>
              <a:ext cx="988" cy="364"/>
            </a:xfrm>
            <a:custGeom>
              <a:avLst/>
              <a:gdLst>
                <a:gd name="T0" fmla="*/ 0 w 1070"/>
                <a:gd name="T1" fmla="*/ 245 h 364"/>
                <a:gd name="T2" fmla="*/ 97 w 1070"/>
                <a:gd name="T3" fmla="*/ 363 h 364"/>
                <a:gd name="T4" fmla="*/ 97 w 1070"/>
                <a:gd name="T5" fmla="*/ 0 h 364"/>
                <a:gd name="T6" fmla="*/ 867 w 1070"/>
                <a:gd name="T7" fmla="*/ 0 h 364"/>
                <a:gd name="T8" fmla="*/ 911 w 1070"/>
                <a:gd name="T9" fmla="*/ 54 h 364"/>
                <a:gd name="T10" fmla="*/ 0 60000 65536"/>
                <a:gd name="T11" fmla="*/ 0 60000 65536"/>
                <a:gd name="T12" fmla="*/ 0 60000 65536"/>
                <a:gd name="T13" fmla="*/ 0 60000 65536"/>
                <a:gd name="T14" fmla="*/ 0 60000 65536"/>
                <a:gd name="T15" fmla="*/ 0 w 1070"/>
                <a:gd name="T16" fmla="*/ 0 h 364"/>
                <a:gd name="T17" fmla="*/ 1070 w 1070"/>
                <a:gd name="T18" fmla="*/ 364 h 364"/>
              </a:gdLst>
              <a:ahLst/>
              <a:cxnLst>
                <a:cxn ang="T10">
                  <a:pos x="T0" y="T1"/>
                </a:cxn>
                <a:cxn ang="T11">
                  <a:pos x="T2" y="T3"/>
                </a:cxn>
                <a:cxn ang="T12">
                  <a:pos x="T4" y="T5"/>
                </a:cxn>
                <a:cxn ang="T13">
                  <a:pos x="T6" y="T7"/>
                </a:cxn>
                <a:cxn ang="T14">
                  <a:pos x="T8" y="T9"/>
                </a:cxn>
              </a:cxnLst>
              <a:rect l="T15" t="T16" r="T17" b="T18"/>
              <a:pathLst>
                <a:path w="1070" h="364">
                  <a:moveTo>
                    <a:pt x="0" y="245"/>
                  </a:moveTo>
                  <a:lnTo>
                    <a:pt x="114" y="363"/>
                  </a:lnTo>
                  <a:lnTo>
                    <a:pt x="114" y="0"/>
                  </a:lnTo>
                  <a:lnTo>
                    <a:pt x="1017" y="0"/>
                  </a:lnTo>
                  <a:lnTo>
                    <a:pt x="1069" y="54"/>
                  </a:lnTo>
                </a:path>
              </a:pathLst>
            </a:custGeom>
            <a:noFill/>
            <a:ln w="25400" cap="rnd" cmpd="sng">
              <a:solidFill>
                <a:schemeClr val="tx1"/>
              </a:solidFill>
              <a:prstDash val="solid"/>
              <a:round/>
              <a:headEnd type="none" w="sm" len="sm"/>
              <a:tailEnd type="none" w="sm" len="sm"/>
            </a:ln>
          </p:spPr>
          <p:txBody>
            <a:bodyPr/>
            <a:lstStyle/>
            <a:p>
              <a:endParaRPr lang="en-US"/>
            </a:p>
          </p:txBody>
        </p:sp>
      </p:grpSp>
      <p:sp>
        <p:nvSpPr>
          <p:cNvPr id="166" name="Text Box 21"/>
          <p:cNvSpPr txBox="1">
            <a:spLocks noChangeArrowheads="1"/>
          </p:cNvSpPr>
          <p:nvPr/>
        </p:nvSpPr>
        <p:spPr bwMode="auto">
          <a:xfrm>
            <a:off x="889000" y="35448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167" name="Text Box 22"/>
          <p:cNvSpPr txBox="1">
            <a:spLocks noChangeArrowheads="1"/>
          </p:cNvSpPr>
          <p:nvPr/>
        </p:nvSpPr>
        <p:spPr bwMode="auto">
          <a:xfrm>
            <a:off x="3233738" y="29098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3" name="Group 5"/>
          <p:cNvGrpSpPr>
            <a:grpSpLocks noChangeAspect="1"/>
          </p:cNvGrpSpPr>
          <p:nvPr/>
        </p:nvGrpSpPr>
        <p:grpSpPr bwMode="auto">
          <a:xfrm>
            <a:off x="758825" y="1901825"/>
            <a:ext cx="2994025" cy="1766888"/>
            <a:chOff x="478" y="1198"/>
            <a:chExt cx="1886" cy="1113"/>
          </a:xfrm>
        </p:grpSpPr>
        <p:sp>
          <p:nvSpPr>
            <p:cNvPr id="169"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1"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2"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3"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74" name="Freeform 6"/>
          <p:cNvSpPr>
            <a:spLocks/>
          </p:cNvSpPr>
          <p:nvPr/>
        </p:nvSpPr>
        <p:spPr bwMode="auto">
          <a:xfrm>
            <a:off x="2165578" y="20905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 name="Line 20"/>
          <p:cNvSpPr>
            <a:spLocks noChangeShapeType="1"/>
          </p:cNvSpPr>
          <p:nvPr/>
        </p:nvSpPr>
        <p:spPr bwMode="auto">
          <a:xfrm flipV="1">
            <a:off x="3000375" y="1541463"/>
            <a:ext cx="0" cy="1954212"/>
          </a:xfrm>
          <a:prstGeom prst="line">
            <a:avLst/>
          </a:prstGeom>
          <a:noFill/>
          <a:ln w="25400">
            <a:solidFill>
              <a:schemeClr val="tx1"/>
            </a:solidFill>
            <a:prstDash val="sysDot"/>
            <a:round/>
            <a:headEnd/>
            <a:tailEnd/>
          </a:ln>
        </p:spPr>
        <p:txBody>
          <a:bodyPr/>
          <a:lstStyle/>
          <a:p>
            <a:endParaRPr lang="en-US"/>
          </a:p>
        </p:txBody>
      </p:sp>
      <p:sp>
        <p:nvSpPr>
          <p:cNvPr id="176" name="Text Box 23"/>
          <p:cNvSpPr txBox="1">
            <a:spLocks noChangeArrowheads="1"/>
          </p:cNvSpPr>
          <p:nvPr/>
        </p:nvSpPr>
        <p:spPr bwMode="auto">
          <a:xfrm>
            <a:off x="2890838" y="15208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177" name="Freeform 24"/>
          <p:cNvSpPr>
            <a:spLocks/>
          </p:cNvSpPr>
          <p:nvPr/>
        </p:nvSpPr>
        <p:spPr bwMode="auto">
          <a:xfrm>
            <a:off x="3011257" y="31334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TextBox 177"/>
          <p:cNvSpPr txBox="1"/>
          <p:nvPr/>
        </p:nvSpPr>
        <p:spPr>
          <a:xfrm>
            <a:off x="3156857" y="3516086"/>
            <a:ext cx="229550" cy="307777"/>
          </a:xfrm>
          <a:prstGeom prst="rect">
            <a:avLst/>
          </a:prstGeom>
          <a:noFill/>
        </p:spPr>
        <p:txBody>
          <a:bodyPr wrap="none" rtlCol="0">
            <a:spAutoFit/>
          </a:bodyPr>
          <a:lstStyle/>
          <a:p>
            <a:r>
              <a:rPr lang="en-US" dirty="0" smtClean="0">
                <a:sym typeface="Symbol"/>
              </a:rPr>
              <a:t></a:t>
            </a:r>
            <a:endParaRPr lang="en-US" dirty="0"/>
          </a:p>
        </p:txBody>
      </p:sp>
      <p:graphicFrame>
        <p:nvGraphicFramePr>
          <p:cNvPr id="179" name="Object 178"/>
          <p:cNvGraphicFramePr>
            <a:graphicFrameLocks noChangeAspect="1"/>
          </p:cNvGraphicFramePr>
          <p:nvPr/>
        </p:nvGraphicFramePr>
        <p:xfrm>
          <a:off x="3090635" y="3429227"/>
          <a:ext cx="381907" cy="458288"/>
        </p:xfrm>
        <a:graphic>
          <a:graphicData uri="http://schemas.openxmlformats.org/presentationml/2006/ole">
            <p:oleObj spid="_x0000_s134146" name="Equation" r:id="rId4" imgW="190440" imgH="228600" progId="Equation.DSMT4">
              <p:embed/>
            </p:oleObj>
          </a:graphicData>
        </a:graphic>
      </p:graphicFrame>
      <p:sp>
        <p:nvSpPr>
          <p:cNvPr id="180" name="Text Box 21"/>
          <p:cNvSpPr txBox="1">
            <a:spLocks noChangeArrowheads="1"/>
          </p:cNvSpPr>
          <p:nvPr/>
        </p:nvSpPr>
        <p:spPr bwMode="auto">
          <a:xfrm>
            <a:off x="1041400" y="36972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181" name="Text Box 22"/>
          <p:cNvSpPr txBox="1">
            <a:spLocks noChangeArrowheads="1"/>
          </p:cNvSpPr>
          <p:nvPr/>
        </p:nvSpPr>
        <p:spPr bwMode="auto">
          <a:xfrm>
            <a:off x="3386138" y="30622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4" name="Group 5"/>
          <p:cNvGrpSpPr>
            <a:grpSpLocks noChangeAspect="1"/>
          </p:cNvGrpSpPr>
          <p:nvPr/>
        </p:nvGrpSpPr>
        <p:grpSpPr bwMode="auto">
          <a:xfrm>
            <a:off x="911225" y="2054225"/>
            <a:ext cx="2994025" cy="1766888"/>
            <a:chOff x="478" y="1198"/>
            <a:chExt cx="1886" cy="1113"/>
          </a:xfrm>
        </p:grpSpPr>
        <p:sp>
          <p:nvSpPr>
            <p:cNvPr id="183"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84"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5"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6"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7"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88" name="Freeform 6"/>
          <p:cNvSpPr>
            <a:spLocks/>
          </p:cNvSpPr>
          <p:nvPr/>
        </p:nvSpPr>
        <p:spPr bwMode="auto">
          <a:xfrm>
            <a:off x="2317978" y="22429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9" name="Line 20"/>
          <p:cNvSpPr>
            <a:spLocks noChangeShapeType="1"/>
          </p:cNvSpPr>
          <p:nvPr/>
        </p:nvSpPr>
        <p:spPr bwMode="auto">
          <a:xfrm flipV="1">
            <a:off x="3152775" y="1693863"/>
            <a:ext cx="0" cy="1954212"/>
          </a:xfrm>
          <a:prstGeom prst="line">
            <a:avLst/>
          </a:prstGeom>
          <a:noFill/>
          <a:ln w="25400">
            <a:solidFill>
              <a:schemeClr val="tx1"/>
            </a:solidFill>
            <a:prstDash val="sysDot"/>
            <a:round/>
            <a:headEnd/>
            <a:tailEnd/>
          </a:ln>
        </p:spPr>
        <p:txBody>
          <a:bodyPr/>
          <a:lstStyle/>
          <a:p>
            <a:endParaRPr lang="en-US"/>
          </a:p>
        </p:txBody>
      </p:sp>
      <p:sp>
        <p:nvSpPr>
          <p:cNvPr id="190" name="Text Box 23"/>
          <p:cNvSpPr txBox="1">
            <a:spLocks noChangeArrowheads="1"/>
          </p:cNvSpPr>
          <p:nvPr/>
        </p:nvSpPr>
        <p:spPr bwMode="auto">
          <a:xfrm>
            <a:off x="3043238" y="16732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191" name="Freeform 24"/>
          <p:cNvSpPr>
            <a:spLocks/>
          </p:cNvSpPr>
          <p:nvPr/>
        </p:nvSpPr>
        <p:spPr bwMode="auto">
          <a:xfrm>
            <a:off x="3163657" y="32858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2" name="TextBox 191"/>
          <p:cNvSpPr txBox="1"/>
          <p:nvPr/>
        </p:nvSpPr>
        <p:spPr>
          <a:xfrm>
            <a:off x="3309257" y="3668486"/>
            <a:ext cx="229550" cy="307777"/>
          </a:xfrm>
          <a:prstGeom prst="rect">
            <a:avLst/>
          </a:prstGeom>
          <a:noFill/>
        </p:spPr>
        <p:txBody>
          <a:bodyPr wrap="none" rtlCol="0">
            <a:spAutoFit/>
          </a:bodyPr>
          <a:lstStyle/>
          <a:p>
            <a:r>
              <a:rPr lang="en-US" dirty="0" smtClean="0">
                <a:sym typeface="Symbol"/>
              </a:rPr>
              <a:t></a:t>
            </a:r>
            <a:endParaRPr lang="en-US" dirty="0"/>
          </a:p>
        </p:txBody>
      </p:sp>
      <p:graphicFrame>
        <p:nvGraphicFramePr>
          <p:cNvPr id="193" name="Object 192"/>
          <p:cNvGraphicFramePr>
            <a:graphicFrameLocks noChangeAspect="1"/>
          </p:cNvGraphicFramePr>
          <p:nvPr/>
        </p:nvGraphicFramePr>
        <p:xfrm>
          <a:off x="3243035" y="3581627"/>
          <a:ext cx="381907" cy="458288"/>
        </p:xfrm>
        <a:graphic>
          <a:graphicData uri="http://schemas.openxmlformats.org/presentationml/2006/ole">
            <p:oleObj spid="_x0000_s134147" name="Equation" r:id="rId5" imgW="190440" imgH="228600" progId="Equation.DSMT4">
              <p:embed/>
            </p:oleObj>
          </a:graphicData>
        </a:graphic>
      </p:graphicFrame>
      <p:sp>
        <p:nvSpPr>
          <p:cNvPr id="195" name="Text Box 22"/>
          <p:cNvSpPr txBox="1">
            <a:spLocks noChangeArrowheads="1"/>
          </p:cNvSpPr>
          <p:nvPr/>
        </p:nvSpPr>
        <p:spPr bwMode="auto">
          <a:xfrm>
            <a:off x="3538538" y="32146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5" name="Group 5"/>
          <p:cNvGrpSpPr>
            <a:grpSpLocks noChangeAspect="1"/>
          </p:cNvGrpSpPr>
          <p:nvPr/>
        </p:nvGrpSpPr>
        <p:grpSpPr bwMode="auto">
          <a:xfrm>
            <a:off x="1063625" y="2206625"/>
            <a:ext cx="2994025" cy="1766888"/>
            <a:chOff x="478" y="1198"/>
            <a:chExt cx="1886" cy="1113"/>
          </a:xfrm>
        </p:grpSpPr>
        <p:sp>
          <p:nvSpPr>
            <p:cNvPr id="197"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98"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9"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0"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1"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02" name="Freeform 6"/>
          <p:cNvSpPr>
            <a:spLocks/>
          </p:cNvSpPr>
          <p:nvPr/>
        </p:nvSpPr>
        <p:spPr bwMode="auto">
          <a:xfrm>
            <a:off x="2470378" y="23953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3" name="Line 20"/>
          <p:cNvSpPr>
            <a:spLocks noChangeShapeType="1"/>
          </p:cNvSpPr>
          <p:nvPr/>
        </p:nvSpPr>
        <p:spPr bwMode="auto">
          <a:xfrm flipV="1">
            <a:off x="3305175" y="1846263"/>
            <a:ext cx="0" cy="1954212"/>
          </a:xfrm>
          <a:prstGeom prst="line">
            <a:avLst/>
          </a:prstGeom>
          <a:noFill/>
          <a:ln w="25400">
            <a:solidFill>
              <a:schemeClr val="tx1"/>
            </a:solidFill>
            <a:prstDash val="sysDot"/>
            <a:round/>
            <a:headEnd/>
            <a:tailEnd/>
          </a:ln>
        </p:spPr>
        <p:txBody>
          <a:bodyPr/>
          <a:lstStyle/>
          <a:p>
            <a:endParaRPr lang="en-US"/>
          </a:p>
        </p:txBody>
      </p:sp>
      <p:sp>
        <p:nvSpPr>
          <p:cNvPr id="204" name="Text Box 23"/>
          <p:cNvSpPr txBox="1">
            <a:spLocks noChangeArrowheads="1"/>
          </p:cNvSpPr>
          <p:nvPr/>
        </p:nvSpPr>
        <p:spPr bwMode="auto">
          <a:xfrm>
            <a:off x="3195638" y="18256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205" name="Freeform 24"/>
          <p:cNvSpPr>
            <a:spLocks/>
          </p:cNvSpPr>
          <p:nvPr/>
        </p:nvSpPr>
        <p:spPr bwMode="auto">
          <a:xfrm>
            <a:off x="3316057" y="34382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 name="TextBox 205"/>
          <p:cNvSpPr txBox="1"/>
          <p:nvPr/>
        </p:nvSpPr>
        <p:spPr>
          <a:xfrm>
            <a:off x="3461657" y="3820886"/>
            <a:ext cx="229550" cy="307777"/>
          </a:xfrm>
          <a:prstGeom prst="rect">
            <a:avLst/>
          </a:prstGeom>
          <a:noFill/>
        </p:spPr>
        <p:txBody>
          <a:bodyPr wrap="none" rtlCol="0">
            <a:spAutoFit/>
          </a:bodyPr>
          <a:lstStyle/>
          <a:p>
            <a:r>
              <a:rPr lang="en-US" dirty="0" smtClean="0">
                <a:sym typeface="Symbol"/>
              </a:rPr>
              <a:t></a:t>
            </a:r>
            <a:endParaRPr lang="en-US" dirty="0"/>
          </a:p>
        </p:txBody>
      </p:sp>
      <p:sp>
        <p:nvSpPr>
          <p:cNvPr id="208" name="Text Box 21"/>
          <p:cNvSpPr txBox="1">
            <a:spLocks noChangeArrowheads="1"/>
          </p:cNvSpPr>
          <p:nvPr/>
        </p:nvSpPr>
        <p:spPr bwMode="auto">
          <a:xfrm>
            <a:off x="1346200" y="40020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209" name="Text Box 22"/>
          <p:cNvSpPr txBox="1">
            <a:spLocks noChangeArrowheads="1"/>
          </p:cNvSpPr>
          <p:nvPr/>
        </p:nvSpPr>
        <p:spPr bwMode="auto">
          <a:xfrm>
            <a:off x="3690938" y="33670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6" name="Group 5"/>
          <p:cNvGrpSpPr>
            <a:grpSpLocks noChangeAspect="1"/>
          </p:cNvGrpSpPr>
          <p:nvPr/>
        </p:nvGrpSpPr>
        <p:grpSpPr bwMode="auto">
          <a:xfrm>
            <a:off x="1216025" y="2359025"/>
            <a:ext cx="2994025" cy="1766888"/>
            <a:chOff x="478" y="1198"/>
            <a:chExt cx="1886" cy="1113"/>
          </a:xfrm>
        </p:grpSpPr>
        <p:sp>
          <p:nvSpPr>
            <p:cNvPr id="211"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2"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5"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16" name="Freeform 6"/>
          <p:cNvSpPr>
            <a:spLocks/>
          </p:cNvSpPr>
          <p:nvPr/>
        </p:nvSpPr>
        <p:spPr bwMode="auto">
          <a:xfrm>
            <a:off x="2622778" y="25477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Line 20"/>
          <p:cNvSpPr>
            <a:spLocks noChangeShapeType="1"/>
          </p:cNvSpPr>
          <p:nvPr/>
        </p:nvSpPr>
        <p:spPr bwMode="auto">
          <a:xfrm flipV="1">
            <a:off x="3457575" y="1998663"/>
            <a:ext cx="0" cy="1954212"/>
          </a:xfrm>
          <a:prstGeom prst="line">
            <a:avLst/>
          </a:prstGeom>
          <a:noFill/>
          <a:ln w="25400">
            <a:solidFill>
              <a:schemeClr val="tx1"/>
            </a:solidFill>
            <a:prstDash val="sysDot"/>
            <a:round/>
            <a:headEnd/>
            <a:tailEnd/>
          </a:ln>
        </p:spPr>
        <p:txBody>
          <a:bodyPr/>
          <a:lstStyle/>
          <a:p>
            <a:endParaRPr lang="en-US"/>
          </a:p>
        </p:txBody>
      </p:sp>
      <p:sp>
        <p:nvSpPr>
          <p:cNvPr id="218" name="Text Box 23"/>
          <p:cNvSpPr txBox="1">
            <a:spLocks noChangeArrowheads="1"/>
          </p:cNvSpPr>
          <p:nvPr/>
        </p:nvSpPr>
        <p:spPr bwMode="auto">
          <a:xfrm>
            <a:off x="3348038" y="19780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219" name="Freeform 24"/>
          <p:cNvSpPr>
            <a:spLocks/>
          </p:cNvSpPr>
          <p:nvPr/>
        </p:nvSpPr>
        <p:spPr bwMode="auto">
          <a:xfrm>
            <a:off x="3468457" y="35906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0" name="TextBox 219"/>
          <p:cNvSpPr txBox="1"/>
          <p:nvPr/>
        </p:nvSpPr>
        <p:spPr>
          <a:xfrm>
            <a:off x="3614057" y="3973286"/>
            <a:ext cx="229550" cy="307777"/>
          </a:xfrm>
          <a:prstGeom prst="rect">
            <a:avLst/>
          </a:prstGeom>
          <a:noFill/>
        </p:spPr>
        <p:txBody>
          <a:bodyPr wrap="none" rtlCol="0">
            <a:spAutoFit/>
          </a:bodyPr>
          <a:lstStyle/>
          <a:p>
            <a:r>
              <a:rPr lang="en-US" dirty="0" smtClean="0">
                <a:sym typeface="Symbol"/>
              </a:rPr>
              <a:t></a:t>
            </a:r>
            <a:endParaRPr lang="en-US" dirty="0"/>
          </a:p>
        </p:txBody>
      </p:sp>
      <p:graphicFrame>
        <p:nvGraphicFramePr>
          <p:cNvPr id="221" name="Object 220"/>
          <p:cNvGraphicFramePr>
            <a:graphicFrameLocks noChangeAspect="1"/>
          </p:cNvGraphicFramePr>
          <p:nvPr/>
        </p:nvGraphicFramePr>
        <p:xfrm>
          <a:off x="3547835" y="3886427"/>
          <a:ext cx="381907" cy="458288"/>
        </p:xfrm>
        <a:graphic>
          <a:graphicData uri="http://schemas.openxmlformats.org/presentationml/2006/ole">
            <p:oleObj spid="_x0000_s134148" name="Equation" r:id="rId6" imgW="190440" imgH="228600" progId="Equation.DSMT4">
              <p:embed/>
            </p:oleObj>
          </a:graphicData>
        </a:graphic>
      </p:graphicFrame>
      <p:graphicFrame>
        <p:nvGraphicFramePr>
          <p:cNvPr id="134149" name="Object 5"/>
          <p:cNvGraphicFramePr>
            <a:graphicFrameLocks noChangeAspect="1"/>
          </p:cNvGraphicFramePr>
          <p:nvPr/>
        </p:nvGraphicFramePr>
        <p:xfrm>
          <a:off x="6005404" y="2639904"/>
          <a:ext cx="3051175" cy="1404937"/>
        </p:xfrm>
        <a:graphic>
          <a:graphicData uri="http://schemas.openxmlformats.org/presentationml/2006/ole">
            <p:oleObj spid="_x0000_s134149" name="Equation" r:id="rId7" imgW="1955520" imgH="660240" progId="Equation.DSMT4">
              <p:embed/>
            </p:oleObj>
          </a:graphicData>
        </a:graphic>
      </p:graphicFrame>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ChangeArrowheads="1"/>
          </p:cNvSpPr>
          <p:nvPr/>
        </p:nvSpPr>
        <p:spPr bwMode="auto">
          <a:xfrm>
            <a:off x="904875" y="257175"/>
            <a:ext cx="8477250" cy="933450"/>
          </a:xfrm>
          <a:prstGeom prst="rect">
            <a:avLst/>
          </a:prstGeom>
          <a:solidFill>
            <a:schemeClr val="bg1"/>
          </a:solidFill>
          <a:ln w="57150" cmpd="thickThin">
            <a:noFill/>
            <a:miter lim="800000"/>
            <a:headEnd/>
            <a:tailEnd/>
          </a:ln>
        </p:spPr>
        <p:txBody>
          <a:bodyPr lIns="90488" tIns="44450" rIns="90488" bIns="44450" anchor="ctr"/>
          <a:lstStyle/>
          <a:p>
            <a:pPr algn="ctr"/>
            <a:r>
              <a:rPr lang="en-GB" sz="3200" dirty="0" smtClean="0">
                <a:solidFill>
                  <a:schemeClr val="tx2"/>
                </a:solidFill>
                <a:latin typeface="Arial Unicode MS" pitchFamily="34" charset="-128"/>
              </a:rPr>
              <a:t>Multiple tests</a:t>
            </a:r>
            <a:endParaRPr lang="en-US" sz="3200" dirty="0">
              <a:solidFill>
                <a:schemeClr val="tx2"/>
              </a:solidFill>
              <a:latin typeface="Arial Unicode MS" pitchFamily="34" charset="-128"/>
            </a:endParaRPr>
          </a:p>
        </p:txBody>
      </p:sp>
      <p:grpSp>
        <p:nvGrpSpPr>
          <p:cNvPr id="2" name="Group 10"/>
          <p:cNvGrpSpPr>
            <a:grpSpLocks/>
          </p:cNvGrpSpPr>
          <p:nvPr/>
        </p:nvGrpSpPr>
        <p:grpSpPr bwMode="auto">
          <a:xfrm>
            <a:off x="671513" y="4895850"/>
            <a:ext cx="2192337" cy="1714500"/>
            <a:chOff x="1409" y="3010"/>
            <a:chExt cx="1228" cy="1080"/>
          </a:xfrm>
        </p:grpSpPr>
        <p:sp>
          <p:nvSpPr>
            <p:cNvPr id="1038" name="Rectangle 11"/>
            <p:cNvSpPr>
              <a:spLocks noChangeArrowheads="1"/>
            </p:cNvSpPr>
            <p:nvPr/>
          </p:nvSpPr>
          <p:spPr bwMode="auto">
            <a:xfrm>
              <a:off x="1409" y="3543"/>
              <a:ext cx="301" cy="248"/>
            </a:xfrm>
            <a:prstGeom prst="rect">
              <a:avLst/>
            </a:prstGeom>
            <a:noFill/>
            <a:ln w="9525">
              <a:noFill/>
              <a:miter lim="800000"/>
              <a:headEnd/>
              <a:tailEnd/>
            </a:ln>
          </p:spPr>
          <p:txBody>
            <a:bodyPr wrap="none" lIns="90488" tIns="44450" rIns="90488" bIns="44450">
              <a:spAutoFit/>
            </a:bodyPr>
            <a:lstStyle/>
            <a:p>
              <a:pPr eaLnBrk="0" hangingPunct="0"/>
              <a:r>
                <a:rPr lang="en-GB" sz="2000" b="0" i="1">
                  <a:latin typeface="Times New Roman" pitchFamily="18" charset="0"/>
                </a:rPr>
                <a:t>t</a:t>
              </a:r>
              <a:r>
                <a:rPr lang="en-GB" sz="2000"/>
                <a:t> = </a:t>
              </a:r>
            </a:p>
          </p:txBody>
        </p:sp>
        <p:sp>
          <p:nvSpPr>
            <p:cNvPr id="1039" name="Rectangle 12"/>
            <p:cNvSpPr>
              <a:spLocks noChangeArrowheads="1"/>
            </p:cNvSpPr>
            <p:nvPr/>
          </p:nvSpPr>
          <p:spPr bwMode="auto">
            <a:xfrm>
              <a:off x="1756" y="3010"/>
              <a:ext cx="791" cy="575"/>
            </a:xfrm>
            <a:prstGeom prst="rect">
              <a:avLst/>
            </a:prstGeom>
            <a:noFill/>
            <a:ln w="9525">
              <a:noFill/>
              <a:miter lim="800000"/>
              <a:headEnd/>
              <a:tailEnd/>
            </a:ln>
          </p:spPr>
          <p:txBody>
            <a:bodyPr wrap="none" lIns="90488" tIns="44450" rIns="90488" bIns="44450">
              <a:spAutoFit/>
            </a:bodyPr>
            <a:lstStyle/>
            <a:p>
              <a:pPr algn="ctr" eaLnBrk="0" hangingPunct="0"/>
              <a:r>
                <a:rPr lang="en-GB" sz="1800" i="1"/>
                <a:t>contrast</a:t>
              </a:r>
              <a:r>
                <a:rPr lang="en-GB" sz="1800"/>
                <a:t> of</a:t>
              </a:r>
              <a:br>
                <a:rPr lang="en-GB" sz="1800"/>
              </a:br>
              <a:r>
                <a:rPr lang="en-GB" sz="1800"/>
                <a:t>estimated</a:t>
              </a:r>
              <a:br>
                <a:rPr lang="en-GB" sz="1800"/>
              </a:br>
              <a:r>
                <a:rPr lang="en-GB" sz="1800"/>
                <a:t>parameters</a:t>
              </a:r>
            </a:p>
          </p:txBody>
        </p:sp>
        <p:sp>
          <p:nvSpPr>
            <p:cNvPr id="1040" name="Rectangle 13"/>
            <p:cNvSpPr>
              <a:spLocks noChangeArrowheads="1"/>
            </p:cNvSpPr>
            <p:nvPr/>
          </p:nvSpPr>
          <p:spPr bwMode="auto">
            <a:xfrm>
              <a:off x="1871" y="3688"/>
              <a:ext cx="621" cy="402"/>
            </a:xfrm>
            <a:prstGeom prst="rect">
              <a:avLst/>
            </a:prstGeom>
            <a:noFill/>
            <a:ln w="9525">
              <a:noFill/>
              <a:miter lim="800000"/>
              <a:headEnd/>
              <a:tailEnd/>
            </a:ln>
          </p:spPr>
          <p:txBody>
            <a:bodyPr wrap="none" lIns="90488" tIns="44450" rIns="90488" bIns="44450">
              <a:spAutoFit/>
            </a:bodyPr>
            <a:lstStyle/>
            <a:p>
              <a:pPr algn="ctr" eaLnBrk="0" hangingPunct="0"/>
              <a:r>
                <a:rPr lang="en-GB" sz="1800"/>
                <a:t>variance</a:t>
              </a:r>
              <a:br>
                <a:rPr lang="en-GB" sz="1800"/>
              </a:br>
              <a:r>
                <a:rPr lang="en-GB" sz="1800"/>
                <a:t>estimate</a:t>
              </a:r>
            </a:p>
          </p:txBody>
        </p:sp>
        <p:sp>
          <p:nvSpPr>
            <p:cNvPr id="1041" name="Line 14"/>
            <p:cNvSpPr>
              <a:spLocks noChangeShapeType="1"/>
            </p:cNvSpPr>
            <p:nvPr/>
          </p:nvSpPr>
          <p:spPr bwMode="auto">
            <a:xfrm flipV="1">
              <a:off x="1763" y="3648"/>
              <a:ext cx="816" cy="2"/>
            </a:xfrm>
            <a:prstGeom prst="line">
              <a:avLst/>
            </a:prstGeom>
            <a:noFill/>
            <a:ln w="25400">
              <a:solidFill>
                <a:schemeClr val="tx1"/>
              </a:solidFill>
              <a:round/>
              <a:headEnd type="none" w="sm" len="sm"/>
              <a:tailEnd type="none" w="sm" len="sm"/>
            </a:ln>
          </p:spPr>
          <p:txBody>
            <a:bodyPr wrap="none" anchor="ctr"/>
            <a:lstStyle/>
            <a:p>
              <a:endParaRPr lang="en-US"/>
            </a:p>
          </p:txBody>
        </p:sp>
        <p:sp>
          <p:nvSpPr>
            <p:cNvPr id="1042" name="Freeform 15"/>
            <p:cNvSpPr>
              <a:spLocks/>
            </p:cNvSpPr>
            <p:nvPr/>
          </p:nvSpPr>
          <p:spPr bwMode="auto">
            <a:xfrm>
              <a:off x="1649" y="3724"/>
              <a:ext cx="988" cy="364"/>
            </a:xfrm>
            <a:custGeom>
              <a:avLst/>
              <a:gdLst>
                <a:gd name="T0" fmla="*/ 0 w 1070"/>
                <a:gd name="T1" fmla="*/ 245 h 364"/>
                <a:gd name="T2" fmla="*/ 97 w 1070"/>
                <a:gd name="T3" fmla="*/ 363 h 364"/>
                <a:gd name="T4" fmla="*/ 97 w 1070"/>
                <a:gd name="T5" fmla="*/ 0 h 364"/>
                <a:gd name="T6" fmla="*/ 867 w 1070"/>
                <a:gd name="T7" fmla="*/ 0 h 364"/>
                <a:gd name="T8" fmla="*/ 911 w 1070"/>
                <a:gd name="T9" fmla="*/ 54 h 364"/>
                <a:gd name="T10" fmla="*/ 0 60000 65536"/>
                <a:gd name="T11" fmla="*/ 0 60000 65536"/>
                <a:gd name="T12" fmla="*/ 0 60000 65536"/>
                <a:gd name="T13" fmla="*/ 0 60000 65536"/>
                <a:gd name="T14" fmla="*/ 0 60000 65536"/>
                <a:gd name="T15" fmla="*/ 0 w 1070"/>
                <a:gd name="T16" fmla="*/ 0 h 364"/>
                <a:gd name="T17" fmla="*/ 1070 w 1070"/>
                <a:gd name="T18" fmla="*/ 364 h 364"/>
              </a:gdLst>
              <a:ahLst/>
              <a:cxnLst>
                <a:cxn ang="T10">
                  <a:pos x="T0" y="T1"/>
                </a:cxn>
                <a:cxn ang="T11">
                  <a:pos x="T2" y="T3"/>
                </a:cxn>
                <a:cxn ang="T12">
                  <a:pos x="T4" y="T5"/>
                </a:cxn>
                <a:cxn ang="T13">
                  <a:pos x="T6" y="T7"/>
                </a:cxn>
                <a:cxn ang="T14">
                  <a:pos x="T8" y="T9"/>
                </a:cxn>
              </a:cxnLst>
              <a:rect l="T15" t="T16" r="T17" b="T18"/>
              <a:pathLst>
                <a:path w="1070" h="364">
                  <a:moveTo>
                    <a:pt x="0" y="245"/>
                  </a:moveTo>
                  <a:lnTo>
                    <a:pt x="114" y="363"/>
                  </a:lnTo>
                  <a:lnTo>
                    <a:pt x="114" y="0"/>
                  </a:lnTo>
                  <a:lnTo>
                    <a:pt x="1017" y="0"/>
                  </a:lnTo>
                  <a:lnTo>
                    <a:pt x="1069" y="54"/>
                  </a:lnTo>
                </a:path>
              </a:pathLst>
            </a:custGeom>
            <a:noFill/>
            <a:ln w="25400" cap="rnd" cmpd="sng">
              <a:solidFill>
                <a:schemeClr val="tx1"/>
              </a:solidFill>
              <a:prstDash val="solid"/>
              <a:round/>
              <a:headEnd type="none" w="sm" len="sm"/>
              <a:tailEnd type="none" w="sm" len="sm"/>
            </a:ln>
          </p:spPr>
          <p:txBody>
            <a:bodyPr/>
            <a:lstStyle/>
            <a:p>
              <a:endParaRPr lang="en-US"/>
            </a:p>
          </p:txBody>
        </p:sp>
      </p:grpSp>
      <p:sp>
        <p:nvSpPr>
          <p:cNvPr id="166" name="Text Box 21"/>
          <p:cNvSpPr txBox="1">
            <a:spLocks noChangeArrowheads="1"/>
          </p:cNvSpPr>
          <p:nvPr/>
        </p:nvSpPr>
        <p:spPr bwMode="auto">
          <a:xfrm>
            <a:off x="889000" y="35448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167" name="Text Box 22"/>
          <p:cNvSpPr txBox="1">
            <a:spLocks noChangeArrowheads="1"/>
          </p:cNvSpPr>
          <p:nvPr/>
        </p:nvSpPr>
        <p:spPr bwMode="auto">
          <a:xfrm>
            <a:off x="3233738" y="29098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3" name="Group 5"/>
          <p:cNvGrpSpPr>
            <a:grpSpLocks noChangeAspect="1"/>
          </p:cNvGrpSpPr>
          <p:nvPr/>
        </p:nvGrpSpPr>
        <p:grpSpPr bwMode="auto">
          <a:xfrm>
            <a:off x="758825" y="1901825"/>
            <a:ext cx="2994025" cy="1766888"/>
            <a:chOff x="478" y="1198"/>
            <a:chExt cx="1886" cy="1113"/>
          </a:xfrm>
        </p:grpSpPr>
        <p:sp>
          <p:nvSpPr>
            <p:cNvPr id="169"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1"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2"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3"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74" name="Freeform 6"/>
          <p:cNvSpPr>
            <a:spLocks/>
          </p:cNvSpPr>
          <p:nvPr/>
        </p:nvSpPr>
        <p:spPr bwMode="auto">
          <a:xfrm>
            <a:off x="2165578" y="20905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 name="Line 20"/>
          <p:cNvSpPr>
            <a:spLocks noChangeShapeType="1"/>
          </p:cNvSpPr>
          <p:nvPr/>
        </p:nvSpPr>
        <p:spPr bwMode="auto">
          <a:xfrm flipV="1">
            <a:off x="3000375" y="1541463"/>
            <a:ext cx="0" cy="1954212"/>
          </a:xfrm>
          <a:prstGeom prst="line">
            <a:avLst/>
          </a:prstGeom>
          <a:noFill/>
          <a:ln w="25400">
            <a:solidFill>
              <a:schemeClr val="tx1"/>
            </a:solidFill>
            <a:prstDash val="sysDot"/>
            <a:round/>
            <a:headEnd/>
            <a:tailEnd/>
          </a:ln>
        </p:spPr>
        <p:txBody>
          <a:bodyPr/>
          <a:lstStyle/>
          <a:p>
            <a:endParaRPr lang="en-US"/>
          </a:p>
        </p:txBody>
      </p:sp>
      <p:sp>
        <p:nvSpPr>
          <p:cNvPr id="176" name="Text Box 23"/>
          <p:cNvSpPr txBox="1">
            <a:spLocks noChangeArrowheads="1"/>
          </p:cNvSpPr>
          <p:nvPr/>
        </p:nvSpPr>
        <p:spPr bwMode="auto">
          <a:xfrm>
            <a:off x="2890838" y="15208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177" name="Freeform 24"/>
          <p:cNvSpPr>
            <a:spLocks/>
          </p:cNvSpPr>
          <p:nvPr/>
        </p:nvSpPr>
        <p:spPr bwMode="auto">
          <a:xfrm>
            <a:off x="3011257" y="31334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TextBox 177"/>
          <p:cNvSpPr txBox="1"/>
          <p:nvPr/>
        </p:nvSpPr>
        <p:spPr>
          <a:xfrm>
            <a:off x="3156857" y="3516086"/>
            <a:ext cx="229550" cy="307777"/>
          </a:xfrm>
          <a:prstGeom prst="rect">
            <a:avLst/>
          </a:prstGeom>
          <a:noFill/>
        </p:spPr>
        <p:txBody>
          <a:bodyPr wrap="none" rtlCol="0">
            <a:spAutoFit/>
          </a:bodyPr>
          <a:lstStyle/>
          <a:p>
            <a:r>
              <a:rPr lang="en-US" dirty="0" smtClean="0">
                <a:sym typeface="Symbol"/>
              </a:rPr>
              <a:t></a:t>
            </a:r>
            <a:endParaRPr lang="en-US" dirty="0"/>
          </a:p>
        </p:txBody>
      </p:sp>
      <p:graphicFrame>
        <p:nvGraphicFramePr>
          <p:cNvPr id="179" name="Object 178"/>
          <p:cNvGraphicFramePr>
            <a:graphicFrameLocks noChangeAspect="1"/>
          </p:cNvGraphicFramePr>
          <p:nvPr/>
        </p:nvGraphicFramePr>
        <p:xfrm>
          <a:off x="3090635" y="3429227"/>
          <a:ext cx="381907" cy="458288"/>
        </p:xfrm>
        <a:graphic>
          <a:graphicData uri="http://schemas.openxmlformats.org/presentationml/2006/ole">
            <p:oleObj spid="_x0000_s131074" name="Equation" r:id="rId4" imgW="190440" imgH="228600" progId="Equation.DSMT4">
              <p:embed/>
            </p:oleObj>
          </a:graphicData>
        </a:graphic>
      </p:graphicFrame>
      <p:sp>
        <p:nvSpPr>
          <p:cNvPr id="180" name="Text Box 21"/>
          <p:cNvSpPr txBox="1">
            <a:spLocks noChangeArrowheads="1"/>
          </p:cNvSpPr>
          <p:nvPr/>
        </p:nvSpPr>
        <p:spPr bwMode="auto">
          <a:xfrm>
            <a:off x="1041400" y="36972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181" name="Text Box 22"/>
          <p:cNvSpPr txBox="1">
            <a:spLocks noChangeArrowheads="1"/>
          </p:cNvSpPr>
          <p:nvPr/>
        </p:nvSpPr>
        <p:spPr bwMode="auto">
          <a:xfrm>
            <a:off x="3386138" y="30622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4" name="Group 5"/>
          <p:cNvGrpSpPr>
            <a:grpSpLocks noChangeAspect="1"/>
          </p:cNvGrpSpPr>
          <p:nvPr/>
        </p:nvGrpSpPr>
        <p:grpSpPr bwMode="auto">
          <a:xfrm>
            <a:off x="911225" y="2054225"/>
            <a:ext cx="2994025" cy="1766888"/>
            <a:chOff x="478" y="1198"/>
            <a:chExt cx="1886" cy="1113"/>
          </a:xfrm>
        </p:grpSpPr>
        <p:sp>
          <p:nvSpPr>
            <p:cNvPr id="183"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84"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5"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6"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7"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88" name="Freeform 6"/>
          <p:cNvSpPr>
            <a:spLocks/>
          </p:cNvSpPr>
          <p:nvPr/>
        </p:nvSpPr>
        <p:spPr bwMode="auto">
          <a:xfrm>
            <a:off x="2317978" y="22429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9" name="Line 20"/>
          <p:cNvSpPr>
            <a:spLocks noChangeShapeType="1"/>
          </p:cNvSpPr>
          <p:nvPr/>
        </p:nvSpPr>
        <p:spPr bwMode="auto">
          <a:xfrm flipV="1">
            <a:off x="3152775" y="1693863"/>
            <a:ext cx="0" cy="1954212"/>
          </a:xfrm>
          <a:prstGeom prst="line">
            <a:avLst/>
          </a:prstGeom>
          <a:noFill/>
          <a:ln w="25400">
            <a:solidFill>
              <a:schemeClr val="tx1"/>
            </a:solidFill>
            <a:prstDash val="sysDot"/>
            <a:round/>
            <a:headEnd/>
            <a:tailEnd/>
          </a:ln>
        </p:spPr>
        <p:txBody>
          <a:bodyPr/>
          <a:lstStyle/>
          <a:p>
            <a:endParaRPr lang="en-US"/>
          </a:p>
        </p:txBody>
      </p:sp>
      <p:sp>
        <p:nvSpPr>
          <p:cNvPr id="190" name="Text Box 23"/>
          <p:cNvSpPr txBox="1">
            <a:spLocks noChangeArrowheads="1"/>
          </p:cNvSpPr>
          <p:nvPr/>
        </p:nvSpPr>
        <p:spPr bwMode="auto">
          <a:xfrm>
            <a:off x="3043238" y="16732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191" name="Freeform 24"/>
          <p:cNvSpPr>
            <a:spLocks/>
          </p:cNvSpPr>
          <p:nvPr/>
        </p:nvSpPr>
        <p:spPr bwMode="auto">
          <a:xfrm>
            <a:off x="3163657" y="32858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2" name="TextBox 191"/>
          <p:cNvSpPr txBox="1"/>
          <p:nvPr/>
        </p:nvSpPr>
        <p:spPr>
          <a:xfrm>
            <a:off x="3309257" y="3668486"/>
            <a:ext cx="229550" cy="307777"/>
          </a:xfrm>
          <a:prstGeom prst="rect">
            <a:avLst/>
          </a:prstGeom>
          <a:noFill/>
        </p:spPr>
        <p:txBody>
          <a:bodyPr wrap="none" rtlCol="0">
            <a:spAutoFit/>
          </a:bodyPr>
          <a:lstStyle/>
          <a:p>
            <a:r>
              <a:rPr lang="en-US" dirty="0" smtClean="0">
                <a:sym typeface="Symbol"/>
              </a:rPr>
              <a:t></a:t>
            </a:r>
            <a:endParaRPr lang="en-US" dirty="0"/>
          </a:p>
        </p:txBody>
      </p:sp>
      <p:graphicFrame>
        <p:nvGraphicFramePr>
          <p:cNvPr id="193" name="Object 192"/>
          <p:cNvGraphicFramePr>
            <a:graphicFrameLocks noChangeAspect="1"/>
          </p:cNvGraphicFramePr>
          <p:nvPr/>
        </p:nvGraphicFramePr>
        <p:xfrm>
          <a:off x="3243035" y="3581627"/>
          <a:ext cx="381907" cy="458288"/>
        </p:xfrm>
        <a:graphic>
          <a:graphicData uri="http://schemas.openxmlformats.org/presentationml/2006/ole">
            <p:oleObj spid="_x0000_s131075" name="Equation" r:id="rId5" imgW="190440" imgH="228600" progId="Equation.DSMT4">
              <p:embed/>
            </p:oleObj>
          </a:graphicData>
        </a:graphic>
      </p:graphicFrame>
      <p:sp>
        <p:nvSpPr>
          <p:cNvPr id="195" name="Text Box 22"/>
          <p:cNvSpPr txBox="1">
            <a:spLocks noChangeArrowheads="1"/>
          </p:cNvSpPr>
          <p:nvPr/>
        </p:nvSpPr>
        <p:spPr bwMode="auto">
          <a:xfrm>
            <a:off x="3538538" y="32146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5" name="Group 5"/>
          <p:cNvGrpSpPr>
            <a:grpSpLocks noChangeAspect="1"/>
          </p:cNvGrpSpPr>
          <p:nvPr/>
        </p:nvGrpSpPr>
        <p:grpSpPr bwMode="auto">
          <a:xfrm>
            <a:off x="1063625" y="2206625"/>
            <a:ext cx="2994025" cy="1766888"/>
            <a:chOff x="478" y="1198"/>
            <a:chExt cx="1886" cy="1113"/>
          </a:xfrm>
        </p:grpSpPr>
        <p:sp>
          <p:nvSpPr>
            <p:cNvPr id="197"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98"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9"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0"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1"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02" name="Freeform 6"/>
          <p:cNvSpPr>
            <a:spLocks/>
          </p:cNvSpPr>
          <p:nvPr/>
        </p:nvSpPr>
        <p:spPr bwMode="auto">
          <a:xfrm>
            <a:off x="2470378" y="23953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3" name="Line 20"/>
          <p:cNvSpPr>
            <a:spLocks noChangeShapeType="1"/>
          </p:cNvSpPr>
          <p:nvPr/>
        </p:nvSpPr>
        <p:spPr bwMode="auto">
          <a:xfrm flipV="1">
            <a:off x="3305175" y="1846263"/>
            <a:ext cx="0" cy="1954212"/>
          </a:xfrm>
          <a:prstGeom prst="line">
            <a:avLst/>
          </a:prstGeom>
          <a:noFill/>
          <a:ln w="25400">
            <a:solidFill>
              <a:schemeClr val="tx1"/>
            </a:solidFill>
            <a:prstDash val="sysDot"/>
            <a:round/>
            <a:headEnd/>
            <a:tailEnd/>
          </a:ln>
        </p:spPr>
        <p:txBody>
          <a:bodyPr/>
          <a:lstStyle/>
          <a:p>
            <a:endParaRPr lang="en-US"/>
          </a:p>
        </p:txBody>
      </p:sp>
      <p:sp>
        <p:nvSpPr>
          <p:cNvPr id="204" name="Text Box 23"/>
          <p:cNvSpPr txBox="1">
            <a:spLocks noChangeArrowheads="1"/>
          </p:cNvSpPr>
          <p:nvPr/>
        </p:nvSpPr>
        <p:spPr bwMode="auto">
          <a:xfrm>
            <a:off x="3195638" y="18256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205" name="Freeform 24"/>
          <p:cNvSpPr>
            <a:spLocks/>
          </p:cNvSpPr>
          <p:nvPr/>
        </p:nvSpPr>
        <p:spPr bwMode="auto">
          <a:xfrm>
            <a:off x="3316057" y="34382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 name="TextBox 205"/>
          <p:cNvSpPr txBox="1"/>
          <p:nvPr/>
        </p:nvSpPr>
        <p:spPr>
          <a:xfrm>
            <a:off x="3461657" y="3820886"/>
            <a:ext cx="229550" cy="307777"/>
          </a:xfrm>
          <a:prstGeom prst="rect">
            <a:avLst/>
          </a:prstGeom>
          <a:noFill/>
        </p:spPr>
        <p:txBody>
          <a:bodyPr wrap="none" rtlCol="0">
            <a:spAutoFit/>
          </a:bodyPr>
          <a:lstStyle/>
          <a:p>
            <a:r>
              <a:rPr lang="en-US" dirty="0" smtClean="0">
                <a:sym typeface="Symbol"/>
              </a:rPr>
              <a:t></a:t>
            </a:r>
            <a:endParaRPr lang="en-US" dirty="0"/>
          </a:p>
        </p:txBody>
      </p:sp>
      <p:sp>
        <p:nvSpPr>
          <p:cNvPr id="208" name="Text Box 21"/>
          <p:cNvSpPr txBox="1">
            <a:spLocks noChangeArrowheads="1"/>
          </p:cNvSpPr>
          <p:nvPr/>
        </p:nvSpPr>
        <p:spPr bwMode="auto">
          <a:xfrm>
            <a:off x="1346200" y="40020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209" name="Text Box 22"/>
          <p:cNvSpPr txBox="1">
            <a:spLocks noChangeArrowheads="1"/>
          </p:cNvSpPr>
          <p:nvPr/>
        </p:nvSpPr>
        <p:spPr bwMode="auto">
          <a:xfrm>
            <a:off x="3690938" y="33670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6" name="Group 5"/>
          <p:cNvGrpSpPr>
            <a:grpSpLocks noChangeAspect="1"/>
          </p:cNvGrpSpPr>
          <p:nvPr/>
        </p:nvGrpSpPr>
        <p:grpSpPr bwMode="auto">
          <a:xfrm>
            <a:off x="1216025" y="2359025"/>
            <a:ext cx="2994025" cy="1766888"/>
            <a:chOff x="478" y="1198"/>
            <a:chExt cx="1886" cy="1113"/>
          </a:xfrm>
        </p:grpSpPr>
        <p:sp>
          <p:nvSpPr>
            <p:cNvPr id="211"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2"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5"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16" name="Freeform 6"/>
          <p:cNvSpPr>
            <a:spLocks/>
          </p:cNvSpPr>
          <p:nvPr/>
        </p:nvSpPr>
        <p:spPr bwMode="auto">
          <a:xfrm>
            <a:off x="2622778" y="25477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Line 20"/>
          <p:cNvSpPr>
            <a:spLocks noChangeShapeType="1"/>
          </p:cNvSpPr>
          <p:nvPr/>
        </p:nvSpPr>
        <p:spPr bwMode="auto">
          <a:xfrm flipV="1">
            <a:off x="3457575" y="1998663"/>
            <a:ext cx="0" cy="1954212"/>
          </a:xfrm>
          <a:prstGeom prst="line">
            <a:avLst/>
          </a:prstGeom>
          <a:noFill/>
          <a:ln w="25400">
            <a:solidFill>
              <a:schemeClr val="tx1"/>
            </a:solidFill>
            <a:prstDash val="sysDot"/>
            <a:round/>
            <a:headEnd/>
            <a:tailEnd/>
          </a:ln>
        </p:spPr>
        <p:txBody>
          <a:bodyPr/>
          <a:lstStyle/>
          <a:p>
            <a:endParaRPr lang="en-US"/>
          </a:p>
        </p:txBody>
      </p:sp>
      <p:sp>
        <p:nvSpPr>
          <p:cNvPr id="218" name="Text Box 23"/>
          <p:cNvSpPr txBox="1">
            <a:spLocks noChangeArrowheads="1"/>
          </p:cNvSpPr>
          <p:nvPr/>
        </p:nvSpPr>
        <p:spPr bwMode="auto">
          <a:xfrm>
            <a:off x="3348038" y="19780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219" name="Freeform 24"/>
          <p:cNvSpPr>
            <a:spLocks/>
          </p:cNvSpPr>
          <p:nvPr/>
        </p:nvSpPr>
        <p:spPr bwMode="auto">
          <a:xfrm>
            <a:off x="3468457" y="35906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0" name="TextBox 219"/>
          <p:cNvSpPr txBox="1"/>
          <p:nvPr/>
        </p:nvSpPr>
        <p:spPr>
          <a:xfrm>
            <a:off x="3614057" y="3973286"/>
            <a:ext cx="229550" cy="307777"/>
          </a:xfrm>
          <a:prstGeom prst="rect">
            <a:avLst/>
          </a:prstGeom>
          <a:noFill/>
        </p:spPr>
        <p:txBody>
          <a:bodyPr wrap="none" rtlCol="0">
            <a:spAutoFit/>
          </a:bodyPr>
          <a:lstStyle/>
          <a:p>
            <a:r>
              <a:rPr lang="en-US" dirty="0" smtClean="0">
                <a:sym typeface="Symbol"/>
              </a:rPr>
              <a:t></a:t>
            </a:r>
            <a:endParaRPr lang="en-US" dirty="0"/>
          </a:p>
        </p:txBody>
      </p:sp>
      <p:graphicFrame>
        <p:nvGraphicFramePr>
          <p:cNvPr id="221" name="Object 220"/>
          <p:cNvGraphicFramePr>
            <a:graphicFrameLocks noChangeAspect="1"/>
          </p:cNvGraphicFramePr>
          <p:nvPr/>
        </p:nvGraphicFramePr>
        <p:xfrm>
          <a:off x="3547835" y="3886427"/>
          <a:ext cx="381907" cy="458288"/>
        </p:xfrm>
        <a:graphic>
          <a:graphicData uri="http://schemas.openxmlformats.org/presentationml/2006/ole">
            <p:oleObj spid="_x0000_s131076" name="Equation" r:id="rId6" imgW="190440" imgH="228600" progId="Equation.DSMT4">
              <p:embed/>
            </p:oleObj>
          </a:graphicData>
        </a:graphic>
      </p:graphicFrame>
      <p:graphicFrame>
        <p:nvGraphicFramePr>
          <p:cNvPr id="63" name="Object 5"/>
          <p:cNvGraphicFramePr>
            <a:graphicFrameLocks noChangeAspect="1"/>
          </p:cNvGraphicFramePr>
          <p:nvPr/>
        </p:nvGraphicFramePr>
        <p:xfrm>
          <a:off x="7486650" y="3671888"/>
          <a:ext cx="1905000" cy="685800"/>
        </p:xfrm>
        <a:graphic>
          <a:graphicData uri="http://schemas.openxmlformats.org/presentationml/2006/ole">
            <p:oleObj spid="_x0000_s131077" name="Equation" r:id="rId7" imgW="952200" imgH="342720" progId="Equation.DSMT4">
              <p:embed/>
            </p:oleObj>
          </a:graphicData>
        </a:graphic>
      </p:graphicFrame>
      <p:graphicFrame>
        <p:nvGraphicFramePr>
          <p:cNvPr id="65" name="Object 7"/>
          <p:cNvGraphicFramePr>
            <a:graphicFrameLocks noChangeAspect="1"/>
          </p:cNvGraphicFramePr>
          <p:nvPr/>
        </p:nvGraphicFramePr>
        <p:xfrm>
          <a:off x="7481888" y="2439988"/>
          <a:ext cx="1854200" cy="1346200"/>
        </p:xfrm>
        <a:graphic>
          <a:graphicData uri="http://schemas.openxmlformats.org/presentationml/2006/ole">
            <p:oleObj spid="_x0000_s131078" name="Equation" r:id="rId8" imgW="927000" imgH="672840" progId="Equation.DSMT4">
              <p:embed/>
            </p:oleObj>
          </a:graphicData>
        </a:graphic>
      </p:graphicFrame>
      <p:sp>
        <p:nvSpPr>
          <p:cNvPr id="66" name="TextBox 65"/>
          <p:cNvSpPr txBox="1"/>
          <p:nvPr/>
        </p:nvSpPr>
        <p:spPr>
          <a:xfrm>
            <a:off x="3645387" y="4167636"/>
            <a:ext cx="5976316" cy="1938992"/>
          </a:xfrm>
          <a:prstGeom prst="rect">
            <a:avLst/>
          </a:prstGeom>
          <a:noFill/>
        </p:spPr>
        <p:txBody>
          <a:bodyPr wrap="none" rtlCol="0">
            <a:spAutoFit/>
          </a:bodyPr>
          <a:lstStyle/>
          <a:p>
            <a:endParaRPr lang="en-US" sz="2400" b="0" dirty="0" smtClean="0"/>
          </a:p>
          <a:p>
            <a:endParaRPr lang="en-US" sz="2400" b="0" dirty="0">
              <a:sym typeface="Symbol"/>
            </a:endParaRPr>
          </a:p>
          <a:p>
            <a:endParaRPr lang="en-US" sz="2400" b="0" dirty="0">
              <a:sym typeface="Symbol"/>
            </a:endParaRPr>
          </a:p>
          <a:p>
            <a:r>
              <a:rPr lang="en-US" sz="2400" b="0" dirty="0" smtClean="0">
                <a:sym typeface="Symbol"/>
              </a:rPr>
              <a:t>Convention: Choose </a:t>
            </a:r>
            <a:r>
              <a:rPr lang="en-US" sz="2400" b="0" i="1" dirty="0" smtClean="0">
                <a:sym typeface="Symbol"/>
              </a:rPr>
              <a:t>h</a:t>
            </a:r>
            <a:r>
              <a:rPr lang="en-US" sz="2400" b="0" dirty="0" smtClean="0">
                <a:sym typeface="Symbol"/>
              </a:rPr>
              <a:t> to limit </a:t>
            </a:r>
          </a:p>
          <a:p>
            <a:r>
              <a:rPr lang="en-US" sz="2400" b="0" dirty="0">
                <a:sym typeface="Symbol"/>
              </a:rPr>
              <a:t>	</a:t>
            </a:r>
            <a:r>
              <a:rPr lang="en-US" sz="2400" b="0" dirty="0" smtClean="0">
                <a:sym typeface="Symbol"/>
              </a:rPr>
              <a:t>	       assuming family-wise </a:t>
            </a:r>
            <a:r>
              <a:rPr lang="en-GB" sz="2400" b="0" dirty="0" smtClean="0">
                <a:latin typeface="Arial Unicode MS" pitchFamily="34" charset="-128"/>
              </a:rPr>
              <a:t>H</a:t>
            </a:r>
            <a:r>
              <a:rPr lang="en-GB" sz="2400" b="0" baseline="-25000" dirty="0" smtClean="0">
                <a:latin typeface="Arial Unicode MS" pitchFamily="34" charset="-128"/>
              </a:rPr>
              <a:t>0</a:t>
            </a:r>
            <a:endParaRPr lang="en-US" sz="2400" b="0" dirty="0"/>
          </a:p>
        </p:txBody>
      </p:sp>
      <p:graphicFrame>
        <p:nvGraphicFramePr>
          <p:cNvPr id="131079" name="Object 7"/>
          <p:cNvGraphicFramePr>
            <a:graphicFrameLocks noChangeAspect="1"/>
          </p:cNvGraphicFramePr>
          <p:nvPr/>
        </p:nvGraphicFramePr>
        <p:xfrm>
          <a:off x="7795988" y="5302024"/>
          <a:ext cx="941388" cy="434975"/>
        </p:xfrm>
        <a:graphic>
          <a:graphicData uri="http://schemas.openxmlformats.org/presentationml/2006/ole">
            <p:oleObj spid="_x0000_s131079" name="Equation" r:id="rId9" imgW="495000" imgH="228600" progId="Equation.DSMT4">
              <p:embed/>
            </p:oleObj>
          </a:graphicData>
        </a:graphic>
      </p:graphicFrame>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885825" y="257175"/>
            <a:ext cx="8477250" cy="933450"/>
          </a:xfrm>
          <a:prstGeom prst="rect">
            <a:avLst/>
          </a:prstGeom>
          <a:solidFill>
            <a:schemeClr val="bg1"/>
          </a:solidFill>
          <a:ln w="57150" cmpd="thickThin">
            <a:noFill/>
            <a:miter lim="800000"/>
            <a:headEnd/>
            <a:tailEnd/>
          </a:ln>
        </p:spPr>
        <p:txBody>
          <a:bodyPr lIns="90488" tIns="44450" rIns="90488" bIns="44450" anchor="ctr"/>
          <a:lstStyle/>
          <a:p>
            <a:pPr algn="ctr"/>
            <a:r>
              <a:rPr lang="en-GB" sz="3200" dirty="0" smtClean="0">
                <a:solidFill>
                  <a:schemeClr val="tx2"/>
                </a:solidFill>
                <a:latin typeface="Arial Unicode MS" pitchFamily="34" charset="-128"/>
              </a:rPr>
              <a:t>Spatial correlations</a:t>
            </a:r>
            <a:endParaRPr lang="en-GB" sz="3200" dirty="0">
              <a:solidFill>
                <a:schemeClr val="tx2"/>
              </a:solidFill>
              <a:latin typeface="Arial Unicode MS" pitchFamily="34" charset="-128"/>
            </a:endParaRPr>
          </a:p>
        </p:txBody>
      </p:sp>
      <p:pic>
        <p:nvPicPr>
          <p:cNvPr id="17412" name="Picture 5" descr="smoothimg"/>
          <p:cNvPicPr>
            <a:picLocks noChangeAspect="1" noChangeArrowheads="1"/>
          </p:cNvPicPr>
          <p:nvPr/>
        </p:nvPicPr>
        <p:blipFill>
          <a:blip r:embed="rId3" cstate="print"/>
          <a:srcRect/>
          <a:stretch>
            <a:fillRect/>
          </a:stretch>
        </p:blipFill>
        <p:spPr bwMode="auto">
          <a:xfrm>
            <a:off x="5599114" y="1378404"/>
            <a:ext cx="4162425" cy="3295650"/>
          </a:xfrm>
          <a:prstGeom prst="rect">
            <a:avLst/>
          </a:prstGeom>
          <a:noFill/>
          <a:ln w="9525">
            <a:noFill/>
            <a:miter lim="800000"/>
            <a:headEnd/>
            <a:tailEnd/>
          </a:ln>
        </p:spPr>
      </p:pic>
      <p:sp>
        <p:nvSpPr>
          <p:cNvPr id="17415" name="Text Box 8"/>
          <p:cNvSpPr txBox="1">
            <a:spLocks noChangeArrowheads="1"/>
          </p:cNvSpPr>
          <p:nvPr/>
        </p:nvSpPr>
        <p:spPr bwMode="auto">
          <a:xfrm>
            <a:off x="805089" y="5091340"/>
            <a:ext cx="8491311" cy="1631216"/>
          </a:xfrm>
          <a:prstGeom prst="rect">
            <a:avLst/>
          </a:prstGeom>
          <a:noFill/>
          <a:ln w="12700">
            <a:noFill/>
            <a:miter lim="800000"/>
            <a:headEnd/>
            <a:tailEnd/>
          </a:ln>
        </p:spPr>
        <p:txBody>
          <a:bodyPr wrap="square">
            <a:spAutoFit/>
          </a:bodyPr>
          <a:lstStyle/>
          <a:p>
            <a:pPr eaLnBrk="0" hangingPunct="0"/>
            <a:r>
              <a:rPr lang="en-GB" sz="2000" b="0" dirty="0" err="1">
                <a:latin typeface="Arial Unicode MS" pitchFamily="34" charset="-128"/>
              </a:rPr>
              <a:t>Bonferroni</a:t>
            </a:r>
            <a:r>
              <a:rPr lang="en-GB" sz="2000" b="0" dirty="0">
                <a:latin typeface="Arial Unicode MS" pitchFamily="34" charset="-128"/>
              </a:rPr>
              <a:t> </a:t>
            </a:r>
            <a:r>
              <a:rPr lang="en-GB" sz="2000" b="0" dirty="0" smtClean="0">
                <a:latin typeface="Arial Unicode MS" pitchFamily="34" charset="-128"/>
              </a:rPr>
              <a:t>assumes general dependence </a:t>
            </a:r>
          </a:p>
          <a:p>
            <a:pPr eaLnBrk="0" hangingPunct="0"/>
            <a:r>
              <a:rPr lang="en-GB" sz="2000" b="0" dirty="0" smtClean="0">
                <a:latin typeface="Arial Unicode MS" pitchFamily="34" charset="-128"/>
                <a:sym typeface="Symbol" pitchFamily="18" charset="2"/>
              </a:rPr>
              <a:t>					 overkill, </a:t>
            </a:r>
            <a:r>
              <a:rPr lang="en-GB" sz="2000" b="0" dirty="0" smtClean="0">
                <a:latin typeface="Arial Unicode MS" pitchFamily="34" charset="-128"/>
              </a:rPr>
              <a:t>too conservative </a:t>
            </a:r>
            <a:endParaRPr lang="en-GB" sz="2000" b="0" dirty="0">
              <a:latin typeface="Arial Unicode MS" pitchFamily="34" charset="-128"/>
            </a:endParaRPr>
          </a:p>
          <a:p>
            <a:pPr eaLnBrk="0" hangingPunct="0"/>
            <a:endParaRPr lang="en-GB" sz="2000" b="0" dirty="0" smtClean="0">
              <a:latin typeface="Arial Unicode MS" pitchFamily="34" charset="-128"/>
            </a:endParaRPr>
          </a:p>
          <a:p>
            <a:pPr eaLnBrk="0" hangingPunct="0"/>
            <a:r>
              <a:rPr lang="en-GB" sz="2000" b="0" dirty="0" smtClean="0">
                <a:latin typeface="Arial Unicode MS" pitchFamily="34" charset="-128"/>
              </a:rPr>
              <a:t>Assume more appropriate dependence</a:t>
            </a:r>
          </a:p>
          <a:p>
            <a:pPr eaLnBrk="0" hangingPunct="0"/>
            <a:r>
              <a:rPr lang="en-GB" sz="2000" b="0" dirty="0" smtClean="0">
                <a:latin typeface="Arial Unicode MS" pitchFamily="34" charset="-128"/>
              </a:rPr>
              <a:t>Infer regions (blobs) not </a:t>
            </a:r>
            <a:r>
              <a:rPr lang="en-GB" sz="2000" b="0" dirty="0" err="1" smtClean="0">
                <a:latin typeface="Arial Unicode MS" pitchFamily="34" charset="-128"/>
              </a:rPr>
              <a:t>voxels</a:t>
            </a:r>
            <a:endParaRPr lang="en-GB" sz="2000" b="0" dirty="0" smtClean="0">
              <a:latin typeface="Arial Unicode MS" pitchFamily="34" charset="-128"/>
            </a:endParaRPr>
          </a:p>
        </p:txBody>
      </p:sp>
      <p:pic>
        <p:nvPicPr>
          <p:cNvPr id="8" name="Picture 3" descr="randimg"/>
          <p:cNvPicPr>
            <a:picLocks noChangeAspect="1" noChangeArrowheads="1"/>
          </p:cNvPicPr>
          <p:nvPr/>
        </p:nvPicPr>
        <p:blipFill>
          <a:blip r:embed="rId4" cstate="print"/>
          <a:srcRect/>
          <a:stretch>
            <a:fillRect/>
          </a:stretch>
        </p:blipFill>
        <p:spPr bwMode="auto">
          <a:xfrm>
            <a:off x="642031" y="1345746"/>
            <a:ext cx="4162425" cy="32956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14350" y="242888"/>
            <a:ext cx="9258300" cy="801687"/>
          </a:xfrm>
        </p:spPr>
        <p:txBody>
          <a:bodyPr/>
          <a:lstStyle/>
          <a:p>
            <a:pPr eaLnBrk="1" hangingPunct="1"/>
            <a:r>
              <a:rPr lang="de-CH" sz="3200" b="1" dirty="0" smtClean="0">
                <a:latin typeface="Arial Unicode MS" pitchFamily="34" charset="-128"/>
              </a:rPr>
              <a:t>Smoothness, the facts</a:t>
            </a:r>
            <a:endParaRPr lang="en-US" sz="3200" b="1" dirty="0" smtClean="0">
              <a:latin typeface="Arial Unicode MS" pitchFamily="34" charset="-128"/>
            </a:endParaRPr>
          </a:p>
        </p:txBody>
      </p:sp>
      <p:sp>
        <p:nvSpPr>
          <p:cNvPr id="18435" name="Rectangle 3"/>
          <p:cNvSpPr>
            <a:spLocks noGrp="1" noChangeArrowheads="1"/>
          </p:cNvSpPr>
          <p:nvPr>
            <p:ph type="body" idx="1"/>
          </p:nvPr>
        </p:nvSpPr>
        <p:spPr>
          <a:xfrm>
            <a:off x="514350" y="1176338"/>
            <a:ext cx="9258300" cy="5321300"/>
          </a:xfrm>
        </p:spPr>
        <p:txBody>
          <a:bodyPr/>
          <a:lstStyle/>
          <a:p>
            <a:pPr eaLnBrk="1" hangingPunct="1">
              <a:lnSpc>
                <a:spcPct val="80000"/>
              </a:lnSpc>
            </a:pPr>
            <a:r>
              <a:rPr lang="de-CH" sz="2000" dirty="0" smtClean="0"/>
              <a:t>roughness = 1/smoothness</a:t>
            </a:r>
          </a:p>
          <a:p>
            <a:pPr eaLnBrk="1" hangingPunct="1">
              <a:lnSpc>
                <a:spcPct val="80000"/>
              </a:lnSpc>
              <a:spcBef>
                <a:spcPct val="70000"/>
              </a:spcBef>
            </a:pPr>
            <a:r>
              <a:rPr lang="de-CH" sz="2000" dirty="0" smtClean="0"/>
              <a:t>intrinsic smoothness</a:t>
            </a:r>
          </a:p>
          <a:p>
            <a:pPr lvl="1" eaLnBrk="1" hangingPunct="1">
              <a:lnSpc>
                <a:spcPct val="80000"/>
              </a:lnSpc>
            </a:pPr>
            <a:r>
              <a:rPr lang="de-CH" sz="1800" dirty="0" smtClean="0"/>
              <a:t>MRI signals are aquired in k-space (Fourier space); after projection on anatomical space, signals have continuous support</a:t>
            </a:r>
          </a:p>
          <a:p>
            <a:pPr lvl="1" eaLnBrk="1" hangingPunct="1">
              <a:lnSpc>
                <a:spcPct val="80000"/>
              </a:lnSpc>
            </a:pPr>
            <a:r>
              <a:rPr lang="de-CH" sz="1800" dirty="0" smtClean="0"/>
              <a:t>diffusion of vasodilatory molecules has extended spatial support</a:t>
            </a:r>
          </a:p>
          <a:p>
            <a:pPr eaLnBrk="1" hangingPunct="1">
              <a:lnSpc>
                <a:spcPct val="80000"/>
              </a:lnSpc>
              <a:spcBef>
                <a:spcPct val="70000"/>
              </a:spcBef>
            </a:pPr>
            <a:r>
              <a:rPr lang="de-CH" sz="2000" dirty="0" smtClean="0"/>
              <a:t>extrinsic smoothness</a:t>
            </a:r>
          </a:p>
          <a:p>
            <a:pPr lvl="1" eaLnBrk="1" hangingPunct="1">
              <a:lnSpc>
                <a:spcPct val="80000"/>
              </a:lnSpc>
            </a:pPr>
            <a:r>
              <a:rPr lang="de-CH" sz="1800" dirty="0" smtClean="0"/>
              <a:t>resampling during preprocessing</a:t>
            </a:r>
          </a:p>
          <a:p>
            <a:pPr lvl="1" eaLnBrk="1" hangingPunct="1">
              <a:lnSpc>
                <a:spcPct val="80000"/>
              </a:lnSpc>
            </a:pPr>
            <a:r>
              <a:rPr lang="de-CH" sz="1800" dirty="0" smtClean="0"/>
              <a:t>matched filter theorem </a:t>
            </a:r>
            <a:br>
              <a:rPr lang="de-CH" sz="1800" dirty="0" smtClean="0"/>
            </a:br>
            <a:r>
              <a:rPr lang="de-CH" sz="1800" dirty="0" smtClean="0">
                <a:sym typeface="Symbol" pitchFamily="18" charset="2"/>
              </a:rPr>
              <a:t> deliberate additional smoothing to increase SNR</a:t>
            </a:r>
          </a:p>
          <a:p>
            <a:pPr eaLnBrk="1" hangingPunct="1">
              <a:lnSpc>
                <a:spcPct val="80000"/>
              </a:lnSpc>
              <a:spcBef>
                <a:spcPct val="70000"/>
              </a:spcBef>
            </a:pPr>
            <a:r>
              <a:rPr lang="de-CH" sz="2000" dirty="0" smtClean="0"/>
              <a:t>described in resolution elements: "resels"</a:t>
            </a:r>
          </a:p>
          <a:p>
            <a:pPr eaLnBrk="1" hangingPunct="1">
              <a:lnSpc>
                <a:spcPct val="80000"/>
              </a:lnSpc>
              <a:spcBef>
                <a:spcPct val="70000"/>
              </a:spcBef>
            </a:pPr>
            <a:r>
              <a:rPr lang="de-CH" sz="2000" dirty="0" smtClean="0"/>
              <a:t>resel = size of image part that corresponds to the FWHM (full width half maximum) of the Gaussian convolution kernel that would have produced the observed image when applied to independent voxel values</a:t>
            </a:r>
          </a:p>
          <a:p>
            <a:pPr eaLnBrk="1" hangingPunct="1">
              <a:lnSpc>
                <a:spcPct val="80000"/>
              </a:lnSpc>
              <a:spcBef>
                <a:spcPct val="70000"/>
              </a:spcBef>
            </a:pPr>
            <a:r>
              <a:rPr lang="de-CH" sz="2000" dirty="0" smtClean="0"/>
              <a:t># resels is similar, but not identical to # independent observations</a:t>
            </a:r>
          </a:p>
          <a:p>
            <a:pPr eaLnBrk="1" hangingPunct="1">
              <a:lnSpc>
                <a:spcPct val="80000"/>
              </a:lnSpc>
              <a:spcBef>
                <a:spcPct val="70000"/>
              </a:spcBef>
            </a:pPr>
            <a:r>
              <a:rPr lang="de-CH" sz="2000" dirty="0" smtClean="0"/>
              <a:t>can be computed from spatial derivatives of the residuals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5280025" y="1376363"/>
            <a:ext cx="4133850" cy="5124450"/>
          </a:xfrm>
          <a:prstGeom prst="rect">
            <a:avLst/>
          </a:prstGeom>
          <a:solidFill>
            <a:srgbClr val="000066"/>
          </a:solidFill>
          <a:ln w="57150" cmpd="thickThin">
            <a:noFill/>
            <a:miter lim="800000"/>
            <a:headEnd/>
            <a:tailEnd/>
          </a:ln>
        </p:spPr>
        <p:txBody>
          <a:bodyPr wrap="none" anchor="ctr"/>
          <a:lstStyle/>
          <a:p>
            <a:endParaRPr lang="en-US"/>
          </a:p>
        </p:txBody>
      </p:sp>
      <p:pic>
        <p:nvPicPr>
          <p:cNvPr id="19459" name="Picture 3"/>
          <p:cNvPicPr>
            <a:picLocks noChangeAspect="1" noChangeArrowheads="1"/>
          </p:cNvPicPr>
          <p:nvPr/>
        </p:nvPicPr>
        <p:blipFill>
          <a:blip r:embed="rId3" cstate="print"/>
          <a:srcRect/>
          <a:stretch>
            <a:fillRect/>
          </a:stretch>
        </p:blipFill>
        <p:spPr bwMode="auto">
          <a:xfrm>
            <a:off x="5554663" y="1543050"/>
            <a:ext cx="1801812" cy="1554163"/>
          </a:xfrm>
          <a:prstGeom prst="rect">
            <a:avLst/>
          </a:prstGeom>
          <a:noFill/>
          <a:ln w="12700">
            <a:noFill/>
            <a:miter lim="800000"/>
            <a:headEnd/>
            <a:tailEnd/>
          </a:ln>
        </p:spPr>
      </p:pic>
      <p:pic>
        <p:nvPicPr>
          <p:cNvPr id="19460" name="Picture 4"/>
          <p:cNvPicPr>
            <a:picLocks noChangeArrowheads="1"/>
          </p:cNvPicPr>
          <p:nvPr/>
        </p:nvPicPr>
        <p:blipFill>
          <a:blip r:embed="rId4" cstate="print"/>
          <a:srcRect/>
          <a:stretch>
            <a:fillRect/>
          </a:stretch>
        </p:blipFill>
        <p:spPr bwMode="auto">
          <a:xfrm>
            <a:off x="5454650" y="4662488"/>
            <a:ext cx="2168525" cy="1739900"/>
          </a:xfrm>
          <a:prstGeom prst="rect">
            <a:avLst/>
          </a:prstGeom>
          <a:noFill/>
          <a:ln w="12700">
            <a:noFill/>
            <a:miter lim="800000"/>
            <a:headEnd/>
            <a:tailEnd/>
          </a:ln>
        </p:spPr>
      </p:pic>
      <p:pic>
        <p:nvPicPr>
          <p:cNvPr id="19461" name="Picture 5"/>
          <p:cNvPicPr>
            <a:picLocks noChangeArrowheads="1"/>
          </p:cNvPicPr>
          <p:nvPr/>
        </p:nvPicPr>
        <p:blipFill>
          <a:blip r:embed="rId5" cstate="print"/>
          <a:srcRect/>
          <a:stretch>
            <a:fillRect/>
          </a:stretch>
        </p:blipFill>
        <p:spPr bwMode="auto">
          <a:xfrm>
            <a:off x="5467350" y="3087688"/>
            <a:ext cx="2170113" cy="1744662"/>
          </a:xfrm>
          <a:prstGeom prst="rect">
            <a:avLst/>
          </a:prstGeom>
          <a:noFill/>
          <a:ln w="12700">
            <a:noFill/>
            <a:miter lim="800000"/>
            <a:headEnd/>
            <a:tailEnd/>
          </a:ln>
        </p:spPr>
      </p:pic>
      <p:pic>
        <p:nvPicPr>
          <p:cNvPr id="19462" name="Picture 6"/>
          <p:cNvPicPr>
            <a:picLocks noChangeArrowheads="1"/>
          </p:cNvPicPr>
          <p:nvPr/>
        </p:nvPicPr>
        <p:blipFill>
          <a:blip r:embed="rId6" cstate="print"/>
          <a:srcRect/>
          <a:stretch>
            <a:fillRect/>
          </a:stretch>
        </p:blipFill>
        <p:spPr bwMode="auto">
          <a:xfrm>
            <a:off x="7918450" y="1589088"/>
            <a:ext cx="1293813" cy="1212850"/>
          </a:xfrm>
          <a:prstGeom prst="rect">
            <a:avLst/>
          </a:prstGeom>
          <a:noFill/>
          <a:ln w="12700">
            <a:noFill/>
            <a:miter lim="800000"/>
            <a:headEnd/>
            <a:tailEnd/>
          </a:ln>
        </p:spPr>
      </p:pic>
      <p:pic>
        <p:nvPicPr>
          <p:cNvPr id="19463" name="Picture 7"/>
          <p:cNvPicPr>
            <a:picLocks noChangeArrowheads="1"/>
          </p:cNvPicPr>
          <p:nvPr/>
        </p:nvPicPr>
        <p:blipFill>
          <a:blip r:embed="rId7" cstate="print"/>
          <a:srcRect/>
          <a:stretch>
            <a:fillRect/>
          </a:stretch>
        </p:blipFill>
        <p:spPr bwMode="auto">
          <a:xfrm>
            <a:off x="7918450" y="2795588"/>
            <a:ext cx="1355725" cy="1222375"/>
          </a:xfrm>
          <a:prstGeom prst="rect">
            <a:avLst/>
          </a:prstGeom>
          <a:noFill/>
          <a:ln w="12700">
            <a:noFill/>
            <a:miter lim="800000"/>
            <a:headEnd/>
            <a:tailEnd/>
          </a:ln>
        </p:spPr>
      </p:pic>
      <p:pic>
        <p:nvPicPr>
          <p:cNvPr id="19464" name="Picture 8"/>
          <p:cNvPicPr>
            <a:picLocks noChangeArrowheads="1"/>
          </p:cNvPicPr>
          <p:nvPr/>
        </p:nvPicPr>
        <p:blipFill>
          <a:blip r:embed="rId8" cstate="print"/>
          <a:srcRect/>
          <a:stretch>
            <a:fillRect/>
          </a:stretch>
        </p:blipFill>
        <p:spPr bwMode="auto">
          <a:xfrm>
            <a:off x="7918450" y="4014788"/>
            <a:ext cx="1320800" cy="1216025"/>
          </a:xfrm>
          <a:prstGeom prst="rect">
            <a:avLst/>
          </a:prstGeom>
          <a:noFill/>
          <a:ln w="12700">
            <a:noFill/>
            <a:miter lim="800000"/>
            <a:headEnd/>
            <a:tailEnd/>
          </a:ln>
        </p:spPr>
      </p:pic>
      <p:pic>
        <p:nvPicPr>
          <p:cNvPr id="19465" name="Picture 9"/>
          <p:cNvPicPr>
            <a:picLocks noChangeArrowheads="1"/>
          </p:cNvPicPr>
          <p:nvPr/>
        </p:nvPicPr>
        <p:blipFill>
          <a:blip r:embed="rId9" cstate="print"/>
          <a:srcRect/>
          <a:stretch>
            <a:fillRect/>
          </a:stretch>
        </p:blipFill>
        <p:spPr bwMode="auto">
          <a:xfrm>
            <a:off x="7918450" y="5233988"/>
            <a:ext cx="1333500" cy="1225550"/>
          </a:xfrm>
          <a:prstGeom prst="rect">
            <a:avLst/>
          </a:prstGeom>
          <a:noFill/>
          <a:ln w="12700">
            <a:noFill/>
            <a:miter lim="800000"/>
            <a:headEnd/>
            <a:tailEnd/>
          </a:ln>
        </p:spPr>
      </p:pic>
      <p:sp>
        <p:nvSpPr>
          <p:cNvPr id="19466" name="Rectangle 10"/>
          <p:cNvSpPr>
            <a:spLocks noChangeArrowheads="1"/>
          </p:cNvSpPr>
          <p:nvPr/>
        </p:nvSpPr>
        <p:spPr bwMode="auto">
          <a:xfrm>
            <a:off x="876300" y="257175"/>
            <a:ext cx="8477250" cy="933450"/>
          </a:xfrm>
          <a:prstGeom prst="rect">
            <a:avLst/>
          </a:prstGeom>
          <a:noFill/>
          <a:ln w="57150" cmpd="thickThin">
            <a:noFill/>
            <a:miter lim="800000"/>
            <a:headEnd/>
            <a:tailEnd/>
          </a:ln>
        </p:spPr>
        <p:txBody>
          <a:bodyPr lIns="90488" tIns="44450" rIns="90488" bIns="44450" anchor="ctr"/>
          <a:lstStyle/>
          <a:p>
            <a:pPr algn="ctr"/>
            <a:r>
              <a:rPr lang="en-GB" sz="3200" dirty="0" smtClean="0">
                <a:solidFill>
                  <a:schemeClr val="tx2"/>
                </a:solidFill>
                <a:latin typeface="Arial Unicode MS" pitchFamily="34" charset="-128"/>
              </a:rPr>
              <a:t> </a:t>
            </a:r>
            <a:endParaRPr lang="en-GB" sz="3200" dirty="0">
              <a:solidFill>
                <a:schemeClr val="tx2"/>
              </a:solidFill>
              <a:latin typeface="Arial Unicode MS" pitchFamily="34" charset="-128"/>
            </a:endParaRPr>
          </a:p>
        </p:txBody>
      </p:sp>
      <p:sp>
        <p:nvSpPr>
          <p:cNvPr id="19467" name="Rectangle 11"/>
          <p:cNvSpPr>
            <a:spLocks noChangeArrowheads="1"/>
          </p:cNvSpPr>
          <p:nvPr/>
        </p:nvSpPr>
        <p:spPr bwMode="auto">
          <a:xfrm>
            <a:off x="936625" y="1376363"/>
            <a:ext cx="4133850" cy="5124450"/>
          </a:xfrm>
          <a:prstGeom prst="rect">
            <a:avLst/>
          </a:prstGeom>
          <a:noFill/>
          <a:ln w="57150" cmpd="thickThin">
            <a:noFill/>
            <a:miter lim="800000"/>
            <a:headEnd/>
            <a:tailEnd/>
          </a:ln>
        </p:spPr>
        <p:txBody>
          <a:bodyPr lIns="90488" tIns="44450" rIns="90488" bIns="44450"/>
          <a:lstStyle/>
          <a:p>
            <a:pPr marL="228600" indent="-228600">
              <a:spcBef>
                <a:spcPct val="20000"/>
              </a:spcBef>
            </a:pPr>
            <a:r>
              <a:rPr lang="en-GB" sz="2800" dirty="0" smtClean="0">
                <a:latin typeface="Arial Unicode MS" pitchFamily="34" charset="-128"/>
              </a:rPr>
              <a:t> </a:t>
            </a:r>
            <a:endParaRPr lang="en-GB" sz="2400" dirty="0">
              <a:latin typeface="Arial Unicode MS" pitchFamily="34" charset="-128"/>
            </a:endParaRPr>
          </a:p>
          <a:p>
            <a:pPr marL="571500" lvl="1" indent="-228600">
              <a:spcBef>
                <a:spcPct val="20000"/>
              </a:spcBef>
            </a:pPr>
            <a:endParaRPr lang="en-GB" sz="2400" dirty="0">
              <a:latin typeface="Arial Unicode MS" pitchFamily="34" charset="-128"/>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5280025" y="1376363"/>
            <a:ext cx="4133850" cy="5124450"/>
          </a:xfrm>
          <a:prstGeom prst="rect">
            <a:avLst/>
          </a:prstGeom>
          <a:solidFill>
            <a:srgbClr val="000066"/>
          </a:solidFill>
          <a:ln w="57150" cmpd="thickThin">
            <a:noFill/>
            <a:miter lim="800000"/>
            <a:headEnd/>
            <a:tailEnd/>
          </a:ln>
        </p:spPr>
        <p:txBody>
          <a:bodyPr wrap="none" anchor="ctr"/>
          <a:lstStyle/>
          <a:p>
            <a:endParaRPr lang="en-US"/>
          </a:p>
        </p:txBody>
      </p:sp>
      <p:pic>
        <p:nvPicPr>
          <p:cNvPr id="19459" name="Picture 3"/>
          <p:cNvPicPr>
            <a:picLocks noChangeAspect="1" noChangeArrowheads="1"/>
          </p:cNvPicPr>
          <p:nvPr/>
        </p:nvPicPr>
        <p:blipFill>
          <a:blip r:embed="rId3" cstate="print"/>
          <a:srcRect/>
          <a:stretch>
            <a:fillRect/>
          </a:stretch>
        </p:blipFill>
        <p:spPr bwMode="auto">
          <a:xfrm>
            <a:off x="5554663" y="1543050"/>
            <a:ext cx="1801812" cy="1554163"/>
          </a:xfrm>
          <a:prstGeom prst="rect">
            <a:avLst/>
          </a:prstGeom>
          <a:noFill/>
          <a:ln w="12700">
            <a:noFill/>
            <a:miter lim="800000"/>
            <a:headEnd/>
            <a:tailEnd/>
          </a:ln>
        </p:spPr>
      </p:pic>
      <p:pic>
        <p:nvPicPr>
          <p:cNvPr id="19460" name="Picture 4"/>
          <p:cNvPicPr>
            <a:picLocks noChangeArrowheads="1"/>
          </p:cNvPicPr>
          <p:nvPr/>
        </p:nvPicPr>
        <p:blipFill>
          <a:blip r:embed="rId4" cstate="print"/>
          <a:srcRect/>
          <a:stretch>
            <a:fillRect/>
          </a:stretch>
        </p:blipFill>
        <p:spPr bwMode="auto">
          <a:xfrm>
            <a:off x="5454650" y="4662488"/>
            <a:ext cx="2168525" cy="1739900"/>
          </a:xfrm>
          <a:prstGeom prst="rect">
            <a:avLst/>
          </a:prstGeom>
          <a:noFill/>
          <a:ln w="12700">
            <a:noFill/>
            <a:miter lim="800000"/>
            <a:headEnd/>
            <a:tailEnd/>
          </a:ln>
        </p:spPr>
      </p:pic>
      <p:pic>
        <p:nvPicPr>
          <p:cNvPr id="19461" name="Picture 5"/>
          <p:cNvPicPr>
            <a:picLocks noChangeArrowheads="1"/>
          </p:cNvPicPr>
          <p:nvPr/>
        </p:nvPicPr>
        <p:blipFill>
          <a:blip r:embed="rId5" cstate="print"/>
          <a:srcRect/>
          <a:stretch>
            <a:fillRect/>
          </a:stretch>
        </p:blipFill>
        <p:spPr bwMode="auto">
          <a:xfrm>
            <a:off x="5467350" y="3087688"/>
            <a:ext cx="2170113" cy="1744662"/>
          </a:xfrm>
          <a:prstGeom prst="rect">
            <a:avLst/>
          </a:prstGeom>
          <a:noFill/>
          <a:ln w="12700">
            <a:noFill/>
            <a:miter lim="800000"/>
            <a:headEnd/>
            <a:tailEnd/>
          </a:ln>
        </p:spPr>
      </p:pic>
      <p:pic>
        <p:nvPicPr>
          <p:cNvPr id="19462" name="Picture 6"/>
          <p:cNvPicPr>
            <a:picLocks noChangeArrowheads="1"/>
          </p:cNvPicPr>
          <p:nvPr/>
        </p:nvPicPr>
        <p:blipFill>
          <a:blip r:embed="rId6" cstate="print"/>
          <a:srcRect/>
          <a:stretch>
            <a:fillRect/>
          </a:stretch>
        </p:blipFill>
        <p:spPr bwMode="auto">
          <a:xfrm>
            <a:off x="7918450" y="1589088"/>
            <a:ext cx="1293813" cy="1212850"/>
          </a:xfrm>
          <a:prstGeom prst="rect">
            <a:avLst/>
          </a:prstGeom>
          <a:noFill/>
          <a:ln w="12700">
            <a:noFill/>
            <a:miter lim="800000"/>
            <a:headEnd/>
            <a:tailEnd/>
          </a:ln>
        </p:spPr>
      </p:pic>
      <p:pic>
        <p:nvPicPr>
          <p:cNvPr id="19463" name="Picture 7"/>
          <p:cNvPicPr>
            <a:picLocks noChangeArrowheads="1"/>
          </p:cNvPicPr>
          <p:nvPr/>
        </p:nvPicPr>
        <p:blipFill>
          <a:blip r:embed="rId7" cstate="print"/>
          <a:srcRect/>
          <a:stretch>
            <a:fillRect/>
          </a:stretch>
        </p:blipFill>
        <p:spPr bwMode="auto">
          <a:xfrm>
            <a:off x="7918450" y="2795588"/>
            <a:ext cx="1355725" cy="1222375"/>
          </a:xfrm>
          <a:prstGeom prst="rect">
            <a:avLst/>
          </a:prstGeom>
          <a:noFill/>
          <a:ln w="12700">
            <a:noFill/>
            <a:miter lim="800000"/>
            <a:headEnd/>
            <a:tailEnd/>
          </a:ln>
        </p:spPr>
      </p:pic>
      <p:pic>
        <p:nvPicPr>
          <p:cNvPr id="19464" name="Picture 8"/>
          <p:cNvPicPr>
            <a:picLocks noChangeArrowheads="1"/>
          </p:cNvPicPr>
          <p:nvPr/>
        </p:nvPicPr>
        <p:blipFill>
          <a:blip r:embed="rId8" cstate="print"/>
          <a:srcRect/>
          <a:stretch>
            <a:fillRect/>
          </a:stretch>
        </p:blipFill>
        <p:spPr bwMode="auto">
          <a:xfrm>
            <a:off x="7918450" y="4014788"/>
            <a:ext cx="1320800" cy="1216025"/>
          </a:xfrm>
          <a:prstGeom prst="rect">
            <a:avLst/>
          </a:prstGeom>
          <a:noFill/>
          <a:ln w="12700">
            <a:noFill/>
            <a:miter lim="800000"/>
            <a:headEnd/>
            <a:tailEnd/>
          </a:ln>
        </p:spPr>
      </p:pic>
      <p:pic>
        <p:nvPicPr>
          <p:cNvPr id="19465" name="Picture 9"/>
          <p:cNvPicPr>
            <a:picLocks noChangeArrowheads="1"/>
          </p:cNvPicPr>
          <p:nvPr/>
        </p:nvPicPr>
        <p:blipFill>
          <a:blip r:embed="rId9" cstate="print"/>
          <a:srcRect/>
          <a:stretch>
            <a:fillRect/>
          </a:stretch>
        </p:blipFill>
        <p:spPr bwMode="auto">
          <a:xfrm>
            <a:off x="7918450" y="5233988"/>
            <a:ext cx="1333500" cy="1225550"/>
          </a:xfrm>
          <a:prstGeom prst="rect">
            <a:avLst/>
          </a:prstGeom>
          <a:noFill/>
          <a:ln w="12700">
            <a:noFill/>
            <a:miter lim="800000"/>
            <a:headEnd/>
            <a:tailEnd/>
          </a:ln>
        </p:spPr>
      </p:pic>
      <p:sp>
        <p:nvSpPr>
          <p:cNvPr id="19466" name="Rectangle 10"/>
          <p:cNvSpPr>
            <a:spLocks noChangeArrowheads="1"/>
          </p:cNvSpPr>
          <p:nvPr/>
        </p:nvSpPr>
        <p:spPr bwMode="auto">
          <a:xfrm>
            <a:off x="876300" y="257175"/>
            <a:ext cx="8477250" cy="933450"/>
          </a:xfrm>
          <a:prstGeom prst="rect">
            <a:avLst/>
          </a:prstGeom>
          <a:noFill/>
          <a:ln w="57150" cmpd="thickThin">
            <a:noFill/>
            <a:miter lim="800000"/>
            <a:headEnd/>
            <a:tailEnd/>
          </a:ln>
        </p:spPr>
        <p:txBody>
          <a:bodyPr lIns="90488" tIns="44450" rIns="90488" bIns="44450" anchor="ctr"/>
          <a:lstStyle/>
          <a:p>
            <a:pPr algn="ctr"/>
            <a:r>
              <a:rPr lang="en-GB" sz="3200" dirty="0" smtClean="0">
                <a:solidFill>
                  <a:schemeClr val="tx2"/>
                </a:solidFill>
                <a:latin typeface="Arial Unicode MS" pitchFamily="34" charset="-128"/>
              </a:rPr>
              <a:t> </a:t>
            </a:r>
            <a:endParaRPr lang="en-GB" sz="3200" dirty="0">
              <a:solidFill>
                <a:schemeClr val="tx2"/>
              </a:solidFill>
              <a:latin typeface="Arial Unicode MS" pitchFamily="34" charset="-128"/>
            </a:endParaRPr>
          </a:p>
        </p:txBody>
      </p:sp>
      <p:sp>
        <p:nvSpPr>
          <p:cNvPr id="19467" name="Rectangle 11"/>
          <p:cNvSpPr>
            <a:spLocks noChangeArrowheads="1"/>
          </p:cNvSpPr>
          <p:nvPr/>
        </p:nvSpPr>
        <p:spPr bwMode="auto">
          <a:xfrm>
            <a:off x="936625" y="1376363"/>
            <a:ext cx="4133850" cy="5124450"/>
          </a:xfrm>
          <a:prstGeom prst="rect">
            <a:avLst/>
          </a:prstGeom>
          <a:noFill/>
          <a:ln w="57150" cmpd="thickThin">
            <a:noFill/>
            <a:miter lim="800000"/>
            <a:headEnd/>
            <a:tailEnd/>
          </a:ln>
        </p:spPr>
        <p:txBody>
          <a:bodyPr lIns="90488" tIns="44450" rIns="90488" bIns="44450"/>
          <a:lstStyle/>
          <a:p>
            <a:pPr marL="228600" indent="-228600">
              <a:spcBef>
                <a:spcPct val="20000"/>
              </a:spcBef>
            </a:pPr>
            <a:r>
              <a:rPr lang="en-GB" sz="2800" dirty="0" smtClean="0">
                <a:latin typeface="Arial Unicode MS" pitchFamily="34" charset="-128"/>
              </a:rPr>
              <a:t> </a:t>
            </a:r>
            <a:endParaRPr lang="en-GB" sz="2400" dirty="0">
              <a:latin typeface="Arial Unicode MS" pitchFamily="34" charset="-128"/>
            </a:endParaRPr>
          </a:p>
          <a:p>
            <a:pPr marL="571500" lvl="1" indent="-228600">
              <a:spcBef>
                <a:spcPct val="20000"/>
              </a:spcBef>
            </a:pPr>
            <a:endParaRPr lang="en-GB" sz="2400" dirty="0">
              <a:latin typeface="Arial Unicode MS" pitchFamily="34" charset="-128"/>
            </a:endParaRPr>
          </a:p>
        </p:txBody>
      </p:sp>
      <p:sp>
        <p:nvSpPr>
          <p:cNvPr id="13" name="TextBox 12"/>
          <p:cNvSpPr txBox="1"/>
          <p:nvPr/>
        </p:nvSpPr>
        <p:spPr>
          <a:xfrm>
            <a:off x="685800" y="2198914"/>
            <a:ext cx="2363147" cy="1600438"/>
          </a:xfrm>
          <a:prstGeom prst="rect">
            <a:avLst/>
          </a:prstGeom>
          <a:noFill/>
        </p:spPr>
        <p:txBody>
          <a:bodyPr wrap="none" rtlCol="0">
            <a:spAutoFit/>
          </a:bodyPr>
          <a:lstStyle/>
          <a:p>
            <a:r>
              <a:rPr lang="en-US" sz="2800" b="0" dirty="0" smtClean="0"/>
              <a:t>Height  </a:t>
            </a:r>
          </a:p>
          <a:p>
            <a:r>
              <a:rPr lang="en-US" sz="2800" b="0" dirty="0" smtClean="0"/>
              <a:t>Spatial extent</a:t>
            </a:r>
          </a:p>
          <a:p>
            <a:r>
              <a:rPr lang="en-US" sz="2800" b="0" dirty="0" smtClean="0"/>
              <a:t>Total number</a:t>
            </a:r>
          </a:p>
          <a:p>
            <a:endParaRPr lang="en-US"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5280025" y="1376363"/>
            <a:ext cx="4133850" cy="5124450"/>
          </a:xfrm>
          <a:prstGeom prst="rect">
            <a:avLst/>
          </a:prstGeom>
          <a:solidFill>
            <a:srgbClr val="000066"/>
          </a:solidFill>
          <a:ln w="57150" cmpd="thickThin">
            <a:noFill/>
            <a:miter lim="800000"/>
            <a:headEnd/>
            <a:tailEnd/>
          </a:ln>
        </p:spPr>
        <p:txBody>
          <a:bodyPr wrap="none" anchor="ctr"/>
          <a:lstStyle/>
          <a:p>
            <a:endParaRPr lang="en-US"/>
          </a:p>
        </p:txBody>
      </p:sp>
      <p:pic>
        <p:nvPicPr>
          <p:cNvPr id="19459" name="Picture 3"/>
          <p:cNvPicPr>
            <a:picLocks noChangeAspect="1" noChangeArrowheads="1"/>
          </p:cNvPicPr>
          <p:nvPr/>
        </p:nvPicPr>
        <p:blipFill>
          <a:blip r:embed="rId3" cstate="print"/>
          <a:srcRect/>
          <a:stretch>
            <a:fillRect/>
          </a:stretch>
        </p:blipFill>
        <p:spPr bwMode="auto">
          <a:xfrm>
            <a:off x="5554663" y="1543050"/>
            <a:ext cx="1801812" cy="1554163"/>
          </a:xfrm>
          <a:prstGeom prst="rect">
            <a:avLst/>
          </a:prstGeom>
          <a:noFill/>
          <a:ln w="12700">
            <a:noFill/>
            <a:miter lim="800000"/>
            <a:headEnd/>
            <a:tailEnd/>
          </a:ln>
        </p:spPr>
      </p:pic>
      <p:pic>
        <p:nvPicPr>
          <p:cNvPr id="19460" name="Picture 4"/>
          <p:cNvPicPr>
            <a:picLocks noChangeArrowheads="1"/>
          </p:cNvPicPr>
          <p:nvPr/>
        </p:nvPicPr>
        <p:blipFill>
          <a:blip r:embed="rId4" cstate="print"/>
          <a:srcRect/>
          <a:stretch>
            <a:fillRect/>
          </a:stretch>
        </p:blipFill>
        <p:spPr bwMode="auto">
          <a:xfrm>
            <a:off x="5454650" y="4662488"/>
            <a:ext cx="2168525" cy="1739900"/>
          </a:xfrm>
          <a:prstGeom prst="rect">
            <a:avLst/>
          </a:prstGeom>
          <a:noFill/>
          <a:ln w="12700">
            <a:noFill/>
            <a:miter lim="800000"/>
            <a:headEnd/>
            <a:tailEnd/>
          </a:ln>
        </p:spPr>
      </p:pic>
      <p:pic>
        <p:nvPicPr>
          <p:cNvPr id="19461" name="Picture 5"/>
          <p:cNvPicPr>
            <a:picLocks noChangeArrowheads="1"/>
          </p:cNvPicPr>
          <p:nvPr/>
        </p:nvPicPr>
        <p:blipFill>
          <a:blip r:embed="rId5" cstate="print"/>
          <a:srcRect/>
          <a:stretch>
            <a:fillRect/>
          </a:stretch>
        </p:blipFill>
        <p:spPr bwMode="auto">
          <a:xfrm>
            <a:off x="5467350" y="3087688"/>
            <a:ext cx="2170113" cy="1744662"/>
          </a:xfrm>
          <a:prstGeom prst="rect">
            <a:avLst/>
          </a:prstGeom>
          <a:noFill/>
          <a:ln w="12700">
            <a:noFill/>
            <a:miter lim="800000"/>
            <a:headEnd/>
            <a:tailEnd/>
          </a:ln>
        </p:spPr>
      </p:pic>
      <p:pic>
        <p:nvPicPr>
          <p:cNvPr id="19462" name="Picture 6"/>
          <p:cNvPicPr>
            <a:picLocks noChangeArrowheads="1"/>
          </p:cNvPicPr>
          <p:nvPr/>
        </p:nvPicPr>
        <p:blipFill>
          <a:blip r:embed="rId6" cstate="print"/>
          <a:srcRect/>
          <a:stretch>
            <a:fillRect/>
          </a:stretch>
        </p:blipFill>
        <p:spPr bwMode="auto">
          <a:xfrm>
            <a:off x="7918450" y="1589088"/>
            <a:ext cx="1293813" cy="1212850"/>
          </a:xfrm>
          <a:prstGeom prst="rect">
            <a:avLst/>
          </a:prstGeom>
          <a:noFill/>
          <a:ln w="12700">
            <a:noFill/>
            <a:miter lim="800000"/>
            <a:headEnd/>
            <a:tailEnd/>
          </a:ln>
        </p:spPr>
      </p:pic>
      <p:pic>
        <p:nvPicPr>
          <p:cNvPr id="19463" name="Picture 7"/>
          <p:cNvPicPr>
            <a:picLocks noChangeArrowheads="1"/>
          </p:cNvPicPr>
          <p:nvPr/>
        </p:nvPicPr>
        <p:blipFill>
          <a:blip r:embed="rId7" cstate="print"/>
          <a:srcRect/>
          <a:stretch>
            <a:fillRect/>
          </a:stretch>
        </p:blipFill>
        <p:spPr bwMode="auto">
          <a:xfrm>
            <a:off x="7918450" y="2795588"/>
            <a:ext cx="1355725" cy="1222375"/>
          </a:xfrm>
          <a:prstGeom prst="rect">
            <a:avLst/>
          </a:prstGeom>
          <a:noFill/>
          <a:ln w="12700">
            <a:noFill/>
            <a:miter lim="800000"/>
            <a:headEnd/>
            <a:tailEnd/>
          </a:ln>
        </p:spPr>
      </p:pic>
      <p:pic>
        <p:nvPicPr>
          <p:cNvPr id="19464" name="Picture 8"/>
          <p:cNvPicPr>
            <a:picLocks noChangeArrowheads="1"/>
          </p:cNvPicPr>
          <p:nvPr/>
        </p:nvPicPr>
        <p:blipFill>
          <a:blip r:embed="rId8" cstate="print"/>
          <a:srcRect/>
          <a:stretch>
            <a:fillRect/>
          </a:stretch>
        </p:blipFill>
        <p:spPr bwMode="auto">
          <a:xfrm>
            <a:off x="7918450" y="4014788"/>
            <a:ext cx="1320800" cy="1216025"/>
          </a:xfrm>
          <a:prstGeom prst="rect">
            <a:avLst/>
          </a:prstGeom>
          <a:noFill/>
          <a:ln w="12700">
            <a:noFill/>
            <a:miter lim="800000"/>
            <a:headEnd/>
            <a:tailEnd/>
          </a:ln>
        </p:spPr>
      </p:pic>
      <p:pic>
        <p:nvPicPr>
          <p:cNvPr id="19465" name="Picture 9"/>
          <p:cNvPicPr>
            <a:picLocks noChangeArrowheads="1"/>
          </p:cNvPicPr>
          <p:nvPr/>
        </p:nvPicPr>
        <p:blipFill>
          <a:blip r:embed="rId9" cstate="print"/>
          <a:srcRect/>
          <a:stretch>
            <a:fillRect/>
          </a:stretch>
        </p:blipFill>
        <p:spPr bwMode="auto">
          <a:xfrm>
            <a:off x="7918450" y="5233988"/>
            <a:ext cx="1333500" cy="1225550"/>
          </a:xfrm>
          <a:prstGeom prst="rect">
            <a:avLst/>
          </a:prstGeom>
          <a:noFill/>
          <a:ln w="12700">
            <a:noFill/>
            <a:miter lim="800000"/>
            <a:headEnd/>
            <a:tailEnd/>
          </a:ln>
        </p:spPr>
      </p:pic>
      <p:sp>
        <p:nvSpPr>
          <p:cNvPr id="19466" name="Rectangle 10"/>
          <p:cNvSpPr>
            <a:spLocks noChangeArrowheads="1"/>
          </p:cNvSpPr>
          <p:nvPr/>
        </p:nvSpPr>
        <p:spPr bwMode="auto">
          <a:xfrm>
            <a:off x="876300" y="257175"/>
            <a:ext cx="8477250" cy="933450"/>
          </a:xfrm>
          <a:prstGeom prst="rect">
            <a:avLst/>
          </a:prstGeom>
          <a:noFill/>
          <a:ln w="57150" cmpd="thickThin">
            <a:noFill/>
            <a:miter lim="800000"/>
            <a:headEnd/>
            <a:tailEnd/>
          </a:ln>
        </p:spPr>
        <p:txBody>
          <a:bodyPr lIns="90488" tIns="44450" rIns="90488" bIns="44450" anchor="ctr"/>
          <a:lstStyle/>
          <a:p>
            <a:pPr algn="ctr"/>
            <a:r>
              <a:rPr lang="en-GB" sz="3200" dirty="0" smtClean="0">
                <a:solidFill>
                  <a:schemeClr val="tx2"/>
                </a:solidFill>
                <a:latin typeface="Arial Unicode MS" pitchFamily="34" charset="-128"/>
              </a:rPr>
              <a:t> </a:t>
            </a:r>
            <a:endParaRPr lang="en-GB" sz="3200" dirty="0">
              <a:solidFill>
                <a:schemeClr val="tx2"/>
              </a:solidFill>
              <a:latin typeface="Arial Unicode MS" pitchFamily="34" charset="-128"/>
            </a:endParaRPr>
          </a:p>
        </p:txBody>
      </p:sp>
      <p:sp>
        <p:nvSpPr>
          <p:cNvPr id="19467" name="Rectangle 11"/>
          <p:cNvSpPr>
            <a:spLocks noChangeArrowheads="1"/>
          </p:cNvSpPr>
          <p:nvPr/>
        </p:nvSpPr>
        <p:spPr bwMode="auto">
          <a:xfrm>
            <a:off x="936625" y="1376363"/>
            <a:ext cx="4133850" cy="5124450"/>
          </a:xfrm>
          <a:prstGeom prst="rect">
            <a:avLst/>
          </a:prstGeom>
          <a:noFill/>
          <a:ln w="57150" cmpd="thickThin">
            <a:noFill/>
            <a:miter lim="800000"/>
            <a:headEnd/>
            <a:tailEnd/>
          </a:ln>
        </p:spPr>
        <p:txBody>
          <a:bodyPr lIns="90488" tIns="44450" rIns="90488" bIns="44450"/>
          <a:lstStyle/>
          <a:p>
            <a:pPr marL="228600" indent="-228600">
              <a:spcBef>
                <a:spcPct val="20000"/>
              </a:spcBef>
            </a:pPr>
            <a:r>
              <a:rPr lang="en-GB" sz="2800" dirty="0" smtClean="0">
                <a:latin typeface="Arial Unicode MS" pitchFamily="34" charset="-128"/>
              </a:rPr>
              <a:t> </a:t>
            </a:r>
            <a:endParaRPr lang="en-GB" sz="2400" dirty="0">
              <a:latin typeface="Arial Unicode MS" pitchFamily="34" charset="-128"/>
            </a:endParaRPr>
          </a:p>
          <a:p>
            <a:pPr marL="571500" lvl="1" indent="-228600">
              <a:spcBef>
                <a:spcPct val="20000"/>
              </a:spcBef>
            </a:pPr>
            <a:endParaRPr lang="en-GB" sz="2400" dirty="0">
              <a:latin typeface="Arial Unicode MS" pitchFamily="34" charset="-128"/>
            </a:endParaRPr>
          </a:p>
        </p:txBody>
      </p:sp>
      <p:pic>
        <p:nvPicPr>
          <p:cNvPr id="12" name="Picture 2"/>
          <p:cNvPicPr>
            <a:picLocks noChangeAspect="1" noChangeArrowheads="1"/>
          </p:cNvPicPr>
          <p:nvPr/>
        </p:nvPicPr>
        <p:blipFill>
          <a:blip r:embed="rId10" cstate="print"/>
          <a:srcRect/>
          <a:stretch>
            <a:fillRect/>
          </a:stretch>
        </p:blipFill>
        <p:spPr bwMode="auto">
          <a:xfrm>
            <a:off x="347472" y="2144332"/>
            <a:ext cx="4884737" cy="3503612"/>
          </a:xfrm>
          <a:prstGeom prst="rect">
            <a:avLst/>
          </a:prstGeom>
          <a:solidFill>
            <a:srgbClr val="000066"/>
          </a:solidFill>
          <a:ln w="12700">
            <a:noFill/>
            <a:miter lim="800000"/>
            <a:headEnd/>
            <a:tailEnd/>
          </a:ln>
        </p:spPr>
      </p:pic>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ChangeArrowheads="1"/>
          </p:cNvSpPr>
          <p:nvPr/>
        </p:nvSpPr>
        <p:spPr bwMode="auto">
          <a:xfrm>
            <a:off x="685800" y="3581400"/>
            <a:ext cx="8534400" cy="2819400"/>
          </a:xfrm>
          <a:prstGeom prst="rect">
            <a:avLst/>
          </a:prstGeom>
          <a:solidFill>
            <a:schemeClr val="bg1"/>
          </a:solidFill>
          <a:ln w="28575">
            <a:noFill/>
            <a:miter lim="800000"/>
            <a:headEnd/>
            <a:tailEnd/>
          </a:ln>
        </p:spPr>
        <p:txBody>
          <a:bodyPr wrap="none" anchor="ctr"/>
          <a:lstStyle/>
          <a:p>
            <a:pPr algn="ctr" eaLnBrk="0" hangingPunct="0"/>
            <a:endParaRPr lang="en-GB" sz="2000" b="0">
              <a:latin typeface="Arial Unicode MS" pitchFamily="34" charset="-128"/>
            </a:endParaRPr>
          </a:p>
        </p:txBody>
      </p:sp>
      <p:sp>
        <p:nvSpPr>
          <p:cNvPr id="4100" name="Rectangle 3"/>
          <p:cNvSpPr>
            <a:spLocks noChangeArrowheads="1"/>
          </p:cNvSpPr>
          <p:nvPr/>
        </p:nvSpPr>
        <p:spPr bwMode="auto">
          <a:xfrm>
            <a:off x="885825" y="371475"/>
            <a:ext cx="8477250" cy="933450"/>
          </a:xfrm>
          <a:prstGeom prst="rect">
            <a:avLst/>
          </a:prstGeom>
          <a:solidFill>
            <a:schemeClr val="bg1"/>
          </a:solidFill>
          <a:ln w="57150" cmpd="thickThin">
            <a:noFill/>
            <a:miter lim="800000"/>
            <a:headEnd/>
            <a:tailEnd/>
          </a:ln>
        </p:spPr>
        <p:txBody>
          <a:bodyPr lIns="90488" tIns="44450" rIns="90488" bIns="44450" anchor="ctr"/>
          <a:lstStyle/>
          <a:p>
            <a:pPr algn="ctr"/>
            <a:r>
              <a:rPr lang="en-GB" sz="3200">
                <a:solidFill>
                  <a:schemeClr val="tx2"/>
                </a:solidFill>
                <a:latin typeface="Arial Unicode MS" pitchFamily="34" charset="-128"/>
              </a:rPr>
              <a:t>Random Field Theory</a:t>
            </a:r>
          </a:p>
        </p:txBody>
      </p:sp>
      <p:sp>
        <p:nvSpPr>
          <p:cNvPr id="4101" name="Rectangle 4"/>
          <p:cNvSpPr>
            <a:spLocks noChangeArrowheads="1"/>
          </p:cNvSpPr>
          <p:nvPr/>
        </p:nvSpPr>
        <p:spPr bwMode="auto">
          <a:xfrm>
            <a:off x="714375" y="1476375"/>
            <a:ext cx="8477250" cy="1847850"/>
          </a:xfrm>
          <a:prstGeom prst="rect">
            <a:avLst/>
          </a:prstGeom>
          <a:noFill/>
          <a:ln w="57150" cmpd="thickThin">
            <a:noFill/>
            <a:miter lim="800000"/>
            <a:headEnd/>
            <a:tailEnd/>
          </a:ln>
        </p:spPr>
        <p:txBody>
          <a:bodyPr lIns="90488" tIns="44450" rIns="90488" bIns="44450"/>
          <a:lstStyle/>
          <a:p>
            <a:pPr marL="342900" indent="-342900">
              <a:spcBef>
                <a:spcPct val="20000"/>
              </a:spcBef>
              <a:buFontTx/>
              <a:buChar char="•"/>
            </a:pPr>
            <a:r>
              <a:rPr lang="en-GB" sz="2800" b="0">
                <a:latin typeface="Arial Unicode MS" pitchFamily="34" charset="-128"/>
              </a:rPr>
              <a:t>Consider a statistic image as a discretisation of a </a:t>
            </a:r>
            <a:br>
              <a:rPr lang="en-GB" sz="2800" b="0">
                <a:latin typeface="Arial Unicode MS" pitchFamily="34" charset="-128"/>
              </a:rPr>
            </a:br>
            <a:r>
              <a:rPr lang="en-GB" sz="2800" b="0">
                <a:latin typeface="Arial Unicode MS" pitchFamily="34" charset="-128"/>
              </a:rPr>
              <a:t>continuous underlying random field with a certain smoothness</a:t>
            </a:r>
          </a:p>
          <a:p>
            <a:pPr marL="342900" indent="-342900">
              <a:spcBef>
                <a:spcPct val="50000"/>
              </a:spcBef>
              <a:buFontTx/>
              <a:buChar char="•"/>
            </a:pPr>
            <a:r>
              <a:rPr lang="en-GB" sz="2800" b="0">
                <a:latin typeface="Arial Unicode MS" pitchFamily="34" charset="-128"/>
              </a:rPr>
              <a:t>Use results from continuous random field theory</a:t>
            </a:r>
          </a:p>
        </p:txBody>
      </p:sp>
      <p:pic>
        <p:nvPicPr>
          <p:cNvPr id="4102" name="Picture 5"/>
          <p:cNvPicPr>
            <a:picLocks noChangeArrowheads="1"/>
          </p:cNvPicPr>
          <p:nvPr/>
        </p:nvPicPr>
        <p:blipFill>
          <a:blip r:embed="rId3" cstate="print"/>
          <a:srcRect/>
          <a:stretch>
            <a:fillRect/>
          </a:stretch>
        </p:blipFill>
        <p:spPr bwMode="auto">
          <a:xfrm>
            <a:off x="1295400" y="3886200"/>
            <a:ext cx="2667000" cy="2241550"/>
          </a:xfrm>
          <a:prstGeom prst="rect">
            <a:avLst/>
          </a:prstGeom>
          <a:noFill/>
          <a:ln w="12700">
            <a:noFill/>
            <a:miter lim="800000"/>
            <a:headEnd/>
            <a:tailEnd/>
          </a:ln>
        </p:spPr>
      </p:pic>
      <p:pic>
        <p:nvPicPr>
          <p:cNvPr id="4103" name="Picture 6"/>
          <p:cNvPicPr>
            <a:picLocks noChangeArrowheads="1"/>
          </p:cNvPicPr>
          <p:nvPr/>
        </p:nvPicPr>
        <p:blipFill>
          <a:blip r:embed="rId4" cstate="print"/>
          <a:srcRect/>
          <a:stretch>
            <a:fillRect/>
          </a:stretch>
        </p:blipFill>
        <p:spPr bwMode="auto">
          <a:xfrm>
            <a:off x="5943600" y="3886200"/>
            <a:ext cx="2574925" cy="2222500"/>
          </a:xfrm>
          <a:prstGeom prst="rect">
            <a:avLst/>
          </a:prstGeom>
          <a:noFill/>
          <a:ln w="12700">
            <a:noFill/>
            <a:miter lim="800000"/>
            <a:headEnd/>
            <a:tailEnd/>
          </a:ln>
        </p:spPr>
      </p:pic>
      <p:sp>
        <p:nvSpPr>
          <p:cNvPr id="4104" name="Text Box 7"/>
          <p:cNvSpPr txBox="1">
            <a:spLocks noChangeArrowheads="1"/>
          </p:cNvSpPr>
          <p:nvPr/>
        </p:nvSpPr>
        <p:spPr bwMode="auto">
          <a:xfrm>
            <a:off x="3959225" y="4572000"/>
            <a:ext cx="1998663" cy="1311275"/>
          </a:xfrm>
          <a:prstGeom prst="rect">
            <a:avLst/>
          </a:prstGeom>
          <a:noFill/>
          <a:ln w="12700">
            <a:noFill/>
            <a:miter lim="800000"/>
            <a:headEnd/>
            <a:tailEnd/>
          </a:ln>
        </p:spPr>
        <p:txBody>
          <a:bodyPr>
            <a:spAutoFit/>
          </a:bodyPr>
          <a:lstStyle/>
          <a:p>
            <a:pPr algn="ctr" eaLnBrk="0" hangingPunct="0"/>
            <a:endParaRPr lang="en-GB" sz="2000" b="0">
              <a:latin typeface="Arial Unicode MS" pitchFamily="34" charset="-128"/>
              <a:sym typeface="Symbol" pitchFamily="18" charset="2"/>
            </a:endParaRPr>
          </a:p>
          <a:p>
            <a:pPr algn="ctr" eaLnBrk="0" hangingPunct="0"/>
            <a:r>
              <a:rPr lang="en-GB" sz="2000" b="0">
                <a:latin typeface="Arial Unicode MS" pitchFamily="34" charset="-128"/>
                <a:sym typeface="Symbol" pitchFamily="18" charset="2"/>
              </a:rPr>
              <a:t>Discretisation</a:t>
            </a:r>
          </a:p>
          <a:p>
            <a:pPr algn="ctr" eaLnBrk="0" hangingPunct="0"/>
            <a:r>
              <a:rPr lang="en-GB" sz="2000" b="0">
                <a:latin typeface="Arial Unicode MS" pitchFamily="34" charset="-128"/>
                <a:sym typeface="Symbol" pitchFamily="18" charset="2"/>
              </a:rPr>
              <a:t>(“lattice approximation”)</a:t>
            </a:r>
          </a:p>
        </p:txBody>
      </p:sp>
      <p:graphicFrame>
        <p:nvGraphicFramePr>
          <p:cNvPr id="4098" name="Rectangle 8"/>
          <p:cNvGraphicFramePr>
            <a:graphicFrameLocks/>
          </p:cNvGraphicFramePr>
          <p:nvPr/>
        </p:nvGraphicFramePr>
        <p:xfrm>
          <a:off x="1651000" y="1227138"/>
          <a:ext cx="6604000" cy="4402137"/>
        </p:xfrm>
        <a:graphic>
          <a:graphicData uri="http://schemas.openxmlformats.org/presentationml/2006/ole">
            <p:oleObj spid="_x0000_s4098" name="Clip" r:id="rId5" imgW="0" imgH="0" progId="">
              <p:embed/>
            </p:oleObj>
          </a:graphicData>
        </a:graphic>
      </p:graphicFrame>
      <p:sp>
        <p:nvSpPr>
          <p:cNvPr id="4105" name="Line 9"/>
          <p:cNvSpPr>
            <a:spLocks noChangeShapeType="1"/>
          </p:cNvSpPr>
          <p:nvPr/>
        </p:nvSpPr>
        <p:spPr bwMode="auto">
          <a:xfrm flipH="1">
            <a:off x="4189413" y="4800600"/>
            <a:ext cx="1524000" cy="0"/>
          </a:xfrm>
          <a:prstGeom prst="line">
            <a:avLst/>
          </a:prstGeom>
          <a:noFill/>
          <a:ln w="22225">
            <a:solidFill>
              <a:schemeClr val="tx1"/>
            </a:solidFill>
            <a:round/>
            <a:headEnd/>
            <a:tailEnd type="triangle" w="med" len="med"/>
          </a:ln>
        </p:spPr>
        <p:txBody>
          <a:bodyPr/>
          <a:lstStyle/>
          <a:p>
            <a:endParaRPr lang="en-US"/>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5280025" y="1376363"/>
            <a:ext cx="4133850" cy="5124450"/>
          </a:xfrm>
          <a:prstGeom prst="rect">
            <a:avLst/>
          </a:prstGeom>
          <a:solidFill>
            <a:srgbClr val="000066"/>
          </a:solidFill>
          <a:ln w="57150" cmpd="thickThin">
            <a:noFill/>
            <a:miter lim="800000"/>
            <a:headEnd/>
            <a:tailEnd/>
          </a:ln>
        </p:spPr>
        <p:txBody>
          <a:bodyPr wrap="none" anchor="ctr"/>
          <a:lstStyle/>
          <a:p>
            <a:endParaRPr lang="en-US"/>
          </a:p>
        </p:txBody>
      </p:sp>
      <p:pic>
        <p:nvPicPr>
          <p:cNvPr id="19459" name="Picture 3"/>
          <p:cNvPicPr>
            <a:picLocks noChangeAspect="1" noChangeArrowheads="1"/>
          </p:cNvPicPr>
          <p:nvPr/>
        </p:nvPicPr>
        <p:blipFill>
          <a:blip r:embed="rId2" cstate="print"/>
          <a:srcRect/>
          <a:stretch>
            <a:fillRect/>
          </a:stretch>
        </p:blipFill>
        <p:spPr bwMode="auto">
          <a:xfrm>
            <a:off x="5554663" y="1543050"/>
            <a:ext cx="1801812" cy="1554163"/>
          </a:xfrm>
          <a:prstGeom prst="rect">
            <a:avLst/>
          </a:prstGeom>
          <a:noFill/>
          <a:ln w="12700">
            <a:noFill/>
            <a:miter lim="800000"/>
            <a:headEnd/>
            <a:tailEnd/>
          </a:ln>
        </p:spPr>
      </p:pic>
      <p:pic>
        <p:nvPicPr>
          <p:cNvPr id="19460" name="Picture 4"/>
          <p:cNvPicPr>
            <a:picLocks noChangeArrowheads="1"/>
          </p:cNvPicPr>
          <p:nvPr/>
        </p:nvPicPr>
        <p:blipFill>
          <a:blip r:embed="rId3" cstate="print"/>
          <a:srcRect/>
          <a:stretch>
            <a:fillRect/>
          </a:stretch>
        </p:blipFill>
        <p:spPr bwMode="auto">
          <a:xfrm>
            <a:off x="5454650" y="4662488"/>
            <a:ext cx="2168525" cy="1739900"/>
          </a:xfrm>
          <a:prstGeom prst="rect">
            <a:avLst/>
          </a:prstGeom>
          <a:noFill/>
          <a:ln w="12700">
            <a:noFill/>
            <a:miter lim="800000"/>
            <a:headEnd/>
            <a:tailEnd/>
          </a:ln>
        </p:spPr>
      </p:pic>
      <p:pic>
        <p:nvPicPr>
          <p:cNvPr id="19461" name="Picture 5"/>
          <p:cNvPicPr>
            <a:picLocks noChangeArrowheads="1"/>
          </p:cNvPicPr>
          <p:nvPr/>
        </p:nvPicPr>
        <p:blipFill>
          <a:blip r:embed="rId4" cstate="print"/>
          <a:srcRect/>
          <a:stretch>
            <a:fillRect/>
          </a:stretch>
        </p:blipFill>
        <p:spPr bwMode="auto">
          <a:xfrm>
            <a:off x="5467350" y="3087688"/>
            <a:ext cx="2170113" cy="1744662"/>
          </a:xfrm>
          <a:prstGeom prst="rect">
            <a:avLst/>
          </a:prstGeom>
          <a:noFill/>
          <a:ln w="12700">
            <a:noFill/>
            <a:miter lim="800000"/>
            <a:headEnd/>
            <a:tailEnd/>
          </a:ln>
        </p:spPr>
      </p:pic>
      <p:pic>
        <p:nvPicPr>
          <p:cNvPr id="19462" name="Picture 6"/>
          <p:cNvPicPr>
            <a:picLocks noChangeArrowheads="1"/>
          </p:cNvPicPr>
          <p:nvPr/>
        </p:nvPicPr>
        <p:blipFill>
          <a:blip r:embed="rId5" cstate="print"/>
          <a:srcRect/>
          <a:stretch>
            <a:fillRect/>
          </a:stretch>
        </p:blipFill>
        <p:spPr bwMode="auto">
          <a:xfrm>
            <a:off x="7918450" y="1589088"/>
            <a:ext cx="1293813" cy="1212850"/>
          </a:xfrm>
          <a:prstGeom prst="rect">
            <a:avLst/>
          </a:prstGeom>
          <a:noFill/>
          <a:ln w="12700">
            <a:noFill/>
            <a:miter lim="800000"/>
            <a:headEnd/>
            <a:tailEnd/>
          </a:ln>
        </p:spPr>
      </p:pic>
      <p:pic>
        <p:nvPicPr>
          <p:cNvPr id="19463" name="Picture 7"/>
          <p:cNvPicPr>
            <a:picLocks noChangeArrowheads="1"/>
          </p:cNvPicPr>
          <p:nvPr/>
        </p:nvPicPr>
        <p:blipFill>
          <a:blip r:embed="rId6" cstate="print"/>
          <a:srcRect/>
          <a:stretch>
            <a:fillRect/>
          </a:stretch>
        </p:blipFill>
        <p:spPr bwMode="auto">
          <a:xfrm>
            <a:off x="7918450" y="2795588"/>
            <a:ext cx="1355725" cy="1222375"/>
          </a:xfrm>
          <a:prstGeom prst="rect">
            <a:avLst/>
          </a:prstGeom>
          <a:noFill/>
          <a:ln w="12700">
            <a:noFill/>
            <a:miter lim="800000"/>
            <a:headEnd/>
            <a:tailEnd/>
          </a:ln>
        </p:spPr>
      </p:pic>
      <p:pic>
        <p:nvPicPr>
          <p:cNvPr id="19464" name="Picture 8"/>
          <p:cNvPicPr>
            <a:picLocks noChangeArrowheads="1"/>
          </p:cNvPicPr>
          <p:nvPr/>
        </p:nvPicPr>
        <p:blipFill>
          <a:blip r:embed="rId7" cstate="print"/>
          <a:srcRect/>
          <a:stretch>
            <a:fillRect/>
          </a:stretch>
        </p:blipFill>
        <p:spPr bwMode="auto">
          <a:xfrm>
            <a:off x="7918450" y="4014788"/>
            <a:ext cx="1320800" cy="1216025"/>
          </a:xfrm>
          <a:prstGeom prst="rect">
            <a:avLst/>
          </a:prstGeom>
          <a:noFill/>
          <a:ln w="12700">
            <a:noFill/>
            <a:miter lim="800000"/>
            <a:headEnd/>
            <a:tailEnd/>
          </a:ln>
        </p:spPr>
      </p:pic>
      <p:pic>
        <p:nvPicPr>
          <p:cNvPr id="19465" name="Picture 9"/>
          <p:cNvPicPr>
            <a:picLocks noChangeArrowheads="1"/>
          </p:cNvPicPr>
          <p:nvPr/>
        </p:nvPicPr>
        <p:blipFill>
          <a:blip r:embed="rId8" cstate="print"/>
          <a:srcRect/>
          <a:stretch>
            <a:fillRect/>
          </a:stretch>
        </p:blipFill>
        <p:spPr bwMode="auto">
          <a:xfrm>
            <a:off x="7918450" y="5233988"/>
            <a:ext cx="1333500" cy="1225550"/>
          </a:xfrm>
          <a:prstGeom prst="rect">
            <a:avLst/>
          </a:prstGeom>
          <a:noFill/>
          <a:ln w="12700">
            <a:noFill/>
            <a:miter lim="800000"/>
            <a:headEnd/>
            <a:tailEnd/>
          </a:ln>
        </p:spPr>
      </p:pic>
      <p:sp>
        <p:nvSpPr>
          <p:cNvPr id="19466" name="Rectangle 10"/>
          <p:cNvSpPr>
            <a:spLocks noChangeArrowheads="1"/>
          </p:cNvSpPr>
          <p:nvPr/>
        </p:nvSpPr>
        <p:spPr bwMode="auto">
          <a:xfrm>
            <a:off x="876300" y="257175"/>
            <a:ext cx="8477250" cy="933450"/>
          </a:xfrm>
          <a:prstGeom prst="rect">
            <a:avLst/>
          </a:prstGeom>
          <a:noFill/>
          <a:ln w="57150" cmpd="thickThin">
            <a:noFill/>
            <a:miter lim="800000"/>
            <a:headEnd/>
            <a:tailEnd/>
          </a:ln>
        </p:spPr>
        <p:txBody>
          <a:bodyPr lIns="90488" tIns="44450" rIns="90488" bIns="44450" anchor="ctr"/>
          <a:lstStyle/>
          <a:p>
            <a:pPr algn="ctr"/>
            <a:r>
              <a:rPr lang="en-GB" sz="3200">
                <a:solidFill>
                  <a:schemeClr val="tx2"/>
                </a:solidFill>
                <a:latin typeface="Arial Unicode MS" pitchFamily="34" charset="-128"/>
              </a:rPr>
              <a:t>Euler characteristic (EC)</a:t>
            </a:r>
          </a:p>
        </p:txBody>
      </p:sp>
      <p:sp>
        <p:nvSpPr>
          <p:cNvPr id="19467" name="Rectangle 11"/>
          <p:cNvSpPr>
            <a:spLocks noChangeArrowheads="1"/>
          </p:cNvSpPr>
          <p:nvPr/>
        </p:nvSpPr>
        <p:spPr bwMode="auto">
          <a:xfrm>
            <a:off x="936625" y="1376363"/>
            <a:ext cx="4133850" cy="5124450"/>
          </a:xfrm>
          <a:prstGeom prst="rect">
            <a:avLst/>
          </a:prstGeom>
          <a:noFill/>
          <a:ln w="57150" cmpd="thickThin">
            <a:noFill/>
            <a:miter lim="800000"/>
            <a:headEnd/>
            <a:tailEnd/>
          </a:ln>
        </p:spPr>
        <p:txBody>
          <a:bodyPr lIns="90488" tIns="44450" rIns="90488" bIns="44450"/>
          <a:lstStyle/>
          <a:p>
            <a:pPr marL="571500" lvl="1" indent="-228600">
              <a:spcBef>
                <a:spcPct val="20000"/>
              </a:spcBef>
              <a:buFontTx/>
              <a:buChar char="–"/>
            </a:pPr>
            <a:r>
              <a:rPr lang="en-GB" sz="2400" dirty="0" smtClean="0">
                <a:latin typeface="Arial Unicode MS" pitchFamily="34" charset="-128"/>
              </a:rPr>
              <a:t>threshold </a:t>
            </a:r>
            <a:r>
              <a:rPr lang="en-GB" sz="2400" dirty="0">
                <a:latin typeface="Arial Unicode MS" pitchFamily="34" charset="-128"/>
              </a:rPr>
              <a:t>an image at </a:t>
            </a:r>
            <a:r>
              <a:rPr lang="en-GB" sz="2400" i="1" dirty="0" smtClean="0">
                <a:latin typeface="Arial Unicode MS" pitchFamily="34" charset="-128"/>
              </a:rPr>
              <a:t>h</a:t>
            </a:r>
            <a:endParaRPr lang="en-GB" sz="2400" i="1" dirty="0">
              <a:latin typeface="Arial Unicode MS" pitchFamily="34" charset="-128"/>
            </a:endParaRPr>
          </a:p>
          <a:p>
            <a:pPr marL="571500" lvl="1" indent="-228600">
              <a:spcBef>
                <a:spcPct val="20000"/>
              </a:spcBef>
              <a:buFontTx/>
              <a:buChar char="-"/>
            </a:pPr>
            <a:r>
              <a:rPr lang="en-GB" sz="2400" dirty="0">
                <a:latin typeface="Arial Unicode MS" pitchFamily="34" charset="-128"/>
              </a:rPr>
              <a:t>EC</a:t>
            </a:r>
            <a:r>
              <a:rPr lang="en-GB" sz="2400" dirty="0">
                <a:latin typeface="Arial Unicode MS" pitchFamily="34" charset="-128"/>
                <a:sym typeface="Symbol" pitchFamily="18" charset="2"/>
              </a:rPr>
              <a:t></a:t>
            </a:r>
            <a:r>
              <a:rPr lang="en-GB" sz="2400" baseline="-25000" dirty="0">
                <a:latin typeface="Arial Unicode MS" pitchFamily="34" charset="-128"/>
              </a:rPr>
              <a:t>  </a:t>
            </a:r>
            <a:r>
              <a:rPr lang="en-GB" sz="2400" dirty="0">
                <a:latin typeface="Arial Unicode MS" pitchFamily="34" charset="-128"/>
              </a:rPr>
              <a:t># blobs </a:t>
            </a:r>
          </a:p>
          <a:p>
            <a:pPr marL="571500" lvl="1" indent="-228600">
              <a:spcBef>
                <a:spcPct val="20000"/>
              </a:spcBef>
              <a:buFontTx/>
              <a:buChar char="-"/>
            </a:pPr>
            <a:r>
              <a:rPr lang="en-GB" sz="2400" dirty="0">
                <a:latin typeface="Arial Unicode MS" pitchFamily="34" charset="-128"/>
              </a:rPr>
              <a:t>at </a:t>
            </a:r>
            <a:r>
              <a:rPr lang="en-GB" sz="2400" dirty="0" smtClean="0">
                <a:latin typeface="Arial Unicode MS" pitchFamily="34" charset="-128"/>
              </a:rPr>
              <a:t>high </a:t>
            </a:r>
            <a:r>
              <a:rPr lang="en-GB" sz="2400" i="1" dirty="0" smtClean="0">
                <a:latin typeface="Arial Unicode MS" pitchFamily="34" charset="-128"/>
              </a:rPr>
              <a:t>h</a:t>
            </a:r>
            <a:r>
              <a:rPr lang="en-GB" sz="2400" dirty="0" smtClean="0">
                <a:latin typeface="Arial Unicode MS" pitchFamily="34" charset="-128"/>
              </a:rPr>
              <a:t>:</a:t>
            </a:r>
            <a:endParaRPr lang="en-GB" sz="2400" dirty="0">
              <a:latin typeface="Arial Unicode MS" pitchFamily="34" charset="-128"/>
            </a:endParaRPr>
          </a:p>
          <a:p>
            <a:pPr marL="571500" lvl="1" indent="-228600">
              <a:spcBef>
                <a:spcPct val="20000"/>
              </a:spcBef>
            </a:pPr>
            <a:endParaRPr lang="en-GB" sz="2400" dirty="0" smtClean="0">
              <a:latin typeface="Arial Unicode MS" pitchFamily="34" charset="-128"/>
            </a:endParaRPr>
          </a:p>
          <a:p>
            <a:pPr marL="571500" lvl="1" indent="-228600">
              <a:spcBef>
                <a:spcPct val="20000"/>
              </a:spcBef>
            </a:pPr>
            <a:r>
              <a:rPr lang="en-GB" sz="2400" dirty="0" err="1" smtClean="0">
                <a:latin typeface="Arial Unicode MS" pitchFamily="34" charset="-128"/>
              </a:rPr>
              <a:t>Aprox</a:t>
            </a:r>
            <a:r>
              <a:rPr lang="en-GB" sz="2400" dirty="0" smtClean="0">
                <a:latin typeface="Arial Unicode MS" pitchFamily="34" charset="-128"/>
              </a:rPr>
              <a:t>:</a:t>
            </a:r>
          </a:p>
          <a:p>
            <a:pPr marL="571500" lvl="1" indent="-228600">
              <a:spcBef>
                <a:spcPct val="20000"/>
              </a:spcBef>
            </a:pPr>
            <a:endParaRPr lang="en-GB" sz="2400" dirty="0">
              <a:latin typeface="Arial Unicode MS" pitchFamily="34" charset="-128"/>
            </a:endParaRPr>
          </a:p>
          <a:p>
            <a:pPr marL="571500" lvl="1" indent="-228600">
              <a:spcBef>
                <a:spcPct val="20000"/>
              </a:spcBef>
            </a:pPr>
            <a:r>
              <a:rPr lang="en-GB" sz="2400" b="0" dirty="0" smtClean="0">
                <a:latin typeface="Arial Unicode MS" pitchFamily="34" charset="-128"/>
              </a:rPr>
              <a:t>E [EC]   = p </a:t>
            </a:r>
            <a:r>
              <a:rPr lang="en-GB" sz="2400" b="0" dirty="0">
                <a:latin typeface="Arial Unicode MS" pitchFamily="34" charset="-128"/>
              </a:rPr>
              <a:t>(blob</a:t>
            </a:r>
            <a:r>
              <a:rPr lang="en-GB" sz="2400" b="0" dirty="0" smtClean="0">
                <a:latin typeface="Arial Unicode MS" pitchFamily="34" charset="-128"/>
              </a:rPr>
              <a:t>)</a:t>
            </a:r>
            <a:endParaRPr lang="en-GB" sz="2400" dirty="0">
              <a:latin typeface="Arial Unicode MS" pitchFamily="34" charset="-128"/>
            </a:endParaRPr>
          </a:p>
          <a:p>
            <a:pPr marL="571500" lvl="1" indent="-228600">
              <a:spcBef>
                <a:spcPct val="20000"/>
              </a:spcBef>
            </a:pPr>
            <a:r>
              <a:rPr lang="en-GB" sz="2400" b="0" dirty="0" smtClean="0">
                <a:latin typeface="Arial Unicode MS" pitchFamily="34" charset="-128"/>
              </a:rPr>
              <a:t>		       = FWER </a:t>
            </a:r>
            <a:endParaRPr lang="en-GB" sz="2400" dirty="0">
              <a:latin typeface="Arial Unicode MS" pitchFamily="34" charset="-128"/>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rrowheads="1"/>
          </p:cNvPicPr>
          <p:nvPr/>
        </p:nvPicPr>
        <p:blipFill>
          <a:blip r:embed="rId3" cstate="print"/>
          <a:srcRect/>
          <a:stretch>
            <a:fillRect/>
          </a:stretch>
        </p:blipFill>
        <p:spPr bwMode="auto">
          <a:xfrm>
            <a:off x="6875463" y="1501775"/>
            <a:ext cx="2925762" cy="2417763"/>
          </a:xfrm>
          <a:prstGeom prst="rect">
            <a:avLst/>
          </a:prstGeom>
          <a:noFill/>
          <a:ln w="12700">
            <a:noFill/>
            <a:miter lim="800000"/>
            <a:headEnd/>
            <a:tailEnd/>
          </a:ln>
        </p:spPr>
      </p:pic>
      <p:pic>
        <p:nvPicPr>
          <p:cNvPr id="9219" name="Picture 3"/>
          <p:cNvPicPr>
            <a:picLocks noChangeArrowheads="1"/>
          </p:cNvPicPr>
          <p:nvPr/>
        </p:nvPicPr>
        <p:blipFill>
          <a:blip r:embed="rId4" cstate="print"/>
          <a:srcRect l="69757" t="30959" r="7643" b="14474"/>
          <a:stretch>
            <a:fillRect/>
          </a:stretch>
        </p:blipFill>
        <p:spPr bwMode="auto">
          <a:xfrm>
            <a:off x="4813300" y="1697038"/>
            <a:ext cx="769938" cy="1119187"/>
          </a:xfrm>
          <a:prstGeom prst="rect">
            <a:avLst/>
          </a:prstGeom>
          <a:noFill/>
          <a:ln w="12700">
            <a:noFill/>
            <a:miter lim="800000"/>
            <a:headEnd/>
            <a:tailEnd/>
          </a:ln>
        </p:spPr>
      </p:pic>
      <p:sp>
        <p:nvSpPr>
          <p:cNvPr id="9220" name="Rectangle 4"/>
          <p:cNvSpPr>
            <a:spLocks noChangeArrowheads="1"/>
          </p:cNvSpPr>
          <p:nvPr/>
        </p:nvSpPr>
        <p:spPr bwMode="auto">
          <a:xfrm>
            <a:off x="915988" y="176213"/>
            <a:ext cx="8382000" cy="835025"/>
          </a:xfrm>
          <a:prstGeom prst="rect">
            <a:avLst/>
          </a:prstGeom>
          <a:noFill/>
          <a:ln w="57150" cmpd="thickThin">
            <a:noFill/>
            <a:miter lim="800000"/>
            <a:headEnd/>
            <a:tailEnd/>
          </a:ln>
        </p:spPr>
        <p:txBody>
          <a:bodyPr lIns="90488" tIns="44450" rIns="90488" bIns="44450" anchor="ctr"/>
          <a:lstStyle/>
          <a:p>
            <a:pPr algn="ctr"/>
            <a:r>
              <a:rPr lang="en-US" sz="3200">
                <a:solidFill>
                  <a:schemeClr val="tx2"/>
                </a:solidFill>
                <a:latin typeface="Arial Unicode MS" pitchFamily="34" charset="-128"/>
                <a:ea typeface="Arial Unicode MS" pitchFamily="34" charset="-128"/>
                <a:cs typeface="Arial Unicode MS" pitchFamily="34" charset="-128"/>
              </a:rPr>
              <a:t>Overview of SPM</a:t>
            </a:r>
          </a:p>
        </p:txBody>
      </p:sp>
      <p:sp>
        <p:nvSpPr>
          <p:cNvPr id="9221" name="Rectangle 5"/>
          <p:cNvSpPr>
            <a:spLocks noChangeArrowheads="1"/>
          </p:cNvSpPr>
          <p:nvPr/>
        </p:nvSpPr>
        <p:spPr bwMode="auto">
          <a:xfrm>
            <a:off x="1187450" y="4416425"/>
            <a:ext cx="1649413" cy="644525"/>
          </a:xfrm>
          <a:prstGeom prst="rect">
            <a:avLst/>
          </a:prstGeom>
          <a:noFill/>
          <a:ln w="12700">
            <a:solidFill>
              <a:schemeClr val="tx1"/>
            </a:solidFill>
            <a:miter lim="800000"/>
            <a:headEnd/>
            <a:tailEnd/>
          </a:ln>
        </p:spPr>
        <p:txBody>
          <a:bodyPr wrap="none" anchor="ctr"/>
          <a:lstStyle/>
          <a:p>
            <a:endParaRPr lang="en-US"/>
          </a:p>
        </p:txBody>
      </p:sp>
      <p:sp>
        <p:nvSpPr>
          <p:cNvPr id="2121734" name="Rectangle 6"/>
          <p:cNvSpPr>
            <a:spLocks noChangeArrowheads="1"/>
          </p:cNvSpPr>
          <p:nvPr/>
        </p:nvSpPr>
        <p:spPr bwMode="auto">
          <a:xfrm>
            <a:off x="388938" y="3305175"/>
            <a:ext cx="1463675" cy="363538"/>
          </a:xfrm>
          <a:prstGeom prst="rect">
            <a:avLst/>
          </a:prstGeom>
          <a:noFill/>
          <a:ln w="12700">
            <a:noFill/>
            <a:miter lim="800000"/>
            <a:headEnd/>
            <a:tailEnd/>
          </a:ln>
          <a:effectLst/>
        </p:spPr>
        <p:txBody>
          <a:bodyPr wrap="none" lIns="90488" tIns="44450" rIns="90488" bIns="44450">
            <a:spAutoFit/>
          </a:bodyPr>
          <a:lstStyle/>
          <a:p>
            <a:pPr eaLnBrk="0" hangingPunct="0">
              <a:defRPr/>
            </a:pPr>
            <a:r>
              <a:rPr lang="en-US" sz="1800" b="0">
                <a:effectLst>
                  <a:outerShdw blurRad="38100" dist="38100" dir="2700000" algn="tl">
                    <a:srgbClr val="C0C0C0"/>
                  </a:outerShdw>
                </a:effectLst>
                <a:latin typeface="Arial Unicode MS" pitchFamily="34" charset="-128"/>
              </a:rPr>
              <a:t>Realignment</a:t>
            </a:r>
          </a:p>
        </p:txBody>
      </p:sp>
      <p:sp>
        <p:nvSpPr>
          <p:cNvPr id="2121735" name="Rectangle 7"/>
          <p:cNvSpPr>
            <a:spLocks noChangeArrowheads="1"/>
          </p:cNvSpPr>
          <p:nvPr/>
        </p:nvSpPr>
        <p:spPr bwMode="auto">
          <a:xfrm>
            <a:off x="2322513" y="3305175"/>
            <a:ext cx="1273175" cy="363538"/>
          </a:xfrm>
          <a:prstGeom prst="rect">
            <a:avLst/>
          </a:prstGeom>
          <a:noFill/>
          <a:ln w="12700">
            <a:noFill/>
            <a:miter lim="800000"/>
            <a:headEnd/>
            <a:tailEnd/>
          </a:ln>
          <a:effectLst/>
        </p:spPr>
        <p:txBody>
          <a:bodyPr wrap="none" lIns="90488" tIns="44450" rIns="90488" bIns="44450">
            <a:spAutoFit/>
          </a:bodyPr>
          <a:lstStyle/>
          <a:p>
            <a:pPr eaLnBrk="0" hangingPunct="0">
              <a:defRPr/>
            </a:pPr>
            <a:r>
              <a:rPr lang="en-US" sz="1800" b="0">
                <a:effectLst>
                  <a:outerShdw blurRad="38100" dist="38100" dir="2700000" algn="tl">
                    <a:srgbClr val="C0C0C0"/>
                  </a:outerShdw>
                </a:effectLst>
                <a:latin typeface="Arial Unicode MS" pitchFamily="34" charset="-128"/>
              </a:rPr>
              <a:t>Smoothing</a:t>
            </a:r>
          </a:p>
        </p:txBody>
      </p:sp>
      <p:sp>
        <p:nvSpPr>
          <p:cNvPr id="2121736" name="Rectangle 8"/>
          <p:cNvSpPr>
            <a:spLocks noChangeArrowheads="1"/>
          </p:cNvSpPr>
          <p:nvPr/>
        </p:nvSpPr>
        <p:spPr bwMode="auto">
          <a:xfrm>
            <a:off x="1273175" y="4519613"/>
            <a:ext cx="1577975" cy="363537"/>
          </a:xfrm>
          <a:prstGeom prst="rect">
            <a:avLst/>
          </a:prstGeom>
          <a:noFill/>
          <a:ln w="12700">
            <a:noFill/>
            <a:miter lim="800000"/>
            <a:headEnd/>
            <a:tailEnd/>
          </a:ln>
          <a:effectLst/>
        </p:spPr>
        <p:txBody>
          <a:bodyPr wrap="none" lIns="90488" tIns="44450" rIns="90488" bIns="44450">
            <a:spAutoFit/>
          </a:bodyPr>
          <a:lstStyle/>
          <a:p>
            <a:pPr eaLnBrk="0" hangingPunct="0">
              <a:defRPr/>
            </a:pPr>
            <a:r>
              <a:rPr lang="en-US" sz="1800" b="0">
                <a:effectLst>
                  <a:outerShdw blurRad="38100" dist="38100" dir="2700000" algn="tl">
                    <a:srgbClr val="C0C0C0"/>
                  </a:outerShdw>
                </a:effectLst>
                <a:latin typeface="Arial Unicode MS" pitchFamily="34" charset="-128"/>
              </a:rPr>
              <a:t>Normalisation</a:t>
            </a:r>
          </a:p>
        </p:txBody>
      </p:sp>
      <p:sp>
        <p:nvSpPr>
          <p:cNvPr id="2121737" name="Rectangle 9"/>
          <p:cNvSpPr>
            <a:spLocks noChangeArrowheads="1"/>
          </p:cNvSpPr>
          <p:nvPr/>
        </p:nvSpPr>
        <p:spPr bwMode="auto">
          <a:xfrm>
            <a:off x="4065588" y="3317875"/>
            <a:ext cx="2301875" cy="363538"/>
          </a:xfrm>
          <a:prstGeom prst="rect">
            <a:avLst/>
          </a:prstGeom>
          <a:noFill/>
          <a:ln w="12700">
            <a:noFill/>
            <a:miter lim="800000"/>
            <a:headEnd/>
            <a:tailEnd/>
          </a:ln>
          <a:effectLst/>
        </p:spPr>
        <p:txBody>
          <a:bodyPr wrap="none" lIns="90488" tIns="44450" rIns="90488" bIns="44450">
            <a:spAutoFit/>
          </a:bodyPr>
          <a:lstStyle/>
          <a:p>
            <a:pPr eaLnBrk="0" hangingPunct="0">
              <a:defRPr/>
            </a:pPr>
            <a:r>
              <a:rPr lang="en-US" sz="1800" b="0">
                <a:effectLst>
                  <a:outerShdw blurRad="38100" dist="38100" dir="2700000" algn="tl">
                    <a:srgbClr val="C0C0C0"/>
                  </a:outerShdw>
                </a:effectLst>
                <a:latin typeface="Arial Unicode MS" pitchFamily="34" charset="-128"/>
              </a:rPr>
              <a:t>General linear model</a:t>
            </a:r>
          </a:p>
        </p:txBody>
      </p:sp>
      <p:sp>
        <p:nvSpPr>
          <p:cNvPr id="2121738" name="Rectangle 10"/>
          <p:cNvSpPr>
            <a:spLocks noChangeArrowheads="1"/>
          </p:cNvSpPr>
          <p:nvPr/>
        </p:nvSpPr>
        <p:spPr bwMode="auto">
          <a:xfrm>
            <a:off x="6705600" y="1244600"/>
            <a:ext cx="3521075" cy="363538"/>
          </a:xfrm>
          <a:prstGeom prst="rect">
            <a:avLst/>
          </a:prstGeom>
          <a:noFill/>
          <a:ln w="12700">
            <a:noFill/>
            <a:miter lim="800000"/>
            <a:headEnd/>
            <a:tailEnd/>
          </a:ln>
          <a:effectLst/>
        </p:spPr>
        <p:txBody>
          <a:bodyPr wrap="none" lIns="90488" tIns="44450" rIns="90488" bIns="44450">
            <a:spAutoFit/>
          </a:bodyPr>
          <a:lstStyle/>
          <a:p>
            <a:pPr eaLnBrk="0" hangingPunct="0">
              <a:defRPr/>
            </a:pPr>
            <a:r>
              <a:rPr lang="en-US" sz="1800" b="0">
                <a:effectLst>
                  <a:outerShdw blurRad="38100" dist="38100" dir="2700000" algn="tl">
                    <a:srgbClr val="C0C0C0"/>
                  </a:outerShdw>
                </a:effectLst>
                <a:latin typeface="Arial Unicode MS" pitchFamily="34" charset="-128"/>
              </a:rPr>
              <a:t>Statistical parametric map (SPM)</a:t>
            </a:r>
          </a:p>
        </p:txBody>
      </p:sp>
      <p:sp>
        <p:nvSpPr>
          <p:cNvPr id="2121739" name="Rectangle 11"/>
          <p:cNvSpPr>
            <a:spLocks noChangeArrowheads="1"/>
          </p:cNvSpPr>
          <p:nvPr/>
        </p:nvSpPr>
        <p:spPr bwMode="auto">
          <a:xfrm>
            <a:off x="280988" y="1246188"/>
            <a:ext cx="1998662" cy="363537"/>
          </a:xfrm>
          <a:prstGeom prst="rect">
            <a:avLst/>
          </a:prstGeom>
          <a:noFill/>
          <a:ln w="12700">
            <a:noFill/>
            <a:miter lim="800000"/>
            <a:headEnd/>
            <a:tailEnd/>
          </a:ln>
          <a:effectLst/>
        </p:spPr>
        <p:txBody>
          <a:bodyPr wrap="none" lIns="90488" tIns="44450" rIns="90488" bIns="44450">
            <a:spAutoFit/>
          </a:bodyPr>
          <a:lstStyle/>
          <a:p>
            <a:pPr eaLnBrk="0" hangingPunct="0">
              <a:defRPr/>
            </a:pPr>
            <a:r>
              <a:rPr lang="en-US" sz="1800" b="0">
                <a:effectLst>
                  <a:outerShdw blurRad="38100" dist="38100" dir="2700000" algn="tl">
                    <a:srgbClr val="C0C0C0"/>
                  </a:outerShdw>
                </a:effectLst>
                <a:latin typeface="Arial Unicode MS" pitchFamily="34" charset="-128"/>
              </a:rPr>
              <a:t>Image time-series</a:t>
            </a:r>
          </a:p>
        </p:txBody>
      </p:sp>
      <p:sp>
        <p:nvSpPr>
          <p:cNvPr id="2121740" name="Rectangle 12"/>
          <p:cNvSpPr>
            <a:spLocks noChangeArrowheads="1"/>
          </p:cNvSpPr>
          <p:nvPr/>
        </p:nvSpPr>
        <p:spPr bwMode="auto">
          <a:xfrm>
            <a:off x="4194175" y="6176963"/>
            <a:ext cx="2287588" cy="363537"/>
          </a:xfrm>
          <a:prstGeom prst="rect">
            <a:avLst/>
          </a:prstGeom>
          <a:noFill/>
          <a:ln w="12700">
            <a:noFill/>
            <a:miter lim="800000"/>
            <a:headEnd/>
            <a:tailEnd/>
          </a:ln>
          <a:effectLst/>
        </p:spPr>
        <p:txBody>
          <a:bodyPr wrap="none" lIns="90488" tIns="44450" rIns="90488" bIns="44450">
            <a:spAutoFit/>
          </a:bodyPr>
          <a:lstStyle/>
          <a:p>
            <a:pPr eaLnBrk="0" hangingPunct="0">
              <a:defRPr/>
            </a:pPr>
            <a:r>
              <a:rPr lang="en-US" sz="1800" b="0">
                <a:effectLst>
                  <a:outerShdw blurRad="38100" dist="38100" dir="2700000" algn="tl">
                    <a:srgbClr val="C0C0C0"/>
                  </a:outerShdw>
                </a:effectLst>
                <a:latin typeface="Arial Unicode MS" pitchFamily="34" charset="-128"/>
              </a:rPr>
              <a:t>Parameter estimates</a:t>
            </a:r>
          </a:p>
        </p:txBody>
      </p:sp>
      <p:pic>
        <p:nvPicPr>
          <p:cNvPr id="9229" name="Picture 13"/>
          <p:cNvPicPr>
            <a:picLocks noChangeArrowheads="1"/>
          </p:cNvPicPr>
          <p:nvPr/>
        </p:nvPicPr>
        <p:blipFill>
          <a:blip r:embed="rId5" cstate="print"/>
          <a:srcRect/>
          <a:stretch>
            <a:fillRect/>
          </a:stretch>
        </p:blipFill>
        <p:spPr bwMode="auto">
          <a:xfrm>
            <a:off x="2170113" y="1676400"/>
            <a:ext cx="1557337" cy="1062038"/>
          </a:xfrm>
          <a:prstGeom prst="rect">
            <a:avLst/>
          </a:prstGeom>
          <a:noFill/>
          <a:ln w="12700">
            <a:solidFill>
              <a:schemeClr val="tx1"/>
            </a:solidFill>
            <a:miter lim="800000"/>
            <a:headEnd/>
            <a:tailEnd/>
          </a:ln>
        </p:spPr>
      </p:pic>
      <p:pic>
        <p:nvPicPr>
          <p:cNvPr id="9230" name="Picture 14"/>
          <p:cNvPicPr>
            <a:picLocks noChangeArrowheads="1"/>
          </p:cNvPicPr>
          <p:nvPr/>
        </p:nvPicPr>
        <p:blipFill>
          <a:blip r:embed="rId6" cstate="print"/>
          <a:srcRect l="10599" t="6715" r="8142" b="6468"/>
          <a:stretch>
            <a:fillRect/>
          </a:stretch>
        </p:blipFill>
        <p:spPr bwMode="auto">
          <a:xfrm>
            <a:off x="4375150" y="4392613"/>
            <a:ext cx="1679575" cy="1662112"/>
          </a:xfrm>
          <a:prstGeom prst="rect">
            <a:avLst/>
          </a:prstGeom>
          <a:noFill/>
          <a:ln w="12700">
            <a:solidFill>
              <a:schemeClr val="bg2"/>
            </a:solidFill>
            <a:miter lim="800000"/>
            <a:headEnd/>
            <a:tailEnd/>
          </a:ln>
        </p:spPr>
      </p:pic>
      <p:pic>
        <p:nvPicPr>
          <p:cNvPr id="9231" name="Picture 15"/>
          <p:cNvPicPr>
            <a:picLocks noChangeArrowheads="1"/>
          </p:cNvPicPr>
          <p:nvPr/>
        </p:nvPicPr>
        <p:blipFill>
          <a:blip r:embed="rId7" cstate="print"/>
          <a:srcRect/>
          <a:stretch>
            <a:fillRect/>
          </a:stretch>
        </p:blipFill>
        <p:spPr bwMode="auto">
          <a:xfrm>
            <a:off x="436563" y="1676400"/>
            <a:ext cx="1325562" cy="1120775"/>
          </a:xfrm>
          <a:prstGeom prst="rect">
            <a:avLst/>
          </a:prstGeom>
          <a:noFill/>
          <a:ln w="12700">
            <a:noFill/>
            <a:miter lim="800000"/>
            <a:headEnd/>
            <a:tailEnd/>
          </a:ln>
        </p:spPr>
      </p:pic>
      <p:sp>
        <p:nvSpPr>
          <p:cNvPr id="9232" name="Rectangle 16"/>
          <p:cNvSpPr>
            <a:spLocks noChangeArrowheads="1"/>
          </p:cNvSpPr>
          <p:nvPr/>
        </p:nvSpPr>
        <p:spPr bwMode="auto">
          <a:xfrm>
            <a:off x="4097338" y="3157538"/>
            <a:ext cx="2236787" cy="688975"/>
          </a:xfrm>
          <a:prstGeom prst="rect">
            <a:avLst/>
          </a:prstGeom>
          <a:noFill/>
          <a:ln w="12700">
            <a:solidFill>
              <a:schemeClr val="tx1"/>
            </a:solidFill>
            <a:miter lim="800000"/>
            <a:headEnd/>
            <a:tailEnd/>
          </a:ln>
        </p:spPr>
        <p:txBody>
          <a:bodyPr wrap="none" anchor="ctr"/>
          <a:lstStyle/>
          <a:p>
            <a:endParaRPr lang="en-US"/>
          </a:p>
        </p:txBody>
      </p:sp>
      <p:sp>
        <p:nvSpPr>
          <p:cNvPr id="9233" name="Rectangle 17"/>
          <p:cNvSpPr>
            <a:spLocks noChangeArrowheads="1"/>
          </p:cNvSpPr>
          <p:nvPr/>
        </p:nvSpPr>
        <p:spPr bwMode="auto">
          <a:xfrm>
            <a:off x="412750" y="3157538"/>
            <a:ext cx="1409700" cy="688975"/>
          </a:xfrm>
          <a:prstGeom prst="rect">
            <a:avLst/>
          </a:prstGeom>
          <a:noFill/>
          <a:ln w="12700">
            <a:solidFill>
              <a:schemeClr val="tx1"/>
            </a:solidFill>
            <a:miter lim="800000"/>
            <a:headEnd/>
            <a:tailEnd/>
          </a:ln>
        </p:spPr>
        <p:txBody>
          <a:bodyPr wrap="none" anchor="ctr"/>
          <a:lstStyle/>
          <a:p>
            <a:endParaRPr lang="en-US"/>
          </a:p>
        </p:txBody>
      </p:sp>
      <p:sp>
        <p:nvSpPr>
          <p:cNvPr id="9234" name="Rectangle 18"/>
          <p:cNvSpPr>
            <a:spLocks noChangeArrowheads="1"/>
          </p:cNvSpPr>
          <p:nvPr/>
        </p:nvSpPr>
        <p:spPr bwMode="auto">
          <a:xfrm>
            <a:off x="2208213" y="3157538"/>
            <a:ext cx="1508125" cy="700087"/>
          </a:xfrm>
          <a:prstGeom prst="rect">
            <a:avLst/>
          </a:prstGeom>
          <a:noFill/>
          <a:ln w="12700">
            <a:solidFill>
              <a:schemeClr val="tx1"/>
            </a:solidFill>
            <a:miter lim="800000"/>
            <a:headEnd/>
            <a:tailEnd/>
          </a:ln>
        </p:spPr>
        <p:txBody>
          <a:bodyPr wrap="none" anchor="ctr"/>
          <a:lstStyle/>
          <a:p>
            <a:endParaRPr lang="en-US"/>
          </a:p>
        </p:txBody>
      </p:sp>
      <p:sp>
        <p:nvSpPr>
          <p:cNvPr id="2121747" name="Rectangle 19"/>
          <p:cNvSpPr>
            <a:spLocks noChangeArrowheads="1"/>
          </p:cNvSpPr>
          <p:nvPr/>
        </p:nvSpPr>
        <p:spPr bwMode="auto">
          <a:xfrm>
            <a:off x="4440238" y="1243013"/>
            <a:ext cx="1577975" cy="363537"/>
          </a:xfrm>
          <a:prstGeom prst="rect">
            <a:avLst/>
          </a:prstGeom>
          <a:noFill/>
          <a:ln w="12700">
            <a:noFill/>
            <a:miter lim="800000"/>
            <a:headEnd/>
            <a:tailEnd/>
          </a:ln>
          <a:effectLst/>
        </p:spPr>
        <p:txBody>
          <a:bodyPr wrap="none" lIns="90488" tIns="44450" rIns="90488" bIns="44450">
            <a:spAutoFit/>
          </a:bodyPr>
          <a:lstStyle/>
          <a:p>
            <a:pPr eaLnBrk="0" hangingPunct="0">
              <a:defRPr/>
            </a:pPr>
            <a:r>
              <a:rPr lang="en-US" sz="1800" b="0">
                <a:effectLst>
                  <a:outerShdw blurRad="38100" dist="38100" dir="2700000" algn="tl">
                    <a:srgbClr val="C0C0C0"/>
                  </a:outerShdw>
                </a:effectLst>
                <a:latin typeface="Arial Unicode MS" pitchFamily="34" charset="-128"/>
              </a:rPr>
              <a:t>Design matrix</a:t>
            </a:r>
          </a:p>
        </p:txBody>
      </p:sp>
      <p:pic>
        <p:nvPicPr>
          <p:cNvPr id="9236" name="Picture 20"/>
          <p:cNvPicPr>
            <a:picLocks noChangeArrowheads="1"/>
          </p:cNvPicPr>
          <p:nvPr/>
        </p:nvPicPr>
        <p:blipFill>
          <a:blip r:embed="rId8" cstate="print"/>
          <a:srcRect/>
          <a:stretch>
            <a:fillRect/>
          </a:stretch>
        </p:blipFill>
        <p:spPr bwMode="auto">
          <a:xfrm>
            <a:off x="1338263" y="5437188"/>
            <a:ext cx="1419225" cy="1192212"/>
          </a:xfrm>
          <a:prstGeom prst="rect">
            <a:avLst/>
          </a:prstGeom>
          <a:noFill/>
          <a:ln w="12700">
            <a:noFill/>
            <a:miter lim="800000"/>
            <a:headEnd/>
            <a:tailEnd/>
          </a:ln>
        </p:spPr>
      </p:pic>
      <p:sp>
        <p:nvSpPr>
          <p:cNvPr id="2121749" name="Rectangle 21"/>
          <p:cNvSpPr>
            <a:spLocks noChangeArrowheads="1"/>
          </p:cNvSpPr>
          <p:nvPr/>
        </p:nvSpPr>
        <p:spPr bwMode="auto">
          <a:xfrm>
            <a:off x="2822575" y="5837238"/>
            <a:ext cx="1131888" cy="363537"/>
          </a:xfrm>
          <a:prstGeom prst="rect">
            <a:avLst/>
          </a:prstGeom>
          <a:noFill/>
          <a:ln w="12700">
            <a:noFill/>
            <a:miter lim="800000"/>
            <a:headEnd/>
            <a:tailEnd/>
          </a:ln>
          <a:effectLst/>
        </p:spPr>
        <p:txBody>
          <a:bodyPr wrap="none" lIns="90488" tIns="44450" rIns="90488" bIns="44450">
            <a:spAutoFit/>
          </a:bodyPr>
          <a:lstStyle/>
          <a:p>
            <a:pPr eaLnBrk="0" hangingPunct="0">
              <a:defRPr/>
            </a:pPr>
            <a:r>
              <a:rPr lang="en-US" sz="1800" b="0">
                <a:effectLst>
                  <a:outerShdw blurRad="38100" dist="38100" dir="2700000" algn="tl">
                    <a:srgbClr val="C0C0C0"/>
                  </a:outerShdw>
                </a:effectLst>
                <a:latin typeface="Arial Unicode MS" pitchFamily="34" charset="-128"/>
              </a:rPr>
              <a:t>Template</a:t>
            </a:r>
          </a:p>
        </p:txBody>
      </p:sp>
      <p:sp>
        <p:nvSpPr>
          <p:cNvPr id="2121750" name="Rectangle 22"/>
          <p:cNvSpPr>
            <a:spLocks noChangeArrowheads="1"/>
          </p:cNvSpPr>
          <p:nvPr/>
        </p:nvSpPr>
        <p:spPr bwMode="auto">
          <a:xfrm>
            <a:off x="2600325" y="1255713"/>
            <a:ext cx="841375" cy="363537"/>
          </a:xfrm>
          <a:prstGeom prst="rect">
            <a:avLst/>
          </a:prstGeom>
          <a:noFill/>
          <a:ln w="12700">
            <a:noFill/>
            <a:miter lim="800000"/>
            <a:headEnd/>
            <a:tailEnd/>
          </a:ln>
          <a:effectLst/>
        </p:spPr>
        <p:txBody>
          <a:bodyPr wrap="none" lIns="90488" tIns="44450" rIns="90488" bIns="44450">
            <a:spAutoFit/>
          </a:bodyPr>
          <a:lstStyle/>
          <a:p>
            <a:pPr eaLnBrk="0" hangingPunct="0">
              <a:defRPr/>
            </a:pPr>
            <a:r>
              <a:rPr lang="en-US" sz="1800" b="0">
                <a:effectLst>
                  <a:outerShdw blurRad="38100" dist="38100" dir="2700000" algn="tl">
                    <a:srgbClr val="C0C0C0"/>
                  </a:outerShdw>
                </a:effectLst>
                <a:latin typeface="Arial Unicode MS" pitchFamily="34" charset="-128"/>
              </a:rPr>
              <a:t>Kernel</a:t>
            </a:r>
          </a:p>
        </p:txBody>
      </p:sp>
      <p:sp>
        <p:nvSpPr>
          <p:cNvPr id="9239" name="Line 23"/>
          <p:cNvSpPr>
            <a:spLocks noChangeShapeType="1"/>
          </p:cNvSpPr>
          <p:nvPr/>
        </p:nvSpPr>
        <p:spPr bwMode="auto">
          <a:xfrm>
            <a:off x="1093788" y="2795588"/>
            <a:ext cx="0" cy="309562"/>
          </a:xfrm>
          <a:prstGeom prst="line">
            <a:avLst/>
          </a:prstGeom>
          <a:noFill/>
          <a:ln w="25400">
            <a:solidFill>
              <a:schemeClr val="tx1"/>
            </a:solidFill>
            <a:round/>
            <a:headEnd/>
            <a:tailEnd type="triangle" w="med" len="med"/>
          </a:ln>
        </p:spPr>
        <p:txBody>
          <a:bodyPr wrap="none" anchor="ctr"/>
          <a:lstStyle/>
          <a:p>
            <a:endParaRPr lang="en-US"/>
          </a:p>
        </p:txBody>
      </p:sp>
      <p:sp>
        <p:nvSpPr>
          <p:cNvPr id="9240" name="Line 24"/>
          <p:cNvSpPr>
            <a:spLocks noChangeShapeType="1"/>
          </p:cNvSpPr>
          <p:nvPr/>
        </p:nvSpPr>
        <p:spPr bwMode="auto">
          <a:xfrm>
            <a:off x="1851025" y="3503613"/>
            <a:ext cx="320675" cy="3175"/>
          </a:xfrm>
          <a:prstGeom prst="line">
            <a:avLst/>
          </a:prstGeom>
          <a:noFill/>
          <a:ln w="25400">
            <a:solidFill>
              <a:schemeClr val="tx1"/>
            </a:solidFill>
            <a:round/>
            <a:headEnd/>
            <a:tailEnd type="triangle" w="med" len="med"/>
          </a:ln>
        </p:spPr>
        <p:txBody>
          <a:bodyPr wrap="none" anchor="ctr"/>
          <a:lstStyle/>
          <a:p>
            <a:endParaRPr lang="en-US"/>
          </a:p>
        </p:txBody>
      </p:sp>
      <p:sp>
        <p:nvSpPr>
          <p:cNvPr id="9241" name="Line 25"/>
          <p:cNvSpPr>
            <a:spLocks noChangeShapeType="1"/>
          </p:cNvSpPr>
          <p:nvPr/>
        </p:nvSpPr>
        <p:spPr bwMode="auto">
          <a:xfrm>
            <a:off x="6334125" y="3505200"/>
            <a:ext cx="500063" cy="0"/>
          </a:xfrm>
          <a:prstGeom prst="line">
            <a:avLst/>
          </a:prstGeom>
          <a:noFill/>
          <a:ln w="25400">
            <a:solidFill>
              <a:schemeClr val="tx1"/>
            </a:solidFill>
            <a:round/>
            <a:headEnd/>
            <a:tailEnd type="triangle" w="med" len="med"/>
          </a:ln>
        </p:spPr>
        <p:txBody>
          <a:bodyPr wrap="none" anchor="ctr"/>
          <a:lstStyle/>
          <a:p>
            <a:endParaRPr lang="en-US"/>
          </a:p>
        </p:txBody>
      </p:sp>
      <p:sp>
        <p:nvSpPr>
          <p:cNvPr id="9242" name="Line 26"/>
          <p:cNvSpPr>
            <a:spLocks noChangeShapeType="1"/>
          </p:cNvSpPr>
          <p:nvPr/>
        </p:nvSpPr>
        <p:spPr bwMode="auto">
          <a:xfrm>
            <a:off x="5214938" y="3876675"/>
            <a:ext cx="0" cy="520700"/>
          </a:xfrm>
          <a:prstGeom prst="line">
            <a:avLst/>
          </a:prstGeom>
          <a:noFill/>
          <a:ln w="25400">
            <a:solidFill>
              <a:schemeClr val="tx1"/>
            </a:solidFill>
            <a:round/>
            <a:headEnd/>
            <a:tailEnd type="triangle" w="med" len="med"/>
          </a:ln>
        </p:spPr>
        <p:txBody>
          <a:bodyPr wrap="none" anchor="ctr"/>
          <a:lstStyle/>
          <a:p>
            <a:endParaRPr lang="en-US"/>
          </a:p>
        </p:txBody>
      </p:sp>
      <p:sp>
        <p:nvSpPr>
          <p:cNvPr id="9243" name="Line 27"/>
          <p:cNvSpPr>
            <a:spLocks noChangeShapeType="1"/>
          </p:cNvSpPr>
          <p:nvPr/>
        </p:nvSpPr>
        <p:spPr bwMode="auto">
          <a:xfrm>
            <a:off x="5211763" y="2825750"/>
            <a:ext cx="0" cy="309563"/>
          </a:xfrm>
          <a:prstGeom prst="line">
            <a:avLst/>
          </a:prstGeom>
          <a:noFill/>
          <a:ln w="25400">
            <a:solidFill>
              <a:schemeClr val="tx1"/>
            </a:solidFill>
            <a:round/>
            <a:headEnd/>
            <a:tailEnd type="triangle" w="med" len="med"/>
          </a:ln>
        </p:spPr>
        <p:txBody>
          <a:bodyPr wrap="none" anchor="ctr"/>
          <a:lstStyle/>
          <a:p>
            <a:endParaRPr lang="en-US"/>
          </a:p>
        </p:txBody>
      </p:sp>
      <p:sp>
        <p:nvSpPr>
          <p:cNvPr id="9244" name="Line 28"/>
          <p:cNvSpPr>
            <a:spLocks noChangeShapeType="1"/>
          </p:cNvSpPr>
          <p:nvPr/>
        </p:nvSpPr>
        <p:spPr bwMode="auto">
          <a:xfrm>
            <a:off x="2959100" y="2776538"/>
            <a:ext cx="0" cy="309562"/>
          </a:xfrm>
          <a:prstGeom prst="line">
            <a:avLst/>
          </a:prstGeom>
          <a:noFill/>
          <a:ln w="25400">
            <a:solidFill>
              <a:schemeClr val="tx1"/>
            </a:solidFill>
            <a:round/>
            <a:headEnd/>
            <a:tailEnd type="triangle" w="med" len="med"/>
          </a:ln>
        </p:spPr>
        <p:txBody>
          <a:bodyPr wrap="none" anchor="ctr"/>
          <a:lstStyle/>
          <a:p>
            <a:endParaRPr lang="en-US"/>
          </a:p>
        </p:txBody>
      </p:sp>
      <p:sp>
        <p:nvSpPr>
          <p:cNvPr id="9245" name="Line 29"/>
          <p:cNvSpPr>
            <a:spLocks noChangeShapeType="1"/>
          </p:cNvSpPr>
          <p:nvPr/>
        </p:nvSpPr>
        <p:spPr bwMode="auto">
          <a:xfrm flipV="1">
            <a:off x="1995488" y="5043488"/>
            <a:ext cx="0" cy="392112"/>
          </a:xfrm>
          <a:prstGeom prst="line">
            <a:avLst/>
          </a:prstGeom>
          <a:noFill/>
          <a:ln w="25400">
            <a:solidFill>
              <a:schemeClr val="tx1"/>
            </a:solidFill>
            <a:round/>
            <a:headEnd/>
            <a:tailEnd type="triangle" w="med" len="med"/>
          </a:ln>
        </p:spPr>
        <p:txBody>
          <a:bodyPr wrap="none" anchor="ctr"/>
          <a:lstStyle/>
          <a:p>
            <a:endParaRPr lang="en-US"/>
          </a:p>
        </p:txBody>
      </p:sp>
      <p:sp>
        <p:nvSpPr>
          <p:cNvPr id="9246" name="Rectangle 30"/>
          <p:cNvSpPr>
            <a:spLocks noChangeArrowheads="1"/>
          </p:cNvSpPr>
          <p:nvPr/>
        </p:nvSpPr>
        <p:spPr bwMode="auto">
          <a:xfrm>
            <a:off x="6894513" y="4114800"/>
            <a:ext cx="1400175" cy="755650"/>
          </a:xfrm>
          <a:prstGeom prst="rect">
            <a:avLst/>
          </a:prstGeom>
          <a:noFill/>
          <a:ln w="12700">
            <a:solidFill>
              <a:schemeClr val="tx1"/>
            </a:solidFill>
            <a:miter lim="800000"/>
            <a:headEnd/>
            <a:tailEnd/>
          </a:ln>
        </p:spPr>
        <p:txBody>
          <a:bodyPr wrap="none" anchor="ctr"/>
          <a:lstStyle/>
          <a:p>
            <a:endParaRPr lang="en-US"/>
          </a:p>
        </p:txBody>
      </p:sp>
      <p:sp>
        <p:nvSpPr>
          <p:cNvPr id="2121759" name="Rectangle 31"/>
          <p:cNvSpPr>
            <a:spLocks noChangeArrowheads="1"/>
          </p:cNvSpPr>
          <p:nvPr/>
        </p:nvSpPr>
        <p:spPr bwMode="auto">
          <a:xfrm>
            <a:off x="8910638" y="4138613"/>
            <a:ext cx="1298575" cy="638175"/>
          </a:xfrm>
          <a:prstGeom prst="rect">
            <a:avLst/>
          </a:prstGeom>
          <a:noFill/>
          <a:ln w="12700">
            <a:noFill/>
            <a:miter lim="800000"/>
            <a:headEnd/>
            <a:tailEnd/>
          </a:ln>
          <a:effectLst/>
        </p:spPr>
        <p:txBody>
          <a:bodyPr wrap="none" lIns="90488" tIns="44450" rIns="90488" bIns="44450">
            <a:spAutoFit/>
          </a:bodyPr>
          <a:lstStyle/>
          <a:p>
            <a:pPr algn="ctr" eaLnBrk="0" hangingPunct="0">
              <a:defRPr/>
            </a:pPr>
            <a:r>
              <a:rPr lang="en-US" sz="1800" b="0">
                <a:effectLst>
                  <a:outerShdw blurRad="38100" dist="38100" dir="2700000" algn="tl">
                    <a:srgbClr val="C0C0C0"/>
                  </a:outerShdw>
                </a:effectLst>
                <a:latin typeface="Arial Unicode MS" pitchFamily="34" charset="-128"/>
              </a:rPr>
              <a:t>Gaussian </a:t>
            </a:r>
          </a:p>
          <a:p>
            <a:pPr algn="ctr" eaLnBrk="0" hangingPunct="0">
              <a:defRPr/>
            </a:pPr>
            <a:r>
              <a:rPr lang="en-US" sz="1800" b="0">
                <a:effectLst>
                  <a:outerShdw blurRad="38100" dist="38100" dir="2700000" algn="tl">
                    <a:srgbClr val="C0C0C0"/>
                  </a:outerShdw>
                </a:effectLst>
                <a:latin typeface="Arial Unicode MS" pitchFamily="34" charset="-128"/>
              </a:rPr>
              <a:t>field theory</a:t>
            </a:r>
          </a:p>
        </p:txBody>
      </p:sp>
      <p:sp>
        <p:nvSpPr>
          <p:cNvPr id="9248" name="Line 32"/>
          <p:cNvSpPr>
            <a:spLocks noChangeShapeType="1"/>
          </p:cNvSpPr>
          <p:nvPr/>
        </p:nvSpPr>
        <p:spPr bwMode="auto">
          <a:xfrm>
            <a:off x="7623175" y="3776663"/>
            <a:ext cx="0" cy="319087"/>
          </a:xfrm>
          <a:prstGeom prst="line">
            <a:avLst/>
          </a:prstGeom>
          <a:noFill/>
          <a:ln w="25400">
            <a:solidFill>
              <a:schemeClr val="tx1"/>
            </a:solidFill>
            <a:round/>
            <a:headEnd/>
            <a:tailEnd type="triangle" w="med" len="med"/>
          </a:ln>
        </p:spPr>
        <p:txBody>
          <a:bodyPr wrap="none" anchor="ctr"/>
          <a:lstStyle/>
          <a:p>
            <a:endParaRPr lang="en-US"/>
          </a:p>
        </p:txBody>
      </p:sp>
      <p:sp>
        <p:nvSpPr>
          <p:cNvPr id="2121761" name="Rectangle 33"/>
          <p:cNvSpPr>
            <a:spLocks noChangeArrowheads="1"/>
          </p:cNvSpPr>
          <p:nvPr/>
        </p:nvSpPr>
        <p:spPr bwMode="auto">
          <a:xfrm>
            <a:off x="8504238" y="5656263"/>
            <a:ext cx="1033462" cy="393700"/>
          </a:xfrm>
          <a:prstGeom prst="rect">
            <a:avLst/>
          </a:prstGeom>
          <a:noFill/>
          <a:ln w="12700">
            <a:noFill/>
            <a:miter lim="800000"/>
            <a:headEnd/>
            <a:tailEnd/>
          </a:ln>
          <a:effectLst/>
        </p:spPr>
        <p:txBody>
          <a:bodyPr wrap="none" lIns="90488" tIns="44450" rIns="90488" bIns="44450">
            <a:spAutoFit/>
          </a:bodyPr>
          <a:lstStyle/>
          <a:p>
            <a:pPr eaLnBrk="0" hangingPunct="0">
              <a:defRPr/>
            </a:pPr>
            <a:r>
              <a:rPr lang="en-US" sz="2000" b="0">
                <a:effectLst>
                  <a:outerShdw blurRad="38100" dist="38100" dir="2700000" algn="tl">
                    <a:srgbClr val="C0C0C0"/>
                  </a:outerShdw>
                </a:effectLst>
                <a:latin typeface="Arial Unicode MS" pitchFamily="34" charset="-128"/>
              </a:rPr>
              <a:t>p &lt;0.05</a:t>
            </a:r>
          </a:p>
        </p:txBody>
      </p:sp>
      <p:sp>
        <p:nvSpPr>
          <p:cNvPr id="2121762" name="Rectangle 34"/>
          <p:cNvSpPr>
            <a:spLocks noChangeArrowheads="1"/>
          </p:cNvSpPr>
          <p:nvPr/>
        </p:nvSpPr>
        <p:spPr bwMode="auto">
          <a:xfrm>
            <a:off x="7013575" y="4197350"/>
            <a:ext cx="1157288" cy="638175"/>
          </a:xfrm>
          <a:prstGeom prst="rect">
            <a:avLst/>
          </a:prstGeom>
          <a:noFill/>
          <a:ln w="12700">
            <a:noFill/>
            <a:miter lim="800000"/>
            <a:headEnd/>
            <a:tailEnd/>
          </a:ln>
          <a:effectLst/>
        </p:spPr>
        <p:txBody>
          <a:bodyPr wrap="none" lIns="90488" tIns="44450" rIns="90488" bIns="44450">
            <a:spAutoFit/>
          </a:bodyPr>
          <a:lstStyle/>
          <a:p>
            <a:pPr eaLnBrk="0" hangingPunct="0">
              <a:defRPr/>
            </a:pPr>
            <a:r>
              <a:rPr lang="en-US" sz="1800" b="0">
                <a:effectLst>
                  <a:outerShdw blurRad="38100" dist="38100" dir="2700000" algn="tl">
                    <a:srgbClr val="C0C0C0"/>
                  </a:outerShdw>
                </a:effectLst>
                <a:latin typeface="Arial Unicode MS" pitchFamily="34" charset="-128"/>
              </a:rPr>
              <a:t>Statistical</a:t>
            </a:r>
          </a:p>
          <a:p>
            <a:pPr eaLnBrk="0" hangingPunct="0">
              <a:defRPr/>
            </a:pPr>
            <a:r>
              <a:rPr lang="en-US" sz="1800" b="0">
                <a:effectLst>
                  <a:outerShdw blurRad="38100" dist="38100" dir="2700000" algn="tl">
                    <a:srgbClr val="C0C0C0"/>
                  </a:outerShdw>
                </a:effectLst>
                <a:latin typeface="Arial Unicode MS" pitchFamily="34" charset="-128"/>
              </a:rPr>
              <a:t>inference</a:t>
            </a:r>
          </a:p>
        </p:txBody>
      </p:sp>
      <p:sp>
        <p:nvSpPr>
          <p:cNvPr id="9251" name="Line 35"/>
          <p:cNvSpPr>
            <a:spLocks noChangeShapeType="1"/>
          </p:cNvSpPr>
          <p:nvPr/>
        </p:nvSpPr>
        <p:spPr bwMode="auto">
          <a:xfrm flipH="1">
            <a:off x="8277225" y="4465638"/>
            <a:ext cx="622300" cy="0"/>
          </a:xfrm>
          <a:prstGeom prst="line">
            <a:avLst/>
          </a:prstGeom>
          <a:noFill/>
          <a:ln w="25400">
            <a:solidFill>
              <a:schemeClr val="tx1"/>
            </a:solidFill>
            <a:round/>
            <a:headEnd/>
            <a:tailEnd type="triangle" w="med" len="med"/>
          </a:ln>
        </p:spPr>
        <p:txBody>
          <a:bodyPr wrap="none" anchor="ctr"/>
          <a:lstStyle/>
          <a:p>
            <a:endParaRPr lang="en-US"/>
          </a:p>
        </p:txBody>
      </p:sp>
      <p:pic>
        <p:nvPicPr>
          <p:cNvPr id="9252" name="Picture 36"/>
          <p:cNvPicPr>
            <a:picLocks noChangeArrowheads="1"/>
          </p:cNvPicPr>
          <p:nvPr/>
        </p:nvPicPr>
        <p:blipFill>
          <a:blip r:embed="rId3" cstate="print"/>
          <a:srcRect l="5832" t="58859" r="69249" b="6488"/>
          <a:stretch>
            <a:fillRect/>
          </a:stretch>
        </p:blipFill>
        <p:spPr bwMode="auto">
          <a:xfrm>
            <a:off x="7019925" y="5410200"/>
            <a:ext cx="1174750" cy="1263650"/>
          </a:xfrm>
          <a:prstGeom prst="rect">
            <a:avLst/>
          </a:prstGeom>
          <a:noFill/>
          <a:ln w="12700">
            <a:noFill/>
            <a:miter lim="800000"/>
            <a:headEnd/>
            <a:tailEnd/>
          </a:ln>
        </p:spPr>
      </p:pic>
      <p:sp>
        <p:nvSpPr>
          <p:cNvPr id="9253" name="Line 37"/>
          <p:cNvSpPr>
            <a:spLocks noChangeShapeType="1"/>
          </p:cNvSpPr>
          <p:nvPr/>
        </p:nvSpPr>
        <p:spPr bwMode="auto">
          <a:xfrm>
            <a:off x="7629525" y="4876800"/>
            <a:ext cx="0" cy="520700"/>
          </a:xfrm>
          <a:prstGeom prst="line">
            <a:avLst/>
          </a:prstGeom>
          <a:noFill/>
          <a:ln w="25400">
            <a:solidFill>
              <a:schemeClr val="tx1"/>
            </a:solidFill>
            <a:round/>
            <a:headEnd/>
            <a:tailEnd type="triangle" w="med" len="med"/>
          </a:ln>
        </p:spPr>
        <p:txBody>
          <a:bodyPr wrap="none" anchor="ctr"/>
          <a:lstStyle/>
          <a:p>
            <a:endParaRPr lang="en-US"/>
          </a:p>
        </p:txBody>
      </p:sp>
      <p:sp>
        <p:nvSpPr>
          <p:cNvPr id="9254" name="Line 38"/>
          <p:cNvSpPr>
            <a:spLocks noChangeShapeType="1"/>
          </p:cNvSpPr>
          <p:nvPr/>
        </p:nvSpPr>
        <p:spPr bwMode="auto">
          <a:xfrm>
            <a:off x="1533525" y="3886200"/>
            <a:ext cx="0" cy="520700"/>
          </a:xfrm>
          <a:prstGeom prst="line">
            <a:avLst/>
          </a:prstGeom>
          <a:noFill/>
          <a:ln w="25400">
            <a:solidFill>
              <a:schemeClr val="tx1"/>
            </a:solidFill>
            <a:round/>
            <a:headEnd/>
            <a:tailEnd type="triangle" w="med" len="med"/>
          </a:ln>
        </p:spPr>
        <p:txBody>
          <a:bodyPr wrap="none" anchor="ctr"/>
          <a:lstStyle/>
          <a:p>
            <a:endParaRPr lang="en-US"/>
          </a:p>
        </p:txBody>
      </p:sp>
      <p:sp>
        <p:nvSpPr>
          <p:cNvPr id="9255" name="Line 39"/>
          <p:cNvSpPr>
            <a:spLocks noChangeShapeType="1"/>
          </p:cNvSpPr>
          <p:nvPr/>
        </p:nvSpPr>
        <p:spPr bwMode="auto">
          <a:xfrm>
            <a:off x="2447925" y="3886200"/>
            <a:ext cx="0" cy="520700"/>
          </a:xfrm>
          <a:prstGeom prst="line">
            <a:avLst/>
          </a:prstGeom>
          <a:noFill/>
          <a:ln w="25400">
            <a:solidFill>
              <a:schemeClr val="tx1"/>
            </a:solidFill>
            <a:round/>
            <a:headEnd type="triangle" w="med" len="med"/>
            <a:tailEnd/>
          </a:ln>
        </p:spPr>
        <p:txBody>
          <a:bodyPr wrap="none" anchor="ctr"/>
          <a:lstStyle/>
          <a:p>
            <a:endParaRPr lang="en-US"/>
          </a:p>
        </p:txBody>
      </p:sp>
      <p:sp>
        <p:nvSpPr>
          <p:cNvPr id="9256" name="Line 40"/>
          <p:cNvSpPr>
            <a:spLocks noChangeShapeType="1"/>
          </p:cNvSpPr>
          <p:nvPr/>
        </p:nvSpPr>
        <p:spPr bwMode="auto">
          <a:xfrm>
            <a:off x="3743325" y="3505200"/>
            <a:ext cx="381000" cy="0"/>
          </a:xfrm>
          <a:prstGeom prst="line">
            <a:avLst/>
          </a:prstGeom>
          <a:noFill/>
          <a:ln w="25400">
            <a:solidFill>
              <a:schemeClr val="tx1"/>
            </a:solidFill>
            <a:round/>
            <a:headEnd/>
            <a:tailEnd type="triangle" w="med" len="med"/>
          </a:ln>
        </p:spPr>
        <p:txBody>
          <a:bodyPr wrap="none" anchor="ctr"/>
          <a:lstStyle/>
          <a:p>
            <a:endParaRPr lang="en-US"/>
          </a:p>
        </p:txBody>
      </p:sp>
      <p:sp>
        <p:nvSpPr>
          <p:cNvPr id="9257" name="Line 41"/>
          <p:cNvSpPr>
            <a:spLocks noChangeShapeType="1"/>
          </p:cNvSpPr>
          <p:nvPr/>
        </p:nvSpPr>
        <p:spPr bwMode="auto">
          <a:xfrm flipH="1">
            <a:off x="7586663" y="5926138"/>
            <a:ext cx="938212" cy="376237"/>
          </a:xfrm>
          <a:prstGeom prst="line">
            <a:avLst/>
          </a:prstGeom>
          <a:noFill/>
          <a:ln w="25400">
            <a:solidFill>
              <a:srgbClr val="FF0000"/>
            </a:solidFill>
            <a:round/>
            <a:headEnd/>
            <a:tailEnd type="triangle" w="med" len="med"/>
          </a:ln>
        </p:spPr>
        <p:txBody>
          <a:bodyPr wrap="none" anchor="ctr"/>
          <a:lstStyle/>
          <a:p>
            <a:endParaRPr lang="en-US"/>
          </a:p>
        </p:txBody>
      </p:sp>
      <p:sp>
        <p:nvSpPr>
          <p:cNvPr id="2121773" name="Rectangle 45"/>
          <p:cNvSpPr>
            <a:spLocks noChangeArrowheads="1"/>
          </p:cNvSpPr>
          <p:nvPr/>
        </p:nvSpPr>
        <p:spPr bwMode="auto">
          <a:xfrm>
            <a:off x="8794750" y="3881438"/>
            <a:ext cx="1431925" cy="1225550"/>
          </a:xfrm>
          <a:prstGeom prst="rect">
            <a:avLst/>
          </a:prstGeom>
          <a:noFill/>
          <a:ln w="38100">
            <a:solidFill>
              <a:srgbClr val="CC3300"/>
            </a:solid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217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177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10"/>
          <p:cNvSpPr>
            <a:spLocks noChangeArrowheads="1"/>
          </p:cNvSpPr>
          <p:nvPr/>
        </p:nvSpPr>
        <p:spPr bwMode="auto">
          <a:xfrm>
            <a:off x="876300" y="257175"/>
            <a:ext cx="8477250" cy="933450"/>
          </a:xfrm>
          <a:prstGeom prst="rect">
            <a:avLst/>
          </a:prstGeom>
          <a:noFill/>
          <a:ln w="57150" cmpd="thickThin">
            <a:noFill/>
            <a:miter lim="800000"/>
            <a:headEnd/>
            <a:tailEnd/>
          </a:ln>
        </p:spPr>
        <p:txBody>
          <a:bodyPr lIns="90488" tIns="44450" rIns="90488" bIns="44450" anchor="ctr"/>
          <a:lstStyle/>
          <a:p>
            <a:pPr algn="ctr"/>
            <a:r>
              <a:rPr lang="en-GB" sz="3200">
                <a:solidFill>
                  <a:schemeClr val="tx2"/>
                </a:solidFill>
                <a:latin typeface="Arial Unicode MS" pitchFamily="34" charset="-128"/>
              </a:rPr>
              <a:t>Euler characteristic (EC) for 2D images</a:t>
            </a:r>
          </a:p>
        </p:txBody>
      </p:sp>
      <p:graphicFrame>
        <p:nvGraphicFramePr>
          <p:cNvPr id="5122" name="Object 12"/>
          <p:cNvGraphicFramePr>
            <a:graphicFrameLocks noChangeAspect="1"/>
          </p:cNvGraphicFramePr>
          <p:nvPr/>
        </p:nvGraphicFramePr>
        <p:xfrm>
          <a:off x="679450" y="1371600"/>
          <a:ext cx="8569325" cy="747713"/>
        </p:xfrm>
        <a:graphic>
          <a:graphicData uri="http://schemas.openxmlformats.org/presentationml/2006/ole">
            <p:oleObj spid="_x0000_s5122" name="Equation" r:id="rId3" imgW="2616120" imgH="228600" progId="Equation.3">
              <p:embed/>
            </p:oleObj>
          </a:graphicData>
        </a:graphic>
      </p:graphicFrame>
      <p:sp>
        <p:nvSpPr>
          <p:cNvPr id="5124" name="Text Box 13"/>
          <p:cNvSpPr txBox="1">
            <a:spLocks noChangeArrowheads="1"/>
          </p:cNvSpPr>
          <p:nvPr/>
        </p:nvSpPr>
        <p:spPr bwMode="auto">
          <a:xfrm>
            <a:off x="698500" y="2255838"/>
            <a:ext cx="5500688" cy="3170099"/>
          </a:xfrm>
          <a:prstGeom prst="rect">
            <a:avLst/>
          </a:prstGeom>
          <a:noFill/>
          <a:ln w="9525" algn="ctr">
            <a:noFill/>
            <a:miter lim="800000"/>
            <a:headEnd/>
            <a:tailEnd/>
          </a:ln>
        </p:spPr>
        <p:txBody>
          <a:bodyPr>
            <a:spAutoFit/>
          </a:bodyPr>
          <a:lstStyle/>
          <a:p>
            <a:r>
              <a:rPr lang="de-CH" sz="2000" b="0" dirty="0"/>
              <a:t>R	= number of resels</a:t>
            </a:r>
          </a:p>
          <a:p>
            <a:r>
              <a:rPr lang="de-CH" sz="2000" b="0" dirty="0"/>
              <a:t>Z</a:t>
            </a:r>
            <a:r>
              <a:rPr lang="de-CH" sz="2000" b="0" baseline="-25000" dirty="0"/>
              <a:t>T</a:t>
            </a:r>
            <a:r>
              <a:rPr lang="de-CH" sz="2000" b="0" dirty="0"/>
              <a:t>	= Z value threshold </a:t>
            </a:r>
          </a:p>
          <a:p>
            <a:endParaRPr lang="de-CH" sz="2000" b="0" dirty="0"/>
          </a:p>
          <a:p>
            <a:r>
              <a:rPr lang="de-CH" sz="2000" b="0" dirty="0"/>
              <a:t>We can determine that Z threshold for which E[EC] = </a:t>
            </a:r>
            <a:r>
              <a:rPr lang="de-CH" sz="2000" b="0" dirty="0" smtClean="0"/>
              <a:t>0.05 </a:t>
            </a:r>
            <a:endParaRPr lang="de-CH" sz="2000" b="0" dirty="0"/>
          </a:p>
          <a:p>
            <a:endParaRPr lang="de-CH" sz="2000" b="0" dirty="0"/>
          </a:p>
          <a:p>
            <a:r>
              <a:rPr lang="en-US" sz="2000" b="0" dirty="0"/>
              <a:t>Example: For 100 </a:t>
            </a:r>
            <a:r>
              <a:rPr lang="en-US" sz="2000" b="0" dirty="0" err="1"/>
              <a:t>resels</a:t>
            </a:r>
            <a:r>
              <a:rPr lang="en-US" sz="2000" b="0" dirty="0"/>
              <a:t>, E [EC] = 0.049 for a Z threshold of 3.8. That is, the probability of getting one or more blobs where Z is greater than 3.8, is 0.049.</a:t>
            </a:r>
          </a:p>
        </p:txBody>
      </p:sp>
      <p:pic>
        <p:nvPicPr>
          <p:cNvPr id="5125" name="Picture 14"/>
          <p:cNvPicPr>
            <a:picLocks noChangeAspect="1" noChangeArrowheads="1"/>
          </p:cNvPicPr>
          <p:nvPr/>
        </p:nvPicPr>
        <p:blipFill>
          <a:blip r:embed="rId4" cstate="print"/>
          <a:srcRect/>
          <a:stretch>
            <a:fillRect/>
          </a:stretch>
        </p:blipFill>
        <p:spPr bwMode="auto">
          <a:xfrm>
            <a:off x="6232525" y="2197100"/>
            <a:ext cx="3722688" cy="2984500"/>
          </a:xfrm>
          <a:prstGeom prst="rect">
            <a:avLst/>
          </a:prstGeom>
          <a:noFill/>
          <a:ln w="9525">
            <a:noFill/>
            <a:miter lim="800000"/>
            <a:headEnd/>
            <a:tailEnd/>
          </a:ln>
        </p:spPr>
      </p:pic>
      <p:sp>
        <p:nvSpPr>
          <p:cNvPr id="5126" name="Rectangle 15"/>
          <p:cNvSpPr>
            <a:spLocks noChangeArrowheads="1"/>
          </p:cNvSpPr>
          <p:nvPr/>
        </p:nvSpPr>
        <p:spPr bwMode="auto">
          <a:xfrm>
            <a:off x="6272213" y="5326063"/>
            <a:ext cx="3754437" cy="641350"/>
          </a:xfrm>
          <a:prstGeom prst="rect">
            <a:avLst/>
          </a:prstGeom>
          <a:noFill/>
          <a:ln w="9525" algn="ctr">
            <a:noFill/>
            <a:miter lim="800000"/>
            <a:headEnd/>
            <a:tailEnd/>
          </a:ln>
        </p:spPr>
        <p:txBody>
          <a:bodyPr>
            <a:spAutoFit/>
          </a:bodyPr>
          <a:lstStyle/>
          <a:p>
            <a:r>
              <a:rPr lang="en-US" sz="1800" b="0"/>
              <a:t>Expected EC values for an image of 100 resels</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GB" sz="3200" b="1" smtClean="0">
                <a:latin typeface="Arial Unicode MS" pitchFamily="34" charset="-128"/>
              </a:rPr>
              <a:t>Euler characteristic (EC) for any image</a:t>
            </a:r>
            <a:endParaRPr lang="en-US" sz="3200" b="1" smtClean="0">
              <a:latin typeface="Arial Unicode MS" pitchFamily="34" charset="-128"/>
            </a:endParaRPr>
          </a:p>
        </p:txBody>
      </p:sp>
      <p:sp>
        <p:nvSpPr>
          <p:cNvPr id="20483" name="Rectangle 3"/>
          <p:cNvSpPr>
            <a:spLocks noGrp="1" noChangeArrowheads="1"/>
          </p:cNvSpPr>
          <p:nvPr>
            <p:ph type="body" idx="1"/>
          </p:nvPr>
        </p:nvSpPr>
        <p:spPr>
          <a:xfrm>
            <a:off x="514350" y="1600200"/>
            <a:ext cx="6962775" cy="4525963"/>
          </a:xfrm>
        </p:spPr>
        <p:txBody>
          <a:bodyPr/>
          <a:lstStyle/>
          <a:p>
            <a:pPr eaLnBrk="1" hangingPunct="1">
              <a:lnSpc>
                <a:spcPct val="80000"/>
              </a:lnSpc>
              <a:spcBef>
                <a:spcPct val="100000"/>
              </a:spcBef>
            </a:pPr>
            <a:r>
              <a:rPr lang="de-CH" sz="2400" dirty="0" smtClean="0"/>
              <a:t>E[EC] for volumes of any dimension, shape and size (Worsley et al. 1996).</a:t>
            </a:r>
            <a:endParaRPr lang="de-CH" sz="1800" dirty="0" smtClean="0"/>
          </a:p>
          <a:p>
            <a:pPr eaLnBrk="1" hangingPunct="1">
              <a:lnSpc>
                <a:spcPct val="80000"/>
              </a:lnSpc>
              <a:spcBef>
                <a:spcPct val="100000"/>
              </a:spcBef>
            </a:pPr>
            <a:r>
              <a:rPr lang="de-CH" sz="2400" i="1" dirty="0" smtClean="0"/>
              <a:t>A priori </a:t>
            </a:r>
            <a:r>
              <a:rPr lang="de-CH" sz="2400" dirty="0" smtClean="0"/>
              <a:t>hypothesis about where an activation should be, reduce search volume:</a:t>
            </a:r>
          </a:p>
          <a:p>
            <a:pPr lvl="1" eaLnBrk="1" hangingPunct="1">
              <a:lnSpc>
                <a:spcPct val="80000"/>
              </a:lnSpc>
              <a:spcBef>
                <a:spcPct val="40000"/>
              </a:spcBef>
            </a:pPr>
            <a:r>
              <a:rPr lang="de-CH" sz="2000" dirty="0" smtClean="0"/>
              <a:t>mask defined  by (probabilistic) anatomical atlases</a:t>
            </a:r>
          </a:p>
          <a:p>
            <a:pPr lvl="1" eaLnBrk="1" hangingPunct="1">
              <a:lnSpc>
                <a:spcPct val="80000"/>
              </a:lnSpc>
              <a:spcBef>
                <a:spcPct val="40000"/>
              </a:spcBef>
            </a:pPr>
            <a:r>
              <a:rPr lang="de-CH" sz="2000" dirty="0" smtClean="0"/>
              <a:t>mask defined by separate "functional localisers"</a:t>
            </a:r>
          </a:p>
          <a:p>
            <a:pPr lvl="1" eaLnBrk="1" hangingPunct="1">
              <a:lnSpc>
                <a:spcPct val="80000"/>
              </a:lnSpc>
              <a:spcBef>
                <a:spcPct val="40000"/>
              </a:spcBef>
            </a:pPr>
            <a:r>
              <a:rPr lang="de-CH" sz="2000" dirty="0" smtClean="0"/>
              <a:t>mask defined by orthogonal contrasts</a:t>
            </a:r>
          </a:p>
          <a:p>
            <a:pPr lvl="1" eaLnBrk="1" hangingPunct="1">
              <a:lnSpc>
                <a:spcPct val="80000"/>
              </a:lnSpc>
              <a:spcBef>
                <a:spcPct val="40000"/>
              </a:spcBef>
            </a:pPr>
            <a:r>
              <a:rPr lang="de-CH" sz="2000" dirty="0" smtClean="0"/>
              <a:t>(spherical) search volume around previously reported coordinates</a:t>
            </a:r>
            <a:endParaRPr lang="en-US" sz="1600" dirty="0" smtClean="0"/>
          </a:p>
        </p:txBody>
      </p:sp>
      <p:pic>
        <p:nvPicPr>
          <p:cNvPr id="20484" name="Picture 4" descr="KJW_brain"/>
          <p:cNvPicPr>
            <a:picLocks noChangeAspect="1" noChangeArrowheads="1"/>
          </p:cNvPicPr>
          <p:nvPr/>
        </p:nvPicPr>
        <p:blipFill>
          <a:blip r:embed="rId2" cstate="print"/>
          <a:srcRect/>
          <a:stretch>
            <a:fillRect/>
          </a:stretch>
        </p:blipFill>
        <p:spPr bwMode="auto">
          <a:xfrm>
            <a:off x="8132763" y="1635125"/>
            <a:ext cx="1538287" cy="1624013"/>
          </a:xfrm>
          <a:prstGeom prst="rect">
            <a:avLst/>
          </a:prstGeom>
          <a:noFill/>
          <a:ln w="9525">
            <a:noFill/>
            <a:miter lim="800000"/>
            <a:headEnd/>
            <a:tailEnd/>
          </a:ln>
        </p:spPr>
      </p:pic>
      <p:sp>
        <p:nvSpPr>
          <p:cNvPr id="20485" name="Text Box 5"/>
          <p:cNvSpPr txBox="1">
            <a:spLocks noChangeArrowheads="1"/>
          </p:cNvSpPr>
          <p:nvPr/>
        </p:nvSpPr>
        <p:spPr bwMode="auto">
          <a:xfrm>
            <a:off x="1520825" y="5729288"/>
            <a:ext cx="4303713" cy="457200"/>
          </a:xfrm>
          <a:prstGeom prst="rect">
            <a:avLst/>
          </a:prstGeom>
          <a:noFill/>
          <a:ln w="9525" algn="ctr">
            <a:noFill/>
            <a:miter lim="800000"/>
            <a:headEnd/>
            <a:tailEnd/>
          </a:ln>
        </p:spPr>
        <p:txBody>
          <a:bodyPr wrap="none">
            <a:spAutoFit/>
          </a:bodyPr>
          <a:lstStyle/>
          <a:p>
            <a:r>
              <a:rPr lang="en-US" sz="2400" b="0"/>
              <a:t>small volume correction (SVC)</a:t>
            </a:r>
          </a:p>
        </p:txBody>
      </p:sp>
      <p:sp>
        <p:nvSpPr>
          <p:cNvPr id="20486" name="AutoShape 6"/>
          <p:cNvSpPr>
            <a:spLocks noChangeArrowheads="1"/>
          </p:cNvSpPr>
          <p:nvPr/>
        </p:nvSpPr>
        <p:spPr bwMode="auto">
          <a:xfrm>
            <a:off x="1027113" y="5875338"/>
            <a:ext cx="457200" cy="195262"/>
          </a:xfrm>
          <a:prstGeom prst="rightArrow">
            <a:avLst>
              <a:gd name="adj1" fmla="val 50000"/>
              <a:gd name="adj2" fmla="val 58537"/>
            </a:avLst>
          </a:prstGeom>
          <a:solidFill>
            <a:srgbClr val="FF0000"/>
          </a:solidFill>
          <a:ln w="9525" algn="ctr">
            <a:solidFill>
              <a:schemeClr val="tx1"/>
            </a:solidFill>
            <a:miter lim="800000"/>
            <a:headEnd/>
            <a:tailEnd/>
          </a:ln>
        </p:spPr>
        <p:txBody>
          <a:bodyPr wrap="none" anchor="ctr"/>
          <a:lstStyle/>
          <a:p>
            <a:endParaRPr lang="en-US"/>
          </a:p>
        </p:txBody>
      </p:sp>
      <p:sp>
        <p:nvSpPr>
          <p:cNvPr id="20487" name="Rectangle 7"/>
          <p:cNvSpPr>
            <a:spLocks noChangeArrowheads="1"/>
          </p:cNvSpPr>
          <p:nvPr/>
        </p:nvSpPr>
        <p:spPr bwMode="auto">
          <a:xfrm>
            <a:off x="7894638" y="3386138"/>
            <a:ext cx="2152650" cy="1187450"/>
          </a:xfrm>
          <a:prstGeom prst="rect">
            <a:avLst/>
          </a:prstGeom>
          <a:noFill/>
          <a:ln w="9525" algn="ctr">
            <a:noFill/>
            <a:miter lim="800000"/>
            <a:headEnd/>
            <a:tailEnd/>
          </a:ln>
        </p:spPr>
        <p:txBody>
          <a:bodyPr>
            <a:spAutoFit/>
          </a:bodyPr>
          <a:lstStyle/>
          <a:p>
            <a:r>
              <a:rPr lang="en-US" sz="1200"/>
              <a:t>Worsley et al. 1996.</a:t>
            </a:r>
            <a:r>
              <a:rPr lang="en-US" sz="1200" b="0"/>
              <a:t> A unified statistical approach for determining significant signals in images of cerebral activation. Human Brain Mapping, 4, 58–83.</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555625" y="241300"/>
            <a:ext cx="9144000" cy="1143000"/>
          </a:xfrm>
          <a:prstGeom prst="rect">
            <a:avLst/>
          </a:prstGeom>
          <a:noFill/>
          <a:ln w="9525">
            <a:noFill/>
            <a:miter lim="800000"/>
            <a:headEnd/>
            <a:tailEnd/>
          </a:ln>
        </p:spPr>
        <p:txBody>
          <a:bodyPr anchor="ctr"/>
          <a:lstStyle/>
          <a:p>
            <a:pPr algn="ctr"/>
            <a:r>
              <a:rPr lang="en-US" sz="3200">
                <a:latin typeface="Arial Unicode MS" pitchFamily="34" charset="-128"/>
              </a:rPr>
              <a:t>Computing EC wrt. search volume and threshold</a:t>
            </a:r>
          </a:p>
        </p:txBody>
      </p:sp>
      <p:sp>
        <p:nvSpPr>
          <p:cNvPr id="21507" name="Rectangle 3"/>
          <p:cNvSpPr>
            <a:spLocks noChangeArrowheads="1"/>
          </p:cNvSpPr>
          <p:nvPr/>
        </p:nvSpPr>
        <p:spPr bwMode="auto">
          <a:xfrm>
            <a:off x="685800" y="1425575"/>
            <a:ext cx="8764588" cy="4876800"/>
          </a:xfrm>
          <a:prstGeom prst="rect">
            <a:avLst/>
          </a:prstGeom>
          <a:noFill/>
          <a:ln w="9525">
            <a:noFill/>
            <a:miter lim="800000"/>
            <a:headEnd/>
            <a:tailEnd/>
          </a:ln>
        </p:spPr>
        <p:txBody>
          <a:bodyPr/>
          <a:lstStyle/>
          <a:p>
            <a:pPr marL="342900" indent="-342900">
              <a:lnSpc>
                <a:spcPct val="90000"/>
              </a:lnSpc>
              <a:spcBef>
                <a:spcPct val="20000"/>
              </a:spcBef>
            </a:pPr>
            <a:r>
              <a:rPr lang="en-GB" sz="3200" b="0"/>
              <a:t>E(</a:t>
            </a:r>
            <a:r>
              <a:rPr lang="en-GB" sz="3200" b="0">
                <a:latin typeface="Symbol" pitchFamily="18" charset="2"/>
              </a:rPr>
              <a:t></a:t>
            </a:r>
            <a:r>
              <a:rPr lang="en-GB" sz="3200" b="0" i="1" baseline="-25000"/>
              <a:t>u</a:t>
            </a:r>
            <a:r>
              <a:rPr lang="en-GB" sz="3200" b="0"/>
              <a:t>) </a:t>
            </a:r>
            <a:r>
              <a:rPr lang="en-GB" sz="3200" b="0">
                <a:sym typeface="Symbol" pitchFamily="18" charset="2"/>
              </a:rPr>
              <a:t></a:t>
            </a:r>
            <a:r>
              <a:rPr lang="en-GB" sz="3200"/>
              <a:t> </a:t>
            </a:r>
            <a:r>
              <a:rPr lang="en-GB" sz="3200" b="0">
                <a:latin typeface="Symbol" pitchFamily="18" charset="2"/>
              </a:rPr>
              <a:t></a:t>
            </a:r>
            <a:r>
              <a:rPr lang="en-GB" sz="3200" b="0"/>
              <a:t>(</a:t>
            </a:r>
            <a:r>
              <a:rPr lang="en-GB" sz="3200" b="0">
                <a:latin typeface="Symbol" pitchFamily="18" charset="2"/>
              </a:rPr>
              <a:t></a:t>
            </a:r>
            <a:r>
              <a:rPr lang="en-GB" sz="3200" b="0"/>
              <a:t>)  |</a:t>
            </a:r>
            <a:r>
              <a:rPr lang="en-GB" sz="3200" b="0">
                <a:latin typeface="Symbol" pitchFamily="18" charset="2"/>
              </a:rPr>
              <a:t></a:t>
            </a:r>
            <a:r>
              <a:rPr lang="en-GB" sz="3200" b="0"/>
              <a:t>|</a:t>
            </a:r>
            <a:r>
              <a:rPr lang="en-GB" sz="3200" b="0" baseline="30000"/>
              <a:t>1/2</a:t>
            </a:r>
            <a:r>
              <a:rPr lang="en-GB" sz="3200" b="0"/>
              <a:t> (</a:t>
            </a:r>
            <a:r>
              <a:rPr lang="en-GB" sz="3200" b="0" i="1"/>
              <a:t>u </a:t>
            </a:r>
            <a:r>
              <a:rPr lang="en-GB" sz="3200" b="0" baseline="30000"/>
              <a:t>2 </a:t>
            </a:r>
            <a:r>
              <a:rPr lang="en-GB" sz="3200" b="0"/>
              <a:t>-1) exp(-</a:t>
            </a:r>
            <a:r>
              <a:rPr lang="en-GB" sz="3200" b="0" i="1"/>
              <a:t>u </a:t>
            </a:r>
            <a:r>
              <a:rPr lang="en-GB" sz="3200" b="0" baseline="30000"/>
              <a:t>2</a:t>
            </a:r>
            <a:r>
              <a:rPr lang="en-GB" sz="3200" b="0"/>
              <a:t>/2) / (2</a:t>
            </a:r>
            <a:r>
              <a:rPr lang="en-GB" sz="3200" b="0">
                <a:latin typeface="Symbol" pitchFamily="18" charset="2"/>
              </a:rPr>
              <a:t></a:t>
            </a:r>
            <a:r>
              <a:rPr lang="en-GB" sz="3200" b="0"/>
              <a:t>)</a:t>
            </a:r>
            <a:r>
              <a:rPr lang="en-GB" sz="3200" b="0" baseline="30000"/>
              <a:t>2</a:t>
            </a:r>
            <a:endParaRPr lang="en-GB" sz="3200" b="0"/>
          </a:p>
          <a:p>
            <a:pPr marL="742950" lvl="1" indent="-285750">
              <a:lnSpc>
                <a:spcPct val="90000"/>
              </a:lnSpc>
              <a:spcBef>
                <a:spcPct val="20000"/>
              </a:spcBef>
              <a:buFontTx/>
              <a:buChar char="–"/>
            </a:pPr>
            <a:r>
              <a:rPr lang="en-GB" sz="3200"/>
              <a:t> </a:t>
            </a:r>
            <a:r>
              <a:rPr lang="en-GB" sz="2400" b="0">
                <a:latin typeface="Symbol" pitchFamily="18" charset="2"/>
              </a:rPr>
              <a:t></a:t>
            </a:r>
            <a:r>
              <a:rPr lang="en-GB" sz="2400" baseline="30000"/>
              <a:t>	</a:t>
            </a:r>
            <a:r>
              <a:rPr lang="en-GB" sz="2400" b="0">
                <a:sym typeface="Symbol" pitchFamily="18" charset="2"/>
              </a:rPr>
              <a:t> </a:t>
            </a:r>
            <a:r>
              <a:rPr lang="en-GB" sz="2400" b="0"/>
              <a:t>Search region</a:t>
            </a:r>
            <a:r>
              <a:rPr lang="en-GB" sz="2400" i="1"/>
              <a:t>  </a:t>
            </a:r>
            <a:r>
              <a:rPr lang="en-GB" sz="2400">
                <a:latin typeface="Symbol" pitchFamily="18" charset="2"/>
              </a:rPr>
              <a:t></a:t>
            </a:r>
            <a:r>
              <a:rPr lang="en-GB" sz="2400" i="1"/>
              <a:t> </a:t>
            </a:r>
            <a:r>
              <a:rPr lang="en-GB" sz="2400">
                <a:sym typeface="Symbol" pitchFamily="18" charset="2"/>
              </a:rPr>
              <a:t></a:t>
            </a:r>
            <a:r>
              <a:rPr lang="en-GB" sz="2400"/>
              <a:t> </a:t>
            </a:r>
            <a:r>
              <a:rPr lang="en-GB" sz="2400">
                <a:latin typeface="Monotype Corsiva" pitchFamily="66" charset="0"/>
              </a:rPr>
              <a:t>R</a:t>
            </a:r>
            <a:r>
              <a:rPr lang="en-GB" sz="2400" baseline="30000"/>
              <a:t>3 </a:t>
            </a:r>
            <a:endParaRPr lang="en-GB" sz="2400"/>
          </a:p>
          <a:p>
            <a:pPr marL="742950" lvl="1" indent="-285750">
              <a:lnSpc>
                <a:spcPct val="90000"/>
              </a:lnSpc>
              <a:spcBef>
                <a:spcPct val="20000"/>
              </a:spcBef>
              <a:buFontTx/>
              <a:buChar char="–"/>
            </a:pPr>
            <a:r>
              <a:rPr lang="en-GB" sz="2400"/>
              <a:t> </a:t>
            </a:r>
            <a:r>
              <a:rPr lang="en-GB" sz="2400" b="0">
                <a:latin typeface="Symbol" pitchFamily="18" charset="2"/>
              </a:rPr>
              <a:t></a:t>
            </a:r>
            <a:r>
              <a:rPr lang="en-GB" sz="2400" b="0"/>
              <a:t>(</a:t>
            </a:r>
            <a:r>
              <a:rPr lang="en-GB" sz="2400" b="0">
                <a:latin typeface="Symbol" pitchFamily="18" charset="2"/>
              </a:rPr>
              <a:t></a:t>
            </a:r>
            <a:r>
              <a:rPr lang="en-GB" sz="2400"/>
              <a:t>	</a:t>
            </a:r>
            <a:r>
              <a:rPr lang="en-GB" sz="2400" b="0">
                <a:sym typeface="Symbol" pitchFamily="18" charset="2"/>
              </a:rPr>
              <a:t> </a:t>
            </a:r>
            <a:r>
              <a:rPr lang="en-GB" sz="2400" b="0"/>
              <a:t>volume</a:t>
            </a:r>
          </a:p>
          <a:p>
            <a:pPr marL="742950" lvl="1" indent="-285750">
              <a:lnSpc>
                <a:spcPct val="90000"/>
              </a:lnSpc>
              <a:spcBef>
                <a:spcPct val="20000"/>
              </a:spcBef>
              <a:buFontTx/>
              <a:buChar char="–"/>
            </a:pPr>
            <a:r>
              <a:rPr lang="en-GB" sz="2400" b="0"/>
              <a:t> |</a:t>
            </a:r>
            <a:r>
              <a:rPr lang="en-GB" sz="2400" b="0">
                <a:latin typeface="Symbol" pitchFamily="18" charset="2"/>
              </a:rPr>
              <a:t></a:t>
            </a:r>
            <a:r>
              <a:rPr lang="en-GB" sz="2400" b="0"/>
              <a:t>|</a:t>
            </a:r>
            <a:r>
              <a:rPr lang="en-GB" sz="2400" b="0" baseline="30000"/>
              <a:t>1/2</a:t>
            </a:r>
            <a:r>
              <a:rPr lang="en-GB" sz="2400"/>
              <a:t>	</a:t>
            </a:r>
            <a:r>
              <a:rPr lang="en-GB" sz="2400" b="0">
                <a:sym typeface="Symbol" pitchFamily="18" charset="2"/>
              </a:rPr>
              <a:t> roughness</a:t>
            </a:r>
            <a:endParaRPr lang="en-GB" sz="2400" b="0"/>
          </a:p>
          <a:p>
            <a:pPr marL="342900" indent="-342900">
              <a:lnSpc>
                <a:spcPct val="90000"/>
              </a:lnSpc>
              <a:spcBef>
                <a:spcPct val="20000"/>
              </a:spcBef>
              <a:buFontTx/>
              <a:buChar char="•"/>
            </a:pPr>
            <a:endParaRPr lang="en-GB" sz="1800" b="0"/>
          </a:p>
          <a:p>
            <a:pPr marL="342900" indent="-342900">
              <a:lnSpc>
                <a:spcPct val="90000"/>
              </a:lnSpc>
              <a:spcBef>
                <a:spcPct val="20000"/>
              </a:spcBef>
              <a:buFontTx/>
              <a:buChar char="•"/>
            </a:pPr>
            <a:r>
              <a:rPr lang="en-GB" sz="2400" b="0"/>
              <a:t>Assumptions</a:t>
            </a:r>
          </a:p>
          <a:p>
            <a:pPr marL="742950" lvl="1" indent="-285750">
              <a:lnSpc>
                <a:spcPct val="90000"/>
              </a:lnSpc>
              <a:spcBef>
                <a:spcPct val="20000"/>
              </a:spcBef>
              <a:buFontTx/>
              <a:buChar char="–"/>
            </a:pPr>
            <a:r>
              <a:rPr lang="en-GB" sz="2000" b="0">
                <a:sym typeface="Symbol" pitchFamily="18" charset="2"/>
              </a:rPr>
              <a:t>Multivariate Normal</a:t>
            </a:r>
          </a:p>
          <a:p>
            <a:pPr marL="742950" lvl="1" indent="-285750">
              <a:lnSpc>
                <a:spcPct val="90000"/>
              </a:lnSpc>
              <a:spcBef>
                <a:spcPct val="20000"/>
              </a:spcBef>
              <a:buFontTx/>
              <a:buChar char="–"/>
            </a:pPr>
            <a:r>
              <a:rPr lang="en-GB" sz="2000" b="0">
                <a:sym typeface="Symbol" pitchFamily="18" charset="2"/>
              </a:rPr>
              <a:t>Stationary*</a:t>
            </a:r>
          </a:p>
          <a:p>
            <a:pPr marL="742950" lvl="1" indent="-285750">
              <a:lnSpc>
                <a:spcPct val="90000"/>
              </a:lnSpc>
              <a:spcBef>
                <a:spcPct val="20000"/>
              </a:spcBef>
              <a:buFontTx/>
              <a:buChar char="–"/>
            </a:pPr>
            <a:r>
              <a:rPr lang="en-GB" sz="2000" b="0">
                <a:sym typeface="Symbol" pitchFamily="18" charset="2"/>
              </a:rPr>
              <a:t>ACF </a:t>
            </a:r>
            <a:r>
              <a:rPr lang="en-GB" sz="2000" b="0"/>
              <a:t>twice differentiable at 0</a:t>
            </a:r>
          </a:p>
          <a:p>
            <a:pPr marL="742950" lvl="1" indent="-285750">
              <a:lnSpc>
                <a:spcPct val="90000"/>
              </a:lnSpc>
              <a:spcBef>
                <a:spcPct val="20000"/>
              </a:spcBef>
            </a:pPr>
            <a:endParaRPr lang="en-GB" sz="2000" b="0"/>
          </a:p>
          <a:p>
            <a:pPr marL="342900" indent="-342900">
              <a:lnSpc>
                <a:spcPct val="90000"/>
              </a:lnSpc>
              <a:spcBef>
                <a:spcPct val="20000"/>
              </a:spcBef>
              <a:buFont typeface="Times New Roman" pitchFamily="18" charset="0"/>
              <a:buChar char="*"/>
            </a:pPr>
            <a:r>
              <a:rPr lang="en-GB" sz="1800" b="0"/>
              <a:t>Stationarity</a:t>
            </a:r>
          </a:p>
          <a:p>
            <a:pPr marL="742950" lvl="1" indent="-285750">
              <a:lnSpc>
                <a:spcPct val="90000"/>
              </a:lnSpc>
              <a:spcBef>
                <a:spcPct val="20000"/>
              </a:spcBef>
              <a:buFontTx/>
              <a:buChar char="–"/>
            </a:pPr>
            <a:r>
              <a:rPr lang="en-GB" sz="1600" b="0"/>
              <a:t>Results valid w/out stationarity</a:t>
            </a:r>
          </a:p>
          <a:p>
            <a:pPr marL="742950" lvl="1" indent="-285750">
              <a:lnSpc>
                <a:spcPct val="90000"/>
              </a:lnSpc>
              <a:spcBef>
                <a:spcPct val="20000"/>
              </a:spcBef>
              <a:buFontTx/>
              <a:buChar char="–"/>
            </a:pPr>
            <a:r>
              <a:rPr lang="en-GB" sz="1600" b="0"/>
              <a:t>More accurate when stat. holds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2" cstate="print"/>
          <a:srcRect/>
          <a:stretch>
            <a:fillRect/>
          </a:stretch>
        </p:blipFill>
        <p:spPr bwMode="auto">
          <a:xfrm>
            <a:off x="550863" y="2363788"/>
            <a:ext cx="4884737" cy="3503612"/>
          </a:xfrm>
          <a:prstGeom prst="rect">
            <a:avLst/>
          </a:prstGeom>
          <a:solidFill>
            <a:srgbClr val="000066"/>
          </a:solidFill>
          <a:ln w="12700">
            <a:noFill/>
            <a:miter lim="800000"/>
            <a:headEnd/>
            <a:tailEnd/>
          </a:ln>
        </p:spPr>
      </p:pic>
      <p:sp>
        <p:nvSpPr>
          <p:cNvPr id="22531" name="Text Box 3"/>
          <p:cNvSpPr txBox="1">
            <a:spLocks noChangeArrowheads="1"/>
          </p:cNvSpPr>
          <p:nvPr/>
        </p:nvSpPr>
        <p:spPr bwMode="auto">
          <a:xfrm>
            <a:off x="6578600" y="2417763"/>
            <a:ext cx="2790825" cy="3140075"/>
          </a:xfrm>
          <a:prstGeom prst="rect">
            <a:avLst/>
          </a:prstGeom>
          <a:noFill/>
          <a:ln w="9525" algn="ctr">
            <a:noFill/>
            <a:miter lim="800000"/>
            <a:headEnd/>
            <a:tailEnd/>
          </a:ln>
        </p:spPr>
        <p:txBody>
          <a:bodyPr>
            <a:spAutoFit/>
          </a:bodyPr>
          <a:lstStyle/>
          <a:p>
            <a:pPr eaLnBrk="0" hangingPunct="0">
              <a:spcBef>
                <a:spcPct val="50000"/>
              </a:spcBef>
            </a:pPr>
            <a:r>
              <a:rPr lang="en-GB" sz="2000">
                <a:solidFill>
                  <a:srgbClr val="006699"/>
                </a:solidFill>
                <a:latin typeface="Arial Unicode MS" pitchFamily="34" charset="-128"/>
              </a:rPr>
              <a:t>Voxel level test:</a:t>
            </a:r>
          </a:p>
          <a:p>
            <a:pPr eaLnBrk="0" hangingPunct="0"/>
            <a:r>
              <a:rPr lang="en-GB" sz="2000" b="0">
                <a:latin typeface="Arial Unicode MS" pitchFamily="34" charset="-128"/>
              </a:rPr>
              <a:t>intensity of a voxel</a:t>
            </a:r>
          </a:p>
          <a:p>
            <a:pPr eaLnBrk="0" hangingPunct="0">
              <a:spcBef>
                <a:spcPct val="100000"/>
              </a:spcBef>
            </a:pPr>
            <a:r>
              <a:rPr lang="en-GB" sz="2000">
                <a:solidFill>
                  <a:srgbClr val="006699"/>
                </a:solidFill>
                <a:latin typeface="Arial Unicode MS" pitchFamily="34" charset="-128"/>
              </a:rPr>
              <a:t>Cluster level test:</a:t>
            </a:r>
          </a:p>
          <a:p>
            <a:pPr eaLnBrk="0" hangingPunct="0"/>
            <a:r>
              <a:rPr lang="en-GB" sz="2000" b="0">
                <a:latin typeface="Arial Unicode MS" pitchFamily="34" charset="-128"/>
              </a:rPr>
              <a:t>spatial extent above u</a:t>
            </a:r>
          </a:p>
          <a:p>
            <a:pPr eaLnBrk="0" hangingPunct="0">
              <a:spcBef>
                <a:spcPct val="100000"/>
              </a:spcBef>
            </a:pPr>
            <a:r>
              <a:rPr lang="en-GB" sz="2000">
                <a:solidFill>
                  <a:srgbClr val="006699"/>
                </a:solidFill>
                <a:latin typeface="Arial Unicode MS" pitchFamily="34" charset="-128"/>
              </a:rPr>
              <a:t>Set level test:</a:t>
            </a:r>
          </a:p>
          <a:p>
            <a:pPr eaLnBrk="0" hangingPunct="0"/>
            <a:r>
              <a:rPr lang="en-GB" sz="2000" b="0">
                <a:latin typeface="Arial Unicode MS" pitchFamily="34" charset="-128"/>
              </a:rPr>
              <a:t>number of clusters above u</a:t>
            </a:r>
          </a:p>
          <a:p>
            <a:pPr eaLnBrk="0" hangingPunct="0"/>
            <a:endParaRPr lang="en-GB" sz="2000" b="0">
              <a:latin typeface="Arial Unicode MS" pitchFamily="34" charset="-128"/>
            </a:endParaRPr>
          </a:p>
        </p:txBody>
      </p:sp>
      <p:sp>
        <p:nvSpPr>
          <p:cNvPr id="22532" name="Line 4"/>
          <p:cNvSpPr>
            <a:spLocks noChangeShapeType="1"/>
          </p:cNvSpPr>
          <p:nvPr/>
        </p:nvSpPr>
        <p:spPr bwMode="auto">
          <a:xfrm>
            <a:off x="6392863" y="2355850"/>
            <a:ext cx="0" cy="3516313"/>
          </a:xfrm>
          <a:prstGeom prst="line">
            <a:avLst/>
          </a:prstGeom>
          <a:noFill/>
          <a:ln w="57150">
            <a:solidFill>
              <a:schemeClr val="tx1"/>
            </a:solidFill>
            <a:round/>
            <a:headEnd/>
            <a:tailEnd type="triangle" w="med" len="med"/>
          </a:ln>
        </p:spPr>
        <p:txBody>
          <a:bodyPr>
            <a:spAutoFit/>
          </a:bodyPr>
          <a:lstStyle/>
          <a:p>
            <a:endParaRPr lang="en-US"/>
          </a:p>
        </p:txBody>
      </p:sp>
      <p:sp>
        <p:nvSpPr>
          <p:cNvPr id="22533" name="Text Box 5"/>
          <p:cNvSpPr txBox="1">
            <a:spLocks noChangeArrowheads="1"/>
          </p:cNvSpPr>
          <p:nvPr/>
        </p:nvSpPr>
        <p:spPr bwMode="auto">
          <a:xfrm>
            <a:off x="5716588" y="1765300"/>
            <a:ext cx="1331912" cy="396875"/>
          </a:xfrm>
          <a:prstGeom prst="rect">
            <a:avLst/>
          </a:prstGeom>
          <a:noFill/>
          <a:ln w="9525" algn="ctr">
            <a:noFill/>
            <a:miter lim="800000"/>
            <a:headEnd/>
            <a:tailEnd/>
          </a:ln>
        </p:spPr>
        <p:txBody>
          <a:bodyPr wrap="none">
            <a:spAutoFit/>
          </a:bodyPr>
          <a:lstStyle/>
          <a:p>
            <a:pPr eaLnBrk="0" hangingPunct="0">
              <a:spcBef>
                <a:spcPct val="50000"/>
              </a:spcBef>
            </a:pPr>
            <a:r>
              <a:rPr lang="en-GB" sz="2000">
                <a:latin typeface="Arial Unicode MS" pitchFamily="34" charset="-128"/>
              </a:rPr>
              <a:t>Sensitivity</a:t>
            </a:r>
          </a:p>
        </p:txBody>
      </p:sp>
      <p:sp>
        <p:nvSpPr>
          <p:cNvPr id="22534" name="Text Box 6"/>
          <p:cNvSpPr txBox="1">
            <a:spLocks noChangeArrowheads="1"/>
          </p:cNvSpPr>
          <p:nvPr/>
        </p:nvSpPr>
        <p:spPr bwMode="auto">
          <a:xfrm>
            <a:off x="5856288" y="5197475"/>
            <a:ext cx="455612" cy="457200"/>
          </a:xfrm>
          <a:prstGeom prst="rect">
            <a:avLst/>
          </a:prstGeom>
          <a:noFill/>
          <a:ln w="9525" algn="ctr">
            <a:noFill/>
            <a:miter lim="800000"/>
            <a:headEnd/>
            <a:tailEnd/>
          </a:ln>
        </p:spPr>
        <p:txBody>
          <a:bodyPr wrap="none">
            <a:spAutoFit/>
          </a:bodyPr>
          <a:lstStyle/>
          <a:p>
            <a:pPr eaLnBrk="0" hangingPunct="0">
              <a:spcBef>
                <a:spcPct val="50000"/>
              </a:spcBef>
            </a:pPr>
            <a:r>
              <a:rPr lang="en-GB" sz="2400" b="0">
                <a:solidFill>
                  <a:srgbClr val="FF0000"/>
                </a:solidFill>
                <a:latin typeface="Trebuchet MS" pitchFamily="34" charset="0"/>
                <a:sym typeface="Wingdings 2" pitchFamily="18" charset="2"/>
              </a:rPr>
              <a:t></a:t>
            </a:r>
          </a:p>
        </p:txBody>
      </p:sp>
      <p:sp>
        <p:nvSpPr>
          <p:cNvPr id="22535" name="Text Box 7"/>
          <p:cNvSpPr txBox="1">
            <a:spLocks noChangeArrowheads="1"/>
          </p:cNvSpPr>
          <p:nvPr/>
        </p:nvSpPr>
        <p:spPr bwMode="auto">
          <a:xfrm>
            <a:off x="8656638" y="1631950"/>
            <a:ext cx="1619250" cy="701675"/>
          </a:xfrm>
          <a:prstGeom prst="rect">
            <a:avLst/>
          </a:prstGeom>
          <a:noFill/>
          <a:ln w="9525" algn="ctr">
            <a:noFill/>
            <a:miter lim="800000"/>
            <a:headEnd/>
            <a:tailEnd/>
          </a:ln>
        </p:spPr>
        <p:txBody>
          <a:bodyPr>
            <a:spAutoFit/>
          </a:bodyPr>
          <a:lstStyle/>
          <a:p>
            <a:pPr eaLnBrk="0" hangingPunct="0">
              <a:spcBef>
                <a:spcPct val="50000"/>
              </a:spcBef>
            </a:pPr>
            <a:r>
              <a:rPr lang="en-GB" sz="2000">
                <a:latin typeface="Arial Unicode MS" pitchFamily="34" charset="-128"/>
              </a:rPr>
              <a:t>Regional specificity</a:t>
            </a:r>
          </a:p>
        </p:txBody>
      </p:sp>
      <p:sp>
        <p:nvSpPr>
          <p:cNvPr id="22536" name="Line 8"/>
          <p:cNvSpPr>
            <a:spLocks noChangeShapeType="1"/>
          </p:cNvSpPr>
          <p:nvPr/>
        </p:nvSpPr>
        <p:spPr bwMode="auto">
          <a:xfrm>
            <a:off x="9371013" y="2362200"/>
            <a:ext cx="0" cy="3516313"/>
          </a:xfrm>
          <a:prstGeom prst="line">
            <a:avLst/>
          </a:prstGeom>
          <a:noFill/>
          <a:ln w="57150">
            <a:solidFill>
              <a:schemeClr val="tx1"/>
            </a:solidFill>
            <a:round/>
            <a:headEnd type="triangle" w="med" len="med"/>
            <a:tailEnd/>
          </a:ln>
        </p:spPr>
        <p:txBody>
          <a:bodyPr>
            <a:spAutoFit/>
          </a:bodyPr>
          <a:lstStyle/>
          <a:p>
            <a:endParaRPr lang="en-US"/>
          </a:p>
        </p:txBody>
      </p:sp>
      <p:sp>
        <p:nvSpPr>
          <p:cNvPr id="22537" name="Text Box 9"/>
          <p:cNvSpPr txBox="1">
            <a:spLocks noChangeArrowheads="1"/>
          </p:cNvSpPr>
          <p:nvPr/>
        </p:nvSpPr>
        <p:spPr bwMode="auto">
          <a:xfrm>
            <a:off x="9431338" y="2482850"/>
            <a:ext cx="455612" cy="457200"/>
          </a:xfrm>
          <a:prstGeom prst="rect">
            <a:avLst/>
          </a:prstGeom>
          <a:noFill/>
          <a:ln w="9525" algn="ctr">
            <a:noFill/>
            <a:miter lim="800000"/>
            <a:headEnd/>
            <a:tailEnd/>
          </a:ln>
        </p:spPr>
        <p:txBody>
          <a:bodyPr wrap="none">
            <a:spAutoFit/>
          </a:bodyPr>
          <a:lstStyle/>
          <a:p>
            <a:pPr eaLnBrk="0" hangingPunct="0">
              <a:spcBef>
                <a:spcPct val="50000"/>
              </a:spcBef>
            </a:pPr>
            <a:r>
              <a:rPr lang="en-GB" sz="2400" b="0">
                <a:solidFill>
                  <a:srgbClr val="FF0000"/>
                </a:solidFill>
                <a:latin typeface="Trebuchet MS" pitchFamily="34" charset="0"/>
                <a:sym typeface="Wingdings 2" pitchFamily="18" charset="2"/>
              </a:rPr>
              <a:t></a:t>
            </a:r>
          </a:p>
        </p:txBody>
      </p:sp>
      <p:sp>
        <p:nvSpPr>
          <p:cNvPr id="22538" name="Rectangle 10"/>
          <p:cNvSpPr>
            <a:spLocks noChangeArrowheads="1"/>
          </p:cNvSpPr>
          <p:nvPr/>
        </p:nvSpPr>
        <p:spPr bwMode="auto">
          <a:xfrm>
            <a:off x="890588" y="257175"/>
            <a:ext cx="8477250" cy="933450"/>
          </a:xfrm>
          <a:prstGeom prst="rect">
            <a:avLst/>
          </a:prstGeom>
          <a:noFill/>
          <a:ln w="57150" cmpd="thickThin">
            <a:noFill/>
            <a:miter lim="800000"/>
            <a:headEnd/>
            <a:tailEnd/>
          </a:ln>
        </p:spPr>
        <p:txBody>
          <a:bodyPr lIns="90488" tIns="44450" rIns="90488" bIns="44450" anchor="ctr"/>
          <a:lstStyle/>
          <a:p>
            <a:pPr algn="ctr"/>
            <a:r>
              <a:rPr lang="en-GB" sz="3200">
                <a:solidFill>
                  <a:schemeClr val="tx2"/>
                </a:solidFill>
                <a:latin typeface="Arial Unicode MS" pitchFamily="34" charset="-128"/>
              </a:rPr>
              <a:t>Voxel, cluster and set level tests</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4"/>
          <p:cNvSpPr>
            <a:spLocks noChangeArrowheads="1"/>
          </p:cNvSpPr>
          <p:nvPr/>
        </p:nvSpPr>
        <p:spPr bwMode="auto">
          <a:xfrm>
            <a:off x="1225550" y="220663"/>
            <a:ext cx="7772400" cy="695325"/>
          </a:xfrm>
          <a:prstGeom prst="rect">
            <a:avLst/>
          </a:prstGeom>
          <a:noFill/>
          <a:ln w="9525">
            <a:noFill/>
            <a:miter lim="800000"/>
            <a:headEnd/>
            <a:tailEnd/>
          </a:ln>
        </p:spPr>
        <p:txBody>
          <a:bodyPr anchor="ctr"/>
          <a:lstStyle/>
          <a:p>
            <a:pPr algn="ctr"/>
            <a:r>
              <a:rPr lang="en-US" sz="3200">
                <a:solidFill>
                  <a:schemeClr val="tx2"/>
                </a:solidFill>
                <a:latin typeface="Arial Unicode MS" pitchFamily="34" charset="-128"/>
              </a:rPr>
              <a:t>Conclusions</a:t>
            </a:r>
          </a:p>
        </p:txBody>
      </p:sp>
      <p:sp>
        <p:nvSpPr>
          <p:cNvPr id="31747" name="Rectangle 5"/>
          <p:cNvSpPr>
            <a:spLocks noChangeArrowheads="1"/>
          </p:cNvSpPr>
          <p:nvPr/>
        </p:nvSpPr>
        <p:spPr bwMode="auto">
          <a:xfrm>
            <a:off x="717550" y="1306513"/>
            <a:ext cx="8780463" cy="5024437"/>
          </a:xfrm>
          <a:prstGeom prst="rect">
            <a:avLst/>
          </a:prstGeom>
          <a:noFill/>
          <a:ln w="9525">
            <a:noFill/>
            <a:miter lim="800000"/>
            <a:headEnd/>
            <a:tailEnd/>
          </a:ln>
        </p:spPr>
        <p:txBody>
          <a:bodyPr/>
          <a:lstStyle/>
          <a:p>
            <a:pPr marL="342900" indent="-342900">
              <a:lnSpc>
                <a:spcPct val="90000"/>
              </a:lnSpc>
              <a:spcBef>
                <a:spcPct val="20000"/>
              </a:spcBef>
              <a:buFontTx/>
              <a:buChar char="•"/>
            </a:pPr>
            <a:r>
              <a:rPr lang="en-US" sz="2400" b="0" dirty="0" smtClean="0"/>
              <a:t>There is a multiple testing problem </a:t>
            </a:r>
          </a:p>
          <a:p>
            <a:pPr marL="800100" lvl="1" indent="-342900">
              <a:lnSpc>
                <a:spcPct val="90000"/>
              </a:lnSpc>
              <a:spcBef>
                <a:spcPct val="20000"/>
              </a:spcBef>
            </a:pPr>
            <a:r>
              <a:rPr lang="en-US" sz="2400" b="0" dirty="0" smtClean="0"/>
              <a:t>			(From either ‘</a:t>
            </a:r>
            <a:r>
              <a:rPr lang="en-US" sz="2400" b="0" dirty="0" err="1" smtClean="0"/>
              <a:t>voxel</a:t>
            </a:r>
            <a:r>
              <a:rPr lang="en-US" sz="2400" b="0" dirty="0" smtClean="0"/>
              <a:t>’ or ‘blob’ perspective)</a:t>
            </a:r>
          </a:p>
          <a:p>
            <a:pPr marL="342900" indent="-342900">
              <a:lnSpc>
                <a:spcPct val="90000"/>
              </a:lnSpc>
              <a:spcBef>
                <a:spcPct val="20000"/>
              </a:spcBef>
              <a:buFontTx/>
              <a:buChar char="•"/>
            </a:pPr>
            <a:r>
              <a:rPr lang="en-US" sz="2400" b="0" dirty="0" smtClean="0"/>
              <a:t>‘Corrections’ necessary to counterbalance this</a:t>
            </a:r>
            <a:endParaRPr lang="en-US" sz="2400" b="0" dirty="0"/>
          </a:p>
          <a:p>
            <a:pPr marL="800100" lvl="1" indent="-342900">
              <a:lnSpc>
                <a:spcPct val="90000"/>
              </a:lnSpc>
              <a:spcBef>
                <a:spcPct val="50000"/>
              </a:spcBef>
              <a:buFontTx/>
              <a:buChar char="•"/>
            </a:pPr>
            <a:r>
              <a:rPr lang="en-US" sz="2400" b="0" dirty="0"/>
              <a:t>FWE</a:t>
            </a:r>
          </a:p>
          <a:p>
            <a:pPr marL="1200150" lvl="2" indent="-285750">
              <a:lnSpc>
                <a:spcPct val="90000"/>
              </a:lnSpc>
              <a:spcBef>
                <a:spcPct val="20000"/>
              </a:spcBef>
              <a:buFontTx/>
              <a:buChar char="–"/>
            </a:pPr>
            <a:r>
              <a:rPr lang="en-US" sz="2000" b="0" dirty="0"/>
              <a:t>Very specific, not so </a:t>
            </a:r>
            <a:r>
              <a:rPr lang="en-US" sz="2000" b="0" dirty="0" smtClean="0"/>
              <a:t>sensitive	</a:t>
            </a:r>
            <a:endParaRPr lang="en-US" sz="2000" b="0" dirty="0"/>
          </a:p>
          <a:p>
            <a:pPr marL="1200150" lvl="2" indent="-285750">
              <a:lnSpc>
                <a:spcPct val="90000"/>
              </a:lnSpc>
              <a:spcBef>
                <a:spcPct val="20000"/>
              </a:spcBef>
              <a:buFontTx/>
              <a:buChar char="–"/>
            </a:pPr>
            <a:r>
              <a:rPr lang="en-US" sz="2000" b="0" dirty="0"/>
              <a:t>Random Field Theory</a:t>
            </a:r>
          </a:p>
          <a:p>
            <a:pPr marL="1600200" lvl="3" indent="-228600">
              <a:lnSpc>
                <a:spcPct val="90000"/>
              </a:lnSpc>
              <a:spcBef>
                <a:spcPct val="20000"/>
              </a:spcBef>
              <a:buFontTx/>
              <a:buChar char="•"/>
            </a:pPr>
            <a:r>
              <a:rPr lang="en-GB" sz="1800" b="0" dirty="0"/>
              <a:t>Inference about </a:t>
            </a:r>
            <a:r>
              <a:rPr lang="en-GB" sz="1800" b="0" dirty="0" smtClean="0"/>
              <a:t>blobs (peaks</a:t>
            </a:r>
            <a:r>
              <a:rPr lang="en-GB" sz="1800" b="0" dirty="0"/>
              <a:t>, clusters)</a:t>
            </a:r>
            <a:endParaRPr lang="en-US" sz="1800" b="0" dirty="0"/>
          </a:p>
          <a:p>
            <a:pPr marL="1600200" lvl="3" indent="-228600">
              <a:lnSpc>
                <a:spcPct val="90000"/>
              </a:lnSpc>
              <a:spcBef>
                <a:spcPct val="20000"/>
              </a:spcBef>
              <a:buFontTx/>
              <a:buChar char="•"/>
            </a:pPr>
            <a:r>
              <a:rPr lang="en-US" sz="1800" b="0" dirty="0"/>
              <a:t>Excellent for large sample sizes (e.g. single-subject analyses or large group analyses)</a:t>
            </a:r>
          </a:p>
          <a:p>
            <a:pPr marL="1600200" lvl="3" indent="-228600">
              <a:lnSpc>
                <a:spcPct val="90000"/>
              </a:lnSpc>
              <a:spcBef>
                <a:spcPct val="20000"/>
              </a:spcBef>
              <a:buFontTx/>
              <a:buChar char="•"/>
            </a:pPr>
            <a:r>
              <a:rPr lang="de-CH" sz="1800" b="0" dirty="0"/>
              <a:t>Afford littles power for group studies with small sample size </a:t>
            </a:r>
            <a:r>
              <a:rPr lang="de-CH" sz="1800" b="0" dirty="0">
                <a:sym typeface="Symbol" pitchFamily="18" charset="2"/>
              </a:rPr>
              <a:t> consider non-parametric methods (not discussed in this talk)</a:t>
            </a:r>
          </a:p>
          <a:p>
            <a:pPr marL="800100" lvl="1" indent="-342900">
              <a:lnSpc>
                <a:spcPct val="90000"/>
              </a:lnSpc>
              <a:spcBef>
                <a:spcPct val="50000"/>
              </a:spcBef>
              <a:buFontTx/>
              <a:buChar char="•"/>
            </a:pPr>
            <a:r>
              <a:rPr lang="en-US" sz="2400" b="0" dirty="0"/>
              <a:t>FDR</a:t>
            </a:r>
          </a:p>
          <a:p>
            <a:pPr marL="1200150" lvl="2" indent="-285750">
              <a:lnSpc>
                <a:spcPct val="90000"/>
              </a:lnSpc>
              <a:spcBef>
                <a:spcPct val="20000"/>
              </a:spcBef>
              <a:buFontTx/>
              <a:buChar char="–"/>
            </a:pPr>
            <a:r>
              <a:rPr lang="en-US" sz="2000" b="0" dirty="0"/>
              <a:t>Less specific, more </a:t>
            </a:r>
            <a:r>
              <a:rPr lang="en-US" sz="2000" b="0" dirty="0" smtClean="0"/>
              <a:t>sensitive</a:t>
            </a:r>
            <a:endParaRPr lang="en-US" sz="2000" b="0" dirty="0"/>
          </a:p>
          <a:p>
            <a:pPr marL="1600200" lvl="3" indent="-228600">
              <a:lnSpc>
                <a:spcPct val="90000"/>
              </a:lnSpc>
              <a:spcBef>
                <a:spcPct val="20000"/>
              </a:spcBef>
              <a:buFontTx/>
              <a:buChar char="•"/>
            </a:pPr>
            <a:r>
              <a:rPr lang="en-US" sz="1800" b="0" dirty="0"/>
              <a:t>represents false positive risk over whole set of selected </a:t>
            </a:r>
            <a:r>
              <a:rPr lang="en-US" sz="1800" b="0" dirty="0" err="1" smtClean="0"/>
              <a:t>voxels</a:t>
            </a:r>
            <a:endParaRPr lang="en-US" sz="1800" b="0" dirty="0" smtClean="0"/>
          </a:p>
          <a:p>
            <a:pPr marL="228600" indent="-228600">
              <a:lnSpc>
                <a:spcPct val="90000"/>
              </a:lnSpc>
              <a:spcBef>
                <a:spcPct val="20000"/>
              </a:spcBef>
              <a:buFontTx/>
              <a:buChar char="•"/>
            </a:pPr>
            <a:r>
              <a:rPr lang="en-US" sz="2400" b="0" dirty="0" smtClean="0"/>
              <a:t>Height, spatial extent, total number</a:t>
            </a:r>
          </a:p>
          <a:p>
            <a:pPr marL="1143000" lvl="2" indent="-228600">
              <a:lnSpc>
                <a:spcPct val="90000"/>
              </a:lnSpc>
              <a:spcBef>
                <a:spcPct val="20000"/>
              </a:spcBef>
              <a:buFontTx/>
              <a:buChar char="•"/>
            </a:pPr>
            <a:endParaRPr lang="en-US" sz="1800" b="0" dirty="0" smtClean="0"/>
          </a:p>
          <a:p>
            <a:pPr marL="1143000" lvl="2" indent="-228600">
              <a:lnSpc>
                <a:spcPct val="90000"/>
              </a:lnSpc>
              <a:spcBef>
                <a:spcPct val="20000"/>
              </a:spcBef>
              <a:buFontTx/>
              <a:buChar char="•"/>
            </a:pPr>
            <a:endParaRPr lang="en-US" sz="1800" b="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514350" y="150813"/>
            <a:ext cx="9258300" cy="1143000"/>
          </a:xfrm>
        </p:spPr>
        <p:txBody>
          <a:bodyPr/>
          <a:lstStyle/>
          <a:p>
            <a:pPr eaLnBrk="1" hangingPunct="1"/>
            <a:r>
              <a:rPr lang="en-GB" sz="3200" b="1" smtClean="0">
                <a:latin typeface="Arial Unicode MS" pitchFamily="34" charset="-128"/>
                <a:ea typeface="Arial Unicode MS" pitchFamily="34" charset="-128"/>
                <a:cs typeface="Arial Unicode MS" pitchFamily="34" charset="-128"/>
              </a:rPr>
              <a:t>Further reading</a:t>
            </a:r>
            <a:endParaRPr lang="en-US" sz="3200" b="1" smtClean="0">
              <a:latin typeface="Arial Unicode MS" pitchFamily="34" charset="-128"/>
              <a:ea typeface="Arial Unicode MS" pitchFamily="34" charset="-128"/>
              <a:cs typeface="Arial Unicode MS" pitchFamily="34" charset="-128"/>
            </a:endParaRPr>
          </a:p>
        </p:txBody>
      </p:sp>
      <p:sp>
        <p:nvSpPr>
          <p:cNvPr id="32771" name="Rectangle 3"/>
          <p:cNvSpPr>
            <a:spLocks noGrp="1" noChangeArrowheads="1"/>
          </p:cNvSpPr>
          <p:nvPr>
            <p:ph type="body" idx="1"/>
          </p:nvPr>
        </p:nvSpPr>
        <p:spPr>
          <a:xfrm>
            <a:off x="514350" y="1328738"/>
            <a:ext cx="9258300" cy="4956175"/>
          </a:xfrm>
        </p:spPr>
        <p:txBody>
          <a:bodyPr/>
          <a:lstStyle/>
          <a:p>
            <a:pPr eaLnBrk="1" hangingPunct="1">
              <a:lnSpc>
                <a:spcPct val="90000"/>
              </a:lnSpc>
              <a:spcBef>
                <a:spcPct val="50000"/>
              </a:spcBef>
            </a:pPr>
            <a:r>
              <a:rPr lang="de-CH" sz="2400" dirty="0" smtClean="0"/>
              <a:t>Friston KJ, Frith CD, Liddle PF, Frackowiak RS. Comparing functional (PET) images: the assessment of significant change. J Cereb Blood Flow Metab. 1991 Jul;11(4):690-9.</a:t>
            </a:r>
          </a:p>
          <a:p>
            <a:pPr eaLnBrk="1" hangingPunct="1">
              <a:lnSpc>
                <a:spcPct val="90000"/>
              </a:lnSpc>
              <a:spcBef>
                <a:spcPct val="50000"/>
              </a:spcBef>
            </a:pPr>
            <a:r>
              <a:rPr lang="en-US" sz="2400" dirty="0" smtClean="0"/>
              <a:t>Genovese CR, Lazar NA, Nichols T. </a:t>
            </a:r>
            <a:r>
              <a:rPr lang="en-US" sz="2400" dirty="0" err="1" smtClean="0"/>
              <a:t>Thresholding</a:t>
            </a:r>
            <a:r>
              <a:rPr lang="en-US" sz="2400" dirty="0" smtClean="0"/>
              <a:t> of statistical maps in functional </a:t>
            </a:r>
            <a:r>
              <a:rPr lang="en-US" sz="2400" dirty="0" err="1" smtClean="0"/>
              <a:t>neuroimaging</a:t>
            </a:r>
            <a:r>
              <a:rPr lang="en-US" sz="2400" dirty="0" smtClean="0"/>
              <a:t> using the false discovery rate. </a:t>
            </a:r>
            <a:r>
              <a:rPr lang="en-US" sz="2400" dirty="0" err="1" smtClean="0"/>
              <a:t>Neuroimage</a:t>
            </a:r>
            <a:r>
              <a:rPr lang="en-US" sz="2400" dirty="0" smtClean="0"/>
              <a:t>. 2002 Apr;15(4):870-8.</a:t>
            </a:r>
            <a:endParaRPr lang="de-CH" sz="2400" dirty="0" smtClean="0"/>
          </a:p>
          <a:p>
            <a:pPr eaLnBrk="1" hangingPunct="1">
              <a:lnSpc>
                <a:spcPct val="90000"/>
              </a:lnSpc>
              <a:spcBef>
                <a:spcPct val="50000"/>
              </a:spcBef>
            </a:pPr>
            <a:r>
              <a:rPr lang="de-CH" sz="2400" dirty="0" smtClean="0"/>
              <a:t>Worsley KJ Marrett S Neelin P Vandal AC Friston KJ Evans AC. A unified statistical approach for determining significant signals in images of cerebral activation. Human Brain Mapping  1996;4:58-73.</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514350" y="1065213"/>
            <a:ext cx="9258300" cy="1143000"/>
          </a:xfrm>
        </p:spPr>
        <p:txBody>
          <a:bodyPr/>
          <a:lstStyle/>
          <a:p>
            <a:pPr eaLnBrk="1" hangingPunct="1"/>
            <a:r>
              <a:rPr lang="en-GB" b="1" smtClean="0">
                <a:latin typeface="Arial Unicode MS" pitchFamily="34" charset="-128"/>
                <a:ea typeface="Arial Unicode MS" pitchFamily="34" charset="-128"/>
                <a:cs typeface="Arial Unicode MS" pitchFamily="34" charset="-128"/>
              </a:rPr>
              <a:t>Thank you</a:t>
            </a:r>
            <a:endParaRPr lang="en-US" b="1" smtClean="0">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ChangeArrowheads="1"/>
          </p:cNvSpPr>
          <p:nvPr/>
        </p:nvSpPr>
        <p:spPr bwMode="auto">
          <a:xfrm>
            <a:off x="904875" y="257175"/>
            <a:ext cx="8477250" cy="933450"/>
          </a:xfrm>
          <a:prstGeom prst="rect">
            <a:avLst/>
          </a:prstGeom>
          <a:solidFill>
            <a:schemeClr val="bg1"/>
          </a:solidFill>
          <a:ln w="57150" cmpd="thickThin">
            <a:noFill/>
            <a:miter lim="800000"/>
            <a:headEnd/>
            <a:tailEnd/>
          </a:ln>
        </p:spPr>
        <p:txBody>
          <a:bodyPr lIns="90488" tIns="44450" rIns="90488" bIns="44450" anchor="ctr"/>
          <a:lstStyle/>
          <a:p>
            <a:pPr algn="ctr"/>
            <a:r>
              <a:rPr lang="en-GB" sz="3200">
                <a:solidFill>
                  <a:schemeClr val="tx2"/>
                </a:solidFill>
                <a:latin typeface="Arial Unicode MS" pitchFamily="34" charset="-128"/>
              </a:rPr>
              <a:t>Inference at a single voxel</a:t>
            </a:r>
            <a:endParaRPr lang="en-US" sz="3200">
              <a:solidFill>
                <a:schemeClr val="tx2"/>
              </a:solidFill>
              <a:latin typeface="Arial Unicode MS" pitchFamily="34" charset="-128"/>
            </a:endParaRPr>
          </a:p>
        </p:txBody>
      </p:sp>
      <p:grpSp>
        <p:nvGrpSpPr>
          <p:cNvPr id="2" name="Group 10"/>
          <p:cNvGrpSpPr>
            <a:grpSpLocks/>
          </p:cNvGrpSpPr>
          <p:nvPr/>
        </p:nvGrpSpPr>
        <p:grpSpPr bwMode="auto">
          <a:xfrm>
            <a:off x="671513" y="4895850"/>
            <a:ext cx="2192337" cy="1714500"/>
            <a:chOff x="1409" y="3010"/>
            <a:chExt cx="1228" cy="1080"/>
          </a:xfrm>
        </p:grpSpPr>
        <p:sp>
          <p:nvSpPr>
            <p:cNvPr id="1038" name="Rectangle 11"/>
            <p:cNvSpPr>
              <a:spLocks noChangeArrowheads="1"/>
            </p:cNvSpPr>
            <p:nvPr/>
          </p:nvSpPr>
          <p:spPr bwMode="auto">
            <a:xfrm>
              <a:off x="1409" y="3543"/>
              <a:ext cx="301" cy="248"/>
            </a:xfrm>
            <a:prstGeom prst="rect">
              <a:avLst/>
            </a:prstGeom>
            <a:noFill/>
            <a:ln w="9525">
              <a:noFill/>
              <a:miter lim="800000"/>
              <a:headEnd/>
              <a:tailEnd/>
            </a:ln>
          </p:spPr>
          <p:txBody>
            <a:bodyPr wrap="none" lIns="90488" tIns="44450" rIns="90488" bIns="44450">
              <a:spAutoFit/>
            </a:bodyPr>
            <a:lstStyle/>
            <a:p>
              <a:pPr eaLnBrk="0" hangingPunct="0"/>
              <a:r>
                <a:rPr lang="en-GB" sz="2000" b="0" i="1">
                  <a:latin typeface="Times New Roman" pitchFamily="18" charset="0"/>
                </a:rPr>
                <a:t>t</a:t>
              </a:r>
              <a:r>
                <a:rPr lang="en-GB" sz="2000"/>
                <a:t> = </a:t>
              </a:r>
            </a:p>
          </p:txBody>
        </p:sp>
        <p:sp>
          <p:nvSpPr>
            <p:cNvPr id="1039" name="Rectangle 12"/>
            <p:cNvSpPr>
              <a:spLocks noChangeArrowheads="1"/>
            </p:cNvSpPr>
            <p:nvPr/>
          </p:nvSpPr>
          <p:spPr bwMode="auto">
            <a:xfrm>
              <a:off x="1756" y="3010"/>
              <a:ext cx="791" cy="575"/>
            </a:xfrm>
            <a:prstGeom prst="rect">
              <a:avLst/>
            </a:prstGeom>
            <a:noFill/>
            <a:ln w="9525">
              <a:noFill/>
              <a:miter lim="800000"/>
              <a:headEnd/>
              <a:tailEnd/>
            </a:ln>
          </p:spPr>
          <p:txBody>
            <a:bodyPr wrap="none" lIns="90488" tIns="44450" rIns="90488" bIns="44450">
              <a:spAutoFit/>
            </a:bodyPr>
            <a:lstStyle/>
            <a:p>
              <a:pPr algn="ctr" eaLnBrk="0" hangingPunct="0"/>
              <a:r>
                <a:rPr lang="en-GB" sz="1800" i="1" dirty="0"/>
                <a:t>contrast</a:t>
              </a:r>
              <a:r>
                <a:rPr lang="en-GB" sz="1800" dirty="0"/>
                <a:t> of</a:t>
              </a:r>
              <a:br>
                <a:rPr lang="en-GB" sz="1800" dirty="0"/>
              </a:br>
              <a:r>
                <a:rPr lang="en-GB" sz="1800" dirty="0"/>
                <a:t>estimated</a:t>
              </a:r>
              <a:br>
                <a:rPr lang="en-GB" sz="1800" dirty="0"/>
              </a:br>
              <a:r>
                <a:rPr lang="en-GB" sz="1800" dirty="0"/>
                <a:t>parameters</a:t>
              </a:r>
            </a:p>
          </p:txBody>
        </p:sp>
        <p:sp>
          <p:nvSpPr>
            <p:cNvPr id="1040" name="Rectangle 13"/>
            <p:cNvSpPr>
              <a:spLocks noChangeArrowheads="1"/>
            </p:cNvSpPr>
            <p:nvPr/>
          </p:nvSpPr>
          <p:spPr bwMode="auto">
            <a:xfrm>
              <a:off x="1871" y="3688"/>
              <a:ext cx="621" cy="402"/>
            </a:xfrm>
            <a:prstGeom prst="rect">
              <a:avLst/>
            </a:prstGeom>
            <a:noFill/>
            <a:ln w="9525">
              <a:noFill/>
              <a:miter lim="800000"/>
              <a:headEnd/>
              <a:tailEnd/>
            </a:ln>
          </p:spPr>
          <p:txBody>
            <a:bodyPr wrap="none" lIns="90488" tIns="44450" rIns="90488" bIns="44450">
              <a:spAutoFit/>
            </a:bodyPr>
            <a:lstStyle/>
            <a:p>
              <a:pPr algn="ctr" eaLnBrk="0" hangingPunct="0"/>
              <a:r>
                <a:rPr lang="en-GB" sz="1800"/>
                <a:t>variance</a:t>
              </a:r>
              <a:br>
                <a:rPr lang="en-GB" sz="1800"/>
              </a:br>
              <a:r>
                <a:rPr lang="en-GB" sz="1800"/>
                <a:t>estimate</a:t>
              </a:r>
            </a:p>
          </p:txBody>
        </p:sp>
        <p:sp>
          <p:nvSpPr>
            <p:cNvPr id="1041" name="Line 14"/>
            <p:cNvSpPr>
              <a:spLocks noChangeShapeType="1"/>
            </p:cNvSpPr>
            <p:nvPr/>
          </p:nvSpPr>
          <p:spPr bwMode="auto">
            <a:xfrm flipV="1">
              <a:off x="1763" y="3648"/>
              <a:ext cx="816" cy="2"/>
            </a:xfrm>
            <a:prstGeom prst="line">
              <a:avLst/>
            </a:prstGeom>
            <a:noFill/>
            <a:ln w="25400">
              <a:solidFill>
                <a:schemeClr val="tx1"/>
              </a:solidFill>
              <a:round/>
              <a:headEnd type="none" w="sm" len="sm"/>
              <a:tailEnd type="none" w="sm" len="sm"/>
            </a:ln>
          </p:spPr>
          <p:txBody>
            <a:bodyPr wrap="none" anchor="ctr"/>
            <a:lstStyle/>
            <a:p>
              <a:endParaRPr lang="en-US"/>
            </a:p>
          </p:txBody>
        </p:sp>
        <p:sp>
          <p:nvSpPr>
            <p:cNvPr id="1042" name="Freeform 15"/>
            <p:cNvSpPr>
              <a:spLocks/>
            </p:cNvSpPr>
            <p:nvPr/>
          </p:nvSpPr>
          <p:spPr bwMode="auto">
            <a:xfrm>
              <a:off x="1649" y="3724"/>
              <a:ext cx="988" cy="364"/>
            </a:xfrm>
            <a:custGeom>
              <a:avLst/>
              <a:gdLst>
                <a:gd name="T0" fmla="*/ 0 w 1070"/>
                <a:gd name="T1" fmla="*/ 245 h 364"/>
                <a:gd name="T2" fmla="*/ 97 w 1070"/>
                <a:gd name="T3" fmla="*/ 363 h 364"/>
                <a:gd name="T4" fmla="*/ 97 w 1070"/>
                <a:gd name="T5" fmla="*/ 0 h 364"/>
                <a:gd name="T6" fmla="*/ 867 w 1070"/>
                <a:gd name="T7" fmla="*/ 0 h 364"/>
                <a:gd name="T8" fmla="*/ 911 w 1070"/>
                <a:gd name="T9" fmla="*/ 54 h 364"/>
                <a:gd name="T10" fmla="*/ 0 60000 65536"/>
                <a:gd name="T11" fmla="*/ 0 60000 65536"/>
                <a:gd name="T12" fmla="*/ 0 60000 65536"/>
                <a:gd name="T13" fmla="*/ 0 60000 65536"/>
                <a:gd name="T14" fmla="*/ 0 60000 65536"/>
                <a:gd name="T15" fmla="*/ 0 w 1070"/>
                <a:gd name="T16" fmla="*/ 0 h 364"/>
                <a:gd name="T17" fmla="*/ 1070 w 1070"/>
                <a:gd name="T18" fmla="*/ 364 h 364"/>
              </a:gdLst>
              <a:ahLst/>
              <a:cxnLst>
                <a:cxn ang="T10">
                  <a:pos x="T0" y="T1"/>
                </a:cxn>
                <a:cxn ang="T11">
                  <a:pos x="T2" y="T3"/>
                </a:cxn>
                <a:cxn ang="T12">
                  <a:pos x="T4" y="T5"/>
                </a:cxn>
                <a:cxn ang="T13">
                  <a:pos x="T6" y="T7"/>
                </a:cxn>
                <a:cxn ang="T14">
                  <a:pos x="T8" y="T9"/>
                </a:cxn>
              </a:cxnLst>
              <a:rect l="T15" t="T16" r="T17" b="T18"/>
              <a:pathLst>
                <a:path w="1070" h="364">
                  <a:moveTo>
                    <a:pt x="0" y="245"/>
                  </a:moveTo>
                  <a:lnTo>
                    <a:pt x="114" y="363"/>
                  </a:lnTo>
                  <a:lnTo>
                    <a:pt x="114" y="0"/>
                  </a:lnTo>
                  <a:lnTo>
                    <a:pt x="1017" y="0"/>
                  </a:lnTo>
                  <a:lnTo>
                    <a:pt x="1069" y="54"/>
                  </a:lnTo>
                </a:path>
              </a:pathLst>
            </a:custGeom>
            <a:noFill/>
            <a:ln w="25400" cap="rnd" cmpd="sng">
              <a:solidFill>
                <a:schemeClr val="tx1"/>
              </a:solidFill>
              <a:prstDash val="solid"/>
              <a:round/>
              <a:headEnd type="none" w="sm" len="sm"/>
              <a:tailEnd type="none" w="sm" len="sm"/>
            </a:ln>
          </p:spPr>
          <p:txBody>
            <a:bodyPr/>
            <a:lstStyle/>
            <a:p>
              <a:endParaRPr lang="en-US"/>
            </a:p>
          </p:txBody>
        </p:sp>
      </p:grpSp>
      <p:sp>
        <p:nvSpPr>
          <p:cNvPr id="1035" name="Text Box 21"/>
          <p:cNvSpPr txBox="1">
            <a:spLocks noChangeArrowheads="1"/>
          </p:cNvSpPr>
          <p:nvPr/>
        </p:nvSpPr>
        <p:spPr bwMode="auto">
          <a:xfrm>
            <a:off x="889000" y="35448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66566" name="Freeform 6"/>
          <p:cNvSpPr>
            <a:spLocks/>
          </p:cNvSpPr>
          <p:nvPr/>
        </p:nvSpPr>
        <p:spPr bwMode="auto">
          <a:xfrm>
            <a:off x="881063" y="2079625"/>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67" name="Freeform 7"/>
          <p:cNvSpPr>
            <a:spLocks/>
          </p:cNvSpPr>
          <p:nvPr/>
        </p:nvSpPr>
        <p:spPr bwMode="auto">
          <a:xfrm>
            <a:off x="881063" y="2079625"/>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ChangeArrowheads="1"/>
          </p:cNvSpPr>
          <p:nvPr/>
        </p:nvSpPr>
        <p:spPr bwMode="auto">
          <a:xfrm>
            <a:off x="904875" y="257175"/>
            <a:ext cx="8477250" cy="933450"/>
          </a:xfrm>
          <a:prstGeom prst="rect">
            <a:avLst/>
          </a:prstGeom>
          <a:solidFill>
            <a:schemeClr val="bg1"/>
          </a:solidFill>
          <a:ln w="57150" cmpd="thickThin">
            <a:noFill/>
            <a:miter lim="800000"/>
            <a:headEnd/>
            <a:tailEnd/>
          </a:ln>
        </p:spPr>
        <p:txBody>
          <a:bodyPr lIns="90488" tIns="44450" rIns="90488" bIns="44450" anchor="ctr"/>
          <a:lstStyle/>
          <a:p>
            <a:pPr algn="ctr"/>
            <a:r>
              <a:rPr lang="en-GB" sz="3200">
                <a:solidFill>
                  <a:schemeClr val="tx2"/>
                </a:solidFill>
                <a:latin typeface="Arial Unicode MS" pitchFamily="34" charset="-128"/>
              </a:rPr>
              <a:t>Inference at a single voxel</a:t>
            </a:r>
            <a:endParaRPr lang="en-US" sz="3200">
              <a:solidFill>
                <a:schemeClr val="tx2"/>
              </a:solidFill>
              <a:latin typeface="Arial Unicode MS" pitchFamily="34" charset="-128"/>
            </a:endParaRPr>
          </a:p>
        </p:txBody>
      </p:sp>
      <p:sp>
        <p:nvSpPr>
          <p:cNvPr id="1029" name="Text Box 5"/>
          <p:cNvSpPr txBox="1">
            <a:spLocks noChangeArrowheads="1"/>
          </p:cNvSpPr>
          <p:nvPr/>
        </p:nvSpPr>
        <p:spPr bwMode="auto">
          <a:xfrm>
            <a:off x="5105400" y="1382713"/>
            <a:ext cx="4543231" cy="830997"/>
          </a:xfrm>
          <a:prstGeom prst="rect">
            <a:avLst/>
          </a:prstGeom>
          <a:noFill/>
          <a:ln w="12700">
            <a:noFill/>
            <a:miter lim="800000"/>
            <a:headEnd/>
            <a:tailEnd/>
          </a:ln>
        </p:spPr>
        <p:txBody>
          <a:bodyPr wrap="none">
            <a:spAutoFit/>
          </a:bodyPr>
          <a:lstStyle/>
          <a:p>
            <a:pPr eaLnBrk="0" hangingPunct="0"/>
            <a:r>
              <a:rPr lang="en-GB" sz="2400" b="0" dirty="0">
                <a:latin typeface="Arial Unicode MS" pitchFamily="34" charset="-128"/>
              </a:rPr>
              <a:t/>
            </a:r>
            <a:br>
              <a:rPr lang="en-GB" sz="2400" b="0" dirty="0">
                <a:latin typeface="Arial Unicode MS" pitchFamily="34" charset="-128"/>
              </a:rPr>
            </a:br>
            <a:r>
              <a:rPr lang="en-GB" sz="2400" b="0" dirty="0" smtClean="0">
                <a:latin typeface="Arial Unicode MS" pitchFamily="34" charset="-128"/>
              </a:rPr>
              <a:t>H</a:t>
            </a:r>
            <a:r>
              <a:rPr lang="en-GB" sz="2400" b="0" baseline="-25000" dirty="0" smtClean="0">
                <a:latin typeface="Arial Unicode MS" pitchFamily="34" charset="-128"/>
              </a:rPr>
              <a:t>0</a:t>
            </a:r>
            <a:r>
              <a:rPr lang="en-GB" sz="2400" b="0" dirty="0" smtClean="0">
                <a:latin typeface="Arial Unicode MS" pitchFamily="34" charset="-128"/>
              </a:rPr>
              <a:t> ,</a:t>
            </a:r>
            <a:r>
              <a:rPr lang="en-GB" sz="2400" b="0" baseline="-25000" dirty="0" smtClean="0">
                <a:latin typeface="Arial Unicode MS" pitchFamily="34" charset="-128"/>
              </a:rPr>
              <a:t> </a:t>
            </a:r>
            <a:r>
              <a:rPr lang="en-GB" sz="2400" b="0" dirty="0" smtClean="0">
                <a:latin typeface="Arial Unicode MS" pitchFamily="34" charset="-128"/>
              </a:rPr>
              <a:t>H</a:t>
            </a:r>
            <a:r>
              <a:rPr lang="en-GB" sz="2400" b="0" baseline="-25000" dirty="0" smtClean="0">
                <a:latin typeface="Arial Unicode MS" pitchFamily="34" charset="-128"/>
              </a:rPr>
              <a:t>1</a:t>
            </a:r>
            <a:r>
              <a:rPr lang="en-GB" sz="2400" b="0" dirty="0" smtClean="0">
                <a:latin typeface="Arial Unicode MS" pitchFamily="34" charset="-128"/>
              </a:rPr>
              <a:t>: zero/non-zero activation</a:t>
            </a:r>
          </a:p>
        </p:txBody>
      </p:sp>
      <p:grpSp>
        <p:nvGrpSpPr>
          <p:cNvPr id="2" name="Group 10"/>
          <p:cNvGrpSpPr>
            <a:grpSpLocks/>
          </p:cNvGrpSpPr>
          <p:nvPr/>
        </p:nvGrpSpPr>
        <p:grpSpPr bwMode="auto">
          <a:xfrm>
            <a:off x="671513" y="4895850"/>
            <a:ext cx="2192337" cy="1714500"/>
            <a:chOff x="1409" y="3010"/>
            <a:chExt cx="1228" cy="1080"/>
          </a:xfrm>
        </p:grpSpPr>
        <p:sp>
          <p:nvSpPr>
            <p:cNvPr id="1038" name="Rectangle 11"/>
            <p:cNvSpPr>
              <a:spLocks noChangeArrowheads="1"/>
            </p:cNvSpPr>
            <p:nvPr/>
          </p:nvSpPr>
          <p:spPr bwMode="auto">
            <a:xfrm>
              <a:off x="1409" y="3543"/>
              <a:ext cx="301" cy="248"/>
            </a:xfrm>
            <a:prstGeom prst="rect">
              <a:avLst/>
            </a:prstGeom>
            <a:noFill/>
            <a:ln w="9525">
              <a:noFill/>
              <a:miter lim="800000"/>
              <a:headEnd/>
              <a:tailEnd/>
            </a:ln>
          </p:spPr>
          <p:txBody>
            <a:bodyPr wrap="none" lIns="90488" tIns="44450" rIns="90488" bIns="44450">
              <a:spAutoFit/>
            </a:bodyPr>
            <a:lstStyle/>
            <a:p>
              <a:pPr eaLnBrk="0" hangingPunct="0"/>
              <a:r>
                <a:rPr lang="en-GB" sz="2000" b="0" i="1">
                  <a:latin typeface="Times New Roman" pitchFamily="18" charset="0"/>
                </a:rPr>
                <a:t>t</a:t>
              </a:r>
              <a:r>
                <a:rPr lang="en-GB" sz="2000"/>
                <a:t> = </a:t>
              </a:r>
            </a:p>
          </p:txBody>
        </p:sp>
        <p:sp>
          <p:nvSpPr>
            <p:cNvPr id="1039" name="Rectangle 12"/>
            <p:cNvSpPr>
              <a:spLocks noChangeArrowheads="1"/>
            </p:cNvSpPr>
            <p:nvPr/>
          </p:nvSpPr>
          <p:spPr bwMode="auto">
            <a:xfrm>
              <a:off x="1756" y="3010"/>
              <a:ext cx="791" cy="575"/>
            </a:xfrm>
            <a:prstGeom prst="rect">
              <a:avLst/>
            </a:prstGeom>
            <a:noFill/>
            <a:ln w="9525">
              <a:noFill/>
              <a:miter lim="800000"/>
              <a:headEnd/>
              <a:tailEnd/>
            </a:ln>
          </p:spPr>
          <p:txBody>
            <a:bodyPr wrap="none" lIns="90488" tIns="44450" rIns="90488" bIns="44450">
              <a:spAutoFit/>
            </a:bodyPr>
            <a:lstStyle/>
            <a:p>
              <a:pPr algn="ctr" eaLnBrk="0" hangingPunct="0"/>
              <a:r>
                <a:rPr lang="en-GB" sz="1800" i="1"/>
                <a:t>contrast</a:t>
              </a:r>
              <a:r>
                <a:rPr lang="en-GB" sz="1800"/>
                <a:t> of</a:t>
              </a:r>
              <a:br>
                <a:rPr lang="en-GB" sz="1800"/>
              </a:br>
              <a:r>
                <a:rPr lang="en-GB" sz="1800"/>
                <a:t>estimated</a:t>
              </a:r>
              <a:br>
                <a:rPr lang="en-GB" sz="1800"/>
              </a:br>
              <a:r>
                <a:rPr lang="en-GB" sz="1800"/>
                <a:t>parameters</a:t>
              </a:r>
            </a:p>
          </p:txBody>
        </p:sp>
        <p:sp>
          <p:nvSpPr>
            <p:cNvPr id="1040" name="Rectangle 13"/>
            <p:cNvSpPr>
              <a:spLocks noChangeArrowheads="1"/>
            </p:cNvSpPr>
            <p:nvPr/>
          </p:nvSpPr>
          <p:spPr bwMode="auto">
            <a:xfrm>
              <a:off x="1871" y="3688"/>
              <a:ext cx="621" cy="402"/>
            </a:xfrm>
            <a:prstGeom prst="rect">
              <a:avLst/>
            </a:prstGeom>
            <a:noFill/>
            <a:ln w="9525">
              <a:noFill/>
              <a:miter lim="800000"/>
              <a:headEnd/>
              <a:tailEnd/>
            </a:ln>
          </p:spPr>
          <p:txBody>
            <a:bodyPr wrap="none" lIns="90488" tIns="44450" rIns="90488" bIns="44450">
              <a:spAutoFit/>
            </a:bodyPr>
            <a:lstStyle/>
            <a:p>
              <a:pPr algn="ctr" eaLnBrk="0" hangingPunct="0"/>
              <a:r>
                <a:rPr lang="en-GB" sz="1800"/>
                <a:t>variance</a:t>
              </a:r>
              <a:br>
                <a:rPr lang="en-GB" sz="1800"/>
              </a:br>
              <a:r>
                <a:rPr lang="en-GB" sz="1800"/>
                <a:t>estimate</a:t>
              </a:r>
            </a:p>
          </p:txBody>
        </p:sp>
        <p:sp>
          <p:nvSpPr>
            <p:cNvPr id="1041" name="Line 14"/>
            <p:cNvSpPr>
              <a:spLocks noChangeShapeType="1"/>
            </p:cNvSpPr>
            <p:nvPr/>
          </p:nvSpPr>
          <p:spPr bwMode="auto">
            <a:xfrm flipV="1">
              <a:off x="1763" y="3648"/>
              <a:ext cx="816" cy="2"/>
            </a:xfrm>
            <a:prstGeom prst="line">
              <a:avLst/>
            </a:prstGeom>
            <a:noFill/>
            <a:ln w="25400">
              <a:solidFill>
                <a:schemeClr val="tx1"/>
              </a:solidFill>
              <a:round/>
              <a:headEnd type="none" w="sm" len="sm"/>
              <a:tailEnd type="none" w="sm" len="sm"/>
            </a:ln>
          </p:spPr>
          <p:txBody>
            <a:bodyPr wrap="none" anchor="ctr"/>
            <a:lstStyle/>
            <a:p>
              <a:endParaRPr lang="en-US"/>
            </a:p>
          </p:txBody>
        </p:sp>
        <p:sp>
          <p:nvSpPr>
            <p:cNvPr id="1042" name="Freeform 15"/>
            <p:cNvSpPr>
              <a:spLocks/>
            </p:cNvSpPr>
            <p:nvPr/>
          </p:nvSpPr>
          <p:spPr bwMode="auto">
            <a:xfrm>
              <a:off x="1649" y="3724"/>
              <a:ext cx="988" cy="364"/>
            </a:xfrm>
            <a:custGeom>
              <a:avLst/>
              <a:gdLst>
                <a:gd name="T0" fmla="*/ 0 w 1070"/>
                <a:gd name="T1" fmla="*/ 245 h 364"/>
                <a:gd name="T2" fmla="*/ 97 w 1070"/>
                <a:gd name="T3" fmla="*/ 363 h 364"/>
                <a:gd name="T4" fmla="*/ 97 w 1070"/>
                <a:gd name="T5" fmla="*/ 0 h 364"/>
                <a:gd name="T6" fmla="*/ 867 w 1070"/>
                <a:gd name="T7" fmla="*/ 0 h 364"/>
                <a:gd name="T8" fmla="*/ 911 w 1070"/>
                <a:gd name="T9" fmla="*/ 54 h 364"/>
                <a:gd name="T10" fmla="*/ 0 60000 65536"/>
                <a:gd name="T11" fmla="*/ 0 60000 65536"/>
                <a:gd name="T12" fmla="*/ 0 60000 65536"/>
                <a:gd name="T13" fmla="*/ 0 60000 65536"/>
                <a:gd name="T14" fmla="*/ 0 60000 65536"/>
                <a:gd name="T15" fmla="*/ 0 w 1070"/>
                <a:gd name="T16" fmla="*/ 0 h 364"/>
                <a:gd name="T17" fmla="*/ 1070 w 1070"/>
                <a:gd name="T18" fmla="*/ 364 h 364"/>
              </a:gdLst>
              <a:ahLst/>
              <a:cxnLst>
                <a:cxn ang="T10">
                  <a:pos x="T0" y="T1"/>
                </a:cxn>
                <a:cxn ang="T11">
                  <a:pos x="T2" y="T3"/>
                </a:cxn>
                <a:cxn ang="T12">
                  <a:pos x="T4" y="T5"/>
                </a:cxn>
                <a:cxn ang="T13">
                  <a:pos x="T6" y="T7"/>
                </a:cxn>
                <a:cxn ang="T14">
                  <a:pos x="T8" y="T9"/>
                </a:cxn>
              </a:cxnLst>
              <a:rect l="T15" t="T16" r="T17" b="T18"/>
              <a:pathLst>
                <a:path w="1070" h="364">
                  <a:moveTo>
                    <a:pt x="0" y="245"/>
                  </a:moveTo>
                  <a:lnTo>
                    <a:pt x="114" y="363"/>
                  </a:lnTo>
                  <a:lnTo>
                    <a:pt x="114" y="0"/>
                  </a:lnTo>
                  <a:lnTo>
                    <a:pt x="1017" y="0"/>
                  </a:lnTo>
                  <a:lnTo>
                    <a:pt x="1069" y="54"/>
                  </a:lnTo>
                </a:path>
              </a:pathLst>
            </a:custGeom>
            <a:noFill/>
            <a:ln w="25400" cap="rnd" cmpd="sng">
              <a:solidFill>
                <a:schemeClr val="tx1"/>
              </a:solidFill>
              <a:prstDash val="solid"/>
              <a:round/>
              <a:headEnd type="none" w="sm" len="sm"/>
              <a:tailEnd type="none" w="sm" len="sm"/>
            </a:ln>
          </p:spPr>
          <p:txBody>
            <a:bodyPr/>
            <a:lstStyle/>
            <a:p>
              <a:endParaRPr lang="en-US"/>
            </a:p>
          </p:txBody>
        </p:sp>
      </p:grpSp>
      <p:sp>
        <p:nvSpPr>
          <p:cNvPr id="1035" name="Text Box 21"/>
          <p:cNvSpPr txBox="1">
            <a:spLocks noChangeArrowheads="1"/>
          </p:cNvSpPr>
          <p:nvPr/>
        </p:nvSpPr>
        <p:spPr bwMode="auto">
          <a:xfrm>
            <a:off x="889000" y="35448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1036" name="Text Box 22"/>
          <p:cNvSpPr txBox="1">
            <a:spLocks noChangeArrowheads="1"/>
          </p:cNvSpPr>
          <p:nvPr/>
        </p:nvSpPr>
        <p:spPr bwMode="auto">
          <a:xfrm>
            <a:off x="3233738" y="29098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3" name="Group 5"/>
          <p:cNvGrpSpPr>
            <a:grpSpLocks noChangeAspect="1"/>
          </p:cNvGrpSpPr>
          <p:nvPr/>
        </p:nvGrpSpPr>
        <p:grpSpPr bwMode="auto">
          <a:xfrm>
            <a:off x="758825" y="1901825"/>
            <a:ext cx="2994025" cy="1766888"/>
            <a:chOff x="478" y="1198"/>
            <a:chExt cx="1886" cy="1113"/>
          </a:xfrm>
        </p:grpSpPr>
        <p:sp>
          <p:nvSpPr>
            <p:cNvPr id="65540"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5542"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3"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4"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5"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6" name="Freeform 6"/>
          <p:cNvSpPr>
            <a:spLocks/>
          </p:cNvSpPr>
          <p:nvPr/>
        </p:nvSpPr>
        <p:spPr bwMode="auto">
          <a:xfrm>
            <a:off x="2165578" y="20905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ChangeArrowheads="1"/>
          </p:cNvSpPr>
          <p:nvPr/>
        </p:nvSpPr>
        <p:spPr bwMode="auto">
          <a:xfrm>
            <a:off x="904875" y="257175"/>
            <a:ext cx="8477250" cy="933450"/>
          </a:xfrm>
          <a:prstGeom prst="rect">
            <a:avLst/>
          </a:prstGeom>
          <a:solidFill>
            <a:schemeClr val="bg1"/>
          </a:solidFill>
          <a:ln w="57150" cmpd="thickThin">
            <a:noFill/>
            <a:miter lim="800000"/>
            <a:headEnd/>
            <a:tailEnd/>
          </a:ln>
        </p:spPr>
        <p:txBody>
          <a:bodyPr lIns="90488" tIns="44450" rIns="90488" bIns="44450" anchor="ctr"/>
          <a:lstStyle/>
          <a:p>
            <a:pPr algn="ctr"/>
            <a:r>
              <a:rPr lang="en-GB" sz="3200">
                <a:solidFill>
                  <a:schemeClr val="tx2"/>
                </a:solidFill>
                <a:latin typeface="Arial Unicode MS" pitchFamily="34" charset="-128"/>
              </a:rPr>
              <a:t>Inference at a single voxel</a:t>
            </a:r>
            <a:endParaRPr lang="en-US" sz="3200">
              <a:solidFill>
                <a:schemeClr val="tx2"/>
              </a:solidFill>
              <a:latin typeface="Arial Unicode MS" pitchFamily="34" charset="-128"/>
            </a:endParaRPr>
          </a:p>
        </p:txBody>
      </p:sp>
      <p:sp>
        <p:nvSpPr>
          <p:cNvPr id="1029" name="Text Box 5"/>
          <p:cNvSpPr txBox="1">
            <a:spLocks noChangeArrowheads="1"/>
          </p:cNvSpPr>
          <p:nvPr/>
        </p:nvSpPr>
        <p:spPr bwMode="auto">
          <a:xfrm>
            <a:off x="5105400" y="1382713"/>
            <a:ext cx="4543231" cy="830997"/>
          </a:xfrm>
          <a:prstGeom prst="rect">
            <a:avLst/>
          </a:prstGeom>
          <a:noFill/>
          <a:ln w="12700">
            <a:noFill/>
            <a:miter lim="800000"/>
            <a:headEnd/>
            <a:tailEnd/>
          </a:ln>
        </p:spPr>
        <p:txBody>
          <a:bodyPr wrap="none">
            <a:spAutoFit/>
          </a:bodyPr>
          <a:lstStyle/>
          <a:p>
            <a:pPr eaLnBrk="0" hangingPunct="0"/>
            <a:r>
              <a:rPr lang="en-GB" sz="2400" b="0" dirty="0" smtClean="0">
                <a:latin typeface="Arial Unicode MS" pitchFamily="34" charset="-128"/>
              </a:rPr>
              <a:t>Decision:</a:t>
            </a:r>
            <a:r>
              <a:rPr lang="en-GB" sz="2400" b="0" dirty="0">
                <a:latin typeface="Arial Unicode MS" pitchFamily="34" charset="-128"/>
              </a:rPr>
              <a:t/>
            </a:r>
            <a:br>
              <a:rPr lang="en-GB" sz="2400" b="0" dirty="0">
                <a:latin typeface="Arial Unicode MS" pitchFamily="34" charset="-128"/>
              </a:rPr>
            </a:br>
            <a:r>
              <a:rPr lang="en-GB" sz="2400" b="0" dirty="0" smtClean="0">
                <a:latin typeface="Arial Unicode MS" pitchFamily="34" charset="-128"/>
              </a:rPr>
              <a:t>H</a:t>
            </a:r>
            <a:r>
              <a:rPr lang="en-GB" sz="2400" b="0" baseline="-25000" dirty="0" smtClean="0">
                <a:latin typeface="Arial Unicode MS" pitchFamily="34" charset="-128"/>
              </a:rPr>
              <a:t>0</a:t>
            </a:r>
            <a:r>
              <a:rPr lang="en-GB" sz="2400" b="0" dirty="0" smtClean="0">
                <a:latin typeface="Arial Unicode MS" pitchFamily="34" charset="-128"/>
              </a:rPr>
              <a:t> ,</a:t>
            </a:r>
            <a:r>
              <a:rPr lang="en-GB" sz="2400" b="0" baseline="-25000" dirty="0" smtClean="0">
                <a:latin typeface="Arial Unicode MS" pitchFamily="34" charset="-128"/>
              </a:rPr>
              <a:t> </a:t>
            </a:r>
            <a:r>
              <a:rPr lang="en-GB" sz="2400" b="0" dirty="0" smtClean="0">
                <a:latin typeface="Arial Unicode MS" pitchFamily="34" charset="-128"/>
              </a:rPr>
              <a:t>H</a:t>
            </a:r>
            <a:r>
              <a:rPr lang="en-GB" sz="2400" b="0" baseline="-25000" dirty="0" smtClean="0">
                <a:latin typeface="Arial Unicode MS" pitchFamily="34" charset="-128"/>
              </a:rPr>
              <a:t>1</a:t>
            </a:r>
            <a:r>
              <a:rPr lang="en-GB" sz="2400" b="0" dirty="0" smtClean="0">
                <a:latin typeface="Arial Unicode MS" pitchFamily="34" charset="-128"/>
              </a:rPr>
              <a:t>: zero/non-zero activation</a:t>
            </a:r>
          </a:p>
        </p:txBody>
      </p:sp>
      <p:grpSp>
        <p:nvGrpSpPr>
          <p:cNvPr id="2" name="Group 10"/>
          <p:cNvGrpSpPr>
            <a:grpSpLocks/>
          </p:cNvGrpSpPr>
          <p:nvPr/>
        </p:nvGrpSpPr>
        <p:grpSpPr bwMode="auto">
          <a:xfrm>
            <a:off x="671513" y="4895850"/>
            <a:ext cx="2192337" cy="1714500"/>
            <a:chOff x="1409" y="3010"/>
            <a:chExt cx="1228" cy="1080"/>
          </a:xfrm>
        </p:grpSpPr>
        <p:sp>
          <p:nvSpPr>
            <p:cNvPr id="1038" name="Rectangle 11"/>
            <p:cNvSpPr>
              <a:spLocks noChangeArrowheads="1"/>
            </p:cNvSpPr>
            <p:nvPr/>
          </p:nvSpPr>
          <p:spPr bwMode="auto">
            <a:xfrm>
              <a:off x="1409" y="3543"/>
              <a:ext cx="301" cy="248"/>
            </a:xfrm>
            <a:prstGeom prst="rect">
              <a:avLst/>
            </a:prstGeom>
            <a:noFill/>
            <a:ln w="9525">
              <a:noFill/>
              <a:miter lim="800000"/>
              <a:headEnd/>
              <a:tailEnd/>
            </a:ln>
          </p:spPr>
          <p:txBody>
            <a:bodyPr wrap="none" lIns="90488" tIns="44450" rIns="90488" bIns="44450">
              <a:spAutoFit/>
            </a:bodyPr>
            <a:lstStyle/>
            <a:p>
              <a:pPr eaLnBrk="0" hangingPunct="0"/>
              <a:r>
                <a:rPr lang="en-GB" sz="2000" b="0" i="1">
                  <a:latin typeface="Times New Roman" pitchFamily="18" charset="0"/>
                </a:rPr>
                <a:t>t</a:t>
              </a:r>
              <a:r>
                <a:rPr lang="en-GB" sz="2000"/>
                <a:t> = </a:t>
              </a:r>
            </a:p>
          </p:txBody>
        </p:sp>
        <p:sp>
          <p:nvSpPr>
            <p:cNvPr id="1039" name="Rectangle 12"/>
            <p:cNvSpPr>
              <a:spLocks noChangeArrowheads="1"/>
            </p:cNvSpPr>
            <p:nvPr/>
          </p:nvSpPr>
          <p:spPr bwMode="auto">
            <a:xfrm>
              <a:off x="1756" y="3010"/>
              <a:ext cx="791" cy="575"/>
            </a:xfrm>
            <a:prstGeom prst="rect">
              <a:avLst/>
            </a:prstGeom>
            <a:noFill/>
            <a:ln w="9525">
              <a:noFill/>
              <a:miter lim="800000"/>
              <a:headEnd/>
              <a:tailEnd/>
            </a:ln>
          </p:spPr>
          <p:txBody>
            <a:bodyPr wrap="none" lIns="90488" tIns="44450" rIns="90488" bIns="44450">
              <a:spAutoFit/>
            </a:bodyPr>
            <a:lstStyle/>
            <a:p>
              <a:pPr algn="ctr" eaLnBrk="0" hangingPunct="0"/>
              <a:r>
                <a:rPr lang="en-GB" sz="1800" i="1"/>
                <a:t>contrast</a:t>
              </a:r>
              <a:r>
                <a:rPr lang="en-GB" sz="1800"/>
                <a:t> of</a:t>
              </a:r>
              <a:br>
                <a:rPr lang="en-GB" sz="1800"/>
              </a:br>
              <a:r>
                <a:rPr lang="en-GB" sz="1800"/>
                <a:t>estimated</a:t>
              </a:r>
              <a:br>
                <a:rPr lang="en-GB" sz="1800"/>
              </a:br>
              <a:r>
                <a:rPr lang="en-GB" sz="1800"/>
                <a:t>parameters</a:t>
              </a:r>
            </a:p>
          </p:txBody>
        </p:sp>
        <p:sp>
          <p:nvSpPr>
            <p:cNvPr id="1040" name="Rectangle 13"/>
            <p:cNvSpPr>
              <a:spLocks noChangeArrowheads="1"/>
            </p:cNvSpPr>
            <p:nvPr/>
          </p:nvSpPr>
          <p:spPr bwMode="auto">
            <a:xfrm>
              <a:off x="1871" y="3688"/>
              <a:ext cx="621" cy="402"/>
            </a:xfrm>
            <a:prstGeom prst="rect">
              <a:avLst/>
            </a:prstGeom>
            <a:noFill/>
            <a:ln w="9525">
              <a:noFill/>
              <a:miter lim="800000"/>
              <a:headEnd/>
              <a:tailEnd/>
            </a:ln>
          </p:spPr>
          <p:txBody>
            <a:bodyPr wrap="none" lIns="90488" tIns="44450" rIns="90488" bIns="44450">
              <a:spAutoFit/>
            </a:bodyPr>
            <a:lstStyle/>
            <a:p>
              <a:pPr algn="ctr" eaLnBrk="0" hangingPunct="0"/>
              <a:r>
                <a:rPr lang="en-GB" sz="1800"/>
                <a:t>variance</a:t>
              </a:r>
              <a:br>
                <a:rPr lang="en-GB" sz="1800"/>
              </a:br>
              <a:r>
                <a:rPr lang="en-GB" sz="1800"/>
                <a:t>estimate</a:t>
              </a:r>
            </a:p>
          </p:txBody>
        </p:sp>
        <p:sp>
          <p:nvSpPr>
            <p:cNvPr id="1041" name="Line 14"/>
            <p:cNvSpPr>
              <a:spLocks noChangeShapeType="1"/>
            </p:cNvSpPr>
            <p:nvPr/>
          </p:nvSpPr>
          <p:spPr bwMode="auto">
            <a:xfrm flipV="1">
              <a:off x="1763" y="3648"/>
              <a:ext cx="816" cy="2"/>
            </a:xfrm>
            <a:prstGeom prst="line">
              <a:avLst/>
            </a:prstGeom>
            <a:noFill/>
            <a:ln w="25400">
              <a:solidFill>
                <a:schemeClr val="tx1"/>
              </a:solidFill>
              <a:round/>
              <a:headEnd type="none" w="sm" len="sm"/>
              <a:tailEnd type="none" w="sm" len="sm"/>
            </a:ln>
          </p:spPr>
          <p:txBody>
            <a:bodyPr wrap="none" anchor="ctr"/>
            <a:lstStyle/>
            <a:p>
              <a:endParaRPr lang="en-US"/>
            </a:p>
          </p:txBody>
        </p:sp>
        <p:sp>
          <p:nvSpPr>
            <p:cNvPr id="1042" name="Freeform 15"/>
            <p:cNvSpPr>
              <a:spLocks/>
            </p:cNvSpPr>
            <p:nvPr/>
          </p:nvSpPr>
          <p:spPr bwMode="auto">
            <a:xfrm>
              <a:off x="1649" y="3724"/>
              <a:ext cx="988" cy="364"/>
            </a:xfrm>
            <a:custGeom>
              <a:avLst/>
              <a:gdLst>
                <a:gd name="T0" fmla="*/ 0 w 1070"/>
                <a:gd name="T1" fmla="*/ 245 h 364"/>
                <a:gd name="T2" fmla="*/ 97 w 1070"/>
                <a:gd name="T3" fmla="*/ 363 h 364"/>
                <a:gd name="T4" fmla="*/ 97 w 1070"/>
                <a:gd name="T5" fmla="*/ 0 h 364"/>
                <a:gd name="T6" fmla="*/ 867 w 1070"/>
                <a:gd name="T7" fmla="*/ 0 h 364"/>
                <a:gd name="T8" fmla="*/ 911 w 1070"/>
                <a:gd name="T9" fmla="*/ 54 h 364"/>
                <a:gd name="T10" fmla="*/ 0 60000 65536"/>
                <a:gd name="T11" fmla="*/ 0 60000 65536"/>
                <a:gd name="T12" fmla="*/ 0 60000 65536"/>
                <a:gd name="T13" fmla="*/ 0 60000 65536"/>
                <a:gd name="T14" fmla="*/ 0 60000 65536"/>
                <a:gd name="T15" fmla="*/ 0 w 1070"/>
                <a:gd name="T16" fmla="*/ 0 h 364"/>
                <a:gd name="T17" fmla="*/ 1070 w 1070"/>
                <a:gd name="T18" fmla="*/ 364 h 364"/>
              </a:gdLst>
              <a:ahLst/>
              <a:cxnLst>
                <a:cxn ang="T10">
                  <a:pos x="T0" y="T1"/>
                </a:cxn>
                <a:cxn ang="T11">
                  <a:pos x="T2" y="T3"/>
                </a:cxn>
                <a:cxn ang="T12">
                  <a:pos x="T4" y="T5"/>
                </a:cxn>
                <a:cxn ang="T13">
                  <a:pos x="T6" y="T7"/>
                </a:cxn>
                <a:cxn ang="T14">
                  <a:pos x="T8" y="T9"/>
                </a:cxn>
              </a:cxnLst>
              <a:rect l="T15" t="T16" r="T17" b="T18"/>
              <a:pathLst>
                <a:path w="1070" h="364">
                  <a:moveTo>
                    <a:pt x="0" y="245"/>
                  </a:moveTo>
                  <a:lnTo>
                    <a:pt x="114" y="363"/>
                  </a:lnTo>
                  <a:lnTo>
                    <a:pt x="114" y="0"/>
                  </a:lnTo>
                  <a:lnTo>
                    <a:pt x="1017" y="0"/>
                  </a:lnTo>
                  <a:lnTo>
                    <a:pt x="1069" y="54"/>
                  </a:lnTo>
                </a:path>
              </a:pathLst>
            </a:custGeom>
            <a:noFill/>
            <a:ln w="25400" cap="rnd" cmpd="sng">
              <a:solidFill>
                <a:schemeClr val="tx1"/>
              </a:solidFill>
              <a:prstDash val="solid"/>
              <a:round/>
              <a:headEnd type="none" w="sm" len="sm"/>
              <a:tailEnd type="none" w="sm" len="sm"/>
            </a:ln>
          </p:spPr>
          <p:txBody>
            <a:bodyPr/>
            <a:lstStyle/>
            <a:p>
              <a:endParaRPr lang="en-US"/>
            </a:p>
          </p:txBody>
        </p:sp>
      </p:grpSp>
      <p:sp>
        <p:nvSpPr>
          <p:cNvPr id="1035" name="Text Box 21"/>
          <p:cNvSpPr txBox="1">
            <a:spLocks noChangeArrowheads="1"/>
          </p:cNvSpPr>
          <p:nvPr/>
        </p:nvSpPr>
        <p:spPr bwMode="auto">
          <a:xfrm>
            <a:off x="889000" y="35448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1036" name="Text Box 22"/>
          <p:cNvSpPr txBox="1">
            <a:spLocks noChangeArrowheads="1"/>
          </p:cNvSpPr>
          <p:nvPr/>
        </p:nvSpPr>
        <p:spPr bwMode="auto">
          <a:xfrm>
            <a:off x="3233738" y="29098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65541" name="Group 5"/>
          <p:cNvGrpSpPr>
            <a:grpSpLocks noChangeAspect="1"/>
          </p:cNvGrpSpPr>
          <p:nvPr/>
        </p:nvGrpSpPr>
        <p:grpSpPr bwMode="auto">
          <a:xfrm>
            <a:off x="758825" y="1901825"/>
            <a:ext cx="2994025" cy="1766888"/>
            <a:chOff x="478" y="1198"/>
            <a:chExt cx="1886" cy="1113"/>
          </a:xfrm>
        </p:grpSpPr>
        <p:sp>
          <p:nvSpPr>
            <p:cNvPr id="65540"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5542"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3"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4"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5"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6" name="Freeform 6"/>
          <p:cNvSpPr>
            <a:spLocks/>
          </p:cNvSpPr>
          <p:nvPr/>
        </p:nvSpPr>
        <p:spPr bwMode="auto">
          <a:xfrm>
            <a:off x="2165578" y="20905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Line 20"/>
          <p:cNvSpPr>
            <a:spLocks noChangeShapeType="1"/>
          </p:cNvSpPr>
          <p:nvPr/>
        </p:nvSpPr>
        <p:spPr bwMode="auto">
          <a:xfrm flipV="1">
            <a:off x="3000375" y="1541463"/>
            <a:ext cx="0" cy="1954212"/>
          </a:xfrm>
          <a:prstGeom prst="line">
            <a:avLst/>
          </a:prstGeom>
          <a:noFill/>
          <a:ln w="25400">
            <a:solidFill>
              <a:schemeClr val="tx1"/>
            </a:solidFill>
            <a:prstDash val="sysDot"/>
            <a:round/>
            <a:headEnd/>
            <a:tailEnd/>
          </a:ln>
        </p:spPr>
        <p:txBody>
          <a:bodyPr/>
          <a:lstStyle/>
          <a:p>
            <a:endParaRPr lang="en-US"/>
          </a:p>
        </p:txBody>
      </p:sp>
      <p:sp>
        <p:nvSpPr>
          <p:cNvPr id="28" name="Text Box 23"/>
          <p:cNvSpPr txBox="1">
            <a:spLocks noChangeArrowheads="1"/>
          </p:cNvSpPr>
          <p:nvPr/>
        </p:nvSpPr>
        <p:spPr bwMode="auto">
          <a:xfrm>
            <a:off x="2890838" y="15208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ChangeArrowheads="1"/>
          </p:cNvSpPr>
          <p:nvPr/>
        </p:nvSpPr>
        <p:spPr bwMode="auto">
          <a:xfrm>
            <a:off x="904875" y="257175"/>
            <a:ext cx="8477250" cy="933450"/>
          </a:xfrm>
          <a:prstGeom prst="rect">
            <a:avLst/>
          </a:prstGeom>
          <a:solidFill>
            <a:schemeClr val="bg1"/>
          </a:solidFill>
          <a:ln w="57150" cmpd="thickThin">
            <a:noFill/>
            <a:miter lim="800000"/>
            <a:headEnd/>
            <a:tailEnd/>
          </a:ln>
        </p:spPr>
        <p:txBody>
          <a:bodyPr lIns="90488" tIns="44450" rIns="90488" bIns="44450" anchor="ctr"/>
          <a:lstStyle/>
          <a:p>
            <a:pPr algn="ctr"/>
            <a:r>
              <a:rPr lang="en-GB" sz="3200">
                <a:solidFill>
                  <a:schemeClr val="tx2"/>
                </a:solidFill>
                <a:latin typeface="Arial Unicode MS" pitchFamily="34" charset="-128"/>
              </a:rPr>
              <a:t>Inference at a single voxel</a:t>
            </a:r>
            <a:endParaRPr lang="en-US" sz="3200">
              <a:solidFill>
                <a:schemeClr val="tx2"/>
              </a:solidFill>
              <a:latin typeface="Arial Unicode MS" pitchFamily="34" charset="-128"/>
            </a:endParaRPr>
          </a:p>
        </p:txBody>
      </p:sp>
      <p:sp>
        <p:nvSpPr>
          <p:cNvPr id="1029" name="Text Box 5"/>
          <p:cNvSpPr txBox="1">
            <a:spLocks noChangeArrowheads="1"/>
          </p:cNvSpPr>
          <p:nvPr/>
        </p:nvSpPr>
        <p:spPr bwMode="auto">
          <a:xfrm>
            <a:off x="5105400" y="1382713"/>
            <a:ext cx="4543231" cy="830997"/>
          </a:xfrm>
          <a:prstGeom prst="rect">
            <a:avLst/>
          </a:prstGeom>
          <a:noFill/>
          <a:ln w="12700">
            <a:noFill/>
            <a:miter lim="800000"/>
            <a:headEnd/>
            <a:tailEnd/>
          </a:ln>
        </p:spPr>
        <p:txBody>
          <a:bodyPr wrap="none">
            <a:spAutoFit/>
          </a:bodyPr>
          <a:lstStyle/>
          <a:p>
            <a:pPr eaLnBrk="0" hangingPunct="0"/>
            <a:r>
              <a:rPr lang="en-GB" sz="2400" b="0" dirty="0" smtClean="0">
                <a:latin typeface="Arial Unicode MS" pitchFamily="34" charset="-128"/>
              </a:rPr>
              <a:t>Decision:</a:t>
            </a:r>
            <a:r>
              <a:rPr lang="en-GB" sz="2400" b="0" dirty="0">
                <a:latin typeface="Arial Unicode MS" pitchFamily="34" charset="-128"/>
              </a:rPr>
              <a:t/>
            </a:r>
            <a:br>
              <a:rPr lang="en-GB" sz="2400" b="0" dirty="0">
                <a:latin typeface="Arial Unicode MS" pitchFamily="34" charset="-128"/>
              </a:rPr>
            </a:br>
            <a:r>
              <a:rPr lang="en-GB" sz="2400" b="0" dirty="0" smtClean="0">
                <a:latin typeface="Arial Unicode MS" pitchFamily="34" charset="-128"/>
              </a:rPr>
              <a:t>H</a:t>
            </a:r>
            <a:r>
              <a:rPr lang="en-GB" sz="2400" b="0" baseline="-25000" dirty="0" smtClean="0">
                <a:latin typeface="Arial Unicode MS" pitchFamily="34" charset="-128"/>
              </a:rPr>
              <a:t>0</a:t>
            </a:r>
            <a:r>
              <a:rPr lang="en-GB" sz="2400" b="0" dirty="0" smtClean="0">
                <a:latin typeface="Arial Unicode MS" pitchFamily="34" charset="-128"/>
              </a:rPr>
              <a:t> ,</a:t>
            </a:r>
            <a:r>
              <a:rPr lang="en-GB" sz="2400" b="0" baseline="-25000" dirty="0" smtClean="0">
                <a:latin typeface="Arial Unicode MS" pitchFamily="34" charset="-128"/>
              </a:rPr>
              <a:t> </a:t>
            </a:r>
            <a:r>
              <a:rPr lang="en-GB" sz="2400" b="0" dirty="0" smtClean="0">
                <a:latin typeface="Arial Unicode MS" pitchFamily="34" charset="-128"/>
              </a:rPr>
              <a:t>H</a:t>
            </a:r>
            <a:r>
              <a:rPr lang="en-GB" sz="2400" b="0" baseline="-25000" dirty="0" smtClean="0">
                <a:latin typeface="Arial Unicode MS" pitchFamily="34" charset="-128"/>
              </a:rPr>
              <a:t>1</a:t>
            </a:r>
            <a:r>
              <a:rPr lang="en-GB" sz="2400" b="0" dirty="0" smtClean="0">
                <a:latin typeface="Arial Unicode MS" pitchFamily="34" charset="-128"/>
              </a:rPr>
              <a:t>: zero/non-zero activation</a:t>
            </a:r>
          </a:p>
        </p:txBody>
      </p:sp>
      <p:grpSp>
        <p:nvGrpSpPr>
          <p:cNvPr id="2" name="Group 10"/>
          <p:cNvGrpSpPr>
            <a:grpSpLocks/>
          </p:cNvGrpSpPr>
          <p:nvPr/>
        </p:nvGrpSpPr>
        <p:grpSpPr bwMode="auto">
          <a:xfrm>
            <a:off x="671513" y="4895850"/>
            <a:ext cx="2192337" cy="1714500"/>
            <a:chOff x="1409" y="3010"/>
            <a:chExt cx="1228" cy="1080"/>
          </a:xfrm>
        </p:grpSpPr>
        <p:sp>
          <p:nvSpPr>
            <p:cNvPr id="1038" name="Rectangle 11"/>
            <p:cNvSpPr>
              <a:spLocks noChangeArrowheads="1"/>
            </p:cNvSpPr>
            <p:nvPr/>
          </p:nvSpPr>
          <p:spPr bwMode="auto">
            <a:xfrm>
              <a:off x="1409" y="3543"/>
              <a:ext cx="301" cy="248"/>
            </a:xfrm>
            <a:prstGeom prst="rect">
              <a:avLst/>
            </a:prstGeom>
            <a:noFill/>
            <a:ln w="9525">
              <a:noFill/>
              <a:miter lim="800000"/>
              <a:headEnd/>
              <a:tailEnd/>
            </a:ln>
          </p:spPr>
          <p:txBody>
            <a:bodyPr wrap="none" lIns="90488" tIns="44450" rIns="90488" bIns="44450">
              <a:spAutoFit/>
            </a:bodyPr>
            <a:lstStyle/>
            <a:p>
              <a:pPr eaLnBrk="0" hangingPunct="0"/>
              <a:r>
                <a:rPr lang="en-GB" sz="2000" b="0" i="1">
                  <a:latin typeface="Times New Roman" pitchFamily="18" charset="0"/>
                </a:rPr>
                <a:t>t</a:t>
              </a:r>
              <a:r>
                <a:rPr lang="en-GB" sz="2000"/>
                <a:t> = </a:t>
              </a:r>
            </a:p>
          </p:txBody>
        </p:sp>
        <p:sp>
          <p:nvSpPr>
            <p:cNvPr id="1039" name="Rectangle 12"/>
            <p:cNvSpPr>
              <a:spLocks noChangeArrowheads="1"/>
            </p:cNvSpPr>
            <p:nvPr/>
          </p:nvSpPr>
          <p:spPr bwMode="auto">
            <a:xfrm>
              <a:off x="1756" y="3010"/>
              <a:ext cx="791" cy="575"/>
            </a:xfrm>
            <a:prstGeom prst="rect">
              <a:avLst/>
            </a:prstGeom>
            <a:noFill/>
            <a:ln w="9525">
              <a:noFill/>
              <a:miter lim="800000"/>
              <a:headEnd/>
              <a:tailEnd/>
            </a:ln>
          </p:spPr>
          <p:txBody>
            <a:bodyPr wrap="none" lIns="90488" tIns="44450" rIns="90488" bIns="44450">
              <a:spAutoFit/>
            </a:bodyPr>
            <a:lstStyle/>
            <a:p>
              <a:pPr algn="ctr" eaLnBrk="0" hangingPunct="0"/>
              <a:r>
                <a:rPr lang="en-GB" sz="1800" i="1"/>
                <a:t>contrast</a:t>
              </a:r>
              <a:r>
                <a:rPr lang="en-GB" sz="1800"/>
                <a:t> of</a:t>
              </a:r>
              <a:br>
                <a:rPr lang="en-GB" sz="1800"/>
              </a:br>
              <a:r>
                <a:rPr lang="en-GB" sz="1800"/>
                <a:t>estimated</a:t>
              </a:r>
              <a:br>
                <a:rPr lang="en-GB" sz="1800"/>
              </a:br>
              <a:r>
                <a:rPr lang="en-GB" sz="1800"/>
                <a:t>parameters</a:t>
              </a:r>
            </a:p>
          </p:txBody>
        </p:sp>
        <p:sp>
          <p:nvSpPr>
            <p:cNvPr id="1040" name="Rectangle 13"/>
            <p:cNvSpPr>
              <a:spLocks noChangeArrowheads="1"/>
            </p:cNvSpPr>
            <p:nvPr/>
          </p:nvSpPr>
          <p:spPr bwMode="auto">
            <a:xfrm>
              <a:off x="1871" y="3688"/>
              <a:ext cx="621" cy="402"/>
            </a:xfrm>
            <a:prstGeom prst="rect">
              <a:avLst/>
            </a:prstGeom>
            <a:noFill/>
            <a:ln w="9525">
              <a:noFill/>
              <a:miter lim="800000"/>
              <a:headEnd/>
              <a:tailEnd/>
            </a:ln>
          </p:spPr>
          <p:txBody>
            <a:bodyPr wrap="none" lIns="90488" tIns="44450" rIns="90488" bIns="44450">
              <a:spAutoFit/>
            </a:bodyPr>
            <a:lstStyle/>
            <a:p>
              <a:pPr algn="ctr" eaLnBrk="0" hangingPunct="0"/>
              <a:r>
                <a:rPr lang="en-GB" sz="1800"/>
                <a:t>variance</a:t>
              </a:r>
              <a:br>
                <a:rPr lang="en-GB" sz="1800"/>
              </a:br>
              <a:r>
                <a:rPr lang="en-GB" sz="1800"/>
                <a:t>estimate</a:t>
              </a:r>
            </a:p>
          </p:txBody>
        </p:sp>
        <p:sp>
          <p:nvSpPr>
            <p:cNvPr id="1041" name="Line 14"/>
            <p:cNvSpPr>
              <a:spLocks noChangeShapeType="1"/>
            </p:cNvSpPr>
            <p:nvPr/>
          </p:nvSpPr>
          <p:spPr bwMode="auto">
            <a:xfrm flipV="1">
              <a:off x="1763" y="3648"/>
              <a:ext cx="816" cy="2"/>
            </a:xfrm>
            <a:prstGeom prst="line">
              <a:avLst/>
            </a:prstGeom>
            <a:noFill/>
            <a:ln w="25400">
              <a:solidFill>
                <a:schemeClr val="tx1"/>
              </a:solidFill>
              <a:round/>
              <a:headEnd type="none" w="sm" len="sm"/>
              <a:tailEnd type="none" w="sm" len="sm"/>
            </a:ln>
          </p:spPr>
          <p:txBody>
            <a:bodyPr wrap="none" anchor="ctr"/>
            <a:lstStyle/>
            <a:p>
              <a:endParaRPr lang="en-US"/>
            </a:p>
          </p:txBody>
        </p:sp>
        <p:sp>
          <p:nvSpPr>
            <p:cNvPr id="1042" name="Freeform 15"/>
            <p:cNvSpPr>
              <a:spLocks/>
            </p:cNvSpPr>
            <p:nvPr/>
          </p:nvSpPr>
          <p:spPr bwMode="auto">
            <a:xfrm>
              <a:off x="1649" y="3724"/>
              <a:ext cx="988" cy="364"/>
            </a:xfrm>
            <a:custGeom>
              <a:avLst/>
              <a:gdLst>
                <a:gd name="T0" fmla="*/ 0 w 1070"/>
                <a:gd name="T1" fmla="*/ 245 h 364"/>
                <a:gd name="T2" fmla="*/ 97 w 1070"/>
                <a:gd name="T3" fmla="*/ 363 h 364"/>
                <a:gd name="T4" fmla="*/ 97 w 1070"/>
                <a:gd name="T5" fmla="*/ 0 h 364"/>
                <a:gd name="T6" fmla="*/ 867 w 1070"/>
                <a:gd name="T7" fmla="*/ 0 h 364"/>
                <a:gd name="T8" fmla="*/ 911 w 1070"/>
                <a:gd name="T9" fmla="*/ 54 h 364"/>
                <a:gd name="T10" fmla="*/ 0 60000 65536"/>
                <a:gd name="T11" fmla="*/ 0 60000 65536"/>
                <a:gd name="T12" fmla="*/ 0 60000 65536"/>
                <a:gd name="T13" fmla="*/ 0 60000 65536"/>
                <a:gd name="T14" fmla="*/ 0 60000 65536"/>
                <a:gd name="T15" fmla="*/ 0 w 1070"/>
                <a:gd name="T16" fmla="*/ 0 h 364"/>
                <a:gd name="T17" fmla="*/ 1070 w 1070"/>
                <a:gd name="T18" fmla="*/ 364 h 364"/>
              </a:gdLst>
              <a:ahLst/>
              <a:cxnLst>
                <a:cxn ang="T10">
                  <a:pos x="T0" y="T1"/>
                </a:cxn>
                <a:cxn ang="T11">
                  <a:pos x="T2" y="T3"/>
                </a:cxn>
                <a:cxn ang="T12">
                  <a:pos x="T4" y="T5"/>
                </a:cxn>
                <a:cxn ang="T13">
                  <a:pos x="T6" y="T7"/>
                </a:cxn>
                <a:cxn ang="T14">
                  <a:pos x="T8" y="T9"/>
                </a:cxn>
              </a:cxnLst>
              <a:rect l="T15" t="T16" r="T17" b="T18"/>
              <a:pathLst>
                <a:path w="1070" h="364">
                  <a:moveTo>
                    <a:pt x="0" y="245"/>
                  </a:moveTo>
                  <a:lnTo>
                    <a:pt x="114" y="363"/>
                  </a:lnTo>
                  <a:lnTo>
                    <a:pt x="114" y="0"/>
                  </a:lnTo>
                  <a:lnTo>
                    <a:pt x="1017" y="0"/>
                  </a:lnTo>
                  <a:lnTo>
                    <a:pt x="1069" y="54"/>
                  </a:lnTo>
                </a:path>
              </a:pathLst>
            </a:custGeom>
            <a:noFill/>
            <a:ln w="25400" cap="rnd" cmpd="sng">
              <a:solidFill>
                <a:schemeClr val="tx1"/>
              </a:solidFill>
              <a:prstDash val="solid"/>
              <a:round/>
              <a:headEnd type="none" w="sm" len="sm"/>
              <a:tailEnd type="none" w="sm" len="sm"/>
            </a:ln>
          </p:spPr>
          <p:txBody>
            <a:bodyPr/>
            <a:lstStyle/>
            <a:p>
              <a:endParaRPr lang="en-US"/>
            </a:p>
          </p:txBody>
        </p:sp>
      </p:grpSp>
      <p:sp>
        <p:nvSpPr>
          <p:cNvPr id="1035" name="Text Box 21"/>
          <p:cNvSpPr txBox="1">
            <a:spLocks noChangeArrowheads="1"/>
          </p:cNvSpPr>
          <p:nvPr/>
        </p:nvSpPr>
        <p:spPr bwMode="auto">
          <a:xfrm>
            <a:off x="889000" y="35448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1036" name="Text Box 22"/>
          <p:cNvSpPr txBox="1">
            <a:spLocks noChangeArrowheads="1"/>
          </p:cNvSpPr>
          <p:nvPr/>
        </p:nvSpPr>
        <p:spPr bwMode="auto">
          <a:xfrm>
            <a:off x="3233738" y="29098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3" name="Group 5"/>
          <p:cNvGrpSpPr>
            <a:grpSpLocks noChangeAspect="1"/>
          </p:cNvGrpSpPr>
          <p:nvPr/>
        </p:nvGrpSpPr>
        <p:grpSpPr bwMode="auto">
          <a:xfrm>
            <a:off x="758825" y="1901825"/>
            <a:ext cx="2994025" cy="1766888"/>
            <a:chOff x="478" y="1198"/>
            <a:chExt cx="1886" cy="1113"/>
          </a:xfrm>
        </p:grpSpPr>
        <p:sp>
          <p:nvSpPr>
            <p:cNvPr id="65540"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5542"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3"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4"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5"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6" name="Freeform 6"/>
          <p:cNvSpPr>
            <a:spLocks/>
          </p:cNvSpPr>
          <p:nvPr/>
        </p:nvSpPr>
        <p:spPr bwMode="auto">
          <a:xfrm>
            <a:off x="2165578" y="20905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Line 20"/>
          <p:cNvSpPr>
            <a:spLocks noChangeShapeType="1"/>
          </p:cNvSpPr>
          <p:nvPr/>
        </p:nvSpPr>
        <p:spPr bwMode="auto">
          <a:xfrm flipV="1">
            <a:off x="3000375" y="1541463"/>
            <a:ext cx="0" cy="1954212"/>
          </a:xfrm>
          <a:prstGeom prst="line">
            <a:avLst/>
          </a:prstGeom>
          <a:noFill/>
          <a:ln w="25400">
            <a:solidFill>
              <a:schemeClr val="tx1"/>
            </a:solidFill>
            <a:prstDash val="sysDot"/>
            <a:round/>
            <a:headEnd/>
            <a:tailEnd/>
          </a:ln>
        </p:spPr>
        <p:txBody>
          <a:bodyPr/>
          <a:lstStyle/>
          <a:p>
            <a:endParaRPr lang="en-US"/>
          </a:p>
        </p:txBody>
      </p:sp>
      <p:sp>
        <p:nvSpPr>
          <p:cNvPr id="28" name="Text Box 23"/>
          <p:cNvSpPr txBox="1">
            <a:spLocks noChangeArrowheads="1"/>
          </p:cNvSpPr>
          <p:nvPr/>
        </p:nvSpPr>
        <p:spPr bwMode="auto">
          <a:xfrm>
            <a:off x="2890838" y="15208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21" name="Freeform 24"/>
          <p:cNvSpPr>
            <a:spLocks/>
          </p:cNvSpPr>
          <p:nvPr/>
        </p:nvSpPr>
        <p:spPr bwMode="auto">
          <a:xfrm>
            <a:off x="3011257" y="31334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TextBox 21"/>
          <p:cNvSpPr txBox="1"/>
          <p:nvPr/>
        </p:nvSpPr>
        <p:spPr>
          <a:xfrm>
            <a:off x="3156857" y="3516086"/>
            <a:ext cx="229550" cy="307777"/>
          </a:xfrm>
          <a:prstGeom prst="rect">
            <a:avLst/>
          </a:prstGeom>
          <a:noFill/>
        </p:spPr>
        <p:txBody>
          <a:bodyPr wrap="none" rtlCol="0">
            <a:spAutoFit/>
          </a:bodyPr>
          <a:lstStyle/>
          <a:p>
            <a:r>
              <a:rPr lang="en-US" dirty="0" smtClean="0">
                <a:sym typeface="Symbol"/>
              </a:rPr>
              <a:t></a:t>
            </a:r>
            <a:endParaRPr lang="en-US" dirty="0"/>
          </a:p>
        </p:txBody>
      </p:sp>
      <p:graphicFrame>
        <p:nvGraphicFramePr>
          <p:cNvPr id="23" name="Object 22"/>
          <p:cNvGraphicFramePr>
            <a:graphicFrameLocks noChangeAspect="1"/>
          </p:cNvGraphicFramePr>
          <p:nvPr/>
        </p:nvGraphicFramePr>
        <p:xfrm>
          <a:off x="3090635" y="3429227"/>
          <a:ext cx="381907" cy="458288"/>
        </p:xfrm>
        <a:graphic>
          <a:graphicData uri="http://schemas.openxmlformats.org/presentationml/2006/ole">
            <p:oleObj spid="_x0000_s82945" name="Equation" r:id="rId4" imgW="190440" imgH="228600" progId="Equation.DSMT4">
              <p:embed/>
            </p:oleObj>
          </a:graphicData>
        </a:graphic>
      </p:graphicFrame>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ChangeArrowheads="1"/>
          </p:cNvSpPr>
          <p:nvPr/>
        </p:nvSpPr>
        <p:spPr bwMode="auto">
          <a:xfrm>
            <a:off x="904875" y="257175"/>
            <a:ext cx="8477250" cy="933450"/>
          </a:xfrm>
          <a:prstGeom prst="rect">
            <a:avLst/>
          </a:prstGeom>
          <a:solidFill>
            <a:schemeClr val="bg1"/>
          </a:solidFill>
          <a:ln w="57150" cmpd="thickThin">
            <a:noFill/>
            <a:miter lim="800000"/>
            <a:headEnd/>
            <a:tailEnd/>
          </a:ln>
        </p:spPr>
        <p:txBody>
          <a:bodyPr lIns="90488" tIns="44450" rIns="90488" bIns="44450" anchor="ctr"/>
          <a:lstStyle/>
          <a:p>
            <a:pPr algn="ctr"/>
            <a:r>
              <a:rPr lang="en-GB" sz="3200">
                <a:solidFill>
                  <a:schemeClr val="tx2"/>
                </a:solidFill>
                <a:latin typeface="Arial Unicode MS" pitchFamily="34" charset="-128"/>
              </a:rPr>
              <a:t>Inference at a single voxel</a:t>
            </a:r>
            <a:endParaRPr lang="en-US" sz="3200">
              <a:solidFill>
                <a:schemeClr val="tx2"/>
              </a:solidFill>
              <a:latin typeface="Arial Unicode MS" pitchFamily="34" charset="-128"/>
            </a:endParaRPr>
          </a:p>
        </p:txBody>
      </p:sp>
      <p:sp>
        <p:nvSpPr>
          <p:cNvPr id="1029" name="Text Box 5"/>
          <p:cNvSpPr txBox="1">
            <a:spLocks noChangeArrowheads="1"/>
          </p:cNvSpPr>
          <p:nvPr/>
        </p:nvSpPr>
        <p:spPr bwMode="auto">
          <a:xfrm>
            <a:off x="5105400" y="1382713"/>
            <a:ext cx="4543231" cy="830997"/>
          </a:xfrm>
          <a:prstGeom prst="rect">
            <a:avLst/>
          </a:prstGeom>
          <a:noFill/>
          <a:ln w="12700">
            <a:noFill/>
            <a:miter lim="800000"/>
            <a:headEnd/>
            <a:tailEnd/>
          </a:ln>
        </p:spPr>
        <p:txBody>
          <a:bodyPr wrap="none">
            <a:spAutoFit/>
          </a:bodyPr>
          <a:lstStyle/>
          <a:p>
            <a:pPr eaLnBrk="0" hangingPunct="0"/>
            <a:r>
              <a:rPr lang="en-GB" sz="2400" b="0" dirty="0" smtClean="0">
                <a:latin typeface="Arial Unicode MS" pitchFamily="34" charset="-128"/>
              </a:rPr>
              <a:t>Decision:</a:t>
            </a:r>
            <a:r>
              <a:rPr lang="en-GB" sz="2400" b="0" dirty="0">
                <a:latin typeface="Arial Unicode MS" pitchFamily="34" charset="-128"/>
              </a:rPr>
              <a:t/>
            </a:r>
            <a:br>
              <a:rPr lang="en-GB" sz="2400" b="0" dirty="0">
                <a:latin typeface="Arial Unicode MS" pitchFamily="34" charset="-128"/>
              </a:rPr>
            </a:br>
            <a:r>
              <a:rPr lang="en-GB" sz="2400" b="0" dirty="0" smtClean="0">
                <a:latin typeface="Arial Unicode MS" pitchFamily="34" charset="-128"/>
              </a:rPr>
              <a:t>H</a:t>
            </a:r>
            <a:r>
              <a:rPr lang="en-GB" sz="2400" b="0" baseline="-25000" dirty="0" smtClean="0">
                <a:latin typeface="Arial Unicode MS" pitchFamily="34" charset="-128"/>
              </a:rPr>
              <a:t>0</a:t>
            </a:r>
            <a:r>
              <a:rPr lang="en-GB" sz="2400" b="0" dirty="0" smtClean="0">
                <a:latin typeface="Arial Unicode MS" pitchFamily="34" charset="-128"/>
              </a:rPr>
              <a:t> ,</a:t>
            </a:r>
            <a:r>
              <a:rPr lang="en-GB" sz="2400" b="0" baseline="-25000" dirty="0" smtClean="0">
                <a:latin typeface="Arial Unicode MS" pitchFamily="34" charset="-128"/>
              </a:rPr>
              <a:t> </a:t>
            </a:r>
            <a:r>
              <a:rPr lang="en-GB" sz="2400" b="0" dirty="0" smtClean="0">
                <a:latin typeface="Arial Unicode MS" pitchFamily="34" charset="-128"/>
              </a:rPr>
              <a:t>H</a:t>
            </a:r>
            <a:r>
              <a:rPr lang="en-GB" sz="2400" b="0" baseline="-25000" dirty="0" smtClean="0">
                <a:latin typeface="Arial Unicode MS" pitchFamily="34" charset="-128"/>
              </a:rPr>
              <a:t>1</a:t>
            </a:r>
            <a:r>
              <a:rPr lang="en-GB" sz="2400" b="0" dirty="0" smtClean="0">
                <a:latin typeface="Arial Unicode MS" pitchFamily="34" charset="-128"/>
              </a:rPr>
              <a:t>: zero/non-zero activation</a:t>
            </a:r>
          </a:p>
        </p:txBody>
      </p:sp>
      <p:grpSp>
        <p:nvGrpSpPr>
          <p:cNvPr id="2" name="Group 10"/>
          <p:cNvGrpSpPr>
            <a:grpSpLocks/>
          </p:cNvGrpSpPr>
          <p:nvPr/>
        </p:nvGrpSpPr>
        <p:grpSpPr bwMode="auto">
          <a:xfrm>
            <a:off x="671513" y="4895850"/>
            <a:ext cx="2192337" cy="1714500"/>
            <a:chOff x="1409" y="3010"/>
            <a:chExt cx="1228" cy="1080"/>
          </a:xfrm>
        </p:grpSpPr>
        <p:sp>
          <p:nvSpPr>
            <p:cNvPr id="1038" name="Rectangle 11"/>
            <p:cNvSpPr>
              <a:spLocks noChangeArrowheads="1"/>
            </p:cNvSpPr>
            <p:nvPr/>
          </p:nvSpPr>
          <p:spPr bwMode="auto">
            <a:xfrm>
              <a:off x="1409" y="3543"/>
              <a:ext cx="301" cy="248"/>
            </a:xfrm>
            <a:prstGeom prst="rect">
              <a:avLst/>
            </a:prstGeom>
            <a:noFill/>
            <a:ln w="9525">
              <a:noFill/>
              <a:miter lim="800000"/>
              <a:headEnd/>
              <a:tailEnd/>
            </a:ln>
          </p:spPr>
          <p:txBody>
            <a:bodyPr wrap="none" lIns="90488" tIns="44450" rIns="90488" bIns="44450">
              <a:spAutoFit/>
            </a:bodyPr>
            <a:lstStyle/>
            <a:p>
              <a:pPr eaLnBrk="0" hangingPunct="0"/>
              <a:r>
                <a:rPr lang="en-GB" sz="2000" b="0" i="1">
                  <a:latin typeface="Times New Roman" pitchFamily="18" charset="0"/>
                </a:rPr>
                <a:t>t</a:t>
              </a:r>
              <a:r>
                <a:rPr lang="en-GB" sz="2000"/>
                <a:t> = </a:t>
              </a:r>
            </a:p>
          </p:txBody>
        </p:sp>
        <p:sp>
          <p:nvSpPr>
            <p:cNvPr id="1039" name="Rectangle 12"/>
            <p:cNvSpPr>
              <a:spLocks noChangeArrowheads="1"/>
            </p:cNvSpPr>
            <p:nvPr/>
          </p:nvSpPr>
          <p:spPr bwMode="auto">
            <a:xfrm>
              <a:off x="1756" y="3010"/>
              <a:ext cx="791" cy="575"/>
            </a:xfrm>
            <a:prstGeom prst="rect">
              <a:avLst/>
            </a:prstGeom>
            <a:noFill/>
            <a:ln w="9525">
              <a:noFill/>
              <a:miter lim="800000"/>
              <a:headEnd/>
              <a:tailEnd/>
            </a:ln>
          </p:spPr>
          <p:txBody>
            <a:bodyPr wrap="none" lIns="90488" tIns="44450" rIns="90488" bIns="44450">
              <a:spAutoFit/>
            </a:bodyPr>
            <a:lstStyle/>
            <a:p>
              <a:pPr algn="ctr" eaLnBrk="0" hangingPunct="0"/>
              <a:r>
                <a:rPr lang="en-GB" sz="1800" i="1"/>
                <a:t>contrast</a:t>
              </a:r>
              <a:r>
                <a:rPr lang="en-GB" sz="1800"/>
                <a:t> of</a:t>
              </a:r>
              <a:br>
                <a:rPr lang="en-GB" sz="1800"/>
              </a:br>
              <a:r>
                <a:rPr lang="en-GB" sz="1800"/>
                <a:t>estimated</a:t>
              </a:r>
              <a:br>
                <a:rPr lang="en-GB" sz="1800"/>
              </a:br>
              <a:r>
                <a:rPr lang="en-GB" sz="1800"/>
                <a:t>parameters</a:t>
              </a:r>
            </a:p>
          </p:txBody>
        </p:sp>
        <p:sp>
          <p:nvSpPr>
            <p:cNvPr id="1040" name="Rectangle 13"/>
            <p:cNvSpPr>
              <a:spLocks noChangeArrowheads="1"/>
            </p:cNvSpPr>
            <p:nvPr/>
          </p:nvSpPr>
          <p:spPr bwMode="auto">
            <a:xfrm>
              <a:off x="1871" y="3688"/>
              <a:ext cx="621" cy="402"/>
            </a:xfrm>
            <a:prstGeom prst="rect">
              <a:avLst/>
            </a:prstGeom>
            <a:noFill/>
            <a:ln w="9525">
              <a:noFill/>
              <a:miter lim="800000"/>
              <a:headEnd/>
              <a:tailEnd/>
            </a:ln>
          </p:spPr>
          <p:txBody>
            <a:bodyPr wrap="none" lIns="90488" tIns="44450" rIns="90488" bIns="44450">
              <a:spAutoFit/>
            </a:bodyPr>
            <a:lstStyle/>
            <a:p>
              <a:pPr algn="ctr" eaLnBrk="0" hangingPunct="0"/>
              <a:r>
                <a:rPr lang="en-GB" sz="1800"/>
                <a:t>variance</a:t>
              </a:r>
              <a:br>
                <a:rPr lang="en-GB" sz="1800"/>
              </a:br>
              <a:r>
                <a:rPr lang="en-GB" sz="1800"/>
                <a:t>estimate</a:t>
              </a:r>
            </a:p>
          </p:txBody>
        </p:sp>
        <p:sp>
          <p:nvSpPr>
            <p:cNvPr id="1041" name="Line 14"/>
            <p:cNvSpPr>
              <a:spLocks noChangeShapeType="1"/>
            </p:cNvSpPr>
            <p:nvPr/>
          </p:nvSpPr>
          <p:spPr bwMode="auto">
            <a:xfrm flipV="1">
              <a:off x="1763" y="3648"/>
              <a:ext cx="816" cy="2"/>
            </a:xfrm>
            <a:prstGeom prst="line">
              <a:avLst/>
            </a:prstGeom>
            <a:noFill/>
            <a:ln w="25400">
              <a:solidFill>
                <a:schemeClr val="tx1"/>
              </a:solidFill>
              <a:round/>
              <a:headEnd type="none" w="sm" len="sm"/>
              <a:tailEnd type="none" w="sm" len="sm"/>
            </a:ln>
          </p:spPr>
          <p:txBody>
            <a:bodyPr wrap="none" anchor="ctr"/>
            <a:lstStyle/>
            <a:p>
              <a:endParaRPr lang="en-US"/>
            </a:p>
          </p:txBody>
        </p:sp>
        <p:sp>
          <p:nvSpPr>
            <p:cNvPr id="1042" name="Freeform 15"/>
            <p:cNvSpPr>
              <a:spLocks/>
            </p:cNvSpPr>
            <p:nvPr/>
          </p:nvSpPr>
          <p:spPr bwMode="auto">
            <a:xfrm>
              <a:off x="1649" y="3724"/>
              <a:ext cx="988" cy="364"/>
            </a:xfrm>
            <a:custGeom>
              <a:avLst/>
              <a:gdLst>
                <a:gd name="T0" fmla="*/ 0 w 1070"/>
                <a:gd name="T1" fmla="*/ 245 h 364"/>
                <a:gd name="T2" fmla="*/ 97 w 1070"/>
                <a:gd name="T3" fmla="*/ 363 h 364"/>
                <a:gd name="T4" fmla="*/ 97 w 1070"/>
                <a:gd name="T5" fmla="*/ 0 h 364"/>
                <a:gd name="T6" fmla="*/ 867 w 1070"/>
                <a:gd name="T7" fmla="*/ 0 h 364"/>
                <a:gd name="T8" fmla="*/ 911 w 1070"/>
                <a:gd name="T9" fmla="*/ 54 h 364"/>
                <a:gd name="T10" fmla="*/ 0 60000 65536"/>
                <a:gd name="T11" fmla="*/ 0 60000 65536"/>
                <a:gd name="T12" fmla="*/ 0 60000 65536"/>
                <a:gd name="T13" fmla="*/ 0 60000 65536"/>
                <a:gd name="T14" fmla="*/ 0 60000 65536"/>
                <a:gd name="T15" fmla="*/ 0 w 1070"/>
                <a:gd name="T16" fmla="*/ 0 h 364"/>
                <a:gd name="T17" fmla="*/ 1070 w 1070"/>
                <a:gd name="T18" fmla="*/ 364 h 364"/>
              </a:gdLst>
              <a:ahLst/>
              <a:cxnLst>
                <a:cxn ang="T10">
                  <a:pos x="T0" y="T1"/>
                </a:cxn>
                <a:cxn ang="T11">
                  <a:pos x="T2" y="T3"/>
                </a:cxn>
                <a:cxn ang="T12">
                  <a:pos x="T4" y="T5"/>
                </a:cxn>
                <a:cxn ang="T13">
                  <a:pos x="T6" y="T7"/>
                </a:cxn>
                <a:cxn ang="T14">
                  <a:pos x="T8" y="T9"/>
                </a:cxn>
              </a:cxnLst>
              <a:rect l="T15" t="T16" r="T17" b="T18"/>
              <a:pathLst>
                <a:path w="1070" h="364">
                  <a:moveTo>
                    <a:pt x="0" y="245"/>
                  </a:moveTo>
                  <a:lnTo>
                    <a:pt x="114" y="363"/>
                  </a:lnTo>
                  <a:lnTo>
                    <a:pt x="114" y="0"/>
                  </a:lnTo>
                  <a:lnTo>
                    <a:pt x="1017" y="0"/>
                  </a:lnTo>
                  <a:lnTo>
                    <a:pt x="1069" y="54"/>
                  </a:lnTo>
                </a:path>
              </a:pathLst>
            </a:custGeom>
            <a:noFill/>
            <a:ln w="25400" cap="rnd" cmpd="sng">
              <a:solidFill>
                <a:schemeClr val="tx1"/>
              </a:solidFill>
              <a:prstDash val="solid"/>
              <a:round/>
              <a:headEnd type="none" w="sm" len="sm"/>
              <a:tailEnd type="none" w="sm" len="sm"/>
            </a:ln>
          </p:spPr>
          <p:txBody>
            <a:bodyPr/>
            <a:lstStyle/>
            <a:p>
              <a:endParaRPr lang="en-US"/>
            </a:p>
          </p:txBody>
        </p:sp>
      </p:grpSp>
      <p:sp>
        <p:nvSpPr>
          <p:cNvPr id="1035" name="Text Box 21"/>
          <p:cNvSpPr txBox="1">
            <a:spLocks noChangeArrowheads="1"/>
          </p:cNvSpPr>
          <p:nvPr/>
        </p:nvSpPr>
        <p:spPr bwMode="auto">
          <a:xfrm>
            <a:off x="889000" y="35448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1036" name="Text Box 22"/>
          <p:cNvSpPr txBox="1">
            <a:spLocks noChangeArrowheads="1"/>
          </p:cNvSpPr>
          <p:nvPr/>
        </p:nvSpPr>
        <p:spPr bwMode="auto">
          <a:xfrm>
            <a:off x="3233738" y="29098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3" name="Group 5"/>
          <p:cNvGrpSpPr>
            <a:grpSpLocks noChangeAspect="1"/>
          </p:cNvGrpSpPr>
          <p:nvPr/>
        </p:nvGrpSpPr>
        <p:grpSpPr bwMode="auto">
          <a:xfrm>
            <a:off x="758825" y="1901825"/>
            <a:ext cx="2994025" cy="1766888"/>
            <a:chOff x="478" y="1198"/>
            <a:chExt cx="1886" cy="1113"/>
          </a:xfrm>
        </p:grpSpPr>
        <p:sp>
          <p:nvSpPr>
            <p:cNvPr id="65540"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5542"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3"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4"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5"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6" name="Freeform 6"/>
          <p:cNvSpPr>
            <a:spLocks/>
          </p:cNvSpPr>
          <p:nvPr/>
        </p:nvSpPr>
        <p:spPr bwMode="auto">
          <a:xfrm>
            <a:off x="2165578" y="20905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Line 20"/>
          <p:cNvSpPr>
            <a:spLocks noChangeShapeType="1"/>
          </p:cNvSpPr>
          <p:nvPr/>
        </p:nvSpPr>
        <p:spPr bwMode="auto">
          <a:xfrm flipV="1">
            <a:off x="3000375" y="1541463"/>
            <a:ext cx="0" cy="1954212"/>
          </a:xfrm>
          <a:prstGeom prst="line">
            <a:avLst/>
          </a:prstGeom>
          <a:noFill/>
          <a:ln w="25400">
            <a:solidFill>
              <a:schemeClr val="tx1"/>
            </a:solidFill>
            <a:prstDash val="sysDot"/>
            <a:round/>
            <a:headEnd/>
            <a:tailEnd/>
          </a:ln>
        </p:spPr>
        <p:txBody>
          <a:bodyPr/>
          <a:lstStyle/>
          <a:p>
            <a:endParaRPr lang="en-US"/>
          </a:p>
        </p:txBody>
      </p:sp>
      <p:sp>
        <p:nvSpPr>
          <p:cNvPr id="28" name="Text Box 23"/>
          <p:cNvSpPr txBox="1">
            <a:spLocks noChangeArrowheads="1"/>
          </p:cNvSpPr>
          <p:nvPr/>
        </p:nvSpPr>
        <p:spPr bwMode="auto">
          <a:xfrm>
            <a:off x="2890838" y="15208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23" name="Freeform 24"/>
          <p:cNvSpPr>
            <a:spLocks/>
          </p:cNvSpPr>
          <p:nvPr/>
        </p:nvSpPr>
        <p:spPr bwMode="auto">
          <a:xfrm>
            <a:off x="1861457" y="2895601"/>
            <a:ext cx="1131429" cy="599845"/>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a:scene3d>
            <a:camera prst="orthographicFront">
              <a:rot lat="0" lon="10800000" rev="0"/>
            </a:camera>
            <a:lightRig rig="threePt" dir="t"/>
          </a:scene3d>
        </p:spPr>
        <p:txBody>
          <a:bodyPr vert="horz" wrap="square" lIns="91440" tIns="45720" rIns="91440" bIns="45720" numCol="1" anchor="t" anchorCtr="0" compatLnSpc="1">
            <a:prstTxWarp prst="textNoShape">
              <a:avLst/>
            </a:prstTxWarp>
          </a:bodyPr>
          <a:lstStyle/>
          <a:p>
            <a:endParaRPr lang="en-US" dirty="0">
              <a:solidFill>
                <a:schemeClr val="accent2">
                  <a:lumMod val="75000"/>
                </a:schemeClr>
              </a:solidFill>
            </a:endParaRPr>
          </a:p>
        </p:txBody>
      </p:sp>
      <p:graphicFrame>
        <p:nvGraphicFramePr>
          <p:cNvPr id="24" name="Object 23"/>
          <p:cNvGraphicFramePr>
            <a:graphicFrameLocks noChangeAspect="1"/>
          </p:cNvGraphicFramePr>
          <p:nvPr/>
        </p:nvGraphicFramePr>
        <p:xfrm>
          <a:off x="2557236" y="3450998"/>
          <a:ext cx="353597" cy="424316"/>
        </p:xfrm>
        <a:graphic>
          <a:graphicData uri="http://schemas.openxmlformats.org/presentationml/2006/ole">
            <p:oleObj spid="_x0000_s80897" name="Equation" r:id="rId4" imgW="190440" imgH="228600" progId="Equation.DSMT4">
              <p:embed/>
            </p:oleObj>
          </a:graphicData>
        </a:graphic>
      </p:graphicFrame>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ChangeArrowheads="1"/>
          </p:cNvSpPr>
          <p:nvPr/>
        </p:nvSpPr>
        <p:spPr bwMode="auto">
          <a:xfrm>
            <a:off x="904875" y="257175"/>
            <a:ext cx="8477250" cy="933450"/>
          </a:xfrm>
          <a:prstGeom prst="rect">
            <a:avLst/>
          </a:prstGeom>
          <a:solidFill>
            <a:schemeClr val="bg1"/>
          </a:solidFill>
          <a:ln w="57150" cmpd="thickThin">
            <a:noFill/>
            <a:miter lim="800000"/>
            <a:headEnd/>
            <a:tailEnd/>
          </a:ln>
        </p:spPr>
        <p:txBody>
          <a:bodyPr lIns="90488" tIns="44450" rIns="90488" bIns="44450" anchor="ctr"/>
          <a:lstStyle/>
          <a:p>
            <a:pPr algn="ctr"/>
            <a:r>
              <a:rPr lang="en-GB" sz="3200">
                <a:solidFill>
                  <a:schemeClr val="tx2"/>
                </a:solidFill>
                <a:latin typeface="Arial Unicode MS" pitchFamily="34" charset="-128"/>
              </a:rPr>
              <a:t>Inference at a single voxel</a:t>
            </a:r>
            <a:endParaRPr lang="en-US" sz="3200">
              <a:solidFill>
                <a:schemeClr val="tx2"/>
              </a:solidFill>
              <a:latin typeface="Arial Unicode MS" pitchFamily="34" charset="-128"/>
            </a:endParaRPr>
          </a:p>
        </p:txBody>
      </p:sp>
      <p:sp>
        <p:nvSpPr>
          <p:cNvPr id="1029" name="Text Box 5"/>
          <p:cNvSpPr txBox="1">
            <a:spLocks noChangeArrowheads="1"/>
          </p:cNvSpPr>
          <p:nvPr/>
        </p:nvSpPr>
        <p:spPr bwMode="auto">
          <a:xfrm>
            <a:off x="5105400" y="1382713"/>
            <a:ext cx="4543231" cy="830997"/>
          </a:xfrm>
          <a:prstGeom prst="rect">
            <a:avLst/>
          </a:prstGeom>
          <a:noFill/>
          <a:ln w="12700">
            <a:noFill/>
            <a:miter lim="800000"/>
            <a:headEnd/>
            <a:tailEnd/>
          </a:ln>
        </p:spPr>
        <p:txBody>
          <a:bodyPr wrap="none">
            <a:spAutoFit/>
          </a:bodyPr>
          <a:lstStyle/>
          <a:p>
            <a:pPr eaLnBrk="0" hangingPunct="0"/>
            <a:r>
              <a:rPr lang="en-GB" sz="2400" b="0" dirty="0" smtClean="0">
                <a:latin typeface="Arial Unicode MS" pitchFamily="34" charset="-128"/>
              </a:rPr>
              <a:t>Decision:</a:t>
            </a:r>
            <a:r>
              <a:rPr lang="en-GB" sz="2400" b="0" dirty="0">
                <a:latin typeface="Arial Unicode MS" pitchFamily="34" charset="-128"/>
              </a:rPr>
              <a:t/>
            </a:r>
            <a:br>
              <a:rPr lang="en-GB" sz="2400" b="0" dirty="0">
                <a:latin typeface="Arial Unicode MS" pitchFamily="34" charset="-128"/>
              </a:rPr>
            </a:br>
            <a:r>
              <a:rPr lang="en-GB" sz="2400" b="0" dirty="0" smtClean="0">
                <a:latin typeface="Arial Unicode MS" pitchFamily="34" charset="-128"/>
              </a:rPr>
              <a:t>H</a:t>
            </a:r>
            <a:r>
              <a:rPr lang="en-GB" sz="2400" b="0" baseline="-25000" dirty="0" smtClean="0">
                <a:latin typeface="Arial Unicode MS" pitchFamily="34" charset="-128"/>
              </a:rPr>
              <a:t>0</a:t>
            </a:r>
            <a:r>
              <a:rPr lang="en-GB" sz="2400" b="0" dirty="0" smtClean="0">
                <a:latin typeface="Arial Unicode MS" pitchFamily="34" charset="-128"/>
              </a:rPr>
              <a:t> ,</a:t>
            </a:r>
            <a:r>
              <a:rPr lang="en-GB" sz="2400" b="0" baseline="-25000" dirty="0" smtClean="0">
                <a:latin typeface="Arial Unicode MS" pitchFamily="34" charset="-128"/>
              </a:rPr>
              <a:t> </a:t>
            </a:r>
            <a:r>
              <a:rPr lang="en-GB" sz="2400" b="0" dirty="0" smtClean="0">
                <a:latin typeface="Arial Unicode MS" pitchFamily="34" charset="-128"/>
              </a:rPr>
              <a:t>H</a:t>
            </a:r>
            <a:r>
              <a:rPr lang="en-GB" sz="2400" b="0" baseline="-25000" dirty="0" smtClean="0">
                <a:latin typeface="Arial Unicode MS" pitchFamily="34" charset="-128"/>
              </a:rPr>
              <a:t>1</a:t>
            </a:r>
            <a:r>
              <a:rPr lang="en-GB" sz="2400" b="0" dirty="0" smtClean="0">
                <a:latin typeface="Arial Unicode MS" pitchFamily="34" charset="-128"/>
              </a:rPr>
              <a:t>: zero/non-zero activation</a:t>
            </a:r>
          </a:p>
        </p:txBody>
      </p:sp>
      <p:grpSp>
        <p:nvGrpSpPr>
          <p:cNvPr id="2" name="Group 10"/>
          <p:cNvGrpSpPr>
            <a:grpSpLocks/>
          </p:cNvGrpSpPr>
          <p:nvPr/>
        </p:nvGrpSpPr>
        <p:grpSpPr bwMode="auto">
          <a:xfrm>
            <a:off x="671513" y="4895850"/>
            <a:ext cx="2192337" cy="1714500"/>
            <a:chOff x="1409" y="3010"/>
            <a:chExt cx="1228" cy="1080"/>
          </a:xfrm>
        </p:grpSpPr>
        <p:sp>
          <p:nvSpPr>
            <p:cNvPr id="1038" name="Rectangle 11"/>
            <p:cNvSpPr>
              <a:spLocks noChangeArrowheads="1"/>
            </p:cNvSpPr>
            <p:nvPr/>
          </p:nvSpPr>
          <p:spPr bwMode="auto">
            <a:xfrm>
              <a:off x="1409" y="3543"/>
              <a:ext cx="301" cy="248"/>
            </a:xfrm>
            <a:prstGeom prst="rect">
              <a:avLst/>
            </a:prstGeom>
            <a:noFill/>
            <a:ln w="9525">
              <a:noFill/>
              <a:miter lim="800000"/>
              <a:headEnd/>
              <a:tailEnd/>
            </a:ln>
          </p:spPr>
          <p:txBody>
            <a:bodyPr wrap="none" lIns="90488" tIns="44450" rIns="90488" bIns="44450">
              <a:spAutoFit/>
            </a:bodyPr>
            <a:lstStyle/>
            <a:p>
              <a:pPr eaLnBrk="0" hangingPunct="0"/>
              <a:r>
                <a:rPr lang="en-GB" sz="2000" b="0" i="1">
                  <a:latin typeface="Times New Roman" pitchFamily="18" charset="0"/>
                </a:rPr>
                <a:t>t</a:t>
              </a:r>
              <a:r>
                <a:rPr lang="en-GB" sz="2000"/>
                <a:t> = </a:t>
              </a:r>
            </a:p>
          </p:txBody>
        </p:sp>
        <p:sp>
          <p:nvSpPr>
            <p:cNvPr id="1039" name="Rectangle 12"/>
            <p:cNvSpPr>
              <a:spLocks noChangeArrowheads="1"/>
            </p:cNvSpPr>
            <p:nvPr/>
          </p:nvSpPr>
          <p:spPr bwMode="auto">
            <a:xfrm>
              <a:off x="1756" y="3010"/>
              <a:ext cx="791" cy="575"/>
            </a:xfrm>
            <a:prstGeom prst="rect">
              <a:avLst/>
            </a:prstGeom>
            <a:noFill/>
            <a:ln w="9525">
              <a:noFill/>
              <a:miter lim="800000"/>
              <a:headEnd/>
              <a:tailEnd/>
            </a:ln>
          </p:spPr>
          <p:txBody>
            <a:bodyPr wrap="none" lIns="90488" tIns="44450" rIns="90488" bIns="44450">
              <a:spAutoFit/>
            </a:bodyPr>
            <a:lstStyle/>
            <a:p>
              <a:pPr algn="ctr" eaLnBrk="0" hangingPunct="0"/>
              <a:r>
                <a:rPr lang="en-GB" sz="1800" i="1"/>
                <a:t>contrast</a:t>
              </a:r>
              <a:r>
                <a:rPr lang="en-GB" sz="1800"/>
                <a:t> of</a:t>
              </a:r>
              <a:br>
                <a:rPr lang="en-GB" sz="1800"/>
              </a:br>
              <a:r>
                <a:rPr lang="en-GB" sz="1800"/>
                <a:t>estimated</a:t>
              </a:r>
              <a:br>
                <a:rPr lang="en-GB" sz="1800"/>
              </a:br>
              <a:r>
                <a:rPr lang="en-GB" sz="1800"/>
                <a:t>parameters</a:t>
              </a:r>
            </a:p>
          </p:txBody>
        </p:sp>
        <p:sp>
          <p:nvSpPr>
            <p:cNvPr id="1040" name="Rectangle 13"/>
            <p:cNvSpPr>
              <a:spLocks noChangeArrowheads="1"/>
            </p:cNvSpPr>
            <p:nvPr/>
          </p:nvSpPr>
          <p:spPr bwMode="auto">
            <a:xfrm>
              <a:off x="1871" y="3688"/>
              <a:ext cx="621" cy="402"/>
            </a:xfrm>
            <a:prstGeom prst="rect">
              <a:avLst/>
            </a:prstGeom>
            <a:noFill/>
            <a:ln w="9525">
              <a:noFill/>
              <a:miter lim="800000"/>
              <a:headEnd/>
              <a:tailEnd/>
            </a:ln>
          </p:spPr>
          <p:txBody>
            <a:bodyPr wrap="none" lIns="90488" tIns="44450" rIns="90488" bIns="44450">
              <a:spAutoFit/>
            </a:bodyPr>
            <a:lstStyle/>
            <a:p>
              <a:pPr algn="ctr" eaLnBrk="0" hangingPunct="0"/>
              <a:r>
                <a:rPr lang="en-GB" sz="1800"/>
                <a:t>variance</a:t>
              </a:r>
              <a:br>
                <a:rPr lang="en-GB" sz="1800"/>
              </a:br>
              <a:r>
                <a:rPr lang="en-GB" sz="1800"/>
                <a:t>estimate</a:t>
              </a:r>
            </a:p>
          </p:txBody>
        </p:sp>
        <p:sp>
          <p:nvSpPr>
            <p:cNvPr id="1041" name="Line 14"/>
            <p:cNvSpPr>
              <a:spLocks noChangeShapeType="1"/>
            </p:cNvSpPr>
            <p:nvPr/>
          </p:nvSpPr>
          <p:spPr bwMode="auto">
            <a:xfrm flipV="1">
              <a:off x="1763" y="3648"/>
              <a:ext cx="816" cy="2"/>
            </a:xfrm>
            <a:prstGeom prst="line">
              <a:avLst/>
            </a:prstGeom>
            <a:noFill/>
            <a:ln w="25400">
              <a:solidFill>
                <a:schemeClr val="tx1"/>
              </a:solidFill>
              <a:round/>
              <a:headEnd type="none" w="sm" len="sm"/>
              <a:tailEnd type="none" w="sm" len="sm"/>
            </a:ln>
          </p:spPr>
          <p:txBody>
            <a:bodyPr wrap="none" anchor="ctr"/>
            <a:lstStyle/>
            <a:p>
              <a:endParaRPr lang="en-US"/>
            </a:p>
          </p:txBody>
        </p:sp>
        <p:sp>
          <p:nvSpPr>
            <p:cNvPr id="1042" name="Freeform 15"/>
            <p:cNvSpPr>
              <a:spLocks/>
            </p:cNvSpPr>
            <p:nvPr/>
          </p:nvSpPr>
          <p:spPr bwMode="auto">
            <a:xfrm>
              <a:off x="1649" y="3724"/>
              <a:ext cx="988" cy="364"/>
            </a:xfrm>
            <a:custGeom>
              <a:avLst/>
              <a:gdLst>
                <a:gd name="T0" fmla="*/ 0 w 1070"/>
                <a:gd name="T1" fmla="*/ 245 h 364"/>
                <a:gd name="T2" fmla="*/ 97 w 1070"/>
                <a:gd name="T3" fmla="*/ 363 h 364"/>
                <a:gd name="T4" fmla="*/ 97 w 1070"/>
                <a:gd name="T5" fmla="*/ 0 h 364"/>
                <a:gd name="T6" fmla="*/ 867 w 1070"/>
                <a:gd name="T7" fmla="*/ 0 h 364"/>
                <a:gd name="T8" fmla="*/ 911 w 1070"/>
                <a:gd name="T9" fmla="*/ 54 h 364"/>
                <a:gd name="T10" fmla="*/ 0 60000 65536"/>
                <a:gd name="T11" fmla="*/ 0 60000 65536"/>
                <a:gd name="T12" fmla="*/ 0 60000 65536"/>
                <a:gd name="T13" fmla="*/ 0 60000 65536"/>
                <a:gd name="T14" fmla="*/ 0 60000 65536"/>
                <a:gd name="T15" fmla="*/ 0 w 1070"/>
                <a:gd name="T16" fmla="*/ 0 h 364"/>
                <a:gd name="T17" fmla="*/ 1070 w 1070"/>
                <a:gd name="T18" fmla="*/ 364 h 364"/>
              </a:gdLst>
              <a:ahLst/>
              <a:cxnLst>
                <a:cxn ang="T10">
                  <a:pos x="T0" y="T1"/>
                </a:cxn>
                <a:cxn ang="T11">
                  <a:pos x="T2" y="T3"/>
                </a:cxn>
                <a:cxn ang="T12">
                  <a:pos x="T4" y="T5"/>
                </a:cxn>
                <a:cxn ang="T13">
                  <a:pos x="T6" y="T7"/>
                </a:cxn>
                <a:cxn ang="T14">
                  <a:pos x="T8" y="T9"/>
                </a:cxn>
              </a:cxnLst>
              <a:rect l="T15" t="T16" r="T17" b="T18"/>
              <a:pathLst>
                <a:path w="1070" h="364">
                  <a:moveTo>
                    <a:pt x="0" y="245"/>
                  </a:moveTo>
                  <a:lnTo>
                    <a:pt x="114" y="363"/>
                  </a:lnTo>
                  <a:lnTo>
                    <a:pt x="114" y="0"/>
                  </a:lnTo>
                  <a:lnTo>
                    <a:pt x="1017" y="0"/>
                  </a:lnTo>
                  <a:lnTo>
                    <a:pt x="1069" y="54"/>
                  </a:lnTo>
                </a:path>
              </a:pathLst>
            </a:custGeom>
            <a:noFill/>
            <a:ln w="25400" cap="rnd" cmpd="sng">
              <a:solidFill>
                <a:schemeClr val="tx1"/>
              </a:solidFill>
              <a:prstDash val="solid"/>
              <a:round/>
              <a:headEnd type="none" w="sm" len="sm"/>
              <a:tailEnd type="none" w="sm" len="sm"/>
            </a:ln>
          </p:spPr>
          <p:txBody>
            <a:bodyPr/>
            <a:lstStyle/>
            <a:p>
              <a:endParaRPr lang="en-US"/>
            </a:p>
          </p:txBody>
        </p:sp>
      </p:grpSp>
      <p:sp>
        <p:nvSpPr>
          <p:cNvPr id="1035" name="Text Box 21"/>
          <p:cNvSpPr txBox="1">
            <a:spLocks noChangeArrowheads="1"/>
          </p:cNvSpPr>
          <p:nvPr/>
        </p:nvSpPr>
        <p:spPr bwMode="auto">
          <a:xfrm>
            <a:off x="889000" y="3544888"/>
            <a:ext cx="2743200" cy="366712"/>
          </a:xfrm>
          <a:prstGeom prst="rect">
            <a:avLst/>
          </a:prstGeom>
          <a:noFill/>
          <a:ln w="9525">
            <a:noFill/>
            <a:miter lim="800000"/>
            <a:headEnd/>
            <a:tailEnd/>
          </a:ln>
        </p:spPr>
        <p:txBody>
          <a:bodyPr>
            <a:spAutoFit/>
          </a:bodyPr>
          <a:lstStyle/>
          <a:p>
            <a:pPr algn="ctr">
              <a:spcBef>
                <a:spcPct val="50000"/>
              </a:spcBef>
            </a:pPr>
            <a:r>
              <a:rPr lang="en-US" sz="1800" b="0" i="1" dirty="0" smtClean="0"/>
              <a:t>t</a:t>
            </a:r>
            <a:endParaRPr lang="en-US" sz="1800" b="0" dirty="0"/>
          </a:p>
        </p:txBody>
      </p:sp>
      <p:sp>
        <p:nvSpPr>
          <p:cNvPr id="1036" name="Text Box 22"/>
          <p:cNvSpPr txBox="1">
            <a:spLocks noChangeArrowheads="1"/>
          </p:cNvSpPr>
          <p:nvPr/>
        </p:nvSpPr>
        <p:spPr bwMode="auto">
          <a:xfrm>
            <a:off x="3233738" y="2909888"/>
            <a:ext cx="269875" cy="519112"/>
          </a:xfrm>
          <a:prstGeom prst="rect">
            <a:avLst/>
          </a:prstGeom>
          <a:noFill/>
          <a:ln w="9525">
            <a:noFill/>
            <a:miter lim="800000"/>
            <a:headEnd/>
            <a:tailEnd/>
          </a:ln>
        </p:spPr>
        <p:txBody>
          <a:bodyPr lIns="0">
            <a:spAutoFit/>
          </a:bodyPr>
          <a:lstStyle/>
          <a:p>
            <a:pPr>
              <a:spcBef>
                <a:spcPct val="50000"/>
              </a:spcBef>
            </a:pPr>
            <a:r>
              <a:rPr lang="en-US" sz="2800" i="1">
                <a:solidFill>
                  <a:srgbClr val="009900"/>
                </a:solidFill>
                <a:latin typeface="Times New Roman" pitchFamily="18" charset="0"/>
                <a:sym typeface="Symbol" pitchFamily="18" charset="2"/>
              </a:rPr>
              <a:t></a:t>
            </a:r>
          </a:p>
        </p:txBody>
      </p:sp>
      <p:grpSp>
        <p:nvGrpSpPr>
          <p:cNvPr id="3" name="Group 5"/>
          <p:cNvGrpSpPr>
            <a:grpSpLocks noChangeAspect="1"/>
          </p:cNvGrpSpPr>
          <p:nvPr/>
        </p:nvGrpSpPr>
        <p:grpSpPr bwMode="auto">
          <a:xfrm>
            <a:off x="758825" y="1901825"/>
            <a:ext cx="2994025" cy="1766888"/>
            <a:chOff x="478" y="1198"/>
            <a:chExt cx="1886" cy="1113"/>
          </a:xfrm>
        </p:grpSpPr>
        <p:sp>
          <p:nvSpPr>
            <p:cNvPr id="65540" name="AutoShape 4"/>
            <p:cNvSpPr>
              <a:spLocks noChangeAspect="1" noChangeArrowheads="1" noTextEdit="1"/>
            </p:cNvSpPr>
            <p:nvPr/>
          </p:nvSpPr>
          <p:spPr bwMode="auto">
            <a:xfrm>
              <a:off x="478" y="1198"/>
              <a:ext cx="1886"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5542" name="Freeform 6"/>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3" name="Freeform 7"/>
            <p:cNvSpPr>
              <a:spLocks/>
            </p:cNvSpPr>
            <p:nvPr/>
          </p:nvSpPr>
          <p:spPr bwMode="auto">
            <a:xfrm>
              <a:off x="555" y="1310"/>
              <a:ext cx="1728" cy="885"/>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4" name="Freeform 8"/>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5545" name="Freeform 9"/>
            <p:cNvSpPr>
              <a:spLocks/>
            </p:cNvSpPr>
            <p:nvPr/>
          </p:nvSpPr>
          <p:spPr bwMode="auto">
            <a:xfrm>
              <a:off x="1890" y="1967"/>
              <a:ext cx="393" cy="228"/>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path>
              </a:pathLst>
            </a:custGeom>
            <a:noFill/>
            <a:ln w="18">
              <a:solidFill>
                <a:srgbClr val="BFBFB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6" name="Freeform 6"/>
          <p:cNvSpPr>
            <a:spLocks/>
          </p:cNvSpPr>
          <p:nvPr/>
        </p:nvSpPr>
        <p:spPr bwMode="auto">
          <a:xfrm>
            <a:off x="2165578" y="2090511"/>
            <a:ext cx="2743200" cy="1404938"/>
          </a:xfrm>
          <a:custGeom>
            <a:avLst/>
            <a:gdLst/>
            <a:ahLst/>
            <a:cxnLst>
              <a:cxn ang="0">
                <a:pos x="0" y="885"/>
              </a:cxn>
              <a:cxn ang="0">
                <a:pos x="58" y="869"/>
              </a:cxn>
              <a:cxn ang="0">
                <a:pos x="117" y="857"/>
              </a:cxn>
              <a:cxn ang="0">
                <a:pos x="171" y="837"/>
              </a:cxn>
              <a:cxn ang="0">
                <a:pos x="230" y="809"/>
              </a:cxn>
              <a:cxn ang="0">
                <a:pos x="288" y="765"/>
              </a:cxn>
              <a:cxn ang="0">
                <a:pos x="347" y="709"/>
              </a:cxn>
              <a:cxn ang="0">
                <a:pos x="401" y="641"/>
              </a:cxn>
              <a:cxn ang="0">
                <a:pos x="460" y="553"/>
              </a:cxn>
              <a:cxn ang="0">
                <a:pos x="519" y="453"/>
              </a:cxn>
              <a:cxn ang="0">
                <a:pos x="577" y="348"/>
              </a:cxn>
              <a:cxn ang="0">
                <a:pos x="631" y="240"/>
              </a:cxn>
              <a:cxn ang="0">
                <a:pos x="690" y="144"/>
              </a:cxn>
              <a:cxn ang="0">
                <a:pos x="749" y="68"/>
              </a:cxn>
              <a:cxn ang="0">
                <a:pos x="807" y="16"/>
              </a:cxn>
              <a:cxn ang="0">
                <a:pos x="866" y="0"/>
              </a:cxn>
              <a:cxn ang="0">
                <a:pos x="920" y="16"/>
              </a:cxn>
              <a:cxn ang="0">
                <a:pos x="979" y="68"/>
              </a:cxn>
              <a:cxn ang="0">
                <a:pos x="1037" y="144"/>
              </a:cxn>
              <a:cxn ang="0">
                <a:pos x="1096" y="240"/>
              </a:cxn>
              <a:cxn ang="0">
                <a:pos x="1150" y="348"/>
              </a:cxn>
              <a:cxn ang="0">
                <a:pos x="1209" y="453"/>
              </a:cxn>
              <a:cxn ang="0">
                <a:pos x="1268" y="553"/>
              </a:cxn>
              <a:cxn ang="0">
                <a:pos x="1326" y="641"/>
              </a:cxn>
              <a:cxn ang="0">
                <a:pos x="1380" y="709"/>
              </a:cxn>
              <a:cxn ang="0">
                <a:pos x="1439" y="765"/>
              </a:cxn>
              <a:cxn ang="0">
                <a:pos x="1498" y="809"/>
              </a:cxn>
              <a:cxn ang="0">
                <a:pos x="1556" y="837"/>
              </a:cxn>
              <a:cxn ang="0">
                <a:pos x="1610" y="857"/>
              </a:cxn>
              <a:cxn ang="0">
                <a:pos x="1669" y="869"/>
              </a:cxn>
              <a:cxn ang="0">
                <a:pos x="1728" y="885"/>
              </a:cxn>
              <a:cxn ang="0">
                <a:pos x="0" y="885"/>
              </a:cxn>
            </a:cxnLst>
            <a:rect l="0" t="0" r="r" b="b"/>
            <a:pathLst>
              <a:path w="1728" h="885">
                <a:moveTo>
                  <a:pt x="0" y="885"/>
                </a:moveTo>
                <a:lnTo>
                  <a:pt x="0" y="885"/>
                </a:lnTo>
                <a:lnTo>
                  <a:pt x="27" y="873"/>
                </a:lnTo>
                <a:lnTo>
                  <a:pt x="58" y="869"/>
                </a:lnTo>
                <a:lnTo>
                  <a:pt x="85" y="865"/>
                </a:lnTo>
                <a:lnTo>
                  <a:pt x="117" y="857"/>
                </a:lnTo>
                <a:lnTo>
                  <a:pt x="144" y="849"/>
                </a:lnTo>
                <a:lnTo>
                  <a:pt x="171" y="837"/>
                </a:lnTo>
                <a:lnTo>
                  <a:pt x="203" y="825"/>
                </a:lnTo>
                <a:lnTo>
                  <a:pt x="230" y="809"/>
                </a:lnTo>
                <a:lnTo>
                  <a:pt x="261" y="789"/>
                </a:lnTo>
                <a:lnTo>
                  <a:pt x="288" y="765"/>
                </a:lnTo>
                <a:lnTo>
                  <a:pt x="316" y="741"/>
                </a:lnTo>
                <a:lnTo>
                  <a:pt x="347" y="709"/>
                </a:lnTo>
                <a:lnTo>
                  <a:pt x="374" y="677"/>
                </a:lnTo>
                <a:lnTo>
                  <a:pt x="401" y="641"/>
                </a:lnTo>
                <a:lnTo>
                  <a:pt x="433" y="597"/>
                </a:lnTo>
                <a:lnTo>
                  <a:pt x="460" y="553"/>
                </a:lnTo>
                <a:lnTo>
                  <a:pt x="492" y="505"/>
                </a:lnTo>
                <a:lnTo>
                  <a:pt x="519" y="453"/>
                </a:lnTo>
                <a:lnTo>
                  <a:pt x="546" y="400"/>
                </a:lnTo>
                <a:lnTo>
                  <a:pt x="577" y="348"/>
                </a:lnTo>
                <a:lnTo>
                  <a:pt x="604" y="292"/>
                </a:lnTo>
                <a:lnTo>
                  <a:pt x="631" y="240"/>
                </a:lnTo>
                <a:lnTo>
                  <a:pt x="663" y="192"/>
                </a:lnTo>
                <a:lnTo>
                  <a:pt x="690" y="144"/>
                </a:lnTo>
                <a:lnTo>
                  <a:pt x="722" y="104"/>
                </a:lnTo>
                <a:lnTo>
                  <a:pt x="749" y="68"/>
                </a:lnTo>
                <a:lnTo>
                  <a:pt x="776" y="36"/>
                </a:lnTo>
                <a:lnTo>
                  <a:pt x="807" y="16"/>
                </a:lnTo>
                <a:lnTo>
                  <a:pt x="834" y="4"/>
                </a:lnTo>
                <a:lnTo>
                  <a:pt x="866" y="0"/>
                </a:lnTo>
                <a:lnTo>
                  <a:pt x="893" y="4"/>
                </a:lnTo>
                <a:lnTo>
                  <a:pt x="920" y="16"/>
                </a:lnTo>
                <a:lnTo>
                  <a:pt x="952" y="36"/>
                </a:lnTo>
                <a:lnTo>
                  <a:pt x="979" y="68"/>
                </a:lnTo>
                <a:lnTo>
                  <a:pt x="1006" y="104"/>
                </a:lnTo>
                <a:lnTo>
                  <a:pt x="1037" y="144"/>
                </a:lnTo>
                <a:lnTo>
                  <a:pt x="1065" y="192"/>
                </a:lnTo>
                <a:lnTo>
                  <a:pt x="1096" y="240"/>
                </a:lnTo>
                <a:lnTo>
                  <a:pt x="1123" y="292"/>
                </a:lnTo>
                <a:lnTo>
                  <a:pt x="1150" y="348"/>
                </a:lnTo>
                <a:lnTo>
                  <a:pt x="1182" y="400"/>
                </a:lnTo>
                <a:lnTo>
                  <a:pt x="1209" y="453"/>
                </a:lnTo>
                <a:lnTo>
                  <a:pt x="1236" y="505"/>
                </a:lnTo>
                <a:lnTo>
                  <a:pt x="1268" y="553"/>
                </a:lnTo>
                <a:lnTo>
                  <a:pt x="1295" y="597"/>
                </a:lnTo>
                <a:lnTo>
                  <a:pt x="1326" y="641"/>
                </a:lnTo>
                <a:lnTo>
                  <a:pt x="1353" y="677"/>
                </a:lnTo>
                <a:lnTo>
                  <a:pt x="1380" y="709"/>
                </a:lnTo>
                <a:lnTo>
                  <a:pt x="1412" y="741"/>
                </a:lnTo>
                <a:lnTo>
                  <a:pt x="1439" y="765"/>
                </a:lnTo>
                <a:lnTo>
                  <a:pt x="1466" y="789"/>
                </a:lnTo>
                <a:lnTo>
                  <a:pt x="1498" y="809"/>
                </a:lnTo>
                <a:lnTo>
                  <a:pt x="1525" y="825"/>
                </a:lnTo>
                <a:lnTo>
                  <a:pt x="1556" y="837"/>
                </a:lnTo>
                <a:lnTo>
                  <a:pt x="1583" y="849"/>
                </a:lnTo>
                <a:lnTo>
                  <a:pt x="1610" y="857"/>
                </a:lnTo>
                <a:lnTo>
                  <a:pt x="1642" y="865"/>
                </a:lnTo>
                <a:lnTo>
                  <a:pt x="1669" y="869"/>
                </a:lnTo>
                <a:lnTo>
                  <a:pt x="1701" y="873"/>
                </a:lnTo>
                <a:lnTo>
                  <a:pt x="1728" y="885"/>
                </a:lnTo>
                <a:lnTo>
                  <a:pt x="1728" y="885"/>
                </a:lnTo>
                <a:lnTo>
                  <a:pt x="0" y="885"/>
                </a:lnTo>
                <a:close/>
              </a:path>
            </a:pathLst>
          </a:custGeom>
          <a:solidFill>
            <a:srgbClr val="9735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Line 20"/>
          <p:cNvSpPr>
            <a:spLocks noChangeShapeType="1"/>
          </p:cNvSpPr>
          <p:nvPr/>
        </p:nvSpPr>
        <p:spPr bwMode="auto">
          <a:xfrm flipV="1">
            <a:off x="3000375" y="1541463"/>
            <a:ext cx="0" cy="1954212"/>
          </a:xfrm>
          <a:prstGeom prst="line">
            <a:avLst/>
          </a:prstGeom>
          <a:noFill/>
          <a:ln w="25400">
            <a:solidFill>
              <a:schemeClr val="tx1"/>
            </a:solidFill>
            <a:prstDash val="sysDot"/>
            <a:round/>
            <a:headEnd/>
            <a:tailEnd/>
          </a:ln>
        </p:spPr>
        <p:txBody>
          <a:bodyPr/>
          <a:lstStyle/>
          <a:p>
            <a:endParaRPr lang="en-US"/>
          </a:p>
        </p:txBody>
      </p:sp>
      <p:sp>
        <p:nvSpPr>
          <p:cNvPr id="28" name="Text Box 23"/>
          <p:cNvSpPr txBox="1">
            <a:spLocks noChangeArrowheads="1"/>
          </p:cNvSpPr>
          <p:nvPr/>
        </p:nvSpPr>
        <p:spPr bwMode="auto">
          <a:xfrm>
            <a:off x="2890838" y="1520825"/>
            <a:ext cx="571500" cy="519113"/>
          </a:xfrm>
          <a:prstGeom prst="rect">
            <a:avLst/>
          </a:prstGeom>
          <a:noFill/>
          <a:ln w="9525">
            <a:noFill/>
            <a:miter lim="800000"/>
            <a:headEnd/>
            <a:tailEnd/>
          </a:ln>
        </p:spPr>
        <p:txBody>
          <a:bodyPr>
            <a:spAutoFit/>
          </a:bodyPr>
          <a:lstStyle/>
          <a:p>
            <a:pPr algn="ctr">
              <a:spcBef>
                <a:spcPct val="50000"/>
              </a:spcBef>
            </a:pPr>
            <a:r>
              <a:rPr lang="en-US" sz="2800" i="1" dirty="0" smtClean="0">
                <a:latin typeface="Times New Roman" pitchFamily="18" charset="0"/>
              </a:rPr>
              <a:t>h</a:t>
            </a:r>
            <a:endParaRPr lang="en-US" sz="2800" baseline="-25000" dirty="0">
              <a:latin typeface="Times New Roman" pitchFamily="18" charset="0"/>
              <a:sym typeface="Symbol" pitchFamily="18" charset="2"/>
            </a:endParaRPr>
          </a:p>
        </p:txBody>
      </p:sp>
      <p:sp>
        <p:nvSpPr>
          <p:cNvPr id="23" name="Freeform 24"/>
          <p:cNvSpPr>
            <a:spLocks/>
          </p:cNvSpPr>
          <p:nvPr/>
        </p:nvSpPr>
        <p:spPr bwMode="auto">
          <a:xfrm>
            <a:off x="1861457" y="2895601"/>
            <a:ext cx="1131429" cy="599845"/>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a:scene3d>
            <a:camera prst="orthographicFront">
              <a:rot lat="0" lon="10800000" rev="0"/>
            </a:camera>
            <a:lightRig rig="threePt" dir="t"/>
          </a:scene3d>
        </p:spPr>
        <p:txBody>
          <a:bodyPr vert="horz" wrap="square" lIns="91440" tIns="45720" rIns="91440" bIns="45720" numCol="1" anchor="t" anchorCtr="0" compatLnSpc="1">
            <a:prstTxWarp prst="textNoShape">
              <a:avLst/>
            </a:prstTxWarp>
          </a:bodyPr>
          <a:lstStyle/>
          <a:p>
            <a:endParaRPr lang="en-US" dirty="0">
              <a:solidFill>
                <a:schemeClr val="accent2">
                  <a:lumMod val="75000"/>
                </a:schemeClr>
              </a:solidFill>
            </a:endParaRPr>
          </a:p>
        </p:txBody>
      </p:sp>
      <p:sp>
        <p:nvSpPr>
          <p:cNvPr id="24" name="TextBox 23"/>
          <p:cNvSpPr txBox="1"/>
          <p:nvPr/>
        </p:nvSpPr>
        <p:spPr>
          <a:xfrm>
            <a:off x="3645387" y="4167636"/>
            <a:ext cx="5971507" cy="1938992"/>
          </a:xfrm>
          <a:prstGeom prst="rect">
            <a:avLst/>
          </a:prstGeom>
          <a:noFill/>
        </p:spPr>
        <p:txBody>
          <a:bodyPr wrap="none" rtlCol="0">
            <a:spAutoFit/>
          </a:bodyPr>
          <a:lstStyle/>
          <a:p>
            <a:r>
              <a:rPr lang="en-US" sz="2400" b="0" dirty="0" smtClean="0"/>
              <a:t>Decision rule (threshold) </a:t>
            </a:r>
            <a:r>
              <a:rPr lang="en-US" sz="2400" b="0" i="1" dirty="0" smtClean="0"/>
              <a:t>h</a:t>
            </a:r>
            <a:r>
              <a:rPr lang="en-US" sz="2400" b="0" dirty="0" smtClean="0"/>
              <a:t>, </a:t>
            </a:r>
          </a:p>
          <a:p>
            <a:r>
              <a:rPr lang="en-US" sz="2400" b="0" dirty="0"/>
              <a:t> </a:t>
            </a:r>
            <a:r>
              <a:rPr lang="en-US" sz="2400" b="0" dirty="0" smtClean="0"/>
              <a:t>  determines related error rates     </a:t>
            </a:r>
            <a:r>
              <a:rPr lang="en-US" sz="2400" b="0" dirty="0" smtClean="0">
                <a:sym typeface="Symbol"/>
              </a:rPr>
              <a:t>, </a:t>
            </a:r>
          </a:p>
          <a:p>
            <a:endParaRPr lang="en-US" sz="2400" b="0" dirty="0">
              <a:sym typeface="Symbol"/>
            </a:endParaRPr>
          </a:p>
          <a:p>
            <a:r>
              <a:rPr lang="en-US" sz="2400" b="0" dirty="0" smtClean="0">
                <a:sym typeface="Symbol"/>
              </a:rPr>
              <a:t>Convention: Choose </a:t>
            </a:r>
            <a:r>
              <a:rPr lang="en-US" sz="2400" b="0" i="1" dirty="0" smtClean="0">
                <a:sym typeface="Symbol"/>
              </a:rPr>
              <a:t>h</a:t>
            </a:r>
            <a:r>
              <a:rPr lang="en-US" sz="2400" b="0" dirty="0" smtClean="0">
                <a:sym typeface="Symbol"/>
              </a:rPr>
              <a:t> to give acceptable  </a:t>
            </a:r>
          </a:p>
          <a:p>
            <a:r>
              <a:rPr lang="en-US" sz="2400" b="0" dirty="0">
                <a:sym typeface="Symbol"/>
              </a:rPr>
              <a:t>	</a:t>
            </a:r>
            <a:r>
              <a:rPr lang="en-US" sz="2400" b="0" dirty="0" smtClean="0">
                <a:sym typeface="Symbol"/>
              </a:rPr>
              <a:t>	under </a:t>
            </a:r>
            <a:r>
              <a:rPr lang="en-GB" sz="2400" b="0" dirty="0" smtClean="0">
                <a:latin typeface="Arial Unicode MS" pitchFamily="34" charset="-128"/>
              </a:rPr>
              <a:t>H</a:t>
            </a:r>
            <a:r>
              <a:rPr lang="en-GB" sz="2400" b="0" baseline="-25000" dirty="0" smtClean="0">
                <a:latin typeface="Arial Unicode MS" pitchFamily="34" charset="-128"/>
              </a:rPr>
              <a:t>0</a:t>
            </a:r>
            <a:endParaRPr lang="en-US" sz="2400" b="0" dirty="0"/>
          </a:p>
        </p:txBody>
      </p:sp>
      <p:sp>
        <p:nvSpPr>
          <p:cNvPr id="29" name="Freeform 28"/>
          <p:cNvSpPr>
            <a:spLocks/>
          </p:cNvSpPr>
          <p:nvPr/>
        </p:nvSpPr>
        <p:spPr bwMode="auto">
          <a:xfrm>
            <a:off x="3011257" y="3133495"/>
            <a:ext cx="623888" cy="361950"/>
          </a:xfrm>
          <a:custGeom>
            <a:avLst/>
            <a:gdLst/>
            <a:ahLst/>
            <a:cxnLst>
              <a:cxn ang="0">
                <a:pos x="0" y="228"/>
              </a:cxn>
              <a:cxn ang="0">
                <a:pos x="0" y="0"/>
              </a:cxn>
              <a:cxn ang="0">
                <a:pos x="18" y="20"/>
              </a:cxn>
              <a:cxn ang="0">
                <a:pos x="45" y="52"/>
              </a:cxn>
              <a:cxn ang="0">
                <a:pos x="77" y="84"/>
              </a:cxn>
              <a:cxn ang="0">
                <a:pos x="104" y="108"/>
              </a:cxn>
              <a:cxn ang="0">
                <a:pos x="131" y="132"/>
              </a:cxn>
              <a:cxn ang="0">
                <a:pos x="163" y="152"/>
              </a:cxn>
              <a:cxn ang="0">
                <a:pos x="190" y="168"/>
              </a:cxn>
              <a:cxn ang="0">
                <a:pos x="221" y="180"/>
              </a:cxn>
              <a:cxn ang="0">
                <a:pos x="248" y="192"/>
              </a:cxn>
              <a:cxn ang="0">
                <a:pos x="275" y="200"/>
              </a:cxn>
              <a:cxn ang="0">
                <a:pos x="307" y="208"/>
              </a:cxn>
              <a:cxn ang="0">
                <a:pos x="334" y="212"/>
              </a:cxn>
              <a:cxn ang="0">
                <a:pos x="366" y="216"/>
              </a:cxn>
              <a:cxn ang="0">
                <a:pos x="393" y="228"/>
              </a:cxn>
              <a:cxn ang="0">
                <a:pos x="393" y="228"/>
              </a:cxn>
              <a:cxn ang="0">
                <a:pos x="0" y="228"/>
              </a:cxn>
            </a:cxnLst>
            <a:rect l="0" t="0" r="r" b="b"/>
            <a:pathLst>
              <a:path w="393" h="228">
                <a:moveTo>
                  <a:pt x="0" y="228"/>
                </a:moveTo>
                <a:lnTo>
                  <a:pt x="0" y="0"/>
                </a:lnTo>
                <a:lnTo>
                  <a:pt x="18" y="20"/>
                </a:lnTo>
                <a:lnTo>
                  <a:pt x="45" y="52"/>
                </a:lnTo>
                <a:lnTo>
                  <a:pt x="77" y="84"/>
                </a:lnTo>
                <a:lnTo>
                  <a:pt x="104" y="108"/>
                </a:lnTo>
                <a:lnTo>
                  <a:pt x="131" y="132"/>
                </a:lnTo>
                <a:lnTo>
                  <a:pt x="163" y="152"/>
                </a:lnTo>
                <a:lnTo>
                  <a:pt x="190" y="168"/>
                </a:lnTo>
                <a:lnTo>
                  <a:pt x="221" y="180"/>
                </a:lnTo>
                <a:lnTo>
                  <a:pt x="248" y="192"/>
                </a:lnTo>
                <a:lnTo>
                  <a:pt x="275" y="200"/>
                </a:lnTo>
                <a:lnTo>
                  <a:pt x="307" y="208"/>
                </a:lnTo>
                <a:lnTo>
                  <a:pt x="334" y="212"/>
                </a:lnTo>
                <a:lnTo>
                  <a:pt x="366" y="216"/>
                </a:lnTo>
                <a:lnTo>
                  <a:pt x="393" y="228"/>
                </a:lnTo>
                <a:lnTo>
                  <a:pt x="393" y="228"/>
                </a:lnTo>
                <a:lnTo>
                  <a:pt x="0" y="228"/>
                </a:lnTo>
                <a:close/>
              </a:path>
            </a:pathLst>
          </a:custGeom>
          <a:solidFill>
            <a:srgbClr val="008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aphicFrame>
        <p:nvGraphicFramePr>
          <p:cNvPr id="78850" name="Object 2"/>
          <p:cNvGraphicFramePr>
            <a:graphicFrameLocks noChangeAspect="1"/>
          </p:cNvGraphicFramePr>
          <p:nvPr/>
        </p:nvGraphicFramePr>
        <p:xfrm>
          <a:off x="3090863" y="3429000"/>
          <a:ext cx="381000" cy="458788"/>
        </p:xfrm>
        <a:graphic>
          <a:graphicData uri="http://schemas.openxmlformats.org/presentationml/2006/ole">
            <p:oleObj spid="_x0000_s78850" name="Equation" r:id="rId4" imgW="190440" imgH="228600" progId="Equation.DSMT4">
              <p:embed/>
            </p:oleObj>
          </a:graphicData>
        </a:graphic>
      </p:graphicFrame>
      <p:graphicFrame>
        <p:nvGraphicFramePr>
          <p:cNvPr id="78851" name="Object 3"/>
          <p:cNvGraphicFramePr>
            <a:graphicFrameLocks noChangeAspect="1"/>
          </p:cNvGraphicFramePr>
          <p:nvPr/>
        </p:nvGraphicFramePr>
        <p:xfrm>
          <a:off x="2557463" y="3451225"/>
          <a:ext cx="354012" cy="423863"/>
        </p:xfrm>
        <a:graphic>
          <a:graphicData uri="http://schemas.openxmlformats.org/presentationml/2006/ole">
            <p:oleObj spid="_x0000_s78851" name="Equation" r:id="rId5" imgW="190440" imgH="228600" progId="Equation.DSMT4">
              <p:embed/>
            </p:oleObj>
          </a:graphicData>
        </a:graphic>
      </p:graphicFrame>
      <p:graphicFrame>
        <p:nvGraphicFramePr>
          <p:cNvPr id="78852" name="Object 4"/>
          <p:cNvGraphicFramePr>
            <a:graphicFrameLocks noChangeAspect="1"/>
          </p:cNvGraphicFramePr>
          <p:nvPr/>
        </p:nvGraphicFramePr>
        <p:xfrm>
          <a:off x="7998505" y="4559301"/>
          <a:ext cx="381000" cy="458788"/>
        </p:xfrm>
        <a:graphic>
          <a:graphicData uri="http://schemas.openxmlformats.org/presentationml/2006/ole">
            <p:oleObj spid="_x0000_s78852" name="Equation" r:id="rId6" imgW="190440" imgH="228600" progId="Equation.DSMT4">
              <p:embed/>
            </p:oleObj>
          </a:graphicData>
        </a:graphic>
      </p:graphicFrame>
      <p:graphicFrame>
        <p:nvGraphicFramePr>
          <p:cNvPr id="78854" name="Object 6"/>
          <p:cNvGraphicFramePr>
            <a:graphicFrameLocks noChangeAspect="1"/>
          </p:cNvGraphicFramePr>
          <p:nvPr/>
        </p:nvGraphicFramePr>
        <p:xfrm>
          <a:off x="8542792" y="4570639"/>
          <a:ext cx="354012" cy="423863"/>
        </p:xfrm>
        <a:graphic>
          <a:graphicData uri="http://schemas.openxmlformats.org/presentationml/2006/ole">
            <p:oleObj spid="_x0000_s78854" name="Equation" r:id="rId7" imgW="190440" imgH="228600" progId="Equation.DSMT4">
              <p:embed/>
            </p:oleObj>
          </a:graphicData>
        </a:graphic>
      </p:graphicFrame>
      <p:graphicFrame>
        <p:nvGraphicFramePr>
          <p:cNvPr id="78855" name="Object 7"/>
          <p:cNvGraphicFramePr>
            <a:graphicFrameLocks noChangeAspect="1"/>
          </p:cNvGraphicFramePr>
          <p:nvPr/>
        </p:nvGraphicFramePr>
        <p:xfrm>
          <a:off x="9367611" y="5297716"/>
          <a:ext cx="381000" cy="458788"/>
        </p:xfrm>
        <a:graphic>
          <a:graphicData uri="http://schemas.openxmlformats.org/presentationml/2006/ole">
            <p:oleObj spid="_x0000_s78855" name="Equation" r:id="rId8" imgW="190440" imgH="228600" progId="Equation.DSMT4">
              <p:embed/>
            </p:oleObj>
          </a:graphicData>
        </a:graphic>
      </p:graphicFrame>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312738" y="138113"/>
            <a:ext cx="8229600" cy="792162"/>
          </a:xfrm>
          <a:prstGeom prst="rect">
            <a:avLst/>
          </a:prstGeom>
          <a:noFill/>
          <a:ln w="9525">
            <a:noFill/>
            <a:miter lim="800000"/>
            <a:headEnd/>
            <a:tailEnd/>
          </a:ln>
        </p:spPr>
        <p:txBody>
          <a:bodyPr anchor="ctr"/>
          <a:lstStyle/>
          <a:p>
            <a:r>
              <a:rPr lang="en-GB" sz="3200">
                <a:solidFill>
                  <a:schemeClr val="tx2"/>
                </a:solidFill>
                <a:latin typeface="Arial Unicode MS" pitchFamily="34" charset="-128"/>
              </a:rPr>
              <a:t>Types of error</a:t>
            </a:r>
            <a:endParaRPr lang="en-US" sz="3200">
              <a:solidFill>
                <a:schemeClr val="tx2"/>
              </a:solidFill>
              <a:latin typeface="Arial Unicode MS" pitchFamily="34" charset="-128"/>
            </a:endParaRPr>
          </a:p>
        </p:txBody>
      </p:sp>
      <p:sp>
        <p:nvSpPr>
          <p:cNvPr id="11267" name="Line 3"/>
          <p:cNvSpPr>
            <a:spLocks noChangeShapeType="1"/>
          </p:cNvSpPr>
          <p:nvPr/>
        </p:nvSpPr>
        <p:spPr bwMode="auto">
          <a:xfrm>
            <a:off x="3124200" y="1552575"/>
            <a:ext cx="4419600" cy="0"/>
          </a:xfrm>
          <a:prstGeom prst="line">
            <a:avLst/>
          </a:prstGeom>
          <a:noFill/>
          <a:ln w="38100">
            <a:solidFill>
              <a:schemeClr val="tx1"/>
            </a:solidFill>
            <a:round/>
            <a:headEnd/>
            <a:tailEnd/>
          </a:ln>
        </p:spPr>
        <p:txBody>
          <a:bodyPr/>
          <a:lstStyle/>
          <a:p>
            <a:endParaRPr lang="en-US"/>
          </a:p>
        </p:txBody>
      </p:sp>
      <p:sp>
        <p:nvSpPr>
          <p:cNvPr id="11268" name="Line 4"/>
          <p:cNvSpPr>
            <a:spLocks noChangeShapeType="1"/>
          </p:cNvSpPr>
          <p:nvPr/>
        </p:nvSpPr>
        <p:spPr bwMode="auto">
          <a:xfrm rot="-5400000">
            <a:off x="1295400" y="3381375"/>
            <a:ext cx="3657600" cy="0"/>
          </a:xfrm>
          <a:prstGeom prst="line">
            <a:avLst/>
          </a:prstGeom>
          <a:noFill/>
          <a:ln w="38100">
            <a:solidFill>
              <a:schemeClr val="tx1"/>
            </a:solidFill>
            <a:round/>
            <a:headEnd/>
            <a:tailEnd/>
          </a:ln>
        </p:spPr>
        <p:txBody>
          <a:bodyPr/>
          <a:lstStyle/>
          <a:p>
            <a:endParaRPr lang="en-US"/>
          </a:p>
        </p:txBody>
      </p:sp>
      <p:sp>
        <p:nvSpPr>
          <p:cNvPr id="11269" name="Line 5"/>
          <p:cNvSpPr>
            <a:spLocks noChangeShapeType="1"/>
          </p:cNvSpPr>
          <p:nvPr/>
        </p:nvSpPr>
        <p:spPr bwMode="auto">
          <a:xfrm rot="-5400000">
            <a:off x="5715000" y="3381375"/>
            <a:ext cx="3657600" cy="0"/>
          </a:xfrm>
          <a:prstGeom prst="line">
            <a:avLst/>
          </a:prstGeom>
          <a:noFill/>
          <a:ln w="38100">
            <a:solidFill>
              <a:schemeClr val="tx1"/>
            </a:solidFill>
            <a:round/>
            <a:headEnd/>
            <a:tailEnd/>
          </a:ln>
        </p:spPr>
        <p:txBody>
          <a:bodyPr/>
          <a:lstStyle/>
          <a:p>
            <a:endParaRPr lang="en-US"/>
          </a:p>
        </p:txBody>
      </p:sp>
      <p:sp>
        <p:nvSpPr>
          <p:cNvPr id="11270" name="Line 6"/>
          <p:cNvSpPr>
            <a:spLocks noChangeShapeType="1"/>
          </p:cNvSpPr>
          <p:nvPr/>
        </p:nvSpPr>
        <p:spPr bwMode="auto">
          <a:xfrm>
            <a:off x="3124200" y="5210175"/>
            <a:ext cx="4419600" cy="0"/>
          </a:xfrm>
          <a:prstGeom prst="line">
            <a:avLst/>
          </a:prstGeom>
          <a:noFill/>
          <a:ln w="38100">
            <a:solidFill>
              <a:schemeClr val="tx1"/>
            </a:solidFill>
            <a:round/>
            <a:headEnd/>
            <a:tailEnd/>
          </a:ln>
        </p:spPr>
        <p:txBody>
          <a:bodyPr/>
          <a:lstStyle/>
          <a:p>
            <a:endParaRPr lang="en-US"/>
          </a:p>
        </p:txBody>
      </p:sp>
      <p:sp>
        <p:nvSpPr>
          <p:cNvPr id="11271" name="Line 7"/>
          <p:cNvSpPr>
            <a:spLocks noChangeShapeType="1"/>
          </p:cNvSpPr>
          <p:nvPr/>
        </p:nvSpPr>
        <p:spPr bwMode="auto">
          <a:xfrm>
            <a:off x="3124200" y="3381375"/>
            <a:ext cx="4419600" cy="0"/>
          </a:xfrm>
          <a:prstGeom prst="line">
            <a:avLst/>
          </a:prstGeom>
          <a:noFill/>
          <a:ln w="38100">
            <a:solidFill>
              <a:schemeClr val="tx1"/>
            </a:solidFill>
            <a:round/>
            <a:headEnd/>
            <a:tailEnd/>
          </a:ln>
        </p:spPr>
        <p:txBody>
          <a:bodyPr/>
          <a:lstStyle/>
          <a:p>
            <a:endParaRPr lang="en-US"/>
          </a:p>
        </p:txBody>
      </p:sp>
      <p:sp>
        <p:nvSpPr>
          <p:cNvPr id="11272" name="Line 8"/>
          <p:cNvSpPr>
            <a:spLocks noChangeShapeType="1"/>
          </p:cNvSpPr>
          <p:nvPr/>
        </p:nvSpPr>
        <p:spPr bwMode="auto">
          <a:xfrm rot="-5400000">
            <a:off x="3505200" y="3381375"/>
            <a:ext cx="3657600" cy="0"/>
          </a:xfrm>
          <a:prstGeom prst="line">
            <a:avLst/>
          </a:prstGeom>
          <a:noFill/>
          <a:ln w="38100">
            <a:solidFill>
              <a:schemeClr val="tx1"/>
            </a:solidFill>
            <a:round/>
            <a:headEnd/>
            <a:tailEnd/>
          </a:ln>
        </p:spPr>
        <p:txBody>
          <a:bodyPr/>
          <a:lstStyle/>
          <a:p>
            <a:endParaRPr lang="en-US"/>
          </a:p>
        </p:txBody>
      </p:sp>
      <p:sp>
        <p:nvSpPr>
          <p:cNvPr id="11273" name="Text Box 9"/>
          <p:cNvSpPr txBox="1">
            <a:spLocks noChangeArrowheads="1"/>
          </p:cNvSpPr>
          <p:nvPr/>
        </p:nvSpPr>
        <p:spPr bwMode="auto">
          <a:xfrm>
            <a:off x="4267200" y="488950"/>
            <a:ext cx="2347913" cy="466725"/>
          </a:xfrm>
          <a:prstGeom prst="rect">
            <a:avLst/>
          </a:prstGeom>
          <a:solidFill>
            <a:srgbClr val="DDDDDD"/>
          </a:solidFill>
          <a:ln w="9525">
            <a:solidFill>
              <a:schemeClr val="tx1"/>
            </a:solidFill>
            <a:miter lim="800000"/>
            <a:headEnd/>
            <a:tailEnd/>
          </a:ln>
        </p:spPr>
        <p:txBody>
          <a:bodyPr wrap="none">
            <a:spAutoFit/>
          </a:bodyPr>
          <a:lstStyle/>
          <a:p>
            <a:pPr eaLnBrk="0" hangingPunct="0"/>
            <a:r>
              <a:rPr lang="en-GB" sz="2400" b="0"/>
              <a:t>Actual condition</a:t>
            </a:r>
            <a:endParaRPr lang="en-US" sz="2400" b="0"/>
          </a:p>
        </p:txBody>
      </p:sp>
      <p:sp>
        <p:nvSpPr>
          <p:cNvPr id="11275" name="Text Box 11"/>
          <p:cNvSpPr txBox="1">
            <a:spLocks noChangeArrowheads="1"/>
          </p:cNvSpPr>
          <p:nvPr/>
        </p:nvSpPr>
        <p:spPr bwMode="auto">
          <a:xfrm>
            <a:off x="1500784" y="2336800"/>
            <a:ext cx="1321196" cy="369332"/>
          </a:xfrm>
          <a:prstGeom prst="rect">
            <a:avLst/>
          </a:prstGeom>
          <a:noFill/>
          <a:ln w="9525">
            <a:noFill/>
            <a:miter lim="800000"/>
            <a:headEnd/>
            <a:tailEnd/>
          </a:ln>
        </p:spPr>
        <p:txBody>
          <a:bodyPr wrap="none">
            <a:spAutoFit/>
          </a:bodyPr>
          <a:lstStyle/>
          <a:p>
            <a:pPr algn="ctr" eaLnBrk="0" hangingPunct="0"/>
            <a:r>
              <a:rPr lang="en-GB" sz="1800" dirty="0" smtClean="0"/>
              <a:t>Decide H</a:t>
            </a:r>
            <a:r>
              <a:rPr lang="en-GB" sz="1800" baseline="-25000" dirty="0" smtClean="0"/>
              <a:t>1</a:t>
            </a:r>
            <a:r>
              <a:rPr lang="en-GB" sz="1800" dirty="0" smtClean="0"/>
              <a:t> </a:t>
            </a:r>
            <a:endParaRPr lang="en-US" sz="1800" dirty="0"/>
          </a:p>
        </p:txBody>
      </p:sp>
      <p:sp>
        <p:nvSpPr>
          <p:cNvPr id="11276" name="Text Box 12"/>
          <p:cNvSpPr txBox="1">
            <a:spLocks noChangeArrowheads="1"/>
          </p:cNvSpPr>
          <p:nvPr/>
        </p:nvSpPr>
        <p:spPr bwMode="auto">
          <a:xfrm>
            <a:off x="1558727" y="3959225"/>
            <a:ext cx="1321196" cy="369332"/>
          </a:xfrm>
          <a:prstGeom prst="rect">
            <a:avLst/>
          </a:prstGeom>
          <a:noFill/>
          <a:ln w="9525">
            <a:noFill/>
            <a:miter lim="800000"/>
            <a:headEnd/>
            <a:tailEnd/>
          </a:ln>
        </p:spPr>
        <p:txBody>
          <a:bodyPr wrap="none">
            <a:spAutoFit/>
          </a:bodyPr>
          <a:lstStyle/>
          <a:p>
            <a:pPr algn="ctr" eaLnBrk="0" hangingPunct="0"/>
            <a:r>
              <a:rPr lang="en-GB" sz="1800" dirty="0" smtClean="0"/>
              <a:t>Decide H</a:t>
            </a:r>
            <a:r>
              <a:rPr lang="en-GB" sz="1800" baseline="-25000" dirty="0" smtClean="0"/>
              <a:t>0</a:t>
            </a:r>
            <a:r>
              <a:rPr lang="en-GB" sz="1800" dirty="0" smtClean="0"/>
              <a:t> </a:t>
            </a:r>
            <a:endParaRPr lang="en-US" sz="1800" dirty="0"/>
          </a:p>
        </p:txBody>
      </p:sp>
      <p:sp>
        <p:nvSpPr>
          <p:cNvPr id="11277" name="Text Box 13"/>
          <p:cNvSpPr txBox="1">
            <a:spLocks noChangeArrowheads="1"/>
          </p:cNvSpPr>
          <p:nvPr/>
        </p:nvSpPr>
        <p:spPr bwMode="auto">
          <a:xfrm>
            <a:off x="3759200" y="1095375"/>
            <a:ext cx="436338" cy="369332"/>
          </a:xfrm>
          <a:prstGeom prst="rect">
            <a:avLst/>
          </a:prstGeom>
          <a:noFill/>
          <a:ln w="9525">
            <a:noFill/>
            <a:miter lim="800000"/>
            <a:headEnd/>
            <a:tailEnd/>
          </a:ln>
        </p:spPr>
        <p:txBody>
          <a:bodyPr wrap="none">
            <a:spAutoFit/>
          </a:bodyPr>
          <a:lstStyle/>
          <a:p>
            <a:pPr eaLnBrk="0" hangingPunct="0"/>
            <a:r>
              <a:rPr lang="en-GB" sz="1800" dirty="0" smtClean="0"/>
              <a:t>H</a:t>
            </a:r>
            <a:r>
              <a:rPr lang="en-GB" sz="1800" baseline="-25000" dirty="0" smtClean="0"/>
              <a:t>0</a:t>
            </a:r>
            <a:endParaRPr lang="en-US" sz="1800" dirty="0"/>
          </a:p>
        </p:txBody>
      </p:sp>
      <p:sp>
        <p:nvSpPr>
          <p:cNvPr id="11278" name="Text Box 14"/>
          <p:cNvSpPr txBox="1">
            <a:spLocks noChangeArrowheads="1"/>
          </p:cNvSpPr>
          <p:nvPr/>
        </p:nvSpPr>
        <p:spPr bwMode="auto">
          <a:xfrm>
            <a:off x="5946775" y="1095375"/>
            <a:ext cx="500458" cy="369332"/>
          </a:xfrm>
          <a:prstGeom prst="rect">
            <a:avLst/>
          </a:prstGeom>
          <a:noFill/>
          <a:ln w="9525">
            <a:noFill/>
            <a:miter lim="800000"/>
            <a:headEnd/>
            <a:tailEnd/>
          </a:ln>
        </p:spPr>
        <p:txBody>
          <a:bodyPr wrap="none">
            <a:spAutoFit/>
          </a:bodyPr>
          <a:lstStyle/>
          <a:p>
            <a:pPr eaLnBrk="0" hangingPunct="0"/>
            <a:r>
              <a:rPr lang="en-GB" sz="1800" dirty="0" smtClean="0"/>
              <a:t>H</a:t>
            </a:r>
            <a:r>
              <a:rPr lang="en-GB" sz="1800" baseline="-25000" dirty="0" smtClean="0"/>
              <a:t>1</a:t>
            </a:r>
            <a:r>
              <a:rPr lang="en-GB" sz="1800" dirty="0" smtClean="0"/>
              <a:t> </a:t>
            </a:r>
            <a:endParaRPr lang="en-US" sz="1800" dirty="0"/>
          </a:p>
        </p:txBody>
      </p:sp>
      <p:sp>
        <p:nvSpPr>
          <p:cNvPr id="11279" name="Text Box 15"/>
          <p:cNvSpPr txBox="1">
            <a:spLocks noChangeArrowheads="1"/>
          </p:cNvSpPr>
          <p:nvPr/>
        </p:nvSpPr>
        <p:spPr bwMode="auto">
          <a:xfrm>
            <a:off x="3164974" y="3820199"/>
            <a:ext cx="2198102" cy="369332"/>
          </a:xfrm>
          <a:prstGeom prst="rect">
            <a:avLst/>
          </a:prstGeom>
          <a:noFill/>
          <a:ln w="9525">
            <a:noFill/>
            <a:miter lim="800000"/>
            <a:headEnd/>
            <a:tailEnd/>
          </a:ln>
        </p:spPr>
        <p:txBody>
          <a:bodyPr wrap="none">
            <a:spAutoFit/>
          </a:bodyPr>
          <a:lstStyle/>
          <a:p>
            <a:pPr algn="ctr" eaLnBrk="0" hangingPunct="0"/>
            <a:r>
              <a:rPr lang="en-GB" sz="1800" dirty="0">
                <a:solidFill>
                  <a:srgbClr val="008000"/>
                </a:solidFill>
              </a:rPr>
              <a:t>True </a:t>
            </a:r>
            <a:r>
              <a:rPr lang="en-GB" sz="1800" dirty="0" smtClean="0">
                <a:solidFill>
                  <a:srgbClr val="008000"/>
                </a:solidFill>
              </a:rPr>
              <a:t>negative (TN</a:t>
            </a:r>
            <a:r>
              <a:rPr lang="en-GB" sz="1800" dirty="0">
                <a:solidFill>
                  <a:srgbClr val="008000"/>
                </a:solidFill>
              </a:rPr>
              <a:t>)</a:t>
            </a:r>
            <a:endParaRPr lang="en-US" sz="1800" dirty="0">
              <a:solidFill>
                <a:srgbClr val="008000"/>
              </a:solidFill>
            </a:endParaRPr>
          </a:p>
        </p:txBody>
      </p:sp>
      <p:sp>
        <p:nvSpPr>
          <p:cNvPr id="11280" name="Text Box 16"/>
          <p:cNvSpPr txBox="1">
            <a:spLocks noChangeArrowheads="1"/>
          </p:cNvSpPr>
          <p:nvPr/>
        </p:nvSpPr>
        <p:spPr bwMode="auto">
          <a:xfrm>
            <a:off x="5279571" y="2034945"/>
            <a:ext cx="2340429" cy="369332"/>
          </a:xfrm>
          <a:prstGeom prst="rect">
            <a:avLst/>
          </a:prstGeom>
          <a:noFill/>
          <a:ln w="9525">
            <a:noFill/>
            <a:miter lim="800000"/>
            <a:headEnd/>
            <a:tailEnd/>
          </a:ln>
        </p:spPr>
        <p:txBody>
          <a:bodyPr wrap="square">
            <a:spAutoFit/>
          </a:bodyPr>
          <a:lstStyle/>
          <a:p>
            <a:pPr algn="ctr" eaLnBrk="0" hangingPunct="0"/>
            <a:r>
              <a:rPr lang="en-GB" sz="1800" dirty="0">
                <a:solidFill>
                  <a:srgbClr val="008000"/>
                </a:solidFill>
              </a:rPr>
              <a:t>True </a:t>
            </a:r>
            <a:r>
              <a:rPr lang="en-GB" sz="1800" dirty="0" smtClean="0">
                <a:solidFill>
                  <a:srgbClr val="008000"/>
                </a:solidFill>
              </a:rPr>
              <a:t>positive (TP</a:t>
            </a:r>
            <a:r>
              <a:rPr lang="en-GB" sz="1800" dirty="0">
                <a:solidFill>
                  <a:srgbClr val="008000"/>
                </a:solidFill>
              </a:rPr>
              <a:t>)</a:t>
            </a:r>
            <a:endParaRPr lang="en-US" sz="1800" dirty="0">
              <a:solidFill>
                <a:srgbClr val="008000"/>
              </a:solidFill>
            </a:endParaRPr>
          </a:p>
        </p:txBody>
      </p:sp>
      <p:grpSp>
        <p:nvGrpSpPr>
          <p:cNvPr id="2" name="Group 17"/>
          <p:cNvGrpSpPr>
            <a:grpSpLocks/>
          </p:cNvGrpSpPr>
          <p:nvPr/>
        </p:nvGrpSpPr>
        <p:grpSpPr bwMode="auto">
          <a:xfrm>
            <a:off x="3152775" y="2024063"/>
            <a:ext cx="2203450" cy="900112"/>
            <a:chOff x="2112" y="1881"/>
            <a:chExt cx="1388" cy="567"/>
          </a:xfrm>
        </p:grpSpPr>
        <p:sp>
          <p:nvSpPr>
            <p:cNvPr id="11288" name="Text Box 18"/>
            <p:cNvSpPr txBox="1">
              <a:spLocks noChangeArrowheads="1"/>
            </p:cNvSpPr>
            <p:nvPr/>
          </p:nvSpPr>
          <p:spPr bwMode="auto">
            <a:xfrm>
              <a:off x="2112" y="1881"/>
              <a:ext cx="1388" cy="231"/>
            </a:xfrm>
            <a:prstGeom prst="rect">
              <a:avLst/>
            </a:prstGeom>
            <a:noFill/>
            <a:ln w="9525">
              <a:noFill/>
              <a:miter lim="800000"/>
              <a:headEnd/>
              <a:tailEnd/>
            </a:ln>
          </p:spPr>
          <p:txBody>
            <a:bodyPr wrap="none">
              <a:spAutoFit/>
            </a:bodyPr>
            <a:lstStyle/>
            <a:p>
              <a:pPr eaLnBrk="0" hangingPunct="0"/>
              <a:r>
                <a:rPr lang="en-GB" sz="1800">
                  <a:solidFill>
                    <a:srgbClr val="CC3300"/>
                  </a:solidFill>
                </a:rPr>
                <a:t>False positive (FP)</a:t>
              </a:r>
              <a:endParaRPr lang="en-US" sz="1800">
                <a:solidFill>
                  <a:srgbClr val="CC3300"/>
                </a:solidFill>
              </a:endParaRPr>
            </a:p>
          </p:txBody>
        </p:sp>
        <p:sp>
          <p:nvSpPr>
            <p:cNvPr id="11289" name="Text Box 19"/>
            <p:cNvSpPr txBox="1">
              <a:spLocks noChangeArrowheads="1"/>
            </p:cNvSpPr>
            <p:nvPr/>
          </p:nvSpPr>
          <p:spPr bwMode="auto">
            <a:xfrm>
              <a:off x="2112" y="2217"/>
              <a:ext cx="1104" cy="231"/>
            </a:xfrm>
            <a:prstGeom prst="rect">
              <a:avLst/>
            </a:prstGeom>
            <a:noFill/>
            <a:ln w="9525">
              <a:noFill/>
              <a:miter lim="800000"/>
              <a:headEnd/>
              <a:tailEnd/>
            </a:ln>
          </p:spPr>
          <p:txBody>
            <a:bodyPr>
              <a:spAutoFit/>
            </a:bodyPr>
            <a:lstStyle/>
            <a:p>
              <a:pPr algn="ctr" eaLnBrk="0" hangingPunct="0"/>
              <a:r>
                <a:rPr lang="el-GR" sz="1800" i="1" dirty="0" smtClean="0">
                  <a:solidFill>
                    <a:srgbClr val="CC3300"/>
                  </a:solidFill>
                  <a:latin typeface="Symbol" pitchFamily="18" charset="2"/>
                  <a:cs typeface="Arial" pitchFamily="34" charset="0"/>
                  <a:sym typeface="Symbol" pitchFamily="18" charset="2"/>
                </a:rPr>
                <a:t></a:t>
              </a:r>
              <a:endParaRPr lang="el-GR" sz="1800" i="1" dirty="0">
                <a:solidFill>
                  <a:srgbClr val="CC3300"/>
                </a:solidFill>
                <a:cs typeface="Arial" pitchFamily="34" charset="0"/>
              </a:endParaRPr>
            </a:p>
          </p:txBody>
        </p:sp>
      </p:grpSp>
      <p:grpSp>
        <p:nvGrpSpPr>
          <p:cNvPr id="3" name="Group 20"/>
          <p:cNvGrpSpPr>
            <a:grpSpLocks/>
          </p:cNvGrpSpPr>
          <p:nvPr/>
        </p:nvGrpSpPr>
        <p:grpSpPr bwMode="auto">
          <a:xfrm>
            <a:off x="5305425" y="3838575"/>
            <a:ext cx="2279650" cy="917575"/>
            <a:chOff x="3552" y="3024"/>
            <a:chExt cx="1436" cy="578"/>
          </a:xfrm>
        </p:grpSpPr>
        <p:sp>
          <p:nvSpPr>
            <p:cNvPr id="11286" name="Text Box 21"/>
            <p:cNvSpPr txBox="1">
              <a:spLocks noChangeArrowheads="1"/>
            </p:cNvSpPr>
            <p:nvPr/>
          </p:nvSpPr>
          <p:spPr bwMode="auto">
            <a:xfrm>
              <a:off x="3552" y="3024"/>
              <a:ext cx="1436" cy="231"/>
            </a:xfrm>
            <a:prstGeom prst="rect">
              <a:avLst/>
            </a:prstGeom>
            <a:noFill/>
            <a:ln w="9525">
              <a:noFill/>
              <a:miter lim="800000"/>
              <a:headEnd/>
              <a:tailEnd/>
            </a:ln>
          </p:spPr>
          <p:txBody>
            <a:bodyPr wrap="none">
              <a:spAutoFit/>
            </a:bodyPr>
            <a:lstStyle/>
            <a:p>
              <a:pPr algn="ctr" eaLnBrk="0" hangingPunct="0"/>
              <a:r>
                <a:rPr lang="en-GB" sz="1800">
                  <a:solidFill>
                    <a:srgbClr val="CC3300"/>
                  </a:solidFill>
                </a:rPr>
                <a:t>False negative (FN)</a:t>
              </a:r>
              <a:endParaRPr lang="en-US" sz="1800">
                <a:solidFill>
                  <a:srgbClr val="CC3300"/>
                </a:solidFill>
              </a:endParaRPr>
            </a:p>
          </p:txBody>
        </p:sp>
        <p:sp>
          <p:nvSpPr>
            <p:cNvPr id="11287" name="Text Box 22"/>
            <p:cNvSpPr txBox="1">
              <a:spLocks noChangeArrowheads="1"/>
            </p:cNvSpPr>
            <p:nvPr/>
          </p:nvSpPr>
          <p:spPr bwMode="auto">
            <a:xfrm>
              <a:off x="4111" y="3369"/>
              <a:ext cx="116" cy="233"/>
            </a:xfrm>
            <a:prstGeom prst="rect">
              <a:avLst/>
            </a:prstGeom>
            <a:noFill/>
            <a:ln w="9525">
              <a:noFill/>
              <a:miter lim="800000"/>
              <a:headEnd/>
              <a:tailEnd/>
            </a:ln>
          </p:spPr>
          <p:txBody>
            <a:bodyPr wrap="none">
              <a:spAutoFit/>
            </a:bodyPr>
            <a:lstStyle/>
            <a:p>
              <a:pPr eaLnBrk="0" hangingPunct="0"/>
              <a:endParaRPr lang="el-GR" sz="1800" b="0" i="1" dirty="0">
                <a:solidFill>
                  <a:srgbClr val="CC3300"/>
                </a:solidFill>
              </a:endParaRPr>
            </a:p>
          </p:txBody>
        </p:sp>
      </p:grpSp>
      <p:sp>
        <p:nvSpPr>
          <p:cNvPr id="11283" name="Rectangle 23"/>
          <p:cNvSpPr>
            <a:spLocks noChangeArrowheads="1"/>
          </p:cNvSpPr>
          <p:nvPr/>
        </p:nvSpPr>
        <p:spPr bwMode="auto">
          <a:xfrm>
            <a:off x="3124200" y="1552575"/>
            <a:ext cx="4419600" cy="3657600"/>
          </a:xfrm>
          <a:prstGeom prst="rect">
            <a:avLst/>
          </a:prstGeom>
          <a:noFill/>
          <a:ln w="38100">
            <a:solidFill>
              <a:schemeClr val="tx1"/>
            </a:solidFill>
            <a:miter lim="800000"/>
            <a:headEnd/>
            <a:tailEnd/>
          </a:ln>
        </p:spPr>
        <p:txBody>
          <a:bodyPr wrap="none" anchor="ctr"/>
          <a:lstStyle/>
          <a:p>
            <a:endParaRPr lang="en-US"/>
          </a:p>
        </p:txBody>
      </p:sp>
      <p:sp>
        <p:nvSpPr>
          <p:cNvPr id="11284" name="Text Box 24"/>
          <p:cNvSpPr txBox="1">
            <a:spLocks noChangeArrowheads="1"/>
          </p:cNvSpPr>
          <p:nvPr/>
        </p:nvSpPr>
        <p:spPr bwMode="auto">
          <a:xfrm>
            <a:off x="3105150" y="5297488"/>
            <a:ext cx="2349500" cy="1314450"/>
          </a:xfrm>
          <a:prstGeom prst="rect">
            <a:avLst/>
          </a:prstGeom>
          <a:noFill/>
          <a:ln w="9525" algn="ctr">
            <a:noFill/>
            <a:miter lim="800000"/>
            <a:headEnd/>
            <a:tailEnd/>
          </a:ln>
        </p:spPr>
        <p:txBody>
          <a:bodyPr>
            <a:spAutoFit/>
          </a:bodyPr>
          <a:lstStyle/>
          <a:p>
            <a:r>
              <a:rPr lang="en-US" sz="1600" dirty="0"/>
              <a:t>specificity: </a:t>
            </a:r>
            <a:r>
              <a:rPr lang="en-US" sz="1600" dirty="0" smtClean="0"/>
              <a:t>1-</a:t>
            </a:r>
            <a:r>
              <a:rPr lang="en-US" sz="1600" b="0" dirty="0" smtClean="0"/>
              <a:t> </a:t>
            </a:r>
            <a:endParaRPr lang="en-US" sz="1600" b="0" dirty="0"/>
          </a:p>
          <a:p>
            <a:r>
              <a:rPr lang="en-GB" sz="1600" b="0" dirty="0"/>
              <a:t>= TN / (TN + FP)</a:t>
            </a:r>
            <a:endParaRPr lang="en-US" sz="1600" b="0" dirty="0"/>
          </a:p>
          <a:p>
            <a:r>
              <a:rPr lang="en-US" sz="1600" b="0" dirty="0"/>
              <a:t>= proportion of actual negatives which are correctly identified</a:t>
            </a:r>
          </a:p>
        </p:txBody>
      </p:sp>
      <p:sp>
        <p:nvSpPr>
          <p:cNvPr id="11285" name="Text Box 26"/>
          <p:cNvSpPr txBox="1">
            <a:spLocks noChangeArrowheads="1"/>
          </p:cNvSpPr>
          <p:nvPr/>
        </p:nvSpPr>
        <p:spPr bwMode="auto">
          <a:xfrm>
            <a:off x="5268913" y="5297488"/>
            <a:ext cx="2609850" cy="1314450"/>
          </a:xfrm>
          <a:prstGeom prst="rect">
            <a:avLst/>
          </a:prstGeom>
          <a:noFill/>
          <a:ln w="9525" algn="ctr">
            <a:noFill/>
            <a:miter lim="800000"/>
            <a:headEnd/>
            <a:tailEnd/>
          </a:ln>
        </p:spPr>
        <p:txBody>
          <a:bodyPr>
            <a:spAutoFit/>
          </a:bodyPr>
          <a:lstStyle/>
          <a:p>
            <a:r>
              <a:rPr lang="en-US" sz="1600" dirty="0"/>
              <a:t>sensitivity (power): </a:t>
            </a:r>
            <a:r>
              <a:rPr lang="en-US" sz="1600" dirty="0" smtClean="0"/>
              <a:t>1-</a:t>
            </a:r>
            <a:r>
              <a:rPr lang="en-US" sz="1600" dirty="0" smtClean="0">
                <a:sym typeface="Symbol" pitchFamily="18" charset="2"/>
              </a:rPr>
              <a:t> </a:t>
            </a:r>
            <a:r>
              <a:rPr lang="en-US" sz="1600" dirty="0" smtClean="0"/>
              <a:t> </a:t>
            </a:r>
            <a:endParaRPr lang="en-US" sz="1600" dirty="0"/>
          </a:p>
          <a:p>
            <a:r>
              <a:rPr lang="en-GB" sz="1600" b="0" dirty="0"/>
              <a:t>= TP / (TP + FN)</a:t>
            </a:r>
            <a:endParaRPr lang="en-US" sz="1600" b="0" dirty="0"/>
          </a:p>
          <a:p>
            <a:r>
              <a:rPr lang="en-US" sz="1600" b="0" dirty="0"/>
              <a:t>= proportion of actual positives which are correctly identified</a:t>
            </a:r>
            <a:endParaRPr lang="en-GB" sz="1600" b="0" dirty="0"/>
          </a:p>
        </p:txBody>
      </p:sp>
      <p:graphicFrame>
        <p:nvGraphicFramePr>
          <p:cNvPr id="76801" name="Object 1"/>
          <p:cNvGraphicFramePr>
            <a:graphicFrameLocks noChangeAspect="1"/>
          </p:cNvGraphicFramePr>
          <p:nvPr/>
        </p:nvGraphicFramePr>
        <p:xfrm>
          <a:off x="3959225" y="2382157"/>
          <a:ext cx="381000" cy="458788"/>
        </p:xfrm>
        <a:graphic>
          <a:graphicData uri="http://schemas.openxmlformats.org/presentationml/2006/ole">
            <p:oleObj spid="_x0000_s76801" name="Equation" r:id="rId4" imgW="190440" imgH="228600" progId="Equation.DSMT4">
              <p:embed/>
            </p:oleObj>
          </a:graphicData>
        </a:graphic>
      </p:graphicFrame>
      <p:graphicFrame>
        <p:nvGraphicFramePr>
          <p:cNvPr id="76802" name="Object 2"/>
          <p:cNvGraphicFramePr>
            <a:graphicFrameLocks noChangeAspect="1"/>
          </p:cNvGraphicFramePr>
          <p:nvPr/>
        </p:nvGraphicFramePr>
        <p:xfrm>
          <a:off x="6193291" y="4289425"/>
          <a:ext cx="354012" cy="423863"/>
        </p:xfrm>
        <a:graphic>
          <a:graphicData uri="http://schemas.openxmlformats.org/presentationml/2006/ole">
            <p:oleObj spid="_x0000_s76802" name="Equation" r:id="rId5" imgW="190440" imgH="228600" progId="Equation.DSMT4">
              <p:embed/>
            </p:oleObj>
          </a:graphicData>
        </a:graphic>
      </p:graphicFrame>
      <p:graphicFrame>
        <p:nvGraphicFramePr>
          <p:cNvPr id="76803" name="Object 3"/>
          <p:cNvGraphicFramePr>
            <a:graphicFrameLocks noChangeAspect="1"/>
          </p:cNvGraphicFramePr>
          <p:nvPr/>
        </p:nvGraphicFramePr>
        <p:xfrm>
          <a:off x="7456035" y="5312683"/>
          <a:ext cx="254189" cy="304345"/>
        </p:xfrm>
        <a:graphic>
          <a:graphicData uri="http://schemas.openxmlformats.org/presentationml/2006/ole">
            <p:oleObj spid="_x0000_s76803" name="Equation" r:id="rId6" imgW="190440" imgH="228600" progId="Equation.DSMT4">
              <p:embed/>
            </p:oleObj>
          </a:graphicData>
        </a:graphic>
      </p:graphicFrame>
      <p:graphicFrame>
        <p:nvGraphicFramePr>
          <p:cNvPr id="76804" name="Object 4"/>
          <p:cNvGraphicFramePr>
            <a:graphicFrameLocks noChangeAspect="1"/>
          </p:cNvGraphicFramePr>
          <p:nvPr/>
        </p:nvGraphicFramePr>
        <p:xfrm>
          <a:off x="4490810" y="5276624"/>
          <a:ext cx="309789" cy="373037"/>
        </p:xfrm>
        <a:graphic>
          <a:graphicData uri="http://schemas.openxmlformats.org/presentationml/2006/ole">
            <p:oleObj spid="_x0000_s76804" name="Equation" r:id="rId7" imgW="190440" imgH="228600" progId="Equation.DSMT4">
              <p:embed/>
            </p:oleObj>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14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1400" b="1" i="0" u="none" strike="noStrike" cap="none" normalizeH="0" baseline="0" smtClean="0">
            <a:ln>
              <a:noFill/>
            </a:ln>
            <a:solidFill>
              <a:schemeClr val="tx1"/>
            </a:solidFill>
            <a:effectLst/>
            <a:latin typeface="Arial" pitchFamily="34"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Default Design">
  <a:themeElements>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Arial Unicode MS"/>
        <a:ea typeface="Arial Unicode MS"/>
        <a:cs typeface="Arial Unicode MS"/>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14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1400" b="1" i="0" u="none" strike="noStrike" cap="none" normalizeH="0" baseline="0" smtClean="0">
            <a:ln>
              <a:noFill/>
            </a:ln>
            <a:solidFill>
              <a:schemeClr val="tx1"/>
            </a:solidFill>
            <a:effectLst/>
            <a:latin typeface="Arial" pitchFamily="34" charset="0"/>
          </a:defRPr>
        </a:defPPr>
      </a:lstStyle>
    </a:lnDef>
  </a:objectDefaults>
  <a:extraClrSchemeLst>
    <a:extraClrScheme>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S:\vortrag_000523\Ahmet\Power_Point_Vorlagen\csn.pot</Template>
  <TotalTime>26463</TotalTime>
  <Words>920</Words>
  <Application>Microsoft Office PowerPoint</Application>
  <PresentationFormat>35mm Slides</PresentationFormat>
  <Paragraphs>291</Paragraphs>
  <Slides>26</Slides>
  <Notes>15</Notes>
  <HiddenSlides>0</HiddenSlides>
  <MMClips>0</MMClips>
  <ScaleCrop>false</ScaleCrop>
  <HeadingPairs>
    <vt:vector size="6" baseType="variant">
      <vt:variant>
        <vt:lpstr>Theme</vt:lpstr>
      </vt:variant>
      <vt:variant>
        <vt:i4>2</vt:i4>
      </vt:variant>
      <vt:variant>
        <vt:lpstr>Embedded OLE Servers</vt:lpstr>
      </vt:variant>
      <vt:variant>
        <vt:i4>2</vt:i4>
      </vt:variant>
      <vt:variant>
        <vt:lpstr>Slide Titles</vt:lpstr>
      </vt:variant>
      <vt:variant>
        <vt:i4>26</vt:i4>
      </vt:variant>
    </vt:vector>
  </HeadingPairs>
  <TitlesOfParts>
    <vt:vector size="30" baseType="lpstr">
      <vt:lpstr>1_Default Design</vt:lpstr>
      <vt:lpstr>2_Default Design</vt:lpstr>
      <vt:lpstr>Equation</vt:lpstr>
      <vt:lpstr>Clip</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Smoothness, the facts</vt:lpstr>
      <vt:lpstr>Slide 15</vt:lpstr>
      <vt:lpstr>Slide 16</vt:lpstr>
      <vt:lpstr>Slide 17</vt:lpstr>
      <vt:lpstr>Slide 18</vt:lpstr>
      <vt:lpstr>Slide 19</vt:lpstr>
      <vt:lpstr>Slide 20</vt:lpstr>
      <vt:lpstr>Euler characteristic (EC) for any image</vt:lpstr>
      <vt:lpstr>Slide 22</vt:lpstr>
      <vt:lpstr>Slide 23</vt:lpstr>
      <vt:lpstr>Slide 24</vt:lpstr>
      <vt:lpstr>Further reading</vt:lpstr>
      <vt:lpstr>Thank you</vt:lpstr>
    </vt:vector>
  </TitlesOfParts>
  <Company>FIL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DCM</dc:title>
  <dc:creator>Klaas Enno Stephan</dc:creator>
  <cp:lastModifiedBy>Justin Chumbley</cp:lastModifiedBy>
  <cp:revision>1916</cp:revision>
  <cp:lastPrinted>2000-08-31T18:39:38Z</cp:lastPrinted>
  <dcterms:created xsi:type="dcterms:W3CDTF">2000-05-18T20:05:13Z</dcterms:created>
  <dcterms:modified xsi:type="dcterms:W3CDTF">2010-02-22T12:12:21Z</dcterms:modified>
</cp:coreProperties>
</file>