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63"/>
  </p:notesMasterIdLst>
  <p:handoutMasterIdLst>
    <p:handoutMasterId r:id="rId64"/>
  </p:handoutMasterIdLst>
  <p:sldIdLst>
    <p:sldId id="1620" r:id="rId10"/>
    <p:sldId id="1655" r:id="rId11"/>
    <p:sldId id="1283" r:id="rId12"/>
    <p:sldId id="1574" r:id="rId13"/>
    <p:sldId id="1646" r:id="rId14"/>
    <p:sldId id="1577" r:id="rId15"/>
    <p:sldId id="1582" r:id="rId16"/>
    <p:sldId id="1583" r:id="rId17"/>
    <p:sldId id="1652" r:id="rId18"/>
    <p:sldId id="1589" r:id="rId19"/>
    <p:sldId id="1590" r:id="rId20"/>
    <p:sldId id="1621" r:id="rId21"/>
    <p:sldId id="1644" r:id="rId22"/>
    <p:sldId id="1633" r:id="rId23"/>
    <p:sldId id="1634" r:id="rId24"/>
    <p:sldId id="1635" r:id="rId25"/>
    <p:sldId id="1648" r:id="rId26"/>
    <p:sldId id="1647" r:id="rId27"/>
    <p:sldId id="1624" r:id="rId28"/>
    <p:sldId id="1625" r:id="rId29"/>
    <p:sldId id="1629" r:id="rId30"/>
    <p:sldId id="1653" r:id="rId31"/>
    <p:sldId id="1631" r:id="rId32"/>
    <p:sldId id="1658" r:id="rId33"/>
    <p:sldId id="1672" r:id="rId34"/>
    <p:sldId id="1572" r:id="rId35"/>
    <p:sldId id="1538" r:id="rId36"/>
    <p:sldId id="1539" r:id="rId37"/>
    <p:sldId id="1564" r:id="rId38"/>
    <p:sldId id="1563" r:id="rId39"/>
    <p:sldId id="1540" r:id="rId40"/>
    <p:sldId id="1571" r:id="rId41"/>
    <p:sldId id="1569" r:id="rId42"/>
    <p:sldId id="1673" r:id="rId43"/>
    <p:sldId id="1665" r:id="rId44"/>
    <p:sldId id="1666" r:id="rId45"/>
    <p:sldId id="1683" r:id="rId46"/>
    <p:sldId id="1668" r:id="rId47"/>
    <p:sldId id="1669" r:id="rId48"/>
    <p:sldId id="1670" r:id="rId49"/>
    <p:sldId id="1671" r:id="rId50"/>
    <p:sldId id="1678" r:id="rId51"/>
    <p:sldId id="1682" r:id="rId52"/>
    <p:sldId id="1613" r:id="rId53"/>
    <p:sldId id="1614" r:id="rId54"/>
    <p:sldId id="1639" r:id="rId55"/>
    <p:sldId id="1640" r:id="rId56"/>
    <p:sldId id="1641" r:id="rId57"/>
    <p:sldId id="1642" r:id="rId58"/>
    <p:sldId id="1643" r:id="rId59"/>
    <p:sldId id="1651" r:id="rId60"/>
    <p:sldId id="1650" r:id="rId61"/>
    <p:sldId id="1680" r:id="rId62"/>
  </p:sldIdLst>
  <p:sldSz cx="10287000" cy="6858000" type="35mm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00CC"/>
    <a:srgbClr val="C0C0C0"/>
    <a:srgbClr val="EAEAEA"/>
    <a:srgbClr val="3333FF"/>
    <a:srgbClr val="FFFF00"/>
    <a:srgbClr val="33CC33"/>
    <a:srgbClr val="008000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7007" autoAdjust="0"/>
  </p:normalViewPr>
  <p:slideViewPr>
    <p:cSldViewPr snapToGrid="0">
      <p:cViewPr>
        <p:scale>
          <a:sx n="70" d="100"/>
          <a:sy n="70" d="100"/>
        </p:scale>
        <p:origin x="-422" y="-302"/>
      </p:cViewPr>
      <p:guideLst>
        <p:guide orient="horz" pos="2295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334"/>
    </p:cViewPr>
  </p:sorterViewPr>
  <p:notesViewPr>
    <p:cSldViewPr snapToGrid="0">
      <p:cViewPr varScale="1">
        <p:scale>
          <a:sx n="82" d="100"/>
          <a:sy n="82" d="100"/>
        </p:scale>
        <p:origin x="-2172" y="-96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3436729-222B-4A86-B55F-6DA897591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746125"/>
            <a:ext cx="55880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C485346-FB56-4583-A442-E1C6B6FC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CH" smtClean="0"/>
              <a:t>Posterior model probability in lower plot is a normalised probability:</a:t>
            </a:r>
          </a:p>
          <a:p>
            <a:r>
              <a:rPr lang="de-CH" smtClean="0"/>
              <a:t>p(m_i|y) = p(y|m_i)/sum(p(y|m_i))</a:t>
            </a:r>
          </a:p>
          <a:p>
            <a:r>
              <a:rPr lang="de-CH" smtClean="0"/>
              <a:t>Note that under flat model priors  p(m_i|y) = p(y|m_i)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A361-05EB-41D1-8C8C-0CE74B20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B52C-4CAA-4376-A923-B1D8318E7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CB76-6079-460B-A4BB-98EB9153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55F5-0CD2-4CDB-B920-64FF42BE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BCDE8-9218-4081-AFAF-12A324EBC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5A83-0B88-4E2F-941B-C055F6DE2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2D32-6439-4BDA-820C-EE65E5E3D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4810-C9A9-4A48-A6E4-EBEE8EAA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C3AA-7A82-4B9A-8A5F-D76722C67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A200-3867-4A97-A9F9-8043F951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56334-472B-4BD7-BC3D-DE5456795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474D-4185-42D1-9EB8-699917F3C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4F51-C202-4B62-8AC8-8455BDA35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47E31-EBAE-4F6E-864D-4F3A01844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83B2-590A-48D3-8666-5532C3C7B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AC74-B98A-4683-9BFE-344F28C2D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A2D-D132-47E0-87C3-C220D9A94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8CEEC-D7EA-4CE4-B819-18F83D23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B8B7-A553-4A80-B5E7-531FE5667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65BB-45CB-495C-86E3-5EFD24ADF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C0413-A09E-4266-9D32-23C23CB85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3643-AD34-4C6D-8672-C0C961FE4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2099-0AA5-4207-B7B8-766B04C5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B833-BA1F-4273-B45A-332B1B25B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036DB-9CB1-4FE0-ACE2-F702A7A5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F1D7-21CE-4B9A-B6B6-82B5098C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FE39-856E-4DD7-A95D-6A6EEF42E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838C-6990-4C98-9B77-DCF8F6554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1252-6D0B-430C-8B6C-62F551D6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CF7E-33AB-4FA4-9861-CFE2F8AFE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2F46-3840-4272-A6E3-7DF5D5D25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FBAA-7E27-4DAF-A8F8-146B046B2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EE17-429A-42D2-AF02-AD35C763F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1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fld id="{FA152D36-731C-4485-8F23-76FB8232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6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6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6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</a:defRPr>
            </a:lvl1pPr>
          </a:lstStyle>
          <a:p>
            <a:pPr>
              <a:defRPr/>
            </a:pPr>
            <a:fld id="{D80AF6AB-EDD2-4659-BA82-8C077014C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5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5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5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5D9F8A3E-4946-416D-A167-43416AB1C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9.jpeg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slideLayout" Target="../slideLayouts/slideLayout29.xml"/><Relationship Id="rId7" Type="http://schemas.openxmlformats.org/officeDocument/2006/relationships/oleObject" Target="../embeddings/oleObject34.bin"/><Relationship Id="rId2" Type="http://schemas.openxmlformats.org/officeDocument/2006/relationships/tags" Target="../tags/tag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75.emf"/><Relationship Id="rId4" Type="http://schemas.openxmlformats.org/officeDocument/2006/relationships/image" Target="../media/image74.emf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6.xml"/><Relationship Id="rId6" Type="http://schemas.openxmlformats.org/officeDocument/2006/relationships/image" Target="../media/image97.emf"/><Relationship Id="rId5" Type="http://schemas.openxmlformats.org/officeDocument/2006/relationships/image" Target="../media/image96.wmf"/><Relationship Id="rId4" Type="http://schemas.openxmlformats.org/officeDocument/2006/relationships/image" Target="../media/image9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2.wmf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122.e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09550" y="188913"/>
            <a:ext cx="982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DCM: Advanced topics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47650" y="2039938"/>
            <a:ext cx="55038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7825">
              <a:lnSpc>
                <a:spcPct val="80000"/>
              </a:lnSpc>
              <a:spcBef>
                <a:spcPct val="100000"/>
              </a:spcBef>
            </a:pPr>
            <a:r>
              <a:rPr lang="en-US" sz="2400" b="0">
                <a:latin typeface="Arial Unicode MS" pitchFamily="34" charset="-128"/>
              </a:rPr>
              <a:t>Klaas Enno Stephan </a:t>
            </a:r>
            <a:r>
              <a:rPr lang="en-US" sz="2000" b="0">
                <a:latin typeface="Arial Unicode MS" pitchFamily="34" charset="-128"/>
              </a:rPr>
              <a:t/>
            </a:r>
            <a:br>
              <a:rPr lang="en-US" sz="2000" b="0">
                <a:latin typeface="Arial Unicode MS" pitchFamily="34" charset="-128"/>
              </a:rPr>
            </a:br>
            <a:r>
              <a:rPr lang="en-US" sz="2400">
                <a:latin typeface="Arial Unicode MS" pitchFamily="34" charset="-128"/>
              </a:rPr>
              <a:t/>
            </a:r>
            <a:br>
              <a:rPr lang="en-US" sz="2400">
                <a:latin typeface="Arial Unicode MS" pitchFamily="34" charset="-128"/>
              </a:rPr>
            </a:br>
            <a:r>
              <a:rPr lang="en-GB" sz="1800" b="0">
                <a:latin typeface="Arial Unicode MS" pitchFamily="34" charset="-128"/>
              </a:rPr>
              <a:t>Laboratory for Social &amp; Neural Systems Research 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sz="1800" b="0">
                <a:latin typeface="Arial Unicode MS" pitchFamily="34" charset="-128"/>
              </a:rPr>
              <a:t>Institute for Empirical Research in Economics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sz="1800" b="0">
                <a:latin typeface="Arial Unicode MS" pitchFamily="34" charset="-128"/>
              </a:rPr>
              <a:t>University of Zurich</a:t>
            </a:r>
            <a:endParaRPr lang="en-US" sz="1800" b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endParaRPr lang="en-US" sz="1800" b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sz="1800" b="0">
                <a:latin typeface="Arial Unicode MS" pitchFamily="34" charset="-128"/>
              </a:rPr>
              <a:t>Wellcome Trust Centre for Neuroimaging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de-CH" sz="1800" b="0">
                <a:latin typeface="Arial Unicode MS" pitchFamily="34" charset="-128"/>
              </a:rPr>
              <a:t>Institute of Neurology</a:t>
            </a:r>
            <a:endParaRPr lang="en-US" sz="1800" b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sz="1800" b="0">
                <a:latin typeface="Arial Unicode MS" pitchFamily="34" charset="-128"/>
              </a:rPr>
              <a:t>University College London</a:t>
            </a:r>
            <a:endParaRPr lang="en-GB" sz="1800" b="0">
              <a:latin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22250" y="5789613"/>
            <a:ext cx="982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SPM Course 2010</a:t>
            </a:r>
          </a:p>
          <a:p>
            <a:pPr algn="ctr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University of Zurich, 17-19 February 2010</a:t>
            </a:r>
          </a:p>
        </p:txBody>
      </p:sp>
      <p:pic>
        <p:nvPicPr>
          <p:cNvPr id="30725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775" y="2162175"/>
            <a:ext cx="4395788" cy="295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285750"/>
            <a:ext cx="2822575" cy="622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3795" name="AutoShape 3"/>
          <p:cNvCxnSpPr>
            <a:cxnSpLocks noChangeShapeType="1"/>
            <a:stCxn id="33796" idx="2"/>
            <a:endCxn id="33801" idx="3"/>
          </p:cNvCxnSpPr>
          <p:nvPr/>
        </p:nvCxnSpPr>
        <p:spPr bwMode="auto">
          <a:xfrm flipH="1" flipV="1">
            <a:off x="8372475" y="2640013"/>
            <a:ext cx="269875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3796" name="Oval 4"/>
          <p:cNvSpPr>
            <a:spLocks noChangeAspect="1" noChangeArrowheads="1"/>
          </p:cNvSpPr>
          <p:nvPr/>
        </p:nvSpPr>
        <p:spPr bwMode="auto">
          <a:xfrm>
            <a:off x="8642350" y="2428875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670925" y="250190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V1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3798" name="Oval 6"/>
          <p:cNvSpPr>
            <a:spLocks noChangeAspect="1" noChangeArrowheads="1"/>
          </p:cNvSpPr>
          <p:nvPr/>
        </p:nvSpPr>
        <p:spPr bwMode="auto">
          <a:xfrm>
            <a:off x="9432925" y="2428875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459913" y="2506663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V5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33800" name="AutoShape 8"/>
          <p:cNvCxnSpPr>
            <a:cxnSpLocks noChangeShapeType="1"/>
            <a:stCxn id="33796" idx="5"/>
            <a:endCxn id="33798" idx="3"/>
          </p:cNvCxnSpPr>
          <p:nvPr/>
        </p:nvCxnSpPr>
        <p:spPr bwMode="auto">
          <a:xfrm>
            <a:off x="9010650" y="2797175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862888" y="2501900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stim</a:t>
            </a:r>
          </a:p>
        </p:txBody>
      </p:sp>
      <p:sp>
        <p:nvSpPr>
          <p:cNvPr id="33802" name="Oval 10"/>
          <p:cNvSpPr>
            <a:spLocks noChangeAspect="1" noChangeArrowheads="1"/>
          </p:cNvSpPr>
          <p:nvPr/>
        </p:nvSpPr>
        <p:spPr bwMode="auto">
          <a:xfrm>
            <a:off x="9432925" y="1636713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9371013" y="1709738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PPC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33804" name="AutoShape 12"/>
          <p:cNvCxnSpPr>
            <a:cxnSpLocks noChangeShapeType="1"/>
            <a:stCxn id="33798" idx="1"/>
            <a:endCxn id="33796" idx="7"/>
          </p:cNvCxnSpPr>
          <p:nvPr/>
        </p:nvCxnSpPr>
        <p:spPr bwMode="auto">
          <a:xfrm flipH="1">
            <a:off x="9010650" y="2492375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3805" name="AutoShape 13"/>
          <p:cNvCxnSpPr>
            <a:cxnSpLocks noChangeShapeType="1"/>
            <a:stCxn id="33802" idx="5"/>
            <a:endCxn id="33798" idx="7"/>
          </p:cNvCxnSpPr>
          <p:nvPr/>
        </p:nvCxnSpPr>
        <p:spPr bwMode="auto">
          <a:xfrm>
            <a:off x="9801225" y="2005013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6" name="AutoShape 14"/>
          <p:cNvCxnSpPr>
            <a:cxnSpLocks noChangeShapeType="1"/>
            <a:stCxn id="33798" idx="1"/>
            <a:endCxn id="33802" idx="3"/>
          </p:cNvCxnSpPr>
          <p:nvPr/>
        </p:nvCxnSpPr>
        <p:spPr bwMode="auto">
          <a:xfrm flipV="1">
            <a:off x="9496425" y="2005013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870825" y="1511300"/>
            <a:ext cx="5016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M2</a:t>
            </a:r>
            <a:endParaRPr lang="en-US" sz="18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859713" y="2084388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attention</a:t>
            </a:r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9083675" y="2470150"/>
            <a:ext cx="144463" cy="1444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3810" name="AutoShape 18"/>
          <p:cNvCxnSpPr>
            <a:cxnSpLocks noChangeShapeType="1"/>
            <a:stCxn id="33808" idx="3"/>
            <a:endCxn id="33809" idx="7"/>
          </p:cNvCxnSpPr>
          <p:nvPr/>
        </p:nvCxnSpPr>
        <p:spPr bwMode="auto">
          <a:xfrm>
            <a:off x="8723313" y="2222500"/>
            <a:ext cx="484187" cy="268288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</p:cxnSp>
      <p:cxnSp>
        <p:nvCxnSpPr>
          <p:cNvPr id="33811" name="AutoShape 19"/>
          <p:cNvCxnSpPr>
            <a:cxnSpLocks noChangeShapeType="1"/>
            <a:stCxn id="33812" idx="2"/>
            <a:endCxn id="33817" idx="3"/>
          </p:cNvCxnSpPr>
          <p:nvPr/>
        </p:nvCxnSpPr>
        <p:spPr bwMode="auto">
          <a:xfrm flipH="1" flipV="1">
            <a:off x="3800475" y="2633663"/>
            <a:ext cx="269875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3812" name="Oval 20"/>
          <p:cNvSpPr>
            <a:spLocks noChangeAspect="1" noChangeArrowheads="1"/>
          </p:cNvSpPr>
          <p:nvPr/>
        </p:nvSpPr>
        <p:spPr bwMode="auto">
          <a:xfrm>
            <a:off x="4070350" y="2422525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098925" y="249555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V1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3814" name="Oval 22"/>
          <p:cNvSpPr>
            <a:spLocks noChangeAspect="1" noChangeArrowheads="1"/>
          </p:cNvSpPr>
          <p:nvPr/>
        </p:nvSpPr>
        <p:spPr bwMode="auto">
          <a:xfrm>
            <a:off x="4860925" y="2422525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887913" y="2500313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V5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33816" name="AutoShape 24"/>
          <p:cNvCxnSpPr>
            <a:cxnSpLocks noChangeShapeType="1"/>
            <a:stCxn id="33812" idx="5"/>
            <a:endCxn id="33814" idx="3"/>
          </p:cNvCxnSpPr>
          <p:nvPr/>
        </p:nvCxnSpPr>
        <p:spPr bwMode="auto">
          <a:xfrm>
            <a:off x="4438650" y="2790825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290888" y="2495550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stim</a:t>
            </a:r>
          </a:p>
        </p:txBody>
      </p:sp>
      <p:sp>
        <p:nvSpPr>
          <p:cNvPr id="33818" name="Oval 26"/>
          <p:cNvSpPr>
            <a:spLocks noChangeAspect="1" noChangeArrowheads="1"/>
          </p:cNvSpPr>
          <p:nvPr/>
        </p:nvSpPr>
        <p:spPr bwMode="auto">
          <a:xfrm>
            <a:off x="4860925" y="1630363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4799013" y="17145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PPC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33820" name="AutoShape 28"/>
          <p:cNvCxnSpPr>
            <a:cxnSpLocks noChangeShapeType="1"/>
            <a:stCxn id="33814" idx="1"/>
            <a:endCxn id="33812" idx="7"/>
          </p:cNvCxnSpPr>
          <p:nvPr/>
        </p:nvCxnSpPr>
        <p:spPr bwMode="auto">
          <a:xfrm flipH="1">
            <a:off x="4438650" y="2486025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3821" name="AutoShape 29"/>
          <p:cNvCxnSpPr>
            <a:cxnSpLocks noChangeShapeType="1"/>
            <a:stCxn id="33818" idx="5"/>
            <a:endCxn id="33814" idx="7"/>
          </p:cNvCxnSpPr>
          <p:nvPr/>
        </p:nvCxnSpPr>
        <p:spPr bwMode="auto">
          <a:xfrm>
            <a:off x="5229225" y="1998663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3298825" y="1504950"/>
            <a:ext cx="5016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M1</a:t>
            </a:r>
            <a:endParaRPr lang="en-US" sz="18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4364038" y="1254125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attention</a:t>
            </a:r>
          </a:p>
        </p:txBody>
      </p:sp>
      <p:sp>
        <p:nvSpPr>
          <p:cNvPr id="33824" name="Oval 32"/>
          <p:cNvSpPr>
            <a:spLocks noChangeArrowheads="1"/>
          </p:cNvSpPr>
          <p:nvPr/>
        </p:nvSpPr>
        <p:spPr bwMode="auto">
          <a:xfrm>
            <a:off x="5078413" y="2144713"/>
            <a:ext cx="144462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3825" name="AutoShape 33"/>
          <p:cNvCxnSpPr>
            <a:cxnSpLocks noChangeShapeType="1"/>
            <a:stCxn id="33814" idx="1"/>
            <a:endCxn id="33818" idx="3"/>
          </p:cNvCxnSpPr>
          <p:nvPr/>
        </p:nvCxnSpPr>
        <p:spPr bwMode="auto">
          <a:xfrm flipV="1">
            <a:off x="4924425" y="1998663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3826" name="Group 34"/>
          <p:cNvGrpSpPr>
            <a:grpSpLocks/>
          </p:cNvGrpSpPr>
          <p:nvPr/>
        </p:nvGrpSpPr>
        <p:grpSpPr bwMode="auto">
          <a:xfrm>
            <a:off x="3297238" y="3305175"/>
            <a:ext cx="2058987" cy="1349375"/>
            <a:chOff x="4647" y="300"/>
            <a:chExt cx="1297" cy="850"/>
          </a:xfrm>
        </p:grpSpPr>
        <p:cxnSp>
          <p:nvCxnSpPr>
            <p:cNvPr id="33864" name="AutoShape 35"/>
            <p:cNvCxnSpPr>
              <a:cxnSpLocks noChangeShapeType="1"/>
              <a:stCxn id="33865" idx="2"/>
              <a:endCxn id="33870" idx="3"/>
            </p:cNvCxnSpPr>
            <p:nvPr/>
          </p:nvCxnSpPr>
          <p:spPr bwMode="auto">
            <a:xfrm flipH="1" flipV="1">
              <a:off x="4968" y="1011"/>
              <a:ext cx="170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3865" name="Oval 36"/>
            <p:cNvSpPr>
              <a:spLocks noChangeAspect="1" noChangeArrowheads="1"/>
            </p:cNvSpPr>
            <p:nvPr/>
          </p:nvSpPr>
          <p:spPr bwMode="auto">
            <a:xfrm>
              <a:off x="5138" y="878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Text Box 37"/>
            <p:cNvSpPr txBox="1">
              <a:spLocks noChangeArrowheads="1"/>
            </p:cNvSpPr>
            <p:nvPr/>
          </p:nvSpPr>
          <p:spPr bwMode="auto">
            <a:xfrm>
              <a:off x="5156" y="924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V1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3867" name="Oval 38"/>
            <p:cNvSpPr>
              <a:spLocks noChangeAspect="1" noChangeArrowheads="1"/>
            </p:cNvSpPr>
            <p:nvPr/>
          </p:nvSpPr>
          <p:spPr bwMode="auto">
            <a:xfrm>
              <a:off x="5636" y="878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Text Box 39"/>
            <p:cNvSpPr txBox="1">
              <a:spLocks noChangeArrowheads="1"/>
            </p:cNvSpPr>
            <p:nvPr/>
          </p:nvSpPr>
          <p:spPr bwMode="auto">
            <a:xfrm>
              <a:off x="5653" y="927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V5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33869" name="AutoShape 40"/>
            <p:cNvCxnSpPr>
              <a:cxnSpLocks noChangeShapeType="1"/>
              <a:stCxn id="33865" idx="5"/>
              <a:endCxn id="33867" idx="3"/>
            </p:cNvCxnSpPr>
            <p:nvPr/>
          </p:nvCxnSpPr>
          <p:spPr bwMode="auto">
            <a:xfrm>
              <a:off x="5370" y="1110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3870" name="Text Box 41"/>
            <p:cNvSpPr txBox="1">
              <a:spLocks noChangeArrowheads="1"/>
            </p:cNvSpPr>
            <p:nvPr/>
          </p:nvSpPr>
          <p:spPr bwMode="auto">
            <a:xfrm>
              <a:off x="4647" y="924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stim</a:t>
              </a:r>
            </a:p>
          </p:txBody>
        </p:sp>
        <p:sp>
          <p:nvSpPr>
            <p:cNvPr id="33871" name="Oval 42"/>
            <p:cNvSpPr>
              <a:spLocks noChangeAspect="1" noChangeArrowheads="1"/>
            </p:cNvSpPr>
            <p:nvPr/>
          </p:nvSpPr>
          <p:spPr bwMode="auto">
            <a:xfrm>
              <a:off x="5636" y="37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2" name="Text Box 43"/>
            <p:cNvSpPr txBox="1">
              <a:spLocks noChangeArrowheads="1"/>
            </p:cNvSpPr>
            <p:nvPr/>
          </p:nvSpPr>
          <p:spPr bwMode="auto">
            <a:xfrm>
              <a:off x="5597" y="433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PPC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33873" name="AutoShape 44"/>
            <p:cNvCxnSpPr>
              <a:cxnSpLocks noChangeShapeType="1"/>
              <a:stCxn id="33867" idx="1"/>
              <a:endCxn id="33865" idx="7"/>
            </p:cNvCxnSpPr>
            <p:nvPr/>
          </p:nvCxnSpPr>
          <p:spPr bwMode="auto">
            <a:xfrm flipH="1">
              <a:off x="5370" y="918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3874" name="AutoShape 45"/>
            <p:cNvCxnSpPr>
              <a:cxnSpLocks noChangeShapeType="1"/>
              <a:stCxn id="33871" idx="5"/>
              <a:endCxn id="33867" idx="7"/>
            </p:cNvCxnSpPr>
            <p:nvPr/>
          </p:nvCxnSpPr>
          <p:spPr bwMode="auto">
            <a:xfrm>
              <a:off x="5868" y="611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75" name="AutoShape 46"/>
            <p:cNvCxnSpPr>
              <a:cxnSpLocks noChangeShapeType="1"/>
              <a:stCxn id="33867" idx="1"/>
              <a:endCxn id="33871" idx="3"/>
            </p:cNvCxnSpPr>
            <p:nvPr/>
          </p:nvCxnSpPr>
          <p:spPr bwMode="auto">
            <a:xfrm flipV="1">
              <a:off x="5676" y="611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76" name="Text Box 47"/>
            <p:cNvSpPr txBox="1">
              <a:spLocks noChangeArrowheads="1"/>
            </p:cNvSpPr>
            <p:nvPr/>
          </p:nvSpPr>
          <p:spPr bwMode="auto">
            <a:xfrm>
              <a:off x="4652" y="300"/>
              <a:ext cx="316" cy="23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M3</a:t>
              </a:r>
              <a:endParaRPr 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77" name="Text Box 48"/>
            <p:cNvSpPr txBox="1">
              <a:spLocks noChangeArrowheads="1"/>
            </p:cNvSpPr>
            <p:nvPr/>
          </p:nvSpPr>
          <p:spPr bwMode="auto">
            <a:xfrm>
              <a:off x="4927" y="330"/>
              <a:ext cx="5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attention</a:t>
              </a:r>
            </a:p>
          </p:txBody>
        </p:sp>
        <p:sp>
          <p:nvSpPr>
            <p:cNvPr id="33878" name="Oval 49"/>
            <p:cNvSpPr>
              <a:spLocks noChangeArrowheads="1"/>
            </p:cNvSpPr>
            <p:nvPr/>
          </p:nvSpPr>
          <p:spPr bwMode="auto">
            <a:xfrm>
              <a:off x="5459" y="916"/>
              <a:ext cx="91" cy="91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33879" name="AutoShape 50"/>
            <p:cNvCxnSpPr>
              <a:cxnSpLocks noChangeShapeType="1"/>
              <a:stCxn id="33877" idx="3"/>
              <a:endCxn id="33871" idx="1"/>
            </p:cNvCxnSpPr>
            <p:nvPr/>
          </p:nvCxnSpPr>
          <p:spPr bwMode="auto">
            <a:xfrm>
              <a:off x="5471" y="417"/>
              <a:ext cx="205" cy="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80" name="AutoShape 51"/>
            <p:cNvCxnSpPr>
              <a:cxnSpLocks noChangeShapeType="1"/>
              <a:stCxn id="33877" idx="2"/>
              <a:endCxn id="33878" idx="0"/>
            </p:cNvCxnSpPr>
            <p:nvPr/>
          </p:nvCxnSpPr>
          <p:spPr bwMode="auto">
            <a:xfrm>
              <a:off x="5199" y="504"/>
              <a:ext cx="306" cy="41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</p:spPr>
        </p:cxnSp>
      </p:grpSp>
      <p:grpSp>
        <p:nvGrpSpPr>
          <p:cNvPr id="33827" name="Group 52"/>
          <p:cNvGrpSpPr>
            <a:grpSpLocks/>
          </p:cNvGrpSpPr>
          <p:nvPr/>
        </p:nvGrpSpPr>
        <p:grpSpPr bwMode="auto">
          <a:xfrm>
            <a:off x="7859713" y="4889500"/>
            <a:ext cx="2060575" cy="1349375"/>
            <a:chOff x="2607" y="1524"/>
            <a:chExt cx="1297" cy="850"/>
          </a:xfrm>
        </p:grpSpPr>
        <p:cxnSp>
          <p:nvCxnSpPr>
            <p:cNvPr id="33847" name="AutoShape 53"/>
            <p:cNvCxnSpPr>
              <a:cxnSpLocks noChangeShapeType="1"/>
              <a:stCxn id="33848" idx="2"/>
              <a:endCxn id="33853" idx="3"/>
            </p:cNvCxnSpPr>
            <p:nvPr/>
          </p:nvCxnSpPr>
          <p:spPr bwMode="auto">
            <a:xfrm flipH="1" flipV="1">
              <a:off x="2928" y="2235"/>
              <a:ext cx="170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3848" name="Oval 54"/>
            <p:cNvSpPr>
              <a:spLocks noChangeAspect="1" noChangeArrowheads="1"/>
            </p:cNvSpPr>
            <p:nvPr/>
          </p:nvSpPr>
          <p:spPr bwMode="auto">
            <a:xfrm>
              <a:off x="3098" y="2102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9" name="Text Box 55"/>
            <p:cNvSpPr txBox="1">
              <a:spLocks noChangeArrowheads="1"/>
            </p:cNvSpPr>
            <p:nvPr/>
          </p:nvSpPr>
          <p:spPr bwMode="auto">
            <a:xfrm>
              <a:off x="3116" y="2148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V1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3850" name="Oval 56"/>
            <p:cNvSpPr>
              <a:spLocks noChangeAspect="1" noChangeArrowheads="1"/>
            </p:cNvSpPr>
            <p:nvPr/>
          </p:nvSpPr>
          <p:spPr bwMode="auto">
            <a:xfrm>
              <a:off x="3596" y="2102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1" name="Text Box 57"/>
            <p:cNvSpPr txBox="1">
              <a:spLocks noChangeArrowheads="1"/>
            </p:cNvSpPr>
            <p:nvPr/>
          </p:nvSpPr>
          <p:spPr bwMode="auto">
            <a:xfrm>
              <a:off x="3613" y="2151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V5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33852" name="AutoShape 58"/>
            <p:cNvCxnSpPr>
              <a:cxnSpLocks noChangeShapeType="1"/>
              <a:stCxn id="33848" idx="5"/>
              <a:endCxn id="33850" idx="3"/>
            </p:cNvCxnSpPr>
            <p:nvPr/>
          </p:nvCxnSpPr>
          <p:spPr bwMode="auto">
            <a:xfrm>
              <a:off x="3330" y="2334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33853" name="Text Box 59"/>
            <p:cNvSpPr txBox="1">
              <a:spLocks noChangeArrowheads="1"/>
            </p:cNvSpPr>
            <p:nvPr/>
          </p:nvSpPr>
          <p:spPr bwMode="auto">
            <a:xfrm>
              <a:off x="2607" y="2148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stim</a:t>
              </a:r>
            </a:p>
          </p:txBody>
        </p:sp>
        <p:sp>
          <p:nvSpPr>
            <p:cNvPr id="33854" name="Oval 60"/>
            <p:cNvSpPr>
              <a:spLocks noChangeAspect="1" noChangeArrowheads="1"/>
            </p:cNvSpPr>
            <p:nvPr/>
          </p:nvSpPr>
          <p:spPr bwMode="auto">
            <a:xfrm>
              <a:off x="3596" y="1603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5" name="Text Box 61"/>
            <p:cNvSpPr txBox="1">
              <a:spLocks noChangeArrowheads="1"/>
            </p:cNvSpPr>
            <p:nvPr/>
          </p:nvSpPr>
          <p:spPr bwMode="auto">
            <a:xfrm>
              <a:off x="3557" y="1638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PPC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33856" name="AutoShape 62"/>
            <p:cNvCxnSpPr>
              <a:cxnSpLocks noChangeShapeType="1"/>
              <a:stCxn id="33850" idx="1"/>
              <a:endCxn id="33848" idx="7"/>
            </p:cNvCxnSpPr>
            <p:nvPr/>
          </p:nvCxnSpPr>
          <p:spPr bwMode="auto">
            <a:xfrm flipH="1">
              <a:off x="3330" y="2142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3857" name="AutoShape 63"/>
            <p:cNvCxnSpPr>
              <a:cxnSpLocks noChangeShapeType="1"/>
              <a:stCxn id="33854" idx="5"/>
              <a:endCxn id="33850" idx="7"/>
            </p:cNvCxnSpPr>
            <p:nvPr/>
          </p:nvCxnSpPr>
          <p:spPr bwMode="auto">
            <a:xfrm>
              <a:off x="3828" y="1835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58" name="AutoShape 64"/>
            <p:cNvCxnSpPr>
              <a:cxnSpLocks noChangeShapeType="1"/>
              <a:stCxn id="33850" idx="1"/>
              <a:endCxn id="33854" idx="3"/>
            </p:cNvCxnSpPr>
            <p:nvPr/>
          </p:nvCxnSpPr>
          <p:spPr bwMode="auto">
            <a:xfrm flipV="1">
              <a:off x="3636" y="1835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59" name="Text Box 65"/>
            <p:cNvSpPr txBox="1">
              <a:spLocks noChangeArrowheads="1"/>
            </p:cNvSpPr>
            <p:nvPr/>
          </p:nvSpPr>
          <p:spPr bwMode="auto">
            <a:xfrm>
              <a:off x="2612" y="1524"/>
              <a:ext cx="316" cy="23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M4</a:t>
              </a:r>
              <a:endParaRPr 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60" name="Text Box 66"/>
            <p:cNvSpPr txBox="1">
              <a:spLocks noChangeArrowheads="1"/>
            </p:cNvSpPr>
            <p:nvPr/>
          </p:nvSpPr>
          <p:spPr bwMode="auto">
            <a:xfrm>
              <a:off x="2881" y="1550"/>
              <a:ext cx="5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attention</a:t>
              </a:r>
            </a:p>
          </p:txBody>
        </p:sp>
        <p:sp>
          <p:nvSpPr>
            <p:cNvPr id="33861" name="Oval 67"/>
            <p:cNvSpPr>
              <a:spLocks noChangeArrowheads="1"/>
            </p:cNvSpPr>
            <p:nvPr/>
          </p:nvSpPr>
          <p:spPr bwMode="auto">
            <a:xfrm>
              <a:off x="3376" y="2128"/>
              <a:ext cx="91" cy="91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33862" name="AutoShape 68"/>
            <p:cNvCxnSpPr>
              <a:cxnSpLocks noChangeShapeType="1"/>
              <a:stCxn id="33854" idx="2"/>
              <a:endCxn id="33861" idx="7"/>
            </p:cNvCxnSpPr>
            <p:nvPr/>
          </p:nvCxnSpPr>
          <p:spPr bwMode="auto">
            <a:xfrm rot="10800000" flipV="1">
              <a:off x="3454" y="1739"/>
              <a:ext cx="142" cy="402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</p:spPr>
        </p:cxnSp>
        <p:cxnSp>
          <p:nvCxnSpPr>
            <p:cNvPr id="33863" name="AutoShape 69"/>
            <p:cNvCxnSpPr>
              <a:cxnSpLocks noChangeShapeType="1"/>
              <a:stCxn id="33860" idx="3"/>
              <a:endCxn id="33854" idx="1"/>
            </p:cNvCxnSpPr>
            <p:nvPr/>
          </p:nvCxnSpPr>
          <p:spPr bwMode="auto">
            <a:xfrm>
              <a:off x="3425" y="1637"/>
              <a:ext cx="211" cy="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3828" name="Group 70"/>
          <p:cNvGrpSpPr>
            <a:grpSpLocks/>
          </p:cNvGrpSpPr>
          <p:nvPr/>
        </p:nvGrpSpPr>
        <p:grpSpPr bwMode="auto">
          <a:xfrm>
            <a:off x="5564188" y="1917700"/>
            <a:ext cx="2078037" cy="842963"/>
            <a:chOff x="3246" y="391"/>
            <a:chExt cx="1309" cy="531"/>
          </a:xfrm>
        </p:grpSpPr>
        <p:sp>
          <p:nvSpPr>
            <p:cNvPr id="33844" name="Text Box 71"/>
            <p:cNvSpPr txBox="1">
              <a:spLocks noChangeArrowheads="1"/>
            </p:cNvSpPr>
            <p:nvPr/>
          </p:nvSpPr>
          <p:spPr bwMode="auto">
            <a:xfrm>
              <a:off x="3603" y="596"/>
              <a:ext cx="627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BF</a:t>
              </a: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</a:t>
              </a: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2966</a:t>
              </a:r>
            </a:p>
            <a:p>
              <a:r>
                <a:rPr lang="en-US" b="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b="0" i="1">
                  <a:latin typeface="Times New Roman" pitchFamily="18" charset="0"/>
                  <a:sym typeface="Symbol" pitchFamily="18" charset="2"/>
                </a:rPr>
                <a:t>F</a:t>
              </a:r>
              <a:r>
                <a:rPr lang="en-US" b="0">
                  <a:latin typeface="Times New Roman" pitchFamily="18" charset="0"/>
                  <a:sym typeface="Symbol" pitchFamily="18" charset="2"/>
                </a:rPr>
                <a:t> = 7.995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45" name="Text Box 72"/>
            <p:cNvSpPr txBox="1">
              <a:spLocks noChangeArrowheads="1"/>
            </p:cNvSpPr>
            <p:nvPr/>
          </p:nvSpPr>
          <p:spPr bwMode="auto">
            <a:xfrm>
              <a:off x="3421" y="391"/>
              <a:ext cx="102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M2 better than M1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3846" name="AutoShape 73"/>
            <p:cNvCxnSpPr>
              <a:cxnSpLocks noChangeShapeType="1"/>
              <a:stCxn id="33829" idx="1"/>
            </p:cNvCxnSpPr>
            <p:nvPr/>
          </p:nvCxnSpPr>
          <p:spPr bwMode="auto">
            <a:xfrm flipH="1">
              <a:off x="3246" y="593"/>
              <a:ext cx="1309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3829" name="Rectangle 74"/>
          <p:cNvSpPr>
            <a:spLocks noChangeArrowheads="1"/>
          </p:cNvSpPr>
          <p:nvPr/>
        </p:nvSpPr>
        <p:spPr bwMode="auto">
          <a:xfrm>
            <a:off x="7642225" y="1485900"/>
            <a:ext cx="2501900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0" name="Rectangle 75"/>
          <p:cNvSpPr>
            <a:spLocks noChangeArrowheads="1"/>
          </p:cNvSpPr>
          <p:nvPr/>
        </p:nvSpPr>
        <p:spPr bwMode="auto">
          <a:xfrm>
            <a:off x="3059113" y="3286125"/>
            <a:ext cx="2503487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1" name="Text Box 76"/>
          <p:cNvSpPr txBox="1">
            <a:spLocks noChangeArrowheads="1"/>
          </p:cNvSpPr>
          <p:nvPr/>
        </p:nvSpPr>
        <p:spPr bwMode="auto">
          <a:xfrm>
            <a:off x="6645275" y="4040188"/>
            <a:ext cx="990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BF</a:t>
            </a:r>
            <a:r>
              <a:rPr lang="en-GB" b="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</a:t>
            </a: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</a:t>
            </a:r>
            <a:endParaRPr lang="en-US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b="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US" b="0">
                <a:latin typeface="Times New Roman" pitchFamily="18" charset="0"/>
                <a:sym typeface="Symbol" pitchFamily="18" charset="2"/>
              </a:rPr>
              <a:t> = 2.450</a:t>
            </a:r>
          </a:p>
        </p:txBody>
      </p:sp>
      <p:sp>
        <p:nvSpPr>
          <p:cNvPr id="33832" name="Text Box 77"/>
          <p:cNvSpPr txBox="1">
            <a:spLocks noChangeArrowheads="1"/>
          </p:cNvSpPr>
          <p:nvPr/>
        </p:nvSpPr>
        <p:spPr bwMode="auto">
          <a:xfrm>
            <a:off x="6308725" y="3735388"/>
            <a:ext cx="16208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M3 better than M2</a:t>
            </a:r>
            <a:endParaRPr lang="en-US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3833" name="AutoShape 78"/>
          <p:cNvCxnSpPr>
            <a:cxnSpLocks noChangeShapeType="1"/>
          </p:cNvCxnSpPr>
          <p:nvPr/>
        </p:nvCxnSpPr>
        <p:spPr bwMode="auto">
          <a:xfrm flipV="1">
            <a:off x="5562600" y="2989263"/>
            <a:ext cx="3330575" cy="104933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834" name="Rectangle 79"/>
          <p:cNvSpPr>
            <a:spLocks noChangeArrowheads="1"/>
          </p:cNvSpPr>
          <p:nvPr/>
        </p:nvSpPr>
        <p:spPr bwMode="auto">
          <a:xfrm>
            <a:off x="7642225" y="4840288"/>
            <a:ext cx="2501900" cy="1503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5" name="Text Box 80"/>
          <p:cNvSpPr txBox="1">
            <a:spLocks noChangeArrowheads="1"/>
          </p:cNvSpPr>
          <p:nvPr/>
        </p:nvSpPr>
        <p:spPr bwMode="auto">
          <a:xfrm>
            <a:off x="5553075" y="5624513"/>
            <a:ext cx="990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BF</a:t>
            </a:r>
            <a:r>
              <a:rPr lang="en-GB" b="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</a:t>
            </a: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23</a:t>
            </a:r>
            <a:endParaRPr lang="en-US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b="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US" b="0">
                <a:latin typeface="Times New Roman" pitchFamily="18" charset="0"/>
                <a:sym typeface="Symbol" pitchFamily="18" charset="2"/>
              </a:rPr>
              <a:t> = 3.144</a:t>
            </a:r>
          </a:p>
        </p:txBody>
      </p:sp>
      <p:sp>
        <p:nvSpPr>
          <p:cNvPr id="33836" name="Text Box 81"/>
          <p:cNvSpPr txBox="1">
            <a:spLocks noChangeArrowheads="1"/>
          </p:cNvSpPr>
          <p:nvPr/>
        </p:nvSpPr>
        <p:spPr bwMode="auto">
          <a:xfrm>
            <a:off x="5175250" y="5302250"/>
            <a:ext cx="16208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M4 better than M3</a:t>
            </a:r>
          </a:p>
        </p:txBody>
      </p:sp>
      <p:cxnSp>
        <p:nvCxnSpPr>
          <p:cNvPr id="33837" name="AutoShape 82"/>
          <p:cNvCxnSpPr>
            <a:cxnSpLocks noChangeShapeType="1"/>
          </p:cNvCxnSpPr>
          <p:nvPr/>
        </p:nvCxnSpPr>
        <p:spPr bwMode="auto">
          <a:xfrm rot="10800000">
            <a:off x="4310063" y="4789488"/>
            <a:ext cx="3332162" cy="80327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38" name="AutoShape 83"/>
          <p:cNvCxnSpPr>
            <a:cxnSpLocks noChangeShapeType="1"/>
            <a:stCxn id="33823" idx="3"/>
            <a:endCxn id="33824" idx="6"/>
          </p:cNvCxnSpPr>
          <p:nvPr/>
        </p:nvCxnSpPr>
        <p:spPr bwMode="auto">
          <a:xfrm flipH="1">
            <a:off x="5222875" y="1392238"/>
            <a:ext cx="4763" cy="825500"/>
          </a:xfrm>
          <a:prstGeom prst="curvedConnector3">
            <a:avLst>
              <a:gd name="adj1" fmla="val -4800000"/>
            </a:avLst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</p:cxnSp>
      <p:sp>
        <p:nvSpPr>
          <p:cNvPr id="33839" name="Text Box 84"/>
          <p:cNvSpPr txBox="1">
            <a:spLocks noChangeArrowheads="1"/>
          </p:cNvSpPr>
          <p:nvPr/>
        </p:nvSpPr>
        <p:spPr bwMode="auto">
          <a:xfrm>
            <a:off x="1008063" y="3165475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M1</a:t>
            </a:r>
            <a:endParaRPr 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40" name="Text Box 85"/>
          <p:cNvSpPr txBox="1">
            <a:spLocks noChangeArrowheads="1"/>
          </p:cNvSpPr>
          <p:nvPr/>
        </p:nvSpPr>
        <p:spPr bwMode="auto">
          <a:xfrm>
            <a:off x="1490663" y="3170238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M2</a:t>
            </a:r>
            <a:endParaRPr 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41" name="Text Box 86"/>
          <p:cNvSpPr txBox="1">
            <a:spLocks noChangeArrowheads="1"/>
          </p:cNvSpPr>
          <p:nvPr/>
        </p:nvSpPr>
        <p:spPr bwMode="auto">
          <a:xfrm>
            <a:off x="1939925" y="3163888"/>
            <a:ext cx="4302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M3</a:t>
            </a:r>
            <a:endParaRPr 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42" name="Text Box 87"/>
          <p:cNvSpPr txBox="1">
            <a:spLocks noChangeArrowheads="1"/>
          </p:cNvSpPr>
          <p:nvPr/>
        </p:nvSpPr>
        <p:spPr bwMode="auto">
          <a:xfrm>
            <a:off x="2455863" y="3168650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M4</a:t>
            </a:r>
            <a:endParaRPr 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843" name="Rectangle 88"/>
          <p:cNvSpPr>
            <a:spLocks noChangeArrowheads="1"/>
          </p:cNvSpPr>
          <p:nvPr/>
        </p:nvSpPr>
        <p:spPr bwMode="auto">
          <a:xfrm>
            <a:off x="3370263" y="46038"/>
            <a:ext cx="6402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CH" sz="3200">
                <a:solidFill>
                  <a:schemeClr val="tx2"/>
                </a:solidFill>
                <a:latin typeface="Arial Unicode MS" pitchFamily="34" charset="-128"/>
              </a:rPr>
              <a:t>BMS in SPM8: an example</a:t>
            </a:r>
            <a:endParaRPr lang="en-US" sz="3200" b="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200" b="1" smtClean="0">
                <a:latin typeface="Arial Unicode MS" pitchFamily="34" charset="-128"/>
              </a:rPr>
              <a:t>Fixed effects BMS at group level</a:t>
            </a:r>
            <a:endParaRPr lang="en-US" sz="3200" b="1" smtClean="0">
              <a:latin typeface="Arial Unicode MS" pitchFamily="34" charset="-128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9258300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CH" sz="2400" b="1" smtClean="0"/>
              <a:t>Group Bayes factor (GBF)</a:t>
            </a:r>
            <a:r>
              <a:rPr lang="de-CH" sz="2400" smtClean="0"/>
              <a:t> for 1...</a:t>
            </a:r>
            <a:r>
              <a:rPr lang="de-CH" sz="2400" i="1" smtClean="0"/>
              <a:t>K</a:t>
            </a:r>
            <a:r>
              <a:rPr lang="de-CH" sz="2400" smtClean="0"/>
              <a:t> subjects:</a:t>
            </a:r>
          </a:p>
          <a:p>
            <a:pPr eaLnBrk="1" hangingPunct="1">
              <a:spcBef>
                <a:spcPct val="400000"/>
              </a:spcBef>
              <a:buFontTx/>
              <a:buNone/>
            </a:pPr>
            <a:r>
              <a:rPr lang="de-CH" sz="2400" b="1" smtClean="0"/>
              <a:t>Average Bayes factor (ABF):</a:t>
            </a:r>
          </a:p>
          <a:p>
            <a:pPr eaLnBrk="1" hangingPunct="1">
              <a:spcBef>
                <a:spcPct val="350000"/>
              </a:spcBef>
              <a:buFontTx/>
              <a:buNone/>
            </a:pPr>
            <a:r>
              <a:rPr lang="de-CH" sz="2400" b="1" smtClean="0"/>
              <a:t>Problems:</a:t>
            </a:r>
          </a:p>
          <a:p>
            <a:pPr eaLnBrk="1" hangingPunct="1">
              <a:buFontTx/>
              <a:buChar char="-"/>
            </a:pPr>
            <a:r>
              <a:rPr lang="de-CH" sz="2400" smtClean="0"/>
              <a:t>blind with regard to group heterogeneity</a:t>
            </a:r>
          </a:p>
          <a:p>
            <a:pPr eaLnBrk="1" hangingPunct="1">
              <a:buFontTx/>
              <a:buChar char="-"/>
            </a:pPr>
            <a:r>
              <a:rPr lang="de-CH" sz="2400" smtClean="0"/>
              <a:t>sensitive to outliers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14488" y="2276475"/>
          <a:ext cx="2789237" cy="865188"/>
        </p:xfrm>
        <a:graphic>
          <a:graphicData uri="http://schemas.openxmlformats.org/presentationml/2006/ole">
            <p:oleObj spid="_x0000_s8194" name="Equation" r:id="rId3" imgW="1104840" imgH="342720" progId="Equation.3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1417638" y="3970338"/>
          <a:ext cx="3078162" cy="993775"/>
        </p:xfrm>
        <a:graphic>
          <a:graphicData uri="http://schemas.openxmlformats.org/presentationml/2006/ole">
            <p:oleObj spid="_x0000_s8195" name="Equation" r:id="rId4" imgW="12189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8" name="Group 2"/>
          <p:cNvGrpSpPr>
            <a:grpSpLocks/>
          </p:cNvGrpSpPr>
          <p:nvPr/>
        </p:nvGrpSpPr>
        <p:grpSpPr bwMode="auto">
          <a:xfrm>
            <a:off x="704850" y="4938713"/>
            <a:ext cx="2149475" cy="935037"/>
            <a:chOff x="431" y="2750"/>
            <a:chExt cx="1406" cy="589"/>
          </a:xfrm>
        </p:grpSpPr>
        <p:sp>
          <p:nvSpPr>
            <p:cNvPr id="9266" name="Oval 3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7" name="Object 4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p:oleObj spid="_x0000_s9227" name="Equation" r:id="rId3" imgW="901440" imgH="215640" progId="Equation.3">
                <p:embed/>
              </p:oleObj>
            </a:graphicData>
          </a:graphic>
        </p:graphicFrame>
      </p:grpSp>
      <p:grpSp>
        <p:nvGrpSpPr>
          <p:cNvPr id="9229" name="Group 5"/>
          <p:cNvGrpSpPr>
            <a:grpSpLocks/>
          </p:cNvGrpSpPr>
          <p:nvPr/>
        </p:nvGrpSpPr>
        <p:grpSpPr bwMode="auto">
          <a:xfrm>
            <a:off x="1052513" y="5154613"/>
            <a:ext cx="2149475" cy="935037"/>
            <a:chOff x="431" y="2750"/>
            <a:chExt cx="1406" cy="589"/>
          </a:xfrm>
        </p:grpSpPr>
        <p:sp>
          <p:nvSpPr>
            <p:cNvPr id="9265" name="Oval 6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6" name="Object 7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p:oleObj spid="_x0000_s9226" name="Equation" r:id="rId4" imgW="901440" imgH="215640" progId="Equation.3">
                <p:embed/>
              </p:oleObj>
            </a:graphicData>
          </a:graphic>
        </p:graphicFrame>
      </p:grpSp>
      <p:grpSp>
        <p:nvGrpSpPr>
          <p:cNvPr id="9230" name="Group 8"/>
          <p:cNvGrpSpPr>
            <a:grpSpLocks/>
          </p:cNvGrpSpPr>
          <p:nvPr/>
        </p:nvGrpSpPr>
        <p:grpSpPr bwMode="auto">
          <a:xfrm>
            <a:off x="1398588" y="5372100"/>
            <a:ext cx="2147887" cy="935038"/>
            <a:chOff x="431" y="2750"/>
            <a:chExt cx="1406" cy="589"/>
          </a:xfrm>
        </p:grpSpPr>
        <p:sp>
          <p:nvSpPr>
            <p:cNvPr id="9264" name="Oval 9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5" name="Object 10"/>
            <p:cNvGraphicFramePr>
              <a:graphicFrameLocks noChangeAspect="1"/>
            </p:cNvGraphicFramePr>
            <p:nvPr/>
          </p:nvGraphicFramePr>
          <p:xfrm>
            <a:off x="533" y="2886"/>
            <a:ext cx="1200" cy="272"/>
          </p:xfrm>
          <a:graphic>
            <a:graphicData uri="http://schemas.openxmlformats.org/presentationml/2006/ole">
              <p:oleObj spid="_x0000_s9225" name="Equation" r:id="rId5" imgW="952200" imgH="215640" progId="Equation.3">
                <p:embed/>
              </p:oleObj>
            </a:graphicData>
          </a:graphic>
        </p:graphicFrame>
      </p:grpSp>
      <p:grpSp>
        <p:nvGrpSpPr>
          <p:cNvPr id="9231" name="Group 11"/>
          <p:cNvGrpSpPr>
            <a:grpSpLocks/>
          </p:cNvGrpSpPr>
          <p:nvPr/>
        </p:nvGrpSpPr>
        <p:grpSpPr bwMode="auto">
          <a:xfrm>
            <a:off x="1812925" y="5586413"/>
            <a:ext cx="2149475" cy="935037"/>
            <a:chOff x="431" y="2750"/>
            <a:chExt cx="1406" cy="589"/>
          </a:xfrm>
        </p:grpSpPr>
        <p:sp>
          <p:nvSpPr>
            <p:cNvPr id="9263" name="Oval 12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4" name="Object 13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p:oleObj spid="_x0000_s9224" name="Equation" r:id="rId6" imgW="901440" imgH="215640" progId="Equation.3">
                <p:embed/>
              </p:oleObj>
            </a:graphicData>
          </a:graphic>
        </p:graphicFrame>
      </p:grpSp>
      <p:grpSp>
        <p:nvGrpSpPr>
          <p:cNvPr id="9232" name="Group 14"/>
          <p:cNvGrpSpPr>
            <a:grpSpLocks/>
          </p:cNvGrpSpPr>
          <p:nvPr/>
        </p:nvGrpSpPr>
        <p:grpSpPr bwMode="auto">
          <a:xfrm>
            <a:off x="773113" y="3643313"/>
            <a:ext cx="2149475" cy="935037"/>
            <a:chOff x="431" y="2750"/>
            <a:chExt cx="1406" cy="589"/>
          </a:xfrm>
        </p:grpSpPr>
        <p:sp>
          <p:nvSpPr>
            <p:cNvPr id="9262" name="Oval 15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3" name="Object 16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p:oleObj spid="_x0000_s9223" name="Equation" r:id="rId7" imgW="939600" imgH="228600" progId="Equation.3">
                <p:embed/>
              </p:oleObj>
            </a:graphicData>
          </a:graphic>
        </p:graphicFrame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1258888" y="2346325"/>
            <a:ext cx="2149475" cy="935038"/>
            <a:chOff x="3379" y="1117"/>
            <a:chExt cx="1406" cy="589"/>
          </a:xfrm>
        </p:grpSpPr>
        <p:sp>
          <p:nvSpPr>
            <p:cNvPr id="9261" name="Oval 18"/>
            <p:cNvSpPr>
              <a:spLocks noChangeArrowheads="1"/>
            </p:cNvSpPr>
            <p:nvPr/>
          </p:nvSpPr>
          <p:spPr bwMode="auto">
            <a:xfrm>
              <a:off x="3379" y="1117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2" name="Object 19"/>
            <p:cNvGraphicFramePr>
              <a:graphicFrameLocks noChangeAspect="1"/>
            </p:cNvGraphicFramePr>
            <p:nvPr/>
          </p:nvGraphicFramePr>
          <p:xfrm>
            <a:off x="3588" y="1279"/>
            <a:ext cx="1040" cy="256"/>
          </p:xfrm>
          <a:graphic>
            <a:graphicData uri="http://schemas.openxmlformats.org/presentationml/2006/ole">
              <p:oleObj spid="_x0000_s9222" name="Equation" r:id="rId8" imgW="825480" imgH="203040" progId="Equation.3">
                <p:embed/>
              </p:oleObj>
            </a:graphicData>
          </a:graphic>
        </p:graphicFrame>
      </p:grpSp>
      <p:grpSp>
        <p:nvGrpSpPr>
          <p:cNvPr id="9234" name="Group 20"/>
          <p:cNvGrpSpPr>
            <a:grpSpLocks/>
          </p:cNvGrpSpPr>
          <p:nvPr/>
        </p:nvGrpSpPr>
        <p:grpSpPr bwMode="auto">
          <a:xfrm>
            <a:off x="1952625" y="1135063"/>
            <a:ext cx="831850" cy="720725"/>
            <a:chOff x="839" y="300"/>
            <a:chExt cx="544" cy="454"/>
          </a:xfrm>
        </p:grpSpPr>
        <p:sp>
          <p:nvSpPr>
            <p:cNvPr id="9260" name="Oval 21"/>
            <p:cNvSpPr>
              <a:spLocks noChangeArrowheads="1"/>
            </p:cNvSpPr>
            <p:nvPr/>
          </p:nvSpPr>
          <p:spPr bwMode="auto">
            <a:xfrm>
              <a:off x="839" y="300"/>
              <a:ext cx="544" cy="4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1" name="Object 22"/>
            <p:cNvGraphicFramePr>
              <a:graphicFrameLocks noChangeAspect="1"/>
            </p:cNvGraphicFramePr>
            <p:nvPr/>
          </p:nvGraphicFramePr>
          <p:xfrm>
            <a:off x="1020" y="436"/>
            <a:ext cx="192" cy="176"/>
          </p:xfrm>
          <a:graphic>
            <a:graphicData uri="http://schemas.openxmlformats.org/presentationml/2006/ole">
              <p:oleObj spid="_x0000_s9221" name="Equation" r:id="rId9" imgW="152280" imgH="139680" progId="Equation.3">
                <p:embed/>
              </p:oleObj>
            </a:graphicData>
          </a:graphic>
        </p:graphicFrame>
      </p:grpSp>
      <p:sp>
        <p:nvSpPr>
          <p:cNvPr id="9235" name="Line 23"/>
          <p:cNvSpPr>
            <a:spLocks noChangeShapeType="1"/>
          </p:cNvSpPr>
          <p:nvPr/>
        </p:nvSpPr>
        <p:spPr bwMode="auto">
          <a:xfrm>
            <a:off x="2368550" y="18557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236" name="Group 24"/>
          <p:cNvGrpSpPr>
            <a:grpSpLocks/>
          </p:cNvGrpSpPr>
          <p:nvPr/>
        </p:nvGrpSpPr>
        <p:grpSpPr bwMode="auto">
          <a:xfrm>
            <a:off x="1119188" y="3859213"/>
            <a:ext cx="2151062" cy="935037"/>
            <a:chOff x="431" y="2750"/>
            <a:chExt cx="1406" cy="589"/>
          </a:xfrm>
        </p:grpSpPr>
        <p:sp>
          <p:nvSpPr>
            <p:cNvPr id="9259" name="Oval 25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0" name="Object 26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p:oleObj spid="_x0000_s9220" name="Equation" r:id="rId10" imgW="939600" imgH="228600" progId="Equation.3">
                <p:embed/>
              </p:oleObj>
            </a:graphicData>
          </a:graphic>
        </p:graphicFrame>
      </p:grpSp>
      <p:grpSp>
        <p:nvGrpSpPr>
          <p:cNvPr id="9237" name="Group 27"/>
          <p:cNvGrpSpPr>
            <a:grpSpLocks/>
          </p:cNvGrpSpPr>
          <p:nvPr/>
        </p:nvGrpSpPr>
        <p:grpSpPr bwMode="auto">
          <a:xfrm>
            <a:off x="1468438" y="4075113"/>
            <a:ext cx="2147887" cy="935037"/>
            <a:chOff x="431" y="2750"/>
            <a:chExt cx="1406" cy="589"/>
          </a:xfrm>
        </p:grpSpPr>
        <p:sp>
          <p:nvSpPr>
            <p:cNvPr id="9258" name="Oval 28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9" name="Object 29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p:oleObj spid="_x0000_s9219" name="Equation" r:id="rId11" imgW="939600" imgH="228600" progId="Equation.3">
                <p:embed/>
              </p:oleObj>
            </a:graphicData>
          </a:graphic>
        </p:graphicFrame>
      </p:grpSp>
      <p:sp>
        <p:nvSpPr>
          <p:cNvPr id="9238" name="Line 30"/>
          <p:cNvSpPr>
            <a:spLocks noChangeShapeType="1"/>
          </p:cNvSpPr>
          <p:nvPr/>
        </p:nvSpPr>
        <p:spPr bwMode="auto">
          <a:xfrm>
            <a:off x="2368550" y="3209925"/>
            <a:ext cx="485775" cy="1079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9" name="Line 31"/>
          <p:cNvSpPr>
            <a:spLocks noChangeShapeType="1"/>
          </p:cNvSpPr>
          <p:nvPr/>
        </p:nvSpPr>
        <p:spPr bwMode="auto">
          <a:xfrm flipH="1">
            <a:off x="1884363" y="3209925"/>
            <a:ext cx="484187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32"/>
          <p:cNvSpPr>
            <a:spLocks noChangeShapeType="1"/>
          </p:cNvSpPr>
          <p:nvPr/>
        </p:nvSpPr>
        <p:spPr bwMode="auto">
          <a:xfrm>
            <a:off x="2368550" y="3209925"/>
            <a:ext cx="139700" cy="863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33"/>
          <p:cNvSpPr>
            <a:spLocks noChangeShapeType="1"/>
          </p:cNvSpPr>
          <p:nvPr/>
        </p:nvSpPr>
        <p:spPr bwMode="auto">
          <a:xfrm flipH="1">
            <a:off x="2160588" y="3209925"/>
            <a:ext cx="207962" cy="647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34"/>
          <p:cNvSpPr>
            <a:spLocks noChangeShapeType="1"/>
          </p:cNvSpPr>
          <p:nvPr/>
        </p:nvSpPr>
        <p:spPr bwMode="auto">
          <a:xfrm>
            <a:off x="2852738" y="50815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35"/>
          <p:cNvSpPr>
            <a:spLocks noChangeShapeType="1"/>
          </p:cNvSpPr>
          <p:nvPr/>
        </p:nvSpPr>
        <p:spPr bwMode="auto">
          <a:xfrm>
            <a:off x="2508250" y="4867275"/>
            <a:ext cx="0" cy="5032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36"/>
          <p:cNvSpPr>
            <a:spLocks noChangeShapeType="1"/>
          </p:cNvSpPr>
          <p:nvPr/>
        </p:nvSpPr>
        <p:spPr bwMode="auto">
          <a:xfrm>
            <a:off x="2160588" y="46497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245" name="Group 37"/>
          <p:cNvGrpSpPr>
            <a:grpSpLocks/>
          </p:cNvGrpSpPr>
          <p:nvPr/>
        </p:nvGrpSpPr>
        <p:grpSpPr bwMode="auto">
          <a:xfrm>
            <a:off x="1811338" y="4291013"/>
            <a:ext cx="2154237" cy="935037"/>
            <a:chOff x="3741" y="2342"/>
            <a:chExt cx="1409" cy="589"/>
          </a:xfrm>
        </p:grpSpPr>
        <p:sp>
          <p:nvSpPr>
            <p:cNvPr id="9257" name="Oval 38"/>
            <p:cNvSpPr>
              <a:spLocks noChangeArrowheads="1"/>
            </p:cNvSpPr>
            <p:nvPr/>
          </p:nvSpPr>
          <p:spPr bwMode="auto">
            <a:xfrm>
              <a:off x="3741" y="2342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8" name="Object 39"/>
            <p:cNvGraphicFramePr>
              <a:graphicFrameLocks noChangeAspect="1"/>
            </p:cNvGraphicFramePr>
            <p:nvPr/>
          </p:nvGraphicFramePr>
          <p:xfrm>
            <a:off x="3790" y="2496"/>
            <a:ext cx="1360" cy="272"/>
          </p:xfrm>
          <a:graphic>
            <a:graphicData uri="http://schemas.openxmlformats.org/presentationml/2006/ole">
              <p:oleObj spid="_x0000_s9218" name="Equation" r:id="rId12" imgW="1079280" imgH="215640" progId="Equation.3">
                <p:embed/>
              </p:oleObj>
            </a:graphicData>
          </a:graphic>
        </p:graphicFrame>
      </p:grpSp>
      <p:sp>
        <p:nvSpPr>
          <p:cNvPr id="9246" name="Rectangle 40"/>
          <p:cNvSpPr>
            <a:spLocks noChangeArrowheads="1"/>
          </p:cNvSpPr>
          <p:nvPr/>
        </p:nvSpPr>
        <p:spPr bwMode="auto">
          <a:xfrm>
            <a:off x="711200" y="69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CH" sz="3200">
                <a:solidFill>
                  <a:schemeClr val="tx2"/>
                </a:solidFill>
                <a:latin typeface="Arial Unicode MS" pitchFamily="34" charset="-128"/>
              </a:rPr>
              <a:t>Random effects BMS for group studies</a:t>
            </a:r>
            <a:endParaRPr lang="en-US" sz="32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9247" name="Text Box 41"/>
          <p:cNvSpPr txBox="1">
            <a:spLocks noChangeArrowheads="1"/>
          </p:cNvSpPr>
          <p:nvPr/>
        </p:nvSpPr>
        <p:spPr bwMode="auto">
          <a:xfrm>
            <a:off x="4587875" y="1289050"/>
            <a:ext cx="46132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Dirichlet parameters</a:t>
            </a:r>
          </a:p>
          <a:p>
            <a:r>
              <a:rPr lang="en-GB" sz="1800" b="0"/>
              <a:t>= “occurrences” of models in the population</a:t>
            </a:r>
            <a:endParaRPr lang="en-US" sz="1800" b="0"/>
          </a:p>
        </p:txBody>
      </p:sp>
      <p:sp>
        <p:nvSpPr>
          <p:cNvPr id="9248" name="Text Box 42"/>
          <p:cNvSpPr txBox="1">
            <a:spLocks noChangeArrowheads="1"/>
          </p:cNvSpPr>
          <p:nvPr/>
        </p:nvSpPr>
        <p:spPr bwMode="auto">
          <a:xfrm>
            <a:off x="4584700" y="2609850"/>
            <a:ext cx="4400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Dirichlet distribution of model probabilities</a:t>
            </a:r>
            <a:endParaRPr lang="en-US" sz="1800" b="0"/>
          </a:p>
        </p:txBody>
      </p:sp>
      <p:sp>
        <p:nvSpPr>
          <p:cNvPr id="9249" name="Text Box 43"/>
          <p:cNvSpPr txBox="1">
            <a:spLocks noChangeArrowheads="1"/>
          </p:cNvSpPr>
          <p:nvPr/>
        </p:nvSpPr>
        <p:spPr bwMode="auto">
          <a:xfrm>
            <a:off x="4591050" y="3924300"/>
            <a:ext cx="4178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Multinomial distribution of model labels</a:t>
            </a:r>
            <a:endParaRPr lang="en-US" sz="1800" b="0"/>
          </a:p>
        </p:txBody>
      </p:sp>
      <p:sp>
        <p:nvSpPr>
          <p:cNvPr id="9250" name="Text Box 44"/>
          <p:cNvSpPr txBox="1">
            <a:spLocks noChangeArrowheads="1"/>
          </p:cNvSpPr>
          <p:nvPr/>
        </p:nvSpPr>
        <p:spPr bwMode="auto">
          <a:xfrm>
            <a:off x="4598988" y="5392738"/>
            <a:ext cx="2082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Measured data </a:t>
            </a:r>
            <a:r>
              <a:rPr lang="en-GB" sz="1800" b="0" i="1">
                <a:latin typeface="Times New Roman" pitchFamily="18" charset="0"/>
              </a:rPr>
              <a:t>y</a:t>
            </a:r>
            <a:endParaRPr lang="en-US" sz="1800" b="0" i="1">
              <a:latin typeface="Times New Roman" pitchFamily="18" charset="0"/>
            </a:endParaRPr>
          </a:p>
        </p:txBody>
      </p:sp>
      <p:sp>
        <p:nvSpPr>
          <p:cNvPr id="1946669" name="Text Box 45"/>
          <p:cNvSpPr txBox="1">
            <a:spLocks noChangeArrowheads="1"/>
          </p:cNvSpPr>
          <p:nvPr/>
        </p:nvSpPr>
        <p:spPr bwMode="auto">
          <a:xfrm>
            <a:off x="7329488" y="4606925"/>
            <a:ext cx="2016125" cy="93503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800"/>
              <a:t>Model inversion by Variational Bayes (VB)</a:t>
            </a:r>
            <a:endParaRPr lang="en-US" sz="1800"/>
          </a:p>
        </p:txBody>
      </p:sp>
      <p:cxnSp>
        <p:nvCxnSpPr>
          <p:cNvPr id="1946670" name="AutoShape 46"/>
          <p:cNvCxnSpPr>
            <a:cxnSpLocks noChangeShapeType="1"/>
            <a:stCxn id="9250" idx="0"/>
            <a:endCxn id="1946669" idx="1"/>
          </p:cNvCxnSpPr>
          <p:nvPr/>
        </p:nvCxnSpPr>
        <p:spPr bwMode="auto">
          <a:xfrm rot="-5400000">
            <a:off x="6321426" y="4394200"/>
            <a:ext cx="317500" cy="16795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671" name="AutoShape 47"/>
          <p:cNvCxnSpPr>
            <a:cxnSpLocks noChangeShapeType="1"/>
            <a:stCxn id="1946669" idx="3"/>
            <a:endCxn id="9247" idx="3"/>
          </p:cNvCxnSpPr>
          <p:nvPr/>
        </p:nvCxnSpPr>
        <p:spPr bwMode="auto">
          <a:xfrm flipH="1" flipV="1">
            <a:off x="9201150" y="1609725"/>
            <a:ext cx="153988" cy="3465513"/>
          </a:xfrm>
          <a:prstGeom prst="curvedConnector3">
            <a:avLst>
              <a:gd name="adj1" fmla="val -14226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672" name="AutoShape 48"/>
          <p:cNvCxnSpPr>
            <a:cxnSpLocks noChangeShapeType="1"/>
            <a:stCxn id="1946669" idx="3"/>
            <a:endCxn id="9248" idx="3"/>
          </p:cNvCxnSpPr>
          <p:nvPr/>
        </p:nvCxnSpPr>
        <p:spPr bwMode="auto">
          <a:xfrm flipH="1" flipV="1">
            <a:off x="8985250" y="2794000"/>
            <a:ext cx="369888" cy="2281238"/>
          </a:xfrm>
          <a:prstGeom prst="curvedConnector3">
            <a:avLst>
              <a:gd name="adj1" fmla="val -5922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673" name="AutoShape 49"/>
          <p:cNvCxnSpPr>
            <a:cxnSpLocks noChangeShapeType="1"/>
            <a:stCxn id="1946669" idx="3"/>
            <a:endCxn id="9249" idx="3"/>
          </p:cNvCxnSpPr>
          <p:nvPr/>
        </p:nvCxnSpPr>
        <p:spPr bwMode="auto">
          <a:xfrm flipH="1" flipV="1">
            <a:off x="8769350" y="4108450"/>
            <a:ext cx="585788" cy="966788"/>
          </a:xfrm>
          <a:prstGeom prst="curvedConnector3">
            <a:avLst>
              <a:gd name="adj1" fmla="val -2087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256" name="Rectangle 50"/>
          <p:cNvSpPr>
            <a:spLocks noChangeArrowheads="1"/>
          </p:cNvSpPr>
          <p:nvPr/>
        </p:nvSpPr>
        <p:spPr bwMode="auto">
          <a:xfrm>
            <a:off x="7267575" y="6235700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latin typeface="Times New Roman" pitchFamily="18" charset="0"/>
              </a:rPr>
              <a:t>Stephan et al. 2009, </a:t>
            </a:r>
            <a:r>
              <a:rPr lang="en-GB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549275"/>
            <a:ext cx="186531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065213" y="3962400"/>
            <a:ext cx="2663825" cy="2205038"/>
            <a:chOff x="65" y="2840"/>
            <a:chExt cx="1678" cy="1389"/>
          </a:xfrm>
        </p:grpSpPr>
        <p:grpSp>
          <p:nvGrpSpPr>
            <p:cNvPr id="34852" name="Group 4"/>
            <p:cNvGrpSpPr>
              <a:grpSpLocks/>
            </p:cNvGrpSpPr>
            <p:nvPr/>
          </p:nvGrpSpPr>
          <p:grpSpPr bwMode="auto">
            <a:xfrm>
              <a:off x="609" y="2840"/>
              <a:ext cx="1134" cy="436"/>
              <a:chOff x="2764" y="3022"/>
              <a:chExt cx="1134" cy="436"/>
            </a:xfrm>
          </p:grpSpPr>
          <p:sp>
            <p:nvSpPr>
              <p:cNvPr id="34865" name="Rectangle 5"/>
              <p:cNvSpPr>
                <a:spLocks noChangeArrowheads="1"/>
              </p:cNvSpPr>
              <p:nvPr/>
            </p:nvSpPr>
            <p:spPr bwMode="auto">
              <a:xfrm>
                <a:off x="2764" y="3022"/>
                <a:ext cx="1134" cy="4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66" name="Group 6"/>
              <p:cNvGrpSpPr>
                <a:grpSpLocks/>
              </p:cNvGrpSpPr>
              <p:nvPr/>
            </p:nvGrpSpPr>
            <p:grpSpPr bwMode="auto">
              <a:xfrm>
                <a:off x="2856" y="3158"/>
                <a:ext cx="955" cy="154"/>
                <a:chOff x="2875" y="3158"/>
                <a:chExt cx="955" cy="154"/>
              </a:xfrm>
            </p:grpSpPr>
            <p:pic>
              <p:nvPicPr>
                <p:cNvPr id="34867" name="Picture 7" descr="fixationCross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75" y="3158"/>
                  <a:ext cx="152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868" name="Picture 8" descr="haus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38" y="3158"/>
                  <a:ext cx="59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4853" name="Group 9"/>
            <p:cNvGrpSpPr>
              <a:grpSpLocks/>
            </p:cNvGrpSpPr>
            <p:nvPr/>
          </p:nvGrpSpPr>
          <p:grpSpPr bwMode="auto">
            <a:xfrm>
              <a:off x="428" y="3158"/>
              <a:ext cx="1134" cy="436"/>
              <a:chOff x="745" y="2886"/>
              <a:chExt cx="1134" cy="436"/>
            </a:xfrm>
          </p:grpSpPr>
          <p:sp>
            <p:nvSpPr>
              <p:cNvPr id="34862" name="Rectangle 10"/>
              <p:cNvSpPr>
                <a:spLocks noChangeArrowheads="1"/>
              </p:cNvSpPr>
              <p:nvPr/>
            </p:nvSpPr>
            <p:spPr bwMode="auto">
              <a:xfrm>
                <a:off x="745" y="2886"/>
                <a:ext cx="1134" cy="4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863" name="Picture 11" descr="dorf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99" y="3022"/>
                <a:ext cx="5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64" name="Picture 12" descr="fixationCros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6" y="3022"/>
                <a:ext cx="15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54" name="Group 13"/>
            <p:cNvGrpSpPr>
              <a:grpSpLocks/>
            </p:cNvGrpSpPr>
            <p:nvPr/>
          </p:nvGrpSpPr>
          <p:grpSpPr bwMode="auto">
            <a:xfrm>
              <a:off x="247" y="3475"/>
              <a:ext cx="1134" cy="436"/>
              <a:chOff x="655" y="3475"/>
              <a:chExt cx="1134" cy="436"/>
            </a:xfrm>
          </p:grpSpPr>
          <p:sp>
            <p:nvSpPr>
              <p:cNvPr id="34859" name="Rectangle 14"/>
              <p:cNvSpPr>
                <a:spLocks noChangeArrowheads="1"/>
              </p:cNvSpPr>
              <p:nvPr/>
            </p:nvSpPr>
            <p:spPr bwMode="auto">
              <a:xfrm>
                <a:off x="655" y="3475"/>
                <a:ext cx="1134" cy="4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860" name="Picture 15" descr="mond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08" y="3612"/>
                <a:ext cx="58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61" name="Picture 16" descr="fixationCross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45" y="3612"/>
                <a:ext cx="15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55" name="Group 17"/>
            <p:cNvGrpSpPr>
              <a:grpSpLocks/>
            </p:cNvGrpSpPr>
            <p:nvPr/>
          </p:nvGrpSpPr>
          <p:grpSpPr bwMode="auto">
            <a:xfrm>
              <a:off x="65" y="3793"/>
              <a:ext cx="1134" cy="436"/>
              <a:chOff x="473" y="3748"/>
              <a:chExt cx="1134" cy="436"/>
            </a:xfrm>
          </p:grpSpPr>
          <p:sp>
            <p:nvSpPr>
              <p:cNvPr id="34856" name="Rectangle 18"/>
              <p:cNvSpPr>
                <a:spLocks noChangeArrowheads="1"/>
              </p:cNvSpPr>
              <p:nvPr/>
            </p:nvSpPr>
            <p:spPr bwMode="auto">
              <a:xfrm>
                <a:off x="473" y="3748"/>
                <a:ext cx="1134" cy="4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857" name="Picture 19" descr="fixationCross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64" y="3884"/>
                <a:ext cx="152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8" name="Picture 20" descr="baum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27" y="3884"/>
                <a:ext cx="5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820" name="Text Box 21"/>
          <p:cNvSpPr txBox="1">
            <a:spLocks noChangeArrowheads="1"/>
          </p:cNvSpPr>
          <p:nvPr/>
        </p:nvSpPr>
        <p:spPr bwMode="auto">
          <a:xfrm>
            <a:off x="3236913" y="5311775"/>
            <a:ext cx="19431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Arial Unicode MS" pitchFamily="34" charset="-128"/>
              </a:rPr>
              <a:t>Is the red letter left or right from the midline of the word?</a:t>
            </a:r>
            <a:endParaRPr lang="de-DE" sz="1600">
              <a:latin typeface="Arial Unicode MS" pitchFamily="34" charset="-128"/>
            </a:endParaRPr>
          </a:p>
        </p:txBody>
      </p:sp>
      <p:sp>
        <p:nvSpPr>
          <p:cNvPr id="34821" name="AutoShape 22"/>
          <p:cNvSpPr>
            <a:spLocks noChangeArrowheads="1"/>
          </p:cNvSpPr>
          <p:nvPr/>
        </p:nvSpPr>
        <p:spPr bwMode="auto">
          <a:xfrm>
            <a:off x="4962525" y="4800600"/>
            <a:ext cx="969963" cy="357188"/>
          </a:xfrm>
          <a:prstGeom prst="rightArrow">
            <a:avLst>
              <a:gd name="adj1" fmla="val 50000"/>
              <a:gd name="adj2" fmla="val 6788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5559" name="Text Box 23"/>
          <p:cNvSpPr txBox="1">
            <a:spLocks noChangeArrowheads="1"/>
          </p:cNvSpPr>
          <p:nvPr/>
        </p:nvSpPr>
        <p:spPr bwMode="auto">
          <a:xfrm>
            <a:off x="5922963" y="2981325"/>
            <a:ext cx="3446462" cy="91598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de-DE" sz="1800">
                <a:latin typeface="Arial Unicode MS" pitchFamily="34" charset="-128"/>
              </a:rPr>
              <a:t>group analysis (random effects),</a:t>
            </a:r>
            <a:br>
              <a:rPr lang="de-DE" sz="1800">
                <a:latin typeface="Arial Unicode MS" pitchFamily="34" charset="-128"/>
              </a:rPr>
            </a:br>
            <a:r>
              <a:rPr lang="de-DE" sz="1800">
                <a:latin typeface="Arial Unicode MS" pitchFamily="34" charset="-128"/>
              </a:rPr>
              <a:t>n=16, p&lt;0.05 corrected</a:t>
            </a:r>
          </a:p>
          <a:p>
            <a:pPr algn="ctr" eaLnBrk="0" hangingPunct="0">
              <a:defRPr/>
            </a:pPr>
            <a:r>
              <a:rPr lang="de-DE" sz="1800">
                <a:latin typeface="Arial Unicode MS" pitchFamily="34" charset="-128"/>
              </a:rPr>
              <a:t>analysis with SPM2</a:t>
            </a:r>
          </a:p>
        </p:txBody>
      </p:sp>
      <p:sp>
        <p:nvSpPr>
          <p:cNvPr id="34823" name="Rectangle 24"/>
          <p:cNvSpPr>
            <a:spLocks noChangeArrowheads="1"/>
          </p:cNvSpPr>
          <p:nvPr/>
        </p:nvSpPr>
        <p:spPr bwMode="auto">
          <a:xfrm>
            <a:off x="174625" y="163513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latin typeface="Arial Unicode MS" pitchFamily="34" charset="-128"/>
              </a:rPr>
              <a:t>Task-driven lateralisation</a:t>
            </a:r>
          </a:p>
        </p:txBody>
      </p:sp>
      <p:sp>
        <p:nvSpPr>
          <p:cNvPr id="34824" name="Text Box 25"/>
          <p:cNvSpPr txBox="1">
            <a:spLocks noChangeArrowheads="1"/>
          </p:cNvSpPr>
          <p:nvPr/>
        </p:nvSpPr>
        <p:spPr bwMode="auto">
          <a:xfrm>
            <a:off x="6057900" y="2043113"/>
            <a:ext cx="327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 Unicode MS" pitchFamily="34" charset="-128"/>
              </a:rPr>
              <a:t>letter decisions &gt; spatial decisions</a:t>
            </a:r>
          </a:p>
        </p:txBody>
      </p:sp>
      <p:sp>
        <p:nvSpPr>
          <p:cNvPr id="34825" name="AutoShape 26"/>
          <p:cNvSpPr>
            <a:spLocks noChangeArrowheads="1"/>
          </p:cNvSpPr>
          <p:nvPr/>
        </p:nvSpPr>
        <p:spPr bwMode="auto">
          <a:xfrm>
            <a:off x="4965700" y="1185863"/>
            <a:ext cx="968375" cy="357187"/>
          </a:xfrm>
          <a:prstGeom prst="righ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27"/>
          <p:cNvSpPr txBox="1">
            <a:spLocks noChangeAspect="1" noChangeArrowheads="1"/>
          </p:cNvSpPr>
          <p:nvPr/>
        </p:nvSpPr>
        <p:spPr bwMode="auto">
          <a:xfrm rot="-3537666">
            <a:off x="3394869" y="3083719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b="0">
                <a:latin typeface="Arial Unicode MS" pitchFamily="34" charset="-128"/>
              </a:rPr>
              <a:t>time</a:t>
            </a:r>
          </a:p>
        </p:txBody>
      </p:sp>
      <p:sp>
        <p:nvSpPr>
          <p:cNvPr id="34827" name="Line 28"/>
          <p:cNvSpPr>
            <a:spLocks noChangeShapeType="1"/>
          </p:cNvSpPr>
          <p:nvPr/>
        </p:nvSpPr>
        <p:spPr bwMode="auto">
          <a:xfrm flipV="1">
            <a:off x="3152775" y="2493963"/>
            <a:ext cx="865188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4828" name="Group 29"/>
          <p:cNvGrpSpPr>
            <a:grpSpLocks/>
          </p:cNvGrpSpPr>
          <p:nvPr/>
        </p:nvGrpSpPr>
        <p:grpSpPr bwMode="auto">
          <a:xfrm>
            <a:off x="2651125" y="2641600"/>
            <a:ext cx="577850" cy="914400"/>
            <a:chOff x="1283" y="1012"/>
            <a:chExt cx="365" cy="576"/>
          </a:xfrm>
        </p:grpSpPr>
        <p:sp>
          <p:nvSpPr>
            <p:cNvPr id="34849" name="Text Box 30"/>
            <p:cNvSpPr txBox="1">
              <a:spLocks noChangeArrowheads="1"/>
            </p:cNvSpPr>
            <p:nvPr/>
          </p:nvSpPr>
          <p:spPr bwMode="auto">
            <a:xfrm>
              <a:off x="1283" y="1300"/>
              <a:ext cx="1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Arial Unicode MS" pitchFamily="34" charset="-128"/>
                  <a:cs typeface="Times New Roman" pitchFamily="18" charset="0"/>
                </a:rPr>
                <a:t>•</a:t>
              </a:r>
            </a:p>
          </p:txBody>
        </p:sp>
        <p:sp>
          <p:nvSpPr>
            <p:cNvPr id="34850" name="Text Box 31"/>
            <p:cNvSpPr txBox="1">
              <a:spLocks noChangeArrowheads="1"/>
            </p:cNvSpPr>
            <p:nvPr/>
          </p:nvSpPr>
          <p:spPr bwMode="auto">
            <a:xfrm>
              <a:off x="1374" y="1164"/>
              <a:ext cx="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Arial Unicode MS" pitchFamily="34" charset="-128"/>
                  <a:cs typeface="Times New Roman" pitchFamily="18" charset="0"/>
                </a:rPr>
                <a:t>•</a:t>
              </a:r>
            </a:p>
          </p:txBody>
        </p:sp>
        <p:sp>
          <p:nvSpPr>
            <p:cNvPr id="34851" name="Text Box 32"/>
            <p:cNvSpPr txBox="1">
              <a:spLocks noChangeArrowheads="1"/>
            </p:cNvSpPr>
            <p:nvPr/>
          </p:nvSpPr>
          <p:spPr bwMode="auto">
            <a:xfrm>
              <a:off x="1464" y="1012"/>
              <a:ext cx="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Arial Unicode MS" pitchFamily="34" charset="-128"/>
                  <a:cs typeface="Times New Roman" pitchFamily="18" charset="0"/>
                </a:rPr>
                <a:t>•</a:t>
              </a:r>
            </a:p>
          </p:txBody>
        </p:sp>
      </p:grpSp>
      <p:sp>
        <p:nvSpPr>
          <p:cNvPr id="34829" name="Text Box 33"/>
          <p:cNvSpPr txBox="1">
            <a:spLocks noChangeArrowheads="1"/>
          </p:cNvSpPr>
          <p:nvPr/>
        </p:nvSpPr>
        <p:spPr bwMode="auto">
          <a:xfrm>
            <a:off x="954088" y="1595438"/>
            <a:ext cx="1911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Arial Unicode MS" pitchFamily="34" charset="-128"/>
              </a:rPr>
              <a:t>Does the word contain the letter A or not?</a:t>
            </a:r>
            <a:endParaRPr lang="de-DE" sz="1600">
              <a:latin typeface="Arial Unicode MS" pitchFamily="34" charset="-128"/>
            </a:endParaRPr>
          </a:p>
        </p:txBody>
      </p:sp>
      <p:grpSp>
        <p:nvGrpSpPr>
          <p:cNvPr id="34830" name="Group 34"/>
          <p:cNvGrpSpPr>
            <a:grpSpLocks/>
          </p:cNvGrpSpPr>
          <p:nvPr/>
        </p:nvGrpSpPr>
        <p:grpSpPr bwMode="auto">
          <a:xfrm>
            <a:off x="2898775" y="155575"/>
            <a:ext cx="2663825" cy="2205038"/>
            <a:chOff x="1562" y="119"/>
            <a:chExt cx="1678" cy="1389"/>
          </a:xfrm>
        </p:grpSpPr>
        <p:sp>
          <p:nvSpPr>
            <p:cNvPr id="34837" name="Rectangle 35"/>
            <p:cNvSpPr>
              <a:spLocks noChangeArrowheads="1"/>
            </p:cNvSpPr>
            <p:nvPr/>
          </p:nvSpPr>
          <p:spPr bwMode="auto">
            <a:xfrm>
              <a:off x="2106" y="119"/>
              <a:ext cx="1134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38" name="Picture 36" descr="fixationCros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8" y="255"/>
              <a:ext cx="1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9" name="Rectangle 37"/>
            <p:cNvSpPr>
              <a:spLocks noChangeArrowheads="1"/>
            </p:cNvSpPr>
            <p:nvPr/>
          </p:nvSpPr>
          <p:spPr bwMode="auto">
            <a:xfrm>
              <a:off x="1925" y="437"/>
              <a:ext cx="1134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40" name="Picture 38" descr="fixationCros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6" y="573"/>
              <a:ext cx="1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1" name="Rectangle 39"/>
            <p:cNvSpPr>
              <a:spLocks noChangeArrowheads="1"/>
            </p:cNvSpPr>
            <p:nvPr/>
          </p:nvSpPr>
          <p:spPr bwMode="auto">
            <a:xfrm>
              <a:off x="1744" y="754"/>
              <a:ext cx="1134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42" name="Picture 40" descr="fixationCros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34" y="891"/>
              <a:ext cx="1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3" name="Rectangle 41"/>
            <p:cNvSpPr>
              <a:spLocks noChangeArrowheads="1"/>
            </p:cNvSpPr>
            <p:nvPr/>
          </p:nvSpPr>
          <p:spPr bwMode="auto">
            <a:xfrm>
              <a:off x="1562" y="1072"/>
              <a:ext cx="1134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44" name="Picture 42" descr="fixationCros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53" y="1208"/>
              <a:ext cx="15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5" name="Picture 43" descr="baum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5" y="1210"/>
              <a:ext cx="5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6" name="Picture 44" descr="mond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97" y="890"/>
              <a:ext cx="5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7" name="Picture 45" descr="dorf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78" y="572"/>
              <a:ext cx="5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8" name="Picture 46" descr="haus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60" y="255"/>
              <a:ext cx="5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1" name="Text Box 47"/>
          <p:cNvSpPr txBox="1">
            <a:spLocks noChangeArrowheads="1"/>
          </p:cNvSpPr>
          <p:nvPr/>
        </p:nvSpPr>
        <p:spPr bwMode="auto">
          <a:xfrm>
            <a:off x="6061075" y="5856288"/>
            <a:ext cx="327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 Unicode MS" pitchFamily="34" charset="-128"/>
              </a:rPr>
              <a:t>spatial decisions &gt; letter decisions</a:t>
            </a:r>
          </a:p>
        </p:txBody>
      </p:sp>
      <p:sp>
        <p:nvSpPr>
          <p:cNvPr id="1985584" name="Oval 48"/>
          <p:cNvSpPr>
            <a:spLocks noChangeArrowheads="1"/>
          </p:cNvSpPr>
          <p:nvPr/>
        </p:nvSpPr>
        <p:spPr bwMode="auto">
          <a:xfrm rot="-1137337">
            <a:off x="6937375" y="1274763"/>
            <a:ext cx="936625" cy="43338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33" name="Picture 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86463" y="4389438"/>
            <a:ext cx="18573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3375" y="549275"/>
            <a:ext cx="14747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5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16863" y="4395788"/>
            <a:ext cx="149225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6" name="Rectangle 52"/>
          <p:cNvSpPr>
            <a:spLocks noChangeArrowheads="1"/>
          </p:cNvSpPr>
          <p:nvPr/>
        </p:nvSpPr>
        <p:spPr bwMode="auto">
          <a:xfrm>
            <a:off x="7065963" y="6288088"/>
            <a:ext cx="246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sz="1600" b="0">
                <a:latin typeface="Times New Roman" pitchFamily="18" charset="0"/>
              </a:rPr>
              <a:t>Stephan et al. 2003, </a:t>
            </a:r>
            <a:r>
              <a:rPr lang="en-GB" sz="1600" b="0" i="1">
                <a:latin typeface="Times New Roman" pitchFamily="18" charset="0"/>
              </a:rPr>
              <a:t>Science</a:t>
            </a:r>
            <a:endParaRPr lang="de-DE" sz="1600" b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55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16013" y="130175"/>
            <a:ext cx="7772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3200">
                <a:solidFill>
                  <a:schemeClr val="tx2"/>
                </a:solidFill>
                <a:latin typeface="Arial Unicode MS" pitchFamily="34" charset="-128"/>
              </a:rPr>
              <a:t>Theories on inter-hemispheric integration during lateralised tasks</a:t>
            </a:r>
            <a:endParaRPr lang="en-US" sz="32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69913" y="1271588"/>
            <a:ext cx="2390775" cy="5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Information transfer</a:t>
            </a:r>
            <a:br>
              <a:rPr lang="en-GB" sz="2000">
                <a:latin typeface="Arial Unicode MS" pitchFamily="34" charset="-128"/>
              </a:rPr>
            </a:br>
            <a:r>
              <a:rPr lang="en-GB">
                <a:latin typeface="Arial Unicode MS" pitchFamily="34" charset="-128"/>
              </a:rPr>
              <a:t>(for left-lateralised task)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088188" y="1270000"/>
            <a:ext cx="26352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Inhibition/Competition</a:t>
            </a:r>
            <a:endParaRPr lang="en-US" sz="2000">
              <a:latin typeface="Arial Unicode MS" pitchFamily="34" charset="-128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670300" y="1270000"/>
            <a:ext cx="2940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Hemispheric recruitment</a:t>
            </a:r>
            <a:endParaRPr lang="en-US" sz="2000">
              <a:latin typeface="Arial Unicode MS" pitchFamily="34" charset="-128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1876425"/>
            <a:ext cx="2408238" cy="295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169988" y="3084513"/>
            <a:ext cx="12588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147763" y="3460750"/>
            <a:ext cx="12604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803400" y="2717800"/>
            <a:ext cx="0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65138" y="4903788"/>
            <a:ext cx="650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LVF</a:t>
            </a:r>
            <a:endParaRPr lang="en-US" sz="2000" b="0">
              <a:latin typeface="Arial Unicode MS" pitchFamily="34" charset="-128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479675" y="4903788"/>
            <a:ext cx="693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RVF</a:t>
            </a:r>
            <a:endParaRPr lang="en-US" sz="2000" b="0">
              <a:latin typeface="Arial Unicode MS" pitchFamily="34" charset="-128"/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855663" y="4252913"/>
            <a:ext cx="1512887" cy="6477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1287463" y="4252913"/>
            <a:ext cx="1512887" cy="6477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V="1">
            <a:off x="1808163" y="3460750"/>
            <a:ext cx="0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360488" y="2406650"/>
            <a:ext cx="339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</a:rPr>
              <a:t>T</a:t>
            </a:r>
            <a:endParaRPr lang="en-GB" sz="2000" b="0">
              <a:solidFill>
                <a:schemeClr val="bg1"/>
              </a:solidFill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360488" y="3819525"/>
            <a:ext cx="339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</a:rPr>
              <a:t>T</a:t>
            </a:r>
            <a:endParaRPr lang="en-GB" sz="2000" b="0">
              <a:solidFill>
                <a:schemeClr val="bg1"/>
              </a:solidFill>
              <a:latin typeface="Arial Unicode MS" pitchFamily="34" charset="-128"/>
              <a:sym typeface="Symbol" pitchFamily="18" charset="2"/>
            </a:endParaRPr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138" y="1876425"/>
            <a:ext cx="2406650" cy="295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7916863" y="3084513"/>
            <a:ext cx="12588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7894638" y="3460750"/>
            <a:ext cx="12588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8551863" y="2717800"/>
            <a:ext cx="0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V="1">
            <a:off x="8555038" y="3460750"/>
            <a:ext cx="0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8389938" y="2384425"/>
            <a:ext cx="339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</a:rPr>
              <a:t>T</a:t>
            </a:r>
            <a:endParaRPr lang="en-GB" sz="2000" b="0">
              <a:solidFill>
                <a:schemeClr val="bg1"/>
              </a:solidFill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8385175" y="3841750"/>
            <a:ext cx="339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</a:rPr>
              <a:t>T</a:t>
            </a:r>
            <a:endParaRPr lang="en-GB" sz="2000" b="0">
              <a:solidFill>
                <a:schemeClr val="bg1"/>
              </a:solidFill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216025" y="3405188"/>
            <a:ext cx="450850" cy="53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chemeClr val="bg1"/>
                </a:solidFill>
                <a:latin typeface="Arial Unicode MS" pitchFamily="34" charset="-128"/>
              </a:rPr>
              <a:t>+</a:t>
            </a:r>
            <a:endParaRPr lang="en-US" sz="36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8680450" y="2601913"/>
            <a:ext cx="450850" cy="53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chemeClr val="bg1"/>
                </a:solidFill>
                <a:latin typeface="Arial Unicode MS" pitchFamily="34" charset="-128"/>
              </a:rPr>
              <a:t>−</a:t>
            </a:r>
            <a:endParaRPr lang="en-US" sz="36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8008938" y="3421063"/>
            <a:ext cx="450850" cy="53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chemeClr val="bg1"/>
                </a:solidFill>
                <a:latin typeface="Arial Unicode MS" pitchFamily="34" charset="-128"/>
              </a:rPr>
              <a:t>−</a:t>
            </a:r>
            <a:endParaRPr lang="en-US" sz="360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3586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688" y="1876425"/>
            <a:ext cx="2409825" cy="295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4572000" y="3084513"/>
            <a:ext cx="12588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4551363" y="3460750"/>
            <a:ext cx="1257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5205413" y="2717800"/>
            <a:ext cx="0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V="1">
            <a:off x="5210175" y="3460750"/>
            <a:ext cx="0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5045075" y="2384425"/>
            <a:ext cx="339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</a:rPr>
              <a:t>T</a:t>
            </a:r>
            <a:endParaRPr lang="en-GB" sz="2000" b="0">
              <a:solidFill>
                <a:schemeClr val="bg1"/>
              </a:solidFill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040313" y="3841750"/>
            <a:ext cx="339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</a:rPr>
              <a:t>T</a:t>
            </a:r>
            <a:endParaRPr lang="en-GB" sz="2000" b="0">
              <a:solidFill>
                <a:schemeClr val="bg1"/>
              </a:solidFill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5337175" y="2601913"/>
            <a:ext cx="450850" cy="53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chemeClr val="bg1"/>
                </a:solidFill>
                <a:latin typeface="Arial Unicode MS" pitchFamily="34" charset="-128"/>
              </a:rPr>
              <a:t>+</a:t>
            </a:r>
            <a:endParaRPr lang="en-US" sz="36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4662488" y="3421063"/>
            <a:ext cx="450850" cy="53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3600">
                <a:solidFill>
                  <a:schemeClr val="bg1"/>
                </a:solidFill>
                <a:latin typeface="Arial Unicode MS" pitchFamily="34" charset="-128"/>
              </a:rPr>
              <a:t>+</a:t>
            </a:r>
            <a:endParaRPr lang="en-US" sz="36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509588" y="5329238"/>
            <a:ext cx="2438400" cy="123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1800">
                <a:latin typeface="Arial Unicode MS" pitchFamily="34" charset="-128"/>
              </a:rPr>
              <a:t>Predictions: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1600" b="0">
                <a:latin typeface="Arial Unicode MS" pitchFamily="34" charset="-128"/>
              </a:rPr>
              <a:t>modulation by task </a:t>
            </a:r>
          </a:p>
          <a:p>
            <a:pPr>
              <a:lnSpc>
                <a:spcPct val="80000"/>
              </a:lnSpc>
            </a:pPr>
            <a:r>
              <a:rPr lang="en-GB" sz="1600" b="0">
                <a:latin typeface="Arial Unicode MS" pitchFamily="34" charset="-128"/>
              </a:rPr>
              <a:t>conditional on visual field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1600" b="0">
                <a:latin typeface="Arial Unicode MS" pitchFamily="34" charset="-128"/>
              </a:rPr>
              <a:t>asymmetric connection </a:t>
            </a:r>
            <a:br>
              <a:rPr lang="en-GB" sz="1600" b="0">
                <a:latin typeface="Arial Unicode MS" pitchFamily="34" charset="-128"/>
              </a:rPr>
            </a:br>
            <a:r>
              <a:rPr lang="en-GB" sz="1600" b="0">
                <a:latin typeface="Arial Unicode MS" pitchFamily="34" charset="-128"/>
              </a:rPr>
              <a:t>strengths</a:t>
            </a:r>
            <a:endParaRPr lang="en-US" sz="1600" b="0">
              <a:latin typeface="Arial Unicode MS" pitchFamily="34" charset="-128"/>
            </a:endParaRP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7386638" y="5329238"/>
            <a:ext cx="2308225" cy="1042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1800">
                <a:latin typeface="Arial Unicode MS" pitchFamily="34" charset="-128"/>
              </a:rPr>
              <a:t>Predictions: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1600" b="0">
                <a:latin typeface="Arial Unicode MS" pitchFamily="34" charset="-128"/>
              </a:rPr>
              <a:t>modulation by task only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1600" b="0">
                <a:latin typeface="Arial Unicode MS" pitchFamily="34" charset="-128"/>
              </a:rPr>
              <a:t>negative &amp; symmetric</a:t>
            </a:r>
            <a:br>
              <a:rPr lang="en-GB" sz="1600" b="0">
                <a:latin typeface="Arial Unicode MS" pitchFamily="34" charset="-128"/>
              </a:rPr>
            </a:br>
            <a:r>
              <a:rPr lang="en-GB" sz="1600" b="0">
                <a:latin typeface="Arial Unicode MS" pitchFamily="34" charset="-128"/>
              </a:rPr>
              <a:t>connection strengths</a:t>
            </a:r>
            <a:endParaRPr lang="en-US" sz="1600" b="0">
              <a:latin typeface="Arial Unicode MS" pitchFamily="34" charset="-128"/>
            </a:endParaRP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4019550" y="5329238"/>
            <a:ext cx="2306638" cy="1042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1800">
                <a:latin typeface="Arial Unicode MS" pitchFamily="34" charset="-128"/>
              </a:rPr>
              <a:t>Predictions: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1600" b="0">
                <a:latin typeface="Arial Unicode MS" pitchFamily="34" charset="-128"/>
              </a:rPr>
              <a:t>modulation by task only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1600" b="0">
                <a:latin typeface="Arial Unicode MS" pitchFamily="34" charset="-128"/>
              </a:rPr>
              <a:t>positive &amp; symmetric</a:t>
            </a:r>
            <a:br>
              <a:rPr lang="en-GB" sz="1600" b="0">
                <a:latin typeface="Arial Unicode MS" pitchFamily="34" charset="-128"/>
              </a:rPr>
            </a:br>
            <a:r>
              <a:rPr lang="en-GB" sz="1600" b="0">
                <a:latin typeface="Arial Unicode MS" pitchFamily="34" charset="-128"/>
              </a:rPr>
              <a:t>connection strengths</a:t>
            </a:r>
            <a:endParaRPr lang="en-US" sz="1600" b="0">
              <a:latin typeface="Arial Unicode MS" pitchFamily="34" charset="-128"/>
            </a:endParaRP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1903413" y="2719388"/>
            <a:ext cx="427037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</a:t>
            </a:r>
            <a:endParaRPr lang="en-US" sz="24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1493838" y="3819525"/>
            <a:ext cx="717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|LVF</a:t>
            </a:r>
            <a:endParaRPr lang="en-US" sz="2000" b="0">
              <a:solidFill>
                <a:schemeClr val="bg1"/>
              </a:solidFill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1504950" y="2400300"/>
            <a:ext cx="7604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0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|RVF</a:t>
            </a:r>
            <a:endParaRPr lang="en-US" sz="2000" b="0">
              <a:solidFill>
                <a:schemeClr val="bg1"/>
              </a:solidFill>
              <a:latin typeface="Arial Unicode MS" pitchFamily="34" charset="-128"/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6" name="AutoShape 2"/>
          <p:cNvCxnSpPr>
            <a:cxnSpLocks noChangeShapeType="1"/>
            <a:stCxn id="37022" idx="3"/>
            <a:endCxn id="37028" idx="1"/>
          </p:cNvCxnSpPr>
          <p:nvPr/>
        </p:nvCxnSpPr>
        <p:spPr bwMode="auto">
          <a:xfrm>
            <a:off x="7064375" y="787400"/>
            <a:ext cx="1588" cy="1522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6961188" y="2205038"/>
            <a:ext cx="719137" cy="719137"/>
            <a:chOff x="409" y="3119"/>
            <a:chExt cx="453" cy="453"/>
          </a:xfrm>
        </p:grpSpPr>
        <p:sp>
          <p:nvSpPr>
            <p:cNvPr id="37028" name="Oval 4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29" name="Text Box 5"/>
            <p:cNvSpPr txBox="1">
              <a:spLocks noChangeArrowheads="1"/>
            </p:cNvSpPr>
            <p:nvPr/>
          </p:nvSpPr>
          <p:spPr bwMode="auto">
            <a:xfrm>
              <a:off x="494" y="3158"/>
              <a:ext cx="2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left</a:t>
              </a:r>
            </a:p>
          </p:txBody>
        </p:sp>
      </p:grpSp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7902575" y="2205038"/>
            <a:ext cx="720725" cy="719137"/>
            <a:chOff x="841" y="3119"/>
            <a:chExt cx="453" cy="453"/>
          </a:xfrm>
        </p:grpSpPr>
        <p:sp>
          <p:nvSpPr>
            <p:cNvPr id="37026" name="Oval 7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27" name="Text Box 8"/>
            <p:cNvSpPr txBox="1">
              <a:spLocks noChangeArrowheads="1"/>
            </p:cNvSpPr>
            <p:nvPr/>
          </p:nvSpPr>
          <p:spPr bwMode="auto">
            <a:xfrm>
              <a:off x="882" y="3158"/>
              <a:ext cx="3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right</a:t>
              </a:r>
            </a:p>
          </p:txBody>
        </p:sp>
      </p:grpSp>
      <p:grpSp>
        <p:nvGrpSpPr>
          <p:cNvPr id="36869" name="Group 9"/>
          <p:cNvGrpSpPr>
            <a:grpSpLocks/>
          </p:cNvGrpSpPr>
          <p:nvPr/>
        </p:nvGrpSpPr>
        <p:grpSpPr bwMode="auto">
          <a:xfrm>
            <a:off x="7902575" y="173038"/>
            <a:ext cx="720725" cy="719137"/>
            <a:chOff x="841" y="3119"/>
            <a:chExt cx="453" cy="453"/>
          </a:xfrm>
        </p:grpSpPr>
        <p:sp>
          <p:nvSpPr>
            <p:cNvPr id="37024" name="Oval 10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25" name="Text Box 11"/>
            <p:cNvSpPr txBox="1">
              <a:spLocks noChangeArrowheads="1"/>
            </p:cNvSpPr>
            <p:nvPr/>
          </p:nvSpPr>
          <p:spPr bwMode="auto">
            <a:xfrm>
              <a:off x="881" y="3158"/>
              <a:ext cx="3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right</a:t>
              </a:r>
            </a:p>
          </p:txBody>
        </p:sp>
      </p:grpSp>
      <p:cxnSp>
        <p:nvCxnSpPr>
          <p:cNvPr id="36870" name="AutoShape 12"/>
          <p:cNvCxnSpPr>
            <a:cxnSpLocks noChangeShapeType="1"/>
            <a:stCxn id="37024" idx="3"/>
            <a:endCxn id="37026" idx="1"/>
          </p:cNvCxnSpPr>
          <p:nvPr/>
        </p:nvCxnSpPr>
        <p:spPr bwMode="auto">
          <a:xfrm>
            <a:off x="8007350" y="787400"/>
            <a:ext cx="0" cy="1522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6871" name="Group 13"/>
          <p:cNvGrpSpPr>
            <a:grpSpLocks/>
          </p:cNvGrpSpPr>
          <p:nvPr/>
        </p:nvGrpSpPr>
        <p:grpSpPr bwMode="auto">
          <a:xfrm>
            <a:off x="6959600" y="173038"/>
            <a:ext cx="720725" cy="719137"/>
            <a:chOff x="841" y="3119"/>
            <a:chExt cx="453" cy="453"/>
          </a:xfrm>
        </p:grpSpPr>
        <p:sp>
          <p:nvSpPr>
            <p:cNvPr id="37022" name="Oval 14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23" name="Text Box 15"/>
            <p:cNvSpPr txBox="1">
              <a:spLocks noChangeArrowheads="1"/>
            </p:cNvSpPr>
            <p:nvPr/>
          </p:nvSpPr>
          <p:spPr bwMode="auto">
            <a:xfrm>
              <a:off x="918" y="3158"/>
              <a:ext cx="2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left</a:t>
              </a:r>
            </a:p>
          </p:txBody>
        </p:sp>
      </p:grpSp>
      <p:cxnSp>
        <p:nvCxnSpPr>
          <p:cNvPr id="36872" name="AutoShape 16"/>
          <p:cNvCxnSpPr>
            <a:cxnSpLocks noChangeShapeType="1"/>
            <a:stCxn id="37026" idx="7"/>
            <a:endCxn id="37024" idx="5"/>
          </p:cNvCxnSpPr>
          <p:nvPr/>
        </p:nvCxnSpPr>
        <p:spPr bwMode="auto">
          <a:xfrm flipV="1">
            <a:off x="8518525" y="787400"/>
            <a:ext cx="0" cy="1522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3" name="AutoShape 17"/>
          <p:cNvCxnSpPr>
            <a:cxnSpLocks noChangeShapeType="1"/>
            <a:stCxn id="37028" idx="7"/>
            <a:endCxn id="37022" idx="5"/>
          </p:cNvCxnSpPr>
          <p:nvPr/>
        </p:nvCxnSpPr>
        <p:spPr bwMode="auto">
          <a:xfrm flipV="1">
            <a:off x="7575550" y="787400"/>
            <a:ext cx="0" cy="1522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6874" name="Text Box 18"/>
          <p:cNvSpPr txBox="1">
            <a:spLocks noChangeArrowheads="1"/>
          </p:cNvSpPr>
          <p:nvPr/>
        </p:nvSpPr>
        <p:spPr bwMode="auto">
          <a:xfrm>
            <a:off x="6251575" y="938213"/>
            <a:ext cx="4873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RVF</a:t>
            </a:r>
            <a:endParaRPr lang="de-DE" sz="1200" b="0" baseline="-25000">
              <a:latin typeface="Arial Unicode MS" pitchFamily="34" charset="-128"/>
            </a:endParaRPr>
          </a:p>
        </p:txBody>
      </p:sp>
      <p:sp>
        <p:nvSpPr>
          <p:cNvPr id="36875" name="Oval 19"/>
          <p:cNvSpPr>
            <a:spLocks noChangeArrowheads="1"/>
          </p:cNvSpPr>
          <p:nvPr/>
        </p:nvSpPr>
        <p:spPr bwMode="auto">
          <a:xfrm>
            <a:off x="7067550" y="9858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876" name="AutoShape 20"/>
          <p:cNvCxnSpPr>
            <a:cxnSpLocks noChangeShapeType="1"/>
            <a:stCxn id="36874" idx="3"/>
            <a:endCxn id="36875" idx="2"/>
          </p:cNvCxnSpPr>
          <p:nvPr/>
        </p:nvCxnSpPr>
        <p:spPr bwMode="auto">
          <a:xfrm flipV="1">
            <a:off x="6738938" y="1060450"/>
            <a:ext cx="328612" cy="158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877" name="Text Box 21"/>
          <p:cNvSpPr txBox="1">
            <a:spLocks noChangeArrowheads="1"/>
          </p:cNvSpPr>
          <p:nvPr/>
        </p:nvSpPr>
        <p:spPr bwMode="auto">
          <a:xfrm>
            <a:off x="8801100" y="938213"/>
            <a:ext cx="4651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LVF</a:t>
            </a:r>
            <a:endParaRPr lang="de-DE" sz="1200" b="0" baseline="-25000">
              <a:latin typeface="Arial Unicode MS" pitchFamily="34" charset="-128"/>
            </a:endParaRPr>
          </a:p>
        </p:txBody>
      </p:sp>
      <p:sp>
        <p:nvSpPr>
          <p:cNvPr id="36878" name="Oval 22"/>
          <p:cNvSpPr>
            <a:spLocks noChangeArrowheads="1"/>
          </p:cNvSpPr>
          <p:nvPr/>
        </p:nvSpPr>
        <p:spPr bwMode="auto">
          <a:xfrm>
            <a:off x="8369300" y="987425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879" name="AutoShape 23"/>
          <p:cNvCxnSpPr>
            <a:cxnSpLocks noChangeShapeType="1"/>
            <a:stCxn id="36877" idx="1"/>
            <a:endCxn id="36878" idx="6"/>
          </p:cNvCxnSpPr>
          <p:nvPr/>
        </p:nvCxnSpPr>
        <p:spPr bwMode="auto">
          <a:xfrm flipH="1">
            <a:off x="8518525" y="1062038"/>
            <a:ext cx="282575" cy="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880" name="Oval 24"/>
          <p:cNvSpPr>
            <a:spLocks noChangeArrowheads="1"/>
          </p:cNvSpPr>
          <p:nvPr/>
        </p:nvSpPr>
        <p:spPr bwMode="auto">
          <a:xfrm>
            <a:off x="7696200" y="2873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81" name="Text Box 25"/>
          <p:cNvSpPr txBox="1">
            <a:spLocks noChangeArrowheads="1"/>
          </p:cNvSpPr>
          <p:nvPr/>
        </p:nvSpPr>
        <p:spPr bwMode="auto">
          <a:xfrm>
            <a:off x="725488" y="3357563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Arial Unicode MS" pitchFamily="34" charset="-128"/>
              </a:rPr>
              <a:t>B</a:t>
            </a:r>
            <a:endParaRPr lang="en-US" sz="2800">
              <a:latin typeface="Arial Unicode MS" pitchFamily="34" charset="-128"/>
            </a:endParaRPr>
          </a:p>
        </p:txBody>
      </p:sp>
      <p:sp>
        <p:nvSpPr>
          <p:cNvPr id="36882" name="Text Box 26"/>
          <p:cNvSpPr txBox="1">
            <a:spLocks noChangeArrowheads="1"/>
          </p:cNvSpPr>
          <p:nvPr/>
        </p:nvSpPr>
        <p:spPr bwMode="auto">
          <a:xfrm>
            <a:off x="725488" y="246063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Arial Unicode MS" pitchFamily="34" charset="-128"/>
              </a:rPr>
              <a:t>A</a:t>
            </a:r>
            <a:endParaRPr lang="en-US" sz="2800">
              <a:latin typeface="Arial Unicode MS" pitchFamily="34" charset="-128"/>
            </a:endParaRPr>
          </a:p>
        </p:txBody>
      </p:sp>
      <p:grpSp>
        <p:nvGrpSpPr>
          <p:cNvPr id="36883" name="Group 27"/>
          <p:cNvGrpSpPr>
            <a:grpSpLocks/>
          </p:cNvGrpSpPr>
          <p:nvPr/>
        </p:nvGrpSpPr>
        <p:grpSpPr bwMode="auto">
          <a:xfrm>
            <a:off x="644525" y="3357563"/>
            <a:ext cx="3744913" cy="3097212"/>
            <a:chOff x="249" y="2250"/>
            <a:chExt cx="2359" cy="1951"/>
          </a:xfrm>
        </p:grpSpPr>
        <p:sp>
          <p:nvSpPr>
            <p:cNvPr id="37008" name="Rectangle 28"/>
            <p:cNvSpPr>
              <a:spLocks noChangeArrowheads="1"/>
            </p:cNvSpPr>
            <p:nvPr/>
          </p:nvSpPr>
          <p:spPr bwMode="auto">
            <a:xfrm>
              <a:off x="749" y="2522"/>
              <a:ext cx="1859" cy="16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9" name="Line 29"/>
            <p:cNvSpPr>
              <a:spLocks noChangeShapeType="1"/>
            </p:cNvSpPr>
            <p:nvPr/>
          </p:nvSpPr>
          <p:spPr bwMode="auto">
            <a:xfrm>
              <a:off x="1218" y="2855"/>
              <a:ext cx="0" cy="1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0" name="Rectangle 30"/>
            <p:cNvSpPr>
              <a:spLocks noChangeArrowheads="1"/>
            </p:cNvSpPr>
            <p:nvPr/>
          </p:nvSpPr>
          <p:spPr bwMode="auto">
            <a:xfrm>
              <a:off x="826" y="3702"/>
              <a:ext cx="3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 Unicode MS" pitchFamily="34" charset="-128"/>
                </a:rPr>
                <a:t>B</a:t>
              </a:r>
              <a:r>
                <a:rPr lang="en-GB" sz="1600" baseline="-25000">
                  <a:latin typeface="Arial Unicode MS" pitchFamily="34" charset="-128"/>
                </a:rPr>
                <a:t>cond</a:t>
              </a:r>
              <a:endParaRPr lang="en-US" sz="1600" baseline="-25000">
                <a:latin typeface="Arial Unicode MS" pitchFamily="34" charset="-128"/>
              </a:endParaRPr>
            </a:p>
          </p:txBody>
        </p:sp>
        <p:sp>
          <p:nvSpPr>
            <p:cNvPr id="37011" name="Rectangle 31"/>
            <p:cNvSpPr>
              <a:spLocks noChangeArrowheads="1"/>
            </p:cNvSpPr>
            <p:nvPr/>
          </p:nvSpPr>
          <p:spPr bwMode="auto">
            <a:xfrm>
              <a:off x="826" y="3384"/>
              <a:ext cx="3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 Unicode MS" pitchFamily="34" charset="-128"/>
                </a:rPr>
                <a:t>B</a:t>
              </a:r>
              <a:r>
                <a:rPr lang="en-GB" sz="1600" baseline="-25000">
                  <a:latin typeface="Arial Unicode MS" pitchFamily="34" charset="-128"/>
                </a:rPr>
                <a:t>ind</a:t>
              </a:r>
              <a:endParaRPr lang="en-US" sz="1600" baseline="-25000">
                <a:latin typeface="Arial Unicode MS" pitchFamily="34" charset="-128"/>
              </a:endParaRPr>
            </a:p>
          </p:txBody>
        </p:sp>
        <p:sp>
          <p:nvSpPr>
            <p:cNvPr id="37012" name="Rectangle 32"/>
            <p:cNvSpPr>
              <a:spLocks noChangeArrowheads="1"/>
            </p:cNvSpPr>
            <p:nvPr/>
          </p:nvSpPr>
          <p:spPr bwMode="auto">
            <a:xfrm>
              <a:off x="826" y="3097"/>
              <a:ext cx="2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 Unicode MS" pitchFamily="34" charset="-128"/>
                </a:rPr>
                <a:t>LD</a:t>
              </a:r>
              <a:endParaRPr lang="en-US" sz="1600" baseline="-25000">
                <a:latin typeface="Arial Unicode MS" pitchFamily="34" charset="-128"/>
              </a:endParaRPr>
            </a:p>
          </p:txBody>
        </p:sp>
        <p:sp>
          <p:nvSpPr>
            <p:cNvPr id="37013" name="Rectangle 33"/>
            <p:cNvSpPr>
              <a:spLocks noChangeArrowheads="1"/>
            </p:cNvSpPr>
            <p:nvPr/>
          </p:nvSpPr>
          <p:spPr bwMode="auto">
            <a:xfrm>
              <a:off x="826" y="2810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 Unicode MS" pitchFamily="34" charset="-128"/>
                </a:rPr>
                <a:t>VF</a:t>
              </a:r>
              <a:endParaRPr lang="en-US" sz="1600" baseline="-25000">
                <a:latin typeface="Arial Unicode MS" pitchFamily="34" charset="-128"/>
              </a:endParaRPr>
            </a:p>
          </p:txBody>
        </p:sp>
        <p:sp>
          <p:nvSpPr>
            <p:cNvPr id="37014" name="Line 34"/>
            <p:cNvSpPr>
              <a:spLocks noChangeShapeType="1"/>
            </p:cNvSpPr>
            <p:nvPr/>
          </p:nvSpPr>
          <p:spPr bwMode="auto">
            <a:xfrm rot="-5400000">
              <a:off x="1831" y="2253"/>
              <a:ext cx="0" cy="1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5" name="Rectangle 35"/>
            <p:cNvSpPr>
              <a:spLocks noChangeArrowheads="1"/>
            </p:cNvSpPr>
            <p:nvPr/>
          </p:nvSpPr>
          <p:spPr bwMode="auto">
            <a:xfrm>
              <a:off x="1256" y="2599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 Unicode MS" pitchFamily="34" charset="-128"/>
                </a:rPr>
                <a:t>VF</a:t>
              </a:r>
              <a:endParaRPr lang="en-US" sz="1600" baseline="-25000">
                <a:latin typeface="Arial Unicode MS" pitchFamily="34" charset="-128"/>
              </a:endParaRPr>
            </a:p>
          </p:txBody>
        </p:sp>
        <p:sp>
          <p:nvSpPr>
            <p:cNvPr id="37016" name="Rectangle 36"/>
            <p:cNvSpPr>
              <a:spLocks noChangeArrowheads="1"/>
            </p:cNvSpPr>
            <p:nvPr/>
          </p:nvSpPr>
          <p:spPr bwMode="auto">
            <a:xfrm>
              <a:off x="1518" y="2599"/>
              <a:ext cx="2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 Unicode MS" pitchFamily="34" charset="-128"/>
                </a:rPr>
                <a:t>LD</a:t>
              </a:r>
              <a:endParaRPr lang="en-US" sz="1600" baseline="-25000">
                <a:latin typeface="Arial Unicode MS" pitchFamily="34" charset="-128"/>
              </a:endParaRPr>
            </a:p>
          </p:txBody>
        </p:sp>
        <p:sp>
          <p:nvSpPr>
            <p:cNvPr id="37017" name="Rectangle 37"/>
            <p:cNvSpPr>
              <a:spLocks noChangeArrowheads="1"/>
            </p:cNvSpPr>
            <p:nvPr/>
          </p:nvSpPr>
          <p:spPr bwMode="auto">
            <a:xfrm>
              <a:off x="1796" y="2599"/>
              <a:ext cx="3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 Unicode MS" pitchFamily="34" charset="-128"/>
                </a:rPr>
                <a:t>B</a:t>
              </a:r>
              <a:r>
                <a:rPr lang="en-GB" sz="1600" baseline="-25000">
                  <a:latin typeface="Arial Unicode MS" pitchFamily="34" charset="-128"/>
                </a:rPr>
                <a:t>ind</a:t>
              </a:r>
              <a:endParaRPr lang="en-US" sz="1600" baseline="-25000">
                <a:latin typeface="Arial Unicode MS" pitchFamily="34" charset="-128"/>
              </a:endParaRPr>
            </a:p>
          </p:txBody>
        </p:sp>
        <p:sp>
          <p:nvSpPr>
            <p:cNvPr id="37018" name="Rectangle 38"/>
            <p:cNvSpPr>
              <a:spLocks noChangeArrowheads="1"/>
            </p:cNvSpPr>
            <p:nvPr/>
          </p:nvSpPr>
          <p:spPr bwMode="auto">
            <a:xfrm>
              <a:off x="2080" y="2599"/>
              <a:ext cx="3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 Unicode MS" pitchFamily="34" charset="-128"/>
                </a:rPr>
                <a:t>B</a:t>
              </a:r>
              <a:r>
                <a:rPr lang="en-GB" sz="1600" baseline="-25000">
                  <a:latin typeface="Arial Unicode MS" pitchFamily="34" charset="-128"/>
                </a:rPr>
                <a:t>cond</a:t>
              </a:r>
              <a:endParaRPr lang="en-US" sz="1600" baseline="-25000">
                <a:latin typeface="Arial Unicode MS" pitchFamily="34" charset="-128"/>
              </a:endParaRPr>
            </a:p>
          </p:txBody>
        </p:sp>
        <p:sp>
          <p:nvSpPr>
            <p:cNvPr id="37019" name="Text Box 39"/>
            <p:cNvSpPr txBox="1">
              <a:spLocks noChangeArrowheads="1"/>
            </p:cNvSpPr>
            <p:nvPr/>
          </p:nvSpPr>
          <p:spPr bwMode="auto">
            <a:xfrm>
              <a:off x="1524" y="2250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Arial Unicode MS" pitchFamily="34" charset="-128"/>
                </a:rPr>
                <a:t>intra</a:t>
              </a:r>
              <a:endParaRPr lang="en-US" sz="2400">
                <a:latin typeface="Arial Unicode MS" pitchFamily="34" charset="-128"/>
              </a:endParaRPr>
            </a:p>
          </p:txBody>
        </p:sp>
        <p:sp>
          <p:nvSpPr>
            <p:cNvPr id="37020" name="Text Box 40"/>
            <p:cNvSpPr txBox="1">
              <a:spLocks noChangeArrowheads="1"/>
            </p:cNvSpPr>
            <p:nvPr/>
          </p:nvSpPr>
          <p:spPr bwMode="auto">
            <a:xfrm>
              <a:off x="249" y="3203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Arial Unicode MS" pitchFamily="34" charset="-128"/>
                </a:rPr>
                <a:t>inter</a:t>
              </a:r>
              <a:endParaRPr lang="en-US" sz="2400">
                <a:latin typeface="Arial Unicode MS" pitchFamily="34" charset="-128"/>
              </a:endParaRPr>
            </a:p>
          </p:txBody>
        </p:sp>
        <p:sp>
          <p:nvSpPr>
            <p:cNvPr id="37021" name="Rectangle 41"/>
            <p:cNvSpPr>
              <a:spLocks noChangeArrowheads="1"/>
            </p:cNvSpPr>
            <p:nvPr/>
          </p:nvSpPr>
          <p:spPr bwMode="auto">
            <a:xfrm>
              <a:off x="1519" y="3354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0">
                  <a:latin typeface="Arial Unicode MS" pitchFamily="34" charset="-128"/>
                </a:rPr>
                <a:t>16 models</a:t>
              </a:r>
              <a:endParaRPr lang="en-US" sz="1600" b="0" baseline="-25000">
                <a:latin typeface="Arial Unicode MS" pitchFamily="34" charset="-128"/>
              </a:endParaRPr>
            </a:p>
          </p:txBody>
        </p:sp>
      </p:grpSp>
      <p:sp>
        <p:nvSpPr>
          <p:cNvPr id="36884" name="Oval 42"/>
          <p:cNvSpPr>
            <a:spLocks noChangeArrowheads="1"/>
          </p:cNvSpPr>
          <p:nvPr/>
        </p:nvSpPr>
        <p:spPr bwMode="auto">
          <a:xfrm>
            <a:off x="6497638" y="491648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85" name="Oval 43"/>
          <p:cNvSpPr>
            <a:spLocks noChangeArrowheads="1"/>
          </p:cNvSpPr>
          <p:nvPr/>
        </p:nvSpPr>
        <p:spPr bwMode="auto">
          <a:xfrm>
            <a:off x="6675438" y="5973763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6886" name="Group 44"/>
          <p:cNvGrpSpPr>
            <a:grpSpLocks/>
          </p:cNvGrpSpPr>
          <p:nvPr/>
        </p:nvGrpSpPr>
        <p:grpSpPr bwMode="auto">
          <a:xfrm>
            <a:off x="5253038" y="5502275"/>
            <a:ext cx="719137" cy="719138"/>
            <a:chOff x="409" y="3119"/>
            <a:chExt cx="453" cy="453"/>
          </a:xfrm>
        </p:grpSpPr>
        <p:sp>
          <p:nvSpPr>
            <p:cNvPr id="37006" name="Oval 45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7" name="Text Box 46"/>
            <p:cNvSpPr txBox="1">
              <a:spLocks noChangeArrowheads="1"/>
            </p:cNvSpPr>
            <p:nvPr/>
          </p:nvSpPr>
          <p:spPr bwMode="auto">
            <a:xfrm>
              <a:off x="494" y="3158"/>
              <a:ext cx="2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left</a:t>
              </a:r>
            </a:p>
          </p:txBody>
        </p:sp>
      </p:grpSp>
      <p:grpSp>
        <p:nvGrpSpPr>
          <p:cNvPr id="36887" name="Group 47"/>
          <p:cNvGrpSpPr>
            <a:grpSpLocks/>
          </p:cNvGrpSpPr>
          <p:nvPr/>
        </p:nvGrpSpPr>
        <p:grpSpPr bwMode="auto">
          <a:xfrm>
            <a:off x="8710613" y="5503863"/>
            <a:ext cx="719137" cy="719137"/>
            <a:chOff x="841" y="3119"/>
            <a:chExt cx="453" cy="453"/>
          </a:xfrm>
        </p:grpSpPr>
        <p:sp>
          <p:nvSpPr>
            <p:cNvPr id="37004" name="Oval 48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5" name="Text Box 49"/>
            <p:cNvSpPr txBox="1">
              <a:spLocks noChangeArrowheads="1"/>
            </p:cNvSpPr>
            <p:nvPr/>
          </p:nvSpPr>
          <p:spPr bwMode="auto">
            <a:xfrm>
              <a:off x="882" y="3158"/>
              <a:ext cx="3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right</a:t>
              </a:r>
            </a:p>
          </p:txBody>
        </p:sp>
      </p:grpSp>
      <p:cxnSp>
        <p:nvCxnSpPr>
          <p:cNvPr id="36888" name="AutoShape 50"/>
          <p:cNvCxnSpPr>
            <a:cxnSpLocks noChangeShapeType="1"/>
            <a:stCxn id="37006" idx="5"/>
            <a:endCxn id="37004" idx="3"/>
          </p:cNvCxnSpPr>
          <p:nvPr/>
        </p:nvCxnSpPr>
        <p:spPr bwMode="auto">
          <a:xfrm>
            <a:off x="5867400" y="6116638"/>
            <a:ext cx="2947988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6889" name="Group 51"/>
          <p:cNvGrpSpPr>
            <a:grpSpLocks/>
          </p:cNvGrpSpPr>
          <p:nvPr/>
        </p:nvGrpSpPr>
        <p:grpSpPr bwMode="auto">
          <a:xfrm>
            <a:off x="8710613" y="4438650"/>
            <a:ext cx="719137" cy="719138"/>
            <a:chOff x="841" y="3119"/>
            <a:chExt cx="453" cy="453"/>
          </a:xfrm>
        </p:grpSpPr>
        <p:sp>
          <p:nvSpPr>
            <p:cNvPr id="37002" name="Oval 52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3" name="Text Box 53"/>
            <p:cNvSpPr txBox="1">
              <a:spLocks noChangeArrowheads="1"/>
            </p:cNvSpPr>
            <p:nvPr/>
          </p:nvSpPr>
          <p:spPr bwMode="auto">
            <a:xfrm>
              <a:off x="881" y="3158"/>
              <a:ext cx="3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right</a:t>
              </a:r>
            </a:p>
          </p:txBody>
        </p:sp>
      </p:grpSp>
      <p:grpSp>
        <p:nvGrpSpPr>
          <p:cNvPr id="36890" name="Group 54"/>
          <p:cNvGrpSpPr>
            <a:grpSpLocks/>
          </p:cNvGrpSpPr>
          <p:nvPr/>
        </p:nvGrpSpPr>
        <p:grpSpPr bwMode="auto">
          <a:xfrm>
            <a:off x="5253038" y="4438650"/>
            <a:ext cx="719137" cy="719138"/>
            <a:chOff x="841" y="3119"/>
            <a:chExt cx="453" cy="453"/>
          </a:xfrm>
        </p:grpSpPr>
        <p:sp>
          <p:nvSpPr>
            <p:cNvPr id="37000" name="Oval 55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1" name="Text Box 56"/>
            <p:cNvSpPr txBox="1">
              <a:spLocks noChangeArrowheads="1"/>
            </p:cNvSpPr>
            <p:nvPr/>
          </p:nvSpPr>
          <p:spPr bwMode="auto">
            <a:xfrm>
              <a:off x="918" y="3158"/>
              <a:ext cx="2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left</a:t>
              </a:r>
            </a:p>
          </p:txBody>
        </p:sp>
      </p:grpSp>
      <p:cxnSp>
        <p:nvCxnSpPr>
          <p:cNvPr id="36891" name="AutoShape 57"/>
          <p:cNvCxnSpPr>
            <a:cxnSpLocks noChangeShapeType="1"/>
            <a:stCxn id="37004" idx="1"/>
            <a:endCxn id="37006" idx="7"/>
          </p:cNvCxnSpPr>
          <p:nvPr/>
        </p:nvCxnSpPr>
        <p:spPr bwMode="auto">
          <a:xfrm flipH="1" flipV="1">
            <a:off x="5867400" y="5607050"/>
            <a:ext cx="2947988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92" name="AutoShape 58"/>
          <p:cNvCxnSpPr>
            <a:cxnSpLocks noChangeShapeType="1"/>
            <a:stCxn id="37002" idx="1"/>
            <a:endCxn id="37000" idx="7"/>
          </p:cNvCxnSpPr>
          <p:nvPr/>
        </p:nvCxnSpPr>
        <p:spPr bwMode="auto">
          <a:xfrm flipH="1">
            <a:off x="5867400" y="4543425"/>
            <a:ext cx="294798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93" name="AutoShape 59"/>
          <p:cNvCxnSpPr>
            <a:cxnSpLocks noChangeShapeType="1"/>
            <a:stCxn id="37000" idx="5"/>
            <a:endCxn id="37002" idx="3"/>
          </p:cNvCxnSpPr>
          <p:nvPr/>
        </p:nvCxnSpPr>
        <p:spPr bwMode="auto">
          <a:xfrm>
            <a:off x="5867400" y="5053013"/>
            <a:ext cx="294798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94" name="AutoShape 60"/>
          <p:cNvCxnSpPr>
            <a:cxnSpLocks noChangeShapeType="1"/>
            <a:stCxn id="36896" idx="2"/>
            <a:endCxn id="36884" idx="4"/>
          </p:cNvCxnSpPr>
          <p:nvPr/>
        </p:nvCxnSpPr>
        <p:spPr bwMode="auto">
          <a:xfrm flipH="1">
            <a:off x="6572250" y="4213225"/>
            <a:ext cx="184150" cy="85248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36895" name="AutoShape 61"/>
          <p:cNvCxnSpPr>
            <a:cxnSpLocks noChangeShapeType="1"/>
            <a:stCxn id="36896" idx="2"/>
            <a:endCxn id="36885" idx="4"/>
          </p:cNvCxnSpPr>
          <p:nvPr/>
        </p:nvCxnSpPr>
        <p:spPr bwMode="auto">
          <a:xfrm flipH="1">
            <a:off x="6750050" y="4213225"/>
            <a:ext cx="6350" cy="1909763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896" name="Text Box 62"/>
          <p:cNvSpPr txBox="1">
            <a:spLocks noChangeArrowheads="1"/>
          </p:cNvSpPr>
          <p:nvPr/>
        </p:nvSpPr>
        <p:spPr bwMode="auto">
          <a:xfrm>
            <a:off x="6567488" y="3967163"/>
            <a:ext cx="377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</a:t>
            </a:r>
          </a:p>
        </p:txBody>
      </p:sp>
      <p:cxnSp>
        <p:nvCxnSpPr>
          <p:cNvPr id="36897" name="AutoShape 63"/>
          <p:cNvCxnSpPr>
            <a:cxnSpLocks noChangeShapeType="1"/>
            <a:stCxn id="36896" idx="2"/>
            <a:endCxn id="36898" idx="0"/>
          </p:cNvCxnSpPr>
          <p:nvPr/>
        </p:nvCxnSpPr>
        <p:spPr bwMode="auto">
          <a:xfrm flipH="1">
            <a:off x="6565900" y="4213225"/>
            <a:ext cx="190500" cy="3365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898" name="Oval 64"/>
          <p:cNvSpPr>
            <a:spLocks noChangeArrowheads="1"/>
          </p:cNvSpPr>
          <p:nvPr/>
        </p:nvSpPr>
        <p:spPr bwMode="auto">
          <a:xfrm>
            <a:off x="6491288" y="4549775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99" name="Oval 65"/>
          <p:cNvSpPr>
            <a:spLocks noChangeArrowheads="1"/>
          </p:cNvSpPr>
          <p:nvPr/>
        </p:nvSpPr>
        <p:spPr bwMode="auto">
          <a:xfrm>
            <a:off x="6565900" y="5605463"/>
            <a:ext cx="147638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00" name="AutoShape 66"/>
          <p:cNvCxnSpPr>
            <a:cxnSpLocks noChangeShapeType="1"/>
            <a:stCxn id="36896" idx="2"/>
            <a:endCxn id="36899" idx="0"/>
          </p:cNvCxnSpPr>
          <p:nvPr/>
        </p:nvCxnSpPr>
        <p:spPr bwMode="auto">
          <a:xfrm flipH="1">
            <a:off x="6640513" y="4213225"/>
            <a:ext cx="115887" cy="139223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01" name="Oval 67"/>
          <p:cNvSpPr>
            <a:spLocks noChangeArrowheads="1"/>
          </p:cNvSpPr>
          <p:nvPr/>
        </p:nvSpPr>
        <p:spPr bwMode="auto">
          <a:xfrm>
            <a:off x="6400800" y="5087938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02" name="Oval 68"/>
          <p:cNvSpPr>
            <a:spLocks noChangeArrowheads="1"/>
          </p:cNvSpPr>
          <p:nvPr/>
        </p:nvSpPr>
        <p:spPr bwMode="auto">
          <a:xfrm>
            <a:off x="6016625" y="49101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03" name="Oval 69"/>
          <p:cNvSpPr>
            <a:spLocks noChangeArrowheads="1"/>
          </p:cNvSpPr>
          <p:nvPr/>
        </p:nvSpPr>
        <p:spPr bwMode="auto">
          <a:xfrm>
            <a:off x="6194425" y="5967413"/>
            <a:ext cx="147638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04" name="Text Box 70"/>
          <p:cNvSpPr txBox="1">
            <a:spLocks noChangeArrowheads="1"/>
          </p:cNvSpPr>
          <p:nvPr/>
        </p:nvSpPr>
        <p:spPr bwMode="auto">
          <a:xfrm>
            <a:off x="5829300" y="6453188"/>
            <a:ext cx="488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RVF</a:t>
            </a:r>
          </a:p>
        </p:txBody>
      </p:sp>
      <p:cxnSp>
        <p:nvCxnSpPr>
          <p:cNvPr id="36905" name="AutoShape 71"/>
          <p:cNvCxnSpPr>
            <a:cxnSpLocks noChangeShapeType="1"/>
            <a:stCxn id="36904" idx="0"/>
            <a:endCxn id="36902" idx="4"/>
          </p:cNvCxnSpPr>
          <p:nvPr/>
        </p:nvCxnSpPr>
        <p:spPr bwMode="auto">
          <a:xfrm flipV="1">
            <a:off x="6073775" y="5059363"/>
            <a:ext cx="17463" cy="1393825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36906" name="AutoShape 72"/>
          <p:cNvCxnSpPr>
            <a:cxnSpLocks noChangeShapeType="1"/>
            <a:stCxn id="36904" idx="0"/>
            <a:endCxn id="36903" idx="4"/>
          </p:cNvCxnSpPr>
          <p:nvPr/>
        </p:nvCxnSpPr>
        <p:spPr bwMode="auto">
          <a:xfrm flipV="1">
            <a:off x="6073775" y="6116638"/>
            <a:ext cx="195263" cy="3365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07" name="Oval 73"/>
          <p:cNvSpPr>
            <a:spLocks noChangeArrowheads="1"/>
          </p:cNvSpPr>
          <p:nvPr/>
        </p:nvSpPr>
        <p:spPr bwMode="auto">
          <a:xfrm>
            <a:off x="6013450" y="4552950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08" name="Oval 74"/>
          <p:cNvSpPr>
            <a:spLocks noChangeArrowheads="1"/>
          </p:cNvSpPr>
          <p:nvPr/>
        </p:nvSpPr>
        <p:spPr bwMode="auto">
          <a:xfrm>
            <a:off x="6199188" y="56086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09" name="AutoShape 75"/>
          <p:cNvCxnSpPr>
            <a:cxnSpLocks noChangeShapeType="1"/>
            <a:stCxn id="36911" idx="2"/>
            <a:endCxn id="36908" idx="0"/>
          </p:cNvCxnSpPr>
          <p:nvPr/>
        </p:nvCxnSpPr>
        <p:spPr bwMode="auto">
          <a:xfrm flipH="1">
            <a:off x="6273800" y="4216400"/>
            <a:ext cx="11113" cy="139223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36910" name="AutoShape 76"/>
          <p:cNvCxnSpPr>
            <a:cxnSpLocks noChangeShapeType="1"/>
            <a:stCxn id="36911" idx="2"/>
            <a:endCxn id="36907" idx="0"/>
          </p:cNvCxnSpPr>
          <p:nvPr/>
        </p:nvCxnSpPr>
        <p:spPr bwMode="auto">
          <a:xfrm flipH="1">
            <a:off x="6088063" y="4216400"/>
            <a:ext cx="196850" cy="3365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11" name="Text Box 77"/>
          <p:cNvSpPr txBox="1">
            <a:spLocks noChangeArrowheads="1"/>
          </p:cNvSpPr>
          <p:nvPr/>
        </p:nvSpPr>
        <p:spPr bwMode="auto">
          <a:xfrm>
            <a:off x="6053138" y="397033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LVF</a:t>
            </a:r>
          </a:p>
        </p:txBody>
      </p:sp>
      <p:cxnSp>
        <p:nvCxnSpPr>
          <p:cNvPr id="36912" name="AutoShape 78"/>
          <p:cNvCxnSpPr>
            <a:cxnSpLocks noChangeShapeType="1"/>
            <a:stCxn id="36998" idx="3"/>
            <a:endCxn id="36918" idx="0"/>
          </p:cNvCxnSpPr>
          <p:nvPr/>
        </p:nvCxnSpPr>
        <p:spPr bwMode="auto">
          <a:xfrm flipH="1">
            <a:off x="1763713" y="2282825"/>
            <a:ext cx="234950" cy="4254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cxnSp>
        <p:nvCxnSpPr>
          <p:cNvPr id="36913" name="AutoShape 79"/>
          <p:cNvCxnSpPr>
            <a:cxnSpLocks noChangeShapeType="1"/>
            <a:stCxn id="36992" idx="3"/>
            <a:endCxn id="36998" idx="1"/>
          </p:cNvCxnSpPr>
          <p:nvPr/>
        </p:nvCxnSpPr>
        <p:spPr bwMode="auto">
          <a:xfrm>
            <a:off x="1998663" y="842963"/>
            <a:ext cx="0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6914" name="AutoShape 80"/>
          <p:cNvCxnSpPr>
            <a:cxnSpLocks noChangeShapeType="1"/>
            <a:stCxn id="36996" idx="5"/>
            <a:endCxn id="36919" idx="0"/>
          </p:cNvCxnSpPr>
          <p:nvPr/>
        </p:nvCxnSpPr>
        <p:spPr bwMode="auto">
          <a:xfrm>
            <a:off x="3948113" y="2284413"/>
            <a:ext cx="198437" cy="423862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grpSp>
        <p:nvGrpSpPr>
          <p:cNvPr id="36915" name="Group 81"/>
          <p:cNvGrpSpPr>
            <a:grpSpLocks/>
          </p:cNvGrpSpPr>
          <p:nvPr/>
        </p:nvGrpSpPr>
        <p:grpSpPr bwMode="auto">
          <a:xfrm>
            <a:off x="1893888" y="1668463"/>
            <a:ext cx="719137" cy="719137"/>
            <a:chOff x="409" y="3119"/>
            <a:chExt cx="453" cy="453"/>
          </a:xfrm>
        </p:grpSpPr>
        <p:sp>
          <p:nvSpPr>
            <p:cNvPr id="36998" name="Oval 82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9" name="Text Box 83"/>
            <p:cNvSpPr txBox="1">
              <a:spLocks noChangeArrowheads="1"/>
            </p:cNvSpPr>
            <p:nvPr/>
          </p:nvSpPr>
          <p:spPr bwMode="auto">
            <a:xfrm>
              <a:off x="494" y="3158"/>
              <a:ext cx="2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left</a:t>
              </a:r>
            </a:p>
          </p:txBody>
        </p:sp>
      </p:grpSp>
      <p:grpSp>
        <p:nvGrpSpPr>
          <p:cNvPr id="36916" name="Group 84"/>
          <p:cNvGrpSpPr>
            <a:grpSpLocks/>
          </p:cNvGrpSpPr>
          <p:nvPr/>
        </p:nvGrpSpPr>
        <p:grpSpPr bwMode="auto">
          <a:xfrm>
            <a:off x="3333750" y="1670050"/>
            <a:ext cx="719138" cy="719138"/>
            <a:chOff x="841" y="3119"/>
            <a:chExt cx="453" cy="453"/>
          </a:xfrm>
        </p:grpSpPr>
        <p:sp>
          <p:nvSpPr>
            <p:cNvPr id="36996" name="Oval 85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7" name="Text Box 86"/>
            <p:cNvSpPr txBox="1">
              <a:spLocks noChangeArrowheads="1"/>
            </p:cNvSpPr>
            <p:nvPr/>
          </p:nvSpPr>
          <p:spPr bwMode="auto">
            <a:xfrm>
              <a:off x="882" y="3158"/>
              <a:ext cx="3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right</a:t>
              </a:r>
            </a:p>
          </p:txBody>
        </p:sp>
      </p:grpSp>
      <p:cxnSp>
        <p:nvCxnSpPr>
          <p:cNvPr id="36917" name="AutoShape 87"/>
          <p:cNvCxnSpPr>
            <a:cxnSpLocks noChangeShapeType="1"/>
            <a:stCxn id="36998" idx="5"/>
            <a:endCxn id="36996" idx="3"/>
          </p:cNvCxnSpPr>
          <p:nvPr/>
        </p:nvCxnSpPr>
        <p:spPr bwMode="auto">
          <a:xfrm>
            <a:off x="2508250" y="2282825"/>
            <a:ext cx="93027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918" name="Text Box 88"/>
          <p:cNvSpPr txBox="1">
            <a:spLocks noChangeArrowheads="1"/>
          </p:cNvSpPr>
          <p:nvPr/>
        </p:nvSpPr>
        <p:spPr bwMode="auto">
          <a:xfrm>
            <a:off x="1455738" y="2708275"/>
            <a:ext cx="61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RVF</a:t>
            </a:r>
          </a:p>
          <a:p>
            <a:r>
              <a:rPr lang="de-DE" sz="1600">
                <a:latin typeface="Arial Unicode MS" pitchFamily="34" charset="-128"/>
              </a:rPr>
              <a:t>stim.</a:t>
            </a:r>
          </a:p>
        </p:txBody>
      </p:sp>
      <p:sp>
        <p:nvSpPr>
          <p:cNvPr id="36919" name="Text Box 89"/>
          <p:cNvSpPr txBox="1">
            <a:spLocks noChangeArrowheads="1"/>
          </p:cNvSpPr>
          <p:nvPr/>
        </p:nvSpPr>
        <p:spPr bwMode="auto">
          <a:xfrm>
            <a:off x="3838575" y="2708275"/>
            <a:ext cx="61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LVF</a:t>
            </a:r>
          </a:p>
          <a:p>
            <a:r>
              <a:rPr lang="de-DE" sz="1600">
                <a:latin typeface="Arial Unicode MS" pitchFamily="34" charset="-128"/>
              </a:rPr>
              <a:t>stim.</a:t>
            </a:r>
          </a:p>
        </p:txBody>
      </p:sp>
      <p:grpSp>
        <p:nvGrpSpPr>
          <p:cNvPr id="36920" name="Group 90"/>
          <p:cNvGrpSpPr>
            <a:grpSpLocks/>
          </p:cNvGrpSpPr>
          <p:nvPr/>
        </p:nvGrpSpPr>
        <p:grpSpPr bwMode="auto">
          <a:xfrm>
            <a:off x="3333750" y="228600"/>
            <a:ext cx="719138" cy="719138"/>
            <a:chOff x="841" y="3119"/>
            <a:chExt cx="453" cy="453"/>
          </a:xfrm>
        </p:grpSpPr>
        <p:sp>
          <p:nvSpPr>
            <p:cNvPr id="36994" name="Oval 91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5" name="Text Box 92"/>
            <p:cNvSpPr txBox="1">
              <a:spLocks noChangeArrowheads="1"/>
            </p:cNvSpPr>
            <p:nvPr/>
          </p:nvSpPr>
          <p:spPr bwMode="auto">
            <a:xfrm>
              <a:off x="881" y="3158"/>
              <a:ext cx="3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right</a:t>
              </a:r>
            </a:p>
          </p:txBody>
        </p:sp>
      </p:grpSp>
      <p:cxnSp>
        <p:nvCxnSpPr>
          <p:cNvPr id="36921" name="AutoShape 93"/>
          <p:cNvCxnSpPr>
            <a:cxnSpLocks noChangeShapeType="1"/>
            <a:stCxn id="36994" idx="3"/>
            <a:endCxn id="36996" idx="1"/>
          </p:cNvCxnSpPr>
          <p:nvPr/>
        </p:nvCxnSpPr>
        <p:spPr bwMode="auto">
          <a:xfrm>
            <a:off x="3438525" y="842963"/>
            <a:ext cx="0" cy="931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6922" name="Group 94"/>
          <p:cNvGrpSpPr>
            <a:grpSpLocks/>
          </p:cNvGrpSpPr>
          <p:nvPr/>
        </p:nvGrpSpPr>
        <p:grpSpPr bwMode="auto">
          <a:xfrm>
            <a:off x="1893888" y="228600"/>
            <a:ext cx="717550" cy="719138"/>
            <a:chOff x="841" y="3119"/>
            <a:chExt cx="453" cy="453"/>
          </a:xfrm>
        </p:grpSpPr>
        <p:sp>
          <p:nvSpPr>
            <p:cNvPr id="36992" name="Oval 95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3" name="Text Box 96"/>
            <p:cNvSpPr txBox="1">
              <a:spLocks noChangeArrowheads="1"/>
            </p:cNvSpPr>
            <p:nvPr/>
          </p:nvSpPr>
          <p:spPr bwMode="auto">
            <a:xfrm>
              <a:off x="918" y="3158"/>
              <a:ext cx="2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left</a:t>
              </a:r>
            </a:p>
          </p:txBody>
        </p:sp>
      </p:grpSp>
      <p:cxnSp>
        <p:nvCxnSpPr>
          <p:cNvPr id="36923" name="AutoShape 97"/>
          <p:cNvCxnSpPr>
            <a:cxnSpLocks noChangeShapeType="1"/>
            <a:stCxn id="36996" idx="1"/>
            <a:endCxn id="36998" idx="7"/>
          </p:cNvCxnSpPr>
          <p:nvPr/>
        </p:nvCxnSpPr>
        <p:spPr bwMode="auto">
          <a:xfrm flipH="1" flipV="1">
            <a:off x="2508250" y="1773238"/>
            <a:ext cx="93027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924" name="AutoShape 98"/>
          <p:cNvCxnSpPr>
            <a:cxnSpLocks noChangeShapeType="1"/>
            <a:stCxn id="36996" idx="7"/>
            <a:endCxn id="36994" idx="5"/>
          </p:cNvCxnSpPr>
          <p:nvPr/>
        </p:nvCxnSpPr>
        <p:spPr bwMode="auto">
          <a:xfrm flipV="1">
            <a:off x="3948113" y="842963"/>
            <a:ext cx="0" cy="931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925" name="AutoShape 99"/>
          <p:cNvCxnSpPr>
            <a:cxnSpLocks noChangeShapeType="1"/>
            <a:stCxn id="36998" idx="7"/>
            <a:endCxn id="36992" idx="5"/>
          </p:cNvCxnSpPr>
          <p:nvPr/>
        </p:nvCxnSpPr>
        <p:spPr bwMode="auto">
          <a:xfrm flipH="1" flipV="1">
            <a:off x="2506663" y="842963"/>
            <a:ext cx="1587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6926" name="AutoShape 100"/>
          <p:cNvCxnSpPr>
            <a:cxnSpLocks noChangeShapeType="1"/>
            <a:stCxn id="36994" idx="1"/>
            <a:endCxn id="36992" idx="7"/>
          </p:cNvCxnSpPr>
          <p:nvPr/>
        </p:nvCxnSpPr>
        <p:spPr bwMode="auto">
          <a:xfrm flipH="1">
            <a:off x="2506663" y="333375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927" name="AutoShape 101"/>
          <p:cNvCxnSpPr>
            <a:cxnSpLocks noChangeShapeType="1"/>
            <a:stCxn id="36992" idx="5"/>
            <a:endCxn id="36994" idx="3"/>
          </p:cNvCxnSpPr>
          <p:nvPr/>
        </p:nvCxnSpPr>
        <p:spPr bwMode="auto">
          <a:xfrm>
            <a:off x="2506663" y="842963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928" name="Text Box 102"/>
          <p:cNvSpPr txBox="1">
            <a:spLocks noChangeArrowheads="1"/>
          </p:cNvSpPr>
          <p:nvPr/>
        </p:nvSpPr>
        <p:spPr bwMode="auto">
          <a:xfrm>
            <a:off x="6356350" y="1279525"/>
            <a:ext cx="377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</a:t>
            </a:r>
            <a:endParaRPr lang="de-DE" sz="1200" b="0" baseline="-25000">
              <a:latin typeface="Arial Unicode MS" pitchFamily="34" charset="-128"/>
            </a:endParaRPr>
          </a:p>
        </p:txBody>
      </p:sp>
      <p:sp>
        <p:nvSpPr>
          <p:cNvPr id="36929" name="Oval 103"/>
          <p:cNvSpPr>
            <a:spLocks noChangeArrowheads="1"/>
          </p:cNvSpPr>
          <p:nvPr/>
        </p:nvSpPr>
        <p:spPr bwMode="auto">
          <a:xfrm>
            <a:off x="7067550" y="1327150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30" name="AutoShape 104"/>
          <p:cNvCxnSpPr>
            <a:cxnSpLocks noChangeShapeType="1"/>
            <a:stCxn id="36928" idx="3"/>
            <a:endCxn id="36929" idx="2"/>
          </p:cNvCxnSpPr>
          <p:nvPr/>
        </p:nvCxnSpPr>
        <p:spPr bwMode="auto">
          <a:xfrm flipV="1">
            <a:off x="6734175" y="1401763"/>
            <a:ext cx="333375" cy="1587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31" name="Text Box 105"/>
          <p:cNvSpPr txBox="1">
            <a:spLocks noChangeArrowheads="1"/>
          </p:cNvSpPr>
          <p:nvPr/>
        </p:nvSpPr>
        <p:spPr bwMode="auto">
          <a:xfrm>
            <a:off x="5999163" y="1638300"/>
            <a:ext cx="725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LD,RVF</a:t>
            </a:r>
            <a:endParaRPr lang="de-DE" sz="1200" b="0" baseline="-25000">
              <a:latin typeface="Arial Unicode MS" pitchFamily="34" charset="-128"/>
            </a:endParaRPr>
          </a:p>
        </p:txBody>
      </p:sp>
      <p:sp>
        <p:nvSpPr>
          <p:cNvPr id="36932" name="Oval 106"/>
          <p:cNvSpPr>
            <a:spLocks noChangeArrowheads="1"/>
          </p:cNvSpPr>
          <p:nvPr/>
        </p:nvSpPr>
        <p:spPr bwMode="auto">
          <a:xfrm>
            <a:off x="7067550" y="1685925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33" name="AutoShape 107"/>
          <p:cNvCxnSpPr>
            <a:cxnSpLocks noChangeShapeType="1"/>
            <a:stCxn id="36931" idx="3"/>
            <a:endCxn id="36932" idx="2"/>
          </p:cNvCxnSpPr>
          <p:nvPr/>
        </p:nvCxnSpPr>
        <p:spPr bwMode="auto">
          <a:xfrm flipV="1">
            <a:off x="6724650" y="1760538"/>
            <a:ext cx="342900" cy="1587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34" name="Text Box 108"/>
          <p:cNvSpPr txBox="1">
            <a:spLocks noChangeArrowheads="1"/>
          </p:cNvSpPr>
          <p:nvPr/>
        </p:nvSpPr>
        <p:spPr bwMode="auto">
          <a:xfrm>
            <a:off x="5984875" y="1998663"/>
            <a:ext cx="723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LD|RVF</a:t>
            </a:r>
            <a:endParaRPr lang="de-DE" sz="1200" b="0" baseline="-25000">
              <a:latin typeface="Arial Unicode MS" pitchFamily="34" charset="-128"/>
            </a:endParaRPr>
          </a:p>
        </p:txBody>
      </p:sp>
      <p:sp>
        <p:nvSpPr>
          <p:cNvPr id="36935" name="Oval 109"/>
          <p:cNvSpPr>
            <a:spLocks noChangeArrowheads="1"/>
          </p:cNvSpPr>
          <p:nvPr/>
        </p:nvSpPr>
        <p:spPr bwMode="auto">
          <a:xfrm>
            <a:off x="7067550" y="204628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36" name="AutoShape 110"/>
          <p:cNvCxnSpPr>
            <a:cxnSpLocks noChangeShapeType="1"/>
            <a:stCxn id="36934" idx="3"/>
            <a:endCxn id="36935" idx="2"/>
          </p:cNvCxnSpPr>
          <p:nvPr/>
        </p:nvCxnSpPr>
        <p:spPr bwMode="auto">
          <a:xfrm flipV="1">
            <a:off x="6708775" y="2120900"/>
            <a:ext cx="358775" cy="158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37" name="Text Box 111"/>
          <p:cNvSpPr txBox="1">
            <a:spLocks noChangeArrowheads="1"/>
          </p:cNvSpPr>
          <p:nvPr/>
        </p:nvSpPr>
        <p:spPr bwMode="auto">
          <a:xfrm>
            <a:off x="8804275" y="1279525"/>
            <a:ext cx="377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</a:t>
            </a:r>
            <a:endParaRPr lang="de-DE" sz="1200" b="0" baseline="-25000">
              <a:latin typeface="Arial Unicode MS" pitchFamily="34" charset="-128"/>
            </a:endParaRPr>
          </a:p>
        </p:txBody>
      </p:sp>
      <p:sp>
        <p:nvSpPr>
          <p:cNvPr id="36938" name="Oval 112"/>
          <p:cNvSpPr>
            <a:spLocks noChangeArrowheads="1"/>
          </p:cNvSpPr>
          <p:nvPr/>
        </p:nvSpPr>
        <p:spPr bwMode="auto">
          <a:xfrm>
            <a:off x="8372475" y="1328738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39" name="AutoShape 113"/>
          <p:cNvCxnSpPr>
            <a:cxnSpLocks noChangeShapeType="1"/>
            <a:stCxn id="36937" idx="1"/>
            <a:endCxn id="36938" idx="6"/>
          </p:cNvCxnSpPr>
          <p:nvPr/>
        </p:nvCxnSpPr>
        <p:spPr bwMode="auto">
          <a:xfrm flipH="1">
            <a:off x="8523288" y="1403350"/>
            <a:ext cx="280987" cy="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40" name="Text Box 114"/>
          <p:cNvSpPr txBox="1">
            <a:spLocks noChangeArrowheads="1"/>
          </p:cNvSpPr>
          <p:nvPr/>
        </p:nvSpPr>
        <p:spPr bwMode="auto">
          <a:xfrm>
            <a:off x="8804275" y="1638300"/>
            <a:ext cx="700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LD,LVF</a:t>
            </a:r>
            <a:endParaRPr lang="de-DE" sz="1200" b="0" baseline="-25000">
              <a:latin typeface="Arial Unicode MS" pitchFamily="34" charset="-128"/>
            </a:endParaRPr>
          </a:p>
        </p:txBody>
      </p:sp>
      <p:sp>
        <p:nvSpPr>
          <p:cNvPr id="36941" name="Oval 115"/>
          <p:cNvSpPr>
            <a:spLocks noChangeArrowheads="1"/>
          </p:cNvSpPr>
          <p:nvPr/>
        </p:nvSpPr>
        <p:spPr bwMode="auto">
          <a:xfrm>
            <a:off x="8372475" y="1687513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42" name="AutoShape 116"/>
          <p:cNvCxnSpPr>
            <a:cxnSpLocks noChangeShapeType="1"/>
            <a:stCxn id="36940" idx="1"/>
            <a:endCxn id="36941" idx="6"/>
          </p:cNvCxnSpPr>
          <p:nvPr/>
        </p:nvCxnSpPr>
        <p:spPr bwMode="auto">
          <a:xfrm flipH="1">
            <a:off x="8523288" y="1762125"/>
            <a:ext cx="280987" cy="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43" name="Text Box 117"/>
          <p:cNvSpPr txBox="1">
            <a:spLocks noChangeArrowheads="1"/>
          </p:cNvSpPr>
          <p:nvPr/>
        </p:nvSpPr>
        <p:spPr bwMode="auto">
          <a:xfrm>
            <a:off x="8804275" y="1998663"/>
            <a:ext cx="6969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LD|LVF</a:t>
            </a:r>
            <a:endParaRPr lang="de-DE" sz="1200" b="0" baseline="-25000">
              <a:latin typeface="Arial Unicode MS" pitchFamily="34" charset="-128"/>
            </a:endParaRPr>
          </a:p>
        </p:txBody>
      </p:sp>
      <p:sp>
        <p:nvSpPr>
          <p:cNvPr id="36944" name="Oval 118"/>
          <p:cNvSpPr>
            <a:spLocks noChangeArrowheads="1"/>
          </p:cNvSpPr>
          <p:nvPr/>
        </p:nvSpPr>
        <p:spPr bwMode="auto">
          <a:xfrm>
            <a:off x="8372475" y="2047875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45" name="AutoShape 119"/>
          <p:cNvCxnSpPr>
            <a:cxnSpLocks noChangeShapeType="1"/>
            <a:stCxn id="36943" idx="1"/>
            <a:endCxn id="36944" idx="6"/>
          </p:cNvCxnSpPr>
          <p:nvPr/>
        </p:nvCxnSpPr>
        <p:spPr bwMode="auto">
          <a:xfrm flipH="1">
            <a:off x="8523288" y="2122488"/>
            <a:ext cx="280987" cy="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46" name="Line 120"/>
          <p:cNvSpPr>
            <a:spLocks noChangeShapeType="1"/>
          </p:cNvSpPr>
          <p:nvPr/>
        </p:nvSpPr>
        <p:spPr bwMode="auto">
          <a:xfrm>
            <a:off x="5395913" y="1239838"/>
            <a:ext cx="4213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7" name="Text Box 121"/>
          <p:cNvSpPr txBox="1">
            <a:spLocks noChangeArrowheads="1"/>
          </p:cNvSpPr>
          <p:nvPr/>
        </p:nvSpPr>
        <p:spPr bwMode="auto">
          <a:xfrm>
            <a:off x="5253038" y="908050"/>
            <a:ext cx="44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VF</a:t>
            </a:r>
            <a:endParaRPr lang="de-DE" sz="1600" baseline="-25000">
              <a:latin typeface="Arial Unicode MS" pitchFamily="34" charset="-128"/>
            </a:endParaRPr>
          </a:p>
        </p:txBody>
      </p:sp>
      <p:sp>
        <p:nvSpPr>
          <p:cNvPr id="36948" name="Line 122"/>
          <p:cNvSpPr>
            <a:spLocks noChangeShapeType="1"/>
          </p:cNvSpPr>
          <p:nvPr/>
        </p:nvSpPr>
        <p:spPr bwMode="auto">
          <a:xfrm>
            <a:off x="5395913" y="1581150"/>
            <a:ext cx="4213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9" name="Text Box 123"/>
          <p:cNvSpPr txBox="1">
            <a:spLocks noChangeArrowheads="1"/>
          </p:cNvSpPr>
          <p:nvPr/>
        </p:nvSpPr>
        <p:spPr bwMode="auto">
          <a:xfrm>
            <a:off x="5257800" y="1249363"/>
            <a:ext cx="442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LD</a:t>
            </a:r>
            <a:endParaRPr lang="de-DE" sz="1600" baseline="-25000">
              <a:latin typeface="Arial Unicode MS" pitchFamily="34" charset="-128"/>
            </a:endParaRPr>
          </a:p>
        </p:txBody>
      </p:sp>
      <p:sp>
        <p:nvSpPr>
          <p:cNvPr id="36950" name="Line 124"/>
          <p:cNvSpPr>
            <a:spLocks noChangeShapeType="1"/>
          </p:cNvSpPr>
          <p:nvPr/>
        </p:nvSpPr>
        <p:spPr bwMode="auto">
          <a:xfrm>
            <a:off x="5395913" y="1935163"/>
            <a:ext cx="4213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1" name="Text Box 125"/>
          <p:cNvSpPr txBox="1">
            <a:spLocks noChangeArrowheads="1"/>
          </p:cNvSpPr>
          <p:nvPr/>
        </p:nvSpPr>
        <p:spPr bwMode="auto">
          <a:xfrm>
            <a:off x="5257800" y="1608138"/>
            <a:ext cx="50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B</a:t>
            </a:r>
            <a:r>
              <a:rPr lang="de-DE" sz="1600" baseline="-25000">
                <a:latin typeface="Arial Unicode MS" pitchFamily="34" charset="-128"/>
              </a:rPr>
              <a:t>ind</a:t>
            </a:r>
          </a:p>
        </p:txBody>
      </p:sp>
      <p:sp>
        <p:nvSpPr>
          <p:cNvPr id="36952" name="Text Box 126"/>
          <p:cNvSpPr txBox="1">
            <a:spLocks noChangeArrowheads="1"/>
          </p:cNvSpPr>
          <p:nvPr/>
        </p:nvSpPr>
        <p:spPr bwMode="auto">
          <a:xfrm>
            <a:off x="5267325" y="1968500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B</a:t>
            </a:r>
            <a:r>
              <a:rPr lang="de-DE" sz="1600" baseline="-25000">
                <a:latin typeface="Arial Unicode MS" pitchFamily="34" charset="-128"/>
              </a:rPr>
              <a:t>cond</a:t>
            </a:r>
          </a:p>
        </p:txBody>
      </p:sp>
      <p:sp>
        <p:nvSpPr>
          <p:cNvPr id="36953" name="Oval 127"/>
          <p:cNvSpPr>
            <a:spLocks noChangeArrowheads="1"/>
          </p:cNvSpPr>
          <p:nvPr/>
        </p:nvSpPr>
        <p:spPr bwMode="auto">
          <a:xfrm>
            <a:off x="7491413" y="4919663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54" name="Oval 128"/>
          <p:cNvSpPr>
            <a:spLocks noChangeArrowheads="1"/>
          </p:cNvSpPr>
          <p:nvPr/>
        </p:nvSpPr>
        <p:spPr bwMode="auto">
          <a:xfrm>
            <a:off x="7726363" y="59769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55" name="AutoShape 129"/>
          <p:cNvCxnSpPr>
            <a:cxnSpLocks noChangeShapeType="1"/>
            <a:stCxn id="36957" idx="2"/>
            <a:endCxn id="36962" idx="0"/>
          </p:cNvCxnSpPr>
          <p:nvPr/>
        </p:nvCxnSpPr>
        <p:spPr bwMode="auto">
          <a:xfrm flipH="1">
            <a:off x="7607300" y="4216400"/>
            <a:ext cx="201613" cy="836613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36956" name="AutoShape 130"/>
          <p:cNvCxnSpPr>
            <a:cxnSpLocks noChangeShapeType="1"/>
            <a:stCxn id="36957" idx="2"/>
            <a:endCxn id="36954" idx="4"/>
          </p:cNvCxnSpPr>
          <p:nvPr/>
        </p:nvCxnSpPr>
        <p:spPr bwMode="auto">
          <a:xfrm flipH="1">
            <a:off x="7800975" y="4216400"/>
            <a:ext cx="7938" cy="1909763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57" name="Text Box 131"/>
          <p:cNvSpPr txBox="1">
            <a:spLocks noChangeArrowheads="1"/>
          </p:cNvSpPr>
          <p:nvPr/>
        </p:nvSpPr>
        <p:spPr bwMode="auto">
          <a:xfrm>
            <a:off x="7620000" y="3970338"/>
            <a:ext cx="377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</a:t>
            </a:r>
          </a:p>
        </p:txBody>
      </p:sp>
      <p:cxnSp>
        <p:nvCxnSpPr>
          <p:cNvPr id="36958" name="AutoShape 132"/>
          <p:cNvCxnSpPr>
            <a:cxnSpLocks noChangeShapeType="1"/>
            <a:stCxn id="36957" idx="2"/>
            <a:endCxn id="36959" idx="0"/>
          </p:cNvCxnSpPr>
          <p:nvPr/>
        </p:nvCxnSpPr>
        <p:spPr bwMode="auto">
          <a:xfrm flipH="1">
            <a:off x="7607300" y="4216400"/>
            <a:ext cx="201613" cy="3365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59" name="Oval 133"/>
          <p:cNvSpPr>
            <a:spLocks noChangeArrowheads="1"/>
          </p:cNvSpPr>
          <p:nvPr/>
        </p:nvSpPr>
        <p:spPr bwMode="auto">
          <a:xfrm>
            <a:off x="7532688" y="4552950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60" name="Oval 134"/>
          <p:cNvSpPr>
            <a:spLocks noChangeArrowheads="1"/>
          </p:cNvSpPr>
          <p:nvPr/>
        </p:nvSpPr>
        <p:spPr bwMode="auto">
          <a:xfrm>
            <a:off x="7596188" y="5608638"/>
            <a:ext cx="150812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61" name="AutoShape 135"/>
          <p:cNvCxnSpPr>
            <a:cxnSpLocks noChangeShapeType="1"/>
            <a:stCxn id="36957" idx="2"/>
            <a:endCxn id="36960" idx="0"/>
          </p:cNvCxnSpPr>
          <p:nvPr/>
        </p:nvCxnSpPr>
        <p:spPr bwMode="auto">
          <a:xfrm flipH="1">
            <a:off x="7672388" y="4216400"/>
            <a:ext cx="136525" cy="139223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62" name="Oval 136"/>
          <p:cNvSpPr>
            <a:spLocks noChangeArrowheads="1"/>
          </p:cNvSpPr>
          <p:nvPr/>
        </p:nvSpPr>
        <p:spPr bwMode="auto">
          <a:xfrm>
            <a:off x="7532688" y="5053013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63" name="Oval 137"/>
          <p:cNvSpPr>
            <a:spLocks noChangeArrowheads="1"/>
          </p:cNvSpPr>
          <p:nvPr/>
        </p:nvSpPr>
        <p:spPr bwMode="auto">
          <a:xfrm>
            <a:off x="7196138" y="4913313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64" name="Oval 138"/>
          <p:cNvSpPr>
            <a:spLocks noChangeArrowheads="1"/>
          </p:cNvSpPr>
          <p:nvPr/>
        </p:nvSpPr>
        <p:spPr bwMode="auto">
          <a:xfrm>
            <a:off x="7372350" y="5970588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65" name="Text Box 139"/>
          <p:cNvSpPr txBox="1">
            <a:spLocks noChangeArrowheads="1"/>
          </p:cNvSpPr>
          <p:nvPr/>
        </p:nvSpPr>
        <p:spPr bwMode="auto">
          <a:xfrm>
            <a:off x="7008813" y="6456363"/>
            <a:ext cx="488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RVF</a:t>
            </a:r>
          </a:p>
        </p:txBody>
      </p:sp>
      <p:cxnSp>
        <p:nvCxnSpPr>
          <p:cNvPr id="36966" name="AutoShape 140"/>
          <p:cNvCxnSpPr>
            <a:cxnSpLocks noChangeShapeType="1"/>
            <a:stCxn id="36965" idx="0"/>
            <a:endCxn id="36963" idx="4"/>
          </p:cNvCxnSpPr>
          <p:nvPr/>
        </p:nvCxnSpPr>
        <p:spPr bwMode="auto">
          <a:xfrm flipV="1">
            <a:off x="7253288" y="5062538"/>
            <a:ext cx="17462" cy="1393825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36967" name="AutoShape 141"/>
          <p:cNvCxnSpPr>
            <a:cxnSpLocks noChangeShapeType="1"/>
            <a:stCxn id="36965" idx="0"/>
            <a:endCxn id="36964" idx="4"/>
          </p:cNvCxnSpPr>
          <p:nvPr/>
        </p:nvCxnSpPr>
        <p:spPr bwMode="auto">
          <a:xfrm flipV="1">
            <a:off x="7253288" y="6119813"/>
            <a:ext cx="195262" cy="3365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68" name="Oval 142"/>
          <p:cNvSpPr>
            <a:spLocks noChangeArrowheads="1"/>
          </p:cNvSpPr>
          <p:nvPr/>
        </p:nvSpPr>
        <p:spPr bwMode="auto">
          <a:xfrm>
            <a:off x="7194550" y="4556125"/>
            <a:ext cx="147638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69" name="Oval 143"/>
          <p:cNvSpPr>
            <a:spLocks noChangeArrowheads="1"/>
          </p:cNvSpPr>
          <p:nvPr/>
        </p:nvSpPr>
        <p:spPr bwMode="auto">
          <a:xfrm>
            <a:off x="7380288" y="5611813"/>
            <a:ext cx="147637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70" name="AutoShape 144"/>
          <p:cNvCxnSpPr>
            <a:cxnSpLocks noChangeShapeType="1"/>
            <a:stCxn id="36972" idx="2"/>
            <a:endCxn id="36969" idx="0"/>
          </p:cNvCxnSpPr>
          <p:nvPr/>
        </p:nvCxnSpPr>
        <p:spPr bwMode="auto">
          <a:xfrm flipH="1">
            <a:off x="7454900" y="4219575"/>
            <a:ext cx="14288" cy="139223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36971" name="AutoShape 145"/>
          <p:cNvCxnSpPr>
            <a:cxnSpLocks noChangeShapeType="1"/>
            <a:stCxn id="36972" idx="2"/>
            <a:endCxn id="36968" idx="0"/>
          </p:cNvCxnSpPr>
          <p:nvPr/>
        </p:nvCxnSpPr>
        <p:spPr bwMode="auto">
          <a:xfrm flipH="1">
            <a:off x="7269163" y="4219575"/>
            <a:ext cx="200025" cy="3365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72" name="Text Box 146"/>
          <p:cNvSpPr txBox="1">
            <a:spLocks noChangeArrowheads="1"/>
          </p:cNvSpPr>
          <p:nvPr/>
        </p:nvSpPr>
        <p:spPr bwMode="auto">
          <a:xfrm>
            <a:off x="7237413" y="3973513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LVF</a:t>
            </a:r>
          </a:p>
        </p:txBody>
      </p:sp>
      <p:sp>
        <p:nvSpPr>
          <p:cNvPr id="36973" name="Oval 147"/>
          <p:cNvSpPr>
            <a:spLocks noChangeArrowheads="1"/>
          </p:cNvSpPr>
          <p:nvPr/>
        </p:nvSpPr>
        <p:spPr bwMode="auto">
          <a:xfrm>
            <a:off x="8312150" y="4914900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74" name="Oval 148"/>
          <p:cNvSpPr>
            <a:spLocks noChangeArrowheads="1"/>
          </p:cNvSpPr>
          <p:nvPr/>
        </p:nvSpPr>
        <p:spPr bwMode="auto">
          <a:xfrm>
            <a:off x="8488363" y="5972175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75" name="Text Box 149"/>
          <p:cNvSpPr txBox="1">
            <a:spLocks noChangeArrowheads="1"/>
          </p:cNvSpPr>
          <p:nvPr/>
        </p:nvSpPr>
        <p:spPr bwMode="auto">
          <a:xfrm>
            <a:off x="8008938" y="6457950"/>
            <a:ext cx="720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LD|RVF</a:t>
            </a:r>
          </a:p>
        </p:txBody>
      </p:sp>
      <p:cxnSp>
        <p:nvCxnSpPr>
          <p:cNvPr id="36976" name="AutoShape 150"/>
          <p:cNvCxnSpPr>
            <a:cxnSpLocks noChangeShapeType="1"/>
            <a:stCxn id="36975" idx="0"/>
            <a:endCxn id="36973" idx="4"/>
          </p:cNvCxnSpPr>
          <p:nvPr/>
        </p:nvCxnSpPr>
        <p:spPr bwMode="auto">
          <a:xfrm flipV="1">
            <a:off x="8369300" y="5064125"/>
            <a:ext cx="17463" cy="1393825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36977" name="AutoShape 151"/>
          <p:cNvCxnSpPr>
            <a:cxnSpLocks noChangeShapeType="1"/>
            <a:stCxn id="36975" idx="0"/>
            <a:endCxn id="36974" idx="4"/>
          </p:cNvCxnSpPr>
          <p:nvPr/>
        </p:nvCxnSpPr>
        <p:spPr bwMode="auto">
          <a:xfrm flipV="1">
            <a:off x="8369300" y="6121400"/>
            <a:ext cx="193675" cy="3365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78" name="Oval 152"/>
          <p:cNvSpPr>
            <a:spLocks noChangeArrowheads="1"/>
          </p:cNvSpPr>
          <p:nvPr/>
        </p:nvSpPr>
        <p:spPr bwMode="auto">
          <a:xfrm>
            <a:off x="8308975" y="4557713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79" name="Oval 153"/>
          <p:cNvSpPr>
            <a:spLocks noChangeArrowheads="1"/>
          </p:cNvSpPr>
          <p:nvPr/>
        </p:nvSpPr>
        <p:spPr bwMode="auto">
          <a:xfrm>
            <a:off x="8494713" y="5613400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6980" name="AutoShape 154"/>
          <p:cNvCxnSpPr>
            <a:cxnSpLocks noChangeShapeType="1"/>
            <a:stCxn id="36982" idx="2"/>
            <a:endCxn id="36979" idx="0"/>
          </p:cNvCxnSpPr>
          <p:nvPr/>
        </p:nvCxnSpPr>
        <p:spPr bwMode="auto">
          <a:xfrm flipH="1">
            <a:off x="8569325" y="4221163"/>
            <a:ext cx="7938" cy="1392237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36981" name="AutoShape 155"/>
          <p:cNvCxnSpPr>
            <a:cxnSpLocks noChangeShapeType="1"/>
            <a:stCxn id="36982" idx="2"/>
            <a:endCxn id="36978" idx="0"/>
          </p:cNvCxnSpPr>
          <p:nvPr/>
        </p:nvCxnSpPr>
        <p:spPr bwMode="auto">
          <a:xfrm flipH="1">
            <a:off x="8383588" y="4221163"/>
            <a:ext cx="193675" cy="3365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6982" name="Text Box 156"/>
          <p:cNvSpPr txBox="1">
            <a:spLocks noChangeArrowheads="1"/>
          </p:cNvSpPr>
          <p:nvPr/>
        </p:nvSpPr>
        <p:spPr bwMode="auto">
          <a:xfrm>
            <a:off x="8228013" y="3975100"/>
            <a:ext cx="696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 b="0">
                <a:latin typeface="Arial Unicode MS" pitchFamily="34" charset="-128"/>
              </a:rPr>
              <a:t>LD|LVF</a:t>
            </a:r>
          </a:p>
        </p:txBody>
      </p:sp>
      <p:sp>
        <p:nvSpPr>
          <p:cNvPr id="36983" name="Line 157"/>
          <p:cNvSpPr>
            <a:spLocks noChangeShapeType="1"/>
          </p:cNvSpPr>
          <p:nvPr/>
        </p:nvSpPr>
        <p:spPr bwMode="auto">
          <a:xfrm>
            <a:off x="6438900" y="34290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4" name="Line 158"/>
          <p:cNvSpPr>
            <a:spLocks noChangeShapeType="1"/>
          </p:cNvSpPr>
          <p:nvPr/>
        </p:nvSpPr>
        <p:spPr bwMode="auto">
          <a:xfrm>
            <a:off x="6980238" y="34290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5" name="Line 159"/>
          <p:cNvSpPr>
            <a:spLocks noChangeShapeType="1"/>
          </p:cNvSpPr>
          <p:nvPr/>
        </p:nvSpPr>
        <p:spPr bwMode="auto">
          <a:xfrm>
            <a:off x="7988300" y="34290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6" name="Text Box 160"/>
          <p:cNvSpPr txBox="1">
            <a:spLocks noChangeArrowheads="1"/>
          </p:cNvSpPr>
          <p:nvPr/>
        </p:nvSpPr>
        <p:spPr bwMode="auto">
          <a:xfrm>
            <a:off x="5957888" y="3357563"/>
            <a:ext cx="44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VF</a:t>
            </a:r>
            <a:endParaRPr lang="de-DE" sz="1600" baseline="-25000">
              <a:latin typeface="Arial Unicode MS" pitchFamily="34" charset="-128"/>
            </a:endParaRPr>
          </a:p>
        </p:txBody>
      </p:sp>
      <p:sp>
        <p:nvSpPr>
          <p:cNvPr id="36987" name="Text Box 161"/>
          <p:cNvSpPr txBox="1">
            <a:spLocks noChangeArrowheads="1"/>
          </p:cNvSpPr>
          <p:nvPr/>
        </p:nvSpPr>
        <p:spPr bwMode="auto">
          <a:xfrm>
            <a:off x="6518275" y="3357563"/>
            <a:ext cx="442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LD</a:t>
            </a:r>
            <a:endParaRPr lang="de-DE" sz="1600" baseline="-25000">
              <a:latin typeface="Arial Unicode MS" pitchFamily="34" charset="-128"/>
            </a:endParaRPr>
          </a:p>
        </p:txBody>
      </p:sp>
      <p:sp>
        <p:nvSpPr>
          <p:cNvPr id="36988" name="Text Box 162"/>
          <p:cNvSpPr txBox="1">
            <a:spLocks noChangeArrowheads="1"/>
          </p:cNvSpPr>
          <p:nvPr/>
        </p:nvSpPr>
        <p:spPr bwMode="auto">
          <a:xfrm>
            <a:off x="7246938" y="3357563"/>
            <a:ext cx="506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B</a:t>
            </a:r>
            <a:r>
              <a:rPr lang="de-DE" sz="1600" baseline="-25000">
                <a:latin typeface="Arial Unicode MS" pitchFamily="34" charset="-128"/>
              </a:rPr>
              <a:t>ind</a:t>
            </a:r>
          </a:p>
        </p:txBody>
      </p:sp>
      <p:sp>
        <p:nvSpPr>
          <p:cNvPr id="36989" name="Text Box 163"/>
          <p:cNvSpPr txBox="1">
            <a:spLocks noChangeArrowheads="1"/>
          </p:cNvSpPr>
          <p:nvPr/>
        </p:nvSpPr>
        <p:spPr bwMode="auto">
          <a:xfrm>
            <a:off x="8202613" y="3357563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B</a:t>
            </a:r>
            <a:r>
              <a:rPr lang="de-DE" sz="1600" baseline="-25000">
                <a:latin typeface="Arial Unicode MS" pitchFamily="34" charset="-128"/>
              </a:rPr>
              <a:t>cond</a:t>
            </a:r>
          </a:p>
        </p:txBody>
      </p:sp>
      <p:sp>
        <p:nvSpPr>
          <p:cNvPr id="36990" name="Text Box 164"/>
          <p:cNvSpPr txBox="1">
            <a:spLocks noChangeArrowheads="1"/>
          </p:cNvSpPr>
          <p:nvPr/>
        </p:nvSpPr>
        <p:spPr bwMode="auto">
          <a:xfrm>
            <a:off x="5108575" y="3357563"/>
            <a:ext cx="442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Arial Unicode MS" pitchFamily="34" charset="-128"/>
              </a:rPr>
              <a:t>D</a:t>
            </a:r>
            <a:endParaRPr lang="en-US" sz="2800">
              <a:latin typeface="Arial Unicode MS" pitchFamily="34" charset="-128"/>
            </a:endParaRPr>
          </a:p>
        </p:txBody>
      </p:sp>
      <p:sp>
        <p:nvSpPr>
          <p:cNvPr id="36991" name="Text Box 165"/>
          <p:cNvSpPr txBox="1">
            <a:spLocks noChangeArrowheads="1"/>
          </p:cNvSpPr>
          <p:nvPr/>
        </p:nvSpPr>
        <p:spPr bwMode="auto">
          <a:xfrm>
            <a:off x="5108575" y="246063"/>
            <a:ext cx="442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Arial Unicode MS" pitchFamily="34" charset="-128"/>
              </a:rPr>
              <a:t>C</a:t>
            </a:r>
            <a:endParaRPr lang="en-US" sz="280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3611563"/>
            <a:ext cx="1704975" cy="188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" y="3632200"/>
            <a:ext cx="1700213" cy="188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4778375" y="23066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040313" y="3740150"/>
            <a:ext cx="150812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7894" name="AutoShape 6"/>
          <p:cNvCxnSpPr>
            <a:cxnSpLocks noChangeShapeType="1"/>
            <a:stCxn id="37956" idx="3"/>
            <a:endCxn id="37900" idx="0"/>
          </p:cNvCxnSpPr>
          <p:nvPr/>
        </p:nvCxnSpPr>
        <p:spPr bwMode="auto">
          <a:xfrm flipH="1">
            <a:off x="3854450" y="3883025"/>
            <a:ext cx="212725" cy="590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7895" name="AutoShape 7"/>
          <p:cNvCxnSpPr>
            <a:cxnSpLocks noChangeShapeType="1"/>
            <a:stCxn id="37950" idx="3"/>
            <a:endCxn id="37956" idx="1"/>
          </p:cNvCxnSpPr>
          <p:nvPr/>
        </p:nvCxnSpPr>
        <p:spPr bwMode="auto">
          <a:xfrm>
            <a:off x="4067175" y="2443163"/>
            <a:ext cx="0" cy="930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7896" name="AutoShape 8"/>
          <p:cNvCxnSpPr>
            <a:cxnSpLocks noChangeShapeType="1"/>
            <a:stCxn id="37954" idx="5"/>
            <a:endCxn id="37901" idx="0"/>
          </p:cNvCxnSpPr>
          <p:nvPr/>
        </p:nvCxnSpPr>
        <p:spPr bwMode="auto">
          <a:xfrm>
            <a:off x="6018213" y="3884613"/>
            <a:ext cx="220662" cy="5889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3962400" y="3268663"/>
            <a:ext cx="719138" cy="719137"/>
            <a:chOff x="409" y="3119"/>
            <a:chExt cx="453" cy="453"/>
          </a:xfrm>
        </p:grpSpPr>
        <p:sp>
          <p:nvSpPr>
            <p:cNvPr id="37956" name="Oval 10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7" name="Text Box 11"/>
            <p:cNvSpPr txBox="1">
              <a:spLocks noChangeArrowheads="1"/>
            </p:cNvSpPr>
            <p:nvPr/>
          </p:nvSpPr>
          <p:spPr bwMode="auto">
            <a:xfrm>
              <a:off x="484" y="3156"/>
              <a:ext cx="3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left</a:t>
              </a:r>
            </a:p>
          </p:txBody>
        </p:sp>
      </p:grpSp>
      <p:grpSp>
        <p:nvGrpSpPr>
          <p:cNvPr id="37898" name="Group 12"/>
          <p:cNvGrpSpPr>
            <a:grpSpLocks/>
          </p:cNvGrpSpPr>
          <p:nvPr/>
        </p:nvGrpSpPr>
        <p:grpSpPr bwMode="auto">
          <a:xfrm>
            <a:off x="5402263" y="3270250"/>
            <a:ext cx="720725" cy="719138"/>
            <a:chOff x="841" y="3119"/>
            <a:chExt cx="453" cy="453"/>
          </a:xfrm>
        </p:grpSpPr>
        <p:sp>
          <p:nvSpPr>
            <p:cNvPr id="37954" name="Oval 13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Text Box 14"/>
            <p:cNvSpPr txBox="1">
              <a:spLocks noChangeArrowheads="1"/>
            </p:cNvSpPr>
            <p:nvPr/>
          </p:nvSpPr>
          <p:spPr bwMode="auto">
            <a:xfrm>
              <a:off x="865" y="3156"/>
              <a:ext cx="4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</p:grpSp>
      <p:cxnSp>
        <p:nvCxnSpPr>
          <p:cNvPr id="37899" name="AutoShape 15"/>
          <p:cNvCxnSpPr>
            <a:cxnSpLocks noChangeShapeType="1"/>
            <a:stCxn id="37956" idx="5"/>
            <a:endCxn id="37954" idx="3"/>
          </p:cNvCxnSpPr>
          <p:nvPr/>
        </p:nvCxnSpPr>
        <p:spPr bwMode="auto">
          <a:xfrm>
            <a:off x="4576763" y="3883025"/>
            <a:ext cx="930275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3524250" y="4473575"/>
            <a:ext cx="660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RVF</a:t>
            </a:r>
          </a:p>
          <a:p>
            <a:r>
              <a:rPr lang="de-DE" sz="1600"/>
              <a:t>stim.</a:t>
            </a: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5908675" y="4473575"/>
            <a:ext cx="660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LVF</a:t>
            </a:r>
          </a:p>
          <a:p>
            <a:r>
              <a:rPr lang="de-DE" sz="1600"/>
              <a:t>stim.</a:t>
            </a:r>
          </a:p>
        </p:txBody>
      </p:sp>
      <p:grpSp>
        <p:nvGrpSpPr>
          <p:cNvPr id="37902" name="Group 18"/>
          <p:cNvGrpSpPr>
            <a:grpSpLocks/>
          </p:cNvGrpSpPr>
          <p:nvPr/>
        </p:nvGrpSpPr>
        <p:grpSpPr bwMode="auto">
          <a:xfrm>
            <a:off x="5402263" y="1828800"/>
            <a:ext cx="720725" cy="719138"/>
            <a:chOff x="841" y="3119"/>
            <a:chExt cx="453" cy="453"/>
          </a:xfrm>
        </p:grpSpPr>
        <p:sp>
          <p:nvSpPr>
            <p:cNvPr id="37952" name="Oval 19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Text Box 20"/>
            <p:cNvSpPr txBox="1">
              <a:spLocks noChangeArrowheads="1"/>
            </p:cNvSpPr>
            <p:nvPr/>
          </p:nvSpPr>
          <p:spPr bwMode="auto">
            <a:xfrm>
              <a:off x="864" y="3156"/>
              <a:ext cx="4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</p:grpSp>
      <p:cxnSp>
        <p:nvCxnSpPr>
          <p:cNvPr id="37903" name="AutoShape 21"/>
          <p:cNvCxnSpPr>
            <a:cxnSpLocks noChangeShapeType="1"/>
            <a:stCxn id="37952" idx="3"/>
            <a:endCxn id="37954" idx="1"/>
          </p:cNvCxnSpPr>
          <p:nvPr/>
        </p:nvCxnSpPr>
        <p:spPr bwMode="auto">
          <a:xfrm>
            <a:off x="5507038" y="2443163"/>
            <a:ext cx="0" cy="931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7904" name="Group 22"/>
          <p:cNvGrpSpPr>
            <a:grpSpLocks/>
          </p:cNvGrpSpPr>
          <p:nvPr/>
        </p:nvGrpSpPr>
        <p:grpSpPr bwMode="auto">
          <a:xfrm>
            <a:off x="3962400" y="1828800"/>
            <a:ext cx="717550" cy="719138"/>
            <a:chOff x="841" y="3119"/>
            <a:chExt cx="453" cy="453"/>
          </a:xfrm>
        </p:grpSpPr>
        <p:sp>
          <p:nvSpPr>
            <p:cNvPr id="37950" name="Oval 23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Text Box 24"/>
            <p:cNvSpPr txBox="1">
              <a:spLocks noChangeArrowheads="1"/>
            </p:cNvSpPr>
            <p:nvPr/>
          </p:nvSpPr>
          <p:spPr bwMode="auto">
            <a:xfrm>
              <a:off x="911" y="3156"/>
              <a:ext cx="31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left</a:t>
              </a:r>
            </a:p>
          </p:txBody>
        </p:sp>
      </p:grpSp>
      <p:cxnSp>
        <p:nvCxnSpPr>
          <p:cNvPr id="37905" name="AutoShape 25"/>
          <p:cNvCxnSpPr>
            <a:cxnSpLocks noChangeShapeType="1"/>
            <a:stCxn id="37954" idx="1"/>
            <a:endCxn id="37956" idx="7"/>
          </p:cNvCxnSpPr>
          <p:nvPr/>
        </p:nvCxnSpPr>
        <p:spPr bwMode="auto">
          <a:xfrm flipH="1" flipV="1">
            <a:off x="4576763" y="3373438"/>
            <a:ext cx="930275" cy="15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7906" name="AutoShape 26"/>
          <p:cNvCxnSpPr>
            <a:cxnSpLocks noChangeShapeType="1"/>
            <a:stCxn id="37954" idx="7"/>
            <a:endCxn id="37952" idx="5"/>
          </p:cNvCxnSpPr>
          <p:nvPr/>
        </p:nvCxnSpPr>
        <p:spPr bwMode="auto">
          <a:xfrm flipV="1">
            <a:off x="6018213" y="2443163"/>
            <a:ext cx="0" cy="931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7" name="AutoShape 27"/>
          <p:cNvCxnSpPr>
            <a:cxnSpLocks noChangeShapeType="1"/>
            <a:stCxn id="37956" idx="7"/>
            <a:endCxn id="37950" idx="5"/>
          </p:cNvCxnSpPr>
          <p:nvPr/>
        </p:nvCxnSpPr>
        <p:spPr bwMode="auto">
          <a:xfrm flipH="1" flipV="1">
            <a:off x="4575175" y="2443163"/>
            <a:ext cx="1588" cy="930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7908" name="AutoShape 28"/>
          <p:cNvCxnSpPr>
            <a:cxnSpLocks noChangeShapeType="1"/>
            <a:stCxn id="37952" idx="1"/>
            <a:endCxn id="37950" idx="7"/>
          </p:cNvCxnSpPr>
          <p:nvPr/>
        </p:nvCxnSpPr>
        <p:spPr bwMode="auto">
          <a:xfrm flipH="1">
            <a:off x="4575175" y="1933575"/>
            <a:ext cx="931863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7909" name="AutoShape 29"/>
          <p:cNvCxnSpPr>
            <a:cxnSpLocks noChangeShapeType="1"/>
            <a:stCxn id="37950" idx="5"/>
            <a:endCxn id="37952" idx="3"/>
          </p:cNvCxnSpPr>
          <p:nvPr/>
        </p:nvCxnSpPr>
        <p:spPr bwMode="auto">
          <a:xfrm>
            <a:off x="4575175" y="2443163"/>
            <a:ext cx="9318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10" name="Text Box 30"/>
          <p:cNvSpPr txBox="1">
            <a:spLocks noChangeArrowheads="1"/>
          </p:cNvSpPr>
          <p:nvPr/>
        </p:nvSpPr>
        <p:spPr bwMode="auto">
          <a:xfrm>
            <a:off x="4373563" y="4471988"/>
            <a:ext cx="915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LD|RVF</a:t>
            </a:r>
            <a:endParaRPr lang="de-DE" sz="1600" baseline="-25000"/>
          </a:p>
        </p:txBody>
      </p:sp>
      <p:cxnSp>
        <p:nvCxnSpPr>
          <p:cNvPr id="37911" name="AutoShape 31"/>
          <p:cNvCxnSpPr>
            <a:cxnSpLocks noChangeShapeType="1"/>
            <a:stCxn id="37910" idx="0"/>
            <a:endCxn id="37892" idx="4"/>
          </p:cNvCxnSpPr>
          <p:nvPr/>
        </p:nvCxnSpPr>
        <p:spPr bwMode="auto">
          <a:xfrm flipV="1">
            <a:off x="4832350" y="2455863"/>
            <a:ext cx="20638" cy="2016125"/>
          </a:xfrm>
          <a:prstGeom prst="straightConnector1">
            <a:avLst/>
          </a:prstGeom>
          <a:noFill/>
          <a:ln w="38100" cap="rnd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</p:cxnSp>
      <p:cxnSp>
        <p:nvCxnSpPr>
          <p:cNvPr id="37912" name="AutoShape 32"/>
          <p:cNvCxnSpPr>
            <a:cxnSpLocks noChangeShapeType="1"/>
            <a:stCxn id="37910" idx="0"/>
            <a:endCxn id="37893" idx="4"/>
          </p:cNvCxnSpPr>
          <p:nvPr/>
        </p:nvCxnSpPr>
        <p:spPr bwMode="auto">
          <a:xfrm flipV="1">
            <a:off x="4832350" y="3889375"/>
            <a:ext cx="284163" cy="582613"/>
          </a:xfrm>
          <a:prstGeom prst="straightConnector1">
            <a:avLst/>
          </a:prstGeom>
          <a:noFill/>
          <a:ln w="38100" cap="rnd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</p:cxnSp>
      <p:sp>
        <p:nvSpPr>
          <p:cNvPr id="37913" name="Text Box 33"/>
          <p:cNvSpPr txBox="1">
            <a:spLocks noChangeArrowheads="1"/>
          </p:cNvSpPr>
          <p:nvPr/>
        </p:nvSpPr>
        <p:spPr bwMode="auto">
          <a:xfrm>
            <a:off x="4679950" y="904875"/>
            <a:ext cx="893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solidFill>
                  <a:srgbClr val="FF0000"/>
                </a:solidFill>
              </a:rPr>
              <a:t>LD|LVF</a:t>
            </a:r>
          </a:p>
        </p:txBody>
      </p:sp>
      <p:cxnSp>
        <p:nvCxnSpPr>
          <p:cNvPr id="37914" name="AutoShape 34"/>
          <p:cNvCxnSpPr>
            <a:cxnSpLocks noChangeShapeType="1"/>
            <a:stCxn id="37913" idx="2"/>
            <a:endCxn id="37915" idx="0"/>
          </p:cNvCxnSpPr>
          <p:nvPr/>
        </p:nvCxnSpPr>
        <p:spPr bwMode="auto">
          <a:xfrm flipH="1">
            <a:off x="4833938" y="1212850"/>
            <a:ext cx="293687" cy="727075"/>
          </a:xfrm>
          <a:prstGeom prst="straightConnector1">
            <a:avLst/>
          </a:prstGeom>
          <a:noFill/>
          <a:ln w="57150">
            <a:solidFill>
              <a:srgbClr val="5F5F5F"/>
            </a:solidFill>
            <a:round/>
            <a:headEnd/>
            <a:tailEnd type="oval" w="sm" len="sm"/>
          </a:ln>
        </p:spPr>
      </p:cxnSp>
      <p:sp>
        <p:nvSpPr>
          <p:cNvPr id="37915" name="Oval 35"/>
          <p:cNvSpPr>
            <a:spLocks noChangeArrowheads="1"/>
          </p:cNvSpPr>
          <p:nvPr/>
        </p:nvSpPr>
        <p:spPr bwMode="auto">
          <a:xfrm>
            <a:off x="4757738" y="1939925"/>
            <a:ext cx="150812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16" name="Oval 36"/>
          <p:cNvSpPr>
            <a:spLocks noChangeArrowheads="1"/>
          </p:cNvSpPr>
          <p:nvPr/>
        </p:nvSpPr>
        <p:spPr bwMode="auto">
          <a:xfrm>
            <a:off x="5030788" y="3371850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7917" name="AutoShape 37"/>
          <p:cNvCxnSpPr>
            <a:cxnSpLocks noChangeShapeType="1"/>
            <a:stCxn id="37913" idx="2"/>
            <a:endCxn id="37916" idx="0"/>
          </p:cNvCxnSpPr>
          <p:nvPr/>
        </p:nvCxnSpPr>
        <p:spPr bwMode="auto">
          <a:xfrm flipH="1">
            <a:off x="5105400" y="1212850"/>
            <a:ext cx="22225" cy="2159000"/>
          </a:xfrm>
          <a:prstGeom prst="straightConnector1">
            <a:avLst/>
          </a:prstGeom>
          <a:noFill/>
          <a:ln w="57150">
            <a:solidFill>
              <a:srgbClr val="5F5F5F"/>
            </a:solidFill>
            <a:round/>
            <a:headEnd/>
            <a:tailEnd type="oval" w="sm" len="sm"/>
          </a:ln>
        </p:spPr>
      </p:cxnSp>
      <p:sp>
        <p:nvSpPr>
          <p:cNvPr id="37918" name="Text Box 38"/>
          <p:cNvSpPr txBox="1">
            <a:spLocks noChangeArrowheads="1"/>
          </p:cNvSpPr>
          <p:nvPr/>
        </p:nvSpPr>
        <p:spPr bwMode="auto">
          <a:xfrm>
            <a:off x="2982913" y="2773363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LD</a:t>
            </a:r>
            <a:endParaRPr lang="de-DE" sz="1600" baseline="-25000"/>
          </a:p>
        </p:txBody>
      </p:sp>
      <p:sp>
        <p:nvSpPr>
          <p:cNvPr id="37919" name="Oval 39"/>
          <p:cNvSpPr>
            <a:spLocks noChangeArrowheads="1"/>
          </p:cNvSpPr>
          <p:nvPr/>
        </p:nvSpPr>
        <p:spPr bwMode="auto">
          <a:xfrm>
            <a:off x="4068763" y="2854325"/>
            <a:ext cx="150812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7920" name="AutoShape 40"/>
          <p:cNvCxnSpPr>
            <a:cxnSpLocks noChangeShapeType="1"/>
            <a:stCxn id="37918" idx="3"/>
            <a:endCxn id="37919" idx="2"/>
          </p:cNvCxnSpPr>
          <p:nvPr/>
        </p:nvCxnSpPr>
        <p:spPr bwMode="auto">
          <a:xfrm>
            <a:off x="3436938" y="2927350"/>
            <a:ext cx="631825" cy="1588"/>
          </a:xfrm>
          <a:prstGeom prst="straightConnector1">
            <a:avLst/>
          </a:prstGeom>
          <a:noFill/>
          <a:ln w="57150">
            <a:solidFill>
              <a:srgbClr val="5F5F5F"/>
            </a:solidFill>
            <a:round/>
            <a:headEnd/>
            <a:tailEnd type="oval" w="sm" len="sm"/>
          </a:ln>
        </p:spPr>
      </p:cxnSp>
      <p:sp>
        <p:nvSpPr>
          <p:cNvPr id="37921" name="Text Box 41"/>
          <p:cNvSpPr txBox="1">
            <a:spLocks noChangeArrowheads="1"/>
          </p:cNvSpPr>
          <p:nvPr/>
        </p:nvSpPr>
        <p:spPr bwMode="auto">
          <a:xfrm>
            <a:off x="6656388" y="277495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/>
              <a:t>LD</a:t>
            </a:r>
            <a:endParaRPr lang="de-DE" sz="1600" baseline="-25000"/>
          </a:p>
        </p:txBody>
      </p:sp>
      <p:sp>
        <p:nvSpPr>
          <p:cNvPr id="37922" name="Oval 42"/>
          <p:cNvSpPr>
            <a:spLocks noChangeArrowheads="1"/>
          </p:cNvSpPr>
          <p:nvPr/>
        </p:nvSpPr>
        <p:spPr bwMode="auto">
          <a:xfrm>
            <a:off x="5868988" y="2857500"/>
            <a:ext cx="150812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7923" name="AutoShape 43"/>
          <p:cNvCxnSpPr>
            <a:cxnSpLocks noChangeShapeType="1"/>
            <a:stCxn id="37921" idx="1"/>
            <a:endCxn id="37922" idx="6"/>
          </p:cNvCxnSpPr>
          <p:nvPr/>
        </p:nvCxnSpPr>
        <p:spPr bwMode="auto">
          <a:xfrm flipH="1">
            <a:off x="6019800" y="2928938"/>
            <a:ext cx="636588" cy="3175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oval" w="med" len="med"/>
          </a:ln>
        </p:spPr>
      </p:cxnSp>
      <p:sp>
        <p:nvSpPr>
          <p:cNvPr id="37924" name="Rectangle 44"/>
          <p:cNvSpPr>
            <a:spLocks noChangeArrowheads="1"/>
          </p:cNvSpPr>
          <p:nvPr/>
        </p:nvSpPr>
        <p:spPr bwMode="auto">
          <a:xfrm>
            <a:off x="5065713" y="138906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/>
              <a:t>0.25</a:t>
            </a:r>
          </a:p>
          <a:p>
            <a:pPr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0.04</a:t>
            </a:r>
            <a:endParaRPr lang="en-US" sz="1000">
              <a:sym typeface="Symbol" pitchFamily="18" charset="2"/>
            </a:endParaRPr>
          </a:p>
        </p:txBody>
      </p:sp>
      <p:sp>
        <p:nvSpPr>
          <p:cNvPr id="37925" name="Rectangle 45"/>
          <p:cNvSpPr>
            <a:spLocks noChangeArrowheads="1"/>
          </p:cNvSpPr>
          <p:nvPr/>
        </p:nvSpPr>
        <p:spPr bwMode="auto">
          <a:xfrm>
            <a:off x="4951413" y="4013200"/>
            <a:ext cx="56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/>
              <a:t>0.03</a:t>
            </a:r>
          </a:p>
          <a:p>
            <a:pPr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0.03</a:t>
            </a:r>
            <a:r>
              <a:rPr lang="en-US" sz="1000">
                <a:sym typeface="Symbol" pitchFamily="18" charset="2"/>
              </a:rPr>
              <a:t> </a:t>
            </a:r>
          </a:p>
        </p:txBody>
      </p:sp>
      <p:sp>
        <p:nvSpPr>
          <p:cNvPr id="37926" name="Rectangle 46"/>
          <p:cNvSpPr>
            <a:spLocks noChangeArrowheads="1"/>
          </p:cNvSpPr>
          <p:nvPr/>
        </p:nvSpPr>
        <p:spPr bwMode="auto">
          <a:xfrm>
            <a:off x="4422775" y="13922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000"/>
              <a:t>0.12</a:t>
            </a:r>
          </a:p>
          <a:p>
            <a:pPr algn="r"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0.02</a:t>
            </a:r>
            <a:endParaRPr lang="en-US" sz="1000">
              <a:sym typeface="Symbol" pitchFamily="18" charset="2"/>
            </a:endParaRPr>
          </a:p>
        </p:txBody>
      </p:sp>
      <p:sp>
        <p:nvSpPr>
          <p:cNvPr id="37927" name="Rectangle 47"/>
          <p:cNvSpPr>
            <a:spLocks noChangeArrowheads="1"/>
          </p:cNvSpPr>
          <p:nvPr/>
        </p:nvSpPr>
        <p:spPr bwMode="auto">
          <a:xfrm>
            <a:off x="4308475" y="4013200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000"/>
              <a:t>0.02</a:t>
            </a:r>
          </a:p>
          <a:p>
            <a:pPr algn="r"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0.02</a:t>
            </a:r>
            <a:endParaRPr lang="en-US" sz="1000">
              <a:sym typeface="Symbol" pitchFamily="18" charset="2"/>
            </a:endParaRPr>
          </a:p>
        </p:txBody>
      </p:sp>
      <p:sp>
        <p:nvSpPr>
          <p:cNvPr id="37928" name="Rectangle 48"/>
          <p:cNvSpPr>
            <a:spLocks noChangeArrowheads="1"/>
          </p:cNvSpPr>
          <p:nvPr/>
        </p:nvSpPr>
        <p:spPr bwMode="auto">
          <a:xfrm>
            <a:off x="3386138" y="29400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000"/>
              <a:t>0.36</a:t>
            </a:r>
          </a:p>
          <a:p>
            <a:pPr algn="r"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0.06</a:t>
            </a:r>
            <a:endParaRPr lang="en-US" sz="1000">
              <a:sym typeface="Symbol" pitchFamily="18" charset="2"/>
            </a:endParaRPr>
          </a:p>
        </p:txBody>
      </p:sp>
      <p:sp>
        <p:nvSpPr>
          <p:cNvPr id="37929" name="Rectangle 49"/>
          <p:cNvSpPr>
            <a:spLocks noChangeArrowheads="1"/>
          </p:cNvSpPr>
          <p:nvPr/>
        </p:nvSpPr>
        <p:spPr bwMode="auto">
          <a:xfrm>
            <a:off x="6194425" y="29400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/>
              <a:t>0.16</a:t>
            </a:r>
          </a:p>
          <a:p>
            <a:pPr eaLnBrk="0" hangingPunct="0"/>
            <a:r>
              <a:rPr lang="en-US" sz="1000">
                <a:sym typeface="Symbol" pitchFamily="18" charset="2"/>
              </a:rPr>
              <a:t></a:t>
            </a:r>
            <a:r>
              <a:rPr lang="en-US" sz="1000"/>
              <a:t> 0.05</a:t>
            </a:r>
            <a:endParaRPr lang="en-US" sz="1000">
              <a:sym typeface="Symbol" pitchFamily="18" charset="2"/>
            </a:endParaRPr>
          </a:p>
        </p:txBody>
      </p:sp>
      <p:pic>
        <p:nvPicPr>
          <p:cNvPr id="37930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25" y="1293813"/>
            <a:ext cx="1571625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931" name="Picture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188" y="1293813"/>
            <a:ext cx="1571625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932" name="Text Box 52"/>
          <p:cNvSpPr txBox="1">
            <a:spLocks noChangeArrowheads="1"/>
          </p:cNvSpPr>
          <p:nvPr/>
        </p:nvSpPr>
        <p:spPr bwMode="auto">
          <a:xfrm>
            <a:off x="823913" y="3705225"/>
            <a:ext cx="1524000" cy="601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b="0">
                <a:solidFill>
                  <a:schemeClr val="bg1"/>
                </a:solidFill>
              </a:rPr>
              <a:t>Left lingual gyrus</a:t>
            </a:r>
            <a:br>
              <a:rPr lang="en-GB" b="0">
                <a:solidFill>
                  <a:schemeClr val="bg1"/>
                </a:solidFill>
              </a:rPr>
            </a:br>
            <a:r>
              <a:rPr lang="en-GB" b="0">
                <a:solidFill>
                  <a:schemeClr val="bg1"/>
                </a:solidFill>
              </a:rPr>
              <a:t>(LG)</a:t>
            </a:r>
          </a:p>
          <a:p>
            <a:pPr algn="ctr">
              <a:lnSpc>
                <a:spcPct val="80000"/>
              </a:lnSpc>
            </a:pPr>
            <a:r>
              <a:rPr lang="en-GB" b="0">
                <a:solidFill>
                  <a:schemeClr val="bg1"/>
                </a:solidFill>
              </a:rPr>
              <a:t>-12,-64,-4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7933" name="Text Box 53"/>
          <p:cNvSpPr txBox="1">
            <a:spLocks noChangeArrowheads="1"/>
          </p:cNvSpPr>
          <p:nvPr/>
        </p:nvSpPr>
        <p:spPr bwMode="auto">
          <a:xfrm>
            <a:off x="798513" y="1362075"/>
            <a:ext cx="1641475" cy="601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b="0">
                <a:solidFill>
                  <a:schemeClr val="bg1"/>
                </a:solidFill>
              </a:rPr>
              <a:t>Left fusiform gyrus</a:t>
            </a:r>
            <a:br>
              <a:rPr lang="en-GB" b="0">
                <a:solidFill>
                  <a:schemeClr val="bg1"/>
                </a:solidFill>
              </a:rPr>
            </a:br>
            <a:r>
              <a:rPr lang="en-GB" b="0">
                <a:solidFill>
                  <a:schemeClr val="bg1"/>
                </a:solidFill>
              </a:rPr>
              <a:t>(FG)</a:t>
            </a:r>
          </a:p>
          <a:p>
            <a:pPr algn="ctr">
              <a:lnSpc>
                <a:spcPct val="80000"/>
              </a:lnSpc>
            </a:pPr>
            <a:r>
              <a:rPr lang="en-GB" b="0">
                <a:solidFill>
                  <a:schemeClr val="bg1"/>
                </a:solidFill>
              </a:rPr>
              <a:t>-44,-52,-18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7934" name="Text Box 54"/>
          <p:cNvSpPr txBox="1">
            <a:spLocks noChangeArrowheads="1"/>
          </p:cNvSpPr>
          <p:nvPr/>
        </p:nvSpPr>
        <p:spPr bwMode="auto">
          <a:xfrm>
            <a:off x="7632700" y="1343025"/>
            <a:ext cx="1760538" cy="601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b="0">
                <a:solidFill>
                  <a:schemeClr val="bg1"/>
                </a:solidFill>
              </a:rPr>
              <a:t>Right fusiform gyrus</a:t>
            </a:r>
            <a:br>
              <a:rPr lang="en-GB" b="0">
                <a:solidFill>
                  <a:schemeClr val="bg1"/>
                </a:solidFill>
              </a:rPr>
            </a:br>
            <a:r>
              <a:rPr lang="en-GB" b="0">
                <a:solidFill>
                  <a:schemeClr val="bg1"/>
                </a:solidFill>
              </a:rPr>
              <a:t>(FG)</a:t>
            </a:r>
          </a:p>
          <a:p>
            <a:pPr algn="ctr">
              <a:lnSpc>
                <a:spcPct val="80000"/>
              </a:lnSpc>
            </a:pPr>
            <a:r>
              <a:rPr lang="en-GB" b="0">
                <a:solidFill>
                  <a:schemeClr val="bg1"/>
                </a:solidFill>
              </a:rPr>
              <a:t>38,-52,-20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7935" name="Text Box 55"/>
          <p:cNvSpPr txBox="1">
            <a:spLocks noChangeArrowheads="1"/>
          </p:cNvSpPr>
          <p:nvPr/>
        </p:nvSpPr>
        <p:spPr bwMode="auto">
          <a:xfrm>
            <a:off x="7716838" y="3714750"/>
            <a:ext cx="1643062" cy="601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b="0">
                <a:solidFill>
                  <a:schemeClr val="bg1"/>
                </a:solidFill>
              </a:rPr>
              <a:t>Right lingual gyrus</a:t>
            </a:r>
            <a:br>
              <a:rPr lang="en-GB" b="0">
                <a:solidFill>
                  <a:schemeClr val="bg1"/>
                </a:solidFill>
              </a:rPr>
            </a:br>
            <a:r>
              <a:rPr lang="en-GB" b="0">
                <a:solidFill>
                  <a:schemeClr val="bg1"/>
                </a:solidFill>
              </a:rPr>
              <a:t>(LG)</a:t>
            </a:r>
          </a:p>
          <a:p>
            <a:pPr algn="ctr">
              <a:lnSpc>
                <a:spcPct val="80000"/>
              </a:lnSpc>
            </a:pPr>
            <a:r>
              <a:rPr lang="en-GB" b="0">
                <a:solidFill>
                  <a:schemeClr val="bg1"/>
                </a:solidFill>
              </a:rPr>
              <a:t>14,-68,-2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7936" name="Text Box 56"/>
          <p:cNvSpPr txBox="1">
            <a:spLocks noChangeArrowheads="1"/>
          </p:cNvSpPr>
          <p:nvPr/>
        </p:nvSpPr>
        <p:spPr bwMode="auto">
          <a:xfrm>
            <a:off x="3311525" y="5229225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/>
              <a:t>mean parameter estimates </a:t>
            </a:r>
            <a:r>
              <a:rPr lang="en-GB" b="0">
                <a:sym typeface="Symbol" pitchFamily="18" charset="2"/>
              </a:rPr>
              <a:t> SE </a:t>
            </a:r>
            <a:r>
              <a:rPr lang="en-GB" b="0"/>
              <a:t>(n=12)</a:t>
            </a:r>
            <a:endParaRPr lang="en-US" b="0"/>
          </a:p>
        </p:txBody>
      </p:sp>
      <p:sp>
        <p:nvSpPr>
          <p:cNvPr id="37937" name="Line 57"/>
          <p:cNvSpPr>
            <a:spLocks noChangeShapeType="1"/>
          </p:cNvSpPr>
          <p:nvPr/>
        </p:nvSpPr>
        <p:spPr bwMode="auto">
          <a:xfrm>
            <a:off x="3402013" y="5805488"/>
            <a:ext cx="6477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Line 58"/>
          <p:cNvSpPr>
            <a:spLocks noChangeShapeType="1"/>
          </p:cNvSpPr>
          <p:nvPr/>
        </p:nvSpPr>
        <p:spPr bwMode="auto">
          <a:xfrm>
            <a:off x="3411538" y="5930900"/>
            <a:ext cx="647700" cy="0"/>
          </a:xfrm>
          <a:prstGeom prst="line">
            <a:avLst/>
          </a:pr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Text Box 59"/>
          <p:cNvSpPr txBox="1">
            <a:spLocks noChangeArrowheads="1"/>
          </p:cNvSpPr>
          <p:nvPr/>
        </p:nvSpPr>
        <p:spPr bwMode="auto">
          <a:xfrm>
            <a:off x="4030663" y="5656263"/>
            <a:ext cx="2881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significant modulation (p&lt;0.05, uncorrected)</a:t>
            </a:r>
          </a:p>
        </p:txBody>
      </p:sp>
      <p:sp>
        <p:nvSpPr>
          <p:cNvPr id="37940" name="Text Box 60"/>
          <p:cNvSpPr txBox="1">
            <a:spLocks noChangeArrowheads="1"/>
          </p:cNvSpPr>
          <p:nvPr/>
        </p:nvSpPr>
        <p:spPr bwMode="auto">
          <a:xfrm>
            <a:off x="4030663" y="5786438"/>
            <a:ext cx="2520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non-significant modulation</a:t>
            </a:r>
          </a:p>
        </p:txBody>
      </p:sp>
      <p:sp>
        <p:nvSpPr>
          <p:cNvPr id="37941" name="Line 61"/>
          <p:cNvSpPr>
            <a:spLocks noChangeShapeType="1"/>
          </p:cNvSpPr>
          <p:nvPr/>
        </p:nvSpPr>
        <p:spPr bwMode="auto">
          <a:xfrm>
            <a:off x="3408363" y="5661025"/>
            <a:ext cx="647700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Line 62"/>
          <p:cNvSpPr>
            <a:spLocks noChangeShapeType="1"/>
          </p:cNvSpPr>
          <p:nvPr/>
        </p:nvSpPr>
        <p:spPr bwMode="auto">
          <a:xfrm>
            <a:off x="3417888" y="5805488"/>
            <a:ext cx="647700" cy="0"/>
          </a:xfrm>
          <a:prstGeom prst="line">
            <a:avLst/>
          </a:pr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Text Box 63"/>
          <p:cNvSpPr txBox="1">
            <a:spLocks noChangeArrowheads="1"/>
          </p:cNvSpPr>
          <p:nvPr/>
        </p:nvSpPr>
        <p:spPr bwMode="auto">
          <a:xfrm>
            <a:off x="4037013" y="5511800"/>
            <a:ext cx="3411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significant modulation (p&lt;0.05, Bonferroni-corrected)</a:t>
            </a:r>
          </a:p>
        </p:txBody>
      </p:sp>
      <p:sp>
        <p:nvSpPr>
          <p:cNvPr id="37944" name="Rectangle 64"/>
          <p:cNvSpPr>
            <a:spLocks noChangeArrowheads="1"/>
          </p:cNvSpPr>
          <p:nvPr/>
        </p:nvSpPr>
        <p:spPr bwMode="auto">
          <a:xfrm>
            <a:off x="465138" y="5589588"/>
            <a:ext cx="2287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/>
              <a:t>LD&gt;SD masked incl. with RVF&gt;LVF</a:t>
            </a:r>
          </a:p>
          <a:p>
            <a:pPr algn="ctr" eaLnBrk="0" hangingPunct="0"/>
            <a:r>
              <a:rPr lang="en-US" sz="1000"/>
              <a:t>p&lt;0.05 cluster-level corrected</a:t>
            </a:r>
          </a:p>
          <a:p>
            <a:pPr algn="ctr" eaLnBrk="0" hangingPunct="0"/>
            <a:r>
              <a:rPr lang="en-GB" sz="1000"/>
              <a:t>(p&lt;0.001 voxel-level cut-off)</a:t>
            </a:r>
            <a:endParaRPr lang="en-US" sz="1000"/>
          </a:p>
        </p:txBody>
      </p:sp>
      <p:sp>
        <p:nvSpPr>
          <p:cNvPr id="37945" name="Rectangle 65"/>
          <p:cNvSpPr>
            <a:spLocks noChangeArrowheads="1"/>
          </p:cNvSpPr>
          <p:nvPr/>
        </p:nvSpPr>
        <p:spPr bwMode="auto">
          <a:xfrm>
            <a:off x="385763" y="2816225"/>
            <a:ext cx="245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/>
              <a:t>LD&gt;SD, p&lt;0.05 cluster-level corrected</a:t>
            </a:r>
          </a:p>
          <a:p>
            <a:pPr algn="ctr" eaLnBrk="0" hangingPunct="0"/>
            <a:r>
              <a:rPr lang="en-GB" sz="1000"/>
              <a:t>(p&lt;0.001 voxel-level cut-off)</a:t>
            </a:r>
            <a:endParaRPr lang="en-US" sz="1000"/>
          </a:p>
        </p:txBody>
      </p:sp>
      <p:sp>
        <p:nvSpPr>
          <p:cNvPr id="37946" name="Rectangle 66"/>
          <p:cNvSpPr>
            <a:spLocks noChangeArrowheads="1"/>
          </p:cNvSpPr>
          <p:nvPr/>
        </p:nvSpPr>
        <p:spPr bwMode="auto">
          <a:xfrm>
            <a:off x="7847013" y="2892425"/>
            <a:ext cx="1347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1000"/>
              <a:t>p&lt;0.01 uncorrected</a:t>
            </a:r>
            <a:endParaRPr lang="en-US" sz="1000"/>
          </a:p>
        </p:txBody>
      </p:sp>
      <p:sp>
        <p:nvSpPr>
          <p:cNvPr id="37947" name="Rectangle 67"/>
          <p:cNvSpPr>
            <a:spLocks noChangeArrowheads="1"/>
          </p:cNvSpPr>
          <p:nvPr/>
        </p:nvSpPr>
        <p:spPr bwMode="auto">
          <a:xfrm>
            <a:off x="7451725" y="5589588"/>
            <a:ext cx="2289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/>
              <a:t>LD&gt;SD masked incl. with LVF&gt;RVF</a:t>
            </a:r>
          </a:p>
          <a:p>
            <a:pPr algn="ctr" eaLnBrk="0" hangingPunct="0"/>
            <a:r>
              <a:rPr lang="en-US" sz="1000"/>
              <a:t>p&lt;0.05 cluster-level corrected</a:t>
            </a:r>
          </a:p>
          <a:p>
            <a:pPr algn="ctr" eaLnBrk="0" hangingPunct="0"/>
            <a:r>
              <a:rPr lang="en-GB" sz="1000"/>
              <a:t>(p&lt;0.001 voxel-level cut-off)</a:t>
            </a:r>
            <a:endParaRPr lang="en-US" sz="1000"/>
          </a:p>
        </p:txBody>
      </p:sp>
      <p:sp>
        <p:nvSpPr>
          <p:cNvPr id="37948" name="Text Box 68"/>
          <p:cNvSpPr txBox="1">
            <a:spLocks noChangeArrowheads="1"/>
          </p:cNvSpPr>
          <p:nvPr/>
        </p:nvSpPr>
        <p:spPr bwMode="auto">
          <a:xfrm>
            <a:off x="2465388" y="188913"/>
            <a:ext cx="5345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Arial Unicode MS" pitchFamily="34" charset="-128"/>
              </a:rPr>
              <a:t>Ventral stream &amp; letter decisions</a:t>
            </a:r>
            <a:endParaRPr lang="en-US" sz="2800">
              <a:latin typeface="Arial Unicode MS" pitchFamily="34" charset="-128"/>
            </a:endParaRPr>
          </a:p>
        </p:txBody>
      </p:sp>
      <p:sp>
        <p:nvSpPr>
          <p:cNvPr id="37949" name="Rectangle 69"/>
          <p:cNvSpPr>
            <a:spLocks noChangeArrowheads="1"/>
          </p:cNvSpPr>
          <p:nvPr/>
        </p:nvSpPr>
        <p:spPr bwMode="auto">
          <a:xfrm>
            <a:off x="134938" y="6394450"/>
            <a:ext cx="249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latin typeface="Times New Roman" pitchFamily="18" charset="0"/>
              </a:rPr>
              <a:t>Stephan et al. 2007, </a:t>
            </a:r>
            <a:r>
              <a:rPr lang="en-GB" b="0" i="1">
                <a:latin typeface="Times New Roman" pitchFamily="18" charset="0"/>
              </a:rPr>
              <a:t>J. Neurosci.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1819275"/>
            <a:ext cx="6486525" cy="421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16013" y="396875"/>
            <a:ext cx="7772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3200">
                <a:solidFill>
                  <a:schemeClr val="tx2"/>
                </a:solidFill>
                <a:latin typeface="Arial Unicode MS" pitchFamily="34" charset="-128"/>
              </a:rPr>
              <a:t>Asymmetric modulation of LG callosal connections is consistent across subjects</a:t>
            </a:r>
            <a:endParaRPr lang="en-US" sz="32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599363" y="6199188"/>
            <a:ext cx="249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latin typeface="Times New Roman" pitchFamily="18" charset="0"/>
              </a:rPr>
              <a:t>Stephan et al. 2007, </a:t>
            </a:r>
            <a:r>
              <a:rPr lang="en-GB" b="0" i="1">
                <a:latin typeface="Times New Roman" pitchFamily="18" charset="0"/>
              </a:rPr>
              <a:t>J. Neurosci.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2624138" y="2797175"/>
            <a:ext cx="719137" cy="719138"/>
            <a:chOff x="841" y="3119"/>
            <a:chExt cx="453" cy="453"/>
          </a:xfrm>
        </p:grpSpPr>
        <p:sp>
          <p:nvSpPr>
            <p:cNvPr id="40016" name="Oval 3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7" name="Text Box 4"/>
            <p:cNvSpPr txBox="1">
              <a:spLocks noChangeArrowheads="1"/>
            </p:cNvSpPr>
            <p:nvPr/>
          </p:nvSpPr>
          <p:spPr bwMode="auto">
            <a:xfrm>
              <a:off x="854" y="3158"/>
              <a:ext cx="42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MOG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left</a:t>
              </a:r>
            </a:p>
          </p:txBody>
        </p:sp>
      </p:grpSp>
      <p:cxnSp>
        <p:nvCxnSpPr>
          <p:cNvPr id="39939" name="AutoShape 5"/>
          <p:cNvCxnSpPr>
            <a:cxnSpLocks noChangeShapeType="1"/>
            <a:stCxn id="40016" idx="3"/>
            <a:endCxn id="40014" idx="3"/>
          </p:cNvCxnSpPr>
          <p:nvPr/>
        </p:nvCxnSpPr>
        <p:spPr bwMode="auto">
          <a:xfrm>
            <a:off x="2728913" y="3411538"/>
            <a:ext cx="1409700" cy="1439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9940" name="AutoShape 6"/>
          <p:cNvCxnSpPr>
            <a:cxnSpLocks noChangeShapeType="1"/>
            <a:stCxn id="40014" idx="1"/>
            <a:endCxn id="40016" idx="5"/>
          </p:cNvCxnSpPr>
          <p:nvPr/>
        </p:nvCxnSpPr>
        <p:spPr bwMode="auto">
          <a:xfrm flipH="1" flipV="1">
            <a:off x="3238500" y="3411538"/>
            <a:ext cx="900113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9941" name="Oval 7"/>
          <p:cNvSpPr>
            <a:spLocks noChangeArrowheads="1"/>
          </p:cNvSpPr>
          <p:nvPr/>
        </p:nvSpPr>
        <p:spPr bwMode="auto">
          <a:xfrm>
            <a:off x="5127625" y="3275013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2" name="Oval 8"/>
          <p:cNvSpPr>
            <a:spLocks noChangeArrowheads="1"/>
          </p:cNvSpPr>
          <p:nvPr/>
        </p:nvSpPr>
        <p:spPr bwMode="auto">
          <a:xfrm>
            <a:off x="5257800" y="4708525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9943" name="AutoShape 9"/>
          <p:cNvCxnSpPr>
            <a:cxnSpLocks noChangeShapeType="1"/>
            <a:stCxn id="40014" idx="4"/>
            <a:endCxn id="39949" idx="0"/>
          </p:cNvCxnSpPr>
          <p:nvPr/>
        </p:nvCxnSpPr>
        <p:spPr bwMode="auto">
          <a:xfrm flipH="1">
            <a:off x="3903663" y="4956175"/>
            <a:ext cx="490537" cy="488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9944" name="AutoShape 10"/>
          <p:cNvCxnSpPr>
            <a:cxnSpLocks noChangeShapeType="1"/>
            <a:stCxn id="40008" idx="3"/>
            <a:endCxn id="40014" idx="1"/>
          </p:cNvCxnSpPr>
          <p:nvPr/>
        </p:nvCxnSpPr>
        <p:spPr bwMode="auto">
          <a:xfrm>
            <a:off x="4137025" y="3411538"/>
            <a:ext cx="1588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9945" name="AutoShape 11"/>
          <p:cNvCxnSpPr>
            <a:cxnSpLocks noChangeShapeType="1"/>
            <a:stCxn id="40012" idx="4"/>
            <a:endCxn id="39950" idx="0"/>
          </p:cNvCxnSpPr>
          <p:nvPr/>
        </p:nvCxnSpPr>
        <p:spPr bwMode="auto">
          <a:xfrm>
            <a:off x="5834063" y="4957763"/>
            <a:ext cx="454025" cy="4873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39946" name="Group 12"/>
          <p:cNvGrpSpPr>
            <a:grpSpLocks/>
          </p:cNvGrpSpPr>
          <p:nvPr/>
        </p:nvGrpSpPr>
        <p:grpSpPr bwMode="auto">
          <a:xfrm>
            <a:off x="4033838" y="4237038"/>
            <a:ext cx="719137" cy="719137"/>
            <a:chOff x="409" y="3119"/>
            <a:chExt cx="453" cy="453"/>
          </a:xfrm>
        </p:grpSpPr>
        <p:sp>
          <p:nvSpPr>
            <p:cNvPr id="40014" name="Oval 13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5" name="Text Box 14"/>
            <p:cNvSpPr txBox="1">
              <a:spLocks noChangeArrowheads="1"/>
            </p:cNvSpPr>
            <p:nvPr/>
          </p:nvSpPr>
          <p:spPr bwMode="auto">
            <a:xfrm>
              <a:off x="494" y="3158"/>
              <a:ext cx="2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left</a:t>
              </a:r>
            </a:p>
          </p:txBody>
        </p:sp>
      </p:grpSp>
      <p:grpSp>
        <p:nvGrpSpPr>
          <p:cNvPr id="39947" name="Group 15"/>
          <p:cNvGrpSpPr>
            <a:grpSpLocks/>
          </p:cNvGrpSpPr>
          <p:nvPr/>
        </p:nvGrpSpPr>
        <p:grpSpPr bwMode="auto">
          <a:xfrm>
            <a:off x="5473700" y="4238625"/>
            <a:ext cx="720725" cy="719138"/>
            <a:chOff x="841" y="3119"/>
            <a:chExt cx="453" cy="453"/>
          </a:xfrm>
        </p:grpSpPr>
        <p:sp>
          <p:nvSpPr>
            <p:cNvPr id="40012" name="Oval 16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3" name="Text Box 17"/>
            <p:cNvSpPr txBox="1">
              <a:spLocks noChangeArrowheads="1"/>
            </p:cNvSpPr>
            <p:nvPr/>
          </p:nvSpPr>
          <p:spPr bwMode="auto">
            <a:xfrm>
              <a:off x="882" y="3158"/>
              <a:ext cx="3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right</a:t>
              </a:r>
            </a:p>
          </p:txBody>
        </p:sp>
      </p:grpSp>
      <p:cxnSp>
        <p:nvCxnSpPr>
          <p:cNvPr id="39948" name="AutoShape 18"/>
          <p:cNvCxnSpPr>
            <a:cxnSpLocks noChangeShapeType="1"/>
            <a:stCxn id="40014" idx="5"/>
            <a:endCxn id="40012" idx="3"/>
          </p:cNvCxnSpPr>
          <p:nvPr/>
        </p:nvCxnSpPr>
        <p:spPr bwMode="auto">
          <a:xfrm>
            <a:off x="4648200" y="4851400"/>
            <a:ext cx="93027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949" name="Text Box 19"/>
          <p:cNvSpPr txBox="1">
            <a:spLocks noChangeArrowheads="1"/>
          </p:cNvSpPr>
          <p:nvPr/>
        </p:nvSpPr>
        <p:spPr bwMode="auto">
          <a:xfrm>
            <a:off x="3595688" y="5445125"/>
            <a:ext cx="615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RVF</a:t>
            </a:r>
          </a:p>
          <a:p>
            <a:r>
              <a:rPr lang="de-DE" sz="1600">
                <a:latin typeface="Arial Unicode MS" pitchFamily="34" charset="-128"/>
              </a:rPr>
              <a:t>stim.</a:t>
            </a:r>
          </a:p>
        </p:txBody>
      </p:sp>
      <p:sp>
        <p:nvSpPr>
          <p:cNvPr id="39950" name="Text Box 20"/>
          <p:cNvSpPr txBox="1">
            <a:spLocks noChangeArrowheads="1"/>
          </p:cNvSpPr>
          <p:nvPr/>
        </p:nvSpPr>
        <p:spPr bwMode="auto">
          <a:xfrm>
            <a:off x="5980113" y="5445125"/>
            <a:ext cx="6143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LVF</a:t>
            </a:r>
          </a:p>
          <a:p>
            <a:r>
              <a:rPr lang="de-DE" sz="1600">
                <a:latin typeface="Arial Unicode MS" pitchFamily="34" charset="-128"/>
              </a:rPr>
              <a:t>stim.</a:t>
            </a:r>
          </a:p>
        </p:txBody>
      </p:sp>
      <p:grpSp>
        <p:nvGrpSpPr>
          <p:cNvPr id="39951" name="Group 21"/>
          <p:cNvGrpSpPr>
            <a:grpSpLocks/>
          </p:cNvGrpSpPr>
          <p:nvPr/>
        </p:nvGrpSpPr>
        <p:grpSpPr bwMode="auto">
          <a:xfrm>
            <a:off x="5473700" y="2797175"/>
            <a:ext cx="720725" cy="719138"/>
            <a:chOff x="841" y="3119"/>
            <a:chExt cx="453" cy="453"/>
          </a:xfrm>
        </p:grpSpPr>
        <p:sp>
          <p:nvSpPr>
            <p:cNvPr id="40010" name="Oval 22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1" name="Text Box 23"/>
            <p:cNvSpPr txBox="1">
              <a:spLocks noChangeArrowheads="1"/>
            </p:cNvSpPr>
            <p:nvPr/>
          </p:nvSpPr>
          <p:spPr bwMode="auto">
            <a:xfrm>
              <a:off x="881" y="3158"/>
              <a:ext cx="3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right</a:t>
              </a:r>
            </a:p>
          </p:txBody>
        </p:sp>
      </p:grpSp>
      <p:cxnSp>
        <p:nvCxnSpPr>
          <p:cNvPr id="39952" name="AutoShape 24"/>
          <p:cNvCxnSpPr>
            <a:cxnSpLocks noChangeShapeType="1"/>
            <a:stCxn id="40010" idx="3"/>
            <a:endCxn id="40012" idx="1"/>
          </p:cNvCxnSpPr>
          <p:nvPr/>
        </p:nvCxnSpPr>
        <p:spPr bwMode="auto">
          <a:xfrm>
            <a:off x="5578475" y="3411538"/>
            <a:ext cx="0" cy="931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9953" name="Group 25"/>
          <p:cNvGrpSpPr>
            <a:grpSpLocks/>
          </p:cNvGrpSpPr>
          <p:nvPr/>
        </p:nvGrpSpPr>
        <p:grpSpPr bwMode="auto">
          <a:xfrm>
            <a:off x="4032250" y="2797175"/>
            <a:ext cx="719138" cy="719138"/>
            <a:chOff x="841" y="3119"/>
            <a:chExt cx="453" cy="453"/>
          </a:xfrm>
        </p:grpSpPr>
        <p:sp>
          <p:nvSpPr>
            <p:cNvPr id="40008" name="Oval 26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9" name="Text Box 27"/>
            <p:cNvSpPr txBox="1">
              <a:spLocks noChangeArrowheads="1"/>
            </p:cNvSpPr>
            <p:nvPr/>
          </p:nvSpPr>
          <p:spPr bwMode="auto">
            <a:xfrm>
              <a:off x="918" y="3158"/>
              <a:ext cx="2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left</a:t>
              </a:r>
            </a:p>
          </p:txBody>
        </p:sp>
      </p:grpSp>
      <p:cxnSp>
        <p:nvCxnSpPr>
          <p:cNvPr id="39954" name="AutoShape 28"/>
          <p:cNvCxnSpPr>
            <a:cxnSpLocks noChangeShapeType="1"/>
            <a:stCxn id="40012" idx="1"/>
            <a:endCxn id="40014" idx="7"/>
          </p:cNvCxnSpPr>
          <p:nvPr/>
        </p:nvCxnSpPr>
        <p:spPr bwMode="auto">
          <a:xfrm flipH="1" flipV="1">
            <a:off x="4648200" y="4341813"/>
            <a:ext cx="930275" cy="15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9955" name="AutoShape 29"/>
          <p:cNvCxnSpPr>
            <a:cxnSpLocks noChangeShapeType="1"/>
            <a:stCxn id="40012" idx="7"/>
            <a:endCxn id="40010" idx="5"/>
          </p:cNvCxnSpPr>
          <p:nvPr/>
        </p:nvCxnSpPr>
        <p:spPr bwMode="auto">
          <a:xfrm flipV="1">
            <a:off x="6089650" y="3411538"/>
            <a:ext cx="0" cy="931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6" name="AutoShape 30"/>
          <p:cNvCxnSpPr>
            <a:cxnSpLocks noChangeShapeType="1"/>
            <a:stCxn id="40014" idx="7"/>
            <a:endCxn id="40008" idx="5"/>
          </p:cNvCxnSpPr>
          <p:nvPr/>
        </p:nvCxnSpPr>
        <p:spPr bwMode="auto">
          <a:xfrm flipH="1" flipV="1">
            <a:off x="4646613" y="3411538"/>
            <a:ext cx="1587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9957" name="AutoShape 31"/>
          <p:cNvCxnSpPr>
            <a:cxnSpLocks noChangeShapeType="1"/>
            <a:stCxn id="40010" idx="1"/>
            <a:endCxn id="40008" idx="7"/>
          </p:cNvCxnSpPr>
          <p:nvPr/>
        </p:nvCxnSpPr>
        <p:spPr bwMode="auto">
          <a:xfrm flipH="1">
            <a:off x="4646613" y="2901950"/>
            <a:ext cx="93186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9958" name="AutoShape 32"/>
          <p:cNvCxnSpPr>
            <a:cxnSpLocks noChangeShapeType="1"/>
            <a:stCxn id="40008" idx="5"/>
            <a:endCxn id="40010" idx="3"/>
          </p:cNvCxnSpPr>
          <p:nvPr/>
        </p:nvCxnSpPr>
        <p:spPr bwMode="auto">
          <a:xfrm>
            <a:off x="4646613" y="3411538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959" name="Text Box 33"/>
          <p:cNvSpPr txBox="1">
            <a:spLocks noChangeArrowheads="1"/>
          </p:cNvSpPr>
          <p:nvPr/>
        </p:nvSpPr>
        <p:spPr bwMode="auto">
          <a:xfrm>
            <a:off x="4911725" y="1228725"/>
            <a:ext cx="869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solidFill>
                  <a:srgbClr val="FF0000"/>
                </a:solidFill>
                <a:latin typeface="Arial Unicode MS" pitchFamily="34" charset="-128"/>
              </a:rPr>
              <a:t>LD|LVF</a:t>
            </a:r>
          </a:p>
        </p:txBody>
      </p:sp>
      <p:cxnSp>
        <p:nvCxnSpPr>
          <p:cNvPr id="39960" name="AutoShape 34"/>
          <p:cNvCxnSpPr>
            <a:cxnSpLocks noChangeShapeType="1"/>
            <a:stCxn id="39959" idx="2"/>
            <a:endCxn id="39961" idx="0"/>
          </p:cNvCxnSpPr>
          <p:nvPr/>
        </p:nvCxnSpPr>
        <p:spPr bwMode="auto">
          <a:xfrm flipH="1">
            <a:off x="5205413" y="1536700"/>
            <a:ext cx="141287" cy="1371600"/>
          </a:xfrm>
          <a:prstGeom prst="straightConnector1">
            <a:avLst/>
          </a:prstGeom>
          <a:noFill/>
          <a:ln w="57150">
            <a:solidFill>
              <a:srgbClr val="5F5F5F"/>
            </a:solidFill>
            <a:round/>
            <a:headEnd/>
            <a:tailEnd type="oval" w="sm" len="sm"/>
          </a:ln>
        </p:spPr>
      </p:cxnSp>
      <p:sp>
        <p:nvSpPr>
          <p:cNvPr id="39961" name="Oval 35"/>
          <p:cNvSpPr>
            <a:spLocks noChangeArrowheads="1"/>
          </p:cNvSpPr>
          <p:nvPr/>
        </p:nvSpPr>
        <p:spPr bwMode="auto">
          <a:xfrm>
            <a:off x="5129213" y="2908300"/>
            <a:ext cx="150812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62" name="Oval 36"/>
          <p:cNvSpPr>
            <a:spLocks noChangeArrowheads="1"/>
          </p:cNvSpPr>
          <p:nvPr/>
        </p:nvSpPr>
        <p:spPr bwMode="auto">
          <a:xfrm>
            <a:off x="5254625" y="4340225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9963" name="AutoShape 37"/>
          <p:cNvCxnSpPr>
            <a:cxnSpLocks noChangeShapeType="1"/>
            <a:stCxn id="39959" idx="2"/>
            <a:endCxn id="39962" idx="0"/>
          </p:cNvCxnSpPr>
          <p:nvPr/>
        </p:nvCxnSpPr>
        <p:spPr bwMode="auto">
          <a:xfrm flipH="1">
            <a:off x="5329238" y="1536700"/>
            <a:ext cx="17462" cy="2803525"/>
          </a:xfrm>
          <a:prstGeom prst="straightConnector1">
            <a:avLst/>
          </a:prstGeom>
          <a:noFill/>
          <a:ln w="57150">
            <a:solidFill>
              <a:srgbClr val="5F5F5F"/>
            </a:solidFill>
            <a:round/>
            <a:headEnd/>
            <a:tailEnd type="oval" w="sm" len="sm"/>
          </a:ln>
        </p:spPr>
      </p:cxnSp>
      <p:sp>
        <p:nvSpPr>
          <p:cNvPr id="39964" name="Text Box 38"/>
          <p:cNvSpPr txBox="1">
            <a:spLocks noChangeArrowheads="1"/>
          </p:cNvSpPr>
          <p:nvPr/>
        </p:nvSpPr>
        <p:spPr bwMode="auto">
          <a:xfrm>
            <a:off x="1398588" y="3744913"/>
            <a:ext cx="44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LD</a:t>
            </a:r>
            <a:endParaRPr lang="de-DE" sz="1600" baseline="-25000">
              <a:latin typeface="Arial Unicode MS" pitchFamily="34" charset="-128"/>
            </a:endParaRPr>
          </a:p>
        </p:txBody>
      </p:sp>
      <p:sp>
        <p:nvSpPr>
          <p:cNvPr id="39965" name="Oval 39"/>
          <p:cNvSpPr>
            <a:spLocks noChangeArrowheads="1"/>
          </p:cNvSpPr>
          <p:nvPr/>
        </p:nvSpPr>
        <p:spPr bwMode="auto">
          <a:xfrm>
            <a:off x="4129088" y="3822700"/>
            <a:ext cx="150812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9966" name="AutoShape 40"/>
          <p:cNvCxnSpPr>
            <a:cxnSpLocks noChangeShapeType="1"/>
            <a:stCxn id="39964" idx="3"/>
            <a:endCxn id="39965" idx="2"/>
          </p:cNvCxnSpPr>
          <p:nvPr/>
        </p:nvCxnSpPr>
        <p:spPr bwMode="auto">
          <a:xfrm flipV="1">
            <a:off x="1843088" y="3897313"/>
            <a:ext cx="2286000" cy="1587"/>
          </a:xfrm>
          <a:prstGeom prst="straightConnector1">
            <a:avLst/>
          </a:prstGeom>
          <a:noFill/>
          <a:ln w="57150">
            <a:solidFill>
              <a:srgbClr val="5F5F5F"/>
            </a:solidFill>
            <a:round/>
            <a:headEnd/>
            <a:tailEnd type="oval" w="sm" len="sm"/>
          </a:ln>
        </p:spPr>
      </p:cxnSp>
      <p:sp>
        <p:nvSpPr>
          <p:cNvPr id="39967" name="Text Box 41"/>
          <p:cNvSpPr txBox="1">
            <a:spLocks noChangeArrowheads="1"/>
          </p:cNvSpPr>
          <p:nvPr/>
        </p:nvSpPr>
        <p:spPr bwMode="auto">
          <a:xfrm>
            <a:off x="8586788" y="3746500"/>
            <a:ext cx="44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>
                <a:latin typeface="Arial Unicode MS" pitchFamily="34" charset="-128"/>
              </a:rPr>
              <a:t>LD</a:t>
            </a:r>
            <a:endParaRPr lang="de-DE" sz="1600" baseline="-25000">
              <a:latin typeface="Arial Unicode MS" pitchFamily="34" charset="-128"/>
            </a:endParaRPr>
          </a:p>
        </p:txBody>
      </p:sp>
      <p:sp>
        <p:nvSpPr>
          <p:cNvPr id="39968" name="Oval 42"/>
          <p:cNvSpPr>
            <a:spLocks noChangeArrowheads="1"/>
          </p:cNvSpPr>
          <p:nvPr/>
        </p:nvSpPr>
        <p:spPr bwMode="auto">
          <a:xfrm>
            <a:off x="5940425" y="3825875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9969" name="AutoShape 43"/>
          <p:cNvCxnSpPr>
            <a:cxnSpLocks noChangeShapeType="1"/>
            <a:stCxn id="39967" idx="1"/>
            <a:endCxn id="39968" idx="6"/>
          </p:cNvCxnSpPr>
          <p:nvPr/>
        </p:nvCxnSpPr>
        <p:spPr bwMode="auto">
          <a:xfrm flipH="1">
            <a:off x="6089650" y="3900488"/>
            <a:ext cx="2497138" cy="0"/>
          </a:xfrm>
          <a:prstGeom prst="straightConnector1">
            <a:avLst/>
          </a:prstGeom>
          <a:noFill/>
          <a:ln w="57150">
            <a:solidFill>
              <a:srgbClr val="5F5F5F"/>
            </a:solidFill>
            <a:round/>
            <a:headEnd/>
            <a:tailEnd type="oval" w="sm" len="sm"/>
          </a:ln>
        </p:spPr>
      </p:cxnSp>
      <p:sp>
        <p:nvSpPr>
          <p:cNvPr id="39970" name="Rectangle 44"/>
          <p:cNvSpPr>
            <a:spLocks noChangeArrowheads="1"/>
          </p:cNvSpPr>
          <p:nvPr/>
        </p:nvSpPr>
        <p:spPr bwMode="auto">
          <a:xfrm>
            <a:off x="5310188" y="1709738"/>
            <a:ext cx="53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latin typeface="Arial Unicode MS" pitchFamily="34" charset="-128"/>
              </a:rPr>
              <a:t>0.20</a:t>
            </a:r>
          </a:p>
          <a:p>
            <a:pPr eaLnBrk="0" hangingPunct="0"/>
            <a:r>
              <a:rPr lang="en-US" sz="1000">
                <a:latin typeface="Arial Unicode MS" pitchFamily="34" charset="-128"/>
                <a:sym typeface="Symbol" pitchFamily="18" charset="2"/>
              </a:rPr>
              <a:t></a:t>
            </a:r>
            <a:r>
              <a:rPr lang="en-US" sz="1000">
                <a:latin typeface="Arial Unicode MS" pitchFamily="34" charset="-128"/>
              </a:rPr>
              <a:t> 0.04</a:t>
            </a:r>
            <a:endParaRPr lang="en-US" sz="1000"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39971" name="Rectangle 45"/>
          <p:cNvSpPr>
            <a:spLocks noChangeArrowheads="1"/>
          </p:cNvSpPr>
          <p:nvPr/>
        </p:nvSpPr>
        <p:spPr bwMode="auto">
          <a:xfrm>
            <a:off x="2084388" y="3513138"/>
            <a:ext cx="53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000">
                <a:latin typeface="Arial Unicode MS" pitchFamily="34" charset="-128"/>
              </a:rPr>
              <a:t>0.27</a:t>
            </a:r>
          </a:p>
          <a:p>
            <a:pPr algn="r" eaLnBrk="0" hangingPunct="0"/>
            <a:r>
              <a:rPr lang="en-US" sz="1000">
                <a:latin typeface="Arial Unicode MS" pitchFamily="34" charset="-128"/>
                <a:sym typeface="Symbol" pitchFamily="18" charset="2"/>
              </a:rPr>
              <a:t></a:t>
            </a:r>
            <a:r>
              <a:rPr lang="en-US" sz="1000">
                <a:latin typeface="Arial Unicode MS" pitchFamily="34" charset="-128"/>
              </a:rPr>
              <a:t> 0.06</a:t>
            </a:r>
            <a:endParaRPr lang="en-US" sz="1000"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39972" name="Rectangle 46"/>
          <p:cNvSpPr>
            <a:spLocks noChangeArrowheads="1"/>
          </p:cNvSpPr>
          <p:nvPr/>
        </p:nvSpPr>
        <p:spPr bwMode="auto">
          <a:xfrm>
            <a:off x="7880350" y="3524250"/>
            <a:ext cx="53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latin typeface="Arial Unicode MS" pitchFamily="34" charset="-128"/>
              </a:rPr>
              <a:t>0.11</a:t>
            </a:r>
          </a:p>
          <a:p>
            <a:pPr eaLnBrk="0" hangingPunct="0"/>
            <a:r>
              <a:rPr lang="en-US" sz="1000">
                <a:latin typeface="Arial Unicode MS" pitchFamily="34" charset="-128"/>
                <a:sym typeface="Symbol" pitchFamily="18" charset="2"/>
              </a:rPr>
              <a:t></a:t>
            </a:r>
            <a:r>
              <a:rPr lang="en-US" sz="1000">
                <a:latin typeface="Arial Unicode MS" pitchFamily="34" charset="-128"/>
              </a:rPr>
              <a:t> 0.03</a:t>
            </a:r>
            <a:endParaRPr lang="en-US" sz="1000">
              <a:latin typeface="Arial Unicode MS" pitchFamily="34" charset="-128"/>
              <a:sym typeface="Symbol" pitchFamily="18" charset="2"/>
            </a:endParaRPr>
          </a:p>
        </p:txBody>
      </p:sp>
      <p:grpSp>
        <p:nvGrpSpPr>
          <p:cNvPr id="39973" name="Group 47"/>
          <p:cNvGrpSpPr>
            <a:grpSpLocks/>
          </p:cNvGrpSpPr>
          <p:nvPr/>
        </p:nvGrpSpPr>
        <p:grpSpPr bwMode="auto">
          <a:xfrm>
            <a:off x="6872288" y="2797175"/>
            <a:ext cx="719137" cy="719138"/>
            <a:chOff x="841" y="3119"/>
            <a:chExt cx="453" cy="453"/>
          </a:xfrm>
        </p:grpSpPr>
        <p:sp>
          <p:nvSpPr>
            <p:cNvPr id="40006" name="Oval 48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7" name="Text Box 49"/>
            <p:cNvSpPr txBox="1">
              <a:spLocks noChangeArrowheads="1"/>
            </p:cNvSpPr>
            <p:nvPr/>
          </p:nvSpPr>
          <p:spPr bwMode="auto">
            <a:xfrm>
              <a:off x="853" y="3158"/>
              <a:ext cx="42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MOG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  <a:latin typeface="Arial Unicode MS" pitchFamily="34" charset="-128"/>
                </a:rPr>
                <a:t>right</a:t>
              </a:r>
            </a:p>
          </p:txBody>
        </p:sp>
      </p:grpSp>
      <p:cxnSp>
        <p:nvCxnSpPr>
          <p:cNvPr id="39974" name="AutoShape 50"/>
          <p:cNvCxnSpPr>
            <a:cxnSpLocks noChangeShapeType="1"/>
            <a:stCxn id="40016" idx="7"/>
            <a:endCxn id="40006" idx="1"/>
          </p:cNvCxnSpPr>
          <p:nvPr/>
        </p:nvCxnSpPr>
        <p:spPr bwMode="auto">
          <a:xfrm rot="5400000" flipV="1">
            <a:off x="5106988" y="1033462"/>
            <a:ext cx="1588" cy="3738563"/>
          </a:xfrm>
          <a:prstGeom prst="curvedConnector3">
            <a:avLst>
              <a:gd name="adj1" fmla="val -2100000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75" name="AutoShape 51"/>
          <p:cNvCxnSpPr>
            <a:cxnSpLocks noChangeShapeType="1"/>
            <a:stCxn id="40006" idx="0"/>
            <a:endCxn id="40016" idx="0"/>
          </p:cNvCxnSpPr>
          <p:nvPr/>
        </p:nvCxnSpPr>
        <p:spPr bwMode="auto">
          <a:xfrm rot="-5400000" flipH="1" flipV="1">
            <a:off x="5107781" y="673894"/>
            <a:ext cx="1588" cy="4248150"/>
          </a:xfrm>
          <a:prstGeom prst="curvedConnector3">
            <a:avLst>
              <a:gd name="adj1" fmla="val -3190000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76" name="AutoShape 52"/>
          <p:cNvCxnSpPr>
            <a:cxnSpLocks noChangeShapeType="1"/>
            <a:stCxn id="40006" idx="5"/>
            <a:endCxn id="40012" idx="5"/>
          </p:cNvCxnSpPr>
          <p:nvPr/>
        </p:nvCxnSpPr>
        <p:spPr bwMode="auto">
          <a:xfrm flipH="1">
            <a:off x="6089650" y="3411538"/>
            <a:ext cx="1397000" cy="1441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9977" name="AutoShape 53"/>
          <p:cNvCxnSpPr>
            <a:cxnSpLocks noChangeShapeType="1"/>
            <a:stCxn id="40006" idx="3"/>
            <a:endCxn id="40012" idx="7"/>
          </p:cNvCxnSpPr>
          <p:nvPr/>
        </p:nvCxnSpPr>
        <p:spPr bwMode="auto">
          <a:xfrm flipH="1">
            <a:off x="6089650" y="3411538"/>
            <a:ext cx="887413" cy="931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978" name="Oval 54"/>
          <p:cNvSpPr>
            <a:spLocks noChangeArrowheads="1"/>
          </p:cNvSpPr>
          <p:nvPr/>
        </p:nvSpPr>
        <p:spPr bwMode="auto">
          <a:xfrm>
            <a:off x="3552825" y="4264025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79" name="Oval 55"/>
          <p:cNvSpPr>
            <a:spLocks noChangeArrowheads="1"/>
          </p:cNvSpPr>
          <p:nvPr/>
        </p:nvSpPr>
        <p:spPr bwMode="auto">
          <a:xfrm>
            <a:off x="6505575" y="42624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9980" name="AutoShape 56"/>
          <p:cNvCxnSpPr>
            <a:cxnSpLocks noChangeShapeType="1"/>
            <a:stCxn id="40008" idx="3"/>
            <a:endCxn id="40016" idx="5"/>
          </p:cNvCxnSpPr>
          <p:nvPr/>
        </p:nvCxnSpPr>
        <p:spPr bwMode="auto">
          <a:xfrm flipH="1">
            <a:off x="3238500" y="3411538"/>
            <a:ext cx="8985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9981" name="AutoShape 57"/>
          <p:cNvCxnSpPr>
            <a:cxnSpLocks noChangeShapeType="1"/>
            <a:stCxn id="40016" idx="7"/>
            <a:endCxn id="40008" idx="1"/>
          </p:cNvCxnSpPr>
          <p:nvPr/>
        </p:nvCxnSpPr>
        <p:spPr bwMode="auto">
          <a:xfrm>
            <a:off x="3238500" y="2901950"/>
            <a:ext cx="8985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9982" name="AutoShape 58"/>
          <p:cNvCxnSpPr>
            <a:cxnSpLocks noChangeShapeType="1"/>
            <a:stCxn id="40006" idx="3"/>
            <a:endCxn id="40010" idx="5"/>
          </p:cNvCxnSpPr>
          <p:nvPr/>
        </p:nvCxnSpPr>
        <p:spPr bwMode="auto">
          <a:xfrm flipH="1">
            <a:off x="6089650" y="3411538"/>
            <a:ext cx="8874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9983" name="AutoShape 59"/>
          <p:cNvCxnSpPr>
            <a:cxnSpLocks noChangeShapeType="1"/>
            <a:stCxn id="40010" idx="7"/>
            <a:endCxn id="40006" idx="1"/>
          </p:cNvCxnSpPr>
          <p:nvPr/>
        </p:nvCxnSpPr>
        <p:spPr bwMode="auto">
          <a:xfrm>
            <a:off x="6089650" y="2901950"/>
            <a:ext cx="8874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9984" name="Oval 60"/>
          <p:cNvSpPr>
            <a:spLocks noChangeArrowheads="1"/>
          </p:cNvSpPr>
          <p:nvPr/>
        </p:nvSpPr>
        <p:spPr bwMode="auto">
          <a:xfrm>
            <a:off x="4910138" y="2492375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85" name="Oval 61"/>
          <p:cNvSpPr>
            <a:spLocks noChangeArrowheads="1"/>
          </p:cNvSpPr>
          <p:nvPr/>
        </p:nvSpPr>
        <p:spPr bwMode="auto">
          <a:xfrm>
            <a:off x="4759325" y="22304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86" name="Rectangle 62"/>
          <p:cNvSpPr>
            <a:spLocks noChangeArrowheads="1"/>
          </p:cNvSpPr>
          <p:nvPr/>
        </p:nvSpPr>
        <p:spPr bwMode="auto">
          <a:xfrm>
            <a:off x="5905500" y="1712913"/>
            <a:ext cx="53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latin typeface="Arial Unicode MS" pitchFamily="34" charset="-128"/>
              </a:rPr>
              <a:t>0.07</a:t>
            </a:r>
          </a:p>
          <a:p>
            <a:pPr eaLnBrk="0" hangingPunct="0"/>
            <a:r>
              <a:rPr lang="en-US" sz="1000">
                <a:latin typeface="Arial Unicode MS" pitchFamily="34" charset="-128"/>
                <a:sym typeface="Symbol" pitchFamily="18" charset="2"/>
              </a:rPr>
              <a:t></a:t>
            </a:r>
            <a:r>
              <a:rPr lang="en-US" sz="1000">
                <a:latin typeface="Arial Unicode MS" pitchFamily="34" charset="-128"/>
              </a:rPr>
              <a:t> 0.02</a:t>
            </a:r>
            <a:endParaRPr lang="en-US" sz="1000"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39987" name="Line 63"/>
          <p:cNvSpPr>
            <a:spLocks noChangeShapeType="1"/>
          </p:cNvSpPr>
          <p:nvPr/>
        </p:nvSpPr>
        <p:spPr bwMode="auto">
          <a:xfrm flipH="1">
            <a:off x="5214938" y="2028825"/>
            <a:ext cx="72231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8" name="Text Box 64"/>
          <p:cNvSpPr txBox="1">
            <a:spLocks noChangeArrowheads="1"/>
          </p:cNvSpPr>
          <p:nvPr/>
        </p:nvSpPr>
        <p:spPr bwMode="auto">
          <a:xfrm>
            <a:off x="239713" y="268288"/>
            <a:ext cx="9744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 Unicode MS" pitchFamily="34" charset="-128"/>
              </a:rPr>
              <a:t>Ventral stream &amp; letter decisions</a:t>
            </a:r>
            <a:endParaRPr lang="en-US" sz="2800">
              <a:latin typeface="Arial Unicode MS" pitchFamily="34" charset="-128"/>
            </a:endParaRPr>
          </a:p>
        </p:txBody>
      </p:sp>
      <p:pic>
        <p:nvPicPr>
          <p:cNvPr id="39989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012825"/>
            <a:ext cx="123825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90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9663" y="1012825"/>
            <a:ext cx="1238250" cy="137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91" name="Rectangle 67"/>
          <p:cNvSpPr>
            <a:spLocks noChangeArrowheads="1"/>
          </p:cNvSpPr>
          <p:nvPr/>
        </p:nvSpPr>
        <p:spPr bwMode="auto">
          <a:xfrm>
            <a:off x="319088" y="2446338"/>
            <a:ext cx="191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>
                <a:latin typeface="Arial Unicode MS" pitchFamily="34" charset="-128"/>
              </a:rPr>
              <a:t>LD&gt;SD, p&lt;0.05 cluster-level corrected</a:t>
            </a:r>
          </a:p>
          <a:p>
            <a:pPr eaLnBrk="0" hangingPunct="0"/>
            <a:r>
              <a:rPr lang="en-GB" sz="800">
                <a:latin typeface="Arial Unicode MS" pitchFamily="34" charset="-128"/>
              </a:rPr>
              <a:t>(p&lt;0.001 voxel-level cut-off)</a:t>
            </a:r>
            <a:endParaRPr lang="en-US" sz="800">
              <a:latin typeface="Arial Unicode MS" pitchFamily="34" charset="-128"/>
            </a:endParaRPr>
          </a:p>
        </p:txBody>
      </p:sp>
      <p:sp>
        <p:nvSpPr>
          <p:cNvPr id="39992" name="Text Box 68"/>
          <p:cNvSpPr txBox="1">
            <a:spLocks noChangeArrowheads="1"/>
          </p:cNvSpPr>
          <p:nvPr/>
        </p:nvSpPr>
        <p:spPr bwMode="auto">
          <a:xfrm>
            <a:off x="550863" y="1054100"/>
            <a:ext cx="95091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Left MOG</a:t>
            </a:r>
          </a:p>
          <a:p>
            <a:pPr algn="ctr">
              <a:lnSpc>
                <a:spcPct val="80000"/>
              </a:lnSpc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-38,-90,-4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39993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4663" y="1012825"/>
            <a:ext cx="1450975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94" name="Picture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3125" y="1012825"/>
            <a:ext cx="1449388" cy="137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95" name="Picture 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700" y="4256088"/>
            <a:ext cx="1228725" cy="136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96" name="Picture 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663" y="4256088"/>
            <a:ext cx="1236662" cy="136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97" name="Text Box 73"/>
          <p:cNvSpPr txBox="1">
            <a:spLocks noChangeArrowheads="1"/>
          </p:cNvSpPr>
          <p:nvPr/>
        </p:nvSpPr>
        <p:spPr bwMode="auto">
          <a:xfrm>
            <a:off x="1966913" y="1055688"/>
            <a:ext cx="104933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Left FG</a:t>
            </a:r>
          </a:p>
          <a:p>
            <a:pPr algn="ctr">
              <a:lnSpc>
                <a:spcPct val="80000"/>
              </a:lnSpc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-44,-52,-18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9998" name="Text Box 74"/>
          <p:cNvSpPr txBox="1">
            <a:spLocks noChangeArrowheads="1"/>
          </p:cNvSpPr>
          <p:nvPr/>
        </p:nvSpPr>
        <p:spPr bwMode="auto">
          <a:xfrm>
            <a:off x="8799513" y="1055688"/>
            <a:ext cx="10715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Right MOG</a:t>
            </a:r>
          </a:p>
          <a:p>
            <a:pPr algn="ctr">
              <a:lnSpc>
                <a:spcPct val="80000"/>
              </a:lnSpc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-38,-94,0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9999" name="Rectangle 75"/>
          <p:cNvSpPr>
            <a:spLocks noChangeArrowheads="1"/>
          </p:cNvSpPr>
          <p:nvPr/>
        </p:nvSpPr>
        <p:spPr bwMode="auto">
          <a:xfrm>
            <a:off x="8970963" y="2509838"/>
            <a:ext cx="10683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800">
                <a:latin typeface="Arial Unicode MS" pitchFamily="34" charset="-128"/>
              </a:rPr>
              <a:t>p&lt;0.01 uncorrected</a:t>
            </a:r>
          </a:p>
        </p:txBody>
      </p:sp>
      <p:sp>
        <p:nvSpPr>
          <p:cNvPr id="40000" name="Text Box 76"/>
          <p:cNvSpPr txBox="1">
            <a:spLocks noChangeArrowheads="1"/>
          </p:cNvSpPr>
          <p:nvPr/>
        </p:nvSpPr>
        <p:spPr bwMode="auto">
          <a:xfrm>
            <a:off x="531813" y="4337050"/>
            <a:ext cx="95091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Left LG</a:t>
            </a:r>
          </a:p>
          <a:p>
            <a:pPr algn="ctr">
              <a:lnSpc>
                <a:spcPct val="80000"/>
              </a:lnSpc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-12,-70,-6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0001" name="Text Box 77"/>
          <p:cNvSpPr txBox="1">
            <a:spLocks noChangeArrowheads="1"/>
          </p:cNvSpPr>
          <p:nvPr/>
        </p:nvSpPr>
        <p:spPr bwMode="auto">
          <a:xfrm>
            <a:off x="8875713" y="4337050"/>
            <a:ext cx="95091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Left LG</a:t>
            </a:r>
          </a:p>
          <a:p>
            <a:pPr algn="ctr">
              <a:lnSpc>
                <a:spcPct val="80000"/>
              </a:lnSpc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-14,-68,-2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0002" name="Rectangle 78"/>
          <p:cNvSpPr>
            <a:spLocks noChangeArrowheads="1"/>
          </p:cNvSpPr>
          <p:nvPr/>
        </p:nvSpPr>
        <p:spPr bwMode="auto">
          <a:xfrm>
            <a:off x="309563" y="5668963"/>
            <a:ext cx="17970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>
                <a:latin typeface="Arial Unicode MS" pitchFamily="34" charset="-128"/>
              </a:rPr>
              <a:t>LD&gt;SD masked incl. with RVF&gt;LVF</a:t>
            </a:r>
          </a:p>
          <a:p>
            <a:pPr eaLnBrk="0" hangingPunct="0"/>
            <a:r>
              <a:rPr lang="en-US" sz="800">
                <a:latin typeface="Arial Unicode MS" pitchFamily="34" charset="-128"/>
              </a:rPr>
              <a:t>p&lt;0.05 cluster-level corrected</a:t>
            </a:r>
          </a:p>
          <a:p>
            <a:pPr eaLnBrk="0" hangingPunct="0"/>
            <a:r>
              <a:rPr lang="en-GB" sz="800">
                <a:latin typeface="Arial Unicode MS" pitchFamily="34" charset="-128"/>
              </a:rPr>
              <a:t>(p&lt;0.001 voxel-level cut-off)</a:t>
            </a:r>
            <a:endParaRPr lang="en-US" sz="800">
              <a:latin typeface="Arial Unicode MS" pitchFamily="34" charset="-128"/>
            </a:endParaRPr>
          </a:p>
        </p:txBody>
      </p:sp>
      <p:sp>
        <p:nvSpPr>
          <p:cNvPr id="40003" name="Rectangle 79"/>
          <p:cNvSpPr>
            <a:spLocks noChangeArrowheads="1"/>
          </p:cNvSpPr>
          <p:nvPr/>
        </p:nvSpPr>
        <p:spPr bwMode="auto">
          <a:xfrm>
            <a:off x="8251825" y="5668963"/>
            <a:ext cx="17970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800">
                <a:latin typeface="Arial Unicode MS" pitchFamily="34" charset="-128"/>
              </a:rPr>
              <a:t>LD&gt;SD masked incl. with LVF&gt;RVF</a:t>
            </a:r>
          </a:p>
          <a:p>
            <a:pPr algn="r" eaLnBrk="0" hangingPunct="0"/>
            <a:r>
              <a:rPr lang="en-US" sz="800">
                <a:latin typeface="Arial Unicode MS" pitchFamily="34" charset="-128"/>
              </a:rPr>
              <a:t>p&lt;0.05 cluster-level corrected</a:t>
            </a:r>
          </a:p>
          <a:p>
            <a:pPr algn="r" eaLnBrk="0" hangingPunct="0"/>
            <a:r>
              <a:rPr lang="en-GB" sz="800">
                <a:latin typeface="Arial Unicode MS" pitchFamily="34" charset="-128"/>
              </a:rPr>
              <a:t>(p&lt;0.001 voxel-level cut-off)</a:t>
            </a:r>
            <a:endParaRPr lang="en-US" sz="800">
              <a:latin typeface="Arial Unicode MS" pitchFamily="34" charset="-128"/>
            </a:endParaRPr>
          </a:p>
        </p:txBody>
      </p:sp>
      <p:sp>
        <p:nvSpPr>
          <p:cNvPr id="40004" name="Text Box 80"/>
          <p:cNvSpPr txBox="1">
            <a:spLocks noChangeArrowheads="1"/>
          </p:cNvSpPr>
          <p:nvPr/>
        </p:nvSpPr>
        <p:spPr bwMode="auto">
          <a:xfrm>
            <a:off x="7472363" y="1052513"/>
            <a:ext cx="9906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Right FG</a:t>
            </a:r>
          </a:p>
          <a:p>
            <a:pPr algn="ctr">
              <a:lnSpc>
                <a:spcPct val="80000"/>
              </a:lnSpc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38,-52,-20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0005" name="Rectangle 81"/>
          <p:cNvSpPr>
            <a:spLocks noChangeArrowheads="1"/>
          </p:cNvSpPr>
          <p:nvPr/>
        </p:nvSpPr>
        <p:spPr bwMode="auto">
          <a:xfrm>
            <a:off x="336550" y="6381750"/>
            <a:ext cx="249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80000"/>
              </a:spcBef>
            </a:pPr>
            <a:r>
              <a:rPr lang="en-GB" b="0">
                <a:latin typeface="Times New Roman" pitchFamily="18" charset="0"/>
              </a:rPr>
              <a:t>Stephan et al. 2007, </a:t>
            </a:r>
            <a:r>
              <a:rPr lang="en-GB" b="0" i="1">
                <a:latin typeface="Times New Roman" pitchFamily="18" charset="0"/>
              </a:rPr>
              <a:t>J. Neurosci.</a:t>
            </a:r>
            <a:endParaRPr lang="de-DE" b="0" i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244475" y="1123950"/>
            <a:ext cx="5867400" cy="5697538"/>
            <a:chOff x="1380" y="409"/>
            <a:chExt cx="3838" cy="3589"/>
          </a:xfrm>
        </p:grpSpPr>
        <p:pic>
          <p:nvPicPr>
            <p:cNvPr id="4109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0" y="1752"/>
              <a:ext cx="3838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9" name="Line 4"/>
            <p:cNvSpPr>
              <a:spLocks noChangeShapeType="1"/>
            </p:cNvSpPr>
            <p:nvPr/>
          </p:nvSpPr>
          <p:spPr bwMode="auto">
            <a:xfrm>
              <a:off x="4602" y="409"/>
              <a:ext cx="0" cy="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3" name="Group 5"/>
          <p:cNvGrpSpPr>
            <a:grpSpLocks/>
          </p:cNvGrpSpPr>
          <p:nvPr/>
        </p:nvGrpSpPr>
        <p:grpSpPr bwMode="auto">
          <a:xfrm>
            <a:off x="5864225" y="765175"/>
            <a:ext cx="3508375" cy="2957513"/>
            <a:chOff x="2095" y="740"/>
            <a:chExt cx="2295" cy="1863"/>
          </a:xfrm>
        </p:grpSpPr>
        <p:grpSp>
          <p:nvGrpSpPr>
            <p:cNvPr id="41034" name="Group 6"/>
            <p:cNvGrpSpPr>
              <a:grpSpLocks noChangeAspect="1"/>
            </p:cNvGrpSpPr>
            <p:nvPr/>
          </p:nvGrpSpPr>
          <p:grpSpPr bwMode="auto">
            <a:xfrm>
              <a:off x="2232" y="1303"/>
              <a:ext cx="359" cy="272"/>
              <a:chOff x="768" y="3119"/>
              <a:chExt cx="598" cy="453"/>
            </a:xfrm>
          </p:grpSpPr>
          <p:sp>
            <p:nvSpPr>
              <p:cNvPr id="41096" name="Oval 7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7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MOG</a:t>
                </a:r>
              </a:p>
            </p:txBody>
          </p:sp>
        </p:grpSp>
        <p:cxnSp>
          <p:nvCxnSpPr>
            <p:cNvPr id="41035" name="AutoShape 9"/>
            <p:cNvCxnSpPr>
              <a:cxnSpLocks noChangeAspect="1" noChangeShapeType="1"/>
              <a:stCxn id="41096" idx="3"/>
              <a:endCxn id="41094" idx="3"/>
            </p:cNvCxnSpPr>
            <p:nvPr/>
          </p:nvCxnSpPr>
          <p:spPr bwMode="auto">
            <a:xfrm>
              <a:off x="2316" y="1535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36" name="AutoShape 10"/>
            <p:cNvCxnSpPr>
              <a:cxnSpLocks noChangeAspect="1" noChangeShapeType="1"/>
              <a:stCxn id="41094" idx="1"/>
              <a:endCxn id="41096" idx="5"/>
            </p:cNvCxnSpPr>
            <p:nvPr/>
          </p:nvCxnSpPr>
          <p:spPr bwMode="auto">
            <a:xfrm flipH="1" flipV="1">
              <a:off x="2508" y="1535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1037" name="Oval 11"/>
            <p:cNvSpPr>
              <a:spLocks noChangeAspect="1" noChangeArrowheads="1"/>
            </p:cNvSpPr>
            <p:nvPr/>
          </p:nvSpPr>
          <p:spPr bwMode="auto">
            <a:xfrm>
              <a:off x="3222" y="1483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38" name="Oval 12"/>
            <p:cNvSpPr>
              <a:spLocks noChangeAspect="1" noChangeArrowheads="1"/>
            </p:cNvSpPr>
            <p:nvPr/>
          </p:nvSpPr>
          <p:spPr bwMode="auto">
            <a:xfrm>
              <a:off x="3271" y="202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39" name="AutoShape 13"/>
            <p:cNvCxnSpPr>
              <a:cxnSpLocks noChangeAspect="1" noChangeShapeType="1"/>
              <a:stCxn id="41094" idx="4"/>
              <a:endCxn id="41045" idx="0"/>
            </p:cNvCxnSpPr>
            <p:nvPr/>
          </p:nvCxnSpPr>
          <p:spPr bwMode="auto">
            <a:xfrm flipH="1">
              <a:off x="2813" y="2118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40" name="AutoShape 14"/>
            <p:cNvCxnSpPr>
              <a:cxnSpLocks noChangeAspect="1" noChangeShapeType="1"/>
              <a:stCxn id="41088" idx="3"/>
              <a:endCxn id="41094" idx="1"/>
            </p:cNvCxnSpPr>
            <p:nvPr/>
          </p:nvCxnSpPr>
          <p:spPr bwMode="auto">
            <a:xfrm>
              <a:off x="2848" y="1534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41" name="AutoShape 15"/>
            <p:cNvCxnSpPr>
              <a:cxnSpLocks noChangeAspect="1" noChangeShapeType="1"/>
              <a:stCxn id="41092" idx="4"/>
              <a:endCxn id="41046" idx="0"/>
            </p:cNvCxnSpPr>
            <p:nvPr/>
          </p:nvCxnSpPr>
          <p:spPr bwMode="auto">
            <a:xfrm>
              <a:off x="3489" y="2119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41042" name="Group 16"/>
            <p:cNvGrpSpPr>
              <a:grpSpLocks noChangeAspect="1"/>
            </p:cNvGrpSpPr>
            <p:nvPr/>
          </p:nvGrpSpPr>
          <p:grpSpPr bwMode="auto">
            <a:xfrm>
              <a:off x="2809" y="1847"/>
              <a:ext cx="271" cy="271"/>
              <a:chOff x="409" y="3119"/>
              <a:chExt cx="453" cy="453"/>
            </a:xfrm>
          </p:grpSpPr>
          <p:sp>
            <p:nvSpPr>
              <p:cNvPr id="41094" name="Oval 17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5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LG</a:t>
                </a:r>
              </a:p>
            </p:txBody>
          </p:sp>
        </p:grpSp>
        <p:grpSp>
          <p:nvGrpSpPr>
            <p:cNvPr id="41043" name="Group 19"/>
            <p:cNvGrpSpPr>
              <a:grpSpLocks noChangeAspect="1"/>
            </p:cNvGrpSpPr>
            <p:nvPr/>
          </p:nvGrpSpPr>
          <p:grpSpPr bwMode="auto">
            <a:xfrm>
              <a:off x="3353" y="1847"/>
              <a:ext cx="272" cy="272"/>
              <a:chOff x="841" y="3119"/>
              <a:chExt cx="453" cy="453"/>
            </a:xfrm>
          </p:grpSpPr>
          <p:sp>
            <p:nvSpPr>
              <p:cNvPr id="41092" name="Oval 2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3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LG</a:t>
                </a:r>
              </a:p>
            </p:txBody>
          </p:sp>
        </p:grpSp>
        <p:cxnSp>
          <p:nvCxnSpPr>
            <p:cNvPr id="41044" name="AutoShape 22"/>
            <p:cNvCxnSpPr>
              <a:cxnSpLocks noChangeAspect="1" noChangeShapeType="1"/>
              <a:stCxn id="41094" idx="5"/>
              <a:endCxn id="41092" idx="3"/>
            </p:cNvCxnSpPr>
            <p:nvPr/>
          </p:nvCxnSpPr>
          <p:spPr bwMode="auto">
            <a:xfrm>
              <a:off x="3040" y="2078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1045" name="Text Box 23"/>
            <p:cNvSpPr txBox="1">
              <a:spLocks noChangeAspect="1" noChangeArrowheads="1"/>
            </p:cNvSpPr>
            <p:nvPr/>
          </p:nvSpPr>
          <p:spPr bwMode="auto">
            <a:xfrm>
              <a:off x="2643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RVF</a:t>
              </a:r>
            </a:p>
            <a:p>
              <a:r>
                <a:rPr lang="de-DE" sz="1200"/>
                <a:t>stim.</a:t>
              </a:r>
            </a:p>
          </p:txBody>
        </p:sp>
        <p:sp>
          <p:nvSpPr>
            <p:cNvPr id="41046" name="Text Box 24"/>
            <p:cNvSpPr txBox="1">
              <a:spLocks noChangeAspect="1" noChangeArrowheads="1"/>
            </p:cNvSpPr>
            <p:nvPr/>
          </p:nvSpPr>
          <p:spPr bwMode="auto">
            <a:xfrm>
              <a:off x="3544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LVF</a:t>
              </a:r>
            </a:p>
            <a:p>
              <a:r>
                <a:rPr lang="de-DE" sz="1200"/>
                <a:t>stim.</a:t>
              </a:r>
            </a:p>
          </p:txBody>
        </p:sp>
        <p:grpSp>
          <p:nvGrpSpPr>
            <p:cNvPr id="41047" name="Group 25"/>
            <p:cNvGrpSpPr>
              <a:grpSpLocks noChangeAspect="1"/>
            </p:cNvGrpSpPr>
            <p:nvPr/>
          </p:nvGrpSpPr>
          <p:grpSpPr bwMode="auto">
            <a:xfrm>
              <a:off x="3353" y="1303"/>
              <a:ext cx="272" cy="271"/>
              <a:chOff x="841" y="3119"/>
              <a:chExt cx="453" cy="453"/>
            </a:xfrm>
          </p:grpSpPr>
          <p:sp>
            <p:nvSpPr>
              <p:cNvPr id="41090" name="Oval 26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1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FG</a:t>
                </a:r>
              </a:p>
            </p:txBody>
          </p:sp>
        </p:grpSp>
        <p:cxnSp>
          <p:nvCxnSpPr>
            <p:cNvPr id="41048" name="AutoShape 28"/>
            <p:cNvCxnSpPr>
              <a:cxnSpLocks noChangeAspect="1" noChangeShapeType="1"/>
              <a:stCxn id="41090" idx="3"/>
              <a:endCxn id="41092" idx="1"/>
            </p:cNvCxnSpPr>
            <p:nvPr/>
          </p:nvCxnSpPr>
          <p:spPr bwMode="auto">
            <a:xfrm>
              <a:off x="3393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41049" name="Group 29"/>
            <p:cNvGrpSpPr>
              <a:grpSpLocks noChangeAspect="1"/>
            </p:cNvGrpSpPr>
            <p:nvPr/>
          </p:nvGrpSpPr>
          <p:grpSpPr bwMode="auto">
            <a:xfrm>
              <a:off x="2808" y="1303"/>
              <a:ext cx="272" cy="271"/>
              <a:chOff x="841" y="3119"/>
              <a:chExt cx="453" cy="453"/>
            </a:xfrm>
          </p:grpSpPr>
          <p:sp>
            <p:nvSpPr>
              <p:cNvPr id="41088" name="Oval 3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9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FG</a:t>
                </a:r>
              </a:p>
            </p:txBody>
          </p:sp>
        </p:grpSp>
        <p:cxnSp>
          <p:nvCxnSpPr>
            <p:cNvPr id="41050" name="AutoShape 32"/>
            <p:cNvCxnSpPr>
              <a:cxnSpLocks noChangeAspect="1" noChangeShapeType="1"/>
              <a:stCxn id="41092" idx="1"/>
              <a:endCxn id="41094" idx="7"/>
            </p:cNvCxnSpPr>
            <p:nvPr/>
          </p:nvCxnSpPr>
          <p:spPr bwMode="auto">
            <a:xfrm flipH="1">
              <a:off x="3040" y="1887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051" name="AutoShape 33"/>
            <p:cNvCxnSpPr>
              <a:cxnSpLocks noChangeAspect="1" noChangeShapeType="1"/>
              <a:stCxn id="41092" idx="7"/>
              <a:endCxn id="41090" idx="5"/>
            </p:cNvCxnSpPr>
            <p:nvPr/>
          </p:nvCxnSpPr>
          <p:spPr bwMode="auto">
            <a:xfrm flipV="1">
              <a:off x="3585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052" name="AutoShape 34"/>
            <p:cNvCxnSpPr>
              <a:cxnSpLocks noChangeAspect="1" noChangeShapeType="1"/>
              <a:stCxn id="41094" idx="7"/>
              <a:endCxn id="41088" idx="5"/>
            </p:cNvCxnSpPr>
            <p:nvPr/>
          </p:nvCxnSpPr>
          <p:spPr bwMode="auto">
            <a:xfrm flipV="1">
              <a:off x="3040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53" name="AutoShape 35"/>
            <p:cNvCxnSpPr>
              <a:cxnSpLocks noChangeAspect="1" noChangeShapeType="1"/>
              <a:stCxn id="41090" idx="1"/>
              <a:endCxn id="41088" idx="7"/>
            </p:cNvCxnSpPr>
            <p:nvPr/>
          </p:nvCxnSpPr>
          <p:spPr bwMode="auto">
            <a:xfrm flipH="1">
              <a:off x="3040" y="134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054" name="AutoShape 36"/>
            <p:cNvCxnSpPr>
              <a:cxnSpLocks noChangeAspect="1" noChangeShapeType="1"/>
              <a:stCxn id="41088" idx="5"/>
              <a:endCxn id="41090" idx="3"/>
            </p:cNvCxnSpPr>
            <p:nvPr/>
          </p:nvCxnSpPr>
          <p:spPr bwMode="auto">
            <a:xfrm>
              <a:off x="3040" y="1534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1055" name="Text Box 37"/>
            <p:cNvSpPr txBox="1">
              <a:spLocks noChangeAspect="1" noChangeArrowheads="1"/>
            </p:cNvSpPr>
            <p:nvPr/>
          </p:nvSpPr>
          <p:spPr bwMode="auto">
            <a:xfrm>
              <a:off x="2962" y="2333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LD|RVF</a:t>
              </a:r>
              <a:endParaRPr lang="de-DE" sz="1200" baseline="-25000"/>
            </a:p>
          </p:txBody>
        </p:sp>
        <p:cxnSp>
          <p:nvCxnSpPr>
            <p:cNvPr id="41056" name="AutoShape 38"/>
            <p:cNvCxnSpPr>
              <a:cxnSpLocks noChangeAspect="1" noChangeShapeType="1"/>
              <a:stCxn id="41055" idx="0"/>
              <a:endCxn id="41037" idx="4"/>
            </p:cNvCxnSpPr>
            <p:nvPr/>
          </p:nvCxnSpPr>
          <p:spPr bwMode="auto">
            <a:xfrm flipV="1">
              <a:off x="3194" y="1540"/>
              <a:ext cx="5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cxnSp>
          <p:nvCxnSpPr>
            <p:cNvPr id="41057" name="AutoShape 39"/>
            <p:cNvCxnSpPr>
              <a:cxnSpLocks noChangeAspect="1" noChangeShapeType="1"/>
              <a:stCxn id="41055" idx="0"/>
              <a:endCxn id="41038" idx="4"/>
            </p:cNvCxnSpPr>
            <p:nvPr/>
          </p:nvCxnSpPr>
          <p:spPr bwMode="auto">
            <a:xfrm flipV="1">
              <a:off x="3194" y="2081"/>
              <a:ext cx="10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1058" name="Text Box 40"/>
            <p:cNvSpPr txBox="1">
              <a:spLocks noChangeAspect="1" noChangeArrowheads="1"/>
            </p:cNvSpPr>
            <p:nvPr/>
          </p:nvSpPr>
          <p:spPr bwMode="auto">
            <a:xfrm>
              <a:off x="3141" y="740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LD|LVF</a:t>
              </a:r>
            </a:p>
          </p:txBody>
        </p:sp>
        <p:cxnSp>
          <p:nvCxnSpPr>
            <p:cNvPr id="41059" name="AutoShape 41"/>
            <p:cNvCxnSpPr>
              <a:cxnSpLocks noChangeAspect="1" noChangeShapeType="1"/>
              <a:stCxn id="41058" idx="2"/>
              <a:endCxn id="41060" idx="0"/>
            </p:cNvCxnSpPr>
            <p:nvPr/>
          </p:nvCxnSpPr>
          <p:spPr bwMode="auto">
            <a:xfrm flipH="1">
              <a:off x="3252" y="895"/>
              <a:ext cx="116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1060" name="Oval 42"/>
            <p:cNvSpPr>
              <a:spLocks noChangeAspect="1" noChangeArrowheads="1"/>
            </p:cNvSpPr>
            <p:nvPr/>
          </p:nvSpPr>
          <p:spPr bwMode="auto">
            <a:xfrm>
              <a:off x="3223" y="134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61" name="Oval 43"/>
            <p:cNvSpPr>
              <a:spLocks noChangeAspect="1" noChangeArrowheads="1"/>
            </p:cNvSpPr>
            <p:nvPr/>
          </p:nvSpPr>
          <p:spPr bwMode="auto">
            <a:xfrm>
              <a:off x="3270" y="1886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62" name="AutoShape 44"/>
            <p:cNvCxnSpPr>
              <a:cxnSpLocks noChangeAspect="1" noChangeShapeType="1"/>
              <a:stCxn id="41058" idx="2"/>
              <a:endCxn id="41061" idx="0"/>
            </p:cNvCxnSpPr>
            <p:nvPr/>
          </p:nvCxnSpPr>
          <p:spPr bwMode="auto">
            <a:xfrm flipH="1">
              <a:off x="3299" y="895"/>
              <a:ext cx="69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sp>
          <p:nvSpPr>
            <p:cNvPr id="41063" name="Text Box 45"/>
            <p:cNvSpPr txBox="1">
              <a:spLocks noChangeAspect="1" noChangeArrowheads="1"/>
            </p:cNvSpPr>
            <p:nvPr/>
          </p:nvSpPr>
          <p:spPr bwMode="auto">
            <a:xfrm>
              <a:off x="2095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</a:t>
              </a:r>
              <a:endParaRPr lang="de-DE" sz="1200" baseline="-25000"/>
            </a:p>
          </p:txBody>
        </p:sp>
        <p:sp>
          <p:nvSpPr>
            <p:cNvPr id="41064" name="Oval 46"/>
            <p:cNvSpPr>
              <a:spLocks noChangeAspect="1" noChangeArrowheads="1"/>
            </p:cNvSpPr>
            <p:nvPr/>
          </p:nvSpPr>
          <p:spPr bwMode="auto">
            <a:xfrm>
              <a:off x="2845" y="1690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65" name="AutoShape 47"/>
            <p:cNvCxnSpPr>
              <a:cxnSpLocks noChangeAspect="1" noChangeShapeType="1"/>
              <a:stCxn id="41063" idx="3"/>
              <a:endCxn id="41064" idx="2"/>
            </p:cNvCxnSpPr>
            <p:nvPr/>
          </p:nvCxnSpPr>
          <p:spPr bwMode="auto">
            <a:xfrm>
              <a:off x="2339" y="1709"/>
              <a:ext cx="506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sp>
          <p:nvSpPr>
            <p:cNvPr id="41066" name="Text Box 48"/>
            <p:cNvSpPr txBox="1">
              <a:spLocks noChangeAspect="1" noChangeArrowheads="1"/>
            </p:cNvSpPr>
            <p:nvPr/>
          </p:nvSpPr>
          <p:spPr bwMode="auto">
            <a:xfrm>
              <a:off x="4137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</a:t>
              </a:r>
              <a:endParaRPr lang="de-DE" sz="1200" baseline="-25000"/>
            </a:p>
          </p:txBody>
        </p:sp>
        <p:sp>
          <p:nvSpPr>
            <p:cNvPr id="41067" name="Oval 49"/>
            <p:cNvSpPr>
              <a:spLocks noChangeAspect="1" noChangeArrowheads="1"/>
            </p:cNvSpPr>
            <p:nvPr/>
          </p:nvSpPr>
          <p:spPr bwMode="auto">
            <a:xfrm>
              <a:off x="3529" y="1691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68" name="AutoShape 50"/>
            <p:cNvCxnSpPr>
              <a:cxnSpLocks noChangeAspect="1" noChangeShapeType="1"/>
              <a:stCxn id="41066" idx="1"/>
              <a:endCxn id="41067" idx="6"/>
            </p:cNvCxnSpPr>
            <p:nvPr/>
          </p:nvCxnSpPr>
          <p:spPr bwMode="auto">
            <a:xfrm flipH="1">
              <a:off x="3586" y="1709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grpSp>
          <p:nvGrpSpPr>
            <p:cNvPr id="41069" name="Group 51"/>
            <p:cNvGrpSpPr>
              <a:grpSpLocks noChangeAspect="1"/>
            </p:cNvGrpSpPr>
            <p:nvPr/>
          </p:nvGrpSpPr>
          <p:grpSpPr bwMode="auto">
            <a:xfrm>
              <a:off x="3837" y="1303"/>
              <a:ext cx="359" cy="272"/>
              <a:chOff x="767" y="3119"/>
              <a:chExt cx="598" cy="453"/>
            </a:xfrm>
          </p:grpSpPr>
          <p:sp>
            <p:nvSpPr>
              <p:cNvPr id="41086" name="Oval 52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7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MOG</a:t>
                </a:r>
              </a:p>
            </p:txBody>
          </p:sp>
        </p:grpSp>
        <p:cxnSp>
          <p:nvCxnSpPr>
            <p:cNvPr id="41070" name="AutoShape 54"/>
            <p:cNvCxnSpPr>
              <a:cxnSpLocks noChangeAspect="1" noChangeShapeType="1"/>
              <a:stCxn id="41096" idx="7"/>
              <a:endCxn id="41086" idx="1"/>
            </p:cNvCxnSpPr>
            <p:nvPr/>
          </p:nvCxnSpPr>
          <p:spPr bwMode="auto">
            <a:xfrm rot="5400000" flipV="1">
              <a:off x="3214" y="637"/>
              <a:ext cx="1" cy="1413"/>
            </a:xfrm>
            <a:prstGeom prst="curvedConnector3">
              <a:avLst>
                <a:gd name="adj1" fmla="val -124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071" name="AutoShape 55"/>
            <p:cNvCxnSpPr>
              <a:cxnSpLocks noChangeAspect="1" noChangeShapeType="1"/>
              <a:stCxn id="41086" idx="0"/>
              <a:endCxn id="41096" idx="0"/>
            </p:cNvCxnSpPr>
            <p:nvPr/>
          </p:nvCxnSpPr>
          <p:spPr bwMode="auto">
            <a:xfrm rot="-5400000" flipH="1" flipV="1">
              <a:off x="3214" y="501"/>
              <a:ext cx="1" cy="1606"/>
            </a:xfrm>
            <a:prstGeom prst="curvedConnector3">
              <a:avLst>
                <a:gd name="adj1" fmla="val -1930000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072" name="AutoShape 56"/>
            <p:cNvCxnSpPr>
              <a:cxnSpLocks noChangeAspect="1" noChangeShapeType="1"/>
              <a:stCxn id="41086" idx="5"/>
              <a:endCxn id="41092" idx="5"/>
            </p:cNvCxnSpPr>
            <p:nvPr/>
          </p:nvCxnSpPr>
          <p:spPr bwMode="auto">
            <a:xfrm flipH="1">
              <a:off x="3585" y="1535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73" name="AutoShape 57"/>
            <p:cNvCxnSpPr>
              <a:cxnSpLocks noChangeAspect="1" noChangeShapeType="1"/>
              <a:stCxn id="41086" idx="3"/>
              <a:endCxn id="41092" idx="7"/>
            </p:cNvCxnSpPr>
            <p:nvPr/>
          </p:nvCxnSpPr>
          <p:spPr bwMode="auto">
            <a:xfrm flipH="1">
              <a:off x="3585" y="1535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1074" name="Oval 58"/>
            <p:cNvSpPr>
              <a:spLocks noChangeAspect="1" noChangeArrowheads="1"/>
            </p:cNvSpPr>
            <p:nvPr/>
          </p:nvSpPr>
          <p:spPr bwMode="auto">
            <a:xfrm>
              <a:off x="2627" y="1857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75" name="AutoShape 59"/>
            <p:cNvCxnSpPr>
              <a:cxnSpLocks noChangeAspect="1" noChangeShapeType="1"/>
              <a:stCxn id="41063" idx="3"/>
              <a:endCxn id="41074" idx="1"/>
            </p:cNvCxnSpPr>
            <p:nvPr/>
          </p:nvCxnSpPr>
          <p:spPr bwMode="auto">
            <a:xfrm>
              <a:off x="2339" y="1709"/>
              <a:ext cx="296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1076" name="Oval 60"/>
            <p:cNvSpPr>
              <a:spLocks noChangeAspect="1" noChangeArrowheads="1"/>
            </p:cNvSpPr>
            <p:nvPr/>
          </p:nvSpPr>
          <p:spPr bwMode="auto">
            <a:xfrm>
              <a:off x="3743" y="1856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77" name="AutoShape 61"/>
            <p:cNvCxnSpPr>
              <a:cxnSpLocks noChangeAspect="1" noChangeShapeType="1"/>
              <a:stCxn id="41066" idx="1"/>
              <a:endCxn id="41076" idx="7"/>
            </p:cNvCxnSpPr>
            <p:nvPr/>
          </p:nvCxnSpPr>
          <p:spPr bwMode="auto">
            <a:xfrm flipH="1">
              <a:off x="3791" y="1709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cxnSp>
          <p:nvCxnSpPr>
            <p:cNvPr id="41078" name="AutoShape 62"/>
            <p:cNvCxnSpPr>
              <a:cxnSpLocks noChangeAspect="1" noChangeShapeType="1"/>
              <a:stCxn id="41088" idx="3"/>
              <a:endCxn id="41096" idx="5"/>
            </p:cNvCxnSpPr>
            <p:nvPr/>
          </p:nvCxnSpPr>
          <p:spPr bwMode="auto">
            <a:xfrm flipH="1">
              <a:off x="2508" y="1534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79" name="AutoShape 63"/>
            <p:cNvCxnSpPr>
              <a:cxnSpLocks noChangeAspect="1" noChangeShapeType="1"/>
              <a:stCxn id="41096" idx="7"/>
              <a:endCxn id="41088" idx="1"/>
            </p:cNvCxnSpPr>
            <p:nvPr/>
          </p:nvCxnSpPr>
          <p:spPr bwMode="auto">
            <a:xfrm>
              <a:off x="2508" y="1343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80" name="AutoShape 64"/>
            <p:cNvCxnSpPr>
              <a:cxnSpLocks noChangeAspect="1" noChangeShapeType="1"/>
              <a:stCxn id="41086" idx="3"/>
              <a:endCxn id="41090" idx="5"/>
            </p:cNvCxnSpPr>
            <p:nvPr/>
          </p:nvCxnSpPr>
          <p:spPr bwMode="auto">
            <a:xfrm flipH="1" flipV="1">
              <a:off x="3585" y="1534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81" name="AutoShape 65"/>
            <p:cNvCxnSpPr>
              <a:cxnSpLocks noChangeAspect="1" noChangeShapeType="1"/>
              <a:stCxn id="41090" idx="7"/>
              <a:endCxn id="41086" idx="1"/>
            </p:cNvCxnSpPr>
            <p:nvPr/>
          </p:nvCxnSpPr>
          <p:spPr bwMode="auto">
            <a:xfrm>
              <a:off x="3585" y="134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1082" name="Oval 66"/>
            <p:cNvSpPr>
              <a:spLocks noChangeAspect="1" noChangeArrowheads="1"/>
            </p:cNvSpPr>
            <p:nvPr/>
          </p:nvSpPr>
          <p:spPr bwMode="auto">
            <a:xfrm>
              <a:off x="3147" y="1194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83" name="AutoShape 67"/>
            <p:cNvCxnSpPr>
              <a:cxnSpLocks noChangeAspect="1" noChangeShapeType="1"/>
              <a:stCxn id="41055" idx="0"/>
              <a:endCxn id="41082" idx="2"/>
            </p:cNvCxnSpPr>
            <p:nvPr/>
          </p:nvCxnSpPr>
          <p:spPr bwMode="auto">
            <a:xfrm flipH="1" flipV="1">
              <a:off x="3147" y="1222"/>
              <a:ext cx="47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1084" name="Oval 68"/>
            <p:cNvSpPr>
              <a:spLocks noChangeAspect="1" noChangeArrowheads="1"/>
            </p:cNvSpPr>
            <p:nvPr/>
          </p:nvSpPr>
          <p:spPr bwMode="auto">
            <a:xfrm>
              <a:off x="3092" y="1084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85" name="AutoShape 69"/>
            <p:cNvCxnSpPr>
              <a:cxnSpLocks noChangeAspect="1" noChangeShapeType="1"/>
              <a:stCxn id="41058" idx="2"/>
              <a:endCxn id="41084" idx="6"/>
            </p:cNvCxnSpPr>
            <p:nvPr/>
          </p:nvCxnSpPr>
          <p:spPr bwMode="auto">
            <a:xfrm flipH="1">
              <a:off x="3148" y="895"/>
              <a:ext cx="220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</p:grpSp>
      <p:grpSp>
        <p:nvGrpSpPr>
          <p:cNvPr id="40964" name="Group 70"/>
          <p:cNvGrpSpPr>
            <a:grpSpLocks/>
          </p:cNvGrpSpPr>
          <p:nvPr/>
        </p:nvGrpSpPr>
        <p:grpSpPr bwMode="auto">
          <a:xfrm>
            <a:off x="647700" y="765175"/>
            <a:ext cx="4294188" cy="2957513"/>
            <a:chOff x="282" y="346"/>
            <a:chExt cx="2810" cy="1863"/>
          </a:xfrm>
        </p:grpSpPr>
        <p:grpSp>
          <p:nvGrpSpPr>
            <p:cNvPr id="40970" name="Group 71"/>
            <p:cNvGrpSpPr>
              <a:grpSpLocks noChangeAspect="1"/>
            </p:cNvGrpSpPr>
            <p:nvPr/>
          </p:nvGrpSpPr>
          <p:grpSpPr bwMode="auto">
            <a:xfrm>
              <a:off x="716" y="909"/>
              <a:ext cx="359" cy="272"/>
              <a:chOff x="768" y="3119"/>
              <a:chExt cx="598" cy="453"/>
            </a:xfrm>
          </p:grpSpPr>
          <p:sp>
            <p:nvSpPr>
              <p:cNvPr id="41032" name="Oval 72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3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MOG</a:t>
                </a:r>
              </a:p>
            </p:txBody>
          </p:sp>
        </p:grpSp>
        <p:cxnSp>
          <p:nvCxnSpPr>
            <p:cNvPr id="40971" name="AutoShape 74"/>
            <p:cNvCxnSpPr>
              <a:cxnSpLocks noChangeAspect="1" noChangeShapeType="1"/>
              <a:stCxn id="41032" idx="3"/>
              <a:endCxn id="41030" idx="3"/>
            </p:cNvCxnSpPr>
            <p:nvPr/>
          </p:nvCxnSpPr>
          <p:spPr bwMode="auto">
            <a:xfrm>
              <a:off x="800" y="1141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0972" name="AutoShape 75"/>
            <p:cNvCxnSpPr>
              <a:cxnSpLocks noChangeAspect="1" noChangeShapeType="1"/>
              <a:stCxn id="41030" idx="1"/>
              <a:endCxn id="41032" idx="5"/>
            </p:cNvCxnSpPr>
            <p:nvPr/>
          </p:nvCxnSpPr>
          <p:spPr bwMode="auto">
            <a:xfrm flipH="1" flipV="1">
              <a:off x="992" y="1141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0973" name="Oval 76"/>
            <p:cNvSpPr>
              <a:spLocks noChangeAspect="1" noChangeArrowheads="1"/>
            </p:cNvSpPr>
            <p:nvPr/>
          </p:nvSpPr>
          <p:spPr bwMode="auto">
            <a:xfrm>
              <a:off x="1706" y="1089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74" name="Oval 77"/>
            <p:cNvSpPr>
              <a:spLocks noChangeAspect="1" noChangeArrowheads="1"/>
            </p:cNvSpPr>
            <p:nvPr/>
          </p:nvSpPr>
          <p:spPr bwMode="auto">
            <a:xfrm>
              <a:off x="1755" y="163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0975" name="AutoShape 78"/>
            <p:cNvCxnSpPr>
              <a:cxnSpLocks noChangeAspect="1" noChangeShapeType="1"/>
              <a:stCxn id="41030" idx="4"/>
              <a:endCxn id="40981" idx="0"/>
            </p:cNvCxnSpPr>
            <p:nvPr/>
          </p:nvCxnSpPr>
          <p:spPr bwMode="auto">
            <a:xfrm flipH="1">
              <a:off x="1297" y="1724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0976" name="AutoShape 79"/>
            <p:cNvCxnSpPr>
              <a:cxnSpLocks noChangeAspect="1" noChangeShapeType="1"/>
              <a:stCxn id="41024" idx="3"/>
              <a:endCxn id="41030" idx="1"/>
            </p:cNvCxnSpPr>
            <p:nvPr/>
          </p:nvCxnSpPr>
          <p:spPr bwMode="auto">
            <a:xfrm>
              <a:off x="1332" y="1140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0977" name="AutoShape 80"/>
            <p:cNvCxnSpPr>
              <a:cxnSpLocks noChangeAspect="1" noChangeShapeType="1"/>
              <a:stCxn id="41028" idx="4"/>
              <a:endCxn id="40982" idx="0"/>
            </p:cNvCxnSpPr>
            <p:nvPr/>
          </p:nvCxnSpPr>
          <p:spPr bwMode="auto">
            <a:xfrm>
              <a:off x="1973" y="1725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40978" name="Group 81"/>
            <p:cNvGrpSpPr>
              <a:grpSpLocks noChangeAspect="1"/>
            </p:cNvGrpSpPr>
            <p:nvPr/>
          </p:nvGrpSpPr>
          <p:grpSpPr bwMode="auto">
            <a:xfrm>
              <a:off x="1293" y="1453"/>
              <a:ext cx="271" cy="271"/>
              <a:chOff x="409" y="3119"/>
              <a:chExt cx="453" cy="453"/>
            </a:xfrm>
          </p:grpSpPr>
          <p:sp>
            <p:nvSpPr>
              <p:cNvPr id="41030" name="Oval 82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1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LG</a:t>
                </a:r>
              </a:p>
            </p:txBody>
          </p:sp>
        </p:grpSp>
        <p:grpSp>
          <p:nvGrpSpPr>
            <p:cNvPr id="40979" name="Group 84"/>
            <p:cNvGrpSpPr>
              <a:grpSpLocks noChangeAspect="1"/>
            </p:cNvGrpSpPr>
            <p:nvPr/>
          </p:nvGrpSpPr>
          <p:grpSpPr bwMode="auto">
            <a:xfrm>
              <a:off x="1837" y="1453"/>
              <a:ext cx="272" cy="272"/>
              <a:chOff x="841" y="3119"/>
              <a:chExt cx="453" cy="453"/>
            </a:xfrm>
          </p:grpSpPr>
          <p:sp>
            <p:nvSpPr>
              <p:cNvPr id="41028" name="Oval 8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9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LG</a:t>
                </a:r>
              </a:p>
            </p:txBody>
          </p:sp>
        </p:grpSp>
        <p:cxnSp>
          <p:nvCxnSpPr>
            <p:cNvPr id="40980" name="AutoShape 87"/>
            <p:cNvCxnSpPr>
              <a:cxnSpLocks noChangeAspect="1" noChangeShapeType="1"/>
              <a:stCxn id="41030" idx="5"/>
              <a:endCxn id="41028" idx="3"/>
            </p:cNvCxnSpPr>
            <p:nvPr/>
          </p:nvCxnSpPr>
          <p:spPr bwMode="auto">
            <a:xfrm>
              <a:off x="1524" y="1684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81" name="Text Box 88"/>
            <p:cNvSpPr txBox="1">
              <a:spLocks noChangeAspect="1" noChangeArrowheads="1"/>
            </p:cNvSpPr>
            <p:nvPr/>
          </p:nvSpPr>
          <p:spPr bwMode="auto">
            <a:xfrm>
              <a:off x="1127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RVF</a:t>
              </a:r>
            </a:p>
            <a:p>
              <a:r>
                <a:rPr lang="de-DE" sz="1200"/>
                <a:t>stim.</a:t>
              </a:r>
            </a:p>
          </p:txBody>
        </p:sp>
        <p:sp>
          <p:nvSpPr>
            <p:cNvPr id="40982" name="Text Box 89"/>
            <p:cNvSpPr txBox="1">
              <a:spLocks noChangeAspect="1" noChangeArrowheads="1"/>
            </p:cNvSpPr>
            <p:nvPr/>
          </p:nvSpPr>
          <p:spPr bwMode="auto">
            <a:xfrm>
              <a:off x="2028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LVF</a:t>
              </a:r>
            </a:p>
            <a:p>
              <a:r>
                <a:rPr lang="de-DE" sz="1200"/>
                <a:t>stim.</a:t>
              </a:r>
            </a:p>
          </p:txBody>
        </p:sp>
        <p:grpSp>
          <p:nvGrpSpPr>
            <p:cNvPr id="40983" name="Group 90"/>
            <p:cNvGrpSpPr>
              <a:grpSpLocks noChangeAspect="1"/>
            </p:cNvGrpSpPr>
            <p:nvPr/>
          </p:nvGrpSpPr>
          <p:grpSpPr bwMode="auto">
            <a:xfrm>
              <a:off x="1837" y="909"/>
              <a:ext cx="272" cy="271"/>
              <a:chOff x="841" y="3119"/>
              <a:chExt cx="453" cy="453"/>
            </a:xfrm>
          </p:grpSpPr>
          <p:sp>
            <p:nvSpPr>
              <p:cNvPr id="41026" name="Oval 91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7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FG</a:t>
                </a:r>
              </a:p>
            </p:txBody>
          </p:sp>
        </p:grpSp>
        <p:cxnSp>
          <p:nvCxnSpPr>
            <p:cNvPr id="40984" name="AutoShape 93"/>
            <p:cNvCxnSpPr>
              <a:cxnSpLocks noChangeAspect="1" noChangeShapeType="1"/>
              <a:stCxn id="41026" idx="3"/>
              <a:endCxn id="41028" idx="1"/>
            </p:cNvCxnSpPr>
            <p:nvPr/>
          </p:nvCxnSpPr>
          <p:spPr bwMode="auto">
            <a:xfrm>
              <a:off x="1877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40985" name="Group 94"/>
            <p:cNvGrpSpPr>
              <a:grpSpLocks noChangeAspect="1"/>
            </p:cNvGrpSpPr>
            <p:nvPr/>
          </p:nvGrpSpPr>
          <p:grpSpPr bwMode="auto">
            <a:xfrm>
              <a:off x="1292" y="909"/>
              <a:ext cx="272" cy="271"/>
              <a:chOff x="841" y="3119"/>
              <a:chExt cx="453" cy="453"/>
            </a:xfrm>
          </p:grpSpPr>
          <p:sp>
            <p:nvSpPr>
              <p:cNvPr id="41024" name="Oval 9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5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FG</a:t>
                </a:r>
              </a:p>
            </p:txBody>
          </p:sp>
        </p:grpSp>
        <p:cxnSp>
          <p:nvCxnSpPr>
            <p:cNvPr id="40986" name="AutoShape 97"/>
            <p:cNvCxnSpPr>
              <a:cxnSpLocks noChangeAspect="1" noChangeShapeType="1"/>
              <a:stCxn id="41028" idx="1"/>
              <a:endCxn id="41030" idx="7"/>
            </p:cNvCxnSpPr>
            <p:nvPr/>
          </p:nvCxnSpPr>
          <p:spPr bwMode="auto">
            <a:xfrm flipH="1">
              <a:off x="1524" y="149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87" name="AutoShape 98"/>
            <p:cNvCxnSpPr>
              <a:cxnSpLocks noChangeAspect="1" noChangeShapeType="1"/>
              <a:stCxn id="41028" idx="7"/>
              <a:endCxn id="41026" idx="5"/>
            </p:cNvCxnSpPr>
            <p:nvPr/>
          </p:nvCxnSpPr>
          <p:spPr bwMode="auto">
            <a:xfrm flipV="1">
              <a:off x="2069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88" name="AutoShape 99"/>
            <p:cNvCxnSpPr>
              <a:cxnSpLocks noChangeAspect="1" noChangeShapeType="1"/>
              <a:stCxn id="41030" idx="7"/>
              <a:endCxn id="41024" idx="5"/>
            </p:cNvCxnSpPr>
            <p:nvPr/>
          </p:nvCxnSpPr>
          <p:spPr bwMode="auto">
            <a:xfrm flipV="1">
              <a:off x="1524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0989" name="AutoShape 100"/>
            <p:cNvCxnSpPr>
              <a:cxnSpLocks noChangeAspect="1" noChangeShapeType="1"/>
              <a:stCxn id="41026" idx="1"/>
              <a:endCxn id="41024" idx="7"/>
            </p:cNvCxnSpPr>
            <p:nvPr/>
          </p:nvCxnSpPr>
          <p:spPr bwMode="auto">
            <a:xfrm flipH="1">
              <a:off x="1524" y="949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90" name="AutoShape 101"/>
            <p:cNvCxnSpPr>
              <a:cxnSpLocks noChangeAspect="1" noChangeShapeType="1"/>
              <a:stCxn id="41024" idx="5"/>
              <a:endCxn id="41026" idx="3"/>
            </p:cNvCxnSpPr>
            <p:nvPr/>
          </p:nvCxnSpPr>
          <p:spPr bwMode="auto">
            <a:xfrm>
              <a:off x="1524" y="1140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91" name="Text Box 102"/>
            <p:cNvSpPr txBox="1">
              <a:spLocks noChangeAspect="1" noChangeArrowheads="1"/>
            </p:cNvSpPr>
            <p:nvPr/>
          </p:nvSpPr>
          <p:spPr bwMode="auto">
            <a:xfrm>
              <a:off x="1506" y="1939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</a:t>
              </a:r>
              <a:endParaRPr lang="de-DE" sz="1200" baseline="-25000"/>
            </a:p>
          </p:txBody>
        </p:sp>
        <p:cxnSp>
          <p:nvCxnSpPr>
            <p:cNvPr id="40992" name="AutoShape 103"/>
            <p:cNvCxnSpPr>
              <a:cxnSpLocks noChangeAspect="1" noChangeShapeType="1"/>
              <a:stCxn id="40991" idx="0"/>
              <a:endCxn id="40973" idx="4"/>
            </p:cNvCxnSpPr>
            <p:nvPr/>
          </p:nvCxnSpPr>
          <p:spPr bwMode="auto">
            <a:xfrm flipV="1">
              <a:off x="1628" y="1146"/>
              <a:ext cx="10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cxnSp>
          <p:nvCxnSpPr>
            <p:cNvPr id="40993" name="AutoShape 104"/>
            <p:cNvCxnSpPr>
              <a:cxnSpLocks noChangeAspect="1" noChangeShapeType="1"/>
              <a:stCxn id="40991" idx="0"/>
              <a:endCxn id="40974" idx="4"/>
            </p:cNvCxnSpPr>
            <p:nvPr/>
          </p:nvCxnSpPr>
          <p:spPr bwMode="auto">
            <a:xfrm flipV="1">
              <a:off x="1628" y="1687"/>
              <a:ext cx="15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0994" name="Text Box 105"/>
            <p:cNvSpPr txBox="1">
              <a:spLocks noChangeAspect="1" noChangeArrowheads="1"/>
            </p:cNvSpPr>
            <p:nvPr/>
          </p:nvSpPr>
          <p:spPr bwMode="auto">
            <a:xfrm>
              <a:off x="1661" y="346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</a:t>
              </a:r>
            </a:p>
          </p:txBody>
        </p:sp>
        <p:cxnSp>
          <p:nvCxnSpPr>
            <p:cNvPr id="40995" name="AutoShape 106"/>
            <p:cNvCxnSpPr>
              <a:cxnSpLocks noChangeAspect="1" noChangeShapeType="1"/>
              <a:stCxn id="40994" idx="2"/>
              <a:endCxn id="40996" idx="0"/>
            </p:cNvCxnSpPr>
            <p:nvPr/>
          </p:nvCxnSpPr>
          <p:spPr bwMode="auto">
            <a:xfrm flipH="1">
              <a:off x="1736" y="501"/>
              <a:ext cx="47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0996" name="Oval 107"/>
            <p:cNvSpPr>
              <a:spLocks noChangeAspect="1" noChangeArrowheads="1"/>
            </p:cNvSpPr>
            <p:nvPr/>
          </p:nvSpPr>
          <p:spPr bwMode="auto">
            <a:xfrm>
              <a:off x="1707" y="95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97" name="Oval 108"/>
            <p:cNvSpPr>
              <a:spLocks noChangeAspect="1" noChangeArrowheads="1"/>
            </p:cNvSpPr>
            <p:nvPr/>
          </p:nvSpPr>
          <p:spPr bwMode="auto">
            <a:xfrm>
              <a:off x="1754" y="1492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0998" name="AutoShape 109"/>
            <p:cNvCxnSpPr>
              <a:cxnSpLocks noChangeAspect="1" noChangeShapeType="1"/>
              <a:stCxn id="40994" idx="2"/>
              <a:endCxn id="40997" idx="0"/>
            </p:cNvCxnSpPr>
            <p:nvPr/>
          </p:nvCxnSpPr>
          <p:spPr bwMode="auto">
            <a:xfrm>
              <a:off x="1783" y="501"/>
              <a:ext cx="0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sp>
          <p:nvSpPr>
            <p:cNvPr id="40999" name="Text Box 110"/>
            <p:cNvSpPr txBox="1">
              <a:spLocks noChangeAspect="1" noChangeArrowheads="1"/>
            </p:cNvSpPr>
            <p:nvPr/>
          </p:nvSpPr>
          <p:spPr bwMode="auto">
            <a:xfrm>
              <a:off x="282" y="1237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LD|RVF</a:t>
              </a:r>
              <a:endParaRPr lang="de-DE" sz="1200" baseline="-25000"/>
            </a:p>
          </p:txBody>
        </p:sp>
        <p:sp>
          <p:nvSpPr>
            <p:cNvPr id="41000" name="Oval 111"/>
            <p:cNvSpPr>
              <a:spLocks noChangeAspect="1" noChangeArrowheads="1"/>
            </p:cNvSpPr>
            <p:nvPr/>
          </p:nvSpPr>
          <p:spPr bwMode="auto">
            <a:xfrm>
              <a:off x="1329" y="1296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01" name="AutoShape 112"/>
            <p:cNvCxnSpPr>
              <a:cxnSpLocks noChangeAspect="1" noChangeShapeType="1"/>
              <a:stCxn id="40999" idx="3"/>
              <a:endCxn id="41000" idx="2"/>
            </p:cNvCxnSpPr>
            <p:nvPr/>
          </p:nvCxnSpPr>
          <p:spPr bwMode="auto">
            <a:xfrm>
              <a:off x="745" y="1315"/>
              <a:ext cx="584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sp>
          <p:nvSpPr>
            <p:cNvPr id="41002" name="Text Box 113"/>
            <p:cNvSpPr txBox="1">
              <a:spLocks noChangeAspect="1" noChangeArrowheads="1"/>
            </p:cNvSpPr>
            <p:nvPr/>
          </p:nvSpPr>
          <p:spPr bwMode="auto">
            <a:xfrm>
              <a:off x="2621" y="1237"/>
              <a:ext cx="4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LD|LVF</a:t>
              </a:r>
              <a:endParaRPr lang="de-DE" sz="1200" baseline="-25000"/>
            </a:p>
          </p:txBody>
        </p:sp>
        <p:sp>
          <p:nvSpPr>
            <p:cNvPr id="41003" name="Oval 114"/>
            <p:cNvSpPr>
              <a:spLocks noChangeAspect="1" noChangeArrowheads="1"/>
            </p:cNvSpPr>
            <p:nvPr/>
          </p:nvSpPr>
          <p:spPr bwMode="auto">
            <a:xfrm>
              <a:off x="2013" y="1297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04" name="AutoShape 115"/>
            <p:cNvCxnSpPr>
              <a:cxnSpLocks noChangeAspect="1" noChangeShapeType="1"/>
              <a:stCxn id="41002" idx="1"/>
              <a:endCxn id="41003" idx="6"/>
            </p:cNvCxnSpPr>
            <p:nvPr/>
          </p:nvCxnSpPr>
          <p:spPr bwMode="auto">
            <a:xfrm flipH="1">
              <a:off x="2070" y="1315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grpSp>
          <p:nvGrpSpPr>
            <p:cNvPr id="41005" name="Group 116"/>
            <p:cNvGrpSpPr>
              <a:grpSpLocks noChangeAspect="1"/>
            </p:cNvGrpSpPr>
            <p:nvPr/>
          </p:nvGrpSpPr>
          <p:grpSpPr bwMode="auto">
            <a:xfrm>
              <a:off x="2321" y="909"/>
              <a:ext cx="359" cy="272"/>
              <a:chOff x="767" y="3119"/>
              <a:chExt cx="598" cy="453"/>
            </a:xfrm>
          </p:grpSpPr>
          <p:sp>
            <p:nvSpPr>
              <p:cNvPr id="41022" name="Oval 117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3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MOG</a:t>
                </a:r>
              </a:p>
            </p:txBody>
          </p:sp>
        </p:grpSp>
        <p:cxnSp>
          <p:nvCxnSpPr>
            <p:cNvPr id="41006" name="AutoShape 119"/>
            <p:cNvCxnSpPr>
              <a:cxnSpLocks noChangeAspect="1" noChangeShapeType="1"/>
              <a:stCxn id="41032" idx="7"/>
              <a:endCxn id="41022" idx="1"/>
            </p:cNvCxnSpPr>
            <p:nvPr/>
          </p:nvCxnSpPr>
          <p:spPr bwMode="auto">
            <a:xfrm rot="5400000" flipV="1">
              <a:off x="1698" y="243"/>
              <a:ext cx="1" cy="1413"/>
            </a:xfrm>
            <a:prstGeom prst="curvedConnector3">
              <a:avLst>
                <a:gd name="adj1" fmla="val -124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007" name="AutoShape 120"/>
            <p:cNvCxnSpPr>
              <a:cxnSpLocks noChangeAspect="1" noChangeShapeType="1"/>
              <a:stCxn id="41022" idx="0"/>
              <a:endCxn id="41032" idx="0"/>
            </p:cNvCxnSpPr>
            <p:nvPr/>
          </p:nvCxnSpPr>
          <p:spPr bwMode="auto">
            <a:xfrm rot="-5400000" flipH="1" flipV="1">
              <a:off x="1698" y="107"/>
              <a:ext cx="1" cy="1606"/>
            </a:xfrm>
            <a:prstGeom prst="curvedConnector3">
              <a:avLst>
                <a:gd name="adj1" fmla="val -1930000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008" name="AutoShape 121"/>
            <p:cNvCxnSpPr>
              <a:cxnSpLocks noChangeAspect="1" noChangeShapeType="1"/>
              <a:stCxn id="41022" idx="5"/>
              <a:endCxn id="41028" idx="5"/>
            </p:cNvCxnSpPr>
            <p:nvPr/>
          </p:nvCxnSpPr>
          <p:spPr bwMode="auto">
            <a:xfrm flipH="1">
              <a:off x="2069" y="1141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09" name="AutoShape 122"/>
            <p:cNvCxnSpPr>
              <a:cxnSpLocks noChangeAspect="1" noChangeShapeType="1"/>
              <a:stCxn id="41022" idx="3"/>
              <a:endCxn id="41028" idx="7"/>
            </p:cNvCxnSpPr>
            <p:nvPr/>
          </p:nvCxnSpPr>
          <p:spPr bwMode="auto">
            <a:xfrm flipH="1">
              <a:off x="2069" y="1141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1010" name="Oval 123"/>
            <p:cNvSpPr>
              <a:spLocks noChangeAspect="1" noChangeArrowheads="1"/>
            </p:cNvSpPr>
            <p:nvPr/>
          </p:nvSpPr>
          <p:spPr bwMode="auto">
            <a:xfrm>
              <a:off x="1111" y="1463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11" name="AutoShape 124"/>
            <p:cNvCxnSpPr>
              <a:cxnSpLocks noChangeAspect="1" noChangeShapeType="1"/>
              <a:stCxn id="40999" idx="3"/>
              <a:endCxn id="41010" idx="1"/>
            </p:cNvCxnSpPr>
            <p:nvPr/>
          </p:nvCxnSpPr>
          <p:spPr bwMode="auto">
            <a:xfrm>
              <a:off x="745" y="1315"/>
              <a:ext cx="374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1012" name="Oval 125"/>
            <p:cNvSpPr>
              <a:spLocks noChangeAspect="1" noChangeArrowheads="1"/>
            </p:cNvSpPr>
            <p:nvPr/>
          </p:nvSpPr>
          <p:spPr bwMode="auto">
            <a:xfrm>
              <a:off x="2227" y="1462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13" name="AutoShape 126"/>
            <p:cNvCxnSpPr>
              <a:cxnSpLocks noChangeAspect="1" noChangeShapeType="1"/>
              <a:stCxn id="41002" idx="1"/>
              <a:endCxn id="41012" idx="7"/>
            </p:cNvCxnSpPr>
            <p:nvPr/>
          </p:nvCxnSpPr>
          <p:spPr bwMode="auto">
            <a:xfrm flipH="1">
              <a:off x="2275" y="1315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cxnSp>
          <p:nvCxnSpPr>
            <p:cNvPr id="41014" name="AutoShape 127"/>
            <p:cNvCxnSpPr>
              <a:cxnSpLocks noChangeAspect="1" noChangeShapeType="1"/>
              <a:stCxn id="41024" idx="3"/>
              <a:endCxn id="41032" idx="5"/>
            </p:cNvCxnSpPr>
            <p:nvPr/>
          </p:nvCxnSpPr>
          <p:spPr bwMode="auto">
            <a:xfrm flipH="1">
              <a:off x="992" y="1140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15" name="AutoShape 128"/>
            <p:cNvCxnSpPr>
              <a:cxnSpLocks noChangeAspect="1" noChangeShapeType="1"/>
              <a:stCxn id="41032" idx="7"/>
              <a:endCxn id="41024" idx="1"/>
            </p:cNvCxnSpPr>
            <p:nvPr/>
          </p:nvCxnSpPr>
          <p:spPr bwMode="auto">
            <a:xfrm>
              <a:off x="992" y="949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16" name="AutoShape 129"/>
            <p:cNvCxnSpPr>
              <a:cxnSpLocks noChangeAspect="1" noChangeShapeType="1"/>
              <a:stCxn id="41022" idx="3"/>
              <a:endCxn id="41026" idx="5"/>
            </p:cNvCxnSpPr>
            <p:nvPr/>
          </p:nvCxnSpPr>
          <p:spPr bwMode="auto">
            <a:xfrm flipH="1" flipV="1">
              <a:off x="2069" y="1140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1017" name="AutoShape 130"/>
            <p:cNvCxnSpPr>
              <a:cxnSpLocks noChangeAspect="1" noChangeShapeType="1"/>
              <a:stCxn id="41026" idx="7"/>
              <a:endCxn id="41022" idx="1"/>
            </p:cNvCxnSpPr>
            <p:nvPr/>
          </p:nvCxnSpPr>
          <p:spPr bwMode="auto">
            <a:xfrm>
              <a:off x="2069" y="949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1018" name="Oval 131"/>
            <p:cNvSpPr>
              <a:spLocks noChangeAspect="1" noChangeArrowheads="1"/>
            </p:cNvSpPr>
            <p:nvPr/>
          </p:nvSpPr>
          <p:spPr bwMode="auto">
            <a:xfrm>
              <a:off x="1631" y="800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19" name="AutoShape 132"/>
            <p:cNvCxnSpPr>
              <a:cxnSpLocks noChangeAspect="1" noChangeShapeType="1"/>
              <a:stCxn id="40991" idx="0"/>
              <a:endCxn id="41018" idx="2"/>
            </p:cNvCxnSpPr>
            <p:nvPr/>
          </p:nvCxnSpPr>
          <p:spPr bwMode="auto">
            <a:xfrm flipV="1">
              <a:off x="1628" y="828"/>
              <a:ext cx="3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1020" name="Oval 133"/>
            <p:cNvSpPr>
              <a:spLocks noChangeAspect="1" noChangeArrowheads="1"/>
            </p:cNvSpPr>
            <p:nvPr/>
          </p:nvSpPr>
          <p:spPr bwMode="auto">
            <a:xfrm>
              <a:off x="1576" y="690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1021" name="AutoShape 134"/>
            <p:cNvCxnSpPr>
              <a:cxnSpLocks noChangeAspect="1" noChangeShapeType="1"/>
              <a:stCxn id="40994" idx="2"/>
              <a:endCxn id="41020" idx="6"/>
            </p:cNvCxnSpPr>
            <p:nvPr/>
          </p:nvCxnSpPr>
          <p:spPr bwMode="auto">
            <a:xfrm flipH="1">
              <a:off x="1632" y="501"/>
              <a:ext cx="151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</p:grpSp>
      <p:sp>
        <p:nvSpPr>
          <p:cNvPr id="40965" name="Text Box 135"/>
          <p:cNvSpPr txBox="1">
            <a:spLocks noChangeArrowheads="1"/>
          </p:cNvSpPr>
          <p:nvPr/>
        </p:nvSpPr>
        <p:spPr bwMode="auto">
          <a:xfrm>
            <a:off x="3087688" y="4124325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i="1">
                <a:latin typeface="Times New Roman" pitchFamily="18" charset="0"/>
              </a:rPr>
              <a:t>m</a:t>
            </a:r>
            <a:r>
              <a:rPr lang="en-GB" sz="2400" b="0" baseline="-25000">
                <a:latin typeface="Times New Roman" pitchFamily="18" charset="0"/>
              </a:rPr>
              <a:t>2</a:t>
            </a:r>
            <a:endParaRPr lang="en-US" sz="2400" b="0" baseline="-25000">
              <a:latin typeface="Times New Roman" pitchFamily="18" charset="0"/>
            </a:endParaRPr>
          </a:p>
        </p:txBody>
      </p:sp>
      <p:sp>
        <p:nvSpPr>
          <p:cNvPr id="40966" name="Text Box 136"/>
          <p:cNvSpPr txBox="1">
            <a:spLocks noChangeArrowheads="1"/>
          </p:cNvSpPr>
          <p:nvPr/>
        </p:nvSpPr>
        <p:spPr bwMode="auto">
          <a:xfrm>
            <a:off x="7042150" y="41243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i="1">
                <a:latin typeface="Times New Roman" pitchFamily="18" charset="0"/>
              </a:rPr>
              <a:t>m</a:t>
            </a:r>
            <a:r>
              <a:rPr lang="en-GB" sz="2400" b="0" baseline="-25000">
                <a:latin typeface="Times New Roman" pitchFamily="18" charset="0"/>
              </a:rPr>
              <a:t>1</a:t>
            </a:r>
            <a:endParaRPr lang="en-US" sz="2400" b="0" baseline="-25000">
              <a:latin typeface="Times New Roman" pitchFamily="18" charset="0"/>
            </a:endParaRPr>
          </a:p>
        </p:txBody>
      </p:sp>
      <p:sp>
        <p:nvSpPr>
          <p:cNvPr id="40967" name="Oval 137"/>
          <p:cNvSpPr>
            <a:spLocks noChangeArrowheads="1"/>
          </p:cNvSpPr>
          <p:nvPr/>
        </p:nvSpPr>
        <p:spPr bwMode="auto">
          <a:xfrm>
            <a:off x="9336088" y="762000"/>
            <a:ext cx="522287" cy="5254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8" name="Oval 138"/>
          <p:cNvSpPr>
            <a:spLocks noChangeArrowheads="1"/>
          </p:cNvSpPr>
          <p:nvPr/>
        </p:nvSpPr>
        <p:spPr bwMode="auto">
          <a:xfrm>
            <a:off x="498475" y="741363"/>
            <a:ext cx="522288" cy="5254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9" name="Rectangle 139"/>
          <p:cNvSpPr>
            <a:spLocks noChangeArrowheads="1"/>
          </p:cNvSpPr>
          <p:nvPr/>
        </p:nvSpPr>
        <p:spPr bwMode="auto">
          <a:xfrm>
            <a:off x="7267575" y="6235700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latin typeface="Times New Roman" pitchFamily="18" charset="0"/>
              </a:rPr>
              <a:t>Stephan et al. 2009, </a:t>
            </a:r>
            <a:r>
              <a:rPr lang="en-GB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67213" y="3487738"/>
          <a:ext cx="1939925" cy="801687"/>
        </p:xfrm>
        <a:graphic>
          <a:graphicData uri="http://schemas.openxmlformats.org/presentationml/2006/ole">
            <p:oleObj spid="_x0000_s1026" name="Equation" r:id="rId3" imgW="952200" imgH="393480" progId="Equation.3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968750" y="3152775"/>
            <a:ext cx="267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Neural state equation:</a:t>
            </a:r>
            <a:endParaRPr lang="en-US" sz="2000" b="0">
              <a:latin typeface="Arial Unicode MS" pitchFamily="34" charset="-128"/>
            </a:endParaRPr>
          </a:p>
        </p:txBody>
      </p:sp>
      <p:cxnSp>
        <p:nvCxnSpPr>
          <p:cNvPr id="1029" name="AutoShape 4"/>
          <p:cNvCxnSpPr>
            <a:cxnSpLocks noChangeShapeType="1"/>
          </p:cNvCxnSpPr>
          <p:nvPr/>
        </p:nvCxnSpPr>
        <p:spPr bwMode="auto">
          <a:xfrm flipV="1">
            <a:off x="6307138" y="304958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060950" y="1279525"/>
            <a:ext cx="2530475" cy="149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Electromagnetic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2000">
                <a:latin typeface="Arial Unicode MS" pitchFamily="34" charset="-128"/>
              </a:rPr>
              <a:t>forward model:</a:t>
            </a:r>
            <a:br>
              <a:rPr lang="en-GB" sz="200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neural activity</a:t>
            </a:r>
            <a:r>
              <a:rPr lang="en-GB" sz="2000" b="0">
                <a:latin typeface="Arial Unicode MS" pitchFamily="34" charset="-128"/>
                <a:sym typeface="Symbol" pitchFamily="18" charset="2"/>
              </a:rPr>
              <a:t>EEG</a:t>
            </a:r>
            <a:br>
              <a:rPr lang="en-GB" sz="2000" b="0">
                <a:latin typeface="Arial Unicode MS" pitchFamily="34" charset="-128"/>
                <a:sym typeface="Symbol" pitchFamily="18" charset="2"/>
              </a:rPr>
            </a:br>
            <a:r>
              <a:rPr lang="en-GB" sz="2000" b="0">
                <a:latin typeface="Arial Unicode MS" pitchFamily="34" charset="-128"/>
                <a:sym typeface="Symbol" pitchFamily="18" charset="2"/>
              </a:rPr>
              <a:t>MEG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  <a:sym typeface="Symbol" pitchFamily="18" charset="2"/>
              </a:rPr>
              <a:t>LFP</a:t>
            </a:r>
          </a:p>
        </p:txBody>
      </p:sp>
      <p:cxnSp>
        <p:nvCxnSpPr>
          <p:cNvPr id="1031" name="AutoShape 6"/>
          <p:cNvCxnSpPr>
            <a:cxnSpLocks noChangeShapeType="1"/>
          </p:cNvCxnSpPr>
          <p:nvPr/>
        </p:nvCxnSpPr>
        <p:spPr bwMode="auto">
          <a:xfrm rot="10800000">
            <a:off x="1758950" y="2967038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31788" y="168275"/>
            <a:ext cx="9577387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latin typeface="Arial Unicode MS" pitchFamily="34" charset="-128"/>
              </a:rPr>
              <a:t>Dynamic Causal Modeling (DCM)</a:t>
            </a:r>
            <a:endParaRPr lang="en-US" sz="3200">
              <a:latin typeface="Arial Unicode MS" pitchFamily="34" charset="-128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12725" y="4702175"/>
            <a:ext cx="32242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simple neuronal model</a:t>
            </a:r>
          </a:p>
          <a:p>
            <a:pPr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complicated forward model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6823075" y="4703763"/>
            <a:ext cx="33639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complicated neuronal model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2000" b="0">
                <a:latin typeface="Arial Unicode MS" pitchFamily="34" charset="-128"/>
              </a:rPr>
              <a:t>simple forward model</a:t>
            </a:r>
          </a:p>
        </p:txBody>
      </p:sp>
      <p:sp>
        <p:nvSpPr>
          <p:cNvPr id="2352138" name="Text Box 10"/>
          <p:cNvSpPr txBox="1">
            <a:spLocks noChangeArrowheads="1"/>
          </p:cNvSpPr>
          <p:nvPr/>
        </p:nvSpPr>
        <p:spPr bwMode="auto">
          <a:xfrm>
            <a:off x="341313" y="3811588"/>
            <a:ext cx="938212" cy="5191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  <a:latin typeface="Arial Unicode MS" pitchFamily="34" charset="-128"/>
              </a:rPr>
              <a:t>fMRI</a:t>
            </a:r>
            <a:endParaRPr lang="en-US" sz="280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352139" name="Text Box 11"/>
          <p:cNvSpPr txBox="1">
            <a:spLocks noChangeArrowheads="1"/>
          </p:cNvSpPr>
          <p:nvPr/>
        </p:nvSpPr>
        <p:spPr bwMode="auto">
          <a:xfrm>
            <a:off x="8242300" y="3811588"/>
            <a:ext cx="1852613" cy="5191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  <a:latin typeface="Arial Unicode MS" pitchFamily="34" charset="-128"/>
              </a:rPr>
              <a:t>EEG/MEG</a:t>
            </a:r>
            <a:endParaRPr lang="en-US" sz="280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94175" y="4427538"/>
          <a:ext cx="2322513" cy="2190750"/>
        </p:xfrm>
        <a:graphic>
          <a:graphicData uri="http://schemas.openxmlformats.org/presentationml/2006/ole">
            <p:oleObj spid="_x0000_s1027" name="Photo Editor Photo" r:id="rId4" imgW="5229955" imgH="4933333" progId="">
              <p:embed/>
            </p:oleObj>
          </a:graphicData>
        </a:graphic>
      </p:graphicFrame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487738" y="6257925"/>
            <a:ext cx="7270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600">
                <a:latin typeface="Arial Unicode MS" pitchFamily="34" charset="-128"/>
              </a:rPr>
              <a:t>inputs</a:t>
            </a:r>
            <a:endParaRPr lang="en-US" sz="1600">
              <a:latin typeface="Arial Unicode MS" pitchFamily="34" charset="-128"/>
            </a:endParaRPr>
          </a:p>
        </p:txBody>
      </p:sp>
      <p:sp>
        <p:nvSpPr>
          <p:cNvPr id="1038" name="Oval 14"/>
          <p:cNvSpPr>
            <a:spLocks noChangeAspect="1" noChangeArrowheads="1"/>
          </p:cNvSpPr>
          <p:nvPr/>
        </p:nvSpPr>
        <p:spPr bwMode="auto">
          <a:xfrm>
            <a:off x="4430713" y="517842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5080000" y="5394325"/>
            <a:ext cx="358775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6"/>
          <p:cNvSpPr>
            <a:spLocks noChangeAspect="1" noChangeArrowheads="1"/>
          </p:cNvSpPr>
          <p:nvPr/>
        </p:nvSpPr>
        <p:spPr bwMode="auto">
          <a:xfrm>
            <a:off x="4862513" y="4673600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Oval 17"/>
          <p:cNvSpPr>
            <a:spLocks noChangeAspect="1" noChangeArrowheads="1"/>
          </p:cNvSpPr>
          <p:nvPr/>
        </p:nvSpPr>
        <p:spPr bwMode="auto">
          <a:xfrm>
            <a:off x="5799138" y="496252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2" name="AutoShape 18"/>
          <p:cNvCxnSpPr>
            <a:cxnSpLocks noChangeShapeType="1"/>
            <a:stCxn id="1038" idx="5"/>
            <a:endCxn id="1039" idx="2"/>
          </p:cNvCxnSpPr>
          <p:nvPr/>
        </p:nvCxnSpPr>
        <p:spPr bwMode="auto">
          <a:xfrm>
            <a:off x="4738688" y="5495925"/>
            <a:ext cx="331787" cy="793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  <a:stCxn id="1038" idx="7"/>
            <a:endCxn id="1040" idx="3"/>
          </p:cNvCxnSpPr>
          <p:nvPr/>
        </p:nvCxnSpPr>
        <p:spPr bwMode="auto">
          <a:xfrm flipV="1">
            <a:off x="4738688" y="4991100"/>
            <a:ext cx="176212" cy="23018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  <a:stCxn id="1040" idx="6"/>
            <a:endCxn id="1041" idx="1"/>
          </p:cNvCxnSpPr>
          <p:nvPr/>
        </p:nvCxnSpPr>
        <p:spPr bwMode="auto">
          <a:xfrm>
            <a:off x="5232400" y="4854575"/>
            <a:ext cx="619125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5" name="AutoShape 21"/>
          <p:cNvCxnSpPr>
            <a:cxnSpLocks noChangeShapeType="1"/>
            <a:stCxn id="1039" idx="6"/>
            <a:endCxn id="1041" idx="3"/>
          </p:cNvCxnSpPr>
          <p:nvPr/>
        </p:nvCxnSpPr>
        <p:spPr bwMode="auto">
          <a:xfrm flipV="1">
            <a:off x="5448300" y="5280025"/>
            <a:ext cx="403225" cy="2952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046" name="AutoShape 22"/>
          <p:cNvCxnSpPr>
            <a:cxnSpLocks noChangeShapeType="1"/>
            <a:stCxn id="1037" idx="0"/>
            <a:endCxn id="1038" idx="3"/>
          </p:cNvCxnSpPr>
          <p:nvPr/>
        </p:nvCxnSpPr>
        <p:spPr bwMode="auto">
          <a:xfrm flipV="1">
            <a:off x="3851275" y="5495925"/>
            <a:ext cx="631825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1292225"/>
            <a:ext cx="18732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776413" y="1279525"/>
            <a:ext cx="26860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Hemodynamic</a:t>
            </a:r>
            <a:br>
              <a:rPr lang="en-GB" sz="2000">
                <a:latin typeface="Arial Unicode MS" pitchFamily="34" charset="-128"/>
              </a:rPr>
            </a:br>
            <a:r>
              <a:rPr lang="en-GB" sz="2000">
                <a:latin typeface="Arial Unicode MS" pitchFamily="34" charset="-128"/>
              </a:rPr>
              <a:t>forward model:</a:t>
            </a:r>
            <a:br>
              <a:rPr lang="en-GB" sz="200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neural activity</a:t>
            </a:r>
            <a:r>
              <a:rPr lang="en-GB" sz="2000" b="0">
                <a:latin typeface="Arial Unicode MS" pitchFamily="34" charset="-128"/>
                <a:sym typeface="Symbol" pitchFamily="18" charset="2"/>
              </a:rPr>
              <a:t>BOLD</a:t>
            </a: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7475" y="868363"/>
            <a:ext cx="20462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dirichlet_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" y="542925"/>
            <a:ext cx="845185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7102475" y="2092325"/>
            <a:ext cx="522288" cy="5254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7" name="Oval 4"/>
          <p:cNvSpPr>
            <a:spLocks noChangeArrowheads="1"/>
          </p:cNvSpPr>
          <p:nvPr/>
        </p:nvSpPr>
        <p:spPr bwMode="auto">
          <a:xfrm>
            <a:off x="2498725" y="2071688"/>
            <a:ext cx="523875" cy="5254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5813425" y="4535488"/>
          <a:ext cx="1690688" cy="1036637"/>
        </p:xfrm>
        <a:graphic>
          <a:graphicData uri="http://schemas.openxmlformats.org/presentationml/2006/ole">
            <p:oleObj spid="_x0000_s10242" name="Equation" r:id="rId4" imgW="787320" imgH="482400" progId="Equation.DSMT4">
              <p:embed/>
            </p:oleObj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2547938" y="4546600"/>
          <a:ext cx="1720850" cy="1038225"/>
        </p:xfrm>
        <a:graphic>
          <a:graphicData uri="http://schemas.openxmlformats.org/presentationml/2006/ole">
            <p:oleObj spid="_x0000_s10243" name="Equation" r:id="rId5" imgW="799920" imgH="482400" progId="Equation.DSMT4">
              <p:embed/>
            </p:oleObj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3328988" y="2030413"/>
          <a:ext cx="3167062" cy="604837"/>
        </p:xfrm>
        <a:graphic>
          <a:graphicData uri="http://schemas.openxmlformats.org/presentationml/2006/ole">
            <p:oleObj spid="_x0000_s10244" name="Equation" r:id="rId6" imgW="1130040" imgH="215640" progId="Equation.3">
              <p:embed/>
            </p:oleObj>
          </a:graphicData>
        </a:graphic>
      </p:graphicFrame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016375" y="260350"/>
            <a:ext cx="2089150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74638"/>
            <a:ext cx="5830887" cy="1143000"/>
          </a:xfrm>
        </p:spPr>
        <p:txBody>
          <a:bodyPr/>
          <a:lstStyle/>
          <a:p>
            <a:pPr algn="l" eaLnBrk="1" hangingPunct="1"/>
            <a:r>
              <a:rPr lang="de-CH" sz="2600" b="1" smtClean="0"/>
              <a:t>Simulation study: </a:t>
            </a:r>
            <a:br>
              <a:rPr lang="de-CH" sz="2600" b="1" smtClean="0"/>
            </a:br>
            <a:r>
              <a:rPr lang="de-CH" sz="2600" b="1" smtClean="0"/>
              <a:t>sampling subjects from a heterogenous population</a:t>
            </a:r>
            <a:endParaRPr lang="en-US" sz="2600" b="1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709738"/>
            <a:ext cx="4454525" cy="4946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sz="2400" smtClean="0"/>
              <a:t>Population where 70% of all subjects' data are generated by model </a:t>
            </a:r>
            <a:r>
              <a:rPr lang="de-CH" sz="2400" i="1" smtClean="0"/>
              <a:t>m</a:t>
            </a:r>
            <a:r>
              <a:rPr lang="de-CH" sz="2400" i="1" baseline="-25000" smtClean="0"/>
              <a:t>1</a:t>
            </a:r>
            <a:r>
              <a:rPr lang="de-CH" sz="2400" smtClean="0"/>
              <a:t> and 30% by model </a:t>
            </a:r>
            <a:r>
              <a:rPr lang="de-CH" sz="2400" i="1" smtClean="0"/>
              <a:t>m</a:t>
            </a:r>
            <a:r>
              <a:rPr lang="de-CH" sz="2400" i="1" baseline="-25000" smtClean="0"/>
              <a:t>2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CH" sz="2400" smtClean="0"/>
              <a:t>Random sampling of subjects from this population and generating synthetic data with observation noise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CH" sz="2400" smtClean="0"/>
              <a:t>Fitting both </a:t>
            </a:r>
            <a:r>
              <a:rPr lang="de-CH" sz="2400" i="1" smtClean="0"/>
              <a:t>m</a:t>
            </a:r>
            <a:r>
              <a:rPr lang="de-CH" sz="2400" i="1" baseline="-25000" smtClean="0"/>
              <a:t>1</a:t>
            </a:r>
            <a:r>
              <a:rPr lang="de-CH" sz="2400" smtClean="0"/>
              <a:t> and </a:t>
            </a:r>
            <a:r>
              <a:rPr lang="de-CH" sz="2400" i="1" smtClean="0"/>
              <a:t>m</a:t>
            </a:r>
            <a:r>
              <a:rPr lang="de-CH" sz="2400" i="1" baseline="-25000" smtClean="0"/>
              <a:t>2</a:t>
            </a:r>
            <a:r>
              <a:rPr lang="de-CH" sz="2400" smtClean="0"/>
              <a:t> to all data sets and performing BMS</a:t>
            </a:r>
            <a:endParaRPr lang="en-US" sz="2400" smtClean="0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5765800" y="344488"/>
            <a:ext cx="3643313" cy="2957512"/>
            <a:chOff x="2095" y="740"/>
            <a:chExt cx="2295" cy="1863"/>
          </a:xfrm>
        </p:grpSpPr>
        <p:grpSp>
          <p:nvGrpSpPr>
            <p:cNvPr id="43081" name="Group 5"/>
            <p:cNvGrpSpPr>
              <a:grpSpLocks noChangeAspect="1"/>
            </p:cNvGrpSpPr>
            <p:nvPr/>
          </p:nvGrpSpPr>
          <p:grpSpPr bwMode="auto">
            <a:xfrm>
              <a:off x="2232" y="1303"/>
              <a:ext cx="359" cy="272"/>
              <a:chOff x="768" y="3119"/>
              <a:chExt cx="598" cy="453"/>
            </a:xfrm>
          </p:grpSpPr>
          <p:sp>
            <p:nvSpPr>
              <p:cNvPr id="43143" name="Oval 6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44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MOG</a:t>
                </a:r>
              </a:p>
            </p:txBody>
          </p:sp>
        </p:grpSp>
        <p:cxnSp>
          <p:nvCxnSpPr>
            <p:cNvPr id="43082" name="AutoShape 8"/>
            <p:cNvCxnSpPr>
              <a:cxnSpLocks noChangeAspect="1" noChangeShapeType="1"/>
              <a:stCxn id="43143" idx="3"/>
              <a:endCxn id="43141" idx="3"/>
            </p:cNvCxnSpPr>
            <p:nvPr/>
          </p:nvCxnSpPr>
          <p:spPr bwMode="auto">
            <a:xfrm>
              <a:off x="2316" y="1535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83" name="AutoShape 9"/>
            <p:cNvCxnSpPr>
              <a:cxnSpLocks noChangeAspect="1" noChangeShapeType="1"/>
              <a:stCxn id="43141" idx="1"/>
              <a:endCxn id="43143" idx="5"/>
            </p:cNvCxnSpPr>
            <p:nvPr/>
          </p:nvCxnSpPr>
          <p:spPr bwMode="auto">
            <a:xfrm flipH="1" flipV="1">
              <a:off x="2508" y="1535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3084" name="Oval 10"/>
            <p:cNvSpPr>
              <a:spLocks noChangeAspect="1" noChangeArrowheads="1"/>
            </p:cNvSpPr>
            <p:nvPr/>
          </p:nvSpPr>
          <p:spPr bwMode="auto">
            <a:xfrm>
              <a:off x="3222" y="1483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85" name="Oval 11"/>
            <p:cNvSpPr>
              <a:spLocks noChangeAspect="1" noChangeArrowheads="1"/>
            </p:cNvSpPr>
            <p:nvPr/>
          </p:nvSpPr>
          <p:spPr bwMode="auto">
            <a:xfrm>
              <a:off x="3271" y="202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086" name="AutoShape 12"/>
            <p:cNvCxnSpPr>
              <a:cxnSpLocks noChangeAspect="1" noChangeShapeType="1"/>
              <a:stCxn id="43141" idx="4"/>
              <a:endCxn id="43092" idx="0"/>
            </p:cNvCxnSpPr>
            <p:nvPr/>
          </p:nvCxnSpPr>
          <p:spPr bwMode="auto">
            <a:xfrm flipH="1">
              <a:off x="2813" y="2118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87" name="AutoShape 13"/>
            <p:cNvCxnSpPr>
              <a:cxnSpLocks noChangeAspect="1" noChangeShapeType="1"/>
              <a:stCxn id="43135" idx="3"/>
              <a:endCxn id="43141" idx="1"/>
            </p:cNvCxnSpPr>
            <p:nvPr/>
          </p:nvCxnSpPr>
          <p:spPr bwMode="auto">
            <a:xfrm>
              <a:off x="2848" y="1534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88" name="AutoShape 14"/>
            <p:cNvCxnSpPr>
              <a:cxnSpLocks noChangeAspect="1" noChangeShapeType="1"/>
              <a:stCxn id="43139" idx="4"/>
              <a:endCxn id="43093" idx="0"/>
            </p:cNvCxnSpPr>
            <p:nvPr/>
          </p:nvCxnSpPr>
          <p:spPr bwMode="auto">
            <a:xfrm>
              <a:off x="3489" y="2119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43089" name="Group 15"/>
            <p:cNvGrpSpPr>
              <a:grpSpLocks noChangeAspect="1"/>
            </p:cNvGrpSpPr>
            <p:nvPr/>
          </p:nvGrpSpPr>
          <p:grpSpPr bwMode="auto">
            <a:xfrm>
              <a:off x="2809" y="1847"/>
              <a:ext cx="271" cy="271"/>
              <a:chOff x="409" y="3119"/>
              <a:chExt cx="453" cy="453"/>
            </a:xfrm>
          </p:grpSpPr>
          <p:sp>
            <p:nvSpPr>
              <p:cNvPr id="43141" name="Oval 16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4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LG</a:t>
                </a:r>
              </a:p>
            </p:txBody>
          </p:sp>
        </p:grpSp>
        <p:grpSp>
          <p:nvGrpSpPr>
            <p:cNvPr id="43090" name="Group 18"/>
            <p:cNvGrpSpPr>
              <a:grpSpLocks noChangeAspect="1"/>
            </p:cNvGrpSpPr>
            <p:nvPr/>
          </p:nvGrpSpPr>
          <p:grpSpPr bwMode="auto">
            <a:xfrm>
              <a:off x="3353" y="1847"/>
              <a:ext cx="272" cy="272"/>
              <a:chOff x="841" y="3119"/>
              <a:chExt cx="453" cy="453"/>
            </a:xfrm>
          </p:grpSpPr>
          <p:sp>
            <p:nvSpPr>
              <p:cNvPr id="43139" name="Oval 19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40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LG</a:t>
                </a:r>
              </a:p>
            </p:txBody>
          </p:sp>
        </p:grpSp>
        <p:cxnSp>
          <p:nvCxnSpPr>
            <p:cNvPr id="43091" name="AutoShape 21"/>
            <p:cNvCxnSpPr>
              <a:cxnSpLocks noChangeAspect="1" noChangeShapeType="1"/>
              <a:stCxn id="43141" idx="5"/>
              <a:endCxn id="43139" idx="3"/>
            </p:cNvCxnSpPr>
            <p:nvPr/>
          </p:nvCxnSpPr>
          <p:spPr bwMode="auto">
            <a:xfrm>
              <a:off x="3040" y="2078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92" name="Text Box 22"/>
            <p:cNvSpPr txBox="1">
              <a:spLocks noChangeAspect="1" noChangeArrowheads="1"/>
            </p:cNvSpPr>
            <p:nvPr/>
          </p:nvSpPr>
          <p:spPr bwMode="auto">
            <a:xfrm>
              <a:off x="2643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RVF</a:t>
              </a:r>
            </a:p>
            <a:p>
              <a:r>
                <a:rPr lang="de-DE" sz="1200"/>
                <a:t>stim.</a:t>
              </a:r>
            </a:p>
          </p:txBody>
        </p:sp>
        <p:sp>
          <p:nvSpPr>
            <p:cNvPr id="43093" name="Text Box 23"/>
            <p:cNvSpPr txBox="1">
              <a:spLocks noChangeAspect="1" noChangeArrowheads="1"/>
            </p:cNvSpPr>
            <p:nvPr/>
          </p:nvSpPr>
          <p:spPr bwMode="auto">
            <a:xfrm>
              <a:off x="3544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LVF</a:t>
              </a:r>
            </a:p>
            <a:p>
              <a:r>
                <a:rPr lang="de-DE" sz="1200"/>
                <a:t>stim.</a:t>
              </a:r>
            </a:p>
          </p:txBody>
        </p:sp>
        <p:grpSp>
          <p:nvGrpSpPr>
            <p:cNvPr id="43094" name="Group 24"/>
            <p:cNvGrpSpPr>
              <a:grpSpLocks noChangeAspect="1"/>
            </p:cNvGrpSpPr>
            <p:nvPr/>
          </p:nvGrpSpPr>
          <p:grpSpPr bwMode="auto">
            <a:xfrm>
              <a:off x="3353" y="1303"/>
              <a:ext cx="272" cy="271"/>
              <a:chOff x="841" y="3119"/>
              <a:chExt cx="453" cy="453"/>
            </a:xfrm>
          </p:grpSpPr>
          <p:sp>
            <p:nvSpPr>
              <p:cNvPr id="43137" name="Oval 2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8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FG</a:t>
                </a:r>
              </a:p>
            </p:txBody>
          </p:sp>
        </p:grpSp>
        <p:cxnSp>
          <p:nvCxnSpPr>
            <p:cNvPr id="43095" name="AutoShape 27"/>
            <p:cNvCxnSpPr>
              <a:cxnSpLocks noChangeAspect="1" noChangeShapeType="1"/>
              <a:stCxn id="43137" idx="3"/>
              <a:endCxn id="43139" idx="1"/>
            </p:cNvCxnSpPr>
            <p:nvPr/>
          </p:nvCxnSpPr>
          <p:spPr bwMode="auto">
            <a:xfrm>
              <a:off x="3393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43096" name="Group 28"/>
            <p:cNvGrpSpPr>
              <a:grpSpLocks noChangeAspect="1"/>
            </p:cNvGrpSpPr>
            <p:nvPr/>
          </p:nvGrpSpPr>
          <p:grpSpPr bwMode="auto">
            <a:xfrm>
              <a:off x="2808" y="1303"/>
              <a:ext cx="272" cy="271"/>
              <a:chOff x="841" y="3119"/>
              <a:chExt cx="453" cy="453"/>
            </a:xfrm>
          </p:grpSpPr>
          <p:sp>
            <p:nvSpPr>
              <p:cNvPr id="43135" name="Oval 29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FG</a:t>
                </a:r>
              </a:p>
            </p:txBody>
          </p:sp>
        </p:grpSp>
        <p:cxnSp>
          <p:nvCxnSpPr>
            <p:cNvPr id="43097" name="AutoShape 31"/>
            <p:cNvCxnSpPr>
              <a:cxnSpLocks noChangeAspect="1" noChangeShapeType="1"/>
              <a:stCxn id="43139" idx="1"/>
              <a:endCxn id="43141" idx="7"/>
            </p:cNvCxnSpPr>
            <p:nvPr/>
          </p:nvCxnSpPr>
          <p:spPr bwMode="auto">
            <a:xfrm flipH="1">
              <a:off x="3040" y="1887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098" name="AutoShape 32"/>
            <p:cNvCxnSpPr>
              <a:cxnSpLocks noChangeAspect="1" noChangeShapeType="1"/>
              <a:stCxn id="43139" idx="7"/>
              <a:endCxn id="43137" idx="5"/>
            </p:cNvCxnSpPr>
            <p:nvPr/>
          </p:nvCxnSpPr>
          <p:spPr bwMode="auto">
            <a:xfrm flipV="1">
              <a:off x="3585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099" name="AutoShape 33"/>
            <p:cNvCxnSpPr>
              <a:cxnSpLocks noChangeAspect="1" noChangeShapeType="1"/>
              <a:stCxn id="43141" idx="7"/>
              <a:endCxn id="43135" idx="5"/>
            </p:cNvCxnSpPr>
            <p:nvPr/>
          </p:nvCxnSpPr>
          <p:spPr bwMode="auto">
            <a:xfrm flipV="1">
              <a:off x="3040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100" name="AutoShape 34"/>
            <p:cNvCxnSpPr>
              <a:cxnSpLocks noChangeAspect="1" noChangeShapeType="1"/>
              <a:stCxn id="43137" idx="1"/>
              <a:endCxn id="43135" idx="7"/>
            </p:cNvCxnSpPr>
            <p:nvPr/>
          </p:nvCxnSpPr>
          <p:spPr bwMode="auto">
            <a:xfrm flipH="1">
              <a:off x="3040" y="134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101" name="AutoShape 35"/>
            <p:cNvCxnSpPr>
              <a:cxnSpLocks noChangeAspect="1" noChangeShapeType="1"/>
              <a:stCxn id="43135" idx="5"/>
              <a:endCxn id="43137" idx="3"/>
            </p:cNvCxnSpPr>
            <p:nvPr/>
          </p:nvCxnSpPr>
          <p:spPr bwMode="auto">
            <a:xfrm>
              <a:off x="3040" y="1534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102" name="Text Box 36"/>
            <p:cNvSpPr txBox="1">
              <a:spLocks noChangeAspect="1" noChangeArrowheads="1"/>
            </p:cNvSpPr>
            <p:nvPr/>
          </p:nvSpPr>
          <p:spPr bwMode="auto">
            <a:xfrm>
              <a:off x="2962" y="2333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LD|RVF</a:t>
              </a:r>
              <a:endParaRPr lang="de-DE" sz="1200" baseline="-25000"/>
            </a:p>
          </p:txBody>
        </p:sp>
        <p:cxnSp>
          <p:nvCxnSpPr>
            <p:cNvPr id="43103" name="AutoShape 37"/>
            <p:cNvCxnSpPr>
              <a:cxnSpLocks noChangeAspect="1" noChangeShapeType="1"/>
              <a:stCxn id="43102" idx="0"/>
              <a:endCxn id="43084" idx="4"/>
            </p:cNvCxnSpPr>
            <p:nvPr/>
          </p:nvCxnSpPr>
          <p:spPr bwMode="auto">
            <a:xfrm flipV="1">
              <a:off x="3194" y="1540"/>
              <a:ext cx="5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cxnSp>
          <p:nvCxnSpPr>
            <p:cNvPr id="43104" name="AutoShape 38"/>
            <p:cNvCxnSpPr>
              <a:cxnSpLocks noChangeAspect="1" noChangeShapeType="1"/>
              <a:stCxn id="43102" idx="0"/>
              <a:endCxn id="43085" idx="4"/>
            </p:cNvCxnSpPr>
            <p:nvPr/>
          </p:nvCxnSpPr>
          <p:spPr bwMode="auto">
            <a:xfrm flipV="1">
              <a:off x="3194" y="2081"/>
              <a:ext cx="10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3105" name="Text Box 39"/>
            <p:cNvSpPr txBox="1">
              <a:spLocks noChangeAspect="1" noChangeArrowheads="1"/>
            </p:cNvSpPr>
            <p:nvPr/>
          </p:nvSpPr>
          <p:spPr bwMode="auto">
            <a:xfrm>
              <a:off x="3141" y="740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LD|LVF</a:t>
              </a:r>
            </a:p>
          </p:txBody>
        </p:sp>
        <p:cxnSp>
          <p:nvCxnSpPr>
            <p:cNvPr id="43106" name="AutoShape 40"/>
            <p:cNvCxnSpPr>
              <a:cxnSpLocks noChangeAspect="1" noChangeShapeType="1"/>
              <a:stCxn id="43105" idx="2"/>
              <a:endCxn id="43107" idx="0"/>
            </p:cNvCxnSpPr>
            <p:nvPr/>
          </p:nvCxnSpPr>
          <p:spPr bwMode="auto">
            <a:xfrm flipH="1">
              <a:off x="3252" y="895"/>
              <a:ext cx="116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3107" name="Oval 41"/>
            <p:cNvSpPr>
              <a:spLocks noChangeAspect="1" noChangeArrowheads="1"/>
            </p:cNvSpPr>
            <p:nvPr/>
          </p:nvSpPr>
          <p:spPr bwMode="auto">
            <a:xfrm>
              <a:off x="3223" y="134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108" name="Oval 42"/>
            <p:cNvSpPr>
              <a:spLocks noChangeAspect="1" noChangeArrowheads="1"/>
            </p:cNvSpPr>
            <p:nvPr/>
          </p:nvSpPr>
          <p:spPr bwMode="auto">
            <a:xfrm>
              <a:off x="3270" y="1886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109" name="AutoShape 43"/>
            <p:cNvCxnSpPr>
              <a:cxnSpLocks noChangeAspect="1" noChangeShapeType="1"/>
              <a:stCxn id="43105" idx="2"/>
              <a:endCxn id="43108" idx="0"/>
            </p:cNvCxnSpPr>
            <p:nvPr/>
          </p:nvCxnSpPr>
          <p:spPr bwMode="auto">
            <a:xfrm flipH="1">
              <a:off x="3299" y="895"/>
              <a:ext cx="69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sp>
          <p:nvSpPr>
            <p:cNvPr id="43110" name="Text Box 44"/>
            <p:cNvSpPr txBox="1">
              <a:spLocks noChangeAspect="1" noChangeArrowheads="1"/>
            </p:cNvSpPr>
            <p:nvPr/>
          </p:nvSpPr>
          <p:spPr bwMode="auto">
            <a:xfrm>
              <a:off x="2095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</a:t>
              </a:r>
              <a:endParaRPr lang="de-DE" sz="1200" baseline="-25000"/>
            </a:p>
          </p:txBody>
        </p:sp>
        <p:sp>
          <p:nvSpPr>
            <p:cNvPr id="43111" name="Oval 45"/>
            <p:cNvSpPr>
              <a:spLocks noChangeAspect="1" noChangeArrowheads="1"/>
            </p:cNvSpPr>
            <p:nvPr/>
          </p:nvSpPr>
          <p:spPr bwMode="auto">
            <a:xfrm>
              <a:off x="2845" y="1690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112" name="AutoShape 46"/>
            <p:cNvCxnSpPr>
              <a:cxnSpLocks noChangeAspect="1" noChangeShapeType="1"/>
              <a:stCxn id="43110" idx="3"/>
              <a:endCxn id="43111" idx="2"/>
            </p:cNvCxnSpPr>
            <p:nvPr/>
          </p:nvCxnSpPr>
          <p:spPr bwMode="auto">
            <a:xfrm>
              <a:off x="2339" y="1709"/>
              <a:ext cx="506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sp>
          <p:nvSpPr>
            <p:cNvPr id="43113" name="Text Box 47"/>
            <p:cNvSpPr txBox="1">
              <a:spLocks noChangeAspect="1" noChangeArrowheads="1"/>
            </p:cNvSpPr>
            <p:nvPr/>
          </p:nvSpPr>
          <p:spPr bwMode="auto">
            <a:xfrm>
              <a:off x="4137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</a:t>
              </a:r>
              <a:endParaRPr lang="de-DE" sz="1200" baseline="-25000"/>
            </a:p>
          </p:txBody>
        </p:sp>
        <p:sp>
          <p:nvSpPr>
            <p:cNvPr id="43114" name="Oval 48"/>
            <p:cNvSpPr>
              <a:spLocks noChangeAspect="1" noChangeArrowheads="1"/>
            </p:cNvSpPr>
            <p:nvPr/>
          </p:nvSpPr>
          <p:spPr bwMode="auto">
            <a:xfrm>
              <a:off x="3529" y="1691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115" name="AutoShape 49"/>
            <p:cNvCxnSpPr>
              <a:cxnSpLocks noChangeAspect="1" noChangeShapeType="1"/>
              <a:stCxn id="43113" idx="1"/>
              <a:endCxn id="43114" idx="6"/>
            </p:cNvCxnSpPr>
            <p:nvPr/>
          </p:nvCxnSpPr>
          <p:spPr bwMode="auto">
            <a:xfrm flipH="1">
              <a:off x="3586" y="1709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grpSp>
          <p:nvGrpSpPr>
            <p:cNvPr id="43116" name="Group 50"/>
            <p:cNvGrpSpPr>
              <a:grpSpLocks noChangeAspect="1"/>
            </p:cNvGrpSpPr>
            <p:nvPr/>
          </p:nvGrpSpPr>
          <p:grpSpPr bwMode="auto">
            <a:xfrm>
              <a:off x="3837" y="1303"/>
              <a:ext cx="359" cy="272"/>
              <a:chOff x="767" y="3119"/>
              <a:chExt cx="598" cy="453"/>
            </a:xfrm>
          </p:grpSpPr>
          <p:sp>
            <p:nvSpPr>
              <p:cNvPr id="43133" name="Oval 51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4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MOG</a:t>
                </a:r>
              </a:p>
            </p:txBody>
          </p:sp>
        </p:grpSp>
        <p:cxnSp>
          <p:nvCxnSpPr>
            <p:cNvPr id="43117" name="AutoShape 53"/>
            <p:cNvCxnSpPr>
              <a:cxnSpLocks noChangeAspect="1" noChangeShapeType="1"/>
              <a:stCxn id="43143" idx="7"/>
              <a:endCxn id="43133" idx="1"/>
            </p:cNvCxnSpPr>
            <p:nvPr/>
          </p:nvCxnSpPr>
          <p:spPr bwMode="auto">
            <a:xfrm rot="5400000" flipV="1">
              <a:off x="3214" y="637"/>
              <a:ext cx="1" cy="1413"/>
            </a:xfrm>
            <a:prstGeom prst="curvedConnector3">
              <a:avLst>
                <a:gd name="adj1" fmla="val -124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118" name="AutoShape 54"/>
            <p:cNvCxnSpPr>
              <a:cxnSpLocks noChangeAspect="1" noChangeShapeType="1"/>
              <a:stCxn id="43133" idx="0"/>
              <a:endCxn id="43143" idx="0"/>
            </p:cNvCxnSpPr>
            <p:nvPr/>
          </p:nvCxnSpPr>
          <p:spPr bwMode="auto">
            <a:xfrm rot="-5400000" flipH="1" flipV="1">
              <a:off x="3214" y="501"/>
              <a:ext cx="1" cy="1606"/>
            </a:xfrm>
            <a:prstGeom prst="curvedConnector3">
              <a:avLst>
                <a:gd name="adj1" fmla="val -1930000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119" name="AutoShape 55"/>
            <p:cNvCxnSpPr>
              <a:cxnSpLocks noChangeAspect="1" noChangeShapeType="1"/>
              <a:stCxn id="43133" idx="5"/>
              <a:endCxn id="43139" idx="5"/>
            </p:cNvCxnSpPr>
            <p:nvPr/>
          </p:nvCxnSpPr>
          <p:spPr bwMode="auto">
            <a:xfrm flipH="1">
              <a:off x="3585" y="1535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120" name="AutoShape 56"/>
            <p:cNvCxnSpPr>
              <a:cxnSpLocks noChangeAspect="1" noChangeShapeType="1"/>
              <a:stCxn id="43133" idx="3"/>
              <a:endCxn id="43139" idx="7"/>
            </p:cNvCxnSpPr>
            <p:nvPr/>
          </p:nvCxnSpPr>
          <p:spPr bwMode="auto">
            <a:xfrm flipH="1">
              <a:off x="3585" y="1535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121" name="Oval 57"/>
            <p:cNvSpPr>
              <a:spLocks noChangeAspect="1" noChangeArrowheads="1"/>
            </p:cNvSpPr>
            <p:nvPr/>
          </p:nvSpPr>
          <p:spPr bwMode="auto">
            <a:xfrm>
              <a:off x="2627" y="1857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122" name="AutoShape 58"/>
            <p:cNvCxnSpPr>
              <a:cxnSpLocks noChangeAspect="1" noChangeShapeType="1"/>
              <a:stCxn id="43110" idx="3"/>
              <a:endCxn id="43121" idx="1"/>
            </p:cNvCxnSpPr>
            <p:nvPr/>
          </p:nvCxnSpPr>
          <p:spPr bwMode="auto">
            <a:xfrm>
              <a:off x="2339" y="1709"/>
              <a:ext cx="296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3123" name="Oval 59"/>
            <p:cNvSpPr>
              <a:spLocks noChangeAspect="1" noChangeArrowheads="1"/>
            </p:cNvSpPr>
            <p:nvPr/>
          </p:nvSpPr>
          <p:spPr bwMode="auto">
            <a:xfrm>
              <a:off x="3743" y="1856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124" name="AutoShape 60"/>
            <p:cNvCxnSpPr>
              <a:cxnSpLocks noChangeAspect="1" noChangeShapeType="1"/>
              <a:stCxn id="43113" idx="1"/>
              <a:endCxn id="43123" idx="7"/>
            </p:cNvCxnSpPr>
            <p:nvPr/>
          </p:nvCxnSpPr>
          <p:spPr bwMode="auto">
            <a:xfrm flipH="1">
              <a:off x="3791" y="1709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cxnSp>
          <p:nvCxnSpPr>
            <p:cNvPr id="43125" name="AutoShape 61"/>
            <p:cNvCxnSpPr>
              <a:cxnSpLocks noChangeAspect="1" noChangeShapeType="1"/>
              <a:stCxn id="43135" idx="3"/>
              <a:endCxn id="43143" idx="5"/>
            </p:cNvCxnSpPr>
            <p:nvPr/>
          </p:nvCxnSpPr>
          <p:spPr bwMode="auto">
            <a:xfrm flipH="1">
              <a:off x="2508" y="1534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126" name="AutoShape 62"/>
            <p:cNvCxnSpPr>
              <a:cxnSpLocks noChangeAspect="1" noChangeShapeType="1"/>
              <a:stCxn id="43143" idx="7"/>
              <a:endCxn id="43135" idx="1"/>
            </p:cNvCxnSpPr>
            <p:nvPr/>
          </p:nvCxnSpPr>
          <p:spPr bwMode="auto">
            <a:xfrm>
              <a:off x="2508" y="1343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127" name="AutoShape 63"/>
            <p:cNvCxnSpPr>
              <a:cxnSpLocks noChangeAspect="1" noChangeShapeType="1"/>
              <a:stCxn id="43133" idx="3"/>
              <a:endCxn id="43137" idx="5"/>
            </p:cNvCxnSpPr>
            <p:nvPr/>
          </p:nvCxnSpPr>
          <p:spPr bwMode="auto">
            <a:xfrm flipH="1" flipV="1">
              <a:off x="3585" y="1534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128" name="AutoShape 64"/>
            <p:cNvCxnSpPr>
              <a:cxnSpLocks noChangeAspect="1" noChangeShapeType="1"/>
              <a:stCxn id="43137" idx="7"/>
              <a:endCxn id="43133" idx="1"/>
            </p:cNvCxnSpPr>
            <p:nvPr/>
          </p:nvCxnSpPr>
          <p:spPr bwMode="auto">
            <a:xfrm>
              <a:off x="3585" y="134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3129" name="Oval 65"/>
            <p:cNvSpPr>
              <a:spLocks noChangeAspect="1" noChangeArrowheads="1"/>
            </p:cNvSpPr>
            <p:nvPr/>
          </p:nvSpPr>
          <p:spPr bwMode="auto">
            <a:xfrm>
              <a:off x="3147" y="1194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130" name="AutoShape 66"/>
            <p:cNvCxnSpPr>
              <a:cxnSpLocks noChangeAspect="1" noChangeShapeType="1"/>
              <a:stCxn id="43102" idx="0"/>
              <a:endCxn id="43129" idx="2"/>
            </p:cNvCxnSpPr>
            <p:nvPr/>
          </p:nvCxnSpPr>
          <p:spPr bwMode="auto">
            <a:xfrm flipH="1" flipV="1">
              <a:off x="3147" y="1222"/>
              <a:ext cx="47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3131" name="Oval 67"/>
            <p:cNvSpPr>
              <a:spLocks noChangeAspect="1" noChangeArrowheads="1"/>
            </p:cNvSpPr>
            <p:nvPr/>
          </p:nvSpPr>
          <p:spPr bwMode="auto">
            <a:xfrm>
              <a:off x="3092" y="1084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132" name="AutoShape 68"/>
            <p:cNvCxnSpPr>
              <a:cxnSpLocks noChangeAspect="1" noChangeShapeType="1"/>
              <a:stCxn id="43105" idx="2"/>
              <a:endCxn id="43131" idx="6"/>
            </p:cNvCxnSpPr>
            <p:nvPr/>
          </p:nvCxnSpPr>
          <p:spPr bwMode="auto">
            <a:xfrm flipH="1">
              <a:off x="3148" y="895"/>
              <a:ext cx="220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</p:grpSp>
      <p:grpSp>
        <p:nvGrpSpPr>
          <p:cNvPr id="43013" name="Group 69"/>
          <p:cNvGrpSpPr>
            <a:grpSpLocks/>
          </p:cNvGrpSpPr>
          <p:nvPr/>
        </p:nvGrpSpPr>
        <p:grpSpPr bwMode="auto">
          <a:xfrm>
            <a:off x="5353050" y="3582988"/>
            <a:ext cx="4460875" cy="2957512"/>
            <a:chOff x="282" y="346"/>
            <a:chExt cx="2810" cy="1863"/>
          </a:xfrm>
        </p:grpSpPr>
        <p:grpSp>
          <p:nvGrpSpPr>
            <p:cNvPr id="43017" name="Group 70"/>
            <p:cNvGrpSpPr>
              <a:grpSpLocks noChangeAspect="1"/>
            </p:cNvGrpSpPr>
            <p:nvPr/>
          </p:nvGrpSpPr>
          <p:grpSpPr bwMode="auto">
            <a:xfrm>
              <a:off x="716" y="909"/>
              <a:ext cx="359" cy="272"/>
              <a:chOff x="768" y="3119"/>
              <a:chExt cx="598" cy="453"/>
            </a:xfrm>
          </p:grpSpPr>
          <p:sp>
            <p:nvSpPr>
              <p:cNvPr id="43079" name="Oval 71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Text Box 72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MOG</a:t>
                </a:r>
              </a:p>
            </p:txBody>
          </p:sp>
        </p:grpSp>
        <p:cxnSp>
          <p:nvCxnSpPr>
            <p:cNvPr id="43018" name="AutoShape 73"/>
            <p:cNvCxnSpPr>
              <a:cxnSpLocks noChangeAspect="1" noChangeShapeType="1"/>
              <a:stCxn id="43079" idx="3"/>
              <a:endCxn id="43077" idx="3"/>
            </p:cNvCxnSpPr>
            <p:nvPr/>
          </p:nvCxnSpPr>
          <p:spPr bwMode="auto">
            <a:xfrm>
              <a:off x="800" y="1141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19" name="AutoShape 74"/>
            <p:cNvCxnSpPr>
              <a:cxnSpLocks noChangeAspect="1" noChangeShapeType="1"/>
              <a:stCxn id="43077" idx="1"/>
              <a:endCxn id="43079" idx="5"/>
            </p:cNvCxnSpPr>
            <p:nvPr/>
          </p:nvCxnSpPr>
          <p:spPr bwMode="auto">
            <a:xfrm flipH="1" flipV="1">
              <a:off x="992" y="1141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3020" name="Oval 75"/>
            <p:cNvSpPr>
              <a:spLocks noChangeAspect="1" noChangeArrowheads="1"/>
            </p:cNvSpPr>
            <p:nvPr/>
          </p:nvSpPr>
          <p:spPr bwMode="auto">
            <a:xfrm>
              <a:off x="1706" y="1089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21" name="Oval 76"/>
            <p:cNvSpPr>
              <a:spLocks noChangeAspect="1" noChangeArrowheads="1"/>
            </p:cNvSpPr>
            <p:nvPr/>
          </p:nvSpPr>
          <p:spPr bwMode="auto">
            <a:xfrm>
              <a:off x="1755" y="163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022" name="AutoShape 77"/>
            <p:cNvCxnSpPr>
              <a:cxnSpLocks noChangeAspect="1" noChangeShapeType="1"/>
              <a:stCxn id="43077" idx="4"/>
              <a:endCxn id="43028" idx="0"/>
            </p:cNvCxnSpPr>
            <p:nvPr/>
          </p:nvCxnSpPr>
          <p:spPr bwMode="auto">
            <a:xfrm flipH="1">
              <a:off x="1297" y="1724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23" name="AutoShape 78"/>
            <p:cNvCxnSpPr>
              <a:cxnSpLocks noChangeAspect="1" noChangeShapeType="1"/>
              <a:stCxn id="43071" idx="3"/>
              <a:endCxn id="43077" idx="1"/>
            </p:cNvCxnSpPr>
            <p:nvPr/>
          </p:nvCxnSpPr>
          <p:spPr bwMode="auto">
            <a:xfrm>
              <a:off x="1332" y="1140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24" name="AutoShape 79"/>
            <p:cNvCxnSpPr>
              <a:cxnSpLocks noChangeAspect="1" noChangeShapeType="1"/>
              <a:stCxn id="43075" idx="4"/>
              <a:endCxn id="43029" idx="0"/>
            </p:cNvCxnSpPr>
            <p:nvPr/>
          </p:nvCxnSpPr>
          <p:spPr bwMode="auto">
            <a:xfrm>
              <a:off x="1973" y="1725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43025" name="Group 80"/>
            <p:cNvGrpSpPr>
              <a:grpSpLocks noChangeAspect="1"/>
            </p:cNvGrpSpPr>
            <p:nvPr/>
          </p:nvGrpSpPr>
          <p:grpSpPr bwMode="auto">
            <a:xfrm>
              <a:off x="1293" y="1453"/>
              <a:ext cx="271" cy="271"/>
              <a:chOff x="409" y="3119"/>
              <a:chExt cx="453" cy="453"/>
            </a:xfrm>
          </p:grpSpPr>
          <p:sp>
            <p:nvSpPr>
              <p:cNvPr id="43077" name="Oval 81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LG</a:t>
                </a:r>
              </a:p>
            </p:txBody>
          </p:sp>
        </p:grpSp>
        <p:grpSp>
          <p:nvGrpSpPr>
            <p:cNvPr id="43026" name="Group 83"/>
            <p:cNvGrpSpPr>
              <a:grpSpLocks noChangeAspect="1"/>
            </p:cNvGrpSpPr>
            <p:nvPr/>
          </p:nvGrpSpPr>
          <p:grpSpPr bwMode="auto">
            <a:xfrm>
              <a:off x="1837" y="1453"/>
              <a:ext cx="272" cy="272"/>
              <a:chOff x="841" y="3119"/>
              <a:chExt cx="453" cy="453"/>
            </a:xfrm>
          </p:grpSpPr>
          <p:sp>
            <p:nvSpPr>
              <p:cNvPr id="43075" name="Oval 84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Text Box 85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LG</a:t>
                </a:r>
              </a:p>
            </p:txBody>
          </p:sp>
        </p:grpSp>
        <p:cxnSp>
          <p:nvCxnSpPr>
            <p:cNvPr id="43027" name="AutoShape 86"/>
            <p:cNvCxnSpPr>
              <a:cxnSpLocks noChangeAspect="1" noChangeShapeType="1"/>
              <a:stCxn id="43077" idx="5"/>
              <a:endCxn id="43075" idx="3"/>
            </p:cNvCxnSpPr>
            <p:nvPr/>
          </p:nvCxnSpPr>
          <p:spPr bwMode="auto">
            <a:xfrm>
              <a:off x="1524" y="1684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8" name="Text Box 87"/>
            <p:cNvSpPr txBox="1">
              <a:spLocks noChangeAspect="1" noChangeArrowheads="1"/>
            </p:cNvSpPr>
            <p:nvPr/>
          </p:nvSpPr>
          <p:spPr bwMode="auto">
            <a:xfrm>
              <a:off x="1127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RVF</a:t>
              </a:r>
            </a:p>
            <a:p>
              <a:r>
                <a:rPr lang="de-DE" sz="1200"/>
                <a:t>stim.</a:t>
              </a:r>
            </a:p>
          </p:txBody>
        </p:sp>
        <p:sp>
          <p:nvSpPr>
            <p:cNvPr id="43029" name="Text Box 88"/>
            <p:cNvSpPr txBox="1">
              <a:spLocks noChangeAspect="1" noChangeArrowheads="1"/>
            </p:cNvSpPr>
            <p:nvPr/>
          </p:nvSpPr>
          <p:spPr bwMode="auto">
            <a:xfrm>
              <a:off x="2028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LVF</a:t>
              </a:r>
            </a:p>
            <a:p>
              <a:r>
                <a:rPr lang="de-DE" sz="1200"/>
                <a:t>stim.</a:t>
              </a:r>
            </a:p>
          </p:txBody>
        </p:sp>
        <p:grpSp>
          <p:nvGrpSpPr>
            <p:cNvPr id="43030" name="Group 89"/>
            <p:cNvGrpSpPr>
              <a:grpSpLocks noChangeAspect="1"/>
            </p:cNvGrpSpPr>
            <p:nvPr/>
          </p:nvGrpSpPr>
          <p:grpSpPr bwMode="auto">
            <a:xfrm>
              <a:off x="1837" y="909"/>
              <a:ext cx="272" cy="271"/>
              <a:chOff x="841" y="3119"/>
              <a:chExt cx="453" cy="453"/>
            </a:xfrm>
          </p:grpSpPr>
          <p:sp>
            <p:nvSpPr>
              <p:cNvPr id="43073" name="Oval 9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Text Box 91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FG</a:t>
                </a:r>
              </a:p>
            </p:txBody>
          </p:sp>
        </p:grpSp>
        <p:cxnSp>
          <p:nvCxnSpPr>
            <p:cNvPr id="43031" name="AutoShape 92"/>
            <p:cNvCxnSpPr>
              <a:cxnSpLocks noChangeAspect="1" noChangeShapeType="1"/>
              <a:stCxn id="43073" idx="3"/>
              <a:endCxn id="43075" idx="1"/>
            </p:cNvCxnSpPr>
            <p:nvPr/>
          </p:nvCxnSpPr>
          <p:spPr bwMode="auto">
            <a:xfrm>
              <a:off x="1877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43032" name="Group 93"/>
            <p:cNvGrpSpPr>
              <a:grpSpLocks noChangeAspect="1"/>
            </p:cNvGrpSpPr>
            <p:nvPr/>
          </p:nvGrpSpPr>
          <p:grpSpPr bwMode="auto">
            <a:xfrm>
              <a:off x="1292" y="909"/>
              <a:ext cx="272" cy="271"/>
              <a:chOff x="841" y="3119"/>
              <a:chExt cx="453" cy="453"/>
            </a:xfrm>
          </p:grpSpPr>
          <p:sp>
            <p:nvSpPr>
              <p:cNvPr id="43071" name="Oval 94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2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FG</a:t>
                </a:r>
              </a:p>
            </p:txBody>
          </p:sp>
        </p:grpSp>
        <p:cxnSp>
          <p:nvCxnSpPr>
            <p:cNvPr id="43033" name="AutoShape 96"/>
            <p:cNvCxnSpPr>
              <a:cxnSpLocks noChangeAspect="1" noChangeShapeType="1"/>
              <a:stCxn id="43075" idx="1"/>
              <a:endCxn id="43077" idx="7"/>
            </p:cNvCxnSpPr>
            <p:nvPr/>
          </p:nvCxnSpPr>
          <p:spPr bwMode="auto">
            <a:xfrm flipH="1">
              <a:off x="1524" y="149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034" name="AutoShape 97"/>
            <p:cNvCxnSpPr>
              <a:cxnSpLocks noChangeAspect="1" noChangeShapeType="1"/>
              <a:stCxn id="43075" idx="7"/>
              <a:endCxn id="43073" idx="5"/>
            </p:cNvCxnSpPr>
            <p:nvPr/>
          </p:nvCxnSpPr>
          <p:spPr bwMode="auto">
            <a:xfrm flipV="1">
              <a:off x="2069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035" name="AutoShape 98"/>
            <p:cNvCxnSpPr>
              <a:cxnSpLocks noChangeAspect="1" noChangeShapeType="1"/>
              <a:stCxn id="43077" idx="7"/>
              <a:endCxn id="43071" idx="5"/>
            </p:cNvCxnSpPr>
            <p:nvPr/>
          </p:nvCxnSpPr>
          <p:spPr bwMode="auto">
            <a:xfrm flipV="1">
              <a:off x="1524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36" name="AutoShape 99"/>
            <p:cNvCxnSpPr>
              <a:cxnSpLocks noChangeAspect="1" noChangeShapeType="1"/>
              <a:stCxn id="43073" idx="1"/>
              <a:endCxn id="43071" idx="7"/>
            </p:cNvCxnSpPr>
            <p:nvPr/>
          </p:nvCxnSpPr>
          <p:spPr bwMode="auto">
            <a:xfrm flipH="1">
              <a:off x="1524" y="949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037" name="AutoShape 100"/>
            <p:cNvCxnSpPr>
              <a:cxnSpLocks noChangeAspect="1" noChangeShapeType="1"/>
              <a:stCxn id="43071" idx="5"/>
              <a:endCxn id="43073" idx="3"/>
            </p:cNvCxnSpPr>
            <p:nvPr/>
          </p:nvCxnSpPr>
          <p:spPr bwMode="auto">
            <a:xfrm>
              <a:off x="1524" y="1140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38" name="Text Box 101"/>
            <p:cNvSpPr txBox="1">
              <a:spLocks noChangeAspect="1" noChangeArrowheads="1"/>
            </p:cNvSpPr>
            <p:nvPr/>
          </p:nvSpPr>
          <p:spPr bwMode="auto">
            <a:xfrm>
              <a:off x="1506" y="1939"/>
              <a:ext cx="25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</a:t>
              </a:r>
              <a:endParaRPr lang="de-DE" sz="1200" baseline="-25000"/>
            </a:p>
          </p:txBody>
        </p:sp>
        <p:cxnSp>
          <p:nvCxnSpPr>
            <p:cNvPr id="43039" name="AutoShape 102"/>
            <p:cNvCxnSpPr>
              <a:cxnSpLocks noChangeAspect="1" noChangeShapeType="1"/>
              <a:stCxn id="43038" idx="0"/>
              <a:endCxn id="43020" idx="4"/>
            </p:cNvCxnSpPr>
            <p:nvPr/>
          </p:nvCxnSpPr>
          <p:spPr bwMode="auto">
            <a:xfrm flipV="1">
              <a:off x="1628" y="1146"/>
              <a:ext cx="10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cxnSp>
          <p:nvCxnSpPr>
            <p:cNvPr id="43040" name="AutoShape 103"/>
            <p:cNvCxnSpPr>
              <a:cxnSpLocks noChangeAspect="1" noChangeShapeType="1"/>
              <a:stCxn id="43038" idx="0"/>
              <a:endCxn id="43021" idx="4"/>
            </p:cNvCxnSpPr>
            <p:nvPr/>
          </p:nvCxnSpPr>
          <p:spPr bwMode="auto">
            <a:xfrm flipV="1">
              <a:off x="1628" y="1687"/>
              <a:ext cx="15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3041" name="Text Box 104"/>
            <p:cNvSpPr txBox="1">
              <a:spLocks noChangeAspect="1" noChangeArrowheads="1"/>
            </p:cNvSpPr>
            <p:nvPr/>
          </p:nvSpPr>
          <p:spPr bwMode="auto">
            <a:xfrm>
              <a:off x="1661" y="346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</a:t>
              </a:r>
            </a:p>
          </p:txBody>
        </p:sp>
        <p:cxnSp>
          <p:nvCxnSpPr>
            <p:cNvPr id="43042" name="AutoShape 105"/>
            <p:cNvCxnSpPr>
              <a:cxnSpLocks noChangeAspect="1" noChangeShapeType="1"/>
              <a:stCxn id="43041" idx="2"/>
              <a:endCxn id="43043" idx="0"/>
            </p:cNvCxnSpPr>
            <p:nvPr/>
          </p:nvCxnSpPr>
          <p:spPr bwMode="auto">
            <a:xfrm flipH="1">
              <a:off x="1736" y="501"/>
              <a:ext cx="47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3043" name="Oval 106"/>
            <p:cNvSpPr>
              <a:spLocks noChangeAspect="1" noChangeArrowheads="1"/>
            </p:cNvSpPr>
            <p:nvPr/>
          </p:nvSpPr>
          <p:spPr bwMode="auto">
            <a:xfrm>
              <a:off x="1707" y="95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44" name="Oval 107"/>
            <p:cNvSpPr>
              <a:spLocks noChangeAspect="1" noChangeArrowheads="1"/>
            </p:cNvSpPr>
            <p:nvPr/>
          </p:nvSpPr>
          <p:spPr bwMode="auto">
            <a:xfrm>
              <a:off x="1754" y="1492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045" name="AutoShape 108"/>
            <p:cNvCxnSpPr>
              <a:cxnSpLocks noChangeAspect="1" noChangeShapeType="1"/>
              <a:stCxn id="43041" idx="2"/>
              <a:endCxn id="43044" idx="0"/>
            </p:cNvCxnSpPr>
            <p:nvPr/>
          </p:nvCxnSpPr>
          <p:spPr bwMode="auto">
            <a:xfrm>
              <a:off x="1783" y="501"/>
              <a:ext cx="0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sp>
          <p:nvSpPr>
            <p:cNvPr id="43046" name="Text Box 109"/>
            <p:cNvSpPr txBox="1">
              <a:spLocks noChangeAspect="1" noChangeArrowheads="1"/>
            </p:cNvSpPr>
            <p:nvPr/>
          </p:nvSpPr>
          <p:spPr bwMode="auto">
            <a:xfrm>
              <a:off x="282" y="1237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LD|RVF</a:t>
              </a:r>
              <a:endParaRPr lang="de-DE" sz="1200" baseline="-25000"/>
            </a:p>
          </p:txBody>
        </p:sp>
        <p:sp>
          <p:nvSpPr>
            <p:cNvPr id="43047" name="Oval 110"/>
            <p:cNvSpPr>
              <a:spLocks noChangeAspect="1" noChangeArrowheads="1"/>
            </p:cNvSpPr>
            <p:nvPr/>
          </p:nvSpPr>
          <p:spPr bwMode="auto">
            <a:xfrm>
              <a:off x="1329" y="1296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048" name="AutoShape 111"/>
            <p:cNvCxnSpPr>
              <a:cxnSpLocks noChangeAspect="1" noChangeShapeType="1"/>
              <a:stCxn id="43046" idx="3"/>
              <a:endCxn id="43047" idx="2"/>
            </p:cNvCxnSpPr>
            <p:nvPr/>
          </p:nvCxnSpPr>
          <p:spPr bwMode="auto">
            <a:xfrm>
              <a:off x="745" y="1315"/>
              <a:ext cx="584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sp>
          <p:nvSpPr>
            <p:cNvPr id="43049" name="Text Box 112"/>
            <p:cNvSpPr txBox="1">
              <a:spLocks noChangeAspect="1" noChangeArrowheads="1"/>
            </p:cNvSpPr>
            <p:nvPr/>
          </p:nvSpPr>
          <p:spPr bwMode="auto">
            <a:xfrm>
              <a:off x="2621" y="1237"/>
              <a:ext cx="4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200"/>
                <a:t>LD|LVF</a:t>
              </a:r>
              <a:endParaRPr lang="de-DE" sz="1200" baseline="-25000"/>
            </a:p>
          </p:txBody>
        </p:sp>
        <p:sp>
          <p:nvSpPr>
            <p:cNvPr id="43050" name="Oval 113"/>
            <p:cNvSpPr>
              <a:spLocks noChangeAspect="1" noChangeArrowheads="1"/>
            </p:cNvSpPr>
            <p:nvPr/>
          </p:nvSpPr>
          <p:spPr bwMode="auto">
            <a:xfrm>
              <a:off x="2013" y="1297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051" name="AutoShape 114"/>
            <p:cNvCxnSpPr>
              <a:cxnSpLocks noChangeAspect="1" noChangeShapeType="1"/>
              <a:stCxn id="43049" idx="1"/>
              <a:endCxn id="43050" idx="6"/>
            </p:cNvCxnSpPr>
            <p:nvPr/>
          </p:nvCxnSpPr>
          <p:spPr bwMode="auto">
            <a:xfrm flipH="1">
              <a:off x="2070" y="1315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</p:spPr>
        </p:cxnSp>
        <p:grpSp>
          <p:nvGrpSpPr>
            <p:cNvPr id="43052" name="Group 115"/>
            <p:cNvGrpSpPr>
              <a:grpSpLocks noChangeAspect="1"/>
            </p:cNvGrpSpPr>
            <p:nvPr/>
          </p:nvGrpSpPr>
          <p:grpSpPr bwMode="auto">
            <a:xfrm>
              <a:off x="2321" y="909"/>
              <a:ext cx="359" cy="272"/>
              <a:chOff x="767" y="3119"/>
              <a:chExt cx="598" cy="453"/>
            </a:xfrm>
          </p:grpSpPr>
          <p:sp>
            <p:nvSpPr>
              <p:cNvPr id="43069" name="Oval 116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/>
                  <a:t>MOG</a:t>
                </a:r>
              </a:p>
            </p:txBody>
          </p:sp>
        </p:grpSp>
        <p:cxnSp>
          <p:nvCxnSpPr>
            <p:cNvPr id="43053" name="AutoShape 118"/>
            <p:cNvCxnSpPr>
              <a:cxnSpLocks noChangeAspect="1" noChangeShapeType="1"/>
              <a:stCxn id="43079" idx="7"/>
              <a:endCxn id="43069" idx="1"/>
            </p:cNvCxnSpPr>
            <p:nvPr/>
          </p:nvCxnSpPr>
          <p:spPr bwMode="auto">
            <a:xfrm rot="5400000" flipV="1">
              <a:off x="1698" y="243"/>
              <a:ext cx="1" cy="1413"/>
            </a:xfrm>
            <a:prstGeom prst="curvedConnector3">
              <a:avLst>
                <a:gd name="adj1" fmla="val -124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054" name="AutoShape 119"/>
            <p:cNvCxnSpPr>
              <a:cxnSpLocks noChangeAspect="1" noChangeShapeType="1"/>
              <a:stCxn id="43069" idx="0"/>
              <a:endCxn id="43079" idx="0"/>
            </p:cNvCxnSpPr>
            <p:nvPr/>
          </p:nvCxnSpPr>
          <p:spPr bwMode="auto">
            <a:xfrm rot="-5400000" flipH="1" flipV="1">
              <a:off x="1698" y="107"/>
              <a:ext cx="1" cy="1606"/>
            </a:xfrm>
            <a:prstGeom prst="curvedConnector3">
              <a:avLst>
                <a:gd name="adj1" fmla="val -1930000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055" name="AutoShape 120"/>
            <p:cNvCxnSpPr>
              <a:cxnSpLocks noChangeAspect="1" noChangeShapeType="1"/>
              <a:stCxn id="43069" idx="5"/>
              <a:endCxn id="43075" idx="5"/>
            </p:cNvCxnSpPr>
            <p:nvPr/>
          </p:nvCxnSpPr>
          <p:spPr bwMode="auto">
            <a:xfrm flipH="1">
              <a:off x="2069" y="1141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56" name="AutoShape 121"/>
            <p:cNvCxnSpPr>
              <a:cxnSpLocks noChangeAspect="1" noChangeShapeType="1"/>
              <a:stCxn id="43069" idx="3"/>
              <a:endCxn id="43075" idx="7"/>
            </p:cNvCxnSpPr>
            <p:nvPr/>
          </p:nvCxnSpPr>
          <p:spPr bwMode="auto">
            <a:xfrm flipH="1">
              <a:off x="2069" y="1141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57" name="Oval 122"/>
            <p:cNvSpPr>
              <a:spLocks noChangeAspect="1" noChangeArrowheads="1"/>
            </p:cNvSpPr>
            <p:nvPr/>
          </p:nvSpPr>
          <p:spPr bwMode="auto">
            <a:xfrm>
              <a:off x="1111" y="1463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058" name="AutoShape 123"/>
            <p:cNvCxnSpPr>
              <a:cxnSpLocks noChangeAspect="1" noChangeShapeType="1"/>
              <a:stCxn id="43046" idx="3"/>
              <a:endCxn id="43057" idx="1"/>
            </p:cNvCxnSpPr>
            <p:nvPr/>
          </p:nvCxnSpPr>
          <p:spPr bwMode="auto">
            <a:xfrm>
              <a:off x="745" y="1315"/>
              <a:ext cx="374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3059" name="Oval 124"/>
            <p:cNvSpPr>
              <a:spLocks noChangeAspect="1" noChangeArrowheads="1"/>
            </p:cNvSpPr>
            <p:nvPr/>
          </p:nvSpPr>
          <p:spPr bwMode="auto">
            <a:xfrm>
              <a:off x="2227" y="1462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060" name="AutoShape 125"/>
            <p:cNvCxnSpPr>
              <a:cxnSpLocks noChangeAspect="1" noChangeShapeType="1"/>
              <a:stCxn id="43049" idx="1"/>
              <a:endCxn id="43059" idx="7"/>
            </p:cNvCxnSpPr>
            <p:nvPr/>
          </p:nvCxnSpPr>
          <p:spPr bwMode="auto">
            <a:xfrm flipH="1">
              <a:off x="2275" y="1315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cxnSp>
          <p:nvCxnSpPr>
            <p:cNvPr id="43061" name="AutoShape 126"/>
            <p:cNvCxnSpPr>
              <a:cxnSpLocks noChangeAspect="1" noChangeShapeType="1"/>
              <a:stCxn id="43071" idx="3"/>
              <a:endCxn id="43079" idx="5"/>
            </p:cNvCxnSpPr>
            <p:nvPr/>
          </p:nvCxnSpPr>
          <p:spPr bwMode="auto">
            <a:xfrm flipH="1">
              <a:off x="992" y="1140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62" name="AutoShape 127"/>
            <p:cNvCxnSpPr>
              <a:cxnSpLocks noChangeAspect="1" noChangeShapeType="1"/>
              <a:stCxn id="43079" idx="7"/>
              <a:endCxn id="43071" idx="1"/>
            </p:cNvCxnSpPr>
            <p:nvPr/>
          </p:nvCxnSpPr>
          <p:spPr bwMode="auto">
            <a:xfrm>
              <a:off x="992" y="949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63" name="AutoShape 128"/>
            <p:cNvCxnSpPr>
              <a:cxnSpLocks noChangeAspect="1" noChangeShapeType="1"/>
              <a:stCxn id="43069" idx="3"/>
              <a:endCxn id="43073" idx="5"/>
            </p:cNvCxnSpPr>
            <p:nvPr/>
          </p:nvCxnSpPr>
          <p:spPr bwMode="auto">
            <a:xfrm flipH="1" flipV="1">
              <a:off x="2069" y="1140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3064" name="AutoShape 129"/>
            <p:cNvCxnSpPr>
              <a:cxnSpLocks noChangeAspect="1" noChangeShapeType="1"/>
              <a:stCxn id="43073" idx="7"/>
              <a:endCxn id="43069" idx="1"/>
            </p:cNvCxnSpPr>
            <p:nvPr/>
          </p:nvCxnSpPr>
          <p:spPr bwMode="auto">
            <a:xfrm>
              <a:off x="2069" y="949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3065" name="Oval 130"/>
            <p:cNvSpPr>
              <a:spLocks noChangeAspect="1" noChangeArrowheads="1"/>
            </p:cNvSpPr>
            <p:nvPr/>
          </p:nvSpPr>
          <p:spPr bwMode="auto">
            <a:xfrm>
              <a:off x="1631" y="800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066" name="AutoShape 131"/>
            <p:cNvCxnSpPr>
              <a:cxnSpLocks noChangeAspect="1" noChangeShapeType="1"/>
              <a:stCxn id="43038" idx="0"/>
              <a:endCxn id="43065" idx="2"/>
            </p:cNvCxnSpPr>
            <p:nvPr/>
          </p:nvCxnSpPr>
          <p:spPr bwMode="auto">
            <a:xfrm flipV="1">
              <a:off x="1628" y="828"/>
              <a:ext cx="3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  <p:sp>
          <p:nvSpPr>
            <p:cNvPr id="43067" name="Oval 132"/>
            <p:cNvSpPr>
              <a:spLocks noChangeAspect="1" noChangeArrowheads="1"/>
            </p:cNvSpPr>
            <p:nvPr/>
          </p:nvSpPr>
          <p:spPr bwMode="auto">
            <a:xfrm>
              <a:off x="1576" y="690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3068" name="AutoShape 133"/>
            <p:cNvCxnSpPr>
              <a:cxnSpLocks noChangeAspect="1" noChangeShapeType="1"/>
              <a:stCxn id="43041" idx="2"/>
              <a:endCxn id="43067" idx="6"/>
            </p:cNvCxnSpPr>
            <p:nvPr/>
          </p:nvCxnSpPr>
          <p:spPr bwMode="auto">
            <a:xfrm flipH="1">
              <a:off x="1632" y="501"/>
              <a:ext cx="151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</p:cxnSp>
      </p:grpSp>
      <p:sp>
        <p:nvSpPr>
          <p:cNvPr id="43014" name="Oval 134"/>
          <p:cNvSpPr>
            <a:spLocks noChangeArrowheads="1"/>
          </p:cNvSpPr>
          <p:nvPr/>
        </p:nvSpPr>
        <p:spPr bwMode="auto">
          <a:xfrm>
            <a:off x="9471025" y="546100"/>
            <a:ext cx="542925" cy="5254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15" name="Oval 135"/>
          <p:cNvSpPr>
            <a:spLocks noChangeArrowheads="1"/>
          </p:cNvSpPr>
          <p:nvPr/>
        </p:nvSpPr>
        <p:spPr bwMode="auto">
          <a:xfrm>
            <a:off x="9461500" y="3798888"/>
            <a:ext cx="542925" cy="5254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16" name="Rectangle 136"/>
          <p:cNvSpPr>
            <a:spLocks noChangeArrowheads="1"/>
          </p:cNvSpPr>
          <p:nvPr/>
        </p:nvSpPr>
        <p:spPr bwMode="auto">
          <a:xfrm>
            <a:off x="895350" y="6292850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latin typeface="Times New Roman" pitchFamily="18" charset="0"/>
              </a:rPr>
              <a:t>Stephan et al. 2009, </a:t>
            </a:r>
            <a:r>
              <a:rPr lang="en-GB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g11B_No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813" y="295275"/>
            <a:ext cx="481171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Fig11C_NoLab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3429000"/>
            <a:ext cx="48117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Fig11A_NoLab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300038"/>
            <a:ext cx="48117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993900" y="6289675"/>
            <a:ext cx="44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/>
              <a:t>m</a:t>
            </a:r>
            <a:r>
              <a:rPr lang="en-GB" sz="1600" b="0" baseline="-25000"/>
              <a:t>1</a:t>
            </a:r>
            <a:endParaRPr lang="en-US" sz="1600" b="0" baseline="-25000"/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030538" y="6284913"/>
            <a:ext cx="44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/>
              <a:t>m</a:t>
            </a:r>
            <a:r>
              <a:rPr lang="en-GB" sz="1600" b="0" baseline="-25000"/>
              <a:t>2</a:t>
            </a:r>
            <a:endParaRPr lang="en-US" sz="1600" b="0" baseline="-25000"/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989138" y="3130550"/>
            <a:ext cx="449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/>
              <a:t>m</a:t>
            </a:r>
            <a:r>
              <a:rPr lang="en-GB" sz="1600" b="0" baseline="-25000"/>
              <a:t>1</a:t>
            </a:r>
            <a:endParaRPr lang="en-US" sz="1600" b="0" baseline="-25000"/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3027363" y="3125788"/>
            <a:ext cx="44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/>
              <a:t>m</a:t>
            </a:r>
            <a:r>
              <a:rPr lang="en-GB" sz="1600" b="0" baseline="-25000"/>
              <a:t>2</a:t>
            </a:r>
            <a:endParaRPr lang="en-US" sz="1600" b="0" baseline="-25000"/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6894513" y="3130550"/>
            <a:ext cx="44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/>
              <a:t>m</a:t>
            </a:r>
            <a:r>
              <a:rPr lang="en-GB" sz="1600" b="0" baseline="-25000"/>
              <a:t>1</a:t>
            </a:r>
            <a:endParaRPr lang="en-US" sz="1600" b="0" baseline="-25000"/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7932738" y="3125788"/>
            <a:ext cx="449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/>
              <a:t>m</a:t>
            </a:r>
            <a:r>
              <a:rPr lang="en-GB" sz="1600" b="0" baseline="-25000"/>
              <a:t>2</a:t>
            </a:r>
            <a:endParaRPr lang="en-US" sz="1600" b="0" baseline="-25000"/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830263" y="1492250"/>
            <a:ext cx="44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ym typeface="Symbol" pitchFamily="18" charset="2"/>
              </a:rPr>
              <a:t></a:t>
            </a:r>
            <a:endParaRPr lang="en-GB" sz="3200" baseline="-25000">
              <a:sym typeface="Symbol" pitchFamily="18" charset="2"/>
            </a:endParaRPr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5735638" y="1546225"/>
            <a:ext cx="812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Times New Roman" pitchFamily="18" charset="0"/>
                <a:sym typeface="Symbol" pitchFamily="18" charset="2"/>
              </a:rPr>
              <a:t>&lt;</a:t>
            </a:r>
            <a:r>
              <a:rPr lang="en-GB" sz="3200" i="1">
                <a:latin typeface="Times New Roman" pitchFamily="18" charset="0"/>
                <a:sym typeface="Symbol" pitchFamily="18" charset="2"/>
              </a:rPr>
              <a:t>r</a:t>
            </a:r>
            <a:r>
              <a:rPr lang="en-GB" sz="3200">
                <a:latin typeface="Times New Roman" pitchFamily="18" charset="0"/>
                <a:sym typeface="Symbol" pitchFamily="18" charset="2"/>
              </a:rPr>
              <a:t>&gt;</a:t>
            </a:r>
            <a:endParaRPr lang="en-GB" sz="32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804863" y="4695825"/>
            <a:ext cx="433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i="1">
                <a:latin typeface="Times New Roman" pitchFamily="18" charset="0"/>
                <a:sym typeface="Symbol" pitchFamily="18" charset="2"/>
              </a:rPr>
              <a:t></a:t>
            </a:r>
            <a:endParaRPr lang="en-GB" sz="3200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2881313" y="436563"/>
            <a:ext cx="1633537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/>
              <a:t>true values:</a:t>
            </a:r>
          </a:p>
          <a:p>
            <a:r>
              <a:rPr lang="en-US" b="0" i="1">
                <a:sym typeface="Symbol" pitchFamily="18" charset="2"/>
              </a:rPr>
              <a:t></a:t>
            </a:r>
            <a:r>
              <a:rPr lang="en-US" b="0" baseline="-25000">
                <a:sym typeface="Symbol" pitchFamily="18" charset="2"/>
              </a:rPr>
              <a:t>1</a:t>
            </a:r>
            <a:r>
              <a:rPr lang="en-US" b="0">
                <a:sym typeface="Symbol" pitchFamily="18" charset="2"/>
              </a:rPr>
              <a:t>=220.7=15.4</a:t>
            </a:r>
          </a:p>
          <a:p>
            <a:r>
              <a:rPr lang="en-US" b="0" i="1">
                <a:sym typeface="Symbol" pitchFamily="18" charset="2"/>
              </a:rPr>
              <a:t></a:t>
            </a:r>
            <a:r>
              <a:rPr lang="en-US" b="0" baseline="-25000">
                <a:sym typeface="Symbol" pitchFamily="18" charset="2"/>
              </a:rPr>
              <a:t>2</a:t>
            </a:r>
            <a:r>
              <a:rPr lang="en-US" b="0">
                <a:sym typeface="Symbol" pitchFamily="18" charset="2"/>
              </a:rPr>
              <a:t>=220.3=6.6</a:t>
            </a:r>
          </a:p>
          <a:p>
            <a:endParaRPr lang="de-CH" b="0">
              <a:sym typeface="Symbol" pitchFamily="18" charset="2"/>
            </a:endParaRPr>
          </a:p>
          <a:p>
            <a:r>
              <a:rPr lang="de-CH">
                <a:sym typeface="Symbol" pitchFamily="18" charset="2"/>
              </a:rPr>
              <a:t>mean estimates:</a:t>
            </a:r>
            <a:endParaRPr lang="en-US">
              <a:sym typeface="Symbol" pitchFamily="18" charset="2"/>
            </a:endParaRPr>
          </a:p>
          <a:p>
            <a:r>
              <a:rPr lang="en-US" b="0" i="1">
                <a:sym typeface="Symbol" pitchFamily="18" charset="2"/>
              </a:rPr>
              <a:t></a:t>
            </a:r>
            <a:r>
              <a:rPr lang="en-US" b="0" baseline="-25000">
                <a:sym typeface="Symbol" pitchFamily="18" charset="2"/>
              </a:rPr>
              <a:t>1</a:t>
            </a:r>
            <a:r>
              <a:rPr lang="en-US" b="0">
                <a:sym typeface="Symbol" pitchFamily="18" charset="2"/>
              </a:rPr>
              <a:t>=15.4, </a:t>
            </a:r>
            <a:r>
              <a:rPr lang="en-US" b="0" i="1">
                <a:sym typeface="Symbol" pitchFamily="18" charset="2"/>
              </a:rPr>
              <a:t></a:t>
            </a:r>
            <a:r>
              <a:rPr lang="en-US" b="0" baseline="-25000">
                <a:sym typeface="Symbol" pitchFamily="18" charset="2"/>
              </a:rPr>
              <a:t>2</a:t>
            </a:r>
            <a:r>
              <a:rPr lang="en-US" b="0">
                <a:sym typeface="Symbol" pitchFamily="18" charset="2"/>
              </a:rPr>
              <a:t>=6.6</a:t>
            </a:r>
          </a:p>
        </p:txBody>
      </p:sp>
      <p:sp>
        <p:nvSpPr>
          <p:cNvPr id="44047" name="Rectangle 17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7802563" y="436563"/>
            <a:ext cx="1633537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/>
              <a:t>true values:</a:t>
            </a:r>
          </a:p>
          <a:p>
            <a:r>
              <a:rPr lang="en-US" b="0" i="1">
                <a:sym typeface="Symbol" pitchFamily="18" charset="2"/>
              </a:rPr>
              <a:t>r</a:t>
            </a:r>
            <a:r>
              <a:rPr lang="en-US" b="0" baseline="-25000">
                <a:sym typeface="Symbol" pitchFamily="18" charset="2"/>
              </a:rPr>
              <a:t>1 </a:t>
            </a:r>
            <a:r>
              <a:rPr lang="en-US" b="0">
                <a:sym typeface="Symbol" pitchFamily="18" charset="2"/>
              </a:rPr>
              <a:t>= 0.7, r</a:t>
            </a:r>
            <a:r>
              <a:rPr lang="en-US" b="0" baseline="-25000">
                <a:sym typeface="Symbol" pitchFamily="18" charset="2"/>
              </a:rPr>
              <a:t>2</a:t>
            </a:r>
            <a:r>
              <a:rPr lang="en-US" b="0">
                <a:sym typeface="Symbol" pitchFamily="18" charset="2"/>
              </a:rPr>
              <a:t>=0.3</a:t>
            </a:r>
          </a:p>
          <a:p>
            <a:endParaRPr lang="de-CH" b="0">
              <a:sym typeface="Symbol" pitchFamily="18" charset="2"/>
            </a:endParaRPr>
          </a:p>
          <a:p>
            <a:r>
              <a:rPr lang="de-CH">
                <a:sym typeface="Symbol" pitchFamily="18" charset="2"/>
              </a:rPr>
              <a:t>mean estimates:</a:t>
            </a:r>
            <a:endParaRPr lang="en-US">
              <a:sym typeface="Symbol" pitchFamily="18" charset="2"/>
            </a:endParaRPr>
          </a:p>
          <a:p>
            <a:r>
              <a:rPr lang="en-US" b="0" i="1">
                <a:sym typeface="Symbol" pitchFamily="18" charset="2"/>
              </a:rPr>
              <a:t>r</a:t>
            </a:r>
            <a:r>
              <a:rPr lang="en-US" b="0" baseline="-25000">
                <a:sym typeface="Symbol" pitchFamily="18" charset="2"/>
              </a:rPr>
              <a:t>1 </a:t>
            </a:r>
            <a:r>
              <a:rPr lang="en-US" b="0">
                <a:sym typeface="Symbol" pitchFamily="18" charset="2"/>
              </a:rPr>
              <a:t>= 0.7, r</a:t>
            </a:r>
            <a:r>
              <a:rPr lang="en-US" b="0" baseline="-25000">
                <a:sym typeface="Symbol" pitchFamily="18" charset="2"/>
              </a:rPr>
              <a:t>2</a:t>
            </a:r>
            <a:r>
              <a:rPr lang="en-US" b="0">
                <a:sym typeface="Symbol" pitchFamily="18" charset="2"/>
              </a:rPr>
              <a:t>=0.3</a:t>
            </a:r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2865438" y="3924300"/>
            <a:ext cx="1663700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/>
              <a:t>true values:</a:t>
            </a:r>
          </a:p>
          <a:p>
            <a:r>
              <a:rPr lang="en-US" b="0" i="1">
                <a:sym typeface="Symbol" pitchFamily="18" charset="2"/>
              </a:rPr>
              <a:t></a:t>
            </a:r>
            <a:r>
              <a:rPr lang="en-US" b="0" baseline="-25000">
                <a:sym typeface="Symbol" pitchFamily="18" charset="2"/>
              </a:rPr>
              <a:t>1 </a:t>
            </a:r>
            <a:r>
              <a:rPr lang="en-US" b="0">
                <a:sym typeface="Symbol" pitchFamily="18" charset="2"/>
              </a:rPr>
              <a:t>= 1, </a:t>
            </a:r>
            <a:r>
              <a:rPr lang="en-US" b="0" i="1">
                <a:sym typeface="Symbol" pitchFamily="18" charset="2"/>
              </a:rPr>
              <a:t></a:t>
            </a:r>
            <a:r>
              <a:rPr lang="en-US" b="0" baseline="-25000">
                <a:sym typeface="Symbol" pitchFamily="18" charset="2"/>
              </a:rPr>
              <a:t>2</a:t>
            </a:r>
            <a:r>
              <a:rPr lang="en-US" b="0">
                <a:sym typeface="Symbol" pitchFamily="18" charset="2"/>
              </a:rPr>
              <a:t>=0</a:t>
            </a:r>
          </a:p>
          <a:p>
            <a:endParaRPr lang="de-CH" b="0">
              <a:sym typeface="Symbol" pitchFamily="18" charset="2"/>
            </a:endParaRPr>
          </a:p>
          <a:p>
            <a:r>
              <a:rPr lang="de-CH">
                <a:sym typeface="Symbol" pitchFamily="18" charset="2"/>
              </a:rPr>
              <a:t>mean estimates:</a:t>
            </a:r>
            <a:endParaRPr lang="en-US">
              <a:sym typeface="Symbol" pitchFamily="18" charset="2"/>
            </a:endParaRPr>
          </a:p>
          <a:p>
            <a:r>
              <a:rPr lang="en-US" b="0" i="1">
                <a:sym typeface="Symbol" pitchFamily="18" charset="2"/>
              </a:rPr>
              <a:t></a:t>
            </a:r>
            <a:r>
              <a:rPr lang="en-US" b="0" baseline="-25000">
                <a:sym typeface="Symbol" pitchFamily="18" charset="2"/>
              </a:rPr>
              <a:t>1 </a:t>
            </a:r>
            <a:r>
              <a:rPr lang="en-US" b="0">
                <a:sym typeface="Symbol" pitchFamily="18" charset="2"/>
              </a:rPr>
              <a:t>= 0.89, </a:t>
            </a:r>
            <a:r>
              <a:rPr lang="en-US" b="0" i="1">
                <a:sym typeface="Symbol" pitchFamily="18" charset="2"/>
              </a:rPr>
              <a:t></a:t>
            </a:r>
            <a:r>
              <a:rPr lang="en-US" b="0" baseline="-25000">
                <a:sym typeface="Symbol" pitchFamily="18" charset="2"/>
              </a:rPr>
              <a:t>2</a:t>
            </a:r>
            <a:r>
              <a:rPr lang="en-US" b="0">
                <a:sym typeface="Symbol" pitchFamily="18" charset="2"/>
              </a:rPr>
              <a:t>=0.11</a:t>
            </a:r>
          </a:p>
        </p:txBody>
      </p:sp>
      <p:sp>
        <p:nvSpPr>
          <p:cNvPr id="44050" name="Line 20"/>
          <p:cNvSpPr>
            <a:spLocks noChangeShapeType="1"/>
          </p:cNvSpPr>
          <p:nvPr/>
        </p:nvSpPr>
        <p:spPr bwMode="auto">
          <a:xfrm>
            <a:off x="1744663" y="920750"/>
            <a:ext cx="7921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Line 21"/>
          <p:cNvSpPr>
            <a:spLocks noChangeShapeType="1"/>
          </p:cNvSpPr>
          <p:nvPr/>
        </p:nvSpPr>
        <p:spPr bwMode="auto">
          <a:xfrm>
            <a:off x="2803525" y="2201863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>
            <a:off x="6659563" y="1335088"/>
            <a:ext cx="7921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3" name="Line 23"/>
          <p:cNvSpPr>
            <a:spLocks noChangeShapeType="1"/>
          </p:cNvSpPr>
          <p:nvPr/>
        </p:nvSpPr>
        <p:spPr bwMode="auto">
          <a:xfrm>
            <a:off x="7718425" y="2379663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Line 24"/>
          <p:cNvSpPr>
            <a:spLocks noChangeShapeType="1"/>
          </p:cNvSpPr>
          <p:nvPr/>
        </p:nvSpPr>
        <p:spPr bwMode="auto">
          <a:xfrm>
            <a:off x="1739900" y="3675063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>
            <a:off x="2800350" y="6294438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6" name="Line 26"/>
          <p:cNvSpPr>
            <a:spLocks noChangeShapeType="1"/>
          </p:cNvSpPr>
          <p:nvPr/>
        </p:nvSpPr>
        <p:spPr bwMode="auto">
          <a:xfrm>
            <a:off x="4003675" y="596900"/>
            <a:ext cx="1793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>
            <a:off x="3992563" y="4092575"/>
            <a:ext cx="1793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8921750" y="601663"/>
            <a:ext cx="1793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044700"/>
            <a:ext cx="57435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5202238" y="361950"/>
            <a:ext cx="4640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de-CH" sz="2800" dirty="0" smtClean="0">
                <a:solidFill>
                  <a:schemeClr val="tx2"/>
                </a:solidFill>
                <a:latin typeface="Arial Unicode MS" pitchFamily="34" charset="-128"/>
              </a:rPr>
              <a:t>Model space partitioning:</a:t>
            </a:r>
            <a:endParaRPr lang="en-US" sz="2800" dirty="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algn="r"/>
            <a:r>
              <a:rPr lang="de-CH" sz="2800" dirty="0" smtClean="0">
                <a:solidFill>
                  <a:schemeClr val="tx2"/>
                </a:solidFill>
                <a:latin typeface="Arial Unicode MS" pitchFamily="34" charset="-128"/>
              </a:rPr>
              <a:t>comparing model families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190500"/>
            <a:ext cx="4214813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59941" name="Object 5"/>
          <p:cNvGraphicFramePr>
            <a:graphicFrameLocks noChangeAspect="1"/>
          </p:cNvGraphicFramePr>
          <p:nvPr/>
        </p:nvGraphicFramePr>
        <p:xfrm>
          <a:off x="7720013" y="4589463"/>
          <a:ext cx="1527175" cy="466725"/>
        </p:xfrm>
        <a:graphic>
          <a:graphicData uri="http://schemas.openxmlformats.org/presentationml/2006/ole">
            <p:oleObj spid="_x0000_s13314" name="Equation" r:id="rId5" imgW="799920" imgH="253800" progId="Equation.DSMT4">
              <p:embed/>
            </p:oleObj>
          </a:graphicData>
        </a:graphic>
      </p:graphicFrame>
      <p:graphicFrame>
        <p:nvGraphicFramePr>
          <p:cNvPr id="1959942" name="Object 6"/>
          <p:cNvGraphicFramePr>
            <a:graphicFrameLocks noChangeAspect="1"/>
          </p:cNvGraphicFramePr>
          <p:nvPr/>
        </p:nvGraphicFramePr>
        <p:xfrm>
          <a:off x="5565775" y="4589463"/>
          <a:ext cx="1550988" cy="466725"/>
        </p:xfrm>
        <a:graphic>
          <a:graphicData uri="http://schemas.openxmlformats.org/presentationml/2006/ole">
            <p:oleObj spid="_x0000_s13315" name="Equation" r:id="rId6" imgW="812520" imgH="253800" progId="Equation.DSMT4">
              <p:embed/>
            </p:oleObj>
          </a:graphicData>
        </a:graphic>
      </p:graphicFrame>
      <p:graphicFrame>
        <p:nvGraphicFramePr>
          <p:cNvPr id="1959943" name="Object 7"/>
          <p:cNvGraphicFramePr>
            <a:graphicFrameLocks noChangeAspect="1"/>
          </p:cNvGraphicFramePr>
          <p:nvPr/>
        </p:nvGraphicFramePr>
        <p:xfrm>
          <a:off x="6042025" y="3302000"/>
          <a:ext cx="2692400" cy="587375"/>
        </p:xfrm>
        <a:graphic>
          <a:graphicData uri="http://schemas.openxmlformats.org/presentationml/2006/ole">
            <p:oleObj spid="_x0000_s13316" name="Equation" r:id="rId7" imgW="1168200" imgH="253800" progId="Equation.DSMT4">
              <p:embed/>
            </p:oleObj>
          </a:graphicData>
        </a:graphic>
      </p:graphicFrame>
      <p:sp>
        <p:nvSpPr>
          <p:cNvPr id="13320" name="Oval 8"/>
          <p:cNvSpPr>
            <a:spLocks noChangeAspect="1" noChangeArrowheads="1"/>
          </p:cNvSpPr>
          <p:nvPr/>
        </p:nvSpPr>
        <p:spPr bwMode="auto">
          <a:xfrm>
            <a:off x="2351088" y="4851400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spect="1" noChangeArrowheads="1"/>
          </p:cNvSpPr>
          <p:nvPr/>
        </p:nvSpPr>
        <p:spPr bwMode="auto">
          <a:xfrm>
            <a:off x="3582988" y="4835525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59946" name="Oval 10"/>
          <p:cNvSpPr>
            <a:spLocks noChangeAspect="1" noChangeArrowheads="1"/>
          </p:cNvSpPr>
          <p:nvPr/>
        </p:nvSpPr>
        <p:spPr bwMode="auto">
          <a:xfrm>
            <a:off x="9105900" y="2532063"/>
            <a:ext cx="449263" cy="4492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59947" name="Oval 11"/>
          <p:cNvSpPr>
            <a:spLocks noChangeAspect="1" noChangeArrowheads="1"/>
          </p:cNvSpPr>
          <p:nvPr/>
        </p:nvSpPr>
        <p:spPr bwMode="auto">
          <a:xfrm>
            <a:off x="5449888" y="2530475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310438" y="6235700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latin typeface="Times New Roman" pitchFamily="18" charset="0"/>
              </a:rPr>
              <a:t>Stephan et al. 2009, </a:t>
            </a:r>
            <a:r>
              <a:rPr lang="en-GB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9946" grpId="0" animBg="1"/>
      <p:bldP spid="19599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68400"/>
            <a:ext cx="8743950" cy="1143000"/>
          </a:xfrm>
        </p:spPr>
        <p:txBody>
          <a:bodyPr/>
          <a:lstStyle/>
          <a:p>
            <a:r>
              <a:rPr lang="de-CH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Bayesian Model Averaging (BMA)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9" y="1446660"/>
            <a:ext cx="4728529" cy="4872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abandons dependence of parameter inference on a single model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uses the entire model space considered (or an optimal family of models)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computes weighted averages of each parameter, where the weighting is given by posterior model probabilities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represents a particularly useful alternative, particularly when none of the models (or model subspaces) considered clearly outperforms all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73779" y="1744992"/>
          <a:ext cx="4335078" cy="1475880"/>
        </p:xfrm>
        <a:graphic>
          <a:graphicData uri="http://schemas.openxmlformats.org/presentationml/2006/ole">
            <p:oleObj spid="_x0000_s130050" name="Equation" r:id="rId3" imgW="1790640" imgH="609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6084" y="3302744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0" dirty="0" smtClean="0"/>
              <a:t>NB: </a:t>
            </a:r>
            <a:r>
              <a:rPr lang="de-CH" sz="1800" b="0" i="1" dirty="0" smtClean="0">
                <a:latin typeface="Times New Roman" pitchFamily="18" charset="0"/>
              </a:rPr>
              <a:t>p</a:t>
            </a:r>
            <a:r>
              <a:rPr lang="de-CH" sz="1800" b="0" dirty="0" smtClean="0">
                <a:latin typeface="Times New Roman" pitchFamily="18" charset="0"/>
              </a:rPr>
              <a:t>(</a:t>
            </a:r>
            <a:r>
              <a:rPr lang="de-CH" sz="1800" b="0" i="1" dirty="0" smtClean="0">
                <a:latin typeface="Times New Roman" pitchFamily="18" charset="0"/>
              </a:rPr>
              <a:t>m</a:t>
            </a:r>
            <a:r>
              <a:rPr lang="de-CH" sz="1800" b="0" dirty="0" smtClean="0">
                <a:latin typeface="Times New Roman" pitchFamily="18" charset="0"/>
              </a:rPr>
              <a:t>|</a:t>
            </a:r>
            <a:r>
              <a:rPr lang="de-CH" sz="1800" b="0" i="1" dirty="0" smtClean="0">
                <a:latin typeface="Times New Roman" pitchFamily="18" charset="0"/>
              </a:rPr>
              <a:t>y</a:t>
            </a:r>
            <a:r>
              <a:rPr lang="de-CH" sz="1800" b="0" baseline="-25000" dirty="0" smtClean="0">
                <a:latin typeface="Times New Roman" pitchFamily="18" charset="0"/>
              </a:rPr>
              <a:t>1..</a:t>
            </a:r>
            <a:r>
              <a:rPr lang="de-CH" sz="1800" b="0" i="1" baseline="-25000" dirty="0" smtClean="0">
                <a:latin typeface="Times New Roman" pitchFamily="18" charset="0"/>
              </a:rPr>
              <a:t>N</a:t>
            </a:r>
            <a:r>
              <a:rPr lang="de-CH" sz="1800" b="0" dirty="0" smtClean="0">
                <a:latin typeface="Times New Roman" pitchFamily="18" charset="0"/>
              </a:rPr>
              <a:t>)</a:t>
            </a:r>
            <a:r>
              <a:rPr lang="de-CH" sz="1800" b="0" dirty="0" smtClean="0"/>
              <a:t> can be obtained by either FFX or RFX BMS</a:t>
            </a:r>
            <a:endParaRPr lang="en-US" sz="1800" b="0" dirty="0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7042947" y="6285819"/>
            <a:ext cx="2956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latin typeface="Times New Roman" pitchFamily="18" charset="0"/>
              </a:rPr>
              <a:t>Penny et al. 2010, </a:t>
            </a:r>
            <a:r>
              <a:rPr lang="de-DE" b="0" i="1" dirty="0" smtClean="0">
                <a:latin typeface="Times New Roman" pitchFamily="18" charset="0"/>
              </a:rPr>
              <a:t>PLoS Comput. Biol.</a:t>
            </a:r>
            <a:endParaRPr lang="en-US" b="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12"/>
          <p:cNvSpPr>
            <a:spLocks noChangeShapeType="1"/>
          </p:cNvSpPr>
          <p:nvPr/>
        </p:nvSpPr>
        <p:spPr bwMode="auto">
          <a:xfrm flipH="1">
            <a:off x="757238" y="3581400"/>
            <a:ext cx="857250" cy="1979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>
            <a:off x="1547813" y="3581400"/>
            <a:ext cx="857250" cy="1979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3" name="Line 66"/>
          <p:cNvSpPr>
            <a:spLocks noChangeAspect="1" noChangeShapeType="1"/>
          </p:cNvSpPr>
          <p:nvPr/>
        </p:nvSpPr>
        <p:spPr bwMode="auto">
          <a:xfrm>
            <a:off x="6200775" y="3571875"/>
            <a:ext cx="1320800" cy="1982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Line 61"/>
          <p:cNvSpPr>
            <a:spLocks noChangeAspect="1" noChangeShapeType="1"/>
          </p:cNvSpPr>
          <p:nvPr/>
        </p:nvSpPr>
        <p:spPr bwMode="auto">
          <a:xfrm flipH="1">
            <a:off x="4986338" y="3586163"/>
            <a:ext cx="1320800" cy="1982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 flipH="1">
            <a:off x="6286500" y="2405063"/>
            <a:ext cx="0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 flipH="1">
            <a:off x="8724900" y="2528888"/>
            <a:ext cx="0" cy="595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" name="Line 53"/>
          <p:cNvSpPr>
            <a:spLocks noChangeShapeType="1"/>
          </p:cNvSpPr>
          <p:nvPr/>
        </p:nvSpPr>
        <p:spPr bwMode="auto">
          <a:xfrm>
            <a:off x="3543300" y="2476500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 flipH="1">
            <a:off x="1562100" y="2538413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695575" y="1087438"/>
            <a:ext cx="4886325" cy="284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inference on </a:t>
            </a:r>
            <a:r>
              <a:rPr lang="de-CH" sz="1200" kern="0" smtClean="0">
                <a:solidFill>
                  <a:sysClr val="windowText" lastClr="000000"/>
                </a:solidFill>
              </a:rPr>
              <a:t>model structure   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or   inference on </a:t>
            </a:r>
            <a:r>
              <a:rPr lang="de-CH" sz="1200" kern="0" smtClean="0">
                <a:solidFill>
                  <a:sysClr val="windowText" lastClr="000000"/>
                </a:solidFill>
              </a:rPr>
              <a:t>model parameters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25525" y="2133600"/>
            <a:ext cx="353695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inference 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kern="0" smtClean="0">
                <a:solidFill>
                  <a:sysClr val="windowText" lastClr="000000"/>
                </a:solidFill>
              </a:rPr>
              <a:t>individual models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   or   </a:t>
            </a:r>
            <a:r>
              <a:rPr lang="de-CH" sz="1200" kern="0" smtClean="0">
                <a:solidFill>
                  <a:sysClr val="windowText" lastClr="000000"/>
                </a:solidFill>
              </a:rPr>
              <a:t>model space partition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819400" y="3200400"/>
            <a:ext cx="1981200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comparison of model families using </a:t>
            </a:r>
            <a:br>
              <a:rPr lang="de-CH" b="0" kern="0" smtClean="0">
                <a:solidFill>
                  <a:sysClr val="windowText" lastClr="000000"/>
                </a:solidFill>
              </a:rPr>
            </a:br>
            <a:r>
              <a:rPr lang="de-CH" b="0" kern="0" smtClean="0">
                <a:solidFill>
                  <a:sysClr val="windowText" lastClr="000000"/>
                </a:solidFill>
              </a:rPr>
              <a:t>FFX or RFX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66700" y="3190875"/>
            <a:ext cx="2438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optimal model structure assumed to be identical across subjects?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6225" y="5640388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FFX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914525" y="5640388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RFX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8100" y="4343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yes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2095500" y="4343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no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4838700" y="2133600"/>
            <a:ext cx="49530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inference 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kern="0" smtClean="0">
                <a:solidFill>
                  <a:sysClr val="windowText" lastClr="000000"/>
                </a:solidFill>
              </a:rPr>
              <a:t>parameters of an optimal model   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or   </a:t>
            </a:r>
            <a:r>
              <a:rPr lang="de-CH" sz="1200" kern="0" smtClean="0">
                <a:solidFill>
                  <a:sysClr val="windowText" lastClr="000000"/>
                </a:solidFill>
              </a:rPr>
              <a:t>parameters of all models</a:t>
            </a:r>
            <a:r>
              <a:rPr lang="de-CH" sz="1200" b="0" kern="0" smtClean="0">
                <a:solidFill>
                  <a:sysClr val="windowText" lastClr="000000"/>
                </a:solidFill>
              </a:rPr>
              <a:t>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8110538" y="3200400"/>
            <a:ext cx="12192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BMA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056063" y="295275"/>
            <a:ext cx="2154237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definition of model space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4081463" y="5645150"/>
            <a:ext cx="1828800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FFX analysis of parameter estimates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(e.g. BPA)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" name="Text Box 45"/>
          <p:cNvSpPr txBox="1">
            <a:spLocks noChangeArrowheads="1"/>
          </p:cNvSpPr>
          <p:nvPr/>
        </p:nvSpPr>
        <p:spPr bwMode="auto">
          <a:xfrm>
            <a:off x="6600825" y="5645150"/>
            <a:ext cx="1828800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RFX analysis of parameter estimates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(e.g. t-test, ANOVA)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52" name="AutoShape 47"/>
          <p:cNvCxnSpPr>
            <a:cxnSpLocks noChangeShapeType="1"/>
            <a:stCxn id="49" idx="2"/>
            <a:endCxn id="39" idx="0"/>
          </p:cNvCxnSpPr>
          <p:nvPr/>
        </p:nvCxnSpPr>
        <p:spPr bwMode="auto">
          <a:xfrm>
            <a:off x="5133975" y="609600"/>
            <a:ext cx="4763" cy="4778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3" name="Line 50"/>
          <p:cNvSpPr>
            <a:spLocks noChangeShapeType="1"/>
          </p:cNvSpPr>
          <p:nvPr/>
        </p:nvSpPr>
        <p:spPr bwMode="auto">
          <a:xfrm flipH="1">
            <a:off x="3543300" y="13716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>
            <a:off x="6286500" y="13716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5143500" y="3200400"/>
            <a:ext cx="2438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optimal model structure assumed to be identical across subjects?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5010150" y="4635500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FFX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4667250" y="4064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yes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6972300" y="4064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0" kern="0" smtClean="0">
                <a:solidFill>
                  <a:sysClr val="windowText" lastClr="000000"/>
                </a:solidFill>
              </a:rPr>
              <a:t>no</a:t>
            </a: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" name="Text Box 73"/>
          <p:cNvSpPr txBox="1">
            <a:spLocks noChangeArrowheads="1"/>
          </p:cNvSpPr>
          <p:nvPr/>
        </p:nvSpPr>
        <p:spPr bwMode="auto">
          <a:xfrm>
            <a:off x="6638925" y="4635500"/>
            <a:ext cx="990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kern="0" smtClean="0">
                <a:solidFill>
                  <a:sysClr val="windowText" lastClr="000000"/>
                </a:solidFill>
              </a:rPr>
              <a:t>RFX BMS</a:t>
            </a:r>
            <a:endParaRPr lang="en-US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9180" y="6482683"/>
            <a:ext cx="2588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Stephan et al. 2010, 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3200">
                <a:latin typeface="Arial Unicode MS" pitchFamily="34" charset="-128"/>
              </a:rPr>
              <a:t>Overview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Bayesian model selection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Nonlinear DCM for fMRI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US" sz="2400" b="0" dirty="0" smtClean="0">
                <a:latin typeface="Arial Unicode MS" pitchFamily="34" charset="-128"/>
              </a:rPr>
              <a:t>Embedding computational models in DCMs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latin typeface="Arial Unicode MS" pitchFamily="34" charset="-128"/>
              </a:rPr>
              <a:t>Integrating </a:t>
            </a:r>
            <a:r>
              <a:rPr lang="de-DE" sz="2400" b="0" dirty="0">
                <a:latin typeface="Arial Unicode MS" pitchFamily="34" charset="-128"/>
              </a:rPr>
              <a:t>tractography and </a:t>
            </a:r>
            <a:r>
              <a:rPr lang="de-DE" sz="2400" b="0" dirty="0" smtClean="0">
                <a:latin typeface="Arial Unicode MS" pitchFamily="34" charset="-128"/>
              </a:rPr>
              <a:t>DCM</a:t>
            </a:r>
            <a:endParaRPr lang="de-DE" sz="2400" b="0" dirty="0">
              <a:latin typeface="Arial Unicode MS" pitchFamily="34" charset="-128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38188" y="2443163"/>
            <a:ext cx="9001125" cy="55721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2"/>
          <p:cNvSpPr>
            <a:spLocks noChangeArrowheads="1"/>
          </p:cNvSpPr>
          <p:nvPr/>
        </p:nvSpPr>
        <p:spPr bwMode="auto">
          <a:xfrm>
            <a:off x="390525" y="925513"/>
            <a:ext cx="6264275" cy="1676400"/>
          </a:xfrm>
          <a:prstGeom prst="parallelogram">
            <a:avLst>
              <a:gd name="adj" fmla="val 93419"/>
            </a:avLst>
          </a:prstGeom>
          <a:solidFill>
            <a:schemeClr val="folHlink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0"/>
          </a:p>
        </p:txBody>
      </p:sp>
      <p:grpSp>
        <p:nvGrpSpPr>
          <p:cNvPr id="14341" name="Group 3"/>
          <p:cNvGrpSpPr>
            <a:grpSpLocks/>
          </p:cNvGrpSpPr>
          <p:nvPr/>
        </p:nvGrpSpPr>
        <p:grpSpPr bwMode="auto">
          <a:xfrm>
            <a:off x="4711700" y="3683000"/>
            <a:ext cx="5184775" cy="2806700"/>
            <a:chOff x="2877" y="482"/>
            <a:chExt cx="3266" cy="1768"/>
          </a:xfrm>
        </p:grpSpPr>
        <p:sp>
          <p:nvSpPr>
            <p:cNvPr id="1780740" name="Rectangle 4"/>
            <p:cNvSpPr>
              <a:spLocks noChangeArrowheads="1"/>
            </p:cNvSpPr>
            <p:nvPr/>
          </p:nvSpPr>
          <p:spPr bwMode="auto">
            <a:xfrm>
              <a:off x="2877" y="482"/>
              <a:ext cx="3266" cy="176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84" name="Text Box 5"/>
            <p:cNvSpPr txBox="1">
              <a:spLocks noChangeArrowheads="1"/>
            </p:cNvSpPr>
            <p:nvPr/>
          </p:nvSpPr>
          <p:spPr bwMode="auto">
            <a:xfrm>
              <a:off x="3035" y="1021"/>
              <a:ext cx="143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>
                  <a:solidFill>
                    <a:schemeClr val="bg1"/>
                  </a:solidFill>
                </a:rPr>
                <a:t>intrinsic connectivity</a:t>
              </a:r>
              <a:endParaRPr lang="en-US" sz="16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385" name="Text Box 6"/>
            <p:cNvSpPr txBox="1">
              <a:spLocks noChangeArrowheads="1"/>
            </p:cNvSpPr>
            <p:nvPr/>
          </p:nvSpPr>
          <p:spPr bwMode="auto">
            <a:xfrm>
              <a:off x="3035" y="1870"/>
              <a:ext cx="10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>
                  <a:solidFill>
                    <a:schemeClr val="bg1"/>
                  </a:solidFill>
                </a:rPr>
                <a:t>direct inputs</a:t>
              </a:r>
            </a:p>
          </p:txBody>
        </p:sp>
        <p:sp>
          <p:nvSpPr>
            <p:cNvPr id="14386" name="Text Box 7"/>
            <p:cNvSpPr txBox="1">
              <a:spLocks noChangeArrowheads="1"/>
            </p:cNvSpPr>
            <p:nvPr/>
          </p:nvSpPr>
          <p:spPr bwMode="auto">
            <a:xfrm>
              <a:off x="3035" y="1367"/>
              <a:ext cx="963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>
                  <a:solidFill>
                    <a:schemeClr val="bg1"/>
                  </a:solidFill>
                </a:rPr>
                <a:t>modulation of</a:t>
              </a:r>
            </a:p>
            <a:p>
              <a:pPr eaLnBrk="0" hangingPunct="0"/>
              <a:r>
                <a:rPr lang="en-GB" sz="1600">
                  <a:solidFill>
                    <a:schemeClr val="bg1"/>
                  </a:solidFill>
                </a:rPr>
                <a:t>connectivity</a:t>
              </a:r>
            </a:p>
          </p:txBody>
        </p:sp>
        <p:sp>
          <p:nvSpPr>
            <p:cNvPr id="14387" name="Line 8"/>
            <p:cNvSpPr>
              <a:spLocks noChangeShapeType="1"/>
            </p:cNvSpPr>
            <p:nvPr/>
          </p:nvSpPr>
          <p:spPr bwMode="auto">
            <a:xfrm flipH="1">
              <a:off x="3920" y="1978"/>
              <a:ext cx="11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Text Box 9"/>
            <p:cNvSpPr txBox="1">
              <a:spLocks noChangeArrowheads="1"/>
            </p:cNvSpPr>
            <p:nvPr/>
          </p:nvSpPr>
          <p:spPr bwMode="auto">
            <a:xfrm>
              <a:off x="3029" y="579"/>
              <a:ext cx="14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Neural state equation</a:t>
              </a:r>
            </a:p>
          </p:txBody>
        </p:sp>
        <p:graphicFrame>
          <p:nvGraphicFramePr>
            <p:cNvPr id="14338" name="Object 10"/>
            <p:cNvGraphicFramePr>
              <a:graphicFrameLocks noChangeAspect="1"/>
            </p:cNvGraphicFramePr>
            <p:nvPr/>
          </p:nvGraphicFramePr>
          <p:xfrm>
            <a:off x="4487" y="545"/>
            <a:ext cx="1528" cy="288"/>
          </p:xfrm>
          <a:graphic>
            <a:graphicData uri="http://schemas.openxmlformats.org/presentationml/2006/ole">
              <p:oleObj spid="_x0000_s14338" name="Equation" r:id="rId3" imgW="1574640" imgH="253800" progId="Equation.3">
                <p:embed/>
              </p:oleObj>
            </a:graphicData>
          </a:graphic>
        </p:graphicFrame>
        <p:graphicFrame>
          <p:nvGraphicFramePr>
            <p:cNvPr id="14339" name="Object 11"/>
            <p:cNvGraphicFramePr>
              <a:graphicFrameLocks noChangeAspect="1"/>
            </p:cNvGraphicFramePr>
            <p:nvPr/>
          </p:nvGraphicFramePr>
          <p:xfrm>
            <a:off x="5035" y="957"/>
            <a:ext cx="828" cy="1227"/>
          </p:xfrm>
          <a:graphic>
            <a:graphicData uri="http://schemas.openxmlformats.org/presentationml/2006/ole">
              <p:oleObj spid="_x0000_s14339" name="Equation" r:id="rId4" imgW="863280" imgH="1282680" progId="Equation.3">
                <p:embed/>
              </p:oleObj>
            </a:graphicData>
          </a:graphic>
        </p:graphicFrame>
        <p:sp>
          <p:nvSpPr>
            <p:cNvPr id="14389" name="Line 12"/>
            <p:cNvSpPr>
              <a:spLocks noChangeShapeType="1"/>
            </p:cNvSpPr>
            <p:nvPr/>
          </p:nvSpPr>
          <p:spPr bwMode="auto">
            <a:xfrm flipH="1">
              <a:off x="4057" y="1556"/>
              <a:ext cx="9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13"/>
            <p:cNvSpPr>
              <a:spLocks noChangeShapeType="1"/>
            </p:cNvSpPr>
            <p:nvPr/>
          </p:nvSpPr>
          <p:spPr bwMode="auto">
            <a:xfrm flipH="1">
              <a:off x="4465" y="1132"/>
              <a:ext cx="57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8024813" y="998538"/>
            <a:ext cx="14478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hemodynamic</a:t>
            </a:r>
          </a:p>
          <a:p>
            <a:pPr eaLnBrk="0" hangingPunct="0"/>
            <a:r>
              <a:rPr lang="en-GB" sz="1600" b="0"/>
              <a:t>model</a:t>
            </a:r>
            <a:endParaRPr lang="en-US" sz="1600" b="0"/>
          </a:p>
        </p:txBody>
      </p:sp>
      <p:sp>
        <p:nvSpPr>
          <p:cNvPr id="14343" name="Line 15"/>
          <p:cNvSpPr>
            <a:spLocks noChangeShapeType="1"/>
          </p:cNvSpPr>
          <p:nvPr/>
        </p:nvSpPr>
        <p:spPr bwMode="auto">
          <a:xfrm flipH="1">
            <a:off x="7377113" y="579438"/>
            <a:ext cx="31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Rectangle 16"/>
          <p:cNvSpPr>
            <a:spLocks noChangeArrowheads="1"/>
          </p:cNvSpPr>
          <p:nvPr/>
        </p:nvSpPr>
        <p:spPr bwMode="auto">
          <a:xfrm>
            <a:off x="6800850" y="930275"/>
            <a:ext cx="1223963" cy="7286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400" b="0">
                <a:cs typeface="Times New Roman" pitchFamily="18" charset="0"/>
              </a:rPr>
              <a:t>λ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7208838" y="20351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400">
                <a:solidFill>
                  <a:srgbClr val="FF9900"/>
                </a:solidFill>
              </a:rPr>
              <a:t>x</a:t>
            </a: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7208838" y="1206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37C03"/>
                </a:solidFill>
              </a:rPr>
              <a:t>y</a:t>
            </a:r>
            <a:endParaRPr lang="en-US" sz="2400">
              <a:solidFill>
                <a:srgbClr val="037C03"/>
              </a:solidFill>
            </a:endParaRPr>
          </a:p>
        </p:txBody>
      </p:sp>
      <p:sp>
        <p:nvSpPr>
          <p:cNvPr id="14347" name="Line 19"/>
          <p:cNvSpPr>
            <a:spLocks noChangeShapeType="1"/>
          </p:cNvSpPr>
          <p:nvPr/>
        </p:nvSpPr>
        <p:spPr bwMode="auto">
          <a:xfrm>
            <a:off x="7375525" y="2492375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7491413" y="2947988"/>
            <a:ext cx="1131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integration</a:t>
            </a:r>
          </a:p>
        </p:txBody>
      </p:sp>
      <p:cxnSp>
        <p:nvCxnSpPr>
          <p:cNvPr id="14349" name="AutoShape 21"/>
          <p:cNvCxnSpPr>
            <a:cxnSpLocks noChangeShapeType="1"/>
            <a:stCxn id="14358" idx="0"/>
            <a:endCxn id="14354" idx="2"/>
          </p:cNvCxnSpPr>
          <p:nvPr/>
        </p:nvCxnSpPr>
        <p:spPr bwMode="auto">
          <a:xfrm flipV="1">
            <a:off x="3475038" y="692150"/>
            <a:ext cx="1587" cy="5222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4350" name="AutoShape 22"/>
          <p:cNvCxnSpPr>
            <a:cxnSpLocks noChangeShapeType="1"/>
            <a:stCxn id="14360" idx="0"/>
            <a:endCxn id="14353" idx="2"/>
          </p:cNvCxnSpPr>
          <p:nvPr/>
        </p:nvCxnSpPr>
        <p:spPr bwMode="auto">
          <a:xfrm flipV="1">
            <a:off x="4618038" y="692150"/>
            <a:ext cx="4762" cy="8270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4351" name="AutoShape 23"/>
          <p:cNvCxnSpPr>
            <a:cxnSpLocks noChangeShapeType="1"/>
            <a:stCxn id="14357" idx="0"/>
            <a:endCxn id="14355" idx="2"/>
          </p:cNvCxnSpPr>
          <p:nvPr/>
        </p:nvCxnSpPr>
        <p:spPr bwMode="auto">
          <a:xfrm flipV="1">
            <a:off x="1646238" y="682625"/>
            <a:ext cx="4762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5235575" y="127000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37C03"/>
                </a:solidFill>
              </a:rPr>
              <a:t>BOLD</a:t>
            </a: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4398963" y="234950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0" i="1">
                <a:solidFill>
                  <a:srgbClr val="FFFF66"/>
                </a:solidFill>
              </a:rPr>
              <a:t>y</a:t>
            </a:r>
          </a:p>
        </p:txBody>
      </p:sp>
      <p:sp>
        <p:nvSpPr>
          <p:cNvPr id="14354" name="Text Box 26"/>
          <p:cNvSpPr txBox="1">
            <a:spLocks noChangeArrowheads="1"/>
          </p:cNvSpPr>
          <p:nvPr/>
        </p:nvSpPr>
        <p:spPr bwMode="auto">
          <a:xfrm>
            <a:off x="3252788" y="234950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0" i="1">
                <a:solidFill>
                  <a:srgbClr val="FFFF66"/>
                </a:solidFill>
              </a:rPr>
              <a:t>y</a:t>
            </a:r>
          </a:p>
        </p:txBody>
      </p:sp>
      <p:sp>
        <p:nvSpPr>
          <p:cNvPr id="14355" name="Text Box 27"/>
          <p:cNvSpPr txBox="1">
            <a:spLocks noChangeArrowheads="1"/>
          </p:cNvSpPr>
          <p:nvPr/>
        </p:nvSpPr>
        <p:spPr bwMode="auto">
          <a:xfrm>
            <a:off x="1427163" y="225425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0" i="1">
                <a:solidFill>
                  <a:srgbClr val="FFFF66"/>
                </a:solidFill>
              </a:rPr>
              <a:t>y</a:t>
            </a:r>
          </a:p>
        </p:txBody>
      </p:sp>
      <p:sp>
        <p:nvSpPr>
          <p:cNvPr id="14356" name="Line 28"/>
          <p:cNvSpPr>
            <a:spLocks noChangeShapeType="1"/>
          </p:cNvSpPr>
          <p:nvPr/>
        </p:nvSpPr>
        <p:spPr bwMode="auto">
          <a:xfrm flipH="1">
            <a:off x="1871663" y="1470025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9"/>
          <p:cNvSpPr txBox="1">
            <a:spLocks noChangeArrowheads="1"/>
          </p:cNvSpPr>
          <p:nvPr/>
        </p:nvSpPr>
        <p:spPr bwMode="auto">
          <a:xfrm>
            <a:off x="1243013" y="1747838"/>
            <a:ext cx="804862" cy="5810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1600" b="0"/>
              <a:t>activity</a:t>
            </a:r>
          </a:p>
          <a:p>
            <a:pPr algn="ctr" eaLnBrk="0" hangingPunct="0"/>
            <a:r>
              <a:rPr lang="en-US" sz="1600" b="0" i="1"/>
              <a:t>x</a:t>
            </a:r>
            <a:r>
              <a:rPr lang="en-US" sz="1600" b="0" baseline="-25000"/>
              <a:t>1</a:t>
            </a:r>
            <a:r>
              <a:rPr lang="en-US" sz="1600" b="0"/>
              <a:t>(</a:t>
            </a:r>
            <a:r>
              <a:rPr lang="en-US" sz="1600" b="0" i="1"/>
              <a:t>t</a:t>
            </a:r>
            <a:r>
              <a:rPr lang="en-US" sz="1600" b="0"/>
              <a:t>)</a:t>
            </a:r>
          </a:p>
        </p:txBody>
      </p:sp>
      <p:sp>
        <p:nvSpPr>
          <p:cNvPr id="14358" name="Text Box 30"/>
          <p:cNvSpPr txBox="1">
            <a:spLocks noChangeArrowheads="1"/>
          </p:cNvSpPr>
          <p:nvPr/>
        </p:nvSpPr>
        <p:spPr bwMode="auto">
          <a:xfrm>
            <a:off x="3071813" y="1214438"/>
            <a:ext cx="804862" cy="5810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1600" b="0"/>
              <a:t>activity</a:t>
            </a:r>
          </a:p>
          <a:p>
            <a:pPr algn="ctr" eaLnBrk="0" hangingPunct="0"/>
            <a:r>
              <a:rPr lang="en-US" sz="1600" b="0" i="1"/>
              <a:t>x</a:t>
            </a:r>
            <a:r>
              <a:rPr lang="en-US" sz="1600" b="0" baseline="-25000"/>
              <a:t>2</a:t>
            </a:r>
            <a:r>
              <a:rPr lang="en-US" sz="1600" b="0"/>
              <a:t>(</a:t>
            </a:r>
            <a:r>
              <a:rPr lang="en-US" sz="1600" b="0" i="1"/>
              <a:t>t</a:t>
            </a:r>
            <a:r>
              <a:rPr lang="en-US" sz="1600" b="0"/>
              <a:t>)</a:t>
            </a:r>
          </a:p>
        </p:txBody>
      </p:sp>
      <p:sp>
        <p:nvSpPr>
          <p:cNvPr id="14359" name="Line 31"/>
          <p:cNvSpPr>
            <a:spLocks noChangeShapeType="1"/>
          </p:cNvSpPr>
          <p:nvPr/>
        </p:nvSpPr>
        <p:spPr bwMode="auto">
          <a:xfrm flipH="1" flipV="1">
            <a:off x="3852863" y="1393825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Text Box 32"/>
          <p:cNvSpPr txBox="1">
            <a:spLocks noChangeArrowheads="1"/>
          </p:cNvSpPr>
          <p:nvPr/>
        </p:nvSpPr>
        <p:spPr bwMode="auto">
          <a:xfrm>
            <a:off x="4214813" y="1519238"/>
            <a:ext cx="804862" cy="5810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1600" b="0"/>
              <a:t>activity</a:t>
            </a:r>
          </a:p>
          <a:p>
            <a:pPr algn="ctr" eaLnBrk="0" hangingPunct="0"/>
            <a:r>
              <a:rPr lang="en-US" sz="1600" b="0" i="1"/>
              <a:t>x</a:t>
            </a:r>
            <a:r>
              <a:rPr lang="en-US" sz="1600" b="0" baseline="-25000"/>
              <a:t>3</a:t>
            </a:r>
            <a:r>
              <a:rPr lang="en-US" sz="1600" b="0"/>
              <a:t>(</a:t>
            </a:r>
            <a:r>
              <a:rPr lang="en-US" sz="1600" b="0" i="1"/>
              <a:t>t</a:t>
            </a:r>
            <a:r>
              <a:rPr lang="en-US" sz="1600" b="0"/>
              <a:t>)</a:t>
            </a:r>
          </a:p>
        </p:txBody>
      </p:sp>
      <p:sp>
        <p:nvSpPr>
          <p:cNvPr id="14361" name="Text Box 33"/>
          <p:cNvSpPr txBox="1">
            <a:spLocks noChangeArrowheads="1"/>
          </p:cNvSpPr>
          <p:nvPr/>
        </p:nvSpPr>
        <p:spPr bwMode="auto">
          <a:xfrm>
            <a:off x="3919538" y="2098675"/>
            <a:ext cx="14700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9900"/>
                </a:solidFill>
              </a:rPr>
              <a:t>neuronal</a:t>
            </a:r>
          </a:p>
          <a:p>
            <a:pPr eaLnBrk="0" hangingPunct="0"/>
            <a:r>
              <a:rPr lang="en-GB" sz="2400">
                <a:solidFill>
                  <a:srgbClr val="FF9900"/>
                </a:solidFill>
              </a:rPr>
              <a:t>states</a:t>
            </a:r>
            <a:endParaRPr lang="en-US" sz="240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14362" name="Line 34"/>
          <p:cNvSpPr>
            <a:spLocks noChangeShapeType="1"/>
          </p:cNvSpPr>
          <p:nvPr/>
        </p:nvSpPr>
        <p:spPr bwMode="auto">
          <a:xfrm flipV="1">
            <a:off x="2100263" y="1774825"/>
            <a:ext cx="2133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35"/>
          <p:cNvSpPr>
            <a:spLocks noChangeShapeType="1"/>
          </p:cNvSpPr>
          <p:nvPr/>
        </p:nvSpPr>
        <p:spPr bwMode="auto">
          <a:xfrm flipH="1">
            <a:off x="1793875" y="2284413"/>
            <a:ext cx="0" cy="172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Line 36"/>
          <p:cNvSpPr>
            <a:spLocks noChangeShapeType="1"/>
          </p:cNvSpPr>
          <p:nvPr/>
        </p:nvSpPr>
        <p:spPr bwMode="auto">
          <a:xfrm flipV="1">
            <a:off x="2624138" y="1892300"/>
            <a:ext cx="0" cy="1128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4365" name="Group 37"/>
          <p:cNvGrpSpPr>
            <a:grpSpLocks/>
          </p:cNvGrpSpPr>
          <p:nvPr/>
        </p:nvGrpSpPr>
        <p:grpSpPr bwMode="auto">
          <a:xfrm>
            <a:off x="542925" y="3857625"/>
            <a:ext cx="2216150" cy="1568450"/>
            <a:chOff x="475" y="2951"/>
            <a:chExt cx="1396" cy="988"/>
          </a:xfrm>
        </p:grpSpPr>
        <p:sp>
          <p:nvSpPr>
            <p:cNvPr id="14379" name="Text Box 38"/>
            <p:cNvSpPr txBox="1">
              <a:spLocks noChangeArrowheads="1"/>
            </p:cNvSpPr>
            <p:nvPr/>
          </p:nvSpPr>
          <p:spPr bwMode="auto">
            <a:xfrm>
              <a:off x="1728" y="3766"/>
              <a:ext cx="1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/>
                <a:t>t</a:t>
              </a:r>
            </a:p>
          </p:txBody>
        </p:sp>
        <p:pic>
          <p:nvPicPr>
            <p:cNvPr id="14380" name="Picture 39" descr="inputs_ER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" y="3317"/>
              <a:ext cx="1315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1" name="Text Box 40"/>
            <p:cNvSpPr txBox="1">
              <a:spLocks noChangeArrowheads="1"/>
            </p:cNvSpPr>
            <p:nvPr/>
          </p:nvSpPr>
          <p:spPr bwMode="auto">
            <a:xfrm>
              <a:off x="655" y="2951"/>
              <a:ext cx="671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b="0"/>
                <a:t>driving</a:t>
              </a:r>
              <a:endParaRPr lang="en-US" sz="1600" b="0"/>
            </a:p>
            <a:p>
              <a:pPr eaLnBrk="0" hangingPunct="0"/>
              <a:r>
                <a:rPr lang="en-US" sz="1600" b="0"/>
                <a:t>input </a:t>
              </a:r>
              <a:r>
                <a:rPr lang="en-US" sz="1600" b="0" i="1"/>
                <a:t>u</a:t>
              </a:r>
              <a:r>
                <a:rPr lang="en-US" sz="1600" b="0" baseline="-25000"/>
                <a:t>1</a:t>
              </a:r>
              <a:r>
                <a:rPr lang="en-US" sz="1600" b="0"/>
                <a:t>(</a:t>
              </a:r>
              <a:r>
                <a:rPr lang="en-US" sz="1600" b="0" i="1"/>
                <a:t>t</a:t>
              </a:r>
              <a:r>
                <a:rPr lang="en-US" sz="1600" b="0"/>
                <a:t>)</a:t>
              </a:r>
            </a:p>
          </p:txBody>
        </p:sp>
        <p:sp>
          <p:nvSpPr>
            <p:cNvPr id="14382" name="Line 41"/>
            <p:cNvSpPr>
              <a:spLocks noChangeShapeType="1"/>
            </p:cNvSpPr>
            <p:nvPr/>
          </p:nvSpPr>
          <p:spPr bwMode="auto">
            <a:xfrm>
              <a:off x="643" y="3862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66" name="Group 42"/>
          <p:cNvGrpSpPr>
            <a:grpSpLocks/>
          </p:cNvGrpSpPr>
          <p:nvPr/>
        </p:nvGrpSpPr>
        <p:grpSpPr bwMode="auto">
          <a:xfrm>
            <a:off x="1903413" y="2992438"/>
            <a:ext cx="2193925" cy="1212850"/>
            <a:chOff x="1486" y="2455"/>
            <a:chExt cx="1382" cy="764"/>
          </a:xfrm>
        </p:grpSpPr>
        <p:grpSp>
          <p:nvGrpSpPr>
            <p:cNvPr id="14374" name="Group 43"/>
            <p:cNvGrpSpPr>
              <a:grpSpLocks/>
            </p:cNvGrpSpPr>
            <p:nvPr/>
          </p:nvGrpSpPr>
          <p:grpSpPr bwMode="auto">
            <a:xfrm>
              <a:off x="1486" y="2455"/>
              <a:ext cx="1360" cy="703"/>
              <a:chOff x="1486" y="2455"/>
              <a:chExt cx="1360" cy="703"/>
            </a:xfrm>
          </p:grpSpPr>
          <p:pic>
            <p:nvPicPr>
              <p:cNvPr id="14377" name="Picture 44" descr="inputs_blocked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6" y="2591"/>
                <a:ext cx="1360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78" name="Text Box 45"/>
              <p:cNvSpPr txBox="1">
                <a:spLocks noChangeArrowheads="1"/>
              </p:cNvSpPr>
              <p:nvPr/>
            </p:nvSpPr>
            <p:spPr bwMode="auto">
              <a:xfrm>
                <a:off x="1856" y="2455"/>
                <a:ext cx="749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 b="0"/>
                  <a:t>modulatory</a:t>
                </a:r>
                <a:endParaRPr lang="en-US" sz="1600" b="0"/>
              </a:p>
              <a:p>
                <a:pPr eaLnBrk="0" hangingPunct="0"/>
                <a:r>
                  <a:rPr lang="en-US" sz="1600" b="0"/>
                  <a:t>input </a:t>
                </a:r>
                <a:r>
                  <a:rPr lang="en-US" sz="1600" b="0" i="1"/>
                  <a:t>u</a:t>
                </a:r>
                <a:r>
                  <a:rPr lang="en-US" sz="1600" b="0" baseline="-25000"/>
                  <a:t>2</a:t>
                </a:r>
                <a:r>
                  <a:rPr lang="en-US" sz="1600" b="0"/>
                  <a:t>(</a:t>
                </a:r>
                <a:r>
                  <a:rPr lang="en-US" sz="1600" b="0" i="1"/>
                  <a:t>t</a:t>
                </a:r>
                <a:r>
                  <a:rPr lang="en-US" sz="1600" b="0"/>
                  <a:t>)</a:t>
                </a:r>
              </a:p>
            </p:txBody>
          </p:sp>
        </p:grpSp>
        <p:sp>
          <p:nvSpPr>
            <p:cNvPr id="14375" name="Line 46"/>
            <p:cNvSpPr>
              <a:spLocks noChangeShapeType="1"/>
            </p:cNvSpPr>
            <p:nvPr/>
          </p:nvSpPr>
          <p:spPr bwMode="auto">
            <a:xfrm>
              <a:off x="1635" y="3134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Text Box 47"/>
            <p:cNvSpPr txBox="1">
              <a:spLocks noChangeArrowheads="1"/>
            </p:cNvSpPr>
            <p:nvPr/>
          </p:nvSpPr>
          <p:spPr bwMode="auto">
            <a:xfrm>
              <a:off x="2725" y="3046"/>
              <a:ext cx="1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/>
                <a:t>t</a:t>
              </a:r>
            </a:p>
          </p:txBody>
        </p:sp>
      </p:grpSp>
      <p:sp>
        <p:nvSpPr>
          <p:cNvPr id="14367" name="Text Box 48"/>
          <p:cNvSpPr txBox="1">
            <a:spLocks noChangeArrowheads="1"/>
          </p:cNvSpPr>
          <p:nvPr/>
        </p:nvSpPr>
        <p:spPr bwMode="auto">
          <a:xfrm>
            <a:off x="150813" y="6135688"/>
            <a:ext cx="2501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>
                <a:latin typeface="Times New Roman" pitchFamily="18" charset="0"/>
              </a:rPr>
              <a:t>Stephan &amp; Friston (2007),</a:t>
            </a:r>
            <a:br>
              <a:rPr lang="de-DE" b="0">
                <a:latin typeface="Times New Roman" pitchFamily="18" charset="0"/>
              </a:rPr>
            </a:br>
            <a:r>
              <a:rPr lang="de-DE" b="0" i="1">
                <a:latin typeface="Times New Roman" pitchFamily="18" charset="0"/>
              </a:rPr>
              <a:t>Handbook of Brain Connectivity</a:t>
            </a:r>
            <a:endParaRPr lang="en-US" b="0" i="1">
              <a:latin typeface="Times New Roman" pitchFamily="18" charset="0"/>
            </a:endParaRPr>
          </a:p>
        </p:txBody>
      </p:sp>
      <p:cxnSp>
        <p:nvCxnSpPr>
          <p:cNvPr id="14368" name="AutoShape 49"/>
          <p:cNvCxnSpPr>
            <a:cxnSpLocks noChangeShapeType="1"/>
            <a:stCxn id="14357" idx="1"/>
            <a:endCxn id="14357" idx="0"/>
          </p:cNvCxnSpPr>
          <p:nvPr/>
        </p:nvCxnSpPr>
        <p:spPr bwMode="auto">
          <a:xfrm rot="10800000" flipH="1">
            <a:off x="1243013" y="1747838"/>
            <a:ext cx="403225" cy="290512"/>
          </a:xfrm>
          <a:prstGeom prst="curvedConnector4">
            <a:avLst>
              <a:gd name="adj1" fmla="val -56694"/>
              <a:gd name="adj2" fmla="val 178690"/>
            </a:avLst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</p:cxnSp>
      <p:sp>
        <p:nvSpPr>
          <p:cNvPr id="14369" name="Text Box 50"/>
          <p:cNvSpPr txBox="1">
            <a:spLocks noChangeArrowheads="1"/>
          </p:cNvSpPr>
          <p:nvPr/>
        </p:nvSpPr>
        <p:spPr bwMode="auto">
          <a:xfrm>
            <a:off x="1047750" y="1009650"/>
            <a:ext cx="3794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9900"/>
                </a:solidFill>
                <a:sym typeface="Symbol" pitchFamily="18" charset="2"/>
              </a:rPr>
              <a:t></a:t>
            </a:r>
          </a:p>
        </p:txBody>
      </p:sp>
      <p:sp>
        <p:nvSpPr>
          <p:cNvPr id="14370" name="Text Box 51"/>
          <p:cNvSpPr txBox="1">
            <a:spLocks noChangeArrowheads="1"/>
          </p:cNvSpPr>
          <p:nvPr/>
        </p:nvSpPr>
        <p:spPr bwMode="auto">
          <a:xfrm>
            <a:off x="4856163" y="860425"/>
            <a:ext cx="3794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9900"/>
                </a:solidFill>
                <a:sym typeface="Symbol" pitchFamily="18" charset="2"/>
              </a:rPr>
              <a:t></a:t>
            </a:r>
          </a:p>
        </p:txBody>
      </p:sp>
      <p:sp>
        <p:nvSpPr>
          <p:cNvPr id="14371" name="Text Box 52"/>
          <p:cNvSpPr txBox="1">
            <a:spLocks noChangeArrowheads="1"/>
          </p:cNvSpPr>
          <p:nvPr/>
        </p:nvSpPr>
        <p:spPr bwMode="auto">
          <a:xfrm>
            <a:off x="2795588" y="573088"/>
            <a:ext cx="3794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9900"/>
                </a:solidFill>
                <a:sym typeface="Symbol" pitchFamily="18" charset="2"/>
              </a:rPr>
              <a:t></a:t>
            </a:r>
          </a:p>
        </p:txBody>
      </p:sp>
      <p:cxnSp>
        <p:nvCxnSpPr>
          <p:cNvPr id="14372" name="AutoShape 53"/>
          <p:cNvCxnSpPr>
            <a:cxnSpLocks noChangeShapeType="1"/>
            <a:endCxn id="14360" idx="0"/>
          </p:cNvCxnSpPr>
          <p:nvPr/>
        </p:nvCxnSpPr>
        <p:spPr bwMode="auto">
          <a:xfrm rot="10800000">
            <a:off x="4618038" y="1519238"/>
            <a:ext cx="392112" cy="290512"/>
          </a:xfrm>
          <a:prstGeom prst="curvedConnector4">
            <a:avLst>
              <a:gd name="adj1" fmla="val -57898"/>
              <a:gd name="adj2" fmla="val 178690"/>
            </a:avLst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14373" name="AutoShape 54"/>
          <p:cNvCxnSpPr>
            <a:cxnSpLocks noChangeShapeType="1"/>
            <a:stCxn id="14358" idx="1"/>
            <a:endCxn id="14358" idx="0"/>
          </p:cNvCxnSpPr>
          <p:nvPr/>
        </p:nvCxnSpPr>
        <p:spPr bwMode="auto">
          <a:xfrm rot="10800000" flipH="1">
            <a:off x="3071813" y="1214438"/>
            <a:ext cx="403225" cy="290512"/>
          </a:xfrm>
          <a:prstGeom prst="curvedConnector4">
            <a:avLst>
              <a:gd name="adj1" fmla="val -56694"/>
              <a:gd name="adj2" fmla="val 178690"/>
            </a:avLst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2" descr="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3" y="717550"/>
            <a:ext cx="25257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3"/>
          <p:cNvSpPr>
            <a:spLocks noChangeArrowheads="1"/>
          </p:cNvSpPr>
          <p:nvPr/>
        </p:nvSpPr>
        <p:spPr bwMode="auto">
          <a:xfrm>
            <a:off x="2252663" y="114776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1785938" y="180181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2443163" y="2028825"/>
            <a:ext cx="219075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6"/>
          <p:cNvSpPr>
            <a:spLocks noChangeArrowheads="1"/>
          </p:cNvSpPr>
          <p:nvPr/>
        </p:nvSpPr>
        <p:spPr bwMode="auto">
          <a:xfrm>
            <a:off x="3251200" y="1447800"/>
            <a:ext cx="215900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71" name="AutoShape 7"/>
          <p:cNvCxnSpPr>
            <a:cxnSpLocks noChangeShapeType="1"/>
            <a:stCxn id="15368" idx="5"/>
            <a:endCxn id="15369" idx="2"/>
          </p:cNvCxnSpPr>
          <p:nvPr/>
        </p:nvCxnSpPr>
        <p:spPr bwMode="auto">
          <a:xfrm>
            <a:off x="1971675" y="1985963"/>
            <a:ext cx="471488" cy="15081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2" name="AutoShape 8"/>
          <p:cNvCxnSpPr>
            <a:cxnSpLocks noChangeShapeType="1"/>
            <a:stCxn id="15368" idx="0"/>
            <a:endCxn id="15367" idx="3"/>
          </p:cNvCxnSpPr>
          <p:nvPr/>
        </p:nvCxnSpPr>
        <p:spPr bwMode="auto">
          <a:xfrm flipV="1">
            <a:off x="1895475" y="1331913"/>
            <a:ext cx="388938" cy="46990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3" name="AutoShape 9"/>
          <p:cNvCxnSpPr>
            <a:cxnSpLocks noChangeShapeType="1"/>
            <a:stCxn id="15367" idx="5"/>
            <a:endCxn id="15370" idx="2"/>
          </p:cNvCxnSpPr>
          <p:nvPr/>
        </p:nvCxnSpPr>
        <p:spPr bwMode="auto">
          <a:xfrm>
            <a:off x="2438400" y="1331913"/>
            <a:ext cx="812800" cy="223837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4" name="AutoShape 10"/>
          <p:cNvCxnSpPr>
            <a:cxnSpLocks noChangeShapeType="1"/>
            <a:stCxn id="15370" idx="3"/>
            <a:endCxn id="15369" idx="7"/>
          </p:cNvCxnSpPr>
          <p:nvPr/>
        </p:nvCxnSpPr>
        <p:spPr bwMode="auto">
          <a:xfrm flipH="1">
            <a:off x="2630488" y="1631950"/>
            <a:ext cx="652462" cy="42862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1533525" y="379413"/>
            <a:ext cx="204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bilinear DCM</a:t>
            </a:r>
            <a:endParaRPr lang="en-US" sz="2400"/>
          </a:p>
        </p:txBody>
      </p:sp>
      <p:graphicFrame>
        <p:nvGraphicFramePr>
          <p:cNvPr id="1781772" name="Object 12"/>
          <p:cNvGraphicFramePr>
            <a:graphicFrameLocks noChangeAspect="1"/>
          </p:cNvGraphicFramePr>
          <p:nvPr/>
        </p:nvGraphicFramePr>
        <p:xfrm>
          <a:off x="5240338" y="5472113"/>
          <a:ext cx="4105275" cy="830262"/>
        </p:xfrm>
        <a:graphic>
          <a:graphicData uri="http://schemas.openxmlformats.org/presentationml/2006/ole">
            <p:oleObj spid="_x0000_s15362" name="Equation" r:id="rId5" imgW="2374560" imgH="482400" progId="Equation.3">
              <p:embed/>
            </p:oleObj>
          </a:graphicData>
        </a:graphic>
      </p:graphicFrame>
      <p:graphicFrame>
        <p:nvGraphicFramePr>
          <p:cNvPr id="1781773" name="Object 13"/>
          <p:cNvGraphicFramePr>
            <a:graphicFrameLocks noChangeAspect="1"/>
          </p:cNvGraphicFramePr>
          <p:nvPr/>
        </p:nvGraphicFramePr>
        <p:xfrm>
          <a:off x="1014413" y="5534025"/>
          <a:ext cx="2879725" cy="787400"/>
        </p:xfrm>
        <a:graphic>
          <a:graphicData uri="http://schemas.openxmlformats.org/presentationml/2006/ole">
            <p:oleObj spid="_x0000_s15363" name="Equation" r:id="rId6" imgW="1663560" imgH="457200" progId="Equation.3">
              <p:embed/>
            </p:oleObj>
          </a:graphicData>
        </a:graphic>
      </p:graphicFrame>
      <p:sp>
        <p:nvSpPr>
          <p:cNvPr id="1781774" name="Text Box 14"/>
          <p:cNvSpPr txBox="1">
            <a:spLocks noChangeArrowheads="1"/>
          </p:cNvSpPr>
          <p:nvPr/>
        </p:nvSpPr>
        <p:spPr bwMode="auto">
          <a:xfrm>
            <a:off x="471488" y="5054600"/>
            <a:ext cx="445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latin typeface="Arial Unicode MS" pitchFamily="34" charset="-128"/>
              </a:rPr>
              <a:t>Bilinear state equation:</a:t>
            </a:r>
            <a:endParaRPr lang="en-US" sz="1800" b="0" i="1">
              <a:latin typeface="Arial Unicode MS" pitchFamily="34" charset="-128"/>
            </a:endParaRPr>
          </a:p>
        </p:txBody>
      </p:sp>
      <p:cxnSp>
        <p:nvCxnSpPr>
          <p:cNvPr id="15377" name="AutoShape 15"/>
          <p:cNvCxnSpPr>
            <a:cxnSpLocks noChangeShapeType="1"/>
            <a:stCxn id="15368" idx="1"/>
            <a:endCxn id="15378" idx="3"/>
          </p:cNvCxnSpPr>
          <p:nvPr/>
        </p:nvCxnSpPr>
        <p:spPr bwMode="auto">
          <a:xfrm flipH="1" flipV="1">
            <a:off x="1343025" y="1597025"/>
            <a:ext cx="474663" cy="236538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15378" name="Text Box 16"/>
          <p:cNvSpPr txBox="1">
            <a:spLocks noChangeArrowheads="1"/>
          </p:cNvSpPr>
          <p:nvPr/>
        </p:nvSpPr>
        <p:spPr bwMode="auto">
          <a:xfrm>
            <a:off x="587375" y="1352550"/>
            <a:ext cx="755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latin typeface="Arial Unicode MS" pitchFamily="34" charset="-128"/>
              </a:rPr>
              <a:t>driving </a:t>
            </a:r>
          </a:p>
          <a:p>
            <a:r>
              <a:rPr lang="de-DE">
                <a:latin typeface="Arial Unicode MS" pitchFamily="34" charset="-128"/>
              </a:rPr>
              <a:t>input</a:t>
            </a:r>
          </a:p>
        </p:txBody>
      </p:sp>
      <p:sp>
        <p:nvSpPr>
          <p:cNvPr id="15379" name="Oval 17"/>
          <p:cNvSpPr>
            <a:spLocks noChangeArrowheads="1"/>
          </p:cNvSpPr>
          <p:nvPr/>
        </p:nvSpPr>
        <p:spPr bwMode="auto">
          <a:xfrm>
            <a:off x="2136775" y="20653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5380" name="AutoShape 18"/>
          <p:cNvCxnSpPr>
            <a:cxnSpLocks noChangeShapeType="1"/>
            <a:stCxn id="15381" idx="0"/>
            <a:endCxn id="15379" idx="0"/>
          </p:cNvCxnSpPr>
          <p:nvPr/>
        </p:nvCxnSpPr>
        <p:spPr bwMode="auto">
          <a:xfrm flipV="1">
            <a:off x="1897063" y="2065338"/>
            <a:ext cx="314325" cy="914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sp>
        <p:nvSpPr>
          <p:cNvPr id="15381" name="Text Box 19"/>
          <p:cNvSpPr txBox="1">
            <a:spLocks noChangeArrowheads="1"/>
          </p:cNvSpPr>
          <p:nvPr/>
        </p:nvSpPr>
        <p:spPr bwMode="auto">
          <a:xfrm>
            <a:off x="1370013" y="2979738"/>
            <a:ext cx="1052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latin typeface="Arial Unicode MS" pitchFamily="34" charset="-128"/>
              </a:rPr>
              <a:t>modulation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626100" y="379413"/>
            <a:ext cx="3505200" cy="2867025"/>
            <a:chOff x="3544" y="239"/>
            <a:chExt cx="2208" cy="1806"/>
          </a:xfrm>
        </p:grpSpPr>
        <p:sp>
          <p:nvSpPr>
            <p:cNvPr id="15385" name="Text Box 21"/>
            <p:cNvSpPr txBox="1">
              <a:spLocks noChangeArrowheads="1"/>
            </p:cNvSpPr>
            <p:nvPr/>
          </p:nvSpPr>
          <p:spPr bwMode="auto">
            <a:xfrm>
              <a:off x="4218" y="239"/>
              <a:ext cx="15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non-linear DCM</a:t>
              </a:r>
              <a:endParaRPr lang="en-US" sz="2400"/>
            </a:p>
          </p:txBody>
        </p:sp>
        <p:pic>
          <p:nvPicPr>
            <p:cNvPr id="15386" name="Picture 22" descr="later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3" y="451"/>
              <a:ext cx="1591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Oval 23"/>
            <p:cNvSpPr>
              <a:spLocks noChangeArrowheads="1"/>
            </p:cNvSpPr>
            <p:nvPr/>
          </p:nvSpPr>
          <p:spPr bwMode="auto">
            <a:xfrm>
              <a:off x="4593" y="719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Oval 24"/>
            <p:cNvSpPr>
              <a:spLocks noChangeArrowheads="1"/>
            </p:cNvSpPr>
            <p:nvPr/>
          </p:nvSpPr>
          <p:spPr bwMode="auto">
            <a:xfrm>
              <a:off x="4299" y="1131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Oval 25"/>
            <p:cNvSpPr>
              <a:spLocks noChangeArrowheads="1"/>
            </p:cNvSpPr>
            <p:nvPr/>
          </p:nvSpPr>
          <p:spPr bwMode="auto">
            <a:xfrm>
              <a:off x="4713" y="1274"/>
              <a:ext cx="138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Oval 26"/>
            <p:cNvSpPr>
              <a:spLocks noChangeArrowheads="1"/>
            </p:cNvSpPr>
            <p:nvPr/>
          </p:nvSpPr>
          <p:spPr bwMode="auto">
            <a:xfrm>
              <a:off x="5221" y="908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91" name="AutoShape 27"/>
            <p:cNvCxnSpPr>
              <a:cxnSpLocks noChangeShapeType="1"/>
              <a:stCxn id="15388" idx="5"/>
              <a:endCxn id="15389" idx="2"/>
            </p:cNvCxnSpPr>
            <p:nvPr/>
          </p:nvCxnSpPr>
          <p:spPr bwMode="auto">
            <a:xfrm>
              <a:off x="4416" y="1247"/>
              <a:ext cx="297" cy="95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2" name="AutoShape 28"/>
            <p:cNvCxnSpPr>
              <a:cxnSpLocks noChangeShapeType="1"/>
              <a:stCxn id="15388" idx="0"/>
              <a:endCxn id="15387" idx="3"/>
            </p:cNvCxnSpPr>
            <p:nvPr/>
          </p:nvCxnSpPr>
          <p:spPr bwMode="auto">
            <a:xfrm flipV="1">
              <a:off x="4368" y="835"/>
              <a:ext cx="245" cy="296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3" name="AutoShape 29"/>
            <p:cNvCxnSpPr>
              <a:cxnSpLocks noChangeShapeType="1"/>
              <a:stCxn id="15387" idx="5"/>
              <a:endCxn id="15390" idx="2"/>
            </p:cNvCxnSpPr>
            <p:nvPr/>
          </p:nvCxnSpPr>
          <p:spPr bwMode="auto">
            <a:xfrm>
              <a:off x="4710" y="835"/>
              <a:ext cx="511" cy="141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4" name="AutoShape 30"/>
            <p:cNvCxnSpPr>
              <a:cxnSpLocks noChangeShapeType="1"/>
              <a:stCxn id="15390" idx="3"/>
              <a:endCxn id="15389" idx="7"/>
            </p:cNvCxnSpPr>
            <p:nvPr/>
          </p:nvCxnSpPr>
          <p:spPr bwMode="auto">
            <a:xfrm flipH="1">
              <a:off x="4831" y="1024"/>
              <a:ext cx="410" cy="270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5" name="AutoShape 31"/>
            <p:cNvCxnSpPr>
              <a:cxnSpLocks noChangeShapeType="1"/>
              <a:stCxn id="15388" idx="1"/>
              <a:endCxn id="15396" idx="3"/>
            </p:cNvCxnSpPr>
            <p:nvPr/>
          </p:nvCxnSpPr>
          <p:spPr bwMode="auto">
            <a:xfrm flipH="1" flipV="1">
              <a:off x="4020" y="1002"/>
              <a:ext cx="299" cy="14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15396" name="Text Box 32"/>
            <p:cNvSpPr txBox="1">
              <a:spLocks noChangeArrowheads="1"/>
            </p:cNvSpPr>
            <p:nvPr/>
          </p:nvSpPr>
          <p:spPr bwMode="auto">
            <a:xfrm>
              <a:off x="3544" y="848"/>
              <a:ext cx="47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>
                  <a:latin typeface="Arial Unicode MS" pitchFamily="34" charset="-128"/>
                </a:rPr>
                <a:t>driving </a:t>
              </a:r>
            </a:p>
            <a:p>
              <a:r>
                <a:rPr lang="de-DE">
                  <a:latin typeface="Arial Unicode MS" pitchFamily="34" charset="-128"/>
                </a:rPr>
                <a:t>input</a:t>
              </a:r>
            </a:p>
          </p:txBody>
        </p:sp>
        <p:sp>
          <p:nvSpPr>
            <p:cNvPr id="15397" name="Oval 33"/>
            <p:cNvSpPr>
              <a:spLocks noChangeArrowheads="1"/>
            </p:cNvSpPr>
            <p:nvPr/>
          </p:nvSpPr>
          <p:spPr bwMode="auto">
            <a:xfrm>
              <a:off x="4520" y="1297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5398" name="AutoShape 34"/>
            <p:cNvCxnSpPr>
              <a:cxnSpLocks noChangeShapeType="1"/>
              <a:stCxn id="15387" idx="4"/>
              <a:endCxn id="15397" idx="0"/>
            </p:cNvCxnSpPr>
            <p:nvPr/>
          </p:nvCxnSpPr>
          <p:spPr bwMode="auto">
            <a:xfrm flipH="1">
              <a:off x="4567" y="855"/>
              <a:ext cx="95" cy="44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</p:spPr>
        </p:cxnSp>
        <p:sp>
          <p:nvSpPr>
            <p:cNvPr id="15399" name="Text Box 35"/>
            <p:cNvSpPr txBox="1">
              <a:spLocks noChangeArrowheads="1"/>
            </p:cNvSpPr>
            <p:nvPr/>
          </p:nvSpPr>
          <p:spPr bwMode="auto">
            <a:xfrm>
              <a:off x="3580" y="525"/>
              <a:ext cx="6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>
                  <a:latin typeface="Arial Unicode MS" pitchFamily="34" charset="-128"/>
                </a:rPr>
                <a:t>modulation</a:t>
              </a:r>
            </a:p>
          </p:txBody>
        </p:sp>
        <p:sp>
          <p:nvSpPr>
            <p:cNvPr id="15400" name="Oval 36"/>
            <p:cNvSpPr>
              <a:spLocks noChangeArrowheads="1"/>
            </p:cNvSpPr>
            <p:nvPr/>
          </p:nvSpPr>
          <p:spPr bwMode="auto">
            <a:xfrm>
              <a:off x="4915" y="901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5401" name="AutoShape 37"/>
            <p:cNvCxnSpPr>
              <a:cxnSpLocks noChangeShapeType="1"/>
              <a:stCxn id="15387" idx="2"/>
              <a:endCxn id="15399" idx="3"/>
            </p:cNvCxnSpPr>
            <p:nvPr/>
          </p:nvCxnSpPr>
          <p:spPr bwMode="auto">
            <a:xfrm flipH="1" flipV="1">
              <a:off x="4242" y="612"/>
              <a:ext cx="351" cy="17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aphicFrame>
        <p:nvGraphicFramePr>
          <p:cNvPr id="1781798" name="Object 38"/>
          <p:cNvGraphicFramePr>
            <a:graphicFrameLocks noChangeAspect="1"/>
          </p:cNvGraphicFramePr>
          <p:nvPr/>
        </p:nvGraphicFramePr>
        <p:xfrm>
          <a:off x="852488" y="3887788"/>
          <a:ext cx="6350000" cy="847725"/>
        </p:xfrm>
        <a:graphic>
          <a:graphicData uri="http://schemas.openxmlformats.org/presentationml/2006/ole">
            <p:oleObj spid="_x0000_s15364" name="Equation" r:id="rId7" imgW="3124080" imgH="419040" progId="Equation.3">
              <p:embed/>
            </p:oleObj>
          </a:graphicData>
        </a:graphic>
      </p:graphicFrame>
      <p:sp>
        <p:nvSpPr>
          <p:cNvPr id="1781799" name="Text Box 39"/>
          <p:cNvSpPr txBox="1">
            <a:spLocks noChangeArrowheads="1"/>
          </p:cNvSpPr>
          <p:nvPr/>
        </p:nvSpPr>
        <p:spPr bwMode="auto">
          <a:xfrm>
            <a:off x="466725" y="3527425"/>
            <a:ext cx="951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latin typeface="Arial Unicode MS" pitchFamily="34" charset="-128"/>
              </a:rPr>
              <a:t>Two-dimensional Taylor series (around x</a:t>
            </a:r>
            <a:r>
              <a:rPr lang="de-DE" sz="1800" b="0" baseline="-25000">
                <a:latin typeface="Arial Unicode MS" pitchFamily="34" charset="-128"/>
              </a:rPr>
              <a:t>0</a:t>
            </a:r>
            <a:r>
              <a:rPr lang="de-DE" sz="1800" b="0">
                <a:latin typeface="Arial Unicode MS" pitchFamily="34" charset="-128"/>
              </a:rPr>
              <a:t>=0, u</a:t>
            </a:r>
            <a:r>
              <a:rPr lang="de-DE" sz="1800" b="0" baseline="-25000">
                <a:latin typeface="Arial Unicode MS" pitchFamily="34" charset="-128"/>
              </a:rPr>
              <a:t>0</a:t>
            </a:r>
            <a:r>
              <a:rPr lang="de-DE" sz="1800" b="0">
                <a:latin typeface="Arial Unicode MS" pitchFamily="34" charset="-128"/>
              </a:rPr>
              <a:t>=0):</a:t>
            </a:r>
            <a:endParaRPr lang="en-US" sz="1800" b="0">
              <a:latin typeface="Arial Unicode MS" pitchFamily="34" charset="-128"/>
            </a:endParaRPr>
          </a:p>
        </p:txBody>
      </p:sp>
      <p:sp>
        <p:nvSpPr>
          <p:cNvPr id="1781800" name="Text Box 40"/>
          <p:cNvSpPr txBox="1">
            <a:spLocks noChangeArrowheads="1"/>
          </p:cNvSpPr>
          <p:nvPr/>
        </p:nvSpPr>
        <p:spPr bwMode="auto">
          <a:xfrm>
            <a:off x="5232400" y="5048250"/>
            <a:ext cx="470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latin typeface="Arial Unicode MS" pitchFamily="34" charset="-128"/>
              </a:rPr>
              <a:t>Nonlinear state equation:</a:t>
            </a:r>
            <a:endParaRPr lang="en-US" sz="1800" b="0">
              <a:latin typeface="Arial Unicode MS" pitchFamily="34" charset="-128"/>
            </a:endParaRPr>
          </a:p>
        </p:txBody>
      </p:sp>
      <p:graphicFrame>
        <p:nvGraphicFramePr>
          <p:cNvPr id="1781801" name="Object 41"/>
          <p:cNvGraphicFramePr>
            <a:graphicFrameLocks noChangeAspect="1"/>
          </p:cNvGraphicFramePr>
          <p:nvPr/>
        </p:nvGraphicFramePr>
        <p:xfrm>
          <a:off x="850900" y="3881438"/>
          <a:ext cx="7564438" cy="847725"/>
        </p:xfrm>
        <a:graphic>
          <a:graphicData uri="http://schemas.openxmlformats.org/presentationml/2006/ole">
            <p:oleObj spid="_x0000_s15365" name="Equation" r:id="rId8" imgW="3720960" imgH="4190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74" grpId="0"/>
      <p:bldP spid="1781799" grpId="0"/>
      <p:bldP spid="17818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5570538" y="109538"/>
            <a:ext cx="4703762" cy="6743700"/>
            <a:chOff x="3171" y="0"/>
            <a:chExt cx="2963" cy="4248"/>
          </a:xfrm>
        </p:grpSpPr>
        <p:pic>
          <p:nvPicPr>
            <p:cNvPr id="16416" name="Picture 3" descr="NeuralStates_D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1" y="0"/>
              <a:ext cx="2963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7" name="Text Box 4"/>
            <p:cNvSpPr txBox="1">
              <a:spLocks noChangeArrowheads="1"/>
            </p:cNvSpPr>
            <p:nvPr/>
          </p:nvSpPr>
          <p:spPr bwMode="auto">
            <a:xfrm rot="-5400000">
              <a:off x="4574" y="-457"/>
              <a:ext cx="250" cy="1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GB"/>
                <a:t>Neural population activity</a:t>
              </a:r>
              <a:endParaRPr lang="en-US"/>
            </a:p>
          </p:txBody>
        </p:sp>
        <p:sp>
          <p:nvSpPr>
            <p:cNvPr id="16418" name="Rectangle 5"/>
            <p:cNvSpPr>
              <a:spLocks noChangeArrowheads="1"/>
            </p:cNvSpPr>
            <p:nvPr/>
          </p:nvSpPr>
          <p:spPr bwMode="auto">
            <a:xfrm>
              <a:off x="3574" y="183"/>
              <a:ext cx="569" cy="1767"/>
            </a:xfrm>
            <a:prstGeom prst="rect">
              <a:avLst/>
            </a:prstGeom>
            <a:solidFill>
              <a:srgbClr val="C0C0C0">
                <a:alpha val="14902"/>
              </a:srgb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Rectangle 6"/>
            <p:cNvSpPr>
              <a:spLocks noChangeArrowheads="1"/>
            </p:cNvSpPr>
            <p:nvPr/>
          </p:nvSpPr>
          <p:spPr bwMode="auto">
            <a:xfrm>
              <a:off x="4732" y="179"/>
              <a:ext cx="569" cy="1767"/>
            </a:xfrm>
            <a:prstGeom prst="rect">
              <a:avLst/>
            </a:prstGeom>
            <a:solidFill>
              <a:srgbClr val="C0C0C0">
                <a:alpha val="14902"/>
              </a:srgb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0" name="Group 7"/>
            <p:cNvGrpSpPr>
              <a:grpSpLocks/>
            </p:cNvGrpSpPr>
            <p:nvPr/>
          </p:nvGrpSpPr>
          <p:grpSpPr bwMode="auto">
            <a:xfrm>
              <a:off x="3171" y="2026"/>
              <a:ext cx="2963" cy="2222"/>
              <a:chOff x="3171" y="2151"/>
              <a:chExt cx="2963" cy="2222"/>
            </a:xfrm>
          </p:grpSpPr>
          <p:pic>
            <p:nvPicPr>
              <p:cNvPr id="16421" name="Picture 8" descr="BOLD_D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71" y="2151"/>
                <a:ext cx="2963" cy="2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22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4590" y="1771"/>
                <a:ext cx="250" cy="1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r>
                  <a:rPr lang="en-GB"/>
                  <a:t>fMRI signal change (%)</a:t>
                </a:r>
                <a:endParaRPr lang="en-US"/>
              </a:p>
            </p:txBody>
          </p:sp>
          <p:sp>
            <p:nvSpPr>
              <p:cNvPr id="16423" name="Rectangle 10"/>
              <p:cNvSpPr>
                <a:spLocks noChangeArrowheads="1"/>
              </p:cNvSpPr>
              <p:nvPr/>
            </p:nvSpPr>
            <p:spPr bwMode="auto">
              <a:xfrm>
                <a:off x="3578" y="2342"/>
                <a:ext cx="568" cy="1767"/>
              </a:xfrm>
              <a:prstGeom prst="rect">
                <a:avLst/>
              </a:prstGeom>
              <a:solidFill>
                <a:srgbClr val="C0C0C0">
                  <a:alpha val="14902"/>
                </a:srgb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Rectangle 11"/>
              <p:cNvSpPr>
                <a:spLocks noChangeArrowheads="1"/>
              </p:cNvSpPr>
              <p:nvPr/>
            </p:nvSpPr>
            <p:spPr bwMode="auto">
              <a:xfrm>
                <a:off x="4735" y="2338"/>
                <a:ext cx="569" cy="1767"/>
              </a:xfrm>
              <a:prstGeom prst="rect">
                <a:avLst/>
              </a:prstGeom>
              <a:solidFill>
                <a:srgbClr val="C0C0C0">
                  <a:alpha val="14902"/>
                </a:srgb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388" name="Group 12"/>
          <p:cNvGrpSpPr>
            <a:grpSpLocks/>
          </p:cNvGrpSpPr>
          <p:nvPr/>
        </p:nvGrpSpPr>
        <p:grpSpPr bwMode="auto">
          <a:xfrm>
            <a:off x="3586163" y="1612900"/>
            <a:ext cx="2159000" cy="2160588"/>
            <a:chOff x="2303" y="1016"/>
            <a:chExt cx="1360" cy="1361"/>
          </a:xfrm>
        </p:grpSpPr>
        <p:sp>
          <p:nvSpPr>
            <p:cNvPr id="16401" name="Oval 13"/>
            <p:cNvSpPr>
              <a:spLocks noChangeAspect="1" noChangeArrowheads="1"/>
            </p:cNvSpPr>
            <p:nvPr/>
          </p:nvSpPr>
          <p:spPr bwMode="auto">
            <a:xfrm>
              <a:off x="2303" y="1923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Text Box 14"/>
            <p:cNvSpPr txBox="1">
              <a:spLocks noChangeArrowheads="1"/>
            </p:cNvSpPr>
            <p:nvPr/>
          </p:nvSpPr>
          <p:spPr bwMode="auto">
            <a:xfrm>
              <a:off x="2417" y="2006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16403" name="Oval 15"/>
            <p:cNvSpPr>
              <a:spLocks noChangeAspect="1" noChangeArrowheads="1"/>
            </p:cNvSpPr>
            <p:nvPr/>
          </p:nvSpPr>
          <p:spPr bwMode="auto">
            <a:xfrm>
              <a:off x="3210" y="1924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 b="0"/>
            </a:p>
          </p:txBody>
        </p:sp>
        <p:sp>
          <p:nvSpPr>
            <p:cNvPr id="16404" name="Text Box 16"/>
            <p:cNvSpPr txBox="1">
              <a:spLocks noChangeArrowheads="1"/>
            </p:cNvSpPr>
            <p:nvPr/>
          </p:nvSpPr>
          <p:spPr bwMode="auto">
            <a:xfrm>
              <a:off x="3320" y="2006"/>
              <a:ext cx="2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2</a:t>
              </a:r>
            </a:p>
          </p:txBody>
        </p:sp>
        <p:cxnSp>
          <p:nvCxnSpPr>
            <p:cNvPr id="16405" name="AutoShape 17"/>
            <p:cNvCxnSpPr>
              <a:cxnSpLocks noChangeShapeType="1"/>
              <a:stCxn id="16401" idx="5"/>
              <a:endCxn id="16403" idx="3"/>
            </p:cNvCxnSpPr>
            <p:nvPr/>
          </p:nvCxnSpPr>
          <p:spPr bwMode="auto">
            <a:xfrm>
              <a:off x="2690" y="2310"/>
              <a:ext cx="58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16406" name="Oval 18"/>
            <p:cNvSpPr>
              <a:spLocks noChangeAspect="1" noChangeArrowheads="1"/>
            </p:cNvSpPr>
            <p:nvPr/>
          </p:nvSpPr>
          <p:spPr bwMode="auto">
            <a:xfrm>
              <a:off x="2997" y="1016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Text Box 19"/>
            <p:cNvSpPr txBox="1">
              <a:spLocks noChangeArrowheads="1"/>
            </p:cNvSpPr>
            <p:nvPr/>
          </p:nvSpPr>
          <p:spPr bwMode="auto">
            <a:xfrm>
              <a:off x="3106" y="1094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3</a:t>
              </a:r>
            </a:p>
          </p:txBody>
        </p:sp>
        <p:cxnSp>
          <p:nvCxnSpPr>
            <p:cNvPr id="16408" name="AutoShape 20"/>
            <p:cNvCxnSpPr>
              <a:cxnSpLocks noChangeShapeType="1"/>
              <a:stCxn id="16403" idx="1"/>
              <a:endCxn id="16401" idx="7"/>
            </p:cNvCxnSpPr>
            <p:nvPr/>
          </p:nvCxnSpPr>
          <p:spPr bwMode="auto">
            <a:xfrm flipH="1" flipV="1">
              <a:off x="2690" y="1989"/>
              <a:ext cx="586" cy="1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</p:cxnSp>
        <p:sp>
          <p:nvSpPr>
            <p:cNvPr id="16409" name="Oval 21"/>
            <p:cNvSpPr>
              <a:spLocks noChangeArrowheads="1"/>
            </p:cNvSpPr>
            <p:nvPr/>
          </p:nvSpPr>
          <p:spPr bwMode="auto">
            <a:xfrm>
              <a:off x="2924" y="1988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6410" name="AutoShape 22"/>
            <p:cNvCxnSpPr>
              <a:cxnSpLocks noChangeShapeType="1"/>
              <a:stCxn id="16406" idx="4"/>
              <a:endCxn id="16409" idx="0"/>
            </p:cNvCxnSpPr>
            <p:nvPr/>
          </p:nvCxnSpPr>
          <p:spPr bwMode="auto">
            <a:xfrm flipH="1">
              <a:off x="2971" y="1469"/>
              <a:ext cx="253" cy="51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</p:spPr>
        </p:cxnSp>
        <p:cxnSp>
          <p:nvCxnSpPr>
            <p:cNvPr id="16411" name="AutoShape 23"/>
            <p:cNvCxnSpPr>
              <a:cxnSpLocks noChangeShapeType="1"/>
              <a:stCxn id="16401" idx="4"/>
              <a:endCxn id="16401" idx="5"/>
            </p:cNvCxnSpPr>
            <p:nvPr/>
          </p:nvCxnSpPr>
          <p:spPr bwMode="auto">
            <a:xfrm rot="5400000" flipH="1" flipV="1">
              <a:off x="2577" y="2263"/>
              <a:ext cx="66" cy="160"/>
            </a:xfrm>
            <a:prstGeom prst="curvedConnector3">
              <a:avLst>
                <a:gd name="adj1" fmla="val -21666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2" name="AutoShape 24"/>
            <p:cNvCxnSpPr>
              <a:cxnSpLocks noChangeShapeType="1"/>
              <a:stCxn id="16403" idx="4"/>
              <a:endCxn id="16403" idx="5"/>
            </p:cNvCxnSpPr>
            <p:nvPr/>
          </p:nvCxnSpPr>
          <p:spPr bwMode="auto">
            <a:xfrm rot="5400000" flipH="1" flipV="1">
              <a:off x="3484" y="2264"/>
              <a:ext cx="66" cy="160"/>
            </a:xfrm>
            <a:prstGeom prst="curvedConnector3">
              <a:avLst>
                <a:gd name="adj1" fmla="val -21666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3" name="AutoShape 25"/>
            <p:cNvCxnSpPr>
              <a:cxnSpLocks noChangeShapeType="1"/>
              <a:stCxn id="16406" idx="3"/>
              <a:endCxn id="16406" idx="2"/>
            </p:cNvCxnSpPr>
            <p:nvPr/>
          </p:nvCxnSpPr>
          <p:spPr bwMode="auto">
            <a:xfrm rot="16200000" flipV="1">
              <a:off x="2950" y="1290"/>
              <a:ext cx="160" cy="66"/>
            </a:xfrm>
            <a:prstGeom prst="curvedConnector4">
              <a:avLst>
                <a:gd name="adj1" fmla="val -61875"/>
                <a:gd name="adj2" fmla="val 31818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4" name="AutoShape 26"/>
            <p:cNvCxnSpPr>
              <a:cxnSpLocks noChangeShapeType="1"/>
              <a:stCxn id="16406" idx="5"/>
              <a:endCxn id="16403" idx="0"/>
            </p:cNvCxnSpPr>
            <p:nvPr/>
          </p:nvCxnSpPr>
          <p:spPr bwMode="auto">
            <a:xfrm>
              <a:off x="3384" y="1403"/>
              <a:ext cx="53" cy="5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16415" name="AutoShape 27"/>
            <p:cNvCxnSpPr>
              <a:cxnSpLocks noChangeShapeType="1"/>
              <a:stCxn id="16406" idx="6"/>
              <a:endCxn id="16403" idx="7"/>
            </p:cNvCxnSpPr>
            <p:nvPr/>
          </p:nvCxnSpPr>
          <p:spPr bwMode="auto">
            <a:xfrm>
              <a:off x="3450" y="1243"/>
              <a:ext cx="147" cy="74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16386" name="Object 28"/>
          <p:cNvGraphicFramePr>
            <a:graphicFrameLocks noChangeAspect="1"/>
          </p:cNvGraphicFramePr>
          <p:nvPr/>
        </p:nvGraphicFramePr>
        <p:xfrm>
          <a:off x="430213" y="4897438"/>
          <a:ext cx="5051425" cy="1027112"/>
        </p:xfrm>
        <a:graphic>
          <a:graphicData uri="http://schemas.openxmlformats.org/presentationml/2006/ole">
            <p:oleObj spid="_x0000_s16386" name="Equation" r:id="rId6" imgW="2361960" imgH="482400" progId="Equation.3">
              <p:embed/>
            </p:oleObj>
          </a:graphicData>
        </a:graphic>
      </p:graphicFrame>
      <p:sp>
        <p:nvSpPr>
          <p:cNvPr id="16389" name="Text Box 29"/>
          <p:cNvSpPr txBox="1">
            <a:spLocks noChangeArrowheads="1"/>
          </p:cNvSpPr>
          <p:nvPr/>
        </p:nvSpPr>
        <p:spPr bwMode="auto">
          <a:xfrm>
            <a:off x="400050" y="4464050"/>
            <a:ext cx="455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Nonlinear dynamic causal model (DCM):</a:t>
            </a:r>
            <a:endParaRPr lang="en-US" sz="1800"/>
          </a:p>
        </p:txBody>
      </p:sp>
      <p:sp>
        <p:nvSpPr>
          <p:cNvPr id="16390" name="Text Box 30"/>
          <p:cNvSpPr txBox="1">
            <a:spLocks noChangeArrowheads="1"/>
          </p:cNvSpPr>
          <p:nvPr/>
        </p:nvSpPr>
        <p:spPr bwMode="auto">
          <a:xfrm>
            <a:off x="360363" y="6284913"/>
            <a:ext cx="362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>
                <a:latin typeface="Times New Roman" pitchFamily="18" charset="0"/>
              </a:rPr>
              <a:t>Stephan et al. 2008, </a:t>
            </a:r>
            <a:r>
              <a:rPr lang="de-DE" b="0" i="1">
                <a:latin typeface="Times New Roman" pitchFamily="18" charset="0"/>
              </a:rPr>
              <a:t>NeuroImage</a:t>
            </a:r>
            <a:endParaRPr lang="en-US" b="0">
              <a:latin typeface="Times New Roman" pitchFamily="18" charset="0"/>
            </a:endParaRPr>
          </a:p>
        </p:txBody>
      </p:sp>
      <p:pic>
        <p:nvPicPr>
          <p:cNvPr id="1827871" name="Picture 31" descr="slide1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" y="571500"/>
            <a:ext cx="2608263" cy="33750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392" name="Line 32"/>
          <p:cNvSpPr>
            <a:spLocks noChangeShapeType="1"/>
          </p:cNvSpPr>
          <p:nvPr/>
        </p:nvSpPr>
        <p:spPr bwMode="auto">
          <a:xfrm>
            <a:off x="252413" y="2319338"/>
            <a:ext cx="652462" cy="363537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33"/>
          <p:cNvSpPr>
            <a:spLocks noChangeShapeType="1"/>
          </p:cNvSpPr>
          <p:nvPr/>
        </p:nvSpPr>
        <p:spPr bwMode="auto">
          <a:xfrm flipH="1">
            <a:off x="1774825" y="2143125"/>
            <a:ext cx="261938" cy="58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34"/>
          <p:cNvSpPr>
            <a:spLocks noChangeShapeType="1"/>
          </p:cNvSpPr>
          <p:nvPr/>
        </p:nvSpPr>
        <p:spPr bwMode="auto">
          <a:xfrm flipH="1">
            <a:off x="2832100" y="2141538"/>
            <a:ext cx="44450" cy="5810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5" name="Picture 35" descr="inputs_blocked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9900" y="146050"/>
            <a:ext cx="152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96" name="AutoShape 36"/>
          <p:cNvCxnSpPr>
            <a:cxnSpLocks noChangeShapeType="1"/>
            <a:endCxn id="16397" idx="2"/>
          </p:cNvCxnSpPr>
          <p:nvPr/>
        </p:nvCxnSpPr>
        <p:spPr bwMode="auto">
          <a:xfrm flipV="1">
            <a:off x="3946525" y="2079625"/>
            <a:ext cx="0" cy="97313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sp>
        <p:nvSpPr>
          <p:cNvPr id="16397" name="Text Box 37"/>
          <p:cNvSpPr txBox="1">
            <a:spLocks noChangeArrowheads="1"/>
          </p:cNvSpPr>
          <p:nvPr/>
        </p:nvSpPr>
        <p:spPr bwMode="auto">
          <a:xfrm>
            <a:off x="3736975" y="1711325"/>
            <a:ext cx="417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latin typeface="Arial Unicode MS" pitchFamily="34" charset="-128"/>
              </a:rPr>
              <a:t>u</a:t>
            </a:r>
            <a:r>
              <a:rPr lang="de-DE" sz="2000" b="0" baseline="-25000">
                <a:latin typeface="Arial Unicode MS" pitchFamily="34" charset="-128"/>
              </a:rPr>
              <a:t>1</a:t>
            </a:r>
          </a:p>
        </p:txBody>
      </p:sp>
      <p:pic>
        <p:nvPicPr>
          <p:cNvPr id="16398" name="Picture 38" descr="inputs_ER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1050" y="1195388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99" name="AutoShape 39"/>
          <p:cNvCxnSpPr>
            <a:cxnSpLocks noChangeShapeType="1"/>
            <a:endCxn id="16400" idx="2"/>
          </p:cNvCxnSpPr>
          <p:nvPr/>
        </p:nvCxnSpPr>
        <p:spPr bwMode="auto">
          <a:xfrm flipV="1">
            <a:off x="5048250" y="1206500"/>
            <a:ext cx="1588" cy="40640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4840288" y="838200"/>
            <a:ext cx="417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latin typeface="Arial Unicode MS" pitchFamily="34" charset="-128"/>
              </a:rPr>
              <a:t>u</a:t>
            </a:r>
            <a:r>
              <a:rPr lang="de-DE" sz="2000" b="0" baseline="-25000">
                <a:latin typeface="Arial Unicode MS" pitchFamily="34" charset="-128"/>
              </a:rPr>
              <a:t>2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3200">
                <a:latin typeface="Arial Unicode MS" pitchFamily="34" charset="-128"/>
              </a:rPr>
              <a:t>Overview</a:t>
            </a: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Bayesian model selection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Nonlinear DCM for </a:t>
            </a:r>
            <a:r>
              <a:rPr lang="de-DE" sz="2400" b="0" dirty="0" smtClean="0">
                <a:latin typeface="Arial Unicode MS" pitchFamily="34" charset="-128"/>
              </a:rPr>
              <a:t>fMRI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latin typeface="Arial Unicode MS" pitchFamily="34" charset="-128"/>
              </a:rPr>
              <a:t>Embedding computational models in DCMs</a:t>
            </a:r>
            <a:endParaRPr lang="de-DE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latin typeface="Arial Unicode MS" pitchFamily="34" charset="-128"/>
              </a:rPr>
              <a:t>Integrating tractography and </a:t>
            </a:r>
            <a:r>
              <a:rPr lang="de-DE" sz="2400" b="0" dirty="0" smtClean="0">
                <a:latin typeface="Arial Unicode MS" pitchFamily="34" charset="-128"/>
              </a:rPr>
              <a:t>DCM</a:t>
            </a:r>
            <a:endParaRPr lang="de-DE" sz="2400" b="0" dirty="0">
              <a:latin typeface="Arial Unicode MS" pitchFamily="34" charset="-128"/>
            </a:endParaRPr>
          </a:p>
        </p:txBody>
      </p:sp>
      <p:sp>
        <p:nvSpPr>
          <p:cNvPr id="1412108" name="Rectangle 12"/>
          <p:cNvSpPr>
            <a:spLocks noChangeArrowheads="1"/>
          </p:cNvSpPr>
          <p:nvPr/>
        </p:nvSpPr>
        <p:spPr bwMode="auto">
          <a:xfrm>
            <a:off x="741363" y="1720850"/>
            <a:ext cx="9001125" cy="56515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2109" name="Rectangle 13"/>
          <p:cNvSpPr>
            <a:spLocks noChangeArrowheads="1"/>
          </p:cNvSpPr>
          <p:nvPr/>
        </p:nvSpPr>
        <p:spPr bwMode="auto">
          <a:xfrm>
            <a:off x="738188" y="2443163"/>
            <a:ext cx="9001125" cy="55721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2110" name="Rectangle 14"/>
          <p:cNvSpPr>
            <a:spLocks noChangeArrowheads="1"/>
          </p:cNvSpPr>
          <p:nvPr/>
        </p:nvSpPr>
        <p:spPr bwMode="auto">
          <a:xfrm>
            <a:off x="741363" y="3194050"/>
            <a:ext cx="9001125" cy="569913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43635" y="3906018"/>
            <a:ext cx="9001125" cy="569913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8" grpId="0" animBg="1"/>
      <p:bldP spid="1412108" grpId="1" animBg="1"/>
      <p:bldP spid="1412109" grpId="0" animBg="1"/>
      <p:bldP spid="1412109" grpId="1" animBg="1"/>
      <p:bldP spid="1412110" grpId="0" animBg="1"/>
      <p:bldP spid="1412110" grpId="1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865188" y="115888"/>
            <a:ext cx="8743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</a:rPr>
              <a:t>Nonlinear DCM: Attention to motion</a:t>
            </a:r>
            <a:endParaRPr lang="en-US" sz="3200">
              <a:latin typeface="Arial Unicode MS" pitchFamily="34" charset="-128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4926013" y="1236663"/>
            <a:ext cx="4465637" cy="3527425"/>
            <a:chOff x="1925" y="1253"/>
            <a:chExt cx="2812" cy="2222"/>
          </a:xfrm>
        </p:grpSpPr>
        <p:sp>
          <p:nvSpPr>
            <p:cNvPr id="46097" name="Rectangle 4"/>
            <p:cNvSpPr>
              <a:spLocks noChangeArrowheads="1"/>
            </p:cNvSpPr>
            <p:nvPr/>
          </p:nvSpPr>
          <p:spPr bwMode="auto">
            <a:xfrm>
              <a:off x="1925" y="1253"/>
              <a:ext cx="2812" cy="22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098" name="Group 5"/>
            <p:cNvGrpSpPr>
              <a:grpSpLocks/>
            </p:cNvGrpSpPr>
            <p:nvPr/>
          </p:nvGrpSpPr>
          <p:grpSpPr bwMode="auto">
            <a:xfrm>
              <a:off x="2593" y="2447"/>
              <a:ext cx="336" cy="336"/>
              <a:chOff x="1872" y="960"/>
              <a:chExt cx="336" cy="336"/>
            </a:xfrm>
          </p:grpSpPr>
          <p:sp>
            <p:nvSpPr>
              <p:cNvPr id="46132" name="Oval 6"/>
              <p:cNvSpPr>
                <a:spLocks noChangeArrowheads="1"/>
              </p:cNvSpPr>
              <p:nvPr/>
            </p:nvSpPr>
            <p:spPr bwMode="auto">
              <a:xfrm>
                <a:off x="1872" y="960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3" name="Text Box 7"/>
              <p:cNvSpPr txBox="1">
                <a:spLocks noChangeArrowheads="1"/>
              </p:cNvSpPr>
              <p:nvPr/>
            </p:nvSpPr>
            <p:spPr bwMode="auto">
              <a:xfrm>
                <a:off x="1927" y="1025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V1</a:t>
                </a:r>
              </a:p>
            </p:txBody>
          </p:sp>
        </p:grpSp>
        <p:grpSp>
          <p:nvGrpSpPr>
            <p:cNvPr id="46099" name="Group 8"/>
            <p:cNvGrpSpPr>
              <a:grpSpLocks/>
            </p:cNvGrpSpPr>
            <p:nvPr/>
          </p:nvGrpSpPr>
          <p:grpSpPr bwMode="auto">
            <a:xfrm>
              <a:off x="4331" y="2447"/>
              <a:ext cx="336" cy="336"/>
              <a:chOff x="3312" y="960"/>
              <a:chExt cx="336" cy="336"/>
            </a:xfrm>
          </p:grpSpPr>
          <p:sp>
            <p:nvSpPr>
              <p:cNvPr id="46130" name="Oval 9"/>
              <p:cNvSpPr>
                <a:spLocks noChangeArrowheads="1"/>
              </p:cNvSpPr>
              <p:nvPr/>
            </p:nvSpPr>
            <p:spPr bwMode="auto">
              <a:xfrm>
                <a:off x="3312" y="960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1" name="Text Box 10"/>
              <p:cNvSpPr txBox="1">
                <a:spLocks noChangeArrowheads="1"/>
              </p:cNvSpPr>
              <p:nvPr/>
            </p:nvSpPr>
            <p:spPr bwMode="auto">
              <a:xfrm>
                <a:off x="3360" y="1025"/>
                <a:ext cx="27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IFG</a:t>
                </a:r>
              </a:p>
            </p:txBody>
          </p:sp>
        </p:grpSp>
        <p:grpSp>
          <p:nvGrpSpPr>
            <p:cNvPr id="46100" name="Group 11"/>
            <p:cNvGrpSpPr>
              <a:grpSpLocks/>
            </p:cNvGrpSpPr>
            <p:nvPr/>
          </p:nvGrpSpPr>
          <p:grpSpPr bwMode="auto">
            <a:xfrm>
              <a:off x="3265" y="2783"/>
              <a:ext cx="336" cy="336"/>
              <a:chOff x="2544" y="1296"/>
              <a:chExt cx="336" cy="336"/>
            </a:xfrm>
          </p:grpSpPr>
          <p:sp>
            <p:nvSpPr>
              <p:cNvPr id="46128" name="Oval 12"/>
              <p:cNvSpPr>
                <a:spLocks noChangeArrowheads="1"/>
              </p:cNvSpPr>
              <p:nvPr/>
            </p:nvSpPr>
            <p:spPr bwMode="auto">
              <a:xfrm>
                <a:off x="2544" y="1296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9" name="Text Box 13"/>
              <p:cNvSpPr txBox="1">
                <a:spLocks noChangeArrowheads="1"/>
              </p:cNvSpPr>
              <p:nvPr/>
            </p:nvSpPr>
            <p:spPr bwMode="auto">
              <a:xfrm>
                <a:off x="2599" y="1361"/>
                <a:ext cx="2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V5</a:t>
                </a:r>
              </a:p>
            </p:txBody>
          </p:sp>
        </p:grpSp>
        <p:grpSp>
          <p:nvGrpSpPr>
            <p:cNvPr id="46101" name="Group 14"/>
            <p:cNvGrpSpPr>
              <a:grpSpLocks/>
            </p:cNvGrpSpPr>
            <p:nvPr/>
          </p:nvGrpSpPr>
          <p:grpSpPr bwMode="auto">
            <a:xfrm>
              <a:off x="3403" y="2052"/>
              <a:ext cx="352" cy="336"/>
              <a:chOff x="2592" y="576"/>
              <a:chExt cx="352" cy="336"/>
            </a:xfrm>
          </p:grpSpPr>
          <p:sp>
            <p:nvSpPr>
              <p:cNvPr id="46126" name="Oval 15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7" name="Text Box 16"/>
              <p:cNvSpPr txBox="1">
                <a:spLocks noChangeArrowheads="1"/>
              </p:cNvSpPr>
              <p:nvPr/>
            </p:nvSpPr>
            <p:spPr bwMode="auto">
              <a:xfrm>
                <a:off x="2631" y="641"/>
                <a:ext cx="3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SPC</a:t>
                </a:r>
              </a:p>
            </p:txBody>
          </p:sp>
        </p:grpSp>
        <p:sp>
          <p:nvSpPr>
            <p:cNvPr id="46102" name="Text Box 17"/>
            <p:cNvSpPr txBox="1">
              <a:spLocks noChangeArrowheads="1"/>
            </p:cNvSpPr>
            <p:nvPr/>
          </p:nvSpPr>
          <p:spPr bwMode="auto">
            <a:xfrm>
              <a:off x="2015" y="2700"/>
              <a:ext cx="588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</a:rPr>
                <a:t>Motion</a:t>
              </a:r>
            </a:p>
          </p:txBody>
        </p:sp>
        <p:pic>
          <p:nvPicPr>
            <p:cNvPr id="46103" name="Picture 18" descr="aFig2"/>
            <p:cNvPicPr>
              <a:picLocks noChangeAspect="1" noChangeArrowheads="1"/>
            </p:cNvPicPr>
            <p:nvPr/>
          </p:nvPicPr>
          <p:blipFill>
            <a:blip r:embed="rId2" cstate="print"/>
            <a:srcRect l="35904" t="7881" r="35760" b="73756"/>
            <a:stretch>
              <a:fillRect/>
            </a:stretch>
          </p:blipFill>
          <p:spPr bwMode="auto">
            <a:xfrm>
              <a:off x="2155" y="2879"/>
              <a:ext cx="541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4" name="Text Box 19"/>
            <p:cNvSpPr txBox="1">
              <a:spLocks noChangeArrowheads="1"/>
            </p:cNvSpPr>
            <p:nvPr/>
          </p:nvSpPr>
          <p:spPr bwMode="auto">
            <a:xfrm>
              <a:off x="2151" y="1611"/>
              <a:ext cx="556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</a:rPr>
                <a:t>Photic</a:t>
              </a:r>
            </a:p>
          </p:txBody>
        </p:sp>
        <p:pic>
          <p:nvPicPr>
            <p:cNvPr id="46105" name="Picture 20" descr="aFig2"/>
            <p:cNvPicPr>
              <a:picLocks noChangeAspect="1" noChangeArrowheads="1"/>
            </p:cNvPicPr>
            <p:nvPr/>
          </p:nvPicPr>
          <p:blipFill>
            <a:blip r:embed="rId3" cstate="print"/>
            <a:srcRect l="7066" t="7881" r="64099" b="73756"/>
            <a:stretch>
              <a:fillRect/>
            </a:stretch>
          </p:blipFill>
          <p:spPr bwMode="auto">
            <a:xfrm>
              <a:off x="2151" y="1779"/>
              <a:ext cx="488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6" name="Text Box 21"/>
            <p:cNvSpPr txBox="1">
              <a:spLocks noChangeArrowheads="1"/>
            </p:cNvSpPr>
            <p:nvPr/>
          </p:nvSpPr>
          <p:spPr bwMode="auto">
            <a:xfrm>
              <a:off x="2900" y="1294"/>
              <a:ext cx="747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</a:rPr>
                <a:t>Attention</a:t>
              </a:r>
            </a:p>
          </p:txBody>
        </p:sp>
        <p:pic>
          <p:nvPicPr>
            <p:cNvPr id="46107" name="Picture 22" descr="aFig2"/>
            <p:cNvPicPr>
              <a:picLocks noChangeAspect="1" noChangeArrowheads="1"/>
            </p:cNvPicPr>
            <p:nvPr/>
          </p:nvPicPr>
          <p:blipFill>
            <a:blip r:embed="rId4" cstate="print"/>
            <a:srcRect l="64099" t="7881" r="7567" b="73756"/>
            <a:stretch>
              <a:fillRect/>
            </a:stretch>
          </p:blipFill>
          <p:spPr bwMode="auto">
            <a:xfrm>
              <a:off x="3013" y="1461"/>
              <a:ext cx="541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6108" name="AutoShape 23"/>
            <p:cNvCxnSpPr>
              <a:cxnSpLocks noChangeShapeType="1"/>
              <a:stCxn id="46132" idx="5"/>
              <a:endCxn id="46128" idx="2"/>
            </p:cNvCxnSpPr>
            <p:nvPr/>
          </p:nvCxnSpPr>
          <p:spPr bwMode="auto">
            <a:xfrm rot="16200000" flipH="1">
              <a:off x="2964" y="2650"/>
              <a:ext cx="217" cy="385"/>
            </a:xfrm>
            <a:prstGeom prst="curvedConnector2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6109" name="AutoShape 24"/>
            <p:cNvCxnSpPr>
              <a:cxnSpLocks noChangeShapeType="1"/>
              <a:stCxn id="46128" idx="1"/>
              <a:endCxn id="46132" idx="6"/>
            </p:cNvCxnSpPr>
            <p:nvPr/>
          </p:nvCxnSpPr>
          <p:spPr bwMode="auto">
            <a:xfrm rot="5400000" flipH="1">
              <a:off x="3013" y="2531"/>
              <a:ext cx="217" cy="385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10" name="AutoShape 25"/>
            <p:cNvCxnSpPr>
              <a:cxnSpLocks noChangeShapeType="1"/>
              <a:stCxn id="46126" idx="4"/>
              <a:endCxn id="46130" idx="2"/>
            </p:cNvCxnSpPr>
            <p:nvPr/>
          </p:nvCxnSpPr>
          <p:spPr bwMode="auto">
            <a:xfrm rot="16200000" flipH="1">
              <a:off x="3837" y="2122"/>
              <a:ext cx="227" cy="760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11" name="AutoShape 26"/>
            <p:cNvCxnSpPr>
              <a:cxnSpLocks noChangeShapeType="1"/>
              <a:stCxn id="46127" idx="3"/>
              <a:endCxn id="46130" idx="0"/>
            </p:cNvCxnSpPr>
            <p:nvPr/>
          </p:nvCxnSpPr>
          <p:spPr bwMode="auto">
            <a:xfrm>
              <a:off x="3739" y="2206"/>
              <a:ext cx="760" cy="241"/>
            </a:xfrm>
            <a:prstGeom prst="curvedConnector2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triangle" w="med" len="med"/>
              <a:tailEnd/>
            </a:ln>
          </p:spPr>
        </p:cxnSp>
        <p:sp>
          <p:nvSpPr>
            <p:cNvPr id="46112" name="Freeform 27"/>
            <p:cNvSpPr>
              <a:spLocks/>
            </p:cNvSpPr>
            <p:nvPr/>
          </p:nvSpPr>
          <p:spPr bwMode="auto">
            <a:xfrm>
              <a:off x="3306" y="2369"/>
              <a:ext cx="183" cy="454"/>
            </a:xfrm>
            <a:custGeom>
              <a:avLst/>
              <a:gdLst>
                <a:gd name="T0" fmla="*/ 183 w 104"/>
                <a:gd name="T1" fmla="*/ 0 h 384"/>
                <a:gd name="T2" fmla="*/ 14 w 104"/>
                <a:gd name="T3" fmla="*/ 284 h 384"/>
                <a:gd name="T4" fmla="*/ 99 w 104"/>
                <a:gd name="T5" fmla="*/ 454 h 384"/>
                <a:gd name="T6" fmla="*/ 0 60000 65536"/>
                <a:gd name="T7" fmla="*/ 0 60000 65536"/>
                <a:gd name="T8" fmla="*/ 0 60000 65536"/>
                <a:gd name="T9" fmla="*/ 0 w 104"/>
                <a:gd name="T10" fmla="*/ 0 h 384"/>
                <a:gd name="T11" fmla="*/ 104 w 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384">
                  <a:moveTo>
                    <a:pt x="104" y="0"/>
                  </a:moveTo>
                  <a:cubicBezTo>
                    <a:pt x="60" y="88"/>
                    <a:pt x="16" y="176"/>
                    <a:pt x="8" y="240"/>
                  </a:cubicBezTo>
                  <a:cubicBezTo>
                    <a:pt x="0" y="304"/>
                    <a:pt x="28" y="344"/>
                    <a:pt x="56" y="384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Line 28"/>
            <p:cNvSpPr>
              <a:spLocks noChangeShapeType="1"/>
            </p:cNvSpPr>
            <p:nvPr/>
          </p:nvSpPr>
          <p:spPr bwMode="auto">
            <a:xfrm flipV="1">
              <a:off x="3457" y="2369"/>
              <a:ext cx="77" cy="4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Text Box 29"/>
            <p:cNvSpPr txBox="1">
              <a:spLocks noChangeArrowheads="1"/>
            </p:cNvSpPr>
            <p:nvPr/>
          </p:nvSpPr>
          <p:spPr bwMode="auto">
            <a:xfrm>
              <a:off x="2914" y="2617"/>
              <a:ext cx="3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.82</a:t>
              </a:r>
            </a:p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(100%)</a:t>
              </a:r>
            </a:p>
          </p:txBody>
        </p:sp>
        <p:sp>
          <p:nvSpPr>
            <p:cNvPr id="46115" name="Text Box 30"/>
            <p:cNvSpPr txBox="1">
              <a:spLocks noChangeArrowheads="1"/>
            </p:cNvSpPr>
            <p:nvPr/>
          </p:nvSpPr>
          <p:spPr bwMode="auto">
            <a:xfrm>
              <a:off x="2234" y="2289"/>
              <a:ext cx="3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.42</a:t>
              </a:r>
            </a:p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(100%)</a:t>
              </a:r>
            </a:p>
          </p:txBody>
        </p:sp>
        <p:sp>
          <p:nvSpPr>
            <p:cNvPr id="46116" name="Text Box 31"/>
            <p:cNvSpPr txBox="1">
              <a:spLocks noChangeArrowheads="1"/>
            </p:cNvSpPr>
            <p:nvPr/>
          </p:nvSpPr>
          <p:spPr bwMode="auto">
            <a:xfrm>
              <a:off x="3053" y="2005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.37</a:t>
              </a:r>
            </a:p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(90%)</a:t>
              </a:r>
            </a:p>
          </p:txBody>
        </p:sp>
        <p:sp>
          <p:nvSpPr>
            <p:cNvPr id="46117" name="Text Box 32"/>
            <p:cNvSpPr txBox="1">
              <a:spLocks noChangeArrowheads="1"/>
            </p:cNvSpPr>
            <p:nvPr/>
          </p:nvSpPr>
          <p:spPr bwMode="auto">
            <a:xfrm>
              <a:off x="3784" y="2413"/>
              <a:ext cx="5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 b="0">
                  <a:solidFill>
                    <a:srgbClr val="000000"/>
                  </a:solidFill>
                </a:rPr>
                <a:t>.69 (100%)</a:t>
              </a:r>
            </a:p>
          </p:txBody>
        </p:sp>
        <p:sp>
          <p:nvSpPr>
            <p:cNvPr id="46118" name="Text Box 33"/>
            <p:cNvSpPr txBox="1">
              <a:spLocks noChangeArrowheads="1"/>
            </p:cNvSpPr>
            <p:nvPr/>
          </p:nvSpPr>
          <p:spPr bwMode="auto">
            <a:xfrm>
              <a:off x="3459" y="2504"/>
              <a:ext cx="3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.47</a:t>
              </a:r>
            </a:p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(100%)</a:t>
              </a:r>
            </a:p>
          </p:txBody>
        </p:sp>
        <p:sp>
          <p:nvSpPr>
            <p:cNvPr id="46119" name="Line 34"/>
            <p:cNvSpPr>
              <a:spLocks noChangeShapeType="1"/>
            </p:cNvSpPr>
            <p:nvPr/>
          </p:nvSpPr>
          <p:spPr bwMode="auto">
            <a:xfrm flipV="1">
              <a:off x="2696" y="2867"/>
              <a:ext cx="272" cy="182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Text Box 35"/>
            <p:cNvSpPr txBox="1">
              <a:spLocks noChangeArrowheads="1"/>
            </p:cNvSpPr>
            <p:nvPr/>
          </p:nvSpPr>
          <p:spPr bwMode="auto">
            <a:xfrm>
              <a:off x="2718" y="2939"/>
              <a:ext cx="5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 b="0">
                  <a:solidFill>
                    <a:srgbClr val="000000"/>
                  </a:solidFill>
                </a:rPr>
                <a:t>.65 (100%)</a:t>
              </a:r>
            </a:p>
          </p:txBody>
        </p:sp>
        <p:sp>
          <p:nvSpPr>
            <p:cNvPr id="46121" name="Text Box 36"/>
            <p:cNvSpPr txBox="1">
              <a:spLocks noChangeArrowheads="1"/>
            </p:cNvSpPr>
            <p:nvPr/>
          </p:nvSpPr>
          <p:spPr bwMode="auto">
            <a:xfrm>
              <a:off x="3603" y="1823"/>
              <a:ext cx="4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 b="0">
                  <a:solidFill>
                    <a:srgbClr val="000000"/>
                  </a:solidFill>
                </a:rPr>
                <a:t>.52 (98%)</a:t>
              </a:r>
            </a:p>
          </p:txBody>
        </p:sp>
        <p:cxnSp>
          <p:nvCxnSpPr>
            <p:cNvPr id="46122" name="AutoShape 37"/>
            <p:cNvCxnSpPr>
              <a:cxnSpLocks noChangeShapeType="1"/>
              <a:endCxn id="46132" idx="1"/>
            </p:cNvCxnSpPr>
            <p:nvPr/>
          </p:nvCxnSpPr>
          <p:spPr bwMode="auto">
            <a:xfrm>
              <a:off x="2395" y="2284"/>
              <a:ext cx="247" cy="212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</p:cxnSp>
        <p:sp>
          <p:nvSpPr>
            <p:cNvPr id="46123" name="Line 38"/>
            <p:cNvSpPr>
              <a:spLocks noChangeShapeType="1"/>
            </p:cNvSpPr>
            <p:nvPr/>
          </p:nvSpPr>
          <p:spPr bwMode="auto">
            <a:xfrm>
              <a:off x="3285" y="2006"/>
              <a:ext cx="91" cy="499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3557" y="1824"/>
              <a:ext cx="454" cy="409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40"/>
            <p:cNvSpPr txBox="1">
              <a:spLocks noChangeArrowheads="1"/>
            </p:cNvSpPr>
            <p:nvPr/>
          </p:nvSpPr>
          <p:spPr bwMode="auto">
            <a:xfrm>
              <a:off x="3053" y="2368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.56</a:t>
              </a:r>
            </a:p>
            <a:p>
              <a:pPr algn="ctr" eaLnBrk="0" hangingPunct="0"/>
              <a:r>
                <a:rPr lang="en-GB" sz="1000" b="0">
                  <a:solidFill>
                    <a:srgbClr val="000000"/>
                  </a:solidFill>
                </a:rPr>
                <a:t>(99%)</a:t>
              </a:r>
            </a:p>
          </p:txBody>
        </p:sp>
      </p:grpSp>
      <p:pic>
        <p:nvPicPr>
          <p:cNvPr id="46084" name="Picture 4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438" y="1393825"/>
            <a:ext cx="2476500" cy="227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5" name="Line 42"/>
          <p:cNvSpPr>
            <a:spLocks noChangeShapeType="1"/>
          </p:cNvSpPr>
          <p:nvPr/>
        </p:nvSpPr>
        <p:spPr bwMode="auto">
          <a:xfrm flipH="1">
            <a:off x="1598613" y="2530475"/>
            <a:ext cx="233362" cy="5603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43"/>
          <p:cNvSpPr>
            <a:spLocks noChangeShapeType="1"/>
          </p:cNvSpPr>
          <p:nvPr/>
        </p:nvSpPr>
        <p:spPr bwMode="auto">
          <a:xfrm flipH="1" flipV="1">
            <a:off x="1598613" y="1943100"/>
            <a:ext cx="233362" cy="58737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44"/>
          <p:cNvSpPr>
            <a:spLocks noChangeShapeType="1"/>
          </p:cNvSpPr>
          <p:nvPr/>
        </p:nvSpPr>
        <p:spPr bwMode="auto">
          <a:xfrm>
            <a:off x="1831975" y="2530475"/>
            <a:ext cx="563563" cy="635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45"/>
          <p:cNvSpPr txBox="1">
            <a:spLocks noChangeArrowheads="1"/>
          </p:cNvSpPr>
          <p:nvPr/>
        </p:nvSpPr>
        <p:spPr bwMode="auto">
          <a:xfrm>
            <a:off x="608013" y="922338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0000"/>
                </a:solidFill>
              </a:rPr>
              <a:t>Stimuli + Task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6089" name="Rectangle 46"/>
          <p:cNvSpPr>
            <a:spLocks noChangeArrowheads="1"/>
          </p:cNvSpPr>
          <p:nvPr/>
        </p:nvSpPr>
        <p:spPr bwMode="auto">
          <a:xfrm>
            <a:off x="465138" y="3756025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b="0"/>
              <a:t>250 radially moving dots </a:t>
            </a:r>
            <a:br>
              <a:rPr lang="en-GB" sz="2000" b="0"/>
            </a:br>
            <a:r>
              <a:rPr lang="en-GB" sz="2000" b="0"/>
              <a:t>(4.7 </a:t>
            </a:r>
            <a:r>
              <a:rPr lang="en-US" sz="2000" b="0">
                <a:cs typeface="Arial" charset="0"/>
              </a:rPr>
              <a:t>°</a:t>
            </a:r>
            <a:r>
              <a:rPr lang="en-GB" sz="2000" b="0"/>
              <a:t>/s)</a:t>
            </a:r>
          </a:p>
        </p:txBody>
      </p:sp>
      <p:sp>
        <p:nvSpPr>
          <p:cNvPr id="46090" name="Rectangle 47"/>
          <p:cNvSpPr>
            <a:spLocks noChangeArrowheads="1"/>
          </p:cNvSpPr>
          <p:nvPr/>
        </p:nvSpPr>
        <p:spPr bwMode="auto">
          <a:xfrm>
            <a:off x="465138" y="4427538"/>
            <a:ext cx="5143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0" u="sng"/>
              <a:t>Conditions:</a:t>
            </a:r>
          </a:p>
          <a:p>
            <a:pPr eaLnBrk="0" hangingPunct="0"/>
            <a:r>
              <a:rPr lang="en-GB" sz="2000" b="0"/>
              <a:t>F – fixation only</a:t>
            </a:r>
          </a:p>
          <a:p>
            <a:pPr eaLnBrk="0" hangingPunct="0"/>
            <a:r>
              <a:rPr lang="en-GB" sz="2000" b="0"/>
              <a:t>A – motion + attention</a:t>
            </a:r>
            <a:br>
              <a:rPr lang="en-GB" sz="2000" b="0"/>
            </a:br>
            <a:r>
              <a:rPr lang="en-GB" sz="2000" b="0"/>
              <a:t>     (“detect changes”)</a:t>
            </a:r>
          </a:p>
          <a:p>
            <a:pPr eaLnBrk="0" hangingPunct="0"/>
            <a:r>
              <a:rPr lang="en-GB" sz="2000" b="0"/>
              <a:t>N – motion without attention</a:t>
            </a:r>
          </a:p>
          <a:p>
            <a:pPr eaLnBrk="0" hangingPunct="0"/>
            <a:r>
              <a:rPr lang="en-GB" sz="2000" b="0"/>
              <a:t>S – station</a:t>
            </a:r>
            <a:r>
              <a:rPr lang="en-US" sz="2000" b="0">
                <a:cs typeface="Arial" charset="0"/>
              </a:rPr>
              <a:t>ary dots</a:t>
            </a:r>
          </a:p>
        </p:txBody>
      </p:sp>
      <p:sp>
        <p:nvSpPr>
          <p:cNvPr id="46091" name="Text Box 48"/>
          <p:cNvSpPr txBox="1">
            <a:spLocks noChangeArrowheads="1"/>
          </p:cNvSpPr>
          <p:nvPr/>
        </p:nvSpPr>
        <p:spPr bwMode="auto">
          <a:xfrm>
            <a:off x="5389563" y="922338"/>
            <a:ext cx="341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0000"/>
                </a:solidFill>
              </a:rPr>
              <a:t>Previous bilinear DCM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6092" name="Line 49"/>
          <p:cNvSpPr>
            <a:spLocks noChangeShapeType="1"/>
          </p:cNvSpPr>
          <p:nvPr/>
        </p:nvSpPr>
        <p:spPr bwMode="auto">
          <a:xfrm>
            <a:off x="7013575" y="4221163"/>
            <a:ext cx="1588" cy="574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Text Box 50"/>
          <p:cNvSpPr txBox="1">
            <a:spLocks noChangeArrowheads="1"/>
          </p:cNvSpPr>
          <p:nvPr/>
        </p:nvSpPr>
        <p:spPr bwMode="auto">
          <a:xfrm>
            <a:off x="8051800" y="4237038"/>
            <a:ext cx="1322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0">
                <a:solidFill>
                  <a:srgbClr val="000000"/>
                </a:solidFill>
              </a:rPr>
              <a:t>Friston et al. (2003)</a:t>
            </a:r>
          </a:p>
        </p:txBody>
      </p:sp>
      <p:sp>
        <p:nvSpPr>
          <p:cNvPr id="46094" name="Rectangle 51"/>
          <p:cNvSpPr>
            <a:spLocks noChangeArrowheads="1"/>
          </p:cNvSpPr>
          <p:nvPr/>
        </p:nvSpPr>
        <p:spPr bwMode="auto">
          <a:xfrm>
            <a:off x="4546600" y="4913313"/>
            <a:ext cx="54927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b="0"/>
              <a:t>Friston et al. (2003):</a:t>
            </a:r>
            <a:br>
              <a:rPr lang="en-GB" sz="2000" b="0"/>
            </a:br>
            <a:r>
              <a:rPr lang="en-GB" sz="2000" b="0"/>
              <a:t>attention modulates backward connections IFG</a:t>
            </a:r>
            <a:r>
              <a:rPr lang="en-GB" sz="2000" b="0">
                <a:cs typeface="Arial" charset="0"/>
              </a:rPr>
              <a:t>→SPC and SPC→V5.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0">
                <a:cs typeface="Arial" charset="0"/>
              </a:rPr>
              <a:t>Q: Is a nonlinear mechanism (gain control) a</a:t>
            </a:r>
            <a:br>
              <a:rPr lang="en-GB" sz="2000" b="0">
                <a:cs typeface="Arial" charset="0"/>
              </a:rPr>
            </a:br>
            <a:r>
              <a:rPr lang="en-GB" sz="2000" b="0">
                <a:cs typeface="Arial" charset="0"/>
              </a:rPr>
              <a:t>     better explanation of the data?</a:t>
            </a:r>
          </a:p>
        </p:txBody>
      </p:sp>
      <p:sp>
        <p:nvSpPr>
          <p:cNvPr id="46095" name="Text Box 52"/>
          <p:cNvSpPr txBox="1">
            <a:spLocks noChangeArrowheads="1"/>
          </p:cNvSpPr>
          <p:nvPr/>
        </p:nvSpPr>
        <p:spPr bwMode="auto">
          <a:xfrm>
            <a:off x="1574800" y="3175000"/>
            <a:ext cx="1552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b="0">
                <a:solidFill>
                  <a:srgbClr val="FFFFFF"/>
                </a:solidFill>
              </a:rPr>
              <a:t>B</a:t>
            </a:r>
            <a:r>
              <a:rPr lang="en-US" b="0">
                <a:solidFill>
                  <a:srgbClr val="FFFFFF"/>
                </a:solidFill>
                <a:cs typeface="Arial" charset="0"/>
              </a:rPr>
              <a:t>üchel &amp; Friston</a:t>
            </a:r>
            <a:r>
              <a:rPr lang="en-US" b="0">
                <a:solidFill>
                  <a:srgbClr val="FFFFFF"/>
                </a:solidFill>
              </a:rPr>
              <a:t> (1997)</a:t>
            </a:r>
          </a:p>
        </p:txBody>
      </p:sp>
      <p:sp>
        <p:nvSpPr>
          <p:cNvPr id="46096" name="Oval 53"/>
          <p:cNvSpPr>
            <a:spLocks noChangeArrowheads="1"/>
          </p:cNvSpPr>
          <p:nvPr/>
        </p:nvSpPr>
        <p:spPr bwMode="auto">
          <a:xfrm>
            <a:off x="1790700" y="25019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12775" y="1011238"/>
            <a:ext cx="1960563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modulation of back-</a:t>
            </a:r>
          </a:p>
          <a:p>
            <a:pPr eaLnBrk="0" hangingPunct="0"/>
            <a:r>
              <a:rPr lang="en-GB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ward or forward </a:t>
            </a:r>
          </a:p>
          <a:p>
            <a:pPr eaLnBrk="0" hangingPunct="0"/>
            <a:r>
              <a:rPr lang="en-GB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connection?</a:t>
            </a:r>
            <a:endParaRPr lang="en-US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03" name="Text Box 3"/>
          <p:cNvSpPr txBox="1">
            <a:spLocks noChangeArrowheads="1"/>
          </p:cNvSpPr>
          <p:nvPr/>
        </p:nvSpPr>
        <p:spPr bwMode="auto">
          <a:xfrm>
            <a:off x="612775" y="2630488"/>
            <a:ext cx="17494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driving</a:t>
            </a:r>
          </a:p>
          <a:p>
            <a:pPr eaLnBrk="0" hangingPunct="0"/>
            <a:r>
              <a:rPr lang="en-GB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 of attention</a:t>
            </a:r>
          </a:p>
          <a:p>
            <a:pPr eaLnBrk="0" hangingPunct="0"/>
            <a:r>
              <a:rPr lang="en-GB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PPC?</a:t>
            </a:r>
            <a:endParaRPr lang="en-US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04" name="Text Box 4"/>
          <p:cNvSpPr txBox="1">
            <a:spLocks noChangeArrowheads="1"/>
          </p:cNvSpPr>
          <p:nvPr/>
        </p:nvSpPr>
        <p:spPr bwMode="auto">
          <a:xfrm>
            <a:off x="612775" y="4251325"/>
            <a:ext cx="20161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bilinear or nonlinear</a:t>
            </a:r>
          </a:p>
          <a:p>
            <a:pPr eaLnBrk="0" hangingPunct="0"/>
            <a:r>
              <a:rPr lang="en-GB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modulation of</a:t>
            </a:r>
          </a:p>
          <a:p>
            <a:pPr eaLnBrk="0" hangingPunct="0"/>
            <a:r>
              <a:rPr lang="en-GB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forward connection?</a:t>
            </a:r>
            <a:endParaRPr lang="en-US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7109" name="AutoShape 5"/>
          <p:cNvCxnSpPr>
            <a:cxnSpLocks noChangeShapeType="1"/>
            <a:stCxn id="47110" idx="2"/>
            <a:endCxn id="47115" idx="3"/>
          </p:cNvCxnSpPr>
          <p:nvPr/>
        </p:nvCxnSpPr>
        <p:spPr bwMode="auto">
          <a:xfrm flipH="1" flipV="1">
            <a:off x="7961313" y="1995488"/>
            <a:ext cx="269875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47110" name="Oval 6"/>
          <p:cNvSpPr>
            <a:spLocks noChangeAspect="1" noChangeArrowheads="1"/>
          </p:cNvSpPr>
          <p:nvPr/>
        </p:nvSpPr>
        <p:spPr bwMode="auto">
          <a:xfrm>
            <a:off x="8231188" y="178435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8259763" y="1857375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V1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7112" name="Oval 8"/>
          <p:cNvSpPr>
            <a:spLocks noChangeAspect="1" noChangeArrowheads="1"/>
          </p:cNvSpPr>
          <p:nvPr/>
        </p:nvSpPr>
        <p:spPr bwMode="auto">
          <a:xfrm>
            <a:off x="9021763" y="178435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9048750" y="186213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V5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47114" name="AutoShape 10"/>
          <p:cNvCxnSpPr>
            <a:cxnSpLocks noChangeShapeType="1"/>
            <a:stCxn id="47110" idx="5"/>
            <a:endCxn id="47112" idx="3"/>
          </p:cNvCxnSpPr>
          <p:nvPr/>
        </p:nvCxnSpPr>
        <p:spPr bwMode="auto">
          <a:xfrm>
            <a:off x="8599488" y="2152650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451725" y="1857375"/>
            <a:ext cx="509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stim</a:t>
            </a:r>
          </a:p>
        </p:txBody>
      </p:sp>
      <p:sp>
        <p:nvSpPr>
          <p:cNvPr id="47116" name="Oval 12"/>
          <p:cNvSpPr>
            <a:spLocks noChangeAspect="1" noChangeArrowheads="1"/>
          </p:cNvSpPr>
          <p:nvPr/>
        </p:nvSpPr>
        <p:spPr bwMode="auto">
          <a:xfrm>
            <a:off x="9021763" y="99218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8959850" y="1065213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PPC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47118" name="AutoShape 14"/>
          <p:cNvCxnSpPr>
            <a:cxnSpLocks noChangeShapeType="1"/>
            <a:stCxn id="47112" idx="1"/>
            <a:endCxn id="47110" idx="7"/>
          </p:cNvCxnSpPr>
          <p:nvPr/>
        </p:nvCxnSpPr>
        <p:spPr bwMode="auto">
          <a:xfrm flipH="1">
            <a:off x="8599488" y="1847850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47119" name="AutoShape 15"/>
          <p:cNvCxnSpPr>
            <a:cxnSpLocks noChangeShapeType="1"/>
            <a:stCxn id="47116" idx="5"/>
            <a:endCxn id="47112" idx="7"/>
          </p:cNvCxnSpPr>
          <p:nvPr/>
        </p:nvCxnSpPr>
        <p:spPr bwMode="auto">
          <a:xfrm>
            <a:off x="9390063" y="1360488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7120" name="AutoShape 16"/>
          <p:cNvCxnSpPr>
            <a:cxnSpLocks noChangeShapeType="1"/>
            <a:stCxn id="47112" idx="1"/>
            <a:endCxn id="47116" idx="3"/>
          </p:cNvCxnSpPr>
          <p:nvPr/>
        </p:nvCxnSpPr>
        <p:spPr bwMode="auto">
          <a:xfrm flipV="1">
            <a:off x="9085263" y="1360488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7459663" y="866775"/>
            <a:ext cx="501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M2</a:t>
            </a:r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7448550" y="1439863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attention</a:t>
            </a:r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8672513" y="1825625"/>
            <a:ext cx="144462" cy="1444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7124" name="AutoShape 20"/>
          <p:cNvCxnSpPr>
            <a:cxnSpLocks noChangeShapeType="1"/>
            <a:stCxn id="47122" idx="3"/>
            <a:endCxn id="47123" idx="7"/>
          </p:cNvCxnSpPr>
          <p:nvPr/>
        </p:nvCxnSpPr>
        <p:spPr bwMode="auto">
          <a:xfrm>
            <a:off x="8312150" y="1577975"/>
            <a:ext cx="484188" cy="268288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</p:cxnSp>
      <p:cxnSp>
        <p:nvCxnSpPr>
          <p:cNvPr id="47125" name="AutoShape 21"/>
          <p:cNvCxnSpPr>
            <a:cxnSpLocks noChangeShapeType="1"/>
            <a:stCxn id="47126" idx="2"/>
            <a:endCxn id="47131" idx="3"/>
          </p:cNvCxnSpPr>
          <p:nvPr/>
        </p:nvCxnSpPr>
        <p:spPr bwMode="auto">
          <a:xfrm flipH="1" flipV="1">
            <a:off x="3389313" y="1989138"/>
            <a:ext cx="269875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47126" name="Oval 22"/>
          <p:cNvSpPr>
            <a:spLocks noChangeAspect="1" noChangeArrowheads="1"/>
          </p:cNvSpPr>
          <p:nvPr/>
        </p:nvSpPr>
        <p:spPr bwMode="auto">
          <a:xfrm>
            <a:off x="3659188" y="17780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3687763" y="1851025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V1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7128" name="Oval 24"/>
          <p:cNvSpPr>
            <a:spLocks noChangeAspect="1" noChangeArrowheads="1"/>
          </p:cNvSpPr>
          <p:nvPr/>
        </p:nvSpPr>
        <p:spPr bwMode="auto">
          <a:xfrm>
            <a:off x="4449763" y="17780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4476750" y="185578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V5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47130" name="AutoShape 26"/>
          <p:cNvCxnSpPr>
            <a:cxnSpLocks noChangeShapeType="1"/>
            <a:stCxn id="47126" idx="5"/>
            <a:endCxn id="47128" idx="3"/>
          </p:cNvCxnSpPr>
          <p:nvPr/>
        </p:nvCxnSpPr>
        <p:spPr bwMode="auto">
          <a:xfrm>
            <a:off x="4027488" y="2146300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879725" y="1851025"/>
            <a:ext cx="509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stim</a:t>
            </a:r>
          </a:p>
        </p:txBody>
      </p:sp>
      <p:sp>
        <p:nvSpPr>
          <p:cNvPr id="47132" name="Oval 28"/>
          <p:cNvSpPr>
            <a:spLocks noChangeAspect="1" noChangeArrowheads="1"/>
          </p:cNvSpPr>
          <p:nvPr/>
        </p:nvSpPr>
        <p:spPr bwMode="auto">
          <a:xfrm>
            <a:off x="4449763" y="98583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4387850" y="1069975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PPC</a:t>
            </a:r>
            <a:endParaRPr lang="de-DE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47134" name="AutoShape 30"/>
          <p:cNvCxnSpPr>
            <a:cxnSpLocks noChangeShapeType="1"/>
            <a:stCxn id="47128" idx="1"/>
            <a:endCxn id="47126" idx="7"/>
          </p:cNvCxnSpPr>
          <p:nvPr/>
        </p:nvCxnSpPr>
        <p:spPr bwMode="auto">
          <a:xfrm flipH="1">
            <a:off x="4027488" y="1841500"/>
            <a:ext cx="485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47135" name="AutoShape 31"/>
          <p:cNvCxnSpPr>
            <a:cxnSpLocks noChangeShapeType="1"/>
            <a:stCxn id="47132" idx="5"/>
            <a:endCxn id="47128" idx="7"/>
          </p:cNvCxnSpPr>
          <p:nvPr/>
        </p:nvCxnSpPr>
        <p:spPr bwMode="auto">
          <a:xfrm>
            <a:off x="4818063" y="1354138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2887663" y="860425"/>
            <a:ext cx="501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M1</a:t>
            </a:r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3952875" y="609600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b="0">
                <a:latin typeface="Arial Unicode MS" pitchFamily="34" charset="-128"/>
              </a:rPr>
              <a:t>attention</a:t>
            </a:r>
          </a:p>
        </p:txBody>
      </p:sp>
      <p:sp>
        <p:nvSpPr>
          <p:cNvPr id="47138" name="Oval 34"/>
          <p:cNvSpPr>
            <a:spLocks noChangeArrowheads="1"/>
          </p:cNvSpPr>
          <p:nvPr/>
        </p:nvSpPr>
        <p:spPr bwMode="auto">
          <a:xfrm>
            <a:off x="4667250" y="1500188"/>
            <a:ext cx="144463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7139" name="AutoShape 35"/>
          <p:cNvCxnSpPr>
            <a:cxnSpLocks noChangeShapeType="1"/>
            <a:stCxn id="47128" idx="1"/>
            <a:endCxn id="47132" idx="3"/>
          </p:cNvCxnSpPr>
          <p:nvPr/>
        </p:nvCxnSpPr>
        <p:spPr bwMode="auto">
          <a:xfrm flipV="1">
            <a:off x="4513263" y="1354138"/>
            <a:ext cx="0" cy="487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886075" y="2660650"/>
            <a:ext cx="2058988" cy="1349375"/>
            <a:chOff x="4647" y="300"/>
            <a:chExt cx="1297" cy="850"/>
          </a:xfrm>
        </p:grpSpPr>
        <p:cxnSp>
          <p:nvCxnSpPr>
            <p:cNvPr id="47180" name="AutoShape 37"/>
            <p:cNvCxnSpPr>
              <a:cxnSpLocks noChangeShapeType="1"/>
              <a:stCxn id="47181" idx="2"/>
              <a:endCxn id="47186" idx="3"/>
            </p:cNvCxnSpPr>
            <p:nvPr/>
          </p:nvCxnSpPr>
          <p:spPr bwMode="auto">
            <a:xfrm flipH="1" flipV="1">
              <a:off x="4968" y="1011"/>
              <a:ext cx="170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7181" name="Oval 38"/>
            <p:cNvSpPr>
              <a:spLocks noChangeAspect="1" noChangeArrowheads="1"/>
            </p:cNvSpPr>
            <p:nvPr/>
          </p:nvSpPr>
          <p:spPr bwMode="auto">
            <a:xfrm>
              <a:off x="5138" y="878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2" name="Text Box 39"/>
            <p:cNvSpPr txBox="1">
              <a:spLocks noChangeArrowheads="1"/>
            </p:cNvSpPr>
            <p:nvPr/>
          </p:nvSpPr>
          <p:spPr bwMode="auto">
            <a:xfrm>
              <a:off x="5156" y="924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V1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47183" name="Oval 40"/>
            <p:cNvSpPr>
              <a:spLocks noChangeAspect="1" noChangeArrowheads="1"/>
            </p:cNvSpPr>
            <p:nvPr/>
          </p:nvSpPr>
          <p:spPr bwMode="auto">
            <a:xfrm>
              <a:off x="5636" y="878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4" name="Text Box 41"/>
            <p:cNvSpPr txBox="1">
              <a:spLocks noChangeArrowheads="1"/>
            </p:cNvSpPr>
            <p:nvPr/>
          </p:nvSpPr>
          <p:spPr bwMode="auto">
            <a:xfrm>
              <a:off x="5653" y="927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V5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47185" name="AutoShape 42"/>
            <p:cNvCxnSpPr>
              <a:cxnSpLocks noChangeShapeType="1"/>
              <a:stCxn id="47181" idx="5"/>
              <a:endCxn id="47183" idx="3"/>
            </p:cNvCxnSpPr>
            <p:nvPr/>
          </p:nvCxnSpPr>
          <p:spPr bwMode="auto">
            <a:xfrm>
              <a:off x="5370" y="1110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7186" name="Text Box 43"/>
            <p:cNvSpPr txBox="1">
              <a:spLocks noChangeArrowheads="1"/>
            </p:cNvSpPr>
            <p:nvPr/>
          </p:nvSpPr>
          <p:spPr bwMode="auto">
            <a:xfrm>
              <a:off x="4647" y="924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stim</a:t>
              </a:r>
            </a:p>
          </p:txBody>
        </p:sp>
        <p:sp>
          <p:nvSpPr>
            <p:cNvPr id="47187" name="Oval 44"/>
            <p:cNvSpPr>
              <a:spLocks noChangeAspect="1" noChangeArrowheads="1"/>
            </p:cNvSpPr>
            <p:nvPr/>
          </p:nvSpPr>
          <p:spPr bwMode="auto">
            <a:xfrm>
              <a:off x="5636" y="37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8" name="Text Box 45"/>
            <p:cNvSpPr txBox="1">
              <a:spLocks noChangeArrowheads="1"/>
            </p:cNvSpPr>
            <p:nvPr/>
          </p:nvSpPr>
          <p:spPr bwMode="auto">
            <a:xfrm>
              <a:off x="5597" y="433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PPC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47189" name="AutoShape 46"/>
            <p:cNvCxnSpPr>
              <a:cxnSpLocks noChangeShapeType="1"/>
              <a:stCxn id="47183" idx="1"/>
              <a:endCxn id="47181" idx="7"/>
            </p:cNvCxnSpPr>
            <p:nvPr/>
          </p:nvCxnSpPr>
          <p:spPr bwMode="auto">
            <a:xfrm flipH="1">
              <a:off x="5370" y="918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7190" name="AutoShape 47"/>
            <p:cNvCxnSpPr>
              <a:cxnSpLocks noChangeShapeType="1"/>
              <a:stCxn id="47187" idx="5"/>
              <a:endCxn id="47183" idx="7"/>
            </p:cNvCxnSpPr>
            <p:nvPr/>
          </p:nvCxnSpPr>
          <p:spPr bwMode="auto">
            <a:xfrm>
              <a:off x="5868" y="611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191" name="AutoShape 48"/>
            <p:cNvCxnSpPr>
              <a:cxnSpLocks noChangeShapeType="1"/>
              <a:stCxn id="47183" idx="1"/>
              <a:endCxn id="47187" idx="3"/>
            </p:cNvCxnSpPr>
            <p:nvPr/>
          </p:nvCxnSpPr>
          <p:spPr bwMode="auto">
            <a:xfrm flipV="1">
              <a:off x="5676" y="611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192" name="Text Box 49"/>
            <p:cNvSpPr txBox="1">
              <a:spLocks noChangeArrowheads="1"/>
            </p:cNvSpPr>
            <p:nvPr/>
          </p:nvSpPr>
          <p:spPr bwMode="auto">
            <a:xfrm>
              <a:off x="4652" y="300"/>
              <a:ext cx="3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M3</a:t>
              </a:r>
              <a:endPara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93" name="Text Box 50"/>
            <p:cNvSpPr txBox="1">
              <a:spLocks noChangeArrowheads="1"/>
            </p:cNvSpPr>
            <p:nvPr/>
          </p:nvSpPr>
          <p:spPr bwMode="auto">
            <a:xfrm>
              <a:off x="4927" y="330"/>
              <a:ext cx="5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attention</a:t>
              </a:r>
            </a:p>
          </p:txBody>
        </p:sp>
        <p:sp>
          <p:nvSpPr>
            <p:cNvPr id="47194" name="Oval 51"/>
            <p:cNvSpPr>
              <a:spLocks noChangeArrowheads="1"/>
            </p:cNvSpPr>
            <p:nvPr/>
          </p:nvSpPr>
          <p:spPr bwMode="auto">
            <a:xfrm>
              <a:off x="5459" y="916"/>
              <a:ext cx="91" cy="91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7195" name="AutoShape 52"/>
            <p:cNvCxnSpPr>
              <a:cxnSpLocks noChangeShapeType="1"/>
              <a:stCxn id="47193" idx="3"/>
              <a:endCxn id="47187" idx="1"/>
            </p:cNvCxnSpPr>
            <p:nvPr/>
          </p:nvCxnSpPr>
          <p:spPr bwMode="auto">
            <a:xfrm>
              <a:off x="5471" y="417"/>
              <a:ext cx="205" cy="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196" name="AutoShape 53"/>
            <p:cNvCxnSpPr>
              <a:cxnSpLocks noChangeShapeType="1"/>
              <a:stCxn id="47193" idx="2"/>
              <a:endCxn id="47194" idx="0"/>
            </p:cNvCxnSpPr>
            <p:nvPr/>
          </p:nvCxnSpPr>
          <p:spPr bwMode="auto">
            <a:xfrm>
              <a:off x="5199" y="504"/>
              <a:ext cx="306" cy="41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</p:spPr>
        </p:cxn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7448550" y="4244975"/>
            <a:ext cx="2060575" cy="1349375"/>
            <a:chOff x="2607" y="1524"/>
            <a:chExt cx="1297" cy="850"/>
          </a:xfrm>
        </p:grpSpPr>
        <p:cxnSp>
          <p:nvCxnSpPr>
            <p:cNvPr id="47163" name="AutoShape 55"/>
            <p:cNvCxnSpPr>
              <a:cxnSpLocks noChangeShapeType="1"/>
              <a:stCxn id="47164" idx="2"/>
              <a:endCxn id="47169" idx="3"/>
            </p:cNvCxnSpPr>
            <p:nvPr/>
          </p:nvCxnSpPr>
          <p:spPr bwMode="auto">
            <a:xfrm flipH="1" flipV="1">
              <a:off x="2928" y="2235"/>
              <a:ext cx="170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7164" name="Oval 56"/>
            <p:cNvSpPr>
              <a:spLocks noChangeAspect="1" noChangeArrowheads="1"/>
            </p:cNvSpPr>
            <p:nvPr/>
          </p:nvSpPr>
          <p:spPr bwMode="auto">
            <a:xfrm>
              <a:off x="3098" y="2102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5" name="Text Box 57"/>
            <p:cNvSpPr txBox="1">
              <a:spLocks noChangeArrowheads="1"/>
            </p:cNvSpPr>
            <p:nvPr/>
          </p:nvSpPr>
          <p:spPr bwMode="auto">
            <a:xfrm>
              <a:off x="3116" y="2148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V1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47166" name="Oval 58"/>
            <p:cNvSpPr>
              <a:spLocks noChangeAspect="1" noChangeArrowheads="1"/>
            </p:cNvSpPr>
            <p:nvPr/>
          </p:nvSpPr>
          <p:spPr bwMode="auto">
            <a:xfrm>
              <a:off x="3596" y="2102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7" name="Text Box 59"/>
            <p:cNvSpPr txBox="1">
              <a:spLocks noChangeArrowheads="1"/>
            </p:cNvSpPr>
            <p:nvPr/>
          </p:nvSpPr>
          <p:spPr bwMode="auto">
            <a:xfrm>
              <a:off x="3613" y="2151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V5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47168" name="AutoShape 60"/>
            <p:cNvCxnSpPr>
              <a:cxnSpLocks noChangeShapeType="1"/>
              <a:stCxn id="47164" idx="5"/>
              <a:endCxn id="47166" idx="3"/>
            </p:cNvCxnSpPr>
            <p:nvPr/>
          </p:nvCxnSpPr>
          <p:spPr bwMode="auto">
            <a:xfrm>
              <a:off x="3330" y="2334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7169" name="Text Box 61"/>
            <p:cNvSpPr txBox="1">
              <a:spLocks noChangeArrowheads="1"/>
            </p:cNvSpPr>
            <p:nvPr/>
          </p:nvSpPr>
          <p:spPr bwMode="auto">
            <a:xfrm>
              <a:off x="2607" y="2148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stim</a:t>
              </a:r>
            </a:p>
          </p:txBody>
        </p:sp>
        <p:sp>
          <p:nvSpPr>
            <p:cNvPr id="47170" name="Oval 62"/>
            <p:cNvSpPr>
              <a:spLocks noChangeAspect="1" noChangeArrowheads="1"/>
            </p:cNvSpPr>
            <p:nvPr/>
          </p:nvSpPr>
          <p:spPr bwMode="auto">
            <a:xfrm>
              <a:off x="3596" y="1603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5E5E5E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1" name="Text Box 63"/>
            <p:cNvSpPr txBox="1">
              <a:spLocks noChangeArrowheads="1"/>
            </p:cNvSpPr>
            <p:nvPr/>
          </p:nvSpPr>
          <p:spPr bwMode="auto">
            <a:xfrm>
              <a:off x="3557" y="1638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PPC</a:t>
              </a:r>
              <a:endParaRPr lang="de-DE" baseline="-250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cxnSp>
          <p:nvCxnSpPr>
            <p:cNvPr id="47172" name="AutoShape 64"/>
            <p:cNvCxnSpPr>
              <a:cxnSpLocks noChangeShapeType="1"/>
              <a:stCxn id="47166" idx="1"/>
              <a:endCxn id="47164" idx="7"/>
            </p:cNvCxnSpPr>
            <p:nvPr/>
          </p:nvCxnSpPr>
          <p:spPr bwMode="auto">
            <a:xfrm flipH="1">
              <a:off x="3330" y="2142"/>
              <a:ext cx="30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7173" name="AutoShape 65"/>
            <p:cNvCxnSpPr>
              <a:cxnSpLocks noChangeShapeType="1"/>
              <a:stCxn id="47170" idx="5"/>
              <a:endCxn id="47166" idx="7"/>
            </p:cNvCxnSpPr>
            <p:nvPr/>
          </p:nvCxnSpPr>
          <p:spPr bwMode="auto">
            <a:xfrm>
              <a:off x="3828" y="1835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174" name="AutoShape 66"/>
            <p:cNvCxnSpPr>
              <a:cxnSpLocks noChangeShapeType="1"/>
              <a:stCxn id="47166" idx="1"/>
              <a:endCxn id="47170" idx="3"/>
            </p:cNvCxnSpPr>
            <p:nvPr/>
          </p:nvCxnSpPr>
          <p:spPr bwMode="auto">
            <a:xfrm flipV="1">
              <a:off x="3636" y="1835"/>
              <a:ext cx="0" cy="3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175" name="Text Box 67"/>
            <p:cNvSpPr txBox="1">
              <a:spLocks noChangeArrowheads="1"/>
            </p:cNvSpPr>
            <p:nvPr/>
          </p:nvSpPr>
          <p:spPr bwMode="auto">
            <a:xfrm>
              <a:off x="2612" y="1524"/>
              <a:ext cx="3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8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M4</a:t>
              </a:r>
              <a:endPara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76" name="Text Box 68"/>
            <p:cNvSpPr txBox="1">
              <a:spLocks noChangeArrowheads="1"/>
            </p:cNvSpPr>
            <p:nvPr/>
          </p:nvSpPr>
          <p:spPr bwMode="auto">
            <a:xfrm>
              <a:off x="2881" y="1550"/>
              <a:ext cx="5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0">
                  <a:latin typeface="Arial Unicode MS" pitchFamily="34" charset="-128"/>
                </a:rPr>
                <a:t>attention</a:t>
              </a:r>
            </a:p>
          </p:txBody>
        </p:sp>
        <p:sp>
          <p:nvSpPr>
            <p:cNvPr id="47177" name="Oval 69"/>
            <p:cNvSpPr>
              <a:spLocks noChangeArrowheads="1"/>
            </p:cNvSpPr>
            <p:nvPr/>
          </p:nvSpPr>
          <p:spPr bwMode="auto">
            <a:xfrm>
              <a:off x="3376" y="2128"/>
              <a:ext cx="91" cy="91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7178" name="AutoShape 70"/>
            <p:cNvCxnSpPr>
              <a:cxnSpLocks noChangeShapeType="1"/>
              <a:stCxn id="47170" idx="2"/>
              <a:endCxn id="47177" idx="7"/>
            </p:cNvCxnSpPr>
            <p:nvPr/>
          </p:nvCxnSpPr>
          <p:spPr bwMode="auto">
            <a:xfrm rot="10800000" flipV="1">
              <a:off x="3454" y="1739"/>
              <a:ext cx="142" cy="402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</p:spPr>
        </p:cxnSp>
        <p:cxnSp>
          <p:nvCxnSpPr>
            <p:cNvPr id="47179" name="AutoShape 71"/>
            <p:cNvCxnSpPr>
              <a:cxnSpLocks noChangeShapeType="1"/>
              <a:stCxn id="47176" idx="3"/>
              <a:endCxn id="47170" idx="1"/>
            </p:cNvCxnSpPr>
            <p:nvPr/>
          </p:nvCxnSpPr>
          <p:spPr bwMode="auto">
            <a:xfrm>
              <a:off x="3425" y="1637"/>
              <a:ext cx="211" cy="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5153025" y="1273175"/>
            <a:ext cx="2078038" cy="630238"/>
            <a:chOff x="3246" y="391"/>
            <a:chExt cx="1309" cy="397"/>
          </a:xfrm>
        </p:grpSpPr>
        <p:sp>
          <p:nvSpPr>
            <p:cNvPr id="47160" name="Text Box 73"/>
            <p:cNvSpPr txBox="1">
              <a:spLocks noChangeArrowheads="1"/>
            </p:cNvSpPr>
            <p:nvPr/>
          </p:nvSpPr>
          <p:spPr bwMode="auto">
            <a:xfrm>
              <a:off x="3603" y="596"/>
              <a:ext cx="62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BF</a:t>
              </a:r>
              <a:r>
                <a:rPr lang="en-GB" b="0" baseline="-25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 2966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61" name="Text Box 74"/>
            <p:cNvSpPr txBox="1">
              <a:spLocks noChangeArrowheads="1"/>
            </p:cNvSpPr>
            <p:nvPr/>
          </p:nvSpPr>
          <p:spPr bwMode="auto">
            <a:xfrm>
              <a:off x="3421" y="391"/>
              <a:ext cx="102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M2 better than M1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47162" name="AutoShape 75"/>
            <p:cNvCxnSpPr>
              <a:cxnSpLocks noChangeShapeType="1"/>
              <a:stCxn id="47143" idx="1"/>
            </p:cNvCxnSpPr>
            <p:nvPr/>
          </p:nvCxnSpPr>
          <p:spPr bwMode="auto">
            <a:xfrm flipH="1">
              <a:off x="3246" y="593"/>
              <a:ext cx="1309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7143" name="Rectangle 76"/>
          <p:cNvSpPr>
            <a:spLocks noChangeArrowheads="1"/>
          </p:cNvSpPr>
          <p:nvPr/>
        </p:nvSpPr>
        <p:spPr bwMode="auto">
          <a:xfrm>
            <a:off x="7231063" y="841375"/>
            <a:ext cx="2501900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92077" name="Rectangle 77"/>
          <p:cNvSpPr>
            <a:spLocks noChangeArrowheads="1"/>
          </p:cNvSpPr>
          <p:nvPr/>
        </p:nvSpPr>
        <p:spPr bwMode="auto">
          <a:xfrm>
            <a:off x="2647950" y="2641600"/>
            <a:ext cx="2503488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5151438" y="2344738"/>
            <a:ext cx="3330575" cy="1355725"/>
            <a:chOff x="3244" y="1066"/>
            <a:chExt cx="2099" cy="854"/>
          </a:xfrm>
        </p:grpSpPr>
        <p:sp>
          <p:nvSpPr>
            <p:cNvPr id="47157" name="Text Box 79"/>
            <p:cNvSpPr txBox="1">
              <a:spLocks noChangeArrowheads="1"/>
            </p:cNvSpPr>
            <p:nvPr/>
          </p:nvSpPr>
          <p:spPr bwMode="auto">
            <a:xfrm>
              <a:off x="3734" y="1728"/>
              <a:ext cx="102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M3 better than M2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58" name="Text Box 80"/>
            <p:cNvSpPr txBox="1">
              <a:spLocks noChangeArrowheads="1"/>
            </p:cNvSpPr>
            <p:nvPr/>
          </p:nvSpPr>
          <p:spPr bwMode="auto">
            <a:xfrm>
              <a:off x="4044" y="1536"/>
              <a:ext cx="49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BF</a:t>
              </a:r>
              <a:r>
                <a:rPr lang="en-GB" b="0" baseline="-25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 12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47159" name="AutoShape 81"/>
            <p:cNvCxnSpPr>
              <a:cxnSpLocks noChangeShapeType="1"/>
              <a:stCxn id="1792077" idx="3"/>
              <a:endCxn id="47143" idx="2"/>
            </p:cNvCxnSpPr>
            <p:nvPr/>
          </p:nvCxnSpPr>
          <p:spPr bwMode="auto">
            <a:xfrm flipV="1">
              <a:off x="3244" y="1066"/>
              <a:ext cx="2099" cy="6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792082" name="Rectangle 82"/>
          <p:cNvSpPr>
            <a:spLocks noChangeArrowheads="1"/>
          </p:cNvSpPr>
          <p:nvPr/>
        </p:nvSpPr>
        <p:spPr bwMode="auto">
          <a:xfrm>
            <a:off x="7231063" y="4195763"/>
            <a:ext cx="2501900" cy="1503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3898900" y="4144963"/>
            <a:ext cx="3332163" cy="1139825"/>
            <a:chOff x="2456" y="2200"/>
            <a:chExt cx="2099" cy="718"/>
          </a:xfrm>
        </p:grpSpPr>
        <p:sp>
          <p:nvSpPr>
            <p:cNvPr id="47154" name="Text Box 84"/>
            <p:cNvSpPr txBox="1">
              <a:spLocks noChangeArrowheads="1"/>
            </p:cNvSpPr>
            <p:nvPr/>
          </p:nvSpPr>
          <p:spPr bwMode="auto">
            <a:xfrm>
              <a:off x="3029" y="2726"/>
              <a:ext cx="102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M4 better than M3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55" name="Text Box 85"/>
            <p:cNvSpPr txBox="1">
              <a:spLocks noChangeArrowheads="1"/>
            </p:cNvSpPr>
            <p:nvPr/>
          </p:nvSpPr>
          <p:spPr bwMode="auto">
            <a:xfrm>
              <a:off x="3331" y="2523"/>
              <a:ext cx="49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BF</a:t>
              </a:r>
              <a:r>
                <a:rPr lang="en-GB" b="0" baseline="-25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 23</a:t>
              </a:r>
              <a:endParaRPr lang="en-US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47156" name="AutoShape 86"/>
            <p:cNvCxnSpPr>
              <a:cxnSpLocks noChangeShapeType="1"/>
              <a:stCxn id="1792082" idx="1"/>
              <a:endCxn id="1792077" idx="2"/>
            </p:cNvCxnSpPr>
            <p:nvPr/>
          </p:nvCxnSpPr>
          <p:spPr bwMode="auto">
            <a:xfrm rot="10800000">
              <a:off x="2456" y="2200"/>
              <a:ext cx="2099" cy="506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792087" name="Rectangle 87"/>
          <p:cNvSpPr>
            <a:spLocks noChangeArrowheads="1"/>
          </p:cNvSpPr>
          <p:nvPr/>
        </p:nvSpPr>
        <p:spPr bwMode="auto">
          <a:xfrm>
            <a:off x="7370763" y="4256088"/>
            <a:ext cx="2232025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49" name="Rectangle 88"/>
          <p:cNvSpPr>
            <a:spLocks noChangeArrowheads="1"/>
          </p:cNvSpPr>
          <p:nvPr/>
        </p:nvSpPr>
        <p:spPr bwMode="auto">
          <a:xfrm>
            <a:off x="298450" y="9937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ym typeface="Wingdings" pitchFamily="2" charset="2"/>
              </a:rPr>
              <a:t></a:t>
            </a:r>
            <a:endParaRPr lang="en-US" sz="1800">
              <a:sym typeface="Wingdings" pitchFamily="2" charset="2"/>
            </a:endParaRPr>
          </a:p>
        </p:txBody>
      </p:sp>
      <p:sp>
        <p:nvSpPr>
          <p:cNvPr id="1792089" name="Rectangle 89"/>
          <p:cNvSpPr>
            <a:spLocks noChangeArrowheads="1"/>
          </p:cNvSpPr>
          <p:nvPr/>
        </p:nvSpPr>
        <p:spPr bwMode="auto">
          <a:xfrm>
            <a:off x="292100" y="2616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ym typeface="Wingdings" pitchFamily="2" charset="2"/>
              </a:rPr>
              <a:t></a:t>
            </a:r>
          </a:p>
        </p:txBody>
      </p:sp>
      <p:sp>
        <p:nvSpPr>
          <p:cNvPr id="1792090" name="Rectangle 90"/>
          <p:cNvSpPr>
            <a:spLocks noChangeArrowheads="1"/>
          </p:cNvSpPr>
          <p:nvPr/>
        </p:nvSpPr>
        <p:spPr bwMode="auto">
          <a:xfrm>
            <a:off x="292100" y="423386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ym typeface="Wingdings" pitchFamily="2" charset="2"/>
              </a:rPr>
              <a:t></a:t>
            </a:r>
          </a:p>
        </p:txBody>
      </p:sp>
      <p:cxnSp>
        <p:nvCxnSpPr>
          <p:cNvPr id="47152" name="AutoShape 91"/>
          <p:cNvCxnSpPr>
            <a:cxnSpLocks noChangeShapeType="1"/>
            <a:stCxn id="47137" idx="3"/>
            <a:endCxn id="47138" idx="6"/>
          </p:cNvCxnSpPr>
          <p:nvPr/>
        </p:nvCxnSpPr>
        <p:spPr bwMode="auto">
          <a:xfrm flipH="1">
            <a:off x="4811713" y="747713"/>
            <a:ext cx="4762" cy="825500"/>
          </a:xfrm>
          <a:prstGeom prst="curvedConnector3">
            <a:avLst>
              <a:gd name="adj1" fmla="val -4800000"/>
            </a:avLst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</p:cxnSp>
      <p:sp>
        <p:nvSpPr>
          <p:cNvPr id="47153" name="Text Box 92"/>
          <p:cNvSpPr txBox="1">
            <a:spLocks noChangeArrowheads="1"/>
          </p:cNvSpPr>
          <p:nvPr/>
        </p:nvSpPr>
        <p:spPr bwMode="auto">
          <a:xfrm>
            <a:off x="274638" y="634365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>
                <a:latin typeface="Times New Roman" pitchFamily="18" charset="0"/>
              </a:rPr>
              <a:t>Stephan et al. 2008, </a:t>
            </a:r>
            <a:r>
              <a:rPr lang="de-DE" b="0" i="1">
                <a:latin typeface="Times New Roman" pitchFamily="18" charset="0"/>
              </a:rPr>
              <a:t>NeuroImage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03" grpId="0"/>
      <p:bldP spid="1792004" grpId="0"/>
      <p:bldP spid="1792077" grpId="0" animBg="1"/>
      <p:bldP spid="1792082" grpId="0" animBg="1"/>
      <p:bldP spid="1792087" grpId="0" animBg="1"/>
      <p:bldP spid="1792089" grpId="0"/>
      <p:bldP spid="17920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" y="1189038"/>
            <a:ext cx="431958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2" name="AutoShape 3"/>
          <p:cNvCxnSpPr>
            <a:cxnSpLocks noChangeShapeType="1"/>
            <a:stCxn id="17413" idx="2"/>
            <a:endCxn id="17418" idx="3"/>
          </p:cNvCxnSpPr>
          <p:nvPr/>
        </p:nvCxnSpPr>
        <p:spPr bwMode="auto">
          <a:xfrm flipH="1">
            <a:off x="938213" y="3413125"/>
            <a:ext cx="471487" cy="6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7413" name="Oval 4"/>
          <p:cNvSpPr>
            <a:spLocks noChangeAspect="1" noChangeArrowheads="1"/>
          </p:cNvSpPr>
          <p:nvPr/>
        </p:nvSpPr>
        <p:spPr bwMode="auto">
          <a:xfrm>
            <a:off x="1409700" y="3052763"/>
            <a:ext cx="719138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533525" y="3217863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V1</a:t>
            </a:r>
            <a:endParaRPr lang="de-DE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415" name="Oval 6"/>
          <p:cNvSpPr>
            <a:spLocks noChangeAspect="1" noChangeArrowheads="1"/>
          </p:cNvSpPr>
          <p:nvPr/>
        </p:nvSpPr>
        <p:spPr bwMode="auto">
          <a:xfrm>
            <a:off x="2738438" y="3187700"/>
            <a:ext cx="719137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2843213" y="3351213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V5</a:t>
            </a:r>
            <a:endParaRPr lang="de-DE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17417" name="AutoShape 8"/>
          <p:cNvCxnSpPr>
            <a:cxnSpLocks noChangeShapeType="1"/>
            <a:stCxn id="17413" idx="5"/>
            <a:endCxn id="17415" idx="3"/>
          </p:cNvCxnSpPr>
          <p:nvPr/>
        </p:nvCxnSpPr>
        <p:spPr bwMode="auto">
          <a:xfrm>
            <a:off x="2024063" y="3667125"/>
            <a:ext cx="819150" cy="13493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</p:cxn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287338" y="3235325"/>
            <a:ext cx="650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latin typeface="Arial Unicode MS" pitchFamily="34" charset="-128"/>
              </a:rPr>
              <a:t>stim</a:t>
            </a:r>
          </a:p>
        </p:txBody>
      </p:sp>
      <p:sp>
        <p:nvSpPr>
          <p:cNvPr id="17419" name="Oval 10"/>
          <p:cNvSpPr>
            <a:spLocks noChangeAspect="1" noChangeArrowheads="1"/>
          </p:cNvSpPr>
          <p:nvPr/>
        </p:nvSpPr>
        <p:spPr bwMode="auto">
          <a:xfrm>
            <a:off x="1697038" y="1943100"/>
            <a:ext cx="719137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1717675" y="210026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PPC</a:t>
            </a:r>
            <a:endParaRPr lang="de-DE" sz="2000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17421" name="AutoShape 12"/>
          <p:cNvCxnSpPr>
            <a:cxnSpLocks noChangeShapeType="1"/>
            <a:stCxn id="17415" idx="1"/>
            <a:endCxn id="17413" idx="7"/>
          </p:cNvCxnSpPr>
          <p:nvPr/>
        </p:nvCxnSpPr>
        <p:spPr bwMode="auto">
          <a:xfrm flipH="1" flipV="1">
            <a:off x="2024063" y="3157538"/>
            <a:ext cx="819150" cy="13493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</p:cxnSp>
      <p:sp>
        <p:nvSpPr>
          <p:cNvPr id="17422" name="Oval 13"/>
          <p:cNvSpPr>
            <a:spLocks noChangeArrowheads="1"/>
          </p:cNvSpPr>
          <p:nvPr/>
        </p:nvSpPr>
        <p:spPr bwMode="auto">
          <a:xfrm>
            <a:off x="2509838" y="32337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7423" name="AutoShape 14"/>
          <p:cNvCxnSpPr>
            <a:cxnSpLocks noChangeShapeType="1"/>
            <a:stCxn id="17419" idx="4"/>
            <a:endCxn id="17422" idx="0"/>
          </p:cNvCxnSpPr>
          <p:nvPr/>
        </p:nvCxnSpPr>
        <p:spPr bwMode="auto">
          <a:xfrm>
            <a:off x="2057400" y="2662238"/>
            <a:ext cx="527050" cy="5715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cxnSp>
        <p:nvCxnSpPr>
          <p:cNvPr id="17424" name="AutoShape 15"/>
          <p:cNvCxnSpPr>
            <a:cxnSpLocks noChangeShapeType="1"/>
            <a:stCxn id="17419" idx="0"/>
            <a:endCxn id="17425" idx="2"/>
          </p:cNvCxnSpPr>
          <p:nvPr/>
        </p:nvCxnSpPr>
        <p:spPr bwMode="auto">
          <a:xfrm flipH="1" flipV="1">
            <a:off x="2051050" y="1384300"/>
            <a:ext cx="6350" cy="558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1471613" y="1016000"/>
            <a:ext cx="1157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latin typeface="Arial Unicode MS" pitchFamily="34" charset="-128"/>
              </a:rPr>
              <a:t>attention</a:t>
            </a:r>
          </a:p>
        </p:txBody>
      </p:sp>
      <p:cxnSp>
        <p:nvCxnSpPr>
          <p:cNvPr id="17426" name="AutoShape 17"/>
          <p:cNvCxnSpPr>
            <a:cxnSpLocks noChangeShapeType="1"/>
            <a:stCxn id="17419" idx="5"/>
            <a:endCxn id="17415" idx="0"/>
          </p:cNvCxnSpPr>
          <p:nvPr/>
        </p:nvCxnSpPr>
        <p:spPr bwMode="auto">
          <a:xfrm>
            <a:off x="2311400" y="2557463"/>
            <a:ext cx="787400" cy="63023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</p:cxnSp>
      <p:cxnSp>
        <p:nvCxnSpPr>
          <p:cNvPr id="17427" name="AutoShape 18"/>
          <p:cNvCxnSpPr>
            <a:cxnSpLocks noChangeShapeType="1"/>
            <a:stCxn id="17419" idx="6"/>
            <a:endCxn id="17415" idx="7"/>
          </p:cNvCxnSpPr>
          <p:nvPr/>
        </p:nvCxnSpPr>
        <p:spPr bwMode="auto">
          <a:xfrm>
            <a:off x="2416175" y="2303463"/>
            <a:ext cx="936625" cy="989012"/>
          </a:xfrm>
          <a:prstGeom prst="curvedConnector2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7428" name="Text Box 19"/>
          <p:cNvSpPr txBox="1">
            <a:spLocks noChangeArrowheads="1"/>
          </p:cNvSpPr>
          <p:nvPr/>
        </p:nvSpPr>
        <p:spPr bwMode="auto">
          <a:xfrm>
            <a:off x="1631950" y="4699000"/>
            <a:ext cx="947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 b="0">
                <a:latin typeface="Arial Unicode MS" pitchFamily="34" charset="-128"/>
              </a:rPr>
              <a:t>motion</a:t>
            </a:r>
          </a:p>
        </p:txBody>
      </p:sp>
      <p:sp>
        <p:nvSpPr>
          <p:cNvPr id="17429" name="Oval 20"/>
          <p:cNvSpPr>
            <a:spLocks noChangeArrowheads="1"/>
          </p:cNvSpPr>
          <p:nvPr/>
        </p:nvSpPr>
        <p:spPr bwMode="auto">
          <a:xfrm>
            <a:off x="2293938" y="3203575"/>
            <a:ext cx="147637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7430" name="AutoShape 21"/>
          <p:cNvCxnSpPr>
            <a:cxnSpLocks noChangeShapeType="1"/>
            <a:stCxn id="17428" idx="0"/>
            <a:endCxn id="17429" idx="0"/>
          </p:cNvCxnSpPr>
          <p:nvPr/>
        </p:nvCxnSpPr>
        <p:spPr bwMode="auto">
          <a:xfrm flipV="1">
            <a:off x="2106613" y="3203575"/>
            <a:ext cx="261937" cy="1495425"/>
          </a:xfrm>
          <a:prstGeom prst="straightConnector1">
            <a:avLst/>
          </a:prstGeom>
          <a:noFill/>
          <a:ln w="38100">
            <a:solidFill>
              <a:srgbClr val="33CC33"/>
            </a:solidFill>
            <a:round/>
            <a:headEnd/>
            <a:tailEnd type="oval" w="med" len="med"/>
          </a:ln>
        </p:spPr>
      </p:cxnSp>
      <p:sp>
        <p:nvSpPr>
          <p:cNvPr id="17431" name="Oval 22"/>
          <p:cNvSpPr>
            <a:spLocks noChangeArrowheads="1"/>
          </p:cNvSpPr>
          <p:nvPr/>
        </p:nvSpPr>
        <p:spPr bwMode="auto">
          <a:xfrm>
            <a:off x="3182938" y="26114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32" name="Picture 23" descr="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813" y="1544638"/>
            <a:ext cx="41116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4"/>
          <p:cNvGraphicFramePr>
            <a:graphicFrameLocks noChangeAspect="1"/>
          </p:cNvGraphicFramePr>
          <p:nvPr/>
        </p:nvGraphicFramePr>
        <p:xfrm>
          <a:off x="6365875" y="4568825"/>
          <a:ext cx="3173413" cy="515938"/>
        </p:xfrm>
        <a:graphic>
          <a:graphicData uri="http://schemas.openxmlformats.org/presentationml/2006/ole">
            <p:oleObj spid="_x0000_s17410" name="Equation" r:id="rId5" imgW="1562040" imgH="253800" progId="Equation.3">
              <p:embed/>
            </p:oleObj>
          </a:graphicData>
        </a:graphic>
      </p:graphicFrame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330450" y="2909888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FF0000"/>
                </a:solidFill>
                <a:latin typeface="Arial Unicode MS" pitchFamily="34" charset="-128"/>
              </a:rPr>
              <a:t>1.25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2311400" y="3284538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 Unicode MS" pitchFamily="34" charset="-128"/>
              </a:rPr>
              <a:t>0.13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779588" y="375920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 Unicode MS" pitchFamily="34" charset="-128"/>
              </a:rPr>
              <a:t>0.46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243263" y="2822575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 Unicode MS" pitchFamily="34" charset="-128"/>
              </a:rPr>
              <a:t>0.39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465388" y="256540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 Unicode MS" pitchFamily="34" charset="-128"/>
              </a:rPr>
              <a:t>0.26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2182813" y="4005263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solidFill>
                  <a:srgbClr val="33CC33"/>
                </a:solidFill>
                <a:latin typeface="Arial Unicode MS" pitchFamily="34" charset="-128"/>
              </a:rPr>
              <a:t>0.50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822325" y="3141663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latin typeface="Arial Unicode MS" pitchFamily="34" charset="-128"/>
              </a:rPr>
              <a:t>0.26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1573213" y="1484313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200">
                <a:latin typeface="Arial Unicode MS" pitchFamily="34" charset="-128"/>
              </a:rPr>
              <a:t>0.10</a:t>
            </a: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7880350" y="1557338"/>
            <a:ext cx="0" cy="2735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312025" y="1285875"/>
            <a:ext cx="11160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MAP = 1.25</a:t>
            </a:r>
            <a:endParaRPr lang="en-US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74638" y="634365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>
                <a:latin typeface="Times New Roman" pitchFamily="18" charset="0"/>
              </a:rPr>
              <a:t>Stephan et al. 2008, </a:t>
            </a:r>
            <a:r>
              <a:rPr lang="de-DE" b="0" i="1">
                <a:latin typeface="Times New Roman" pitchFamily="18" charset="0"/>
              </a:rPr>
              <a:t>NeuroImage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1089025"/>
            <a:ext cx="7064375" cy="467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8799513" y="1784350"/>
            <a:ext cx="228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8799513" y="2089150"/>
            <a:ext cx="228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8799513" y="239395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9034463" y="157003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V1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9028113" y="190817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V5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9028113" y="221297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PPC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8799513" y="3170238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028113" y="29781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observed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8799513" y="3452813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9028113" y="3260725"/>
            <a:ext cx="68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rgbClr val="000000"/>
                </a:solidFill>
              </a:rPr>
              <a:t>fitted</a:t>
            </a: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36045" name="Text Box 13"/>
          <p:cNvSpPr txBox="1">
            <a:spLocks noChangeArrowheads="1"/>
          </p:cNvSpPr>
          <p:nvPr/>
        </p:nvSpPr>
        <p:spPr bwMode="auto">
          <a:xfrm>
            <a:off x="2979738" y="404813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rgbClr val="008000"/>
                </a:solidFill>
              </a:rPr>
              <a:t>motion &amp;</a:t>
            </a:r>
          </a:p>
          <a:p>
            <a:pPr eaLnBrk="0" hangingPunct="0"/>
            <a:r>
              <a:rPr lang="en-GB" sz="1800">
                <a:solidFill>
                  <a:srgbClr val="008000"/>
                </a:solidFill>
              </a:rPr>
              <a:t>attention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1836046" name="Text Box 14"/>
          <p:cNvSpPr txBox="1">
            <a:spLocks noChangeArrowheads="1"/>
          </p:cNvSpPr>
          <p:nvPr/>
        </p:nvSpPr>
        <p:spPr bwMode="auto">
          <a:xfrm>
            <a:off x="4270375" y="412750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rgbClr val="008000"/>
                </a:solidFill>
              </a:rPr>
              <a:t>motion &amp;</a:t>
            </a:r>
          </a:p>
          <a:p>
            <a:pPr eaLnBrk="0" hangingPunct="0"/>
            <a:r>
              <a:rPr lang="en-GB" sz="1800">
                <a:solidFill>
                  <a:srgbClr val="008000"/>
                </a:solidFill>
              </a:rPr>
              <a:t>no attention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1836047" name="Line 15"/>
          <p:cNvSpPr>
            <a:spLocks noChangeShapeType="1"/>
          </p:cNvSpPr>
          <p:nvPr/>
        </p:nvSpPr>
        <p:spPr bwMode="auto">
          <a:xfrm>
            <a:off x="3625850" y="1052513"/>
            <a:ext cx="908050" cy="8524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36048" name="Line 16"/>
          <p:cNvSpPr>
            <a:spLocks noChangeShapeType="1"/>
          </p:cNvSpPr>
          <p:nvPr/>
        </p:nvSpPr>
        <p:spPr bwMode="auto">
          <a:xfrm flipH="1">
            <a:off x="4838700" y="1052513"/>
            <a:ext cx="160338" cy="14620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36049" name="Text Box 17"/>
          <p:cNvSpPr txBox="1">
            <a:spLocks noChangeArrowheads="1"/>
          </p:cNvSpPr>
          <p:nvPr/>
        </p:nvSpPr>
        <p:spPr bwMode="auto">
          <a:xfrm>
            <a:off x="5676900" y="404813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rgbClr val="008000"/>
                </a:solidFill>
              </a:rPr>
              <a:t>static </a:t>
            </a:r>
          </a:p>
          <a:p>
            <a:pPr eaLnBrk="0" hangingPunct="0"/>
            <a:r>
              <a:rPr lang="en-GB" sz="1800">
                <a:solidFill>
                  <a:srgbClr val="008000"/>
                </a:solidFill>
              </a:rPr>
              <a:t>dots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1836050" name="Line 18"/>
          <p:cNvSpPr>
            <a:spLocks noChangeShapeType="1"/>
          </p:cNvSpPr>
          <p:nvPr/>
        </p:nvSpPr>
        <p:spPr bwMode="auto">
          <a:xfrm flipH="1">
            <a:off x="4991100" y="990600"/>
            <a:ext cx="762000" cy="2590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45" grpId="0"/>
      <p:bldP spid="1836046" grpId="0"/>
      <p:bldP spid="1836047" grpId="0" animBg="1"/>
      <p:bldP spid="1836048" grpId="0" animBg="1"/>
      <p:bldP spid="1836049" grpId="0"/>
      <p:bldP spid="18360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3200">
                <a:solidFill>
                  <a:srgbClr val="000000"/>
                </a:solidFill>
                <a:latin typeface="Arial Unicode MS" pitchFamily="34" charset="-128"/>
              </a:rPr>
              <a:t>Overview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Bayesian model selection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Nonlinear DCM for fMRI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Embedding computational models in DCMs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Integrating 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tractography and 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DCM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38188" y="3193803"/>
            <a:ext cx="9001125" cy="55721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1">
                <a:latin typeface="Arial Unicode MS" pitchFamily="34" charset="-128"/>
              </a:rPr>
              <a:t>Learning of dynamic audio-visual associations</a:t>
            </a:r>
            <a:endParaRPr lang="en-US" sz="3200" b="1">
              <a:latin typeface="Arial Unicode MS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338" y="2328863"/>
            <a:ext cx="4362450" cy="2843212"/>
            <a:chOff x="308" y="1104"/>
            <a:chExt cx="2748" cy="1791"/>
          </a:xfrm>
        </p:grpSpPr>
        <p:sp>
          <p:nvSpPr>
            <p:cNvPr id="2190340" name="Text Box 4"/>
            <p:cNvSpPr txBox="1">
              <a:spLocks noChangeArrowheads="1"/>
            </p:cNvSpPr>
            <p:nvPr/>
          </p:nvSpPr>
          <p:spPr bwMode="auto">
            <a:xfrm>
              <a:off x="374" y="2198"/>
              <a:ext cx="681" cy="227"/>
            </a:xfrm>
            <a:prstGeom prst="rect">
              <a:avLst/>
            </a:prstGeom>
            <a:solidFill>
              <a:srgbClr val="FFE5FF"/>
            </a:solidFill>
            <a:ln w="28575">
              <a:solidFill>
                <a:srgbClr val="80008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CS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190341" name="Text Box 5"/>
            <p:cNvSpPr txBox="1">
              <a:spLocks noChangeArrowheads="1"/>
            </p:cNvSpPr>
            <p:nvPr/>
          </p:nvSpPr>
          <p:spPr bwMode="auto">
            <a:xfrm>
              <a:off x="1406" y="2198"/>
              <a:ext cx="226" cy="227"/>
            </a:xfrm>
            <a:prstGeom prst="rect">
              <a:avLst/>
            </a:prstGeom>
            <a:solidFill>
              <a:srgbClr val="00FF00">
                <a:alpha val="20000"/>
              </a:srgbClr>
            </a:solidFill>
            <a:ln w="28575">
              <a:solidFill>
                <a:srgbClr val="00FF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190342" name="Text Box 6"/>
            <p:cNvSpPr txBox="1">
              <a:spLocks noChangeArrowheads="1"/>
            </p:cNvSpPr>
            <p:nvPr/>
          </p:nvSpPr>
          <p:spPr bwMode="auto">
            <a:xfrm>
              <a:off x="1784" y="2198"/>
              <a:ext cx="674" cy="192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Response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43" name="Line 7"/>
            <p:cNvSpPr>
              <a:spLocks noChangeShapeType="1"/>
            </p:cNvSpPr>
            <p:nvPr/>
          </p:nvSpPr>
          <p:spPr bwMode="auto">
            <a:xfrm flipV="1">
              <a:off x="377" y="2426"/>
              <a:ext cx="24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44" name="Line 8"/>
            <p:cNvSpPr>
              <a:spLocks noChangeShapeType="1"/>
            </p:cNvSpPr>
            <p:nvPr/>
          </p:nvSpPr>
          <p:spPr bwMode="auto">
            <a:xfrm>
              <a:off x="377" y="23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45" name="Line 9"/>
            <p:cNvSpPr>
              <a:spLocks noChangeShapeType="1"/>
            </p:cNvSpPr>
            <p:nvPr/>
          </p:nvSpPr>
          <p:spPr bwMode="auto">
            <a:xfrm>
              <a:off x="831" y="241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46" name="Text Box 10"/>
            <p:cNvSpPr txBox="1">
              <a:spLocks noChangeArrowheads="1"/>
            </p:cNvSpPr>
            <p:nvPr/>
          </p:nvSpPr>
          <p:spPr bwMode="auto">
            <a:xfrm>
              <a:off x="1423" y="2683"/>
              <a:ext cx="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Time (ms)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190347" name="Text Box 11"/>
            <p:cNvSpPr txBox="1">
              <a:spLocks noChangeArrowheads="1"/>
            </p:cNvSpPr>
            <p:nvPr/>
          </p:nvSpPr>
          <p:spPr bwMode="auto">
            <a:xfrm>
              <a:off x="320" y="2486"/>
              <a:ext cx="1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48" name="Text Box 12"/>
            <p:cNvSpPr txBox="1">
              <a:spLocks noChangeArrowheads="1"/>
            </p:cNvSpPr>
            <p:nvPr/>
          </p:nvSpPr>
          <p:spPr bwMode="auto">
            <a:xfrm>
              <a:off x="717" y="248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200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49" name="Text Box 13"/>
            <p:cNvSpPr txBox="1">
              <a:spLocks noChangeArrowheads="1"/>
            </p:cNvSpPr>
            <p:nvPr/>
          </p:nvSpPr>
          <p:spPr bwMode="auto">
            <a:xfrm>
              <a:off x="1171" y="248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400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50" name="Text Box 14"/>
            <p:cNvSpPr txBox="1">
              <a:spLocks noChangeArrowheads="1"/>
            </p:cNvSpPr>
            <p:nvPr/>
          </p:nvSpPr>
          <p:spPr bwMode="auto">
            <a:xfrm>
              <a:off x="1624" y="248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600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51" name="Text Box 15"/>
            <p:cNvSpPr txBox="1">
              <a:spLocks noChangeArrowheads="1"/>
            </p:cNvSpPr>
            <p:nvPr/>
          </p:nvSpPr>
          <p:spPr bwMode="auto">
            <a:xfrm>
              <a:off x="2077" y="248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800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52" name="Text Box 16"/>
            <p:cNvSpPr txBox="1">
              <a:spLocks noChangeArrowheads="1"/>
            </p:cNvSpPr>
            <p:nvPr/>
          </p:nvSpPr>
          <p:spPr bwMode="auto">
            <a:xfrm>
              <a:off x="2714" y="2486"/>
              <a:ext cx="34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2000 </a:t>
              </a:r>
              <a:r>
                <a:rPr lang="en-US" sz="1200">
                  <a:solidFill>
                    <a:srgbClr val="000000"/>
                  </a:solidFill>
                </a:rPr>
                <a:t>± 650</a:t>
              </a:r>
            </a:p>
          </p:txBody>
        </p:sp>
        <p:sp>
          <p:nvSpPr>
            <p:cNvPr id="2190353" name="Line 17"/>
            <p:cNvSpPr>
              <a:spLocks noChangeShapeType="1"/>
            </p:cNvSpPr>
            <p:nvPr/>
          </p:nvSpPr>
          <p:spPr bwMode="auto">
            <a:xfrm flipH="1">
              <a:off x="2492" y="2379"/>
              <a:ext cx="56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54" name="Line 18"/>
            <p:cNvSpPr>
              <a:spLocks noChangeShapeType="1"/>
            </p:cNvSpPr>
            <p:nvPr/>
          </p:nvSpPr>
          <p:spPr bwMode="auto">
            <a:xfrm flipH="1">
              <a:off x="2548" y="2379"/>
              <a:ext cx="56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74" y="1323"/>
              <a:ext cx="1209" cy="498"/>
              <a:chOff x="664" y="1110"/>
              <a:chExt cx="1209" cy="498"/>
            </a:xfrm>
          </p:grpSpPr>
          <p:sp>
            <p:nvSpPr>
              <p:cNvPr id="2190356" name="Text Box 20"/>
              <p:cNvSpPr txBox="1">
                <a:spLocks noChangeArrowheads="1"/>
              </p:cNvSpPr>
              <p:nvPr/>
            </p:nvSpPr>
            <p:spPr bwMode="auto">
              <a:xfrm>
                <a:off x="664" y="1110"/>
                <a:ext cx="1209" cy="498"/>
              </a:xfrm>
              <a:prstGeom prst="rect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r">
                  <a:spcBef>
                    <a:spcPct val="50000"/>
                  </a:spcBef>
                </a:pPr>
                <a:endParaRPr lang="en-GB" sz="1800" b="0">
                  <a:solidFill>
                    <a:srgbClr val="000000"/>
                  </a:solidFill>
                </a:endParaRPr>
              </a:p>
              <a:p>
                <a:pPr algn="r">
                  <a:spcBef>
                    <a:spcPct val="50000"/>
                  </a:spcBef>
                </a:pPr>
                <a:endParaRPr lang="en-US" sz="1000" b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90357" name="Picture 21" descr="high ton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8" y="1200"/>
                <a:ext cx="341" cy="298"/>
              </a:xfrm>
              <a:prstGeom prst="rect">
                <a:avLst/>
              </a:prstGeom>
              <a:noFill/>
            </p:spPr>
          </p:pic>
          <p:pic>
            <p:nvPicPr>
              <p:cNvPr id="2190358" name="Picture 22" descr="low ton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9" y="1200"/>
                <a:ext cx="328" cy="340"/>
              </a:xfrm>
              <a:prstGeom prst="rect">
                <a:avLst/>
              </a:prstGeom>
              <a:noFill/>
            </p:spPr>
          </p:pic>
          <p:sp>
            <p:nvSpPr>
              <p:cNvPr id="2190359" name="Text Box 23"/>
              <p:cNvSpPr txBox="1">
                <a:spLocks noChangeArrowheads="1"/>
              </p:cNvSpPr>
              <p:nvPr/>
            </p:nvSpPr>
            <p:spPr bwMode="auto">
              <a:xfrm>
                <a:off x="1135" y="1240"/>
                <a:ext cx="3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>
                    <a:solidFill>
                      <a:srgbClr val="000000"/>
                    </a:solidFill>
                  </a:rPr>
                  <a:t>or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90360" name="Line 24"/>
            <p:cNvSpPr>
              <a:spLocks noChangeShapeType="1"/>
            </p:cNvSpPr>
            <p:nvPr/>
          </p:nvSpPr>
          <p:spPr bwMode="auto">
            <a:xfrm>
              <a:off x="1284" y="2414"/>
              <a:ext cx="0" cy="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61" name="Line 25"/>
            <p:cNvSpPr>
              <a:spLocks noChangeShapeType="1"/>
            </p:cNvSpPr>
            <p:nvPr/>
          </p:nvSpPr>
          <p:spPr bwMode="auto">
            <a:xfrm>
              <a:off x="1738" y="2414"/>
              <a:ext cx="0" cy="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62" name="Line 26"/>
            <p:cNvSpPr>
              <a:spLocks noChangeShapeType="1"/>
            </p:cNvSpPr>
            <p:nvPr/>
          </p:nvSpPr>
          <p:spPr bwMode="auto">
            <a:xfrm>
              <a:off x="2191" y="241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63" name="Line 27"/>
            <p:cNvSpPr>
              <a:spLocks noChangeShapeType="1"/>
            </p:cNvSpPr>
            <p:nvPr/>
          </p:nvSpPr>
          <p:spPr bwMode="auto">
            <a:xfrm>
              <a:off x="2880" y="241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64" name="Text Box 28"/>
            <p:cNvSpPr txBox="1">
              <a:spLocks noChangeArrowheads="1"/>
            </p:cNvSpPr>
            <p:nvPr/>
          </p:nvSpPr>
          <p:spPr bwMode="auto">
            <a:xfrm>
              <a:off x="1595" y="1104"/>
              <a:ext cx="10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Target Stimulus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90365" name="Text Box 29"/>
            <p:cNvSpPr txBox="1">
              <a:spLocks noChangeArrowheads="1"/>
            </p:cNvSpPr>
            <p:nvPr/>
          </p:nvSpPr>
          <p:spPr bwMode="auto">
            <a:xfrm>
              <a:off x="308" y="1104"/>
              <a:ext cx="1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Conditioning Stimulus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662" y="1323"/>
              <a:ext cx="1208" cy="499"/>
              <a:chOff x="664" y="1654"/>
              <a:chExt cx="1208" cy="499"/>
            </a:xfrm>
          </p:grpSpPr>
          <p:sp>
            <p:nvSpPr>
              <p:cNvPr id="2190367" name="Text Box 31"/>
              <p:cNvSpPr txBox="1">
                <a:spLocks noChangeArrowheads="1"/>
              </p:cNvSpPr>
              <p:nvPr/>
            </p:nvSpPr>
            <p:spPr bwMode="auto">
              <a:xfrm>
                <a:off x="664" y="1654"/>
                <a:ext cx="1208" cy="499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r">
                  <a:spcBef>
                    <a:spcPct val="50000"/>
                  </a:spcBef>
                </a:pPr>
                <a:endParaRPr lang="en-GB" sz="1800" b="0">
                  <a:solidFill>
                    <a:srgbClr val="000000"/>
                  </a:solidFill>
                </a:endParaRPr>
              </a:p>
              <a:p>
                <a:pPr algn="r">
                  <a:spcBef>
                    <a:spcPct val="50000"/>
                  </a:spcBef>
                </a:pPr>
                <a:endParaRPr lang="en-US" sz="1200" b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90368" name="Picture 32" descr="gray_h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1" y="1742"/>
                <a:ext cx="340" cy="340"/>
              </a:xfrm>
              <a:prstGeom prst="rect">
                <a:avLst/>
              </a:prstGeom>
              <a:noFill/>
            </p:spPr>
          </p:pic>
          <p:pic>
            <p:nvPicPr>
              <p:cNvPr id="2190369" name="Picture 33" descr="gray_f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13" y="1732"/>
                <a:ext cx="340" cy="340"/>
              </a:xfrm>
              <a:prstGeom prst="rect">
                <a:avLst/>
              </a:prstGeom>
              <a:noFill/>
            </p:spPr>
          </p:pic>
          <p:sp>
            <p:nvSpPr>
              <p:cNvPr id="2190370" name="Text Box 34"/>
              <p:cNvSpPr txBox="1">
                <a:spLocks noChangeArrowheads="1"/>
              </p:cNvSpPr>
              <p:nvPr/>
            </p:nvSpPr>
            <p:spPr bwMode="auto">
              <a:xfrm>
                <a:off x="1136" y="1791"/>
                <a:ext cx="3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>
                    <a:solidFill>
                      <a:srgbClr val="000000"/>
                    </a:solidFill>
                  </a:rPr>
                  <a:t>or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90371" name="Text Box 35"/>
            <p:cNvSpPr txBox="1">
              <a:spLocks noChangeArrowheads="1"/>
            </p:cNvSpPr>
            <p:nvPr/>
          </p:nvSpPr>
          <p:spPr bwMode="auto">
            <a:xfrm>
              <a:off x="1290" y="2198"/>
              <a:ext cx="453" cy="227"/>
            </a:xfrm>
            <a:prstGeom prst="rect">
              <a:avLst/>
            </a:prstGeom>
            <a:solidFill>
              <a:srgbClr val="00FF00">
                <a:alpha val="20000"/>
              </a:srgbClr>
            </a:solidFill>
            <a:ln w="28575">
              <a:solidFill>
                <a:srgbClr val="00FF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TS</a:t>
              </a:r>
            </a:p>
          </p:txBody>
        </p:sp>
        <p:sp>
          <p:nvSpPr>
            <p:cNvPr id="2190372" name="Line 36"/>
            <p:cNvSpPr>
              <a:spLocks noChangeShapeType="1"/>
            </p:cNvSpPr>
            <p:nvPr/>
          </p:nvSpPr>
          <p:spPr bwMode="auto">
            <a:xfrm>
              <a:off x="375" y="1831"/>
              <a:ext cx="5" cy="355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73" name="Line 37"/>
            <p:cNvSpPr>
              <a:spLocks noChangeShapeType="1"/>
            </p:cNvSpPr>
            <p:nvPr/>
          </p:nvSpPr>
          <p:spPr bwMode="auto">
            <a:xfrm flipH="1">
              <a:off x="1066" y="1831"/>
              <a:ext cx="524" cy="355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74" name="Line 38"/>
            <p:cNvSpPr>
              <a:spLocks noChangeShapeType="1"/>
            </p:cNvSpPr>
            <p:nvPr/>
          </p:nvSpPr>
          <p:spPr bwMode="auto">
            <a:xfrm flipH="1">
              <a:off x="1280" y="1831"/>
              <a:ext cx="377" cy="36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75" name="Line 39"/>
            <p:cNvSpPr>
              <a:spLocks noChangeShapeType="1"/>
            </p:cNvSpPr>
            <p:nvPr/>
          </p:nvSpPr>
          <p:spPr bwMode="auto">
            <a:xfrm flipH="1">
              <a:off x="1752" y="1835"/>
              <a:ext cx="1125" cy="34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90376" name="AutoShape 40"/>
          <p:cNvSpPr>
            <a:spLocks noChangeAspect="1" noChangeArrowheads="1" noTextEdit="1"/>
          </p:cNvSpPr>
          <p:nvPr/>
        </p:nvSpPr>
        <p:spPr bwMode="auto">
          <a:xfrm>
            <a:off x="5219700" y="2025650"/>
            <a:ext cx="42640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0377" name="Rectangle 41"/>
          <p:cNvSpPr>
            <a:spLocks noChangeAspect="1" noChangeArrowheads="1"/>
          </p:cNvSpPr>
          <p:nvPr/>
        </p:nvSpPr>
        <p:spPr bwMode="auto">
          <a:xfrm>
            <a:off x="5219700" y="2025650"/>
            <a:ext cx="4271963" cy="3205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576888" y="2200275"/>
            <a:ext cx="3703637" cy="2878138"/>
            <a:chOff x="3513" y="1386"/>
            <a:chExt cx="2333" cy="1813"/>
          </a:xfrm>
        </p:grpSpPr>
        <p:sp>
          <p:nvSpPr>
            <p:cNvPr id="2190379" name="Rectangle 43"/>
            <p:cNvSpPr>
              <a:spLocks noChangeAspect="1" noChangeArrowheads="1"/>
            </p:cNvSpPr>
            <p:nvPr/>
          </p:nvSpPr>
          <p:spPr bwMode="auto">
            <a:xfrm>
              <a:off x="3638" y="1429"/>
              <a:ext cx="2082" cy="16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0" name="Rectangle 44"/>
            <p:cNvSpPr>
              <a:spLocks noChangeAspect="1" noChangeArrowheads="1"/>
            </p:cNvSpPr>
            <p:nvPr/>
          </p:nvSpPr>
          <p:spPr bwMode="auto">
            <a:xfrm>
              <a:off x="3638" y="1429"/>
              <a:ext cx="2082" cy="164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1" name="Line 45"/>
            <p:cNvSpPr>
              <a:spLocks noChangeAspect="1" noChangeShapeType="1"/>
            </p:cNvSpPr>
            <p:nvPr/>
          </p:nvSpPr>
          <p:spPr bwMode="auto">
            <a:xfrm>
              <a:off x="3638" y="3069"/>
              <a:ext cx="208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2" name="Line 46"/>
            <p:cNvSpPr>
              <a:spLocks noChangeAspect="1" noChangeShapeType="1"/>
            </p:cNvSpPr>
            <p:nvPr/>
          </p:nvSpPr>
          <p:spPr bwMode="auto">
            <a:xfrm flipV="1">
              <a:off x="3638" y="1429"/>
              <a:ext cx="0" cy="16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3" name="Line 47"/>
            <p:cNvSpPr>
              <a:spLocks noChangeAspect="1" noChangeShapeType="1"/>
            </p:cNvSpPr>
            <p:nvPr/>
          </p:nvSpPr>
          <p:spPr bwMode="auto">
            <a:xfrm flipV="1">
              <a:off x="3638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4" name="Rectangle 48"/>
            <p:cNvSpPr>
              <a:spLocks noChangeAspect="1" noChangeArrowheads="1"/>
            </p:cNvSpPr>
            <p:nvPr/>
          </p:nvSpPr>
          <p:spPr bwMode="auto">
            <a:xfrm>
              <a:off x="3619" y="308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85" name="Line 49"/>
            <p:cNvSpPr>
              <a:spLocks noChangeAspect="1" noChangeShapeType="1"/>
            </p:cNvSpPr>
            <p:nvPr/>
          </p:nvSpPr>
          <p:spPr bwMode="auto">
            <a:xfrm flipV="1">
              <a:off x="4051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6" name="Rectangle 50"/>
            <p:cNvSpPr>
              <a:spLocks noChangeAspect="1" noChangeArrowheads="1"/>
            </p:cNvSpPr>
            <p:nvPr/>
          </p:nvSpPr>
          <p:spPr bwMode="auto">
            <a:xfrm>
              <a:off x="3988" y="308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87" name="Line 51"/>
            <p:cNvSpPr>
              <a:spLocks noChangeAspect="1" noChangeShapeType="1"/>
            </p:cNvSpPr>
            <p:nvPr/>
          </p:nvSpPr>
          <p:spPr bwMode="auto">
            <a:xfrm flipV="1">
              <a:off x="4468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88" name="Rectangle 52"/>
            <p:cNvSpPr>
              <a:spLocks noChangeAspect="1" noChangeArrowheads="1"/>
            </p:cNvSpPr>
            <p:nvPr/>
          </p:nvSpPr>
          <p:spPr bwMode="auto">
            <a:xfrm>
              <a:off x="4406" y="308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89" name="Line 53"/>
            <p:cNvSpPr>
              <a:spLocks noChangeAspect="1" noChangeShapeType="1"/>
            </p:cNvSpPr>
            <p:nvPr/>
          </p:nvSpPr>
          <p:spPr bwMode="auto">
            <a:xfrm flipV="1">
              <a:off x="4885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0" name="Rectangle 54"/>
            <p:cNvSpPr>
              <a:spLocks noChangeAspect="1" noChangeArrowheads="1"/>
            </p:cNvSpPr>
            <p:nvPr/>
          </p:nvSpPr>
          <p:spPr bwMode="auto">
            <a:xfrm>
              <a:off x="4823" y="308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1" name="Line 55"/>
            <p:cNvSpPr>
              <a:spLocks noChangeAspect="1" noChangeShapeType="1"/>
            </p:cNvSpPr>
            <p:nvPr/>
          </p:nvSpPr>
          <p:spPr bwMode="auto">
            <a:xfrm flipV="1">
              <a:off x="5303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2" name="Rectangle 56"/>
            <p:cNvSpPr>
              <a:spLocks noChangeAspect="1" noChangeArrowheads="1"/>
            </p:cNvSpPr>
            <p:nvPr/>
          </p:nvSpPr>
          <p:spPr bwMode="auto">
            <a:xfrm>
              <a:off x="5240" y="308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800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3" name="Line 57"/>
            <p:cNvSpPr>
              <a:spLocks noChangeAspect="1" noChangeShapeType="1"/>
            </p:cNvSpPr>
            <p:nvPr/>
          </p:nvSpPr>
          <p:spPr bwMode="auto">
            <a:xfrm flipV="1">
              <a:off x="5720" y="3045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4" name="Rectangle 58"/>
            <p:cNvSpPr>
              <a:spLocks noChangeAspect="1" noChangeArrowheads="1"/>
            </p:cNvSpPr>
            <p:nvPr/>
          </p:nvSpPr>
          <p:spPr bwMode="auto">
            <a:xfrm>
              <a:off x="5634" y="3084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5" name="Line 59"/>
            <p:cNvSpPr>
              <a:spLocks noChangeAspect="1" noChangeShapeType="1"/>
            </p:cNvSpPr>
            <p:nvPr/>
          </p:nvSpPr>
          <p:spPr bwMode="auto">
            <a:xfrm>
              <a:off x="3638" y="3069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6" name="Rectangle 60"/>
            <p:cNvSpPr>
              <a:spLocks noChangeAspect="1" noChangeArrowheads="1"/>
            </p:cNvSpPr>
            <p:nvPr/>
          </p:nvSpPr>
          <p:spPr bwMode="auto">
            <a:xfrm>
              <a:off x="3576" y="302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7" name="Line 61"/>
            <p:cNvSpPr>
              <a:spLocks noChangeAspect="1" noChangeShapeType="1"/>
            </p:cNvSpPr>
            <p:nvPr/>
          </p:nvSpPr>
          <p:spPr bwMode="auto">
            <a:xfrm>
              <a:off x="3638" y="2738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398" name="Rectangle 62"/>
            <p:cNvSpPr>
              <a:spLocks noChangeAspect="1" noChangeArrowheads="1"/>
            </p:cNvSpPr>
            <p:nvPr/>
          </p:nvSpPr>
          <p:spPr bwMode="auto">
            <a:xfrm>
              <a:off x="3513" y="269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399" name="Line 63"/>
            <p:cNvSpPr>
              <a:spLocks noChangeAspect="1" noChangeShapeType="1"/>
            </p:cNvSpPr>
            <p:nvPr/>
          </p:nvSpPr>
          <p:spPr bwMode="auto">
            <a:xfrm>
              <a:off x="3638" y="2412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0" name="Rectangle 64"/>
            <p:cNvSpPr>
              <a:spLocks noChangeAspect="1" noChangeArrowheads="1"/>
            </p:cNvSpPr>
            <p:nvPr/>
          </p:nvSpPr>
          <p:spPr bwMode="auto">
            <a:xfrm>
              <a:off x="3513" y="236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01" name="Line 65"/>
            <p:cNvSpPr>
              <a:spLocks noChangeAspect="1" noChangeShapeType="1"/>
            </p:cNvSpPr>
            <p:nvPr/>
          </p:nvSpPr>
          <p:spPr bwMode="auto">
            <a:xfrm>
              <a:off x="3638" y="2082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2" name="Rectangle 66"/>
            <p:cNvSpPr>
              <a:spLocks noChangeAspect="1" noChangeArrowheads="1"/>
            </p:cNvSpPr>
            <p:nvPr/>
          </p:nvSpPr>
          <p:spPr bwMode="auto">
            <a:xfrm>
              <a:off x="3513" y="203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03" name="Line 67"/>
            <p:cNvSpPr>
              <a:spLocks noChangeAspect="1" noChangeShapeType="1"/>
            </p:cNvSpPr>
            <p:nvPr/>
          </p:nvSpPr>
          <p:spPr bwMode="auto">
            <a:xfrm>
              <a:off x="3638" y="1755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4" name="Rectangle 68"/>
            <p:cNvSpPr>
              <a:spLocks noChangeAspect="1" noChangeArrowheads="1"/>
            </p:cNvSpPr>
            <p:nvPr/>
          </p:nvSpPr>
          <p:spPr bwMode="auto">
            <a:xfrm>
              <a:off x="3513" y="1712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05" name="Line 69"/>
            <p:cNvSpPr>
              <a:spLocks noChangeAspect="1" noChangeShapeType="1"/>
            </p:cNvSpPr>
            <p:nvPr/>
          </p:nvSpPr>
          <p:spPr bwMode="auto">
            <a:xfrm>
              <a:off x="3638" y="1429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6" name="Rectangle 70"/>
            <p:cNvSpPr>
              <a:spLocks noChangeAspect="1" noChangeArrowheads="1"/>
            </p:cNvSpPr>
            <p:nvPr/>
          </p:nvSpPr>
          <p:spPr bwMode="auto">
            <a:xfrm>
              <a:off x="3576" y="138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07" name="Freeform 71"/>
            <p:cNvSpPr>
              <a:spLocks noChangeAspect="1"/>
            </p:cNvSpPr>
            <p:nvPr/>
          </p:nvSpPr>
          <p:spPr bwMode="auto">
            <a:xfrm>
              <a:off x="3638" y="1592"/>
              <a:ext cx="600" cy="1309"/>
            </a:xfrm>
            <a:custGeom>
              <a:avLst/>
              <a:gdLst/>
              <a:ahLst/>
              <a:cxnLst>
                <a:cxn ang="0">
                  <a:pos x="12" y="822"/>
                </a:cxn>
                <a:cxn ang="0">
                  <a:pos x="30" y="822"/>
                </a:cxn>
                <a:cxn ang="0">
                  <a:pos x="48" y="1230"/>
                </a:cxn>
                <a:cxn ang="0">
                  <a:pos x="66" y="1230"/>
                </a:cxn>
                <a:cxn ang="0">
                  <a:pos x="84" y="1230"/>
                </a:cxn>
                <a:cxn ang="0">
                  <a:pos x="102" y="1230"/>
                </a:cxn>
                <a:cxn ang="0">
                  <a:pos x="120" y="1230"/>
                </a:cxn>
                <a:cxn ang="0">
                  <a:pos x="138" y="822"/>
                </a:cxn>
                <a:cxn ang="0">
                  <a:pos x="156" y="822"/>
                </a:cxn>
                <a:cxn ang="0">
                  <a:pos x="174" y="822"/>
                </a:cxn>
                <a:cxn ang="0">
                  <a:pos x="192" y="408"/>
                </a:cxn>
                <a:cxn ang="0">
                  <a:pos x="210" y="408"/>
                </a:cxn>
                <a:cxn ang="0">
                  <a:pos x="228" y="408"/>
                </a:cxn>
                <a:cxn ang="0">
                  <a:pos x="246" y="408"/>
                </a:cxn>
                <a:cxn ang="0">
                  <a:pos x="264" y="408"/>
                </a:cxn>
                <a:cxn ang="0">
                  <a:pos x="282" y="822"/>
                </a:cxn>
                <a:cxn ang="0">
                  <a:pos x="300" y="822"/>
                </a:cxn>
                <a:cxn ang="0">
                  <a:pos x="318" y="822"/>
                </a:cxn>
                <a:cxn ang="0">
                  <a:pos x="336" y="1638"/>
                </a:cxn>
                <a:cxn ang="0">
                  <a:pos x="354" y="1638"/>
                </a:cxn>
                <a:cxn ang="0">
                  <a:pos x="372" y="1638"/>
                </a:cxn>
                <a:cxn ang="0">
                  <a:pos x="390" y="1638"/>
                </a:cxn>
                <a:cxn ang="0">
                  <a:pos x="408" y="822"/>
                </a:cxn>
                <a:cxn ang="0">
                  <a:pos x="426" y="822"/>
                </a:cxn>
                <a:cxn ang="0">
                  <a:pos x="444" y="0"/>
                </a:cxn>
                <a:cxn ang="0">
                  <a:pos x="462" y="0"/>
                </a:cxn>
                <a:cxn ang="0">
                  <a:pos x="480" y="0"/>
                </a:cxn>
                <a:cxn ang="0">
                  <a:pos x="498" y="0"/>
                </a:cxn>
                <a:cxn ang="0">
                  <a:pos x="516" y="0"/>
                </a:cxn>
                <a:cxn ang="0">
                  <a:pos x="534" y="822"/>
                </a:cxn>
                <a:cxn ang="0">
                  <a:pos x="552" y="822"/>
                </a:cxn>
                <a:cxn ang="0">
                  <a:pos x="564" y="408"/>
                </a:cxn>
                <a:cxn ang="0">
                  <a:pos x="582" y="408"/>
                </a:cxn>
                <a:cxn ang="0">
                  <a:pos x="600" y="408"/>
                </a:cxn>
                <a:cxn ang="0">
                  <a:pos x="618" y="408"/>
                </a:cxn>
                <a:cxn ang="0">
                  <a:pos x="636" y="408"/>
                </a:cxn>
                <a:cxn ang="0">
                  <a:pos x="654" y="408"/>
                </a:cxn>
                <a:cxn ang="0">
                  <a:pos x="672" y="822"/>
                </a:cxn>
                <a:cxn ang="0">
                  <a:pos x="690" y="822"/>
                </a:cxn>
                <a:cxn ang="0">
                  <a:pos x="708" y="822"/>
                </a:cxn>
                <a:cxn ang="0">
                  <a:pos x="720" y="1638"/>
                </a:cxn>
                <a:cxn ang="0">
                  <a:pos x="738" y="1638"/>
                </a:cxn>
              </a:cxnLst>
              <a:rect l="0" t="0" r="r" b="b"/>
              <a:pathLst>
                <a:path w="750" h="1638">
                  <a:moveTo>
                    <a:pt x="0" y="822"/>
                  </a:moveTo>
                  <a:lnTo>
                    <a:pt x="6" y="822"/>
                  </a:lnTo>
                  <a:lnTo>
                    <a:pt x="12" y="822"/>
                  </a:lnTo>
                  <a:lnTo>
                    <a:pt x="18" y="822"/>
                  </a:lnTo>
                  <a:lnTo>
                    <a:pt x="24" y="822"/>
                  </a:lnTo>
                  <a:lnTo>
                    <a:pt x="30" y="822"/>
                  </a:lnTo>
                  <a:lnTo>
                    <a:pt x="36" y="1230"/>
                  </a:lnTo>
                  <a:lnTo>
                    <a:pt x="42" y="1230"/>
                  </a:lnTo>
                  <a:lnTo>
                    <a:pt x="48" y="1230"/>
                  </a:lnTo>
                  <a:lnTo>
                    <a:pt x="54" y="1230"/>
                  </a:lnTo>
                  <a:lnTo>
                    <a:pt x="60" y="1230"/>
                  </a:lnTo>
                  <a:lnTo>
                    <a:pt x="66" y="1230"/>
                  </a:lnTo>
                  <a:lnTo>
                    <a:pt x="72" y="1230"/>
                  </a:lnTo>
                  <a:lnTo>
                    <a:pt x="78" y="1230"/>
                  </a:lnTo>
                  <a:lnTo>
                    <a:pt x="84" y="1230"/>
                  </a:lnTo>
                  <a:lnTo>
                    <a:pt x="90" y="1230"/>
                  </a:lnTo>
                  <a:lnTo>
                    <a:pt x="96" y="1230"/>
                  </a:lnTo>
                  <a:lnTo>
                    <a:pt x="102" y="1230"/>
                  </a:lnTo>
                  <a:lnTo>
                    <a:pt x="108" y="1230"/>
                  </a:lnTo>
                  <a:lnTo>
                    <a:pt x="114" y="1230"/>
                  </a:lnTo>
                  <a:lnTo>
                    <a:pt x="120" y="1230"/>
                  </a:lnTo>
                  <a:lnTo>
                    <a:pt x="126" y="1230"/>
                  </a:lnTo>
                  <a:lnTo>
                    <a:pt x="132" y="1230"/>
                  </a:lnTo>
                  <a:lnTo>
                    <a:pt x="138" y="822"/>
                  </a:lnTo>
                  <a:lnTo>
                    <a:pt x="144" y="822"/>
                  </a:lnTo>
                  <a:lnTo>
                    <a:pt x="150" y="822"/>
                  </a:lnTo>
                  <a:lnTo>
                    <a:pt x="156" y="822"/>
                  </a:lnTo>
                  <a:lnTo>
                    <a:pt x="162" y="822"/>
                  </a:lnTo>
                  <a:lnTo>
                    <a:pt x="168" y="822"/>
                  </a:lnTo>
                  <a:lnTo>
                    <a:pt x="174" y="822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408"/>
                  </a:lnTo>
                  <a:lnTo>
                    <a:pt x="198" y="408"/>
                  </a:lnTo>
                  <a:lnTo>
                    <a:pt x="204" y="408"/>
                  </a:lnTo>
                  <a:lnTo>
                    <a:pt x="210" y="408"/>
                  </a:lnTo>
                  <a:lnTo>
                    <a:pt x="216" y="408"/>
                  </a:lnTo>
                  <a:lnTo>
                    <a:pt x="222" y="408"/>
                  </a:lnTo>
                  <a:lnTo>
                    <a:pt x="228" y="408"/>
                  </a:lnTo>
                  <a:lnTo>
                    <a:pt x="234" y="408"/>
                  </a:lnTo>
                  <a:lnTo>
                    <a:pt x="240" y="408"/>
                  </a:lnTo>
                  <a:lnTo>
                    <a:pt x="246" y="408"/>
                  </a:lnTo>
                  <a:lnTo>
                    <a:pt x="252" y="408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70" y="408"/>
                  </a:lnTo>
                  <a:lnTo>
                    <a:pt x="276" y="408"/>
                  </a:lnTo>
                  <a:lnTo>
                    <a:pt x="282" y="822"/>
                  </a:lnTo>
                  <a:lnTo>
                    <a:pt x="288" y="822"/>
                  </a:lnTo>
                  <a:lnTo>
                    <a:pt x="294" y="822"/>
                  </a:lnTo>
                  <a:lnTo>
                    <a:pt x="300" y="822"/>
                  </a:lnTo>
                  <a:lnTo>
                    <a:pt x="306" y="822"/>
                  </a:lnTo>
                  <a:lnTo>
                    <a:pt x="312" y="822"/>
                  </a:lnTo>
                  <a:lnTo>
                    <a:pt x="318" y="822"/>
                  </a:lnTo>
                  <a:lnTo>
                    <a:pt x="324" y="1638"/>
                  </a:lnTo>
                  <a:lnTo>
                    <a:pt x="330" y="1638"/>
                  </a:lnTo>
                  <a:lnTo>
                    <a:pt x="336" y="1638"/>
                  </a:lnTo>
                  <a:lnTo>
                    <a:pt x="342" y="1638"/>
                  </a:lnTo>
                  <a:lnTo>
                    <a:pt x="348" y="1638"/>
                  </a:lnTo>
                  <a:lnTo>
                    <a:pt x="354" y="1638"/>
                  </a:lnTo>
                  <a:lnTo>
                    <a:pt x="360" y="1638"/>
                  </a:lnTo>
                  <a:lnTo>
                    <a:pt x="366" y="1638"/>
                  </a:lnTo>
                  <a:lnTo>
                    <a:pt x="372" y="1638"/>
                  </a:lnTo>
                  <a:lnTo>
                    <a:pt x="378" y="1638"/>
                  </a:lnTo>
                  <a:lnTo>
                    <a:pt x="384" y="1638"/>
                  </a:lnTo>
                  <a:lnTo>
                    <a:pt x="390" y="1638"/>
                  </a:lnTo>
                  <a:lnTo>
                    <a:pt x="396" y="822"/>
                  </a:lnTo>
                  <a:lnTo>
                    <a:pt x="402" y="822"/>
                  </a:lnTo>
                  <a:lnTo>
                    <a:pt x="408" y="822"/>
                  </a:lnTo>
                  <a:lnTo>
                    <a:pt x="414" y="822"/>
                  </a:lnTo>
                  <a:lnTo>
                    <a:pt x="420" y="822"/>
                  </a:lnTo>
                  <a:lnTo>
                    <a:pt x="426" y="822"/>
                  </a:lnTo>
                  <a:lnTo>
                    <a:pt x="432" y="822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822"/>
                  </a:lnTo>
                  <a:lnTo>
                    <a:pt x="528" y="822"/>
                  </a:lnTo>
                  <a:lnTo>
                    <a:pt x="534" y="822"/>
                  </a:lnTo>
                  <a:lnTo>
                    <a:pt x="540" y="822"/>
                  </a:lnTo>
                  <a:lnTo>
                    <a:pt x="546" y="822"/>
                  </a:lnTo>
                  <a:lnTo>
                    <a:pt x="552" y="822"/>
                  </a:lnTo>
                  <a:lnTo>
                    <a:pt x="552" y="408"/>
                  </a:lnTo>
                  <a:lnTo>
                    <a:pt x="558" y="408"/>
                  </a:lnTo>
                  <a:lnTo>
                    <a:pt x="564" y="408"/>
                  </a:lnTo>
                  <a:lnTo>
                    <a:pt x="570" y="408"/>
                  </a:lnTo>
                  <a:lnTo>
                    <a:pt x="576" y="408"/>
                  </a:lnTo>
                  <a:lnTo>
                    <a:pt x="582" y="408"/>
                  </a:lnTo>
                  <a:lnTo>
                    <a:pt x="588" y="408"/>
                  </a:lnTo>
                  <a:lnTo>
                    <a:pt x="594" y="408"/>
                  </a:lnTo>
                  <a:lnTo>
                    <a:pt x="600" y="408"/>
                  </a:lnTo>
                  <a:lnTo>
                    <a:pt x="606" y="408"/>
                  </a:lnTo>
                  <a:lnTo>
                    <a:pt x="612" y="408"/>
                  </a:lnTo>
                  <a:lnTo>
                    <a:pt x="618" y="408"/>
                  </a:lnTo>
                  <a:lnTo>
                    <a:pt x="624" y="408"/>
                  </a:lnTo>
                  <a:lnTo>
                    <a:pt x="630" y="408"/>
                  </a:lnTo>
                  <a:lnTo>
                    <a:pt x="636" y="408"/>
                  </a:lnTo>
                  <a:lnTo>
                    <a:pt x="642" y="408"/>
                  </a:lnTo>
                  <a:lnTo>
                    <a:pt x="648" y="408"/>
                  </a:lnTo>
                  <a:lnTo>
                    <a:pt x="654" y="408"/>
                  </a:lnTo>
                  <a:lnTo>
                    <a:pt x="660" y="822"/>
                  </a:lnTo>
                  <a:lnTo>
                    <a:pt x="666" y="822"/>
                  </a:lnTo>
                  <a:lnTo>
                    <a:pt x="672" y="822"/>
                  </a:lnTo>
                  <a:lnTo>
                    <a:pt x="678" y="822"/>
                  </a:lnTo>
                  <a:lnTo>
                    <a:pt x="684" y="822"/>
                  </a:lnTo>
                  <a:lnTo>
                    <a:pt x="690" y="822"/>
                  </a:lnTo>
                  <a:lnTo>
                    <a:pt x="696" y="822"/>
                  </a:lnTo>
                  <a:lnTo>
                    <a:pt x="702" y="822"/>
                  </a:lnTo>
                  <a:lnTo>
                    <a:pt x="708" y="822"/>
                  </a:lnTo>
                  <a:lnTo>
                    <a:pt x="708" y="1638"/>
                  </a:lnTo>
                  <a:lnTo>
                    <a:pt x="714" y="1638"/>
                  </a:lnTo>
                  <a:lnTo>
                    <a:pt x="720" y="1638"/>
                  </a:lnTo>
                  <a:lnTo>
                    <a:pt x="726" y="1638"/>
                  </a:lnTo>
                  <a:lnTo>
                    <a:pt x="732" y="1638"/>
                  </a:lnTo>
                  <a:lnTo>
                    <a:pt x="738" y="1638"/>
                  </a:lnTo>
                  <a:lnTo>
                    <a:pt x="744" y="1638"/>
                  </a:lnTo>
                  <a:lnTo>
                    <a:pt x="750" y="1638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8" name="Freeform 72"/>
            <p:cNvSpPr>
              <a:spLocks noChangeAspect="1"/>
            </p:cNvSpPr>
            <p:nvPr/>
          </p:nvSpPr>
          <p:spPr bwMode="auto">
            <a:xfrm>
              <a:off x="4238" y="1592"/>
              <a:ext cx="595" cy="1309"/>
            </a:xfrm>
            <a:custGeom>
              <a:avLst/>
              <a:gdLst/>
              <a:ahLst/>
              <a:cxnLst>
                <a:cxn ang="0">
                  <a:pos x="12" y="1638"/>
                </a:cxn>
                <a:cxn ang="0">
                  <a:pos x="30" y="1638"/>
                </a:cxn>
                <a:cxn ang="0">
                  <a:pos x="48" y="822"/>
                </a:cxn>
                <a:cxn ang="0">
                  <a:pos x="66" y="822"/>
                </a:cxn>
                <a:cxn ang="0">
                  <a:pos x="84" y="0"/>
                </a:cxn>
                <a:cxn ang="0">
                  <a:pos x="102" y="0"/>
                </a:cxn>
                <a:cxn ang="0">
                  <a:pos x="120" y="0"/>
                </a:cxn>
                <a:cxn ang="0">
                  <a:pos x="138" y="0"/>
                </a:cxn>
                <a:cxn ang="0">
                  <a:pos x="156" y="0"/>
                </a:cxn>
                <a:cxn ang="0">
                  <a:pos x="174" y="0"/>
                </a:cxn>
                <a:cxn ang="0">
                  <a:pos x="192" y="822"/>
                </a:cxn>
                <a:cxn ang="0">
                  <a:pos x="210" y="822"/>
                </a:cxn>
                <a:cxn ang="0">
                  <a:pos x="228" y="1230"/>
                </a:cxn>
                <a:cxn ang="0">
                  <a:pos x="246" y="1230"/>
                </a:cxn>
                <a:cxn ang="0">
                  <a:pos x="264" y="1230"/>
                </a:cxn>
                <a:cxn ang="0">
                  <a:pos x="282" y="1230"/>
                </a:cxn>
                <a:cxn ang="0">
                  <a:pos x="300" y="822"/>
                </a:cxn>
                <a:cxn ang="0">
                  <a:pos x="318" y="822"/>
                </a:cxn>
                <a:cxn ang="0">
                  <a:pos x="336" y="1638"/>
                </a:cxn>
                <a:cxn ang="0">
                  <a:pos x="354" y="1638"/>
                </a:cxn>
                <a:cxn ang="0">
                  <a:pos x="372" y="1638"/>
                </a:cxn>
                <a:cxn ang="0">
                  <a:pos x="390" y="1638"/>
                </a:cxn>
                <a:cxn ang="0">
                  <a:pos x="408" y="1638"/>
                </a:cxn>
                <a:cxn ang="0">
                  <a:pos x="426" y="822"/>
                </a:cxn>
                <a:cxn ang="0">
                  <a:pos x="444" y="822"/>
                </a:cxn>
                <a:cxn ang="0">
                  <a:pos x="462" y="822"/>
                </a:cxn>
                <a:cxn ang="0">
                  <a:pos x="474" y="408"/>
                </a:cxn>
                <a:cxn ang="0">
                  <a:pos x="492" y="408"/>
                </a:cxn>
                <a:cxn ang="0">
                  <a:pos x="510" y="408"/>
                </a:cxn>
                <a:cxn ang="0">
                  <a:pos x="528" y="408"/>
                </a:cxn>
                <a:cxn ang="0">
                  <a:pos x="546" y="822"/>
                </a:cxn>
                <a:cxn ang="0">
                  <a:pos x="564" y="822"/>
                </a:cxn>
                <a:cxn ang="0">
                  <a:pos x="582" y="822"/>
                </a:cxn>
                <a:cxn ang="0">
                  <a:pos x="600" y="1230"/>
                </a:cxn>
                <a:cxn ang="0">
                  <a:pos x="618" y="1230"/>
                </a:cxn>
                <a:cxn ang="0">
                  <a:pos x="636" y="1230"/>
                </a:cxn>
                <a:cxn ang="0">
                  <a:pos x="654" y="1230"/>
                </a:cxn>
                <a:cxn ang="0">
                  <a:pos x="666" y="822"/>
                </a:cxn>
                <a:cxn ang="0">
                  <a:pos x="684" y="822"/>
                </a:cxn>
                <a:cxn ang="0">
                  <a:pos x="702" y="822"/>
                </a:cxn>
                <a:cxn ang="0">
                  <a:pos x="714" y="0"/>
                </a:cxn>
                <a:cxn ang="0">
                  <a:pos x="732" y="0"/>
                </a:cxn>
              </a:cxnLst>
              <a:rect l="0" t="0" r="r" b="b"/>
              <a:pathLst>
                <a:path w="744" h="1638">
                  <a:moveTo>
                    <a:pt x="0" y="1638"/>
                  </a:moveTo>
                  <a:lnTo>
                    <a:pt x="6" y="1638"/>
                  </a:lnTo>
                  <a:lnTo>
                    <a:pt x="12" y="1638"/>
                  </a:lnTo>
                  <a:lnTo>
                    <a:pt x="18" y="1638"/>
                  </a:lnTo>
                  <a:lnTo>
                    <a:pt x="24" y="1638"/>
                  </a:lnTo>
                  <a:lnTo>
                    <a:pt x="30" y="1638"/>
                  </a:lnTo>
                  <a:lnTo>
                    <a:pt x="36" y="1638"/>
                  </a:lnTo>
                  <a:lnTo>
                    <a:pt x="42" y="822"/>
                  </a:lnTo>
                  <a:lnTo>
                    <a:pt x="48" y="822"/>
                  </a:lnTo>
                  <a:lnTo>
                    <a:pt x="54" y="822"/>
                  </a:lnTo>
                  <a:lnTo>
                    <a:pt x="60" y="822"/>
                  </a:lnTo>
                  <a:lnTo>
                    <a:pt x="66" y="822"/>
                  </a:lnTo>
                  <a:lnTo>
                    <a:pt x="72" y="822"/>
                  </a:lnTo>
                  <a:lnTo>
                    <a:pt x="78" y="82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822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1230"/>
                  </a:lnTo>
                  <a:lnTo>
                    <a:pt x="228" y="1230"/>
                  </a:lnTo>
                  <a:lnTo>
                    <a:pt x="234" y="1230"/>
                  </a:lnTo>
                  <a:lnTo>
                    <a:pt x="240" y="1230"/>
                  </a:lnTo>
                  <a:lnTo>
                    <a:pt x="246" y="1230"/>
                  </a:lnTo>
                  <a:lnTo>
                    <a:pt x="252" y="1230"/>
                  </a:lnTo>
                  <a:lnTo>
                    <a:pt x="258" y="1230"/>
                  </a:lnTo>
                  <a:lnTo>
                    <a:pt x="264" y="1230"/>
                  </a:lnTo>
                  <a:lnTo>
                    <a:pt x="270" y="1230"/>
                  </a:lnTo>
                  <a:lnTo>
                    <a:pt x="276" y="1230"/>
                  </a:lnTo>
                  <a:lnTo>
                    <a:pt x="282" y="1230"/>
                  </a:lnTo>
                  <a:lnTo>
                    <a:pt x="288" y="1230"/>
                  </a:lnTo>
                  <a:lnTo>
                    <a:pt x="294" y="822"/>
                  </a:lnTo>
                  <a:lnTo>
                    <a:pt x="300" y="822"/>
                  </a:lnTo>
                  <a:lnTo>
                    <a:pt x="306" y="822"/>
                  </a:lnTo>
                  <a:lnTo>
                    <a:pt x="312" y="822"/>
                  </a:lnTo>
                  <a:lnTo>
                    <a:pt x="318" y="822"/>
                  </a:lnTo>
                  <a:lnTo>
                    <a:pt x="324" y="1638"/>
                  </a:lnTo>
                  <a:lnTo>
                    <a:pt x="330" y="1638"/>
                  </a:lnTo>
                  <a:lnTo>
                    <a:pt x="336" y="1638"/>
                  </a:lnTo>
                  <a:lnTo>
                    <a:pt x="342" y="1638"/>
                  </a:lnTo>
                  <a:lnTo>
                    <a:pt x="348" y="1638"/>
                  </a:lnTo>
                  <a:lnTo>
                    <a:pt x="354" y="1638"/>
                  </a:lnTo>
                  <a:lnTo>
                    <a:pt x="360" y="1638"/>
                  </a:lnTo>
                  <a:lnTo>
                    <a:pt x="366" y="1638"/>
                  </a:lnTo>
                  <a:lnTo>
                    <a:pt x="372" y="1638"/>
                  </a:lnTo>
                  <a:lnTo>
                    <a:pt x="378" y="1638"/>
                  </a:lnTo>
                  <a:lnTo>
                    <a:pt x="384" y="1638"/>
                  </a:lnTo>
                  <a:lnTo>
                    <a:pt x="390" y="1638"/>
                  </a:lnTo>
                  <a:lnTo>
                    <a:pt x="396" y="1638"/>
                  </a:lnTo>
                  <a:lnTo>
                    <a:pt x="402" y="1638"/>
                  </a:lnTo>
                  <a:lnTo>
                    <a:pt x="408" y="1638"/>
                  </a:lnTo>
                  <a:lnTo>
                    <a:pt x="414" y="1638"/>
                  </a:lnTo>
                  <a:lnTo>
                    <a:pt x="420" y="822"/>
                  </a:lnTo>
                  <a:lnTo>
                    <a:pt x="426" y="822"/>
                  </a:lnTo>
                  <a:lnTo>
                    <a:pt x="432" y="822"/>
                  </a:lnTo>
                  <a:lnTo>
                    <a:pt x="438" y="822"/>
                  </a:lnTo>
                  <a:lnTo>
                    <a:pt x="444" y="822"/>
                  </a:lnTo>
                  <a:lnTo>
                    <a:pt x="450" y="822"/>
                  </a:lnTo>
                  <a:lnTo>
                    <a:pt x="456" y="822"/>
                  </a:lnTo>
                  <a:lnTo>
                    <a:pt x="462" y="822"/>
                  </a:lnTo>
                  <a:lnTo>
                    <a:pt x="468" y="822"/>
                  </a:lnTo>
                  <a:lnTo>
                    <a:pt x="468" y="408"/>
                  </a:lnTo>
                  <a:lnTo>
                    <a:pt x="474" y="408"/>
                  </a:lnTo>
                  <a:lnTo>
                    <a:pt x="480" y="408"/>
                  </a:lnTo>
                  <a:lnTo>
                    <a:pt x="486" y="408"/>
                  </a:lnTo>
                  <a:lnTo>
                    <a:pt x="492" y="408"/>
                  </a:lnTo>
                  <a:lnTo>
                    <a:pt x="498" y="408"/>
                  </a:lnTo>
                  <a:lnTo>
                    <a:pt x="504" y="408"/>
                  </a:lnTo>
                  <a:lnTo>
                    <a:pt x="510" y="408"/>
                  </a:lnTo>
                  <a:lnTo>
                    <a:pt x="516" y="408"/>
                  </a:lnTo>
                  <a:lnTo>
                    <a:pt x="522" y="408"/>
                  </a:lnTo>
                  <a:lnTo>
                    <a:pt x="528" y="408"/>
                  </a:lnTo>
                  <a:lnTo>
                    <a:pt x="534" y="408"/>
                  </a:lnTo>
                  <a:lnTo>
                    <a:pt x="540" y="408"/>
                  </a:lnTo>
                  <a:lnTo>
                    <a:pt x="546" y="822"/>
                  </a:lnTo>
                  <a:lnTo>
                    <a:pt x="552" y="822"/>
                  </a:lnTo>
                  <a:lnTo>
                    <a:pt x="558" y="822"/>
                  </a:lnTo>
                  <a:lnTo>
                    <a:pt x="564" y="822"/>
                  </a:lnTo>
                  <a:lnTo>
                    <a:pt x="570" y="822"/>
                  </a:lnTo>
                  <a:lnTo>
                    <a:pt x="576" y="822"/>
                  </a:lnTo>
                  <a:lnTo>
                    <a:pt x="582" y="822"/>
                  </a:lnTo>
                  <a:lnTo>
                    <a:pt x="588" y="1230"/>
                  </a:lnTo>
                  <a:lnTo>
                    <a:pt x="594" y="1230"/>
                  </a:lnTo>
                  <a:lnTo>
                    <a:pt x="600" y="1230"/>
                  </a:lnTo>
                  <a:lnTo>
                    <a:pt x="606" y="1230"/>
                  </a:lnTo>
                  <a:lnTo>
                    <a:pt x="612" y="1230"/>
                  </a:lnTo>
                  <a:lnTo>
                    <a:pt x="618" y="1230"/>
                  </a:lnTo>
                  <a:lnTo>
                    <a:pt x="624" y="1230"/>
                  </a:lnTo>
                  <a:lnTo>
                    <a:pt x="630" y="1230"/>
                  </a:lnTo>
                  <a:lnTo>
                    <a:pt x="636" y="1230"/>
                  </a:lnTo>
                  <a:lnTo>
                    <a:pt x="642" y="1230"/>
                  </a:lnTo>
                  <a:lnTo>
                    <a:pt x="648" y="1230"/>
                  </a:lnTo>
                  <a:lnTo>
                    <a:pt x="654" y="1230"/>
                  </a:lnTo>
                  <a:lnTo>
                    <a:pt x="660" y="1230"/>
                  </a:lnTo>
                  <a:lnTo>
                    <a:pt x="666" y="1230"/>
                  </a:lnTo>
                  <a:lnTo>
                    <a:pt x="666" y="822"/>
                  </a:lnTo>
                  <a:lnTo>
                    <a:pt x="672" y="822"/>
                  </a:lnTo>
                  <a:lnTo>
                    <a:pt x="678" y="822"/>
                  </a:lnTo>
                  <a:lnTo>
                    <a:pt x="684" y="822"/>
                  </a:lnTo>
                  <a:lnTo>
                    <a:pt x="690" y="822"/>
                  </a:lnTo>
                  <a:lnTo>
                    <a:pt x="696" y="822"/>
                  </a:lnTo>
                  <a:lnTo>
                    <a:pt x="702" y="822"/>
                  </a:lnTo>
                  <a:lnTo>
                    <a:pt x="708" y="822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09" name="Freeform 73"/>
            <p:cNvSpPr>
              <a:spLocks noChangeAspect="1"/>
            </p:cNvSpPr>
            <p:nvPr/>
          </p:nvSpPr>
          <p:spPr bwMode="auto">
            <a:xfrm>
              <a:off x="4833" y="1592"/>
              <a:ext cx="599" cy="130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0"/>
                </a:cxn>
                <a:cxn ang="0">
                  <a:pos x="48" y="0"/>
                </a:cxn>
                <a:cxn ang="0">
                  <a:pos x="66" y="0"/>
                </a:cxn>
                <a:cxn ang="0">
                  <a:pos x="84" y="822"/>
                </a:cxn>
                <a:cxn ang="0">
                  <a:pos x="102" y="1230"/>
                </a:cxn>
                <a:cxn ang="0">
                  <a:pos x="120" y="1230"/>
                </a:cxn>
                <a:cxn ang="0">
                  <a:pos x="138" y="1230"/>
                </a:cxn>
                <a:cxn ang="0">
                  <a:pos x="156" y="1230"/>
                </a:cxn>
                <a:cxn ang="0">
                  <a:pos x="174" y="1230"/>
                </a:cxn>
                <a:cxn ang="0">
                  <a:pos x="192" y="1230"/>
                </a:cxn>
                <a:cxn ang="0">
                  <a:pos x="210" y="822"/>
                </a:cxn>
                <a:cxn ang="0">
                  <a:pos x="228" y="822"/>
                </a:cxn>
                <a:cxn ang="0">
                  <a:pos x="246" y="0"/>
                </a:cxn>
                <a:cxn ang="0">
                  <a:pos x="264" y="0"/>
                </a:cxn>
                <a:cxn ang="0">
                  <a:pos x="282" y="0"/>
                </a:cxn>
                <a:cxn ang="0">
                  <a:pos x="300" y="0"/>
                </a:cxn>
                <a:cxn ang="0">
                  <a:pos x="318" y="0"/>
                </a:cxn>
                <a:cxn ang="0">
                  <a:pos x="330" y="822"/>
                </a:cxn>
                <a:cxn ang="0">
                  <a:pos x="348" y="822"/>
                </a:cxn>
                <a:cxn ang="0">
                  <a:pos x="360" y="408"/>
                </a:cxn>
                <a:cxn ang="0">
                  <a:pos x="378" y="408"/>
                </a:cxn>
                <a:cxn ang="0">
                  <a:pos x="396" y="408"/>
                </a:cxn>
                <a:cxn ang="0">
                  <a:pos x="414" y="408"/>
                </a:cxn>
                <a:cxn ang="0">
                  <a:pos x="432" y="408"/>
                </a:cxn>
                <a:cxn ang="0">
                  <a:pos x="450" y="822"/>
                </a:cxn>
                <a:cxn ang="0">
                  <a:pos x="468" y="822"/>
                </a:cxn>
                <a:cxn ang="0">
                  <a:pos x="486" y="1638"/>
                </a:cxn>
                <a:cxn ang="0">
                  <a:pos x="504" y="1638"/>
                </a:cxn>
                <a:cxn ang="0">
                  <a:pos x="522" y="1638"/>
                </a:cxn>
                <a:cxn ang="0">
                  <a:pos x="540" y="1638"/>
                </a:cxn>
                <a:cxn ang="0">
                  <a:pos x="558" y="1638"/>
                </a:cxn>
                <a:cxn ang="0">
                  <a:pos x="576" y="1638"/>
                </a:cxn>
                <a:cxn ang="0">
                  <a:pos x="594" y="822"/>
                </a:cxn>
                <a:cxn ang="0">
                  <a:pos x="612" y="822"/>
                </a:cxn>
                <a:cxn ang="0">
                  <a:pos x="630" y="0"/>
                </a:cxn>
                <a:cxn ang="0">
                  <a:pos x="648" y="0"/>
                </a:cxn>
                <a:cxn ang="0">
                  <a:pos x="666" y="0"/>
                </a:cxn>
                <a:cxn ang="0">
                  <a:pos x="684" y="0"/>
                </a:cxn>
                <a:cxn ang="0">
                  <a:pos x="702" y="0"/>
                </a:cxn>
                <a:cxn ang="0">
                  <a:pos x="720" y="0"/>
                </a:cxn>
                <a:cxn ang="0">
                  <a:pos x="738" y="822"/>
                </a:cxn>
              </a:cxnLst>
              <a:rect l="0" t="0" r="r" b="b"/>
              <a:pathLst>
                <a:path w="750" h="163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822"/>
                  </a:lnTo>
                  <a:lnTo>
                    <a:pt x="78" y="822"/>
                  </a:lnTo>
                  <a:lnTo>
                    <a:pt x="84" y="822"/>
                  </a:lnTo>
                  <a:lnTo>
                    <a:pt x="90" y="822"/>
                  </a:lnTo>
                  <a:lnTo>
                    <a:pt x="96" y="822"/>
                  </a:lnTo>
                  <a:lnTo>
                    <a:pt x="102" y="1230"/>
                  </a:lnTo>
                  <a:lnTo>
                    <a:pt x="108" y="1230"/>
                  </a:lnTo>
                  <a:lnTo>
                    <a:pt x="114" y="1230"/>
                  </a:lnTo>
                  <a:lnTo>
                    <a:pt x="120" y="1230"/>
                  </a:lnTo>
                  <a:lnTo>
                    <a:pt x="126" y="1230"/>
                  </a:lnTo>
                  <a:lnTo>
                    <a:pt x="132" y="1230"/>
                  </a:lnTo>
                  <a:lnTo>
                    <a:pt x="138" y="1230"/>
                  </a:lnTo>
                  <a:lnTo>
                    <a:pt x="144" y="1230"/>
                  </a:lnTo>
                  <a:lnTo>
                    <a:pt x="150" y="1230"/>
                  </a:lnTo>
                  <a:lnTo>
                    <a:pt x="156" y="1230"/>
                  </a:lnTo>
                  <a:lnTo>
                    <a:pt x="162" y="1230"/>
                  </a:lnTo>
                  <a:lnTo>
                    <a:pt x="168" y="1230"/>
                  </a:lnTo>
                  <a:lnTo>
                    <a:pt x="174" y="1230"/>
                  </a:lnTo>
                  <a:lnTo>
                    <a:pt x="180" y="1230"/>
                  </a:lnTo>
                  <a:lnTo>
                    <a:pt x="186" y="1230"/>
                  </a:lnTo>
                  <a:lnTo>
                    <a:pt x="192" y="1230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822"/>
                  </a:lnTo>
                  <a:lnTo>
                    <a:pt x="228" y="822"/>
                  </a:lnTo>
                  <a:lnTo>
                    <a:pt x="234" y="822"/>
                  </a:lnTo>
                  <a:lnTo>
                    <a:pt x="240" y="822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18" y="822"/>
                  </a:lnTo>
                  <a:lnTo>
                    <a:pt x="324" y="822"/>
                  </a:lnTo>
                  <a:lnTo>
                    <a:pt x="330" y="822"/>
                  </a:lnTo>
                  <a:lnTo>
                    <a:pt x="336" y="822"/>
                  </a:lnTo>
                  <a:lnTo>
                    <a:pt x="342" y="822"/>
                  </a:lnTo>
                  <a:lnTo>
                    <a:pt x="348" y="822"/>
                  </a:lnTo>
                  <a:lnTo>
                    <a:pt x="354" y="822"/>
                  </a:lnTo>
                  <a:lnTo>
                    <a:pt x="360" y="822"/>
                  </a:lnTo>
                  <a:lnTo>
                    <a:pt x="360" y="408"/>
                  </a:lnTo>
                  <a:lnTo>
                    <a:pt x="366" y="408"/>
                  </a:lnTo>
                  <a:lnTo>
                    <a:pt x="372" y="408"/>
                  </a:lnTo>
                  <a:lnTo>
                    <a:pt x="378" y="408"/>
                  </a:lnTo>
                  <a:lnTo>
                    <a:pt x="384" y="408"/>
                  </a:lnTo>
                  <a:lnTo>
                    <a:pt x="390" y="408"/>
                  </a:lnTo>
                  <a:lnTo>
                    <a:pt x="396" y="408"/>
                  </a:lnTo>
                  <a:lnTo>
                    <a:pt x="402" y="408"/>
                  </a:lnTo>
                  <a:lnTo>
                    <a:pt x="408" y="408"/>
                  </a:lnTo>
                  <a:lnTo>
                    <a:pt x="414" y="408"/>
                  </a:lnTo>
                  <a:lnTo>
                    <a:pt x="420" y="408"/>
                  </a:lnTo>
                  <a:lnTo>
                    <a:pt x="426" y="408"/>
                  </a:lnTo>
                  <a:lnTo>
                    <a:pt x="432" y="408"/>
                  </a:lnTo>
                  <a:lnTo>
                    <a:pt x="438" y="408"/>
                  </a:lnTo>
                  <a:lnTo>
                    <a:pt x="444" y="822"/>
                  </a:lnTo>
                  <a:lnTo>
                    <a:pt x="450" y="822"/>
                  </a:lnTo>
                  <a:lnTo>
                    <a:pt x="456" y="822"/>
                  </a:lnTo>
                  <a:lnTo>
                    <a:pt x="462" y="822"/>
                  </a:lnTo>
                  <a:lnTo>
                    <a:pt x="468" y="822"/>
                  </a:lnTo>
                  <a:lnTo>
                    <a:pt x="474" y="822"/>
                  </a:lnTo>
                  <a:lnTo>
                    <a:pt x="480" y="822"/>
                  </a:lnTo>
                  <a:lnTo>
                    <a:pt x="486" y="1638"/>
                  </a:lnTo>
                  <a:lnTo>
                    <a:pt x="492" y="1638"/>
                  </a:lnTo>
                  <a:lnTo>
                    <a:pt x="498" y="1638"/>
                  </a:lnTo>
                  <a:lnTo>
                    <a:pt x="504" y="1638"/>
                  </a:lnTo>
                  <a:lnTo>
                    <a:pt x="510" y="1638"/>
                  </a:lnTo>
                  <a:lnTo>
                    <a:pt x="516" y="1638"/>
                  </a:lnTo>
                  <a:lnTo>
                    <a:pt x="522" y="1638"/>
                  </a:lnTo>
                  <a:lnTo>
                    <a:pt x="528" y="1638"/>
                  </a:lnTo>
                  <a:lnTo>
                    <a:pt x="534" y="1638"/>
                  </a:lnTo>
                  <a:lnTo>
                    <a:pt x="540" y="1638"/>
                  </a:lnTo>
                  <a:lnTo>
                    <a:pt x="546" y="1638"/>
                  </a:lnTo>
                  <a:lnTo>
                    <a:pt x="552" y="1638"/>
                  </a:lnTo>
                  <a:lnTo>
                    <a:pt x="558" y="1638"/>
                  </a:lnTo>
                  <a:lnTo>
                    <a:pt x="564" y="1638"/>
                  </a:lnTo>
                  <a:lnTo>
                    <a:pt x="570" y="1638"/>
                  </a:lnTo>
                  <a:lnTo>
                    <a:pt x="576" y="1638"/>
                  </a:lnTo>
                  <a:lnTo>
                    <a:pt x="582" y="1638"/>
                  </a:lnTo>
                  <a:lnTo>
                    <a:pt x="588" y="1638"/>
                  </a:lnTo>
                  <a:lnTo>
                    <a:pt x="594" y="822"/>
                  </a:lnTo>
                  <a:lnTo>
                    <a:pt x="600" y="822"/>
                  </a:lnTo>
                  <a:lnTo>
                    <a:pt x="606" y="822"/>
                  </a:lnTo>
                  <a:lnTo>
                    <a:pt x="612" y="822"/>
                  </a:lnTo>
                  <a:lnTo>
                    <a:pt x="618" y="822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822"/>
                  </a:lnTo>
                  <a:lnTo>
                    <a:pt x="732" y="822"/>
                  </a:lnTo>
                  <a:lnTo>
                    <a:pt x="738" y="822"/>
                  </a:lnTo>
                  <a:lnTo>
                    <a:pt x="744" y="822"/>
                  </a:lnTo>
                  <a:lnTo>
                    <a:pt x="750" y="822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0" name="Freeform 74"/>
            <p:cNvSpPr>
              <a:spLocks noChangeAspect="1"/>
            </p:cNvSpPr>
            <p:nvPr/>
          </p:nvSpPr>
          <p:spPr bwMode="auto">
            <a:xfrm>
              <a:off x="5432" y="1919"/>
              <a:ext cx="288" cy="982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6" y="414"/>
                </a:cxn>
                <a:cxn ang="0">
                  <a:pos x="12" y="414"/>
                </a:cxn>
                <a:cxn ang="0">
                  <a:pos x="18" y="414"/>
                </a:cxn>
                <a:cxn ang="0">
                  <a:pos x="24" y="414"/>
                </a:cxn>
                <a:cxn ang="0">
                  <a:pos x="30" y="1230"/>
                </a:cxn>
                <a:cxn ang="0">
                  <a:pos x="36" y="1230"/>
                </a:cxn>
                <a:cxn ang="0">
                  <a:pos x="42" y="1230"/>
                </a:cxn>
                <a:cxn ang="0">
                  <a:pos x="48" y="1230"/>
                </a:cxn>
                <a:cxn ang="0">
                  <a:pos x="54" y="1230"/>
                </a:cxn>
                <a:cxn ang="0">
                  <a:pos x="60" y="1230"/>
                </a:cxn>
                <a:cxn ang="0">
                  <a:pos x="66" y="1230"/>
                </a:cxn>
                <a:cxn ang="0">
                  <a:pos x="72" y="1230"/>
                </a:cxn>
                <a:cxn ang="0">
                  <a:pos x="78" y="1230"/>
                </a:cxn>
                <a:cxn ang="0">
                  <a:pos x="84" y="1230"/>
                </a:cxn>
                <a:cxn ang="0">
                  <a:pos x="90" y="1230"/>
                </a:cxn>
                <a:cxn ang="0">
                  <a:pos x="96" y="1230"/>
                </a:cxn>
                <a:cxn ang="0">
                  <a:pos x="102" y="1230"/>
                </a:cxn>
                <a:cxn ang="0">
                  <a:pos x="108" y="1230"/>
                </a:cxn>
                <a:cxn ang="0">
                  <a:pos x="114" y="414"/>
                </a:cxn>
                <a:cxn ang="0">
                  <a:pos x="120" y="414"/>
                </a:cxn>
                <a:cxn ang="0">
                  <a:pos x="126" y="414"/>
                </a:cxn>
                <a:cxn ang="0">
                  <a:pos x="132" y="414"/>
                </a:cxn>
                <a:cxn ang="0">
                  <a:pos x="138" y="414"/>
                </a:cxn>
                <a:cxn ang="0">
                  <a:pos x="144" y="414"/>
                </a:cxn>
                <a:cxn ang="0">
                  <a:pos x="150" y="414"/>
                </a:cxn>
                <a:cxn ang="0">
                  <a:pos x="156" y="822"/>
                </a:cxn>
                <a:cxn ang="0">
                  <a:pos x="162" y="822"/>
                </a:cxn>
                <a:cxn ang="0">
                  <a:pos x="168" y="822"/>
                </a:cxn>
                <a:cxn ang="0">
                  <a:pos x="174" y="822"/>
                </a:cxn>
                <a:cxn ang="0">
                  <a:pos x="180" y="822"/>
                </a:cxn>
                <a:cxn ang="0">
                  <a:pos x="186" y="822"/>
                </a:cxn>
                <a:cxn ang="0">
                  <a:pos x="192" y="822"/>
                </a:cxn>
                <a:cxn ang="0">
                  <a:pos x="198" y="822"/>
                </a:cxn>
                <a:cxn ang="0">
                  <a:pos x="204" y="822"/>
                </a:cxn>
                <a:cxn ang="0">
                  <a:pos x="210" y="822"/>
                </a:cxn>
                <a:cxn ang="0">
                  <a:pos x="216" y="822"/>
                </a:cxn>
                <a:cxn ang="0">
                  <a:pos x="222" y="822"/>
                </a:cxn>
                <a:cxn ang="0">
                  <a:pos x="228" y="822"/>
                </a:cxn>
                <a:cxn ang="0">
                  <a:pos x="234" y="822"/>
                </a:cxn>
                <a:cxn ang="0">
                  <a:pos x="240" y="822"/>
                </a:cxn>
                <a:cxn ang="0">
                  <a:pos x="246" y="414"/>
                </a:cxn>
                <a:cxn ang="0">
                  <a:pos x="252" y="414"/>
                </a:cxn>
                <a:cxn ang="0">
                  <a:pos x="258" y="414"/>
                </a:cxn>
                <a:cxn ang="0">
                  <a:pos x="264" y="414"/>
                </a:cxn>
                <a:cxn ang="0">
                  <a:pos x="270" y="414"/>
                </a:cxn>
                <a:cxn ang="0">
                  <a:pos x="276" y="414"/>
                </a:cxn>
                <a:cxn ang="0">
                  <a:pos x="282" y="414"/>
                </a:cxn>
                <a:cxn ang="0">
                  <a:pos x="288" y="0"/>
                </a:cxn>
                <a:cxn ang="0">
                  <a:pos x="294" y="0"/>
                </a:cxn>
                <a:cxn ang="0">
                  <a:pos x="300" y="0"/>
                </a:cxn>
                <a:cxn ang="0">
                  <a:pos x="306" y="0"/>
                </a:cxn>
                <a:cxn ang="0">
                  <a:pos x="312" y="0"/>
                </a:cxn>
                <a:cxn ang="0">
                  <a:pos x="318" y="0"/>
                </a:cxn>
                <a:cxn ang="0">
                  <a:pos x="324" y="0"/>
                </a:cxn>
                <a:cxn ang="0">
                  <a:pos x="330" y="0"/>
                </a:cxn>
                <a:cxn ang="0">
                  <a:pos x="336" y="0"/>
                </a:cxn>
                <a:cxn ang="0">
                  <a:pos x="342" y="0"/>
                </a:cxn>
                <a:cxn ang="0">
                  <a:pos x="348" y="0"/>
                </a:cxn>
                <a:cxn ang="0">
                  <a:pos x="354" y="0"/>
                </a:cxn>
                <a:cxn ang="0">
                  <a:pos x="360" y="0"/>
                </a:cxn>
              </a:cxnLst>
              <a:rect l="0" t="0" r="r" b="b"/>
              <a:pathLst>
                <a:path w="360" h="1230">
                  <a:moveTo>
                    <a:pt x="0" y="414"/>
                  </a:moveTo>
                  <a:lnTo>
                    <a:pt x="6" y="414"/>
                  </a:lnTo>
                  <a:lnTo>
                    <a:pt x="12" y="414"/>
                  </a:lnTo>
                  <a:lnTo>
                    <a:pt x="18" y="414"/>
                  </a:lnTo>
                  <a:lnTo>
                    <a:pt x="24" y="414"/>
                  </a:lnTo>
                  <a:lnTo>
                    <a:pt x="30" y="1230"/>
                  </a:lnTo>
                  <a:lnTo>
                    <a:pt x="36" y="1230"/>
                  </a:lnTo>
                  <a:lnTo>
                    <a:pt x="42" y="1230"/>
                  </a:lnTo>
                  <a:lnTo>
                    <a:pt x="48" y="1230"/>
                  </a:lnTo>
                  <a:lnTo>
                    <a:pt x="54" y="1230"/>
                  </a:lnTo>
                  <a:lnTo>
                    <a:pt x="60" y="1230"/>
                  </a:lnTo>
                  <a:lnTo>
                    <a:pt x="66" y="1230"/>
                  </a:lnTo>
                  <a:lnTo>
                    <a:pt x="72" y="1230"/>
                  </a:lnTo>
                  <a:lnTo>
                    <a:pt x="78" y="1230"/>
                  </a:lnTo>
                  <a:lnTo>
                    <a:pt x="84" y="1230"/>
                  </a:lnTo>
                  <a:lnTo>
                    <a:pt x="90" y="1230"/>
                  </a:lnTo>
                  <a:lnTo>
                    <a:pt x="96" y="1230"/>
                  </a:lnTo>
                  <a:lnTo>
                    <a:pt x="102" y="1230"/>
                  </a:lnTo>
                  <a:lnTo>
                    <a:pt x="108" y="1230"/>
                  </a:lnTo>
                  <a:lnTo>
                    <a:pt x="114" y="414"/>
                  </a:lnTo>
                  <a:lnTo>
                    <a:pt x="120" y="414"/>
                  </a:lnTo>
                  <a:lnTo>
                    <a:pt x="126" y="414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44" y="414"/>
                  </a:lnTo>
                  <a:lnTo>
                    <a:pt x="150" y="414"/>
                  </a:lnTo>
                  <a:lnTo>
                    <a:pt x="156" y="822"/>
                  </a:lnTo>
                  <a:lnTo>
                    <a:pt x="162" y="822"/>
                  </a:lnTo>
                  <a:lnTo>
                    <a:pt x="168" y="822"/>
                  </a:lnTo>
                  <a:lnTo>
                    <a:pt x="174" y="822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822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822"/>
                  </a:lnTo>
                  <a:lnTo>
                    <a:pt x="228" y="822"/>
                  </a:lnTo>
                  <a:lnTo>
                    <a:pt x="234" y="822"/>
                  </a:lnTo>
                  <a:lnTo>
                    <a:pt x="240" y="822"/>
                  </a:lnTo>
                  <a:lnTo>
                    <a:pt x="246" y="414"/>
                  </a:lnTo>
                  <a:lnTo>
                    <a:pt x="252" y="414"/>
                  </a:lnTo>
                  <a:lnTo>
                    <a:pt x="258" y="414"/>
                  </a:lnTo>
                  <a:lnTo>
                    <a:pt x="264" y="414"/>
                  </a:lnTo>
                  <a:lnTo>
                    <a:pt x="270" y="414"/>
                  </a:lnTo>
                  <a:lnTo>
                    <a:pt x="276" y="414"/>
                  </a:lnTo>
                  <a:lnTo>
                    <a:pt x="282" y="414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1" name="Freeform 75"/>
            <p:cNvSpPr>
              <a:spLocks noChangeAspect="1"/>
            </p:cNvSpPr>
            <p:nvPr/>
          </p:nvSpPr>
          <p:spPr bwMode="auto">
            <a:xfrm>
              <a:off x="3638" y="1592"/>
              <a:ext cx="600" cy="1309"/>
            </a:xfrm>
            <a:custGeom>
              <a:avLst/>
              <a:gdLst/>
              <a:ahLst/>
              <a:cxnLst>
                <a:cxn ang="0">
                  <a:pos x="12" y="822"/>
                </a:cxn>
                <a:cxn ang="0">
                  <a:pos x="30" y="822"/>
                </a:cxn>
                <a:cxn ang="0">
                  <a:pos x="48" y="408"/>
                </a:cxn>
                <a:cxn ang="0">
                  <a:pos x="66" y="408"/>
                </a:cxn>
                <a:cxn ang="0">
                  <a:pos x="84" y="408"/>
                </a:cxn>
                <a:cxn ang="0">
                  <a:pos x="102" y="408"/>
                </a:cxn>
                <a:cxn ang="0">
                  <a:pos x="120" y="408"/>
                </a:cxn>
                <a:cxn ang="0">
                  <a:pos x="138" y="822"/>
                </a:cxn>
                <a:cxn ang="0">
                  <a:pos x="156" y="822"/>
                </a:cxn>
                <a:cxn ang="0">
                  <a:pos x="174" y="822"/>
                </a:cxn>
                <a:cxn ang="0">
                  <a:pos x="192" y="1230"/>
                </a:cxn>
                <a:cxn ang="0">
                  <a:pos x="210" y="1230"/>
                </a:cxn>
                <a:cxn ang="0">
                  <a:pos x="228" y="1230"/>
                </a:cxn>
                <a:cxn ang="0">
                  <a:pos x="246" y="1230"/>
                </a:cxn>
                <a:cxn ang="0">
                  <a:pos x="264" y="1230"/>
                </a:cxn>
                <a:cxn ang="0">
                  <a:pos x="282" y="822"/>
                </a:cxn>
                <a:cxn ang="0">
                  <a:pos x="300" y="822"/>
                </a:cxn>
                <a:cxn ang="0">
                  <a:pos x="318" y="822"/>
                </a:cxn>
                <a:cxn ang="0">
                  <a:pos x="336" y="0"/>
                </a:cxn>
                <a:cxn ang="0">
                  <a:pos x="354" y="0"/>
                </a:cxn>
                <a:cxn ang="0">
                  <a:pos x="372" y="0"/>
                </a:cxn>
                <a:cxn ang="0">
                  <a:pos x="390" y="0"/>
                </a:cxn>
                <a:cxn ang="0">
                  <a:pos x="408" y="822"/>
                </a:cxn>
                <a:cxn ang="0">
                  <a:pos x="426" y="822"/>
                </a:cxn>
                <a:cxn ang="0">
                  <a:pos x="444" y="1638"/>
                </a:cxn>
                <a:cxn ang="0">
                  <a:pos x="462" y="1638"/>
                </a:cxn>
                <a:cxn ang="0">
                  <a:pos x="480" y="1638"/>
                </a:cxn>
                <a:cxn ang="0">
                  <a:pos x="498" y="1638"/>
                </a:cxn>
                <a:cxn ang="0">
                  <a:pos x="516" y="1638"/>
                </a:cxn>
                <a:cxn ang="0">
                  <a:pos x="534" y="822"/>
                </a:cxn>
                <a:cxn ang="0">
                  <a:pos x="552" y="822"/>
                </a:cxn>
                <a:cxn ang="0">
                  <a:pos x="564" y="1230"/>
                </a:cxn>
                <a:cxn ang="0">
                  <a:pos x="582" y="1230"/>
                </a:cxn>
                <a:cxn ang="0">
                  <a:pos x="600" y="1230"/>
                </a:cxn>
                <a:cxn ang="0">
                  <a:pos x="618" y="1230"/>
                </a:cxn>
                <a:cxn ang="0">
                  <a:pos x="636" y="1230"/>
                </a:cxn>
                <a:cxn ang="0">
                  <a:pos x="654" y="1230"/>
                </a:cxn>
                <a:cxn ang="0">
                  <a:pos x="672" y="822"/>
                </a:cxn>
                <a:cxn ang="0">
                  <a:pos x="690" y="822"/>
                </a:cxn>
                <a:cxn ang="0">
                  <a:pos x="708" y="822"/>
                </a:cxn>
                <a:cxn ang="0">
                  <a:pos x="720" y="0"/>
                </a:cxn>
                <a:cxn ang="0">
                  <a:pos x="738" y="0"/>
                </a:cxn>
              </a:cxnLst>
              <a:rect l="0" t="0" r="r" b="b"/>
              <a:pathLst>
                <a:path w="750" h="1638">
                  <a:moveTo>
                    <a:pt x="0" y="822"/>
                  </a:moveTo>
                  <a:lnTo>
                    <a:pt x="6" y="822"/>
                  </a:lnTo>
                  <a:lnTo>
                    <a:pt x="12" y="822"/>
                  </a:lnTo>
                  <a:lnTo>
                    <a:pt x="18" y="822"/>
                  </a:lnTo>
                  <a:lnTo>
                    <a:pt x="24" y="822"/>
                  </a:lnTo>
                  <a:lnTo>
                    <a:pt x="30" y="82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66" y="408"/>
                  </a:lnTo>
                  <a:lnTo>
                    <a:pt x="72" y="408"/>
                  </a:lnTo>
                  <a:lnTo>
                    <a:pt x="78" y="408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96" y="408"/>
                  </a:lnTo>
                  <a:lnTo>
                    <a:pt x="102" y="408"/>
                  </a:lnTo>
                  <a:lnTo>
                    <a:pt x="108" y="408"/>
                  </a:lnTo>
                  <a:lnTo>
                    <a:pt x="114" y="408"/>
                  </a:lnTo>
                  <a:lnTo>
                    <a:pt x="120" y="408"/>
                  </a:lnTo>
                  <a:lnTo>
                    <a:pt x="126" y="408"/>
                  </a:lnTo>
                  <a:lnTo>
                    <a:pt x="132" y="408"/>
                  </a:lnTo>
                  <a:lnTo>
                    <a:pt x="138" y="822"/>
                  </a:lnTo>
                  <a:lnTo>
                    <a:pt x="144" y="822"/>
                  </a:lnTo>
                  <a:lnTo>
                    <a:pt x="150" y="822"/>
                  </a:lnTo>
                  <a:lnTo>
                    <a:pt x="156" y="822"/>
                  </a:lnTo>
                  <a:lnTo>
                    <a:pt x="162" y="822"/>
                  </a:lnTo>
                  <a:lnTo>
                    <a:pt x="168" y="822"/>
                  </a:lnTo>
                  <a:lnTo>
                    <a:pt x="174" y="822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1230"/>
                  </a:lnTo>
                  <a:lnTo>
                    <a:pt x="198" y="1230"/>
                  </a:lnTo>
                  <a:lnTo>
                    <a:pt x="204" y="1230"/>
                  </a:lnTo>
                  <a:lnTo>
                    <a:pt x="210" y="1230"/>
                  </a:lnTo>
                  <a:lnTo>
                    <a:pt x="216" y="1230"/>
                  </a:lnTo>
                  <a:lnTo>
                    <a:pt x="222" y="1230"/>
                  </a:lnTo>
                  <a:lnTo>
                    <a:pt x="228" y="1230"/>
                  </a:lnTo>
                  <a:lnTo>
                    <a:pt x="234" y="1230"/>
                  </a:lnTo>
                  <a:lnTo>
                    <a:pt x="240" y="1230"/>
                  </a:lnTo>
                  <a:lnTo>
                    <a:pt x="246" y="1230"/>
                  </a:lnTo>
                  <a:lnTo>
                    <a:pt x="252" y="1230"/>
                  </a:lnTo>
                  <a:lnTo>
                    <a:pt x="258" y="1230"/>
                  </a:lnTo>
                  <a:lnTo>
                    <a:pt x="264" y="1230"/>
                  </a:lnTo>
                  <a:lnTo>
                    <a:pt x="270" y="1230"/>
                  </a:lnTo>
                  <a:lnTo>
                    <a:pt x="276" y="1230"/>
                  </a:lnTo>
                  <a:lnTo>
                    <a:pt x="282" y="822"/>
                  </a:lnTo>
                  <a:lnTo>
                    <a:pt x="288" y="822"/>
                  </a:lnTo>
                  <a:lnTo>
                    <a:pt x="294" y="822"/>
                  </a:lnTo>
                  <a:lnTo>
                    <a:pt x="300" y="822"/>
                  </a:lnTo>
                  <a:lnTo>
                    <a:pt x="306" y="822"/>
                  </a:lnTo>
                  <a:lnTo>
                    <a:pt x="312" y="822"/>
                  </a:lnTo>
                  <a:lnTo>
                    <a:pt x="318" y="822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822"/>
                  </a:lnTo>
                  <a:lnTo>
                    <a:pt x="402" y="822"/>
                  </a:lnTo>
                  <a:lnTo>
                    <a:pt x="408" y="822"/>
                  </a:lnTo>
                  <a:lnTo>
                    <a:pt x="414" y="822"/>
                  </a:lnTo>
                  <a:lnTo>
                    <a:pt x="420" y="822"/>
                  </a:lnTo>
                  <a:lnTo>
                    <a:pt x="426" y="822"/>
                  </a:lnTo>
                  <a:lnTo>
                    <a:pt x="432" y="822"/>
                  </a:lnTo>
                  <a:lnTo>
                    <a:pt x="438" y="1638"/>
                  </a:lnTo>
                  <a:lnTo>
                    <a:pt x="444" y="1638"/>
                  </a:lnTo>
                  <a:lnTo>
                    <a:pt x="450" y="1638"/>
                  </a:lnTo>
                  <a:lnTo>
                    <a:pt x="456" y="1638"/>
                  </a:lnTo>
                  <a:lnTo>
                    <a:pt x="462" y="1638"/>
                  </a:lnTo>
                  <a:lnTo>
                    <a:pt x="468" y="1638"/>
                  </a:lnTo>
                  <a:lnTo>
                    <a:pt x="474" y="1638"/>
                  </a:lnTo>
                  <a:lnTo>
                    <a:pt x="480" y="1638"/>
                  </a:lnTo>
                  <a:lnTo>
                    <a:pt x="486" y="1638"/>
                  </a:lnTo>
                  <a:lnTo>
                    <a:pt x="492" y="1638"/>
                  </a:lnTo>
                  <a:lnTo>
                    <a:pt x="498" y="1638"/>
                  </a:lnTo>
                  <a:lnTo>
                    <a:pt x="504" y="1638"/>
                  </a:lnTo>
                  <a:lnTo>
                    <a:pt x="510" y="1638"/>
                  </a:lnTo>
                  <a:lnTo>
                    <a:pt x="516" y="1638"/>
                  </a:lnTo>
                  <a:lnTo>
                    <a:pt x="522" y="822"/>
                  </a:lnTo>
                  <a:lnTo>
                    <a:pt x="528" y="822"/>
                  </a:lnTo>
                  <a:lnTo>
                    <a:pt x="534" y="822"/>
                  </a:lnTo>
                  <a:lnTo>
                    <a:pt x="540" y="822"/>
                  </a:lnTo>
                  <a:lnTo>
                    <a:pt x="546" y="822"/>
                  </a:lnTo>
                  <a:lnTo>
                    <a:pt x="552" y="822"/>
                  </a:lnTo>
                  <a:lnTo>
                    <a:pt x="552" y="1230"/>
                  </a:lnTo>
                  <a:lnTo>
                    <a:pt x="558" y="1230"/>
                  </a:lnTo>
                  <a:lnTo>
                    <a:pt x="564" y="1230"/>
                  </a:lnTo>
                  <a:lnTo>
                    <a:pt x="570" y="1230"/>
                  </a:lnTo>
                  <a:lnTo>
                    <a:pt x="576" y="1230"/>
                  </a:lnTo>
                  <a:lnTo>
                    <a:pt x="582" y="1230"/>
                  </a:lnTo>
                  <a:lnTo>
                    <a:pt x="588" y="1230"/>
                  </a:lnTo>
                  <a:lnTo>
                    <a:pt x="594" y="1230"/>
                  </a:lnTo>
                  <a:lnTo>
                    <a:pt x="600" y="1230"/>
                  </a:lnTo>
                  <a:lnTo>
                    <a:pt x="606" y="1230"/>
                  </a:lnTo>
                  <a:lnTo>
                    <a:pt x="612" y="1230"/>
                  </a:lnTo>
                  <a:lnTo>
                    <a:pt x="618" y="1230"/>
                  </a:lnTo>
                  <a:lnTo>
                    <a:pt x="624" y="1230"/>
                  </a:lnTo>
                  <a:lnTo>
                    <a:pt x="630" y="1230"/>
                  </a:lnTo>
                  <a:lnTo>
                    <a:pt x="636" y="1230"/>
                  </a:lnTo>
                  <a:lnTo>
                    <a:pt x="642" y="1230"/>
                  </a:lnTo>
                  <a:lnTo>
                    <a:pt x="648" y="1230"/>
                  </a:lnTo>
                  <a:lnTo>
                    <a:pt x="654" y="1230"/>
                  </a:lnTo>
                  <a:lnTo>
                    <a:pt x="660" y="822"/>
                  </a:lnTo>
                  <a:lnTo>
                    <a:pt x="666" y="822"/>
                  </a:lnTo>
                  <a:lnTo>
                    <a:pt x="672" y="822"/>
                  </a:lnTo>
                  <a:lnTo>
                    <a:pt x="678" y="822"/>
                  </a:lnTo>
                  <a:lnTo>
                    <a:pt x="684" y="822"/>
                  </a:lnTo>
                  <a:lnTo>
                    <a:pt x="690" y="822"/>
                  </a:lnTo>
                  <a:lnTo>
                    <a:pt x="696" y="822"/>
                  </a:lnTo>
                  <a:lnTo>
                    <a:pt x="702" y="822"/>
                  </a:lnTo>
                  <a:lnTo>
                    <a:pt x="708" y="822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2" name="Freeform 76"/>
            <p:cNvSpPr>
              <a:spLocks noChangeAspect="1"/>
            </p:cNvSpPr>
            <p:nvPr/>
          </p:nvSpPr>
          <p:spPr bwMode="auto">
            <a:xfrm>
              <a:off x="4238" y="1592"/>
              <a:ext cx="595" cy="130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0"/>
                </a:cxn>
                <a:cxn ang="0">
                  <a:pos x="48" y="822"/>
                </a:cxn>
                <a:cxn ang="0">
                  <a:pos x="66" y="822"/>
                </a:cxn>
                <a:cxn ang="0">
                  <a:pos x="84" y="1638"/>
                </a:cxn>
                <a:cxn ang="0">
                  <a:pos x="102" y="1638"/>
                </a:cxn>
                <a:cxn ang="0">
                  <a:pos x="120" y="1638"/>
                </a:cxn>
                <a:cxn ang="0">
                  <a:pos x="138" y="1638"/>
                </a:cxn>
                <a:cxn ang="0">
                  <a:pos x="156" y="1638"/>
                </a:cxn>
                <a:cxn ang="0">
                  <a:pos x="174" y="1638"/>
                </a:cxn>
                <a:cxn ang="0">
                  <a:pos x="192" y="822"/>
                </a:cxn>
                <a:cxn ang="0">
                  <a:pos x="210" y="822"/>
                </a:cxn>
                <a:cxn ang="0">
                  <a:pos x="228" y="408"/>
                </a:cxn>
                <a:cxn ang="0">
                  <a:pos x="246" y="408"/>
                </a:cxn>
                <a:cxn ang="0">
                  <a:pos x="264" y="408"/>
                </a:cxn>
                <a:cxn ang="0">
                  <a:pos x="282" y="408"/>
                </a:cxn>
                <a:cxn ang="0">
                  <a:pos x="300" y="822"/>
                </a:cxn>
                <a:cxn ang="0">
                  <a:pos x="318" y="822"/>
                </a:cxn>
                <a:cxn ang="0">
                  <a:pos x="336" y="0"/>
                </a:cxn>
                <a:cxn ang="0">
                  <a:pos x="354" y="0"/>
                </a:cxn>
                <a:cxn ang="0">
                  <a:pos x="372" y="0"/>
                </a:cxn>
                <a:cxn ang="0">
                  <a:pos x="390" y="0"/>
                </a:cxn>
                <a:cxn ang="0">
                  <a:pos x="408" y="0"/>
                </a:cxn>
                <a:cxn ang="0">
                  <a:pos x="426" y="822"/>
                </a:cxn>
                <a:cxn ang="0">
                  <a:pos x="444" y="822"/>
                </a:cxn>
                <a:cxn ang="0">
                  <a:pos x="462" y="822"/>
                </a:cxn>
                <a:cxn ang="0">
                  <a:pos x="474" y="1230"/>
                </a:cxn>
                <a:cxn ang="0">
                  <a:pos x="492" y="1230"/>
                </a:cxn>
                <a:cxn ang="0">
                  <a:pos x="510" y="1230"/>
                </a:cxn>
                <a:cxn ang="0">
                  <a:pos x="528" y="1230"/>
                </a:cxn>
                <a:cxn ang="0">
                  <a:pos x="546" y="822"/>
                </a:cxn>
                <a:cxn ang="0">
                  <a:pos x="564" y="822"/>
                </a:cxn>
                <a:cxn ang="0">
                  <a:pos x="582" y="822"/>
                </a:cxn>
                <a:cxn ang="0">
                  <a:pos x="600" y="408"/>
                </a:cxn>
                <a:cxn ang="0">
                  <a:pos x="618" y="408"/>
                </a:cxn>
                <a:cxn ang="0">
                  <a:pos x="636" y="408"/>
                </a:cxn>
                <a:cxn ang="0">
                  <a:pos x="654" y="408"/>
                </a:cxn>
                <a:cxn ang="0">
                  <a:pos x="666" y="822"/>
                </a:cxn>
                <a:cxn ang="0">
                  <a:pos x="684" y="822"/>
                </a:cxn>
                <a:cxn ang="0">
                  <a:pos x="702" y="822"/>
                </a:cxn>
                <a:cxn ang="0">
                  <a:pos x="714" y="1638"/>
                </a:cxn>
                <a:cxn ang="0">
                  <a:pos x="732" y="1638"/>
                </a:cxn>
              </a:cxnLst>
              <a:rect l="0" t="0" r="r" b="b"/>
              <a:pathLst>
                <a:path w="744" h="163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822"/>
                  </a:lnTo>
                  <a:lnTo>
                    <a:pt x="48" y="822"/>
                  </a:lnTo>
                  <a:lnTo>
                    <a:pt x="54" y="822"/>
                  </a:lnTo>
                  <a:lnTo>
                    <a:pt x="60" y="822"/>
                  </a:lnTo>
                  <a:lnTo>
                    <a:pt x="66" y="822"/>
                  </a:lnTo>
                  <a:lnTo>
                    <a:pt x="72" y="822"/>
                  </a:lnTo>
                  <a:lnTo>
                    <a:pt x="78" y="822"/>
                  </a:lnTo>
                  <a:lnTo>
                    <a:pt x="84" y="1638"/>
                  </a:lnTo>
                  <a:lnTo>
                    <a:pt x="90" y="1638"/>
                  </a:lnTo>
                  <a:lnTo>
                    <a:pt x="96" y="1638"/>
                  </a:lnTo>
                  <a:lnTo>
                    <a:pt x="102" y="1638"/>
                  </a:lnTo>
                  <a:lnTo>
                    <a:pt x="108" y="1638"/>
                  </a:lnTo>
                  <a:lnTo>
                    <a:pt x="114" y="1638"/>
                  </a:lnTo>
                  <a:lnTo>
                    <a:pt x="120" y="1638"/>
                  </a:lnTo>
                  <a:lnTo>
                    <a:pt x="126" y="1638"/>
                  </a:lnTo>
                  <a:lnTo>
                    <a:pt x="132" y="1638"/>
                  </a:lnTo>
                  <a:lnTo>
                    <a:pt x="138" y="1638"/>
                  </a:lnTo>
                  <a:lnTo>
                    <a:pt x="144" y="1638"/>
                  </a:lnTo>
                  <a:lnTo>
                    <a:pt x="150" y="1638"/>
                  </a:lnTo>
                  <a:lnTo>
                    <a:pt x="156" y="1638"/>
                  </a:lnTo>
                  <a:lnTo>
                    <a:pt x="162" y="1638"/>
                  </a:lnTo>
                  <a:lnTo>
                    <a:pt x="168" y="1638"/>
                  </a:lnTo>
                  <a:lnTo>
                    <a:pt x="174" y="1638"/>
                  </a:lnTo>
                  <a:lnTo>
                    <a:pt x="180" y="822"/>
                  </a:lnTo>
                  <a:lnTo>
                    <a:pt x="186" y="822"/>
                  </a:lnTo>
                  <a:lnTo>
                    <a:pt x="192" y="822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408"/>
                  </a:lnTo>
                  <a:lnTo>
                    <a:pt x="228" y="408"/>
                  </a:lnTo>
                  <a:lnTo>
                    <a:pt x="234" y="408"/>
                  </a:lnTo>
                  <a:lnTo>
                    <a:pt x="240" y="408"/>
                  </a:lnTo>
                  <a:lnTo>
                    <a:pt x="246" y="408"/>
                  </a:lnTo>
                  <a:lnTo>
                    <a:pt x="252" y="408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70" y="408"/>
                  </a:lnTo>
                  <a:lnTo>
                    <a:pt x="276" y="408"/>
                  </a:lnTo>
                  <a:lnTo>
                    <a:pt x="282" y="408"/>
                  </a:lnTo>
                  <a:lnTo>
                    <a:pt x="288" y="408"/>
                  </a:lnTo>
                  <a:lnTo>
                    <a:pt x="294" y="822"/>
                  </a:lnTo>
                  <a:lnTo>
                    <a:pt x="300" y="822"/>
                  </a:lnTo>
                  <a:lnTo>
                    <a:pt x="306" y="822"/>
                  </a:lnTo>
                  <a:lnTo>
                    <a:pt x="312" y="822"/>
                  </a:lnTo>
                  <a:lnTo>
                    <a:pt x="318" y="822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822"/>
                  </a:lnTo>
                  <a:lnTo>
                    <a:pt x="426" y="822"/>
                  </a:lnTo>
                  <a:lnTo>
                    <a:pt x="432" y="822"/>
                  </a:lnTo>
                  <a:lnTo>
                    <a:pt x="438" y="822"/>
                  </a:lnTo>
                  <a:lnTo>
                    <a:pt x="444" y="822"/>
                  </a:lnTo>
                  <a:lnTo>
                    <a:pt x="450" y="822"/>
                  </a:lnTo>
                  <a:lnTo>
                    <a:pt x="456" y="822"/>
                  </a:lnTo>
                  <a:lnTo>
                    <a:pt x="462" y="822"/>
                  </a:lnTo>
                  <a:lnTo>
                    <a:pt x="468" y="822"/>
                  </a:lnTo>
                  <a:lnTo>
                    <a:pt x="468" y="1230"/>
                  </a:lnTo>
                  <a:lnTo>
                    <a:pt x="474" y="1230"/>
                  </a:lnTo>
                  <a:lnTo>
                    <a:pt x="480" y="1230"/>
                  </a:lnTo>
                  <a:lnTo>
                    <a:pt x="486" y="1230"/>
                  </a:lnTo>
                  <a:lnTo>
                    <a:pt x="492" y="1230"/>
                  </a:lnTo>
                  <a:lnTo>
                    <a:pt x="498" y="1230"/>
                  </a:lnTo>
                  <a:lnTo>
                    <a:pt x="504" y="1230"/>
                  </a:lnTo>
                  <a:lnTo>
                    <a:pt x="510" y="1230"/>
                  </a:lnTo>
                  <a:lnTo>
                    <a:pt x="516" y="1230"/>
                  </a:lnTo>
                  <a:lnTo>
                    <a:pt x="522" y="1230"/>
                  </a:lnTo>
                  <a:lnTo>
                    <a:pt x="528" y="1230"/>
                  </a:lnTo>
                  <a:lnTo>
                    <a:pt x="534" y="1230"/>
                  </a:lnTo>
                  <a:lnTo>
                    <a:pt x="540" y="1230"/>
                  </a:lnTo>
                  <a:lnTo>
                    <a:pt x="546" y="822"/>
                  </a:lnTo>
                  <a:lnTo>
                    <a:pt x="552" y="822"/>
                  </a:lnTo>
                  <a:lnTo>
                    <a:pt x="558" y="822"/>
                  </a:lnTo>
                  <a:lnTo>
                    <a:pt x="564" y="822"/>
                  </a:lnTo>
                  <a:lnTo>
                    <a:pt x="570" y="822"/>
                  </a:lnTo>
                  <a:lnTo>
                    <a:pt x="576" y="822"/>
                  </a:lnTo>
                  <a:lnTo>
                    <a:pt x="582" y="822"/>
                  </a:lnTo>
                  <a:lnTo>
                    <a:pt x="588" y="408"/>
                  </a:lnTo>
                  <a:lnTo>
                    <a:pt x="594" y="408"/>
                  </a:lnTo>
                  <a:lnTo>
                    <a:pt x="600" y="408"/>
                  </a:lnTo>
                  <a:lnTo>
                    <a:pt x="606" y="408"/>
                  </a:lnTo>
                  <a:lnTo>
                    <a:pt x="612" y="408"/>
                  </a:lnTo>
                  <a:lnTo>
                    <a:pt x="618" y="408"/>
                  </a:lnTo>
                  <a:lnTo>
                    <a:pt x="624" y="408"/>
                  </a:lnTo>
                  <a:lnTo>
                    <a:pt x="630" y="408"/>
                  </a:lnTo>
                  <a:lnTo>
                    <a:pt x="636" y="408"/>
                  </a:lnTo>
                  <a:lnTo>
                    <a:pt x="642" y="408"/>
                  </a:lnTo>
                  <a:lnTo>
                    <a:pt x="648" y="408"/>
                  </a:lnTo>
                  <a:lnTo>
                    <a:pt x="654" y="408"/>
                  </a:lnTo>
                  <a:lnTo>
                    <a:pt x="660" y="408"/>
                  </a:lnTo>
                  <a:lnTo>
                    <a:pt x="666" y="408"/>
                  </a:lnTo>
                  <a:lnTo>
                    <a:pt x="666" y="822"/>
                  </a:lnTo>
                  <a:lnTo>
                    <a:pt x="672" y="822"/>
                  </a:lnTo>
                  <a:lnTo>
                    <a:pt x="678" y="822"/>
                  </a:lnTo>
                  <a:lnTo>
                    <a:pt x="684" y="822"/>
                  </a:lnTo>
                  <a:lnTo>
                    <a:pt x="690" y="822"/>
                  </a:lnTo>
                  <a:lnTo>
                    <a:pt x="696" y="822"/>
                  </a:lnTo>
                  <a:lnTo>
                    <a:pt x="702" y="822"/>
                  </a:lnTo>
                  <a:lnTo>
                    <a:pt x="708" y="822"/>
                  </a:lnTo>
                  <a:lnTo>
                    <a:pt x="708" y="1638"/>
                  </a:lnTo>
                  <a:lnTo>
                    <a:pt x="714" y="1638"/>
                  </a:lnTo>
                  <a:lnTo>
                    <a:pt x="720" y="1638"/>
                  </a:lnTo>
                  <a:lnTo>
                    <a:pt x="726" y="1638"/>
                  </a:lnTo>
                  <a:lnTo>
                    <a:pt x="732" y="1638"/>
                  </a:lnTo>
                  <a:lnTo>
                    <a:pt x="738" y="1638"/>
                  </a:lnTo>
                  <a:lnTo>
                    <a:pt x="744" y="1638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3" name="Freeform 77"/>
            <p:cNvSpPr>
              <a:spLocks noChangeAspect="1"/>
            </p:cNvSpPr>
            <p:nvPr/>
          </p:nvSpPr>
          <p:spPr bwMode="auto">
            <a:xfrm>
              <a:off x="4833" y="1592"/>
              <a:ext cx="599" cy="1309"/>
            </a:xfrm>
            <a:custGeom>
              <a:avLst/>
              <a:gdLst/>
              <a:ahLst/>
              <a:cxnLst>
                <a:cxn ang="0">
                  <a:pos x="12" y="1638"/>
                </a:cxn>
                <a:cxn ang="0">
                  <a:pos x="30" y="1638"/>
                </a:cxn>
                <a:cxn ang="0">
                  <a:pos x="48" y="1638"/>
                </a:cxn>
                <a:cxn ang="0">
                  <a:pos x="66" y="1638"/>
                </a:cxn>
                <a:cxn ang="0">
                  <a:pos x="84" y="822"/>
                </a:cxn>
                <a:cxn ang="0">
                  <a:pos x="102" y="408"/>
                </a:cxn>
                <a:cxn ang="0">
                  <a:pos x="120" y="408"/>
                </a:cxn>
                <a:cxn ang="0">
                  <a:pos x="138" y="408"/>
                </a:cxn>
                <a:cxn ang="0">
                  <a:pos x="156" y="408"/>
                </a:cxn>
                <a:cxn ang="0">
                  <a:pos x="174" y="408"/>
                </a:cxn>
                <a:cxn ang="0">
                  <a:pos x="192" y="408"/>
                </a:cxn>
                <a:cxn ang="0">
                  <a:pos x="210" y="822"/>
                </a:cxn>
                <a:cxn ang="0">
                  <a:pos x="228" y="822"/>
                </a:cxn>
                <a:cxn ang="0">
                  <a:pos x="246" y="1638"/>
                </a:cxn>
                <a:cxn ang="0">
                  <a:pos x="264" y="1638"/>
                </a:cxn>
                <a:cxn ang="0">
                  <a:pos x="282" y="1638"/>
                </a:cxn>
                <a:cxn ang="0">
                  <a:pos x="300" y="1638"/>
                </a:cxn>
                <a:cxn ang="0">
                  <a:pos x="318" y="1638"/>
                </a:cxn>
                <a:cxn ang="0">
                  <a:pos x="330" y="822"/>
                </a:cxn>
                <a:cxn ang="0">
                  <a:pos x="348" y="822"/>
                </a:cxn>
                <a:cxn ang="0">
                  <a:pos x="360" y="1230"/>
                </a:cxn>
                <a:cxn ang="0">
                  <a:pos x="378" y="1230"/>
                </a:cxn>
                <a:cxn ang="0">
                  <a:pos x="396" y="1230"/>
                </a:cxn>
                <a:cxn ang="0">
                  <a:pos x="414" y="1230"/>
                </a:cxn>
                <a:cxn ang="0">
                  <a:pos x="432" y="1230"/>
                </a:cxn>
                <a:cxn ang="0">
                  <a:pos x="450" y="822"/>
                </a:cxn>
                <a:cxn ang="0">
                  <a:pos x="468" y="822"/>
                </a:cxn>
                <a:cxn ang="0">
                  <a:pos x="486" y="0"/>
                </a:cxn>
                <a:cxn ang="0">
                  <a:pos x="504" y="0"/>
                </a:cxn>
                <a:cxn ang="0">
                  <a:pos x="522" y="0"/>
                </a:cxn>
                <a:cxn ang="0">
                  <a:pos x="540" y="0"/>
                </a:cxn>
                <a:cxn ang="0">
                  <a:pos x="558" y="0"/>
                </a:cxn>
                <a:cxn ang="0">
                  <a:pos x="576" y="0"/>
                </a:cxn>
                <a:cxn ang="0">
                  <a:pos x="594" y="822"/>
                </a:cxn>
                <a:cxn ang="0">
                  <a:pos x="612" y="822"/>
                </a:cxn>
                <a:cxn ang="0">
                  <a:pos x="630" y="1638"/>
                </a:cxn>
                <a:cxn ang="0">
                  <a:pos x="648" y="1638"/>
                </a:cxn>
                <a:cxn ang="0">
                  <a:pos x="666" y="1638"/>
                </a:cxn>
                <a:cxn ang="0">
                  <a:pos x="684" y="1638"/>
                </a:cxn>
                <a:cxn ang="0">
                  <a:pos x="702" y="1638"/>
                </a:cxn>
                <a:cxn ang="0">
                  <a:pos x="720" y="1638"/>
                </a:cxn>
                <a:cxn ang="0">
                  <a:pos x="738" y="822"/>
                </a:cxn>
              </a:cxnLst>
              <a:rect l="0" t="0" r="r" b="b"/>
              <a:pathLst>
                <a:path w="750" h="1638">
                  <a:moveTo>
                    <a:pt x="0" y="1638"/>
                  </a:moveTo>
                  <a:lnTo>
                    <a:pt x="6" y="1638"/>
                  </a:lnTo>
                  <a:lnTo>
                    <a:pt x="12" y="1638"/>
                  </a:lnTo>
                  <a:lnTo>
                    <a:pt x="18" y="1638"/>
                  </a:lnTo>
                  <a:lnTo>
                    <a:pt x="24" y="1638"/>
                  </a:lnTo>
                  <a:lnTo>
                    <a:pt x="30" y="1638"/>
                  </a:lnTo>
                  <a:lnTo>
                    <a:pt x="36" y="1638"/>
                  </a:lnTo>
                  <a:lnTo>
                    <a:pt x="42" y="1638"/>
                  </a:lnTo>
                  <a:lnTo>
                    <a:pt x="48" y="1638"/>
                  </a:lnTo>
                  <a:lnTo>
                    <a:pt x="54" y="1638"/>
                  </a:lnTo>
                  <a:lnTo>
                    <a:pt x="60" y="1638"/>
                  </a:lnTo>
                  <a:lnTo>
                    <a:pt x="66" y="1638"/>
                  </a:lnTo>
                  <a:lnTo>
                    <a:pt x="72" y="822"/>
                  </a:lnTo>
                  <a:lnTo>
                    <a:pt x="78" y="822"/>
                  </a:lnTo>
                  <a:lnTo>
                    <a:pt x="84" y="822"/>
                  </a:lnTo>
                  <a:lnTo>
                    <a:pt x="90" y="822"/>
                  </a:lnTo>
                  <a:lnTo>
                    <a:pt x="96" y="822"/>
                  </a:lnTo>
                  <a:lnTo>
                    <a:pt x="102" y="408"/>
                  </a:lnTo>
                  <a:lnTo>
                    <a:pt x="108" y="408"/>
                  </a:lnTo>
                  <a:lnTo>
                    <a:pt x="114" y="408"/>
                  </a:lnTo>
                  <a:lnTo>
                    <a:pt x="120" y="408"/>
                  </a:lnTo>
                  <a:lnTo>
                    <a:pt x="126" y="408"/>
                  </a:lnTo>
                  <a:lnTo>
                    <a:pt x="132" y="408"/>
                  </a:lnTo>
                  <a:lnTo>
                    <a:pt x="138" y="408"/>
                  </a:lnTo>
                  <a:lnTo>
                    <a:pt x="144" y="408"/>
                  </a:lnTo>
                  <a:lnTo>
                    <a:pt x="150" y="408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8" y="408"/>
                  </a:lnTo>
                  <a:lnTo>
                    <a:pt x="174" y="408"/>
                  </a:lnTo>
                  <a:lnTo>
                    <a:pt x="180" y="408"/>
                  </a:lnTo>
                  <a:lnTo>
                    <a:pt x="186" y="408"/>
                  </a:lnTo>
                  <a:lnTo>
                    <a:pt x="192" y="408"/>
                  </a:lnTo>
                  <a:lnTo>
                    <a:pt x="198" y="822"/>
                  </a:lnTo>
                  <a:lnTo>
                    <a:pt x="204" y="822"/>
                  </a:lnTo>
                  <a:lnTo>
                    <a:pt x="210" y="822"/>
                  </a:lnTo>
                  <a:lnTo>
                    <a:pt x="216" y="822"/>
                  </a:lnTo>
                  <a:lnTo>
                    <a:pt x="222" y="822"/>
                  </a:lnTo>
                  <a:lnTo>
                    <a:pt x="228" y="822"/>
                  </a:lnTo>
                  <a:lnTo>
                    <a:pt x="234" y="822"/>
                  </a:lnTo>
                  <a:lnTo>
                    <a:pt x="240" y="822"/>
                  </a:lnTo>
                  <a:lnTo>
                    <a:pt x="246" y="1638"/>
                  </a:lnTo>
                  <a:lnTo>
                    <a:pt x="252" y="1638"/>
                  </a:lnTo>
                  <a:lnTo>
                    <a:pt x="258" y="1638"/>
                  </a:lnTo>
                  <a:lnTo>
                    <a:pt x="264" y="1638"/>
                  </a:lnTo>
                  <a:lnTo>
                    <a:pt x="270" y="1638"/>
                  </a:lnTo>
                  <a:lnTo>
                    <a:pt x="276" y="1638"/>
                  </a:lnTo>
                  <a:lnTo>
                    <a:pt x="282" y="1638"/>
                  </a:lnTo>
                  <a:lnTo>
                    <a:pt x="288" y="1638"/>
                  </a:lnTo>
                  <a:lnTo>
                    <a:pt x="294" y="1638"/>
                  </a:lnTo>
                  <a:lnTo>
                    <a:pt x="300" y="1638"/>
                  </a:lnTo>
                  <a:lnTo>
                    <a:pt x="306" y="1638"/>
                  </a:lnTo>
                  <a:lnTo>
                    <a:pt x="312" y="1638"/>
                  </a:lnTo>
                  <a:lnTo>
                    <a:pt x="318" y="1638"/>
                  </a:lnTo>
                  <a:lnTo>
                    <a:pt x="318" y="822"/>
                  </a:lnTo>
                  <a:lnTo>
                    <a:pt x="324" y="822"/>
                  </a:lnTo>
                  <a:lnTo>
                    <a:pt x="330" y="822"/>
                  </a:lnTo>
                  <a:lnTo>
                    <a:pt x="336" y="822"/>
                  </a:lnTo>
                  <a:lnTo>
                    <a:pt x="342" y="822"/>
                  </a:lnTo>
                  <a:lnTo>
                    <a:pt x="348" y="822"/>
                  </a:lnTo>
                  <a:lnTo>
                    <a:pt x="354" y="822"/>
                  </a:lnTo>
                  <a:lnTo>
                    <a:pt x="360" y="822"/>
                  </a:lnTo>
                  <a:lnTo>
                    <a:pt x="360" y="1230"/>
                  </a:lnTo>
                  <a:lnTo>
                    <a:pt x="366" y="1230"/>
                  </a:lnTo>
                  <a:lnTo>
                    <a:pt x="372" y="1230"/>
                  </a:lnTo>
                  <a:lnTo>
                    <a:pt x="378" y="1230"/>
                  </a:lnTo>
                  <a:lnTo>
                    <a:pt x="384" y="1230"/>
                  </a:lnTo>
                  <a:lnTo>
                    <a:pt x="390" y="1230"/>
                  </a:lnTo>
                  <a:lnTo>
                    <a:pt x="396" y="1230"/>
                  </a:lnTo>
                  <a:lnTo>
                    <a:pt x="402" y="1230"/>
                  </a:lnTo>
                  <a:lnTo>
                    <a:pt x="408" y="1230"/>
                  </a:lnTo>
                  <a:lnTo>
                    <a:pt x="414" y="1230"/>
                  </a:lnTo>
                  <a:lnTo>
                    <a:pt x="420" y="1230"/>
                  </a:lnTo>
                  <a:lnTo>
                    <a:pt x="426" y="1230"/>
                  </a:lnTo>
                  <a:lnTo>
                    <a:pt x="432" y="1230"/>
                  </a:lnTo>
                  <a:lnTo>
                    <a:pt x="438" y="1230"/>
                  </a:lnTo>
                  <a:lnTo>
                    <a:pt x="444" y="822"/>
                  </a:lnTo>
                  <a:lnTo>
                    <a:pt x="450" y="822"/>
                  </a:lnTo>
                  <a:lnTo>
                    <a:pt x="456" y="822"/>
                  </a:lnTo>
                  <a:lnTo>
                    <a:pt x="462" y="822"/>
                  </a:lnTo>
                  <a:lnTo>
                    <a:pt x="468" y="822"/>
                  </a:lnTo>
                  <a:lnTo>
                    <a:pt x="474" y="822"/>
                  </a:lnTo>
                  <a:lnTo>
                    <a:pt x="480" y="822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822"/>
                  </a:lnTo>
                  <a:lnTo>
                    <a:pt x="600" y="822"/>
                  </a:lnTo>
                  <a:lnTo>
                    <a:pt x="606" y="822"/>
                  </a:lnTo>
                  <a:lnTo>
                    <a:pt x="612" y="822"/>
                  </a:lnTo>
                  <a:lnTo>
                    <a:pt x="618" y="822"/>
                  </a:lnTo>
                  <a:lnTo>
                    <a:pt x="624" y="1638"/>
                  </a:lnTo>
                  <a:lnTo>
                    <a:pt x="630" y="1638"/>
                  </a:lnTo>
                  <a:lnTo>
                    <a:pt x="636" y="1638"/>
                  </a:lnTo>
                  <a:lnTo>
                    <a:pt x="642" y="1638"/>
                  </a:lnTo>
                  <a:lnTo>
                    <a:pt x="648" y="1638"/>
                  </a:lnTo>
                  <a:lnTo>
                    <a:pt x="654" y="1638"/>
                  </a:lnTo>
                  <a:lnTo>
                    <a:pt x="660" y="1638"/>
                  </a:lnTo>
                  <a:lnTo>
                    <a:pt x="666" y="1638"/>
                  </a:lnTo>
                  <a:lnTo>
                    <a:pt x="672" y="1638"/>
                  </a:lnTo>
                  <a:lnTo>
                    <a:pt x="678" y="1638"/>
                  </a:lnTo>
                  <a:lnTo>
                    <a:pt x="684" y="1638"/>
                  </a:lnTo>
                  <a:lnTo>
                    <a:pt x="690" y="1638"/>
                  </a:lnTo>
                  <a:lnTo>
                    <a:pt x="696" y="1638"/>
                  </a:lnTo>
                  <a:lnTo>
                    <a:pt x="702" y="1638"/>
                  </a:lnTo>
                  <a:lnTo>
                    <a:pt x="708" y="1638"/>
                  </a:lnTo>
                  <a:lnTo>
                    <a:pt x="714" y="1638"/>
                  </a:lnTo>
                  <a:lnTo>
                    <a:pt x="720" y="1638"/>
                  </a:lnTo>
                  <a:lnTo>
                    <a:pt x="726" y="822"/>
                  </a:lnTo>
                  <a:lnTo>
                    <a:pt x="732" y="822"/>
                  </a:lnTo>
                  <a:lnTo>
                    <a:pt x="738" y="822"/>
                  </a:lnTo>
                  <a:lnTo>
                    <a:pt x="744" y="822"/>
                  </a:lnTo>
                  <a:lnTo>
                    <a:pt x="750" y="822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4" name="Freeform 78"/>
            <p:cNvSpPr>
              <a:spLocks noChangeAspect="1"/>
            </p:cNvSpPr>
            <p:nvPr/>
          </p:nvSpPr>
          <p:spPr bwMode="auto">
            <a:xfrm>
              <a:off x="5432" y="1592"/>
              <a:ext cx="288" cy="983"/>
            </a:xfrm>
            <a:custGeom>
              <a:avLst/>
              <a:gdLst/>
              <a:ahLst/>
              <a:cxnLst>
                <a:cxn ang="0">
                  <a:pos x="0" y="822"/>
                </a:cxn>
                <a:cxn ang="0">
                  <a:pos x="6" y="822"/>
                </a:cxn>
                <a:cxn ang="0">
                  <a:pos x="12" y="822"/>
                </a:cxn>
                <a:cxn ang="0">
                  <a:pos x="18" y="822"/>
                </a:cxn>
                <a:cxn ang="0">
                  <a:pos x="24" y="822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4" y="0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6" y="0"/>
                </a:cxn>
                <a:cxn ang="0">
                  <a:pos x="102" y="0"/>
                </a:cxn>
                <a:cxn ang="0">
                  <a:pos x="108" y="0"/>
                </a:cxn>
                <a:cxn ang="0">
                  <a:pos x="114" y="822"/>
                </a:cxn>
                <a:cxn ang="0">
                  <a:pos x="120" y="822"/>
                </a:cxn>
                <a:cxn ang="0">
                  <a:pos x="126" y="822"/>
                </a:cxn>
                <a:cxn ang="0">
                  <a:pos x="132" y="822"/>
                </a:cxn>
                <a:cxn ang="0">
                  <a:pos x="138" y="822"/>
                </a:cxn>
                <a:cxn ang="0">
                  <a:pos x="144" y="822"/>
                </a:cxn>
                <a:cxn ang="0">
                  <a:pos x="150" y="822"/>
                </a:cxn>
                <a:cxn ang="0">
                  <a:pos x="156" y="408"/>
                </a:cxn>
                <a:cxn ang="0">
                  <a:pos x="162" y="408"/>
                </a:cxn>
                <a:cxn ang="0">
                  <a:pos x="168" y="408"/>
                </a:cxn>
                <a:cxn ang="0">
                  <a:pos x="174" y="408"/>
                </a:cxn>
                <a:cxn ang="0">
                  <a:pos x="180" y="408"/>
                </a:cxn>
                <a:cxn ang="0">
                  <a:pos x="186" y="408"/>
                </a:cxn>
                <a:cxn ang="0">
                  <a:pos x="192" y="408"/>
                </a:cxn>
                <a:cxn ang="0">
                  <a:pos x="198" y="408"/>
                </a:cxn>
                <a:cxn ang="0">
                  <a:pos x="204" y="408"/>
                </a:cxn>
                <a:cxn ang="0">
                  <a:pos x="210" y="408"/>
                </a:cxn>
                <a:cxn ang="0">
                  <a:pos x="216" y="408"/>
                </a:cxn>
                <a:cxn ang="0">
                  <a:pos x="222" y="408"/>
                </a:cxn>
                <a:cxn ang="0">
                  <a:pos x="228" y="408"/>
                </a:cxn>
                <a:cxn ang="0">
                  <a:pos x="234" y="408"/>
                </a:cxn>
                <a:cxn ang="0">
                  <a:pos x="240" y="408"/>
                </a:cxn>
                <a:cxn ang="0">
                  <a:pos x="246" y="822"/>
                </a:cxn>
                <a:cxn ang="0">
                  <a:pos x="252" y="822"/>
                </a:cxn>
                <a:cxn ang="0">
                  <a:pos x="258" y="822"/>
                </a:cxn>
                <a:cxn ang="0">
                  <a:pos x="264" y="822"/>
                </a:cxn>
                <a:cxn ang="0">
                  <a:pos x="270" y="822"/>
                </a:cxn>
                <a:cxn ang="0">
                  <a:pos x="276" y="822"/>
                </a:cxn>
                <a:cxn ang="0">
                  <a:pos x="282" y="822"/>
                </a:cxn>
                <a:cxn ang="0">
                  <a:pos x="288" y="1230"/>
                </a:cxn>
                <a:cxn ang="0">
                  <a:pos x="294" y="1230"/>
                </a:cxn>
                <a:cxn ang="0">
                  <a:pos x="300" y="1230"/>
                </a:cxn>
                <a:cxn ang="0">
                  <a:pos x="306" y="1230"/>
                </a:cxn>
                <a:cxn ang="0">
                  <a:pos x="312" y="1230"/>
                </a:cxn>
                <a:cxn ang="0">
                  <a:pos x="318" y="1230"/>
                </a:cxn>
                <a:cxn ang="0">
                  <a:pos x="324" y="1230"/>
                </a:cxn>
                <a:cxn ang="0">
                  <a:pos x="330" y="1230"/>
                </a:cxn>
                <a:cxn ang="0">
                  <a:pos x="336" y="1230"/>
                </a:cxn>
                <a:cxn ang="0">
                  <a:pos x="342" y="1230"/>
                </a:cxn>
                <a:cxn ang="0">
                  <a:pos x="348" y="1230"/>
                </a:cxn>
                <a:cxn ang="0">
                  <a:pos x="354" y="1230"/>
                </a:cxn>
                <a:cxn ang="0">
                  <a:pos x="360" y="1230"/>
                </a:cxn>
              </a:cxnLst>
              <a:rect l="0" t="0" r="r" b="b"/>
              <a:pathLst>
                <a:path w="360" h="1230">
                  <a:moveTo>
                    <a:pt x="0" y="822"/>
                  </a:moveTo>
                  <a:lnTo>
                    <a:pt x="6" y="822"/>
                  </a:lnTo>
                  <a:lnTo>
                    <a:pt x="12" y="822"/>
                  </a:lnTo>
                  <a:lnTo>
                    <a:pt x="18" y="822"/>
                  </a:lnTo>
                  <a:lnTo>
                    <a:pt x="24" y="82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822"/>
                  </a:lnTo>
                  <a:lnTo>
                    <a:pt x="120" y="822"/>
                  </a:lnTo>
                  <a:lnTo>
                    <a:pt x="126" y="822"/>
                  </a:lnTo>
                  <a:lnTo>
                    <a:pt x="132" y="822"/>
                  </a:lnTo>
                  <a:lnTo>
                    <a:pt x="138" y="822"/>
                  </a:lnTo>
                  <a:lnTo>
                    <a:pt x="144" y="822"/>
                  </a:lnTo>
                  <a:lnTo>
                    <a:pt x="150" y="822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8" y="408"/>
                  </a:lnTo>
                  <a:lnTo>
                    <a:pt x="174" y="408"/>
                  </a:lnTo>
                  <a:lnTo>
                    <a:pt x="180" y="408"/>
                  </a:lnTo>
                  <a:lnTo>
                    <a:pt x="186" y="408"/>
                  </a:lnTo>
                  <a:lnTo>
                    <a:pt x="192" y="408"/>
                  </a:lnTo>
                  <a:lnTo>
                    <a:pt x="198" y="408"/>
                  </a:lnTo>
                  <a:lnTo>
                    <a:pt x="204" y="408"/>
                  </a:lnTo>
                  <a:lnTo>
                    <a:pt x="210" y="408"/>
                  </a:lnTo>
                  <a:lnTo>
                    <a:pt x="216" y="408"/>
                  </a:lnTo>
                  <a:lnTo>
                    <a:pt x="222" y="408"/>
                  </a:lnTo>
                  <a:lnTo>
                    <a:pt x="228" y="408"/>
                  </a:lnTo>
                  <a:lnTo>
                    <a:pt x="234" y="408"/>
                  </a:lnTo>
                  <a:lnTo>
                    <a:pt x="240" y="408"/>
                  </a:lnTo>
                  <a:lnTo>
                    <a:pt x="246" y="822"/>
                  </a:lnTo>
                  <a:lnTo>
                    <a:pt x="252" y="822"/>
                  </a:lnTo>
                  <a:lnTo>
                    <a:pt x="258" y="822"/>
                  </a:lnTo>
                  <a:lnTo>
                    <a:pt x="264" y="822"/>
                  </a:lnTo>
                  <a:lnTo>
                    <a:pt x="270" y="822"/>
                  </a:lnTo>
                  <a:lnTo>
                    <a:pt x="276" y="822"/>
                  </a:lnTo>
                  <a:lnTo>
                    <a:pt x="282" y="822"/>
                  </a:lnTo>
                  <a:lnTo>
                    <a:pt x="288" y="1230"/>
                  </a:lnTo>
                  <a:lnTo>
                    <a:pt x="294" y="1230"/>
                  </a:lnTo>
                  <a:lnTo>
                    <a:pt x="300" y="1230"/>
                  </a:lnTo>
                  <a:lnTo>
                    <a:pt x="306" y="1230"/>
                  </a:lnTo>
                  <a:lnTo>
                    <a:pt x="312" y="1230"/>
                  </a:lnTo>
                  <a:lnTo>
                    <a:pt x="318" y="1230"/>
                  </a:lnTo>
                  <a:lnTo>
                    <a:pt x="324" y="1230"/>
                  </a:lnTo>
                  <a:lnTo>
                    <a:pt x="330" y="1230"/>
                  </a:lnTo>
                  <a:lnTo>
                    <a:pt x="336" y="1230"/>
                  </a:lnTo>
                  <a:lnTo>
                    <a:pt x="342" y="1230"/>
                  </a:lnTo>
                  <a:lnTo>
                    <a:pt x="348" y="1230"/>
                  </a:lnTo>
                  <a:lnTo>
                    <a:pt x="354" y="1230"/>
                  </a:lnTo>
                  <a:lnTo>
                    <a:pt x="360" y="123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90415" name="Rectangle 79"/>
          <p:cNvSpPr>
            <a:spLocks noChangeAspect="1" noChangeArrowheads="1"/>
          </p:cNvSpPr>
          <p:nvPr/>
        </p:nvSpPr>
        <p:spPr bwMode="auto">
          <a:xfrm rot="16200000">
            <a:off x="5039519" y="3426619"/>
            <a:ext cx="6667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Helvetica" pitchFamily="34" charset="0"/>
              </a:rPr>
              <a:t>p(face)</a:t>
            </a:r>
            <a:endParaRPr lang="en-GB" sz="2000" b="0" i="1" baseline="-25000">
              <a:solidFill>
                <a:srgbClr val="000000"/>
              </a:solidFill>
            </a:endParaRPr>
          </a:p>
        </p:txBody>
      </p:sp>
      <p:sp>
        <p:nvSpPr>
          <p:cNvPr id="2190416" name="Rectangle 80"/>
          <p:cNvSpPr>
            <a:spLocks noChangeAspect="1" noChangeArrowheads="1"/>
          </p:cNvSpPr>
          <p:nvPr/>
        </p:nvSpPr>
        <p:spPr bwMode="auto">
          <a:xfrm>
            <a:off x="7272338" y="508793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Helvetica" pitchFamily="34" charset="0"/>
              </a:rPr>
              <a:t>trial</a:t>
            </a:r>
            <a:endParaRPr lang="en-GB" sz="2000" b="0" i="1">
              <a:solidFill>
                <a:srgbClr val="000000"/>
              </a:solidFill>
            </a:endParaRP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8977313" y="2266950"/>
            <a:ext cx="812800" cy="576263"/>
            <a:chOff x="2238" y="2490"/>
            <a:chExt cx="512" cy="363"/>
          </a:xfrm>
        </p:grpSpPr>
        <p:sp>
          <p:nvSpPr>
            <p:cNvPr id="2190418" name="Rectangle 82"/>
            <p:cNvSpPr>
              <a:spLocks noChangeArrowheads="1"/>
            </p:cNvSpPr>
            <p:nvPr/>
          </p:nvSpPr>
          <p:spPr bwMode="auto">
            <a:xfrm>
              <a:off x="2238" y="2490"/>
              <a:ext cx="512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19" name="Rectangle 83"/>
            <p:cNvSpPr>
              <a:spLocks noChangeArrowheads="1"/>
            </p:cNvSpPr>
            <p:nvPr/>
          </p:nvSpPr>
          <p:spPr bwMode="auto">
            <a:xfrm>
              <a:off x="2238" y="2490"/>
              <a:ext cx="512" cy="36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0" name="Line 84"/>
            <p:cNvSpPr>
              <a:spLocks noChangeShapeType="1"/>
            </p:cNvSpPr>
            <p:nvPr/>
          </p:nvSpPr>
          <p:spPr bwMode="auto">
            <a:xfrm>
              <a:off x="2238" y="2490"/>
              <a:ext cx="51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1" name="Freeform 85"/>
            <p:cNvSpPr>
              <a:spLocks/>
            </p:cNvSpPr>
            <p:nvPr/>
          </p:nvSpPr>
          <p:spPr bwMode="auto">
            <a:xfrm>
              <a:off x="2238" y="2490"/>
              <a:ext cx="512" cy="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88" y="62"/>
                </a:cxn>
                <a:cxn ang="0">
                  <a:pos x="88" y="0"/>
                </a:cxn>
              </a:cxnLst>
              <a:rect l="0" t="0" r="r" b="b"/>
              <a:pathLst>
                <a:path w="88" h="62">
                  <a:moveTo>
                    <a:pt x="0" y="62"/>
                  </a:moveTo>
                  <a:lnTo>
                    <a:pt x="88" y="62"/>
                  </a:lnTo>
                  <a:lnTo>
                    <a:pt x="88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2" name="Line 86"/>
            <p:cNvSpPr>
              <a:spLocks noChangeShapeType="1"/>
            </p:cNvSpPr>
            <p:nvPr/>
          </p:nvSpPr>
          <p:spPr bwMode="auto">
            <a:xfrm flipV="1">
              <a:off x="2238" y="2490"/>
              <a:ext cx="0" cy="3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3" name="Line 87"/>
            <p:cNvSpPr>
              <a:spLocks noChangeShapeType="1"/>
            </p:cNvSpPr>
            <p:nvPr/>
          </p:nvSpPr>
          <p:spPr bwMode="auto">
            <a:xfrm>
              <a:off x="2238" y="2853"/>
              <a:ext cx="51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4" name="Freeform 88"/>
            <p:cNvSpPr>
              <a:spLocks/>
            </p:cNvSpPr>
            <p:nvPr/>
          </p:nvSpPr>
          <p:spPr bwMode="auto">
            <a:xfrm>
              <a:off x="2238" y="2490"/>
              <a:ext cx="512" cy="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0"/>
                </a:cxn>
                <a:cxn ang="0">
                  <a:pos x="88" y="0"/>
                </a:cxn>
              </a:cxnLst>
              <a:rect l="0" t="0" r="r" b="b"/>
              <a:pathLst>
                <a:path w="88" h="62">
                  <a:moveTo>
                    <a:pt x="0" y="62"/>
                  </a:moveTo>
                  <a:lnTo>
                    <a:pt x="0" y="0"/>
                  </a:lnTo>
                  <a:lnTo>
                    <a:pt x="88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5" name="Freeform 89"/>
            <p:cNvSpPr>
              <a:spLocks/>
            </p:cNvSpPr>
            <p:nvPr/>
          </p:nvSpPr>
          <p:spPr bwMode="auto">
            <a:xfrm>
              <a:off x="2238" y="2490"/>
              <a:ext cx="512" cy="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88" y="62"/>
                </a:cxn>
                <a:cxn ang="0">
                  <a:pos x="88" y="0"/>
                </a:cxn>
              </a:cxnLst>
              <a:rect l="0" t="0" r="r" b="b"/>
              <a:pathLst>
                <a:path w="88" h="62">
                  <a:moveTo>
                    <a:pt x="0" y="62"/>
                  </a:moveTo>
                  <a:lnTo>
                    <a:pt x="88" y="62"/>
                  </a:lnTo>
                  <a:lnTo>
                    <a:pt x="88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6" name="Line 90"/>
            <p:cNvSpPr>
              <a:spLocks noChangeShapeType="1"/>
            </p:cNvSpPr>
            <p:nvPr/>
          </p:nvSpPr>
          <p:spPr bwMode="auto">
            <a:xfrm flipV="1">
              <a:off x="2238" y="2490"/>
              <a:ext cx="0" cy="3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27" name="Rectangle 91"/>
            <p:cNvSpPr>
              <a:spLocks noChangeArrowheads="1"/>
            </p:cNvSpPr>
            <p:nvPr/>
          </p:nvSpPr>
          <p:spPr bwMode="auto">
            <a:xfrm>
              <a:off x="2547" y="2514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CS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28" name="Rectangle 92"/>
            <p:cNvSpPr>
              <a:spLocks noChangeArrowheads="1"/>
            </p:cNvSpPr>
            <p:nvPr/>
          </p:nvSpPr>
          <p:spPr bwMode="auto">
            <a:xfrm>
              <a:off x="2680" y="257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29" name="Line 93"/>
            <p:cNvSpPr>
              <a:spLocks noChangeShapeType="1"/>
            </p:cNvSpPr>
            <p:nvPr/>
          </p:nvSpPr>
          <p:spPr bwMode="auto">
            <a:xfrm>
              <a:off x="2285" y="2584"/>
              <a:ext cx="2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0430" name="Rectangle 94"/>
            <p:cNvSpPr>
              <a:spLocks noChangeArrowheads="1"/>
            </p:cNvSpPr>
            <p:nvPr/>
          </p:nvSpPr>
          <p:spPr bwMode="auto">
            <a:xfrm>
              <a:off x="2547" y="2684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CS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31" name="Rectangle 95"/>
            <p:cNvSpPr>
              <a:spLocks noChangeArrowheads="1"/>
            </p:cNvSpPr>
            <p:nvPr/>
          </p:nvSpPr>
          <p:spPr bwMode="auto">
            <a:xfrm>
              <a:off x="2680" y="274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GB" sz="1800" b="0" i="1">
                <a:solidFill>
                  <a:srgbClr val="000000"/>
                </a:solidFill>
              </a:endParaRPr>
            </a:p>
          </p:txBody>
        </p:sp>
        <p:sp>
          <p:nvSpPr>
            <p:cNvPr id="2190432" name="Line 96"/>
            <p:cNvSpPr>
              <a:spLocks noChangeShapeType="1"/>
            </p:cNvSpPr>
            <p:nvPr/>
          </p:nvSpPr>
          <p:spPr bwMode="auto">
            <a:xfrm>
              <a:off x="2285" y="2754"/>
              <a:ext cx="23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90433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88900"/>
            <a:ext cx="9258300" cy="1143000"/>
          </a:xfrm>
        </p:spPr>
        <p:txBody>
          <a:bodyPr/>
          <a:lstStyle/>
          <a:p>
            <a:r>
              <a:rPr lang="de-CH" sz="3200" b="1">
                <a:latin typeface="Arial Unicode MS" pitchFamily="34" charset="-128"/>
              </a:rPr>
              <a:t>Bayesian learning model</a:t>
            </a:r>
            <a:endParaRPr lang="en-US" sz="3200" b="1">
              <a:latin typeface="Arial Unicode MS" pitchFamily="34" charset="-128"/>
            </a:endParaRPr>
          </a:p>
        </p:txBody>
      </p:sp>
      <p:sp>
        <p:nvSpPr>
          <p:cNvPr id="2191363" name="Rectangle 3"/>
          <p:cNvSpPr>
            <a:spLocks noChangeArrowheads="1"/>
          </p:cNvSpPr>
          <p:nvPr/>
        </p:nvSpPr>
        <p:spPr bwMode="auto">
          <a:xfrm>
            <a:off x="519113" y="3640138"/>
            <a:ext cx="3125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2000" b="0">
                <a:solidFill>
                  <a:srgbClr val="000000"/>
                </a:solidFill>
              </a:rPr>
              <a:t>observed events</a:t>
            </a:r>
          </a:p>
        </p:txBody>
      </p:sp>
      <p:sp>
        <p:nvSpPr>
          <p:cNvPr id="2191364" name="Rectangle 4"/>
          <p:cNvSpPr>
            <a:spLocks noChangeArrowheads="1"/>
          </p:cNvSpPr>
          <p:nvPr/>
        </p:nvSpPr>
        <p:spPr bwMode="auto">
          <a:xfrm>
            <a:off x="504825" y="2846388"/>
            <a:ext cx="286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2000" b="0">
                <a:solidFill>
                  <a:srgbClr val="000000"/>
                </a:solidFill>
              </a:rPr>
              <a:t>probabilistic association</a:t>
            </a:r>
          </a:p>
        </p:txBody>
      </p:sp>
      <p:sp>
        <p:nvSpPr>
          <p:cNvPr id="2191365" name="Rectangle 5"/>
          <p:cNvSpPr>
            <a:spLocks noChangeArrowheads="1"/>
          </p:cNvSpPr>
          <p:nvPr/>
        </p:nvSpPr>
        <p:spPr bwMode="auto">
          <a:xfrm>
            <a:off x="519113" y="2184400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2000" b="0">
                <a:solidFill>
                  <a:srgbClr val="000000"/>
                </a:solidFill>
              </a:rPr>
              <a:t>volatility</a:t>
            </a:r>
            <a:endParaRPr lang="en-US" sz="2000" b="0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65488" y="1454150"/>
            <a:ext cx="2586037" cy="2665413"/>
            <a:chOff x="586" y="1463"/>
            <a:chExt cx="1628" cy="1679"/>
          </a:xfrm>
        </p:grpSpPr>
        <p:sp>
          <p:nvSpPr>
            <p:cNvPr id="2191367" name="AutoShape 7"/>
            <p:cNvSpPr>
              <a:spLocks noChangeAspect="1" noChangeArrowheads="1" noTextEdit="1"/>
            </p:cNvSpPr>
            <p:nvPr/>
          </p:nvSpPr>
          <p:spPr bwMode="auto">
            <a:xfrm>
              <a:off x="586" y="1463"/>
              <a:ext cx="1628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68" name="Oval 8"/>
            <p:cNvSpPr>
              <a:spLocks noChangeArrowheads="1"/>
            </p:cNvSpPr>
            <p:nvPr/>
          </p:nvSpPr>
          <p:spPr bwMode="auto">
            <a:xfrm>
              <a:off x="1064" y="1470"/>
              <a:ext cx="353" cy="35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69" name="Rectangle 9"/>
            <p:cNvSpPr>
              <a:spLocks noChangeArrowheads="1"/>
            </p:cNvSpPr>
            <p:nvPr/>
          </p:nvSpPr>
          <p:spPr bwMode="auto">
            <a:xfrm>
              <a:off x="1210" y="155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2191370" name="Oval 10"/>
            <p:cNvSpPr>
              <a:spLocks noChangeArrowheads="1"/>
            </p:cNvSpPr>
            <p:nvPr/>
          </p:nvSpPr>
          <p:spPr bwMode="auto">
            <a:xfrm>
              <a:off x="1084" y="2300"/>
              <a:ext cx="353" cy="35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1" name="Oval 11"/>
            <p:cNvSpPr>
              <a:spLocks noChangeArrowheads="1"/>
            </p:cNvSpPr>
            <p:nvPr/>
          </p:nvSpPr>
          <p:spPr bwMode="auto">
            <a:xfrm>
              <a:off x="1639" y="2300"/>
              <a:ext cx="353" cy="353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031" y="1771"/>
              <a:ext cx="414" cy="123"/>
              <a:chOff x="1288" y="2068"/>
              <a:chExt cx="414" cy="123"/>
            </a:xfrm>
          </p:grpSpPr>
          <p:sp>
            <p:nvSpPr>
              <p:cNvPr id="2191373" name="Freeform 13"/>
              <p:cNvSpPr>
                <a:spLocks noEditPoints="1"/>
              </p:cNvSpPr>
              <p:nvPr/>
            </p:nvSpPr>
            <p:spPr bwMode="auto">
              <a:xfrm>
                <a:off x="1288" y="2068"/>
                <a:ext cx="97" cy="123"/>
              </a:xfrm>
              <a:custGeom>
                <a:avLst/>
                <a:gdLst/>
                <a:ahLst/>
                <a:cxnLst>
                  <a:cxn ang="0">
                    <a:pos x="97" y="12"/>
                  </a:cxn>
                  <a:cxn ang="0">
                    <a:pos x="36" y="92"/>
                  </a:cxn>
                  <a:cxn ang="0">
                    <a:pos x="21" y="80"/>
                  </a:cxn>
                  <a:cxn ang="0">
                    <a:pos x="82" y="0"/>
                  </a:cxn>
                  <a:cxn ang="0">
                    <a:pos x="97" y="12"/>
                  </a:cxn>
                  <a:cxn ang="0">
                    <a:pos x="57" y="95"/>
                  </a:cxn>
                  <a:cxn ang="0">
                    <a:pos x="0" y="123"/>
                  </a:cxn>
                  <a:cxn ang="0">
                    <a:pos x="12" y="61"/>
                  </a:cxn>
                  <a:cxn ang="0">
                    <a:pos x="57" y="95"/>
                  </a:cxn>
                </a:cxnLst>
                <a:rect l="0" t="0" r="r" b="b"/>
                <a:pathLst>
                  <a:path w="97" h="123">
                    <a:moveTo>
                      <a:pt x="97" y="12"/>
                    </a:moveTo>
                    <a:lnTo>
                      <a:pt x="36" y="92"/>
                    </a:lnTo>
                    <a:lnTo>
                      <a:pt x="21" y="80"/>
                    </a:lnTo>
                    <a:lnTo>
                      <a:pt x="82" y="0"/>
                    </a:lnTo>
                    <a:lnTo>
                      <a:pt x="97" y="12"/>
                    </a:lnTo>
                    <a:close/>
                    <a:moveTo>
                      <a:pt x="57" y="95"/>
                    </a:moveTo>
                    <a:lnTo>
                      <a:pt x="0" y="123"/>
                    </a:lnTo>
                    <a:lnTo>
                      <a:pt x="12" y="61"/>
                    </a:lnTo>
                    <a:lnTo>
                      <a:pt x="57" y="95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1374" name="Freeform 14"/>
              <p:cNvSpPr>
                <a:spLocks noEditPoints="1"/>
              </p:cNvSpPr>
              <p:nvPr/>
            </p:nvSpPr>
            <p:spPr bwMode="auto">
              <a:xfrm>
                <a:off x="1607" y="2069"/>
                <a:ext cx="95" cy="1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75" y="79"/>
                  </a:cxn>
                  <a:cxn ang="0">
                    <a:pos x="60" y="91"/>
                  </a:cxn>
                  <a:cxn ang="0">
                    <a:pos x="0" y="11"/>
                  </a:cxn>
                  <a:cxn ang="0">
                    <a:pos x="15" y="0"/>
                  </a:cxn>
                  <a:cxn ang="0">
                    <a:pos x="84" y="60"/>
                  </a:cxn>
                  <a:cxn ang="0">
                    <a:pos x="95" y="122"/>
                  </a:cxn>
                  <a:cxn ang="0">
                    <a:pos x="39" y="94"/>
                  </a:cxn>
                  <a:cxn ang="0">
                    <a:pos x="84" y="60"/>
                  </a:cxn>
                </a:cxnLst>
                <a:rect l="0" t="0" r="r" b="b"/>
                <a:pathLst>
                  <a:path w="95" h="122">
                    <a:moveTo>
                      <a:pt x="15" y="0"/>
                    </a:moveTo>
                    <a:lnTo>
                      <a:pt x="75" y="79"/>
                    </a:lnTo>
                    <a:lnTo>
                      <a:pt x="60" y="91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  <a:moveTo>
                      <a:pt x="84" y="60"/>
                    </a:moveTo>
                    <a:lnTo>
                      <a:pt x="95" y="122"/>
                    </a:lnTo>
                    <a:lnTo>
                      <a:pt x="39" y="94"/>
                    </a:lnTo>
                    <a:lnTo>
                      <a:pt x="8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91375" name="Freeform 15"/>
            <p:cNvSpPr>
              <a:spLocks noEditPoints="1"/>
            </p:cNvSpPr>
            <p:nvPr/>
          </p:nvSpPr>
          <p:spPr bwMode="auto">
            <a:xfrm>
              <a:off x="1148" y="2006"/>
              <a:ext cx="201" cy="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5" y="19"/>
                </a:cxn>
                <a:cxn ang="0">
                  <a:pos x="155" y="38"/>
                </a:cxn>
                <a:cxn ang="0">
                  <a:pos x="0" y="38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9"/>
                </a:cxn>
                <a:cxn ang="0">
                  <a:pos x="145" y="57"/>
                </a:cxn>
                <a:cxn ang="0">
                  <a:pos x="145" y="0"/>
                </a:cxn>
              </a:cxnLst>
              <a:rect l="0" t="0" r="r" b="b"/>
              <a:pathLst>
                <a:path w="201" h="57">
                  <a:moveTo>
                    <a:pt x="0" y="19"/>
                  </a:moveTo>
                  <a:lnTo>
                    <a:pt x="155" y="19"/>
                  </a:lnTo>
                  <a:lnTo>
                    <a:pt x="155" y="38"/>
                  </a:lnTo>
                  <a:lnTo>
                    <a:pt x="0" y="38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9"/>
                  </a:lnTo>
                  <a:lnTo>
                    <a:pt x="145" y="57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6" name="Freeform 16"/>
            <p:cNvSpPr>
              <a:spLocks noEditPoints="1"/>
            </p:cNvSpPr>
            <p:nvPr/>
          </p:nvSpPr>
          <p:spPr bwMode="auto">
            <a:xfrm>
              <a:off x="1703" y="2005"/>
              <a:ext cx="201" cy="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4" y="19"/>
                </a:cxn>
                <a:cxn ang="0">
                  <a:pos x="154" y="37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9"/>
                  </a:moveTo>
                  <a:lnTo>
                    <a:pt x="154" y="19"/>
                  </a:lnTo>
                  <a:lnTo>
                    <a:pt x="154" y="37"/>
                  </a:lnTo>
                  <a:lnTo>
                    <a:pt x="0" y="37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7" name="Freeform 17"/>
            <p:cNvSpPr>
              <a:spLocks noEditPoints="1"/>
            </p:cNvSpPr>
            <p:nvPr/>
          </p:nvSpPr>
          <p:spPr bwMode="auto">
            <a:xfrm>
              <a:off x="595" y="2005"/>
              <a:ext cx="201" cy="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4" y="19"/>
                </a:cxn>
                <a:cxn ang="0">
                  <a:pos x="154" y="37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9"/>
                  </a:moveTo>
                  <a:lnTo>
                    <a:pt x="154" y="19"/>
                  </a:lnTo>
                  <a:lnTo>
                    <a:pt x="154" y="37"/>
                  </a:lnTo>
                  <a:lnTo>
                    <a:pt x="0" y="37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8" name="Freeform 18"/>
            <p:cNvSpPr>
              <a:spLocks noEditPoints="1"/>
            </p:cNvSpPr>
            <p:nvPr/>
          </p:nvSpPr>
          <p:spPr bwMode="auto">
            <a:xfrm>
              <a:off x="1441" y="2445"/>
              <a:ext cx="201" cy="5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5" y="18"/>
                </a:cxn>
                <a:cxn ang="0">
                  <a:pos x="155" y="37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8"/>
                  </a:moveTo>
                  <a:lnTo>
                    <a:pt x="155" y="18"/>
                  </a:lnTo>
                  <a:lnTo>
                    <a:pt x="155" y="37"/>
                  </a:lnTo>
                  <a:lnTo>
                    <a:pt x="0" y="37"/>
                  </a:lnTo>
                  <a:lnTo>
                    <a:pt x="0" y="18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79" name="Freeform 19"/>
            <p:cNvSpPr>
              <a:spLocks noEditPoints="1"/>
            </p:cNvSpPr>
            <p:nvPr/>
          </p:nvSpPr>
          <p:spPr bwMode="auto">
            <a:xfrm>
              <a:off x="1996" y="2443"/>
              <a:ext cx="201" cy="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5" y="19"/>
                </a:cxn>
                <a:cxn ang="0">
                  <a:pos x="155" y="37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9"/>
                  </a:moveTo>
                  <a:lnTo>
                    <a:pt x="155" y="19"/>
                  </a:lnTo>
                  <a:lnTo>
                    <a:pt x="155" y="37"/>
                  </a:lnTo>
                  <a:lnTo>
                    <a:pt x="0" y="37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0" name="Freeform 20"/>
            <p:cNvSpPr>
              <a:spLocks noEditPoints="1"/>
            </p:cNvSpPr>
            <p:nvPr/>
          </p:nvSpPr>
          <p:spPr bwMode="auto">
            <a:xfrm>
              <a:off x="888" y="2443"/>
              <a:ext cx="201" cy="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4" y="19"/>
                </a:cxn>
                <a:cxn ang="0">
                  <a:pos x="154" y="37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145" y="0"/>
                </a:cxn>
                <a:cxn ang="0">
                  <a:pos x="201" y="28"/>
                </a:cxn>
                <a:cxn ang="0">
                  <a:pos x="145" y="56"/>
                </a:cxn>
                <a:cxn ang="0">
                  <a:pos x="145" y="0"/>
                </a:cxn>
              </a:cxnLst>
              <a:rect l="0" t="0" r="r" b="b"/>
              <a:pathLst>
                <a:path w="201" h="56">
                  <a:moveTo>
                    <a:pt x="0" y="19"/>
                  </a:moveTo>
                  <a:lnTo>
                    <a:pt x="154" y="19"/>
                  </a:lnTo>
                  <a:lnTo>
                    <a:pt x="154" y="37"/>
                  </a:lnTo>
                  <a:lnTo>
                    <a:pt x="0" y="37"/>
                  </a:lnTo>
                  <a:lnTo>
                    <a:pt x="0" y="19"/>
                  </a:lnTo>
                  <a:close/>
                  <a:moveTo>
                    <a:pt x="145" y="0"/>
                  </a:moveTo>
                  <a:lnTo>
                    <a:pt x="201" y="28"/>
                  </a:lnTo>
                  <a:lnTo>
                    <a:pt x="145" y="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1" name="Oval 21"/>
            <p:cNvSpPr>
              <a:spLocks noChangeArrowheads="1"/>
            </p:cNvSpPr>
            <p:nvPr/>
          </p:nvSpPr>
          <p:spPr bwMode="auto">
            <a:xfrm>
              <a:off x="1088" y="27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2" name="Oval 22"/>
            <p:cNvSpPr>
              <a:spLocks noChangeArrowheads="1"/>
            </p:cNvSpPr>
            <p:nvPr/>
          </p:nvSpPr>
          <p:spPr bwMode="auto">
            <a:xfrm>
              <a:off x="1642" y="27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3" name="Freeform 23"/>
            <p:cNvSpPr>
              <a:spLocks noEditPoints="1"/>
            </p:cNvSpPr>
            <p:nvPr/>
          </p:nvSpPr>
          <p:spPr bwMode="auto">
            <a:xfrm>
              <a:off x="1228" y="2661"/>
              <a:ext cx="56" cy="10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61"/>
                </a:cxn>
                <a:cxn ang="0">
                  <a:pos x="19" y="61"/>
                </a:cxn>
                <a:cxn ang="0">
                  <a:pos x="19" y="0"/>
                </a:cxn>
                <a:cxn ang="0">
                  <a:pos x="37" y="0"/>
                </a:cxn>
                <a:cxn ang="0">
                  <a:pos x="56" y="52"/>
                </a:cxn>
                <a:cxn ang="0">
                  <a:pos x="28" y="108"/>
                </a:cxn>
                <a:cxn ang="0">
                  <a:pos x="0" y="52"/>
                </a:cxn>
                <a:cxn ang="0">
                  <a:pos x="56" y="52"/>
                </a:cxn>
              </a:cxnLst>
              <a:rect l="0" t="0" r="r" b="b"/>
              <a:pathLst>
                <a:path w="56" h="108">
                  <a:moveTo>
                    <a:pt x="37" y="0"/>
                  </a:moveTo>
                  <a:lnTo>
                    <a:pt x="37" y="61"/>
                  </a:lnTo>
                  <a:lnTo>
                    <a:pt x="19" y="61"/>
                  </a:lnTo>
                  <a:lnTo>
                    <a:pt x="19" y="0"/>
                  </a:lnTo>
                  <a:lnTo>
                    <a:pt x="37" y="0"/>
                  </a:lnTo>
                  <a:close/>
                  <a:moveTo>
                    <a:pt x="56" y="52"/>
                  </a:moveTo>
                  <a:lnTo>
                    <a:pt x="28" y="108"/>
                  </a:lnTo>
                  <a:lnTo>
                    <a:pt x="0" y="52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4" name="Freeform 24"/>
            <p:cNvSpPr>
              <a:spLocks noEditPoints="1"/>
            </p:cNvSpPr>
            <p:nvPr/>
          </p:nvSpPr>
          <p:spPr bwMode="auto">
            <a:xfrm>
              <a:off x="1801" y="2660"/>
              <a:ext cx="56" cy="10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61"/>
                </a:cxn>
                <a:cxn ang="0">
                  <a:pos x="19" y="61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56" y="51"/>
                </a:cxn>
                <a:cxn ang="0">
                  <a:pos x="28" y="108"/>
                </a:cxn>
                <a:cxn ang="0">
                  <a:pos x="0" y="51"/>
                </a:cxn>
                <a:cxn ang="0">
                  <a:pos x="56" y="51"/>
                </a:cxn>
              </a:cxnLst>
              <a:rect l="0" t="0" r="r" b="b"/>
              <a:pathLst>
                <a:path w="56" h="108">
                  <a:moveTo>
                    <a:pt x="38" y="0"/>
                  </a:moveTo>
                  <a:lnTo>
                    <a:pt x="38" y="61"/>
                  </a:lnTo>
                  <a:lnTo>
                    <a:pt x="19" y="61"/>
                  </a:lnTo>
                  <a:lnTo>
                    <a:pt x="19" y="0"/>
                  </a:lnTo>
                  <a:lnTo>
                    <a:pt x="38" y="0"/>
                  </a:lnTo>
                  <a:close/>
                  <a:moveTo>
                    <a:pt x="56" y="51"/>
                  </a:moveTo>
                  <a:lnTo>
                    <a:pt x="28" y="108"/>
                  </a:lnTo>
                  <a:lnTo>
                    <a:pt x="0" y="51"/>
                  </a:lnTo>
                  <a:lnTo>
                    <a:pt x="56" y="5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5" name="Oval 25"/>
            <p:cNvSpPr>
              <a:spLocks noChangeArrowheads="1"/>
            </p:cNvSpPr>
            <p:nvPr/>
          </p:nvSpPr>
          <p:spPr bwMode="auto">
            <a:xfrm>
              <a:off x="791" y="18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6" name="Oval 26"/>
            <p:cNvSpPr>
              <a:spLocks noChangeArrowheads="1"/>
            </p:cNvSpPr>
            <p:nvPr/>
          </p:nvSpPr>
          <p:spPr bwMode="auto">
            <a:xfrm>
              <a:off x="791" y="18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7" name="Oval 27"/>
            <p:cNvSpPr>
              <a:spLocks noChangeArrowheads="1"/>
            </p:cNvSpPr>
            <p:nvPr/>
          </p:nvSpPr>
          <p:spPr bwMode="auto">
            <a:xfrm>
              <a:off x="1356" y="1875"/>
              <a:ext cx="353" cy="354"/>
            </a:xfrm>
            <a:prstGeom prst="ellipse">
              <a:avLst/>
            </a:pr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8" name="Freeform 28"/>
            <p:cNvSpPr>
              <a:spLocks noEditPoints="1"/>
            </p:cNvSpPr>
            <p:nvPr/>
          </p:nvSpPr>
          <p:spPr bwMode="auto">
            <a:xfrm>
              <a:off x="1031" y="1771"/>
              <a:ext cx="97" cy="123"/>
            </a:xfrm>
            <a:custGeom>
              <a:avLst/>
              <a:gdLst/>
              <a:ahLst/>
              <a:cxnLst>
                <a:cxn ang="0">
                  <a:pos x="97" y="12"/>
                </a:cxn>
                <a:cxn ang="0">
                  <a:pos x="36" y="92"/>
                </a:cxn>
                <a:cxn ang="0">
                  <a:pos x="21" y="80"/>
                </a:cxn>
                <a:cxn ang="0">
                  <a:pos x="82" y="0"/>
                </a:cxn>
                <a:cxn ang="0">
                  <a:pos x="97" y="12"/>
                </a:cxn>
                <a:cxn ang="0">
                  <a:pos x="57" y="95"/>
                </a:cxn>
                <a:cxn ang="0">
                  <a:pos x="0" y="123"/>
                </a:cxn>
                <a:cxn ang="0">
                  <a:pos x="12" y="61"/>
                </a:cxn>
                <a:cxn ang="0">
                  <a:pos x="57" y="95"/>
                </a:cxn>
              </a:cxnLst>
              <a:rect l="0" t="0" r="r" b="b"/>
              <a:pathLst>
                <a:path w="97" h="123">
                  <a:moveTo>
                    <a:pt x="97" y="12"/>
                  </a:moveTo>
                  <a:lnTo>
                    <a:pt x="36" y="92"/>
                  </a:lnTo>
                  <a:lnTo>
                    <a:pt x="21" y="80"/>
                  </a:lnTo>
                  <a:lnTo>
                    <a:pt x="82" y="0"/>
                  </a:lnTo>
                  <a:lnTo>
                    <a:pt x="97" y="12"/>
                  </a:lnTo>
                  <a:close/>
                  <a:moveTo>
                    <a:pt x="57" y="95"/>
                  </a:moveTo>
                  <a:lnTo>
                    <a:pt x="0" y="123"/>
                  </a:lnTo>
                  <a:lnTo>
                    <a:pt x="12" y="61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89" name="Freeform 29"/>
            <p:cNvSpPr>
              <a:spLocks noEditPoints="1"/>
            </p:cNvSpPr>
            <p:nvPr/>
          </p:nvSpPr>
          <p:spPr bwMode="auto">
            <a:xfrm>
              <a:off x="1350" y="1772"/>
              <a:ext cx="95" cy="1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5" y="79"/>
                </a:cxn>
                <a:cxn ang="0">
                  <a:pos x="60" y="91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84" y="60"/>
                </a:cxn>
                <a:cxn ang="0">
                  <a:pos x="95" y="122"/>
                </a:cxn>
                <a:cxn ang="0">
                  <a:pos x="39" y="94"/>
                </a:cxn>
                <a:cxn ang="0">
                  <a:pos x="84" y="60"/>
                </a:cxn>
              </a:cxnLst>
              <a:rect l="0" t="0" r="r" b="b"/>
              <a:pathLst>
                <a:path w="95" h="122">
                  <a:moveTo>
                    <a:pt x="15" y="0"/>
                  </a:moveTo>
                  <a:lnTo>
                    <a:pt x="75" y="79"/>
                  </a:lnTo>
                  <a:lnTo>
                    <a:pt x="60" y="91"/>
                  </a:lnTo>
                  <a:lnTo>
                    <a:pt x="0" y="11"/>
                  </a:lnTo>
                  <a:lnTo>
                    <a:pt x="15" y="0"/>
                  </a:lnTo>
                  <a:close/>
                  <a:moveTo>
                    <a:pt x="84" y="60"/>
                  </a:moveTo>
                  <a:lnTo>
                    <a:pt x="95" y="122"/>
                  </a:lnTo>
                  <a:lnTo>
                    <a:pt x="39" y="94"/>
                  </a:lnTo>
                  <a:lnTo>
                    <a:pt x="84" y="6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90" name="Freeform 30"/>
            <p:cNvSpPr>
              <a:spLocks noEditPoints="1"/>
            </p:cNvSpPr>
            <p:nvPr/>
          </p:nvSpPr>
          <p:spPr bwMode="auto">
            <a:xfrm>
              <a:off x="1643" y="2186"/>
              <a:ext cx="95" cy="1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5" y="80"/>
                </a:cxn>
                <a:cxn ang="0">
                  <a:pos x="60" y="91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84" y="61"/>
                </a:cxn>
                <a:cxn ang="0">
                  <a:pos x="95" y="123"/>
                </a:cxn>
                <a:cxn ang="0">
                  <a:pos x="39" y="95"/>
                </a:cxn>
                <a:cxn ang="0">
                  <a:pos x="84" y="61"/>
                </a:cxn>
              </a:cxnLst>
              <a:rect l="0" t="0" r="r" b="b"/>
              <a:pathLst>
                <a:path w="95" h="123">
                  <a:moveTo>
                    <a:pt x="15" y="0"/>
                  </a:moveTo>
                  <a:lnTo>
                    <a:pt x="75" y="80"/>
                  </a:lnTo>
                  <a:lnTo>
                    <a:pt x="60" y="91"/>
                  </a:lnTo>
                  <a:lnTo>
                    <a:pt x="0" y="12"/>
                  </a:lnTo>
                  <a:lnTo>
                    <a:pt x="15" y="0"/>
                  </a:lnTo>
                  <a:close/>
                  <a:moveTo>
                    <a:pt x="84" y="61"/>
                  </a:moveTo>
                  <a:lnTo>
                    <a:pt x="95" y="123"/>
                  </a:lnTo>
                  <a:lnTo>
                    <a:pt x="39" y="95"/>
                  </a:lnTo>
                  <a:lnTo>
                    <a:pt x="84" y="6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91" name="Freeform 31"/>
            <p:cNvSpPr>
              <a:spLocks noEditPoints="1"/>
            </p:cNvSpPr>
            <p:nvPr/>
          </p:nvSpPr>
          <p:spPr bwMode="auto">
            <a:xfrm>
              <a:off x="1086" y="2187"/>
              <a:ext cx="95" cy="1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5" y="80"/>
                </a:cxn>
                <a:cxn ang="0">
                  <a:pos x="60" y="91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84" y="61"/>
                </a:cxn>
                <a:cxn ang="0">
                  <a:pos x="95" y="123"/>
                </a:cxn>
                <a:cxn ang="0">
                  <a:pos x="39" y="95"/>
                </a:cxn>
                <a:cxn ang="0">
                  <a:pos x="84" y="61"/>
                </a:cxn>
              </a:cxnLst>
              <a:rect l="0" t="0" r="r" b="b"/>
              <a:pathLst>
                <a:path w="95" h="123">
                  <a:moveTo>
                    <a:pt x="15" y="0"/>
                  </a:moveTo>
                  <a:lnTo>
                    <a:pt x="75" y="80"/>
                  </a:lnTo>
                  <a:lnTo>
                    <a:pt x="60" y="91"/>
                  </a:lnTo>
                  <a:lnTo>
                    <a:pt x="0" y="12"/>
                  </a:lnTo>
                  <a:lnTo>
                    <a:pt x="15" y="0"/>
                  </a:lnTo>
                  <a:close/>
                  <a:moveTo>
                    <a:pt x="84" y="61"/>
                  </a:moveTo>
                  <a:lnTo>
                    <a:pt x="95" y="123"/>
                  </a:lnTo>
                  <a:lnTo>
                    <a:pt x="39" y="95"/>
                  </a:lnTo>
                  <a:lnTo>
                    <a:pt x="84" y="6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1392" name="Rectangle 32"/>
            <p:cNvSpPr>
              <a:spLocks noChangeArrowheads="1"/>
            </p:cNvSpPr>
            <p:nvPr/>
          </p:nvSpPr>
          <p:spPr bwMode="auto">
            <a:xfrm>
              <a:off x="871" y="1960"/>
              <a:ext cx="1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v</a:t>
              </a:r>
              <a:r>
                <a:rPr lang="de-CH" sz="1800" baseline="-25000">
                  <a:solidFill>
                    <a:srgbClr val="000000"/>
                  </a:solidFill>
                </a:rPr>
                <a:t>t-1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3" name="Rectangle 33"/>
            <p:cNvSpPr>
              <a:spLocks noChangeArrowheads="1"/>
            </p:cNvSpPr>
            <p:nvPr/>
          </p:nvSpPr>
          <p:spPr bwMode="auto">
            <a:xfrm>
              <a:off x="1463" y="1961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v</a:t>
              </a:r>
              <a:r>
                <a:rPr lang="de-CH" sz="1800" baseline="-25000">
                  <a:solidFill>
                    <a:srgbClr val="000000"/>
                  </a:solidFill>
                </a:rPr>
                <a:t>t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4" name="Rectangle 34"/>
            <p:cNvSpPr>
              <a:spLocks noChangeArrowheads="1"/>
            </p:cNvSpPr>
            <p:nvPr/>
          </p:nvSpPr>
          <p:spPr bwMode="auto">
            <a:xfrm>
              <a:off x="1197" y="2380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r</a:t>
              </a:r>
              <a:r>
                <a:rPr lang="de-CH" sz="1800" baseline="-25000">
                  <a:solidFill>
                    <a:srgbClr val="000000"/>
                  </a:solidFill>
                </a:rPr>
                <a:t>t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5" name="Rectangle 35"/>
            <p:cNvSpPr>
              <a:spLocks noChangeArrowheads="1"/>
            </p:cNvSpPr>
            <p:nvPr/>
          </p:nvSpPr>
          <p:spPr bwMode="auto">
            <a:xfrm>
              <a:off x="1693" y="2381"/>
              <a:ext cx="1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r</a:t>
              </a:r>
              <a:r>
                <a:rPr lang="de-CH" sz="1800" baseline="-25000">
                  <a:solidFill>
                    <a:srgbClr val="000000"/>
                  </a:solidFill>
                </a:rPr>
                <a:t>t+1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6" name="Rectangle 36"/>
            <p:cNvSpPr>
              <a:spLocks noChangeArrowheads="1"/>
            </p:cNvSpPr>
            <p:nvPr/>
          </p:nvSpPr>
          <p:spPr bwMode="auto">
            <a:xfrm>
              <a:off x="1216" y="286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u</a:t>
              </a:r>
              <a:r>
                <a:rPr lang="de-CH" sz="1800" baseline="-25000">
                  <a:solidFill>
                    <a:srgbClr val="000000"/>
                  </a:solidFill>
                </a:rPr>
                <a:t>t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2191397" name="Rectangle 37"/>
            <p:cNvSpPr>
              <a:spLocks noChangeArrowheads="1"/>
            </p:cNvSpPr>
            <p:nvPr/>
          </p:nvSpPr>
          <p:spPr bwMode="auto">
            <a:xfrm>
              <a:off x="1703" y="2868"/>
              <a:ext cx="2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CH" sz="1800">
                  <a:solidFill>
                    <a:srgbClr val="000000"/>
                  </a:solidFill>
                </a:rPr>
                <a:t>u</a:t>
              </a:r>
              <a:r>
                <a:rPr lang="de-CH" sz="1800" baseline="-25000">
                  <a:solidFill>
                    <a:srgbClr val="000000"/>
                  </a:solidFill>
                </a:rPr>
                <a:t>t+1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191398" name="Object 38"/>
          <p:cNvGraphicFramePr>
            <a:graphicFrameLocks noChangeAspect="1"/>
          </p:cNvGraphicFramePr>
          <p:nvPr/>
        </p:nvGraphicFramePr>
        <p:xfrm>
          <a:off x="6094413" y="2786063"/>
          <a:ext cx="3943350" cy="495300"/>
        </p:xfrm>
        <a:graphic>
          <a:graphicData uri="http://schemas.openxmlformats.org/presentationml/2006/ole">
            <p:oleObj spid="_x0000_s135170" name="Equation" r:id="rId3" imgW="1815840" imgH="228600" progId="Equation.3">
              <p:embed/>
            </p:oleObj>
          </a:graphicData>
        </a:graphic>
      </p:graphicFrame>
      <p:graphicFrame>
        <p:nvGraphicFramePr>
          <p:cNvPr id="2191399" name="Object 39"/>
          <p:cNvGraphicFramePr>
            <a:graphicFrameLocks noChangeAspect="1"/>
          </p:cNvGraphicFramePr>
          <p:nvPr/>
        </p:nvGraphicFramePr>
        <p:xfrm>
          <a:off x="6105525" y="2144713"/>
          <a:ext cx="3722688" cy="495300"/>
        </p:xfrm>
        <a:graphic>
          <a:graphicData uri="http://schemas.openxmlformats.org/presentationml/2006/ole">
            <p:oleObj spid="_x0000_s135171" name="Equation" r:id="rId4" imgW="1714320" imgH="228600" progId="Equation.3">
              <p:embed/>
            </p:oleObj>
          </a:graphicData>
        </a:graphic>
      </p:graphicFrame>
      <p:graphicFrame>
        <p:nvGraphicFramePr>
          <p:cNvPr id="2191400" name="Object 40"/>
          <p:cNvGraphicFramePr>
            <a:graphicFrameLocks noChangeAspect="1"/>
          </p:cNvGraphicFramePr>
          <p:nvPr/>
        </p:nvGraphicFramePr>
        <p:xfrm>
          <a:off x="6157913" y="1573213"/>
          <a:ext cx="1157287" cy="468312"/>
        </p:xfrm>
        <a:graphic>
          <a:graphicData uri="http://schemas.openxmlformats.org/presentationml/2006/ole">
            <p:oleObj spid="_x0000_s135172" name="Equation" r:id="rId5" imgW="533160" imgH="215640" progId="Equation.3">
              <p:embed/>
            </p:oleObj>
          </a:graphicData>
        </a:graphic>
      </p:graphicFrame>
      <p:sp>
        <p:nvSpPr>
          <p:cNvPr id="2191401" name="Rectangle 41"/>
          <p:cNvSpPr>
            <a:spLocks noChangeArrowheads="1"/>
          </p:cNvSpPr>
          <p:nvPr/>
        </p:nvSpPr>
        <p:spPr bwMode="auto">
          <a:xfrm>
            <a:off x="0" y="2071688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191402" name="Object 42"/>
          <p:cNvGraphicFramePr>
            <a:graphicFrameLocks noChangeAspect="1"/>
          </p:cNvGraphicFramePr>
          <p:nvPr/>
        </p:nvGraphicFramePr>
        <p:xfrm>
          <a:off x="715963" y="4513263"/>
          <a:ext cx="8858250" cy="1547812"/>
        </p:xfrm>
        <a:graphic>
          <a:graphicData uri="http://schemas.openxmlformats.org/presentationml/2006/ole">
            <p:oleObj spid="_x0000_s135173" r:id="rId6" imgW="5232400" imgH="914400" progId="Equation.DSMT4">
              <p:embed/>
            </p:oleObj>
          </a:graphicData>
        </a:graphic>
      </p:graphicFrame>
      <p:sp>
        <p:nvSpPr>
          <p:cNvPr id="2191403" name="Text Box 43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Behrens et al. 2007, </a:t>
            </a:r>
            <a:r>
              <a:rPr lang="en-US" b="0" i="1">
                <a:solidFill>
                  <a:srgbClr val="000000"/>
                </a:solidFill>
                <a:latin typeface="Times New Roman" pitchFamily="18" charset="0"/>
              </a:rPr>
              <a:t>Nat. Neurosci.</a:t>
            </a:r>
            <a:endParaRPr lang="de-DE" b="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22" name="Rectangle 2"/>
          <p:cNvSpPr>
            <a:spLocks noChangeArrowheads="1"/>
          </p:cNvSpPr>
          <p:nvPr/>
        </p:nvSpPr>
        <p:spPr bwMode="auto">
          <a:xfrm>
            <a:off x="4164013" y="3001963"/>
            <a:ext cx="19923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800">
                <a:solidFill>
                  <a:srgbClr val="000000"/>
                </a:solidFill>
              </a:rPr>
              <a:t>Random effects BMS</a:t>
            </a:r>
          </a:p>
        </p:txBody>
      </p:sp>
      <p:pic>
        <p:nvPicPr>
          <p:cNvPr id="2334723" name="Picture 3" descr="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429000"/>
            <a:ext cx="3679825" cy="2760663"/>
          </a:xfrm>
          <a:prstGeom prst="rect">
            <a:avLst/>
          </a:prstGeom>
          <a:noFill/>
        </p:spPr>
      </p:pic>
      <p:pic>
        <p:nvPicPr>
          <p:cNvPr id="2334724" name="Picture 4" descr="lme_behav_d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687388"/>
            <a:ext cx="3551238" cy="2627312"/>
          </a:xfrm>
          <a:prstGeom prst="rect">
            <a:avLst/>
          </a:prstGeom>
          <a:noFill/>
        </p:spPr>
      </p:pic>
      <p:pic>
        <p:nvPicPr>
          <p:cNvPr id="2334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9850" y="3508375"/>
            <a:ext cx="35321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34726" name="AutoShape 6"/>
          <p:cNvSpPr>
            <a:spLocks noChangeArrowheads="1"/>
          </p:cNvSpPr>
          <p:nvPr/>
        </p:nvSpPr>
        <p:spPr bwMode="auto">
          <a:xfrm>
            <a:off x="4211638" y="3592513"/>
            <a:ext cx="2025650" cy="298450"/>
          </a:xfrm>
          <a:prstGeom prst="rightArrow">
            <a:avLst>
              <a:gd name="adj1" fmla="val 50000"/>
              <a:gd name="adj2" fmla="val 16968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27" name="Rectangle 7"/>
          <p:cNvSpPr>
            <a:spLocks noChangeArrowheads="1"/>
          </p:cNvSpPr>
          <p:nvPr/>
        </p:nvSpPr>
        <p:spPr bwMode="auto">
          <a:xfrm>
            <a:off x="6986588" y="3887788"/>
            <a:ext cx="14509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true probabilities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28" name="Rectangle 8"/>
          <p:cNvSpPr>
            <a:spLocks noChangeArrowheads="1"/>
          </p:cNvSpPr>
          <p:nvPr/>
        </p:nvSpPr>
        <p:spPr bwMode="auto">
          <a:xfrm>
            <a:off x="8288338" y="3889375"/>
            <a:ext cx="14509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Bayesian learner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3347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63" y="571500"/>
            <a:ext cx="35464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22" grpId="0" build="p"/>
      <p:bldP spid="23347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444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76287"/>
          </a:xfrm>
        </p:spPr>
        <p:txBody>
          <a:bodyPr/>
          <a:lstStyle/>
          <a:p>
            <a:r>
              <a:rPr lang="de-CH" sz="3200" b="1" dirty="0">
                <a:latin typeface="Arial Unicode MS" pitchFamily="34" charset="-128"/>
              </a:rPr>
              <a:t>Comparison with </a:t>
            </a:r>
            <a:r>
              <a:rPr lang="de-CH" sz="3200" b="1" dirty="0" smtClean="0">
                <a:latin typeface="Arial Unicode MS" pitchFamily="34" charset="-128"/>
              </a:rPr>
              <a:t>competing learning </a:t>
            </a:r>
            <a:r>
              <a:rPr lang="de-CH" sz="3200" b="1" dirty="0">
                <a:latin typeface="Arial Unicode MS" pitchFamily="34" charset="-128"/>
              </a:rPr>
              <a:t>models</a:t>
            </a:r>
            <a:endParaRPr lang="en-US" sz="3200" b="1" dirty="0">
              <a:latin typeface="Arial Unicode MS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95763" y="1306513"/>
            <a:ext cx="5303837" cy="2366962"/>
            <a:chOff x="461" y="1045"/>
            <a:chExt cx="3341" cy="1491"/>
          </a:xfrm>
        </p:grpSpPr>
        <p:sp>
          <p:nvSpPr>
            <p:cNvPr id="2493446" name="Rectangle 6"/>
            <p:cNvSpPr>
              <a:spLocks noChangeArrowheads="1"/>
            </p:cNvSpPr>
            <p:nvPr/>
          </p:nvSpPr>
          <p:spPr bwMode="auto">
            <a:xfrm>
              <a:off x="741" y="1078"/>
              <a:ext cx="2990" cy="12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47" name="Rectangle 7"/>
            <p:cNvSpPr>
              <a:spLocks noChangeArrowheads="1"/>
            </p:cNvSpPr>
            <p:nvPr/>
          </p:nvSpPr>
          <p:spPr bwMode="auto">
            <a:xfrm>
              <a:off x="741" y="1078"/>
              <a:ext cx="2990" cy="126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48" name="Line 8"/>
            <p:cNvSpPr>
              <a:spLocks noChangeShapeType="1"/>
            </p:cNvSpPr>
            <p:nvPr/>
          </p:nvSpPr>
          <p:spPr bwMode="auto">
            <a:xfrm>
              <a:off x="741" y="2344"/>
              <a:ext cx="2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49" name="Line 9"/>
            <p:cNvSpPr>
              <a:spLocks noChangeShapeType="1"/>
            </p:cNvSpPr>
            <p:nvPr/>
          </p:nvSpPr>
          <p:spPr bwMode="auto">
            <a:xfrm flipV="1">
              <a:off x="741" y="1078"/>
              <a:ext cx="1" cy="12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0" name="Line 10"/>
            <p:cNvSpPr>
              <a:spLocks noChangeShapeType="1"/>
            </p:cNvSpPr>
            <p:nvPr/>
          </p:nvSpPr>
          <p:spPr bwMode="auto">
            <a:xfrm flipV="1">
              <a:off x="741" y="231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1" name="Rectangle 11"/>
            <p:cNvSpPr>
              <a:spLocks noChangeArrowheads="1"/>
            </p:cNvSpPr>
            <p:nvPr/>
          </p:nvSpPr>
          <p:spPr bwMode="auto">
            <a:xfrm>
              <a:off x="692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52" name="Line 12"/>
            <p:cNvSpPr>
              <a:spLocks noChangeShapeType="1"/>
            </p:cNvSpPr>
            <p:nvPr/>
          </p:nvSpPr>
          <p:spPr bwMode="auto">
            <a:xfrm flipV="1">
              <a:off x="1338" y="231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3" name="Rectangle 13"/>
            <p:cNvSpPr>
              <a:spLocks noChangeArrowheads="1"/>
            </p:cNvSpPr>
            <p:nvPr/>
          </p:nvSpPr>
          <p:spPr bwMode="auto">
            <a:xfrm>
              <a:off x="1290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440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54" name="Line 14"/>
            <p:cNvSpPr>
              <a:spLocks noChangeShapeType="1"/>
            </p:cNvSpPr>
            <p:nvPr/>
          </p:nvSpPr>
          <p:spPr bwMode="auto">
            <a:xfrm flipV="1">
              <a:off x="1935" y="231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5" name="Rectangle 15"/>
            <p:cNvSpPr>
              <a:spLocks noChangeArrowheads="1"/>
            </p:cNvSpPr>
            <p:nvPr/>
          </p:nvSpPr>
          <p:spPr bwMode="auto">
            <a:xfrm>
              <a:off x="1887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480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56" name="Line 16"/>
            <p:cNvSpPr>
              <a:spLocks noChangeShapeType="1"/>
            </p:cNvSpPr>
            <p:nvPr/>
          </p:nvSpPr>
          <p:spPr bwMode="auto">
            <a:xfrm flipV="1">
              <a:off x="2532" y="231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7" name="Rectangle 17"/>
            <p:cNvSpPr>
              <a:spLocks noChangeArrowheads="1"/>
            </p:cNvSpPr>
            <p:nvPr/>
          </p:nvSpPr>
          <p:spPr bwMode="auto">
            <a:xfrm>
              <a:off x="2484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520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58" name="Line 18"/>
            <p:cNvSpPr>
              <a:spLocks noChangeShapeType="1"/>
            </p:cNvSpPr>
            <p:nvPr/>
          </p:nvSpPr>
          <p:spPr bwMode="auto">
            <a:xfrm flipV="1">
              <a:off x="3130" y="2311"/>
              <a:ext cx="0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59" name="Rectangle 19"/>
            <p:cNvSpPr>
              <a:spLocks noChangeArrowheads="1"/>
            </p:cNvSpPr>
            <p:nvPr/>
          </p:nvSpPr>
          <p:spPr bwMode="auto">
            <a:xfrm>
              <a:off x="3081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560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60" name="Line 20"/>
            <p:cNvSpPr>
              <a:spLocks noChangeShapeType="1"/>
            </p:cNvSpPr>
            <p:nvPr/>
          </p:nvSpPr>
          <p:spPr bwMode="auto">
            <a:xfrm flipV="1">
              <a:off x="3731" y="2311"/>
              <a:ext cx="0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1" name="Rectangle 21"/>
            <p:cNvSpPr>
              <a:spLocks noChangeArrowheads="1"/>
            </p:cNvSpPr>
            <p:nvPr/>
          </p:nvSpPr>
          <p:spPr bwMode="auto">
            <a:xfrm>
              <a:off x="3682" y="235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62" name="Line 22"/>
            <p:cNvSpPr>
              <a:spLocks noChangeShapeType="1"/>
            </p:cNvSpPr>
            <p:nvPr/>
          </p:nvSpPr>
          <p:spPr bwMode="auto">
            <a:xfrm>
              <a:off x="741" y="234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3" name="Rectangle 23"/>
            <p:cNvSpPr>
              <a:spLocks noChangeArrowheads="1"/>
            </p:cNvSpPr>
            <p:nvPr/>
          </p:nvSpPr>
          <p:spPr bwMode="auto">
            <a:xfrm>
              <a:off x="680" y="230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64" name="Line 24"/>
            <p:cNvSpPr>
              <a:spLocks noChangeShapeType="1"/>
            </p:cNvSpPr>
            <p:nvPr/>
          </p:nvSpPr>
          <p:spPr bwMode="auto">
            <a:xfrm>
              <a:off x="741" y="221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5" name="Line 25"/>
            <p:cNvSpPr>
              <a:spLocks noChangeShapeType="1"/>
            </p:cNvSpPr>
            <p:nvPr/>
          </p:nvSpPr>
          <p:spPr bwMode="auto">
            <a:xfrm>
              <a:off x="741" y="2088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6" name="Rectangle 26"/>
            <p:cNvSpPr>
              <a:spLocks noChangeArrowheads="1"/>
            </p:cNvSpPr>
            <p:nvPr/>
          </p:nvSpPr>
          <p:spPr bwMode="auto">
            <a:xfrm>
              <a:off x="620" y="2055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67" name="Line 27"/>
            <p:cNvSpPr>
              <a:spLocks noChangeShapeType="1"/>
            </p:cNvSpPr>
            <p:nvPr/>
          </p:nvSpPr>
          <p:spPr bwMode="auto">
            <a:xfrm>
              <a:off x="741" y="1963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8" name="Line 28"/>
            <p:cNvSpPr>
              <a:spLocks noChangeShapeType="1"/>
            </p:cNvSpPr>
            <p:nvPr/>
          </p:nvSpPr>
          <p:spPr bwMode="auto">
            <a:xfrm>
              <a:off x="741" y="1837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69" name="Rectangle 29"/>
            <p:cNvSpPr>
              <a:spLocks noChangeArrowheads="1"/>
            </p:cNvSpPr>
            <p:nvPr/>
          </p:nvSpPr>
          <p:spPr bwMode="auto">
            <a:xfrm>
              <a:off x="620" y="1804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70" name="Line 30"/>
            <p:cNvSpPr>
              <a:spLocks noChangeShapeType="1"/>
            </p:cNvSpPr>
            <p:nvPr/>
          </p:nvSpPr>
          <p:spPr bwMode="auto">
            <a:xfrm>
              <a:off x="741" y="1711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1" name="Line 31"/>
            <p:cNvSpPr>
              <a:spLocks noChangeShapeType="1"/>
            </p:cNvSpPr>
            <p:nvPr/>
          </p:nvSpPr>
          <p:spPr bwMode="auto">
            <a:xfrm>
              <a:off x="741" y="1581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2" name="Rectangle 32"/>
            <p:cNvSpPr>
              <a:spLocks noChangeArrowheads="1"/>
            </p:cNvSpPr>
            <p:nvPr/>
          </p:nvSpPr>
          <p:spPr bwMode="auto">
            <a:xfrm>
              <a:off x="620" y="1548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73" name="Line 33"/>
            <p:cNvSpPr>
              <a:spLocks noChangeShapeType="1"/>
            </p:cNvSpPr>
            <p:nvPr/>
          </p:nvSpPr>
          <p:spPr bwMode="auto">
            <a:xfrm>
              <a:off x="741" y="1456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4" name="Line 34"/>
            <p:cNvSpPr>
              <a:spLocks noChangeShapeType="1"/>
            </p:cNvSpPr>
            <p:nvPr/>
          </p:nvSpPr>
          <p:spPr bwMode="auto">
            <a:xfrm>
              <a:off x="741" y="1330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5" name="Rectangle 35"/>
            <p:cNvSpPr>
              <a:spLocks noChangeArrowheads="1"/>
            </p:cNvSpPr>
            <p:nvPr/>
          </p:nvSpPr>
          <p:spPr bwMode="auto">
            <a:xfrm>
              <a:off x="620" y="1297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76" name="Line 36"/>
            <p:cNvSpPr>
              <a:spLocks noChangeShapeType="1"/>
            </p:cNvSpPr>
            <p:nvPr/>
          </p:nvSpPr>
          <p:spPr bwMode="auto">
            <a:xfrm>
              <a:off x="741" y="1204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7" name="Line 37"/>
            <p:cNvSpPr>
              <a:spLocks noChangeShapeType="1"/>
            </p:cNvSpPr>
            <p:nvPr/>
          </p:nvSpPr>
          <p:spPr bwMode="auto">
            <a:xfrm>
              <a:off x="741" y="1078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78" name="Rectangle 38"/>
            <p:cNvSpPr>
              <a:spLocks noChangeArrowheads="1"/>
            </p:cNvSpPr>
            <p:nvPr/>
          </p:nvSpPr>
          <p:spPr bwMode="auto">
            <a:xfrm>
              <a:off x="671" y="104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79" name="Freeform 39"/>
            <p:cNvSpPr>
              <a:spLocks/>
            </p:cNvSpPr>
            <p:nvPr/>
          </p:nvSpPr>
          <p:spPr bwMode="auto">
            <a:xfrm>
              <a:off x="770" y="1204"/>
              <a:ext cx="2961" cy="1010"/>
            </a:xfrm>
            <a:custGeom>
              <a:avLst/>
              <a:gdLst/>
              <a:ahLst/>
              <a:cxnLst>
                <a:cxn ang="0">
                  <a:pos x="47" y="793"/>
                </a:cxn>
                <a:cxn ang="0">
                  <a:pos x="139" y="793"/>
                </a:cxn>
                <a:cxn ang="0">
                  <a:pos x="232" y="793"/>
                </a:cxn>
                <a:cxn ang="0">
                  <a:pos x="325" y="793"/>
                </a:cxn>
                <a:cxn ang="0">
                  <a:pos x="418" y="0"/>
                </a:cxn>
                <a:cxn ang="0">
                  <a:pos x="511" y="0"/>
                </a:cxn>
                <a:cxn ang="0">
                  <a:pos x="604" y="0"/>
                </a:cxn>
                <a:cxn ang="0">
                  <a:pos x="697" y="0"/>
                </a:cxn>
                <a:cxn ang="0">
                  <a:pos x="795" y="0"/>
                </a:cxn>
                <a:cxn ang="0">
                  <a:pos x="888" y="0"/>
                </a:cxn>
                <a:cxn ang="0">
                  <a:pos x="981" y="0"/>
                </a:cxn>
                <a:cxn ang="0">
                  <a:pos x="1074" y="0"/>
                </a:cxn>
                <a:cxn ang="0">
                  <a:pos x="1167" y="0"/>
                </a:cxn>
                <a:cxn ang="0">
                  <a:pos x="1260" y="793"/>
                </a:cxn>
                <a:cxn ang="0">
                  <a:pos x="1353" y="793"/>
                </a:cxn>
                <a:cxn ang="0">
                  <a:pos x="1445" y="793"/>
                </a:cxn>
                <a:cxn ang="0">
                  <a:pos x="1544" y="1187"/>
                </a:cxn>
                <a:cxn ang="0">
                  <a:pos x="1637" y="1187"/>
                </a:cxn>
                <a:cxn ang="0">
                  <a:pos x="1730" y="1187"/>
                </a:cxn>
                <a:cxn ang="0">
                  <a:pos x="1823" y="1187"/>
                </a:cxn>
                <a:cxn ang="0">
                  <a:pos x="1916" y="1187"/>
                </a:cxn>
                <a:cxn ang="0">
                  <a:pos x="2009" y="1187"/>
                </a:cxn>
                <a:cxn ang="0">
                  <a:pos x="2101" y="1187"/>
                </a:cxn>
                <a:cxn ang="0">
                  <a:pos x="2194" y="793"/>
                </a:cxn>
                <a:cxn ang="0">
                  <a:pos x="2293" y="793"/>
                </a:cxn>
                <a:cxn ang="0">
                  <a:pos x="2386" y="793"/>
                </a:cxn>
                <a:cxn ang="0">
                  <a:pos x="2479" y="793"/>
                </a:cxn>
                <a:cxn ang="0">
                  <a:pos x="2572" y="793"/>
                </a:cxn>
                <a:cxn ang="0">
                  <a:pos x="2664" y="394"/>
                </a:cxn>
                <a:cxn ang="0">
                  <a:pos x="2757" y="394"/>
                </a:cxn>
                <a:cxn ang="0">
                  <a:pos x="2850" y="394"/>
                </a:cxn>
                <a:cxn ang="0">
                  <a:pos x="2943" y="394"/>
                </a:cxn>
                <a:cxn ang="0">
                  <a:pos x="3036" y="394"/>
                </a:cxn>
                <a:cxn ang="0">
                  <a:pos x="3135" y="394"/>
                </a:cxn>
                <a:cxn ang="0">
                  <a:pos x="3228" y="394"/>
                </a:cxn>
                <a:cxn ang="0">
                  <a:pos x="3320" y="394"/>
                </a:cxn>
                <a:cxn ang="0">
                  <a:pos x="3413" y="793"/>
                </a:cxn>
                <a:cxn ang="0">
                  <a:pos x="3506" y="793"/>
                </a:cxn>
                <a:cxn ang="0">
                  <a:pos x="3599" y="793"/>
                </a:cxn>
                <a:cxn ang="0">
                  <a:pos x="3692" y="793"/>
                </a:cxn>
                <a:cxn ang="0">
                  <a:pos x="3785" y="1580"/>
                </a:cxn>
                <a:cxn ang="0">
                  <a:pos x="3884" y="1580"/>
                </a:cxn>
                <a:cxn ang="0">
                  <a:pos x="3976" y="1580"/>
                </a:cxn>
                <a:cxn ang="0">
                  <a:pos x="4069" y="1580"/>
                </a:cxn>
                <a:cxn ang="0">
                  <a:pos x="4162" y="1580"/>
                </a:cxn>
                <a:cxn ang="0">
                  <a:pos x="4255" y="1580"/>
                </a:cxn>
                <a:cxn ang="0">
                  <a:pos x="4348" y="1580"/>
                </a:cxn>
                <a:cxn ang="0">
                  <a:pos x="4441" y="1580"/>
                </a:cxn>
                <a:cxn ang="0">
                  <a:pos x="4534" y="1580"/>
                </a:cxn>
                <a:cxn ang="0">
                  <a:pos x="4632" y="1580"/>
                </a:cxn>
              </a:cxnLst>
              <a:rect l="0" t="0" r="r" b="b"/>
              <a:pathLst>
                <a:path w="4632" h="1580">
                  <a:moveTo>
                    <a:pt x="0" y="793"/>
                  </a:moveTo>
                  <a:lnTo>
                    <a:pt x="47" y="793"/>
                  </a:lnTo>
                  <a:lnTo>
                    <a:pt x="93" y="793"/>
                  </a:lnTo>
                  <a:lnTo>
                    <a:pt x="139" y="793"/>
                  </a:lnTo>
                  <a:lnTo>
                    <a:pt x="186" y="793"/>
                  </a:lnTo>
                  <a:lnTo>
                    <a:pt x="232" y="793"/>
                  </a:lnTo>
                  <a:lnTo>
                    <a:pt x="279" y="793"/>
                  </a:lnTo>
                  <a:lnTo>
                    <a:pt x="325" y="793"/>
                  </a:lnTo>
                  <a:lnTo>
                    <a:pt x="372" y="0"/>
                  </a:lnTo>
                  <a:lnTo>
                    <a:pt x="418" y="0"/>
                  </a:lnTo>
                  <a:lnTo>
                    <a:pt x="464" y="0"/>
                  </a:lnTo>
                  <a:lnTo>
                    <a:pt x="511" y="0"/>
                  </a:lnTo>
                  <a:lnTo>
                    <a:pt x="557" y="0"/>
                  </a:lnTo>
                  <a:lnTo>
                    <a:pt x="604" y="0"/>
                  </a:lnTo>
                  <a:lnTo>
                    <a:pt x="650" y="0"/>
                  </a:lnTo>
                  <a:lnTo>
                    <a:pt x="697" y="0"/>
                  </a:lnTo>
                  <a:lnTo>
                    <a:pt x="749" y="0"/>
                  </a:lnTo>
                  <a:lnTo>
                    <a:pt x="795" y="0"/>
                  </a:lnTo>
                  <a:lnTo>
                    <a:pt x="842" y="0"/>
                  </a:lnTo>
                  <a:lnTo>
                    <a:pt x="888" y="0"/>
                  </a:lnTo>
                  <a:lnTo>
                    <a:pt x="935" y="0"/>
                  </a:lnTo>
                  <a:lnTo>
                    <a:pt x="981" y="0"/>
                  </a:lnTo>
                  <a:lnTo>
                    <a:pt x="1028" y="0"/>
                  </a:lnTo>
                  <a:lnTo>
                    <a:pt x="1074" y="0"/>
                  </a:lnTo>
                  <a:lnTo>
                    <a:pt x="1120" y="0"/>
                  </a:lnTo>
                  <a:lnTo>
                    <a:pt x="1167" y="0"/>
                  </a:lnTo>
                  <a:lnTo>
                    <a:pt x="1213" y="793"/>
                  </a:lnTo>
                  <a:lnTo>
                    <a:pt x="1260" y="793"/>
                  </a:lnTo>
                  <a:lnTo>
                    <a:pt x="1306" y="793"/>
                  </a:lnTo>
                  <a:lnTo>
                    <a:pt x="1353" y="793"/>
                  </a:lnTo>
                  <a:lnTo>
                    <a:pt x="1399" y="793"/>
                  </a:lnTo>
                  <a:lnTo>
                    <a:pt x="1445" y="793"/>
                  </a:lnTo>
                  <a:lnTo>
                    <a:pt x="1492" y="1187"/>
                  </a:lnTo>
                  <a:lnTo>
                    <a:pt x="1544" y="1187"/>
                  </a:lnTo>
                  <a:lnTo>
                    <a:pt x="1591" y="1187"/>
                  </a:lnTo>
                  <a:lnTo>
                    <a:pt x="1637" y="1187"/>
                  </a:lnTo>
                  <a:lnTo>
                    <a:pt x="1683" y="1187"/>
                  </a:lnTo>
                  <a:lnTo>
                    <a:pt x="1730" y="1187"/>
                  </a:lnTo>
                  <a:lnTo>
                    <a:pt x="1776" y="1187"/>
                  </a:lnTo>
                  <a:lnTo>
                    <a:pt x="1823" y="1187"/>
                  </a:lnTo>
                  <a:lnTo>
                    <a:pt x="1869" y="1187"/>
                  </a:lnTo>
                  <a:lnTo>
                    <a:pt x="1916" y="1187"/>
                  </a:lnTo>
                  <a:lnTo>
                    <a:pt x="1962" y="1187"/>
                  </a:lnTo>
                  <a:lnTo>
                    <a:pt x="2009" y="1187"/>
                  </a:lnTo>
                  <a:lnTo>
                    <a:pt x="2055" y="1187"/>
                  </a:lnTo>
                  <a:lnTo>
                    <a:pt x="2101" y="1187"/>
                  </a:lnTo>
                  <a:lnTo>
                    <a:pt x="2148" y="793"/>
                  </a:lnTo>
                  <a:lnTo>
                    <a:pt x="2194" y="793"/>
                  </a:lnTo>
                  <a:lnTo>
                    <a:pt x="2241" y="793"/>
                  </a:lnTo>
                  <a:lnTo>
                    <a:pt x="2293" y="793"/>
                  </a:lnTo>
                  <a:lnTo>
                    <a:pt x="2339" y="793"/>
                  </a:lnTo>
                  <a:lnTo>
                    <a:pt x="2386" y="793"/>
                  </a:lnTo>
                  <a:lnTo>
                    <a:pt x="2432" y="793"/>
                  </a:lnTo>
                  <a:lnTo>
                    <a:pt x="2479" y="793"/>
                  </a:lnTo>
                  <a:lnTo>
                    <a:pt x="2525" y="793"/>
                  </a:lnTo>
                  <a:lnTo>
                    <a:pt x="2572" y="793"/>
                  </a:lnTo>
                  <a:lnTo>
                    <a:pt x="2618" y="394"/>
                  </a:lnTo>
                  <a:lnTo>
                    <a:pt x="2664" y="394"/>
                  </a:lnTo>
                  <a:lnTo>
                    <a:pt x="2711" y="394"/>
                  </a:lnTo>
                  <a:lnTo>
                    <a:pt x="2757" y="394"/>
                  </a:lnTo>
                  <a:lnTo>
                    <a:pt x="2804" y="394"/>
                  </a:lnTo>
                  <a:lnTo>
                    <a:pt x="2850" y="394"/>
                  </a:lnTo>
                  <a:lnTo>
                    <a:pt x="2897" y="394"/>
                  </a:lnTo>
                  <a:lnTo>
                    <a:pt x="2943" y="394"/>
                  </a:lnTo>
                  <a:lnTo>
                    <a:pt x="2990" y="394"/>
                  </a:lnTo>
                  <a:lnTo>
                    <a:pt x="3036" y="394"/>
                  </a:lnTo>
                  <a:lnTo>
                    <a:pt x="3088" y="394"/>
                  </a:lnTo>
                  <a:lnTo>
                    <a:pt x="3135" y="394"/>
                  </a:lnTo>
                  <a:lnTo>
                    <a:pt x="3181" y="394"/>
                  </a:lnTo>
                  <a:lnTo>
                    <a:pt x="3228" y="394"/>
                  </a:lnTo>
                  <a:lnTo>
                    <a:pt x="3274" y="394"/>
                  </a:lnTo>
                  <a:lnTo>
                    <a:pt x="3320" y="394"/>
                  </a:lnTo>
                  <a:lnTo>
                    <a:pt x="3367" y="793"/>
                  </a:lnTo>
                  <a:lnTo>
                    <a:pt x="3413" y="793"/>
                  </a:lnTo>
                  <a:lnTo>
                    <a:pt x="3460" y="793"/>
                  </a:lnTo>
                  <a:lnTo>
                    <a:pt x="3506" y="793"/>
                  </a:lnTo>
                  <a:lnTo>
                    <a:pt x="3553" y="793"/>
                  </a:lnTo>
                  <a:lnTo>
                    <a:pt x="3599" y="793"/>
                  </a:lnTo>
                  <a:lnTo>
                    <a:pt x="3646" y="793"/>
                  </a:lnTo>
                  <a:lnTo>
                    <a:pt x="3692" y="793"/>
                  </a:lnTo>
                  <a:lnTo>
                    <a:pt x="3738" y="1580"/>
                  </a:lnTo>
                  <a:lnTo>
                    <a:pt x="3785" y="1580"/>
                  </a:lnTo>
                  <a:lnTo>
                    <a:pt x="3831" y="1580"/>
                  </a:lnTo>
                  <a:lnTo>
                    <a:pt x="3884" y="1580"/>
                  </a:lnTo>
                  <a:lnTo>
                    <a:pt x="3930" y="1580"/>
                  </a:lnTo>
                  <a:lnTo>
                    <a:pt x="3976" y="1580"/>
                  </a:lnTo>
                  <a:lnTo>
                    <a:pt x="4023" y="1580"/>
                  </a:lnTo>
                  <a:lnTo>
                    <a:pt x="4069" y="1580"/>
                  </a:lnTo>
                  <a:lnTo>
                    <a:pt x="4116" y="1580"/>
                  </a:lnTo>
                  <a:lnTo>
                    <a:pt x="4162" y="1580"/>
                  </a:lnTo>
                  <a:lnTo>
                    <a:pt x="4209" y="1580"/>
                  </a:lnTo>
                  <a:lnTo>
                    <a:pt x="4255" y="1580"/>
                  </a:lnTo>
                  <a:lnTo>
                    <a:pt x="4301" y="1580"/>
                  </a:lnTo>
                  <a:lnTo>
                    <a:pt x="4348" y="1580"/>
                  </a:lnTo>
                  <a:lnTo>
                    <a:pt x="4394" y="1580"/>
                  </a:lnTo>
                  <a:lnTo>
                    <a:pt x="4441" y="1580"/>
                  </a:lnTo>
                  <a:lnTo>
                    <a:pt x="4487" y="1580"/>
                  </a:lnTo>
                  <a:lnTo>
                    <a:pt x="4534" y="1580"/>
                  </a:lnTo>
                  <a:lnTo>
                    <a:pt x="4580" y="1580"/>
                  </a:lnTo>
                  <a:lnTo>
                    <a:pt x="4632" y="158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0" name="Freeform 40"/>
            <p:cNvSpPr>
              <a:spLocks/>
            </p:cNvSpPr>
            <p:nvPr/>
          </p:nvSpPr>
          <p:spPr bwMode="auto">
            <a:xfrm>
              <a:off x="770" y="1389"/>
              <a:ext cx="2961" cy="659"/>
            </a:xfrm>
            <a:custGeom>
              <a:avLst/>
              <a:gdLst/>
              <a:ahLst/>
              <a:cxnLst>
                <a:cxn ang="0">
                  <a:pos x="47" y="683"/>
                </a:cxn>
                <a:cxn ang="0">
                  <a:pos x="139" y="319"/>
                </a:cxn>
                <a:cxn ang="0">
                  <a:pos x="232" y="678"/>
                </a:cxn>
                <a:cxn ang="0">
                  <a:pos x="325" y="319"/>
                </a:cxn>
                <a:cxn ang="0">
                  <a:pos x="418" y="122"/>
                </a:cxn>
                <a:cxn ang="0">
                  <a:pos x="511" y="64"/>
                </a:cxn>
                <a:cxn ang="0">
                  <a:pos x="604" y="35"/>
                </a:cxn>
                <a:cxn ang="0">
                  <a:pos x="697" y="12"/>
                </a:cxn>
                <a:cxn ang="0">
                  <a:pos x="795" y="585"/>
                </a:cxn>
                <a:cxn ang="0">
                  <a:pos x="888" y="116"/>
                </a:cxn>
                <a:cxn ang="0">
                  <a:pos x="981" y="608"/>
                </a:cxn>
                <a:cxn ang="0">
                  <a:pos x="1074" y="134"/>
                </a:cxn>
                <a:cxn ang="0">
                  <a:pos x="1167" y="58"/>
                </a:cxn>
                <a:cxn ang="0">
                  <a:pos x="1260" y="220"/>
                </a:cxn>
                <a:cxn ang="0">
                  <a:pos x="1353" y="255"/>
                </a:cxn>
                <a:cxn ang="0">
                  <a:pos x="1445" y="643"/>
                </a:cxn>
                <a:cxn ang="0">
                  <a:pos x="1544" y="857"/>
                </a:cxn>
                <a:cxn ang="0">
                  <a:pos x="1637" y="741"/>
                </a:cxn>
                <a:cxn ang="0">
                  <a:pos x="1730" y="724"/>
                </a:cxn>
                <a:cxn ang="0">
                  <a:pos x="1823" y="880"/>
                </a:cxn>
                <a:cxn ang="0">
                  <a:pos x="1916" y="753"/>
                </a:cxn>
                <a:cxn ang="0">
                  <a:pos x="2009" y="892"/>
                </a:cxn>
                <a:cxn ang="0">
                  <a:pos x="2101" y="388"/>
                </a:cxn>
                <a:cxn ang="0">
                  <a:pos x="2194" y="701"/>
                </a:cxn>
                <a:cxn ang="0">
                  <a:pos x="2293" y="718"/>
                </a:cxn>
                <a:cxn ang="0">
                  <a:pos x="2386" y="718"/>
                </a:cxn>
                <a:cxn ang="0">
                  <a:pos x="2479" y="718"/>
                </a:cxn>
                <a:cxn ang="0">
                  <a:pos x="2572" y="718"/>
                </a:cxn>
                <a:cxn ang="0">
                  <a:pos x="2664" y="325"/>
                </a:cxn>
                <a:cxn ang="0">
                  <a:pos x="2757" y="689"/>
                </a:cxn>
                <a:cxn ang="0">
                  <a:pos x="2850" y="319"/>
                </a:cxn>
                <a:cxn ang="0">
                  <a:pos x="2943" y="296"/>
                </a:cxn>
                <a:cxn ang="0">
                  <a:pos x="3036" y="290"/>
                </a:cxn>
                <a:cxn ang="0">
                  <a:pos x="3135" y="134"/>
                </a:cxn>
                <a:cxn ang="0">
                  <a:pos x="3228" y="70"/>
                </a:cxn>
                <a:cxn ang="0">
                  <a:pos x="3320" y="29"/>
                </a:cxn>
                <a:cxn ang="0">
                  <a:pos x="3413" y="573"/>
                </a:cxn>
                <a:cxn ang="0">
                  <a:pos x="3506" y="660"/>
                </a:cxn>
                <a:cxn ang="0">
                  <a:pos x="3599" y="307"/>
                </a:cxn>
                <a:cxn ang="0">
                  <a:pos x="3692" y="290"/>
                </a:cxn>
                <a:cxn ang="0">
                  <a:pos x="3785" y="817"/>
                </a:cxn>
                <a:cxn ang="0">
                  <a:pos x="3884" y="909"/>
                </a:cxn>
                <a:cxn ang="0">
                  <a:pos x="3976" y="961"/>
                </a:cxn>
                <a:cxn ang="0">
                  <a:pos x="4069" y="788"/>
                </a:cxn>
                <a:cxn ang="0">
                  <a:pos x="4162" y="915"/>
                </a:cxn>
                <a:cxn ang="0">
                  <a:pos x="4255" y="782"/>
                </a:cxn>
                <a:cxn ang="0">
                  <a:pos x="4348" y="903"/>
                </a:cxn>
                <a:cxn ang="0">
                  <a:pos x="4441" y="961"/>
                </a:cxn>
                <a:cxn ang="0">
                  <a:pos x="4534" y="1002"/>
                </a:cxn>
                <a:cxn ang="0">
                  <a:pos x="4632" y="1031"/>
                </a:cxn>
              </a:cxnLst>
              <a:rect l="0" t="0" r="r" b="b"/>
              <a:pathLst>
                <a:path w="4632" h="1031">
                  <a:moveTo>
                    <a:pt x="0" y="232"/>
                  </a:moveTo>
                  <a:lnTo>
                    <a:pt x="47" y="683"/>
                  </a:lnTo>
                  <a:lnTo>
                    <a:pt x="93" y="817"/>
                  </a:lnTo>
                  <a:lnTo>
                    <a:pt x="139" y="319"/>
                  </a:lnTo>
                  <a:lnTo>
                    <a:pt x="186" y="186"/>
                  </a:lnTo>
                  <a:lnTo>
                    <a:pt x="232" y="678"/>
                  </a:lnTo>
                  <a:lnTo>
                    <a:pt x="279" y="811"/>
                  </a:lnTo>
                  <a:lnTo>
                    <a:pt x="325" y="319"/>
                  </a:lnTo>
                  <a:lnTo>
                    <a:pt x="372" y="186"/>
                  </a:lnTo>
                  <a:lnTo>
                    <a:pt x="418" y="122"/>
                  </a:lnTo>
                  <a:lnTo>
                    <a:pt x="464" y="87"/>
                  </a:lnTo>
                  <a:lnTo>
                    <a:pt x="511" y="64"/>
                  </a:lnTo>
                  <a:lnTo>
                    <a:pt x="557" y="47"/>
                  </a:lnTo>
                  <a:lnTo>
                    <a:pt x="604" y="35"/>
                  </a:lnTo>
                  <a:lnTo>
                    <a:pt x="650" y="24"/>
                  </a:lnTo>
                  <a:lnTo>
                    <a:pt x="697" y="12"/>
                  </a:lnTo>
                  <a:lnTo>
                    <a:pt x="749" y="0"/>
                  </a:lnTo>
                  <a:lnTo>
                    <a:pt x="795" y="585"/>
                  </a:lnTo>
                  <a:lnTo>
                    <a:pt x="842" y="209"/>
                  </a:lnTo>
                  <a:lnTo>
                    <a:pt x="888" y="116"/>
                  </a:lnTo>
                  <a:lnTo>
                    <a:pt x="935" y="76"/>
                  </a:lnTo>
                  <a:lnTo>
                    <a:pt x="981" y="608"/>
                  </a:lnTo>
                  <a:lnTo>
                    <a:pt x="1028" y="226"/>
                  </a:lnTo>
                  <a:lnTo>
                    <a:pt x="1074" y="134"/>
                  </a:lnTo>
                  <a:lnTo>
                    <a:pt x="1120" y="87"/>
                  </a:lnTo>
                  <a:lnTo>
                    <a:pt x="1167" y="58"/>
                  </a:lnTo>
                  <a:lnTo>
                    <a:pt x="1213" y="591"/>
                  </a:lnTo>
                  <a:lnTo>
                    <a:pt x="1260" y="220"/>
                  </a:lnTo>
                  <a:lnTo>
                    <a:pt x="1306" y="660"/>
                  </a:lnTo>
                  <a:lnTo>
                    <a:pt x="1353" y="255"/>
                  </a:lnTo>
                  <a:lnTo>
                    <a:pt x="1399" y="157"/>
                  </a:lnTo>
                  <a:lnTo>
                    <a:pt x="1445" y="643"/>
                  </a:lnTo>
                  <a:lnTo>
                    <a:pt x="1492" y="788"/>
                  </a:lnTo>
                  <a:lnTo>
                    <a:pt x="1544" y="857"/>
                  </a:lnTo>
                  <a:lnTo>
                    <a:pt x="1591" y="342"/>
                  </a:lnTo>
                  <a:lnTo>
                    <a:pt x="1637" y="741"/>
                  </a:lnTo>
                  <a:lnTo>
                    <a:pt x="1683" y="301"/>
                  </a:lnTo>
                  <a:lnTo>
                    <a:pt x="1730" y="724"/>
                  </a:lnTo>
                  <a:lnTo>
                    <a:pt x="1776" y="822"/>
                  </a:lnTo>
                  <a:lnTo>
                    <a:pt x="1823" y="880"/>
                  </a:lnTo>
                  <a:lnTo>
                    <a:pt x="1869" y="353"/>
                  </a:lnTo>
                  <a:lnTo>
                    <a:pt x="1916" y="753"/>
                  </a:lnTo>
                  <a:lnTo>
                    <a:pt x="1962" y="845"/>
                  </a:lnTo>
                  <a:lnTo>
                    <a:pt x="2009" y="892"/>
                  </a:lnTo>
                  <a:lnTo>
                    <a:pt x="2055" y="927"/>
                  </a:lnTo>
                  <a:lnTo>
                    <a:pt x="2101" y="388"/>
                  </a:lnTo>
                  <a:lnTo>
                    <a:pt x="2148" y="220"/>
                  </a:lnTo>
                  <a:lnTo>
                    <a:pt x="2194" y="701"/>
                  </a:lnTo>
                  <a:lnTo>
                    <a:pt x="2241" y="284"/>
                  </a:lnTo>
                  <a:lnTo>
                    <a:pt x="2293" y="718"/>
                  </a:lnTo>
                  <a:lnTo>
                    <a:pt x="2339" y="290"/>
                  </a:lnTo>
                  <a:lnTo>
                    <a:pt x="2386" y="718"/>
                  </a:lnTo>
                  <a:lnTo>
                    <a:pt x="2432" y="290"/>
                  </a:lnTo>
                  <a:lnTo>
                    <a:pt x="2479" y="718"/>
                  </a:lnTo>
                  <a:lnTo>
                    <a:pt x="2525" y="290"/>
                  </a:lnTo>
                  <a:lnTo>
                    <a:pt x="2572" y="718"/>
                  </a:lnTo>
                  <a:lnTo>
                    <a:pt x="2618" y="817"/>
                  </a:lnTo>
                  <a:lnTo>
                    <a:pt x="2664" y="325"/>
                  </a:lnTo>
                  <a:lnTo>
                    <a:pt x="2711" y="203"/>
                  </a:lnTo>
                  <a:lnTo>
                    <a:pt x="2757" y="689"/>
                  </a:lnTo>
                  <a:lnTo>
                    <a:pt x="2804" y="805"/>
                  </a:lnTo>
                  <a:lnTo>
                    <a:pt x="2850" y="319"/>
                  </a:lnTo>
                  <a:lnTo>
                    <a:pt x="2897" y="736"/>
                  </a:lnTo>
                  <a:lnTo>
                    <a:pt x="2943" y="296"/>
                  </a:lnTo>
                  <a:lnTo>
                    <a:pt x="2990" y="724"/>
                  </a:lnTo>
                  <a:lnTo>
                    <a:pt x="3036" y="290"/>
                  </a:lnTo>
                  <a:lnTo>
                    <a:pt x="3088" y="191"/>
                  </a:lnTo>
                  <a:lnTo>
                    <a:pt x="3135" y="134"/>
                  </a:lnTo>
                  <a:lnTo>
                    <a:pt x="3181" y="99"/>
                  </a:lnTo>
                  <a:lnTo>
                    <a:pt x="3228" y="70"/>
                  </a:lnTo>
                  <a:lnTo>
                    <a:pt x="3274" y="47"/>
                  </a:lnTo>
                  <a:lnTo>
                    <a:pt x="3320" y="29"/>
                  </a:lnTo>
                  <a:lnTo>
                    <a:pt x="3367" y="12"/>
                  </a:lnTo>
                  <a:lnTo>
                    <a:pt x="3413" y="573"/>
                  </a:lnTo>
                  <a:lnTo>
                    <a:pt x="3460" y="197"/>
                  </a:lnTo>
                  <a:lnTo>
                    <a:pt x="3506" y="660"/>
                  </a:lnTo>
                  <a:lnTo>
                    <a:pt x="3553" y="793"/>
                  </a:lnTo>
                  <a:lnTo>
                    <a:pt x="3599" y="307"/>
                  </a:lnTo>
                  <a:lnTo>
                    <a:pt x="3646" y="724"/>
                  </a:lnTo>
                  <a:lnTo>
                    <a:pt x="3692" y="290"/>
                  </a:lnTo>
                  <a:lnTo>
                    <a:pt x="3738" y="718"/>
                  </a:lnTo>
                  <a:lnTo>
                    <a:pt x="3785" y="817"/>
                  </a:lnTo>
                  <a:lnTo>
                    <a:pt x="3831" y="869"/>
                  </a:lnTo>
                  <a:lnTo>
                    <a:pt x="3884" y="909"/>
                  </a:lnTo>
                  <a:lnTo>
                    <a:pt x="3930" y="938"/>
                  </a:lnTo>
                  <a:lnTo>
                    <a:pt x="3976" y="961"/>
                  </a:lnTo>
                  <a:lnTo>
                    <a:pt x="4023" y="406"/>
                  </a:lnTo>
                  <a:lnTo>
                    <a:pt x="4069" y="788"/>
                  </a:lnTo>
                  <a:lnTo>
                    <a:pt x="4116" y="869"/>
                  </a:lnTo>
                  <a:lnTo>
                    <a:pt x="4162" y="915"/>
                  </a:lnTo>
                  <a:lnTo>
                    <a:pt x="4209" y="394"/>
                  </a:lnTo>
                  <a:lnTo>
                    <a:pt x="4255" y="782"/>
                  </a:lnTo>
                  <a:lnTo>
                    <a:pt x="4301" y="863"/>
                  </a:lnTo>
                  <a:lnTo>
                    <a:pt x="4348" y="903"/>
                  </a:lnTo>
                  <a:lnTo>
                    <a:pt x="4394" y="938"/>
                  </a:lnTo>
                  <a:lnTo>
                    <a:pt x="4441" y="961"/>
                  </a:lnTo>
                  <a:lnTo>
                    <a:pt x="4487" y="984"/>
                  </a:lnTo>
                  <a:lnTo>
                    <a:pt x="4534" y="1002"/>
                  </a:lnTo>
                  <a:lnTo>
                    <a:pt x="4580" y="1019"/>
                  </a:lnTo>
                  <a:lnTo>
                    <a:pt x="4632" y="1031"/>
                  </a:lnTo>
                </a:path>
              </a:pathLst>
            </a:custGeom>
            <a:noFill/>
            <a:ln w="1905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1" name="Freeform 41"/>
            <p:cNvSpPr>
              <a:spLocks/>
            </p:cNvSpPr>
            <p:nvPr/>
          </p:nvSpPr>
          <p:spPr bwMode="auto">
            <a:xfrm>
              <a:off x="770" y="1267"/>
              <a:ext cx="2961" cy="914"/>
            </a:xfrm>
            <a:custGeom>
              <a:avLst/>
              <a:gdLst/>
              <a:ahLst/>
              <a:cxnLst>
                <a:cxn ang="0">
                  <a:pos x="47" y="683"/>
                </a:cxn>
                <a:cxn ang="0">
                  <a:pos x="139" y="649"/>
                </a:cxn>
                <a:cxn ang="0">
                  <a:pos x="232" y="845"/>
                </a:cxn>
                <a:cxn ang="0">
                  <a:pos x="325" y="701"/>
                </a:cxn>
                <a:cxn ang="0">
                  <a:pos x="418" y="105"/>
                </a:cxn>
                <a:cxn ang="0">
                  <a:pos x="511" y="18"/>
                </a:cxn>
                <a:cxn ang="0">
                  <a:pos x="604" y="134"/>
                </a:cxn>
                <a:cxn ang="0">
                  <a:pos x="697" y="53"/>
                </a:cxn>
                <a:cxn ang="0">
                  <a:pos x="795" y="325"/>
                </a:cxn>
                <a:cxn ang="0">
                  <a:pos x="888" y="134"/>
                </a:cxn>
                <a:cxn ang="0">
                  <a:pos x="981" y="678"/>
                </a:cxn>
                <a:cxn ang="0">
                  <a:pos x="1074" y="261"/>
                </a:cxn>
                <a:cxn ang="0">
                  <a:pos x="1167" y="35"/>
                </a:cxn>
                <a:cxn ang="0">
                  <a:pos x="1260" y="180"/>
                </a:cxn>
                <a:cxn ang="0">
                  <a:pos x="1353" y="591"/>
                </a:cxn>
                <a:cxn ang="0">
                  <a:pos x="1445" y="602"/>
                </a:cxn>
                <a:cxn ang="0">
                  <a:pos x="1544" y="938"/>
                </a:cxn>
                <a:cxn ang="0">
                  <a:pos x="1637" y="903"/>
                </a:cxn>
                <a:cxn ang="0">
                  <a:pos x="1730" y="822"/>
                </a:cxn>
                <a:cxn ang="0">
                  <a:pos x="1823" y="1146"/>
                </a:cxn>
                <a:cxn ang="0">
                  <a:pos x="1916" y="950"/>
                </a:cxn>
                <a:cxn ang="0">
                  <a:pos x="2009" y="1106"/>
                </a:cxn>
                <a:cxn ang="0">
                  <a:pos x="2101" y="932"/>
                </a:cxn>
                <a:cxn ang="0">
                  <a:pos x="2194" y="1025"/>
                </a:cxn>
                <a:cxn ang="0">
                  <a:pos x="2293" y="1054"/>
                </a:cxn>
                <a:cxn ang="0">
                  <a:pos x="2386" y="770"/>
                </a:cxn>
                <a:cxn ang="0">
                  <a:pos x="2479" y="689"/>
                </a:cxn>
                <a:cxn ang="0">
                  <a:pos x="2572" y="718"/>
                </a:cxn>
                <a:cxn ang="0">
                  <a:pos x="2664" y="695"/>
                </a:cxn>
                <a:cxn ang="0">
                  <a:pos x="2757" y="788"/>
                </a:cxn>
                <a:cxn ang="0">
                  <a:pos x="2850" y="614"/>
                </a:cxn>
                <a:cxn ang="0">
                  <a:pos x="2943" y="533"/>
                </a:cxn>
                <a:cxn ang="0">
                  <a:pos x="3036" y="510"/>
                </a:cxn>
                <a:cxn ang="0">
                  <a:pos x="3135" y="290"/>
                </a:cxn>
                <a:cxn ang="0">
                  <a:pos x="3228" y="128"/>
                </a:cxn>
                <a:cxn ang="0">
                  <a:pos x="3320" y="64"/>
                </a:cxn>
                <a:cxn ang="0">
                  <a:pos x="3413" y="417"/>
                </a:cxn>
                <a:cxn ang="0">
                  <a:pos x="3506" y="811"/>
                </a:cxn>
                <a:cxn ang="0">
                  <a:pos x="3599" y="730"/>
                </a:cxn>
                <a:cxn ang="0">
                  <a:pos x="3692" y="573"/>
                </a:cxn>
                <a:cxn ang="0">
                  <a:pos x="3785" y="1008"/>
                </a:cxn>
                <a:cxn ang="0">
                  <a:pos x="3884" y="1210"/>
                </a:cxn>
                <a:cxn ang="0">
                  <a:pos x="3976" y="1297"/>
                </a:cxn>
                <a:cxn ang="0">
                  <a:pos x="4069" y="1106"/>
                </a:cxn>
                <a:cxn ang="0">
                  <a:pos x="4162" y="1233"/>
                </a:cxn>
                <a:cxn ang="0">
                  <a:pos x="4255" y="1193"/>
                </a:cxn>
                <a:cxn ang="0">
                  <a:pos x="4348" y="1314"/>
                </a:cxn>
                <a:cxn ang="0">
                  <a:pos x="4441" y="1384"/>
                </a:cxn>
                <a:cxn ang="0">
                  <a:pos x="4534" y="1413"/>
                </a:cxn>
                <a:cxn ang="0">
                  <a:pos x="4632" y="1430"/>
                </a:cxn>
              </a:cxnLst>
              <a:rect l="0" t="0" r="r" b="b"/>
              <a:pathLst>
                <a:path w="4632" h="1430">
                  <a:moveTo>
                    <a:pt x="0" y="371"/>
                  </a:moveTo>
                  <a:lnTo>
                    <a:pt x="47" y="683"/>
                  </a:lnTo>
                  <a:lnTo>
                    <a:pt x="93" y="886"/>
                  </a:lnTo>
                  <a:lnTo>
                    <a:pt x="139" y="649"/>
                  </a:lnTo>
                  <a:lnTo>
                    <a:pt x="186" y="406"/>
                  </a:lnTo>
                  <a:lnTo>
                    <a:pt x="232" y="845"/>
                  </a:lnTo>
                  <a:lnTo>
                    <a:pt x="279" y="990"/>
                  </a:lnTo>
                  <a:lnTo>
                    <a:pt x="325" y="701"/>
                  </a:lnTo>
                  <a:lnTo>
                    <a:pt x="372" y="244"/>
                  </a:lnTo>
                  <a:lnTo>
                    <a:pt x="418" y="105"/>
                  </a:lnTo>
                  <a:lnTo>
                    <a:pt x="464" y="70"/>
                  </a:lnTo>
                  <a:lnTo>
                    <a:pt x="511" y="18"/>
                  </a:lnTo>
                  <a:lnTo>
                    <a:pt x="557" y="0"/>
                  </a:lnTo>
                  <a:lnTo>
                    <a:pt x="604" y="134"/>
                  </a:lnTo>
                  <a:lnTo>
                    <a:pt x="650" y="87"/>
                  </a:lnTo>
                  <a:lnTo>
                    <a:pt x="697" y="53"/>
                  </a:lnTo>
                  <a:lnTo>
                    <a:pt x="749" y="24"/>
                  </a:lnTo>
                  <a:lnTo>
                    <a:pt x="795" y="325"/>
                  </a:lnTo>
                  <a:lnTo>
                    <a:pt x="842" y="203"/>
                  </a:lnTo>
                  <a:lnTo>
                    <a:pt x="888" y="134"/>
                  </a:lnTo>
                  <a:lnTo>
                    <a:pt x="935" y="41"/>
                  </a:lnTo>
                  <a:lnTo>
                    <a:pt x="981" y="678"/>
                  </a:lnTo>
                  <a:lnTo>
                    <a:pt x="1028" y="296"/>
                  </a:lnTo>
                  <a:lnTo>
                    <a:pt x="1074" y="261"/>
                  </a:lnTo>
                  <a:lnTo>
                    <a:pt x="1120" y="70"/>
                  </a:lnTo>
                  <a:lnTo>
                    <a:pt x="1167" y="35"/>
                  </a:lnTo>
                  <a:lnTo>
                    <a:pt x="1213" y="284"/>
                  </a:lnTo>
                  <a:lnTo>
                    <a:pt x="1260" y="180"/>
                  </a:lnTo>
                  <a:lnTo>
                    <a:pt x="1306" y="377"/>
                  </a:lnTo>
                  <a:lnTo>
                    <a:pt x="1353" y="591"/>
                  </a:lnTo>
                  <a:lnTo>
                    <a:pt x="1399" y="446"/>
                  </a:lnTo>
                  <a:lnTo>
                    <a:pt x="1445" y="602"/>
                  </a:lnTo>
                  <a:lnTo>
                    <a:pt x="1492" y="788"/>
                  </a:lnTo>
                  <a:lnTo>
                    <a:pt x="1544" y="938"/>
                  </a:lnTo>
                  <a:lnTo>
                    <a:pt x="1591" y="718"/>
                  </a:lnTo>
                  <a:lnTo>
                    <a:pt x="1637" y="903"/>
                  </a:lnTo>
                  <a:lnTo>
                    <a:pt x="1683" y="637"/>
                  </a:lnTo>
                  <a:lnTo>
                    <a:pt x="1730" y="822"/>
                  </a:lnTo>
                  <a:lnTo>
                    <a:pt x="1776" y="1170"/>
                  </a:lnTo>
                  <a:lnTo>
                    <a:pt x="1823" y="1146"/>
                  </a:lnTo>
                  <a:lnTo>
                    <a:pt x="1869" y="903"/>
                  </a:lnTo>
                  <a:lnTo>
                    <a:pt x="1916" y="950"/>
                  </a:lnTo>
                  <a:lnTo>
                    <a:pt x="1962" y="1002"/>
                  </a:lnTo>
                  <a:lnTo>
                    <a:pt x="2009" y="1106"/>
                  </a:lnTo>
                  <a:lnTo>
                    <a:pt x="2055" y="1164"/>
                  </a:lnTo>
                  <a:lnTo>
                    <a:pt x="2101" y="932"/>
                  </a:lnTo>
                  <a:lnTo>
                    <a:pt x="2148" y="915"/>
                  </a:lnTo>
                  <a:lnTo>
                    <a:pt x="2194" y="1025"/>
                  </a:lnTo>
                  <a:lnTo>
                    <a:pt x="2241" y="840"/>
                  </a:lnTo>
                  <a:lnTo>
                    <a:pt x="2293" y="1054"/>
                  </a:lnTo>
                  <a:lnTo>
                    <a:pt x="2339" y="683"/>
                  </a:lnTo>
                  <a:lnTo>
                    <a:pt x="2386" y="770"/>
                  </a:lnTo>
                  <a:lnTo>
                    <a:pt x="2432" y="481"/>
                  </a:lnTo>
                  <a:lnTo>
                    <a:pt x="2479" y="689"/>
                  </a:lnTo>
                  <a:lnTo>
                    <a:pt x="2525" y="672"/>
                  </a:lnTo>
                  <a:lnTo>
                    <a:pt x="2572" y="718"/>
                  </a:lnTo>
                  <a:lnTo>
                    <a:pt x="2618" y="845"/>
                  </a:lnTo>
                  <a:lnTo>
                    <a:pt x="2664" y="695"/>
                  </a:lnTo>
                  <a:lnTo>
                    <a:pt x="2711" y="759"/>
                  </a:lnTo>
                  <a:lnTo>
                    <a:pt x="2757" y="788"/>
                  </a:lnTo>
                  <a:lnTo>
                    <a:pt x="2804" y="886"/>
                  </a:lnTo>
                  <a:lnTo>
                    <a:pt x="2850" y="614"/>
                  </a:lnTo>
                  <a:lnTo>
                    <a:pt x="2897" y="764"/>
                  </a:lnTo>
                  <a:lnTo>
                    <a:pt x="2943" y="533"/>
                  </a:lnTo>
                  <a:lnTo>
                    <a:pt x="2990" y="626"/>
                  </a:lnTo>
                  <a:lnTo>
                    <a:pt x="3036" y="510"/>
                  </a:lnTo>
                  <a:lnTo>
                    <a:pt x="3088" y="371"/>
                  </a:lnTo>
                  <a:lnTo>
                    <a:pt x="3135" y="290"/>
                  </a:lnTo>
                  <a:lnTo>
                    <a:pt x="3181" y="168"/>
                  </a:lnTo>
                  <a:lnTo>
                    <a:pt x="3228" y="128"/>
                  </a:lnTo>
                  <a:lnTo>
                    <a:pt x="3274" y="87"/>
                  </a:lnTo>
                  <a:lnTo>
                    <a:pt x="3320" y="64"/>
                  </a:lnTo>
                  <a:lnTo>
                    <a:pt x="3367" y="12"/>
                  </a:lnTo>
                  <a:lnTo>
                    <a:pt x="3413" y="417"/>
                  </a:lnTo>
                  <a:lnTo>
                    <a:pt x="3460" y="481"/>
                  </a:lnTo>
                  <a:lnTo>
                    <a:pt x="3506" y="811"/>
                  </a:lnTo>
                  <a:lnTo>
                    <a:pt x="3553" y="927"/>
                  </a:lnTo>
                  <a:lnTo>
                    <a:pt x="3599" y="730"/>
                  </a:lnTo>
                  <a:lnTo>
                    <a:pt x="3646" y="747"/>
                  </a:lnTo>
                  <a:lnTo>
                    <a:pt x="3692" y="573"/>
                  </a:lnTo>
                  <a:lnTo>
                    <a:pt x="3738" y="927"/>
                  </a:lnTo>
                  <a:lnTo>
                    <a:pt x="3785" y="1008"/>
                  </a:lnTo>
                  <a:lnTo>
                    <a:pt x="3831" y="1083"/>
                  </a:lnTo>
                  <a:lnTo>
                    <a:pt x="3884" y="1210"/>
                  </a:lnTo>
                  <a:lnTo>
                    <a:pt x="3930" y="1256"/>
                  </a:lnTo>
                  <a:lnTo>
                    <a:pt x="3976" y="1297"/>
                  </a:lnTo>
                  <a:lnTo>
                    <a:pt x="4023" y="1008"/>
                  </a:lnTo>
                  <a:lnTo>
                    <a:pt x="4069" y="1106"/>
                  </a:lnTo>
                  <a:lnTo>
                    <a:pt x="4116" y="1175"/>
                  </a:lnTo>
                  <a:lnTo>
                    <a:pt x="4162" y="1233"/>
                  </a:lnTo>
                  <a:lnTo>
                    <a:pt x="4209" y="967"/>
                  </a:lnTo>
                  <a:lnTo>
                    <a:pt x="4255" y="1193"/>
                  </a:lnTo>
                  <a:lnTo>
                    <a:pt x="4301" y="1239"/>
                  </a:lnTo>
                  <a:lnTo>
                    <a:pt x="4348" y="1314"/>
                  </a:lnTo>
                  <a:lnTo>
                    <a:pt x="4394" y="1366"/>
                  </a:lnTo>
                  <a:lnTo>
                    <a:pt x="4441" y="1384"/>
                  </a:lnTo>
                  <a:lnTo>
                    <a:pt x="4487" y="1401"/>
                  </a:lnTo>
                  <a:lnTo>
                    <a:pt x="4534" y="1413"/>
                  </a:lnTo>
                  <a:lnTo>
                    <a:pt x="4580" y="1424"/>
                  </a:lnTo>
                  <a:lnTo>
                    <a:pt x="4632" y="143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2" name="Freeform 42"/>
            <p:cNvSpPr>
              <a:spLocks/>
            </p:cNvSpPr>
            <p:nvPr/>
          </p:nvSpPr>
          <p:spPr bwMode="auto">
            <a:xfrm>
              <a:off x="770" y="1289"/>
              <a:ext cx="2961" cy="877"/>
            </a:xfrm>
            <a:custGeom>
              <a:avLst/>
              <a:gdLst/>
              <a:ahLst/>
              <a:cxnLst>
                <a:cxn ang="0">
                  <a:pos x="47" y="585"/>
                </a:cxn>
                <a:cxn ang="0">
                  <a:pos x="139" y="596"/>
                </a:cxn>
                <a:cxn ang="0">
                  <a:pos x="232" y="747"/>
                </a:cxn>
                <a:cxn ang="0">
                  <a:pos x="325" y="677"/>
                </a:cxn>
                <a:cxn ang="0">
                  <a:pos x="418" y="93"/>
                </a:cxn>
                <a:cxn ang="0">
                  <a:pos x="511" y="12"/>
                </a:cxn>
                <a:cxn ang="0">
                  <a:pos x="604" y="116"/>
                </a:cxn>
                <a:cxn ang="0">
                  <a:pos x="697" y="58"/>
                </a:cxn>
                <a:cxn ang="0">
                  <a:pos x="795" y="243"/>
                </a:cxn>
                <a:cxn ang="0">
                  <a:pos x="888" y="133"/>
                </a:cxn>
                <a:cxn ang="0">
                  <a:pos x="981" y="492"/>
                </a:cxn>
                <a:cxn ang="0">
                  <a:pos x="1074" y="185"/>
                </a:cxn>
                <a:cxn ang="0">
                  <a:pos x="1167" y="52"/>
                </a:cxn>
                <a:cxn ang="0">
                  <a:pos x="1260" y="174"/>
                </a:cxn>
                <a:cxn ang="0">
                  <a:pos x="1353" y="544"/>
                </a:cxn>
                <a:cxn ang="0">
                  <a:pos x="1445" y="538"/>
                </a:cxn>
                <a:cxn ang="0">
                  <a:pos x="1544" y="816"/>
                </a:cxn>
                <a:cxn ang="0">
                  <a:pos x="1637" y="839"/>
                </a:cxn>
                <a:cxn ang="0">
                  <a:pos x="1730" y="787"/>
                </a:cxn>
                <a:cxn ang="0">
                  <a:pos x="1823" y="1094"/>
                </a:cxn>
                <a:cxn ang="0">
                  <a:pos x="1916" y="892"/>
                </a:cxn>
                <a:cxn ang="0">
                  <a:pos x="2009" y="1042"/>
                </a:cxn>
                <a:cxn ang="0">
                  <a:pos x="2101" y="863"/>
                </a:cxn>
                <a:cxn ang="0">
                  <a:pos x="2194" y="938"/>
                </a:cxn>
                <a:cxn ang="0">
                  <a:pos x="2293" y="955"/>
                </a:cxn>
                <a:cxn ang="0">
                  <a:pos x="2386" y="683"/>
                </a:cxn>
                <a:cxn ang="0">
                  <a:pos x="2479" y="619"/>
                </a:cxn>
                <a:cxn ang="0">
                  <a:pos x="2572" y="648"/>
                </a:cxn>
                <a:cxn ang="0">
                  <a:pos x="2664" y="619"/>
                </a:cxn>
                <a:cxn ang="0">
                  <a:pos x="2757" y="706"/>
                </a:cxn>
                <a:cxn ang="0">
                  <a:pos x="2850" y="538"/>
                </a:cxn>
                <a:cxn ang="0">
                  <a:pos x="2943" y="463"/>
                </a:cxn>
                <a:cxn ang="0">
                  <a:pos x="3036" y="446"/>
                </a:cxn>
                <a:cxn ang="0">
                  <a:pos x="3135" y="249"/>
                </a:cxn>
                <a:cxn ang="0">
                  <a:pos x="3228" y="99"/>
                </a:cxn>
                <a:cxn ang="0">
                  <a:pos x="3320" y="46"/>
                </a:cxn>
                <a:cxn ang="0">
                  <a:pos x="3413" y="382"/>
                </a:cxn>
                <a:cxn ang="0">
                  <a:pos x="3506" y="753"/>
                </a:cxn>
                <a:cxn ang="0">
                  <a:pos x="3599" y="672"/>
                </a:cxn>
                <a:cxn ang="0">
                  <a:pos x="3692" y="527"/>
                </a:cxn>
                <a:cxn ang="0">
                  <a:pos x="3785" y="1007"/>
                </a:cxn>
                <a:cxn ang="0">
                  <a:pos x="3884" y="1233"/>
                </a:cxn>
                <a:cxn ang="0">
                  <a:pos x="3976" y="1302"/>
                </a:cxn>
                <a:cxn ang="0">
                  <a:pos x="4069" y="1129"/>
                </a:cxn>
                <a:cxn ang="0">
                  <a:pos x="4162" y="1256"/>
                </a:cxn>
                <a:cxn ang="0">
                  <a:pos x="4255" y="1227"/>
                </a:cxn>
                <a:cxn ang="0">
                  <a:pos x="4348" y="1326"/>
                </a:cxn>
                <a:cxn ang="0">
                  <a:pos x="4441" y="1360"/>
                </a:cxn>
                <a:cxn ang="0">
                  <a:pos x="4534" y="1366"/>
                </a:cxn>
                <a:cxn ang="0">
                  <a:pos x="4632" y="1372"/>
                </a:cxn>
              </a:cxnLst>
              <a:rect l="0" t="0" r="r" b="b"/>
              <a:pathLst>
                <a:path w="4632" h="1372">
                  <a:moveTo>
                    <a:pt x="0" y="359"/>
                  </a:moveTo>
                  <a:lnTo>
                    <a:pt x="47" y="585"/>
                  </a:lnTo>
                  <a:lnTo>
                    <a:pt x="93" y="753"/>
                  </a:lnTo>
                  <a:lnTo>
                    <a:pt x="139" y="596"/>
                  </a:lnTo>
                  <a:lnTo>
                    <a:pt x="186" y="388"/>
                  </a:lnTo>
                  <a:lnTo>
                    <a:pt x="232" y="747"/>
                  </a:lnTo>
                  <a:lnTo>
                    <a:pt x="279" y="868"/>
                  </a:lnTo>
                  <a:lnTo>
                    <a:pt x="325" y="677"/>
                  </a:lnTo>
                  <a:lnTo>
                    <a:pt x="372" y="261"/>
                  </a:lnTo>
                  <a:lnTo>
                    <a:pt x="418" y="93"/>
                  </a:lnTo>
                  <a:lnTo>
                    <a:pt x="464" y="64"/>
                  </a:lnTo>
                  <a:lnTo>
                    <a:pt x="511" y="12"/>
                  </a:lnTo>
                  <a:lnTo>
                    <a:pt x="557" y="0"/>
                  </a:lnTo>
                  <a:lnTo>
                    <a:pt x="604" y="116"/>
                  </a:lnTo>
                  <a:lnTo>
                    <a:pt x="650" y="81"/>
                  </a:lnTo>
                  <a:lnTo>
                    <a:pt x="697" y="58"/>
                  </a:lnTo>
                  <a:lnTo>
                    <a:pt x="749" y="41"/>
                  </a:lnTo>
                  <a:lnTo>
                    <a:pt x="795" y="243"/>
                  </a:lnTo>
                  <a:lnTo>
                    <a:pt x="842" y="180"/>
                  </a:lnTo>
                  <a:lnTo>
                    <a:pt x="888" y="133"/>
                  </a:lnTo>
                  <a:lnTo>
                    <a:pt x="935" y="70"/>
                  </a:lnTo>
                  <a:lnTo>
                    <a:pt x="981" y="492"/>
                  </a:lnTo>
                  <a:lnTo>
                    <a:pt x="1028" y="237"/>
                  </a:lnTo>
                  <a:lnTo>
                    <a:pt x="1074" y="185"/>
                  </a:lnTo>
                  <a:lnTo>
                    <a:pt x="1120" y="75"/>
                  </a:lnTo>
                  <a:lnTo>
                    <a:pt x="1167" y="52"/>
                  </a:lnTo>
                  <a:lnTo>
                    <a:pt x="1213" y="237"/>
                  </a:lnTo>
                  <a:lnTo>
                    <a:pt x="1260" y="174"/>
                  </a:lnTo>
                  <a:lnTo>
                    <a:pt x="1306" y="347"/>
                  </a:lnTo>
                  <a:lnTo>
                    <a:pt x="1353" y="544"/>
                  </a:lnTo>
                  <a:lnTo>
                    <a:pt x="1399" y="440"/>
                  </a:lnTo>
                  <a:lnTo>
                    <a:pt x="1445" y="538"/>
                  </a:lnTo>
                  <a:lnTo>
                    <a:pt x="1492" y="683"/>
                  </a:lnTo>
                  <a:lnTo>
                    <a:pt x="1544" y="816"/>
                  </a:lnTo>
                  <a:lnTo>
                    <a:pt x="1591" y="712"/>
                  </a:lnTo>
                  <a:lnTo>
                    <a:pt x="1637" y="839"/>
                  </a:lnTo>
                  <a:lnTo>
                    <a:pt x="1683" y="666"/>
                  </a:lnTo>
                  <a:lnTo>
                    <a:pt x="1730" y="787"/>
                  </a:lnTo>
                  <a:lnTo>
                    <a:pt x="1776" y="1088"/>
                  </a:lnTo>
                  <a:lnTo>
                    <a:pt x="1823" y="1094"/>
                  </a:lnTo>
                  <a:lnTo>
                    <a:pt x="1869" y="897"/>
                  </a:lnTo>
                  <a:lnTo>
                    <a:pt x="1916" y="892"/>
                  </a:lnTo>
                  <a:lnTo>
                    <a:pt x="1962" y="932"/>
                  </a:lnTo>
                  <a:lnTo>
                    <a:pt x="2009" y="1042"/>
                  </a:lnTo>
                  <a:lnTo>
                    <a:pt x="2055" y="1123"/>
                  </a:lnTo>
                  <a:lnTo>
                    <a:pt x="2101" y="863"/>
                  </a:lnTo>
                  <a:lnTo>
                    <a:pt x="2148" y="816"/>
                  </a:lnTo>
                  <a:lnTo>
                    <a:pt x="2194" y="938"/>
                  </a:lnTo>
                  <a:lnTo>
                    <a:pt x="2241" y="729"/>
                  </a:lnTo>
                  <a:lnTo>
                    <a:pt x="2293" y="955"/>
                  </a:lnTo>
                  <a:lnTo>
                    <a:pt x="2339" y="602"/>
                  </a:lnTo>
                  <a:lnTo>
                    <a:pt x="2386" y="683"/>
                  </a:lnTo>
                  <a:lnTo>
                    <a:pt x="2432" y="457"/>
                  </a:lnTo>
                  <a:lnTo>
                    <a:pt x="2479" y="619"/>
                  </a:lnTo>
                  <a:lnTo>
                    <a:pt x="2525" y="602"/>
                  </a:lnTo>
                  <a:lnTo>
                    <a:pt x="2572" y="648"/>
                  </a:lnTo>
                  <a:lnTo>
                    <a:pt x="2618" y="770"/>
                  </a:lnTo>
                  <a:lnTo>
                    <a:pt x="2664" y="619"/>
                  </a:lnTo>
                  <a:lnTo>
                    <a:pt x="2711" y="677"/>
                  </a:lnTo>
                  <a:lnTo>
                    <a:pt x="2757" y="706"/>
                  </a:lnTo>
                  <a:lnTo>
                    <a:pt x="2804" y="816"/>
                  </a:lnTo>
                  <a:lnTo>
                    <a:pt x="2850" y="538"/>
                  </a:lnTo>
                  <a:lnTo>
                    <a:pt x="2897" y="683"/>
                  </a:lnTo>
                  <a:lnTo>
                    <a:pt x="2943" y="463"/>
                  </a:lnTo>
                  <a:lnTo>
                    <a:pt x="2990" y="550"/>
                  </a:lnTo>
                  <a:lnTo>
                    <a:pt x="3036" y="446"/>
                  </a:lnTo>
                  <a:lnTo>
                    <a:pt x="3088" y="318"/>
                  </a:lnTo>
                  <a:lnTo>
                    <a:pt x="3135" y="249"/>
                  </a:lnTo>
                  <a:lnTo>
                    <a:pt x="3181" y="139"/>
                  </a:lnTo>
                  <a:lnTo>
                    <a:pt x="3228" y="99"/>
                  </a:lnTo>
                  <a:lnTo>
                    <a:pt x="3274" y="70"/>
                  </a:lnTo>
                  <a:lnTo>
                    <a:pt x="3320" y="46"/>
                  </a:lnTo>
                  <a:lnTo>
                    <a:pt x="3367" y="6"/>
                  </a:lnTo>
                  <a:lnTo>
                    <a:pt x="3413" y="382"/>
                  </a:lnTo>
                  <a:lnTo>
                    <a:pt x="3460" y="440"/>
                  </a:lnTo>
                  <a:lnTo>
                    <a:pt x="3506" y="753"/>
                  </a:lnTo>
                  <a:lnTo>
                    <a:pt x="3553" y="886"/>
                  </a:lnTo>
                  <a:lnTo>
                    <a:pt x="3599" y="672"/>
                  </a:lnTo>
                  <a:lnTo>
                    <a:pt x="3646" y="689"/>
                  </a:lnTo>
                  <a:lnTo>
                    <a:pt x="3692" y="527"/>
                  </a:lnTo>
                  <a:lnTo>
                    <a:pt x="3738" y="903"/>
                  </a:lnTo>
                  <a:lnTo>
                    <a:pt x="3785" y="1007"/>
                  </a:lnTo>
                  <a:lnTo>
                    <a:pt x="3831" y="1100"/>
                  </a:lnTo>
                  <a:lnTo>
                    <a:pt x="3884" y="1233"/>
                  </a:lnTo>
                  <a:lnTo>
                    <a:pt x="3930" y="1274"/>
                  </a:lnTo>
                  <a:lnTo>
                    <a:pt x="3976" y="1302"/>
                  </a:lnTo>
                  <a:lnTo>
                    <a:pt x="4023" y="1030"/>
                  </a:lnTo>
                  <a:lnTo>
                    <a:pt x="4069" y="1129"/>
                  </a:lnTo>
                  <a:lnTo>
                    <a:pt x="4116" y="1204"/>
                  </a:lnTo>
                  <a:lnTo>
                    <a:pt x="4162" y="1256"/>
                  </a:lnTo>
                  <a:lnTo>
                    <a:pt x="4209" y="973"/>
                  </a:lnTo>
                  <a:lnTo>
                    <a:pt x="4255" y="1227"/>
                  </a:lnTo>
                  <a:lnTo>
                    <a:pt x="4301" y="1274"/>
                  </a:lnTo>
                  <a:lnTo>
                    <a:pt x="4348" y="1326"/>
                  </a:lnTo>
                  <a:lnTo>
                    <a:pt x="4394" y="1355"/>
                  </a:lnTo>
                  <a:lnTo>
                    <a:pt x="4441" y="1360"/>
                  </a:lnTo>
                  <a:lnTo>
                    <a:pt x="4487" y="1366"/>
                  </a:lnTo>
                  <a:lnTo>
                    <a:pt x="4534" y="1366"/>
                  </a:lnTo>
                  <a:lnTo>
                    <a:pt x="4580" y="1372"/>
                  </a:lnTo>
                  <a:lnTo>
                    <a:pt x="4632" y="1372"/>
                  </a:lnTo>
                </a:path>
              </a:pathLst>
            </a:custGeom>
            <a:noFill/>
            <a:ln w="19050">
              <a:solidFill>
                <a:srgbClr val="00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3" name="Freeform 43"/>
            <p:cNvSpPr>
              <a:spLocks/>
            </p:cNvSpPr>
            <p:nvPr/>
          </p:nvSpPr>
          <p:spPr bwMode="auto">
            <a:xfrm>
              <a:off x="770" y="1104"/>
              <a:ext cx="2961" cy="1233"/>
            </a:xfrm>
            <a:custGeom>
              <a:avLst/>
              <a:gdLst/>
              <a:ahLst/>
              <a:cxnLst>
                <a:cxn ang="0">
                  <a:pos x="47" y="689"/>
                </a:cxn>
                <a:cxn ang="0">
                  <a:pos x="139" y="1262"/>
                </a:cxn>
                <a:cxn ang="0">
                  <a:pos x="232" y="961"/>
                </a:cxn>
                <a:cxn ang="0">
                  <a:pos x="325" y="1389"/>
                </a:cxn>
                <a:cxn ang="0">
                  <a:pos x="418" y="144"/>
                </a:cxn>
                <a:cxn ang="0">
                  <a:pos x="511" y="17"/>
                </a:cxn>
                <a:cxn ang="0">
                  <a:pos x="604" y="347"/>
                </a:cxn>
                <a:cxn ang="0">
                  <a:pos x="697" y="173"/>
                </a:cxn>
                <a:cxn ang="0">
                  <a:pos x="795" y="46"/>
                </a:cxn>
                <a:cxn ang="0">
                  <a:pos x="888" y="382"/>
                </a:cxn>
                <a:cxn ang="0">
                  <a:pos x="981" y="584"/>
                </a:cxn>
                <a:cxn ang="0">
                  <a:pos x="1074" y="364"/>
                </a:cxn>
                <a:cxn ang="0">
                  <a:pos x="1167" y="87"/>
                </a:cxn>
                <a:cxn ang="0">
                  <a:pos x="1260" y="492"/>
                </a:cxn>
                <a:cxn ang="0">
                  <a:pos x="1353" y="1169"/>
                </a:cxn>
                <a:cxn ang="0">
                  <a:pos x="1445" y="469"/>
                </a:cxn>
                <a:cxn ang="0">
                  <a:pos x="1544" y="1111"/>
                </a:cxn>
                <a:cxn ang="0">
                  <a:pos x="1637" y="1094"/>
                </a:cxn>
                <a:cxn ang="0">
                  <a:pos x="1730" y="966"/>
                </a:cxn>
                <a:cxn ang="0">
                  <a:pos x="1823" y="1435"/>
                </a:cxn>
                <a:cxn ang="0">
                  <a:pos x="1916" y="1042"/>
                </a:cxn>
                <a:cxn ang="0">
                  <a:pos x="2009" y="1424"/>
                </a:cxn>
                <a:cxn ang="0">
                  <a:pos x="2101" y="1649"/>
                </a:cxn>
                <a:cxn ang="0">
                  <a:pos x="2194" y="1140"/>
                </a:cxn>
                <a:cxn ang="0">
                  <a:pos x="2293" y="1227"/>
                </a:cxn>
                <a:cxn ang="0">
                  <a:pos x="2386" y="671"/>
                </a:cxn>
                <a:cxn ang="0">
                  <a:pos x="2479" y="538"/>
                </a:cxn>
                <a:cxn ang="0">
                  <a:pos x="2572" y="625"/>
                </a:cxn>
                <a:cxn ang="0">
                  <a:pos x="2664" y="1198"/>
                </a:cxn>
                <a:cxn ang="0">
                  <a:pos x="2757" y="770"/>
                </a:cxn>
                <a:cxn ang="0">
                  <a:pos x="2850" y="949"/>
                </a:cxn>
                <a:cxn ang="0">
                  <a:pos x="2943" y="746"/>
                </a:cxn>
                <a:cxn ang="0">
                  <a:pos x="3036" y="798"/>
                </a:cxn>
                <a:cxn ang="0">
                  <a:pos x="3135" y="364"/>
                </a:cxn>
                <a:cxn ang="0">
                  <a:pos x="3228" y="127"/>
                </a:cxn>
                <a:cxn ang="0">
                  <a:pos x="3320" y="52"/>
                </a:cxn>
                <a:cxn ang="0">
                  <a:pos x="3413" y="347"/>
                </a:cxn>
                <a:cxn ang="0">
                  <a:pos x="3506" y="1059"/>
                </a:cxn>
                <a:cxn ang="0">
                  <a:pos x="3599" y="1447"/>
                </a:cxn>
                <a:cxn ang="0">
                  <a:pos x="3692" y="961"/>
                </a:cxn>
                <a:cxn ang="0">
                  <a:pos x="3785" y="1418"/>
                </a:cxn>
                <a:cxn ang="0">
                  <a:pos x="3884" y="1719"/>
                </a:cxn>
                <a:cxn ang="0">
                  <a:pos x="3976" y="1811"/>
                </a:cxn>
                <a:cxn ang="0">
                  <a:pos x="4069" y="1372"/>
                </a:cxn>
                <a:cxn ang="0">
                  <a:pos x="4162" y="1620"/>
                </a:cxn>
                <a:cxn ang="0">
                  <a:pos x="4255" y="1557"/>
                </a:cxn>
                <a:cxn ang="0">
                  <a:pos x="4348" y="1777"/>
                </a:cxn>
                <a:cxn ang="0">
                  <a:pos x="4441" y="1858"/>
                </a:cxn>
                <a:cxn ang="0">
                  <a:pos x="4534" y="1904"/>
                </a:cxn>
                <a:cxn ang="0">
                  <a:pos x="4632" y="1927"/>
                </a:cxn>
              </a:cxnLst>
              <a:rect l="0" t="0" r="r" b="b"/>
              <a:pathLst>
                <a:path w="4632" h="1927">
                  <a:moveTo>
                    <a:pt x="0" y="810"/>
                  </a:moveTo>
                  <a:lnTo>
                    <a:pt x="47" y="689"/>
                  </a:lnTo>
                  <a:lnTo>
                    <a:pt x="93" y="1036"/>
                  </a:lnTo>
                  <a:lnTo>
                    <a:pt x="139" y="1262"/>
                  </a:lnTo>
                  <a:lnTo>
                    <a:pt x="186" y="689"/>
                  </a:lnTo>
                  <a:lnTo>
                    <a:pt x="232" y="961"/>
                  </a:lnTo>
                  <a:lnTo>
                    <a:pt x="279" y="1204"/>
                  </a:lnTo>
                  <a:lnTo>
                    <a:pt x="325" y="1389"/>
                  </a:lnTo>
                  <a:lnTo>
                    <a:pt x="372" y="411"/>
                  </a:lnTo>
                  <a:lnTo>
                    <a:pt x="418" y="144"/>
                  </a:lnTo>
                  <a:lnTo>
                    <a:pt x="464" y="98"/>
                  </a:lnTo>
                  <a:lnTo>
                    <a:pt x="511" y="17"/>
                  </a:lnTo>
                  <a:lnTo>
                    <a:pt x="557" y="0"/>
                  </a:lnTo>
                  <a:lnTo>
                    <a:pt x="604" y="347"/>
                  </a:lnTo>
                  <a:lnTo>
                    <a:pt x="650" y="249"/>
                  </a:lnTo>
                  <a:lnTo>
                    <a:pt x="697" y="173"/>
                  </a:lnTo>
                  <a:lnTo>
                    <a:pt x="749" y="121"/>
                  </a:lnTo>
                  <a:lnTo>
                    <a:pt x="795" y="46"/>
                  </a:lnTo>
                  <a:lnTo>
                    <a:pt x="842" y="521"/>
                  </a:lnTo>
                  <a:lnTo>
                    <a:pt x="888" y="382"/>
                  </a:lnTo>
                  <a:lnTo>
                    <a:pt x="935" y="197"/>
                  </a:lnTo>
                  <a:lnTo>
                    <a:pt x="981" y="584"/>
                  </a:lnTo>
                  <a:lnTo>
                    <a:pt x="1028" y="498"/>
                  </a:lnTo>
                  <a:lnTo>
                    <a:pt x="1074" y="364"/>
                  </a:lnTo>
                  <a:lnTo>
                    <a:pt x="1120" y="127"/>
                  </a:lnTo>
                  <a:lnTo>
                    <a:pt x="1167" y="87"/>
                  </a:lnTo>
                  <a:lnTo>
                    <a:pt x="1213" y="11"/>
                  </a:lnTo>
                  <a:lnTo>
                    <a:pt x="1260" y="492"/>
                  </a:lnTo>
                  <a:lnTo>
                    <a:pt x="1306" y="260"/>
                  </a:lnTo>
                  <a:lnTo>
                    <a:pt x="1353" y="1169"/>
                  </a:lnTo>
                  <a:lnTo>
                    <a:pt x="1399" y="862"/>
                  </a:lnTo>
                  <a:lnTo>
                    <a:pt x="1445" y="469"/>
                  </a:lnTo>
                  <a:lnTo>
                    <a:pt x="1492" y="833"/>
                  </a:lnTo>
                  <a:lnTo>
                    <a:pt x="1544" y="1111"/>
                  </a:lnTo>
                  <a:lnTo>
                    <a:pt x="1591" y="1470"/>
                  </a:lnTo>
                  <a:lnTo>
                    <a:pt x="1637" y="1094"/>
                  </a:lnTo>
                  <a:lnTo>
                    <a:pt x="1683" y="1302"/>
                  </a:lnTo>
                  <a:lnTo>
                    <a:pt x="1730" y="966"/>
                  </a:lnTo>
                  <a:lnTo>
                    <a:pt x="1776" y="1528"/>
                  </a:lnTo>
                  <a:lnTo>
                    <a:pt x="1823" y="1435"/>
                  </a:lnTo>
                  <a:lnTo>
                    <a:pt x="1869" y="1655"/>
                  </a:lnTo>
                  <a:lnTo>
                    <a:pt x="1916" y="1042"/>
                  </a:lnTo>
                  <a:lnTo>
                    <a:pt x="1962" y="1186"/>
                  </a:lnTo>
                  <a:lnTo>
                    <a:pt x="2009" y="1424"/>
                  </a:lnTo>
                  <a:lnTo>
                    <a:pt x="2055" y="1551"/>
                  </a:lnTo>
                  <a:lnTo>
                    <a:pt x="2101" y="1649"/>
                  </a:lnTo>
                  <a:lnTo>
                    <a:pt x="2148" y="1534"/>
                  </a:lnTo>
                  <a:lnTo>
                    <a:pt x="2194" y="1140"/>
                  </a:lnTo>
                  <a:lnTo>
                    <a:pt x="2241" y="1337"/>
                  </a:lnTo>
                  <a:lnTo>
                    <a:pt x="2293" y="1227"/>
                  </a:lnTo>
                  <a:lnTo>
                    <a:pt x="2339" y="1042"/>
                  </a:lnTo>
                  <a:lnTo>
                    <a:pt x="2386" y="671"/>
                  </a:lnTo>
                  <a:lnTo>
                    <a:pt x="2432" y="729"/>
                  </a:lnTo>
                  <a:lnTo>
                    <a:pt x="2479" y="538"/>
                  </a:lnTo>
                  <a:lnTo>
                    <a:pt x="2525" y="1152"/>
                  </a:lnTo>
                  <a:lnTo>
                    <a:pt x="2572" y="625"/>
                  </a:lnTo>
                  <a:lnTo>
                    <a:pt x="2618" y="955"/>
                  </a:lnTo>
                  <a:lnTo>
                    <a:pt x="2664" y="1198"/>
                  </a:lnTo>
                  <a:lnTo>
                    <a:pt x="2711" y="1348"/>
                  </a:lnTo>
                  <a:lnTo>
                    <a:pt x="2757" y="770"/>
                  </a:lnTo>
                  <a:lnTo>
                    <a:pt x="2804" y="1059"/>
                  </a:lnTo>
                  <a:lnTo>
                    <a:pt x="2850" y="949"/>
                  </a:lnTo>
                  <a:lnTo>
                    <a:pt x="2897" y="700"/>
                  </a:lnTo>
                  <a:lnTo>
                    <a:pt x="2943" y="746"/>
                  </a:lnTo>
                  <a:lnTo>
                    <a:pt x="2990" y="422"/>
                  </a:lnTo>
                  <a:lnTo>
                    <a:pt x="3036" y="798"/>
                  </a:lnTo>
                  <a:lnTo>
                    <a:pt x="3088" y="503"/>
                  </a:lnTo>
                  <a:lnTo>
                    <a:pt x="3135" y="364"/>
                  </a:lnTo>
                  <a:lnTo>
                    <a:pt x="3181" y="185"/>
                  </a:lnTo>
                  <a:lnTo>
                    <a:pt x="3228" y="127"/>
                  </a:lnTo>
                  <a:lnTo>
                    <a:pt x="3274" y="87"/>
                  </a:lnTo>
                  <a:lnTo>
                    <a:pt x="3320" y="52"/>
                  </a:lnTo>
                  <a:lnTo>
                    <a:pt x="3367" y="0"/>
                  </a:lnTo>
                  <a:lnTo>
                    <a:pt x="3413" y="347"/>
                  </a:lnTo>
                  <a:lnTo>
                    <a:pt x="3460" y="1042"/>
                  </a:lnTo>
                  <a:lnTo>
                    <a:pt x="3506" y="1059"/>
                  </a:lnTo>
                  <a:lnTo>
                    <a:pt x="3553" y="1279"/>
                  </a:lnTo>
                  <a:lnTo>
                    <a:pt x="3599" y="1447"/>
                  </a:lnTo>
                  <a:lnTo>
                    <a:pt x="3646" y="793"/>
                  </a:lnTo>
                  <a:lnTo>
                    <a:pt x="3692" y="961"/>
                  </a:lnTo>
                  <a:lnTo>
                    <a:pt x="3738" y="1244"/>
                  </a:lnTo>
                  <a:lnTo>
                    <a:pt x="3785" y="1418"/>
                  </a:lnTo>
                  <a:lnTo>
                    <a:pt x="3831" y="1545"/>
                  </a:lnTo>
                  <a:lnTo>
                    <a:pt x="3884" y="1719"/>
                  </a:lnTo>
                  <a:lnTo>
                    <a:pt x="3930" y="1771"/>
                  </a:lnTo>
                  <a:lnTo>
                    <a:pt x="3976" y="1811"/>
                  </a:lnTo>
                  <a:lnTo>
                    <a:pt x="4023" y="1846"/>
                  </a:lnTo>
                  <a:lnTo>
                    <a:pt x="4069" y="1372"/>
                  </a:lnTo>
                  <a:lnTo>
                    <a:pt x="4116" y="1510"/>
                  </a:lnTo>
                  <a:lnTo>
                    <a:pt x="4162" y="1620"/>
                  </a:lnTo>
                  <a:lnTo>
                    <a:pt x="4209" y="1696"/>
                  </a:lnTo>
                  <a:lnTo>
                    <a:pt x="4255" y="1557"/>
                  </a:lnTo>
                  <a:lnTo>
                    <a:pt x="4301" y="1649"/>
                  </a:lnTo>
                  <a:lnTo>
                    <a:pt x="4348" y="1777"/>
                  </a:lnTo>
                  <a:lnTo>
                    <a:pt x="4394" y="1835"/>
                  </a:lnTo>
                  <a:lnTo>
                    <a:pt x="4441" y="1858"/>
                  </a:lnTo>
                  <a:lnTo>
                    <a:pt x="4487" y="1892"/>
                  </a:lnTo>
                  <a:lnTo>
                    <a:pt x="4534" y="1904"/>
                  </a:lnTo>
                  <a:lnTo>
                    <a:pt x="4580" y="1927"/>
                  </a:lnTo>
                  <a:lnTo>
                    <a:pt x="4632" y="1927"/>
                  </a:lnTo>
                </a:path>
              </a:pathLst>
            </a:custGeom>
            <a:noFill/>
            <a:ln w="19050">
              <a:solidFill>
                <a:srgbClr val="BF00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84" name="Rectangle 44"/>
            <p:cNvSpPr>
              <a:spLocks noChangeArrowheads="1"/>
            </p:cNvSpPr>
            <p:nvPr/>
          </p:nvSpPr>
          <p:spPr bwMode="auto">
            <a:xfrm>
              <a:off x="2169" y="2421"/>
              <a:ext cx="20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Trial</a:t>
              </a: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493485" name="Rectangle 45"/>
            <p:cNvSpPr>
              <a:spLocks noChangeArrowheads="1"/>
            </p:cNvSpPr>
            <p:nvPr/>
          </p:nvSpPr>
          <p:spPr bwMode="auto">
            <a:xfrm rot="16200000">
              <a:off x="428" y="1617"/>
              <a:ext cx="1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p(F)</a:t>
              </a: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493486" name="Rectangle 46"/>
            <p:cNvSpPr>
              <a:spLocks noChangeArrowheads="1"/>
            </p:cNvSpPr>
            <p:nvPr/>
          </p:nvSpPr>
          <p:spPr bwMode="auto">
            <a:xfrm>
              <a:off x="733" y="2317"/>
              <a:ext cx="1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87" name="Rectangle 47"/>
            <p:cNvSpPr>
              <a:spLocks noChangeArrowheads="1"/>
            </p:cNvSpPr>
            <p:nvPr/>
          </p:nvSpPr>
          <p:spPr bwMode="auto">
            <a:xfrm>
              <a:off x="3727" y="1049"/>
              <a:ext cx="1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88" name="Rectangle 48"/>
            <p:cNvSpPr>
              <a:spLocks noChangeArrowheads="1"/>
            </p:cNvSpPr>
            <p:nvPr/>
          </p:nvSpPr>
          <p:spPr bwMode="auto">
            <a:xfrm>
              <a:off x="3423" y="1093"/>
              <a:ext cx="1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True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89" name="Line 49"/>
            <p:cNvSpPr>
              <a:spLocks noChangeShapeType="1"/>
            </p:cNvSpPr>
            <p:nvPr/>
          </p:nvSpPr>
          <p:spPr bwMode="auto">
            <a:xfrm>
              <a:off x="3260" y="1123"/>
              <a:ext cx="148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90" name="Rectangle 50"/>
            <p:cNvSpPr>
              <a:spLocks noChangeArrowheads="1"/>
            </p:cNvSpPr>
            <p:nvPr/>
          </p:nvSpPr>
          <p:spPr bwMode="auto">
            <a:xfrm>
              <a:off x="3423" y="1167"/>
              <a:ext cx="34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Bayes Vol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91" name="Line 51"/>
            <p:cNvSpPr>
              <a:spLocks noChangeShapeType="1"/>
            </p:cNvSpPr>
            <p:nvPr/>
          </p:nvSpPr>
          <p:spPr bwMode="auto">
            <a:xfrm>
              <a:off x="3260" y="1193"/>
              <a:ext cx="148" cy="1"/>
            </a:xfrm>
            <a:prstGeom prst="line">
              <a:avLst/>
            </a:prstGeom>
            <a:noFill/>
            <a:ln w="19050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92" name="Rectangle 52"/>
            <p:cNvSpPr>
              <a:spLocks noChangeArrowheads="1"/>
            </p:cNvSpPr>
            <p:nvPr/>
          </p:nvSpPr>
          <p:spPr bwMode="auto">
            <a:xfrm>
              <a:off x="3423" y="1241"/>
              <a:ext cx="36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HMM fixed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93" name="Line 53"/>
            <p:cNvSpPr>
              <a:spLocks noChangeShapeType="1"/>
            </p:cNvSpPr>
            <p:nvPr/>
          </p:nvSpPr>
          <p:spPr bwMode="auto">
            <a:xfrm>
              <a:off x="3260" y="1267"/>
              <a:ext cx="148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94" name="Rectangle 54"/>
            <p:cNvSpPr>
              <a:spLocks noChangeArrowheads="1"/>
            </p:cNvSpPr>
            <p:nvPr/>
          </p:nvSpPr>
          <p:spPr bwMode="auto">
            <a:xfrm>
              <a:off x="3423" y="1315"/>
              <a:ext cx="36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HMM learn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95" name="Line 55"/>
            <p:cNvSpPr>
              <a:spLocks noChangeShapeType="1"/>
            </p:cNvSpPr>
            <p:nvPr/>
          </p:nvSpPr>
          <p:spPr bwMode="auto">
            <a:xfrm>
              <a:off x="3260" y="1341"/>
              <a:ext cx="148" cy="1"/>
            </a:xfrm>
            <a:prstGeom prst="line">
              <a:avLst/>
            </a:prstGeom>
            <a:noFill/>
            <a:ln w="19050">
              <a:solidFill>
                <a:srgbClr val="00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3496" name="Rectangle 56"/>
            <p:cNvSpPr>
              <a:spLocks noChangeArrowheads="1"/>
            </p:cNvSpPr>
            <p:nvPr/>
          </p:nvSpPr>
          <p:spPr bwMode="auto">
            <a:xfrm>
              <a:off x="3423" y="1389"/>
              <a:ext cx="12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RW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493497" name="Line 57"/>
            <p:cNvSpPr>
              <a:spLocks noChangeShapeType="1"/>
            </p:cNvSpPr>
            <p:nvPr/>
          </p:nvSpPr>
          <p:spPr bwMode="auto">
            <a:xfrm>
              <a:off x="3260" y="1411"/>
              <a:ext cx="148" cy="1"/>
            </a:xfrm>
            <a:prstGeom prst="line">
              <a:avLst/>
            </a:prstGeom>
            <a:noFill/>
            <a:ln w="19050">
              <a:solidFill>
                <a:srgbClr val="BF00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493499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13" y="3732213"/>
            <a:ext cx="51085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93500" name="Text Box 60"/>
          <p:cNvSpPr txBox="1">
            <a:spLocks noChangeArrowheads="1"/>
          </p:cNvSpPr>
          <p:nvPr/>
        </p:nvSpPr>
        <p:spPr bwMode="auto">
          <a:xfrm>
            <a:off x="782638" y="4329113"/>
            <a:ext cx="2943225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000" dirty="0">
                <a:solidFill>
                  <a:srgbClr val="000000"/>
                </a:solidFill>
              </a:rPr>
              <a:t>BMS: </a:t>
            </a:r>
          </a:p>
          <a:p>
            <a:pPr>
              <a:spcBef>
                <a:spcPct val="40000"/>
              </a:spcBef>
            </a:pPr>
            <a:r>
              <a:rPr lang="de-CH" sz="2000" b="0" dirty="0">
                <a:solidFill>
                  <a:srgbClr val="000000"/>
                </a:solidFill>
              </a:rPr>
              <a:t>hierarchical Bayesian learner </a:t>
            </a:r>
            <a:r>
              <a:rPr lang="de-CH" sz="2000" b="0" dirty="0" smtClean="0">
                <a:solidFill>
                  <a:srgbClr val="000000"/>
                </a:solidFill>
              </a:rPr>
              <a:t>performs </a:t>
            </a:r>
            <a:r>
              <a:rPr lang="de-CH" sz="2000" b="0" dirty="0">
                <a:solidFill>
                  <a:srgbClr val="000000"/>
                </a:solidFill>
              </a:rPr>
              <a:t>best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2493501" name="Text Box 61"/>
          <p:cNvSpPr txBox="1">
            <a:spLocks noChangeArrowheads="1"/>
          </p:cNvSpPr>
          <p:nvPr/>
        </p:nvSpPr>
        <p:spPr bwMode="auto">
          <a:xfrm>
            <a:off x="784225" y="1687513"/>
            <a:ext cx="2943225" cy="2000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000" dirty="0">
                <a:solidFill>
                  <a:srgbClr val="000000"/>
                </a:solidFill>
              </a:rPr>
              <a:t>Alternative learning models: </a:t>
            </a:r>
          </a:p>
          <a:p>
            <a:pPr>
              <a:spcBef>
                <a:spcPct val="40000"/>
              </a:spcBef>
            </a:pPr>
            <a:r>
              <a:rPr lang="de-CH" sz="2000" b="0" dirty="0">
                <a:solidFill>
                  <a:srgbClr val="000000"/>
                </a:solidFill>
              </a:rPr>
              <a:t>Rescorla-Wagner</a:t>
            </a:r>
            <a:endParaRPr lang="en-US" sz="2000" b="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</a:pPr>
            <a:r>
              <a:rPr lang="de-CH" sz="2000" b="0" dirty="0">
                <a:solidFill>
                  <a:srgbClr val="000000"/>
                </a:solidFill>
              </a:rPr>
              <a:t>HMM (2 variants</a:t>
            </a:r>
            <a:r>
              <a:rPr lang="de-CH" sz="2000" b="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40000"/>
              </a:spcBef>
            </a:pPr>
            <a:r>
              <a:rPr lang="de-CH" sz="2000" b="0" dirty="0" smtClean="0">
                <a:solidFill>
                  <a:srgbClr val="000000"/>
                </a:solidFill>
              </a:rPr>
              <a:t>True probabilities</a:t>
            </a:r>
            <a:endParaRPr lang="de-CH" sz="2000" b="0" dirty="0">
              <a:solidFill>
                <a:srgbClr val="000000"/>
              </a:solidFill>
            </a:endParaRPr>
          </a:p>
        </p:txBody>
      </p:sp>
      <p:sp>
        <p:nvSpPr>
          <p:cNvPr id="59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434" name="Text Box 2"/>
          <p:cNvSpPr txBox="1">
            <a:spLocks noChangeArrowheads="1"/>
          </p:cNvSpPr>
          <p:nvPr/>
        </p:nvSpPr>
        <p:spPr bwMode="auto">
          <a:xfrm>
            <a:off x="1822450" y="1698625"/>
            <a:ext cx="163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Putamen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94435" name="Text Box 3"/>
          <p:cNvSpPr txBox="1">
            <a:spLocks noChangeArrowheads="1"/>
          </p:cNvSpPr>
          <p:nvPr/>
        </p:nvSpPr>
        <p:spPr bwMode="auto">
          <a:xfrm>
            <a:off x="4616450" y="1698625"/>
            <a:ext cx="422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Premotor cortex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94436" name="Rectangle 4"/>
          <p:cNvSpPr>
            <a:spLocks noChangeArrowheads="1"/>
          </p:cNvSpPr>
          <p:nvPr/>
        </p:nvSpPr>
        <p:spPr bwMode="auto">
          <a:xfrm>
            <a:off x="514350" y="117475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 Unicode MS" pitchFamily="34" charset="-128"/>
              </a:rPr>
              <a:t>Stimulus-independent prediction error</a:t>
            </a:r>
            <a:r>
              <a:rPr lang="en-US" sz="360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78013" y="2386013"/>
            <a:ext cx="3201987" cy="1354137"/>
            <a:chOff x="1010" y="2390"/>
            <a:chExt cx="2016" cy="853"/>
          </a:xfrm>
        </p:grpSpPr>
        <p:sp>
          <p:nvSpPr>
            <p:cNvPr id="2194438" name="Text Box 6"/>
            <p:cNvSpPr txBox="1">
              <a:spLocks noChangeArrowheads="1"/>
            </p:cNvSpPr>
            <p:nvPr/>
          </p:nvSpPr>
          <p:spPr bwMode="auto">
            <a:xfrm>
              <a:off x="2275" y="2948"/>
              <a:ext cx="7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000000"/>
                  </a:solidFill>
                </a:rPr>
                <a:t>p &lt; 0.05 (SVC</a:t>
              </a:r>
              <a:r>
                <a:rPr lang="en-GB" sz="1000">
                  <a:solidFill>
                    <a:srgbClr val="000000"/>
                  </a:solidFill>
                </a:rPr>
                <a:t>)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010" y="2390"/>
              <a:ext cx="1276" cy="853"/>
              <a:chOff x="1010" y="2390"/>
              <a:chExt cx="1276" cy="853"/>
            </a:xfrm>
          </p:grpSpPr>
          <p:pic>
            <p:nvPicPr>
              <p:cNvPr id="2194440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10" y="2390"/>
                <a:ext cx="974" cy="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944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84" y="2482"/>
                <a:ext cx="302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194442" name="Text Box 10"/>
          <p:cNvSpPr txBox="1">
            <a:spLocks noChangeArrowheads="1"/>
          </p:cNvSpPr>
          <p:nvPr/>
        </p:nvSpPr>
        <p:spPr bwMode="auto">
          <a:xfrm>
            <a:off x="7724775" y="3089275"/>
            <a:ext cx="18557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rgbClr val="000000"/>
                </a:solidFill>
              </a:rPr>
              <a:t>p &lt; 0.05 </a:t>
            </a:r>
          </a:p>
          <a:p>
            <a:r>
              <a:rPr lang="en-GB" sz="1200">
                <a:solidFill>
                  <a:srgbClr val="000000"/>
                </a:solidFill>
              </a:rPr>
              <a:t>(cluster-level whole- brain corrected)</a:t>
            </a:r>
          </a:p>
        </p:txBody>
      </p: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5843588" y="2386013"/>
            <a:ext cx="1901825" cy="1277937"/>
            <a:chOff x="3508" y="2102"/>
            <a:chExt cx="1279" cy="861"/>
          </a:xfrm>
        </p:grpSpPr>
        <p:pic>
          <p:nvPicPr>
            <p:cNvPr id="219444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" y="2183"/>
              <a:ext cx="229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9444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r="2019"/>
            <a:stretch>
              <a:fillRect/>
            </a:stretch>
          </p:blipFill>
          <p:spPr bwMode="auto">
            <a:xfrm>
              <a:off x="3508" y="2102"/>
              <a:ext cx="1019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1368425" y="3784600"/>
            <a:ext cx="2165350" cy="1558925"/>
            <a:chOff x="9243" y="17458"/>
            <a:chExt cx="2345" cy="1687"/>
          </a:xfrm>
        </p:grpSpPr>
        <p:sp>
          <p:nvSpPr>
            <p:cNvPr id="219444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9370" y="17458"/>
              <a:ext cx="2218" cy="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48" name="Rectangle 16"/>
            <p:cNvSpPr>
              <a:spLocks noChangeAspect="1" noChangeArrowheads="1"/>
            </p:cNvSpPr>
            <p:nvPr/>
          </p:nvSpPr>
          <p:spPr bwMode="auto">
            <a:xfrm>
              <a:off x="9793" y="17585"/>
              <a:ext cx="1581" cy="1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49" name="Rectangle 17"/>
            <p:cNvSpPr>
              <a:spLocks noChangeAspect="1" noChangeArrowheads="1"/>
            </p:cNvSpPr>
            <p:nvPr/>
          </p:nvSpPr>
          <p:spPr bwMode="auto">
            <a:xfrm>
              <a:off x="9793" y="17585"/>
              <a:ext cx="1581" cy="13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0" name="Line 18"/>
            <p:cNvSpPr>
              <a:spLocks noChangeAspect="1" noChangeShapeType="1"/>
            </p:cNvSpPr>
            <p:nvPr/>
          </p:nvSpPr>
          <p:spPr bwMode="auto">
            <a:xfrm>
              <a:off x="9793" y="18938"/>
              <a:ext cx="158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1" name="Line 19"/>
            <p:cNvSpPr>
              <a:spLocks noChangeAspect="1" noChangeShapeType="1"/>
            </p:cNvSpPr>
            <p:nvPr/>
          </p:nvSpPr>
          <p:spPr bwMode="auto">
            <a:xfrm flipV="1">
              <a:off x="9793" y="17585"/>
              <a:ext cx="2" cy="13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2" name="Line 20"/>
            <p:cNvSpPr>
              <a:spLocks noChangeAspect="1" noChangeShapeType="1"/>
            </p:cNvSpPr>
            <p:nvPr/>
          </p:nvSpPr>
          <p:spPr bwMode="auto">
            <a:xfrm flipV="1">
              <a:off x="10321" y="18921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3" name="Rectangle 21"/>
            <p:cNvSpPr>
              <a:spLocks noChangeAspect="1" noChangeArrowheads="1"/>
            </p:cNvSpPr>
            <p:nvPr/>
          </p:nvSpPr>
          <p:spPr bwMode="auto">
            <a:xfrm>
              <a:off x="10206" y="18947"/>
              <a:ext cx="31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p(F)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54" name="Line 22"/>
            <p:cNvSpPr>
              <a:spLocks noChangeAspect="1" noChangeShapeType="1"/>
            </p:cNvSpPr>
            <p:nvPr/>
          </p:nvSpPr>
          <p:spPr bwMode="auto">
            <a:xfrm flipV="1">
              <a:off x="10848" y="18921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5" name="Rectangle 23"/>
            <p:cNvSpPr>
              <a:spLocks noChangeAspect="1" noChangeArrowheads="1"/>
            </p:cNvSpPr>
            <p:nvPr/>
          </p:nvSpPr>
          <p:spPr bwMode="auto">
            <a:xfrm>
              <a:off x="10727" y="18948"/>
              <a:ext cx="3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p(H)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56" name="Line 24"/>
            <p:cNvSpPr>
              <a:spLocks noChangeAspect="1" noChangeShapeType="1"/>
            </p:cNvSpPr>
            <p:nvPr/>
          </p:nvSpPr>
          <p:spPr bwMode="auto">
            <a:xfrm>
              <a:off x="9793" y="18938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7" name="Rectangle 25"/>
            <p:cNvSpPr>
              <a:spLocks noChangeAspect="1" noChangeArrowheads="1"/>
            </p:cNvSpPr>
            <p:nvPr/>
          </p:nvSpPr>
          <p:spPr bwMode="auto">
            <a:xfrm>
              <a:off x="9590" y="18867"/>
              <a:ext cx="14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-2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58" name="Line 26"/>
            <p:cNvSpPr>
              <a:spLocks noChangeAspect="1" noChangeShapeType="1"/>
            </p:cNvSpPr>
            <p:nvPr/>
          </p:nvSpPr>
          <p:spPr bwMode="auto">
            <a:xfrm>
              <a:off x="9793" y="18597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59" name="Rectangle 27"/>
            <p:cNvSpPr>
              <a:spLocks noChangeAspect="1" noChangeArrowheads="1"/>
            </p:cNvSpPr>
            <p:nvPr/>
          </p:nvSpPr>
          <p:spPr bwMode="auto">
            <a:xfrm>
              <a:off x="9485" y="18525"/>
              <a:ext cx="28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-1.5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60" name="Line 28"/>
            <p:cNvSpPr>
              <a:spLocks noChangeAspect="1" noChangeShapeType="1"/>
            </p:cNvSpPr>
            <p:nvPr/>
          </p:nvSpPr>
          <p:spPr bwMode="auto">
            <a:xfrm>
              <a:off x="9793" y="18260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1" name="Rectangle 29"/>
            <p:cNvSpPr>
              <a:spLocks noChangeAspect="1" noChangeArrowheads="1"/>
            </p:cNvSpPr>
            <p:nvPr/>
          </p:nvSpPr>
          <p:spPr bwMode="auto">
            <a:xfrm>
              <a:off x="9590" y="18190"/>
              <a:ext cx="14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-1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62" name="Line 30"/>
            <p:cNvSpPr>
              <a:spLocks noChangeAspect="1" noChangeShapeType="1"/>
            </p:cNvSpPr>
            <p:nvPr/>
          </p:nvSpPr>
          <p:spPr bwMode="auto">
            <a:xfrm>
              <a:off x="9793" y="17921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3" name="Rectangle 31"/>
            <p:cNvSpPr>
              <a:spLocks noChangeAspect="1" noChangeArrowheads="1"/>
            </p:cNvSpPr>
            <p:nvPr/>
          </p:nvSpPr>
          <p:spPr bwMode="auto">
            <a:xfrm>
              <a:off x="9485" y="17850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-0.5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64" name="Line 32"/>
            <p:cNvSpPr>
              <a:spLocks noChangeAspect="1" noChangeShapeType="1"/>
            </p:cNvSpPr>
            <p:nvPr/>
          </p:nvSpPr>
          <p:spPr bwMode="auto">
            <a:xfrm>
              <a:off x="9793" y="17585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5" name="Rectangle 33"/>
            <p:cNvSpPr>
              <a:spLocks noChangeAspect="1" noChangeArrowheads="1"/>
            </p:cNvSpPr>
            <p:nvPr/>
          </p:nvSpPr>
          <p:spPr bwMode="auto">
            <a:xfrm>
              <a:off x="9635" y="17515"/>
              <a:ext cx="9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66" name="Rectangle 34"/>
            <p:cNvSpPr>
              <a:spLocks noChangeAspect="1" noChangeArrowheads="1"/>
            </p:cNvSpPr>
            <p:nvPr/>
          </p:nvSpPr>
          <p:spPr bwMode="auto">
            <a:xfrm>
              <a:off x="10110" y="17585"/>
              <a:ext cx="421" cy="977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7" name="Rectangle 35"/>
            <p:cNvSpPr>
              <a:spLocks noChangeAspect="1" noChangeArrowheads="1"/>
            </p:cNvSpPr>
            <p:nvPr/>
          </p:nvSpPr>
          <p:spPr bwMode="auto">
            <a:xfrm>
              <a:off x="10110" y="17585"/>
              <a:ext cx="421" cy="97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8" name="Rectangle 36"/>
            <p:cNvSpPr>
              <a:spLocks noChangeAspect="1" noChangeArrowheads="1"/>
            </p:cNvSpPr>
            <p:nvPr/>
          </p:nvSpPr>
          <p:spPr bwMode="auto">
            <a:xfrm>
              <a:off x="10637" y="17585"/>
              <a:ext cx="420" cy="716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69" name="Rectangle 37"/>
            <p:cNvSpPr>
              <a:spLocks noChangeAspect="1" noChangeArrowheads="1"/>
            </p:cNvSpPr>
            <p:nvPr/>
          </p:nvSpPr>
          <p:spPr bwMode="auto">
            <a:xfrm>
              <a:off x="10637" y="17585"/>
              <a:ext cx="420" cy="7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0" name="Line 38"/>
            <p:cNvSpPr>
              <a:spLocks noChangeAspect="1" noChangeShapeType="1"/>
            </p:cNvSpPr>
            <p:nvPr/>
          </p:nvSpPr>
          <p:spPr bwMode="auto">
            <a:xfrm>
              <a:off x="9793" y="17585"/>
              <a:ext cx="15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1" name="Line 39"/>
            <p:cNvSpPr>
              <a:spLocks noChangeAspect="1" noChangeShapeType="1"/>
            </p:cNvSpPr>
            <p:nvPr/>
          </p:nvSpPr>
          <p:spPr bwMode="auto">
            <a:xfrm>
              <a:off x="10321" y="18198"/>
              <a:ext cx="1" cy="7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2" name="Line 40"/>
            <p:cNvSpPr>
              <a:spLocks noChangeAspect="1" noChangeShapeType="1"/>
            </p:cNvSpPr>
            <p:nvPr/>
          </p:nvSpPr>
          <p:spPr bwMode="auto">
            <a:xfrm>
              <a:off x="10313" y="18198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3" name="Line 41"/>
            <p:cNvSpPr>
              <a:spLocks noChangeAspect="1" noChangeShapeType="1"/>
            </p:cNvSpPr>
            <p:nvPr/>
          </p:nvSpPr>
          <p:spPr bwMode="auto">
            <a:xfrm>
              <a:off x="10313" y="18925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4" name="Line 42"/>
            <p:cNvSpPr>
              <a:spLocks noChangeAspect="1" noChangeShapeType="1"/>
            </p:cNvSpPr>
            <p:nvPr/>
          </p:nvSpPr>
          <p:spPr bwMode="auto">
            <a:xfrm>
              <a:off x="10848" y="18024"/>
              <a:ext cx="2" cy="5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5" name="Line 43"/>
            <p:cNvSpPr>
              <a:spLocks noChangeAspect="1" noChangeShapeType="1"/>
            </p:cNvSpPr>
            <p:nvPr/>
          </p:nvSpPr>
          <p:spPr bwMode="auto">
            <a:xfrm>
              <a:off x="10843" y="18024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6" name="Line 44"/>
            <p:cNvSpPr>
              <a:spLocks noChangeAspect="1" noChangeShapeType="1"/>
            </p:cNvSpPr>
            <p:nvPr/>
          </p:nvSpPr>
          <p:spPr bwMode="auto">
            <a:xfrm>
              <a:off x="10843" y="18573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7" name="Oval 45"/>
            <p:cNvSpPr>
              <a:spLocks noChangeAspect="1" noChangeArrowheads="1"/>
            </p:cNvSpPr>
            <p:nvPr/>
          </p:nvSpPr>
          <p:spPr bwMode="auto">
            <a:xfrm>
              <a:off x="10313" y="18553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8" name="Oval 46"/>
            <p:cNvSpPr>
              <a:spLocks noChangeAspect="1" noChangeArrowheads="1"/>
            </p:cNvSpPr>
            <p:nvPr/>
          </p:nvSpPr>
          <p:spPr bwMode="auto">
            <a:xfrm>
              <a:off x="10839" y="18293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79" name="Rectangle 47"/>
            <p:cNvSpPr>
              <a:spLocks noChangeAspect="1" noChangeArrowheads="1"/>
            </p:cNvSpPr>
            <p:nvPr/>
          </p:nvSpPr>
          <p:spPr bwMode="auto">
            <a:xfrm rot="16200000">
              <a:off x="8574" y="18177"/>
              <a:ext cx="156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BOLD resp. (a.u.)</a:t>
              </a:r>
              <a:endParaRPr lang="en-US" b="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8"/>
          <p:cNvGrpSpPr>
            <a:grpSpLocks noChangeAspect="1"/>
          </p:cNvGrpSpPr>
          <p:nvPr/>
        </p:nvGrpSpPr>
        <p:grpSpPr bwMode="auto">
          <a:xfrm>
            <a:off x="5359400" y="3849688"/>
            <a:ext cx="2065338" cy="1524000"/>
            <a:chOff x="11651" y="17433"/>
            <a:chExt cx="2337" cy="1724"/>
          </a:xfrm>
        </p:grpSpPr>
        <p:sp>
          <p:nvSpPr>
            <p:cNvPr id="219448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1771" y="17459"/>
              <a:ext cx="2217" cy="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2" name="Rectangle 50"/>
            <p:cNvSpPr>
              <a:spLocks noChangeAspect="1" noChangeArrowheads="1"/>
            </p:cNvSpPr>
            <p:nvPr/>
          </p:nvSpPr>
          <p:spPr bwMode="auto">
            <a:xfrm>
              <a:off x="12194" y="17585"/>
              <a:ext cx="1580" cy="1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3" name="Rectangle 51"/>
            <p:cNvSpPr>
              <a:spLocks noChangeAspect="1" noChangeArrowheads="1"/>
            </p:cNvSpPr>
            <p:nvPr/>
          </p:nvSpPr>
          <p:spPr bwMode="auto">
            <a:xfrm>
              <a:off x="12194" y="17585"/>
              <a:ext cx="1580" cy="13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4" name="Line 52"/>
            <p:cNvSpPr>
              <a:spLocks noChangeAspect="1" noChangeShapeType="1"/>
            </p:cNvSpPr>
            <p:nvPr/>
          </p:nvSpPr>
          <p:spPr bwMode="auto">
            <a:xfrm>
              <a:off x="12194" y="18938"/>
              <a:ext cx="158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5" name="Line 53"/>
            <p:cNvSpPr>
              <a:spLocks noChangeAspect="1" noChangeShapeType="1"/>
            </p:cNvSpPr>
            <p:nvPr/>
          </p:nvSpPr>
          <p:spPr bwMode="auto">
            <a:xfrm flipV="1">
              <a:off x="12194" y="17585"/>
              <a:ext cx="2" cy="13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6" name="Line 54"/>
            <p:cNvSpPr>
              <a:spLocks noChangeAspect="1" noChangeShapeType="1"/>
            </p:cNvSpPr>
            <p:nvPr/>
          </p:nvSpPr>
          <p:spPr bwMode="auto">
            <a:xfrm flipV="1">
              <a:off x="12721" y="18921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7" name="Rectangle 55"/>
            <p:cNvSpPr>
              <a:spLocks noChangeAspect="1" noChangeArrowheads="1"/>
            </p:cNvSpPr>
            <p:nvPr/>
          </p:nvSpPr>
          <p:spPr bwMode="auto">
            <a:xfrm>
              <a:off x="12603" y="18951"/>
              <a:ext cx="32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p(F)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88" name="Line 56"/>
            <p:cNvSpPr>
              <a:spLocks noChangeAspect="1" noChangeShapeType="1"/>
            </p:cNvSpPr>
            <p:nvPr/>
          </p:nvSpPr>
          <p:spPr bwMode="auto">
            <a:xfrm flipV="1">
              <a:off x="13248" y="18921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89" name="Rectangle 57"/>
            <p:cNvSpPr>
              <a:spLocks noChangeAspect="1" noChangeArrowheads="1"/>
            </p:cNvSpPr>
            <p:nvPr/>
          </p:nvSpPr>
          <p:spPr bwMode="auto">
            <a:xfrm>
              <a:off x="13126" y="18951"/>
              <a:ext cx="34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p(H)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0" name="Line 58"/>
            <p:cNvSpPr>
              <a:spLocks noChangeAspect="1" noChangeShapeType="1"/>
            </p:cNvSpPr>
            <p:nvPr/>
          </p:nvSpPr>
          <p:spPr bwMode="auto">
            <a:xfrm>
              <a:off x="12194" y="18938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1" name="Rectangle 59"/>
            <p:cNvSpPr>
              <a:spLocks noChangeAspect="1" noChangeArrowheads="1"/>
            </p:cNvSpPr>
            <p:nvPr/>
          </p:nvSpPr>
          <p:spPr bwMode="auto">
            <a:xfrm>
              <a:off x="11991" y="18866"/>
              <a:ext cx="15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-2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2" name="Line 60"/>
            <p:cNvSpPr>
              <a:spLocks noChangeAspect="1" noChangeShapeType="1"/>
            </p:cNvSpPr>
            <p:nvPr/>
          </p:nvSpPr>
          <p:spPr bwMode="auto">
            <a:xfrm>
              <a:off x="12194" y="18597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3" name="Rectangle 61"/>
            <p:cNvSpPr>
              <a:spLocks noChangeAspect="1" noChangeArrowheads="1"/>
            </p:cNvSpPr>
            <p:nvPr/>
          </p:nvSpPr>
          <p:spPr bwMode="auto">
            <a:xfrm>
              <a:off x="11885" y="18525"/>
              <a:ext cx="29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-1.5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4" name="Line 62"/>
            <p:cNvSpPr>
              <a:spLocks noChangeAspect="1" noChangeShapeType="1"/>
            </p:cNvSpPr>
            <p:nvPr/>
          </p:nvSpPr>
          <p:spPr bwMode="auto">
            <a:xfrm>
              <a:off x="12194" y="18261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5" name="Rectangle 63"/>
            <p:cNvSpPr>
              <a:spLocks noChangeAspect="1" noChangeArrowheads="1"/>
            </p:cNvSpPr>
            <p:nvPr/>
          </p:nvSpPr>
          <p:spPr bwMode="auto">
            <a:xfrm>
              <a:off x="11991" y="18193"/>
              <a:ext cx="15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-1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6" name="Line 64"/>
            <p:cNvSpPr>
              <a:spLocks noChangeAspect="1" noChangeShapeType="1"/>
            </p:cNvSpPr>
            <p:nvPr/>
          </p:nvSpPr>
          <p:spPr bwMode="auto">
            <a:xfrm>
              <a:off x="12194" y="17922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7" name="Rectangle 65"/>
            <p:cNvSpPr>
              <a:spLocks noChangeAspect="1" noChangeArrowheads="1"/>
            </p:cNvSpPr>
            <p:nvPr/>
          </p:nvSpPr>
          <p:spPr bwMode="auto">
            <a:xfrm>
              <a:off x="11885" y="17852"/>
              <a:ext cx="29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-0.5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498" name="Line 66"/>
            <p:cNvSpPr>
              <a:spLocks noChangeAspect="1" noChangeShapeType="1"/>
            </p:cNvSpPr>
            <p:nvPr/>
          </p:nvSpPr>
          <p:spPr bwMode="auto">
            <a:xfrm>
              <a:off x="12194" y="17585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499" name="Rectangle 67"/>
            <p:cNvSpPr>
              <a:spLocks noChangeAspect="1" noChangeArrowheads="1"/>
            </p:cNvSpPr>
            <p:nvPr/>
          </p:nvSpPr>
          <p:spPr bwMode="auto">
            <a:xfrm>
              <a:off x="12035" y="17514"/>
              <a:ext cx="9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 b="0" i="1">
                <a:solidFill>
                  <a:srgbClr val="000000"/>
                </a:solidFill>
              </a:endParaRPr>
            </a:p>
          </p:txBody>
        </p:sp>
        <p:sp>
          <p:nvSpPr>
            <p:cNvPr id="2194500" name="Rectangle 68"/>
            <p:cNvSpPr>
              <a:spLocks noChangeAspect="1" noChangeArrowheads="1"/>
            </p:cNvSpPr>
            <p:nvPr/>
          </p:nvSpPr>
          <p:spPr bwMode="auto">
            <a:xfrm>
              <a:off x="12511" y="17585"/>
              <a:ext cx="421" cy="7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1" name="Rectangle 69"/>
            <p:cNvSpPr>
              <a:spLocks noChangeAspect="1" noChangeArrowheads="1"/>
            </p:cNvSpPr>
            <p:nvPr/>
          </p:nvSpPr>
          <p:spPr bwMode="auto">
            <a:xfrm>
              <a:off x="12511" y="17585"/>
              <a:ext cx="421" cy="743"/>
            </a:xfrm>
            <a:prstGeom prst="rect">
              <a:avLst/>
            </a:prstGeom>
            <a:solidFill>
              <a:srgbClr val="66003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2" name="Rectangle 70"/>
            <p:cNvSpPr>
              <a:spLocks noChangeAspect="1" noChangeArrowheads="1"/>
            </p:cNvSpPr>
            <p:nvPr/>
          </p:nvSpPr>
          <p:spPr bwMode="auto">
            <a:xfrm>
              <a:off x="13038" y="17585"/>
              <a:ext cx="419" cy="637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3" name="Rectangle 71"/>
            <p:cNvSpPr>
              <a:spLocks noChangeAspect="1" noChangeArrowheads="1"/>
            </p:cNvSpPr>
            <p:nvPr/>
          </p:nvSpPr>
          <p:spPr bwMode="auto">
            <a:xfrm>
              <a:off x="13038" y="17585"/>
              <a:ext cx="419" cy="63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4" name="Line 72"/>
            <p:cNvSpPr>
              <a:spLocks noChangeAspect="1" noChangeShapeType="1"/>
            </p:cNvSpPr>
            <p:nvPr/>
          </p:nvSpPr>
          <p:spPr bwMode="auto">
            <a:xfrm>
              <a:off x="12194" y="17585"/>
              <a:ext cx="158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5" name="Line 73"/>
            <p:cNvSpPr>
              <a:spLocks noChangeAspect="1" noChangeShapeType="1"/>
            </p:cNvSpPr>
            <p:nvPr/>
          </p:nvSpPr>
          <p:spPr bwMode="auto">
            <a:xfrm>
              <a:off x="12721" y="18124"/>
              <a:ext cx="2" cy="4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6" name="Line 74"/>
            <p:cNvSpPr>
              <a:spLocks noChangeAspect="1" noChangeShapeType="1"/>
            </p:cNvSpPr>
            <p:nvPr/>
          </p:nvSpPr>
          <p:spPr bwMode="auto">
            <a:xfrm>
              <a:off x="12714" y="18124"/>
              <a:ext cx="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7" name="Line 75"/>
            <p:cNvSpPr>
              <a:spLocks noChangeAspect="1" noChangeShapeType="1"/>
            </p:cNvSpPr>
            <p:nvPr/>
          </p:nvSpPr>
          <p:spPr bwMode="auto">
            <a:xfrm>
              <a:off x="12714" y="18533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8" name="Line 76"/>
            <p:cNvSpPr>
              <a:spLocks noChangeAspect="1" noChangeShapeType="1"/>
            </p:cNvSpPr>
            <p:nvPr/>
          </p:nvSpPr>
          <p:spPr bwMode="auto">
            <a:xfrm>
              <a:off x="13248" y="18036"/>
              <a:ext cx="2" cy="3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09" name="Line 77"/>
            <p:cNvSpPr>
              <a:spLocks noChangeAspect="1" noChangeShapeType="1"/>
            </p:cNvSpPr>
            <p:nvPr/>
          </p:nvSpPr>
          <p:spPr bwMode="auto">
            <a:xfrm>
              <a:off x="13243" y="18036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10" name="Line 78"/>
            <p:cNvSpPr>
              <a:spLocks noChangeAspect="1" noChangeShapeType="1"/>
            </p:cNvSpPr>
            <p:nvPr/>
          </p:nvSpPr>
          <p:spPr bwMode="auto">
            <a:xfrm>
              <a:off x="13243" y="18404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11" name="Oval 79"/>
            <p:cNvSpPr>
              <a:spLocks noChangeAspect="1" noChangeArrowheads="1"/>
            </p:cNvSpPr>
            <p:nvPr/>
          </p:nvSpPr>
          <p:spPr bwMode="auto">
            <a:xfrm>
              <a:off x="12714" y="18321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12" name="Oval 80"/>
            <p:cNvSpPr>
              <a:spLocks noChangeAspect="1" noChangeArrowheads="1"/>
            </p:cNvSpPr>
            <p:nvPr/>
          </p:nvSpPr>
          <p:spPr bwMode="auto">
            <a:xfrm>
              <a:off x="13239" y="18213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4513" name="Rectangle 81"/>
            <p:cNvSpPr>
              <a:spLocks noChangeAspect="1" noChangeArrowheads="1"/>
            </p:cNvSpPr>
            <p:nvPr/>
          </p:nvSpPr>
          <p:spPr bwMode="auto">
            <a:xfrm rot="16200000">
              <a:off x="10953" y="18131"/>
              <a:ext cx="163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BOLD resp. (a.u.)</a:t>
              </a:r>
              <a:endParaRPr lang="en-US" b="0" i="1">
                <a:solidFill>
                  <a:srgbClr val="000000"/>
                </a:solidFill>
              </a:endParaRPr>
            </a:p>
          </p:txBody>
        </p:sp>
      </p:grpSp>
      <p:sp>
        <p:nvSpPr>
          <p:cNvPr id="82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9938" y="301625"/>
            <a:ext cx="8743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</a:rPr>
              <a:t>Model comparison and selection</a:t>
            </a:r>
            <a:endParaRPr lang="en-US" sz="3200">
              <a:latin typeface="Arial Unicode MS" pitchFamily="34" charset="-128"/>
            </a:endParaRPr>
          </a:p>
        </p:txBody>
      </p:sp>
      <p:sp>
        <p:nvSpPr>
          <p:cNvPr id="1842179" name="Rectangle 3"/>
          <p:cNvSpPr>
            <a:spLocks noChangeArrowheads="1"/>
          </p:cNvSpPr>
          <p:nvPr/>
        </p:nvSpPr>
        <p:spPr bwMode="auto">
          <a:xfrm>
            <a:off x="319088" y="1150938"/>
            <a:ext cx="379888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Given competing hypotheses </a:t>
            </a:r>
            <a:r>
              <a:rPr lang="en-US" sz="2000" b="0">
                <a:latin typeface="Arial Unicode MS" pitchFamily="34" charset="-128"/>
              </a:rPr>
              <a:t>on structure &amp; functional mechanisms of a system, which model is the best?</a:t>
            </a:r>
          </a:p>
        </p:txBody>
      </p:sp>
      <p:sp>
        <p:nvSpPr>
          <p:cNvPr id="1842180" name="Rectangle 4"/>
          <p:cNvSpPr>
            <a:spLocks noChangeArrowheads="1"/>
          </p:cNvSpPr>
          <p:nvPr/>
        </p:nvSpPr>
        <p:spPr bwMode="auto">
          <a:xfrm>
            <a:off x="319088" y="5503863"/>
            <a:ext cx="36496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F</a:t>
            </a:r>
            <a:r>
              <a:rPr lang="en-US" sz="2000" b="0">
                <a:latin typeface="Arial Unicode MS" pitchFamily="34" charset="-128"/>
              </a:rPr>
              <a:t>or which </a:t>
            </a:r>
            <a:r>
              <a:rPr lang="en-GB" sz="2000" b="0">
                <a:latin typeface="Arial Unicode MS" pitchFamily="34" charset="-128"/>
              </a:rPr>
              <a:t>model </a:t>
            </a:r>
            <a:r>
              <a:rPr lang="en-GB" sz="2000" b="0" i="1">
                <a:latin typeface="Times New Roman" pitchFamily="18" charset="0"/>
              </a:rPr>
              <a:t>m</a:t>
            </a:r>
            <a:r>
              <a:rPr lang="en-GB" sz="2000" b="0">
                <a:latin typeface="Arial Unicode MS" pitchFamily="34" charset="-128"/>
              </a:rPr>
              <a:t> does </a:t>
            </a:r>
            <a:r>
              <a:rPr lang="en-GB" sz="2000" b="0" i="1">
                <a:latin typeface="Times New Roman" pitchFamily="18" charset="0"/>
              </a:rPr>
              <a:t>p</a:t>
            </a:r>
            <a:r>
              <a:rPr lang="en-GB" sz="2000" b="0">
                <a:latin typeface="Times New Roman" pitchFamily="18" charset="0"/>
              </a:rPr>
              <a:t>(</a:t>
            </a:r>
            <a:r>
              <a:rPr lang="en-GB" sz="2000" b="0" i="1">
                <a:latin typeface="Times New Roman" pitchFamily="18" charset="0"/>
              </a:rPr>
              <a:t>y</a:t>
            </a:r>
            <a:r>
              <a:rPr lang="en-GB" sz="2000" b="0">
                <a:latin typeface="Times New Roman" pitchFamily="18" charset="0"/>
              </a:rPr>
              <a:t>|</a:t>
            </a:r>
            <a:r>
              <a:rPr lang="en-GB" sz="2000" b="0" i="1">
                <a:latin typeface="Times New Roman" pitchFamily="18" charset="0"/>
              </a:rPr>
              <a:t>m</a:t>
            </a:r>
            <a:r>
              <a:rPr lang="en-GB" sz="2000" b="0">
                <a:latin typeface="Times New Roman" pitchFamily="18" charset="0"/>
              </a:rPr>
              <a:t>)</a:t>
            </a:r>
            <a:r>
              <a:rPr lang="en-GB" sz="2000" b="0">
                <a:latin typeface="Arial Unicode MS" pitchFamily="34" charset="-128"/>
              </a:rPr>
              <a:t> become maximal</a:t>
            </a:r>
            <a:r>
              <a:rPr lang="en-US" sz="2000" b="0">
                <a:latin typeface="Arial Unicode MS" pitchFamily="34" charset="-128"/>
              </a:rPr>
              <a:t>?</a:t>
            </a:r>
          </a:p>
        </p:txBody>
      </p:sp>
      <p:sp>
        <p:nvSpPr>
          <p:cNvPr id="1842181" name="AutoShape 5"/>
          <p:cNvSpPr>
            <a:spLocks noChangeArrowheads="1"/>
          </p:cNvSpPr>
          <p:nvPr/>
        </p:nvSpPr>
        <p:spPr bwMode="auto">
          <a:xfrm>
            <a:off x="1803400" y="2557463"/>
            <a:ext cx="361950" cy="865187"/>
          </a:xfrm>
          <a:prstGeom prst="downArrow">
            <a:avLst>
              <a:gd name="adj1" fmla="val 50000"/>
              <a:gd name="adj2" fmla="val 5975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2182" name="Rectangle 6"/>
          <p:cNvSpPr>
            <a:spLocks noChangeArrowheads="1"/>
          </p:cNvSpPr>
          <p:nvPr/>
        </p:nvSpPr>
        <p:spPr bwMode="auto">
          <a:xfrm>
            <a:off x="319088" y="3494088"/>
            <a:ext cx="372586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Which model represents the</a:t>
            </a:r>
            <a:br>
              <a:rPr lang="en-GB" sz="2000" b="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best balance between model </a:t>
            </a:r>
            <a:br>
              <a:rPr lang="en-GB" sz="2000" b="0">
                <a:latin typeface="Arial Unicode MS" pitchFamily="34" charset="-128"/>
              </a:rPr>
            </a:br>
            <a:r>
              <a:rPr lang="en-GB" sz="2000" b="0">
                <a:latin typeface="Arial Unicode MS" pitchFamily="34" charset="-128"/>
              </a:rPr>
              <a:t>fit and model complexity</a:t>
            </a:r>
            <a:r>
              <a:rPr lang="en-US" sz="2000" b="0">
                <a:latin typeface="Arial Unicode MS" pitchFamily="34" charset="-128"/>
              </a:rPr>
              <a:t>?</a:t>
            </a:r>
          </a:p>
        </p:txBody>
      </p:sp>
      <p:sp>
        <p:nvSpPr>
          <p:cNvPr id="1842183" name="AutoShape 7"/>
          <p:cNvSpPr>
            <a:spLocks noChangeArrowheads="1"/>
          </p:cNvSpPr>
          <p:nvPr/>
        </p:nvSpPr>
        <p:spPr bwMode="auto">
          <a:xfrm>
            <a:off x="1793875" y="4586288"/>
            <a:ext cx="360363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27500" y="1196975"/>
            <a:ext cx="6015038" cy="5300663"/>
            <a:chOff x="2600" y="754"/>
            <a:chExt cx="3789" cy="3339"/>
          </a:xfrm>
        </p:grpSpPr>
        <p:sp>
          <p:nvSpPr>
            <p:cNvPr id="1842185" name="Rectangle 9"/>
            <p:cNvSpPr>
              <a:spLocks noChangeArrowheads="1"/>
            </p:cNvSpPr>
            <p:nvPr/>
          </p:nvSpPr>
          <p:spPr bwMode="auto">
            <a:xfrm>
              <a:off x="2600" y="754"/>
              <a:ext cx="3789" cy="311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2778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30" y="806"/>
              <a:ext cx="3700" cy="30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924" y="3901"/>
              <a:ext cx="13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80000"/>
                </a:spcBef>
              </a:pPr>
              <a:r>
                <a:rPr lang="en-GB" b="0">
                  <a:latin typeface="Times New Roman" pitchFamily="18" charset="0"/>
                </a:rPr>
                <a:t>Pitt &amp; Miyung (2002) </a:t>
              </a:r>
              <a:r>
                <a:rPr lang="en-GB" b="0" i="1">
                  <a:latin typeface="Times New Roman" pitchFamily="18" charset="0"/>
                </a:rPr>
                <a:t>TICS</a:t>
              </a:r>
              <a:endParaRPr lang="de-DE" b="0" i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2179" grpId="0"/>
      <p:bldP spid="1842180" grpId="0"/>
      <p:bldP spid="1842181" grpId="0" animBg="1"/>
      <p:bldP spid="1842182" grpId="0"/>
      <p:bldP spid="184218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31763"/>
            <a:ext cx="9258300" cy="1143000"/>
          </a:xfrm>
        </p:spPr>
        <p:txBody>
          <a:bodyPr/>
          <a:lstStyle/>
          <a:p>
            <a:r>
              <a:rPr lang="de-CH" sz="3200" b="1">
                <a:latin typeface="Arial Unicode MS" pitchFamily="34" charset="-128"/>
              </a:rPr>
              <a:t>Prediction error (PE) activity in the putamen</a:t>
            </a:r>
            <a:endParaRPr lang="en-US" sz="3200" b="1">
              <a:latin typeface="Arial Unicode MS" pitchFamily="34" charset="-128"/>
            </a:endParaRPr>
          </a:p>
        </p:txBody>
      </p:sp>
      <p:pic>
        <p:nvPicPr>
          <p:cNvPr id="2335747" name="Picture 3" descr="puta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081088"/>
            <a:ext cx="4924425" cy="4491037"/>
          </a:xfrm>
          <a:prstGeom prst="rect">
            <a:avLst/>
          </a:prstGeom>
          <a:noFill/>
        </p:spPr>
      </p:pic>
      <p:pic>
        <p:nvPicPr>
          <p:cNvPr id="2335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550" y="3746500"/>
            <a:ext cx="18145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35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557338"/>
            <a:ext cx="1816100" cy="1722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35750" name="Text Box 6"/>
          <p:cNvSpPr txBox="1">
            <a:spLocks noChangeArrowheads="1"/>
          </p:cNvSpPr>
          <p:nvPr/>
        </p:nvSpPr>
        <p:spPr bwMode="auto">
          <a:xfrm>
            <a:off x="7673975" y="1489075"/>
            <a:ext cx="22050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 b="0">
                <a:solidFill>
                  <a:srgbClr val="000000"/>
                </a:solidFill>
              </a:rPr>
              <a:t>PE during </a:t>
            </a:r>
          </a:p>
          <a:p>
            <a:r>
              <a:rPr lang="de-CH" sz="1600" b="0">
                <a:solidFill>
                  <a:srgbClr val="000000"/>
                </a:solidFill>
              </a:rPr>
              <a:t>reinforcement learning</a:t>
            </a: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2335751" name="Text Box 7"/>
          <p:cNvSpPr txBox="1">
            <a:spLocks noChangeArrowheads="1"/>
          </p:cNvSpPr>
          <p:nvPr/>
        </p:nvSpPr>
        <p:spPr bwMode="auto">
          <a:xfrm>
            <a:off x="7667625" y="3687763"/>
            <a:ext cx="16732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 b="0">
                <a:solidFill>
                  <a:srgbClr val="000000"/>
                </a:solidFill>
              </a:rPr>
              <a:t>PE during </a:t>
            </a:r>
          </a:p>
          <a:p>
            <a:r>
              <a:rPr lang="de-CH" sz="1600" b="0">
                <a:solidFill>
                  <a:srgbClr val="000000"/>
                </a:solidFill>
              </a:rPr>
              <a:t>incidental </a:t>
            </a:r>
          </a:p>
          <a:p>
            <a:r>
              <a:rPr lang="de-CH" sz="1600" b="0">
                <a:solidFill>
                  <a:srgbClr val="000000"/>
                </a:solidFill>
              </a:rPr>
              <a:t>sensory learning</a:t>
            </a: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2335752" name="Oval 8"/>
          <p:cNvSpPr>
            <a:spLocks noChangeArrowheads="1"/>
          </p:cNvSpPr>
          <p:nvPr/>
        </p:nvSpPr>
        <p:spPr bwMode="auto">
          <a:xfrm rot="-2428542">
            <a:off x="1844675" y="3259138"/>
            <a:ext cx="519113" cy="9763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753" name="Oval 9"/>
          <p:cNvSpPr>
            <a:spLocks noChangeArrowheads="1"/>
          </p:cNvSpPr>
          <p:nvPr/>
        </p:nvSpPr>
        <p:spPr bwMode="auto">
          <a:xfrm rot="2428542" flipH="1">
            <a:off x="3368675" y="3236913"/>
            <a:ext cx="519113" cy="9763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754" name="Text Box 10"/>
          <p:cNvSpPr txBox="1">
            <a:spLocks noChangeArrowheads="1"/>
          </p:cNvSpPr>
          <p:nvPr/>
        </p:nvSpPr>
        <p:spPr bwMode="auto">
          <a:xfrm>
            <a:off x="7685088" y="2786063"/>
            <a:ext cx="2035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O'Doherty et al.  2004, </a:t>
            </a:r>
            <a:r>
              <a:rPr lang="en-US" b="0" i="1">
                <a:solidFill>
                  <a:srgbClr val="000000"/>
                </a:solidFill>
                <a:latin typeface="Times New Roman" pitchFamily="18" charset="0"/>
              </a:rPr>
              <a:t>Science</a:t>
            </a:r>
            <a:endParaRPr lang="de-DE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35755" name="Text Box 11"/>
          <p:cNvSpPr txBox="1">
            <a:spLocks noChangeArrowheads="1"/>
          </p:cNvSpPr>
          <p:nvPr/>
        </p:nvSpPr>
        <p:spPr bwMode="auto">
          <a:xfrm>
            <a:off x="7678738" y="4889500"/>
            <a:ext cx="2035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den Ouden et al.  2009, </a:t>
            </a:r>
            <a:r>
              <a:rPr lang="en-US" b="0" i="1">
                <a:solidFill>
                  <a:srgbClr val="000000"/>
                </a:solidFill>
                <a:latin typeface="Times New Roman" pitchFamily="18" charset="0"/>
              </a:rPr>
              <a:t>Cerebral Cortex</a:t>
            </a:r>
            <a:endParaRPr lang="de-DE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35756" name="Text Box 12"/>
          <p:cNvSpPr txBox="1">
            <a:spLocks noChangeArrowheads="1"/>
          </p:cNvSpPr>
          <p:nvPr/>
        </p:nvSpPr>
        <p:spPr bwMode="auto">
          <a:xfrm>
            <a:off x="1250950" y="5795963"/>
            <a:ext cx="7740650" cy="723275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b="0" dirty="0" smtClean="0">
                <a:solidFill>
                  <a:srgbClr val="000000"/>
                </a:solidFill>
              </a:rPr>
              <a:t>According to the free energy principle (and other learning theories):</a:t>
            </a:r>
          </a:p>
          <a:p>
            <a:pPr>
              <a:spcBef>
                <a:spcPts val="600"/>
              </a:spcBef>
            </a:pPr>
            <a:r>
              <a:rPr lang="en-US" sz="1800" b="0" dirty="0" smtClean="0">
                <a:solidFill>
                  <a:srgbClr val="000000"/>
                </a:solidFill>
              </a:rPr>
              <a:t>synaptic plasticity during learning = PE dependent changes in connectivity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750" grpId="0"/>
      <p:bldP spid="2335751" grpId="0"/>
      <p:bldP spid="2335752" grpId="0" animBg="1"/>
      <p:bldP spid="2335753" grpId="0" animBg="1"/>
      <p:bldP spid="2335754" grpId="0"/>
      <p:bldP spid="2335755" grpId="0"/>
      <p:bldP spid="2335756" grpId="0" animBg="1"/>
      <p:bldP spid="233575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Oval 2"/>
          <p:cNvSpPr>
            <a:spLocks noChangeArrowheads="1"/>
          </p:cNvSpPr>
          <p:nvPr/>
        </p:nvSpPr>
        <p:spPr bwMode="auto">
          <a:xfrm>
            <a:off x="7181850" y="4583113"/>
            <a:ext cx="217488" cy="215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5459" name="Oval 3"/>
          <p:cNvSpPr>
            <a:spLocks noChangeArrowheads="1"/>
          </p:cNvSpPr>
          <p:nvPr/>
        </p:nvSpPr>
        <p:spPr bwMode="auto">
          <a:xfrm>
            <a:off x="6280150" y="4581525"/>
            <a:ext cx="215900" cy="215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195460" name="AutoShape 4"/>
          <p:cNvCxnSpPr>
            <a:cxnSpLocks noChangeShapeType="1"/>
          </p:cNvCxnSpPr>
          <p:nvPr/>
        </p:nvCxnSpPr>
        <p:spPr bwMode="auto">
          <a:xfrm>
            <a:off x="7010400" y="4260850"/>
            <a:ext cx="574675" cy="965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95461" name="AutoShape 5"/>
          <p:cNvCxnSpPr>
            <a:cxnSpLocks noChangeShapeType="1"/>
          </p:cNvCxnSpPr>
          <p:nvPr/>
        </p:nvCxnSpPr>
        <p:spPr bwMode="auto">
          <a:xfrm>
            <a:off x="7102475" y="4219575"/>
            <a:ext cx="561975" cy="939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</p:cxnSp>
      <p:sp>
        <p:nvSpPr>
          <p:cNvPr id="2195462" name="Oval 6"/>
          <p:cNvSpPr>
            <a:spLocks noChangeAspect="1" noChangeArrowheads="1"/>
          </p:cNvSpPr>
          <p:nvPr/>
        </p:nvSpPr>
        <p:spPr bwMode="auto">
          <a:xfrm>
            <a:off x="5473700" y="5183188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5463" name="Text Box 7"/>
          <p:cNvSpPr txBox="1">
            <a:spLocks noChangeArrowheads="1"/>
          </p:cNvSpPr>
          <p:nvPr/>
        </p:nvSpPr>
        <p:spPr bwMode="auto">
          <a:xfrm>
            <a:off x="5537200" y="5373688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PPA</a:t>
            </a:r>
          </a:p>
        </p:txBody>
      </p:sp>
      <p:sp>
        <p:nvSpPr>
          <p:cNvPr id="2195464" name="Oval 8"/>
          <p:cNvSpPr>
            <a:spLocks noChangeAspect="1" noChangeArrowheads="1"/>
          </p:cNvSpPr>
          <p:nvPr/>
        </p:nvSpPr>
        <p:spPr bwMode="auto">
          <a:xfrm>
            <a:off x="7485063" y="5183188"/>
            <a:ext cx="719137" cy="720725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5465" name="Text Box 9"/>
          <p:cNvSpPr txBox="1">
            <a:spLocks noChangeArrowheads="1"/>
          </p:cNvSpPr>
          <p:nvPr/>
        </p:nvSpPr>
        <p:spPr bwMode="auto">
          <a:xfrm>
            <a:off x="7556500" y="5373688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FFA</a:t>
            </a:r>
          </a:p>
        </p:txBody>
      </p:sp>
      <p:cxnSp>
        <p:nvCxnSpPr>
          <p:cNvPr id="2195466" name="AutoShape 10"/>
          <p:cNvCxnSpPr>
            <a:cxnSpLocks noChangeShapeType="1"/>
          </p:cNvCxnSpPr>
          <p:nvPr/>
        </p:nvCxnSpPr>
        <p:spPr bwMode="auto">
          <a:xfrm>
            <a:off x="6202363" y="5607050"/>
            <a:ext cx="12954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95467" name="AutoShape 11"/>
          <p:cNvCxnSpPr>
            <a:cxnSpLocks noChangeShapeType="1"/>
          </p:cNvCxnSpPr>
          <p:nvPr/>
        </p:nvCxnSpPr>
        <p:spPr bwMode="auto">
          <a:xfrm>
            <a:off x="6178550" y="5500688"/>
            <a:ext cx="1295400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</p:cxnSp>
      <p:sp>
        <p:nvSpPr>
          <p:cNvPr id="2195468" name="Oval 12"/>
          <p:cNvSpPr>
            <a:spLocks noChangeAspect="1" noChangeArrowheads="1"/>
          </p:cNvSpPr>
          <p:nvPr/>
        </p:nvSpPr>
        <p:spPr bwMode="auto">
          <a:xfrm>
            <a:off x="6445250" y="3576638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5469" name="Text Box 13"/>
          <p:cNvSpPr txBox="1">
            <a:spLocks noChangeArrowheads="1"/>
          </p:cNvSpPr>
          <p:nvPr/>
        </p:nvSpPr>
        <p:spPr bwMode="auto">
          <a:xfrm>
            <a:off x="6499225" y="3767138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PMd</a:t>
            </a:r>
          </a:p>
        </p:txBody>
      </p:sp>
      <p:cxnSp>
        <p:nvCxnSpPr>
          <p:cNvPr id="2195470" name="AutoShape 14"/>
          <p:cNvCxnSpPr>
            <a:cxnSpLocks noChangeShapeType="1"/>
          </p:cNvCxnSpPr>
          <p:nvPr/>
        </p:nvCxnSpPr>
        <p:spPr bwMode="auto">
          <a:xfrm flipH="1">
            <a:off x="6075363" y="4279900"/>
            <a:ext cx="576262" cy="9826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95471" name="AutoShape 15"/>
          <p:cNvCxnSpPr>
            <a:cxnSpLocks noChangeShapeType="1"/>
          </p:cNvCxnSpPr>
          <p:nvPr/>
        </p:nvCxnSpPr>
        <p:spPr bwMode="auto">
          <a:xfrm flipH="1">
            <a:off x="6002338" y="4244975"/>
            <a:ext cx="554037" cy="9286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</p:cxnSp>
      <p:pic>
        <p:nvPicPr>
          <p:cNvPr id="2195472" name="Picture 16" descr="nakesestpr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38" y="1223963"/>
            <a:ext cx="1562100" cy="1266825"/>
          </a:xfrm>
          <a:prstGeom prst="rect">
            <a:avLst/>
          </a:prstGeom>
          <a:noFill/>
        </p:spPr>
      </p:pic>
      <p:sp>
        <p:nvSpPr>
          <p:cNvPr id="2195473" name="Text Box 17"/>
          <p:cNvSpPr txBox="1">
            <a:spLocks noChangeArrowheads="1"/>
          </p:cNvSpPr>
          <p:nvPr/>
        </p:nvSpPr>
        <p:spPr bwMode="auto">
          <a:xfrm>
            <a:off x="7600950" y="1884363"/>
            <a:ext cx="665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17995" rIns="91413" bIns="45706">
            <a:spAutoFit/>
          </a:bodyPr>
          <a:lstStyle/>
          <a:p>
            <a:r>
              <a:rPr lang="de-DE" sz="2000">
                <a:solidFill>
                  <a:srgbClr val="000000"/>
                </a:solidFill>
              </a:rPr>
              <a:t>p(F)</a:t>
            </a:r>
            <a:endParaRPr lang="de-DE" sz="2000" baseline="30000">
              <a:solidFill>
                <a:srgbClr val="000000"/>
              </a:solidFill>
            </a:endParaRPr>
          </a:p>
        </p:txBody>
      </p:sp>
      <p:sp>
        <p:nvSpPr>
          <p:cNvPr id="2195474" name="Text Box 18"/>
          <p:cNvSpPr txBox="1">
            <a:spLocks noChangeArrowheads="1"/>
          </p:cNvSpPr>
          <p:nvPr/>
        </p:nvSpPr>
        <p:spPr bwMode="auto">
          <a:xfrm>
            <a:off x="5337175" y="1878013"/>
            <a:ext cx="690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17995" rIns="91413" bIns="45706">
            <a:spAutoFit/>
          </a:bodyPr>
          <a:lstStyle/>
          <a:p>
            <a:r>
              <a:rPr lang="de-DE" sz="2000">
                <a:solidFill>
                  <a:srgbClr val="000000"/>
                </a:solidFill>
              </a:rPr>
              <a:t>p(H)</a:t>
            </a:r>
            <a:endParaRPr lang="de-DE" sz="2000" baseline="30000">
              <a:solidFill>
                <a:srgbClr val="000000"/>
              </a:solidFill>
            </a:endParaRPr>
          </a:p>
        </p:txBody>
      </p:sp>
      <p:sp>
        <p:nvSpPr>
          <p:cNvPr id="2195475" name="Oval 19"/>
          <p:cNvSpPr>
            <a:spLocks noChangeAspect="1" noChangeArrowheads="1"/>
          </p:cNvSpPr>
          <p:nvPr/>
        </p:nvSpPr>
        <p:spPr bwMode="auto">
          <a:xfrm>
            <a:off x="6465888" y="2652713"/>
            <a:ext cx="717550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5476" name="Text Box 20"/>
          <p:cNvSpPr txBox="1">
            <a:spLocks noChangeArrowheads="1"/>
          </p:cNvSpPr>
          <p:nvPr/>
        </p:nvSpPr>
        <p:spPr bwMode="auto">
          <a:xfrm>
            <a:off x="6546850" y="2828925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PUT</a:t>
            </a:r>
          </a:p>
        </p:txBody>
      </p:sp>
      <p:sp>
        <p:nvSpPr>
          <p:cNvPr id="2195477" name="Line 21"/>
          <p:cNvSpPr>
            <a:spLocks noChangeShapeType="1"/>
          </p:cNvSpPr>
          <p:nvPr/>
        </p:nvSpPr>
        <p:spPr bwMode="auto">
          <a:xfrm flipV="1">
            <a:off x="4975225" y="5649913"/>
            <a:ext cx="53975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5478" name="Line 22"/>
          <p:cNvSpPr>
            <a:spLocks noChangeShapeType="1"/>
          </p:cNvSpPr>
          <p:nvPr/>
        </p:nvSpPr>
        <p:spPr bwMode="auto">
          <a:xfrm>
            <a:off x="8188325" y="5651500"/>
            <a:ext cx="527050" cy="3603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5479" name="Text Box 23"/>
          <p:cNvSpPr txBox="1">
            <a:spLocks noChangeArrowheads="1"/>
          </p:cNvSpPr>
          <p:nvPr/>
        </p:nvSpPr>
        <p:spPr bwMode="auto">
          <a:xfrm>
            <a:off x="4176713" y="3433763"/>
            <a:ext cx="17891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0.010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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0.003</a:t>
            </a:r>
          </a:p>
          <a:p>
            <a:pPr algn="r">
              <a:spcBef>
                <a:spcPct val="30000"/>
              </a:spcBef>
            </a:pPr>
            <a:r>
              <a:rPr lang="en-GB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0.010</a:t>
            </a:r>
            <a:endParaRPr lang="en-GB" sz="1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95480" name="Picture 24" descr="gray_h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25" y="5605463"/>
            <a:ext cx="941388" cy="939800"/>
          </a:xfrm>
          <a:prstGeom prst="rect">
            <a:avLst/>
          </a:prstGeom>
          <a:noFill/>
        </p:spPr>
      </p:pic>
      <p:pic>
        <p:nvPicPr>
          <p:cNvPr id="2195481" name="Picture 25" descr="gray_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5038" y="5605463"/>
            <a:ext cx="939800" cy="939800"/>
          </a:xfrm>
          <a:prstGeom prst="rect">
            <a:avLst/>
          </a:prstGeom>
          <a:noFill/>
        </p:spPr>
      </p:pic>
      <p:sp>
        <p:nvSpPr>
          <p:cNvPr id="2195482" name="Rectangle 26"/>
          <p:cNvSpPr>
            <a:spLocks noChangeArrowheads="1"/>
          </p:cNvSpPr>
          <p:nvPr/>
        </p:nvSpPr>
        <p:spPr bwMode="auto">
          <a:xfrm>
            <a:off x="514350" y="117475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 Unicode MS" pitchFamily="34" charset="-128"/>
              </a:rPr>
              <a:t>Prediction error gates visuo-motor connections</a:t>
            </a:r>
          </a:p>
        </p:txBody>
      </p:sp>
      <p:cxnSp>
        <p:nvCxnSpPr>
          <p:cNvPr id="2195483" name="AutoShape 27"/>
          <p:cNvCxnSpPr>
            <a:cxnSpLocks noChangeShapeType="1"/>
            <a:stCxn id="2195475" idx="6"/>
            <a:endCxn id="2195458" idx="6"/>
          </p:cNvCxnSpPr>
          <p:nvPr/>
        </p:nvCxnSpPr>
        <p:spPr bwMode="auto">
          <a:xfrm>
            <a:off x="7183438" y="3013075"/>
            <a:ext cx="215900" cy="1677988"/>
          </a:xfrm>
          <a:prstGeom prst="curvedConnector3">
            <a:avLst>
              <a:gd name="adj1" fmla="val 205148"/>
            </a:avLst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  <a:effectLst/>
        </p:spPr>
      </p:cxnSp>
      <p:cxnSp>
        <p:nvCxnSpPr>
          <p:cNvPr id="2195484" name="AutoShape 28"/>
          <p:cNvCxnSpPr>
            <a:cxnSpLocks noChangeShapeType="1"/>
            <a:stCxn id="2195475" idx="2"/>
            <a:endCxn id="2195459" idx="2"/>
          </p:cNvCxnSpPr>
          <p:nvPr/>
        </p:nvCxnSpPr>
        <p:spPr bwMode="auto">
          <a:xfrm rot="10800000" flipV="1">
            <a:off x="6280150" y="3013075"/>
            <a:ext cx="185738" cy="1676400"/>
          </a:xfrm>
          <a:prstGeom prst="curvedConnector3">
            <a:avLst>
              <a:gd name="adj1" fmla="val 223079"/>
            </a:avLst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  <a:effectLst/>
        </p:spPr>
      </p:cxnSp>
      <p:cxnSp>
        <p:nvCxnSpPr>
          <p:cNvPr id="2195485" name="AutoShape 29"/>
          <p:cNvCxnSpPr>
            <a:cxnSpLocks noChangeShapeType="1"/>
            <a:stCxn id="2195474" idx="2"/>
            <a:endCxn id="2195475" idx="1"/>
          </p:cNvCxnSpPr>
          <p:nvPr/>
        </p:nvCxnSpPr>
        <p:spPr bwMode="auto">
          <a:xfrm>
            <a:off x="5683250" y="2246313"/>
            <a:ext cx="887413" cy="511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95486" name="AutoShape 30"/>
          <p:cNvCxnSpPr>
            <a:cxnSpLocks noChangeShapeType="1"/>
            <a:stCxn id="2195473" idx="2"/>
            <a:endCxn id="2195475" idx="7"/>
          </p:cNvCxnSpPr>
          <p:nvPr/>
        </p:nvCxnSpPr>
        <p:spPr bwMode="auto">
          <a:xfrm flipH="1">
            <a:off x="7078663" y="2252663"/>
            <a:ext cx="855662" cy="5048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95487" name="Text Box 31"/>
          <p:cNvSpPr txBox="1">
            <a:spLocks noChangeArrowheads="1"/>
          </p:cNvSpPr>
          <p:nvPr/>
        </p:nvSpPr>
        <p:spPr bwMode="auto">
          <a:xfrm>
            <a:off x="7688263" y="3430588"/>
            <a:ext cx="17875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0.011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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0.004</a:t>
            </a:r>
          </a:p>
          <a:p>
            <a:pPr>
              <a:spcBef>
                <a:spcPct val="30000"/>
              </a:spcBef>
            </a:pPr>
            <a:r>
              <a:rPr lang="en-GB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0.017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GB" sz="1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95488" name="Rectangle 32"/>
          <p:cNvSpPr>
            <a:spLocks noChangeArrowheads="1"/>
          </p:cNvSpPr>
          <p:nvPr/>
        </p:nvSpPr>
        <p:spPr bwMode="auto">
          <a:xfrm>
            <a:off x="596900" y="1573213"/>
            <a:ext cx="303847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n-GB" sz="2400" b="0" dirty="0">
                <a:solidFill>
                  <a:srgbClr val="000000"/>
                </a:solidFill>
              </a:rPr>
              <a:t>Modulation of </a:t>
            </a:r>
            <a:r>
              <a:rPr lang="en-GB" sz="2400" b="0" dirty="0" err="1">
                <a:solidFill>
                  <a:srgbClr val="000000"/>
                </a:solidFill>
              </a:rPr>
              <a:t>visuo</a:t>
            </a:r>
            <a:r>
              <a:rPr lang="en-GB" sz="2400" b="0" dirty="0">
                <a:solidFill>
                  <a:srgbClr val="000000"/>
                </a:solidFill>
              </a:rPr>
              <a:t>-motor connections by </a:t>
            </a:r>
            <a:r>
              <a:rPr lang="en-GB" sz="2400" b="0" dirty="0" err="1">
                <a:solidFill>
                  <a:srgbClr val="000000"/>
                </a:solidFill>
              </a:rPr>
              <a:t>striatal</a:t>
            </a:r>
            <a:r>
              <a:rPr lang="en-GB" sz="2400" b="0" dirty="0">
                <a:solidFill>
                  <a:srgbClr val="000000"/>
                </a:solidFill>
              </a:rPr>
              <a:t> </a:t>
            </a:r>
            <a:r>
              <a:rPr lang="en-GB" sz="2400" b="0" dirty="0" smtClean="0">
                <a:solidFill>
                  <a:srgbClr val="000000"/>
                </a:solidFill>
              </a:rPr>
              <a:t>PE activity</a:t>
            </a:r>
            <a:endParaRPr lang="en-GB" sz="2400" b="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r>
              <a:rPr lang="en-GB" sz="2400" b="0" dirty="0">
                <a:solidFill>
                  <a:srgbClr val="000000"/>
                </a:solidFill>
              </a:rPr>
              <a:t>Influence of visual areas on </a:t>
            </a:r>
            <a:r>
              <a:rPr lang="en-GB" sz="2400" b="0" dirty="0" err="1">
                <a:solidFill>
                  <a:srgbClr val="000000"/>
                </a:solidFill>
              </a:rPr>
              <a:t>premotor</a:t>
            </a:r>
            <a:r>
              <a:rPr lang="en-GB" sz="2400" b="0" dirty="0">
                <a:solidFill>
                  <a:srgbClr val="000000"/>
                </a:solidFill>
              </a:rPr>
              <a:t> cortex: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FontTx/>
              <a:buChar char="–"/>
            </a:pPr>
            <a:r>
              <a:rPr lang="en-GB" sz="2000" b="0" dirty="0">
                <a:solidFill>
                  <a:srgbClr val="000000"/>
                </a:solidFill>
              </a:rPr>
              <a:t>stronger for surprising stimuli 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FontTx/>
              <a:buChar char="–"/>
            </a:pPr>
            <a:r>
              <a:rPr lang="en-GB" sz="2000" b="0" dirty="0">
                <a:solidFill>
                  <a:srgbClr val="000000"/>
                </a:solidFill>
              </a:rPr>
              <a:t>weaker for expected stimuli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33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548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31775"/>
            <a:ext cx="9258300" cy="1143000"/>
          </a:xfrm>
        </p:spPr>
        <p:txBody>
          <a:bodyPr/>
          <a:lstStyle/>
          <a:p>
            <a:r>
              <a:rPr lang="de-CH" sz="3200" b="1">
                <a:latin typeface="Arial Unicode MS" pitchFamily="34" charset="-128"/>
              </a:rPr>
              <a:t>Prediction error in PMd: cause or effect?</a:t>
            </a:r>
            <a:endParaRPr lang="en-US" sz="3200" b="1">
              <a:latin typeface="Arial Unicode MS" pitchFamily="34" charset="-128"/>
            </a:endParaRPr>
          </a:p>
        </p:txBody>
      </p:sp>
      <p:sp>
        <p:nvSpPr>
          <p:cNvPr id="2416643" name="Text Box 3"/>
          <p:cNvSpPr txBox="1">
            <a:spLocks noChangeArrowheads="1"/>
          </p:cNvSpPr>
          <p:nvPr/>
        </p:nvSpPr>
        <p:spPr bwMode="auto">
          <a:xfrm>
            <a:off x="1076325" y="199548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990033"/>
                </a:solidFill>
              </a:rPr>
              <a:t>Model 1</a:t>
            </a:r>
          </a:p>
        </p:txBody>
      </p:sp>
      <p:sp>
        <p:nvSpPr>
          <p:cNvPr id="2416644" name="Text Box 4"/>
          <p:cNvSpPr txBox="1">
            <a:spLocks noChangeArrowheads="1"/>
          </p:cNvSpPr>
          <p:nvPr/>
        </p:nvSpPr>
        <p:spPr bwMode="auto">
          <a:xfrm>
            <a:off x="4064000" y="199548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8000"/>
                </a:solidFill>
              </a:rPr>
              <a:t>Model 2</a:t>
            </a:r>
          </a:p>
        </p:txBody>
      </p:sp>
      <p:pic>
        <p:nvPicPr>
          <p:cNvPr id="2416645" name="Picture 5" descr="lme_av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1289050"/>
            <a:ext cx="3406775" cy="2519363"/>
          </a:xfrm>
          <a:prstGeom prst="rect">
            <a:avLst/>
          </a:prstGeom>
          <a:noFill/>
        </p:spPr>
      </p:pic>
      <p:pic>
        <p:nvPicPr>
          <p:cNvPr id="2416700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650" y="3975100"/>
            <a:ext cx="3438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01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73350"/>
            <a:ext cx="2335212" cy="323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16702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3913" y="2681288"/>
            <a:ext cx="2363787" cy="323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ext Box 97"/>
          <p:cNvSpPr txBox="1">
            <a:spLocks noChangeArrowheads="1"/>
          </p:cNvSpPr>
          <p:nvPr/>
        </p:nvSpPr>
        <p:spPr bwMode="auto">
          <a:xfrm>
            <a:off x="319088" y="6380163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den </a:t>
            </a:r>
            <a:r>
              <a:rPr lang="en-US" b="0" dirty="0" err="1">
                <a:solidFill>
                  <a:srgbClr val="000000"/>
                </a:solidFill>
                <a:latin typeface="Times New Roman" pitchFamily="18" charset="0"/>
              </a:rPr>
              <a:t>Ouden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2010,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3200">
                <a:solidFill>
                  <a:srgbClr val="000000"/>
                </a:solidFill>
                <a:latin typeface="Arial Unicode MS" pitchFamily="34" charset="-128"/>
              </a:rPr>
              <a:t>Overview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Bayesian model selection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Nonlinear DCM for fMRI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</a:rPr>
              <a:t>Embedding computational models in DCMs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Integrating 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tractography and 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DCM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38188" y="3930795"/>
            <a:ext cx="9001125" cy="55721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904875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 Unicode MS" pitchFamily="34" charset="-128"/>
              </a:rPr>
              <a:t>Diffusion-weighted imaging</a:t>
            </a:r>
            <a:endParaRPr lang="en-US" sz="3200" b="1" smtClean="0">
              <a:latin typeface="Arial Unicode MS" pitchFamily="34" charset="-128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804988"/>
            <a:ext cx="45021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1304925"/>
            <a:ext cx="5029200" cy="521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089525" y="6081713"/>
            <a:ext cx="21494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0">
                <a:latin typeface="Times New Roman" pitchFamily="18" charset="0"/>
              </a:rPr>
              <a:t>Parker &amp; Alexander, 2005, </a:t>
            </a:r>
          </a:p>
          <a:p>
            <a:r>
              <a:rPr lang="de-CH" b="0" i="1">
                <a:latin typeface="Times New Roman" pitchFamily="18" charset="0"/>
              </a:rPr>
              <a:t>Phil. Trans. B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Grp="1" noChangeArrowheads="1"/>
          </p:cNvSpPr>
          <p:nvPr>
            <p:ph type="title"/>
          </p:nvPr>
        </p:nvSpPr>
        <p:spPr>
          <a:xfrm>
            <a:off x="300038" y="274638"/>
            <a:ext cx="9772650" cy="852487"/>
          </a:xfrm>
        </p:spPr>
        <p:txBody>
          <a:bodyPr/>
          <a:lstStyle/>
          <a:p>
            <a:pPr eaLnBrk="1" hangingPunct="1"/>
            <a:r>
              <a:rPr lang="de-CH" sz="2800" b="1" smtClean="0">
                <a:latin typeface="Arial Unicode MS" pitchFamily="34" charset="-128"/>
              </a:rPr>
              <a:t>Probabilistic tractography: </a:t>
            </a:r>
            <a:r>
              <a:rPr lang="da-DK" sz="2800" b="1" smtClean="0">
                <a:latin typeface="Arial Unicode MS" pitchFamily="34" charset="-128"/>
              </a:rPr>
              <a:t>Kaden  et al. 2007,  NeuroImage</a:t>
            </a:r>
            <a:endParaRPr lang="en-US" sz="2800" b="1" smtClean="0">
              <a:latin typeface="Arial Unicode MS" pitchFamily="34" charset="-128"/>
            </a:endParaRPr>
          </a:p>
        </p:txBody>
      </p:sp>
      <p:pic>
        <p:nvPicPr>
          <p:cNvPr id="5222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1870075"/>
            <a:ext cx="4308475" cy="3808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28" name="Text Box 18"/>
          <p:cNvSpPr txBox="1">
            <a:spLocks noChangeArrowheads="1"/>
          </p:cNvSpPr>
          <p:nvPr/>
        </p:nvSpPr>
        <p:spPr bwMode="auto">
          <a:xfrm>
            <a:off x="5351463" y="1550988"/>
            <a:ext cx="4527550" cy="472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40000"/>
              </a:spcBef>
              <a:buFontTx/>
              <a:buChar char="•"/>
            </a:pPr>
            <a:r>
              <a:rPr lang="en-GB" sz="2000" b="0"/>
              <a:t>computes local fibre orientation density by spherical deconvolution of the diffusion-weighted signal</a:t>
            </a:r>
          </a:p>
          <a:p>
            <a:pPr marL="174625" indent="-174625">
              <a:spcBef>
                <a:spcPct val="40000"/>
              </a:spcBef>
              <a:buFontTx/>
              <a:buChar char="•"/>
            </a:pPr>
            <a:r>
              <a:rPr lang="en-GB" sz="2000" b="0"/>
              <a:t>estimates the spatial probability distribution of connectivity from given seed regions</a:t>
            </a:r>
          </a:p>
          <a:p>
            <a:pPr marL="174625" indent="-174625">
              <a:spcBef>
                <a:spcPct val="40000"/>
              </a:spcBef>
              <a:buFontTx/>
              <a:buChar char="•"/>
            </a:pPr>
            <a:r>
              <a:rPr lang="en-GB" sz="2000" b="0"/>
              <a:t>anatomical connectivity = proportion of fibre pathways originating in a specific source region that intersect a target region </a:t>
            </a:r>
          </a:p>
          <a:p>
            <a:pPr marL="174625" indent="-174625">
              <a:spcBef>
                <a:spcPct val="40000"/>
              </a:spcBef>
              <a:buFontTx/>
              <a:buChar char="•"/>
            </a:pPr>
            <a:r>
              <a:rPr lang="en-GB" sz="2000" b="0"/>
              <a:t>If the area or volume of the source region approaches a point, this measure reduces to method by Behrens et al.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2"/>
          <p:cNvSpPr>
            <a:spLocks noChangeAspect="1" noChangeArrowheads="1"/>
          </p:cNvSpPr>
          <p:nvPr/>
        </p:nvSpPr>
        <p:spPr bwMode="auto">
          <a:xfrm>
            <a:off x="5087938" y="1143000"/>
            <a:ext cx="720725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265738" y="1349375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R</a:t>
            </a:r>
            <a:r>
              <a:rPr lang="de-DE" sz="16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3252" name="Oval 4"/>
          <p:cNvSpPr>
            <a:spLocks noChangeAspect="1" noChangeArrowheads="1"/>
          </p:cNvSpPr>
          <p:nvPr/>
        </p:nvSpPr>
        <p:spPr bwMode="auto">
          <a:xfrm>
            <a:off x="3648075" y="1143000"/>
            <a:ext cx="717550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13175" y="134937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R</a:t>
            </a:r>
            <a:r>
              <a:rPr lang="de-DE" sz="1600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53254" name="AutoShape 6"/>
          <p:cNvCxnSpPr>
            <a:cxnSpLocks noChangeShapeType="1"/>
            <a:stCxn id="53252" idx="6"/>
            <a:endCxn id="53250" idx="2"/>
          </p:cNvCxnSpPr>
          <p:nvPr/>
        </p:nvCxnSpPr>
        <p:spPr bwMode="auto">
          <a:xfrm>
            <a:off x="4365625" y="1503363"/>
            <a:ext cx="72231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55" name="Oval 7"/>
          <p:cNvSpPr>
            <a:spLocks noChangeAspect="1" noChangeArrowheads="1"/>
          </p:cNvSpPr>
          <p:nvPr/>
        </p:nvSpPr>
        <p:spPr bwMode="auto">
          <a:xfrm>
            <a:off x="5087938" y="4335463"/>
            <a:ext cx="720725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265738" y="4541838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R</a:t>
            </a:r>
            <a:r>
              <a:rPr lang="de-DE" sz="16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3257" name="Oval 9"/>
          <p:cNvSpPr>
            <a:spLocks noChangeAspect="1" noChangeArrowheads="1"/>
          </p:cNvSpPr>
          <p:nvPr/>
        </p:nvSpPr>
        <p:spPr bwMode="auto">
          <a:xfrm>
            <a:off x="3648075" y="4335463"/>
            <a:ext cx="717550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813175" y="45418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</a:rPr>
              <a:t>R</a:t>
            </a:r>
            <a:r>
              <a:rPr lang="de-DE" sz="1600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53259" name="AutoShape 11"/>
          <p:cNvCxnSpPr>
            <a:cxnSpLocks noChangeShapeType="1"/>
            <a:stCxn id="53257" idx="6"/>
            <a:endCxn id="53255" idx="2"/>
          </p:cNvCxnSpPr>
          <p:nvPr/>
        </p:nvCxnSpPr>
        <p:spPr bwMode="auto">
          <a:xfrm>
            <a:off x="4365625" y="4695825"/>
            <a:ext cx="722313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3260" name="Picture 12" descr="Figure1_LargeVar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463" y="3505200"/>
            <a:ext cx="3625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Figure1_SmallVar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463" y="304800"/>
            <a:ext cx="3625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495675" y="2667000"/>
            <a:ext cx="6035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CH" sz="1600"/>
              <a:t>low probability </a:t>
            </a:r>
            <a:r>
              <a:rPr lang="de-CH" sz="1600" b="0"/>
              <a:t>of anatomical connection</a:t>
            </a:r>
          </a:p>
          <a:p>
            <a:pPr eaLnBrk="0" hangingPunct="0"/>
            <a:r>
              <a:rPr lang="de-CH" sz="1600">
                <a:sym typeface="Symbol" pitchFamily="18" charset="2"/>
              </a:rPr>
              <a:t> small prior variance </a:t>
            </a:r>
            <a:r>
              <a:rPr lang="de-CH" sz="1600" b="0">
                <a:sym typeface="Symbol" pitchFamily="18" charset="2"/>
              </a:rPr>
              <a:t>of effective connectivity parameter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495675" y="5819775"/>
            <a:ext cx="6035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CH" sz="1600"/>
              <a:t>high probability </a:t>
            </a:r>
            <a:r>
              <a:rPr lang="de-CH" sz="1600" b="0"/>
              <a:t>of anatomical connection</a:t>
            </a:r>
          </a:p>
          <a:p>
            <a:pPr eaLnBrk="0" hangingPunct="0"/>
            <a:r>
              <a:rPr lang="de-CH" sz="1600">
                <a:sym typeface="Symbol" pitchFamily="18" charset="2"/>
              </a:rPr>
              <a:t> large prior variance </a:t>
            </a:r>
            <a:r>
              <a:rPr lang="de-CH" sz="1600" b="0">
                <a:sym typeface="Symbol" pitchFamily="18" charset="2"/>
              </a:rPr>
              <a:t>of effective connectivity parameter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428625" y="660400"/>
            <a:ext cx="264001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  <a:latin typeface="Arial Unicode MS" pitchFamily="34" charset="-128"/>
              </a:rPr>
              <a:t>Integration of tractography and DCM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304800" y="6108700"/>
            <a:ext cx="233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Times New Roman" pitchFamily="18" charset="0"/>
              </a:rPr>
              <a:t>Stephan, Tittgemeyer et al. 2009, </a:t>
            </a:r>
            <a:r>
              <a:rPr lang="en-US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Oval 2"/>
          <p:cNvSpPr>
            <a:spLocks noChangeArrowheads="1"/>
          </p:cNvSpPr>
          <p:nvPr/>
        </p:nvSpPr>
        <p:spPr bwMode="auto">
          <a:xfrm>
            <a:off x="2628900" y="1069975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Oval 3"/>
          <p:cNvSpPr>
            <a:spLocks noChangeArrowheads="1"/>
          </p:cNvSpPr>
          <p:nvPr/>
        </p:nvSpPr>
        <p:spPr bwMode="auto">
          <a:xfrm>
            <a:off x="2917825" y="2503488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9464" name="AutoShape 4"/>
          <p:cNvCxnSpPr>
            <a:cxnSpLocks noChangeShapeType="1"/>
            <a:stCxn id="19530" idx="3"/>
            <a:endCxn id="19470" idx="0"/>
          </p:cNvCxnSpPr>
          <p:nvPr/>
        </p:nvCxnSpPr>
        <p:spPr bwMode="auto">
          <a:xfrm>
            <a:off x="1944688" y="2646363"/>
            <a:ext cx="7937" cy="590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</p:cxnSp>
      <p:cxnSp>
        <p:nvCxnSpPr>
          <p:cNvPr id="19465" name="AutoShape 5"/>
          <p:cNvCxnSpPr>
            <a:cxnSpLocks noChangeShapeType="1"/>
            <a:stCxn id="19524" idx="3"/>
            <a:endCxn id="19530" idx="1"/>
          </p:cNvCxnSpPr>
          <p:nvPr/>
        </p:nvCxnSpPr>
        <p:spPr bwMode="auto">
          <a:xfrm>
            <a:off x="1944688" y="1206500"/>
            <a:ext cx="0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9466" name="AutoShape 6"/>
          <p:cNvCxnSpPr>
            <a:cxnSpLocks noChangeShapeType="1"/>
            <a:stCxn id="19528" idx="5"/>
            <a:endCxn id="19471" idx="0"/>
          </p:cNvCxnSpPr>
          <p:nvPr/>
        </p:nvCxnSpPr>
        <p:spPr bwMode="auto">
          <a:xfrm flipH="1">
            <a:off x="3894138" y="2647950"/>
            <a:ext cx="1587" cy="5889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</p:cxnSp>
      <p:grpSp>
        <p:nvGrpSpPr>
          <p:cNvPr id="19467" name="Group 7"/>
          <p:cNvGrpSpPr>
            <a:grpSpLocks/>
          </p:cNvGrpSpPr>
          <p:nvPr/>
        </p:nvGrpSpPr>
        <p:grpSpPr bwMode="auto">
          <a:xfrm>
            <a:off x="1839913" y="2032000"/>
            <a:ext cx="719137" cy="719138"/>
            <a:chOff x="409" y="3119"/>
            <a:chExt cx="453" cy="453"/>
          </a:xfrm>
        </p:grpSpPr>
        <p:sp>
          <p:nvSpPr>
            <p:cNvPr id="19530" name="Oval 8"/>
            <p:cNvSpPr>
              <a:spLocks noChangeAspect="1" noChangeArrowheads="1"/>
            </p:cNvSpPr>
            <p:nvPr/>
          </p:nvSpPr>
          <p:spPr bwMode="auto">
            <a:xfrm>
              <a:off x="409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1" name="Text Box 9"/>
            <p:cNvSpPr txBox="1">
              <a:spLocks noChangeArrowheads="1"/>
            </p:cNvSpPr>
            <p:nvPr/>
          </p:nvSpPr>
          <p:spPr bwMode="auto">
            <a:xfrm>
              <a:off x="485" y="3156"/>
              <a:ext cx="31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(</a:t>
              </a:r>
              <a:r>
                <a:rPr lang="de-DE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de-DE" sz="16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de-DE" sz="160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19468" name="Group 10"/>
          <p:cNvGrpSpPr>
            <a:grpSpLocks/>
          </p:cNvGrpSpPr>
          <p:nvPr/>
        </p:nvGrpSpPr>
        <p:grpSpPr bwMode="auto">
          <a:xfrm>
            <a:off x="3279775" y="2033588"/>
            <a:ext cx="720725" cy="719137"/>
            <a:chOff x="841" y="3119"/>
            <a:chExt cx="453" cy="453"/>
          </a:xfrm>
        </p:grpSpPr>
        <p:sp>
          <p:nvSpPr>
            <p:cNvPr id="19528" name="Oval 11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9" name="Text Box 12"/>
            <p:cNvSpPr txBox="1">
              <a:spLocks noChangeArrowheads="1"/>
            </p:cNvSpPr>
            <p:nvPr/>
          </p:nvSpPr>
          <p:spPr bwMode="auto">
            <a:xfrm>
              <a:off x="910" y="3156"/>
              <a:ext cx="3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(</a:t>
              </a:r>
              <a:r>
                <a:rPr lang="de-DE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de-DE" sz="16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de-DE" sz="1600">
                  <a:solidFill>
                    <a:srgbClr val="000000"/>
                  </a:solidFill>
                </a:rPr>
                <a:t>)</a:t>
              </a:r>
            </a:p>
          </p:txBody>
        </p:sp>
      </p:grpSp>
      <p:cxnSp>
        <p:nvCxnSpPr>
          <p:cNvPr id="19469" name="AutoShape 13"/>
          <p:cNvCxnSpPr>
            <a:cxnSpLocks noChangeShapeType="1"/>
            <a:stCxn id="19530" idx="5"/>
            <a:endCxn id="19528" idx="3"/>
          </p:cNvCxnSpPr>
          <p:nvPr/>
        </p:nvCxnSpPr>
        <p:spPr bwMode="auto">
          <a:xfrm>
            <a:off x="2454275" y="2646363"/>
            <a:ext cx="93027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644650" y="3236913"/>
            <a:ext cx="6143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0"/>
              <a:t>RVF</a:t>
            </a:r>
          </a:p>
          <a:p>
            <a:r>
              <a:rPr lang="de-DE" sz="1600" b="0"/>
              <a:t>stim.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586163" y="3236913"/>
            <a:ext cx="6143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0"/>
              <a:t>LVF</a:t>
            </a:r>
          </a:p>
          <a:p>
            <a:r>
              <a:rPr lang="de-DE" sz="1600" b="0"/>
              <a:t>stim.</a:t>
            </a:r>
          </a:p>
        </p:txBody>
      </p: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3279775" y="592138"/>
            <a:ext cx="720725" cy="719137"/>
            <a:chOff x="841" y="3119"/>
            <a:chExt cx="453" cy="453"/>
          </a:xfrm>
        </p:grpSpPr>
        <p:sp>
          <p:nvSpPr>
            <p:cNvPr id="19526" name="Oval 17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7" name="Text Box 18"/>
            <p:cNvSpPr txBox="1">
              <a:spLocks noChangeArrowheads="1"/>
            </p:cNvSpPr>
            <p:nvPr/>
          </p:nvSpPr>
          <p:spPr bwMode="auto">
            <a:xfrm>
              <a:off x="909" y="3156"/>
              <a:ext cx="3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(</a:t>
              </a:r>
              <a:r>
                <a:rPr lang="de-DE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de-DE" sz="1600" baseline="-25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r>
                <a:rPr lang="de-DE" sz="1600">
                  <a:solidFill>
                    <a:srgbClr val="000000"/>
                  </a:solidFill>
                </a:rPr>
                <a:t>)</a:t>
              </a:r>
            </a:p>
          </p:txBody>
        </p:sp>
      </p:grpSp>
      <p:cxnSp>
        <p:nvCxnSpPr>
          <p:cNvPr id="19473" name="AutoShape 19"/>
          <p:cNvCxnSpPr>
            <a:cxnSpLocks noChangeShapeType="1"/>
            <a:stCxn id="19526" idx="3"/>
            <a:endCxn id="19528" idx="1"/>
          </p:cNvCxnSpPr>
          <p:nvPr/>
        </p:nvCxnSpPr>
        <p:spPr bwMode="auto">
          <a:xfrm>
            <a:off x="3384550" y="1206500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9474" name="Group 20"/>
          <p:cNvGrpSpPr>
            <a:grpSpLocks/>
          </p:cNvGrpSpPr>
          <p:nvPr/>
        </p:nvGrpSpPr>
        <p:grpSpPr bwMode="auto">
          <a:xfrm>
            <a:off x="1839913" y="592138"/>
            <a:ext cx="717550" cy="719137"/>
            <a:chOff x="841" y="3119"/>
            <a:chExt cx="453" cy="453"/>
          </a:xfrm>
        </p:grpSpPr>
        <p:sp>
          <p:nvSpPr>
            <p:cNvPr id="19524" name="Oval 21"/>
            <p:cNvSpPr>
              <a:spLocks noChangeAspect="1" noChangeArrowheads="1"/>
            </p:cNvSpPr>
            <p:nvPr/>
          </p:nvSpPr>
          <p:spPr bwMode="auto">
            <a:xfrm>
              <a:off x="841" y="311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Text Box 22"/>
            <p:cNvSpPr txBox="1">
              <a:spLocks noChangeArrowheads="1"/>
            </p:cNvSpPr>
            <p:nvPr/>
          </p:nvSpPr>
          <p:spPr bwMode="auto">
            <a:xfrm>
              <a:off x="910" y="3156"/>
              <a:ext cx="31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(</a:t>
              </a:r>
              <a:r>
                <a:rPr lang="de-DE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de-DE" sz="1600" baseline="-25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r>
                <a:rPr lang="de-DE" sz="1600">
                  <a:solidFill>
                    <a:srgbClr val="000000"/>
                  </a:solidFill>
                </a:rPr>
                <a:t>)</a:t>
              </a:r>
            </a:p>
          </p:txBody>
        </p:sp>
      </p:grpSp>
      <p:cxnSp>
        <p:nvCxnSpPr>
          <p:cNvPr id="19475" name="AutoShape 23"/>
          <p:cNvCxnSpPr>
            <a:cxnSpLocks noChangeShapeType="1"/>
            <a:stCxn id="19528" idx="1"/>
            <a:endCxn id="19530" idx="7"/>
          </p:cNvCxnSpPr>
          <p:nvPr/>
        </p:nvCxnSpPr>
        <p:spPr bwMode="auto">
          <a:xfrm flipH="1" flipV="1">
            <a:off x="2454275" y="2136775"/>
            <a:ext cx="93027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6" name="AutoShape 24"/>
          <p:cNvCxnSpPr>
            <a:cxnSpLocks noChangeShapeType="1"/>
            <a:stCxn id="19528" idx="7"/>
            <a:endCxn id="19526" idx="5"/>
          </p:cNvCxnSpPr>
          <p:nvPr/>
        </p:nvCxnSpPr>
        <p:spPr bwMode="auto">
          <a:xfrm flipV="1">
            <a:off x="3895725" y="1206500"/>
            <a:ext cx="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7" name="AutoShape 25"/>
          <p:cNvCxnSpPr>
            <a:cxnSpLocks noChangeShapeType="1"/>
            <a:stCxn id="19530" idx="7"/>
            <a:endCxn id="19524" idx="5"/>
          </p:cNvCxnSpPr>
          <p:nvPr/>
        </p:nvCxnSpPr>
        <p:spPr bwMode="auto">
          <a:xfrm flipH="1" flipV="1">
            <a:off x="2452688" y="1206500"/>
            <a:ext cx="1587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9478" name="AutoShape 26"/>
          <p:cNvCxnSpPr>
            <a:cxnSpLocks noChangeShapeType="1"/>
            <a:stCxn id="19526" idx="1"/>
            <a:endCxn id="19524" idx="7"/>
          </p:cNvCxnSpPr>
          <p:nvPr/>
        </p:nvCxnSpPr>
        <p:spPr bwMode="auto">
          <a:xfrm flipH="1">
            <a:off x="2452688" y="696913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9" name="AutoShape 27"/>
          <p:cNvCxnSpPr>
            <a:cxnSpLocks noChangeShapeType="1"/>
            <a:stCxn id="19524" idx="5"/>
            <a:endCxn id="19526" idx="3"/>
          </p:cNvCxnSpPr>
          <p:nvPr/>
        </p:nvCxnSpPr>
        <p:spPr bwMode="auto">
          <a:xfrm>
            <a:off x="2452688" y="1206500"/>
            <a:ext cx="9318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80" name="AutoShape 28"/>
          <p:cNvCxnSpPr>
            <a:cxnSpLocks noChangeShapeType="1"/>
            <a:stCxn id="19494" idx="0"/>
            <a:endCxn id="19462" idx="4"/>
          </p:cNvCxnSpPr>
          <p:nvPr/>
        </p:nvCxnSpPr>
        <p:spPr bwMode="auto">
          <a:xfrm flipH="1" flipV="1">
            <a:off x="2705100" y="1219200"/>
            <a:ext cx="6350" cy="1635125"/>
          </a:xfrm>
          <a:prstGeom prst="straightConnector1">
            <a:avLst/>
          </a:prstGeom>
          <a:noFill/>
          <a:ln w="38100" cap="rnd">
            <a:solidFill>
              <a:srgbClr val="808080"/>
            </a:solidFill>
            <a:prstDash val="sysDot"/>
            <a:round/>
            <a:headEnd/>
            <a:tailEnd type="oval" w="med" len="med"/>
          </a:ln>
        </p:spPr>
      </p:cxnSp>
      <p:cxnSp>
        <p:nvCxnSpPr>
          <p:cNvPr id="19481" name="AutoShape 29"/>
          <p:cNvCxnSpPr>
            <a:cxnSpLocks noChangeShapeType="1"/>
            <a:stCxn id="19494" idx="0"/>
            <a:endCxn id="19463" idx="4"/>
          </p:cNvCxnSpPr>
          <p:nvPr/>
        </p:nvCxnSpPr>
        <p:spPr bwMode="auto">
          <a:xfrm flipV="1">
            <a:off x="2711450" y="2652713"/>
            <a:ext cx="282575" cy="201612"/>
          </a:xfrm>
          <a:prstGeom prst="straightConnector1">
            <a:avLst/>
          </a:prstGeom>
          <a:noFill/>
          <a:ln w="38100" cap="rnd">
            <a:solidFill>
              <a:srgbClr val="808080"/>
            </a:solidFill>
            <a:prstDash val="sysDot"/>
            <a:round/>
            <a:headEnd/>
            <a:tailEnd type="oval" w="med" len="med"/>
          </a:ln>
        </p:spPr>
      </p:cxnSp>
      <p:sp>
        <p:nvSpPr>
          <p:cNvPr id="19482" name="Text Box 30"/>
          <p:cNvSpPr txBox="1">
            <a:spLocks noChangeArrowheads="1"/>
          </p:cNvSpPr>
          <p:nvPr/>
        </p:nvSpPr>
        <p:spPr bwMode="auto">
          <a:xfrm>
            <a:off x="2540000" y="152400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0"/>
              <a:t>LD|LVF</a:t>
            </a:r>
          </a:p>
        </p:txBody>
      </p:sp>
      <p:cxnSp>
        <p:nvCxnSpPr>
          <p:cNvPr id="19483" name="AutoShape 31"/>
          <p:cNvCxnSpPr>
            <a:cxnSpLocks noChangeShapeType="1"/>
            <a:stCxn id="19482" idx="2"/>
            <a:endCxn id="19484" idx="0"/>
          </p:cNvCxnSpPr>
          <p:nvPr/>
        </p:nvCxnSpPr>
        <p:spPr bwMode="auto">
          <a:xfrm flipH="1">
            <a:off x="2711450" y="460375"/>
            <a:ext cx="263525" cy="242888"/>
          </a:xfrm>
          <a:prstGeom prst="straightConnector1">
            <a:avLst/>
          </a:prstGeom>
          <a:noFill/>
          <a:ln w="38100" cap="rnd">
            <a:solidFill>
              <a:srgbClr val="808080"/>
            </a:solidFill>
            <a:prstDash val="sysDot"/>
            <a:round/>
            <a:headEnd/>
            <a:tailEnd type="oval" w="sm" len="sm"/>
          </a:ln>
        </p:spPr>
      </p:cxnSp>
      <p:sp>
        <p:nvSpPr>
          <p:cNvPr id="19484" name="Oval 32"/>
          <p:cNvSpPr>
            <a:spLocks noChangeArrowheads="1"/>
          </p:cNvSpPr>
          <p:nvPr/>
        </p:nvSpPr>
        <p:spPr bwMode="auto">
          <a:xfrm>
            <a:off x="2636838" y="703263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5" name="Oval 33"/>
          <p:cNvSpPr>
            <a:spLocks noChangeArrowheads="1"/>
          </p:cNvSpPr>
          <p:nvPr/>
        </p:nvSpPr>
        <p:spPr bwMode="auto">
          <a:xfrm>
            <a:off x="2908300" y="213518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9486" name="AutoShape 34"/>
          <p:cNvCxnSpPr>
            <a:cxnSpLocks noChangeShapeType="1"/>
            <a:stCxn id="19482" idx="2"/>
            <a:endCxn id="19485" idx="0"/>
          </p:cNvCxnSpPr>
          <p:nvPr/>
        </p:nvCxnSpPr>
        <p:spPr bwMode="auto">
          <a:xfrm>
            <a:off x="2974975" y="460375"/>
            <a:ext cx="7938" cy="1674813"/>
          </a:xfrm>
          <a:prstGeom prst="straightConnector1">
            <a:avLst/>
          </a:prstGeom>
          <a:noFill/>
          <a:ln w="38100" cap="rnd">
            <a:solidFill>
              <a:srgbClr val="808080"/>
            </a:solidFill>
            <a:prstDash val="sysDot"/>
            <a:round/>
            <a:headEnd/>
            <a:tailEnd type="oval" w="sm" len="sm"/>
          </a:ln>
        </p:spPr>
      </p:cxnSp>
      <p:sp>
        <p:nvSpPr>
          <p:cNvPr id="19487" name="Text Box 35"/>
          <p:cNvSpPr txBox="1">
            <a:spLocks noChangeArrowheads="1"/>
          </p:cNvSpPr>
          <p:nvPr/>
        </p:nvSpPr>
        <p:spPr bwMode="auto">
          <a:xfrm>
            <a:off x="1314450" y="1536700"/>
            <a:ext cx="442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0"/>
              <a:t>LD</a:t>
            </a:r>
            <a:endParaRPr lang="de-DE" sz="1600" b="0" baseline="-25000"/>
          </a:p>
        </p:txBody>
      </p:sp>
      <p:sp>
        <p:nvSpPr>
          <p:cNvPr id="19488" name="Oval 36"/>
          <p:cNvSpPr>
            <a:spLocks noChangeArrowheads="1"/>
          </p:cNvSpPr>
          <p:nvPr/>
        </p:nvSpPr>
        <p:spPr bwMode="auto">
          <a:xfrm>
            <a:off x="1946275" y="1617663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9489" name="AutoShape 37"/>
          <p:cNvCxnSpPr>
            <a:cxnSpLocks noChangeShapeType="1"/>
            <a:stCxn id="19487" idx="3"/>
            <a:endCxn id="19488" idx="2"/>
          </p:cNvCxnSpPr>
          <p:nvPr/>
        </p:nvCxnSpPr>
        <p:spPr bwMode="auto">
          <a:xfrm>
            <a:off x="1757363" y="1690688"/>
            <a:ext cx="188912" cy="1587"/>
          </a:xfrm>
          <a:prstGeom prst="straightConnector1">
            <a:avLst/>
          </a:prstGeom>
          <a:noFill/>
          <a:ln w="38100" cap="rnd">
            <a:solidFill>
              <a:srgbClr val="808080"/>
            </a:solidFill>
            <a:prstDash val="sysDot"/>
            <a:round/>
            <a:headEnd/>
            <a:tailEnd type="oval" w="sm" len="sm"/>
          </a:ln>
        </p:spPr>
      </p:cxnSp>
      <p:sp>
        <p:nvSpPr>
          <p:cNvPr id="19490" name="Text Box 38"/>
          <p:cNvSpPr txBox="1">
            <a:spLocks noChangeArrowheads="1"/>
          </p:cNvSpPr>
          <p:nvPr/>
        </p:nvSpPr>
        <p:spPr bwMode="auto">
          <a:xfrm>
            <a:off x="4098925" y="1538288"/>
            <a:ext cx="442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0"/>
              <a:t>LD</a:t>
            </a:r>
            <a:endParaRPr lang="de-DE" sz="1600" b="0" baseline="-25000"/>
          </a:p>
        </p:txBody>
      </p:sp>
      <p:sp>
        <p:nvSpPr>
          <p:cNvPr id="19491" name="Oval 39"/>
          <p:cNvSpPr>
            <a:spLocks noChangeArrowheads="1"/>
          </p:cNvSpPr>
          <p:nvPr/>
        </p:nvSpPr>
        <p:spPr bwMode="auto">
          <a:xfrm>
            <a:off x="3746500" y="1620838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9492" name="AutoShape 40"/>
          <p:cNvCxnSpPr>
            <a:cxnSpLocks noChangeShapeType="1"/>
            <a:stCxn id="19490" idx="1"/>
            <a:endCxn id="19491" idx="6"/>
          </p:cNvCxnSpPr>
          <p:nvPr/>
        </p:nvCxnSpPr>
        <p:spPr bwMode="auto">
          <a:xfrm flipH="1">
            <a:off x="3897313" y="1692275"/>
            <a:ext cx="201612" cy="3175"/>
          </a:xfrm>
          <a:prstGeom prst="straightConnector1">
            <a:avLst/>
          </a:prstGeom>
          <a:noFill/>
          <a:ln w="38100" cap="rnd">
            <a:solidFill>
              <a:srgbClr val="808080"/>
            </a:solidFill>
            <a:prstDash val="sysDot"/>
            <a:round/>
            <a:headEnd/>
            <a:tailEnd type="oval" w="med" len="med"/>
          </a:ln>
        </p:spPr>
      </p:cxnSp>
      <p:sp>
        <p:nvSpPr>
          <p:cNvPr id="19493" name="Text Box 41"/>
          <p:cNvSpPr txBox="1">
            <a:spLocks noChangeArrowheads="1"/>
          </p:cNvSpPr>
          <p:nvPr/>
        </p:nvSpPr>
        <p:spPr bwMode="auto">
          <a:xfrm>
            <a:off x="2624138" y="3224213"/>
            <a:ext cx="6143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pPr algn="ctr"/>
            <a:r>
              <a:rPr lang="de-DE" sz="1600" b="0"/>
              <a:t>BVF</a:t>
            </a:r>
          </a:p>
          <a:p>
            <a:pPr algn="ctr"/>
            <a:r>
              <a:rPr lang="de-DE" sz="1600" b="0"/>
              <a:t>stim.</a:t>
            </a:r>
          </a:p>
        </p:txBody>
      </p:sp>
      <p:sp>
        <p:nvSpPr>
          <p:cNvPr id="19494" name="Text Box 42"/>
          <p:cNvSpPr txBox="1">
            <a:spLocks noChangeArrowheads="1"/>
          </p:cNvSpPr>
          <p:nvPr/>
        </p:nvSpPr>
        <p:spPr bwMode="auto">
          <a:xfrm>
            <a:off x="2260600" y="2854325"/>
            <a:ext cx="900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0"/>
              <a:t>LD|RVF</a:t>
            </a:r>
            <a:endParaRPr lang="de-DE" sz="1600" b="0" baseline="-25000"/>
          </a:p>
        </p:txBody>
      </p:sp>
      <p:cxnSp>
        <p:nvCxnSpPr>
          <p:cNvPr id="19495" name="AutoShape 43"/>
          <p:cNvCxnSpPr>
            <a:cxnSpLocks noChangeShapeType="1"/>
            <a:stCxn id="19493" idx="1"/>
            <a:endCxn id="19530" idx="4"/>
          </p:cNvCxnSpPr>
          <p:nvPr/>
        </p:nvCxnSpPr>
        <p:spPr bwMode="auto">
          <a:xfrm rot="10800000">
            <a:off x="2200275" y="2751138"/>
            <a:ext cx="423863" cy="74930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96" name="AutoShape 44"/>
          <p:cNvCxnSpPr>
            <a:cxnSpLocks noChangeShapeType="1"/>
            <a:stCxn id="19493" idx="3"/>
            <a:endCxn id="19528" idx="4"/>
          </p:cNvCxnSpPr>
          <p:nvPr/>
        </p:nvCxnSpPr>
        <p:spPr bwMode="auto">
          <a:xfrm flipV="1">
            <a:off x="3238500" y="2752725"/>
            <a:ext cx="401638" cy="747713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97" name="Text Box 45"/>
          <p:cNvSpPr txBox="1">
            <a:spLocks noChangeArrowheads="1"/>
          </p:cNvSpPr>
          <p:nvPr/>
        </p:nvSpPr>
        <p:spPr bwMode="auto">
          <a:xfrm>
            <a:off x="201613" y="2735263"/>
            <a:ext cx="1382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sz="1800">
                <a:sym typeface="Wingdings 2" pitchFamily="18" charset="2"/>
              </a:rPr>
              <a:t></a:t>
            </a:r>
            <a:r>
              <a:rPr lang="de-CH" sz="1800">
                <a:sym typeface="Wingdings" pitchFamily="2" charset="2"/>
              </a:rPr>
              <a:t> </a:t>
            </a:r>
            <a:r>
              <a:rPr lang="de-CH" sz="1800"/>
              <a:t>DCM structure</a:t>
            </a:r>
            <a:endParaRPr lang="en-US" sz="1800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797550" y="271463"/>
            <a:ext cx="4318000" cy="3109912"/>
            <a:chOff x="3652" y="261"/>
            <a:chExt cx="2720" cy="1959"/>
          </a:xfrm>
        </p:grpSpPr>
        <p:sp>
          <p:nvSpPr>
            <p:cNvPr id="19506" name="Oval 47"/>
            <p:cNvSpPr>
              <a:spLocks noChangeArrowheads="1"/>
            </p:cNvSpPr>
            <p:nvPr/>
          </p:nvSpPr>
          <p:spPr bwMode="auto">
            <a:xfrm>
              <a:off x="4599" y="765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507" name="Oval 48"/>
            <p:cNvSpPr>
              <a:spLocks noChangeArrowheads="1"/>
            </p:cNvSpPr>
            <p:nvPr/>
          </p:nvSpPr>
          <p:spPr bwMode="auto">
            <a:xfrm>
              <a:off x="4781" y="1668"/>
              <a:ext cx="95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9508" name="AutoShape 49"/>
            <p:cNvCxnSpPr>
              <a:cxnSpLocks noChangeShapeType="1"/>
              <a:stCxn id="19520" idx="4"/>
              <a:endCxn id="19523" idx="0"/>
            </p:cNvCxnSpPr>
            <p:nvPr/>
          </p:nvCxnSpPr>
          <p:spPr bwMode="auto">
            <a:xfrm>
              <a:off x="4328" y="917"/>
              <a:ext cx="4" cy="49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509" name="Group 50"/>
            <p:cNvGrpSpPr>
              <a:grpSpLocks/>
            </p:cNvGrpSpPr>
            <p:nvPr/>
          </p:nvGrpSpPr>
          <p:grpSpPr bwMode="auto">
            <a:xfrm>
              <a:off x="4102" y="1371"/>
              <a:ext cx="453" cy="453"/>
              <a:chOff x="409" y="3119"/>
              <a:chExt cx="453" cy="453"/>
            </a:xfrm>
          </p:grpSpPr>
          <p:sp>
            <p:nvSpPr>
              <p:cNvPr id="19522" name="Oval 51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3" name="Text Box 52"/>
              <p:cNvSpPr txBox="1">
                <a:spLocks noChangeArrowheads="1"/>
              </p:cNvSpPr>
              <p:nvPr/>
            </p:nvSpPr>
            <p:spPr bwMode="auto">
              <a:xfrm>
                <a:off x="484" y="3156"/>
                <a:ext cx="30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>
                    <a:solidFill>
                      <a:srgbClr val="000000"/>
                    </a:solidFill>
                  </a:rPr>
                  <a:t>LG</a:t>
                </a:r>
              </a:p>
              <a:p>
                <a:pPr algn="ctr" eaLnBrk="0" hangingPunct="0"/>
                <a:r>
                  <a:rPr lang="de-DE" sz="1600">
                    <a:solidFill>
                      <a:srgbClr val="000000"/>
                    </a:solidFill>
                  </a:rPr>
                  <a:t>left</a:t>
                </a:r>
              </a:p>
            </p:txBody>
          </p:sp>
        </p:grpSp>
        <p:sp>
          <p:nvSpPr>
            <p:cNvPr id="19510" name="Oval 53"/>
            <p:cNvSpPr>
              <a:spLocks noChangeAspect="1" noChangeArrowheads="1"/>
            </p:cNvSpPr>
            <p:nvPr/>
          </p:nvSpPr>
          <p:spPr bwMode="auto">
            <a:xfrm>
              <a:off x="5009" y="1372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Text Box 54"/>
            <p:cNvSpPr txBox="1">
              <a:spLocks noChangeArrowheads="1"/>
            </p:cNvSpPr>
            <p:nvPr/>
          </p:nvSpPr>
          <p:spPr bwMode="auto">
            <a:xfrm>
              <a:off x="5037" y="1407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LG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  <p:sp>
          <p:nvSpPr>
            <p:cNvPr id="19512" name="Oval 55"/>
            <p:cNvSpPr>
              <a:spLocks noChangeAspect="1" noChangeArrowheads="1"/>
            </p:cNvSpPr>
            <p:nvPr/>
          </p:nvSpPr>
          <p:spPr bwMode="auto">
            <a:xfrm>
              <a:off x="5009" y="464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Text Box 56"/>
            <p:cNvSpPr txBox="1">
              <a:spLocks noChangeArrowheads="1"/>
            </p:cNvSpPr>
            <p:nvPr/>
          </p:nvSpPr>
          <p:spPr bwMode="auto">
            <a:xfrm>
              <a:off x="5031" y="501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FG</a:t>
              </a:r>
            </a:p>
            <a:p>
              <a:pPr algn="ctr" eaLnBrk="0" hangingPunct="0"/>
              <a:r>
                <a:rPr lang="de-DE" sz="1600">
                  <a:solidFill>
                    <a:srgbClr val="000000"/>
                  </a:solidFill>
                </a:rPr>
                <a:t>right</a:t>
              </a:r>
            </a:p>
          </p:txBody>
        </p:sp>
        <p:grpSp>
          <p:nvGrpSpPr>
            <p:cNvPr id="19514" name="Group 57"/>
            <p:cNvGrpSpPr>
              <a:grpSpLocks/>
            </p:cNvGrpSpPr>
            <p:nvPr/>
          </p:nvGrpSpPr>
          <p:grpSpPr bwMode="auto">
            <a:xfrm>
              <a:off x="4102" y="464"/>
              <a:ext cx="452" cy="453"/>
              <a:chOff x="841" y="3119"/>
              <a:chExt cx="453" cy="453"/>
            </a:xfrm>
          </p:grpSpPr>
          <p:sp>
            <p:nvSpPr>
              <p:cNvPr id="19520" name="Oval 58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1" name="Text Box 59"/>
              <p:cNvSpPr txBox="1">
                <a:spLocks noChangeArrowheads="1"/>
              </p:cNvSpPr>
              <p:nvPr/>
            </p:nvSpPr>
            <p:spPr bwMode="auto">
              <a:xfrm>
                <a:off x="911" y="3156"/>
                <a:ext cx="31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>
                    <a:solidFill>
                      <a:srgbClr val="000000"/>
                    </a:solidFill>
                  </a:rPr>
                  <a:t>FG</a:t>
                </a:r>
              </a:p>
              <a:p>
                <a:pPr algn="ctr" eaLnBrk="0" hangingPunct="0"/>
                <a:r>
                  <a:rPr lang="de-DE" sz="1600">
                    <a:solidFill>
                      <a:srgbClr val="000000"/>
                    </a:solidFill>
                  </a:rPr>
                  <a:t>left</a:t>
                </a:r>
              </a:p>
            </p:txBody>
          </p:sp>
        </p:grpSp>
        <p:cxnSp>
          <p:nvCxnSpPr>
            <p:cNvPr id="19515" name="AutoShape 60"/>
            <p:cNvCxnSpPr>
              <a:cxnSpLocks noChangeShapeType="1"/>
              <a:stCxn id="19512" idx="2"/>
              <a:endCxn id="19520" idx="6"/>
            </p:cNvCxnSpPr>
            <p:nvPr/>
          </p:nvCxnSpPr>
          <p:spPr bwMode="auto">
            <a:xfrm flipH="1">
              <a:off x="4554" y="691"/>
              <a:ext cx="45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516" name="Oval 61"/>
            <p:cNvSpPr>
              <a:spLocks noChangeArrowheads="1"/>
            </p:cNvSpPr>
            <p:nvPr/>
          </p:nvSpPr>
          <p:spPr bwMode="auto">
            <a:xfrm>
              <a:off x="4603" y="534"/>
              <a:ext cx="95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9517" name="AutoShape 62"/>
            <p:cNvCxnSpPr>
              <a:cxnSpLocks noChangeShapeType="1"/>
              <a:stCxn id="19512" idx="4"/>
              <a:endCxn id="19510" idx="0"/>
            </p:cNvCxnSpPr>
            <p:nvPr/>
          </p:nvCxnSpPr>
          <p:spPr bwMode="auto">
            <a:xfrm>
              <a:off x="5236" y="917"/>
              <a:ext cx="0" cy="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18" name="AutoShape 63"/>
            <p:cNvCxnSpPr>
              <a:cxnSpLocks noChangeShapeType="1"/>
              <a:stCxn id="19510" idx="2"/>
              <a:endCxn id="19522" idx="6"/>
            </p:cNvCxnSpPr>
            <p:nvPr/>
          </p:nvCxnSpPr>
          <p:spPr bwMode="auto">
            <a:xfrm flipH="1" flipV="1">
              <a:off x="4555" y="1598"/>
              <a:ext cx="45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19458" name="Object 64"/>
            <p:cNvGraphicFramePr>
              <a:graphicFrameLocks noChangeAspect="1"/>
            </p:cNvGraphicFramePr>
            <p:nvPr/>
          </p:nvGraphicFramePr>
          <p:xfrm>
            <a:off x="3652" y="995"/>
            <a:ext cx="632" cy="304"/>
          </p:xfrm>
          <a:graphic>
            <a:graphicData uri="http://schemas.openxmlformats.org/presentationml/2006/ole">
              <p:oleObj spid="_x0000_s19458" name="Equation" r:id="rId3" imgW="1002960" imgH="482400" progId="Equation.DSMT4">
                <p:embed/>
              </p:oleObj>
            </a:graphicData>
          </a:graphic>
        </p:graphicFrame>
        <p:graphicFrame>
          <p:nvGraphicFramePr>
            <p:cNvPr id="19459" name="Object 65"/>
            <p:cNvGraphicFramePr>
              <a:graphicFrameLocks noChangeAspect="1"/>
            </p:cNvGraphicFramePr>
            <p:nvPr/>
          </p:nvGraphicFramePr>
          <p:xfrm>
            <a:off x="4556" y="261"/>
            <a:ext cx="640" cy="304"/>
          </p:xfrm>
          <a:graphic>
            <a:graphicData uri="http://schemas.openxmlformats.org/presentationml/2006/ole">
              <p:oleObj spid="_x0000_s19459" name="Equation" r:id="rId4" imgW="1015920" imgH="482400" progId="Equation.DSMT4">
                <p:embed/>
              </p:oleObj>
            </a:graphicData>
          </a:graphic>
        </p:graphicFrame>
        <p:graphicFrame>
          <p:nvGraphicFramePr>
            <p:cNvPr id="19460" name="Object 66"/>
            <p:cNvGraphicFramePr>
              <a:graphicFrameLocks noChangeAspect="1"/>
            </p:cNvGraphicFramePr>
            <p:nvPr/>
          </p:nvGraphicFramePr>
          <p:xfrm>
            <a:off x="5314" y="991"/>
            <a:ext cx="640" cy="288"/>
          </p:xfrm>
          <a:graphic>
            <a:graphicData uri="http://schemas.openxmlformats.org/presentationml/2006/ole">
              <p:oleObj spid="_x0000_s19460" name="Equation" r:id="rId5" imgW="1015920" imgH="457200" progId="Equation.DSMT4">
                <p:embed/>
              </p:oleObj>
            </a:graphicData>
          </a:graphic>
        </p:graphicFrame>
        <p:graphicFrame>
          <p:nvGraphicFramePr>
            <p:cNvPr id="19461" name="Object 67"/>
            <p:cNvGraphicFramePr>
              <a:graphicFrameLocks noChangeAspect="1"/>
            </p:cNvGraphicFramePr>
            <p:nvPr/>
          </p:nvGraphicFramePr>
          <p:xfrm>
            <a:off x="4478" y="1831"/>
            <a:ext cx="632" cy="288"/>
          </p:xfrm>
          <a:graphic>
            <a:graphicData uri="http://schemas.openxmlformats.org/presentationml/2006/ole">
              <p:oleObj spid="_x0000_s19461" name="Equation" r:id="rId6" imgW="1002960" imgH="457200" progId="Equation.DSMT4">
                <p:embed/>
              </p:oleObj>
            </a:graphicData>
          </a:graphic>
        </p:graphicFrame>
        <p:sp>
          <p:nvSpPr>
            <p:cNvPr id="19519" name="Text Box 68"/>
            <p:cNvSpPr txBox="1">
              <a:spLocks noChangeArrowheads="1"/>
            </p:cNvSpPr>
            <p:nvPr/>
          </p:nvSpPr>
          <p:spPr bwMode="auto">
            <a:xfrm>
              <a:off x="5280" y="1816"/>
              <a:ext cx="109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CH" sz="1800">
                  <a:sym typeface="Wingdings 2" pitchFamily="18" charset="2"/>
                </a:rPr>
                <a:t></a:t>
              </a:r>
              <a:r>
                <a:rPr lang="de-CH" sz="1800">
                  <a:sym typeface="Wingdings" pitchFamily="2" charset="2"/>
                </a:rPr>
                <a:t> </a:t>
              </a:r>
              <a:r>
                <a:rPr lang="de-CH" sz="1800"/>
                <a:t>anatomical connectivity</a:t>
              </a:r>
              <a:endParaRPr lang="en-US" sz="1800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4352925" y="168275"/>
            <a:ext cx="1970088" cy="922338"/>
            <a:chOff x="2742" y="196"/>
            <a:chExt cx="1240" cy="581"/>
          </a:xfrm>
        </p:grpSpPr>
        <p:sp>
          <p:nvSpPr>
            <p:cNvPr id="19504" name="AutoShape 70"/>
            <p:cNvSpPr>
              <a:spLocks noChangeArrowheads="1"/>
            </p:cNvSpPr>
            <p:nvPr/>
          </p:nvSpPr>
          <p:spPr bwMode="auto">
            <a:xfrm>
              <a:off x="2742" y="591"/>
              <a:ext cx="1240" cy="186"/>
            </a:xfrm>
            <a:prstGeom prst="rightArrow">
              <a:avLst>
                <a:gd name="adj1" fmla="val 50000"/>
                <a:gd name="adj2" fmla="val 16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Text Box 71"/>
            <p:cNvSpPr txBox="1">
              <a:spLocks noChangeArrowheads="1"/>
            </p:cNvSpPr>
            <p:nvPr/>
          </p:nvSpPr>
          <p:spPr bwMode="auto">
            <a:xfrm>
              <a:off x="2837" y="196"/>
              <a:ext cx="996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800"/>
                <a:t>probabilistic</a:t>
              </a:r>
            </a:p>
            <a:p>
              <a:r>
                <a:rPr lang="de-CH" sz="1800"/>
                <a:t>tractography</a:t>
              </a:r>
              <a:endParaRPr lang="en-US" sz="1800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2851150" y="3743325"/>
            <a:ext cx="5553075" cy="3124200"/>
            <a:chOff x="1796" y="2358"/>
            <a:chExt cx="3498" cy="1968"/>
          </a:xfrm>
        </p:grpSpPr>
        <p:pic>
          <p:nvPicPr>
            <p:cNvPr id="19501" name="Picture 7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6" y="2358"/>
              <a:ext cx="2783" cy="19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9502" name="AutoShape 74"/>
            <p:cNvSpPr>
              <a:spLocks noChangeArrowheads="1"/>
            </p:cNvSpPr>
            <p:nvPr/>
          </p:nvSpPr>
          <p:spPr bwMode="auto">
            <a:xfrm rot="10800000">
              <a:off x="4444" y="2387"/>
              <a:ext cx="403" cy="348"/>
            </a:xfrm>
            <a:custGeom>
              <a:avLst/>
              <a:gdLst>
                <a:gd name="T0" fmla="*/ 5 w 21600"/>
                <a:gd name="T1" fmla="*/ 0 h 21600"/>
                <a:gd name="T2" fmla="*/ 5 w 21600"/>
                <a:gd name="T3" fmla="*/ 3 h 21600"/>
                <a:gd name="T4" fmla="*/ 1 w 21600"/>
                <a:gd name="T5" fmla="*/ 6 h 21600"/>
                <a:gd name="T6" fmla="*/ 8 w 21600"/>
                <a:gd name="T7" fmla="*/ 2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7 h 21600"/>
                <a:gd name="T14" fmla="*/ 18223 w 21600"/>
                <a:gd name="T15" fmla="*/ 9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Text Box 75"/>
            <p:cNvSpPr txBox="1">
              <a:spLocks noChangeArrowheads="1"/>
            </p:cNvSpPr>
            <p:nvPr/>
          </p:nvSpPr>
          <p:spPr bwMode="auto">
            <a:xfrm>
              <a:off x="4156" y="2866"/>
              <a:ext cx="1138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CH" sz="1800">
                  <a:sym typeface="Wingdings 2" pitchFamily="18" charset="2"/>
                </a:rPr>
                <a:t></a:t>
              </a:r>
              <a:r>
                <a:rPr lang="de-CH" sz="1800">
                  <a:sym typeface="Wingdings" pitchFamily="2" charset="2"/>
                </a:rPr>
                <a:t> </a:t>
              </a:r>
              <a:r>
                <a:rPr lang="de-CH" sz="1800"/>
                <a:t>connection-specific priors for coupling parameters</a:t>
              </a:r>
              <a:endParaRPr lang="en-US" sz="1800"/>
            </a:p>
          </p:txBody>
        </p:sp>
      </p:grp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304800" y="6108700"/>
            <a:ext cx="233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Times New Roman" pitchFamily="18" charset="0"/>
              </a:rPr>
              <a:t>Stephan, Tittgemeyer et al. 2009, </a:t>
            </a:r>
            <a:r>
              <a:rPr lang="en-US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Figure4_NoSh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75" y="1401763"/>
            <a:ext cx="80295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32051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82468" name="Object 4"/>
          <p:cNvGraphicFramePr>
            <a:graphicFrameLocks noChangeAspect="1"/>
          </p:cNvGraphicFramePr>
          <p:nvPr/>
        </p:nvGraphicFramePr>
        <p:xfrm>
          <a:off x="671513" y="1841500"/>
          <a:ext cx="3778250" cy="1084263"/>
        </p:xfrm>
        <a:graphic>
          <a:graphicData uri="http://schemas.openxmlformats.org/presentationml/2006/ole">
            <p:oleObj spid="_x0000_s20482" name="Equation" r:id="rId4" imgW="1562040" imgH="444240" progId="Equation.DSMT4">
              <p:embed/>
            </p:oleObj>
          </a:graphicData>
        </a:graphic>
      </p:graphicFrame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b="1" smtClean="0"/>
              <a:t>Connection-specific prior variance </a:t>
            </a:r>
            <a:r>
              <a:rPr lang="de-CH" sz="2800" b="1" smtClean="0">
                <a:sym typeface="Symbol" pitchFamily="18" charset="2"/>
              </a:rPr>
              <a:t> </a:t>
            </a:r>
            <a:r>
              <a:rPr lang="de-CH" sz="2800" b="1" smtClean="0"/>
              <a:t>as a function of anatomical connection probability </a:t>
            </a:r>
            <a:r>
              <a:rPr lang="de-CH" sz="2800" b="1" i="1" smtClean="0">
                <a:sym typeface="Symbol" pitchFamily="18" charset="2"/>
              </a:rPr>
              <a:t></a:t>
            </a:r>
          </a:p>
        </p:txBody>
      </p:sp>
      <p:sp>
        <p:nvSpPr>
          <p:cNvPr id="1982470" name="Text Box 6"/>
          <p:cNvSpPr txBox="1">
            <a:spLocks noChangeArrowheads="1"/>
          </p:cNvSpPr>
          <p:nvPr/>
        </p:nvSpPr>
        <p:spPr bwMode="auto">
          <a:xfrm>
            <a:off x="419100" y="3327400"/>
            <a:ext cx="2671763" cy="2563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Tx/>
              <a:buChar char="•"/>
            </a:pPr>
            <a:r>
              <a:rPr lang="de-CH" sz="1800" b="0"/>
              <a:t>64 different mappings by systematic search across hyper-parameters </a:t>
            </a:r>
            <a:r>
              <a:rPr lang="de-CH" sz="1800" b="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de-CH" sz="1800" b="0">
                <a:sym typeface="Symbol" pitchFamily="18" charset="2"/>
              </a:rPr>
              <a:t> and </a:t>
            </a:r>
            <a:r>
              <a:rPr lang="de-CH" sz="1800" b="0" i="1">
                <a:latin typeface="Times New Roman" pitchFamily="18" charset="0"/>
                <a:sym typeface="Symbol" pitchFamily="18" charset="2"/>
              </a:rPr>
              <a:t></a:t>
            </a:r>
          </a:p>
          <a:p>
            <a:pPr marL="179388" indent="-179388">
              <a:spcBef>
                <a:spcPct val="100000"/>
              </a:spcBef>
              <a:buFontTx/>
              <a:buChar char="•"/>
            </a:pPr>
            <a:r>
              <a:rPr lang="de-CH" sz="1800" b="0">
                <a:sym typeface="Symbol" pitchFamily="18" charset="2"/>
              </a:rPr>
              <a:t>yields anatomically informed (intuitive and counterintuitive) and uninformed priors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g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088"/>
            <a:ext cx="9964738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3491" name="Rectangle 3"/>
          <p:cNvSpPr>
            <a:spLocks noChangeArrowheads="1"/>
          </p:cNvSpPr>
          <p:nvPr/>
        </p:nvSpPr>
        <p:spPr bwMode="auto">
          <a:xfrm>
            <a:off x="6569075" y="4538663"/>
            <a:ext cx="812800" cy="15414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4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0375" y="1771252"/>
          <a:ext cx="3921125" cy="2136775"/>
        </p:xfrm>
        <a:graphic>
          <a:graphicData uri="http://schemas.openxmlformats.org/presentationml/2006/ole">
            <p:oleObj spid="_x0000_s3074" name="Equation" r:id="rId3" imgW="2095200" imgH="1015920" progId="Equation.3">
              <p:embed/>
            </p:oleObj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69888" y="1360089"/>
            <a:ext cx="3838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</a:rPr>
              <a:t>Model evidence:</a:t>
            </a:r>
            <a:endParaRPr lang="en-US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03958" y="4896826"/>
            <a:ext cx="4148138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Various approximations, e.g.:</a:t>
            </a:r>
          </a:p>
          <a:p>
            <a:pPr marL="176213" indent="-176213" eaLnBrk="0" hangingPunct="0">
              <a:spcBef>
                <a:spcPct val="20000"/>
              </a:spcBef>
              <a:buFontTx/>
              <a:buChar char="-"/>
            </a:pPr>
            <a:r>
              <a:rPr lang="en-GB" sz="2000" b="0" dirty="0">
                <a:solidFill>
                  <a:srgbClr val="000000"/>
                </a:solidFill>
                <a:latin typeface="Arial Unicode MS" pitchFamily="34" charset="-128"/>
              </a:rPr>
              <a:t>negative free energy, AIC, BIC</a:t>
            </a:r>
            <a:endParaRPr lang="en-US" sz="20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769938" y="301625"/>
            <a:ext cx="8743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</a:rPr>
              <a:t>Bayesian model selection (BMS)</a:t>
            </a:r>
            <a:endParaRPr lang="en-US" sz="3200">
              <a:latin typeface="Arial Unicode MS" pitchFamily="34" charset="-128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00063" y="4432474"/>
            <a:ext cx="784225" cy="271462"/>
          </a:xfrm>
          <a:prstGeom prst="righ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19213" y="4283249"/>
            <a:ext cx="38004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/>
              <a:t>accounts for </a:t>
            </a:r>
            <a:r>
              <a:rPr lang="en-GB" sz="2000" b="0" u="sng"/>
              <a:t>both</a:t>
            </a:r>
            <a:r>
              <a:rPr lang="en-GB" sz="2000" b="0"/>
              <a:t> accuracy and complexity of the model</a:t>
            </a:r>
            <a:endParaRPr lang="en-US" sz="2000" b="0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93713" y="5270674"/>
            <a:ext cx="785812" cy="271462"/>
          </a:xfrm>
          <a:prstGeom prst="rightArrow">
            <a:avLst>
              <a:gd name="adj1" fmla="val 50000"/>
              <a:gd name="adj2" fmla="val 7236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312863" y="5169074"/>
            <a:ext cx="38242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/>
              <a:t>allows for inference about structure (generalisability) of the model</a:t>
            </a:r>
            <a:endParaRPr lang="en-US" sz="2000" b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6113" y="1509314"/>
            <a:ext cx="3925887" cy="253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515100" y="3882627"/>
            <a:ext cx="2011363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possible datasets</a:t>
            </a:r>
            <a:endParaRPr lang="en-US" sz="16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732713" y="2955527"/>
            <a:ext cx="285750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endParaRPr lang="en-US" sz="16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10800000">
            <a:off x="5351463" y="2347514"/>
            <a:ext cx="428625" cy="72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Trebuchet MS" pitchFamily="34" charset="0"/>
              </a:rPr>
              <a:t>p(y|m)</a:t>
            </a:r>
            <a:endParaRPr lang="en-US" sz="1600" b="0">
              <a:latin typeface="Trebuchet MS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896225" y="1437877"/>
            <a:ext cx="155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>
                <a:latin typeface="Arial Unicode MS" pitchFamily="34" charset="-128"/>
              </a:rPr>
              <a:t>Gharamani, 2004</a:t>
            </a:r>
            <a:endParaRPr lang="de-DE">
              <a:latin typeface="Arial Unicode MS" pitchFamily="34" charset="-128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971456" y="6039249"/>
            <a:ext cx="501015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McKay 1992,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Neural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Comput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Penny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et al. 2004, </a:t>
            </a:r>
            <a:r>
              <a:rPr lang="en-GB" b="0" i="1" dirty="0" err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en-GB" b="0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Stephan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et al. 2007, </a:t>
            </a:r>
            <a:r>
              <a:rPr lang="en-GB" b="0" i="1" dirty="0" err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GB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g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376238"/>
            <a:ext cx="97536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61938" y="6394450"/>
            <a:ext cx="375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Times New Roman" pitchFamily="18" charset="0"/>
              </a:rPr>
              <a:t>Stephan, Tittgemeyer et al. 2009, </a:t>
            </a:r>
            <a:r>
              <a:rPr lang="en-US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0013"/>
            <a:ext cx="9258300" cy="1143000"/>
          </a:xfrm>
        </p:spPr>
        <p:txBody>
          <a:bodyPr/>
          <a:lstStyle/>
          <a:p>
            <a:pPr eaLnBrk="1" hangingPunct="1"/>
            <a:r>
              <a:rPr lang="de-CH" sz="2400" b="1" dirty="0" smtClean="0">
                <a:latin typeface="Arial Unicode MS" pitchFamily="34" charset="-128"/>
              </a:rPr>
              <a:t>Methods papers on DCM for fMRI and BMS – part 1</a:t>
            </a:r>
            <a:endParaRPr lang="en-US" sz="2400" b="1" dirty="0" smtClean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9825"/>
            <a:ext cx="9258300" cy="55467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Chumbley JR, Friston KJ, Fearn T, Kiebel SJ (2007) A Metropolis-Hastings algorithm for dynamic causal models. Neuroimage 38:478-487.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 err="1" smtClean="0"/>
              <a:t>Daunizeau</a:t>
            </a:r>
            <a:r>
              <a:rPr lang="en-US" sz="1600" dirty="0" smtClean="0"/>
              <a:t> J, David, O, Stephan KE (2010) Dynamic Causal </a:t>
            </a:r>
            <a:r>
              <a:rPr lang="en-US" sz="1600" dirty="0" err="1" smtClean="0"/>
              <a:t>Modelling</a:t>
            </a:r>
            <a:r>
              <a:rPr lang="en-US" sz="1600" dirty="0" smtClean="0"/>
              <a:t>: A critical review of the biophysical and statistical foundations. </a:t>
            </a:r>
            <a:r>
              <a:rPr lang="en-US" sz="1600" dirty="0" err="1" smtClean="0"/>
              <a:t>NeuroImage</a:t>
            </a:r>
            <a:r>
              <a:rPr lang="en-US" sz="1600" dirty="0" smtClean="0"/>
              <a:t>, in press. 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Friston KJ, Harrison L, Penny W (2003) Dynamic causal modelling. NeuroImage 19:1273-1302.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Kasess CH, Stephan KE, Weissenbacher A, Pezawas L, Moser E, Windischberger C (2010) Multi-Subject Analyses with Dynamic Causal Modeling. NeuroImage 49: 3065-3074.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Kiebel SJ, Kloppel S, Weiskopf N, Friston KJ (2007) Dynamic causal modeling: a generative model of slice timing in fMRI. NeuroImage 34:1487-1496.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Marreiros AC, Kiebel SJ, Friston KJ (2008) Dynamic causal modelling for fMRI: a two-state model. NeuroImage 39:269-278.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Penny WD, Stephan KE, Mechelli A, Friston KJ (2004a) Comparing dynamic causal models. NeuroImage 22:1157-1172.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Penny WD, Stephan KE, Mechelli A, Friston KJ (2004b) Modelling functional integration: a comparison of structural equation and dynamic causal models. NeuroImage 23 Suppl 1:S264-274.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Penny WD, Stephan KE, Daunizeau J, Joao M, Friston K, Schofield T, Leff AP (2010) Comparing Families of Dynamic Causal Models. PLoS Computational Biology, in press.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0013"/>
            <a:ext cx="9258300" cy="1143000"/>
          </a:xfrm>
        </p:spPr>
        <p:txBody>
          <a:bodyPr/>
          <a:lstStyle/>
          <a:p>
            <a:pPr eaLnBrk="1" hangingPunct="1"/>
            <a:r>
              <a:rPr lang="de-CH" sz="2400" b="1" dirty="0" smtClean="0">
                <a:latin typeface="Arial Unicode MS" pitchFamily="34" charset="-128"/>
              </a:rPr>
              <a:t>Methods papers on DCM for fMRI and BMS – part 2</a:t>
            </a:r>
            <a:endParaRPr lang="en-US" sz="2400" b="1" dirty="0" smtClean="0">
              <a:latin typeface="Arial Unicode MS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9825"/>
            <a:ext cx="9258300" cy="55467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Stephan KE, Harrison LM, Penny WD, Friston KJ (2004) Biophysical models of fMRI responses. Curr Opin Neurobiol 14:629-635.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Stephan KE, Weiskopf N, Drysdale PM, Robinson PA, Friston KJ (2007) Comparing hemodynamic models with DCM. NeuroImage 38:387-401.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Stephan KE, Harrison LM, Kiebel SJ, David O, Penny WD, Friston KJ (2007) Dynamic causal models of neural system dynamics: current state and future extensions. J Biosci 32:129-144.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Stephan KE, Weiskopf N, Drysdale PM, Robinson PA, Friston KJ (2007) Comparing hemodynamic models with DCM. Neuroimage 38:387-401.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Stephan KE, Kasper L, Harrison LM, Daunizeau J, den Ouden HE, Breakspear M, Friston KJ (2008) Nonlinear dynamic causal models for fMRI. NeuroImage 42:649-662.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Stephan KE, Penny WD, Daunizeau J, Moran RJ, Friston KJ (2009) Bayesian model selection for group studies. NeuroImage 46:1004-1017.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Stephan KE, Tittgemeyer M, Knösche TR, Moran RJ, Friston KJ (2009) Tractography-based priors for dynamic causal models. NeuroImage 47: 1628-1638.</a:t>
            </a:r>
          </a:p>
          <a:p>
            <a:pPr eaLnBrk="1" hangingPunct="1">
              <a:spcBef>
                <a:spcPts val="600"/>
              </a:spcBef>
            </a:pPr>
            <a:r>
              <a:rPr lang="da-DK" sz="1600" dirty="0" smtClean="0"/>
              <a:t>Stephan KE, Penny WD, Moran RJ, den Ouden HEM, Daunizeau J, Friston KJ (2010) Ten simple rules for Dynamic Causal Modelling. NeuroImage 49: 3099-3109.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200" b="1" dirty="0" smtClean="0">
                <a:latin typeface="Arial Unicode MS" pitchFamily="34" charset="-128"/>
              </a:rPr>
              <a:t>Thank you</a:t>
            </a:r>
            <a:endParaRPr lang="en-US" sz="3200" b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914650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5251" name="Object 3"/>
          <p:cNvGraphicFramePr>
            <a:graphicFrameLocks noChangeAspect="1"/>
          </p:cNvGraphicFramePr>
          <p:nvPr/>
        </p:nvGraphicFramePr>
        <p:xfrm>
          <a:off x="4279900" y="4503738"/>
          <a:ext cx="3643313" cy="471487"/>
        </p:xfrm>
        <a:graphic>
          <a:graphicData uri="http://schemas.openxmlformats.org/presentationml/2006/ole">
            <p:oleObj spid="_x0000_s4098" name="Equation" r:id="rId3" imgW="1562040" imgH="203040" progId="Equation.3">
              <p:embed/>
            </p:oleObj>
          </a:graphicData>
        </a:graphic>
      </p:graphicFrame>
      <p:sp>
        <p:nvSpPr>
          <p:cNvPr id="1845252" name="Text Box 4"/>
          <p:cNvSpPr txBox="1">
            <a:spLocks noChangeArrowheads="1"/>
          </p:cNvSpPr>
          <p:nvPr/>
        </p:nvSpPr>
        <p:spPr bwMode="auto">
          <a:xfrm>
            <a:off x="463550" y="1235075"/>
            <a:ext cx="25923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Logarithm is a monotonic function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53" name="Text Box 5"/>
          <p:cNvSpPr txBox="1">
            <a:spLocks noChangeArrowheads="1"/>
          </p:cNvSpPr>
          <p:nvPr/>
        </p:nvSpPr>
        <p:spPr bwMode="auto">
          <a:xfrm>
            <a:off x="4927600" y="1227138"/>
            <a:ext cx="49688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Maximizing log model evidence</a:t>
            </a:r>
          </a:p>
          <a:p>
            <a:pPr eaLnBrk="0" hangingPunct="0">
              <a:spcBef>
                <a:spcPct val="2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Maximizing model evidence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54" name="AutoShape 6"/>
          <p:cNvSpPr>
            <a:spLocks noChangeArrowheads="1"/>
          </p:cNvSpPr>
          <p:nvPr/>
        </p:nvSpPr>
        <p:spPr bwMode="auto">
          <a:xfrm rot="-5400000">
            <a:off x="3848100" y="1090613"/>
            <a:ext cx="287338" cy="1008062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45255" name="Object 7"/>
          <p:cNvGraphicFramePr>
            <a:graphicFrameLocks noChangeAspect="1"/>
          </p:cNvGraphicFramePr>
          <p:nvPr/>
        </p:nvGraphicFramePr>
        <p:xfrm>
          <a:off x="1358900" y="2625725"/>
          <a:ext cx="6931025" cy="1004888"/>
        </p:xfrm>
        <a:graphic>
          <a:graphicData uri="http://schemas.openxmlformats.org/presentationml/2006/ole">
            <p:oleObj spid="_x0000_s4099" name="Equation" r:id="rId4" imgW="2806560" imgH="431640" progId="Equation.3">
              <p:embed/>
            </p:oleObj>
          </a:graphicData>
        </a:graphic>
      </p:graphicFrame>
      <p:sp>
        <p:nvSpPr>
          <p:cNvPr id="1845256" name="Text Box 8"/>
          <p:cNvSpPr txBox="1">
            <a:spLocks noChangeArrowheads="1"/>
          </p:cNvSpPr>
          <p:nvPr/>
        </p:nvSpPr>
        <p:spPr bwMode="auto">
          <a:xfrm>
            <a:off x="463550" y="4005263"/>
            <a:ext cx="7704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SPM2 &amp; SPM5, interface offers 2 approximations</a:t>
            </a:r>
            <a:r>
              <a:rPr lang="en-US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graphicFrame>
        <p:nvGraphicFramePr>
          <p:cNvPr id="1845257" name="Object 9"/>
          <p:cNvGraphicFramePr>
            <a:graphicFrameLocks noChangeAspect="1"/>
          </p:cNvGraphicFramePr>
          <p:nvPr/>
        </p:nvGraphicFramePr>
        <p:xfrm>
          <a:off x="4279900" y="4997450"/>
          <a:ext cx="4497388" cy="915988"/>
        </p:xfrm>
        <a:graphic>
          <a:graphicData uri="http://schemas.openxmlformats.org/presentationml/2006/ole">
            <p:oleObj spid="_x0000_s4100" name="Equation" r:id="rId5" imgW="1930320" imgH="393480" progId="Equation.3">
              <p:embed/>
            </p:oleObj>
          </a:graphicData>
        </a:graphic>
      </p:graphicFrame>
      <p:sp>
        <p:nvSpPr>
          <p:cNvPr id="1845258" name="Text Box 10"/>
          <p:cNvSpPr txBox="1">
            <a:spLocks noChangeArrowheads="1"/>
          </p:cNvSpPr>
          <p:nvPr/>
        </p:nvSpPr>
        <p:spPr bwMode="auto">
          <a:xfrm>
            <a:off x="463550" y="4529138"/>
            <a:ext cx="7704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Akaike Information Criterion:</a:t>
            </a:r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59" name="Text Box 11"/>
          <p:cNvSpPr txBox="1">
            <a:spLocks noChangeArrowheads="1"/>
          </p:cNvSpPr>
          <p:nvPr/>
        </p:nvSpPr>
        <p:spPr bwMode="auto">
          <a:xfrm>
            <a:off x="463550" y="5249863"/>
            <a:ext cx="7704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Bayesian Information Criterion:</a:t>
            </a:r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0" name="Text Box 12"/>
          <p:cNvSpPr txBox="1">
            <a:spLocks noChangeArrowheads="1"/>
          </p:cNvSpPr>
          <p:nvPr/>
        </p:nvSpPr>
        <p:spPr bwMode="auto">
          <a:xfrm>
            <a:off x="469900" y="2205038"/>
            <a:ext cx="67167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 model evidence = </a:t>
            </a:r>
            <a:r>
              <a:rPr lang="de-DE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 between fit and complexity</a:t>
            </a:r>
            <a:endParaRPr lang="en-U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1" name="Rectangle 13"/>
          <p:cNvSpPr>
            <a:spLocks noChangeArrowheads="1"/>
          </p:cNvSpPr>
          <p:nvPr/>
        </p:nvSpPr>
        <p:spPr bwMode="auto">
          <a:xfrm>
            <a:off x="7546975" y="6380163"/>
            <a:ext cx="2397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latin typeface="Times New Roman" pitchFamily="18" charset="0"/>
              </a:rPr>
              <a:t>Penny et al. 2004, </a:t>
            </a:r>
            <a:r>
              <a:rPr lang="en-GB" b="0" i="1">
                <a:latin typeface="Times New Roman" pitchFamily="18" charset="0"/>
              </a:rPr>
              <a:t>NeuroImage</a:t>
            </a:r>
            <a:endParaRPr lang="de-DE" b="0" i="1">
              <a:latin typeface="Times New Roman" pitchFamily="18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62013" y="365125"/>
            <a:ext cx="85582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Approximations to the model evidence in DCM</a:t>
            </a:r>
            <a:endParaRPr lang="en-US" sz="3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3" name="Oval 15"/>
          <p:cNvSpPr>
            <a:spLocks noChangeArrowheads="1"/>
          </p:cNvSpPr>
          <p:nvPr/>
        </p:nvSpPr>
        <p:spPr bwMode="auto">
          <a:xfrm>
            <a:off x="7566025" y="4495800"/>
            <a:ext cx="360363" cy="5048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264" name="Text Box 16"/>
          <p:cNvSpPr txBox="1">
            <a:spLocks noChangeArrowheads="1"/>
          </p:cNvSpPr>
          <p:nvPr/>
        </p:nvSpPr>
        <p:spPr bwMode="auto">
          <a:xfrm>
            <a:off x="8699500" y="3573463"/>
            <a:ext cx="13398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 of </a:t>
            </a:r>
          </a:p>
          <a:p>
            <a:pPr eaLnBrk="0" hangingPunct="0"/>
            <a:r>
              <a:rPr lang="en-GB" sz="18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parameters</a:t>
            </a:r>
            <a:endParaRPr lang="en-US" sz="18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45265" name="AutoShape 17"/>
          <p:cNvCxnSpPr>
            <a:cxnSpLocks noChangeShapeType="1"/>
            <a:stCxn id="1845264" idx="1"/>
            <a:endCxn id="1845263" idx="0"/>
          </p:cNvCxnSpPr>
          <p:nvPr/>
        </p:nvCxnSpPr>
        <p:spPr bwMode="auto">
          <a:xfrm rot="10800000" flipV="1">
            <a:off x="7747000" y="3894138"/>
            <a:ext cx="952500" cy="587375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45266" name="Text Box 18"/>
          <p:cNvSpPr txBox="1">
            <a:spLocks noChangeArrowheads="1"/>
          </p:cNvSpPr>
          <p:nvPr/>
        </p:nvSpPr>
        <p:spPr bwMode="auto">
          <a:xfrm>
            <a:off x="8718550" y="4443413"/>
            <a:ext cx="1301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 of</a:t>
            </a:r>
          </a:p>
          <a:p>
            <a:pPr eaLnBrk="0" hangingPunct="0"/>
            <a:r>
              <a:rPr lang="en-GB" sz="18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</a:t>
            </a:r>
            <a:endParaRPr lang="en-US" sz="18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267" name="Oval 19"/>
          <p:cNvSpPr>
            <a:spLocks noChangeArrowheads="1"/>
          </p:cNvSpPr>
          <p:nvPr/>
        </p:nvSpPr>
        <p:spPr bwMode="auto">
          <a:xfrm>
            <a:off x="8383588" y="5181600"/>
            <a:ext cx="360362" cy="5048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845268" name="AutoShape 20"/>
          <p:cNvCxnSpPr>
            <a:cxnSpLocks noChangeShapeType="1"/>
            <a:stCxn id="1845266" idx="1"/>
            <a:endCxn id="1845267" idx="0"/>
          </p:cNvCxnSpPr>
          <p:nvPr/>
        </p:nvCxnSpPr>
        <p:spPr bwMode="auto">
          <a:xfrm rot="10800000" flipV="1">
            <a:off x="8564563" y="4764088"/>
            <a:ext cx="153987" cy="403225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45269" name="AutoShape 21"/>
          <p:cNvSpPr>
            <a:spLocks noChangeArrowheads="1"/>
          </p:cNvSpPr>
          <p:nvPr/>
        </p:nvSpPr>
        <p:spPr bwMode="auto">
          <a:xfrm rot="-5400000">
            <a:off x="895350" y="5589588"/>
            <a:ext cx="287338" cy="1008062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270" name="Text Box 22"/>
          <p:cNvSpPr txBox="1">
            <a:spLocks noChangeArrowheads="1"/>
          </p:cNvSpPr>
          <p:nvPr/>
        </p:nvSpPr>
        <p:spPr bwMode="auto">
          <a:xfrm>
            <a:off x="1687513" y="5865813"/>
            <a:ext cx="77041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AIC favours more complex models,</a:t>
            </a:r>
          </a:p>
          <a:p>
            <a:pPr eaLnBrk="0" hangingPunct="0">
              <a:spcBef>
                <a:spcPct val="2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BIC favours simpler models.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52" grpId="0"/>
      <p:bldP spid="1845253" grpId="0"/>
      <p:bldP spid="1845254" grpId="0" animBg="1"/>
      <p:bldP spid="1845256" grpId="0"/>
      <p:bldP spid="1845258" grpId="0"/>
      <p:bldP spid="1845259" grpId="0"/>
      <p:bldP spid="1845260" grpId="0"/>
      <p:bldP spid="1845261" grpId="0"/>
      <p:bldP spid="1845263" grpId="0" animBg="1"/>
      <p:bldP spid="1845264" grpId="0"/>
      <p:bldP spid="1845266" grpId="0"/>
      <p:bldP spid="1845267" grpId="0" animBg="1"/>
      <p:bldP spid="1845269" grpId="0" animBg="1"/>
      <p:bldP spid="1845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3188"/>
            <a:ext cx="9258300" cy="1143000"/>
          </a:xfrm>
        </p:spPr>
        <p:txBody>
          <a:bodyPr/>
          <a:lstStyle/>
          <a:p>
            <a:pPr eaLnBrk="1" hangingPunct="1"/>
            <a:r>
              <a:rPr lang="de-CH" sz="3200" b="1" smtClean="0">
                <a:latin typeface="Arial Unicode MS" pitchFamily="34" charset="-128"/>
              </a:rPr>
              <a:t>The negative free energy approximation</a:t>
            </a:r>
            <a:endParaRPr lang="en-US" sz="3200" b="1" smtClean="0">
              <a:latin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22375"/>
            <a:ext cx="9258300" cy="4903788"/>
          </a:xfrm>
        </p:spPr>
        <p:txBody>
          <a:bodyPr/>
          <a:lstStyle/>
          <a:p>
            <a:pPr eaLnBrk="1" hangingPunct="1"/>
            <a:r>
              <a:rPr lang="de-CH" sz="2400" smtClean="0"/>
              <a:t>Under Gaussian assumptions about the posterior (Laplace approximation), the negative free energy </a:t>
            </a:r>
            <a:r>
              <a:rPr lang="de-CH" sz="2400" i="1" smtClean="0"/>
              <a:t>F</a:t>
            </a:r>
            <a:r>
              <a:rPr lang="de-CH" sz="2400" smtClean="0"/>
              <a:t> is a lower bound on the log model evidence:</a:t>
            </a:r>
            <a:endParaRPr lang="en-US" sz="240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96888" y="2744788"/>
          <a:ext cx="9436100" cy="1778000"/>
        </p:xfrm>
        <a:graphic>
          <a:graphicData uri="http://schemas.openxmlformats.org/presentationml/2006/ole">
            <p:oleObj spid="_x0000_s5122" name="Equation" r:id="rId3" imgW="4089240" imgH="68580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216025" y="5416550"/>
          <a:ext cx="7754938" cy="744538"/>
        </p:xfrm>
        <a:graphic>
          <a:graphicData uri="http://schemas.openxmlformats.org/presentationml/2006/ole">
            <p:oleObj spid="_x0000_s5123" name="Equation" r:id="rId4" imgW="2527200" imgH="215640" progId="Equation.3">
              <p:embed/>
            </p:oleObj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143000" y="5240338"/>
            <a:ext cx="7983538" cy="10445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6038"/>
            <a:ext cx="9258300" cy="1143000"/>
          </a:xfrm>
        </p:spPr>
        <p:txBody>
          <a:bodyPr/>
          <a:lstStyle/>
          <a:p>
            <a:pPr eaLnBrk="1" hangingPunct="1"/>
            <a:r>
              <a:rPr lang="de-CH" sz="3200" b="1" smtClean="0">
                <a:latin typeface="Arial Unicode MS" pitchFamily="34" charset="-128"/>
              </a:rPr>
              <a:t>The complexity term in </a:t>
            </a:r>
            <a:r>
              <a:rPr lang="de-CH" sz="3200" i="1" smtClean="0"/>
              <a:t>F</a:t>
            </a:r>
            <a:endParaRPr lang="en-US" sz="3200" i="1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8238"/>
            <a:ext cx="9258300" cy="5514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sz="2400" smtClean="0"/>
              <a:t>In contrast to AIC &amp; BIC, the complexity term of the negative free energy </a:t>
            </a:r>
            <a:r>
              <a:rPr lang="de-CH" sz="2400" i="1" smtClean="0"/>
              <a:t>F</a:t>
            </a:r>
            <a:r>
              <a:rPr lang="de-CH" sz="2400" smtClean="0"/>
              <a:t> accounts for parameter interdependencies.</a:t>
            </a:r>
          </a:p>
          <a:p>
            <a:pPr eaLnBrk="1" hangingPunct="1">
              <a:lnSpc>
                <a:spcPct val="90000"/>
              </a:lnSpc>
            </a:pPr>
            <a:endParaRPr lang="de-CH" sz="2400" smtClean="0"/>
          </a:p>
          <a:p>
            <a:pPr eaLnBrk="1" hangingPunct="1">
              <a:lnSpc>
                <a:spcPct val="90000"/>
              </a:lnSpc>
            </a:pPr>
            <a:endParaRPr lang="de-CH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smtClean="0"/>
          </a:p>
          <a:p>
            <a:pPr eaLnBrk="1" hangingPunct="1">
              <a:lnSpc>
                <a:spcPct val="90000"/>
              </a:lnSpc>
            </a:pPr>
            <a:endParaRPr lang="de-CH" sz="2400" smtClean="0"/>
          </a:p>
          <a:p>
            <a:pPr eaLnBrk="1" hangingPunct="1">
              <a:lnSpc>
                <a:spcPct val="90000"/>
              </a:lnSpc>
            </a:pPr>
            <a:r>
              <a:rPr lang="de-CH" sz="2400" smtClean="0"/>
              <a:t>The complexity term of </a:t>
            </a:r>
            <a:r>
              <a:rPr lang="de-CH" sz="2400" i="1" smtClean="0"/>
              <a:t>F</a:t>
            </a:r>
            <a:r>
              <a:rPr lang="de-CH" sz="2400" smtClean="0"/>
              <a:t> is higher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de-CH" sz="2000" smtClean="0"/>
              <a:t>the more independent the prior parameters (</a:t>
            </a:r>
            <a:r>
              <a:rPr lang="de-CH" sz="2000" smtClean="0">
                <a:sym typeface="Symbol" pitchFamily="18" charset="2"/>
              </a:rPr>
              <a:t> effective DFs)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de-CH" sz="2000" smtClean="0"/>
              <a:t>the more dependent the posterior parameters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de-CH" sz="2000" smtClean="0"/>
              <a:t>the more the posterior mean deviates from the prior mean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CH" sz="2400" smtClean="0"/>
              <a:t>NB: SPM8 only uses </a:t>
            </a:r>
            <a:r>
              <a:rPr lang="de-CH" sz="2400" i="1" smtClean="0"/>
              <a:t>F</a:t>
            </a:r>
            <a:r>
              <a:rPr lang="de-CH" sz="2400" smtClean="0"/>
              <a:t> for model selection !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201738" y="2265363"/>
          <a:ext cx="7815262" cy="1612900"/>
        </p:xfrm>
        <a:graphic>
          <a:graphicData uri="http://schemas.openxmlformats.org/presentationml/2006/ole">
            <p:oleObj spid="_x0000_s6146" name="Equation" r:id="rId3" imgW="304776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811588" y="309563"/>
            <a:ext cx="26495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 factors</a:t>
            </a:r>
            <a:endParaRPr lang="en-US" sz="3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6275" name="Object 3"/>
          <p:cNvGraphicFramePr>
            <a:graphicFrameLocks noChangeAspect="1"/>
          </p:cNvGraphicFramePr>
          <p:nvPr/>
        </p:nvGraphicFramePr>
        <p:xfrm>
          <a:off x="2401888" y="3776663"/>
          <a:ext cx="2892425" cy="1295400"/>
        </p:xfrm>
        <a:graphic>
          <a:graphicData uri="http://schemas.openxmlformats.org/presentationml/2006/ole">
            <p:oleObj spid="_x0000_s7170" name="Equation" r:id="rId3" imgW="965160" imgH="431640" progId="Equation.3">
              <p:embed/>
            </p:oleObj>
          </a:graphicData>
        </a:graphic>
      </p:graphicFrame>
      <p:sp>
        <p:nvSpPr>
          <p:cNvPr id="1846276" name="Text Box 4"/>
          <p:cNvSpPr txBox="1">
            <a:spLocks noChangeArrowheads="1"/>
          </p:cNvSpPr>
          <p:nvPr/>
        </p:nvSpPr>
        <p:spPr bwMode="auto">
          <a:xfrm>
            <a:off x="6296025" y="3500438"/>
            <a:ext cx="24590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 value, [0;</a:t>
            </a: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[</a:t>
            </a:r>
          </a:p>
        </p:txBody>
      </p:sp>
      <p:sp>
        <p:nvSpPr>
          <p:cNvPr id="1846277" name="Text Box 5"/>
          <p:cNvSpPr txBox="1">
            <a:spLocks noChangeArrowheads="1"/>
          </p:cNvSpPr>
          <p:nvPr/>
        </p:nvSpPr>
        <p:spPr bwMode="auto">
          <a:xfrm>
            <a:off x="593725" y="2163763"/>
            <a:ext cx="908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/>
              <a:t>But: the log evidence is just some number – not very intuitive!</a:t>
            </a:r>
          </a:p>
        </p:txBody>
      </p:sp>
      <p:sp>
        <p:nvSpPr>
          <p:cNvPr id="1846278" name="Rectangle 6"/>
          <p:cNvSpPr>
            <a:spLocks noChangeArrowheads="1"/>
          </p:cNvSpPr>
          <p:nvPr/>
        </p:nvSpPr>
        <p:spPr bwMode="auto">
          <a:xfrm>
            <a:off x="593725" y="2822575"/>
            <a:ext cx="93027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/>
              <a:t>A more intuitive interpretation of model comparisons is made possible by </a:t>
            </a:r>
            <a:r>
              <a:rPr lang="en-US" sz="2400" b="0">
                <a:cs typeface="Arial" charset="0"/>
              </a:rPr>
              <a:t>Bayes factors:</a:t>
            </a:r>
          </a:p>
        </p:txBody>
      </p:sp>
      <p:sp>
        <p:nvSpPr>
          <p:cNvPr id="1846279" name="Text Box 7"/>
          <p:cNvSpPr txBox="1">
            <a:spLocks noChangeArrowheads="1"/>
          </p:cNvSpPr>
          <p:nvPr/>
        </p:nvSpPr>
        <p:spPr bwMode="auto">
          <a:xfrm>
            <a:off x="593725" y="1147763"/>
            <a:ext cx="908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 dirty="0"/>
              <a:t>To compare two models, we </a:t>
            </a:r>
            <a:r>
              <a:rPr lang="en-GB" sz="2400" b="0" dirty="0" smtClean="0"/>
              <a:t>could just </a:t>
            </a:r>
            <a:r>
              <a:rPr lang="en-GB" sz="2400" b="0" dirty="0"/>
              <a:t>compare their log evidences.</a:t>
            </a:r>
            <a:endParaRPr lang="en-US" sz="2400" b="0" dirty="0">
              <a:cs typeface="Arial" charset="0"/>
            </a:endParaRPr>
          </a:p>
        </p:txBody>
      </p:sp>
      <p:graphicFrame>
        <p:nvGraphicFramePr>
          <p:cNvPr id="1846280" name="Group 8"/>
          <p:cNvGraphicFramePr>
            <a:graphicFrameLocks noGrp="1"/>
          </p:cNvGraphicFramePr>
          <p:nvPr/>
        </p:nvGraphicFramePr>
        <p:xfrm>
          <a:off x="5886450" y="4867275"/>
          <a:ext cx="3663950" cy="1609972"/>
        </p:xfrm>
        <a:graphic>
          <a:graphicData uri="http://schemas.openxmlformats.org/drawingml/2006/table">
            <a:tbl>
              <a:tblPr/>
              <a:tblGrid>
                <a:gridCol w="1220788"/>
                <a:gridCol w="1222375"/>
                <a:gridCol w="1220787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p(m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|y)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Evidence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to 3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50-75%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to 20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75-95%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 to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95-99%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846306" name="Rectangle 34"/>
          <p:cNvSpPr>
            <a:spLocks noChangeArrowheads="1"/>
          </p:cNvSpPr>
          <p:nvPr/>
        </p:nvSpPr>
        <p:spPr bwMode="auto">
          <a:xfrm>
            <a:off x="593725" y="5765800"/>
            <a:ext cx="9302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/>
              <a:t>Kass &amp; Raftery classification:</a:t>
            </a:r>
            <a:endParaRPr lang="en-US" sz="2400" b="0">
              <a:cs typeface="Arial" charset="0"/>
            </a:endParaRP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619125" y="6415088"/>
            <a:ext cx="31003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latin typeface="Times New Roman" pitchFamily="18" charset="0"/>
              </a:rPr>
              <a:t>Kass &amp; Raftery 1995, </a:t>
            </a:r>
            <a:r>
              <a:rPr lang="en-GB" b="0" i="1">
                <a:latin typeface="Times New Roman" pitchFamily="18" charset="0"/>
              </a:rPr>
              <a:t>J. Am. Stat. Assoc.</a:t>
            </a:r>
            <a:endParaRPr lang="en-US" b="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276" grpId="0"/>
      <p:bldP spid="1846277" grpId="0"/>
      <p:bldP spid="1846278" grpId="0"/>
      <p:bldP spid="1846279" grpId="0"/>
      <p:bldP spid="18463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3|1.1|3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0.5|0.3|0.4|0.4|0.5|0.6|0.4|0.3|0.5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26.5|11.5|38.5|48.7|16.4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3|24.6|3.8|6|5.6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2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5|0.4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17674</TotalTime>
  <Words>3005</Words>
  <Application>Microsoft Office PowerPoint</Application>
  <PresentationFormat>35mm Slides</PresentationFormat>
  <Paragraphs>874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Blank Presentation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Equation</vt:lpstr>
      <vt:lpstr>Photo Editor Photo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The negative free energy approximation</vt:lpstr>
      <vt:lpstr>The complexity term in F</vt:lpstr>
      <vt:lpstr>Slide 9</vt:lpstr>
      <vt:lpstr>Slide 10</vt:lpstr>
      <vt:lpstr>Fixed effects BMS at group level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Simulation study:  sampling subjects from a heterogenous population</vt:lpstr>
      <vt:lpstr>Slide 22</vt:lpstr>
      <vt:lpstr>Slide 23</vt:lpstr>
      <vt:lpstr>Bayesian Model Averaging (BMA)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Learning of dynamic audio-visual associations</vt:lpstr>
      <vt:lpstr>Bayesian learning model</vt:lpstr>
      <vt:lpstr>Slide 37</vt:lpstr>
      <vt:lpstr>Comparison with competing learning models</vt:lpstr>
      <vt:lpstr>Slide 39</vt:lpstr>
      <vt:lpstr>Prediction error (PE) activity in the putamen</vt:lpstr>
      <vt:lpstr>Slide 41</vt:lpstr>
      <vt:lpstr>Prediction error in PMd: cause or effect?</vt:lpstr>
      <vt:lpstr>Slide 43</vt:lpstr>
      <vt:lpstr>Diffusion-weighted imaging</vt:lpstr>
      <vt:lpstr>Probabilistic tractography: Kaden  et al. 2007,  NeuroImage</vt:lpstr>
      <vt:lpstr>Slide 46</vt:lpstr>
      <vt:lpstr>Slide 47</vt:lpstr>
      <vt:lpstr>Connection-specific prior variance  as a function of anatomical connection probability </vt:lpstr>
      <vt:lpstr>Slide 49</vt:lpstr>
      <vt:lpstr>Slide 50</vt:lpstr>
      <vt:lpstr>Methods papers on DCM for fMRI and BMS – part 1</vt:lpstr>
      <vt:lpstr>Methods papers on DCM for fMRI and BMS – part 2</vt:lpstr>
      <vt:lpstr>Thank you</vt:lpstr>
    </vt:vector>
  </TitlesOfParts>
  <Company>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Klaas Enno Stephan</cp:lastModifiedBy>
  <cp:revision>1699</cp:revision>
  <cp:lastPrinted>2000-08-31T18:39:38Z</cp:lastPrinted>
  <dcterms:created xsi:type="dcterms:W3CDTF">2000-05-18T20:05:13Z</dcterms:created>
  <dcterms:modified xsi:type="dcterms:W3CDTF">2010-02-21T16:33:01Z</dcterms:modified>
</cp:coreProperties>
</file>