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</p:sldMasterIdLst>
  <p:notesMasterIdLst>
    <p:notesMasterId r:id="rId33"/>
  </p:notesMasterIdLst>
  <p:handoutMasterIdLst>
    <p:handoutMasterId r:id="rId34"/>
  </p:handoutMasterIdLst>
  <p:sldIdLst>
    <p:sldId id="1281" r:id="rId3"/>
    <p:sldId id="1282" r:id="rId4"/>
    <p:sldId id="1283" r:id="rId5"/>
    <p:sldId id="1284" r:id="rId6"/>
    <p:sldId id="1285" r:id="rId7"/>
    <p:sldId id="1286" r:id="rId8"/>
    <p:sldId id="1287" r:id="rId9"/>
    <p:sldId id="1288" r:id="rId10"/>
    <p:sldId id="1312" r:id="rId11"/>
    <p:sldId id="1290" r:id="rId12"/>
    <p:sldId id="1315" r:id="rId13"/>
    <p:sldId id="1291" r:id="rId14"/>
    <p:sldId id="1292" r:id="rId15"/>
    <p:sldId id="1317" r:id="rId16"/>
    <p:sldId id="1316" r:id="rId17"/>
    <p:sldId id="1294" r:id="rId18"/>
    <p:sldId id="1295" r:id="rId19"/>
    <p:sldId id="1296" r:id="rId20"/>
    <p:sldId id="1297" r:id="rId21"/>
    <p:sldId id="1298" r:id="rId22"/>
    <p:sldId id="1299" r:id="rId23"/>
    <p:sldId id="1300" r:id="rId24"/>
    <p:sldId id="1301" r:id="rId25"/>
    <p:sldId id="1302" r:id="rId26"/>
    <p:sldId id="1304" r:id="rId27"/>
    <p:sldId id="1305" r:id="rId28"/>
    <p:sldId id="1306" r:id="rId29"/>
    <p:sldId id="1307" r:id="rId30"/>
    <p:sldId id="1308" r:id="rId31"/>
    <p:sldId id="1314" r:id="rId32"/>
  </p:sldIdLst>
  <p:sldSz cx="10287000" cy="6858000" type="35mm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00CC"/>
    <a:srgbClr val="C0C0C0"/>
    <a:srgbClr val="B2B2B2"/>
    <a:srgbClr val="DDDDDD"/>
    <a:srgbClr val="FF0000"/>
    <a:srgbClr val="5F5F5F"/>
    <a:srgbClr val="80808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8462" autoAdjust="0"/>
  </p:normalViewPr>
  <p:slideViewPr>
    <p:cSldViewPr snapToGrid="0">
      <p:cViewPr varScale="1">
        <p:scale>
          <a:sx n="85" d="100"/>
          <a:sy n="85" d="100"/>
        </p:scale>
        <p:origin x="-619" y="-86"/>
      </p:cViewPr>
      <p:guideLst>
        <p:guide orient="horz" pos="2295"/>
        <p:guide pos="3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22"/>
    </p:cViewPr>
  </p:sorterViewPr>
  <p:notesViewPr>
    <p:cSldViewPr snapToGrid="0">
      <p:cViewPr varScale="1">
        <p:scale>
          <a:sx n="82" d="100"/>
          <a:sy n="82" d="100"/>
        </p:scale>
        <p:origin x="-217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image" Target="../media/image97.wmf"/><Relationship Id="rId4" Type="http://schemas.openxmlformats.org/officeDocument/2006/relationships/image" Target="../media/image92.wmf"/><Relationship Id="rId9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0DD737C-3611-4506-85C3-58335E2FB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746125"/>
            <a:ext cx="55848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74" tIns="44737" rIns="89474" bIns="44737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78E6414-350A-4692-9C64-442EACD3D7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D51A-0603-46E6-BDEA-33F64BE3B1F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23EDC-D459-47DE-84BC-33887E492E6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DD4D-88D5-46E0-BDA6-99444F4FB83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36603-E471-48B5-8EE6-065AC43F77D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9C10-5BC9-45ED-A13A-3331E71E3B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7ECB-668F-4E53-9329-FF04E5185A5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965E-8012-4C38-A735-40559A3A6E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B211-B1B5-442B-8C8C-0B1026F7B89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24020-B6E2-441C-A341-A12FCD5D05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EF3EC-7DD3-4103-8134-22DBC9187F8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CB4A-9378-4F59-830C-502926FF0E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3B86-7CAF-4114-ADFC-A0212D021EF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6906F-4A5F-406D-A22B-650D50EA07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B625-7E27-4258-A6E5-AB50598EA6D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E8DAF-9C7D-47B2-A2B2-3B277E7573B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AA81-44A1-40FB-AB76-90B7184173C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5A5D-B2FF-4D2B-B82C-8BFD134B00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39E7-4E61-49D4-B2A9-89EB03A8902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763B-7D99-46EB-AE74-53047160E63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A970-E088-4360-BD53-75970D4F81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1BA5-A90D-4D5C-84E1-5816BE8BB7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A7DD-4B68-4BB1-B1B4-5459DCB8F2B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/>
            </a:lvl1pPr>
          </a:lstStyle>
          <a:p>
            <a:pPr>
              <a:defRPr/>
            </a:pPr>
            <a:fld id="{5F20403F-3A51-4045-A58D-C02FEB91F46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200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0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0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/>
            </a:lvl1pPr>
          </a:lstStyle>
          <a:p>
            <a:pPr>
              <a:defRPr/>
            </a:pPr>
            <a:fld id="{403BD0F3-9404-4C02-B6D5-ED2B2990E24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gif"/><Relationship Id="rId5" Type="http://schemas.openxmlformats.org/officeDocument/2006/relationships/image" Target="../media/image51.jpeg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71.jpe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jpe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png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85.jpeg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6.jpeg"/><Relationship Id="rId9" Type="http://schemas.openxmlformats.org/officeDocument/2006/relationships/image" Target="../media/image8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1.bin"/><Relationship Id="rId7" Type="http://schemas.openxmlformats.org/officeDocument/2006/relationships/image" Target="../media/image100.jpeg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jpe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98.jpeg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8.jpeg"/><Relationship Id="rId10" Type="http://schemas.openxmlformats.org/officeDocument/2006/relationships/image" Target="../media/image39.jpeg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"/>
          <p:cNvSpPr>
            <a:spLocks noChangeArrowheads="1"/>
          </p:cNvSpPr>
          <p:nvPr/>
        </p:nvSpPr>
        <p:spPr bwMode="auto">
          <a:xfrm>
            <a:off x="223838" y="555625"/>
            <a:ext cx="982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General Linear Model (GLM)</a:t>
            </a:r>
          </a:p>
        </p:txBody>
      </p:sp>
      <p:sp>
        <p:nvSpPr>
          <p:cNvPr id="19459" name="Rectangle 105"/>
          <p:cNvSpPr>
            <a:spLocks noChangeArrowheads="1"/>
          </p:cNvSpPr>
          <p:nvPr/>
        </p:nvSpPr>
        <p:spPr bwMode="auto">
          <a:xfrm>
            <a:off x="222250" y="5722938"/>
            <a:ext cx="9829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SPM Course 2010</a:t>
            </a:r>
          </a:p>
          <a:p>
            <a:pPr algn="ctr"/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University of Zurich, 17-19 February 2010</a:t>
            </a:r>
          </a:p>
        </p:txBody>
      </p:sp>
      <p:sp>
        <p:nvSpPr>
          <p:cNvPr id="19460" name="Rectangle 137"/>
          <p:cNvSpPr>
            <a:spLocks noChangeArrowheads="1"/>
          </p:cNvSpPr>
          <p:nvPr/>
        </p:nvSpPr>
        <p:spPr bwMode="auto">
          <a:xfrm>
            <a:off x="833438" y="2214563"/>
            <a:ext cx="55038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7825">
              <a:lnSpc>
                <a:spcPct val="80000"/>
              </a:lnSpc>
              <a:spcBef>
                <a:spcPct val="100000"/>
              </a:spcBef>
            </a:pPr>
            <a:r>
              <a:rPr lang="en-US" sz="2400" b="0">
                <a:latin typeface="Arial Unicode MS" pitchFamily="34" charset="-128"/>
              </a:rPr>
              <a:t>Klaas Enno Stephan </a:t>
            </a:r>
            <a:r>
              <a:rPr lang="en-US" sz="2000" b="0">
                <a:latin typeface="Arial Unicode MS" pitchFamily="34" charset="-128"/>
              </a:rPr>
              <a:t/>
            </a:r>
            <a:br>
              <a:rPr lang="en-US" sz="2000" b="0">
                <a:latin typeface="Arial Unicode MS" pitchFamily="34" charset="-128"/>
              </a:rPr>
            </a:br>
            <a:r>
              <a:rPr lang="en-US" sz="2400">
                <a:latin typeface="Arial Unicode MS" pitchFamily="34" charset="-128"/>
              </a:rPr>
              <a:t/>
            </a:r>
            <a:br>
              <a:rPr lang="en-US" sz="2400">
                <a:latin typeface="Arial Unicode MS" pitchFamily="34" charset="-128"/>
              </a:rPr>
            </a:br>
            <a:r>
              <a:rPr lang="en-GB" b="0">
                <a:latin typeface="Arial Unicode MS" pitchFamily="34" charset="-128"/>
              </a:rPr>
              <a:t>Laboratory for Social &amp; Neural Systems Research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b="0">
                <a:latin typeface="Arial Unicode MS" pitchFamily="34" charset="-128"/>
              </a:rPr>
              <a:t>Institute for Empirical Research in Economics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GB" b="0">
                <a:latin typeface="Arial Unicode MS" pitchFamily="34" charset="-128"/>
              </a:rPr>
              <a:t>University of Zurich</a:t>
            </a:r>
            <a:endParaRPr lang="en-US" b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  <a:p>
            <a:pPr marL="377825"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Functional Imaging Laboratory (FIL)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b="0">
                <a:latin typeface="Arial Unicode MS" pitchFamily="34" charset="-128"/>
              </a:rPr>
              <a:t>Wellcome Trust Centre for Neuroimaging</a:t>
            </a:r>
          </a:p>
          <a:p>
            <a:pPr marL="377825">
              <a:lnSpc>
                <a:spcPct val="80000"/>
              </a:lnSpc>
              <a:spcBef>
                <a:spcPct val="30000"/>
              </a:spcBef>
            </a:pPr>
            <a:r>
              <a:rPr lang="en-US" b="0">
                <a:latin typeface="Arial Unicode MS" pitchFamily="34" charset="-128"/>
              </a:rPr>
              <a:t>University College London</a:t>
            </a:r>
            <a:endParaRPr lang="en-GB" b="0">
              <a:latin typeface="Arial Unicode MS" pitchFamily="34" charset="-128"/>
            </a:endParaRPr>
          </a:p>
        </p:txBody>
      </p:sp>
      <p:sp>
        <p:nvSpPr>
          <p:cNvPr id="19461" name="Text Box 138"/>
          <p:cNvSpPr txBox="1">
            <a:spLocks noChangeArrowheads="1"/>
          </p:cNvSpPr>
          <p:nvPr/>
        </p:nvSpPr>
        <p:spPr bwMode="auto">
          <a:xfrm>
            <a:off x="5934075" y="2722563"/>
            <a:ext cx="4164013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With many thanks for slides &amp; images to:</a:t>
            </a:r>
          </a:p>
          <a:p>
            <a:pPr>
              <a:spcBef>
                <a:spcPct val="40000"/>
              </a:spcBef>
            </a:pPr>
            <a:r>
              <a:rPr lang="en-GB" sz="1600" b="0"/>
              <a:t>FIL Methods group</a:t>
            </a:r>
            <a:endParaRPr lang="en-US" sz="1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2347913" y="3871913"/>
            <a:ext cx="5032375" cy="1157287"/>
          </a:xfrm>
          <a:prstGeom prst="parallelogram">
            <a:avLst>
              <a:gd name="adj" fmla="val 123910"/>
            </a:avLst>
          </a:prstGeom>
          <a:solidFill>
            <a:srgbClr val="00B7A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7" name="Line 24"/>
          <p:cNvSpPr>
            <a:spLocks noChangeShapeType="1"/>
          </p:cNvSpPr>
          <p:nvPr/>
        </p:nvSpPr>
        <p:spPr bwMode="auto">
          <a:xfrm flipV="1">
            <a:off x="3709988" y="2136775"/>
            <a:ext cx="2138362" cy="2335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25"/>
          <p:cNvSpPr>
            <a:spLocks noChangeShapeType="1"/>
          </p:cNvSpPr>
          <p:nvPr/>
        </p:nvSpPr>
        <p:spPr bwMode="auto">
          <a:xfrm>
            <a:off x="5848350" y="2133600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26"/>
          <p:cNvSpPr>
            <a:spLocks noChangeShapeType="1"/>
          </p:cNvSpPr>
          <p:nvPr/>
        </p:nvSpPr>
        <p:spPr bwMode="auto">
          <a:xfrm flipV="1">
            <a:off x="3709988" y="4108450"/>
            <a:ext cx="2138362" cy="3635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27"/>
          <p:cNvSpPr>
            <a:spLocks noChangeArrowheads="1"/>
          </p:cNvSpPr>
          <p:nvPr/>
        </p:nvSpPr>
        <p:spPr bwMode="auto">
          <a:xfrm>
            <a:off x="5084763" y="2209800"/>
            <a:ext cx="454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y</a:t>
            </a:r>
          </a:p>
        </p:txBody>
      </p:sp>
      <p:sp>
        <p:nvSpPr>
          <p:cNvPr id="5131" name="Rectangle 28"/>
          <p:cNvSpPr>
            <a:spLocks noChangeArrowheads="1"/>
          </p:cNvSpPr>
          <p:nvPr/>
        </p:nvSpPr>
        <p:spPr bwMode="auto">
          <a:xfrm>
            <a:off x="5802313" y="2752725"/>
            <a:ext cx="39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e</a:t>
            </a:r>
          </a:p>
        </p:txBody>
      </p:sp>
      <p:sp>
        <p:nvSpPr>
          <p:cNvPr id="5132" name="Rectangle 29"/>
          <p:cNvSpPr>
            <a:spLocks noChangeArrowheads="1"/>
          </p:cNvSpPr>
          <p:nvPr/>
        </p:nvSpPr>
        <p:spPr bwMode="auto">
          <a:xfrm>
            <a:off x="2439988" y="5184775"/>
            <a:ext cx="2478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b="0">
                <a:latin typeface="Arial Unicode MS" pitchFamily="34" charset="-128"/>
              </a:rPr>
              <a:t>Design space defined by </a:t>
            </a:r>
            <a:r>
              <a:rPr lang="en-GB" sz="2400" b="0" i="1">
                <a:latin typeface="Times New Roman" pitchFamily="18" charset="0"/>
              </a:rPr>
              <a:t>X</a:t>
            </a:r>
          </a:p>
        </p:txBody>
      </p:sp>
      <p:sp>
        <p:nvSpPr>
          <p:cNvPr id="5133" name="Line 30"/>
          <p:cNvSpPr>
            <a:spLocks noChangeShapeType="1"/>
          </p:cNvSpPr>
          <p:nvPr/>
        </p:nvSpPr>
        <p:spPr bwMode="auto">
          <a:xfrm>
            <a:off x="3713163" y="4495800"/>
            <a:ext cx="193516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31"/>
          <p:cNvSpPr>
            <a:spLocks noChangeShapeType="1"/>
          </p:cNvSpPr>
          <p:nvPr/>
        </p:nvSpPr>
        <p:spPr bwMode="auto">
          <a:xfrm flipV="1">
            <a:off x="3713163" y="3857625"/>
            <a:ext cx="1628775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32"/>
          <p:cNvSpPr>
            <a:spLocks noChangeArrowheads="1"/>
          </p:cNvSpPr>
          <p:nvPr/>
        </p:nvSpPr>
        <p:spPr bwMode="auto">
          <a:xfrm>
            <a:off x="4760913" y="4532313"/>
            <a:ext cx="461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0" i="1">
                <a:latin typeface="Times New Roman" pitchFamily="18" charset="0"/>
              </a:rPr>
              <a:t>x</a:t>
            </a:r>
            <a:r>
              <a:rPr lang="en-GB" sz="2800" b="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36" name="Rectangle 33"/>
          <p:cNvSpPr>
            <a:spLocks noChangeArrowheads="1"/>
          </p:cNvSpPr>
          <p:nvPr/>
        </p:nvSpPr>
        <p:spPr bwMode="auto">
          <a:xfrm>
            <a:off x="4298950" y="3582988"/>
            <a:ext cx="461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b="0" i="1">
                <a:latin typeface="Times New Roman" pitchFamily="18" charset="0"/>
              </a:rPr>
              <a:t>x</a:t>
            </a:r>
            <a:r>
              <a:rPr lang="en-GB" sz="2800" b="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5137" name="Rectangle 34"/>
          <p:cNvSpPr>
            <a:spLocks noChangeArrowheads="1"/>
          </p:cNvSpPr>
          <p:nvPr/>
        </p:nvSpPr>
        <p:spPr bwMode="auto">
          <a:xfrm>
            <a:off x="381000" y="228600"/>
            <a:ext cx="95170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122" name="Object 35"/>
          <p:cNvGraphicFramePr>
            <a:graphicFrameLocks noChangeAspect="1"/>
          </p:cNvGraphicFramePr>
          <p:nvPr/>
        </p:nvGraphicFramePr>
        <p:xfrm>
          <a:off x="7813675" y="2474913"/>
          <a:ext cx="1577975" cy="966787"/>
        </p:xfrm>
        <a:graphic>
          <a:graphicData uri="http://schemas.openxmlformats.org/presentationml/2006/ole">
            <p:oleObj spid="_x0000_s5122" name="Equation" r:id="rId3" imgW="622080" imgH="380880" progId="Equation.3">
              <p:embed/>
            </p:oleObj>
          </a:graphicData>
        </a:graphic>
      </p:graphicFrame>
      <p:graphicFrame>
        <p:nvGraphicFramePr>
          <p:cNvPr id="5123" name="Object 38"/>
          <p:cNvGraphicFramePr>
            <a:graphicFrameLocks noChangeAspect="1"/>
          </p:cNvGraphicFramePr>
          <p:nvPr/>
        </p:nvGraphicFramePr>
        <p:xfrm>
          <a:off x="5797550" y="3732213"/>
          <a:ext cx="1289050" cy="612775"/>
        </p:xfrm>
        <a:graphic>
          <a:graphicData uri="http://schemas.openxmlformats.org/presentationml/2006/ole">
            <p:oleObj spid="_x0000_s5123" name="Equation" r:id="rId4" imgW="507960" imgH="241200" progId="Equation.3">
              <p:embed/>
            </p:oleObj>
          </a:graphicData>
        </a:graphic>
      </p:graphicFrame>
      <p:sp>
        <p:nvSpPr>
          <p:cNvPr id="5138" name="Line 39"/>
          <p:cNvSpPr>
            <a:spLocks noChangeShapeType="1"/>
          </p:cNvSpPr>
          <p:nvPr/>
        </p:nvSpPr>
        <p:spPr bwMode="auto">
          <a:xfrm flipH="1">
            <a:off x="6137275" y="1735138"/>
            <a:ext cx="1517650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4" name="Object 42"/>
          <p:cNvGraphicFramePr>
            <a:graphicFrameLocks noChangeAspect="1"/>
          </p:cNvGraphicFramePr>
          <p:nvPr/>
        </p:nvGraphicFramePr>
        <p:xfrm>
          <a:off x="619125" y="2378075"/>
          <a:ext cx="2900363" cy="612775"/>
        </p:xfrm>
        <a:graphic>
          <a:graphicData uri="http://schemas.openxmlformats.org/presentationml/2006/ole">
            <p:oleObj spid="_x0000_s5124" name="Equation" r:id="rId5" imgW="1143000" imgH="241200" progId="Equation.3">
              <p:embed/>
            </p:oleObj>
          </a:graphicData>
        </a:graphic>
      </p:graphicFrame>
      <p:graphicFrame>
        <p:nvGraphicFramePr>
          <p:cNvPr id="5125" name="Object 43"/>
          <p:cNvGraphicFramePr>
            <a:graphicFrameLocks noChangeAspect="1"/>
          </p:cNvGraphicFramePr>
          <p:nvPr/>
        </p:nvGraphicFramePr>
        <p:xfrm>
          <a:off x="6988175" y="5097463"/>
          <a:ext cx="2994025" cy="1160462"/>
        </p:xfrm>
        <a:graphic>
          <a:graphicData uri="http://schemas.openxmlformats.org/presentationml/2006/ole">
            <p:oleObj spid="_x0000_s5125" name="Equation" r:id="rId6" imgW="1180800" imgH="457200" progId="Equation.3">
              <p:embed/>
            </p:oleObj>
          </a:graphicData>
        </a:graphic>
      </p:graphicFrame>
      <p:sp>
        <p:nvSpPr>
          <p:cNvPr id="5139" name="Text Box 44"/>
          <p:cNvSpPr txBox="1">
            <a:spLocks noChangeArrowheads="1"/>
          </p:cNvSpPr>
          <p:nvPr/>
        </p:nvSpPr>
        <p:spPr bwMode="auto">
          <a:xfrm>
            <a:off x="7507288" y="1711325"/>
            <a:ext cx="21780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Residual forming matrix </a:t>
            </a:r>
            <a:r>
              <a:rPr lang="en-GB" sz="2000" b="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</a:t>
            </a:r>
            <a:endParaRPr lang="en-US" sz="2000" b="0" i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40" name="Text Box 45"/>
          <p:cNvSpPr txBox="1">
            <a:spLocks noChangeArrowheads="1"/>
          </p:cNvSpPr>
          <p:nvPr/>
        </p:nvSpPr>
        <p:spPr bwMode="auto">
          <a:xfrm>
            <a:off x="7348538" y="4594225"/>
            <a:ext cx="2447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matrix </a:t>
            </a:r>
            <a:r>
              <a:rPr lang="en-GB" sz="2000" b="0" i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endParaRPr lang="en-US" sz="2000" b="0" i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41" name="Text Box 46"/>
          <p:cNvSpPr txBox="1">
            <a:spLocks noChangeArrowheads="1"/>
          </p:cNvSpPr>
          <p:nvPr/>
        </p:nvSpPr>
        <p:spPr bwMode="auto">
          <a:xfrm>
            <a:off x="854075" y="1979613"/>
            <a:ext cx="2447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OLS estimates</a:t>
            </a:r>
            <a:endParaRPr lang="en-US" sz="2000" b="0" i="1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34"/>
          <p:cNvSpPr>
            <a:spLocks noChangeArrowheads="1"/>
          </p:cNvSpPr>
          <p:nvPr/>
        </p:nvSpPr>
        <p:spPr bwMode="auto">
          <a:xfrm>
            <a:off x="381000" y="228600"/>
            <a:ext cx="95170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Deriving the OLS equation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1571625" y="1371600"/>
          <a:ext cx="1863725" cy="709613"/>
        </p:xfrm>
        <a:graphic>
          <a:graphicData uri="http://schemas.openxmlformats.org/presentationml/2006/ole">
            <p:oleObj spid="_x0000_s6146" name="Equation" r:id="rId3" imgW="533160" imgH="203040" progId="Equation.DSMT4">
              <p:embed/>
            </p:oleObj>
          </a:graphicData>
        </a:graphic>
      </p:graphicFrame>
      <p:graphicFrame>
        <p:nvGraphicFramePr>
          <p:cNvPr id="2002952" name="Object 8"/>
          <p:cNvGraphicFramePr>
            <a:graphicFrameLocks noChangeAspect="1"/>
          </p:cNvGraphicFramePr>
          <p:nvPr/>
        </p:nvGraphicFramePr>
        <p:xfrm>
          <a:off x="1571625" y="2112963"/>
          <a:ext cx="3727450" cy="1066800"/>
        </p:xfrm>
        <a:graphic>
          <a:graphicData uri="http://schemas.openxmlformats.org/presentationml/2006/ole">
            <p:oleObj spid="_x0000_s6147" name="Equation" r:id="rId4" imgW="1066680" imgH="304560" progId="Equation.DSMT4">
              <p:embed/>
            </p:oleObj>
          </a:graphicData>
        </a:graphic>
      </p:graphicFrame>
      <p:graphicFrame>
        <p:nvGraphicFramePr>
          <p:cNvPr id="2002953" name="Object 9"/>
          <p:cNvGraphicFramePr>
            <a:graphicFrameLocks noChangeAspect="1"/>
          </p:cNvGraphicFramePr>
          <p:nvPr/>
        </p:nvGraphicFramePr>
        <p:xfrm>
          <a:off x="1595438" y="3157538"/>
          <a:ext cx="3948112" cy="844550"/>
        </p:xfrm>
        <a:graphic>
          <a:graphicData uri="http://schemas.openxmlformats.org/presentationml/2006/ole">
            <p:oleObj spid="_x0000_s6148" name="Equation" r:id="rId5" imgW="1130040" imgH="241200" progId="Equation.DSMT4">
              <p:embed/>
            </p:oleObj>
          </a:graphicData>
        </a:graphic>
      </p:graphicFrame>
      <p:graphicFrame>
        <p:nvGraphicFramePr>
          <p:cNvPr id="2002954" name="Object 10"/>
          <p:cNvGraphicFramePr>
            <a:graphicFrameLocks noChangeAspect="1"/>
          </p:cNvGraphicFramePr>
          <p:nvPr/>
        </p:nvGraphicFramePr>
        <p:xfrm>
          <a:off x="1568450" y="4119563"/>
          <a:ext cx="3194050" cy="844550"/>
        </p:xfrm>
        <a:graphic>
          <a:graphicData uri="http://schemas.openxmlformats.org/presentationml/2006/ole">
            <p:oleObj spid="_x0000_s6149" name="Equation" r:id="rId6" imgW="914400" imgH="241200" progId="Equation.DSMT4">
              <p:embed/>
            </p:oleObj>
          </a:graphicData>
        </a:graphic>
      </p:graphicFrame>
      <p:graphicFrame>
        <p:nvGraphicFramePr>
          <p:cNvPr id="2002955" name="Object 11"/>
          <p:cNvGraphicFramePr>
            <a:graphicFrameLocks noChangeAspect="1"/>
          </p:cNvGraphicFramePr>
          <p:nvPr/>
        </p:nvGraphicFramePr>
        <p:xfrm>
          <a:off x="1574800" y="5095875"/>
          <a:ext cx="4037013" cy="1066800"/>
        </p:xfrm>
        <a:graphic>
          <a:graphicData uri="http://schemas.openxmlformats.org/presentationml/2006/ole">
            <p:oleObj spid="_x0000_s6150" name="Equation" r:id="rId7" imgW="1155600" imgH="304560" progId="Equation.DSMT4">
              <p:embed/>
            </p:oleObj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89663" y="5373688"/>
            <a:ext cx="215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400"/>
              <a:t>OLS estimate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2"/>
          <p:cNvSpPr>
            <a:spLocks noChangeShapeType="1"/>
          </p:cNvSpPr>
          <p:nvPr/>
        </p:nvSpPr>
        <p:spPr bwMode="auto">
          <a:xfrm flipV="1">
            <a:off x="5149850" y="2819400"/>
            <a:ext cx="1600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23"/>
          <p:cNvSpPr>
            <a:spLocks noChangeShapeType="1"/>
          </p:cNvSpPr>
          <p:nvPr/>
        </p:nvSpPr>
        <p:spPr bwMode="auto">
          <a:xfrm flipV="1">
            <a:off x="5149850" y="24384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24"/>
          <p:cNvSpPr>
            <a:spLocks noChangeShapeType="1"/>
          </p:cNvSpPr>
          <p:nvPr/>
        </p:nvSpPr>
        <p:spPr bwMode="auto">
          <a:xfrm flipV="1">
            <a:off x="5607050" y="1828800"/>
            <a:ext cx="16002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25"/>
          <p:cNvSpPr>
            <a:spLocks noChangeShapeType="1"/>
          </p:cNvSpPr>
          <p:nvPr/>
        </p:nvSpPr>
        <p:spPr bwMode="auto">
          <a:xfrm flipV="1">
            <a:off x="6750050" y="18288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682" name="Line 26"/>
          <p:cNvSpPr>
            <a:spLocks noChangeShapeType="1"/>
          </p:cNvSpPr>
          <p:nvPr/>
        </p:nvSpPr>
        <p:spPr bwMode="auto">
          <a:xfrm flipV="1">
            <a:off x="4921250" y="2438400"/>
            <a:ext cx="685800" cy="2809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683" name="Line 27"/>
          <p:cNvSpPr>
            <a:spLocks noChangeShapeType="1"/>
          </p:cNvSpPr>
          <p:nvPr/>
        </p:nvSpPr>
        <p:spPr bwMode="auto">
          <a:xfrm flipH="1" flipV="1">
            <a:off x="4921250" y="2709863"/>
            <a:ext cx="22860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5908675" y="2978150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de-DE" sz="240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7179" name="Text Box 29"/>
          <p:cNvSpPr txBox="1">
            <a:spLocks noChangeArrowheads="1"/>
          </p:cNvSpPr>
          <p:nvPr/>
        </p:nvSpPr>
        <p:spPr bwMode="auto">
          <a:xfrm>
            <a:off x="5473700" y="2573338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de-DE" sz="240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990686" name="Text Box 30"/>
          <p:cNvSpPr txBox="1">
            <a:spLocks noChangeArrowheads="1"/>
          </p:cNvSpPr>
          <p:nvPr/>
        </p:nvSpPr>
        <p:spPr bwMode="auto">
          <a:xfrm>
            <a:off x="4406900" y="2725738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de-DE" sz="2400" baseline="-25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de-DE" sz="24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</a:t>
            </a:r>
          </a:p>
        </p:txBody>
      </p:sp>
      <p:sp>
        <p:nvSpPr>
          <p:cNvPr id="1990687" name="Line 31"/>
          <p:cNvSpPr>
            <a:spLocks noChangeShapeType="1"/>
          </p:cNvSpPr>
          <p:nvPr/>
        </p:nvSpPr>
        <p:spPr bwMode="auto">
          <a:xfrm flipH="1" flipV="1">
            <a:off x="7207250" y="1828800"/>
            <a:ext cx="228600" cy="7191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Oval 32"/>
          <p:cNvSpPr>
            <a:spLocks noChangeArrowheads="1"/>
          </p:cNvSpPr>
          <p:nvPr/>
        </p:nvSpPr>
        <p:spPr bwMode="auto">
          <a:xfrm>
            <a:off x="713105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0689" name="Line 33"/>
          <p:cNvSpPr>
            <a:spLocks noChangeAspect="1" noChangeShapeType="1"/>
          </p:cNvSpPr>
          <p:nvPr/>
        </p:nvSpPr>
        <p:spPr bwMode="auto">
          <a:xfrm flipV="1">
            <a:off x="5149850" y="2559050"/>
            <a:ext cx="2286000" cy="8683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Text Box 34"/>
          <p:cNvSpPr txBox="1">
            <a:spLocks noChangeArrowheads="1"/>
          </p:cNvSpPr>
          <p:nvPr/>
        </p:nvSpPr>
        <p:spPr bwMode="auto">
          <a:xfrm>
            <a:off x="7080250" y="1277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endParaRPr lang="de-DE" sz="2400" baseline="-25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85" name="Line 35"/>
          <p:cNvSpPr>
            <a:spLocks noChangeShapeType="1"/>
          </p:cNvSpPr>
          <p:nvPr/>
        </p:nvSpPr>
        <p:spPr bwMode="auto">
          <a:xfrm>
            <a:off x="5149850" y="15240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36"/>
          <p:cNvSpPr>
            <a:spLocks noChangeShapeType="1"/>
          </p:cNvSpPr>
          <p:nvPr/>
        </p:nvSpPr>
        <p:spPr bwMode="auto">
          <a:xfrm rot="-5400000">
            <a:off x="5149850" y="914400"/>
            <a:ext cx="0" cy="502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Rectangle 37"/>
          <p:cNvSpPr>
            <a:spLocks noChangeArrowheads="1"/>
          </p:cNvSpPr>
          <p:nvPr/>
        </p:nvSpPr>
        <p:spPr bwMode="auto">
          <a:xfrm>
            <a:off x="769938" y="228600"/>
            <a:ext cx="8743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Correlated and orthogonal regressors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0694" name="Text Box 38"/>
          <p:cNvSpPr txBox="1">
            <a:spLocks noChangeArrowheads="1"/>
          </p:cNvSpPr>
          <p:nvPr/>
        </p:nvSpPr>
        <p:spPr bwMode="auto">
          <a:xfrm>
            <a:off x="5918200" y="5249863"/>
            <a:ext cx="3854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/>
              <a:t>When x</a:t>
            </a:r>
            <a:r>
              <a:rPr lang="en-GB" sz="2000" b="0" baseline="-25000"/>
              <a:t>2</a:t>
            </a:r>
            <a:r>
              <a:rPr lang="en-GB" sz="2000" b="0"/>
              <a:t> is orthogonalized with regard to x</a:t>
            </a:r>
            <a:r>
              <a:rPr lang="en-GB" sz="2000" b="0" baseline="-25000"/>
              <a:t>1</a:t>
            </a:r>
            <a:r>
              <a:rPr lang="en-GB" sz="2000" b="0"/>
              <a:t>, only the parameter estimate for x</a:t>
            </a:r>
            <a:r>
              <a:rPr lang="en-GB" sz="2000" b="0" baseline="-25000"/>
              <a:t>1</a:t>
            </a:r>
            <a:r>
              <a:rPr lang="en-GB" sz="2000" b="0"/>
              <a:t> changes, not that for x</a:t>
            </a:r>
            <a:r>
              <a:rPr lang="en-GB" sz="2000" b="0" baseline="-25000"/>
              <a:t>2</a:t>
            </a:r>
            <a:r>
              <a:rPr lang="en-GB" sz="2000" b="0"/>
              <a:t>!</a:t>
            </a:r>
          </a:p>
        </p:txBody>
      </p:sp>
      <p:sp>
        <p:nvSpPr>
          <p:cNvPr id="1990695" name="Text Box 39"/>
          <p:cNvSpPr txBox="1">
            <a:spLocks noChangeArrowheads="1"/>
          </p:cNvSpPr>
          <p:nvPr/>
        </p:nvSpPr>
        <p:spPr bwMode="auto">
          <a:xfrm>
            <a:off x="755650" y="5243513"/>
            <a:ext cx="3854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0"/>
              <a:t>Correlated regressors = </a:t>
            </a:r>
          </a:p>
          <a:p>
            <a:pPr eaLnBrk="0" hangingPunct="0"/>
            <a:r>
              <a:rPr lang="en-GB" sz="2000" b="0"/>
              <a:t>explained variance is shared between regressors</a:t>
            </a:r>
          </a:p>
        </p:txBody>
      </p:sp>
      <p:graphicFrame>
        <p:nvGraphicFramePr>
          <p:cNvPr id="1990696" name="Object 40"/>
          <p:cNvGraphicFramePr>
            <a:graphicFrameLocks noChangeAspect="1"/>
          </p:cNvGraphicFramePr>
          <p:nvPr/>
        </p:nvGraphicFramePr>
        <p:xfrm>
          <a:off x="1158875" y="4013200"/>
          <a:ext cx="2428875" cy="939800"/>
        </p:xfrm>
        <a:graphic>
          <a:graphicData uri="http://schemas.openxmlformats.org/presentationml/2006/ole">
            <p:oleObj spid="_x0000_s7170" name="Equation" r:id="rId3" imgW="1180800" imgH="457200" progId="Equation.3">
              <p:embed/>
            </p:oleObj>
          </a:graphicData>
        </a:graphic>
      </p:graphicFrame>
      <p:graphicFrame>
        <p:nvGraphicFramePr>
          <p:cNvPr id="1990697" name="Object 41"/>
          <p:cNvGraphicFramePr>
            <a:graphicFrameLocks noChangeAspect="1"/>
          </p:cNvGraphicFramePr>
          <p:nvPr/>
        </p:nvGraphicFramePr>
        <p:xfrm>
          <a:off x="6464300" y="3981450"/>
          <a:ext cx="2428875" cy="992188"/>
        </p:xfrm>
        <a:graphic>
          <a:graphicData uri="http://schemas.openxmlformats.org/presentationml/2006/ole">
            <p:oleObj spid="_x0000_s7171" name="Equation" r:id="rId4" imgW="11808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682" grpId="0" animBg="1"/>
      <p:bldP spid="1990683" grpId="0" animBg="1"/>
      <p:bldP spid="1990686" grpId="0"/>
      <p:bldP spid="1990687" grpId="0" animBg="1"/>
      <p:bldP spid="1990689" grpId="0" animBg="1"/>
      <p:bldP spid="1990694" grpId="0"/>
      <p:bldP spid="19906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769938" y="228600"/>
            <a:ext cx="87439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are the problems of this model?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3" name="Rectangle 11"/>
          <p:cNvSpPr>
            <a:spLocks noChangeArrowheads="1"/>
          </p:cNvSpPr>
          <p:nvPr/>
        </p:nvSpPr>
        <p:spPr bwMode="auto">
          <a:xfrm>
            <a:off x="762000" y="1474788"/>
            <a:ext cx="57927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BOLD responses have a delayed and dispersed form.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86513" y="1435100"/>
            <a:ext cx="3128962" cy="2435225"/>
            <a:chOff x="4233" y="964"/>
            <a:chExt cx="1971" cy="1534"/>
          </a:xfrm>
        </p:grpSpPr>
        <p:sp>
          <p:nvSpPr>
            <p:cNvPr id="24582" name="Rectangle 13"/>
            <p:cNvSpPr>
              <a:spLocks noChangeArrowheads="1"/>
            </p:cNvSpPr>
            <p:nvPr/>
          </p:nvSpPr>
          <p:spPr bwMode="auto">
            <a:xfrm>
              <a:off x="4233" y="964"/>
              <a:ext cx="1971" cy="153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4583" name="Picture 14" descr="hrf"/>
            <p:cNvPicPr>
              <a:picLocks noChangeAspect="1" noChangeArrowheads="1"/>
            </p:cNvPicPr>
            <p:nvPr/>
          </p:nvPicPr>
          <p:blipFill>
            <a:blip r:embed="rId2" cstate="print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15"/>
            <p:cNvSpPr txBox="1">
              <a:spLocks noChangeArrowheads="1"/>
            </p:cNvSpPr>
            <p:nvPr/>
          </p:nvSpPr>
          <p:spPr bwMode="auto">
            <a:xfrm>
              <a:off x="5448" y="1158"/>
              <a:ext cx="5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Arial Unicode MS" pitchFamily="34" charset="-128"/>
                </a:rPr>
                <a:t>HRF</a:t>
              </a:r>
              <a:endParaRPr lang="en-US" sz="2400">
                <a:latin typeface="Arial Unicode MS" pitchFamily="34" charset="-128"/>
              </a:endParaRPr>
            </a:p>
          </p:txBody>
        </p:sp>
        <p:sp>
          <p:nvSpPr>
            <p:cNvPr id="24585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766763" y="4102100"/>
            <a:ext cx="915511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0"/>
              </a:spcBef>
              <a:buFontTx/>
              <a:buAutoNum type="arabicPeriod" startAt="2"/>
            </a:pPr>
            <a:r>
              <a:rPr lang="en-GB" sz="2400" b="0">
                <a:latin typeface="Arial Unicode MS" pitchFamily="34" charset="-128"/>
              </a:rPr>
              <a:t>The  BOLD signal includes substantial amounts of low-frequency noise.</a:t>
            </a:r>
            <a:endParaRPr lang="en-US" sz="2400" b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spcBef>
                <a:spcPct val="100000"/>
              </a:spcBef>
              <a:buFontTx/>
              <a:buAutoNum type="arabicPeriod" startAt="2"/>
            </a:pPr>
            <a:r>
              <a:rPr lang="en-US" sz="2400" b="0">
                <a:latin typeface="Arial Unicode MS" pitchFamily="34" charset="-128"/>
              </a:rPr>
              <a:t>The data are serially correlated (temporally autocorrelated) </a:t>
            </a:r>
            <a:br>
              <a:rPr lang="en-US" sz="2400" b="0">
                <a:latin typeface="Arial Unicode MS" pitchFamily="34" charset="-128"/>
              </a:rPr>
            </a:br>
            <a:r>
              <a:rPr lang="en-US" sz="2400" b="0">
                <a:latin typeface="Arial Unicode MS" pitchFamily="34" charset="-128"/>
                <a:sym typeface="Symbol" pitchFamily="18" charset="2"/>
              </a:rPr>
              <a:t>		this violates the assumptions of the noise model in 		the GLM</a:t>
            </a:r>
            <a:endParaRPr lang="en-US" sz="2400" b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284163" y="1281113"/>
            <a:ext cx="9886950" cy="3552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3662363" y="1300163"/>
            <a:ext cx="6483350" cy="34115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21"/>
          <p:cNvGraphicFramePr>
            <a:graphicFrameLocks noChangeAspect="1"/>
          </p:cNvGraphicFramePr>
          <p:nvPr/>
        </p:nvGraphicFramePr>
        <p:xfrm>
          <a:off x="4577704" y="3682961"/>
          <a:ext cx="4365625" cy="1201737"/>
        </p:xfrm>
        <a:graphic>
          <a:graphicData uri="http://schemas.openxmlformats.org/presentationml/2006/ole">
            <p:oleObj spid="_x0000_s53250" name="Equation" r:id="rId4" imgW="1752480" imgH="482400" progId="Equation.3">
              <p:embed/>
            </p:oleObj>
          </a:graphicData>
        </a:graphic>
      </p:graphicFrame>
      <p:sp>
        <p:nvSpPr>
          <p:cNvPr id="8197" name="Rectangle 22"/>
          <p:cNvSpPr>
            <a:spLocks noChangeArrowheads="1"/>
          </p:cNvSpPr>
          <p:nvPr/>
        </p:nvSpPr>
        <p:spPr bwMode="auto">
          <a:xfrm>
            <a:off x="325438" y="4879975"/>
            <a:ext cx="98012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response of a linear time-invariant (LTI) system is the convolution of the input with the system's response to an impulse (delta function).</a:t>
            </a:r>
          </a:p>
        </p:txBody>
      </p:sp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325438" y="263525"/>
            <a:ext cx="9658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Shape of BOLD response</a:t>
            </a:r>
            <a:b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00063" y="1831975"/>
            <a:ext cx="3128962" cy="2435225"/>
            <a:chOff x="315" y="1244"/>
            <a:chExt cx="1971" cy="1534"/>
          </a:xfrm>
        </p:grpSpPr>
        <p:sp>
          <p:nvSpPr>
            <p:cNvPr id="8201" name="Rectangle 25"/>
            <p:cNvSpPr>
              <a:spLocks noChangeArrowheads="1"/>
            </p:cNvSpPr>
            <p:nvPr/>
          </p:nvSpPr>
          <p:spPr bwMode="auto">
            <a:xfrm>
              <a:off x="315" y="1244"/>
              <a:ext cx="1971" cy="153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8202" name="Picture 26" descr="hrf"/>
            <p:cNvPicPr>
              <a:picLocks noChangeAspect="1" noChangeArrowheads="1"/>
            </p:cNvPicPr>
            <p:nvPr/>
          </p:nvPicPr>
          <p:blipFill>
            <a:blip r:embed="rId5" cstate="print"/>
            <a:srcRect l="2220" t="4445" r="9438" b="1482"/>
            <a:stretch>
              <a:fillRect/>
            </a:stretch>
          </p:blipFill>
          <p:spPr bwMode="auto">
            <a:xfrm>
              <a:off x="371" y="129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27"/>
            <p:cNvSpPr txBox="1">
              <a:spLocks noChangeArrowheads="1"/>
            </p:cNvSpPr>
            <p:nvPr/>
          </p:nvSpPr>
          <p:spPr bwMode="auto">
            <a:xfrm>
              <a:off x="1080" y="1390"/>
              <a:ext cx="1158" cy="8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>
                  <a:latin typeface="Arial Unicode MS" pitchFamily="34" charset="-128"/>
                </a:rPr>
                <a:t>hemodynamic response function (HRF)</a:t>
              </a:r>
              <a:endParaRPr lang="en-US" sz="2000">
                <a:latin typeface="Arial Unicode MS" pitchFamily="34" charset="-128"/>
              </a:endParaRPr>
            </a:p>
          </p:txBody>
        </p:sp>
        <p:sp>
          <p:nvSpPr>
            <p:cNvPr id="8204" name="Line 28"/>
            <p:cNvSpPr>
              <a:spLocks noChangeShapeType="1"/>
            </p:cNvSpPr>
            <p:nvPr/>
          </p:nvSpPr>
          <p:spPr bwMode="auto">
            <a:xfrm>
              <a:off x="587" y="237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200" name="Rectangle 29"/>
          <p:cNvSpPr>
            <a:spLocks noChangeArrowheads="1"/>
          </p:cNvSpPr>
          <p:nvPr/>
        </p:nvSpPr>
        <p:spPr bwMode="auto">
          <a:xfrm>
            <a:off x="1308100" y="5722938"/>
            <a:ext cx="7143750" cy="92392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6" name="Picture 4" descr="C:\klaas\Zurich\Teaching\SPMCourse_Feb2010\talks\conv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2467" y="1781123"/>
            <a:ext cx="2987040" cy="1516380"/>
          </a:xfrm>
          <a:prstGeom prst="rect">
            <a:avLst/>
          </a:prstGeom>
          <a:noFill/>
        </p:spPr>
      </p:pic>
      <p:pic>
        <p:nvPicPr>
          <p:cNvPr id="17" name="Picture 3" descr="C:\klaas\Zurich\Teaching\SPMCourse_Feb2010\talks\conv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5982" y="1168641"/>
            <a:ext cx="2194560" cy="276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:\klaas\Zurich\Teaching\SPMCourse_Feb2010\talks\Convolu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502" y="307127"/>
            <a:ext cx="6047977" cy="65508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0624" y="667512"/>
            <a:ext cx="3026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Express </a:t>
            </a:r>
            <a:r>
              <a:rPr lang="en-US" dirty="0" smtClean="0"/>
              <a:t>each function in terms of a dummy variable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57188" indent="-357188"/>
            <a:r>
              <a:rPr lang="en-US" dirty="0" smtClean="0"/>
              <a:t>2.	Reflect </a:t>
            </a:r>
            <a:r>
              <a:rPr lang="en-US" dirty="0" smtClean="0"/>
              <a:t>one of the functions: </a:t>
            </a:r>
            <a:r>
              <a:rPr lang="en-US" dirty="0" smtClean="0"/>
              <a:t>g(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)</a:t>
            </a:r>
            <a:r>
              <a:rPr lang="en-US" dirty="0" smtClean="0"/>
              <a:t>→g( </a:t>
            </a:r>
            <a:r>
              <a:rPr lang="en-US" dirty="0" smtClean="0"/>
              <a:t>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57188" indent="-357188"/>
            <a:r>
              <a:rPr lang="en-US" dirty="0" smtClean="0"/>
              <a:t>3.	Add </a:t>
            </a:r>
            <a:r>
              <a:rPr lang="en-US" dirty="0" smtClean="0"/>
              <a:t>a time-offset, t, which allows g(t 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) </a:t>
            </a:r>
            <a:r>
              <a:rPr lang="en-US" dirty="0" smtClean="0"/>
              <a:t>to slide along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-axis.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22" y="4276706"/>
            <a:ext cx="5264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4.Start t at -∞ and slide it all the way to +∞. Wherever the two functions intersect, find the integral of their product. In other words, compute a sliding, weighted-average of function f(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), where the weighting function is g( 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resulting waveform (not shown here) is the convolution of functions f and g. If f(t) is a unit impulse, the result of this process is simply g(t), which is therefore called the impulse response.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7664" y="166152"/>
            <a:ext cx="6486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 smtClean="0">
                <a:solidFill>
                  <a:srgbClr val="000000"/>
                </a:solidFill>
              </a:rPr>
              <a:t>Convolution step-by-step (from Wikipedia):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4252913" y="1752600"/>
            <a:ext cx="5749925" cy="46370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325438" y="215900"/>
            <a:ext cx="9658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227013" y="1476375"/>
            <a:ext cx="3763962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 b="0"/>
              <a:t>Convolve stimulus function with a canonical hemodynamic response function (HRF):</a:t>
            </a:r>
            <a:endParaRPr lang="en-GB" sz="2000" b="0"/>
          </a:p>
        </p:txBody>
      </p:sp>
      <p:pic>
        <p:nvPicPr>
          <p:cNvPr id="9222" name="Picture 14" descr="x1improved_img"/>
          <p:cNvPicPr>
            <a:picLocks noChangeAspect="1" noChangeArrowheads="1"/>
          </p:cNvPicPr>
          <p:nvPr/>
        </p:nvPicPr>
        <p:blipFill>
          <a:blip r:embed="rId3" cstate="print"/>
          <a:srcRect l="15256" t="6679" r="14993" b="11111"/>
          <a:stretch>
            <a:fillRect/>
          </a:stretch>
        </p:blipFill>
        <p:spPr bwMode="auto">
          <a:xfrm>
            <a:off x="2541588" y="3049588"/>
            <a:ext cx="439737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9223" name="Picture 15" descr="x1_img"/>
          <p:cNvPicPr>
            <a:picLocks noChangeAspect="1" noChangeArrowheads="1"/>
          </p:cNvPicPr>
          <p:nvPr/>
        </p:nvPicPr>
        <p:blipFill>
          <a:blip r:embed="rId4" cstate="print"/>
          <a:srcRect l="20830" t="7640" r="21660" b="11111"/>
          <a:stretch>
            <a:fillRect/>
          </a:stretch>
        </p:blipFill>
        <p:spPr bwMode="auto">
          <a:xfrm>
            <a:off x="944563" y="3049588"/>
            <a:ext cx="439737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4" name="Line 16"/>
          <p:cNvSpPr>
            <a:spLocks noChangeShapeType="1"/>
          </p:cNvSpPr>
          <p:nvPr/>
        </p:nvSpPr>
        <p:spPr bwMode="auto">
          <a:xfrm>
            <a:off x="1446213" y="4532313"/>
            <a:ext cx="9985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7" descr="newestimates"/>
          <p:cNvPicPr>
            <a:picLocks noChangeAspect="1" noChangeArrowheads="1"/>
          </p:cNvPicPr>
          <p:nvPr/>
        </p:nvPicPr>
        <p:blipFill>
          <a:blip r:embed="rId5" cstate="print"/>
          <a:srcRect l="3609" t="4814" r="9438" b="1852"/>
          <a:stretch>
            <a:fillRect/>
          </a:stretch>
        </p:blipFill>
        <p:spPr bwMode="auto">
          <a:xfrm>
            <a:off x="4384675" y="1854200"/>
            <a:ext cx="54292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1393825" y="3998913"/>
            <a:ext cx="1036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9218" name="Object 19"/>
          <p:cNvGraphicFramePr>
            <a:graphicFrameLocks noChangeAspect="1"/>
          </p:cNvGraphicFramePr>
          <p:nvPr/>
        </p:nvGraphicFramePr>
        <p:xfrm>
          <a:off x="5273675" y="2120900"/>
          <a:ext cx="4365625" cy="1201738"/>
        </p:xfrm>
        <a:graphic>
          <a:graphicData uri="http://schemas.openxmlformats.org/presentationml/2006/ole">
            <p:oleObj spid="_x0000_s9218" name="Equation" r:id="rId6" imgW="17524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4"/>
          <p:cNvSpPr>
            <a:spLocks noChangeArrowheads="1"/>
          </p:cNvSpPr>
          <p:nvPr/>
        </p:nvSpPr>
        <p:spPr bwMode="auto">
          <a:xfrm>
            <a:off x="430213" y="222250"/>
            <a:ext cx="9432925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986575" name="Rectangle 15"/>
          <p:cNvSpPr>
            <a:spLocks noChangeArrowheads="1"/>
          </p:cNvSpPr>
          <p:nvPr/>
        </p:nvSpPr>
        <p:spPr bwMode="auto">
          <a:xfrm>
            <a:off x="5162550" y="1601788"/>
            <a:ext cx="2617788" cy="706437"/>
          </a:xfrm>
          <a:prstGeom prst="rect">
            <a:avLst/>
          </a:prstGeom>
          <a:solidFill>
            <a:srgbClr val="77777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latin typeface="Arial Unicode MS" pitchFamily="34" charset="-128"/>
            </a:endParaRPr>
          </a:p>
        </p:txBody>
      </p:sp>
      <p:graphicFrame>
        <p:nvGraphicFramePr>
          <p:cNvPr id="10242" name="Object 16"/>
          <p:cNvGraphicFramePr>
            <a:graphicFrameLocks noChangeAspect="1"/>
          </p:cNvGraphicFramePr>
          <p:nvPr/>
        </p:nvGraphicFramePr>
        <p:xfrm>
          <a:off x="5322888" y="1725613"/>
          <a:ext cx="2319337" cy="515937"/>
        </p:xfrm>
        <a:graphic>
          <a:graphicData uri="http://schemas.openxmlformats.org/presentationml/2006/ole">
            <p:oleObj spid="_x0000_s10242" name="Equation" r:id="rId3" imgW="914400" imgH="203040" progId="Equation.3">
              <p:embed/>
            </p:oleObj>
          </a:graphicData>
        </a:graphic>
      </p:graphicFrame>
      <p:pic>
        <p:nvPicPr>
          <p:cNvPr id="10245" name="Picture 17" descr="spectrum"/>
          <p:cNvPicPr>
            <a:picLocks noChangeAspect="1" noChangeArrowheads="1"/>
          </p:cNvPicPr>
          <p:nvPr/>
        </p:nvPicPr>
        <p:blipFill>
          <a:blip r:embed="rId4" cstate="print"/>
          <a:srcRect l="49763" t="983" r="9213" b="53041"/>
          <a:stretch>
            <a:fillRect/>
          </a:stretch>
        </p:blipFill>
        <p:spPr bwMode="auto">
          <a:xfrm>
            <a:off x="2057400" y="1592263"/>
            <a:ext cx="21939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Freeform 21"/>
          <p:cNvSpPr>
            <a:spLocks/>
          </p:cNvSpPr>
          <p:nvPr/>
        </p:nvSpPr>
        <p:spPr bwMode="auto">
          <a:xfrm>
            <a:off x="881063" y="3983038"/>
            <a:ext cx="1176337" cy="48895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22" descr="highpass"/>
          <p:cNvPicPr>
            <a:picLocks noChangeAspect="1" noChangeArrowheads="1"/>
          </p:cNvPicPr>
          <p:nvPr/>
        </p:nvPicPr>
        <p:blipFill>
          <a:blip r:embed="rId5" cstate="print"/>
          <a:srcRect l="13324" t="7777" r="9993" b="11111"/>
          <a:stretch>
            <a:fillRect/>
          </a:stretch>
        </p:blipFill>
        <p:spPr bwMode="auto">
          <a:xfrm>
            <a:off x="5305425" y="3865563"/>
            <a:ext cx="3360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83" name="Rectangle 23"/>
          <p:cNvSpPr>
            <a:spLocks noChangeArrowheads="1"/>
          </p:cNvSpPr>
          <p:nvPr/>
        </p:nvSpPr>
        <p:spPr bwMode="auto">
          <a:xfrm>
            <a:off x="2536825" y="5943600"/>
            <a:ext cx="2506663" cy="727075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 b="0">
                <a:latin typeface="Arial Unicode MS" pitchFamily="34" charset="-128"/>
              </a:rPr>
              <a:t>discrete cosine transform (DCT) set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0249" name="Freeform 24"/>
          <p:cNvSpPr>
            <a:spLocks/>
          </p:cNvSpPr>
          <p:nvPr/>
        </p:nvSpPr>
        <p:spPr bwMode="auto">
          <a:xfrm>
            <a:off x="2603500" y="4826000"/>
            <a:ext cx="2439988" cy="838200"/>
          </a:xfrm>
          <a:custGeom>
            <a:avLst/>
            <a:gdLst>
              <a:gd name="T0" fmla="*/ 0 w 741"/>
              <a:gd name="T1" fmla="*/ 0 h 308"/>
              <a:gd name="T2" fmla="*/ 0 w 741"/>
              <a:gd name="T3" fmla="*/ 308 h 308"/>
              <a:gd name="T4" fmla="*/ 741 w 741"/>
              <a:gd name="T5" fmla="*/ 308 h 308"/>
              <a:gd name="T6" fmla="*/ 0 60000 65536"/>
              <a:gd name="T7" fmla="*/ 0 60000 65536"/>
              <a:gd name="T8" fmla="*/ 0 60000 65536"/>
              <a:gd name="T9" fmla="*/ 0 w 741"/>
              <a:gd name="T10" fmla="*/ 0 h 308"/>
              <a:gd name="T11" fmla="*/ 741 w 74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308">
                <a:moveTo>
                  <a:pt x="0" y="0"/>
                </a:moveTo>
                <a:lnTo>
                  <a:pt x="0" y="308"/>
                </a:lnTo>
                <a:lnTo>
                  <a:pt x="741" y="30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25"/>
          <p:cNvSpPr txBox="1">
            <a:spLocks noChangeArrowheads="1"/>
          </p:cNvSpPr>
          <p:nvPr/>
        </p:nvSpPr>
        <p:spPr bwMode="auto">
          <a:xfrm>
            <a:off x="5087938" y="2336800"/>
            <a:ext cx="406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800" b="0"/>
              <a:t>S = residual forming matrix of DCT set</a:t>
            </a:r>
            <a:endParaRPr lang="en-US" sz="1800" b="0"/>
          </a:p>
        </p:txBody>
      </p:sp>
      <p:sp>
        <p:nvSpPr>
          <p:cNvPr id="10251" name="Rectangle 26"/>
          <p:cNvSpPr>
            <a:spLocks noChangeAspect="1" noChangeArrowheads="1"/>
          </p:cNvSpPr>
          <p:nvPr/>
        </p:nvSpPr>
        <p:spPr bwMode="auto">
          <a:xfrm>
            <a:off x="1123950" y="985838"/>
            <a:ext cx="438150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10252" name="Picture 27" descr="x1_img"/>
          <p:cNvPicPr>
            <a:picLocks noChangeAspect="1" noChangeArrowheads="1"/>
          </p:cNvPicPr>
          <p:nvPr/>
        </p:nvPicPr>
        <p:blipFill>
          <a:blip r:embed="rId6" cstate="print"/>
          <a:srcRect l="20819" t="7639" r="21652" b="11111"/>
          <a:stretch>
            <a:fillRect/>
          </a:stretch>
        </p:blipFill>
        <p:spPr bwMode="auto">
          <a:xfrm>
            <a:off x="573088" y="987425"/>
            <a:ext cx="550862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ChangeArrowheads="1"/>
          </p:cNvSpPr>
          <p:nvPr/>
        </p:nvSpPr>
        <p:spPr bwMode="auto">
          <a:xfrm>
            <a:off x="836613" y="1146175"/>
            <a:ext cx="3548062" cy="41529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1897063" y="165100"/>
            <a:ext cx="64436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pass filtering: example</a:t>
            </a:r>
          </a:p>
        </p:txBody>
      </p:sp>
      <p:grpSp>
        <p:nvGrpSpPr>
          <p:cNvPr id="25604" name="Group 16"/>
          <p:cNvGrpSpPr>
            <a:grpSpLocks/>
          </p:cNvGrpSpPr>
          <p:nvPr/>
        </p:nvGrpSpPr>
        <p:grpSpPr bwMode="auto">
          <a:xfrm>
            <a:off x="1108075" y="1350963"/>
            <a:ext cx="2955925" cy="2873375"/>
            <a:chOff x="443" y="715"/>
            <a:chExt cx="1862" cy="1810"/>
          </a:xfrm>
        </p:grpSpPr>
        <p:pic>
          <p:nvPicPr>
            <p:cNvPr id="25611" name="Picture 17" descr="x1improved_img"/>
            <p:cNvPicPr>
              <a:picLocks noChangeAspect="1" noChangeArrowheads="1"/>
            </p:cNvPicPr>
            <p:nvPr/>
          </p:nvPicPr>
          <p:blipFill>
            <a:blip r:embed="rId2" cstate="print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25612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25613" name="Picture 19" descr="highpass"/>
            <p:cNvPicPr>
              <a:picLocks noChangeAspect="1" noChangeArrowheads="1"/>
            </p:cNvPicPr>
            <p:nvPr/>
          </p:nvPicPr>
          <p:blipFill>
            <a:blip r:embed="rId3" cstate="print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5" name="Rectangle 20"/>
          <p:cNvSpPr>
            <a:spLocks noChangeArrowheads="1"/>
          </p:cNvSpPr>
          <p:nvPr/>
        </p:nvSpPr>
        <p:spPr bwMode="auto">
          <a:xfrm>
            <a:off x="1108075" y="4224338"/>
            <a:ext cx="2955925" cy="304800"/>
          </a:xfrm>
          <a:prstGeom prst="rect">
            <a:avLst/>
          </a:prstGeom>
          <a:solidFill>
            <a:srgbClr val="00FF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21"/>
          <p:cNvSpPr>
            <a:spLocks noChangeArrowheads="1"/>
          </p:cNvSpPr>
          <p:nvPr/>
        </p:nvSpPr>
        <p:spPr bwMode="auto">
          <a:xfrm>
            <a:off x="1108075" y="4833938"/>
            <a:ext cx="515938" cy="304800"/>
          </a:xfrm>
          <a:prstGeom prst="rect">
            <a:avLst/>
          </a:prstGeom>
          <a:solidFill>
            <a:srgbClr val="FF00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22"/>
          <p:cNvSpPr>
            <a:spLocks noChangeArrowheads="1"/>
          </p:cNvSpPr>
          <p:nvPr/>
        </p:nvSpPr>
        <p:spPr bwMode="auto">
          <a:xfrm>
            <a:off x="1366838" y="4529138"/>
            <a:ext cx="2697162" cy="304800"/>
          </a:xfrm>
          <a:prstGeom prst="rect">
            <a:avLst/>
          </a:prstGeom>
          <a:solidFill>
            <a:srgbClr val="00000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4537075" y="1155700"/>
            <a:ext cx="4852988" cy="5373688"/>
            <a:chOff x="2858" y="728"/>
            <a:chExt cx="3057" cy="3385"/>
          </a:xfrm>
        </p:grpSpPr>
        <p:pic>
          <p:nvPicPr>
            <p:cNvPr id="25609" name="Picture 24" descr="hpfit"/>
            <p:cNvPicPr>
              <a:picLocks noChangeAspect="1" noChangeArrowheads="1"/>
            </p:cNvPicPr>
            <p:nvPr/>
          </p:nvPicPr>
          <p:blipFill>
            <a:blip r:embed="rId4" cstate="print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 b="0">
                  <a:solidFill>
                    <a:srgbClr val="FFFFFF"/>
                  </a:solidFill>
                </a:rPr>
                <a:t> </a:t>
              </a:r>
              <a:r>
                <a:rPr lang="en-GB" sz="1600" b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</a:t>
              </a:r>
              <a:r>
                <a:rPr lang="en-GB" sz="1600" b="0">
                  <a:solidFill>
                    <a:srgbClr val="000000"/>
                  </a:solidFill>
                </a:rPr>
                <a:t>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 b="0">
                  <a:solidFill>
                    <a:srgbClr val="FFFFFF"/>
                  </a:solidFill>
                </a:rPr>
                <a:t> </a:t>
              </a:r>
              <a:r>
                <a:rPr lang="en-GB" sz="1600" b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 b="0">
                  <a:solidFill>
                    <a:srgbClr val="FFFFFF"/>
                  </a:solidFill>
                </a:rPr>
                <a:t> </a:t>
              </a:r>
              <a:r>
                <a:rPr lang="en-GB" sz="1600" b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b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16" descr="Cy"/>
          <p:cNvPicPr>
            <a:picLocks noChangeAspect="1" noChangeArrowheads="1"/>
          </p:cNvPicPr>
          <p:nvPr/>
        </p:nvPicPr>
        <p:blipFill>
          <a:blip r:embed="rId3" cstate="print"/>
          <a:srcRect l="13036" t="7419" r="9993" b="11128"/>
          <a:stretch>
            <a:fillRect/>
          </a:stretch>
        </p:blipFill>
        <p:spPr bwMode="auto">
          <a:xfrm>
            <a:off x="5664200" y="2787650"/>
            <a:ext cx="37465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Line 17"/>
          <p:cNvSpPr>
            <a:spLocks noChangeShapeType="1"/>
          </p:cNvSpPr>
          <p:nvPr/>
        </p:nvSpPr>
        <p:spPr bwMode="auto">
          <a:xfrm flipH="1">
            <a:off x="5516563" y="2828925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8"/>
          <p:cNvSpPr>
            <a:spLocks noChangeShapeType="1"/>
          </p:cNvSpPr>
          <p:nvPr/>
        </p:nvSpPr>
        <p:spPr bwMode="auto">
          <a:xfrm rot="16200000" flipH="1">
            <a:off x="7532688" y="814387"/>
            <a:ext cx="1588" cy="375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4531" name="Rectangle 19"/>
          <p:cNvSpPr>
            <a:spLocks noChangeArrowheads="1"/>
          </p:cNvSpPr>
          <p:nvPr/>
        </p:nvSpPr>
        <p:spPr bwMode="auto">
          <a:xfrm>
            <a:off x="649288" y="1222375"/>
            <a:ext cx="5486400" cy="7064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0"/>
              <a:t>with</a:t>
            </a:r>
          </a:p>
        </p:txBody>
      </p:sp>
      <p:graphicFrame>
        <p:nvGraphicFramePr>
          <p:cNvPr id="11266" name="Object 20"/>
          <p:cNvGraphicFramePr>
            <a:graphicFrameLocks noChangeAspect="1"/>
          </p:cNvGraphicFramePr>
          <p:nvPr/>
        </p:nvGraphicFramePr>
        <p:xfrm>
          <a:off x="755650" y="1281113"/>
          <a:ext cx="2284413" cy="579437"/>
        </p:xfrm>
        <a:graphic>
          <a:graphicData uri="http://schemas.openxmlformats.org/presentationml/2006/ole">
            <p:oleObj spid="_x0000_s11266" name="Equation" r:id="rId4" imgW="825480" imgH="228600" progId="Equation.3">
              <p:embed/>
            </p:oleObj>
          </a:graphicData>
        </a:graphic>
      </p:graphicFrame>
      <p:graphicFrame>
        <p:nvGraphicFramePr>
          <p:cNvPr id="11267" name="Object 21"/>
          <p:cNvGraphicFramePr>
            <a:graphicFrameLocks noChangeAspect="1"/>
          </p:cNvGraphicFramePr>
          <p:nvPr/>
        </p:nvGraphicFramePr>
        <p:xfrm>
          <a:off x="3781425" y="1271588"/>
          <a:ext cx="2354263" cy="612775"/>
        </p:xfrm>
        <a:graphic>
          <a:graphicData uri="http://schemas.openxmlformats.org/presentationml/2006/ole">
            <p:oleObj spid="_x0000_s11267" name="Equation" r:id="rId5" imgW="850680" imgH="241200" progId="Equation.3">
              <p:embed/>
            </p:oleObj>
          </a:graphicData>
        </a:graphic>
      </p:graphicFrame>
      <p:sp>
        <p:nvSpPr>
          <p:cNvPr id="11275" name="Rectangle 22"/>
          <p:cNvSpPr>
            <a:spLocks noChangeArrowheads="1"/>
          </p:cNvSpPr>
          <p:nvPr/>
        </p:nvSpPr>
        <p:spPr bwMode="auto">
          <a:xfrm>
            <a:off x="411163" y="2078038"/>
            <a:ext cx="56673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1</a:t>
            </a:r>
            <a:r>
              <a:rPr lang="de-DE" sz="2000" b="0" baseline="30000"/>
              <a:t>st</a:t>
            </a:r>
            <a:r>
              <a:rPr lang="de-DE" sz="2000" b="0"/>
              <a:t> order autoregressive process: AR(1)</a:t>
            </a:r>
          </a:p>
        </p:txBody>
      </p:sp>
      <p:pic>
        <p:nvPicPr>
          <p:cNvPr id="11276" name="Picture 23" descr="acf"/>
          <p:cNvPicPr>
            <a:picLocks noChangeAspect="1" noChangeArrowheads="1"/>
          </p:cNvPicPr>
          <p:nvPr/>
        </p:nvPicPr>
        <p:blipFill>
          <a:blip r:embed="rId6" cstate="print"/>
          <a:srcRect l="5412" t="4723" r="8328" b="1666"/>
          <a:stretch>
            <a:fillRect/>
          </a:stretch>
        </p:blipFill>
        <p:spPr bwMode="auto">
          <a:xfrm>
            <a:off x="982663" y="3033713"/>
            <a:ext cx="400208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24"/>
          <p:cNvSpPr>
            <a:spLocks noChangeArrowheads="1"/>
          </p:cNvSpPr>
          <p:nvPr/>
        </p:nvSpPr>
        <p:spPr bwMode="auto">
          <a:xfrm>
            <a:off x="7808913" y="3033713"/>
            <a:ext cx="1408112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0"/>
          </a:p>
        </p:txBody>
      </p:sp>
      <p:graphicFrame>
        <p:nvGraphicFramePr>
          <p:cNvPr id="11268" name="Object 25"/>
          <p:cNvGraphicFramePr>
            <a:graphicFrameLocks noChangeAspect="1"/>
          </p:cNvGraphicFramePr>
          <p:nvPr/>
        </p:nvGraphicFramePr>
        <p:xfrm>
          <a:off x="7916863" y="3151188"/>
          <a:ext cx="1192212" cy="515937"/>
        </p:xfrm>
        <a:graphic>
          <a:graphicData uri="http://schemas.openxmlformats.org/presentationml/2006/ole">
            <p:oleObj spid="_x0000_s11268" name="Equation" r:id="rId7" imgW="469800" imgH="203040" progId="Equation.3">
              <p:embed/>
            </p:oleObj>
          </a:graphicData>
        </a:graphic>
      </p:graphicFrame>
      <p:sp>
        <p:nvSpPr>
          <p:cNvPr id="11278" name="Rectangle 26"/>
          <p:cNvSpPr>
            <a:spLocks noChangeArrowheads="1"/>
          </p:cNvSpPr>
          <p:nvPr/>
        </p:nvSpPr>
        <p:spPr bwMode="auto">
          <a:xfrm>
            <a:off x="2279650" y="3508375"/>
            <a:ext cx="25177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b="0"/>
              <a:t>autocovariance</a:t>
            </a:r>
          </a:p>
          <a:p>
            <a:pPr algn="ctr" eaLnBrk="0" hangingPunct="0"/>
            <a:r>
              <a:rPr lang="de-DE" sz="2000" b="0"/>
              <a:t>function</a:t>
            </a:r>
          </a:p>
        </p:txBody>
      </p:sp>
      <p:graphicFrame>
        <p:nvGraphicFramePr>
          <p:cNvPr id="11269" name="Object 27"/>
          <p:cNvGraphicFramePr>
            <a:graphicFrameLocks noChangeAspect="1"/>
          </p:cNvGraphicFramePr>
          <p:nvPr/>
        </p:nvGraphicFramePr>
        <p:xfrm>
          <a:off x="8899525" y="2238375"/>
          <a:ext cx="450850" cy="450850"/>
        </p:xfrm>
        <a:graphic>
          <a:graphicData uri="http://schemas.openxmlformats.org/presentationml/2006/ole">
            <p:oleObj spid="_x0000_s11269" name="Equation" r:id="rId8" imgW="177480" imgH="177480" progId="Equation.3">
              <p:embed/>
            </p:oleObj>
          </a:graphicData>
        </a:graphic>
      </p:graphicFrame>
      <p:graphicFrame>
        <p:nvGraphicFramePr>
          <p:cNvPr id="11270" name="Object 28"/>
          <p:cNvGraphicFramePr>
            <a:graphicFrameLocks noChangeAspect="1"/>
          </p:cNvGraphicFramePr>
          <p:nvPr/>
        </p:nvGraphicFramePr>
        <p:xfrm>
          <a:off x="5067300" y="5949950"/>
          <a:ext cx="450850" cy="450850"/>
        </p:xfrm>
        <a:graphic>
          <a:graphicData uri="http://schemas.openxmlformats.org/presentationml/2006/ole">
            <p:oleObj spid="_x0000_s11270" name="Equation" r:id="rId9" imgW="177480" imgH="177480" progId="Equation.3">
              <p:embed/>
            </p:oleObj>
          </a:graphicData>
        </a:graphic>
      </p:graphicFrame>
      <p:sp>
        <p:nvSpPr>
          <p:cNvPr id="11279" name="Rectangle 29"/>
          <p:cNvSpPr>
            <a:spLocks noChangeArrowheads="1"/>
          </p:cNvSpPr>
          <p:nvPr/>
        </p:nvSpPr>
        <p:spPr bwMode="auto">
          <a:xfrm>
            <a:off x="1916113" y="165100"/>
            <a:ext cx="64436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501775"/>
            <a:ext cx="2925762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3" name="Picture 87"/>
          <p:cNvPicPr>
            <a:picLocks noChangeArrowheads="1"/>
          </p:cNvPicPr>
          <p:nvPr/>
        </p:nvPicPr>
        <p:blipFill>
          <a:blip r:embed="rId3" cstate="print"/>
          <a:srcRect l="69757" t="30959" r="7643" b="14474"/>
          <a:stretch>
            <a:fillRect/>
          </a:stretch>
        </p:blipFill>
        <p:spPr bwMode="auto">
          <a:xfrm>
            <a:off x="4813300" y="1697038"/>
            <a:ext cx="769938" cy="111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4" name="Rectangle 88"/>
          <p:cNvSpPr>
            <a:spLocks noChangeArrowheads="1"/>
          </p:cNvSpPr>
          <p:nvPr/>
        </p:nvSpPr>
        <p:spPr bwMode="auto">
          <a:xfrm>
            <a:off x="915988" y="176213"/>
            <a:ext cx="8382000" cy="8350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 of SPM</a:t>
            </a:r>
          </a:p>
        </p:txBody>
      </p:sp>
      <p:sp>
        <p:nvSpPr>
          <p:cNvPr id="20485" name="Rectangle 89"/>
          <p:cNvSpPr>
            <a:spLocks noChangeArrowheads="1"/>
          </p:cNvSpPr>
          <p:nvPr/>
        </p:nvSpPr>
        <p:spPr bwMode="auto">
          <a:xfrm>
            <a:off x="1187450" y="4416425"/>
            <a:ext cx="16494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22" name="Rectangle 90"/>
          <p:cNvSpPr>
            <a:spLocks noChangeArrowheads="1"/>
          </p:cNvSpPr>
          <p:nvPr/>
        </p:nvSpPr>
        <p:spPr bwMode="auto">
          <a:xfrm>
            <a:off x="388938" y="3305175"/>
            <a:ext cx="1463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Realignment</a:t>
            </a:r>
          </a:p>
        </p:txBody>
      </p:sp>
      <p:sp>
        <p:nvSpPr>
          <p:cNvPr id="1964123" name="Rectangle 91"/>
          <p:cNvSpPr>
            <a:spLocks noChangeArrowheads="1"/>
          </p:cNvSpPr>
          <p:nvPr/>
        </p:nvSpPr>
        <p:spPr bwMode="auto">
          <a:xfrm>
            <a:off x="2322513" y="3305175"/>
            <a:ext cx="1273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Smoothing</a:t>
            </a:r>
          </a:p>
        </p:txBody>
      </p:sp>
      <p:sp>
        <p:nvSpPr>
          <p:cNvPr id="1964124" name="Rectangle 92"/>
          <p:cNvSpPr>
            <a:spLocks noChangeArrowheads="1"/>
          </p:cNvSpPr>
          <p:nvPr/>
        </p:nvSpPr>
        <p:spPr bwMode="auto">
          <a:xfrm>
            <a:off x="1273175" y="45196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1964125" name="Rectangle 93"/>
          <p:cNvSpPr>
            <a:spLocks noChangeArrowheads="1"/>
          </p:cNvSpPr>
          <p:nvPr/>
        </p:nvSpPr>
        <p:spPr bwMode="auto">
          <a:xfrm>
            <a:off x="4065588" y="3317875"/>
            <a:ext cx="2301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General linear model</a:t>
            </a:r>
          </a:p>
        </p:txBody>
      </p:sp>
      <p:sp>
        <p:nvSpPr>
          <p:cNvPr id="1964126" name="Rectangle 94"/>
          <p:cNvSpPr>
            <a:spLocks noChangeArrowheads="1"/>
          </p:cNvSpPr>
          <p:nvPr/>
        </p:nvSpPr>
        <p:spPr bwMode="auto">
          <a:xfrm>
            <a:off x="6705600" y="1235075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 (SPM)</a:t>
            </a:r>
          </a:p>
        </p:txBody>
      </p:sp>
      <p:sp>
        <p:nvSpPr>
          <p:cNvPr id="1964127" name="Rectangle 95"/>
          <p:cNvSpPr>
            <a:spLocks noChangeArrowheads="1"/>
          </p:cNvSpPr>
          <p:nvPr/>
        </p:nvSpPr>
        <p:spPr bwMode="auto">
          <a:xfrm>
            <a:off x="280988" y="1246188"/>
            <a:ext cx="19986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1964128" name="Rectangle 96"/>
          <p:cNvSpPr>
            <a:spLocks noChangeArrowheads="1"/>
          </p:cNvSpPr>
          <p:nvPr/>
        </p:nvSpPr>
        <p:spPr bwMode="auto">
          <a:xfrm>
            <a:off x="4194175" y="6176963"/>
            <a:ext cx="22875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0493" name="Picture 9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0113" y="1676400"/>
            <a:ext cx="1557337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4" name="Picture 98"/>
          <p:cNvPicPr>
            <a:picLocks noChangeArrowheads="1"/>
          </p:cNvPicPr>
          <p:nvPr/>
        </p:nvPicPr>
        <p:blipFill>
          <a:blip r:embed="rId5" cstate="print"/>
          <a:srcRect l="10599" t="6715" r="8142" b="6468"/>
          <a:stretch>
            <a:fillRect/>
          </a:stretch>
        </p:blipFill>
        <p:spPr bwMode="auto">
          <a:xfrm>
            <a:off x="4375150" y="4392613"/>
            <a:ext cx="1679575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95" name="Picture 9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63" y="1676400"/>
            <a:ext cx="1325562" cy="112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96" name="Rectangle 100"/>
          <p:cNvSpPr>
            <a:spLocks noChangeArrowheads="1"/>
          </p:cNvSpPr>
          <p:nvPr/>
        </p:nvSpPr>
        <p:spPr bwMode="auto">
          <a:xfrm>
            <a:off x="4097338" y="3157538"/>
            <a:ext cx="223678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01"/>
          <p:cNvSpPr>
            <a:spLocks noChangeArrowheads="1"/>
          </p:cNvSpPr>
          <p:nvPr/>
        </p:nvSpPr>
        <p:spPr bwMode="auto">
          <a:xfrm>
            <a:off x="412750" y="3157538"/>
            <a:ext cx="14097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Rectangle 102"/>
          <p:cNvSpPr>
            <a:spLocks noChangeArrowheads="1"/>
          </p:cNvSpPr>
          <p:nvPr/>
        </p:nvSpPr>
        <p:spPr bwMode="auto">
          <a:xfrm>
            <a:off x="2208213" y="3157538"/>
            <a:ext cx="1508125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35" name="Rectangle 103"/>
          <p:cNvSpPr>
            <a:spLocks noChangeArrowheads="1"/>
          </p:cNvSpPr>
          <p:nvPr/>
        </p:nvSpPr>
        <p:spPr bwMode="auto">
          <a:xfrm>
            <a:off x="4440238" y="1243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Design matrix</a:t>
            </a:r>
          </a:p>
        </p:txBody>
      </p:sp>
      <p:pic>
        <p:nvPicPr>
          <p:cNvPr id="20500" name="Picture 10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8263" y="5437188"/>
            <a:ext cx="1419225" cy="1192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64137" name="Rectangle 105"/>
          <p:cNvSpPr>
            <a:spLocks noChangeArrowheads="1"/>
          </p:cNvSpPr>
          <p:nvPr/>
        </p:nvSpPr>
        <p:spPr bwMode="auto">
          <a:xfrm>
            <a:off x="2746375" y="5827713"/>
            <a:ext cx="11318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Template</a:t>
            </a:r>
          </a:p>
        </p:txBody>
      </p:sp>
      <p:sp>
        <p:nvSpPr>
          <p:cNvPr id="1964138" name="Rectangle 106"/>
          <p:cNvSpPr>
            <a:spLocks noChangeArrowheads="1"/>
          </p:cNvSpPr>
          <p:nvPr/>
        </p:nvSpPr>
        <p:spPr bwMode="auto">
          <a:xfrm>
            <a:off x="2600325" y="1255713"/>
            <a:ext cx="841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Kernel</a:t>
            </a:r>
          </a:p>
        </p:txBody>
      </p:sp>
      <p:sp>
        <p:nvSpPr>
          <p:cNvPr id="20503" name="Line 107"/>
          <p:cNvSpPr>
            <a:spLocks noChangeShapeType="1"/>
          </p:cNvSpPr>
          <p:nvPr/>
        </p:nvSpPr>
        <p:spPr bwMode="auto">
          <a:xfrm>
            <a:off x="1093788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108"/>
          <p:cNvSpPr>
            <a:spLocks noChangeShapeType="1"/>
          </p:cNvSpPr>
          <p:nvPr/>
        </p:nvSpPr>
        <p:spPr bwMode="auto">
          <a:xfrm>
            <a:off x="1851025" y="3503613"/>
            <a:ext cx="3206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109"/>
          <p:cNvSpPr>
            <a:spLocks noChangeShapeType="1"/>
          </p:cNvSpPr>
          <p:nvPr/>
        </p:nvSpPr>
        <p:spPr bwMode="auto">
          <a:xfrm>
            <a:off x="6334125" y="3505200"/>
            <a:ext cx="50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110"/>
          <p:cNvSpPr>
            <a:spLocks noChangeShapeType="1"/>
          </p:cNvSpPr>
          <p:nvPr/>
        </p:nvSpPr>
        <p:spPr bwMode="auto">
          <a:xfrm>
            <a:off x="5214938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111"/>
          <p:cNvSpPr>
            <a:spLocks noChangeShapeType="1"/>
          </p:cNvSpPr>
          <p:nvPr/>
        </p:nvSpPr>
        <p:spPr bwMode="auto">
          <a:xfrm>
            <a:off x="5211763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112"/>
          <p:cNvSpPr>
            <a:spLocks noChangeShapeType="1"/>
          </p:cNvSpPr>
          <p:nvPr/>
        </p:nvSpPr>
        <p:spPr bwMode="auto">
          <a:xfrm>
            <a:off x="2959100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113"/>
          <p:cNvSpPr>
            <a:spLocks noChangeShapeType="1"/>
          </p:cNvSpPr>
          <p:nvPr/>
        </p:nvSpPr>
        <p:spPr bwMode="auto">
          <a:xfrm flipV="1">
            <a:off x="1995488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114"/>
          <p:cNvSpPr>
            <a:spLocks noChangeArrowheads="1"/>
          </p:cNvSpPr>
          <p:nvPr/>
        </p:nvSpPr>
        <p:spPr bwMode="auto">
          <a:xfrm>
            <a:off x="6894513" y="4114800"/>
            <a:ext cx="14001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47" name="Rectangle 115"/>
          <p:cNvSpPr>
            <a:spLocks noChangeArrowheads="1"/>
          </p:cNvSpPr>
          <p:nvPr/>
        </p:nvSpPr>
        <p:spPr bwMode="auto">
          <a:xfrm>
            <a:off x="8616950" y="4138613"/>
            <a:ext cx="1298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Gaussian </a:t>
            </a:r>
          </a:p>
          <a:p>
            <a:pPr algn="ctr"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field theory</a:t>
            </a:r>
          </a:p>
        </p:txBody>
      </p:sp>
      <p:sp>
        <p:nvSpPr>
          <p:cNvPr id="20512" name="Line 116"/>
          <p:cNvSpPr>
            <a:spLocks noChangeShapeType="1"/>
          </p:cNvSpPr>
          <p:nvPr/>
        </p:nvSpPr>
        <p:spPr bwMode="auto">
          <a:xfrm>
            <a:off x="7623175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49" name="Rectangle 117"/>
          <p:cNvSpPr>
            <a:spLocks noChangeArrowheads="1"/>
          </p:cNvSpPr>
          <p:nvPr/>
        </p:nvSpPr>
        <p:spPr bwMode="auto">
          <a:xfrm>
            <a:off x="8504238" y="5656263"/>
            <a:ext cx="10334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964150" name="Rectangle 118"/>
          <p:cNvSpPr>
            <a:spLocks noChangeArrowheads="1"/>
          </p:cNvSpPr>
          <p:nvPr/>
        </p:nvSpPr>
        <p:spPr bwMode="auto">
          <a:xfrm>
            <a:off x="7013575" y="4197350"/>
            <a:ext cx="11572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</a:t>
            </a:r>
          </a:p>
          <a:p>
            <a:pPr eaLnBrk="0" hangingPunct="0">
              <a:defRPr/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inference</a:t>
            </a:r>
          </a:p>
        </p:txBody>
      </p:sp>
      <p:sp>
        <p:nvSpPr>
          <p:cNvPr id="20515" name="Line 119"/>
          <p:cNvSpPr>
            <a:spLocks noChangeShapeType="1"/>
          </p:cNvSpPr>
          <p:nvPr/>
        </p:nvSpPr>
        <p:spPr bwMode="auto">
          <a:xfrm flipH="1">
            <a:off x="8277225" y="4465638"/>
            <a:ext cx="371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6" name="Picture 120"/>
          <p:cNvPicPr>
            <a:picLocks noChangeArrowheads="1"/>
          </p:cNvPicPr>
          <p:nvPr/>
        </p:nvPicPr>
        <p:blipFill>
          <a:blip r:embed="rId2" cstate="print"/>
          <a:srcRect l="5832" t="58859" r="69249" b="6488"/>
          <a:stretch>
            <a:fillRect/>
          </a:stretch>
        </p:blipFill>
        <p:spPr bwMode="auto">
          <a:xfrm>
            <a:off x="7019925" y="5410200"/>
            <a:ext cx="1174750" cy="126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7" name="Line 121"/>
          <p:cNvSpPr>
            <a:spLocks noChangeShapeType="1"/>
          </p:cNvSpPr>
          <p:nvPr/>
        </p:nvSpPr>
        <p:spPr bwMode="auto">
          <a:xfrm>
            <a:off x="7629525" y="48768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122"/>
          <p:cNvSpPr>
            <a:spLocks noChangeShapeType="1"/>
          </p:cNvSpPr>
          <p:nvPr/>
        </p:nvSpPr>
        <p:spPr bwMode="auto">
          <a:xfrm>
            <a:off x="15335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123"/>
          <p:cNvSpPr>
            <a:spLocks noChangeShapeType="1"/>
          </p:cNvSpPr>
          <p:nvPr/>
        </p:nvSpPr>
        <p:spPr bwMode="auto">
          <a:xfrm>
            <a:off x="2447925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124"/>
          <p:cNvSpPr>
            <a:spLocks noChangeShapeType="1"/>
          </p:cNvSpPr>
          <p:nvPr/>
        </p:nvSpPr>
        <p:spPr bwMode="auto">
          <a:xfrm>
            <a:off x="3743325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125"/>
          <p:cNvSpPr>
            <a:spLocks noChangeShapeType="1"/>
          </p:cNvSpPr>
          <p:nvPr/>
        </p:nvSpPr>
        <p:spPr bwMode="auto">
          <a:xfrm flipH="1">
            <a:off x="7586663" y="5926138"/>
            <a:ext cx="938212" cy="376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58" name="Rectangle 126"/>
          <p:cNvSpPr>
            <a:spLocks noChangeArrowheads="1"/>
          </p:cNvSpPr>
          <p:nvPr/>
        </p:nvSpPr>
        <p:spPr bwMode="auto">
          <a:xfrm>
            <a:off x="3965575" y="995363"/>
            <a:ext cx="2554288" cy="57451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41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69938" y="241300"/>
            <a:ext cx="87439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Dealing with serial correlations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46088" y="1258888"/>
            <a:ext cx="93980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i="1"/>
              <a:t>Pre-colouring</a:t>
            </a:r>
            <a:r>
              <a:rPr lang="en-GB" sz="2400" b="0"/>
              <a:t>: impose some known autocorrelation structure on the data (filtering with matrix </a:t>
            </a:r>
            <a:r>
              <a:rPr lang="en-GB" sz="2400" b="0" i="1">
                <a:latin typeface="Times New Roman" pitchFamily="18" charset="0"/>
              </a:rPr>
              <a:t>W</a:t>
            </a:r>
            <a:r>
              <a:rPr lang="en-GB" sz="2400" b="0"/>
              <a:t>) and use Satterthwaite correction for df’s.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i="1"/>
              <a:t>Pre-whitening</a:t>
            </a:r>
            <a:r>
              <a:rPr lang="en-GB" sz="2400" b="0"/>
              <a:t>: </a:t>
            </a:r>
            <a:br>
              <a:rPr lang="en-GB" sz="2400" b="0"/>
            </a:br>
            <a:r>
              <a:rPr lang="en-GB" sz="700" b="0"/>
              <a:t/>
            </a:r>
            <a:br>
              <a:rPr lang="en-GB" sz="700" b="0"/>
            </a:br>
            <a:r>
              <a:rPr lang="en-GB" sz="2400" b="0"/>
              <a:t>1. Use an enhanced noise model with multiple error covariance components, i.e. </a:t>
            </a:r>
            <a:r>
              <a:rPr lang="en-GB" sz="2400" b="0">
                <a:latin typeface="Times New Roman" pitchFamily="18" charset="0"/>
              </a:rPr>
              <a:t>e ~ </a:t>
            </a:r>
            <a:r>
              <a:rPr lang="en-GB" sz="2400" b="0" i="1">
                <a:latin typeface="Times New Roman" pitchFamily="18" charset="0"/>
              </a:rPr>
              <a:t>N</a:t>
            </a:r>
            <a:r>
              <a:rPr lang="en-GB" sz="2400" b="0">
                <a:latin typeface="Times New Roman" pitchFamily="18" charset="0"/>
              </a:rPr>
              <a:t>(0,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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sz="2400" b="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V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)</a:t>
            </a:r>
            <a:r>
              <a:rPr lang="en-GB" sz="2400" b="0">
                <a:sym typeface="Symbol" pitchFamily="18" charset="2"/>
              </a:rPr>
              <a:t> instead of </a:t>
            </a:r>
            <a:r>
              <a:rPr lang="en-GB" sz="2400" b="0">
                <a:latin typeface="Times New Roman" pitchFamily="18" charset="0"/>
              </a:rPr>
              <a:t>e ~ </a:t>
            </a:r>
            <a:r>
              <a:rPr lang="en-GB" sz="2400" b="0" i="1">
                <a:latin typeface="Times New Roman" pitchFamily="18" charset="0"/>
              </a:rPr>
              <a:t>N</a:t>
            </a:r>
            <a:r>
              <a:rPr lang="en-GB" sz="2400" b="0">
                <a:latin typeface="Times New Roman" pitchFamily="18" charset="0"/>
              </a:rPr>
              <a:t>(0,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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sz="2400" b="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2400" b="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GB" sz="2400" b="0">
                <a:latin typeface="Times New Roman" pitchFamily="18" charset="0"/>
                <a:sym typeface="Symbol" pitchFamily="18" charset="2"/>
              </a:rPr>
              <a:t>).</a:t>
            </a:r>
            <a:r>
              <a:rPr lang="en-GB" sz="2400" b="0"/>
              <a:t> </a:t>
            </a:r>
            <a:br>
              <a:rPr lang="en-GB" sz="2400" b="0"/>
            </a:br>
            <a:r>
              <a:rPr lang="en-GB" sz="700" b="0"/>
              <a:t/>
            </a:r>
            <a:br>
              <a:rPr lang="en-GB" sz="700" b="0"/>
            </a:br>
            <a:r>
              <a:rPr lang="en-GB" sz="2400" b="0"/>
              <a:t>2. Use estimated serial correlation to specify filter matrix </a:t>
            </a:r>
            <a:r>
              <a:rPr lang="en-GB" sz="2400" b="0" i="1"/>
              <a:t>W </a:t>
            </a:r>
            <a:r>
              <a:rPr lang="en-GB" sz="2400" b="0"/>
              <a:t>for whitening the data</a:t>
            </a:r>
            <a:r>
              <a:rPr lang="en-GB" sz="2400" b="0" i="1"/>
              <a:t>.</a:t>
            </a:r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3084513" y="5395913"/>
          <a:ext cx="4103687" cy="819150"/>
        </p:xfrm>
        <a:graphic>
          <a:graphicData uri="http://schemas.openxmlformats.org/presentationml/2006/ole">
            <p:oleObj spid="_x0000_s12290" name="Equation" r:id="rId3" imgW="10159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769938" y="117475"/>
            <a:ext cx="87439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 we define </a:t>
            </a:r>
            <a:r>
              <a:rPr lang="en-GB" sz="3200" i="1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W </a:t>
            </a:r>
            <a:r>
              <a:rPr lang="en-GB" sz="32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32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446088" y="1258888"/>
            <a:ext cx="93980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b="0" dirty="0"/>
              <a:t>Enhanced noise model</a:t>
            </a:r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GB" sz="2000" b="0" dirty="0"/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b="0" dirty="0"/>
              <a:t>Remember linear transform </a:t>
            </a:r>
            <a:br>
              <a:rPr lang="en-GB" sz="2000" b="0" dirty="0"/>
            </a:br>
            <a:r>
              <a:rPr lang="en-GB" sz="2000" b="0" dirty="0"/>
              <a:t>for Gaussians</a:t>
            </a:r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GB" sz="2000" b="0" dirty="0"/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b="0" dirty="0"/>
              <a:t>Choose </a:t>
            </a:r>
            <a:r>
              <a:rPr lang="en-GB" sz="2000" b="0" i="1" dirty="0">
                <a:latin typeface="Times New Roman" pitchFamily="18" charset="0"/>
              </a:rPr>
              <a:t>W</a:t>
            </a:r>
            <a:r>
              <a:rPr lang="en-GB" sz="2000" b="0" dirty="0"/>
              <a:t> such that error </a:t>
            </a:r>
            <a:br>
              <a:rPr lang="en-GB" sz="2000" b="0" dirty="0"/>
            </a:br>
            <a:r>
              <a:rPr lang="en-GB" sz="2000" b="0" dirty="0"/>
              <a:t>covariance becomes spherical</a:t>
            </a:r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GB" sz="2000" b="0" dirty="0"/>
          </a:p>
          <a:p>
            <a:pPr marL="342900" indent="-342900"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r>
              <a:rPr lang="en-GB" sz="2000" dirty="0"/>
              <a:t>Conclusion: </a:t>
            </a:r>
            <a:r>
              <a:rPr lang="en-GB" sz="2000" b="0" i="1" dirty="0">
                <a:latin typeface="Times New Roman" pitchFamily="18" charset="0"/>
              </a:rPr>
              <a:t>W</a:t>
            </a:r>
            <a:r>
              <a:rPr lang="en-GB" sz="2000" dirty="0"/>
              <a:t> is a </a:t>
            </a:r>
            <a:r>
              <a:rPr lang="en-GB" sz="2000" dirty="0" smtClean="0"/>
              <a:t>simple function </a:t>
            </a:r>
            <a:r>
              <a:rPr lang="en-GB" sz="2000" dirty="0"/>
              <a:t>of </a:t>
            </a:r>
            <a:r>
              <a:rPr lang="en-GB" sz="2000" b="0" i="1" dirty="0">
                <a:latin typeface="Times New Roman" pitchFamily="18" charset="0"/>
              </a:rPr>
              <a:t>V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>
                <a:sym typeface="Symbol" pitchFamily="18" charset="2"/>
              </a:rPr>
              <a:t> so how do we estimate </a:t>
            </a:r>
            <a:r>
              <a:rPr lang="en-GB" sz="2000" b="0" i="1" dirty="0">
                <a:latin typeface="Times New Roman" pitchFamily="18" charset="0"/>
              </a:rPr>
              <a:t>V </a:t>
            </a:r>
            <a:r>
              <a:rPr lang="en-GB" sz="2000" dirty="0">
                <a:sym typeface="Symbol" pitchFamily="18" charset="2"/>
              </a:rPr>
              <a:t>?</a:t>
            </a: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3081338" y="5845175"/>
          <a:ext cx="4103687" cy="819150"/>
        </p:xfrm>
        <a:graphic>
          <a:graphicData uri="http://schemas.openxmlformats.org/presentationml/2006/ole">
            <p:oleObj spid="_x0000_s13314" name="Equation" r:id="rId3" imgW="1015920" imgH="203040" progId="Equation.3">
              <p:embed/>
            </p:oleObj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6014590" y="1085850"/>
          <a:ext cx="2986088" cy="766763"/>
        </p:xfrm>
        <a:graphic>
          <a:graphicData uri="http://schemas.openxmlformats.org/presentationml/2006/ole">
            <p:oleObj spid="_x0000_s13315" name="Equation" r:id="rId4" imgW="888840" imgH="228600" progId="Equation.3">
              <p:embed/>
            </p:oleObj>
          </a:graphicData>
        </a:graphic>
      </p:graphicFrame>
      <p:graphicFrame>
        <p:nvGraphicFramePr>
          <p:cNvPr id="13316" name="Object 12"/>
          <p:cNvGraphicFramePr>
            <a:graphicFrameLocks noChangeAspect="1"/>
          </p:cNvGraphicFramePr>
          <p:nvPr/>
        </p:nvGraphicFramePr>
        <p:xfrm>
          <a:off x="6008240" y="2143125"/>
          <a:ext cx="3028950" cy="1138238"/>
        </p:xfrm>
        <a:graphic>
          <a:graphicData uri="http://schemas.openxmlformats.org/presentationml/2006/ole">
            <p:oleObj spid="_x0000_s13316" name="Equation" r:id="rId5" imgW="1282680" imgH="482400" progId="Equation.3">
              <p:embed/>
            </p:oleObj>
          </a:graphicData>
        </a:graphic>
      </p:graphicFrame>
      <p:graphicFrame>
        <p:nvGraphicFramePr>
          <p:cNvPr id="13317" name="Object 13"/>
          <p:cNvGraphicFramePr>
            <a:graphicFrameLocks noChangeAspect="1"/>
          </p:cNvGraphicFramePr>
          <p:nvPr/>
        </p:nvGraphicFramePr>
        <p:xfrm>
          <a:off x="6006653" y="3567113"/>
          <a:ext cx="3305175" cy="1911350"/>
        </p:xfrm>
        <a:graphic>
          <a:graphicData uri="http://schemas.openxmlformats.org/presentationml/2006/ole">
            <p:oleObj spid="_x0000_s13317" name="Equation" r:id="rId6" imgW="1206360" imgH="698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6"/>
          <p:cNvSpPr>
            <a:spLocks noChangeArrowheads="1"/>
          </p:cNvSpPr>
          <p:nvPr/>
        </p:nvSpPr>
        <p:spPr bwMode="auto">
          <a:xfrm>
            <a:off x="769938" y="228600"/>
            <a:ext cx="87439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Estimating </a:t>
            </a:r>
            <a:r>
              <a:rPr lang="en-GB" sz="32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/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</a:t>
            </a:r>
            <a:r>
              <a:rPr lang="en-GB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 components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1" name="Picture 17" descr="Q2"/>
          <p:cNvPicPr>
            <a:picLocks noChangeAspect="1" noChangeArrowheads="1"/>
          </p:cNvPicPr>
          <p:nvPr/>
        </p:nvPicPr>
        <p:blipFill>
          <a:blip r:embed="rId3" cstate="print"/>
          <a:srcRect l="13046" t="7408" r="9715" b="11111"/>
          <a:stretch>
            <a:fillRect/>
          </a:stretch>
        </p:blipFill>
        <p:spPr bwMode="auto">
          <a:xfrm>
            <a:off x="7772400" y="3767138"/>
            <a:ext cx="20589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18"/>
          <p:cNvGraphicFramePr>
            <a:graphicFrameLocks noChangeAspect="1"/>
          </p:cNvGraphicFramePr>
          <p:nvPr/>
        </p:nvGraphicFramePr>
        <p:xfrm>
          <a:off x="1125538" y="1564438"/>
          <a:ext cx="4125912" cy="1058862"/>
        </p:xfrm>
        <a:graphic>
          <a:graphicData uri="http://schemas.openxmlformats.org/presentationml/2006/ole">
            <p:oleObj spid="_x0000_s14338" name="Equation" r:id="rId4" imgW="888840" imgH="228600" progId="Equation.3">
              <p:embed/>
            </p:oleObj>
          </a:graphicData>
        </a:graphic>
      </p:graphicFrame>
      <p:graphicFrame>
        <p:nvGraphicFramePr>
          <p:cNvPr id="14339" name="Object 19"/>
          <p:cNvGraphicFramePr>
            <a:graphicFrameLocks noChangeAspect="1"/>
          </p:cNvGraphicFramePr>
          <p:nvPr/>
        </p:nvGraphicFramePr>
        <p:xfrm>
          <a:off x="6472238" y="1413625"/>
          <a:ext cx="1954212" cy="1255713"/>
        </p:xfrm>
        <a:graphic>
          <a:graphicData uri="http://schemas.openxmlformats.org/presentationml/2006/ole">
            <p:oleObj spid="_x0000_s14339" name="Equation" r:id="rId5" imgW="749160" imgH="482400" progId="Equation.3">
              <p:embed/>
            </p:oleObj>
          </a:graphicData>
        </a:graphic>
      </p:graphicFrame>
      <p:pic>
        <p:nvPicPr>
          <p:cNvPr id="1434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5150" y="3740150"/>
            <a:ext cx="2044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2909888" y="4298950"/>
            <a:ext cx="68103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>
                <a:latin typeface="Times New Roman" pitchFamily="18" charset="0"/>
              </a:rPr>
              <a:t>= </a:t>
            </a:r>
            <a:endParaRPr lang="en-US" sz="4800" b="0">
              <a:latin typeface="Times New Roman" pitchFamily="18" charset="0"/>
            </a:endParaRPr>
          </a:p>
        </p:txBody>
      </p:sp>
      <p:sp>
        <p:nvSpPr>
          <p:cNvPr id="14344" name="Text Box 22"/>
          <p:cNvSpPr txBox="1">
            <a:spLocks noChangeArrowheads="1"/>
          </p:cNvSpPr>
          <p:nvPr/>
        </p:nvSpPr>
        <p:spPr bwMode="auto">
          <a:xfrm>
            <a:off x="3636963" y="4279900"/>
            <a:ext cx="72231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="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4345" name="Text Box 23"/>
          <p:cNvSpPr txBox="1">
            <a:spLocks noChangeArrowheads="1"/>
          </p:cNvSpPr>
          <p:nvPr/>
        </p:nvSpPr>
        <p:spPr bwMode="auto">
          <a:xfrm>
            <a:off x="6530975" y="4284663"/>
            <a:ext cx="12858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="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4346" name="Text Box 24"/>
          <p:cNvSpPr txBox="1">
            <a:spLocks noChangeArrowheads="1"/>
          </p:cNvSpPr>
          <p:nvPr/>
        </p:nvSpPr>
        <p:spPr bwMode="auto">
          <a:xfrm>
            <a:off x="5605463" y="3641725"/>
            <a:ext cx="82708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800" b="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800" b="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>
            <a:off x="9032875" y="3635375"/>
            <a:ext cx="827088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800" b="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800" b="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8" name="Text Box 26"/>
          <p:cNvSpPr txBox="1">
            <a:spLocks noChangeArrowheads="1"/>
          </p:cNvSpPr>
          <p:nvPr/>
        </p:nvSpPr>
        <p:spPr bwMode="auto">
          <a:xfrm>
            <a:off x="614363" y="5846763"/>
            <a:ext cx="90392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0"/>
              <a:t>Estimation of hyperparameters </a:t>
            </a:r>
            <a:r>
              <a:rPr lang="en-GB" sz="2400" b="0" i="1">
                <a:sym typeface="Symbol" pitchFamily="18" charset="2"/>
              </a:rPr>
              <a:t></a:t>
            </a:r>
            <a:r>
              <a:rPr lang="en-GB" sz="2400" b="0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4349" name="Picture 27" descr="Ce"/>
          <p:cNvPicPr>
            <a:picLocks noChangeAspect="1" noChangeArrowheads="1"/>
          </p:cNvPicPr>
          <p:nvPr/>
        </p:nvPicPr>
        <p:blipFill>
          <a:blip r:embed="rId7" cstate="print"/>
          <a:srcRect l="13036" t="7419" r="9993" b="11479"/>
          <a:stretch>
            <a:fillRect/>
          </a:stretch>
        </p:blipFill>
        <p:spPr bwMode="auto">
          <a:xfrm>
            <a:off x="673100" y="3709988"/>
            <a:ext cx="212407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8"/>
          <p:cNvSpPr txBox="1">
            <a:spLocks noChangeArrowheads="1"/>
          </p:cNvSpPr>
          <p:nvPr/>
        </p:nvSpPr>
        <p:spPr bwMode="auto">
          <a:xfrm>
            <a:off x="2127250" y="3598863"/>
            <a:ext cx="557213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b="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800" b="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1" name="Text Box 29"/>
          <p:cNvSpPr txBox="1">
            <a:spLocks noChangeArrowheads="1"/>
          </p:cNvSpPr>
          <p:nvPr/>
        </p:nvSpPr>
        <p:spPr bwMode="auto">
          <a:xfrm>
            <a:off x="1052513" y="2734425"/>
            <a:ext cx="3429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/>
              <a:t>enhanced noise model</a:t>
            </a:r>
            <a:endParaRPr lang="en-GB" sz="2000" b="0">
              <a:sym typeface="Symbol" pitchFamily="18" charset="2"/>
            </a:endParaRPr>
          </a:p>
        </p:txBody>
      </p:sp>
      <p:sp>
        <p:nvSpPr>
          <p:cNvPr id="14352" name="Rectangle 30"/>
          <p:cNvSpPr>
            <a:spLocks noChangeArrowheads="1"/>
          </p:cNvSpPr>
          <p:nvPr/>
        </p:nvSpPr>
        <p:spPr bwMode="auto">
          <a:xfrm>
            <a:off x="5851525" y="2786813"/>
            <a:ext cx="37242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/>
              <a:t>error covariance components </a:t>
            </a:r>
            <a:r>
              <a:rPr lang="en-GB" sz="2000" b="0" i="1">
                <a:latin typeface="Times New Roman" pitchFamily="18" charset="0"/>
              </a:rPr>
              <a:t>Q</a:t>
            </a:r>
          </a:p>
          <a:p>
            <a:r>
              <a:rPr lang="en-GB" sz="2000" b="0"/>
              <a:t>and hyperparameters</a:t>
            </a:r>
            <a:r>
              <a:rPr lang="en-GB" sz="2000" b="0">
                <a:sym typeface="Symbol" pitchFamily="18" charset="2"/>
              </a:rPr>
              <a:t></a:t>
            </a:r>
            <a:r>
              <a:rPr lang="en-GB" sz="2000" b="0" i="1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7"/>
          <p:cNvSpPr>
            <a:spLocks noChangeArrowheads="1"/>
          </p:cNvSpPr>
          <p:nvPr/>
        </p:nvSpPr>
        <p:spPr bwMode="auto">
          <a:xfrm>
            <a:off x="258763" y="379413"/>
            <a:ext cx="5441950" cy="100488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366" name="Group 18"/>
          <p:cNvGrpSpPr>
            <a:grpSpLocks/>
          </p:cNvGrpSpPr>
          <p:nvPr/>
        </p:nvGrpSpPr>
        <p:grpSpPr bwMode="auto">
          <a:xfrm>
            <a:off x="681038" y="3000375"/>
            <a:ext cx="1565275" cy="2873375"/>
            <a:chOff x="443" y="715"/>
            <a:chExt cx="1862" cy="1810"/>
          </a:xfrm>
        </p:grpSpPr>
        <p:pic>
          <p:nvPicPr>
            <p:cNvPr id="15374" name="Picture 19" descr="x1improved_img"/>
            <p:cNvPicPr>
              <a:picLocks noChangeAspect="1" noChangeArrowheads="1"/>
            </p:cNvPicPr>
            <p:nvPr/>
          </p:nvPicPr>
          <p:blipFill>
            <a:blip r:embed="rId3" cstate="print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5375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b="0">
                <a:latin typeface="Arial Unicode MS" pitchFamily="34" charset="-128"/>
              </a:endParaRPr>
            </a:p>
          </p:txBody>
        </p:sp>
        <p:pic>
          <p:nvPicPr>
            <p:cNvPr id="15376" name="Picture 21" descr="highpass"/>
            <p:cNvPicPr>
              <a:picLocks noChangeAspect="1" noChangeArrowheads="1"/>
            </p:cNvPicPr>
            <p:nvPr/>
          </p:nvPicPr>
          <p:blipFill>
            <a:blip r:embed="rId4" cstate="print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838450" y="2420938"/>
            <a:ext cx="2900363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 b="0">
                <a:latin typeface="Arial Unicode MS" pitchFamily="34" charset="-128"/>
              </a:rPr>
              <a:t>Q: activation during listening ?</a:t>
            </a:r>
            <a:endParaRPr lang="en-GB" sz="2000" b="0">
              <a:latin typeface="Arial Unicode MS" pitchFamily="34" charset="-128"/>
            </a:endParaRPr>
          </a:p>
        </p:txBody>
      </p:sp>
      <p:sp>
        <p:nvSpPr>
          <p:cNvPr id="15368" name="Rectangle 23"/>
          <p:cNvSpPr>
            <a:spLocks noChangeArrowheads="1"/>
          </p:cNvSpPr>
          <p:nvPr/>
        </p:nvSpPr>
        <p:spPr bwMode="auto">
          <a:xfrm>
            <a:off x="681038" y="2327275"/>
            <a:ext cx="1238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24"/>
          <p:cNvSpPr>
            <a:spLocks noChangeShapeType="1"/>
          </p:cNvSpPr>
          <p:nvPr/>
        </p:nvSpPr>
        <p:spPr bwMode="auto">
          <a:xfrm>
            <a:off x="681038" y="2814638"/>
            <a:ext cx="1565275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25"/>
          <p:cNvSpPr>
            <a:spLocks noChangeArrowheads="1"/>
          </p:cNvSpPr>
          <p:nvPr/>
        </p:nvSpPr>
        <p:spPr bwMode="auto">
          <a:xfrm>
            <a:off x="215900" y="1879600"/>
            <a:ext cx="2208213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>
                <a:latin typeface="Arial Unicode MS" pitchFamily="34" charset="-128"/>
              </a:rPr>
              <a:t>c = </a:t>
            </a:r>
            <a:r>
              <a:rPr lang="en-US">
                <a:latin typeface="Arial Unicode MS" pitchFamily="34" charset="-128"/>
              </a:rPr>
              <a:t>1 0 0 0 0 0 0 0 0 0 0</a:t>
            </a:r>
            <a:endParaRPr lang="en-GB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838450" y="3300413"/>
            <a:ext cx="2900363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 b="0">
                <a:latin typeface="Arial Unicode MS" pitchFamily="34" charset="-128"/>
              </a:rPr>
              <a:t>Null hypothesis:</a:t>
            </a:r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15362" name="Object 27"/>
          <p:cNvGraphicFramePr>
            <a:graphicFrameLocks noChangeAspect="1"/>
          </p:cNvGraphicFramePr>
          <p:nvPr/>
        </p:nvGraphicFramePr>
        <p:xfrm>
          <a:off x="4673600" y="3387725"/>
          <a:ext cx="1062038" cy="547688"/>
        </p:xfrm>
        <a:graphic>
          <a:graphicData uri="http://schemas.openxmlformats.org/presentationml/2006/ole">
            <p:oleObj spid="_x0000_s15362" name="Equation" r:id="rId5" imgW="419040" imgH="215640" progId="Equation.3">
              <p:embed/>
            </p:oleObj>
          </a:graphicData>
        </a:graphic>
      </p:graphicFrame>
      <p:graphicFrame>
        <p:nvGraphicFramePr>
          <p:cNvPr id="15363" name="Object 28"/>
          <p:cNvGraphicFramePr>
            <a:graphicFrameLocks noChangeAspect="1"/>
          </p:cNvGraphicFramePr>
          <p:nvPr/>
        </p:nvGraphicFramePr>
        <p:xfrm>
          <a:off x="3162300" y="4595813"/>
          <a:ext cx="2122488" cy="1236662"/>
        </p:xfrm>
        <a:graphic>
          <a:graphicData uri="http://schemas.openxmlformats.org/presentationml/2006/ole">
            <p:oleObj spid="_x0000_s15363" name="Equation" r:id="rId6" imgW="838080" imgH="469800" progId="Equation.3">
              <p:embed/>
            </p:oleObj>
          </a:graphicData>
        </a:graphic>
      </p:graphicFrame>
      <p:pic>
        <p:nvPicPr>
          <p:cNvPr id="15372" name="Picture 29" descr="tmap"/>
          <p:cNvPicPr>
            <a:picLocks noChangeAspect="1" noChangeArrowheads="1"/>
          </p:cNvPicPr>
          <p:nvPr/>
        </p:nvPicPr>
        <p:blipFill>
          <a:blip r:embed="rId7" cstate="print"/>
          <a:srcRect l="5984" t="33833" r="58267" b="43910"/>
          <a:stretch>
            <a:fillRect/>
          </a:stretch>
        </p:blipFill>
        <p:spPr bwMode="auto">
          <a:xfrm>
            <a:off x="6035675" y="177800"/>
            <a:ext cx="37623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4" name="Object 30"/>
          <p:cNvGraphicFramePr>
            <a:graphicFrameLocks noChangeAspect="1"/>
          </p:cNvGraphicFramePr>
          <p:nvPr/>
        </p:nvGraphicFramePr>
        <p:xfrm>
          <a:off x="1666875" y="3067050"/>
          <a:ext cx="527050" cy="441325"/>
        </p:xfrm>
        <a:graphic>
          <a:graphicData uri="http://schemas.openxmlformats.org/presentationml/2006/ole">
            <p:oleObj spid="_x0000_s15364" name="Equation" r:id="rId8" imgW="177480" imgH="164880" progId="Equation.3">
              <p:embed/>
            </p:oleObj>
          </a:graphicData>
        </a:graphic>
      </p:graphicFrame>
      <p:pic>
        <p:nvPicPr>
          <p:cNvPr id="1537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3463" y="3578225"/>
            <a:ext cx="3762375" cy="313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2"/>
          <p:cNvGraphicFramePr>
            <a:graphicFrameLocks noChangeAspect="1"/>
          </p:cNvGraphicFramePr>
          <p:nvPr/>
        </p:nvGraphicFramePr>
        <p:xfrm>
          <a:off x="358775" y="996950"/>
          <a:ext cx="2903538" cy="581025"/>
        </p:xfrm>
        <a:graphic>
          <a:graphicData uri="http://schemas.openxmlformats.org/presentationml/2006/ole">
            <p:oleObj spid="_x0000_s16386" name="Equation" r:id="rId3" imgW="1015920" imgH="203040" progId="Equation.3">
              <p:embed/>
            </p:oleObj>
          </a:graphicData>
        </a:graphic>
      </p:graphicFrame>
      <p:sp>
        <p:nvSpPr>
          <p:cNvPr id="1979425" name="Rectangle 33"/>
          <p:cNvSpPr>
            <a:spLocks noChangeArrowheads="1"/>
          </p:cNvSpPr>
          <p:nvPr/>
        </p:nvSpPr>
        <p:spPr bwMode="auto">
          <a:xfrm>
            <a:off x="477838" y="2901950"/>
            <a:ext cx="2052637" cy="3683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i="1">
                <a:latin typeface="Times New Roman" pitchFamily="18" charset="0"/>
              </a:rPr>
              <a:t>c = </a:t>
            </a:r>
            <a:r>
              <a:rPr lang="en-US" i="1">
                <a:latin typeface="Times New Roman" pitchFamily="18" charset="0"/>
              </a:rPr>
              <a:t>1 0 0 0 0 0 0 0 0 0 0</a:t>
            </a:r>
            <a:endParaRPr lang="de-DE" i="1">
              <a:latin typeface="Times New Roman" pitchFamily="18" charset="0"/>
            </a:endParaRPr>
          </a:p>
        </p:txBody>
      </p:sp>
      <p:graphicFrame>
        <p:nvGraphicFramePr>
          <p:cNvPr id="16387" name="Object 34"/>
          <p:cNvGraphicFramePr>
            <a:graphicFrameLocks noChangeAspect="1"/>
          </p:cNvGraphicFramePr>
          <p:nvPr/>
        </p:nvGraphicFramePr>
        <p:xfrm>
          <a:off x="3965575" y="1136650"/>
          <a:ext cx="2124075" cy="1236663"/>
        </p:xfrm>
        <a:graphic>
          <a:graphicData uri="http://schemas.openxmlformats.org/presentationml/2006/ole">
            <p:oleObj spid="_x0000_s16387" name="Equation" r:id="rId4" imgW="838080" imgH="469800" progId="Equation.3">
              <p:embed/>
            </p:oleObj>
          </a:graphicData>
        </a:graphic>
      </p:graphicFrame>
      <p:pic>
        <p:nvPicPr>
          <p:cNvPr id="1979427" name="Picture 35" descr="Ce"/>
          <p:cNvPicPr>
            <a:picLocks noChangeAspect="1" noChangeArrowheads="1"/>
          </p:cNvPicPr>
          <p:nvPr/>
        </p:nvPicPr>
        <p:blipFill>
          <a:blip r:embed="rId5" cstate="print"/>
          <a:srcRect l="13046" t="7408" r="9993" b="11481"/>
          <a:stretch>
            <a:fillRect/>
          </a:stretch>
        </p:blipFill>
        <p:spPr bwMode="auto">
          <a:xfrm>
            <a:off x="4083050" y="4284663"/>
            <a:ext cx="1982788" cy="1906587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16398" name="Group 36"/>
          <p:cNvGrpSpPr>
            <a:grpSpLocks/>
          </p:cNvGrpSpPr>
          <p:nvPr/>
        </p:nvGrpSpPr>
        <p:grpSpPr bwMode="auto">
          <a:xfrm>
            <a:off x="588963" y="3648075"/>
            <a:ext cx="1436687" cy="2530475"/>
            <a:chOff x="443" y="715"/>
            <a:chExt cx="1862" cy="1810"/>
          </a:xfrm>
        </p:grpSpPr>
        <p:pic>
          <p:nvPicPr>
            <p:cNvPr id="1979429" name="Picture 37" descr="x1improved_img"/>
            <p:cNvPicPr>
              <a:picLocks noChangeAspect="1" noChangeArrowheads="1"/>
            </p:cNvPicPr>
            <p:nvPr/>
          </p:nvPicPr>
          <p:blipFill>
            <a:blip r:embed="rId6" cstate="print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1979430" name="Rectangle 38"/>
            <p:cNvSpPr>
              <a:spLocks noChangeArrowheads="1"/>
            </p:cNvSpPr>
            <p:nvPr/>
          </p:nvSpPr>
          <p:spPr bwMode="auto">
            <a:xfrm>
              <a:off x="606" y="715"/>
              <a:ext cx="163" cy="1810"/>
            </a:xfrm>
            <a:prstGeom prst="rect">
              <a:avLst/>
            </a:prstGeom>
            <a:solidFill>
              <a:srgbClr val="000000"/>
            </a:solidFill>
            <a:ln w="762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200" b="0">
                <a:latin typeface="Times New Roman" pitchFamily="18" charset="0"/>
              </a:endParaRPr>
            </a:p>
          </p:txBody>
        </p:sp>
        <p:pic>
          <p:nvPicPr>
            <p:cNvPr id="1979431" name="Picture 39" descr="highpass"/>
            <p:cNvPicPr>
              <a:picLocks noChangeAspect="1" noChangeArrowheads="1"/>
            </p:cNvPicPr>
            <p:nvPr/>
          </p:nvPicPr>
          <p:blipFill>
            <a:blip r:embed="rId7" cstate="print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/>
              </a:outerShdw>
            </a:effectLst>
          </p:spPr>
        </p:pic>
      </p:grpSp>
      <p:graphicFrame>
        <p:nvGraphicFramePr>
          <p:cNvPr id="16388" name="Object 40"/>
          <p:cNvGraphicFramePr>
            <a:graphicFrameLocks noChangeAspect="1"/>
          </p:cNvGraphicFramePr>
          <p:nvPr/>
        </p:nvGraphicFramePr>
        <p:xfrm>
          <a:off x="7018338" y="1165225"/>
          <a:ext cx="2860675" cy="1193800"/>
        </p:xfrm>
        <a:graphic>
          <a:graphicData uri="http://schemas.openxmlformats.org/presentationml/2006/ole">
            <p:oleObj spid="_x0000_s16388" name="Equation" r:id="rId8" imgW="1409400" imgH="558720" progId="Equation.3">
              <p:embed/>
            </p:oleObj>
          </a:graphicData>
        </a:graphic>
      </p:graphicFrame>
      <p:graphicFrame>
        <p:nvGraphicFramePr>
          <p:cNvPr id="16389" name="Object 42"/>
          <p:cNvGraphicFramePr>
            <a:graphicFrameLocks noChangeAspect="1"/>
          </p:cNvGraphicFramePr>
          <p:nvPr/>
        </p:nvGraphicFramePr>
        <p:xfrm>
          <a:off x="7291388" y="2670175"/>
          <a:ext cx="2525712" cy="990600"/>
        </p:xfrm>
        <a:graphic>
          <a:graphicData uri="http://schemas.openxmlformats.org/presentationml/2006/ole">
            <p:oleObj spid="_x0000_s16389" name="Equation" r:id="rId9" imgW="1346040" imgH="507960" progId="Equation.3">
              <p:embed/>
            </p:oleObj>
          </a:graphicData>
        </a:graphic>
      </p:graphicFrame>
      <p:sp>
        <p:nvSpPr>
          <p:cNvPr id="1979435" name="Rectangle 43"/>
          <p:cNvSpPr>
            <a:spLocks noChangeArrowheads="1"/>
          </p:cNvSpPr>
          <p:nvPr/>
        </p:nvSpPr>
        <p:spPr bwMode="auto">
          <a:xfrm>
            <a:off x="4562475" y="6057900"/>
            <a:ext cx="1125538" cy="6604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1800" b="0">
                <a:latin typeface="Times New Roman" pitchFamily="18" charset="0"/>
              </a:rPr>
              <a:t>ReML-estimates</a:t>
            </a:r>
          </a:p>
        </p:txBody>
      </p:sp>
      <p:graphicFrame>
        <p:nvGraphicFramePr>
          <p:cNvPr id="16390" name="Object 45"/>
          <p:cNvGraphicFramePr>
            <a:graphicFrameLocks noChangeAspect="1"/>
          </p:cNvGraphicFramePr>
          <p:nvPr/>
        </p:nvGraphicFramePr>
        <p:xfrm>
          <a:off x="415925" y="2036763"/>
          <a:ext cx="2043113" cy="563562"/>
        </p:xfrm>
        <a:graphic>
          <a:graphicData uri="http://schemas.openxmlformats.org/presentationml/2006/ole">
            <p:oleObj spid="_x0000_s16390" name="Equation" r:id="rId10" imgW="901440" imgH="241200" progId="Equation.3">
              <p:embed/>
            </p:oleObj>
          </a:graphicData>
        </a:graphic>
      </p:graphicFrame>
      <p:graphicFrame>
        <p:nvGraphicFramePr>
          <p:cNvPr id="16391" name="Object 46"/>
          <p:cNvGraphicFramePr>
            <a:graphicFrameLocks noChangeAspect="1"/>
          </p:cNvGraphicFramePr>
          <p:nvPr/>
        </p:nvGraphicFramePr>
        <p:xfrm>
          <a:off x="3921125" y="2709863"/>
          <a:ext cx="2349500" cy="1068387"/>
        </p:xfrm>
        <a:graphic>
          <a:graphicData uri="http://schemas.openxmlformats.org/presentationml/2006/ole">
            <p:oleObj spid="_x0000_s16391" name="Equation" r:id="rId11" imgW="888840" imgH="482400" progId="Equation.3">
              <p:embed/>
            </p:oleObj>
          </a:graphicData>
        </a:graphic>
      </p:graphicFrame>
      <p:graphicFrame>
        <p:nvGraphicFramePr>
          <p:cNvPr id="16392" name="Object 48"/>
          <p:cNvGraphicFramePr>
            <a:graphicFrameLocks noChangeAspect="1"/>
          </p:cNvGraphicFramePr>
          <p:nvPr/>
        </p:nvGraphicFramePr>
        <p:xfrm>
          <a:off x="7477125" y="3733800"/>
          <a:ext cx="2146300" cy="446088"/>
        </p:xfrm>
        <a:graphic>
          <a:graphicData uri="http://schemas.openxmlformats.org/presentationml/2006/ole">
            <p:oleObj spid="_x0000_s16392" name="Equation" r:id="rId12" imgW="1143000" imgH="228600" progId="Equation.3">
              <p:embed/>
            </p:oleObj>
          </a:graphicData>
        </a:graphic>
      </p:graphicFrame>
      <p:graphicFrame>
        <p:nvGraphicFramePr>
          <p:cNvPr id="16393" name="Object 51"/>
          <p:cNvGraphicFramePr>
            <a:graphicFrameLocks noChangeAspect="1"/>
          </p:cNvGraphicFramePr>
          <p:nvPr/>
        </p:nvGraphicFramePr>
        <p:xfrm>
          <a:off x="1416050" y="3756025"/>
          <a:ext cx="539750" cy="452438"/>
        </p:xfrm>
        <a:graphic>
          <a:graphicData uri="http://schemas.openxmlformats.org/presentationml/2006/ole">
            <p:oleObj spid="_x0000_s16393" name="Equation" r:id="rId13" imgW="177480" imgH="164880" progId="Equation.3">
              <p:embed/>
            </p:oleObj>
          </a:graphicData>
        </a:graphic>
      </p:graphicFrame>
      <p:sp>
        <p:nvSpPr>
          <p:cNvPr id="16400" name="Rectangle 52"/>
          <p:cNvSpPr>
            <a:spLocks noChangeArrowheads="1"/>
          </p:cNvSpPr>
          <p:nvPr/>
        </p:nvSpPr>
        <p:spPr bwMode="auto">
          <a:xfrm>
            <a:off x="841375" y="66675"/>
            <a:ext cx="856138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t-statistic based on ML estimates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401" name="Line 53"/>
          <p:cNvSpPr>
            <a:spLocks noChangeShapeType="1"/>
          </p:cNvSpPr>
          <p:nvPr/>
        </p:nvSpPr>
        <p:spPr bwMode="auto">
          <a:xfrm flipV="1">
            <a:off x="4476750" y="3681413"/>
            <a:ext cx="3175" cy="57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2" name="Line 54"/>
          <p:cNvSpPr>
            <a:spLocks noChangeShapeType="1"/>
          </p:cNvSpPr>
          <p:nvPr/>
        </p:nvSpPr>
        <p:spPr bwMode="auto">
          <a:xfrm flipH="1" flipV="1">
            <a:off x="7391400" y="2398713"/>
            <a:ext cx="53975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3" name="Line 55"/>
          <p:cNvSpPr>
            <a:spLocks noChangeShapeType="1"/>
          </p:cNvSpPr>
          <p:nvPr/>
        </p:nvSpPr>
        <p:spPr bwMode="auto">
          <a:xfrm flipV="1">
            <a:off x="2520950" y="1763713"/>
            <a:ext cx="13303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4" name="Line 56"/>
          <p:cNvSpPr>
            <a:spLocks noChangeShapeType="1"/>
          </p:cNvSpPr>
          <p:nvPr/>
        </p:nvSpPr>
        <p:spPr bwMode="auto">
          <a:xfrm flipV="1">
            <a:off x="2619375" y="2435225"/>
            <a:ext cx="1266825" cy="73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5" name="Line 57"/>
          <p:cNvSpPr>
            <a:spLocks noChangeShapeType="1"/>
          </p:cNvSpPr>
          <p:nvPr/>
        </p:nvSpPr>
        <p:spPr bwMode="auto">
          <a:xfrm flipV="1">
            <a:off x="6181725" y="1514475"/>
            <a:ext cx="801688" cy="45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6" name="Line 58"/>
          <p:cNvSpPr>
            <a:spLocks noChangeShapeType="1"/>
          </p:cNvSpPr>
          <p:nvPr/>
        </p:nvSpPr>
        <p:spPr bwMode="auto">
          <a:xfrm>
            <a:off x="6315075" y="2935288"/>
            <a:ext cx="93662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7" name="Rectangle 59"/>
          <p:cNvSpPr>
            <a:spLocks noChangeArrowheads="1"/>
          </p:cNvSpPr>
          <p:nvPr/>
        </p:nvSpPr>
        <p:spPr bwMode="auto">
          <a:xfrm>
            <a:off x="5122863" y="4387850"/>
            <a:ext cx="876300" cy="606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94" name="Object 50"/>
          <p:cNvGraphicFramePr>
            <a:graphicFrameLocks noChangeAspect="1"/>
          </p:cNvGraphicFramePr>
          <p:nvPr/>
        </p:nvGraphicFramePr>
        <p:xfrm>
          <a:off x="5253038" y="4400550"/>
          <a:ext cx="623887" cy="534988"/>
        </p:xfrm>
        <a:graphic>
          <a:graphicData uri="http://schemas.openxmlformats.org/presentationml/2006/ole">
            <p:oleObj spid="_x0000_s16394" name="Equation" r:id="rId14" imgW="482400" imgH="457200" progId="Equation.3">
              <p:embed/>
            </p:oleObj>
          </a:graphicData>
        </a:graphic>
      </p:graphicFrame>
      <p:sp>
        <p:nvSpPr>
          <p:cNvPr id="16408" name="Line 60"/>
          <p:cNvSpPr>
            <a:spLocks noChangeShapeType="1"/>
          </p:cNvSpPr>
          <p:nvPr/>
        </p:nvSpPr>
        <p:spPr bwMode="auto">
          <a:xfrm flipH="1" flipV="1">
            <a:off x="2439988" y="2497138"/>
            <a:ext cx="1435100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395" name="Object 61"/>
          <p:cNvGraphicFramePr>
            <a:graphicFrameLocks noChangeAspect="1"/>
          </p:cNvGraphicFramePr>
          <p:nvPr/>
        </p:nvGraphicFramePr>
        <p:xfrm>
          <a:off x="7097713" y="5913438"/>
          <a:ext cx="2925762" cy="411162"/>
        </p:xfrm>
        <a:graphic>
          <a:graphicData uri="http://schemas.openxmlformats.org/presentationml/2006/ole">
            <p:oleObj spid="_x0000_s16395" name="Equation" r:id="rId15" imgW="1447560" imgH="228600" progId="Equation.DSMT4">
              <p:embed/>
            </p:oleObj>
          </a:graphicData>
        </a:graphic>
      </p:graphicFrame>
      <p:sp>
        <p:nvSpPr>
          <p:cNvPr id="16409" name="Text Box 62"/>
          <p:cNvSpPr txBox="1">
            <a:spLocks noChangeArrowheads="1"/>
          </p:cNvSpPr>
          <p:nvPr/>
        </p:nvSpPr>
        <p:spPr bwMode="auto">
          <a:xfrm>
            <a:off x="7011988" y="5592763"/>
            <a:ext cx="10699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For brevity: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62000" y="1584325"/>
            <a:ext cx="8763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b="0"/>
              <a:t>head movements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/>
              <a:t>arterial pulsations (particularly bad in brain stem)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/>
              <a:t>breathing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sym typeface="Symbol" pitchFamily="18" charset="2"/>
              </a:rPr>
              <a:t>eye blinks (visual cortex)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sym typeface="Symbol" pitchFamily="18" charset="2"/>
              </a:rPr>
              <a:t>adaptation affects, fatigue, fluctuations in concentration, etc.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793750" y="327025"/>
            <a:ext cx="856138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Physiological confounds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69938" y="228600"/>
            <a:ext cx="8743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Outlook: further challenges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0" y="1595438"/>
            <a:ext cx="87630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b="0"/>
              <a:t>correction for multiple comparisons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variability in the HRF across voxels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slice timing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limitations of frequentist statistics</a:t>
            </a:r>
            <a:br>
              <a:rPr lang="en-GB" sz="2400" b="0"/>
            </a:br>
            <a:r>
              <a:rPr lang="en-GB" sz="2400" b="0">
                <a:sym typeface="Symbol" pitchFamily="18" charset="2"/>
              </a:rPr>
              <a:t> </a:t>
            </a:r>
            <a:r>
              <a:rPr lang="en-GB" sz="2400" b="0"/>
              <a:t>Bayesian analyses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 b="0"/>
              <a:t>GLM ignores interactions among voxels</a:t>
            </a:r>
            <a:br>
              <a:rPr lang="en-GB" sz="2400" b="0"/>
            </a:br>
            <a:r>
              <a:rPr lang="en-GB" sz="2400" b="0">
                <a:sym typeface="Symbol" pitchFamily="18" charset="2"/>
              </a:rPr>
              <a:t> models of effective connectivity</a:t>
            </a:r>
          </a:p>
          <a:p>
            <a:pPr marL="342900" indent="-342900">
              <a:spcBef>
                <a:spcPct val="130000"/>
              </a:spcBef>
            </a:pPr>
            <a:r>
              <a:rPr lang="en-GB" sz="2400" b="0">
                <a:sym typeface="Symbol" pitchFamily="18" charset="2"/>
              </a:rPr>
              <a:t>These issues are discussed in future lectures.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9938" y="323850"/>
            <a:ext cx="8743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Correction for multiple comparisons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01638" y="1662113"/>
            <a:ext cx="946626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Mass-univariate approach: </a:t>
            </a:r>
            <a:br>
              <a:rPr lang="en-GB" sz="2400" b="0">
                <a:latin typeface="Arial Unicode MS" pitchFamily="34" charset="-128"/>
              </a:rPr>
            </a:br>
            <a:r>
              <a:rPr lang="en-GB" sz="2400" b="0">
                <a:latin typeface="Arial Unicode MS" pitchFamily="34" charset="-128"/>
              </a:rPr>
              <a:t>We apply the GLM to each of a huge number of voxels (usually &gt; 100,000).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Threshold of p&lt;0.05 </a:t>
            </a:r>
            <a:r>
              <a:rPr lang="en-GB" sz="2400" b="0">
                <a:latin typeface="Arial Unicode MS" pitchFamily="34" charset="-128"/>
                <a:sym typeface="Symbol" pitchFamily="18" charset="2"/>
              </a:rPr>
              <a:t></a:t>
            </a:r>
            <a:r>
              <a:rPr lang="en-GB" sz="2400" b="0">
                <a:latin typeface="Arial Unicode MS" pitchFamily="34" charset="-128"/>
              </a:rPr>
              <a:t> more than 5000 voxels significant by chance!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Massive problem with multiple comparisons! 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Solution: Gaussian random field theory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75" y="4530725"/>
            <a:ext cx="2130425" cy="181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9938" y="228600"/>
            <a:ext cx="8743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Variability in the HRF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15938" y="1319213"/>
            <a:ext cx="946626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HRF varies substantially across voxels and subjects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</a:rPr>
              <a:t>For example, latency can differ by </a:t>
            </a:r>
            <a:r>
              <a:rPr lang="en-US" sz="24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± 1 second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use multiple basis functions</a:t>
            </a:r>
          </a:p>
          <a:p>
            <a:pPr marL="342900" indent="-342900">
              <a:spcBef>
                <a:spcPct val="100000"/>
              </a:spcBef>
              <a:buFontTx/>
              <a:buChar char="•"/>
            </a:pPr>
            <a:r>
              <a:rPr lang="en-GB" sz="24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talk on event-related fMRI</a:t>
            </a:r>
            <a:endParaRPr lang="en-US" sz="24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0" name="Picture 4" descr="candevdi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8" y="3524250"/>
            <a:ext cx="364966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27088" y="220663"/>
            <a:ext cx="8561387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6088" y="1258888"/>
            <a:ext cx="93980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Mass-</a:t>
            </a:r>
            <a:r>
              <a:rPr lang="en-GB" sz="2400" b="0" dirty="0" err="1"/>
              <a:t>univariate</a:t>
            </a:r>
            <a:r>
              <a:rPr lang="en-GB" sz="2400" b="0" dirty="0"/>
              <a:t> approach: same GLM for each voxel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GLM includes all known experimental effects and confounds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Convolution with a canonical HRF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High-pass filtering to account for low-frequency drifts</a:t>
            </a:r>
          </a:p>
          <a:p>
            <a:pPr marL="342900" indent="-342900">
              <a:spcBef>
                <a:spcPts val="3000"/>
              </a:spcBef>
              <a:buFontTx/>
              <a:buChar char="•"/>
            </a:pPr>
            <a:r>
              <a:rPr lang="en-GB" sz="2400" b="0" dirty="0"/>
              <a:t>Estimation of multiple variance components (e.g. to account for serial correlations</a:t>
            </a:r>
            <a:r>
              <a:rPr lang="en-GB" sz="2400" b="0" dirty="0" smtClean="0"/>
              <a:t>)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adjusted"/>
          <p:cNvPicPr>
            <a:picLocks noChangeAspect="1" noChangeArrowheads="1"/>
          </p:cNvPicPr>
          <p:nvPr/>
        </p:nvPicPr>
        <p:blipFill>
          <a:blip r:embed="rId2" cstate="print"/>
          <a:srcRect l="4410" t="53058" r="7166" b="5435"/>
          <a:stretch>
            <a:fillRect/>
          </a:stretch>
        </p:blipFill>
        <p:spPr bwMode="auto">
          <a:xfrm>
            <a:off x="3890963" y="1193800"/>
            <a:ext cx="5224462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885825" y="1801813"/>
            <a:ext cx="274320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400" b="0">
                <a:latin typeface="Arial Unicode MS" pitchFamily="34" charset="-128"/>
              </a:rPr>
              <a:t>versus rest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885825" y="3074988"/>
            <a:ext cx="2743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400" b="0">
                <a:latin typeface="Arial Unicode MS" pitchFamily="34" charset="-128"/>
              </a:rPr>
              <a:t>rest and listening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885825" y="4246563"/>
            <a:ext cx="2743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400" b="0">
                <a:latin typeface="Arial Unicode MS" pitchFamily="34" charset="-128"/>
              </a:rPr>
              <a:t>with 7 sec TR</a:t>
            </a:r>
          </a:p>
        </p:txBody>
      </p:sp>
      <p:sp>
        <p:nvSpPr>
          <p:cNvPr id="21510" name="Rectangle 15"/>
          <p:cNvSpPr>
            <a:spLocks noChangeArrowheads="1"/>
          </p:cNvSpPr>
          <p:nvPr/>
        </p:nvSpPr>
        <p:spPr bwMode="auto">
          <a:xfrm>
            <a:off x="1196975" y="5751513"/>
            <a:ext cx="7878763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11" name="Rectangle 16"/>
          <p:cNvSpPr>
            <a:spLocks noChangeArrowheads="1"/>
          </p:cNvSpPr>
          <p:nvPr/>
        </p:nvSpPr>
        <p:spPr bwMode="auto">
          <a:xfrm>
            <a:off x="6462713" y="5105400"/>
            <a:ext cx="2819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>
            <a:off x="885825" y="1176338"/>
            <a:ext cx="2743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400" b="0">
                <a:latin typeface="Arial Unicode MS" pitchFamily="34" charset="-128"/>
              </a:rPr>
              <a:t>One session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739775" y="295275"/>
            <a:ext cx="878363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14" name="Picture 19" descr="stimulus"/>
          <p:cNvPicPr>
            <a:picLocks noChangeAspect="1" noChangeArrowheads="1"/>
          </p:cNvPicPr>
          <p:nvPr/>
        </p:nvPicPr>
        <p:blipFill>
          <a:blip r:embed="rId3" cstate="print"/>
          <a:srcRect l="13333" t="9624" r="10272" b="40741"/>
          <a:stretch>
            <a:fillRect/>
          </a:stretch>
        </p:blipFill>
        <p:spPr bwMode="auto">
          <a:xfrm>
            <a:off x="4391025" y="4729163"/>
            <a:ext cx="45878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41313"/>
            <a:ext cx="9258300" cy="792162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Bibliography</a:t>
            </a:r>
            <a:endParaRPr lang="en-US" sz="32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7339013" cy="1141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Friston, Ashburner, Kiebel, Nichols, Penny (2007) </a:t>
            </a:r>
            <a:br>
              <a:rPr lang="en-GB" sz="2000" smtClean="0"/>
            </a:br>
            <a:r>
              <a:rPr lang="en-GB" sz="2000" i="1" smtClean="0"/>
              <a:t>Statistical Parametric Mapping: The Analysis of Functional Brain Images</a:t>
            </a:r>
            <a:r>
              <a:rPr lang="en-GB" sz="2000" smtClean="0"/>
              <a:t>. Elsevier.</a:t>
            </a:r>
            <a:endParaRPr lang="en-US" sz="2000" smtClean="0"/>
          </a:p>
        </p:txBody>
      </p:sp>
      <p:pic>
        <p:nvPicPr>
          <p:cNvPr id="31748" name="Picture 4" descr="SPM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275" y="947738"/>
            <a:ext cx="19050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71488" y="3481388"/>
            <a:ext cx="92583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/>
              <a:t>Christensen R (1996) </a:t>
            </a:r>
            <a:r>
              <a:rPr lang="en-GB" sz="2000" b="0" i="1"/>
              <a:t>Plane Answers to Complex Questions: The Theory of Linear Models</a:t>
            </a:r>
            <a:r>
              <a:rPr lang="en-GB" sz="2000" b="0"/>
              <a:t>. Springer.</a:t>
            </a:r>
            <a:br>
              <a:rPr lang="en-GB" sz="2000" b="0"/>
            </a:br>
            <a:endParaRPr lang="en-GB" sz="2000" b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/>
              <a:t>Friston KJ et al. (1995) Statistical parametric maps in functional imaging: a general linear approach. </a:t>
            </a:r>
            <a:r>
              <a:rPr lang="en-GB" sz="2000" b="0" i="1"/>
              <a:t>Human Brain Mapping </a:t>
            </a:r>
            <a:r>
              <a:rPr lang="en-GB" sz="2000" b="0"/>
              <a:t>2: 189-210.</a:t>
            </a:r>
            <a:br>
              <a:rPr lang="en-GB" sz="2000" b="0"/>
            </a:br>
            <a:endParaRPr lang="en-GB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" descr="adjusted"/>
          <p:cNvPicPr>
            <a:picLocks noChangeAspect="1" noChangeArrowheads="1"/>
          </p:cNvPicPr>
          <p:nvPr/>
        </p:nvPicPr>
        <p:blipFill>
          <a:blip r:embed="rId2" cstate="print"/>
          <a:srcRect l="4410" t="53058" r="7166" b="5435"/>
          <a:stretch>
            <a:fillRect/>
          </a:stretch>
        </p:blipFill>
        <p:spPr bwMode="auto">
          <a:xfrm>
            <a:off x="666750" y="4086225"/>
            <a:ext cx="23288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3" descr="stimulus"/>
          <p:cNvPicPr>
            <a:picLocks noChangeAspect="1" noChangeArrowheads="1"/>
          </p:cNvPicPr>
          <p:nvPr/>
        </p:nvPicPr>
        <p:blipFill>
          <a:blip r:embed="rId3" cstate="print"/>
          <a:srcRect l="13049" t="34821" r="10820" b="48148"/>
          <a:stretch>
            <a:fillRect/>
          </a:stretch>
        </p:blipFill>
        <p:spPr bwMode="auto">
          <a:xfrm>
            <a:off x="5181600" y="3989388"/>
            <a:ext cx="2078038" cy="3651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22532" name="Rectangle 24"/>
          <p:cNvSpPr>
            <a:spLocks noChangeArrowheads="1"/>
          </p:cNvSpPr>
          <p:nvPr/>
        </p:nvSpPr>
        <p:spPr bwMode="auto">
          <a:xfrm>
            <a:off x="3381375" y="3902075"/>
            <a:ext cx="211613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stimulus function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3" name="Rectangle 25"/>
          <p:cNvSpPr>
            <a:spLocks noChangeArrowheads="1"/>
          </p:cNvSpPr>
          <p:nvPr/>
        </p:nvSpPr>
        <p:spPr bwMode="auto">
          <a:xfrm>
            <a:off x="2328863" y="1973263"/>
            <a:ext cx="5786437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de-DE" sz="2400" b="0">
                <a:latin typeface="Arial Unicode MS" pitchFamily="34" charset="-128"/>
              </a:rPr>
              <a:t>Decompose data into effects and error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de-DE" sz="2400" b="0">
                <a:latin typeface="Arial Unicode MS" pitchFamily="34" charset="-128"/>
              </a:rPr>
              <a:t>Form statistic using estimates of effects and error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2328863" y="1260475"/>
            <a:ext cx="5773737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Make inferences about effects of interest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5" name="Rectangle 27"/>
          <p:cNvSpPr>
            <a:spLocks noChangeArrowheads="1"/>
          </p:cNvSpPr>
          <p:nvPr/>
        </p:nvSpPr>
        <p:spPr bwMode="auto">
          <a:xfrm>
            <a:off x="800100" y="1260475"/>
            <a:ext cx="1219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Why?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800100" y="2270125"/>
            <a:ext cx="1219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How?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22537" name="Rectangle 29"/>
          <p:cNvSpPr>
            <a:spLocks noChangeArrowheads="1"/>
          </p:cNvSpPr>
          <p:nvPr/>
        </p:nvSpPr>
        <p:spPr bwMode="auto">
          <a:xfrm>
            <a:off x="2338388" y="5702300"/>
            <a:ext cx="993775" cy="482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data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38" name="Rectangle 30"/>
          <p:cNvSpPr>
            <a:spLocks noChangeArrowheads="1"/>
          </p:cNvSpPr>
          <p:nvPr/>
        </p:nvSpPr>
        <p:spPr bwMode="auto">
          <a:xfrm>
            <a:off x="3851275" y="5519738"/>
            <a:ext cx="1181100" cy="847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linear</a:t>
            </a:r>
          </a:p>
          <a:p>
            <a:pPr algn="ctr" eaLnBrk="0" hangingPunct="0"/>
            <a:r>
              <a:rPr lang="de-DE" sz="2400" b="0">
                <a:latin typeface="Arial Unicode MS" pitchFamily="34" charset="-128"/>
              </a:rPr>
              <a:t>model</a:t>
            </a:r>
            <a:endParaRPr lang="en-GB" sz="2400" b="0">
              <a:latin typeface="Arial Unicode MS" pitchFamily="34" charset="-128"/>
            </a:endParaRPr>
          </a:p>
        </p:txBody>
      </p:sp>
      <p:cxnSp>
        <p:nvCxnSpPr>
          <p:cNvPr id="22539" name="AutoShape 31"/>
          <p:cNvCxnSpPr>
            <a:cxnSpLocks noChangeShapeType="1"/>
            <a:stCxn id="22537" idx="3"/>
            <a:endCxn id="22538" idx="1"/>
          </p:cNvCxnSpPr>
          <p:nvPr/>
        </p:nvCxnSpPr>
        <p:spPr bwMode="auto">
          <a:xfrm>
            <a:off x="3344863" y="5943600"/>
            <a:ext cx="4937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2540" name="AutoShape 32"/>
          <p:cNvCxnSpPr>
            <a:cxnSpLocks noChangeShapeType="1"/>
            <a:stCxn id="22532" idx="2"/>
            <a:endCxn id="22538" idx="0"/>
          </p:cNvCxnSpPr>
          <p:nvPr/>
        </p:nvCxnSpPr>
        <p:spPr bwMode="auto">
          <a:xfrm rot="16200000" flipH="1">
            <a:off x="4049713" y="5114925"/>
            <a:ext cx="782638" cy="1587"/>
          </a:xfrm>
          <a:prstGeom prst="curvedConnector3">
            <a:avLst>
              <a:gd name="adj1" fmla="val 50708"/>
            </a:avLst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2541" name="Rectangle 33"/>
          <p:cNvSpPr>
            <a:spLocks noChangeArrowheads="1"/>
          </p:cNvSpPr>
          <p:nvPr/>
        </p:nvSpPr>
        <p:spPr bwMode="auto">
          <a:xfrm>
            <a:off x="5691188" y="4951413"/>
            <a:ext cx="1717675" cy="847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effects estimate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42" name="Rectangle 34"/>
          <p:cNvSpPr>
            <a:spLocks noChangeArrowheads="1"/>
          </p:cNvSpPr>
          <p:nvPr/>
        </p:nvSpPr>
        <p:spPr bwMode="auto">
          <a:xfrm>
            <a:off x="5688013" y="5895975"/>
            <a:ext cx="1717675" cy="8477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error estimate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43" name="Rectangle 35"/>
          <p:cNvSpPr>
            <a:spLocks noChangeArrowheads="1"/>
          </p:cNvSpPr>
          <p:nvPr/>
        </p:nvSpPr>
        <p:spPr bwMode="auto">
          <a:xfrm>
            <a:off x="8124825" y="5611813"/>
            <a:ext cx="1346200" cy="482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statistic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2544" name="Rectangle 36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Rectangle 37"/>
          <p:cNvSpPr>
            <a:spLocks noChangeArrowheads="1"/>
          </p:cNvSpPr>
          <p:nvPr/>
        </p:nvSpPr>
        <p:spPr bwMode="auto">
          <a:xfrm>
            <a:off x="727075" y="190500"/>
            <a:ext cx="878363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Modelling the measured data</a:t>
            </a:r>
            <a:endParaRPr lang="en-US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6" name="Line 38"/>
          <p:cNvSpPr>
            <a:spLocks noChangeShapeType="1"/>
          </p:cNvSpPr>
          <p:nvPr/>
        </p:nvSpPr>
        <p:spPr bwMode="auto">
          <a:xfrm flipV="1">
            <a:off x="7248525" y="6032500"/>
            <a:ext cx="942975" cy="292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7" name="Line 39"/>
          <p:cNvSpPr>
            <a:spLocks noChangeShapeType="1"/>
          </p:cNvSpPr>
          <p:nvPr/>
        </p:nvSpPr>
        <p:spPr bwMode="auto">
          <a:xfrm>
            <a:off x="7254875" y="5368925"/>
            <a:ext cx="933450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8" name="Line 40"/>
          <p:cNvSpPr>
            <a:spLocks noChangeShapeType="1"/>
          </p:cNvSpPr>
          <p:nvPr/>
        </p:nvSpPr>
        <p:spPr bwMode="auto">
          <a:xfrm flipV="1">
            <a:off x="4927600" y="5353050"/>
            <a:ext cx="942975" cy="292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49" name="Line 41"/>
          <p:cNvSpPr>
            <a:spLocks noChangeShapeType="1"/>
          </p:cNvSpPr>
          <p:nvPr/>
        </p:nvSpPr>
        <p:spPr bwMode="auto">
          <a:xfrm>
            <a:off x="4951413" y="5875338"/>
            <a:ext cx="933450" cy="4333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9"/>
          <p:cNvSpPr txBox="1">
            <a:spLocks noChangeArrowheads="1"/>
          </p:cNvSpPr>
          <p:nvPr/>
        </p:nvSpPr>
        <p:spPr bwMode="auto">
          <a:xfrm rot="2760000">
            <a:off x="1219201" y="4303712"/>
            <a:ext cx="976312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>
                <a:latin typeface="Arial Unicode MS" pitchFamily="34" charset="-128"/>
              </a:rPr>
              <a:t>Time</a:t>
            </a:r>
            <a:endParaRPr lang="en-GB" sz="2800">
              <a:latin typeface="Arial Unicode MS" pitchFamily="34" charset="-128"/>
            </a:endParaRPr>
          </a:p>
        </p:txBody>
      </p:sp>
      <p:sp>
        <p:nvSpPr>
          <p:cNvPr id="23555" name="Line 90"/>
          <p:cNvSpPr>
            <a:spLocks noChangeShapeType="1"/>
          </p:cNvSpPr>
          <p:nvPr/>
        </p:nvSpPr>
        <p:spPr bwMode="auto">
          <a:xfrm flipH="1" flipV="1">
            <a:off x="677863" y="3008313"/>
            <a:ext cx="2438400" cy="248602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91"/>
          <p:cNvSpPr>
            <a:spLocks noChangeShapeType="1"/>
          </p:cNvSpPr>
          <p:nvPr/>
        </p:nvSpPr>
        <p:spPr bwMode="auto">
          <a:xfrm>
            <a:off x="5091113" y="5156200"/>
            <a:ext cx="16033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92"/>
          <p:cNvSpPr txBox="1">
            <a:spLocks noChangeArrowheads="1"/>
          </p:cNvSpPr>
          <p:nvPr/>
        </p:nvSpPr>
        <p:spPr bwMode="auto">
          <a:xfrm>
            <a:off x="4878388" y="5222875"/>
            <a:ext cx="189706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23558" name="Line 93"/>
          <p:cNvSpPr>
            <a:spLocks noChangeShapeType="1"/>
          </p:cNvSpPr>
          <p:nvPr/>
        </p:nvSpPr>
        <p:spPr bwMode="auto">
          <a:xfrm flipH="1">
            <a:off x="4762500" y="1414463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94"/>
          <p:cNvSpPr txBox="1">
            <a:spLocks noChangeArrowheads="1"/>
          </p:cNvSpPr>
          <p:nvPr/>
        </p:nvSpPr>
        <p:spPr bwMode="auto">
          <a:xfrm rot="5400000">
            <a:off x="4533900" y="3067050"/>
            <a:ext cx="976313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>
                <a:latin typeface="Arial Unicode MS" pitchFamily="34" charset="-128"/>
              </a:rPr>
              <a:t>Time</a:t>
            </a:r>
            <a:endParaRPr lang="en-GB" sz="2800">
              <a:latin typeface="Arial Unicode MS" pitchFamily="34" charset="-128"/>
            </a:endParaRPr>
          </a:p>
        </p:txBody>
      </p:sp>
      <p:sp>
        <p:nvSpPr>
          <p:cNvPr id="1967199" name="Rectangle 95"/>
          <p:cNvSpPr>
            <a:spLocks noChangeArrowheads="1"/>
          </p:cNvSpPr>
          <p:nvPr/>
        </p:nvSpPr>
        <p:spPr bwMode="auto">
          <a:xfrm>
            <a:off x="1911350" y="5643563"/>
            <a:ext cx="1935163" cy="847725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b="0">
                <a:latin typeface="Arial Unicode MS" pitchFamily="34" charset="-128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 b="0">
                <a:latin typeface="Arial Unicode MS" pitchFamily="34" charset="-128"/>
              </a:rPr>
              <a:t>time series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23561" name="Rectangle 96"/>
          <p:cNvSpPr>
            <a:spLocks noChangeArrowheads="1"/>
          </p:cNvSpPr>
          <p:nvPr/>
        </p:nvSpPr>
        <p:spPr bwMode="auto">
          <a:xfrm>
            <a:off x="844550" y="142875"/>
            <a:ext cx="8574088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Voxel-wise time series analysis</a:t>
            </a:r>
          </a:p>
        </p:txBody>
      </p:sp>
      <p:cxnSp>
        <p:nvCxnSpPr>
          <p:cNvPr id="23562" name="AutoShape 97"/>
          <p:cNvCxnSpPr>
            <a:cxnSpLocks noChangeShapeType="1"/>
            <a:endCxn id="1967203" idx="0"/>
          </p:cNvCxnSpPr>
          <p:nvPr/>
        </p:nvCxnSpPr>
        <p:spPr bwMode="auto">
          <a:xfrm rot="5400000" flipV="1">
            <a:off x="7120731" y="175419"/>
            <a:ext cx="71438" cy="2527300"/>
          </a:xfrm>
          <a:prstGeom prst="curvedConnector3">
            <a:avLst>
              <a:gd name="adj1" fmla="val -306667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23563" name="Group 98"/>
          <p:cNvGrpSpPr>
            <a:grpSpLocks/>
          </p:cNvGrpSpPr>
          <p:nvPr/>
        </p:nvGrpSpPr>
        <p:grpSpPr bwMode="auto">
          <a:xfrm>
            <a:off x="7469188" y="1487488"/>
            <a:ext cx="1901825" cy="2649537"/>
            <a:chOff x="4537" y="937"/>
            <a:chExt cx="1198" cy="1669"/>
          </a:xfrm>
        </p:grpSpPr>
        <p:sp>
          <p:nvSpPr>
            <p:cNvPr id="1967203" name="Rectangle 99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specification</a:t>
              </a:r>
              <a:endParaRPr lang="en-GB" sz="2400" b="0">
                <a:latin typeface="Arial Unicode MS" pitchFamily="34" charset="-128"/>
              </a:endParaRPr>
            </a:p>
          </p:txBody>
        </p:sp>
        <p:sp>
          <p:nvSpPr>
            <p:cNvPr id="1967204" name="Rectangle 100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estimation</a:t>
              </a:r>
              <a:endParaRPr lang="en-GB" sz="2400" b="0">
                <a:latin typeface="Arial Unicode MS" pitchFamily="34" charset="-128"/>
              </a:endParaRPr>
            </a:p>
          </p:txBody>
        </p:sp>
        <p:sp>
          <p:nvSpPr>
            <p:cNvPr id="1967205" name="Rectangle 101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hypothesis</a:t>
              </a:r>
              <a:endParaRPr lang="en-GB" sz="2400" b="0">
                <a:latin typeface="Arial Unicode MS" pitchFamily="34" charset="-128"/>
              </a:endParaRPr>
            </a:p>
          </p:txBody>
        </p:sp>
        <p:sp>
          <p:nvSpPr>
            <p:cNvPr id="1967206" name="Rectangle 102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B2B2B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 b="0">
                  <a:latin typeface="Arial Unicode MS" pitchFamily="34" charset="-128"/>
                </a:rPr>
                <a:t>statistic</a:t>
              </a:r>
              <a:endParaRPr lang="en-GB" sz="2400" b="0">
                <a:latin typeface="Arial Unicode MS" pitchFamily="34" charset="-128"/>
              </a:endParaRPr>
            </a:p>
          </p:txBody>
        </p:sp>
      </p:grpSp>
      <p:cxnSp>
        <p:nvCxnSpPr>
          <p:cNvPr id="23564" name="AutoShape 103"/>
          <p:cNvCxnSpPr>
            <a:cxnSpLocks noChangeShapeType="1"/>
            <a:stCxn id="1967206" idx="2"/>
          </p:cNvCxnSpPr>
          <p:nvPr/>
        </p:nvCxnSpPr>
        <p:spPr bwMode="auto">
          <a:xfrm rot="5400000">
            <a:off x="8189912" y="4379913"/>
            <a:ext cx="460375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67208" name="Rectangle 104"/>
          <p:cNvSpPr>
            <a:spLocks noChangeArrowheads="1"/>
          </p:cNvSpPr>
          <p:nvPr/>
        </p:nvSpPr>
        <p:spPr bwMode="auto">
          <a:xfrm>
            <a:off x="7962900" y="6145213"/>
            <a:ext cx="982663" cy="482600"/>
          </a:xfrm>
          <a:prstGeom prst="rect">
            <a:avLst/>
          </a:prstGeom>
          <a:solidFill>
            <a:srgbClr val="B2B2B2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 b="0">
                <a:latin typeface="Arial Unicode MS" pitchFamily="34" charset="-128"/>
              </a:rPr>
              <a:t>SPM</a:t>
            </a:r>
            <a:endParaRPr lang="en-GB" sz="2400" b="0">
              <a:latin typeface="Arial Unicode MS" pitchFamily="34" charset="-128"/>
            </a:endParaRPr>
          </a:p>
        </p:txBody>
      </p:sp>
      <p:grpSp>
        <p:nvGrpSpPr>
          <p:cNvPr id="23566" name="Group 105"/>
          <p:cNvGrpSpPr>
            <a:grpSpLocks/>
          </p:cNvGrpSpPr>
          <p:nvPr/>
        </p:nvGrpSpPr>
        <p:grpSpPr bwMode="auto">
          <a:xfrm>
            <a:off x="649288" y="1143000"/>
            <a:ext cx="1063625" cy="1408113"/>
            <a:chOff x="192" y="720"/>
            <a:chExt cx="670" cy="887"/>
          </a:xfrm>
        </p:grpSpPr>
        <p:pic>
          <p:nvPicPr>
            <p:cNvPr id="23634" name="Picture 10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35" name="Line 10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10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7" name="Group 109"/>
          <p:cNvGrpSpPr>
            <a:grpSpLocks/>
          </p:cNvGrpSpPr>
          <p:nvPr/>
        </p:nvGrpSpPr>
        <p:grpSpPr bwMode="auto">
          <a:xfrm>
            <a:off x="801688" y="1295400"/>
            <a:ext cx="1063625" cy="1408113"/>
            <a:chOff x="192" y="720"/>
            <a:chExt cx="670" cy="887"/>
          </a:xfrm>
        </p:grpSpPr>
        <p:pic>
          <p:nvPicPr>
            <p:cNvPr id="23631" name="Picture 110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32" name="Line 111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Line 112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8" name="Group 113"/>
          <p:cNvGrpSpPr>
            <a:grpSpLocks/>
          </p:cNvGrpSpPr>
          <p:nvPr/>
        </p:nvGrpSpPr>
        <p:grpSpPr bwMode="auto">
          <a:xfrm>
            <a:off x="954088" y="1447800"/>
            <a:ext cx="1063625" cy="1408113"/>
            <a:chOff x="192" y="720"/>
            <a:chExt cx="670" cy="887"/>
          </a:xfrm>
        </p:grpSpPr>
        <p:pic>
          <p:nvPicPr>
            <p:cNvPr id="23628" name="Picture 114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9" name="Line 115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116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9" name="Group 117"/>
          <p:cNvGrpSpPr>
            <a:grpSpLocks/>
          </p:cNvGrpSpPr>
          <p:nvPr/>
        </p:nvGrpSpPr>
        <p:grpSpPr bwMode="auto">
          <a:xfrm>
            <a:off x="1106488" y="1600200"/>
            <a:ext cx="1063625" cy="1408113"/>
            <a:chOff x="192" y="720"/>
            <a:chExt cx="670" cy="887"/>
          </a:xfrm>
        </p:grpSpPr>
        <p:pic>
          <p:nvPicPr>
            <p:cNvPr id="23625" name="Picture 118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6" name="Line 119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120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0" name="Group 121"/>
          <p:cNvGrpSpPr>
            <a:grpSpLocks/>
          </p:cNvGrpSpPr>
          <p:nvPr/>
        </p:nvGrpSpPr>
        <p:grpSpPr bwMode="auto">
          <a:xfrm>
            <a:off x="1258888" y="1752600"/>
            <a:ext cx="1063625" cy="1408113"/>
            <a:chOff x="192" y="720"/>
            <a:chExt cx="670" cy="887"/>
          </a:xfrm>
        </p:grpSpPr>
        <p:pic>
          <p:nvPicPr>
            <p:cNvPr id="23622" name="Picture 122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3" name="Line 123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124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1" name="Group 125"/>
          <p:cNvGrpSpPr>
            <a:grpSpLocks/>
          </p:cNvGrpSpPr>
          <p:nvPr/>
        </p:nvGrpSpPr>
        <p:grpSpPr bwMode="auto">
          <a:xfrm>
            <a:off x="1411288" y="1905000"/>
            <a:ext cx="1063625" cy="1408113"/>
            <a:chOff x="192" y="720"/>
            <a:chExt cx="670" cy="887"/>
          </a:xfrm>
        </p:grpSpPr>
        <p:pic>
          <p:nvPicPr>
            <p:cNvPr id="23619" name="Picture 12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0" name="Line 12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12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129"/>
          <p:cNvGrpSpPr>
            <a:grpSpLocks/>
          </p:cNvGrpSpPr>
          <p:nvPr/>
        </p:nvGrpSpPr>
        <p:grpSpPr bwMode="auto">
          <a:xfrm>
            <a:off x="1563688" y="2057400"/>
            <a:ext cx="1063625" cy="1408113"/>
            <a:chOff x="192" y="720"/>
            <a:chExt cx="670" cy="887"/>
          </a:xfrm>
        </p:grpSpPr>
        <p:pic>
          <p:nvPicPr>
            <p:cNvPr id="23616" name="Picture 130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7" name="Line 131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132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3" name="Group 133"/>
          <p:cNvGrpSpPr>
            <a:grpSpLocks/>
          </p:cNvGrpSpPr>
          <p:nvPr/>
        </p:nvGrpSpPr>
        <p:grpSpPr bwMode="auto">
          <a:xfrm>
            <a:off x="1716088" y="2209800"/>
            <a:ext cx="1063625" cy="1408113"/>
            <a:chOff x="192" y="720"/>
            <a:chExt cx="670" cy="887"/>
          </a:xfrm>
        </p:grpSpPr>
        <p:pic>
          <p:nvPicPr>
            <p:cNvPr id="23613" name="Picture 134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4" name="Line 135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Line 136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4" name="Group 137"/>
          <p:cNvGrpSpPr>
            <a:grpSpLocks/>
          </p:cNvGrpSpPr>
          <p:nvPr/>
        </p:nvGrpSpPr>
        <p:grpSpPr bwMode="auto">
          <a:xfrm>
            <a:off x="1868488" y="2362200"/>
            <a:ext cx="1063625" cy="1408113"/>
            <a:chOff x="192" y="720"/>
            <a:chExt cx="670" cy="887"/>
          </a:xfrm>
        </p:grpSpPr>
        <p:pic>
          <p:nvPicPr>
            <p:cNvPr id="23610" name="Picture 138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1" name="Line 139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Line 140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5" name="Group 141"/>
          <p:cNvGrpSpPr>
            <a:grpSpLocks/>
          </p:cNvGrpSpPr>
          <p:nvPr/>
        </p:nvGrpSpPr>
        <p:grpSpPr bwMode="auto">
          <a:xfrm>
            <a:off x="2020888" y="2514600"/>
            <a:ext cx="1063625" cy="1408113"/>
            <a:chOff x="192" y="720"/>
            <a:chExt cx="670" cy="887"/>
          </a:xfrm>
        </p:grpSpPr>
        <p:pic>
          <p:nvPicPr>
            <p:cNvPr id="23607" name="Picture 142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8" name="Line 143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144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6" name="Group 145"/>
          <p:cNvGrpSpPr>
            <a:grpSpLocks/>
          </p:cNvGrpSpPr>
          <p:nvPr/>
        </p:nvGrpSpPr>
        <p:grpSpPr bwMode="auto">
          <a:xfrm>
            <a:off x="2173288" y="2667000"/>
            <a:ext cx="1063625" cy="1408113"/>
            <a:chOff x="192" y="720"/>
            <a:chExt cx="670" cy="887"/>
          </a:xfrm>
        </p:grpSpPr>
        <p:pic>
          <p:nvPicPr>
            <p:cNvPr id="23604" name="Picture 14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5" name="Line 14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14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7" name="Group 149"/>
          <p:cNvGrpSpPr>
            <a:grpSpLocks/>
          </p:cNvGrpSpPr>
          <p:nvPr/>
        </p:nvGrpSpPr>
        <p:grpSpPr bwMode="auto">
          <a:xfrm>
            <a:off x="2325688" y="2819400"/>
            <a:ext cx="1063625" cy="1408113"/>
            <a:chOff x="192" y="720"/>
            <a:chExt cx="670" cy="887"/>
          </a:xfrm>
        </p:grpSpPr>
        <p:pic>
          <p:nvPicPr>
            <p:cNvPr id="23601" name="Picture 150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2" name="Line 151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Line 152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8" name="Group 153"/>
          <p:cNvGrpSpPr>
            <a:grpSpLocks/>
          </p:cNvGrpSpPr>
          <p:nvPr/>
        </p:nvGrpSpPr>
        <p:grpSpPr bwMode="auto">
          <a:xfrm>
            <a:off x="2478088" y="2971800"/>
            <a:ext cx="1063625" cy="1408113"/>
            <a:chOff x="192" y="720"/>
            <a:chExt cx="670" cy="887"/>
          </a:xfrm>
        </p:grpSpPr>
        <p:pic>
          <p:nvPicPr>
            <p:cNvPr id="23598" name="Picture 154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9" name="Line 155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156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9" name="Group 157"/>
          <p:cNvGrpSpPr>
            <a:grpSpLocks/>
          </p:cNvGrpSpPr>
          <p:nvPr/>
        </p:nvGrpSpPr>
        <p:grpSpPr bwMode="auto">
          <a:xfrm>
            <a:off x="2630488" y="3124200"/>
            <a:ext cx="1063625" cy="1408113"/>
            <a:chOff x="192" y="720"/>
            <a:chExt cx="670" cy="887"/>
          </a:xfrm>
        </p:grpSpPr>
        <p:pic>
          <p:nvPicPr>
            <p:cNvPr id="23595" name="Picture 158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6" name="Line 159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Line 160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0" name="Group 161"/>
          <p:cNvGrpSpPr>
            <a:grpSpLocks/>
          </p:cNvGrpSpPr>
          <p:nvPr/>
        </p:nvGrpSpPr>
        <p:grpSpPr bwMode="auto">
          <a:xfrm>
            <a:off x="2782888" y="3276600"/>
            <a:ext cx="1063625" cy="1408113"/>
            <a:chOff x="192" y="720"/>
            <a:chExt cx="670" cy="887"/>
          </a:xfrm>
        </p:grpSpPr>
        <p:pic>
          <p:nvPicPr>
            <p:cNvPr id="23592" name="Picture 162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3" name="Line 163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164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1" name="Group 165"/>
          <p:cNvGrpSpPr>
            <a:grpSpLocks/>
          </p:cNvGrpSpPr>
          <p:nvPr/>
        </p:nvGrpSpPr>
        <p:grpSpPr bwMode="auto">
          <a:xfrm>
            <a:off x="2935288" y="3429000"/>
            <a:ext cx="1063625" cy="1408113"/>
            <a:chOff x="192" y="720"/>
            <a:chExt cx="670" cy="887"/>
          </a:xfrm>
        </p:grpSpPr>
        <p:pic>
          <p:nvPicPr>
            <p:cNvPr id="23589" name="Picture 16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90" name="Line 167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168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82" name="Picture 169" descr="slice"/>
          <p:cNvPicPr>
            <a:picLocks noChangeAspect="1" noChangeArrowheads="1"/>
          </p:cNvPicPr>
          <p:nvPr/>
        </p:nvPicPr>
        <p:blipFill>
          <a:blip r:embed="rId2" cstate="print"/>
          <a:srcRect l="14081" t="28236" r="54173" b="42599"/>
          <a:stretch>
            <a:fillRect/>
          </a:stretch>
        </p:blipFill>
        <p:spPr bwMode="auto">
          <a:xfrm>
            <a:off x="3087688" y="3581400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3" name="Line 170"/>
          <p:cNvSpPr>
            <a:spLocks noChangeShapeType="1"/>
          </p:cNvSpPr>
          <p:nvPr/>
        </p:nvSpPr>
        <p:spPr bwMode="auto">
          <a:xfrm flipV="1">
            <a:off x="4030663" y="3581400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171"/>
          <p:cNvSpPr>
            <a:spLocks noChangeShapeType="1"/>
          </p:cNvSpPr>
          <p:nvPr/>
        </p:nvSpPr>
        <p:spPr bwMode="auto">
          <a:xfrm flipV="1">
            <a:off x="3087688" y="4356100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85" name="Picture 172" descr="data"/>
          <p:cNvPicPr>
            <a:picLocks noChangeAspect="1" noChangeArrowheads="1"/>
          </p:cNvPicPr>
          <p:nvPr/>
        </p:nvPicPr>
        <p:blipFill>
          <a:blip r:embed="rId3" cstate="print"/>
          <a:srcRect l="13046" t="6667" r="13879" b="14815"/>
          <a:stretch>
            <a:fillRect/>
          </a:stretch>
        </p:blipFill>
        <p:spPr bwMode="auto">
          <a:xfrm>
            <a:off x="5224463" y="1412875"/>
            <a:ext cx="13366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86" name="Picture 173" descr="tmap"/>
          <p:cNvPicPr>
            <a:picLocks noChangeAspect="1" noChangeArrowheads="1"/>
          </p:cNvPicPr>
          <p:nvPr/>
        </p:nvPicPr>
        <p:blipFill>
          <a:blip r:embed="rId4" cstate="print"/>
          <a:srcRect l="13858" t="28154" r="54488" b="42381"/>
          <a:stretch>
            <a:fillRect/>
          </a:stretch>
        </p:blipFill>
        <p:spPr bwMode="auto">
          <a:xfrm>
            <a:off x="7848600" y="4610100"/>
            <a:ext cx="11430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7" name="Line 174"/>
          <p:cNvSpPr>
            <a:spLocks noChangeShapeType="1"/>
          </p:cNvSpPr>
          <p:nvPr/>
        </p:nvSpPr>
        <p:spPr bwMode="auto">
          <a:xfrm flipV="1">
            <a:off x="8875713" y="4611688"/>
            <a:ext cx="0" cy="153511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Line 175"/>
          <p:cNvSpPr>
            <a:spLocks noChangeShapeType="1"/>
          </p:cNvSpPr>
          <p:nvPr/>
        </p:nvSpPr>
        <p:spPr bwMode="auto">
          <a:xfrm>
            <a:off x="7848600" y="5451475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1"/>
          <p:cNvSpPr>
            <a:spLocks noChangeArrowheads="1"/>
          </p:cNvSpPr>
          <p:nvPr/>
        </p:nvSpPr>
        <p:spPr bwMode="auto">
          <a:xfrm>
            <a:off x="4722813" y="1490663"/>
            <a:ext cx="739775" cy="3551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2154238" y="5229225"/>
            <a:ext cx="16033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3"/>
          <p:cNvSpPr txBox="1">
            <a:spLocks noChangeArrowheads="1"/>
          </p:cNvSpPr>
          <p:nvPr/>
        </p:nvSpPr>
        <p:spPr bwMode="auto">
          <a:xfrm>
            <a:off x="2057400" y="5273675"/>
            <a:ext cx="1897063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0">
                <a:latin typeface="Arial Unicode MS" pitchFamily="34" charset="-128"/>
              </a:rPr>
              <a:t>BOLD signal</a:t>
            </a:r>
            <a:endParaRPr lang="en-GB" sz="2400" b="0">
              <a:latin typeface="Arial Unicode MS" pitchFamily="34" charset="-128"/>
            </a:endParaRPr>
          </a:p>
        </p:txBody>
      </p:sp>
      <p:sp>
        <p:nvSpPr>
          <p:cNvPr id="1030" name="Line 24"/>
          <p:cNvSpPr>
            <a:spLocks noChangeShapeType="1"/>
          </p:cNvSpPr>
          <p:nvPr/>
        </p:nvSpPr>
        <p:spPr bwMode="auto">
          <a:xfrm flipH="1">
            <a:off x="177800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25"/>
          <p:cNvSpPr txBox="1">
            <a:spLocks noChangeArrowheads="1"/>
          </p:cNvSpPr>
          <p:nvPr/>
        </p:nvSpPr>
        <p:spPr bwMode="auto">
          <a:xfrm rot="5400000">
            <a:off x="1588294" y="3172619"/>
            <a:ext cx="86201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032" name="Picture 26" descr="data"/>
          <p:cNvPicPr>
            <a:picLocks noChangeAspect="1" noChangeArrowheads="1"/>
          </p:cNvPicPr>
          <p:nvPr/>
        </p:nvPicPr>
        <p:blipFill>
          <a:blip r:embed="rId3" cstate="print"/>
          <a:srcRect l="13046" t="6667" r="13879" b="14815"/>
          <a:stretch>
            <a:fillRect/>
          </a:stretch>
        </p:blipFill>
        <p:spPr bwMode="auto">
          <a:xfrm>
            <a:off x="2287588" y="1485900"/>
            <a:ext cx="13366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3" name="Picture 27" descr="constant"/>
          <p:cNvPicPr>
            <a:picLocks noChangeAspect="1" noChangeArrowheads="1"/>
          </p:cNvPicPr>
          <p:nvPr/>
        </p:nvPicPr>
        <p:blipFill>
          <a:blip r:embed="rId4" cstate="print"/>
          <a:srcRect l="47224" t="5556" r="43338" b="12222"/>
          <a:stretch>
            <a:fillRect/>
          </a:stretch>
        </p:blipFill>
        <p:spPr bwMode="auto">
          <a:xfrm>
            <a:off x="6375400" y="1485900"/>
            <a:ext cx="661988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" name="Text Box 28"/>
          <p:cNvSpPr txBox="1">
            <a:spLocks noChangeArrowheads="1"/>
          </p:cNvSpPr>
          <p:nvPr/>
        </p:nvSpPr>
        <p:spPr bwMode="auto">
          <a:xfrm>
            <a:off x="3754438" y="2916238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035" name="Text Box 29"/>
          <p:cNvSpPr txBox="1">
            <a:spLocks noChangeArrowheads="1"/>
          </p:cNvSpPr>
          <p:nvPr/>
        </p:nvSpPr>
        <p:spPr bwMode="auto">
          <a:xfrm>
            <a:off x="4059238" y="3001963"/>
            <a:ext cx="658812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36" name="Text Box 30"/>
          <p:cNvSpPr txBox="1">
            <a:spLocks noChangeArrowheads="1"/>
          </p:cNvSpPr>
          <p:nvPr/>
        </p:nvSpPr>
        <p:spPr bwMode="auto">
          <a:xfrm>
            <a:off x="5826125" y="3001963"/>
            <a:ext cx="557213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37" name="Text Box 31"/>
          <p:cNvSpPr txBox="1">
            <a:spLocks noChangeArrowheads="1"/>
          </p:cNvSpPr>
          <p:nvPr/>
        </p:nvSpPr>
        <p:spPr bwMode="auto">
          <a:xfrm>
            <a:off x="5462588" y="2916238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038" name="Text Box 32"/>
          <p:cNvSpPr txBox="1">
            <a:spLocks noChangeArrowheads="1"/>
          </p:cNvSpPr>
          <p:nvPr/>
        </p:nvSpPr>
        <p:spPr bwMode="auto">
          <a:xfrm>
            <a:off x="7034213" y="2960688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039" name="Rectangle 33"/>
          <p:cNvSpPr>
            <a:spLocks noChangeArrowheads="1"/>
          </p:cNvSpPr>
          <p:nvPr/>
        </p:nvSpPr>
        <p:spPr bwMode="auto">
          <a:xfrm>
            <a:off x="7510463" y="1487488"/>
            <a:ext cx="661987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 b="0">
                <a:latin typeface="Arial Unicode MS" pitchFamily="34" charset="-128"/>
              </a:rPr>
              <a:t>error</a:t>
            </a:r>
            <a:endParaRPr lang="en-GB" sz="3200" b="0">
              <a:latin typeface="Arial Unicode MS" pitchFamily="34" charset="-128"/>
            </a:endParaRPr>
          </a:p>
        </p:txBody>
      </p:sp>
      <p:sp>
        <p:nvSpPr>
          <p:cNvPr id="1040" name="Text Box 34"/>
          <p:cNvSpPr txBox="1">
            <a:spLocks noChangeArrowheads="1"/>
          </p:cNvSpPr>
          <p:nvPr/>
        </p:nvSpPr>
        <p:spPr bwMode="auto">
          <a:xfrm>
            <a:off x="4738688" y="5043488"/>
            <a:ext cx="536575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41" name="Text Box 35"/>
          <p:cNvSpPr txBox="1">
            <a:spLocks noChangeArrowheads="1"/>
          </p:cNvSpPr>
          <p:nvPr/>
        </p:nvSpPr>
        <p:spPr bwMode="auto">
          <a:xfrm>
            <a:off x="6508750" y="5043488"/>
            <a:ext cx="536575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042" name="Text Box 36"/>
          <p:cNvSpPr txBox="1">
            <a:spLocks noChangeArrowheads="1"/>
          </p:cNvSpPr>
          <p:nvPr/>
        </p:nvSpPr>
        <p:spPr bwMode="auto">
          <a:xfrm>
            <a:off x="7670800" y="5030788"/>
            <a:ext cx="411163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043" name="Picture 37" descr="boxcar"/>
          <p:cNvPicPr>
            <a:picLocks noChangeAspect="1" noChangeArrowheads="1"/>
          </p:cNvPicPr>
          <p:nvPr/>
        </p:nvPicPr>
        <p:blipFill>
          <a:blip r:embed="rId5" cstate="print"/>
          <a:srcRect l="11034" t="6389" r="8362" b="14722"/>
          <a:stretch>
            <a:fillRect/>
          </a:stretch>
        </p:blipFill>
        <p:spPr bwMode="auto">
          <a:xfrm>
            <a:off x="4735513" y="1485900"/>
            <a:ext cx="684212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4" name="Rectangle 38"/>
          <p:cNvSpPr>
            <a:spLocks noChangeArrowheads="1"/>
          </p:cNvSpPr>
          <p:nvPr/>
        </p:nvSpPr>
        <p:spPr bwMode="auto">
          <a:xfrm>
            <a:off x="233363" y="304800"/>
            <a:ext cx="98218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3257550" y="5892800"/>
          <a:ext cx="3787775" cy="692150"/>
        </p:xfrm>
        <a:graphic>
          <a:graphicData uri="http://schemas.openxmlformats.org/presentationml/2006/ole">
            <p:oleObj spid="_x0000_s1026" name="Equation" r:id="rId6" imgW="1180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33"/>
          <p:cNvSpPr>
            <a:spLocks noChangeArrowheads="1"/>
          </p:cNvSpPr>
          <p:nvPr/>
        </p:nvSpPr>
        <p:spPr bwMode="auto">
          <a:xfrm>
            <a:off x="188913" y="100013"/>
            <a:ext cx="9896475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4179887" y="3233738"/>
            <a:ext cx="3852863" cy="528638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Text Box 35"/>
          <p:cNvSpPr txBox="1">
            <a:spLocks noChangeArrowheads="1"/>
          </p:cNvSpPr>
          <p:nvPr/>
        </p:nvSpPr>
        <p:spPr bwMode="auto">
          <a:xfrm>
            <a:off x="1622425" y="3263900"/>
            <a:ext cx="511175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925888" y="2082800"/>
            <a:ext cx="1563688" cy="509587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050" name="Object 37"/>
          <p:cNvGraphicFramePr>
            <a:graphicFrameLocks noChangeAspect="1"/>
          </p:cNvGraphicFramePr>
          <p:nvPr/>
        </p:nvGraphicFramePr>
        <p:xfrm>
          <a:off x="4443413" y="2041525"/>
          <a:ext cx="433387" cy="665163"/>
        </p:xfrm>
        <a:graphic>
          <a:graphicData uri="http://schemas.openxmlformats.org/presentationml/2006/ole">
            <p:oleObj spid="_x0000_s2050" name="Equation" r:id="rId3" imgW="152280" imgH="203040" progId="Equation.3">
              <p:embed/>
            </p:oleObj>
          </a:graphicData>
        </a:graphic>
      </p:graphicFrame>
      <p:graphicFrame>
        <p:nvGraphicFramePr>
          <p:cNvPr id="2051" name="Object 38"/>
          <p:cNvGraphicFramePr>
            <a:graphicFrameLocks noChangeAspect="1"/>
          </p:cNvGraphicFramePr>
          <p:nvPr/>
        </p:nvGraphicFramePr>
        <p:xfrm>
          <a:off x="5880100" y="3195638"/>
          <a:ext cx="442913" cy="606425"/>
        </p:xfrm>
        <a:graphic>
          <a:graphicData uri="http://schemas.openxmlformats.org/presentationml/2006/ole">
            <p:oleObj spid="_x0000_s2051" name="Equation" r:id="rId4" imgW="114120" imgH="139680" progId="Equation.3">
              <p:embed/>
            </p:oleObj>
          </a:graphicData>
        </a:graphic>
      </p:graphicFrame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5100638" y="3114675"/>
            <a:ext cx="511175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819149" y="3184525"/>
            <a:ext cx="3910012" cy="661987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b="0" i="1">
                <a:latin typeface="Times New Roman" pitchFamily="18" charset="0"/>
              </a:rPr>
              <a:t>y</a:t>
            </a:r>
            <a:endParaRPr lang="en-GB" sz="6000" b="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346325" y="1560513"/>
            <a:ext cx="1571625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6000" b="0" i="1">
                <a:latin typeface="Times New Roman" pitchFamily="18" charset="0"/>
              </a:rPr>
              <a:t>X</a:t>
            </a:r>
            <a:endParaRPr lang="en-US" sz="6000" b="0" i="1">
              <a:latin typeface="Times New Roman" pitchFamily="18" charset="0"/>
            </a:endParaRPr>
          </a:p>
        </p:txBody>
      </p:sp>
      <p:sp>
        <p:nvSpPr>
          <p:cNvPr id="2069" name="Line 43"/>
          <p:cNvSpPr>
            <a:spLocks noChangeShapeType="1"/>
          </p:cNvSpPr>
          <p:nvPr/>
        </p:nvSpPr>
        <p:spPr bwMode="auto">
          <a:xfrm>
            <a:off x="708025" y="1560513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2" name="Object 44"/>
          <p:cNvGraphicFramePr>
            <a:graphicFrameLocks noChangeAspect="1"/>
          </p:cNvGraphicFramePr>
          <p:nvPr/>
        </p:nvGraphicFramePr>
        <p:xfrm>
          <a:off x="282575" y="5067300"/>
          <a:ext cx="384175" cy="441325"/>
        </p:xfrm>
        <a:graphic>
          <a:graphicData uri="http://schemas.openxmlformats.org/presentationml/2006/ole">
            <p:oleObj spid="_x0000_s2052" name="Equation" r:id="rId5" imgW="177480" imgH="177480" progId="Equation.3">
              <p:embed/>
            </p:oleObj>
          </a:graphicData>
        </a:graphic>
      </p:graphicFrame>
      <p:sp>
        <p:nvSpPr>
          <p:cNvPr id="2070" name="Line 45"/>
          <p:cNvSpPr>
            <a:spLocks noChangeShapeType="1"/>
          </p:cNvSpPr>
          <p:nvPr/>
        </p:nvSpPr>
        <p:spPr bwMode="auto">
          <a:xfrm>
            <a:off x="785813" y="1460500"/>
            <a:ext cx="692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3" name="Object 46"/>
          <p:cNvGraphicFramePr>
            <a:graphicFrameLocks noChangeAspect="1"/>
          </p:cNvGraphicFramePr>
          <p:nvPr/>
        </p:nvGraphicFramePr>
        <p:xfrm>
          <a:off x="1281113" y="1009650"/>
          <a:ext cx="192087" cy="409575"/>
        </p:xfrm>
        <a:graphic>
          <a:graphicData uri="http://schemas.openxmlformats.org/presentationml/2006/ole">
            <p:oleObj spid="_x0000_s2053" name="Equation" r:id="rId6" imgW="88560" imgH="164880" progId="Equation.3">
              <p:embed/>
            </p:oleObj>
          </a:graphicData>
        </a:graphic>
      </p:graphicFrame>
      <p:sp>
        <p:nvSpPr>
          <p:cNvPr id="2071" name="Line 47"/>
          <p:cNvSpPr>
            <a:spLocks noChangeShapeType="1"/>
          </p:cNvSpPr>
          <p:nvPr/>
        </p:nvSpPr>
        <p:spPr bwMode="auto">
          <a:xfrm>
            <a:off x="2252663" y="1560513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4" name="Object 48"/>
          <p:cNvGraphicFramePr>
            <a:graphicFrameLocks noChangeAspect="1"/>
          </p:cNvGraphicFramePr>
          <p:nvPr/>
        </p:nvGraphicFramePr>
        <p:xfrm>
          <a:off x="1822450" y="5067300"/>
          <a:ext cx="384175" cy="441325"/>
        </p:xfrm>
        <a:graphic>
          <a:graphicData uri="http://schemas.openxmlformats.org/presentationml/2006/ole">
            <p:oleObj spid="_x0000_s2054" name="Equation" r:id="rId7" imgW="177480" imgH="177480" progId="Equation.3">
              <p:embed/>
            </p:oleObj>
          </a:graphicData>
        </a:graphic>
      </p:graphicFrame>
      <p:sp>
        <p:nvSpPr>
          <p:cNvPr id="2072" name="Line 49"/>
          <p:cNvSpPr>
            <a:spLocks noChangeShapeType="1"/>
          </p:cNvSpPr>
          <p:nvPr/>
        </p:nvSpPr>
        <p:spPr bwMode="auto">
          <a:xfrm>
            <a:off x="5757863" y="1624013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5" name="Object 50"/>
          <p:cNvGraphicFramePr>
            <a:graphicFrameLocks noChangeAspect="1"/>
          </p:cNvGraphicFramePr>
          <p:nvPr/>
        </p:nvGraphicFramePr>
        <p:xfrm>
          <a:off x="5311775" y="5060950"/>
          <a:ext cx="384175" cy="441325"/>
        </p:xfrm>
        <a:graphic>
          <a:graphicData uri="http://schemas.openxmlformats.org/presentationml/2006/ole">
            <p:oleObj spid="_x0000_s2055" name="Equation" r:id="rId8" imgW="177480" imgH="177480" progId="Equation.3">
              <p:embed/>
            </p:oleObj>
          </a:graphicData>
        </a:graphic>
      </p:graphicFrame>
      <p:sp>
        <p:nvSpPr>
          <p:cNvPr id="2073" name="Line 51"/>
          <p:cNvSpPr>
            <a:spLocks noChangeShapeType="1"/>
          </p:cNvSpPr>
          <p:nvPr/>
        </p:nvSpPr>
        <p:spPr bwMode="auto">
          <a:xfrm>
            <a:off x="4486275" y="1481138"/>
            <a:ext cx="50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6" name="Object 52"/>
          <p:cNvGraphicFramePr>
            <a:graphicFrameLocks noChangeAspect="1"/>
          </p:cNvGraphicFramePr>
          <p:nvPr/>
        </p:nvGraphicFramePr>
        <p:xfrm>
          <a:off x="4806950" y="1016000"/>
          <a:ext cx="192088" cy="409575"/>
        </p:xfrm>
        <a:graphic>
          <a:graphicData uri="http://schemas.openxmlformats.org/presentationml/2006/ole">
            <p:oleObj spid="_x0000_s2056" name="Equation" r:id="rId9" imgW="88560" imgH="164880" progId="Equation.3">
              <p:embed/>
            </p:oleObj>
          </a:graphicData>
        </a:graphic>
      </p:graphicFrame>
      <p:sp>
        <p:nvSpPr>
          <p:cNvPr id="2074" name="Line 53"/>
          <p:cNvSpPr>
            <a:spLocks noChangeShapeType="1"/>
          </p:cNvSpPr>
          <p:nvPr/>
        </p:nvSpPr>
        <p:spPr bwMode="auto">
          <a:xfrm>
            <a:off x="5842000" y="1493838"/>
            <a:ext cx="56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7" name="Object 54"/>
          <p:cNvGraphicFramePr>
            <a:graphicFrameLocks noChangeAspect="1"/>
          </p:cNvGraphicFramePr>
          <p:nvPr/>
        </p:nvGraphicFramePr>
        <p:xfrm>
          <a:off x="6226175" y="1027113"/>
          <a:ext cx="192088" cy="409575"/>
        </p:xfrm>
        <a:graphic>
          <a:graphicData uri="http://schemas.openxmlformats.org/presentationml/2006/ole">
            <p:oleObj spid="_x0000_s2057" name="Equation" r:id="rId10" imgW="88560" imgH="164880" progId="Equation.3">
              <p:embed/>
            </p:oleObj>
          </a:graphicData>
        </a:graphic>
      </p:graphicFrame>
      <p:sp>
        <p:nvSpPr>
          <p:cNvPr id="2075" name="Line 55"/>
          <p:cNvSpPr>
            <a:spLocks noChangeShapeType="1"/>
          </p:cNvSpPr>
          <p:nvPr/>
        </p:nvSpPr>
        <p:spPr bwMode="auto">
          <a:xfrm>
            <a:off x="2346325" y="1474788"/>
            <a:ext cx="1603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8" name="Object 56"/>
          <p:cNvGraphicFramePr>
            <a:graphicFrameLocks noChangeAspect="1"/>
          </p:cNvGraphicFramePr>
          <p:nvPr/>
        </p:nvGraphicFramePr>
        <p:xfrm>
          <a:off x="3656013" y="1025525"/>
          <a:ext cx="330200" cy="409575"/>
        </p:xfrm>
        <a:graphic>
          <a:graphicData uri="http://schemas.openxmlformats.org/presentationml/2006/ole">
            <p:oleObj spid="_x0000_s2058" name="Equation" r:id="rId11" imgW="152280" imgH="164880" progId="Equation.3">
              <p:embed/>
            </p:oleObj>
          </a:graphicData>
        </a:graphic>
      </p:graphicFrame>
      <p:sp>
        <p:nvSpPr>
          <p:cNvPr id="2076" name="Line 57"/>
          <p:cNvSpPr>
            <a:spLocks noChangeShapeType="1"/>
          </p:cNvSpPr>
          <p:nvPr/>
        </p:nvSpPr>
        <p:spPr bwMode="auto">
          <a:xfrm rot="5400000">
            <a:off x="3588544" y="2361407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9" name="Object 58"/>
          <p:cNvGraphicFramePr>
            <a:graphicFrameLocks noChangeAspect="1"/>
          </p:cNvGraphicFramePr>
          <p:nvPr/>
        </p:nvGraphicFramePr>
        <p:xfrm>
          <a:off x="4013200" y="2873375"/>
          <a:ext cx="328613" cy="409575"/>
        </p:xfrm>
        <a:graphic>
          <a:graphicData uri="http://schemas.openxmlformats.org/presentationml/2006/ole">
            <p:oleObj spid="_x0000_s2059" name="Equation" r:id="rId12" imgW="152280" imgH="164880" progId="Equation.3">
              <p:embed/>
            </p:oleObj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772275" y="3532188"/>
            <a:ext cx="3181350" cy="10255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sz="2000" b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sz="2000" b="0">
                <a:latin typeface="Arial Unicode MS" pitchFamily="34" charset="-128"/>
              </a:rPr>
              <a:t>Design matrix </a:t>
            </a:r>
            <a:r>
              <a:rPr lang="de-DE" sz="2000" b="0" i="1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sz="2000" b="0">
                <a:latin typeface="Arial Unicode MS" pitchFamily="34" charset="-128"/>
              </a:rPr>
              <a:t>Assumptions about </a:t>
            </a:r>
            <a:r>
              <a:rPr lang="de-DE" sz="2000" b="0" i="1">
                <a:latin typeface="Times New Roman" pitchFamily="18" charset="0"/>
              </a:rPr>
              <a:t>e</a:t>
            </a:r>
            <a:endParaRPr lang="en-GB" sz="2000" b="0" i="1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772275" y="4756150"/>
            <a:ext cx="2816225" cy="660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sz="1800" i="1">
                <a:latin typeface="Arial Unicode MS" pitchFamily="34" charset="-128"/>
              </a:rPr>
              <a:t>N</a:t>
            </a:r>
            <a:r>
              <a:rPr lang="de-DE" sz="1800" b="0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sz="1800" i="1">
                <a:latin typeface="Arial Unicode MS" pitchFamily="34" charset="-128"/>
              </a:rPr>
              <a:t>p</a:t>
            </a:r>
            <a:r>
              <a:rPr lang="de-DE" sz="1800" b="0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2060" name="Object 61"/>
          <p:cNvGraphicFramePr>
            <a:graphicFrameLocks noChangeAspect="1"/>
          </p:cNvGraphicFramePr>
          <p:nvPr/>
        </p:nvGraphicFramePr>
        <p:xfrm>
          <a:off x="6764338" y="1370013"/>
          <a:ext cx="2870200" cy="819150"/>
        </p:xfrm>
        <a:graphic>
          <a:graphicData uri="http://schemas.openxmlformats.org/presentationml/2006/ole">
            <p:oleObj spid="_x0000_s2060" name="Equation" r:id="rId13" imgW="711000" imgH="203040" progId="Equation.3">
              <p:embed/>
            </p:oleObj>
          </a:graphicData>
        </a:graphic>
      </p:graphicFrame>
      <p:sp>
        <p:nvSpPr>
          <p:cNvPr id="2079" name="Text Box 62"/>
          <p:cNvSpPr txBox="1">
            <a:spLocks noChangeArrowheads="1"/>
          </p:cNvSpPr>
          <p:nvPr/>
        </p:nvSpPr>
        <p:spPr bwMode="auto">
          <a:xfrm>
            <a:off x="914400" y="5829300"/>
            <a:ext cx="8437563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 b="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2061" name="Object 63"/>
          <p:cNvGraphicFramePr>
            <a:graphicFrameLocks noChangeAspect="1"/>
          </p:cNvGraphicFramePr>
          <p:nvPr/>
        </p:nvGraphicFramePr>
        <p:xfrm>
          <a:off x="6770688" y="2362200"/>
          <a:ext cx="3168650" cy="838200"/>
        </p:xfrm>
        <a:graphic>
          <a:graphicData uri="http://schemas.openxmlformats.org/presentationml/2006/ole">
            <p:oleObj spid="_x0000_s2061" name="Equation" r:id="rId14" imgW="863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231775" y="228600"/>
            <a:ext cx="98345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 assumes Gaussian “spherical” (i.i.d.) errors</a:t>
            </a:r>
            <a:endParaRPr lang="en-US" sz="32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3731" name="Rectangle 3"/>
          <p:cNvSpPr>
            <a:spLocks noChangeArrowheads="1"/>
          </p:cNvSpPr>
          <p:nvPr/>
        </p:nvSpPr>
        <p:spPr bwMode="auto">
          <a:xfrm>
            <a:off x="384175" y="1306513"/>
            <a:ext cx="3505200" cy="1943100"/>
          </a:xfrm>
          <a:prstGeom prst="rect">
            <a:avLst/>
          </a:prstGeom>
          <a:solidFill>
            <a:srgbClr val="77777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solidFill>
                  <a:schemeClr val="bg1"/>
                </a:solidFill>
              </a:rPr>
              <a:t>sphericity = i.i.d.</a:t>
            </a:r>
            <a:r>
              <a:rPr lang="de-DE" sz="2400" b="0">
                <a:solidFill>
                  <a:schemeClr val="bg1"/>
                </a:solidFill>
              </a:rPr>
              <a:t/>
            </a:r>
            <a:br>
              <a:rPr lang="de-DE" sz="2400" b="0">
                <a:solidFill>
                  <a:schemeClr val="bg1"/>
                </a:solidFill>
              </a:rPr>
            </a:br>
            <a:r>
              <a:rPr lang="de-DE" sz="2400" b="0">
                <a:solidFill>
                  <a:schemeClr val="bg1"/>
                </a:solidFill>
              </a:rPr>
              <a:t>error covariance is scalar multiple of identity matrix:</a:t>
            </a:r>
          </a:p>
          <a:p>
            <a:pPr algn="ctr" eaLnBrk="0" hangingPunct="0">
              <a:defRPr/>
            </a:pPr>
            <a:r>
              <a:rPr lang="de-DE" sz="2400">
                <a:solidFill>
                  <a:schemeClr val="bg1"/>
                </a:solidFill>
              </a:rPr>
              <a:t>Cov(e) = </a:t>
            </a:r>
            <a:r>
              <a:rPr lang="de-DE" sz="2400">
                <a:solidFill>
                  <a:schemeClr val="bg1"/>
                </a:solidFill>
                <a:sym typeface="Symbol" pitchFamily="18" charset="2"/>
              </a:rPr>
              <a:t></a:t>
            </a:r>
            <a:r>
              <a:rPr lang="de-DE" sz="2400" baseline="3000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de-DE" sz="2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I</a:t>
            </a:r>
          </a:p>
        </p:txBody>
      </p:sp>
      <p:pic>
        <p:nvPicPr>
          <p:cNvPr id="3079" name="Picture 4" descr="gaussian2d_sphere"/>
          <p:cNvPicPr>
            <a:picLocks noChangeAspect="1" noChangeArrowheads="1"/>
          </p:cNvPicPr>
          <p:nvPr/>
        </p:nvPicPr>
        <p:blipFill>
          <a:blip r:embed="rId3" cstate="print"/>
          <a:srcRect l="12769" t="6667" r="6107" b="6296"/>
          <a:stretch>
            <a:fillRect/>
          </a:stretch>
        </p:blipFill>
        <p:spPr bwMode="auto">
          <a:xfrm>
            <a:off x="609600" y="3749675"/>
            <a:ext cx="2239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gaussian2d_nonsphere1"/>
          <p:cNvPicPr>
            <a:picLocks noChangeAspect="1" noChangeArrowheads="1"/>
          </p:cNvPicPr>
          <p:nvPr/>
        </p:nvPicPr>
        <p:blipFill>
          <a:blip r:embed="rId4" cstate="print"/>
          <a:srcRect l="13324" t="6299" r="6662" b="6685"/>
          <a:stretch>
            <a:fillRect/>
          </a:stretch>
        </p:blipFill>
        <p:spPr bwMode="auto">
          <a:xfrm>
            <a:off x="5259388" y="1882775"/>
            <a:ext cx="22240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gaussian2d_nonsphere2"/>
          <p:cNvPicPr>
            <a:picLocks noChangeAspect="1" noChangeArrowheads="1"/>
          </p:cNvPicPr>
          <p:nvPr/>
        </p:nvPicPr>
        <p:blipFill>
          <a:blip r:embed="rId5" cstate="print"/>
          <a:srcRect l="13036" t="6685" r="6374" b="6299"/>
          <a:stretch>
            <a:fillRect/>
          </a:stretch>
        </p:blipFill>
        <p:spPr bwMode="auto">
          <a:xfrm>
            <a:off x="5246688" y="4554538"/>
            <a:ext cx="223202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03263" y="5749925"/>
          <a:ext cx="2101850" cy="922338"/>
        </p:xfrm>
        <a:graphic>
          <a:graphicData uri="http://schemas.openxmlformats.org/presentationml/2006/ole">
            <p:oleObj spid="_x0000_s3074" name="Equation" r:id="rId6" imgW="1041120" imgH="457200" progId="Equation.3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7539038" y="2154238"/>
          <a:ext cx="2571750" cy="1130300"/>
        </p:xfrm>
        <a:graphic>
          <a:graphicData uri="http://schemas.openxmlformats.org/presentationml/2006/ole">
            <p:oleObj spid="_x0000_s3075" name="Equation" r:id="rId7" imgW="1041120" imgH="457200" progId="Equation.3">
              <p:embed/>
            </p:oleObj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7512050" y="4884738"/>
          <a:ext cx="2555875" cy="1108075"/>
        </p:xfrm>
        <a:graphic>
          <a:graphicData uri="http://schemas.openxmlformats.org/presentationml/2006/ole">
            <p:oleObj spid="_x0000_s3076" name="Equation" r:id="rId8" imgW="1054080" imgH="457200" progId="Equation.3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194300" y="1304925"/>
            <a:ext cx="4032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Examples for non-sphericity:</a:t>
            </a: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613775" y="3340100"/>
            <a:ext cx="15001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non-identity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7845425" y="5999163"/>
            <a:ext cx="2289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non-independence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1908175" y="142875"/>
            <a:ext cx="6443663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287463" y="5259388"/>
            <a:ext cx="291623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b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66850" y="5432425"/>
          <a:ext cx="2546350" cy="781050"/>
        </p:xfrm>
        <a:graphic>
          <a:graphicData uri="http://schemas.openxmlformats.org/presentationml/2006/ole">
            <p:oleObj spid="_x0000_s4098" name="Equation" r:id="rId3" imgW="711000" imgH="203040" progId="Equation.3">
              <p:embed/>
            </p:oleObj>
          </a:graphicData>
        </a:graphic>
      </p:graphicFrame>
      <p:pic>
        <p:nvPicPr>
          <p:cNvPr id="4105" name="Picture 5" descr="data_img"/>
          <p:cNvPicPr>
            <a:picLocks noChangeAspect="1" noChangeArrowheads="1"/>
          </p:cNvPicPr>
          <p:nvPr/>
        </p:nvPicPr>
        <p:blipFill>
          <a:blip r:embed="rId4" cstate="print"/>
          <a:srcRect l="18875" t="7408" r="10548" b="11852"/>
          <a:stretch>
            <a:fillRect/>
          </a:stretch>
        </p:blipFill>
        <p:spPr bwMode="auto">
          <a:xfrm>
            <a:off x="877888" y="1320800"/>
            <a:ext cx="5572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res_img"/>
          <p:cNvPicPr>
            <a:picLocks noChangeAspect="1" noChangeArrowheads="1"/>
          </p:cNvPicPr>
          <p:nvPr/>
        </p:nvPicPr>
        <p:blipFill>
          <a:blip r:embed="rId5" cstate="print"/>
          <a:srcRect l="14990" t="7408" r="10548" b="11852"/>
          <a:stretch>
            <a:fillRect/>
          </a:stretch>
        </p:blipFill>
        <p:spPr bwMode="auto">
          <a:xfrm>
            <a:off x="4795838" y="1320800"/>
            <a:ext cx="5572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1547813" y="2435225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4319588" y="2443163"/>
            <a:ext cx="481012" cy="70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4905375" y="4440238"/>
          <a:ext cx="347663" cy="423862"/>
        </p:xfrm>
        <a:graphic>
          <a:graphicData uri="http://schemas.openxmlformats.org/presentationml/2006/ole">
            <p:oleObj spid="_x0000_s4099" name="Equation" r:id="rId6" imgW="114120" imgH="139680" progId="Equation.3">
              <p:embed/>
            </p:oleObj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3322638" y="2047875"/>
          <a:ext cx="1000125" cy="1460500"/>
        </p:xfrm>
        <a:graphic>
          <a:graphicData uri="http://schemas.openxmlformats.org/presentationml/2006/ole">
            <p:oleObj spid="_x0000_s4100" name="Equation" r:id="rId7" imgW="330120" imgH="482400" progId="Equation.3">
              <p:embed/>
            </p:oleObj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6605588" y="4491038"/>
            <a:ext cx="3035300" cy="19399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</a:t>
            </a:r>
            <a:r>
              <a:rPr lang="de-DE" sz="2000" b="0">
                <a:latin typeface="Arial Unicode MS" pitchFamily="34" charset="-128"/>
              </a:rPr>
              <a:t> estimation (OLS) (assuming i.i.d. error):</a:t>
            </a:r>
          </a:p>
          <a:p>
            <a:pPr algn="ctr" eaLnBrk="0" hangingPunct="0">
              <a:defRPr/>
            </a:pPr>
            <a:endParaRPr lang="de-DE" sz="2000" b="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 b="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 b="0">
              <a:latin typeface="Arial Unicode MS" pitchFamily="34" charset="-128"/>
            </a:endParaRPr>
          </a:p>
        </p:txBody>
      </p:sp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6715125" y="5670550"/>
          <a:ext cx="2852738" cy="603250"/>
        </p:xfrm>
        <a:graphic>
          <a:graphicData uri="http://schemas.openxmlformats.org/presentationml/2006/ole">
            <p:oleObj spid="_x0000_s4101" name="Equation" r:id="rId8" imgW="1143000" imgH="241200" progId="Equation.3">
              <p:embed/>
            </p:oleObj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6270625" y="1365250"/>
            <a:ext cx="3716338" cy="1476375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6411913" y="1671638"/>
            <a:ext cx="2395537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1800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 sz="1800" b="0">
                <a:latin typeface="Arial Unicode MS" pitchFamily="34" charset="-128"/>
              </a:rPr>
              <a:t>estimate parameters to minimize</a:t>
            </a:r>
            <a:endParaRPr lang="en-GB" sz="1800" b="0">
              <a:latin typeface="Arial Unicode MS" pitchFamily="34" charset="-128"/>
            </a:endParaRPr>
          </a:p>
        </p:txBody>
      </p:sp>
      <p:graphicFrame>
        <p:nvGraphicFramePr>
          <p:cNvPr id="4102" name="Object 15"/>
          <p:cNvGraphicFramePr>
            <a:graphicFrameLocks noChangeAspect="1"/>
          </p:cNvGraphicFramePr>
          <p:nvPr/>
        </p:nvGraphicFramePr>
        <p:xfrm>
          <a:off x="8858250" y="1497013"/>
          <a:ext cx="1081088" cy="1309687"/>
        </p:xfrm>
        <a:graphic>
          <a:graphicData uri="http://schemas.openxmlformats.org/presentationml/2006/ole">
            <p:oleObj spid="_x0000_s4102" name="Equation" r:id="rId9" imgW="355320" imgH="431640" progId="Equation.3">
              <p:embed/>
            </p:oleObj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8107363" y="2892425"/>
            <a:ext cx="0" cy="1465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18"/>
          <p:cNvSpPr>
            <a:spLocks noChangeAspect="1" noChangeArrowheads="1"/>
          </p:cNvSpPr>
          <p:nvPr/>
        </p:nvSpPr>
        <p:spPr bwMode="auto">
          <a:xfrm>
            <a:off x="2743200" y="1319213"/>
            <a:ext cx="438150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b="0">
              <a:latin typeface="Arial Unicode MS" pitchFamily="34" charset="-128"/>
            </a:endParaRPr>
          </a:p>
        </p:txBody>
      </p:sp>
      <p:pic>
        <p:nvPicPr>
          <p:cNvPr id="4114" name="Picture 19" descr="x1_img"/>
          <p:cNvPicPr>
            <a:picLocks noChangeAspect="1" noChangeArrowheads="1"/>
          </p:cNvPicPr>
          <p:nvPr/>
        </p:nvPicPr>
        <p:blipFill>
          <a:blip r:embed="rId10" cstate="print"/>
          <a:srcRect l="20819" t="7639" r="21652" b="11111"/>
          <a:stretch>
            <a:fillRect/>
          </a:stretch>
        </p:blipFill>
        <p:spPr bwMode="auto">
          <a:xfrm>
            <a:off x="2192338" y="1320800"/>
            <a:ext cx="550862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889000" y="4416425"/>
            <a:ext cx="3651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2427288" y="4410075"/>
            <a:ext cx="4556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Unicode MS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S:\vortrag_000523\Ahmet\Power_Point_Vorlagen\csn.pot</Template>
  <TotalTime>19485</TotalTime>
  <Words>850</Words>
  <Application>Microsoft Office PowerPoint</Application>
  <PresentationFormat>35mm Slides</PresentationFormat>
  <Paragraphs>225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1_Default Design</vt:lpstr>
      <vt:lpstr>2_Default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Bibliography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Klaas Enno Stephan</cp:lastModifiedBy>
  <cp:revision>1778</cp:revision>
  <cp:lastPrinted>2000-08-31T18:39:38Z</cp:lastPrinted>
  <dcterms:created xsi:type="dcterms:W3CDTF">2000-05-18T20:05:13Z</dcterms:created>
  <dcterms:modified xsi:type="dcterms:W3CDTF">2010-02-16T18:00:05Z</dcterms:modified>
</cp:coreProperties>
</file>