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9"/>
  </p:notesMasterIdLst>
  <p:handoutMasterIdLst>
    <p:handoutMasterId r:id="rId70"/>
  </p:handoutMasterIdLst>
  <p:sldIdLst>
    <p:sldId id="413" r:id="rId2"/>
    <p:sldId id="655" r:id="rId3"/>
    <p:sldId id="583" r:id="rId4"/>
    <p:sldId id="575" r:id="rId5"/>
    <p:sldId id="623" r:id="rId6"/>
    <p:sldId id="653" r:id="rId7"/>
    <p:sldId id="584" r:id="rId8"/>
    <p:sldId id="585" r:id="rId9"/>
    <p:sldId id="586" r:id="rId10"/>
    <p:sldId id="587" r:id="rId11"/>
    <p:sldId id="588" r:id="rId12"/>
    <p:sldId id="589" r:id="rId13"/>
    <p:sldId id="633" r:id="rId14"/>
    <p:sldId id="634" r:id="rId15"/>
    <p:sldId id="628" r:id="rId16"/>
    <p:sldId id="629" r:id="rId17"/>
    <p:sldId id="590" r:id="rId18"/>
    <p:sldId id="591" r:id="rId19"/>
    <p:sldId id="592" r:id="rId20"/>
    <p:sldId id="593" r:id="rId21"/>
    <p:sldId id="594" r:id="rId22"/>
    <p:sldId id="595" r:id="rId23"/>
    <p:sldId id="645" r:id="rId24"/>
    <p:sldId id="602" r:id="rId25"/>
    <p:sldId id="601" r:id="rId26"/>
    <p:sldId id="597" r:id="rId27"/>
    <p:sldId id="599" r:id="rId28"/>
    <p:sldId id="646" r:id="rId29"/>
    <p:sldId id="596" r:id="rId30"/>
    <p:sldId id="656" r:id="rId31"/>
    <p:sldId id="604" r:id="rId32"/>
    <p:sldId id="605" r:id="rId33"/>
    <p:sldId id="606" r:id="rId34"/>
    <p:sldId id="647" r:id="rId35"/>
    <p:sldId id="607" r:id="rId36"/>
    <p:sldId id="608" r:id="rId37"/>
    <p:sldId id="657" r:id="rId38"/>
    <p:sldId id="609" r:id="rId39"/>
    <p:sldId id="610" r:id="rId40"/>
    <p:sldId id="612" r:id="rId41"/>
    <p:sldId id="613" r:id="rId42"/>
    <p:sldId id="614" r:id="rId43"/>
    <p:sldId id="615" r:id="rId44"/>
    <p:sldId id="616" r:id="rId45"/>
    <p:sldId id="621" r:id="rId46"/>
    <p:sldId id="620" r:id="rId47"/>
    <p:sldId id="651" r:id="rId48"/>
    <p:sldId id="622" r:id="rId49"/>
    <p:sldId id="630" r:id="rId50"/>
    <p:sldId id="636" r:id="rId51"/>
    <p:sldId id="637" r:id="rId52"/>
    <p:sldId id="648" r:id="rId53"/>
    <p:sldId id="638" r:id="rId54"/>
    <p:sldId id="639" r:id="rId55"/>
    <p:sldId id="640" r:id="rId56"/>
    <p:sldId id="641" r:id="rId57"/>
    <p:sldId id="642" r:id="rId58"/>
    <p:sldId id="643" r:id="rId59"/>
    <p:sldId id="644" r:id="rId60"/>
    <p:sldId id="652" r:id="rId61"/>
    <p:sldId id="569" r:id="rId62"/>
    <p:sldId id="624" r:id="rId63"/>
    <p:sldId id="512" r:id="rId64"/>
    <p:sldId id="581" r:id="rId65"/>
    <p:sldId id="582" r:id="rId66"/>
    <p:sldId id="579" r:id="rId67"/>
    <p:sldId id="580" r:id="rId68"/>
  </p:sldIdLst>
  <p:sldSz cx="9906000" cy="6858000" type="A4"/>
  <p:notesSz cx="6662738" cy="986631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baseline="-25000">
        <a:solidFill>
          <a:schemeClr val="tx1"/>
        </a:solidFill>
        <a:latin typeface="Comic Sans MS" pitchFamily="66" charset="0"/>
        <a:ea typeface="+mn-ea"/>
        <a:cs typeface="+mn-cs"/>
      </a:defRPr>
    </a:lvl1pPr>
    <a:lvl2pPr marL="457200" algn="l" rtl="0" fontAlgn="base">
      <a:spcBef>
        <a:spcPct val="0"/>
      </a:spcBef>
      <a:spcAft>
        <a:spcPct val="0"/>
      </a:spcAft>
      <a:defRPr sz="2000" kern="1200" baseline="-25000">
        <a:solidFill>
          <a:schemeClr val="tx1"/>
        </a:solidFill>
        <a:latin typeface="Comic Sans MS" pitchFamily="66" charset="0"/>
        <a:ea typeface="+mn-ea"/>
        <a:cs typeface="+mn-cs"/>
      </a:defRPr>
    </a:lvl2pPr>
    <a:lvl3pPr marL="914400" algn="l" rtl="0" fontAlgn="base">
      <a:spcBef>
        <a:spcPct val="0"/>
      </a:spcBef>
      <a:spcAft>
        <a:spcPct val="0"/>
      </a:spcAft>
      <a:defRPr sz="2000" kern="1200" baseline="-25000">
        <a:solidFill>
          <a:schemeClr val="tx1"/>
        </a:solidFill>
        <a:latin typeface="Comic Sans MS" pitchFamily="66" charset="0"/>
        <a:ea typeface="+mn-ea"/>
        <a:cs typeface="+mn-cs"/>
      </a:defRPr>
    </a:lvl3pPr>
    <a:lvl4pPr marL="1371600" algn="l" rtl="0" fontAlgn="base">
      <a:spcBef>
        <a:spcPct val="0"/>
      </a:spcBef>
      <a:spcAft>
        <a:spcPct val="0"/>
      </a:spcAft>
      <a:defRPr sz="2000" kern="1200" baseline="-25000">
        <a:solidFill>
          <a:schemeClr val="tx1"/>
        </a:solidFill>
        <a:latin typeface="Comic Sans MS" pitchFamily="66" charset="0"/>
        <a:ea typeface="+mn-ea"/>
        <a:cs typeface="+mn-cs"/>
      </a:defRPr>
    </a:lvl4pPr>
    <a:lvl5pPr marL="1828800" algn="l" rtl="0" fontAlgn="base">
      <a:spcBef>
        <a:spcPct val="0"/>
      </a:spcBef>
      <a:spcAft>
        <a:spcPct val="0"/>
      </a:spcAft>
      <a:defRPr sz="2000" kern="1200" baseline="-25000">
        <a:solidFill>
          <a:schemeClr val="tx1"/>
        </a:solidFill>
        <a:latin typeface="Comic Sans MS" pitchFamily="66" charset="0"/>
        <a:ea typeface="+mn-ea"/>
        <a:cs typeface="+mn-cs"/>
      </a:defRPr>
    </a:lvl5pPr>
    <a:lvl6pPr marL="2286000" algn="l" defTabSz="914400" rtl="0" eaLnBrk="1" latinLnBrk="0" hangingPunct="1">
      <a:defRPr sz="2000" kern="1200" baseline="-25000">
        <a:solidFill>
          <a:schemeClr val="tx1"/>
        </a:solidFill>
        <a:latin typeface="Comic Sans MS" pitchFamily="66" charset="0"/>
        <a:ea typeface="+mn-ea"/>
        <a:cs typeface="+mn-cs"/>
      </a:defRPr>
    </a:lvl6pPr>
    <a:lvl7pPr marL="2743200" algn="l" defTabSz="914400" rtl="0" eaLnBrk="1" latinLnBrk="0" hangingPunct="1">
      <a:defRPr sz="2000" kern="1200" baseline="-25000">
        <a:solidFill>
          <a:schemeClr val="tx1"/>
        </a:solidFill>
        <a:latin typeface="Comic Sans MS" pitchFamily="66" charset="0"/>
        <a:ea typeface="+mn-ea"/>
        <a:cs typeface="+mn-cs"/>
      </a:defRPr>
    </a:lvl7pPr>
    <a:lvl8pPr marL="3200400" algn="l" defTabSz="914400" rtl="0" eaLnBrk="1" latinLnBrk="0" hangingPunct="1">
      <a:defRPr sz="2000" kern="1200" baseline="-25000">
        <a:solidFill>
          <a:schemeClr val="tx1"/>
        </a:solidFill>
        <a:latin typeface="Comic Sans MS" pitchFamily="66" charset="0"/>
        <a:ea typeface="+mn-ea"/>
        <a:cs typeface="+mn-cs"/>
      </a:defRPr>
    </a:lvl8pPr>
    <a:lvl9pPr marL="3657600" algn="l" defTabSz="914400" rtl="0" eaLnBrk="1" latinLnBrk="0" hangingPunct="1">
      <a:defRPr sz="2000" kern="1200" baseline="-250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FEC8"/>
    <a:srgbClr val="009688"/>
    <a:srgbClr val="000000"/>
    <a:srgbClr val="006B61"/>
    <a:srgbClr val="037C03"/>
    <a:srgbClr val="FFFF00"/>
    <a:srgbClr val="00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996" y="-28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4" d="100"/>
          <a:sy n="54" d="100"/>
        </p:scale>
        <p:origin x="-2220" y="-102"/>
      </p:cViewPr>
      <p:guideLst>
        <p:guide orient="horz" pos="3108"/>
        <p:guide pos="2099"/>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865438"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87" name="Rectangle 3"/>
          <p:cNvSpPr>
            <a:spLocks noGrp="1" noChangeArrowheads="1"/>
          </p:cNvSpPr>
          <p:nvPr>
            <p:ph type="dt" idx="1"/>
          </p:nvPr>
        </p:nvSpPr>
        <p:spPr bwMode="auto">
          <a:xfrm>
            <a:off x="3770313" y="0"/>
            <a:ext cx="2865437"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algn="r" defTabSz="912813" eaLnBrk="0" hangingPunct="0">
              <a:defRPr sz="1200" baseline="0">
                <a:solidFill>
                  <a:schemeClr val="bg2"/>
                </a:solidFill>
              </a:defRPr>
            </a:lvl1pPr>
          </a:lstStyle>
          <a:p>
            <a:pPr>
              <a:defRPr/>
            </a:pPr>
            <a:endParaRPr lang="en-GB"/>
          </a:p>
        </p:txBody>
      </p:sp>
      <p:sp>
        <p:nvSpPr>
          <p:cNvPr id="74756" name="Rectangle 4"/>
          <p:cNvSpPr>
            <a:spLocks noGrp="1" noRot="1" noChangeAspect="1" noChangeArrowheads="1" noTextEdit="1"/>
          </p:cNvSpPr>
          <p:nvPr>
            <p:ph type="sldImg" idx="2"/>
          </p:nvPr>
        </p:nvSpPr>
        <p:spPr bwMode="auto">
          <a:xfrm>
            <a:off x="711200" y="763588"/>
            <a:ext cx="5292725" cy="3663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904875" y="4654550"/>
            <a:ext cx="4902200" cy="4498975"/>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5590" name="Rectangle 6"/>
          <p:cNvSpPr>
            <a:spLocks noGrp="1" noChangeArrowheads="1"/>
          </p:cNvSpPr>
          <p:nvPr>
            <p:ph type="ftr" sz="quarter" idx="4"/>
          </p:nvPr>
        </p:nvSpPr>
        <p:spPr bwMode="auto">
          <a:xfrm>
            <a:off x="0" y="9383713"/>
            <a:ext cx="2865438"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91" name="Rectangle 7"/>
          <p:cNvSpPr>
            <a:spLocks noGrp="1" noChangeArrowheads="1"/>
          </p:cNvSpPr>
          <p:nvPr>
            <p:ph type="sldNum" sz="quarter" idx="5"/>
          </p:nvPr>
        </p:nvSpPr>
        <p:spPr bwMode="auto">
          <a:xfrm>
            <a:off x="3770313" y="9383713"/>
            <a:ext cx="2865437"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algn="r" defTabSz="912813" eaLnBrk="0" hangingPunct="0">
              <a:defRPr sz="1200" baseline="0">
                <a:solidFill>
                  <a:schemeClr val="bg2"/>
                </a:solidFill>
              </a:defRPr>
            </a:lvl1pPr>
          </a:lstStyle>
          <a:p>
            <a:pPr>
              <a:defRPr/>
            </a:pPr>
            <a:fld id="{C2B1E918-51AE-46C4-AE35-5E8DEEE3EAB3}" type="slidenum">
              <a:rPr lang="en-GB"/>
              <a:pPr>
                <a:defRPr/>
              </a:pPr>
              <a:t>‹#›</a:t>
            </a:fld>
            <a:endParaRPr lang="en-GB"/>
          </a:p>
        </p:txBody>
      </p:sp>
    </p:spTree>
    <p:extLst>
      <p:ext uri="{BB962C8B-B14F-4D97-AF65-F5344CB8AC3E}">
        <p14:creationId xmlns:p14="http://schemas.microsoft.com/office/powerpoint/2010/main" val="3599936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430942F2-FFC4-4EE8-B047-BA826F234B47}" type="slidenum">
              <a:rPr lang="en-GB" sz="1200" baseline="0" smtClean="0">
                <a:solidFill>
                  <a:schemeClr val="bg2"/>
                </a:solidFill>
              </a:rPr>
              <a:pPr/>
              <a:t>1</a:t>
            </a:fld>
            <a:endParaRPr lang="en-GB" sz="1200" baseline="0" smtClean="0">
              <a:solidFill>
                <a:schemeClr val="bg2"/>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convolution is a kind of very general </a:t>
            </a:r>
            <a:r>
              <a:rPr lang="en-US" b="1" smtClean="0"/>
              <a:t>moving average</a:t>
            </a:r>
            <a:r>
              <a:rPr lang="en-US" smtClean="0"/>
              <a:t>.) First you convolve in one direction, than in the other two directions.</a:t>
            </a:r>
          </a:p>
          <a:p>
            <a:pPr eaLnBrk="1" hangingPunct="1"/>
            <a:r>
              <a:rPr lang="en-US" smtClean="0"/>
              <a:t>A general rule of thumb is to use a smoothing kernel of 6 mm for single subject analyses and a smoothing kernel of 8 or 10 mm when you are going to do a group analysis.</a:t>
            </a:r>
          </a:p>
          <a:p>
            <a:endParaRPr lang="en-GB"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9ADF3D20-E7D4-44BB-BC27-917930B6230C}" type="slidenum">
              <a:rPr lang="en-GB" sz="1200" baseline="0" smtClean="0">
                <a:solidFill>
                  <a:schemeClr val="bg2"/>
                </a:solidFill>
              </a:rPr>
              <a:pPr/>
              <a:t>62</a:t>
            </a:fld>
            <a:endParaRPr lang="en-GB" sz="1200" baseline="0" smtClean="0">
              <a:solidFill>
                <a:schemeClr val="bg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Auditory example data</a:t>
            </a:r>
            <a:endParaRPr lang="en-GB"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298" indent="-282807" eaLnBrk="0" hangingPunct="0">
              <a:defRPr>
                <a:solidFill>
                  <a:schemeClr val="tx1"/>
                </a:solidFill>
                <a:latin typeface="Arial" pitchFamily="34" charset="0"/>
                <a:cs typeface="Arial" pitchFamily="34" charset="0"/>
              </a:defRPr>
            </a:lvl2pPr>
            <a:lvl3pPr marL="1131227" indent="-226245" eaLnBrk="0" hangingPunct="0">
              <a:defRPr>
                <a:solidFill>
                  <a:schemeClr val="tx1"/>
                </a:solidFill>
                <a:latin typeface="Arial" pitchFamily="34" charset="0"/>
                <a:cs typeface="Arial" pitchFamily="34" charset="0"/>
              </a:defRPr>
            </a:lvl3pPr>
            <a:lvl4pPr marL="1583718" indent="-226245" eaLnBrk="0" hangingPunct="0">
              <a:defRPr>
                <a:solidFill>
                  <a:schemeClr val="tx1"/>
                </a:solidFill>
                <a:latin typeface="Arial" pitchFamily="34" charset="0"/>
                <a:cs typeface="Arial" pitchFamily="34" charset="0"/>
              </a:defRPr>
            </a:lvl4pPr>
            <a:lvl5pPr marL="2036209" indent="-226245" eaLnBrk="0" hangingPunct="0">
              <a:defRPr>
                <a:solidFill>
                  <a:schemeClr val="tx1"/>
                </a:solidFill>
                <a:latin typeface="Arial" pitchFamily="34" charset="0"/>
                <a:cs typeface="Arial" pitchFamily="34" charset="0"/>
              </a:defRPr>
            </a:lvl5pPr>
            <a:lvl6pPr marL="2488700" indent="-226245" eaLnBrk="0" fontAlgn="base" hangingPunct="0">
              <a:spcBef>
                <a:spcPct val="0"/>
              </a:spcBef>
              <a:spcAft>
                <a:spcPct val="0"/>
              </a:spcAft>
              <a:defRPr>
                <a:solidFill>
                  <a:schemeClr val="tx1"/>
                </a:solidFill>
                <a:latin typeface="Arial" pitchFamily="34" charset="0"/>
                <a:cs typeface="Arial" pitchFamily="34" charset="0"/>
              </a:defRPr>
            </a:lvl6pPr>
            <a:lvl7pPr marL="2941190" indent="-226245" eaLnBrk="0" fontAlgn="base" hangingPunct="0">
              <a:spcBef>
                <a:spcPct val="0"/>
              </a:spcBef>
              <a:spcAft>
                <a:spcPct val="0"/>
              </a:spcAft>
              <a:defRPr>
                <a:solidFill>
                  <a:schemeClr val="tx1"/>
                </a:solidFill>
                <a:latin typeface="Arial" pitchFamily="34" charset="0"/>
                <a:cs typeface="Arial" pitchFamily="34" charset="0"/>
              </a:defRPr>
            </a:lvl7pPr>
            <a:lvl8pPr marL="3393681" indent="-226245" eaLnBrk="0" fontAlgn="base" hangingPunct="0">
              <a:spcBef>
                <a:spcPct val="0"/>
              </a:spcBef>
              <a:spcAft>
                <a:spcPct val="0"/>
              </a:spcAft>
              <a:defRPr>
                <a:solidFill>
                  <a:schemeClr val="tx1"/>
                </a:solidFill>
                <a:latin typeface="Arial" pitchFamily="34" charset="0"/>
                <a:cs typeface="Arial" pitchFamily="34" charset="0"/>
              </a:defRPr>
            </a:lvl8pPr>
            <a:lvl9pPr marL="3846172" indent="-22624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56C84D-1729-4855-B01A-3AC7D873CFDD}" type="slidenum">
              <a:rPr lang="en-GB" smtClean="0"/>
              <a:pPr eaLnBrk="1" hangingPunct="1"/>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BF22CD72-6F4F-45D6-ADB4-0C445ADC6745}" type="slidenum">
              <a:rPr lang="en-GB" sz="1200" baseline="0" smtClean="0">
                <a:solidFill>
                  <a:schemeClr val="bg2"/>
                </a:solidFill>
              </a:rPr>
              <a:pPr/>
              <a:t>24</a:t>
            </a:fld>
            <a:endParaRPr lang="en-GB" sz="1200" baseline="0" smtClean="0">
              <a:solidFill>
                <a:schemeClr val="bg2"/>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cs typeface="Times New Roman" pitchFamily="18" charset="0"/>
              </a:rPr>
              <a:t>Even tiny head movements can induce major artefacts in your data, so motion correction is very important.</a:t>
            </a:r>
          </a:p>
          <a:p>
            <a:pPr eaLnBrk="1" hangingPunct="1"/>
            <a:r>
              <a:rPr lang="nl-NL" smtClean="0">
                <a:cs typeface="Times New Roman" pitchFamily="18" charset="0"/>
              </a:rPr>
              <a:t>-The t-test that is used by SPM (and that will be discussed in the next lecture) is based on the signal change relative to the residual variance. This signal is computed from the sum of squared differences between the data and the linear model to which it is fitted. Movement artefacts will add up to the residual variance and therefore reduce the sensitivity of your test.</a:t>
            </a:r>
          </a:p>
          <a:p>
            <a:pPr eaLnBrk="1" hangingPunct="1"/>
            <a:r>
              <a:rPr lang="nl-NL" smtClean="0">
                <a:cs typeface="Times New Roman" pitchFamily="18" charset="0"/>
              </a:rPr>
              <a:t>- </a:t>
            </a:r>
          </a:p>
          <a:p>
            <a:pPr eaLnBrk="1" hangingPunct="1"/>
            <a:r>
              <a:rPr lang="nl-NL" smtClean="0">
                <a:cs typeface="Times New Roman" pitchFamily="18" charset="0"/>
              </a:rPr>
              <a:t>-A lot of fMRI studies have paradigms in which the subject could be moving in a way that is correlated to the different experimental conditions, for example, when you would move your head each time you press a button. If you do not correct for this, these systematic differences might appear as activations in your data. </a:t>
            </a:r>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FB1DDD4B-E065-43FB-97F5-4CDF6DBDE40E}" type="slidenum">
              <a:rPr lang="en-GB" sz="1200" baseline="0" smtClean="0">
                <a:solidFill>
                  <a:schemeClr val="bg2"/>
                </a:solidFill>
              </a:rPr>
              <a:pPr/>
              <a:t>37</a:t>
            </a:fld>
            <a:endParaRPr lang="en-GB" sz="1200" baseline="0" smtClean="0">
              <a:solidFill>
                <a:schemeClr val="bg2"/>
              </a:solidFill>
            </a:endParaRPr>
          </a:p>
        </p:txBody>
      </p:sp>
      <p:sp>
        <p:nvSpPr>
          <p:cNvPr id="81923" name="Rectangle 2"/>
          <p:cNvSpPr>
            <a:spLocks noGrp="1" noRot="1" noChangeAspect="1" noChangeArrowheads="1" noTextEdit="1"/>
          </p:cNvSpPr>
          <p:nvPr>
            <p:ph type="sldImg"/>
          </p:nvPr>
        </p:nvSpPr>
        <p:spPr>
          <a:xfrm>
            <a:off x="658813" y="739775"/>
            <a:ext cx="5345112" cy="3700463"/>
          </a:xfrm>
          <a:ln/>
        </p:spPr>
      </p:sp>
      <p:sp>
        <p:nvSpPr>
          <p:cNvPr id="8192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CFDEBE3B-F7EF-4EA2-B757-526AC240A1AC}" type="slidenum">
              <a:rPr lang="en-GB" sz="1200" baseline="0" smtClean="0">
                <a:solidFill>
                  <a:schemeClr val="bg2"/>
                </a:solidFill>
              </a:rPr>
              <a:pPr/>
              <a:t>38</a:t>
            </a:fld>
            <a:endParaRPr lang="en-GB" sz="1200" baseline="0" smtClean="0">
              <a:solidFill>
                <a:schemeClr val="bg2"/>
              </a:solidFill>
            </a:endParaRPr>
          </a:p>
        </p:txBody>
      </p:sp>
      <p:sp>
        <p:nvSpPr>
          <p:cNvPr id="77827" name="Rectangle 2"/>
          <p:cNvSpPr>
            <a:spLocks noGrp="1" noRot="1" noChangeAspect="1" noChangeArrowheads="1" noTextEdit="1"/>
          </p:cNvSpPr>
          <p:nvPr>
            <p:ph type="sldImg"/>
          </p:nvPr>
        </p:nvSpPr>
        <p:spPr>
          <a:xfrm>
            <a:off x="658813" y="739775"/>
            <a:ext cx="5345112" cy="3700463"/>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Also DICOM scanner-based voxel-world mapping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FC07F2C3-50DA-4272-B160-5CB8F65C40B6}" type="slidenum">
              <a:rPr lang="en-GB" sz="1200" baseline="0" smtClean="0">
                <a:solidFill>
                  <a:schemeClr val="bg2"/>
                </a:solidFill>
              </a:rPr>
              <a:pPr/>
              <a:t>39</a:t>
            </a:fld>
            <a:endParaRPr lang="en-GB" sz="1200" baseline="0" smtClean="0">
              <a:solidFill>
                <a:schemeClr val="bg2"/>
              </a:solidFill>
            </a:endParaRPr>
          </a:p>
        </p:txBody>
      </p:sp>
      <p:sp>
        <p:nvSpPr>
          <p:cNvPr id="78851" name="Rectangle 2"/>
          <p:cNvSpPr>
            <a:spLocks noGrp="1" noRot="1" noChangeAspect="1" noChangeArrowheads="1" noTextEdit="1"/>
          </p:cNvSpPr>
          <p:nvPr>
            <p:ph type="sldImg"/>
          </p:nvPr>
        </p:nvSpPr>
        <p:spPr>
          <a:xfrm>
            <a:off x="658813" y="739775"/>
            <a:ext cx="5345112" cy="3700463"/>
          </a:xfrm>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On the left, the x-axis has been flipped. Note that we can’t rotate between the resulting coordinate systems, whereas we can between the right-hand one and the boxed 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BFC7A339-BC88-4B7D-8BAB-E37E6CDECC1E}" type="slidenum">
              <a:rPr lang="en-GB" sz="1200" baseline="0" smtClean="0">
                <a:solidFill>
                  <a:schemeClr val="bg2"/>
                </a:solidFill>
              </a:rPr>
              <a:pPr/>
              <a:t>41</a:t>
            </a:fld>
            <a:endParaRPr lang="en-GB" sz="1200" baseline="0" smtClean="0">
              <a:solidFill>
                <a:schemeClr val="bg2"/>
              </a:solidFill>
            </a:endParaRPr>
          </a:p>
        </p:txBody>
      </p:sp>
      <p:sp>
        <p:nvSpPr>
          <p:cNvPr id="79875" name="Rectangle 2"/>
          <p:cNvSpPr>
            <a:spLocks noGrp="1" noRot="1" noChangeAspect="1" noChangeArrowheads="1" noTextEdit="1"/>
          </p:cNvSpPr>
          <p:nvPr>
            <p:ph type="sldImg"/>
          </p:nvPr>
        </p:nvSpPr>
        <p:spPr>
          <a:xfrm>
            <a:off x="658813" y="739775"/>
            <a:ext cx="5345112" cy="3700463"/>
          </a:xfrm>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D4EFA3B8-0CAF-4275-B08D-22E89ADAC57F}" type="slidenum">
              <a:rPr lang="en-GB" sz="1200" baseline="0" smtClean="0">
                <a:solidFill>
                  <a:schemeClr val="bg2"/>
                </a:solidFill>
              </a:rPr>
              <a:pPr/>
              <a:t>42</a:t>
            </a:fld>
            <a:endParaRPr lang="en-GB" sz="1200" baseline="0" smtClean="0">
              <a:solidFill>
                <a:schemeClr val="bg2"/>
              </a:solidFill>
            </a:endParaRPr>
          </a:p>
        </p:txBody>
      </p:sp>
      <p:sp>
        <p:nvSpPr>
          <p:cNvPr id="80899" name="Rectangle 2"/>
          <p:cNvSpPr>
            <a:spLocks noGrp="1" noRot="1" noChangeAspect="1" noChangeArrowheads="1" noTextEdit="1"/>
          </p:cNvSpPr>
          <p:nvPr>
            <p:ph type="sldImg"/>
          </p:nvPr>
        </p:nvSpPr>
        <p:spPr>
          <a:xfrm>
            <a:off x="658813" y="739775"/>
            <a:ext cx="5345112" cy="3700463"/>
          </a:xfrm>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Analytical derivatives available: d(cos(x)) = -sin(x)dx</a:t>
            </a:r>
          </a:p>
          <a:p>
            <a:pPr eaLnBrk="1" hangingPunct="1"/>
            <a:r>
              <a:rPr lang="en-GB" smtClean="0"/>
              <a:t>Note, plot appears continuous because 50 samples</a:t>
            </a:r>
            <a:br>
              <a:rPr lang="en-GB" smtClean="0"/>
            </a:br>
            <a:r>
              <a:rPr lang="en-GB" smtClean="0"/>
              <a:t>Note, although discretised, still orthogonal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A4F11BA7-E52B-4C6F-A36B-52238A1F6FD1}" type="slidenum">
              <a:rPr lang="en-GB" sz="1200" baseline="0" smtClean="0">
                <a:solidFill>
                  <a:schemeClr val="bg2"/>
                </a:solidFill>
              </a:rPr>
              <a:pPr/>
              <a:t>61</a:t>
            </a:fld>
            <a:endParaRPr lang="en-GB" sz="1200" baseline="0" smtClean="0">
              <a:solidFill>
                <a:schemeClr val="bg2"/>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Spatial normalisation is never exact, so homologous regions can never be precisely registered. </a:t>
            </a:r>
            <a:r>
              <a:rPr lang="en-US" smtClean="0">
                <a:solidFill>
                  <a:srgbClr val="FFFF00"/>
                </a:solidFill>
              </a:rPr>
              <a:t>Furthermore, due to the noisy nature of the BOLD signal, activations from different scans can be slightly offset, thereby cancelling each other out. </a:t>
            </a:r>
            <a:r>
              <a:rPr lang="en-US" smtClean="0"/>
              <a:t>Smoothing spreads out the different areas and reduces the discrepancy.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990600" y="685800"/>
            <a:ext cx="8364538" cy="2743200"/>
          </a:xfrm>
        </p:spPr>
        <p:txBody>
          <a:bodyPr/>
          <a:lstStyle>
            <a:lvl1pPr algn="ctr">
              <a:defRPr sz="6600" b="1"/>
            </a:lvl1pPr>
          </a:lstStyle>
          <a:p>
            <a:r>
              <a:rPr lang="en-US"/>
              <a:t>Click to edit Master title style</a:t>
            </a:r>
          </a:p>
        </p:txBody>
      </p:sp>
      <p:sp>
        <p:nvSpPr>
          <p:cNvPr id="179203" name="Rectangle 3"/>
          <p:cNvSpPr>
            <a:spLocks noGrp="1" noChangeArrowheads="1"/>
          </p:cNvSpPr>
          <p:nvPr>
            <p:ph type="subTitle" idx="1"/>
          </p:nvPr>
        </p:nvSpPr>
        <p:spPr>
          <a:xfrm>
            <a:off x="2311400" y="3886200"/>
            <a:ext cx="6934200" cy="177165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769938" y="6229350"/>
            <a:ext cx="2092325" cy="514350"/>
          </a:xfrm>
        </p:spPr>
        <p:txBody>
          <a:bodyPr/>
          <a:lstStyle>
            <a:lvl1pPr>
              <a:defRPr>
                <a:solidFill>
                  <a:srgbClr val="5E574E"/>
                </a:solidFill>
              </a:defRPr>
            </a:lvl1pPr>
          </a:lstStyle>
          <a:p>
            <a:pPr>
              <a:defRPr/>
            </a:pPr>
            <a:endParaRPr lang="en-US"/>
          </a:p>
        </p:txBody>
      </p:sp>
      <p:sp>
        <p:nvSpPr>
          <p:cNvPr id="5" name="Rectangle 5"/>
          <p:cNvSpPr>
            <a:spLocks noGrp="1" noChangeArrowheads="1"/>
          </p:cNvSpPr>
          <p:nvPr>
            <p:ph type="ftr" sz="quarter" idx="11"/>
          </p:nvPr>
        </p:nvSpPr>
        <p:spPr>
          <a:xfrm>
            <a:off x="3411538" y="6229350"/>
            <a:ext cx="3082925" cy="514350"/>
          </a:xfrm>
        </p:spPr>
        <p:txBody>
          <a:bodyPr/>
          <a:lstStyle>
            <a:lvl1pPr>
              <a:defRPr>
                <a:solidFill>
                  <a:srgbClr val="5E574E"/>
                </a:solidFill>
              </a:defRPr>
            </a:lvl1pPr>
          </a:lstStyle>
          <a:p>
            <a:pPr>
              <a:defRPr/>
            </a:pPr>
            <a:endParaRPr lang="en-US"/>
          </a:p>
        </p:txBody>
      </p:sp>
      <p:sp>
        <p:nvSpPr>
          <p:cNvPr id="6" name="Rectangle 6"/>
          <p:cNvSpPr>
            <a:spLocks noGrp="1" noChangeArrowheads="1"/>
          </p:cNvSpPr>
          <p:nvPr>
            <p:ph type="sldNum" sz="quarter" idx="12"/>
          </p:nvPr>
        </p:nvSpPr>
        <p:spPr>
          <a:xfrm>
            <a:off x="7154863" y="6229350"/>
            <a:ext cx="1981200" cy="514350"/>
          </a:xfrm>
        </p:spPr>
        <p:txBody>
          <a:bodyPr/>
          <a:lstStyle>
            <a:lvl1pPr>
              <a:defRPr>
                <a:solidFill>
                  <a:srgbClr val="5E574E"/>
                </a:solidFill>
              </a:defRPr>
            </a:lvl1pPr>
          </a:lstStyle>
          <a:p>
            <a:pPr>
              <a:defRPr/>
            </a:pPr>
            <a:fld id="{2D4ADE47-0DBE-4F02-BD7B-23C273AD785A}" type="slidenum">
              <a:rPr lang="en-US"/>
              <a:pPr>
                <a:defRPr/>
              </a:pPr>
              <a:t>‹#›</a:t>
            </a:fld>
            <a:endParaRPr lang="en-US"/>
          </a:p>
        </p:txBody>
      </p:sp>
    </p:spTree>
    <p:extLst>
      <p:ext uri="{BB962C8B-B14F-4D97-AF65-F5344CB8AC3E}">
        <p14:creationId xmlns:p14="http://schemas.microsoft.com/office/powerpoint/2010/main" val="302791250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0CFAC-660B-4366-BAB2-856451CF1127}" type="slidenum">
              <a:rPr lang="en-US"/>
              <a:pPr>
                <a:defRPr/>
              </a:pPr>
              <a:t>‹#›</a:t>
            </a:fld>
            <a:endParaRPr lang="en-US"/>
          </a:p>
        </p:txBody>
      </p:sp>
    </p:spTree>
    <p:extLst>
      <p:ext uri="{BB962C8B-B14F-4D97-AF65-F5344CB8AC3E}">
        <p14:creationId xmlns:p14="http://schemas.microsoft.com/office/powerpoint/2010/main" val="22716034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28600"/>
            <a:ext cx="2362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934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FDF9B-6E24-4661-8911-6D6AF5B06D70}" type="slidenum">
              <a:rPr lang="en-US"/>
              <a:pPr>
                <a:defRPr/>
              </a:pPr>
              <a:t>‹#›</a:t>
            </a:fld>
            <a:endParaRPr lang="en-US"/>
          </a:p>
        </p:txBody>
      </p:sp>
    </p:spTree>
    <p:extLst>
      <p:ext uri="{BB962C8B-B14F-4D97-AF65-F5344CB8AC3E}">
        <p14:creationId xmlns:p14="http://schemas.microsoft.com/office/powerpoint/2010/main" val="2936883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448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371600"/>
            <a:ext cx="4648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29200" y="1371600"/>
            <a:ext cx="4648200" cy="4876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D5ED8-ECB5-4A91-BB59-EB77D4178D56}" type="slidenum">
              <a:rPr lang="en-US"/>
              <a:pPr>
                <a:defRPr/>
              </a:pPr>
              <a:t>‹#›</a:t>
            </a:fld>
            <a:endParaRPr lang="en-US"/>
          </a:p>
        </p:txBody>
      </p:sp>
    </p:spTree>
    <p:extLst>
      <p:ext uri="{BB962C8B-B14F-4D97-AF65-F5344CB8AC3E}">
        <p14:creationId xmlns:p14="http://schemas.microsoft.com/office/powerpoint/2010/main" val="36211300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6B2A6-B260-4EEB-B080-98226EFBD771}" type="slidenum">
              <a:rPr lang="en-US"/>
              <a:pPr>
                <a:defRPr/>
              </a:pPr>
              <a:t>‹#›</a:t>
            </a:fld>
            <a:endParaRPr lang="en-US"/>
          </a:p>
        </p:txBody>
      </p:sp>
    </p:spTree>
    <p:extLst>
      <p:ext uri="{BB962C8B-B14F-4D97-AF65-F5344CB8AC3E}">
        <p14:creationId xmlns:p14="http://schemas.microsoft.com/office/powerpoint/2010/main" val="36690619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22BD3-186E-45E1-808F-B233B1F5CEDF}" type="slidenum">
              <a:rPr lang="en-US"/>
              <a:pPr>
                <a:defRPr/>
              </a:pPr>
              <a:t>‹#›</a:t>
            </a:fld>
            <a:endParaRPr lang="en-US"/>
          </a:p>
        </p:txBody>
      </p:sp>
    </p:spTree>
    <p:extLst>
      <p:ext uri="{BB962C8B-B14F-4D97-AF65-F5344CB8AC3E}">
        <p14:creationId xmlns:p14="http://schemas.microsoft.com/office/powerpoint/2010/main" val="4894345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56856-4B44-4B0F-82AA-B2E4A0EBF608}" type="slidenum">
              <a:rPr lang="en-US"/>
              <a:pPr>
                <a:defRPr/>
              </a:pPr>
              <a:t>‹#›</a:t>
            </a:fld>
            <a:endParaRPr lang="en-US"/>
          </a:p>
        </p:txBody>
      </p:sp>
    </p:spTree>
    <p:extLst>
      <p:ext uri="{BB962C8B-B14F-4D97-AF65-F5344CB8AC3E}">
        <p14:creationId xmlns:p14="http://schemas.microsoft.com/office/powerpoint/2010/main" val="33063806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56EA15-2AB4-4B97-A4D7-A3224F91789D}" type="slidenum">
              <a:rPr lang="en-US"/>
              <a:pPr>
                <a:defRPr/>
              </a:pPr>
              <a:t>‹#›</a:t>
            </a:fld>
            <a:endParaRPr lang="en-US"/>
          </a:p>
        </p:txBody>
      </p:sp>
    </p:spTree>
    <p:extLst>
      <p:ext uri="{BB962C8B-B14F-4D97-AF65-F5344CB8AC3E}">
        <p14:creationId xmlns:p14="http://schemas.microsoft.com/office/powerpoint/2010/main" val="1990412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DC3CFF-59A2-45ED-9F1F-B6487CF0CD6E}" type="slidenum">
              <a:rPr lang="en-US"/>
              <a:pPr>
                <a:defRPr/>
              </a:pPr>
              <a:t>‹#›</a:t>
            </a:fld>
            <a:endParaRPr lang="en-US"/>
          </a:p>
        </p:txBody>
      </p:sp>
    </p:spTree>
    <p:extLst>
      <p:ext uri="{BB962C8B-B14F-4D97-AF65-F5344CB8AC3E}">
        <p14:creationId xmlns:p14="http://schemas.microsoft.com/office/powerpoint/2010/main" val="39758023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F0904C-ED0F-48FF-8827-3A4F080B097E}" type="slidenum">
              <a:rPr lang="en-US"/>
              <a:pPr>
                <a:defRPr/>
              </a:pPr>
              <a:t>‹#›</a:t>
            </a:fld>
            <a:endParaRPr lang="en-US"/>
          </a:p>
        </p:txBody>
      </p:sp>
    </p:spTree>
    <p:extLst>
      <p:ext uri="{BB962C8B-B14F-4D97-AF65-F5344CB8AC3E}">
        <p14:creationId xmlns:p14="http://schemas.microsoft.com/office/powerpoint/2010/main" val="124897458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DF4BF-0263-4935-A33C-7FEC6F15D045}" type="slidenum">
              <a:rPr lang="en-US"/>
              <a:pPr>
                <a:defRPr/>
              </a:pPr>
              <a:t>‹#›</a:t>
            </a:fld>
            <a:endParaRPr lang="en-US"/>
          </a:p>
        </p:txBody>
      </p:sp>
    </p:spTree>
    <p:extLst>
      <p:ext uri="{BB962C8B-B14F-4D97-AF65-F5344CB8AC3E}">
        <p14:creationId xmlns:p14="http://schemas.microsoft.com/office/powerpoint/2010/main" val="17254638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F208F-DB0B-4F94-9206-9EF789F190E1}" type="slidenum">
              <a:rPr lang="en-US"/>
              <a:pPr>
                <a:defRPr/>
              </a:pPr>
              <a:t>‹#›</a:t>
            </a:fld>
            <a:endParaRPr lang="en-US"/>
          </a:p>
        </p:txBody>
      </p:sp>
    </p:spTree>
    <p:extLst>
      <p:ext uri="{BB962C8B-B14F-4D97-AF65-F5344CB8AC3E}">
        <p14:creationId xmlns:p14="http://schemas.microsoft.com/office/powerpoint/2010/main" val="149966134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228600" y="1371600"/>
            <a:ext cx="944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180" name="Rectangle 4"/>
          <p:cNvSpPr>
            <a:spLocks noGrp="1" noChangeArrowheads="1"/>
          </p:cNvSpPr>
          <p:nvPr>
            <p:ph type="dt" sz="half" idx="2"/>
          </p:nvPr>
        </p:nvSpPr>
        <p:spPr bwMode="auto">
          <a:xfrm>
            <a:off x="468313"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aseline="0">
                <a:solidFill>
                  <a:schemeClr val="bg2"/>
                </a:solidFill>
              </a:defRPr>
            </a:lvl1pPr>
          </a:lstStyle>
          <a:p>
            <a:pPr>
              <a:defRPr/>
            </a:pPr>
            <a:endParaRPr lang="en-US"/>
          </a:p>
        </p:txBody>
      </p:sp>
      <p:sp>
        <p:nvSpPr>
          <p:cNvPr id="178181" name="Rectangle 5"/>
          <p:cNvSpPr>
            <a:spLocks noGrp="1" noChangeArrowheads="1"/>
          </p:cNvSpPr>
          <p:nvPr>
            <p:ph type="ftr" sz="quarter" idx="3"/>
          </p:nvPr>
        </p:nvSpPr>
        <p:spPr bwMode="auto">
          <a:xfrm>
            <a:off x="3384550"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aseline="0">
                <a:solidFill>
                  <a:schemeClr val="bg2"/>
                </a:solidFill>
              </a:defRPr>
            </a:lvl1pPr>
          </a:lstStyle>
          <a:p>
            <a:pPr>
              <a:defRPr/>
            </a:pPr>
            <a:endParaRPr lang="en-US"/>
          </a:p>
        </p:txBody>
      </p:sp>
      <p:sp>
        <p:nvSpPr>
          <p:cNvPr id="178182" name="Rectangle 6"/>
          <p:cNvSpPr>
            <a:spLocks noGrp="1" noChangeArrowheads="1"/>
          </p:cNvSpPr>
          <p:nvPr>
            <p:ph type="sldNum" sz="quarter" idx="4"/>
          </p:nvPr>
        </p:nvSpPr>
        <p:spPr bwMode="auto">
          <a:xfrm>
            <a:off x="7291388"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aseline="0">
                <a:solidFill>
                  <a:schemeClr val="bg2"/>
                </a:solidFill>
              </a:defRPr>
            </a:lvl1pPr>
          </a:lstStyle>
          <a:p>
            <a:pPr>
              <a:defRPr/>
            </a:pPr>
            <a:fld id="{B548541A-F49E-446A-B62B-6BACE3D74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ransition>
    <p:fade/>
  </p:transition>
  <p:txStyles>
    <p:titleStyle>
      <a:lvl1pPr algn="l"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4000">
          <a:solidFill>
            <a:srgbClr val="000099"/>
          </a:solidFill>
          <a:latin typeface="Arial" charset="0"/>
        </a:defRPr>
      </a:lvl2pPr>
      <a:lvl3pPr algn="l" rtl="0" eaLnBrk="0" fontAlgn="base" hangingPunct="0">
        <a:spcBef>
          <a:spcPct val="0"/>
        </a:spcBef>
        <a:spcAft>
          <a:spcPct val="0"/>
        </a:spcAft>
        <a:defRPr kumimoji="1" sz="4000">
          <a:solidFill>
            <a:srgbClr val="000099"/>
          </a:solidFill>
          <a:latin typeface="Arial" charset="0"/>
        </a:defRPr>
      </a:lvl3pPr>
      <a:lvl4pPr algn="l" rtl="0" eaLnBrk="0" fontAlgn="base" hangingPunct="0">
        <a:spcBef>
          <a:spcPct val="0"/>
        </a:spcBef>
        <a:spcAft>
          <a:spcPct val="0"/>
        </a:spcAft>
        <a:defRPr kumimoji="1" sz="4000">
          <a:solidFill>
            <a:srgbClr val="000099"/>
          </a:solidFill>
          <a:latin typeface="Arial" charset="0"/>
        </a:defRPr>
      </a:lvl4pPr>
      <a:lvl5pPr algn="l" rtl="0" eaLnBrk="0" fontAlgn="base" hangingPunct="0">
        <a:spcBef>
          <a:spcPct val="0"/>
        </a:spcBef>
        <a:spcAft>
          <a:spcPct val="0"/>
        </a:spcAft>
        <a:defRPr kumimoji="1" sz="4000">
          <a:solidFill>
            <a:srgbClr val="000099"/>
          </a:solidFill>
          <a:latin typeface="Arial" charset="0"/>
        </a:defRPr>
      </a:lvl5pPr>
      <a:lvl6pPr marL="457200" algn="l" rtl="0" eaLnBrk="0" fontAlgn="base" hangingPunct="0">
        <a:spcBef>
          <a:spcPct val="0"/>
        </a:spcBef>
        <a:spcAft>
          <a:spcPct val="0"/>
        </a:spcAft>
        <a:defRPr kumimoji="1" sz="4000">
          <a:solidFill>
            <a:srgbClr val="000099"/>
          </a:solidFill>
          <a:latin typeface="Arial" charset="0"/>
        </a:defRPr>
      </a:lvl6pPr>
      <a:lvl7pPr marL="914400" algn="l" rtl="0" eaLnBrk="0" fontAlgn="base" hangingPunct="0">
        <a:spcBef>
          <a:spcPct val="0"/>
        </a:spcBef>
        <a:spcAft>
          <a:spcPct val="0"/>
        </a:spcAft>
        <a:defRPr kumimoji="1" sz="4000">
          <a:solidFill>
            <a:srgbClr val="000099"/>
          </a:solidFill>
          <a:latin typeface="Arial" charset="0"/>
        </a:defRPr>
      </a:lvl7pPr>
      <a:lvl8pPr marL="1371600" algn="l" rtl="0" eaLnBrk="0" fontAlgn="base" hangingPunct="0">
        <a:spcBef>
          <a:spcPct val="0"/>
        </a:spcBef>
        <a:spcAft>
          <a:spcPct val="0"/>
        </a:spcAft>
        <a:defRPr kumimoji="1" sz="4000">
          <a:solidFill>
            <a:srgbClr val="000099"/>
          </a:solidFill>
          <a:latin typeface="Arial" charset="0"/>
        </a:defRPr>
      </a:lvl8pPr>
      <a:lvl9pPr marL="1828800" algn="l" rtl="0" eaLnBrk="0" fontAlgn="base" hangingPunct="0">
        <a:spcBef>
          <a:spcPct val="0"/>
        </a:spcBef>
        <a:spcAft>
          <a:spcPct val="0"/>
        </a:spcAft>
        <a:defRPr kumimoji="1" sz="4000">
          <a:solidFill>
            <a:srgbClr val="000099"/>
          </a:solidFill>
          <a:latin typeface="Arial" charset="0"/>
        </a:defRPr>
      </a:lvl9pPr>
    </p:titleStyle>
    <p:bodyStyle>
      <a:lvl1pPr marL="342900" indent="-342900" algn="l" rtl="0" eaLnBrk="0" fontAlgn="base" hangingPunct="0">
        <a:spcBef>
          <a:spcPct val="20000"/>
        </a:spcBef>
        <a:spcAft>
          <a:spcPct val="0"/>
        </a:spcAft>
        <a:buClr>
          <a:srgbClr val="9900CC"/>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9900CC"/>
        </a:buClr>
        <a:buChar char="*"/>
        <a:defRPr kumimoji="1" sz="2400">
          <a:solidFill>
            <a:schemeClr val="tx1"/>
          </a:solidFill>
          <a:latin typeface="+mn-lt"/>
        </a:defRPr>
      </a:lvl2pPr>
      <a:lvl3pPr marL="1143000" indent="-228600" algn="l" rtl="0" eaLnBrk="0" fontAlgn="base" hangingPunct="0">
        <a:spcBef>
          <a:spcPct val="20000"/>
        </a:spcBef>
        <a:spcAft>
          <a:spcPct val="0"/>
        </a:spcAft>
        <a:buClr>
          <a:srgbClr val="9900CC"/>
        </a:buClr>
        <a:buChar char="*"/>
        <a:defRPr kumimoji="1" sz="2000">
          <a:solidFill>
            <a:schemeClr val="tx1"/>
          </a:solidFill>
          <a:latin typeface="+mn-lt"/>
        </a:defRPr>
      </a:lvl3pPr>
      <a:lvl4pPr marL="1600200" indent="-228600" algn="l" rtl="0" eaLnBrk="0" fontAlgn="base" hangingPunct="0">
        <a:spcBef>
          <a:spcPct val="20000"/>
        </a:spcBef>
        <a:spcAft>
          <a:spcPct val="0"/>
        </a:spcAft>
        <a:buClr>
          <a:srgbClr val="9900CC"/>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9900CC"/>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9900CC"/>
        </a:buClr>
        <a:buChar char="*"/>
        <a:defRPr kumimoji="1">
          <a:solidFill>
            <a:schemeClr val="tx1"/>
          </a:solidFill>
          <a:latin typeface="+mn-lt"/>
        </a:defRPr>
      </a:lvl6pPr>
      <a:lvl7pPr marL="2971800" indent="-228600" algn="l" rtl="0" eaLnBrk="0" fontAlgn="base" hangingPunct="0">
        <a:spcBef>
          <a:spcPct val="20000"/>
        </a:spcBef>
        <a:spcAft>
          <a:spcPct val="0"/>
        </a:spcAft>
        <a:buClr>
          <a:srgbClr val="9900CC"/>
        </a:buClr>
        <a:buChar char="*"/>
        <a:defRPr kumimoji="1">
          <a:solidFill>
            <a:schemeClr val="tx1"/>
          </a:solidFill>
          <a:latin typeface="+mn-lt"/>
        </a:defRPr>
      </a:lvl7pPr>
      <a:lvl8pPr marL="3429000" indent="-228600" algn="l" rtl="0" eaLnBrk="0" fontAlgn="base" hangingPunct="0">
        <a:spcBef>
          <a:spcPct val="20000"/>
        </a:spcBef>
        <a:spcAft>
          <a:spcPct val="0"/>
        </a:spcAft>
        <a:buClr>
          <a:srgbClr val="9900CC"/>
        </a:buClr>
        <a:buChar char="*"/>
        <a:defRPr kumimoji="1">
          <a:solidFill>
            <a:schemeClr val="tx1"/>
          </a:solidFill>
          <a:latin typeface="+mn-lt"/>
        </a:defRPr>
      </a:lvl8pPr>
      <a:lvl9pPr marL="3886200" indent="-228600" algn="l" rtl="0" eaLnBrk="0" fontAlgn="base" hangingPunct="0">
        <a:spcBef>
          <a:spcPct val="20000"/>
        </a:spcBef>
        <a:spcAft>
          <a:spcPct val="0"/>
        </a:spcAft>
        <a:buClr>
          <a:srgbClr val="9900CC"/>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1.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8.bin"/><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8.jpeg"/><Relationship Id="rId7" Type="http://schemas.openxmlformats.org/officeDocument/2006/relationships/image" Target="../media/image40.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6.emf"/><Relationship Id="rId5" Type="http://schemas.openxmlformats.org/officeDocument/2006/relationships/oleObject" Target="../embeddings/oleObject10.bin"/><Relationship Id="rId4" Type="http://schemas.openxmlformats.org/officeDocument/2006/relationships/image" Target="../media/image39.wmf"/><Relationship Id="rId9" Type="http://schemas.openxmlformats.org/officeDocument/2006/relationships/image" Target="../media/image3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hyperlink" Target="http://imaging.mrc-cbu.cam.ac.uk/imaging/MniTalairach"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1.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png"/><Relationship Id="rId7"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3.png"/><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3.png"/><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6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6.png"/><Relationship Id="rId10" Type="http://schemas.openxmlformats.org/officeDocument/2006/relationships/image" Target="../media/image91.png"/><Relationship Id="rId4" Type="http://schemas.openxmlformats.org/officeDocument/2006/relationships/image" Target="../media/image5.png"/><Relationship Id="rId9" Type="http://schemas.openxmlformats.org/officeDocument/2006/relationships/image" Target="../media/image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769938" y="685800"/>
            <a:ext cx="8366125" cy="2743200"/>
          </a:xfrm>
        </p:spPr>
        <p:txBody>
          <a:bodyPr lIns="90488" tIns="44450" rIns="90488" bIns="44450" anchor="ctr"/>
          <a:lstStyle/>
          <a:p>
            <a:r>
              <a:rPr lang="en-GB" sz="4800" dirty="0" smtClean="0"/>
              <a:t>Zurich SPM Course 2011</a:t>
            </a:r>
            <a:br>
              <a:rPr lang="en-GB" sz="4800" dirty="0" smtClean="0"/>
            </a:br>
            <a:r>
              <a:rPr lang="en-GB" sz="6000" dirty="0" smtClean="0"/>
              <a:t/>
            </a:r>
            <a:br>
              <a:rPr lang="en-GB" sz="6000" dirty="0" smtClean="0"/>
            </a:br>
            <a:r>
              <a:rPr lang="en-GB" sz="6000" dirty="0" smtClean="0"/>
              <a:t>Spatial </a:t>
            </a:r>
            <a:r>
              <a:rPr lang="en-GB" sz="6000" dirty="0" err="1" smtClean="0"/>
              <a:t>Preprocessing</a:t>
            </a:r>
            <a:endParaRPr lang="en-GB" sz="5400" b="0" i="1" dirty="0" smtClean="0"/>
          </a:p>
        </p:txBody>
      </p:sp>
      <p:sp>
        <p:nvSpPr>
          <p:cNvPr id="12291" name="Subtitle 4"/>
          <p:cNvSpPr>
            <a:spLocks noGrp="1"/>
          </p:cNvSpPr>
          <p:nvPr>
            <p:ph type="subTitle" idx="1"/>
          </p:nvPr>
        </p:nvSpPr>
        <p:spPr>
          <a:xfrm>
            <a:off x="1485900" y="4157663"/>
            <a:ext cx="6934200" cy="1771650"/>
          </a:xfrm>
        </p:spPr>
        <p:txBody>
          <a:bodyPr/>
          <a:lstStyle/>
          <a:p>
            <a:pPr algn="ctr"/>
            <a:r>
              <a:rPr lang="en-GB" b="1" dirty="0" err="1" smtClean="0"/>
              <a:t>Ged</a:t>
            </a:r>
            <a:r>
              <a:rPr lang="en-GB" b="1" dirty="0" smtClean="0"/>
              <a:t> Ridgway</a:t>
            </a:r>
          </a:p>
          <a:p>
            <a:pPr algn="ctr"/>
            <a:r>
              <a:rPr lang="en-GB" dirty="0" smtClean="0"/>
              <a:t>With thanks to John </a:t>
            </a:r>
            <a:r>
              <a:rPr lang="en-GB" dirty="0" err="1" smtClean="0"/>
              <a:t>Ashburner</a:t>
            </a:r>
            <a:endParaRPr lang="en-GB" dirty="0" smtClean="0"/>
          </a:p>
          <a:p>
            <a:pPr algn="ctr"/>
            <a:r>
              <a:rPr lang="en-GB" dirty="0"/>
              <a:t>a</a:t>
            </a:r>
            <a:r>
              <a:rPr lang="en-GB" dirty="0" smtClean="0"/>
              <a:t>nd the FIL Methods Group</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6"/>
          <p:cNvSpPr>
            <a:spLocks noGrp="1"/>
          </p:cNvSpPr>
          <p:nvPr>
            <p:ph type="title"/>
          </p:nvPr>
        </p:nvSpPr>
        <p:spPr>
          <a:xfrm>
            <a:off x="0" y="0"/>
            <a:ext cx="3286125" cy="1857375"/>
          </a:xfrm>
        </p:spPr>
        <p:txBody>
          <a:bodyPr/>
          <a:lstStyle/>
          <a:p>
            <a:r>
              <a:rPr lang="en-GB" smtClean="0"/>
              <a:t>Manual reorientation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188" y="3113088"/>
            <a:ext cx="40878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8113713" y="5646738"/>
            <a:ext cx="1049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t>(</a:t>
            </a:r>
            <a:r>
              <a:rPr lang="en-GB" sz="2400"/>
              <a:t>Bi)linear</a:t>
            </a:r>
          </a:p>
        </p:txBody>
      </p:sp>
      <p:sp>
        <p:nvSpPr>
          <p:cNvPr id="21509" name="Title 16"/>
          <p:cNvSpPr>
            <a:spLocks noGrp="1"/>
          </p:cNvSpPr>
          <p:nvPr>
            <p:ph type="title"/>
          </p:nvPr>
        </p:nvSpPr>
        <p:spPr>
          <a:xfrm>
            <a:off x="0" y="0"/>
            <a:ext cx="3286125" cy="3395663"/>
          </a:xfrm>
        </p:spPr>
        <p:txBody>
          <a:bodyPr/>
          <a:lstStyle/>
          <a:p>
            <a:r>
              <a:rPr lang="en-GB" smtClean="0"/>
              <a:t>Manual reorientation</a:t>
            </a:r>
            <a:br>
              <a:rPr lang="en-GB" smtClean="0"/>
            </a:br>
            <a:r>
              <a:rPr lang="en-GB" smtClean="0"/>
              <a:t/>
            </a:r>
            <a:br>
              <a:rPr lang="en-GB" smtClean="0"/>
            </a:br>
            <a:r>
              <a:rPr lang="en-GB" smtClean="0"/>
              <a:t>Interpolation</a:t>
            </a:r>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3088"/>
            <a:ext cx="40878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295525" y="5646738"/>
            <a:ext cx="1049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t>(</a:t>
            </a:r>
            <a:r>
              <a:rPr lang="en-GB" sz="2400"/>
              <a:t>Bi)linear</a:t>
            </a:r>
          </a:p>
        </p:txBody>
      </p:sp>
      <p:pic>
        <p:nvPicPr>
          <p:cNvPr id="1280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13088"/>
            <a:ext cx="40878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185988" y="5449888"/>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a:t>Nearest Neighbour</a:t>
            </a:r>
          </a:p>
        </p:txBody>
      </p:sp>
      <p:pic>
        <p:nvPicPr>
          <p:cNvPr id="1280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313" y="3033713"/>
            <a:ext cx="4103687"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8197850" y="5646738"/>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a:t>Sinc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80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80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Interpolation</a:t>
            </a:r>
          </a:p>
        </p:txBody>
      </p:sp>
      <p:sp>
        <p:nvSpPr>
          <p:cNvPr id="35843" name="Rectangle 4"/>
          <p:cNvSpPr>
            <a:spLocks noGrp="1" noChangeArrowheads="1"/>
          </p:cNvSpPr>
          <p:nvPr>
            <p:ph type="body" idx="1"/>
          </p:nvPr>
        </p:nvSpPr>
        <p:spPr>
          <a:xfrm>
            <a:off x="495300" y="1600200"/>
            <a:ext cx="8915400" cy="4902200"/>
          </a:xfrm>
        </p:spPr>
        <p:txBody>
          <a:bodyPr>
            <a:normAutofit fontScale="92500" lnSpcReduction="10000"/>
          </a:bodyPr>
          <a:lstStyle/>
          <a:p>
            <a:pPr eaLnBrk="1" hangingPunct="1">
              <a:defRPr/>
            </a:pPr>
            <a:r>
              <a:rPr lang="en-GB" dirty="0" smtClean="0"/>
              <a:t>Applying the transformation parameters, and re-sampling the data onto the same grid of voxels as the target image</a:t>
            </a:r>
          </a:p>
          <a:p>
            <a:pPr lvl="1" eaLnBrk="1" hangingPunct="1">
              <a:defRPr/>
            </a:pPr>
            <a:r>
              <a:rPr lang="en-GB" dirty="0" smtClean="0"/>
              <a:t>AKA </a:t>
            </a:r>
            <a:r>
              <a:rPr lang="en-GB" dirty="0" err="1" smtClean="0"/>
              <a:t>reslicing</a:t>
            </a:r>
            <a:r>
              <a:rPr lang="en-GB" dirty="0" smtClean="0"/>
              <a:t>, </a:t>
            </a:r>
            <a:r>
              <a:rPr lang="en-GB" dirty="0" err="1" smtClean="0"/>
              <a:t>regridding</a:t>
            </a:r>
            <a:r>
              <a:rPr lang="en-GB" dirty="0" smtClean="0"/>
              <a:t>, transformation, and writing (as in </a:t>
            </a:r>
            <a:r>
              <a:rPr lang="en-GB" b="1" dirty="0" smtClean="0"/>
              <a:t>normalise -</a:t>
            </a:r>
            <a:r>
              <a:rPr lang="en-GB" i="1" dirty="0" smtClean="0"/>
              <a:t> </a:t>
            </a:r>
            <a:r>
              <a:rPr lang="en-GB" b="1" dirty="0" smtClean="0"/>
              <a:t>write</a:t>
            </a:r>
            <a:r>
              <a:rPr lang="en-GB" dirty="0" smtClean="0"/>
              <a:t>)</a:t>
            </a:r>
          </a:p>
          <a:p>
            <a:pPr eaLnBrk="1" hangingPunct="1">
              <a:defRPr/>
            </a:pPr>
            <a:r>
              <a:rPr lang="en-GB" dirty="0" smtClean="0"/>
              <a:t>Nearest neighbour gives the new voxel the value of the closest corresponding voxel in the source</a:t>
            </a:r>
          </a:p>
          <a:p>
            <a:pPr eaLnBrk="1" hangingPunct="1">
              <a:defRPr/>
            </a:pPr>
            <a:r>
              <a:rPr lang="en-GB" dirty="0" smtClean="0"/>
              <a:t>Linear interpolation uses information from all immediate neighbours (2 in 1D, 4 in 2D, 8 in 3D)</a:t>
            </a:r>
          </a:p>
          <a:p>
            <a:pPr eaLnBrk="1" hangingPunct="1">
              <a:defRPr/>
            </a:pPr>
            <a:r>
              <a:rPr lang="en-GB" dirty="0" smtClean="0"/>
              <a:t>NN and linear interp. correspond to </a:t>
            </a:r>
            <a:r>
              <a:rPr lang="en-GB" dirty="0" err="1" smtClean="0"/>
              <a:t>zeroth</a:t>
            </a:r>
            <a:r>
              <a:rPr lang="en-GB" dirty="0" smtClean="0"/>
              <a:t> and first order B-</a:t>
            </a:r>
            <a:r>
              <a:rPr lang="en-GB" dirty="0" err="1" smtClean="0"/>
              <a:t>spline</a:t>
            </a:r>
            <a:r>
              <a:rPr lang="en-GB" dirty="0" smtClean="0"/>
              <a:t> interpolation, higher orders use more information in the hope of improving results</a:t>
            </a:r>
          </a:p>
          <a:p>
            <a:pPr lvl="1" eaLnBrk="1" hangingPunct="1">
              <a:defRPr/>
            </a:pPr>
            <a:r>
              <a:rPr lang="en-GB" dirty="0" smtClean="0"/>
              <a:t>(</a:t>
            </a:r>
            <a:r>
              <a:rPr lang="en-GB" dirty="0" err="1" smtClean="0"/>
              <a:t>Sinc</a:t>
            </a:r>
            <a:r>
              <a:rPr lang="en-GB" dirty="0" smtClean="0"/>
              <a:t> interpolation is an alternative to B-</a:t>
            </a:r>
            <a:r>
              <a:rPr lang="en-GB" dirty="0" err="1" smtClean="0"/>
              <a:t>spline</a:t>
            </a:r>
            <a:r>
              <a:rPr lang="en-GB" dirty="0" smtClean="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25" name="Text Box 21"/>
          <p:cNvSpPr txBox="1">
            <a:spLocks noChangeArrowheads="1"/>
          </p:cNvSpPr>
          <p:nvPr/>
        </p:nvSpPr>
        <p:spPr bwMode="auto">
          <a:xfrm>
            <a:off x="4327525" y="2195513"/>
            <a:ext cx="4968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f(x)</a:t>
            </a:r>
          </a:p>
        </p:txBody>
      </p:sp>
      <p:sp>
        <p:nvSpPr>
          <p:cNvPr id="72729" name="Text Box 25"/>
          <p:cNvSpPr txBox="1">
            <a:spLocks noChangeArrowheads="1"/>
          </p:cNvSpPr>
          <p:nvPr/>
        </p:nvSpPr>
        <p:spPr bwMode="auto">
          <a:xfrm>
            <a:off x="4953000" y="2195513"/>
            <a:ext cx="2809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a:t>
            </a:r>
          </a:p>
        </p:txBody>
      </p:sp>
      <p:graphicFrame>
        <p:nvGraphicFramePr>
          <p:cNvPr id="72741" name="Object 37"/>
          <p:cNvGraphicFramePr>
            <a:graphicFrameLocks noChangeAspect="1"/>
          </p:cNvGraphicFramePr>
          <p:nvPr/>
        </p:nvGraphicFramePr>
        <p:xfrm>
          <a:off x="5586413" y="4811713"/>
          <a:ext cx="3711575" cy="871537"/>
        </p:xfrm>
        <a:graphic>
          <a:graphicData uri="http://schemas.openxmlformats.org/presentationml/2006/ole">
            <mc:AlternateContent xmlns:mc="http://schemas.openxmlformats.org/markup-compatibility/2006">
              <mc:Choice xmlns:v="urn:schemas-microsoft-com:vml" Requires="v">
                <p:oleObj spid="_x0000_s2151" name="Equation" r:id="rId3" imgW="1549080" imgH="393480" progId="Equation.3">
                  <p:embed/>
                </p:oleObj>
              </mc:Choice>
              <mc:Fallback>
                <p:oleObj name="Equation" r:id="rId3" imgW="1549080" imgH="39348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413" y="4811713"/>
                        <a:ext cx="3711575"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28" name="Line 24"/>
          <p:cNvSpPr>
            <a:spLocks noChangeShapeType="1"/>
          </p:cNvSpPr>
          <p:nvPr/>
        </p:nvSpPr>
        <p:spPr bwMode="auto">
          <a:xfrm flipV="1">
            <a:off x="4953000" y="2220913"/>
            <a:ext cx="0" cy="442912"/>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2719" name="Line 15"/>
          <p:cNvSpPr>
            <a:spLocks noChangeShapeType="1"/>
          </p:cNvSpPr>
          <p:nvPr/>
        </p:nvSpPr>
        <p:spPr bwMode="auto">
          <a:xfrm>
            <a:off x="2901950" y="3079750"/>
            <a:ext cx="20510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58" name="Rectangle 2"/>
          <p:cNvSpPr>
            <a:spLocks noGrp="1" noChangeArrowheads="1"/>
          </p:cNvSpPr>
          <p:nvPr>
            <p:ph type="title"/>
          </p:nvPr>
        </p:nvSpPr>
        <p:spPr/>
        <p:txBody>
          <a:bodyPr/>
          <a:lstStyle/>
          <a:p>
            <a:pPr eaLnBrk="1" hangingPunct="1"/>
            <a:r>
              <a:rPr lang="en-GB" smtClean="0"/>
              <a:t>Linear interpolation – 1D</a:t>
            </a:r>
          </a:p>
        </p:txBody>
      </p:sp>
      <p:sp>
        <p:nvSpPr>
          <p:cNvPr id="72709" name="Line 5"/>
          <p:cNvSpPr>
            <a:spLocks noChangeShapeType="1"/>
          </p:cNvSpPr>
          <p:nvPr/>
        </p:nvSpPr>
        <p:spPr bwMode="auto">
          <a:xfrm>
            <a:off x="2901950" y="4154488"/>
            <a:ext cx="3421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15" name="Line 11"/>
          <p:cNvSpPr>
            <a:spLocks noChangeShapeType="1"/>
          </p:cNvSpPr>
          <p:nvPr/>
        </p:nvSpPr>
        <p:spPr bwMode="auto">
          <a:xfrm flipV="1">
            <a:off x="2901950" y="3079750"/>
            <a:ext cx="0" cy="107315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2716" name="Line 12"/>
          <p:cNvSpPr>
            <a:spLocks noChangeShapeType="1"/>
          </p:cNvSpPr>
          <p:nvPr/>
        </p:nvSpPr>
        <p:spPr bwMode="auto">
          <a:xfrm flipV="1">
            <a:off x="6323013" y="2393950"/>
            <a:ext cx="0" cy="176053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72717" name="Line 13"/>
          <p:cNvSpPr>
            <a:spLocks noChangeShapeType="1"/>
          </p:cNvSpPr>
          <p:nvPr/>
        </p:nvSpPr>
        <p:spPr bwMode="auto">
          <a:xfrm flipV="1">
            <a:off x="2901950" y="2393950"/>
            <a:ext cx="3421063" cy="685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63" name="Oval 6"/>
          <p:cNvSpPr>
            <a:spLocks noChangeArrowheads="1"/>
          </p:cNvSpPr>
          <p:nvPr/>
        </p:nvSpPr>
        <p:spPr bwMode="auto">
          <a:xfrm>
            <a:off x="2811463" y="4071938"/>
            <a:ext cx="179387" cy="1651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64" name="Oval 7"/>
          <p:cNvSpPr>
            <a:spLocks noChangeArrowheads="1"/>
          </p:cNvSpPr>
          <p:nvPr/>
        </p:nvSpPr>
        <p:spPr bwMode="auto">
          <a:xfrm>
            <a:off x="6234113" y="4071938"/>
            <a:ext cx="179387" cy="1651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72713" name="Oval 9"/>
          <p:cNvSpPr>
            <a:spLocks noChangeArrowheads="1"/>
          </p:cNvSpPr>
          <p:nvPr/>
        </p:nvSpPr>
        <p:spPr bwMode="auto">
          <a:xfrm>
            <a:off x="2811463" y="2997200"/>
            <a:ext cx="179387" cy="1651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72714" name="Oval 10"/>
          <p:cNvSpPr>
            <a:spLocks noChangeArrowheads="1"/>
          </p:cNvSpPr>
          <p:nvPr/>
        </p:nvSpPr>
        <p:spPr bwMode="auto">
          <a:xfrm>
            <a:off x="6234113" y="2311400"/>
            <a:ext cx="179387" cy="165100"/>
          </a:xfrm>
          <a:prstGeom prst="ellipse">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72718" name="Line 14"/>
          <p:cNvSpPr>
            <a:spLocks noChangeShapeType="1"/>
          </p:cNvSpPr>
          <p:nvPr/>
        </p:nvSpPr>
        <p:spPr bwMode="auto">
          <a:xfrm flipV="1">
            <a:off x="4953000" y="2663825"/>
            <a:ext cx="0" cy="149066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68" name="Text Box 16"/>
          <p:cNvSpPr txBox="1">
            <a:spLocks noChangeArrowheads="1"/>
          </p:cNvSpPr>
          <p:nvPr/>
        </p:nvSpPr>
        <p:spPr bwMode="auto">
          <a:xfrm>
            <a:off x="2711450" y="4211638"/>
            <a:ext cx="2794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a</a:t>
            </a:r>
          </a:p>
        </p:txBody>
      </p:sp>
      <p:sp>
        <p:nvSpPr>
          <p:cNvPr id="2069" name="Text Box 17"/>
          <p:cNvSpPr txBox="1">
            <a:spLocks noChangeArrowheads="1"/>
          </p:cNvSpPr>
          <p:nvPr/>
        </p:nvSpPr>
        <p:spPr bwMode="auto">
          <a:xfrm>
            <a:off x="6146800" y="4211638"/>
            <a:ext cx="2857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b</a:t>
            </a:r>
          </a:p>
        </p:txBody>
      </p:sp>
      <p:sp>
        <p:nvSpPr>
          <p:cNvPr id="72722" name="Text Box 18"/>
          <p:cNvSpPr txBox="1">
            <a:spLocks noChangeArrowheads="1"/>
          </p:cNvSpPr>
          <p:nvPr/>
        </p:nvSpPr>
        <p:spPr bwMode="auto">
          <a:xfrm>
            <a:off x="4768850" y="4211638"/>
            <a:ext cx="2857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x</a:t>
            </a:r>
          </a:p>
        </p:txBody>
      </p:sp>
      <p:sp>
        <p:nvSpPr>
          <p:cNvPr id="72723" name="Text Box 19"/>
          <p:cNvSpPr txBox="1">
            <a:spLocks noChangeArrowheads="1"/>
          </p:cNvSpPr>
          <p:nvPr/>
        </p:nvSpPr>
        <p:spPr bwMode="auto">
          <a:xfrm>
            <a:off x="2249488" y="2881313"/>
            <a:ext cx="4905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f(a)</a:t>
            </a:r>
          </a:p>
        </p:txBody>
      </p:sp>
      <p:sp>
        <p:nvSpPr>
          <p:cNvPr id="72724" name="Text Box 20"/>
          <p:cNvSpPr txBox="1">
            <a:spLocks noChangeArrowheads="1"/>
          </p:cNvSpPr>
          <p:nvPr/>
        </p:nvSpPr>
        <p:spPr bwMode="auto">
          <a:xfrm>
            <a:off x="6515100" y="2195513"/>
            <a:ext cx="4968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f(b)</a:t>
            </a:r>
          </a:p>
        </p:txBody>
      </p:sp>
      <p:sp>
        <p:nvSpPr>
          <p:cNvPr id="72726" name="Oval 22"/>
          <p:cNvSpPr>
            <a:spLocks noChangeArrowheads="1"/>
          </p:cNvSpPr>
          <p:nvPr/>
        </p:nvSpPr>
        <p:spPr bwMode="auto">
          <a:xfrm>
            <a:off x="4864100" y="2592388"/>
            <a:ext cx="177800" cy="165100"/>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a:solidFill>
                <a:schemeClr val="accent2"/>
              </a:solidFill>
            </a:endParaRPr>
          </a:p>
        </p:txBody>
      </p:sp>
      <p:sp>
        <p:nvSpPr>
          <p:cNvPr id="72727" name="Oval 23"/>
          <p:cNvSpPr>
            <a:spLocks noChangeArrowheads="1"/>
          </p:cNvSpPr>
          <p:nvPr/>
        </p:nvSpPr>
        <p:spPr bwMode="auto">
          <a:xfrm>
            <a:off x="4864100" y="4071938"/>
            <a:ext cx="177800" cy="165100"/>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a:solidFill>
                <a:schemeClr val="accent2"/>
              </a:solidFill>
            </a:endParaRPr>
          </a:p>
        </p:txBody>
      </p:sp>
      <p:graphicFrame>
        <p:nvGraphicFramePr>
          <p:cNvPr id="72730" name="Object 26"/>
          <p:cNvGraphicFramePr>
            <a:graphicFrameLocks noGrp="1" noChangeAspect="1"/>
          </p:cNvGraphicFramePr>
          <p:nvPr>
            <p:ph idx="1"/>
          </p:nvPr>
        </p:nvGraphicFramePr>
        <p:xfrm>
          <a:off x="2719388" y="4811713"/>
          <a:ext cx="1887537" cy="871537"/>
        </p:xfrm>
        <a:graphic>
          <a:graphicData uri="http://schemas.openxmlformats.org/presentationml/2006/ole">
            <mc:AlternateContent xmlns:mc="http://schemas.openxmlformats.org/markup-compatibility/2006">
              <mc:Choice xmlns:v="urn:schemas-microsoft-com:vml" Requires="v">
                <p:oleObj spid="_x0000_s2152" name="Equation" r:id="rId5" imgW="787320" imgH="393480" progId="Equation.3">
                  <p:embed/>
                </p:oleObj>
              </mc:Choice>
              <mc:Fallback>
                <p:oleObj name="Equation" r:id="rId5" imgW="787320" imgH="393480" progId="Equation.3">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9388" y="4811713"/>
                        <a:ext cx="1887537" cy="871537"/>
                      </a:xfrm>
                      <a:prstGeom prst="rect">
                        <a:avLst/>
                      </a:prstGeom>
                    </p:spPr>
                  </p:pic>
                </p:oleObj>
              </mc:Fallback>
            </mc:AlternateContent>
          </a:graphicData>
        </a:graphic>
      </p:graphicFrame>
      <p:graphicFrame>
        <p:nvGraphicFramePr>
          <p:cNvPr id="72737" name="Object 33"/>
          <p:cNvGraphicFramePr>
            <a:graphicFrameLocks noChangeAspect="1"/>
          </p:cNvGraphicFramePr>
          <p:nvPr/>
        </p:nvGraphicFramePr>
        <p:xfrm>
          <a:off x="4556125" y="5021263"/>
          <a:ext cx="1063625" cy="450850"/>
        </p:xfrm>
        <a:graphic>
          <a:graphicData uri="http://schemas.openxmlformats.org/presentationml/2006/ole">
            <mc:AlternateContent xmlns:mc="http://schemas.openxmlformats.org/markup-compatibility/2006">
              <mc:Choice xmlns:v="urn:schemas-microsoft-com:vml" Requires="v">
                <p:oleObj spid="_x0000_s2153" name="Equation" r:id="rId7" imgW="444240" imgH="203040" progId="Equation.3">
                  <p:embed/>
                </p:oleObj>
              </mc:Choice>
              <mc:Fallback>
                <p:oleObj name="Equation" r:id="rId7" imgW="444240" imgH="203040" progId="Equation.3">
                  <p:embed/>
                  <p:pic>
                    <p:nvPicPr>
                      <p:cNvPr id="0"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6125" y="5021263"/>
                        <a:ext cx="106362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40" name="Object 36"/>
          <p:cNvGraphicFramePr>
            <a:graphicFrameLocks noChangeAspect="1"/>
          </p:cNvGraphicFramePr>
          <p:nvPr/>
        </p:nvGraphicFramePr>
        <p:xfrm>
          <a:off x="638175" y="5021263"/>
          <a:ext cx="2157413" cy="450850"/>
        </p:xfrm>
        <a:graphic>
          <a:graphicData uri="http://schemas.openxmlformats.org/presentationml/2006/ole">
            <mc:AlternateContent xmlns:mc="http://schemas.openxmlformats.org/markup-compatibility/2006">
              <mc:Choice xmlns:v="urn:schemas-microsoft-com:vml" Requires="v">
                <p:oleObj spid="_x0000_s2154" name="Equation" r:id="rId9" imgW="901440" imgH="203040" progId="Equation.3">
                  <p:embed/>
                </p:oleObj>
              </mc:Choice>
              <mc:Fallback>
                <p:oleObj name="Equation" r:id="rId9" imgW="901440" imgH="203040" progId="Equation.3">
                  <p:embed/>
                  <p:pic>
                    <p:nvPicPr>
                      <p:cNvPr id="0" name="Object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175" y="5021263"/>
                        <a:ext cx="2157413"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5" name="Line 39"/>
          <p:cNvSpPr>
            <a:spLocks noChangeShapeType="1"/>
          </p:cNvSpPr>
          <p:nvPr/>
        </p:nvSpPr>
        <p:spPr bwMode="auto">
          <a:xfrm>
            <a:off x="495300" y="41529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76" name="Line 40"/>
          <p:cNvSpPr>
            <a:spLocks noChangeShapeType="1"/>
          </p:cNvSpPr>
          <p:nvPr/>
        </p:nvSpPr>
        <p:spPr bwMode="auto">
          <a:xfrm rot="-5400000">
            <a:off x="-102394" y="3555207"/>
            <a:ext cx="11953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77" name="Text Box 41"/>
          <p:cNvSpPr txBox="1">
            <a:spLocks noChangeArrowheads="1"/>
          </p:cNvSpPr>
          <p:nvPr/>
        </p:nvSpPr>
        <p:spPr bwMode="auto">
          <a:xfrm>
            <a:off x="1790700" y="3954463"/>
            <a:ext cx="2857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x</a:t>
            </a:r>
          </a:p>
        </p:txBody>
      </p:sp>
      <p:sp>
        <p:nvSpPr>
          <p:cNvPr id="2078" name="Text Box 42"/>
          <p:cNvSpPr txBox="1">
            <a:spLocks noChangeArrowheads="1"/>
          </p:cNvSpPr>
          <p:nvPr/>
        </p:nvSpPr>
        <p:spPr bwMode="auto">
          <a:xfrm>
            <a:off x="352425" y="2600325"/>
            <a:ext cx="2714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7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7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7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7272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272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27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72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273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271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2737"/>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7274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72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5" grpId="0"/>
      <p:bldP spid="72729" grpId="0"/>
      <p:bldP spid="72729" grpId="1"/>
      <p:bldP spid="72728" grpId="0" animBg="1"/>
      <p:bldP spid="72728" grpId="1" animBg="1"/>
      <p:bldP spid="72719" grpId="0" animBg="1"/>
      <p:bldP spid="72709" grpId="0" animBg="1"/>
      <p:bldP spid="72715" grpId="0" animBg="1"/>
      <p:bldP spid="72716" grpId="0" animBg="1"/>
      <p:bldP spid="72717" grpId="0" animBg="1"/>
      <p:bldP spid="72713" grpId="0" animBg="1"/>
      <p:bldP spid="72714" grpId="0" animBg="1"/>
      <p:bldP spid="72718" grpId="0" animBg="1"/>
      <p:bldP spid="72722" grpId="0"/>
      <p:bldP spid="72723" grpId="0"/>
      <p:bldP spid="72724" grpId="0"/>
      <p:bldP spid="72726" grpId="0" animBg="1"/>
      <p:bldP spid="7272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6" name="Line 4"/>
          <p:cNvSpPr>
            <a:spLocks noChangeShapeType="1"/>
          </p:cNvSpPr>
          <p:nvPr/>
        </p:nvSpPr>
        <p:spPr bwMode="auto">
          <a:xfrm>
            <a:off x="2901950" y="3079750"/>
            <a:ext cx="20510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77" name="Rectangle 5"/>
          <p:cNvSpPr>
            <a:spLocks noGrp="1" noChangeArrowheads="1"/>
          </p:cNvSpPr>
          <p:nvPr>
            <p:ph type="title"/>
          </p:nvPr>
        </p:nvSpPr>
        <p:spPr/>
        <p:txBody>
          <a:bodyPr/>
          <a:lstStyle/>
          <a:p>
            <a:pPr eaLnBrk="1" hangingPunct="1"/>
            <a:r>
              <a:rPr lang="en-GB" smtClean="0"/>
              <a:t>Linear interpolation – 1D</a:t>
            </a:r>
          </a:p>
        </p:txBody>
      </p:sp>
      <p:sp>
        <p:nvSpPr>
          <p:cNvPr id="3078" name="Line 6"/>
          <p:cNvSpPr>
            <a:spLocks noChangeShapeType="1"/>
          </p:cNvSpPr>
          <p:nvPr/>
        </p:nvSpPr>
        <p:spPr bwMode="auto">
          <a:xfrm>
            <a:off x="2901950" y="4154488"/>
            <a:ext cx="3421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9" name="Line 7"/>
          <p:cNvSpPr>
            <a:spLocks noChangeShapeType="1"/>
          </p:cNvSpPr>
          <p:nvPr/>
        </p:nvSpPr>
        <p:spPr bwMode="auto">
          <a:xfrm flipV="1">
            <a:off x="2901950" y="3079750"/>
            <a:ext cx="0" cy="107315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080" name="Line 8"/>
          <p:cNvSpPr>
            <a:spLocks noChangeShapeType="1"/>
          </p:cNvSpPr>
          <p:nvPr/>
        </p:nvSpPr>
        <p:spPr bwMode="auto">
          <a:xfrm flipV="1">
            <a:off x="6323013" y="2393950"/>
            <a:ext cx="0" cy="176053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081" name="Line 9"/>
          <p:cNvSpPr>
            <a:spLocks noChangeShapeType="1"/>
          </p:cNvSpPr>
          <p:nvPr/>
        </p:nvSpPr>
        <p:spPr bwMode="auto">
          <a:xfrm flipV="1">
            <a:off x="2901950" y="2393950"/>
            <a:ext cx="3421063" cy="685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82" name="Oval 10"/>
          <p:cNvSpPr>
            <a:spLocks noChangeArrowheads="1"/>
          </p:cNvSpPr>
          <p:nvPr/>
        </p:nvSpPr>
        <p:spPr bwMode="auto">
          <a:xfrm>
            <a:off x="2811463" y="4071938"/>
            <a:ext cx="179387" cy="1651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3083" name="Oval 11"/>
          <p:cNvSpPr>
            <a:spLocks noChangeArrowheads="1"/>
          </p:cNvSpPr>
          <p:nvPr/>
        </p:nvSpPr>
        <p:spPr bwMode="auto">
          <a:xfrm>
            <a:off x="6234113" y="4071938"/>
            <a:ext cx="179387" cy="1651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3084" name="Oval 12"/>
          <p:cNvSpPr>
            <a:spLocks noChangeArrowheads="1"/>
          </p:cNvSpPr>
          <p:nvPr/>
        </p:nvSpPr>
        <p:spPr bwMode="auto">
          <a:xfrm>
            <a:off x="2811463" y="2997200"/>
            <a:ext cx="179387" cy="1651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3085" name="Oval 13"/>
          <p:cNvSpPr>
            <a:spLocks noChangeArrowheads="1"/>
          </p:cNvSpPr>
          <p:nvPr/>
        </p:nvSpPr>
        <p:spPr bwMode="auto">
          <a:xfrm>
            <a:off x="6234113" y="2311400"/>
            <a:ext cx="179387" cy="165100"/>
          </a:xfrm>
          <a:prstGeom prst="ellipse">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3086" name="Line 14"/>
          <p:cNvSpPr>
            <a:spLocks noChangeShapeType="1"/>
          </p:cNvSpPr>
          <p:nvPr/>
        </p:nvSpPr>
        <p:spPr bwMode="auto">
          <a:xfrm flipV="1">
            <a:off x="4953000" y="2663825"/>
            <a:ext cx="0" cy="149066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087" name="Text Box 15"/>
          <p:cNvSpPr txBox="1">
            <a:spLocks noChangeArrowheads="1"/>
          </p:cNvSpPr>
          <p:nvPr/>
        </p:nvSpPr>
        <p:spPr bwMode="auto">
          <a:xfrm>
            <a:off x="2711450" y="4211638"/>
            <a:ext cx="288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0</a:t>
            </a:r>
          </a:p>
        </p:txBody>
      </p:sp>
      <p:sp>
        <p:nvSpPr>
          <p:cNvPr id="3088" name="Text Box 16"/>
          <p:cNvSpPr txBox="1">
            <a:spLocks noChangeArrowheads="1"/>
          </p:cNvSpPr>
          <p:nvPr/>
        </p:nvSpPr>
        <p:spPr bwMode="auto">
          <a:xfrm>
            <a:off x="6146800" y="4211638"/>
            <a:ext cx="288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1</a:t>
            </a:r>
          </a:p>
        </p:txBody>
      </p:sp>
      <p:sp>
        <p:nvSpPr>
          <p:cNvPr id="3089" name="Text Box 17"/>
          <p:cNvSpPr txBox="1">
            <a:spLocks noChangeArrowheads="1"/>
          </p:cNvSpPr>
          <p:nvPr/>
        </p:nvSpPr>
        <p:spPr bwMode="auto">
          <a:xfrm>
            <a:off x="4768850" y="4211638"/>
            <a:ext cx="2857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x</a:t>
            </a:r>
          </a:p>
        </p:txBody>
      </p:sp>
      <p:sp>
        <p:nvSpPr>
          <p:cNvPr id="3090" name="Text Box 18"/>
          <p:cNvSpPr txBox="1">
            <a:spLocks noChangeArrowheads="1"/>
          </p:cNvSpPr>
          <p:nvPr/>
        </p:nvSpPr>
        <p:spPr bwMode="auto">
          <a:xfrm>
            <a:off x="2249488" y="2881313"/>
            <a:ext cx="5000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f(0)</a:t>
            </a:r>
          </a:p>
        </p:txBody>
      </p:sp>
      <p:sp>
        <p:nvSpPr>
          <p:cNvPr id="3091" name="Text Box 19"/>
          <p:cNvSpPr txBox="1">
            <a:spLocks noChangeArrowheads="1"/>
          </p:cNvSpPr>
          <p:nvPr/>
        </p:nvSpPr>
        <p:spPr bwMode="auto">
          <a:xfrm>
            <a:off x="6515100" y="2195513"/>
            <a:ext cx="5000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f(1)</a:t>
            </a:r>
          </a:p>
        </p:txBody>
      </p:sp>
      <p:sp>
        <p:nvSpPr>
          <p:cNvPr id="3092" name="Text Box 20"/>
          <p:cNvSpPr txBox="1">
            <a:spLocks noChangeArrowheads="1"/>
          </p:cNvSpPr>
          <p:nvPr/>
        </p:nvSpPr>
        <p:spPr bwMode="auto">
          <a:xfrm>
            <a:off x="4327525" y="2195513"/>
            <a:ext cx="4968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f(x)</a:t>
            </a:r>
          </a:p>
        </p:txBody>
      </p:sp>
      <p:sp>
        <p:nvSpPr>
          <p:cNvPr id="3093" name="Oval 21"/>
          <p:cNvSpPr>
            <a:spLocks noChangeArrowheads="1"/>
          </p:cNvSpPr>
          <p:nvPr/>
        </p:nvSpPr>
        <p:spPr bwMode="auto">
          <a:xfrm>
            <a:off x="4864100" y="2592388"/>
            <a:ext cx="177800" cy="165100"/>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a:solidFill>
                <a:schemeClr val="accent2"/>
              </a:solidFill>
            </a:endParaRPr>
          </a:p>
        </p:txBody>
      </p:sp>
      <p:sp>
        <p:nvSpPr>
          <p:cNvPr id="3094" name="Oval 22"/>
          <p:cNvSpPr>
            <a:spLocks noChangeArrowheads="1"/>
          </p:cNvSpPr>
          <p:nvPr/>
        </p:nvSpPr>
        <p:spPr bwMode="auto">
          <a:xfrm>
            <a:off x="4864100" y="4071938"/>
            <a:ext cx="177800" cy="165100"/>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a:solidFill>
                <a:schemeClr val="accent2"/>
              </a:solidFill>
            </a:endParaRPr>
          </a:p>
        </p:txBody>
      </p:sp>
      <p:graphicFrame>
        <p:nvGraphicFramePr>
          <p:cNvPr id="3074" name="Object 25"/>
          <p:cNvGraphicFramePr>
            <a:graphicFrameLocks noChangeAspect="1"/>
          </p:cNvGraphicFramePr>
          <p:nvPr/>
        </p:nvGraphicFramePr>
        <p:xfrm>
          <a:off x="1287463" y="5157788"/>
          <a:ext cx="7331075" cy="449262"/>
        </p:xfrm>
        <a:graphic>
          <a:graphicData uri="http://schemas.openxmlformats.org/presentationml/2006/ole">
            <mc:AlternateContent xmlns:mc="http://schemas.openxmlformats.org/markup-compatibility/2006">
              <mc:Choice xmlns:v="urn:schemas-microsoft-com:vml" Requires="v">
                <p:oleObj spid="_x0000_s3135" name="Equation" r:id="rId3" imgW="3060360" imgH="203040" progId="Equation.3">
                  <p:embed/>
                </p:oleObj>
              </mc:Choice>
              <mc:Fallback>
                <p:oleObj name="Equation" r:id="rId3" imgW="3060360" imgH="203040" progId="Equation.3">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63" y="5157788"/>
                        <a:ext cx="7331075"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49" name="Object 29"/>
          <p:cNvGraphicFramePr>
            <a:graphicFrameLocks noChangeAspect="1"/>
          </p:cNvGraphicFramePr>
          <p:nvPr/>
        </p:nvGraphicFramePr>
        <p:xfrm>
          <a:off x="5529263" y="5786438"/>
          <a:ext cx="2644775" cy="504825"/>
        </p:xfrm>
        <a:graphic>
          <a:graphicData uri="http://schemas.openxmlformats.org/presentationml/2006/ole">
            <mc:AlternateContent xmlns:mc="http://schemas.openxmlformats.org/markup-compatibility/2006">
              <mc:Choice xmlns:v="urn:schemas-microsoft-com:vml" Requires="v">
                <p:oleObj spid="_x0000_s3136" name="Equation" r:id="rId5" imgW="1104840" imgH="228600" progId="Equation.3">
                  <p:embed/>
                </p:oleObj>
              </mc:Choice>
              <mc:Fallback>
                <p:oleObj name="Equation" r:id="rId5" imgW="1104840" imgH="228600"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9263" y="5786438"/>
                        <a:ext cx="26447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50" name="Line 30"/>
          <p:cNvSpPr>
            <a:spLocks noChangeShapeType="1"/>
          </p:cNvSpPr>
          <p:nvPr/>
        </p:nvSpPr>
        <p:spPr bwMode="auto">
          <a:xfrm>
            <a:off x="2901950" y="3294063"/>
            <a:ext cx="20510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51" name="Line 31"/>
          <p:cNvSpPr>
            <a:spLocks noChangeShapeType="1"/>
          </p:cNvSpPr>
          <p:nvPr/>
        </p:nvSpPr>
        <p:spPr bwMode="auto">
          <a:xfrm>
            <a:off x="4991100" y="3294063"/>
            <a:ext cx="13319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52" name="Text Box 32"/>
          <p:cNvSpPr txBox="1">
            <a:spLocks noChangeArrowheads="1"/>
          </p:cNvSpPr>
          <p:nvPr/>
        </p:nvSpPr>
        <p:spPr bwMode="auto">
          <a:xfrm>
            <a:off x="3743325" y="3294063"/>
            <a:ext cx="390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x0</a:t>
            </a:r>
          </a:p>
        </p:txBody>
      </p:sp>
      <p:sp>
        <p:nvSpPr>
          <p:cNvPr id="81953" name="Text Box 33"/>
          <p:cNvSpPr txBox="1">
            <a:spLocks noChangeArrowheads="1"/>
          </p:cNvSpPr>
          <p:nvPr/>
        </p:nvSpPr>
        <p:spPr bwMode="auto">
          <a:xfrm>
            <a:off x="5529263" y="3294063"/>
            <a:ext cx="3889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x1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0" grpId="0" animBg="1"/>
      <p:bldP spid="81951" grpId="0" animBg="1"/>
      <p:bldP spid="81952" grpId="0"/>
      <p:bldP spid="8195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2205" name="Rectangle 61"/>
          <p:cNvSpPr>
            <a:spLocks noGrp="1" noChangeArrowheads="1"/>
          </p:cNvSpPr>
          <p:nvPr>
            <p:ph type="body" idx="1"/>
          </p:nvPr>
        </p:nvSpPr>
        <p:spPr>
          <a:xfrm>
            <a:off x="304800" y="1371600"/>
            <a:ext cx="4343400" cy="5029200"/>
          </a:xfrm>
        </p:spPr>
        <p:txBody>
          <a:bodyPr/>
          <a:lstStyle/>
          <a:p>
            <a:r>
              <a:rPr lang="en-GB" smtClean="0"/>
              <a:t>Nearest neighbour</a:t>
            </a:r>
          </a:p>
          <a:p>
            <a:pPr lvl="1"/>
            <a:r>
              <a:rPr lang="en-GB" smtClean="0"/>
              <a:t>Take the value of the closest voxel</a:t>
            </a:r>
          </a:p>
          <a:p>
            <a:r>
              <a:rPr lang="en-GB" smtClean="0"/>
              <a:t>Tri-linear</a:t>
            </a:r>
          </a:p>
          <a:p>
            <a:pPr lvl="1"/>
            <a:r>
              <a:rPr lang="en-GB" smtClean="0"/>
              <a:t>Just a weighted average of the neighbouring voxels</a:t>
            </a:r>
          </a:p>
          <a:p>
            <a:pPr lvl="1"/>
            <a:r>
              <a:rPr lang="en-GB" smtClean="0"/>
              <a:t>f</a:t>
            </a:r>
            <a:r>
              <a:rPr lang="en-GB" baseline="-25000" smtClean="0"/>
              <a:t>5</a:t>
            </a:r>
            <a:r>
              <a:rPr lang="en-GB" smtClean="0"/>
              <a:t> = f</a:t>
            </a:r>
            <a:r>
              <a:rPr lang="en-GB" baseline="-25000" smtClean="0"/>
              <a:t>1</a:t>
            </a:r>
            <a:r>
              <a:rPr lang="en-GB" smtClean="0"/>
              <a:t> x</a:t>
            </a:r>
            <a:r>
              <a:rPr lang="en-GB" baseline="-25000" smtClean="0"/>
              <a:t>2</a:t>
            </a:r>
            <a:r>
              <a:rPr lang="en-GB" smtClean="0"/>
              <a:t> + f</a:t>
            </a:r>
            <a:r>
              <a:rPr lang="en-GB" baseline="-25000" smtClean="0"/>
              <a:t>2</a:t>
            </a:r>
            <a:r>
              <a:rPr lang="en-GB" smtClean="0"/>
              <a:t> x</a:t>
            </a:r>
            <a:r>
              <a:rPr lang="en-GB" baseline="-25000" smtClean="0"/>
              <a:t>1</a:t>
            </a:r>
            <a:endParaRPr lang="en-GB" smtClean="0"/>
          </a:p>
          <a:p>
            <a:pPr lvl="1"/>
            <a:r>
              <a:rPr lang="en-GB" smtClean="0"/>
              <a:t>f</a:t>
            </a:r>
            <a:r>
              <a:rPr lang="en-GB" baseline="-25000" smtClean="0"/>
              <a:t>6</a:t>
            </a:r>
            <a:r>
              <a:rPr lang="en-GB" smtClean="0"/>
              <a:t> = f</a:t>
            </a:r>
            <a:r>
              <a:rPr lang="en-GB" baseline="-25000" smtClean="0"/>
              <a:t>3</a:t>
            </a:r>
            <a:r>
              <a:rPr lang="en-GB" smtClean="0"/>
              <a:t> x</a:t>
            </a:r>
            <a:r>
              <a:rPr lang="en-GB" baseline="-25000" smtClean="0"/>
              <a:t>2</a:t>
            </a:r>
            <a:r>
              <a:rPr lang="en-GB" smtClean="0"/>
              <a:t> + f</a:t>
            </a:r>
            <a:r>
              <a:rPr lang="en-GB" baseline="-25000" smtClean="0"/>
              <a:t>4</a:t>
            </a:r>
            <a:r>
              <a:rPr lang="en-GB" smtClean="0"/>
              <a:t> x</a:t>
            </a:r>
            <a:r>
              <a:rPr lang="en-GB" baseline="-25000" smtClean="0"/>
              <a:t>1</a:t>
            </a:r>
            <a:endParaRPr lang="en-GB" smtClean="0"/>
          </a:p>
          <a:p>
            <a:pPr lvl="1"/>
            <a:r>
              <a:rPr lang="en-GB" smtClean="0"/>
              <a:t>f</a:t>
            </a:r>
            <a:r>
              <a:rPr lang="en-GB" baseline="-25000" smtClean="0"/>
              <a:t>7</a:t>
            </a:r>
            <a:r>
              <a:rPr lang="en-GB" smtClean="0"/>
              <a:t> = f</a:t>
            </a:r>
            <a:r>
              <a:rPr lang="en-GB" baseline="-25000" smtClean="0"/>
              <a:t>5</a:t>
            </a:r>
            <a:r>
              <a:rPr lang="en-GB" smtClean="0"/>
              <a:t> y</a:t>
            </a:r>
            <a:r>
              <a:rPr lang="en-GB" baseline="-25000" smtClean="0"/>
              <a:t>2</a:t>
            </a:r>
            <a:r>
              <a:rPr lang="en-GB" smtClean="0"/>
              <a:t> + f</a:t>
            </a:r>
            <a:r>
              <a:rPr lang="en-GB" baseline="-25000" smtClean="0"/>
              <a:t>6</a:t>
            </a:r>
            <a:r>
              <a:rPr lang="en-GB" smtClean="0"/>
              <a:t> y</a:t>
            </a:r>
            <a:r>
              <a:rPr lang="en-GB" baseline="-25000" smtClean="0"/>
              <a:t>1</a:t>
            </a:r>
            <a:endParaRPr lang="en-GB" smtClean="0"/>
          </a:p>
        </p:txBody>
      </p:sp>
      <p:pic>
        <p:nvPicPr>
          <p:cNvPr id="262206" name="Picture 62" descr="bili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1371600"/>
            <a:ext cx="51339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3"/>
          <p:cNvSpPr>
            <a:spLocks noGrp="1" noChangeArrowheads="1"/>
          </p:cNvSpPr>
          <p:nvPr>
            <p:ph type="title"/>
          </p:nvPr>
        </p:nvSpPr>
        <p:spPr/>
        <p:txBody>
          <a:bodyPr/>
          <a:lstStyle/>
          <a:p>
            <a:r>
              <a:rPr lang="en-GB" smtClean="0"/>
              <a:t>Linear interpolation – 2D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2205">
                                            <p:txEl>
                                              <p:pRg st="0" end="0"/>
                                            </p:txEl>
                                          </p:spTgt>
                                        </p:tgtEl>
                                        <p:attrNameLst>
                                          <p:attrName>style.visibility</p:attrName>
                                        </p:attrNameLst>
                                      </p:cBhvr>
                                      <p:to>
                                        <p:strVal val="visible"/>
                                      </p:to>
                                    </p:set>
                                    <p:animEffect transition="in" filter="wipe(up)">
                                      <p:cBhvr>
                                        <p:cTn id="7" dur="500"/>
                                        <p:tgtEl>
                                          <p:spTgt spid="26220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2205">
                                            <p:txEl>
                                              <p:pRg st="1" end="1"/>
                                            </p:txEl>
                                          </p:spTgt>
                                        </p:tgtEl>
                                        <p:attrNameLst>
                                          <p:attrName>style.visibility</p:attrName>
                                        </p:attrNameLst>
                                      </p:cBhvr>
                                      <p:to>
                                        <p:strVal val="visible"/>
                                      </p:to>
                                    </p:set>
                                    <p:animEffect transition="in" filter="wipe(up)">
                                      <p:cBhvr>
                                        <p:cTn id="10" dur="500"/>
                                        <p:tgtEl>
                                          <p:spTgt spid="26220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2205">
                                            <p:txEl>
                                              <p:pRg st="2" end="2"/>
                                            </p:txEl>
                                          </p:spTgt>
                                        </p:tgtEl>
                                        <p:attrNameLst>
                                          <p:attrName>style.visibility</p:attrName>
                                        </p:attrNameLst>
                                      </p:cBhvr>
                                      <p:to>
                                        <p:strVal val="visible"/>
                                      </p:to>
                                    </p:set>
                                    <p:animEffect transition="in" filter="wipe(up)">
                                      <p:cBhvr>
                                        <p:cTn id="15" dur="500"/>
                                        <p:tgtEl>
                                          <p:spTgt spid="262205">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62205">
                                            <p:txEl>
                                              <p:pRg st="3" end="3"/>
                                            </p:txEl>
                                          </p:spTgt>
                                        </p:tgtEl>
                                        <p:attrNameLst>
                                          <p:attrName>style.visibility</p:attrName>
                                        </p:attrNameLst>
                                      </p:cBhvr>
                                      <p:to>
                                        <p:strVal val="visible"/>
                                      </p:to>
                                    </p:set>
                                    <p:animEffect transition="in" filter="wipe(up)">
                                      <p:cBhvr>
                                        <p:cTn id="18" dur="500"/>
                                        <p:tgtEl>
                                          <p:spTgt spid="262205">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62205">
                                            <p:txEl>
                                              <p:pRg st="4" end="4"/>
                                            </p:txEl>
                                          </p:spTgt>
                                        </p:tgtEl>
                                        <p:attrNameLst>
                                          <p:attrName>style.visibility</p:attrName>
                                        </p:attrNameLst>
                                      </p:cBhvr>
                                      <p:to>
                                        <p:strVal val="visible"/>
                                      </p:to>
                                    </p:set>
                                    <p:animEffect transition="in" filter="wipe(up)">
                                      <p:cBhvr>
                                        <p:cTn id="21" dur="500"/>
                                        <p:tgtEl>
                                          <p:spTgt spid="262205">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62205">
                                            <p:txEl>
                                              <p:pRg st="5" end="5"/>
                                            </p:txEl>
                                          </p:spTgt>
                                        </p:tgtEl>
                                        <p:attrNameLst>
                                          <p:attrName>style.visibility</p:attrName>
                                        </p:attrNameLst>
                                      </p:cBhvr>
                                      <p:to>
                                        <p:strVal val="visible"/>
                                      </p:to>
                                    </p:set>
                                    <p:animEffect transition="in" filter="wipe(up)">
                                      <p:cBhvr>
                                        <p:cTn id="24" dur="500"/>
                                        <p:tgtEl>
                                          <p:spTgt spid="262205">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62205">
                                            <p:txEl>
                                              <p:pRg st="6" end="6"/>
                                            </p:txEl>
                                          </p:spTgt>
                                        </p:tgtEl>
                                        <p:attrNameLst>
                                          <p:attrName>style.visibility</p:attrName>
                                        </p:attrNameLst>
                                      </p:cBhvr>
                                      <p:to>
                                        <p:strVal val="visible"/>
                                      </p:to>
                                    </p:set>
                                    <p:animEffect transition="in" filter="wipe(up)">
                                      <p:cBhvr>
                                        <p:cTn id="27" dur="500"/>
                                        <p:tgtEl>
                                          <p:spTgt spid="262205">
                                            <p:txEl>
                                              <p:pRg st="6" end="6"/>
                                            </p:txEl>
                                          </p:spTgt>
                                        </p:tgtEl>
                                      </p:cBhvr>
                                    </p:animEffec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262206"/>
                                        </p:tgtEl>
                                        <p:attrNameLst>
                                          <p:attrName>style.visibility</p:attrName>
                                        </p:attrNameLst>
                                      </p:cBhvr>
                                      <p:to>
                                        <p:strVal val="visible"/>
                                      </p:to>
                                    </p:set>
                                    <p:animEffect transition="in" filter="wipe(up)">
                                      <p:cBhvr>
                                        <p:cTn id="31" dur="500"/>
                                        <p:tgtEl>
                                          <p:spTgt spid="26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20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1295400"/>
            <a:ext cx="9448800" cy="54102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GB" baseline="0">
              <a:solidFill>
                <a:schemeClr val="bg2"/>
              </a:solidFill>
            </a:endParaRPr>
          </a:p>
        </p:txBody>
      </p:sp>
      <p:sp>
        <p:nvSpPr>
          <p:cNvPr id="24579" name="Rectangle 3"/>
          <p:cNvSpPr>
            <a:spLocks noGrp="1" noChangeArrowheads="1"/>
          </p:cNvSpPr>
          <p:nvPr>
            <p:ph type="title"/>
          </p:nvPr>
        </p:nvSpPr>
        <p:spPr>
          <a:xfrm>
            <a:off x="228600" y="228600"/>
            <a:ext cx="9448800" cy="804863"/>
          </a:xfrm>
        </p:spPr>
        <p:txBody>
          <a:bodyPr/>
          <a:lstStyle/>
          <a:p>
            <a:r>
              <a:rPr lang="en-GB" smtClean="0"/>
              <a:t>B-spline Interpolation</a:t>
            </a:r>
          </a:p>
        </p:txBody>
      </p:sp>
      <p:pic>
        <p:nvPicPr>
          <p:cNvPr id="225284" name="Picture 4" descr="bsplin2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4000"/>
            <a:ext cx="4102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bspline1"/>
          <p:cNvPicPr>
            <a:picLocks noChangeAspect="1" noChangeArrowheads="1"/>
          </p:cNvPicPr>
          <p:nvPr/>
        </p:nvPicPr>
        <p:blipFill>
          <a:blip r:embed="rId3" cstate="print">
            <a:lum bright="-94000" contrast="100000"/>
            <a:extLst>
              <a:ext uri="{28A0092B-C50C-407E-A947-70E740481C1C}">
                <a14:useLocalDpi xmlns:a14="http://schemas.microsoft.com/office/drawing/2010/main" val="0"/>
              </a:ext>
            </a:extLst>
          </a:blip>
          <a:srcRect/>
          <a:stretch>
            <a:fillRect/>
          </a:stretch>
        </p:blipFill>
        <p:spPr bwMode="auto">
          <a:xfrm>
            <a:off x="304800" y="5183188"/>
            <a:ext cx="1828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bspline2"/>
          <p:cNvPicPr>
            <a:picLocks noChangeAspect="1" noChangeArrowheads="1"/>
          </p:cNvPicPr>
          <p:nvPr/>
        </p:nvPicPr>
        <p:blipFill>
          <a:blip r:embed="rId4" cstate="print">
            <a:lum bright="-94000" contrast="100000"/>
            <a:extLst>
              <a:ext uri="{28A0092B-C50C-407E-A947-70E740481C1C}">
                <a14:useLocalDpi xmlns:a14="http://schemas.microsoft.com/office/drawing/2010/main" val="0"/>
              </a:ext>
            </a:extLst>
          </a:blip>
          <a:srcRect/>
          <a:stretch>
            <a:fillRect/>
          </a:stretch>
        </p:blipFill>
        <p:spPr bwMode="auto">
          <a:xfrm>
            <a:off x="2133600" y="5181600"/>
            <a:ext cx="1752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bspline3"/>
          <p:cNvPicPr>
            <a:picLocks noChangeAspect="1" noChangeArrowheads="1"/>
          </p:cNvPicPr>
          <p:nvPr/>
        </p:nvPicPr>
        <p:blipFill>
          <a:blip r:embed="rId5" cstate="print">
            <a:lum bright="-94000" contrast="100000"/>
            <a:extLst>
              <a:ext uri="{28A0092B-C50C-407E-A947-70E740481C1C}">
                <a14:useLocalDpi xmlns:a14="http://schemas.microsoft.com/office/drawing/2010/main" val="0"/>
              </a:ext>
            </a:extLst>
          </a:blip>
          <a:srcRect/>
          <a:stretch>
            <a:fillRect/>
          </a:stretch>
        </p:blipFill>
        <p:spPr bwMode="auto">
          <a:xfrm>
            <a:off x="3886200" y="51816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bspline2rep"/>
          <p:cNvPicPr>
            <a:picLocks noChangeAspect="1" noChangeArrowheads="1"/>
          </p:cNvPicPr>
          <p:nvPr/>
        </p:nvPicPr>
        <p:blipFill>
          <a:blip r:embed="rId6" cstate="print">
            <a:lum bright="-94000" contrast="100000"/>
            <a:extLst>
              <a:ext uri="{28A0092B-C50C-407E-A947-70E740481C1C}">
                <a14:useLocalDpi xmlns:a14="http://schemas.microsoft.com/office/drawing/2010/main" val="0"/>
              </a:ext>
            </a:extLst>
          </a:blip>
          <a:srcRect/>
          <a:stretch>
            <a:fillRect/>
          </a:stretch>
        </p:blipFill>
        <p:spPr bwMode="auto">
          <a:xfrm>
            <a:off x="381000" y="1981200"/>
            <a:ext cx="4800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Text Box 9"/>
          <p:cNvSpPr txBox="1">
            <a:spLocks noChangeArrowheads="1"/>
          </p:cNvSpPr>
          <p:nvPr/>
        </p:nvSpPr>
        <p:spPr bwMode="auto">
          <a:xfrm>
            <a:off x="914400" y="4876800"/>
            <a:ext cx="432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a:t>B-splines are piecewise polynomials</a:t>
            </a:r>
            <a:endParaRPr lang="en-GB" baseline="0">
              <a:solidFill>
                <a:schemeClr val="bg2"/>
              </a:solidFill>
            </a:endParaRPr>
          </a:p>
        </p:txBody>
      </p:sp>
      <p:sp>
        <p:nvSpPr>
          <p:cNvPr id="24586" name="Text Box 10"/>
          <p:cNvSpPr txBox="1">
            <a:spLocks noChangeArrowheads="1"/>
          </p:cNvSpPr>
          <p:nvPr/>
        </p:nvSpPr>
        <p:spPr bwMode="auto">
          <a:xfrm>
            <a:off x="304800" y="1295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t>A continuous function is represented by a linear combination of basis functions</a:t>
            </a:r>
            <a:endParaRPr lang="en-GB" baseline="0">
              <a:solidFill>
                <a:schemeClr val="bg2"/>
              </a:solidFill>
            </a:endParaRPr>
          </a:p>
        </p:txBody>
      </p:sp>
      <p:sp>
        <p:nvSpPr>
          <p:cNvPr id="225291" name="Text Box 11"/>
          <p:cNvSpPr txBox="1">
            <a:spLocks noChangeArrowheads="1"/>
          </p:cNvSpPr>
          <p:nvPr/>
        </p:nvSpPr>
        <p:spPr bwMode="auto">
          <a:xfrm>
            <a:off x="5715000" y="1295400"/>
            <a:ext cx="359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t>2D B-spline basis functions of degrees 0, 1, 2 and 3</a:t>
            </a:r>
          </a:p>
        </p:txBody>
      </p:sp>
      <p:sp>
        <p:nvSpPr>
          <p:cNvPr id="225292" name="Text Box 12"/>
          <p:cNvSpPr txBox="1">
            <a:spLocks noChangeArrowheads="1"/>
          </p:cNvSpPr>
          <p:nvPr/>
        </p:nvSpPr>
        <p:spPr bwMode="auto">
          <a:xfrm>
            <a:off x="6172200" y="5029200"/>
            <a:ext cx="3505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a:t>Nearest neighbour and trilinear interpolation are the same as B-spline interpolation with degrees 0 and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anim calcmode="lin" valueType="num">
                                      <p:cBhvr>
                                        <p:cTn id="7" dur="500" fill="hold"/>
                                        <p:tgtEl>
                                          <p:spTgt spid="225289"/>
                                        </p:tgtEl>
                                        <p:attrNameLst>
                                          <p:attrName>ppt_x</p:attrName>
                                        </p:attrNameLst>
                                      </p:cBhvr>
                                      <p:tavLst>
                                        <p:tav tm="0">
                                          <p:val>
                                            <p:strVal val="#ppt_x-#ppt_w/2"/>
                                          </p:val>
                                        </p:tav>
                                        <p:tav tm="100000">
                                          <p:val>
                                            <p:strVal val="#ppt_x"/>
                                          </p:val>
                                        </p:tav>
                                      </p:tavLst>
                                    </p:anim>
                                    <p:anim calcmode="lin" valueType="num">
                                      <p:cBhvr>
                                        <p:cTn id="8" dur="500" fill="hold"/>
                                        <p:tgtEl>
                                          <p:spTgt spid="225289"/>
                                        </p:tgtEl>
                                        <p:attrNameLst>
                                          <p:attrName>ppt_y</p:attrName>
                                        </p:attrNameLst>
                                      </p:cBhvr>
                                      <p:tavLst>
                                        <p:tav tm="0">
                                          <p:val>
                                            <p:strVal val="#ppt_y"/>
                                          </p:val>
                                        </p:tav>
                                        <p:tav tm="100000">
                                          <p:val>
                                            <p:strVal val="#ppt_y"/>
                                          </p:val>
                                        </p:tav>
                                      </p:tavLst>
                                    </p:anim>
                                    <p:anim calcmode="lin" valueType="num">
                                      <p:cBhvr>
                                        <p:cTn id="9" dur="500" fill="hold"/>
                                        <p:tgtEl>
                                          <p:spTgt spid="225289"/>
                                        </p:tgtEl>
                                        <p:attrNameLst>
                                          <p:attrName>ppt_w</p:attrName>
                                        </p:attrNameLst>
                                      </p:cBhvr>
                                      <p:tavLst>
                                        <p:tav tm="0">
                                          <p:val>
                                            <p:fltVal val="0"/>
                                          </p:val>
                                        </p:tav>
                                        <p:tav tm="100000">
                                          <p:val>
                                            <p:strVal val="#ppt_w"/>
                                          </p:val>
                                        </p:tav>
                                      </p:tavLst>
                                    </p:anim>
                                    <p:anim calcmode="lin" valueType="num">
                                      <p:cBhvr>
                                        <p:cTn id="10" dur="500" fill="hold"/>
                                        <p:tgtEl>
                                          <p:spTgt spid="22528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nodeType="afterEffect">
                                  <p:stCondLst>
                                    <p:cond delay="0"/>
                                  </p:stCondLst>
                                  <p:childTnLst>
                                    <p:set>
                                      <p:cBhvr>
                                        <p:cTn id="13" dur="1" fill="hold">
                                          <p:stCondLst>
                                            <p:cond delay="0"/>
                                          </p:stCondLst>
                                        </p:cTn>
                                        <p:tgtEl>
                                          <p:spTgt spid="225285"/>
                                        </p:tgtEl>
                                        <p:attrNameLst>
                                          <p:attrName>style.visibility</p:attrName>
                                        </p:attrNameLst>
                                      </p:cBhvr>
                                      <p:to>
                                        <p:strVal val="visible"/>
                                      </p:to>
                                    </p:set>
                                    <p:anim calcmode="lin" valueType="num">
                                      <p:cBhvr>
                                        <p:cTn id="14" dur="500" fill="hold"/>
                                        <p:tgtEl>
                                          <p:spTgt spid="225285"/>
                                        </p:tgtEl>
                                        <p:attrNameLst>
                                          <p:attrName>ppt_x</p:attrName>
                                        </p:attrNameLst>
                                      </p:cBhvr>
                                      <p:tavLst>
                                        <p:tav tm="0">
                                          <p:val>
                                            <p:strVal val="#ppt_x-#ppt_w/2"/>
                                          </p:val>
                                        </p:tav>
                                        <p:tav tm="100000">
                                          <p:val>
                                            <p:strVal val="#ppt_x"/>
                                          </p:val>
                                        </p:tav>
                                      </p:tavLst>
                                    </p:anim>
                                    <p:anim calcmode="lin" valueType="num">
                                      <p:cBhvr>
                                        <p:cTn id="15" dur="500" fill="hold"/>
                                        <p:tgtEl>
                                          <p:spTgt spid="225285"/>
                                        </p:tgtEl>
                                        <p:attrNameLst>
                                          <p:attrName>ppt_y</p:attrName>
                                        </p:attrNameLst>
                                      </p:cBhvr>
                                      <p:tavLst>
                                        <p:tav tm="0">
                                          <p:val>
                                            <p:strVal val="#ppt_y"/>
                                          </p:val>
                                        </p:tav>
                                        <p:tav tm="100000">
                                          <p:val>
                                            <p:strVal val="#ppt_y"/>
                                          </p:val>
                                        </p:tav>
                                      </p:tavLst>
                                    </p:anim>
                                    <p:anim calcmode="lin" valueType="num">
                                      <p:cBhvr>
                                        <p:cTn id="16" dur="500" fill="hold"/>
                                        <p:tgtEl>
                                          <p:spTgt spid="225285"/>
                                        </p:tgtEl>
                                        <p:attrNameLst>
                                          <p:attrName>ppt_w</p:attrName>
                                        </p:attrNameLst>
                                      </p:cBhvr>
                                      <p:tavLst>
                                        <p:tav tm="0">
                                          <p:val>
                                            <p:fltVal val="0"/>
                                          </p:val>
                                        </p:tav>
                                        <p:tav tm="100000">
                                          <p:val>
                                            <p:strVal val="#ppt_w"/>
                                          </p:val>
                                        </p:tav>
                                      </p:tavLst>
                                    </p:anim>
                                    <p:anim calcmode="lin" valueType="num">
                                      <p:cBhvr>
                                        <p:cTn id="17" dur="500" fill="hold"/>
                                        <p:tgtEl>
                                          <p:spTgt spid="225285"/>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225292"/>
                                        </p:tgtEl>
                                        <p:attrNameLst>
                                          <p:attrName>style.visibility</p:attrName>
                                        </p:attrNameLst>
                                      </p:cBhvr>
                                      <p:to>
                                        <p:strVal val="visible"/>
                                      </p:to>
                                    </p:set>
                                    <p:anim calcmode="lin" valueType="num">
                                      <p:cBhvr>
                                        <p:cTn id="21" dur="500" fill="hold"/>
                                        <p:tgtEl>
                                          <p:spTgt spid="225292"/>
                                        </p:tgtEl>
                                        <p:attrNameLst>
                                          <p:attrName>ppt_x</p:attrName>
                                        </p:attrNameLst>
                                      </p:cBhvr>
                                      <p:tavLst>
                                        <p:tav tm="0">
                                          <p:val>
                                            <p:strVal val="#ppt_x-#ppt_w/2"/>
                                          </p:val>
                                        </p:tav>
                                        <p:tav tm="100000">
                                          <p:val>
                                            <p:strVal val="#ppt_x"/>
                                          </p:val>
                                        </p:tav>
                                      </p:tavLst>
                                    </p:anim>
                                    <p:anim calcmode="lin" valueType="num">
                                      <p:cBhvr>
                                        <p:cTn id="22" dur="500" fill="hold"/>
                                        <p:tgtEl>
                                          <p:spTgt spid="225292"/>
                                        </p:tgtEl>
                                        <p:attrNameLst>
                                          <p:attrName>ppt_y</p:attrName>
                                        </p:attrNameLst>
                                      </p:cBhvr>
                                      <p:tavLst>
                                        <p:tav tm="0">
                                          <p:val>
                                            <p:strVal val="#ppt_y"/>
                                          </p:val>
                                        </p:tav>
                                        <p:tav tm="100000">
                                          <p:val>
                                            <p:strVal val="#ppt_y"/>
                                          </p:val>
                                        </p:tav>
                                      </p:tavLst>
                                    </p:anim>
                                    <p:anim calcmode="lin" valueType="num">
                                      <p:cBhvr>
                                        <p:cTn id="23" dur="500" fill="hold"/>
                                        <p:tgtEl>
                                          <p:spTgt spid="225292"/>
                                        </p:tgtEl>
                                        <p:attrNameLst>
                                          <p:attrName>ppt_w</p:attrName>
                                        </p:attrNameLst>
                                      </p:cBhvr>
                                      <p:tavLst>
                                        <p:tav tm="0">
                                          <p:val>
                                            <p:fltVal val="0"/>
                                          </p:val>
                                        </p:tav>
                                        <p:tav tm="100000">
                                          <p:val>
                                            <p:strVal val="#ppt_w"/>
                                          </p:val>
                                        </p:tav>
                                      </p:tavLst>
                                    </p:anim>
                                    <p:anim calcmode="lin" valueType="num">
                                      <p:cBhvr>
                                        <p:cTn id="24" dur="500" fill="hold"/>
                                        <p:tgtEl>
                                          <p:spTgt spid="225292"/>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nodeType="clickEffect">
                                  <p:stCondLst>
                                    <p:cond delay="0"/>
                                  </p:stCondLst>
                                  <p:childTnLst>
                                    <p:set>
                                      <p:cBhvr>
                                        <p:cTn id="28" dur="1" fill="hold">
                                          <p:stCondLst>
                                            <p:cond delay="0"/>
                                          </p:stCondLst>
                                        </p:cTn>
                                        <p:tgtEl>
                                          <p:spTgt spid="225286"/>
                                        </p:tgtEl>
                                        <p:attrNameLst>
                                          <p:attrName>style.visibility</p:attrName>
                                        </p:attrNameLst>
                                      </p:cBhvr>
                                      <p:to>
                                        <p:strVal val="visible"/>
                                      </p:to>
                                    </p:set>
                                    <p:anim calcmode="lin" valueType="num">
                                      <p:cBhvr>
                                        <p:cTn id="29" dur="500" fill="hold"/>
                                        <p:tgtEl>
                                          <p:spTgt spid="225286"/>
                                        </p:tgtEl>
                                        <p:attrNameLst>
                                          <p:attrName>ppt_x</p:attrName>
                                        </p:attrNameLst>
                                      </p:cBhvr>
                                      <p:tavLst>
                                        <p:tav tm="0">
                                          <p:val>
                                            <p:strVal val="#ppt_x-#ppt_w/2"/>
                                          </p:val>
                                        </p:tav>
                                        <p:tav tm="100000">
                                          <p:val>
                                            <p:strVal val="#ppt_x"/>
                                          </p:val>
                                        </p:tav>
                                      </p:tavLst>
                                    </p:anim>
                                    <p:anim calcmode="lin" valueType="num">
                                      <p:cBhvr>
                                        <p:cTn id="30" dur="500" fill="hold"/>
                                        <p:tgtEl>
                                          <p:spTgt spid="225286"/>
                                        </p:tgtEl>
                                        <p:attrNameLst>
                                          <p:attrName>ppt_y</p:attrName>
                                        </p:attrNameLst>
                                      </p:cBhvr>
                                      <p:tavLst>
                                        <p:tav tm="0">
                                          <p:val>
                                            <p:strVal val="#ppt_y"/>
                                          </p:val>
                                        </p:tav>
                                        <p:tav tm="100000">
                                          <p:val>
                                            <p:strVal val="#ppt_y"/>
                                          </p:val>
                                        </p:tav>
                                      </p:tavLst>
                                    </p:anim>
                                    <p:anim calcmode="lin" valueType="num">
                                      <p:cBhvr>
                                        <p:cTn id="31" dur="500" fill="hold"/>
                                        <p:tgtEl>
                                          <p:spTgt spid="225286"/>
                                        </p:tgtEl>
                                        <p:attrNameLst>
                                          <p:attrName>ppt_w</p:attrName>
                                        </p:attrNameLst>
                                      </p:cBhvr>
                                      <p:tavLst>
                                        <p:tav tm="0">
                                          <p:val>
                                            <p:fltVal val="0"/>
                                          </p:val>
                                        </p:tav>
                                        <p:tav tm="100000">
                                          <p:val>
                                            <p:strVal val="#ppt_w"/>
                                          </p:val>
                                        </p:tav>
                                      </p:tavLst>
                                    </p:anim>
                                    <p:anim calcmode="lin" valueType="num">
                                      <p:cBhvr>
                                        <p:cTn id="32" dur="500" fill="hold"/>
                                        <p:tgtEl>
                                          <p:spTgt spid="225286"/>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225287"/>
                                        </p:tgtEl>
                                        <p:attrNameLst>
                                          <p:attrName>style.visibility</p:attrName>
                                        </p:attrNameLst>
                                      </p:cBhvr>
                                      <p:to>
                                        <p:strVal val="visible"/>
                                      </p:to>
                                    </p:set>
                                    <p:anim calcmode="lin" valueType="num">
                                      <p:cBhvr>
                                        <p:cTn id="37" dur="500" fill="hold"/>
                                        <p:tgtEl>
                                          <p:spTgt spid="225287"/>
                                        </p:tgtEl>
                                        <p:attrNameLst>
                                          <p:attrName>ppt_x</p:attrName>
                                        </p:attrNameLst>
                                      </p:cBhvr>
                                      <p:tavLst>
                                        <p:tav tm="0">
                                          <p:val>
                                            <p:strVal val="#ppt_x-#ppt_w/2"/>
                                          </p:val>
                                        </p:tav>
                                        <p:tav tm="100000">
                                          <p:val>
                                            <p:strVal val="#ppt_x"/>
                                          </p:val>
                                        </p:tav>
                                      </p:tavLst>
                                    </p:anim>
                                    <p:anim calcmode="lin" valueType="num">
                                      <p:cBhvr>
                                        <p:cTn id="38" dur="500" fill="hold"/>
                                        <p:tgtEl>
                                          <p:spTgt spid="225287"/>
                                        </p:tgtEl>
                                        <p:attrNameLst>
                                          <p:attrName>ppt_y</p:attrName>
                                        </p:attrNameLst>
                                      </p:cBhvr>
                                      <p:tavLst>
                                        <p:tav tm="0">
                                          <p:val>
                                            <p:strVal val="#ppt_y"/>
                                          </p:val>
                                        </p:tav>
                                        <p:tav tm="100000">
                                          <p:val>
                                            <p:strVal val="#ppt_y"/>
                                          </p:val>
                                        </p:tav>
                                      </p:tavLst>
                                    </p:anim>
                                    <p:anim calcmode="lin" valueType="num">
                                      <p:cBhvr>
                                        <p:cTn id="39" dur="500" fill="hold"/>
                                        <p:tgtEl>
                                          <p:spTgt spid="225287"/>
                                        </p:tgtEl>
                                        <p:attrNameLst>
                                          <p:attrName>ppt_w</p:attrName>
                                        </p:attrNameLst>
                                      </p:cBhvr>
                                      <p:tavLst>
                                        <p:tav tm="0">
                                          <p:val>
                                            <p:fltVal val="0"/>
                                          </p:val>
                                        </p:tav>
                                        <p:tav tm="100000">
                                          <p:val>
                                            <p:strVal val="#ppt_w"/>
                                          </p:val>
                                        </p:tav>
                                      </p:tavLst>
                                    </p:anim>
                                    <p:anim calcmode="lin" valueType="num">
                                      <p:cBhvr>
                                        <p:cTn id="40" dur="500" fill="hold"/>
                                        <p:tgtEl>
                                          <p:spTgt spid="225287"/>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225291"/>
                                        </p:tgtEl>
                                        <p:attrNameLst>
                                          <p:attrName>style.visibility</p:attrName>
                                        </p:attrNameLst>
                                      </p:cBhvr>
                                      <p:to>
                                        <p:strVal val="visible"/>
                                      </p:to>
                                    </p:set>
                                    <p:anim calcmode="lin" valueType="num">
                                      <p:cBhvr>
                                        <p:cTn id="45" dur="500" fill="hold"/>
                                        <p:tgtEl>
                                          <p:spTgt spid="225291"/>
                                        </p:tgtEl>
                                        <p:attrNameLst>
                                          <p:attrName>ppt_x</p:attrName>
                                        </p:attrNameLst>
                                      </p:cBhvr>
                                      <p:tavLst>
                                        <p:tav tm="0">
                                          <p:val>
                                            <p:strVal val="#ppt_x-#ppt_w/2"/>
                                          </p:val>
                                        </p:tav>
                                        <p:tav tm="100000">
                                          <p:val>
                                            <p:strVal val="#ppt_x"/>
                                          </p:val>
                                        </p:tav>
                                      </p:tavLst>
                                    </p:anim>
                                    <p:anim calcmode="lin" valueType="num">
                                      <p:cBhvr>
                                        <p:cTn id="46" dur="500" fill="hold"/>
                                        <p:tgtEl>
                                          <p:spTgt spid="225291"/>
                                        </p:tgtEl>
                                        <p:attrNameLst>
                                          <p:attrName>ppt_y</p:attrName>
                                        </p:attrNameLst>
                                      </p:cBhvr>
                                      <p:tavLst>
                                        <p:tav tm="0">
                                          <p:val>
                                            <p:strVal val="#ppt_y"/>
                                          </p:val>
                                        </p:tav>
                                        <p:tav tm="100000">
                                          <p:val>
                                            <p:strVal val="#ppt_y"/>
                                          </p:val>
                                        </p:tav>
                                      </p:tavLst>
                                    </p:anim>
                                    <p:anim calcmode="lin" valueType="num">
                                      <p:cBhvr>
                                        <p:cTn id="47" dur="500" fill="hold"/>
                                        <p:tgtEl>
                                          <p:spTgt spid="225291"/>
                                        </p:tgtEl>
                                        <p:attrNameLst>
                                          <p:attrName>ppt_w</p:attrName>
                                        </p:attrNameLst>
                                      </p:cBhvr>
                                      <p:tavLst>
                                        <p:tav tm="0">
                                          <p:val>
                                            <p:fltVal val="0"/>
                                          </p:val>
                                        </p:tav>
                                        <p:tav tm="100000">
                                          <p:val>
                                            <p:strVal val="#ppt_w"/>
                                          </p:val>
                                        </p:tav>
                                      </p:tavLst>
                                    </p:anim>
                                    <p:anim calcmode="lin" valueType="num">
                                      <p:cBhvr>
                                        <p:cTn id="48" dur="500" fill="hold"/>
                                        <p:tgtEl>
                                          <p:spTgt spid="225291"/>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
                            </p:stCondLst>
                            <p:childTnLst>
                              <p:par>
                                <p:cTn id="50" presetID="17" presetClass="entr" presetSubtype="8" fill="hold" nodeType="afterEffect">
                                  <p:stCondLst>
                                    <p:cond delay="0"/>
                                  </p:stCondLst>
                                  <p:childTnLst>
                                    <p:set>
                                      <p:cBhvr>
                                        <p:cTn id="51" dur="1" fill="hold">
                                          <p:stCondLst>
                                            <p:cond delay="0"/>
                                          </p:stCondLst>
                                        </p:cTn>
                                        <p:tgtEl>
                                          <p:spTgt spid="225284"/>
                                        </p:tgtEl>
                                        <p:attrNameLst>
                                          <p:attrName>style.visibility</p:attrName>
                                        </p:attrNameLst>
                                      </p:cBhvr>
                                      <p:to>
                                        <p:strVal val="visible"/>
                                      </p:to>
                                    </p:set>
                                    <p:anim calcmode="lin" valueType="num">
                                      <p:cBhvr>
                                        <p:cTn id="52" dur="500" fill="hold"/>
                                        <p:tgtEl>
                                          <p:spTgt spid="225284"/>
                                        </p:tgtEl>
                                        <p:attrNameLst>
                                          <p:attrName>ppt_x</p:attrName>
                                        </p:attrNameLst>
                                      </p:cBhvr>
                                      <p:tavLst>
                                        <p:tav tm="0">
                                          <p:val>
                                            <p:strVal val="#ppt_x-#ppt_w/2"/>
                                          </p:val>
                                        </p:tav>
                                        <p:tav tm="100000">
                                          <p:val>
                                            <p:strVal val="#ppt_x"/>
                                          </p:val>
                                        </p:tav>
                                      </p:tavLst>
                                    </p:anim>
                                    <p:anim calcmode="lin" valueType="num">
                                      <p:cBhvr>
                                        <p:cTn id="53" dur="500" fill="hold"/>
                                        <p:tgtEl>
                                          <p:spTgt spid="225284"/>
                                        </p:tgtEl>
                                        <p:attrNameLst>
                                          <p:attrName>ppt_y</p:attrName>
                                        </p:attrNameLst>
                                      </p:cBhvr>
                                      <p:tavLst>
                                        <p:tav tm="0">
                                          <p:val>
                                            <p:strVal val="#ppt_y"/>
                                          </p:val>
                                        </p:tav>
                                        <p:tav tm="100000">
                                          <p:val>
                                            <p:strVal val="#ppt_y"/>
                                          </p:val>
                                        </p:tav>
                                      </p:tavLst>
                                    </p:anim>
                                    <p:anim calcmode="lin" valueType="num">
                                      <p:cBhvr>
                                        <p:cTn id="54" dur="500" fill="hold"/>
                                        <p:tgtEl>
                                          <p:spTgt spid="225284"/>
                                        </p:tgtEl>
                                        <p:attrNameLst>
                                          <p:attrName>ppt_w</p:attrName>
                                        </p:attrNameLst>
                                      </p:cBhvr>
                                      <p:tavLst>
                                        <p:tav tm="0">
                                          <p:val>
                                            <p:fltVal val="0"/>
                                          </p:val>
                                        </p:tav>
                                        <p:tav tm="100000">
                                          <p:val>
                                            <p:strVal val="#ppt_w"/>
                                          </p:val>
                                        </p:tav>
                                      </p:tavLst>
                                    </p:anim>
                                    <p:anim calcmode="lin" valueType="num">
                                      <p:cBhvr>
                                        <p:cTn id="55" dur="500" fill="hold"/>
                                        <p:tgtEl>
                                          <p:spTgt spid="2252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1" grpId="0" autoUpdateAnimBg="0"/>
      <p:bldP spid="22529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bwMode="auto">
          <a:xfrm>
            <a:off x="0" y="0"/>
            <a:ext cx="9906000" cy="3395663"/>
          </a:xfrm>
          <a:prstGeom prst="rect">
            <a:avLst/>
          </a:prstGeom>
          <a:noFill/>
          <a:ln w="9525">
            <a:noFill/>
            <a:miter lim="800000"/>
            <a:headEnd/>
            <a:tailEnd/>
          </a:ln>
        </p:spPr>
        <p:txBody>
          <a:bodyPr/>
          <a:lstStyle/>
          <a:p>
            <a:pPr eaLnBrk="0" hangingPunct="0">
              <a:defRPr/>
            </a:pPr>
            <a:r>
              <a:rPr lang="en-GB" sz="4000" kern="0" dirty="0">
                <a:solidFill>
                  <a:schemeClr val="tx2"/>
                </a:solidFill>
                <a:latin typeface="+mj-lt"/>
                <a:ea typeface="+mj-ea"/>
                <a:cs typeface="+mj-cs"/>
              </a:rPr>
              <a:t>Manual reorientation – </a:t>
            </a:r>
            <a:r>
              <a:rPr lang="en-GB" sz="4000" kern="0" dirty="0" err="1">
                <a:solidFill>
                  <a:schemeClr val="tx2"/>
                </a:solidFill>
                <a:latin typeface="+mj-lt"/>
                <a:ea typeface="+mj-ea"/>
                <a:cs typeface="+mj-cs"/>
              </a:rPr>
              <a:t>Reslicing</a:t>
            </a:r>
            <a:endParaRPr lang="en-GB" sz="4000" kern="0" dirty="0">
              <a:solidFill>
                <a:schemeClr val="tx2"/>
              </a:solidFill>
              <a:latin typeface="+mj-lt"/>
              <a:ea typeface="+mj-ea"/>
              <a:cs typeface="+mj-cs"/>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1538"/>
            <a:ext cx="2987675"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871538"/>
            <a:ext cx="3443288"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963" y="871538"/>
            <a:ext cx="3475037"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008563" y="5624513"/>
            <a:ext cx="107791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t>Reoriented</a:t>
            </a:r>
            <a:br>
              <a:rPr lang="en-GB"/>
            </a:br>
            <a:r>
              <a:rPr lang="en-GB"/>
              <a:t/>
            </a:r>
            <a:br>
              <a:rPr lang="en-GB"/>
            </a:br>
            <a:r>
              <a:rPr lang="en-GB"/>
              <a:t>(1x1x3 mm</a:t>
            </a:r>
            <a:br>
              <a:rPr lang="en-GB"/>
            </a:br>
            <a:r>
              <a:rPr lang="en-GB"/>
              <a:t> voxel size)</a:t>
            </a:r>
          </a:p>
        </p:txBody>
      </p:sp>
      <p:sp>
        <p:nvSpPr>
          <p:cNvPr id="10" name="TextBox 9"/>
          <p:cNvSpPr txBox="1">
            <a:spLocks noChangeArrowheads="1"/>
          </p:cNvSpPr>
          <p:nvPr/>
        </p:nvSpPr>
        <p:spPr bwMode="auto">
          <a:xfrm>
            <a:off x="8499475" y="5624513"/>
            <a:ext cx="889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t>Resliced</a:t>
            </a:r>
          </a:p>
          <a:p>
            <a:endParaRPr lang="en-GB"/>
          </a:p>
          <a:p>
            <a:r>
              <a:rPr lang="en-GB"/>
              <a:t>(to 2 mm</a:t>
            </a:r>
            <a:br>
              <a:rPr lang="en-GB"/>
            </a:br>
            <a:r>
              <a:rPr lang="en-GB"/>
              <a:t> cubic)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9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title"/>
          </p:nvPr>
        </p:nvSpPr>
        <p:spPr/>
        <p:txBody>
          <a:bodyPr/>
          <a:lstStyle/>
          <a:p>
            <a:r>
              <a:rPr lang="en-GB" smtClean="0"/>
              <a:t>Quantifying image alignment</a:t>
            </a:r>
          </a:p>
        </p:txBody>
      </p:sp>
      <p:sp>
        <p:nvSpPr>
          <p:cNvPr id="36876" name="Rectangle 12"/>
          <p:cNvSpPr>
            <a:spLocks noGrp="1" noChangeArrowheads="1"/>
          </p:cNvSpPr>
          <p:nvPr>
            <p:ph idx="1"/>
          </p:nvPr>
        </p:nvSpPr>
        <p:spPr/>
        <p:txBody>
          <a:bodyPr/>
          <a:lstStyle/>
          <a:p>
            <a:r>
              <a:rPr lang="en-GB" dirty="0" smtClean="0"/>
              <a:t>Registration intuitively relies on the concept of aligning images to increase their similarity</a:t>
            </a:r>
          </a:p>
          <a:p>
            <a:pPr lvl="1"/>
            <a:r>
              <a:rPr lang="en-GB" dirty="0" smtClean="0"/>
              <a:t>This needs to be mathematically formalised</a:t>
            </a:r>
          </a:p>
          <a:p>
            <a:pPr lvl="1"/>
            <a:r>
              <a:rPr lang="en-GB" dirty="0" smtClean="0"/>
              <a:t>We need practical way(s) of measuring similarity</a:t>
            </a:r>
          </a:p>
          <a:p>
            <a:r>
              <a:rPr lang="en-GB" dirty="0" smtClean="0"/>
              <a:t>Using interpolation we can find the intensity at equivalent voxels</a:t>
            </a:r>
          </a:p>
          <a:p>
            <a:pPr lvl="1"/>
            <a:r>
              <a:rPr lang="en-GB" dirty="0" smtClean="0"/>
              <a:t>(equivalent according to the current estimates of the transformation parameters)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6">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87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coreg_example_proc"/>
          <p:cNvPicPr>
            <a:picLocks noChangeAspect="1" noChangeArrowheads="1"/>
          </p:cNvPicPr>
          <p:nvPr/>
        </p:nvPicPr>
        <p:blipFill>
          <a:blip r:embed="rId3">
            <a:extLst>
              <a:ext uri="{28A0092B-C50C-407E-A947-70E740481C1C}">
                <a14:useLocalDpi xmlns:a14="http://schemas.microsoft.com/office/drawing/2010/main" val="0"/>
              </a:ext>
            </a:extLst>
          </a:blip>
          <a:srcRect l="15475" r="19278"/>
          <a:stretch>
            <a:fillRect/>
          </a:stretch>
        </p:blipFill>
        <p:spPr bwMode="auto">
          <a:xfrm>
            <a:off x="0" y="1508125"/>
            <a:ext cx="2922588"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coreg_example_proc"/>
          <p:cNvPicPr>
            <a:picLocks noChangeAspect="1" noChangeArrowheads="1"/>
          </p:cNvPicPr>
          <p:nvPr/>
        </p:nvPicPr>
        <p:blipFill>
          <a:blip r:embed="rId4">
            <a:extLst>
              <a:ext uri="{28A0092B-C50C-407E-A947-70E740481C1C}">
                <a14:useLocalDpi xmlns:a14="http://schemas.microsoft.com/office/drawing/2010/main" val="0"/>
              </a:ext>
            </a:extLst>
          </a:blip>
          <a:srcRect l="14708" t="48427" r="19662"/>
          <a:stretch>
            <a:fillRect/>
          </a:stretch>
        </p:blipFill>
        <p:spPr bwMode="auto">
          <a:xfrm>
            <a:off x="3136900" y="4098925"/>
            <a:ext cx="293846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Grp="1" noChangeArrowheads="1"/>
          </p:cNvSpPr>
          <p:nvPr>
            <p:ph type="title"/>
          </p:nvPr>
        </p:nvSpPr>
        <p:spPr/>
        <p:txBody>
          <a:bodyPr/>
          <a:lstStyle/>
          <a:p>
            <a:pPr eaLnBrk="1" hangingPunct="1"/>
            <a:r>
              <a:rPr lang="en-GB" smtClean="0"/>
              <a:t>Voxel similarity measures</a:t>
            </a:r>
          </a:p>
        </p:txBody>
      </p:sp>
      <p:sp>
        <p:nvSpPr>
          <p:cNvPr id="24584" name="Text Box 8"/>
          <p:cNvSpPr txBox="1">
            <a:spLocks noChangeArrowheads="1"/>
          </p:cNvSpPr>
          <p:nvPr/>
        </p:nvSpPr>
        <p:spPr bwMode="auto">
          <a:xfrm>
            <a:off x="6075363" y="2768600"/>
            <a:ext cx="29225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dirty="0" smtClean="0">
                <a:latin typeface="+mn-lt"/>
              </a:rPr>
              <a:t>Mean-squared </a:t>
            </a:r>
            <a:r>
              <a:rPr lang="en-GB" sz="2800" dirty="0">
                <a:latin typeface="+mn-lt"/>
              </a:rPr>
              <a:t>difference</a:t>
            </a:r>
          </a:p>
          <a:p>
            <a:r>
              <a:rPr lang="en-GB" sz="2800" dirty="0" smtClean="0">
                <a:latin typeface="+mn-lt"/>
              </a:rPr>
              <a:t>Correlation </a:t>
            </a:r>
            <a:r>
              <a:rPr lang="en-GB" sz="2800" dirty="0">
                <a:latin typeface="+mn-lt"/>
              </a:rPr>
              <a:t>coefficient</a:t>
            </a:r>
          </a:p>
          <a:p>
            <a:r>
              <a:rPr lang="en-GB" sz="2800" dirty="0" smtClean="0">
                <a:latin typeface="+mn-lt"/>
              </a:rPr>
              <a:t>Joint </a:t>
            </a:r>
            <a:r>
              <a:rPr lang="en-GB" sz="2800" dirty="0">
                <a:latin typeface="+mn-lt"/>
              </a:rPr>
              <a:t>histogram measures</a:t>
            </a:r>
          </a:p>
        </p:txBody>
      </p:sp>
      <p:graphicFrame>
        <p:nvGraphicFramePr>
          <p:cNvPr id="24586" name="Object 10"/>
          <p:cNvGraphicFramePr>
            <a:graphicFrameLocks noGrp="1" noChangeAspect="1"/>
          </p:cNvGraphicFramePr>
          <p:nvPr>
            <p:ph idx="1"/>
          </p:nvPr>
        </p:nvGraphicFramePr>
        <p:xfrm>
          <a:off x="3744913" y="1852613"/>
          <a:ext cx="1819275" cy="1874837"/>
        </p:xfrm>
        <a:graphic>
          <a:graphicData uri="http://schemas.openxmlformats.org/presentationml/2006/ole">
            <mc:AlternateContent xmlns:mc="http://schemas.openxmlformats.org/markup-compatibility/2006">
              <mc:Choice xmlns:v="urn:schemas-microsoft-com:vml" Requires="v">
                <p:oleObj spid="_x0000_s4148" name="Equation" r:id="rId5" imgW="977760" imgH="1091880" progId="Equation.3">
                  <p:embed/>
                </p:oleObj>
              </mc:Choice>
              <mc:Fallback>
                <p:oleObj name="Equation" r:id="rId5" imgW="977760" imgH="109188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913" y="1852613"/>
                        <a:ext cx="1819275" cy="1874837"/>
                      </a:xfrm>
                      <a:prstGeom prst="rect">
                        <a:avLst/>
                      </a:prstGeom>
                    </p:spPr>
                  </p:pic>
                </p:oleObj>
              </mc:Fallback>
            </mc:AlternateContent>
          </a:graphicData>
        </a:graphic>
      </p:graphicFrame>
      <p:sp>
        <p:nvSpPr>
          <p:cNvPr id="24588" name="Line 12"/>
          <p:cNvSpPr>
            <a:spLocks noChangeShapeType="1"/>
          </p:cNvSpPr>
          <p:nvPr/>
        </p:nvSpPr>
        <p:spPr bwMode="auto">
          <a:xfrm>
            <a:off x="1543050" y="1870075"/>
            <a:ext cx="2463800" cy="171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9" name="Line 13"/>
          <p:cNvSpPr>
            <a:spLocks noChangeShapeType="1"/>
          </p:cNvSpPr>
          <p:nvPr/>
        </p:nvSpPr>
        <p:spPr bwMode="auto">
          <a:xfrm>
            <a:off x="1543050" y="1958975"/>
            <a:ext cx="2347913" cy="469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24591" name="Object 15"/>
          <p:cNvGraphicFramePr>
            <a:graphicFrameLocks noChangeAspect="1"/>
          </p:cNvGraphicFramePr>
          <p:nvPr/>
        </p:nvGraphicFramePr>
        <p:xfrm>
          <a:off x="6888163" y="4184650"/>
          <a:ext cx="2000250" cy="2014538"/>
        </p:xfrm>
        <a:graphic>
          <a:graphicData uri="http://schemas.openxmlformats.org/presentationml/2006/ole">
            <mc:AlternateContent xmlns:mc="http://schemas.openxmlformats.org/markup-compatibility/2006">
              <mc:Choice xmlns:v="urn:schemas-microsoft-com:vml" Requires="v">
                <p:oleObj spid="_x0000_s4149" name="Equation" r:id="rId7" imgW="977760" imgH="1066680" progId="Equation.3">
                  <p:embed/>
                </p:oleObj>
              </mc:Choice>
              <mc:Fallback>
                <p:oleObj name="Equation" r:id="rId7" imgW="977760" imgH="106668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163" y="4184650"/>
                        <a:ext cx="2000250" cy="201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2" name="Line 16"/>
          <p:cNvSpPr>
            <a:spLocks noChangeShapeType="1"/>
          </p:cNvSpPr>
          <p:nvPr/>
        </p:nvSpPr>
        <p:spPr bwMode="auto">
          <a:xfrm>
            <a:off x="4706938" y="4240213"/>
            <a:ext cx="2465387" cy="171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93" name="Line 17"/>
          <p:cNvSpPr>
            <a:spLocks noChangeShapeType="1"/>
          </p:cNvSpPr>
          <p:nvPr/>
        </p:nvSpPr>
        <p:spPr bwMode="auto">
          <a:xfrm>
            <a:off x="4706938" y="4329113"/>
            <a:ext cx="2347912" cy="469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94" name="Text Box 18"/>
          <p:cNvSpPr txBox="1">
            <a:spLocks noChangeArrowheads="1"/>
          </p:cNvSpPr>
          <p:nvPr/>
        </p:nvSpPr>
        <p:spPr bwMode="auto">
          <a:xfrm>
            <a:off x="6259513" y="2144713"/>
            <a:ext cx="2749471"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dirty="0">
                <a:latin typeface="+mn-lt"/>
              </a:rPr>
              <a:t>Pairs of voxel intensities</a:t>
            </a:r>
          </a:p>
        </p:txBody>
      </p:sp>
      <p:sp>
        <p:nvSpPr>
          <p:cNvPr id="24595" name="Line 19"/>
          <p:cNvSpPr>
            <a:spLocks noChangeShapeType="1"/>
          </p:cNvSpPr>
          <p:nvPr/>
        </p:nvSpPr>
        <p:spPr bwMode="auto">
          <a:xfrm>
            <a:off x="5249863" y="2144713"/>
            <a:ext cx="1008062" cy="1682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96" name="Line 20"/>
          <p:cNvSpPr>
            <a:spLocks noChangeShapeType="1"/>
          </p:cNvSpPr>
          <p:nvPr/>
        </p:nvSpPr>
        <p:spPr bwMode="auto">
          <a:xfrm flipH="1" flipV="1">
            <a:off x="6735763" y="2560638"/>
            <a:ext cx="958850" cy="16605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97" name="Line 21"/>
          <p:cNvSpPr>
            <a:spLocks noChangeShapeType="1"/>
          </p:cNvSpPr>
          <p:nvPr/>
        </p:nvSpPr>
        <p:spPr bwMode="auto">
          <a:xfrm>
            <a:off x="2179638" y="5715000"/>
            <a:ext cx="7921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9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459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459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8" grpId="0" animBg="1"/>
      <p:bldP spid="24589" grpId="0" animBg="1"/>
      <p:bldP spid="24592" grpId="0" animBg="1"/>
      <p:bldP spid="24593" grpId="0" animBg="1"/>
      <p:bldP spid="24594" grpId="0"/>
      <p:bldP spid="24595" grpId="0" animBg="1"/>
      <p:bldP spid="24595" grpId="1" animBg="1"/>
      <p:bldP spid="24596" grpId="0" animBg="1"/>
      <p:bldP spid="24596" grpId="1" animBg="1"/>
      <p:bldP spid="245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r>
              <a:rPr lang="en-US" dirty="0" smtClean="0"/>
              <a:t>fMRI time-series </a:t>
            </a:r>
            <a:r>
              <a:rPr lang="en-US" dirty="0"/>
              <a:t>m</a:t>
            </a:r>
            <a:r>
              <a:rPr lang="en-US" dirty="0" smtClean="0"/>
              <a:t>ovie</a:t>
            </a:r>
            <a:endParaRPr lang="en-GB" dirty="0" smtClean="0"/>
          </a:p>
        </p:txBody>
      </p:sp>
      <p:pic>
        <p:nvPicPr>
          <p:cNvPr id="3" name="fM00223_004.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14600" y="1371600"/>
            <a:ext cx="4876800" cy="4876800"/>
          </a:xfrm>
        </p:spPr>
      </p:pic>
    </p:spTree>
    <p:extLst>
      <p:ext uri="{BB962C8B-B14F-4D97-AF65-F5344CB8AC3E}">
        <p14:creationId xmlns:p14="http://schemas.microsoft.com/office/powerpoint/2010/main" val="781227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mtClean="0"/>
              <a:t>Intra-modal similarity measures</a:t>
            </a:r>
          </a:p>
        </p:txBody>
      </p:sp>
      <p:sp>
        <p:nvSpPr>
          <p:cNvPr id="41987" name="Rectangle 3"/>
          <p:cNvSpPr>
            <a:spLocks noGrp="1" noChangeArrowheads="1"/>
          </p:cNvSpPr>
          <p:nvPr>
            <p:ph type="body" idx="1"/>
          </p:nvPr>
        </p:nvSpPr>
        <p:spPr/>
        <p:txBody>
          <a:bodyPr/>
          <a:lstStyle/>
          <a:p>
            <a:pPr eaLnBrk="1" hangingPunct="1"/>
            <a:r>
              <a:rPr lang="en-GB" smtClean="0"/>
              <a:t>Mean squared error (minimise)</a:t>
            </a:r>
          </a:p>
          <a:p>
            <a:pPr lvl="1" eaLnBrk="1" hangingPunct="1"/>
            <a:r>
              <a:rPr lang="en-GB" smtClean="0"/>
              <a:t>AKA sum-squared error, RMS error, etc. </a:t>
            </a:r>
          </a:p>
          <a:p>
            <a:pPr lvl="1" eaLnBrk="1" hangingPunct="1"/>
            <a:r>
              <a:rPr lang="en-GB" smtClean="0"/>
              <a:t>Assumes simple relationship between intensities</a:t>
            </a:r>
          </a:p>
          <a:p>
            <a:pPr lvl="1" eaLnBrk="1" hangingPunct="1"/>
            <a:r>
              <a:rPr lang="en-GB" smtClean="0"/>
              <a:t>Optimal (only) if differences are i.i.d. Gaussian</a:t>
            </a:r>
          </a:p>
          <a:p>
            <a:pPr lvl="1" eaLnBrk="1" hangingPunct="1"/>
            <a:r>
              <a:rPr lang="en-GB" smtClean="0"/>
              <a:t>Okay for fMRI realignment or sMRI-sMRI coreg</a:t>
            </a:r>
          </a:p>
          <a:p>
            <a:pPr eaLnBrk="1" hangingPunct="1"/>
            <a:r>
              <a:rPr lang="en-GB" smtClean="0"/>
              <a:t>Correlation-coefficient (maximise)</a:t>
            </a:r>
          </a:p>
          <a:p>
            <a:pPr lvl="1" eaLnBrk="1" hangingPunct="1"/>
            <a:r>
              <a:rPr lang="en-GB" smtClean="0"/>
              <a:t>AKA Normalised Cross-Correlation, Zero-NCC</a:t>
            </a:r>
          </a:p>
          <a:p>
            <a:pPr lvl="1" eaLnBrk="1" hangingPunct="1"/>
            <a:r>
              <a:rPr lang="en-GB" smtClean="0"/>
              <a:t>Slightly more general, e.g. T1-T1 inter-scanner</a:t>
            </a:r>
          </a:p>
          <a:p>
            <a:pPr lvl="1" eaLnBrk="1" hangingPunct="1"/>
            <a:r>
              <a:rPr lang="en-GB" smtClean="0"/>
              <a:t>Invariant under affine transformation of intensities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GB" smtClean="0"/>
              <a:t>Automatic image registration</a:t>
            </a:r>
          </a:p>
        </p:txBody>
      </p:sp>
      <p:sp>
        <p:nvSpPr>
          <p:cNvPr id="28675" name="Content Placeholder 3"/>
          <p:cNvSpPr>
            <a:spLocks noGrp="1"/>
          </p:cNvSpPr>
          <p:nvPr>
            <p:ph idx="1"/>
          </p:nvPr>
        </p:nvSpPr>
        <p:spPr>
          <a:xfrm>
            <a:off x="495300" y="1600200"/>
            <a:ext cx="9159875" cy="4525963"/>
          </a:xfrm>
        </p:spPr>
        <p:txBody>
          <a:bodyPr/>
          <a:lstStyle/>
          <a:p>
            <a:r>
              <a:rPr lang="en-GB" smtClean="0"/>
              <a:t>Quantifying the quality of the alignment with a measure of image similarity allows computational estimation of transformation parameters</a:t>
            </a:r>
          </a:p>
          <a:p>
            <a:r>
              <a:rPr lang="en-GB" smtClean="0"/>
              <a:t>This is the basis of both realignment and coregistration in SPM</a:t>
            </a:r>
          </a:p>
          <a:p>
            <a:pPr lvl="1"/>
            <a:r>
              <a:rPr lang="en-GB" smtClean="0"/>
              <a:t>Allowing more complex geometric transformations or warps leads to more flexible spatial normalisation</a:t>
            </a:r>
          </a:p>
          <a:p>
            <a:r>
              <a:rPr lang="en-GB" smtClean="0"/>
              <a:t>Automating registration requires optimisation...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Optimisation</a:t>
            </a:r>
          </a:p>
        </p:txBody>
      </p:sp>
      <p:sp>
        <p:nvSpPr>
          <p:cNvPr id="74755" name="Rectangle 3"/>
          <p:cNvSpPr>
            <a:spLocks noGrp="1" noChangeArrowheads="1"/>
          </p:cNvSpPr>
          <p:nvPr>
            <p:ph type="body" idx="1"/>
          </p:nvPr>
        </p:nvSpPr>
        <p:spPr>
          <a:xfrm>
            <a:off x="747713" y="1820863"/>
            <a:ext cx="8358187" cy="4305300"/>
          </a:xfrm>
        </p:spPr>
        <p:txBody>
          <a:bodyPr/>
          <a:lstStyle/>
          <a:p>
            <a:pPr eaLnBrk="1" hangingPunct="1"/>
            <a:r>
              <a:rPr lang="en-GB" smtClean="0"/>
              <a:t>Find the “best” parameters according to an “objective function” (minimised or maximised)</a:t>
            </a:r>
          </a:p>
          <a:p>
            <a:pPr eaLnBrk="1" hangingPunct="1"/>
            <a:r>
              <a:rPr lang="en-GB" smtClean="0"/>
              <a:t>Objective functions can often be related to a probabilistic model (Bayes -&gt; MAP -&gt; ML -&gt; LSQ)</a:t>
            </a:r>
          </a:p>
        </p:txBody>
      </p:sp>
      <p:pic>
        <p:nvPicPr>
          <p:cNvPr id="29700" name="Picture 4" descr="opti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988" y="4224338"/>
            <a:ext cx="80264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3965575" y="5994400"/>
            <a:ext cx="2324100" cy="379413"/>
          </a:xfrm>
          <a:prstGeom prst="rect">
            <a:avLst/>
          </a:prstGeom>
          <a:noFill/>
          <a:ln w="12700">
            <a:noFill/>
            <a:miter lim="800000"/>
            <a:headEnd/>
            <a:tailEnd/>
          </a:ln>
        </p:spPr>
        <p:txBody>
          <a:bodyPr wrap="none">
            <a:spAutoFit/>
          </a:bodyPr>
          <a:lstStyle/>
          <a:p>
            <a:pPr eaLnBrk="0" hangingPunct="0">
              <a:defRPr/>
            </a:pPr>
            <a:r>
              <a:rPr lang="en-GB" sz="2800" b="1" dirty="0">
                <a:latin typeface="+mn-lt"/>
              </a:rPr>
              <a:t>Value of parameter</a:t>
            </a:r>
          </a:p>
        </p:txBody>
      </p:sp>
      <p:sp>
        <p:nvSpPr>
          <p:cNvPr id="56326" name="Text Box 6"/>
          <p:cNvSpPr txBox="1">
            <a:spLocks noChangeArrowheads="1"/>
          </p:cNvSpPr>
          <p:nvPr/>
        </p:nvSpPr>
        <p:spPr bwMode="auto">
          <a:xfrm>
            <a:off x="11113" y="4749800"/>
            <a:ext cx="1539875" cy="666750"/>
          </a:xfrm>
          <a:prstGeom prst="rect">
            <a:avLst/>
          </a:prstGeom>
          <a:noFill/>
          <a:ln w="12700">
            <a:noFill/>
            <a:miter lim="800000"/>
            <a:headEnd/>
            <a:tailEnd/>
          </a:ln>
        </p:spPr>
        <p:txBody>
          <a:bodyPr>
            <a:spAutoFit/>
          </a:bodyPr>
          <a:lstStyle/>
          <a:p>
            <a:pPr algn="r" eaLnBrk="0" hangingPunct="0">
              <a:defRPr/>
            </a:pPr>
            <a:r>
              <a:rPr lang="en-GB" sz="2800" b="1" dirty="0">
                <a:latin typeface="+mn-lt"/>
              </a:rPr>
              <a:t>Objective function</a:t>
            </a:r>
          </a:p>
        </p:txBody>
      </p:sp>
      <p:sp>
        <p:nvSpPr>
          <p:cNvPr id="56327" name="Line 7"/>
          <p:cNvSpPr>
            <a:spLocks noChangeShapeType="1"/>
          </p:cNvSpPr>
          <p:nvPr/>
        </p:nvSpPr>
        <p:spPr bwMode="auto">
          <a:xfrm flipV="1">
            <a:off x="4502150" y="4600575"/>
            <a:ext cx="915988" cy="196850"/>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28" name="Text Box 8"/>
          <p:cNvSpPr txBox="1">
            <a:spLocks noChangeArrowheads="1"/>
          </p:cNvSpPr>
          <p:nvPr/>
        </p:nvSpPr>
        <p:spPr bwMode="auto">
          <a:xfrm>
            <a:off x="1766888" y="4460875"/>
            <a:ext cx="2787650" cy="666750"/>
          </a:xfrm>
          <a:prstGeom prst="rect">
            <a:avLst/>
          </a:prstGeom>
          <a:noFill/>
          <a:ln w="12700">
            <a:noFill/>
            <a:miter lim="800000"/>
            <a:headEnd/>
            <a:tailEnd/>
          </a:ln>
        </p:spPr>
        <p:txBody>
          <a:bodyPr>
            <a:spAutoFit/>
          </a:bodyPr>
          <a:lstStyle/>
          <a:p>
            <a:pPr algn="r" eaLnBrk="0" hangingPunct="0">
              <a:spcBef>
                <a:spcPct val="50000"/>
              </a:spcBef>
              <a:defRPr/>
            </a:pPr>
            <a:r>
              <a:rPr lang="en-GB" sz="2800" b="1" dirty="0">
                <a:latin typeface="+mn-lt"/>
              </a:rPr>
              <a:t>Global optimum</a:t>
            </a:r>
            <a:br>
              <a:rPr lang="en-GB" sz="2800" b="1" dirty="0">
                <a:latin typeface="+mn-lt"/>
              </a:rPr>
            </a:br>
            <a:r>
              <a:rPr lang="en-GB" sz="2800" b="1" dirty="0">
                <a:latin typeface="+mn-lt"/>
              </a:rPr>
              <a:t>(most probable)</a:t>
            </a:r>
          </a:p>
        </p:txBody>
      </p:sp>
      <p:sp>
        <p:nvSpPr>
          <p:cNvPr id="56329" name="Line 9"/>
          <p:cNvSpPr>
            <a:spLocks noChangeShapeType="1"/>
          </p:cNvSpPr>
          <p:nvPr/>
        </p:nvSpPr>
        <p:spPr bwMode="auto">
          <a:xfrm flipH="1">
            <a:off x="7816850" y="5381625"/>
            <a:ext cx="82550" cy="396875"/>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30" name="Text Box 10"/>
          <p:cNvSpPr txBox="1">
            <a:spLocks noChangeArrowheads="1"/>
          </p:cNvSpPr>
          <p:nvPr/>
        </p:nvSpPr>
        <p:spPr bwMode="auto">
          <a:xfrm>
            <a:off x="6962775" y="5046663"/>
            <a:ext cx="1947863"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1" name="Text Box 11"/>
          <p:cNvSpPr txBox="1">
            <a:spLocks noChangeArrowheads="1"/>
          </p:cNvSpPr>
          <p:nvPr/>
        </p:nvSpPr>
        <p:spPr bwMode="auto">
          <a:xfrm>
            <a:off x="2492375" y="5135563"/>
            <a:ext cx="1946275"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2" name="Line 12"/>
          <p:cNvSpPr>
            <a:spLocks noChangeShapeType="1"/>
          </p:cNvSpPr>
          <p:nvPr/>
        </p:nvSpPr>
        <p:spPr bwMode="auto">
          <a:xfrm>
            <a:off x="4237038" y="5467350"/>
            <a:ext cx="317500" cy="201613"/>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Contents</a:t>
            </a:r>
          </a:p>
        </p:txBody>
      </p:sp>
      <p:sp>
        <p:nvSpPr>
          <p:cNvPr id="30723" name="Content Placeholder 2"/>
          <p:cNvSpPr>
            <a:spLocks noGrp="1"/>
          </p:cNvSpPr>
          <p:nvPr>
            <p:ph idx="1"/>
          </p:nvPr>
        </p:nvSpPr>
        <p:spPr/>
        <p:txBody>
          <a:bodyPr/>
          <a:lstStyle/>
          <a:p>
            <a:pPr marL="514350" indent="-514350">
              <a:buFontTx/>
              <a:buAutoNum type="arabicPeriod"/>
            </a:pPr>
            <a:r>
              <a:rPr lang="en-GB" smtClean="0"/>
              <a:t>Registration basics</a:t>
            </a:r>
          </a:p>
          <a:p>
            <a:pPr marL="514350" indent="-514350">
              <a:buFontTx/>
              <a:buAutoNum type="arabicPeriod"/>
            </a:pPr>
            <a:r>
              <a:rPr lang="en-GB" b="1" smtClean="0"/>
              <a:t>Motion and realignment</a:t>
            </a:r>
          </a:p>
          <a:p>
            <a:pPr marL="514350" indent="-514350">
              <a:buFontTx/>
              <a:buAutoNum type="arabicPeriod"/>
            </a:pPr>
            <a:r>
              <a:rPr lang="en-GB" smtClean="0"/>
              <a:t>Inter-modal coregistration</a:t>
            </a:r>
          </a:p>
          <a:p>
            <a:pPr marL="514350" indent="-514350">
              <a:buFontTx/>
              <a:buAutoNum type="arabicPeriod"/>
            </a:pPr>
            <a:r>
              <a:rPr lang="en-GB" smtClean="0"/>
              <a:t>Spatial normalisation</a:t>
            </a:r>
          </a:p>
          <a:p>
            <a:pPr marL="514350" indent="-514350">
              <a:buFontTx/>
              <a:buAutoNum type="arabicPeriod"/>
            </a:pPr>
            <a:r>
              <a:rPr lang="en-GB" smtClean="0"/>
              <a:t>Unified segmentation</a:t>
            </a:r>
          </a:p>
          <a:p>
            <a:pPr marL="514350" indent="-514350">
              <a:buFontTx/>
              <a:buAutoNum type="arabicPeriod"/>
            </a:pPr>
            <a:r>
              <a:rPr lang="en-GB" smtClean="0"/>
              <a:t>Gaussian smoothing</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pPr eaLnBrk="1" hangingPunct="1"/>
            <a:r>
              <a:rPr lang="en-GB" smtClean="0"/>
              <a:t>Motion in fMRI</a:t>
            </a:r>
          </a:p>
        </p:txBody>
      </p:sp>
      <p:sp>
        <p:nvSpPr>
          <p:cNvPr id="106505" name="Rectangle 9"/>
          <p:cNvSpPr>
            <a:spLocks noGrp="1" noChangeArrowheads="1"/>
          </p:cNvSpPr>
          <p:nvPr>
            <p:ph type="body" idx="1"/>
          </p:nvPr>
        </p:nvSpPr>
        <p:spPr>
          <a:xfrm>
            <a:off x="228600" y="1371600"/>
            <a:ext cx="9448800" cy="5002213"/>
          </a:xfrm>
        </p:spPr>
        <p:txBody>
          <a:bodyPr/>
          <a:lstStyle/>
          <a:p>
            <a:pPr eaLnBrk="1" hangingPunct="1">
              <a:defRPr/>
            </a:pPr>
            <a:r>
              <a:rPr lang="en-GB" dirty="0" smtClean="0"/>
              <a:t>Can be a major problem</a:t>
            </a:r>
          </a:p>
          <a:p>
            <a:pPr lvl="1" eaLnBrk="1" hangingPunct="1">
              <a:defRPr/>
            </a:pPr>
            <a:r>
              <a:rPr lang="en-GB" dirty="0" smtClean="0"/>
              <a:t>Increase residual variance and reduce sensitivity</a:t>
            </a:r>
          </a:p>
          <a:p>
            <a:pPr lvl="1" eaLnBrk="1" hangingPunct="1">
              <a:defRPr/>
            </a:pPr>
            <a:r>
              <a:rPr lang="en-GB" dirty="0" smtClean="0"/>
              <a:t>Data may get completely lost with sudden movements</a:t>
            </a:r>
          </a:p>
          <a:p>
            <a:pPr lvl="1" eaLnBrk="1" hangingPunct="1">
              <a:defRPr/>
            </a:pPr>
            <a:r>
              <a:rPr lang="en-GB" dirty="0" smtClean="0"/>
              <a:t>Movements may be correlated with the task</a:t>
            </a:r>
          </a:p>
          <a:p>
            <a:pPr lvl="1" eaLnBrk="1" hangingPunct="1">
              <a:defRPr/>
            </a:pPr>
            <a:r>
              <a:rPr lang="en-GB" dirty="0" smtClean="0"/>
              <a:t>Try to minimise movement (don’t scan for too long!)</a:t>
            </a:r>
          </a:p>
          <a:p>
            <a:pPr eaLnBrk="1" hangingPunct="1">
              <a:defRPr/>
            </a:pPr>
            <a:r>
              <a:rPr lang="en-GB" dirty="0" smtClean="0"/>
              <a:t>Motion correction using realignment</a:t>
            </a:r>
          </a:p>
          <a:p>
            <a:pPr lvl="1" eaLnBrk="1" hangingPunct="1">
              <a:defRPr/>
            </a:pPr>
            <a:r>
              <a:rPr lang="en-GB" dirty="0" smtClean="0"/>
              <a:t>Each volume rigidly registered to reference</a:t>
            </a:r>
          </a:p>
          <a:p>
            <a:pPr lvl="1" eaLnBrk="1" hangingPunct="1">
              <a:defRPr/>
            </a:pPr>
            <a:r>
              <a:rPr lang="en-GB" dirty="0" smtClean="0"/>
              <a:t>Least squares objective function</a:t>
            </a:r>
          </a:p>
          <a:p>
            <a:pPr marL="533400" indent="-533400" eaLnBrk="1" hangingPunct="1">
              <a:defRPr/>
            </a:pPr>
            <a:r>
              <a:rPr lang="en-GB" dirty="0" smtClean="0"/>
              <a:t>Realigned images must be </a:t>
            </a:r>
            <a:r>
              <a:rPr lang="en-GB" dirty="0" err="1" smtClean="0"/>
              <a:t>resliced</a:t>
            </a:r>
            <a:r>
              <a:rPr lang="en-GB" dirty="0" smtClean="0"/>
              <a:t> for analysis</a:t>
            </a:r>
          </a:p>
          <a:p>
            <a:pPr marL="914400" lvl="1" indent="-457200" eaLnBrk="1" hangingPunct="1">
              <a:defRPr/>
            </a:pPr>
            <a:r>
              <a:rPr lang="en-GB" dirty="0" smtClean="0"/>
              <a:t>Not necessary if they will be normalised anyway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50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9448800" cy="823913"/>
          </a:xfrm>
        </p:spPr>
        <p:txBody>
          <a:bodyPr/>
          <a:lstStyle/>
          <a:p>
            <a:r>
              <a:rPr lang="en-GB" smtClean="0"/>
              <a:t>Residual Errors from aligned fMRI</a:t>
            </a:r>
          </a:p>
        </p:txBody>
      </p:sp>
      <p:sp>
        <p:nvSpPr>
          <p:cNvPr id="32771" name="Rectangle 3"/>
          <p:cNvSpPr>
            <a:spLocks noGrp="1" noChangeArrowheads="1"/>
          </p:cNvSpPr>
          <p:nvPr>
            <p:ph type="body" idx="1"/>
          </p:nvPr>
        </p:nvSpPr>
        <p:spPr/>
        <p:txBody>
          <a:bodyPr/>
          <a:lstStyle/>
          <a:p>
            <a:r>
              <a:rPr lang="en-GB" sz="2400" smtClean="0"/>
              <a:t>Slices are not acquired simultaneously</a:t>
            </a:r>
          </a:p>
          <a:p>
            <a:pPr lvl="1"/>
            <a:r>
              <a:rPr lang="en-GB" sz="2000" smtClean="0"/>
              <a:t>rapid movements not accounted for by rigid body model</a:t>
            </a:r>
          </a:p>
          <a:p>
            <a:r>
              <a:rPr lang="en-GB" sz="2400" smtClean="0"/>
              <a:t>Image artefacts may not move according to a rigid body model</a:t>
            </a:r>
          </a:p>
          <a:p>
            <a:pPr lvl="1"/>
            <a:r>
              <a:rPr lang="en-GB" sz="2000" smtClean="0"/>
              <a:t>image distortion, image dropout, Nyquist ghost</a:t>
            </a:r>
          </a:p>
          <a:p>
            <a:r>
              <a:rPr lang="en-GB" sz="2400" smtClean="0"/>
              <a:t>Gaps between slices can cause aliasing artefacts</a:t>
            </a:r>
          </a:p>
          <a:p>
            <a:r>
              <a:rPr lang="en-GB" sz="2400" smtClean="0"/>
              <a:t>Re-sampling can introduce interpolation errors</a:t>
            </a:r>
          </a:p>
          <a:p>
            <a:pPr lvl="1"/>
            <a:r>
              <a:rPr lang="en-GB" sz="2000" smtClean="0"/>
              <a:t>especially tri-linear interpolation</a:t>
            </a:r>
          </a:p>
          <a:p>
            <a:endParaRPr lang="en-GB" sz="2400" smtClean="0"/>
          </a:p>
          <a:p>
            <a:r>
              <a:rPr lang="en-GB" sz="2400" smtClean="0"/>
              <a:t>Functions of the estimated motion parameters can be modelled as confounds in subsequent analyses</a:t>
            </a:r>
            <a:endParaRPr lang="en-GB"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fMRI movement by distortion interaction</a:t>
            </a:r>
          </a:p>
        </p:txBody>
      </p:sp>
      <p:sp>
        <p:nvSpPr>
          <p:cNvPr id="7" name="Content Placeholder 6"/>
          <p:cNvSpPr>
            <a:spLocks noGrp="1"/>
          </p:cNvSpPr>
          <p:nvPr>
            <p:ph sz="half" idx="1"/>
          </p:nvPr>
        </p:nvSpPr>
        <p:spPr>
          <a:xfrm>
            <a:off x="228600" y="1371600"/>
            <a:ext cx="4648200" cy="2989263"/>
          </a:xfrm>
        </p:spPr>
        <p:txBody>
          <a:bodyPr>
            <a:normAutofit fontScale="92500" lnSpcReduction="20000"/>
          </a:bodyPr>
          <a:lstStyle/>
          <a:p>
            <a:pPr>
              <a:buFont typeface="Comic Sans MS" pitchFamily="66" charset="0"/>
              <a:buChar char="*"/>
              <a:defRPr/>
            </a:pPr>
            <a:r>
              <a:rPr lang="en-GB" dirty="0" smtClean="0"/>
              <a:t>Subject disrupts B0 field, rendering it inhomogeneous</a:t>
            </a:r>
          </a:p>
          <a:p>
            <a:pPr lvl="1">
              <a:buFont typeface="Comic Sans MS" pitchFamily="66" charset="0"/>
              <a:buChar char="*"/>
              <a:defRPr/>
            </a:pPr>
            <a:r>
              <a:rPr lang="en-GB" dirty="0" smtClean="0"/>
              <a:t>distortions occur along the phase-encoding direction</a:t>
            </a:r>
          </a:p>
          <a:p>
            <a:pPr>
              <a:buFont typeface="Comic Sans MS" pitchFamily="66" charset="0"/>
              <a:buChar char="*"/>
              <a:defRPr/>
            </a:pPr>
            <a:r>
              <a:rPr lang="en-GB" dirty="0" smtClean="0"/>
              <a:t>Subject moves during EPI time series</a:t>
            </a:r>
          </a:p>
          <a:p>
            <a:pPr lvl="1">
              <a:buFont typeface="Comic Sans MS" pitchFamily="66" charset="0"/>
              <a:buChar char="*"/>
              <a:defRPr/>
            </a:pPr>
            <a:r>
              <a:rPr lang="en-GB" dirty="0" smtClean="0"/>
              <a:t>Distortions vary with subject position</a:t>
            </a:r>
          </a:p>
          <a:p>
            <a:pPr lvl="1">
              <a:buFont typeface="Comic Sans MS" pitchFamily="66" charset="0"/>
              <a:buChar char="*"/>
              <a:defRPr/>
            </a:pPr>
            <a:r>
              <a:rPr lang="en-GB" dirty="0" smtClean="0"/>
              <a:t>shape varies (non-rigidly)</a:t>
            </a:r>
          </a:p>
          <a:p>
            <a:pPr>
              <a:defRPr/>
            </a:pPr>
            <a:endParaRPr lang="en-GB" dirty="0"/>
          </a:p>
        </p:txBody>
      </p:sp>
      <p:pic>
        <p:nvPicPr>
          <p:cNvPr id="33795" name="Picture 3" descr="fieldmap_graphics"/>
          <p:cNvPicPr>
            <a:picLocks noChangeAspect="1" noChangeArrowheads="1"/>
          </p:cNvPicPr>
          <p:nvPr/>
        </p:nvPicPr>
        <p:blipFill>
          <a:blip r:embed="rId2">
            <a:clrChange>
              <a:clrFrom>
                <a:srgbClr val="F8FCF8"/>
              </a:clrFrom>
              <a:clrTo>
                <a:srgbClr val="F8FCF8">
                  <a:alpha val="0"/>
                </a:srgbClr>
              </a:clrTo>
            </a:clrChange>
            <a:extLst>
              <a:ext uri="{28A0092B-C50C-407E-A947-70E740481C1C}">
                <a14:useLocalDpi xmlns:a14="http://schemas.microsoft.com/office/drawing/2010/main" val="0"/>
              </a:ext>
            </a:extLst>
          </a:blip>
          <a:srcRect/>
          <a:stretch>
            <a:fillRect/>
          </a:stretch>
        </p:blipFill>
        <p:spPr bwMode="auto">
          <a:xfrm>
            <a:off x="5691188" y="1370013"/>
            <a:ext cx="42148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
          <p:cNvSpPr txBox="1">
            <a:spLocks noChangeArrowheads="1"/>
          </p:cNvSpPr>
          <p:nvPr/>
        </p:nvSpPr>
        <p:spPr bwMode="auto">
          <a:xfrm>
            <a:off x="669925" y="2540000"/>
            <a:ext cx="1841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endParaRPr lang="en-GB"/>
          </a:p>
        </p:txBody>
      </p:sp>
      <p:pic>
        <p:nvPicPr>
          <p:cNvPr id="33798" name="Picture 14"/>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l="10983" t="7065" r="7790" b="18710"/>
          <a:stretch>
            <a:fillRect/>
          </a:stretch>
        </p:blipFill>
        <p:spPr bwMode="auto">
          <a:xfrm>
            <a:off x="0" y="4360863"/>
            <a:ext cx="5514975"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 y="76200"/>
            <a:ext cx="9505950" cy="1295400"/>
          </a:xfrm>
        </p:spPr>
        <p:txBody>
          <a:bodyPr/>
          <a:lstStyle/>
          <a:p>
            <a:r>
              <a:rPr lang="en-GB" smtClean="0"/>
              <a:t>Correcting for distortion changes using Unwarp</a:t>
            </a:r>
            <a:endParaRPr lang="en-US" sz="2800" smtClean="0"/>
          </a:p>
        </p:txBody>
      </p:sp>
      <p:sp>
        <p:nvSpPr>
          <p:cNvPr id="5125" name="Text Box 3"/>
          <p:cNvSpPr txBox="1">
            <a:spLocks noChangeArrowheads="1"/>
          </p:cNvSpPr>
          <p:nvPr/>
        </p:nvSpPr>
        <p:spPr bwMode="auto">
          <a:xfrm>
            <a:off x="1220788" y="3625850"/>
            <a:ext cx="1676400" cy="10160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t>Estimate movement parameters.</a:t>
            </a:r>
            <a:endParaRPr lang="en-US" baseline="0"/>
          </a:p>
        </p:txBody>
      </p:sp>
      <p:grpSp>
        <p:nvGrpSpPr>
          <p:cNvPr id="5126" name="Group 4"/>
          <p:cNvGrpSpPr>
            <a:grpSpLocks/>
          </p:cNvGrpSpPr>
          <p:nvPr/>
        </p:nvGrpSpPr>
        <p:grpSpPr bwMode="auto">
          <a:xfrm>
            <a:off x="1325563" y="1782763"/>
            <a:ext cx="1403350" cy="1524000"/>
            <a:chOff x="192" y="720"/>
            <a:chExt cx="2206" cy="2423"/>
          </a:xfrm>
        </p:grpSpPr>
        <p:grpSp>
          <p:nvGrpSpPr>
            <p:cNvPr id="5210" name="Group 5"/>
            <p:cNvGrpSpPr>
              <a:grpSpLocks/>
            </p:cNvGrpSpPr>
            <p:nvPr/>
          </p:nvGrpSpPr>
          <p:grpSpPr bwMode="auto">
            <a:xfrm>
              <a:off x="192" y="720"/>
              <a:ext cx="670" cy="887"/>
              <a:chOff x="192" y="720"/>
              <a:chExt cx="670" cy="887"/>
            </a:xfrm>
          </p:grpSpPr>
          <p:pic>
            <p:nvPicPr>
              <p:cNvPr id="5274" name="Picture 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5" name="Line 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76" name="Line 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1" name="Group 9"/>
            <p:cNvGrpSpPr>
              <a:grpSpLocks/>
            </p:cNvGrpSpPr>
            <p:nvPr/>
          </p:nvGrpSpPr>
          <p:grpSpPr bwMode="auto">
            <a:xfrm>
              <a:off x="288" y="816"/>
              <a:ext cx="670" cy="887"/>
              <a:chOff x="192" y="720"/>
              <a:chExt cx="670" cy="887"/>
            </a:xfrm>
          </p:grpSpPr>
          <p:pic>
            <p:nvPicPr>
              <p:cNvPr id="5271" name="Picture 1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2" name="Line 1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73" name="Line 1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2" name="Group 13"/>
            <p:cNvGrpSpPr>
              <a:grpSpLocks/>
            </p:cNvGrpSpPr>
            <p:nvPr/>
          </p:nvGrpSpPr>
          <p:grpSpPr bwMode="auto">
            <a:xfrm>
              <a:off x="384" y="912"/>
              <a:ext cx="670" cy="887"/>
              <a:chOff x="192" y="720"/>
              <a:chExt cx="670" cy="887"/>
            </a:xfrm>
          </p:grpSpPr>
          <p:pic>
            <p:nvPicPr>
              <p:cNvPr id="5268" name="Picture 1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9" name="Line 1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70" name="Line 1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3" name="Group 17"/>
            <p:cNvGrpSpPr>
              <a:grpSpLocks/>
            </p:cNvGrpSpPr>
            <p:nvPr/>
          </p:nvGrpSpPr>
          <p:grpSpPr bwMode="auto">
            <a:xfrm>
              <a:off x="480" y="1008"/>
              <a:ext cx="670" cy="887"/>
              <a:chOff x="192" y="720"/>
              <a:chExt cx="670" cy="887"/>
            </a:xfrm>
          </p:grpSpPr>
          <p:pic>
            <p:nvPicPr>
              <p:cNvPr id="5265" name="Picture 1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6" name="Line 1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67" name="Line 2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4" name="Group 21"/>
            <p:cNvGrpSpPr>
              <a:grpSpLocks/>
            </p:cNvGrpSpPr>
            <p:nvPr/>
          </p:nvGrpSpPr>
          <p:grpSpPr bwMode="auto">
            <a:xfrm>
              <a:off x="576" y="1104"/>
              <a:ext cx="670" cy="887"/>
              <a:chOff x="192" y="720"/>
              <a:chExt cx="670" cy="887"/>
            </a:xfrm>
          </p:grpSpPr>
          <p:pic>
            <p:nvPicPr>
              <p:cNvPr id="5262" name="Picture 2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3" name="Line 2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64" name="Line 2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5" name="Group 25"/>
            <p:cNvGrpSpPr>
              <a:grpSpLocks/>
            </p:cNvGrpSpPr>
            <p:nvPr/>
          </p:nvGrpSpPr>
          <p:grpSpPr bwMode="auto">
            <a:xfrm>
              <a:off x="672" y="1200"/>
              <a:ext cx="670" cy="887"/>
              <a:chOff x="192" y="720"/>
              <a:chExt cx="670" cy="887"/>
            </a:xfrm>
          </p:grpSpPr>
          <p:pic>
            <p:nvPicPr>
              <p:cNvPr id="5259" name="Picture 2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0" name="Line 2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61" name="Line 2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6" name="Group 29"/>
            <p:cNvGrpSpPr>
              <a:grpSpLocks/>
            </p:cNvGrpSpPr>
            <p:nvPr/>
          </p:nvGrpSpPr>
          <p:grpSpPr bwMode="auto">
            <a:xfrm>
              <a:off x="768" y="1296"/>
              <a:ext cx="670" cy="887"/>
              <a:chOff x="192" y="720"/>
              <a:chExt cx="670" cy="887"/>
            </a:xfrm>
          </p:grpSpPr>
          <p:pic>
            <p:nvPicPr>
              <p:cNvPr id="5256" name="Picture 3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7" name="Line 3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58" name="Line 3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7" name="Group 33"/>
            <p:cNvGrpSpPr>
              <a:grpSpLocks/>
            </p:cNvGrpSpPr>
            <p:nvPr/>
          </p:nvGrpSpPr>
          <p:grpSpPr bwMode="auto">
            <a:xfrm>
              <a:off x="864" y="1392"/>
              <a:ext cx="670" cy="887"/>
              <a:chOff x="192" y="720"/>
              <a:chExt cx="670" cy="887"/>
            </a:xfrm>
          </p:grpSpPr>
          <p:pic>
            <p:nvPicPr>
              <p:cNvPr id="5253" name="Picture 3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4" name="Line 3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55" name="Line 3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8" name="Group 37"/>
            <p:cNvGrpSpPr>
              <a:grpSpLocks/>
            </p:cNvGrpSpPr>
            <p:nvPr/>
          </p:nvGrpSpPr>
          <p:grpSpPr bwMode="auto">
            <a:xfrm>
              <a:off x="960" y="1488"/>
              <a:ext cx="670" cy="887"/>
              <a:chOff x="192" y="720"/>
              <a:chExt cx="670" cy="887"/>
            </a:xfrm>
          </p:grpSpPr>
          <p:pic>
            <p:nvPicPr>
              <p:cNvPr id="5250" name="Picture 3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1" name="Line 3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52" name="Line 4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19" name="Group 41"/>
            <p:cNvGrpSpPr>
              <a:grpSpLocks/>
            </p:cNvGrpSpPr>
            <p:nvPr/>
          </p:nvGrpSpPr>
          <p:grpSpPr bwMode="auto">
            <a:xfrm>
              <a:off x="1056" y="1584"/>
              <a:ext cx="670" cy="887"/>
              <a:chOff x="192" y="720"/>
              <a:chExt cx="670" cy="887"/>
            </a:xfrm>
          </p:grpSpPr>
          <p:pic>
            <p:nvPicPr>
              <p:cNvPr id="5247" name="Picture 4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 name="Line 4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49" name="Line 4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0" name="Group 45"/>
            <p:cNvGrpSpPr>
              <a:grpSpLocks/>
            </p:cNvGrpSpPr>
            <p:nvPr/>
          </p:nvGrpSpPr>
          <p:grpSpPr bwMode="auto">
            <a:xfrm>
              <a:off x="1152" y="1680"/>
              <a:ext cx="670" cy="887"/>
              <a:chOff x="192" y="720"/>
              <a:chExt cx="670" cy="887"/>
            </a:xfrm>
          </p:grpSpPr>
          <p:pic>
            <p:nvPicPr>
              <p:cNvPr id="5244" name="Picture 4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5" name="Line 4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46" name="Line 4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1" name="Group 49"/>
            <p:cNvGrpSpPr>
              <a:grpSpLocks/>
            </p:cNvGrpSpPr>
            <p:nvPr/>
          </p:nvGrpSpPr>
          <p:grpSpPr bwMode="auto">
            <a:xfrm>
              <a:off x="1248" y="1776"/>
              <a:ext cx="670" cy="887"/>
              <a:chOff x="192" y="720"/>
              <a:chExt cx="670" cy="887"/>
            </a:xfrm>
          </p:grpSpPr>
          <p:pic>
            <p:nvPicPr>
              <p:cNvPr id="5241" name="Picture 5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 name="Line 5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43" name="Line 5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2" name="Group 53"/>
            <p:cNvGrpSpPr>
              <a:grpSpLocks/>
            </p:cNvGrpSpPr>
            <p:nvPr/>
          </p:nvGrpSpPr>
          <p:grpSpPr bwMode="auto">
            <a:xfrm>
              <a:off x="1344" y="1872"/>
              <a:ext cx="670" cy="887"/>
              <a:chOff x="192" y="720"/>
              <a:chExt cx="670" cy="887"/>
            </a:xfrm>
          </p:grpSpPr>
          <p:pic>
            <p:nvPicPr>
              <p:cNvPr id="5238" name="Picture 5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9" name="Line 5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40" name="Line 5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3" name="Group 57"/>
            <p:cNvGrpSpPr>
              <a:grpSpLocks/>
            </p:cNvGrpSpPr>
            <p:nvPr/>
          </p:nvGrpSpPr>
          <p:grpSpPr bwMode="auto">
            <a:xfrm>
              <a:off x="1440" y="1968"/>
              <a:ext cx="670" cy="887"/>
              <a:chOff x="192" y="720"/>
              <a:chExt cx="670" cy="887"/>
            </a:xfrm>
          </p:grpSpPr>
          <p:pic>
            <p:nvPicPr>
              <p:cNvPr id="5235" name="Picture 5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 name="Line 5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37" name="Line 6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4" name="Group 61"/>
            <p:cNvGrpSpPr>
              <a:grpSpLocks/>
            </p:cNvGrpSpPr>
            <p:nvPr/>
          </p:nvGrpSpPr>
          <p:grpSpPr bwMode="auto">
            <a:xfrm>
              <a:off x="1536" y="2064"/>
              <a:ext cx="670" cy="887"/>
              <a:chOff x="192" y="720"/>
              <a:chExt cx="670" cy="887"/>
            </a:xfrm>
          </p:grpSpPr>
          <p:pic>
            <p:nvPicPr>
              <p:cNvPr id="5232" name="Picture 6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 name="Line 6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34" name="Line 6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5" name="Group 65"/>
            <p:cNvGrpSpPr>
              <a:grpSpLocks/>
            </p:cNvGrpSpPr>
            <p:nvPr/>
          </p:nvGrpSpPr>
          <p:grpSpPr bwMode="auto">
            <a:xfrm>
              <a:off x="1632" y="2160"/>
              <a:ext cx="670" cy="887"/>
              <a:chOff x="192" y="720"/>
              <a:chExt cx="670" cy="887"/>
            </a:xfrm>
          </p:grpSpPr>
          <p:pic>
            <p:nvPicPr>
              <p:cNvPr id="5229" name="Picture 6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 name="Line 6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31" name="Line 6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pic>
          <p:nvPicPr>
            <p:cNvPr id="5226" name="Picture 6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 name="Line 70"/>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8" name="Line 71"/>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5127" name="Text Box 72"/>
          <p:cNvSpPr txBox="1">
            <a:spLocks noChangeArrowheads="1"/>
          </p:cNvSpPr>
          <p:nvPr/>
        </p:nvSpPr>
        <p:spPr bwMode="auto">
          <a:xfrm>
            <a:off x="3581400" y="2209800"/>
            <a:ext cx="3308350" cy="2387600"/>
          </a:xfrm>
          <a:prstGeom prst="rect">
            <a:avLst/>
          </a:prstGeom>
          <a:solidFill>
            <a:schemeClr val="bg1"/>
          </a:solidFill>
          <a:ln w="9525">
            <a:solidFill>
              <a:srgbClr val="0000FF"/>
            </a:solidFill>
            <a:miter lim="800000"/>
            <a:headEnd/>
            <a:tailEnd/>
          </a:ln>
        </p:spPr>
        <p:txBody>
          <a:bodyPr>
            <a:spAutoFit/>
          </a:bodyPr>
          <a:lstStyle>
            <a:lvl1pPr marL="234950" indent="-234950"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t>Estimate new distortion fields for each image:</a:t>
            </a:r>
          </a:p>
          <a:p>
            <a:pPr>
              <a:spcBef>
                <a:spcPct val="50000"/>
              </a:spcBef>
              <a:buFontTx/>
              <a:buChar char="•"/>
            </a:pPr>
            <a:r>
              <a:rPr lang="en-GB" baseline="0"/>
              <a:t>estimate rate of change of field with respect to the current estimate of movement parameters in </a:t>
            </a:r>
            <a:r>
              <a:rPr lang="en-GB" b="1" baseline="0"/>
              <a:t>pitch</a:t>
            </a:r>
            <a:r>
              <a:rPr lang="en-GB" baseline="0"/>
              <a:t> and </a:t>
            </a:r>
            <a:r>
              <a:rPr lang="en-GB" b="1" baseline="0"/>
              <a:t>roll</a:t>
            </a:r>
            <a:r>
              <a:rPr lang="en-GB" baseline="0"/>
              <a:t>.</a:t>
            </a:r>
            <a:endParaRPr lang="en-US" baseline="0">
              <a:solidFill>
                <a:srgbClr val="FF0000"/>
              </a:solidFill>
            </a:endParaRPr>
          </a:p>
        </p:txBody>
      </p:sp>
      <p:sp>
        <p:nvSpPr>
          <p:cNvPr id="5128" name="Text Box 73"/>
          <p:cNvSpPr txBox="1">
            <a:spLocks noChangeArrowheads="1"/>
          </p:cNvSpPr>
          <p:nvPr/>
        </p:nvSpPr>
        <p:spPr bwMode="auto">
          <a:xfrm>
            <a:off x="3621088" y="1077913"/>
            <a:ext cx="3268662"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t>Estimate reference from mean of all scans.</a:t>
            </a:r>
            <a:endParaRPr lang="en-US" baseline="0"/>
          </a:p>
        </p:txBody>
      </p:sp>
      <p:sp>
        <p:nvSpPr>
          <p:cNvPr id="5129" name="Text Box 74"/>
          <p:cNvSpPr txBox="1">
            <a:spLocks noChangeArrowheads="1"/>
          </p:cNvSpPr>
          <p:nvPr/>
        </p:nvSpPr>
        <p:spPr bwMode="auto">
          <a:xfrm>
            <a:off x="7346950" y="2901950"/>
            <a:ext cx="1752600"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t>Unwarp time series.</a:t>
            </a:r>
            <a:endParaRPr lang="en-US" baseline="0"/>
          </a:p>
        </p:txBody>
      </p:sp>
      <p:grpSp>
        <p:nvGrpSpPr>
          <p:cNvPr id="5130" name="Group 75"/>
          <p:cNvGrpSpPr>
            <a:grpSpLocks/>
          </p:cNvGrpSpPr>
          <p:nvPr/>
        </p:nvGrpSpPr>
        <p:grpSpPr bwMode="auto">
          <a:xfrm>
            <a:off x="7539038" y="3865563"/>
            <a:ext cx="1403350" cy="1524000"/>
            <a:chOff x="192" y="720"/>
            <a:chExt cx="2206" cy="2423"/>
          </a:xfrm>
        </p:grpSpPr>
        <p:grpSp>
          <p:nvGrpSpPr>
            <p:cNvPr id="5143" name="Group 76"/>
            <p:cNvGrpSpPr>
              <a:grpSpLocks/>
            </p:cNvGrpSpPr>
            <p:nvPr/>
          </p:nvGrpSpPr>
          <p:grpSpPr bwMode="auto">
            <a:xfrm>
              <a:off x="192" y="720"/>
              <a:ext cx="670" cy="887"/>
              <a:chOff x="192" y="720"/>
              <a:chExt cx="670" cy="887"/>
            </a:xfrm>
          </p:grpSpPr>
          <p:pic>
            <p:nvPicPr>
              <p:cNvPr id="5207" name="Picture 7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8" name="Line 7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09" name="Line 7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4" name="Group 80"/>
            <p:cNvGrpSpPr>
              <a:grpSpLocks/>
            </p:cNvGrpSpPr>
            <p:nvPr/>
          </p:nvGrpSpPr>
          <p:grpSpPr bwMode="auto">
            <a:xfrm>
              <a:off x="288" y="816"/>
              <a:ext cx="670" cy="887"/>
              <a:chOff x="192" y="720"/>
              <a:chExt cx="670" cy="887"/>
            </a:xfrm>
          </p:grpSpPr>
          <p:pic>
            <p:nvPicPr>
              <p:cNvPr id="5204" name="Picture 8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5" name="Line 8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06" name="Line 8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5" name="Group 84"/>
            <p:cNvGrpSpPr>
              <a:grpSpLocks/>
            </p:cNvGrpSpPr>
            <p:nvPr/>
          </p:nvGrpSpPr>
          <p:grpSpPr bwMode="auto">
            <a:xfrm>
              <a:off x="384" y="912"/>
              <a:ext cx="670" cy="887"/>
              <a:chOff x="192" y="720"/>
              <a:chExt cx="670" cy="887"/>
            </a:xfrm>
          </p:grpSpPr>
          <p:pic>
            <p:nvPicPr>
              <p:cNvPr id="5201" name="Picture 8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 name="Line 8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03" name="Line 8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6" name="Group 88"/>
            <p:cNvGrpSpPr>
              <a:grpSpLocks/>
            </p:cNvGrpSpPr>
            <p:nvPr/>
          </p:nvGrpSpPr>
          <p:grpSpPr bwMode="auto">
            <a:xfrm>
              <a:off x="480" y="1008"/>
              <a:ext cx="670" cy="887"/>
              <a:chOff x="192" y="720"/>
              <a:chExt cx="670" cy="887"/>
            </a:xfrm>
          </p:grpSpPr>
          <p:pic>
            <p:nvPicPr>
              <p:cNvPr id="5198" name="Picture 8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9" name="Line 9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00" name="Line 9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7" name="Group 92"/>
            <p:cNvGrpSpPr>
              <a:grpSpLocks/>
            </p:cNvGrpSpPr>
            <p:nvPr/>
          </p:nvGrpSpPr>
          <p:grpSpPr bwMode="auto">
            <a:xfrm>
              <a:off x="576" y="1104"/>
              <a:ext cx="670" cy="887"/>
              <a:chOff x="192" y="720"/>
              <a:chExt cx="670" cy="887"/>
            </a:xfrm>
          </p:grpSpPr>
          <p:pic>
            <p:nvPicPr>
              <p:cNvPr id="5195" name="Picture 9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Line 9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7" name="Line 9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8" name="Group 96"/>
            <p:cNvGrpSpPr>
              <a:grpSpLocks/>
            </p:cNvGrpSpPr>
            <p:nvPr/>
          </p:nvGrpSpPr>
          <p:grpSpPr bwMode="auto">
            <a:xfrm>
              <a:off x="672" y="1200"/>
              <a:ext cx="670" cy="887"/>
              <a:chOff x="192" y="720"/>
              <a:chExt cx="670" cy="887"/>
            </a:xfrm>
          </p:grpSpPr>
          <p:pic>
            <p:nvPicPr>
              <p:cNvPr id="5192" name="Picture 9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3" name="Line 9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4" name="Line 9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49" name="Group 100"/>
            <p:cNvGrpSpPr>
              <a:grpSpLocks/>
            </p:cNvGrpSpPr>
            <p:nvPr/>
          </p:nvGrpSpPr>
          <p:grpSpPr bwMode="auto">
            <a:xfrm>
              <a:off x="768" y="1296"/>
              <a:ext cx="670" cy="887"/>
              <a:chOff x="192" y="720"/>
              <a:chExt cx="670" cy="887"/>
            </a:xfrm>
          </p:grpSpPr>
          <p:pic>
            <p:nvPicPr>
              <p:cNvPr id="5189" name="Picture 10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0" name="Line 10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91" name="Line 10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0" name="Group 104"/>
            <p:cNvGrpSpPr>
              <a:grpSpLocks/>
            </p:cNvGrpSpPr>
            <p:nvPr/>
          </p:nvGrpSpPr>
          <p:grpSpPr bwMode="auto">
            <a:xfrm>
              <a:off x="864" y="1392"/>
              <a:ext cx="670" cy="887"/>
              <a:chOff x="192" y="720"/>
              <a:chExt cx="670" cy="887"/>
            </a:xfrm>
          </p:grpSpPr>
          <p:pic>
            <p:nvPicPr>
              <p:cNvPr id="5186" name="Picture 10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7" name="Line 10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88" name="Line 10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1" name="Group 108"/>
            <p:cNvGrpSpPr>
              <a:grpSpLocks/>
            </p:cNvGrpSpPr>
            <p:nvPr/>
          </p:nvGrpSpPr>
          <p:grpSpPr bwMode="auto">
            <a:xfrm>
              <a:off x="960" y="1488"/>
              <a:ext cx="670" cy="887"/>
              <a:chOff x="192" y="720"/>
              <a:chExt cx="670" cy="887"/>
            </a:xfrm>
          </p:grpSpPr>
          <p:pic>
            <p:nvPicPr>
              <p:cNvPr id="5183" name="Picture 10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4" name="Line 11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85" name="Line 11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2" name="Group 112"/>
            <p:cNvGrpSpPr>
              <a:grpSpLocks/>
            </p:cNvGrpSpPr>
            <p:nvPr/>
          </p:nvGrpSpPr>
          <p:grpSpPr bwMode="auto">
            <a:xfrm>
              <a:off x="1056" y="1584"/>
              <a:ext cx="670" cy="887"/>
              <a:chOff x="192" y="720"/>
              <a:chExt cx="670" cy="887"/>
            </a:xfrm>
          </p:grpSpPr>
          <p:pic>
            <p:nvPicPr>
              <p:cNvPr id="5180" name="Picture 11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 name="Line 11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82" name="Line 11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3" name="Group 116"/>
            <p:cNvGrpSpPr>
              <a:grpSpLocks/>
            </p:cNvGrpSpPr>
            <p:nvPr/>
          </p:nvGrpSpPr>
          <p:grpSpPr bwMode="auto">
            <a:xfrm>
              <a:off x="1152" y="1680"/>
              <a:ext cx="670" cy="887"/>
              <a:chOff x="192" y="720"/>
              <a:chExt cx="670" cy="887"/>
            </a:xfrm>
          </p:grpSpPr>
          <p:pic>
            <p:nvPicPr>
              <p:cNvPr id="5177" name="Picture 11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8" name="Line 11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9" name="Line 11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4" name="Group 120"/>
            <p:cNvGrpSpPr>
              <a:grpSpLocks/>
            </p:cNvGrpSpPr>
            <p:nvPr/>
          </p:nvGrpSpPr>
          <p:grpSpPr bwMode="auto">
            <a:xfrm>
              <a:off x="1248" y="1776"/>
              <a:ext cx="670" cy="887"/>
              <a:chOff x="192" y="720"/>
              <a:chExt cx="670" cy="887"/>
            </a:xfrm>
          </p:grpSpPr>
          <p:pic>
            <p:nvPicPr>
              <p:cNvPr id="5174" name="Picture 12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5" name="Line 12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6" name="Line 12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5" name="Group 124"/>
            <p:cNvGrpSpPr>
              <a:grpSpLocks/>
            </p:cNvGrpSpPr>
            <p:nvPr/>
          </p:nvGrpSpPr>
          <p:grpSpPr bwMode="auto">
            <a:xfrm>
              <a:off x="1344" y="1872"/>
              <a:ext cx="670" cy="887"/>
              <a:chOff x="192" y="720"/>
              <a:chExt cx="670" cy="887"/>
            </a:xfrm>
          </p:grpSpPr>
          <p:pic>
            <p:nvPicPr>
              <p:cNvPr id="5171" name="Picture 12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2" name="Line 12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3" name="Line 12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6" name="Group 128"/>
            <p:cNvGrpSpPr>
              <a:grpSpLocks/>
            </p:cNvGrpSpPr>
            <p:nvPr/>
          </p:nvGrpSpPr>
          <p:grpSpPr bwMode="auto">
            <a:xfrm>
              <a:off x="1440" y="1968"/>
              <a:ext cx="670" cy="887"/>
              <a:chOff x="192" y="720"/>
              <a:chExt cx="670" cy="887"/>
            </a:xfrm>
          </p:grpSpPr>
          <p:pic>
            <p:nvPicPr>
              <p:cNvPr id="5168" name="Picture 12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9" name="Line 13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70" name="Line 13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7" name="Group 132"/>
            <p:cNvGrpSpPr>
              <a:grpSpLocks/>
            </p:cNvGrpSpPr>
            <p:nvPr/>
          </p:nvGrpSpPr>
          <p:grpSpPr bwMode="auto">
            <a:xfrm>
              <a:off x="1536" y="2064"/>
              <a:ext cx="670" cy="887"/>
              <a:chOff x="192" y="720"/>
              <a:chExt cx="670" cy="887"/>
            </a:xfrm>
          </p:grpSpPr>
          <p:pic>
            <p:nvPicPr>
              <p:cNvPr id="5165" name="Picture 13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6" name="Line 13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7" name="Line 13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158" name="Group 136"/>
            <p:cNvGrpSpPr>
              <a:grpSpLocks/>
            </p:cNvGrpSpPr>
            <p:nvPr/>
          </p:nvGrpSpPr>
          <p:grpSpPr bwMode="auto">
            <a:xfrm>
              <a:off x="1632" y="2160"/>
              <a:ext cx="670" cy="887"/>
              <a:chOff x="192" y="720"/>
              <a:chExt cx="670" cy="887"/>
            </a:xfrm>
          </p:grpSpPr>
          <p:pic>
            <p:nvPicPr>
              <p:cNvPr id="5162" name="Picture 13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3" name="Line 13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4" name="Line 13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pic>
          <p:nvPicPr>
            <p:cNvPr id="5159" name="Picture 14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Line 141"/>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61" name="Line 142"/>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5131" name="AutoShape 143"/>
          <p:cNvSpPr>
            <a:spLocks noChangeArrowheads="1"/>
          </p:cNvSpPr>
          <p:nvPr/>
        </p:nvSpPr>
        <p:spPr bwMode="auto">
          <a:xfrm>
            <a:off x="8229600" y="18288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p>
        </p:txBody>
      </p:sp>
      <p:sp>
        <p:nvSpPr>
          <p:cNvPr id="5132" name="AutoShape 144"/>
          <p:cNvSpPr>
            <a:spLocks noChangeArrowheads="1"/>
          </p:cNvSpPr>
          <p:nvPr/>
        </p:nvSpPr>
        <p:spPr bwMode="auto">
          <a:xfrm>
            <a:off x="2590800" y="12192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p>
        </p:txBody>
      </p:sp>
      <p:sp>
        <p:nvSpPr>
          <p:cNvPr id="5133" name="AutoShape 145"/>
          <p:cNvSpPr>
            <a:spLocks noChangeArrowheads="1"/>
          </p:cNvSpPr>
          <p:nvPr/>
        </p:nvSpPr>
        <p:spPr bwMode="auto">
          <a:xfrm rot="16200000" flipV="1">
            <a:off x="7004050" y="5076826"/>
            <a:ext cx="814387" cy="938212"/>
          </a:xfrm>
          <a:custGeom>
            <a:avLst/>
            <a:gdLst>
              <a:gd name="T0" fmla="*/ 810690898 w 21600"/>
              <a:gd name="T1" fmla="*/ 0 h 21600"/>
              <a:gd name="T2" fmla="*/ 810690898 w 21600"/>
              <a:gd name="T3" fmla="*/ 996331788 h 21600"/>
              <a:gd name="T4" fmla="*/ 173489780 w 21600"/>
              <a:gd name="T5" fmla="*/ 1770089192 h 21600"/>
              <a:gd name="T6" fmla="*/ 1157670307 w 21600"/>
              <a:gd name="T7" fmla="*/ 49816589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p>
        </p:txBody>
      </p:sp>
      <p:sp>
        <p:nvSpPr>
          <p:cNvPr id="5134" name="AutoShape 146"/>
          <p:cNvSpPr>
            <a:spLocks noChangeArrowheads="1"/>
          </p:cNvSpPr>
          <p:nvPr/>
        </p:nvSpPr>
        <p:spPr bwMode="auto">
          <a:xfrm rot="16200000" flipV="1">
            <a:off x="1294606" y="4899819"/>
            <a:ext cx="814388" cy="939800"/>
          </a:xfrm>
          <a:custGeom>
            <a:avLst/>
            <a:gdLst>
              <a:gd name="T0" fmla="*/ 810694306 w 21600"/>
              <a:gd name="T1" fmla="*/ 0 h 21600"/>
              <a:gd name="T2" fmla="*/ 810694306 w 21600"/>
              <a:gd name="T3" fmla="*/ 1001400047 h 21600"/>
              <a:gd name="T4" fmla="*/ 173490295 w 21600"/>
              <a:gd name="T5" fmla="*/ 1779092968 h 21600"/>
              <a:gd name="T6" fmla="*/ 1157674142 w 21600"/>
              <a:gd name="T7" fmla="*/ 50070002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p>
        </p:txBody>
      </p:sp>
      <p:sp>
        <p:nvSpPr>
          <p:cNvPr id="5135" name="Rectangle 148"/>
          <p:cNvSpPr>
            <a:spLocks noChangeArrowheads="1"/>
          </p:cNvSpPr>
          <p:nvPr/>
        </p:nvSpPr>
        <p:spPr bwMode="auto">
          <a:xfrm>
            <a:off x="3629025" y="5056188"/>
            <a:ext cx="3054350" cy="1447800"/>
          </a:xfrm>
          <a:prstGeom prst="rect">
            <a:avLst/>
          </a:prstGeom>
          <a:solidFill>
            <a:srgbClr val="0000FF"/>
          </a:solidFill>
          <a:ln w="9525">
            <a:solidFill>
              <a:srgbClr val="FF0000"/>
            </a:solidFill>
            <a:miter lim="800000"/>
            <a:headEnd/>
            <a:tailEnd/>
          </a:ln>
        </p:spPr>
        <p:txBody>
          <a:bodyPr wrap="none" anchor="ctr"/>
          <a:lstStyle/>
          <a:p>
            <a:pPr eaLnBrk="0" hangingPunct="0"/>
            <a:endParaRPr lang="en-GB"/>
          </a:p>
        </p:txBody>
      </p:sp>
      <p:pic>
        <p:nvPicPr>
          <p:cNvPr id="5136" name="Picture 149" descr="taylor_dxr"/>
          <p:cNvPicPr>
            <a:picLocks noChangeAspect="1" noChangeArrowheads="1"/>
          </p:cNvPicPr>
          <p:nvPr/>
        </p:nvPicPr>
        <p:blipFill>
          <a:blip r:embed="rId4">
            <a:extLst>
              <a:ext uri="{28A0092B-C50C-407E-A947-70E740481C1C}">
                <a14:useLocalDpi xmlns:a14="http://schemas.microsoft.com/office/drawing/2010/main" val="0"/>
              </a:ext>
            </a:extLst>
          </a:blip>
          <a:srcRect l="1865" t="1532" r="6932" b="4785"/>
          <a:stretch>
            <a:fillRect/>
          </a:stretch>
        </p:blipFill>
        <p:spPr bwMode="auto">
          <a:xfrm>
            <a:off x="4292600" y="5132388"/>
            <a:ext cx="820738" cy="914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nvGraphicFramePr>
        <p:xfrm>
          <a:off x="4206875" y="6046788"/>
          <a:ext cx="1111250" cy="438150"/>
        </p:xfrm>
        <a:graphic>
          <a:graphicData uri="http://schemas.openxmlformats.org/presentationml/2006/ole">
            <mc:AlternateContent xmlns:mc="http://schemas.openxmlformats.org/markup-compatibility/2006">
              <mc:Choice xmlns:v="urn:schemas-microsoft-com:vml" Requires="v">
                <p:oleObj spid="_x0000_s5313" name="Equation" r:id="rId5" imgW="520560" imgH="228600" progId="">
                  <p:embed/>
                </p:oleObj>
              </mc:Choice>
              <mc:Fallback>
                <p:oleObj name="Equation" r:id="rId5" imgW="520560" imgH="22860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6046788"/>
                        <a:ext cx="1111250" cy="438150"/>
                      </a:xfrm>
                      <a:prstGeom prst="rect">
                        <a:avLst/>
                      </a:prstGeom>
                      <a:solidFill>
                        <a:srgbClr val="0000FF"/>
                      </a:solidFill>
                    </p:spPr>
                  </p:pic>
                </p:oleObj>
              </mc:Fallback>
            </mc:AlternateContent>
          </a:graphicData>
        </a:graphic>
      </p:graphicFrame>
      <p:pic>
        <p:nvPicPr>
          <p:cNvPr id="5137" name="Picture 151" descr="taylor_dyr"/>
          <p:cNvPicPr>
            <a:picLocks noChangeAspect="1" noChangeArrowheads="1"/>
          </p:cNvPicPr>
          <p:nvPr/>
        </p:nvPicPr>
        <p:blipFill>
          <a:blip r:embed="rId7">
            <a:extLst>
              <a:ext uri="{28A0092B-C50C-407E-A947-70E740481C1C}">
                <a14:useLocalDpi xmlns:a14="http://schemas.microsoft.com/office/drawing/2010/main" val="0"/>
              </a:ext>
            </a:extLst>
          </a:blip>
          <a:srcRect l="1865" t="1532" r="2972" b="4785"/>
          <a:stretch>
            <a:fillRect/>
          </a:stretch>
        </p:blipFill>
        <p:spPr bwMode="auto">
          <a:xfrm>
            <a:off x="5829300" y="5132388"/>
            <a:ext cx="785813" cy="9175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3"/>
          <p:cNvGraphicFramePr>
            <a:graphicFrameLocks noChangeAspect="1"/>
          </p:cNvGraphicFramePr>
          <p:nvPr/>
        </p:nvGraphicFramePr>
        <p:xfrm>
          <a:off x="5656263" y="6089650"/>
          <a:ext cx="939800" cy="414338"/>
        </p:xfrm>
        <a:graphic>
          <a:graphicData uri="http://schemas.openxmlformats.org/presentationml/2006/ole">
            <mc:AlternateContent xmlns:mc="http://schemas.openxmlformats.org/markup-compatibility/2006">
              <mc:Choice xmlns:v="urn:schemas-microsoft-com:vml" Requires="v">
                <p:oleObj spid="_x0000_s5314" name="Equation" r:id="rId8" imgW="507960" imgH="228600" progId="">
                  <p:embed/>
                </p:oleObj>
              </mc:Choice>
              <mc:Fallback>
                <p:oleObj name="Equation" r:id="rId8" imgW="507960" imgH="22860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6263" y="6089650"/>
                        <a:ext cx="939800" cy="414338"/>
                      </a:xfrm>
                      <a:prstGeom prst="rect">
                        <a:avLst/>
                      </a:prstGeom>
                      <a:solidFill>
                        <a:srgbClr val="0000FF"/>
                      </a:solidFill>
                    </p:spPr>
                  </p:pic>
                </p:oleObj>
              </mc:Fallback>
            </mc:AlternateContent>
          </a:graphicData>
        </a:graphic>
      </p:graphicFrame>
      <p:sp>
        <p:nvSpPr>
          <p:cNvPr id="5138" name="Text Box 153"/>
          <p:cNvSpPr txBox="1">
            <a:spLocks noChangeArrowheads="1"/>
          </p:cNvSpPr>
          <p:nvPr/>
        </p:nvSpPr>
        <p:spPr bwMode="auto">
          <a:xfrm>
            <a:off x="3711575" y="5360988"/>
            <a:ext cx="554038"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sym typeface="Symbol" pitchFamily="18" charset="2"/>
              </a:rPr>
              <a:t></a:t>
            </a:r>
            <a:endParaRPr lang="en-GB" sz="2400" baseline="0"/>
          </a:p>
        </p:txBody>
      </p:sp>
      <p:sp>
        <p:nvSpPr>
          <p:cNvPr id="5139" name="Text Box 154"/>
          <p:cNvSpPr txBox="1">
            <a:spLocks noChangeArrowheads="1"/>
          </p:cNvSpPr>
          <p:nvPr/>
        </p:nvSpPr>
        <p:spPr bwMode="auto">
          <a:xfrm>
            <a:off x="5137150" y="5360988"/>
            <a:ext cx="75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sym typeface="Symbol" pitchFamily="18" charset="2"/>
              </a:rPr>
              <a:t>+</a:t>
            </a:r>
            <a:endParaRPr lang="en-GB" sz="2400" baseline="0">
              <a:solidFill>
                <a:schemeClr val="bg1"/>
              </a:solidFill>
            </a:endParaRPr>
          </a:p>
        </p:txBody>
      </p:sp>
      <p:sp>
        <p:nvSpPr>
          <p:cNvPr id="5140" name="AutoShape 155"/>
          <p:cNvSpPr>
            <a:spLocks noChangeArrowheads="1"/>
          </p:cNvSpPr>
          <p:nvPr/>
        </p:nvSpPr>
        <p:spPr bwMode="auto">
          <a:xfrm>
            <a:off x="4902200" y="461803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p>
        </p:txBody>
      </p:sp>
      <p:sp>
        <p:nvSpPr>
          <p:cNvPr id="5141" name="AutoShape 156"/>
          <p:cNvSpPr>
            <a:spLocks noChangeArrowheads="1"/>
          </p:cNvSpPr>
          <p:nvPr/>
        </p:nvSpPr>
        <p:spPr bwMode="auto">
          <a:xfrm>
            <a:off x="4838700" y="179228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p>
        </p:txBody>
      </p:sp>
      <p:sp>
        <p:nvSpPr>
          <p:cNvPr id="5142" name="Text Box 157"/>
          <p:cNvSpPr txBox="1">
            <a:spLocks noChangeArrowheads="1"/>
          </p:cNvSpPr>
          <p:nvPr/>
        </p:nvSpPr>
        <p:spPr bwMode="auto">
          <a:xfrm>
            <a:off x="6824663" y="6430963"/>
            <a:ext cx="30813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sz="2200" i="1" baseline="0"/>
              <a:t>Andersson et al, 2001</a:t>
            </a:r>
            <a:endParaRPr lang="en-US" sz="2200" i="1" baseline="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Contents</a:t>
            </a:r>
          </a:p>
        </p:txBody>
      </p:sp>
      <p:sp>
        <p:nvSpPr>
          <p:cNvPr id="34819" name="Content Placeholder 2"/>
          <p:cNvSpPr>
            <a:spLocks noGrp="1"/>
          </p:cNvSpPr>
          <p:nvPr>
            <p:ph idx="1"/>
          </p:nvPr>
        </p:nvSpPr>
        <p:spPr/>
        <p:txBody>
          <a:bodyPr/>
          <a:lstStyle/>
          <a:p>
            <a:pPr marL="514350" indent="-514350">
              <a:buFontTx/>
              <a:buAutoNum type="arabicPeriod"/>
            </a:pPr>
            <a:r>
              <a:rPr lang="en-GB" smtClean="0"/>
              <a:t>Registration basics</a:t>
            </a:r>
          </a:p>
          <a:p>
            <a:pPr marL="514350" indent="-514350">
              <a:buFontTx/>
              <a:buAutoNum type="arabicPeriod"/>
            </a:pPr>
            <a:r>
              <a:rPr lang="en-GB" smtClean="0"/>
              <a:t>Motion and realignment</a:t>
            </a:r>
          </a:p>
          <a:p>
            <a:pPr marL="514350" indent="-514350">
              <a:buFontTx/>
              <a:buAutoNum type="arabicPeriod"/>
            </a:pPr>
            <a:r>
              <a:rPr lang="en-GB" b="1" smtClean="0"/>
              <a:t>Inter-modal coregistration</a:t>
            </a:r>
          </a:p>
          <a:p>
            <a:pPr marL="514350" indent="-514350">
              <a:buFontTx/>
              <a:buAutoNum type="arabicPeriod"/>
            </a:pPr>
            <a:r>
              <a:rPr lang="en-GB" smtClean="0"/>
              <a:t>Spatial normalisation</a:t>
            </a:r>
          </a:p>
          <a:p>
            <a:pPr marL="514350" indent="-514350">
              <a:buFontTx/>
              <a:buAutoNum type="arabicPeriod"/>
            </a:pPr>
            <a:r>
              <a:rPr lang="en-GB" smtClean="0"/>
              <a:t>Unified segmentation</a:t>
            </a:r>
          </a:p>
          <a:p>
            <a:pPr marL="514350" indent="-514350">
              <a:buFontTx/>
              <a:buAutoNum type="arabicPeriod"/>
            </a:pPr>
            <a:r>
              <a:rPr lang="en-GB" smtClean="0"/>
              <a:t>Gaussian smoothing</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371600"/>
            <a:ext cx="59436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8600" indent="-228600" eaLnBrk="0" hangingPunct="0">
              <a:defRPr sz="2000" baseline="-25000">
                <a:solidFill>
                  <a:schemeClr val="tx1"/>
                </a:solidFill>
                <a:latin typeface="Comic Sans MS" pitchFamily="66" charset="0"/>
              </a:defRPr>
            </a:lvl1pPr>
            <a:lvl2pPr marL="1257300" indent="-22860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buClr>
                <a:schemeClr val="hlink"/>
              </a:buClr>
              <a:buFontTx/>
              <a:buChar char="•"/>
            </a:pPr>
            <a:r>
              <a:rPr lang="en-GB" sz="3200" baseline="0">
                <a:latin typeface="Arial" pitchFamily="34" charset="0"/>
              </a:rPr>
              <a:t>Match images from same subject but different modalities:</a:t>
            </a:r>
          </a:p>
          <a:p>
            <a:pPr lvl="1">
              <a:spcBef>
                <a:spcPct val="50000"/>
              </a:spcBef>
              <a:buClr>
                <a:schemeClr val="hlink"/>
              </a:buClr>
              <a:buFontTx/>
              <a:buChar char="–"/>
            </a:pPr>
            <a:r>
              <a:rPr lang="en-GB" sz="2800" baseline="0">
                <a:latin typeface="Arial" pitchFamily="34" charset="0"/>
              </a:rPr>
              <a:t>anatomical localisation of single subject activations</a:t>
            </a:r>
            <a:endParaRPr lang="en-GB" sz="3200" baseline="0">
              <a:latin typeface="Arial" pitchFamily="34" charset="0"/>
            </a:endParaRPr>
          </a:p>
          <a:p>
            <a:pPr lvl="1">
              <a:spcBef>
                <a:spcPct val="50000"/>
              </a:spcBef>
              <a:buClr>
                <a:schemeClr val="hlink"/>
              </a:buClr>
              <a:buFontTx/>
              <a:buChar char="–"/>
            </a:pPr>
            <a:r>
              <a:rPr lang="en-GB" sz="2800" baseline="0">
                <a:latin typeface="Arial" pitchFamily="34" charset="0"/>
              </a:rPr>
              <a:t>achieve more precise spatial normalisation of functional image using anatomical image.</a:t>
            </a:r>
            <a:endParaRPr lang="en-US" sz="3200" baseline="0">
              <a:latin typeface="Arial" pitchFamily="34" charset="0"/>
            </a:endParaRPr>
          </a:p>
        </p:txBody>
      </p:sp>
      <p:sp>
        <p:nvSpPr>
          <p:cNvPr id="35843" name="Rectangle 3"/>
          <p:cNvSpPr>
            <a:spLocks noChangeArrowheads="1"/>
          </p:cNvSpPr>
          <p:nvPr/>
        </p:nvSpPr>
        <p:spPr bwMode="auto">
          <a:xfrm>
            <a:off x="323850" y="457200"/>
            <a:ext cx="9391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0" hangingPunct="0"/>
            <a:r>
              <a:rPr lang="en-US" sz="4000" baseline="0">
                <a:solidFill>
                  <a:srgbClr val="000099"/>
                </a:solidFill>
                <a:latin typeface="Arial" pitchFamily="34" charset="0"/>
              </a:rPr>
              <a:t>Inter-modal coregistration</a:t>
            </a:r>
          </a:p>
        </p:txBody>
      </p:sp>
      <p:pic>
        <p:nvPicPr>
          <p:cNvPr id="35844" name="Picture 5" descr="v5_cor_fu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0" y="990600"/>
            <a:ext cx="24257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v5_cor_struct"/>
          <p:cNvPicPr>
            <a:picLocks noChangeAspect="1" noChangeArrowheads="1"/>
          </p:cNvPicPr>
          <p:nvPr/>
        </p:nvPicPr>
        <p:blipFill>
          <a:blip r:embed="rId3">
            <a:extLst>
              <a:ext uri="{28A0092B-C50C-407E-A947-70E740481C1C}">
                <a14:useLocalDpi xmlns:a14="http://schemas.microsoft.com/office/drawing/2010/main" val="0"/>
              </a:ext>
            </a:extLst>
          </a:blip>
          <a:srcRect t="6032" b="10811"/>
          <a:stretch>
            <a:fillRect/>
          </a:stretch>
        </p:blipFill>
        <p:spPr bwMode="auto">
          <a:xfrm>
            <a:off x="6400800" y="3935413"/>
            <a:ext cx="2687638"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6096000" cy="1143000"/>
          </a:xfrm>
        </p:spPr>
        <p:txBody>
          <a:bodyPr/>
          <a:lstStyle/>
          <a:p>
            <a:r>
              <a:rPr lang="en-GB" smtClean="0"/>
              <a:t>Preprocessing overview</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mtClean="0"/>
              <a:t>Inter-modal similarity measures</a:t>
            </a:r>
          </a:p>
        </p:txBody>
      </p:sp>
      <p:sp>
        <p:nvSpPr>
          <p:cNvPr id="44039" name="Rectangle 7"/>
          <p:cNvSpPr>
            <a:spLocks noGrp="1" noChangeArrowheads="1"/>
          </p:cNvSpPr>
          <p:nvPr>
            <p:ph type="body" idx="1"/>
          </p:nvPr>
        </p:nvSpPr>
        <p:spPr/>
        <p:txBody>
          <a:bodyPr/>
          <a:lstStyle/>
          <a:p>
            <a:pPr eaLnBrk="1" hangingPunct="1"/>
            <a:r>
              <a:rPr lang="en-GB" dirty="0" smtClean="0"/>
              <a:t>Seek to measure </a:t>
            </a:r>
            <a:r>
              <a:rPr lang="en-GB" i="1" dirty="0" smtClean="0"/>
              <a:t>shared information</a:t>
            </a:r>
            <a:r>
              <a:rPr lang="en-GB" dirty="0" smtClean="0"/>
              <a:t> in some sense</a:t>
            </a:r>
            <a:endParaRPr lang="en-GB" i="1" dirty="0" smtClean="0"/>
          </a:p>
          <a:p>
            <a:pPr eaLnBrk="1" hangingPunct="1"/>
            <a:r>
              <a:rPr lang="en-GB" dirty="0" smtClean="0"/>
              <a:t>For example Mutual Information and related metrics</a:t>
            </a:r>
          </a:p>
          <a:p>
            <a:pPr eaLnBrk="1" hangingPunct="1"/>
            <a:r>
              <a:rPr lang="en-GB" dirty="0" smtClean="0"/>
              <a:t>Statistical measure of information – entropy</a:t>
            </a:r>
          </a:p>
          <a:p>
            <a:pPr eaLnBrk="1" hangingPunct="1"/>
            <a:r>
              <a:rPr lang="en-GB" dirty="0" smtClean="0"/>
              <a:t>Entropy is a property of a probability distribution</a:t>
            </a:r>
          </a:p>
          <a:p>
            <a:pPr eaLnBrk="1" hangingPunct="1"/>
            <a:r>
              <a:rPr lang="en-GB" dirty="0" smtClean="0"/>
              <a:t>Probabilities can be estimated from histograms</a:t>
            </a:r>
          </a:p>
          <a:p>
            <a:pPr eaLnBrk="1" hangingPunct="1"/>
            <a:r>
              <a:rPr lang="en-GB" dirty="0" smtClean="0"/>
              <a:t>Mutual information considers both images’ histograms and their </a:t>
            </a:r>
            <a:r>
              <a:rPr lang="en-GB" b="1" dirty="0" smtClean="0"/>
              <a:t>joint histogram</a:t>
            </a:r>
          </a:p>
        </p:txBody>
      </p:sp>
    </p:spTree>
    <p:extLst>
      <p:ext uri="{BB962C8B-B14F-4D97-AF65-F5344CB8AC3E}">
        <p14:creationId xmlns:p14="http://schemas.microsoft.com/office/powerpoint/2010/main" val="1470977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mtClean="0"/>
              <a:t>Joint and marginal histograms</a:t>
            </a:r>
          </a:p>
        </p:txBody>
      </p:sp>
      <p:pic>
        <p:nvPicPr>
          <p:cNvPr id="45060" name="Picture 4" descr="jhist"/>
          <p:cNvPicPr>
            <a:picLocks noChangeAspect="1" noChangeArrowheads="1"/>
          </p:cNvPicPr>
          <p:nvPr/>
        </p:nvPicPr>
        <p:blipFill>
          <a:blip r:embed="rId2">
            <a:extLst>
              <a:ext uri="{28A0092B-C50C-407E-A947-70E740481C1C}">
                <a14:useLocalDpi xmlns:a14="http://schemas.microsoft.com/office/drawing/2010/main" val="0"/>
              </a:ext>
            </a:extLst>
          </a:blip>
          <a:srcRect l="57030"/>
          <a:stretch>
            <a:fillRect/>
          </a:stretch>
        </p:blipFill>
        <p:spPr bwMode="auto">
          <a:xfrm>
            <a:off x="6753225" y="1401763"/>
            <a:ext cx="2906713"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2" descr="t1t2"/>
          <p:cNvPicPr>
            <a:picLocks noChangeAspect="1" noChangeArrowheads="1"/>
          </p:cNvPicPr>
          <p:nvPr/>
        </p:nvPicPr>
        <p:blipFill>
          <a:blip r:embed="rId3">
            <a:extLst>
              <a:ext uri="{28A0092B-C50C-407E-A947-70E740481C1C}">
                <a14:useLocalDpi xmlns:a14="http://schemas.microsoft.com/office/drawing/2010/main" val="0"/>
              </a:ext>
            </a:extLst>
          </a:blip>
          <a:srcRect t="50304"/>
          <a:stretch>
            <a:fillRect/>
          </a:stretch>
        </p:blipFill>
        <p:spPr bwMode="auto">
          <a:xfrm>
            <a:off x="265113" y="4064000"/>
            <a:ext cx="292735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13" descr="t1t2"/>
          <p:cNvPicPr>
            <a:picLocks noChangeAspect="1" noChangeArrowheads="1"/>
          </p:cNvPicPr>
          <p:nvPr/>
        </p:nvPicPr>
        <p:blipFill>
          <a:blip r:embed="rId3">
            <a:extLst>
              <a:ext uri="{28A0092B-C50C-407E-A947-70E740481C1C}">
                <a14:useLocalDpi xmlns:a14="http://schemas.microsoft.com/office/drawing/2010/main" val="0"/>
              </a:ext>
            </a:extLst>
          </a:blip>
          <a:srcRect b="49696"/>
          <a:stretch>
            <a:fillRect/>
          </a:stretch>
        </p:blipFill>
        <p:spPr bwMode="auto">
          <a:xfrm>
            <a:off x="265113" y="1304925"/>
            <a:ext cx="292735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descr="jhist"/>
          <p:cNvPicPr>
            <a:picLocks noChangeAspect="1" noChangeArrowheads="1"/>
          </p:cNvPicPr>
          <p:nvPr/>
        </p:nvPicPr>
        <p:blipFill>
          <a:blip r:embed="rId2">
            <a:extLst>
              <a:ext uri="{28A0092B-C50C-407E-A947-70E740481C1C}">
                <a14:useLocalDpi xmlns:a14="http://schemas.microsoft.com/office/drawing/2010/main" val="0"/>
              </a:ext>
            </a:extLst>
          </a:blip>
          <a:srcRect r="57845" b="54070"/>
          <a:stretch>
            <a:fillRect/>
          </a:stretch>
        </p:blipFill>
        <p:spPr bwMode="auto">
          <a:xfrm>
            <a:off x="3687763" y="1401763"/>
            <a:ext cx="28511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5" descr="jhist"/>
          <p:cNvPicPr>
            <a:picLocks noChangeAspect="1" noChangeArrowheads="1"/>
          </p:cNvPicPr>
          <p:nvPr/>
        </p:nvPicPr>
        <p:blipFill>
          <a:blip r:embed="rId2">
            <a:extLst>
              <a:ext uri="{28A0092B-C50C-407E-A947-70E740481C1C}">
                <a14:useLocalDpi xmlns:a14="http://schemas.microsoft.com/office/drawing/2010/main" val="0"/>
              </a:ext>
            </a:extLst>
          </a:blip>
          <a:srcRect t="53328" r="57845"/>
          <a:stretch>
            <a:fillRect/>
          </a:stretch>
        </p:blipFill>
        <p:spPr bwMode="auto">
          <a:xfrm>
            <a:off x="3687763" y="4251325"/>
            <a:ext cx="285115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7" descr="mi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729" r="15231"/>
          <a:stretch>
            <a:fillRect/>
          </a:stretch>
        </p:blipFill>
        <p:spPr bwMode="auto">
          <a:xfrm>
            <a:off x="5119688" y="1306513"/>
            <a:ext cx="47863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8" descr="mi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379"/>
          <a:stretch>
            <a:fillRect/>
          </a:stretch>
        </p:blipFill>
        <p:spPr bwMode="auto">
          <a:xfrm>
            <a:off x="0" y="1306513"/>
            <a:ext cx="6073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8" name="Text Box 18"/>
          <p:cNvSpPr txBox="1">
            <a:spLocks noChangeArrowheads="1"/>
          </p:cNvSpPr>
          <p:nvPr/>
        </p:nvSpPr>
        <p:spPr bwMode="auto">
          <a:xfrm>
            <a:off x="131763" y="5940425"/>
            <a:ext cx="6508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1"/>
              <a:t>Joint histogram sharpness correlates with image alignment</a:t>
            </a:r>
            <a:br>
              <a:rPr lang="en-GB" sz="2400" b="1"/>
            </a:br>
            <a:r>
              <a:rPr lang="en-GB" sz="2400"/>
              <a:t>Mutual information and related measures attempt to quantify this</a:t>
            </a:r>
            <a:endParaRPr lang="en-GB" sz="2400" b="1"/>
          </a:p>
        </p:txBody>
      </p:sp>
      <p:sp>
        <p:nvSpPr>
          <p:cNvPr id="38917" name="Text Box 19"/>
          <p:cNvSpPr txBox="1">
            <a:spLocks noChangeArrowheads="1"/>
          </p:cNvSpPr>
          <p:nvPr/>
        </p:nvSpPr>
        <p:spPr bwMode="auto">
          <a:xfrm>
            <a:off x="495300" y="1095375"/>
            <a:ext cx="34004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t>Initially registered T1 and T2 templates</a:t>
            </a:r>
          </a:p>
        </p:txBody>
      </p:sp>
      <p:sp>
        <p:nvSpPr>
          <p:cNvPr id="46100" name="Text Box 20"/>
          <p:cNvSpPr txBox="1">
            <a:spLocks noChangeArrowheads="1"/>
          </p:cNvSpPr>
          <p:nvPr/>
        </p:nvSpPr>
        <p:spPr bwMode="auto">
          <a:xfrm>
            <a:off x="5854700" y="958850"/>
            <a:ext cx="27987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t>After deliberate misregistration</a:t>
            </a:r>
            <a:br>
              <a:rPr lang="en-GB"/>
            </a:br>
            <a:r>
              <a:rPr lang="en-GB"/>
              <a:t>(10mm relative x-translation)</a:t>
            </a:r>
          </a:p>
        </p:txBody>
      </p:sp>
      <p:sp>
        <p:nvSpPr>
          <p:cNvPr id="38919" name="Rectangle 21"/>
          <p:cNvSpPr>
            <a:spLocks noGrp="1" noChangeArrowheads="1"/>
          </p:cNvSpPr>
          <p:nvPr>
            <p:ph type="title"/>
          </p:nvPr>
        </p:nvSpPr>
        <p:spPr/>
        <p:txBody>
          <a:bodyPr/>
          <a:lstStyle/>
          <a:p>
            <a:pPr eaLnBrk="1" hangingPunct="1"/>
            <a:r>
              <a:rPr lang="en-GB" smtClean="0"/>
              <a:t>Joint histogram based registration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1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8" grpId="0"/>
      <p:bldP spid="46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5950"/>
            <a:ext cx="9906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smtClean="0"/>
              <a:t>Contents</a:t>
            </a:r>
          </a:p>
        </p:txBody>
      </p:sp>
      <p:sp>
        <p:nvSpPr>
          <p:cNvPr id="40963" name="Content Placeholder 2"/>
          <p:cNvSpPr>
            <a:spLocks noGrp="1"/>
          </p:cNvSpPr>
          <p:nvPr>
            <p:ph idx="1"/>
          </p:nvPr>
        </p:nvSpPr>
        <p:spPr/>
        <p:txBody>
          <a:bodyPr/>
          <a:lstStyle/>
          <a:p>
            <a:pPr marL="514350" indent="-514350">
              <a:buFontTx/>
              <a:buAutoNum type="arabicPeriod"/>
            </a:pPr>
            <a:r>
              <a:rPr lang="en-GB" smtClean="0"/>
              <a:t>Registration basics</a:t>
            </a:r>
          </a:p>
          <a:p>
            <a:pPr marL="514350" indent="-514350">
              <a:buFontTx/>
              <a:buAutoNum type="arabicPeriod"/>
            </a:pPr>
            <a:r>
              <a:rPr lang="en-GB" smtClean="0"/>
              <a:t>Motion and realignment</a:t>
            </a:r>
          </a:p>
          <a:p>
            <a:pPr marL="514350" indent="-514350">
              <a:buFontTx/>
              <a:buAutoNum type="arabicPeriod"/>
            </a:pPr>
            <a:r>
              <a:rPr lang="en-GB" smtClean="0"/>
              <a:t>Inter-modal coregistration</a:t>
            </a:r>
          </a:p>
          <a:p>
            <a:pPr marL="514350" indent="-514350">
              <a:buFontTx/>
              <a:buAutoNum type="arabicPeriod"/>
            </a:pPr>
            <a:r>
              <a:rPr lang="en-GB" b="1" smtClean="0"/>
              <a:t>Spatial normalisation</a:t>
            </a:r>
          </a:p>
          <a:p>
            <a:pPr marL="514350" indent="-514350">
              <a:buFontTx/>
              <a:buAutoNum type="arabicPeriod"/>
            </a:pPr>
            <a:r>
              <a:rPr lang="en-GB" smtClean="0"/>
              <a:t>Unified segmentation</a:t>
            </a:r>
          </a:p>
          <a:p>
            <a:pPr marL="514350" indent="-514350">
              <a:buFontTx/>
              <a:buAutoNum type="arabicPeriod"/>
            </a:pPr>
            <a:r>
              <a:rPr lang="en-GB" smtClean="0"/>
              <a:t>Gaussian smoothing</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p:nvPr>
        </p:nvSpPr>
        <p:spPr>
          <a:xfrm>
            <a:off x="271463" y="0"/>
            <a:ext cx="8915400" cy="1143000"/>
          </a:xfrm>
        </p:spPr>
        <p:txBody>
          <a:bodyPr/>
          <a:lstStyle/>
          <a:p>
            <a:pPr eaLnBrk="1" hangingPunct="1"/>
            <a:r>
              <a:rPr lang="en-US" smtClean="0"/>
              <a:t>Spatial Normalisation</a:t>
            </a:r>
          </a:p>
        </p:txBody>
      </p:sp>
      <p:grpSp>
        <p:nvGrpSpPr>
          <p:cNvPr id="41987" name="Group 16"/>
          <p:cNvGrpSpPr>
            <a:grpSpLocks/>
          </p:cNvGrpSpPr>
          <p:nvPr/>
        </p:nvGrpSpPr>
        <p:grpSpPr bwMode="auto">
          <a:xfrm>
            <a:off x="1676400" y="1052513"/>
            <a:ext cx="6475413" cy="5589587"/>
            <a:chOff x="1020" y="799"/>
            <a:chExt cx="3765" cy="3521"/>
          </a:xfrm>
        </p:grpSpPr>
        <p:sp>
          <p:nvSpPr>
            <p:cNvPr id="41988"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eaLnBrk="0" hangingPunct="0"/>
              <a:endParaRPr lang="en-US"/>
            </a:p>
          </p:txBody>
        </p:sp>
        <p:pic>
          <p:nvPicPr>
            <p:cNvPr id="41989" name="Picture 5" descr="s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0" name="Picture 6" descr="s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1" name="Picture 7" descr="s2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2" name="Picture 8" descr="s2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3" name="Picture 9" descr="s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4" name="Picture 10" descr="s2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5" name="Picture 11" descr="s3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6" name="Picture 12" descr="s2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7" name="Picture 13" descr="s2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GB" smtClean="0"/>
              <a:t>Spatial Normalisation - Reasons</a:t>
            </a:r>
          </a:p>
        </p:txBody>
      </p:sp>
      <p:sp>
        <p:nvSpPr>
          <p:cNvPr id="153605" name="Rectangle 5"/>
          <p:cNvSpPr>
            <a:spLocks noGrp="1" noChangeArrowheads="1"/>
          </p:cNvSpPr>
          <p:nvPr>
            <p:ph type="body" idx="1"/>
          </p:nvPr>
        </p:nvSpPr>
        <p:spPr/>
        <p:txBody>
          <a:bodyPr/>
          <a:lstStyle/>
          <a:p>
            <a:pPr eaLnBrk="1" hangingPunct="1"/>
            <a:r>
              <a:rPr lang="en-GB" smtClean="0"/>
              <a:t>Inter-subject averaging</a:t>
            </a:r>
          </a:p>
          <a:p>
            <a:pPr lvl="1" eaLnBrk="1" hangingPunct="1"/>
            <a:r>
              <a:rPr lang="en-GB" smtClean="0"/>
              <a:t>Increase sensitivity with more subjects</a:t>
            </a:r>
          </a:p>
          <a:p>
            <a:pPr lvl="2" eaLnBrk="1" hangingPunct="1"/>
            <a:r>
              <a:rPr lang="en-GB" smtClean="0"/>
              <a:t>Fixed-effects analysis</a:t>
            </a:r>
          </a:p>
          <a:p>
            <a:pPr lvl="1" eaLnBrk="1" hangingPunct="1"/>
            <a:r>
              <a:rPr lang="en-GB" smtClean="0"/>
              <a:t>Extrapolate findings to the population as a whole</a:t>
            </a:r>
          </a:p>
          <a:p>
            <a:pPr lvl="2" eaLnBrk="1" hangingPunct="1"/>
            <a:r>
              <a:rPr lang="en-GB" smtClean="0"/>
              <a:t>Mixed-effects analysis</a:t>
            </a:r>
          </a:p>
          <a:p>
            <a:pPr lvl="2" eaLnBrk="1" hangingPunct="1"/>
            <a:endParaRPr lang="en-GB" smtClean="0"/>
          </a:p>
          <a:p>
            <a:pPr eaLnBrk="1" hangingPunct="1"/>
            <a:r>
              <a:rPr lang="en-GB" smtClean="0"/>
              <a:t>Make results from different studies comparable  by aligning them to standard space</a:t>
            </a:r>
          </a:p>
          <a:p>
            <a:pPr lvl="1" eaLnBrk="1" hangingPunct="1"/>
            <a:r>
              <a:rPr lang="en-GB" smtClean="0"/>
              <a:t>e.g. The T&amp;T convention, using the MNI template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wipe(left)">
                                      <p:cBhvr>
                                        <p:cTn id="7" dur="500"/>
                                        <p:tgtEl>
                                          <p:spTgt spid="15360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05">
                                            <p:txEl>
                                              <p:pRg st="1" end="1"/>
                                            </p:txEl>
                                          </p:spTgt>
                                        </p:tgtEl>
                                        <p:attrNameLst>
                                          <p:attrName>style.visibility</p:attrName>
                                        </p:attrNameLst>
                                      </p:cBhvr>
                                      <p:to>
                                        <p:strVal val="visible"/>
                                      </p:to>
                                    </p:set>
                                    <p:animEffect transition="in" filter="wipe(left)">
                                      <p:cBhvr>
                                        <p:cTn id="10" dur="500"/>
                                        <p:tgtEl>
                                          <p:spTgt spid="15360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05">
                                            <p:txEl>
                                              <p:pRg st="2" end="2"/>
                                            </p:txEl>
                                          </p:spTgt>
                                        </p:tgtEl>
                                        <p:attrNameLst>
                                          <p:attrName>style.visibility</p:attrName>
                                        </p:attrNameLst>
                                      </p:cBhvr>
                                      <p:to>
                                        <p:strVal val="visible"/>
                                      </p:to>
                                    </p:set>
                                    <p:animEffect transition="in" filter="wipe(left)">
                                      <p:cBhvr>
                                        <p:cTn id="13" dur="500"/>
                                        <p:tgtEl>
                                          <p:spTgt spid="15360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3605">
                                            <p:txEl>
                                              <p:pRg st="3" end="3"/>
                                            </p:txEl>
                                          </p:spTgt>
                                        </p:tgtEl>
                                        <p:attrNameLst>
                                          <p:attrName>style.visibility</p:attrName>
                                        </p:attrNameLst>
                                      </p:cBhvr>
                                      <p:to>
                                        <p:strVal val="visible"/>
                                      </p:to>
                                    </p:set>
                                    <p:animEffect transition="in" filter="wipe(left)">
                                      <p:cBhvr>
                                        <p:cTn id="16" dur="500"/>
                                        <p:tgtEl>
                                          <p:spTgt spid="15360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3605">
                                            <p:txEl>
                                              <p:pRg st="4" end="4"/>
                                            </p:txEl>
                                          </p:spTgt>
                                        </p:tgtEl>
                                        <p:attrNameLst>
                                          <p:attrName>style.visibility</p:attrName>
                                        </p:attrNameLst>
                                      </p:cBhvr>
                                      <p:to>
                                        <p:strVal val="visible"/>
                                      </p:to>
                                    </p:set>
                                    <p:animEffect transition="in" filter="wipe(left)">
                                      <p:cBhvr>
                                        <p:cTn id="19" dur="500"/>
                                        <p:tgtEl>
                                          <p:spTgt spid="15360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3605">
                                            <p:txEl>
                                              <p:pRg st="6" end="6"/>
                                            </p:txEl>
                                          </p:spTgt>
                                        </p:tgtEl>
                                        <p:attrNameLst>
                                          <p:attrName>style.visibility</p:attrName>
                                        </p:attrNameLst>
                                      </p:cBhvr>
                                      <p:to>
                                        <p:strVal val="visible"/>
                                      </p:to>
                                    </p:set>
                                    <p:animEffect transition="in" filter="wipe(left)">
                                      <p:cBhvr>
                                        <p:cTn id="24" dur="500"/>
                                        <p:tgtEl>
                                          <p:spTgt spid="153605">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animEffect transition="in" filter="wipe(left)">
                                      <p:cBhvr>
                                        <p:cTn id="27" dur="500"/>
                                        <p:tgtEl>
                                          <p:spTgt spid="1536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idx="1"/>
          </p:nvPr>
        </p:nvSpPr>
        <p:spPr/>
        <p:txBody>
          <a:bodyPr/>
          <a:lstStyle/>
          <a:p>
            <a:r>
              <a:rPr lang="en-GB" smtClean="0"/>
              <a:t>Seek to match </a:t>
            </a:r>
            <a:r>
              <a:rPr lang="en-GB" b="1" smtClean="0"/>
              <a:t>functionally </a:t>
            </a:r>
            <a:r>
              <a:rPr lang="en-GB" smtClean="0"/>
              <a:t>homologous regions, but...</a:t>
            </a:r>
          </a:p>
          <a:p>
            <a:pPr lvl="1"/>
            <a:r>
              <a:rPr lang="en-GB" smtClean="0"/>
              <a:t>No exact match between structure and function</a:t>
            </a:r>
          </a:p>
          <a:p>
            <a:pPr lvl="1"/>
            <a:r>
              <a:rPr lang="en-GB" smtClean="0"/>
              <a:t>Different cortices can have different folding patterns</a:t>
            </a:r>
          </a:p>
          <a:p>
            <a:pPr lvl="1"/>
            <a:r>
              <a:rPr lang="en-GB" smtClean="0"/>
              <a:t>Challenging high-dimensional optimisation</a:t>
            </a:r>
          </a:p>
          <a:p>
            <a:pPr lvl="2"/>
            <a:r>
              <a:rPr lang="en-GB" smtClean="0"/>
              <a:t>Many local optima</a:t>
            </a:r>
          </a:p>
          <a:p>
            <a:r>
              <a:rPr lang="en-GB" smtClean="0"/>
              <a:t>Compromise</a:t>
            </a:r>
          </a:p>
          <a:p>
            <a:pPr lvl="1"/>
            <a:r>
              <a:rPr lang="en-GB" smtClean="0"/>
              <a:t>Correct relatively large-scale variability (sizes of structures)</a:t>
            </a:r>
          </a:p>
          <a:p>
            <a:pPr lvl="1"/>
            <a:r>
              <a:rPr lang="en-GB" smtClean="0"/>
              <a:t>Smooth over finer-scale residual differences</a:t>
            </a:r>
          </a:p>
        </p:txBody>
      </p:sp>
      <p:sp>
        <p:nvSpPr>
          <p:cNvPr id="50180" name="Rectangle 9"/>
          <p:cNvSpPr>
            <a:spLocks noGrp="1" noChangeArrowheads="1"/>
          </p:cNvSpPr>
          <p:nvPr>
            <p:ph type="title"/>
          </p:nvPr>
        </p:nvSpPr>
        <p:spPr/>
        <p:txBody>
          <a:bodyPr/>
          <a:lstStyle/>
          <a:p>
            <a:pPr eaLnBrk="1" hangingPunct="1">
              <a:defRPr/>
            </a:pPr>
            <a:r>
              <a:rPr lang="en-GB" dirty="0" smtClean="0">
                <a:latin typeface="+mn-lt"/>
              </a:rPr>
              <a:t>Spatial Normalisation – Limitations</a:t>
            </a:r>
          </a:p>
        </p:txBody>
      </p:sp>
    </p:spTree>
    <p:extLst>
      <p:ext uri="{BB962C8B-B14F-4D97-AF65-F5344CB8AC3E}">
        <p14:creationId xmlns:p14="http://schemas.microsoft.com/office/powerpoint/2010/main" val="9435808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GB" smtClean="0"/>
              <a:t>Standard spaces</a:t>
            </a:r>
          </a:p>
        </p:txBody>
      </p:sp>
      <p:pic>
        <p:nvPicPr>
          <p:cNvPr id="8196" name="Picture 4" descr="Brett_mnitalcor"/>
          <p:cNvPicPr>
            <a:picLocks noChangeAspect="1" noChangeArrowheads="1"/>
          </p:cNvPicPr>
          <p:nvPr/>
        </p:nvPicPr>
        <p:blipFill>
          <a:blip r:embed="rId3">
            <a:extLst>
              <a:ext uri="{28A0092B-C50C-407E-A947-70E740481C1C}">
                <a14:useLocalDpi xmlns:a14="http://schemas.microsoft.com/office/drawing/2010/main" val="0"/>
              </a:ext>
            </a:extLst>
          </a:blip>
          <a:srcRect r="52429"/>
          <a:stretch>
            <a:fillRect/>
          </a:stretch>
        </p:blipFill>
        <p:spPr bwMode="auto">
          <a:xfrm>
            <a:off x="0" y="1844675"/>
            <a:ext cx="47117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107950" y="5876925"/>
            <a:ext cx="96932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t>The MNI template follows the </a:t>
            </a:r>
            <a:r>
              <a:rPr lang="en-GB" i="1"/>
              <a:t>convention</a:t>
            </a:r>
            <a:r>
              <a:rPr lang="en-GB"/>
              <a:t> of T&amp;T, but doesn’t match the </a:t>
            </a:r>
            <a:r>
              <a:rPr lang="en-GB" i="1"/>
              <a:t>particular brain</a:t>
            </a:r>
            <a:br>
              <a:rPr lang="en-GB" i="1"/>
            </a:br>
            <a:r>
              <a:rPr lang="en-GB" sz="1200"/>
              <a:t/>
            </a:r>
            <a:br>
              <a:rPr lang="en-GB" sz="1200"/>
            </a:br>
            <a:r>
              <a:rPr lang="en-GB"/>
              <a:t>Recommended reading: </a:t>
            </a:r>
            <a:r>
              <a:rPr lang="en-GB">
                <a:hlinkClick r:id="rId4"/>
              </a:rPr>
              <a:t>http://imaging.mrc-cbu.cam.ac.uk/imaging/MniTalairach</a:t>
            </a:r>
            <a:r>
              <a:rPr lang="en-GB"/>
              <a:t> </a:t>
            </a:r>
          </a:p>
        </p:txBody>
      </p:sp>
      <p:sp>
        <p:nvSpPr>
          <p:cNvPr id="8199" name="Text Box 7"/>
          <p:cNvSpPr txBox="1">
            <a:spLocks noChangeArrowheads="1"/>
          </p:cNvSpPr>
          <p:nvPr/>
        </p:nvSpPr>
        <p:spPr bwMode="auto">
          <a:xfrm>
            <a:off x="1295400" y="1268413"/>
            <a:ext cx="17653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t>The Talairach Atlas</a:t>
            </a:r>
          </a:p>
        </p:txBody>
      </p:sp>
      <p:sp>
        <p:nvSpPr>
          <p:cNvPr id="8200" name="Text Box 8"/>
          <p:cNvSpPr txBox="1">
            <a:spLocks noChangeArrowheads="1"/>
          </p:cNvSpPr>
          <p:nvPr/>
        </p:nvSpPr>
        <p:spPr bwMode="auto">
          <a:xfrm>
            <a:off x="5421313" y="1268413"/>
            <a:ext cx="29495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t>The MNI/ICBM AVG152 Template</a:t>
            </a:r>
          </a:p>
        </p:txBody>
      </p:sp>
      <p:pic>
        <p:nvPicPr>
          <p:cNvPr id="9" name="Picture 4" descr="Brett_mnitalc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700" y="1844675"/>
            <a:ext cx="51943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339" name="Rectangle 43"/>
          <p:cNvSpPr>
            <a:spLocks noChangeArrowheads="1"/>
          </p:cNvSpPr>
          <p:nvPr/>
        </p:nvSpPr>
        <p:spPr bwMode="auto">
          <a:xfrm>
            <a:off x="8043863" y="4265613"/>
            <a:ext cx="1862137" cy="259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45059" name="Rectangle 2"/>
          <p:cNvSpPr>
            <a:spLocks noGrp="1" noChangeArrowheads="1"/>
          </p:cNvSpPr>
          <p:nvPr>
            <p:ph type="title"/>
          </p:nvPr>
        </p:nvSpPr>
        <p:spPr>
          <a:xfrm>
            <a:off x="276225" y="0"/>
            <a:ext cx="8328025" cy="1143000"/>
          </a:xfrm>
        </p:spPr>
        <p:txBody>
          <a:bodyPr/>
          <a:lstStyle/>
          <a:p>
            <a:pPr eaLnBrk="1" hangingPunct="1"/>
            <a:r>
              <a:rPr lang="en-GB" smtClean="0"/>
              <a:t>Coordinate system sense</a:t>
            </a:r>
          </a:p>
        </p:txBody>
      </p:sp>
      <p:sp>
        <p:nvSpPr>
          <p:cNvPr id="45060" name="Rectangle 3"/>
          <p:cNvSpPr>
            <a:spLocks noGrp="1" noChangeArrowheads="1"/>
          </p:cNvSpPr>
          <p:nvPr>
            <p:ph type="body" sz="half" idx="1"/>
          </p:nvPr>
        </p:nvSpPr>
        <p:spPr>
          <a:xfrm>
            <a:off x="747713" y="1673225"/>
            <a:ext cx="8662987" cy="1693863"/>
          </a:xfrm>
        </p:spPr>
        <p:txBody>
          <a:bodyPr/>
          <a:lstStyle/>
          <a:p>
            <a:pPr eaLnBrk="1" hangingPunct="1">
              <a:lnSpc>
                <a:spcPct val="90000"/>
              </a:lnSpc>
            </a:pPr>
            <a:r>
              <a:rPr lang="en-GB" sz="2400" smtClean="0"/>
              <a:t>Analyze™ files are stored in a left-handed system</a:t>
            </a:r>
          </a:p>
          <a:p>
            <a:pPr eaLnBrk="1" hangingPunct="1">
              <a:lnSpc>
                <a:spcPct val="90000"/>
              </a:lnSpc>
            </a:pPr>
            <a:r>
              <a:rPr lang="en-GB" sz="2400" smtClean="0"/>
              <a:t>Talairach space has the opposite (right-handed) </a:t>
            </a:r>
            <a:r>
              <a:rPr lang="en-GB" sz="2400" i="1" smtClean="0"/>
              <a:t>sense</a:t>
            </a:r>
          </a:p>
          <a:p>
            <a:pPr eaLnBrk="1" hangingPunct="1">
              <a:lnSpc>
                <a:spcPct val="90000"/>
              </a:lnSpc>
            </a:pPr>
            <a:r>
              <a:rPr lang="en-GB" sz="2400" smtClean="0"/>
              <a:t>Mapping between them requires a reflection or “flip”</a:t>
            </a:r>
          </a:p>
          <a:p>
            <a:pPr lvl="1" eaLnBrk="1" hangingPunct="1">
              <a:lnSpc>
                <a:spcPct val="90000"/>
              </a:lnSpc>
            </a:pPr>
            <a:r>
              <a:rPr lang="en-GB" sz="2000" smtClean="0"/>
              <a:t>Affine transform with a negative determinant</a:t>
            </a:r>
          </a:p>
        </p:txBody>
      </p:sp>
      <p:grpSp>
        <p:nvGrpSpPr>
          <p:cNvPr id="2" name="Group 32"/>
          <p:cNvGrpSpPr>
            <a:grpSpLocks/>
          </p:cNvGrpSpPr>
          <p:nvPr/>
        </p:nvGrpSpPr>
        <p:grpSpPr bwMode="auto">
          <a:xfrm>
            <a:off x="5024438" y="3540125"/>
            <a:ext cx="2035175" cy="2968625"/>
            <a:chOff x="3430" y="2189"/>
            <a:chExt cx="1183" cy="1870"/>
          </a:xfrm>
        </p:grpSpPr>
        <p:sp>
          <p:nvSpPr>
            <p:cNvPr id="45088" name="Line 4"/>
            <p:cNvSpPr>
              <a:spLocks noChangeShapeType="1"/>
            </p:cNvSpPr>
            <p:nvPr/>
          </p:nvSpPr>
          <p:spPr bwMode="auto">
            <a:xfrm flipV="1">
              <a:off x="3533" y="2439"/>
              <a:ext cx="0" cy="10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89" name="Line 5"/>
            <p:cNvSpPr>
              <a:spLocks noChangeShapeType="1"/>
            </p:cNvSpPr>
            <p:nvPr/>
          </p:nvSpPr>
          <p:spPr bwMode="auto">
            <a:xfrm flipV="1">
              <a:off x="3533" y="2948"/>
              <a:ext cx="914"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90" name="Line 6"/>
            <p:cNvSpPr>
              <a:spLocks noChangeShapeType="1"/>
            </p:cNvSpPr>
            <p:nvPr/>
          </p:nvSpPr>
          <p:spPr bwMode="auto">
            <a:xfrm>
              <a:off x="3533" y="3476"/>
              <a:ext cx="914"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91" name="Text Box 9"/>
            <p:cNvSpPr txBox="1">
              <a:spLocks noChangeArrowheads="1"/>
            </p:cNvSpPr>
            <p:nvPr/>
          </p:nvSpPr>
          <p:spPr bwMode="auto">
            <a:xfrm>
              <a:off x="4447" y="3872"/>
              <a:ext cx="16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x</a:t>
              </a:r>
            </a:p>
          </p:txBody>
        </p:sp>
        <p:sp>
          <p:nvSpPr>
            <p:cNvPr id="45092" name="Text Box 10"/>
            <p:cNvSpPr txBox="1">
              <a:spLocks noChangeArrowheads="1"/>
            </p:cNvSpPr>
            <p:nvPr/>
          </p:nvSpPr>
          <p:spPr bwMode="auto">
            <a:xfrm>
              <a:off x="4447" y="2823"/>
              <a:ext cx="16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y</a:t>
              </a:r>
            </a:p>
          </p:txBody>
        </p:sp>
        <p:sp>
          <p:nvSpPr>
            <p:cNvPr id="45093" name="Text Box 11"/>
            <p:cNvSpPr txBox="1">
              <a:spLocks noChangeArrowheads="1"/>
            </p:cNvSpPr>
            <p:nvPr/>
          </p:nvSpPr>
          <p:spPr bwMode="auto">
            <a:xfrm>
              <a:off x="3430" y="2189"/>
              <a:ext cx="16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z</a:t>
              </a:r>
            </a:p>
          </p:txBody>
        </p:sp>
      </p:grpSp>
      <p:grpSp>
        <p:nvGrpSpPr>
          <p:cNvPr id="3" name="Group 34"/>
          <p:cNvGrpSpPr>
            <a:grpSpLocks/>
          </p:cNvGrpSpPr>
          <p:nvPr/>
        </p:nvGrpSpPr>
        <p:grpSpPr bwMode="auto">
          <a:xfrm>
            <a:off x="1747838" y="3937000"/>
            <a:ext cx="563562" cy="1241425"/>
            <a:chOff x="1524" y="2439"/>
            <a:chExt cx="328" cy="782"/>
          </a:xfrm>
        </p:grpSpPr>
        <p:sp>
          <p:nvSpPr>
            <p:cNvPr id="45086" name="AutoShape 15"/>
            <p:cNvSpPr>
              <a:spLocks noChangeArrowheads="1"/>
            </p:cNvSpPr>
            <p:nvPr/>
          </p:nvSpPr>
          <p:spPr bwMode="auto">
            <a:xfrm rot="10800000" flipH="1">
              <a:off x="1524" y="2784"/>
              <a:ext cx="328" cy="437"/>
            </a:xfrm>
            <a:prstGeom prst="curvedRightArrow">
              <a:avLst>
                <a:gd name="adj1" fmla="val 26646"/>
                <a:gd name="adj2" fmla="val 53293"/>
                <a:gd name="adj3" fmla="val 33333"/>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45087" name="AutoShape 16"/>
            <p:cNvSpPr>
              <a:spLocks noChangeArrowheads="1"/>
            </p:cNvSpPr>
            <p:nvPr/>
          </p:nvSpPr>
          <p:spPr bwMode="auto">
            <a:xfrm>
              <a:off x="1609" y="2439"/>
              <a:ext cx="123" cy="634"/>
            </a:xfrm>
            <a:prstGeom prst="upArrow">
              <a:avLst>
                <a:gd name="adj1" fmla="val 50000"/>
                <a:gd name="adj2" fmla="val 128862"/>
              </a:avLst>
            </a:prstGeom>
            <a:solidFill>
              <a:schemeClr val="accent1"/>
            </a:solidFill>
            <a:ln w="9525">
              <a:solidFill>
                <a:schemeClr val="tx1"/>
              </a:solidFill>
              <a:miter lim="800000"/>
              <a:headEnd/>
              <a:tailEnd/>
            </a:ln>
          </p:spPr>
          <p:txBody>
            <a:bodyPr wrap="none" anchor="ctr"/>
            <a:lstStyle/>
            <a:p>
              <a:pPr eaLnBrk="0" hangingPunct="0"/>
              <a:endParaRPr lang="en-US"/>
            </a:p>
          </p:txBody>
        </p:sp>
      </p:grpSp>
      <p:grpSp>
        <p:nvGrpSpPr>
          <p:cNvPr id="4" name="Group 33"/>
          <p:cNvGrpSpPr>
            <a:grpSpLocks/>
          </p:cNvGrpSpPr>
          <p:nvPr/>
        </p:nvGrpSpPr>
        <p:grpSpPr bwMode="auto">
          <a:xfrm>
            <a:off x="612775" y="3540125"/>
            <a:ext cx="3700463" cy="2058988"/>
            <a:chOff x="864" y="2189"/>
            <a:chExt cx="2152" cy="1297"/>
          </a:xfrm>
        </p:grpSpPr>
        <p:sp>
          <p:nvSpPr>
            <p:cNvPr id="45080" name="Line 21"/>
            <p:cNvSpPr>
              <a:spLocks noChangeShapeType="1"/>
            </p:cNvSpPr>
            <p:nvPr/>
          </p:nvSpPr>
          <p:spPr bwMode="auto">
            <a:xfrm flipV="1">
              <a:off x="1950" y="2449"/>
              <a:ext cx="0" cy="10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81" name="Line 22"/>
            <p:cNvSpPr>
              <a:spLocks noChangeShapeType="1"/>
            </p:cNvSpPr>
            <p:nvPr/>
          </p:nvSpPr>
          <p:spPr bwMode="auto">
            <a:xfrm flipV="1">
              <a:off x="1940" y="2948"/>
              <a:ext cx="914"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82" name="Line 23"/>
            <p:cNvSpPr>
              <a:spLocks noChangeShapeType="1"/>
            </p:cNvSpPr>
            <p:nvPr/>
          </p:nvSpPr>
          <p:spPr bwMode="auto">
            <a:xfrm flipH="1" flipV="1">
              <a:off x="1036" y="2948"/>
              <a:ext cx="914"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83" name="Text Box 24"/>
            <p:cNvSpPr txBox="1">
              <a:spLocks noChangeArrowheads="1"/>
            </p:cNvSpPr>
            <p:nvPr/>
          </p:nvSpPr>
          <p:spPr bwMode="auto">
            <a:xfrm>
              <a:off x="864" y="2727"/>
              <a:ext cx="16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x</a:t>
              </a:r>
            </a:p>
          </p:txBody>
        </p:sp>
        <p:sp>
          <p:nvSpPr>
            <p:cNvPr id="45084" name="Text Box 25"/>
            <p:cNvSpPr txBox="1">
              <a:spLocks noChangeArrowheads="1"/>
            </p:cNvSpPr>
            <p:nvPr/>
          </p:nvSpPr>
          <p:spPr bwMode="auto">
            <a:xfrm>
              <a:off x="2854" y="2823"/>
              <a:ext cx="16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y</a:t>
              </a:r>
            </a:p>
          </p:txBody>
        </p:sp>
        <p:sp>
          <p:nvSpPr>
            <p:cNvPr id="45085" name="Text Box 26"/>
            <p:cNvSpPr txBox="1">
              <a:spLocks noChangeArrowheads="1"/>
            </p:cNvSpPr>
            <p:nvPr/>
          </p:nvSpPr>
          <p:spPr bwMode="auto">
            <a:xfrm>
              <a:off x="1852" y="2189"/>
              <a:ext cx="16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z</a:t>
              </a:r>
            </a:p>
          </p:txBody>
        </p:sp>
      </p:grpSp>
      <p:grpSp>
        <p:nvGrpSpPr>
          <p:cNvPr id="5" name="Group 30"/>
          <p:cNvGrpSpPr>
            <a:grpSpLocks/>
          </p:cNvGrpSpPr>
          <p:nvPr/>
        </p:nvGrpSpPr>
        <p:grpSpPr bwMode="auto">
          <a:xfrm>
            <a:off x="3121025" y="3432175"/>
            <a:ext cx="1601788" cy="3141663"/>
            <a:chOff x="2323" y="2121"/>
            <a:chExt cx="931" cy="1979"/>
          </a:xfrm>
        </p:grpSpPr>
        <p:sp>
          <p:nvSpPr>
            <p:cNvPr id="45076" name="Line 20"/>
            <p:cNvSpPr>
              <a:spLocks noChangeShapeType="1"/>
            </p:cNvSpPr>
            <p:nvPr/>
          </p:nvSpPr>
          <p:spPr bwMode="auto">
            <a:xfrm>
              <a:off x="2323" y="2680"/>
              <a:ext cx="0" cy="142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GB"/>
            </a:p>
          </p:txBody>
        </p:sp>
        <p:sp>
          <p:nvSpPr>
            <p:cNvPr id="45077" name="Line 27"/>
            <p:cNvSpPr>
              <a:spLocks noChangeShapeType="1"/>
            </p:cNvSpPr>
            <p:nvPr/>
          </p:nvSpPr>
          <p:spPr bwMode="auto">
            <a:xfrm>
              <a:off x="3254" y="2142"/>
              <a:ext cx="0" cy="142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GB"/>
            </a:p>
          </p:txBody>
        </p:sp>
        <p:sp>
          <p:nvSpPr>
            <p:cNvPr id="45078" name="Line 28"/>
            <p:cNvSpPr>
              <a:spLocks noChangeShapeType="1"/>
            </p:cNvSpPr>
            <p:nvPr/>
          </p:nvSpPr>
          <p:spPr bwMode="auto">
            <a:xfrm flipH="1">
              <a:off x="2323" y="3562"/>
              <a:ext cx="931" cy="538"/>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GB"/>
            </a:p>
          </p:txBody>
        </p:sp>
        <p:sp>
          <p:nvSpPr>
            <p:cNvPr id="45079" name="Line 29"/>
            <p:cNvSpPr>
              <a:spLocks noChangeShapeType="1"/>
            </p:cNvSpPr>
            <p:nvPr/>
          </p:nvSpPr>
          <p:spPr bwMode="auto">
            <a:xfrm flipH="1">
              <a:off x="2323" y="2121"/>
              <a:ext cx="931" cy="538"/>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6" name="Group 44"/>
          <p:cNvGrpSpPr>
            <a:grpSpLocks/>
          </p:cNvGrpSpPr>
          <p:nvPr/>
        </p:nvGrpSpPr>
        <p:grpSpPr bwMode="auto">
          <a:xfrm>
            <a:off x="8334375" y="4265613"/>
            <a:ext cx="1352550" cy="1998662"/>
            <a:chOff x="4641" y="2643"/>
            <a:chExt cx="787" cy="1259"/>
          </a:xfrm>
        </p:grpSpPr>
        <p:sp>
          <p:nvSpPr>
            <p:cNvPr id="45070" name="Line 36"/>
            <p:cNvSpPr>
              <a:spLocks noChangeShapeType="1"/>
            </p:cNvSpPr>
            <p:nvPr/>
          </p:nvSpPr>
          <p:spPr bwMode="auto">
            <a:xfrm>
              <a:off x="4723" y="3129"/>
              <a:ext cx="0" cy="6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1" name="Line 37"/>
            <p:cNvSpPr>
              <a:spLocks noChangeShapeType="1"/>
            </p:cNvSpPr>
            <p:nvPr/>
          </p:nvSpPr>
          <p:spPr bwMode="auto">
            <a:xfrm flipV="1">
              <a:off x="4724" y="2815"/>
              <a:ext cx="543" cy="31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2" name="Line 38"/>
            <p:cNvSpPr>
              <a:spLocks noChangeShapeType="1"/>
            </p:cNvSpPr>
            <p:nvPr/>
          </p:nvSpPr>
          <p:spPr bwMode="auto">
            <a:xfrm>
              <a:off x="4724" y="3129"/>
              <a:ext cx="543" cy="31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3" name="Text Box 39"/>
            <p:cNvSpPr txBox="1">
              <a:spLocks noChangeArrowheads="1"/>
            </p:cNvSpPr>
            <p:nvPr/>
          </p:nvSpPr>
          <p:spPr bwMode="auto">
            <a:xfrm>
              <a:off x="5267" y="3364"/>
              <a:ext cx="16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z</a:t>
              </a:r>
            </a:p>
          </p:txBody>
        </p:sp>
        <p:sp>
          <p:nvSpPr>
            <p:cNvPr id="45074" name="Text Box 40"/>
            <p:cNvSpPr txBox="1">
              <a:spLocks noChangeArrowheads="1"/>
            </p:cNvSpPr>
            <p:nvPr/>
          </p:nvSpPr>
          <p:spPr bwMode="auto">
            <a:xfrm>
              <a:off x="4641" y="3715"/>
              <a:ext cx="16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x</a:t>
              </a:r>
            </a:p>
          </p:txBody>
        </p:sp>
        <p:sp>
          <p:nvSpPr>
            <p:cNvPr id="45075" name="Text Box 41"/>
            <p:cNvSpPr txBox="1">
              <a:spLocks noChangeArrowheads="1"/>
            </p:cNvSpPr>
            <p:nvPr/>
          </p:nvSpPr>
          <p:spPr bwMode="auto">
            <a:xfrm>
              <a:off x="5258" y="2643"/>
              <a:ext cx="16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a:t>y</a:t>
              </a:r>
            </a:p>
          </p:txBody>
        </p:sp>
      </p:grpSp>
      <p:sp>
        <p:nvSpPr>
          <p:cNvPr id="55341" name="Text Box 45"/>
          <p:cNvSpPr txBox="1">
            <a:spLocks noChangeArrowheads="1"/>
          </p:cNvSpPr>
          <p:nvPr/>
        </p:nvSpPr>
        <p:spPr bwMode="auto">
          <a:xfrm>
            <a:off x="8043863" y="6364288"/>
            <a:ext cx="12557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1600"/>
              <a:t>Rotated example</a:t>
            </a:r>
          </a:p>
        </p:txBody>
      </p:sp>
      <p:grpSp>
        <p:nvGrpSpPr>
          <p:cNvPr id="7" name="Group 31"/>
          <p:cNvGrpSpPr>
            <a:grpSpLocks/>
          </p:cNvGrpSpPr>
          <p:nvPr/>
        </p:nvGrpSpPr>
        <p:grpSpPr bwMode="auto">
          <a:xfrm>
            <a:off x="5943600" y="4592638"/>
            <a:ext cx="563563" cy="1241425"/>
            <a:chOff x="3964" y="2852"/>
            <a:chExt cx="328" cy="782"/>
          </a:xfrm>
        </p:grpSpPr>
        <p:sp>
          <p:nvSpPr>
            <p:cNvPr id="45068" name="AutoShape 7"/>
            <p:cNvSpPr>
              <a:spLocks noChangeArrowheads="1"/>
            </p:cNvSpPr>
            <p:nvPr/>
          </p:nvSpPr>
          <p:spPr bwMode="auto">
            <a:xfrm rot="10800000">
              <a:off x="3964" y="3197"/>
              <a:ext cx="328" cy="437"/>
            </a:xfrm>
            <a:prstGeom prst="curvedRightArrow">
              <a:avLst>
                <a:gd name="adj1" fmla="val 26646"/>
                <a:gd name="adj2" fmla="val 53293"/>
                <a:gd name="adj3" fmla="val 33333"/>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45069" name="AutoShape 8"/>
            <p:cNvSpPr>
              <a:spLocks noChangeArrowheads="1"/>
            </p:cNvSpPr>
            <p:nvPr/>
          </p:nvSpPr>
          <p:spPr bwMode="auto">
            <a:xfrm flipH="1">
              <a:off x="4084" y="2852"/>
              <a:ext cx="123" cy="634"/>
            </a:xfrm>
            <a:prstGeom prst="upArrow">
              <a:avLst>
                <a:gd name="adj1" fmla="val 50000"/>
                <a:gd name="adj2" fmla="val 128862"/>
              </a:avLst>
            </a:prstGeom>
            <a:solidFill>
              <a:schemeClr val="accent1"/>
            </a:solidFill>
            <a:ln w="9525">
              <a:solidFill>
                <a:schemeClr val="tx1"/>
              </a:solidFill>
              <a:miter lim="800000"/>
              <a:headEnd/>
              <a:tailEnd/>
            </a:ln>
          </p:spPr>
          <p:txBody>
            <a:bodyPr wrap="none" anchor="ctr"/>
            <a:lstStyle/>
            <a:p>
              <a:pPr eaLnBrk="0" hangingPunct="0"/>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3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9" grpId="0" animBg="1"/>
      <p:bldP spid="553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6096000" cy="1143000"/>
          </a:xfrm>
        </p:spPr>
        <p:txBody>
          <a:bodyPr/>
          <a:lstStyle/>
          <a:p>
            <a:r>
              <a:rPr lang="en-GB"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1046" name="Picture 3"/>
          <p:cNvPicPr>
            <a:picLocks noChangeAspect="1" noChangeArrowheads="1"/>
          </p:cNvPicPr>
          <p:nvPr/>
        </p:nvPicPr>
        <p:blipFill>
          <a:blip r:embed="rId3">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7" name="Picture 3"/>
          <p:cNvPicPr>
            <a:picLocks noChangeAspect="1" noChangeArrowheads="1"/>
          </p:cNvPicPr>
          <p:nvPr/>
        </p:nvPicPr>
        <p:blipFill>
          <a:blip r:embed="rId3">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8" name="Picture 5"/>
          <p:cNvPicPr>
            <a:picLocks noChangeAspect="1" noChangeArrowheads="1"/>
          </p:cNvPicPr>
          <p:nvPr/>
        </p:nvPicPr>
        <p:blipFill>
          <a:blip r:embed="rId4">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93"/>
          <p:cNvGrpSpPr>
            <a:grpSpLocks/>
          </p:cNvGrpSpPr>
          <p:nvPr/>
        </p:nvGrpSpPr>
        <p:grpSpPr bwMode="auto">
          <a:xfrm>
            <a:off x="8275638" y="4559300"/>
            <a:ext cx="1406525" cy="1452563"/>
            <a:chOff x="8167688" y="4429125"/>
            <a:chExt cx="1408112" cy="1452563"/>
          </a:xfrm>
        </p:grpSpPr>
        <p:pic>
          <p:nvPicPr>
            <p:cNvPr id="1089"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0"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1"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2"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3" name="Group 67"/>
          <p:cNvGrpSpPr>
            <a:grpSpLocks/>
          </p:cNvGrpSpPr>
          <p:nvPr/>
        </p:nvGrpSpPr>
        <p:grpSpPr bwMode="auto">
          <a:xfrm>
            <a:off x="4559300" y="1281113"/>
            <a:ext cx="1239838" cy="1504950"/>
            <a:chOff x="4238620" y="1357298"/>
            <a:chExt cx="1015993" cy="1296992"/>
          </a:xfrm>
        </p:grpSpPr>
        <p:pic>
          <p:nvPicPr>
            <p:cNvPr id="1087" name="Picture 46" descr="priors3"/>
            <p:cNvPicPr>
              <a:picLocks noChangeAspect="1" noChangeArrowheads="1"/>
            </p:cNvPicPr>
            <p:nvPr/>
          </p:nvPicPr>
          <p:blipFill>
            <a:blip r:embed="rId6">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46" descr="priors3"/>
            <p:cNvPicPr>
              <a:picLocks noChangeAspect="1" noChangeArrowheads="1"/>
            </p:cNvPicPr>
            <p:nvPr/>
          </p:nvPicPr>
          <p:blipFill>
            <a:blip r:embed="rId6">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a:endCxn id="65" idx="1"/>
          </p:cNvCxnSpPr>
          <p:nvPr/>
        </p:nvCxnSpPr>
        <p:spPr bwMode="auto">
          <a:xfrm flipV="1">
            <a:off x="1828800" y="3883025"/>
            <a:ext cx="4338638" cy="749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graphicFrame>
        <p:nvGraphicFramePr>
          <p:cNvPr id="388117" name="Object 21">
            <a:hlinkClick r:id="" action="ppaction://ole?verb=0"/>
          </p:cNvPr>
          <p:cNvGraphicFramePr>
            <a:graphicFrameLocks/>
          </p:cNvGraphicFramePr>
          <p:nvPr/>
        </p:nvGraphicFramePr>
        <p:xfrm>
          <a:off x="3910013" y="4908550"/>
          <a:ext cx="1846262" cy="1127125"/>
        </p:xfrm>
        <a:graphic>
          <a:graphicData uri="http://schemas.openxmlformats.org/presentationml/2006/ole">
            <mc:AlternateContent xmlns:mc="http://schemas.openxmlformats.org/markup-compatibility/2006">
              <mc:Choice xmlns:v="urn:schemas-microsoft-com:vml" Requires="v">
                <p:oleObj spid="_x0000_s1111" name="Equation" r:id="rId7" imgW="1726920" imgH="1168200" progId="Equation.3">
                  <p:embed/>
                </p:oleObj>
              </mc:Choice>
              <mc:Fallback>
                <p:oleObj name="Equation" r:id="rId7" imgW="1726920" imgH="1168200" progId="Equation.3">
                  <p:embed/>
                  <p:pic>
                    <p:nvPicPr>
                      <p:cNvPr id="0" name="Object 2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0013" y="4908550"/>
                        <a:ext cx="1846262"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9">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 name="Group 92"/>
          <p:cNvGrpSpPr>
            <a:grpSpLocks/>
          </p:cNvGrpSpPr>
          <p:nvPr/>
        </p:nvGrpSpPr>
        <p:grpSpPr bwMode="auto">
          <a:xfrm>
            <a:off x="6096000" y="4786313"/>
            <a:ext cx="1406525" cy="1797050"/>
            <a:chOff x="6096000" y="4786313"/>
            <a:chExt cx="1406525" cy="1796296"/>
          </a:xfrm>
        </p:grpSpPr>
        <p:pic>
          <p:nvPicPr>
            <p:cNvPr id="1077"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8"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9"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80"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3"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5"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7"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8"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5"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20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childTnLst>
                          </p:cTn>
                        </p:par>
                        <p:par>
                          <p:cTn id="11" fill="hold" nodeType="afterGroup">
                            <p:stCondLst>
                              <p:cond delay="700"/>
                            </p:stCondLst>
                            <p:childTnLst>
                              <p:par>
                                <p:cTn id="12" presetID="22" presetClass="entr" presetSubtype="1" fill="hold" nodeType="afterEffect">
                                  <p:stCondLst>
                                    <p:cond delay="200"/>
                                  </p:stCondLst>
                                  <p:childTnLst>
                                    <p:set>
                                      <p:cBhvr>
                                        <p:cTn id="13" dur="1" fill="hold">
                                          <p:stCondLst>
                                            <p:cond delay="0"/>
                                          </p:stCondLst>
                                        </p:cTn>
                                        <p:tgtEl>
                                          <p:spTgt spid="85"/>
                                        </p:tgtEl>
                                        <p:attrNameLst>
                                          <p:attrName>style.visibility</p:attrName>
                                        </p:attrNameLst>
                                      </p:cBhvr>
                                      <p:to>
                                        <p:strVal val="visible"/>
                                      </p:to>
                                    </p:set>
                                    <p:animEffect transition="in" filter="wipe(up)">
                                      <p:cBhvr>
                                        <p:cTn id="14" dur="500"/>
                                        <p:tgtEl>
                                          <p:spTgt spid="85"/>
                                        </p:tgtEl>
                                      </p:cBhvr>
                                    </p:animEffect>
                                  </p:childTnLst>
                                </p:cTn>
                              </p:par>
                            </p:childTnLst>
                          </p:cTn>
                        </p:par>
                        <p:par>
                          <p:cTn id="15" fill="hold" nodeType="afterGroup">
                            <p:stCondLst>
                              <p:cond delay="1400"/>
                            </p:stCondLst>
                            <p:childTnLst>
                              <p:par>
                                <p:cTn id="16" presetID="22" presetClass="entr" presetSubtype="1" fill="hold" nodeType="afterEffect">
                                  <p:stCondLst>
                                    <p:cond delay="200"/>
                                  </p:stCondLst>
                                  <p:childTnLst>
                                    <p:set>
                                      <p:cBhvr>
                                        <p:cTn id="17" dur="1" fill="hold">
                                          <p:stCondLst>
                                            <p:cond delay="0"/>
                                          </p:stCondLst>
                                        </p:cTn>
                                        <p:tgtEl>
                                          <p:spTgt spid="87"/>
                                        </p:tgtEl>
                                        <p:attrNameLst>
                                          <p:attrName>style.visibility</p:attrName>
                                        </p:attrNameLst>
                                      </p:cBhvr>
                                      <p:to>
                                        <p:strVal val="visible"/>
                                      </p:to>
                                    </p:set>
                                    <p:animEffect transition="in" filter="wipe(up)">
                                      <p:cBhvr>
                                        <p:cTn id="18" dur="500"/>
                                        <p:tgtEl>
                                          <p:spTgt spid="87"/>
                                        </p:tgtEl>
                                      </p:cBhvr>
                                    </p:animEffect>
                                  </p:childTnLst>
                                </p:cTn>
                              </p:par>
                            </p:childTnLst>
                          </p:cTn>
                        </p:par>
                        <p:par>
                          <p:cTn id="19" fill="hold" nodeType="afterGroup">
                            <p:stCondLst>
                              <p:cond delay="2100"/>
                            </p:stCondLst>
                            <p:childTnLst>
                              <p:par>
                                <p:cTn id="20" presetID="22" presetClass="entr" presetSubtype="1" fill="hold" nodeType="afterEffect">
                                  <p:stCondLst>
                                    <p:cond delay="20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0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20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nodeType="afterGroup">
                            <p:stCondLst>
                              <p:cond delay="500"/>
                            </p:stCondLst>
                            <p:childTnLst>
                              <p:par>
                                <p:cTn id="43" presetID="22" presetClass="entr" presetSubtype="1" fill="hold" nodeType="after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wipe(up)">
                                      <p:cBhvr>
                                        <p:cTn id="45" dur="500"/>
                                        <p:tgtEl>
                                          <p:spTgt spid="103"/>
                                        </p:tgtEl>
                                      </p:cBhvr>
                                    </p:animEffect>
                                  </p:childTnLst>
                                </p:cTn>
                              </p:par>
                            </p:childTnLst>
                          </p:cTn>
                        </p:par>
                        <p:par>
                          <p:cTn id="46" fill="hold" nodeType="afterGroup">
                            <p:stCondLst>
                              <p:cond delay="1000"/>
                            </p:stCondLst>
                            <p:childTnLst>
                              <p:par>
                                <p:cTn id="47" presetID="22" presetClass="entr" presetSubtype="1" fill="hold"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up)">
                                      <p:cBhvr>
                                        <p:cTn id="49" dur="500"/>
                                        <p:tgtEl>
                                          <p:spTgt spid="105"/>
                                        </p:tgtEl>
                                      </p:cBhvr>
                                    </p:animEffect>
                                  </p:childTnLst>
                                </p:cTn>
                              </p:par>
                            </p:childTnLst>
                          </p:cTn>
                        </p:par>
                        <p:par>
                          <p:cTn id="50" fill="hold" nodeType="afterGroup">
                            <p:stCondLst>
                              <p:cond delay="1500"/>
                            </p:stCondLst>
                            <p:childTnLst>
                              <p:par>
                                <p:cTn id="51" presetID="22" presetClass="entr" presetSubtype="1" fill="hold"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wipe(up)">
                                      <p:cBhvr>
                                        <p:cTn id="53" dur="500"/>
                                        <p:tgtEl>
                                          <p:spTgt spid="107"/>
                                        </p:tgtEl>
                                      </p:cBhvr>
                                    </p:animEffect>
                                  </p:childTnLst>
                                </p:cTn>
                              </p:par>
                            </p:childTnLst>
                          </p:cTn>
                        </p:par>
                        <p:par>
                          <p:cTn id="54" fill="hold" nodeType="afterGroup">
                            <p:stCondLst>
                              <p:cond delay="2000"/>
                            </p:stCondLst>
                            <p:childTnLst>
                              <p:par>
                                <p:cTn id="55" presetID="1" presetClass="entr" presetSubtype="0" fill="hold" grpId="0" nodeType="afterEffect">
                                  <p:stCondLst>
                                    <p:cond delay="20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0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20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2000"/>
                                        <p:tgtEl>
                                          <p:spTgt spid="63"/>
                                        </p:tgtEl>
                                      </p:cBhvr>
                                    </p:animEffect>
                                  </p:childTnLst>
                                </p:cTn>
                              </p:par>
                              <p:par>
                                <p:cTn id="73" presetID="10" presetClass="entr" presetSubtype="0" fill="hold" nodeType="withEffect">
                                  <p:stCondLst>
                                    <p:cond delay="0"/>
                                  </p:stCondLst>
                                  <p:childTnLst>
                                    <p:set>
                                      <p:cBhvr>
                                        <p:cTn id="74" dur="1" fill="hold">
                                          <p:stCondLst>
                                            <p:cond delay="0"/>
                                          </p:stCondLst>
                                        </p:cTn>
                                        <p:tgtEl>
                                          <p:spTgt spid="1047"/>
                                        </p:tgtEl>
                                        <p:attrNameLst>
                                          <p:attrName>style.visibility</p:attrName>
                                        </p:attrNameLst>
                                      </p:cBhvr>
                                      <p:to>
                                        <p:strVal val="visible"/>
                                      </p:to>
                                    </p:set>
                                    <p:animEffect transition="in" filter="fade">
                                      <p:cBhvr>
                                        <p:cTn id="75" dur="2000"/>
                                        <p:tgtEl>
                                          <p:spTgt spid="104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2000"/>
                                        <p:tgtEl>
                                          <p:spTgt spid="72"/>
                                        </p:tgtEl>
                                      </p:cBhvr>
                                    </p:animEffect>
                                  </p:childTnLst>
                                </p:cTn>
                              </p:par>
                              <p:par>
                                <p:cTn id="81" presetID="10" presetClass="entr" presetSubtype="0" fill="hold"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2000"/>
                                        <p:tgtEl>
                                          <p:spTgt spid="7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2000"/>
                                        <p:tgtEl>
                                          <p:spTgt spid="6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2000"/>
                                        <p:tgtEl>
                                          <p:spTgt spid="76"/>
                                        </p:tgtEl>
                                      </p:cBhvr>
                                    </p:animEffect>
                                  </p:childTnLst>
                                </p:cTn>
                              </p:par>
                              <p:par>
                                <p:cTn id="92" presetID="10" presetClass="entr" presetSubtype="0" fill="hold" nodeType="withEffect">
                                  <p:stCondLst>
                                    <p:cond delay="0"/>
                                  </p:stCondLst>
                                  <p:childTnLst>
                                    <p:set>
                                      <p:cBhvr>
                                        <p:cTn id="93" dur="1" fill="hold">
                                          <p:stCondLst>
                                            <p:cond delay="0"/>
                                          </p:stCondLst>
                                        </p:cTn>
                                        <p:tgtEl>
                                          <p:spTgt spid="388117"/>
                                        </p:tgtEl>
                                        <p:attrNameLst>
                                          <p:attrName>style.visibility</p:attrName>
                                        </p:attrNameLst>
                                      </p:cBhvr>
                                      <p:to>
                                        <p:strVal val="visible"/>
                                      </p:to>
                                    </p:set>
                                    <p:animEffect transition="in" filter="fade">
                                      <p:cBhvr>
                                        <p:cTn id="94" dur="2000"/>
                                        <p:tgtEl>
                                          <p:spTgt spid="3881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2000"/>
                                        <p:tgtEl>
                                          <p:spTgt spid="6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2000"/>
                                        <p:tgtEl>
                                          <p:spTgt spid="69"/>
                                        </p:tgtEl>
                                      </p:cBhvr>
                                    </p:animEffect>
                                  </p:childTnLst>
                                </p:cTn>
                              </p:par>
                              <p:par>
                                <p:cTn id="103" presetID="10" presetClass="entr" presetSubtype="0" fill="hold" nodeType="with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2000"/>
                                        <p:tgtEl>
                                          <p:spTgt spid="3"/>
                                        </p:tgtEl>
                                      </p:cBhvr>
                                    </p:animEffect>
                                  </p:childTnLst>
                                </p:cTn>
                              </p:par>
                              <p:par>
                                <p:cTn id="106" presetID="10" presetClass="entr" presetSubtype="0" fill="hold"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2000"/>
                                        <p:tgtEl>
                                          <p:spTgt spid="82"/>
                                        </p:tgtEl>
                                      </p:cBhvr>
                                    </p:animEffect>
                                  </p:childTnLst>
                                </p:cTn>
                              </p:par>
                              <p:par>
                                <p:cTn id="109" presetID="10" presetClass="entr" presetSubtype="0" fill="hold" nodeType="with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fade">
                                      <p:cBhvr>
                                        <p:cTn id="111" dur="2000"/>
                                        <p:tgtEl>
                                          <p:spTgt spid="8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fade">
                                      <p:cBhvr>
                                        <p:cTn id="114" dur="2000"/>
                                        <p:tgtEl>
                                          <p:spTgt spid="6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nodeType="click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fade">
                                      <p:cBhvr>
                                        <p:cTn id="119" dur="2000"/>
                                        <p:tgtEl>
                                          <p:spTgt spid="86"/>
                                        </p:tgtEl>
                                      </p:cBhvr>
                                    </p:animEffect>
                                  </p:childTnLst>
                                </p:cTn>
                              </p:par>
                              <p:par>
                                <p:cTn id="120" presetID="10" presetClass="entr" presetSubtype="0" fill="hold" nodeType="with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fade">
                                      <p:cBhvr>
                                        <p:cTn id="122" dur="2000"/>
                                        <p:tgtEl>
                                          <p:spTgt spid="84"/>
                                        </p:tgtEl>
                                      </p:cBhvr>
                                    </p:animEffect>
                                  </p:childTnLst>
                                </p:cTn>
                              </p:par>
                              <p:par>
                                <p:cTn id="123" presetID="10" presetClass="entr" presetSubtype="0" fill="hold" nodeType="withEffect">
                                  <p:stCondLst>
                                    <p:cond delay="0"/>
                                  </p:stCondLst>
                                  <p:childTnLst>
                                    <p:set>
                                      <p:cBhvr>
                                        <p:cTn id="124" dur="1" fill="hold">
                                          <p:stCondLst>
                                            <p:cond delay="0"/>
                                          </p:stCondLst>
                                        </p:cTn>
                                        <p:tgtEl>
                                          <p:spTgt spid="1046"/>
                                        </p:tgtEl>
                                        <p:attrNameLst>
                                          <p:attrName>style.visibility</p:attrName>
                                        </p:attrNameLst>
                                      </p:cBhvr>
                                      <p:to>
                                        <p:strVal val="visible"/>
                                      </p:to>
                                    </p:set>
                                    <p:animEffect transition="in" filter="fade">
                                      <p:cBhvr>
                                        <p:cTn id="125" dur="2000"/>
                                        <p:tgtEl>
                                          <p:spTgt spid="1046"/>
                                        </p:tgtEl>
                                      </p:cBhvr>
                                    </p:animEffect>
                                  </p:childTnLst>
                                </p:cTn>
                              </p:par>
                              <p:par>
                                <p:cTn id="126" presetID="10" presetClass="entr" presetSubtype="0" fill="hold" nodeType="withEffect">
                                  <p:stCondLst>
                                    <p:cond delay="0"/>
                                  </p:stCondLst>
                                  <p:childTnLst>
                                    <p:set>
                                      <p:cBhvr>
                                        <p:cTn id="127" dur="1" fill="hold">
                                          <p:stCondLst>
                                            <p:cond delay="0"/>
                                          </p:stCondLst>
                                        </p:cTn>
                                        <p:tgtEl>
                                          <p:spTgt spid="1048"/>
                                        </p:tgtEl>
                                        <p:attrNameLst>
                                          <p:attrName>style.visibility</p:attrName>
                                        </p:attrNameLst>
                                      </p:cBhvr>
                                      <p:to>
                                        <p:strVal val="visible"/>
                                      </p:to>
                                    </p:set>
                                    <p:animEffect transition="in" filter="fade">
                                      <p:cBhvr>
                                        <p:cTn id="128" dur="2000"/>
                                        <p:tgtEl>
                                          <p:spTgt spid="104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28"/>
                                        </p:tgtEl>
                                        <p:attrNameLst>
                                          <p:attrName>style.visibility</p:attrName>
                                        </p:attrNameLst>
                                      </p:cBhvr>
                                      <p:to>
                                        <p:strVal val="visible"/>
                                      </p:to>
                                    </p:set>
                                    <p:animEffect transition="in" filter="fade">
                                      <p:cBhvr>
                                        <p:cTn id="131" dur="2000"/>
                                        <p:tgtEl>
                                          <p:spTgt spid="12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34"/>
                                        </p:tgtEl>
                                        <p:attrNameLst>
                                          <p:attrName>style.visibility</p:attrName>
                                        </p:attrNameLst>
                                      </p:cBhvr>
                                      <p:to>
                                        <p:strVal val="visible"/>
                                      </p:to>
                                    </p:set>
                                    <p:animEffect transition="in" filter="fade">
                                      <p:cBhvr>
                                        <p:cTn id="134" dur="2000"/>
                                        <p:tgtEl>
                                          <p:spTgt spid="134"/>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nodeType="clickEffect">
                                  <p:stCondLst>
                                    <p:cond delay="0"/>
                                  </p:stCondLst>
                                  <p:childTnLst>
                                    <p:set>
                                      <p:cBhvr>
                                        <p:cTn id="138" dur="1" fill="hold">
                                          <p:stCondLst>
                                            <p:cond delay="0"/>
                                          </p:stCondLst>
                                        </p:cTn>
                                        <p:tgtEl>
                                          <p:spTgt spid="100"/>
                                        </p:tgtEl>
                                        <p:attrNameLst>
                                          <p:attrName>style.visibility</p:attrName>
                                        </p:attrNameLst>
                                      </p:cBhvr>
                                      <p:to>
                                        <p:strVal val="visible"/>
                                      </p:to>
                                    </p:set>
                                    <p:animEffect transition="in" filter="fade">
                                      <p:cBhvr>
                                        <p:cTn id="139" dur="2000"/>
                                        <p:tgtEl>
                                          <p:spTgt spid="100"/>
                                        </p:tgtEl>
                                      </p:cBhvr>
                                    </p:animEffect>
                                  </p:childTnLst>
                                </p:cTn>
                              </p:par>
                              <p:par>
                                <p:cTn id="140" presetID="10" presetClass="entr" presetSubtype="0" fill="hold" nodeType="withEffect">
                                  <p:stCondLst>
                                    <p:cond delay="0"/>
                                  </p:stCondLst>
                                  <p:childTnLst>
                                    <p:set>
                                      <p:cBhvr>
                                        <p:cTn id="141" dur="1" fill="hold">
                                          <p:stCondLst>
                                            <p:cond delay="0"/>
                                          </p:stCondLst>
                                        </p:cTn>
                                        <p:tgtEl>
                                          <p:spTgt spid="89"/>
                                        </p:tgtEl>
                                        <p:attrNameLst>
                                          <p:attrName>style.visibility</p:attrName>
                                        </p:attrNameLst>
                                      </p:cBhvr>
                                      <p:to>
                                        <p:strVal val="visible"/>
                                      </p:to>
                                    </p:set>
                                    <p:animEffect transition="in" filter="fade">
                                      <p:cBhvr>
                                        <p:cTn id="142" dur="2000"/>
                                        <p:tgtEl>
                                          <p:spTgt spid="8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5"/>
                                        </p:tgtEl>
                                        <p:attrNameLst>
                                          <p:attrName>style.visibility</p:attrName>
                                        </p:attrNameLst>
                                      </p:cBhvr>
                                      <p:to>
                                        <p:strVal val="visible"/>
                                      </p:to>
                                    </p:set>
                                    <p:animEffect transition="in" filter="fade">
                                      <p:cBhvr>
                                        <p:cTn id="145" dur="2000"/>
                                        <p:tgtEl>
                                          <p:spTgt spid="65"/>
                                        </p:tgtEl>
                                      </p:cBhvr>
                                    </p:animEffect>
                                  </p:childTnLst>
                                </p:cTn>
                              </p:par>
                              <p:par>
                                <p:cTn id="146" presetID="10" presetClass="entr" presetSubtype="0" fill="hold" nodeType="withEffect">
                                  <p:stCondLst>
                                    <p:cond delay="0"/>
                                  </p:stCondLst>
                                  <p:childTnLst>
                                    <p:set>
                                      <p:cBhvr>
                                        <p:cTn id="147" dur="1" fill="hold">
                                          <p:stCondLst>
                                            <p:cond delay="0"/>
                                          </p:stCondLst>
                                        </p:cTn>
                                        <p:tgtEl>
                                          <p:spTgt spid="91"/>
                                        </p:tgtEl>
                                        <p:attrNameLst>
                                          <p:attrName>style.visibility</p:attrName>
                                        </p:attrNameLst>
                                      </p:cBhvr>
                                      <p:to>
                                        <p:strVal val="visible"/>
                                      </p:to>
                                    </p:set>
                                    <p:animEffect transition="in" filter="fade">
                                      <p:cBhvr>
                                        <p:cTn id="148" dur="2000"/>
                                        <p:tgtEl>
                                          <p:spTgt spid="91"/>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0" presetClass="entr" presetSubtype="0" fill="hold" nodeType="clickEffect">
                                  <p:stCondLst>
                                    <p:cond delay="0"/>
                                  </p:stCondLst>
                                  <p:childTnLst>
                                    <p:set>
                                      <p:cBhvr>
                                        <p:cTn id="152" dur="1" fill="hold">
                                          <p:stCondLst>
                                            <p:cond delay="0"/>
                                          </p:stCondLst>
                                        </p:cTn>
                                        <p:tgtEl>
                                          <p:spTgt spid="95"/>
                                        </p:tgtEl>
                                        <p:attrNameLst>
                                          <p:attrName>style.visibility</p:attrName>
                                        </p:attrNameLst>
                                      </p:cBhvr>
                                      <p:to>
                                        <p:strVal val="visible"/>
                                      </p:to>
                                    </p:set>
                                    <p:animEffect transition="in" filter="fade">
                                      <p:cBhvr>
                                        <p:cTn id="153" dur="2000"/>
                                        <p:tgtEl>
                                          <p:spTgt spid="95"/>
                                        </p:tgtEl>
                                      </p:cBhvr>
                                    </p:animEffect>
                                  </p:childTnLst>
                                </p:cTn>
                              </p:par>
                              <p:par>
                                <p:cTn id="154" presetID="10" presetClass="entr" presetSubtype="0" fill="hold" nodeType="withEffect">
                                  <p:stCondLst>
                                    <p:cond delay="0"/>
                                  </p:stCondLst>
                                  <p:childTnLst>
                                    <p:set>
                                      <p:cBhvr>
                                        <p:cTn id="155" dur="1" fill="hold">
                                          <p:stCondLst>
                                            <p:cond delay="0"/>
                                          </p:stCondLst>
                                        </p:cTn>
                                        <p:tgtEl>
                                          <p:spTgt spid="7"/>
                                        </p:tgtEl>
                                        <p:attrNameLst>
                                          <p:attrName>style.visibility</p:attrName>
                                        </p:attrNameLst>
                                      </p:cBhvr>
                                      <p:to>
                                        <p:strVal val="visible"/>
                                      </p:to>
                                    </p:set>
                                    <p:animEffect transition="in" filter="fade">
                                      <p:cBhvr>
                                        <p:cTn id="156" dur="2000"/>
                                        <p:tgtEl>
                                          <p:spTgt spid="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ntr" presetSubtype="0" fill="hold" nodeType="clickEffect">
                                  <p:stCondLst>
                                    <p:cond delay="0"/>
                                  </p:stCondLst>
                                  <p:childTnLst>
                                    <p:set>
                                      <p:cBhvr>
                                        <p:cTn id="160" dur="1" fill="hold">
                                          <p:stCondLst>
                                            <p:cond delay="0"/>
                                          </p:stCondLst>
                                        </p:cTn>
                                        <p:tgtEl>
                                          <p:spTgt spid="5"/>
                                        </p:tgtEl>
                                        <p:attrNameLst>
                                          <p:attrName>style.visibility</p:attrName>
                                        </p:attrNameLst>
                                      </p:cBhvr>
                                      <p:to>
                                        <p:strVal val="visible"/>
                                      </p:to>
                                    </p:set>
                                    <p:animEffect transition="in" filter="fade">
                                      <p:cBhvr>
                                        <p:cTn id="161" dur="2000"/>
                                        <p:tgtEl>
                                          <p:spTgt spid="5"/>
                                        </p:tgtEl>
                                      </p:cBhvr>
                                    </p:animEffect>
                                  </p:childTnLst>
                                </p:cTn>
                              </p:par>
                              <p:par>
                                <p:cTn id="162" presetID="10" presetClass="entr" presetSubtype="0" fill="hold" nodeType="withEffect">
                                  <p:stCondLst>
                                    <p:cond delay="0"/>
                                  </p:stCondLst>
                                  <p:childTnLst>
                                    <p:set>
                                      <p:cBhvr>
                                        <p:cTn id="163" dur="1" fill="hold">
                                          <p:stCondLst>
                                            <p:cond delay="0"/>
                                          </p:stCondLst>
                                        </p:cTn>
                                        <p:tgtEl>
                                          <p:spTgt spid="106"/>
                                        </p:tgtEl>
                                        <p:attrNameLst>
                                          <p:attrName>style.visibility</p:attrName>
                                        </p:attrNameLst>
                                      </p:cBhvr>
                                      <p:to>
                                        <p:strVal val="visible"/>
                                      </p:to>
                                    </p:set>
                                    <p:animEffect transition="in" filter="fade">
                                      <p:cBhvr>
                                        <p:cTn id="164" dur="2000"/>
                                        <p:tgtEl>
                                          <p:spTgt spid="106"/>
                                        </p:tgtEl>
                                      </p:cBhvr>
                                    </p:animEffect>
                                  </p:childTnLst>
                                </p:cTn>
                              </p:par>
                              <p:par>
                                <p:cTn id="165" presetID="10" presetClass="entr" presetSubtype="0" fill="hold" nodeType="withEffect">
                                  <p:stCondLst>
                                    <p:cond delay="0"/>
                                  </p:stCondLst>
                                  <p:childTnLst>
                                    <p:set>
                                      <p:cBhvr>
                                        <p:cTn id="166" dur="1" fill="hold">
                                          <p:stCondLst>
                                            <p:cond delay="0"/>
                                          </p:stCondLst>
                                        </p:cTn>
                                        <p:tgtEl>
                                          <p:spTgt spid="104"/>
                                        </p:tgtEl>
                                        <p:attrNameLst>
                                          <p:attrName>style.visibility</p:attrName>
                                        </p:attrNameLst>
                                      </p:cBhvr>
                                      <p:to>
                                        <p:strVal val="visible"/>
                                      </p:to>
                                    </p:set>
                                    <p:animEffect transition="in" filter="fade">
                                      <p:cBhvr>
                                        <p:cTn id="167" dur="2000"/>
                                        <p:tgtEl>
                                          <p:spTgt spid="104"/>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6"/>
                                        </p:tgtEl>
                                        <p:attrNameLst>
                                          <p:attrName>style.visibility</p:attrName>
                                        </p:attrNameLst>
                                      </p:cBhvr>
                                      <p:to>
                                        <p:strVal val="visible"/>
                                      </p:to>
                                    </p:set>
                                    <p:animEffect transition="in" filter="fade">
                                      <p:cBhvr>
                                        <p:cTn id="170" dur="2000"/>
                                        <p:tgtEl>
                                          <p:spTgt spid="66"/>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ntr" presetSubtype="0" fill="hold" nodeType="clickEffect">
                                  <p:stCondLst>
                                    <p:cond delay="0"/>
                                  </p:stCondLst>
                                  <p:childTnLst>
                                    <p:set>
                                      <p:cBhvr>
                                        <p:cTn id="174" dur="1" fill="hold">
                                          <p:stCondLst>
                                            <p:cond delay="0"/>
                                          </p:stCondLst>
                                        </p:cTn>
                                        <p:tgtEl>
                                          <p:spTgt spid="108"/>
                                        </p:tgtEl>
                                        <p:attrNameLst>
                                          <p:attrName>style.visibility</p:attrName>
                                        </p:attrNameLst>
                                      </p:cBhvr>
                                      <p:to>
                                        <p:strVal val="visible"/>
                                      </p:to>
                                    </p:set>
                                    <p:animEffect transition="in" filter="fade">
                                      <p:cBhvr>
                                        <p:cTn id="175" dur="2000"/>
                                        <p:tgtEl>
                                          <p:spTgt spid="108"/>
                                        </p:tgtEl>
                                      </p:cBhvr>
                                    </p:animEffect>
                                  </p:childTnLst>
                                </p:cTn>
                              </p:par>
                              <p:par>
                                <p:cTn id="176" presetID="10" presetClass="entr" presetSubtype="0" fill="hold" nodeType="withEffect">
                                  <p:stCondLst>
                                    <p:cond delay="0"/>
                                  </p:stCondLst>
                                  <p:childTnLst>
                                    <p:set>
                                      <p:cBhvr>
                                        <p:cTn id="177" dur="1" fill="hold">
                                          <p:stCondLst>
                                            <p:cond delay="0"/>
                                          </p:stCondLst>
                                        </p:cTn>
                                        <p:tgtEl>
                                          <p:spTgt spid="2"/>
                                        </p:tgtEl>
                                        <p:attrNameLst>
                                          <p:attrName>style.visibility</p:attrName>
                                        </p:attrNameLst>
                                      </p:cBhvr>
                                      <p:to>
                                        <p:strVal val="visible"/>
                                      </p:to>
                                    </p:set>
                                    <p:animEffect transition="in" filter="fade">
                                      <p:cBhvr>
                                        <p:cTn id="178" dur="2000"/>
                                        <p:tgtEl>
                                          <p:spTgt spid="2"/>
                                        </p:tgtEl>
                                      </p:cBhvr>
                                    </p:animEffect>
                                  </p:childTnLst>
                                </p:cTn>
                              </p:par>
                              <p:par>
                                <p:cTn id="179" presetID="10" presetClass="entr" presetSubtype="0" fill="hold" nodeType="withEffect">
                                  <p:stCondLst>
                                    <p:cond delay="0"/>
                                  </p:stCondLst>
                                  <p:childTnLst>
                                    <p:set>
                                      <p:cBhvr>
                                        <p:cTn id="180" dur="1" fill="hold">
                                          <p:stCondLst>
                                            <p:cond delay="0"/>
                                          </p:stCondLst>
                                        </p:cTn>
                                        <p:tgtEl>
                                          <p:spTgt spid="77"/>
                                        </p:tgtEl>
                                        <p:attrNameLst>
                                          <p:attrName>style.visibility</p:attrName>
                                        </p:attrNameLst>
                                      </p:cBhvr>
                                      <p:to>
                                        <p:strVal val="visible"/>
                                      </p:to>
                                    </p:set>
                                    <p:animEffect transition="in" filter="fade">
                                      <p:cBhvr>
                                        <p:cTn id="181" dur="2000"/>
                                        <p:tgtEl>
                                          <p:spTgt spid="7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12"/>
                                        </p:tgtEl>
                                        <p:attrNameLst>
                                          <p:attrName>style.visibility</p:attrName>
                                        </p:attrNameLst>
                                      </p:cBhvr>
                                      <p:to>
                                        <p:strVal val="visible"/>
                                      </p:to>
                                    </p:set>
                                    <p:animEffect transition="in" filter="fade">
                                      <p:cBhvr>
                                        <p:cTn id="184"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animBg="1"/>
      <p:bldP spid="62" grpId="0" animBg="1"/>
      <p:bldP spid="63" grpId="0"/>
      <p:bldP spid="64" grpId="0" animBg="1"/>
      <p:bldP spid="65" grpId="0" animBg="1"/>
      <p:bldP spid="66" grpId="0" animBg="1"/>
      <p:bldP spid="69" grpId="0"/>
      <p:bldP spid="112" grpId="0" animBg="1"/>
      <p:bldP spid="128" grpId="0"/>
      <p:bldP spid="134" grpId="0"/>
      <p:bldP spid="6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p:txBody>
          <a:bodyPr/>
          <a:lstStyle/>
          <a:p>
            <a:pPr eaLnBrk="1" hangingPunct="1"/>
            <a:r>
              <a:rPr lang="en-GB" smtClean="0"/>
              <a:t>Spatial Normalisation – Procedure</a:t>
            </a:r>
          </a:p>
        </p:txBody>
      </p:sp>
      <p:sp>
        <p:nvSpPr>
          <p:cNvPr id="63491" name="Rectangle 7"/>
          <p:cNvSpPr>
            <a:spLocks noGrp="1" noChangeArrowheads="1"/>
          </p:cNvSpPr>
          <p:nvPr>
            <p:ph type="body" idx="1"/>
          </p:nvPr>
        </p:nvSpPr>
        <p:spPr/>
        <p:txBody>
          <a:bodyPr/>
          <a:lstStyle/>
          <a:p>
            <a:pPr eaLnBrk="1" hangingPunct="1">
              <a:lnSpc>
                <a:spcPct val="90000"/>
              </a:lnSpc>
            </a:pPr>
            <a:r>
              <a:rPr lang="en-GB" smtClean="0"/>
              <a:t>Start with a 12 DF affine</a:t>
            </a:r>
            <a:br>
              <a:rPr lang="en-GB" smtClean="0"/>
            </a:br>
            <a:r>
              <a:rPr lang="en-GB" smtClean="0"/>
              <a:t>registration</a:t>
            </a:r>
          </a:p>
          <a:p>
            <a:pPr lvl="1" eaLnBrk="1" hangingPunct="1">
              <a:lnSpc>
                <a:spcPct val="90000"/>
              </a:lnSpc>
            </a:pPr>
            <a:r>
              <a:rPr lang="en-GB" smtClean="0"/>
              <a:t>3 translations, 3 rotations</a:t>
            </a:r>
            <a:br>
              <a:rPr lang="en-GB" smtClean="0"/>
            </a:br>
            <a:r>
              <a:rPr lang="en-GB" smtClean="0"/>
              <a:t>3 zooms, 3 shears</a:t>
            </a:r>
          </a:p>
          <a:p>
            <a:pPr lvl="1" eaLnBrk="1" hangingPunct="1">
              <a:lnSpc>
                <a:spcPct val="90000"/>
              </a:lnSpc>
            </a:pPr>
            <a:r>
              <a:rPr lang="en-GB" smtClean="0"/>
              <a:t>Fits overall shape and size</a:t>
            </a:r>
          </a:p>
          <a:p>
            <a:pPr eaLnBrk="1" hangingPunct="1">
              <a:lnSpc>
                <a:spcPct val="90000"/>
              </a:lnSpc>
            </a:pPr>
            <a:r>
              <a:rPr lang="en-GB" smtClean="0"/>
              <a:t>Refine the registration with</a:t>
            </a:r>
            <a:br>
              <a:rPr lang="en-GB" smtClean="0"/>
            </a:br>
            <a:r>
              <a:rPr lang="en-GB" smtClean="0"/>
              <a:t>non-linear deformations</a:t>
            </a:r>
          </a:p>
          <a:p>
            <a:pPr eaLnBrk="1" hangingPunct="1">
              <a:lnSpc>
                <a:spcPct val="90000"/>
              </a:lnSpc>
            </a:pPr>
            <a:r>
              <a:rPr lang="en-GB" smtClean="0"/>
              <a:t>Algorithm simultaneously minimises</a:t>
            </a:r>
          </a:p>
          <a:p>
            <a:pPr lvl="1" eaLnBrk="1" hangingPunct="1">
              <a:lnSpc>
                <a:spcPct val="90000"/>
              </a:lnSpc>
            </a:pPr>
            <a:r>
              <a:rPr lang="en-GB" smtClean="0"/>
              <a:t>Mean-squared difference (Gaussian likelihood)</a:t>
            </a:r>
          </a:p>
          <a:p>
            <a:pPr lvl="1" eaLnBrk="1" hangingPunct="1">
              <a:lnSpc>
                <a:spcPct val="90000"/>
              </a:lnSpc>
            </a:pPr>
            <a:r>
              <a:rPr lang="en-GB" smtClean="0"/>
              <a:t>Squared distance between parameters and their expected values (regularisation with Gaussian prior)</a:t>
            </a:r>
          </a:p>
        </p:txBody>
      </p:sp>
      <p:pic>
        <p:nvPicPr>
          <p:cNvPr id="46084" name="Picture 4" descr="aff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8038" y="992188"/>
            <a:ext cx="3352800"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p:txBody>
          <a:bodyPr/>
          <a:lstStyle/>
          <a:p>
            <a:pPr eaLnBrk="1" hangingPunct="1"/>
            <a:r>
              <a:rPr lang="en-GB" smtClean="0"/>
              <a:t>Spatial Normalisation – Warping</a:t>
            </a:r>
          </a:p>
        </p:txBody>
      </p:sp>
      <p:pic>
        <p:nvPicPr>
          <p:cNvPr id="47107" name="Picture 5" descr="appl_nonlin"/>
          <p:cNvPicPr>
            <a:picLocks noChangeAspect="1" noChangeArrowheads="1"/>
          </p:cNvPicPr>
          <p:nvPr/>
        </p:nvPicPr>
        <p:blipFill>
          <a:blip r:embed="rId3">
            <a:extLst>
              <a:ext uri="{28A0092B-C50C-407E-A947-70E740481C1C}">
                <a14:useLocalDpi xmlns:a14="http://schemas.microsoft.com/office/drawing/2010/main" val="0"/>
              </a:ext>
            </a:extLst>
          </a:blip>
          <a:srcRect l="3714" b="56219"/>
          <a:stretch>
            <a:fillRect/>
          </a:stretch>
        </p:blipFill>
        <p:spPr bwMode="auto">
          <a:xfrm>
            <a:off x="676275" y="987425"/>
            <a:ext cx="761206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47108" name="Picture 8" descr="appl_nonlin"/>
          <p:cNvPicPr>
            <a:picLocks noChangeAspect="1" noChangeArrowheads="1"/>
          </p:cNvPicPr>
          <p:nvPr/>
        </p:nvPicPr>
        <p:blipFill>
          <a:blip r:embed="rId3">
            <a:extLst>
              <a:ext uri="{28A0092B-C50C-407E-A947-70E740481C1C}">
                <a14:useLocalDpi xmlns:a14="http://schemas.microsoft.com/office/drawing/2010/main" val="0"/>
              </a:ext>
            </a:extLst>
          </a:blip>
          <a:srcRect l="3714" t="54677"/>
          <a:stretch>
            <a:fillRect/>
          </a:stretch>
        </p:blipFill>
        <p:spPr bwMode="auto">
          <a:xfrm>
            <a:off x="676275" y="3319463"/>
            <a:ext cx="7612063"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64517" name="Rectangle 4"/>
          <p:cNvSpPr>
            <a:spLocks noChangeArrowheads="1"/>
          </p:cNvSpPr>
          <p:nvPr/>
        </p:nvSpPr>
        <p:spPr bwMode="auto">
          <a:xfrm>
            <a:off x="947738" y="5818188"/>
            <a:ext cx="68230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spAutoFit/>
          </a:bodyPr>
          <a:lstStyle/>
          <a:p>
            <a:pPr eaLnBrk="0" hangingPunct="0">
              <a:buClr>
                <a:schemeClr val="accent2"/>
              </a:buClr>
              <a:buFont typeface="SPSS Marker Set"/>
              <a:buNone/>
            </a:pPr>
            <a:r>
              <a:rPr lang="en-GB" sz="2400"/>
              <a:t>Deformations are modelled with a linear combination of non-linear basis functions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0006" name="Picture 22" descr="dct_exampl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6788"/>
            <a:ext cx="4906963"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2" name="Picture 8" descr="dct_example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36788"/>
            <a:ext cx="4906963"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3" name="Picture 9" descr="dct_example_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36788"/>
            <a:ext cx="4906963"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4" name="Picture 10" descr="dct_example_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36788"/>
            <a:ext cx="4906963"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5" name="Picture 11" descr="dct_example_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36788"/>
            <a:ext cx="4906963"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31"/>
          <p:cNvSpPr>
            <a:spLocks noGrp="1" noChangeArrowheads="1"/>
          </p:cNvSpPr>
          <p:nvPr>
            <p:ph type="title"/>
          </p:nvPr>
        </p:nvSpPr>
        <p:spPr/>
        <p:txBody>
          <a:bodyPr/>
          <a:lstStyle/>
          <a:p>
            <a:pPr eaLnBrk="1" hangingPunct="1"/>
            <a:r>
              <a:rPr lang="en-GB" smtClean="0"/>
              <a:t>Spatial Normalisation – DCT basis</a:t>
            </a:r>
          </a:p>
        </p:txBody>
      </p:sp>
      <p:sp>
        <p:nvSpPr>
          <p:cNvPr id="48136" name="Rectangle 26"/>
          <p:cNvSpPr>
            <a:spLocks noChangeArrowheads="1"/>
          </p:cNvSpPr>
          <p:nvPr/>
        </p:nvSpPr>
        <p:spPr bwMode="auto">
          <a:xfrm>
            <a:off x="276225" y="1273175"/>
            <a:ext cx="705326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spAutoFit/>
          </a:bodyPr>
          <a:lstStyle/>
          <a:p>
            <a:pPr eaLnBrk="0" hangingPunct="0">
              <a:buClr>
                <a:schemeClr val="accent2"/>
              </a:buClr>
              <a:buFont typeface="SPSS Marker Set"/>
              <a:buNone/>
            </a:pPr>
            <a:r>
              <a:rPr lang="en-GB" sz="2400"/>
              <a:t>The lowest frequencies of a 3D discrete cosine transform (DCT) provide a smooth basis</a:t>
            </a:r>
          </a:p>
        </p:txBody>
      </p:sp>
      <p:sp>
        <p:nvSpPr>
          <p:cNvPr id="170011" name="Text Box 27"/>
          <p:cNvSpPr txBox="1">
            <a:spLocks noChangeArrowheads="1"/>
          </p:cNvSpPr>
          <p:nvPr/>
        </p:nvSpPr>
        <p:spPr bwMode="auto">
          <a:xfrm>
            <a:off x="769938" y="5459413"/>
            <a:ext cx="25447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latin typeface="Courier New" pitchFamily="49" charset="0"/>
                <a:cs typeface="Courier New" pitchFamily="49" charset="0"/>
              </a:rPr>
              <a:t>plot(spm_dctmtx(50, 5))</a:t>
            </a:r>
          </a:p>
        </p:txBody>
      </p:sp>
      <p:sp>
        <p:nvSpPr>
          <p:cNvPr id="170008" name="Text Box 24"/>
          <p:cNvSpPr txBox="1">
            <a:spLocks noChangeArrowheads="1"/>
          </p:cNvSpPr>
          <p:nvPr/>
        </p:nvSpPr>
        <p:spPr bwMode="auto">
          <a:xfrm>
            <a:off x="4629150" y="2813050"/>
            <a:ext cx="52593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1600">
                <a:latin typeface="Courier New" pitchFamily="49" charset="0"/>
                <a:cs typeface="Courier New" pitchFamily="49" charset="0"/>
              </a:rPr>
              <a:t>spm_dctmtx(5,5)</a:t>
            </a:r>
          </a:p>
          <a:p>
            <a:r>
              <a:rPr lang="en-GB" sz="1600">
                <a:latin typeface="Courier New" pitchFamily="49" charset="0"/>
                <a:cs typeface="Courier New" pitchFamily="49" charset="0"/>
              </a:rPr>
              <a:t>ans =</a:t>
            </a:r>
          </a:p>
          <a:p>
            <a:r>
              <a:rPr lang="en-GB" sz="1600">
                <a:latin typeface="Courier New" pitchFamily="49" charset="0"/>
                <a:cs typeface="Courier New" pitchFamily="49" charset="0"/>
              </a:rPr>
              <a:t> 0.447   0.602   0.512   0.372   0.195</a:t>
            </a:r>
          </a:p>
          <a:p>
            <a:r>
              <a:rPr lang="en-GB" sz="1600">
                <a:latin typeface="Courier New" pitchFamily="49" charset="0"/>
                <a:cs typeface="Courier New" pitchFamily="49" charset="0"/>
              </a:rPr>
              <a:t> 0.447   0.372  -0.195  -0.602  -0.512</a:t>
            </a:r>
          </a:p>
          <a:p>
            <a:r>
              <a:rPr lang="en-GB" sz="1600">
                <a:latin typeface="Courier New" pitchFamily="49" charset="0"/>
                <a:cs typeface="Courier New" pitchFamily="49" charset="0"/>
              </a:rPr>
              <a:t> 0.447   0.000  -0.633  -0.000   0.633</a:t>
            </a:r>
          </a:p>
          <a:p>
            <a:r>
              <a:rPr lang="en-GB" sz="1600">
                <a:latin typeface="Courier New" pitchFamily="49" charset="0"/>
                <a:cs typeface="Courier New" pitchFamily="49" charset="0"/>
              </a:rPr>
              <a:t> 0.447  -0.372  -0.195   0.602  -0.512</a:t>
            </a:r>
          </a:p>
          <a:p>
            <a:r>
              <a:rPr lang="en-GB" sz="1600">
                <a:latin typeface="Courier New" pitchFamily="49" charset="0"/>
                <a:cs typeface="Courier New" pitchFamily="49" charset="0"/>
              </a:rPr>
              <a:t> 0.447  -0.601   0.512  -0.372   0.195</a:t>
            </a:r>
          </a:p>
        </p:txBody>
      </p:sp>
      <p:sp>
        <p:nvSpPr>
          <p:cNvPr id="170016" name="Text Box 32"/>
          <p:cNvSpPr txBox="1">
            <a:spLocks noChangeArrowheads="1"/>
          </p:cNvSpPr>
          <p:nvPr/>
        </p:nvSpPr>
        <p:spPr bwMode="auto">
          <a:xfrm>
            <a:off x="4629150" y="4808538"/>
            <a:ext cx="52593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1600">
                <a:latin typeface="Courier New" pitchFamily="49" charset="0"/>
                <a:cs typeface="Courier New" pitchFamily="49" charset="0"/>
              </a:rPr>
              <a:t>% Note, pinv(x)=x’, projection P=x*x’</a:t>
            </a:r>
            <a:br>
              <a:rPr lang="en-GB" sz="1600">
                <a:latin typeface="Courier New" pitchFamily="49" charset="0"/>
                <a:cs typeface="Courier New" pitchFamily="49" charset="0"/>
              </a:rPr>
            </a:br>
            <a:r>
              <a:rPr lang="en-GB" sz="1600">
                <a:latin typeface="Courier New" pitchFamily="49" charset="0"/>
                <a:cs typeface="Courier New" pitchFamily="49" charset="0"/>
              </a:rPr>
              <a:t> P{n} = x(:,1:n)*x(:,1:n)’</a:t>
            </a:r>
          </a:p>
          <a:p>
            <a:r>
              <a:rPr lang="en-GB" sz="1600">
                <a:latin typeface="Courier New" pitchFamily="49" charset="0"/>
                <a:cs typeface="Courier New" pitchFamily="49" charset="0"/>
              </a:rPr>
              <a:t> P{N} == eye(N)</a:t>
            </a:r>
          </a:p>
          <a:p>
            <a:r>
              <a:rPr lang="en-GB" sz="1600">
                <a:latin typeface="Courier New" pitchFamily="49" charset="0"/>
                <a:cs typeface="Courier New" pitchFamily="49" charset="0"/>
              </a:rPr>
              <a:t> P{n&lt;N} projects to smoother approx.</a:t>
            </a:r>
          </a:p>
        </p:txBody>
      </p:sp>
      <p:grpSp>
        <p:nvGrpSpPr>
          <p:cNvPr id="2" name="Group 28"/>
          <p:cNvGrpSpPr>
            <a:grpSpLocks/>
          </p:cNvGrpSpPr>
          <p:nvPr/>
        </p:nvGrpSpPr>
        <p:grpSpPr bwMode="auto">
          <a:xfrm>
            <a:off x="4703763" y="2282825"/>
            <a:ext cx="5138737" cy="4033838"/>
            <a:chOff x="2702" y="1438"/>
            <a:chExt cx="2988" cy="2541"/>
          </a:xfrm>
        </p:grpSpPr>
        <p:sp>
          <p:nvSpPr>
            <p:cNvPr id="48141" name="Rectangle 29"/>
            <p:cNvSpPr>
              <a:spLocks noChangeArrowheads="1"/>
            </p:cNvSpPr>
            <p:nvPr/>
          </p:nvSpPr>
          <p:spPr bwMode="auto">
            <a:xfrm>
              <a:off x="2702" y="1438"/>
              <a:ext cx="2988" cy="2541"/>
            </a:xfrm>
            <a:prstGeom prst="rect">
              <a:avLst/>
            </a:prstGeom>
            <a:solidFill>
              <a:schemeClr val="bg1"/>
            </a:solidFill>
            <a:ln w="9525">
              <a:solidFill>
                <a:schemeClr val="accent2"/>
              </a:solidFill>
              <a:miter lim="800000"/>
              <a:headEnd/>
              <a:tailEnd/>
            </a:ln>
          </p:spPr>
          <p:txBody>
            <a:bodyPr wrap="none" anchor="ctr"/>
            <a:lstStyle/>
            <a:p>
              <a:pPr eaLnBrk="0" hangingPunct="0"/>
              <a:endParaRPr lang="en-US"/>
            </a:p>
          </p:txBody>
        </p:sp>
        <p:pic>
          <p:nvPicPr>
            <p:cNvPr id="48142" name="Picture 3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3" y="1557"/>
              <a:ext cx="2705"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00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99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99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99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99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00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000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00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1" grpId="0"/>
      <p:bldP spid="170008" grpId="0"/>
      <p:bldP spid="1700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30"/>
          <p:cNvGrpSpPr>
            <a:grpSpLocks/>
          </p:cNvGrpSpPr>
          <p:nvPr/>
        </p:nvGrpSpPr>
        <p:grpSpPr bwMode="auto">
          <a:xfrm>
            <a:off x="241300" y="1250950"/>
            <a:ext cx="3949700" cy="3165475"/>
            <a:chOff x="110" y="888"/>
            <a:chExt cx="2297" cy="1994"/>
          </a:xfrm>
        </p:grpSpPr>
        <p:pic>
          <p:nvPicPr>
            <p:cNvPr id="49166" name="Picture 2" descr="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 y="888"/>
              <a:ext cx="2297" cy="1994"/>
            </a:xfrm>
            <a:prstGeom prst="rect">
              <a:avLst/>
            </a:prstGeom>
            <a:noFill/>
            <a:ln w="57150" cmpd="thickThin">
              <a:solidFill>
                <a:srgbClr val="C1CEFF"/>
              </a:solidFill>
              <a:miter lim="800000"/>
              <a:headEnd/>
              <a:tailEnd/>
            </a:ln>
            <a:extLst>
              <a:ext uri="{909E8E84-426E-40DD-AFC4-6F175D3DCCD1}">
                <a14:hiddenFill xmlns:a14="http://schemas.microsoft.com/office/drawing/2010/main">
                  <a:solidFill>
                    <a:srgbClr val="FFFFFF"/>
                  </a:solidFill>
                </a14:hiddenFill>
              </a:ext>
            </a:extLst>
          </p:spPr>
        </p:pic>
        <p:sp>
          <p:nvSpPr>
            <p:cNvPr id="49167" name="Text Box 4"/>
            <p:cNvSpPr txBox="1">
              <a:spLocks noChangeArrowheads="1"/>
            </p:cNvSpPr>
            <p:nvPr/>
          </p:nvSpPr>
          <p:spPr bwMode="auto">
            <a:xfrm>
              <a:off x="264" y="2490"/>
              <a:ext cx="2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a:solidFill>
                    <a:srgbClr val="FAFD00"/>
                  </a:solidFill>
                </a:rPr>
                <a:t>EPI</a:t>
              </a:r>
              <a:endParaRPr lang="en-GB">
                <a:solidFill>
                  <a:schemeClr val="bg2"/>
                </a:solidFill>
              </a:endParaRPr>
            </a:p>
          </p:txBody>
        </p:sp>
        <p:sp>
          <p:nvSpPr>
            <p:cNvPr id="49168" name="Text Box 5"/>
            <p:cNvSpPr txBox="1">
              <a:spLocks noChangeArrowheads="1"/>
            </p:cNvSpPr>
            <p:nvPr/>
          </p:nvSpPr>
          <p:spPr bwMode="auto">
            <a:xfrm>
              <a:off x="296" y="1457"/>
              <a:ext cx="23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a:solidFill>
                    <a:srgbClr val="FAFD00"/>
                  </a:solidFill>
                </a:rPr>
                <a:t>T2</a:t>
              </a:r>
              <a:endParaRPr lang="en-GB">
                <a:solidFill>
                  <a:schemeClr val="bg2"/>
                </a:solidFill>
              </a:endParaRPr>
            </a:p>
          </p:txBody>
        </p:sp>
        <p:sp>
          <p:nvSpPr>
            <p:cNvPr id="49169" name="Text Box 6"/>
            <p:cNvSpPr txBox="1">
              <a:spLocks noChangeArrowheads="1"/>
            </p:cNvSpPr>
            <p:nvPr/>
          </p:nvSpPr>
          <p:spPr bwMode="auto">
            <a:xfrm>
              <a:off x="1134" y="1448"/>
              <a:ext cx="22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a:solidFill>
                    <a:srgbClr val="FAFD00"/>
                  </a:solidFill>
                </a:rPr>
                <a:t>T1</a:t>
              </a:r>
              <a:endParaRPr lang="en-GB">
                <a:solidFill>
                  <a:schemeClr val="bg2"/>
                </a:solidFill>
              </a:endParaRPr>
            </a:p>
          </p:txBody>
        </p:sp>
        <p:sp>
          <p:nvSpPr>
            <p:cNvPr id="49170" name="Text Box 7"/>
            <p:cNvSpPr txBox="1">
              <a:spLocks noChangeArrowheads="1"/>
            </p:cNvSpPr>
            <p:nvPr/>
          </p:nvSpPr>
          <p:spPr bwMode="auto">
            <a:xfrm>
              <a:off x="1695" y="1448"/>
              <a:ext cx="45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a:solidFill>
                    <a:srgbClr val="FAFD00"/>
                  </a:solidFill>
                </a:rPr>
                <a:t>Transm</a:t>
              </a:r>
            </a:p>
          </p:txBody>
        </p:sp>
        <p:sp>
          <p:nvSpPr>
            <p:cNvPr id="49171" name="Text Box 8"/>
            <p:cNvSpPr txBox="1">
              <a:spLocks noChangeArrowheads="1"/>
            </p:cNvSpPr>
            <p:nvPr/>
          </p:nvSpPr>
          <p:spPr bwMode="auto">
            <a:xfrm>
              <a:off x="1095" y="2481"/>
              <a:ext cx="23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a:solidFill>
                    <a:srgbClr val="FAFD00"/>
                  </a:solidFill>
                </a:rPr>
                <a:t>PD</a:t>
              </a:r>
            </a:p>
          </p:txBody>
        </p:sp>
        <p:sp>
          <p:nvSpPr>
            <p:cNvPr id="49172" name="Text Box 9"/>
            <p:cNvSpPr txBox="1">
              <a:spLocks noChangeArrowheads="1"/>
            </p:cNvSpPr>
            <p:nvPr/>
          </p:nvSpPr>
          <p:spPr bwMode="auto">
            <a:xfrm>
              <a:off x="1821" y="2481"/>
              <a:ext cx="29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a:solidFill>
                    <a:srgbClr val="FAFD00"/>
                  </a:solidFill>
                </a:rPr>
                <a:t>PET</a:t>
              </a:r>
              <a:endParaRPr lang="en-GB">
                <a:solidFill>
                  <a:schemeClr val="bg2"/>
                </a:solidFill>
              </a:endParaRPr>
            </a:p>
          </p:txBody>
        </p:sp>
      </p:grpSp>
      <p:pic>
        <p:nvPicPr>
          <p:cNvPr id="160787" name="Picture 19" descr="brainma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288" y="4889500"/>
            <a:ext cx="1549400" cy="1857375"/>
          </a:xfrm>
          <a:prstGeom prst="rect">
            <a:avLst/>
          </a:prstGeom>
          <a:noFill/>
          <a:ln w="57150" cmpd="thickThin">
            <a:solidFill>
              <a:srgbClr val="C1CEFF"/>
            </a:solidFill>
            <a:miter lim="800000"/>
            <a:headEnd/>
            <a:tailEnd/>
          </a:ln>
          <a:extLst>
            <a:ext uri="{909E8E84-426E-40DD-AFC4-6F175D3DCCD1}">
              <a14:hiddenFill xmlns:a14="http://schemas.microsoft.com/office/drawing/2010/main">
                <a:solidFill>
                  <a:srgbClr val="FFFFFF"/>
                </a:solidFill>
              </a14:hiddenFill>
            </a:ext>
          </a:extLst>
        </p:spPr>
      </p:pic>
      <p:sp>
        <p:nvSpPr>
          <p:cNvPr id="160788" name="Text Box 20"/>
          <p:cNvSpPr txBox="1">
            <a:spLocks noChangeArrowheads="1"/>
          </p:cNvSpPr>
          <p:nvPr/>
        </p:nvSpPr>
        <p:spPr bwMode="auto">
          <a:xfrm>
            <a:off x="744538" y="5143500"/>
            <a:ext cx="2819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solidFill>
                  <a:schemeClr val="tx2"/>
                </a:solidFill>
              </a:rPr>
              <a:t>Spatial normalisation can be weighted so that non-brain voxels do not influence the result.</a:t>
            </a:r>
          </a:p>
        </p:txBody>
      </p:sp>
      <p:sp>
        <p:nvSpPr>
          <p:cNvPr id="68613" name="Text Box 18"/>
          <p:cNvSpPr txBox="1">
            <a:spLocks noChangeArrowheads="1"/>
          </p:cNvSpPr>
          <p:nvPr/>
        </p:nvSpPr>
        <p:spPr bwMode="auto">
          <a:xfrm>
            <a:off x="4702175" y="234950"/>
            <a:ext cx="5203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solidFill>
                  <a:schemeClr val="tx2"/>
                </a:solidFill>
              </a:rPr>
              <a:t>A wider range of contrasts can be registered to a linear combination of template images.</a:t>
            </a:r>
          </a:p>
        </p:txBody>
      </p:sp>
      <p:grpSp>
        <p:nvGrpSpPr>
          <p:cNvPr id="3" name="Group 31"/>
          <p:cNvGrpSpPr>
            <a:grpSpLocks/>
          </p:cNvGrpSpPr>
          <p:nvPr/>
        </p:nvGrpSpPr>
        <p:grpSpPr bwMode="auto">
          <a:xfrm>
            <a:off x="5011738" y="1004888"/>
            <a:ext cx="4611687" cy="3490912"/>
            <a:chOff x="2914" y="633"/>
            <a:chExt cx="2682" cy="2199"/>
          </a:xfrm>
        </p:grpSpPr>
        <p:pic>
          <p:nvPicPr>
            <p:cNvPr id="49162" name="Picture 17" descr="lin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 y="633"/>
              <a:ext cx="2017" cy="2199"/>
            </a:xfrm>
            <a:prstGeom prst="rect">
              <a:avLst/>
            </a:prstGeom>
            <a:noFill/>
            <a:ln w="57150" cmpd="thickThin">
              <a:solidFill>
                <a:srgbClr val="C1CEFF"/>
              </a:solidFill>
              <a:miter lim="800000"/>
              <a:headEnd/>
              <a:tailEnd/>
            </a:ln>
            <a:extLst>
              <a:ext uri="{909E8E84-426E-40DD-AFC4-6F175D3DCCD1}">
                <a14:hiddenFill xmlns:a14="http://schemas.microsoft.com/office/drawing/2010/main">
                  <a:solidFill>
                    <a:srgbClr val="FFFFFF"/>
                  </a:solidFill>
                </a14:hiddenFill>
              </a:ext>
            </a:extLst>
          </p:spPr>
        </p:pic>
        <p:sp>
          <p:nvSpPr>
            <p:cNvPr id="49163" name="Text Box 22"/>
            <p:cNvSpPr txBox="1">
              <a:spLocks noChangeArrowheads="1"/>
            </p:cNvSpPr>
            <p:nvPr/>
          </p:nvSpPr>
          <p:spPr bwMode="auto">
            <a:xfrm>
              <a:off x="2914" y="2326"/>
              <a:ext cx="24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a:t>T1</a:t>
              </a:r>
            </a:p>
          </p:txBody>
        </p:sp>
        <p:sp>
          <p:nvSpPr>
            <p:cNvPr id="49164" name="Text Box 23"/>
            <p:cNvSpPr txBox="1">
              <a:spLocks noChangeArrowheads="1"/>
            </p:cNvSpPr>
            <p:nvPr/>
          </p:nvSpPr>
          <p:spPr bwMode="auto">
            <a:xfrm>
              <a:off x="5305" y="2326"/>
              <a:ext cx="25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a:t>PD</a:t>
              </a:r>
            </a:p>
          </p:txBody>
        </p:sp>
        <p:sp>
          <p:nvSpPr>
            <p:cNvPr id="49165" name="Text Box 24"/>
            <p:cNvSpPr txBox="1">
              <a:spLocks noChangeArrowheads="1"/>
            </p:cNvSpPr>
            <p:nvPr/>
          </p:nvSpPr>
          <p:spPr bwMode="auto">
            <a:xfrm>
              <a:off x="5271" y="793"/>
              <a:ext cx="3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a:t>PET</a:t>
              </a:r>
            </a:p>
          </p:txBody>
        </p:sp>
      </p:grpSp>
      <p:sp>
        <p:nvSpPr>
          <p:cNvPr id="49159" name="Rectangle 25"/>
          <p:cNvSpPr>
            <a:spLocks noGrp="1" noChangeArrowheads="1"/>
          </p:cNvSpPr>
          <p:nvPr>
            <p:ph type="title"/>
          </p:nvPr>
        </p:nvSpPr>
        <p:spPr/>
        <p:txBody>
          <a:bodyPr/>
          <a:lstStyle/>
          <a:p>
            <a:pPr eaLnBrk="1" hangingPunct="1"/>
            <a:r>
              <a:rPr lang="en-GB" sz="2800" smtClean="0"/>
              <a:t>Spatial Normalisation</a:t>
            </a:r>
            <a:br>
              <a:rPr lang="en-GB" sz="2800" smtClean="0"/>
            </a:br>
            <a:r>
              <a:rPr lang="en-GB" sz="2800" smtClean="0"/>
              <a:t>– Templates and masks</a:t>
            </a:r>
          </a:p>
        </p:txBody>
      </p:sp>
      <p:sp>
        <p:nvSpPr>
          <p:cNvPr id="160797" name="Text Box 29"/>
          <p:cNvSpPr txBox="1">
            <a:spLocks noChangeArrowheads="1"/>
          </p:cNvSpPr>
          <p:nvPr/>
        </p:nvSpPr>
        <p:spPr bwMode="auto">
          <a:xfrm>
            <a:off x="6143625" y="5143500"/>
            <a:ext cx="2817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a:solidFill>
                  <a:schemeClr val="tx2"/>
                </a:solidFill>
              </a:rPr>
              <a:t>More specific weighting masks can be used to improve normalisation of lesioned brains.</a:t>
            </a:r>
          </a:p>
        </p:txBody>
      </p:sp>
      <p:sp>
        <p:nvSpPr>
          <p:cNvPr id="49161" name="Line 32"/>
          <p:cNvSpPr>
            <a:spLocks noChangeShapeType="1"/>
          </p:cNvSpPr>
          <p:nvPr/>
        </p:nvSpPr>
        <p:spPr bwMode="auto">
          <a:xfrm>
            <a:off x="0" y="4702175"/>
            <a:ext cx="9906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07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7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8" grpId="0" autoUpdateAnimBg="0"/>
      <p:bldP spid="68613" grpId="0"/>
      <p:bldP spid="16079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Grp="1" noChangeArrowheads="1"/>
          </p:cNvSpPr>
          <p:nvPr>
            <p:ph type="title"/>
          </p:nvPr>
        </p:nvSpPr>
        <p:spPr/>
        <p:txBody>
          <a:bodyPr/>
          <a:lstStyle/>
          <a:p>
            <a:pPr eaLnBrk="1" hangingPunct="1"/>
            <a:r>
              <a:rPr lang="en-GB" smtClean="0"/>
              <a:t>Spatial Normalisation – Results</a:t>
            </a:r>
          </a:p>
        </p:txBody>
      </p:sp>
      <p:sp>
        <p:nvSpPr>
          <p:cNvPr id="159747" name="Rectangle 3"/>
          <p:cNvSpPr>
            <a:spLocks noChangeArrowheads="1"/>
          </p:cNvSpPr>
          <p:nvPr/>
        </p:nvSpPr>
        <p:spPr bwMode="auto">
          <a:xfrm flipH="1">
            <a:off x="5105400" y="5546725"/>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2400"/>
              <a:t>Non-linear registration</a:t>
            </a:r>
            <a:endParaRPr lang="en-GB" sz="2800"/>
          </a:p>
        </p:txBody>
      </p:sp>
      <p:pic>
        <p:nvPicPr>
          <p:cNvPr id="159748" name="Picture 4" descr="6aff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843088"/>
            <a:ext cx="44180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59749" name="Picture 5" descr="6b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51025"/>
            <a:ext cx="441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50182" name="Rectangle 6"/>
          <p:cNvSpPr>
            <a:spLocks noChangeArrowheads="1"/>
          </p:cNvSpPr>
          <p:nvPr/>
        </p:nvSpPr>
        <p:spPr bwMode="auto">
          <a:xfrm>
            <a:off x="304800" y="5318125"/>
            <a:ext cx="8420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eaLnBrk="0" hangingPunct="0"/>
            <a:endParaRPr lang="en-US" sz="3200">
              <a:solidFill>
                <a:schemeClr val="tx2"/>
              </a:solidFill>
            </a:endParaRPr>
          </a:p>
        </p:txBody>
      </p:sp>
      <p:sp>
        <p:nvSpPr>
          <p:cNvPr id="159752" name="Rectangle 8"/>
          <p:cNvSpPr>
            <a:spLocks noChangeArrowheads="1"/>
          </p:cNvSpPr>
          <p:nvPr/>
        </p:nvSpPr>
        <p:spPr bwMode="auto">
          <a:xfrm flipH="1">
            <a:off x="382588" y="5546725"/>
            <a:ext cx="464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2400"/>
              <a:t>Affine registration</a:t>
            </a:r>
            <a:endParaRPr lang="en-GB"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wipe(up)">
                                      <p:cBhvr>
                                        <p:cTn id="7" dur="500"/>
                                        <p:tgtEl>
                                          <p:spTgt spid="15974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9752"/>
                                        </p:tgtEl>
                                        <p:attrNameLst>
                                          <p:attrName>style.visibility</p:attrName>
                                        </p:attrNameLst>
                                      </p:cBhvr>
                                      <p:to>
                                        <p:strVal val="visible"/>
                                      </p:to>
                                    </p:set>
                                    <p:animEffect transition="in" filter="wipe(up)">
                                      <p:cBhvr>
                                        <p:cTn id="11" dur="500"/>
                                        <p:tgtEl>
                                          <p:spTgt spid="1597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59749"/>
                                        </p:tgtEl>
                                        <p:attrNameLst>
                                          <p:attrName>style.visibility</p:attrName>
                                        </p:attrNameLst>
                                      </p:cBhvr>
                                      <p:to>
                                        <p:strVal val="visible"/>
                                      </p:to>
                                    </p:set>
                                    <p:animEffect transition="in" filter="wipe(up)">
                                      <p:cBhvr>
                                        <p:cTn id="16" dur="500"/>
                                        <p:tgtEl>
                                          <p:spTgt spid="159749"/>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59747"/>
                                        </p:tgtEl>
                                        <p:attrNameLst>
                                          <p:attrName>style.visibility</p:attrName>
                                        </p:attrNameLst>
                                      </p:cBhvr>
                                      <p:to>
                                        <p:strVal val="visible"/>
                                      </p:to>
                                    </p:set>
                                    <p:animEffect transition="in" filter="wipe(up)">
                                      <p:cBhvr>
                                        <p:cTn id="20" dur="5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utoUpdateAnimBg="0"/>
      <p:bldP spid="15975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514600" y="2438400"/>
            <a:ext cx="7778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1600"/>
              <a:t>Template</a:t>
            </a:r>
          </a:p>
          <a:p>
            <a:pPr algn="ctr" eaLnBrk="0" hangingPunct="0"/>
            <a:r>
              <a:rPr lang="en-GB" sz="1600"/>
              <a:t>image</a:t>
            </a:r>
          </a:p>
        </p:txBody>
      </p:sp>
      <p:sp>
        <p:nvSpPr>
          <p:cNvPr id="166915" name="Rectangle 3"/>
          <p:cNvSpPr>
            <a:spLocks noChangeArrowheads="1"/>
          </p:cNvSpPr>
          <p:nvPr/>
        </p:nvSpPr>
        <p:spPr bwMode="auto">
          <a:xfrm>
            <a:off x="8077200" y="1752600"/>
            <a:ext cx="18288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GB" sz="1600"/>
              <a:t>Affine registration.</a:t>
            </a:r>
          </a:p>
          <a:p>
            <a:pPr algn="ctr" eaLnBrk="0" hangingPunct="0"/>
            <a:r>
              <a:rPr lang="en-GB" sz="1600"/>
              <a:t>(</a:t>
            </a:r>
            <a:r>
              <a:rPr lang="en-GB" sz="1600">
                <a:latin typeface="Symbol" pitchFamily="18" charset="2"/>
              </a:rPr>
              <a:t></a:t>
            </a:r>
            <a:r>
              <a:rPr lang="en-GB" sz="1600" baseline="30000"/>
              <a:t>2</a:t>
            </a:r>
            <a:r>
              <a:rPr lang="en-GB" sz="1600"/>
              <a:t> = 472.1)</a:t>
            </a:r>
          </a:p>
        </p:txBody>
      </p:sp>
      <p:sp>
        <p:nvSpPr>
          <p:cNvPr id="166916" name="Rectangle 4"/>
          <p:cNvSpPr>
            <a:spLocks noChangeArrowheads="1"/>
          </p:cNvSpPr>
          <p:nvPr/>
        </p:nvSpPr>
        <p:spPr bwMode="auto">
          <a:xfrm>
            <a:off x="8289925" y="3886200"/>
            <a:ext cx="10953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1600"/>
              <a:t>Non-linear</a:t>
            </a:r>
          </a:p>
          <a:p>
            <a:pPr algn="ctr" eaLnBrk="0" hangingPunct="0"/>
            <a:r>
              <a:rPr lang="en-GB" sz="1600"/>
              <a:t>registration</a:t>
            </a:r>
          </a:p>
          <a:p>
            <a:pPr algn="ctr" eaLnBrk="0" hangingPunct="0"/>
            <a:r>
              <a:rPr lang="en-GB" sz="1600"/>
              <a:t>without</a:t>
            </a:r>
          </a:p>
          <a:p>
            <a:pPr algn="ctr" eaLnBrk="0" hangingPunct="0"/>
            <a:r>
              <a:rPr lang="en-GB" sz="1600"/>
              <a:t>regularisation.</a:t>
            </a:r>
          </a:p>
          <a:p>
            <a:pPr algn="ctr" eaLnBrk="0" hangingPunct="0"/>
            <a:r>
              <a:rPr lang="en-GB" sz="1600"/>
              <a:t>(</a:t>
            </a:r>
            <a:r>
              <a:rPr lang="en-GB" sz="1600">
                <a:latin typeface="Symbol" pitchFamily="18" charset="2"/>
              </a:rPr>
              <a:t></a:t>
            </a:r>
            <a:r>
              <a:rPr lang="en-GB" sz="1600" baseline="30000"/>
              <a:t>2</a:t>
            </a:r>
            <a:r>
              <a:rPr lang="en-GB" sz="1600"/>
              <a:t> = 287.3)</a:t>
            </a:r>
          </a:p>
        </p:txBody>
      </p:sp>
      <p:sp>
        <p:nvSpPr>
          <p:cNvPr id="166917" name="Rectangle 5"/>
          <p:cNvSpPr>
            <a:spLocks noChangeArrowheads="1"/>
          </p:cNvSpPr>
          <p:nvPr/>
        </p:nvSpPr>
        <p:spPr bwMode="auto">
          <a:xfrm>
            <a:off x="1828800" y="4267200"/>
            <a:ext cx="10953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1600"/>
              <a:t>Non-linear</a:t>
            </a:r>
          </a:p>
          <a:p>
            <a:pPr algn="ctr" eaLnBrk="0" hangingPunct="0"/>
            <a:r>
              <a:rPr lang="en-GB" sz="1600"/>
              <a:t>registration</a:t>
            </a:r>
          </a:p>
          <a:p>
            <a:pPr algn="ctr" eaLnBrk="0" hangingPunct="0"/>
            <a:r>
              <a:rPr lang="en-GB" sz="1600"/>
              <a:t>using</a:t>
            </a:r>
          </a:p>
          <a:p>
            <a:pPr algn="ctr" eaLnBrk="0" hangingPunct="0"/>
            <a:r>
              <a:rPr lang="en-GB" sz="1600"/>
              <a:t>regularisation.</a:t>
            </a:r>
          </a:p>
          <a:p>
            <a:pPr algn="ctr" eaLnBrk="0" hangingPunct="0"/>
            <a:r>
              <a:rPr lang="en-GB" sz="1600"/>
              <a:t>(</a:t>
            </a:r>
            <a:r>
              <a:rPr lang="en-GB" sz="1600">
                <a:latin typeface="Symbol" pitchFamily="18" charset="2"/>
              </a:rPr>
              <a:t></a:t>
            </a:r>
            <a:r>
              <a:rPr lang="en-GB" sz="1600" baseline="30000"/>
              <a:t>2</a:t>
            </a:r>
            <a:r>
              <a:rPr lang="en-GB" sz="1600"/>
              <a:t> = 302.7)</a:t>
            </a:r>
          </a:p>
        </p:txBody>
      </p:sp>
      <p:sp>
        <p:nvSpPr>
          <p:cNvPr id="166918" name="Arc 6"/>
          <p:cNvSpPr>
            <a:spLocks/>
          </p:cNvSpPr>
          <p:nvPr/>
        </p:nvSpPr>
        <p:spPr bwMode="auto">
          <a:xfrm rot="-5400000">
            <a:off x="8514557" y="2231231"/>
            <a:ext cx="488950" cy="903287"/>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19" name="Arc 7"/>
          <p:cNvSpPr>
            <a:spLocks/>
          </p:cNvSpPr>
          <p:nvPr/>
        </p:nvSpPr>
        <p:spPr bwMode="auto">
          <a:xfrm rot="5400000">
            <a:off x="3158331" y="2861469"/>
            <a:ext cx="225425" cy="598488"/>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0" name="Arc 8"/>
          <p:cNvSpPr>
            <a:spLocks/>
          </p:cNvSpPr>
          <p:nvPr/>
        </p:nvSpPr>
        <p:spPr bwMode="auto">
          <a:xfrm rot="-5400000">
            <a:off x="8457407" y="4953793"/>
            <a:ext cx="488950" cy="9445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1" name="Arc 9"/>
          <p:cNvSpPr>
            <a:spLocks/>
          </p:cNvSpPr>
          <p:nvPr/>
        </p:nvSpPr>
        <p:spPr bwMode="auto">
          <a:xfrm rot="5400000">
            <a:off x="2891631" y="5185569"/>
            <a:ext cx="300038" cy="1054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pic>
        <p:nvPicPr>
          <p:cNvPr id="67594" name="Picture 10" descr="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0"/>
            <a:ext cx="4454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Text Box 11"/>
          <p:cNvSpPr txBox="1">
            <a:spLocks noChangeArrowheads="1"/>
          </p:cNvSpPr>
          <p:nvPr/>
        </p:nvSpPr>
        <p:spPr bwMode="auto">
          <a:xfrm>
            <a:off x="152400" y="1143000"/>
            <a:ext cx="266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a:t>Without regularisation, the non-linear normalisation can introduce unnecessary deformation</a:t>
            </a:r>
          </a:p>
        </p:txBody>
      </p:sp>
      <p:sp>
        <p:nvSpPr>
          <p:cNvPr id="166924" name="Oval 12"/>
          <p:cNvSpPr>
            <a:spLocks noChangeArrowheads="1"/>
          </p:cNvSpPr>
          <p:nvPr/>
        </p:nvSpPr>
        <p:spPr bwMode="auto">
          <a:xfrm>
            <a:off x="5867400" y="5486400"/>
            <a:ext cx="914400"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2237" name="Rectangle 14"/>
          <p:cNvSpPr>
            <a:spLocks noGrp="1" noChangeArrowheads="1"/>
          </p:cNvSpPr>
          <p:nvPr>
            <p:ph type="title"/>
          </p:nvPr>
        </p:nvSpPr>
        <p:spPr/>
        <p:txBody>
          <a:bodyPr/>
          <a:lstStyle/>
          <a:p>
            <a:pPr eaLnBrk="1" hangingPunct="1"/>
            <a:r>
              <a:rPr lang="en-GB" smtClean="0"/>
              <a:t>Spatial Normalisation – Overfitting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p:bldP spid="166916" grpId="0"/>
      <p:bldP spid="166917" grpId="0"/>
      <p:bldP spid="166918" grpId="0" animBg="1"/>
      <p:bldP spid="166919" grpId="0" animBg="1"/>
      <p:bldP spid="166920" grpId="0" animBg="1"/>
      <p:bldP spid="166921" grpId="0" animBg="1"/>
      <p:bldP spid="1669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smtClean="0"/>
              <a:t>Spatial Normalisation – regularisation</a:t>
            </a:r>
          </a:p>
        </p:txBody>
      </p:sp>
      <p:sp>
        <p:nvSpPr>
          <p:cNvPr id="75779" name="Rectangle 3"/>
          <p:cNvSpPr>
            <a:spLocks noGrp="1" noChangeArrowheads="1"/>
          </p:cNvSpPr>
          <p:nvPr>
            <p:ph type="body" idx="1"/>
          </p:nvPr>
        </p:nvSpPr>
        <p:spPr>
          <a:xfrm>
            <a:off x="747713" y="1820863"/>
            <a:ext cx="8358187" cy="4305300"/>
          </a:xfrm>
        </p:spPr>
        <p:txBody>
          <a:bodyPr/>
          <a:lstStyle/>
          <a:p>
            <a:pPr eaLnBrk="1" hangingPunct="1"/>
            <a:r>
              <a:rPr lang="en-GB" dirty="0" smtClean="0"/>
              <a:t>The “best” parameters according to the objective function may not be realistic</a:t>
            </a:r>
          </a:p>
          <a:p>
            <a:pPr eaLnBrk="1" hangingPunct="1"/>
            <a:r>
              <a:rPr lang="en-GB" dirty="0" smtClean="0"/>
              <a:t>In addition to similarity, regularisation terms or constraints are often needed to ensure a reasonable solution is found</a:t>
            </a:r>
          </a:p>
          <a:p>
            <a:pPr lvl="1" eaLnBrk="1" hangingPunct="1"/>
            <a:r>
              <a:rPr lang="en-GB" dirty="0" smtClean="0"/>
              <a:t>Also helps avoid poor local optima</a:t>
            </a:r>
          </a:p>
          <a:p>
            <a:pPr lvl="1" eaLnBrk="1" hangingPunct="1"/>
            <a:r>
              <a:rPr lang="en-GB" dirty="0" smtClean="0"/>
              <a:t>Can be considered as priors in a Bayesian framework, e.g. converting ML to MAP:</a:t>
            </a:r>
          </a:p>
          <a:p>
            <a:pPr lvl="2" eaLnBrk="1" hangingPunct="1"/>
            <a:r>
              <a:rPr lang="en-GB" dirty="0" smtClean="0"/>
              <a:t>log(posterior) = log(likelihood) + log(prior) + 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smtClean="0"/>
              <a:t>Contents</a:t>
            </a:r>
          </a:p>
        </p:txBody>
      </p:sp>
      <p:sp>
        <p:nvSpPr>
          <p:cNvPr id="54275" name="Content Placeholder 2"/>
          <p:cNvSpPr>
            <a:spLocks noGrp="1"/>
          </p:cNvSpPr>
          <p:nvPr>
            <p:ph idx="1"/>
          </p:nvPr>
        </p:nvSpPr>
        <p:spPr/>
        <p:txBody>
          <a:bodyPr/>
          <a:lstStyle/>
          <a:p>
            <a:pPr marL="514350" indent="-514350">
              <a:buFontTx/>
              <a:buAutoNum type="arabicPeriod"/>
            </a:pPr>
            <a:r>
              <a:rPr lang="en-GB" smtClean="0"/>
              <a:t>Registration basics</a:t>
            </a:r>
          </a:p>
          <a:p>
            <a:pPr marL="514350" indent="-514350">
              <a:buFontTx/>
              <a:buAutoNum type="arabicPeriod"/>
            </a:pPr>
            <a:r>
              <a:rPr lang="en-GB" smtClean="0"/>
              <a:t>Motion and realignment</a:t>
            </a:r>
          </a:p>
          <a:p>
            <a:pPr marL="514350" indent="-514350">
              <a:buFontTx/>
              <a:buAutoNum type="arabicPeriod"/>
            </a:pPr>
            <a:r>
              <a:rPr lang="en-GB" smtClean="0"/>
              <a:t>Inter-modal coregistration</a:t>
            </a:r>
          </a:p>
          <a:p>
            <a:pPr marL="514350" indent="-514350">
              <a:buFontTx/>
              <a:buAutoNum type="arabicPeriod"/>
            </a:pPr>
            <a:r>
              <a:rPr lang="en-GB" smtClean="0"/>
              <a:t>Spatial normalisation</a:t>
            </a:r>
          </a:p>
          <a:p>
            <a:pPr marL="514350" indent="-514350">
              <a:buFontTx/>
              <a:buAutoNum type="arabicPeriod"/>
            </a:pPr>
            <a:r>
              <a:rPr lang="en-GB" b="1" smtClean="0"/>
              <a:t>Unified segmentation</a:t>
            </a:r>
          </a:p>
          <a:p>
            <a:pPr marL="514350" indent="-514350">
              <a:buFontTx/>
              <a:buAutoNum type="arabicPeriod"/>
            </a:pPr>
            <a:r>
              <a:rPr lang="en-GB" smtClean="0"/>
              <a:t>Gaussian smoothing</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smtClean="0"/>
              <a:t>Unified segmentation and normalisation</a:t>
            </a:r>
          </a:p>
        </p:txBody>
      </p:sp>
      <p:sp>
        <p:nvSpPr>
          <p:cNvPr id="52227" name="Content Placeholder 2"/>
          <p:cNvSpPr>
            <a:spLocks noGrp="1"/>
          </p:cNvSpPr>
          <p:nvPr>
            <p:ph idx="1"/>
          </p:nvPr>
        </p:nvSpPr>
        <p:spPr/>
        <p:txBody>
          <a:bodyPr/>
          <a:lstStyle/>
          <a:p>
            <a:r>
              <a:rPr lang="en-GB" smtClean="0"/>
              <a:t>MRI imperfections make normalisation harder</a:t>
            </a:r>
          </a:p>
          <a:p>
            <a:pPr lvl="1"/>
            <a:r>
              <a:rPr lang="en-GB" smtClean="0"/>
              <a:t>Noise, artefacts, partial volume effect</a:t>
            </a:r>
          </a:p>
          <a:p>
            <a:pPr lvl="1"/>
            <a:r>
              <a:rPr lang="en-GB" smtClean="0"/>
              <a:t>Intensity inhomogeneity or “bias” field</a:t>
            </a:r>
          </a:p>
          <a:p>
            <a:pPr lvl="1"/>
            <a:r>
              <a:rPr lang="en-GB" smtClean="0"/>
              <a:t>Differences between sequences</a:t>
            </a:r>
          </a:p>
          <a:p>
            <a:r>
              <a:rPr lang="en-GB" smtClean="0"/>
              <a:t>Normalising segmented tissue maps should be more robust and precise than using the original images ...</a:t>
            </a:r>
          </a:p>
          <a:p>
            <a:pPr eaLnBrk="1" hangingPunct="1"/>
            <a:r>
              <a:rPr lang="en-US" smtClean="0"/>
              <a:t>… Tissue segmentation benefits from spatially-aligned prior tissue probability maps (from other segmentations)</a:t>
            </a:r>
          </a:p>
          <a:p>
            <a:pPr eaLnBrk="1" hangingPunct="1"/>
            <a:r>
              <a:rPr lang="en-US" smtClean="0"/>
              <a:t>This circularity motivates simultaneous segmentation and normalisation in a unified model</a:t>
            </a:r>
            <a:endParaRPr lang="en-GB"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Summary of the unified model</a:t>
            </a:r>
          </a:p>
        </p:txBody>
      </p:sp>
      <p:sp>
        <p:nvSpPr>
          <p:cNvPr id="53251" name="Rectangle 3"/>
          <p:cNvSpPr>
            <a:spLocks noGrp="1" noChangeArrowheads="1"/>
          </p:cNvSpPr>
          <p:nvPr>
            <p:ph type="body" idx="1"/>
          </p:nvPr>
        </p:nvSpPr>
        <p:spPr/>
        <p:txBody>
          <a:bodyPr/>
          <a:lstStyle/>
          <a:p>
            <a:pPr eaLnBrk="1" hangingPunct="1"/>
            <a:r>
              <a:rPr lang="en-GB" smtClean="0"/>
              <a:t>SPM8 implements  a </a:t>
            </a:r>
            <a:r>
              <a:rPr lang="en-GB" b="1" smtClean="0"/>
              <a:t>generative model</a:t>
            </a:r>
          </a:p>
          <a:p>
            <a:pPr lvl="1" eaLnBrk="1" hangingPunct="1"/>
            <a:r>
              <a:rPr lang="en-GB" smtClean="0"/>
              <a:t>Principled Bayesian probabilistic formulation</a:t>
            </a:r>
          </a:p>
          <a:p>
            <a:pPr eaLnBrk="1" hangingPunct="1"/>
            <a:r>
              <a:rPr lang="en-GB" smtClean="0"/>
              <a:t>Gaussian mixture model segmentation with deformable tissue probability maps (priors) </a:t>
            </a:r>
          </a:p>
          <a:p>
            <a:pPr lvl="1" eaLnBrk="1" hangingPunct="1"/>
            <a:r>
              <a:rPr lang="en-GB" smtClean="0"/>
              <a:t>The inverse of the transformation that aligns the TPMs can be used to normalise the original image</a:t>
            </a:r>
          </a:p>
          <a:p>
            <a:pPr eaLnBrk="1" hangingPunct="1"/>
            <a:r>
              <a:rPr lang="en-GB" smtClean="0"/>
              <a:t>Bias correction is included within the model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Contents</a:t>
            </a:r>
          </a:p>
        </p:txBody>
      </p:sp>
      <p:sp>
        <p:nvSpPr>
          <p:cNvPr id="14339" name="Content Placeholder 2"/>
          <p:cNvSpPr>
            <a:spLocks noGrp="1"/>
          </p:cNvSpPr>
          <p:nvPr>
            <p:ph idx="1"/>
          </p:nvPr>
        </p:nvSpPr>
        <p:spPr/>
        <p:txBody>
          <a:bodyPr/>
          <a:lstStyle/>
          <a:p>
            <a:pPr marL="514350" indent="-514350">
              <a:buFontTx/>
              <a:buAutoNum type="arabicPeriod"/>
            </a:pPr>
            <a:r>
              <a:rPr lang="en-GB" b="1" smtClean="0"/>
              <a:t>Registration basics</a:t>
            </a:r>
          </a:p>
          <a:p>
            <a:pPr marL="514350" indent="-514350">
              <a:buFontTx/>
              <a:buAutoNum type="arabicPeriod"/>
            </a:pPr>
            <a:r>
              <a:rPr lang="en-GB" smtClean="0"/>
              <a:t>Motion and realignment</a:t>
            </a:r>
          </a:p>
          <a:p>
            <a:pPr marL="514350" indent="-514350">
              <a:buFontTx/>
              <a:buAutoNum type="arabicPeriod"/>
            </a:pPr>
            <a:r>
              <a:rPr lang="en-GB" smtClean="0"/>
              <a:t>Inter-modal coregistration</a:t>
            </a:r>
          </a:p>
          <a:p>
            <a:pPr marL="514350" indent="-514350">
              <a:buFontTx/>
              <a:buAutoNum type="arabicPeriod"/>
            </a:pPr>
            <a:r>
              <a:rPr lang="en-GB" smtClean="0"/>
              <a:t>Spatial normalisation</a:t>
            </a:r>
          </a:p>
          <a:p>
            <a:pPr marL="514350" indent="-514350">
              <a:buFontTx/>
              <a:buAutoNum type="arabicPeriod"/>
            </a:pPr>
            <a:r>
              <a:rPr lang="en-GB" smtClean="0"/>
              <a:t>Unified segmentation</a:t>
            </a:r>
          </a:p>
          <a:p>
            <a:pPr marL="514350" indent="-514350">
              <a:buFontTx/>
              <a:buAutoNum type="arabicPeriod"/>
            </a:pPr>
            <a:r>
              <a:rPr lang="en-GB" smtClean="0"/>
              <a:t>Gaussian smoothing</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9448800" cy="914400"/>
          </a:xfrm>
        </p:spPr>
        <p:txBody>
          <a:bodyPr/>
          <a:lstStyle/>
          <a:p>
            <a:r>
              <a:rPr lang="en-GB" smtClean="0"/>
              <a:t>Mixture of Gaussians (MOG)</a:t>
            </a:r>
          </a:p>
        </p:txBody>
      </p:sp>
      <p:sp>
        <p:nvSpPr>
          <p:cNvPr id="57347" name="Rectangle 3"/>
          <p:cNvSpPr>
            <a:spLocks noGrp="1" noChangeArrowheads="1"/>
          </p:cNvSpPr>
          <p:nvPr>
            <p:ph type="body" idx="1"/>
          </p:nvPr>
        </p:nvSpPr>
        <p:spPr>
          <a:xfrm>
            <a:off x="495300" y="1371600"/>
            <a:ext cx="8859838" cy="3048000"/>
          </a:xfrm>
        </p:spPr>
        <p:txBody>
          <a:bodyPr/>
          <a:lstStyle/>
          <a:p>
            <a:r>
              <a:rPr lang="en-GB" sz="2400" smtClean="0"/>
              <a:t>Classification is based on a Mixture of Gaussians model (MOG), which represents the intensity probability density by a number of Gaussian distributions.</a:t>
            </a:r>
          </a:p>
        </p:txBody>
      </p:sp>
      <p:pic>
        <p:nvPicPr>
          <p:cNvPr id="57348" name="Picture 4" descr="h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3141663"/>
            <a:ext cx="8640763"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3524250" y="6432550"/>
            <a:ext cx="1878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Image Intensity</a:t>
            </a:r>
          </a:p>
        </p:txBody>
      </p:sp>
      <p:sp>
        <p:nvSpPr>
          <p:cNvPr id="57350" name="Text Box 6"/>
          <p:cNvSpPr txBox="1">
            <a:spLocks noChangeArrowheads="1"/>
          </p:cNvSpPr>
          <p:nvPr/>
        </p:nvSpPr>
        <p:spPr bwMode="auto">
          <a:xfrm>
            <a:off x="0" y="4291013"/>
            <a:ext cx="20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endParaRPr lang="en-GB" sz="1800" baseline="0">
              <a:latin typeface="Arial" pitchFamily="34" charset="0"/>
              <a:cs typeface="Arial" pitchFamily="34" charset="0"/>
            </a:endParaRPr>
          </a:p>
        </p:txBody>
      </p:sp>
      <p:sp>
        <p:nvSpPr>
          <p:cNvPr id="57351" name="Text Box 7"/>
          <p:cNvSpPr txBox="1">
            <a:spLocks noChangeArrowheads="1"/>
          </p:cNvSpPr>
          <p:nvPr/>
        </p:nvSpPr>
        <p:spPr bwMode="auto">
          <a:xfrm>
            <a:off x="98425" y="41862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Frequency</a:t>
            </a:r>
          </a:p>
        </p:txBody>
      </p:sp>
      <p:sp>
        <p:nvSpPr>
          <p:cNvPr id="57352" name="Line 8"/>
          <p:cNvSpPr>
            <a:spLocks noChangeShapeType="1"/>
          </p:cNvSpPr>
          <p:nvPr/>
        </p:nvSpPr>
        <p:spPr bwMode="auto">
          <a:xfrm flipV="1">
            <a:off x="509588" y="3722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3" name="Line 9"/>
          <p:cNvSpPr>
            <a:spLocks noChangeShapeType="1"/>
          </p:cNvSpPr>
          <p:nvPr/>
        </p:nvSpPr>
        <p:spPr bwMode="auto">
          <a:xfrm>
            <a:off x="5364163" y="6635750"/>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smtClean="0"/>
              <a:t>Belonging Probabilities</a:t>
            </a:r>
          </a:p>
        </p:txBody>
      </p:sp>
      <p:pic>
        <p:nvPicPr>
          <p:cNvPr id="58371" name="Picture 3" descr="belong_pro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8050" y="4171950"/>
            <a:ext cx="77279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p:cNvSpPr txBox="1">
            <a:spLocks noChangeArrowheads="1"/>
          </p:cNvSpPr>
          <p:nvPr/>
        </p:nvSpPr>
        <p:spPr bwMode="auto">
          <a:xfrm>
            <a:off x="150813" y="2195513"/>
            <a:ext cx="27098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baseline="0"/>
              <a:t>Belonging probabilities are assigned by normalising to one.</a:t>
            </a:r>
          </a:p>
        </p:txBody>
      </p:sp>
      <p:pic>
        <p:nvPicPr>
          <p:cNvPr id="58373" name="Picture 5" descr="belong_prob_unnor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1225" y="1665288"/>
            <a:ext cx="772477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ntensity.png"/>
          <p:cNvPicPr>
            <a:picLocks noChangeAspect="1"/>
          </p:cNvPicPr>
          <p:nvPr/>
        </p:nvPicPr>
        <p:blipFill>
          <a:blip r:embed="rId2">
            <a:extLst>
              <a:ext uri="{28A0092B-C50C-407E-A947-70E740481C1C}">
                <a14:useLocalDpi xmlns:a14="http://schemas.microsoft.com/office/drawing/2010/main" val="0"/>
              </a:ext>
            </a:extLst>
          </a:blip>
          <a:srcRect l="4903" t="5975" r="7027" b="3697"/>
          <a:stretch>
            <a:fillRect/>
          </a:stretch>
        </p:blipFill>
        <p:spPr bwMode="auto">
          <a:xfrm>
            <a:off x="928688" y="823913"/>
            <a:ext cx="7751762"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p:cNvSpPr>
            <a:spLocks noGrp="1"/>
          </p:cNvSpPr>
          <p:nvPr>
            <p:ph type="title"/>
          </p:nvPr>
        </p:nvSpPr>
        <p:spPr/>
        <p:txBody>
          <a:bodyPr/>
          <a:lstStyle/>
          <a:p>
            <a:r>
              <a:rPr lang="en-GB" smtClean="0"/>
              <a:t>Tissue intensity distributions (T1-w MRI)</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Non-Gaussian Intensity Distributions</a:t>
            </a:r>
          </a:p>
        </p:txBody>
      </p:sp>
      <p:sp>
        <p:nvSpPr>
          <p:cNvPr id="60419" name="Rectangle 3"/>
          <p:cNvSpPr>
            <a:spLocks noGrp="1" noChangeArrowheads="1"/>
          </p:cNvSpPr>
          <p:nvPr>
            <p:ph type="body" idx="1"/>
          </p:nvPr>
        </p:nvSpPr>
        <p:spPr>
          <a:xfrm>
            <a:off x="228600" y="1371600"/>
            <a:ext cx="9448800" cy="1487488"/>
          </a:xfrm>
        </p:spPr>
        <p:txBody>
          <a:bodyPr/>
          <a:lstStyle/>
          <a:p>
            <a:r>
              <a:rPr lang="en-GB" smtClean="0"/>
              <a:t>Multiple Gaussians per tissue class allow non-Gaussian intensity distributions to be modelled.</a:t>
            </a:r>
          </a:p>
          <a:p>
            <a:pPr lvl="1"/>
            <a:r>
              <a:rPr lang="en-GB" smtClean="0"/>
              <a:t>E.g. accounting for partial volume effects</a:t>
            </a:r>
          </a:p>
        </p:txBody>
      </p:sp>
      <p:pic>
        <p:nvPicPr>
          <p:cNvPr id="60420" name="Picture 4" descr="nongaus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08338"/>
            <a:ext cx="99060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28600"/>
            <a:ext cx="6810375" cy="1143000"/>
          </a:xfrm>
        </p:spPr>
        <p:txBody>
          <a:bodyPr/>
          <a:lstStyle/>
          <a:p>
            <a:r>
              <a:rPr lang="en-GB" smtClean="0"/>
              <a:t>Modelling inhomogeneity</a:t>
            </a:r>
          </a:p>
        </p:txBody>
      </p:sp>
      <p:sp>
        <p:nvSpPr>
          <p:cNvPr id="57347" name="Rectangle 3"/>
          <p:cNvSpPr>
            <a:spLocks noGrp="1" noChangeArrowheads="1"/>
          </p:cNvSpPr>
          <p:nvPr>
            <p:ph type="body" idx="1"/>
          </p:nvPr>
        </p:nvSpPr>
        <p:spPr>
          <a:xfrm>
            <a:off x="495300" y="1447800"/>
            <a:ext cx="5897563" cy="920750"/>
          </a:xfrm>
        </p:spPr>
        <p:txBody>
          <a:bodyPr/>
          <a:lstStyle/>
          <a:p>
            <a:r>
              <a:rPr lang="en-GB" sz="2000" smtClean="0"/>
              <a:t>A multiplicative bias field is modelled as a linear combination of basis functions.</a:t>
            </a:r>
            <a:endParaRPr lang="en-GB" sz="2400" smtClean="0"/>
          </a:p>
        </p:txBody>
      </p:sp>
      <p:pic>
        <p:nvPicPr>
          <p:cNvPr id="61444" name="Picture 4" descr="b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2368550"/>
            <a:ext cx="88566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920750"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a:solidFill>
                  <a:srgbClr val="0000FF"/>
                </a:solidFill>
                <a:cs typeface="Arial" pitchFamily="34" charset="0"/>
              </a:rPr>
              <a:t>Corrupted image</a:t>
            </a:r>
            <a:endParaRPr lang="en-GB" baseline="0">
              <a:cs typeface="Arial" pitchFamily="34" charset="0"/>
            </a:endParaRPr>
          </a:p>
        </p:txBody>
      </p:sp>
      <p:sp>
        <p:nvSpPr>
          <p:cNvPr id="61446" name="Text Box 6"/>
          <p:cNvSpPr txBox="1">
            <a:spLocks noChangeArrowheads="1"/>
          </p:cNvSpPr>
          <p:nvPr/>
        </p:nvSpPr>
        <p:spPr bwMode="auto">
          <a:xfrm>
            <a:off x="6689725" y="5884863"/>
            <a:ext cx="2195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a:solidFill>
                  <a:srgbClr val="3333FF"/>
                </a:solidFill>
                <a:cs typeface="Arial" pitchFamily="34" charset="0"/>
              </a:rPr>
              <a:t>Corrected image</a:t>
            </a:r>
            <a:endParaRPr lang="en-GB" baseline="0">
              <a:solidFill>
                <a:srgbClr val="3333FF"/>
              </a:solidFill>
              <a:cs typeface="Arial" pitchFamily="34" charset="0"/>
            </a:endParaRPr>
          </a:p>
        </p:txBody>
      </p:sp>
      <p:sp>
        <p:nvSpPr>
          <p:cNvPr id="61447" name="Text Box 7"/>
          <p:cNvSpPr txBox="1">
            <a:spLocks noChangeArrowheads="1"/>
          </p:cNvSpPr>
          <p:nvPr/>
        </p:nvSpPr>
        <p:spPr bwMode="auto">
          <a:xfrm>
            <a:off x="3800475"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a:solidFill>
                  <a:srgbClr val="0000FF"/>
                </a:solidFill>
                <a:cs typeface="Arial" pitchFamily="34" charset="0"/>
              </a:rPr>
              <a:t>Bias Field</a:t>
            </a:r>
            <a:endParaRPr lang="en-GB" baseline="0">
              <a:cs typeface="Arial" pitchFamily="34" charset="0"/>
            </a:endParaRPr>
          </a:p>
        </p:txBody>
      </p:sp>
      <p:pic>
        <p:nvPicPr>
          <p:cNvPr id="57352" name="Picture 8" descr="dc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4663" y="0"/>
            <a:ext cx="3081337"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Tissue Probability Maps</a:t>
            </a:r>
          </a:p>
        </p:txBody>
      </p:sp>
      <p:sp>
        <p:nvSpPr>
          <p:cNvPr id="62467" name="Rectangle 3"/>
          <p:cNvSpPr>
            <a:spLocks noGrp="1" noChangeArrowheads="1"/>
          </p:cNvSpPr>
          <p:nvPr>
            <p:ph type="body" idx="1"/>
          </p:nvPr>
        </p:nvSpPr>
        <p:spPr>
          <a:xfrm>
            <a:off x="495300" y="1590675"/>
            <a:ext cx="9096375" cy="2000250"/>
          </a:xfrm>
        </p:spPr>
        <p:txBody>
          <a:bodyPr/>
          <a:lstStyle/>
          <a:p>
            <a:r>
              <a:rPr lang="en-GB" smtClean="0"/>
              <a:t>Tissue probability maps (TPMs) are used as the prior, instead of the proportion of voxels in each class</a:t>
            </a:r>
          </a:p>
        </p:txBody>
      </p:sp>
      <p:pic>
        <p:nvPicPr>
          <p:cNvPr id="62468" name="Picture 4" descr="prior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981325"/>
            <a:ext cx="920115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449263" y="5726113"/>
            <a:ext cx="91424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1" baseline="0">
                <a:solidFill>
                  <a:srgbClr val="0033CC"/>
                </a:solidFill>
              </a:rPr>
              <a:t>ICBM Tissue Probabilistic Atlases</a:t>
            </a:r>
            <a:r>
              <a:rPr lang="en-GB" sz="2400" baseline="0"/>
              <a:t>. </a:t>
            </a:r>
            <a:r>
              <a:rPr lang="en-GB" sz="1800" baseline="0"/>
              <a:t>These tissue probability maps are kindly provided by the </a:t>
            </a:r>
            <a:r>
              <a:rPr lang="en-GB" sz="1800" b="1" baseline="0"/>
              <a:t>International Consortium for Brain Mapping</a:t>
            </a:r>
            <a:r>
              <a:rPr lang="en-GB" sz="1800" baseline="0"/>
              <a:t>, John C. Mazziotta and Arthur W. Toga.</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9906000" cy="1143000"/>
          </a:xfrm>
        </p:spPr>
        <p:txBody>
          <a:bodyPr/>
          <a:lstStyle/>
          <a:p>
            <a:r>
              <a:rPr lang="en-GB" sz="3600" smtClean="0"/>
              <a:t>Deforming the Tissue Probability Maps</a:t>
            </a:r>
          </a:p>
        </p:txBody>
      </p:sp>
      <p:pic>
        <p:nvPicPr>
          <p:cNvPr id="65539" name="Picture 3" descr="de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371600"/>
            <a:ext cx="5707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322263" y="1447800"/>
            <a:ext cx="34925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9900CC"/>
              </a:buClr>
              <a:buFontTx/>
              <a:buChar char="*"/>
            </a:pPr>
            <a:r>
              <a:rPr kumimoji="1" lang="en-GB" sz="2400" baseline="0">
                <a:latin typeface="Arial" pitchFamily="34" charset="0"/>
              </a:rPr>
              <a:t>Tissue probability images are warped to match the subject</a:t>
            </a:r>
          </a:p>
          <a:p>
            <a:pPr marL="342900" indent="-342900" eaLnBrk="0" hangingPunct="0">
              <a:spcBef>
                <a:spcPct val="20000"/>
              </a:spcBef>
              <a:buClr>
                <a:srgbClr val="9900CC"/>
              </a:buClr>
              <a:buFontTx/>
              <a:buChar char="*"/>
            </a:pPr>
            <a:r>
              <a:rPr kumimoji="1" lang="en-GB" sz="2400" baseline="0">
                <a:latin typeface="Arial" pitchFamily="34" charset="0"/>
              </a:rPr>
              <a:t>The inverse transform warps to the TPMs</a:t>
            </a:r>
          </a:p>
        </p:txBody>
      </p:sp>
      <p:grpSp>
        <p:nvGrpSpPr>
          <p:cNvPr id="2" name="Group 28"/>
          <p:cNvGrpSpPr>
            <a:grpSpLocks/>
          </p:cNvGrpSpPr>
          <p:nvPr/>
        </p:nvGrpSpPr>
        <p:grpSpPr bwMode="auto">
          <a:xfrm>
            <a:off x="0" y="3562350"/>
            <a:ext cx="3814763" cy="3295650"/>
            <a:chOff x="2702" y="1438"/>
            <a:chExt cx="2988" cy="2541"/>
          </a:xfrm>
        </p:grpSpPr>
        <p:sp>
          <p:nvSpPr>
            <p:cNvPr id="65542" name="Rectangle 29"/>
            <p:cNvSpPr>
              <a:spLocks noChangeArrowheads="1"/>
            </p:cNvSpPr>
            <p:nvPr/>
          </p:nvSpPr>
          <p:spPr bwMode="auto">
            <a:xfrm>
              <a:off x="2702" y="1438"/>
              <a:ext cx="2988" cy="2541"/>
            </a:xfrm>
            <a:prstGeom prst="rect">
              <a:avLst/>
            </a:prstGeom>
            <a:solidFill>
              <a:schemeClr val="bg1"/>
            </a:solidFill>
            <a:ln w="9525">
              <a:solidFill>
                <a:schemeClr val="accent2"/>
              </a:solidFill>
              <a:miter lim="800000"/>
              <a:headEnd/>
              <a:tailEnd/>
            </a:ln>
          </p:spPr>
          <p:txBody>
            <a:bodyPr wrap="none" anchor="ctr"/>
            <a:lstStyle/>
            <a:p>
              <a:pPr eaLnBrk="0" hangingPunct="0"/>
              <a:endParaRPr lang="en-US"/>
            </a:p>
          </p:txBody>
        </p:sp>
        <p:pic>
          <p:nvPicPr>
            <p:cNvPr id="65543"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 y="1557"/>
              <a:ext cx="2705"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GB" smtClean="0"/>
              <a:t>Fitting the unified model</a:t>
            </a:r>
          </a:p>
        </p:txBody>
      </p:sp>
      <p:sp>
        <p:nvSpPr>
          <p:cNvPr id="6148" name="Rectangle 3"/>
          <p:cNvSpPr>
            <a:spLocks noGrp="1" noChangeArrowheads="1"/>
          </p:cNvSpPr>
          <p:nvPr>
            <p:ph type="body" idx="1"/>
          </p:nvPr>
        </p:nvSpPr>
        <p:spPr/>
        <p:txBody>
          <a:bodyPr/>
          <a:lstStyle/>
          <a:p>
            <a:r>
              <a:rPr lang="en-GB" smtClean="0"/>
              <a:t>Model fitting involves optimising an objective function as with respect to its parameters</a:t>
            </a:r>
          </a:p>
          <a:p>
            <a:r>
              <a:rPr lang="en-GB" smtClean="0"/>
              <a:t>Begin with starting estimates, and repeatedly change them so that the objective function decreases each time</a:t>
            </a:r>
          </a:p>
          <a:p>
            <a:r>
              <a:rPr lang="en-GB" smtClean="0"/>
              <a:t>The unified model has one overall objective function</a:t>
            </a:r>
          </a:p>
          <a:p>
            <a:r>
              <a:rPr lang="en-GB" smtClean="0"/>
              <a:t>Sets of parameters are repeatedly optimised in turn</a:t>
            </a:r>
          </a:p>
          <a:p>
            <a:endParaRPr lang="en-GB" smtClean="0"/>
          </a:p>
        </p:txBody>
      </p:sp>
      <p:graphicFrame>
        <p:nvGraphicFramePr>
          <p:cNvPr id="6146" name="Object 4">
            <a:hlinkClick r:id="" action="ppaction://ole?verb=0"/>
          </p:cNvPr>
          <p:cNvGraphicFramePr>
            <a:graphicFrameLocks/>
          </p:cNvGraphicFramePr>
          <p:nvPr/>
        </p:nvGraphicFramePr>
        <p:xfrm>
          <a:off x="522288" y="5191125"/>
          <a:ext cx="8643937" cy="1001713"/>
        </p:xfrm>
        <a:graphic>
          <a:graphicData uri="http://schemas.openxmlformats.org/presentationml/2006/ole">
            <mc:AlternateContent xmlns:mc="http://schemas.openxmlformats.org/markup-compatibility/2006">
              <mc:Choice xmlns:v="urn:schemas-microsoft-com:vml" Requires="v">
                <p:oleObj spid="_x0000_s6176" name="Equation" r:id="rId3" imgW="8331120" imgH="1054080" progId="Equation.3">
                  <p:embed/>
                </p:oleObj>
              </mc:Choice>
              <mc:Fallback>
                <p:oleObj name="Equation" r:id="rId3" imgW="8331120" imgH="1054080" progId="Equation.3">
                  <p:embed/>
                  <p:pic>
                    <p:nvPicPr>
                      <p:cNvPr id="0" name="Object 4"/>
                      <p:cNvPicPr>
                        <a:picLocks noChangeArrowheads="1"/>
                      </p:cNvPicPr>
                      <p:nvPr/>
                    </p:nvPicPr>
                    <p:blipFill>
                      <a:blip r:embed="rId4">
                        <a:lum contrast="58000"/>
                        <a:extLst>
                          <a:ext uri="{28A0092B-C50C-407E-A947-70E740481C1C}">
                            <a14:useLocalDpi xmlns:a14="http://schemas.microsoft.com/office/drawing/2010/main" val="0"/>
                          </a:ext>
                        </a:extLst>
                      </a:blip>
                      <a:srcRect/>
                      <a:stretch>
                        <a:fillRect/>
                      </a:stretch>
                    </p:blipFill>
                    <p:spPr bwMode="auto">
                      <a:xfrm>
                        <a:off x="522288" y="5191125"/>
                        <a:ext cx="8643937" cy="1001713"/>
                      </a:xfrm>
                      <a:prstGeom prst="rect">
                        <a:avLst/>
                      </a:prstGeom>
                      <a:noFill/>
                      <a:ln>
                        <a:noFill/>
                      </a:ln>
                      <a:effectLst/>
                      <a:extLst>
                        <a:ext uri="{909E8E84-426E-40DD-AFC4-6F175D3DCCD1}">
                          <a14:hiddenFill xmlns:a14="http://schemas.microsoft.com/office/drawing/2010/main">
                            <a:solidFill>
                              <a:srgbClr val="FF0066"/>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6421" name="Oval 5"/>
          <p:cNvSpPr>
            <a:spLocks noChangeArrowheads="1"/>
          </p:cNvSpPr>
          <p:nvPr/>
        </p:nvSpPr>
        <p:spPr bwMode="auto">
          <a:xfrm>
            <a:off x="2500313" y="5508625"/>
            <a:ext cx="357187" cy="366713"/>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16422" name="Oval 6"/>
          <p:cNvSpPr>
            <a:spLocks noChangeArrowheads="1"/>
          </p:cNvSpPr>
          <p:nvPr/>
        </p:nvSpPr>
        <p:spPr bwMode="auto">
          <a:xfrm>
            <a:off x="4124325" y="5292725"/>
            <a:ext cx="357188" cy="366713"/>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16423" name="Oval 7"/>
          <p:cNvSpPr>
            <a:spLocks noChangeArrowheads="1"/>
          </p:cNvSpPr>
          <p:nvPr/>
        </p:nvSpPr>
        <p:spPr bwMode="auto">
          <a:xfrm>
            <a:off x="4362450" y="5726113"/>
            <a:ext cx="357188" cy="366712"/>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16424" name="Oval 8"/>
          <p:cNvSpPr>
            <a:spLocks noChangeArrowheads="1"/>
          </p:cNvSpPr>
          <p:nvPr/>
        </p:nvSpPr>
        <p:spPr bwMode="auto">
          <a:xfrm>
            <a:off x="3367088" y="5314950"/>
            <a:ext cx="357187" cy="366713"/>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16425" name="Oval 9"/>
          <p:cNvSpPr>
            <a:spLocks noChangeArrowheads="1"/>
          </p:cNvSpPr>
          <p:nvPr/>
        </p:nvSpPr>
        <p:spPr bwMode="auto">
          <a:xfrm>
            <a:off x="3670300" y="5770563"/>
            <a:ext cx="357188" cy="366712"/>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16426" name="Oval 10"/>
          <p:cNvSpPr>
            <a:spLocks noChangeArrowheads="1"/>
          </p:cNvSpPr>
          <p:nvPr/>
        </p:nvSpPr>
        <p:spPr bwMode="auto">
          <a:xfrm>
            <a:off x="5381625" y="5748338"/>
            <a:ext cx="357188" cy="366712"/>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16427" name="Oval 11"/>
          <p:cNvSpPr>
            <a:spLocks noChangeArrowheads="1"/>
          </p:cNvSpPr>
          <p:nvPr/>
        </p:nvSpPr>
        <p:spPr bwMode="auto">
          <a:xfrm>
            <a:off x="7242175" y="5314950"/>
            <a:ext cx="357188" cy="366713"/>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16428" name="Oval 12"/>
          <p:cNvSpPr>
            <a:spLocks noChangeArrowheads="1"/>
          </p:cNvSpPr>
          <p:nvPr/>
        </p:nvSpPr>
        <p:spPr bwMode="auto">
          <a:xfrm>
            <a:off x="8194675" y="5337175"/>
            <a:ext cx="357188" cy="366713"/>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16429" name="Oval 13"/>
          <p:cNvSpPr>
            <a:spLocks noChangeArrowheads="1"/>
          </p:cNvSpPr>
          <p:nvPr/>
        </p:nvSpPr>
        <p:spPr bwMode="auto">
          <a:xfrm>
            <a:off x="7718425" y="5726113"/>
            <a:ext cx="357188" cy="366712"/>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16428"/>
                                        </p:tgtEl>
                                        <p:attrNameLst>
                                          <p:attrName>style.visibility</p:attrName>
                                        </p:attrNameLst>
                                      </p:cBhvr>
                                      <p:to>
                                        <p:strVal val="visible"/>
                                      </p:to>
                                    </p:set>
                                    <p:anim calcmode="lin" valueType="num">
                                      <p:cBhvr additive="base">
                                        <p:cTn id="11" dur="500" fill="hold"/>
                                        <p:tgtEl>
                                          <p:spTgt spid="316428"/>
                                        </p:tgtEl>
                                        <p:attrNameLst>
                                          <p:attrName>ppt_x</p:attrName>
                                        </p:attrNameLst>
                                      </p:cBhvr>
                                      <p:tavLst>
                                        <p:tav tm="0">
                                          <p:val>
                                            <p:strVal val="0-#ppt_w/2"/>
                                          </p:val>
                                        </p:tav>
                                        <p:tav tm="100000">
                                          <p:val>
                                            <p:strVal val="#ppt_x"/>
                                          </p:val>
                                        </p:tav>
                                      </p:tavLst>
                                    </p:anim>
                                    <p:anim calcmode="lin" valueType="num">
                                      <p:cBhvr additive="base">
                                        <p:cTn id="12" dur="500" fill="hold"/>
                                        <p:tgtEl>
                                          <p:spTgt spid="31642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16429"/>
                                        </p:tgtEl>
                                        <p:attrNameLst>
                                          <p:attrName>style.visibility</p:attrName>
                                        </p:attrNameLst>
                                      </p:cBhvr>
                                      <p:to>
                                        <p:strVal val="visible"/>
                                      </p:to>
                                    </p:set>
                                    <p:anim calcmode="lin" valueType="num">
                                      <p:cBhvr additive="base">
                                        <p:cTn id="17" dur="500" fill="hold"/>
                                        <p:tgtEl>
                                          <p:spTgt spid="316429"/>
                                        </p:tgtEl>
                                        <p:attrNameLst>
                                          <p:attrName>ppt_x</p:attrName>
                                        </p:attrNameLst>
                                      </p:cBhvr>
                                      <p:tavLst>
                                        <p:tav tm="0">
                                          <p:val>
                                            <p:strVal val="0-#ppt_w/2"/>
                                          </p:val>
                                        </p:tav>
                                        <p:tav tm="100000">
                                          <p:val>
                                            <p:strVal val="#ppt_x"/>
                                          </p:val>
                                        </p:tav>
                                      </p:tavLst>
                                    </p:anim>
                                    <p:anim calcmode="lin" valueType="num">
                                      <p:cBhvr additive="base">
                                        <p:cTn id="18" dur="500" fill="hold"/>
                                        <p:tgtEl>
                                          <p:spTgt spid="31642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316426"/>
                                        </p:tgtEl>
                                        <p:attrNameLst>
                                          <p:attrName>style.visibility</p:attrName>
                                        </p:attrNameLst>
                                      </p:cBhvr>
                                      <p:to>
                                        <p:strVal val="visible"/>
                                      </p:to>
                                    </p:set>
                                    <p:anim calcmode="lin" valueType="num">
                                      <p:cBhvr additive="base">
                                        <p:cTn id="22" dur="500" fill="hold"/>
                                        <p:tgtEl>
                                          <p:spTgt spid="316426"/>
                                        </p:tgtEl>
                                        <p:attrNameLst>
                                          <p:attrName>ppt_x</p:attrName>
                                        </p:attrNameLst>
                                      </p:cBhvr>
                                      <p:tavLst>
                                        <p:tav tm="0">
                                          <p:val>
                                            <p:strVal val="0-#ppt_w/2"/>
                                          </p:val>
                                        </p:tav>
                                        <p:tav tm="100000">
                                          <p:val>
                                            <p:strVal val="#ppt_x"/>
                                          </p:val>
                                        </p:tav>
                                      </p:tavLst>
                                    </p:anim>
                                    <p:anim calcmode="lin" valueType="num">
                                      <p:cBhvr additive="base">
                                        <p:cTn id="23" dur="500" fill="hold"/>
                                        <p:tgtEl>
                                          <p:spTgt spid="31642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16425"/>
                                        </p:tgtEl>
                                        <p:attrNameLst>
                                          <p:attrName>style.visibility</p:attrName>
                                        </p:attrNameLst>
                                      </p:cBhvr>
                                      <p:to>
                                        <p:strVal val="visible"/>
                                      </p:to>
                                    </p:set>
                                    <p:anim calcmode="lin" valueType="num">
                                      <p:cBhvr additive="base">
                                        <p:cTn id="28" dur="500" fill="hold"/>
                                        <p:tgtEl>
                                          <p:spTgt spid="316425"/>
                                        </p:tgtEl>
                                        <p:attrNameLst>
                                          <p:attrName>ppt_x</p:attrName>
                                        </p:attrNameLst>
                                      </p:cBhvr>
                                      <p:tavLst>
                                        <p:tav tm="0">
                                          <p:val>
                                            <p:strVal val="0-#ppt_w/2"/>
                                          </p:val>
                                        </p:tav>
                                        <p:tav tm="100000">
                                          <p:val>
                                            <p:strVal val="#ppt_x"/>
                                          </p:val>
                                        </p:tav>
                                      </p:tavLst>
                                    </p:anim>
                                    <p:anim calcmode="lin" valueType="num">
                                      <p:cBhvr additive="base">
                                        <p:cTn id="29" dur="500" fill="hold"/>
                                        <p:tgtEl>
                                          <p:spTgt spid="31642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316424"/>
                                        </p:tgtEl>
                                        <p:attrNameLst>
                                          <p:attrName>style.visibility</p:attrName>
                                        </p:attrNameLst>
                                      </p:cBhvr>
                                      <p:to>
                                        <p:strVal val="visible"/>
                                      </p:to>
                                    </p:set>
                                    <p:anim calcmode="lin" valueType="num">
                                      <p:cBhvr additive="base">
                                        <p:cTn id="33" dur="500" fill="hold"/>
                                        <p:tgtEl>
                                          <p:spTgt spid="316424"/>
                                        </p:tgtEl>
                                        <p:attrNameLst>
                                          <p:attrName>ppt_x</p:attrName>
                                        </p:attrNameLst>
                                      </p:cBhvr>
                                      <p:tavLst>
                                        <p:tav tm="0">
                                          <p:val>
                                            <p:strVal val="0-#ppt_w/2"/>
                                          </p:val>
                                        </p:tav>
                                        <p:tav tm="100000">
                                          <p:val>
                                            <p:strVal val="#ppt_x"/>
                                          </p:val>
                                        </p:tav>
                                      </p:tavLst>
                                    </p:anim>
                                    <p:anim calcmode="lin" valueType="num">
                                      <p:cBhvr additive="base">
                                        <p:cTn id="34" dur="500" fill="hold"/>
                                        <p:tgtEl>
                                          <p:spTgt spid="31642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16427"/>
                                        </p:tgtEl>
                                        <p:attrNameLst>
                                          <p:attrName>style.visibility</p:attrName>
                                        </p:attrNameLst>
                                      </p:cBhvr>
                                      <p:to>
                                        <p:strVal val="visible"/>
                                      </p:to>
                                    </p:set>
                                    <p:anim calcmode="lin" valueType="num">
                                      <p:cBhvr additive="base">
                                        <p:cTn id="39" dur="500" fill="hold"/>
                                        <p:tgtEl>
                                          <p:spTgt spid="316427"/>
                                        </p:tgtEl>
                                        <p:attrNameLst>
                                          <p:attrName>ppt_x</p:attrName>
                                        </p:attrNameLst>
                                      </p:cBhvr>
                                      <p:tavLst>
                                        <p:tav tm="0">
                                          <p:val>
                                            <p:strVal val="0-#ppt_w/2"/>
                                          </p:val>
                                        </p:tav>
                                        <p:tav tm="100000">
                                          <p:val>
                                            <p:strVal val="#ppt_x"/>
                                          </p:val>
                                        </p:tav>
                                      </p:tavLst>
                                    </p:anim>
                                    <p:anim calcmode="lin" valueType="num">
                                      <p:cBhvr additive="base">
                                        <p:cTn id="40" dur="500" fill="hold"/>
                                        <p:tgtEl>
                                          <p:spTgt spid="316427"/>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316421"/>
                                        </p:tgtEl>
                                        <p:attrNameLst>
                                          <p:attrName>style.visibility</p:attrName>
                                        </p:attrNameLst>
                                      </p:cBhvr>
                                      <p:to>
                                        <p:strVal val="visible"/>
                                      </p:to>
                                    </p:set>
                                    <p:anim calcmode="lin" valueType="num">
                                      <p:cBhvr additive="base">
                                        <p:cTn id="44" dur="500" fill="hold"/>
                                        <p:tgtEl>
                                          <p:spTgt spid="316421"/>
                                        </p:tgtEl>
                                        <p:attrNameLst>
                                          <p:attrName>ppt_x</p:attrName>
                                        </p:attrNameLst>
                                      </p:cBhvr>
                                      <p:tavLst>
                                        <p:tav tm="0">
                                          <p:val>
                                            <p:strVal val="0-#ppt_w/2"/>
                                          </p:val>
                                        </p:tav>
                                        <p:tav tm="100000">
                                          <p:val>
                                            <p:strVal val="#ppt_x"/>
                                          </p:val>
                                        </p:tav>
                                      </p:tavLst>
                                    </p:anim>
                                    <p:anim calcmode="lin" valueType="num">
                                      <p:cBhvr additive="base">
                                        <p:cTn id="45" dur="500" fill="hold"/>
                                        <p:tgtEl>
                                          <p:spTgt spid="31642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16422"/>
                                        </p:tgtEl>
                                        <p:attrNameLst>
                                          <p:attrName>style.visibility</p:attrName>
                                        </p:attrNameLst>
                                      </p:cBhvr>
                                      <p:to>
                                        <p:strVal val="visible"/>
                                      </p:to>
                                    </p:set>
                                    <p:anim calcmode="lin" valueType="num">
                                      <p:cBhvr additive="base">
                                        <p:cTn id="50" dur="500" fill="hold"/>
                                        <p:tgtEl>
                                          <p:spTgt spid="316422"/>
                                        </p:tgtEl>
                                        <p:attrNameLst>
                                          <p:attrName>ppt_x</p:attrName>
                                        </p:attrNameLst>
                                      </p:cBhvr>
                                      <p:tavLst>
                                        <p:tav tm="0">
                                          <p:val>
                                            <p:strVal val="0-#ppt_w/2"/>
                                          </p:val>
                                        </p:tav>
                                        <p:tav tm="100000">
                                          <p:val>
                                            <p:strVal val="#ppt_x"/>
                                          </p:val>
                                        </p:tav>
                                      </p:tavLst>
                                    </p:anim>
                                    <p:anim calcmode="lin" valueType="num">
                                      <p:cBhvr additive="base">
                                        <p:cTn id="51" dur="500" fill="hold"/>
                                        <p:tgtEl>
                                          <p:spTgt spid="316422"/>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500"/>
                            </p:stCondLst>
                            <p:childTnLst>
                              <p:par>
                                <p:cTn id="53" presetID="2" presetClass="entr" presetSubtype="8" fill="hold" grpId="0" nodeType="afterEffect">
                                  <p:stCondLst>
                                    <p:cond delay="0"/>
                                  </p:stCondLst>
                                  <p:childTnLst>
                                    <p:set>
                                      <p:cBhvr>
                                        <p:cTn id="54" dur="1" fill="hold">
                                          <p:stCondLst>
                                            <p:cond delay="0"/>
                                          </p:stCondLst>
                                        </p:cTn>
                                        <p:tgtEl>
                                          <p:spTgt spid="316423"/>
                                        </p:tgtEl>
                                        <p:attrNameLst>
                                          <p:attrName>style.visibility</p:attrName>
                                        </p:attrNameLst>
                                      </p:cBhvr>
                                      <p:to>
                                        <p:strVal val="visible"/>
                                      </p:to>
                                    </p:set>
                                    <p:anim calcmode="lin" valueType="num">
                                      <p:cBhvr additive="base">
                                        <p:cTn id="55" dur="500" fill="hold"/>
                                        <p:tgtEl>
                                          <p:spTgt spid="316423"/>
                                        </p:tgtEl>
                                        <p:attrNameLst>
                                          <p:attrName>ppt_x</p:attrName>
                                        </p:attrNameLst>
                                      </p:cBhvr>
                                      <p:tavLst>
                                        <p:tav tm="0">
                                          <p:val>
                                            <p:strVal val="0-#ppt_w/2"/>
                                          </p:val>
                                        </p:tav>
                                        <p:tav tm="100000">
                                          <p:val>
                                            <p:strVal val="#ppt_x"/>
                                          </p:val>
                                        </p:tav>
                                      </p:tavLst>
                                    </p:anim>
                                    <p:anim calcmode="lin" valueType="num">
                                      <p:cBhvr additive="base">
                                        <p:cTn id="56" dur="500" fill="hold"/>
                                        <p:tgtEl>
                                          <p:spTgt spid="316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1" grpId="0" animBg="1"/>
      <p:bldP spid="316422" grpId="0" animBg="1"/>
      <p:bldP spid="316423" grpId="0" animBg="1"/>
      <p:bldP spid="316424" grpId="0" animBg="1"/>
      <p:bldP spid="316425" grpId="0" animBg="1"/>
      <p:bldP spid="316426" grpId="0" animBg="1"/>
      <p:bldP spid="316427" grpId="0" animBg="1"/>
      <p:bldP spid="316428" grpId="0" animBg="1"/>
      <p:bldP spid="3164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smtClean="0"/>
              <a:t>Steepest Descent</a:t>
            </a:r>
          </a:p>
        </p:txBody>
      </p:sp>
      <p:sp>
        <p:nvSpPr>
          <p:cNvPr id="66563" name="Rectangle 3"/>
          <p:cNvSpPr>
            <a:spLocks noChangeArrowheads="1"/>
          </p:cNvSpPr>
          <p:nvPr/>
        </p:nvSpPr>
        <p:spPr bwMode="auto">
          <a:xfrm>
            <a:off x="444500" y="1633538"/>
            <a:ext cx="8399463" cy="474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64" name="Freeform 4"/>
          <p:cNvSpPr>
            <a:spLocks/>
          </p:cNvSpPr>
          <p:nvPr/>
        </p:nvSpPr>
        <p:spPr bwMode="auto">
          <a:xfrm>
            <a:off x="249238" y="2452688"/>
            <a:ext cx="8478837" cy="3849687"/>
          </a:xfrm>
          <a:custGeom>
            <a:avLst/>
            <a:gdLst>
              <a:gd name="T0" fmla="*/ 2147483647 w 5341"/>
              <a:gd name="T1" fmla="*/ 2147483647 h 2425"/>
              <a:gd name="T2" fmla="*/ 2147483647 w 5341"/>
              <a:gd name="T3" fmla="*/ 2147483647 h 2425"/>
              <a:gd name="T4" fmla="*/ 2147483647 w 5341"/>
              <a:gd name="T5" fmla="*/ 2147483647 h 2425"/>
              <a:gd name="T6" fmla="*/ 2147483647 w 5341"/>
              <a:gd name="T7" fmla="*/ 2147483647 h 2425"/>
              <a:gd name="T8" fmla="*/ 2147483647 w 5341"/>
              <a:gd name="T9" fmla="*/ 2147483647 h 2425"/>
              <a:gd name="T10" fmla="*/ 2147483647 w 5341"/>
              <a:gd name="T11" fmla="*/ 2147483647 h 2425"/>
              <a:gd name="T12" fmla="*/ 2147483647 w 5341"/>
              <a:gd name="T13" fmla="*/ 2147483647 h 2425"/>
              <a:gd name="T14" fmla="*/ 2147483647 w 5341"/>
              <a:gd name="T15" fmla="*/ 2147483647 h 2425"/>
              <a:gd name="T16" fmla="*/ 2147483647 w 5341"/>
              <a:gd name="T17" fmla="*/ 2147483647 h 2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1"/>
              <a:gd name="T28" fmla="*/ 0 h 2425"/>
              <a:gd name="T29" fmla="*/ 5341 w 5341"/>
              <a:gd name="T30" fmla="*/ 2425 h 2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1" h="2425">
                <a:moveTo>
                  <a:pt x="873" y="998"/>
                </a:moveTo>
                <a:cubicBezTo>
                  <a:pt x="968" y="657"/>
                  <a:pt x="841" y="439"/>
                  <a:pt x="982" y="275"/>
                </a:cubicBezTo>
                <a:cubicBezTo>
                  <a:pt x="1123" y="111"/>
                  <a:pt x="1379" y="32"/>
                  <a:pt x="1718" y="16"/>
                </a:cubicBezTo>
                <a:cubicBezTo>
                  <a:pt x="2057" y="0"/>
                  <a:pt x="2505" y="105"/>
                  <a:pt x="3014" y="180"/>
                </a:cubicBezTo>
                <a:cubicBezTo>
                  <a:pt x="3523" y="255"/>
                  <a:pt x="4425" y="271"/>
                  <a:pt x="4773" y="466"/>
                </a:cubicBezTo>
                <a:cubicBezTo>
                  <a:pt x="5121" y="661"/>
                  <a:pt x="5341" y="1159"/>
                  <a:pt x="5100" y="1352"/>
                </a:cubicBezTo>
                <a:cubicBezTo>
                  <a:pt x="4859" y="1545"/>
                  <a:pt x="4109" y="1463"/>
                  <a:pt x="3327" y="1625"/>
                </a:cubicBezTo>
                <a:cubicBezTo>
                  <a:pt x="2545" y="1787"/>
                  <a:pt x="818" y="2425"/>
                  <a:pt x="409" y="2321"/>
                </a:cubicBezTo>
                <a:cubicBezTo>
                  <a:pt x="0" y="2217"/>
                  <a:pt x="778" y="1339"/>
                  <a:pt x="873" y="998"/>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65" name="Freeform 5"/>
          <p:cNvSpPr>
            <a:spLocks/>
          </p:cNvSpPr>
          <p:nvPr/>
        </p:nvSpPr>
        <p:spPr bwMode="auto">
          <a:xfrm>
            <a:off x="203200" y="2055813"/>
            <a:ext cx="8767763" cy="4276725"/>
          </a:xfrm>
          <a:custGeom>
            <a:avLst/>
            <a:gdLst>
              <a:gd name="T0" fmla="*/ 2147483647 w 5523"/>
              <a:gd name="T1" fmla="*/ 2147483647 h 2694"/>
              <a:gd name="T2" fmla="*/ 2147483647 w 5523"/>
              <a:gd name="T3" fmla="*/ 2147483647 h 2694"/>
              <a:gd name="T4" fmla="*/ 2147483647 w 5523"/>
              <a:gd name="T5" fmla="*/ 2147483647 h 2694"/>
              <a:gd name="T6" fmla="*/ 2147483647 w 5523"/>
              <a:gd name="T7" fmla="*/ 2147483647 h 2694"/>
              <a:gd name="T8" fmla="*/ 2147483647 w 5523"/>
              <a:gd name="T9" fmla="*/ 2147483647 h 2694"/>
              <a:gd name="T10" fmla="*/ 2147483647 w 5523"/>
              <a:gd name="T11" fmla="*/ 2147483647 h 2694"/>
              <a:gd name="T12" fmla="*/ 2147483647 w 5523"/>
              <a:gd name="T13" fmla="*/ 2147483647 h 2694"/>
              <a:gd name="T14" fmla="*/ 2147483647 w 5523"/>
              <a:gd name="T15" fmla="*/ 2147483647 h 2694"/>
              <a:gd name="T16" fmla="*/ 2147483647 w 5523"/>
              <a:gd name="T17" fmla="*/ 2147483647 h 2694"/>
              <a:gd name="T18" fmla="*/ 2147483647 w 5523"/>
              <a:gd name="T19" fmla="*/ 2147483647 h 2694"/>
              <a:gd name="T20" fmla="*/ 2147483647 w 5523"/>
              <a:gd name="T21" fmla="*/ 2147483647 h 2694"/>
              <a:gd name="T22" fmla="*/ 2147483647 w 5523"/>
              <a:gd name="T23" fmla="*/ 2147483647 h 2694"/>
              <a:gd name="T24" fmla="*/ 2147483647 w 5523"/>
              <a:gd name="T25" fmla="*/ 2147483647 h 2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23"/>
              <a:gd name="T40" fmla="*/ 0 h 2694"/>
              <a:gd name="T41" fmla="*/ 5523 w 5523"/>
              <a:gd name="T42" fmla="*/ 2694 h 2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23" h="2694">
                <a:moveTo>
                  <a:pt x="642" y="1166"/>
                </a:moveTo>
                <a:cubicBezTo>
                  <a:pt x="680" y="850"/>
                  <a:pt x="463" y="493"/>
                  <a:pt x="533" y="307"/>
                </a:cubicBezTo>
                <a:cubicBezTo>
                  <a:pt x="603" y="121"/>
                  <a:pt x="885" y="96"/>
                  <a:pt x="1065" y="48"/>
                </a:cubicBezTo>
                <a:cubicBezTo>
                  <a:pt x="1245" y="0"/>
                  <a:pt x="1402" y="14"/>
                  <a:pt x="1611" y="21"/>
                </a:cubicBezTo>
                <a:cubicBezTo>
                  <a:pt x="1820" y="28"/>
                  <a:pt x="2027" y="53"/>
                  <a:pt x="2320" y="89"/>
                </a:cubicBezTo>
                <a:cubicBezTo>
                  <a:pt x="2613" y="125"/>
                  <a:pt x="3022" y="214"/>
                  <a:pt x="3370" y="239"/>
                </a:cubicBezTo>
                <a:cubicBezTo>
                  <a:pt x="3718" y="264"/>
                  <a:pt x="4095" y="175"/>
                  <a:pt x="4406" y="239"/>
                </a:cubicBezTo>
                <a:cubicBezTo>
                  <a:pt x="4717" y="303"/>
                  <a:pt x="5102" y="378"/>
                  <a:pt x="5238" y="621"/>
                </a:cubicBezTo>
                <a:cubicBezTo>
                  <a:pt x="5374" y="864"/>
                  <a:pt x="5523" y="1473"/>
                  <a:pt x="5225" y="1698"/>
                </a:cubicBezTo>
                <a:cubicBezTo>
                  <a:pt x="4927" y="1923"/>
                  <a:pt x="4234" y="1809"/>
                  <a:pt x="3452" y="1971"/>
                </a:cubicBezTo>
                <a:cubicBezTo>
                  <a:pt x="2670" y="2133"/>
                  <a:pt x="1068" y="2640"/>
                  <a:pt x="534" y="2667"/>
                </a:cubicBezTo>
                <a:cubicBezTo>
                  <a:pt x="0" y="2694"/>
                  <a:pt x="229" y="2384"/>
                  <a:pt x="247" y="2134"/>
                </a:cubicBezTo>
                <a:cubicBezTo>
                  <a:pt x="265" y="1884"/>
                  <a:pt x="560" y="1368"/>
                  <a:pt x="642" y="1166"/>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66" name="Freeform 6"/>
          <p:cNvSpPr>
            <a:spLocks/>
          </p:cNvSpPr>
          <p:nvPr/>
        </p:nvSpPr>
        <p:spPr bwMode="auto">
          <a:xfrm>
            <a:off x="796925" y="2616200"/>
            <a:ext cx="7370763" cy="3279775"/>
          </a:xfrm>
          <a:custGeom>
            <a:avLst/>
            <a:gdLst>
              <a:gd name="T0" fmla="*/ 2147483647 w 4643"/>
              <a:gd name="T1" fmla="*/ 2147483647 h 2066"/>
              <a:gd name="T2" fmla="*/ 2147483647 w 4643"/>
              <a:gd name="T3" fmla="*/ 2147483647 h 2066"/>
              <a:gd name="T4" fmla="*/ 2147483647 w 4643"/>
              <a:gd name="T5" fmla="*/ 2147483647 h 2066"/>
              <a:gd name="T6" fmla="*/ 2147483647 w 4643"/>
              <a:gd name="T7" fmla="*/ 2147483647 h 2066"/>
              <a:gd name="T8" fmla="*/ 2147483647 w 4643"/>
              <a:gd name="T9" fmla="*/ 2147483647 h 2066"/>
              <a:gd name="T10" fmla="*/ 2147483647 w 4643"/>
              <a:gd name="T11" fmla="*/ 2147483647 h 2066"/>
              <a:gd name="T12" fmla="*/ 2147483647 w 4643"/>
              <a:gd name="T13" fmla="*/ 2147483647 h 2066"/>
              <a:gd name="T14" fmla="*/ 2147483647 w 4643"/>
              <a:gd name="T15" fmla="*/ 2147483647 h 2066"/>
              <a:gd name="T16" fmla="*/ 2147483647 w 4643"/>
              <a:gd name="T17" fmla="*/ 2147483647 h 2066"/>
              <a:gd name="T18" fmla="*/ 2147483647 w 4643"/>
              <a:gd name="T19" fmla="*/ 2147483647 h 2066"/>
              <a:gd name="T20" fmla="*/ 2147483647 w 4643"/>
              <a:gd name="T21" fmla="*/ 2147483647 h 20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3"/>
              <a:gd name="T34" fmla="*/ 0 h 2066"/>
              <a:gd name="T35" fmla="*/ 4643 w 4643"/>
              <a:gd name="T36" fmla="*/ 2066 h 20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3" h="2066">
                <a:moveTo>
                  <a:pt x="828" y="1045"/>
                </a:moveTo>
                <a:cubicBezTo>
                  <a:pt x="905" y="745"/>
                  <a:pt x="707" y="400"/>
                  <a:pt x="814" y="227"/>
                </a:cubicBezTo>
                <a:cubicBezTo>
                  <a:pt x="921" y="54"/>
                  <a:pt x="1144" y="18"/>
                  <a:pt x="1469" y="9"/>
                </a:cubicBezTo>
                <a:cubicBezTo>
                  <a:pt x="1794" y="0"/>
                  <a:pt x="2354" y="116"/>
                  <a:pt x="2765" y="173"/>
                </a:cubicBezTo>
                <a:cubicBezTo>
                  <a:pt x="3176" y="230"/>
                  <a:pt x="3669" y="287"/>
                  <a:pt x="3937" y="350"/>
                </a:cubicBezTo>
                <a:cubicBezTo>
                  <a:pt x="4205" y="413"/>
                  <a:pt x="4271" y="468"/>
                  <a:pt x="4373" y="554"/>
                </a:cubicBezTo>
                <a:cubicBezTo>
                  <a:pt x="4475" y="640"/>
                  <a:pt x="4550" y="773"/>
                  <a:pt x="4550" y="868"/>
                </a:cubicBezTo>
                <a:cubicBezTo>
                  <a:pt x="4550" y="963"/>
                  <a:pt x="4643" y="1059"/>
                  <a:pt x="4373" y="1127"/>
                </a:cubicBezTo>
                <a:cubicBezTo>
                  <a:pt x="4103" y="1195"/>
                  <a:pt x="3598" y="1127"/>
                  <a:pt x="2928" y="1277"/>
                </a:cubicBezTo>
                <a:cubicBezTo>
                  <a:pt x="2258" y="1427"/>
                  <a:pt x="700" y="2066"/>
                  <a:pt x="350" y="2027"/>
                </a:cubicBezTo>
                <a:cubicBezTo>
                  <a:pt x="0" y="1988"/>
                  <a:pt x="764" y="1338"/>
                  <a:pt x="828" y="104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67" name="Freeform 7"/>
          <p:cNvSpPr>
            <a:spLocks/>
          </p:cNvSpPr>
          <p:nvPr/>
        </p:nvSpPr>
        <p:spPr bwMode="auto">
          <a:xfrm>
            <a:off x="1287463" y="2867025"/>
            <a:ext cx="6567487" cy="2684463"/>
          </a:xfrm>
          <a:custGeom>
            <a:avLst/>
            <a:gdLst>
              <a:gd name="T0" fmla="*/ 2147483647 w 4137"/>
              <a:gd name="T1" fmla="*/ 2147483647 h 1691"/>
              <a:gd name="T2" fmla="*/ 2147483647 w 4137"/>
              <a:gd name="T3" fmla="*/ 2147483647 h 1691"/>
              <a:gd name="T4" fmla="*/ 2147483647 w 4137"/>
              <a:gd name="T5" fmla="*/ 2147483647 h 1691"/>
              <a:gd name="T6" fmla="*/ 2147483647 w 4137"/>
              <a:gd name="T7" fmla="*/ 2147483647 h 1691"/>
              <a:gd name="T8" fmla="*/ 2147483647 w 4137"/>
              <a:gd name="T9" fmla="*/ 2147483647 h 1691"/>
              <a:gd name="T10" fmla="*/ 2147483647 w 4137"/>
              <a:gd name="T11" fmla="*/ 2147483647 h 1691"/>
              <a:gd name="T12" fmla="*/ 2147483647 w 4137"/>
              <a:gd name="T13" fmla="*/ 2147483647 h 1691"/>
              <a:gd name="T14" fmla="*/ 2147483647 w 4137"/>
              <a:gd name="T15" fmla="*/ 2147483647 h 1691"/>
              <a:gd name="T16" fmla="*/ 2147483647 w 4137"/>
              <a:gd name="T17" fmla="*/ 2147483647 h 1691"/>
              <a:gd name="T18" fmla="*/ 2147483647 w 4137"/>
              <a:gd name="T19" fmla="*/ 2147483647 h 1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7"/>
              <a:gd name="T31" fmla="*/ 0 h 1691"/>
              <a:gd name="T32" fmla="*/ 4137 w 4137"/>
              <a:gd name="T33" fmla="*/ 1691 h 1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7" h="1691">
                <a:moveTo>
                  <a:pt x="873" y="969"/>
                </a:moveTo>
                <a:cubicBezTo>
                  <a:pt x="946" y="719"/>
                  <a:pt x="653" y="351"/>
                  <a:pt x="710" y="192"/>
                </a:cubicBezTo>
                <a:cubicBezTo>
                  <a:pt x="767" y="33"/>
                  <a:pt x="907" y="28"/>
                  <a:pt x="1214" y="14"/>
                </a:cubicBezTo>
                <a:cubicBezTo>
                  <a:pt x="1521" y="0"/>
                  <a:pt x="2145" y="54"/>
                  <a:pt x="2552" y="111"/>
                </a:cubicBezTo>
                <a:cubicBezTo>
                  <a:pt x="2959" y="168"/>
                  <a:pt x="3399" y="251"/>
                  <a:pt x="3655" y="355"/>
                </a:cubicBezTo>
                <a:cubicBezTo>
                  <a:pt x="3911" y="459"/>
                  <a:pt x="4137" y="655"/>
                  <a:pt x="4091" y="737"/>
                </a:cubicBezTo>
                <a:cubicBezTo>
                  <a:pt x="4045" y="819"/>
                  <a:pt x="3645" y="807"/>
                  <a:pt x="3382" y="846"/>
                </a:cubicBezTo>
                <a:cubicBezTo>
                  <a:pt x="3119" y="885"/>
                  <a:pt x="3028" y="828"/>
                  <a:pt x="2510" y="969"/>
                </a:cubicBezTo>
                <a:cubicBezTo>
                  <a:pt x="1992" y="1110"/>
                  <a:pt x="546" y="1691"/>
                  <a:pt x="273" y="1691"/>
                </a:cubicBezTo>
                <a:cubicBezTo>
                  <a:pt x="0" y="1691"/>
                  <a:pt x="818" y="1223"/>
                  <a:pt x="873" y="9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68" name="Freeform 8"/>
          <p:cNvSpPr>
            <a:spLocks/>
          </p:cNvSpPr>
          <p:nvPr/>
        </p:nvSpPr>
        <p:spPr bwMode="auto">
          <a:xfrm>
            <a:off x="2244725" y="3006725"/>
            <a:ext cx="5267325" cy="2155825"/>
          </a:xfrm>
          <a:custGeom>
            <a:avLst/>
            <a:gdLst>
              <a:gd name="T0" fmla="*/ 2147483647 w 3318"/>
              <a:gd name="T1" fmla="*/ 2147483647 h 1358"/>
              <a:gd name="T2" fmla="*/ 2147483647 w 3318"/>
              <a:gd name="T3" fmla="*/ 2147483647 h 1358"/>
              <a:gd name="T4" fmla="*/ 2147483647 w 3318"/>
              <a:gd name="T5" fmla="*/ 2147483647 h 1358"/>
              <a:gd name="T6" fmla="*/ 2147483647 w 3318"/>
              <a:gd name="T7" fmla="*/ 2147483647 h 1358"/>
              <a:gd name="T8" fmla="*/ 2147483647 w 3318"/>
              <a:gd name="T9" fmla="*/ 2147483647 h 1358"/>
              <a:gd name="T10" fmla="*/ 2147483647 w 3318"/>
              <a:gd name="T11" fmla="*/ 2147483647 h 1358"/>
              <a:gd name="T12" fmla="*/ 2147483647 w 3318"/>
              <a:gd name="T13" fmla="*/ 2147483647 h 1358"/>
              <a:gd name="T14" fmla="*/ 2147483647 w 3318"/>
              <a:gd name="T15" fmla="*/ 2147483647 h 1358"/>
              <a:gd name="T16" fmla="*/ 2147483647 w 3318"/>
              <a:gd name="T17" fmla="*/ 2147483647 h 1358"/>
              <a:gd name="T18" fmla="*/ 2147483647 w 3318"/>
              <a:gd name="T19" fmla="*/ 2147483647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8"/>
              <a:gd name="T31" fmla="*/ 0 h 1358"/>
              <a:gd name="T32" fmla="*/ 3318 w 3318"/>
              <a:gd name="T33" fmla="*/ 1358 h 1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8" h="1358">
                <a:moveTo>
                  <a:pt x="516" y="840"/>
                </a:moveTo>
                <a:cubicBezTo>
                  <a:pt x="543" y="658"/>
                  <a:pt x="334" y="390"/>
                  <a:pt x="366" y="254"/>
                </a:cubicBezTo>
                <a:cubicBezTo>
                  <a:pt x="398" y="118"/>
                  <a:pt x="427" y="44"/>
                  <a:pt x="707" y="22"/>
                </a:cubicBezTo>
                <a:cubicBezTo>
                  <a:pt x="987" y="0"/>
                  <a:pt x="1652" y="60"/>
                  <a:pt x="2045" y="119"/>
                </a:cubicBezTo>
                <a:cubicBezTo>
                  <a:pt x="2438" y="178"/>
                  <a:pt x="2869" y="297"/>
                  <a:pt x="3066" y="376"/>
                </a:cubicBezTo>
                <a:cubicBezTo>
                  <a:pt x="3263" y="455"/>
                  <a:pt x="3318" y="555"/>
                  <a:pt x="3229" y="594"/>
                </a:cubicBezTo>
                <a:cubicBezTo>
                  <a:pt x="3140" y="633"/>
                  <a:pt x="2784" y="581"/>
                  <a:pt x="2534" y="608"/>
                </a:cubicBezTo>
                <a:cubicBezTo>
                  <a:pt x="2284" y="635"/>
                  <a:pt x="2118" y="635"/>
                  <a:pt x="1729" y="758"/>
                </a:cubicBezTo>
                <a:cubicBezTo>
                  <a:pt x="1340" y="881"/>
                  <a:pt x="404" y="1330"/>
                  <a:pt x="202" y="1344"/>
                </a:cubicBezTo>
                <a:cubicBezTo>
                  <a:pt x="0" y="1358"/>
                  <a:pt x="489" y="1022"/>
                  <a:pt x="516" y="84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69" name="Freeform 9"/>
          <p:cNvSpPr>
            <a:spLocks/>
          </p:cNvSpPr>
          <p:nvPr/>
        </p:nvSpPr>
        <p:spPr bwMode="auto">
          <a:xfrm>
            <a:off x="3035300" y="3154363"/>
            <a:ext cx="3960813" cy="1622425"/>
          </a:xfrm>
          <a:custGeom>
            <a:avLst/>
            <a:gdLst>
              <a:gd name="T0" fmla="*/ 2147483647 w 2495"/>
              <a:gd name="T1" fmla="*/ 2147483647 h 1022"/>
              <a:gd name="T2" fmla="*/ 2147483647 w 2495"/>
              <a:gd name="T3" fmla="*/ 2147483647 h 1022"/>
              <a:gd name="T4" fmla="*/ 2147483647 w 2495"/>
              <a:gd name="T5" fmla="*/ 2147483647 h 1022"/>
              <a:gd name="T6" fmla="*/ 2147483647 w 2495"/>
              <a:gd name="T7" fmla="*/ 2147483647 h 1022"/>
              <a:gd name="T8" fmla="*/ 2147483647 w 2495"/>
              <a:gd name="T9" fmla="*/ 2147483647 h 1022"/>
              <a:gd name="T10" fmla="*/ 2147483647 w 2495"/>
              <a:gd name="T11" fmla="*/ 2147483647 h 1022"/>
              <a:gd name="T12" fmla="*/ 2147483647 w 2495"/>
              <a:gd name="T13" fmla="*/ 2147483647 h 1022"/>
              <a:gd name="T14" fmla="*/ 2147483647 w 2495"/>
              <a:gd name="T15" fmla="*/ 2147483647 h 1022"/>
              <a:gd name="T16" fmla="*/ 2147483647 w 2495"/>
              <a:gd name="T17" fmla="*/ 2147483647 h 1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22"/>
              <a:gd name="T29" fmla="*/ 2495 w 2495"/>
              <a:gd name="T30" fmla="*/ 1022 h 10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22">
                <a:moveTo>
                  <a:pt x="236" y="692"/>
                </a:moveTo>
                <a:cubicBezTo>
                  <a:pt x="220" y="569"/>
                  <a:pt x="20" y="381"/>
                  <a:pt x="31" y="270"/>
                </a:cubicBezTo>
                <a:cubicBezTo>
                  <a:pt x="42" y="159"/>
                  <a:pt x="36" y="50"/>
                  <a:pt x="305" y="25"/>
                </a:cubicBezTo>
                <a:cubicBezTo>
                  <a:pt x="574" y="0"/>
                  <a:pt x="1280" y="61"/>
                  <a:pt x="1643" y="122"/>
                </a:cubicBezTo>
                <a:cubicBezTo>
                  <a:pt x="2006" y="183"/>
                  <a:pt x="2477" y="340"/>
                  <a:pt x="2486" y="392"/>
                </a:cubicBezTo>
                <a:cubicBezTo>
                  <a:pt x="2495" y="444"/>
                  <a:pt x="1943" y="399"/>
                  <a:pt x="1695" y="433"/>
                </a:cubicBezTo>
                <a:cubicBezTo>
                  <a:pt x="1447" y="467"/>
                  <a:pt x="1260" y="501"/>
                  <a:pt x="999" y="597"/>
                </a:cubicBezTo>
                <a:cubicBezTo>
                  <a:pt x="738" y="693"/>
                  <a:pt x="254" y="990"/>
                  <a:pt x="127" y="1006"/>
                </a:cubicBezTo>
                <a:cubicBezTo>
                  <a:pt x="0" y="1022"/>
                  <a:pt x="252" y="815"/>
                  <a:pt x="236" y="692"/>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70" name="Freeform 10"/>
          <p:cNvSpPr>
            <a:spLocks/>
          </p:cNvSpPr>
          <p:nvPr/>
        </p:nvSpPr>
        <p:spPr bwMode="auto">
          <a:xfrm>
            <a:off x="3317875" y="3282950"/>
            <a:ext cx="3195638" cy="1143000"/>
          </a:xfrm>
          <a:custGeom>
            <a:avLst/>
            <a:gdLst>
              <a:gd name="T0" fmla="*/ 2147483647 w 2013"/>
              <a:gd name="T1" fmla="*/ 2147483647 h 720"/>
              <a:gd name="T2" fmla="*/ 2147483647 w 2013"/>
              <a:gd name="T3" fmla="*/ 2147483647 h 720"/>
              <a:gd name="T4" fmla="*/ 2147483647 w 2013"/>
              <a:gd name="T5" fmla="*/ 2147483647 h 720"/>
              <a:gd name="T6" fmla="*/ 2147483647 w 2013"/>
              <a:gd name="T7" fmla="*/ 2147483647 h 720"/>
              <a:gd name="T8" fmla="*/ 2147483647 w 2013"/>
              <a:gd name="T9" fmla="*/ 2147483647 h 720"/>
              <a:gd name="T10" fmla="*/ 2147483647 w 2013"/>
              <a:gd name="T11" fmla="*/ 2147483647 h 720"/>
              <a:gd name="T12" fmla="*/ 2147483647 w 2013"/>
              <a:gd name="T13" fmla="*/ 2147483647 h 720"/>
              <a:gd name="T14" fmla="*/ 2147483647 w 2013"/>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2013"/>
              <a:gd name="T25" fmla="*/ 0 h 720"/>
              <a:gd name="T26" fmla="*/ 2013 w 2013"/>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3" h="720">
                <a:moveTo>
                  <a:pt x="221" y="720"/>
                </a:moveTo>
                <a:cubicBezTo>
                  <a:pt x="119" y="718"/>
                  <a:pt x="221" y="492"/>
                  <a:pt x="221" y="379"/>
                </a:cubicBezTo>
                <a:cubicBezTo>
                  <a:pt x="221" y="266"/>
                  <a:pt x="0" y="80"/>
                  <a:pt x="223" y="40"/>
                </a:cubicBezTo>
                <a:cubicBezTo>
                  <a:pt x="446" y="0"/>
                  <a:pt x="1270" y="99"/>
                  <a:pt x="1561" y="137"/>
                </a:cubicBezTo>
                <a:cubicBezTo>
                  <a:pt x="1852" y="175"/>
                  <a:pt x="2013" y="243"/>
                  <a:pt x="1967" y="270"/>
                </a:cubicBezTo>
                <a:cubicBezTo>
                  <a:pt x="1921" y="297"/>
                  <a:pt x="1517" y="262"/>
                  <a:pt x="1285" y="298"/>
                </a:cubicBezTo>
                <a:cubicBezTo>
                  <a:pt x="1053" y="334"/>
                  <a:pt x="753" y="419"/>
                  <a:pt x="576" y="489"/>
                </a:cubicBezTo>
                <a:cubicBezTo>
                  <a:pt x="399" y="559"/>
                  <a:pt x="295" y="672"/>
                  <a:pt x="221" y="72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71" name="Freeform 11"/>
          <p:cNvSpPr>
            <a:spLocks/>
          </p:cNvSpPr>
          <p:nvPr/>
        </p:nvSpPr>
        <p:spPr bwMode="auto">
          <a:xfrm>
            <a:off x="3594100" y="3462338"/>
            <a:ext cx="1816100" cy="531812"/>
          </a:xfrm>
          <a:custGeom>
            <a:avLst/>
            <a:gdLst>
              <a:gd name="T0" fmla="*/ 2147483647 w 1144"/>
              <a:gd name="T1" fmla="*/ 2147483647 h 335"/>
              <a:gd name="T2" fmla="*/ 2147483647 w 1144"/>
              <a:gd name="T3" fmla="*/ 2147483647 h 335"/>
              <a:gd name="T4" fmla="*/ 2147483647 w 1144"/>
              <a:gd name="T5" fmla="*/ 2147483647 h 335"/>
              <a:gd name="T6" fmla="*/ 2147483647 w 1144"/>
              <a:gd name="T7" fmla="*/ 2147483647 h 335"/>
              <a:gd name="T8" fmla="*/ 2147483647 w 1144"/>
              <a:gd name="T9" fmla="*/ 2147483647 h 335"/>
              <a:gd name="T10" fmla="*/ 2147483647 w 1144"/>
              <a:gd name="T11" fmla="*/ 2147483647 h 335"/>
              <a:gd name="T12" fmla="*/ 2147483647 w 1144"/>
              <a:gd name="T13" fmla="*/ 2147483647 h 335"/>
              <a:gd name="T14" fmla="*/ 0 60000 65536"/>
              <a:gd name="T15" fmla="*/ 0 60000 65536"/>
              <a:gd name="T16" fmla="*/ 0 60000 65536"/>
              <a:gd name="T17" fmla="*/ 0 60000 65536"/>
              <a:gd name="T18" fmla="*/ 0 60000 65536"/>
              <a:gd name="T19" fmla="*/ 0 60000 65536"/>
              <a:gd name="T20" fmla="*/ 0 60000 65536"/>
              <a:gd name="T21" fmla="*/ 0 w 1144"/>
              <a:gd name="T22" fmla="*/ 0 h 335"/>
              <a:gd name="T23" fmla="*/ 1144 w 1144"/>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335">
                <a:moveTo>
                  <a:pt x="320" y="335"/>
                </a:moveTo>
                <a:cubicBezTo>
                  <a:pt x="261" y="331"/>
                  <a:pt x="186" y="264"/>
                  <a:pt x="157" y="212"/>
                </a:cubicBezTo>
                <a:cubicBezTo>
                  <a:pt x="128" y="160"/>
                  <a:pt x="0" y="46"/>
                  <a:pt x="145" y="23"/>
                </a:cubicBezTo>
                <a:cubicBezTo>
                  <a:pt x="290" y="0"/>
                  <a:pt x="914" y="56"/>
                  <a:pt x="1029" y="76"/>
                </a:cubicBezTo>
                <a:cubicBezTo>
                  <a:pt x="1144" y="96"/>
                  <a:pt x="924" y="117"/>
                  <a:pt x="838" y="144"/>
                </a:cubicBezTo>
                <a:cubicBezTo>
                  <a:pt x="752" y="171"/>
                  <a:pt x="597" y="207"/>
                  <a:pt x="511" y="239"/>
                </a:cubicBezTo>
                <a:cubicBezTo>
                  <a:pt x="425" y="271"/>
                  <a:pt x="381" y="315"/>
                  <a:pt x="320" y="33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317452" name="Line 12"/>
          <p:cNvSpPr>
            <a:spLocks noChangeShapeType="1"/>
          </p:cNvSpPr>
          <p:nvPr/>
        </p:nvSpPr>
        <p:spPr bwMode="auto">
          <a:xfrm>
            <a:off x="1006475" y="1828800"/>
            <a:ext cx="0" cy="75723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7453" name="Line 13"/>
          <p:cNvSpPr>
            <a:spLocks noChangeShapeType="1"/>
          </p:cNvSpPr>
          <p:nvPr/>
        </p:nvSpPr>
        <p:spPr bwMode="auto">
          <a:xfrm>
            <a:off x="1006475" y="2586038"/>
            <a:ext cx="2025650" cy="15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7454" name="Line 14"/>
          <p:cNvSpPr>
            <a:spLocks noChangeShapeType="1"/>
          </p:cNvSpPr>
          <p:nvPr/>
        </p:nvSpPr>
        <p:spPr bwMode="auto">
          <a:xfrm>
            <a:off x="3035300" y="2608263"/>
            <a:ext cx="1588" cy="96520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7455" name="Text Box 15"/>
          <p:cNvSpPr txBox="1">
            <a:spLocks noChangeArrowheads="1"/>
          </p:cNvSpPr>
          <p:nvPr/>
        </p:nvSpPr>
        <p:spPr bwMode="auto">
          <a:xfrm>
            <a:off x="649288" y="1565275"/>
            <a:ext cx="850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t>Start</a:t>
            </a:r>
          </a:p>
        </p:txBody>
      </p:sp>
      <p:sp>
        <p:nvSpPr>
          <p:cNvPr id="317456" name="Text Box 16"/>
          <p:cNvSpPr txBox="1">
            <a:spLocks noChangeArrowheads="1"/>
          </p:cNvSpPr>
          <p:nvPr/>
        </p:nvSpPr>
        <p:spPr bwMode="auto">
          <a:xfrm>
            <a:off x="4046538" y="3427413"/>
            <a:ext cx="1239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t>Optimum</a:t>
            </a:r>
          </a:p>
        </p:txBody>
      </p:sp>
      <p:sp>
        <p:nvSpPr>
          <p:cNvPr id="317457" name="Line 17"/>
          <p:cNvSpPr>
            <a:spLocks noChangeShapeType="1"/>
          </p:cNvSpPr>
          <p:nvPr/>
        </p:nvSpPr>
        <p:spPr bwMode="auto">
          <a:xfrm>
            <a:off x="3027363" y="3581400"/>
            <a:ext cx="1119187" cy="0"/>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6578" name="Freeform 19"/>
          <p:cNvSpPr>
            <a:spLocks/>
          </p:cNvSpPr>
          <p:nvPr/>
        </p:nvSpPr>
        <p:spPr bwMode="auto">
          <a:xfrm>
            <a:off x="1590675" y="4729163"/>
            <a:ext cx="7253288" cy="1644650"/>
          </a:xfrm>
          <a:custGeom>
            <a:avLst/>
            <a:gdLst>
              <a:gd name="T0" fmla="*/ 0 w 4569"/>
              <a:gd name="T1" fmla="*/ 2147483647 h 1036"/>
              <a:gd name="T2" fmla="*/ 2147483647 w 4569"/>
              <a:gd name="T3" fmla="*/ 2147483647 h 1036"/>
              <a:gd name="T4" fmla="*/ 2147483647 w 4569"/>
              <a:gd name="T5" fmla="*/ 2147483647 h 1036"/>
              <a:gd name="T6" fmla="*/ 2147483647 w 4569"/>
              <a:gd name="T7" fmla="*/ 0 h 1036"/>
              <a:gd name="T8" fmla="*/ 0 60000 65536"/>
              <a:gd name="T9" fmla="*/ 0 60000 65536"/>
              <a:gd name="T10" fmla="*/ 0 60000 65536"/>
              <a:gd name="T11" fmla="*/ 0 60000 65536"/>
              <a:gd name="T12" fmla="*/ 0 w 4569"/>
              <a:gd name="T13" fmla="*/ 0 h 1036"/>
              <a:gd name="T14" fmla="*/ 4569 w 4569"/>
              <a:gd name="T15" fmla="*/ 1036 h 1036"/>
            </a:gdLst>
            <a:ahLst/>
            <a:cxnLst>
              <a:cxn ang="T8">
                <a:pos x="T0" y="T1"/>
              </a:cxn>
              <a:cxn ang="T9">
                <a:pos x="T2" y="T3"/>
              </a:cxn>
              <a:cxn ang="T10">
                <a:pos x="T4" y="T5"/>
              </a:cxn>
              <a:cxn ang="T11">
                <a:pos x="T6" y="T7"/>
              </a:cxn>
            </a:cxnLst>
            <a:rect l="T12" t="T13" r="T14" b="T15"/>
            <a:pathLst>
              <a:path w="4569" h="1036">
                <a:moveTo>
                  <a:pt x="0" y="1036"/>
                </a:moveTo>
                <a:cubicBezTo>
                  <a:pt x="414" y="936"/>
                  <a:pt x="1791" y="573"/>
                  <a:pt x="2482" y="437"/>
                </a:cubicBezTo>
                <a:cubicBezTo>
                  <a:pt x="3173" y="301"/>
                  <a:pt x="3798" y="291"/>
                  <a:pt x="4146" y="218"/>
                </a:cubicBezTo>
                <a:cubicBezTo>
                  <a:pt x="4494" y="145"/>
                  <a:pt x="4481" y="45"/>
                  <a:pt x="456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79" name="Freeform 20"/>
          <p:cNvSpPr>
            <a:spLocks/>
          </p:cNvSpPr>
          <p:nvPr/>
        </p:nvSpPr>
        <p:spPr bwMode="auto">
          <a:xfrm>
            <a:off x="2305050" y="5075238"/>
            <a:ext cx="6538913" cy="1298575"/>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80" name="Freeform 21"/>
          <p:cNvSpPr>
            <a:spLocks/>
          </p:cNvSpPr>
          <p:nvPr/>
        </p:nvSpPr>
        <p:spPr bwMode="auto">
          <a:xfrm>
            <a:off x="3106738" y="5248275"/>
            <a:ext cx="5761037" cy="1104900"/>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81" name="Line 22"/>
          <p:cNvSpPr>
            <a:spLocks noChangeShapeType="1"/>
          </p:cNvSpPr>
          <p:nvPr/>
        </p:nvSpPr>
        <p:spPr bwMode="auto">
          <a:xfrm flipV="1">
            <a:off x="3821113" y="6051550"/>
            <a:ext cx="1774825" cy="322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82" name="Line 23"/>
          <p:cNvSpPr>
            <a:spLocks noChangeShapeType="1"/>
          </p:cNvSpPr>
          <p:nvPr/>
        </p:nvSpPr>
        <p:spPr bwMode="auto">
          <a:xfrm flipV="1">
            <a:off x="5249863" y="6200775"/>
            <a:ext cx="909637" cy="173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83" name="Line 24"/>
          <p:cNvSpPr>
            <a:spLocks noChangeShapeType="1"/>
          </p:cNvSpPr>
          <p:nvPr/>
        </p:nvSpPr>
        <p:spPr bwMode="auto">
          <a:xfrm flipV="1">
            <a:off x="8323263" y="5465763"/>
            <a:ext cx="52070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584" name="Freeform 25"/>
          <p:cNvSpPr>
            <a:spLocks/>
          </p:cNvSpPr>
          <p:nvPr/>
        </p:nvSpPr>
        <p:spPr bwMode="auto">
          <a:xfrm>
            <a:off x="430213" y="1608138"/>
            <a:ext cx="8413750" cy="3533775"/>
          </a:xfrm>
          <a:custGeom>
            <a:avLst/>
            <a:gdLst>
              <a:gd name="T0" fmla="*/ 2147483647 w 5300"/>
              <a:gd name="T1" fmla="*/ 2147483647 h 2226"/>
              <a:gd name="T2" fmla="*/ 2147483647 w 5300"/>
              <a:gd name="T3" fmla="*/ 2147483647 h 2226"/>
              <a:gd name="T4" fmla="*/ 2147483647 w 5300"/>
              <a:gd name="T5" fmla="*/ 2147483647 h 2226"/>
              <a:gd name="T6" fmla="*/ 2147483647 w 5300"/>
              <a:gd name="T7" fmla="*/ 2147483647 h 2226"/>
              <a:gd name="T8" fmla="*/ 2147483647 w 5300"/>
              <a:gd name="T9" fmla="*/ 2147483647 h 2226"/>
              <a:gd name="T10" fmla="*/ 2147483647 w 5300"/>
              <a:gd name="T11" fmla="*/ 2147483647 h 2226"/>
              <a:gd name="T12" fmla="*/ 0 60000 65536"/>
              <a:gd name="T13" fmla="*/ 0 60000 65536"/>
              <a:gd name="T14" fmla="*/ 0 60000 65536"/>
              <a:gd name="T15" fmla="*/ 0 60000 65536"/>
              <a:gd name="T16" fmla="*/ 0 60000 65536"/>
              <a:gd name="T17" fmla="*/ 0 60000 65536"/>
              <a:gd name="T18" fmla="*/ 0 w 5300"/>
              <a:gd name="T19" fmla="*/ 0 h 2226"/>
              <a:gd name="T20" fmla="*/ 5300 w 5300"/>
              <a:gd name="T21" fmla="*/ 2226 h 2226"/>
            </a:gdLst>
            <a:ahLst/>
            <a:cxnLst>
              <a:cxn ang="T12">
                <a:pos x="T0" y="T1"/>
              </a:cxn>
              <a:cxn ang="T13">
                <a:pos x="T2" y="T3"/>
              </a:cxn>
              <a:cxn ang="T14">
                <a:pos x="T4" y="T5"/>
              </a:cxn>
              <a:cxn ang="T15">
                <a:pos x="T6" y="T7"/>
              </a:cxn>
              <a:cxn ang="T16">
                <a:pos x="T8" y="T9"/>
              </a:cxn>
              <a:cxn ang="T17">
                <a:pos x="T10" y="T11"/>
              </a:cxn>
            </a:cxnLst>
            <a:rect l="T18" t="T19" r="T20" b="T21"/>
            <a:pathLst>
              <a:path w="5300" h="2226">
                <a:moveTo>
                  <a:pt x="9" y="2226"/>
                </a:moveTo>
                <a:cubicBezTo>
                  <a:pt x="36" y="2131"/>
                  <a:pt x="127" y="1808"/>
                  <a:pt x="172" y="1653"/>
                </a:cubicBezTo>
                <a:cubicBezTo>
                  <a:pt x="217" y="1498"/>
                  <a:pt x="197" y="1546"/>
                  <a:pt x="281" y="1298"/>
                </a:cubicBezTo>
                <a:cubicBezTo>
                  <a:pt x="365" y="1050"/>
                  <a:pt x="0" y="332"/>
                  <a:pt x="677" y="166"/>
                </a:cubicBezTo>
                <a:cubicBezTo>
                  <a:pt x="1354" y="0"/>
                  <a:pt x="3575" y="223"/>
                  <a:pt x="4345" y="303"/>
                </a:cubicBezTo>
                <a:cubicBezTo>
                  <a:pt x="5115" y="383"/>
                  <a:pt x="5101" y="574"/>
                  <a:pt x="530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85" name="Freeform 26"/>
          <p:cNvSpPr>
            <a:spLocks/>
          </p:cNvSpPr>
          <p:nvPr/>
        </p:nvSpPr>
        <p:spPr bwMode="auto">
          <a:xfrm>
            <a:off x="5357813" y="1633538"/>
            <a:ext cx="3486150" cy="541337"/>
          </a:xfrm>
          <a:custGeom>
            <a:avLst/>
            <a:gdLst>
              <a:gd name="T0" fmla="*/ 0 w 2196"/>
              <a:gd name="T1" fmla="*/ 0 h 341"/>
              <a:gd name="T2" fmla="*/ 2147483647 w 2196"/>
              <a:gd name="T3" fmla="*/ 2147483647 h 341"/>
              <a:gd name="T4" fmla="*/ 2147483647 w 2196"/>
              <a:gd name="T5" fmla="*/ 2147483647 h 341"/>
              <a:gd name="T6" fmla="*/ 0 60000 65536"/>
              <a:gd name="T7" fmla="*/ 0 60000 65536"/>
              <a:gd name="T8" fmla="*/ 0 60000 65536"/>
              <a:gd name="T9" fmla="*/ 0 w 2196"/>
              <a:gd name="T10" fmla="*/ 0 h 341"/>
              <a:gd name="T11" fmla="*/ 2196 w 2196"/>
              <a:gd name="T12" fmla="*/ 341 h 341"/>
            </a:gdLst>
            <a:ahLst/>
            <a:cxnLst>
              <a:cxn ang="T6">
                <a:pos x="T0" y="T1"/>
              </a:cxn>
              <a:cxn ang="T7">
                <a:pos x="T2" y="T3"/>
              </a:cxn>
              <a:cxn ang="T8">
                <a:pos x="T4" y="T5"/>
              </a:cxn>
            </a:cxnLst>
            <a:rect l="T9" t="T10" r="T11" b="T12"/>
            <a:pathLst>
              <a:path w="2196" h="341">
                <a:moveTo>
                  <a:pt x="0" y="0"/>
                </a:moveTo>
                <a:cubicBezTo>
                  <a:pt x="220" y="23"/>
                  <a:pt x="957" y="80"/>
                  <a:pt x="1323" y="137"/>
                </a:cubicBezTo>
                <a:cubicBezTo>
                  <a:pt x="1689" y="194"/>
                  <a:pt x="2014" y="299"/>
                  <a:pt x="2196" y="34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6586" name="Freeform 27"/>
          <p:cNvSpPr>
            <a:spLocks/>
          </p:cNvSpPr>
          <p:nvPr/>
        </p:nvSpPr>
        <p:spPr bwMode="auto">
          <a:xfrm>
            <a:off x="444500" y="1763713"/>
            <a:ext cx="215900" cy="2511425"/>
          </a:xfrm>
          <a:custGeom>
            <a:avLst/>
            <a:gdLst>
              <a:gd name="T0" fmla="*/ 2147483647 w 136"/>
              <a:gd name="T1" fmla="*/ 0 h 1582"/>
              <a:gd name="T2" fmla="*/ 2147483647 w 136"/>
              <a:gd name="T3" fmla="*/ 2147483647 h 1582"/>
              <a:gd name="T4" fmla="*/ 2147483647 w 136"/>
              <a:gd name="T5" fmla="*/ 2147483647 h 1582"/>
              <a:gd name="T6" fmla="*/ 0 w 136"/>
              <a:gd name="T7" fmla="*/ 2147483647 h 1582"/>
              <a:gd name="T8" fmla="*/ 0 60000 65536"/>
              <a:gd name="T9" fmla="*/ 0 60000 65536"/>
              <a:gd name="T10" fmla="*/ 0 60000 65536"/>
              <a:gd name="T11" fmla="*/ 0 60000 65536"/>
              <a:gd name="T12" fmla="*/ 0 w 136"/>
              <a:gd name="T13" fmla="*/ 0 h 1582"/>
              <a:gd name="T14" fmla="*/ 136 w 136"/>
              <a:gd name="T15" fmla="*/ 1582 h 1582"/>
            </a:gdLst>
            <a:ahLst/>
            <a:cxnLst>
              <a:cxn ang="T8">
                <a:pos x="T0" y="T1"/>
              </a:cxn>
              <a:cxn ang="T9">
                <a:pos x="T2" y="T3"/>
              </a:cxn>
              <a:cxn ang="T10">
                <a:pos x="T4" y="T5"/>
              </a:cxn>
              <a:cxn ang="T11">
                <a:pos x="T6" y="T7"/>
              </a:cxn>
            </a:cxnLst>
            <a:rect l="T12" t="T13" r="T14" b="T15"/>
            <a:pathLst>
              <a:path w="136" h="1582">
                <a:moveTo>
                  <a:pt x="136" y="0"/>
                </a:moveTo>
                <a:cubicBezTo>
                  <a:pt x="127" y="54"/>
                  <a:pt x="85" y="157"/>
                  <a:pt x="81" y="327"/>
                </a:cubicBezTo>
                <a:cubicBezTo>
                  <a:pt x="77" y="497"/>
                  <a:pt x="122" y="814"/>
                  <a:pt x="109" y="1023"/>
                </a:cubicBezTo>
                <a:cubicBezTo>
                  <a:pt x="96" y="1232"/>
                  <a:pt x="23" y="1466"/>
                  <a:pt x="0" y="158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0434" name="Text Box 18"/>
          <p:cNvSpPr txBox="1">
            <a:spLocks noChangeArrowheads="1"/>
          </p:cNvSpPr>
          <p:nvPr/>
        </p:nvSpPr>
        <p:spPr bwMode="auto">
          <a:xfrm>
            <a:off x="4872038" y="5162550"/>
            <a:ext cx="3798887" cy="1016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n-GB" baseline="0" dirty="0"/>
              <a:t>Alternate between optimising different groups of parameters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55"/>
                                        </p:tgtEl>
                                        <p:attrNameLst>
                                          <p:attrName>style.visibility</p:attrName>
                                        </p:attrNameLst>
                                      </p:cBhvr>
                                      <p:to>
                                        <p:strVal val="visible"/>
                                      </p:to>
                                    </p:set>
                                    <p:anim calcmode="lin" valueType="num">
                                      <p:cBhvr additive="base">
                                        <p:cTn id="7" dur="500" fill="hold"/>
                                        <p:tgtEl>
                                          <p:spTgt spid="317455"/>
                                        </p:tgtEl>
                                        <p:attrNameLst>
                                          <p:attrName>ppt_x</p:attrName>
                                        </p:attrNameLst>
                                      </p:cBhvr>
                                      <p:tavLst>
                                        <p:tav tm="0">
                                          <p:val>
                                            <p:strVal val="0-#ppt_w/2"/>
                                          </p:val>
                                        </p:tav>
                                        <p:tav tm="100000">
                                          <p:val>
                                            <p:strVal val="#ppt_x"/>
                                          </p:val>
                                        </p:tav>
                                      </p:tavLst>
                                    </p:anim>
                                    <p:anim calcmode="lin" valueType="num">
                                      <p:cBhvr additive="base">
                                        <p:cTn id="8" dur="500" fill="hold"/>
                                        <p:tgtEl>
                                          <p:spTgt spid="3174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317452"/>
                                        </p:tgtEl>
                                        <p:attrNameLst>
                                          <p:attrName>style.visibility</p:attrName>
                                        </p:attrNameLst>
                                      </p:cBhvr>
                                      <p:to>
                                        <p:strVal val="visible"/>
                                      </p:to>
                                    </p:set>
                                    <p:anim calcmode="lin" valueType="num">
                                      <p:cBhvr>
                                        <p:cTn id="12" dur="500" fill="hold"/>
                                        <p:tgtEl>
                                          <p:spTgt spid="317452"/>
                                        </p:tgtEl>
                                        <p:attrNameLst>
                                          <p:attrName>ppt_x</p:attrName>
                                        </p:attrNameLst>
                                      </p:cBhvr>
                                      <p:tavLst>
                                        <p:tav tm="0">
                                          <p:val>
                                            <p:strVal val="#ppt_x"/>
                                          </p:val>
                                        </p:tav>
                                        <p:tav tm="100000">
                                          <p:val>
                                            <p:strVal val="#ppt_x"/>
                                          </p:val>
                                        </p:tav>
                                      </p:tavLst>
                                    </p:anim>
                                    <p:anim calcmode="lin" valueType="num">
                                      <p:cBhvr>
                                        <p:cTn id="13" dur="500" fill="hold"/>
                                        <p:tgtEl>
                                          <p:spTgt spid="317452"/>
                                        </p:tgtEl>
                                        <p:attrNameLst>
                                          <p:attrName>ppt_y</p:attrName>
                                        </p:attrNameLst>
                                      </p:cBhvr>
                                      <p:tavLst>
                                        <p:tav tm="0">
                                          <p:val>
                                            <p:strVal val="#ppt_y-#ppt_h/2"/>
                                          </p:val>
                                        </p:tav>
                                        <p:tav tm="100000">
                                          <p:val>
                                            <p:strVal val="#ppt_y"/>
                                          </p:val>
                                        </p:tav>
                                      </p:tavLst>
                                    </p:anim>
                                    <p:anim calcmode="lin" valueType="num">
                                      <p:cBhvr>
                                        <p:cTn id="14" dur="500" fill="hold"/>
                                        <p:tgtEl>
                                          <p:spTgt spid="317452"/>
                                        </p:tgtEl>
                                        <p:attrNameLst>
                                          <p:attrName>ppt_w</p:attrName>
                                        </p:attrNameLst>
                                      </p:cBhvr>
                                      <p:tavLst>
                                        <p:tav tm="0">
                                          <p:val>
                                            <p:strVal val="#ppt_w"/>
                                          </p:val>
                                        </p:tav>
                                        <p:tav tm="100000">
                                          <p:val>
                                            <p:strVal val="#ppt_w"/>
                                          </p:val>
                                        </p:tav>
                                      </p:tavLst>
                                    </p:anim>
                                    <p:anim calcmode="lin" valueType="num">
                                      <p:cBhvr>
                                        <p:cTn id="15" dur="500" fill="hold"/>
                                        <p:tgtEl>
                                          <p:spTgt spid="317452"/>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317453"/>
                                        </p:tgtEl>
                                        <p:attrNameLst>
                                          <p:attrName>style.visibility</p:attrName>
                                        </p:attrNameLst>
                                      </p:cBhvr>
                                      <p:to>
                                        <p:strVal val="visible"/>
                                      </p:to>
                                    </p:set>
                                    <p:anim calcmode="lin" valueType="num">
                                      <p:cBhvr>
                                        <p:cTn id="20" dur="500" fill="hold"/>
                                        <p:tgtEl>
                                          <p:spTgt spid="317453"/>
                                        </p:tgtEl>
                                        <p:attrNameLst>
                                          <p:attrName>ppt_x</p:attrName>
                                        </p:attrNameLst>
                                      </p:cBhvr>
                                      <p:tavLst>
                                        <p:tav tm="0">
                                          <p:val>
                                            <p:strVal val="#ppt_x-#ppt_w/2"/>
                                          </p:val>
                                        </p:tav>
                                        <p:tav tm="100000">
                                          <p:val>
                                            <p:strVal val="#ppt_x"/>
                                          </p:val>
                                        </p:tav>
                                      </p:tavLst>
                                    </p:anim>
                                    <p:anim calcmode="lin" valueType="num">
                                      <p:cBhvr>
                                        <p:cTn id="21" dur="500" fill="hold"/>
                                        <p:tgtEl>
                                          <p:spTgt spid="317453"/>
                                        </p:tgtEl>
                                        <p:attrNameLst>
                                          <p:attrName>ppt_y</p:attrName>
                                        </p:attrNameLst>
                                      </p:cBhvr>
                                      <p:tavLst>
                                        <p:tav tm="0">
                                          <p:val>
                                            <p:strVal val="#ppt_y"/>
                                          </p:val>
                                        </p:tav>
                                        <p:tav tm="100000">
                                          <p:val>
                                            <p:strVal val="#ppt_y"/>
                                          </p:val>
                                        </p:tav>
                                      </p:tavLst>
                                    </p:anim>
                                    <p:anim calcmode="lin" valueType="num">
                                      <p:cBhvr>
                                        <p:cTn id="22" dur="500" fill="hold"/>
                                        <p:tgtEl>
                                          <p:spTgt spid="317453"/>
                                        </p:tgtEl>
                                        <p:attrNameLst>
                                          <p:attrName>ppt_w</p:attrName>
                                        </p:attrNameLst>
                                      </p:cBhvr>
                                      <p:tavLst>
                                        <p:tav tm="0">
                                          <p:val>
                                            <p:fltVal val="0"/>
                                          </p:val>
                                        </p:tav>
                                        <p:tav tm="100000">
                                          <p:val>
                                            <p:strVal val="#ppt_w"/>
                                          </p:val>
                                        </p:tav>
                                      </p:tavLst>
                                    </p:anim>
                                    <p:anim calcmode="lin" valueType="num">
                                      <p:cBhvr>
                                        <p:cTn id="23" dur="500" fill="hold"/>
                                        <p:tgtEl>
                                          <p:spTgt spid="31745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 fill="hold" grpId="0" nodeType="clickEffect">
                                  <p:stCondLst>
                                    <p:cond delay="0"/>
                                  </p:stCondLst>
                                  <p:childTnLst>
                                    <p:set>
                                      <p:cBhvr>
                                        <p:cTn id="27" dur="1" fill="hold">
                                          <p:stCondLst>
                                            <p:cond delay="0"/>
                                          </p:stCondLst>
                                        </p:cTn>
                                        <p:tgtEl>
                                          <p:spTgt spid="317454"/>
                                        </p:tgtEl>
                                        <p:attrNameLst>
                                          <p:attrName>style.visibility</p:attrName>
                                        </p:attrNameLst>
                                      </p:cBhvr>
                                      <p:to>
                                        <p:strVal val="visible"/>
                                      </p:to>
                                    </p:set>
                                    <p:anim calcmode="lin" valueType="num">
                                      <p:cBhvr>
                                        <p:cTn id="28" dur="500" fill="hold"/>
                                        <p:tgtEl>
                                          <p:spTgt spid="317454"/>
                                        </p:tgtEl>
                                        <p:attrNameLst>
                                          <p:attrName>ppt_x</p:attrName>
                                        </p:attrNameLst>
                                      </p:cBhvr>
                                      <p:tavLst>
                                        <p:tav tm="0">
                                          <p:val>
                                            <p:strVal val="#ppt_x"/>
                                          </p:val>
                                        </p:tav>
                                        <p:tav tm="100000">
                                          <p:val>
                                            <p:strVal val="#ppt_x"/>
                                          </p:val>
                                        </p:tav>
                                      </p:tavLst>
                                    </p:anim>
                                    <p:anim calcmode="lin" valueType="num">
                                      <p:cBhvr>
                                        <p:cTn id="29" dur="500" fill="hold"/>
                                        <p:tgtEl>
                                          <p:spTgt spid="317454"/>
                                        </p:tgtEl>
                                        <p:attrNameLst>
                                          <p:attrName>ppt_y</p:attrName>
                                        </p:attrNameLst>
                                      </p:cBhvr>
                                      <p:tavLst>
                                        <p:tav tm="0">
                                          <p:val>
                                            <p:strVal val="#ppt_y-#ppt_h/2"/>
                                          </p:val>
                                        </p:tav>
                                        <p:tav tm="100000">
                                          <p:val>
                                            <p:strVal val="#ppt_y"/>
                                          </p:val>
                                        </p:tav>
                                      </p:tavLst>
                                    </p:anim>
                                    <p:anim calcmode="lin" valueType="num">
                                      <p:cBhvr>
                                        <p:cTn id="30" dur="500" fill="hold"/>
                                        <p:tgtEl>
                                          <p:spTgt spid="317454"/>
                                        </p:tgtEl>
                                        <p:attrNameLst>
                                          <p:attrName>ppt_w</p:attrName>
                                        </p:attrNameLst>
                                      </p:cBhvr>
                                      <p:tavLst>
                                        <p:tav tm="0">
                                          <p:val>
                                            <p:strVal val="#ppt_w"/>
                                          </p:val>
                                        </p:tav>
                                        <p:tav tm="100000">
                                          <p:val>
                                            <p:strVal val="#ppt_w"/>
                                          </p:val>
                                        </p:tav>
                                      </p:tavLst>
                                    </p:anim>
                                    <p:anim calcmode="lin" valueType="num">
                                      <p:cBhvr>
                                        <p:cTn id="31" dur="500" fill="hold"/>
                                        <p:tgtEl>
                                          <p:spTgt spid="317454"/>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17457"/>
                                        </p:tgtEl>
                                        <p:attrNameLst>
                                          <p:attrName>style.visibility</p:attrName>
                                        </p:attrNameLst>
                                      </p:cBhvr>
                                      <p:to>
                                        <p:strVal val="visible"/>
                                      </p:to>
                                    </p:set>
                                    <p:anim calcmode="lin" valueType="num">
                                      <p:cBhvr>
                                        <p:cTn id="36" dur="500" fill="hold"/>
                                        <p:tgtEl>
                                          <p:spTgt spid="317457"/>
                                        </p:tgtEl>
                                        <p:attrNameLst>
                                          <p:attrName>ppt_x</p:attrName>
                                        </p:attrNameLst>
                                      </p:cBhvr>
                                      <p:tavLst>
                                        <p:tav tm="0">
                                          <p:val>
                                            <p:strVal val="#ppt_x-#ppt_w/2"/>
                                          </p:val>
                                        </p:tav>
                                        <p:tav tm="100000">
                                          <p:val>
                                            <p:strVal val="#ppt_x"/>
                                          </p:val>
                                        </p:tav>
                                      </p:tavLst>
                                    </p:anim>
                                    <p:anim calcmode="lin" valueType="num">
                                      <p:cBhvr>
                                        <p:cTn id="37" dur="500" fill="hold"/>
                                        <p:tgtEl>
                                          <p:spTgt spid="317457"/>
                                        </p:tgtEl>
                                        <p:attrNameLst>
                                          <p:attrName>ppt_y</p:attrName>
                                        </p:attrNameLst>
                                      </p:cBhvr>
                                      <p:tavLst>
                                        <p:tav tm="0">
                                          <p:val>
                                            <p:strVal val="#ppt_y"/>
                                          </p:val>
                                        </p:tav>
                                        <p:tav tm="100000">
                                          <p:val>
                                            <p:strVal val="#ppt_y"/>
                                          </p:val>
                                        </p:tav>
                                      </p:tavLst>
                                    </p:anim>
                                    <p:anim calcmode="lin" valueType="num">
                                      <p:cBhvr>
                                        <p:cTn id="38" dur="500" fill="hold"/>
                                        <p:tgtEl>
                                          <p:spTgt spid="317457"/>
                                        </p:tgtEl>
                                        <p:attrNameLst>
                                          <p:attrName>ppt_w</p:attrName>
                                        </p:attrNameLst>
                                      </p:cBhvr>
                                      <p:tavLst>
                                        <p:tav tm="0">
                                          <p:val>
                                            <p:fltVal val="0"/>
                                          </p:val>
                                        </p:tav>
                                        <p:tav tm="100000">
                                          <p:val>
                                            <p:strVal val="#ppt_w"/>
                                          </p:val>
                                        </p:tav>
                                      </p:tavLst>
                                    </p:anim>
                                    <p:anim calcmode="lin" valueType="num">
                                      <p:cBhvr>
                                        <p:cTn id="39" dur="500" fill="hold"/>
                                        <p:tgtEl>
                                          <p:spTgt spid="317457"/>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500"/>
                            </p:stCondLst>
                            <p:childTnLst>
                              <p:par>
                                <p:cTn id="41" presetID="17" presetClass="entr" presetSubtype="8" fill="hold" grpId="0" nodeType="afterEffect">
                                  <p:stCondLst>
                                    <p:cond delay="0"/>
                                  </p:stCondLst>
                                  <p:childTnLst>
                                    <p:set>
                                      <p:cBhvr>
                                        <p:cTn id="42" dur="1" fill="hold">
                                          <p:stCondLst>
                                            <p:cond delay="0"/>
                                          </p:stCondLst>
                                        </p:cTn>
                                        <p:tgtEl>
                                          <p:spTgt spid="317456"/>
                                        </p:tgtEl>
                                        <p:attrNameLst>
                                          <p:attrName>style.visibility</p:attrName>
                                        </p:attrNameLst>
                                      </p:cBhvr>
                                      <p:to>
                                        <p:strVal val="visible"/>
                                      </p:to>
                                    </p:set>
                                    <p:anim calcmode="lin" valueType="num">
                                      <p:cBhvr>
                                        <p:cTn id="43" dur="500" fill="hold"/>
                                        <p:tgtEl>
                                          <p:spTgt spid="317456"/>
                                        </p:tgtEl>
                                        <p:attrNameLst>
                                          <p:attrName>ppt_x</p:attrName>
                                        </p:attrNameLst>
                                      </p:cBhvr>
                                      <p:tavLst>
                                        <p:tav tm="0">
                                          <p:val>
                                            <p:strVal val="#ppt_x-#ppt_w/2"/>
                                          </p:val>
                                        </p:tav>
                                        <p:tav tm="100000">
                                          <p:val>
                                            <p:strVal val="#ppt_x"/>
                                          </p:val>
                                        </p:tav>
                                      </p:tavLst>
                                    </p:anim>
                                    <p:anim calcmode="lin" valueType="num">
                                      <p:cBhvr>
                                        <p:cTn id="44" dur="500" fill="hold"/>
                                        <p:tgtEl>
                                          <p:spTgt spid="317456"/>
                                        </p:tgtEl>
                                        <p:attrNameLst>
                                          <p:attrName>ppt_y</p:attrName>
                                        </p:attrNameLst>
                                      </p:cBhvr>
                                      <p:tavLst>
                                        <p:tav tm="0">
                                          <p:val>
                                            <p:strVal val="#ppt_y"/>
                                          </p:val>
                                        </p:tav>
                                        <p:tav tm="100000">
                                          <p:val>
                                            <p:strVal val="#ppt_y"/>
                                          </p:val>
                                        </p:tav>
                                      </p:tavLst>
                                    </p:anim>
                                    <p:anim calcmode="lin" valueType="num">
                                      <p:cBhvr>
                                        <p:cTn id="45" dur="500" fill="hold"/>
                                        <p:tgtEl>
                                          <p:spTgt spid="317456"/>
                                        </p:tgtEl>
                                        <p:attrNameLst>
                                          <p:attrName>ppt_w</p:attrName>
                                        </p:attrNameLst>
                                      </p:cBhvr>
                                      <p:tavLst>
                                        <p:tav tm="0">
                                          <p:val>
                                            <p:fltVal val="0"/>
                                          </p:val>
                                        </p:tav>
                                        <p:tav tm="100000">
                                          <p:val>
                                            <p:strVal val="#ppt_w"/>
                                          </p:val>
                                        </p:tav>
                                      </p:tavLst>
                                    </p:anim>
                                    <p:anim calcmode="lin" valueType="num">
                                      <p:cBhvr>
                                        <p:cTn id="46" dur="500" fill="hold"/>
                                        <p:tgtEl>
                                          <p:spTgt spid="3174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2" grpId="0" animBg="1"/>
      <p:bldP spid="317453" grpId="0" animBg="1"/>
      <p:bldP spid="317454" grpId="0" animBg="1"/>
      <p:bldP spid="317455" grpId="0" autoUpdateAnimBg="0"/>
      <p:bldP spid="317456" grpId="0" autoUpdateAnimBg="0"/>
      <p:bldP spid="31745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rain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873125"/>
            <a:ext cx="6119813"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Line 3"/>
          <p:cNvSpPr>
            <a:spLocks noChangeShapeType="1"/>
          </p:cNvSpPr>
          <p:nvPr/>
        </p:nvSpPr>
        <p:spPr bwMode="auto">
          <a:xfrm>
            <a:off x="1633538" y="2749550"/>
            <a:ext cx="6107112"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8" name="Line 4"/>
          <p:cNvSpPr>
            <a:spLocks noChangeShapeType="1"/>
          </p:cNvSpPr>
          <p:nvPr/>
        </p:nvSpPr>
        <p:spPr bwMode="auto">
          <a:xfrm flipH="1">
            <a:off x="3062288" y="865188"/>
            <a:ext cx="1587" cy="549751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9" name="Text Box 5"/>
          <p:cNvSpPr txBox="1">
            <a:spLocks noChangeArrowheads="1"/>
          </p:cNvSpPr>
          <p:nvPr/>
        </p:nvSpPr>
        <p:spPr bwMode="auto">
          <a:xfrm>
            <a:off x="0" y="3409950"/>
            <a:ext cx="157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800" baseline="0"/>
              <a:t>Tissue probability maps of GM and WM</a:t>
            </a:r>
            <a:endParaRPr lang="en-GB" baseline="0"/>
          </a:p>
        </p:txBody>
      </p:sp>
      <p:sp>
        <p:nvSpPr>
          <p:cNvPr id="67590" name="Text Box 6"/>
          <p:cNvSpPr txBox="1">
            <a:spLocks noChangeArrowheads="1"/>
          </p:cNvSpPr>
          <p:nvPr/>
        </p:nvSpPr>
        <p:spPr bwMode="auto">
          <a:xfrm>
            <a:off x="7829550" y="976313"/>
            <a:ext cx="19462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t>Spatially normalised BrainWeb phantoms (T1, T2 and PD)</a:t>
            </a:r>
          </a:p>
        </p:txBody>
      </p:sp>
      <p:sp>
        <p:nvSpPr>
          <p:cNvPr id="67591" name="Text Box 7"/>
          <p:cNvSpPr txBox="1">
            <a:spLocks noChangeArrowheads="1"/>
          </p:cNvSpPr>
          <p:nvPr/>
        </p:nvSpPr>
        <p:spPr bwMode="auto">
          <a:xfrm>
            <a:off x="0" y="6483350"/>
            <a:ext cx="990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200" baseline="0"/>
              <a:t>Cocosco, Kollokian, Kwan &amp; Evans. “</a:t>
            </a:r>
            <a:r>
              <a:rPr lang="en-GB" sz="1200" i="1" baseline="0"/>
              <a:t>BrainWeb: Online Interface to a 3D MRI Simulated Brain Database</a:t>
            </a:r>
            <a:r>
              <a:rPr lang="en-GB" sz="1200" baseline="0"/>
              <a:t>”. NeuroImage 5(4):S425 (1997)</a:t>
            </a:r>
            <a:endParaRPr lang="en-GB" sz="1600" baseline="0"/>
          </a:p>
        </p:txBody>
      </p:sp>
      <p:sp>
        <p:nvSpPr>
          <p:cNvPr id="67592" name="Line 8"/>
          <p:cNvSpPr>
            <a:spLocks noChangeShapeType="1"/>
          </p:cNvSpPr>
          <p:nvPr/>
        </p:nvSpPr>
        <p:spPr bwMode="auto">
          <a:xfrm flipV="1">
            <a:off x="1417638" y="3960813"/>
            <a:ext cx="152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3" name="Line 9"/>
          <p:cNvSpPr>
            <a:spLocks noChangeShapeType="1"/>
          </p:cNvSpPr>
          <p:nvPr/>
        </p:nvSpPr>
        <p:spPr bwMode="auto">
          <a:xfrm>
            <a:off x="1049338" y="4567238"/>
            <a:ext cx="455612" cy="584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4" name="Line 10"/>
          <p:cNvSpPr>
            <a:spLocks noChangeShapeType="1"/>
          </p:cNvSpPr>
          <p:nvPr/>
        </p:nvSpPr>
        <p:spPr bwMode="auto">
          <a:xfrm flipH="1">
            <a:off x="7815263" y="1797050"/>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of imaging data</a:t>
            </a:r>
            <a:endParaRPr lang="en-GB" dirty="0"/>
          </a:p>
        </p:txBody>
      </p:sp>
      <p:sp>
        <p:nvSpPr>
          <p:cNvPr id="3" name="Content Placeholder 2"/>
          <p:cNvSpPr>
            <a:spLocks noGrp="1"/>
          </p:cNvSpPr>
          <p:nvPr>
            <p:ph idx="1"/>
          </p:nvPr>
        </p:nvSpPr>
        <p:spPr/>
        <p:txBody>
          <a:bodyPr/>
          <a:lstStyle/>
          <a:p>
            <a:r>
              <a:rPr lang="en-GB" dirty="0" smtClean="0"/>
              <a:t>Three dimensional images are made up of voxels</a:t>
            </a:r>
          </a:p>
          <a:p>
            <a:r>
              <a:rPr lang="en-GB" dirty="0" smtClean="0"/>
              <a:t>Voxel intensities are stored on disk as lists of numbers</a:t>
            </a:r>
          </a:p>
          <a:p>
            <a:r>
              <a:rPr lang="en-GB" dirty="0" smtClean="0"/>
              <a:t>The image “headers” contain information on</a:t>
            </a:r>
          </a:p>
          <a:p>
            <a:pPr lvl="1"/>
            <a:r>
              <a:rPr lang="en-GB" dirty="0" smtClean="0"/>
              <a:t>The image dimensions</a:t>
            </a:r>
          </a:p>
          <a:p>
            <a:pPr lvl="2"/>
            <a:r>
              <a:rPr lang="en-GB" dirty="0" smtClean="0"/>
              <a:t>Allowing conversion from list -&gt; 3D array</a:t>
            </a:r>
          </a:p>
          <a:p>
            <a:pPr lvl="1"/>
            <a:r>
              <a:rPr lang="en-GB" dirty="0" smtClean="0"/>
              <a:t>The “voxel-world mapping”</a:t>
            </a:r>
          </a:p>
          <a:p>
            <a:pPr lvl="2"/>
            <a:r>
              <a:rPr lang="en-GB" dirty="0" smtClean="0"/>
              <a:t>matrix subscripts -&gt; world/physical/mm coordinates</a:t>
            </a:r>
          </a:p>
          <a:p>
            <a:r>
              <a:rPr lang="en-GB" dirty="0" smtClean="0"/>
              <a:t>Can rigidly reorient images by changing their (affine) voxel-world mapping</a:t>
            </a:r>
          </a:p>
        </p:txBody>
      </p:sp>
    </p:spTree>
    <p:extLst>
      <p:ext uri="{BB962C8B-B14F-4D97-AF65-F5344CB8AC3E}">
        <p14:creationId xmlns:p14="http://schemas.microsoft.com/office/powerpoint/2010/main" val="1386328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GB" smtClean="0"/>
              <a:t>Contents</a:t>
            </a:r>
          </a:p>
        </p:txBody>
      </p:sp>
      <p:sp>
        <p:nvSpPr>
          <p:cNvPr id="68611" name="Content Placeholder 2"/>
          <p:cNvSpPr>
            <a:spLocks noGrp="1"/>
          </p:cNvSpPr>
          <p:nvPr>
            <p:ph idx="1"/>
          </p:nvPr>
        </p:nvSpPr>
        <p:spPr/>
        <p:txBody>
          <a:bodyPr/>
          <a:lstStyle/>
          <a:p>
            <a:pPr marL="514350" indent="-514350">
              <a:buFontTx/>
              <a:buAutoNum type="arabicPeriod"/>
            </a:pPr>
            <a:r>
              <a:rPr lang="en-GB" smtClean="0"/>
              <a:t>Registration basics</a:t>
            </a:r>
          </a:p>
          <a:p>
            <a:pPr marL="514350" indent="-514350">
              <a:buFontTx/>
              <a:buAutoNum type="arabicPeriod"/>
            </a:pPr>
            <a:r>
              <a:rPr lang="en-GB" smtClean="0"/>
              <a:t>Motion and realignment</a:t>
            </a:r>
          </a:p>
          <a:p>
            <a:pPr marL="514350" indent="-514350">
              <a:buFontTx/>
              <a:buAutoNum type="arabicPeriod"/>
            </a:pPr>
            <a:r>
              <a:rPr lang="en-GB" smtClean="0"/>
              <a:t>Inter-modal coregistration</a:t>
            </a:r>
          </a:p>
          <a:p>
            <a:pPr marL="514350" indent="-514350">
              <a:buFontTx/>
              <a:buAutoNum type="arabicPeriod"/>
            </a:pPr>
            <a:r>
              <a:rPr lang="en-GB" smtClean="0"/>
              <a:t>Spatial normalisation</a:t>
            </a:r>
          </a:p>
          <a:p>
            <a:pPr marL="514350" indent="-514350">
              <a:buFontTx/>
              <a:buAutoNum type="arabicPeriod"/>
            </a:pPr>
            <a:r>
              <a:rPr lang="en-GB" smtClean="0"/>
              <a:t>Unified segmentation</a:t>
            </a:r>
          </a:p>
          <a:p>
            <a:pPr marL="514350" indent="-514350">
              <a:buFontTx/>
              <a:buAutoNum type="arabicPeriod"/>
            </a:pPr>
            <a:r>
              <a:rPr lang="en-GB" b="1" smtClean="0"/>
              <a:t>Gaussian smoothing</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pPr eaLnBrk="1" hangingPunct="1"/>
            <a:r>
              <a:rPr lang="en-GB" smtClean="0"/>
              <a:t>Smoothing</a:t>
            </a:r>
          </a:p>
        </p:txBody>
      </p:sp>
      <p:sp>
        <p:nvSpPr>
          <p:cNvPr id="73731" name="Rectangle 6"/>
          <p:cNvSpPr>
            <a:spLocks noGrp="1" noChangeArrowheads="1"/>
          </p:cNvSpPr>
          <p:nvPr>
            <p:ph type="body" idx="1"/>
          </p:nvPr>
        </p:nvSpPr>
        <p:spPr>
          <a:xfrm>
            <a:off x="166688" y="1785938"/>
            <a:ext cx="9448800" cy="4876800"/>
          </a:xfrm>
        </p:spPr>
        <p:txBody>
          <a:bodyPr/>
          <a:lstStyle/>
          <a:p>
            <a:pPr eaLnBrk="1" hangingPunct="1"/>
            <a:r>
              <a:rPr lang="en-GB" dirty="0" smtClean="0"/>
              <a:t>Why would we deliberately blur the data?</a:t>
            </a:r>
          </a:p>
          <a:p>
            <a:pPr lvl="1" eaLnBrk="1" hangingPunct="1"/>
            <a:r>
              <a:rPr lang="en-GB" dirty="0"/>
              <a:t>Improves spatial overlap by blurring over minor anatomical differences and registration errors</a:t>
            </a:r>
            <a:endParaRPr lang="en-US" dirty="0"/>
          </a:p>
          <a:p>
            <a:pPr lvl="1" eaLnBrk="1" hangingPunct="1"/>
            <a:r>
              <a:rPr lang="en-GB" dirty="0" smtClean="0"/>
              <a:t>Averaging neighbouring voxels suppresses noise</a:t>
            </a:r>
          </a:p>
          <a:p>
            <a:pPr lvl="1" eaLnBrk="1" hangingPunct="1"/>
            <a:r>
              <a:rPr lang="en-GB" dirty="0" smtClean="0"/>
              <a:t>Increases sensitivity to effects of similar scale to kernel (matched filter theorem)</a:t>
            </a:r>
          </a:p>
          <a:p>
            <a:pPr lvl="1" eaLnBrk="1" hangingPunct="1"/>
            <a:r>
              <a:rPr lang="en-GB" dirty="0"/>
              <a:t>Makes data more normally distributed (central limit theorem</a:t>
            </a:r>
            <a:r>
              <a:rPr lang="en-GB" dirty="0" smtClean="0"/>
              <a:t>)</a:t>
            </a:r>
          </a:p>
          <a:p>
            <a:pPr lvl="1" eaLnBrk="1" hangingPunct="1"/>
            <a:r>
              <a:rPr lang="en-GB" dirty="0" smtClean="0"/>
              <a:t>Reduces the effective number of multiple comparisons</a:t>
            </a:r>
          </a:p>
          <a:p>
            <a:pPr eaLnBrk="1" hangingPunct="1"/>
            <a:r>
              <a:rPr lang="en-GB" dirty="0" smtClean="0"/>
              <a:t>How is it implemented?</a:t>
            </a:r>
          </a:p>
          <a:p>
            <a:pPr lvl="1" eaLnBrk="1" hangingPunct="1"/>
            <a:r>
              <a:rPr lang="en-GB" dirty="0" smtClean="0"/>
              <a:t>Convolution with a 3D Gaussian kernel, of specified full-width at half-maximum (FWHM) in mm</a:t>
            </a:r>
          </a:p>
        </p:txBody>
      </p:sp>
      <p:pic>
        <p:nvPicPr>
          <p:cNvPr id="4" name="Picture 8"/>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438" y="0"/>
            <a:ext cx="29765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7" end="7"/>
                                            </p:txEl>
                                          </p:spTgt>
                                        </p:tgtEl>
                                        <p:attrNameLst>
                                          <p:attrName>style.visibility</p:attrName>
                                        </p:attrNameLst>
                                      </p:cBhvr>
                                      <p:to>
                                        <p:strVal val="visible"/>
                                      </p:to>
                                    </p:set>
                                  </p:childTnLst>
                                </p:cTn>
                              </p:par>
                              <p:par>
                                <p:cTn id="9" presetID="17"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ppt_h/2"/>
                                          </p:val>
                                        </p:tav>
                                        <p:tav tm="100000">
                                          <p:val>
                                            <p:strVal val="#ppt_y"/>
                                          </p:val>
                                        </p:tav>
                                      </p:tavLst>
                                    </p:anim>
                                    <p:anim calcmode="lin" valueType="num">
                                      <p:cBhvr>
                                        <p:cTn id="13" dur="500" fill="hold"/>
                                        <p:tgtEl>
                                          <p:spTgt spid="4"/>
                                        </p:tgtEl>
                                        <p:attrNameLst>
                                          <p:attrName>ppt_w</p:attrName>
                                        </p:attrNameLst>
                                      </p:cBhvr>
                                      <p:tavLst>
                                        <p:tav tm="0">
                                          <p:val>
                                            <p:strVal val="#ppt_w"/>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4264025"/>
            <a:ext cx="2867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59" name="Picture 12" descr="smth_example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4" descr="conv2d"/>
          <p:cNvPicPr>
            <a:picLocks noChangeAspect="1" noChangeArrowheads="1"/>
          </p:cNvPicPr>
          <p:nvPr/>
        </p:nvPicPr>
        <p:blipFill>
          <a:blip r:embed="rId5">
            <a:extLst>
              <a:ext uri="{28A0092B-C50C-407E-A947-70E740481C1C}">
                <a14:useLocalDpi xmlns:a14="http://schemas.microsoft.com/office/drawing/2010/main" val="0"/>
              </a:ext>
            </a:extLst>
          </a:blip>
          <a:srcRect t="5821" b="3728"/>
          <a:stretch>
            <a:fillRect/>
          </a:stretch>
        </p:blipFill>
        <p:spPr bwMode="auto">
          <a:xfrm>
            <a:off x="3902075" y="4276725"/>
            <a:ext cx="60039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2" name="Picture 8" descr="smth_example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3" name="Picture 9" descr="smth_example_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4" name="Picture 10" descr="smth_example_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5" name="Picture 11" descr="smth_example_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1" name="Picture 7" descr="smth_example_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3"/>
          <p:cNvSpPr txBox="1">
            <a:spLocks noChangeArrowheads="1"/>
          </p:cNvSpPr>
          <p:nvPr/>
        </p:nvSpPr>
        <p:spPr bwMode="auto">
          <a:xfrm>
            <a:off x="6062663" y="347663"/>
            <a:ext cx="3000375" cy="954087"/>
          </a:xfrm>
          <a:prstGeom prst="rect">
            <a:avLst/>
          </a:prstGeom>
          <a:noFill/>
          <a:ln w="9525">
            <a:noFill/>
            <a:miter lim="800000"/>
            <a:headEnd/>
            <a:tailEnd/>
          </a:ln>
        </p:spPr>
        <p:txBody>
          <a:bodyPr>
            <a:spAutoFit/>
          </a:bodyPr>
          <a:lstStyle/>
          <a:p>
            <a:pPr eaLnBrk="0" hangingPunct="0">
              <a:defRPr/>
            </a:pPr>
            <a:r>
              <a:rPr lang="en-GB" sz="2800" b="1" dirty="0">
                <a:latin typeface="+mn-lt"/>
              </a:rPr>
              <a:t>Example of</a:t>
            </a:r>
          </a:p>
          <a:p>
            <a:pPr eaLnBrk="0" hangingPunct="0">
              <a:defRPr/>
            </a:pPr>
            <a:r>
              <a:rPr lang="en-GB" sz="2800" b="1" dirty="0">
                <a:latin typeface="+mn-lt"/>
              </a:rPr>
              <a:t>Gaussian smoothing in one-dimension</a:t>
            </a:r>
          </a:p>
        </p:txBody>
      </p:sp>
      <p:sp>
        <p:nvSpPr>
          <p:cNvPr id="190478" name="Text Box 14"/>
          <p:cNvSpPr txBox="1">
            <a:spLocks noChangeArrowheads="1"/>
          </p:cNvSpPr>
          <p:nvPr/>
        </p:nvSpPr>
        <p:spPr bwMode="auto">
          <a:xfrm>
            <a:off x="352425" y="4356100"/>
            <a:ext cx="1533525" cy="954088"/>
          </a:xfrm>
          <a:prstGeom prst="rect">
            <a:avLst/>
          </a:prstGeom>
          <a:noFill/>
          <a:ln w="9525">
            <a:noFill/>
            <a:miter lim="800000"/>
            <a:headEnd/>
            <a:tailEnd/>
          </a:ln>
        </p:spPr>
        <p:txBody>
          <a:bodyPr>
            <a:spAutoFit/>
          </a:bodyPr>
          <a:lstStyle/>
          <a:p>
            <a:pPr eaLnBrk="0" hangingPunct="0">
              <a:defRPr/>
            </a:pPr>
            <a:r>
              <a:rPr lang="en-GB" sz="2800">
                <a:latin typeface="+mn-lt"/>
              </a:rPr>
              <a:t>A 2D Gaussian Kernel</a:t>
            </a:r>
          </a:p>
        </p:txBody>
      </p:sp>
      <p:sp>
        <p:nvSpPr>
          <p:cNvPr id="190479" name="Text Box 15"/>
          <p:cNvSpPr txBox="1">
            <a:spLocks noChangeArrowheads="1"/>
          </p:cNvSpPr>
          <p:nvPr/>
        </p:nvSpPr>
        <p:spPr bwMode="auto">
          <a:xfrm>
            <a:off x="6754813" y="1868488"/>
            <a:ext cx="3151187" cy="1241425"/>
          </a:xfrm>
          <a:prstGeom prst="rect">
            <a:avLst/>
          </a:prstGeom>
          <a:noFill/>
          <a:ln w="9525">
            <a:noFill/>
            <a:miter lim="800000"/>
            <a:headEnd/>
            <a:tailEnd/>
          </a:ln>
        </p:spPr>
        <p:txBody>
          <a:bodyPr>
            <a:spAutoFit/>
          </a:bodyPr>
          <a:lstStyle/>
          <a:p>
            <a:pPr eaLnBrk="0" hangingPunct="0">
              <a:defRPr/>
            </a:pPr>
            <a:r>
              <a:rPr lang="en-GB" sz="2800">
                <a:latin typeface="+mn-lt"/>
              </a:rPr>
              <a:t>The Gaussian kernel is </a:t>
            </a:r>
            <a:r>
              <a:rPr lang="en-GB" sz="2800" b="1">
                <a:latin typeface="+mn-lt"/>
              </a:rPr>
              <a:t>separable</a:t>
            </a:r>
            <a:r>
              <a:rPr lang="en-GB" sz="2800">
                <a:latin typeface="+mn-lt"/>
              </a:rPr>
              <a:t> we can smooth 2D data with two 1D convolutions.</a:t>
            </a:r>
          </a:p>
        </p:txBody>
      </p:sp>
      <p:sp>
        <p:nvSpPr>
          <p:cNvPr id="190480" name="Text Box 16"/>
          <p:cNvSpPr txBox="1">
            <a:spLocks noChangeArrowheads="1"/>
          </p:cNvSpPr>
          <p:nvPr/>
        </p:nvSpPr>
        <p:spPr bwMode="auto">
          <a:xfrm>
            <a:off x="6754813" y="3375025"/>
            <a:ext cx="3151187" cy="666750"/>
          </a:xfrm>
          <a:prstGeom prst="rect">
            <a:avLst/>
          </a:prstGeom>
          <a:noFill/>
          <a:ln w="9525">
            <a:noFill/>
            <a:miter lim="800000"/>
            <a:headEnd/>
            <a:tailEnd/>
          </a:ln>
        </p:spPr>
        <p:txBody>
          <a:bodyPr>
            <a:spAutoFit/>
          </a:bodyPr>
          <a:lstStyle/>
          <a:p>
            <a:pPr eaLnBrk="0" hangingPunct="0">
              <a:defRPr/>
            </a:pPr>
            <a:r>
              <a:rPr lang="en-GB" sz="2800">
                <a:solidFill>
                  <a:schemeClr val="bg2"/>
                </a:solidFill>
                <a:latin typeface="+mn-lt"/>
              </a:rPr>
              <a:t>Generalisation to 3D is simple and efficient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4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4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0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04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p:bldP spid="190479" grpId="0"/>
      <p:bldP spid="19048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mtClean="0"/>
              <a:t>References</a:t>
            </a:r>
          </a:p>
        </p:txBody>
      </p:sp>
      <p:sp>
        <p:nvSpPr>
          <p:cNvPr id="72707" name="Rectangle 3"/>
          <p:cNvSpPr>
            <a:spLocks noGrp="1" noChangeArrowheads="1"/>
          </p:cNvSpPr>
          <p:nvPr>
            <p:ph type="body" idx="1"/>
          </p:nvPr>
        </p:nvSpPr>
        <p:spPr/>
        <p:txBody>
          <a:bodyPr/>
          <a:lstStyle/>
          <a:p>
            <a:pPr>
              <a:lnSpc>
                <a:spcPct val="80000"/>
              </a:lnSpc>
            </a:pPr>
            <a:r>
              <a:rPr lang="en-US" sz="2000" smtClean="0">
                <a:solidFill>
                  <a:srgbClr val="000099"/>
                </a:solidFill>
              </a:rPr>
              <a:t>Friston et al.</a:t>
            </a:r>
            <a:r>
              <a:rPr lang="en-US" sz="2000" smtClean="0"/>
              <a:t>  </a:t>
            </a:r>
            <a:r>
              <a:rPr lang="en-US" sz="2000" i="1" smtClean="0"/>
              <a:t>Spatial registration and normalisation of images</a:t>
            </a:r>
            <a:r>
              <a:rPr lang="en-US" sz="2000" smtClean="0"/>
              <a:t>.</a:t>
            </a:r>
            <a:br>
              <a:rPr lang="en-US" sz="2000" smtClean="0"/>
            </a:br>
            <a:r>
              <a:rPr lang="en-US" sz="2000" smtClean="0"/>
              <a:t>Human Brain Mapping 3:165-189 (1995).</a:t>
            </a:r>
          </a:p>
          <a:p>
            <a:pPr>
              <a:lnSpc>
                <a:spcPct val="80000"/>
              </a:lnSpc>
            </a:pPr>
            <a:r>
              <a:rPr lang="en-US" sz="2000" smtClean="0">
                <a:solidFill>
                  <a:srgbClr val="000099"/>
                </a:solidFill>
              </a:rPr>
              <a:t>Collignon et al.</a:t>
            </a:r>
            <a:r>
              <a:rPr lang="en-US" sz="2000" smtClean="0"/>
              <a:t> </a:t>
            </a:r>
            <a:r>
              <a:rPr lang="en-US" sz="2000" i="1" smtClean="0"/>
              <a:t>Automated multi-modality image registration based on information theory</a:t>
            </a:r>
            <a:r>
              <a:rPr lang="en-US" sz="2000" smtClean="0"/>
              <a:t>.  IPMI’95 pp 263-274 (1995).</a:t>
            </a:r>
          </a:p>
          <a:p>
            <a:pPr>
              <a:lnSpc>
                <a:spcPct val="80000"/>
              </a:lnSpc>
            </a:pPr>
            <a:r>
              <a:rPr lang="en-US" sz="2000" smtClean="0">
                <a:solidFill>
                  <a:srgbClr val="000099"/>
                </a:solidFill>
              </a:rPr>
              <a:t>Ashburner et al.</a:t>
            </a:r>
            <a:r>
              <a:rPr lang="en-US" sz="2000" smtClean="0"/>
              <a:t> </a:t>
            </a:r>
            <a:r>
              <a:rPr lang="en-US" sz="2000" i="1" smtClean="0"/>
              <a:t>Incorporating prior knowledge into image registration</a:t>
            </a:r>
            <a:r>
              <a:rPr lang="en-US" sz="2000" smtClean="0"/>
              <a:t>.</a:t>
            </a:r>
            <a:br>
              <a:rPr lang="en-US" sz="2000" smtClean="0"/>
            </a:br>
            <a:r>
              <a:rPr lang="en-US" sz="2000" smtClean="0"/>
              <a:t>NeuroImage 6:344-352 (1997).</a:t>
            </a:r>
          </a:p>
          <a:p>
            <a:pPr>
              <a:lnSpc>
                <a:spcPct val="80000"/>
              </a:lnSpc>
            </a:pPr>
            <a:r>
              <a:rPr lang="en-US" sz="2000" smtClean="0">
                <a:solidFill>
                  <a:srgbClr val="000099"/>
                </a:solidFill>
              </a:rPr>
              <a:t>Ashburner &amp; Friston.</a:t>
            </a:r>
            <a:r>
              <a:rPr lang="en-US" sz="2000" smtClean="0"/>
              <a:t> </a:t>
            </a:r>
            <a:r>
              <a:rPr lang="en-US" sz="2000" i="1" smtClean="0"/>
              <a:t>Nonlinear spatial normalisation using basis functions</a:t>
            </a:r>
            <a:r>
              <a:rPr lang="en-US" sz="2000" smtClean="0"/>
              <a:t>.</a:t>
            </a:r>
            <a:br>
              <a:rPr lang="en-US" sz="2000" smtClean="0"/>
            </a:br>
            <a:r>
              <a:rPr lang="en-US" sz="2000" smtClean="0"/>
              <a:t>Human Brain Mapping 7:254-266 (1999).</a:t>
            </a:r>
          </a:p>
          <a:p>
            <a:pPr>
              <a:lnSpc>
                <a:spcPct val="80000"/>
              </a:lnSpc>
            </a:pPr>
            <a:r>
              <a:rPr lang="en-GB" sz="2000" smtClean="0">
                <a:solidFill>
                  <a:srgbClr val="000099"/>
                </a:solidFill>
              </a:rPr>
              <a:t>Thévenaz et al.</a:t>
            </a:r>
            <a:r>
              <a:rPr lang="en-GB" sz="2000" smtClean="0"/>
              <a:t> </a:t>
            </a:r>
            <a:r>
              <a:rPr lang="en-GB" sz="2000" i="1" smtClean="0"/>
              <a:t>Interpolation revisited</a:t>
            </a:r>
            <a:r>
              <a:rPr lang="en-GB" sz="2000" smtClean="0"/>
              <a:t>.</a:t>
            </a:r>
            <a:br>
              <a:rPr lang="en-GB" sz="2000" smtClean="0"/>
            </a:br>
            <a:r>
              <a:rPr lang="en-GB" sz="2000" smtClean="0"/>
              <a:t>IEEE Trans. Med. Imaging 19:739-758 (2000).</a:t>
            </a:r>
            <a:endParaRPr lang="en-US" sz="2000" smtClean="0"/>
          </a:p>
          <a:p>
            <a:pPr>
              <a:lnSpc>
                <a:spcPct val="80000"/>
              </a:lnSpc>
            </a:pPr>
            <a:r>
              <a:rPr lang="en-GB" sz="2000" smtClean="0">
                <a:solidFill>
                  <a:srgbClr val="000099"/>
                </a:solidFill>
              </a:rPr>
              <a:t>Andersson et al.</a:t>
            </a:r>
            <a:r>
              <a:rPr lang="en-GB" sz="2000" smtClean="0"/>
              <a:t> </a:t>
            </a:r>
            <a:r>
              <a:rPr lang="en-GB" sz="2000" i="1" smtClean="0"/>
              <a:t>Modeling geometric deformations in EPI time series</a:t>
            </a:r>
            <a:r>
              <a:rPr lang="en-GB" sz="2000" smtClean="0"/>
              <a:t>.</a:t>
            </a:r>
            <a:br>
              <a:rPr lang="en-GB" sz="2000" smtClean="0"/>
            </a:br>
            <a:r>
              <a:rPr lang="en-GB" sz="2000" smtClean="0"/>
              <a:t>Neuroimage 13:903-919 (2001).</a:t>
            </a:r>
            <a:endParaRPr lang="en-US" sz="2000" smtClean="0"/>
          </a:p>
          <a:p>
            <a:pPr>
              <a:lnSpc>
                <a:spcPct val="80000"/>
              </a:lnSpc>
            </a:pPr>
            <a:r>
              <a:rPr lang="en-US" sz="2000" smtClean="0">
                <a:solidFill>
                  <a:srgbClr val="000099"/>
                </a:solidFill>
              </a:rPr>
              <a:t>Ashburner &amp; Friston.</a:t>
            </a:r>
            <a:r>
              <a:rPr lang="en-US" sz="2000" smtClean="0"/>
              <a:t> </a:t>
            </a:r>
            <a:r>
              <a:rPr lang="en-US" sz="2000" i="1" smtClean="0"/>
              <a:t>Unified Segmentation</a:t>
            </a:r>
            <a:r>
              <a:rPr lang="en-US" sz="2000" smtClean="0"/>
              <a:t>.</a:t>
            </a:r>
            <a:br>
              <a:rPr lang="en-US" sz="2000" smtClean="0"/>
            </a:br>
            <a:r>
              <a:rPr lang="en-US" sz="2000" smtClean="0"/>
              <a:t>NeuroImage </a:t>
            </a:r>
            <a:r>
              <a:rPr lang="en-GB" sz="2000" smtClean="0"/>
              <a:t>26:839-851</a:t>
            </a:r>
            <a:r>
              <a:rPr lang="en-US" sz="2000" smtClean="0"/>
              <a:t> (2005).</a:t>
            </a:r>
          </a:p>
          <a:p>
            <a:pPr>
              <a:lnSpc>
                <a:spcPct val="80000"/>
              </a:lnSpc>
            </a:pPr>
            <a:r>
              <a:rPr lang="en-GB" sz="2000" smtClean="0">
                <a:solidFill>
                  <a:srgbClr val="000099"/>
                </a:solidFill>
              </a:rPr>
              <a:t>Ashburner.</a:t>
            </a:r>
            <a:r>
              <a:rPr lang="en-GB" sz="2000" smtClean="0"/>
              <a:t> </a:t>
            </a:r>
            <a:r>
              <a:rPr lang="en-GB" sz="2000" i="1" smtClean="0"/>
              <a:t>A Fast Diffeomorphic Image Registration Algorithm</a:t>
            </a:r>
            <a:r>
              <a:rPr lang="en-GB" sz="2000" smtClean="0"/>
              <a:t>. NeuroImage 38:95-113 (2007).</a:t>
            </a:r>
          </a:p>
          <a:p>
            <a:pPr>
              <a:lnSpc>
                <a:spcPct val="80000"/>
              </a:lnSpc>
            </a:pPr>
            <a:endParaRPr lang="en-GB" sz="1800" smtClean="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3">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3">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4">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6">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6">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graphicFrame>
        <p:nvGraphicFramePr>
          <p:cNvPr id="388117" name="Object 21">
            <a:hlinkClick r:id="" action="ppaction://ole?verb=0"/>
          </p:cNvPr>
          <p:cNvGraphicFramePr>
            <a:graphicFrameLocks/>
          </p:cNvGraphicFramePr>
          <p:nvPr/>
        </p:nvGraphicFramePr>
        <p:xfrm>
          <a:off x="3910013" y="4908550"/>
          <a:ext cx="1846262" cy="1127125"/>
        </p:xfrm>
        <a:graphic>
          <a:graphicData uri="http://schemas.openxmlformats.org/presentationml/2006/ole">
            <mc:AlternateContent xmlns:mc="http://schemas.openxmlformats.org/markup-compatibility/2006">
              <mc:Choice xmlns:v="urn:schemas-microsoft-com:vml" Requires="v">
                <p:oleObj spid="_x0000_s7255" name="Equation" r:id="rId7" imgW="1726920" imgH="1168200" progId="Equation.3">
                  <p:embed/>
                </p:oleObj>
              </mc:Choice>
              <mc:Fallback>
                <p:oleObj name="Equation" r:id="rId7" imgW="1726920" imgH="1168200" progId="Equation.3">
                  <p:embed/>
                  <p:pic>
                    <p:nvPicPr>
                      <p:cNvPr id="0" name="Object 2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0013" y="4908550"/>
                        <a:ext cx="1846262"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9">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6096000" cy="1143000"/>
          </a:xfrm>
        </p:spPr>
        <p:txBody>
          <a:bodyPr/>
          <a:lstStyle/>
          <a:p>
            <a:r>
              <a:rPr lang="en-GB" smtClean="0"/>
              <a:t>Preprocessing (fMRI only)</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2178050" y="1931988"/>
            <a:ext cx="1570038"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3"/>
            <a:endCxn id="83" idx="1"/>
          </p:cNvCxnSpPr>
          <p:nvPr/>
        </p:nvCxnSpPr>
        <p:spPr bwMode="auto">
          <a:xfrm flipV="1">
            <a:off x="1809750" y="3411538"/>
            <a:ext cx="514350" cy="3079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38" name="Picture 3"/>
          <p:cNvPicPr>
            <a:picLocks noChangeAspect="1" noChangeArrowheads="1"/>
          </p:cNvPicPr>
          <p:nvPr/>
        </p:nvPicPr>
        <p:blipFill>
          <a:blip r:embed="rId2">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3739" name="Picture 5"/>
          <p:cNvPicPr>
            <a:picLocks noChangeAspect="1" noChangeArrowheads="1"/>
          </p:cNvPicPr>
          <p:nvPr/>
        </p:nvPicPr>
        <p:blipFill>
          <a:blip r:embed="rId3">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3740" name="Group 93"/>
          <p:cNvGrpSpPr>
            <a:grpSpLocks/>
          </p:cNvGrpSpPr>
          <p:nvPr/>
        </p:nvGrpSpPr>
        <p:grpSpPr bwMode="auto">
          <a:xfrm>
            <a:off x="8275638" y="4559300"/>
            <a:ext cx="1406525" cy="1452563"/>
            <a:chOff x="8167688" y="4429125"/>
            <a:chExt cx="1408112" cy="1452563"/>
          </a:xfrm>
        </p:grpSpPr>
        <p:pic>
          <p:nvPicPr>
            <p:cNvPr id="73784"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5"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6"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7"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cxnSp>
        <p:nvCxnSpPr>
          <p:cNvPr id="80" name="Straight Arrow Connector 79"/>
          <p:cNvCxnSpPr>
            <a:stCxn id="83" idx="3"/>
            <a:endCxn id="64" idx="1"/>
          </p:cNvCxnSpPr>
          <p:nvPr/>
        </p:nvCxnSpPr>
        <p:spPr bwMode="auto">
          <a:xfrm>
            <a:off x="3613150" y="3411538"/>
            <a:ext cx="411163" cy="3079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4268788"/>
            <a:ext cx="4292600" cy="36353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375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4"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5">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grpSp>
        <p:nvGrpSpPr>
          <p:cNvPr id="73758" name="Group 92"/>
          <p:cNvGrpSpPr>
            <a:grpSpLocks/>
          </p:cNvGrpSpPr>
          <p:nvPr/>
        </p:nvGrpSpPr>
        <p:grpSpPr bwMode="auto">
          <a:xfrm>
            <a:off x="6096000" y="4786313"/>
            <a:ext cx="1406525" cy="1797050"/>
            <a:chOff x="6096000" y="4786313"/>
            <a:chExt cx="1406525" cy="1796296"/>
          </a:xfrm>
        </p:grpSpPr>
        <p:pic>
          <p:nvPicPr>
            <p:cNvPr id="73774"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5"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6"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7" name="Picture 3"/>
            <p:cNvPicPr>
              <a:picLocks noChangeAspect="1" noChangeArrowheads="1"/>
            </p:cNvPicPr>
            <p:nvPr/>
          </p:nvPicPr>
          <p:blipFill>
            <a:blip r:embed="rId4">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60"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1"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2324100" y="26987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2"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3"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4"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5"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6"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7"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8" name="Picture 3"/>
          <p:cNvPicPr>
            <a:picLocks noChangeAspect="1" noChangeArrowheads="1"/>
          </p:cNvPicPr>
          <p:nvPr/>
        </p:nvPicPr>
        <p:blipFill>
          <a:blip r:embed="rId6">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3769" name="Group 67"/>
          <p:cNvGrpSpPr>
            <a:grpSpLocks/>
          </p:cNvGrpSpPr>
          <p:nvPr/>
        </p:nvGrpSpPr>
        <p:grpSpPr bwMode="auto">
          <a:xfrm>
            <a:off x="4559300" y="1281113"/>
            <a:ext cx="1239838" cy="1504950"/>
            <a:chOff x="4238620" y="1357298"/>
            <a:chExt cx="1015993" cy="1296992"/>
          </a:xfrm>
        </p:grpSpPr>
        <p:pic>
          <p:nvPicPr>
            <p:cNvPr id="73772" name="Picture 46" descr="priors3"/>
            <p:cNvPicPr>
              <a:picLocks noChangeAspect="1" noChangeArrowheads="1"/>
            </p:cNvPicPr>
            <p:nvPr/>
          </p:nvPicPr>
          <p:blipFill>
            <a:blip r:embed="rId7">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3" name="Picture 46" descr="priors3"/>
            <p:cNvPicPr>
              <a:picLocks noChangeAspect="1" noChangeArrowheads="1"/>
            </p:cNvPicPr>
            <p:nvPr/>
          </p:nvPicPr>
          <p:blipFill>
            <a:blip r:embed="rId7">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9" name="Straight Arrow Connector 108"/>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0" name="TextBox 109"/>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0" y="0"/>
            <a:ext cx="6096000" cy="1143000"/>
          </a:xfrm>
        </p:spPr>
        <p:txBody>
          <a:bodyPr/>
          <a:lstStyle/>
          <a:p>
            <a:r>
              <a:rPr lang="en-GB"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4" name="Picture 3"/>
          <p:cNvPicPr>
            <a:picLocks noChangeAspect="1" noChangeArrowheads="1"/>
          </p:cNvPicPr>
          <p:nvPr/>
        </p:nvPicPr>
        <p:blipFill>
          <a:blip r:embed="rId3">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5" name="Picture 5"/>
          <p:cNvPicPr>
            <a:picLocks noChangeAspect="1" noChangeArrowheads="1"/>
          </p:cNvPicPr>
          <p:nvPr/>
        </p:nvPicPr>
        <p:blipFill>
          <a:blip r:embed="rId4">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206" name="Group 93"/>
          <p:cNvGrpSpPr>
            <a:grpSpLocks/>
          </p:cNvGrpSpPr>
          <p:nvPr/>
        </p:nvGrpSpPr>
        <p:grpSpPr bwMode="auto">
          <a:xfrm>
            <a:off x="8275638" y="4559300"/>
            <a:ext cx="1406525" cy="1452563"/>
            <a:chOff x="8167688" y="4429125"/>
            <a:chExt cx="1408112" cy="1452563"/>
          </a:xfrm>
        </p:grpSpPr>
        <p:pic>
          <p:nvPicPr>
            <p:cNvPr id="8257"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8"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9"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60" name="Picture 3"/>
            <p:cNvPicPr>
              <a:picLocks noChangeAspect="1" noChangeArrowheads="1"/>
            </p:cNvPicPr>
            <p:nvPr/>
          </p:nvPicPr>
          <p:blipFill>
            <a:blip r:embed="rId5">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8212" name="Group 67"/>
          <p:cNvGrpSpPr>
            <a:grpSpLocks/>
          </p:cNvGrpSpPr>
          <p:nvPr/>
        </p:nvGrpSpPr>
        <p:grpSpPr bwMode="auto">
          <a:xfrm>
            <a:off x="4559300" y="1281113"/>
            <a:ext cx="1239838" cy="1504950"/>
            <a:chOff x="4238620" y="1357298"/>
            <a:chExt cx="1015993" cy="1296992"/>
          </a:xfrm>
        </p:grpSpPr>
        <p:pic>
          <p:nvPicPr>
            <p:cNvPr id="8255" name="Picture 46" descr="priors3"/>
            <p:cNvPicPr>
              <a:picLocks noChangeAspect="1" noChangeArrowheads="1"/>
            </p:cNvPicPr>
            <p:nvPr/>
          </p:nvPicPr>
          <p:blipFill>
            <a:blip r:embed="rId6">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6" name="Picture 46" descr="priors3"/>
            <p:cNvPicPr>
              <a:picLocks noChangeAspect="1" noChangeArrowheads="1"/>
            </p:cNvPicPr>
            <p:nvPr/>
          </p:nvPicPr>
          <p:blipFill>
            <a:blip r:embed="rId6">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graphicFrame>
        <p:nvGraphicFramePr>
          <p:cNvPr id="388117" name="Object 21">
            <a:hlinkClick r:id="" action="ppaction://ole?verb=0"/>
          </p:cNvPr>
          <p:cNvGraphicFramePr>
            <a:graphicFrameLocks/>
          </p:cNvGraphicFramePr>
          <p:nvPr/>
        </p:nvGraphicFramePr>
        <p:xfrm>
          <a:off x="3910013" y="4908550"/>
          <a:ext cx="1846262" cy="1127125"/>
        </p:xfrm>
        <a:graphic>
          <a:graphicData uri="http://schemas.openxmlformats.org/presentationml/2006/ole">
            <mc:AlternateContent xmlns:mc="http://schemas.openxmlformats.org/markup-compatibility/2006">
              <mc:Choice xmlns:v="urn:schemas-microsoft-com:vml" Requires="v">
                <p:oleObj spid="_x0000_s8279" name="Equation" r:id="rId7" imgW="1726920" imgH="1168200" progId="Equation.3">
                  <p:embed/>
                </p:oleObj>
              </mc:Choice>
              <mc:Fallback>
                <p:oleObj name="Equation" r:id="rId7" imgW="1726920" imgH="1168200" progId="Equation.3">
                  <p:embed/>
                  <p:pic>
                    <p:nvPicPr>
                      <p:cNvPr id="0" name="Object 2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0013" y="4908550"/>
                        <a:ext cx="1846262"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8228"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9">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8233" name="Group 92"/>
          <p:cNvGrpSpPr>
            <a:grpSpLocks/>
          </p:cNvGrpSpPr>
          <p:nvPr/>
        </p:nvGrpSpPr>
        <p:grpSpPr bwMode="auto">
          <a:xfrm>
            <a:off x="6096000" y="4786313"/>
            <a:ext cx="1406525" cy="1797050"/>
            <a:chOff x="6096000" y="4786313"/>
            <a:chExt cx="1406525" cy="1796296"/>
          </a:xfrm>
        </p:grpSpPr>
        <p:pic>
          <p:nvPicPr>
            <p:cNvPr id="8245"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6"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7"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8" name="Picture 3"/>
            <p:cNvPicPr>
              <a:picLocks noChangeAspect="1" noChangeArrowheads="1"/>
            </p:cNvPicPr>
            <p:nvPr/>
          </p:nvPicPr>
          <p:blipFill>
            <a:blip r:embed="rId5">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35"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6"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7"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8"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9"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0"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1"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2"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3" name="Picture 3"/>
          <p:cNvPicPr>
            <a:picLocks noChangeAspect="1" noChangeArrowheads="1"/>
          </p:cNvPicPr>
          <p:nvPr/>
        </p:nvPicPr>
        <p:blipFill>
          <a:blip r:embed="rId10">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0"/>
            <a:ext cx="6230938" cy="1143000"/>
          </a:xfrm>
        </p:spPr>
        <p:txBody>
          <a:bodyPr/>
          <a:lstStyle/>
          <a:p>
            <a:r>
              <a:rPr lang="en-GB" smtClean="0"/>
              <a:t>Preprocessing with Dartel</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27" name="Picture 3"/>
          <p:cNvPicPr>
            <a:picLocks noChangeAspect="1" noChangeArrowheads="1"/>
          </p:cNvPicPr>
          <p:nvPr/>
        </p:nvPicPr>
        <p:blipFill>
          <a:blip r:embed="rId3">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28" name="Picture 3"/>
          <p:cNvPicPr>
            <a:picLocks noChangeAspect="1" noChangeArrowheads="1"/>
          </p:cNvPicPr>
          <p:nvPr/>
        </p:nvPicPr>
        <p:blipFill>
          <a:blip r:embed="rId3">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9229" name="Group 93"/>
          <p:cNvGrpSpPr>
            <a:grpSpLocks/>
          </p:cNvGrpSpPr>
          <p:nvPr/>
        </p:nvGrpSpPr>
        <p:grpSpPr bwMode="auto">
          <a:xfrm>
            <a:off x="6450013" y="5145088"/>
            <a:ext cx="1406525" cy="1452562"/>
            <a:chOff x="8167688" y="4429125"/>
            <a:chExt cx="1408112" cy="1452563"/>
          </a:xfrm>
        </p:grpSpPr>
        <p:pic>
          <p:nvPicPr>
            <p:cNvPr id="9270"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1"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2"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3" name="Picture 3"/>
            <p:cNvPicPr>
              <a:picLocks noChangeAspect="1" noChangeArrowheads="1"/>
            </p:cNvPicPr>
            <p:nvPr/>
          </p:nvPicPr>
          <p:blipFill>
            <a:blip r:embed="rId4">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998662" cy="1366837"/>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NORM 2 MNI &amp; SMOOTH</a:t>
            </a:r>
          </a:p>
        </p:txBody>
      </p:sp>
      <p:grpSp>
        <p:nvGrpSpPr>
          <p:cNvPr id="9234" name="Group 67"/>
          <p:cNvGrpSpPr>
            <a:grpSpLocks/>
          </p:cNvGrpSpPr>
          <p:nvPr/>
        </p:nvGrpSpPr>
        <p:grpSpPr bwMode="auto">
          <a:xfrm>
            <a:off x="4559300" y="1281113"/>
            <a:ext cx="1239838" cy="1504950"/>
            <a:chOff x="4238620" y="1357298"/>
            <a:chExt cx="1015993" cy="1296992"/>
          </a:xfrm>
        </p:grpSpPr>
        <p:pic>
          <p:nvPicPr>
            <p:cNvPr id="9268" name="Picture 46" descr="priors3"/>
            <p:cNvPicPr>
              <a:picLocks noChangeAspect="1" noChangeArrowheads="1"/>
            </p:cNvPicPr>
            <p:nvPr/>
          </p:nvPicPr>
          <p:blipFill>
            <a:blip r:embed="rId5">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46" descr="priors3"/>
            <p:cNvPicPr>
              <a:picLocks noChangeAspect="1" noChangeArrowheads="1"/>
            </p:cNvPicPr>
            <p:nvPr/>
          </p:nvPicPr>
          <p:blipFill>
            <a:blip r:embed="rId5">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137" idx="2"/>
            <a:endCxn id="65" idx="0"/>
          </p:cNvCxnSpPr>
          <p:nvPr/>
        </p:nvCxnSpPr>
        <p:spPr bwMode="auto">
          <a:xfrm rot="16200000" flipH="1">
            <a:off x="6952456" y="3285332"/>
            <a:ext cx="307975" cy="12223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aphicFrame>
        <p:nvGraphicFramePr>
          <p:cNvPr id="388117" name="Object 21">
            <a:hlinkClick r:id="" action="ppaction://ole?verb=0"/>
          </p:cNvPr>
          <p:cNvGraphicFramePr>
            <a:graphicFrameLocks/>
          </p:cNvGraphicFramePr>
          <p:nvPr/>
        </p:nvGraphicFramePr>
        <p:xfrm>
          <a:off x="3910013" y="4908550"/>
          <a:ext cx="1846262" cy="1127125"/>
        </p:xfrm>
        <a:graphic>
          <a:graphicData uri="http://schemas.openxmlformats.org/presentationml/2006/ole">
            <mc:AlternateContent xmlns:mc="http://schemas.openxmlformats.org/markup-compatibility/2006">
              <mc:Choice xmlns:v="urn:schemas-microsoft-com:vml" Requires="v">
                <p:oleObj spid="_x0000_s9292" name="Equation" r:id="rId6" imgW="1726920" imgH="1168200" progId="Equation.3">
                  <p:embed/>
                </p:oleObj>
              </mc:Choice>
              <mc:Fallback>
                <p:oleObj name="Equation" r:id="rId6" imgW="1726920" imgH="1168200" progId="Equation.3">
                  <p:embed/>
                  <p:pic>
                    <p:nvPicPr>
                      <p:cNvPr id="0" name="Object 2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0013" y="4908550"/>
                        <a:ext cx="1846262"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pic>
        <p:nvPicPr>
          <p:cNvPr id="9246" name="Picture 3"/>
          <p:cNvPicPr>
            <a:picLocks noChangeAspect="1" noChangeArrowheads="1"/>
          </p:cNvPicPr>
          <p:nvPr/>
        </p:nvPicPr>
        <p:blipFill>
          <a:blip r:embed="rId8">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7" name="Picture 3"/>
          <p:cNvPicPr>
            <a:picLocks noChangeAspect="1" noChangeArrowheads="1"/>
          </p:cNvPicPr>
          <p:nvPr/>
        </p:nvPicPr>
        <p:blipFill>
          <a:blip r:embed="rId8">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8" name="Picture 3"/>
          <p:cNvPicPr>
            <a:picLocks noChangeAspect="1" noChangeArrowheads="1"/>
          </p:cNvPicPr>
          <p:nvPr/>
        </p:nvPicPr>
        <p:blipFill>
          <a:blip r:embed="rId8">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9" name="Picture 3"/>
          <p:cNvPicPr>
            <a:picLocks noChangeAspect="1" noChangeArrowheads="1"/>
          </p:cNvPicPr>
          <p:nvPr/>
        </p:nvPicPr>
        <p:blipFill>
          <a:blip r:embed="rId8">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0" name="Picture 3"/>
          <p:cNvPicPr>
            <a:picLocks noChangeAspect="1" noChangeArrowheads="1"/>
          </p:cNvPicPr>
          <p:nvPr/>
        </p:nvPicPr>
        <p:blipFill>
          <a:blip r:embed="rId8">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1" name="Picture 3"/>
          <p:cNvPicPr>
            <a:picLocks noChangeAspect="1" noChangeArrowheads="1"/>
          </p:cNvPicPr>
          <p:nvPr/>
        </p:nvPicPr>
        <p:blipFill>
          <a:blip r:embed="rId8">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2" name="Picture 3"/>
          <p:cNvPicPr>
            <a:picLocks noChangeAspect="1" noChangeArrowheads="1"/>
          </p:cNvPicPr>
          <p:nvPr/>
        </p:nvPicPr>
        <p:blipFill>
          <a:blip r:embed="rId8">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3" name="Picture 3"/>
          <p:cNvPicPr>
            <a:picLocks noChangeAspect="1" noChangeArrowheads="1"/>
          </p:cNvPicPr>
          <p:nvPr/>
        </p:nvPicPr>
        <p:blipFill>
          <a:blip r:embed="rId8">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4" name="Picture 3"/>
          <p:cNvPicPr>
            <a:picLocks noChangeAspect="1" noChangeArrowheads="1"/>
          </p:cNvPicPr>
          <p:nvPr/>
        </p:nvPicPr>
        <p:blipFill>
          <a:blip r:embed="rId8">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92" name="Straight Arrow Connector 91"/>
          <p:cNvCxnSpPr/>
          <p:nvPr/>
        </p:nvCxnSpPr>
        <p:spPr bwMode="auto">
          <a:xfrm rot="16200000" flipH="1">
            <a:off x="7837488" y="5875338"/>
            <a:ext cx="438150" cy="2921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97" name="TextBox 96"/>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cxnSp>
        <p:nvCxnSpPr>
          <p:cNvPr id="109" name="Straight Arrow Connector 108"/>
          <p:cNvCxnSpPr>
            <a:stCxn id="65" idx="2"/>
          </p:cNvCxnSpPr>
          <p:nvPr/>
        </p:nvCxnSpPr>
        <p:spPr bwMode="auto">
          <a:xfrm rot="5400000">
            <a:off x="7034213" y="4997450"/>
            <a:ext cx="263525" cy="31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58" name="Picture 3"/>
          <p:cNvPicPr>
            <a:picLocks noChangeAspect="1" noChangeArrowheads="1"/>
          </p:cNvPicPr>
          <p:nvPr/>
        </p:nvPicPr>
        <p:blipFill>
          <a:blip r:embed="rId9">
            <a:extLst>
              <a:ext uri="{28A0092B-C50C-407E-A947-70E740481C1C}">
                <a14:useLocalDpi xmlns:a14="http://schemas.microsoft.com/office/drawing/2010/main" val="0"/>
              </a:ext>
            </a:extLst>
          </a:blip>
          <a:srcRect l="18939" t="33139" r="54546" b="46555"/>
          <a:stretch>
            <a:fillRect/>
          </a:stretch>
        </p:blipFill>
        <p:spPr bwMode="auto">
          <a:xfrm>
            <a:off x="8509000" y="3884613"/>
            <a:ext cx="127793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59" name="Picture 3"/>
          <p:cNvPicPr>
            <a:picLocks noChangeAspect="1" noChangeArrowheads="1"/>
          </p:cNvPicPr>
          <p:nvPr/>
        </p:nvPicPr>
        <p:blipFill>
          <a:blip r:embed="rId9">
            <a:extLst>
              <a:ext uri="{28A0092B-C50C-407E-A947-70E740481C1C}">
                <a14:useLocalDpi xmlns:a14="http://schemas.microsoft.com/office/drawing/2010/main" val="0"/>
              </a:ext>
            </a:extLst>
          </a:blip>
          <a:srcRect l="18939" t="77219" r="54546" b="2477"/>
          <a:stretch>
            <a:fillRect/>
          </a:stretch>
        </p:blipFill>
        <p:spPr bwMode="auto">
          <a:xfrm>
            <a:off x="8509000" y="142875"/>
            <a:ext cx="127793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 name="TextBox 118"/>
          <p:cNvSpPr txBox="1"/>
          <p:nvPr/>
        </p:nvSpPr>
        <p:spPr>
          <a:xfrm>
            <a:off x="8047038" y="2027238"/>
            <a:ext cx="1739900" cy="1330325"/>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CREATE TEMPLATE</a:t>
            </a:r>
          </a:p>
        </p:txBody>
      </p:sp>
      <p:sp>
        <p:nvSpPr>
          <p:cNvPr id="121" name="TextBox 120"/>
          <p:cNvSpPr txBox="1"/>
          <p:nvPr/>
        </p:nvSpPr>
        <p:spPr>
          <a:xfrm>
            <a:off x="7573963" y="568325"/>
            <a:ext cx="1000125" cy="379413"/>
          </a:xfrm>
          <a:prstGeom prst="rect">
            <a:avLst/>
          </a:prstGeom>
          <a:noFill/>
        </p:spPr>
        <p:txBody>
          <a:bodyPr>
            <a:spAutoFit/>
          </a:bodyPr>
          <a:lstStyle/>
          <a:p>
            <a:pPr algn="ctr" eaLnBrk="0" hangingPunct="0">
              <a:defRPr/>
            </a:pPr>
            <a:r>
              <a:rPr lang="en-GB" sz="2800" b="1" dirty="0">
                <a:latin typeface="+mn-lt"/>
              </a:rPr>
              <a:t>...</a:t>
            </a:r>
          </a:p>
        </p:txBody>
      </p:sp>
      <p:cxnSp>
        <p:nvCxnSpPr>
          <p:cNvPr id="126" name="Straight Arrow Connector 125"/>
          <p:cNvCxnSpPr>
            <a:stCxn id="1046" idx="3"/>
          </p:cNvCxnSpPr>
          <p:nvPr/>
        </p:nvCxnSpPr>
        <p:spPr bwMode="auto">
          <a:xfrm>
            <a:off x="7627938" y="882650"/>
            <a:ext cx="419100" cy="1144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7" name="Straight Arrow Connector 126"/>
          <p:cNvCxnSpPr/>
          <p:nvPr/>
        </p:nvCxnSpPr>
        <p:spPr bwMode="auto">
          <a:xfrm rot="16200000" flipH="1">
            <a:off x="7641432" y="1453356"/>
            <a:ext cx="979488" cy="1682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9" name="Straight Arrow Connector 128"/>
          <p:cNvCxnSpPr>
            <a:stCxn id="116" idx="2"/>
          </p:cNvCxnSpPr>
          <p:nvPr/>
        </p:nvCxnSpPr>
        <p:spPr bwMode="auto">
          <a:xfrm rot="5400000">
            <a:off x="8836025" y="1716088"/>
            <a:ext cx="387350" cy="2349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5" name="Straight Arrow Connector 134"/>
          <p:cNvCxnSpPr>
            <a:stCxn id="119" idx="2"/>
            <a:endCxn id="115" idx="0"/>
          </p:cNvCxnSpPr>
          <p:nvPr/>
        </p:nvCxnSpPr>
        <p:spPr bwMode="auto">
          <a:xfrm rot="16200000" flipH="1">
            <a:off x="8768557" y="3505994"/>
            <a:ext cx="527050" cy="2301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66" name="Picture 4"/>
          <p:cNvPicPr>
            <a:picLocks noChangeAspect="1" noChangeArrowheads="1"/>
          </p:cNvPicPr>
          <p:nvPr/>
        </p:nvPicPr>
        <p:blipFill>
          <a:blip r:embed="rId10">
            <a:extLst>
              <a:ext uri="{28A0092B-C50C-407E-A947-70E740481C1C}">
                <a14:useLocalDpi xmlns:a14="http://schemas.microsoft.com/office/drawing/2010/main" val="0"/>
              </a:ext>
            </a:extLst>
          </a:blip>
          <a:srcRect l="5077" t="55290" r="57281" b="14447"/>
          <a:stretch>
            <a:fillRect/>
          </a:stretch>
        </p:blipFill>
        <p:spPr bwMode="auto">
          <a:xfrm>
            <a:off x="6450013" y="1730375"/>
            <a:ext cx="118903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40" name="Straight Arrow Connector 139"/>
          <p:cNvCxnSpPr>
            <a:stCxn id="119" idx="1"/>
            <a:endCxn id="137" idx="3"/>
          </p:cNvCxnSpPr>
          <p:nvPr/>
        </p:nvCxnSpPr>
        <p:spPr bwMode="auto">
          <a:xfrm rot="10800000">
            <a:off x="7639050" y="2460625"/>
            <a:ext cx="407988" cy="2317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en-GB" smtClean="0"/>
              <a:t>Types of registration in SPM</a:t>
            </a:r>
            <a:endParaRPr lang="en-GB" dirty="0" smtClean="0"/>
          </a:p>
        </p:txBody>
      </p:sp>
      <p:sp>
        <p:nvSpPr>
          <p:cNvPr id="49157" name="Rectangle 5"/>
          <p:cNvSpPr>
            <a:spLocks noGrp="1" noChangeArrowheads="1"/>
          </p:cNvSpPr>
          <p:nvPr>
            <p:ph type="body" idx="1"/>
          </p:nvPr>
        </p:nvSpPr>
        <p:spPr/>
        <p:txBody>
          <a:bodyPr/>
          <a:lstStyle/>
          <a:p>
            <a:r>
              <a:rPr lang="en-GB" dirty="0" smtClean="0"/>
              <a:t>Manual reorientation</a:t>
            </a:r>
          </a:p>
          <a:p>
            <a:r>
              <a:rPr lang="en-GB" dirty="0" smtClean="0"/>
              <a:t>Rigid intra-modal realignment</a:t>
            </a:r>
          </a:p>
          <a:p>
            <a:pPr lvl="1"/>
            <a:r>
              <a:rPr lang="en-GB" dirty="0" smtClean="0"/>
              <a:t>Motion correction of fMRI time-series</a:t>
            </a:r>
          </a:p>
          <a:p>
            <a:r>
              <a:rPr lang="en-GB" dirty="0" smtClean="0"/>
              <a:t>Rigid inter-modal </a:t>
            </a:r>
            <a:r>
              <a:rPr lang="en-GB" dirty="0" err="1" smtClean="0"/>
              <a:t>coregistration</a:t>
            </a:r>
            <a:endParaRPr lang="en-GB" dirty="0" smtClean="0"/>
          </a:p>
          <a:p>
            <a:pPr lvl="1"/>
            <a:r>
              <a:rPr lang="en-GB" dirty="0" smtClean="0"/>
              <a:t>Aligning structural and (mean) functional images</a:t>
            </a:r>
          </a:p>
          <a:p>
            <a:r>
              <a:rPr lang="en-GB" dirty="0" smtClean="0"/>
              <a:t>Affine inter-subject registration</a:t>
            </a:r>
          </a:p>
          <a:p>
            <a:pPr lvl="1"/>
            <a:r>
              <a:rPr lang="en-GB" dirty="0" smtClean="0"/>
              <a:t>First stage of non-linear spatial normalisation</a:t>
            </a:r>
          </a:p>
          <a:p>
            <a:pPr lvl="1"/>
            <a:r>
              <a:rPr lang="en-GB" dirty="0" smtClean="0"/>
              <a:t>Approximate alignment of tissue probability maps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915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1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t>Types of registration in SPM – Nonlinear</a:t>
            </a:r>
            <a:endParaRPr lang="en-GB" dirty="0" smtClean="0"/>
          </a:p>
        </p:txBody>
      </p:sp>
      <p:sp>
        <p:nvSpPr>
          <p:cNvPr id="51203" name="Rectangle 3"/>
          <p:cNvSpPr>
            <a:spLocks noGrp="1" noChangeArrowheads="1"/>
          </p:cNvSpPr>
          <p:nvPr>
            <p:ph type="body" idx="1"/>
          </p:nvPr>
        </p:nvSpPr>
        <p:spPr/>
        <p:txBody>
          <a:bodyPr/>
          <a:lstStyle/>
          <a:p>
            <a:r>
              <a:rPr lang="en-GB" dirty="0" smtClean="0"/>
              <a:t>Spatial normalisation using basis functions</a:t>
            </a:r>
          </a:p>
          <a:p>
            <a:pPr lvl="1"/>
            <a:r>
              <a:rPr lang="en-GB" dirty="0" smtClean="0"/>
              <a:t>Registering different subjects to a standard template</a:t>
            </a:r>
          </a:p>
          <a:p>
            <a:r>
              <a:rPr lang="en-GB" dirty="0" smtClean="0"/>
              <a:t>Unified segmentation and normalisation</a:t>
            </a:r>
          </a:p>
          <a:p>
            <a:pPr lvl="1"/>
            <a:r>
              <a:rPr lang="en-GB" dirty="0" smtClean="0"/>
              <a:t>Warping standard-space tissue probability maps to a particular subject (can normalise using the inverse)</a:t>
            </a:r>
          </a:p>
          <a:p>
            <a:r>
              <a:rPr lang="en-GB" dirty="0" smtClean="0">
                <a:solidFill>
                  <a:schemeClr val="bg2"/>
                </a:solidFill>
              </a:rPr>
              <a:t>DARTEL</a:t>
            </a:r>
          </a:p>
          <a:p>
            <a:pPr lvl="1"/>
            <a:r>
              <a:rPr lang="en-GB" dirty="0" smtClean="0">
                <a:solidFill>
                  <a:schemeClr val="bg2"/>
                </a:solidFill>
              </a:rPr>
              <a:t>High-dimensional large-deformation warps from smooth flows</a:t>
            </a:r>
          </a:p>
          <a:p>
            <a:pPr lvl="1"/>
            <a:r>
              <a:rPr lang="en-GB" dirty="0" smtClean="0">
                <a:solidFill>
                  <a:schemeClr val="bg2"/>
                </a:solidFill>
              </a:rPr>
              <a:t>Normalisation to group’s average shape template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540500" y="2568575"/>
            <a:ext cx="3270250" cy="1241425"/>
          </a:xfrm>
          <a:prstGeom prst="rect">
            <a:avLst/>
          </a:prstGeom>
          <a:solidFill>
            <a:schemeClr val="bg1"/>
          </a:solidFill>
          <a:ln w="9525">
            <a:solidFill>
              <a:srgbClr val="C00000"/>
            </a:solidFill>
            <a:miter lim="800000"/>
            <a:headEnd/>
            <a:tailEnd/>
          </a:ln>
        </p:spPr>
        <p:txBody>
          <a:bodyPr>
            <a:spAutoFit/>
          </a:bodyPr>
          <a:lstStyle/>
          <a:p>
            <a:pPr eaLnBrk="0" hangingPunct="0">
              <a:defRPr/>
            </a:pPr>
            <a:r>
              <a:rPr lang="en-GB" sz="2800" dirty="0">
                <a:latin typeface="+mn-lt"/>
              </a:rPr>
              <a:t>Image “headers” contain information that lets us map from voxel indices to “world” coordinates in mm</a:t>
            </a:r>
          </a:p>
        </p:txBody>
      </p:sp>
      <p:cxnSp>
        <p:nvCxnSpPr>
          <p:cNvPr id="6" name="Straight Arrow Connector 5"/>
          <p:cNvCxnSpPr>
            <a:stCxn id="5" idx="2"/>
          </p:cNvCxnSpPr>
          <p:nvPr/>
        </p:nvCxnSpPr>
        <p:spPr>
          <a:xfrm rot="5400000">
            <a:off x="6984206" y="4106069"/>
            <a:ext cx="1487488" cy="895350"/>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sp>
        <p:nvSpPr>
          <p:cNvPr id="12" name="TextBox 11"/>
          <p:cNvSpPr txBox="1">
            <a:spLocks noChangeArrowheads="1"/>
          </p:cNvSpPr>
          <p:nvPr/>
        </p:nvSpPr>
        <p:spPr bwMode="auto">
          <a:xfrm>
            <a:off x="376238" y="4924425"/>
            <a:ext cx="2752725" cy="1241425"/>
          </a:xfrm>
          <a:prstGeom prst="rect">
            <a:avLst/>
          </a:prstGeom>
          <a:solidFill>
            <a:schemeClr val="bg1"/>
          </a:solidFill>
          <a:ln w="9525">
            <a:solidFill>
              <a:srgbClr val="C00000"/>
            </a:solidFill>
            <a:miter lim="800000"/>
            <a:headEnd/>
            <a:tailEnd/>
          </a:ln>
        </p:spPr>
        <p:txBody>
          <a:bodyPr>
            <a:spAutoFit/>
          </a:bodyPr>
          <a:lstStyle/>
          <a:p>
            <a:pPr eaLnBrk="0" hangingPunct="0">
              <a:defRPr/>
            </a:pPr>
            <a:r>
              <a:rPr lang="en-GB" sz="2800" dirty="0">
                <a:latin typeface="+mn-lt"/>
              </a:rPr>
              <a:t>Modifying this mapping lets us reorient (and realign or </a:t>
            </a:r>
            <a:r>
              <a:rPr lang="en-GB" sz="2800" dirty="0" err="1">
                <a:latin typeface="+mn-lt"/>
              </a:rPr>
              <a:t>coregister</a:t>
            </a:r>
            <a:r>
              <a:rPr lang="en-GB" sz="2800" dirty="0">
                <a:latin typeface="+mn-lt"/>
              </a:rPr>
              <a:t>) the image(s)</a:t>
            </a:r>
          </a:p>
        </p:txBody>
      </p:sp>
      <p:cxnSp>
        <p:nvCxnSpPr>
          <p:cNvPr id="14" name="Straight Arrow Connector 13"/>
          <p:cNvCxnSpPr>
            <a:stCxn id="12" idx="3"/>
          </p:cNvCxnSpPr>
          <p:nvPr/>
        </p:nvCxnSpPr>
        <p:spPr>
          <a:xfrm flipV="1">
            <a:off x="3128963" y="5526088"/>
            <a:ext cx="896937" cy="19050"/>
          </a:xfrm>
          <a:prstGeom prst="straightConnector1">
            <a:avLst/>
          </a:prstGeom>
          <a:ln>
            <a:solidFill>
              <a:srgbClr val="C00000"/>
            </a:solidFill>
            <a:tailEnd type="arrow"/>
          </a:ln>
        </p:spPr>
        <p:style>
          <a:lnRef idx="2">
            <a:schemeClr val="accent4"/>
          </a:lnRef>
          <a:fillRef idx="0">
            <a:schemeClr val="accent4"/>
          </a:fillRef>
          <a:effectRef idx="1">
            <a:schemeClr val="accent4"/>
          </a:effectRef>
          <a:fontRef idx="minor">
            <a:schemeClr val="tx1"/>
          </a:fontRef>
        </p:style>
      </p:cxnSp>
      <p:sp>
        <p:nvSpPr>
          <p:cNvPr id="19463" name="Title 16"/>
          <p:cNvSpPr>
            <a:spLocks noGrp="1"/>
          </p:cNvSpPr>
          <p:nvPr>
            <p:ph type="title"/>
          </p:nvPr>
        </p:nvSpPr>
        <p:spPr>
          <a:xfrm>
            <a:off x="0" y="0"/>
            <a:ext cx="3286125" cy="1857375"/>
          </a:xfrm>
        </p:spPr>
        <p:txBody>
          <a:bodyPr/>
          <a:lstStyle/>
          <a:p>
            <a:r>
              <a:rPr lang="en-GB" smtClean="0"/>
              <a:t>Manual reorientation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Comic Sans MS" pitchFamily="66" charset="0"/>
          </a:defRPr>
        </a:defPPr>
      </a:lstStyle>
    </a:spDef>
    <a:lnDef>
      <a:spPr bwMode="auto">
        <a:ln>
          <a:headEnd type="none" w="med" len="med"/>
          <a:tailEnd type="arrow"/>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sz="2800" b="1" dirty="0" err="1"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170314651</TotalTime>
  <Pages>19</Pages>
  <Words>2577</Words>
  <Application>Microsoft Office PowerPoint</Application>
  <PresentationFormat>A4 Paper (210x297 mm)</PresentationFormat>
  <Paragraphs>501</Paragraphs>
  <Slides>67</Slides>
  <Notes>10</Notes>
  <HiddenSlides>10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Contemporary Portrait</vt:lpstr>
      <vt:lpstr>Equation</vt:lpstr>
      <vt:lpstr>Zurich SPM Course 2011  Spatial Preprocessing</vt:lpstr>
      <vt:lpstr>fMRI time-series movie</vt:lpstr>
      <vt:lpstr>Preprocessing overview</vt:lpstr>
      <vt:lpstr>Preprocessing overview</vt:lpstr>
      <vt:lpstr>Contents</vt:lpstr>
      <vt:lpstr>Representation of imaging data</vt:lpstr>
      <vt:lpstr>Types of registration in SPM</vt:lpstr>
      <vt:lpstr>Types of registration in SPM – Nonlinear</vt:lpstr>
      <vt:lpstr>Manual reorientation</vt:lpstr>
      <vt:lpstr>Manual reorientation</vt:lpstr>
      <vt:lpstr>Manual reorientation  Interpolation</vt:lpstr>
      <vt:lpstr>Interpolation</vt:lpstr>
      <vt:lpstr>Linear interpolation – 1D</vt:lpstr>
      <vt:lpstr>Linear interpolation – 1D</vt:lpstr>
      <vt:lpstr>Linear interpolation – 2D</vt:lpstr>
      <vt:lpstr>B-spline Interpolation</vt:lpstr>
      <vt:lpstr>PowerPoint Presentation</vt:lpstr>
      <vt:lpstr>Quantifying image alignment</vt:lpstr>
      <vt:lpstr>Voxel similarity measures</vt:lpstr>
      <vt:lpstr>Intra-modal similarity measures</vt:lpstr>
      <vt:lpstr>Automatic image registration</vt:lpstr>
      <vt:lpstr>Optimisation</vt:lpstr>
      <vt:lpstr>Contents</vt:lpstr>
      <vt:lpstr>Motion in fMRI</vt:lpstr>
      <vt:lpstr>Residual Errors from aligned fMRI</vt:lpstr>
      <vt:lpstr>fMRI movement by distortion interaction</vt:lpstr>
      <vt:lpstr>Correcting for distortion changes using Unwarp</vt:lpstr>
      <vt:lpstr>Contents</vt:lpstr>
      <vt:lpstr>PowerPoint Presentation</vt:lpstr>
      <vt:lpstr>Inter-modal similarity measures</vt:lpstr>
      <vt:lpstr>Joint and marginal histograms</vt:lpstr>
      <vt:lpstr>Joint histogram based registration</vt:lpstr>
      <vt:lpstr>PowerPoint Presentation</vt:lpstr>
      <vt:lpstr>Contents</vt:lpstr>
      <vt:lpstr>Spatial Normalisation</vt:lpstr>
      <vt:lpstr>Spatial Normalisation - Reasons</vt:lpstr>
      <vt:lpstr>Spatial Normalisation – Limitations</vt:lpstr>
      <vt:lpstr>Standard spaces</vt:lpstr>
      <vt:lpstr>Coordinate system sense</vt:lpstr>
      <vt:lpstr>Spatial Normalisation – Procedure</vt:lpstr>
      <vt:lpstr>Spatial Normalisation – Warping</vt:lpstr>
      <vt:lpstr>Spatial Normalisation – DCT basis</vt:lpstr>
      <vt:lpstr>Spatial Normalisation – Templates and masks</vt:lpstr>
      <vt:lpstr>Spatial Normalisation – Results</vt:lpstr>
      <vt:lpstr>Spatial Normalisation – Overfitting</vt:lpstr>
      <vt:lpstr>Spatial Normalisation – regularisation</vt:lpstr>
      <vt:lpstr>Contents</vt:lpstr>
      <vt:lpstr>Unified segmentation and normalisation</vt:lpstr>
      <vt:lpstr>Summary of the unified model</vt:lpstr>
      <vt:lpstr>Mixture of Gaussians (MOG)</vt:lpstr>
      <vt:lpstr>Belonging Probabilities</vt:lpstr>
      <vt:lpstr>Tissue intensity distributions (T1-w MRI)</vt:lpstr>
      <vt:lpstr>Non-Gaussian Intensity Distributions</vt:lpstr>
      <vt:lpstr>Modelling inhomogeneity</vt:lpstr>
      <vt:lpstr>Tissue Probability Maps</vt:lpstr>
      <vt:lpstr>Deforming the Tissue Probability Maps</vt:lpstr>
      <vt:lpstr>Fitting the unified model</vt:lpstr>
      <vt:lpstr>Steepest Descent</vt:lpstr>
      <vt:lpstr>PowerPoint Presentation</vt:lpstr>
      <vt:lpstr>Contents</vt:lpstr>
      <vt:lpstr>Smoothing</vt:lpstr>
      <vt:lpstr>PowerPoint Presentation</vt:lpstr>
      <vt:lpstr>References</vt:lpstr>
      <vt:lpstr>Preprocessing overview</vt:lpstr>
      <vt:lpstr>Preprocessing (fMRI only)</vt:lpstr>
      <vt:lpstr>Preprocessing overview</vt:lpstr>
      <vt:lpstr>Preprocessing with Dartel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dc:title>
  <dc:subject>SPM Course Overheads</dc:subject>
  <dc:creator>WDCN</dc:creator>
  <cp:keywords>Statistical Parametric Mapping</cp:keywords>
  <cp:lastModifiedBy>Ged Ridgway</cp:lastModifiedBy>
  <cp:revision>217</cp:revision>
  <cp:lastPrinted>2004-05-04T13:58:27Z</cp:lastPrinted>
  <dcterms:created xsi:type="dcterms:W3CDTF">1996-05-14T17:42:09Z</dcterms:created>
  <dcterms:modified xsi:type="dcterms:W3CDTF">2011-02-19T20:03:26Z</dcterms:modified>
</cp:coreProperties>
</file>