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Default Extension="bin" ContentType="application/vnd.openxmlformats-officedocument.presentationml.printerSettings"/>
  <Override PartName="/ppt/embeddings/Microsoft_Equation5.bin" ContentType="application/vnd.openxmlformats-officedocument.oleObject"/>
  <Override PartName="/ppt/embeddings/oleObject5.bin" ContentType="application/vnd.openxmlformats-officedocument.oleObject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embeddings/Microsoft_Equation39.bin" ContentType="application/vnd.openxmlformats-officedocument.oleObject"/>
  <Default Extension="wmf" ContentType="image/x-wmf"/>
  <Override PartName="/ppt/embeddings/Microsoft_Equation25.bin" ContentType="application/vnd.openxmlformats-officedocument.oleObject"/>
  <Override PartName="/ppt/embeddings/Microsoft_Equation44.bin" ContentType="application/vnd.openxmlformats-officedocument.oleObject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Microsoft_Equation9.bin" ContentType="application/vnd.openxmlformats-officedocument.oleObject"/>
  <Override PartName="/ppt/slides/slide23.xml" ContentType="application/vnd.openxmlformats-officedocument.presentationml.slid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embeddings/Microsoft_Equation27.bin" ContentType="application/vnd.openxmlformats-officedocument.oleObject"/>
  <Override PartName="/ppt/embeddings/Microsoft_Equation13.bin" ContentType="application/vnd.openxmlformats-officedocument.oleObject"/>
  <Override PartName="/ppt/slideLayouts/slideLayout10.xml" ContentType="application/vnd.openxmlformats-officedocument.presentationml.slideLayout+xml"/>
  <Override PartName="/ppt/embeddings/Microsoft_Equation32.bin" ContentType="application/vnd.openxmlformats-officedocument.oleObject"/>
  <Override PartName="/ppt/embeddings/Microsoft_Equation48.bin" ContentType="application/vnd.openxmlformats-officedocument.oleObject"/>
  <Override PartName="/ppt/embeddings/Microsoft_Equation51.bin" ContentType="application/vnd.openxmlformats-officedocument.oleObject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theme/theme5.xml" ContentType="application/vnd.openxmlformats-officedocument.theme+xml"/>
  <Override PartName="/ppt/slides/slide11.xml" ContentType="application/vnd.openxmlformats-officedocument.presentationml.slide+xml"/>
  <Override PartName="/ppt/slideLayouts/slideLayout28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3.xml" ContentType="application/vnd.openxmlformats-officedocument.presentationml.slideMaster+xml"/>
  <Override PartName="/ppt/embeddings/oleObject2.bin" ContentType="application/vnd.openxmlformats-officedocument.oleObject"/>
  <Default Extension="gif" ContentType="image/gif"/>
  <Override PartName="/ppt/slideLayouts/slideLayout14.xml" ContentType="application/vnd.openxmlformats-officedocument.presentationml.slideLayout+xml"/>
  <Override PartName="/ppt/slideLayouts/slideLayout33.xml" ContentType="application/vnd.openxmlformats-officedocument.presentationml.slideLayout+xml"/>
  <Override PartName="/ppt/embeddings/Microsoft_Equation17.bin" ContentType="application/vnd.openxmlformats-officedocument.oleObject"/>
  <Override PartName="/ppt/embeddings/Microsoft_Equation36.bin" ContentType="application/vnd.openxmlformats-officedocument.oleObject"/>
  <Override PartName="/ppt/embeddings/Microsoft_Equation22.bin" ContentType="application/vnd.openxmlformats-officedocument.oleObject"/>
  <Override PartName="/ppt/embeddings/Microsoft_Equation41.bin" ContentType="application/vnd.openxmlformats-officedocument.oleObject"/>
  <Override PartName="/ppt/slideLayouts/slideLayout9.xml" ContentType="application/vnd.openxmlformats-officedocument.presentationml.slideLayout+xml"/>
  <Override PartName="/ppt/slides/slide15.xml" ContentType="application/vnd.openxmlformats-officedocument.presentationml.slide+xml"/>
  <Override PartName="/ppt/embeddings/Microsoft_Equation6.bin" ContentType="application/vnd.openxmlformats-officedocument.oleObject"/>
  <Override PartName="/ppt/slides/slide20.xml" ContentType="application/vnd.openxmlformats-officedocument.presentationml.slide+xml"/>
  <Override PartName="/ppt/embeddings/oleObject6.bin" ContentType="application/vnd.openxmlformats-officedocument.oleObject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Props.xml" ContentType="application/vnd.openxmlformats-officedocument.presentationml.presProps+xml"/>
  <Override PartName="/ppt/embeddings/Microsoft_Equation10.bin" ContentType="application/vnd.openxmlformats-officedocument.oleObject"/>
  <Override PartName="/ppt/embeddings/Microsoft_Equation45.bin" ContentType="application/vnd.openxmlformats-officedocument.oleObject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embeddings/Microsoft_Equation28.bin" ContentType="application/vnd.openxmlformats-officedocument.oleObject"/>
  <Override PartName="/ppt/handoutMasters/handoutMaster1.xml" ContentType="application/vnd.openxmlformats-officedocument.presentationml.handoutMaster+xml"/>
  <Override PartName="/ppt/embeddings/Microsoft_Equation14.bin" ContentType="application/vnd.openxmlformats-officedocument.oleObject"/>
  <Override PartName="/ppt/slideLayouts/slideLayout3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Microsoft_Equation33.bin" ContentType="application/vnd.openxmlformats-officedocument.oleObject"/>
  <Override PartName="/ppt/embeddings/Microsoft_Equation49.bin" ContentType="application/vnd.openxmlformats-officedocument.oleObject"/>
  <Override PartName="/ppt/embeddings/Microsoft_Equation52.bin" ContentType="application/vnd.openxmlformats-officedocument.oleObject"/>
  <Override PartName="/docProps/core.xml" ContentType="application/vnd.openxmlformats-package.core-properties+xml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31.xml" ContentType="application/vnd.openxmlformats-officedocument.presentationml.slide+xml"/>
  <Override PartName="/ppt/slideLayouts/slideLayout29.xml" ContentType="application/vnd.openxmlformats-officedocument.presentationml.slideLayout+xml"/>
  <Override PartName="/ppt/embeddings/Microsoft_Equation3.bin" ContentType="application/vnd.openxmlformats-officedocument.oleObject"/>
  <Override PartName="/ppt/embeddings/oleObject3.bin" ContentType="application/vnd.openxmlformats-officedocument.oleObject"/>
  <Override PartName="/ppt/slideLayouts/slideLayout15.xml" ContentType="application/vnd.openxmlformats-officedocument.presentationml.slideLayout+xml"/>
  <Override PartName="/ppt/embeddings/Microsoft_Equation18.bin" ContentType="application/vnd.openxmlformats-officedocument.oleObject"/>
  <Override PartName="/ppt/embeddings/Microsoft_Equation37.bin" ContentType="application/vnd.openxmlformats-officedocument.oleObject"/>
  <Override PartName="/ppt/embeddings/Microsoft_Equation23.bin" ContentType="application/vnd.openxmlformats-officedocument.oleObject"/>
  <Override PartName="/ppt/embeddings/Microsoft_Equation42.bin" ContentType="application/vnd.openxmlformats-officedocument.oleObject"/>
  <Default Extension="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embeddings/Microsoft_Equation7.bin" ContentType="application/vnd.openxmlformats-officedocument.oleObject"/>
  <Override PartName="/ppt/slides/slide21.xml" ContentType="application/vnd.openxmlformats-officedocument.presentationml.slide+xml"/>
  <Override PartName="/ppt/embeddings/oleObject7.bin" ContentType="application/vnd.openxmlformats-officedocument.oleObject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embeddings/Microsoft_Equation11.bin" ContentType="application/vnd.openxmlformats-officedocument.oleObject"/>
  <Override PartName="/ppt/embeddings/Microsoft_Equation30.bin" ContentType="application/vnd.openxmlformats-officedocument.oleObject"/>
  <Override PartName="/ppt/embeddings/Microsoft_Equation46.bin" ContentType="application/vnd.openxmlformats-officedocument.oleObject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embeddings/Microsoft_Equation29.bin" ContentType="application/vnd.openxmlformats-officedocument.oleObject"/>
  <Override PartName="/ppt/embeddings/Microsoft_Equation15.bin" ContentType="application/vnd.openxmlformats-officedocument.oleObject"/>
  <Override PartName="/ppt/slideLayouts/slideLayout31.xml" ContentType="application/vnd.openxmlformats-officedocument.presentationml.slideLayout+xml"/>
  <Override PartName="/ppt/slideLayouts/slideLayout12.xml" ContentType="application/vnd.openxmlformats-officedocument.presentationml.slideLayout+xml"/>
  <Override PartName="/ppt/embeddings/Microsoft_Equation34.bin" ContentType="application/vnd.openxmlformats-officedocument.oleObject"/>
  <Override PartName="/ppt/embeddings/Microsoft_Equation53.bin" ContentType="application/vnd.openxmlformats-officedocument.oleObject"/>
  <Override PartName="/ppt/embeddings/Microsoft_Equation20.bin" ContentType="application/vnd.openxmlformats-officedocument.oleObject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Layouts/slideLayout7.xml" ContentType="application/vnd.openxmlformats-officedocument.presentationml.slideLayout+xml"/>
  <Override PartName="/ppt/slides/slide29.xml" ContentType="application/vnd.openxmlformats-officedocument.presentationml.slide+xml"/>
  <Override PartName="/ppt/embeddings/Microsoft_Equation4.bin" ContentType="application/vnd.openxmlformats-officedocument.oleObject"/>
  <Override PartName="/docProps/app.xml" ContentType="application/vnd.openxmlformats-officedocument.extended-properties+xml"/>
  <Override PartName="/ppt/embeddings/oleObject4.bin" ContentType="application/vnd.openxmlformats-officedocument.oleObject"/>
  <Override PartName="/ppt/viewProps.xml" ContentType="application/vnd.openxmlformats-officedocument.presentationml.viewProps+xml"/>
  <Override PartName="/ppt/slideLayouts/slideLayout16.xml" ContentType="application/vnd.openxmlformats-officedocument.presentationml.slideLayout+xml"/>
  <Override PartName="/ppt/embeddings/Microsoft_Equation19.bin" ContentType="application/vnd.openxmlformats-officedocument.oleObject"/>
  <Override PartName="/ppt/embeddings/Microsoft_Equation38.bin" ContentType="application/vnd.openxmlformats-officedocument.oleObject"/>
  <Override PartName="/ppt/notesMasters/notesMaster1.xml" ContentType="application/vnd.openxmlformats-officedocument.presentationml.notesMaster+xml"/>
  <Override PartName="/ppt/embeddings/Microsoft_Equation24.bin" ContentType="application/vnd.openxmlformats-officedocument.oleObject"/>
  <Override PartName="/ppt/embeddings/Microsoft_Equation43.bin" ContentType="application/vnd.openxmlformats-officedocument.oleObject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embeddings/Microsoft_Equation8.bin" ContentType="application/vnd.openxmlformats-officedocument.oleObject"/>
  <Override PartName="/ppt/slides/slide22.xml" ContentType="application/vnd.openxmlformats-officedocument.presentationml.slide+xml"/>
  <Override PartName="/ppt/slideLayouts/slideLayout23.xml" ContentType="application/vnd.openxmlformats-officedocument.presentationml.slideLayout+xml"/>
  <Override PartName="/ppt/embeddings/Microsoft_Equation26.bin" ContentType="application/vnd.openxmlformats-officedocument.oleObject"/>
  <Override PartName="/ppt/embeddings/Microsoft_Equation12.bin" ContentType="application/vnd.openxmlformats-officedocument.oleObject"/>
  <Override PartName="/ppt/embeddings/Microsoft_Equation31.bin" ContentType="application/vnd.openxmlformats-officedocument.oleObject"/>
  <Override PartName="/ppt/embeddings/Microsoft_Equation50.bin" ContentType="application/vnd.openxmlformats-officedocument.oleObject"/>
  <Override PartName="/ppt/embeddings/Microsoft_Equation47.bin" ContentType="application/vnd.openxmlformats-officedocument.oleObject"/>
  <Override PartName="/ppt/slides/slide6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6.xml" ContentType="application/vnd.openxmlformats-officedocument.presentationml.slide+xml"/>
  <Override PartName="/ppt/theme/theme4.xml" ContentType="application/vnd.openxmlformats-officedocument.theme+xml"/>
  <Override PartName="/ppt/slides/slide10.xml" ContentType="application/vnd.openxmlformats-officedocument.presentationml.slide+xml"/>
  <Override PartName="/ppt/slideLayouts/slideLayout27.xml" ContentType="application/vnd.openxmlformats-officedocument.presentationml.slideLayout+xml"/>
  <Override PartName="/ppt/embeddings/Microsoft_Equation1.bin" ContentType="application/vnd.openxmlformats-officedocument.oleObject"/>
  <Override PartName="/ppt/embeddings/oleObject1.bin" ContentType="application/vnd.openxmlformats-officedocument.oleObject"/>
  <Override PartName="/ppt/embeddings/Microsoft_Equation16.bin" ContentType="application/vnd.openxmlformats-officedocument.oleObject"/>
  <Override PartName="/ppt/slideLayouts/slideLayout32.xml" ContentType="application/vnd.openxmlformats-officedocument.presentationml.slideLayout+xml"/>
  <Override PartName="/ppt/slideLayouts/slideLayout13.xml" ContentType="application/vnd.openxmlformats-officedocument.presentationml.slideLayout+xml"/>
  <Override PartName="/ppt/embeddings/Microsoft_Equation35.bin" ContentType="application/vnd.openxmlformats-officedocument.oleObject"/>
  <Default Extension="png" ContentType="image/png"/>
  <Override PartName="/ppt/embeddings/Microsoft_Equation21.bin" ContentType="application/vnd.openxmlformats-officedocument.oleObject"/>
  <Override PartName="/ppt/embeddings/Microsoft_Equation40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52" r:id="rId1"/>
    <p:sldMasterId id="2147483653" r:id="rId2"/>
    <p:sldMasterId id="2147483676" r:id="rId3"/>
  </p:sldMasterIdLst>
  <p:notesMasterIdLst>
    <p:notesMasterId r:id="rId35"/>
  </p:notesMasterIdLst>
  <p:handoutMasterIdLst>
    <p:handoutMasterId r:id="rId36"/>
  </p:handoutMasterIdLst>
  <p:sldIdLst>
    <p:sldId id="1281" r:id="rId4"/>
    <p:sldId id="1282" r:id="rId5"/>
    <p:sldId id="1283" r:id="rId6"/>
    <p:sldId id="1284" r:id="rId7"/>
    <p:sldId id="1285" r:id="rId8"/>
    <p:sldId id="1286" r:id="rId9"/>
    <p:sldId id="1287" r:id="rId10"/>
    <p:sldId id="1288" r:id="rId11"/>
    <p:sldId id="1312" r:id="rId12"/>
    <p:sldId id="1290" r:id="rId13"/>
    <p:sldId id="1315" r:id="rId14"/>
    <p:sldId id="1291" r:id="rId15"/>
    <p:sldId id="1292" r:id="rId16"/>
    <p:sldId id="1317" r:id="rId17"/>
    <p:sldId id="1294" r:id="rId18"/>
    <p:sldId id="1295" r:id="rId19"/>
    <p:sldId id="1296" r:id="rId20"/>
    <p:sldId id="1297" r:id="rId21"/>
    <p:sldId id="1298" r:id="rId22"/>
    <p:sldId id="1299" r:id="rId23"/>
    <p:sldId id="1300" r:id="rId24"/>
    <p:sldId id="1301" r:id="rId25"/>
    <p:sldId id="1302" r:id="rId26"/>
    <p:sldId id="1304" r:id="rId27"/>
    <p:sldId id="1305" r:id="rId28"/>
    <p:sldId id="1306" r:id="rId29"/>
    <p:sldId id="1307" r:id="rId30"/>
    <p:sldId id="1308" r:id="rId31"/>
    <p:sldId id="1314" r:id="rId32"/>
    <p:sldId id="1318" r:id="rId33"/>
    <p:sldId id="1319" r:id="rId34"/>
  </p:sldIdLst>
  <p:sldSz cx="10287000" cy="6858000" type="35mm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CC00CC"/>
    <a:srgbClr val="C0C0C0"/>
    <a:srgbClr val="B2B2B2"/>
    <a:srgbClr val="DDDDDD"/>
    <a:srgbClr val="FF0000"/>
    <a:srgbClr val="5F5F5F"/>
    <a:srgbClr val="808080"/>
    <a:srgbClr val="9696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2903" autoAdjust="0"/>
    <p:restoredTop sz="98462" autoAdjust="0"/>
  </p:normalViewPr>
  <p:slideViewPr>
    <p:cSldViewPr snapToGrid="0">
      <p:cViewPr varScale="1">
        <p:scale>
          <a:sx n="135" d="100"/>
          <a:sy n="135" d="100"/>
        </p:scale>
        <p:origin x="-600" y="-112"/>
      </p:cViewPr>
      <p:guideLst>
        <p:guide orient="horz" pos="2295"/>
        <p:guide pos="32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822"/>
    </p:cViewPr>
  </p:sorterViewPr>
  <p:notesViewPr>
    <p:cSldViewPr snapToGrid="0">
      <p:cViewPr varScale="1">
        <p:scale>
          <a:sx n="82" d="100"/>
          <a:sy n="82" d="100"/>
        </p:scale>
        <p:origin x="-2172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4" Type="http://schemas.openxmlformats.org/officeDocument/2006/relationships/image" Target="../media/image68.wmf"/><Relationship Id="rId5" Type="http://schemas.openxmlformats.org/officeDocument/2006/relationships/image" Target="../media/image69.wmf"/><Relationship Id="rId1" Type="http://schemas.openxmlformats.org/officeDocument/2006/relationships/image" Target="../media/image65.wmf"/><Relationship Id="rId2" Type="http://schemas.openxmlformats.org/officeDocument/2006/relationships/image" Target="../media/image6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4" Type="http://schemas.openxmlformats.org/officeDocument/2006/relationships/image" Target="../media/image76.wmf"/><Relationship Id="rId1" Type="http://schemas.openxmlformats.org/officeDocument/2006/relationships/image" Target="../media/image73.wmf"/><Relationship Id="rId2" Type="http://schemas.openxmlformats.org/officeDocument/2006/relationships/image" Target="../media/image7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Relationship Id="rId2" Type="http://schemas.openxmlformats.org/officeDocument/2006/relationships/image" Target="../media/image7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Relationship Id="rId2" Type="http://schemas.openxmlformats.org/officeDocument/2006/relationships/image" Target="../media/image82.wmf"/><Relationship Id="rId3" Type="http://schemas.openxmlformats.org/officeDocument/2006/relationships/image" Target="../media/image8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4" Type="http://schemas.openxmlformats.org/officeDocument/2006/relationships/image" Target="../media/image91.wmf"/><Relationship Id="rId5" Type="http://schemas.openxmlformats.org/officeDocument/2006/relationships/image" Target="../media/image92.wmf"/><Relationship Id="rId6" Type="http://schemas.openxmlformats.org/officeDocument/2006/relationships/image" Target="../media/image93.wmf"/><Relationship Id="rId7" Type="http://schemas.openxmlformats.org/officeDocument/2006/relationships/image" Target="../media/image94.wmf"/><Relationship Id="rId8" Type="http://schemas.openxmlformats.org/officeDocument/2006/relationships/image" Target="../media/image83.wmf"/><Relationship Id="rId9" Type="http://schemas.openxmlformats.org/officeDocument/2006/relationships/image" Target="../media/image95.wmf"/><Relationship Id="rId10" Type="http://schemas.openxmlformats.org/officeDocument/2006/relationships/image" Target="../media/image96.wmf"/><Relationship Id="rId1" Type="http://schemas.openxmlformats.org/officeDocument/2006/relationships/image" Target="../media/image88.wmf"/><Relationship Id="rId2" Type="http://schemas.openxmlformats.org/officeDocument/2006/relationships/image" Target="../media/image8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5" Type="http://schemas.openxmlformats.org/officeDocument/2006/relationships/image" Target="../media/image21.wmf"/><Relationship Id="rId6" Type="http://schemas.openxmlformats.org/officeDocument/2006/relationships/image" Target="../media/image22.wmf"/><Relationship Id="rId7" Type="http://schemas.openxmlformats.org/officeDocument/2006/relationships/image" Target="../media/image23.wmf"/><Relationship Id="rId8" Type="http://schemas.openxmlformats.org/officeDocument/2006/relationships/image" Target="../media/image24.wmf"/><Relationship Id="rId9" Type="http://schemas.openxmlformats.org/officeDocument/2006/relationships/image" Target="../media/image25.wmf"/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27.wmf"/><Relationship Id="rId3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4" Type="http://schemas.openxmlformats.org/officeDocument/2006/relationships/image" Target="../media/image35.wmf"/><Relationship Id="rId5" Type="http://schemas.openxmlformats.org/officeDocument/2006/relationships/image" Target="../media/image36.wmf"/><Relationship Id="rId1" Type="http://schemas.openxmlformats.org/officeDocument/2006/relationships/image" Target="../media/image32.wmf"/><Relationship Id="rId2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4" Type="http://schemas.openxmlformats.org/officeDocument/2006/relationships/image" Target="../media/image43.wmf"/><Relationship Id="rId1" Type="http://schemas.openxmlformats.org/officeDocument/2006/relationships/image" Target="../media/image40.wmf"/><Relationship Id="rId2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4" Type="http://schemas.openxmlformats.org/officeDocument/2006/relationships/image" Target="../media/image47.wmf"/><Relationship Id="rId5" Type="http://schemas.openxmlformats.org/officeDocument/2006/relationships/image" Target="../media/image48.wmf"/><Relationship Id="rId1" Type="http://schemas.openxmlformats.org/officeDocument/2006/relationships/image" Target="../media/image44.wmf"/><Relationship Id="rId2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Relationship Id="rId2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t" anchorCtr="0" compatLnSpc="1">
            <a:prstTxWarp prst="textNoShape">
              <a:avLst/>
            </a:prstTxWarp>
          </a:bodyPr>
          <a:lstStyle>
            <a:lvl1pPr defTabSz="895350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b" anchorCtr="0" compatLnSpc="1">
            <a:prstTxWarp prst="textNoShape">
              <a:avLst/>
            </a:prstTxWarp>
          </a:bodyPr>
          <a:lstStyle>
            <a:lvl1pPr defTabSz="895350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b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0DD737C-3611-4506-85C3-58335E2FB9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t" anchorCtr="0" compatLnSpc="1">
            <a:prstTxWarp prst="textNoShape">
              <a:avLst/>
            </a:prstTxWarp>
          </a:bodyPr>
          <a:lstStyle>
            <a:lvl1pPr defTabSz="895350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6425" y="746125"/>
            <a:ext cx="55848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792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b" anchorCtr="0" compatLnSpc="1">
            <a:prstTxWarp prst="textNoShape">
              <a:avLst/>
            </a:prstTxWarp>
          </a:bodyPr>
          <a:lstStyle>
            <a:lvl1pPr defTabSz="895350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b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78E6414-350A-4692-9C64-442EACD3D7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9D51A-0603-46E6-BDEA-33F64BE3B1F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23EDC-D459-47DE-84BC-33887E492E6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3DD4D-88D5-46E0-BDA6-99444F4FB83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36603-E471-48B5-8EE6-065AC43F77D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59C10-5BC9-45ED-A13A-3331E71E3B8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A7ECB-668F-4E53-9329-FF04E5185A5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0965E-8012-4C38-A735-40559A3A6E6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9B211-B1B5-442B-8C8C-0B1026F7B89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24020-B6E2-441C-A341-A12FCD5D05C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EF3EC-7DD3-4103-8134-22DBC9187F8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4CB4A-9378-4F59-830C-502926FF0ED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13B86-7CAF-4114-ADFC-A0212D021EF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6906F-4A5F-406D-A22B-650D50EA072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8B625-7E27-4258-A6E5-AB50598EA6D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E8DAF-9C7D-47B2-A2B2-3B277E7573B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9D51A-0603-46E6-BDEA-33F64BE3B1F0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13B86-7CAF-4114-ADFC-A0212D021EF5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9AA81-44A1-40FB-AB76-90B7184173C9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D5A5D-B2FF-4D2B-B82C-8BFD134B00A4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639E7-4E61-49D4-B2A9-89EB03A89028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6763B-7D99-46EB-AE74-53047160E63A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2A970-E088-4360-BD53-75970D4F810B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9AA81-44A1-40FB-AB76-90B7184173C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31BA5-A90D-4D5C-84E1-5816BE8BB7C8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1A7DD-4B68-4BB1-B1B4-5459DCB8F2B9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23EDC-D459-47DE-84BC-33887E492E69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3DD4D-88D5-46E0-BDA6-99444F4FB83C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D5A5D-B2FF-4D2B-B82C-8BFD134B00A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639E7-4E61-49D4-B2A9-89EB03A8902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6763B-7D99-46EB-AE74-53047160E63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2A970-E088-4360-BD53-75970D4F810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31BA5-A90D-4D5C-84E1-5816BE8BB7C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1A7DD-4B68-4BB1-B1B4-5459DCB8F2B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33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33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 smtClean="0"/>
            </a:lvl1pPr>
          </a:lstStyle>
          <a:p>
            <a:pPr>
              <a:defRPr/>
            </a:pPr>
            <a:fld id="{5F20403F-3A51-4045-A58D-C02FEB91F46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200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00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00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 smtClean="0"/>
            </a:lvl1pPr>
          </a:lstStyle>
          <a:p>
            <a:pPr>
              <a:defRPr/>
            </a:pPr>
            <a:fld id="{403BD0F3-9404-4C02-B6D5-ED2B2990E24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smtClean="0"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 smtClean="0"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 smtClean="0"/>
            </a:lvl1pPr>
          </a:lstStyle>
          <a:p>
            <a:pPr>
              <a:defRPr/>
            </a:pPr>
            <a:fld id="{5F20403F-3A51-4045-A58D-C02FEB91F460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2.bin"/><Relationship Id="rId4" Type="http://schemas.openxmlformats.org/officeDocument/2006/relationships/oleObject" Target="../embeddings/Microsoft_Equation23.bin"/><Relationship Id="rId5" Type="http://schemas.openxmlformats.org/officeDocument/2006/relationships/oleObject" Target="../embeddings/Microsoft_Equation24.bin"/><Relationship Id="rId6" Type="http://schemas.openxmlformats.org/officeDocument/2006/relationships/oleObject" Target="../embeddings/Microsoft_Equation25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oleObject3.bin"/><Relationship Id="rId6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6.bin"/><Relationship Id="rId4" Type="http://schemas.openxmlformats.org/officeDocument/2006/relationships/oleObject" Target="../embeddings/Microsoft_Equation27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Equation28.bin"/><Relationship Id="rId5" Type="http://schemas.openxmlformats.org/officeDocument/2006/relationships/image" Target="../media/image51.jpeg"/><Relationship Id="rId6" Type="http://schemas.openxmlformats.org/officeDocument/2006/relationships/image" Target="../media/image53.gif"/><Relationship Id="rId7" Type="http://schemas.openxmlformats.org/officeDocument/2006/relationships/image" Target="../media/image54.gi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image" Target="../media/image57.jpeg"/><Relationship Id="rId5" Type="http://schemas.openxmlformats.org/officeDocument/2006/relationships/image" Target="../media/image58.jpeg"/><Relationship Id="rId6" Type="http://schemas.openxmlformats.org/officeDocument/2006/relationships/oleObject" Target="../embeddings/Microsoft_Equation29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0.bin"/><Relationship Id="rId4" Type="http://schemas.openxmlformats.org/officeDocument/2006/relationships/image" Target="../media/image60.jpeg"/><Relationship Id="rId5" Type="http://schemas.openxmlformats.org/officeDocument/2006/relationships/image" Target="../media/image61.jpeg"/><Relationship Id="rId6" Type="http://schemas.openxmlformats.org/officeDocument/2006/relationships/image" Target="../media/image39.jpe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4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4" Type="http://schemas.openxmlformats.org/officeDocument/2006/relationships/oleObject" Target="../embeddings/Microsoft_Equation31.bin"/><Relationship Id="rId5" Type="http://schemas.openxmlformats.org/officeDocument/2006/relationships/oleObject" Target="../embeddings/Microsoft_Equation32.bin"/><Relationship Id="rId6" Type="http://schemas.openxmlformats.org/officeDocument/2006/relationships/image" Target="../media/image71.jpeg"/><Relationship Id="rId7" Type="http://schemas.openxmlformats.org/officeDocument/2006/relationships/oleObject" Target="../embeddings/Microsoft_Equation33.bin"/><Relationship Id="rId8" Type="http://schemas.openxmlformats.org/officeDocument/2006/relationships/oleObject" Target="../embeddings/Microsoft_Equation34.bin"/><Relationship Id="rId9" Type="http://schemas.openxmlformats.org/officeDocument/2006/relationships/oleObject" Target="../embeddings/Microsoft_Equation35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wmf"/><Relationship Id="rId6" Type="http://schemas.openxmlformats.org/officeDocument/2006/relationships/image" Target="../media/image5.wmf"/><Relationship Id="rId7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6.bin"/><Relationship Id="rId4" Type="http://schemas.openxmlformats.org/officeDocument/2006/relationships/oleObject" Target="../embeddings/Microsoft_Equation37.bin"/><Relationship Id="rId5" Type="http://schemas.openxmlformats.org/officeDocument/2006/relationships/oleObject" Target="../embeddings/Microsoft_Equation38.bin"/><Relationship Id="rId6" Type="http://schemas.openxmlformats.org/officeDocument/2006/relationships/oleObject" Target="../embeddings/Microsoft_Equation39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4" Type="http://schemas.openxmlformats.org/officeDocument/2006/relationships/oleObject" Target="../embeddings/Microsoft_Equation40.bin"/><Relationship Id="rId5" Type="http://schemas.openxmlformats.org/officeDocument/2006/relationships/oleObject" Target="../embeddings/Microsoft_Equation41.bin"/><Relationship Id="rId6" Type="http://schemas.openxmlformats.org/officeDocument/2006/relationships/image" Target="../media/image79.png"/><Relationship Id="rId7" Type="http://schemas.openxmlformats.org/officeDocument/2006/relationships/image" Target="../media/image80.jpe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4" Type="http://schemas.openxmlformats.org/officeDocument/2006/relationships/image" Target="../media/image85.jpeg"/><Relationship Id="rId5" Type="http://schemas.openxmlformats.org/officeDocument/2006/relationships/oleObject" Target="../embeddings/Microsoft_Equation42.bin"/><Relationship Id="rId6" Type="http://schemas.openxmlformats.org/officeDocument/2006/relationships/oleObject" Target="../embeddings/Microsoft_Equation43.bin"/><Relationship Id="rId7" Type="http://schemas.openxmlformats.org/officeDocument/2006/relationships/image" Target="../media/image86.jpeg"/><Relationship Id="rId8" Type="http://schemas.openxmlformats.org/officeDocument/2006/relationships/oleObject" Target="../embeddings/Microsoft_Equation44.bin"/><Relationship Id="rId9" Type="http://schemas.openxmlformats.org/officeDocument/2006/relationships/image" Target="../media/image87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50.bin"/><Relationship Id="rId12" Type="http://schemas.openxmlformats.org/officeDocument/2006/relationships/oleObject" Target="../embeddings/Microsoft_Equation51.bin"/><Relationship Id="rId13" Type="http://schemas.openxmlformats.org/officeDocument/2006/relationships/oleObject" Target="../embeddings/Microsoft_Equation52.bin"/><Relationship Id="rId14" Type="http://schemas.openxmlformats.org/officeDocument/2006/relationships/oleObject" Target="../embeddings/Microsoft_Equation53.bin"/><Relationship Id="rId15" Type="http://schemas.openxmlformats.org/officeDocument/2006/relationships/oleObject" Target="../embeddings/oleObject7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45.bin"/><Relationship Id="rId4" Type="http://schemas.openxmlformats.org/officeDocument/2006/relationships/oleObject" Target="../embeddings/Microsoft_Equation46.bin"/><Relationship Id="rId5" Type="http://schemas.openxmlformats.org/officeDocument/2006/relationships/image" Target="../media/image97.jpeg"/><Relationship Id="rId6" Type="http://schemas.openxmlformats.org/officeDocument/2006/relationships/image" Target="../media/image98.jpeg"/><Relationship Id="rId7" Type="http://schemas.openxmlformats.org/officeDocument/2006/relationships/image" Target="../media/image99.jpeg"/><Relationship Id="rId8" Type="http://schemas.openxmlformats.org/officeDocument/2006/relationships/oleObject" Target="../embeddings/Microsoft_Equation47.bin"/><Relationship Id="rId9" Type="http://schemas.openxmlformats.org/officeDocument/2006/relationships/oleObject" Target="../embeddings/Microsoft_Equation48.bin"/><Relationship Id="rId10" Type="http://schemas.openxmlformats.org/officeDocument/2006/relationships/oleObject" Target="../embeddings/Microsoft_Equation49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0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10.bin"/><Relationship Id="rId12" Type="http://schemas.openxmlformats.org/officeDocument/2006/relationships/oleObject" Target="../embeddings/Microsoft_Equation11.bin"/><Relationship Id="rId13" Type="http://schemas.openxmlformats.org/officeDocument/2006/relationships/oleObject" Target="../embeddings/Microsoft_Equation12.bin"/><Relationship Id="rId14" Type="http://schemas.openxmlformats.org/officeDocument/2006/relationships/oleObject" Target="../embeddings/Microsoft_Equation1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2.bin"/><Relationship Id="rId4" Type="http://schemas.openxmlformats.org/officeDocument/2006/relationships/oleObject" Target="../embeddings/Microsoft_Equation3.bin"/><Relationship Id="rId5" Type="http://schemas.openxmlformats.org/officeDocument/2006/relationships/oleObject" Target="../embeddings/Microsoft_Equation4.bin"/><Relationship Id="rId6" Type="http://schemas.openxmlformats.org/officeDocument/2006/relationships/oleObject" Target="../embeddings/Microsoft_Equation5.bin"/><Relationship Id="rId7" Type="http://schemas.openxmlformats.org/officeDocument/2006/relationships/oleObject" Target="../embeddings/Microsoft_Equation6.bin"/><Relationship Id="rId8" Type="http://schemas.openxmlformats.org/officeDocument/2006/relationships/oleObject" Target="../embeddings/Microsoft_Equation7.bin"/><Relationship Id="rId9" Type="http://schemas.openxmlformats.org/officeDocument/2006/relationships/oleObject" Target="../embeddings/Microsoft_Equation8.bin"/><Relationship Id="rId10" Type="http://schemas.openxmlformats.org/officeDocument/2006/relationships/oleObject" Target="../embeddings/Microsoft_Equation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oleObject" Target="../embeddings/Microsoft_Equation14.bin"/><Relationship Id="rId7" Type="http://schemas.openxmlformats.org/officeDocument/2006/relationships/oleObject" Target="../embeddings/Microsoft_Equation15.bin"/><Relationship Id="rId8" Type="http://schemas.openxmlformats.org/officeDocument/2006/relationships/oleObject" Target="../embeddings/Microsoft_Equation16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7.bin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oleObject" Target="../embeddings/Microsoft_Equation18.bin"/><Relationship Id="rId7" Type="http://schemas.openxmlformats.org/officeDocument/2006/relationships/oleObject" Target="../embeddings/Microsoft_Equation19.bin"/><Relationship Id="rId8" Type="http://schemas.openxmlformats.org/officeDocument/2006/relationships/oleObject" Target="../embeddings/Microsoft_Equation20.bin"/><Relationship Id="rId9" Type="http://schemas.openxmlformats.org/officeDocument/2006/relationships/oleObject" Target="../embeddings/Microsoft_Equation21.bin"/><Relationship Id="rId10" Type="http://schemas.openxmlformats.org/officeDocument/2006/relationships/image" Target="../media/image39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"/>
          <p:cNvSpPr>
            <a:spLocks noChangeArrowheads="1"/>
          </p:cNvSpPr>
          <p:nvPr/>
        </p:nvSpPr>
        <p:spPr bwMode="auto">
          <a:xfrm>
            <a:off x="223838" y="555625"/>
            <a:ext cx="982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General Linear Model (GLM)</a:t>
            </a:r>
          </a:p>
        </p:txBody>
      </p:sp>
      <p:sp>
        <p:nvSpPr>
          <p:cNvPr id="19459" name="Rectangle 105"/>
          <p:cNvSpPr>
            <a:spLocks noChangeArrowheads="1"/>
          </p:cNvSpPr>
          <p:nvPr/>
        </p:nvSpPr>
        <p:spPr bwMode="auto">
          <a:xfrm>
            <a:off x="222250" y="5722938"/>
            <a:ext cx="98298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Zurich SPM Course 2011</a:t>
            </a:r>
          </a:p>
          <a:p>
            <a:pPr algn="ctr"/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16-18 February</a:t>
            </a: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60" name="Rectangle 137"/>
          <p:cNvSpPr>
            <a:spLocks noChangeArrowheads="1"/>
          </p:cNvSpPr>
          <p:nvPr/>
        </p:nvSpPr>
        <p:spPr bwMode="auto">
          <a:xfrm>
            <a:off x="833438" y="2214563"/>
            <a:ext cx="5503862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77825">
              <a:lnSpc>
                <a:spcPct val="80000"/>
              </a:lnSpc>
              <a:spcBef>
                <a:spcPct val="100000"/>
              </a:spcBef>
            </a:pPr>
            <a:r>
              <a:rPr lang="en-US" sz="2400" b="0">
                <a:latin typeface="Arial Unicode MS" pitchFamily="34" charset="-128"/>
              </a:rPr>
              <a:t>Klaas Enno Stephan </a:t>
            </a:r>
            <a:r>
              <a:rPr lang="en-US" sz="2000" b="0">
                <a:latin typeface="Arial Unicode MS" pitchFamily="34" charset="-128"/>
              </a:rPr>
              <a:t/>
            </a:r>
            <a:br>
              <a:rPr lang="en-US" sz="2000" b="0">
                <a:latin typeface="Arial Unicode MS" pitchFamily="34" charset="-128"/>
              </a:rPr>
            </a:br>
            <a:r>
              <a:rPr lang="en-US" sz="2400">
                <a:latin typeface="Arial Unicode MS" pitchFamily="34" charset="-128"/>
              </a:rPr>
              <a:t/>
            </a:r>
            <a:br>
              <a:rPr lang="en-US" sz="2400">
                <a:latin typeface="Arial Unicode MS" pitchFamily="34" charset="-128"/>
              </a:rPr>
            </a:br>
            <a:r>
              <a:rPr lang="en-GB" b="0">
                <a:latin typeface="Arial Unicode MS" pitchFamily="34" charset="-128"/>
              </a:rPr>
              <a:t>Laboratory for Social &amp; Neural Systems Research</a:t>
            </a:r>
          </a:p>
          <a:p>
            <a:pPr marL="377825">
              <a:lnSpc>
                <a:spcPct val="80000"/>
              </a:lnSpc>
              <a:spcBef>
                <a:spcPct val="30000"/>
              </a:spcBef>
            </a:pPr>
            <a:r>
              <a:rPr lang="en-GB" b="0">
                <a:latin typeface="Arial Unicode MS" pitchFamily="34" charset="-128"/>
              </a:rPr>
              <a:t>Institute for Empirical Research in Economics</a:t>
            </a:r>
          </a:p>
          <a:p>
            <a:pPr marL="377825">
              <a:lnSpc>
                <a:spcPct val="80000"/>
              </a:lnSpc>
              <a:spcBef>
                <a:spcPct val="30000"/>
              </a:spcBef>
            </a:pPr>
            <a:r>
              <a:rPr lang="en-GB" b="0">
                <a:latin typeface="Arial Unicode MS" pitchFamily="34" charset="-128"/>
              </a:rPr>
              <a:t>University of Zurich</a:t>
            </a:r>
            <a:endParaRPr lang="en-US" b="0">
              <a:latin typeface="Arial Unicode MS" pitchFamily="34" charset="-128"/>
            </a:endParaRPr>
          </a:p>
          <a:p>
            <a:pPr marL="377825">
              <a:lnSpc>
                <a:spcPct val="80000"/>
              </a:lnSpc>
              <a:spcBef>
                <a:spcPct val="20000"/>
              </a:spcBef>
            </a:pPr>
            <a:endParaRPr lang="en-US" b="0">
              <a:latin typeface="Arial Unicode MS" pitchFamily="34" charset="-128"/>
            </a:endParaRPr>
          </a:p>
          <a:p>
            <a:pPr marL="377825">
              <a:lnSpc>
                <a:spcPct val="80000"/>
              </a:lnSpc>
              <a:spcBef>
                <a:spcPct val="20000"/>
              </a:spcBef>
            </a:pPr>
            <a:r>
              <a:rPr lang="en-US" b="0">
                <a:latin typeface="Arial Unicode MS" pitchFamily="34" charset="-128"/>
              </a:rPr>
              <a:t>Functional Imaging Laboratory (FIL)</a:t>
            </a:r>
          </a:p>
          <a:p>
            <a:pPr marL="377825">
              <a:lnSpc>
                <a:spcPct val="80000"/>
              </a:lnSpc>
              <a:spcBef>
                <a:spcPct val="30000"/>
              </a:spcBef>
            </a:pPr>
            <a:r>
              <a:rPr lang="en-US" b="0">
                <a:latin typeface="Arial Unicode MS" pitchFamily="34" charset="-128"/>
              </a:rPr>
              <a:t>Wellcome Trust Centre for Neuroimaging</a:t>
            </a:r>
          </a:p>
          <a:p>
            <a:pPr marL="377825">
              <a:lnSpc>
                <a:spcPct val="80000"/>
              </a:lnSpc>
              <a:spcBef>
                <a:spcPct val="30000"/>
              </a:spcBef>
            </a:pPr>
            <a:r>
              <a:rPr lang="en-US" b="0">
                <a:latin typeface="Arial Unicode MS" pitchFamily="34" charset="-128"/>
              </a:rPr>
              <a:t>University College London</a:t>
            </a:r>
            <a:endParaRPr lang="en-GB" b="0">
              <a:latin typeface="Arial Unicode MS" pitchFamily="34" charset="-128"/>
            </a:endParaRPr>
          </a:p>
        </p:txBody>
      </p:sp>
      <p:sp>
        <p:nvSpPr>
          <p:cNvPr id="19461" name="Text Box 138"/>
          <p:cNvSpPr txBox="1">
            <a:spLocks noChangeArrowheads="1"/>
          </p:cNvSpPr>
          <p:nvPr/>
        </p:nvSpPr>
        <p:spPr bwMode="auto">
          <a:xfrm>
            <a:off x="5934075" y="2722563"/>
            <a:ext cx="4164013" cy="679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With many thanks for slides &amp; images to:</a:t>
            </a:r>
          </a:p>
          <a:p>
            <a:pPr>
              <a:spcBef>
                <a:spcPct val="40000"/>
              </a:spcBef>
            </a:pPr>
            <a:r>
              <a:rPr lang="en-GB" sz="1600" b="0"/>
              <a:t>FIL Methods group</a:t>
            </a:r>
            <a:endParaRPr lang="en-US" sz="16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703" name="AutoShape 23"/>
          <p:cNvSpPr>
            <a:spLocks noChangeArrowheads="1"/>
          </p:cNvSpPr>
          <p:nvPr/>
        </p:nvSpPr>
        <p:spPr bwMode="auto">
          <a:xfrm>
            <a:off x="2347913" y="3871913"/>
            <a:ext cx="5032375" cy="1157287"/>
          </a:xfrm>
          <a:prstGeom prst="parallelogram">
            <a:avLst>
              <a:gd name="adj" fmla="val 123910"/>
            </a:avLst>
          </a:prstGeom>
          <a:solidFill>
            <a:srgbClr val="00B7A5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7" name="Line 24"/>
          <p:cNvSpPr>
            <a:spLocks noChangeShapeType="1"/>
          </p:cNvSpPr>
          <p:nvPr/>
        </p:nvSpPr>
        <p:spPr bwMode="auto">
          <a:xfrm flipV="1">
            <a:off x="3709988" y="2136775"/>
            <a:ext cx="2138362" cy="2335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Line 25"/>
          <p:cNvSpPr>
            <a:spLocks noChangeShapeType="1"/>
          </p:cNvSpPr>
          <p:nvPr/>
        </p:nvSpPr>
        <p:spPr bwMode="auto">
          <a:xfrm>
            <a:off x="5848350" y="2133600"/>
            <a:ext cx="0" cy="197485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Line 26"/>
          <p:cNvSpPr>
            <a:spLocks noChangeShapeType="1"/>
          </p:cNvSpPr>
          <p:nvPr/>
        </p:nvSpPr>
        <p:spPr bwMode="auto">
          <a:xfrm flipV="1">
            <a:off x="3709988" y="4108450"/>
            <a:ext cx="2138362" cy="363538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Rectangle 27"/>
          <p:cNvSpPr>
            <a:spLocks noChangeArrowheads="1"/>
          </p:cNvSpPr>
          <p:nvPr/>
        </p:nvSpPr>
        <p:spPr bwMode="auto">
          <a:xfrm>
            <a:off x="5084763" y="2209800"/>
            <a:ext cx="454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2800" i="1">
                <a:latin typeface="Times New Roman" pitchFamily="18" charset="0"/>
              </a:rPr>
              <a:t>y</a:t>
            </a:r>
          </a:p>
        </p:txBody>
      </p:sp>
      <p:sp>
        <p:nvSpPr>
          <p:cNvPr id="5131" name="Rectangle 28"/>
          <p:cNvSpPr>
            <a:spLocks noChangeArrowheads="1"/>
          </p:cNvSpPr>
          <p:nvPr/>
        </p:nvSpPr>
        <p:spPr bwMode="auto">
          <a:xfrm>
            <a:off x="5802313" y="2752725"/>
            <a:ext cx="39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2800" i="1">
                <a:latin typeface="Times New Roman" pitchFamily="18" charset="0"/>
              </a:rPr>
              <a:t>e</a:t>
            </a:r>
          </a:p>
        </p:txBody>
      </p:sp>
      <p:sp>
        <p:nvSpPr>
          <p:cNvPr id="5132" name="Rectangle 29"/>
          <p:cNvSpPr>
            <a:spLocks noChangeArrowheads="1"/>
          </p:cNvSpPr>
          <p:nvPr/>
        </p:nvSpPr>
        <p:spPr bwMode="auto">
          <a:xfrm>
            <a:off x="2439988" y="5184775"/>
            <a:ext cx="24780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2400" b="0">
                <a:latin typeface="Arial Unicode MS" pitchFamily="34" charset="-128"/>
              </a:rPr>
              <a:t>Design space defined by </a:t>
            </a:r>
            <a:r>
              <a:rPr lang="en-GB" sz="2400" b="0" i="1">
                <a:latin typeface="Times New Roman" pitchFamily="18" charset="0"/>
              </a:rPr>
              <a:t>X</a:t>
            </a:r>
          </a:p>
        </p:txBody>
      </p:sp>
      <p:sp>
        <p:nvSpPr>
          <p:cNvPr id="5133" name="Line 30"/>
          <p:cNvSpPr>
            <a:spLocks noChangeShapeType="1"/>
          </p:cNvSpPr>
          <p:nvPr/>
        </p:nvSpPr>
        <p:spPr bwMode="auto">
          <a:xfrm>
            <a:off x="3713163" y="4495800"/>
            <a:ext cx="1935162" cy="320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Line 31"/>
          <p:cNvSpPr>
            <a:spLocks noChangeShapeType="1"/>
          </p:cNvSpPr>
          <p:nvPr/>
        </p:nvSpPr>
        <p:spPr bwMode="auto">
          <a:xfrm flipV="1">
            <a:off x="3713163" y="3857625"/>
            <a:ext cx="1628775" cy="638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Rectangle 32"/>
          <p:cNvSpPr>
            <a:spLocks noChangeArrowheads="1"/>
          </p:cNvSpPr>
          <p:nvPr/>
        </p:nvSpPr>
        <p:spPr bwMode="auto">
          <a:xfrm>
            <a:off x="4760913" y="4532313"/>
            <a:ext cx="4619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800" b="0" i="1">
                <a:latin typeface="Times New Roman" pitchFamily="18" charset="0"/>
              </a:rPr>
              <a:t>x</a:t>
            </a:r>
            <a:r>
              <a:rPr lang="en-GB" sz="2800" b="0" i="1" baseline="-25000">
                <a:latin typeface="Times New Roman" pitchFamily="18" charset="0"/>
              </a:rPr>
              <a:t>1</a:t>
            </a:r>
          </a:p>
        </p:txBody>
      </p:sp>
      <p:sp>
        <p:nvSpPr>
          <p:cNvPr id="5136" name="Rectangle 33"/>
          <p:cNvSpPr>
            <a:spLocks noChangeArrowheads="1"/>
          </p:cNvSpPr>
          <p:nvPr/>
        </p:nvSpPr>
        <p:spPr bwMode="auto">
          <a:xfrm>
            <a:off x="4298950" y="3582988"/>
            <a:ext cx="461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800" b="0" i="1">
                <a:latin typeface="Times New Roman" pitchFamily="18" charset="0"/>
              </a:rPr>
              <a:t>x</a:t>
            </a:r>
            <a:r>
              <a:rPr lang="en-GB" sz="2800" b="0" i="1" baseline="-25000">
                <a:latin typeface="Times New Roman" pitchFamily="18" charset="0"/>
              </a:rPr>
              <a:t>2</a:t>
            </a:r>
          </a:p>
        </p:txBody>
      </p:sp>
      <p:sp>
        <p:nvSpPr>
          <p:cNvPr id="5137" name="Rectangle 34"/>
          <p:cNvSpPr>
            <a:spLocks noChangeArrowheads="1"/>
          </p:cNvSpPr>
          <p:nvPr/>
        </p:nvSpPr>
        <p:spPr bwMode="auto">
          <a:xfrm>
            <a:off x="381000" y="228600"/>
            <a:ext cx="9517063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geometric perspective on the GLM</a:t>
            </a:r>
            <a:endParaRPr lang="en-US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5122" name="Object 35"/>
          <p:cNvGraphicFramePr>
            <a:graphicFrameLocks noChangeAspect="1"/>
          </p:cNvGraphicFramePr>
          <p:nvPr/>
        </p:nvGraphicFramePr>
        <p:xfrm>
          <a:off x="7813675" y="2474913"/>
          <a:ext cx="1577975" cy="966787"/>
        </p:xfrm>
        <a:graphic>
          <a:graphicData uri="http://schemas.openxmlformats.org/presentationml/2006/ole">
            <p:oleObj spid="_x0000_s5122" name="Equation" r:id="rId3" imgW="622080" imgH="380880" progId="Equation.3">
              <p:embed/>
            </p:oleObj>
          </a:graphicData>
        </a:graphic>
      </p:graphicFrame>
      <p:graphicFrame>
        <p:nvGraphicFramePr>
          <p:cNvPr id="5123" name="Object 38"/>
          <p:cNvGraphicFramePr>
            <a:graphicFrameLocks noChangeAspect="1"/>
          </p:cNvGraphicFramePr>
          <p:nvPr/>
        </p:nvGraphicFramePr>
        <p:xfrm>
          <a:off x="5797550" y="3732213"/>
          <a:ext cx="1289050" cy="612775"/>
        </p:xfrm>
        <a:graphic>
          <a:graphicData uri="http://schemas.openxmlformats.org/presentationml/2006/ole">
            <p:oleObj spid="_x0000_s5123" name="Equation" r:id="rId4" imgW="507960" imgH="241200" progId="Equation.3">
              <p:embed/>
            </p:oleObj>
          </a:graphicData>
        </a:graphic>
      </p:graphicFrame>
      <p:sp>
        <p:nvSpPr>
          <p:cNvPr id="5138" name="Line 39"/>
          <p:cNvSpPr>
            <a:spLocks noChangeShapeType="1"/>
          </p:cNvSpPr>
          <p:nvPr/>
        </p:nvSpPr>
        <p:spPr bwMode="auto">
          <a:xfrm flipH="1">
            <a:off x="6137275" y="1735138"/>
            <a:ext cx="1517650" cy="12160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5124" name="Object 42"/>
          <p:cNvGraphicFramePr>
            <a:graphicFrameLocks noChangeAspect="1"/>
          </p:cNvGraphicFramePr>
          <p:nvPr/>
        </p:nvGraphicFramePr>
        <p:xfrm>
          <a:off x="619125" y="2378075"/>
          <a:ext cx="2900363" cy="612775"/>
        </p:xfrm>
        <a:graphic>
          <a:graphicData uri="http://schemas.openxmlformats.org/presentationml/2006/ole">
            <p:oleObj spid="_x0000_s5124" name="Equation" r:id="rId5" imgW="1143000" imgH="241200" progId="Equation.3">
              <p:embed/>
            </p:oleObj>
          </a:graphicData>
        </a:graphic>
      </p:graphicFrame>
      <p:graphicFrame>
        <p:nvGraphicFramePr>
          <p:cNvPr id="5125" name="Object 43"/>
          <p:cNvGraphicFramePr>
            <a:graphicFrameLocks noChangeAspect="1"/>
          </p:cNvGraphicFramePr>
          <p:nvPr/>
        </p:nvGraphicFramePr>
        <p:xfrm>
          <a:off x="6988175" y="5097463"/>
          <a:ext cx="2994025" cy="1160462"/>
        </p:xfrm>
        <a:graphic>
          <a:graphicData uri="http://schemas.openxmlformats.org/presentationml/2006/ole">
            <p:oleObj spid="_x0000_s5125" name="Equation" r:id="rId6" imgW="1180800" imgH="457200" progId="Equation.3">
              <p:embed/>
            </p:oleObj>
          </a:graphicData>
        </a:graphic>
      </p:graphicFrame>
      <p:sp>
        <p:nvSpPr>
          <p:cNvPr id="5139" name="Text Box 44"/>
          <p:cNvSpPr txBox="1">
            <a:spLocks noChangeArrowheads="1"/>
          </p:cNvSpPr>
          <p:nvPr/>
        </p:nvSpPr>
        <p:spPr bwMode="auto">
          <a:xfrm>
            <a:off x="7507288" y="1711325"/>
            <a:ext cx="21780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Residual forming matrix </a:t>
            </a:r>
            <a:r>
              <a:rPr lang="en-GB" sz="2000" b="0" i="1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R</a:t>
            </a:r>
            <a:endParaRPr lang="en-US" sz="2000" b="0" i="1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40" name="Text Box 45"/>
          <p:cNvSpPr txBox="1">
            <a:spLocks noChangeArrowheads="1"/>
          </p:cNvSpPr>
          <p:nvPr/>
        </p:nvSpPr>
        <p:spPr bwMode="auto">
          <a:xfrm>
            <a:off x="7348538" y="4594225"/>
            <a:ext cx="24479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Projection matrix </a:t>
            </a:r>
            <a:r>
              <a:rPr lang="en-GB" sz="2000" b="0" i="1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</a:t>
            </a:r>
            <a:endParaRPr lang="en-US" sz="2000" b="0" i="1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41" name="Text Box 46"/>
          <p:cNvSpPr txBox="1">
            <a:spLocks noChangeArrowheads="1"/>
          </p:cNvSpPr>
          <p:nvPr/>
        </p:nvSpPr>
        <p:spPr bwMode="auto">
          <a:xfrm>
            <a:off x="854075" y="1979613"/>
            <a:ext cx="24479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OLS estimates</a:t>
            </a:r>
            <a:endParaRPr lang="en-US" sz="2000" b="0" i="1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34"/>
          <p:cNvSpPr>
            <a:spLocks noChangeArrowheads="1"/>
          </p:cNvSpPr>
          <p:nvPr/>
        </p:nvSpPr>
        <p:spPr bwMode="auto">
          <a:xfrm>
            <a:off x="381000" y="228600"/>
            <a:ext cx="9517063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Deriving the OLS equation</a:t>
            </a:r>
            <a:endParaRPr lang="en-US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3" name="Object 7"/>
          <p:cNvGraphicFramePr>
            <a:graphicFrameLocks noChangeAspect="1"/>
          </p:cNvGraphicFramePr>
          <p:nvPr/>
        </p:nvGraphicFramePr>
        <p:xfrm>
          <a:off x="1571625" y="1371600"/>
          <a:ext cx="1863725" cy="709613"/>
        </p:xfrm>
        <a:graphic>
          <a:graphicData uri="http://schemas.openxmlformats.org/presentationml/2006/ole">
            <p:oleObj spid="_x0000_s6146" name="Equation" r:id="rId3" imgW="533160" imgH="203040" progId="">
              <p:embed/>
            </p:oleObj>
          </a:graphicData>
        </a:graphic>
      </p:graphicFrame>
      <p:graphicFrame>
        <p:nvGraphicFramePr>
          <p:cNvPr id="2002952" name="Object 8"/>
          <p:cNvGraphicFramePr>
            <a:graphicFrameLocks noChangeAspect="1"/>
          </p:cNvGraphicFramePr>
          <p:nvPr/>
        </p:nvGraphicFramePr>
        <p:xfrm>
          <a:off x="1571625" y="2112963"/>
          <a:ext cx="3727450" cy="1066800"/>
        </p:xfrm>
        <a:graphic>
          <a:graphicData uri="http://schemas.openxmlformats.org/presentationml/2006/ole">
            <p:oleObj spid="_x0000_s6147" name="Equation" r:id="rId4" imgW="1066680" imgH="304560" progId="">
              <p:embed/>
            </p:oleObj>
          </a:graphicData>
        </a:graphic>
      </p:graphicFrame>
      <p:graphicFrame>
        <p:nvGraphicFramePr>
          <p:cNvPr id="2002953" name="Object 9"/>
          <p:cNvGraphicFramePr>
            <a:graphicFrameLocks noChangeAspect="1"/>
          </p:cNvGraphicFramePr>
          <p:nvPr/>
        </p:nvGraphicFramePr>
        <p:xfrm>
          <a:off x="1595438" y="3157538"/>
          <a:ext cx="3948112" cy="844550"/>
        </p:xfrm>
        <a:graphic>
          <a:graphicData uri="http://schemas.openxmlformats.org/presentationml/2006/ole">
            <p:oleObj spid="_x0000_s6148" name="Equation" r:id="rId5" imgW="1130040" imgH="241200" progId="">
              <p:embed/>
            </p:oleObj>
          </a:graphicData>
        </a:graphic>
      </p:graphicFrame>
      <p:graphicFrame>
        <p:nvGraphicFramePr>
          <p:cNvPr id="2002954" name="Object 10"/>
          <p:cNvGraphicFramePr>
            <a:graphicFrameLocks noChangeAspect="1"/>
          </p:cNvGraphicFramePr>
          <p:nvPr/>
        </p:nvGraphicFramePr>
        <p:xfrm>
          <a:off x="1568450" y="4119563"/>
          <a:ext cx="3194050" cy="844550"/>
        </p:xfrm>
        <a:graphic>
          <a:graphicData uri="http://schemas.openxmlformats.org/presentationml/2006/ole">
            <p:oleObj spid="_x0000_s6149" name="Equation" r:id="rId6" imgW="914400" imgH="241200" progId="">
              <p:embed/>
            </p:oleObj>
          </a:graphicData>
        </a:graphic>
      </p:graphicFrame>
      <p:graphicFrame>
        <p:nvGraphicFramePr>
          <p:cNvPr id="2002955" name="Object 11"/>
          <p:cNvGraphicFramePr>
            <a:graphicFrameLocks noChangeAspect="1"/>
          </p:cNvGraphicFramePr>
          <p:nvPr/>
        </p:nvGraphicFramePr>
        <p:xfrm>
          <a:off x="1574800" y="5095875"/>
          <a:ext cx="4037013" cy="1066800"/>
        </p:xfrm>
        <a:graphic>
          <a:graphicData uri="http://schemas.openxmlformats.org/presentationml/2006/ole">
            <p:oleObj spid="_x0000_s6150" name="Equation" r:id="rId7" imgW="1155600" imgH="304560" progId="">
              <p:embed/>
            </p:oleObj>
          </a:graphicData>
        </a:graphic>
      </p:graphicFrame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189663" y="5373688"/>
            <a:ext cx="2151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2400"/>
              <a:t>OLS estimate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Line 22"/>
          <p:cNvSpPr>
            <a:spLocks noChangeShapeType="1"/>
          </p:cNvSpPr>
          <p:nvPr/>
        </p:nvSpPr>
        <p:spPr bwMode="auto">
          <a:xfrm flipV="1">
            <a:off x="5149850" y="2819400"/>
            <a:ext cx="16002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3" name="Line 23"/>
          <p:cNvSpPr>
            <a:spLocks noChangeShapeType="1"/>
          </p:cNvSpPr>
          <p:nvPr/>
        </p:nvSpPr>
        <p:spPr bwMode="auto">
          <a:xfrm flipV="1">
            <a:off x="5149850" y="2438400"/>
            <a:ext cx="4572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4" name="Line 24"/>
          <p:cNvSpPr>
            <a:spLocks noChangeShapeType="1"/>
          </p:cNvSpPr>
          <p:nvPr/>
        </p:nvSpPr>
        <p:spPr bwMode="auto">
          <a:xfrm flipV="1">
            <a:off x="5607050" y="1828800"/>
            <a:ext cx="1600200" cy="60960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5" name="Line 25"/>
          <p:cNvSpPr>
            <a:spLocks noChangeShapeType="1"/>
          </p:cNvSpPr>
          <p:nvPr/>
        </p:nvSpPr>
        <p:spPr bwMode="auto">
          <a:xfrm flipV="1">
            <a:off x="6750050" y="1828800"/>
            <a:ext cx="457200" cy="99060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0682" name="Line 26"/>
          <p:cNvSpPr>
            <a:spLocks noChangeShapeType="1"/>
          </p:cNvSpPr>
          <p:nvPr/>
        </p:nvSpPr>
        <p:spPr bwMode="auto">
          <a:xfrm flipV="1">
            <a:off x="4921250" y="2438400"/>
            <a:ext cx="685800" cy="280988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0683" name="Line 27"/>
          <p:cNvSpPr>
            <a:spLocks noChangeShapeType="1"/>
          </p:cNvSpPr>
          <p:nvPr/>
        </p:nvSpPr>
        <p:spPr bwMode="auto">
          <a:xfrm flipH="1" flipV="1">
            <a:off x="4921250" y="2709863"/>
            <a:ext cx="228600" cy="7191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8" name="Text Box 28"/>
          <p:cNvSpPr txBox="1">
            <a:spLocks noChangeArrowheads="1"/>
          </p:cNvSpPr>
          <p:nvPr/>
        </p:nvSpPr>
        <p:spPr bwMode="auto">
          <a:xfrm>
            <a:off x="5908675" y="2978150"/>
            <a:ext cx="44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</a:t>
            </a:r>
            <a:r>
              <a:rPr lang="de-DE" sz="2400" baseline="-25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7179" name="Text Box 29"/>
          <p:cNvSpPr txBox="1">
            <a:spLocks noChangeArrowheads="1"/>
          </p:cNvSpPr>
          <p:nvPr/>
        </p:nvSpPr>
        <p:spPr bwMode="auto">
          <a:xfrm>
            <a:off x="5473700" y="2573338"/>
            <a:ext cx="44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</a:t>
            </a:r>
            <a:r>
              <a:rPr lang="de-DE" sz="2400" baseline="-25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1990686" name="Text Box 30"/>
          <p:cNvSpPr txBox="1">
            <a:spLocks noChangeArrowheads="1"/>
          </p:cNvSpPr>
          <p:nvPr/>
        </p:nvSpPr>
        <p:spPr bwMode="auto">
          <a:xfrm>
            <a:off x="4406900" y="2725738"/>
            <a:ext cx="528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</a:t>
            </a:r>
            <a:r>
              <a:rPr lang="de-DE" sz="2400" baseline="-25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de-DE" sz="2400" baseline="30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*</a:t>
            </a:r>
          </a:p>
        </p:txBody>
      </p:sp>
      <p:sp>
        <p:nvSpPr>
          <p:cNvPr id="1990687" name="Line 31"/>
          <p:cNvSpPr>
            <a:spLocks noChangeShapeType="1"/>
          </p:cNvSpPr>
          <p:nvPr/>
        </p:nvSpPr>
        <p:spPr bwMode="auto">
          <a:xfrm flipH="1" flipV="1">
            <a:off x="7207250" y="1828800"/>
            <a:ext cx="228600" cy="71913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Oval 32"/>
          <p:cNvSpPr>
            <a:spLocks noChangeArrowheads="1"/>
          </p:cNvSpPr>
          <p:nvPr/>
        </p:nvSpPr>
        <p:spPr bwMode="auto">
          <a:xfrm>
            <a:off x="7131050" y="1752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0689" name="Line 33"/>
          <p:cNvSpPr>
            <a:spLocks noChangeAspect="1" noChangeShapeType="1"/>
          </p:cNvSpPr>
          <p:nvPr/>
        </p:nvSpPr>
        <p:spPr bwMode="auto">
          <a:xfrm flipV="1">
            <a:off x="5149850" y="2559050"/>
            <a:ext cx="2286000" cy="868363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4" name="Text Box 34"/>
          <p:cNvSpPr txBox="1">
            <a:spLocks noChangeArrowheads="1"/>
          </p:cNvSpPr>
          <p:nvPr/>
        </p:nvSpPr>
        <p:spPr bwMode="auto">
          <a:xfrm>
            <a:off x="7080250" y="12779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</a:t>
            </a:r>
            <a:endParaRPr lang="de-DE" sz="2400" baseline="-25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85" name="Line 35"/>
          <p:cNvSpPr>
            <a:spLocks noChangeShapeType="1"/>
          </p:cNvSpPr>
          <p:nvPr/>
        </p:nvSpPr>
        <p:spPr bwMode="auto">
          <a:xfrm>
            <a:off x="5149850" y="1524000"/>
            <a:ext cx="0" cy="3429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36"/>
          <p:cNvSpPr>
            <a:spLocks noChangeShapeType="1"/>
          </p:cNvSpPr>
          <p:nvPr/>
        </p:nvSpPr>
        <p:spPr bwMode="auto">
          <a:xfrm rot="-5400000">
            <a:off x="5149850" y="914400"/>
            <a:ext cx="0" cy="502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7" name="Rectangle 37"/>
          <p:cNvSpPr>
            <a:spLocks noChangeArrowheads="1"/>
          </p:cNvSpPr>
          <p:nvPr/>
        </p:nvSpPr>
        <p:spPr bwMode="auto">
          <a:xfrm>
            <a:off x="769938" y="228600"/>
            <a:ext cx="87439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Correlated and orthogonal regressors</a:t>
            </a:r>
            <a:endParaRPr lang="en-US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90694" name="Text Box 38"/>
          <p:cNvSpPr txBox="1">
            <a:spLocks noChangeArrowheads="1"/>
          </p:cNvSpPr>
          <p:nvPr/>
        </p:nvSpPr>
        <p:spPr bwMode="auto">
          <a:xfrm>
            <a:off x="5918200" y="5249863"/>
            <a:ext cx="38544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000" b="0"/>
              <a:t>When x</a:t>
            </a:r>
            <a:r>
              <a:rPr lang="en-GB" sz="2000" b="0" baseline="-25000"/>
              <a:t>2</a:t>
            </a:r>
            <a:r>
              <a:rPr lang="en-GB" sz="2000" b="0"/>
              <a:t> is orthogonalized with regard to x</a:t>
            </a:r>
            <a:r>
              <a:rPr lang="en-GB" sz="2000" b="0" baseline="-25000"/>
              <a:t>1</a:t>
            </a:r>
            <a:r>
              <a:rPr lang="en-GB" sz="2000" b="0"/>
              <a:t>, only the parameter estimate for x</a:t>
            </a:r>
            <a:r>
              <a:rPr lang="en-GB" sz="2000" b="0" baseline="-25000"/>
              <a:t>1</a:t>
            </a:r>
            <a:r>
              <a:rPr lang="en-GB" sz="2000" b="0"/>
              <a:t> changes, not that for x</a:t>
            </a:r>
            <a:r>
              <a:rPr lang="en-GB" sz="2000" b="0" baseline="-25000"/>
              <a:t>2</a:t>
            </a:r>
            <a:r>
              <a:rPr lang="en-GB" sz="2000" b="0"/>
              <a:t>!</a:t>
            </a:r>
          </a:p>
        </p:txBody>
      </p:sp>
      <p:sp>
        <p:nvSpPr>
          <p:cNvPr id="1990695" name="Text Box 39"/>
          <p:cNvSpPr txBox="1">
            <a:spLocks noChangeArrowheads="1"/>
          </p:cNvSpPr>
          <p:nvPr/>
        </p:nvSpPr>
        <p:spPr bwMode="auto">
          <a:xfrm>
            <a:off x="755650" y="5243513"/>
            <a:ext cx="38544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000" b="0"/>
              <a:t>Correlated regressors = </a:t>
            </a:r>
          </a:p>
          <a:p>
            <a:pPr eaLnBrk="0" hangingPunct="0"/>
            <a:r>
              <a:rPr lang="en-GB" sz="2000" b="0"/>
              <a:t>explained variance is shared between regressors</a:t>
            </a:r>
          </a:p>
        </p:txBody>
      </p:sp>
      <p:graphicFrame>
        <p:nvGraphicFramePr>
          <p:cNvPr id="1990696" name="Object 40"/>
          <p:cNvGraphicFramePr>
            <a:graphicFrameLocks noChangeAspect="1"/>
          </p:cNvGraphicFramePr>
          <p:nvPr/>
        </p:nvGraphicFramePr>
        <p:xfrm>
          <a:off x="1158875" y="4013200"/>
          <a:ext cx="2428875" cy="939800"/>
        </p:xfrm>
        <a:graphic>
          <a:graphicData uri="http://schemas.openxmlformats.org/presentationml/2006/ole">
            <p:oleObj spid="_x0000_s7170" name="Equation" r:id="rId3" imgW="1180800" imgH="457200" progId="Equation.3">
              <p:embed/>
            </p:oleObj>
          </a:graphicData>
        </a:graphic>
      </p:graphicFrame>
      <p:graphicFrame>
        <p:nvGraphicFramePr>
          <p:cNvPr id="1990697" name="Object 41"/>
          <p:cNvGraphicFramePr>
            <a:graphicFrameLocks noChangeAspect="1"/>
          </p:cNvGraphicFramePr>
          <p:nvPr/>
        </p:nvGraphicFramePr>
        <p:xfrm>
          <a:off x="6464300" y="3981450"/>
          <a:ext cx="2428875" cy="992188"/>
        </p:xfrm>
        <a:graphic>
          <a:graphicData uri="http://schemas.openxmlformats.org/presentationml/2006/ole">
            <p:oleObj spid="_x0000_s7171" name="Equation" r:id="rId4" imgW="118080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0682" grpId="0" animBg="1"/>
      <p:bldP spid="1990683" grpId="0" animBg="1"/>
      <p:bldP spid="1990686" grpId="0"/>
      <p:bldP spid="1990687" grpId="0" animBg="1"/>
      <p:bldP spid="1990689" grpId="0" animBg="1"/>
      <p:bldP spid="1990694" grpId="0"/>
      <p:bldP spid="19906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"/>
          <p:cNvSpPr>
            <a:spLocks noChangeArrowheads="1"/>
          </p:cNvSpPr>
          <p:nvPr/>
        </p:nvSpPr>
        <p:spPr bwMode="auto">
          <a:xfrm>
            <a:off x="769938" y="228600"/>
            <a:ext cx="874395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are the problems of this model?</a:t>
            </a:r>
            <a:endParaRPr lang="en-US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89643" name="Rectangle 11"/>
          <p:cNvSpPr>
            <a:spLocks noChangeArrowheads="1"/>
          </p:cNvSpPr>
          <p:nvPr/>
        </p:nvSpPr>
        <p:spPr bwMode="auto">
          <a:xfrm>
            <a:off x="762000" y="1474788"/>
            <a:ext cx="5792788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 sz="2400" b="0">
                <a:latin typeface="Arial Unicode MS" pitchFamily="34" charset="-128"/>
              </a:rPr>
              <a:t>BOLD responses have a delayed and dispersed form.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386513" y="1435100"/>
            <a:ext cx="3128962" cy="2435225"/>
            <a:chOff x="4233" y="964"/>
            <a:chExt cx="1971" cy="1534"/>
          </a:xfrm>
        </p:grpSpPr>
        <p:sp>
          <p:nvSpPr>
            <p:cNvPr id="24582" name="Rectangle 13"/>
            <p:cNvSpPr>
              <a:spLocks noChangeArrowheads="1"/>
            </p:cNvSpPr>
            <p:nvPr/>
          </p:nvSpPr>
          <p:spPr bwMode="auto">
            <a:xfrm>
              <a:off x="4233" y="964"/>
              <a:ext cx="1971" cy="1534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24583" name="Picture 14" descr="hrf"/>
            <p:cNvPicPr>
              <a:picLocks noChangeAspect="1" noChangeArrowheads="1"/>
            </p:cNvPicPr>
            <p:nvPr/>
          </p:nvPicPr>
          <p:blipFill>
            <a:blip r:embed="rId2" cstate="print"/>
            <a:srcRect l="2220" t="4445" r="9438" b="1482"/>
            <a:stretch>
              <a:fillRect/>
            </a:stretch>
          </p:blipFill>
          <p:spPr bwMode="auto">
            <a:xfrm>
              <a:off x="4289" y="1014"/>
              <a:ext cx="1795" cy="1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4" name="Text Box 15"/>
            <p:cNvSpPr txBox="1">
              <a:spLocks noChangeArrowheads="1"/>
            </p:cNvSpPr>
            <p:nvPr/>
          </p:nvSpPr>
          <p:spPr bwMode="auto">
            <a:xfrm>
              <a:off x="5448" y="1158"/>
              <a:ext cx="51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latin typeface="Arial Unicode MS" pitchFamily="34" charset="-128"/>
                </a:rPr>
                <a:t>HRF</a:t>
              </a:r>
              <a:endParaRPr lang="en-US" sz="2400">
                <a:latin typeface="Arial Unicode MS" pitchFamily="34" charset="-128"/>
              </a:endParaRPr>
            </a:p>
          </p:txBody>
        </p:sp>
        <p:sp>
          <p:nvSpPr>
            <p:cNvPr id="24585" name="Line 16"/>
            <p:cNvSpPr>
              <a:spLocks noChangeShapeType="1"/>
            </p:cNvSpPr>
            <p:nvPr/>
          </p:nvSpPr>
          <p:spPr bwMode="auto">
            <a:xfrm>
              <a:off x="4505" y="2090"/>
              <a:ext cx="15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989649" name="Rectangle 17"/>
          <p:cNvSpPr>
            <a:spLocks noChangeArrowheads="1"/>
          </p:cNvSpPr>
          <p:nvPr/>
        </p:nvSpPr>
        <p:spPr bwMode="auto">
          <a:xfrm>
            <a:off x="766763" y="4102100"/>
            <a:ext cx="9155112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0"/>
              </a:spcBef>
              <a:buFontTx/>
              <a:buAutoNum type="arabicPeriod" startAt="2"/>
            </a:pPr>
            <a:r>
              <a:rPr lang="en-GB" sz="2400" b="0">
                <a:latin typeface="Arial Unicode MS" pitchFamily="34" charset="-128"/>
              </a:rPr>
              <a:t>The  BOLD signal includes substantial amounts of low-frequency noise.</a:t>
            </a:r>
            <a:endParaRPr lang="en-US" sz="2400" b="0">
              <a:latin typeface="Arial Unicode MS" pitchFamily="34" charset="-128"/>
            </a:endParaRPr>
          </a:p>
          <a:p>
            <a:pPr marL="609600" indent="-609600">
              <a:lnSpc>
                <a:spcPct val="90000"/>
              </a:lnSpc>
              <a:spcBef>
                <a:spcPct val="100000"/>
              </a:spcBef>
              <a:buFontTx/>
              <a:buAutoNum type="arabicPeriod" startAt="2"/>
            </a:pPr>
            <a:r>
              <a:rPr lang="en-US" sz="2400" b="0">
                <a:latin typeface="Arial Unicode MS" pitchFamily="34" charset="-128"/>
              </a:rPr>
              <a:t>The data are serially correlated (temporally autocorrelated) </a:t>
            </a:r>
            <a:br>
              <a:rPr lang="en-US" sz="2400" b="0">
                <a:latin typeface="Arial Unicode MS" pitchFamily="34" charset="-128"/>
              </a:rPr>
            </a:br>
            <a:r>
              <a:rPr lang="en-US" sz="2400" b="0">
                <a:latin typeface="Arial Unicode MS" pitchFamily="34" charset="-128"/>
                <a:sym typeface="Symbol" pitchFamily="18" charset="2"/>
              </a:rPr>
              <a:t>		this violates the assumptions of the noise model in 		the GLM</a:t>
            </a:r>
            <a:endParaRPr lang="en-US" sz="2400" b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6"/>
          <p:cNvSpPr>
            <a:spLocks noChangeArrowheads="1"/>
          </p:cNvSpPr>
          <p:nvPr/>
        </p:nvSpPr>
        <p:spPr bwMode="auto">
          <a:xfrm>
            <a:off x="284163" y="1281113"/>
            <a:ext cx="9886950" cy="35528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05" name="Rectangle 18"/>
          <p:cNvSpPr>
            <a:spLocks noChangeArrowheads="1"/>
          </p:cNvSpPr>
          <p:nvPr/>
        </p:nvSpPr>
        <p:spPr bwMode="auto">
          <a:xfrm>
            <a:off x="3662363" y="1300163"/>
            <a:ext cx="6483350" cy="341153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8194" name="Object 21"/>
          <p:cNvGraphicFramePr>
            <a:graphicFrameLocks noChangeAspect="1"/>
          </p:cNvGraphicFramePr>
          <p:nvPr/>
        </p:nvGraphicFramePr>
        <p:xfrm>
          <a:off x="4577704" y="3682961"/>
          <a:ext cx="4365625" cy="1201737"/>
        </p:xfrm>
        <a:graphic>
          <a:graphicData uri="http://schemas.openxmlformats.org/presentationml/2006/ole">
            <p:oleObj spid="_x0000_s53250" name="Equation" r:id="rId4" imgW="1752480" imgH="482400" progId="Equation.3">
              <p:embed/>
            </p:oleObj>
          </a:graphicData>
        </a:graphic>
      </p:graphicFrame>
      <p:sp>
        <p:nvSpPr>
          <p:cNvPr id="8197" name="Rectangle 22"/>
          <p:cNvSpPr>
            <a:spLocks noChangeArrowheads="1"/>
          </p:cNvSpPr>
          <p:nvPr/>
        </p:nvSpPr>
        <p:spPr bwMode="auto">
          <a:xfrm>
            <a:off x="325438" y="4879975"/>
            <a:ext cx="98012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response of a linear time-invariant (LTI) system is the convolution of the input with the system's response to an impulse (delta function).</a:t>
            </a:r>
          </a:p>
        </p:txBody>
      </p:sp>
      <p:sp>
        <p:nvSpPr>
          <p:cNvPr id="8198" name="Rectangle 23"/>
          <p:cNvSpPr>
            <a:spLocks noChangeArrowheads="1"/>
          </p:cNvSpPr>
          <p:nvPr/>
        </p:nvSpPr>
        <p:spPr bwMode="auto">
          <a:xfrm>
            <a:off x="325438" y="263525"/>
            <a:ext cx="9658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1: Shape of BOLD response</a:t>
            </a:r>
            <a:br>
              <a:rPr lang="en-GB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Solution: Convolution model</a:t>
            </a:r>
            <a:endParaRPr lang="en-US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00063" y="1831975"/>
            <a:ext cx="3128962" cy="2435225"/>
            <a:chOff x="315" y="1244"/>
            <a:chExt cx="1971" cy="1534"/>
          </a:xfrm>
        </p:grpSpPr>
        <p:sp>
          <p:nvSpPr>
            <p:cNvPr id="8201" name="Rectangle 25"/>
            <p:cNvSpPr>
              <a:spLocks noChangeArrowheads="1"/>
            </p:cNvSpPr>
            <p:nvPr/>
          </p:nvSpPr>
          <p:spPr bwMode="auto">
            <a:xfrm>
              <a:off x="315" y="1244"/>
              <a:ext cx="1971" cy="1534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8202" name="Picture 26" descr="hrf"/>
            <p:cNvPicPr>
              <a:picLocks noChangeAspect="1" noChangeArrowheads="1"/>
            </p:cNvPicPr>
            <p:nvPr/>
          </p:nvPicPr>
          <p:blipFill>
            <a:blip r:embed="rId5" cstate="print"/>
            <a:srcRect l="2220" t="4445" r="9438" b="1482"/>
            <a:stretch>
              <a:fillRect/>
            </a:stretch>
          </p:blipFill>
          <p:spPr bwMode="auto">
            <a:xfrm>
              <a:off x="371" y="1294"/>
              <a:ext cx="1795" cy="1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3" name="Text Box 27"/>
            <p:cNvSpPr txBox="1">
              <a:spLocks noChangeArrowheads="1"/>
            </p:cNvSpPr>
            <p:nvPr/>
          </p:nvSpPr>
          <p:spPr bwMode="auto">
            <a:xfrm>
              <a:off x="1080" y="1390"/>
              <a:ext cx="1158" cy="8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>
                  <a:latin typeface="Arial Unicode MS" pitchFamily="34" charset="-128"/>
                </a:rPr>
                <a:t>hemodynamic response function (HRF)</a:t>
              </a:r>
              <a:endParaRPr lang="en-US" sz="2000">
                <a:latin typeface="Arial Unicode MS" pitchFamily="34" charset="-128"/>
              </a:endParaRPr>
            </a:p>
          </p:txBody>
        </p:sp>
        <p:sp>
          <p:nvSpPr>
            <p:cNvPr id="8204" name="Line 28"/>
            <p:cNvSpPr>
              <a:spLocks noChangeShapeType="1"/>
            </p:cNvSpPr>
            <p:nvPr/>
          </p:nvSpPr>
          <p:spPr bwMode="auto">
            <a:xfrm>
              <a:off x="587" y="2370"/>
              <a:ext cx="15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8200" name="Rectangle 29"/>
          <p:cNvSpPr>
            <a:spLocks noChangeArrowheads="1"/>
          </p:cNvSpPr>
          <p:nvPr/>
        </p:nvSpPr>
        <p:spPr bwMode="auto">
          <a:xfrm>
            <a:off x="1308100" y="5722938"/>
            <a:ext cx="7143750" cy="923925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expected BOLD response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GB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input function</a:t>
            </a:r>
            <a:r>
              <a:rPr lang="en-GB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 impulse response function (HRF)</a:t>
            </a:r>
          </a:p>
        </p:txBody>
      </p:sp>
      <p:pic>
        <p:nvPicPr>
          <p:cNvPr id="16" name="Picture 4" descr="C:\klaas\Zurich\Teaching\SPMCourse_Feb2010\talks\conv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82467" y="1781123"/>
            <a:ext cx="2987040" cy="1516380"/>
          </a:xfrm>
          <a:prstGeom prst="rect">
            <a:avLst/>
          </a:prstGeom>
          <a:noFill/>
        </p:spPr>
      </p:pic>
      <p:pic>
        <p:nvPicPr>
          <p:cNvPr id="17" name="Picture 3" descr="C:\klaas\Zurich\Teaching\SPMCourse_Feb2010\talks\conv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5982" y="1168641"/>
            <a:ext cx="2194560" cy="2766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1"/>
          <p:cNvSpPr>
            <a:spLocks noChangeArrowheads="1"/>
          </p:cNvSpPr>
          <p:nvPr/>
        </p:nvSpPr>
        <p:spPr bwMode="auto">
          <a:xfrm>
            <a:off x="4252913" y="1752600"/>
            <a:ext cx="5749925" cy="4637088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0" name="Rectangle 12"/>
          <p:cNvSpPr>
            <a:spLocks noChangeArrowheads="1"/>
          </p:cNvSpPr>
          <p:nvPr/>
        </p:nvSpPr>
        <p:spPr bwMode="auto">
          <a:xfrm>
            <a:off x="325438" y="215900"/>
            <a:ext cx="9658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Convolution model of the BOLD response</a:t>
            </a:r>
            <a:endParaRPr lang="en-US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21" name="Rectangle 13"/>
          <p:cNvSpPr>
            <a:spLocks noChangeArrowheads="1"/>
          </p:cNvSpPr>
          <p:nvPr/>
        </p:nvSpPr>
        <p:spPr bwMode="auto">
          <a:xfrm>
            <a:off x="227013" y="1476375"/>
            <a:ext cx="3763962" cy="1254125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 b="0"/>
              <a:t>Convolve stimulus function with a canonical hemodynamic response function (HRF):</a:t>
            </a:r>
            <a:endParaRPr lang="en-GB" sz="2000" b="0"/>
          </a:p>
        </p:txBody>
      </p:sp>
      <p:pic>
        <p:nvPicPr>
          <p:cNvPr id="9222" name="Picture 14" descr="x1improved_img"/>
          <p:cNvPicPr>
            <a:picLocks noChangeAspect="1" noChangeArrowheads="1"/>
          </p:cNvPicPr>
          <p:nvPr/>
        </p:nvPicPr>
        <p:blipFill>
          <a:blip r:embed="rId3" cstate="print"/>
          <a:srcRect l="15256" t="6679" r="14993" b="11111"/>
          <a:stretch>
            <a:fillRect/>
          </a:stretch>
        </p:blipFill>
        <p:spPr bwMode="auto">
          <a:xfrm>
            <a:off x="2541588" y="3049588"/>
            <a:ext cx="439737" cy="287337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9223" name="Picture 15" descr="x1_img"/>
          <p:cNvPicPr>
            <a:picLocks noChangeAspect="1" noChangeArrowheads="1"/>
          </p:cNvPicPr>
          <p:nvPr/>
        </p:nvPicPr>
        <p:blipFill>
          <a:blip r:embed="rId4" cstate="print"/>
          <a:srcRect l="20830" t="7640" r="21660" b="11111"/>
          <a:stretch>
            <a:fillRect/>
          </a:stretch>
        </p:blipFill>
        <p:spPr bwMode="auto">
          <a:xfrm>
            <a:off x="944563" y="3049588"/>
            <a:ext cx="439737" cy="28733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224" name="Line 16"/>
          <p:cNvSpPr>
            <a:spLocks noChangeShapeType="1"/>
          </p:cNvSpPr>
          <p:nvPr/>
        </p:nvSpPr>
        <p:spPr bwMode="auto">
          <a:xfrm>
            <a:off x="1446213" y="4532313"/>
            <a:ext cx="9985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25" name="Picture 17" descr="newestimates"/>
          <p:cNvPicPr>
            <a:picLocks noChangeAspect="1" noChangeArrowheads="1"/>
          </p:cNvPicPr>
          <p:nvPr/>
        </p:nvPicPr>
        <p:blipFill>
          <a:blip r:embed="rId5" cstate="print"/>
          <a:srcRect l="3609" t="4814" r="9438" b="1852"/>
          <a:stretch>
            <a:fillRect/>
          </a:stretch>
        </p:blipFill>
        <p:spPr bwMode="auto">
          <a:xfrm>
            <a:off x="4384675" y="1854200"/>
            <a:ext cx="542925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Text Box 18"/>
          <p:cNvSpPr txBox="1">
            <a:spLocks noChangeArrowheads="1"/>
          </p:cNvSpPr>
          <p:nvPr/>
        </p:nvSpPr>
        <p:spPr bwMode="auto">
          <a:xfrm>
            <a:off x="1393825" y="3998913"/>
            <a:ext cx="10366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 Unicode MS" pitchFamily="34" charset="-128"/>
                <a:sym typeface="Symbol" pitchFamily="18" charset="2"/>
              </a:rPr>
              <a:t> </a:t>
            </a:r>
            <a:r>
              <a:rPr lang="en-GB" sz="2000">
                <a:latin typeface="Arial Unicode MS" pitchFamily="34" charset="-128"/>
              </a:rPr>
              <a:t>HRF</a:t>
            </a:r>
            <a:endParaRPr lang="en-US" sz="2000">
              <a:latin typeface="Arial Unicode MS" pitchFamily="34" charset="-128"/>
            </a:endParaRPr>
          </a:p>
        </p:txBody>
      </p:sp>
      <p:graphicFrame>
        <p:nvGraphicFramePr>
          <p:cNvPr id="9218" name="Object 19"/>
          <p:cNvGraphicFramePr>
            <a:graphicFrameLocks noChangeAspect="1"/>
          </p:cNvGraphicFramePr>
          <p:nvPr/>
        </p:nvGraphicFramePr>
        <p:xfrm>
          <a:off x="5273675" y="2120900"/>
          <a:ext cx="4365625" cy="1201738"/>
        </p:xfrm>
        <a:graphic>
          <a:graphicData uri="http://schemas.openxmlformats.org/presentationml/2006/ole">
            <p:oleObj spid="_x0000_s9218" name="Equation" r:id="rId6" imgW="175248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4"/>
          <p:cNvSpPr>
            <a:spLocks noChangeArrowheads="1"/>
          </p:cNvSpPr>
          <p:nvPr/>
        </p:nvSpPr>
        <p:spPr bwMode="auto">
          <a:xfrm>
            <a:off x="430213" y="222250"/>
            <a:ext cx="9432925" cy="8382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en-US"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2: Low-frequency noise </a:t>
            </a:r>
            <a:br>
              <a:rPr lang="en-US"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Solution: High pass filtering</a:t>
            </a:r>
          </a:p>
        </p:txBody>
      </p:sp>
      <p:sp>
        <p:nvSpPr>
          <p:cNvPr id="1986575" name="Rectangle 15"/>
          <p:cNvSpPr>
            <a:spLocks noChangeArrowheads="1"/>
          </p:cNvSpPr>
          <p:nvPr/>
        </p:nvSpPr>
        <p:spPr bwMode="auto">
          <a:xfrm>
            <a:off x="5162550" y="1601788"/>
            <a:ext cx="2617788" cy="706437"/>
          </a:xfrm>
          <a:prstGeom prst="rect">
            <a:avLst/>
          </a:prstGeom>
          <a:solidFill>
            <a:srgbClr val="777777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>
              <a:latin typeface="Arial Unicode MS" pitchFamily="34" charset="-128"/>
            </a:endParaRPr>
          </a:p>
        </p:txBody>
      </p:sp>
      <p:graphicFrame>
        <p:nvGraphicFramePr>
          <p:cNvPr id="10242" name="Object 16"/>
          <p:cNvGraphicFramePr>
            <a:graphicFrameLocks noChangeAspect="1"/>
          </p:cNvGraphicFramePr>
          <p:nvPr/>
        </p:nvGraphicFramePr>
        <p:xfrm>
          <a:off x="5322888" y="1725613"/>
          <a:ext cx="2319337" cy="515937"/>
        </p:xfrm>
        <a:graphic>
          <a:graphicData uri="http://schemas.openxmlformats.org/presentationml/2006/ole">
            <p:oleObj spid="_x0000_s10242" name="Equation" r:id="rId3" imgW="914400" imgH="203040" progId="Equation.3">
              <p:embed/>
            </p:oleObj>
          </a:graphicData>
        </a:graphic>
      </p:graphicFrame>
      <p:pic>
        <p:nvPicPr>
          <p:cNvPr id="10245" name="Picture 17" descr="spectrum"/>
          <p:cNvPicPr>
            <a:picLocks noChangeAspect="1" noChangeArrowheads="1"/>
          </p:cNvPicPr>
          <p:nvPr/>
        </p:nvPicPr>
        <p:blipFill>
          <a:blip r:embed="rId4" cstate="print"/>
          <a:srcRect l="49763" t="983" r="9213" b="53041"/>
          <a:stretch>
            <a:fillRect/>
          </a:stretch>
        </p:blipFill>
        <p:spPr bwMode="auto">
          <a:xfrm>
            <a:off x="2057400" y="1592263"/>
            <a:ext cx="2193925" cy="354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Freeform 21"/>
          <p:cNvSpPr>
            <a:spLocks/>
          </p:cNvSpPr>
          <p:nvPr/>
        </p:nvSpPr>
        <p:spPr bwMode="auto">
          <a:xfrm>
            <a:off x="881063" y="3983038"/>
            <a:ext cx="1176337" cy="488950"/>
          </a:xfrm>
          <a:custGeom>
            <a:avLst/>
            <a:gdLst>
              <a:gd name="T0" fmla="*/ 0 w 741"/>
              <a:gd name="T1" fmla="*/ 0 h 308"/>
              <a:gd name="T2" fmla="*/ 0 w 741"/>
              <a:gd name="T3" fmla="*/ 308 h 308"/>
              <a:gd name="T4" fmla="*/ 741 w 741"/>
              <a:gd name="T5" fmla="*/ 308 h 308"/>
              <a:gd name="T6" fmla="*/ 0 60000 65536"/>
              <a:gd name="T7" fmla="*/ 0 60000 65536"/>
              <a:gd name="T8" fmla="*/ 0 60000 65536"/>
              <a:gd name="T9" fmla="*/ 0 w 741"/>
              <a:gd name="T10" fmla="*/ 0 h 308"/>
              <a:gd name="T11" fmla="*/ 741 w 741"/>
              <a:gd name="T12" fmla="*/ 308 h 3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1" h="308">
                <a:moveTo>
                  <a:pt x="0" y="0"/>
                </a:moveTo>
                <a:lnTo>
                  <a:pt x="0" y="308"/>
                </a:lnTo>
                <a:lnTo>
                  <a:pt x="741" y="30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47" name="Picture 22" descr="highpass"/>
          <p:cNvPicPr>
            <a:picLocks noChangeAspect="1" noChangeArrowheads="1"/>
          </p:cNvPicPr>
          <p:nvPr/>
        </p:nvPicPr>
        <p:blipFill>
          <a:blip r:embed="rId5" cstate="print"/>
          <a:srcRect l="13324" t="7777" r="9993" b="11111"/>
          <a:stretch>
            <a:fillRect/>
          </a:stretch>
        </p:blipFill>
        <p:spPr bwMode="auto">
          <a:xfrm>
            <a:off x="5305425" y="3865563"/>
            <a:ext cx="33607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583" name="Rectangle 23"/>
          <p:cNvSpPr>
            <a:spLocks noChangeArrowheads="1"/>
          </p:cNvSpPr>
          <p:nvPr/>
        </p:nvSpPr>
        <p:spPr bwMode="auto">
          <a:xfrm>
            <a:off x="2536825" y="5943600"/>
            <a:ext cx="2506663" cy="727075"/>
          </a:xfrm>
          <a:prstGeom prst="rect">
            <a:avLst/>
          </a:prstGeom>
          <a:solidFill>
            <a:srgbClr val="B2B2B2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000" b="0">
                <a:latin typeface="Arial Unicode MS" pitchFamily="34" charset="-128"/>
              </a:rPr>
              <a:t>discrete cosine transform (DCT) set</a:t>
            </a:r>
            <a:endParaRPr lang="en-GB" sz="2000" b="0">
              <a:latin typeface="Arial Unicode MS" pitchFamily="34" charset="-128"/>
            </a:endParaRPr>
          </a:p>
        </p:txBody>
      </p:sp>
      <p:sp>
        <p:nvSpPr>
          <p:cNvPr id="10249" name="Freeform 24"/>
          <p:cNvSpPr>
            <a:spLocks/>
          </p:cNvSpPr>
          <p:nvPr/>
        </p:nvSpPr>
        <p:spPr bwMode="auto">
          <a:xfrm>
            <a:off x="2603500" y="4826000"/>
            <a:ext cx="2439988" cy="838200"/>
          </a:xfrm>
          <a:custGeom>
            <a:avLst/>
            <a:gdLst>
              <a:gd name="T0" fmla="*/ 0 w 741"/>
              <a:gd name="T1" fmla="*/ 0 h 308"/>
              <a:gd name="T2" fmla="*/ 0 w 741"/>
              <a:gd name="T3" fmla="*/ 308 h 308"/>
              <a:gd name="T4" fmla="*/ 741 w 741"/>
              <a:gd name="T5" fmla="*/ 308 h 308"/>
              <a:gd name="T6" fmla="*/ 0 60000 65536"/>
              <a:gd name="T7" fmla="*/ 0 60000 65536"/>
              <a:gd name="T8" fmla="*/ 0 60000 65536"/>
              <a:gd name="T9" fmla="*/ 0 w 741"/>
              <a:gd name="T10" fmla="*/ 0 h 308"/>
              <a:gd name="T11" fmla="*/ 741 w 741"/>
              <a:gd name="T12" fmla="*/ 308 h 3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1" h="308">
                <a:moveTo>
                  <a:pt x="0" y="0"/>
                </a:moveTo>
                <a:lnTo>
                  <a:pt x="0" y="308"/>
                </a:lnTo>
                <a:lnTo>
                  <a:pt x="741" y="30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Text Box 25"/>
          <p:cNvSpPr txBox="1">
            <a:spLocks noChangeArrowheads="1"/>
          </p:cNvSpPr>
          <p:nvPr/>
        </p:nvSpPr>
        <p:spPr bwMode="auto">
          <a:xfrm>
            <a:off x="5087938" y="2336800"/>
            <a:ext cx="4064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800" b="0"/>
              <a:t>S = residual forming matrix of DCT set</a:t>
            </a:r>
            <a:endParaRPr lang="en-US" sz="1800" b="0"/>
          </a:p>
        </p:txBody>
      </p:sp>
      <p:sp>
        <p:nvSpPr>
          <p:cNvPr id="10251" name="Rectangle 26"/>
          <p:cNvSpPr>
            <a:spLocks noChangeAspect="1" noChangeArrowheads="1"/>
          </p:cNvSpPr>
          <p:nvPr/>
        </p:nvSpPr>
        <p:spPr bwMode="auto">
          <a:xfrm>
            <a:off x="1123950" y="985838"/>
            <a:ext cx="438150" cy="297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3200" b="0">
              <a:latin typeface="Arial Unicode MS" pitchFamily="34" charset="-128"/>
            </a:endParaRPr>
          </a:p>
        </p:txBody>
      </p:sp>
      <p:pic>
        <p:nvPicPr>
          <p:cNvPr id="10252" name="Picture 27" descr="x1_img"/>
          <p:cNvPicPr>
            <a:picLocks noChangeAspect="1" noChangeArrowheads="1"/>
          </p:cNvPicPr>
          <p:nvPr/>
        </p:nvPicPr>
        <p:blipFill>
          <a:blip r:embed="rId6" cstate="print"/>
          <a:srcRect l="20819" t="7639" r="21652" b="11111"/>
          <a:stretch>
            <a:fillRect/>
          </a:stretch>
        </p:blipFill>
        <p:spPr bwMode="auto">
          <a:xfrm>
            <a:off x="573088" y="987425"/>
            <a:ext cx="550862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4"/>
          <p:cNvSpPr>
            <a:spLocks noChangeArrowheads="1"/>
          </p:cNvSpPr>
          <p:nvPr/>
        </p:nvSpPr>
        <p:spPr bwMode="auto">
          <a:xfrm>
            <a:off x="836613" y="1146175"/>
            <a:ext cx="3548062" cy="41529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03" name="Rectangle 15"/>
          <p:cNvSpPr>
            <a:spLocks noChangeArrowheads="1"/>
          </p:cNvSpPr>
          <p:nvPr/>
        </p:nvSpPr>
        <p:spPr bwMode="auto">
          <a:xfrm>
            <a:off x="1897063" y="165100"/>
            <a:ext cx="6443662" cy="8382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en-US"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 pass filtering: example</a:t>
            </a:r>
          </a:p>
        </p:txBody>
      </p:sp>
      <p:grpSp>
        <p:nvGrpSpPr>
          <p:cNvPr id="25604" name="Group 16"/>
          <p:cNvGrpSpPr>
            <a:grpSpLocks/>
          </p:cNvGrpSpPr>
          <p:nvPr/>
        </p:nvGrpSpPr>
        <p:grpSpPr bwMode="auto">
          <a:xfrm>
            <a:off x="1108075" y="1350963"/>
            <a:ext cx="2955925" cy="2873375"/>
            <a:chOff x="443" y="715"/>
            <a:chExt cx="1862" cy="1810"/>
          </a:xfrm>
        </p:grpSpPr>
        <p:pic>
          <p:nvPicPr>
            <p:cNvPr id="25611" name="Picture 17" descr="x1improved_img"/>
            <p:cNvPicPr>
              <a:picLocks noChangeAspect="1" noChangeArrowheads="1"/>
            </p:cNvPicPr>
            <p:nvPr/>
          </p:nvPicPr>
          <p:blipFill>
            <a:blip r:embed="rId2" cstate="print"/>
            <a:srcRect l="15256" t="6679" r="14993" b="11111"/>
            <a:stretch>
              <a:fillRect/>
            </a:stretch>
          </p:blipFill>
          <p:spPr bwMode="auto">
            <a:xfrm>
              <a:off x="443" y="715"/>
              <a:ext cx="163" cy="181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25612" name="Rectangle 18"/>
            <p:cNvSpPr>
              <a:spLocks noChangeArrowheads="1"/>
            </p:cNvSpPr>
            <p:nvPr/>
          </p:nvSpPr>
          <p:spPr bwMode="auto">
            <a:xfrm>
              <a:off x="606" y="715"/>
              <a:ext cx="162" cy="1810"/>
            </a:xfrm>
            <a:prstGeom prst="rect">
              <a:avLst/>
            </a:prstGeom>
            <a:solidFill>
              <a:srgbClr val="000000"/>
            </a:solidFill>
            <a:ln w="762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3200" b="0">
                <a:latin typeface="Arial Unicode MS" pitchFamily="34" charset="-128"/>
              </a:endParaRPr>
            </a:p>
          </p:txBody>
        </p:sp>
        <p:pic>
          <p:nvPicPr>
            <p:cNvPr id="25613" name="Picture 19" descr="highpass"/>
            <p:cNvPicPr>
              <a:picLocks noChangeAspect="1" noChangeArrowheads="1"/>
            </p:cNvPicPr>
            <p:nvPr/>
          </p:nvPicPr>
          <p:blipFill>
            <a:blip r:embed="rId3" cstate="print"/>
            <a:srcRect l="13324" t="7777" r="9993" b="11111"/>
            <a:stretch>
              <a:fillRect/>
            </a:stretch>
          </p:blipFill>
          <p:spPr bwMode="auto">
            <a:xfrm>
              <a:off x="768" y="715"/>
              <a:ext cx="1537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05" name="Rectangle 20"/>
          <p:cNvSpPr>
            <a:spLocks noChangeArrowheads="1"/>
          </p:cNvSpPr>
          <p:nvPr/>
        </p:nvSpPr>
        <p:spPr bwMode="auto">
          <a:xfrm>
            <a:off x="1108075" y="4224338"/>
            <a:ext cx="2955925" cy="304800"/>
          </a:xfrm>
          <a:prstGeom prst="rect">
            <a:avLst/>
          </a:prstGeom>
          <a:solidFill>
            <a:srgbClr val="00FF00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Rectangle 21"/>
          <p:cNvSpPr>
            <a:spLocks noChangeArrowheads="1"/>
          </p:cNvSpPr>
          <p:nvPr/>
        </p:nvSpPr>
        <p:spPr bwMode="auto">
          <a:xfrm>
            <a:off x="1108075" y="4833938"/>
            <a:ext cx="515938" cy="304800"/>
          </a:xfrm>
          <a:prstGeom prst="rect">
            <a:avLst/>
          </a:prstGeom>
          <a:solidFill>
            <a:srgbClr val="FF0000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Rectangle 22"/>
          <p:cNvSpPr>
            <a:spLocks noChangeArrowheads="1"/>
          </p:cNvSpPr>
          <p:nvPr/>
        </p:nvSpPr>
        <p:spPr bwMode="auto">
          <a:xfrm>
            <a:off x="1366838" y="4529138"/>
            <a:ext cx="2697162" cy="304800"/>
          </a:xfrm>
          <a:prstGeom prst="rect">
            <a:avLst/>
          </a:prstGeom>
          <a:solidFill>
            <a:srgbClr val="000000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08" name="Group 23"/>
          <p:cNvGrpSpPr>
            <a:grpSpLocks/>
          </p:cNvGrpSpPr>
          <p:nvPr/>
        </p:nvGrpSpPr>
        <p:grpSpPr bwMode="auto">
          <a:xfrm>
            <a:off x="4537075" y="1155700"/>
            <a:ext cx="4852988" cy="5373688"/>
            <a:chOff x="2858" y="728"/>
            <a:chExt cx="3057" cy="3385"/>
          </a:xfrm>
        </p:grpSpPr>
        <p:pic>
          <p:nvPicPr>
            <p:cNvPr id="25609" name="Picture 24" descr="hpfit"/>
            <p:cNvPicPr>
              <a:picLocks noChangeAspect="1" noChangeArrowheads="1"/>
            </p:cNvPicPr>
            <p:nvPr/>
          </p:nvPicPr>
          <p:blipFill>
            <a:blip r:embed="rId4" cstate="print"/>
            <a:srcRect l="3886" t="3488" r="9715" b="1550"/>
            <a:stretch>
              <a:fillRect/>
            </a:stretch>
          </p:blipFill>
          <p:spPr bwMode="auto">
            <a:xfrm>
              <a:off x="2858" y="728"/>
              <a:ext cx="3057" cy="2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0" name="Text Box 25"/>
            <p:cNvSpPr txBox="1">
              <a:spLocks noChangeAspect="1" noChangeArrowheads="1"/>
            </p:cNvSpPr>
            <p:nvPr/>
          </p:nvSpPr>
          <p:spPr bwMode="auto">
            <a:xfrm>
              <a:off x="2858" y="3033"/>
              <a:ext cx="3056" cy="108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3399"/>
                  </a:solidFill>
                </a:rPr>
                <a:t>blue</a:t>
              </a:r>
              <a:r>
                <a:rPr lang="en-GB" sz="1600" b="0">
                  <a:solidFill>
                    <a:srgbClr val="FFFFFF"/>
                  </a:solidFill>
                </a:rPr>
                <a:t> </a:t>
              </a:r>
              <a:r>
                <a:rPr lang="en-GB" sz="1600" b="0">
                  <a:solidFill>
                    <a:srgbClr val="000000"/>
                  </a:solidFill>
                </a:rPr>
                <a:t>= 	data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>
                  <a:solidFill>
                    <a:srgbClr val="000000"/>
                  </a:solidFill>
                </a:rPr>
                <a:t>black</a:t>
              </a:r>
              <a:r>
                <a:rPr lang="en-GB" sz="1600" b="0">
                  <a:solidFill>
                    <a:srgbClr val="000000"/>
                  </a:solidFill>
                </a:rPr>
                <a:t> = 	mean + low-frequency drift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>
                  <a:solidFill>
                    <a:srgbClr val="00FF00"/>
                  </a:solidFill>
                </a:rPr>
                <a:t>green</a:t>
              </a:r>
              <a:r>
                <a:rPr lang="en-GB" sz="1600" b="0">
                  <a:solidFill>
                    <a:srgbClr val="FFFFFF"/>
                  </a:solidFill>
                </a:rPr>
                <a:t> </a:t>
              </a:r>
              <a:r>
                <a:rPr lang="en-GB" sz="1600" b="0">
                  <a:solidFill>
                    <a:srgbClr val="000000"/>
                  </a:solidFill>
                </a:rPr>
                <a:t>= 	predicted response, taking into account 	low-frequency drift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>
                  <a:solidFill>
                    <a:srgbClr val="FF0000"/>
                  </a:solidFill>
                </a:rPr>
                <a:t>red</a:t>
              </a:r>
              <a:r>
                <a:rPr lang="en-GB" sz="1600" b="0">
                  <a:solidFill>
                    <a:srgbClr val="FFFFFF"/>
                  </a:solidFill>
                </a:rPr>
                <a:t> </a:t>
              </a:r>
              <a:r>
                <a:rPr lang="en-GB" sz="1600" b="0">
                  <a:solidFill>
                    <a:srgbClr val="000000"/>
                  </a:solidFill>
                </a:rPr>
                <a:t>= 	predicted response, NOT taking into 	account low-frequency drift</a:t>
              </a:r>
              <a:endParaRPr lang="en-US" sz="1600" b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16" descr="Cy"/>
          <p:cNvPicPr>
            <a:picLocks noChangeAspect="1" noChangeArrowheads="1"/>
          </p:cNvPicPr>
          <p:nvPr/>
        </p:nvPicPr>
        <p:blipFill>
          <a:blip r:embed="rId3" cstate="print"/>
          <a:srcRect l="13036" t="7419" r="9993" b="11128"/>
          <a:stretch>
            <a:fillRect/>
          </a:stretch>
        </p:blipFill>
        <p:spPr bwMode="auto">
          <a:xfrm>
            <a:off x="5664200" y="2787650"/>
            <a:ext cx="37465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Line 17"/>
          <p:cNvSpPr>
            <a:spLocks noChangeShapeType="1"/>
          </p:cNvSpPr>
          <p:nvPr/>
        </p:nvSpPr>
        <p:spPr bwMode="auto">
          <a:xfrm flipH="1">
            <a:off x="5516563" y="2828925"/>
            <a:ext cx="1587" cy="3738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Line 18"/>
          <p:cNvSpPr>
            <a:spLocks noChangeShapeType="1"/>
          </p:cNvSpPr>
          <p:nvPr/>
        </p:nvSpPr>
        <p:spPr bwMode="auto">
          <a:xfrm rot="16200000" flipH="1">
            <a:off x="7532688" y="814387"/>
            <a:ext cx="1588" cy="3751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4531" name="Rectangle 19"/>
          <p:cNvSpPr>
            <a:spLocks noChangeArrowheads="1"/>
          </p:cNvSpPr>
          <p:nvPr/>
        </p:nvSpPr>
        <p:spPr bwMode="auto">
          <a:xfrm>
            <a:off x="649288" y="1222375"/>
            <a:ext cx="5486400" cy="706438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2400" b="0"/>
              <a:t>with</a:t>
            </a:r>
          </a:p>
        </p:txBody>
      </p:sp>
      <p:graphicFrame>
        <p:nvGraphicFramePr>
          <p:cNvPr id="11266" name="Object 20"/>
          <p:cNvGraphicFramePr>
            <a:graphicFrameLocks noChangeAspect="1"/>
          </p:cNvGraphicFramePr>
          <p:nvPr/>
        </p:nvGraphicFramePr>
        <p:xfrm>
          <a:off x="755650" y="1281113"/>
          <a:ext cx="2284413" cy="579437"/>
        </p:xfrm>
        <a:graphic>
          <a:graphicData uri="http://schemas.openxmlformats.org/presentationml/2006/ole">
            <p:oleObj spid="_x0000_s11266" name="Equation" r:id="rId4" imgW="825480" imgH="228600" progId="Equation.3">
              <p:embed/>
            </p:oleObj>
          </a:graphicData>
        </a:graphic>
      </p:graphicFrame>
      <p:graphicFrame>
        <p:nvGraphicFramePr>
          <p:cNvPr id="11267" name="Object 21"/>
          <p:cNvGraphicFramePr>
            <a:graphicFrameLocks noChangeAspect="1"/>
          </p:cNvGraphicFramePr>
          <p:nvPr/>
        </p:nvGraphicFramePr>
        <p:xfrm>
          <a:off x="3781425" y="1271588"/>
          <a:ext cx="2354263" cy="612775"/>
        </p:xfrm>
        <a:graphic>
          <a:graphicData uri="http://schemas.openxmlformats.org/presentationml/2006/ole">
            <p:oleObj spid="_x0000_s11267" name="Equation" r:id="rId5" imgW="850680" imgH="241200" progId="Equation.3">
              <p:embed/>
            </p:oleObj>
          </a:graphicData>
        </a:graphic>
      </p:graphicFrame>
      <p:sp>
        <p:nvSpPr>
          <p:cNvPr id="11275" name="Rectangle 22"/>
          <p:cNvSpPr>
            <a:spLocks noChangeArrowheads="1"/>
          </p:cNvSpPr>
          <p:nvPr/>
        </p:nvSpPr>
        <p:spPr bwMode="auto">
          <a:xfrm>
            <a:off x="411163" y="2078038"/>
            <a:ext cx="5667375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 b="0"/>
              <a:t>1</a:t>
            </a:r>
            <a:r>
              <a:rPr lang="de-DE" sz="2000" b="0" baseline="30000"/>
              <a:t>st</a:t>
            </a:r>
            <a:r>
              <a:rPr lang="de-DE" sz="2000" b="0"/>
              <a:t> order autoregressive process: AR(1)</a:t>
            </a:r>
          </a:p>
        </p:txBody>
      </p:sp>
      <p:pic>
        <p:nvPicPr>
          <p:cNvPr id="11276" name="Picture 23" descr="acf"/>
          <p:cNvPicPr>
            <a:picLocks noChangeAspect="1" noChangeArrowheads="1"/>
          </p:cNvPicPr>
          <p:nvPr/>
        </p:nvPicPr>
        <p:blipFill>
          <a:blip r:embed="rId6" cstate="print"/>
          <a:srcRect l="5412" t="4723" r="8328" b="1666"/>
          <a:stretch>
            <a:fillRect/>
          </a:stretch>
        </p:blipFill>
        <p:spPr bwMode="auto">
          <a:xfrm>
            <a:off x="982663" y="3033713"/>
            <a:ext cx="4002087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7" name="Rectangle 24"/>
          <p:cNvSpPr>
            <a:spLocks noChangeArrowheads="1"/>
          </p:cNvSpPr>
          <p:nvPr/>
        </p:nvSpPr>
        <p:spPr bwMode="auto">
          <a:xfrm>
            <a:off x="7808913" y="3033713"/>
            <a:ext cx="1408112" cy="646112"/>
          </a:xfrm>
          <a:prstGeom prst="rect">
            <a:avLst/>
          </a:prstGeom>
          <a:solidFill>
            <a:srgbClr val="DDDDD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2400" b="0"/>
          </a:p>
        </p:txBody>
      </p:sp>
      <p:graphicFrame>
        <p:nvGraphicFramePr>
          <p:cNvPr id="11268" name="Object 25"/>
          <p:cNvGraphicFramePr>
            <a:graphicFrameLocks noChangeAspect="1"/>
          </p:cNvGraphicFramePr>
          <p:nvPr/>
        </p:nvGraphicFramePr>
        <p:xfrm>
          <a:off x="7916863" y="3151188"/>
          <a:ext cx="1192212" cy="515937"/>
        </p:xfrm>
        <a:graphic>
          <a:graphicData uri="http://schemas.openxmlformats.org/presentationml/2006/ole">
            <p:oleObj spid="_x0000_s11268" name="Equation" r:id="rId7" imgW="469800" imgH="203040" progId="Equation.3">
              <p:embed/>
            </p:oleObj>
          </a:graphicData>
        </a:graphic>
      </p:graphicFrame>
      <p:sp>
        <p:nvSpPr>
          <p:cNvPr id="11278" name="Rectangle 26"/>
          <p:cNvSpPr>
            <a:spLocks noChangeArrowheads="1"/>
          </p:cNvSpPr>
          <p:nvPr/>
        </p:nvSpPr>
        <p:spPr bwMode="auto">
          <a:xfrm>
            <a:off x="2279650" y="3508375"/>
            <a:ext cx="2517775" cy="727075"/>
          </a:xfrm>
          <a:prstGeom prst="rect">
            <a:avLst/>
          </a:prstGeom>
          <a:solidFill>
            <a:schemeClr val="bg1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 b="0"/>
              <a:t>autocovariance</a:t>
            </a:r>
          </a:p>
          <a:p>
            <a:pPr algn="ctr" eaLnBrk="0" hangingPunct="0"/>
            <a:r>
              <a:rPr lang="de-DE" sz="2000" b="0"/>
              <a:t>function</a:t>
            </a:r>
          </a:p>
        </p:txBody>
      </p:sp>
      <p:graphicFrame>
        <p:nvGraphicFramePr>
          <p:cNvPr id="11269" name="Object 27"/>
          <p:cNvGraphicFramePr>
            <a:graphicFrameLocks noChangeAspect="1"/>
          </p:cNvGraphicFramePr>
          <p:nvPr/>
        </p:nvGraphicFramePr>
        <p:xfrm>
          <a:off x="8899525" y="2238375"/>
          <a:ext cx="450850" cy="450850"/>
        </p:xfrm>
        <a:graphic>
          <a:graphicData uri="http://schemas.openxmlformats.org/presentationml/2006/ole">
            <p:oleObj spid="_x0000_s11269" name="Equation" r:id="rId8" imgW="177480" imgH="177480" progId="Equation.3">
              <p:embed/>
            </p:oleObj>
          </a:graphicData>
        </a:graphic>
      </p:graphicFrame>
      <p:graphicFrame>
        <p:nvGraphicFramePr>
          <p:cNvPr id="11270" name="Object 28"/>
          <p:cNvGraphicFramePr>
            <a:graphicFrameLocks noChangeAspect="1"/>
          </p:cNvGraphicFramePr>
          <p:nvPr/>
        </p:nvGraphicFramePr>
        <p:xfrm>
          <a:off x="5067300" y="5949950"/>
          <a:ext cx="450850" cy="450850"/>
        </p:xfrm>
        <a:graphic>
          <a:graphicData uri="http://schemas.openxmlformats.org/presentationml/2006/ole">
            <p:oleObj spid="_x0000_s11270" name="Equation" r:id="rId9" imgW="177480" imgH="177480" progId="Equation.3">
              <p:embed/>
            </p:oleObj>
          </a:graphicData>
        </a:graphic>
      </p:graphicFrame>
      <p:sp>
        <p:nvSpPr>
          <p:cNvPr id="11279" name="Rectangle 29"/>
          <p:cNvSpPr>
            <a:spLocks noChangeArrowheads="1"/>
          </p:cNvSpPr>
          <p:nvPr/>
        </p:nvSpPr>
        <p:spPr bwMode="auto">
          <a:xfrm>
            <a:off x="1916113" y="165100"/>
            <a:ext cx="6443662" cy="8382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en-US"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3: Serial correlations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769938" y="241300"/>
            <a:ext cx="874395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Dealing with serial correlations</a:t>
            </a:r>
            <a:endParaRPr lang="en-US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446088" y="1258888"/>
            <a:ext cx="9398000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70000"/>
              </a:spcBef>
              <a:buFontTx/>
              <a:buChar char="•"/>
            </a:pPr>
            <a:r>
              <a:rPr lang="en-GB" sz="2400" i="1"/>
              <a:t>Pre-colouring</a:t>
            </a:r>
            <a:r>
              <a:rPr lang="en-GB" sz="2400" b="0"/>
              <a:t>: impose some known autocorrelation structure on the data (filtering with matrix </a:t>
            </a:r>
            <a:r>
              <a:rPr lang="en-GB" sz="2400" b="0" i="1">
                <a:latin typeface="Times New Roman" pitchFamily="18" charset="0"/>
              </a:rPr>
              <a:t>W</a:t>
            </a:r>
            <a:r>
              <a:rPr lang="en-GB" sz="2400" b="0"/>
              <a:t>) and use Satterthwaite correction for df’s.</a:t>
            </a: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en-GB" sz="2400" i="1"/>
              <a:t>Pre-whitening</a:t>
            </a:r>
            <a:r>
              <a:rPr lang="en-GB" sz="2400" b="0"/>
              <a:t>: </a:t>
            </a:r>
            <a:br>
              <a:rPr lang="en-GB" sz="2400" b="0"/>
            </a:br>
            <a:r>
              <a:rPr lang="en-GB" sz="700" b="0"/>
              <a:t/>
            </a:r>
            <a:br>
              <a:rPr lang="en-GB" sz="700" b="0"/>
            </a:br>
            <a:r>
              <a:rPr lang="en-GB" sz="2400" b="0"/>
              <a:t>1. Use an enhanced noise model with multiple error covariance components, i.e. </a:t>
            </a:r>
            <a:r>
              <a:rPr lang="en-GB" sz="2400" b="0">
                <a:latin typeface="Times New Roman" pitchFamily="18" charset="0"/>
              </a:rPr>
              <a:t>e ~ </a:t>
            </a:r>
            <a:r>
              <a:rPr lang="en-GB" sz="2400" b="0" i="1">
                <a:latin typeface="Times New Roman" pitchFamily="18" charset="0"/>
              </a:rPr>
              <a:t>N</a:t>
            </a:r>
            <a:r>
              <a:rPr lang="en-GB" sz="2400" b="0">
                <a:latin typeface="Times New Roman" pitchFamily="18" charset="0"/>
              </a:rPr>
              <a:t>(0,</a:t>
            </a:r>
            <a:r>
              <a:rPr lang="en-GB" sz="2400" b="0">
                <a:latin typeface="Times New Roman" pitchFamily="18" charset="0"/>
                <a:sym typeface="Symbol" pitchFamily="18" charset="2"/>
              </a:rPr>
              <a:t></a:t>
            </a:r>
            <a:r>
              <a:rPr lang="en-GB" sz="2400" b="0" i="1">
                <a:latin typeface="Times New Roman" pitchFamily="18" charset="0"/>
                <a:sym typeface="Symbol" pitchFamily="18" charset="2"/>
              </a:rPr>
              <a:t></a:t>
            </a:r>
            <a:r>
              <a:rPr lang="en-GB" sz="2400" b="0" baseline="30000">
                <a:latin typeface="Times New Roman" pitchFamily="18" charset="0"/>
                <a:sym typeface="Symbol" pitchFamily="18" charset="2"/>
              </a:rPr>
              <a:t>2</a:t>
            </a:r>
            <a:r>
              <a:rPr lang="en-GB" sz="2400" b="0" i="1">
                <a:latin typeface="Times New Roman" pitchFamily="18" charset="0"/>
                <a:sym typeface="Symbol" pitchFamily="18" charset="2"/>
              </a:rPr>
              <a:t>V</a:t>
            </a:r>
            <a:r>
              <a:rPr lang="en-GB" sz="2400" b="0">
                <a:latin typeface="Times New Roman" pitchFamily="18" charset="0"/>
                <a:sym typeface="Symbol" pitchFamily="18" charset="2"/>
              </a:rPr>
              <a:t>)</a:t>
            </a:r>
            <a:r>
              <a:rPr lang="en-GB" sz="2400" b="0">
                <a:sym typeface="Symbol" pitchFamily="18" charset="2"/>
              </a:rPr>
              <a:t> instead of </a:t>
            </a:r>
            <a:r>
              <a:rPr lang="en-GB" sz="2400" b="0">
                <a:latin typeface="Times New Roman" pitchFamily="18" charset="0"/>
              </a:rPr>
              <a:t>e ~ </a:t>
            </a:r>
            <a:r>
              <a:rPr lang="en-GB" sz="2400" b="0" i="1">
                <a:latin typeface="Times New Roman" pitchFamily="18" charset="0"/>
              </a:rPr>
              <a:t>N</a:t>
            </a:r>
            <a:r>
              <a:rPr lang="en-GB" sz="2400" b="0">
                <a:latin typeface="Times New Roman" pitchFamily="18" charset="0"/>
              </a:rPr>
              <a:t>(0,</a:t>
            </a:r>
            <a:r>
              <a:rPr lang="en-GB" sz="2400" b="0">
                <a:latin typeface="Times New Roman" pitchFamily="18" charset="0"/>
                <a:sym typeface="Symbol" pitchFamily="18" charset="2"/>
              </a:rPr>
              <a:t></a:t>
            </a:r>
            <a:r>
              <a:rPr lang="en-GB" sz="2400" b="0" i="1">
                <a:latin typeface="Times New Roman" pitchFamily="18" charset="0"/>
                <a:sym typeface="Symbol" pitchFamily="18" charset="2"/>
              </a:rPr>
              <a:t></a:t>
            </a:r>
            <a:r>
              <a:rPr lang="en-GB" sz="2400" b="0" baseline="30000">
                <a:latin typeface="Times New Roman" pitchFamily="18" charset="0"/>
                <a:sym typeface="Symbol" pitchFamily="18" charset="2"/>
              </a:rPr>
              <a:t>2</a:t>
            </a:r>
            <a:r>
              <a:rPr lang="en-GB" sz="2400" b="0" i="1">
                <a:latin typeface="Times New Roman" pitchFamily="18" charset="0"/>
                <a:sym typeface="Symbol" pitchFamily="18" charset="2"/>
              </a:rPr>
              <a:t>I</a:t>
            </a:r>
            <a:r>
              <a:rPr lang="en-GB" sz="2400" b="0">
                <a:latin typeface="Times New Roman" pitchFamily="18" charset="0"/>
                <a:sym typeface="Symbol" pitchFamily="18" charset="2"/>
              </a:rPr>
              <a:t>).</a:t>
            </a:r>
            <a:r>
              <a:rPr lang="en-GB" sz="2400" b="0"/>
              <a:t> </a:t>
            </a:r>
            <a:br>
              <a:rPr lang="en-GB" sz="2400" b="0"/>
            </a:br>
            <a:r>
              <a:rPr lang="en-GB" sz="700" b="0"/>
              <a:t/>
            </a:r>
            <a:br>
              <a:rPr lang="en-GB" sz="700" b="0"/>
            </a:br>
            <a:r>
              <a:rPr lang="en-GB" sz="2400" b="0"/>
              <a:t>2. Use estimated serial correlation to specify filter matrix </a:t>
            </a:r>
            <a:r>
              <a:rPr lang="en-GB" sz="2400" b="0" i="1"/>
              <a:t>W </a:t>
            </a:r>
            <a:r>
              <a:rPr lang="en-GB" sz="2400" b="0"/>
              <a:t>for whitening the data</a:t>
            </a:r>
            <a:r>
              <a:rPr lang="en-GB" sz="2400" b="0" i="1"/>
              <a:t>.</a:t>
            </a:r>
          </a:p>
        </p:txBody>
      </p:sp>
      <p:graphicFrame>
        <p:nvGraphicFramePr>
          <p:cNvPr id="12290" name="Object 7"/>
          <p:cNvGraphicFramePr>
            <a:graphicFrameLocks noChangeAspect="1"/>
          </p:cNvGraphicFramePr>
          <p:nvPr/>
        </p:nvGraphicFramePr>
        <p:xfrm>
          <a:off x="3084513" y="5395913"/>
          <a:ext cx="4103687" cy="819150"/>
        </p:xfrm>
        <a:graphic>
          <a:graphicData uri="http://schemas.openxmlformats.org/presentationml/2006/ole">
            <p:oleObj spid="_x0000_s12290" name="Equation" r:id="rId3" imgW="1015920" imgH="2030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1501775"/>
            <a:ext cx="2925762" cy="2417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483" name="Picture 87"/>
          <p:cNvPicPr>
            <a:picLocks noChangeArrowheads="1"/>
          </p:cNvPicPr>
          <p:nvPr/>
        </p:nvPicPr>
        <p:blipFill>
          <a:blip r:embed="rId3" cstate="print"/>
          <a:srcRect l="69757" t="30959" r="7643" b="14474"/>
          <a:stretch>
            <a:fillRect/>
          </a:stretch>
        </p:blipFill>
        <p:spPr bwMode="auto">
          <a:xfrm>
            <a:off x="4813300" y="1697038"/>
            <a:ext cx="769938" cy="1119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484" name="Rectangle 88"/>
          <p:cNvSpPr>
            <a:spLocks noChangeArrowheads="1"/>
          </p:cNvSpPr>
          <p:nvPr/>
        </p:nvSpPr>
        <p:spPr bwMode="auto">
          <a:xfrm>
            <a:off x="915988" y="176213"/>
            <a:ext cx="8382000" cy="835025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Overview of SPM</a:t>
            </a:r>
          </a:p>
        </p:txBody>
      </p:sp>
      <p:sp>
        <p:nvSpPr>
          <p:cNvPr id="20485" name="Rectangle 89"/>
          <p:cNvSpPr>
            <a:spLocks noChangeArrowheads="1"/>
          </p:cNvSpPr>
          <p:nvPr/>
        </p:nvSpPr>
        <p:spPr bwMode="auto">
          <a:xfrm>
            <a:off x="1187450" y="4416425"/>
            <a:ext cx="1649413" cy="644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4122" name="Rectangle 90"/>
          <p:cNvSpPr>
            <a:spLocks noChangeArrowheads="1"/>
          </p:cNvSpPr>
          <p:nvPr/>
        </p:nvSpPr>
        <p:spPr bwMode="auto">
          <a:xfrm>
            <a:off x="388938" y="3305175"/>
            <a:ext cx="14636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Realignment</a:t>
            </a:r>
          </a:p>
        </p:txBody>
      </p:sp>
      <p:sp>
        <p:nvSpPr>
          <p:cNvPr id="1964123" name="Rectangle 91"/>
          <p:cNvSpPr>
            <a:spLocks noChangeArrowheads="1"/>
          </p:cNvSpPr>
          <p:nvPr/>
        </p:nvSpPr>
        <p:spPr bwMode="auto">
          <a:xfrm>
            <a:off x="2322513" y="3305175"/>
            <a:ext cx="12731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Smoothing</a:t>
            </a:r>
          </a:p>
        </p:txBody>
      </p:sp>
      <p:sp>
        <p:nvSpPr>
          <p:cNvPr id="1964124" name="Rectangle 92"/>
          <p:cNvSpPr>
            <a:spLocks noChangeArrowheads="1"/>
          </p:cNvSpPr>
          <p:nvPr/>
        </p:nvSpPr>
        <p:spPr bwMode="auto">
          <a:xfrm>
            <a:off x="1273175" y="4519613"/>
            <a:ext cx="1577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Normalisation</a:t>
            </a:r>
          </a:p>
        </p:txBody>
      </p:sp>
      <p:sp>
        <p:nvSpPr>
          <p:cNvPr id="1964125" name="Rectangle 93"/>
          <p:cNvSpPr>
            <a:spLocks noChangeArrowheads="1"/>
          </p:cNvSpPr>
          <p:nvPr/>
        </p:nvSpPr>
        <p:spPr bwMode="auto">
          <a:xfrm>
            <a:off x="4065588" y="3317875"/>
            <a:ext cx="2301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General linear model</a:t>
            </a:r>
          </a:p>
        </p:txBody>
      </p:sp>
      <p:sp>
        <p:nvSpPr>
          <p:cNvPr id="1964126" name="Rectangle 94"/>
          <p:cNvSpPr>
            <a:spLocks noChangeArrowheads="1"/>
          </p:cNvSpPr>
          <p:nvPr/>
        </p:nvSpPr>
        <p:spPr bwMode="auto">
          <a:xfrm>
            <a:off x="6705600" y="1235075"/>
            <a:ext cx="35210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 parametric map (SPM)</a:t>
            </a:r>
          </a:p>
        </p:txBody>
      </p:sp>
      <p:sp>
        <p:nvSpPr>
          <p:cNvPr id="1964127" name="Rectangle 95"/>
          <p:cNvSpPr>
            <a:spLocks noChangeArrowheads="1"/>
          </p:cNvSpPr>
          <p:nvPr/>
        </p:nvSpPr>
        <p:spPr bwMode="auto">
          <a:xfrm>
            <a:off x="280988" y="1246188"/>
            <a:ext cx="19986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Image time-series</a:t>
            </a:r>
          </a:p>
        </p:txBody>
      </p:sp>
      <p:sp>
        <p:nvSpPr>
          <p:cNvPr id="1964128" name="Rectangle 96"/>
          <p:cNvSpPr>
            <a:spLocks noChangeArrowheads="1"/>
          </p:cNvSpPr>
          <p:nvPr/>
        </p:nvSpPr>
        <p:spPr bwMode="auto">
          <a:xfrm>
            <a:off x="4194175" y="6176963"/>
            <a:ext cx="2287588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Parameter estimates</a:t>
            </a:r>
          </a:p>
        </p:txBody>
      </p:sp>
      <p:pic>
        <p:nvPicPr>
          <p:cNvPr id="20493" name="Picture 9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0113" y="1676400"/>
            <a:ext cx="1557337" cy="1062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94" name="Picture 98"/>
          <p:cNvPicPr>
            <a:picLocks noChangeArrowheads="1"/>
          </p:cNvPicPr>
          <p:nvPr/>
        </p:nvPicPr>
        <p:blipFill>
          <a:blip r:embed="rId5" cstate="print"/>
          <a:srcRect l="10599" t="6715" r="8142" b="6468"/>
          <a:stretch>
            <a:fillRect/>
          </a:stretch>
        </p:blipFill>
        <p:spPr bwMode="auto">
          <a:xfrm>
            <a:off x="4375150" y="4392613"/>
            <a:ext cx="1679575" cy="1662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0495" name="Picture 99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6563" y="1676400"/>
            <a:ext cx="1325562" cy="1120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496" name="Rectangle 100"/>
          <p:cNvSpPr>
            <a:spLocks noChangeArrowheads="1"/>
          </p:cNvSpPr>
          <p:nvPr/>
        </p:nvSpPr>
        <p:spPr bwMode="auto">
          <a:xfrm>
            <a:off x="4097338" y="3157538"/>
            <a:ext cx="2236787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Rectangle 101"/>
          <p:cNvSpPr>
            <a:spLocks noChangeArrowheads="1"/>
          </p:cNvSpPr>
          <p:nvPr/>
        </p:nvSpPr>
        <p:spPr bwMode="auto">
          <a:xfrm>
            <a:off x="412750" y="3157538"/>
            <a:ext cx="1409700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Rectangle 102"/>
          <p:cNvSpPr>
            <a:spLocks noChangeArrowheads="1"/>
          </p:cNvSpPr>
          <p:nvPr/>
        </p:nvSpPr>
        <p:spPr bwMode="auto">
          <a:xfrm>
            <a:off x="2208213" y="3157538"/>
            <a:ext cx="1508125" cy="7000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4135" name="Rectangle 103"/>
          <p:cNvSpPr>
            <a:spLocks noChangeArrowheads="1"/>
          </p:cNvSpPr>
          <p:nvPr/>
        </p:nvSpPr>
        <p:spPr bwMode="auto">
          <a:xfrm>
            <a:off x="4440238" y="1243013"/>
            <a:ext cx="1577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Design matrix</a:t>
            </a:r>
          </a:p>
        </p:txBody>
      </p:sp>
      <p:pic>
        <p:nvPicPr>
          <p:cNvPr id="20500" name="Picture 104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8263" y="5437188"/>
            <a:ext cx="1419225" cy="1192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64137" name="Rectangle 105"/>
          <p:cNvSpPr>
            <a:spLocks noChangeArrowheads="1"/>
          </p:cNvSpPr>
          <p:nvPr/>
        </p:nvSpPr>
        <p:spPr bwMode="auto">
          <a:xfrm>
            <a:off x="2746375" y="5827713"/>
            <a:ext cx="1131888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Template</a:t>
            </a:r>
          </a:p>
        </p:txBody>
      </p:sp>
      <p:sp>
        <p:nvSpPr>
          <p:cNvPr id="1964138" name="Rectangle 106"/>
          <p:cNvSpPr>
            <a:spLocks noChangeArrowheads="1"/>
          </p:cNvSpPr>
          <p:nvPr/>
        </p:nvSpPr>
        <p:spPr bwMode="auto">
          <a:xfrm>
            <a:off x="2600325" y="1255713"/>
            <a:ext cx="841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Kernel</a:t>
            </a:r>
          </a:p>
        </p:txBody>
      </p:sp>
      <p:sp>
        <p:nvSpPr>
          <p:cNvPr id="20503" name="Line 107"/>
          <p:cNvSpPr>
            <a:spLocks noChangeShapeType="1"/>
          </p:cNvSpPr>
          <p:nvPr/>
        </p:nvSpPr>
        <p:spPr bwMode="auto">
          <a:xfrm>
            <a:off x="1093788" y="279558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Line 108"/>
          <p:cNvSpPr>
            <a:spLocks noChangeShapeType="1"/>
          </p:cNvSpPr>
          <p:nvPr/>
        </p:nvSpPr>
        <p:spPr bwMode="auto">
          <a:xfrm>
            <a:off x="1851025" y="3503613"/>
            <a:ext cx="320675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Line 109"/>
          <p:cNvSpPr>
            <a:spLocks noChangeShapeType="1"/>
          </p:cNvSpPr>
          <p:nvPr/>
        </p:nvSpPr>
        <p:spPr bwMode="auto">
          <a:xfrm>
            <a:off x="6334125" y="3505200"/>
            <a:ext cx="500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Line 110"/>
          <p:cNvSpPr>
            <a:spLocks noChangeShapeType="1"/>
          </p:cNvSpPr>
          <p:nvPr/>
        </p:nvSpPr>
        <p:spPr bwMode="auto">
          <a:xfrm>
            <a:off x="5214938" y="3876675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Line 111"/>
          <p:cNvSpPr>
            <a:spLocks noChangeShapeType="1"/>
          </p:cNvSpPr>
          <p:nvPr/>
        </p:nvSpPr>
        <p:spPr bwMode="auto">
          <a:xfrm>
            <a:off x="5211763" y="2825750"/>
            <a:ext cx="0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8" name="Line 112"/>
          <p:cNvSpPr>
            <a:spLocks noChangeShapeType="1"/>
          </p:cNvSpPr>
          <p:nvPr/>
        </p:nvSpPr>
        <p:spPr bwMode="auto">
          <a:xfrm>
            <a:off x="2959100" y="277653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Line 113"/>
          <p:cNvSpPr>
            <a:spLocks noChangeShapeType="1"/>
          </p:cNvSpPr>
          <p:nvPr/>
        </p:nvSpPr>
        <p:spPr bwMode="auto">
          <a:xfrm flipV="1">
            <a:off x="1995488" y="5043488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0" name="Rectangle 114"/>
          <p:cNvSpPr>
            <a:spLocks noChangeArrowheads="1"/>
          </p:cNvSpPr>
          <p:nvPr/>
        </p:nvSpPr>
        <p:spPr bwMode="auto">
          <a:xfrm>
            <a:off x="6894513" y="4114800"/>
            <a:ext cx="1400175" cy="755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4147" name="Rectangle 115"/>
          <p:cNvSpPr>
            <a:spLocks noChangeArrowheads="1"/>
          </p:cNvSpPr>
          <p:nvPr/>
        </p:nvSpPr>
        <p:spPr bwMode="auto">
          <a:xfrm>
            <a:off x="8616950" y="4138613"/>
            <a:ext cx="12985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Gaussian </a:t>
            </a:r>
          </a:p>
          <a:p>
            <a:pPr algn="ctr" eaLnBrk="0" hangingPunct="0">
              <a:defRPr/>
            </a:pP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field theory</a:t>
            </a:r>
          </a:p>
        </p:txBody>
      </p:sp>
      <p:sp>
        <p:nvSpPr>
          <p:cNvPr id="20512" name="Line 116"/>
          <p:cNvSpPr>
            <a:spLocks noChangeShapeType="1"/>
          </p:cNvSpPr>
          <p:nvPr/>
        </p:nvSpPr>
        <p:spPr bwMode="auto">
          <a:xfrm>
            <a:off x="7623175" y="3776663"/>
            <a:ext cx="0" cy="319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4149" name="Rectangle 117"/>
          <p:cNvSpPr>
            <a:spLocks noChangeArrowheads="1"/>
          </p:cNvSpPr>
          <p:nvPr/>
        </p:nvSpPr>
        <p:spPr bwMode="auto">
          <a:xfrm>
            <a:off x="8504238" y="5656263"/>
            <a:ext cx="103346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0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 &lt;0.05</a:t>
            </a:r>
          </a:p>
        </p:txBody>
      </p:sp>
      <p:sp>
        <p:nvSpPr>
          <p:cNvPr id="1964150" name="Rectangle 118"/>
          <p:cNvSpPr>
            <a:spLocks noChangeArrowheads="1"/>
          </p:cNvSpPr>
          <p:nvPr/>
        </p:nvSpPr>
        <p:spPr bwMode="auto">
          <a:xfrm>
            <a:off x="7013575" y="4197350"/>
            <a:ext cx="1157288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</a:t>
            </a:r>
          </a:p>
          <a:p>
            <a:pPr eaLnBrk="0" hangingPunct="0">
              <a:defRPr/>
            </a:pP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inference</a:t>
            </a:r>
          </a:p>
        </p:txBody>
      </p:sp>
      <p:sp>
        <p:nvSpPr>
          <p:cNvPr id="20515" name="Line 119"/>
          <p:cNvSpPr>
            <a:spLocks noChangeShapeType="1"/>
          </p:cNvSpPr>
          <p:nvPr/>
        </p:nvSpPr>
        <p:spPr bwMode="auto">
          <a:xfrm flipH="1">
            <a:off x="8277225" y="4465638"/>
            <a:ext cx="3714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6" name="Picture 120"/>
          <p:cNvPicPr>
            <a:picLocks noChangeArrowheads="1"/>
          </p:cNvPicPr>
          <p:nvPr/>
        </p:nvPicPr>
        <p:blipFill>
          <a:blip r:embed="rId2" cstate="print"/>
          <a:srcRect l="5832" t="58859" r="69249" b="6488"/>
          <a:stretch>
            <a:fillRect/>
          </a:stretch>
        </p:blipFill>
        <p:spPr bwMode="auto">
          <a:xfrm>
            <a:off x="7019925" y="5410200"/>
            <a:ext cx="1174750" cy="1263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517" name="Line 121"/>
          <p:cNvSpPr>
            <a:spLocks noChangeShapeType="1"/>
          </p:cNvSpPr>
          <p:nvPr/>
        </p:nvSpPr>
        <p:spPr bwMode="auto">
          <a:xfrm>
            <a:off x="7629525" y="4876800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8" name="Line 122"/>
          <p:cNvSpPr>
            <a:spLocks noChangeShapeType="1"/>
          </p:cNvSpPr>
          <p:nvPr/>
        </p:nvSpPr>
        <p:spPr bwMode="auto">
          <a:xfrm>
            <a:off x="1533525" y="3886200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9" name="Line 123"/>
          <p:cNvSpPr>
            <a:spLocks noChangeShapeType="1"/>
          </p:cNvSpPr>
          <p:nvPr/>
        </p:nvSpPr>
        <p:spPr bwMode="auto">
          <a:xfrm>
            <a:off x="2447925" y="3886200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0" name="Line 124"/>
          <p:cNvSpPr>
            <a:spLocks noChangeShapeType="1"/>
          </p:cNvSpPr>
          <p:nvPr/>
        </p:nvSpPr>
        <p:spPr bwMode="auto">
          <a:xfrm>
            <a:off x="3743325" y="35052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1" name="Line 125"/>
          <p:cNvSpPr>
            <a:spLocks noChangeShapeType="1"/>
          </p:cNvSpPr>
          <p:nvPr/>
        </p:nvSpPr>
        <p:spPr bwMode="auto">
          <a:xfrm flipH="1">
            <a:off x="7586663" y="5926138"/>
            <a:ext cx="938212" cy="3762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4158" name="Rectangle 126"/>
          <p:cNvSpPr>
            <a:spLocks noChangeArrowheads="1"/>
          </p:cNvSpPr>
          <p:nvPr/>
        </p:nvSpPr>
        <p:spPr bwMode="auto">
          <a:xfrm>
            <a:off x="3965575" y="995363"/>
            <a:ext cx="2554288" cy="5745162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415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769938" y="117475"/>
            <a:ext cx="874395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do we define </a:t>
            </a:r>
            <a:r>
              <a:rPr lang="en-GB" sz="3200" i="1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W </a:t>
            </a:r>
            <a:r>
              <a:rPr lang="en-GB" sz="32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endParaRPr lang="en-US" sz="3200" b="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446088" y="1258888"/>
            <a:ext cx="9398000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70000"/>
              </a:spcBef>
              <a:buFontTx/>
              <a:buChar char="•"/>
            </a:pPr>
            <a:r>
              <a:rPr lang="en-GB" sz="2000" b="0" dirty="0"/>
              <a:t>Enhanced noise model</a:t>
            </a:r>
          </a:p>
          <a:p>
            <a:pPr marL="342900" indent="-342900">
              <a:lnSpc>
                <a:spcPct val="90000"/>
              </a:lnSpc>
              <a:spcBef>
                <a:spcPct val="70000"/>
              </a:spcBef>
              <a:buFontTx/>
              <a:buChar char="•"/>
            </a:pPr>
            <a:endParaRPr lang="en-GB" sz="2000" b="0" dirty="0"/>
          </a:p>
          <a:p>
            <a:pPr marL="342900" indent="-342900">
              <a:lnSpc>
                <a:spcPct val="90000"/>
              </a:lnSpc>
              <a:spcBef>
                <a:spcPct val="70000"/>
              </a:spcBef>
              <a:buFontTx/>
              <a:buChar char="•"/>
            </a:pPr>
            <a:r>
              <a:rPr lang="en-GB" sz="2000" b="0" dirty="0"/>
              <a:t>Remember linear transform </a:t>
            </a:r>
            <a:br>
              <a:rPr lang="en-GB" sz="2000" b="0" dirty="0"/>
            </a:br>
            <a:r>
              <a:rPr lang="en-GB" sz="2000" b="0" dirty="0"/>
              <a:t>for Gaussians</a:t>
            </a:r>
          </a:p>
          <a:p>
            <a:pPr marL="342900" indent="-342900">
              <a:lnSpc>
                <a:spcPct val="90000"/>
              </a:lnSpc>
              <a:spcBef>
                <a:spcPct val="70000"/>
              </a:spcBef>
              <a:buFontTx/>
              <a:buChar char="•"/>
            </a:pPr>
            <a:endParaRPr lang="en-GB" sz="2000" b="0" dirty="0"/>
          </a:p>
          <a:p>
            <a:pPr marL="342900" indent="-342900">
              <a:lnSpc>
                <a:spcPct val="90000"/>
              </a:lnSpc>
              <a:spcBef>
                <a:spcPct val="70000"/>
              </a:spcBef>
              <a:buFontTx/>
              <a:buChar char="•"/>
            </a:pPr>
            <a:r>
              <a:rPr lang="en-GB" sz="2000" b="0" dirty="0"/>
              <a:t>Choose </a:t>
            </a:r>
            <a:r>
              <a:rPr lang="en-GB" sz="2000" b="0" i="1" dirty="0">
                <a:latin typeface="Times New Roman" pitchFamily="18" charset="0"/>
              </a:rPr>
              <a:t>W</a:t>
            </a:r>
            <a:r>
              <a:rPr lang="en-GB" sz="2000" b="0" dirty="0"/>
              <a:t> such that error </a:t>
            </a:r>
            <a:br>
              <a:rPr lang="en-GB" sz="2000" b="0" dirty="0"/>
            </a:br>
            <a:r>
              <a:rPr lang="en-GB" sz="2000" b="0" dirty="0"/>
              <a:t>covariance becomes spherical</a:t>
            </a:r>
          </a:p>
          <a:p>
            <a:pPr marL="342900" indent="-342900">
              <a:lnSpc>
                <a:spcPct val="90000"/>
              </a:lnSpc>
              <a:spcBef>
                <a:spcPct val="70000"/>
              </a:spcBef>
              <a:buFontTx/>
              <a:buChar char="•"/>
            </a:pPr>
            <a:endParaRPr lang="en-GB" sz="2000" b="0" dirty="0"/>
          </a:p>
          <a:p>
            <a:pPr marL="342900" indent="-342900">
              <a:lnSpc>
                <a:spcPct val="90000"/>
              </a:lnSpc>
              <a:spcBef>
                <a:spcPct val="70000"/>
              </a:spcBef>
              <a:buFontTx/>
              <a:buChar char="•"/>
            </a:pPr>
            <a:r>
              <a:rPr lang="en-GB" sz="2000" dirty="0"/>
              <a:t>Conclusion: </a:t>
            </a:r>
            <a:r>
              <a:rPr lang="en-GB" sz="2000" b="0" i="1" dirty="0">
                <a:latin typeface="Times New Roman" pitchFamily="18" charset="0"/>
              </a:rPr>
              <a:t>W</a:t>
            </a:r>
            <a:r>
              <a:rPr lang="en-GB" sz="2000" dirty="0"/>
              <a:t> is a </a:t>
            </a:r>
            <a:r>
              <a:rPr lang="en-GB" sz="2000" dirty="0" smtClean="0"/>
              <a:t>simple function </a:t>
            </a:r>
            <a:r>
              <a:rPr lang="en-GB" sz="2000" dirty="0"/>
              <a:t>of </a:t>
            </a:r>
            <a:r>
              <a:rPr lang="en-GB" sz="2000" b="0" i="1" dirty="0">
                <a:latin typeface="Times New Roman" pitchFamily="18" charset="0"/>
              </a:rPr>
              <a:t>V</a:t>
            </a:r>
            <a:r>
              <a:rPr lang="en-GB" sz="2000" dirty="0"/>
              <a:t> </a:t>
            </a:r>
            <a:br>
              <a:rPr lang="en-GB" sz="2000" dirty="0"/>
            </a:br>
            <a:r>
              <a:rPr lang="en-GB" sz="2000" dirty="0">
                <a:sym typeface="Symbol" pitchFamily="18" charset="2"/>
              </a:rPr>
              <a:t> so how do we estimate </a:t>
            </a:r>
            <a:r>
              <a:rPr lang="en-GB" sz="2000" b="0" i="1" dirty="0">
                <a:latin typeface="Times New Roman" pitchFamily="18" charset="0"/>
              </a:rPr>
              <a:t>V </a:t>
            </a:r>
            <a:r>
              <a:rPr lang="en-GB" sz="2000" dirty="0">
                <a:sym typeface="Symbol" pitchFamily="18" charset="2"/>
              </a:rPr>
              <a:t>?</a:t>
            </a:r>
          </a:p>
        </p:txBody>
      </p:sp>
      <p:graphicFrame>
        <p:nvGraphicFramePr>
          <p:cNvPr id="13314" name="Object 10"/>
          <p:cNvGraphicFramePr>
            <a:graphicFrameLocks noChangeAspect="1"/>
          </p:cNvGraphicFramePr>
          <p:nvPr/>
        </p:nvGraphicFramePr>
        <p:xfrm>
          <a:off x="3081338" y="5845175"/>
          <a:ext cx="4103687" cy="819150"/>
        </p:xfrm>
        <a:graphic>
          <a:graphicData uri="http://schemas.openxmlformats.org/presentationml/2006/ole">
            <p:oleObj spid="_x0000_s13314" name="Equation" r:id="rId3" imgW="1015920" imgH="203040" progId="Equation.3">
              <p:embed/>
            </p:oleObj>
          </a:graphicData>
        </a:graphic>
      </p:graphicFrame>
      <p:graphicFrame>
        <p:nvGraphicFramePr>
          <p:cNvPr id="13315" name="Object 11"/>
          <p:cNvGraphicFramePr>
            <a:graphicFrameLocks noChangeAspect="1"/>
          </p:cNvGraphicFramePr>
          <p:nvPr/>
        </p:nvGraphicFramePr>
        <p:xfrm>
          <a:off x="6014590" y="1085850"/>
          <a:ext cx="2986088" cy="766763"/>
        </p:xfrm>
        <a:graphic>
          <a:graphicData uri="http://schemas.openxmlformats.org/presentationml/2006/ole">
            <p:oleObj spid="_x0000_s13315" name="Equation" r:id="rId4" imgW="888840" imgH="228600" progId="Equation.3">
              <p:embed/>
            </p:oleObj>
          </a:graphicData>
        </a:graphic>
      </p:graphicFrame>
      <p:graphicFrame>
        <p:nvGraphicFramePr>
          <p:cNvPr id="13316" name="Object 12"/>
          <p:cNvGraphicFramePr>
            <a:graphicFrameLocks noChangeAspect="1"/>
          </p:cNvGraphicFramePr>
          <p:nvPr/>
        </p:nvGraphicFramePr>
        <p:xfrm>
          <a:off x="6008240" y="2143125"/>
          <a:ext cx="3028950" cy="1138238"/>
        </p:xfrm>
        <a:graphic>
          <a:graphicData uri="http://schemas.openxmlformats.org/presentationml/2006/ole">
            <p:oleObj spid="_x0000_s13316" name="Equation" r:id="rId5" imgW="1282680" imgH="482400" progId="Equation.3">
              <p:embed/>
            </p:oleObj>
          </a:graphicData>
        </a:graphic>
      </p:graphicFrame>
      <p:graphicFrame>
        <p:nvGraphicFramePr>
          <p:cNvPr id="13317" name="Object 13"/>
          <p:cNvGraphicFramePr>
            <a:graphicFrameLocks noChangeAspect="1"/>
          </p:cNvGraphicFramePr>
          <p:nvPr/>
        </p:nvGraphicFramePr>
        <p:xfrm>
          <a:off x="6006653" y="3567113"/>
          <a:ext cx="3305175" cy="1911350"/>
        </p:xfrm>
        <a:graphic>
          <a:graphicData uri="http://schemas.openxmlformats.org/presentationml/2006/ole">
            <p:oleObj spid="_x0000_s13317" name="Equation" r:id="rId6" imgW="1206360" imgH="698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6"/>
          <p:cNvSpPr>
            <a:spLocks noChangeArrowheads="1"/>
          </p:cNvSpPr>
          <p:nvPr/>
        </p:nvSpPr>
        <p:spPr bwMode="auto">
          <a:xfrm>
            <a:off x="769938" y="228600"/>
            <a:ext cx="874395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Estimating </a:t>
            </a:r>
            <a:r>
              <a:rPr lang="en-GB" sz="32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</a:t>
            </a:r>
            <a:r>
              <a:rPr lang="en-GB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algn="ctr"/>
            <a:r>
              <a:rPr lang="en-GB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Multiple </a:t>
            </a:r>
            <a:r>
              <a:rPr lang="en-GB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 components</a:t>
            </a:r>
            <a:endParaRPr lang="en-US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341" name="Picture 17" descr="Q2"/>
          <p:cNvPicPr>
            <a:picLocks noChangeAspect="1" noChangeArrowheads="1"/>
          </p:cNvPicPr>
          <p:nvPr/>
        </p:nvPicPr>
        <p:blipFill>
          <a:blip r:embed="rId3" cstate="print"/>
          <a:srcRect l="13046" t="7408" r="9715" b="11111"/>
          <a:stretch>
            <a:fillRect/>
          </a:stretch>
        </p:blipFill>
        <p:spPr bwMode="auto">
          <a:xfrm>
            <a:off x="7772400" y="3767138"/>
            <a:ext cx="20589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338" name="Object 18"/>
          <p:cNvGraphicFramePr>
            <a:graphicFrameLocks noChangeAspect="1"/>
          </p:cNvGraphicFramePr>
          <p:nvPr/>
        </p:nvGraphicFramePr>
        <p:xfrm>
          <a:off x="1125538" y="1564438"/>
          <a:ext cx="4125912" cy="1058862"/>
        </p:xfrm>
        <a:graphic>
          <a:graphicData uri="http://schemas.openxmlformats.org/presentationml/2006/ole">
            <p:oleObj spid="_x0000_s14338" name="Equation" r:id="rId4" imgW="888840" imgH="228600" progId="Equation.3">
              <p:embed/>
            </p:oleObj>
          </a:graphicData>
        </a:graphic>
      </p:graphicFrame>
      <p:graphicFrame>
        <p:nvGraphicFramePr>
          <p:cNvPr id="14339" name="Object 19"/>
          <p:cNvGraphicFramePr>
            <a:graphicFrameLocks noChangeAspect="1"/>
          </p:cNvGraphicFramePr>
          <p:nvPr/>
        </p:nvGraphicFramePr>
        <p:xfrm>
          <a:off x="6472238" y="1413625"/>
          <a:ext cx="1954212" cy="1255713"/>
        </p:xfrm>
        <a:graphic>
          <a:graphicData uri="http://schemas.openxmlformats.org/presentationml/2006/ole">
            <p:oleObj spid="_x0000_s14339" name="Equation" r:id="rId5" imgW="749160" imgH="482400" progId="Equation.3">
              <p:embed/>
            </p:oleObj>
          </a:graphicData>
        </a:graphic>
      </p:graphicFrame>
      <p:pic>
        <p:nvPicPr>
          <p:cNvPr id="14342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75150" y="3740150"/>
            <a:ext cx="20447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21"/>
          <p:cNvSpPr txBox="1">
            <a:spLocks noChangeArrowheads="1"/>
          </p:cNvSpPr>
          <p:nvPr/>
        </p:nvSpPr>
        <p:spPr bwMode="auto">
          <a:xfrm>
            <a:off x="2909888" y="4298950"/>
            <a:ext cx="681037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b="0">
                <a:latin typeface="Times New Roman" pitchFamily="18" charset="0"/>
              </a:rPr>
              <a:t>= </a:t>
            </a:r>
            <a:endParaRPr lang="en-US" sz="4800" b="0">
              <a:latin typeface="Times New Roman" pitchFamily="18" charset="0"/>
            </a:endParaRPr>
          </a:p>
        </p:txBody>
      </p:sp>
      <p:sp>
        <p:nvSpPr>
          <p:cNvPr id="14344" name="Text Box 22"/>
          <p:cNvSpPr txBox="1">
            <a:spLocks noChangeArrowheads="1"/>
          </p:cNvSpPr>
          <p:nvPr/>
        </p:nvSpPr>
        <p:spPr bwMode="auto">
          <a:xfrm>
            <a:off x="3636963" y="4279900"/>
            <a:ext cx="722312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b="0" i="1">
                <a:latin typeface="Times New Roman" pitchFamily="18" charset="0"/>
                <a:sym typeface="Symbol" pitchFamily="18" charset="2"/>
              </a:rPr>
              <a:t></a:t>
            </a:r>
            <a:r>
              <a:rPr lang="en-GB" sz="4800" b="0" baseline="-25000">
                <a:latin typeface="Times New Roman" pitchFamily="18" charset="0"/>
                <a:sym typeface="Symbol" pitchFamily="18" charset="2"/>
              </a:rPr>
              <a:t>1</a:t>
            </a:r>
          </a:p>
        </p:txBody>
      </p:sp>
      <p:sp>
        <p:nvSpPr>
          <p:cNvPr id="14345" name="Text Box 23"/>
          <p:cNvSpPr txBox="1">
            <a:spLocks noChangeArrowheads="1"/>
          </p:cNvSpPr>
          <p:nvPr/>
        </p:nvSpPr>
        <p:spPr bwMode="auto">
          <a:xfrm>
            <a:off x="6530975" y="4284663"/>
            <a:ext cx="1285875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b="0" i="1">
                <a:latin typeface="Times New Roman" pitchFamily="18" charset="0"/>
                <a:sym typeface="Symbol" pitchFamily="18" charset="2"/>
              </a:rPr>
              <a:t>+ </a:t>
            </a:r>
            <a:r>
              <a:rPr lang="en-GB" sz="4800" b="0" baseline="-25000">
                <a:latin typeface="Times New Roman" pitchFamily="18" charset="0"/>
                <a:sym typeface="Symbol" pitchFamily="18" charset="2"/>
              </a:rPr>
              <a:t>2</a:t>
            </a:r>
          </a:p>
        </p:txBody>
      </p:sp>
      <p:sp>
        <p:nvSpPr>
          <p:cNvPr id="14346" name="Text Box 24"/>
          <p:cNvSpPr txBox="1">
            <a:spLocks noChangeArrowheads="1"/>
          </p:cNvSpPr>
          <p:nvPr/>
        </p:nvSpPr>
        <p:spPr bwMode="auto">
          <a:xfrm>
            <a:off x="5605463" y="3641725"/>
            <a:ext cx="827087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b="0" i="1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GB" sz="4800" b="0" baseline="-2500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4800" b="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347" name="Text Box 25"/>
          <p:cNvSpPr txBox="1">
            <a:spLocks noChangeArrowheads="1"/>
          </p:cNvSpPr>
          <p:nvPr/>
        </p:nvSpPr>
        <p:spPr bwMode="auto">
          <a:xfrm>
            <a:off x="9032875" y="3635375"/>
            <a:ext cx="827088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b="0" i="1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GB" sz="4800" b="0" baseline="-2500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4800" b="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348" name="Text Box 26"/>
          <p:cNvSpPr txBox="1">
            <a:spLocks noChangeArrowheads="1"/>
          </p:cNvSpPr>
          <p:nvPr/>
        </p:nvSpPr>
        <p:spPr bwMode="auto">
          <a:xfrm>
            <a:off x="614363" y="5846763"/>
            <a:ext cx="903922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0"/>
              <a:t>Estimation of hyperparameters </a:t>
            </a:r>
            <a:r>
              <a:rPr lang="en-GB" sz="2400" b="0" i="1">
                <a:sym typeface="Symbol" pitchFamily="18" charset="2"/>
              </a:rPr>
              <a:t></a:t>
            </a:r>
            <a:r>
              <a:rPr lang="en-GB" sz="2400" b="0">
                <a:sym typeface="Symbol" pitchFamily="18" charset="2"/>
              </a:rPr>
              <a:t> with ReML (restricted maximum likelihood).</a:t>
            </a:r>
          </a:p>
        </p:txBody>
      </p:sp>
      <p:pic>
        <p:nvPicPr>
          <p:cNvPr id="14349" name="Picture 27" descr="Ce"/>
          <p:cNvPicPr>
            <a:picLocks noChangeAspect="1" noChangeArrowheads="1"/>
          </p:cNvPicPr>
          <p:nvPr/>
        </p:nvPicPr>
        <p:blipFill>
          <a:blip r:embed="rId7" cstate="print"/>
          <a:srcRect l="13036" t="7419" r="9993" b="11479"/>
          <a:stretch>
            <a:fillRect/>
          </a:stretch>
        </p:blipFill>
        <p:spPr bwMode="auto">
          <a:xfrm>
            <a:off x="673100" y="3709988"/>
            <a:ext cx="2124075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Text Box 28"/>
          <p:cNvSpPr txBox="1">
            <a:spLocks noChangeArrowheads="1"/>
          </p:cNvSpPr>
          <p:nvPr/>
        </p:nvSpPr>
        <p:spPr bwMode="auto">
          <a:xfrm>
            <a:off x="2127250" y="3598863"/>
            <a:ext cx="557213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b="0" i="1">
                <a:solidFill>
                  <a:schemeClr val="bg1"/>
                </a:solidFill>
                <a:latin typeface="Times New Roman" pitchFamily="18" charset="0"/>
              </a:rPr>
              <a:t>V</a:t>
            </a:r>
            <a:endParaRPr lang="en-US" sz="4800" b="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351" name="Text Box 29"/>
          <p:cNvSpPr txBox="1">
            <a:spLocks noChangeArrowheads="1"/>
          </p:cNvSpPr>
          <p:nvPr/>
        </p:nvSpPr>
        <p:spPr bwMode="auto">
          <a:xfrm>
            <a:off x="1052513" y="2734425"/>
            <a:ext cx="3429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/>
              <a:t>enhanced noise model</a:t>
            </a:r>
            <a:endParaRPr lang="en-GB" sz="2000" b="0">
              <a:sym typeface="Symbol" pitchFamily="18" charset="2"/>
            </a:endParaRPr>
          </a:p>
        </p:txBody>
      </p:sp>
      <p:sp>
        <p:nvSpPr>
          <p:cNvPr id="14352" name="Rectangle 30"/>
          <p:cNvSpPr>
            <a:spLocks noChangeArrowheads="1"/>
          </p:cNvSpPr>
          <p:nvPr/>
        </p:nvSpPr>
        <p:spPr bwMode="auto">
          <a:xfrm>
            <a:off x="5851525" y="2786813"/>
            <a:ext cx="372427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0"/>
              <a:t>error covariance components </a:t>
            </a:r>
            <a:r>
              <a:rPr lang="en-GB" sz="2000" b="0" i="1">
                <a:latin typeface="Times New Roman" pitchFamily="18" charset="0"/>
              </a:rPr>
              <a:t>Q</a:t>
            </a:r>
          </a:p>
          <a:p>
            <a:r>
              <a:rPr lang="en-GB" sz="2000" b="0"/>
              <a:t>and hyperparameters</a:t>
            </a:r>
            <a:r>
              <a:rPr lang="en-GB" sz="2000" b="0">
                <a:sym typeface="Symbol" pitchFamily="18" charset="2"/>
              </a:rPr>
              <a:t></a:t>
            </a:r>
            <a:r>
              <a:rPr lang="en-GB" sz="2000" b="0" i="1">
                <a:latin typeface="Times New Roman" pitchFamily="18" charset="0"/>
                <a:sym typeface="Symbol" pitchFamily="18" charset="2"/>
              </a:rPr>
              <a:t>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17"/>
          <p:cNvSpPr>
            <a:spLocks noChangeArrowheads="1"/>
          </p:cNvSpPr>
          <p:nvPr/>
        </p:nvSpPr>
        <p:spPr bwMode="auto">
          <a:xfrm>
            <a:off x="258763" y="379413"/>
            <a:ext cx="5441950" cy="1004887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de-DE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Contrasts &amp;</a:t>
            </a:r>
            <a:br>
              <a:rPr lang="de-DE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de-DE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parametric maps</a:t>
            </a:r>
            <a:endParaRPr lang="en-US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5366" name="Group 18"/>
          <p:cNvGrpSpPr>
            <a:grpSpLocks/>
          </p:cNvGrpSpPr>
          <p:nvPr/>
        </p:nvGrpSpPr>
        <p:grpSpPr bwMode="auto">
          <a:xfrm>
            <a:off x="681038" y="3000375"/>
            <a:ext cx="1565275" cy="2873375"/>
            <a:chOff x="443" y="715"/>
            <a:chExt cx="1862" cy="1810"/>
          </a:xfrm>
        </p:grpSpPr>
        <p:pic>
          <p:nvPicPr>
            <p:cNvPr id="15374" name="Picture 19" descr="x1improved_img"/>
            <p:cNvPicPr>
              <a:picLocks noChangeAspect="1" noChangeArrowheads="1"/>
            </p:cNvPicPr>
            <p:nvPr/>
          </p:nvPicPr>
          <p:blipFill>
            <a:blip r:embed="rId3" cstate="print"/>
            <a:srcRect l="15256" t="6679" r="14993" b="11111"/>
            <a:stretch>
              <a:fillRect/>
            </a:stretch>
          </p:blipFill>
          <p:spPr bwMode="auto">
            <a:xfrm>
              <a:off x="443" y="715"/>
              <a:ext cx="163" cy="181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15375" name="Rectangle 20"/>
            <p:cNvSpPr>
              <a:spLocks noChangeArrowheads="1"/>
            </p:cNvSpPr>
            <p:nvPr/>
          </p:nvSpPr>
          <p:spPr bwMode="auto">
            <a:xfrm>
              <a:off x="606" y="715"/>
              <a:ext cx="162" cy="1810"/>
            </a:xfrm>
            <a:prstGeom prst="rect">
              <a:avLst/>
            </a:prstGeom>
            <a:solidFill>
              <a:srgbClr val="FFFFFF"/>
            </a:solidFill>
            <a:ln w="762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3200" b="0">
                <a:latin typeface="Arial Unicode MS" pitchFamily="34" charset="-128"/>
              </a:endParaRPr>
            </a:p>
          </p:txBody>
        </p:sp>
        <p:pic>
          <p:nvPicPr>
            <p:cNvPr id="15376" name="Picture 21" descr="highpass"/>
            <p:cNvPicPr>
              <a:picLocks noChangeAspect="1" noChangeArrowheads="1"/>
            </p:cNvPicPr>
            <p:nvPr/>
          </p:nvPicPr>
          <p:blipFill>
            <a:blip r:embed="rId4" cstate="print"/>
            <a:srcRect l="13324" t="7777" r="9993" b="11111"/>
            <a:stretch>
              <a:fillRect/>
            </a:stretch>
          </p:blipFill>
          <p:spPr bwMode="auto">
            <a:xfrm>
              <a:off x="768" y="715"/>
              <a:ext cx="1537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80438" name="Rectangle 22"/>
          <p:cNvSpPr>
            <a:spLocks noChangeArrowheads="1"/>
          </p:cNvSpPr>
          <p:nvPr/>
        </p:nvSpPr>
        <p:spPr bwMode="auto">
          <a:xfrm>
            <a:off x="2838450" y="2420938"/>
            <a:ext cx="2900363" cy="688975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de-DE" sz="2000" b="0">
                <a:latin typeface="Arial Unicode MS" pitchFamily="34" charset="-128"/>
              </a:rPr>
              <a:t>Q: activation during listening ?</a:t>
            </a:r>
            <a:endParaRPr lang="en-GB" sz="2000" b="0">
              <a:latin typeface="Arial Unicode MS" pitchFamily="34" charset="-128"/>
            </a:endParaRPr>
          </a:p>
        </p:txBody>
      </p:sp>
      <p:sp>
        <p:nvSpPr>
          <p:cNvPr id="15368" name="Rectangle 23"/>
          <p:cNvSpPr>
            <a:spLocks noChangeArrowheads="1"/>
          </p:cNvSpPr>
          <p:nvPr/>
        </p:nvSpPr>
        <p:spPr bwMode="auto">
          <a:xfrm>
            <a:off x="681038" y="2327275"/>
            <a:ext cx="123825" cy="4984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Line 24"/>
          <p:cNvSpPr>
            <a:spLocks noChangeShapeType="1"/>
          </p:cNvSpPr>
          <p:nvPr/>
        </p:nvSpPr>
        <p:spPr bwMode="auto">
          <a:xfrm>
            <a:off x="681038" y="2814638"/>
            <a:ext cx="1565275" cy="11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Rectangle 25"/>
          <p:cNvSpPr>
            <a:spLocks noChangeArrowheads="1"/>
          </p:cNvSpPr>
          <p:nvPr/>
        </p:nvSpPr>
        <p:spPr bwMode="auto">
          <a:xfrm>
            <a:off x="215900" y="1879600"/>
            <a:ext cx="2208213" cy="368300"/>
          </a:xfrm>
          <a:prstGeom prst="rect">
            <a:avLst/>
          </a:prstGeom>
          <a:solidFill>
            <a:srgbClr val="33CC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>
                <a:latin typeface="Arial Unicode MS" pitchFamily="34" charset="-128"/>
              </a:rPr>
              <a:t>c = </a:t>
            </a:r>
            <a:r>
              <a:rPr lang="en-US">
                <a:latin typeface="Arial Unicode MS" pitchFamily="34" charset="-128"/>
              </a:rPr>
              <a:t>1 0 0 0 0 0 0 0 0 0 0</a:t>
            </a:r>
            <a:endParaRPr lang="en-GB">
              <a:latin typeface="Arial Unicode MS" pitchFamily="34" charset="-128"/>
            </a:endParaRPr>
          </a:p>
        </p:txBody>
      </p:sp>
      <p:sp>
        <p:nvSpPr>
          <p:cNvPr id="1980442" name="Rectangle 26"/>
          <p:cNvSpPr>
            <a:spLocks noChangeArrowheads="1"/>
          </p:cNvSpPr>
          <p:nvPr/>
        </p:nvSpPr>
        <p:spPr bwMode="auto">
          <a:xfrm>
            <a:off x="2838450" y="3300413"/>
            <a:ext cx="2900363" cy="688975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eaLnBrk="0" hangingPunct="0">
              <a:defRPr/>
            </a:pPr>
            <a:r>
              <a:rPr lang="de-DE" sz="2000" b="0">
                <a:latin typeface="Arial Unicode MS" pitchFamily="34" charset="-128"/>
              </a:rPr>
              <a:t>Null hypothesis:</a:t>
            </a:r>
            <a:endParaRPr lang="en-GB" sz="2000" b="0">
              <a:latin typeface="Arial Unicode MS" pitchFamily="34" charset="-128"/>
            </a:endParaRPr>
          </a:p>
        </p:txBody>
      </p:sp>
      <p:graphicFrame>
        <p:nvGraphicFramePr>
          <p:cNvPr id="15362" name="Object 27"/>
          <p:cNvGraphicFramePr>
            <a:graphicFrameLocks noChangeAspect="1"/>
          </p:cNvGraphicFramePr>
          <p:nvPr/>
        </p:nvGraphicFramePr>
        <p:xfrm>
          <a:off x="4673600" y="3387725"/>
          <a:ext cx="1062038" cy="547688"/>
        </p:xfrm>
        <a:graphic>
          <a:graphicData uri="http://schemas.openxmlformats.org/presentationml/2006/ole">
            <p:oleObj spid="_x0000_s15362" name="Equation" r:id="rId5" imgW="419040" imgH="215640" progId="Equation.3">
              <p:embed/>
            </p:oleObj>
          </a:graphicData>
        </a:graphic>
      </p:graphicFrame>
      <p:graphicFrame>
        <p:nvGraphicFramePr>
          <p:cNvPr id="15363" name="Object 28"/>
          <p:cNvGraphicFramePr>
            <a:graphicFrameLocks noChangeAspect="1"/>
          </p:cNvGraphicFramePr>
          <p:nvPr/>
        </p:nvGraphicFramePr>
        <p:xfrm>
          <a:off x="3162300" y="4595813"/>
          <a:ext cx="2122488" cy="1236662"/>
        </p:xfrm>
        <a:graphic>
          <a:graphicData uri="http://schemas.openxmlformats.org/presentationml/2006/ole">
            <p:oleObj spid="_x0000_s15363" name="Equation" r:id="rId6" imgW="838080" imgH="469800" progId="Equation.3">
              <p:embed/>
            </p:oleObj>
          </a:graphicData>
        </a:graphic>
      </p:graphicFrame>
      <p:pic>
        <p:nvPicPr>
          <p:cNvPr id="15372" name="Picture 29" descr="tmap"/>
          <p:cNvPicPr>
            <a:picLocks noChangeAspect="1" noChangeArrowheads="1"/>
          </p:cNvPicPr>
          <p:nvPr/>
        </p:nvPicPr>
        <p:blipFill>
          <a:blip r:embed="rId7" cstate="print"/>
          <a:srcRect l="5984" t="33833" r="58267" b="43910"/>
          <a:stretch>
            <a:fillRect/>
          </a:stretch>
        </p:blipFill>
        <p:spPr bwMode="auto">
          <a:xfrm>
            <a:off x="6035675" y="177800"/>
            <a:ext cx="3762375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364" name="Object 30"/>
          <p:cNvGraphicFramePr>
            <a:graphicFrameLocks noChangeAspect="1"/>
          </p:cNvGraphicFramePr>
          <p:nvPr/>
        </p:nvGraphicFramePr>
        <p:xfrm>
          <a:off x="1666875" y="3067050"/>
          <a:ext cx="527050" cy="441325"/>
        </p:xfrm>
        <a:graphic>
          <a:graphicData uri="http://schemas.openxmlformats.org/presentationml/2006/ole">
            <p:oleObj spid="_x0000_s15364" name="Equation" r:id="rId8" imgW="177480" imgH="164880" progId="Equation.3">
              <p:embed/>
            </p:oleObj>
          </a:graphicData>
        </a:graphic>
      </p:graphicFrame>
      <p:pic>
        <p:nvPicPr>
          <p:cNvPr id="15373" name="Picture 3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3463" y="3578225"/>
            <a:ext cx="3762375" cy="3138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32"/>
          <p:cNvGraphicFramePr>
            <a:graphicFrameLocks noChangeAspect="1"/>
          </p:cNvGraphicFramePr>
          <p:nvPr/>
        </p:nvGraphicFramePr>
        <p:xfrm>
          <a:off x="358775" y="996950"/>
          <a:ext cx="2903538" cy="581025"/>
        </p:xfrm>
        <a:graphic>
          <a:graphicData uri="http://schemas.openxmlformats.org/presentationml/2006/ole">
            <p:oleObj spid="_x0000_s16386" name="Equation" r:id="rId3" imgW="1015920" imgH="203040" progId="Equation.3">
              <p:embed/>
            </p:oleObj>
          </a:graphicData>
        </a:graphic>
      </p:graphicFrame>
      <p:sp>
        <p:nvSpPr>
          <p:cNvPr id="1979425" name="Rectangle 33"/>
          <p:cNvSpPr>
            <a:spLocks noChangeArrowheads="1"/>
          </p:cNvSpPr>
          <p:nvPr/>
        </p:nvSpPr>
        <p:spPr bwMode="auto">
          <a:xfrm>
            <a:off x="477838" y="2901950"/>
            <a:ext cx="2052637" cy="368300"/>
          </a:xfrm>
          <a:prstGeom prst="rect">
            <a:avLst/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de-DE" i="1">
                <a:latin typeface="Times New Roman" pitchFamily="18" charset="0"/>
              </a:rPr>
              <a:t>c = </a:t>
            </a:r>
            <a:r>
              <a:rPr lang="en-US" i="1">
                <a:latin typeface="Times New Roman" pitchFamily="18" charset="0"/>
              </a:rPr>
              <a:t>1 0 0 0 0 0 0 0 0 0 0</a:t>
            </a:r>
            <a:endParaRPr lang="de-DE" i="1">
              <a:latin typeface="Times New Roman" pitchFamily="18" charset="0"/>
            </a:endParaRPr>
          </a:p>
        </p:txBody>
      </p:sp>
      <p:graphicFrame>
        <p:nvGraphicFramePr>
          <p:cNvPr id="16387" name="Object 34"/>
          <p:cNvGraphicFramePr>
            <a:graphicFrameLocks noChangeAspect="1"/>
          </p:cNvGraphicFramePr>
          <p:nvPr/>
        </p:nvGraphicFramePr>
        <p:xfrm>
          <a:off x="3965575" y="1136650"/>
          <a:ext cx="2124075" cy="1236663"/>
        </p:xfrm>
        <a:graphic>
          <a:graphicData uri="http://schemas.openxmlformats.org/presentationml/2006/ole">
            <p:oleObj spid="_x0000_s16387" name="Equation" r:id="rId4" imgW="838080" imgH="469800" progId="Equation.3">
              <p:embed/>
            </p:oleObj>
          </a:graphicData>
        </a:graphic>
      </p:graphicFrame>
      <p:pic>
        <p:nvPicPr>
          <p:cNvPr id="1979427" name="Picture 35" descr="Ce"/>
          <p:cNvPicPr>
            <a:picLocks noChangeAspect="1" noChangeArrowheads="1"/>
          </p:cNvPicPr>
          <p:nvPr/>
        </p:nvPicPr>
        <p:blipFill>
          <a:blip r:embed="rId5" cstate="print"/>
          <a:srcRect l="13046" t="7408" r="9993" b="11481"/>
          <a:stretch>
            <a:fillRect/>
          </a:stretch>
        </p:blipFill>
        <p:spPr bwMode="auto">
          <a:xfrm>
            <a:off x="4083050" y="4284663"/>
            <a:ext cx="1982788" cy="1906587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grpSp>
        <p:nvGrpSpPr>
          <p:cNvPr id="16398" name="Group 36"/>
          <p:cNvGrpSpPr>
            <a:grpSpLocks/>
          </p:cNvGrpSpPr>
          <p:nvPr/>
        </p:nvGrpSpPr>
        <p:grpSpPr bwMode="auto">
          <a:xfrm>
            <a:off x="588963" y="3648075"/>
            <a:ext cx="1436687" cy="2530475"/>
            <a:chOff x="443" y="715"/>
            <a:chExt cx="1862" cy="1810"/>
          </a:xfrm>
        </p:grpSpPr>
        <p:pic>
          <p:nvPicPr>
            <p:cNvPr id="1979429" name="Picture 37" descr="x1improved_img"/>
            <p:cNvPicPr>
              <a:picLocks noChangeAspect="1" noChangeArrowheads="1"/>
            </p:cNvPicPr>
            <p:nvPr/>
          </p:nvPicPr>
          <p:blipFill>
            <a:blip r:embed="rId6" cstate="print"/>
            <a:srcRect l="15256" t="6679" r="14993" b="11111"/>
            <a:stretch>
              <a:fillRect/>
            </a:stretch>
          </p:blipFill>
          <p:spPr bwMode="auto">
            <a:xfrm>
              <a:off x="443" y="715"/>
              <a:ext cx="163" cy="181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</p:pic>
        <p:sp>
          <p:nvSpPr>
            <p:cNvPr id="1979430" name="Rectangle 38"/>
            <p:cNvSpPr>
              <a:spLocks noChangeArrowheads="1"/>
            </p:cNvSpPr>
            <p:nvPr/>
          </p:nvSpPr>
          <p:spPr bwMode="auto">
            <a:xfrm>
              <a:off x="606" y="715"/>
              <a:ext cx="163" cy="1810"/>
            </a:xfrm>
            <a:prstGeom prst="rect">
              <a:avLst/>
            </a:prstGeom>
            <a:solidFill>
              <a:srgbClr val="000000"/>
            </a:solidFill>
            <a:ln w="762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3200" b="0">
                <a:latin typeface="Times New Roman" pitchFamily="18" charset="0"/>
              </a:endParaRPr>
            </a:p>
          </p:txBody>
        </p:sp>
        <p:pic>
          <p:nvPicPr>
            <p:cNvPr id="1979431" name="Picture 39" descr="highpass"/>
            <p:cNvPicPr>
              <a:picLocks noChangeAspect="1" noChangeArrowheads="1"/>
            </p:cNvPicPr>
            <p:nvPr/>
          </p:nvPicPr>
          <p:blipFill>
            <a:blip r:embed="rId7" cstate="print"/>
            <a:srcRect l="13324" t="7777" r="9993" b="11111"/>
            <a:stretch>
              <a:fillRect/>
            </a:stretch>
          </p:blipFill>
          <p:spPr bwMode="auto">
            <a:xfrm>
              <a:off x="768" y="715"/>
              <a:ext cx="1537" cy="1810"/>
            </a:xfrm>
            <a:prstGeom prst="rect">
              <a:avLst/>
            </a:prstGeom>
            <a:noFill/>
            <a:effectLst>
              <a:outerShdw dist="107763" dir="2700000" algn="ctr" rotWithShape="0">
                <a:srgbClr val="808080"/>
              </a:outerShdw>
            </a:effectLst>
          </p:spPr>
        </p:pic>
      </p:grpSp>
      <p:graphicFrame>
        <p:nvGraphicFramePr>
          <p:cNvPr id="16388" name="Object 40"/>
          <p:cNvGraphicFramePr>
            <a:graphicFrameLocks noChangeAspect="1"/>
          </p:cNvGraphicFramePr>
          <p:nvPr/>
        </p:nvGraphicFramePr>
        <p:xfrm>
          <a:off x="7018338" y="1165225"/>
          <a:ext cx="2860675" cy="1193800"/>
        </p:xfrm>
        <a:graphic>
          <a:graphicData uri="http://schemas.openxmlformats.org/presentationml/2006/ole">
            <p:oleObj spid="_x0000_s16388" name="Equation" r:id="rId8" imgW="1409400" imgH="558720" progId="Equation.3">
              <p:embed/>
            </p:oleObj>
          </a:graphicData>
        </a:graphic>
      </p:graphicFrame>
      <p:graphicFrame>
        <p:nvGraphicFramePr>
          <p:cNvPr id="16389" name="Object 42"/>
          <p:cNvGraphicFramePr>
            <a:graphicFrameLocks noChangeAspect="1"/>
          </p:cNvGraphicFramePr>
          <p:nvPr/>
        </p:nvGraphicFramePr>
        <p:xfrm>
          <a:off x="7291388" y="2670175"/>
          <a:ext cx="2525712" cy="990600"/>
        </p:xfrm>
        <a:graphic>
          <a:graphicData uri="http://schemas.openxmlformats.org/presentationml/2006/ole">
            <p:oleObj spid="_x0000_s16389" name="Equation" r:id="rId9" imgW="1346040" imgH="507960" progId="Equation.3">
              <p:embed/>
            </p:oleObj>
          </a:graphicData>
        </a:graphic>
      </p:graphicFrame>
      <p:sp>
        <p:nvSpPr>
          <p:cNvPr id="1979435" name="Rectangle 43"/>
          <p:cNvSpPr>
            <a:spLocks noChangeArrowheads="1"/>
          </p:cNvSpPr>
          <p:nvPr/>
        </p:nvSpPr>
        <p:spPr bwMode="auto">
          <a:xfrm>
            <a:off x="4562475" y="6057900"/>
            <a:ext cx="1125538" cy="660400"/>
          </a:xfrm>
          <a:prstGeom prst="rect">
            <a:avLst/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1800" b="0">
                <a:latin typeface="Times New Roman" pitchFamily="18" charset="0"/>
              </a:rPr>
              <a:t>ReML-estimates</a:t>
            </a:r>
          </a:p>
        </p:txBody>
      </p:sp>
      <p:graphicFrame>
        <p:nvGraphicFramePr>
          <p:cNvPr id="16390" name="Object 45"/>
          <p:cNvGraphicFramePr>
            <a:graphicFrameLocks noChangeAspect="1"/>
          </p:cNvGraphicFramePr>
          <p:nvPr/>
        </p:nvGraphicFramePr>
        <p:xfrm>
          <a:off x="415925" y="2036763"/>
          <a:ext cx="2043113" cy="563562"/>
        </p:xfrm>
        <a:graphic>
          <a:graphicData uri="http://schemas.openxmlformats.org/presentationml/2006/ole">
            <p:oleObj spid="_x0000_s16390" name="Equation" r:id="rId10" imgW="901440" imgH="241200" progId="Equation.3">
              <p:embed/>
            </p:oleObj>
          </a:graphicData>
        </a:graphic>
      </p:graphicFrame>
      <p:graphicFrame>
        <p:nvGraphicFramePr>
          <p:cNvPr id="16391" name="Object 46"/>
          <p:cNvGraphicFramePr>
            <a:graphicFrameLocks noChangeAspect="1"/>
          </p:cNvGraphicFramePr>
          <p:nvPr/>
        </p:nvGraphicFramePr>
        <p:xfrm>
          <a:off x="3921125" y="2709863"/>
          <a:ext cx="2349500" cy="1068387"/>
        </p:xfrm>
        <a:graphic>
          <a:graphicData uri="http://schemas.openxmlformats.org/presentationml/2006/ole">
            <p:oleObj spid="_x0000_s16391" name="Equation" r:id="rId11" imgW="888840" imgH="482400" progId="Equation.3">
              <p:embed/>
            </p:oleObj>
          </a:graphicData>
        </a:graphic>
      </p:graphicFrame>
      <p:graphicFrame>
        <p:nvGraphicFramePr>
          <p:cNvPr id="16392" name="Object 48"/>
          <p:cNvGraphicFramePr>
            <a:graphicFrameLocks noChangeAspect="1"/>
          </p:cNvGraphicFramePr>
          <p:nvPr/>
        </p:nvGraphicFramePr>
        <p:xfrm>
          <a:off x="7477125" y="3733800"/>
          <a:ext cx="2146300" cy="446088"/>
        </p:xfrm>
        <a:graphic>
          <a:graphicData uri="http://schemas.openxmlformats.org/presentationml/2006/ole">
            <p:oleObj spid="_x0000_s16392" name="Equation" r:id="rId12" imgW="1143000" imgH="228600" progId="Equation.3">
              <p:embed/>
            </p:oleObj>
          </a:graphicData>
        </a:graphic>
      </p:graphicFrame>
      <p:graphicFrame>
        <p:nvGraphicFramePr>
          <p:cNvPr id="16393" name="Object 51"/>
          <p:cNvGraphicFramePr>
            <a:graphicFrameLocks noChangeAspect="1"/>
          </p:cNvGraphicFramePr>
          <p:nvPr/>
        </p:nvGraphicFramePr>
        <p:xfrm>
          <a:off x="1416050" y="3756025"/>
          <a:ext cx="539750" cy="452438"/>
        </p:xfrm>
        <a:graphic>
          <a:graphicData uri="http://schemas.openxmlformats.org/presentationml/2006/ole">
            <p:oleObj spid="_x0000_s16393" name="Equation" r:id="rId13" imgW="177480" imgH="164880" progId="Equation.3">
              <p:embed/>
            </p:oleObj>
          </a:graphicData>
        </a:graphic>
      </p:graphicFrame>
      <p:sp>
        <p:nvSpPr>
          <p:cNvPr id="16400" name="Rectangle 52"/>
          <p:cNvSpPr>
            <a:spLocks noChangeArrowheads="1"/>
          </p:cNvSpPr>
          <p:nvPr/>
        </p:nvSpPr>
        <p:spPr bwMode="auto">
          <a:xfrm>
            <a:off x="841375" y="66675"/>
            <a:ext cx="8561388" cy="8382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de-DE"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t-statistic based on ML estimates</a:t>
            </a:r>
            <a:endParaRPr lang="en-US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401" name="Line 53"/>
          <p:cNvSpPr>
            <a:spLocks noChangeShapeType="1"/>
          </p:cNvSpPr>
          <p:nvPr/>
        </p:nvSpPr>
        <p:spPr bwMode="auto">
          <a:xfrm flipV="1">
            <a:off x="4476750" y="3681413"/>
            <a:ext cx="3175" cy="579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402" name="Line 54"/>
          <p:cNvSpPr>
            <a:spLocks noChangeShapeType="1"/>
          </p:cNvSpPr>
          <p:nvPr/>
        </p:nvSpPr>
        <p:spPr bwMode="auto">
          <a:xfrm flipH="1" flipV="1">
            <a:off x="7391400" y="2398713"/>
            <a:ext cx="53975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403" name="Line 55"/>
          <p:cNvSpPr>
            <a:spLocks noChangeShapeType="1"/>
          </p:cNvSpPr>
          <p:nvPr/>
        </p:nvSpPr>
        <p:spPr bwMode="auto">
          <a:xfrm flipV="1">
            <a:off x="2520950" y="1763713"/>
            <a:ext cx="1330325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404" name="Line 56"/>
          <p:cNvSpPr>
            <a:spLocks noChangeShapeType="1"/>
          </p:cNvSpPr>
          <p:nvPr/>
        </p:nvSpPr>
        <p:spPr bwMode="auto">
          <a:xfrm flipV="1">
            <a:off x="2619375" y="2435225"/>
            <a:ext cx="1266825" cy="730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405" name="Line 57"/>
          <p:cNvSpPr>
            <a:spLocks noChangeShapeType="1"/>
          </p:cNvSpPr>
          <p:nvPr/>
        </p:nvSpPr>
        <p:spPr bwMode="auto">
          <a:xfrm flipV="1">
            <a:off x="6181725" y="1514475"/>
            <a:ext cx="801688" cy="452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406" name="Line 58"/>
          <p:cNvSpPr>
            <a:spLocks noChangeShapeType="1"/>
          </p:cNvSpPr>
          <p:nvPr/>
        </p:nvSpPr>
        <p:spPr bwMode="auto">
          <a:xfrm>
            <a:off x="6315075" y="2935288"/>
            <a:ext cx="936625" cy="7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407" name="Rectangle 59"/>
          <p:cNvSpPr>
            <a:spLocks noChangeArrowheads="1"/>
          </p:cNvSpPr>
          <p:nvPr/>
        </p:nvSpPr>
        <p:spPr bwMode="auto">
          <a:xfrm>
            <a:off x="5122863" y="4387850"/>
            <a:ext cx="876300" cy="6064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394" name="Object 50"/>
          <p:cNvGraphicFramePr>
            <a:graphicFrameLocks noChangeAspect="1"/>
          </p:cNvGraphicFramePr>
          <p:nvPr/>
        </p:nvGraphicFramePr>
        <p:xfrm>
          <a:off x="5253038" y="4400550"/>
          <a:ext cx="623887" cy="534988"/>
        </p:xfrm>
        <a:graphic>
          <a:graphicData uri="http://schemas.openxmlformats.org/presentationml/2006/ole">
            <p:oleObj spid="_x0000_s16394" name="Equation" r:id="rId14" imgW="482400" imgH="457200" progId="Equation.3">
              <p:embed/>
            </p:oleObj>
          </a:graphicData>
        </a:graphic>
      </p:graphicFrame>
      <p:sp>
        <p:nvSpPr>
          <p:cNvPr id="16408" name="Line 60"/>
          <p:cNvSpPr>
            <a:spLocks noChangeShapeType="1"/>
          </p:cNvSpPr>
          <p:nvPr/>
        </p:nvSpPr>
        <p:spPr bwMode="auto">
          <a:xfrm flipH="1" flipV="1">
            <a:off x="2439988" y="2497138"/>
            <a:ext cx="1435100" cy="412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6395" name="Object 61"/>
          <p:cNvGraphicFramePr>
            <a:graphicFrameLocks noChangeAspect="1"/>
          </p:cNvGraphicFramePr>
          <p:nvPr/>
        </p:nvGraphicFramePr>
        <p:xfrm>
          <a:off x="7097713" y="5913438"/>
          <a:ext cx="2925762" cy="411162"/>
        </p:xfrm>
        <a:graphic>
          <a:graphicData uri="http://schemas.openxmlformats.org/presentationml/2006/ole">
            <p:oleObj spid="_x0000_s16395" name="Equation" r:id="rId15" imgW="1447560" imgH="228600" progId="">
              <p:embed/>
            </p:oleObj>
          </a:graphicData>
        </a:graphic>
      </p:graphicFrame>
      <p:sp>
        <p:nvSpPr>
          <p:cNvPr id="16409" name="Text Box 62"/>
          <p:cNvSpPr txBox="1">
            <a:spLocks noChangeArrowheads="1"/>
          </p:cNvSpPr>
          <p:nvPr/>
        </p:nvSpPr>
        <p:spPr bwMode="auto">
          <a:xfrm>
            <a:off x="7011988" y="5592763"/>
            <a:ext cx="10699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0"/>
              <a:t>For brevity:</a:t>
            </a: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762000" y="1584325"/>
            <a:ext cx="8763000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400" b="0" dirty="0"/>
              <a:t>head movements</a:t>
            </a: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en-GB" sz="2400" b="0" dirty="0"/>
              <a:t>arterial pulsations (particularly bad in brain stem)</a:t>
            </a: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en-GB" sz="2400" b="0" dirty="0"/>
              <a:t>breathing</a:t>
            </a: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en-GB" sz="2400" b="0" dirty="0">
                <a:sym typeface="Symbol" pitchFamily="18" charset="2"/>
              </a:rPr>
              <a:t>eye blinks (visual cortex)</a:t>
            </a: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en-GB" sz="2400" b="0">
                <a:sym typeface="Symbol" pitchFamily="18" charset="2"/>
              </a:rPr>
              <a:t>adaptation </a:t>
            </a:r>
            <a:r>
              <a:rPr lang="en-GB" sz="2400" b="0" smtClean="0">
                <a:sym typeface="Symbol" pitchFamily="18" charset="2"/>
              </a:rPr>
              <a:t>effects</a:t>
            </a:r>
            <a:r>
              <a:rPr lang="en-GB" sz="2400" b="0">
                <a:sym typeface="Symbol" pitchFamily="18" charset="2"/>
              </a:rPr>
              <a:t>, fatigue, fluctuations in concentration, etc.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793750" y="327025"/>
            <a:ext cx="8561388" cy="8382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de-DE"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Physiological confounds</a:t>
            </a:r>
            <a:endParaRPr lang="en-US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769938" y="228600"/>
            <a:ext cx="87439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Outlook: further challenges</a:t>
            </a:r>
            <a:endParaRPr lang="en-US" sz="320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762000" y="1595438"/>
            <a:ext cx="8763000" cy="48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400" b="0"/>
              <a:t>correction for multiple comparisons</a:t>
            </a:r>
          </a:p>
          <a:p>
            <a:pPr marL="342900" indent="-342900">
              <a:spcBef>
                <a:spcPct val="70000"/>
              </a:spcBef>
              <a:buFontTx/>
              <a:buChar char="•"/>
            </a:pPr>
            <a:r>
              <a:rPr lang="en-GB" sz="2400" b="0"/>
              <a:t>variability in the HRF across voxels</a:t>
            </a:r>
          </a:p>
          <a:p>
            <a:pPr marL="342900" indent="-342900">
              <a:spcBef>
                <a:spcPct val="70000"/>
              </a:spcBef>
              <a:buFontTx/>
              <a:buChar char="•"/>
            </a:pPr>
            <a:r>
              <a:rPr lang="en-GB" sz="2400" b="0"/>
              <a:t>slice timing</a:t>
            </a:r>
          </a:p>
          <a:p>
            <a:pPr marL="342900" indent="-342900">
              <a:spcBef>
                <a:spcPct val="70000"/>
              </a:spcBef>
              <a:buFontTx/>
              <a:buChar char="•"/>
            </a:pPr>
            <a:r>
              <a:rPr lang="en-GB" sz="2400" b="0"/>
              <a:t>limitations of frequentist statistics</a:t>
            </a:r>
            <a:br>
              <a:rPr lang="en-GB" sz="2400" b="0"/>
            </a:br>
            <a:r>
              <a:rPr lang="en-GB" sz="2400" b="0">
                <a:sym typeface="Symbol" pitchFamily="18" charset="2"/>
              </a:rPr>
              <a:t> </a:t>
            </a:r>
            <a:r>
              <a:rPr lang="en-GB" sz="2400" b="0"/>
              <a:t>Bayesian analyses</a:t>
            </a:r>
          </a:p>
          <a:p>
            <a:pPr marL="342900" indent="-342900">
              <a:spcBef>
                <a:spcPct val="70000"/>
              </a:spcBef>
              <a:buFontTx/>
              <a:buChar char="•"/>
            </a:pPr>
            <a:r>
              <a:rPr lang="en-GB" sz="2400" b="0"/>
              <a:t>GLM ignores interactions among voxels</a:t>
            </a:r>
            <a:br>
              <a:rPr lang="en-GB" sz="2400" b="0"/>
            </a:br>
            <a:r>
              <a:rPr lang="en-GB" sz="2400" b="0">
                <a:sym typeface="Symbol" pitchFamily="18" charset="2"/>
              </a:rPr>
              <a:t> models of effective connectivity</a:t>
            </a:r>
          </a:p>
          <a:p>
            <a:pPr marL="342900" indent="-342900">
              <a:spcBef>
                <a:spcPct val="130000"/>
              </a:spcBef>
            </a:pPr>
            <a:r>
              <a:rPr lang="en-GB" sz="2400" b="0">
                <a:sym typeface="Symbol" pitchFamily="18" charset="2"/>
              </a:rPr>
              <a:t>These issues are discussed in future lectures.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769938" y="323850"/>
            <a:ext cx="87439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Correction for multiple comparisons</a:t>
            </a:r>
            <a:endParaRPr lang="en-US" sz="320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01638" y="1662113"/>
            <a:ext cx="9466262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400" b="0">
                <a:latin typeface="Arial Unicode MS" pitchFamily="34" charset="-128"/>
              </a:rPr>
              <a:t>Mass-univariate approach: </a:t>
            </a:r>
            <a:br>
              <a:rPr lang="en-GB" sz="2400" b="0">
                <a:latin typeface="Arial Unicode MS" pitchFamily="34" charset="-128"/>
              </a:rPr>
            </a:br>
            <a:r>
              <a:rPr lang="en-GB" sz="2400" b="0">
                <a:latin typeface="Arial Unicode MS" pitchFamily="34" charset="-128"/>
              </a:rPr>
              <a:t>We apply the GLM to each of a huge number of voxels (usually &gt; 100,000).</a:t>
            </a: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en-GB" sz="2400" b="0">
                <a:latin typeface="Arial Unicode MS" pitchFamily="34" charset="-128"/>
              </a:rPr>
              <a:t>Threshold of p&lt;0.05 </a:t>
            </a:r>
            <a:r>
              <a:rPr lang="en-GB" sz="2400" b="0">
                <a:latin typeface="Arial Unicode MS" pitchFamily="34" charset="-128"/>
                <a:sym typeface="Symbol" pitchFamily="18" charset="2"/>
              </a:rPr>
              <a:t></a:t>
            </a:r>
            <a:r>
              <a:rPr lang="en-GB" sz="2400" b="0">
                <a:latin typeface="Arial Unicode MS" pitchFamily="34" charset="-128"/>
              </a:rPr>
              <a:t> more than 5000 voxels significant by chance!</a:t>
            </a: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en-GB" sz="2400" b="0">
                <a:latin typeface="Arial Unicode MS" pitchFamily="34" charset="-128"/>
              </a:rPr>
              <a:t>Massive problem with multiple comparisons! </a:t>
            </a: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en-GB" sz="2400" b="0">
                <a:latin typeface="Arial Unicode MS" pitchFamily="34" charset="-128"/>
              </a:rPr>
              <a:t>Solution: Gaussian random field theory</a:t>
            </a:r>
          </a:p>
        </p:txBody>
      </p:sp>
      <p:pic>
        <p:nvPicPr>
          <p:cNvPr id="28676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5875" y="4530725"/>
            <a:ext cx="2130425" cy="1812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769938" y="228600"/>
            <a:ext cx="87439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Variability in the HRF</a:t>
            </a:r>
            <a:endParaRPr lang="en-US" sz="320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15938" y="1319213"/>
            <a:ext cx="9466262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400" b="0">
                <a:latin typeface="Arial Unicode MS" pitchFamily="34" charset="-128"/>
              </a:rPr>
              <a:t>HRF varies substantially across voxels and subjects</a:t>
            </a: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en-GB" sz="2400" b="0">
                <a:latin typeface="Arial Unicode MS" pitchFamily="34" charset="-128"/>
              </a:rPr>
              <a:t>For example, latency can differ by </a:t>
            </a:r>
            <a:r>
              <a:rPr lang="en-US" sz="24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± 1 second</a:t>
            </a: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en-GB" sz="24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Solution: use multiple basis functions</a:t>
            </a: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en-GB" sz="24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See talk on event-related fMRI</a:t>
            </a:r>
            <a:endParaRPr lang="en-US" sz="2400" b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9700" name="Picture 4" descr="candevdis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2938" y="3524250"/>
            <a:ext cx="3649662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827088" y="220663"/>
            <a:ext cx="8561387" cy="8382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de-DE"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</a:t>
            </a:r>
            <a:endParaRPr lang="en-US" sz="320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46088" y="1258888"/>
            <a:ext cx="9398000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3000"/>
              </a:spcBef>
              <a:buFontTx/>
              <a:buChar char="•"/>
            </a:pPr>
            <a:r>
              <a:rPr lang="en-GB" sz="2400" b="0" dirty="0"/>
              <a:t>Mass-</a:t>
            </a:r>
            <a:r>
              <a:rPr lang="en-GB" sz="2400" b="0" dirty="0" err="1"/>
              <a:t>univariate</a:t>
            </a:r>
            <a:r>
              <a:rPr lang="en-GB" sz="2400" b="0" dirty="0"/>
              <a:t> approach: same GLM for each voxel</a:t>
            </a:r>
          </a:p>
          <a:p>
            <a:pPr marL="342900" indent="-342900">
              <a:spcBef>
                <a:spcPts val="3000"/>
              </a:spcBef>
              <a:buFontTx/>
              <a:buChar char="•"/>
            </a:pPr>
            <a:r>
              <a:rPr lang="en-GB" sz="2400" b="0" dirty="0"/>
              <a:t>GLM includes all known experimental effects and confounds</a:t>
            </a:r>
          </a:p>
          <a:p>
            <a:pPr marL="342900" indent="-342900">
              <a:spcBef>
                <a:spcPts val="3000"/>
              </a:spcBef>
              <a:buFontTx/>
              <a:buChar char="•"/>
            </a:pPr>
            <a:r>
              <a:rPr lang="en-GB" sz="2400" b="0" dirty="0"/>
              <a:t>Convolution with a canonical HRF</a:t>
            </a:r>
          </a:p>
          <a:p>
            <a:pPr marL="342900" indent="-342900">
              <a:spcBef>
                <a:spcPts val="3000"/>
              </a:spcBef>
              <a:buFontTx/>
              <a:buChar char="•"/>
            </a:pPr>
            <a:r>
              <a:rPr lang="en-GB" sz="2400" b="0" dirty="0"/>
              <a:t>High-pass filtering to account for low-frequency drifts</a:t>
            </a:r>
          </a:p>
          <a:p>
            <a:pPr marL="342900" indent="-342900">
              <a:spcBef>
                <a:spcPts val="3000"/>
              </a:spcBef>
              <a:buFontTx/>
              <a:buChar char="•"/>
            </a:pPr>
            <a:r>
              <a:rPr lang="en-GB" sz="2400" b="0" dirty="0"/>
              <a:t>Estimation of multiple variance components (e.g. to account for serial correlations</a:t>
            </a:r>
            <a:r>
              <a:rPr lang="en-GB" sz="2400" b="0" dirty="0" smtClean="0"/>
              <a:t>)</a:t>
            </a:r>
            <a:endParaRPr lang="en-GB" sz="2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41313"/>
            <a:ext cx="9258300" cy="792162"/>
          </a:xfrm>
        </p:spPr>
        <p:txBody>
          <a:bodyPr/>
          <a:lstStyle/>
          <a:p>
            <a:pPr eaLnBrk="1" hangingPunct="1"/>
            <a:r>
              <a:rPr lang="en-GB" sz="32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Bibliography</a:t>
            </a:r>
            <a:endParaRPr lang="en-US" sz="3200" b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3063"/>
            <a:ext cx="7339013" cy="11414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000" smtClean="0"/>
              <a:t>Friston, Ashburner, Kiebel, Nichols, Penny (2007) </a:t>
            </a:r>
            <a:br>
              <a:rPr lang="en-GB" sz="2000" smtClean="0"/>
            </a:br>
            <a:r>
              <a:rPr lang="en-GB" sz="2000" i="1" smtClean="0"/>
              <a:t>Statistical Parametric Mapping: The Analysis of Functional Brain Images</a:t>
            </a:r>
            <a:r>
              <a:rPr lang="en-GB" sz="2000" smtClean="0"/>
              <a:t>. Elsevier.</a:t>
            </a:r>
            <a:endParaRPr lang="en-US" sz="2000" smtClean="0"/>
          </a:p>
        </p:txBody>
      </p:sp>
      <p:pic>
        <p:nvPicPr>
          <p:cNvPr id="31748" name="Picture 4" descr="SPM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5275" y="947738"/>
            <a:ext cx="190500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471488" y="3481388"/>
            <a:ext cx="9258300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000" b="0"/>
              <a:t>Christensen R (1996) </a:t>
            </a:r>
            <a:r>
              <a:rPr lang="en-GB" sz="2000" b="0" i="1"/>
              <a:t>Plane Answers to Complex Questions: The Theory of Linear Models</a:t>
            </a:r>
            <a:r>
              <a:rPr lang="en-GB" sz="2000" b="0"/>
              <a:t>. Springer.</a:t>
            </a:r>
            <a:br>
              <a:rPr lang="en-GB" sz="2000" b="0"/>
            </a:br>
            <a:endParaRPr lang="en-GB" sz="2000" b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000" b="0"/>
              <a:t>Friston KJ et al. (1995) Statistical parametric maps in functional imaging: a general linear approach. </a:t>
            </a:r>
            <a:r>
              <a:rPr lang="en-GB" sz="2000" b="0" i="1"/>
              <a:t>Human Brain Mapping </a:t>
            </a:r>
            <a:r>
              <a:rPr lang="en-GB" sz="2000" b="0"/>
              <a:t>2: 189-210.</a:t>
            </a:r>
            <a:br>
              <a:rPr lang="en-GB" sz="2000" b="0"/>
            </a:br>
            <a:endParaRPr lang="en-GB" sz="20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adjusted"/>
          <p:cNvPicPr>
            <a:picLocks noChangeAspect="1" noChangeArrowheads="1"/>
          </p:cNvPicPr>
          <p:nvPr/>
        </p:nvPicPr>
        <p:blipFill>
          <a:blip r:embed="rId2" cstate="print"/>
          <a:srcRect l="4410" t="53058" r="7166" b="5435"/>
          <a:stretch>
            <a:fillRect/>
          </a:stretch>
        </p:blipFill>
        <p:spPr bwMode="auto">
          <a:xfrm>
            <a:off x="3890963" y="1193800"/>
            <a:ext cx="5224462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12"/>
          <p:cNvSpPr>
            <a:spLocks noChangeArrowheads="1"/>
          </p:cNvSpPr>
          <p:nvPr/>
        </p:nvSpPr>
        <p:spPr bwMode="auto">
          <a:xfrm>
            <a:off x="885825" y="1801813"/>
            <a:ext cx="2743200" cy="1187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400" b="0">
                <a:latin typeface="Arial Unicode MS" pitchFamily="34" charset="-128"/>
              </a:rPr>
              <a:t>Passive word listening</a:t>
            </a:r>
          </a:p>
          <a:p>
            <a:pPr eaLnBrk="0" hangingPunct="0"/>
            <a:r>
              <a:rPr lang="de-DE" sz="2400" b="0">
                <a:latin typeface="Arial Unicode MS" pitchFamily="34" charset="-128"/>
              </a:rPr>
              <a:t>versus rest</a:t>
            </a:r>
            <a:endParaRPr lang="en-GB" sz="2400" b="0">
              <a:latin typeface="Arial Unicode MS" pitchFamily="34" charset="-128"/>
            </a:endParaRPr>
          </a:p>
        </p:txBody>
      </p:sp>
      <p:sp>
        <p:nvSpPr>
          <p:cNvPr id="21508" name="Rectangle 13"/>
          <p:cNvSpPr>
            <a:spLocks noChangeArrowheads="1"/>
          </p:cNvSpPr>
          <p:nvPr/>
        </p:nvSpPr>
        <p:spPr bwMode="auto">
          <a:xfrm>
            <a:off x="885825" y="3074988"/>
            <a:ext cx="2743200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400" b="0">
                <a:latin typeface="Arial Unicode MS" pitchFamily="34" charset="-128"/>
              </a:rPr>
              <a:t>7 cycles of </a:t>
            </a:r>
          </a:p>
          <a:p>
            <a:pPr eaLnBrk="0" hangingPunct="0"/>
            <a:r>
              <a:rPr lang="de-DE" sz="2400" b="0">
                <a:latin typeface="Arial Unicode MS" pitchFamily="34" charset="-128"/>
              </a:rPr>
              <a:t>rest and listening</a:t>
            </a:r>
            <a:endParaRPr lang="en-GB" sz="2400" b="0">
              <a:latin typeface="Arial Unicode MS" pitchFamily="34" charset="-128"/>
            </a:endParaRPr>
          </a:p>
        </p:txBody>
      </p:sp>
      <p:sp>
        <p:nvSpPr>
          <p:cNvPr id="21509" name="Rectangle 14"/>
          <p:cNvSpPr>
            <a:spLocks noChangeArrowheads="1"/>
          </p:cNvSpPr>
          <p:nvPr/>
        </p:nvSpPr>
        <p:spPr bwMode="auto">
          <a:xfrm>
            <a:off x="885825" y="4246563"/>
            <a:ext cx="2743200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400" b="0">
                <a:latin typeface="Arial Unicode MS" pitchFamily="34" charset="-128"/>
              </a:rPr>
              <a:t>Blocks of 6 scans</a:t>
            </a:r>
          </a:p>
          <a:p>
            <a:pPr eaLnBrk="0" hangingPunct="0"/>
            <a:r>
              <a:rPr lang="de-DE" sz="2400" b="0">
                <a:latin typeface="Arial Unicode MS" pitchFamily="34" charset="-128"/>
              </a:rPr>
              <a:t>with 7 sec TR</a:t>
            </a:r>
          </a:p>
        </p:txBody>
      </p:sp>
      <p:sp>
        <p:nvSpPr>
          <p:cNvPr id="21510" name="Rectangle 15"/>
          <p:cNvSpPr>
            <a:spLocks noChangeArrowheads="1"/>
          </p:cNvSpPr>
          <p:nvPr/>
        </p:nvSpPr>
        <p:spPr bwMode="auto">
          <a:xfrm>
            <a:off x="1196975" y="5751513"/>
            <a:ext cx="7878763" cy="8477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 b="0">
                <a:latin typeface="Arial Unicode MS" pitchFamily="34" charset="-128"/>
              </a:rPr>
              <a:t>Question: Is there a change in the BOLD response between listening and rest?</a:t>
            </a:r>
            <a:endParaRPr lang="en-GB" sz="2400" b="0">
              <a:latin typeface="Arial Unicode MS" pitchFamily="34" charset="-128"/>
            </a:endParaRPr>
          </a:p>
        </p:txBody>
      </p:sp>
      <p:sp>
        <p:nvSpPr>
          <p:cNvPr id="21511" name="Rectangle 16"/>
          <p:cNvSpPr>
            <a:spLocks noChangeArrowheads="1"/>
          </p:cNvSpPr>
          <p:nvPr/>
        </p:nvSpPr>
        <p:spPr bwMode="auto">
          <a:xfrm>
            <a:off x="6462713" y="5105400"/>
            <a:ext cx="28194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 b="0">
                <a:latin typeface="Arial Unicode MS" pitchFamily="34" charset="-128"/>
              </a:rPr>
              <a:t>Stimulus function</a:t>
            </a:r>
            <a:endParaRPr lang="en-GB" sz="2400" b="0">
              <a:latin typeface="Arial Unicode MS" pitchFamily="34" charset="-128"/>
            </a:endParaRPr>
          </a:p>
        </p:txBody>
      </p:sp>
      <p:sp>
        <p:nvSpPr>
          <p:cNvPr id="21512" name="Rectangle 17"/>
          <p:cNvSpPr>
            <a:spLocks noChangeArrowheads="1"/>
          </p:cNvSpPr>
          <p:nvPr/>
        </p:nvSpPr>
        <p:spPr bwMode="auto">
          <a:xfrm>
            <a:off x="885825" y="1176338"/>
            <a:ext cx="27432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400" b="0">
                <a:latin typeface="Arial Unicode MS" pitchFamily="34" charset="-128"/>
              </a:rPr>
              <a:t>One session</a:t>
            </a:r>
            <a:endParaRPr lang="en-GB" sz="2400" b="0">
              <a:latin typeface="Arial Unicode MS" pitchFamily="34" charset="-128"/>
            </a:endParaRPr>
          </a:p>
        </p:txBody>
      </p:sp>
      <p:sp>
        <p:nvSpPr>
          <p:cNvPr id="21513" name="Rectangle 18"/>
          <p:cNvSpPr>
            <a:spLocks noChangeArrowheads="1"/>
          </p:cNvSpPr>
          <p:nvPr/>
        </p:nvSpPr>
        <p:spPr bwMode="auto">
          <a:xfrm>
            <a:off x="739775" y="295275"/>
            <a:ext cx="8783638" cy="8382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de-DE"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very simple fMRI experiment</a:t>
            </a:r>
            <a:endParaRPr lang="en-US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1514" name="Picture 19" descr="stimulus"/>
          <p:cNvPicPr>
            <a:picLocks noChangeAspect="1" noChangeArrowheads="1"/>
          </p:cNvPicPr>
          <p:nvPr/>
        </p:nvPicPr>
        <p:blipFill>
          <a:blip r:embed="rId3" cstate="print"/>
          <a:srcRect l="13333" t="9624" r="10272" b="40741"/>
          <a:stretch>
            <a:fillRect/>
          </a:stretch>
        </p:blipFill>
        <p:spPr bwMode="auto">
          <a:xfrm>
            <a:off x="4391025" y="4729163"/>
            <a:ext cx="4587875" cy="377825"/>
          </a:xfrm>
          <a:prstGeom prst="rect">
            <a:avLst/>
          </a:prstGeom>
          <a:noFill/>
          <a:ln w="25400">
            <a:solidFill>
              <a:srgbClr val="96969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Supplementary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C:\klaas\Zurich\Teaching\SPMCourse_Feb2010\talks\Convolution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9502" y="307127"/>
            <a:ext cx="6047977" cy="655087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0624" y="667512"/>
            <a:ext cx="30266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Express each function in terms of a dummy variable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buFontTx/>
              <a:buAutoNum type="arabicPeriod"/>
            </a:pPr>
            <a:endParaRPr lang="en-GB" dirty="0" smtClean="0">
              <a:solidFill>
                <a:srgbClr val="000000"/>
              </a:solidFill>
            </a:endParaRPr>
          </a:p>
          <a:p>
            <a:pPr marL="342900" indent="-342900">
              <a:buFontTx/>
              <a:buAutoNum type="arabicPeriod"/>
            </a:pPr>
            <a:endParaRPr lang="en-GB" dirty="0" smtClean="0">
              <a:solidFill>
                <a:srgbClr val="000000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 smtClean="0">
              <a:solidFill>
                <a:srgbClr val="000000"/>
              </a:solidFill>
            </a:endParaRPr>
          </a:p>
          <a:p>
            <a:pPr marL="357188" indent="-357188"/>
            <a:r>
              <a:rPr lang="en-US" dirty="0" smtClean="0">
                <a:solidFill>
                  <a:srgbClr val="000000"/>
                </a:solidFill>
              </a:rPr>
              <a:t>2.	Reflect one of the functions: g(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dirty="0" smtClean="0">
                <a:solidFill>
                  <a:srgbClr val="000000"/>
                </a:solidFill>
              </a:rPr>
              <a:t>)→g( −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dirty="0" smtClean="0">
                <a:solidFill>
                  <a:srgbClr val="000000"/>
                </a:solidFill>
              </a:rPr>
              <a:t>).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pPr marL="357188" indent="-357188"/>
            <a:r>
              <a:rPr lang="en-US" dirty="0" smtClean="0">
                <a:solidFill>
                  <a:srgbClr val="000000"/>
                </a:solidFill>
              </a:rPr>
              <a:t>3.	Add a time-offset, t, which allows g(t −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dirty="0" smtClean="0">
                <a:solidFill>
                  <a:srgbClr val="000000"/>
                </a:solidFill>
              </a:rPr>
              <a:t>) to slide along the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dirty="0" smtClean="0">
                <a:solidFill>
                  <a:srgbClr val="000000"/>
                </a:solidFill>
              </a:rPr>
              <a:t>-axis.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04622" y="4276706"/>
            <a:ext cx="52646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4.Start t at -∞ and slide it all the way to +∞. Wherever the two functions intersect, find the integral of their product. In other words, compute a sliding, weighted-average of function f(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dirty="0" smtClean="0">
                <a:solidFill>
                  <a:srgbClr val="000000"/>
                </a:solidFill>
              </a:rPr>
              <a:t>), where the weighting function is g( −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dirty="0" smtClean="0">
                <a:solidFill>
                  <a:srgbClr val="000000"/>
                </a:solidFill>
              </a:rPr>
              <a:t>).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The resulting waveform (not shown here) is the convolution of functions f and g. If f(t) is a unit impulse, the result of this process is simply g(t), which is therefore called the impulse response.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664" y="166152"/>
            <a:ext cx="6486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000000"/>
                </a:solidFill>
              </a:rPr>
              <a:t>Convolution step-by-step (from Wikipedia):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2" descr="adjusted"/>
          <p:cNvPicPr>
            <a:picLocks noChangeAspect="1" noChangeArrowheads="1"/>
          </p:cNvPicPr>
          <p:nvPr/>
        </p:nvPicPr>
        <p:blipFill>
          <a:blip r:embed="rId2" cstate="print"/>
          <a:srcRect l="4410" t="53058" r="7166" b="5435"/>
          <a:stretch>
            <a:fillRect/>
          </a:stretch>
        </p:blipFill>
        <p:spPr bwMode="auto">
          <a:xfrm>
            <a:off x="666750" y="4086225"/>
            <a:ext cx="2328863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3" descr="stimulus"/>
          <p:cNvPicPr>
            <a:picLocks noChangeAspect="1" noChangeArrowheads="1"/>
          </p:cNvPicPr>
          <p:nvPr/>
        </p:nvPicPr>
        <p:blipFill>
          <a:blip r:embed="rId3" cstate="print"/>
          <a:srcRect l="13049" t="34821" r="10820" b="48148"/>
          <a:stretch>
            <a:fillRect/>
          </a:stretch>
        </p:blipFill>
        <p:spPr bwMode="auto">
          <a:xfrm>
            <a:off x="5181600" y="3989388"/>
            <a:ext cx="2078038" cy="365125"/>
          </a:xfrm>
          <a:prstGeom prst="rect">
            <a:avLst/>
          </a:prstGeom>
          <a:noFill/>
          <a:ln w="25400">
            <a:solidFill>
              <a:srgbClr val="969696"/>
            </a:solidFill>
            <a:miter lim="800000"/>
            <a:headEnd/>
            <a:tailEnd/>
          </a:ln>
        </p:spPr>
      </p:pic>
      <p:sp>
        <p:nvSpPr>
          <p:cNvPr id="22532" name="Rectangle 24"/>
          <p:cNvSpPr>
            <a:spLocks noChangeArrowheads="1"/>
          </p:cNvSpPr>
          <p:nvPr/>
        </p:nvSpPr>
        <p:spPr bwMode="auto">
          <a:xfrm>
            <a:off x="3381375" y="3902075"/>
            <a:ext cx="2116138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 b="0">
                <a:latin typeface="Arial Unicode MS" pitchFamily="34" charset="-128"/>
              </a:rPr>
              <a:t>stimulus function</a:t>
            </a:r>
            <a:endParaRPr lang="en-GB" sz="2400" b="0">
              <a:latin typeface="Arial Unicode MS" pitchFamily="34" charset="-128"/>
            </a:endParaRPr>
          </a:p>
        </p:txBody>
      </p:sp>
      <p:sp>
        <p:nvSpPr>
          <p:cNvPr id="22533" name="Rectangle 25"/>
          <p:cNvSpPr>
            <a:spLocks noChangeArrowheads="1"/>
          </p:cNvSpPr>
          <p:nvPr/>
        </p:nvSpPr>
        <p:spPr bwMode="auto">
          <a:xfrm>
            <a:off x="2328863" y="1973263"/>
            <a:ext cx="5786437" cy="15525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eaLnBrk="0" hangingPunct="0">
              <a:buFontTx/>
              <a:buAutoNum type="arabicPeriod"/>
            </a:pPr>
            <a:r>
              <a:rPr lang="de-DE" sz="2400" b="0">
                <a:latin typeface="Arial Unicode MS" pitchFamily="34" charset="-128"/>
              </a:rPr>
              <a:t>Decompose data into effects and error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de-DE" sz="2400" b="0">
                <a:latin typeface="Arial Unicode MS" pitchFamily="34" charset="-128"/>
              </a:rPr>
              <a:t>Form statistic using estimates of effects and error</a:t>
            </a:r>
            <a:endParaRPr lang="en-GB" sz="2400" b="0">
              <a:latin typeface="Arial Unicode MS" pitchFamily="34" charset="-128"/>
            </a:endParaRPr>
          </a:p>
        </p:txBody>
      </p:sp>
      <p:sp>
        <p:nvSpPr>
          <p:cNvPr id="22534" name="Rectangle 26"/>
          <p:cNvSpPr>
            <a:spLocks noChangeArrowheads="1"/>
          </p:cNvSpPr>
          <p:nvPr/>
        </p:nvSpPr>
        <p:spPr bwMode="auto">
          <a:xfrm>
            <a:off x="2328863" y="1260475"/>
            <a:ext cx="5773737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 b="0">
                <a:latin typeface="Arial Unicode MS" pitchFamily="34" charset="-128"/>
              </a:rPr>
              <a:t>Make inferences about effects of interest</a:t>
            </a:r>
            <a:endParaRPr lang="en-GB" sz="2400" b="0">
              <a:latin typeface="Arial Unicode MS" pitchFamily="34" charset="-128"/>
            </a:endParaRPr>
          </a:p>
        </p:txBody>
      </p:sp>
      <p:sp>
        <p:nvSpPr>
          <p:cNvPr id="22535" name="Rectangle 27"/>
          <p:cNvSpPr>
            <a:spLocks noChangeArrowheads="1"/>
          </p:cNvSpPr>
          <p:nvPr/>
        </p:nvSpPr>
        <p:spPr bwMode="auto">
          <a:xfrm>
            <a:off x="800100" y="1260475"/>
            <a:ext cx="12192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Why?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22536" name="Rectangle 28"/>
          <p:cNvSpPr>
            <a:spLocks noChangeArrowheads="1"/>
          </p:cNvSpPr>
          <p:nvPr/>
        </p:nvSpPr>
        <p:spPr bwMode="auto">
          <a:xfrm>
            <a:off x="800100" y="2270125"/>
            <a:ext cx="12192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How?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22537" name="Rectangle 29"/>
          <p:cNvSpPr>
            <a:spLocks noChangeArrowheads="1"/>
          </p:cNvSpPr>
          <p:nvPr/>
        </p:nvSpPr>
        <p:spPr bwMode="auto">
          <a:xfrm>
            <a:off x="2338388" y="5702300"/>
            <a:ext cx="993775" cy="4826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 b="0">
                <a:latin typeface="Arial Unicode MS" pitchFamily="34" charset="-128"/>
              </a:rPr>
              <a:t>data</a:t>
            </a:r>
            <a:endParaRPr lang="en-GB" sz="2400" b="0">
              <a:latin typeface="Arial Unicode MS" pitchFamily="34" charset="-128"/>
            </a:endParaRPr>
          </a:p>
        </p:txBody>
      </p:sp>
      <p:sp>
        <p:nvSpPr>
          <p:cNvPr id="22538" name="Rectangle 30"/>
          <p:cNvSpPr>
            <a:spLocks noChangeArrowheads="1"/>
          </p:cNvSpPr>
          <p:nvPr/>
        </p:nvSpPr>
        <p:spPr bwMode="auto">
          <a:xfrm>
            <a:off x="3851275" y="5519738"/>
            <a:ext cx="1181100" cy="8477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 b="0">
                <a:latin typeface="Arial Unicode MS" pitchFamily="34" charset="-128"/>
              </a:rPr>
              <a:t>linear</a:t>
            </a:r>
          </a:p>
          <a:p>
            <a:pPr algn="ctr" eaLnBrk="0" hangingPunct="0"/>
            <a:r>
              <a:rPr lang="de-DE" sz="2400" b="0">
                <a:latin typeface="Arial Unicode MS" pitchFamily="34" charset="-128"/>
              </a:rPr>
              <a:t>model</a:t>
            </a:r>
            <a:endParaRPr lang="en-GB" sz="2400" b="0">
              <a:latin typeface="Arial Unicode MS" pitchFamily="34" charset="-128"/>
            </a:endParaRPr>
          </a:p>
        </p:txBody>
      </p:sp>
      <p:cxnSp>
        <p:nvCxnSpPr>
          <p:cNvPr id="22539" name="AutoShape 31"/>
          <p:cNvCxnSpPr>
            <a:cxnSpLocks noChangeShapeType="1"/>
            <a:stCxn id="22537" idx="3"/>
            <a:endCxn id="22538" idx="1"/>
          </p:cNvCxnSpPr>
          <p:nvPr/>
        </p:nvCxnSpPr>
        <p:spPr bwMode="auto">
          <a:xfrm>
            <a:off x="3344863" y="5943600"/>
            <a:ext cx="493712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2540" name="AutoShape 32"/>
          <p:cNvCxnSpPr>
            <a:cxnSpLocks noChangeShapeType="1"/>
            <a:stCxn id="22532" idx="2"/>
            <a:endCxn id="22538" idx="0"/>
          </p:cNvCxnSpPr>
          <p:nvPr/>
        </p:nvCxnSpPr>
        <p:spPr bwMode="auto">
          <a:xfrm rot="16200000" flipH="1">
            <a:off x="4049713" y="5114925"/>
            <a:ext cx="782638" cy="1587"/>
          </a:xfrm>
          <a:prstGeom prst="curvedConnector3">
            <a:avLst>
              <a:gd name="adj1" fmla="val 50708"/>
            </a:avLst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2541" name="Rectangle 33"/>
          <p:cNvSpPr>
            <a:spLocks noChangeArrowheads="1"/>
          </p:cNvSpPr>
          <p:nvPr/>
        </p:nvSpPr>
        <p:spPr bwMode="auto">
          <a:xfrm>
            <a:off x="5691188" y="4951413"/>
            <a:ext cx="1717675" cy="8477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 b="0">
                <a:latin typeface="Arial Unicode MS" pitchFamily="34" charset="-128"/>
              </a:rPr>
              <a:t>effects estimate</a:t>
            </a:r>
            <a:endParaRPr lang="en-GB" sz="2400" b="0">
              <a:latin typeface="Arial Unicode MS" pitchFamily="34" charset="-128"/>
            </a:endParaRPr>
          </a:p>
        </p:txBody>
      </p:sp>
      <p:sp>
        <p:nvSpPr>
          <p:cNvPr id="22542" name="Rectangle 34"/>
          <p:cNvSpPr>
            <a:spLocks noChangeArrowheads="1"/>
          </p:cNvSpPr>
          <p:nvPr/>
        </p:nvSpPr>
        <p:spPr bwMode="auto">
          <a:xfrm>
            <a:off x="5688013" y="5895975"/>
            <a:ext cx="1717675" cy="8477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 b="0">
                <a:latin typeface="Arial Unicode MS" pitchFamily="34" charset="-128"/>
              </a:rPr>
              <a:t>error estimate</a:t>
            </a:r>
            <a:endParaRPr lang="en-GB" sz="2400" b="0">
              <a:latin typeface="Arial Unicode MS" pitchFamily="34" charset="-128"/>
            </a:endParaRPr>
          </a:p>
        </p:txBody>
      </p:sp>
      <p:sp>
        <p:nvSpPr>
          <p:cNvPr id="22543" name="Rectangle 35"/>
          <p:cNvSpPr>
            <a:spLocks noChangeArrowheads="1"/>
          </p:cNvSpPr>
          <p:nvPr/>
        </p:nvSpPr>
        <p:spPr bwMode="auto">
          <a:xfrm>
            <a:off x="8124825" y="5611813"/>
            <a:ext cx="1346200" cy="4826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 b="0">
                <a:latin typeface="Arial Unicode MS" pitchFamily="34" charset="-128"/>
              </a:rPr>
              <a:t>statistic</a:t>
            </a:r>
            <a:endParaRPr lang="en-GB" sz="2400" b="0">
              <a:latin typeface="Arial Unicode MS" pitchFamily="34" charset="-128"/>
            </a:endParaRPr>
          </a:p>
        </p:txBody>
      </p:sp>
      <p:sp>
        <p:nvSpPr>
          <p:cNvPr id="22544" name="Rectangle 36"/>
          <p:cNvSpPr>
            <a:spLocks noChangeArrowheads="1"/>
          </p:cNvSpPr>
          <p:nvPr/>
        </p:nvSpPr>
        <p:spPr bwMode="auto">
          <a:xfrm>
            <a:off x="185738" y="796925"/>
            <a:ext cx="5830887" cy="96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Rectangle 37"/>
          <p:cNvSpPr>
            <a:spLocks noChangeArrowheads="1"/>
          </p:cNvSpPr>
          <p:nvPr/>
        </p:nvSpPr>
        <p:spPr bwMode="auto">
          <a:xfrm>
            <a:off x="727075" y="190500"/>
            <a:ext cx="8783638" cy="8382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de-DE"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Modelling the measured data</a:t>
            </a:r>
            <a:endParaRPr lang="en-US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46" name="Line 38"/>
          <p:cNvSpPr>
            <a:spLocks noChangeShapeType="1"/>
          </p:cNvSpPr>
          <p:nvPr/>
        </p:nvSpPr>
        <p:spPr bwMode="auto">
          <a:xfrm flipV="1">
            <a:off x="7248525" y="6032500"/>
            <a:ext cx="942975" cy="292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47" name="Line 39"/>
          <p:cNvSpPr>
            <a:spLocks noChangeShapeType="1"/>
          </p:cNvSpPr>
          <p:nvPr/>
        </p:nvSpPr>
        <p:spPr bwMode="auto">
          <a:xfrm>
            <a:off x="7254875" y="5368925"/>
            <a:ext cx="933450" cy="4333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48" name="Line 40"/>
          <p:cNvSpPr>
            <a:spLocks noChangeShapeType="1"/>
          </p:cNvSpPr>
          <p:nvPr/>
        </p:nvSpPr>
        <p:spPr bwMode="auto">
          <a:xfrm flipV="1">
            <a:off x="4927600" y="5353050"/>
            <a:ext cx="942975" cy="292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49" name="Line 41"/>
          <p:cNvSpPr>
            <a:spLocks noChangeShapeType="1"/>
          </p:cNvSpPr>
          <p:nvPr/>
        </p:nvSpPr>
        <p:spPr bwMode="auto">
          <a:xfrm>
            <a:off x="4951413" y="5875338"/>
            <a:ext cx="933450" cy="4333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89"/>
          <p:cNvSpPr txBox="1">
            <a:spLocks noChangeArrowheads="1"/>
          </p:cNvSpPr>
          <p:nvPr/>
        </p:nvSpPr>
        <p:spPr bwMode="auto">
          <a:xfrm rot="2760000">
            <a:off x="1219201" y="4303712"/>
            <a:ext cx="976312" cy="5191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800">
                <a:latin typeface="Arial Unicode MS" pitchFamily="34" charset="-128"/>
              </a:rPr>
              <a:t>Time</a:t>
            </a:r>
            <a:endParaRPr lang="en-GB" sz="2800">
              <a:latin typeface="Arial Unicode MS" pitchFamily="34" charset="-128"/>
            </a:endParaRPr>
          </a:p>
        </p:txBody>
      </p:sp>
      <p:sp>
        <p:nvSpPr>
          <p:cNvPr id="23555" name="Line 90"/>
          <p:cNvSpPr>
            <a:spLocks noChangeShapeType="1"/>
          </p:cNvSpPr>
          <p:nvPr/>
        </p:nvSpPr>
        <p:spPr bwMode="auto">
          <a:xfrm flipH="1" flipV="1">
            <a:off x="677863" y="3008313"/>
            <a:ext cx="2438400" cy="2486025"/>
          </a:xfrm>
          <a:prstGeom prst="line">
            <a:avLst/>
          </a:prstGeom>
          <a:noFill/>
          <a:ln w="76200">
            <a:solidFill>
              <a:srgbClr val="5F5F5F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Line 91"/>
          <p:cNvSpPr>
            <a:spLocks noChangeShapeType="1"/>
          </p:cNvSpPr>
          <p:nvPr/>
        </p:nvSpPr>
        <p:spPr bwMode="auto">
          <a:xfrm>
            <a:off x="5091113" y="5156200"/>
            <a:ext cx="1603375" cy="0"/>
          </a:xfrm>
          <a:prstGeom prst="line">
            <a:avLst/>
          </a:prstGeom>
          <a:noFill/>
          <a:ln w="76200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ext Box 92"/>
          <p:cNvSpPr txBox="1">
            <a:spLocks noChangeArrowheads="1"/>
          </p:cNvSpPr>
          <p:nvPr/>
        </p:nvSpPr>
        <p:spPr bwMode="auto">
          <a:xfrm>
            <a:off x="4878388" y="5222875"/>
            <a:ext cx="1897062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BOLD signal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23558" name="Line 93"/>
          <p:cNvSpPr>
            <a:spLocks noChangeShapeType="1"/>
          </p:cNvSpPr>
          <p:nvPr/>
        </p:nvSpPr>
        <p:spPr bwMode="auto">
          <a:xfrm flipH="1">
            <a:off x="4762500" y="1414463"/>
            <a:ext cx="0" cy="3444875"/>
          </a:xfrm>
          <a:prstGeom prst="line">
            <a:avLst/>
          </a:prstGeom>
          <a:noFill/>
          <a:ln w="76200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Text Box 94"/>
          <p:cNvSpPr txBox="1">
            <a:spLocks noChangeArrowheads="1"/>
          </p:cNvSpPr>
          <p:nvPr/>
        </p:nvSpPr>
        <p:spPr bwMode="auto">
          <a:xfrm rot="5400000">
            <a:off x="4533900" y="3067050"/>
            <a:ext cx="976313" cy="5191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800">
                <a:latin typeface="Arial Unicode MS" pitchFamily="34" charset="-128"/>
              </a:rPr>
              <a:t>Time</a:t>
            </a:r>
            <a:endParaRPr lang="en-GB" sz="2800">
              <a:latin typeface="Arial Unicode MS" pitchFamily="34" charset="-128"/>
            </a:endParaRPr>
          </a:p>
        </p:txBody>
      </p:sp>
      <p:sp>
        <p:nvSpPr>
          <p:cNvPr id="1967199" name="Rectangle 95"/>
          <p:cNvSpPr>
            <a:spLocks noChangeArrowheads="1"/>
          </p:cNvSpPr>
          <p:nvPr/>
        </p:nvSpPr>
        <p:spPr bwMode="auto">
          <a:xfrm>
            <a:off x="1911350" y="5643563"/>
            <a:ext cx="1935163" cy="847725"/>
          </a:xfrm>
          <a:prstGeom prst="rect">
            <a:avLst/>
          </a:prstGeom>
          <a:solidFill>
            <a:srgbClr val="B2B2B2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 b="0">
                <a:latin typeface="Arial Unicode MS" pitchFamily="34" charset="-128"/>
              </a:rPr>
              <a:t>single voxel</a:t>
            </a:r>
          </a:p>
          <a:p>
            <a:pPr algn="ctr" eaLnBrk="0" hangingPunct="0">
              <a:defRPr/>
            </a:pPr>
            <a:r>
              <a:rPr lang="de-DE" sz="2400" b="0">
                <a:latin typeface="Arial Unicode MS" pitchFamily="34" charset="-128"/>
              </a:rPr>
              <a:t>time series</a:t>
            </a:r>
            <a:endParaRPr lang="en-GB" sz="2400" b="0">
              <a:latin typeface="Arial Unicode MS" pitchFamily="34" charset="-128"/>
            </a:endParaRPr>
          </a:p>
        </p:txBody>
      </p:sp>
      <p:sp>
        <p:nvSpPr>
          <p:cNvPr id="23561" name="Rectangle 96"/>
          <p:cNvSpPr>
            <a:spLocks noChangeArrowheads="1"/>
          </p:cNvSpPr>
          <p:nvPr/>
        </p:nvSpPr>
        <p:spPr bwMode="auto">
          <a:xfrm>
            <a:off x="844550" y="142875"/>
            <a:ext cx="8574088" cy="8382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en-US"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Voxel-wise time series analysis</a:t>
            </a:r>
          </a:p>
        </p:txBody>
      </p:sp>
      <p:cxnSp>
        <p:nvCxnSpPr>
          <p:cNvPr id="23562" name="AutoShape 97"/>
          <p:cNvCxnSpPr>
            <a:cxnSpLocks noChangeShapeType="1"/>
            <a:endCxn id="1967203" idx="0"/>
          </p:cNvCxnSpPr>
          <p:nvPr/>
        </p:nvCxnSpPr>
        <p:spPr bwMode="auto">
          <a:xfrm rot="5400000" flipV="1">
            <a:off x="7120731" y="175419"/>
            <a:ext cx="71438" cy="2527300"/>
          </a:xfrm>
          <a:prstGeom prst="curvedConnector3">
            <a:avLst>
              <a:gd name="adj1" fmla="val -306667"/>
            </a:avLst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</p:cxnSp>
      <p:grpSp>
        <p:nvGrpSpPr>
          <p:cNvPr id="23563" name="Group 98"/>
          <p:cNvGrpSpPr>
            <a:grpSpLocks/>
          </p:cNvGrpSpPr>
          <p:nvPr/>
        </p:nvGrpSpPr>
        <p:grpSpPr bwMode="auto">
          <a:xfrm>
            <a:off x="7469188" y="1487488"/>
            <a:ext cx="1901825" cy="2649537"/>
            <a:chOff x="4537" y="937"/>
            <a:chExt cx="1198" cy="1669"/>
          </a:xfrm>
        </p:grpSpPr>
        <p:sp>
          <p:nvSpPr>
            <p:cNvPr id="1967203" name="Rectangle 99"/>
            <p:cNvSpPr>
              <a:spLocks noChangeArrowheads="1"/>
            </p:cNvSpPr>
            <p:nvPr/>
          </p:nvSpPr>
          <p:spPr bwMode="auto">
            <a:xfrm>
              <a:off x="4537" y="937"/>
              <a:ext cx="1198" cy="534"/>
            </a:xfrm>
            <a:prstGeom prst="rect">
              <a:avLst/>
            </a:prstGeom>
            <a:solidFill>
              <a:srgbClr val="B2B2B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 b="0">
                  <a:latin typeface="Arial Unicode MS" pitchFamily="34" charset="-128"/>
                </a:rPr>
                <a:t>model</a:t>
              </a:r>
            </a:p>
            <a:p>
              <a:pPr algn="ctr" eaLnBrk="0" hangingPunct="0">
                <a:defRPr/>
              </a:pPr>
              <a:r>
                <a:rPr lang="de-DE" sz="2400" b="0">
                  <a:latin typeface="Arial Unicode MS" pitchFamily="34" charset="-128"/>
                </a:rPr>
                <a:t>specification</a:t>
              </a:r>
              <a:endParaRPr lang="en-GB" sz="2400" b="0">
                <a:latin typeface="Arial Unicode MS" pitchFamily="34" charset="-128"/>
              </a:endParaRPr>
            </a:p>
          </p:txBody>
        </p:sp>
        <p:sp>
          <p:nvSpPr>
            <p:cNvPr id="1967204" name="Rectangle 100"/>
            <p:cNvSpPr>
              <a:spLocks noChangeArrowheads="1"/>
            </p:cNvSpPr>
            <p:nvPr/>
          </p:nvSpPr>
          <p:spPr bwMode="auto">
            <a:xfrm>
              <a:off x="4537" y="1471"/>
              <a:ext cx="1198" cy="534"/>
            </a:xfrm>
            <a:prstGeom prst="rect">
              <a:avLst/>
            </a:prstGeom>
            <a:solidFill>
              <a:srgbClr val="B2B2B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 b="0">
                  <a:latin typeface="Arial Unicode MS" pitchFamily="34" charset="-128"/>
                </a:rPr>
                <a:t>parameter</a:t>
              </a:r>
            </a:p>
            <a:p>
              <a:pPr algn="ctr" eaLnBrk="0" hangingPunct="0">
                <a:defRPr/>
              </a:pPr>
              <a:r>
                <a:rPr lang="de-DE" sz="2400" b="0">
                  <a:latin typeface="Arial Unicode MS" pitchFamily="34" charset="-128"/>
                </a:rPr>
                <a:t>estimation</a:t>
              </a:r>
              <a:endParaRPr lang="en-GB" sz="2400" b="0">
                <a:latin typeface="Arial Unicode MS" pitchFamily="34" charset="-128"/>
              </a:endParaRPr>
            </a:p>
          </p:txBody>
        </p:sp>
        <p:sp>
          <p:nvSpPr>
            <p:cNvPr id="1967205" name="Rectangle 101"/>
            <p:cNvSpPr>
              <a:spLocks noChangeArrowheads="1"/>
            </p:cNvSpPr>
            <p:nvPr/>
          </p:nvSpPr>
          <p:spPr bwMode="auto">
            <a:xfrm>
              <a:off x="4537" y="2005"/>
              <a:ext cx="1198" cy="304"/>
            </a:xfrm>
            <a:prstGeom prst="rect">
              <a:avLst/>
            </a:prstGeom>
            <a:solidFill>
              <a:srgbClr val="B2B2B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 b="0">
                  <a:latin typeface="Arial Unicode MS" pitchFamily="34" charset="-128"/>
                </a:rPr>
                <a:t>hypothesis</a:t>
              </a:r>
              <a:endParaRPr lang="en-GB" sz="2400" b="0">
                <a:latin typeface="Arial Unicode MS" pitchFamily="34" charset="-128"/>
              </a:endParaRPr>
            </a:p>
          </p:txBody>
        </p:sp>
        <p:sp>
          <p:nvSpPr>
            <p:cNvPr id="1967206" name="Rectangle 102"/>
            <p:cNvSpPr>
              <a:spLocks noChangeArrowheads="1"/>
            </p:cNvSpPr>
            <p:nvPr/>
          </p:nvSpPr>
          <p:spPr bwMode="auto">
            <a:xfrm>
              <a:off x="4537" y="2302"/>
              <a:ext cx="1198" cy="304"/>
            </a:xfrm>
            <a:prstGeom prst="rect">
              <a:avLst/>
            </a:prstGeom>
            <a:solidFill>
              <a:srgbClr val="B2B2B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 b="0">
                  <a:latin typeface="Arial Unicode MS" pitchFamily="34" charset="-128"/>
                </a:rPr>
                <a:t>statistic</a:t>
              </a:r>
              <a:endParaRPr lang="en-GB" sz="2400" b="0">
                <a:latin typeface="Arial Unicode MS" pitchFamily="34" charset="-128"/>
              </a:endParaRPr>
            </a:p>
          </p:txBody>
        </p:sp>
      </p:grpSp>
      <p:cxnSp>
        <p:nvCxnSpPr>
          <p:cNvPr id="23564" name="AutoShape 103"/>
          <p:cNvCxnSpPr>
            <a:cxnSpLocks noChangeShapeType="1"/>
            <a:stCxn id="1967206" idx="2"/>
          </p:cNvCxnSpPr>
          <p:nvPr/>
        </p:nvCxnSpPr>
        <p:spPr bwMode="auto">
          <a:xfrm rot="5400000">
            <a:off x="8189912" y="4379913"/>
            <a:ext cx="460375" cy="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967208" name="Rectangle 104"/>
          <p:cNvSpPr>
            <a:spLocks noChangeArrowheads="1"/>
          </p:cNvSpPr>
          <p:nvPr/>
        </p:nvSpPr>
        <p:spPr bwMode="auto">
          <a:xfrm>
            <a:off x="7962900" y="6145213"/>
            <a:ext cx="982663" cy="482600"/>
          </a:xfrm>
          <a:prstGeom prst="rect">
            <a:avLst/>
          </a:prstGeom>
          <a:solidFill>
            <a:srgbClr val="B2B2B2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 b="0">
                <a:latin typeface="Arial Unicode MS" pitchFamily="34" charset="-128"/>
              </a:rPr>
              <a:t>SPM</a:t>
            </a:r>
            <a:endParaRPr lang="en-GB" sz="2400" b="0">
              <a:latin typeface="Arial Unicode MS" pitchFamily="34" charset="-128"/>
            </a:endParaRPr>
          </a:p>
        </p:txBody>
      </p:sp>
      <p:grpSp>
        <p:nvGrpSpPr>
          <p:cNvPr id="23566" name="Group 105"/>
          <p:cNvGrpSpPr>
            <a:grpSpLocks/>
          </p:cNvGrpSpPr>
          <p:nvPr/>
        </p:nvGrpSpPr>
        <p:grpSpPr bwMode="auto">
          <a:xfrm>
            <a:off x="649288" y="1143000"/>
            <a:ext cx="1063625" cy="1408113"/>
            <a:chOff x="192" y="720"/>
            <a:chExt cx="670" cy="887"/>
          </a:xfrm>
        </p:grpSpPr>
        <p:pic>
          <p:nvPicPr>
            <p:cNvPr id="23634" name="Picture 106" descr="slice"/>
            <p:cNvPicPr>
              <a:picLocks noChangeAspect="1" noChangeArrowheads="1"/>
            </p:cNvPicPr>
            <p:nvPr/>
          </p:nvPicPr>
          <p:blipFill>
            <a:blip r:embed="rId2" cstate="print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635" name="Line 107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6" name="Line 108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67" name="Group 109"/>
          <p:cNvGrpSpPr>
            <a:grpSpLocks/>
          </p:cNvGrpSpPr>
          <p:nvPr/>
        </p:nvGrpSpPr>
        <p:grpSpPr bwMode="auto">
          <a:xfrm>
            <a:off x="801688" y="1295400"/>
            <a:ext cx="1063625" cy="1408113"/>
            <a:chOff x="192" y="720"/>
            <a:chExt cx="670" cy="887"/>
          </a:xfrm>
        </p:grpSpPr>
        <p:pic>
          <p:nvPicPr>
            <p:cNvPr id="23631" name="Picture 110" descr="slice"/>
            <p:cNvPicPr>
              <a:picLocks noChangeAspect="1" noChangeArrowheads="1"/>
            </p:cNvPicPr>
            <p:nvPr/>
          </p:nvPicPr>
          <p:blipFill>
            <a:blip r:embed="rId2" cstate="print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632" name="Line 111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3" name="Line 112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68" name="Group 113"/>
          <p:cNvGrpSpPr>
            <a:grpSpLocks/>
          </p:cNvGrpSpPr>
          <p:nvPr/>
        </p:nvGrpSpPr>
        <p:grpSpPr bwMode="auto">
          <a:xfrm>
            <a:off x="954088" y="1447800"/>
            <a:ext cx="1063625" cy="1408113"/>
            <a:chOff x="192" y="720"/>
            <a:chExt cx="670" cy="887"/>
          </a:xfrm>
        </p:grpSpPr>
        <p:pic>
          <p:nvPicPr>
            <p:cNvPr id="23628" name="Picture 114" descr="slice"/>
            <p:cNvPicPr>
              <a:picLocks noChangeAspect="1" noChangeArrowheads="1"/>
            </p:cNvPicPr>
            <p:nvPr/>
          </p:nvPicPr>
          <p:blipFill>
            <a:blip r:embed="rId2" cstate="print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629" name="Line 115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0" name="Line 116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69" name="Group 117"/>
          <p:cNvGrpSpPr>
            <a:grpSpLocks/>
          </p:cNvGrpSpPr>
          <p:nvPr/>
        </p:nvGrpSpPr>
        <p:grpSpPr bwMode="auto">
          <a:xfrm>
            <a:off x="1106488" y="1600200"/>
            <a:ext cx="1063625" cy="1408113"/>
            <a:chOff x="192" y="720"/>
            <a:chExt cx="670" cy="887"/>
          </a:xfrm>
        </p:grpSpPr>
        <p:pic>
          <p:nvPicPr>
            <p:cNvPr id="23625" name="Picture 118" descr="slice"/>
            <p:cNvPicPr>
              <a:picLocks noChangeAspect="1" noChangeArrowheads="1"/>
            </p:cNvPicPr>
            <p:nvPr/>
          </p:nvPicPr>
          <p:blipFill>
            <a:blip r:embed="rId2" cstate="print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626" name="Line 119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7" name="Line 120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70" name="Group 121"/>
          <p:cNvGrpSpPr>
            <a:grpSpLocks/>
          </p:cNvGrpSpPr>
          <p:nvPr/>
        </p:nvGrpSpPr>
        <p:grpSpPr bwMode="auto">
          <a:xfrm>
            <a:off x="1258888" y="1752600"/>
            <a:ext cx="1063625" cy="1408113"/>
            <a:chOff x="192" y="720"/>
            <a:chExt cx="670" cy="887"/>
          </a:xfrm>
        </p:grpSpPr>
        <p:pic>
          <p:nvPicPr>
            <p:cNvPr id="23622" name="Picture 122" descr="slice"/>
            <p:cNvPicPr>
              <a:picLocks noChangeAspect="1" noChangeArrowheads="1"/>
            </p:cNvPicPr>
            <p:nvPr/>
          </p:nvPicPr>
          <p:blipFill>
            <a:blip r:embed="rId2" cstate="print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623" name="Line 123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4" name="Line 124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71" name="Group 125"/>
          <p:cNvGrpSpPr>
            <a:grpSpLocks/>
          </p:cNvGrpSpPr>
          <p:nvPr/>
        </p:nvGrpSpPr>
        <p:grpSpPr bwMode="auto">
          <a:xfrm>
            <a:off x="1411288" y="1905000"/>
            <a:ext cx="1063625" cy="1408113"/>
            <a:chOff x="192" y="720"/>
            <a:chExt cx="670" cy="887"/>
          </a:xfrm>
        </p:grpSpPr>
        <p:pic>
          <p:nvPicPr>
            <p:cNvPr id="23619" name="Picture 126" descr="slice"/>
            <p:cNvPicPr>
              <a:picLocks noChangeAspect="1" noChangeArrowheads="1"/>
            </p:cNvPicPr>
            <p:nvPr/>
          </p:nvPicPr>
          <p:blipFill>
            <a:blip r:embed="rId2" cstate="print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620" name="Line 127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1" name="Line 128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72" name="Group 129"/>
          <p:cNvGrpSpPr>
            <a:grpSpLocks/>
          </p:cNvGrpSpPr>
          <p:nvPr/>
        </p:nvGrpSpPr>
        <p:grpSpPr bwMode="auto">
          <a:xfrm>
            <a:off x="1563688" y="2057400"/>
            <a:ext cx="1063625" cy="1408113"/>
            <a:chOff x="192" y="720"/>
            <a:chExt cx="670" cy="887"/>
          </a:xfrm>
        </p:grpSpPr>
        <p:pic>
          <p:nvPicPr>
            <p:cNvPr id="23616" name="Picture 130" descr="slice"/>
            <p:cNvPicPr>
              <a:picLocks noChangeAspect="1" noChangeArrowheads="1"/>
            </p:cNvPicPr>
            <p:nvPr/>
          </p:nvPicPr>
          <p:blipFill>
            <a:blip r:embed="rId2" cstate="print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617" name="Line 131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8" name="Line 132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73" name="Group 133"/>
          <p:cNvGrpSpPr>
            <a:grpSpLocks/>
          </p:cNvGrpSpPr>
          <p:nvPr/>
        </p:nvGrpSpPr>
        <p:grpSpPr bwMode="auto">
          <a:xfrm>
            <a:off x="1716088" y="2209800"/>
            <a:ext cx="1063625" cy="1408113"/>
            <a:chOff x="192" y="720"/>
            <a:chExt cx="670" cy="887"/>
          </a:xfrm>
        </p:grpSpPr>
        <p:pic>
          <p:nvPicPr>
            <p:cNvPr id="23613" name="Picture 134" descr="slice"/>
            <p:cNvPicPr>
              <a:picLocks noChangeAspect="1" noChangeArrowheads="1"/>
            </p:cNvPicPr>
            <p:nvPr/>
          </p:nvPicPr>
          <p:blipFill>
            <a:blip r:embed="rId2" cstate="print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614" name="Line 135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5" name="Line 136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74" name="Group 137"/>
          <p:cNvGrpSpPr>
            <a:grpSpLocks/>
          </p:cNvGrpSpPr>
          <p:nvPr/>
        </p:nvGrpSpPr>
        <p:grpSpPr bwMode="auto">
          <a:xfrm>
            <a:off x="1868488" y="2362200"/>
            <a:ext cx="1063625" cy="1408113"/>
            <a:chOff x="192" y="720"/>
            <a:chExt cx="670" cy="887"/>
          </a:xfrm>
        </p:grpSpPr>
        <p:pic>
          <p:nvPicPr>
            <p:cNvPr id="23610" name="Picture 138" descr="slice"/>
            <p:cNvPicPr>
              <a:picLocks noChangeAspect="1" noChangeArrowheads="1"/>
            </p:cNvPicPr>
            <p:nvPr/>
          </p:nvPicPr>
          <p:blipFill>
            <a:blip r:embed="rId2" cstate="print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611" name="Line 139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2" name="Line 140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75" name="Group 141"/>
          <p:cNvGrpSpPr>
            <a:grpSpLocks/>
          </p:cNvGrpSpPr>
          <p:nvPr/>
        </p:nvGrpSpPr>
        <p:grpSpPr bwMode="auto">
          <a:xfrm>
            <a:off x="2020888" y="2514600"/>
            <a:ext cx="1063625" cy="1408113"/>
            <a:chOff x="192" y="720"/>
            <a:chExt cx="670" cy="887"/>
          </a:xfrm>
        </p:grpSpPr>
        <p:pic>
          <p:nvPicPr>
            <p:cNvPr id="23607" name="Picture 142" descr="slice"/>
            <p:cNvPicPr>
              <a:picLocks noChangeAspect="1" noChangeArrowheads="1"/>
            </p:cNvPicPr>
            <p:nvPr/>
          </p:nvPicPr>
          <p:blipFill>
            <a:blip r:embed="rId2" cstate="print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608" name="Line 143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9" name="Line 144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76" name="Group 145"/>
          <p:cNvGrpSpPr>
            <a:grpSpLocks/>
          </p:cNvGrpSpPr>
          <p:nvPr/>
        </p:nvGrpSpPr>
        <p:grpSpPr bwMode="auto">
          <a:xfrm>
            <a:off x="2173288" y="2667000"/>
            <a:ext cx="1063625" cy="1408113"/>
            <a:chOff x="192" y="720"/>
            <a:chExt cx="670" cy="887"/>
          </a:xfrm>
        </p:grpSpPr>
        <p:pic>
          <p:nvPicPr>
            <p:cNvPr id="23604" name="Picture 146" descr="slice"/>
            <p:cNvPicPr>
              <a:picLocks noChangeAspect="1" noChangeArrowheads="1"/>
            </p:cNvPicPr>
            <p:nvPr/>
          </p:nvPicPr>
          <p:blipFill>
            <a:blip r:embed="rId2" cstate="print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605" name="Line 147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6" name="Line 148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77" name="Group 149"/>
          <p:cNvGrpSpPr>
            <a:grpSpLocks/>
          </p:cNvGrpSpPr>
          <p:nvPr/>
        </p:nvGrpSpPr>
        <p:grpSpPr bwMode="auto">
          <a:xfrm>
            <a:off x="2325688" y="2819400"/>
            <a:ext cx="1063625" cy="1408113"/>
            <a:chOff x="192" y="720"/>
            <a:chExt cx="670" cy="887"/>
          </a:xfrm>
        </p:grpSpPr>
        <p:pic>
          <p:nvPicPr>
            <p:cNvPr id="23601" name="Picture 150" descr="slice"/>
            <p:cNvPicPr>
              <a:picLocks noChangeAspect="1" noChangeArrowheads="1"/>
            </p:cNvPicPr>
            <p:nvPr/>
          </p:nvPicPr>
          <p:blipFill>
            <a:blip r:embed="rId2" cstate="print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602" name="Line 151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3" name="Line 152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78" name="Group 153"/>
          <p:cNvGrpSpPr>
            <a:grpSpLocks/>
          </p:cNvGrpSpPr>
          <p:nvPr/>
        </p:nvGrpSpPr>
        <p:grpSpPr bwMode="auto">
          <a:xfrm>
            <a:off x="2478088" y="2971800"/>
            <a:ext cx="1063625" cy="1408113"/>
            <a:chOff x="192" y="720"/>
            <a:chExt cx="670" cy="887"/>
          </a:xfrm>
        </p:grpSpPr>
        <p:pic>
          <p:nvPicPr>
            <p:cNvPr id="23598" name="Picture 154" descr="slice"/>
            <p:cNvPicPr>
              <a:picLocks noChangeAspect="1" noChangeArrowheads="1"/>
            </p:cNvPicPr>
            <p:nvPr/>
          </p:nvPicPr>
          <p:blipFill>
            <a:blip r:embed="rId2" cstate="print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99" name="Line 155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0" name="Line 156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79" name="Group 157"/>
          <p:cNvGrpSpPr>
            <a:grpSpLocks/>
          </p:cNvGrpSpPr>
          <p:nvPr/>
        </p:nvGrpSpPr>
        <p:grpSpPr bwMode="auto">
          <a:xfrm>
            <a:off x="2630488" y="3124200"/>
            <a:ext cx="1063625" cy="1408113"/>
            <a:chOff x="192" y="720"/>
            <a:chExt cx="670" cy="887"/>
          </a:xfrm>
        </p:grpSpPr>
        <p:pic>
          <p:nvPicPr>
            <p:cNvPr id="23595" name="Picture 158" descr="slice"/>
            <p:cNvPicPr>
              <a:picLocks noChangeAspect="1" noChangeArrowheads="1"/>
            </p:cNvPicPr>
            <p:nvPr/>
          </p:nvPicPr>
          <p:blipFill>
            <a:blip r:embed="rId2" cstate="print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96" name="Line 159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7" name="Line 160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80" name="Group 161"/>
          <p:cNvGrpSpPr>
            <a:grpSpLocks/>
          </p:cNvGrpSpPr>
          <p:nvPr/>
        </p:nvGrpSpPr>
        <p:grpSpPr bwMode="auto">
          <a:xfrm>
            <a:off x="2782888" y="3276600"/>
            <a:ext cx="1063625" cy="1408113"/>
            <a:chOff x="192" y="720"/>
            <a:chExt cx="670" cy="887"/>
          </a:xfrm>
        </p:grpSpPr>
        <p:pic>
          <p:nvPicPr>
            <p:cNvPr id="23592" name="Picture 162" descr="slice"/>
            <p:cNvPicPr>
              <a:picLocks noChangeAspect="1" noChangeArrowheads="1"/>
            </p:cNvPicPr>
            <p:nvPr/>
          </p:nvPicPr>
          <p:blipFill>
            <a:blip r:embed="rId2" cstate="print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93" name="Line 163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4" name="Line 164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81" name="Group 165"/>
          <p:cNvGrpSpPr>
            <a:grpSpLocks/>
          </p:cNvGrpSpPr>
          <p:nvPr/>
        </p:nvGrpSpPr>
        <p:grpSpPr bwMode="auto">
          <a:xfrm>
            <a:off x="2935288" y="3429000"/>
            <a:ext cx="1063625" cy="1408113"/>
            <a:chOff x="192" y="720"/>
            <a:chExt cx="670" cy="887"/>
          </a:xfrm>
        </p:grpSpPr>
        <p:pic>
          <p:nvPicPr>
            <p:cNvPr id="23589" name="Picture 166" descr="slice"/>
            <p:cNvPicPr>
              <a:picLocks noChangeAspect="1" noChangeArrowheads="1"/>
            </p:cNvPicPr>
            <p:nvPr/>
          </p:nvPicPr>
          <p:blipFill>
            <a:blip r:embed="rId2" cstate="print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90" name="Line 167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1" name="Line 168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582" name="Picture 169" descr="slice"/>
          <p:cNvPicPr>
            <a:picLocks noChangeAspect="1" noChangeArrowheads="1"/>
          </p:cNvPicPr>
          <p:nvPr/>
        </p:nvPicPr>
        <p:blipFill>
          <a:blip r:embed="rId2" cstate="print"/>
          <a:srcRect l="14081" t="28236" r="54173" b="42599"/>
          <a:stretch>
            <a:fillRect/>
          </a:stretch>
        </p:blipFill>
        <p:spPr bwMode="auto">
          <a:xfrm>
            <a:off x="3087688" y="3581400"/>
            <a:ext cx="1063625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83" name="Line 170"/>
          <p:cNvSpPr>
            <a:spLocks noChangeShapeType="1"/>
          </p:cNvSpPr>
          <p:nvPr/>
        </p:nvSpPr>
        <p:spPr bwMode="auto">
          <a:xfrm flipV="1">
            <a:off x="4030663" y="3581400"/>
            <a:ext cx="0" cy="1408113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Line 171"/>
          <p:cNvSpPr>
            <a:spLocks noChangeShapeType="1"/>
          </p:cNvSpPr>
          <p:nvPr/>
        </p:nvSpPr>
        <p:spPr bwMode="auto">
          <a:xfrm flipV="1">
            <a:off x="3087688" y="4356100"/>
            <a:ext cx="1063625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3585" name="Picture 172" descr="data"/>
          <p:cNvPicPr>
            <a:picLocks noChangeAspect="1" noChangeArrowheads="1"/>
          </p:cNvPicPr>
          <p:nvPr/>
        </p:nvPicPr>
        <p:blipFill>
          <a:blip r:embed="rId3" cstate="print"/>
          <a:srcRect l="13046" t="6667" r="13879" b="14815"/>
          <a:stretch>
            <a:fillRect/>
          </a:stretch>
        </p:blipFill>
        <p:spPr bwMode="auto">
          <a:xfrm>
            <a:off x="5224463" y="1412875"/>
            <a:ext cx="1336675" cy="3532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86" name="Picture 173" descr="tmap"/>
          <p:cNvPicPr>
            <a:picLocks noChangeAspect="1" noChangeArrowheads="1"/>
          </p:cNvPicPr>
          <p:nvPr/>
        </p:nvPicPr>
        <p:blipFill>
          <a:blip r:embed="rId4" cstate="print"/>
          <a:srcRect l="13858" t="28154" r="54488" b="42381"/>
          <a:stretch>
            <a:fillRect/>
          </a:stretch>
        </p:blipFill>
        <p:spPr bwMode="auto">
          <a:xfrm>
            <a:off x="7848600" y="4610100"/>
            <a:ext cx="1143000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87" name="Line 174"/>
          <p:cNvSpPr>
            <a:spLocks noChangeShapeType="1"/>
          </p:cNvSpPr>
          <p:nvPr/>
        </p:nvSpPr>
        <p:spPr bwMode="auto">
          <a:xfrm flipV="1">
            <a:off x="8875713" y="4611688"/>
            <a:ext cx="0" cy="1535112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Line 175"/>
          <p:cNvSpPr>
            <a:spLocks noChangeShapeType="1"/>
          </p:cNvSpPr>
          <p:nvPr/>
        </p:nvSpPr>
        <p:spPr bwMode="auto">
          <a:xfrm>
            <a:off x="7848600" y="5451475"/>
            <a:ext cx="11430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1"/>
          <p:cNvSpPr>
            <a:spLocks noChangeArrowheads="1"/>
          </p:cNvSpPr>
          <p:nvPr/>
        </p:nvSpPr>
        <p:spPr bwMode="auto">
          <a:xfrm>
            <a:off x="4722813" y="1490663"/>
            <a:ext cx="739775" cy="355123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8" name="Line 22"/>
          <p:cNvSpPr>
            <a:spLocks noChangeShapeType="1"/>
          </p:cNvSpPr>
          <p:nvPr/>
        </p:nvSpPr>
        <p:spPr bwMode="auto">
          <a:xfrm>
            <a:off x="2154238" y="5229225"/>
            <a:ext cx="1603375" cy="0"/>
          </a:xfrm>
          <a:prstGeom prst="line">
            <a:avLst/>
          </a:prstGeom>
          <a:noFill/>
          <a:ln w="76200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Text Box 23"/>
          <p:cNvSpPr txBox="1">
            <a:spLocks noChangeArrowheads="1"/>
          </p:cNvSpPr>
          <p:nvPr/>
        </p:nvSpPr>
        <p:spPr bwMode="auto">
          <a:xfrm>
            <a:off x="2057400" y="5273675"/>
            <a:ext cx="1897063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 b="0">
                <a:latin typeface="Arial Unicode MS" pitchFamily="34" charset="-128"/>
              </a:rPr>
              <a:t>BOLD signal</a:t>
            </a:r>
            <a:endParaRPr lang="en-GB" sz="2400" b="0">
              <a:latin typeface="Arial Unicode MS" pitchFamily="34" charset="-128"/>
            </a:endParaRPr>
          </a:p>
        </p:txBody>
      </p:sp>
      <p:sp>
        <p:nvSpPr>
          <p:cNvPr id="1030" name="Line 24"/>
          <p:cNvSpPr>
            <a:spLocks noChangeShapeType="1"/>
          </p:cNvSpPr>
          <p:nvPr/>
        </p:nvSpPr>
        <p:spPr bwMode="auto">
          <a:xfrm flipH="1">
            <a:off x="1778000" y="1487488"/>
            <a:ext cx="0" cy="3444875"/>
          </a:xfrm>
          <a:prstGeom prst="line">
            <a:avLst/>
          </a:prstGeom>
          <a:noFill/>
          <a:ln w="76200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Text Box 25"/>
          <p:cNvSpPr txBox="1">
            <a:spLocks noChangeArrowheads="1"/>
          </p:cNvSpPr>
          <p:nvPr/>
        </p:nvSpPr>
        <p:spPr bwMode="auto">
          <a:xfrm rot="5400000">
            <a:off x="1588294" y="3172619"/>
            <a:ext cx="862012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Time</a:t>
            </a:r>
            <a:endParaRPr lang="en-GB" sz="2400">
              <a:latin typeface="Arial Unicode MS" pitchFamily="34" charset="-128"/>
            </a:endParaRPr>
          </a:p>
        </p:txBody>
      </p:sp>
      <p:pic>
        <p:nvPicPr>
          <p:cNvPr id="1032" name="Picture 26" descr="data"/>
          <p:cNvPicPr>
            <a:picLocks noChangeAspect="1" noChangeArrowheads="1"/>
          </p:cNvPicPr>
          <p:nvPr/>
        </p:nvPicPr>
        <p:blipFill>
          <a:blip r:embed="rId3" cstate="print"/>
          <a:srcRect l="13046" t="6667" r="13879" b="14815"/>
          <a:stretch>
            <a:fillRect/>
          </a:stretch>
        </p:blipFill>
        <p:spPr bwMode="auto">
          <a:xfrm>
            <a:off x="2287588" y="1485900"/>
            <a:ext cx="1336675" cy="3532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3" name="Picture 27" descr="constant"/>
          <p:cNvPicPr>
            <a:picLocks noChangeAspect="1" noChangeArrowheads="1"/>
          </p:cNvPicPr>
          <p:nvPr/>
        </p:nvPicPr>
        <p:blipFill>
          <a:blip r:embed="rId4" cstate="print"/>
          <a:srcRect l="47224" t="5556" r="43338" b="12222"/>
          <a:stretch>
            <a:fillRect/>
          </a:stretch>
        </p:blipFill>
        <p:spPr bwMode="auto">
          <a:xfrm>
            <a:off x="6375400" y="1485900"/>
            <a:ext cx="661988" cy="3532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34" name="Text Box 28"/>
          <p:cNvSpPr txBox="1">
            <a:spLocks noChangeArrowheads="1"/>
          </p:cNvSpPr>
          <p:nvPr/>
        </p:nvSpPr>
        <p:spPr bwMode="auto">
          <a:xfrm>
            <a:off x="3754438" y="2916238"/>
            <a:ext cx="481012" cy="7016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=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035" name="Text Box 29"/>
          <p:cNvSpPr txBox="1">
            <a:spLocks noChangeArrowheads="1"/>
          </p:cNvSpPr>
          <p:nvPr/>
        </p:nvSpPr>
        <p:spPr bwMode="auto">
          <a:xfrm>
            <a:off x="4059238" y="3001963"/>
            <a:ext cx="658812" cy="57943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  <a:sym typeface="Symbol" pitchFamily="18" charset="2"/>
              </a:rPr>
              <a:t></a:t>
            </a:r>
            <a:r>
              <a:rPr lang="de-DE" sz="3200" baseline="-25000">
                <a:latin typeface="Arial Unicode MS" pitchFamily="34" charset="-128"/>
              </a:rPr>
              <a:t>1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036" name="Text Box 30"/>
          <p:cNvSpPr txBox="1">
            <a:spLocks noChangeArrowheads="1"/>
          </p:cNvSpPr>
          <p:nvPr/>
        </p:nvSpPr>
        <p:spPr bwMode="auto">
          <a:xfrm>
            <a:off x="5826125" y="3001963"/>
            <a:ext cx="557213" cy="57943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  <a:sym typeface="Symbol" pitchFamily="18" charset="2"/>
              </a:rPr>
              <a:t></a:t>
            </a:r>
            <a:r>
              <a:rPr lang="de-DE" sz="3200" baseline="-25000">
                <a:latin typeface="Arial Unicode MS" pitchFamily="34" charset="-128"/>
              </a:rPr>
              <a:t>2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037" name="Text Box 31"/>
          <p:cNvSpPr txBox="1">
            <a:spLocks noChangeArrowheads="1"/>
          </p:cNvSpPr>
          <p:nvPr/>
        </p:nvSpPr>
        <p:spPr bwMode="auto">
          <a:xfrm>
            <a:off x="5462588" y="2916238"/>
            <a:ext cx="481012" cy="7016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038" name="Text Box 32"/>
          <p:cNvSpPr txBox="1">
            <a:spLocks noChangeArrowheads="1"/>
          </p:cNvSpPr>
          <p:nvPr/>
        </p:nvSpPr>
        <p:spPr bwMode="auto">
          <a:xfrm>
            <a:off x="7034213" y="2960688"/>
            <a:ext cx="481012" cy="7016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039" name="Rectangle 33"/>
          <p:cNvSpPr>
            <a:spLocks noChangeArrowheads="1"/>
          </p:cNvSpPr>
          <p:nvPr/>
        </p:nvSpPr>
        <p:spPr bwMode="auto">
          <a:xfrm>
            <a:off x="7510463" y="1487488"/>
            <a:ext cx="661987" cy="3532187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0" hangingPunct="0"/>
            <a:r>
              <a:rPr lang="de-DE" sz="3200" b="0">
                <a:latin typeface="Arial Unicode MS" pitchFamily="34" charset="-128"/>
              </a:rPr>
              <a:t>error</a:t>
            </a:r>
            <a:endParaRPr lang="en-GB" sz="3200" b="0">
              <a:latin typeface="Arial Unicode MS" pitchFamily="34" charset="-128"/>
            </a:endParaRPr>
          </a:p>
        </p:txBody>
      </p:sp>
      <p:sp>
        <p:nvSpPr>
          <p:cNvPr id="1040" name="Text Box 34"/>
          <p:cNvSpPr txBox="1">
            <a:spLocks noChangeArrowheads="1"/>
          </p:cNvSpPr>
          <p:nvPr/>
        </p:nvSpPr>
        <p:spPr bwMode="auto">
          <a:xfrm>
            <a:off x="4738688" y="5043488"/>
            <a:ext cx="536575" cy="57943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x</a:t>
            </a:r>
            <a:r>
              <a:rPr lang="de-DE" sz="3200" baseline="-25000">
                <a:latin typeface="Arial Unicode MS" pitchFamily="34" charset="-128"/>
              </a:rPr>
              <a:t>1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041" name="Text Box 35"/>
          <p:cNvSpPr txBox="1">
            <a:spLocks noChangeArrowheads="1"/>
          </p:cNvSpPr>
          <p:nvPr/>
        </p:nvSpPr>
        <p:spPr bwMode="auto">
          <a:xfrm>
            <a:off x="6508750" y="5043488"/>
            <a:ext cx="536575" cy="57943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x</a:t>
            </a:r>
            <a:r>
              <a:rPr lang="de-DE" sz="3200" baseline="-25000">
                <a:latin typeface="Arial Unicode MS" pitchFamily="34" charset="-128"/>
              </a:rPr>
              <a:t>2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042" name="Text Box 36"/>
          <p:cNvSpPr txBox="1">
            <a:spLocks noChangeArrowheads="1"/>
          </p:cNvSpPr>
          <p:nvPr/>
        </p:nvSpPr>
        <p:spPr bwMode="auto">
          <a:xfrm>
            <a:off x="7670800" y="5030788"/>
            <a:ext cx="411163" cy="57943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e</a:t>
            </a:r>
            <a:endParaRPr lang="en-GB" sz="3200" baseline="-25000">
              <a:latin typeface="Arial Unicode MS" pitchFamily="34" charset="-128"/>
            </a:endParaRPr>
          </a:p>
        </p:txBody>
      </p:sp>
      <p:pic>
        <p:nvPicPr>
          <p:cNvPr id="1043" name="Picture 37" descr="boxcar"/>
          <p:cNvPicPr>
            <a:picLocks noChangeAspect="1" noChangeArrowheads="1"/>
          </p:cNvPicPr>
          <p:nvPr/>
        </p:nvPicPr>
        <p:blipFill>
          <a:blip r:embed="rId5" cstate="print"/>
          <a:srcRect l="11034" t="6389" r="8362" b="14722"/>
          <a:stretch>
            <a:fillRect/>
          </a:stretch>
        </p:blipFill>
        <p:spPr bwMode="auto">
          <a:xfrm>
            <a:off x="4735513" y="1485900"/>
            <a:ext cx="684212" cy="35290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44" name="Rectangle 38"/>
          <p:cNvSpPr>
            <a:spLocks noChangeArrowheads="1"/>
          </p:cNvSpPr>
          <p:nvPr/>
        </p:nvSpPr>
        <p:spPr bwMode="auto">
          <a:xfrm>
            <a:off x="233363" y="304800"/>
            <a:ext cx="9821862" cy="8382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en-US"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Single voxel regression model</a:t>
            </a:r>
          </a:p>
        </p:txBody>
      </p:sp>
      <p:graphicFrame>
        <p:nvGraphicFramePr>
          <p:cNvPr id="1026" name="Object 39"/>
          <p:cNvGraphicFramePr>
            <a:graphicFrameLocks noChangeAspect="1"/>
          </p:cNvGraphicFramePr>
          <p:nvPr/>
        </p:nvGraphicFramePr>
        <p:xfrm>
          <a:off x="3257550" y="5892800"/>
          <a:ext cx="3787775" cy="692150"/>
        </p:xfrm>
        <a:graphic>
          <a:graphicData uri="http://schemas.openxmlformats.org/presentationml/2006/ole">
            <p:oleObj spid="_x0000_s1026" name="Equation" r:id="rId6" imgW="118080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33"/>
          <p:cNvSpPr>
            <a:spLocks noChangeArrowheads="1"/>
          </p:cNvSpPr>
          <p:nvPr/>
        </p:nvSpPr>
        <p:spPr bwMode="auto">
          <a:xfrm>
            <a:off x="188913" y="100013"/>
            <a:ext cx="9896475" cy="8382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en-US"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Mass-univariate analysis: voxel-wise GLM</a:t>
            </a:r>
          </a:p>
        </p:txBody>
      </p:sp>
      <p:sp>
        <p:nvSpPr>
          <p:cNvPr id="1969186" name="Rectangle 34"/>
          <p:cNvSpPr>
            <a:spLocks noChangeArrowheads="1"/>
          </p:cNvSpPr>
          <p:nvPr/>
        </p:nvSpPr>
        <p:spPr bwMode="auto">
          <a:xfrm rot="5400000">
            <a:off x="4179887" y="3233738"/>
            <a:ext cx="3852863" cy="528638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4" name="Text Box 35"/>
          <p:cNvSpPr txBox="1">
            <a:spLocks noChangeArrowheads="1"/>
          </p:cNvSpPr>
          <p:nvPr/>
        </p:nvSpPr>
        <p:spPr bwMode="auto">
          <a:xfrm>
            <a:off x="1622425" y="3263900"/>
            <a:ext cx="511175" cy="762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400">
                <a:latin typeface="Arial Unicode MS" pitchFamily="34" charset="-128"/>
              </a:rPr>
              <a:t>=</a:t>
            </a:r>
            <a:endParaRPr lang="en-GB" sz="4400">
              <a:latin typeface="Arial Unicode MS" pitchFamily="34" charset="-128"/>
            </a:endParaRPr>
          </a:p>
        </p:txBody>
      </p:sp>
      <p:sp>
        <p:nvSpPr>
          <p:cNvPr id="1969188" name="Rectangle 36"/>
          <p:cNvSpPr>
            <a:spLocks noChangeArrowheads="1"/>
          </p:cNvSpPr>
          <p:nvPr/>
        </p:nvSpPr>
        <p:spPr bwMode="auto">
          <a:xfrm rot="5400000">
            <a:off x="3925888" y="2082800"/>
            <a:ext cx="1563688" cy="509587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2050" name="Object 37"/>
          <p:cNvGraphicFramePr>
            <a:graphicFrameLocks noChangeAspect="1"/>
          </p:cNvGraphicFramePr>
          <p:nvPr/>
        </p:nvGraphicFramePr>
        <p:xfrm>
          <a:off x="4443413" y="2041525"/>
          <a:ext cx="433387" cy="665163"/>
        </p:xfrm>
        <a:graphic>
          <a:graphicData uri="http://schemas.openxmlformats.org/presentationml/2006/ole">
            <p:oleObj spid="_x0000_s2050" name="Equation" r:id="rId3" imgW="152280" imgH="203040" progId="Equation.3">
              <p:embed/>
            </p:oleObj>
          </a:graphicData>
        </a:graphic>
      </p:graphicFrame>
      <p:graphicFrame>
        <p:nvGraphicFramePr>
          <p:cNvPr id="2051" name="Object 38"/>
          <p:cNvGraphicFramePr>
            <a:graphicFrameLocks noChangeAspect="1"/>
          </p:cNvGraphicFramePr>
          <p:nvPr/>
        </p:nvGraphicFramePr>
        <p:xfrm>
          <a:off x="5880100" y="3195638"/>
          <a:ext cx="442913" cy="606425"/>
        </p:xfrm>
        <a:graphic>
          <a:graphicData uri="http://schemas.openxmlformats.org/presentationml/2006/ole">
            <p:oleObj spid="_x0000_s2051" name="Equation" r:id="rId4" imgW="114120" imgH="139680" progId="Equation.3">
              <p:embed/>
            </p:oleObj>
          </a:graphicData>
        </a:graphic>
      </p:graphicFrame>
      <p:sp>
        <p:nvSpPr>
          <p:cNvPr id="2066" name="Text Box 39"/>
          <p:cNvSpPr txBox="1">
            <a:spLocks noChangeArrowheads="1"/>
          </p:cNvSpPr>
          <p:nvPr/>
        </p:nvSpPr>
        <p:spPr bwMode="auto">
          <a:xfrm>
            <a:off x="5100638" y="3114675"/>
            <a:ext cx="511175" cy="762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400">
                <a:latin typeface="Arial Unicode MS" pitchFamily="34" charset="-128"/>
              </a:rPr>
              <a:t>+</a:t>
            </a:r>
            <a:endParaRPr lang="en-GB" sz="4400">
              <a:latin typeface="Arial Unicode MS" pitchFamily="34" charset="-128"/>
            </a:endParaRPr>
          </a:p>
        </p:txBody>
      </p:sp>
      <p:sp>
        <p:nvSpPr>
          <p:cNvPr id="1969192" name="Rectangle 40"/>
          <p:cNvSpPr>
            <a:spLocks noChangeArrowheads="1"/>
          </p:cNvSpPr>
          <p:nvPr/>
        </p:nvSpPr>
        <p:spPr bwMode="auto">
          <a:xfrm rot="5400000">
            <a:off x="-819149" y="3184525"/>
            <a:ext cx="3910012" cy="661987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 eaLnBrk="0" hangingPunct="0">
              <a:defRPr/>
            </a:pPr>
            <a:r>
              <a:rPr lang="de-DE" sz="6000" b="0" i="1">
                <a:latin typeface="Times New Roman" pitchFamily="18" charset="0"/>
              </a:rPr>
              <a:t>y</a:t>
            </a:r>
            <a:endParaRPr lang="en-GB" sz="6000" b="0" i="1">
              <a:latin typeface="Times New Roman" pitchFamily="18" charset="0"/>
            </a:endParaRPr>
          </a:p>
        </p:txBody>
      </p:sp>
      <p:sp>
        <p:nvSpPr>
          <p:cNvPr id="1969193" name="Rectangle 41"/>
          <p:cNvSpPr>
            <a:spLocks noChangeArrowheads="1"/>
          </p:cNvSpPr>
          <p:nvPr/>
        </p:nvSpPr>
        <p:spPr bwMode="auto">
          <a:xfrm>
            <a:off x="2346325" y="1560513"/>
            <a:ext cx="1571625" cy="3910012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6000" b="0" i="1">
                <a:latin typeface="Times New Roman" pitchFamily="18" charset="0"/>
              </a:rPr>
              <a:t>X</a:t>
            </a:r>
            <a:endParaRPr lang="en-US" sz="6000" b="0" i="1">
              <a:latin typeface="Times New Roman" pitchFamily="18" charset="0"/>
            </a:endParaRPr>
          </a:p>
        </p:txBody>
      </p:sp>
      <p:sp>
        <p:nvSpPr>
          <p:cNvPr id="2069" name="Line 43"/>
          <p:cNvSpPr>
            <a:spLocks noChangeShapeType="1"/>
          </p:cNvSpPr>
          <p:nvPr/>
        </p:nvSpPr>
        <p:spPr bwMode="auto">
          <a:xfrm>
            <a:off x="708025" y="1560513"/>
            <a:ext cx="0" cy="3910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2" name="Object 44"/>
          <p:cNvGraphicFramePr>
            <a:graphicFrameLocks noChangeAspect="1"/>
          </p:cNvGraphicFramePr>
          <p:nvPr/>
        </p:nvGraphicFramePr>
        <p:xfrm>
          <a:off x="282575" y="5067300"/>
          <a:ext cx="384175" cy="441325"/>
        </p:xfrm>
        <a:graphic>
          <a:graphicData uri="http://schemas.openxmlformats.org/presentationml/2006/ole">
            <p:oleObj spid="_x0000_s2052" name="Equation" r:id="rId5" imgW="177480" imgH="177480" progId="Equation.3">
              <p:embed/>
            </p:oleObj>
          </a:graphicData>
        </a:graphic>
      </p:graphicFrame>
      <p:sp>
        <p:nvSpPr>
          <p:cNvPr id="2070" name="Line 45"/>
          <p:cNvSpPr>
            <a:spLocks noChangeShapeType="1"/>
          </p:cNvSpPr>
          <p:nvPr/>
        </p:nvSpPr>
        <p:spPr bwMode="auto">
          <a:xfrm>
            <a:off x="785813" y="1460500"/>
            <a:ext cx="6921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3" name="Object 46"/>
          <p:cNvGraphicFramePr>
            <a:graphicFrameLocks noChangeAspect="1"/>
          </p:cNvGraphicFramePr>
          <p:nvPr/>
        </p:nvGraphicFramePr>
        <p:xfrm>
          <a:off x="1281113" y="1009650"/>
          <a:ext cx="192087" cy="409575"/>
        </p:xfrm>
        <a:graphic>
          <a:graphicData uri="http://schemas.openxmlformats.org/presentationml/2006/ole">
            <p:oleObj spid="_x0000_s2053" name="Equation" r:id="rId6" imgW="88560" imgH="164880" progId="Equation.3">
              <p:embed/>
            </p:oleObj>
          </a:graphicData>
        </a:graphic>
      </p:graphicFrame>
      <p:sp>
        <p:nvSpPr>
          <p:cNvPr id="2071" name="Line 47"/>
          <p:cNvSpPr>
            <a:spLocks noChangeShapeType="1"/>
          </p:cNvSpPr>
          <p:nvPr/>
        </p:nvSpPr>
        <p:spPr bwMode="auto">
          <a:xfrm>
            <a:off x="2252663" y="1560513"/>
            <a:ext cx="0" cy="3910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4" name="Object 48"/>
          <p:cNvGraphicFramePr>
            <a:graphicFrameLocks noChangeAspect="1"/>
          </p:cNvGraphicFramePr>
          <p:nvPr/>
        </p:nvGraphicFramePr>
        <p:xfrm>
          <a:off x="1822450" y="5067300"/>
          <a:ext cx="384175" cy="441325"/>
        </p:xfrm>
        <a:graphic>
          <a:graphicData uri="http://schemas.openxmlformats.org/presentationml/2006/ole">
            <p:oleObj spid="_x0000_s2054" name="Equation" r:id="rId7" imgW="177480" imgH="177480" progId="Equation.3">
              <p:embed/>
            </p:oleObj>
          </a:graphicData>
        </a:graphic>
      </p:graphicFrame>
      <p:sp>
        <p:nvSpPr>
          <p:cNvPr id="2072" name="Line 49"/>
          <p:cNvSpPr>
            <a:spLocks noChangeShapeType="1"/>
          </p:cNvSpPr>
          <p:nvPr/>
        </p:nvSpPr>
        <p:spPr bwMode="auto">
          <a:xfrm>
            <a:off x="5757863" y="1624013"/>
            <a:ext cx="0" cy="3859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5" name="Object 50"/>
          <p:cNvGraphicFramePr>
            <a:graphicFrameLocks noChangeAspect="1"/>
          </p:cNvGraphicFramePr>
          <p:nvPr/>
        </p:nvGraphicFramePr>
        <p:xfrm>
          <a:off x="5311775" y="5060950"/>
          <a:ext cx="384175" cy="441325"/>
        </p:xfrm>
        <a:graphic>
          <a:graphicData uri="http://schemas.openxmlformats.org/presentationml/2006/ole">
            <p:oleObj spid="_x0000_s2055" name="Equation" r:id="rId8" imgW="177480" imgH="177480" progId="Equation.3">
              <p:embed/>
            </p:oleObj>
          </a:graphicData>
        </a:graphic>
      </p:graphicFrame>
      <p:sp>
        <p:nvSpPr>
          <p:cNvPr id="2073" name="Line 51"/>
          <p:cNvSpPr>
            <a:spLocks noChangeShapeType="1"/>
          </p:cNvSpPr>
          <p:nvPr/>
        </p:nvSpPr>
        <p:spPr bwMode="auto">
          <a:xfrm>
            <a:off x="4486275" y="1481138"/>
            <a:ext cx="5095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6" name="Object 52"/>
          <p:cNvGraphicFramePr>
            <a:graphicFrameLocks noChangeAspect="1"/>
          </p:cNvGraphicFramePr>
          <p:nvPr/>
        </p:nvGraphicFramePr>
        <p:xfrm>
          <a:off x="4806950" y="1016000"/>
          <a:ext cx="192088" cy="409575"/>
        </p:xfrm>
        <a:graphic>
          <a:graphicData uri="http://schemas.openxmlformats.org/presentationml/2006/ole">
            <p:oleObj spid="_x0000_s2056" name="Equation" r:id="rId9" imgW="88560" imgH="164880" progId="Equation.3">
              <p:embed/>
            </p:oleObj>
          </a:graphicData>
        </a:graphic>
      </p:graphicFrame>
      <p:sp>
        <p:nvSpPr>
          <p:cNvPr id="2074" name="Line 53"/>
          <p:cNvSpPr>
            <a:spLocks noChangeShapeType="1"/>
          </p:cNvSpPr>
          <p:nvPr/>
        </p:nvSpPr>
        <p:spPr bwMode="auto">
          <a:xfrm>
            <a:off x="5842000" y="1493838"/>
            <a:ext cx="5619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7" name="Object 54"/>
          <p:cNvGraphicFramePr>
            <a:graphicFrameLocks noChangeAspect="1"/>
          </p:cNvGraphicFramePr>
          <p:nvPr/>
        </p:nvGraphicFramePr>
        <p:xfrm>
          <a:off x="6226175" y="1027113"/>
          <a:ext cx="192088" cy="409575"/>
        </p:xfrm>
        <a:graphic>
          <a:graphicData uri="http://schemas.openxmlformats.org/presentationml/2006/ole">
            <p:oleObj spid="_x0000_s2057" name="Equation" r:id="rId10" imgW="88560" imgH="164880" progId="Equation.3">
              <p:embed/>
            </p:oleObj>
          </a:graphicData>
        </a:graphic>
      </p:graphicFrame>
      <p:sp>
        <p:nvSpPr>
          <p:cNvPr id="2075" name="Line 55"/>
          <p:cNvSpPr>
            <a:spLocks noChangeShapeType="1"/>
          </p:cNvSpPr>
          <p:nvPr/>
        </p:nvSpPr>
        <p:spPr bwMode="auto">
          <a:xfrm>
            <a:off x="2346325" y="1474788"/>
            <a:ext cx="1603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8" name="Object 56"/>
          <p:cNvGraphicFramePr>
            <a:graphicFrameLocks noChangeAspect="1"/>
          </p:cNvGraphicFramePr>
          <p:nvPr/>
        </p:nvGraphicFramePr>
        <p:xfrm>
          <a:off x="3656013" y="1025525"/>
          <a:ext cx="330200" cy="409575"/>
        </p:xfrm>
        <a:graphic>
          <a:graphicData uri="http://schemas.openxmlformats.org/presentationml/2006/ole">
            <p:oleObj spid="_x0000_s2058" name="Equation" r:id="rId11" imgW="152280" imgH="164880" progId="Equation.3">
              <p:embed/>
            </p:oleObj>
          </a:graphicData>
        </a:graphic>
      </p:graphicFrame>
      <p:sp>
        <p:nvSpPr>
          <p:cNvPr id="2076" name="Line 57"/>
          <p:cNvSpPr>
            <a:spLocks noChangeShapeType="1"/>
          </p:cNvSpPr>
          <p:nvPr/>
        </p:nvSpPr>
        <p:spPr bwMode="auto">
          <a:xfrm rot="5400000">
            <a:off x="3588544" y="2361407"/>
            <a:ext cx="1563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9" name="Object 58"/>
          <p:cNvGraphicFramePr>
            <a:graphicFrameLocks noChangeAspect="1"/>
          </p:cNvGraphicFramePr>
          <p:nvPr/>
        </p:nvGraphicFramePr>
        <p:xfrm>
          <a:off x="4013200" y="2873375"/>
          <a:ext cx="328613" cy="409575"/>
        </p:xfrm>
        <a:graphic>
          <a:graphicData uri="http://schemas.openxmlformats.org/presentationml/2006/ole">
            <p:oleObj spid="_x0000_s2059" name="Equation" r:id="rId12" imgW="152280" imgH="164880" progId="Equation.3">
              <p:embed/>
            </p:oleObj>
          </a:graphicData>
        </a:graphic>
      </p:graphicFrame>
      <p:sp>
        <p:nvSpPr>
          <p:cNvPr id="1969211" name="Rectangle 59"/>
          <p:cNvSpPr>
            <a:spLocks noChangeArrowheads="1"/>
          </p:cNvSpPr>
          <p:nvPr/>
        </p:nvSpPr>
        <p:spPr bwMode="auto">
          <a:xfrm>
            <a:off x="6772275" y="3532188"/>
            <a:ext cx="3181350" cy="1025525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marL="457200" indent="-457200" eaLnBrk="0" hangingPunct="0">
              <a:defRPr/>
            </a:pPr>
            <a:r>
              <a:rPr lang="de-DE" sz="2000" b="0">
                <a:latin typeface="Arial Unicode MS" pitchFamily="34" charset="-128"/>
              </a:rPr>
              <a:t>Model is specified by</a:t>
            </a: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de-DE" sz="2000" b="0">
                <a:latin typeface="Arial Unicode MS" pitchFamily="34" charset="-128"/>
              </a:rPr>
              <a:t>Design matrix </a:t>
            </a:r>
            <a:r>
              <a:rPr lang="de-DE" sz="2000" b="0" i="1">
                <a:latin typeface="Times New Roman" pitchFamily="18" charset="0"/>
              </a:rPr>
              <a:t>X</a:t>
            </a: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de-DE" sz="2000" b="0">
                <a:latin typeface="Arial Unicode MS" pitchFamily="34" charset="-128"/>
              </a:rPr>
              <a:t>Assumptions about </a:t>
            </a:r>
            <a:r>
              <a:rPr lang="de-DE" sz="2000" b="0" i="1">
                <a:latin typeface="Times New Roman" pitchFamily="18" charset="0"/>
              </a:rPr>
              <a:t>e</a:t>
            </a:r>
            <a:endParaRPr lang="en-GB" sz="2000" b="0" i="1">
              <a:latin typeface="Times New Roman" pitchFamily="18" charset="0"/>
            </a:endParaRPr>
          </a:p>
        </p:txBody>
      </p:sp>
      <p:sp>
        <p:nvSpPr>
          <p:cNvPr id="1969212" name="Rectangle 60"/>
          <p:cNvSpPr>
            <a:spLocks noChangeArrowheads="1"/>
          </p:cNvSpPr>
          <p:nvPr/>
        </p:nvSpPr>
        <p:spPr bwMode="auto">
          <a:xfrm>
            <a:off x="6772275" y="4756150"/>
            <a:ext cx="2816225" cy="660400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de-DE" sz="1800" i="1">
                <a:latin typeface="Arial Unicode MS" pitchFamily="34" charset="-128"/>
              </a:rPr>
              <a:t>N</a:t>
            </a:r>
            <a:r>
              <a:rPr lang="de-DE" sz="1800" b="0">
                <a:latin typeface="Arial Unicode MS" pitchFamily="34" charset="-128"/>
              </a:rPr>
              <a:t>: number of scans</a:t>
            </a:r>
          </a:p>
          <a:p>
            <a:pPr eaLnBrk="0" hangingPunct="0">
              <a:defRPr/>
            </a:pPr>
            <a:r>
              <a:rPr lang="de-DE" sz="1800" i="1">
                <a:latin typeface="Arial Unicode MS" pitchFamily="34" charset="-128"/>
              </a:rPr>
              <a:t>p</a:t>
            </a:r>
            <a:r>
              <a:rPr lang="de-DE" sz="1800" b="0">
                <a:latin typeface="Arial Unicode MS" pitchFamily="34" charset="-128"/>
              </a:rPr>
              <a:t>: number of regressors</a:t>
            </a:r>
          </a:p>
        </p:txBody>
      </p:sp>
      <p:graphicFrame>
        <p:nvGraphicFramePr>
          <p:cNvPr id="2060" name="Object 61"/>
          <p:cNvGraphicFramePr>
            <a:graphicFrameLocks noChangeAspect="1"/>
          </p:cNvGraphicFramePr>
          <p:nvPr/>
        </p:nvGraphicFramePr>
        <p:xfrm>
          <a:off x="6764338" y="1370013"/>
          <a:ext cx="2870200" cy="819150"/>
        </p:xfrm>
        <a:graphic>
          <a:graphicData uri="http://schemas.openxmlformats.org/presentationml/2006/ole">
            <p:oleObj spid="_x0000_s2060" name="Equation" r:id="rId13" imgW="711000" imgH="203040" progId="Equation.3">
              <p:embed/>
            </p:oleObj>
          </a:graphicData>
        </a:graphic>
      </p:graphicFrame>
      <p:sp>
        <p:nvSpPr>
          <p:cNvPr id="2079" name="Text Box 62"/>
          <p:cNvSpPr txBox="1">
            <a:spLocks noChangeArrowheads="1"/>
          </p:cNvSpPr>
          <p:nvPr/>
        </p:nvSpPr>
        <p:spPr bwMode="auto">
          <a:xfrm>
            <a:off x="914400" y="5829300"/>
            <a:ext cx="8437563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000" b="0">
                <a:latin typeface="Arial Unicode MS" pitchFamily="34" charset="-128"/>
              </a:rPr>
              <a:t>The design matrix embodies all available knowledge about experimentally controlled factors and potential confounds.</a:t>
            </a:r>
            <a:endParaRPr lang="en-GB" sz="2000" b="0">
              <a:latin typeface="Arial Unicode MS" pitchFamily="34" charset="-128"/>
              <a:sym typeface="Symbol" pitchFamily="18" charset="2"/>
            </a:endParaRPr>
          </a:p>
        </p:txBody>
      </p:sp>
      <p:graphicFrame>
        <p:nvGraphicFramePr>
          <p:cNvPr id="2061" name="Object 63"/>
          <p:cNvGraphicFramePr>
            <a:graphicFrameLocks noChangeAspect="1"/>
          </p:cNvGraphicFramePr>
          <p:nvPr/>
        </p:nvGraphicFramePr>
        <p:xfrm>
          <a:off x="6770688" y="2362200"/>
          <a:ext cx="3168650" cy="838200"/>
        </p:xfrm>
        <a:graphic>
          <a:graphicData uri="http://schemas.openxmlformats.org/presentationml/2006/ole">
            <p:oleObj spid="_x0000_s2061" name="Equation" r:id="rId14" imgW="8632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231775" y="228600"/>
            <a:ext cx="9834563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GLM assumes Gaussian “spherical” (i.i.d.) errors</a:t>
            </a:r>
            <a:endParaRPr lang="en-US" sz="320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93731" name="Rectangle 3"/>
          <p:cNvSpPr>
            <a:spLocks noChangeArrowheads="1"/>
          </p:cNvSpPr>
          <p:nvPr/>
        </p:nvSpPr>
        <p:spPr bwMode="auto">
          <a:xfrm>
            <a:off x="384175" y="1306513"/>
            <a:ext cx="3505200" cy="1943100"/>
          </a:xfrm>
          <a:prstGeom prst="rect">
            <a:avLst/>
          </a:prstGeom>
          <a:solidFill>
            <a:srgbClr val="777777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>
                <a:solidFill>
                  <a:schemeClr val="bg1"/>
                </a:solidFill>
              </a:rPr>
              <a:t>sphericity = i.i.d.</a:t>
            </a:r>
            <a:r>
              <a:rPr lang="de-DE" sz="2400" b="0">
                <a:solidFill>
                  <a:schemeClr val="bg1"/>
                </a:solidFill>
              </a:rPr>
              <a:t/>
            </a:r>
            <a:br>
              <a:rPr lang="de-DE" sz="2400" b="0">
                <a:solidFill>
                  <a:schemeClr val="bg1"/>
                </a:solidFill>
              </a:rPr>
            </a:br>
            <a:r>
              <a:rPr lang="de-DE" sz="2400" b="0">
                <a:solidFill>
                  <a:schemeClr val="bg1"/>
                </a:solidFill>
              </a:rPr>
              <a:t>error covariance is scalar multiple of identity matrix:</a:t>
            </a:r>
          </a:p>
          <a:p>
            <a:pPr algn="ctr" eaLnBrk="0" hangingPunct="0">
              <a:defRPr/>
            </a:pPr>
            <a:r>
              <a:rPr lang="de-DE" sz="2400">
                <a:solidFill>
                  <a:schemeClr val="bg1"/>
                </a:solidFill>
              </a:rPr>
              <a:t>Cov(e) = </a:t>
            </a:r>
            <a:r>
              <a:rPr lang="de-DE" sz="2400">
                <a:solidFill>
                  <a:schemeClr val="bg1"/>
                </a:solidFill>
                <a:sym typeface="Symbol" pitchFamily="18" charset="2"/>
              </a:rPr>
              <a:t></a:t>
            </a:r>
            <a:r>
              <a:rPr lang="de-DE" sz="2400" baseline="30000">
                <a:solidFill>
                  <a:schemeClr val="bg1"/>
                </a:solidFill>
                <a:sym typeface="Symbol" pitchFamily="18" charset="2"/>
              </a:rPr>
              <a:t>2</a:t>
            </a:r>
            <a:r>
              <a:rPr lang="de-DE" sz="24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I</a:t>
            </a:r>
          </a:p>
        </p:txBody>
      </p:sp>
      <p:pic>
        <p:nvPicPr>
          <p:cNvPr id="3079" name="Picture 4" descr="gaussian2d_sphere"/>
          <p:cNvPicPr>
            <a:picLocks noChangeAspect="1" noChangeArrowheads="1"/>
          </p:cNvPicPr>
          <p:nvPr/>
        </p:nvPicPr>
        <p:blipFill>
          <a:blip r:embed="rId3" cstate="print"/>
          <a:srcRect l="12769" t="6667" r="6107" b="6296"/>
          <a:stretch>
            <a:fillRect/>
          </a:stretch>
        </p:blipFill>
        <p:spPr bwMode="auto">
          <a:xfrm>
            <a:off x="609600" y="3749675"/>
            <a:ext cx="22399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5" descr="gaussian2d_nonsphere1"/>
          <p:cNvPicPr>
            <a:picLocks noChangeAspect="1" noChangeArrowheads="1"/>
          </p:cNvPicPr>
          <p:nvPr/>
        </p:nvPicPr>
        <p:blipFill>
          <a:blip r:embed="rId4" cstate="print"/>
          <a:srcRect l="13324" t="6299" r="6662" b="6685"/>
          <a:stretch>
            <a:fillRect/>
          </a:stretch>
        </p:blipFill>
        <p:spPr bwMode="auto">
          <a:xfrm>
            <a:off x="5259388" y="1882775"/>
            <a:ext cx="2224087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6" descr="gaussian2d_nonsphere2"/>
          <p:cNvPicPr>
            <a:picLocks noChangeAspect="1" noChangeArrowheads="1"/>
          </p:cNvPicPr>
          <p:nvPr/>
        </p:nvPicPr>
        <p:blipFill>
          <a:blip r:embed="rId5" cstate="print"/>
          <a:srcRect l="13036" t="6685" r="6374" b="6299"/>
          <a:stretch>
            <a:fillRect/>
          </a:stretch>
        </p:blipFill>
        <p:spPr bwMode="auto">
          <a:xfrm>
            <a:off x="5246688" y="4554538"/>
            <a:ext cx="2232025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703263" y="5749925"/>
          <a:ext cx="2101850" cy="922338"/>
        </p:xfrm>
        <a:graphic>
          <a:graphicData uri="http://schemas.openxmlformats.org/presentationml/2006/ole">
            <p:oleObj spid="_x0000_s3074" name="Equation" r:id="rId6" imgW="1041120" imgH="457200" progId="Equation.3">
              <p:embed/>
            </p:oleObj>
          </a:graphicData>
        </a:graphic>
      </p:graphicFrame>
      <p:graphicFrame>
        <p:nvGraphicFramePr>
          <p:cNvPr id="3075" name="Object 8"/>
          <p:cNvGraphicFramePr>
            <a:graphicFrameLocks noChangeAspect="1"/>
          </p:cNvGraphicFramePr>
          <p:nvPr/>
        </p:nvGraphicFramePr>
        <p:xfrm>
          <a:off x="7539038" y="2154238"/>
          <a:ext cx="2571750" cy="1130300"/>
        </p:xfrm>
        <a:graphic>
          <a:graphicData uri="http://schemas.openxmlformats.org/presentationml/2006/ole">
            <p:oleObj spid="_x0000_s3075" name="Equation" r:id="rId7" imgW="1041120" imgH="457200" progId="Equation.3">
              <p:embed/>
            </p:oleObj>
          </a:graphicData>
        </a:graphic>
      </p:graphicFrame>
      <p:graphicFrame>
        <p:nvGraphicFramePr>
          <p:cNvPr id="3076" name="Object 9"/>
          <p:cNvGraphicFramePr>
            <a:graphicFrameLocks noChangeAspect="1"/>
          </p:cNvGraphicFramePr>
          <p:nvPr/>
        </p:nvGraphicFramePr>
        <p:xfrm>
          <a:off x="7512050" y="4884738"/>
          <a:ext cx="2555875" cy="1108075"/>
        </p:xfrm>
        <a:graphic>
          <a:graphicData uri="http://schemas.openxmlformats.org/presentationml/2006/ole">
            <p:oleObj spid="_x0000_s3076" name="Equation" r:id="rId8" imgW="1054080" imgH="457200" progId="Equation.3">
              <p:embed/>
            </p:oleObj>
          </a:graphicData>
        </a:graphic>
      </p:graphicFrame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194300" y="1304925"/>
            <a:ext cx="40322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Examples for non-sphericity:</a:t>
            </a:r>
            <a:endParaRPr lang="en-US" sz="2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8613775" y="3340100"/>
            <a:ext cx="15001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non-identity</a:t>
            </a:r>
            <a:endParaRPr lang="en-US" sz="2000" b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84" name="Text Box 13"/>
          <p:cNvSpPr txBox="1">
            <a:spLocks noChangeArrowheads="1"/>
          </p:cNvSpPr>
          <p:nvPr/>
        </p:nvSpPr>
        <p:spPr bwMode="auto">
          <a:xfrm>
            <a:off x="7845425" y="5999163"/>
            <a:ext cx="22891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non-independence</a:t>
            </a:r>
            <a:endParaRPr lang="en-US" sz="2000" b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ChangeArrowheads="1"/>
          </p:cNvSpPr>
          <p:nvPr/>
        </p:nvSpPr>
        <p:spPr bwMode="auto">
          <a:xfrm>
            <a:off x="1908175" y="142875"/>
            <a:ext cx="6443663" cy="8382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Parameter estimation</a:t>
            </a:r>
          </a:p>
        </p:txBody>
      </p:sp>
      <p:sp>
        <p:nvSpPr>
          <p:cNvPr id="1994755" name="Rectangle 3"/>
          <p:cNvSpPr>
            <a:spLocks noChangeArrowheads="1"/>
          </p:cNvSpPr>
          <p:nvPr/>
        </p:nvSpPr>
        <p:spPr bwMode="auto">
          <a:xfrm>
            <a:off x="1287463" y="5259388"/>
            <a:ext cx="2916237" cy="10699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5F5F5F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>
              <a:solidFill>
                <a:schemeClr val="tx2"/>
              </a:solidFill>
              <a:latin typeface="Arial Unicode MS" pitchFamily="34" charset="-128"/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466850" y="5432425"/>
          <a:ext cx="2546350" cy="781050"/>
        </p:xfrm>
        <a:graphic>
          <a:graphicData uri="http://schemas.openxmlformats.org/presentationml/2006/ole">
            <p:oleObj spid="_x0000_s4098" name="Equation" r:id="rId3" imgW="711000" imgH="203040" progId="Equation.3">
              <p:embed/>
            </p:oleObj>
          </a:graphicData>
        </a:graphic>
      </p:graphicFrame>
      <p:pic>
        <p:nvPicPr>
          <p:cNvPr id="4105" name="Picture 5" descr="data_img"/>
          <p:cNvPicPr>
            <a:picLocks noChangeAspect="1" noChangeArrowheads="1"/>
          </p:cNvPicPr>
          <p:nvPr/>
        </p:nvPicPr>
        <p:blipFill>
          <a:blip r:embed="rId4" cstate="print"/>
          <a:srcRect l="18875" t="7408" r="10548" b="11852"/>
          <a:stretch>
            <a:fillRect/>
          </a:stretch>
        </p:blipFill>
        <p:spPr bwMode="auto">
          <a:xfrm>
            <a:off x="877888" y="1320800"/>
            <a:ext cx="5572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6" descr="res_img"/>
          <p:cNvPicPr>
            <a:picLocks noChangeAspect="1" noChangeArrowheads="1"/>
          </p:cNvPicPr>
          <p:nvPr/>
        </p:nvPicPr>
        <p:blipFill>
          <a:blip r:embed="rId5" cstate="print"/>
          <a:srcRect l="14990" t="7408" r="10548" b="11852"/>
          <a:stretch>
            <a:fillRect/>
          </a:stretch>
        </p:blipFill>
        <p:spPr bwMode="auto">
          <a:xfrm>
            <a:off x="4795838" y="1320800"/>
            <a:ext cx="5572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Text Box 7"/>
          <p:cNvSpPr txBox="1">
            <a:spLocks noChangeArrowheads="1"/>
          </p:cNvSpPr>
          <p:nvPr/>
        </p:nvSpPr>
        <p:spPr bwMode="auto">
          <a:xfrm>
            <a:off x="1547813" y="2435225"/>
            <a:ext cx="481012" cy="7016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=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4108" name="Text Box 8"/>
          <p:cNvSpPr txBox="1">
            <a:spLocks noChangeArrowheads="1"/>
          </p:cNvSpPr>
          <p:nvPr/>
        </p:nvSpPr>
        <p:spPr bwMode="auto">
          <a:xfrm>
            <a:off x="4319588" y="2443163"/>
            <a:ext cx="481012" cy="7016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graphicFrame>
        <p:nvGraphicFramePr>
          <p:cNvPr id="4099" name="Object 9"/>
          <p:cNvGraphicFramePr>
            <a:graphicFrameLocks noChangeAspect="1"/>
          </p:cNvGraphicFramePr>
          <p:nvPr/>
        </p:nvGraphicFramePr>
        <p:xfrm>
          <a:off x="4905375" y="4440238"/>
          <a:ext cx="347663" cy="423862"/>
        </p:xfrm>
        <a:graphic>
          <a:graphicData uri="http://schemas.openxmlformats.org/presentationml/2006/ole">
            <p:oleObj spid="_x0000_s4099" name="Equation" r:id="rId6" imgW="114120" imgH="139680" progId="Equation.3">
              <p:embed/>
            </p:oleObj>
          </a:graphicData>
        </a:graphic>
      </p:graphicFrame>
      <p:graphicFrame>
        <p:nvGraphicFramePr>
          <p:cNvPr id="4100" name="Object 10"/>
          <p:cNvGraphicFramePr>
            <a:graphicFrameLocks noChangeAspect="1"/>
          </p:cNvGraphicFramePr>
          <p:nvPr/>
        </p:nvGraphicFramePr>
        <p:xfrm>
          <a:off x="3322638" y="2047875"/>
          <a:ext cx="1000125" cy="1460500"/>
        </p:xfrm>
        <a:graphic>
          <a:graphicData uri="http://schemas.openxmlformats.org/presentationml/2006/ole">
            <p:oleObj spid="_x0000_s4100" name="Equation" r:id="rId7" imgW="330120" imgH="482400" progId="Equation.3">
              <p:embed/>
            </p:oleObj>
          </a:graphicData>
        </a:graphic>
      </p:graphicFrame>
      <p:sp>
        <p:nvSpPr>
          <p:cNvPr id="1994763" name="Rectangle 11"/>
          <p:cNvSpPr>
            <a:spLocks noChangeArrowheads="1"/>
          </p:cNvSpPr>
          <p:nvPr/>
        </p:nvSpPr>
        <p:spPr bwMode="auto">
          <a:xfrm>
            <a:off x="6605588" y="4491038"/>
            <a:ext cx="3035300" cy="1939925"/>
          </a:xfrm>
          <a:prstGeom prst="rect">
            <a:avLst/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000">
                <a:latin typeface="Arial Unicode MS" pitchFamily="34" charset="-128"/>
              </a:rPr>
              <a:t>Ordinary least squares</a:t>
            </a:r>
            <a:r>
              <a:rPr lang="de-DE" sz="2000" b="0">
                <a:latin typeface="Arial Unicode MS" pitchFamily="34" charset="-128"/>
              </a:rPr>
              <a:t> estimation (OLS) (assuming i.i.d. error):</a:t>
            </a:r>
          </a:p>
          <a:p>
            <a:pPr algn="ctr" eaLnBrk="0" hangingPunct="0">
              <a:defRPr/>
            </a:pPr>
            <a:endParaRPr lang="de-DE" sz="2000" b="0">
              <a:latin typeface="Arial Unicode MS" pitchFamily="34" charset="-128"/>
            </a:endParaRPr>
          </a:p>
          <a:p>
            <a:pPr algn="ctr" eaLnBrk="0" hangingPunct="0">
              <a:defRPr/>
            </a:pPr>
            <a:endParaRPr lang="en-GB" sz="2000" b="0">
              <a:latin typeface="Arial Unicode MS" pitchFamily="34" charset="-128"/>
            </a:endParaRPr>
          </a:p>
          <a:p>
            <a:pPr algn="ctr" eaLnBrk="0" hangingPunct="0">
              <a:defRPr/>
            </a:pPr>
            <a:endParaRPr lang="en-GB" sz="2000" b="0">
              <a:latin typeface="Arial Unicode MS" pitchFamily="34" charset="-128"/>
            </a:endParaRPr>
          </a:p>
        </p:txBody>
      </p:sp>
      <p:graphicFrame>
        <p:nvGraphicFramePr>
          <p:cNvPr id="4101" name="Object 12"/>
          <p:cNvGraphicFramePr>
            <a:graphicFrameLocks noChangeAspect="1"/>
          </p:cNvGraphicFramePr>
          <p:nvPr/>
        </p:nvGraphicFramePr>
        <p:xfrm>
          <a:off x="6715125" y="5670550"/>
          <a:ext cx="2852738" cy="603250"/>
        </p:xfrm>
        <a:graphic>
          <a:graphicData uri="http://schemas.openxmlformats.org/presentationml/2006/ole">
            <p:oleObj spid="_x0000_s4101" name="Equation" r:id="rId8" imgW="1143000" imgH="241200" progId="Equation.3">
              <p:embed/>
            </p:oleObj>
          </a:graphicData>
        </a:graphic>
      </p:graphicFrame>
      <p:sp>
        <p:nvSpPr>
          <p:cNvPr id="1994765" name="Rectangle 13"/>
          <p:cNvSpPr>
            <a:spLocks noChangeArrowheads="1"/>
          </p:cNvSpPr>
          <p:nvPr/>
        </p:nvSpPr>
        <p:spPr bwMode="auto">
          <a:xfrm>
            <a:off x="6270625" y="1365250"/>
            <a:ext cx="3716338" cy="1476375"/>
          </a:xfrm>
          <a:prstGeom prst="rect">
            <a:avLst/>
          </a:prstGeom>
          <a:solidFill>
            <a:srgbClr val="B2B2B2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111" name="Rectangle 14"/>
          <p:cNvSpPr>
            <a:spLocks noChangeArrowheads="1"/>
          </p:cNvSpPr>
          <p:nvPr/>
        </p:nvSpPr>
        <p:spPr bwMode="auto">
          <a:xfrm>
            <a:off x="6411913" y="1671638"/>
            <a:ext cx="2395537" cy="9159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1800">
                <a:latin typeface="Arial Unicode MS" pitchFamily="34" charset="-128"/>
              </a:rPr>
              <a:t>Objective:</a:t>
            </a:r>
          </a:p>
          <a:p>
            <a:pPr eaLnBrk="0" hangingPunct="0"/>
            <a:r>
              <a:rPr lang="de-DE" sz="1800" b="0">
                <a:latin typeface="Arial Unicode MS" pitchFamily="34" charset="-128"/>
              </a:rPr>
              <a:t>estimate parameters to minimize</a:t>
            </a:r>
            <a:endParaRPr lang="en-GB" sz="1800" b="0">
              <a:latin typeface="Arial Unicode MS" pitchFamily="34" charset="-128"/>
            </a:endParaRPr>
          </a:p>
        </p:txBody>
      </p:sp>
      <p:graphicFrame>
        <p:nvGraphicFramePr>
          <p:cNvPr id="4102" name="Object 15"/>
          <p:cNvGraphicFramePr>
            <a:graphicFrameLocks noChangeAspect="1"/>
          </p:cNvGraphicFramePr>
          <p:nvPr/>
        </p:nvGraphicFramePr>
        <p:xfrm>
          <a:off x="8858250" y="1497013"/>
          <a:ext cx="1081088" cy="1309687"/>
        </p:xfrm>
        <a:graphic>
          <a:graphicData uri="http://schemas.openxmlformats.org/presentationml/2006/ole">
            <p:oleObj spid="_x0000_s4102" name="Equation" r:id="rId9" imgW="355320" imgH="431640" progId="Equation.3">
              <p:embed/>
            </p:oleObj>
          </a:graphicData>
        </a:graphic>
      </p:graphicFrame>
      <p:sp>
        <p:nvSpPr>
          <p:cNvPr id="1994769" name="Line 17"/>
          <p:cNvSpPr>
            <a:spLocks noChangeShapeType="1"/>
          </p:cNvSpPr>
          <p:nvPr/>
        </p:nvSpPr>
        <p:spPr bwMode="auto">
          <a:xfrm flipH="1">
            <a:off x="8107363" y="2892425"/>
            <a:ext cx="0" cy="14652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13" name="Rectangle 18"/>
          <p:cNvSpPr>
            <a:spLocks noChangeAspect="1" noChangeArrowheads="1"/>
          </p:cNvSpPr>
          <p:nvPr/>
        </p:nvSpPr>
        <p:spPr bwMode="auto">
          <a:xfrm>
            <a:off x="2743200" y="1319213"/>
            <a:ext cx="438150" cy="297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3200" b="0">
              <a:latin typeface="Arial Unicode MS" pitchFamily="34" charset="-128"/>
            </a:endParaRPr>
          </a:p>
        </p:txBody>
      </p:sp>
      <p:pic>
        <p:nvPicPr>
          <p:cNvPr id="4114" name="Picture 19" descr="x1_img"/>
          <p:cNvPicPr>
            <a:picLocks noChangeAspect="1" noChangeArrowheads="1"/>
          </p:cNvPicPr>
          <p:nvPr/>
        </p:nvPicPr>
        <p:blipFill>
          <a:blip r:embed="rId10" cstate="print"/>
          <a:srcRect l="20819" t="7639" r="21652" b="11111"/>
          <a:stretch>
            <a:fillRect/>
          </a:stretch>
        </p:blipFill>
        <p:spPr bwMode="auto">
          <a:xfrm>
            <a:off x="2192338" y="1320800"/>
            <a:ext cx="550862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15" name="Text Box 20"/>
          <p:cNvSpPr txBox="1">
            <a:spLocks noChangeArrowheads="1"/>
          </p:cNvSpPr>
          <p:nvPr/>
        </p:nvSpPr>
        <p:spPr bwMode="auto">
          <a:xfrm>
            <a:off x="889000" y="4416425"/>
            <a:ext cx="3651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i="1">
                <a:latin typeface="Times New Roman" pitchFamily="18" charset="0"/>
              </a:rPr>
              <a:t>y</a:t>
            </a:r>
            <a:endParaRPr lang="en-US" sz="3200" i="1">
              <a:latin typeface="Times New Roman" pitchFamily="18" charset="0"/>
            </a:endParaRPr>
          </a:p>
        </p:txBody>
      </p:sp>
      <p:sp>
        <p:nvSpPr>
          <p:cNvPr id="4116" name="Text Box 21"/>
          <p:cNvSpPr txBox="1">
            <a:spLocks noChangeArrowheads="1"/>
          </p:cNvSpPr>
          <p:nvPr/>
        </p:nvSpPr>
        <p:spPr bwMode="auto">
          <a:xfrm>
            <a:off x="2427288" y="4410075"/>
            <a:ext cx="45561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i="1">
                <a:latin typeface="Times New Roman" pitchFamily="18" charset="0"/>
              </a:rPr>
              <a:t>X</a:t>
            </a:r>
            <a:endParaRPr lang="en-US" sz="320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 Unicode MS"/>
        <a:ea typeface="Arial Unicode MS"/>
        <a:cs typeface="Arial Unicode MS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 Unicode MS"/>
        <a:ea typeface="Arial Unicode MS"/>
        <a:cs typeface="Arial Unicode MS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S:\vortrag_000523\Ahmet\Power_Point_Vorlagen\csn.pot</Template>
  <TotalTime>0</TotalTime>
  <Words>1328</Words>
  <Application>Microsoft Macintosh PowerPoint</Application>
  <PresentationFormat>35mm Slides</PresentationFormat>
  <Paragraphs>226</Paragraphs>
  <Slides>31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1_Default Design</vt:lpstr>
      <vt:lpstr>2_Default Design</vt:lpstr>
      <vt:lpstr>3_Default Design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Bibliography</vt:lpstr>
      <vt:lpstr>Supplementary slides</vt:lpstr>
      <vt:lpstr>Slide 31</vt:lpstr>
    </vt:vector>
  </TitlesOfParts>
  <Company>FIL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DCM</dc:title>
  <dc:creator>Klaas Enno Stephan</dc:creator>
  <cp:lastModifiedBy>Eva Gschwend</cp:lastModifiedBy>
  <cp:revision>1782</cp:revision>
  <cp:lastPrinted>2000-08-31T18:39:38Z</cp:lastPrinted>
  <dcterms:created xsi:type="dcterms:W3CDTF">2011-03-02T09:06:02Z</dcterms:created>
  <dcterms:modified xsi:type="dcterms:W3CDTF">2011-03-02T09:06:48Z</dcterms:modified>
</cp:coreProperties>
</file>