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413" r:id="rId2"/>
    <p:sldId id="655" r:id="rId3"/>
    <p:sldId id="583" r:id="rId4"/>
    <p:sldId id="575" r:id="rId5"/>
    <p:sldId id="660" r:id="rId6"/>
    <p:sldId id="653" r:id="rId7"/>
    <p:sldId id="584" r:id="rId8"/>
    <p:sldId id="585" r:id="rId9"/>
    <p:sldId id="586" r:id="rId10"/>
    <p:sldId id="587" r:id="rId11"/>
    <p:sldId id="590" r:id="rId12"/>
    <p:sldId id="589" r:id="rId13"/>
    <p:sldId id="633" r:id="rId14"/>
    <p:sldId id="634" r:id="rId15"/>
    <p:sldId id="628" r:id="rId16"/>
    <p:sldId id="629" r:id="rId17"/>
    <p:sldId id="591" r:id="rId18"/>
    <p:sldId id="592" r:id="rId19"/>
    <p:sldId id="594" r:id="rId20"/>
    <p:sldId id="595" r:id="rId21"/>
    <p:sldId id="645" r:id="rId22"/>
    <p:sldId id="602" r:id="rId23"/>
    <p:sldId id="601" r:id="rId24"/>
    <p:sldId id="597" r:id="rId25"/>
    <p:sldId id="599" r:id="rId26"/>
    <p:sldId id="646" r:id="rId27"/>
    <p:sldId id="596" r:id="rId28"/>
    <p:sldId id="656" r:id="rId29"/>
    <p:sldId id="604" r:id="rId30"/>
    <p:sldId id="605" r:id="rId31"/>
    <p:sldId id="606" r:id="rId32"/>
    <p:sldId id="647" r:id="rId33"/>
    <p:sldId id="607" r:id="rId34"/>
    <p:sldId id="608" r:id="rId35"/>
    <p:sldId id="657" r:id="rId36"/>
    <p:sldId id="609" r:id="rId37"/>
    <p:sldId id="610" r:id="rId38"/>
    <p:sldId id="612" r:id="rId39"/>
    <p:sldId id="659" r:id="rId40"/>
    <p:sldId id="613" r:id="rId41"/>
    <p:sldId id="614" r:id="rId42"/>
    <p:sldId id="616" r:id="rId43"/>
    <p:sldId id="621" r:id="rId44"/>
    <p:sldId id="620" r:id="rId45"/>
    <p:sldId id="651" r:id="rId46"/>
    <p:sldId id="622" r:id="rId47"/>
    <p:sldId id="630" r:id="rId48"/>
    <p:sldId id="636" r:id="rId49"/>
    <p:sldId id="639" r:id="rId50"/>
    <p:sldId id="640" r:id="rId51"/>
    <p:sldId id="641" r:id="rId52"/>
    <p:sldId id="644" r:id="rId53"/>
    <p:sldId id="652" r:id="rId54"/>
    <p:sldId id="569" r:id="rId55"/>
    <p:sldId id="624" r:id="rId56"/>
    <p:sldId id="512" r:id="rId57"/>
    <p:sldId id="581" r:id="rId58"/>
    <p:sldId id="582" r:id="rId59"/>
    <p:sldId id="579" r:id="rId60"/>
    <p:sldId id="580" r:id="rId61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FEC8"/>
    <a:srgbClr val="009688"/>
    <a:srgbClr val="000000"/>
    <a:srgbClr val="006B61"/>
    <a:srgbClr val="037C03"/>
    <a:srgbClr val="FFFF00"/>
    <a:srgbClr val="0000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67" autoAdjust="0"/>
  </p:normalViewPr>
  <p:slideViewPr>
    <p:cSldViewPr snapToGrid="0" snapToObjects="1">
      <p:cViewPr>
        <p:scale>
          <a:sx n="70" d="100"/>
          <a:sy n="70" d="100"/>
        </p:scale>
        <p:origin x="-996" y="-22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 snapToGrid="0" snapToObject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093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2B1E918-51AE-46C4-AE35-5E8DEEE3E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936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430942F2-FFC4-4EE8-B047-BA826F234B47}" type="slidenum">
              <a:rPr lang="en-GB" sz="1200" baseline="0" smtClean="0">
                <a:solidFill>
                  <a:schemeClr val="bg2"/>
                </a:solidFill>
              </a:rPr>
              <a:pPr/>
              <a:t>1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(A convolution is a kind of very general </a:t>
            </a:r>
            <a:r>
              <a:rPr lang="en-US" b="1" smtClean="0"/>
              <a:t>moving average</a:t>
            </a:r>
            <a:r>
              <a:rPr lang="en-US" smtClean="0"/>
              <a:t>.) First you convolve in one direction, than in the other two directions.</a:t>
            </a:r>
          </a:p>
          <a:p>
            <a:pPr eaLnBrk="1" hangingPunct="1"/>
            <a:r>
              <a:rPr lang="en-US" smtClean="0"/>
              <a:t>A general rule of thumb is to use a smoothing kernel of 6 mm for single subject analyses and a smoothing kernel of 8 or 10 mm when you are going to do a group analysis.</a:t>
            </a:r>
          </a:p>
          <a:p>
            <a:endParaRPr lang="en-GB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9ADF3D20-E7D4-44BB-BC27-917930B6230C}" type="slidenum">
              <a:rPr lang="en-GB" sz="1200" baseline="0" smtClean="0">
                <a:solidFill>
                  <a:schemeClr val="bg2"/>
                </a:solidFill>
              </a:rPr>
              <a:pPr/>
              <a:t>55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Auditory example data</a:t>
            </a:r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298" indent="-28280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1227" indent="-22624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3718" indent="-22624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6209" indent="-22624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870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41190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93681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6172" indent="-226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56C84D-1729-4855-B01A-3AC7D873CFDD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F22CD72-6F4F-45D6-ADB4-0C445ADC6745}" type="slidenum">
              <a:rPr lang="en-GB" sz="1200" baseline="0" smtClean="0">
                <a:solidFill>
                  <a:schemeClr val="bg2"/>
                </a:solidFill>
              </a:rPr>
              <a:pPr/>
              <a:t>22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6300"/>
            <a:ext cx="4884738" cy="44402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B1DDD4B-E065-43FB-97F5-4CDF6DBDE40E}" type="slidenum">
              <a:rPr lang="en-GB" sz="1200" baseline="0" smtClean="0">
                <a:solidFill>
                  <a:schemeClr val="bg2"/>
                </a:solidFill>
              </a:rPr>
              <a:pPr/>
              <a:t>35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39775"/>
            <a:ext cx="5345112" cy="37004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6300"/>
            <a:ext cx="4884738" cy="44402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FDEBE3B-F7EF-4EA2-B757-526AC240A1AC}" type="slidenum">
              <a:rPr lang="en-GB" sz="1200" baseline="0" smtClean="0">
                <a:solidFill>
                  <a:schemeClr val="bg2"/>
                </a:solidFill>
              </a:rPr>
              <a:pPr/>
              <a:t>36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39775"/>
            <a:ext cx="5345112" cy="370046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Also DICOM scanner-based voxel-world mapping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C07F2C3-50DA-4272-B160-5CB8F65C40B6}" type="slidenum">
              <a:rPr lang="en-GB" sz="1200" baseline="0" smtClean="0">
                <a:solidFill>
                  <a:schemeClr val="bg2"/>
                </a:solidFill>
              </a:rPr>
              <a:pPr/>
              <a:t>37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39775"/>
            <a:ext cx="5345112" cy="370046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On the left, the x-axis has been flipped. Note that we can’t rotate between the resulting coordinate systems, whereas we can between the right-hand one and the boxed one.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FC7A339-BC88-4B7D-8BAB-E37E6CDECC1E}" type="slidenum">
              <a:rPr lang="en-GB" sz="1200" baseline="0" smtClean="0">
                <a:solidFill>
                  <a:schemeClr val="bg2"/>
                </a:solidFill>
              </a:rPr>
              <a:pPr/>
              <a:t>40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39775"/>
            <a:ext cx="5345112" cy="370046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4EFA3B8-0CAF-4275-B08D-22E89ADAC57F}" type="slidenum">
              <a:rPr lang="en-GB" sz="1200" baseline="0" smtClean="0">
                <a:solidFill>
                  <a:schemeClr val="bg2"/>
                </a:solidFill>
              </a:rPr>
              <a:pPr/>
              <a:t>41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8813" y="739775"/>
            <a:ext cx="5345112" cy="370046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Analytical derivatives available: d(cos(x)) = -sin(x)dx</a:t>
            </a:r>
          </a:p>
          <a:p>
            <a:pPr eaLnBrk="1" hangingPunct="1"/>
            <a:r>
              <a:rPr lang="en-GB" smtClean="0"/>
              <a:t>Note, plot appears continuous because 50 samples</a:t>
            </a:r>
            <a:br>
              <a:rPr lang="en-GB" smtClean="0"/>
            </a:br>
            <a:r>
              <a:rPr lang="en-GB" smtClean="0"/>
              <a:t>Note, although discretised, still orthogonal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12813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4F11BA7-E52B-4C6F-A36B-52238A1F6FD1}" type="slidenum">
              <a:rPr lang="en-GB" sz="1200" baseline="0" smtClean="0">
                <a:solidFill>
                  <a:schemeClr val="bg2"/>
                </a:solidFill>
              </a:rPr>
              <a:pPr/>
              <a:t>54</a:t>
            </a:fld>
            <a:endParaRPr lang="en-GB" sz="1200" baseline="0" smtClean="0">
              <a:solidFill>
                <a:schemeClr val="bg2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686300"/>
            <a:ext cx="4884738" cy="44402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Spatial normalisation is never exact, so homologous regions can never be precisely registered. </a:t>
            </a:r>
            <a:r>
              <a:rPr lang="en-US" smtClean="0">
                <a:solidFill>
                  <a:srgbClr val="FFFF00"/>
                </a:solidFill>
              </a:rPr>
              <a:t>Furthermore, due to the noisy nature of the BOLD signal, activations from different scans can be slightly offset, thereby cancelling each other out. </a:t>
            </a:r>
            <a:r>
              <a:rPr lang="en-US" smtClean="0"/>
              <a:t>Smoothing spreads out the different areas and reduces the discrepancy.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2D4ADE47-0DBE-4F02-BD7B-23C273AD7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250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0CFAC-660B-4366-BAB2-856451CF1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034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FDF9B-6E24-4661-8911-6D6AF5B06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8357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448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D5ED8-ECB5-4A91-BB59-EB77D417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00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6B2A6-B260-4EEB-B080-98226EFBD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194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2BD3-186E-45E1-808F-B233B1F5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345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6856-4B44-4B0F-82AA-B2E4A0EBF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806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6EA15-2AB4-4B97-A4D7-A3224F91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12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C3CFF-59A2-45ED-9F1F-B6487CF0C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23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0904C-ED0F-48FF-8827-3A4F080B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7458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F4BF-0263-4935-A33C-7FEC6F15D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638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208F-DB0B-4F94-9206-9EF789F19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613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548541A-F49E-446A-B62B-6BACE3D7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5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6.wmf"/><Relationship Id="rId9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jpeg"/><Relationship Id="rId4" Type="http://schemas.openxmlformats.org/officeDocument/2006/relationships/hyperlink" Target="http://imaging.mrc-cbu.cam.ac.uk/imaging/MniTalairach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6.png"/><Relationship Id="rId10" Type="http://schemas.openxmlformats.org/officeDocument/2006/relationships/image" Target="../media/image79.png"/><Relationship Id="rId4" Type="http://schemas.openxmlformats.org/officeDocument/2006/relationships/image" Target="../media/image5.png"/><Relationship Id="rId9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9938" y="685800"/>
            <a:ext cx="8366125" cy="2743200"/>
          </a:xfrm>
        </p:spPr>
        <p:txBody>
          <a:bodyPr lIns="90488" tIns="44450" rIns="90488" bIns="44450" anchor="ctr"/>
          <a:lstStyle/>
          <a:p>
            <a:r>
              <a:rPr lang="en-GB" sz="4800" dirty="0" smtClean="0"/>
              <a:t>FIL </a:t>
            </a:r>
            <a:r>
              <a:rPr lang="en-GB" sz="4800" dirty="0"/>
              <a:t>SPM Course May 2011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6000" dirty="0" smtClean="0"/>
              <a:t>Spatial </a:t>
            </a:r>
            <a:r>
              <a:rPr lang="en-GB" sz="6000" dirty="0" err="1" smtClean="0"/>
              <a:t>preprocessing</a:t>
            </a:r>
            <a:endParaRPr lang="en-GB" sz="5400" b="0" i="1" dirty="0" smtClean="0"/>
          </a:p>
        </p:txBody>
      </p:sp>
      <p:sp>
        <p:nvSpPr>
          <p:cNvPr id="12291" name="Subtitle 4"/>
          <p:cNvSpPr>
            <a:spLocks noGrp="1"/>
          </p:cNvSpPr>
          <p:nvPr>
            <p:ph type="subTitle" idx="1"/>
          </p:nvPr>
        </p:nvSpPr>
        <p:spPr>
          <a:xfrm>
            <a:off x="1485900" y="4157663"/>
            <a:ext cx="6934200" cy="1771650"/>
          </a:xfrm>
        </p:spPr>
        <p:txBody>
          <a:bodyPr/>
          <a:lstStyle/>
          <a:p>
            <a:pPr algn="ctr"/>
            <a:r>
              <a:rPr lang="en-GB" b="1" dirty="0" err="1" smtClean="0"/>
              <a:t>Ged</a:t>
            </a:r>
            <a:r>
              <a:rPr lang="en-GB" b="1" dirty="0" smtClean="0"/>
              <a:t> Ridgway</a:t>
            </a:r>
          </a:p>
          <a:p>
            <a:pPr algn="ctr"/>
            <a:r>
              <a:rPr lang="en-GB" dirty="0" smtClean="0"/>
              <a:t>With thanks to John </a:t>
            </a:r>
            <a:r>
              <a:rPr lang="en-GB" dirty="0" err="1" smtClean="0"/>
              <a:t>Ashburner</a:t>
            </a:r>
            <a:endParaRPr lang="en-GB" dirty="0" smtClean="0"/>
          </a:p>
          <a:p>
            <a:pPr algn="ctr"/>
            <a:r>
              <a:rPr lang="en-GB" dirty="0"/>
              <a:t>a</a:t>
            </a:r>
            <a:r>
              <a:rPr lang="en-GB" dirty="0" smtClean="0"/>
              <a:t>nd the FIL Methods Group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0"/>
            <a:ext cx="485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0"/>
            <a:ext cx="485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itle 16"/>
          <p:cNvSpPr>
            <a:spLocks noGrp="1"/>
          </p:cNvSpPr>
          <p:nvPr>
            <p:ph type="title"/>
          </p:nvPr>
        </p:nvSpPr>
        <p:spPr>
          <a:xfrm>
            <a:off x="0" y="0"/>
            <a:ext cx="3286125" cy="1857375"/>
          </a:xfrm>
        </p:spPr>
        <p:txBody>
          <a:bodyPr/>
          <a:lstStyle/>
          <a:p>
            <a:r>
              <a:rPr lang="en-GB" smtClean="0"/>
              <a:t>Manual reorientation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538"/>
            <a:ext cx="2987675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871538"/>
            <a:ext cx="3443288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871538"/>
            <a:ext cx="3475037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08563" y="5624513"/>
            <a:ext cx="121058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dirty="0">
                <a:latin typeface="+mn-lt"/>
              </a:rPr>
              <a:t>Reoriented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(1x1x3 mm</a:t>
            </a:r>
            <a:br>
              <a:rPr lang="en-GB" sz="2400" dirty="0">
                <a:latin typeface="+mn-lt"/>
              </a:rPr>
            </a:br>
            <a:r>
              <a:rPr lang="en-GB" sz="2400" dirty="0">
                <a:latin typeface="+mn-lt"/>
              </a:rPr>
              <a:t> voxel size)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499475" y="5624513"/>
            <a:ext cx="9973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>
                <a:latin typeface="+mn-lt"/>
              </a:rPr>
              <a:t>Resliced</a:t>
            </a:r>
          </a:p>
          <a:p>
            <a:endParaRPr lang="en-GB" sz="2400">
              <a:latin typeface="+mn-lt"/>
            </a:endParaRPr>
          </a:p>
          <a:p>
            <a:r>
              <a:rPr lang="en-GB" sz="2400">
                <a:latin typeface="+mn-lt"/>
              </a:rPr>
              <a:t>(to 2 mm</a:t>
            </a:r>
            <a:br>
              <a:rPr lang="en-GB" sz="2400">
                <a:latin typeface="+mn-lt"/>
              </a:rPr>
            </a:br>
            <a:r>
              <a:rPr lang="en-GB" sz="2400">
                <a:latin typeface="+mn-lt"/>
              </a:rPr>
              <a:t> cubic)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Manual reorientation – </a:t>
            </a:r>
            <a:r>
              <a:rPr lang="en-GB" dirty="0" err="1" smtClean="0"/>
              <a:t>Reslicing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/>
              <a:t>Reslicing</a:t>
            </a:r>
            <a:r>
              <a:rPr lang="en-GB" dirty="0"/>
              <a:t> </a:t>
            </a:r>
            <a:r>
              <a:rPr lang="en-GB" dirty="0" smtClean="0"/>
              <a:t>/ Interpolation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915400" cy="49022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GB" dirty="0" smtClean="0"/>
              <a:t>Applying the transformation parameters, and re-sampling the data onto the same grid of voxels as the target image</a:t>
            </a:r>
          </a:p>
          <a:p>
            <a:pPr lvl="1" eaLnBrk="1" hangingPunct="1">
              <a:defRPr/>
            </a:pPr>
            <a:r>
              <a:rPr lang="en-GB" dirty="0" smtClean="0"/>
              <a:t>AKA </a:t>
            </a:r>
            <a:r>
              <a:rPr lang="en-GB" dirty="0" err="1" smtClean="0"/>
              <a:t>reslicing</a:t>
            </a:r>
            <a:r>
              <a:rPr lang="en-GB" dirty="0" smtClean="0"/>
              <a:t>, interpolation, </a:t>
            </a:r>
            <a:r>
              <a:rPr lang="en-GB" dirty="0" err="1" smtClean="0"/>
              <a:t>regridding</a:t>
            </a:r>
            <a:r>
              <a:rPr lang="en-GB" dirty="0" smtClean="0"/>
              <a:t>, transformation, and writing (as in </a:t>
            </a:r>
            <a:r>
              <a:rPr lang="en-GB" b="1" dirty="0" smtClean="0"/>
              <a:t>normalise -</a:t>
            </a:r>
            <a:r>
              <a:rPr lang="en-GB" i="1" dirty="0" smtClean="0"/>
              <a:t> </a:t>
            </a:r>
            <a:r>
              <a:rPr lang="en-GB" b="1" dirty="0" smtClean="0"/>
              <a:t>write</a:t>
            </a:r>
            <a:r>
              <a:rPr lang="en-GB" dirty="0" smtClean="0"/>
              <a:t>)</a:t>
            </a:r>
          </a:p>
          <a:p>
            <a:pPr eaLnBrk="1" hangingPunct="1">
              <a:defRPr/>
            </a:pPr>
            <a:r>
              <a:rPr lang="en-GB" dirty="0" smtClean="0"/>
              <a:t>Nearest neighbour gives the new voxel the value of the closest corresponding voxel in the source</a:t>
            </a:r>
          </a:p>
          <a:p>
            <a:pPr eaLnBrk="1" hangingPunct="1">
              <a:defRPr/>
            </a:pPr>
            <a:r>
              <a:rPr lang="en-GB" dirty="0" smtClean="0"/>
              <a:t>Linear interpolation uses information from all immediate neighbours (2 in 1D, 4 in 2D, 8 in 3D)</a:t>
            </a:r>
          </a:p>
          <a:p>
            <a:pPr eaLnBrk="1" hangingPunct="1">
              <a:defRPr/>
            </a:pPr>
            <a:r>
              <a:rPr lang="en-GB" dirty="0" smtClean="0"/>
              <a:t>NN and linear interp. correspond to </a:t>
            </a:r>
            <a:r>
              <a:rPr lang="en-GB" dirty="0" err="1" smtClean="0"/>
              <a:t>zeroth</a:t>
            </a:r>
            <a:r>
              <a:rPr lang="en-GB" dirty="0" smtClean="0"/>
              <a:t> and first order B-spline interpolation, higher orders use more information in the hope of improving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4327525" y="2195513"/>
            <a:ext cx="4968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f(x)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4953000" y="2195513"/>
            <a:ext cx="2809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?</a:t>
            </a:r>
          </a:p>
        </p:txBody>
      </p:sp>
      <p:graphicFrame>
        <p:nvGraphicFramePr>
          <p:cNvPr id="72741" name="Object 37"/>
          <p:cNvGraphicFramePr>
            <a:graphicFrameLocks noChangeAspect="1"/>
          </p:cNvGraphicFramePr>
          <p:nvPr/>
        </p:nvGraphicFramePr>
        <p:xfrm>
          <a:off x="5586413" y="4811713"/>
          <a:ext cx="37115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3" imgW="1549080" imgH="393480" progId="Equation.3">
                  <p:embed/>
                </p:oleObj>
              </mc:Choice>
              <mc:Fallback>
                <p:oleObj name="Equation" r:id="rId3" imgW="1549080" imgH="39348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4811713"/>
                        <a:ext cx="3711575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8" name="Line 24"/>
          <p:cNvSpPr>
            <a:spLocks noChangeShapeType="1"/>
          </p:cNvSpPr>
          <p:nvPr/>
        </p:nvSpPr>
        <p:spPr bwMode="auto">
          <a:xfrm flipV="1">
            <a:off x="4953000" y="2220913"/>
            <a:ext cx="0" cy="44291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2901950" y="3079750"/>
            <a:ext cx="2051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Linear interpolation – 1D</a:t>
            </a: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2901950" y="4154488"/>
            <a:ext cx="342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 flipV="1">
            <a:off x="2901950" y="3079750"/>
            <a:ext cx="0" cy="10731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V="1">
            <a:off x="6323013" y="2393950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V="1">
            <a:off x="2901950" y="2393950"/>
            <a:ext cx="3421063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3" name="Oval 6"/>
          <p:cNvSpPr>
            <a:spLocks noChangeArrowheads="1"/>
          </p:cNvSpPr>
          <p:nvPr/>
        </p:nvSpPr>
        <p:spPr bwMode="auto">
          <a:xfrm>
            <a:off x="2811463" y="4071938"/>
            <a:ext cx="179387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64" name="Oval 7"/>
          <p:cNvSpPr>
            <a:spLocks noChangeArrowheads="1"/>
          </p:cNvSpPr>
          <p:nvPr/>
        </p:nvSpPr>
        <p:spPr bwMode="auto">
          <a:xfrm>
            <a:off x="6234113" y="4071938"/>
            <a:ext cx="179387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2811463" y="2997200"/>
            <a:ext cx="179387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6234113" y="2311400"/>
            <a:ext cx="179387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V="1">
            <a:off x="4953000" y="2663825"/>
            <a:ext cx="0" cy="14906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68" name="Text Box 16"/>
          <p:cNvSpPr txBox="1">
            <a:spLocks noChangeArrowheads="1"/>
          </p:cNvSpPr>
          <p:nvPr/>
        </p:nvSpPr>
        <p:spPr bwMode="auto">
          <a:xfrm>
            <a:off x="2711450" y="4211638"/>
            <a:ext cx="2794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a</a:t>
            </a:r>
          </a:p>
        </p:txBody>
      </p:sp>
      <p:sp>
        <p:nvSpPr>
          <p:cNvPr id="2069" name="Text Box 17"/>
          <p:cNvSpPr txBox="1">
            <a:spLocks noChangeArrowheads="1"/>
          </p:cNvSpPr>
          <p:nvPr/>
        </p:nvSpPr>
        <p:spPr bwMode="auto">
          <a:xfrm>
            <a:off x="6146800" y="4211638"/>
            <a:ext cx="285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b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4768850" y="4211638"/>
            <a:ext cx="285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x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2249488" y="2881313"/>
            <a:ext cx="49053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f(a)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6515100" y="2195513"/>
            <a:ext cx="4968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f(b)</a:t>
            </a:r>
          </a:p>
        </p:txBody>
      </p:sp>
      <p:sp>
        <p:nvSpPr>
          <p:cNvPr id="72726" name="Oval 22"/>
          <p:cNvSpPr>
            <a:spLocks noChangeArrowheads="1"/>
          </p:cNvSpPr>
          <p:nvPr/>
        </p:nvSpPr>
        <p:spPr bwMode="auto">
          <a:xfrm>
            <a:off x="4864100" y="2592388"/>
            <a:ext cx="177800" cy="165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72727" name="Oval 23"/>
          <p:cNvSpPr>
            <a:spLocks noChangeArrowheads="1"/>
          </p:cNvSpPr>
          <p:nvPr/>
        </p:nvSpPr>
        <p:spPr bwMode="auto">
          <a:xfrm>
            <a:off x="4864100" y="4071938"/>
            <a:ext cx="177800" cy="165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72730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2719388" y="4811713"/>
          <a:ext cx="188753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5" imgW="787320" imgH="393480" progId="Equation.3">
                  <p:embed/>
                </p:oleObj>
              </mc:Choice>
              <mc:Fallback>
                <p:oleObj name="Equation" r:id="rId5" imgW="787320" imgH="39348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4811713"/>
                        <a:ext cx="1887537" cy="87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37" name="Object 33"/>
          <p:cNvGraphicFramePr>
            <a:graphicFrameLocks noChangeAspect="1"/>
          </p:cNvGraphicFramePr>
          <p:nvPr/>
        </p:nvGraphicFramePr>
        <p:xfrm>
          <a:off x="4556125" y="5021263"/>
          <a:ext cx="10636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7" imgW="444240" imgH="203040" progId="Equation.3">
                  <p:embed/>
                </p:oleObj>
              </mc:Choice>
              <mc:Fallback>
                <p:oleObj name="Equation" r:id="rId7" imgW="444240" imgH="20304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5021263"/>
                        <a:ext cx="10636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40" name="Object 36"/>
          <p:cNvGraphicFramePr>
            <a:graphicFrameLocks noChangeAspect="1"/>
          </p:cNvGraphicFramePr>
          <p:nvPr/>
        </p:nvGraphicFramePr>
        <p:xfrm>
          <a:off x="638175" y="5021263"/>
          <a:ext cx="21574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9" imgW="901440" imgH="203040" progId="Equation.3">
                  <p:embed/>
                </p:oleObj>
              </mc:Choice>
              <mc:Fallback>
                <p:oleObj name="Equation" r:id="rId9" imgW="901440" imgH="20304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5021263"/>
                        <a:ext cx="2157413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Line 39"/>
          <p:cNvSpPr>
            <a:spLocks noChangeShapeType="1"/>
          </p:cNvSpPr>
          <p:nvPr/>
        </p:nvSpPr>
        <p:spPr bwMode="auto">
          <a:xfrm>
            <a:off x="495300" y="41529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6" name="Line 40"/>
          <p:cNvSpPr>
            <a:spLocks noChangeShapeType="1"/>
          </p:cNvSpPr>
          <p:nvPr/>
        </p:nvSpPr>
        <p:spPr bwMode="auto">
          <a:xfrm rot="-5400000">
            <a:off x="-102394" y="3555207"/>
            <a:ext cx="1195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7" name="Text Box 41"/>
          <p:cNvSpPr txBox="1">
            <a:spLocks noChangeArrowheads="1"/>
          </p:cNvSpPr>
          <p:nvPr/>
        </p:nvSpPr>
        <p:spPr bwMode="auto">
          <a:xfrm>
            <a:off x="1790700" y="3954463"/>
            <a:ext cx="285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x</a:t>
            </a:r>
          </a:p>
        </p:txBody>
      </p:sp>
      <p:sp>
        <p:nvSpPr>
          <p:cNvPr id="2078" name="Text Box 42"/>
          <p:cNvSpPr txBox="1">
            <a:spLocks noChangeArrowheads="1"/>
          </p:cNvSpPr>
          <p:nvPr/>
        </p:nvSpPr>
        <p:spPr bwMode="auto">
          <a:xfrm>
            <a:off x="352425" y="2600325"/>
            <a:ext cx="27146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5" grpId="0"/>
      <p:bldP spid="72729" grpId="0"/>
      <p:bldP spid="72729" grpId="1"/>
      <p:bldP spid="72728" grpId="0" animBg="1"/>
      <p:bldP spid="72728" grpId="1" animBg="1"/>
      <p:bldP spid="72719" grpId="0" animBg="1"/>
      <p:bldP spid="72709" grpId="0" animBg="1"/>
      <p:bldP spid="72715" grpId="0" animBg="1"/>
      <p:bldP spid="72716" grpId="0" animBg="1"/>
      <p:bldP spid="72717" grpId="0" animBg="1"/>
      <p:bldP spid="72713" grpId="0" animBg="1"/>
      <p:bldP spid="72714" grpId="0" animBg="1"/>
      <p:bldP spid="72718" grpId="0" animBg="1"/>
      <p:bldP spid="72722" grpId="0"/>
      <p:bldP spid="72723" grpId="0"/>
      <p:bldP spid="72724" grpId="0"/>
      <p:bldP spid="72726" grpId="0" animBg="1"/>
      <p:bldP spid="727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901950" y="3079750"/>
            <a:ext cx="20510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Linear interpolation – 1D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901950" y="4154488"/>
            <a:ext cx="3421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V="1">
            <a:off x="2901950" y="3079750"/>
            <a:ext cx="0" cy="10731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V="1">
            <a:off x="6323013" y="2393950"/>
            <a:ext cx="0" cy="17605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 flipV="1">
            <a:off x="2901950" y="2393950"/>
            <a:ext cx="3421063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2811463" y="4071938"/>
            <a:ext cx="179387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6234113" y="4071938"/>
            <a:ext cx="179387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2811463" y="2997200"/>
            <a:ext cx="179387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6234113" y="2311400"/>
            <a:ext cx="179387" cy="1651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4953000" y="2663825"/>
            <a:ext cx="0" cy="14906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2711450" y="4211638"/>
            <a:ext cx="288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0</a:t>
            </a: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6146800" y="4211638"/>
            <a:ext cx="2889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1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768850" y="4211638"/>
            <a:ext cx="2857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x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2249488" y="2881313"/>
            <a:ext cx="5000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f(0)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515100" y="2195513"/>
            <a:ext cx="5000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f(1)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327525" y="2195513"/>
            <a:ext cx="4968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f(x)</a:t>
            </a:r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4864100" y="2592388"/>
            <a:ext cx="177800" cy="165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4864100" y="4071938"/>
            <a:ext cx="177800" cy="1651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3074" name="Object 25"/>
          <p:cNvGraphicFramePr>
            <a:graphicFrameLocks noChangeAspect="1"/>
          </p:cNvGraphicFramePr>
          <p:nvPr/>
        </p:nvGraphicFramePr>
        <p:xfrm>
          <a:off x="1287463" y="5157788"/>
          <a:ext cx="73310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3" imgW="3060360" imgH="203040" progId="Equation.3">
                  <p:embed/>
                </p:oleObj>
              </mc:Choice>
              <mc:Fallback>
                <p:oleObj name="Equation" r:id="rId3" imgW="306036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5157788"/>
                        <a:ext cx="733107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9" name="Object 29"/>
          <p:cNvGraphicFramePr>
            <a:graphicFrameLocks noChangeAspect="1"/>
          </p:cNvGraphicFramePr>
          <p:nvPr/>
        </p:nvGraphicFramePr>
        <p:xfrm>
          <a:off x="5529263" y="5786438"/>
          <a:ext cx="26447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5" imgW="1104840" imgH="228600" progId="Equation.3">
                  <p:embed/>
                </p:oleObj>
              </mc:Choice>
              <mc:Fallback>
                <p:oleObj name="Equation" r:id="rId5" imgW="110484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263" y="5786438"/>
                        <a:ext cx="26447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0" name="Line 30"/>
          <p:cNvSpPr>
            <a:spLocks noChangeShapeType="1"/>
          </p:cNvSpPr>
          <p:nvPr/>
        </p:nvSpPr>
        <p:spPr bwMode="auto">
          <a:xfrm>
            <a:off x="2901950" y="3294063"/>
            <a:ext cx="2051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1" name="Line 31"/>
          <p:cNvSpPr>
            <a:spLocks noChangeShapeType="1"/>
          </p:cNvSpPr>
          <p:nvPr/>
        </p:nvSpPr>
        <p:spPr bwMode="auto">
          <a:xfrm>
            <a:off x="4991100" y="3294063"/>
            <a:ext cx="1331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2" name="Text Box 32"/>
          <p:cNvSpPr txBox="1">
            <a:spLocks noChangeArrowheads="1"/>
          </p:cNvSpPr>
          <p:nvPr/>
        </p:nvSpPr>
        <p:spPr bwMode="auto">
          <a:xfrm>
            <a:off x="3743325" y="3294063"/>
            <a:ext cx="390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x0</a:t>
            </a:r>
          </a:p>
        </p:txBody>
      </p:sp>
      <p:sp>
        <p:nvSpPr>
          <p:cNvPr id="81953" name="Text Box 33"/>
          <p:cNvSpPr txBox="1">
            <a:spLocks noChangeArrowheads="1"/>
          </p:cNvSpPr>
          <p:nvPr/>
        </p:nvSpPr>
        <p:spPr bwMode="auto">
          <a:xfrm>
            <a:off x="5529263" y="3294063"/>
            <a:ext cx="38893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/>
              <a:t>x1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0" grpId="0" animBg="1"/>
      <p:bldP spid="81951" grpId="0" animBg="1"/>
      <p:bldP spid="81952" grpId="0"/>
      <p:bldP spid="819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05" name="Rectangle 61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343400" cy="5029200"/>
          </a:xfrm>
        </p:spPr>
        <p:txBody>
          <a:bodyPr/>
          <a:lstStyle/>
          <a:p>
            <a:r>
              <a:rPr lang="en-GB" smtClean="0"/>
              <a:t>Nearest neighbour</a:t>
            </a:r>
          </a:p>
          <a:p>
            <a:pPr lvl="1"/>
            <a:r>
              <a:rPr lang="en-GB" smtClean="0"/>
              <a:t>Take the value of the closest voxel</a:t>
            </a:r>
          </a:p>
          <a:p>
            <a:r>
              <a:rPr lang="en-GB" smtClean="0"/>
              <a:t>Tri-linear</a:t>
            </a:r>
          </a:p>
          <a:p>
            <a:pPr lvl="1"/>
            <a:r>
              <a:rPr lang="en-GB" smtClean="0"/>
              <a:t>Just a weighted average of the neighbouring voxels</a:t>
            </a:r>
          </a:p>
          <a:p>
            <a:pPr lvl="1"/>
            <a:r>
              <a:rPr lang="en-GB" smtClean="0"/>
              <a:t>f</a:t>
            </a:r>
            <a:r>
              <a:rPr lang="en-GB" baseline="-25000" smtClean="0"/>
              <a:t>5</a:t>
            </a:r>
            <a:r>
              <a:rPr lang="en-GB" smtClean="0"/>
              <a:t> = f</a:t>
            </a:r>
            <a:r>
              <a:rPr lang="en-GB" baseline="-25000" smtClean="0"/>
              <a:t>1</a:t>
            </a:r>
            <a:r>
              <a:rPr lang="en-GB" smtClean="0"/>
              <a:t> x</a:t>
            </a:r>
            <a:r>
              <a:rPr lang="en-GB" baseline="-25000" smtClean="0"/>
              <a:t>2</a:t>
            </a:r>
            <a:r>
              <a:rPr lang="en-GB" smtClean="0"/>
              <a:t> + f</a:t>
            </a:r>
            <a:r>
              <a:rPr lang="en-GB" baseline="-25000" smtClean="0"/>
              <a:t>2</a:t>
            </a:r>
            <a:r>
              <a:rPr lang="en-GB" smtClean="0"/>
              <a:t> x</a:t>
            </a:r>
            <a:r>
              <a:rPr lang="en-GB" baseline="-25000" smtClean="0"/>
              <a:t>1</a:t>
            </a:r>
            <a:endParaRPr lang="en-GB" smtClean="0"/>
          </a:p>
          <a:p>
            <a:pPr lvl="1"/>
            <a:r>
              <a:rPr lang="en-GB" smtClean="0"/>
              <a:t>f</a:t>
            </a:r>
            <a:r>
              <a:rPr lang="en-GB" baseline="-25000" smtClean="0"/>
              <a:t>6</a:t>
            </a:r>
            <a:r>
              <a:rPr lang="en-GB" smtClean="0"/>
              <a:t> = f</a:t>
            </a:r>
            <a:r>
              <a:rPr lang="en-GB" baseline="-25000" smtClean="0"/>
              <a:t>3</a:t>
            </a:r>
            <a:r>
              <a:rPr lang="en-GB" smtClean="0"/>
              <a:t> x</a:t>
            </a:r>
            <a:r>
              <a:rPr lang="en-GB" baseline="-25000" smtClean="0"/>
              <a:t>2</a:t>
            </a:r>
            <a:r>
              <a:rPr lang="en-GB" smtClean="0"/>
              <a:t> + f</a:t>
            </a:r>
            <a:r>
              <a:rPr lang="en-GB" baseline="-25000" smtClean="0"/>
              <a:t>4</a:t>
            </a:r>
            <a:r>
              <a:rPr lang="en-GB" smtClean="0"/>
              <a:t> x</a:t>
            </a:r>
            <a:r>
              <a:rPr lang="en-GB" baseline="-25000" smtClean="0"/>
              <a:t>1</a:t>
            </a:r>
            <a:endParaRPr lang="en-GB" smtClean="0"/>
          </a:p>
          <a:p>
            <a:pPr lvl="1"/>
            <a:r>
              <a:rPr lang="en-GB" smtClean="0"/>
              <a:t>f</a:t>
            </a:r>
            <a:r>
              <a:rPr lang="en-GB" baseline="-25000" smtClean="0"/>
              <a:t>7</a:t>
            </a:r>
            <a:r>
              <a:rPr lang="en-GB" smtClean="0"/>
              <a:t> = f</a:t>
            </a:r>
            <a:r>
              <a:rPr lang="en-GB" baseline="-25000" smtClean="0"/>
              <a:t>5</a:t>
            </a:r>
            <a:r>
              <a:rPr lang="en-GB" smtClean="0"/>
              <a:t> y</a:t>
            </a:r>
            <a:r>
              <a:rPr lang="en-GB" baseline="-25000" smtClean="0"/>
              <a:t>2</a:t>
            </a:r>
            <a:r>
              <a:rPr lang="en-GB" smtClean="0"/>
              <a:t> + f</a:t>
            </a:r>
            <a:r>
              <a:rPr lang="en-GB" baseline="-25000" smtClean="0"/>
              <a:t>6</a:t>
            </a:r>
            <a:r>
              <a:rPr lang="en-GB" smtClean="0"/>
              <a:t> y</a:t>
            </a:r>
            <a:r>
              <a:rPr lang="en-GB" baseline="-25000" smtClean="0"/>
              <a:t>1</a:t>
            </a:r>
            <a:endParaRPr lang="en-GB" smtClean="0"/>
          </a:p>
        </p:txBody>
      </p:sp>
      <p:pic>
        <p:nvPicPr>
          <p:cNvPr id="262206" name="Picture 62" descr="bili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51339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Linear interpolation – 2D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2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2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2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2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2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2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2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20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28600" y="1295400"/>
            <a:ext cx="9448800" cy="541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baseline="0">
              <a:solidFill>
                <a:schemeClr val="bg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04863"/>
          </a:xfrm>
        </p:spPr>
        <p:txBody>
          <a:bodyPr/>
          <a:lstStyle/>
          <a:p>
            <a:r>
              <a:rPr lang="en-GB" smtClean="0"/>
              <a:t>B-spline Interpolation</a:t>
            </a:r>
          </a:p>
        </p:txBody>
      </p:sp>
      <p:pic>
        <p:nvPicPr>
          <p:cNvPr id="225284" name="Picture 4" descr="bsplin2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41021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5" name="Picture 5" descr="bspline1"/>
          <p:cNvPicPr>
            <a:picLocks noChangeAspect="1" noChangeArrowheads="1"/>
          </p:cNvPicPr>
          <p:nvPr/>
        </p:nvPicPr>
        <p:blipFill>
          <a:blip r:embed="rId3" cstate="print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83188"/>
            <a:ext cx="18288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6" name="Picture 6" descr="bspline2"/>
          <p:cNvPicPr>
            <a:picLocks noChangeAspect="1" noChangeArrowheads="1"/>
          </p:cNvPicPr>
          <p:nvPr/>
        </p:nvPicPr>
        <p:blipFill>
          <a:blip r:embed="rId4" cstate="print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81600"/>
            <a:ext cx="1752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7" name="Picture 7" descr="bspline3"/>
          <p:cNvPicPr>
            <a:picLocks noChangeAspect="1" noChangeArrowheads="1"/>
          </p:cNvPicPr>
          <p:nvPr/>
        </p:nvPicPr>
        <p:blipFill>
          <a:blip r:embed="rId5" cstate="print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816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bspline2rep"/>
          <p:cNvPicPr>
            <a:picLocks noChangeAspect="1" noChangeArrowheads="1"/>
          </p:cNvPicPr>
          <p:nvPr/>
        </p:nvPicPr>
        <p:blipFill>
          <a:blip r:embed="rId6" cstate="print">
            <a:lum bright="-9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8006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914400" y="4876800"/>
            <a:ext cx="4325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aseline="0"/>
              <a:t>B-splines are piecewise polynomials</a:t>
            </a:r>
            <a:endParaRPr lang="en-GB" baseline="0">
              <a:solidFill>
                <a:schemeClr val="bg2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304800" y="1295400"/>
            <a:ext cx="495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baseline="0"/>
              <a:t>A continuous function is represented by a linear combination of basis functions</a:t>
            </a:r>
            <a:endParaRPr lang="en-GB" baseline="0">
              <a:solidFill>
                <a:schemeClr val="bg2"/>
              </a:solidFill>
            </a:endParaRP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5715000" y="1295400"/>
            <a:ext cx="3597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baseline="0"/>
              <a:t>2D B-spline basis functions of degrees 0, 1, 2 and 3</a:t>
            </a:r>
          </a:p>
        </p:txBody>
      </p:sp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6172200" y="5029200"/>
            <a:ext cx="3505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aseline="0"/>
              <a:t>Nearest neighbour and trilinear interpolation are the same as B-spline interpolation with degrees 0 and 1.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9" grpId="0" autoUpdateAnimBg="0"/>
      <p:bldP spid="225291" grpId="0" autoUpdateAnimBg="0"/>
      <p:bldP spid="22529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Quantifying image alignment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Registration intuitively relies on the concept of aligning images to increase their similarity</a:t>
            </a:r>
          </a:p>
          <a:p>
            <a:pPr lvl="1"/>
            <a:r>
              <a:rPr lang="en-GB" dirty="0" smtClean="0"/>
              <a:t>This needs to be mathematically formalised</a:t>
            </a:r>
          </a:p>
          <a:p>
            <a:pPr lvl="1"/>
            <a:r>
              <a:rPr lang="en-GB" dirty="0" smtClean="0"/>
              <a:t>We need practical way(s) of measuring similarity</a:t>
            </a:r>
          </a:p>
          <a:p>
            <a:r>
              <a:rPr lang="en-GB" dirty="0" smtClean="0"/>
              <a:t>Using interpolation we can find the intensity at equivalent voxels</a:t>
            </a:r>
          </a:p>
          <a:p>
            <a:pPr lvl="1"/>
            <a:r>
              <a:rPr lang="en-GB" dirty="0" smtClean="0"/>
              <a:t>(equivalent according to the current estimates of the transformation parameters)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 descr="coreg_example_pr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r="19278"/>
          <a:stretch>
            <a:fillRect/>
          </a:stretch>
        </p:blipFill>
        <p:spPr bwMode="auto">
          <a:xfrm>
            <a:off x="0" y="1508125"/>
            <a:ext cx="2922588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coreg_example_pr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 t="48427" r="19662"/>
          <a:stretch>
            <a:fillRect/>
          </a:stretch>
        </p:blipFill>
        <p:spPr bwMode="auto">
          <a:xfrm>
            <a:off x="3136900" y="4098925"/>
            <a:ext cx="293846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Voxel similarity measures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75363" y="2768600"/>
            <a:ext cx="29225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 smtClean="0">
                <a:latin typeface="+mn-lt"/>
              </a:rPr>
              <a:t>Mean-squared </a:t>
            </a:r>
            <a:r>
              <a:rPr lang="en-GB" sz="2800" dirty="0">
                <a:latin typeface="+mn-lt"/>
              </a:rPr>
              <a:t>difference</a:t>
            </a:r>
          </a:p>
          <a:p>
            <a:r>
              <a:rPr lang="en-GB" sz="2800" dirty="0" smtClean="0">
                <a:latin typeface="+mn-lt"/>
              </a:rPr>
              <a:t>Correlation </a:t>
            </a:r>
            <a:r>
              <a:rPr lang="en-GB" sz="2800" dirty="0">
                <a:latin typeface="+mn-lt"/>
              </a:rPr>
              <a:t>coefficient</a:t>
            </a:r>
          </a:p>
          <a:p>
            <a:r>
              <a:rPr lang="en-GB" sz="2800" dirty="0" smtClean="0">
                <a:latin typeface="+mn-lt"/>
              </a:rPr>
              <a:t>Joint </a:t>
            </a:r>
            <a:r>
              <a:rPr lang="en-GB" sz="2800" dirty="0">
                <a:latin typeface="+mn-lt"/>
              </a:rPr>
              <a:t>histogram measures</a:t>
            </a:r>
          </a:p>
        </p:txBody>
      </p:sp>
      <p:graphicFrame>
        <p:nvGraphicFramePr>
          <p:cNvPr id="24586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3744913" y="1852613"/>
          <a:ext cx="1819275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5" imgW="977760" imgH="1091880" progId="Equation.3">
                  <p:embed/>
                </p:oleObj>
              </mc:Choice>
              <mc:Fallback>
                <p:oleObj name="Equation" r:id="rId5" imgW="977760" imgH="1091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1852613"/>
                        <a:ext cx="1819275" cy="187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543050" y="1870075"/>
            <a:ext cx="24638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1543050" y="1958975"/>
            <a:ext cx="2347913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24591" name="Object 15"/>
          <p:cNvGraphicFramePr>
            <a:graphicFrameLocks noChangeAspect="1"/>
          </p:cNvGraphicFramePr>
          <p:nvPr/>
        </p:nvGraphicFramePr>
        <p:xfrm>
          <a:off x="6888163" y="4184650"/>
          <a:ext cx="2000250" cy="201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7" imgW="977760" imgH="1066680" progId="Equation.3">
                  <p:embed/>
                </p:oleObj>
              </mc:Choice>
              <mc:Fallback>
                <p:oleObj name="Equation" r:id="rId7" imgW="977760" imgH="10666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4184650"/>
                        <a:ext cx="2000250" cy="201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Line 16"/>
          <p:cNvSpPr>
            <a:spLocks noChangeShapeType="1"/>
          </p:cNvSpPr>
          <p:nvPr/>
        </p:nvSpPr>
        <p:spPr bwMode="auto">
          <a:xfrm>
            <a:off x="4706938" y="4240213"/>
            <a:ext cx="2465387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4706938" y="4329113"/>
            <a:ext cx="2347912" cy="469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6259513" y="2144713"/>
            <a:ext cx="2749471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>
                <a:latin typeface="+mn-lt"/>
              </a:rPr>
              <a:t>Pairs of voxel intensities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249863" y="2144713"/>
            <a:ext cx="1008062" cy="168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flipH="1" flipV="1">
            <a:off x="6735763" y="2560638"/>
            <a:ext cx="958850" cy="1660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2179638" y="5715000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8" grpId="0" animBg="1"/>
      <p:bldP spid="24589" grpId="0" animBg="1"/>
      <p:bldP spid="24592" grpId="0" animBg="1"/>
      <p:bldP spid="24593" grpId="0" animBg="1"/>
      <p:bldP spid="24594" grpId="0"/>
      <p:bldP spid="24595" grpId="0" animBg="1"/>
      <p:bldP spid="24595" grpId="1" animBg="1"/>
      <p:bldP spid="24596" grpId="0" animBg="1"/>
      <p:bldP spid="24596" grpId="1" animBg="1"/>
      <p:bldP spid="245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Automatic image registration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>
          <a:xfrm>
            <a:off x="495300" y="1600200"/>
            <a:ext cx="9159875" cy="4525963"/>
          </a:xfrm>
        </p:spPr>
        <p:txBody>
          <a:bodyPr/>
          <a:lstStyle/>
          <a:p>
            <a:r>
              <a:rPr lang="en-GB" smtClean="0"/>
              <a:t>Quantifying the quality of the alignment with a measure of image similarity allows computational estimation of transformation parameters</a:t>
            </a:r>
          </a:p>
          <a:p>
            <a:r>
              <a:rPr lang="en-GB" smtClean="0"/>
              <a:t>This is the basis of both realignment and coregistration in SPM</a:t>
            </a:r>
          </a:p>
          <a:p>
            <a:pPr lvl="1"/>
            <a:r>
              <a:rPr lang="en-GB" smtClean="0"/>
              <a:t>Allowing more complex geometric transformations or warps leads to more flexible spatial normalisation</a:t>
            </a:r>
          </a:p>
          <a:p>
            <a:r>
              <a:rPr lang="en-GB" smtClean="0"/>
              <a:t>Automating registration requires optimisation...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fMRI time-series </a:t>
            </a:r>
            <a:r>
              <a:rPr lang="en-US" dirty="0"/>
              <a:t>m</a:t>
            </a:r>
            <a:r>
              <a:rPr lang="en-US" dirty="0" smtClean="0"/>
              <a:t>ovie</a:t>
            </a:r>
            <a:endParaRPr lang="en-GB" dirty="0" smtClean="0"/>
          </a:p>
        </p:txBody>
      </p:sp>
      <p:pic>
        <p:nvPicPr>
          <p:cNvPr id="3" name="fM00223_004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13716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7812273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Optimisation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1820863"/>
            <a:ext cx="8358187" cy="4305300"/>
          </a:xfrm>
        </p:spPr>
        <p:txBody>
          <a:bodyPr/>
          <a:lstStyle/>
          <a:p>
            <a:pPr eaLnBrk="1" hangingPunct="1"/>
            <a:r>
              <a:rPr lang="en-GB" dirty="0" smtClean="0"/>
              <a:t>Find the “best” parameters according to an “objective function” (minimised or maximised)</a:t>
            </a:r>
          </a:p>
          <a:p>
            <a:pPr eaLnBrk="1" hangingPunct="1"/>
            <a:r>
              <a:rPr lang="en-GB" dirty="0" smtClean="0"/>
              <a:t>Objective functions can often be related to a probabilistic model (Bayes -&gt; MAP -&gt; ML -&gt; LSQ)</a:t>
            </a:r>
          </a:p>
        </p:txBody>
      </p:sp>
      <p:pic>
        <p:nvPicPr>
          <p:cNvPr id="29700" name="Picture 4" descr="opti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4224338"/>
            <a:ext cx="802640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965575" y="5994400"/>
            <a:ext cx="232410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Value of parameter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1113" y="4749800"/>
            <a:ext cx="1539875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2800" b="1" dirty="0">
                <a:latin typeface="+mn-lt"/>
              </a:rPr>
              <a:t>Objective function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V="1">
            <a:off x="4502150" y="4600575"/>
            <a:ext cx="915988" cy="196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GB" sz="2800">
              <a:latin typeface="+mn-lt"/>
            </a:endParaRP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766888" y="4460875"/>
            <a:ext cx="2787650" cy="666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GB" sz="2800" b="1" dirty="0">
                <a:latin typeface="+mn-lt"/>
              </a:rPr>
              <a:t>Global optimum</a:t>
            </a:r>
            <a:br>
              <a:rPr lang="en-GB" sz="2800" b="1" dirty="0">
                <a:latin typeface="+mn-lt"/>
              </a:rPr>
            </a:br>
            <a:r>
              <a:rPr lang="en-GB" sz="2800" b="1" dirty="0">
                <a:latin typeface="+mn-lt"/>
              </a:rPr>
              <a:t>(most probable)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7816850" y="5381625"/>
            <a:ext cx="82550" cy="396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GB" sz="2800">
              <a:latin typeface="+mn-lt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962775" y="5046663"/>
            <a:ext cx="1947863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1">
                <a:latin typeface="+mn-lt"/>
              </a:rPr>
              <a:t>Local optimum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492375" y="5135563"/>
            <a:ext cx="1946275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1">
                <a:latin typeface="+mn-lt"/>
              </a:rPr>
              <a:t>Local optimum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4237038" y="5467350"/>
            <a:ext cx="317500" cy="201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>
              <a:defRPr/>
            </a:pPr>
            <a:endParaRPr lang="en-GB" sz="280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smtClean="0"/>
              <a:t>Registration basics</a:t>
            </a:r>
          </a:p>
          <a:p>
            <a:pPr marL="514350" indent="-514350">
              <a:buFontTx/>
              <a:buAutoNum type="arabicPeriod"/>
            </a:pPr>
            <a:r>
              <a:rPr lang="en-GB" b="1" smtClean="0"/>
              <a:t>Motion and realignment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Inter-modal coregistration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Spatial normalisation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Unified segmentation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Gaussian smoothing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Motion in fMRI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448800" cy="50022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Can be a major problem</a:t>
            </a:r>
          </a:p>
          <a:p>
            <a:pPr lvl="1" eaLnBrk="1" hangingPunct="1">
              <a:defRPr/>
            </a:pPr>
            <a:r>
              <a:rPr lang="en-GB" dirty="0" smtClean="0"/>
              <a:t>Increase residual variance and reduce sensitivity</a:t>
            </a:r>
          </a:p>
          <a:p>
            <a:pPr lvl="1" eaLnBrk="1" hangingPunct="1">
              <a:defRPr/>
            </a:pPr>
            <a:r>
              <a:rPr lang="en-GB" dirty="0" smtClean="0"/>
              <a:t>Data may get completely lost with sudden movements</a:t>
            </a:r>
          </a:p>
          <a:p>
            <a:pPr lvl="1" eaLnBrk="1" hangingPunct="1">
              <a:defRPr/>
            </a:pPr>
            <a:r>
              <a:rPr lang="en-GB" dirty="0" smtClean="0"/>
              <a:t>Movements may be correlated with the task</a:t>
            </a:r>
          </a:p>
          <a:p>
            <a:pPr lvl="1" eaLnBrk="1" hangingPunct="1">
              <a:defRPr/>
            </a:pPr>
            <a:r>
              <a:rPr lang="en-GB" dirty="0" smtClean="0"/>
              <a:t>Try to minimise movement (don’t scan for too long!)</a:t>
            </a:r>
          </a:p>
          <a:p>
            <a:pPr eaLnBrk="1" hangingPunct="1">
              <a:defRPr/>
            </a:pPr>
            <a:r>
              <a:rPr lang="en-GB" dirty="0" smtClean="0"/>
              <a:t>Motion correction using realignment</a:t>
            </a:r>
          </a:p>
          <a:p>
            <a:pPr lvl="1" eaLnBrk="1" hangingPunct="1">
              <a:defRPr/>
            </a:pPr>
            <a:r>
              <a:rPr lang="en-GB" dirty="0" smtClean="0"/>
              <a:t>Each volume rigidly registered to reference</a:t>
            </a:r>
          </a:p>
          <a:p>
            <a:pPr lvl="1" eaLnBrk="1" hangingPunct="1">
              <a:defRPr/>
            </a:pPr>
            <a:r>
              <a:rPr lang="en-GB" dirty="0" smtClean="0"/>
              <a:t>Least squares objective function</a:t>
            </a:r>
          </a:p>
          <a:p>
            <a:pPr marL="533400" indent="-533400" eaLnBrk="1" hangingPunct="1">
              <a:defRPr/>
            </a:pPr>
            <a:r>
              <a:rPr lang="en-GB" dirty="0" smtClean="0"/>
              <a:t>Realigned images must be </a:t>
            </a:r>
            <a:r>
              <a:rPr lang="en-GB" dirty="0" err="1" smtClean="0"/>
              <a:t>resliced</a:t>
            </a:r>
            <a:r>
              <a:rPr lang="en-GB" dirty="0" smtClean="0"/>
              <a:t> for analysis</a:t>
            </a:r>
          </a:p>
          <a:p>
            <a:pPr marL="914400" lvl="1" indent="-457200" eaLnBrk="1" hangingPunct="1">
              <a:defRPr/>
            </a:pPr>
            <a:r>
              <a:rPr lang="en-GB" dirty="0" smtClean="0"/>
              <a:t>Not necessary if they will be normalised anyway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23913"/>
          </a:xfrm>
        </p:spPr>
        <p:txBody>
          <a:bodyPr/>
          <a:lstStyle/>
          <a:p>
            <a:r>
              <a:rPr lang="en-GB" smtClean="0"/>
              <a:t>Residual Errors from aligned fMRI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smtClean="0"/>
              <a:t>Slices are not acquired simultaneously</a:t>
            </a:r>
          </a:p>
          <a:p>
            <a:pPr lvl="1"/>
            <a:r>
              <a:rPr lang="en-GB" sz="2000" smtClean="0"/>
              <a:t>rapid movements not accounted for by rigid body model</a:t>
            </a:r>
          </a:p>
          <a:p>
            <a:r>
              <a:rPr lang="en-GB" sz="2400" smtClean="0"/>
              <a:t>Image artefacts may not move according to a rigid body model</a:t>
            </a:r>
          </a:p>
          <a:p>
            <a:pPr lvl="1"/>
            <a:r>
              <a:rPr lang="en-GB" sz="2000" smtClean="0"/>
              <a:t>image distortion, image dropout, Nyquist ghost</a:t>
            </a:r>
          </a:p>
          <a:p>
            <a:r>
              <a:rPr lang="en-GB" sz="2400" smtClean="0"/>
              <a:t>Gaps between slices can cause aliasing artefacts</a:t>
            </a:r>
          </a:p>
          <a:p>
            <a:r>
              <a:rPr lang="en-GB" sz="2400" smtClean="0"/>
              <a:t>Re-sampling can introduce interpolation errors</a:t>
            </a:r>
          </a:p>
          <a:p>
            <a:pPr lvl="1"/>
            <a:r>
              <a:rPr lang="en-GB" sz="2000" smtClean="0"/>
              <a:t>especially tri-linear interpolation</a:t>
            </a:r>
          </a:p>
          <a:p>
            <a:endParaRPr lang="en-GB" sz="2400" smtClean="0"/>
          </a:p>
          <a:p>
            <a:r>
              <a:rPr lang="en-GB" sz="2400" smtClean="0"/>
              <a:t>Functions of the estimated motion parameters can be modelled as confounds in subsequent analyses</a:t>
            </a:r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fMRI movement by distortion interaction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2989263"/>
          </a:xfrm>
        </p:spPr>
        <p:txBody>
          <a:bodyPr>
            <a:normAutofit fontScale="92500" lnSpcReduction="20000"/>
          </a:bodyPr>
          <a:lstStyle/>
          <a:p>
            <a:pPr>
              <a:buFont typeface="Comic Sans MS" pitchFamily="66" charset="0"/>
              <a:buChar char="*"/>
              <a:defRPr/>
            </a:pPr>
            <a:r>
              <a:rPr lang="en-GB" dirty="0" smtClean="0"/>
              <a:t>Subject disrupts B0 field, rendering it inhomogeneous</a:t>
            </a:r>
          </a:p>
          <a:p>
            <a:pPr lvl="1">
              <a:buFont typeface="Comic Sans MS" pitchFamily="66" charset="0"/>
              <a:buChar char="*"/>
              <a:defRPr/>
            </a:pPr>
            <a:r>
              <a:rPr lang="en-GB" dirty="0" smtClean="0"/>
              <a:t>distortions occur along the phase-encoding direction</a:t>
            </a:r>
          </a:p>
          <a:p>
            <a:pPr>
              <a:buFont typeface="Comic Sans MS" pitchFamily="66" charset="0"/>
              <a:buChar char="*"/>
              <a:defRPr/>
            </a:pPr>
            <a:r>
              <a:rPr lang="en-GB" dirty="0" smtClean="0"/>
              <a:t>Subject moves during EPI time series</a:t>
            </a:r>
          </a:p>
          <a:p>
            <a:pPr lvl="1">
              <a:buFont typeface="Comic Sans MS" pitchFamily="66" charset="0"/>
              <a:buChar char="*"/>
              <a:defRPr/>
            </a:pPr>
            <a:r>
              <a:rPr lang="en-GB" dirty="0" smtClean="0"/>
              <a:t>Distortions vary with subject position</a:t>
            </a:r>
          </a:p>
          <a:p>
            <a:pPr lvl="1">
              <a:buFont typeface="Comic Sans MS" pitchFamily="66" charset="0"/>
              <a:buChar char="*"/>
              <a:defRPr/>
            </a:pPr>
            <a:r>
              <a:rPr lang="en-GB" dirty="0" smtClean="0"/>
              <a:t>shape varies (non-rigidly)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33795" name="Picture 3" descr="fieldmap_graphic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370013"/>
            <a:ext cx="42148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69925" y="2540000"/>
            <a:ext cx="1841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GB"/>
          </a:p>
        </p:txBody>
      </p:sp>
      <p:pic>
        <p:nvPicPr>
          <p:cNvPr id="3379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7065" r="7790" b="18710"/>
          <a:stretch>
            <a:fillRect/>
          </a:stretch>
        </p:blipFill>
        <p:spPr bwMode="auto">
          <a:xfrm>
            <a:off x="0" y="4360863"/>
            <a:ext cx="551497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9505950" cy="1295400"/>
          </a:xfrm>
        </p:spPr>
        <p:txBody>
          <a:bodyPr/>
          <a:lstStyle/>
          <a:p>
            <a:r>
              <a:rPr lang="en-GB" smtClean="0"/>
              <a:t>Correcting for distortion changes using Unwarp</a:t>
            </a:r>
            <a:endParaRPr lang="en-US" sz="2800" smtClean="0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220788" y="3625850"/>
            <a:ext cx="1676400" cy="1016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aseline="0" dirty="0">
                <a:latin typeface="+mn-lt"/>
              </a:rPr>
              <a:t>Estimate movement parameters.</a:t>
            </a:r>
            <a:endParaRPr lang="en-US" baseline="0" dirty="0">
              <a:latin typeface="+mn-lt"/>
            </a:endParaRPr>
          </a:p>
        </p:txBody>
      </p:sp>
      <p:grpSp>
        <p:nvGrpSpPr>
          <p:cNvPr id="5126" name="Group 4"/>
          <p:cNvGrpSpPr>
            <a:grpSpLocks/>
          </p:cNvGrpSpPr>
          <p:nvPr/>
        </p:nvGrpSpPr>
        <p:grpSpPr bwMode="auto">
          <a:xfrm>
            <a:off x="1325563" y="1782763"/>
            <a:ext cx="1403350" cy="1524000"/>
            <a:chOff x="192" y="720"/>
            <a:chExt cx="2206" cy="2423"/>
          </a:xfrm>
        </p:grpSpPr>
        <p:grpSp>
          <p:nvGrpSpPr>
            <p:cNvPr id="5210" name="Group 5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5274" name="Picture 6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75" name="Line 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76" name="Line 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11" name="Group 9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5271" name="Picture 10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72" name="Line 1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73" name="Line 1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12" name="Group 13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5268" name="Picture 14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9" name="Line 1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70" name="Line 1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13" name="Group 17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5265" name="Picture 18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6" name="Line 1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67" name="Line 2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14" name="Group 21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5262" name="Picture 22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3" name="Line 2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64" name="Line 2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15" name="Group 25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5259" name="Picture 26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60" name="Line 2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61" name="Line 2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16" name="Group 29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5256" name="Picture 30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7" name="Line 3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58" name="Line 3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17" name="Group 33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5253" name="Picture 34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4" name="Line 3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55" name="Line 3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18" name="Group 37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5250" name="Picture 38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51" name="Line 3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52" name="Line 4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19" name="Group 41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5247" name="Picture 42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48" name="Line 4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49" name="Line 4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20" name="Group 45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5244" name="Picture 46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45" name="Line 4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46" name="Line 4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21" name="Group 49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5241" name="Picture 50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42" name="Line 51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43" name="Line 52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22" name="Group 53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5238" name="Picture 54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39" name="Line 55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40" name="Line 56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23" name="Group 57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5235" name="Picture 58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36" name="Line 59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37" name="Line 60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24" name="Group 61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5232" name="Picture 62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33" name="Line 63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34" name="Line 64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225" name="Group 65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5229" name="Picture 66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30" name="Line 67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31" name="Line 68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5226" name="Picture 69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7" name="Line 70"/>
            <p:cNvSpPr>
              <a:spLocks noChangeShapeType="1"/>
            </p:cNvSpPr>
            <p:nvPr/>
          </p:nvSpPr>
          <p:spPr bwMode="auto">
            <a:xfrm flipV="1">
              <a:off x="2322" y="2256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28" name="Line 71"/>
            <p:cNvSpPr>
              <a:spLocks noChangeShapeType="1"/>
            </p:cNvSpPr>
            <p:nvPr/>
          </p:nvSpPr>
          <p:spPr bwMode="auto">
            <a:xfrm flipV="1">
              <a:off x="1728" y="2744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27" name="Text Box 72"/>
          <p:cNvSpPr txBox="1">
            <a:spLocks noChangeArrowheads="1"/>
          </p:cNvSpPr>
          <p:nvPr/>
        </p:nvSpPr>
        <p:spPr bwMode="auto">
          <a:xfrm>
            <a:off x="3581400" y="2209800"/>
            <a:ext cx="3308350" cy="23876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34950" indent="-2349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aseline="0">
                <a:latin typeface="+mn-lt"/>
              </a:rPr>
              <a:t>Estimate new distortion fields for each image: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baseline="0">
                <a:latin typeface="+mn-lt"/>
              </a:rPr>
              <a:t>estimate rate of change of field with respect to the current estimate of movement parameters in </a:t>
            </a:r>
            <a:r>
              <a:rPr lang="en-GB" b="1" baseline="0">
                <a:latin typeface="+mn-lt"/>
              </a:rPr>
              <a:t>pitch</a:t>
            </a:r>
            <a:r>
              <a:rPr lang="en-GB" baseline="0">
                <a:latin typeface="+mn-lt"/>
              </a:rPr>
              <a:t> and </a:t>
            </a:r>
            <a:r>
              <a:rPr lang="en-GB" b="1" baseline="0">
                <a:latin typeface="+mn-lt"/>
              </a:rPr>
              <a:t>roll</a:t>
            </a:r>
            <a:r>
              <a:rPr lang="en-GB" baseline="0">
                <a:latin typeface="+mn-lt"/>
              </a:rPr>
              <a:t>.</a:t>
            </a:r>
            <a:endParaRPr lang="en-US" baseline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28" name="Text Box 73"/>
          <p:cNvSpPr txBox="1">
            <a:spLocks noChangeArrowheads="1"/>
          </p:cNvSpPr>
          <p:nvPr/>
        </p:nvSpPr>
        <p:spPr bwMode="auto">
          <a:xfrm>
            <a:off x="3621088" y="1077913"/>
            <a:ext cx="3268662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aseline="0">
                <a:latin typeface="+mn-lt"/>
              </a:rPr>
              <a:t>Estimate reference from mean of all scans.</a:t>
            </a:r>
            <a:endParaRPr lang="en-US" baseline="0">
              <a:latin typeface="+mn-lt"/>
            </a:endParaRPr>
          </a:p>
        </p:txBody>
      </p:sp>
      <p:sp>
        <p:nvSpPr>
          <p:cNvPr id="5129" name="Text Box 74"/>
          <p:cNvSpPr txBox="1">
            <a:spLocks noChangeArrowheads="1"/>
          </p:cNvSpPr>
          <p:nvPr/>
        </p:nvSpPr>
        <p:spPr bwMode="auto">
          <a:xfrm>
            <a:off x="7346950" y="2901950"/>
            <a:ext cx="17526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aseline="0">
                <a:latin typeface="+mn-lt"/>
              </a:rPr>
              <a:t>Unwarp time series.</a:t>
            </a:r>
            <a:endParaRPr lang="en-US" baseline="0">
              <a:latin typeface="+mn-lt"/>
            </a:endParaRPr>
          </a:p>
        </p:txBody>
      </p:sp>
      <p:grpSp>
        <p:nvGrpSpPr>
          <p:cNvPr id="5130" name="Group 75"/>
          <p:cNvGrpSpPr>
            <a:grpSpLocks/>
          </p:cNvGrpSpPr>
          <p:nvPr/>
        </p:nvGrpSpPr>
        <p:grpSpPr bwMode="auto">
          <a:xfrm>
            <a:off x="7539038" y="3865563"/>
            <a:ext cx="1403350" cy="1524000"/>
            <a:chOff x="192" y="720"/>
            <a:chExt cx="2206" cy="2423"/>
          </a:xfrm>
        </p:grpSpPr>
        <p:grpSp>
          <p:nvGrpSpPr>
            <p:cNvPr id="5143" name="Group 76"/>
            <p:cNvGrpSpPr>
              <a:grpSpLocks/>
            </p:cNvGrpSpPr>
            <p:nvPr/>
          </p:nvGrpSpPr>
          <p:grpSpPr bwMode="auto">
            <a:xfrm>
              <a:off x="192" y="720"/>
              <a:ext cx="670" cy="887"/>
              <a:chOff x="192" y="720"/>
              <a:chExt cx="670" cy="887"/>
            </a:xfrm>
          </p:grpSpPr>
          <p:pic>
            <p:nvPicPr>
              <p:cNvPr id="5207" name="Picture 77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08" name="Line 7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9" name="Line 7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44" name="Group 80"/>
            <p:cNvGrpSpPr>
              <a:grpSpLocks/>
            </p:cNvGrpSpPr>
            <p:nvPr/>
          </p:nvGrpSpPr>
          <p:grpSpPr bwMode="auto">
            <a:xfrm>
              <a:off x="288" y="816"/>
              <a:ext cx="670" cy="887"/>
              <a:chOff x="192" y="720"/>
              <a:chExt cx="670" cy="887"/>
            </a:xfrm>
          </p:grpSpPr>
          <p:pic>
            <p:nvPicPr>
              <p:cNvPr id="5204" name="Picture 81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05" name="Line 8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6" name="Line 8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45" name="Group 84"/>
            <p:cNvGrpSpPr>
              <a:grpSpLocks/>
            </p:cNvGrpSpPr>
            <p:nvPr/>
          </p:nvGrpSpPr>
          <p:grpSpPr bwMode="auto">
            <a:xfrm>
              <a:off x="384" y="912"/>
              <a:ext cx="670" cy="887"/>
              <a:chOff x="192" y="720"/>
              <a:chExt cx="670" cy="887"/>
            </a:xfrm>
          </p:grpSpPr>
          <p:pic>
            <p:nvPicPr>
              <p:cNvPr id="5201" name="Picture 85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02" name="Line 8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3" name="Line 8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46" name="Group 88"/>
            <p:cNvGrpSpPr>
              <a:grpSpLocks/>
            </p:cNvGrpSpPr>
            <p:nvPr/>
          </p:nvGrpSpPr>
          <p:grpSpPr bwMode="auto">
            <a:xfrm>
              <a:off x="480" y="1008"/>
              <a:ext cx="670" cy="887"/>
              <a:chOff x="192" y="720"/>
              <a:chExt cx="670" cy="887"/>
            </a:xfrm>
          </p:grpSpPr>
          <p:pic>
            <p:nvPicPr>
              <p:cNvPr id="5198" name="Picture 89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99" name="Line 9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0" name="Line 9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47" name="Group 92"/>
            <p:cNvGrpSpPr>
              <a:grpSpLocks/>
            </p:cNvGrpSpPr>
            <p:nvPr/>
          </p:nvGrpSpPr>
          <p:grpSpPr bwMode="auto">
            <a:xfrm>
              <a:off x="576" y="1104"/>
              <a:ext cx="670" cy="887"/>
              <a:chOff x="192" y="720"/>
              <a:chExt cx="670" cy="887"/>
            </a:xfrm>
          </p:grpSpPr>
          <p:pic>
            <p:nvPicPr>
              <p:cNvPr id="5195" name="Picture 93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96" name="Line 9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97" name="Line 9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48" name="Group 96"/>
            <p:cNvGrpSpPr>
              <a:grpSpLocks/>
            </p:cNvGrpSpPr>
            <p:nvPr/>
          </p:nvGrpSpPr>
          <p:grpSpPr bwMode="auto">
            <a:xfrm>
              <a:off x="672" y="1200"/>
              <a:ext cx="670" cy="887"/>
              <a:chOff x="192" y="720"/>
              <a:chExt cx="670" cy="887"/>
            </a:xfrm>
          </p:grpSpPr>
          <p:pic>
            <p:nvPicPr>
              <p:cNvPr id="5192" name="Picture 97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93" name="Line 9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94" name="Line 9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49" name="Group 100"/>
            <p:cNvGrpSpPr>
              <a:grpSpLocks/>
            </p:cNvGrpSpPr>
            <p:nvPr/>
          </p:nvGrpSpPr>
          <p:grpSpPr bwMode="auto">
            <a:xfrm>
              <a:off x="768" y="1296"/>
              <a:ext cx="670" cy="887"/>
              <a:chOff x="192" y="720"/>
              <a:chExt cx="670" cy="887"/>
            </a:xfrm>
          </p:grpSpPr>
          <p:pic>
            <p:nvPicPr>
              <p:cNvPr id="5189" name="Picture 101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90" name="Line 10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91" name="Line 10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50" name="Group 104"/>
            <p:cNvGrpSpPr>
              <a:grpSpLocks/>
            </p:cNvGrpSpPr>
            <p:nvPr/>
          </p:nvGrpSpPr>
          <p:grpSpPr bwMode="auto">
            <a:xfrm>
              <a:off x="864" y="1392"/>
              <a:ext cx="670" cy="887"/>
              <a:chOff x="192" y="720"/>
              <a:chExt cx="670" cy="887"/>
            </a:xfrm>
          </p:grpSpPr>
          <p:pic>
            <p:nvPicPr>
              <p:cNvPr id="5186" name="Picture 105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87" name="Line 10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88" name="Line 10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51" name="Group 108"/>
            <p:cNvGrpSpPr>
              <a:grpSpLocks/>
            </p:cNvGrpSpPr>
            <p:nvPr/>
          </p:nvGrpSpPr>
          <p:grpSpPr bwMode="auto">
            <a:xfrm>
              <a:off x="960" y="1488"/>
              <a:ext cx="670" cy="887"/>
              <a:chOff x="192" y="720"/>
              <a:chExt cx="670" cy="887"/>
            </a:xfrm>
          </p:grpSpPr>
          <p:pic>
            <p:nvPicPr>
              <p:cNvPr id="5183" name="Picture 109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84" name="Line 11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85" name="Line 11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52" name="Group 112"/>
            <p:cNvGrpSpPr>
              <a:grpSpLocks/>
            </p:cNvGrpSpPr>
            <p:nvPr/>
          </p:nvGrpSpPr>
          <p:grpSpPr bwMode="auto">
            <a:xfrm>
              <a:off x="1056" y="1584"/>
              <a:ext cx="670" cy="887"/>
              <a:chOff x="192" y="720"/>
              <a:chExt cx="670" cy="887"/>
            </a:xfrm>
          </p:grpSpPr>
          <p:pic>
            <p:nvPicPr>
              <p:cNvPr id="5180" name="Picture 113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81" name="Line 11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82" name="Line 11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53" name="Group 116"/>
            <p:cNvGrpSpPr>
              <a:grpSpLocks/>
            </p:cNvGrpSpPr>
            <p:nvPr/>
          </p:nvGrpSpPr>
          <p:grpSpPr bwMode="auto">
            <a:xfrm>
              <a:off x="1152" y="1680"/>
              <a:ext cx="670" cy="887"/>
              <a:chOff x="192" y="720"/>
              <a:chExt cx="670" cy="887"/>
            </a:xfrm>
          </p:grpSpPr>
          <p:pic>
            <p:nvPicPr>
              <p:cNvPr id="5177" name="Picture 117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8" name="Line 11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79" name="Line 11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54" name="Group 120"/>
            <p:cNvGrpSpPr>
              <a:grpSpLocks/>
            </p:cNvGrpSpPr>
            <p:nvPr/>
          </p:nvGrpSpPr>
          <p:grpSpPr bwMode="auto">
            <a:xfrm>
              <a:off x="1248" y="1776"/>
              <a:ext cx="670" cy="887"/>
              <a:chOff x="192" y="720"/>
              <a:chExt cx="670" cy="887"/>
            </a:xfrm>
          </p:grpSpPr>
          <p:pic>
            <p:nvPicPr>
              <p:cNvPr id="5174" name="Picture 121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5" name="Line 122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76" name="Line 123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55" name="Group 124"/>
            <p:cNvGrpSpPr>
              <a:grpSpLocks/>
            </p:cNvGrpSpPr>
            <p:nvPr/>
          </p:nvGrpSpPr>
          <p:grpSpPr bwMode="auto">
            <a:xfrm>
              <a:off x="1344" y="1872"/>
              <a:ext cx="670" cy="887"/>
              <a:chOff x="192" y="720"/>
              <a:chExt cx="670" cy="887"/>
            </a:xfrm>
          </p:grpSpPr>
          <p:pic>
            <p:nvPicPr>
              <p:cNvPr id="5171" name="Picture 125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72" name="Line 126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73" name="Line 127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56" name="Group 128"/>
            <p:cNvGrpSpPr>
              <a:grpSpLocks/>
            </p:cNvGrpSpPr>
            <p:nvPr/>
          </p:nvGrpSpPr>
          <p:grpSpPr bwMode="auto">
            <a:xfrm>
              <a:off x="1440" y="1968"/>
              <a:ext cx="670" cy="887"/>
              <a:chOff x="192" y="720"/>
              <a:chExt cx="670" cy="887"/>
            </a:xfrm>
          </p:grpSpPr>
          <p:pic>
            <p:nvPicPr>
              <p:cNvPr id="5168" name="Picture 129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9" name="Line 130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70" name="Line 131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57" name="Group 132"/>
            <p:cNvGrpSpPr>
              <a:grpSpLocks/>
            </p:cNvGrpSpPr>
            <p:nvPr/>
          </p:nvGrpSpPr>
          <p:grpSpPr bwMode="auto">
            <a:xfrm>
              <a:off x="1536" y="2064"/>
              <a:ext cx="670" cy="887"/>
              <a:chOff x="192" y="720"/>
              <a:chExt cx="670" cy="887"/>
            </a:xfrm>
          </p:grpSpPr>
          <p:pic>
            <p:nvPicPr>
              <p:cNvPr id="5165" name="Picture 133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6" name="Line 134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67" name="Line 135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158" name="Group 136"/>
            <p:cNvGrpSpPr>
              <a:grpSpLocks/>
            </p:cNvGrpSpPr>
            <p:nvPr/>
          </p:nvGrpSpPr>
          <p:grpSpPr bwMode="auto">
            <a:xfrm>
              <a:off x="1632" y="2160"/>
              <a:ext cx="670" cy="887"/>
              <a:chOff x="192" y="720"/>
              <a:chExt cx="670" cy="887"/>
            </a:xfrm>
          </p:grpSpPr>
          <p:pic>
            <p:nvPicPr>
              <p:cNvPr id="5162" name="Picture 137" descr="slic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81" t="28236" r="54173" b="42599"/>
              <a:stretch>
                <a:fillRect/>
              </a:stretch>
            </p:blipFill>
            <p:spPr bwMode="auto">
              <a:xfrm>
                <a:off x="192" y="720"/>
                <a:ext cx="670" cy="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63" name="Line 138"/>
              <p:cNvSpPr>
                <a:spLocks noChangeShapeType="1"/>
              </p:cNvSpPr>
              <p:nvPr/>
            </p:nvSpPr>
            <p:spPr bwMode="auto">
              <a:xfrm flipV="1">
                <a:off x="786" y="720"/>
                <a:ext cx="0" cy="887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64" name="Line 139"/>
              <p:cNvSpPr>
                <a:spLocks noChangeShapeType="1"/>
              </p:cNvSpPr>
              <p:nvPr/>
            </p:nvSpPr>
            <p:spPr bwMode="auto">
              <a:xfrm flipV="1">
                <a:off x="192" y="1208"/>
                <a:ext cx="670" cy="0"/>
              </a:xfrm>
              <a:prstGeom prst="line">
                <a:avLst/>
              </a:prstGeom>
              <a:noFill/>
              <a:ln w="19050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pic>
          <p:nvPicPr>
            <p:cNvPr id="5159" name="Picture 140" descr="slic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1" t="28236" r="54173" b="42599"/>
            <a:stretch>
              <a:fillRect/>
            </a:stretch>
          </p:blipFill>
          <p:spPr bwMode="auto">
            <a:xfrm>
              <a:off x="1728" y="2256"/>
              <a:ext cx="670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0" name="Line 141"/>
            <p:cNvSpPr>
              <a:spLocks noChangeShapeType="1"/>
            </p:cNvSpPr>
            <p:nvPr/>
          </p:nvSpPr>
          <p:spPr bwMode="auto">
            <a:xfrm flipV="1">
              <a:off x="2322" y="2256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1" name="Line 142"/>
            <p:cNvSpPr>
              <a:spLocks noChangeShapeType="1"/>
            </p:cNvSpPr>
            <p:nvPr/>
          </p:nvSpPr>
          <p:spPr bwMode="auto">
            <a:xfrm flipV="1">
              <a:off x="1728" y="2744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31" name="AutoShape 143"/>
          <p:cNvSpPr>
            <a:spLocks noChangeArrowheads="1"/>
          </p:cNvSpPr>
          <p:nvPr/>
        </p:nvSpPr>
        <p:spPr bwMode="auto">
          <a:xfrm>
            <a:off x="8229600" y="1828800"/>
            <a:ext cx="882650" cy="866775"/>
          </a:xfrm>
          <a:custGeom>
            <a:avLst/>
            <a:gdLst>
              <a:gd name="T0" fmla="*/ 1032115289 w 21600"/>
              <a:gd name="T1" fmla="*/ 0 h 21600"/>
              <a:gd name="T2" fmla="*/ 1032115289 w 21600"/>
              <a:gd name="T3" fmla="*/ 785633340 h 21600"/>
              <a:gd name="T4" fmla="*/ 220875319 w 21600"/>
              <a:gd name="T5" fmla="*/ 1395762141 h 21600"/>
              <a:gd name="T6" fmla="*/ 1473866090 w 21600"/>
              <a:gd name="T7" fmla="*/ 3928166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132" name="AutoShape 144"/>
          <p:cNvSpPr>
            <a:spLocks noChangeArrowheads="1"/>
          </p:cNvSpPr>
          <p:nvPr/>
        </p:nvSpPr>
        <p:spPr bwMode="auto">
          <a:xfrm>
            <a:off x="2590800" y="1219200"/>
            <a:ext cx="882650" cy="866775"/>
          </a:xfrm>
          <a:custGeom>
            <a:avLst/>
            <a:gdLst>
              <a:gd name="T0" fmla="*/ 1032115289 w 21600"/>
              <a:gd name="T1" fmla="*/ 0 h 21600"/>
              <a:gd name="T2" fmla="*/ 1032115289 w 21600"/>
              <a:gd name="T3" fmla="*/ 785633340 h 21600"/>
              <a:gd name="T4" fmla="*/ 220875319 w 21600"/>
              <a:gd name="T5" fmla="*/ 1395762141 h 21600"/>
              <a:gd name="T6" fmla="*/ 1473866090 w 21600"/>
              <a:gd name="T7" fmla="*/ 3928166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133" name="AutoShape 145"/>
          <p:cNvSpPr>
            <a:spLocks noChangeArrowheads="1"/>
          </p:cNvSpPr>
          <p:nvPr/>
        </p:nvSpPr>
        <p:spPr bwMode="auto">
          <a:xfrm rot="16200000" flipV="1">
            <a:off x="7004050" y="5076826"/>
            <a:ext cx="814387" cy="938212"/>
          </a:xfrm>
          <a:custGeom>
            <a:avLst/>
            <a:gdLst>
              <a:gd name="T0" fmla="*/ 810690898 w 21600"/>
              <a:gd name="T1" fmla="*/ 0 h 21600"/>
              <a:gd name="T2" fmla="*/ 810690898 w 21600"/>
              <a:gd name="T3" fmla="*/ 996331788 h 21600"/>
              <a:gd name="T4" fmla="*/ 173489780 w 21600"/>
              <a:gd name="T5" fmla="*/ 1770089192 h 21600"/>
              <a:gd name="T6" fmla="*/ 1157670307 w 21600"/>
              <a:gd name="T7" fmla="*/ 49816589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134" name="AutoShape 146"/>
          <p:cNvSpPr>
            <a:spLocks noChangeArrowheads="1"/>
          </p:cNvSpPr>
          <p:nvPr/>
        </p:nvSpPr>
        <p:spPr bwMode="auto">
          <a:xfrm rot="16200000" flipV="1">
            <a:off x="1294606" y="4899819"/>
            <a:ext cx="814388" cy="939800"/>
          </a:xfrm>
          <a:custGeom>
            <a:avLst/>
            <a:gdLst>
              <a:gd name="T0" fmla="*/ 810694306 w 21600"/>
              <a:gd name="T1" fmla="*/ 0 h 21600"/>
              <a:gd name="T2" fmla="*/ 810694306 w 21600"/>
              <a:gd name="T3" fmla="*/ 1001400047 h 21600"/>
              <a:gd name="T4" fmla="*/ 173490295 w 21600"/>
              <a:gd name="T5" fmla="*/ 1779092968 h 21600"/>
              <a:gd name="T6" fmla="*/ 1157674142 w 21600"/>
              <a:gd name="T7" fmla="*/ 500700024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135" name="Rectangle 148"/>
          <p:cNvSpPr>
            <a:spLocks noChangeArrowheads="1"/>
          </p:cNvSpPr>
          <p:nvPr/>
        </p:nvSpPr>
        <p:spPr bwMode="auto">
          <a:xfrm>
            <a:off x="3629025" y="5056188"/>
            <a:ext cx="3054350" cy="1447800"/>
          </a:xfrm>
          <a:prstGeom prst="rect">
            <a:avLst/>
          </a:prstGeom>
          <a:solidFill>
            <a:srgbClr val="00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pic>
        <p:nvPicPr>
          <p:cNvPr id="5136" name="Picture 149" descr="taylor_dx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1532" r="6932" b="4785"/>
          <a:stretch>
            <a:fillRect/>
          </a:stretch>
        </p:blipFill>
        <p:spPr bwMode="auto">
          <a:xfrm>
            <a:off x="4292600" y="5132388"/>
            <a:ext cx="820738" cy="914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206875" y="6046788"/>
          <a:ext cx="11112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5" imgW="520560" imgH="228600" progId="">
                  <p:embed/>
                </p:oleObj>
              </mc:Choice>
              <mc:Fallback>
                <p:oleObj name="Equation" r:id="rId5" imgW="520560" imgH="2286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6046788"/>
                        <a:ext cx="1111250" cy="438150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7" name="Picture 151" descr="taylor_dy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1532" r="2972" b="4785"/>
          <a:stretch>
            <a:fillRect/>
          </a:stretch>
        </p:blipFill>
        <p:spPr bwMode="auto">
          <a:xfrm>
            <a:off x="5829300" y="5132388"/>
            <a:ext cx="785813" cy="9175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656263" y="6089650"/>
          <a:ext cx="939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8" imgW="507960" imgH="228600" progId="">
                  <p:embed/>
                </p:oleObj>
              </mc:Choice>
              <mc:Fallback>
                <p:oleObj name="Equation" r:id="rId8" imgW="507960" imgH="2286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6089650"/>
                        <a:ext cx="939800" cy="414338"/>
                      </a:xfrm>
                      <a:prstGeom prst="rect">
                        <a:avLst/>
                      </a:prstGeom>
                      <a:solidFill>
                        <a:srgbClr val="0000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 Box 153"/>
          <p:cNvSpPr txBox="1">
            <a:spLocks noChangeArrowheads="1"/>
          </p:cNvSpPr>
          <p:nvPr/>
        </p:nvSpPr>
        <p:spPr bwMode="auto">
          <a:xfrm>
            <a:off x="3711575" y="5360988"/>
            <a:ext cx="554038" cy="457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baseline="0">
                <a:solidFill>
                  <a:schemeClr val="bg1"/>
                </a:solidFill>
                <a:sym typeface="Symbol" pitchFamily="18" charset="2"/>
              </a:rPr>
              <a:t></a:t>
            </a:r>
            <a:endParaRPr lang="en-GB" sz="2400" baseline="0"/>
          </a:p>
        </p:txBody>
      </p:sp>
      <p:sp>
        <p:nvSpPr>
          <p:cNvPr id="5139" name="Text Box 154"/>
          <p:cNvSpPr txBox="1">
            <a:spLocks noChangeArrowheads="1"/>
          </p:cNvSpPr>
          <p:nvPr/>
        </p:nvSpPr>
        <p:spPr bwMode="auto">
          <a:xfrm>
            <a:off x="5137150" y="5360988"/>
            <a:ext cx="750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baseline="0">
                <a:solidFill>
                  <a:schemeClr val="bg1"/>
                </a:solidFill>
                <a:sym typeface="Symbol" pitchFamily="18" charset="2"/>
              </a:rPr>
              <a:t>+</a:t>
            </a:r>
            <a:endParaRPr lang="en-GB" sz="2400" baseline="0">
              <a:solidFill>
                <a:schemeClr val="bg1"/>
              </a:solidFill>
            </a:endParaRPr>
          </a:p>
        </p:txBody>
      </p:sp>
      <p:sp>
        <p:nvSpPr>
          <p:cNvPr id="5140" name="AutoShape 155"/>
          <p:cNvSpPr>
            <a:spLocks noChangeArrowheads="1"/>
          </p:cNvSpPr>
          <p:nvPr/>
        </p:nvSpPr>
        <p:spPr bwMode="auto">
          <a:xfrm>
            <a:off x="4902200" y="461803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141" name="AutoShape 156"/>
          <p:cNvSpPr>
            <a:spLocks noChangeArrowheads="1"/>
          </p:cNvSpPr>
          <p:nvPr/>
        </p:nvSpPr>
        <p:spPr bwMode="auto">
          <a:xfrm>
            <a:off x="4838700" y="1792288"/>
            <a:ext cx="330200" cy="381000"/>
          </a:xfrm>
          <a:prstGeom prst="downArrow">
            <a:avLst>
              <a:gd name="adj1" fmla="val 50000"/>
              <a:gd name="adj2" fmla="val 28846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5142" name="Text Box 157"/>
          <p:cNvSpPr txBox="1">
            <a:spLocks noChangeArrowheads="1"/>
          </p:cNvSpPr>
          <p:nvPr/>
        </p:nvSpPr>
        <p:spPr bwMode="auto">
          <a:xfrm>
            <a:off x="6824663" y="6430963"/>
            <a:ext cx="30813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200" i="1" baseline="0">
                <a:latin typeface="+mn-lt"/>
              </a:rPr>
              <a:t>Andersson et al, 2001</a:t>
            </a:r>
            <a:endParaRPr lang="en-US" sz="2200" i="1" baseline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smtClean="0"/>
              <a:t>Registration basics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Motion and realignment</a:t>
            </a:r>
          </a:p>
          <a:p>
            <a:pPr marL="514350" indent="-514350">
              <a:buFontTx/>
              <a:buAutoNum type="arabicPeriod"/>
            </a:pPr>
            <a:r>
              <a:rPr lang="en-GB" b="1" smtClean="0"/>
              <a:t>Inter-modal coregistration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Spatial normalisation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Unified segmentation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Gaussian smoothing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1371600"/>
            <a:ext cx="59436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12573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FontTx/>
              <a:buChar char="•"/>
            </a:pPr>
            <a:r>
              <a:rPr lang="en-GB" sz="3200" baseline="0">
                <a:latin typeface="Arial" pitchFamily="34" charset="0"/>
              </a:rPr>
              <a:t>Match images from same subject but different modalities:</a:t>
            </a:r>
          </a:p>
          <a:p>
            <a:pPr lvl="1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pitchFamily="34" charset="0"/>
              </a:rPr>
              <a:t>anatomical localisation of single subject activations</a:t>
            </a:r>
            <a:endParaRPr lang="en-GB" sz="3200" baseline="0">
              <a:latin typeface="Arial" pitchFamily="34" charset="0"/>
            </a:endParaRPr>
          </a:p>
          <a:p>
            <a:pPr lvl="1">
              <a:spcBef>
                <a:spcPct val="50000"/>
              </a:spcBef>
              <a:buClr>
                <a:schemeClr val="hlink"/>
              </a:buClr>
              <a:buFontTx/>
              <a:buChar char="–"/>
            </a:pPr>
            <a:r>
              <a:rPr lang="en-GB" sz="2800" baseline="0">
                <a:latin typeface="Arial" pitchFamily="34" charset="0"/>
              </a:rPr>
              <a:t>achieve more precise spatial normalisation of functional image using anatomical image.</a:t>
            </a:r>
            <a:endParaRPr lang="en-US" sz="3200" baseline="0">
              <a:latin typeface="Arial" pitchFamily="34" charset="0"/>
            </a:endParaRPr>
          </a:p>
        </p:txBody>
      </p:sp>
      <p:pic>
        <p:nvPicPr>
          <p:cNvPr id="35844" name="Picture 5" descr="v5_cor_fu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990600"/>
            <a:ext cx="24257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6" descr="v5_cor_stru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2" b="10811"/>
          <a:stretch>
            <a:fillRect/>
          </a:stretch>
        </p:blipFill>
        <p:spPr bwMode="auto">
          <a:xfrm>
            <a:off x="6400800" y="3935413"/>
            <a:ext cx="2687638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</a:rPr>
              <a:t>Inter-modal </a:t>
            </a:r>
            <a:r>
              <a:rPr lang="en-US" dirty="0" err="1" smtClean="0">
                <a:latin typeface="Arial" pitchFamily="34" charset="0"/>
              </a:rPr>
              <a:t>coregistration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Inter-modal similarity measures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Seek to measure </a:t>
            </a:r>
            <a:r>
              <a:rPr lang="en-GB" i="1" dirty="0" smtClean="0"/>
              <a:t>shared information</a:t>
            </a:r>
            <a:r>
              <a:rPr lang="en-GB" dirty="0" smtClean="0"/>
              <a:t> in some sense</a:t>
            </a:r>
            <a:endParaRPr lang="en-GB" i="1" dirty="0" smtClean="0"/>
          </a:p>
          <a:p>
            <a:pPr eaLnBrk="1" hangingPunct="1"/>
            <a:r>
              <a:rPr lang="en-GB" dirty="0" smtClean="0"/>
              <a:t>For example Mutual Information and related metrics</a:t>
            </a:r>
          </a:p>
          <a:p>
            <a:pPr eaLnBrk="1" hangingPunct="1"/>
            <a:r>
              <a:rPr lang="en-GB" dirty="0" smtClean="0"/>
              <a:t>Statistical measure of information – entropy</a:t>
            </a:r>
          </a:p>
          <a:p>
            <a:pPr eaLnBrk="1" hangingPunct="1"/>
            <a:r>
              <a:rPr lang="en-GB" dirty="0" smtClean="0"/>
              <a:t>Entropy is a property of a probability distribution</a:t>
            </a:r>
          </a:p>
          <a:p>
            <a:pPr eaLnBrk="1" hangingPunct="1"/>
            <a:r>
              <a:rPr lang="en-GB" dirty="0" smtClean="0"/>
              <a:t>Probabilities can be estimated from histograms</a:t>
            </a:r>
          </a:p>
          <a:p>
            <a:pPr eaLnBrk="1" hangingPunct="1"/>
            <a:r>
              <a:rPr lang="en-GB" dirty="0" smtClean="0"/>
              <a:t>Mutual information considers both images’ histograms and their </a:t>
            </a:r>
            <a:r>
              <a:rPr lang="en-GB" b="1" dirty="0" smtClean="0"/>
              <a:t>joint histogram</a:t>
            </a:r>
          </a:p>
        </p:txBody>
      </p:sp>
    </p:spTree>
    <p:extLst>
      <p:ext uri="{BB962C8B-B14F-4D97-AF65-F5344CB8AC3E}">
        <p14:creationId xmlns:p14="http://schemas.microsoft.com/office/powerpoint/2010/main" val="1470977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Joint and marginal histograms</a:t>
            </a:r>
          </a:p>
        </p:txBody>
      </p:sp>
      <p:pic>
        <p:nvPicPr>
          <p:cNvPr id="45060" name="Picture 4" descr="jh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0"/>
          <a:stretch>
            <a:fillRect/>
          </a:stretch>
        </p:blipFill>
        <p:spPr bwMode="auto">
          <a:xfrm>
            <a:off x="6753225" y="1401763"/>
            <a:ext cx="290671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2" descr="t1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4"/>
          <a:stretch>
            <a:fillRect/>
          </a:stretch>
        </p:blipFill>
        <p:spPr bwMode="auto">
          <a:xfrm>
            <a:off x="265113" y="4064000"/>
            <a:ext cx="292735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3" descr="t1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96"/>
          <a:stretch>
            <a:fillRect/>
          </a:stretch>
        </p:blipFill>
        <p:spPr bwMode="auto">
          <a:xfrm>
            <a:off x="265113" y="1304925"/>
            <a:ext cx="29273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jh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45" b="54070"/>
          <a:stretch>
            <a:fillRect/>
          </a:stretch>
        </p:blipFill>
        <p:spPr bwMode="auto">
          <a:xfrm>
            <a:off x="3687763" y="1401763"/>
            <a:ext cx="285115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5" descr="jh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8" r="57845"/>
          <a:stretch>
            <a:fillRect/>
          </a:stretch>
        </p:blipFill>
        <p:spPr bwMode="auto">
          <a:xfrm>
            <a:off x="3687763" y="4251325"/>
            <a:ext cx="2851150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en-GB" smtClean="0"/>
              <a:t>Preprocessing overview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571625" cy="765175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NORM WRITE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47050" y="3829050"/>
            <a:ext cx="1571625" cy="436563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SMOOTH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mi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9" r="15231"/>
          <a:stretch>
            <a:fillRect/>
          </a:stretch>
        </p:blipFill>
        <p:spPr bwMode="auto">
          <a:xfrm>
            <a:off x="5119688" y="1306513"/>
            <a:ext cx="4786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8" descr="mi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9"/>
          <a:stretch>
            <a:fillRect/>
          </a:stretch>
        </p:blipFill>
        <p:spPr bwMode="auto">
          <a:xfrm>
            <a:off x="0" y="1306513"/>
            <a:ext cx="60737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213651" y="5844889"/>
            <a:ext cx="7975260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3200" b="1">
                <a:latin typeface="+mn-lt"/>
              </a:rPr>
              <a:t>Joint histogram sharpness correlates with image alignment</a:t>
            </a:r>
            <a:br>
              <a:rPr lang="en-GB" sz="3200" b="1">
                <a:latin typeface="+mn-lt"/>
              </a:rPr>
            </a:br>
            <a:r>
              <a:rPr lang="en-GB" sz="3200">
                <a:latin typeface="+mn-lt"/>
              </a:rPr>
              <a:t>Mutual information and related measures attempt to quantify this</a:t>
            </a:r>
            <a:endParaRPr lang="en-GB" sz="3200" b="1">
              <a:latin typeface="+mn-lt"/>
            </a:endParaRPr>
          </a:p>
        </p:txBody>
      </p:sp>
      <p:sp>
        <p:nvSpPr>
          <p:cNvPr id="38917" name="Text Box 19"/>
          <p:cNvSpPr txBox="1">
            <a:spLocks noChangeArrowheads="1"/>
          </p:cNvSpPr>
          <p:nvPr/>
        </p:nvSpPr>
        <p:spPr bwMode="auto">
          <a:xfrm>
            <a:off x="577188" y="999839"/>
            <a:ext cx="4290983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>
                <a:latin typeface="+mn-lt"/>
              </a:rPr>
              <a:t>Initially registered T1 and T2 templates</a:t>
            </a:r>
          </a:p>
        </p:txBody>
      </p:sp>
      <p:sp>
        <p:nvSpPr>
          <p:cNvPr id="46100" name="Text Box 20"/>
          <p:cNvSpPr txBox="1">
            <a:spLocks noChangeArrowheads="1"/>
          </p:cNvSpPr>
          <p:nvPr/>
        </p:nvSpPr>
        <p:spPr bwMode="auto">
          <a:xfrm>
            <a:off x="5936588" y="863314"/>
            <a:ext cx="3425938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>
                <a:latin typeface="+mn-lt"/>
              </a:rPr>
              <a:t>After deliberate misregistration</a:t>
            </a:r>
            <a:br>
              <a:rPr lang="en-GB" sz="2800">
                <a:latin typeface="+mn-lt"/>
              </a:rPr>
            </a:br>
            <a:r>
              <a:rPr lang="en-GB" sz="2800">
                <a:latin typeface="+mn-lt"/>
              </a:rPr>
              <a:t>(10mm relative x-translation)</a:t>
            </a:r>
          </a:p>
        </p:txBody>
      </p:sp>
      <p:sp>
        <p:nvSpPr>
          <p:cNvPr id="3891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Joint histogram based registration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8" grpId="0"/>
      <p:bldP spid="46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950"/>
            <a:ext cx="9906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smtClean="0"/>
              <a:t>Registration basics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Motion and realignment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Inter-modal coregistration</a:t>
            </a:r>
          </a:p>
          <a:p>
            <a:pPr marL="514350" indent="-514350">
              <a:buFontTx/>
              <a:buAutoNum type="arabicPeriod"/>
            </a:pPr>
            <a:r>
              <a:rPr lang="en-GB" b="1" smtClean="0"/>
              <a:t>Spatial normalisation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Unified segmentation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Gaussian smoothing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title"/>
          </p:nvPr>
        </p:nvSpPr>
        <p:spPr>
          <a:xfrm>
            <a:off x="271463" y="0"/>
            <a:ext cx="8915400" cy="1143000"/>
          </a:xfrm>
        </p:spPr>
        <p:txBody>
          <a:bodyPr/>
          <a:lstStyle/>
          <a:p>
            <a:pPr eaLnBrk="1" hangingPunct="1"/>
            <a:r>
              <a:rPr lang="en-US" smtClean="0"/>
              <a:t>Spatial Normalisation</a:t>
            </a:r>
          </a:p>
        </p:txBody>
      </p:sp>
      <p:grpSp>
        <p:nvGrpSpPr>
          <p:cNvPr id="41987" name="Group 16"/>
          <p:cNvGrpSpPr>
            <a:grpSpLocks/>
          </p:cNvGrpSpPr>
          <p:nvPr/>
        </p:nvGrpSpPr>
        <p:grpSpPr bwMode="auto">
          <a:xfrm>
            <a:off x="1676400" y="1052513"/>
            <a:ext cx="6475413" cy="5589587"/>
            <a:chOff x="1020" y="799"/>
            <a:chExt cx="3765" cy="3521"/>
          </a:xfrm>
        </p:grpSpPr>
        <p:sp>
          <p:nvSpPr>
            <p:cNvPr id="41988" name="Rectangle 15"/>
            <p:cNvSpPr>
              <a:spLocks noChangeArrowheads="1"/>
            </p:cNvSpPr>
            <p:nvPr/>
          </p:nvSpPr>
          <p:spPr bwMode="auto">
            <a:xfrm>
              <a:off x="1020" y="799"/>
              <a:ext cx="3765" cy="352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41989" name="Picture 5" descr="s3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" y="871"/>
              <a:ext cx="1168" cy="1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0" name="Picture 6" descr="s17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7" y="993"/>
              <a:ext cx="1099" cy="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1" name="Picture 7" descr="s2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6" y="3201"/>
              <a:ext cx="1125" cy="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8" descr="s2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2094"/>
              <a:ext cx="1121" cy="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3" name="Picture 9" descr="s2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" y="2071"/>
              <a:ext cx="1136" cy="10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4" name="Picture 10" descr="s26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2164"/>
              <a:ext cx="1073" cy="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5" name="Picture 11" descr="s30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" y="946"/>
              <a:ext cx="1173" cy="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6" name="Picture 12" descr="s2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2" y="3231"/>
              <a:ext cx="1151" cy="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7" name="Picture 13" descr="s26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" y="3252"/>
              <a:ext cx="1075" cy="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Spatial Normalisation - Reasons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Inter-subject averaging</a:t>
            </a:r>
          </a:p>
          <a:p>
            <a:pPr lvl="1" eaLnBrk="1" hangingPunct="1"/>
            <a:r>
              <a:rPr lang="en-GB" smtClean="0"/>
              <a:t>Increase sensitivity with more subjects</a:t>
            </a:r>
          </a:p>
          <a:p>
            <a:pPr lvl="2" eaLnBrk="1" hangingPunct="1"/>
            <a:r>
              <a:rPr lang="en-GB" smtClean="0"/>
              <a:t>Fixed-effects analysis</a:t>
            </a:r>
          </a:p>
          <a:p>
            <a:pPr lvl="1" eaLnBrk="1" hangingPunct="1"/>
            <a:r>
              <a:rPr lang="en-GB" smtClean="0"/>
              <a:t>Extrapolate findings to the population as a whole</a:t>
            </a:r>
          </a:p>
          <a:p>
            <a:pPr lvl="2" eaLnBrk="1" hangingPunct="1"/>
            <a:r>
              <a:rPr lang="en-GB" smtClean="0"/>
              <a:t>Mixed-effects analysis</a:t>
            </a:r>
          </a:p>
          <a:p>
            <a:pPr lvl="2" eaLnBrk="1" hangingPunct="1"/>
            <a:endParaRPr lang="en-GB" smtClean="0"/>
          </a:p>
          <a:p>
            <a:pPr eaLnBrk="1" hangingPunct="1"/>
            <a:r>
              <a:rPr lang="en-GB" smtClean="0"/>
              <a:t>Make results from different studies comparable  by aligning them to standard space</a:t>
            </a:r>
          </a:p>
          <a:p>
            <a:pPr lvl="1" eaLnBrk="1" hangingPunct="1"/>
            <a:r>
              <a:rPr lang="en-GB" smtClean="0"/>
              <a:t>e.g. The T&amp;T convention, using the MNI template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3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Seek to match </a:t>
            </a:r>
            <a:r>
              <a:rPr lang="en-GB" b="1" smtClean="0"/>
              <a:t>functionally </a:t>
            </a:r>
            <a:r>
              <a:rPr lang="en-GB" smtClean="0"/>
              <a:t>homologous regions, but...</a:t>
            </a:r>
          </a:p>
          <a:p>
            <a:pPr lvl="1"/>
            <a:r>
              <a:rPr lang="en-GB" smtClean="0"/>
              <a:t>No exact match between structure and function</a:t>
            </a:r>
          </a:p>
          <a:p>
            <a:pPr lvl="1"/>
            <a:r>
              <a:rPr lang="en-GB" smtClean="0"/>
              <a:t>Different cortices can have different folding patterns</a:t>
            </a:r>
          </a:p>
          <a:p>
            <a:pPr lvl="1"/>
            <a:r>
              <a:rPr lang="en-GB" smtClean="0"/>
              <a:t>Challenging high-dimensional optimisation</a:t>
            </a:r>
          </a:p>
          <a:p>
            <a:pPr lvl="2"/>
            <a:r>
              <a:rPr lang="en-GB" smtClean="0"/>
              <a:t>Many local optima</a:t>
            </a:r>
          </a:p>
          <a:p>
            <a:r>
              <a:rPr lang="en-GB" smtClean="0"/>
              <a:t>Compromise</a:t>
            </a:r>
          </a:p>
          <a:p>
            <a:pPr lvl="1"/>
            <a:r>
              <a:rPr lang="en-GB" smtClean="0"/>
              <a:t>Correct relatively large-scale variability (sizes of structures)</a:t>
            </a:r>
          </a:p>
          <a:p>
            <a:pPr lvl="1"/>
            <a:r>
              <a:rPr lang="en-GB" smtClean="0"/>
              <a:t>Smooth over finer-scale residual differences</a:t>
            </a:r>
          </a:p>
        </p:txBody>
      </p:sp>
      <p:sp>
        <p:nvSpPr>
          <p:cNvPr id="5018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+mn-lt"/>
              </a:rPr>
              <a:t>Spatial Normalisation – Limitations</a:t>
            </a:r>
          </a:p>
        </p:txBody>
      </p:sp>
    </p:spTree>
    <p:extLst>
      <p:ext uri="{BB962C8B-B14F-4D97-AF65-F5344CB8AC3E}">
        <p14:creationId xmlns:p14="http://schemas.microsoft.com/office/powerpoint/2010/main" val="9435808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Standard spaces</a:t>
            </a:r>
          </a:p>
        </p:txBody>
      </p:sp>
      <p:pic>
        <p:nvPicPr>
          <p:cNvPr id="8196" name="Picture 4" descr="Brett_mnital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29"/>
          <a:stretch>
            <a:fillRect/>
          </a:stretch>
        </p:blipFill>
        <p:spPr bwMode="auto">
          <a:xfrm>
            <a:off x="0" y="1844675"/>
            <a:ext cx="47117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7950" y="5876925"/>
            <a:ext cx="9693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>
                <a:latin typeface="+mn-lt"/>
              </a:rPr>
              <a:t>The MNI template follows the </a:t>
            </a:r>
            <a:r>
              <a:rPr lang="en-GB" sz="2800" i="1" dirty="0">
                <a:latin typeface="+mn-lt"/>
              </a:rPr>
              <a:t>convention</a:t>
            </a:r>
            <a:r>
              <a:rPr lang="en-GB" sz="2800" dirty="0">
                <a:latin typeface="+mn-lt"/>
              </a:rPr>
              <a:t> of T&amp;T, but doesn’t match the </a:t>
            </a:r>
            <a:r>
              <a:rPr lang="en-GB" sz="2800" i="1" dirty="0">
                <a:latin typeface="+mn-lt"/>
              </a:rPr>
              <a:t>particular brain</a:t>
            </a:r>
            <a:br>
              <a:rPr lang="en-GB" sz="2800" i="1" dirty="0">
                <a:latin typeface="+mn-lt"/>
              </a:rPr>
            </a:br>
            <a:r>
              <a:rPr lang="en-GB" sz="1600" dirty="0">
                <a:latin typeface="+mn-lt"/>
              </a:rPr>
              <a:t/>
            </a:r>
            <a:br>
              <a:rPr lang="en-GB" sz="1600" dirty="0">
                <a:latin typeface="+mn-lt"/>
              </a:rPr>
            </a:br>
            <a:r>
              <a:rPr lang="en-GB" sz="2800" dirty="0">
                <a:latin typeface="+mn-lt"/>
              </a:rPr>
              <a:t>Recommended reading: </a:t>
            </a:r>
            <a:r>
              <a:rPr lang="en-GB" sz="2800" dirty="0">
                <a:solidFill>
                  <a:srgbClr val="0070C0"/>
                </a:solidFill>
                <a:latin typeface="+mn-lt"/>
                <a:hlinkClick r:id="rId4"/>
              </a:rPr>
              <a:t>http://</a:t>
            </a:r>
            <a:r>
              <a:rPr lang="en-GB" sz="2800" dirty="0" smtClean="0">
                <a:solidFill>
                  <a:srgbClr val="0070C0"/>
                </a:solidFill>
                <a:latin typeface="+mn-lt"/>
                <a:hlinkClick r:id="rId4"/>
              </a:rPr>
              <a:t>imaging.mrc-cbu.cam.ac.uk/imaging/MniTalairach</a:t>
            </a:r>
            <a:endParaRPr lang="en-GB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295400" y="1268413"/>
            <a:ext cx="2200474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>
                <a:latin typeface="+mn-lt"/>
              </a:rPr>
              <a:t>The </a:t>
            </a:r>
            <a:r>
              <a:rPr lang="en-GB" sz="2800" dirty="0" err="1">
                <a:latin typeface="+mn-lt"/>
              </a:rPr>
              <a:t>Talairach</a:t>
            </a:r>
            <a:r>
              <a:rPr lang="en-GB" sz="2800" dirty="0">
                <a:latin typeface="+mn-lt"/>
              </a:rPr>
              <a:t> Atlas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421313" y="1268413"/>
            <a:ext cx="3734420" cy="37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>
                <a:latin typeface="+mn-lt"/>
              </a:rPr>
              <a:t>The MNI/ICBM AVG152 Template</a:t>
            </a:r>
          </a:p>
        </p:txBody>
      </p:sp>
      <p:pic>
        <p:nvPicPr>
          <p:cNvPr id="9" name="Picture 4" descr="Brett_mnitalc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44675"/>
            <a:ext cx="51943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9" name="Rectangle 43"/>
          <p:cNvSpPr>
            <a:spLocks noChangeArrowheads="1"/>
          </p:cNvSpPr>
          <p:nvPr/>
        </p:nvSpPr>
        <p:spPr bwMode="auto">
          <a:xfrm>
            <a:off x="8043863" y="4265613"/>
            <a:ext cx="1862137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0"/>
            <a:ext cx="8328025" cy="1143000"/>
          </a:xfrm>
        </p:spPr>
        <p:txBody>
          <a:bodyPr/>
          <a:lstStyle/>
          <a:p>
            <a:pPr eaLnBrk="1" hangingPunct="1"/>
            <a:r>
              <a:rPr lang="en-GB" smtClean="0"/>
              <a:t>Coordinate system sense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7713" y="1673225"/>
            <a:ext cx="8662987" cy="16938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Analyze™ files are stored in a left-handed system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Talairach space has the opposite (right-handed) </a:t>
            </a:r>
            <a:r>
              <a:rPr lang="en-GB" sz="2400" i="1" smtClean="0"/>
              <a:t>sense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Mapping between them requires a reflection or “flip”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Affine transform with a negative determinant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024438" y="3540125"/>
            <a:ext cx="2035175" cy="2968625"/>
            <a:chOff x="3430" y="2189"/>
            <a:chExt cx="1183" cy="1870"/>
          </a:xfrm>
        </p:grpSpPr>
        <p:sp>
          <p:nvSpPr>
            <p:cNvPr id="45088" name="Line 4"/>
            <p:cNvSpPr>
              <a:spLocks noChangeShapeType="1"/>
            </p:cNvSpPr>
            <p:nvPr/>
          </p:nvSpPr>
          <p:spPr bwMode="auto">
            <a:xfrm flipV="1">
              <a:off x="3533" y="2439"/>
              <a:ext cx="0" cy="10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89" name="Line 5"/>
            <p:cNvSpPr>
              <a:spLocks noChangeShapeType="1"/>
            </p:cNvSpPr>
            <p:nvPr/>
          </p:nvSpPr>
          <p:spPr bwMode="auto">
            <a:xfrm flipV="1">
              <a:off x="3533" y="2948"/>
              <a:ext cx="91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90" name="Line 6"/>
            <p:cNvSpPr>
              <a:spLocks noChangeShapeType="1"/>
            </p:cNvSpPr>
            <p:nvPr/>
          </p:nvSpPr>
          <p:spPr bwMode="auto">
            <a:xfrm>
              <a:off x="3533" y="3476"/>
              <a:ext cx="91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91" name="Text Box 9"/>
            <p:cNvSpPr txBox="1">
              <a:spLocks noChangeArrowheads="1"/>
            </p:cNvSpPr>
            <p:nvPr/>
          </p:nvSpPr>
          <p:spPr bwMode="auto">
            <a:xfrm>
              <a:off x="4447" y="3872"/>
              <a:ext cx="16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b="1"/>
                <a:t>x</a:t>
              </a:r>
            </a:p>
          </p:txBody>
        </p:sp>
        <p:sp>
          <p:nvSpPr>
            <p:cNvPr id="45092" name="Text Box 10"/>
            <p:cNvSpPr txBox="1">
              <a:spLocks noChangeArrowheads="1"/>
            </p:cNvSpPr>
            <p:nvPr/>
          </p:nvSpPr>
          <p:spPr bwMode="auto">
            <a:xfrm>
              <a:off x="4447" y="2823"/>
              <a:ext cx="1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b="1"/>
                <a:t>y</a:t>
              </a:r>
            </a:p>
          </p:txBody>
        </p:sp>
        <p:sp>
          <p:nvSpPr>
            <p:cNvPr id="45093" name="Text Box 11"/>
            <p:cNvSpPr txBox="1">
              <a:spLocks noChangeArrowheads="1"/>
            </p:cNvSpPr>
            <p:nvPr/>
          </p:nvSpPr>
          <p:spPr bwMode="auto">
            <a:xfrm>
              <a:off x="3430" y="2189"/>
              <a:ext cx="16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b="1"/>
                <a:t>z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747838" y="3937000"/>
            <a:ext cx="563562" cy="1241425"/>
            <a:chOff x="1524" y="2439"/>
            <a:chExt cx="328" cy="782"/>
          </a:xfrm>
        </p:grpSpPr>
        <p:sp>
          <p:nvSpPr>
            <p:cNvPr id="45086" name="AutoShape 15"/>
            <p:cNvSpPr>
              <a:spLocks noChangeArrowheads="1"/>
            </p:cNvSpPr>
            <p:nvPr/>
          </p:nvSpPr>
          <p:spPr bwMode="auto">
            <a:xfrm rot="10800000" flipH="1">
              <a:off x="1524" y="2784"/>
              <a:ext cx="328" cy="437"/>
            </a:xfrm>
            <a:prstGeom prst="curvedRightArrow">
              <a:avLst>
                <a:gd name="adj1" fmla="val 26646"/>
                <a:gd name="adj2" fmla="val 5329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7" name="AutoShape 16"/>
            <p:cNvSpPr>
              <a:spLocks noChangeArrowheads="1"/>
            </p:cNvSpPr>
            <p:nvPr/>
          </p:nvSpPr>
          <p:spPr bwMode="auto">
            <a:xfrm>
              <a:off x="1609" y="2439"/>
              <a:ext cx="123" cy="634"/>
            </a:xfrm>
            <a:prstGeom prst="upArrow">
              <a:avLst>
                <a:gd name="adj1" fmla="val 50000"/>
                <a:gd name="adj2" fmla="val 12886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12775" y="3540125"/>
            <a:ext cx="3700463" cy="2058988"/>
            <a:chOff x="864" y="2189"/>
            <a:chExt cx="2152" cy="1297"/>
          </a:xfrm>
        </p:grpSpPr>
        <p:sp>
          <p:nvSpPr>
            <p:cNvPr id="45080" name="Line 21"/>
            <p:cNvSpPr>
              <a:spLocks noChangeShapeType="1"/>
            </p:cNvSpPr>
            <p:nvPr/>
          </p:nvSpPr>
          <p:spPr bwMode="auto">
            <a:xfrm flipV="1">
              <a:off x="1950" y="2449"/>
              <a:ext cx="0" cy="10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81" name="Line 22"/>
            <p:cNvSpPr>
              <a:spLocks noChangeShapeType="1"/>
            </p:cNvSpPr>
            <p:nvPr/>
          </p:nvSpPr>
          <p:spPr bwMode="auto">
            <a:xfrm flipV="1">
              <a:off x="1940" y="2948"/>
              <a:ext cx="91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82" name="Line 23"/>
            <p:cNvSpPr>
              <a:spLocks noChangeShapeType="1"/>
            </p:cNvSpPr>
            <p:nvPr/>
          </p:nvSpPr>
          <p:spPr bwMode="auto">
            <a:xfrm flipH="1" flipV="1">
              <a:off x="1036" y="2948"/>
              <a:ext cx="91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83" name="Text Box 24"/>
            <p:cNvSpPr txBox="1">
              <a:spLocks noChangeArrowheads="1"/>
            </p:cNvSpPr>
            <p:nvPr/>
          </p:nvSpPr>
          <p:spPr bwMode="auto">
            <a:xfrm>
              <a:off x="864" y="2727"/>
              <a:ext cx="16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b="1"/>
                <a:t>x</a:t>
              </a:r>
            </a:p>
          </p:txBody>
        </p:sp>
        <p:sp>
          <p:nvSpPr>
            <p:cNvPr id="45084" name="Text Box 25"/>
            <p:cNvSpPr txBox="1">
              <a:spLocks noChangeArrowheads="1"/>
            </p:cNvSpPr>
            <p:nvPr/>
          </p:nvSpPr>
          <p:spPr bwMode="auto">
            <a:xfrm>
              <a:off x="2854" y="2823"/>
              <a:ext cx="1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b="1"/>
                <a:t>y</a:t>
              </a:r>
            </a:p>
          </p:txBody>
        </p:sp>
        <p:sp>
          <p:nvSpPr>
            <p:cNvPr id="45085" name="Text Box 26"/>
            <p:cNvSpPr txBox="1">
              <a:spLocks noChangeArrowheads="1"/>
            </p:cNvSpPr>
            <p:nvPr/>
          </p:nvSpPr>
          <p:spPr bwMode="auto">
            <a:xfrm>
              <a:off x="1852" y="2189"/>
              <a:ext cx="16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b="1"/>
                <a:t>z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21025" y="3432175"/>
            <a:ext cx="1601788" cy="3141663"/>
            <a:chOff x="2323" y="2121"/>
            <a:chExt cx="931" cy="1979"/>
          </a:xfrm>
        </p:grpSpPr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>
              <a:off x="2323" y="2680"/>
              <a:ext cx="0" cy="1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7" name="Line 27"/>
            <p:cNvSpPr>
              <a:spLocks noChangeShapeType="1"/>
            </p:cNvSpPr>
            <p:nvPr/>
          </p:nvSpPr>
          <p:spPr bwMode="auto">
            <a:xfrm>
              <a:off x="3254" y="2142"/>
              <a:ext cx="0" cy="1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8" name="Line 28"/>
            <p:cNvSpPr>
              <a:spLocks noChangeShapeType="1"/>
            </p:cNvSpPr>
            <p:nvPr/>
          </p:nvSpPr>
          <p:spPr bwMode="auto">
            <a:xfrm flipH="1">
              <a:off x="2323" y="3562"/>
              <a:ext cx="931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9" name="Line 29"/>
            <p:cNvSpPr>
              <a:spLocks noChangeShapeType="1"/>
            </p:cNvSpPr>
            <p:nvPr/>
          </p:nvSpPr>
          <p:spPr bwMode="auto">
            <a:xfrm flipH="1">
              <a:off x="2323" y="2121"/>
              <a:ext cx="931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8334375" y="4265613"/>
            <a:ext cx="1352550" cy="1998662"/>
            <a:chOff x="4641" y="2643"/>
            <a:chExt cx="787" cy="1259"/>
          </a:xfrm>
        </p:grpSpPr>
        <p:sp>
          <p:nvSpPr>
            <p:cNvPr id="45070" name="Line 36"/>
            <p:cNvSpPr>
              <a:spLocks noChangeShapeType="1"/>
            </p:cNvSpPr>
            <p:nvPr/>
          </p:nvSpPr>
          <p:spPr bwMode="auto">
            <a:xfrm>
              <a:off x="4723" y="3129"/>
              <a:ext cx="0" cy="6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1" name="Line 37"/>
            <p:cNvSpPr>
              <a:spLocks noChangeShapeType="1"/>
            </p:cNvSpPr>
            <p:nvPr/>
          </p:nvSpPr>
          <p:spPr bwMode="auto">
            <a:xfrm flipV="1">
              <a:off x="4724" y="2815"/>
              <a:ext cx="543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2" name="Line 38"/>
            <p:cNvSpPr>
              <a:spLocks noChangeShapeType="1"/>
            </p:cNvSpPr>
            <p:nvPr/>
          </p:nvSpPr>
          <p:spPr bwMode="auto">
            <a:xfrm>
              <a:off x="4724" y="3129"/>
              <a:ext cx="543" cy="3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5073" name="Text Box 39"/>
            <p:cNvSpPr txBox="1">
              <a:spLocks noChangeArrowheads="1"/>
            </p:cNvSpPr>
            <p:nvPr/>
          </p:nvSpPr>
          <p:spPr bwMode="auto">
            <a:xfrm>
              <a:off x="5267" y="3364"/>
              <a:ext cx="161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b="1"/>
                <a:t>z</a:t>
              </a:r>
            </a:p>
          </p:txBody>
        </p:sp>
        <p:sp>
          <p:nvSpPr>
            <p:cNvPr id="45074" name="Text Box 40"/>
            <p:cNvSpPr txBox="1">
              <a:spLocks noChangeArrowheads="1"/>
            </p:cNvSpPr>
            <p:nvPr/>
          </p:nvSpPr>
          <p:spPr bwMode="auto">
            <a:xfrm>
              <a:off x="4641" y="3715"/>
              <a:ext cx="16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b="1"/>
                <a:t>x</a:t>
              </a:r>
            </a:p>
          </p:txBody>
        </p:sp>
        <p:sp>
          <p:nvSpPr>
            <p:cNvPr id="45075" name="Text Box 41"/>
            <p:cNvSpPr txBox="1">
              <a:spLocks noChangeArrowheads="1"/>
            </p:cNvSpPr>
            <p:nvPr/>
          </p:nvSpPr>
          <p:spPr bwMode="auto">
            <a:xfrm>
              <a:off x="5258" y="2643"/>
              <a:ext cx="162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aseline="-25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GB" b="1"/>
                <a:t>y</a:t>
              </a:r>
            </a:p>
          </p:txBody>
        </p:sp>
      </p:grpSp>
      <p:sp>
        <p:nvSpPr>
          <p:cNvPr id="55341" name="Text Box 45"/>
          <p:cNvSpPr txBox="1">
            <a:spLocks noChangeArrowheads="1"/>
          </p:cNvSpPr>
          <p:nvPr/>
        </p:nvSpPr>
        <p:spPr bwMode="auto">
          <a:xfrm>
            <a:off x="8043863" y="6364288"/>
            <a:ext cx="1734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dirty="0">
                <a:latin typeface="+mn-lt"/>
              </a:rPr>
              <a:t>Rotated example</a:t>
            </a:r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943600" y="4592638"/>
            <a:ext cx="563563" cy="1241425"/>
            <a:chOff x="3964" y="2852"/>
            <a:chExt cx="328" cy="782"/>
          </a:xfrm>
        </p:grpSpPr>
        <p:sp>
          <p:nvSpPr>
            <p:cNvPr id="45068" name="AutoShape 7"/>
            <p:cNvSpPr>
              <a:spLocks noChangeArrowheads="1"/>
            </p:cNvSpPr>
            <p:nvPr/>
          </p:nvSpPr>
          <p:spPr bwMode="auto">
            <a:xfrm rot="10800000">
              <a:off x="3964" y="3197"/>
              <a:ext cx="328" cy="437"/>
            </a:xfrm>
            <a:prstGeom prst="curvedRightArrow">
              <a:avLst>
                <a:gd name="adj1" fmla="val 26646"/>
                <a:gd name="adj2" fmla="val 5329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69" name="AutoShape 8"/>
            <p:cNvSpPr>
              <a:spLocks noChangeArrowheads="1"/>
            </p:cNvSpPr>
            <p:nvPr/>
          </p:nvSpPr>
          <p:spPr bwMode="auto">
            <a:xfrm flipH="1">
              <a:off x="4084" y="2852"/>
              <a:ext cx="123" cy="634"/>
            </a:xfrm>
            <a:prstGeom prst="upArrow">
              <a:avLst>
                <a:gd name="adj1" fmla="val 50000"/>
                <a:gd name="adj2" fmla="val 12886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9" grpId="0" animBg="1"/>
      <p:bldP spid="553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Spatial Normalisation – Procedure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Starts with an affine transformation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Fits overall shape and size, good initialisation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Refines registration with non-linear deformations/warps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Algorithm simultaneously minimises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Mean-squared difference (</a:t>
            </a:r>
            <a:r>
              <a:rPr lang="en-GB" dirty="0" err="1" smtClean="0"/>
              <a:t>intramodal</a:t>
            </a:r>
            <a:r>
              <a:rPr lang="en-GB" dirty="0" smtClean="0"/>
              <a:t>, cf. Unified </a:t>
            </a:r>
            <a:r>
              <a:rPr lang="en-GB" dirty="0" err="1" smtClean="0"/>
              <a:t>Seg</a:t>
            </a:r>
            <a:r>
              <a:rPr lang="en-GB" dirty="0" smtClean="0"/>
              <a:t>.)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Squared distance between parameters and their expected values (more on this soon…)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Requires appropriate template(s)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Spatial Normalisation – Initial Affine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12 </a:t>
            </a:r>
            <a:r>
              <a:rPr lang="en-GB" dirty="0"/>
              <a:t>degree of freedom (DF</a:t>
            </a:r>
            <a:r>
              <a:rPr lang="en-GB" dirty="0" smtClean="0"/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3 DF for translation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3 DF for rotation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3 DF for scaling or zooming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3 DF for shearing or skewing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482685" y="1801504"/>
            <a:ext cx="1528550" cy="120100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29096" y="2135874"/>
            <a:ext cx="1528550" cy="120100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64821" y="4225653"/>
            <a:ext cx="1528550" cy="120100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20076143">
            <a:off x="6864821" y="4225653"/>
            <a:ext cx="1528550" cy="1201003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87753" y="4932287"/>
            <a:ext cx="1528550" cy="120100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746009" y="4729096"/>
            <a:ext cx="812039" cy="158314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32770" y="4767619"/>
            <a:ext cx="1528550" cy="1201003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" name="Parallelogram 2"/>
          <p:cNvSpPr/>
          <p:nvPr/>
        </p:nvSpPr>
        <p:spPr bwMode="auto">
          <a:xfrm>
            <a:off x="1132770" y="4767620"/>
            <a:ext cx="2060813" cy="1201002"/>
          </a:xfrm>
          <a:prstGeom prst="parallelogram">
            <a:avLst>
              <a:gd name="adj" fmla="val 3977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657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  <p:bldP spid="2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en-GB" smtClean="0"/>
              <a:t>Preprocessing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74982" r="53328" b="2010"/>
          <a:stretch>
            <a:fillRect/>
          </a:stretch>
        </p:blipFill>
        <p:spPr bwMode="auto">
          <a:xfrm>
            <a:off x="6269038" y="1714500"/>
            <a:ext cx="1368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8275638" y="4559300"/>
            <a:ext cx="1406525" cy="1452563"/>
            <a:chOff x="8167688" y="4429125"/>
            <a:chExt cx="1408112" cy="1452563"/>
          </a:xfrm>
        </p:grpSpPr>
        <p:pic>
          <p:nvPicPr>
            <p:cNvPr id="108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571625" cy="765175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NORM WRITE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47050" y="3829050"/>
            <a:ext cx="1571625" cy="436563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SMOOTH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1087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8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</p:cNvCxnSpPr>
          <p:nvPr/>
        </p:nvCxnSpPr>
        <p:spPr bwMode="auto">
          <a:xfrm flipV="1">
            <a:off x="5595938" y="3192463"/>
            <a:ext cx="642937" cy="5270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1141" idx="2"/>
            <a:endCxn id="65" idx="0"/>
          </p:cNvCxnSpPr>
          <p:nvPr/>
        </p:nvCxnSpPr>
        <p:spPr bwMode="auto">
          <a:xfrm rot="5400000">
            <a:off x="6800056" y="3345657"/>
            <a:ext cx="307975" cy="1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65" idx="1"/>
          </p:cNvCxnSpPr>
          <p:nvPr/>
        </p:nvCxnSpPr>
        <p:spPr bwMode="auto">
          <a:xfrm flipV="1">
            <a:off x="1828800" y="3883025"/>
            <a:ext cx="4338638" cy="749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2"/>
          </p:cNvCxnSpPr>
          <p:nvPr/>
        </p:nvCxnSpPr>
        <p:spPr bwMode="auto">
          <a:xfrm rot="16200000" flipH="1">
            <a:off x="6700044" y="4518819"/>
            <a:ext cx="508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7" imgW="1726920" imgH="1168200" progId="Equation.3">
                  <p:embed/>
                </p:oleObj>
              </mc:Choice>
              <mc:Fallback>
                <p:oleObj name="Equation" r:id="rId7" imgW="1726920" imgH="116820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908550"/>
                        <a:ext cx="18462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2"/>
            <a:endCxn id="66" idx="0"/>
          </p:cNvCxnSpPr>
          <p:nvPr/>
        </p:nvCxnSpPr>
        <p:spPr bwMode="auto">
          <a:xfrm rot="16200000" flipH="1">
            <a:off x="8768557" y="3664744"/>
            <a:ext cx="328612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6" idx="1"/>
          </p:cNvCxnSpPr>
          <p:nvPr/>
        </p:nvCxnSpPr>
        <p:spPr bwMode="auto">
          <a:xfrm rot="5400000" flipH="1" flipV="1">
            <a:off x="7466806" y="4106069"/>
            <a:ext cx="738188" cy="622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6" idx="2"/>
          </p:cNvCxnSpPr>
          <p:nvPr/>
        </p:nvCxnSpPr>
        <p:spPr bwMode="auto">
          <a:xfrm rot="16200000" flipH="1">
            <a:off x="8786019" y="4412457"/>
            <a:ext cx="2936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8226425" y="109538"/>
            <a:ext cx="1595438" cy="874712"/>
            <a:chOff x="8239148" y="406203"/>
            <a:chExt cx="1595414" cy="874903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8239148" y="406203"/>
              <a:ext cx="1595414" cy="8749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39159" y="406203"/>
              <a:ext cx="768338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Input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39148" y="809516"/>
              <a:ext cx="968360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Output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9213858" y="1055632"/>
              <a:ext cx="50799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9213858" y="680900"/>
              <a:ext cx="507992" cy="158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7596188" y="1139825"/>
            <a:ext cx="17653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Segmentation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572375" y="1555750"/>
            <a:ext cx="1908175" cy="66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Transformation</a:t>
            </a:r>
          </a:p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(seg_sn.mat)</a:t>
            </a:r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8020117" y="2344738"/>
            <a:ext cx="1789112" cy="1155700"/>
            <a:chOff x="8155496" y="2344738"/>
            <a:chExt cx="1789397" cy="1155700"/>
          </a:xfrm>
          <a:noFill/>
        </p:grpSpPr>
        <p:pic>
          <p:nvPicPr>
            <p:cNvPr id="1081" name="Picture 38"/>
            <p:cNvPicPr>
              <a:picLocks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5496" y="2344738"/>
              <a:ext cx="1554162" cy="11557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9016058" y="2406650"/>
              <a:ext cx="928835" cy="3794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Kernel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6096000" y="4786313"/>
            <a:ext cx="1406525" cy="1797050"/>
            <a:chOff x="6096000" y="4786313"/>
            <a:chExt cx="1406525" cy="1796296"/>
          </a:xfrm>
        </p:grpSpPr>
        <p:pic>
          <p:nvPicPr>
            <p:cNvPr id="107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310313" y="4786313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238875" y="4857750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167438" y="4929188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096000" y="5000625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6096000" y="6203355"/>
              <a:ext cx="1393825" cy="3792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MNI Space</a:t>
              </a:r>
            </a:p>
          </p:txBody>
        </p:sp>
      </p:grpSp>
      <p:cxnSp>
        <p:nvCxnSpPr>
          <p:cNvPr id="77" name="Straight Arrow Connector 76"/>
          <p:cNvCxnSpPr>
            <a:stCxn id="1054" idx="2"/>
          </p:cNvCxnSpPr>
          <p:nvPr/>
        </p:nvCxnSpPr>
        <p:spPr bwMode="auto">
          <a:xfrm rot="16200000" flipH="1">
            <a:off x="8734425" y="6149976"/>
            <a:ext cx="276225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8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 animBg="1"/>
      <p:bldP spid="62" grpId="0" animBg="1"/>
      <p:bldP spid="63" grpId="0"/>
      <p:bldP spid="64" grpId="0" animBg="1"/>
      <p:bldP spid="65" grpId="0" animBg="1"/>
      <p:bldP spid="66" grpId="0" animBg="1"/>
      <p:bldP spid="69" grpId="0"/>
      <p:bldP spid="112" grpId="0" animBg="1"/>
      <p:bldP spid="128" grpId="0"/>
      <p:bldP spid="134" grpId="0"/>
      <p:bldP spid="6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Spatial Normalisation – Warping</a:t>
            </a:r>
          </a:p>
        </p:txBody>
      </p:sp>
      <p:pic>
        <p:nvPicPr>
          <p:cNvPr id="47107" name="Picture 5" descr="appl_non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b="56219"/>
          <a:stretch>
            <a:fillRect/>
          </a:stretch>
        </p:blipFill>
        <p:spPr bwMode="auto">
          <a:xfrm>
            <a:off x="676275" y="987425"/>
            <a:ext cx="7612063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8" descr="appl_nonl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54677"/>
          <a:stretch>
            <a:fillRect/>
          </a:stretch>
        </p:blipFill>
        <p:spPr bwMode="auto">
          <a:xfrm>
            <a:off x="676275" y="3319463"/>
            <a:ext cx="761206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947738" y="5818188"/>
            <a:ext cx="6823075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buClr>
                <a:schemeClr val="accent2"/>
              </a:buClr>
              <a:buFont typeface="SPSS Marker Set"/>
              <a:buNone/>
            </a:pPr>
            <a:r>
              <a:rPr lang="en-GB" sz="3200" dirty="0">
                <a:latin typeface="+mn-lt"/>
              </a:rPr>
              <a:t>Deformations are modelled with a linear combination of non-linear basis functions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06" name="Picture 22" descr="dct_example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788"/>
            <a:ext cx="490696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2" name="Picture 8" descr="dct_example_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788"/>
            <a:ext cx="490696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3" name="Picture 9" descr="dct_example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788"/>
            <a:ext cx="490696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4" name="Picture 10" descr="dct_example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788"/>
            <a:ext cx="490696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5" name="Picture 11" descr="dct_example_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6788"/>
            <a:ext cx="490696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Spatial Normalisation – DCT basis</a:t>
            </a:r>
          </a:p>
        </p:txBody>
      </p:sp>
      <p:sp>
        <p:nvSpPr>
          <p:cNvPr id="48136" name="Rectangle 26"/>
          <p:cNvSpPr>
            <a:spLocks noChangeArrowheads="1"/>
          </p:cNvSpPr>
          <p:nvPr/>
        </p:nvSpPr>
        <p:spPr bwMode="auto">
          <a:xfrm>
            <a:off x="276225" y="1273175"/>
            <a:ext cx="7053263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buClr>
                <a:schemeClr val="accent2"/>
              </a:buClr>
              <a:buFont typeface="SPSS Marker Set"/>
              <a:buNone/>
            </a:pPr>
            <a:r>
              <a:rPr lang="en-GB" sz="3200" dirty="0">
                <a:latin typeface="+mn-lt"/>
              </a:rPr>
              <a:t>The lowest frequencies of a 3D discrete cosine transform (DCT) provide </a:t>
            </a:r>
            <a:r>
              <a:rPr lang="en-GB" sz="3200" dirty="0" smtClean="0">
                <a:latin typeface="+mn-lt"/>
              </a:rPr>
              <a:t>a </a:t>
            </a:r>
            <a:r>
              <a:rPr lang="en-GB" sz="3200" dirty="0">
                <a:latin typeface="+mn-lt"/>
              </a:rPr>
              <a:t>smooth basis</a:t>
            </a:r>
          </a:p>
        </p:txBody>
      </p:sp>
      <p:sp>
        <p:nvSpPr>
          <p:cNvPr id="170011" name="Text Box 27"/>
          <p:cNvSpPr txBox="1">
            <a:spLocks noChangeArrowheads="1"/>
          </p:cNvSpPr>
          <p:nvPr/>
        </p:nvSpPr>
        <p:spPr bwMode="auto">
          <a:xfrm>
            <a:off x="769938" y="5459413"/>
            <a:ext cx="25447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>
                <a:latin typeface="Courier New" pitchFamily="49" charset="0"/>
                <a:cs typeface="Courier New" pitchFamily="49" charset="0"/>
              </a:rPr>
              <a:t>plot(spm_dctmtx(50, 5))</a:t>
            </a:r>
          </a:p>
        </p:txBody>
      </p:sp>
      <p:sp>
        <p:nvSpPr>
          <p:cNvPr id="170008" name="Text Box 24"/>
          <p:cNvSpPr txBox="1">
            <a:spLocks noChangeArrowheads="1"/>
          </p:cNvSpPr>
          <p:nvPr/>
        </p:nvSpPr>
        <p:spPr bwMode="auto">
          <a:xfrm>
            <a:off x="4629150" y="2813050"/>
            <a:ext cx="52593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1600">
                <a:latin typeface="Courier New" pitchFamily="49" charset="0"/>
                <a:cs typeface="Courier New" pitchFamily="49" charset="0"/>
              </a:rPr>
              <a:t>spm_dctmtx(5,5)</a:t>
            </a:r>
          </a:p>
          <a:p>
            <a:r>
              <a:rPr lang="en-GB" sz="1600">
                <a:latin typeface="Courier New" pitchFamily="49" charset="0"/>
                <a:cs typeface="Courier New" pitchFamily="49" charset="0"/>
              </a:rPr>
              <a:t>ans =</a:t>
            </a:r>
          </a:p>
          <a:p>
            <a:r>
              <a:rPr lang="en-GB" sz="1600">
                <a:latin typeface="Courier New" pitchFamily="49" charset="0"/>
                <a:cs typeface="Courier New" pitchFamily="49" charset="0"/>
              </a:rPr>
              <a:t> 0.447   0.602   0.512   0.372   0.195</a:t>
            </a:r>
          </a:p>
          <a:p>
            <a:r>
              <a:rPr lang="en-GB" sz="1600">
                <a:latin typeface="Courier New" pitchFamily="49" charset="0"/>
                <a:cs typeface="Courier New" pitchFamily="49" charset="0"/>
              </a:rPr>
              <a:t> 0.447   0.372  -0.195  -0.602  -0.512</a:t>
            </a:r>
          </a:p>
          <a:p>
            <a:r>
              <a:rPr lang="en-GB" sz="1600">
                <a:latin typeface="Courier New" pitchFamily="49" charset="0"/>
                <a:cs typeface="Courier New" pitchFamily="49" charset="0"/>
              </a:rPr>
              <a:t> 0.447   0.000  -0.633  -0.000   0.633</a:t>
            </a:r>
          </a:p>
          <a:p>
            <a:r>
              <a:rPr lang="en-GB" sz="1600">
                <a:latin typeface="Courier New" pitchFamily="49" charset="0"/>
                <a:cs typeface="Courier New" pitchFamily="49" charset="0"/>
              </a:rPr>
              <a:t> 0.447  -0.372  -0.195   0.602  -0.512</a:t>
            </a:r>
          </a:p>
          <a:p>
            <a:r>
              <a:rPr lang="en-GB" sz="1600">
                <a:latin typeface="Courier New" pitchFamily="49" charset="0"/>
                <a:cs typeface="Courier New" pitchFamily="49" charset="0"/>
              </a:rPr>
              <a:t> 0.447  -0.601   0.512  -0.372   0.195</a:t>
            </a:r>
          </a:p>
        </p:txBody>
      </p:sp>
      <p:sp>
        <p:nvSpPr>
          <p:cNvPr id="170016" name="Text Box 32"/>
          <p:cNvSpPr txBox="1">
            <a:spLocks noChangeArrowheads="1"/>
          </p:cNvSpPr>
          <p:nvPr/>
        </p:nvSpPr>
        <p:spPr bwMode="auto">
          <a:xfrm>
            <a:off x="4629150" y="4808538"/>
            <a:ext cx="525938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1600">
                <a:latin typeface="Courier New" pitchFamily="49" charset="0"/>
                <a:cs typeface="Courier New" pitchFamily="49" charset="0"/>
              </a:rPr>
              <a:t>% Note, pinv(x)=x’, projection P=x*x’</a:t>
            </a:r>
            <a:br>
              <a:rPr lang="en-GB" sz="1600">
                <a:latin typeface="Courier New" pitchFamily="49" charset="0"/>
                <a:cs typeface="Courier New" pitchFamily="49" charset="0"/>
              </a:rPr>
            </a:br>
            <a:r>
              <a:rPr lang="en-GB" sz="1600">
                <a:latin typeface="Courier New" pitchFamily="49" charset="0"/>
                <a:cs typeface="Courier New" pitchFamily="49" charset="0"/>
              </a:rPr>
              <a:t> P{n} = x(:,1:n)*x(:,1:n)’</a:t>
            </a:r>
          </a:p>
          <a:p>
            <a:r>
              <a:rPr lang="en-GB" sz="1600">
                <a:latin typeface="Courier New" pitchFamily="49" charset="0"/>
                <a:cs typeface="Courier New" pitchFamily="49" charset="0"/>
              </a:rPr>
              <a:t> P{N} == eye(N)</a:t>
            </a:r>
          </a:p>
          <a:p>
            <a:r>
              <a:rPr lang="en-GB" sz="1600">
                <a:latin typeface="Courier New" pitchFamily="49" charset="0"/>
                <a:cs typeface="Courier New" pitchFamily="49" charset="0"/>
              </a:rPr>
              <a:t> P{n&lt;N} projects to smoother approx.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703763" y="2282825"/>
            <a:ext cx="5138737" cy="4033838"/>
            <a:chOff x="2702" y="1438"/>
            <a:chExt cx="2988" cy="2541"/>
          </a:xfrm>
        </p:grpSpPr>
        <p:sp>
          <p:nvSpPr>
            <p:cNvPr id="48141" name="Rectangle 29"/>
            <p:cNvSpPr>
              <a:spLocks noChangeArrowheads="1"/>
            </p:cNvSpPr>
            <p:nvPr/>
          </p:nvSpPr>
          <p:spPr bwMode="auto">
            <a:xfrm>
              <a:off x="2702" y="1438"/>
              <a:ext cx="2988" cy="25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48142" name="Picture 3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" y="1557"/>
              <a:ext cx="2705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1" grpId="0"/>
      <p:bldP spid="170008" grpId="0"/>
      <p:bldP spid="1700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Spatial Normalisation – Results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 flipH="1">
            <a:off x="5105400" y="5546725"/>
            <a:ext cx="464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GB" sz="3200">
                <a:latin typeface="+mn-lt"/>
              </a:rPr>
              <a:t>Non-linear registration</a:t>
            </a:r>
            <a:endParaRPr lang="en-GB" sz="3600">
              <a:latin typeface="+mn-lt"/>
            </a:endParaRPr>
          </a:p>
        </p:txBody>
      </p:sp>
      <p:pic>
        <p:nvPicPr>
          <p:cNvPr id="159748" name="Picture 4" descr="6aff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43088"/>
            <a:ext cx="441801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9" name="Picture 5" descr="6b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51025"/>
            <a:ext cx="44196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304800" y="5318125"/>
            <a:ext cx="8420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0" hangingPunct="0"/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 flipH="1">
            <a:off x="382588" y="5546725"/>
            <a:ext cx="464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r>
              <a:rPr lang="en-GB" sz="3200" dirty="0">
                <a:latin typeface="+mn-lt"/>
              </a:rPr>
              <a:t>Affine registration</a:t>
            </a:r>
            <a:endParaRPr lang="en-GB" sz="3600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utoUpdateAnimBg="0"/>
      <p:bldP spid="15975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396347" y="2356512"/>
            <a:ext cx="1014381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400" dirty="0">
                <a:latin typeface="+mn-lt"/>
              </a:rPr>
              <a:t>Template</a:t>
            </a:r>
          </a:p>
          <a:p>
            <a:pPr algn="ctr" eaLnBrk="0" hangingPunct="0"/>
            <a:r>
              <a:rPr lang="en-GB" sz="2400" dirty="0">
                <a:latin typeface="+mn-lt"/>
              </a:rPr>
              <a:t>image</a:t>
            </a:r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8077200" y="1957320"/>
            <a:ext cx="18288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2400" dirty="0">
                <a:latin typeface="+mn-lt"/>
              </a:rPr>
              <a:t>Affine registration.</a:t>
            </a:r>
          </a:p>
          <a:p>
            <a:pPr algn="ctr" eaLnBrk="0" hangingPunct="0"/>
            <a:r>
              <a:rPr lang="en-GB" sz="2400" dirty="0" smtClean="0">
                <a:latin typeface="+mn-lt"/>
              </a:rPr>
              <a:t>(SSE </a:t>
            </a:r>
            <a:r>
              <a:rPr lang="en-GB" sz="2400" dirty="0">
                <a:latin typeface="+mn-lt"/>
              </a:rPr>
              <a:t>= 472.1)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8098628" y="3804312"/>
            <a:ext cx="1477970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400" dirty="0">
                <a:latin typeface="+mn-lt"/>
              </a:rPr>
              <a:t>Non-linear</a:t>
            </a:r>
          </a:p>
          <a:p>
            <a:pPr algn="ctr" eaLnBrk="0" hangingPunct="0"/>
            <a:r>
              <a:rPr lang="en-GB" sz="2400" dirty="0">
                <a:latin typeface="+mn-lt"/>
              </a:rPr>
              <a:t>registration</a:t>
            </a:r>
          </a:p>
          <a:p>
            <a:pPr algn="ctr" eaLnBrk="0" hangingPunct="0"/>
            <a:r>
              <a:rPr lang="en-GB" sz="2400" dirty="0">
                <a:latin typeface="+mn-lt"/>
              </a:rPr>
              <a:t>without</a:t>
            </a:r>
          </a:p>
          <a:p>
            <a:pPr algn="ctr" eaLnBrk="0" hangingPunct="0"/>
            <a:r>
              <a:rPr lang="en-GB" sz="2400" dirty="0">
                <a:latin typeface="+mn-lt"/>
              </a:rPr>
              <a:t>regularisation.</a:t>
            </a:r>
          </a:p>
          <a:p>
            <a:pPr algn="ctr" eaLnBrk="0" hangingPunct="0"/>
            <a:r>
              <a:rPr lang="en-GB" sz="2400" dirty="0" smtClean="0">
                <a:latin typeface="+mn-lt"/>
              </a:rPr>
              <a:t>(SSE </a:t>
            </a:r>
            <a:r>
              <a:rPr lang="en-GB" sz="2400" dirty="0">
                <a:latin typeface="+mn-lt"/>
              </a:rPr>
              <a:t>= 287.3)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637503" y="4185312"/>
            <a:ext cx="1477970" cy="132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2400" dirty="0">
                <a:latin typeface="+mn-lt"/>
              </a:rPr>
              <a:t>Non-linear</a:t>
            </a:r>
          </a:p>
          <a:p>
            <a:pPr algn="ctr" eaLnBrk="0" hangingPunct="0"/>
            <a:r>
              <a:rPr lang="en-GB" sz="2400" dirty="0">
                <a:latin typeface="+mn-lt"/>
              </a:rPr>
              <a:t>registration</a:t>
            </a:r>
          </a:p>
          <a:p>
            <a:pPr algn="ctr" eaLnBrk="0" hangingPunct="0"/>
            <a:r>
              <a:rPr lang="en-GB" sz="2400" dirty="0">
                <a:latin typeface="+mn-lt"/>
              </a:rPr>
              <a:t>using</a:t>
            </a:r>
          </a:p>
          <a:p>
            <a:pPr algn="ctr" eaLnBrk="0" hangingPunct="0"/>
            <a:r>
              <a:rPr lang="en-GB" sz="2400" dirty="0">
                <a:latin typeface="+mn-lt"/>
              </a:rPr>
              <a:t>regularisation.</a:t>
            </a:r>
          </a:p>
          <a:p>
            <a:pPr algn="ctr" eaLnBrk="0" hangingPunct="0"/>
            <a:r>
              <a:rPr lang="en-GB" sz="2400" dirty="0" smtClean="0">
                <a:latin typeface="+mn-lt"/>
              </a:rPr>
              <a:t>(SSE </a:t>
            </a:r>
            <a:r>
              <a:rPr lang="en-GB" sz="2400" dirty="0">
                <a:latin typeface="+mn-lt"/>
              </a:rPr>
              <a:t>= 302.7)</a:t>
            </a:r>
          </a:p>
        </p:txBody>
      </p:sp>
      <p:sp>
        <p:nvSpPr>
          <p:cNvPr id="166918" name="Arc 6"/>
          <p:cNvSpPr>
            <a:spLocks/>
          </p:cNvSpPr>
          <p:nvPr/>
        </p:nvSpPr>
        <p:spPr bwMode="auto">
          <a:xfrm rot="-5400000">
            <a:off x="8514557" y="2231231"/>
            <a:ext cx="488950" cy="903287"/>
          </a:xfrm>
          <a:custGeom>
            <a:avLst/>
            <a:gdLst>
              <a:gd name="T0" fmla="*/ 2147483647 w 21600"/>
              <a:gd name="T1" fmla="*/ 2147483647 h 20698"/>
              <a:gd name="T2" fmla="*/ 0 w 21600"/>
              <a:gd name="T3" fmla="*/ 0 h 20698"/>
              <a:gd name="T4" fmla="*/ 2147483647 w 21600"/>
              <a:gd name="T5" fmla="*/ 0 h 20698"/>
              <a:gd name="T6" fmla="*/ 0 60000 65536"/>
              <a:gd name="T7" fmla="*/ 0 60000 65536"/>
              <a:gd name="T8" fmla="*/ 0 60000 65536"/>
              <a:gd name="T9" fmla="*/ 0 w 21600"/>
              <a:gd name="T10" fmla="*/ 0 h 20698"/>
              <a:gd name="T11" fmla="*/ 21600 w 21600"/>
              <a:gd name="T12" fmla="*/ 20698 h 206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98" fill="none" extrusionOk="0">
                <a:moveTo>
                  <a:pt x="15422" y="20697"/>
                </a:moveTo>
                <a:cubicBezTo>
                  <a:pt x="6271" y="17966"/>
                  <a:pt x="0" y="9549"/>
                  <a:pt x="0" y="0"/>
                </a:cubicBezTo>
              </a:path>
              <a:path w="21600" h="20698" stroke="0" extrusionOk="0">
                <a:moveTo>
                  <a:pt x="15422" y="20697"/>
                </a:moveTo>
                <a:cubicBezTo>
                  <a:pt x="6271" y="17966"/>
                  <a:pt x="0" y="954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6919" name="Arc 7"/>
          <p:cNvSpPr>
            <a:spLocks/>
          </p:cNvSpPr>
          <p:nvPr/>
        </p:nvSpPr>
        <p:spPr bwMode="auto">
          <a:xfrm rot="5400000">
            <a:off x="3158331" y="2861469"/>
            <a:ext cx="225425" cy="598488"/>
          </a:xfrm>
          <a:custGeom>
            <a:avLst/>
            <a:gdLst>
              <a:gd name="T0" fmla="*/ 2147483647 w 21600"/>
              <a:gd name="T1" fmla="*/ 0 h 21595"/>
              <a:gd name="T2" fmla="*/ 2147483647 w 21600"/>
              <a:gd name="T3" fmla="*/ 2147483647 h 21595"/>
              <a:gd name="T4" fmla="*/ 0 w 21600"/>
              <a:gd name="T5" fmla="*/ 0 h 21595"/>
              <a:gd name="T6" fmla="*/ 0 60000 65536"/>
              <a:gd name="T7" fmla="*/ 0 60000 65536"/>
              <a:gd name="T8" fmla="*/ 0 60000 65536"/>
              <a:gd name="T9" fmla="*/ 0 w 21600"/>
              <a:gd name="T10" fmla="*/ 0 h 21595"/>
              <a:gd name="T11" fmla="*/ 21600 w 21600"/>
              <a:gd name="T12" fmla="*/ 21595 h 215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5" fill="none" extrusionOk="0">
                <a:moveTo>
                  <a:pt x="21600" y="0"/>
                </a:moveTo>
                <a:cubicBezTo>
                  <a:pt x="21600" y="11748"/>
                  <a:pt x="12210" y="21342"/>
                  <a:pt x="464" y="21594"/>
                </a:cubicBezTo>
              </a:path>
              <a:path w="21600" h="21595" stroke="0" extrusionOk="0">
                <a:moveTo>
                  <a:pt x="21600" y="0"/>
                </a:moveTo>
                <a:cubicBezTo>
                  <a:pt x="21600" y="11748"/>
                  <a:pt x="12210" y="21342"/>
                  <a:pt x="464" y="21594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6920" name="Arc 8"/>
          <p:cNvSpPr>
            <a:spLocks/>
          </p:cNvSpPr>
          <p:nvPr/>
        </p:nvSpPr>
        <p:spPr bwMode="auto">
          <a:xfrm rot="-5400000">
            <a:off x="8457407" y="4953793"/>
            <a:ext cx="488950" cy="944563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66921" name="Arc 9"/>
          <p:cNvSpPr>
            <a:spLocks/>
          </p:cNvSpPr>
          <p:nvPr/>
        </p:nvSpPr>
        <p:spPr bwMode="auto">
          <a:xfrm rot="5400000">
            <a:off x="2891631" y="5185569"/>
            <a:ext cx="300038" cy="10541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7594" name="Picture 10" descr="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4545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52399" y="1142999"/>
            <a:ext cx="3118644" cy="124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800" dirty="0">
                <a:latin typeface="+mn-lt"/>
              </a:rPr>
              <a:t>Without regularisation, the non-linear normalisation can introduce unnecessary deformation</a:t>
            </a:r>
          </a:p>
        </p:txBody>
      </p:sp>
      <p:sp>
        <p:nvSpPr>
          <p:cNvPr id="166924" name="Oval 12"/>
          <p:cNvSpPr>
            <a:spLocks noChangeArrowheads="1"/>
          </p:cNvSpPr>
          <p:nvPr/>
        </p:nvSpPr>
        <p:spPr bwMode="auto">
          <a:xfrm>
            <a:off x="5867400" y="5486400"/>
            <a:ext cx="914400" cy="9906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223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Spatial Normalisation – Overfitting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/>
      <p:bldP spid="166916" grpId="0"/>
      <p:bldP spid="166917" grpId="0"/>
      <p:bldP spid="166918" grpId="0" animBg="1"/>
      <p:bldP spid="166919" grpId="0" animBg="1"/>
      <p:bldP spid="166920" grpId="0" animBg="1"/>
      <p:bldP spid="166921" grpId="0" animBg="1"/>
      <p:bldP spid="1669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Spatial Normalisation – regularisation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7713" y="1820863"/>
            <a:ext cx="8358187" cy="4305300"/>
          </a:xfrm>
        </p:spPr>
        <p:txBody>
          <a:bodyPr/>
          <a:lstStyle/>
          <a:p>
            <a:pPr eaLnBrk="1" hangingPunct="1"/>
            <a:r>
              <a:rPr lang="en-GB" dirty="0" smtClean="0"/>
              <a:t>The “best” parameters according to the objective function may not be realistic</a:t>
            </a:r>
          </a:p>
          <a:p>
            <a:pPr eaLnBrk="1" hangingPunct="1"/>
            <a:r>
              <a:rPr lang="en-GB" dirty="0" smtClean="0"/>
              <a:t>In addition to similarity, regularisation terms or constraints are often needed to ensure a reasonable solution is found</a:t>
            </a:r>
          </a:p>
          <a:p>
            <a:pPr lvl="1" eaLnBrk="1" hangingPunct="1"/>
            <a:r>
              <a:rPr lang="en-GB" dirty="0" smtClean="0"/>
              <a:t>Also helps avoid poor local optima</a:t>
            </a:r>
          </a:p>
          <a:p>
            <a:pPr lvl="1" eaLnBrk="1" hangingPunct="1"/>
            <a:r>
              <a:rPr lang="en-GB" dirty="0" smtClean="0"/>
              <a:t>Can be considered as priors in a Bayesian framework, e.g. converting ML to MAP:</a:t>
            </a:r>
          </a:p>
          <a:p>
            <a:pPr lvl="2" eaLnBrk="1" hangingPunct="1"/>
            <a:r>
              <a:rPr lang="en-GB" dirty="0" smtClean="0"/>
              <a:t>log(posterior) = log(likelihood) + log(prior) + 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smtClean="0"/>
              <a:t>Registration basics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Motion and realignment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Inter-modal coregistration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Spatial normalisation</a:t>
            </a:r>
          </a:p>
          <a:p>
            <a:pPr marL="514350" indent="-514350">
              <a:buFontTx/>
              <a:buAutoNum type="arabicPeriod"/>
            </a:pPr>
            <a:r>
              <a:rPr lang="en-GB" b="1" smtClean="0"/>
              <a:t>Unified segmentation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Gaussian smoothing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Unified segmentation and normalisation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MRI imperfections make normalisation harder</a:t>
            </a:r>
          </a:p>
          <a:p>
            <a:pPr lvl="1"/>
            <a:r>
              <a:rPr lang="en-GB" smtClean="0"/>
              <a:t>Noise, artefacts, partial volume effect</a:t>
            </a:r>
          </a:p>
          <a:p>
            <a:pPr lvl="1"/>
            <a:r>
              <a:rPr lang="en-GB" smtClean="0"/>
              <a:t>Intensity inhomogeneity or “bias” field</a:t>
            </a:r>
          </a:p>
          <a:p>
            <a:pPr lvl="1"/>
            <a:r>
              <a:rPr lang="en-GB" smtClean="0"/>
              <a:t>Differences between sequences</a:t>
            </a:r>
          </a:p>
          <a:p>
            <a:r>
              <a:rPr lang="en-GB" smtClean="0"/>
              <a:t>Normalising segmented tissue maps should be more robust and precise than using the original images ...</a:t>
            </a:r>
          </a:p>
          <a:p>
            <a:pPr eaLnBrk="1" hangingPunct="1"/>
            <a:r>
              <a:rPr lang="en-US" smtClean="0"/>
              <a:t>… Tissue segmentation benefits from spatially-aligned prior tissue probability maps (from other segmentations)</a:t>
            </a:r>
          </a:p>
          <a:p>
            <a:pPr eaLnBrk="1" hangingPunct="1"/>
            <a:r>
              <a:rPr lang="en-US" smtClean="0"/>
              <a:t>This circularity motivates simultaneous segmentation and normalisation in a unified model</a:t>
            </a:r>
            <a:endParaRPr lang="en-GB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 of the unified model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SPM8 implements  a </a:t>
            </a:r>
            <a:r>
              <a:rPr lang="en-GB" b="1" smtClean="0"/>
              <a:t>generative model</a:t>
            </a:r>
          </a:p>
          <a:p>
            <a:pPr lvl="1" eaLnBrk="1" hangingPunct="1"/>
            <a:r>
              <a:rPr lang="en-GB" smtClean="0"/>
              <a:t>Principled Bayesian probabilistic formulation</a:t>
            </a:r>
          </a:p>
          <a:p>
            <a:pPr eaLnBrk="1" hangingPunct="1"/>
            <a:r>
              <a:rPr lang="en-GB" smtClean="0"/>
              <a:t>Gaussian mixture model segmentation with deformable tissue probability maps (priors) </a:t>
            </a:r>
          </a:p>
          <a:p>
            <a:pPr lvl="1" eaLnBrk="1" hangingPunct="1"/>
            <a:r>
              <a:rPr lang="en-GB" smtClean="0"/>
              <a:t>The inverse of the transformation that aligns the TPMs can be used to normalise the original image</a:t>
            </a:r>
          </a:p>
          <a:p>
            <a:pPr eaLnBrk="1" hangingPunct="1"/>
            <a:r>
              <a:rPr lang="en-GB" smtClean="0"/>
              <a:t>Bias correction is included within the model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14400"/>
          </a:xfrm>
        </p:spPr>
        <p:txBody>
          <a:bodyPr/>
          <a:lstStyle/>
          <a:p>
            <a:r>
              <a:rPr lang="en-GB" smtClean="0"/>
              <a:t>Mixture of Gaussians (MOG)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3048000"/>
          </a:xfrm>
        </p:spPr>
        <p:txBody>
          <a:bodyPr/>
          <a:lstStyle/>
          <a:p>
            <a:r>
              <a:rPr lang="en-GB" sz="2400" smtClean="0"/>
              <a:t>Classification is based on a Mixture of Gaussians model (MOG), which represents the intensity probability density by a number of Gaussian distributions.</a:t>
            </a:r>
          </a:p>
        </p:txBody>
      </p:sp>
      <p:pic>
        <p:nvPicPr>
          <p:cNvPr id="57348" name="Picture 4" descr="h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141663"/>
            <a:ext cx="8640763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524250" y="6432550"/>
            <a:ext cx="187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Image Intensity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0" y="4291013"/>
            <a:ext cx="200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GB" sz="1800" baseline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98425" y="4186238"/>
            <a:ext cx="1368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sz="1800" baseline="0">
                <a:latin typeface="Arial" pitchFamily="34" charset="0"/>
                <a:cs typeface="Arial" pitchFamily="34" charset="0"/>
              </a:rPr>
              <a:t>Frequency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509588" y="3722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364163" y="663575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10375" cy="1143000"/>
          </a:xfrm>
        </p:spPr>
        <p:txBody>
          <a:bodyPr/>
          <a:lstStyle/>
          <a:p>
            <a:r>
              <a:rPr lang="en-GB" smtClean="0"/>
              <a:t>Modelling inhomogeneity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5897563" cy="920750"/>
          </a:xfrm>
        </p:spPr>
        <p:txBody>
          <a:bodyPr/>
          <a:lstStyle/>
          <a:p>
            <a:r>
              <a:rPr lang="en-GB" sz="2000" smtClean="0"/>
              <a:t>A multiplicative bias field is modelled as a linear combination of basis functions.</a:t>
            </a:r>
            <a:endParaRPr lang="en-GB" sz="2400" smtClean="0"/>
          </a:p>
        </p:txBody>
      </p:sp>
      <p:pic>
        <p:nvPicPr>
          <p:cNvPr id="61444" name="Picture 4" descr="b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368550"/>
            <a:ext cx="8856663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20750" y="5949950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>
                <a:solidFill>
                  <a:srgbClr val="0000FF"/>
                </a:solidFill>
                <a:cs typeface="Arial" pitchFamily="34" charset="0"/>
              </a:rPr>
              <a:t>Corrupted image</a:t>
            </a:r>
            <a:endParaRPr lang="en-GB" baseline="0"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689725" y="5884863"/>
            <a:ext cx="2195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>
                <a:solidFill>
                  <a:srgbClr val="3333FF"/>
                </a:solidFill>
                <a:cs typeface="Arial" pitchFamily="34" charset="0"/>
              </a:rPr>
              <a:t>Corrected image</a:t>
            </a:r>
            <a:endParaRPr lang="en-GB" baseline="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800475" y="5949950"/>
            <a:ext cx="2303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b="1" baseline="0">
                <a:solidFill>
                  <a:srgbClr val="0000FF"/>
                </a:solidFill>
                <a:cs typeface="Arial" pitchFamily="34" charset="0"/>
              </a:rPr>
              <a:t>Bias Field</a:t>
            </a:r>
            <a:endParaRPr lang="en-GB" baseline="0">
              <a:cs typeface="Arial" pitchFamily="34" charset="0"/>
            </a:endParaRPr>
          </a:p>
        </p:txBody>
      </p:sp>
      <p:pic>
        <p:nvPicPr>
          <p:cNvPr id="57352" name="Picture 8" descr="d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0"/>
            <a:ext cx="3081337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b="1" dirty="0" smtClean="0"/>
              <a:t>Registration basics</a:t>
            </a:r>
          </a:p>
          <a:p>
            <a:pPr marL="514350" indent="-514350">
              <a:buFontTx/>
              <a:buAutoNum type="arabicPeriod"/>
            </a:pPr>
            <a:r>
              <a:rPr lang="en-GB" dirty="0" smtClean="0"/>
              <a:t>Motion and realignment</a:t>
            </a:r>
          </a:p>
          <a:p>
            <a:pPr marL="514350" indent="-514350">
              <a:buFontTx/>
              <a:buAutoNum type="arabicPeriod"/>
            </a:pPr>
            <a:r>
              <a:rPr lang="en-GB" dirty="0" smtClean="0"/>
              <a:t>Inter-modal </a:t>
            </a:r>
            <a:r>
              <a:rPr lang="en-GB" dirty="0" err="1" smtClean="0"/>
              <a:t>coregistration</a:t>
            </a:r>
            <a:endParaRPr lang="en-GB" dirty="0" smtClean="0"/>
          </a:p>
          <a:p>
            <a:pPr marL="514350" indent="-514350">
              <a:buFontTx/>
              <a:buAutoNum type="arabicPeriod"/>
            </a:pPr>
            <a:r>
              <a:rPr lang="en-GB" dirty="0" smtClean="0"/>
              <a:t>Spatial normalisation</a:t>
            </a:r>
          </a:p>
          <a:p>
            <a:pPr marL="514350" indent="-514350">
              <a:buFontTx/>
              <a:buAutoNum type="arabicPeriod"/>
            </a:pPr>
            <a:r>
              <a:rPr lang="en-GB" dirty="0" smtClean="0"/>
              <a:t>Unified segmentation</a:t>
            </a:r>
          </a:p>
          <a:p>
            <a:pPr marL="514350" indent="-514350">
              <a:buFontTx/>
              <a:buAutoNum type="arabicPeriod"/>
            </a:pPr>
            <a:r>
              <a:rPr lang="en-GB" dirty="0" smtClean="0"/>
              <a:t>Gaussian smoothing</a:t>
            </a:r>
          </a:p>
        </p:txBody>
      </p:sp>
    </p:spTree>
    <p:extLst>
      <p:ext uri="{BB962C8B-B14F-4D97-AF65-F5344CB8AC3E}">
        <p14:creationId xmlns:p14="http://schemas.microsoft.com/office/powerpoint/2010/main" val="3549377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Tissue Probability Maps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90675"/>
            <a:ext cx="9096375" cy="2000250"/>
          </a:xfrm>
        </p:spPr>
        <p:txBody>
          <a:bodyPr/>
          <a:lstStyle/>
          <a:p>
            <a:r>
              <a:rPr lang="en-GB" smtClean="0"/>
              <a:t>Tissue probability maps (TPMs) are used as the prior, instead of the proportion of voxels in each class</a:t>
            </a:r>
          </a:p>
        </p:txBody>
      </p:sp>
      <p:pic>
        <p:nvPicPr>
          <p:cNvPr id="62468" name="Picture 4" descr="prior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981325"/>
            <a:ext cx="9201150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49263" y="5726113"/>
            <a:ext cx="9142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GB" sz="2400" b="1" baseline="0">
                <a:solidFill>
                  <a:srgbClr val="0033CC"/>
                </a:solidFill>
              </a:rPr>
              <a:t>ICBM Tissue Probabilistic Atlases</a:t>
            </a:r>
            <a:r>
              <a:rPr lang="en-GB" sz="2400" baseline="0"/>
              <a:t>. </a:t>
            </a:r>
            <a:r>
              <a:rPr lang="en-GB" sz="1800" baseline="0"/>
              <a:t>These tissue probability maps are kindly provided by the </a:t>
            </a:r>
            <a:r>
              <a:rPr lang="en-GB" sz="1800" b="1" baseline="0"/>
              <a:t>International Consortium for Brain Mapping</a:t>
            </a:r>
            <a:r>
              <a:rPr lang="en-GB" sz="1800" baseline="0"/>
              <a:t>, John C. Mazziotta and Arthur W. Toga.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06000" cy="1143000"/>
          </a:xfrm>
        </p:spPr>
        <p:txBody>
          <a:bodyPr/>
          <a:lstStyle/>
          <a:p>
            <a:r>
              <a:rPr lang="en-GB" sz="3600" smtClean="0"/>
              <a:t>Deforming the Tissue Probability Maps</a:t>
            </a:r>
          </a:p>
        </p:txBody>
      </p:sp>
      <p:pic>
        <p:nvPicPr>
          <p:cNvPr id="65539" name="Picture 3" descr="de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57070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22263" y="1447800"/>
            <a:ext cx="34925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9900CC"/>
              </a:buClr>
              <a:buFontTx/>
              <a:buChar char="*"/>
            </a:pPr>
            <a:r>
              <a:rPr kumimoji="1" lang="en-GB" sz="2400" baseline="0">
                <a:latin typeface="Arial" pitchFamily="34" charset="0"/>
              </a:rPr>
              <a:t>Tissue probability images are warped to match the subject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9900CC"/>
              </a:buClr>
              <a:buFontTx/>
              <a:buChar char="*"/>
            </a:pPr>
            <a:r>
              <a:rPr kumimoji="1" lang="en-GB" sz="2400" baseline="0">
                <a:latin typeface="Arial" pitchFamily="34" charset="0"/>
              </a:rPr>
              <a:t>The inverse transform warps to the TPMs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3562350"/>
            <a:ext cx="3814763" cy="3295650"/>
            <a:chOff x="2702" y="1438"/>
            <a:chExt cx="2988" cy="2541"/>
          </a:xfrm>
        </p:grpSpPr>
        <p:sp>
          <p:nvSpPr>
            <p:cNvPr id="65542" name="Rectangle 29"/>
            <p:cNvSpPr>
              <a:spLocks noChangeArrowheads="1"/>
            </p:cNvSpPr>
            <p:nvPr/>
          </p:nvSpPr>
          <p:spPr bwMode="auto">
            <a:xfrm>
              <a:off x="2702" y="1438"/>
              <a:ext cx="2988" cy="25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65543" name="Picture 3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" y="1557"/>
              <a:ext cx="2705" cy="2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brain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873125"/>
            <a:ext cx="6119813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1633538" y="2749550"/>
            <a:ext cx="610711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H="1">
            <a:off x="3062288" y="865188"/>
            <a:ext cx="1587" cy="5497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0" y="3766631"/>
            <a:ext cx="1571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baseline="0" dirty="0">
                <a:latin typeface="+mn-lt"/>
              </a:rPr>
              <a:t>Tissue probability maps of GM and WM</a:t>
            </a:r>
            <a:endParaRPr lang="en-GB" sz="2400" baseline="0" dirty="0">
              <a:latin typeface="+mn-lt"/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829550" y="968743"/>
            <a:ext cx="19462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baseline="0" dirty="0">
                <a:latin typeface="+mn-lt"/>
              </a:rPr>
              <a:t>Spatially normalised </a:t>
            </a:r>
            <a:r>
              <a:rPr lang="en-GB" baseline="0" dirty="0" err="1">
                <a:latin typeface="+mn-lt"/>
              </a:rPr>
              <a:t>BrainWeb</a:t>
            </a:r>
            <a:r>
              <a:rPr lang="en-GB" baseline="0" dirty="0">
                <a:latin typeface="+mn-lt"/>
              </a:rPr>
              <a:t> </a:t>
            </a:r>
            <a:r>
              <a:rPr lang="en-GB" baseline="0" dirty="0" smtClean="0">
                <a:latin typeface="+mn-lt"/>
              </a:rPr>
              <a:t>phantoms</a:t>
            </a:r>
            <a:br>
              <a:rPr lang="en-GB" baseline="0" dirty="0" smtClean="0">
                <a:latin typeface="+mn-lt"/>
              </a:rPr>
            </a:br>
            <a:r>
              <a:rPr lang="en-GB" baseline="0" dirty="0" smtClean="0">
                <a:latin typeface="+mn-lt"/>
              </a:rPr>
              <a:t>(T1</a:t>
            </a:r>
            <a:r>
              <a:rPr lang="en-GB" baseline="0" dirty="0">
                <a:latin typeface="+mn-lt"/>
              </a:rPr>
              <a:t>, </a:t>
            </a:r>
            <a:r>
              <a:rPr lang="en-GB" baseline="0" dirty="0" smtClean="0">
                <a:latin typeface="+mn-lt"/>
              </a:rPr>
              <a:t>T2, </a:t>
            </a:r>
            <a:r>
              <a:rPr lang="en-GB" baseline="0" dirty="0">
                <a:latin typeface="+mn-lt"/>
              </a:rPr>
              <a:t>PD)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0" y="6482169"/>
            <a:ext cx="990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aseline="-25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GB" sz="1200" baseline="0" dirty="0" err="1">
                <a:latin typeface="+mn-lt"/>
              </a:rPr>
              <a:t>Cocosco</a:t>
            </a:r>
            <a:r>
              <a:rPr lang="en-GB" sz="1200" baseline="0" dirty="0">
                <a:latin typeface="+mn-lt"/>
              </a:rPr>
              <a:t>, </a:t>
            </a:r>
            <a:r>
              <a:rPr lang="en-GB" sz="1200" baseline="0" dirty="0" err="1">
                <a:latin typeface="+mn-lt"/>
              </a:rPr>
              <a:t>Kollokian</a:t>
            </a:r>
            <a:r>
              <a:rPr lang="en-GB" sz="1200" baseline="0" dirty="0">
                <a:latin typeface="+mn-lt"/>
              </a:rPr>
              <a:t>, Kwan &amp; Evans. “</a:t>
            </a:r>
            <a:r>
              <a:rPr lang="en-GB" sz="1200" i="1" baseline="0" dirty="0" err="1">
                <a:latin typeface="+mn-lt"/>
              </a:rPr>
              <a:t>BrainWeb</a:t>
            </a:r>
            <a:r>
              <a:rPr lang="en-GB" sz="1200" i="1" baseline="0" dirty="0">
                <a:latin typeface="+mn-lt"/>
              </a:rPr>
              <a:t>: Online Interface to a 3D MRI Simulated Brain Database</a:t>
            </a:r>
            <a:r>
              <a:rPr lang="en-GB" sz="1200" baseline="0" dirty="0">
                <a:latin typeface="+mn-lt"/>
              </a:rPr>
              <a:t>”. </a:t>
            </a:r>
            <a:r>
              <a:rPr lang="en-GB" sz="1200" baseline="0" dirty="0" err="1">
                <a:latin typeface="+mn-lt"/>
              </a:rPr>
              <a:t>NeuroImage</a:t>
            </a:r>
            <a:r>
              <a:rPr lang="en-GB" sz="1200" baseline="0" dirty="0">
                <a:latin typeface="+mn-lt"/>
              </a:rPr>
              <a:t> 5(4):S425 (1997)</a:t>
            </a:r>
            <a:endParaRPr lang="en-GB" sz="1600" baseline="0" dirty="0">
              <a:latin typeface="+mn-lt"/>
            </a:endParaRPr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H="1">
            <a:off x="7815263" y="1797050"/>
            <a:ext cx="323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Contents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smtClean="0"/>
              <a:t>Registration basics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Motion and realignment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Inter-modal coregistration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Spatial normalisation</a:t>
            </a:r>
          </a:p>
          <a:p>
            <a:pPr marL="514350" indent="-514350">
              <a:buFontTx/>
              <a:buAutoNum type="arabicPeriod"/>
            </a:pPr>
            <a:r>
              <a:rPr lang="en-GB" smtClean="0"/>
              <a:t>Unified segmentation</a:t>
            </a:r>
          </a:p>
          <a:p>
            <a:pPr marL="514350" indent="-514350">
              <a:buFontTx/>
              <a:buAutoNum type="arabicPeriod"/>
            </a:pPr>
            <a:r>
              <a:rPr lang="en-GB" b="1" smtClean="0"/>
              <a:t>Gaussian smoothing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6688" y="1785938"/>
            <a:ext cx="9448800" cy="4876800"/>
          </a:xfrm>
        </p:spPr>
        <p:txBody>
          <a:bodyPr/>
          <a:lstStyle/>
          <a:p>
            <a:pPr eaLnBrk="1" hangingPunct="1"/>
            <a:r>
              <a:rPr lang="en-GB" dirty="0" smtClean="0"/>
              <a:t>Why would we deliberately blur the data?</a:t>
            </a:r>
          </a:p>
          <a:p>
            <a:pPr lvl="1" eaLnBrk="1" hangingPunct="1"/>
            <a:r>
              <a:rPr lang="en-GB" dirty="0"/>
              <a:t>Improves spatial overlap by blurring over minor anatomical differences and registration errors</a:t>
            </a:r>
            <a:endParaRPr lang="en-US" dirty="0"/>
          </a:p>
          <a:p>
            <a:pPr lvl="1" eaLnBrk="1" hangingPunct="1"/>
            <a:r>
              <a:rPr lang="en-GB" dirty="0" smtClean="0"/>
              <a:t>Averaging neighbouring voxels suppresses noise</a:t>
            </a:r>
          </a:p>
          <a:p>
            <a:pPr lvl="1" eaLnBrk="1" hangingPunct="1"/>
            <a:r>
              <a:rPr lang="en-GB" dirty="0" smtClean="0"/>
              <a:t>Increases sensitivity to effects of similar scale to kernel (matched filter theorem)</a:t>
            </a:r>
          </a:p>
          <a:p>
            <a:pPr lvl="1" eaLnBrk="1" hangingPunct="1"/>
            <a:r>
              <a:rPr lang="en-GB" dirty="0"/>
              <a:t>Makes data more normally distributed (central limit theorem</a:t>
            </a:r>
            <a:r>
              <a:rPr lang="en-GB" dirty="0" smtClean="0"/>
              <a:t>)</a:t>
            </a:r>
          </a:p>
          <a:p>
            <a:pPr lvl="1" eaLnBrk="1" hangingPunct="1"/>
            <a:r>
              <a:rPr lang="en-GB" dirty="0" smtClean="0"/>
              <a:t>Reduces the effective number of multiple comparisons</a:t>
            </a:r>
          </a:p>
          <a:p>
            <a:pPr eaLnBrk="1" hangingPunct="1"/>
            <a:r>
              <a:rPr lang="en-GB" dirty="0" smtClean="0"/>
              <a:t>How is it implemented?</a:t>
            </a:r>
          </a:p>
          <a:p>
            <a:pPr lvl="1" eaLnBrk="1" hangingPunct="1"/>
            <a:r>
              <a:rPr lang="en-GB" dirty="0" smtClean="0"/>
              <a:t>Convolution with a 3D Gaussian kernel, of specified full-width at half-maximum (FWHM) in mm</a:t>
            </a:r>
          </a:p>
        </p:txBody>
      </p:sp>
      <p:pic>
        <p:nvPicPr>
          <p:cNvPr id="4" name="Picture 8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9765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264025"/>
            <a:ext cx="2867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12" descr="smth_example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3500"/>
            <a:ext cx="5778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68" name="Picture 4" descr="conv2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3728"/>
          <a:stretch>
            <a:fillRect/>
          </a:stretch>
        </p:blipFill>
        <p:spPr bwMode="auto">
          <a:xfrm>
            <a:off x="3902075" y="4276725"/>
            <a:ext cx="60039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2" name="Picture 8" descr="smth_example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3500"/>
            <a:ext cx="5778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3" name="Picture 9" descr="smth_example_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3500"/>
            <a:ext cx="5778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4" name="Picture 10" descr="smth_example_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3500"/>
            <a:ext cx="5778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5" name="Picture 11" descr="smth_example_0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3500"/>
            <a:ext cx="5778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1" name="Picture 7" descr="smth_example_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63500"/>
            <a:ext cx="5778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8" name="Text Box 13"/>
          <p:cNvSpPr txBox="1">
            <a:spLocks noChangeArrowheads="1"/>
          </p:cNvSpPr>
          <p:nvPr/>
        </p:nvSpPr>
        <p:spPr bwMode="auto">
          <a:xfrm>
            <a:off x="6062663" y="347663"/>
            <a:ext cx="30003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Example of</a:t>
            </a:r>
          </a:p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Gaussian smoothing in one-dimension</a:t>
            </a:r>
          </a:p>
        </p:txBody>
      </p:sp>
      <p:sp>
        <p:nvSpPr>
          <p:cNvPr id="190478" name="Text Box 14"/>
          <p:cNvSpPr txBox="1">
            <a:spLocks noChangeArrowheads="1"/>
          </p:cNvSpPr>
          <p:nvPr/>
        </p:nvSpPr>
        <p:spPr bwMode="auto">
          <a:xfrm>
            <a:off x="352425" y="4356100"/>
            <a:ext cx="15335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A 2D Gaussian Kernel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6754813" y="1868488"/>
            <a:ext cx="31511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latin typeface="+mn-lt"/>
              </a:rPr>
              <a:t>The Gaussian kernel is </a:t>
            </a:r>
            <a:r>
              <a:rPr lang="en-GB" sz="2800" b="1">
                <a:latin typeface="+mn-lt"/>
              </a:rPr>
              <a:t>separable</a:t>
            </a:r>
            <a:r>
              <a:rPr lang="en-GB" sz="2800">
                <a:latin typeface="+mn-lt"/>
              </a:rPr>
              <a:t> we can smooth 2D data with two 1D convolutions.</a:t>
            </a:r>
          </a:p>
        </p:txBody>
      </p:sp>
      <p:sp>
        <p:nvSpPr>
          <p:cNvPr id="190480" name="Text Box 16"/>
          <p:cNvSpPr txBox="1">
            <a:spLocks noChangeArrowheads="1"/>
          </p:cNvSpPr>
          <p:nvPr/>
        </p:nvSpPr>
        <p:spPr bwMode="auto">
          <a:xfrm>
            <a:off x="6754813" y="3375025"/>
            <a:ext cx="315118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>
                <a:solidFill>
                  <a:schemeClr val="bg2"/>
                </a:solidFill>
                <a:latin typeface="+mn-lt"/>
              </a:rPr>
              <a:t>Generalisation to 3D is simple and efficient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8" grpId="0"/>
      <p:bldP spid="190479" grpId="0"/>
      <p:bldP spid="19048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References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99"/>
                </a:solidFill>
              </a:rPr>
              <a:t>Friston et al.</a:t>
            </a:r>
            <a:r>
              <a:rPr lang="en-US" sz="2000" smtClean="0"/>
              <a:t>  </a:t>
            </a:r>
            <a:r>
              <a:rPr lang="en-US" sz="2000" i="1" smtClean="0"/>
              <a:t>Spatial registration and normalisation of images</a:t>
            </a:r>
            <a:r>
              <a:rPr lang="en-US" sz="2000" smtClean="0"/>
              <a:t>.</a:t>
            </a:r>
            <a:br>
              <a:rPr lang="en-US" sz="2000" smtClean="0"/>
            </a:br>
            <a:r>
              <a:rPr lang="en-US" sz="2000" smtClean="0"/>
              <a:t>Human Brain Mapping 3:165-189 (1995).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99"/>
                </a:solidFill>
              </a:rPr>
              <a:t>Collignon et al.</a:t>
            </a:r>
            <a:r>
              <a:rPr lang="en-US" sz="2000" smtClean="0"/>
              <a:t> </a:t>
            </a:r>
            <a:r>
              <a:rPr lang="en-US" sz="2000" i="1" smtClean="0"/>
              <a:t>Automated multi-modality image registration based on information theory</a:t>
            </a:r>
            <a:r>
              <a:rPr lang="en-US" sz="2000" smtClean="0"/>
              <a:t>.  IPMI’95 pp 263-274 (1995).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99"/>
                </a:solidFill>
              </a:rPr>
              <a:t>Ashburner et al.</a:t>
            </a:r>
            <a:r>
              <a:rPr lang="en-US" sz="2000" smtClean="0"/>
              <a:t> </a:t>
            </a:r>
            <a:r>
              <a:rPr lang="en-US" sz="2000" i="1" smtClean="0"/>
              <a:t>Incorporating prior knowledge into image registration</a:t>
            </a:r>
            <a:r>
              <a:rPr lang="en-US" sz="2000" smtClean="0"/>
              <a:t>.</a:t>
            </a:r>
            <a:br>
              <a:rPr lang="en-US" sz="2000" smtClean="0"/>
            </a:br>
            <a:r>
              <a:rPr lang="en-US" sz="2000" smtClean="0"/>
              <a:t>NeuroImage 6:344-352 (1997).</a:t>
            </a:r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99"/>
                </a:solidFill>
              </a:rPr>
              <a:t>Ashburner &amp; Friston.</a:t>
            </a:r>
            <a:r>
              <a:rPr lang="en-US" sz="2000" smtClean="0"/>
              <a:t> </a:t>
            </a:r>
            <a:r>
              <a:rPr lang="en-US" sz="2000" i="1" smtClean="0"/>
              <a:t>Nonlinear spatial normalisation using basis functions</a:t>
            </a:r>
            <a:r>
              <a:rPr lang="en-US" sz="2000" smtClean="0"/>
              <a:t>.</a:t>
            </a:r>
            <a:br>
              <a:rPr lang="en-US" sz="2000" smtClean="0"/>
            </a:br>
            <a:r>
              <a:rPr lang="en-US" sz="2000" smtClean="0"/>
              <a:t>Human Brain Mapping 7:254-266 (1999).</a:t>
            </a:r>
          </a:p>
          <a:p>
            <a:pPr>
              <a:lnSpc>
                <a:spcPct val="80000"/>
              </a:lnSpc>
            </a:pPr>
            <a:r>
              <a:rPr lang="en-GB" sz="2000" smtClean="0">
                <a:solidFill>
                  <a:srgbClr val="000099"/>
                </a:solidFill>
              </a:rPr>
              <a:t>Thévenaz et al.</a:t>
            </a:r>
            <a:r>
              <a:rPr lang="en-GB" sz="2000" smtClean="0"/>
              <a:t> </a:t>
            </a:r>
            <a:r>
              <a:rPr lang="en-GB" sz="2000" i="1" smtClean="0"/>
              <a:t>Interpolation revisited</a:t>
            </a:r>
            <a:r>
              <a:rPr lang="en-GB" sz="2000" smtClean="0"/>
              <a:t>.</a:t>
            </a:r>
            <a:br>
              <a:rPr lang="en-GB" sz="2000" smtClean="0"/>
            </a:br>
            <a:r>
              <a:rPr lang="en-GB" sz="2000" smtClean="0"/>
              <a:t>IEEE Trans. Med. Imaging 19:739-758 (2000).</a:t>
            </a:r>
            <a:endParaRPr lang="en-US" sz="2000" smtClean="0"/>
          </a:p>
          <a:p>
            <a:pPr>
              <a:lnSpc>
                <a:spcPct val="80000"/>
              </a:lnSpc>
            </a:pPr>
            <a:r>
              <a:rPr lang="en-GB" sz="2000" smtClean="0">
                <a:solidFill>
                  <a:srgbClr val="000099"/>
                </a:solidFill>
              </a:rPr>
              <a:t>Andersson et al.</a:t>
            </a:r>
            <a:r>
              <a:rPr lang="en-GB" sz="2000" smtClean="0"/>
              <a:t> </a:t>
            </a:r>
            <a:r>
              <a:rPr lang="en-GB" sz="2000" i="1" smtClean="0"/>
              <a:t>Modeling geometric deformations in EPI time series</a:t>
            </a:r>
            <a:r>
              <a:rPr lang="en-GB" sz="2000" smtClean="0"/>
              <a:t>.</a:t>
            </a:r>
            <a:br>
              <a:rPr lang="en-GB" sz="2000" smtClean="0"/>
            </a:br>
            <a:r>
              <a:rPr lang="en-GB" sz="2000" smtClean="0"/>
              <a:t>Neuroimage 13:903-919 (2001).</a:t>
            </a: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>
                <a:solidFill>
                  <a:srgbClr val="000099"/>
                </a:solidFill>
              </a:rPr>
              <a:t>Ashburner &amp; Friston.</a:t>
            </a:r>
            <a:r>
              <a:rPr lang="en-US" sz="2000" smtClean="0"/>
              <a:t> </a:t>
            </a:r>
            <a:r>
              <a:rPr lang="en-US" sz="2000" i="1" smtClean="0"/>
              <a:t>Unified Segmentation</a:t>
            </a:r>
            <a:r>
              <a:rPr lang="en-US" sz="2000" smtClean="0"/>
              <a:t>.</a:t>
            </a:r>
            <a:br>
              <a:rPr lang="en-US" sz="2000" smtClean="0"/>
            </a:br>
            <a:r>
              <a:rPr lang="en-US" sz="2000" smtClean="0"/>
              <a:t>NeuroImage </a:t>
            </a:r>
            <a:r>
              <a:rPr lang="en-GB" sz="2000" smtClean="0"/>
              <a:t>26:839-851</a:t>
            </a:r>
            <a:r>
              <a:rPr lang="en-US" sz="2000" smtClean="0"/>
              <a:t> (2005).</a:t>
            </a:r>
          </a:p>
          <a:p>
            <a:pPr>
              <a:lnSpc>
                <a:spcPct val="80000"/>
              </a:lnSpc>
            </a:pPr>
            <a:r>
              <a:rPr lang="en-GB" sz="2000" smtClean="0">
                <a:solidFill>
                  <a:srgbClr val="000099"/>
                </a:solidFill>
              </a:rPr>
              <a:t>Ashburner.</a:t>
            </a:r>
            <a:r>
              <a:rPr lang="en-GB" sz="2000" smtClean="0"/>
              <a:t> </a:t>
            </a:r>
            <a:r>
              <a:rPr lang="en-GB" sz="2000" i="1" smtClean="0"/>
              <a:t>A Fast Diffeomorphic Image Registration Algorithm</a:t>
            </a:r>
            <a:r>
              <a:rPr lang="en-GB" sz="2000" smtClean="0"/>
              <a:t>. NeuroImage 38:95-113 (2007).</a:t>
            </a:r>
          </a:p>
          <a:p>
            <a:pPr>
              <a:lnSpc>
                <a:spcPct val="80000"/>
              </a:lnSpc>
            </a:pPr>
            <a:endParaRPr lang="en-GB" sz="1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en-GB" smtClean="0"/>
              <a:t>Preprocessing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74982" r="53328" b="2010"/>
          <a:stretch>
            <a:fillRect/>
          </a:stretch>
        </p:blipFill>
        <p:spPr bwMode="auto">
          <a:xfrm>
            <a:off x="6269038" y="1714500"/>
            <a:ext cx="1368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2" name="Group 93"/>
          <p:cNvGrpSpPr>
            <a:grpSpLocks/>
          </p:cNvGrpSpPr>
          <p:nvPr/>
        </p:nvGrpSpPr>
        <p:grpSpPr bwMode="auto">
          <a:xfrm>
            <a:off x="8275638" y="4559300"/>
            <a:ext cx="1406525" cy="1452563"/>
            <a:chOff x="8167688" y="4429125"/>
            <a:chExt cx="1408112" cy="1452563"/>
          </a:xfrm>
        </p:grpSpPr>
        <p:pic>
          <p:nvPicPr>
            <p:cNvPr id="723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3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571625" cy="765175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NORM WRITE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47050" y="3829050"/>
            <a:ext cx="1571625" cy="436563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SMOOTH</a:t>
            </a:r>
          </a:p>
        </p:txBody>
      </p:sp>
      <p:grpSp>
        <p:nvGrpSpPr>
          <p:cNvPr id="7188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7231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32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</p:cNvCxnSpPr>
          <p:nvPr/>
        </p:nvCxnSpPr>
        <p:spPr bwMode="auto">
          <a:xfrm flipV="1">
            <a:off x="5595938" y="3192463"/>
            <a:ext cx="642937" cy="5270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1141" idx="2"/>
            <a:endCxn id="65" idx="0"/>
          </p:cNvCxnSpPr>
          <p:nvPr/>
        </p:nvCxnSpPr>
        <p:spPr bwMode="auto">
          <a:xfrm rot="5400000">
            <a:off x="6800056" y="3345657"/>
            <a:ext cx="307975" cy="1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2"/>
          </p:cNvCxnSpPr>
          <p:nvPr/>
        </p:nvCxnSpPr>
        <p:spPr bwMode="auto">
          <a:xfrm rot="16200000" flipH="1">
            <a:off x="6700044" y="4518819"/>
            <a:ext cx="508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7" imgW="1726920" imgH="1168200" progId="Equation.3">
                  <p:embed/>
                </p:oleObj>
              </mc:Choice>
              <mc:Fallback>
                <p:oleObj name="Equation" r:id="rId7" imgW="1726920" imgH="116820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908550"/>
                        <a:ext cx="18462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2"/>
            <a:endCxn id="66" idx="0"/>
          </p:cNvCxnSpPr>
          <p:nvPr/>
        </p:nvCxnSpPr>
        <p:spPr bwMode="auto">
          <a:xfrm rot="16200000" flipH="1">
            <a:off x="8768557" y="3664744"/>
            <a:ext cx="328612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6" idx="1"/>
          </p:cNvCxnSpPr>
          <p:nvPr/>
        </p:nvCxnSpPr>
        <p:spPr bwMode="auto">
          <a:xfrm rot="5400000" flipH="1" flipV="1">
            <a:off x="7466806" y="4106069"/>
            <a:ext cx="738188" cy="622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6" idx="2"/>
          </p:cNvCxnSpPr>
          <p:nvPr/>
        </p:nvCxnSpPr>
        <p:spPr bwMode="auto">
          <a:xfrm rot="16200000" flipH="1">
            <a:off x="8786019" y="4412457"/>
            <a:ext cx="2936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grpSp>
        <p:nvGrpSpPr>
          <p:cNvPr id="7204" name="Group 124"/>
          <p:cNvGrpSpPr>
            <a:grpSpLocks/>
          </p:cNvGrpSpPr>
          <p:nvPr/>
        </p:nvGrpSpPr>
        <p:grpSpPr bwMode="auto">
          <a:xfrm>
            <a:off x="8226425" y="109538"/>
            <a:ext cx="1595438" cy="874712"/>
            <a:chOff x="8239148" y="406203"/>
            <a:chExt cx="1595414" cy="874903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8239148" y="406203"/>
              <a:ext cx="1595414" cy="8749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39159" y="406203"/>
              <a:ext cx="768338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Input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39148" y="809516"/>
              <a:ext cx="968360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Output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9213858" y="1055632"/>
              <a:ext cx="50799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9213858" y="680900"/>
              <a:ext cx="507992" cy="158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7596188" y="1139825"/>
            <a:ext cx="17653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Segmentation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572375" y="1555750"/>
            <a:ext cx="1908175" cy="66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Transformation</a:t>
            </a:r>
          </a:p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(seg_sn.mat)</a:t>
            </a:r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8020117" y="2344738"/>
            <a:ext cx="1789112" cy="1155700"/>
            <a:chOff x="8155496" y="2344738"/>
            <a:chExt cx="1789397" cy="1155700"/>
          </a:xfrm>
          <a:noFill/>
        </p:grpSpPr>
        <p:pic>
          <p:nvPicPr>
            <p:cNvPr id="1081" name="Picture 38"/>
            <p:cNvPicPr>
              <a:picLocks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5496" y="2344738"/>
              <a:ext cx="1554162" cy="11557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9016058" y="2406650"/>
              <a:ext cx="928835" cy="3794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Kernel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grpSp>
        <p:nvGrpSpPr>
          <p:cNvPr id="7209" name="Group 92"/>
          <p:cNvGrpSpPr>
            <a:grpSpLocks/>
          </p:cNvGrpSpPr>
          <p:nvPr/>
        </p:nvGrpSpPr>
        <p:grpSpPr bwMode="auto">
          <a:xfrm>
            <a:off x="6096000" y="4786313"/>
            <a:ext cx="1406525" cy="1797050"/>
            <a:chOff x="6096000" y="4786313"/>
            <a:chExt cx="1406525" cy="1796296"/>
          </a:xfrm>
        </p:grpSpPr>
        <p:pic>
          <p:nvPicPr>
            <p:cNvPr id="72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310313" y="4786313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238875" y="4857750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167438" y="4929188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2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096000" y="5000625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6096000" y="6203355"/>
              <a:ext cx="1393825" cy="3792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MNI Space</a:t>
              </a:r>
            </a:p>
          </p:txBody>
        </p:sp>
      </p:grpSp>
      <p:cxnSp>
        <p:nvCxnSpPr>
          <p:cNvPr id="77" name="Straight Arrow Connector 76"/>
          <p:cNvCxnSpPr>
            <a:stCxn id="1054" idx="2"/>
          </p:cNvCxnSpPr>
          <p:nvPr/>
        </p:nvCxnSpPr>
        <p:spPr bwMode="auto">
          <a:xfrm rot="16200000" flipH="1">
            <a:off x="8734425" y="6149976"/>
            <a:ext cx="276225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2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/>
          <p:cNvCxnSpPr/>
          <p:nvPr/>
        </p:nvCxnSpPr>
        <p:spPr bwMode="auto">
          <a:xfrm flipV="1">
            <a:off x="1828800" y="3937000"/>
            <a:ext cx="4338638" cy="6953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en-GB" smtClean="0"/>
              <a:t>Preprocessing (fMRI only)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178050" y="1931988"/>
            <a:ext cx="1570038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3"/>
            <a:endCxn id="83" idx="1"/>
          </p:cNvCxnSpPr>
          <p:nvPr/>
        </p:nvCxnSpPr>
        <p:spPr bwMode="auto">
          <a:xfrm flipV="1">
            <a:off x="1809750" y="3411538"/>
            <a:ext cx="514350" cy="3079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37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74982" r="53328" b="2010"/>
          <a:stretch>
            <a:fillRect/>
          </a:stretch>
        </p:blipFill>
        <p:spPr bwMode="auto">
          <a:xfrm>
            <a:off x="6269038" y="1714500"/>
            <a:ext cx="1368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93"/>
          <p:cNvGrpSpPr>
            <a:grpSpLocks/>
          </p:cNvGrpSpPr>
          <p:nvPr/>
        </p:nvGrpSpPr>
        <p:grpSpPr bwMode="auto">
          <a:xfrm>
            <a:off x="8275638" y="4559300"/>
            <a:ext cx="1406525" cy="1452563"/>
            <a:chOff x="8167688" y="4429125"/>
            <a:chExt cx="1408112" cy="1452563"/>
          </a:xfrm>
        </p:grpSpPr>
        <p:pic>
          <p:nvPicPr>
            <p:cNvPr id="7378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8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8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8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571625" cy="765175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NORM WRITE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47050" y="3829050"/>
            <a:ext cx="1571625" cy="436563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SMOOTH</a:t>
            </a:r>
          </a:p>
        </p:txBody>
      </p:sp>
      <p:cxnSp>
        <p:nvCxnSpPr>
          <p:cNvPr id="80" name="Straight Arrow Connector 79"/>
          <p:cNvCxnSpPr>
            <a:stCxn id="83" idx="3"/>
            <a:endCxn id="64" idx="1"/>
          </p:cNvCxnSpPr>
          <p:nvPr/>
        </p:nvCxnSpPr>
        <p:spPr bwMode="auto">
          <a:xfrm>
            <a:off x="3613150" y="3411538"/>
            <a:ext cx="411163" cy="3079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</p:cNvCxnSpPr>
          <p:nvPr/>
        </p:nvCxnSpPr>
        <p:spPr bwMode="auto">
          <a:xfrm flipV="1">
            <a:off x="5595938" y="3192463"/>
            <a:ext cx="642937" cy="5270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1141" idx="2"/>
            <a:endCxn id="65" idx="0"/>
          </p:cNvCxnSpPr>
          <p:nvPr/>
        </p:nvCxnSpPr>
        <p:spPr bwMode="auto">
          <a:xfrm rot="5400000">
            <a:off x="6800056" y="3345657"/>
            <a:ext cx="307975" cy="1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 bwMode="auto">
          <a:xfrm flipV="1">
            <a:off x="1828800" y="4268788"/>
            <a:ext cx="4292600" cy="36353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2"/>
          </p:cNvCxnSpPr>
          <p:nvPr/>
        </p:nvCxnSpPr>
        <p:spPr bwMode="auto">
          <a:xfrm rot="16200000" flipH="1">
            <a:off x="6700044" y="4518819"/>
            <a:ext cx="508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2"/>
            <a:endCxn id="66" idx="0"/>
          </p:cNvCxnSpPr>
          <p:nvPr/>
        </p:nvCxnSpPr>
        <p:spPr bwMode="auto">
          <a:xfrm rot="16200000" flipH="1">
            <a:off x="8768557" y="3664744"/>
            <a:ext cx="328612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6" idx="1"/>
          </p:cNvCxnSpPr>
          <p:nvPr/>
        </p:nvCxnSpPr>
        <p:spPr bwMode="auto">
          <a:xfrm rot="5400000" flipH="1" flipV="1">
            <a:off x="7466806" y="4106069"/>
            <a:ext cx="738188" cy="622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6" idx="2"/>
          </p:cNvCxnSpPr>
          <p:nvPr/>
        </p:nvCxnSpPr>
        <p:spPr bwMode="auto">
          <a:xfrm rot="16200000" flipH="1">
            <a:off x="8786019" y="4412457"/>
            <a:ext cx="2936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grpSp>
        <p:nvGrpSpPr>
          <p:cNvPr id="73754" name="Group 124"/>
          <p:cNvGrpSpPr>
            <a:grpSpLocks/>
          </p:cNvGrpSpPr>
          <p:nvPr/>
        </p:nvGrpSpPr>
        <p:grpSpPr bwMode="auto">
          <a:xfrm>
            <a:off x="8226425" y="109538"/>
            <a:ext cx="1595438" cy="874712"/>
            <a:chOff x="8239148" y="406203"/>
            <a:chExt cx="1595414" cy="874903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8239148" y="406203"/>
              <a:ext cx="1595414" cy="8749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39159" y="406203"/>
              <a:ext cx="768338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Input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39148" y="809516"/>
              <a:ext cx="968360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Output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9213858" y="1055632"/>
              <a:ext cx="50799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9213858" y="680900"/>
              <a:ext cx="507992" cy="158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7596188" y="1139825"/>
            <a:ext cx="17653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Segmentation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572375" y="1555750"/>
            <a:ext cx="1908175" cy="66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Transformation</a:t>
            </a:r>
          </a:p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(seg_sn.mat)</a:t>
            </a: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8020117" y="2344738"/>
            <a:ext cx="1789112" cy="1155700"/>
            <a:chOff x="8155496" y="2344738"/>
            <a:chExt cx="1789397" cy="1155700"/>
          </a:xfrm>
          <a:noFill/>
        </p:grpSpPr>
        <p:pic>
          <p:nvPicPr>
            <p:cNvPr id="1081" name="Picture 38"/>
            <p:cNvPicPr>
              <a:picLocks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5496" y="2344738"/>
              <a:ext cx="1554162" cy="11557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9016058" y="2406650"/>
              <a:ext cx="928835" cy="3794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Kernel</a:t>
              </a:r>
            </a:p>
          </p:txBody>
        </p:sp>
      </p:grpSp>
      <p:grpSp>
        <p:nvGrpSpPr>
          <p:cNvPr id="73758" name="Group 92"/>
          <p:cNvGrpSpPr>
            <a:grpSpLocks/>
          </p:cNvGrpSpPr>
          <p:nvPr/>
        </p:nvGrpSpPr>
        <p:grpSpPr bwMode="auto">
          <a:xfrm>
            <a:off x="6096000" y="4786313"/>
            <a:ext cx="1406525" cy="1797050"/>
            <a:chOff x="6096000" y="4786313"/>
            <a:chExt cx="1406525" cy="1796296"/>
          </a:xfrm>
        </p:grpSpPr>
        <p:pic>
          <p:nvPicPr>
            <p:cNvPr id="737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310313" y="4786313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238875" y="4857750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7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167438" y="4929188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77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096000" y="5000625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6096000" y="6203355"/>
              <a:ext cx="1393825" cy="3792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MNI Space</a:t>
              </a:r>
            </a:p>
          </p:txBody>
        </p:sp>
      </p:grpSp>
      <p:cxnSp>
        <p:nvCxnSpPr>
          <p:cNvPr id="77" name="Straight Arrow Connector 76"/>
          <p:cNvCxnSpPr>
            <a:stCxn id="1054" idx="2"/>
          </p:cNvCxnSpPr>
          <p:nvPr/>
        </p:nvCxnSpPr>
        <p:spPr bwMode="auto">
          <a:xfrm rot="16200000" flipH="1">
            <a:off x="8734425" y="6149976"/>
            <a:ext cx="276225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376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324100" y="26987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6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769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73772" name="Picture 46" descr="priors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73" name="Picture 46" descr="priors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9" name="Straight Arrow Connector 108"/>
          <p:cNvCxnSpPr/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en-GB" smtClean="0"/>
              <a:t>Preprocessing overview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3" t="74982" r="53328" b="2010"/>
          <a:stretch>
            <a:fillRect/>
          </a:stretch>
        </p:blipFill>
        <p:spPr bwMode="auto">
          <a:xfrm>
            <a:off x="6269038" y="1714500"/>
            <a:ext cx="1368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6" name="Group 93"/>
          <p:cNvGrpSpPr>
            <a:grpSpLocks/>
          </p:cNvGrpSpPr>
          <p:nvPr/>
        </p:nvGrpSpPr>
        <p:grpSpPr bwMode="auto">
          <a:xfrm>
            <a:off x="8275638" y="4559300"/>
            <a:ext cx="1406525" cy="1452563"/>
            <a:chOff x="8167688" y="4429125"/>
            <a:chExt cx="1408112" cy="1452563"/>
          </a:xfrm>
        </p:grpSpPr>
        <p:pic>
          <p:nvPicPr>
            <p:cNvPr id="825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5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6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571625" cy="765175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NORM WRITE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147050" y="3829050"/>
            <a:ext cx="1571625" cy="436563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SMOOTH</a:t>
            </a:r>
          </a:p>
        </p:txBody>
      </p:sp>
      <p:grpSp>
        <p:nvGrpSpPr>
          <p:cNvPr id="8212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8255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56" name="Picture 46" descr="priors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64" idx="3"/>
          </p:cNvCxnSpPr>
          <p:nvPr/>
        </p:nvCxnSpPr>
        <p:spPr bwMode="auto">
          <a:xfrm flipV="1">
            <a:off x="5595938" y="3192463"/>
            <a:ext cx="642937" cy="5270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91141" idx="2"/>
            <a:endCxn id="65" idx="0"/>
          </p:cNvCxnSpPr>
          <p:nvPr/>
        </p:nvCxnSpPr>
        <p:spPr bwMode="auto">
          <a:xfrm rot="5400000">
            <a:off x="6800056" y="3345657"/>
            <a:ext cx="307975" cy="1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5" idx="2"/>
          </p:cNvCxnSpPr>
          <p:nvPr/>
        </p:nvCxnSpPr>
        <p:spPr bwMode="auto">
          <a:xfrm rot="16200000" flipH="1">
            <a:off x="6700044" y="4518819"/>
            <a:ext cx="508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" name="Equation" r:id="rId7" imgW="1726920" imgH="1168200" progId="Equation.3">
                  <p:embed/>
                </p:oleObj>
              </mc:Choice>
              <mc:Fallback>
                <p:oleObj name="Equation" r:id="rId7" imgW="1726920" imgH="116820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908550"/>
                        <a:ext cx="18462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0" idx="2"/>
            <a:endCxn id="66" idx="0"/>
          </p:cNvCxnSpPr>
          <p:nvPr/>
        </p:nvCxnSpPr>
        <p:spPr bwMode="auto">
          <a:xfrm rot="16200000" flipH="1">
            <a:off x="8768557" y="3664744"/>
            <a:ext cx="328612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endCxn id="66" idx="1"/>
          </p:cNvCxnSpPr>
          <p:nvPr/>
        </p:nvCxnSpPr>
        <p:spPr bwMode="auto">
          <a:xfrm rot="5400000" flipH="1" flipV="1">
            <a:off x="7466806" y="4106069"/>
            <a:ext cx="738188" cy="622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6" idx="2"/>
          </p:cNvCxnSpPr>
          <p:nvPr/>
        </p:nvCxnSpPr>
        <p:spPr bwMode="auto">
          <a:xfrm rot="16200000" flipH="1">
            <a:off x="8786019" y="4412457"/>
            <a:ext cx="29368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grpSp>
        <p:nvGrpSpPr>
          <p:cNvPr id="8228" name="Group 124"/>
          <p:cNvGrpSpPr>
            <a:grpSpLocks/>
          </p:cNvGrpSpPr>
          <p:nvPr/>
        </p:nvGrpSpPr>
        <p:grpSpPr bwMode="auto">
          <a:xfrm>
            <a:off x="8226425" y="109538"/>
            <a:ext cx="1595438" cy="874712"/>
            <a:chOff x="8239148" y="406203"/>
            <a:chExt cx="1595414" cy="874903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8239148" y="406203"/>
              <a:ext cx="1595414" cy="8749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339159" y="406203"/>
              <a:ext cx="768338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Input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239148" y="809516"/>
              <a:ext cx="968360" cy="379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GB" sz="2800" b="1" dirty="0">
                  <a:latin typeface="+mn-lt"/>
                </a:rPr>
                <a:t>Output</a:t>
              </a:r>
            </a:p>
          </p:txBody>
        </p:sp>
        <p:cxnSp>
          <p:nvCxnSpPr>
            <p:cNvPr id="122" name="Straight Arrow Connector 121"/>
            <p:cNvCxnSpPr/>
            <p:nvPr/>
          </p:nvCxnSpPr>
          <p:spPr bwMode="auto">
            <a:xfrm>
              <a:off x="9213858" y="1055632"/>
              <a:ext cx="507992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 bwMode="auto">
            <a:xfrm>
              <a:off x="9213858" y="680900"/>
              <a:ext cx="507992" cy="1588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7596188" y="1139825"/>
            <a:ext cx="1765300" cy="381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Segmentation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572375" y="1555750"/>
            <a:ext cx="1908175" cy="66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Transformation</a:t>
            </a:r>
          </a:p>
          <a:p>
            <a:pPr eaLnBrk="0" hangingPunct="0">
              <a:defRPr/>
            </a:pPr>
            <a:r>
              <a:rPr lang="en-GB" sz="2800" b="1" dirty="0">
                <a:latin typeface="+mn-lt"/>
              </a:rPr>
              <a:t>(seg_sn.mat)</a:t>
            </a:r>
          </a:p>
        </p:txBody>
      </p: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8020117" y="2344738"/>
            <a:ext cx="1789112" cy="1155700"/>
            <a:chOff x="8155496" y="2344738"/>
            <a:chExt cx="1789397" cy="1155700"/>
          </a:xfrm>
          <a:noFill/>
        </p:grpSpPr>
        <p:pic>
          <p:nvPicPr>
            <p:cNvPr id="1081" name="Picture 38"/>
            <p:cNvPicPr>
              <a:picLocks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5496" y="2344738"/>
              <a:ext cx="1554162" cy="11557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9016058" y="2406650"/>
              <a:ext cx="928835" cy="37941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Kernel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grpSp>
        <p:nvGrpSpPr>
          <p:cNvPr id="8233" name="Group 92"/>
          <p:cNvGrpSpPr>
            <a:grpSpLocks/>
          </p:cNvGrpSpPr>
          <p:nvPr/>
        </p:nvGrpSpPr>
        <p:grpSpPr bwMode="auto">
          <a:xfrm>
            <a:off x="6096000" y="4786313"/>
            <a:ext cx="1406525" cy="1797050"/>
            <a:chOff x="6096000" y="4786313"/>
            <a:chExt cx="1406525" cy="1796296"/>
          </a:xfrm>
        </p:grpSpPr>
        <p:pic>
          <p:nvPicPr>
            <p:cNvPr id="824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310313" y="4786313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4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238875" y="4857750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4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167438" y="4929188"/>
              <a:ext cx="1192212" cy="123666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4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78490" r="76285" b="6976"/>
            <a:stretch>
              <a:fillRect/>
            </a:stretch>
          </p:blipFill>
          <p:spPr bwMode="auto">
            <a:xfrm>
              <a:off x="6096000" y="5000625"/>
              <a:ext cx="1192213" cy="123666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6096000" y="6203355"/>
              <a:ext cx="1393825" cy="3792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GB" sz="2800" b="1" dirty="0">
                  <a:latin typeface="+mn-lt"/>
                </a:rPr>
                <a:t>MNI Space</a:t>
              </a:r>
            </a:p>
          </p:txBody>
        </p:sp>
      </p:grpSp>
      <p:cxnSp>
        <p:nvCxnSpPr>
          <p:cNvPr id="77" name="Straight Arrow Connector 76"/>
          <p:cNvCxnSpPr>
            <a:stCxn id="1054" idx="2"/>
          </p:cNvCxnSpPr>
          <p:nvPr/>
        </p:nvCxnSpPr>
        <p:spPr bwMode="auto">
          <a:xfrm rot="16200000" flipH="1">
            <a:off x="8734425" y="6149976"/>
            <a:ext cx="276225" cy="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823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6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/>
          <p:cNvCxnSpPr/>
          <p:nvPr/>
        </p:nvCxnSpPr>
        <p:spPr bwMode="auto">
          <a:xfrm flipV="1">
            <a:off x="1828800" y="3937000"/>
            <a:ext cx="4338638" cy="6953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Representation of imaging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dimensional images are made up of voxels</a:t>
            </a:r>
          </a:p>
          <a:p>
            <a:r>
              <a:rPr lang="en-GB" dirty="0" smtClean="0"/>
              <a:t>Voxel intensities are stored on disk as lists of numbers</a:t>
            </a:r>
          </a:p>
          <a:p>
            <a:r>
              <a:rPr lang="en-GB" dirty="0" smtClean="0"/>
              <a:t>The image “headers” contain information on</a:t>
            </a:r>
          </a:p>
          <a:p>
            <a:pPr lvl="1"/>
            <a:r>
              <a:rPr lang="en-GB" dirty="0" smtClean="0"/>
              <a:t>The image dimensions</a:t>
            </a:r>
          </a:p>
          <a:p>
            <a:pPr lvl="2"/>
            <a:r>
              <a:rPr lang="en-GB" dirty="0" smtClean="0"/>
              <a:t>Allowing conversion from list -&gt; 3D array</a:t>
            </a:r>
          </a:p>
          <a:p>
            <a:pPr lvl="1"/>
            <a:r>
              <a:rPr lang="en-GB" dirty="0" smtClean="0"/>
              <a:t>The “voxel-world mapping”</a:t>
            </a:r>
          </a:p>
          <a:p>
            <a:pPr lvl="2"/>
            <a:r>
              <a:rPr lang="en-GB" dirty="0" smtClean="0"/>
              <a:t>matrix subscripts -&gt; world/physical/mm coordinates</a:t>
            </a:r>
          </a:p>
          <a:p>
            <a:r>
              <a:rPr lang="en-GB" dirty="0" smtClean="0"/>
              <a:t>Can rigidly reorient images by changing their (affine) voxel-world mapping</a:t>
            </a:r>
          </a:p>
        </p:txBody>
      </p:sp>
    </p:spTree>
    <p:extLst>
      <p:ext uri="{BB962C8B-B14F-4D97-AF65-F5344CB8AC3E}">
        <p14:creationId xmlns:p14="http://schemas.microsoft.com/office/powerpoint/2010/main" val="1386328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30938" cy="1143000"/>
          </a:xfrm>
        </p:spPr>
        <p:txBody>
          <a:bodyPr/>
          <a:lstStyle/>
          <a:p>
            <a:r>
              <a:rPr lang="en-GB" smtClean="0"/>
              <a:t>Preprocessing with Dartel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13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 err="1">
                <a:latin typeface="+mn-lt"/>
              </a:rPr>
              <a:t>fMRI</a:t>
            </a:r>
            <a:r>
              <a:rPr lang="en-GB" sz="2800" b="1" dirty="0">
                <a:latin typeface="+mn-lt"/>
              </a:rPr>
              <a:t> time-series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276975"/>
            <a:ext cx="2201863" cy="379413"/>
          </a:xfrm>
          <a:prstGeom prst="rect">
            <a:avLst/>
          </a:prstGeom>
          <a:noFill/>
        </p:spPr>
        <p:txBody>
          <a:bodyPr lIns="0"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Motion corrected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1995488" y="6119813"/>
            <a:ext cx="1928812" cy="66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Mean functional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REALIGN</a:t>
            </a:r>
          </a:p>
        </p:txBody>
      </p:sp>
      <p:cxnSp>
        <p:nvCxnSpPr>
          <p:cNvPr id="19" name="Straight Arrow Connector 18"/>
          <p:cNvCxnSpPr>
            <a:endCxn id="17" idx="0"/>
          </p:cNvCxnSpPr>
          <p:nvPr/>
        </p:nvCxnSpPr>
        <p:spPr bwMode="auto">
          <a:xfrm rot="5400000">
            <a:off x="900906" y="3291682"/>
            <a:ext cx="403225" cy="142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</p:cNvCxnSpPr>
          <p:nvPr/>
        </p:nvCxnSpPr>
        <p:spPr bwMode="auto">
          <a:xfrm rot="16200000" flipH="1">
            <a:off x="749300" y="4283075"/>
            <a:ext cx="696913" cy="47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</p:cNvCxnSpPr>
          <p:nvPr/>
        </p:nvCxnSpPr>
        <p:spPr bwMode="auto">
          <a:xfrm rot="16200000" flipH="1">
            <a:off x="1473994" y="3558381"/>
            <a:ext cx="781050" cy="15382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74316" r="53882" b="3186"/>
          <a:stretch>
            <a:fillRect/>
          </a:stretch>
        </p:blipFill>
        <p:spPr bwMode="auto">
          <a:xfrm>
            <a:off x="6278563" y="142875"/>
            <a:ext cx="13493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7" t="30151" r="53882" b="47353"/>
          <a:stretch>
            <a:fillRect/>
          </a:stretch>
        </p:blipFill>
        <p:spPr bwMode="auto">
          <a:xfrm>
            <a:off x="2782888" y="1281113"/>
            <a:ext cx="134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9" name="Group 93"/>
          <p:cNvGrpSpPr>
            <a:grpSpLocks/>
          </p:cNvGrpSpPr>
          <p:nvPr/>
        </p:nvGrpSpPr>
        <p:grpSpPr bwMode="auto">
          <a:xfrm>
            <a:off x="6450013" y="5145088"/>
            <a:ext cx="1406525" cy="1452562"/>
            <a:chOff x="8167688" y="4429125"/>
            <a:chExt cx="1408112" cy="1452563"/>
          </a:xfrm>
        </p:grpSpPr>
        <p:pic>
          <p:nvPicPr>
            <p:cNvPr id="927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7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7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2309813" y="3500438"/>
            <a:ext cx="1428750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COREG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381250" y="785813"/>
            <a:ext cx="2143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Anatomical MRI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24313" y="3500438"/>
            <a:ext cx="1571625" cy="436562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SEGMENT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67438" y="3500438"/>
            <a:ext cx="1998662" cy="1366837"/>
          </a:xfrm>
          <a:prstGeom prst="rect">
            <a:avLst/>
          </a:prstGeom>
          <a:solidFill>
            <a:srgbClr val="002060"/>
          </a:solidFill>
        </p:spPr>
        <p:txBody>
          <a:bodyPr tIns="0" bIns="180000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DARTEL</a:t>
            </a:r>
            <a:r>
              <a:rPr lang="en-GB" sz="32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NORM 2 MNI &amp; SMOOTH</a:t>
            </a:r>
          </a:p>
        </p:txBody>
      </p:sp>
      <p:grpSp>
        <p:nvGrpSpPr>
          <p:cNvPr id="9234" name="Group 67"/>
          <p:cNvGrpSpPr>
            <a:grpSpLocks/>
          </p:cNvGrpSpPr>
          <p:nvPr/>
        </p:nvGrpSpPr>
        <p:grpSpPr bwMode="auto">
          <a:xfrm>
            <a:off x="4559300" y="1281113"/>
            <a:ext cx="1239838" cy="1504950"/>
            <a:chOff x="4238620" y="1357298"/>
            <a:chExt cx="1015993" cy="1296992"/>
          </a:xfrm>
        </p:grpSpPr>
        <p:pic>
          <p:nvPicPr>
            <p:cNvPr id="9268" name="Picture 46" descr="priors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94"/>
            <a:stretch>
              <a:fillRect/>
            </a:stretch>
          </p:blipFill>
          <p:spPr bwMode="auto">
            <a:xfrm>
              <a:off x="4238620" y="1357298"/>
              <a:ext cx="1000132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9" name="Picture 46" descr="priors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06"/>
            <a:stretch>
              <a:fillRect/>
            </a:stretch>
          </p:blipFill>
          <p:spPr bwMode="auto">
            <a:xfrm>
              <a:off x="4238620" y="2000240"/>
              <a:ext cx="1015993" cy="65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Box 68"/>
          <p:cNvSpPr txBox="1"/>
          <p:nvPr/>
        </p:nvSpPr>
        <p:spPr>
          <a:xfrm>
            <a:off x="4656138" y="785813"/>
            <a:ext cx="1000125" cy="379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TPMs</a:t>
            </a:r>
          </a:p>
        </p:txBody>
      </p:sp>
      <p:cxnSp>
        <p:nvCxnSpPr>
          <p:cNvPr id="72" name="Straight Arrow Connector 71"/>
          <p:cNvCxnSpPr>
            <a:stCxn id="45" idx="2"/>
            <a:endCxn id="62" idx="0"/>
          </p:cNvCxnSpPr>
          <p:nvPr/>
        </p:nvCxnSpPr>
        <p:spPr bwMode="auto">
          <a:xfrm rot="5400000">
            <a:off x="2870200" y="2913063"/>
            <a:ext cx="741363" cy="433387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83" idx="0"/>
            <a:endCxn id="62" idx="2"/>
          </p:cNvCxnSpPr>
          <p:nvPr/>
        </p:nvCxnSpPr>
        <p:spPr bwMode="auto">
          <a:xfrm rot="5400000" flipH="1" flipV="1">
            <a:off x="2556669" y="4312444"/>
            <a:ext cx="842963" cy="920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3"/>
          </p:cNvCxnSpPr>
          <p:nvPr/>
        </p:nvCxnSpPr>
        <p:spPr bwMode="auto">
          <a:xfrm>
            <a:off x="3738563" y="3719513"/>
            <a:ext cx="958850" cy="1169987"/>
          </a:xfrm>
          <a:prstGeom prst="straightConnector1">
            <a:avLst/>
          </a:prstGeom>
          <a:ln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45" idx="2"/>
            <a:endCxn id="64" idx="0"/>
          </p:cNvCxnSpPr>
          <p:nvPr/>
        </p:nvCxnSpPr>
        <p:spPr bwMode="auto">
          <a:xfrm rot="16200000" flipH="1">
            <a:off x="3763168" y="2453482"/>
            <a:ext cx="741363" cy="13525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67" idx="2"/>
            <a:endCxn id="64" idx="0"/>
          </p:cNvCxnSpPr>
          <p:nvPr/>
        </p:nvCxnSpPr>
        <p:spPr bwMode="auto">
          <a:xfrm rot="5400000">
            <a:off x="4637087" y="2959101"/>
            <a:ext cx="714375" cy="3683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64" idx="3"/>
          </p:cNvCxnSpPr>
          <p:nvPr/>
        </p:nvCxnSpPr>
        <p:spPr bwMode="auto">
          <a:xfrm flipV="1">
            <a:off x="5595938" y="1471613"/>
            <a:ext cx="642937" cy="2247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37" idx="2"/>
            <a:endCxn id="65" idx="0"/>
          </p:cNvCxnSpPr>
          <p:nvPr/>
        </p:nvCxnSpPr>
        <p:spPr bwMode="auto">
          <a:xfrm rot="16200000" flipH="1">
            <a:off x="6952456" y="3285332"/>
            <a:ext cx="307975" cy="12223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 bwMode="auto">
          <a:xfrm flipV="1">
            <a:off x="1828800" y="3937000"/>
            <a:ext cx="4338638" cy="69532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388117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10013" y="4908550"/>
          <a:ext cx="18462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6" imgW="1726920" imgH="1168200" progId="Equation.3">
                  <p:embed/>
                </p:oleObj>
              </mc:Choice>
              <mc:Fallback>
                <p:oleObj name="Equation" r:id="rId6" imgW="1726920" imgH="116820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908550"/>
                        <a:ext cx="18462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Straight Arrow Connector 99"/>
          <p:cNvCxnSpPr/>
          <p:nvPr/>
        </p:nvCxnSpPr>
        <p:spPr bwMode="auto">
          <a:xfrm flipV="1">
            <a:off x="4989513" y="4214813"/>
            <a:ext cx="1177925" cy="638175"/>
          </a:xfrm>
          <a:prstGeom prst="straightConnector1">
            <a:avLst/>
          </a:prstGeom>
          <a:ln>
            <a:solidFill>
              <a:schemeClr val="accent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003675" y="6021388"/>
            <a:ext cx="1616075" cy="66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(Headers changed)</a:t>
            </a:r>
          </a:p>
        </p:txBody>
      </p:sp>
      <p:pic>
        <p:nvPicPr>
          <p:cNvPr id="924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25450" y="12747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2287588" y="477996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169863" y="1420813"/>
            <a:ext cx="1289050" cy="142398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52425" y="15303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71500" y="16764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534988" y="467042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461963" y="474345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88938" y="4816475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4" t="34579" r="48984" b="40945"/>
          <a:stretch>
            <a:fillRect/>
          </a:stretch>
        </p:blipFill>
        <p:spPr bwMode="auto">
          <a:xfrm>
            <a:off x="315913" y="4889500"/>
            <a:ext cx="1289050" cy="1423988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/>
          <p:nvPr/>
        </p:nvCxnSpPr>
        <p:spPr bwMode="auto">
          <a:xfrm rot="16200000" flipH="1">
            <a:off x="7837488" y="5875338"/>
            <a:ext cx="438150" cy="29210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8215313" y="6288088"/>
            <a:ext cx="1571625" cy="438150"/>
          </a:xfrm>
          <a:prstGeom prst="rect">
            <a:avLst/>
          </a:prstGeom>
          <a:solidFill>
            <a:srgbClr val="002060"/>
          </a:solidFill>
        </p:spPr>
        <p:txBody>
          <a:bodyPr tIns="0" bIns="108000" anchor="ctr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cxnSp>
        <p:nvCxnSpPr>
          <p:cNvPr id="109" name="Straight Arrow Connector 108"/>
          <p:cNvCxnSpPr>
            <a:stCxn id="65" idx="2"/>
          </p:cNvCxnSpPr>
          <p:nvPr/>
        </p:nvCxnSpPr>
        <p:spPr bwMode="auto">
          <a:xfrm rot="5400000">
            <a:off x="7034213" y="4997450"/>
            <a:ext cx="263525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25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33139" r="54546" b="46555"/>
          <a:stretch>
            <a:fillRect/>
          </a:stretch>
        </p:blipFill>
        <p:spPr bwMode="auto">
          <a:xfrm>
            <a:off x="8509000" y="3884613"/>
            <a:ext cx="1277938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77219" r="54546" b="2477"/>
          <a:stretch>
            <a:fillRect/>
          </a:stretch>
        </p:blipFill>
        <p:spPr bwMode="auto">
          <a:xfrm>
            <a:off x="8509000" y="142875"/>
            <a:ext cx="1277938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8047038" y="2027238"/>
            <a:ext cx="1739900" cy="1330325"/>
          </a:xfrm>
          <a:prstGeom prst="rect">
            <a:avLst/>
          </a:prstGeom>
          <a:solidFill>
            <a:srgbClr val="002060"/>
          </a:solidFill>
        </p:spPr>
        <p:txBody>
          <a:bodyPr tIns="0" bIns="180000">
            <a:spAutoFit/>
          </a:bodyPr>
          <a:lstStyle/>
          <a:p>
            <a:pPr algn="ctr" eaLnBrk="0" hangingPunct="0">
              <a:defRPr/>
            </a:pPr>
            <a:r>
              <a:rPr lang="en-GB" sz="3200" b="1" dirty="0">
                <a:solidFill>
                  <a:schemeClr val="bg1"/>
                </a:solidFill>
                <a:latin typeface="+mn-lt"/>
              </a:rPr>
              <a:t>DARTEL</a:t>
            </a:r>
            <a:r>
              <a:rPr lang="en-GB" sz="32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3200" b="1" dirty="0">
                <a:solidFill>
                  <a:schemeClr val="bg1"/>
                </a:solidFill>
                <a:latin typeface="+mn-lt"/>
              </a:rPr>
              <a:t>CREATE TEMPLATE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573963" y="568325"/>
            <a:ext cx="1000125" cy="37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800" b="1" dirty="0">
                <a:latin typeface="+mn-lt"/>
              </a:rPr>
              <a:t>...</a:t>
            </a:r>
          </a:p>
        </p:txBody>
      </p:sp>
      <p:cxnSp>
        <p:nvCxnSpPr>
          <p:cNvPr id="126" name="Straight Arrow Connector 125"/>
          <p:cNvCxnSpPr>
            <a:stCxn id="1046" idx="3"/>
          </p:cNvCxnSpPr>
          <p:nvPr/>
        </p:nvCxnSpPr>
        <p:spPr bwMode="auto">
          <a:xfrm>
            <a:off x="7627938" y="882650"/>
            <a:ext cx="419100" cy="1144588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 bwMode="auto">
          <a:xfrm rot="16200000" flipH="1">
            <a:off x="7641432" y="1453356"/>
            <a:ext cx="979488" cy="168275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16" idx="2"/>
          </p:cNvCxnSpPr>
          <p:nvPr/>
        </p:nvCxnSpPr>
        <p:spPr bwMode="auto">
          <a:xfrm rot="5400000">
            <a:off x="8836025" y="1716088"/>
            <a:ext cx="387350" cy="23495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9" idx="2"/>
            <a:endCxn id="115" idx="0"/>
          </p:cNvCxnSpPr>
          <p:nvPr/>
        </p:nvCxnSpPr>
        <p:spPr bwMode="auto">
          <a:xfrm rot="16200000" flipH="1">
            <a:off x="8768557" y="3505994"/>
            <a:ext cx="527050" cy="2301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26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55290" r="57281" b="14447"/>
          <a:stretch>
            <a:fillRect/>
          </a:stretch>
        </p:blipFill>
        <p:spPr bwMode="auto">
          <a:xfrm>
            <a:off x="6450013" y="1730375"/>
            <a:ext cx="118903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Straight Arrow Connector 139"/>
          <p:cNvCxnSpPr>
            <a:stCxn id="119" idx="1"/>
            <a:endCxn id="137" idx="3"/>
          </p:cNvCxnSpPr>
          <p:nvPr/>
        </p:nvCxnSpPr>
        <p:spPr bwMode="auto">
          <a:xfrm rot="10800000">
            <a:off x="7639050" y="2460625"/>
            <a:ext cx="407988" cy="2317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Types of registration in SPM</a:t>
            </a:r>
            <a:endParaRPr lang="en-GB" dirty="0" smtClean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Manual reorientation</a:t>
            </a:r>
          </a:p>
          <a:p>
            <a:r>
              <a:rPr lang="en-GB" dirty="0" smtClean="0"/>
              <a:t>Rigid intra-modal realignment</a:t>
            </a:r>
          </a:p>
          <a:p>
            <a:pPr lvl="1"/>
            <a:r>
              <a:rPr lang="en-GB" dirty="0" smtClean="0"/>
              <a:t>Motion correction of fMRI time-series</a:t>
            </a:r>
          </a:p>
          <a:p>
            <a:r>
              <a:rPr lang="en-GB" dirty="0" smtClean="0"/>
              <a:t>Rigid inter-modal </a:t>
            </a:r>
            <a:r>
              <a:rPr lang="en-GB" dirty="0" err="1" smtClean="0"/>
              <a:t>coregistration</a:t>
            </a:r>
            <a:endParaRPr lang="en-GB" dirty="0" smtClean="0"/>
          </a:p>
          <a:p>
            <a:pPr lvl="1"/>
            <a:r>
              <a:rPr lang="en-GB" dirty="0" smtClean="0"/>
              <a:t>Aligning structural and (mean) functional images</a:t>
            </a:r>
          </a:p>
          <a:p>
            <a:r>
              <a:rPr lang="en-GB" dirty="0" smtClean="0"/>
              <a:t>Affine inter-subject registration</a:t>
            </a:r>
          </a:p>
          <a:p>
            <a:pPr lvl="1"/>
            <a:r>
              <a:rPr lang="en-GB" dirty="0" smtClean="0"/>
              <a:t>First stage of non-linear spatial normalisation</a:t>
            </a:r>
          </a:p>
          <a:p>
            <a:pPr lvl="1"/>
            <a:r>
              <a:rPr lang="en-GB" dirty="0" smtClean="0"/>
              <a:t>Approximate alignment of tissue probability maps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Types of registration in SPM – Nonlinear</a:t>
            </a:r>
            <a:endParaRPr lang="en-GB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Spatial normalisation using basis functions</a:t>
            </a:r>
          </a:p>
          <a:p>
            <a:pPr lvl="1"/>
            <a:r>
              <a:rPr lang="en-GB" dirty="0" smtClean="0"/>
              <a:t>Registering different subjects to a standard template</a:t>
            </a:r>
          </a:p>
          <a:p>
            <a:r>
              <a:rPr lang="en-GB" dirty="0" smtClean="0"/>
              <a:t>Unified segmentation and normalisation</a:t>
            </a:r>
          </a:p>
          <a:p>
            <a:pPr lvl="1"/>
            <a:r>
              <a:rPr lang="en-GB" dirty="0" smtClean="0"/>
              <a:t>Warping standard-space tissue probability maps to a particular subject (can normalise using the inverse)</a:t>
            </a:r>
          </a:p>
          <a:p>
            <a:r>
              <a:rPr lang="en-GB" dirty="0" smtClean="0">
                <a:solidFill>
                  <a:schemeClr val="bg2"/>
                </a:solidFill>
              </a:rPr>
              <a:t>DARTEL / Geodesic Shooting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High-dimensional large-deformation warps from smooth flows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Normalisation to group’s average shape template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0"/>
            <a:ext cx="4857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40500" y="2568575"/>
            <a:ext cx="3270250" cy="12414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Image “headers” contain information that lets us map from voxel indices to “world” coordinates in mm</a:t>
            </a: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rot="5400000">
            <a:off x="6984206" y="4106069"/>
            <a:ext cx="1487488" cy="8953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6238" y="4924425"/>
            <a:ext cx="2752725" cy="124142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800" dirty="0">
                <a:latin typeface="+mn-lt"/>
              </a:rPr>
              <a:t>Modifying this mapping lets us reorient (and realign or </a:t>
            </a:r>
            <a:r>
              <a:rPr lang="en-GB" sz="2800" dirty="0" err="1">
                <a:latin typeface="+mn-lt"/>
              </a:rPr>
              <a:t>coregister</a:t>
            </a:r>
            <a:r>
              <a:rPr lang="en-GB" sz="2800" dirty="0">
                <a:latin typeface="+mn-lt"/>
              </a:rPr>
              <a:t>) the image(s)</a:t>
            </a: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3128963" y="5526088"/>
            <a:ext cx="896937" cy="1905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9463" name="Title 16"/>
          <p:cNvSpPr>
            <a:spLocks noGrp="1"/>
          </p:cNvSpPr>
          <p:nvPr>
            <p:ph type="title"/>
          </p:nvPr>
        </p:nvSpPr>
        <p:spPr>
          <a:xfrm>
            <a:off x="0" y="0"/>
            <a:ext cx="3286125" cy="1857375"/>
          </a:xfrm>
        </p:spPr>
        <p:txBody>
          <a:bodyPr/>
          <a:lstStyle/>
          <a:p>
            <a:r>
              <a:rPr lang="en-GB" smtClean="0"/>
              <a:t>Manual reorientation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2800" b="1" dirty="0" err="1" smtClean="0">
            <a:latin typeface="+mn-lt"/>
          </a:defRPr>
        </a:defPPr>
      </a:lstStyle>
    </a:tx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170314717</TotalTime>
  <Pages>19</Pages>
  <Words>2257</Words>
  <Application>Microsoft Office PowerPoint</Application>
  <PresentationFormat>A4 Paper (210x297 mm)</PresentationFormat>
  <Paragraphs>459</Paragraphs>
  <Slides>60</Slides>
  <Notes>10</Notes>
  <HiddenSlides>7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Contemporary Portrait</vt:lpstr>
      <vt:lpstr>Equation</vt:lpstr>
      <vt:lpstr>FIL SPM Course May 2011  Spatial preprocessing</vt:lpstr>
      <vt:lpstr>fMRI time-series movie</vt:lpstr>
      <vt:lpstr>Preprocessing overview</vt:lpstr>
      <vt:lpstr>Preprocessing overview</vt:lpstr>
      <vt:lpstr>Contents</vt:lpstr>
      <vt:lpstr>Representation of imaging data</vt:lpstr>
      <vt:lpstr>Types of registration in SPM</vt:lpstr>
      <vt:lpstr>Types of registration in SPM – Nonlinear</vt:lpstr>
      <vt:lpstr>Manual reorientation</vt:lpstr>
      <vt:lpstr>Manual reorientation</vt:lpstr>
      <vt:lpstr>Manual reorientation – Reslicing</vt:lpstr>
      <vt:lpstr>Reslicing / Interpolation</vt:lpstr>
      <vt:lpstr>Linear interpolation – 1D</vt:lpstr>
      <vt:lpstr>Linear interpolation – 1D</vt:lpstr>
      <vt:lpstr>Linear interpolation – 2D</vt:lpstr>
      <vt:lpstr>B-spline Interpolation</vt:lpstr>
      <vt:lpstr>Quantifying image alignment</vt:lpstr>
      <vt:lpstr>Voxel similarity measures</vt:lpstr>
      <vt:lpstr>Automatic image registration</vt:lpstr>
      <vt:lpstr>Optimisation</vt:lpstr>
      <vt:lpstr>Contents</vt:lpstr>
      <vt:lpstr>Motion in fMRI</vt:lpstr>
      <vt:lpstr>Residual Errors from aligned fMRI</vt:lpstr>
      <vt:lpstr>fMRI movement by distortion interaction</vt:lpstr>
      <vt:lpstr>Correcting for distortion changes using Unwarp</vt:lpstr>
      <vt:lpstr>Contents</vt:lpstr>
      <vt:lpstr>Inter-modal coregistration</vt:lpstr>
      <vt:lpstr>Inter-modal similarity measures</vt:lpstr>
      <vt:lpstr>Joint and marginal histograms</vt:lpstr>
      <vt:lpstr>Joint histogram based registration</vt:lpstr>
      <vt:lpstr>PowerPoint Presentation</vt:lpstr>
      <vt:lpstr>Contents</vt:lpstr>
      <vt:lpstr>Spatial Normalisation</vt:lpstr>
      <vt:lpstr>Spatial Normalisation - Reasons</vt:lpstr>
      <vt:lpstr>Spatial Normalisation – Limitations</vt:lpstr>
      <vt:lpstr>Standard spaces</vt:lpstr>
      <vt:lpstr>Coordinate system sense</vt:lpstr>
      <vt:lpstr>Spatial Normalisation – Procedure</vt:lpstr>
      <vt:lpstr>Spatial Normalisation – Initial Affine</vt:lpstr>
      <vt:lpstr>Spatial Normalisation – Warping</vt:lpstr>
      <vt:lpstr>Spatial Normalisation – DCT basis</vt:lpstr>
      <vt:lpstr>Spatial Normalisation – Results</vt:lpstr>
      <vt:lpstr>Spatial Normalisation – Overfitting</vt:lpstr>
      <vt:lpstr>Spatial Normalisation – regularisation</vt:lpstr>
      <vt:lpstr>Contents</vt:lpstr>
      <vt:lpstr>Unified segmentation and normalisation</vt:lpstr>
      <vt:lpstr>Summary of the unified model</vt:lpstr>
      <vt:lpstr>Mixture of Gaussians (MOG)</vt:lpstr>
      <vt:lpstr>Modelling inhomogeneity</vt:lpstr>
      <vt:lpstr>Tissue Probability Maps</vt:lpstr>
      <vt:lpstr>Deforming the Tissue Probability Maps</vt:lpstr>
      <vt:lpstr>PowerPoint Presentation</vt:lpstr>
      <vt:lpstr>Contents</vt:lpstr>
      <vt:lpstr>Smoothing</vt:lpstr>
      <vt:lpstr>PowerPoint Presentation</vt:lpstr>
      <vt:lpstr>References</vt:lpstr>
      <vt:lpstr>Preprocessing overview</vt:lpstr>
      <vt:lpstr>Preprocessing (fMRI only)</vt:lpstr>
      <vt:lpstr>Preprocessing overview</vt:lpstr>
      <vt:lpstr>Preprocessing with Dartel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WDCN;Ged Ridgway</dc:creator>
  <cp:keywords>Statistical Parametric Mapping</cp:keywords>
  <cp:lastModifiedBy>Ged Ridgway</cp:lastModifiedBy>
  <cp:revision>231</cp:revision>
  <cp:lastPrinted>2004-05-04T13:58:27Z</cp:lastPrinted>
  <dcterms:created xsi:type="dcterms:W3CDTF">1996-05-14T17:42:09Z</dcterms:created>
  <dcterms:modified xsi:type="dcterms:W3CDTF">2011-05-10T18:20:28Z</dcterms:modified>
</cp:coreProperties>
</file>