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67"/>
  </p:notesMasterIdLst>
  <p:handoutMasterIdLst>
    <p:handoutMasterId r:id="rId68"/>
  </p:handoutMasterIdLst>
  <p:sldIdLst>
    <p:sldId id="413" r:id="rId2"/>
    <p:sldId id="654" r:id="rId3"/>
    <p:sldId id="718" r:id="rId4"/>
    <p:sldId id="603" r:id="rId5"/>
    <p:sldId id="719" r:id="rId6"/>
    <p:sldId id="720" r:id="rId7"/>
    <p:sldId id="721" r:id="rId8"/>
    <p:sldId id="722" r:id="rId9"/>
    <p:sldId id="569" r:id="rId10"/>
    <p:sldId id="584" r:id="rId11"/>
    <p:sldId id="665" r:id="rId12"/>
    <p:sldId id="666" r:id="rId13"/>
    <p:sldId id="492" r:id="rId14"/>
    <p:sldId id="745" r:id="rId15"/>
    <p:sldId id="573" r:id="rId16"/>
    <p:sldId id="743" r:id="rId17"/>
    <p:sldId id="744" r:id="rId18"/>
    <p:sldId id="575" r:id="rId19"/>
    <p:sldId id="717" r:id="rId20"/>
    <p:sldId id="676" r:id="rId21"/>
    <p:sldId id="748" r:id="rId22"/>
    <p:sldId id="677" r:id="rId23"/>
    <p:sldId id="678" r:id="rId24"/>
    <p:sldId id="679" r:id="rId25"/>
    <p:sldId id="680" r:id="rId26"/>
    <p:sldId id="681" r:id="rId27"/>
    <p:sldId id="683" r:id="rId28"/>
    <p:sldId id="685" r:id="rId29"/>
    <p:sldId id="684" r:id="rId30"/>
    <p:sldId id="746" r:id="rId31"/>
    <p:sldId id="687" r:id="rId32"/>
    <p:sldId id="747" r:id="rId33"/>
    <p:sldId id="732" r:id="rId34"/>
    <p:sldId id="716" r:id="rId35"/>
    <p:sldId id="690" r:id="rId36"/>
    <p:sldId id="691" r:id="rId37"/>
    <p:sldId id="669" r:id="rId38"/>
    <p:sldId id="692" r:id="rId39"/>
    <p:sldId id="693" r:id="rId40"/>
    <p:sldId id="694" r:id="rId41"/>
    <p:sldId id="695" r:id="rId42"/>
    <p:sldId id="696" r:id="rId43"/>
    <p:sldId id="697" r:id="rId44"/>
    <p:sldId id="698" r:id="rId45"/>
    <p:sldId id="699" r:id="rId46"/>
    <p:sldId id="700" r:id="rId47"/>
    <p:sldId id="701" r:id="rId48"/>
    <p:sldId id="702" r:id="rId49"/>
    <p:sldId id="734" r:id="rId50"/>
    <p:sldId id="735" r:id="rId51"/>
    <p:sldId id="736" r:id="rId52"/>
    <p:sldId id="737" r:id="rId53"/>
    <p:sldId id="738" r:id="rId54"/>
    <p:sldId id="739" r:id="rId55"/>
    <p:sldId id="740" r:id="rId56"/>
    <p:sldId id="741" r:id="rId57"/>
    <p:sldId id="742" r:id="rId58"/>
    <p:sldId id="733" r:id="rId59"/>
    <p:sldId id="727" r:id="rId60"/>
    <p:sldId id="729" r:id="rId61"/>
    <p:sldId id="605" r:id="rId62"/>
    <p:sldId id="723" r:id="rId63"/>
    <p:sldId id="724" r:id="rId64"/>
    <p:sldId id="725" r:id="rId65"/>
    <p:sldId id="653" r:id="rId66"/>
  </p:sldIdLst>
  <p:sldSz cx="9906000" cy="6858000" type="A4"/>
  <p:notesSz cx="6662738" cy="98663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B2B2B2"/>
    <a:srgbClr val="C8FEC8"/>
    <a:srgbClr val="009688"/>
    <a:srgbClr val="000000"/>
    <a:srgbClr val="006B61"/>
    <a:srgbClr val="FF0000"/>
    <a:srgbClr val="FFFF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1488" y="-3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notesViewPr>
    <p:cSldViewPr showGuides="1">
      <p:cViewPr varScale="1">
        <p:scale>
          <a:sx n="66" d="100"/>
          <a:sy n="66" d="100"/>
        </p:scale>
        <p:origin x="-2154" y="-96"/>
      </p:cViewPr>
      <p:guideLst>
        <p:guide orient="horz" pos="3107"/>
        <p:guide pos="209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54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061" tIns="46530" rIns="93061" bIns="46530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 baseline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770313" y="0"/>
            <a:ext cx="286543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061" tIns="46530" rIns="93061" bIns="46530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aseline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1028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711200" y="763588"/>
            <a:ext cx="5289550" cy="3662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52963"/>
            <a:ext cx="4902200" cy="4500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061" tIns="46530" rIns="93061" bIns="46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55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2125"/>
            <a:ext cx="286543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061" tIns="46530" rIns="93061" bIns="46530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 baseline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0313" y="9382125"/>
            <a:ext cx="286543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061" tIns="46530" rIns="93061" bIns="46530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 baseline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6E29160A-A962-4754-A2BF-1D0C09E5E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98A23-2540-40B2-B9CC-1A4BC618A439}" type="slidenum">
              <a:rPr lang="en-GB" smtClean="0">
                <a:cs typeface="Arial" charset="0"/>
              </a:rPr>
              <a:pPr/>
              <a:t>1</a:t>
            </a:fld>
            <a:endParaRPr lang="en-GB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Note globals don’t help distinguish the thickened or folded cortex...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821234F-9542-4C10-9A5C-9C0F2A2C1812}" type="slidenum">
              <a:rPr lang="en-GB" sz="1200" baseline="0" smtClean="0">
                <a:solidFill>
                  <a:schemeClr val="bg2"/>
                </a:solidFill>
              </a:rPr>
              <a:pPr/>
              <a:t>16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8364538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1400" y="3886200"/>
            <a:ext cx="6934200" cy="1771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9938" y="6229350"/>
            <a:ext cx="2092325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1538" y="6229350"/>
            <a:ext cx="3082925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54863" y="6229350"/>
            <a:ext cx="19812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D93F3B2-C509-4BB1-8F05-4DC3EB526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25939-1876-4DEB-9E2C-75406B2B9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6288" y="228600"/>
            <a:ext cx="2228850" cy="64404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738" y="228600"/>
            <a:ext cx="6534150" cy="64404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F2EAA-3B02-425C-82C4-C0DEC09C3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2286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885950"/>
            <a:ext cx="4352925" cy="4783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5" y="1885950"/>
            <a:ext cx="4354513" cy="4783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2487-ED30-4738-881A-98A3E05FD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2286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885950"/>
            <a:ext cx="4352925" cy="4783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00625" y="1885950"/>
            <a:ext cx="4354513" cy="47831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27576-4B06-420B-9818-B7FF23057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E3532-68A8-4FE9-9BEF-08F6AD0B5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B3A9-FF1D-4223-ACBD-CF4C51541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885950"/>
            <a:ext cx="4352925" cy="4783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5" y="1885950"/>
            <a:ext cx="4354513" cy="4783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D0845-A026-4418-9932-AF605284B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A8266-FC87-496B-B2D5-647692296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307C4-46FC-4B7C-8D5A-05B20304C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0170D-8630-48C9-980B-A30302D2D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2B66B-0FB6-4F04-A29E-F8F8A8B2B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EB4E4-FDFA-4801-A115-2887A0CA0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228600"/>
            <a:ext cx="88566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25538"/>
            <a:ext cx="8859838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baseline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2935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baseline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91388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baseline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02D24F7C-7E72-463F-B83A-79264A55D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kumimoji="1"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kumimoji="1" sz="24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kumimoji="1" sz="20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kumimoji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kumimoji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doi:10.1016/j.neuroimage.2008.02.05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2050" y="1219200"/>
            <a:ext cx="5645150" cy="3276600"/>
          </a:xfrm>
        </p:spPr>
        <p:txBody>
          <a:bodyPr lIns="90488" tIns="44450" rIns="90488" bIns="44450" anchor="ctr"/>
          <a:lstStyle/>
          <a:p>
            <a:pPr algn="ctr"/>
            <a:r>
              <a:rPr lang="en-GB" sz="6600" dirty="0" err="1" smtClean="0">
                <a:solidFill>
                  <a:schemeClr val="tx1"/>
                </a:solidFill>
              </a:rPr>
              <a:t>Voxel</a:t>
            </a:r>
            <a:r>
              <a:rPr lang="en-GB" sz="6600" dirty="0" smtClean="0">
                <a:solidFill>
                  <a:schemeClr val="tx1"/>
                </a:solidFill>
              </a:rPr>
              <a:t>-Based </a:t>
            </a:r>
            <a:r>
              <a:rPr lang="en-GB" sz="6600" dirty="0" err="1" smtClean="0">
                <a:solidFill>
                  <a:schemeClr val="tx1"/>
                </a:solidFill>
              </a:rPr>
              <a:t>Morphometry</a:t>
            </a:r>
            <a:r>
              <a:rPr lang="en-GB" sz="5400" dirty="0" smtClean="0">
                <a:solidFill>
                  <a:schemeClr val="tx1"/>
                </a:solidFill>
              </a:rPr>
              <a:t/>
            </a:r>
            <a:br>
              <a:rPr lang="en-GB" sz="5400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3200" b="0" dirty="0" smtClean="0">
                <a:solidFill>
                  <a:schemeClr val="tx1"/>
                </a:solidFill>
              </a:rPr>
              <a:t>John </a:t>
            </a:r>
            <a:r>
              <a:rPr lang="en-GB" sz="3200" b="0" dirty="0" err="1" smtClean="0">
                <a:solidFill>
                  <a:schemeClr val="tx1"/>
                </a:solidFill>
              </a:rPr>
              <a:t>Ashburner</a:t>
            </a:r>
            <a:r>
              <a:rPr lang="en-GB" sz="2400" b="0" dirty="0" smtClean="0">
                <a:solidFill>
                  <a:schemeClr val="tx1"/>
                </a:solidFill>
              </a:rPr>
              <a:t/>
            </a:r>
            <a:br>
              <a:rPr lang="en-GB" sz="2400" b="0" dirty="0" smtClean="0">
                <a:solidFill>
                  <a:schemeClr val="tx1"/>
                </a:solidFill>
              </a:rPr>
            </a:br>
            <a:endParaRPr lang="en-GB" sz="2400" b="0" i="1" dirty="0" smtClean="0">
              <a:solidFill>
                <a:schemeClr val="tx1"/>
              </a:solidFill>
            </a:endParaRPr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2450" y="4222750"/>
            <a:ext cx="6292850" cy="1912938"/>
          </a:xfrm>
        </p:spPr>
        <p:txBody>
          <a:bodyPr lIns="90488" tIns="44450" rIns="90488" bIns="44450"/>
          <a:lstStyle/>
          <a:p>
            <a:pPr marL="342900" indent="-342900" algn="ctr"/>
            <a:r>
              <a:rPr lang="en-GB" sz="2400" dirty="0" err="1" smtClean="0"/>
              <a:t>Wellcome</a:t>
            </a:r>
            <a:r>
              <a:rPr lang="en-GB" sz="2400" dirty="0" smtClean="0"/>
              <a:t> Trust Centre for </a:t>
            </a:r>
            <a:r>
              <a:rPr lang="en-GB" sz="2400" dirty="0" err="1" smtClean="0"/>
              <a:t>Neuroimaging</a:t>
            </a:r>
            <a:r>
              <a:rPr lang="en-GB" sz="2400" dirty="0" smtClean="0"/>
              <a:t>,</a:t>
            </a:r>
          </a:p>
          <a:p>
            <a:pPr marL="342900" indent="-342900" algn="ctr"/>
            <a:r>
              <a:rPr lang="en-GB" sz="2400" dirty="0" smtClean="0"/>
              <a:t>12 Queen Square, London, UK.</a:t>
            </a:r>
          </a:p>
        </p:txBody>
      </p:sp>
      <p:pic>
        <p:nvPicPr>
          <p:cNvPr id="17411" name="Picture 6" descr="statue_fil"/>
          <p:cNvPicPr>
            <a:picLocks noChangeAspect="1" noChangeArrowheads="1"/>
          </p:cNvPicPr>
          <p:nvPr/>
        </p:nvPicPr>
        <p:blipFill>
          <a:blip r:embed="rId3" cstate="print"/>
          <a:srcRect l="15579" t="13393" r="18050" b="14563"/>
          <a:stretch>
            <a:fillRect/>
          </a:stretch>
        </p:blipFill>
        <p:spPr bwMode="auto">
          <a:xfrm>
            <a:off x="560388" y="1196975"/>
            <a:ext cx="19050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T1GM.png"/>
          <p:cNvPicPr>
            <a:picLocks noChangeAspect="1"/>
          </p:cNvPicPr>
          <p:nvPr/>
        </p:nvPicPr>
        <p:blipFill>
          <a:blip r:embed="rId2" cstate="print"/>
          <a:srcRect l="11200" t="16893" r="8000" b="18114"/>
          <a:stretch>
            <a:fillRect/>
          </a:stretch>
        </p:blipFill>
        <p:spPr bwMode="auto">
          <a:xfrm>
            <a:off x="1595438" y="1285875"/>
            <a:ext cx="7215187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Volumetry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3767138" y="2351088"/>
            <a:ext cx="338137" cy="377825"/>
          </a:xfrm>
          <a:custGeom>
            <a:avLst/>
            <a:gdLst>
              <a:gd name="connsiteX0" fmla="*/ 114300 w 338554"/>
              <a:gd name="connsiteY0" fmla="*/ 985 h 377658"/>
              <a:gd name="connsiteX1" fmla="*/ 90487 w 338554"/>
              <a:gd name="connsiteY1" fmla="*/ 5748 h 377658"/>
              <a:gd name="connsiteX2" fmla="*/ 71437 w 338554"/>
              <a:gd name="connsiteY2" fmla="*/ 34323 h 377658"/>
              <a:gd name="connsiteX3" fmla="*/ 61912 w 338554"/>
              <a:gd name="connsiteY3" fmla="*/ 48610 h 377658"/>
              <a:gd name="connsiteX4" fmla="*/ 47625 w 338554"/>
              <a:gd name="connsiteY4" fmla="*/ 58135 h 377658"/>
              <a:gd name="connsiteX5" fmla="*/ 19050 w 338554"/>
              <a:gd name="connsiteY5" fmla="*/ 67660 h 377658"/>
              <a:gd name="connsiteX6" fmla="*/ 4762 w 338554"/>
              <a:gd name="connsiteY6" fmla="*/ 96235 h 377658"/>
              <a:gd name="connsiteX7" fmla="*/ 0 w 338554"/>
              <a:gd name="connsiteY7" fmla="*/ 110523 h 377658"/>
              <a:gd name="connsiteX8" fmla="*/ 52387 w 338554"/>
              <a:gd name="connsiteY8" fmla="*/ 124810 h 377658"/>
              <a:gd name="connsiteX9" fmla="*/ 57150 w 338554"/>
              <a:gd name="connsiteY9" fmla="*/ 110523 h 377658"/>
              <a:gd name="connsiteX10" fmla="*/ 76200 w 338554"/>
              <a:gd name="connsiteY10" fmla="*/ 105760 h 377658"/>
              <a:gd name="connsiteX11" fmla="*/ 100012 w 338554"/>
              <a:gd name="connsiteY11" fmla="*/ 100998 h 377658"/>
              <a:gd name="connsiteX12" fmla="*/ 114300 w 338554"/>
              <a:gd name="connsiteY12" fmla="*/ 110523 h 377658"/>
              <a:gd name="connsiteX13" fmla="*/ 142875 w 338554"/>
              <a:gd name="connsiteY13" fmla="*/ 148623 h 377658"/>
              <a:gd name="connsiteX14" fmla="*/ 166687 w 338554"/>
              <a:gd name="connsiteY14" fmla="*/ 181960 h 377658"/>
              <a:gd name="connsiteX15" fmla="*/ 152400 w 338554"/>
              <a:gd name="connsiteY15" fmla="*/ 191485 h 377658"/>
              <a:gd name="connsiteX16" fmla="*/ 76200 w 338554"/>
              <a:gd name="connsiteY16" fmla="*/ 201010 h 377658"/>
              <a:gd name="connsiteX17" fmla="*/ 61912 w 338554"/>
              <a:gd name="connsiteY17" fmla="*/ 210535 h 377658"/>
              <a:gd name="connsiteX18" fmla="*/ 47625 w 338554"/>
              <a:gd name="connsiteY18" fmla="*/ 215298 h 377658"/>
              <a:gd name="connsiteX19" fmla="*/ 38100 w 338554"/>
              <a:gd name="connsiteY19" fmla="*/ 253398 h 377658"/>
              <a:gd name="connsiteX20" fmla="*/ 42862 w 338554"/>
              <a:gd name="connsiteY20" fmla="*/ 320073 h 377658"/>
              <a:gd name="connsiteX21" fmla="*/ 57150 w 338554"/>
              <a:gd name="connsiteY21" fmla="*/ 329598 h 377658"/>
              <a:gd name="connsiteX22" fmla="*/ 161925 w 338554"/>
              <a:gd name="connsiteY22" fmla="*/ 334360 h 377658"/>
              <a:gd name="connsiteX23" fmla="*/ 266700 w 338554"/>
              <a:gd name="connsiteY23" fmla="*/ 343885 h 377658"/>
              <a:gd name="connsiteX24" fmla="*/ 276225 w 338554"/>
              <a:gd name="connsiteY24" fmla="*/ 358173 h 377658"/>
              <a:gd name="connsiteX25" fmla="*/ 280987 w 338554"/>
              <a:gd name="connsiteY25" fmla="*/ 372460 h 377658"/>
              <a:gd name="connsiteX26" fmla="*/ 295275 w 338554"/>
              <a:gd name="connsiteY26" fmla="*/ 377223 h 377658"/>
              <a:gd name="connsiteX27" fmla="*/ 333375 w 338554"/>
              <a:gd name="connsiteY27" fmla="*/ 372460 h 377658"/>
              <a:gd name="connsiteX28" fmla="*/ 338137 w 338554"/>
              <a:gd name="connsiteY28" fmla="*/ 358173 h 377658"/>
              <a:gd name="connsiteX29" fmla="*/ 328612 w 338554"/>
              <a:gd name="connsiteY29" fmla="*/ 315310 h 377658"/>
              <a:gd name="connsiteX30" fmla="*/ 319087 w 338554"/>
              <a:gd name="connsiteY30" fmla="*/ 277210 h 377658"/>
              <a:gd name="connsiteX31" fmla="*/ 304800 w 338554"/>
              <a:gd name="connsiteY31" fmla="*/ 262923 h 377658"/>
              <a:gd name="connsiteX32" fmla="*/ 295275 w 338554"/>
              <a:gd name="connsiteY32" fmla="*/ 243873 h 377658"/>
              <a:gd name="connsiteX33" fmla="*/ 276225 w 338554"/>
              <a:gd name="connsiteY33" fmla="*/ 239110 h 377658"/>
              <a:gd name="connsiteX34" fmla="*/ 247650 w 338554"/>
              <a:gd name="connsiteY34" fmla="*/ 243873 h 377658"/>
              <a:gd name="connsiteX35" fmla="*/ 238125 w 338554"/>
              <a:gd name="connsiteY35" fmla="*/ 258160 h 377658"/>
              <a:gd name="connsiteX36" fmla="*/ 242887 w 338554"/>
              <a:gd name="connsiteY36" fmla="*/ 220060 h 377658"/>
              <a:gd name="connsiteX37" fmla="*/ 233362 w 338554"/>
              <a:gd name="connsiteY37" fmla="*/ 110523 h 377658"/>
              <a:gd name="connsiteX38" fmla="*/ 228600 w 338554"/>
              <a:gd name="connsiteY38" fmla="*/ 96235 h 377658"/>
              <a:gd name="connsiteX39" fmla="*/ 214312 w 338554"/>
              <a:gd name="connsiteY39" fmla="*/ 81948 h 377658"/>
              <a:gd name="connsiteX40" fmla="*/ 209550 w 338554"/>
              <a:gd name="connsiteY40" fmla="*/ 67660 h 377658"/>
              <a:gd name="connsiteX41" fmla="*/ 171450 w 338554"/>
              <a:gd name="connsiteY41" fmla="*/ 24798 h 377658"/>
              <a:gd name="connsiteX42" fmla="*/ 128587 w 338554"/>
              <a:gd name="connsiteY42" fmla="*/ 985 h 377658"/>
              <a:gd name="connsiteX43" fmla="*/ 114300 w 338554"/>
              <a:gd name="connsiteY43" fmla="*/ 985 h 37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8554" h="377658">
                <a:moveTo>
                  <a:pt x="114300" y="985"/>
                </a:moveTo>
                <a:cubicBezTo>
                  <a:pt x="107950" y="1779"/>
                  <a:pt x="96877" y="778"/>
                  <a:pt x="90487" y="5748"/>
                </a:cubicBezTo>
                <a:cubicBezTo>
                  <a:pt x="81451" y="12776"/>
                  <a:pt x="77787" y="24798"/>
                  <a:pt x="71437" y="34323"/>
                </a:cubicBezTo>
                <a:cubicBezTo>
                  <a:pt x="68262" y="39085"/>
                  <a:pt x="66674" y="45435"/>
                  <a:pt x="61912" y="48610"/>
                </a:cubicBezTo>
                <a:cubicBezTo>
                  <a:pt x="57150" y="51785"/>
                  <a:pt x="52855" y="55810"/>
                  <a:pt x="47625" y="58135"/>
                </a:cubicBezTo>
                <a:cubicBezTo>
                  <a:pt x="38450" y="62213"/>
                  <a:pt x="19050" y="67660"/>
                  <a:pt x="19050" y="67660"/>
                </a:cubicBezTo>
                <a:cubicBezTo>
                  <a:pt x="7075" y="103581"/>
                  <a:pt x="23230" y="59298"/>
                  <a:pt x="4762" y="96235"/>
                </a:cubicBezTo>
                <a:cubicBezTo>
                  <a:pt x="2517" y="100725"/>
                  <a:pt x="1587" y="105760"/>
                  <a:pt x="0" y="110523"/>
                </a:cubicBezTo>
                <a:cubicBezTo>
                  <a:pt x="16843" y="132981"/>
                  <a:pt x="14672" y="141572"/>
                  <a:pt x="52387" y="124810"/>
                </a:cubicBezTo>
                <a:cubicBezTo>
                  <a:pt x="56974" y="122771"/>
                  <a:pt x="53230" y="113659"/>
                  <a:pt x="57150" y="110523"/>
                </a:cubicBezTo>
                <a:cubicBezTo>
                  <a:pt x="62261" y="106434"/>
                  <a:pt x="69810" y="107180"/>
                  <a:pt x="76200" y="105760"/>
                </a:cubicBezTo>
                <a:cubicBezTo>
                  <a:pt x="84102" y="104004"/>
                  <a:pt x="92075" y="102585"/>
                  <a:pt x="100012" y="100998"/>
                </a:cubicBezTo>
                <a:cubicBezTo>
                  <a:pt x="104775" y="104173"/>
                  <a:pt x="111125" y="105760"/>
                  <a:pt x="114300" y="110523"/>
                </a:cubicBezTo>
                <a:cubicBezTo>
                  <a:pt x="142183" y="152348"/>
                  <a:pt x="112293" y="138428"/>
                  <a:pt x="142875" y="148623"/>
                </a:cubicBezTo>
                <a:cubicBezTo>
                  <a:pt x="148590" y="154338"/>
                  <a:pt x="168478" y="171214"/>
                  <a:pt x="166687" y="181960"/>
                </a:cubicBezTo>
                <a:cubicBezTo>
                  <a:pt x="165746" y="187606"/>
                  <a:pt x="157882" y="189840"/>
                  <a:pt x="152400" y="191485"/>
                </a:cubicBezTo>
                <a:cubicBezTo>
                  <a:pt x="144400" y="193885"/>
                  <a:pt x="79547" y="200638"/>
                  <a:pt x="76200" y="201010"/>
                </a:cubicBezTo>
                <a:cubicBezTo>
                  <a:pt x="71437" y="204185"/>
                  <a:pt x="67032" y="207975"/>
                  <a:pt x="61912" y="210535"/>
                </a:cubicBezTo>
                <a:cubicBezTo>
                  <a:pt x="57422" y="212780"/>
                  <a:pt x="50063" y="210910"/>
                  <a:pt x="47625" y="215298"/>
                </a:cubicBezTo>
                <a:cubicBezTo>
                  <a:pt x="41268" y="226742"/>
                  <a:pt x="38100" y="253398"/>
                  <a:pt x="38100" y="253398"/>
                </a:cubicBezTo>
                <a:cubicBezTo>
                  <a:pt x="39687" y="275623"/>
                  <a:pt x="37458" y="298457"/>
                  <a:pt x="42862" y="320073"/>
                </a:cubicBezTo>
                <a:cubicBezTo>
                  <a:pt x="44250" y="325626"/>
                  <a:pt x="51467" y="328916"/>
                  <a:pt x="57150" y="329598"/>
                </a:cubicBezTo>
                <a:cubicBezTo>
                  <a:pt x="91862" y="333763"/>
                  <a:pt x="127024" y="332307"/>
                  <a:pt x="161925" y="334360"/>
                </a:cubicBezTo>
                <a:cubicBezTo>
                  <a:pt x="191466" y="336098"/>
                  <a:pt x="236366" y="340852"/>
                  <a:pt x="266700" y="343885"/>
                </a:cubicBezTo>
                <a:cubicBezTo>
                  <a:pt x="269875" y="348648"/>
                  <a:pt x="273665" y="353053"/>
                  <a:pt x="276225" y="358173"/>
                </a:cubicBezTo>
                <a:cubicBezTo>
                  <a:pt x="278470" y="362663"/>
                  <a:pt x="277437" y="368910"/>
                  <a:pt x="280987" y="372460"/>
                </a:cubicBezTo>
                <a:cubicBezTo>
                  <a:pt x="284537" y="376010"/>
                  <a:pt x="290512" y="375635"/>
                  <a:pt x="295275" y="377223"/>
                </a:cubicBezTo>
                <a:cubicBezTo>
                  <a:pt x="307975" y="375635"/>
                  <a:pt x="321679" y="377658"/>
                  <a:pt x="333375" y="372460"/>
                </a:cubicBezTo>
                <a:cubicBezTo>
                  <a:pt x="337962" y="370421"/>
                  <a:pt x="338554" y="363176"/>
                  <a:pt x="338137" y="358173"/>
                </a:cubicBezTo>
                <a:cubicBezTo>
                  <a:pt x="336921" y="343587"/>
                  <a:pt x="331679" y="329621"/>
                  <a:pt x="328612" y="315310"/>
                </a:cubicBezTo>
                <a:cubicBezTo>
                  <a:pt x="327852" y="311763"/>
                  <a:pt x="323317" y="283555"/>
                  <a:pt x="319087" y="277210"/>
                </a:cubicBezTo>
                <a:cubicBezTo>
                  <a:pt x="315351" y="271606"/>
                  <a:pt x="308715" y="268403"/>
                  <a:pt x="304800" y="262923"/>
                </a:cubicBezTo>
                <a:cubicBezTo>
                  <a:pt x="300674" y="257146"/>
                  <a:pt x="300729" y="248418"/>
                  <a:pt x="295275" y="243873"/>
                </a:cubicBezTo>
                <a:cubicBezTo>
                  <a:pt x="290247" y="239683"/>
                  <a:pt x="282575" y="240698"/>
                  <a:pt x="276225" y="239110"/>
                </a:cubicBezTo>
                <a:cubicBezTo>
                  <a:pt x="266700" y="240698"/>
                  <a:pt x="256287" y="239555"/>
                  <a:pt x="247650" y="243873"/>
                </a:cubicBezTo>
                <a:cubicBezTo>
                  <a:pt x="242531" y="246433"/>
                  <a:pt x="239248" y="263773"/>
                  <a:pt x="238125" y="258160"/>
                </a:cubicBezTo>
                <a:cubicBezTo>
                  <a:pt x="235615" y="245610"/>
                  <a:pt x="241300" y="232760"/>
                  <a:pt x="242887" y="220060"/>
                </a:cubicBezTo>
                <a:cubicBezTo>
                  <a:pt x="239579" y="157195"/>
                  <a:pt x="245062" y="151473"/>
                  <a:pt x="233362" y="110523"/>
                </a:cubicBezTo>
                <a:cubicBezTo>
                  <a:pt x="231983" y="105696"/>
                  <a:pt x="231385" y="100412"/>
                  <a:pt x="228600" y="96235"/>
                </a:cubicBezTo>
                <a:cubicBezTo>
                  <a:pt x="224864" y="90631"/>
                  <a:pt x="219075" y="86710"/>
                  <a:pt x="214312" y="81948"/>
                </a:cubicBezTo>
                <a:cubicBezTo>
                  <a:pt x="212725" y="77185"/>
                  <a:pt x="211795" y="72150"/>
                  <a:pt x="209550" y="67660"/>
                </a:cubicBezTo>
                <a:cubicBezTo>
                  <a:pt x="202393" y="53346"/>
                  <a:pt x="180913" y="31107"/>
                  <a:pt x="171450" y="24798"/>
                </a:cubicBezTo>
                <a:cubicBezTo>
                  <a:pt x="160755" y="17668"/>
                  <a:pt x="144062" y="2920"/>
                  <a:pt x="128587" y="985"/>
                </a:cubicBezTo>
                <a:cubicBezTo>
                  <a:pt x="120711" y="0"/>
                  <a:pt x="120650" y="191"/>
                  <a:pt x="114300" y="985"/>
                </a:cubicBezTo>
                <a:close/>
              </a:path>
            </a:pathLst>
          </a:cu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n>
                <a:solidFill>
                  <a:srgbClr val="FF0000"/>
                </a:solidFill>
              </a:ln>
              <a:cs typeface="+mn-cs"/>
            </a:endParaRPr>
          </a:p>
        </p:txBody>
      </p:sp>
      <p:sp>
        <p:nvSpPr>
          <p:cNvPr id="21508" name="Oval 8"/>
          <p:cNvSpPr>
            <a:spLocks noChangeArrowheads="1"/>
          </p:cNvSpPr>
          <p:nvPr/>
        </p:nvSpPr>
        <p:spPr bwMode="auto">
          <a:xfrm>
            <a:off x="7667625" y="2357438"/>
            <a:ext cx="428625" cy="428625"/>
          </a:xfrm>
          <a:prstGeom prst="ellipse">
            <a:avLst/>
          </a:prstGeom>
          <a:solidFill>
            <a:schemeClr val="accent1">
              <a:alpha val="61960"/>
            </a:scheme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2452688" y="5632450"/>
            <a:ext cx="16351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T1-Weighted MRI</a:t>
            </a:r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6619875" y="5643563"/>
            <a:ext cx="11906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Grey Matter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1196975"/>
            <a:ext cx="7410450" cy="5448300"/>
          </a:xfrm>
          <a:prstGeom prst="rect">
            <a:avLst/>
          </a:prstGeom>
          <a:noFill/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833563" y="765175"/>
            <a:ext cx="1052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aseline="0">
                <a:latin typeface="Arial" charset="0"/>
              </a:rPr>
              <a:t>Original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4562475" y="758825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aseline="0">
                <a:latin typeface="Arial" charset="0"/>
              </a:rPr>
              <a:t>Warped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7194550" y="758825"/>
            <a:ext cx="1230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aseline="0">
                <a:latin typeface="Arial" charset="0"/>
              </a:rPr>
              <a:t>Template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“Modulation” – change of variables.</a:t>
            </a:r>
          </a:p>
        </p:txBody>
      </p:sp>
      <p:pic>
        <p:nvPicPr>
          <p:cNvPr id="120835" name="Picture 3" descr="d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525" y="1628775"/>
            <a:ext cx="4067175" cy="4475163"/>
          </a:xfrm>
          <a:prstGeom prst="rect">
            <a:avLst/>
          </a:prstGeom>
          <a:noFill/>
        </p:spPr>
      </p:pic>
      <p:pic>
        <p:nvPicPr>
          <p:cNvPr id="120836" name="Picture 4" descr="def_forw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1628775"/>
            <a:ext cx="4067175" cy="4468813"/>
          </a:xfrm>
          <a:prstGeom prst="rect">
            <a:avLst/>
          </a:prstGeom>
          <a:noFill/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785938" y="6184900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aseline="0">
                <a:latin typeface="Arial" charset="0"/>
              </a:rPr>
              <a:t>Deformation Field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5321300" y="6184900"/>
            <a:ext cx="4584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 baseline="0">
                <a:latin typeface="Arial" charset="0"/>
              </a:rPr>
              <a:t>Jacobians determinants</a:t>
            </a:r>
            <a:br>
              <a:rPr lang="en-GB" sz="1800" baseline="0">
                <a:latin typeface="Arial" charset="0"/>
              </a:rPr>
            </a:br>
            <a:r>
              <a:rPr lang="en-GB" sz="1800" baseline="0">
                <a:latin typeface="Arial" charset="0"/>
              </a:rPr>
              <a:t>Encode relative volumes.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1026" descr="gauss_conv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571875"/>
            <a:ext cx="30480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3" name="Picture 1027" descr="circle_conv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82988"/>
            <a:ext cx="3048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20100" cy="804863"/>
          </a:xfrm>
        </p:spPr>
        <p:txBody>
          <a:bodyPr/>
          <a:lstStyle/>
          <a:p>
            <a:r>
              <a:rPr lang="en-US" smtClean="0"/>
              <a:t>Smoothing</a:t>
            </a:r>
          </a:p>
        </p:txBody>
      </p:sp>
      <p:pic>
        <p:nvPicPr>
          <p:cNvPr id="317445" name="Picture 1029" descr="circle_k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6172200"/>
            <a:ext cx="609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6" name="Picture 1030" descr="gauss_ke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583238"/>
            <a:ext cx="13716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7" name="Picture 1031" descr="not_conv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657600"/>
            <a:ext cx="29479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8" name="Picture 1032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33400"/>
            <a:ext cx="2976563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449" name="Text Box 1033"/>
          <p:cNvSpPr txBox="1">
            <a:spLocks noChangeArrowheads="1"/>
          </p:cNvSpPr>
          <p:nvPr/>
        </p:nvSpPr>
        <p:spPr bwMode="auto">
          <a:xfrm>
            <a:off x="609600" y="3124200"/>
            <a:ext cx="22875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aseline="0">
                <a:latin typeface="Arial" charset="0"/>
              </a:rPr>
              <a:t>Before convolution</a:t>
            </a:r>
          </a:p>
        </p:txBody>
      </p:sp>
      <p:sp>
        <p:nvSpPr>
          <p:cNvPr id="317450" name="Text Box 1034"/>
          <p:cNvSpPr txBox="1">
            <a:spLocks noChangeArrowheads="1"/>
          </p:cNvSpPr>
          <p:nvPr/>
        </p:nvSpPr>
        <p:spPr bwMode="auto">
          <a:xfrm>
            <a:off x="3733800" y="3124200"/>
            <a:ext cx="27828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aseline="0">
                <a:latin typeface="Arial" charset="0"/>
              </a:rPr>
              <a:t>Convolved with a circle</a:t>
            </a:r>
          </a:p>
        </p:txBody>
      </p:sp>
      <p:sp>
        <p:nvSpPr>
          <p:cNvPr id="317451" name="Text Box 1035"/>
          <p:cNvSpPr txBox="1">
            <a:spLocks noChangeArrowheads="1"/>
          </p:cNvSpPr>
          <p:nvPr/>
        </p:nvSpPr>
        <p:spPr bwMode="auto">
          <a:xfrm>
            <a:off x="6705600" y="3124200"/>
            <a:ext cx="32623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aseline="0">
                <a:latin typeface="Arial" charset="0"/>
              </a:rPr>
              <a:t>Convolved with a Gaussian</a:t>
            </a:r>
          </a:p>
        </p:txBody>
      </p:sp>
      <p:sp>
        <p:nvSpPr>
          <p:cNvPr id="24587" name="Text Box 1036"/>
          <p:cNvSpPr txBox="1">
            <a:spLocks noChangeArrowheads="1"/>
          </p:cNvSpPr>
          <p:nvPr/>
        </p:nvSpPr>
        <p:spPr bwMode="auto">
          <a:xfrm>
            <a:off x="304800" y="1219200"/>
            <a:ext cx="64008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aseline="0">
                <a:latin typeface="Arial" charset="0"/>
              </a:rPr>
              <a:t>Each voxel after smoothing effectively becomes the result of applying a weighted region of interest (ROI).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9" grpId="0" autoUpdateAnimBg="0"/>
      <p:bldP spid="317450" grpId="0" autoUpdateAnimBg="0"/>
      <p:bldP spid="31745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228600"/>
            <a:ext cx="4464050" cy="1471613"/>
          </a:xfrm>
        </p:spPr>
        <p:txBody>
          <a:bodyPr/>
          <a:lstStyle/>
          <a:p>
            <a:r>
              <a:rPr lang="en-GB" smtClean="0"/>
              <a:t>VBM Pre-processing in SPM8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628775"/>
            <a:ext cx="4752975" cy="4589463"/>
          </a:xfrm>
        </p:spPr>
        <p:txBody>
          <a:bodyPr/>
          <a:lstStyle/>
          <a:p>
            <a:r>
              <a:rPr lang="en-GB" sz="2400" smtClean="0"/>
              <a:t>Use New Segment for characterising intensity distributions of tissue classes, and writing out “imported” images that DARTEL can use.</a:t>
            </a:r>
          </a:p>
          <a:p>
            <a:r>
              <a:rPr lang="en-GB" sz="2400" smtClean="0"/>
              <a:t>Run DARTEL to estimate all the deformations.</a:t>
            </a:r>
          </a:p>
          <a:p>
            <a:r>
              <a:rPr lang="en-GB" sz="2400" smtClean="0"/>
              <a:t>DARTEL warping to generate smoothed, “modulated”, warped grey matter.</a:t>
            </a:r>
          </a:p>
          <a:p>
            <a:r>
              <a:rPr lang="en-GB" sz="2400" smtClean="0"/>
              <a:t>Statistics.</a:t>
            </a:r>
          </a:p>
        </p:txBody>
      </p:sp>
      <p:pic>
        <p:nvPicPr>
          <p:cNvPr id="56324" name="Picture 4" descr="VB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438" y="0"/>
            <a:ext cx="4740275" cy="67421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284163" y="1400175"/>
            <a:ext cx="9337675" cy="520065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417795" name="Picture 3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081E57"/>
              </a:clrFrom>
              <a:clrTo>
                <a:srgbClr val="081E5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191000"/>
            <a:ext cx="1582738" cy="1887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GB" smtClean="0"/>
              <a:t>Statistical Parametric Mapping…</a:t>
            </a:r>
          </a:p>
        </p:txBody>
      </p:sp>
      <p:pic>
        <p:nvPicPr>
          <p:cNvPr id="417797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4238" y="4000500"/>
            <a:ext cx="3651250" cy="285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5605" name="Group 6"/>
          <p:cNvGrpSpPr>
            <a:grpSpLocks/>
          </p:cNvGrpSpPr>
          <p:nvPr/>
        </p:nvGrpSpPr>
        <p:grpSpPr bwMode="auto">
          <a:xfrm>
            <a:off x="549275" y="1582738"/>
            <a:ext cx="3614738" cy="2859087"/>
            <a:chOff x="359" y="997"/>
            <a:chExt cx="2081" cy="1571"/>
          </a:xfrm>
        </p:grpSpPr>
        <p:sp>
          <p:nvSpPr>
            <p:cNvPr id="25632" name="Rectangle 7"/>
            <p:cNvSpPr>
              <a:spLocks noChangeArrowheads="1"/>
            </p:cNvSpPr>
            <p:nvPr/>
          </p:nvSpPr>
          <p:spPr bwMode="auto">
            <a:xfrm>
              <a:off x="570" y="2352"/>
              <a:ext cx="636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b="1" i="1" baseline="0"/>
                <a:t>group 1</a:t>
              </a:r>
            </a:p>
          </p:txBody>
        </p:sp>
        <p:sp>
          <p:nvSpPr>
            <p:cNvPr id="25633" name="Rectangle 8"/>
            <p:cNvSpPr>
              <a:spLocks noChangeArrowheads="1"/>
            </p:cNvSpPr>
            <p:nvPr/>
          </p:nvSpPr>
          <p:spPr bwMode="auto">
            <a:xfrm>
              <a:off x="1701" y="2352"/>
              <a:ext cx="636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b="1" i="1" baseline="0"/>
                <a:t>group 2</a:t>
              </a:r>
              <a:endParaRPr lang="en-GB" b="1" i="1" baseline="0">
                <a:solidFill>
                  <a:schemeClr val="hlink"/>
                </a:solidFill>
              </a:endParaRPr>
            </a:p>
          </p:txBody>
        </p:sp>
        <p:grpSp>
          <p:nvGrpSpPr>
            <p:cNvPr id="25634" name="Group 9"/>
            <p:cNvGrpSpPr>
              <a:grpSpLocks/>
            </p:cNvGrpSpPr>
            <p:nvPr/>
          </p:nvGrpSpPr>
          <p:grpSpPr bwMode="auto">
            <a:xfrm>
              <a:off x="359" y="997"/>
              <a:ext cx="589" cy="722"/>
              <a:chOff x="359" y="997"/>
              <a:chExt cx="589" cy="722"/>
            </a:xfrm>
          </p:grpSpPr>
          <p:pic>
            <p:nvPicPr>
              <p:cNvPr id="25687" name="Picture 10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9" y="997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88" name="Line 11"/>
              <p:cNvSpPr>
                <a:spLocks noChangeShapeType="1"/>
              </p:cNvSpPr>
              <p:nvPr/>
            </p:nvSpPr>
            <p:spPr bwMode="auto">
              <a:xfrm>
                <a:off x="360" y="1616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9" name="Line 12"/>
              <p:cNvSpPr>
                <a:spLocks noChangeShapeType="1"/>
              </p:cNvSpPr>
              <p:nvPr/>
            </p:nvSpPr>
            <p:spPr bwMode="auto">
              <a:xfrm>
                <a:off x="648" y="1000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35" name="Group 13"/>
            <p:cNvGrpSpPr>
              <a:grpSpLocks/>
            </p:cNvGrpSpPr>
            <p:nvPr/>
          </p:nvGrpSpPr>
          <p:grpSpPr bwMode="auto">
            <a:xfrm>
              <a:off x="1275" y="997"/>
              <a:ext cx="589" cy="722"/>
              <a:chOff x="1275" y="997"/>
              <a:chExt cx="589" cy="722"/>
            </a:xfrm>
          </p:grpSpPr>
          <p:pic>
            <p:nvPicPr>
              <p:cNvPr id="25684" name="Picture 14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75" y="997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85" name="Line 15"/>
              <p:cNvSpPr>
                <a:spLocks noChangeShapeType="1"/>
              </p:cNvSpPr>
              <p:nvPr/>
            </p:nvSpPr>
            <p:spPr bwMode="auto">
              <a:xfrm>
                <a:off x="1276" y="1616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6" name="Line 16"/>
              <p:cNvSpPr>
                <a:spLocks noChangeShapeType="1"/>
              </p:cNvSpPr>
              <p:nvPr/>
            </p:nvSpPr>
            <p:spPr bwMode="auto">
              <a:xfrm>
                <a:off x="1564" y="1000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36" name="Group 17"/>
            <p:cNvGrpSpPr>
              <a:grpSpLocks/>
            </p:cNvGrpSpPr>
            <p:nvPr/>
          </p:nvGrpSpPr>
          <p:grpSpPr bwMode="auto">
            <a:xfrm>
              <a:off x="455" y="1093"/>
              <a:ext cx="589" cy="722"/>
              <a:chOff x="455" y="1093"/>
              <a:chExt cx="589" cy="722"/>
            </a:xfrm>
          </p:grpSpPr>
          <p:pic>
            <p:nvPicPr>
              <p:cNvPr id="25681" name="Picture 1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5" y="1093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82" name="Line 19"/>
              <p:cNvSpPr>
                <a:spLocks noChangeShapeType="1"/>
              </p:cNvSpPr>
              <p:nvPr/>
            </p:nvSpPr>
            <p:spPr bwMode="auto">
              <a:xfrm>
                <a:off x="456" y="1712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3" name="Line 20"/>
              <p:cNvSpPr>
                <a:spLocks noChangeShapeType="1"/>
              </p:cNvSpPr>
              <p:nvPr/>
            </p:nvSpPr>
            <p:spPr bwMode="auto">
              <a:xfrm>
                <a:off x="744" y="1096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37" name="Group 21"/>
            <p:cNvGrpSpPr>
              <a:grpSpLocks/>
            </p:cNvGrpSpPr>
            <p:nvPr/>
          </p:nvGrpSpPr>
          <p:grpSpPr bwMode="auto">
            <a:xfrm>
              <a:off x="1371" y="1093"/>
              <a:ext cx="589" cy="722"/>
              <a:chOff x="1371" y="1093"/>
              <a:chExt cx="589" cy="722"/>
            </a:xfrm>
          </p:grpSpPr>
          <p:pic>
            <p:nvPicPr>
              <p:cNvPr id="25678" name="Picture 22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71" y="1093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79" name="Line 23"/>
              <p:cNvSpPr>
                <a:spLocks noChangeShapeType="1"/>
              </p:cNvSpPr>
              <p:nvPr/>
            </p:nvSpPr>
            <p:spPr bwMode="auto">
              <a:xfrm>
                <a:off x="1372" y="1712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0" name="Line 24"/>
              <p:cNvSpPr>
                <a:spLocks noChangeShapeType="1"/>
              </p:cNvSpPr>
              <p:nvPr/>
            </p:nvSpPr>
            <p:spPr bwMode="auto">
              <a:xfrm>
                <a:off x="1660" y="1096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38" name="Group 25"/>
            <p:cNvGrpSpPr>
              <a:grpSpLocks/>
            </p:cNvGrpSpPr>
            <p:nvPr/>
          </p:nvGrpSpPr>
          <p:grpSpPr bwMode="auto">
            <a:xfrm>
              <a:off x="551" y="1189"/>
              <a:ext cx="589" cy="722"/>
              <a:chOff x="551" y="1189"/>
              <a:chExt cx="589" cy="722"/>
            </a:xfrm>
          </p:grpSpPr>
          <p:pic>
            <p:nvPicPr>
              <p:cNvPr id="25675" name="Picture 26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1" y="1189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76" name="Line 27"/>
              <p:cNvSpPr>
                <a:spLocks noChangeShapeType="1"/>
              </p:cNvSpPr>
              <p:nvPr/>
            </p:nvSpPr>
            <p:spPr bwMode="auto">
              <a:xfrm>
                <a:off x="552" y="1808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7" name="Line 28"/>
              <p:cNvSpPr>
                <a:spLocks noChangeShapeType="1"/>
              </p:cNvSpPr>
              <p:nvPr/>
            </p:nvSpPr>
            <p:spPr bwMode="auto">
              <a:xfrm>
                <a:off x="840" y="1192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39" name="Group 29"/>
            <p:cNvGrpSpPr>
              <a:grpSpLocks/>
            </p:cNvGrpSpPr>
            <p:nvPr/>
          </p:nvGrpSpPr>
          <p:grpSpPr bwMode="auto">
            <a:xfrm>
              <a:off x="1467" y="1189"/>
              <a:ext cx="589" cy="722"/>
              <a:chOff x="1467" y="1189"/>
              <a:chExt cx="589" cy="722"/>
            </a:xfrm>
          </p:grpSpPr>
          <p:pic>
            <p:nvPicPr>
              <p:cNvPr id="25672" name="Picture 30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67" y="1189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73" name="Line 31"/>
              <p:cNvSpPr>
                <a:spLocks noChangeShapeType="1"/>
              </p:cNvSpPr>
              <p:nvPr/>
            </p:nvSpPr>
            <p:spPr bwMode="auto">
              <a:xfrm>
                <a:off x="1468" y="1808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4" name="Line 32"/>
              <p:cNvSpPr>
                <a:spLocks noChangeShapeType="1"/>
              </p:cNvSpPr>
              <p:nvPr/>
            </p:nvSpPr>
            <p:spPr bwMode="auto">
              <a:xfrm>
                <a:off x="1756" y="1192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40" name="Group 33"/>
            <p:cNvGrpSpPr>
              <a:grpSpLocks/>
            </p:cNvGrpSpPr>
            <p:nvPr/>
          </p:nvGrpSpPr>
          <p:grpSpPr bwMode="auto">
            <a:xfrm>
              <a:off x="647" y="1285"/>
              <a:ext cx="589" cy="722"/>
              <a:chOff x="647" y="1285"/>
              <a:chExt cx="589" cy="722"/>
            </a:xfrm>
          </p:grpSpPr>
          <p:pic>
            <p:nvPicPr>
              <p:cNvPr id="25669" name="Picture 34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7" y="1285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70" name="Line 35"/>
              <p:cNvSpPr>
                <a:spLocks noChangeShapeType="1"/>
              </p:cNvSpPr>
              <p:nvPr/>
            </p:nvSpPr>
            <p:spPr bwMode="auto">
              <a:xfrm>
                <a:off x="648" y="1904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1" name="Line 36"/>
              <p:cNvSpPr>
                <a:spLocks noChangeShapeType="1"/>
              </p:cNvSpPr>
              <p:nvPr/>
            </p:nvSpPr>
            <p:spPr bwMode="auto">
              <a:xfrm>
                <a:off x="936" y="1288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41" name="Group 37"/>
            <p:cNvGrpSpPr>
              <a:grpSpLocks/>
            </p:cNvGrpSpPr>
            <p:nvPr/>
          </p:nvGrpSpPr>
          <p:grpSpPr bwMode="auto">
            <a:xfrm>
              <a:off x="1563" y="1285"/>
              <a:ext cx="589" cy="722"/>
              <a:chOff x="1563" y="1285"/>
              <a:chExt cx="589" cy="722"/>
            </a:xfrm>
          </p:grpSpPr>
          <p:pic>
            <p:nvPicPr>
              <p:cNvPr id="25666" name="Picture 3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63" y="1285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67" name="Line 39"/>
              <p:cNvSpPr>
                <a:spLocks noChangeShapeType="1"/>
              </p:cNvSpPr>
              <p:nvPr/>
            </p:nvSpPr>
            <p:spPr bwMode="auto">
              <a:xfrm>
                <a:off x="1564" y="1904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8" name="Line 40"/>
              <p:cNvSpPr>
                <a:spLocks noChangeShapeType="1"/>
              </p:cNvSpPr>
              <p:nvPr/>
            </p:nvSpPr>
            <p:spPr bwMode="auto">
              <a:xfrm>
                <a:off x="1852" y="1288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42" name="Group 41"/>
            <p:cNvGrpSpPr>
              <a:grpSpLocks/>
            </p:cNvGrpSpPr>
            <p:nvPr/>
          </p:nvGrpSpPr>
          <p:grpSpPr bwMode="auto">
            <a:xfrm>
              <a:off x="743" y="1381"/>
              <a:ext cx="589" cy="722"/>
              <a:chOff x="743" y="1381"/>
              <a:chExt cx="589" cy="722"/>
            </a:xfrm>
          </p:grpSpPr>
          <p:pic>
            <p:nvPicPr>
              <p:cNvPr id="25663" name="Picture 42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3" y="1381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64" name="Line 43"/>
              <p:cNvSpPr>
                <a:spLocks noChangeShapeType="1"/>
              </p:cNvSpPr>
              <p:nvPr/>
            </p:nvSpPr>
            <p:spPr bwMode="auto">
              <a:xfrm>
                <a:off x="744" y="2000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5" name="Line 44"/>
              <p:cNvSpPr>
                <a:spLocks noChangeShapeType="1"/>
              </p:cNvSpPr>
              <p:nvPr/>
            </p:nvSpPr>
            <p:spPr bwMode="auto">
              <a:xfrm>
                <a:off x="1032" y="1384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43" name="Group 45"/>
            <p:cNvGrpSpPr>
              <a:grpSpLocks/>
            </p:cNvGrpSpPr>
            <p:nvPr/>
          </p:nvGrpSpPr>
          <p:grpSpPr bwMode="auto">
            <a:xfrm>
              <a:off x="1659" y="1381"/>
              <a:ext cx="589" cy="722"/>
              <a:chOff x="1659" y="1381"/>
              <a:chExt cx="589" cy="722"/>
            </a:xfrm>
          </p:grpSpPr>
          <p:pic>
            <p:nvPicPr>
              <p:cNvPr id="25660" name="Picture 46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59" y="1381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61" name="Line 47"/>
              <p:cNvSpPr>
                <a:spLocks noChangeShapeType="1"/>
              </p:cNvSpPr>
              <p:nvPr/>
            </p:nvSpPr>
            <p:spPr bwMode="auto">
              <a:xfrm>
                <a:off x="1660" y="2000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2" name="Line 48"/>
              <p:cNvSpPr>
                <a:spLocks noChangeShapeType="1"/>
              </p:cNvSpPr>
              <p:nvPr/>
            </p:nvSpPr>
            <p:spPr bwMode="auto">
              <a:xfrm>
                <a:off x="1948" y="1384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44" name="Group 49"/>
            <p:cNvGrpSpPr>
              <a:grpSpLocks/>
            </p:cNvGrpSpPr>
            <p:nvPr/>
          </p:nvGrpSpPr>
          <p:grpSpPr bwMode="auto">
            <a:xfrm>
              <a:off x="839" y="1477"/>
              <a:ext cx="589" cy="722"/>
              <a:chOff x="839" y="1477"/>
              <a:chExt cx="589" cy="722"/>
            </a:xfrm>
          </p:grpSpPr>
          <p:pic>
            <p:nvPicPr>
              <p:cNvPr id="25657" name="Picture 50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39" y="1477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58" name="Line 51"/>
              <p:cNvSpPr>
                <a:spLocks noChangeShapeType="1"/>
              </p:cNvSpPr>
              <p:nvPr/>
            </p:nvSpPr>
            <p:spPr bwMode="auto">
              <a:xfrm>
                <a:off x="840" y="2096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9" name="Line 52"/>
              <p:cNvSpPr>
                <a:spLocks noChangeShapeType="1"/>
              </p:cNvSpPr>
              <p:nvPr/>
            </p:nvSpPr>
            <p:spPr bwMode="auto">
              <a:xfrm>
                <a:off x="1128" y="1480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45" name="Group 53"/>
            <p:cNvGrpSpPr>
              <a:grpSpLocks/>
            </p:cNvGrpSpPr>
            <p:nvPr/>
          </p:nvGrpSpPr>
          <p:grpSpPr bwMode="auto">
            <a:xfrm>
              <a:off x="1755" y="1477"/>
              <a:ext cx="589" cy="722"/>
              <a:chOff x="1755" y="1477"/>
              <a:chExt cx="589" cy="722"/>
            </a:xfrm>
          </p:grpSpPr>
          <p:pic>
            <p:nvPicPr>
              <p:cNvPr id="25654" name="Picture 54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55" y="1477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55" name="Line 55"/>
              <p:cNvSpPr>
                <a:spLocks noChangeShapeType="1"/>
              </p:cNvSpPr>
              <p:nvPr/>
            </p:nvSpPr>
            <p:spPr bwMode="auto">
              <a:xfrm>
                <a:off x="1756" y="2096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6" name="Line 56"/>
              <p:cNvSpPr>
                <a:spLocks noChangeShapeType="1"/>
              </p:cNvSpPr>
              <p:nvPr/>
            </p:nvSpPr>
            <p:spPr bwMode="auto">
              <a:xfrm>
                <a:off x="2044" y="1480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46" name="Group 57"/>
            <p:cNvGrpSpPr>
              <a:grpSpLocks/>
            </p:cNvGrpSpPr>
            <p:nvPr/>
          </p:nvGrpSpPr>
          <p:grpSpPr bwMode="auto">
            <a:xfrm>
              <a:off x="935" y="1573"/>
              <a:ext cx="589" cy="722"/>
              <a:chOff x="935" y="1573"/>
              <a:chExt cx="589" cy="722"/>
            </a:xfrm>
          </p:grpSpPr>
          <p:pic>
            <p:nvPicPr>
              <p:cNvPr id="25651" name="Picture 5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35" y="1573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52" name="Line 59"/>
              <p:cNvSpPr>
                <a:spLocks noChangeShapeType="1"/>
              </p:cNvSpPr>
              <p:nvPr/>
            </p:nvSpPr>
            <p:spPr bwMode="auto">
              <a:xfrm>
                <a:off x="936" y="2192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3" name="Line 60"/>
              <p:cNvSpPr>
                <a:spLocks noChangeShapeType="1"/>
              </p:cNvSpPr>
              <p:nvPr/>
            </p:nvSpPr>
            <p:spPr bwMode="auto">
              <a:xfrm>
                <a:off x="1224" y="1576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47" name="Group 61"/>
            <p:cNvGrpSpPr>
              <a:grpSpLocks/>
            </p:cNvGrpSpPr>
            <p:nvPr/>
          </p:nvGrpSpPr>
          <p:grpSpPr bwMode="auto">
            <a:xfrm>
              <a:off x="1851" y="1573"/>
              <a:ext cx="589" cy="722"/>
              <a:chOff x="1851" y="1573"/>
              <a:chExt cx="589" cy="722"/>
            </a:xfrm>
          </p:grpSpPr>
          <p:pic>
            <p:nvPicPr>
              <p:cNvPr id="25648" name="Picture 62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51" y="1573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49" name="Line 63"/>
              <p:cNvSpPr>
                <a:spLocks noChangeShapeType="1"/>
              </p:cNvSpPr>
              <p:nvPr/>
            </p:nvSpPr>
            <p:spPr bwMode="auto">
              <a:xfrm>
                <a:off x="1852" y="2192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0" name="Line 64"/>
              <p:cNvSpPr>
                <a:spLocks noChangeShapeType="1"/>
              </p:cNvSpPr>
              <p:nvPr/>
            </p:nvSpPr>
            <p:spPr bwMode="auto">
              <a:xfrm>
                <a:off x="2140" y="1576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7857" name="Arc 65"/>
          <p:cNvSpPr>
            <a:spLocks/>
          </p:cNvSpPr>
          <p:nvPr/>
        </p:nvSpPr>
        <p:spPr bwMode="auto">
          <a:xfrm rot="10800000">
            <a:off x="1622425" y="4621213"/>
            <a:ext cx="677863" cy="703262"/>
          </a:xfrm>
          <a:custGeom>
            <a:avLst/>
            <a:gdLst>
              <a:gd name="T0" fmla="*/ 0 w 21600"/>
              <a:gd name="T1" fmla="*/ 0 h 21600"/>
              <a:gd name="T2" fmla="*/ 677863 w 21600"/>
              <a:gd name="T3" fmla="*/ 703262 h 21600"/>
              <a:gd name="T4" fmla="*/ 0 w 21600"/>
              <a:gd name="T5" fmla="*/ 70326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rgbClr val="FF500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17858" name="Rectangle 66"/>
          <p:cNvSpPr>
            <a:spLocks noChangeArrowheads="1"/>
          </p:cNvSpPr>
          <p:nvPr/>
        </p:nvSpPr>
        <p:spPr bwMode="auto">
          <a:xfrm>
            <a:off x="315913" y="5297488"/>
            <a:ext cx="19256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b="1" i="1" baseline="0"/>
              <a:t>voxel by voxel</a:t>
            </a:r>
            <a:br>
              <a:rPr lang="en-GB" b="1" i="1" baseline="0"/>
            </a:br>
            <a:r>
              <a:rPr lang="en-GB" b="1" i="1" baseline="0"/>
              <a:t>modelling</a:t>
            </a:r>
          </a:p>
        </p:txBody>
      </p:sp>
      <p:pic>
        <p:nvPicPr>
          <p:cNvPr id="417859" name="Picture 67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081E57"/>
              </a:clrFrom>
              <a:clrTo>
                <a:srgbClr val="081E5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2875" y="2025650"/>
            <a:ext cx="1068388" cy="137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7860" name="Picture 68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081E57"/>
              </a:clrFrom>
              <a:clrTo>
                <a:srgbClr val="081E5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5263" y="2017713"/>
            <a:ext cx="1081087" cy="1404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7861" name="Picture 69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081E57"/>
              </a:clrFrom>
              <a:clrTo>
                <a:srgbClr val="081E5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29588" y="2006600"/>
            <a:ext cx="1103312" cy="139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17862" name="Group 70"/>
          <p:cNvGrpSpPr>
            <a:grpSpLocks/>
          </p:cNvGrpSpPr>
          <p:nvPr/>
        </p:nvGrpSpPr>
        <p:grpSpPr bwMode="auto">
          <a:xfrm>
            <a:off x="6862763" y="4235450"/>
            <a:ext cx="1250950" cy="1739900"/>
            <a:chOff x="4489" y="2668"/>
            <a:chExt cx="819" cy="1096"/>
          </a:xfrm>
        </p:grpSpPr>
        <p:sp>
          <p:nvSpPr>
            <p:cNvPr id="25630" name="Line 71"/>
            <p:cNvSpPr>
              <a:spLocks noChangeShapeType="1"/>
            </p:cNvSpPr>
            <p:nvPr/>
          </p:nvSpPr>
          <p:spPr bwMode="auto">
            <a:xfrm>
              <a:off x="4489" y="3578"/>
              <a:ext cx="819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Line 72"/>
            <p:cNvSpPr>
              <a:spLocks noChangeShapeType="1"/>
            </p:cNvSpPr>
            <p:nvPr/>
          </p:nvSpPr>
          <p:spPr bwMode="auto">
            <a:xfrm>
              <a:off x="4840" y="2668"/>
              <a:ext cx="0" cy="10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7865" name="Arc 73"/>
          <p:cNvSpPr>
            <a:spLocks/>
          </p:cNvSpPr>
          <p:nvPr/>
        </p:nvSpPr>
        <p:spPr bwMode="auto">
          <a:xfrm rot="10800000">
            <a:off x="4344988" y="2709863"/>
            <a:ext cx="708025" cy="1270000"/>
          </a:xfrm>
          <a:custGeom>
            <a:avLst/>
            <a:gdLst>
              <a:gd name="T0" fmla="*/ 708025 w 21600"/>
              <a:gd name="T1" fmla="*/ 4116 h 21600"/>
              <a:gd name="T2" fmla="*/ 0 w 21600"/>
              <a:gd name="T3" fmla="*/ 127000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599" y="69"/>
                </a:moveTo>
                <a:cubicBezTo>
                  <a:pt x="21561" y="11971"/>
                  <a:pt x="11902" y="21599"/>
                  <a:pt x="0" y="21600"/>
                </a:cubicBezTo>
              </a:path>
              <a:path w="21600" h="21600" stroke="0" extrusionOk="0">
                <a:moveTo>
                  <a:pt x="21599" y="69"/>
                </a:moveTo>
                <a:cubicBezTo>
                  <a:pt x="21561" y="11971"/>
                  <a:pt x="11902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FF500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17866" name="Rectangle 74"/>
          <p:cNvSpPr>
            <a:spLocks noChangeArrowheads="1"/>
          </p:cNvSpPr>
          <p:nvPr/>
        </p:nvSpPr>
        <p:spPr bwMode="auto">
          <a:xfrm>
            <a:off x="6254750" y="2511425"/>
            <a:ext cx="2984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b="1" baseline="0"/>
              <a:t>–</a:t>
            </a:r>
          </a:p>
        </p:txBody>
      </p:sp>
      <p:sp>
        <p:nvSpPr>
          <p:cNvPr id="417867" name="Rectangle 75"/>
          <p:cNvSpPr>
            <a:spLocks noChangeArrowheads="1"/>
          </p:cNvSpPr>
          <p:nvPr/>
        </p:nvSpPr>
        <p:spPr bwMode="auto">
          <a:xfrm>
            <a:off x="7799388" y="2505075"/>
            <a:ext cx="3698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buFont typeface="Symbol" pitchFamily="18" charset="2"/>
              <a:buChar char="¸"/>
            </a:pPr>
            <a:r>
              <a:rPr lang="en-GB" b="1" baseline="0"/>
              <a:t> </a:t>
            </a:r>
          </a:p>
        </p:txBody>
      </p:sp>
      <p:sp>
        <p:nvSpPr>
          <p:cNvPr id="417868" name="Rectangle 76"/>
          <p:cNvSpPr>
            <a:spLocks noChangeArrowheads="1"/>
          </p:cNvSpPr>
          <p:nvPr/>
        </p:nvSpPr>
        <p:spPr bwMode="auto">
          <a:xfrm>
            <a:off x="5235575" y="3349625"/>
            <a:ext cx="2370138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1800" b="1" i="1" baseline="0"/>
              <a:t>parameter estimate</a:t>
            </a:r>
            <a:endParaRPr lang="en-GB" sz="1800" b="1" i="1" baseline="0">
              <a:solidFill>
                <a:srgbClr val="C1CEFF"/>
              </a:solidFill>
            </a:endParaRPr>
          </a:p>
        </p:txBody>
      </p:sp>
      <p:sp>
        <p:nvSpPr>
          <p:cNvPr id="417869" name="Rectangle 77"/>
          <p:cNvSpPr>
            <a:spLocks noChangeArrowheads="1"/>
          </p:cNvSpPr>
          <p:nvPr/>
        </p:nvSpPr>
        <p:spPr bwMode="auto">
          <a:xfrm>
            <a:off x="7781925" y="3370263"/>
            <a:ext cx="21240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sz="1800" b="1" i="1" baseline="0"/>
              <a:t>standard error</a:t>
            </a:r>
            <a:endParaRPr lang="en-GB" sz="1800" b="1" i="1" baseline="0">
              <a:solidFill>
                <a:srgbClr val="C1CEFF"/>
              </a:solidFill>
            </a:endParaRPr>
          </a:p>
        </p:txBody>
      </p:sp>
      <p:sp>
        <p:nvSpPr>
          <p:cNvPr id="417870" name="Rectangle 78"/>
          <p:cNvSpPr>
            <a:spLocks noChangeArrowheads="1"/>
          </p:cNvSpPr>
          <p:nvPr/>
        </p:nvSpPr>
        <p:spPr bwMode="auto">
          <a:xfrm>
            <a:off x="6248400" y="4876800"/>
            <a:ext cx="336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b="1" baseline="0"/>
              <a:t>=</a:t>
            </a:r>
          </a:p>
        </p:txBody>
      </p:sp>
      <p:sp>
        <p:nvSpPr>
          <p:cNvPr id="417871" name="Rectangle 79"/>
          <p:cNvSpPr>
            <a:spLocks noChangeArrowheads="1"/>
          </p:cNvSpPr>
          <p:nvPr/>
        </p:nvSpPr>
        <p:spPr bwMode="auto">
          <a:xfrm>
            <a:off x="7821613" y="4475163"/>
            <a:ext cx="1995487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b="1" i="1" baseline="0"/>
              <a:t>statistic image</a:t>
            </a:r>
          </a:p>
          <a:p>
            <a:pPr algn="ctr" eaLnBrk="0" hangingPunct="0"/>
            <a:r>
              <a:rPr lang="en-GB" b="1" i="1" baseline="0"/>
              <a:t>or</a:t>
            </a:r>
            <a:br>
              <a:rPr lang="en-GB" b="1" i="1" baseline="0"/>
            </a:br>
            <a:r>
              <a:rPr lang="en-GB" b="1" i="1" baseline="0"/>
              <a:t>SPM</a:t>
            </a:r>
            <a:endParaRPr lang="en-GB" b="1" i="1" baseline="0">
              <a:solidFill>
                <a:srgbClr val="C1CEFF"/>
              </a:solidFill>
            </a:endParaRPr>
          </a:p>
        </p:txBody>
      </p:sp>
      <p:grpSp>
        <p:nvGrpSpPr>
          <p:cNvPr id="417872" name="Group 80"/>
          <p:cNvGrpSpPr>
            <a:grpSpLocks/>
          </p:cNvGrpSpPr>
          <p:nvPr/>
        </p:nvGrpSpPr>
        <p:grpSpPr bwMode="auto">
          <a:xfrm>
            <a:off x="5273675" y="2060575"/>
            <a:ext cx="928688" cy="1289050"/>
            <a:chOff x="3449" y="1298"/>
            <a:chExt cx="608" cy="812"/>
          </a:xfrm>
        </p:grpSpPr>
        <p:sp>
          <p:nvSpPr>
            <p:cNvPr id="25628" name="Line 81"/>
            <p:cNvSpPr>
              <a:spLocks noChangeShapeType="1"/>
            </p:cNvSpPr>
            <p:nvPr/>
          </p:nvSpPr>
          <p:spPr bwMode="auto">
            <a:xfrm>
              <a:off x="3449" y="2008"/>
              <a:ext cx="60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Line 82"/>
            <p:cNvSpPr>
              <a:spLocks noChangeShapeType="1"/>
            </p:cNvSpPr>
            <p:nvPr/>
          </p:nvSpPr>
          <p:spPr bwMode="auto">
            <a:xfrm>
              <a:off x="3720" y="1298"/>
              <a:ext cx="0" cy="8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7875" name="Group 83"/>
          <p:cNvGrpSpPr>
            <a:grpSpLocks/>
          </p:cNvGrpSpPr>
          <p:nvPr/>
        </p:nvGrpSpPr>
        <p:grpSpPr bwMode="auto">
          <a:xfrm>
            <a:off x="6611938" y="2066925"/>
            <a:ext cx="928687" cy="1289050"/>
            <a:chOff x="4325" y="1302"/>
            <a:chExt cx="608" cy="812"/>
          </a:xfrm>
        </p:grpSpPr>
        <p:sp>
          <p:nvSpPr>
            <p:cNvPr id="25626" name="Line 84"/>
            <p:cNvSpPr>
              <a:spLocks noChangeShapeType="1"/>
            </p:cNvSpPr>
            <p:nvPr/>
          </p:nvSpPr>
          <p:spPr bwMode="auto">
            <a:xfrm>
              <a:off x="4325" y="2012"/>
              <a:ext cx="60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Line 85"/>
            <p:cNvSpPr>
              <a:spLocks noChangeShapeType="1"/>
            </p:cNvSpPr>
            <p:nvPr/>
          </p:nvSpPr>
          <p:spPr bwMode="auto">
            <a:xfrm>
              <a:off x="4596" y="1302"/>
              <a:ext cx="0" cy="8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7878" name="Group 86"/>
          <p:cNvGrpSpPr>
            <a:grpSpLocks/>
          </p:cNvGrpSpPr>
          <p:nvPr/>
        </p:nvGrpSpPr>
        <p:grpSpPr bwMode="auto">
          <a:xfrm>
            <a:off x="8207375" y="2060575"/>
            <a:ext cx="930275" cy="1289050"/>
            <a:chOff x="5369" y="1298"/>
            <a:chExt cx="608" cy="812"/>
          </a:xfrm>
        </p:grpSpPr>
        <p:sp>
          <p:nvSpPr>
            <p:cNvPr id="25624" name="Line 87"/>
            <p:cNvSpPr>
              <a:spLocks noChangeShapeType="1"/>
            </p:cNvSpPr>
            <p:nvPr/>
          </p:nvSpPr>
          <p:spPr bwMode="auto">
            <a:xfrm>
              <a:off x="5369" y="2008"/>
              <a:ext cx="60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Line 88"/>
            <p:cNvSpPr>
              <a:spLocks noChangeShapeType="1"/>
            </p:cNvSpPr>
            <p:nvPr/>
          </p:nvSpPr>
          <p:spPr bwMode="auto">
            <a:xfrm>
              <a:off x="5640" y="1298"/>
              <a:ext cx="0" cy="8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7881" name="Arc 89"/>
          <p:cNvSpPr>
            <a:spLocks/>
          </p:cNvSpPr>
          <p:nvPr/>
        </p:nvSpPr>
        <p:spPr bwMode="auto">
          <a:xfrm rot="10800000">
            <a:off x="5716588" y="3997325"/>
            <a:ext cx="555625" cy="1050925"/>
          </a:xfrm>
          <a:custGeom>
            <a:avLst/>
            <a:gdLst>
              <a:gd name="T0" fmla="*/ 0 w 21600"/>
              <a:gd name="T1" fmla="*/ 0 h 21600"/>
              <a:gd name="T2" fmla="*/ 555625 w 21600"/>
              <a:gd name="T3" fmla="*/ 1050925 h 21600"/>
              <a:gd name="T4" fmla="*/ 0 w 21600"/>
              <a:gd name="T5" fmla="*/ 105092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rgbClr val="FF500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17882" name="AutoShape 90"/>
          <p:cNvSpPr>
            <a:spLocks noChangeArrowheads="1"/>
          </p:cNvSpPr>
          <p:nvPr/>
        </p:nvSpPr>
        <p:spPr bwMode="auto">
          <a:xfrm>
            <a:off x="5181600" y="1981200"/>
            <a:ext cx="2514600" cy="1447800"/>
          </a:xfrm>
          <a:prstGeom prst="bracketPair">
            <a:avLst>
              <a:gd name="adj" fmla="val 9648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7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7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7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7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7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7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7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7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7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7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7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7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7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7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7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7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7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7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7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7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7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7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7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7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7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7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7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7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7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7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7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7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7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7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7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7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7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7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7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7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7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7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7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7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7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17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7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57" grpId="0" animBg="1"/>
      <p:bldP spid="417858" grpId="0" autoUpdateAnimBg="0"/>
      <p:bldP spid="417865" grpId="0" animBg="1"/>
      <p:bldP spid="417866" grpId="0" autoUpdateAnimBg="0"/>
      <p:bldP spid="417867" grpId="0" autoUpdateAnimBg="0"/>
      <p:bldP spid="417868" grpId="0" autoUpdateAnimBg="0"/>
      <p:bldP spid="417869" grpId="0" autoUpdateAnimBg="0"/>
      <p:bldP spid="417870" grpId="0" autoUpdateAnimBg="0"/>
      <p:bldP spid="417871" grpId="0" autoUpdateAnimBg="0"/>
      <p:bldP spid="417881" grpId="0" animBg="1"/>
      <p:bldP spid="4178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title"/>
          </p:nvPr>
        </p:nvSpPr>
        <p:spPr>
          <a:xfrm>
            <a:off x="276225" y="0"/>
            <a:ext cx="8915400" cy="1143000"/>
          </a:xfrm>
        </p:spPr>
        <p:txBody>
          <a:bodyPr/>
          <a:lstStyle/>
          <a:p>
            <a:pPr eaLnBrk="1" hangingPunct="1"/>
            <a:r>
              <a:rPr lang="en-GB" smtClean="0"/>
              <a:t>“Globals” for VBM</a:t>
            </a:r>
          </a:p>
        </p:txBody>
      </p:sp>
      <p:sp>
        <p:nvSpPr>
          <p:cNvPr id="40964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262063"/>
            <a:ext cx="4375150" cy="5002212"/>
          </a:xfrm>
        </p:spPr>
        <p:txBody>
          <a:bodyPr/>
          <a:lstStyle/>
          <a:p>
            <a:pPr eaLnBrk="1" hangingPunct="1"/>
            <a:r>
              <a:rPr lang="en-GB" sz="2400" smtClean="0"/>
              <a:t>Shape is really a multivariate concept</a:t>
            </a:r>
          </a:p>
          <a:p>
            <a:pPr lvl="1" eaLnBrk="1" hangingPunct="1"/>
            <a:r>
              <a:rPr lang="en-GB" sz="2000" smtClean="0"/>
              <a:t>Dependencies among volumes in different regions</a:t>
            </a:r>
          </a:p>
          <a:p>
            <a:pPr eaLnBrk="1" hangingPunct="1"/>
            <a:r>
              <a:rPr lang="en-GB" sz="2400" smtClean="0"/>
              <a:t>SPM is mass univariate</a:t>
            </a:r>
          </a:p>
          <a:p>
            <a:pPr lvl="1" eaLnBrk="1" hangingPunct="1"/>
            <a:r>
              <a:rPr lang="en-GB" sz="2000" smtClean="0"/>
              <a:t>Combining voxel-wise information with “global” integrated tissue volume provides a compromise</a:t>
            </a:r>
          </a:p>
          <a:p>
            <a:pPr lvl="1" eaLnBrk="1" hangingPunct="1"/>
            <a:r>
              <a:rPr lang="en-GB" sz="2000" smtClean="0"/>
              <a:t>Using either ANCOVA or proportional scaling</a:t>
            </a:r>
          </a:p>
        </p:txBody>
      </p:sp>
      <p:pic>
        <p:nvPicPr>
          <p:cNvPr id="4096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9063" y="801688"/>
            <a:ext cx="4418012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15"/>
          <p:cNvSpPr txBox="1">
            <a:spLocks noChangeArrowheads="1"/>
          </p:cNvSpPr>
          <p:nvPr/>
        </p:nvSpPr>
        <p:spPr bwMode="auto">
          <a:xfrm>
            <a:off x="5346700" y="3973513"/>
            <a:ext cx="44910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(ii) is globally thicker, but locally thinner than (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) – either of these effects may be of interest to us.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Total Intracranial Volume (TIV/ICV)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“Global” integrated tissue volume may be correlated with interesting regional effects</a:t>
            </a:r>
          </a:p>
          <a:p>
            <a:pPr lvl="1" eaLnBrk="1" hangingPunct="1"/>
            <a:r>
              <a:rPr lang="en-GB" smtClean="0"/>
              <a:t>Correcting for globals in this case may overly reduce sensitivity to local differences</a:t>
            </a:r>
          </a:p>
          <a:p>
            <a:pPr lvl="1" eaLnBrk="1" hangingPunct="1"/>
            <a:r>
              <a:rPr lang="en-GB" smtClean="0"/>
              <a:t>Total intracranial volume integrates GM, WM and CSF, or attempts to measure the skull-volume directly</a:t>
            </a:r>
          </a:p>
          <a:p>
            <a:pPr lvl="2" eaLnBrk="1" hangingPunct="1"/>
            <a:r>
              <a:rPr lang="en-GB" smtClean="0"/>
              <a:t>Not sensitive to global reduction of GM+WM (cancelled out by CSF expansion – skull is fixed!)</a:t>
            </a:r>
          </a:p>
          <a:p>
            <a:pPr lvl="1" eaLnBrk="1" hangingPunct="1"/>
            <a:r>
              <a:rPr lang="en-GB" smtClean="0"/>
              <a:t>Correcting for TIV in VBM statistics </a:t>
            </a:r>
            <a:r>
              <a:rPr lang="en-GB" b="1" smtClean="0"/>
              <a:t>may</a:t>
            </a:r>
            <a:r>
              <a:rPr lang="en-GB" smtClean="0"/>
              <a:t> give more powerful and/or more interpretable results</a:t>
            </a:r>
          </a:p>
          <a:p>
            <a:pPr lvl="2" eaLnBrk="1" hangingPunct="1"/>
            <a:r>
              <a:rPr lang="en-GB" smtClean="0"/>
              <a:t>See also Pell et al (2009) </a:t>
            </a:r>
            <a:r>
              <a:rPr lang="en-GB" smtClean="0">
                <a:hlinkClick r:id="rId2"/>
              </a:rPr>
              <a:t>doi:10.1016/j.neuroimage.2008.02.050</a:t>
            </a:r>
            <a:r>
              <a:rPr lang="en-GB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Some Explanations of the Differences</a:t>
            </a:r>
          </a:p>
        </p:txBody>
      </p:sp>
      <p:grpSp>
        <p:nvGrpSpPr>
          <p:cNvPr id="26626" name="Group 3"/>
          <p:cNvGrpSpPr>
            <a:grpSpLocks/>
          </p:cNvGrpSpPr>
          <p:nvPr/>
        </p:nvGrpSpPr>
        <p:grpSpPr bwMode="auto">
          <a:xfrm>
            <a:off x="274638" y="1646238"/>
            <a:ext cx="2219325" cy="2168525"/>
            <a:chOff x="478" y="1056"/>
            <a:chExt cx="2248" cy="2187"/>
          </a:xfrm>
        </p:grpSpPr>
        <p:sp>
          <p:nvSpPr>
            <p:cNvPr id="26670" name="Oval 4"/>
            <p:cNvSpPr>
              <a:spLocks noChangeArrowheads="1"/>
            </p:cNvSpPr>
            <p:nvPr/>
          </p:nvSpPr>
          <p:spPr bwMode="auto">
            <a:xfrm>
              <a:off x="478" y="1056"/>
              <a:ext cx="2248" cy="218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6671" name="Freeform 5"/>
            <p:cNvSpPr>
              <a:spLocks/>
            </p:cNvSpPr>
            <p:nvPr/>
          </p:nvSpPr>
          <p:spPr bwMode="auto">
            <a:xfrm>
              <a:off x="494" y="1636"/>
              <a:ext cx="2172" cy="1348"/>
            </a:xfrm>
            <a:custGeom>
              <a:avLst/>
              <a:gdLst>
                <a:gd name="T0" fmla="*/ 668 w 2172"/>
                <a:gd name="T1" fmla="*/ 19 h 1348"/>
                <a:gd name="T2" fmla="*/ 1063 w 2172"/>
                <a:gd name="T3" fmla="*/ 58 h 1348"/>
                <a:gd name="T4" fmla="*/ 1063 w 2172"/>
                <a:gd name="T5" fmla="*/ 369 h 1348"/>
                <a:gd name="T6" fmla="*/ 774 w 2172"/>
                <a:gd name="T7" fmla="*/ 824 h 1348"/>
                <a:gd name="T8" fmla="*/ 759 w 2172"/>
                <a:gd name="T9" fmla="*/ 961 h 1348"/>
                <a:gd name="T10" fmla="*/ 987 w 2172"/>
                <a:gd name="T11" fmla="*/ 802 h 1348"/>
                <a:gd name="T12" fmla="*/ 1108 w 2172"/>
                <a:gd name="T13" fmla="*/ 505 h 1348"/>
                <a:gd name="T14" fmla="*/ 1230 w 2172"/>
                <a:gd name="T15" fmla="*/ 186 h 1348"/>
                <a:gd name="T16" fmla="*/ 1488 w 2172"/>
                <a:gd name="T17" fmla="*/ 80 h 1348"/>
                <a:gd name="T18" fmla="*/ 1822 w 2172"/>
                <a:gd name="T19" fmla="*/ 376 h 1348"/>
                <a:gd name="T20" fmla="*/ 2172 w 2172"/>
                <a:gd name="T21" fmla="*/ 893 h 1348"/>
                <a:gd name="T22" fmla="*/ 1959 w 2172"/>
                <a:gd name="T23" fmla="*/ 1212 h 1348"/>
                <a:gd name="T24" fmla="*/ 1504 w 2172"/>
                <a:gd name="T25" fmla="*/ 483 h 1348"/>
                <a:gd name="T26" fmla="*/ 1367 w 2172"/>
                <a:gd name="T27" fmla="*/ 559 h 1348"/>
                <a:gd name="T28" fmla="*/ 1231 w 2172"/>
                <a:gd name="T29" fmla="*/ 863 h 1348"/>
                <a:gd name="T30" fmla="*/ 1040 w 2172"/>
                <a:gd name="T31" fmla="*/ 1136 h 1348"/>
                <a:gd name="T32" fmla="*/ 744 w 2172"/>
                <a:gd name="T33" fmla="*/ 1341 h 1348"/>
                <a:gd name="T34" fmla="*/ 448 w 2172"/>
                <a:gd name="T35" fmla="*/ 1181 h 1348"/>
                <a:gd name="T36" fmla="*/ 448 w 2172"/>
                <a:gd name="T37" fmla="*/ 779 h 1348"/>
                <a:gd name="T38" fmla="*/ 653 w 2172"/>
                <a:gd name="T39" fmla="*/ 468 h 1348"/>
                <a:gd name="T40" fmla="*/ 729 w 2172"/>
                <a:gd name="T41" fmla="*/ 285 h 1348"/>
                <a:gd name="T42" fmla="*/ 517 w 2172"/>
                <a:gd name="T43" fmla="*/ 361 h 1348"/>
                <a:gd name="T44" fmla="*/ 0 w 2172"/>
                <a:gd name="T45" fmla="*/ 422 h 1348"/>
                <a:gd name="T46" fmla="*/ 45 w 2172"/>
                <a:gd name="T47" fmla="*/ 118 h 1348"/>
                <a:gd name="T48" fmla="*/ 668 w 2172"/>
                <a:gd name="T49" fmla="*/ 19 h 13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72"/>
                <a:gd name="T76" fmla="*/ 0 h 1348"/>
                <a:gd name="T77" fmla="*/ 2172 w 2172"/>
                <a:gd name="T78" fmla="*/ 1348 h 13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72" h="1348">
                  <a:moveTo>
                    <a:pt x="668" y="19"/>
                  </a:moveTo>
                  <a:cubicBezTo>
                    <a:pt x="830" y="8"/>
                    <a:pt x="997" y="0"/>
                    <a:pt x="1063" y="58"/>
                  </a:cubicBezTo>
                  <a:cubicBezTo>
                    <a:pt x="1129" y="116"/>
                    <a:pt x="1111" y="241"/>
                    <a:pt x="1063" y="369"/>
                  </a:cubicBezTo>
                  <a:cubicBezTo>
                    <a:pt x="1015" y="497"/>
                    <a:pt x="825" y="725"/>
                    <a:pt x="774" y="824"/>
                  </a:cubicBezTo>
                  <a:cubicBezTo>
                    <a:pt x="723" y="923"/>
                    <a:pt x="724" y="965"/>
                    <a:pt x="759" y="961"/>
                  </a:cubicBezTo>
                  <a:cubicBezTo>
                    <a:pt x="794" y="957"/>
                    <a:pt x="929" y="878"/>
                    <a:pt x="987" y="802"/>
                  </a:cubicBezTo>
                  <a:cubicBezTo>
                    <a:pt x="1045" y="726"/>
                    <a:pt x="1068" y="608"/>
                    <a:pt x="1108" y="505"/>
                  </a:cubicBezTo>
                  <a:cubicBezTo>
                    <a:pt x="1148" y="402"/>
                    <a:pt x="1167" y="257"/>
                    <a:pt x="1230" y="186"/>
                  </a:cubicBezTo>
                  <a:cubicBezTo>
                    <a:pt x="1293" y="115"/>
                    <a:pt x="1389" y="48"/>
                    <a:pt x="1488" y="80"/>
                  </a:cubicBezTo>
                  <a:cubicBezTo>
                    <a:pt x="1587" y="112"/>
                    <a:pt x="1708" y="241"/>
                    <a:pt x="1822" y="376"/>
                  </a:cubicBezTo>
                  <a:cubicBezTo>
                    <a:pt x="1936" y="511"/>
                    <a:pt x="2149" y="754"/>
                    <a:pt x="2172" y="893"/>
                  </a:cubicBezTo>
                  <a:lnTo>
                    <a:pt x="1959" y="1212"/>
                  </a:lnTo>
                  <a:cubicBezTo>
                    <a:pt x="1848" y="1144"/>
                    <a:pt x="1603" y="592"/>
                    <a:pt x="1504" y="483"/>
                  </a:cubicBezTo>
                  <a:cubicBezTo>
                    <a:pt x="1405" y="374"/>
                    <a:pt x="1413" y="496"/>
                    <a:pt x="1367" y="559"/>
                  </a:cubicBezTo>
                  <a:cubicBezTo>
                    <a:pt x="1321" y="622"/>
                    <a:pt x="1286" y="767"/>
                    <a:pt x="1231" y="863"/>
                  </a:cubicBezTo>
                  <a:cubicBezTo>
                    <a:pt x="1176" y="959"/>
                    <a:pt x="1121" y="1056"/>
                    <a:pt x="1040" y="1136"/>
                  </a:cubicBezTo>
                  <a:cubicBezTo>
                    <a:pt x="959" y="1216"/>
                    <a:pt x="843" y="1334"/>
                    <a:pt x="744" y="1341"/>
                  </a:cubicBezTo>
                  <a:cubicBezTo>
                    <a:pt x="645" y="1348"/>
                    <a:pt x="497" y="1275"/>
                    <a:pt x="448" y="1181"/>
                  </a:cubicBezTo>
                  <a:cubicBezTo>
                    <a:pt x="399" y="1087"/>
                    <a:pt x="414" y="898"/>
                    <a:pt x="448" y="779"/>
                  </a:cubicBezTo>
                  <a:cubicBezTo>
                    <a:pt x="482" y="660"/>
                    <a:pt x="606" y="550"/>
                    <a:pt x="653" y="468"/>
                  </a:cubicBezTo>
                  <a:cubicBezTo>
                    <a:pt x="700" y="386"/>
                    <a:pt x="752" y="303"/>
                    <a:pt x="729" y="285"/>
                  </a:cubicBezTo>
                  <a:cubicBezTo>
                    <a:pt x="706" y="267"/>
                    <a:pt x="638" y="338"/>
                    <a:pt x="517" y="361"/>
                  </a:cubicBezTo>
                  <a:cubicBezTo>
                    <a:pt x="396" y="384"/>
                    <a:pt x="79" y="462"/>
                    <a:pt x="0" y="422"/>
                  </a:cubicBezTo>
                  <a:lnTo>
                    <a:pt x="45" y="118"/>
                  </a:lnTo>
                  <a:cubicBezTo>
                    <a:pt x="156" y="51"/>
                    <a:pt x="538" y="40"/>
                    <a:pt x="668" y="19"/>
                  </a:cubicBez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6672" name="Oval 6"/>
            <p:cNvSpPr>
              <a:spLocks noChangeArrowheads="1"/>
            </p:cNvSpPr>
            <p:nvPr/>
          </p:nvSpPr>
          <p:spPr bwMode="auto">
            <a:xfrm>
              <a:off x="478" y="1056"/>
              <a:ext cx="2248" cy="218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419847" name="Group 7"/>
          <p:cNvGrpSpPr>
            <a:grpSpLocks/>
          </p:cNvGrpSpPr>
          <p:nvPr/>
        </p:nvGrpSpPr>
        <p:grpSpPr bwMode="auto">
          <a:xfrm>
            <a:off x="254000" y="4348163"/>
            <a:ext cx="2219325" cy="2168525"/>
            <a:chOff x="160" y="2739"/>
            <a:chExt cx="1398" cy="1366"/>
          </a:xfrm>
        </p:grpSpPr>
        <p:grpSp>
          <p:nvGrpSpPr>
            <p:cNvPr id="26665" name="Group 8"/>
            <p:cNvGrpSpPr>
              <a:grpSpLocks/>
            </p:cNvGrpSpPr>
            <p:nvPr/>
          </p:nvGrpSpPr>
          <p:grpSpPr bwMode="auto">
            <a:xfrm>
              <a:off x="160" y="2739"/>
              <a:ext cx="1398" cy="1366"/>
              <a:chOff x="441" y="2609"/>
              <a:chExt cx="1398" cy="1366"/>
            </a:xfrm>
          </p:grpSpPr>
          <p:sp>
            <p:nvSpPr>
              <p:cNvPr id="26667" name="Oval 9"/>
              <p:cNvSpPr>
                <a:spLocks noChangeArrowheads="1"/>
              </p:cNvSpPr>
              <p:nvPr/>
            </p:nvSpPr>
            <p:spPr bwMode="auto">
              <a:xfrm>
                <a:off x="441" y="2609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6668" name="Freeform 10"/>
              <p:cNvSpPr>
                <a:spLocks/>
              </p:cNvSpPr>
              <p:nvPr/>
            </p:nvSpPr>
            <p:spPr bwMode="auto">
              <a:xfrm>
                <a:off x="451" y="2855"/>
                <a:ext cx="1351" cy="1033"/>
              </a:xfrm>
              <a:custGeom>
                <a:avLst/>
                <a:gdLst>
                  <a:gd name="T0" fmla="*/ 407 w 1351"/>
                  <a:gd name="T1" fmla="*/ 54 h 1033"/>
                  <a:gd name="T2" fmla="*/ 681 w 1351"/>
                  <a:gd name="T3" fmla="*/ 84 h 1033"/>
                  <a:gd name="T4" fmla="*/ 661 w 1351"/>
                  <a:gd name="T5" fmla="*/ 346 h 1033"/>
                  <a:gd name="T6" fmla="*/ 559 w 1351"/>
                  <a:gd name="T7" fmla="*/ 509 h 1033"/>
                  <a:gd name="T8" fmla="*/ 544 w 1351"/>
                  <a:gd name="T9" fmla="*/ 661 h 1033"/>
                  <a:gd name="T10" fmla="*/ 689 w 1351"/>
                  <a:gd name="T11" fmla="*/ 431 h 1033"/>
                  <a:gd name="T12" fmla="*/ 765 w 1351"/>
                  <a:gd name="T13" fmla="*/ 232 h 1033"/>
                  <a:gd name="T14" fmla="*/ 924 w 1351"/>
                  <a:gd name="T15" fmla="*/ 99 h 1033"/>
                  <a:gd name="T16" fmla="*/ 1182 w 1351"/>
                  <a:gd name="T17" fmla="*/ 297 h 1033"/>
                  <a:gd name="T18" fmla="*/ 1351 w 1351"/>
                  <a:gd name="T19" fmla="*/ 674 h 1033"/>
                  <a:gd name="T20" fmla="*/ 1219 w 1351"/>
                  <a:gd name="T21" fmla="*/ 873 h 1033"/>
                  <a:gd name="T22" fmla="*/ 1015 w 1351"/>
                  <a:gd name="T23" fmla="*/ 509 h 1033"/>
                  <a:gd name="T24" fmla="*/ 908 w 1351"/>
                  <a:gd name="T25" fmla="*/ 631 h 1033"/>
                  <a:gd name="T26" fmla="*/ 772 w 1351"/>
                  <a:gd name="T27" fmla="*/ 844 h 1033"/>
                  <a:gd name="T28" fmla="*/ 468 w 1351"/>
                  <a:gd name="T29" fmla="*/ 1026 h 1033"/>
                  <a:gd name="T30" fmla="*/ 225 w 1351"/>
                  <a:gd name="T31" fmla="*/ 889 h 1033"/>
                  <a:gd name="T32" fmla="*/ 225 w 1351"/>
                  <a:gd name="T33" fmla="*/ 616 h 1033"/>
                  <a:gd name="T34" fmla="*/ 316 w 1351"/>
                  <a:gd name="T35" fmla="*/ 479 h 1033"/>
                  <a:gd name="T36" fmla="*/ 322 w 1351"/>
                  <a:gd name="T37" fmla="*/ 341 h 1033"/>
                  <a:gd name="T38" fmla="*/ 0 w 1351"/>
                  <a:gd name="T39" fmla="*/ 380 h 1033"/>
                  <a:gd name="T40" fmla="*/ 88 w 1351"/>
                  <a:gd name="T41" fmla="*/ 54 h 1033"/>
                  <a:gd name="T42" fmla="*/ 407 w 1351"/>
                  <a:gd name="T43" fmla="*/ 54 h 10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51"/>
                  <a:gd name="T67" fmla="*/ 0 h 1033"/>
                  <a:gd name="T68" fmla="*/ 1351 w 1351"/>
                  <a:gd name="T69" fmla="*/ 1033 h 10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51" h="1033">
                    <a:moveTo>
                      <a:pt x="407" y="54"/>
                    </a:moveTo>
                    <a:cubicBezTo>
                      <a:pt x="506" y="59"/>
                      <a:pt x="639" y="35"/>
                      <a:pt x="681" y="84"/>
                    </a:cubicBezTo>
                    <a:cubicBezTo>
                      <a:pt x="723" y="133"/>
                      <a:pt x="681" y="275"/>
                      <a:pt x="661" y="346"/>
                    </a:cubicBezTo>
                    <a:cubicBezTo>
                      <a:pt x="641" y="417"/>
                      <a:pt x="578" y="457"/>
                      <a:pt x="559" y="509"/>
                    </a:cubicBezTo>
                    <a:cubicBezTo>
                      <a:pt x="540" y="561"/>
                      <a:pt x="522" y="674"/>
                      <a:pt x="544" y="661"/>
                    </a:cubicBezTo>
                    <a:cubicBezTo>
                      <a:pt x="566" y="648"/>
                      <a:pt x="652" y="502"/>
                      <a:pt x="689" y="431"/>
                    </a:cubicBezTo>
                    <a:cubicBezTo>
                      <a:pt x="726" y="360"/>
                      <a:pt x="726" y="287"/>
                      <a:pt x="765" y="232"/>
                    </a:cubicBezTo>
                    <a:cubicBezTo>
                      <a:pt x="804" y="177"/>
                      <a:pt x="855" y="88"/>
                      <a:pt x="924" y="99"/>
                    </a:cubicBezTo>
                    <a:cubicBezTo>
                      <a:pt x="993" y="110"/>
                      <a:pt x="1111" y="201"/>
                      <a:pt x="1182" y="297"/>
                    </a:cubicBezTo>
                    <a:cubicBezTo>
                      <a:pt x="1253" y="393"/>
                      <a:pt x="1345" y="578"/>
                      <a:pt x="1351" y="674"/>
                    </a:cubicBezTo>
                    <a:lnTo>
                      <a:pt x="1219" y="873"/>
                    </a:lnTo>
                    <a:cubicBezTo>
                      <a:pt x="1163" y="845"/>
                      <a:pt x="1067" y="549"/>
                      <a:pt x="1015" y="509"/>
                    </a:cubicBezTo>
                    <a:cubicBezTo>
                      <a:pt x="963" y="469"/>
                      <a:pt x="949" y="575"/>
                      <a:pt x="908" y="631"/>
                    </a:cubicBezTo>
                    <a:cubicBezTo>
                      <a:pt x="867" y="687"/>
                      <a:pt x="845" y="778"/>
                      <a:pt x="772" y="844"/>
                    </a:cubicBezTo>
                    <a:cubicBezTo>
                      <a:pt x="699" y="910"/>
                      <a:pt x="559" y="1019"/>
                      <a:pt x="468" y="1026"/>
                    </a:cubicBezTo>
                    <a:cubicBezTo>
                      <a:pt x="377" y="1033"/>
                      <a:pt x="265" y="957"/>
                      <a:pt x="225" y="889"/>
                    </a:cubicBezTo>
                    <a:cubicBezTo>
                      <a:pt x="185" y="821"/>
                      <a:pt x="210" y="684"/>
                      <a:pt x="225" y="616"/>
                    </a:cubicBezTo>
                    <a:cubicBezTo>
                      <a:pt x="240" y="548"/>
                      <a:pt x="300" y="525"/>
                      <a:pt x="316" y="479"/>
                    </a:cubicBezTo>
                    <a:cubicBezTo>
                      <a:pt x="332" y="433"/>
                      <a:pt x="375" y="358"/>
                      <a:pt x="322" y="341"/>
                    </a:cubicBezTo>
                    <a:cubicBezTo>
                      <a:pt x="269" y="324"/>
                      <a:pt x="39" y="428"/>
                      <a:pt x="0" y="380"/>
                    </a:cubicBezTo>
                    <a:lnTo>
                      <a:pt x="88" y="54"/>
                    </a:lnTo>
                    <a:cubicBezTo>
                      <a:pt x="156" y="0"/>
                      <a:pt x="312" y="38"/>
                      <a:pt x="407" y="54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6669" name="Oval 11"/>
              <p:cNvSpPr>
                <a:spLocks noChangeArrowheads="1"/>
              </p:cNvSpPr>
              <p:nvPr/>
            </p:nvSpPr>
            <p:spPr bwMode="auto">
              <a:xfrm>
                <a:off x="441" y="2609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6666" name="Text Box 12"/>
            <p:cNvSpPr txBox="1">
              <a:spLocks noChangeArrowheads="1"/>
            </p:cNvSpPr>
            <p:nvPr/>
          </p:nvSpPr>
          <p:spPr bwMode="auto">
            <a:xfrm>
              <a:off x="183" y="3059"/>
              <a:ext cx="107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 baseline="0">
                  <a:solidFill>
                    <a:srgbClr val="0000FF"/>
                  </a:solidFill>
                </a:rPr>
                <a:t>Thickening</a:t>
              </a:r>
            </a:p>
          </p:txBody>
        </p:sp>
      </p:grpSp>
      <p:grpSp>
        <p:nvGrpSpPr>
          <p:cNvPr id="419853" name="Group 13"/>
          <p:cNvGrpSpPr>
            <a:grpSpLocks/>
          </p:cNvGrpSpPr>
          <p:nvPr/>
        </p:nvGrpSpPr>
        <p:grpSpPr bwMode="auto">
          <a:xfrm>
            <a:off x="2679700" y="4348163"/>
            <a:ext cx="2219325" cy="2168525"/>
            <a:chOff x="1688" y="2739"/>
            <a:chExt cx="1398" cy="1366"/>
          </a:xfrm>
        </p:grpSpPr>
        <p:grpSp>
          <p:nvGrpSpPr>
            <p:cNvPr id="26660" name="Group 14"/>
            <p:cNvGrpSpPr>
              <a:grpSpLocks/>
            </p:cNvGrpSpPr>
            <p:nvPr/>
          </p:nvGrpSpPr>
          <p:grpSpPr bwMode="auto">
            <a:xfrm>
              <a:off x="1688" y="2739"/>
              <a:ext cx="1398" cy="1366"/>
              <a:chOff x="1688" y="2739"/>
              <a:chExt cx="1398" cy="1366"/>
            </a:xfrm>
          </p:grpSpPr>
          <p:sp>
            <p:nvSpPr>
              <p:cNvPr id="26662" name="Oval 15"/>
              <p:cNvSpPr>
                <a:spLocks noChangeArrowheads="1"/>
              </p:cNvSpPr>
              <p:nvPr/>
            </p:nvSpPr>
            <p:spPr bwMode="auto">
              <a:xfrm>
                <a:off x="1688" y="2739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6663" name="Freeform 16"/>
              <p:cNvSpPr>
                <a:spLocks/>
              </p:cNvSpPr>
              <p:nvPr/>
            </p:nvSpPr>
            <p:spPr bwMode="auto">
              <a:xfrm>
                <a:off x="1726" y="3101"/>
                <a:ext cx="1323" cy="737"/>
              </a:xfrm>
              <a:custGeom>
                <a:avLst/>
                <a:gdLst>
                  <a:gd name="T0" fmla="*/ 388 w 1323"/>
                  <a:gd name="T1" fmla="*/ 12 h 737"/>
                  <a:gd name="T2" fmla="*/ 633 w 1323"/>
                  <a:gd name="T3" fmla="*/ 36 h 737"/>
                  <a:gd name="T4" fmla="*/ 633 w 1323"/>
                  <a:gd name="T5" fmla="*/ 230 h 737"/>
                  <a:gd name="T6" fmla="*/ 453 w 1323"/>
                  <a:gd name="T7" fmla="*/ 515 h 737"/>
                  <a:gd name="T8" fmla="*/ 444 w 1323"/>
                  <a:gd name="T9" fmla="*/ 600 h 737"/>
                  <a:gd name="T10" fmla="*/ 586 w 1323"/>
                  <a:gd name="T11" fmla="*/ 501 h 737"/>
                  <a:gd name="T12" fmla="*/ 661 w 1323"/>
                  <a:gd name="T13" fmla="*/ 315 h 737"/>
                  <a:gd name="T14" fmla="*/ 737 w 1323"/>
                  <a:gd name="T15" fmla="*/ 116 h 737"/>
                  <a:gd name="T16" fmla="*/ 898 w 1323"/>
                  <a:gd name="T17" fmla="*/ 50 h 737"/>
                  <a:gd name="T18" fmla="*/ 1105 w 1323"/>
                  <a:gd name="T19" fmla="*/ 235 h 737"/>
                  <a:gd name="T20" fmla="*/ 1323 w 1323"/>
                  <a:gd name="T21" fmla="*/ 558 h 737"/>
                  <a:gd name="T22" fmla="*/ 1266 w 1323"/>
                  <a:gd name="T23" fmla="*/ 673 h 737"/>
                  <a:gd name="T24" fmla="*/ 1069 w 1323"/>
                  <a:gd name="T25" fmla="*/ 400 h 737"/>
                  <a:gd name="T26" fmla="*/ 871 w 1323"/>
                  <a:gd name="T27" fmla="*/ 172 h 737"/>
                  <a:gd name="T28" fmla="*/ 765 w 1323"/>
                  <a:gd name="T29" fmla="*/ 339 h 737"/>
                  <a:gd name="T30" fmla="*/ 674 w 1323"/>
                  <a:gd name="T31" fmla="*/ 537 h 737"/>
                  <a:gd name="T32" fmla="*/ 583 w 1323"/>
                  <a:gd name="T33" fmla="*/ 643 h 737"/>
                  <a:gd name="T34" fmla="*/ 416 w 1323"/>
                  <a:gd name="T35" fmla="*/ 734 h 737"/>
                  <a:gd name="T36" fmla="*/ 309 w 1323"/>
                  <a:gd name="T37" fmla="*/ 658 h 737"/>
                  <a:gd name="T38" fmla="*/ 340 w 1323"/>
                  <a:gd name="T39" fmla="*/ 461 h 737"/>
                  <a:gd name="T40" fmla="*/ 461 w 1323"/>
                  <a:gd name="T41" fmla="*/ 279 h 737"/>
                  <a:gd name="T42" fmla="*/ 522 w 1323"/>
                  <a:gd name="T43" fmla="*/ 142 h 737"/>
                  <a:gd name="T44" fmla="*/ 309 w 1323"/>
                  <a:gd name="T45" fmla="*/ 157 h 737"/>
                  <a:gd name="T46" fmla="*/ 6 w 1323"/>
                  <a:gd name="T47" fmla="*/ 172 h 737"/>
                  <a:gd name="T48" fmla="*/ 0 w 1323"/>
                  <a:gd name="T49" fmla="*/ 74 h 737"/>
                  <a:gd name="T50" fmla="*/ 388 w 1323"/>
                  <a:gd name="T51" fmla="*/ 12 h 7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23"/>
                  <a:gd name="T79" fmla="*/ 0 h 737"/>
                  <a:gd name="T80" fmla="*/ 1323 w 1323"/>
                  <a:gd name="T81" fmla="*/ 737 h 73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23" h="737">
                    <a:moveTo>
                      <a:pt x="388" y="12"/>
                    </a:moveTo>
                    <a:cubicBezTo>
                      <a:pt x="488" y="5"/>
                      <a:pt x="592" y="0"/>
                      <a:pt x="633" y="36"/>
                    </a:cubicBezTo>
                    <a:cubicBezTo>
                      <a:pt x="674" y="72"/>
                      <a:pt x="663" y="151"/>
                      <a:pt x="633" y="230"/>
                    </a:cubicBezTo>
                    <a:cubicBezTo>
                      <a:pt x="603" y="310"/>
                      <a:pt x="485" y="453"/>
                      <a:pt x="453" y="515"/>
                    </a:cubicBezTo>
                    <a:cubicBezTo>
                      <a:pt x="422" y="577"/>
                      <a:pt x="422" y="603"/>
                      <a:pt x="444" y="600"/>
                    </a:cubicBezTo>
                    <a:cubicBezTo>
                      <a:pt x="466" y="598"/>
                      <a:pt x="550" y="548"/>
                      <a:pt x="586" y="501"/>
                    </a:cubicBezTo>
                    <a:cubicBezTo>
                      <a:pt x="622" y="453"/>
                      <a:pt x="636" y="380"/>
                      <a:pt x="661" y="315"/>
                    </a:cubicBezTo>
                    <a:cubicBezTo>
                      <a:pt x="686" y="251"/>
                      <a:pt x="698" y="161"/>
                      <a:pt x="737" y="116"/>
                    </a:cubicBezTo>
                    <a:cubicBezTo>
                      <a:pt x="776" y="72"/>
                      <a:pt x="836" y="30"/>
                      <a:pt x="898" y="50"/>
                    </a:cubicBezTo>
                    <a:cubicBezTo>
                      <a:pt x="959" y="70"/>
                      <a:pt x="1034" y="151"/>
                      <a:pt x="1105" y="235"/>
                    </a:cubicBezTo>
                    <a:cubicBezTo>
                      <a:pt x="1176" y="319"/>
                      <a:pt x="1296" y="485"/>
                      <a:pt x="1323" y="558"/>
                    </a:cubicBezTo>
                    <a:lnTo>
                      <a:pt x="1266" y="673"/>
                    </a:lnTo>
                    <a:cubicBezTo>
                      <a:pt x="1224" y="647"/>
                      <a:pt x="1135" y="483"/>
                      <a:pt x="1069" y="400"/>
                    </a:cubicBezTo>
                    <a:cubicBezTo>
                      <a:pt x="1003" y="317"/>
                      <a:pt x="922" y="182"/>
                      <a:pt x="871" y="172"/>
                    </a:cubicBezTo>
                    <a:cubicBezTo>
                      <a:pt x="820" y="162"/>
                      <a:pt x="798" y="278"/>
                      <a:pt x="765" y="339"/>
                    </a:cubicBezTo>
                    <a:cubicBezTo>
                      <a:pt x="732" y="400"/>
                      <a:pt x="704" y="486"/>
                      <a:pt x="674" y="537"/>
                    </a:cubicBezTo>
                    <a:cubicBezTo>
                      <a:pt x="644" y="588"/>
                      <a:pt x="626" y="610"/>
                      <a:pt x="583" y="643"/>
                    </a:cubicBezTo>
                    <a:cubicBezTo>
                      <a:pt x="540" y="676"/>
                      <a:pt x="462" y="731"/>
                      <a:pt x="416" y="734"/>
                    </a:cubicBezTo>
                    <a:cubicBezTo>
                      <a:pt x="370" y="737"/>
                      <a:pt x="322" y="703"/>
                      <a:pt x="309" y="658"/>
                    </a:cubicBezTo>
                    <a:cubicBezTo>
                      <a:pt x="296" y="613"/>
                      <a:pt x="315" y="524"/>
                      <a:pt x="340" y="461"/>
                    </a:cubicBezTo>
                    <a:cubicBezTo>
                      <a:pt x="365" y="398"/>
                      <a:pt x="431" y="332"/>
                      <a:pt x="461" y="279"/>
                    </a:cubicBezTo>
                    <a:cubicBezTo>
                      <a:pt x="491" y="226"/>
                      <a:pt x="547" y="162"/>
                      <a:pt x="522" y="142"/>
                    </a:cubicBezTo>
                    <a:cubicBezTo>
                      <a:pt x="497" y="122"/>
                      <a:pt x="395" y="152"/>
                      <a:pt x="309" y="157"/>
                    </a:cubicBezTo>
                    <a:cubicBezTo>
                      <a:pt x="223" y="162"/>
                      <a:pt x="57" y="186"/>
                      <a:pt x="6" y="172"/>
                    </a:cubicBezTo>
                    <a:lnTo>
                      <a:pt x="0" y="74"/>
                    </a:lnTo>
                    <a:cubicBezTo>
                      <a:pt x="64" y="47"/>
                      <a:pt x="307" y="25"/>
                      <a:pt x="388" y="12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6664" name="Oval 17"/>
              <p:cNvSpPr>
                <a:spLocks noChangeArrowheads="1"/>
              </p:cNvSpPr>
              <p:nvPr/>
            </p:nvSpPr>
            <p:spPr bwMode="auto">
              <a:xfrm>
                <a:off x="1688" y="2739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6661" name="Text Box 18"/>
            <p:cNvSpPr txBox="1">
              <a:spLocks noChangeArrowheads="1"/>
            </p:cNvSpPr>
            <p:nvPr/>
          </p:nvSpPr>
          <p:spPr bwMode="auto">
            <a:xfrm>
              <a:off x="1943" y="2813"/>
              <a:ext cx="87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 baseline="0">
                  <a:solidFill>
                    <a:srgbClr val="0000FF"/>
                  </a:solidFill>
                </a:rPr>
                <a:t>Thinning</a:t>
              </a:r>
            </a:p>
          </p:txBody>
        </p:sp>
      </p:grpSp>
      <p:grpSp>
        <p:nvGrpSpPr>
          <p:cNvPr id="419859" name="Group 19"/>
          <p:cNvGrpSpPr>
            <a:grpSpLocks/>
          </p:cNvGrpSpPr>
          <p:nvPr/>
        </p:nvGrpSpPr>
        <p:grpSpPr bwMode="auto">
          <a:xfrm>
            <a:off x="2697163" y="1646238"/>
            <a:ext cx="2219325" cy="2168525"/>
            <a:chOff x="1699" y="1037"/>
            <a:chExt cx="1398" cy="1366"/>
          </a:xfrm>
        </p:grpSpPr>
        <p:grpSp>
          <p:nvGrpSpPr>
            <p:cNvPr id="26655" name="Group 20"/>
            <p:cNvGrpSpPr>
              <a:grpSpLocks/>
            </p:cNvGrpSpPr>
            <p:nvPr/>
          </p:nvGrpSpPr>
          <p:grpSpPr bwMode="auto">
            <a:xfrm>
              <a:off x="1699" y="1037"/>
              <a:ext cx="1398" cy="1366"/>
              <a:chOff x="2321" y="1056"/>
              <a:chExt cx="1398" cy="1366"/>
            </a:xfrm>
          </p:grpSpPr>
          <p:sp>
            <p:nvSpPr>
              <p:cNvPr id="26657" name="Oval 21"/>
              <p:cNvSpPr>
                <a:spLocks noChangeArrowheads="1"/>
              </p:cNvSpPr>
              <p:nvPr/>
            </p:nvSpPr>
            <p:spPr bwMode="auto">
              <a:xfrm>
                <a:off x="2321" y="1056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6658" name="Freeform 22"/>
              <p:cNvSpPr>
                <a:spLocks/>
              </p:cNvSpPr>
              <p:nvPr/>
            </p:nvSpPr>
            <p:spPr bwMode="auto">
              <a:xfrm>
                <a:off x="2331" y="1423"/>
                <a:ext cx="1351" cy="752"/>
              </a:xfrm>
              <a:custGeom>
                <a:avLst/>
                <a:gdLst>
                  <a:gd name="T0" fmla="*/ 416 w 1351"/>
                  <a:gd name="T1" fmla="*/ 7 h 752"/>
                  <a:gd name="T2" fmla="*/ 661 w 1351"/>
                  <a:gd name="T3" fmla="*/ 31 h 752"/>
                  <a:gd name="T4" fmla="*/ 926 w 1351"/>
                  <a:gd name="T5" fmla="*/ 45 h 752"/>
                  <a:gd name="T6" fmla="*/ 1133 w 1351"/>
                  <a:gd name="T7" fmla="*/ 230 h 752"/>
                  <a:gd name="T8" fmla="*/ 1351 w 1351"/>
                  <a:gd name="T9" fmla="*/ 553 h 752"/>
                  <a:gd name="T10" fmla="*/ 1219 w 1351"/>
                  <a:gd name="T11" fmla="*/ 752 h 752"/>
                  <a:gd name="T12" fmla="*/ 935 w 1351"/>
                  <a:gd name="T13" fmla="*/ 297 h 752"/>
                  <a:gd name="T14" fmla="*/ 322 w 1351"/>
                  <a:gd name="T15" fmla="*/ 220 h 752"/>
                  <a:gd name="T16" fmla="*/ 0 w 1351"/>
                  <a:gd name="T17" fmla="*/ 259 h 752"/>
                  <a:gd name="T18" fmla="*/ 28 w 1351"/>
                  <a:gd name="T19" fmla="*/ 69 h 752"/>
                  <a:gd name="T20" fmla="*/ 416 w 1351"/>
                  <a:gd name="T21" fmla="*/ 7 h 7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51"/>
                  <a:gd name="T34" fmla="*/ 0 h 752"/>
                  <a:gd name="T35" fmla="*/ 1351 w 1351"/>
                  <a:gd name="T36" fmla="*/ 752 h 7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51" h="752">
                    <a:moveTo>
                      <a:pt x="416" y="7"/>
                    </a:moveTo>
                    <a:cubicBezTo>
                      <a:pt x="516" y="0"/>
                      <a:pt x="576" y="25"/>
                      <a:pt x="661" y="31"/>
                    </a:cubicBezTo>
                    <a:cubicBezTo>
                      <a:pt x="746" y="37"/>
                      <a:pt x="847" y="12"/>
                      <a:pt x="926" y="45"/>
                    </a:cubicBezTo>
                    <a:cubicBezTo>
                      <a:pt x="1005" y="78"/>
                      <a:pt x="1062" y="146"/>
                      <a:pt x="1133" y="230"/>
                    </a:cubicBezTo>
                    <a:cubicBezTo>
                      <a:pt x="1204" y="314"/>
                      <a:pt x="1337" y="466"/>
                      <a:pt x="1351" y="553"/>
                    </a:cubicBezTo>
                    <a:lnTo>
                      <a:pt x="1219" y="752"/>
                    </a:lnTo>
                    <a:cubicBezTo>
                      <a:pt x="1149" y="710"/>
                      <a:pt x="1084" y="386"/>
                      <a:pt x="935" y="297"/>
                    </a:cubicBezTo>
                    <a:cubicBezTo>
                      <a:pt x="786" y="208"/>
                      <a:pt x="478" y="226"/>
                      <a:pt x="322" y="220"/>
                    </a:cubicBezTo>
                    <a:cubicBezTo>
                      <a:pt x="166" y="214"/>
                      <a:pt x="49" y="284"/>
                      <a:pt x="0" y="259"/>
                    </a:cubicBezTo>
                    <a:lnTo>
                      <a:pt x="28" y="69"/>
                    </a:lnTo>
                    <a:cubicBezTo>
                      <a:pt x="97" y="27"/>
                      <a:pt x="335" y="20"/>
                      <a:pt x="416" y="7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6659" name="Oval 23"/>
              <p:cNvSpPr>
                <a:spLocks noChangeArrowheads="1"/>
              </p:cNvSpPr>
              <p:nvPr/>
            </p:nvSpPr>
            <p:spPr bwMode="auto">
              <a:xfrm>
                <a:off x="2321" y="1056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6656" name="Text Box 24"/>
            <p:cNvSpPr txBox="1">
              <a:spLocks noChangeArrowheads="1"/>
            </p:cNvSpPr>
            <p:nvPr/>
          </p:nvSpPr>
          <p:spPr bwMode="auto">
            <a:xfrm>
              <a:off x="1943" y="1870"/>
              <a:ext cx="75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 baseline="0">
                  <a:solidFill>
                    <a:srgbClr val="0000FF"/>
                  </a:solidFill>
                </a:rPr>
                <a:t>Folding</a:t>
              </a:r>
            </a:p>
          </p:txBody>
        </p:sp>
      </p:grpSp>
      <p:grpSp>
        <p:nvGrpSpPr>
          <p:cNvPr id="419865" name="Group 25"/>
          <p:cNvGrpSpPr>
            <a:grpSpLocks/>
          </p:cNvGrpSpPr>
          <p:nvPr/>
        </p:nvGrpSpPr>
        <p:grpSpPr bwMode="auto">
          <a:xfrm>
            <a:off x="5027613" y="1646238"/>
            <a:ext cx="2311400" cy="2168525"/>
            <a:chOff x="3167" y="1037"/>
            <a:chExt cx="1456" cy="1366"/>
          </a:xfrm>
        </p:grpSpPr>
        <p:grpSp>
          <p:nvGrpSpPr>
            <p:cNvPr id="26650" name="Group 26"/>
            <p:cNvGrpSpPr>
              <a:grpSpLocks/>
            </p:cNvGrpSpPr>
            <p:nvPr/>
          </p:nvGrpSpPr>
          <p:grpSpPr bwMode="auto">
            <a:xfrm>
              <a:off x="3167" y="1037"/>
              <a:ext cx="1456" cy="1366"/>
              <a:chOff x="3167" y="1037"/>
              <a:chExt cx="1456" cy="1366"/>
            </a:xfrm>
          </p:grpSpPr>
          <p:sp>
            <p:nvSpPr>
              <p:cNvPr id="26652" name="Oval 27"/>
              <p:cNvSpPr>
                <a:spLocks noChangeArrowheads="1"/>
              </p:cNvSpPr>
              <p:nvPr/>
            </p:nvSpPr>
            <p:spPr bwMode="auto">
              <a:xfrm>
                <a:off x="3225" y="1037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6653" name="Freeform 28"/>
              <p:cNvSpPr>
                <a:spLocks/>
              </p:cNvSpPr>
              <p:nvPr/>
            </p:nvSpPr>
            <p:spPr bwMode="auto">
              <a:xfrm>
                <a:off x="3167" y="1399"/>
                <a:ext cx="1419" cy="842"/>
              </a:xfrm>
              <a:custGeom>
                <a:avLst/>
                <a:gdLst>
                  <a:gd name="T0" fmla="*/ 484 w 1419"/>
                  <a:gd name="T1" fmla="*/ 12 h 842"/>
                  <a:gd name="T2" fmla="*/ 729 w 1419"/>
                  <a:gd name="T3" fmla="*/ 36 h 842"/>
                  <a:gd name="T4" fmla="*/ 729 w 1419"/>
                  <a:gd name="T5" fmla="*/ 230 h 842"/>
                  <a:gd name="T6" fmla="*/ 549 w 1419"/>
                  <a:gd name="T7" fmla="*/ 515 h 842"/>
                  <a:gd name="T8" fmla="*/ 540 w 1419"/>
                  <a:gd name="T9" fmla="*/ 600 h 842"/>
                  <a:gd name="T10" fmla="*/ 682 w 1419"/>
                  <a:gd name="T11" fmla="*/ 501 h 842"/>
                  <a:gd name="T12" fmla="*/ 757 w 1419"/>
                  <a:gd name="T13" fmla="*/ 315 h 842"/>
                  <a:gd name="T14" fmla="*/ 833 w 1419"/>
                  <a:gd name="T15" fmla="*/ 116 h 842"/>
                  <a:gd name="T16" fmla="*/ 994 w 1419"/>
                  <a:gd name="T17" fmla="*/ 50 h 842"/>
                  <a:gd name="T18" fmla="*/ 1201 w 1419"/>
                  <a:gd name="T19" fmla="*/ 235 h 842"/>
                  <a:gd name="T20" fmla="*/ 1419 w 1419"/>
                  <a:gd name="T21" fmla="*/ 558 h 842"/>
                  <a:gd name="T22" fmla="*/ 1287 w 1419"/>
                  <a:gd name="T23" fmla="*/ 757 h 842"/>
                  <a:gd name="T24" fmla="*/ 1003 w 1419"/>
                  <a:gd name="T25" fmla="*/ 302 h 842"/>
                  <a:gd name="T26" fmla="*/ 918 w 1419"/>
                  <a:gd name="T27" fmla="*/ 349 h 842"/>
                  <a:gd name="T28" fmla="*/ 834 w 1419"/>
                  <a:gd name="T29" fmla="*/ 539 h 842"/>
                  <a:gd name="T30" fmla="*/ 715 w 1419"/>
                  <a:gd name="T31" fmla="*/ 710 h 842"/>
                  <a:gd name="T32" fmla="*/ 531 w 1419"/>
                  <a:gd name="T33" fmla="*/ 838 h 842"/>
                  <a:gd name="T34" fmla="*/ 347 w 1419"/>
                  <a:gd name="T35" fmla="*/ 738 h 842"/>
                  <a:gd name="T36" fmla="*/ 372 w 1419"/>
                  <a:gd name="T37" fmla="*/ 416 h 842"/>
                  <a:gd name="T38" fmla="*/ 402 w 1419"/>
                  <a:gd name="T39" fmla="*/ 629 h 842"/>
                  <a:gd name="T40" fmla="*/ 554 w 1419"/>
                  <a:gd name="T41" fmla="*/ 735 h 842"/>
                  <a:gd name="T42" fmla="*/ 463 w 1419"/>
                  <a:gd name="T43" fmla="*/ 553 h 842"/>
                  <a:gd name="T44" fmla="*/ 524 w 1419"/>
                  <a:gd name="T45" fmla="*/ 416 h 842"/>
                  <a:gd name="T46" fmla="*/ 645 w 1419"/>
                  <a:gd name="T47" fmla="*/ 249 h 842"/>
                  <a:gd name="T48" fmla="*/ 645 w 1419"/>
                  <a:gd name="T49" fmla="*/ 173 h 842"/>
                  <a:gd name="T50" fmla="*/ 474 w 1419"/>
                  <a:gd name="T51" fmla="*/ 292 h 842"/>
                  <a:gd name="T52" fmla="*/ 521 w 1419"/>
                  <a:gd name="T53" fmla="*/ 178 h 842"/>
                  <a:gd name="T54" fmla="*/ 390 w 1419"/>
                  <a:gd name="T55" fmla="*/ 225 h 842"/>
                  <a:gd name="T56" fmla="*/ 569 w 1419"/>
                  <a:gd name="T57" fmla="*/ 97 h 842"/>
                  <a:gd name="T58" fmla="*/ 53 w 1419"/>
                  <a:gd name="T59" fmla="*/ 127 h 842"/>
                  <a:gd name="T60" fmla="*/ 250 w 1419"/>
                  <a:gd name="T61" fmla="*/ 219 h 842"/>
                  <a:gd name="T62" fmla="*/ 68 w 1419"/>
                  <a:gd name="T63" fmla="*/ 264 h 842"/>
                  <a:gd name="T64" fmla="*/ 96 w 1419"/>
                  <a:gd name="T65" fmla="*/ 74 h 842"/>
                  <a:gd name="T66" fmla="*/ 484 w 1419"/>
                  <a:gd name="T67" fmla="*/ 12 h 8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19"/>
                  <a:gd name="T103" fmla="*/ 0 h 842"/>
                  <a:gd name="T104" fmla="*/ 1419 w 1419"/>
                  <a:gd name="T105" fmla="*/ 842 h 8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19" h="842">
                    <a:moveTo>
                      <a:pt x="484" y="12"/>
                    </a:moveTo>
                    <a:cubicBezTo>
                      <a:pt x="584" y="5"/>
                      <a:pt x="688" y="0"/>
                      <a:pt x="729" y="36"/>
                    </a:cubicBezTo>
                    <a:cubicBezTo>
                      <a:pt x="770" y="72"/>
                      <a:pt x="759" y="151"/>
                      <a:pt x="729" y="230"/>
                    </a:cubicBezTo>
                    <a:cubicBezTo>
                      <a:pt x="699" y="310"/>
                      <a:pt x="581" y="453"/>
                      <a:pt x="549" y="515"/>
                    </a:cubicBezTo>
                    <a:cubicBezTo>
                      <a:pt x="518" y="577"/>
                      <a:pt x="518" y="603"/>
                      <a:pt x="540" y="600"/>
                    </a:cubicBezTo>
                    <a:cubicBezTo>
                      <a:pt x="562" y="598"/>
                      <a:pt x="646" y="548"/>
                      <a:pt x="682" y="501"/>
                    </a:cubicBezTo>
                    <a:cubicBezTo>
                      <a:pt x="718" y="453"/>
                      <a:pt x="732" y="380"/>
                      <a:pt x="757" y="315"/>
                    </a:cubicBezTo>
                    <a:cubicBezTo>
                      <a:pt x="782" y="251"/>
                      <a:pt x="794" y="161"/>
                      <a:pt x="833" y="116"/>
                    </a:cubicBezTo>
                    <a:cubicBezTo>
                      <a:pt x="872" y="72"/>
                      <a:pt x="932" y="30"/>
                      <a:pt x="994" y="50"/>
                    </a:cubicBezTo>
                    <a:cubicBezTo>
                      <a:pt x="1055" y="70"/>
                      <a:pt x="1130" y="151"/>
                      <a:pt x="1201" y="235"/>
                    </a:cubicBezTo>
                    <a:cubicBezTo>
                      <a:pt x="1272" y="319"/>
                      <a:pt x="1405" y="471"/>
                      <a:pt x="1419" y="558"/>
                    </a:cubicBezTo>
                    <a:lnTo>
                      <a:pt x="1287" y="757"/>
                    </a:lnTo>
                    <a:cubicBezTo>
                      <a:pt x="1217" y="715"/>
                      <a:pt x="1065" y="370"/>
                      <a:pt x="1003" y="302"/>
                    </a:cubicBezTo>
                    <a:cubicBezTo>
                      <a:pt x="942" y="234"/>
                      <a:pt x="947" y="310"/>
                      <a:pt x="918" y="349"/>
                    </a:cubicBezTo>
                    <a:cubicBezTo>
                      <a:pt x="890" y="389"/>
                      <a:pt x="868" y="479"/>
                      <a:pt x="834" y="539"/>
                    </a:cubicBezTo>
                    <a:cubicBezTo>
                      <a:pt x="799" y="599"/>
                      <a:pt x="765" y="660"/>
                      <a:pt x="715" y="710"/>
                    </a:cubicBezTo>
                    <a:cubicBezTo>
                      <a:pt x="665" y="760"/>
                      <a:pt x="592" y="833"/>
                      <a:pt x="531" y="838"/>
                    </a:cubicBezTo>
                    <a:cubicBezTo>
                      <a:pt x="469" y="842"/>
                      <a:pt x="373" y="808"/>
                      <a:pt x="347" y="738"/>
                    </a:cubicBezTo>
                    <a:cubicBezTo>
                      <a:pt x="321" y="668"/>
                      <a:pt x="363" y="434"/>
                      <a:pt x="372" y="416"/>
                    </a:cubicBezTo>
                    <a:cubicBezTo>
                      <a:pt x="381" y="398"/>
                      <a:pt x="372" y="576"/>
                      <a:pt x="402" y="629"/>
                    </a:cubicBezTo>
                    <a:cubicBezTo>
                      <a:pt x="432" y="682"/>
                      <a:pt x="544" y="748"/>
                      <a:pt x="554" y="735"/>
                    </a:cubicBezTo>
                    <a:cubicBezTo>
                      <a:pt x="564" y="722"/>
                      <a:pt x="468" y="606"/>
                      <a:pt x="463" y="553"/>
                    </a:cubicBezTo>
                    <a:cubicBezTo>
                      <a:pt x="458" y="500"/>
                      <a:pt x="494" y="467"/>
                      <a:pt x="524" y="416"/>
                    </a:cubicBezTo>
                    <a:cubicBezTo>
                      <a:pt x="554" y="365"/>
                      <a:pt x="625" y="289"/>
                      <a:pt x="645" y="249"/>
                    </a:cubicBezTo>
                    <a:cubicBezTo>
                      <a:pt x="665" y="209"/>
                      <a:pt x="673" y="166"/>
                      <a:pt x="645" y="173"/>
                    </a:cubicBezTo>
                    <a:cubicBezTo>
                      <a:pt x="617" y="180"/>
                      <a:pt x="495" y="291"/>
                      <a:pt x="474" y="292"/>
                    </a:cubicBezTo>
                    <a:cubicBezTo>
                      <a:pt x="453" y="293"/>
                      <a:pt x="536" y="189"/>
                      <a:pt x="521" y="178"/>
                    </a:cubicBezTo>
                    <a:cubicBezTo>
                      <a:pt x="507" y="167"/>
                      <a:pt x="382" y="239"/>
                      <a:pt x="390" y="225"/>
                    </a:cubicBezTo>
                    <a:cubicBezTo>
                      <a:pt x="398" y="211"/>
                      <a:pt x="625" y="113"/>
                      <a:pt x="569" y="97"/>
                    </a:cubicBezTo>
                    <a:cubicBezTo>
                      <a:pt x="513" y="81"/>
                      <a:pt x="106" y="107"/>
                      <a:pt x="53" y="127"/>
                    </a:cubicBezTo>
                    <a:cubicBezTo>
                      <a:pt x="0" y="147"/>
                      <a:pt x="247" y="196"/>
                      <a:pt x="250" y="219"/>
                    </a:cubicBezTo>
                    <a:cubicBezTo>
                      <a:pt x="253" y="242"/>
                      <a:pt x="94" y="288"/>
                      <a:pt x="68" y="264"/>
                    </a:cubicBezTo>
                    <a:lnTo>
                      <a:pt x="96" y="74"/>
                    </a:lnTo>
                    <a:cubicBezTo>
                      <a:pt x="165" y="32"/>
                      <a:pt x="403" y="25"/>
                      <a:pt x="484" y="12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6654" name="Oval 29"/>
              <p:cNvSpPr>
                <a:spLocks noChangeArrowheads="1"/>
              </p:cNvSpPr>
              <p:nvPr/>
            </p:nvSpPr>
            <p:spPr bwMode="auto">
              <a:xfrm>
                <a:off x="3225" y="1037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6651" name="Text Box 30"/>
            <p:cNvSpPr txBox="1">
              <a:spLocks noChangeArrowheads="1"/>
            </p:cNvSpPr>
            <p:nvPr/>
          </p:nvSpPr>
          <p:spPr bwMode="auto">
            <a:xfrm>
              <a:off x="3190" y="1444"/>
              <a:ext cx="139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400" baseline="0">
                  <a:solidFill>
                    <a:srgbClr val="0000FF"/>
                  </a:solidFill>
                </a:rPr>
                <a:t>Mis-classify</a:t>
              </a:r>
              <a:endParaRPr lang="en-GB" sz="3200" baseline="0">
                <a:solidFill>
                  <a:srgbClr val="FF0000"/>
                </a:solidFill>
              </a:endParaRPr>
            </a:p>
          </p:txBody>
        </p:sp>
      </p:grpSp>
      <p:grpSp>
        <p:nvGrpSpPr>
          <p:cNvPr id="419871" name="Group 31"/>
          <p:cNvGrpSpPr>
            <a:grpSpLocks/>
          </p:cNvGrpSpPr>
          <p:nvPr/>
        </p:nvGrpSpPr>
        <p:grpSpPr bwMode="auto">
          <a:xfrm>
            <a:off x="5027613" y="4348163"/>
            <a:ext cx="2219325" cy="2168525"/>
            <a:chOff x="3167" y="2739"/>
            <a:chExt cx="1398" cy="1366"/>
          </a:xfrm>
        </p:grpSpPr>
        <p:grpSp>
          <p:nvGrpSpPr>
            <p:cNvPr id="26643" name="Group 32"/>
            <p:cNvGrpSpPr>
              <a:grpSpLocks/>
            </p:cNvGrpSpPr>
            <p:nvPr/>
          </p:nvGrpSpPr>
          <p:grpSpPr bwMode="auto">
            <a:xfrm>
              <a:off x="3167" y="2739"/>
              <a:ext cx="1398" cy="1366"/>
              <a:chOff x="4538" y="2609"/>
              <a:chExt cx="1398" cy="1366"/>
            </a:xfrm>
          </p:grpSpPr>
          <p:grpSp>
            <p:nvGrpSpPr>
              <p:cNvPr id="26645" name="Group 33"/>
              <p:cNvGrpSpPr>
                <a:grpSpLocks/>
              </p:cNvGrpSpPr>
              <p:nvPr/>
            </p:nvGrpSpPr>
            <p:grpSpPr bwMode="auto">
              <a:xfrm>
                <a:off x="4538" y="2609"/>
                <a:ext cx="1398" cy="1366"/>
                <a:chOff x="478" y="1056"/>
                <a:chExt cx="2248" cy="2187"/>
              </a:xfrm>
            </p:grpSpPr>
            <p:sp>
              <p:nvSpPr>
                <p:cNvPr id="26647" name="Oval 34"/>
                <p:cNvSpPr>
                  <a:spLocks noChangeArrowheads="1"/>
                </p:cNvSpPr>
                <p:nvPr/>
              </p:nvSpPr>
              <p:spPr bwMode="auto">
                <a:xfrm>
                  <a:off x="478" y="1056"/>
                  <a:ext cx="2248" cy="2187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6648" name="Freeform 35"/>
                <p:cNvSpPr>
                  <a:spLocks/>
                </p:cNvSpPr>
                <p:nvPr/>
              </p:nvSpPr>
              <p:spPr bwMode="auto">
                <a:xfrm>
                  <a:off x="494" y="1636"/>
                  <a:ext cx="2172" cy="1348"/>
                </a:xfrm>
                <a:custGeom>
                  <a:avLst/>
                  <a:gdLst>
                    <a:gd name="T0" fmla="*/ 668 w 2172"/>
                    <a:gd name="T1" fmla="*/ 19 h 1348"/>
                    <a:gd name="T2" fmla="*/ 1063 w 2172"/>
                    <a:gd name="T3" fmla="*/ 58 h 1348"/>
                    <a:gd name="T4" fmla="*/ 1063 w 2172"/>
                    <a:gd name="T5" fmla="*/ 369 h 1348"/>
                    <a:gd name="T6" fmla="*/ 774 w 2172"/>
                    <a:gd name="T7" fmla="*/ 824 h 1348"/>
                    <a:gd name="T8" fmla="*/ 759 w 2172"/>
                    <a:gd name="T9" fmla="*/ 961 h 1348"/>
                    <a:gd name="T10" fmla="*/ 987 w 2172"/>
                    <a:gd name="T11" fmla="*/ 802 h 1348"/>
                    <a:gd name="T12" fmla="*/ 1108 w 2172"/>
                    <a:gd name="T13" fmla="*/ 505 h 1348"/>
                    <a:gd name="T14" fmla="*/ 1230 w 2172"/>
                    <a:gd name="T15" fmla="*/ 186 h 1348"/>
                    <a:gd name="T16" fmla="*/ 1488 w 2172"/>
                    <a:gd name="T17" fmla="*/ 80 h 1348"/>
                    <a:gd name="T18" fmla="*/ 1822 w 2172"/>
                    <a:gd name="T19" fmla="*/ 376 h 1348"/>
                    <a:gd name="T20" fmla="*/ 2172 w 2172"/>
                    <a:gd name="T21" fmla="*/ 893 h 1348"/>
                    <a:gd name="T22" fmla="*/ 1959 w 2172"/>
                    <a:gd name="T23" fmla="*/ 1212 h 1348"/>
                    <a:gd name="T24" fmla="*/ 1504 w 2172"/>
                    <a:gd name="T25" fmla="*/ 483 h 1348"/>
                    <a:gd name="T26" fmla="*/ 1367 w 2172"/>
                    <a:gd name="T27" fmla="*/ 559 h 1348"/>
                    <a:gd name="T28" fmla="*/ 1231 w 2172"/>
                    <a:gd name="T29" fmla="*/ 863 h 1348"/>
                    <a:gd name="T30" fmla="*/ 1040 w 2172"/>
                    <a:gd name="T31" fmla="*/ 1136 h 1348"/>
                    <a:gd name="T32" fmla="*/ 744 w 2172"/>
                    <a:gd name="T33" fmla="*/ 1341 h 1348"/>
                    <a:gd name="T34" fmla="*/ 448 w 2172"/>
                    <a:gd name="T35" fmla="*/ 1181 h 1348"/>
                    <a:gd name="T36" fmla="*/ 448 w 2172"/>
                    <a:gd name="T37" fmla="*/ 779 h 1348"/>
                    <a:gd name="T38" fmla="*/ 653 w 2172"/>
                    <a:gd name="T39" fmla="*/ 468 h 1348"/>
                    <a:gd name="T40" fmla="*/ 729 w 2172"/>
                    <a:gd name="T41" fmla="*/ 285 h 1348"/>
                    <a:gd name="T42" fmla="*/ 517 w 2172"/>
                    <a:gd name="T43" fmla="*/ 361 h 1348"/>
                    <a:gd name="T44" fmla="*/ 0 w 2172"/>
                    <a:gd name="T45" fmla="*/ 422 h 1348"/>
                    <a:gd name="T46" fmla="*/ 45 w 2172"/>
                    <a:gd name="T47" fmla="*/ 118 h 1348"/>
                    <a:gd name="T48" fmla="*/ 668 w 2172"/>
                    <a:gd name="T49" fmla="*/ 19 h 134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72"/>
                    <a:gd name="T76" fmla="*/ 0 h 1348"/>
                    <a:gd name="T77" fmla="*/ 2172 w 2172"/>
                    <a:gd name="T78" fmla="*/ 1348 h 134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72" h="1348">
                      <a:moveTo>
                        <a:pt x="668" y="19"/>
                      </a:moveTo>
                      <a:cubicBezTo>
                        <a:pt x="830" y="8"/>
                        <a:pt x="997" y="0"/>
                        <a:pt x="1063" y="58"/>
                      </a:cubicBezTo>
                      <a:cubicBezTo>
                        <a:pt x="1129" y="116"/>
                        <a:pt x="1111" y="241"/>
                        <a:pt x="1063" y="369"/>
                      </a:cubicBezTo>
                      <a:cubicBezTo>
                        <a:pt x="1015" y="497"/>
                        <a:pt x="825" y="725"/>
                        <a:pt x="774" y="824"/>
                      </a:cubicBezTo>
                      <a:cubicBezTo>
                        <a:pt x="723" y="923"/>
                        <a:pt x="724" y="965"/>
                        <a:pt x="759" y="961"/>
                      </a:cubicBezTo>
                      <a:cubicBezTo>
                        <a:pt x="794" y="957"/>
                        <a:pt x="929" y="878"/>
                        <a:pt x="987" y="802"/>
                      </a:cubicBezTo>
                      <a:cubicBezTo>
                        <a:pt x="1045" y="726"/>
                        <a:pt x="1068" y="608"/>
                        <a:pt x="1108" y="505"/>
                      </a:cubicBezTo>
                      <a:cubicBezTo>
                        <a:pt x="1148" y="402"/>
                        <a:pt x="1167" y="257"/>
                        <a:pt x="1230" y="186"/>
                      </a:cubicBezTo>
                      <a:cubicBezTo>
                        <a:pt x="1293" y="115"/>
                        <a:pt x="1389" y="48"/>
                        <a:pt x="1488" y="80"/>
                      </a:cubicBezTo>
                      <a:cubicBezTo>
                        <a:pt x="1587" y="112"/>
                        <a:pt x="1708" y="241"/>
                        <a:pt x="1822" y="376"/>
                      </a:cubicBezTo>
                      <a:cubicBezTo>
                        <a:pt x="1936" y="511"/>
                        <a:pt x="2149" y="754"/>
                        <a:pt x="2172" y="893"/>
                      </a:cubicBezTo>
                      <a:lnTo>
                        <a:pt x="1959" y="1212"/>
                      </a:lnTo>
                      <a:cubicBezTo>
                        <a:pt x="1848" y="1144"/>
                        <a:pt x="1603" y="592"/>
                        <a:pt x="1504" y="483"/>
                      </a:cubicBezTo>
                      <a:cubicBezTo>
                        <a:pt x="1405" y="374"/>
                        <a:pt x="1413" y="496"/>
                        <a:pt x="1367" y="559"/>
                      </a:cubicBezTo>
                      <a:cubicBezTo>
                        <a:pt x="1321" y="622"/>
                        <a:pt x="1286" y="767"/>
                        <a:pt x="1231" y="863"/>
                      </a:cubicBezTo>
                      <a:cubicBezTo>
                        <a:pt x="1176" y="959"/>
                        <a:pt x="1121" y="1056"/>
                        <a:pt x="1040" y="1136"/>
                      </a:cubicBezTo>
                      <a:cubicBezTo>
                        <a:pt x="959" y="1216"/>
                        <a:pt x="843" y="1334"/>
                        <a:pt x="744" y="1341"/>
                      </a:cubicBezTo>
                      <a:cubicBezTo>
                        <a:pt x="645" y="1348"/>
                        <a:pt x="497" y="1275"/>
                        <a:pt x="448" y="1181"/>
                      </a:cubicBezTo>
                      <a:cubicBezTo>
                        <a:pt x="399" y="1087"/>
                        <a:pt x="414" y="898"/>
                        <a:pt x="448" y="779"/>
                      </a:cubicBezTo>
                      <a:cubicBezTo>
                        <a:pt x="482" y="660"/>
                        <a:pt x="606" y="550"/>
                        <a:pt x="653" y="468"/>
                      </a:cubicBezTo>
                      <a:cubicBezTo>
                        <a:pt x="700" y="386"/>
                        <a:pt x="752" y="303"/>
                        <a:pt x="729" y="285"/>
                      </a:cubicBezTo>
                      <a:cubicBezTo>
                        <a:pt x="706" y="267"/>
                        <a:pt x="638" y="338"/>
                        <a:pt x="517" y="361"/>
                      </a:cubicBezTo>
                      <a:cubicBezTo>
                        <a:pt x="396" y="384"/>
                        <a:pt x="79" y="462"/>
                        <a:pt x="0" y="422"/>
                      </a:cubicBezTo>
                      <a:lnTo>
                        <a:pt x="45" y="118"/>
                      </a:lnTo>
                      <a:cubicBezTo>
                        <a:pt x="156" y="51"/>
                        <a:pt x="538" y="40"/>
                        <a:pt x="668" y="19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6649" name="Oval 36"/>
                <p:cNvSpPr>
                  <a:spLocks noChangeArrowheads="1"/>
                </p:cNvSpPr>
                <p:nvPr/>
              </p:nvSpPr>
              <p:spPr bwMode="auto">
                <a:xfrm>
                  <a:off x="478" y="1056"/>
                  <a:ext cx="2248" cy="2187"/>
                </a:xfrm>
                <a:prstGeom prst="ellips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</p:grpSp>
          <p:sp>
            <p:nvSpPr>
              <p:cNvPr id="26646" name="Freeform 37"/>
              <p:cNvSpPr>
                <a:spLocks/>
              </p:cNvSpPr>
              <p:nvPr/>
            </p:nvSpPr>
            <p:spPr bwMode="auto">
              <a:xfrm>
                <a:off x="4762" y="2757"/>
                <a:ext cx="977" cy="172"/>
              </a:xfrm>
              <a:custGeom>
                <a:avLst/>
                <a:gdLst>
                  <a:gd name="T0" fmla="*/ 699 w 977"/>
                  <a:gd name="T1" fmla="*/ 31 h 172"/>
                  <a:gd name="T2" fmla="*/ 972 w 977"/>
                  <a:gd name="T3" fmla="*/ 76 h 172"/>
                  <a:gd name="T4" fmla="*/ 729 w 977"/>
                  <a:gd name="T5" fmla="*/ 107 h 172"/>
                  <a:gd name="T6" fmla="*/ 198 w 977"/>
                  <a:gd name="T7" fmla="*/ 122 h 172"/>
                  <a:gd name="T8" fmla="*/ 91 w 977"/>
                  <a:gd name="T9" fmla="*/ 167 h 172"/>
                  <a:gd name="T10" fmla="*/ 46 w 977"/>
                  <a:gd name="T11" fmla="*/ 91 h 172"/>
                  <a:gd name="T12" fmla="*/ 365 w 977"/>
                  <a:gd name="T13" fmla="*/ 0 h 172"/>
                  <a:gd name="T14" fmla="*/ 699 w 977"/>
                  <a:gd name="T15" fmla="*/ 31 h 1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7"/>
                  <a:gd name="T25" fmla="*/ 0 h 172"/>
                  <a:gd name="T26" fmla="*/ 977 w 977"/>
                  <a:gd name="T27" fmla="*/ 172 h 1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7" h="172">
                    <a:moveTo>
                      <a:pt x="699" y="31"/>
                    </a:moveTo>
                    <a:cubicBezTo>
                      <a:pt x="838" y="41"/>
                      <a:pt x="967" y="63"/>
                      <a:pt x="972" y="76"/>
                    </a:cubicBezTo>
                    <a:cubicBezTo>
                      <a:pt x="977" y="89"/>
                      <a:pt x="858" y="99"/>
                      <a:pt x="729" y="107"/>
                    </a:cubicBezTo>
                    <a:cubicBezTo>
                      <a:pt x="600" y="115"/>
                      <a:pt x="304" y="112"/>
                      <a:pt x="198" y="122"/>
                    </a:cubicBezTo>
                    <a:cubicBezTo>
                      <a:pt x="92" y="132"/>
                      <a:pt x="116" y="172"/>
                      <a:pt x="91" y="167"/>
                    </a:cubicBezTo>
                    <a:cubicBezTo>
                      <a:pt x="66" y="162"/>
                      <a:pt x="0" y="119"/>
                      <a:pt x="46" y="91"/>
                    </a:cubicBezTo>
                    <a:cubicBezTo>
                      <a:pt x="92" y="63"/>
                      <a:pt x="256" y="10"/>
                      <a:pt x="365" y="0"/>
                    </a:cubicBezTo>
                    <a:lnTo>
                      <a:pt x="699" y="31"/>
                    </a:lnTo>
                    <a:close/>
                  </a:path>
                </a:pathLst>
              </a:custGeom>
              <a:solidFill>
                <a:srgbClr val="80808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6644" name="Text Box 38"/>
            <p:cNvSpPr txBox="1">
              <a:spLocks noChangeArrowheads="1"/>
            </p:cNvSpPr>
            <p:nvPr/>
          </p:nvSpPr>
          <p:spPr bwMode="auto">
            <a:xfrm>
              <a:off x="3167" y="3550"/>
              <a:ext cx="139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400" baseline="0">
                  <a:solidFill>
                    <a:srgbClr val="0000FF"/>
                  </a:solidFill>
                </a:rPr>
                <a:t>Mis-classify</a:t>
              </a:r>
              <a:endParaRPr lang="en-GB" sz="3200" baseline="0">
                <a:solidFill>
                  <a:srgbClr val="FF0000"/>
                </a:solidFill>
              </a:endParaRPr>
            </a:p>
          </p:txBody>
        </p:sp>
      </p:grpSp>
      <p:grpSp>
        <p:nvGrpSpPr>
          <p:cNvPr id="419879" name="Group 39"/>
          <p:cNvGrpSpPr>
            <a:grpSpLocks/>
          </p:cNvGrpSpPr>
          <p:nvPr/>
        </p:nvGrpSpPr>
        <p:grpSpPr bwMode="auto">
          <a:xfrm>
            <a:off x="7542213" y="1646238"/>
            <a:ext cx="2235200" cy="2168525"/>
            <a:chOff x="4751" y="1037"/>
            <a:chExt cx="1408" cy="1366"/>
          </a:xfrm>
        </p:grpSpPr>
        <p:grpSp>
          <p:nvGrpSpPr>
            <p:cNvPr id="26638" name="Group 40"/>
            <p:cNvGrpSpPr>
              <a:grpSpLocks/>
            </p:cNvGrpSpPr>
            <p:nvPr/>
          </p:nvGrpSpPr>
          <p:grpSpPr bwMode="auto">
            <a:xfrm>
              <a:off x="4751" y="1037"/>
              <a:ext cx="1408" cy="1366"/>
              <a:chOff x="4391" y="1056"/>
              <a:chExt cx="1408" cy="1366"/>
            </a:xfrm>
          </p:grpSpPr>
          <p:sp>
            <p:nvSpPr>
              <p:cNvPr id="26640" name="Oval 41"/>
              <p:cNvSpPr>
                <a:spLocks noChangeArrowheads="1"/>
              </p:cNvSpPr>
              <p:nvPr/>
            </p:nvSpPr>
            <p:spPr bwMode="auto">
              <a:xfrm>
                <a:off x="4401" y="1056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6641" name="Freeform 42"/>
              <p:cNvSpPr>
                <a:spLocks/>
              </p:cNvSpPr>
              <p:nvPr/>
            </p:nvSpPr>
            <p:spPr bwMode="auto">
              <a:xfrm>
                <a:off x="4391" y="1828"/>
                <a:ext cx="1121" cy="564"/>
              </a:xfrm>
              <a:custGeom>
                <a:avLst/>
                <a:gdLst>
                  <a:gd name="T0" fmla="*/ 238 w 1121"/>
                  <a:gd name="T1" fmla="*/ 12 h 564"/>
                  <a:gd name="T2" fmla="*/ 483 w 1121"/>
                  <a:gd name="T3" fmla="*/ 36 h 564"/>
                  <a:gd name="T4" fmla="*/ 483 w 1121"/>
                  <a:gd name="T5" fmla="*/ 230 h 564"/>
                  <a:gd name="T6" fmla="*/ 325 w 1121"/>
                  <a:gd name="T7" fmla="*/ 473 h 564"/>
                  <a:gd name="T8" fmla="*/ 436 w 1121"/>
                  <a:gd name="T9" fmla="*/ 501 h 564"/>
                  <a:gd name="T10" fmla="*/ 511 w 1121"/>
                  <a:gd name="T11" fmla="*/ 315 h 564"/>
                  <a:gd name="T12" fmla="*/ 587 w 1121"/>
                  <a:gd name="T13" fmla="*/ 116 h 564"/>
                  <a:gd name="T14" fmla="*/ 748 w 1121"/>
                  <a:gd name="T15" fmla="*/ 50 h 564"/>
                  <a:gd name="T16" fmla="*/ 955 w 1121"/>
                  <a:gd name="T17" fmla="*/ 235 h 564"/>
                  <a:gd name="T18" fmla="*/ 1115 w 1121"/>
                  <a:gd name="T19" fmla="*/ 458 h 564"/>
                  <a:gd name="T20" fmla="*/ 917 w 1121"/>
                  <a:gd name="T21" fmla="*/ 549 h 564"/>
                  <a:gd name="T22" fmla="*/ 757 w 1121"/>
                  <a:gd name="T23" fmla="*/ 302 h 564"/>
                  <a:gd name="T24" fmla="*/ 672 w 1121"/>
                  <a:gd name="T25" fmla="*/ 349 h 564"/>
                  <a:gd name="T26" fmla="*/ 583 w 1121"/>
                  <a:gd name="T27" fmla="*/ 564 h 564"/>
                  <a:gd name="T28" fmla="*/ 173 w 1121"/>
                  <a:gd name="T29" fmla="*/ 352 h 564"/>
                  <a:gd name="T30" fmla="*/ 275 w 1121"/>
                  <a:gd name="T31" fmla="*/ 178 h 564"/>
                  <a:gd name="T32" fmla="*/ 112 w 1121"/>
                  <a:gd name="T33" fmla="*/ 230 h 564"/>
                  <a:gd name="T34" fmla="*/ 21 w 1121"/>
                  <a:gd name="T35" fmla="*/ 48 h 564"/>
                  <a:gd name="T36" fmla="*/ 238 w 1121"/>
                  <a:gd name="T37" fmla="*/ 12 h 5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1"/>
                  <a:gd name="T58" fmla="*/ 0 h 564"/>
                  <a:gd name="T59" fmla="*/ 1121 w 1121"/>
                  <a:gd name="T60" fmla="*/ 564 h 5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1" h="564">
                    <a:moveTo>
                      <a:pt x="238" y="12"/>
                    </a:moveTo>
                    <a:cubicBezTo>
                      <a:pt x="338" y="5"/>
                      <a:pt x="442" y="0"/>
                      <a:pt x="483" y="36"/>
                    </a:cubicBezTo>
                    <a:cubicBezTo>
                      <a:pt x="524" y="72"/>
                      <a:pt x="509" y="157"/>
                      <a:pt x="483" y="230"/>
                    </a:cubicBezTo>
                    <a:cubicBezTo>
                      <a:pt x="457" y="303"/>
                      <a:pt x="333" y="428"/>
                      <a:pt x="325" y="473"/>
                    </a:cubicBezTo>
                    <a:cubicBezTo>
                      <a:pt x="317" y="518"/>
                      <a:pt x="405" y="527"/>
                      <a:pt x="436" y="501"/>
                    </a:cubicBezTo>
                    <a:cubicBezTo>
                      <a:pt x="467" y="475"/>
                      <a:pt x="486" y="380"/>
                      <a:pt x="511" y="315"/>
                    </a:cubicBezTo>
                    <a:cubicBezTo>
                      <a:pt x="536" y="251"/>
                      <a:pt x="548" y="161"/>
                      <a:pt x="587" y="116"/>
                    </a:cubicBezTo>
                    <a:cubicBezTo>
                      <a:pt x="626" y="72"/>
                      <a:pt x="686" y="30"/>
                      <a:pt x="748" y="50"/>
                    </a:cubicBezTo>
                    <a:cubicBezTo>
                      <a:pt x="809" y="70"/>
                      <a:pt x="894" y="167"/>
                      <a:pt x="955" y="235"/>
                    </a:cubicBezTo>
                    <a:cubicBezTo>
                      <a:pt x="1016" y="303"/>
                      <a:pt x="1121" y="406"/>
                      <a:pt x="1115" y="458"/>
                    </a:cubicBezTo>
                    <a:lnTo>
                      <a:pt x="917" y="549"/>
                    </a:lnTo>
                    <a:cubicBezTo>
                      <a:pt x="857" y="523"/>
                      <a:pt x="798" y="335"/>
                      <a:pt x="757" y="302"/>
                    </a:cubicBezTo>
                    <a:cubicBezTo>
                      <a:pt x="716" y="269"/>
                      <a:pt x="701" y="305"/>
                      <a:pt x="672" y="349"/>
                    </a:cubicBezTo>
                    <a:cubicBezTo>
                      <a:pt x="643" y="393"/>
                      <a:pt x="666" y="564"/>
                      <a:pt x="583" y="564"/>
                    </a:cubicBezTo>
                    <a:cubicBezTo>
                      <a:pt x="500" y="564"/>
                      <a:pt x="224" y="416"/>
                      <a:pt x="173" y="352"/>
                    </a:cubicBezTo>
                    <a:cubicBezTo>
                      <a:pt x="122" y="288"/>
                      <a:pt x="285" y="198"/>
                      <a:pt x="275" y="178"/>
                    </a:cubicBezTo>
                    <a:cubicBezTo>
                      <a:pt x="265" y="158"/>
                      <a:pt x="154" y="252"/>
                      <a:pt x="112" y="230"/>
                    </a:cubicBezTo>
                    <a:cubicBezTo>
                      <a:pt x="70" y="208"/>
                      <a:pt x="0" y="84"/>
                      <a:pt x="21" y="48"/>
                    </a:cubicBezTo>
                    <a:cubicBezTo>
                      <a:pt x="42" y="12"/>
                      <a:pt x="193" y="19"/>
                      <a:pt x="238" y="12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6642" name="Oval 43"/>
              <p:cNvSpPr>
                <a:spLocks noChangeArrowheads="1"/>
              </p:cNvSpPr>
              <p:nvPr/>
            </p:nvSpPr>
            <p:spPr bwMode="auto">
              <a:xfrm>
                <a:off x="4401" y="1056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6639" name="Text Box 44"/>
            <p:cNvSpPr txBox="1">
              <a:spLocks noChangeArrowheads="1"/>
            </p:cNvSpPr>
            <p:nvPr/>
          </p:nvSpPr>
          <p:spPr bwMode="auto">
            <a:xfrm>
              <a:off x="4763" y="1399"/>
              <a:ext cx="139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400" baseline="0">
                  <a:solidFill>
                    <a:srgbClr val="0000FF"/>
                  </a:solidFill>
                </a:rPr>
                <a:t>Mis-register</a:t>
              </a:r>
              <a:endParaRPr lang="en-GB" sz="3200" baseline="0">
                <a:solidFill>
                  <a:srgbClr val="FF0000"/>
                </a:solidFill>
              </a:endParaRPr>
            </a:p>
          </p:txBody>
        </p:sp>
      </p:grpSp>
      <p:grpSp>
        <p:nvGrpSpPr>
          <p:cNvPr id="419885" name="Group 45"/>
          <p:cNvGrpSpPr>
            <a:grpSpLocks/>
          </p:cNvGrpSpPr>
          <p:nvPr/>
        </p:nvGrpSpPr>
        <p:grpSpPr bwMode="auto">
          <a:xfrm>
            <a:off x="7458075" y="4348163"/>
            <a:ext cx="2219325" cy="2168525"/>
            <a:chOff x="4698" y="2739"/>
            <a:chExt cx="1398" cy="1366"/>
          </a:xfrm>
        </p:grpSpPr>
        <p:sp>
          <p:nvSpPr>
            <p:cNvPr id="26634" name="Oval 46"/>
            <p:cNvSpPr>
              <a:spLocks noChangeArrowheads="1"/>
            </p:cNvSpPr>
            <p:nvPr/>
          </p:nvSpPr>
          <p:spPr bwMode="auto">
            <a:xfrm>
              <a:off x="4698" y="2739"/>
              <a:ext cx="1398" cy="136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6635" name="Freeform 47"/>
            <p:cNvSpPr>
              <a:spLocks/>
            </p:cNvSpPr>
            <p:nvPr/>
          </p:nvSpPr>
          <p:spPr bwMode="auto">
            <a:xfrm>
              <a:off x="4702" y="2961"/>
              <a:ext cx="1138" cy="1137"/>
            </a:xfrm>
            <a:custGeom>
              <a:avLst/>
              <a:gdLst>
                <a:gd name="T0" fmla="*/ 159 w 1138"/>
                <a:gd name="T1" fmla="*/ 32 h 1137"/>
                <a:gd name="T2" fmla="*/ 318 w 1138"/>
                <a:gd name="T3" fmla="*/ 39 h 1137"/>
                <a:gd name="T4" fmla="*/ 318 w 1138"/>
                <a:gd name="T5" fmla="*/ 233 h 1137"/>
                <a:gd name="T6" fmla="*/ 138 w 1138"/>
                <a:gd name="T7" fmla="*/ 518 h 1137"/>
                <a:gd name="T8" fmla="*/ 129 w 1138"/>
                <a:gd name="T9" fmla="*/ 603 h 1137"/>
                <a:gd name="T10" fmla="*/ 271 w 1138"/>
                <a:gd name="T11" fmla="*/ 504 h 1137"/>
                <a:gd name="T12" fmla="*/ 346 w 1138"/>
                <a:gd name="T13" fmla="*/ 318 h 1137"/>
                <a:gd name="T14" fmla="*/ 422 w 1138"/>
                <a:gd name="T15" fmla="*/ 119 h 1137"/>
                <a:gd name="T16" fmla="*/ 583 w 1138"/>
                <a:gd name="T17" fmla="*/ 53 h 1137"/>
                <a:gd name="T18" fmla="*/ 790 w 1138"/>
                <a:gd name="T19" fmla="*/ 238 h 1137"/>
                <a:gd name="T20" fmla="*/ 1008 w 1138"/>
                <a:gd name="T21" fmla="*/ 561 h 1137"/>
                <a:gd name="T22" fmla="*/ 1130 w 1138"/>
                <a:gd name="T23" fmla="*/ 874 h 1137"/>
                <a:gd name="T24" fmla="*/ 1054 w 1138"/>
                <a:gd name="T25" fmla="*/ 1041 h 1137"/>
                <a:gd name="T26" fmla="*/ 963 w 1138"/>
                <a:gd name="T27" fmla="*/ 1102 h 1137"/>
                <a:gd name="T28" fmla="*/ 568 w 1138"/>
                <a:gd name="T29" fmla="*/ 1132 h 1137"/>
                <a:gd name="T30" fmla="*/ 553 w 1138"/>
                <a:gd name="T31" fmla="*/ 1117 h 1137"/>
                <a:gd name="T32" fmla="*/ 720 w 1138"/>
                <a:gd name="T33" fmla="*/ 1011 h 1137"/>
                <a:gd name="T34" fmla="*/ 827 w 1138"/>
                <a:gd name="T35" fmla="*/ 829 h 1137"/>
                <a:gd name="T36" fmla="*/ 796 w 1138"/>
                <a:gd name="T37" fmla="*/ 646 h 1137"/>
                <a:gd name="T38" fmla="*/ 592 w 1138"/>
                <a:gd name="T39" fmla="*/ 305 h 1137"/>
                <a:gd name="T40" fmla="*/ 507 w 1138"/>
                <a:gd name="T41" fmla="*/ 352 h 1137"/>
                <a:gd name="T42" fmla="*/ 423 w 1138"/>
                <a:gd name="T43" fmla="*/ 542 h 1137"/>
                <a:gd name="T44" fmla="*/ 304 w 1138"/>
                <a:gd name="T45" fmla="*/ 713 h 1137"/>
                <a:gd name="T46" fmla="*/ 120 w 1138"/>
                <a:gd name="T47" fmla="*/ 841 h 1137"/>
                <a:gd name="T48" fmla="*/ 22 w 1138"/>
                <a:gd name="T49" fmla="*/ 594 h 1137"/>
                <a:gd name="T50" fmla="*/ 7 w 1138"/>
                <a:gd name="T51" fmla="*/ 366 h 1137"/>
                <a:gd name="T52" fmla="*/ 63 w 1138"/>
                <a:gd name="T53" fmla="*/ 295 h 1137"/>
                <a:gd name="T54" fmla="*/ 110 w 1138"/>
                <a:gd name="T55" fmla="*/ 181 h 1137"/>
                <a:gd name="T56" fmla="*/ 52 w 1138"/>
                <a:gd name="T57" fmla="*/ 199 h 1137"/>
                <a:gd name="T58" fmla="*/ 159 w 1138"/>
                <a:gd name="T59" fmla="*/ 32 h 11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38"/>
                <a:gd name="T91" fmla="*/ 0 h 1137"/>
                <a:gd name="T92" fmla="*/ 1138 w 1138"/>
                <a:gd name="T93" fmla="*/ 1137 h 11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38" h="1137">
                  <a:moveTo>
                    <a:pt x="159" y="32"/>
                  </a:moveTo>
                  <a:cubicBezTo>
                    <a:pt x="216" y="0"/>
                    <a:pt x="292" y="6"/>
                    <a:pt x="318" y="39"/>
                  </a:cubicBezTo>
                  <a:cubicBezTo>
                    <a:pt x="344" y="72"/>
                    <a:pt x="348" y="154"/>
                    <a:pt x="318" y="233"/>
                  </a:cubicBezTo>
                  <a:cubicBezTo>
                    <a:pt x="288" y="313"/>
                    <a:pt x="170" y="456"/>
                    <a:pt x="138" y="518"/>
                  </a:cubicBezTo>
                  <a:cubicBezTo>
                    <a:pt x="107" y="580"/>
                    <a:pt x="107" y="606"/>
                    <a:pt x="129" y="603"/>
                  </a:cubicBezTo>
                  <a:cubicBezTo>
                    <a:pt x="151" y="601"/>
                    <a:pt x="235" y="551"/>
                    <a:pt x="271" y="504"/>
                  </a:cubicBezTo>
                  <a:cubicBezTo>
                    <a:pt x="307" y="456"/>
                    <a:pt x="321" y="383"/>
                    <a:pt x="346" y="318"/>
                  </a:cubicBezTo>
                  <a:cubicBezTo>
                    <a:pt x="371" y="254"/>
                    <a:pt x="383" y="164"/>
                    <a:pt x="422" y="119"/>
                  </a:cubicBezTo>
                  <a:cubicBezTo>
                    <a:pt x="461" y="75"/>
                    <a:pt x="521" y="33"/>
                    <a:pt x="583" y="53"/>
                  </a:cubicBezTo>
                  <a:cubicBezTo>
                    <a:pt x="644" y="73"/>
                    <a:pt x="719" y="154"/>
                    <a:pt x="790" y="238"/>
                  </a:cubicBezTo>
                  <a:cubicBezTo>
                    <a:pt x="861" y="322"/>
                    <a:pt x="951" y="455"/>
                    <a:pt x="1008" y="561"/>
                  </a:cubicBezTo>
                  <a:cubicBezTo>
                    <a:pt x="1065" y="667"/>
                    <a:pt x="1122" y="794"/>
                    <a:pt x="1130" y="874"/>
                  </a:cubicBezTo>
                  <a:cubicBezTo>
                    <a:pt x="1138" y="954"/>
                    <a:pt x="1082" y="1003"/>
                    <a:pt x="1054" y="1041"/>
                  </a:cubicBezTo>
                  <a:lnTo>
                    <a:pt x="963" y="1102"/>
                  </a:lnTo>
                  <a:cubicBezTo>
                    <a:pt x="882" y="1117"/>
                    <a:pt x="636" y="1129"/>
                    <a:pt x="568" y="1132"/>
                  </a:cubicBezTo>
                  <a:cubicBezTo>
                    <a:pt x="500" y="1135"/>
                    <a:pt x="528" y="1137"/>
                    <a:pt x="553" y="1117"/>
                  </a:cubicBezTo>
                  <a:cubicBezTo>
                    <a:pt x="578" y="1097"/>
                    <a:pt x="674" y="1059"/>
                    <a:pt x="720" y="1011"/>
                  </a:cubicBezTo>
                  <a:cubicBezTo>
                    <a:pt x="766" y="963"/>
                    <a:pt x="814" y="890"/>
                    <a:pt x="827" y="829"/>
                  </a:cubicBezTo>
                  <a:cubicBezTo>
                    <a:pt x="840" y="768"/>
                    <a:pt x="835" y="733"/>
                    <a:pt x="796" y="646"/>
                  </a:cubicBezTo>
                  <a:cubicBezTo>
                    <a:pt x="757" y="559"/>
                    <a:pt x="640" y="354"/>
                    <a:pt x="592" y="305"/>
                  </a:cubicBezTo>
                  <a:cubicBezTo>
                    <a:pt x="544" y="256"/>
                    <a:pt x="536" y="313"/>
                    <a:pt x="507" y="352"/>
                  </a:cubicBezTo>
                  <a:cubicBezTo>
                    <a:pt x="479" y="392"/>
                    <a:pt x="457" y="482"/>
                    <a:pt x="423" y="542"/>
                  </a:cubicBezTo>
                  <a:cubicBezTo>
                    <a:pt x="388" y="602"/>
                    <a:pt x="354" y="663"/>
                    <a:pt x="304" y="713"/>
                  </a:cubicBezTo>
                  <a:cubicBezTo>
                    <a:pt x="254" y="763"/>
                    <a:pt x="167" y="861"/>
                    <a:pt x="120" y="841"/>
                  </a:cubicBezTo>
                  <a:cubicBezTo>
                    <a:pt x="73" y="821"/>
                    <a:pt x="41" y="673"/>
                    <a:pt x="22" y="594"/>
                  </a:cubicBezTo>
                  <a:cubicBezTo>
                    <a:pt x="3" y="515"/>
                    <a:pt x="0" y="416"/>
                    <a:pt x="7" y="366"/>
                  </a:cubicBezTo>
                  <a:cubicBezTo>
                    <a:pt x="14" y="316"/>
                    <a:pt x="46" y="326"/>
                    <a:pt x="63" y="295"/>
                  </a:cubicBezTo>
                  <a:cubicBezTo>
                    <a:pt x="80" y="264"/>
                    <a:pt x="112" y="197"/>
                    <a:pt x="110" y="181"/>
                  </a:cubicBezTo>
                  <a:cubicBezTo>
                    <a:pt x="108" y="165"/>
                    <a:pt x="44" y="224"/>
                    <a:pt x="52" y="199"/>
                  </a:cubicBezTo>
                  <a:cubicBezTo>
                    <a:pt x="60" y="174"/>
                    <a:pt x="137" y="67"/>
                    <a:pt x="159" y="32"/>
                  </a:cubicBez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6636" name="Oval 48"/>
            <p:cNvSpPr>
              <a:spLocks noChangeArrowheads="1"/>
            </p:cNvSpPr>
            <p:nvPr/>
          </p:nvSpPr>
          <p:spPr bwMode="auto">
            <a:xfrm>
              <a:off x="4698" y="2739"/>
              <a:ext cx="1398" cy="136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6637" name="Text Box 49"/>
            <p:cNvSpPr txBox="1">
              <a:spLocks noChangeArrowheads="1"/>
            </p:cNvSpPr>
            <p:nvPr/>
          </p:nvSpPr>
          <p:spPr bwMode="auto">
            <a:xfrm>
              <a:off x="4698" y="2985"/>
              <a:ext cx="139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400" baseline="0">
                  <a:solidFill>
                    <a:srgbClr val="0000FF"/>
                  </a:solidFill>
                </a:rPr>
                <a:t>Mis-register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9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9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9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9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9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260350"/>
            <a:ext cx="8856663" cy="720725"/>
          </a:xfrm>
        </p:spPr>
        <p:txBody>
          <a:bodyPr/>
          <a:lstStyle/>
          <a:p>
            <a:r>
              <a:rPr lang="en-GB" dirty="0" smtClean="0"/>
              <a:t>Overview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8950" y="1052513"/>
            <a:ext cx="8859838" cy="5646737"/>
          </a:xfrm>
        </p:spPr>
        <p:txBody>
          <a:bodyPr/>
          <a:lstStyle/>
          <a:p>
            <a:r>
              <a:rPr lang="en-GB" dirty="0" err="1" smtClean="0"/>
              <a:t>Voxel</a:t>
            </a:r>
            <a:r>
              <a:rPr lang="en-GB" dirty="0" smtClean="0"/>
              <a:t>-Based </a:t>
            </a:r>
            <a:r>
              <a:rPr lang="en-GB" dirty="0" err="1" smtClean="0"/>
              <a:t>Morphometry</a:t>
            </a:r>
            <a:endParaRPr lang="en-GB" dirty="0" smtClean="0"/>
          </a:p>
          <a:p>
            <a:r>
              <a:rPr lang="en-GB" b="1" dirty="0" smtClean="0"/>
              <a:t>Segmentation</a:t>
            </a:r>
          </a:p>
          <a:p>
            <a:pPr lvl="1">
              <a:buFontTx/>
              <a:buNone/>
            </a:pPr>
            <a:r>
              <a:rPr lang="en-GB" b="1" dirty="0" smtClean="0"/>
              <a:t>Use segmentation routine for spatial normalisation</a:t>
            </a:r>
          </a:p>
          <a:p>
            <a:pPr lvl="1"/>
            <a:r>
              <a:rPr lang="en-GB" b="1" dirty="0" smtClean="0"/>
              <a:t>Gaussian mixture model</a:t>
            </a:r>
          </a:p>
          <a:p>
            <a:pPr lvl="1"/>
            <a:r>
              <a:rPr lang="en-GB" b="1" dirty="0" smtClean="0"/>
              <a:t>Intensity non-uniformity correction</a:t>
            </a:r>
          </a:p>
          <a:p>
            <a:pPr lvl="1"/>
            <a:r>
              <a:rPr lang="en-GB" b="1" dirty="0" smtClean="0"/>
              <a:t>Deformed tissue probability maps</a:t>
            </a:r>
            <a:endParaRPr lang="en-GB" b="1" dirty="0" smtClean="0"/>
          </a:p>
          <a:p>
            <a:r>
              <a:rPr lang="en-GB" dirty="0" err="1" smtClean="0"/>
              <a:t>Dartel</a:t>
            </a:r>
            <a:endParaRPr lang="en-GB" dirty="0" smtClean="0"/>
          </a:p>
          <a:p>
            <a:r>
              <a:rPr lang="en-GB" dirty="0" smtClean="0"/>
              <a:t>Recap</a:t>
            </a:r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260350"/>
            <a:ext cx="8856663" cy="720725"/>
          </a:xfrm>
        </p:spPr>
        <p:txBody>
          <a:bodyPr/>
          <a:lstStyle/>
          <a:p>
            <a:r>
              <a:rPr lang="en-GB" dirty="0" smtClean="0"/>
              <a:t>Overview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8950" y="1052513"/>
            <a:ext cx="8859838" cy="5646737"/>
          </a:xfrm>
        </p:spPr>
        <p:txBody>
          <a:bodyPr/>
          <a:lstStyle/>
          <a:p>
            <a:r>
              <a:rPr lang="en-GB" b="1" dirty="0" err="1" smtClean="0"/>
              <a:t>Voxel</a:t>
            </a:r>
            <a:r>
              <a:rPr lang="en-GB" b="1" dirty="0" smtClean="0"/>
              <a:t>-Based </a:t>
            </a:r>
            <a:r>
              <a:rPr lang="en-GB" b="1" dirty="0" err="1" smtClean="0"/>
              <a:t>Morphometry</a:t>
            </a:r>
            <a:endParaRPr lang="en-GB" b="1" dirty="0" smtClean="0"/>
          </a:p>
          <a:p>
            <a:pPr lvl="1"/>
            <a:r>
              <a:rPr lang="en-GB" b="1" dirty="0" err="1" smtClean="0"/>
              <a:t>Morphometry</a:t>
            </a:r>
            <a:r>
              <a:rPr lang="en-GB" b="1" dirty="0" smtClean="0"/>
              <a:t> in general</a:t>
            </a:r>
          </a:p>
          <a:p>
            <a:pPr lvl="1"/>
            <a:r>
              <a:rPr lang="en-GB" b="1" dirty="0" err="1" smtClean="0"/>
              <a:t>Volumetrics</a:t>
            </a:r>
            <a:endParaRPr lang="en-GB" b="1" dirty="0" smtClean="0"/>
          </a:p>
          <a:p>
            <a:pPr lvl="1"/>
            <a:r>
              <a:rPr lang="en-GB" b="1" dirty="0" smtClean="0"/>
              <a:t>VBM </a:t>
            </a:r>
            <a:r>
              <a:rPr lang="en-GB" b="1" dirty="0" err="1" smtClean="0"/>
              <a:t>p</a:t>
            </a:r>
            <a:r>
              <a:rPr lang="en-GB" b="1" dirty="0" err="1" smtClean="0"/>
              <a:t>reprocessing</a:t>
            </a:r>
            <a:r>
              <a:rPr lang="en-GB" b="1" dirty="0" smtClean="0"/>
              <a:t> followed by SPM</a:t>
            </a:r>
          </a:p>
          <a:p>
            <a:r>
              <a:rPr lang="en-GB" dirty="0" smtClean="0"/>
              <a:t>Segmentation</a:t>
            </a:r>
          </a:p>
          <a:p>
            <a:r>
              <a:rPr lang="en-GB" dirty="0" err="1" smtClean="0"/>
              <a:t>Dartel</a:t>
            </a:r>
            <a:endParaRPr lang="en-GB" dirty="0" smtClean="0"/>
          </a:p>
          <a:p>
            <a:r>
              <a:rPr lang="en-GB" dirty="0" smtClean="0"/>
              <a:t>Recap</a:t>
            </a:r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38200"/>
          </a:xfrm>
        </p:spPr>
        <p:txBody>
          <a:bodyPr/>
          <a:lstStyle/>
          <a:p>
            <a:r>
              <a:rPr lang="en-GB"/>
              <a:t>Segmentation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5178425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Segmentation in SPM8 also estimates a spatial transformation that can be used for spatially normalising images.</a:t>
            </a:r>
          </a:p>
          <a:p>
            <a:pPr lvl="1"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It uses a </a:t>
            </a:r>
            <a:r>
              <a:rPr lang="en-GB">
                <a:solidFill>
                  <a:srgbClr val="0000FF"/>
                </a:solidFill>
              </a:rPr>
              <a:t>generative model</a:t>
            </a:r>
            <a:r>
              <a:rPr lang="en-GB"/>
              <a:t>, which involves:</a:t>
            </a:r>
          </a:p>
          <a:p>
            <a:pPr lvl="1">
              <a:lnSpc>
                <a:spcPct val="90000"/>
              </a:lnSpc>
            </a:pPr>
            <a:r>
              <a:rPr lang="en-GB"/>
              <a:t>Mixture of Gaussians (MOG)</a:t>
            </a:r>
          </a:p>
          <a:p>
            <a:pPr lvl="1">
              <a:lnSpc>
                <a:spcPct val="90000"/>
              </a:lnSpc>
            </a:pPr>
            <a:r>
              <a:rPr lang="en-GB"/>
              <a:t>Bias Correction Component</a:t>
            </a:r>
          </a:p>
          <a:p>
            <a:pPr lvl="1">
              <a:lnSpc>
                <a:spcPct val="90000"/>
              </a:lnSpc>
            </a:pPr>
            <a:r>
              <a:rPr lang="en-GB"/>
              <a:t>Warping (Non-linear Registration) Component</a:t>
            </a:r>
            <a:endParaRPr lang="en-GB" sz="2000"/>
          </a:p>
        </p:txBody>
      </p:sp>
      <p:pic>
        <p:nvPicPr>
          <p:cNvPr id="303108" name="Picture 4" descr="profile"/>
          <p:cNvPicPr>
            <a:picLocks noChangeAspect="1" noChangeArrowheads="1"/>
          </p:cNvPicPr>
          <p:nvPr/>
        </p:nvPicPr>
        <p:blipFill>
          <a:blip r:embed="rId2" cstate="print"/>
          <a:srcRect l="31316" t="5434" r="27370" b="8035"/>
          <a:stretch>
            <a:fillRect/>
          </a:stretch>
        </p:blipFill>
        <p:spPr bwMode="auto">
          <a:xfrm>
            <a:off x="5543550" y="0"/>
            <a:ext cx="436245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Extensions for </a:t>
            </a:r>
            <a:r>
              <a:rPr lang="en-GB" dirty="0" smtClean="0"/>
              <a:t>New Segment of SPM8</a:t>
            </a:r>
            <a:endParaRPr lang="en-GB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Additional tissue classes</a:t>
            </a:r>
          </a:p>
          <a:p>
            <a:pPr lvl="1" eaLnBrk="1" hangingPunct="1"/>
            <a:r>
              <a:rPr lang="en-GB" sz="2400" smtClean="0"/>
              <a:t>Grey matter, white matter, CSF, skull, scalp.</a:t>
            </a:r>
          </a:p>
          <a:p>
            <a:pPr eaLnBrk="1" hangingPunct="1"/>
            <a:r>
              <a:rPr lang="en-GB" sz="2800" smtClean="0"/>
              <a:t>Multi-channel Segmentation</a:t>
            </a:r>
          </a:p>
          <a:p>
            <a:pPr eaLnBrk="1" hangingPunct="1"/>
            <a:r>
              <a:rPr lang="en-GB" sz="2800" smtClean="0"/>
              <a:t>More detailed nonlinear registration</a:t>
            </a:r>
          </a:p>
          <a:p>
            <a:pPr eaLnBrk="1" hangingPunct="1"/>
            <a:r>
              <a:rPr lang="en-GB" sz="2800" smtClean="0"/>
              <a:t>More robust initial affine registration</a:t>
            </a:r>
          </a:p>
          <a:p>
            <a:pPr eaLnBrk="1" hangingPunct="1"/>
            <a:r>
              <a:rPr lang="en-GB" sz="2800" smtClean="0"/>
              <a:t>Extra tissue class maps can be generated</a:t>
            </a:r>
          </a:p>
          <a:p>
            <a:pPr eaLnBrk="1" hangingPunct="1">
              <a:buFontTx/>
              <a:buNone/>
            </a:pPr>
            <a:endParaRPr lang="en-GB" sz="28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6531" name="Picture 4" descr="Intensit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575"/>
            <a:ext cx="909637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6532" name="TextBox 5"/>
          <p:cNvSpPr txBox="1">
            <a:spLocks noChangeArrowheads="1"/>
          </p:cNvSpPr>
          <p:nvPr/>
        </p:nvSpPr>
        <p:spPr bwMode="auto">
          <a:xfrm>
            <a:off x="2166938" y="785813"/>
            <a:ext cx="4500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aseline="0">
                <a:latin typeface="Arial" charset="0"/>
                <a:cs typeface="Arial" charset="0"/>
              </a:rPr>
              <a:t>Image Intensity Distributions (T1-weighted MRI)</a:t>
            </a:r>
            <a:endParaRPr lang="en-US" sz="24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914400"/>
          </a:xfrm>
        </p:spPr>
        <p:txBody>
          <a:bodyPr/>
          <a:lstStyle/>
          <a:p>
            <a:r>
              <a:rPr lang="en-GB"/>
              <a:t>Mixture of Gaussians (MOG)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8859838" cy="3048000"/>
          </a:xfrm>
        </p:spPr>
        <p:txBody>
          <a:bodyPr/>
          <a:lstStyle/>
          <a:p>
            <a:r>
              <a:rPr lang="en-GB" sz="2400" dirty="0" smtClean="0"/>
              <a:t>Classification is based on a Mixture of Gaussians model (MOG), which represents the intensity probability density by a number of Gaussian distributions.</a:t>
            </a:r>
            <a:endParaRPr lang="en-GB" sz="2400" dirty="0"/>
          </a:p>
        </p:txBody>
      </p:sp>
      <p:pic>
        <p:nvPicPr>
          <p:cNvPr id="396292" name="Picture 4" descr="his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825" y="3141663"/>
            <a:ext cx="8640763" cy="3205162"/>
          </a:xfrm>
          <a:prstGeom prst="rect">
            <a:avLst/>
          </a:prstGeom>
          <a:noFill/>
        </p:spPr>
      </p:pic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3524250" y="6432550"/>
            <a:ext cx="1878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aseline="0">
                <a:latin typeface="Arial" charset="0"/>
                <a:cs typeface="Arial" charset="0"/>
              </a:rPr>
              <a:t>Image Intensity</a:t>
            </a:r>
          </a:p>
        </p:txBody>
      </p:sp>
      <p:sp>
        <p:nvSpPr>
          <p:cNvPr id="396294" name="Text Box 6"/>
          <p:cNvSpPr txBox="1">
            <a:spLocks noChangeArrowheads="1"/>
          </p:cNvSpPr>
          <p:nvPr/>
        </p:nvSpPr>
        <p:spPr bwMode="auto">
          <a:xfrm>
            <a:off x="0" y="4291013"/>
            <a:ext cx="200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GB" sz="1800" baseline="0">
              <a:latin typeface="Arial" charset="0"/>
              <a:cs typeface="Arial" charset="0"/>
            </a:endParaRPr>
          </a:p>
        </p:txBody>
      </p:sp>
      <p:sp>
        <p:nvSpPr>
          <p:cNvPr id="396295" name="Text Box 7"/>
          <p:cNvSpPr txBox="1">
            <a:spLocks noChangeArrowheads="1"/>
          </p:cNvSpPr>
          <p:nvPr/>
        </p:nvSpPr>
        <p:spPr bwMode="auto">
          <a:xfrm>
            <a:off x="98425" y="41862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aseline="0">
                <a:latin typeface="Arial" charset="0"/>
                <a:cs typeface="Arial" charset="0"/>
              </a:rPr>
              <a:t>Frequency</a:t>
            </a:r>
          </a:p>
        </p:txBody>
      </p:sp>
      <p:sp>
        <p:nvSpPr>
          <p:cNvPr id="396296" name="Line 8"/>
          <p:cNvSpPr>
            <a:spLocks noChangeShapeType="1"/>
          </p:cNvSpPr>
          <p:nvPr/>
        </p:nvSpPr>
        <p:spPr bwMode="auto">
          <a:xfrm flipV="1">
            <a:off x="509588" y="37226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6297" name="Line 9"/>
          <p:cNvSpPr>
            <a:spLocks noChangeShapeType="1"/>
          </p:cNvSpPr>
          <p:nvPr/>
        </p:nvSpPr>
        <p:spPr bwMode="auto">
          <a:xfrm>
            <a:off x="5364163" y="6635750"/>
            <a:ext cx="622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3312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3386138" y="2962275"/>
          <a:ext cx="5959475" cy="931863"/>
        </p:xfrm>
        <a:graphic>
          <a:graphicData uri="http://schemas.openxmlformats.org/presentationml/2006/ole">
            <p:oleObj spid="_x0000_s133122" name="Equation" r:id="rId4" imgW="3238200" imgH="52056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Belonging Probabilities</a:t>
            </a:r>
          </a:p>
        </p:txBody>
      </p:sp>
      <p:pic>
        <p:nvPicPr>
          <p:cNvPr id="306179" name="Picture 3" descr="belong_pro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8050" y="4171950"/>
            <a:ext cx="7727950" cy="2686050"/>
          </a:xfrm>
          <a:prstGeom prst="rect">
            <a:avLst/>
          </a:prstGeom>
          <a:noFill/>
        </p:spPr>
      </p:pic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150813" y="2195513"/>
            <a:ext cx="2709862" cy="2227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2800" baseline="0" dirty="0">
                <a:latin typeface="Arial" pitchFamily="34" charset="0"/>
                <a:cs typeface="Arial" pitchFamily="34" charset="0"/>
              </a:rPr>
              <a:t>Belonging probabilities are assigned by normalising to one.</a:t>
            </a:r>
          </a:p>
        </p:txBody>
      </p:sp>
      <p:pic>
        <p:nvPicPr>
          <p:cNvPr id="306181" name="Picture 5" descr="belong_prob_unnor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1225" y="1665288"/>
            <a:ext cx="7724775" cy="26844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Non-Gaussian Intensity Distributions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3932312" cy="1487488"/>
          </a:xfrm>
        </p:spPr>
        <p:txBody>
          <a:bodyPr/>
          <a:lstStyle/>
          <a:p>
            <a:r>
              <a:rPr lang="en-GB" dirty="0"/>
              <a:t>Multiple Gaussians per tissue class allow non-Gaussian intensity distributions to be modelled.</a:t>
            </a:r>
          </a:p>
          <a:p>
            <a:pPr lvl="1"/>
            <a:r>
              <a:rPr lang="en-GB" dirty="0"/>
              <a:t>E.g. accounting for partial volume effects</a:t>
            </a:r>
          </a:p>
        </p:txBody>
      </p:sp>
      <p:pic>
        <p:nvPicPr>
          <p:cNvPr id="308228" name="Picture 4" descr="nongaus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6856" y="1340767"/>
            <a:ext cx="6480720" cy="3553943"/>
          </a:xfrm>
          <a:prstGeom prst="rect">
            <a:avLst/>
          </a:prstGeom>
          <a:noFill/>
        </p:spPr>
      </p:pic>
      <p:graphicFrame>
        <p:nvGraphicFramePr>
          <p:cNvPr id="13721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3875" y="4941888"/>
          <a:ext cx="6301333" cy="1449387"/>
        </p:xfrm>
        <a:graphic>
          <a:graphicData uri="http://schemas.openxmlformats.org/presentationml/2006/ole">
            <p:oleObj spid="_x0000_s137218" name="Equation" r:id="rId4" imgW="3708360" imgH="81252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810375" cy="536104"/>
          </a:xfrm>
        </p:spPr>
        <p:txBody>
          <a:bodyPr/>
          <a:lstStyle/>
          <a:p>
            <a:r>
              <a:rPr lang="en-GB" dirty="0"/>
              <a:t>Modelling a Bias Field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2276872"/>
            <a:ext cx="5897563" cy="4047728"/>
          </a:xfrm>
        </p:spPr>
        <p:txBody>
          <a:bodyPr/>
          <a:lstStyle/>
          <a:p>
            <a:r>
              <a:rPr lang="en-GB" sz="2000"/>
              <a:t>A bias field is modelled as a linear combination of basis functions.</a:t>
            </a:r>
            <a:endParaRPr lang="en-GB" sz="2400"/>
          </a:p>
        </p:txBody>
      </p:sp>
      <p:pic>
        <p:nvPicPr>
          <p:cNvPr id="397316" name="Picture 4" descr="bi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" y="2368550"/>
            <a:ext cx="8856663" cy="3535363"/>
          </a:xfrm>
          <a:prstGeom prst="rect">
            <a:avLst/>
          </a:prstGeom>
          <a:noFill/>
        </p:spPr>
      </p:pic>
      <p:sp>
        <p:nvSpPr>
          <p:cNvPr id="397317" name="Text Box 5"/>
          <p:cNvSpPr txBox="1">
            <a:spLocks noChangeArrowheads="1"/>
          </p:cNvSpPr>
          <p:nvPr/>
        </p:nvSpPr>
        <p:spPr bwMode="auto">
          <a:xfrm>
            <a:off x="920750" y="5949950"/>
            <a:ext cx="23034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baseline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Corrupted image</a:t>
            </a:r>
            <a:endParaRPr lang="en-GB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7318" name="Text Box 6"/>
          <p:cNvSpPr txBox="1">
            <a:spLocks noChangeArrowheads="1"/>
          </p:cNvSpPr>
          <p:nvPr/>
        </p:nvSpPr>
        <p:spPr bwMode="auto">
          <a:xfrm>
            <a:off x="6689725" y="5884863"/>
            <a:ext cx="21955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baseline="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Corrected image</a:t>
            </a:r>
            <a:endParaRPr lang="en-GB" baseline="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7319" name="Text Box 7"/>
          <p:cNvSpPr txBox="1">
            <a:spLocks noChangeArrowheads="1"/>
          </p:cNvSpPr>
          <p:nvPr/>
        </p:nvSpPr>
        <p:spPr bwMode="auto">
          <a:xfrm>
            <a:off x="3800475" y="5949950"/>
            <a:ext cx="23034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baseline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Bias Field</a:t>
            </a:r>
            <a:endParaRPr lang="en-GB" baseline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7320" name="Picture 8" descr="dc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9264" y="0"/>
            <a:ext cx="3081337" cy="2312988"/>
          </a:xfrm>
          <a:prstGeom prst="rect">
            <a:avLst/>
          </a:prstGeom>
          <a:noFill/>
        </p:spPr>
      </p:pic>
      <p:graphicFrame>
        <p:nvGraphicFramePr>
          <p:cNvPr id="13414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3338" y="1052513"/>
          <a:ext cx="7389812" cy="863600"/>
        </p:xfrm>
        <a:graphic>
          <a:graphicData uri="http://schemas.openxmlformats.org/presentationml/2006/ole">
            <p:oleObj spid="_x0000_s134147" name="Equation" r:id="rId5" imgW="4660560" imgH="52056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381625" cy="1976438"/>
          </a:xfrm>
        </p:spPr>
        <p:txBody>
          <a:bodyPr/>
          <a:lstStyle/>
          <a:p>
            <a:pPr algn="ctr"/>
            <a:r>
              <a:rPr lang="en-US"/>
              <a:t>Tissue Probability Maps for “New Segment”</a:t>
            </a:r>
          </a:p>
        </p:txBody>
      </p:sp>
      <p:pic>
        <p:nvPicPr>
          <p:cNvPr id="408579" name="Content Placeholder 3" descr="TPM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6675" y="0"/>
            <a:ext cx="4759325" cy="6858000"/>
          </a:xfrm>
        </p:spPr>
      </p:pic>
      <p:sp>
        <p:nvSpPr>
          <p:cNvPr id="408581" name="Text Box 5"/>
          <p:cNvSpPr txBox="1">
            <a:spLocks noChangeArrowheads="1"/>
          </p:cNvSpPr>
          <p:nvPr/>
        </p:nvSpPr>
        <p:spPr bwMode="auto">
          <a:xfrm>
            <a:off x="631825" y="3068638"/>
            <a:ext cx="424973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aseline="0">
                <a:latin typeface="Arial" charset="0"/>
              </a:rPr>
              <a:t>Includes additional non-brain tissue classes (bone, and soft tissue)</a:t>
            </a:r>
          </a:p>
        </p:txBody>
      </p:sp>
      <p:graphicFrame>
        <p:nvGraphicFramePr>
          <p:cNvPr id="13824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64568" y="4221088"/>
          <a:ext cx="2778125" cy="560388"/>
        </p:xfrm>
        <a:graphic>
          <a:graphicData uri="http://schemas.openxmlformats.org/presentationml/2006/ole">
            <p:oleObj spid="_x0000_s138242" name="Equation" r:id="rId4" imgW="1015920" imgH="21564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906000" cy="1143000"/>
          </a:xfrm>
        </p:spPr>
        <p:txBody>
          <a:bodyPr/>
          <a:lstStyle/>
          <a:p>
            <a:r>
              <a:rPr lang="en-GB" sz="3600"/>
              <a:t>Deforming the Tissue Probability Maps</a:t>
            </a:r>
          </a:p>
        </p:txBody>
      </p:sp>
      <p:pic>
        <p:nvPicPr>
          <p:cNvPr id="398339" name="Picture 3" descr="def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8864" y="1371599"/>
            <a:ext cx="6016799" cy="4518875"/>
          </a:xfrm>
          <a:prstGeom prst="rect">
            <a:avLst/>
          </a:prstGeom>
          <a:noFill/>
        </p:spPr>
      </p:pic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322263" y="1447800"/>
            <a:ext cx="34925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00CC"/>
              </a:buClr>
              <a:buFontTx/>
              <a:buChar char="*"/>
            </a:pPr>
            <a:r>
              <a:rPr kumimoji="1" lang="en-GB" sz="2400" baseline="0" dirty="0">
                <a:latin typeface="Arial" charset="0"/>
              </a:rPr>
              <a:t>Tissue probability images are deformed so that they can be overlaid on top of the image to segment.</a:t>
            </a:r>
          </a:p>
        </p:txBody>
      </p:sp>
      <p:graphicFrame>
        <p:nvGraphicFramePr>
          <p:cNvPr id="13517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0" y="3645024"/>
          <a:ext cx="3750766" cy="560536"/>
        </p:xfrm>
        <a:graphic>
          <a:graphicData uri="http://schemas.openxmlformats.org/presentationml/2006/ole">
            <p:oleObj spid="_x0000_s135171" name="Equation" r:id="rId4" imgW="1371600" imgH="21564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603" name="Picture 3" descr="segmented_individ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675" y="0"/>
            <a:ext cx="4759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4" name="Picture 4" descr="segmented_individul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59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differences with 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significant differences between populations of subjects?</a:t>
            </a:r>
          </a:p>
          <a:p>
            <a:r>
              <a:rPr lang="en-US" dirty="0" smtClean="0"/>
              <a:t>What effects do various genes have on the brain?</a:t>
            </a:r>
            <a:endParaRPr lang="en-US" dirty="0" smtClean="0"/>
          </a:p>
          <a:p>
            <a:r>
              <a:rPr lang="en-US" dirty="0" smtClean="0"/>
              <a:t>What changes occur in the brain through development or aging?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significant amount of the difference (measured with MRI) is anatomical.</a:t>
            </a:r>
          </a:p>
          <a:p>
            <a:pPr lvl="1"/>
            <a:r>
              <a:rPr lang="en-US" dirty="0" smtClean="0"/>
              <a:t>You need to discount the larger anatomical differences before giving explanations about brain function.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Optimisation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“best” parameters are those that maximise the log-probability.</a:t>
            </a:r>
          </a:p>
          <a:p>
            <a:r>
              <a:rPr lang="en-GB"/>
              <a:t>Optimisation involves finding them.</a:t>
            </a:r>
          </a:p>
          <a:p>
            <a:r>
              <a:rPr lang="en-GB"/>
              <a:t>Begin with starting estimates, and repeatedly change them so that the objective function decreases each time.</a:t>
            </a:r>
          </a:p>
          <a:p>
            <a:endParaRPr lang="en-GB"/>
          </a:p>
        </p:txBody>
      </p:sp>
      <p:graphicFrame>
        <p:nvGraphicFramePr>
          <p:cNvPr id="25293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71051" y="4911214"/>
          <a:ext cx="8995287" cy="1327355"/>
        </p:xfrm>
        <a:graphic>
          <a:graphicData uri="http://schemas.openxmlformats.org/presentationml/2006/ole">
            <p:oleObj spid="_x0000_s136194" name="Equation" r:id="rId3" imgW="3835080" imgH="558720" progId="Equation.3">
              <p:embed/>
            </p:oleObj>
          </a:graphicData>
        </a:graphic>
      </p:graphicFrame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4092106" y="5366466"/>
            <a:ext cx="357717" cy="366713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2840111" y="5329699"/>
            <a:ext cx="357717" cy="366713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5572953" y="5748338"/>
            <a:ext cx="357717" cy="366712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Oval 12"/>
          <p:cNvSpPr>
            <a:spLocks noChangeArrowheads="1"/>
          </p:cNvSpPr>
          <p:nvPr/>
        </p:nvSpPr>
        <p:spPr bwMode="auto">
          <a:xfrm>
            <a:off x="8578265" y="5145447"/>
            <a:ext cx="357717" cy="366713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8037965" y="5696617"/>
            <a:ext cx="357717" cy="366712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7580510" y="5150156"/>
            <a:ext cx="357717" cy="366713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5183872" y="5223906"/>
            <a:ext cx="357717" cy="366713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4" grpId="0" animBg="1"/>
      <p:bldP spid="252936" grpId="0" animBg="1"/>
      <p:bldP spid="252938" grpId="0" animBg="1"/>
      <p:bldP spid="252940" grpId="0" animBg="1"/>
      <p:bldP spid="252941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Steepest Descent</a:t>
            </a:r>
          </a:p>
        </p:txBody>
      </p:sp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444500" y="1633538"/>
            <a:ext cx="8399463" cy="474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44" name="Freeform 4"/>
          <p:cNvSpPr>
            <a:spLocks/>
          </p:cNvSpPr>
          <p:nvPr/>
        </p:nvSpPr>
        <p:spPr bwMode="auto">
          <a:xfrm>
            <a:off x="249238" y="2452688"/>
            <a:ext cx="8478837" cy="3849687"/>
          </a:xfrm>
          <a:custGeom>
            <a:avLst/>
            <a:gdLst/>
            <a:ahLst/>
            <a:cxnLst>
              <a:cxn ang="0">
                <a:pos x="873" y="998"/>
              </a:cxn>
              <a:cxn ang="0">
                <a:pos x="982" y="275"/>
              </a:cxn>
              <a:cxn ang="0">
                <a:pos x="1718" y="16"/>
              </a:cxn>
              <a:cxn ang="0">
                <a:pos x="3014" y="180"/>
              </a:cxn>
              <a:cxn ang="0">
                <a:pos x="4773" y="466"/>
              </a:cxn>
              <a:cxn ang="0">
                <a:pos x="5100" y="1352"/>
              </a:cxn>
              <a:cxn ang="0">
                <a:pos x="3327" y="1625"/>
              </a:cxn>
              <a:cxn ang="0">
                <a:pos x="409" y="2321"/>
              </a:cxn>
              <a:cxn ang="0">
                <a:pos x="873" y="998"/>
              </a:cxn>
            </a:cxnLst>
            <a:rect l="0" t="0" r="r" b="b"/>
            <a:pathLst>
              <a:path w="5341" h="2425">
                <a:moveTo>
                  <a:pt x="873" y="998"/>
                </a:moveTo>
                <a:cubicBezTo>
                  <a:pt x="968" y="657"/>
                  <a:pt x="841" y="439"/>
                  <a:pt x="982" y="275"/>
                </a:cubicBezTo>
                <a:cubicBezTo>
                  <a:pt x="1123" y="111"/>
                  <a:pt x="1379" y="32"/>
                  <a:pt x="1718" y="16"/>
                </a:cubicBezTo>
                <a:cubicBezTo>
                  <a:pt x="2057" y="0"/>
                  <a:pt x="2505" y="105"/>
                  <a:pt x="3014" y="180"/>
                </a:cubicBezTo>
                <a:cubicBezTo>
                  <a:pt x="3523" y="255"/>
                  <a:pt x="4425" y="271"/>
                  <a:pt x="4773" y="466"/>
                </a:cubicBezTo>
                <a:cubicBezTo>
                  <a:pt x="5121" y="661"/>
                  <a:pt x="5341" y="1159"/>
                  <a:pt x="5100" y="1352"/>
                </a:cubicBezTo>
                <a:cubicBezTo>
                  <a:pt x="4859" y="1545"/>
                  <a:pt x="4109" y="1463"/>
                  <a:pt x="3327" y="1625"/>
                </a:cubicBezTo>
                <a:cubicBezTo>
                  <a:pt x="2545" y="1787"/>
                  <a:pt x="818" y="2425"/>
                  <a:pt x="409" y="2321"/>
                </a:cubicBezTo>
                <a:cubicBezTo>
                  <a:pt x="0" y="2217"/>
                  <a:pt x="778" y="1339"/>
                  <a:pt x="873" y="998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45" name="Freeform 5"/>
          <p:cNvSpPr>
            <a:spLocks/>
          </p:cNvSpPr>
          <p:nvPr/>
        </p:nvSpPr>
        <p:spPr bwMode="auto">
          <a:xfrm>
            <a:off x="203200" y="2055813"/>
            <a:ext cx="8767763" cy="4276725"/>
          </a:xfrm>
          <a:custGeom>
            <a:avLst/>
            <a:gdLst/>
            <a:ahLst/>
            <a:cxnLst>
              <a:cxn ang="0">
                <a:pos x="642" y="1166"/>
              </a:cxn>
              <a:cxn ang="0">
                <a:pos x="533" y="307"/>
              </a:cxn>
              <a:cxn ang="0">
                <a:pos x="1065" y="48"/>
              </a:cxn>
              <a:cxn ang="0">
                <a:pos x="1611" y="21"/>
              </a:cxn>
              <a:cxn ang="0">
                <a:pos x="2320" y="89"/>
              </a:cxn>
              <a:cxn ang="0">
                <a:pos x="3370" y="239"/>
              </a:cxn>
              <a:cxn ang="0">
                <a:pos x="4406" y="239"/>
              </a:cxn>
              <a:cxn ang="0">
                <a:pos x="5238" y="621"/>
              </a:cxn>
              <a:cxn ang="0">
                <a:pos x="5225" y="1698"/>
              </a:cxn>
              <a:cxn ang="0">
                <a:pos x="3452" y="1971"/>
              </a:cxn>
              <a:cxn ang="0">
                <a:pos x="534" y="2667"/>
              </a:cxn>
              <a:cxn ang="0">
                <a:pos x="247" y="2134"/>
              </a:cxn>
              <a:cxn ang="0">
                <a:pos x="642" y="1166"/>
              </a:cxn>
            </a:cxnLst>
            <a:rect l="0" t="0" r="r" b="b"/>
            <a:pathLst>
              <a:path w="5523" h="2694">
                <a:moveTo>
                  <a:pt x="642" y="1166"/>
                </a:moveTo>
                <a:cubicBezTo>
                  <a:pt x="680" y="850"/>
                  <a:pt x="463" y="493"/>
                  <a:pt x="533" y="307"/>
                </a:cubicBezTo>
                <a:cubicBezTo>
                  <a:pt x="603" y="121"/>
                  <a:pt x="885" y="96"/>
                  <a:pt x="1065" y="48"/>
                </a:cubicBezTo>
                <a:cubicBezTo>
                  <a:pt x="1245" y="0"/>
                  <a:pt x="1402" y="14"/>
                  <a:pt x="1611" y="21"/>
                </a:cubicBezTo>
                <a:cubicBezTo>
                  <a:pt x="1820" y="28"/>
                  <a:pt x="2027" y="53"/>
                  <a:pt x="2320" y="89"/>
                </a:cubicBezTo>
                <a:cubicBezTo>
                  <a:pt x="2613" y="125"/>
                  <a:pt x="3022" y="214"/>
                  <a:pt x="3370" y="239"/>
                </a:cubicBezTo>
                <a:cubicBezTo>
                  <a:pt x="3718" y="264"/>
                  <a:pt x="4095" y="175"/>
                  <a:pt x="4406" y="239"/>
                </a:cubicBezTo>
                <a:cubicBezTo>
                  <a:pt x="4717" y="303"/>
                  <a:pt x="5102" y="378"/>
                  <a:pt x="5238" y="621"/>
                </a:cubicBezTo>
                <a:cubicBezTo>
                  <a:pt x="5374" y="864"/>
                  <a:pt x="5523" y="1473"/>
                  <a:pt x="5225" y="1698"/>
                </a:cubicBezTo>
                <a:cubicBezTo>
                  <a:pt x="4927" y="1923"/>
                  <a:pt x="4234" y="1809"/>
                  <a:pt x="3452" y="1971"/>
                </a:cubicBezTo>
                <a:cubicBezTo>
                  <a:pt x="2670" y="2133"/>
                  <a:pt x="1068" y="2640"/>
                  <a:pt x="534" y="2667"/>
                </a:cubicBezTo>
                <a:cubicBezTo>
                  <a:pt x="0" y="2694"/>
                  <a:pt x="229" y="2384"/>
                  <a:pt x="247" y="2134"/>
                </a:cubicBezTo>
                <a:cubicBezTo>
                  <a:pt x="265" y="1884"/>
                  <a:pt x="560" y="1368"/>
                  <a:pt x="642" y="1166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46" name="Freeform 6"/>
          <p:cNvSpPr>
            <a:spLocks/>
          </p:cNvSpPr>
          <p:nvPr/>
        </p:nvSpPr>
        <p:spPr bwMode="auto">
          <a:xfrm>
            <a:off x="796925" y="2616200"/>
            <a:ext cx="7370763" cy="3279775"/>
          </a:xfrm>
          <a:custGeom>
            <a:avLst/>
            <a:gdLst/>
            <a:ahLst/>
            <a:cxnLst>
              <a:cxn ang="0">
                <a:pos x="828" y="1045"/>
              </a:cxn>
              <a:cxn ang="0">
                <a:pos x="814" y="227"/>
              </a:cxn>
              <a:cxn ang="0">
                <a:pos x="1469" y="9"/>
              </a:cxn>
              <a:cxn ang="0">
                <a:pos x="2765" y="173"/>
              </a:cxn>
              <a:cxn ang="0">
                <a:pos x="3937" y="350"/>
              </a:cxn>
              <a:cxn ang="0">
                <a:pos x="4373" y="554"/>
              </a:cxn>
              <a:cxn ang="0">
                <a:pos x="4550" y="868"/>
              </a:cxn>
              <a:cxn ang="0">
                <a:pos x="4373" y="1127"/>
              </a:cxn>
              <a:cxn ang="0">
                <a:pos x="2928" y="1277"/>
              </a:cxn>
              <a:cxn ang="0">
                <a:pos x="350" y="2027"/>
              </a:cxn>
              <a:cxn ang="0">
                <a:pos x="828" y="1045"/>
              </a:cxn>
            </a:cxnLst>
            <a:rect l="0" t="0" r="r" b="b"/>
            <a:pathLst>
              <a:path w="4643" h="2066">
                <a:moveTo>
                  <a:pt x="828" y="1045"/>
                </a:moveTo>
                <a:cubicBezTo>
                  <a:pt x="905" y="745"/>
                  <a:pt x="707" y="400"/>
                  <a:pt x="814" y="227"/>
                </a:cubicBezTo>
                <a:cubicBezTo>
                  <a:pt x="921" y="54"/>
                  <a:pt x="1144" y="18"/>
                  <a:pt x="1469" y="9"/>
                </a:cubicBezTo>
                <a:cubicBezTo>
                  <a:pt x="1794" y="0"/>
                  <a:pt x="2354" y="116"/>
                  <a:pt x="2765" y="173"/>
                </a:cubicBezTo>
                <a:cubicBezTo>
                  <a:pt x="3176" y="230"/>
                  <a:pt x="3669" y="287"/>
                  <a:pt x="3937" y="350"/>
                </a:cubicBezTo>
                <a:cubicBezTo>
                  <a:pt x="4205" y="413"/>
                  <a:pt x="4271" y="468"/>
                  <a:pt x="4373" y="554"/>
                </a:cubicBezTo>
                <a:cubicBezTo>
                  <a:pt x="4475" y="640"/>
                  <a:pt x="4550" y="773"/>
                  <a:pt x="4550" y="868"/>
                </a:cubicBezTo>
                <a:cubicBezTo>
                  <a:pt x="4550" y="963"/>
                  <a:pt x="4643" y="1059"/>
                  <a:pt x="4373" y="1127"/>
                </a:cubicBezTo>
                <a:cubicBezTo>
                  <a:pt x="4103" y="1195"/>
                  <a:pt x="3598" y="1127"/>
                  <a:pt x="2928" y="1277"/>
                </a:cubicBezTo>
                <a:cubicBezTo>
                  <a:pt x="2258" y="1427"/>
                  <a:pt x="700" y="2066"/>
                  <a:pt x="350" y="2027"/>
                </a:cubicBezTo>
                <a:cubicBezTo>
                  <a:pt x="0" y="1988"/>
                  <a:pt x="764" y="1338"/>
                  <a:pt x="828" y="1045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47" name="Freeform 7"/>
          <p:cNvSpPr>
            <a:spLocks/>
          </p:cNvSpPr>
          <p:nvPr/>
        </p:nvSpPr>
        <p:spPr bwMode="auto">
          <a:xfrm>
            <a:off x="1287463" y="2867025"/>
            <a:ext cx="6567487" cy="2684463"/>
          </a:xfrm>
          <a:custGeom>
            <a:avLst/>
            <a:gdLst/>
            <a:ahLst/>
            <a:cxnLst>
              <a:cxn ang="0">
                <a:pos x="873" y="969"/>
              </a:cxn>
              <a:cxn ang="0">
                <a:pos x="710" y="192"/>
              </a:cxn>
              <a:cxn ang="0">
                <a:pos x="1214" y="14"/>
              </a:cxn>
              <a:cxn ang="0">
                <a:pos x="2552" y="111"/>
              </a:cxn>
              <a:cxn ang="0">
                <a:pos x="3655" y="355"/>
              </a:cxn>
              <a:cxn ang="0">
                <a:pos x="4091" y="737"/>
              </a:cxn>
              <a:cxn ang="0">
                <a:pos x="3382" y="846"/>
              </a:cxn>
              <a:cxn ang="0">
                <a:pos x="2510" y="969"/>
              </a:cxn>
              <a:cxn ang="0">
                <a:pos x="273" y="1691"/>
              </a:cxn>
              <a:cxn ang="0">
                <a:pos x="873" y="969"/>
              </a:cxn>
            </a:cxnLst>
            <a:rect l="0" t="0" r="r" b="b"/>
            <a:pathLst>
              <a:path w="4137" h="1691">
                <a:moveTo>
                  <a:pt x="873" y="969"/>
                </a:moveTo>
                <a:cubicBezTo>
                  <a:pt x="946" y="719"/>
                  <a:pt x="653" y="351"/>
                  <a:pt x="710" y="192"/>
                </a:cubicBezTo>
                <a:cubicBezTo>
                  <a:pt x="767" y="33"/>
                  <a:pt x="907" y="28"/>
                  <a:pt x="1214" y="14"/>
                </a:cubicBezTo>
                <a:cubicBezTo>
                  <a:pt x="1521" y="0"/>
                  <a:pt x="2145" y="54"/>
                  <a:pt x="2552" y="111"/>
                </a:cubicBezTo>
                <a:cubicBezTo>
                  <a:pt x="2959" y="168"/>
                  <a:pt x="3399" y="251"/>
                  <a:pt x="3655" y="355"/>
                </a:cubicBezTo>
                <a:cubicBezTo>
                  <a:pt x="3911" y="459"/>
                  <a:pt x="4137" y="655"/>
                  <a:pt x="4091" y="737"/>
                </a:cubicBezTo>
                <a:cubicBezTo>
                  <a:pt x="4045" y="819"/>
                  <a:pt x="3645" y="807"/>
                  <a:pt x="3382" y="846"/>
                </a:cubicBezTo>
                <a:cubicBezTo>
                  <a:pt x="3119" y="885"/>
                  <a:pt x="3028" y="828"/>
                  <a:pt x="2510" y="969"/>
                </a:cubicBezTo>
                <a:cubicBezTo>
                  <a:pt x="1992" y="1110"/>
                  <a:pt x="546" y="1691"/>
                  <a:pt x="273" y="1691"/>
                </a:cubicBezTo>
                <a:cubicBezTo>
                  <a:pt x="0" y="1691"/>
                  <a:pt x="818" y="1223"/>
                  <a:pt x="873" y="9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48" name="Freeform 8"/>
          <p:cNvSpPr>
            <a:spLocks/>
          </p:cNvSpPr>
          <p:nvPr/>
        </p:nvSpPr>
        <p:spPr bwMode="auto">
          <a:xfrm>
            <a:off x="2244725" y="3006725"/>
            <a:ext cx="5267325" cy="2155825"/>
          </a:xfrm>
          <a:custGeom>
            <a:avLst/>
            <a:gdLst/>
            <a:ahLst/>
            <a:cxnLst>
              <a:cxn ang="0">
                <a:pos x="516" y="840"/>
              </a:cxn>
              <a:cxn ang="0">
                <a:pos x="366" y="254"/>
              </a:cxn>
              <a:cxn ang="0">
                <a:pos x="707" y="22"/>
              </a:cxn>
              <a:cxn ang="0">
                <a:pos x="2045" y="119"/>
              </a:cxn>
              <a:cxn ang="0">
                <a:pos x="3066" y="376"/>
              </a:cxn>
              <a:cxn ang="0">
                <a:pos x="3229" y="594"/>
              </a:cxn>
              <a:cxn ang="0">
                <a:pos x="2534" y="608"/>
              </a:cxn>
              <a:cxn ang="0">
                <a:pos x="1729" y="758"/>
              </a:cxn>
              <a:cxn ang="0">
                <a:pos x="202" y="1344"/>
              </a:cxn>
              <a:cxn ang="0">
                <a:pos x="516" y="840"/>
              </a:cxn>
            </a:cxnLst>
            <a:rect l="0" t="0" r="r" b="b"/>
            <a:pathLst>
              <a:path w="3318" h="1358">
                <a:moveTo>
                  <a:pt x="516" y="840"/>
                </a:moveTo>
                <a:cubicBezTo>
                  <a:pt x="543" y="658"/>
                  <a:pt x="334" y="390"/>
                  <a:pt x="366" y="254"/>
                </a:cubicBezTo>
                <a:cubicBezTo>
                  <a:pt x="398" y="118"/>
                  <a:pt x="427" y="44"/>
                  <a:pt x="707" y="22"/>
                </a:cubicBezTo>
                <a:cubicBezTo>
                  <a:pt x="987" y="0"/>
                  <a:pt x="1652" y="60"/>
                  <a:pt x="2045" y="119"/>
                </a:cubicBezTo>
                <a:cubicBezTo>
                  <a:pt x="2438" y="178"/>
                  <a:pt x="2869" y="297"/>
                  <a:pt x="3066" y="376"/>
                </a:cubicBezTo>
                <a:cubicBezTo>
                  <a:pt x="3263" y="455"/>
                  <a:pt x="3318" y="555"/>
                  <a:pt x="3229" y="594"/>
                </a:cubicBezTo>
                <a:cubicBezTo>
                  <a:pt x="3140" y="633"/>
                  <a:pt x="2784" y="581"/>
                  <a:pt x="2534" y="608"/>
                </a:cubicBezTo>
                <a:cubicBezTo>
                  <a:pt x="2284" y="635"/>
                  <a:pt x="2118" y="635"/>
                  <a:pt x="1729" y="758"/>
                </a:cubicBezTo>
                <a:cubicBezTo>
                  <a:pt x="1340" y="881"/>
                  <a:pt x="404" y="1330"/>
                  <a:pt x="202" y="1344"/>
                </a:cubicBezTo>
                <a:cubicBezTo>
                  <a:pt x="0" y="1358"/>
                  <a:pt x="489" y="1022"/>
                  <a:pt x="516" y="840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49" name="Freeform 9"/>
          <p:cNvSpPr>
            <a:spLocks/>
          </p:cNvSpPr>
          <p:nvPr/>
        </p:nvSpPr>
        <p:spPr bwMode="auto">
          <a:xfrm>
            <a:off x="3035300" y="3154363"/>
            <a:ext cx="3960813" cy="1622425"/>
          </a:xfrm>
          <a:custGeom>
            <a:avLst/>
            <a:gdLst/>
            <a:ahLst/>
            <a:cxnLst>
              <a:cxn ang="0">
                <a:pos x="236" y="692"/>
              </a:cxn>
              <a:cxn ang="0">
                <a:pos x="31" y="270"/>
              </a:cxn>
              <a:cxn ang="0">
                <a:pos x="305" y="25"/>
              </a:cxn>
              <a:cxn ang="0">
                <a:pos x="1643" y="122"/>
              </a:cxn>
              <a:cxn ang="0">
                <a:pos x="2486" y="392"/>
              </a:cxn>
              <a:cxn ang="0">
                <a:pos x="1695" y="433"/>
              </a:cxn>
              <a:cxn ang="0">
                <a:pos x="999" y="597"/>
              </a:cxn>
              <a:cxn ang="0">
                <a:pos x="127" y="1006"/>
              </a:cxn>
              <a:cxn ang="0">
                <a:pos x="236" y="692"/>
              </a:cxn>
            </a:cxnLst>
            <a:rect l="0" t="0" r="r" b="b"/>
            <a:pathLst>
              <a:path w="2495" h="1022">
                <a:moveTo>
                  <a:pt x="236" y="692"/>
                </a:moveTo>
                <a:cubicBezTo>
                  <a:pt x="220" y="569"/>
                  <a:pt x="20" y="381"/>
                  <a:pt x="31" y="270"/>
                </a:cubicBezTo>
                <a:cubicBezTo>
                  <a:pt x="42" y="159"/>
                  <a:pt x="36" y="50"/>
                  <a:pt x="305" y="25"/>
                </a:cubicBezTo>
                <a:cubicBezTo>
                  <a:pt x="574" y="0"/>
                  <a:pt x="1280" y="61"/>
                  <a:pt x="1643" y="122"/>
                </a:cubicBezTo>
                <a:cubicBezTo>
                  <a:pt x="2006" y="183"/>
                  <a:pt x="2477" y="340"/>
                  <a:pt x="2486" y="392"/>
                </a:cubicBezTo>
                <a:cubicBezTo>
                  <a:pt x="2495" y="444"/>
                  <a:pt x="1943" y="399"/>
                  <a:pt x="1695" y="433"/>
                </a:cubicBezTo>
                <a:cubicBezTo>
                  <a:pt x="1447" y="467"/>
                  <a:pt x="1260" y="501"/>
                  <a:pt x="999" y="597"/>
                </a:cubicBezTo>
                <a:cubicBezTo>
                  <a:pt x="738" y="693"/>
                  <a:pt x="254" y="990"/>
                  <a:pt x="127" y="1006"/>
                </a:cubicBezTo>
                <a:cubicBezTo>
                  <a:pt x="0" y="1022"/>
                  <a:pt x="252" y="815"/>
                  <a:pt x="236" y="692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50" name="Freeform 10"/>
          <p:cNvSpPr>
            <a:spLocks/>
          </p:cNvSpPr>
          <p:nvPr/>
        </p:nvSpPr>
        <p:spPr bwMode="auto">
          <a:xfrm>
            <a:off x="3317875" y="3282950"/>
            <a:ext cx="3195638" cy="1143000"/>
          </a:xfrm>
          <a:custGeom>
            <a:avLst/>
            <a:gdLst/>
            <a:ahLst/>
            <a:cxnLst>
              <a:cxn ang="0">
                <a:pos x="221" y="720"/>
              </a:cxn>
              <a:cxn ang="0">
                <a:pos x="221" y="379"/>
              </a:cxn>
              <a:cxn ang="0">
                <a:pos x="223" y="40"/>
              </a:cxn>
              <a:cxn ang="0">
                <a:pos x="1561" y="137"/>
              </a:cxn>
              <a:cxn ang="0">
                <a:pos x="1967" y="270"/>
              </a:cxn>
              <a:cxn ang="0">
                <a:pos x="1285" y="298"/>
              </a:cxn>
              <a:cxn ang="0">
                <a:pos x="576" y="489"/>
              </a:cxn>
              <a:cxn ang="0">
                <a:pos x="221" y="720"/>
              </a:cxn>
            </a:cxnLst>
            <a:rect l="0" t="0" r="r" b="b"/>
            <a:pathLst>
              <a:path w="2013" h="720">
                <a:moveTo>
                  <a:pt x="221" y="720"/>
                </a:moveTo>
                <a:cubicBezTo>
                  <a:pt x="119" y="718"/>
                  <a:pt x="221" y="492"/>
                  <a:pt x="221" y="379"/>
                </a:cubicBezTo>
                <a:cubicBezTo>
                  <a:pt x="221" y="266"/>
                  <a:pt x="0" y="80"/>
                  <a:pt x="223" y="40"/>
                </a:cubicBezTo>
                <a:cubicBezTo>
                  <a:pt x="446" y="0"/>
                  <a:pt x="1270" y="99"/>
                  <a:pt x="1561" y="137"/>
                </a:cubicBezTo>
                <a:cubicBezTo>
                  <a:pt x="1852" y="175"/>
                  <a:pt x="2013" y="243"/>
                  <a:pt x="1967" y="270"/>
                </a:cubicBezTo>
                <a:cubicBezTo>
                  <a:pt x="1921" y="297"/>
                  <a:pt x="1517" y="262"/>
                  <a:pt x="1285" y="298"/>
                </a:cubicBezTo>
                <a:cubicBezTo>
                  <a:pt x="1053" y="334"/>
                  <a:pt x="753" y="419"/>
                  <a:pt x="576" y="489"/>
                </a:cubicBezTo>
                <a:cubicBezTo>
                  <a:pt x="399" y="559"/>
                  <a:pt x="295" y="672"/>
                  <a:pt x="221" y="720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51" name="Freeform 11"/>
          <p:cNvSpPr>
            <a:spLocks/>
          </p:cNvSpPr>
          <p:nvPr/>
        </p:nvSpPr>
        <p:spPr bwMode="auto">
          <a:xfrm>
            <a:off x="3594100" y="3462338"/>
            <a:ext cx="1816100" cy="531812"/>
          </a:xfrm>
          <a:custGeom>
            <a:avLst/>
            <a:gdLst/>
            <a:ahLst/>
            <a:cxnLst>
              <a:cxn ang="0">
                <a:pos x="320" y="335"/>
              </a:cxn>
              <a:cxn ang="0">
                <a:pos x="157" y="212"/>
              </a:cxn>
              <a:cxn ang="0">
                <a:pos x="145" y="23"/>
              </a:cxn>
              <a:cxn ang="0">
                <a:pos x="1029" y="76"/>
              </a:cxn>
              <a:cxn ang="0">
                <a:pos x="838" y="144"/>
              </a:cxn>
              <a:cxn ang="0">
                <a:pos x="511" y="239"/>
              </a:cxn>
              <a:cxn ang="0">
                <a:pos x="320" y="335"/>
              </a:cxn>
            </a:cxnLst>
            <a:rect l="0" t="0" r="r" b="b"/>
            <a:pathLst>
              <a:path w="1144" h="335">
                <a:moveTo>
                  <a:pt x="320" y="335"/>
                </a:moveTo>
                <a:cubicBezTo>
                  <a:pt x="261" y="331"/>
                  <a:pt x="186" y="264"/>
                  <a:pt x="157" y="212"/>
                </a:cubicBezTo>
                <a:cubicBezTo>
                  <a:pt x="128" y="160"/>
                  <a:pt x="0" y="46"/>
                  <a:pt x="145" y="23"/>
                </a:cubicBezTo>
                <a:cubicBezTo>
                  <a:pt x="290" y="0"/>
                  <a:pt x="914" y="56"/>
                  <a:pt x="1029" y="76"/>
                </a:cubicBezTo>
                <a:cubicBezTo>
                  <a:pt x="1144" y="96"/>
                  <a:pt x="924" y="117"/>
                  <a:pt x="838" y="144"/>
                </a:cubicBezTo>
                <a:cubicBezTo>
                  <a:pt x="752" y="171"/>
                  <a:pt x="597" y="207"/>
                  <a:pt x="511" y="239"/>
                </a:cubicBezTo>
                <a:cubicBezTo>
                  <a:pt x="425" y="271"/>
                  <a:pt x="381" y="315"/>
                  <a:pt x="320" y="335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52" name="Line 12"/>
          <p:cNvSpPr>
            <a:spLocks noChangeShapeType="1"/>
          </p:cNvSpPr>
          <p:nvPr/>
        </p:nvSpPr>
        <p:spPr bwMode="auto">
          <a:xfrm>
            <a:off x="1006475" y="1828800"/>
            <a:ext cx="0" cy="757238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53" name="Line 13"/>
          <p:cNvSpPr>
            <a:spLocks noChangeShapeType="1"/>
          </p:cNvSpPr>
          <p:nvPr/>
        </p:nvSpPr>
        <p:spPr bwMode="auto">
          <a:xfrm>
            <a:off x="1006475" y="2586038"/>
            <a:ext cx="2025650" cy="1587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54" name="Line 14"/>
          <p:cNvSpPr>
            <a:spLocks noChangeShapeType="1"/>
          </p:cNvSpPr>
          <p:nvPr/>
        </p:nvSpPr>
        <p:spPr bwMode="auto">
          <a:xfrm>
            <a:off x="3035300" y="2608263"/>
            <a:ext cx="1588" cy="96520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55" name="Text Box 15"/>
          <p:cNvSpPr txBox="1">
            <a:spLocks noChangeArrowheads="1"/>
          </p:cNvSpPr>
          <p:nvPr/>
        </p:nvSpPr>
        <p:spPr bwMode="auto">
          <a:xfrm>
            <a:off x="649288" y="1565275"/>
            <a:ext cx="850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baseline="0"/>
              <a:t>Start</a:t>
            </a:r>
          </a:p>
        </p:txBody>
      </p:sp>
      <p:sp>
        <p:nvSpPr>
          <p:cNvPr id="317456" name="Text Box 16"/>
          <p:cNvSpPr txBox="1">
            <a:spLocks noChangeArrowheads="1"/>
          </p:cNvSpPr>
          <p:nvPr/>
        </p:nvSpPr>
        <p:spPr bwMode="auto">
          <a:xfrm>
            <a:off x="4046538" y="3427413"/>
            <a:ext cx="12398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 baseline="0"/>
              <a:t>Optimum</a:t>
            </a:r>
          </a:p>
        </p:txBody>
      </p:sp>
      <p:sp>
        <p:nvSpPr>
          <p:cNvPr id="317457" name="Line 17"/>
          <p:cNvSpPr>
            <a:spLocks noChangeShapeType="1"/>
          </p:cNvSpPr>
          <p:nvPr/>
        </p:nvSpPr>
        <p:spPr bwMode="auto">
          <a:xfrm>
            <a:off x="3027363" y="3581400"/>
            <a:ext cx="1119187" cy="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58" name="Text Box 18"/>
          <p:cNvSpPr txBox="1">
            <a:spLocks noChangeArrowheads="1"/>
          </p:cNvSpPr>
          <p:nvPr/>
        </p:nvSpPr>
        <p:spPr bwMode="auto">
          <a:xfrm>
            <a:off x="5259388" y="5349875"/>
            <a:ext cx="3589337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baseline="0"/>
              <a:t>Alternate between optimising different groups of parameters</a:t>
            </a:r>
          </a:p>
        </p:txBody>
      </p:sp>
      <p:sp>
        <p:nvSpPr>
          <p:cNvPr id="317459" name="Freeform 19"/>
          <p:cNvSpPr>
            <a:spLocks/>
          </p:cNvSpPr>
          <p:nvPr/>
        </p:nvSpPr>
        <p:spPr bwMode="auto">
          <a:xfrm>
            <a:off x="1590675" y="4729163"/>
            <a:ext cx="7253288" cy="1644650"/>
          </a:xfrm>
          <a:custGeom>
            <a:avLst/>
            <a:gdLst/>
            <a:ahLst/>
            <a:cxnLst>
              <a:cxn ang="0">
                <a:pos x="0" y="1036"/>
              </a:cxn>
              <a:cxn ang="0">
                <a:pos x="2482" y="437"/>
              </a:cxn>
              <a:cxn ang="0">
                <a:pos x="4146" y="218"/>
              </a:cxn>
              <a:cxn ang="0">
                <a:pos x="4569" y="0"/>
              </a:cxn>
            </a:cxnLst>
            <a:rect l="0" t="0" r="r" b="b"/>
            <a:pathLst>
              <a:path w="4569" h="1036">
                <a:moveTo>
                  <a:pt x="0" y="1036"/>
                </a:moveTo>
                <a:cubicBezTo>
                  <a:pt x="414" y="936"/>
                  <a:pt x="1791" y="573"/>
                  <a:pt x="2482" y="437"/>
                </a:cubicBezTo>
                <a:cubicBezTo>
                  <a:pt x="3173" y="301"/>
                  <a:pt x="3798" y="291"/>
                  <a:pt x="4146" y="218"/>
                </a:cubicBezTo>
                <a:cubicBezTo>
                  <a:pt x="4494" y="145"/>
                  <a:pt x="4481" y="45"/>
                  <a:pt x="4569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0" name="Freeform 20"/>
          <p:cNvSpPr>
            <a:spLocks/>
          </p:cNvSpPr>
          <p:nvPr/>
        </p:nvSpPr>
        <p:spPr bwMode="auto">
          <a:xfrm>
            <a:off x="2305050" y="5075238"/>
            <a:ext cx="6538913" cy="1298575"/>
          </a:xfrm>
          <a:custGeom>
            <a:avLst/>
            <a:gdLst/>
            <a:ahLst/>
            <a:cxnLst>
              <a:cxn ang="0">
                <a:pos x="0" y="818"/>
              </a:cxn>
              <a:cxn ang="0">
                <a:pos x="2128" y="315"/>
              </a:cxn>
              <a:cxn ang="0">
                <a:pos x="3600" y="123"/>
              </a:cxn>
              <a:cxn ang="0">
                <a:pos x="4119" y="0"/>
              </a:cxn>
            </a:cxnLst>
            <a:rect l="0" t="0" r="r" b="b"/>
            <a:pathLst>
              <a:path w="4119" h="818">
                <a:moveTo>
                  <a:pt x="0" y="818"/>
                </a:moveTo>
                <a:cubicBezTo>
                  <a:pt x="355" y="735"/>
                  <a:pt x="1528" y="431"/>
                  <a:pt x="2128" y="315"/>
                </a:cubicBezTo>
                <a:cubicBezTo>
                  <a:pt x="2728" y="199"/>
                  <a:pt x="3268" y="175"/>
                  <a:pt x="3600" y="123"/>
                </a:cubicBezTo>
                <a:cubicBezTo>
                  <a:pt x="3932" y="71"/>
                  <a:pt x="4011" y="26"/>
                  <a:pt x="4119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1" name="Freeform 21"/>
          <p:cNvSpPr>
            <a:spLocks/>
          </p:cNvSpPr>
          <p:nvPr/>
        </p:nvSpPr>
        <p:spPr bwMode="auto">
          <a:xfrm>
            <a:off x="3106738" y="5248275"/>
            <a:ext cx="5761037" cy="1104900"/>
          </a:xfrm>
          <a:custGeom>
            <a:avLst/>
            <a:gdLst/>
            <a:ahLst/>
            <a:cxnLst>
              <a:cxn ang="0">
                <a:pos x="0" y="818"/>
              </a:cxn>
              <a:cxn ang="0">
                <a:pos x="2128" y="315"/>
              </a:cxn>
              <a:cxn ang="0">
                <a:pos x="3600" y="123"/>
              </a:cxn>
              <a:cxn ang="0">
                <a:pos x="4119" y="0"/>
              </a:cxn>
            </a:cxnLst>
            <a:rect l="0" t="0" r="r" b="b"/>
            <a:pathLst>
              <a:path w="4119" h="818">
                <a:moveTo>
                  <a:pt x="0" y="818"/>
                </a:moveTo>
                <a:cubicBezTo>
                  <a:pt x="355" y="735"/>
                  <a:pt x="1528" y="431"/>
                  <a:pt x="2128" y="315"/>
                </a:cubicBezTo>
                <a:cubicBezTo>
                  <a:pt x="2728" y="199"/>
                  <a:pt x="3268" y="175"/>
                  <a:pt x="3600" y="123"/>
                </a:cubicBezTo>
                <a:cubicBezTo>
                  <a:pt x="3932" y="71"/>
                  <a:pt x="4011" y="26"/>
                  <a:pt x="4119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2" name="Line 22"/>
          <p:cNvSpPr>
            <a:spLocks noChangeShapeType="1"/>
          </p:cNvSpPr>
          <p:nvPr/>
        </p:nvSpPr>
        <p:spPr bwMode="auto">
          <a:xfrm flipV="1">
            <a:off x="3821113" y="6051550"/>
            <a:ext cx="1774825" cy="322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3" name="Line 23"/>
          <p:cNvSpPr>
            <a:spLocks noChangeShapeType="1"/>
          </p:cNvSpPr>
          <p:nvPr/>
        </p:nvSpPr>
        <p:spPr bwMode="auto">
          <a:xfrm flipV="1">
            <a:off x="5249863" y="6200775"/>
            <a:ext cx="909637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4" name="Line 24"/>
          <p:cNvSpPr>
            <a:spLocks noChangeShapeType="1"/>
          </p:cNvSpPr>
          <p:nvPr/>
        </p:nvSpPr>
        <p:spPr bwMode="auto">
          <a:xfrm flipV="1">
            <a:off x="8323263" y="5465763"/>
            <a:ext cx="5207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5" name="Freeform 25"/>
          <p:cNvSpPr>
            <a:spLocks/>
          </p:cNvSpPr>
          <p:nvPr/>
        </p:nvSpPr>
        <p:spPr bwMode="auto">
          <a:xfrm>
            <a:off x="430213" y="1608138"/>
            <a:ext cx="8413750" cy="3533775"/>
          </a:xfrm>
          <a:custGeom>
            <a:avLst/>
            <a:gdLst/>
            <a:ahLst/>
            <a:cxnLst>
              <a:cxn ang="0">
                <a:pos x="9" y="2226"/>
              </a:cxn>
              <a:cxn ang="0">
                <a:pos x="172" y="1653"/>
              </a:cxn>
              <a:cxn ang="0">
                <a:pos x="281" y="1298"/>
              </a:cxn>
              <a:cxn ang="0">
                <a:pos x="677" y="166"/>
              </a:cxn>
              <a:cxn ang="0">
                <a:pos x="4345" y="303"/>
              </a:cxn>
              <a:cxn ang="0">
                <a:pos x="5300" y="645"/>
              </a:cxn>
            </a:cxnLst>
            <a:rect l="0" t="0" r="r" b="b"/>
            <a:pathLst>
              <a:path w="5300" h="2226">
                <a:moveTo>
                  <a:pt x="9" y="2226"/>
                </a:moveTo>
                <a:cubicBezTo>
                  <a:pt x="36" y="2131"/>
                  <a:pt x="127" y="1808"/>
                  <a:pt x="172" y="1653"/>
                </a:cubicBezTo>
                <a:cubicBezTo>
                  <a:pt x="217" y="1498"/>
                  <a:pt x="197" y="1546"/>
                  <a:pt x="281" y="1298"/>
                </a:cubicBezTo>
                <a:cubicBezTo>
                  <a:pt x="365" y="1050"/>
                  <a:pt x="0" y="332"/>
                  <a:pt x="677" y="166"/>
                </a:cubicBezTo>
                <a:cubicBezTo>
                  <a:pt x="1354" y="0"/>
                  <a:pt x="3575" y="223"/>
                  <a:pt x="4345" y="303"/>
                </a:cubicBezTo>
                <a:cubicBezTo>
                  <a:pt x="5115" y="383"/>
                  <a:pt x="5101" y="574"/>
                  <a:pt x="5300" y="645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6" name="Freeform 26"/>
          <p:cNvSpPr>
            <a:spLocks/>
          </p:cNvSpPr>
          <p:nvPr/>
        </p:nvSpPr>
        <p:spPr bwMode="auto">
          <a:xfrm>
            <a:off x="5357813" y="1633538"/>
            <a:ext cx="3486150" cy="541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23" y="137"/>
              </a:cxn>
              <a:cxn ang="0">
                <a:pos x="2196" y="341"/>
              </a:cxn>
            </a:cxnLst>
            <a:rect l="0" t="0" r="r" b="b"/>
            <a:pathLst>
              <a:path w="2196" h="341">
                <a:moveTo>
                  <a:pt x="0" y="0"/>
                </a:moveTo>
                <a:cubicBezTo>
                  <a:pt x="220" y="23"/>
                  <a:pt x="957" y="80"/>
                  <a:pt x="1323" y="137"/>
                </a:cubicBezTo>
                <a:cubicBezTo>
                  <a:pt x="1689" y="194"/>
                  <a:pt x="2014" y="299"/>
                  <a:pt x="2196" y="341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7" name="Freeform 27"/>
          <p:cNvSpPr>
            <a:spLocks/>
          </p:cNvSpPr>
          <p:nvPr/>
        </p:nvSpPr>
        <p:spPr bwMode="auto">
          <a:xfrm>
            <a:off x="444500" y="1763713"/>
            <a:ext cx="215900" cy="2511425"/>
          </a:xfrm>
          <a:custGeom>
            <a:avLst/>
            <a:gdLst/>
            <a:ahLst/>
            <a:cxnLst>
              <a:cxn ang="0">
                <a:pos x="136" y="0"/>
              </a:cxn>
              <a:cxn ang="0">
                <a:pos x="81" y="327"/>
              </a:cxn>
              <a:cxn ang="0">
                <a:pos x="109" y="1023"/>
              </a:cxn>
              <a:cxn ang="0">
                <a:pos x="0" y="1582"/>
              </a:cxn>
            </a:cxnLst>
            <a:rect l="0" t="0" r="r" b="b"/>
            <a:pathLst>
              <a:path w="136" h="1582">
                <a:moveTo>
                  <a:pt x="136" y="0"/>
                </a:moveTo>
                <a:cubicBezTo>
                  <a:pt x="127" y="54"/>
                  <a:pt x="85" y="157"/>
                  <a:pt x="81" y="327"/>
                </a:cubicBezTo>
                <a:cubicBezTo>
                  <a:pt x="77" y="497"/>
                  <a:pt x="122" y="814"/>
                  <a:pt x="109" y="1023"/>
                </a:cubicBezTo>
                <a:cubicBezTo>
                  <a:pt x="96" y="1232"/>
                  <a:pt x="23" y="1466"/>
                  <a:pt x="0" y="158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2" grpId="0" animBg="1"/>
      <p:bldP spid="317453" grpId="0" animBg="1"/>
      <p:bldP spid="317454" grpId="0" animBg="1"/>
      <p:bldP spid="317455" grpId="0" autoUpdateAnimBg="0"/>
      <p:bldP spid="317456" grpId="0" autoUpdateAnimBg="0"/>
      <p:bldP spid="3174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4309798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Multi-spectral</a:t>
            </a:r>
            <a:endParaRPr lang="en-US" sz="4000" dirty="0" smtClean="0"/>
          </a:p>
        </p:txBody>
      </p:sp>
      <p:pic>
        <p:nvPicPr>
          <p:cNvPr id="19459" name="Content Placeholder 3" descr="Screenshot-SPM8 (john)%003A Graphic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21287" y="0"/>
            <a:ext cx="4684713" cy="6370638"/>
          </a:xfrm>
        </p:spPr>
      </p:pic>
      <p:pic>
        <p:nvPicPr>
          <p:cNvPr id="19461" name="Picture 4" descr="tp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275" y="1654175"/>
            <a:ext cx="371475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Limitations of the current model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Assumes that the brain consists of only the tissues modelled by the TPMs</a:t>
            </a:r>
          </a:p>
          <a:p>
            <a:pPr lvl="1" eaLnBrk="1" hangingPunct="1"/>
            <a:r>
              <a:rPr lang="en-GB" dirty="0" smtClean="0"/>
              <a:t>No spatial knowledge of lesions (stroke, tumours, etc)</a:t>
            </a:r>
          </a:p>
          <a:p>
            <a:pPr eaLnBrk="1" hangingPunct="1"/>
            <a:r>
              <a:rPr lang="en-GB" dirty="0" smtClean="0"/>
              <a:t>Prior probability model is based on relatively young and healthy brains</a:t>
            </a:r>
          </a:p>
          <a:p>
            <a:pPr lvl="1" eaLnBrk="1" hangingPunct="1"/>
            <a:r>
              <a:rPr lang="en-GB" dirty="0" smtClean="0"/>
              <a:t>Less </a:t>
            </a:r>
            <a:r>
              <a:rPr lang="en-GB" dirty="0" smtClean="0"/>
              <a:t>accurate for </a:t>
            </a:r>
            <a:r>
              <a:rPr lang="en-GB" dirty="0" smtClean="0"/>
              <a:t>subjects outside this population</a:t>
            </a:r>
          </a:p>
          <a:p>
            <a:pPr eaLnBrk="1" hangingPunct="1"/>
            <a:r>
              <a:rPr lang="en-GB" dirty="0" smtClean="0"/>
              <a:t>Needs reasonable quality images to work with</a:t>
            </a:r>
          </a:p>
          <a:p>
            <a:pPr lvl="1" eaLnBrk="1" hangingPunct="1"/>
            <a:r>
              <a:rPr lang="en-GB" dirty="0" smtClean="0"/>
              <a:t>No severe artefacts</a:t>
            </a:r>
          </a:p>
          <a:p>
            <a:pPr lvl="1" eaLnBrk="1" hangingPunct="1"/>
            <a:r>
              <a:rPr lang="en-GB" dirty="0" smtClean="0"/>
              <a:t>Good separation of intensities</a:t>
            </a:r>
          </a:p>
          <a:p>
            <a:pPr lvl="1" eaLnBrk="1" hangingPunct="1"/>
            <a:r>
              <a:rPr lang="en-GB" dirty="0" smtClean="0"/>
              <a:t>Reasonable initial </a:t>
            </a:r>
            <a:r>
              <a:rPr lang="en-GB" dirty="0" smtClean="0"/>
              <a:t>alignment with TPMs</a:t>
            </a:r>
            <a:r>
              <a:rPr lang="en-GB" dirty="0" smtClean="0"/>
              <a:t>.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260350"/>
            <a:ext cx="8856663" cy="720725"/>
          </a:xfrm>
        </p:spPr>
        <p:txBody>
          <a:bodyPr/>
          <a:lstStyle/>
          <a:p>
            <a:r>
              <a:rPr lang="en-GB" dirty="0" smtClean="0"/>
              <a:t>Overview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8950" y="1052513"/>
            <a:ext cx="8859838" cy="5646737"/>
          </a:xfrm>
        </p:spPr>
        <p:txBody>
          <a:bodyPr/>
          <a:lstStyle/>
          <a:p>
            <a:r>
              <a:rPr lang="en-GB" dirty="0" err="1" smtClean="0"/>
              <a:t>Morphometry</a:t>
            </a:r>
            <a:endParaRPr lang="en-GB" dirty="0" smtClean="0"/>
          </a:p>
          <a:p>
            <a:r>
              <a:rPr lang="en-GB" dirty="0" err="1" smtClean="0"/>
              <a:t>Voxel</a:t>
            </a:r>
            <a:r>
              <a:rPr lang="en-GB" dirty="0" smtClean="0"/>
              <a:t>-Based </a:t>
            </a:r>
            <a:r>
              <a:rPr lang="en-GB" dirty="0" err="1" smtClean="0"/>
              <a:t>Morphometry</a:t>
            </a:r>
            <a:endParaRPr lang="en-GB" dirty="0" smtClean="0"/>
          </a:p>
          <a:p>
            <a:r>
              <a:rPr lang="en-GB" dirty="0" smtClean="0"/>
              <a:t>Segmentation</a:t>
            </a:r>
          </a:p>
          <a:p>
            <a:r>
              <a:rPr lang="en-GB" b="1" dirty="0" err="1" smtClean="0"/>
              <a:t>Dartel</a:t>
            </a:r>
            <a:endParaRPr lang="en-GB" b="1" dirty="0" smtClean="0"/>
          </a:p>
          <a:p>
            <a:pPr lvl="1"/>
            <a:r>
              <a:rPr lang="en-GB" b="1" dirty="0" smtClean="0"/>
              <a:t>Flow field parameterisation</a:t>
            </a:r>
          </a:p>
          <a:p>
            <a:pPr lvl="1"/>
            <a:r>
              <a:rPr lang="en-GB" b="1" dirty="0" smtClean="0"/>
              <a:t>Objective function</a:t>
            </a:r>
          </a:p>
          <a:p>
            <a:pPr lvl="1"/>
            <a:r>
              <a:rPr lang="en-GB" b="1" dirty="0" smtClean="0"/>
              <a:t>Template creation</a:t>
            </a:r>
          </a:p>
          <a:p>
            <a:pPr lvl="1"/>
            <a:r>
              <a:rPr lang="en-GB" b="1" dirty="0" smtClean="0"/>
              <a:t>Examples</a:t>
            </a:r>
          </a:p>
          <a:p>
            <a:r>
              <a:rPr lang="en-GB" dirty="0" smtClean="0"/>
              <a:t>Recap</a:t>
            </a:r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2" descr="pic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49800" y="0"/>
            <a:ext cx="5156200" cy="6858000"/>
          </a:xfrm>
        </p:spPr>
      </p:pic>
      <p:sp>
        <p:nvSpPr>
          <p:cNvPr id="410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" y="188913"/>
            <a:ext cx="4032250" cy="1143000"/>
          </a:xfrm>
        </p:spPr>
        <p:txBody>
          <a:bodyPr/>
          <a:lstStyle/>
          <a:p>
            <a:r>
              <a:rPr lang="en-GB" sz="3600"/>
              <a:t>DARTEL Image Registration</a:t>
            </a:r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0025" y="1341438"/>
            <a:ext cx="4940300" cy="4876800"/>
          </a:xfrm>
        </p:spPr>
        <p:txBody>
          <a:bodyPr/>
          <a:lstStyle/>
          <a:p>
            <a:r>
              <a:rPr lang="en-GB" sz="2400"/>
              <a:t>Uses fast approximations</a:t>
            </a:r>
          </a:p>
          <a:p>
            <a:pPr lvl="1"/>
            <a:r>
              <a:rPr lang="en-GB" sz="2000"/>
              <a:t>Deformation integrated using scaling and squaring</a:t>
            </a:r>
          </a:p>
          <a:p>
            <a:r>
              <a:rPr lang="en-GB" sz="2400"/>
              <a:t>Uses Levenberg-Marquardt optimiser</a:t>
            </a:r>
          </a:p>
          <a:p>
            <a:pPr lvl="1"/>
            <a:r>
              <a:rPr lang="en-GB" sz="2000"/>
              <a:t>Multi-grid matrix solver</a:t>
            </a:r>
          </a:p>
          <a:p>
            <a:r>
              <a:rPr lang="en-GB" sz="2400"/>
              <a:t>Matches GM with GM, WM with WM etc</a:t>
            </a:r>
          </a:p>
          <a:p>
            <a:r>
              <a:rPr lang="en-GB" sz="2400"/>
              <a:t>Diffeomorphic registration takes about 30 mins per image pair (121×145×121 images).</a:t>
            </a:r>
          </a:p>
          <a:p>
            <a:endParaRPr lang="en-GB" sz="2400"/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7445375" y="2205038"/>
            <a:ext cx="21891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 baseline="0">
                <a:latin typeface="Arial" charset="0"/>
                <a:cs typeface="Arial" charset="0"/>
              </a:rPr>
              <a:t>Grey matter template warped to individual</a:t>
            </a:r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7546975" y="5656263"/>
            <a:ext cx="1697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 baseline="0">
                <a:latin typeface="Arial" charset="0"/>
                <a:cs typeface="Arial" charset="0"/>
              </a:rPr>
              <a:t>Individual scan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2" cstate="print"/>
          <a:srcRect b="50594"/>
          <a:stretch>
            <a:fillRect/>
          </a:stretch>
        </p:blipFill>
        <p:spPr bwMode="auto">
          <a:xfrm>
            <a:off x="26988" y="25400"/>
            <a:ext cx="675005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07" name="TextBox 5"/>
          <p:cNvSpPr txBox="1">
            <a:spLocks noChangeArrowheads="1"/>
          </p:cNvSpPr>
          <p:nvPr/>
        </p:nvSpPr>
        <p:spPr bwMode="auto">
          <a:xfrm>
            <a:off x="6897688" y="0"/>
            <a:ext cx="28432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3200" baseline="0">
                <a:latin typeface="Arial" charset="0"/>
                <a:cs typeface="Arial" charset="0"/>
              </a:rPr>
              <a:t>Evaluations of nonlinear registration algorithms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 b="50520"/>
          <a:stretch>
            <a:fillRect/>
          </a:stretch>
        </p:blipFill>
        <p:spPr bwMode="auto">
          <a:xfrm>
            <a:off x="42863" y="3276600"/>
            <a:ext cx="96853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10" name="Line 6"/>
          <p:cNvSpPr>
            <a:spLocks noChangeShapeType="1"/>
          </p:cNvSpPr>
          <p:nvPr/>
        </p:nvSpPr>
        <p:spPr bwMode="auto">
          <a:xfrm flipH="1">
            <a:off x="415925" y="4221163"/>
            <a:ext cx="4681538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5511" name="Line 7"/>
          <p:cNvSpPr>
            <a:spLocks noChangeShapeType="1"/>
          </p:cNvSpPr>
          <p:nvPr/>
        </p:nvSpPr>
        <p:spPr bwMode="auto">
          <a:xfrm flipH="1">
            <a:off x="5097463" y="4724400"/>
            <a:ext cx="4608512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60350"/>
            <a:ext cx="8915400" cy="1143000"/>
          </a:xfrm>
        </p:spPr>
        <p:txBody>
          <a:bodyPr/>
          <a:lstStyle/>
          <a:p>
            <a:r>
              <a:rPr lang="en-GB" sz="3200" smtClean="0"/>
              <a:t>Displacements don’t add linearly</a:t>
            </a:r>
          </a:p>
        </p:txBody>
      </p:sp>
      <p:pic>
        <p:nvPicPr>
          <p:cNvPr id="123907" name="Picture 3" descr="def_linea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525" y="1628775"/>
            <a:ext cx="4067175" cy="4468813"/>
          </a:xfrm>
          <a:prstGeom prst="rect">
            <a:avLst/>
          </a:prstGeom>
          <a:noFill/>
        </p:spPr>
      </p:pic>
      <p:pic>
        <p:nvPicPr>
          <p:cNvPr id="123908" name="Picture 4" descr="def_bacw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630363"/>
            <a:ext cx="1962150" cy="2159000"/>
          </a:xfrm>
          <a:prstGeom prst="rect">
            <a:avLst/>
          </a:prstGeom>
          <a:noFill/>
        </p:spPr>
      </p:pic>
      <p:pic>
        <p:nvPicPr>
          <p:cNvPr id="123909" name="Picture 5" descr="def_forw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4763" y="1628775"/>
            <a:ext cx="1968500" cy="2160588"/>
          </a:xfrm>
          <a:prstGeom prst="rect">
            <a:avLst/>
          </a:prstGeom>
          <a:noFill/>
        </p:spPr>
      </p:pic>
      <p:pic>
        <p:nvPicPr>
          <p:cNvPr id="123910" name="Picture 6" descr="def_comp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" y="3860800"/>
            <a:ext cx="1971675" cy="2170113"/>
          </a:xfrm>
          <a:prstGeom prst="rect">
            <a:avLst/>
          </a:prstGeom>
          <a:noFill/>
        </p:spPr>
      </p:pic>
      <p:pic>
        <p:nvPicPr>
          <p:cNvPr id="123911" name="Picture 7" descr="def_comp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5238" y="3860800"/>
            <a:ext cx="1974850" cy="2171700"/>
          </a:xfrm>
          <a:prstGeom prst="rect">
            <a:avLst/>
          </a:prstGeom>
          <a:noFill/>
        </p:spPr>
      </p:pic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033463" y="1258888"/>
            <a:ext cx="1108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aseline="0">
                <a:latin typeface="Arial" charset="0"/>
              </a:rPr>
              <a:t>Forward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3016250" y="1260475"/>
            <a:ext cx="1011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aseline="0">
                <a:latin typeface="Arial" charset="0"/>
              </a:rPr>
              <a:t>Inverse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1870075" y="6275388"/>
            <a:ext cx="1395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aseline="0">
                <a:latin typeface="Arial" charset="0"/>
              </a:rPr>
              <a:t>Composed</a:t>
            </a:r>
          </a:p>
        </p:txBody>
      </p:sp>
      <p:sp>
        <p:nvSpPr>
          <p:cNvPr id="123915" name="Line 11"/>
          <p:cNvSpPr>
            <a:spLocks noChangeShapeType="1"/>
          </p:cNvSpPr>
          <p:nvPr/>
        </p:nvSpPr>
        <p:spPr bwMode="auto">
          <a:xfrm flipH="1" flipV="1">
            <a:off x="2020888" y="6075363"/>
            <a:ext cx="22225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16" name="Line 12"/>
          <p:cNvSpPr>
            <a:spLocks noChangeShapeType="1"/>
          </p:cNvSpPr>
          <p:nvPr/>
        </p:nvSpPr>
        <p:spPr bwMode="auto">
          <a:xfrm flipV="1">
            <a:off x="2828925" y="6075363"/>
            <a:ext cx="31273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6926263" y="1284288"/>
            <a:ext cx="139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aseline="0">
                <a:latin typeface="Arial" charset="0"/>
              </a:rPr>
              <a:t>Subtracted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43" name="Picture 7" descr="flowf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1425" y="404813"/>
            <a:ext cx="3297238" cy="3111500"/>
          </a:xfrm>
          <a:prstGeom prst="rect">
            <a:avLst/>
          </a:prstGeom>
          <a:noFill/>
        </p:spPr>
      </p:pic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DARTEL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341438"/>
            <a:ext cx="6092825" cy="4217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>
                <a:cs typeface="Arial" charset="0"/>
              </a:rPr>
              <a:t>Parameterising</a:t>
            </a:r>
            <a:r>
              <a:rPr lang="en-US" dirty="0">
                <a:cs typeface="Arial" charset="0"/>
              </a:rPr>
              <a:t> the deformation</a:t>
            </a:r>
          </a:p>
          <a:p>
            <a:pPr>
              <a:lnSpc>
                <a:spcPct val="90000"/>
              </a:lnSpc>
            </a:pPr>
            <a:r>
              <a:rPr lang="el-GR" sz="4000" b="1" dirty="0">
                <a:cs typeface="Arial" charset="0"/>
              </a:rPr>
              <a:t>φ</a:t>
            </a:r>
            <a:r>
              <a:rPr lang="en-US" sz="4000" baseline="30000" dirty="0">
                <a:cs typeface="Arial" charset="0"/>
              </a:rPr>
              <a:t>(0)</a:t>
            </a:r>
            <a:r>
              <a:rPr lang="en-US" sz="4000" dirty="0"/>
              <a:t> = Identity</a:t>
            </a:r>
            <a:endParaRPr lang="en-US" sz="4000" b="1" dirty="0"/>
          </a:p>
          <a:p>
            <a:pPr>
              <a:lnSpc>
                <a:spcPct val="90000"/>
              </a:lnSpc>
            </a:pPr>
            <a:r>
              <a:rPr lang="el-GR" sz="4000" b="1" dirty="0">
                <a:cs typeface="Arial" charset="0"/>
              </a:rPr>
              <a:t>φ</a:t>
            </a:r>
            <a:r>
              <a:rPr lang="en-US" sz="4000" baseline="30000" dirty="0">
                <a:cs typeface="Arial" charset="0"/>
              </a:rPr>
              <a:t>(1)</a:t>
            </a:r>
            <a:r>
              <a:rPr lang="en-US" sz="4000" dirty="0"/>
              <a:t> = </a:t>
            </a:r>
            <a:r>
              <a:rPr lang="en-US" sz="4800" dirty="0">
                <a:cs typeface="Arial" charset="0"/>
              </a:rPr>
              <a:t>∫</a:t>
            </a:r>
            <a:r>
              <a:rPr lang="en-US" sz="4000" dirty="0"/>
              <a:t> </a:t>
            </a:r>
            <a:r>
              <a:rPr lang="en-US" sz="4000" b="1" dirty="0"/>
              <a:t>u</a:t>
            </a:r>
            <a:r>
              <a:rPr lang="en-US" sz="4800" dirty="0"/>
              <a:t>(</a:t>
            </a:r>
            <a:r>
              <a:rPr lang="el-GR" sz="4000" b="1" dirty="0">
                <a:cs typeface="Arial" charset="0"/>
              </a:rPr>
              <a:t>φ</a:t>
            </a:r>
            <a:r>
              <a:rPr lang="en-US" sz="4000" baseline="30000" dirty="0">
                <a:cs typeface="Arial" charset="0"/>
              </a:rPr>
              <a:t>(t)</a:t>
            </a:r>
            <a:r>
              <a:rPr lang="en-US" sz="4800" dirty="0"/>
              <a:t>)</a:t>
            </a:r>
            <a:r>
              <a:rPr lang="en-US" sz="4000" dirty="0" err="1"/>
              <a:t>dt</a:t>
            </a:r>
            <a:endParaRPr lang="en-US" sz="4000" dirty="0"/>
          </a:p>
          <a:p>
            <a:pPr>
              <a:lnSpc>
                <a:spcPct val="90000"/>
              </a:lnSpc>
            </a:pPr>
            <a:r>
              <a:rPr lang="en-US" sz="4000" b="1" dirty="0"/>
              <a:t>u </a:t>
            </a:r>
            <a:r>
              <a:rPr lang="en-US" dirty="0"/>
              <a:t>is a </a:t>
            </a:r>
            <a:r>
              <a:rPr lang="en-US" dirty="0" smtClean="0"/>
              <a:t>velocity field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Scaling and squaring is used to generate deformations.</a:t>
            </a: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2000672" y="3068638"/>
            <a:ext cx="473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aseline="0" dirty="0">
                <a:latin typeface="Arial" charset="0"/>
              </a:rPr>
              <a:t>t=0</a:t>
            </a:r>
          </a:p>
        </p:txBody>
      </p:sp>
      <p:sp>
        <p:nvSpPr>
          <p:cNvPr id="347141" name="Text Box 5"/>
          <p:cNvSpPr txBox="1">
            <a:spLocks noChangeArrowheads="1"/>
          </p:cNvSpPr>
          <p:nvPr/>
        </p:nvSpPr>
        <p:spPr bwMode="auto">
          <a:xfrm>
            <a:off x="2072680" y="24208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aseline="0" dirty="0">
                <a:latin typeface="Arial" charset="0"/>
              </a:rPr>
              <a:t>1</a:t>
            </a:r>
          </a:p>
        </p:txBody>
      </p:sp>
      <p:pic>
        <p:nvPicPr>
          <p:cNvPr id="347142" name="Picture 6" descr="curv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425" y="3644900"/>
            <a:ext cx="3311525" cy="30321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and squaring example</a:t>
            </a:r>
          </a:p>
        </p:txBody>
      </p:sp>
      <p:pic>
        <p:nvPicPr>
          <p:cNvPr id="351235" name="Picture 3" descr="scale_square_in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300" y="1295400"/>
            <a:ext cx="5888038" cy="4889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260350"/>
            <a:ext cx="8856663" cy="720725"/>
          </a:xfrm>
        </p:spPr>
        <p:txBody>
          <a:bodyPr/>
          <a:lstStyle/>
          <a:p>
            <a:r>
              <a:rPr lang="en-GB" sz="3200" dirty="0" smtClean="0"/>
              <a:t>There are many ways to model differences.</a:t>
            </a:r>
            <a:endParaRPr lang="en-GB" sz="3200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8950" y="1052513"/>
            <a:ext cx="8859838" cy="5646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Usually, we try to localise regions of difference.</a:t>
            </a:r>
          </a:p>
          <a:p>
            <a:pPr lvl="1">
              <a:lnSpc>
                <a:spcPct val="90000"/>
              </a:lnSpc>
            </a:pPr>
            <a:r>
              <a:rPr lang="en-GB" b="1" dirty="0" err="1" smtClean="0"/>
              <a:t>Univariate</a:t>
            </a:r>
            <a:r>
              <a:rPr lang="en-GB" b="1" dirty="0" smtClean="0"/>
              <a:t> models</a:t>
            </a:r>
            <a:r>
              <a:rPr lang="en-GB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Using methods similar to SPM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Typically localising volumetric differences</a:t>
            </a:r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Some anatomical differences can not be localised.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Need </a:t>
            </a:r>
            <a:r>
              <a:rPr lang="en-GB" b="1" dirty="0" smtClean="0"/>
              <a:t>multivariate models</a:t>
            </a:r>
            <a:r>
              <a:rPr lang="en-GB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Differences in terms of proportions among measurements.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Where would the difference between male and female faces be localised?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Need to select the best model of difference to use, before trying to fill in the details.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688013" cy="1143000"/>
          </a:xfrm>
        </p:spPr>
        <p:txBody>
          <a:bodyPr/>
          <a:lstStyle/>
          <a:p>
            <a:r>
              <a:rPr lang="en-US" sz="3600"/>
              <a:t>Forward and backward transforms</a:t>
            </a:r>
          </a:p>
        </p:txBody>
      </p:sp>
      <p:pic>
        <p:nvPicPr>
          <p:cNvPr id="352259" name="Picture 3" descr="diffeo_ti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1050" y="0"/>
            <a:ext cx="4044950" cy="3354388"/>
          </a:xfrm>
          <a:prstGeom prst="rect">
            <a:avLst/>
          </a:prstGeom>
          <a:noFill/>
        </p:spPr>
      </p:pic>
      <p:pic>
        <p:nvPicPr>
          <p:cNvPr id="352260" name="Picture 4" descr="f_ti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400" y="3298825"/>
            <a:ext cx="4292600" cy="3559175"/>
          </a:xfrm>
          <a:prstGeom prst="rect">
            <a:avLst/>
          </a:prstGeom>
          <a:noFill/>
        </p:spPr>
      </p:pic>
      <p:pic>
        <p:nvPicPr>
          <p:cNvPr id="352261" name="Picture 5" descr="g_tim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0" y="3321050"/>
            <a:ext cx="4265613" cy="35369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Registration objective function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sz="2400"/>
              <a:t>Simultaneously minimize the sum of:</a:t>
            </a:r>
          </a:p>
          <a:p>
            <a:pPr marL="990600" lvl="1" indent="-533400"/>
            <a:r>
              <a:rPr lang="en-US" sz="2800"/>
              <a:t>Matching Term</a:t>
            </a:r>
          </a:p>
          <a:p>
            <a:pPr marL="1371600" lvl="2" indent="-457200"/>
            <a:r>
              <a:rPr lang="en-US" sz="2400"/>
              <a:t>Drives the matching of the images.</a:t>
            </a:r>
          </a:p>
          <a:p>
            <a:pPr marL="1371600" lvl="2" indent="-457200"/>
            <a:r>
              <a:rPr lang="en-US" sz="2400"/>
              <a:t>Multinomial assumption </a:t>
            </a:r>
          </a:p>
          <a:p>
            <a:pPr marL="990600" lvl="1" indent="-533400"/>
            <a:r>
              <a:rPr lang="en-US" sz="2800"/>
              <a:t>Regularisation term</a:t>
            </a:r>
          </a:p>
          <a:p>
            <a:pPr marL="1371600" lvl="2" indent="-457200"/>
            <a:r>
              <a:rPr lang="en-US" sz="2400"/>
              <a:t>A measure of deformation roughness</a:t>
            </a:r>
          </a:p>
          <a:p>
            <a:pPr marL="1371600" lvl="2" indent="-457200"/>
            <a:r>
              <a:rPr lang="en-US" sz="2400"/>
              <a:t>Regularises the registration.</a:t>
            </a:r>
          </a:p>
          <a:p>
            <a:pPr marL="609600" indent="-609600"/>
            <a:endParaRPr lang="en-US" sz="2400"/>
          </a:p>
          <a:p>
            <a:pPr marL="609600" indent="-609600"/>
            <a:r>
              <a:rPr lang="en-US" sz="2400"/>
              <a:t>A balance between the two terms.</a:t>
            </a:r>
          </a:p>
          <a:p>
            <a:pPr marL="1371600" lvl="2" indent="-457200"/>
            <a:endParaRPr lang="en-US" sz="24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Different Regularisation Terms</a:t>
            </a:r>
          </a:p>
        </p:txBody>
      </p:sp>
      <p:pic>
        <p:nvPicPr>
          <p:cNvPr id="357380" name="Picture 4" descr="smalld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600200"/>
            <a:ext cx="5283200" cy="4876800"/>
          </a:xfrm>
          <a:prstGeom prst="rect">
            <a:avLst/>
          </a:prstGeom>
          <a:noFill/>
        </p:spPr>
      </p:pic>
      <p:pic>
        <p:nvPicPr>
          <p:cNvPr id="357381" name="Picture 5" descr="def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9888" y="1600200"/>
            <a:ext cx="2693987" cy="4953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444847"/>
            <a:ext cx="8856663" cy="823913"/>
          </a:xfrm>
        </p:spPr>
        <p:txBody>
          <a:bodyPr/>
          <a:lstStyle/>
          <a:p>
            <a:r>
              <a:rPr lang="en-US" sz="3600" dirty="0"/>
              <a:t>Simultaneous registration of GM to GM and WM to WM</a:t>
            </a:r>
          </a:p>
        </p:txBody>
      </p:sp>
      <p:sp>
        <p:nvSpPr>
          <p:cNvPr id="365571" name="Text Box 3"/>
          <p:cNvSpPr txBox="1">
            <a:spLocks noChangeArrowheads="1"/>
          </p:cNvSpPr>
          <p:nvPr/>
        </p:nvSpPr>
        <p:spPr bwMode="auto">
          <a:xfrm>
            <a:off x="3962400" y="3581400"/>
            <a:ext cx="1595438" cy="385763"/>
          </a:xfrm>
          <a:prstGeom prst="rect">
            <a:avLst/>
          </a:prstGeom>
          <a:solidFill>
            <a:srgbClr val="C0C0C0"/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aseline="0">
                <a:latin typeface="Arial" charset="0"/>
              </a:rPr>
              <a:t>Grey matter </a:t>
            </a:r>
          </a:p>
        </p:txBody>
      </p:sp>
      <p:sp>
        <p:nvSpPr>
          <p:cNvPr id="365572" name="Text Box 4"/>
          <p:cNvSpPr txBox="1">
            <a:spLocks noChangeArrowheads="1"/>
          </p:cNvSpPr>
          <p:nvPr/>
        </p:nvSpPr>
        <p:spPr bwMode="auto">
          <a:xfrm>
            <a:off x="3962400" y="4114800"/>
            <a:ext cx="1624013" cy="385763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aseline="0">
                <a:latin typeface="Arial" charset="0"/>
              </a:rPr>
              <a:t>White matter</a:t>
            </a:r>
          </a:p>
        </p:txBody>
      </p:sp>
      <p:sp>
        <p:nvSpPr>
          <p:cNvPr id="365573" name="Rectangle 5"/>
          <p:cNvSpPr>
            <a:spLocks noChangeArrowheads="1"/>
          </p:cNvSpPr>
          <p:nvPr/>
        </p:nvSpPr>
        <p:spPr bwMode="auto">
          <a:xfrm>
            <a:off x="3797300" y="3505200"/>
            <a:ext cx="189865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686550" y="2286000"/>
            <a:ext cx="1898650" cy="1066800"/>
            <a:chOff x="3888" y="1440"/>
            <a:chExt cx="1104" cy="672"/>
          </a:xfrm>
        </p:grpSpPr>
        <p:sp>
          <p:nvSpPr>
            <p:cNvPr id="365575" name="Text Box 7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365576" name="Text Box 8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365577" name="Rectangle 9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016750" y="4648200"/>
            <a:ext cx="1898650" cy="1066800"/>
            <a:chOff x="3888" y="1440"/>
            <a:chExt cx="1104" cy="672"/>
          </a:xfrm>
        </p:grpSpPr>
        <p:sp>
          <p:nvSpPr>
            <p:cNvPr id="365579" name="Text Box 11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365580" name="Text Box 12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365581" name="Rectangle 13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476500" y="1676400"/>
            <a:ext cx="1898650" cy="1066800"/>
            <a:chOff x="3888" y="1440"/>
            <a:chExt cx="1104" cy="672"/>
          </a:xfrm>
        </p:grpSpPr>
        <p:sp>
          <p:nvSpPr>
            <p:cNvPr id="365583" name="Text Box 15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365584" name="Text Box 16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365585" name="Rectangle 17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825500" y="4343400"/>
            <a:ext cx="1898650" cy="1066800"/>
            <a:chOff x="3888" y="1440"/>
            <a:chExt cx="1104" cy="672"/>
          </a:xfrm>
        </p:grpSpPr>
        <p:sp>
          <p:nvSpPr>
            <p:cNvPr id="365587" name="Text Box 19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365588" name="Text Box 20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365589" name="Rectangle 21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5590" name="Line 22"/>
          <p:cNvSpPr>
            <a:spLocks noChangeShapeType="1"/>
          </p:cNvSpPr>
          <p:nvPr/>
        </p:nvSpPr>
        <p:spPr bwMode="auto">
          <a:xfrm flipV="1">
            <a:off x="2559050" y="3886200"/>
            <a:ext cx="140335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5591" name="Line 23"/>
          <p:cNvSpPr>
            <a:spLocks noChangeShapeType="1"/>
          </p:cNvSpPr>
          <p:nvPr/>
        </p:nvSpPr>
        <p:spPr bwMode="auto">
          <a:xfrm>
            <a:off x="3467100" y="2133600"/>
            <a:ext cx="4953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5592" name="Line 24"/>
          <p:cNvSpPr>
            <a:spLocks noChangeShapeType="1"/>
          </p:cNvSpPr>
          <p:nvPr/>
        </p:nvSpPr>
        <p:spPr bwMode="auto">
          <a:xfrm flipH="1">
            <a:off x="5448300" y="2514600"/>
            <a:ext cx="140335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5593" name="Line 25"/>
          <p:cNvSpPr>
            <a:spLocks noChangeShapeType="1"/>
          </p:cNvSpPr>
          <p:nvPr/>
        </p:nvSpPr>
        <p:spPr bwMode="auto">
          <a:xfrm flipH="1" flipV="1">
            <a:off x="5530850" y="3810000"/>
            <a:ext cx="165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5594" name="Line 26"/>
          <p:cNvSpPr>
            <a:spLocks noChangeShapeType="1"/>
          </p:cNvSpPr>
          <p:nvPr/>
        </p:nvSpPr>
        <p:spPr bwMode="auto">
          <a:xfrm flipV="1">
            <a:off x="2559050" y="4343400"/>
            <a:ext cx="14033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5595" name="Line 27"/>
          <p:cNvSpPr>
            <a:spLocks noChangeShapeType="1"/>
          </p:cNvSpPr>
          <p:nvPr/>
        </p:nvSpPr>
        <p:spPr bwMode="auto">
          <a:xfrm>
            <a:off x="3467100" y="2667000"/>
            <a:ext cx="4953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5596" name="Line 28"/>
          <p:cNvSpPr>
            <a:spLocks noChangeShapeType="1"/>
          </p:cNvSpPr>
          <p:nvPr/>
        </p:nvSpPr>
        <p:spPr bwMode="auto">
          <a:xfrm flipH="1">
            <a:off x="5448300" y="3124200"/>
            <a:ext cx="14033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5597" name="Line 29"/>
          <p:cNvSpPr>
            <a:spLocks noChangeShapeType="1"/>
          </p:cNvSpPr>
          <p:nvPr/>
        </p:nvSpPr>
        <p:spPr bwMode="auto">
          <a:xfrm flipH="1" flipV="1">
            <a:off x="5613400" y="4495800"/>
            <a:ext cx="15684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5598" name="Text Box 30"/>
          <p:cNvSpPr txBox="1">
            <a:spLocks noChangeArrowheads="1"/>
          </p:cNvSpPr>
          <p:nvPr/>
        </p:nvSpPr>
        <p:spPr bwMode="auto">
          <a:xfrm>
            <a:off x="4210050" y="4648200"/>
            <a:ext cx="123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aseline="0">
                <a:latin typeface="Arial" charset="0"/>
              </a:rPr>
              <a:t>Template</a:t>
            </a:r>
          </a:p>
        </p:txBody>
      </p:sp>
      <p:sp>
        <p:nvSpPr>
          <p:cNvPr id="365599" name="Text Box 31"/>
          <p:cNvSpPr txBox="1">
            <a:spLocks noChangeArrowheads="1"/>
          </p:cNvSpPr>
          <p:nvPr/>
        </p:nvSpPr>
        <p:spPr bwMode="auto">
          <a:xfrm>
            <a:off x="1352550" y="190500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800" baseline="0">
                <a:latin typeface="Arial" charset="0"/>
              </a:rPr>
              <a:t>Subject 1</a:t>
            </a:r>
          </a:p>
        </p:txBody>
      </p:sp>
      <p:sp>
        <p:nvSpPr>
          <p:cNvPr id="365600" name="Text Box 32"/>
          <p:cNvSpPr txBox="1">
            <a:spLocks noChangeArrowheads="1"/>
          </p:cNvSpPr>
          <p:nvPr/>
        </p:nvSpPr>
        <p:spPr bwMode="auto">
          <a:xfrm>
            <a:off x="1155700" y="54864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800" baseline="0">
                <a:latin typeface="Arial" charset="0"/>
              </a:rPr>
              <a:t>Subject 2</a:t>
            </a:r>
          </a:p>
        </p:txBody>
      </p:sp>
      <p:sp>
        <p:nvSpPr>
          <p:cNvPr id="365601" name="Text Box 33"/>
          <p:cNvSpPr txBox="1">
            <a:spLocks noChangeArrowheads="1"/>
          </p:cNvSpPr>
          <p:nvPr/>
        </p:nvSpPr>
        <p:spPr bwMode="auto">
          <a:xfrm>
            <a:off x="8585200" y="2438400"/>
            <a:ext cx="132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800" baseline="0">
                <a:latin typeface="Arial" charset="0"/>
              </a:rPr>
              <a:t>Subject 3</a:t>
            </a:r>
          </a:p>
        </p:txBody>
      </p:sp>
      <p:sp>
        <p:nvSpPr>
          <p:cNvPr id="365602" name="Text Box 34"/>
          <p:cNvSpPr txBox="1">
            <a:spLocks noChangeArrowheads="1"/>
          </p:cNvSpPr>
          <p:nvPr/>
        </p:nvSpPr>
        <p:spPr bwMode="auto">
          <a:xfrm>
            <a:off x="7264400" y="5791200"/>
            <a:ext cx="125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800" baseline="0">
                <a:latin typeface="Arial" charset="0"/>
              </a:rPr>
              <a:t>Subject 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Template</a:t>
            </a:r>
          </a:p>
        </p:txBody>
      </p:sp>
      <p:pic>
        <p:nvPicPr>
          <p:cNvPr id="369667" name="Picture 3" descr="aver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0"/>
            <a:ext cx="5143500" cy="6858000"/>
          </a:xfrm>
          <a:prstGeom prst="rect">
            <a:avLst/>
          </a:prstGeom>
          <a:noFill/>
        </p:spPr>
      </p:pic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3136900" y="1066800"/>
            <a:ext cx="1633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US" sz="2400" baseline="0">
                <a:latin typeface="Arial" charset="0"/>
              </a:rPr>
              <a:t>Initial Average</a:t>
            </a:r>
          </a:p>
        </p:txBody>
      </p:sp>
      <p:sp>
        <p:nvSpPr>
          <p:cNvPr id="369669" name="Text Box 5"/>
          <p:cNvSpPr txBox="1">
            <a:spLocks noChangeArrowheads="1"/>
          </p:cNvSpPr>
          <p:nvPr/>
        </p:nvSpPr>
        <p:spPr bwMode="auto">
          <a:xfrm>
            <a:off x="2641600" y="3276600"/>
            <a:ext cx="2163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US" sz="2400" baseline="0">
                <a:latin typeface="Arial" charset="0"/>
              </a:rPr>
              <a:t>After a few iterations</a:t>
            </a:r>
          </a:p>
        </p:txBody>
      </p:sp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2724150" y="5638800"/>
            <a:ext cx="2063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US" sz="2400" baseline="0">
                <a:latin typeface="Arial" charset="0"/>
              </a:rPr>
              <a:t>Final template</a:t>
            </a:r>
          </a:p>
        </p:txBody>
      </p:sp>
      <p:sp>
        <p:nvSpPr>
          <p:cNvPr id="369671" name="Text Box 7"/>
          <p:cNvSpPr txBox="1">
            <a:spLocks noChangeArrowheads="1"/>
          </p:cNvSpPr>
          <p:nvPr/>
        </p:nvSpPr>
        <p:spPr bwMode="auto">
          <a:xfrm>
            <a:off x="247650" y="2133600"/>
            <a:ext cx="29718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aseline="0">
                <a:latin typeface="Arial" charset="0"/>
              </a:rPr>
              <a:t>Iteratively generated from 471 subjects</a:t>
            </a:r>
          </a:p>
          <a:p>
            <a:pPr eaLnBrk="1" hangingPunct="1"/>
            <a:endParaRPr lang="en-US" sz="2400" baseline="0">
              <a:latin typeface="Arial" charset="0"/>
            </a:endParaRPr>
          </a:p>
          <a:p>
            <a:pPr eaLnBrk="1" hangingPunct="1"/>
            <a:r>
              <a:rPr lang="en-US" sz="2400" baseline="0">
                <a:latin typeface="Arial" charset="0"/>
              </a:rPr>
              <a:t>Began with rigidly aligned tissue probability maps</a:t>
            </a:r>
          </a:p>
          <a:p>
            <a:pPr eaLnBrk="1" hangingPunct="1"/>
            <a:endParaRPr lang="en-US" sz="2400" baseline="0">
              <a:latin typeface="Arial" charset="0"/>
            </a:endParaRPr>
          </a:p>
          <a:p>
            <a:pPr eaLnBrk="1" hangingPunct="1"/>
            <a:r>
              <a:rPr lang="en-US" sz="2400" baseline="0">
                <a:latin typeface="Arial" charset="0"/>
              </a:rPr>
              <a:t>Used an inverse consistent formulation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 descr="MNI_G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04800"/>
            <a:ext cx="6810375" cy="6248400"/>
          </a:xfrm>
          <a:prstGeom prst="rect">
            <a:avLst/>
          </a:prstGeom>
          <a:noFill/>
        </p:spPr>
      </p:pic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4705350" y="3352800"/>
            <a:ext cx="37147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600" baseline="0">
                <a:latin typeface="Arial" charset="0"/>
              </a:rPr>
              <a:t>Grey matter average of 452 subjects – affine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4" name="Picture 2" descr="G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04800"/>
            <a:ext cx="6810375" cy="6248400"/>
          </a:xfrm>
          <a:prstGeom prst="rect">
            <a:avLst/>
          </a:prstGeom>
          <a:noFill/>
        </p:spPr>
      </p:pic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4705350" y="3352800"/>
            <a:ext cx="37147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600" baseline="0">
                <a:latin typeface="Arial" charset="0"/>
              </a:rPr>
              <a:t>Grey matter average of 471 subjects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2" descr="unnormali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300" y="-1588"/>
            <a:ext cx="7759700" cy="6859588"/>
          </a:xfrm>
          <a:prstGeom prst="rect">
            <a:avLst/>
          </a:prstGeom>
          <a:noFill/>
        </p:spPr>
      </p:pic>
      <p:sp>
        <p:nvSpPr>
          <p:cNvPr id="391171" name="Text Box 3"/>
          <p:cNvSpPr txBox="1">
            <a:spLocks noChangeArrowheads="1"/>
          </p:cNvSpPr>
          <p:nvPr/>
        </p:nvSpPr>
        <p:spPr bwMode="auto">
          <a:xfrm>
            <a:off x="0" y="1295400"/>
            <a:ext cx="214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aseline="0">
                <a:latin typeface="Arial" charset="0"/>
                <a:cs typeface="Arial" charset="0"/>
              </a:rPr>
              <a:t>Initial </a:t>
            </a:r>
          </a:p>
          <a:p>
            <a:pPr eaLnBrk="1" hangingPunct="1"/>
            <a:r>
              <a:rPr lang="en-US" sz="2400" baseline="0">
                <a:latin typeface="Arial" charset="0"/>
                <a:cs typeface="Arial" charset="0"/>
              </a:rPr>
              <a:t>GM images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 descr="normali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300" y="0"/>
            <a:ext cx="7759700" cy="6859588"/>
          </a:xfrm>
          <a:prstGeom prst="rect">
            <a:avLst/>
          </a:prstGeom>
          <a:noFill/>
        </p:spPr>
      </p:pic>
      <p:sp>
        <p:nvSpPr>
          <p:cNvPr id="392195" name="Text Box 3"/>
          <p:cNvSpPr txBox="1">
            <a:spLocks noChangeArrowheads="1"/>
          </p:cNvSpPr>
          <p:nvPr/>
        </p:nvSpPr>
        <p:spPr bwMode="auto">
          <a:xfrm>
            <a:off x="0" y="1295400"/>
            <a:ext cx="214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aseline="0">
                <a:latin typeface="Arial" charset="0"/>
                <a:cs typeface="Arial" charset="0"/>
              </a:rPr>
              <a:t>Warped </a:t>
            </a:r>
          </a:p>
          <a:p>
            <a:pPr eaLnBrk="1" hangingPunct="1"/>
            <a:r>
              <a:rPr lang="en-US" sz="2400" baseline="0">
                <a:latin typeface="Arial" charset="0"/>
                <a:cs typeface="Arial" charset="0"/>
              </a:rPr>
              <a:t>GM images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average_g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866217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471 Subject Average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</a:t>
            </a:r>
            <a:r>
              <a:rPr lang="en-GB" dirty="0" smtClean="0"/>
              <a:t>2D </a:t>
            </a:r>
            <a:r>
              <a:rPr lang="en-GB" dirty="0" smtClean="0"/>
              <a:t>Shapes</a:t>
            </a:r>
            <a:endParaRPr lang="en-GB" dirty="0" smtClean="0"/>
          </a:p>
        </p:txBody>
      </p:sp>
      <p:pic>
        <p:nvPicPr>
          <p:cNvPr id="83972" name="Picture 4" descr="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1428750"/>
            <a:ext cx="8124825" cy="5429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average_w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866217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471 Subject Average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aver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866217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471 Subject Average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subj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156086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    Subject 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aver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866217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471 Subject Average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subj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183337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    Subject 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aver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866217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471 Subject Average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subj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183337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    Subject 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aver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866217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471 Subject Average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260350"/>
            <a:ext cx="8856663" cy="720725"/>
          </a:xfrm>
        </p:spPr>
        <p:txBody>
          <a:bodyPr/>
          <a:lstStyle/>
          <a:p>
            <a:r>
              <a:rPr lang="en-GB" dirty="0" smtClean="0"/>
              <a:t>Overview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8950" y="1052513"/>
            <a:ext cx="8859838" cy="5646737"/>
          </a:xfrm>
        </p:spPr>
        <p:txBody>
          <a:bodyPr/>
          <a:lstStyle/>
          <a:p>
            <a:r>
              <a:rPr lang="en-GB" dirty="0" err="1" smtClean="0"/>
              <a:t>Voxel</a:t>
            </a:r>
            <a:r>
              <a:rPr lang="en-GB" dirty="0" smtClean="0"/>
              <a:t>-Based </a:t>
            </a:r>
            <a:r>
              <a:rPr lang="en-GB" dirty="0" err="1" smtClean="0"/>
              <a:t>Morphometry</a:t>
            </a:r>
            <a:endParaRPr lang="en-GB" dirty="0" smtClean="0"/>
          </a:p>
          <a:p>
            <a:r>
              <a:rPr lang="en-GB" dirty="0" smtClean="0"/>
              <a:t>Segmentation</a:t>
            </a:r>
          </a:p>
          <a:p>
            <a:r>
              <a:rPr lang="en-GB" dirty="0" err="1" smtClean="0"/>
              <a:t>Dartel</a:t>
            </a:r>
            <a:endParaRPr lang="en-GB" dirty="0" smtClean="0"/>
          </a:p>
          <a:p>
            <a:r>
              <a:rPr lang="en-GB" b="1" dirty="0" smtClean="0"/>
              <a:t>Recap</a:t>
            </a:r>
            <a:endParaRPr lang="en-GB" b="1" dirty="0" smtClean="0"/>
          </a:p>
          <a:p>
            <a:pPr lvl="1">
              <a:buNone/>
            </a:pP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SPM for group fMRI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80075" y="973139"/>
            <a:ext cx="186269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 baseline="0" dirty="0" err="1" smtClean="0">
                <a:solidFill>
                  <a:schemeClr val="tx2"/>
                </a:solidFill>
                <a:latin typeface="Arial" pitchFamily="34" charset="0"/>
              </a:rPr>
              <a:t>fMRI</a:t>
            </a:r>
            <a:r>
              <a:rPr lang="en-GB" sz="1800" baseline="0" dirty="0" smtClean="0">
                <a:solidFill>
                  <a:schemeClr val="tx2"/>
                </a:solidFill>
                <a:latin typeface="Arial" pitchFamily="34" charset="0"/>
              </a:rPr>
              <a:t> time-series</a:t>
            </a:r>
            <a:endParaRPr lang="en-GB" sz="1800" baseline="0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18436" name="Picture 5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902" y="1327150"/>
            <a:ext cx="1219332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437" name="Picture 6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231" y="1403350"/>
            <a:ext cx="1219332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438" name="Picture 7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840" y="1479550"/>
            <a:ext cx="1221052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439" name="Picture 8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69" y="1555750"/>
            <a:ext cx="1219333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8440" name="AutoShape 9"/>
          <p:cNvSpPr>
            <a:spLocks noChangeArrowheads="1"/>
          </p:cNvSpPr>
          <p:nvPr/>
        </p:nvSpPr>
        <p:spPr bwMode="auto">
          <a:xfrm>
            <a:off x="2216696" y="1555750"/>
            <a:ext cx="3744416" cy="990600"/>
          </a:xfrm>
          <a:prstGeom prst="rightArrow">
            <a:avLst>
              <a:gd name="adj1" fmla="val 50000"/>
              <a:gd name="adj2" fmla="val 449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aseline="0" dirty="0" err="1" smtClean="0">
                <a:latin typeface="Arial" pitchFamily="34" charset="0"/>
                <a:cs typeface="Arial" pitchFamily="34" charset="0"/>
              </a:rPr>
              <a:t>Preprocessing</a:t>
            </a:r>
            <a:endParaRPr lang="en-GB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6991532" y="1700808"/>
            <a:ext cx="1353476" cy="725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spm T</a:t>
            </a:r>
            <a:br>
              <a:rPr lang="en-GB"/>
            </a:br>
            <a:r>
              <a:rPr lang="en-GB"/>
              <a:t>Image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88170" y="3322638"/>
            <a:ext cx="1448064" cy="1447800"/>
            <a:chOff x="342" y="2093"/>
            <a:chExt cx="842" cy="912"/>
          </a:xfrm>
        </p:grpSpPr>
        <p:pic>
          <p:nvPicPr>
            <p:cNvPr id="18461" name="Picture 14" descr="jun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5" y="2093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8462" name="Picture 15" descr="jun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141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8463" name="Picture 16" descr="jun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6" y="2189"/>
              <a:ext cx="710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8464" name="Picture 17" descr="jun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" y="2237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</p:pic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88170" y="5267327"/>
            <a:ext cx="1448064" cy="1447800"/>
            <a:chOff x="342" y="3408"/>
            <a:chExt cx="842" cy="912"/>
          </a:xfrm>
        </p:grpSpPr>
        <p:pic>
          <p:nvPicPr>
            <p:cNvPr id="18452" name="Picture 23" descr="jun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5" y="3408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8453" name="Picture 24" descr="jun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3456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8454" name="Picture 25" descr="jun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6" y="3504"/>
              <a:ext cx="710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8455" name="Picture 26" descr="jun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" y="3552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</p:pic>
      </p:grpSp>
      <p:cxnSp>
        <p:nvCxnSpPr>
          <p:cNvPr id="19470" name="AutoShape 34"/>
          <p:cNvCxnSpPr>
            <a:cxnSpLocks noChangeShapeType="1"/>
          </p:cNvCxnSpPr>
          <p:nvPr/>
        </p:nvCxnSpPr>
        <p:spPr bwMode="auto">
          <a:xfrm rot="-5400000">
            <a:off x="7059531" y="5031383"/>
            <a:ext cx="1219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1" name="AutoShape 35"/>
          <p:cNvCxnSpPr>
            <a:cxnSpLocks noChangeShapeType="1"/>
            <a:endCxn id="18442" idx="2"/>
          </p:cNvCxnSpPr>
          <p:nvPr/>
        </p:nvCxnSpPr>
        <p:spPr bwMode="auto">
          <a:xfrm flipV="1">
            <a:off x="7669131" y="2426296"/>
            <a:ext cx="0" cy="1270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2" name="AutoShape 36"/>
          <p:cNvCxnSpPr>
            <a:cxnSpLocks noChangeShapeType="1"/>
          </p:cNvCxnSpPr>
          <p:nvPr/>
        </p:nvCxnSpPr>
        <p:spPr bwMode="auto">
          <a:xfrm rot="-5400000">
            <a:off x="7224697" y="1029362"/>
            <a:ext cx="1117600" cy="225293"/>
          </a:xfrm>
          <a:prstGeom prst="bentConnector4">
            <a:avLst>
              <a:gd name="adj1" fmla="val 24431"/>
              <a:gd name="adj2" fmla="val 20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9473" name="Rectangle 38"/>
          <p:cNvSpPr>
            <a:spLocks noChangeArrowheads="1"/>
          </p:cNvSpPr>
          <p:nvPr/>
        </p:nvSpPr>
        <p:spPr bwMode="auto">
          <a:xfrm>
            <a:off x="6155714" y="297458"/>
            <a:ext cx="1671638" cy="687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baseline="0" dirty="0">
                <a:latin typeface="Arial" pitchFamily="34" charset="0"/>
                <a:cs typeface="Arial" pitchFamily="34" charset="0"/>
              </a:rPr>
              <a:t>Group-wise</a:t>
            </a:r>
            <a:br>
              <a:rPr lang="en-GB" b="1" baseline="0" dirty="0">
                <a:latin typeface="Arial" pitchFamily="34" charset="0"/>
                <a:cs typeface="Arial" pitchFamily="34" charset="0"/>
              </a:rPr>
            </a:br>
            <a:r>
              <a:rPr lang="en-GB" b="1" baseline="0" dirty="0">
                <a:latin typeface="Arial" pitchFamily="34" charset="0"/>
                <a:cs typeface="Arial" pitchFamily="34" charset="0"/>
              </a:rPr>
              <a:t>statistics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6033120" y="1700808"/>
            <a:ext cx="2311888" cy="725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aseline="0" dirty="0" smtClean="0">
                <a:latin typeface="Arial" pitchFamily="34" charset="0"/>
                <a:cs typeface="Arial" pitchFamily="34" charset="0"/>
              </a:rPr>
              <a:t>Spatially Normalised </a:t>
            </a:r>
          </a:p>
          <a:p>
            <a:pPr algn="r"/>
            <a:r>
              <a:rPr lang="en-GB" sz="1800" baseline="0" dirty="0" smtClean="0">
                <a:latin typeface="Arial" pitchFamily="34" charset="0"/>
                <a:cs typeface="Arial" pitchFamily="34" charset="0"/>
              </a:rPr>
              <a:t>“Contrast” Image</a:t>
            </a:r>
            <a:endParaRPr lang="en-GB" sz="18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033120" y="3656732"/>
            <a:ext cx="2311888" cy="725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GB" sz="1800" baseline="0" dirty="0" smtClean="0">
                <a:latin typeface="Arial" pitchFamily="34" charset="0"/>
                <a:cs typeface="Arial" pitchFamily="34" charset="0"/>
              </a:rPr>
              <a:t>Spatially Normalised </a:t>
            </a:r>
          </a:p>
          <a:p>
            <a:pPr algn="r"/>
            <a:r>
              <a:rPr lang="en-GB" sz="1800" baseline="0" dirty="0" smtClean="0">
                <a:latin typeface="Arial" pitchFamily="34" charset="0"/>
                <a:cs typeface="Arial" pitchFamily="34" charset="0"/>
              </a:rPr>
              <a:t>“Contrast” Image</a:t>
            </a:r>
            <a:endParaRPr lang="en-GB" sz="18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6033120" y="5667548"/>
            <a:ext cx="2311888" cy="725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GB" sz="1800" baseline="0" dirty="0" smtClean="0">
                <a:latin typeface="Arial" pitchFamily="34" charset="0"/>
                <a:cs typeface="Arial" pitchFamily="34" charset="0"/>
              </a:rPr>
              <a:t>Spatially Normalised </a:t>
            </a:r>
          </a:p>
          <a:p>
            <a:pPr algn="r"/>
            <a:r>
              <a:rPr lang="en-GB" sz="1800" baseline="0" dirty="0" smtClean="0">
                <a:latin typeface="Arial" pitchFamily="34" charset="0"/>
                <a:cs typeface="Arial" pitchFamily="34" charset="0"/>
              </a:rPr>
              <a:t>“Contrast” Image</a:t>
            </a:r>
            <a:endParaRPr lang="en-GB" sz="18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auto">
          <a:xfrm>
            <a:off x="2216696" y="3446512"/>
            <a:ext cx="3744416" cy="990600"/>
          </a:xfrm>
          <a:prstGeom prst="rightArrow">
            <a:avLst>
              <a:gd name="adj1" fmla="val 50000"/>
              <a:gd name="adj2" fmla="val 449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aseline="0" dirty="0" err="1" smtClean="0">
                <a:latin typeface="Arial" pitchFamily="34" charset="0"/>
                <a:cs typeface="Arial" pitchFamily="34" charset="0"/>
              </a:rPr>
              <a:t>Preprocessing</a:t>
            </a:r>
            <a:endParaRPr lang="en-GB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AutoShape 9"/>
          <p:cNvSpPr>
            <a:spLocks noChangeArrowheads="1"/>
          </p:cNvSpPr>
          <p:nvPr/>
        </p:nvSpPr>
        <p:spPr bwMode="auto">
          <a:xfrm>
            <a:off x="2216696" y="5462736"/>
            <a:ext cx="3744416" cy="990600"/>
          </a:xfrm>
          <a:prstGeom prst="rightArrow">
            <a:avLst>
              <a:gd name="adj1" fmla="val 50000"/>
              <a:gd name="adj2" fmla="val 449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aseline="0" dirty="0" err="1" smtClean="0">
                <a:latin typeface="Arial" pitchFamily="34" charset="0"/>
                <a:cs typeface="Arial" pitchFamily="34" charset="0"/>
              </a:rPr>
              <a:t>Preprocessing</a:t>
            </a:r>
            <a:endParaRPr lang="en-GB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44488" y="2924944"/>
            <a:ext cx="186269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 baseline="0" dirty="0" err="1">
                <a:solidFill>
                  <a:schemeClr val="tx2"/>
                </a:solidFill>
                <a:latin typeface="Arial" pitchFamily="34" charset="0"/>
              </a:rPr>
              <a:t>fMRI</a:t>
            </a:r>
            <a:r>
              <a:rPr lang="en-GB" sz="1800" baseline="0" dirty="0">
                <a:solidFill>
                  <a:schemeClr val="tx2"/>
                </a:solidFill>
                <a:latin typeface="Arial" pitchFamily="34" charset="0"/>
              </a:rPr>
              <a:t> time-series</a:t>
            </a: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344488" y="4869160"/>
            <a:ext cx="186269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 baseline="0" dirty="0" err="1">
                <a:solidFill>
                  <a:schemeClr val="tx2"/>
                </a:solidFill>
                <a:latin typeface="Arial" pitchFamily="34" charset="0"/>
              </a:rPr>
              <a:t>fMRI</a:t>
            </a:r>
            <a:r>
              <a:rPr lang="en-GB" sz="1800" baseline="0" dirty="0">
                <a:solidFill>
                  <a:schemeClr val="tx2"/>
                </a:solidFill>
                <a:latin typeface="Arial" pitchFamily="34" charset="0"/>
              </a:rPr>
              <a:t> time-series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 animBg="1"/>
      <p:bldP spid="36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Spatially normalised shapes</a:t>
            </a:r>
            <a:endParaRPr lang="en-GB" dirty="0" smtClean="0"/>
          </a:p>
        </p:txBody>
      </p:sp>
      <p:pic>
        <p:nvPicPr>
          <p:cNvPr id="84996" name="Picture 4" descr="war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1428750"/>
            <a:ext cx="8124825" cy="5429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SPM </a:t>
            </a:r>
            <a:r>
              <a:rPr lang="en-GB" dirty="0" smtClean="0"/>
              <a:t>for Anatomical MRI </a:t>
            </a:r>
            <a:endParaRPr lang="en-GB" dirty="0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80075" y="973139"/>
            <a:ext cx="181139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 baseline="0" dirty="0" smtClean="0">
                <a:solidFill>
                  <a:schemeClr val="tx2"/>
                </a:solidFill>
                <a:latin typeface="Arial" pitchFamily="34" charset="0"/>
              </a:rPr>
              <a:t>Anatomical MRI</a:t>
            </a:r>
            <a:endParaRPr lang="en-GB" sz="1800" baseline="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8440" name="AutoShape 9"/>
          <p:cNvSpPr>
            <a:spLocks noChangeArrowheads="1"/>
          </p:cNvSpPr>
          <p:nvPr/>
        </p:nvSpPr>
        <p:spPr bwMode="auto">
          <a:xfrm>
            <a:off x="2216696" y="1555750"/>
            <a:ext cx="3744416" cy="990600"/>
          </a:xfrm>
          <a:prstGeom prst="rightArrow">
            <a:avLst>
              <a:gd name="adj1" fmla="val 50000"/>
              <a:gd name="adj2" fmla="val 449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aseline="0" dirty="0" err="1" smtClean="0">
                <a:latin typeface="Arial" pitchFamily="34" charset="0"/>
                <a:cs typeface="Arial" pitchFamily="34" charset="0"/>
              </a:rPr>
              <a:t>Preprocessing</a:t>
            </a:r>
            <a:endParaRPr lang="en-GB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6991532" y="1700808"/>
            <a:ext cx="1353476" cy="725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spm T</a:t>
            </a:r>
            <a:br>
              <a:rPr lang="en-GB"/>
            </a:br>
            <a:r>
              <a:rPr lang="en-GB"/>
              <a:t>Image</a:t>
            </a:r>
          </a:p>
        </p:txBody>
      </p:sp>
      <p:cxnSp>
        <p:nvCxnSpPr>
          <p:cNvPr id="19470" name="AutoShape 34"/>
          <p:cNvCxnSpPr>
            <a:cxnSpLocks noChangeShapeType="1"/>
          </p:cNvCxnSpPr>
          <p:nvPr/>
        </p:nvCxnSpPr>
        <p:spPr bwMode="auto">
          <a:xfrm rot="-5400000">
            <a:off x="7059531" y="5031383"/>
            <a:ext cx="1219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1" name="AutoShape 35"/>
          <p:cNvCxnSpPr>
            <a:cxnSpLocks noChangeShapeType="1"/>
            <a:endCxn id="18442" idx="2"/>
          </p:cNvCxnSpPr>
          <p:nvPr/>
        </p:nvCxnSpPr>
        <p:spPr bwMode="auto">
          <a:xfrm flipV="1">
            <a:off x="7669131" y="2426296"/>
            <a:ext cx="0" cy="1270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2" name="AutoShape 36"/>
          <p:cNvCxnSpPr>
            <a:cxnSpLocks noChangeShapeType="1"/>
          </p:cNvCxnSpPr>
          <p:nvPr/>
        </p:nvCxnSpPr>
        <p:spPr bwMode="auto">
          <a:xfrm rot="-5400000">
            <a:off x="7224697" y="1029362"/>
            <a:ext cx="1117600" cy="225293"/>
          </a:xfrm>
          <a:prstGeom prst="bentConnector4">
            <a:avLst>
              <a:gd name="adj1" fmla="val 24431"/>
              <a:gd name="adj2" fmla="val 20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9473" name="Rectangle 38"/>
          <p:cNvSpPr>
            <a:spLocks noChangeArrowheads="1"/>
          </p:cNvSpPr>
          <p:nvPr/>
        </p:nvSpPr>
        <p:spPr bwMode="auto">
          <a:xfrm>
            <a:off x="6155714" y="297458"/>
            <a:ext cx="1671638" cy="687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baseline="0" dirty="0">
                <a:latin typeface="Arial" pitchFamily="34" charset="0"/>
                <a:cs typeface="Arial" pitchFamily="34" charset="0"/>
              </a:rPr>
              <a:t>Group-wise</a:t>
            </a:r>
            <a:br>
              <a:rPr lang="en-GB" b="1" baseline="0" dirty="0">
                <a:latin typeface="Arial" pitchFamily="34" charset="0"/>
                <a:cs typeface="Arial" pitchFamily="34" charset="0"/>
              </a:rPr>
            </a:br>
            <a:r>
              <a:rPr lang="en-GB" b="1" baseline="0" dirty="0">
                <a:latin typeface="Arial" pitchFamily="34" charset="0"/>
                <a:cs typeface="Arial" pitchFamily="34" charset="0"/>
              </a:rPr>
              <a:t>statistics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6033120" y="1700808"/>
            <a:ext cx="2311888" cy="725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baseline="0" dirty="0" smtClean="0">
                <a:latin typeface="Arial" pitchFamily="34" charset="0"/>
                <a:cs typeface="Arial" pitchFamily="34" charset="0"/>
              </a:rPr>
              <a:t>Spatially Normalised </a:t>
            </a:r>
          </a:p>
          <a:p>
            <a:pPr algn="r"/>
            <a:r>
              <a:rPr lang="en-GB" sz="1800" baseline="0" dirty="0" smtClean="0">
                <a:latin typeface="Arial" pitchFamily="34" charset="0"/>
                <a:cs typeface="Arial" pitchFamily="34" charset="0"/>
              </a:rPr>
              <a:t>Grey Matter Image</a:t>
            </a:r>
            <a:endParaRPr lang="en-GB" sz="18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033120" y="3656732"/>
            <a:ext cx="2311888" cy="725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GB" sz="1800" baseline="0" dirty="0" smtClean="0">
                <a:latin typeface="Arial" pitchFamily="34" charset="0"/>
                <a:cs typeface="Arial" pitchFamily="34" charset="0"/>
              </a:rPr>
              <a:t>Spatially Normalised </a:t>
            </a:r>
          </a:p>
          <a:p>
            <a:pPr algn="r"/>
            <a:r>
              <a:rPr lang="en-GB" sz="1800" baseline="0" dirty="0" smtClean="0">
                <a:latin typeface="Arial" pitchFamily="34" charset="0"/>
                <a:cs typeface="Arial" pitchFamily="34" charset="0"/>
              </a:rPr>
              <a:t>Grey Matter Image</a:t>
            </a:r>
            <a:endParaRPr lang="en-GB" sz="18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6033120" y="5667548"/>
            <a:ext cx="2311888" cy="725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GB" sz="1800" baseline="0" dirty="0" smtClean="0">
                <a:latin typeface="Arial" pitchFamily="34" charset="0"/>
                <a:cs typeface="Arial" pitchFamily="34" charset="0"/>
              </a:rPr>
              <a:t>Spatially Normalised </a:t>
            </a:r>
          </a:p>
          <a:p>
            <a:pPr algn="r"/>
            <a:r>
              <a:rPr lang="en-GB" sz="1800" baseline="0" dirty="0" smtClean="0">
                <a:latin typeface="Arial" pitchFamily="34" charset="0"/>
                <a:cs typeface="Arial" pitchFamily="34" charset="0"/>
              </a:rPr>
              <a:t>Grey Matter Image</a:t>
            </a:r>
            <a:endParaRPr lang="en-GB" sz="180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auto">
          <a:xfrm>
            <a:off x="2216696" y="3446512"/>
            <a:ext cx="3744416" cy="990600"/>
          </a:xfrm>
          <a:prstGeom prst="rightArrow">
            <a:avLst>
              <a:gd name="adj1" fmla="val 50000"/>
              <a:gd name="adj2" fmla="val 449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aseline="0" dirty="0" err="1" smtClean="0">
                <a:latin typeface="Arial" pitchFamily="34" charset="0"/>
                <a:cs typeface="Arial" pitchFamily="34" charset="0"/>
              </a:rPr>
              <a:t>Preprocessing</a:t>
            </a:r>
            <a:endParaRPr lang="en-GB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AutoShape 9"/>
          <p:cNvSpPr>
            <a:spLocks noChangeArrowheads="1"/>
          </p:cNvSpPr>
          <p:nvPr/>
        </p:nvSpPr>
        <p:spPr bwMode="auto">
          <a:xfrm>
            <a:off x="2216696" y="5462736"/>
            <a:ext cx="3744416" cy="990600"/>
          </a:xfrm>
          <a:prstGeom prst="rightArrow">
            <a:avLst>
              <a:gd name="adj1" fmla="val 50000"/>
              <a:gd name="adj2" fmla="val 449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aseline="0" dirty="0" err="1" smtClean="0">
                <a:latin typeface="Arial" pitchFamily="34" charset="0"/>
                <a:cs typeface="Arial" pitchFamily="34" charset="0"/>
              </a:rPr>
              <a:t>Preprocessing</a:t>
            </a:r>
            <a:endParaRPr lang="en-GB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44488" y="2924944"/>
            <a:ext cx="181139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 baseline="0" dirty="0" smtClean="0">
                <a:solidFill>
                  <a:schemeClr val="tx2"/>
                </a:solidFill>
                <a:latin typeface="Arial" pitchFamily="34" charset="0"/>
              </a:rPr>
              <a:t>Anatomical MRI</a:t>
            </a:r>
            <a:endParaRPr lang="en-GB" sz="1800" baseline="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344488" y="4869160"/>
            <a:ext cx="181139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 baseline="0" dirty="0" smtClean="0">
                <a:solidFill>
                  <a:schemeClr val="tx2"/>
                </a:solidFill>
                <a:latin typeface="Arial" pitchFamily="34" charset="0"/>
              </a:rPr>
              <a:t>Anatomical MRI</a:t>
            </a:r>
            <a:endParaRPr lang="en-GB" sz="1800" baseline="0" dirty="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31" name="Picture 44" descr="s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1352550"/>
            <a:ext cx="1890051" cy="147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2" name="Picture 39" descr="s1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72" y="3255963"/>
            <a:ext cx="1890051" cy="149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3" name="Picture 38" descr="s3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381" y="5186363"/>
            <a:ext cx="1890051" cy="1592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 animBg="1"/>
      <p:bldP spid="36" grpId="0" animBg="1"/>
      <p:bldP spid="39" grpId="0" animBg="1"/>
      <p:bldP spid="4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228600"/>
            <a:ext cx="4464050" cy="1471613"/>
          </a:xfrm>
        </p:spPr>
        <p:txBody>
          <a:bodyPr/>
          <a:lstStyle/>
          <a:p>
            <a:r>
              <a:rPr lang="en-GB" smtClean="0"/>
              <a:t>VBM Pre-processing in SPM8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628775"/>
            <a:ext cx="4752975" cy="4589463"/>
          </a:xfrm>
        </p:spPr>
        <p:txBody>
          <a:bodyPr/>
          <a:lstStyle/>
          <a:p>
            <a:r>
              <a:rPr lang="en-GB" sz="2400" smtClean="0"/>
              <a:t>Use New Segment for characterising intensity distributions of tissue classes, and writing out “imported” images that DARTEL can use.</a:t>
            </a:r>
          </a:p>
          <a:p>
            <a:r>
              <a:rPr lang="en-GB" sz="2400" smtClean="0"/>
              <a:t>Run DARTEL to estimate all the deformations.</a:t>
            </a:r>
          </a:p>
          <a:p>
            <a:r>
              <a:rPr lang="en-GB" sz="2400" smtClean="0"/>
              <a:t>DARTEL warping to generate smoothed, “modulated”, warped grey matter.</a:t>
            </a:r>
          </a:p>
          <a:p>
            <a:r>
              <a:rPr lang="en-GB" sz="2400" smtClean="0"/>
              <a:t>Statistics.</a:t>
            </a:r>
          </a:p>
        </p:txBody>
      </p:sp>
      <p:pic>
        <p:nvPicPr>
          <p:cNvPr id="56324" name="Picture 4" descr="VB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438" y="0"/>
            <a:ext cx="4740275" cy="67421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4381500" cy="1143000"/>
          </a:xfrm>
        </p:spPr>
        <p:txBody>
          <a:bodyPr/>
          <a:lstStyle/>
          <a:p>
            <a:pPr algn="r"/>
            <a:r>
              <a:rPr lang="en-US" smtClean="0"/>
              <a:t>New Segment</a:t>
            </a:r>
          </a:p>
        </p:txBody>
      </p:sp>
      <p:pic>
        <p:nvPicPr>
          <p:cNvPr id="49154" name="Picture 3" descr="Screenshot-Batch Edito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0"/>
            <a:ext cx="547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2438" y="1447800"/>
            <a:ext cx="38576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200000"/>
              <a:buFontTx/>
              <a:buChar char="•"/>
            </a:pPr>
            <a:r>
              <a:rPr kumimoji="1" lang="en-GB" sz="2800" b="1" baseline="0">
                <a:solidFill>
                  <a:schemeClr val="bg2"/>
                </a:solidFill>
                <a:latin typeface="Arial" charset="0"/>
              </a:rPr>
              <a:t>Generate low resolution GM and WM images for each subject (“DARTEL imported”).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200000"/>
              <a:buFontTx/>
              <a:buChar char="•"/>
            </a:pPr>
            <a:r>
              <a:rPr kumimoji="1" lang="en-GB" sz="2800" b="1" baseline="0">
                <a:solidFill>
                  <a:schemeClr val="bg2"/>
                </a:solidFill>
                <a:latin typeface="Arial" charset="0"/>
              </a:rPr>
              <a:t>Generate full resolution GM map for each subject.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0" y="142875"/>
            <a:ext cx="4452938" cy="1285875"/>
          </a:xfrm>
        </p:spPr>
        <p:txBody>
          <a:bodyPr/>
          <a:lstStyle/>
          <a:p>
            <a:pPr algn="r"/>
            <a:r>
              <a:rPr lang="en-US" smtClean="0"/>
              <a:t>Run DARTEL (create Templates)</a:t>
            </a:r>
          </a:p>
        </p:txBody>
      </p:sp>
      <p:pic>
        <p:nvPicPr>
          <p:cNvPr id="50178" name="Picture 3" descr="Screenshot-Batch Editor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0"/>
            <a:ext cx="547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5300" y="1447800"/>
            <a:ext cx="3814763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200000"/>
              <a:buFontTx/>
              <a:buChar char="•"/>
            </a:pPr>
            <a:r>
              <a:rPr kumimoji="1" lang="en-GB" sz="2800" b="1" baseline="0">
                <a:solidFill>
                  <a:schemeClr val="bg2"/>
                </a:solidFill>
                <a:latin typeface="Arial" charset="0"/>
              </a:rPr>
              <a:t>Simultaneously align “DARTEL imported” GM and WM for all subjects.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200000"/>
              <a:buFontTx/>
              <a:buChar char="•"/>
            </a:pPr>
            <a:r>
              <a:rPr kumimoji="1" lang="en-GB" sz="2800" b="1" baseline="0">
                <a:solidFill>
                  <a:schemeClr val="bg2"/>
                </a:solidFill>
                <a:latin typeface="Arial" charset="0"/>
              </a:rPr>
              <a:t>Generates templates and parameterisations of relative shapes.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4381500" cy="1143000"/>
          </a:xfrm>
        </p:spPr>
        <p:txBody>
          <a:bodyPr/>
          <a:lstStyle/>
          <a:p>
            <a:pPr algn="r"/>
            <a:r>
              <a:rPr lang="en-US" smtClean="0"/>
              <a:t>Normalise to MNI Space</a:t>
            </a:r>
          </a:p>
        </p:txBody>
      </p:sp>
      <p:pic>
        <p:nvPicPr>
          <p:cNvPr id="51202" name="Picture 3" descr="Screenshot-Batch Editor-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0"/>
            <a:ext cx="547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5300" y="1447800"/>
            <a:ext cx="3814763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200000"/>
              <a:buFontTx/>
              <a:buChar char="•"/>
            </a:pPr>
            <a:r>
              <a:rPr kumimoji="1" lang="en-GB" sz="2800" b="1" baseline="0">
                <a:solidFill>
                  <a:schemeClr val="bg2"/>
                </a:solidFill>
                <a:latin typeface="Arial" charset="0"/>
              </a:rPr>
              <a:t>Use shape parameterisations to generate smoothed Jacobian scaled and spatially normalised GM images for each subject.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260350"/>
            <a:ext cx="8856663" cy="823913"/>
          </a:xfrm>
        </p:spPr>
        <p:txBody>
          <a:bodyPr/>
          <a:lstStyle/>
          <a:p>
            <a:r>
              <a:rPr lang="en-GB" dirty="0" smtClean="0"/>
              <a:t>Some References</a:t>
            </a:r>
            <a:endParaRPr lang="en-GB" dirty="0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4744"/>
            <a:ext cx="9906000" cy="5445919"/>
          </a:xfrm>
        </p:spPr>
        <p:txBody>
          <a:bodyPr/>
          <a:lstStyle/>
          <a:p>
            <a:r>
              <a:rPr lang="en-GB" sz="1800" dirty="0" smtClean="0">
                <a:solidFill>
                  <a:srgbClr val="000099"/>
                </a:solidFill>
              </a:rPr>
              <a:t>Wright, McGuire, </a:t>
            </a:r>
            <a:r>
              <a:rPr lang="en-GB" sz="1800" dirty="0" err="1" smtClean="0">
                <a:solidFill>
                  <a:srgbClr val="000099"/>
                </a:solidFill>
              </a:rPr>
              <a:t>Poline</a:t>
            </a:r>
            <a:r>
              <a:rPr lang="en-GB" sz="1800" dirty="0" smtClean="0">
                <a:solidFill>
                  <a:srgbClr val="000099"/>
                </a:solidFill>
              </a:rPr>
              <a:t>, </a:t>
            </a:r>
            <a:r>
              <a:rPr lang="en-GB" sz="1800" dirty="0" err="1" smtClean="0">
                <a:solidFill>
                  <a:srgbClr val="000099"/>
                </a:solidFill>
              </a:rPr>
              <a:t>Travere</a:t>
            </a:r>
            <a:r>
              <a:rPr lang="en-GB" sz="1800" dirty="0" smtClean="0">
                <a:solidFill>
                  <a:srgbClr val="000099"/>
                </a:solidFill>
              </a:rPr>
              <a:t>, Murray, Frith, </a:t>
            </a:r>
            <a:r>
              <a:rPr lang="en-GB" sz="1800" dirty="0" err="1" smtClean="0">
                <a:solidFill>
                  <a:srgbClr val="000099"/>
                </a:solidFill>
              </a:rPr>
              <a:t>Frackowiak</a:t>
            </a:r>
            <a:r>
              <a:rPr lang="en-GB" sz="1800" dirty="0" smtClean="0">
                <a:solidFill>
                  <a:srgbClr val="000099"/>
                </a:solidFill>
              </a:rPr>
              <a:t> &amp; </a:t>
            </a:r>
            <a:r>
              <a:rPr lang="en-GB" sz="1800" dirty="0" err="1" smtClean="0">
                <a:solidFill>
                  <a:srgbClr val="000099"/>
                </a:solidFill>
              </a:rPr>
              <a:t>Friston</a:t>
            </a:r>
            <a:r>
              <a:rPr lang="en-GB" sz="1800" dirty="0" smtClean="0">
                <a:solidFill>
                  <a:srgbClr val="000099"/>
                </a:solidFill>
              </a:rPr>
              <a:t>. </a:t>
            </a:r>
            <a:r>
              <a:rPr lang="en-GB" sz="1800" i="1" dirty="0" smtClean="0"/>
              <a:t>A </a:t>
            </a:r>
            <a:r>
              <a:rPr lang="en-GB" sz="1800" i="1" dirty="0" err="1" smtClean="0"/>
              <a:t>voxel</a:t>
            </a:r>
            <a:r>
              <a:rPr lang="en-GB" sz="1800" i="1" dirty="0" smtClean="0"/>
              <a:t>-based method for the statistical analysis of gray and white matter density applied to schizophrenia</a:t>
            </a:r>
            <a:r>
              <a:rPr lang="en-GB" sz="1800" dirty="0" smtClean="0"/>
              <a:t>. </a:t>
            </a:r>
            <a:r>
              <a:rPr lang="en-GB" sz="1800" dirty="0" err="1" smtClean="0"/>
              <a:t>Neuroimage</a:t>
            </a:r>
            <a:r>
              <a:rPr lang="en-GB" sz="1800" dirty="0" smtClean="0"/>
              <a:t> 2(4):</a:t>
            </a:r>
            <a:r>
              <a:rPr lang="en-GB" sz="1800" dirty="0" smtClean="0"/>
              <a:t>244-252 (1995).</a:t>
            </a:r>
            <a:endParaRPr lang="en-GB" sz="1800" dirty="0" smtClean="0"/>
          </a:p>
          <a:p>
            <a:r>
              <a:rPr lang="en-GB" sz="1800" dirty="0" err="1" smtClean="0">
                <a:solidFill>
                  <a:srgbClr val="000099"/>
                </a:solidFill>
              </a:rPr>
              <a:t>Ashburner</a:t>
            </a:r>
            <a:r>
              <a:rPr lang="en-GB" sz="1800" dirty="0" smtClean="0">
                <a:solidFill>
                  <a:srgbClr val="000099"/>
                </a:solidFill>
              </a:rPr>
              <a:t> </a:t>
            </a:r>
            <a:r>
              <a:rPr lang="en-GB" sz="1800" dirty="0" smtClean="0">
                <a:solidFill>
                  <a:srgbClr val="000099"/>
                </a:solidFill>
              </a:rPr>
              <a:t>&amp; </a:t>
            </a:r>
            <a:r>
              <a:rPr lang="en-GB" sz="1800" dirty="0" err="1" smtClean="0">
                <a:solidFill>
                  <a:srgbClr val="000099"/>
                </a:solidFill>
              </a:rPr>
              <a:t>Friston</a:t>
            </a:r>
            <a:r>
              <a:rPr lang="en-GB" sz="1800" dirty="0" smtClean="0"/>
              <a:t>. “</a:t>
            </a:r>
            <a:r>
              <a:rPr lang="en-GB" sz="1800" i="1" dirty="0" err="1" smtClean="0"/>
              <a:t>Voxel</a:t>
            </a:r>
            <a:r>
              <a:rPr lang="en-GB" sz="1800" i="1" dirty="0" smtClean="0"/>
              <a:t>-based </a:t>
            </a:r>
            <a:r>
              <a:rPr lang="en-GB" sz="1800" i="1" dirty="0" err="1" smtClean="0"/>
              <a:t>morphometry</a:t>
            </a:r>
            <a:r>
              <a:rPr lang="en-GB" sz="1800" i="1" dirty="0" smtClean="0"/>
              <a:t>-the methods</a:t>
            </a:r>
            <a:r>
              <a:rPr lang="en-GB" sz="1800" dirty="0" smtClean="0"/>
              <a:t>”. </a:t>
            </a:r>
            <a:r>
              <a:rPr lang="en-GB" sz="1800" dirty="0" err="1" smtClean="0"/>
              <a:t>Neuroimage</a:t>
            </a:r>
            <a:r>
              <a:rPr lang="en-GB" sz="1800" dirty="0" smtClean="0"/>
              <a:t> 11(6):805-821, </a:t>
            </a:r>
            <a:r>
              <a:rPr lang="en-GB" sz="1800" dirty="0" smtClean="0"/>
              <a:t>(2000).</a:t>
            </a:r>
          </a:p>
          <a:p>
            <a:r>
              <a:rPr lang="en-GB" sz="1800" dirty="0" err="1" smtClean="0">
                <a:solidFill>
                  <a:srgbClr val="000099"/>
                </a:solidFill>
              </a:rPr>
              <a:t>Mechelli</a:t>
            </a:r>
            <a:r>
              <a:rPr lang="en-GB" sz="1800" dirty="0" smtClean="0">
                <a:solidFill>
                  <a:srgbClr val="000099"/>
                </a:solidFill>
              </a:rPr>
              <a:t> et al. </a:t>
            </a:r>
            <a:r>
              <a:rPr lang="en-GB" sz="1800" i="1" dirty="0" err="1" smtClean="0"/>
              <a:t>Voxel</a:t>
            </a:r>
            <a:r>
              <a:rPr lang="en-GB" sz="1800" i="1" dirty="0" smtClean="0"/>
              <a:t>-based </a:t>
            </a:r>
            <a:r>
              <a:rPr lang="en-GB" sz="1800" i="1" dirty="0" err="1" smtClean="0"/>
              <a:t>morphometry</a:t>
            </a:r>
            <a:r>
              <a:rPr lang="en-GB" sz="1800" i="1" dirty="0" smtClean="0"/>
              <a:t> of the human brain…</a:t>
            </a:r>
            <a:r>
              <a:rPr lang="en-GB" sz="1800" dirty="0" smtClean="0"/>
              <a:t> Current Medical Imaging Reviews 1(2) (2005).</a:t>
            </a:r>
            <a:endParaRPr lang="en-GB" sz="1800" dirty="0" smtClean="0"/>
          </a:p>
          <a:p>
            <a:r>
              <a:rPr lang="en-GB" sz="1800" dirty="0" err="1" smtClean="0">
                <a:solidFill>
                  <a:srgbClr val="000099"/>
                </a:solidFill>
              </a:rPr>
              <a:t>Ashburner</a:t>
            </a:r>
            <a:r>
              <a:rPr lang="en-GB" sz="1800" dirty="0" smtClean="0">
                <a:solidFill>
                  <a:srgbClr val="000099"/>
                </a:solidFill>
              </a:rPr>
              <a:t> &amp; </a:t>
            </a:r>
            <a:r>
              <a:rPr lang="en-GB" sz="1800" dirty="0" err="1" smtClean="0">
                <a:solidFill>
                  <a:srgbClr val="000099"/>
                </a:solidFill>
              </a:rPr>
              <a:t>Friston</a:t>
            </a:r>
            <a:r>
              <a:rPr lang="en-GB" sz="1800" dirty="0" smtClean="0"/>
              <a:t>. “</a:t>
            </a:r>
            <a:r>
              <a:rPr lang="en-GB" sz="1800" i="1" dirty="0" smtClean="0"/>
              <a:t>Unified Segmentation</a:t>
            </a:r>
            <a:r>
              <a:rPr lang="en-GB" sz="1800" dirty="0" smtClean="0"/>
              <a:t>”. </a:t>
            </a:r>
            <a:r>
              <a:rPr lang="en-GB" sz="1800" dirty="0" err="1" smtClean="0"/>
              <a:t>NeuroImage</a:t>
            </a:r>
            <a:r>
              <a:rPr lang="en-GB" sz="1800" dirty="0" smtClean="0"/>
              <a:t> </a:t>
            </a:r>
            <a:r>
              <a:rPr lang="en-GB" sz="1800" b="1" dirty="0" smtClean="0"/>
              <a:t>26</a:t>
            </a:r>
            <a:r>
              <a:rPr lang="en-GB" sz="1800" dirty="0" smtClean="0"/>
              <a:t>:839-851, 2005.</a:t>
            </a:r>
          </a:p>
          <a:p>
            <a:r>
              <a:rPr lang="en-GB" sz="1800" dirty="0" err="1" smtClean="0">
                <a:solidFill>
                  <a:srgbClr val="000099"/>
                </a:solidFill>
              </a:rPr>
              <a:t>Ashburner</a:t>
            </a:r>
            <a:r>
              <a:rPr lang="en-GB" sz="1800" dirty="0" smtClean="0">
                <a:solidFill>
                  <a:srgbClr val="000099"/>
                </a:solidFill>
              </a:rPr>
              <a:t>.</a:t>
            </a:r>
            <a:r>
              <a:rPr lang="en-GB" sz="1800" dirty="0" smtClean="0"/>
              <a:t> “</a:t>
            </a:r>
            <a:r>
              <a:rPr lang="en-GB" sz="1800" i="1" dirty="0" smtClean="0"/>
              <a:t>A Fast </a:t>
            </a:r>
            <a:r>
              <a:rPr lang="en-GB" sz="1800" i="1" dirty="0" err="1" smtClean="0"/>
              <a:t>Diffeomorphic</a:t>
            </a:r>
            <a:r>
              <a:rPr lang="en-GB" sz="1800" i="1" dirty="0" smtClean="0"/>
              <a:t> Image Registration Algorithm”</a:t>
            </a:r>
            <a:r>
              <a:rPr lang="en-GB" sz="1800" dirty="0" smtClean="0"/>
              <a:t>. </a:t>
            </a:r>
            <a:r>
              <a:rPr lang="en-GB" sz="1800" dirty="0" err="1" smtClean="0"/>
              <a:t>NeuroImage</a:t>
            </a:r>
            <a:r>
              <a:rPr lang="en-GB" sz="1800" dirty="0" smtClean="0"/>
              <a:t> 38:95-113 (2007).</a:t>
            </a:r>
          </a:p>
          <a:p>
            <a:r>
              <a:rPr lang="en-GB" sz="1800" dirty="0" err="1" smtClean="0">
                <a:solidFill>
                  <a:srgbClr val="000099"/>
                </a:solidFill>
              </a:rPr>
              <a:t>Ashburner</a:t>
            </a:r>
            <a:r>
              <a:rPr lang="en-GB" sz="1800" dirty="0" smtClean="0">
                <a:solidFill>
                  <a:srgbClr val="000099"/>
                </a:solidFill>
              </a:rPr>
              <a:t> &amp; </a:t>
            </a:r>
            <a:r>
              <a:rPr lang="en-GB" sz="1800" dirty="0" err="1" smtClean="0">
                <a:solidFill>
                  <a:srgbClr val="000099"/>
                </a:solidFill>
              </a:rPr>
              <a:t>Friston</a:t>
            </a:r>
            <a:r>
              <a:rPr lang="en-GB" sz="1800" dirty="0" smtClean="0"/>
              <a:t>. “</a:t>
            </a:r>
            <a:r>
              <a:rPr lang="en-GB" sz="1800" i="1" dirty="0" smtClean="0"/>
              <a:t>Computing Average Shaped Tissue Probability Templates”</a:t>
            </a:r>
            <a:r>
              <a:rPr lang="en-GB" sz="1800" dirty="0" smtClean="0"/>
              <a:t>. </a:t>
            </a:r>
            <a:r>
              <a:rPr lang="en-GB" sz="1800" dirty="0" err="1" smtClean="0"/>
              <a:t>NeuroImage</a:t>
            </a:r>
            <a:r>
              <a:rPr lang="en-GB" sz="1800" dirty="0" smtClean="0"/>
              <a:t> </a:t>
            </a:r>
            <a:r>
              <a:rPr lang="en-GB" sz="1800" b="1" dirty="0" smtClean="0"/>
              <a:t>45</a:t>
            </a:r>
            <a:r>
              <a:rPr lang="en-GB" sz="1800" dirty="0" smtClean="0"/>
              <a:t>:333-341  (2009).</a:t>
            </a:r>
          </a:p>
          <a:p>
            <a:r>
              <a:rPr lang="en-GB" sz="1800" dirty="0" smtClean="0">
                <a:solidFill>
                  <a:srgbClr val="000099"/>
                </a:solidFill>
              </a:rPr>
              <a:t>Klein et al.</a:t>
            </a:r>
            <a:r>
              <a:rPr lang="en-GB" sz="1800" dirty="0" smtClean="0"/>
              <a:t> </a:t>
            </a:r>
            <a:r>
              <a:rPr lang="en-GB" sz="1800" i="1" dirty="0" smtClean="0"/>
              <a:t>Evaluation of 14 nonlinear deformation algorithms applied to human brain MRI registration</a:t>
            </a:r>
            <a:r>
              <a:rPr lang="en-GB" sz="1800" dirty="0" smtClean="0"/>
              <a:t>. </a:t>
            </a:r>
            <a:r>
              <a:rPr lang="en-GB" sz="1800" dirty="0" err="1" smtClean="0"/>
              <a:t>NeuroImage</a:t>
            </a:r>
            <a:r>
              <a:rPr lang="en-GB" sz="1800" dirty="0" smtClean="0"/>
              <a:t> 46(3):786-802 (2009).</a:t>
            </a:r>
            <a:endParaRPr lang="en-GB" sz="1800" dirty="0" smtClean="0"/>
          </a:p>
          <a:p>
            <a:r>
              <a:rPr lang="en-US" sz="1800" dirty="0" err="1" smtClean="0">
                <a:solidFill>
                  <a:srgbClr val="000099"/>
                </a:solidFill>
              </a:rPr>
              <a:t>Ashburner</a:t>
            </a:r>
            <a:r>
              <a:rPr lang="en-US" sz="1800" dirty="0" smtClean="0"/>
              <a:t>. “</a:t>
            </a:r>
            <a:r>
              <a:rPr lang="en-US" sz="1800" i="1" dirty="0" smtClean="0"/>
              <a:t>Computational Anatomy with the SPM software</a:t>
            </a:r>
            <a:r>
              <a:rPr lang="en-US" sz="1800" dirty="0" smtClean="0"/>
              <a:t>”. Magnetic Resonance Imaging </a:t>
            </a:r>
            <a:r>
              <a:rPr lang="en-US" sz="1800" b="1" dirty="0" smtClean="0"/>
              <a:t>27</a:t>
            </a:r>
            <a:r>
              <a:rPr lang="en-US" sz="1800" dirty="0" smtClean="0"/>
              <a:t>(8):</a:t>
            </a:r>
            <a:r>
              <a:rPr lang="en-GB" sz="1800" dirty="0" smtClean="0"/>
              <a:t>1163-1174 (2009).</a:t>
            </a:r>
          </a:p>
          <a:p>
            <a:r>
              <a:rPr lang="en-GB" sz="1800" dirty="0" err="1" smtClean="0">
                <a:solidFill>
                  <a:srgbClr val="000099"/>
                </a:solidFill>
              </a:rPr>
              <a:t>Ashburner</a:t>
            </a:r>
            <a:r>
              <a:rPr lang="en-GB" sz="1800" dirty="0" smtClean="0">
                <a:solidFill>
                  <a:srgbClr val="000099"/>
                </a:solidFill>
              </a:rPr>
              <a:t> &amp; </a:t>
            </a:r>
            <a:r>
              <a:rPr lang="en-GB" sz="1800" dirty="0" err="1" smtClean="0">
                <a:solidFill>
                  <a:srgbClr val="000099"/>
                </a:solidFill>
              </a:rPr>
              <a:t>Klöppel</a:t>
            </a:r>
            <a:r>
              <a:rPr lang="en-GB" sz="1800" dirty="0" smtClean="0"/>
              <a:t>. “</a:t>
            </a:r>
            <a:r>
              <a:rPr lang="en-GB" sz="1800" i="1" dirty="0" smtClean="0"/>
              <a:t>Multivariate models of inter-subject anatomical variability”</a:t>
            </a:r>
            <a:r>
              <a:rPr lang="en-GB" sz="1800" dirty="0" smtClean="0"/>
              <a:t>. </a:t>
            </a:r>
            <a:r>
              <a:rPr lang="en-GB" sz="1800" dirty="0" err="1" smtClean="0"/>
              <a:t>NeuroImage</a:t>
            </a:r>
            <a:r>
              <a:rPr lang="en-GB" sz="1800" dirty="0" smtClean="0"/>
              <a:t> </a:t>
            </a:r>
            <a:r>
              <a:rPr lang="en-GB" sz="1800" dirty="0" smtClean="0"/>
              <a:t>56(2):422-439 (2011)</a:t>
            </a:r>
            <a:r>
              <a:rPr lang="en-GB" sz="1800" dirty="0" smtClean="0"/>
              <a:t>.</a:t>
            </a:r>
          </a:p>
          <a:p>
            <a:endParaRPr lang="en-GB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Deformations</a:t>
            </a:r>
            <a:endParaRPr lang="en-GB" dirty="0" smtClean="0"/>
          </a:p>
        </p:txBody>
      </p:sp>
      <p:pic>
        <p:nvPicPr>
          <p:cNvPr id="76804" name="Picture 4" descr="deform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1428750"/>
            <a:ext cx="8124825" cy="5429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2520" y="98072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0" dirty="0" smtClean="0">
                <a:latin typeface="Arial" pitchFamily="34" charset="0"/>
                <a:cs typeface="Arial" pitchFamily="34" charset="0"/>
              </a:rPr>
              <a:t>Could do a multivariate analysis of these (“Deformation-Based </a:t>
            </a:r>
            <a:r>
              <a:rPr lang="en-US" sz="1800" baseline="0" dirty="0" err="1" smtClean="0">
                <a:latin typeface="Arial" pitchFamily="34" charset="0"/>
                <a:cs typeface="Arial" pitchFamily="34" charset="0"/>
              </a:rPr>
              <a:t>Morphometry</a:t>
            </a:r>
            <a:r>
              <a:rPr lang="en-US" sz="1800" baseline="0" dirty="0" smtClean="0">
                <a:latin typeface="Arial" pitchFamily="34" charset="0"/>
                <a:cs typeface="Arial" pitchFamily="34" charset="0"/>
              </a:rPr>
              <a:t>”).</a:t>
            </a:r>
            <a:endParaRPr lang="en-US" sz="1800" baseline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</a:t>
            </a:r>
            <a:r>
              <a:rPr lang="en-GB" dirty="0" smtClean="0"/>
              <a:t>elative Volumes</a:t>
            </a:r>
            <a:endParaRPr lang="en-GB" dirty="0" smtClean="0"/>
          </a:p>
        </p:txBody>
      </p:sp>
      <p:pic>
        <p:nvPicPr>
          <p:cNvPr id="86020" name="Picture 4" descr="jacobi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1455738"/>
            <a:ext cx="8124825" cy="5429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2520" y="98072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0" dirty="0" smtClean="0">
                <a:latin typeface="Arial" pitchFamily="34" charset="0"/>
                <a:cs typeface="Arial" pitchFamily="34" charset="0"/>
              </a:rPr>
              <a:t>Could do a mass-</a:t>
            </a:r>
            <a:r>
              <a:rPr lang="en-US" sz="1800" baseline="0" dirty="0" err="1" smtClean="0">
                <a:latin typeface="Arial" pitchFamily="34" charset="0"/>
                <a:cs typeface="Arial" pitchFamily="34" charset="0"/>
              </a:rPr>
              <a:t>univariate</a:t>
            </a:r>
            <a:r>
              <a:rPr lang="en-US" sz="1800" baseline="0" dirty="0" smtClean="0">
                <a:latin typeface="Arial" pitchFamily="34" charset="0"/>
                <a:cs typeface="Arial" pitchFamily="34" charset="0"/>
              </a:rPr>
              <a:t> analysis of these (“Tensor-Based </a:t>
            </a:r>
            <a:r>
              <a:rPr lang="en-US" sz="1800" baseline="0" dirty="0" err="1" smtClean="0">
                <a:latin typeface="Arial" pitchFamily="34" charset="0"/>
                <a:cs typeface="Arial" pitchFamily="34" charset="0"/>
              </a:rPr>
              <a:t>Morphometry</a:t>
            </a:r>
            <a:r>
              <a:rPr lang="en-US" sz="1800" baseline="0" dirty="0" smtClean="0">
                <a:latin typeface="Arial" pitchFamily="34" charset="0"/>
                <a:cs typeface="Arial" pitchFamily="34" charset="0"/>
              </a:rPr>
              <a:t>”).</a:t>
            </a:r>
            <a:endParaRPr lang="en-US" sz="1800" baseline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Voxel-Based Morphometry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Based on comparing </a:t>
            </a:r>
            <a:r>
              <a:rPr lang="en-GB" b="1" dirty="0" smtClean="0"/>
              <a:t>regional volumes of tissue</a:t>
            </a:r>
            <a:r>
              <a:rPr lang="en-GB" dirty="0" smtClean="0"/>
              <a:t>.</a:t>
            </a:r>
          </a:p>
          <a:p>
            <a:r>
              <a:rPr lang="en-GB" dirty="0" smtClean="0"/>
              <a:t>Produce </a:t>
            </a:r>
            <a:r>
              <a:rPr lang="en-GB" dirty="0" smtClean="0"/>
              <a:t>a map of statistically significant differences among populations of subjects.</a:t>
            </a:r>
          </a:p>
          <a:p>
            <a:pPr lvl="1"/>
            <a:r>
              <a:rPr lang="en-GB" dirty="0" smtClean="0"/>
              <a:t>e.g. compare a patient group with a control group.</a:t>
            </a:r>
          </a:p>
          <a:p>
            <a:pPr lvl="1"/>
            <a:r>
              <a:rPr lang="en-GB" dirty="0" smtClean="0"/>
              <a:t>or identify correlations with age, test-score etc.</a:t>
            </a:r>
          </a:p>
          <a:p>
            <a:r>
              <a:rPr lang="en-GB" dirty="0" smtClean="0"/>
              <a:t>The data are pre-processed to sensitise the tests to regional tissue volumes.</a:t>
            </a:r>
          </a:p>
          <a:p>
            <a:pPr lvl="1"/>
            <a:r>
              <a:rPr lang="en-GB" dirty="0" smtClean="0"/>
              <a:t>Usually grey or white matter</a:t>
            </a:r>
            <a:r>
              <a:rPr lang="en-GB" dirty="0" smtClean="0"/>
              <a:t>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Suitable for studying focal volumetric differences of grey matter.</a:t>
            </a:r>
          </a:p>
          <a:p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3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3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3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3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9" grpId="0" build="p" autoUpdateAnimBg="0"/>
    </p:bld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170337467</TotalTime>
  <Pages>19</Pages>
  <Words>1594</Words>
  <Application>Microsoft Office PowerPoint</Application>
  <PresentationFormat>A4 Paper (210x297 mm)</PresentationFormat>
  <Paragraphs>306</Paragraphs>
  <Slides>65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Comic Sans MS</vt:lpstr>
      <vt:lpstr>Arial</vt:lpstr>
      <vt:lpstr>Symbol</vt:lpstr>
      <vt:lpstr>Book Antiqua</vt:lpstr>
      <vt:lpstr>Contemporary Portrait</vt:lpstr>
      <vt:lpstr>Microsoft Equation 3.0</vt:lpstr>
      <vt:lpstr>Voxel-Based Morphometry  John Ashburner </vt:lpstr>
      <vt:lpstr>Overview</vt:lpstr>
      <vt:lpstr>Measuring differences with MRI</vt:lpstr>
      <vt:lpstr>There are many ways to model differences.</vt:lpstr>
      <vt:lpstr>Some 2D Shapes</vt:lpstr>
      <vt:lpstr>Spatially normalised shapes</vt:lpstr>
      <vt:lpstr>Deformations</vt:lpstr>
      <vt:lpstr>Relative Volumes</vt:lpstr>
      <vt:lpstr>Voxel-Based Morphometry</vt:lpstr>
      <vt:lpstr>Volumetry</vt:lpstr>
      <vt:lpstr>Slide 11</vt:lpstr>
      <vt:lpstr>“Modulation” – change of variables.</vt:lpstr>
      <vt:lpstr>Smoothing</vt:lpstr>
      <vt:lpstr>VBM Pre-processing in SPM8</vt:lpstr>
      <vt:lpstr>Statistical Parametric Mapping…</vt:lpstr>
      <vt:lpstr>“Globals” for VBM</vt:lpstr>
      <vt:lpstr>Total Intracranial Volume (TIV/ICV)</vt:lpstr>
      <vt:lpstr>Some Explanations of the Differences</vt:lpstr>
      <vt:lpstr>Overview</vt:lpstr>
      <vt:lpstr>Segmentation</vt:lpstr>
      <vt:lpstr>Extensions for New Segment of SPM8</vt:lpstr>
      <vt:lpstr>Slide 22</vt:lpstr>
      <vt:lpstr>Mixture of Gaussians (MOG)</vt:lpstr>
      <vt:lpstr>Belonging Probabilities</vt:lpstr>
      <vt:lpstr>Non-Gaussian Intensity Distributions</vt:lpstr>
      <vt:lpstr>Modelling a Bias Field</vt:lpstr>
      <vt:lpstr>Tissue Probability Maps for “New Segment”</vt:lpstr>
      <vt:lpstr>Deforming the Tissue Probability Maps</vt:lpstr>
      <vt:lpstr>Slide 29</vt:lpstr>
      <vt:lpstr>Optimisation</vt:lpstr>
      <vt:lpstr>Steepest Descent</vt:lpstr>
      <vt:lpstr>Multi-spectral</vt:lpstr>
      <vt:lpstr>Limitations of the current model</vt:lpstr>
      <vt:lpstr>Overview</vt:lpstr>
      <vt:lpstr>DARTEL Image Registration</vt:lpstr>
      <vt:lpstr>Slide 36</vt:lpstr>
      <vt:lpstr>Displacements don’t add linearly</vt:lpstr>
      <vt:lpstr>DARTEL</vt:lpstr>
      <vt:lpstr>Scaling and squaring example</vt:lpstr>
      <vt:lpstr>Forward and backward transforms</vt:lpstr>
      <vt:lpstr>Registration objective function</vt:lpstr>
      <vt:lpstr>Effect of Different Regularisation Terms</vt:lpstr>
      <vt:lpstr>Simultaneous registration of GM to GM and WM to WM</vt:lpstr>
      <vt:lpstr>Template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Overview</vt:lpstr>
      <vt:lpstr>SPM for group fMRI</vt:lpstr>
      <vt:lpstr>SPM for Anatomical MRI </vt:lpstr>
      <vt:lpstr>VBM Pre-processing in SPM8</vt:lpstr>
      <vt:lpstr>New Segment</vt:lpstr>
      <vt:lpstr>Run DARTEL (create Templates)</vt:lpstr>
      <vt:lpstr>Normalise to MNI Space</vt:lpstr>
      <vt:lpstr>Some 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</dc:title>
  <dc:subject>SPM Course Overheads</dc:subject>
  <dc:creator>WDCN</dc:creator>
  <cp:keywords>Statistical Parametric Mapping</cp:keywords>
  <cp:lastModifiedBy>john</cp:lastModifiedBy>
  <cp:revision>285</cp:revision>
  <cp:lastPrinted>2004-07-09T15:04:42Z</cp:lastPrinted>
  <dcterms:created xsi:type="dcterms:W3CDTF">1996-05-14T17:42:09Z</dcterms:created>
  <dcterms:modified xsi:type="dcterms:W3CDTF">2011-05-10T12:51:10Z</dcterms:modified>
</cp:coreProperties>
</file>